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475" r:id="rId2"/>
    <p:sldId id="494" r:id="rId3"/>
    <p:sldId id="495" r:id="rId4"/>
    <p:sldId id="496" r:id="rId5"/>
    <p:sldId id="497" r:id="rId6"/>
    <p:sldId id="486" r:id="rId7"/>
    <p:sldId id="487" r:id="rId8"/>
    <p:sldId id="491" r:id="rId9"/>
    <p:sldId id="492" r:id="rId10"/>
    <p:sldId id="488" r:id="rId11"/>
    <p:sldId id="493" r:id="rId1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5C42"/>
    <a:srgbClr val="6595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13" autoAdjust="0"/>
    <p:restoredTop sz="87288" autoAdjust="0"/>
  </p:normalViewPr>
  <p:slideViewPr>
    <p:cSldViewPr>
      <p:cViewPr>
        <p:scale>
          <a:sx n="70" d="100"/>
          <a:sy n="70" d="100"/>
        </p:scale>
        <p:origin x="-209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200" y="-7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47244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r>
              <a:rPr lang="en-US" dirty="0" smtClean="0"/>
              <a:t>CEE 4540: Sustainable Municipal Drinking Water Treatment</a:t>
            </a:r>
          </a:p>
          <a:p>
            <a:r>
              <a:rPr lang="en-US" dirty="0" smtClean="0"/>
              <a:t>Monroe Weber-Shirk</a:t>
            </a:r>
            <a:endParaRPr lang="en-US" dirty="0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5858FC7-A491-4C1D-BE15-441EB2A2CE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526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913D7C8-1D10-4E5B-8A9B-B2BE7F2B76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81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Floc</a:t>
            </a:r>
            <a:r>
              <a:rPr lang="en-US" dirty="0" smtClean="0"/>
              <a:t> blanket is a</a:t>
            </a:r>
            <a:r>
              <a:rPr lang="en-US" baseline="0" dirty="0" smtClean="0"/>
              <a:t> thick concentrated layer of particles that grows in size and density as it traps more and more particles.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Previous research has shown that the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blanket can significantly enhance particle removal, thereby improving effluent performance. Picture shows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-water interface with relatively less turbid water above the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blanket. We want to create a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blanket in the </a:t>
            </a:r>
            <a:r>
              <a:rPr lang="en-US" baseline="0" dirty="0" err="1" smtClean="0"/>
              <a:t>sed</a:t>
            </a:r>
            <a:r>
              <a:rPr lang="en-US" baseline="0" dirty="0" smtClean="0"/>
              <a:t> tank such that this interface is below the plate settlers.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The </a:t>
            </a:r>
            <a:r>
              <a:rPr lang="en-US" baseline="0" dirty="0" err="1" smtClean="0"/>
              <a:t>sed</a:t>
            </a:r>
            <a:r>
              <a:rPr lang="en-US" baseline="0" dirty="0" smtClean="0"/>
              <a:t> tank does not need to be drained out as often to clean out the sludge, because we want to build up the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blanket. Can save clean water.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baseline="0" dirty="0" err="1" smtClean="0"/>
              <a:t>Flocs</a:t>
            </a:r>
            <a:r>
              <a:rPr lang="en-US" baseline="0" dirty="0" smtClean="0"/>
              <a:t> are always settling in the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blanket, especially since </a:t>
            </a:r>
            <a:r>
              <a:rPr lang="en-US" baseline="0" dirty="0" err="1" smtClean="0"/>
              <a:t>upflow</a:t>
            </a:r>
            <a:r>
              <a:rPr lang="en-US" baseline="0" dirty="0" smtClean="0"/>
              <a:t> velocity is not uniform throughout the tank. </a:t>
            </a:r>
          </a:p>
          <a:p>
            <a:pPr marL="228600" indent="-228600">
              <a:buNone/>
            </a:pPr>
            <a:r>
              <a:rPr lang="en-US" baseline="0" dirty="0" smtClean="0"/>
              <a:t>Nevertheless, a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blanket can still be formed if there is adequate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re-suspension.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The jet velocity is high enough to scour settled </a:t>
            </a:r>
            <a:r>
              <a:rPr lang="en-US" baseline="0" dirty="0" err="1" smtClean="0"/>
              <a:t>flocs</a:t>
            </a:r>
            <a:r>
              <a:rPr lang="en-US" baseline="0" dirty="0" smtClean="0"/>
              <a:t>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Settled </a:t>
            </a:r>
            <a:r>
              <a:rPr lang="en-US" baseline="0" dirty="0" err="1" smtClean="0"/>
              <a:t>flocs</a:t>
            </a:r>
            <a:r>
              <a:rPr lang="en-US" baseline="0" dirty="0" smtClean="0"/>
              <a:t> are directed towards the upward flowing jets to be </a:t>
            </a:r>
            <a:r>
              <a:rPr lang="en-US" baseline="0" dirty="0" err="1" smtClean="0"/>
              <a:t>resuspended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Jets</a:t>
            </a:r>
            <a:r>
              <a:rPr lang="en-US" baseline="0" dirty="0" smtClean="0"/>
              <a:t> exiting the manifold are not strong enough to scour the </a:t>
            </a:r>
            <a:r>
              <a:rPr lang="en-US" baseline="0" dirty="0" err="1" smtClean="0"/>
              <a:t>flocs</a:t>
            </a:r>
            <a:r>
              <a:rPr lang="en-US" baseline="0" dirty="0" smtClean="0"/>
              <a:t> on the tank bottom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Geometry is such that dead zones form at the front and back ends of the tank. Dead zones are areas where settled </a:t>
            </a:r>
            <a:r>
              <a:rPr lang="en-US" baseline="0" dirty="0" err="1" smtClean="0"/>
              <a:t>flocs</a:t>
            </a:r>
            <a:r>
              <a:rPr lang="en-US" baseline="0" dirty="0" smtClean="0"/>
              <a:t> are not redirected towards jets that can </a:t>
            </a:r>
            <a:r>
              <a:rPr lang="en-US" baseline="0" dirty="0" err="1" smtClean="0"/>
              <a:t>resuspend</a:t>
            </a:r>
            <a:r>
              <a:rPr lang="en-US" baseline="0" dirty="0" smtClean="0"/>
              <a:t> them. This causes settled </a:t>
            </a:r>
            <a:r>
              <a:rPr lang="en-US" baseline="0" dirty="0" err="1" smtClean="0"/>
              <a:t>flocs</a:t>
            </a:r>
            <a:r>
              <a:rPr lang="en-US" baseline="0" dirty="0" smtClean="0"/>
              <a:t> to collect and form sludge at the corners. Dead zones are less likely to form in the middle portion of the tank because of the 60’ inclines which can direct </a:t>
            </a:r>
            <a:r>
              <a:rPr lang="en-US" baseline="0" dirty="0" err="1" smtClean="0"/>
              <a:t>flocs</a:t>
            </a:r>
            <a:r>
              <a:rPr lang="en-US" baseline="0" dirty="0" smtClean="0"/>
              <a:t> to the middle where the jets are located.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Circulation  </a:t>
            </a:r>
            <a:r>
              <a:rPr lang="en-US" dirty="0" smtClean="0"/>
              <a:t>caused by the horizontal velocity component of the jets exiting </a:t>
            </a:r>
            <a:r>
              <a:rPr lang="en-US" smtClean="0"/>
              <a:t>the manifold can </a:t>
            </a:r>
            <a:r>
              <a:rPr lang="en-US" dirty="0" smtClean="0"/>
              <a:t>cause excessive turbulence at some parts of the </a:t>
            </a:r>
            <a:r>
              <a:rPr lang="en-US" dirty="0" err="1" smtClean="0"/>
              <a:t>floc</a:t>
            </a:r>
            <a:r>
              <a:rPr lang="en-US" dirty="0" smtClean="0"/>
              <a:t> blanket, diminish ability of blanket to catch </a:t>
            </a:r>
            <a:r>
              <a:rPr lang="en-US" dirty="0" err="1" smtClean="0"/>
              <a:t>flocs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inlet manifold with orifices</a:t>
            </a:r>
          </a:p>
          <a:p>
            <a:r>
              <a:rPr lang="en-US" dirty="0" smtClean="0"/>
              <a:t>2. inlet manifold with diffusers</a:t>
            </a:r>
          </a:p>
          <a:p>
            <a:r>
              <a:rPr lang="en-US" dirty="0" smtClean="0"/>
              <a:t>3. no manifold, single jet</a:t>
            </a:r>
          </a:p>
          <a:p>
            <a:endParaRPr lang="en-US" dirty="0" smtClean="0"/>
          </a:p>
          <a:p>
            <a:r>
              <a:rPr lang="en-US" dirty="0" smtClean="0"/>
              <a:t>Our initial step:</a:t>
            </a:r>
            <a:r>
              <a:rPr lang="en-US" baseline="0" dirty="0" smtClean="0"/>
              <a:t> confirming the hypothesis we have regarding no formation of </a:t>
            </a:r>
            <a:r>
              <a:rPr lang="en-US" baseline="0" dirty="0" err="1" smtClean="0"/>
              <a:t>floc</a:t>
            </a:r>
            <a:r>
              <a:rPr lang="en-US" baseline="0" dirty="0" smtClean="0"/>
              <a:t> blanket </a:t>
            </a:r>
          </a:p>
          <a:p>
            <a:endParaRPr lang="en-US" baseline="0" dirty="0" smtClean="0"/>
          </a:p>
          <a:p>
            <a:r>
              <a:rPr lang="en-US" baseline="0" dirty="0" smtClean="0"/>
              <a:t>Problem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Dead zone: no </a:t>
            </a:r>
            <a:r>
              <a:rPr lang="en-US" baseline="0" dirty="0" err="1" smtClean="0"/>
              <a:t>resuspension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not large enough velocity to vertical scour velocity </a:t>
            </a:r>
          </a:p>
          <a:p>
            <a:pPr marL="0" indent="0">
              <a:buNone/>
            </a:pPr>
            <a:r>
              <a:rPr lang="en-US" baseline="0" dirty="0" smtClean="0"/>
              <a:t>3.  Circular flow motion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74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inlet manifold with orifices</a:t>
            </a:r>
          </a:p>
          <a:p>
            <a:r>
              <a:rPr lang="en-US" dirty="0" smtClean="0"/>
              <a:t>2. inlet manifold with diffusers</a:t>
            </a:r>
          </a:p>
          <a:p>
            <a:r>
              <a:rPr lang="en-US" dirty="0" smtClean="0"/>
              <a:t>3. no manifold, single jet</a:t>
            </a:r>
          </a:p>
          <a:p>
            <a:endParaRPr lang="en-US" dirty="0" smtClean="0"/>
          </a:p>
          <a:p>
            <a:r>
              <a:rPr lang="en-US" dirty="0" smtClean="0"/>
              <a:t>This</a:t>
            </a:r>
            <a:r>
              <a:rPr lang="en-US" baseline="0" dirty="0" smtClean="0"/>
              <a:t> is a good proposed design </a:t>
            </a:r>
          </a:p>
          <a:p>
            <a:r>
              <a:rPr lang="en-US" baseline="0" dirty="0" smtClean="0"/>
              <a:t>However we have come to conclude that there are more critical parameters that we have not yet characterized.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74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tiffany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855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7171" name="Picture 3" descr="IMG_024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</p:spPr>
        </p:pic>
        <p:pic>
          <p:nvPicPr>
            <p:cNvPr id="7172" name="Picture 4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73334" t="74040" r="23334" b="17778"/>
            <a:stretch>
              <a:fillRect/>
            </a:stretch>
          </p:blipFill>
          <p:spPr bwMode="auto">
            <a:xfrm>
              <a:off x="4032" y="3216"/>
              <a:ext cx="192" cy="432"/>
            </a:xfrm>
            <a:prstGeom prst="rect">
              <a:avLst/>
            </a:prstGeom>
            <a:noFill/>
          </p:spPr>
        </p:pic>
        <p:pic>
          <p:nvPicPr>
            <p:cNvPr id="7173" name="Picture 5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65834" t="84445" r="29166" b="13333"/>
            <a:stretch>
              <a:fillRect/>
            </a:stretch>
          </p:blipFill>
          <p:spPr bwMode="auto">
            <a:xfrm>
              <a:off x="3792" y="3552"/>
              <a:ext cx="288" cy="96"/>
            </a:xfrm>
            <a:prstGeom prst="rect">
              <a:avLst/>
            </a:prstGeom>
            <a:noFill/>
          </p:spPr>
        </p:pic>
      </p:grp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029200"/>
            <a:ext cx="3962400" cy="1143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35688495-61E6-4C43-9431-EA7C184628A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990600"/>
            <a:ext cx="7772400" cy="1470025"/>
          </a:xfrm>
          <a:ln w="9525"/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179" name="Picture 11" descr="AguaClara Logo 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1093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CECB2E-A233-43CF-B1E2-6433B9CB7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11455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191250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A5AD3-08CC-4598-BE40-CD82AC3891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53CF1-E184-4C42-BF06-4252E09B86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9674A-2335-4D63-923F-889337434E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492B4-78F1-42E2-AFF8-75AECCA8D8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26DE9-936A-4892-B48E-BC5981E69B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7A795-0F78-44F3-A0FC-134940021A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A8437-DF20-408E-9EC8-9AD0F83404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97E3B-4BD4-4D27-AA52-CBAF8D6425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4635F-EEFC-45D6-A1A7-222B36D01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458200" cy="1143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5E825E6-5608-4DD7-9AF8-76D49B509DE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tiff"/><Relationship Id="rId5" Type="http://schemas.openxmlformats.org/officeDocument/2006/relationships/image" Target="../media/image5.wm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11" Type="http://schemas.openxmlformats.org/officeDocument/2006/relationships/image" Target="../media/image16.jpg"/><Relationship Id="rId5" Type="http://schemas.openxmlformats.org/officeDocument/2006/relationships/image" Target="../media/image12.wmf"/><Relationship Id="rId10" Type="http://schemas.openxmlformats.org/officeDocument/2006/relationships/image" Target="../media/image15.png"/><Relationship Id="rId4" Type="http://schemas.openxmlformats.org/officeDocument/2006/relationships/oleObject" Target="file:///C:\Users\Template\AppData\Local\Temp\Diffuser_031811%5b1%5d.xmcd\Selection%20651%203%20981%20366" TargetMode="External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3048000" y="5334000"/>
            <a:ext cx="3657600" cy="1143000"/>
          </a:xfrm>
        </p:spPr>
        <p:txBody>
          <a:bodyPr/>
          <a:lstStyle/>
          <a:p>
            <a:r>
              <a:rPr lang="en-US" sz="2400" dirty="0" smtClean="0"/>
              <a:t>Anna Lee</a:t>
            </a:r>
          </a:p>
          <a:p>
            <a:r>
              <a:rPr lang="en-US" sz="2400" dirty="0" smtClean="0"/>
              <a:t>Tiffany Tsang</a:t>
            </a:r>
          </a:p>
          <a:p>
            <a:r>
              <a:rPr lang="en-US" sz="2400" dirty="0" err="1" smtClean="0"/>
              <a:t>Yiwen</a:t>
            </a:r>
            <a:r>
              <a:rPr lang="en-US" sz="2400" dirty="0" smtClean="0"/>
              <a:t> Ng</a:t>
            </a: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4800" dirty="0" smtClean="0"/>
              <a:t>Sedimentation Tank Hydraulics</a:t>
            </a:r>
            <a:endParaRPr lang="en-US" sz="4800" dirty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r>
              <a:rPr lang="en-US" dirty="0" smtClean="0"/>
              <a:t>Study and learn about the controlling parameters </a:t>
            </a:r>
            <a:r>
              <a:rPr lang="en-US" dirty="0"/>
              <a:t>using Matt's </a:t>
            </a:r>
            <a:r>
              <a:rPr lang="en-US" b="1" dirty="0"/>
              <a:t>2D </a:t>
            </a:r>
            <a:r>
              <a:rPr lang="en-US" b="1" dirty="0" smtClean="0"/>
              <a:t>apparatus </a:t>
            </a:r>
            <a:r>
              <a:rPr lang="en-US" dirty="0" smtClean="0"/>
              <a:t>(single jet model)</a:t>
            </a:r>
            <a:endParaRPr lang="en-US" b="1" dirty="0" smtClean="0"/>
          </a:p>
          <a:p>
            <a:pPr marL="914400" lvl="1" indent="-514350"/>
            <a:r>
              <a:rPr lang="en-US" dirty="0" smtClean="0"/>
              <a:t>Determine scour velocity and optimal angle of inclines</a:t>
            </a:r>
            <a:endParaRPr lang="en-US" dirty="0"/>
          </a:p>
          <a:p>
            <a:r>
              <a:rPr lang="en-US" dirty="0" smtClean="0"/>
              <a:t>Design </a:t>
            </a:r>
            <a:r>
              <a:rPr lang="en-US" dirty="0"/>
              <a:t>and construct a </a:t>
            </a:r>
            <a:r>
              <a:rPr lang="en-US" b="1" dirty="0"/>
              <a:t>3D tank </a:t>
            </a:r>
            <a:r>
              <a:rPr lang="en-US" dirty="0"/>
              <a:t>to observe and measure </a:t>
            </a:r>
            <a:r>
              <a:rPr lang="en-US" dirty="0" err="1"/>
              <a:t>floc</a:t>
            </a:r>
            <a:r>
              <a:rPr lang="en-US" dirty="0"/>
              <a:t> blanket </a:t>
            </a:r>
            <a:r>
              <a:rPr lang="en-US" dirty="0" smtClean="0"/>
              <a:t>growth</a:t>
            </a:r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4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3967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66800"/>
            <a:ext cx="4419600" cy="589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5237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Understand the parameters that are important for </a:t>
            </a:r>
            <a:r>
              <a:rPr lang="en-US" sz="2800" dirty="0" err="1" smtClean="0"/>
              <a:t>floc</a:t>
            </a:r>
            <a:r>
              <a:rPr lang="en-US" sz="2800" dirty="0" smtClean="0"/>
              <a:t> blanket formation</a:t>
            </a:r>
          </a:p>
          <a:p>
            <a:r>
              <a:rPr lang="en-US" sz="2800" dirty="0" smtClean="0"/>
              <a:t>Modify current </a:t>
            </a:r>
            <a:r>
              <a:rPr lang="en-US" sz="2800" dirty="0" err="1" smtClean="0"/>
              <a:t>sed</a:t>
            </a:r>
            <a:r>
              <a:rPr lang="en-US" sz="2800" dirty="0" smtClean="0"/>
              <a:t> tank geometry such that a </a:t>
            </a:r>
            <a:r>
              <a:rPr lang="en-US" sz="2800" dirty="0" err="1" smtClean="0"/>
              <a:t>floc</a:t>
            </a:r>
            <a:r>
              <a:rPr lang="en-US" sz="2800" dirty="0" smtClean="0"/>
              <a:t> blanket forms quickly and reliably </a:t>
            </a:r>
          </a:p>
          <a:p>
            <a:endParaRPr lang="en-US" dirty="0"/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4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89767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Floc</a:t>
            </a:r>
            <a:r>
              <a:rPr lang="en-US" dirty="0" smtClean="0"/>
              <a:t> Blankets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 smtClean="0"/>
              <a:t>Fluidized and highly concentrated bed of particles </a:t>
            </a:r>
          </a:p>
          <a:p>
            <a:r>
              <a:rPr lang="en-US" sz="2400" dirty="0" smtClean="0"/>
              <a:t>Improves effluent performance by significantly enhancing particle removal</a:t>
            </a:r>
          </a:p>
          <a:p>
            <a:r>
              <a:rPr lang="en-US" sz="2400" dirty="0" smtClean="0"/>
              <a:t>Reduce clean water waste from frequent draining of </a:t>
            </a:r>
            <a:r>
              <a:rPr lang="en-US" sz="2400" dirty="0" err="1" smtClean="0"/>
              <a:t>sed</a:t>
            </a:r>
            <a:r>
              <a:rPr lang="en-US" sz="2400" dirty="0" smtClean="0"/>
              <a:t> tank 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4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Content Placeholder 4" descr="sed side view.wmf"/>
          <p:cNvPicPr>
            <a:picLocks noChangeAspect="1"/>
          </p:cNvPicPr>
          <p:nvPr/>
        </p:nvPicPr>
        <p:blipFill>
          <a:blip r:embed="rId5" cstate="print">
            <a:lum bright="-40000"/>
          </a:blip>
          <a:srcRect l="13288" t="15241" r="13288" b="4065"/>
          <a:stretch>
            <a:fillRect/>
          </a:stretch>
        </p:blipFill>
        <p:spPr bwMode="auto">
          <a:xfrm>
            <a:off x="4588211" y="3962400"/>
            <a:ext cx="409858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Content Placeholder 6" descr="image 240.tif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5029200" y="1518463"/>
            <a:ext cx="1752600" cy="2343925"/>
          </a:xfrm>
        </p:spPr>
      </p:pic>
      <p:cxnSp>
        <p:nvCxnSpPr>
          <p:cNvPr id="16" name="Straight Arrow Connector 15"/>
          <p:cNvCxnSpPr/>
          <p:nvPr/>
        </p:nvCxnSpPr>
        <p:spPr bwMode="auto">
          <a:xfrm flipH="1">
            <a:off x="6534387" y="2057400"/>
            <a:ext cx="671075" cy="0"/>
          </a:xfrm>
          <a:prstGeom prst="straightConnector1">
            <a:avLst/>
          </a:prstGeom>
          <a:ln w="38100">
            <a:headEnd type="none" w="lg" len="med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 bwMode="auto">
          <a:xfrm>
            <a:off x="4800600" y="5257800"/>
            <a:ext cx="3733800" cy="838200"/>
          </a:xfrm>
          <a:prstGeom prst="rect">
            <a:avLst/>
          </a:prstGeom>
          <a:gradFill>
            <a:gsLst>
              <a:gs pos="100000">
                <a:srgbClr val="3E5C42">
                  <a:alpha val="73000"/>
                </a:srgbClr>
              </a:gs>
              <a:gs pos="0">
                <a:srgbClr val="65956B">
                  <a:alpha val="69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lg" len="med"/>
            <a:tailEnd type="none" w="lg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013667" y="5257800"/>
            <a:ext cx="671075" cy="0"/>
          </a:xfrm>
          <a:prstGeom prst="straightConnector1">
            <a:avLst/>
          </a:prstGeom>
          <a:ln w="38100">
            <a:headEnd type="none" w="lg" len="med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239000" y="1752600"/>
            <a:ext cx="14318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Floc</a:t>
            </a:r>
            <a:r>
              <a:rPr lang="en-US" dirty="0" smtClean="0"/>
              <a:t>-water </a:t>
            </a:r>
          </a:p>
          <a:p>
            <a:r>
              <a:rPr lang="en-US" dirty="0" smtClean="0"/>
              <a:t>interface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1692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Conditions for 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724400" cy="4525963"/>
          </a:xfrm>
        </p:spPr>
        <p:txBody>
          <a:bodyPr/>
          <a:lstStyle/>
          <a:p>
            <a:r>
              <a:rPr lang="en-US" dirty="0" err="1" smtClean="0"/>
              <a:t>Floc</a:t>
            </a:r>
            <a:r>
              <a:rPr lang="en-US" dirty="0" smtClean="0"/>
              <a:t> re-suspension</a:t>
            </a:r>
          </a:p>
          <a:p>
            <a:pPr lvl="1"/>
            <a:r>
              <a:rPr lang="en-US" dirty="0" smtClean="0"/>
              <a:t>Sufficient jet velocity to scour settled </a:t>
            </a:r>
            <a:r>
              <a:rPr lang="en-US" dirty="0" err="1" smtClean="0"/>
              <a:t>flocs</a:t>
            </a:r>
            <a:endParaRPr lang="en-US" dirty="0" smtClean="0"/>
          </a:p>
          <a:p>
            <a:pPr lvl="1"/>
            <a:r>
              <a:rPr lang="en-US" dirty="0" smtClean="0"/>
              <a:t>Settled </a:t>
            </a:r>
            <a:r>
              <a:rPr lang="en-US" dirty="0" err="1" smtClean="0"/>
              <a:t>flocs</a:t>
            </a:r>
            <a:r>
              <a:rPr lang="en-US" dirty="0" smtClean="0"/>
              <a:t> are directed towards upward jets  </a:t>
            </a:r>
            <a:endParaRPr lang="en-US" dirty="0"/>
          </a:p>
        </p:txBody>
      </p:sp>
      <p:pic>
        <p:nvPicPr>
          <p:cNvPr id="6" name="Content Placeholder 6" descr="image 240.t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10200" y="2784281"/>
            <a:ext cx="2554870" cy="3416880"/>
          </a:xfrm>
        </p:spPr>
      </p:pic>
      <p:pic>
        <p:nvPicPr>
          <p:cNvPr id="7" name="Picture 6" descr="image 42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3931216"/>
            <a:ext cx="1828800" cy="2445835"/>
          </a:xfrm>
          <a:prstGeom prst="rect">
            <a:avLst/>
          </a:prstGeom>
        </p:spPr>
      </p:pic>
      <p:pic>
        <p:nvPicPr>
          <p:cNvPr id="8" name="Picture 7" descr="image 9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10212" y="3962400"/>
            <a:ext cx="1790388" cy="239446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 bwMode="auto">
          <a:xfrm>
            <a:off x="2590800" y="4964237"/>
            <a:ext cx="304800" cy="328422"/>
          </a:xfrm>
          <a:prstGeom prst="rightArrow">
            <a:avLst/>
          </a:prstGeom>
          <a:solidFill>
            <a:schemeClr val="tx1"/>
          </a:solidFill>
          <a:ln>
            <a:headEnd type="none" w="lg" len="med"/>
            <a:tailEnd type="none" w="lg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charset="0"/>
            </a:endParaRPr>
          </a:p>
        </p:txBody>
      </p:sp>
      <p:pic>
        <p:nvPicPr>
          <p:cNvPr id="11" name="Picture 5" descr="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ight Arrow 11"/>
          <p:cNvSpPr/>
          <p:nvPr/>
        </p:nvSpPr>
        <p:spPr bwMode="auto">
          <a:xfrm>
            <a:off x="4953000" y="4995420"/>
            <a:ext cx="304800" cy="328422"/>
          </a:xfrm>
          <a:prstGeom prst="rightArrow">
            <a:avLst/>
          </a:prstGeom>
          <a:solidFill>
            <a:schemeClr val="tx1"/>
          </a:solidFill>
          <a:ln>
            <a:headEnd type="none" w="lg" len="med"/>
            <a:tailEnd type="none" w="lg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charset="0"/>
            </a:endParaRPr>
          </a:p>
        </p:txBody>
      </p:sp>
      <p:pic>
        <p:nvPicPr>
          <p:cNvPr id="10" name="Picture 6" descr="a"/>
          <p:cNvPicPr>
            <a:picLocks noChangeAspect="1" noChangeArrowheads="1"/>
          </p:cNvPicPr>
          <p:nvPr/>
        </p:nvPicPr>
        <p:blipFill>
          <a:blip r:embed="rId7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23676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ed side view.wmf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bright="-40000"/>
          </a:blip>
          <a:srcRect l="13288" t="15241" r="13288" b="4065"/>
          <a:stretch>
            <a:fillRect/>
          </a:stretch>
        </p:blipFill>
        <p:spPr>
          <a:xfrm>
            <a:off x="3962400" y="2362200"/>
            <a:ext cx="4995154" cy="2971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no </a:t>
            </a:r>
            <a:r>
              <a:rPr lang="en-US" dirty="0" err="1" smtClean="0"/>
              <a:t>floc</a:t>
            </a:r>
            <a:r>
              <a:rPr lang="en-US" dirty="0" smtClean="0"/>
              <a:t> blanket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05200" cy="4525963"/>
          </a:xfrm>
        </p:spPr>
        <p:txBody>
          <a:bodyPr/>
          <a:lstStyle/>
          <a:p>
            <a:r>
              <a:rPr lang="en-US" sz="2400" dirty="0" smtClean="0"/>
              <a:t>Inadequate </a:t>
            </a:r>
            <a:r>
              <a:rPr lang="en-US" sz="2400" dirty="0" err="1" smtClean="0"/>
              <a:t>floc</a:t>
            </a:r>
            <a:r>
              <a:rPr lang="en-US" sz="2400" dirty="0" smtClean="0"/>
              <a:t> </a:t>
            </a:r>
            <a:r>
              <a:rPr lang="en-US" sz="2400" dirty="0" err="1" smtClean="0"/>
              <a:t>resuspension</a:t>
            </a:r>
            <a:endParaRPr lang="en-US" sz="2400" dirty="0" smtClean="0"/>
          </a:p>
          <a:p>
            <a:r>
              <a:rPr lang="en-US" sz="2400" dirty="0" smtClean="0"/>
              <a:t>Tank geometry creates in dead zones and sludge formation</a:t>
            </a:r>
          </a:p>
          <a:p>
            <a:r>
              <a:rPr lang="en-US" sz="2400" dirty="0" smtClean="0"/>
              <a:t>Circulation may disrupt the </a:t>
            </a:r>
            <a:r>
              <a:rPr lang="en-US" sz="2400" dirty="0" err="1" smtClean="0"/>
              <a:t>floc</a:t>
            </a:r>
            <a:r>
              <a:rPr lang="en-US" sz="2400" dirty="0" smtClean="0"/>
              <a:t>-water interface </a:t>
            </a:r>
            <a:endParaRPr lang="en-US" sz="2400" dirty="0"/>
          </a:p>
        </p:txBody>
      </p:sp>
      <p:grpSp>
        <p:nvGrpSpPr>
          <p:cNvPr id="597" name="Group 596"/>
          <p:cNvGrpSpPr/>
          <p:nvPr/>
        </p:nvGrpSpPr>
        <p:grpSpPr>
          <a:xfrm>
            <a:off x="4267200" y="3962400"/>
            <a:ext cx="4495801" cy="992188"/>
            <a:chOff x="4267200" y="5105400"/>
            <a:chExt cx="4495801" cy="992188"/>
          </a:xfrm>
        </p:grpSpPr>
        <p:grpSp>
          <p:nvGrpSpPr>
            <p:cNvPr id="158" name="Group 87"/>
            <p:cNvGrpSpPr>
              <a:grpSpLocks/>
            </p:cNvGrpSpPr>
            <p:nvPr/>
          </p:nvGrpSpPr>
          <p:grpSpPr bwMode="auto">
            <a:xfrm rot="20136454" flipH="1" flipV="1">
              <a:off x="4268443" y="5966313"/>
              <a:ext cx="86554" cy="76704"/>
              <a:chOff x="2947" y="1568"/>
              <a:chExt cx="1416" cy="1176"/>
            </a:xfrm>
          </p:grpSpPr>
          <p:sp>
            <p:nvSpPr>
              <p:cNvPr id="184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5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6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7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59" name="Group 87"/>
            <p:cNvGrpSpPr>
              <a:grpSpLocks/>
            </p:cNvGrpSpPr>
            <p:nvPr/>
          </p:nvGrpSpPr>
          <p:grpSpPr bwMode="auto">
            <a:xfrm flipH="1" flipV="1">
              <a:off x="4267200" y="6001129"/>
              <a:ext cx="86554" cy="76704"/>
              <a:chOff x="2947" y="1568"/>
              <a:chExt cx="1416" cy="1176"/>
            </a:xfrm>
          </p:grpSpPr>
          <p:sp>
            <p:nvSpPr>
              <p:cNvPr id="180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1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2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3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0" name="Group 87"/>
            <p:cNvGrpSpPr>
              <a:grpSpLocks/>
            </p:cNvGrpSpPr>
            <p:nvPr/>
          </p:nvGrpSpPr>
          <p:grpSpPr bwMode="auto">
            <a:xfrm flipH="1" flipV="1">
              <a:off x="4295776" y="5990531"/>
              <a:ext cx="86554" cy="76704"/>
              <a:chOff x="2947" y="1568"/>
              <a:chExt cx="1416" cy="1176"/>
            </a:xfrm>
          </p:grpSpPr>
          <p:sp>
            <p:nvSpPr>
              <p:cNvPr id="176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7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8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9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1" name="Group 87"/>
            <p:cNvGrpSpPr>
              <a:grpSpLocks/>
            </p:cNvGrpSpPr>
            <p:nvPr/>
          </p:nvGrpSpPr>
          <p:grpSpPr bwMode="auto">
            <a:xfrm rot="20136454" flipH="1" flipV="1">
              <a:off x="4278381" y="6019299"/>
              <a:ext cx="86554" cy="76704"/>
              <a:chOff x="2947" y="1568"/>
              <a:chExt cx="1416" cy="1176"/>
            </a:xfrm>
          </p:grpSpPr>
          <p:sp>
            <p:nvSpPr>
              <p:cNvPr id="172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3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4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5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2" name="Group 87"/>
            <p:cNvGrpSpPr>
              <a:grpSpLocks/>
            </p:cNvGrpSpPr>
            <p:nvPr/>
          </p:nvGrpSpPr>
          <p:grpSpPr bwMode="auto">
            <a:xfrm rot="20136454" flipH="1" flipV="1">
              <a:off x="4333047" y="5985993"/>
              <a:ext cx="86554" cy="76704"/>
              <a:chOff x="2947" y="1568"/>
              <a:chExt cx="1416" cy="1176"/>
            </a:xfrm>
          </p:grpSpPr>
          <p:sp>
            <p:nvSpPr>
              <p:cNvPr id="168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69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0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1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3" name="Group 87"/>
            <p:cNvGrpSpPr>
              <a:grpSpLocks/>
            </p:cNvGrpSpPr>
            <p:nvPr/>
          </p:nvGrpSpPr>
          <p:grpSpPr bwMode="auto">
            <a:xfrm rot="20136454" flipH="1" flipV="1">
              <a:off x="4298260" y="5943604"/>
              <a:ext cx="86554" cy="76704"/>
              <a:chOff x="2947" y="1568"/>
              <a:chExt cx="1416" cy="1176"/>
            </a:xfrm>
          </p:grpSpPr>
          <p:sp>
            <p:nvSpPr>
              <p:cNvPr id="164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65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66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67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89" name="Group 87"/>
            <p:cNvGrpSpPr>
              <a:grpSpLocks/>
            </p:cNvGrpSpPr>
            <p:nvPr/>
          </p:nvGrpSpPr>
          <p:grpSpPr bwMode="auto">
            <a:xfrm rot="20136454" flipH="1" flipV="1">
              <a:off x="4344643" y="5890114"/>
              <a:ext cx="86554" cy="76704"/>
              <a:chOff x="2947" y="1568"/>
              <a:chExt cx="1416" cy="1176"/>
            </a:xfrm>
          </p:grpSpPr>
          <p:sp>
            <p:nvSpPr>
              <p:cNvPr id="215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7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8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90" name="Group 87"/>
            <p:cNvGrpSpPr>
              <a:grpSpLocks/>
            </p:cNvGrpSpPr>
            <p:nvPr/>
          </p:nvGrpSpPr>
          <p:grpSpPr bwMode="auto">
            <a:xfrm flipH="1" flipV="1">
              <a:off x="4343400" y="5924928"/>
              <a:ext cx="86554" cy="76704"/>
              <a:chOff x="2947" y="1568"/>
              <a:chExt cx="1416" cy="1176"/>
            </a:xfrm>
          </p:grpSpPr>
          <p:sp>
            <p:nvSpPr>
              <p:cNvPr id="211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2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3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4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91" name="Group 87"/>
            <p:cNvGrpSpPr>
              <a:grpSpLocks/>
            </p:cNvGrpSpPr>
            <p:nvPr/>
          </p:nvGrpSpPr>
          <p:grpSpPr bwMode="auto">
            <a:xfrm flipH="1" flipV="1">
              <a:off x="4371976" y="5914330"/>
              <a:ext cx="86554" cy="76704"/>
              <a:chOff x="2947" y="1568"/>
              <a:chExt cx="1416" cy="1176"/>
            </a:xfrm>
          </p:grpSpPr>
          <p:sp>
            <p:nvSpPr>
              <p:cNvPr id="207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8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9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0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92" name="Group 87"/>
            <p:cNvGrpSpPr>
              <a:grpSpLocks/>
            </p:cNvGrpSpPr>
            <p:nvPr/>
          </p:nvGrpSpPr>
          <p:grpSpPr bwMode="auto">
            <a:xfrm rot="20136454" flipH="1" flipV="1">
              <a:off x="4354581" y="5943100"/>
              <a:ext cx="86554" cy="76704"/>
              <a:chOff x="2947" y="1568"/>
              <a:chExt cx="1416" cy="1176"/>
            </a:xfrm>
          </p:grpSpPr>
          <p:sp>
            <p:nvSpPr>
              <p:cNvPr id="203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4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5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6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93" name="Group 87"/>
            <p:cNvGrpSpPr>
              <a:grpSpLocks/>
            </p:cNvGrpSpPr>
            <p:nvPr/>
          </p:nvGrpSpPr>
          <p:grpSpPr bwMode="auto">
            <a:xfrm rot="20136454" flipH="1" flipV="1">
              <a:off x="4409247" y="5909794"/>
              <a:ext cx="86554" cy="76704"/>
              <a:chOff x="2947" y="1568"/>
              <a:chExt cx="1416" cy="1176"/>
            </a:xfrm>
          </p:grpSpPr>
          <p:sp>
            <p:nvSpPr>
              <p:cNvPr id="199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0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1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02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94" name="Group 87"/>
            <p:cNvGrpSpPr>
              <a:grpSpLocks/>
            </p:cNvGrpSpPr>
            <p:nvPr/>
          </p:nvGrpSpPr>
          <p:grpSpPr bwMode="auto">
            <a:xfrm rot="20136454" flipH="1" flipV="1">
              <a:off x="4374460" y="5867405"/>
              <a:ext cx="86554" cy="76704"/>
              <a:chOff x="2947" y="1568"/>
              <a:chExt cx="1416" cy="1176"/>
            </a:xfrm>
          </p:grpSpPr>
          <p:sp>
            <p:nvSpPr>
              <p:cNvPr id="195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96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97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98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0" name="Group 87"/>
            <p:cNvGrpSpPr>
              <a:grpSpLocks/>
            </p:cNvGrpSpPr>
            <p:nvPr/>
          </p:nvGrpSpPr>
          <p:grpSpPr bwMode="auto">
            <a:xfrm rot="20136454" flipH="1" flipV="1">
              <a:off x="4344643" y="5966314"/>
              <a:ext cx="86554" cy="76704"/>
              <a:chOff x="2947" y="1568"/>
              <a:chExt cx="1416" cy="1176"/>
            </a:xfrm>
          </p:grpSpPr>
          <p:sp>
            <p:nvSpPr>
              <p:cNvPr id="246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7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8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9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1" name="Group 87"/>
            <p:cNvGrpSpPr>
              <a:grpSpLocks/>
            </p:cNvGrpSpPr>
            <p:nvPr/>
          </p:nvGrpSpPr>
          <p:grpSpPr bwMode="auto">
            <a:xfrm flipH="1" flipV="1">
              <a:off x="4343400" y="6001128"/>
              <a:ext cx="86554" cy="76704"/>
              <a:chOff x="2947" y="1568"/>
              <a:chExt cx="1416" cy="1176"/>
            </a:xfrm>
          </p:grpSpPr>
          <p:sp>
            <p:nvSpPr>
              <p:cNvPr id="242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3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4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5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2" name="Group 87"/>
            <p:cNvGrpSpPr>
              <a:grpSpLocks/>
            </p:cNvGrpSpPr>
            <p:nvPr/>
          </p:nvGrpSpPr>
          <p:grpSpPr bwMode="auto">
            <a:xfrm flipH="1" flipV="1">
              <a:off x="4371976" y="5990530"/>
              <a:ext cx="86554" cy="76704"/>
              <a:chOff x="2947" y="1568"/>
              <a:chExt cx="1416" cy="1176"/>
            </a:xfrm>
          </p:grpSpPr>
          <p:sp>
            <p:nvSpPr>
              <p:cNvPr id="238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9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0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1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3" name="Group 87"/>
            <p:cNvGrpSpPr>
              <a:grpSpLocks/>
            </p:cNvGrpSpPr>
            <p:nvPr/>
          </p:nvGrpSpPr>
          <p:grpSpPr bwMode="auto">
            <a:xfrm rot="20136454" flipH="1" flipV="1">
              <a:off x="4354581" y="6019300"/>
              <a:ext cx="86554" cy="76704"/>
              <a:chOff x="2947" y="1568"/>
              <a:chExt cx="1416" cy="1176"/>
            </a:xfrm>
          </p:grpSpPr>
          <p:sp>
            <p:nvSpPr>
              <p:cNvPr id="234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5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6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7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4" name="Group 87"/>
            <p:cNvGrpSpPr>
              <a:grpSpLocks/>
            </p:cNvGrpSpPr>
            <p:nvPr/>
          </p:nvGrpSpPr>
          <p:grpSpPr bwMode="auto">
            <a:xfrm rot="20136454" flipH="1" flipV="1">
              <a:off x="4409247" y="5985994"/>
              <a:ext cx="86554" cy="76704"/>
              <a:chOff x="2947" y="1568"/>
              <a:chExt cx="1416" cy="1176"/>
            </a:xfrm>
          </p:grpSpPr>
          <p:sp>
            <p:nvSpPr>
              <p:cNvPr id="230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3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5" name="Group 87"/>
            <p:cNvGrpSpPr>
              <a:grpSpLocks/>
            </p:cNvGrpSpPr>
            <p:nvPr/>
          </p:nvGrpSpPr>
          <p:grpSpPr bwMode="auto">
            <a:xfrm rot="20136454" flipH="1" flipV="1">
              <a:off x="4374460" y="5943605"/>
              <a:ext cx="86554" cy="76704"/>
              <a:chOff x="2947" y="1568"/>
              <a:chExt cx="1416" cy="1176"/>
            </a:xfrm>
          </p:grpSpPr>
          <p:sp>
            <p:nvSpPr>
              <p:cNvPr id="226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1" name="Group 87"/>
            <p:cNvGrpSpPr>
              <a:grpSpLocks/>
            </p:cNvGrpSpPr>
            <p:nvPr/>
          </p:nvGrpSpPr>
          <p:grpSpPr bwMode="auto">
            <a:xfrm rot="20136454" flipH="1" flipV="1">
              <a:off x="4497043" y="5966314"/>
              <a:ext cx="86554" cy="76704"/>
              <a:chOff x="2947" y="1568"/>
              <a:chExt cx="1416" cy="1176"/>
            </a:xfrm>
          </p:grpSpPr>
          <p:sp>
            <p:nvSpPr>
              <p:cNvPr id="277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8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9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80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2" name="Group 87"/>
            <p:cNvGrpSpPr>
              <a:grpSpLocks/>
            </p:cNvGrpSpPr>
            <p:nvPr/>
          </p:nvGrpSpPr>
          <p:grpSpPr bwMode="auto">
            <a:xfrm flipH="1" flipV="1">
              <a:off x="4495800" y="6001128"/>
              <a:ext cx="86554" cy="76704"/>
              <a:chOff x="2947" y="1568"/>
              <a:chExt cx="1416" cy="1176"/>
            </a:xfrm>
          </p:grpSpPr>
          <p:sp>
            <p:nvSpPr>
              <p:cNvPr id="273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4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5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6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3" name="Group 87"/>
            <p:cNvGrpSpPr>
              <a:grpSpLocks/>
            </p:cNvGrpSpPr>
            <p:nvPr/>
          </p:nvGrpSpPr>
          <p:grpSpPr bwMode="auto">
            <a:xfrm flipH="1" flipV="1">
              <a:off x="4524376" y="5990530"/>
              <a:ext cx="86554" cy="76704"/>
              <a:chOff x="2947" y="1568"/>
              <a:chExt cx="1416" cy="1176"/>
            </a:xfrm>
          </p:grpSpPr>
          <p:sp>
            <p:nvSpPr>
              <p:cNvPr id="269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0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1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2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4" name="Group 87"/>
            <p:cNvGrpSpPr>
              <a:grpSpLocks/>
            </p:cNvGrpSpPr>
            <p:nvPr/>
          </p:nvGrpSpPr>
          <p:grpSpPr bwMode="auto">
            <a:xfrm rot="20136454" flipH="1" flipV="1">
              <a:off x="4506981" y="6019300"/>
              <a:ext cx="86554" cy="76704"/>
              <a:chOff x="2947" y="1568"/>
              <a:chExt cx="1416" cy="1176"/>
            </a:xfrm>
          </p:grpSpPr>
          <p:sp>
            <p:nvSpPr>
              <p:cNvPr id="265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6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7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8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5" name="Group 87"/>
            <p:cNvGrpSpPr>
              <a:grpSpLocks/>
            </p:cNvGrpSpPr>
            <p:nvPr/>
          </p:nvGrpSpPr>
          <p:grpSpPr bwMode="auto">
            <a:xfrm rot="20136454" flipH="1" flipV="1">
              <a:off x="4561647" y="5985994"/>
              <a:ext cx="86554" cy="76704"/>
              <a:chOff x="2947" y="1568"/>
              <a:chExt cx="1416" cy="1176"/>
            </a:xfrm>
          </p:grpSpPr>
          <p:sp>
            <p:nvSpPr>
              <p:cNvPr id="261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2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3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4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6" name="Group 87"/>
            <p:cNvGrpSpPr>
              <a:grpSpLocks/>
            </p:cNvGrpSpPr>
            <p:nvPr/>
          </p:nvGrpSpPr>
          <p:grpSpPr bwMode="auto">
            <a:xfrm rot="20136454" flipH="1" flipV="1">
              <a:off x="4526860" y="5943605"/>
              <a:ext cx="86554" cy="76704"/>
              <a:chOff x="2947" y="1568"/>
              <a:chExt cx="1416" cy="1176"/>
            </a:xfrm>
          </p:grpSpPr>
          <p:sp>
            <p:nvSpPr>
              <p:cNvPr id="257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8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9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0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82" name="Group 87"/>
            <p:cNvGrpSpPr>
              <a:grpSpLocks/>
            </p:cNvGrpSpPr>
            <p:nvPr/>
          </p:nvGrpSpPr>
          <p:grpSpPr bwMode="auto">
            <a:xfrm rot="20136454" flipH="1" flipV="1">
              <a:off x="4268443" y="5813914"/>
              <a:ext cx="86554" cy="76704"/>
              <a:chOff x="2947" y="1568"/>
              <a:chExt cx="1416" cy="1176"/>
            </a:xfrm>
          </p:grpSpPr>
          <p:sp>
            <p:nvSpPr>
              <p:cNvPr id="308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9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0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1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83" name="Group 87"/>
            <p:cNvGrpSpPr>
              <a:grpSpLocks/>
            </p:cNvGrpSpPr>
            <p:nvPr/>
          </p:nvGrpSpPr>
          <p:grpSpPr bwMode="auto">
            <a:xfrm flipH="1" flipV="1">
              <a:off x="4267200" y="5848728"/>
              <a:ext cx="86554" cy="76704"/>
              <a:chOff x="2947" y="1568"/>
              <a:chExt cx="1416" cy="1176"/>
            </a:xfrm>
          </p:grpSpPr>
          <p:sp>
            <p:nvSpPr>
              <p:cNvPr id="304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5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6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7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84" name="Group 87"/>
            <p:cNvGrpSpPr>
              <a:grpSpLocks/>
            </p:cNvGrpSpPr>
            <p:nvPr/>
          </p:nvGrpSpPr>
          <p:grpSpPr bwMode="auto">
            <a:xfrm flipH="1" flipV="1">
              <a:off x="4295776" y="5838130"/>
              <a:ext cx="86554" cy="76704"/>
              <a:chOff x="2947" y="1568"/>
              <a:chExt cx="1416" cy="1176"/>
            </a:xfrm>
          </p:grpSpPr>
          <p:sp>
            <p:nvSpPr>
              <p:cNvPr id="300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1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2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3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85" name="Group 87"/>
            <p:cNvGrpSpPr>
              <a:grpSpLocks/>
            </p:cNvGrpSpPr>
            <p:nvPr/>
          </p:nvGrpSpPr>
          <p:grpSpPr bwMode="auto">
            <a:xfrm rot="20136454" flipH="1" flipV="1">
              <a:off x="4278381" y="5866900"/>
              <a:ext cx="86554" cy="76704"/>
              <a:chOff x="2947" y="1568"/>
              <a:chExt cx="1416" cy="1176"/>
            </a:xfrm>
          </p:grpSpPr>
          <p:sp>
            <p:nvSpPr>
              <p:cNvPr id="296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7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8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9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86" name="Group 87"/>
            <p:cNvGrpSpPr>
              <a:grpSpLocks/>
            </p:cNvGrpSpPr>
            <p:nvPr/>
          </p:nvGrpSpPr>
          <p:grpSpPr bwMode="auto">
            <a:xfrm rot="20136454" flipH="1" flipV="1">
              <a:off x="4333047" y="5833594"/>
              <a:ext cx="86554" cy="76704"/>
              <a:chOff x="2947" y="1568"/>
              <a:chExt cx="1416" cy="1176"/>
            </a:xfrm>
          </p:grpSpPr>
          <p:sp>
            <p:nvSpPr>
              <p:cNvPr id="292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3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4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5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87" name="Group 87"/>
            <p:cNvGrpSpPr>
              <a:grpSpLocks/>
            </p:cNvGrpSpPr>
            <p:nvPr/>
          </p:nvGrpSpPr>
          <p:grpSpPr bwMode="auto">
            <a:xfrm rot="20136454" flipH="1" flipV="1">
              <a:off x="4298260" y="5791205"/>
              <a:ext cx="86554" cy="76704"/>
              <a:chOff x="2947" y="1568"/>
              <a:chExt cx="1416" cy="1176"/>
            </a:xfrm>
          </p:grpSpPr>
          <p:sp>
            <p:nvSpPr>
              <p:cNvPr id="288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89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0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1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13" name="Group 87"/>
            <p:cNvGrpSpPr>
              <a:grpSpLocks/>
            </p:cNvGrpSpPr>
            <p:nvPr/>
          </p:nvGrpSpPr>
          <p:grpSpPr bwMode="auto">
            <a:xfrm rot="20136454" flipH="1" flipV="1">
              <a:off x="4420843" y="5813914"/>
              <a:ext cx="86554" cy="76704"/>
              <a:chOff x="2947" y="1568"/>
              <a:chExt cx="1416" cy="1176"/>
            </a:xfrm>
          </p:grpSpPr>
          <p:sp>
            <p:nvSpPr>
              <p:cNvPr id="339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40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41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42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14" name="Group 87"/>
            <p:cNvGrpSpPr>
              <a:grpSpLocks/>
            </p:cNvGrpSpPr>
            <p:nvPr/>
          </p:nvGrpSpPr>
          <p:grpSpPr bwMode="auto">
            <a:xfrm flipH="1" flipV="1">
              <a:off x="4419600" y="5848728"/>
              <a:ext cx="86554" cy="76704"/>
              <a:chOff x="2947" y="1568"/>
              <a:chExt cx="1416" cy="1176"/>
            </a:xfrm>
          </p:grpSpPr>
          <p:sp>
            <p:nvSpPr>
              <p:cNvPr id="335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6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7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8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15" name="Group 87"/>
            <p:cNvGrpSpPr>
              <a:grpSpLocks/>
            </p:cNvGrpSpPr>
            <p:nvPr/>
          </p:nvGrpSpPr>
          <p:grpSpPr bwMode="auto">
            <a:xfrm flipH="1" flipV="1">
              <a:off x="4448176" y="5838130"/>
              <a:ext cx="86554" cy="76704"/>
              <a:chOff x="2947" y="1568"/>
              <a:chExt cx="1416" cy="1176"/>
            </a:xfrm>
          </p:grpSpPr>
          <p:sp>
            <p:nvSpPr>
              <p:cNvPr id="331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2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3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4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16" name="Group 87"/>
            <p:cNvGrpSpPr>
              <a:grpSpLocks/>
            </p:cNvGrpSpPr>
            <p:nvPr/>
          </p:nvGrpSpPr>
          <p:grpSpPr bwMode="auto">
            <a:xfrm rot="20136454" flipH="1" flipV="1">
              <a:off x="4430781" y="5866900"/>
              <a:ext cx="86554" cy="76704"/>
              <a:chOff x="2947" y="1568"/>
              <a:chExt cx="1416" cy="1176"/>
            </a:xfrm>
          </p:grpSpPr>
          <p:sp>
            <p:nvSpPr>
              <p:cNvPr id="327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8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9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0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17" name="Group 87"/>
            <p:cNvGrpSpPr>
              <a:grpSpLocks/>
            </p:cNvGrpSpPr>
            <p:nvPr/>
          </p:nvGrpSpPr>
          <p:grpSpPr bwMode="auto">
            <a:xfrm rot="20136454" flipH="1" flipV="1">
              <a:off x="4485447" y="5833594"/>
              <a:ext cx="86554" cy="76704"/>
              <a:chOff x="2947" y="1568"/>
              <a:chExt cx="1416" cy="1176"/>
            </a:xfrm>
          </p:grpSpPr>
          <p:sp>
            <p:nvSpPr>
              <p:cNvPr id="323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4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5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6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18" name="Group 87"/>
            <p:cNvGrpSpPr>
              <a:grpSpLocks/>
            </p:cNvGrpSpPr>
            <p:nvPr/>
          </p:nvGrpSpPr>
          <p:grpSpPr bwMode="auto">
            <a:xfrm rot="20136454" flipH="1" flipV="1">
              <a:off x="4450660" y="5791205"/>
              <a:ext cx="86554" cy="76704"/>
              <a:chOff x="2947" y="1568"/>
              <a:chExt cx="1416" cy="1176"/>
            </a:xfrm>
          </p:grpSpPr>
          <p:sp>
            <p:nvSpPr>
              <p:cNvPr id="319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0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1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2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44" name="Group 87"/>
            <p:cNvGrpSpPr>
              <a:grpSpLocks/>
            </p:cNvGrpSpPr>
            <p:nvPr/>
          </p:nvGrpSpPr>
          <p:grpSpPr bwMode="auto">
            <a:xfrm rot="20136454" flipH="1" flipV="1">
              <a:off x="4649443" y="5966314"/>
              <a:ext cx="86554" cy="76704"/>
              <a:chOff x="2947" y="1568"/>
              <a:chExt cx="1416" cy="1176"/>
            </a:xfrm>
          </p:grpSpPr>
          <p:sp>
            <p:nvSpPr>
              <p:cNvPr id="370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71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72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73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45" name="Group 87"/>
            <p:cNvGrpSpPr>
              <a:grpSpLocks/>
            </p:cNvGrpSpPr>
            <p:nvPr/>
          </p:nvGrpSpPr>
          <p:grpSpPr bwMode="auto">
            <a:xfrm flipH="1" flipV="1">
              <a:off x="4648200" y="6001128"/>
              <a:ext cx="86554" cy="76704"/>
              <a:chOff x="2947" y="1568"/>
              <a:chExt cx="1416" cy="1176"/>
            </a:xfrm>
          </p:grpSpPr>
          <p:sp>
            <p:nvSpPr>
              <p:cNvPr id="366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7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8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9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46" name="Group 87"/>
            <p:cNvGrpSpPr>
              <a:grpSpLocks/>
            </p:cNvGrpSpPr>
            <p:nvPr/>
          </p:nvGrpSpPr>
          <p:grpSpPr bwMode="auto">
            <a:xfrm flipH="1" flipV="1">
              <a:off x="4676776" y="5990530"/>
              <a:ext cx="86554" cy="76704"/>
              <a:chOff x="2947" y="1568"/>
              <a:chExt cx="1416" cy="1176"/>
            </a:xfrm>
          </p:grpSpPr>
          <p:sp>
            <p:nvSpPr>
              <p:cNvPr id="362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3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4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5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47" name="Group 87"/>
            <p:cNvGrpSpPr>
              <a:grpSpLocks/>
            </p:cNvGrpSpPr>
            <p:nvPr/>
          </p:nvGrpSpPr>
          <p:grpSpPr bwMode="auto">
            <a:xfrm rot="20136454" flipH="1" flipV="1">
              <a:off x="4659381" y="6019300"/>
              <a:ext cx="86554" cy="76704"/>
              <a:chOff x="2947" y="1568"/>
              <a:chExt cx="1416" cy="1176"/>
            </a:xfrm>
          </p:grpSpPr>
          <p:sp>
            <p:nvSpPr>
              <p:cNvPr id="358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59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0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61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48" name="Group 87"/>
            <p:cNvGrpSpPr>
              <a:grpSpLocks/>
            </p:cNvGrpSpPr>
            <p:nvPr/>
          </p:nvGrpSpPr>
          <p:grpSpPr bwMode="auto">
            <a:xfrm rot="20136454" flipH="1" flipV="1">
              <a:off x="4714047" y="5985994"/>
              <a:ext cx="86554" cy="76704"/>
              <a:chOff x="2947" y="1568"/>
              <a:chExt cx="1416" cy="1176"/>
            </a:xfrm>
          </p:grpSpPr>
          <p:sp>
            <p:nvSpPr>
              <p:cNvPr id="354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55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56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57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49" name="Group 87"/>
            <p:cNvGrpSpPr>
              <a:grpSpLocks/>
            </p:cNvGrpSpPr>
            <p:nvPr/>
          </p:nvGrpSpPr>
          <p:grpSpPr bwMode="auto">
            <a:xfrm rot="20136454" flipH="1" flipV="1">
              <a:off x="4679260" y="5943605"/>
              <a:ext cx="86554" cy="76704"/>
              <a:chOff x="2947" y="1568"/>
              <a:chExt cx="1416" cy="1176"/>
            </a:xfrm>
          </p:grpSpPr>
          <p:sp>
            <p:nvSpPr>
              <p:cNvPr id="350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51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52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53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5" name="Group 87"/>
            <p:cNvGrpSpPr>
              <a:grpSpLocks/>
            </p:cNvGrpSpPr>
            <p:nvPr/>
          </p:nvGrpSpPr>
          <p:grpSpPr bwMode="auto">
            <a:xfrm rot="20136454" flipH="1" flipV="1">
              <a:off x="8611843" y="5966314"/>
              <a:ext cx="86554" cy="76704"/>
              <a:chOff x="2947" y="1568"/>
              <a:chExt cx="1416" cy="1176"/>
            </a:xfrm>
          </p:grpSpPr>
          <p:sp>
            <p:nvSpPr>
              <p:cNvPr id="401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02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03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04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6" name="Group 87"/>
            <p:cNvGrpSpPr>
              <a:grpSpLocks/>
            </p:cNvGrpSpPr>
            <p:nvPr/>
          </p:nvGrpSpPr>
          <p:grpSpPr bwMode="auto">
            <a:xfrm flipH="1" flipV="1">
              <a:off x="8610600" y="6001128"/>
              <a:ext cx="86554" cy="76704"/>
              <a:chOff x="2947" y="1568"/>
              <a:chExt cx="1416" cy="1176"/>
            </a:xfrm>
          </p:grpSpPr>
          <p:sp>
            <p:nvSpPr>
              <p:cNvPr id="397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8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9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00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7" name="Group 87"/>
            <p:cNvGrpSpPr>
              <a:grpSpLocks/>
            </p:cNvGrpSpPr>
            <p:nvPr/>
          </p:nvGrpSpPr>
          <p:grpSpPr bwMode="auto">
            <a:xfrm flipH="1" flipV="1">
              <a:off x="8639176" y="5990530"/>
              <a:ext cx="86554" cy="76704"/>
              <a:chOff x="2947" y="1568"/>
              <a:chExt cx="1416" cy="1176"/>
            </a:xfrm>
          </p:grpSpPr>
          <p:sp>
            <p:nvSpPr>
              <p:cNvPr id="393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4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5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6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8" name="Group 87"/>
            <p:cNvGrpSpPr>
              <a:grpSpLocks/>
            </p:cNvGrpSpPr>
            <p:nvPr/>
          </p:nvGrpSpPr>
          <p:grpSpPr bwMode="auto">
            <a:xfrm rot="20136454" flipH="1" flipV="1">
              <a:off x="8621781" y="6019300"/>
              <a:ext cx="86554" cy="76704"/>
              <a:chOff x="2947" y="1568"/>
              <a:chExt cx="1416" cy="1176"/>
            </a:xfrm>
          </p:grpSpPr>
          <p:sp>
            <p:nvSpPr>
              <p:cNvPr id="389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0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2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79" name="Group 87"/>
            <p:cNvGrpSpPr>
              <a:grpSpLocks/>
            </p:cNvGrpSpPr>
            <p:nvPr/>
          </p:nvGrpSpPr>
          <p:grpSpPr bwMode="auto">
            <a:xfrm rot="20136454" flipH="1" flipV="1">
              <a:off x="8676447" y="5985994"/>
              <a:ext cx="86554" cy="76704"/>
              <a:chOff x="2947" y="1568"/>
              <a:chExt cx="1416" cy="1176"/>
            </a:xfrm>
          </p:grpSpPr>
          <p:sp>
            <p:nvSpPr>
              <p:cNvPr id="385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6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7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8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380" name="Group 87"/>
            <p:cNvGrpSpPr>
              <a:grpSpLocks/>
            </p:cNvGrpSpPr>
            <p:nvPr/>
          </p:nvGrpSpPr>
          <p:grpSpPr bwMode="auto">
            <a:xfrm rot="20136454" flipH="1" flipV="1">
              <a:off x="8641660" y="5943605"/>
              <a:ext cx="86554" cy="76704"/>
              <a:chOff x="2947" y="1568"/>
              <a:chExt cx="1416" cy="1176"/>
            </a:xfrm>
          </p:grpSpPr>
          <p:sp>
            <p:nvSpPr>
              <p:cNvPr id="381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2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3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4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06" name="Group 87"/>
            <p:cNvGrpSpPr>
              <a:grpSpLocks/>
            </p:cNvGrpSpPr>
            <p:nvPr/>
          </p:nvGrpSpPr>
          <p:grpSpPr bwMode="auto">
            <a:xfrm rot="20136454" flipH="1" flipV="1">
              <a:off x="8611843" y="5813914"/>
              <a:ext cx="86554" cy="76704"/>
              <a:chOff x="2947" y="1568"/>
              <a:chExt cx="1416" cy="1176"/>
            </a:xfrm>
          </p:grpSpPr>
          <p:sp>
            <p:nvSpPr>
              <p:cNvPr id="432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33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34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35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07" name="Group 87"/>
            <p:cNvGrpSpPr>
              <a:grpSpLocks/>
            </p:cNvGrpSpPr>
            <p:nvPr/>
          </p:nvGrpSpPr>
          <p:grpSpPr bwMode="auto">
            <a:xfrm flipH="1" flipV="1">
              <a:off x="8610600" y="5848728"/>
              <a:ext cx="86554" cy="76704"/>
              <a:chOff x="2947" y="1568"/>
              <a:chExt cx="1416" cy="1176"/>
            </a:xfrm>
          </p:grpSpPr>
          <p:sp>
            <p:nvSpPr>
              <p:cNvPr id="428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30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31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08" name="Group 87"/>
            <p:cNvGrpSpPr>
              <a:grpSpLocks/>
            </p:cNvGrpSpPr>
            <p:nvPr/>
          </p:nvGrpSpPr>
          <p:grpSpPr bwMode="auto">
            <a:xfrm flipH="1" flipV="1">
              <a:off x="8639176" y="5838130"/>
              <a:ext cx="86554" cy="76704"/>
              <a:chOff x="2947" y="1568"/>
              <a:chExt cx="1416" cy="1176"/>
            </a:xfrm>
          </p:grpSpPr>
          <p:sp>
            <p:nvSpPr>
              <p:cNvPr id="424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5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6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7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09" name="Group 87"/>
            <p:cNvGrpSpPr>
              <a:grpSpLocks/>
            </p:cNvGrpSpPr>
            <p:nvPr/>
          </p:nvGrpSpPr>
          <p:grpSpPr bwMode="auto">
            <a:xfrm rot="20136454" flipH="1" flipV="1">
              <a:off x="8621781" y="5866900"/>
              <a:ext cx="86554" cy="76704"/>
              <a:chOff x="2947" y="1568"/>
              <a:chExt cx="1416" cy="1176"/>
            </a:xfrm>
          </p:grpSpPr>
          <p:sp>
            <p:nvSpPr>
              <p:cNvPr id="420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10" name="Group 87"/>
            <p:cNvGrpSpPr>
              <a:grpSpLocks/>
            </p:cNvGrpSpPr>
            <p:nvPr/>
          </p:nvGrpSpPr>
          <p:grpSpPr bwMode="auto">
            <a:xfrm rot="20136454" flipH="1" flipV="1">
              <a:off x="8676447" y="5833594"/>
              <a:ext cx="86554" cy="76704"/>
              <a:chOff x="2947" y="1568"/>
              <a:chExt cx="1416" cy="1176"/>
            </a:xfrm>
          </p:grpSpPr>
          <p:sp>
            <p:nvSpPr>
              <p:cNvPr id="416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11" name="Group 87"/>
            <p:cNvGrpSpPr>
              <a:grpSpLocks/>
            </p:cNvGrpSpPr>
            <p:nvPr/>
          </p:nvGrpSpPr>
          <p:grpSpPr bwMode="auto">
            <a:xfrm rot="20136454" flipH="1" flipV="1">
              <a:off x="8641660" y="5791205"/>
              <a:ext cx="86554" cy="76704"/>
              <a:chOff x="2947" y="1568"/>
              <a:chExt cx="1416" cy="1176"/>
            </a:xfrm>
          </p:grpSpPr>
          <p:sp>
            <p:nvSpPr>
              <p:cNvPr id="412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37" name="Group 87"/>
            <p:cNvGrpSpPr>
              <a:grpSpLocks/>
            </p:cNvGrpSpPr>
            <p:nvPr/>
          </p:nvGrpSpPr>
          <p:grpSpPr bwMode="auto">
            <a:xfrm rot="20136454" flipH="1" flipV="1">
              <a:off x="8459443" y="5966314"/>
              <a:ext cx="86554" cy="76704"/>
              <a:chOff x="2947" y="1568"/>
              <a:chExt cx="1416" cy="1176"/>
            </a:xfrm>
          </p:grpSpPr>
          <p:sp>
            <p:nvSpPr>
              <p:cNvPr id="463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64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65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66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38" name="Group 87"/>
            <p:cNvGrpSpPr>
              <a:grpSpLocks/>
            </p:cNvGrpSpPr>
            <p:nvPr/>
          </p:nvGrpSpPr>
          <p:grpSpPr bwMode="auto">
            <a:xfrm flipH="1" flipV="1">
              <a:off x="8458200" y="6001128"/>
              <a:ext cx="86554" cy="76704"/>
              <a:chOff x="2947" y="1568"/>
              <a:chExt cx="1416" cy="1176"/>
            </a:xfrm>
          </p:grpSpPr>
          <p:sp>
            <p:nvSpPr>
              <p:cNvPr id="459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60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61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62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39" name="Group 87"/>
            <p:cNvGrpSpPr>
              <a:grpSpLocks/>
            </p:cNvGrpSpPr>
            <p:nvPr/>
          </p:nvGrpSpPr>
          <p:grpSpPr bwMode="auto">
            <a:xfrm flipH="1" flipV="1">
              <a:off x="8486776" y="5990530"/>
              <a:ext cx="86554" cy="76704"/>
              <a:chOff x="2947" y="1568"/>
              <a:chExt cx="1416" cy="1176"/>
            </a:xfrm>
          </p:grpSpPr>
          <p:sp>
            <p:nvSpPr>
              <p:cNvPr id="455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6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7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8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40" name="Group 87"/>
            <p:cNvGrpSpPr>
              <a:grpSpLocks/>
            </p:cNvGrpSpPr>
            <p:nvPr/>
          </p:nvGrpSpPr>
          <p:grpSpPr bwMode="auto">
            <a:xfrm rot="20136454" flipH="1" flipV="1">
              <a:off x="8469381" y="6019300"/>
              <a:ext cx="86554" cy="76704"/>
              <a:chOff x="2947" y="1568"/>
              <a:chExt cx="1416" cy="1176"/>
            </a:xfrm>
          </p:grpSpPr>
          <p:sp>
            <p:nvSpPr>
              <p:cNvPr id="451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2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3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4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41" name="Group 87"/>
            <p:cNvGrpSpPr>
              <a:grpSpLocks/>
            </p:cNvGrpSpPr>
            <p:nvPr/>
          </p:nvGrpSpPr>
          <p:grpSpPr bwMode="auto">
            <a:xfrm rot="20136454" flipH="1" flipV="1">
              <a:off x="8524047" y="5985994"/>
              <a:ext cx="86554" cy="76704"/>
              <a:chOff x="2947" y="1568"/>
              <a:chExt cx="1416" cy="1176"/>
            </a:xfrm>
          </p:grpSpPr>
          <p:sp>
            <p:nvSpPr>
              <p:cNvPr id="447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48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49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0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42" name="Group 87"/>
            <p:cNvGrpSpPr>
              <a:grpSpLocks/>
            </p:cNvGrpSpPr>
            <p:nvPr/>
          </p:nvGrpSpPr>
          <p:grpSpPr bwMode="auto">
            <a:xfrm rot="20136454" flipH="1" flipV="1">
              <a:off x="8489260" y="5943605"/>
              <a:ext cx="86554" cy="76704"/>
              <a:chOff x="2947" y="1568"/>
              <a:chExt cx="1416" cy="1176"/>
            </a:xfrm>
          </p:grpSpPr>
          <p:sp>
            <p:nvSpPr>
              <p:cNvPr id="443" name="Freeform 88"/>
              <p:cNvSpPr>
                <a:spLocks/>
              </p:cNvSpPr>
              <p:nvPr/>
            </p:nvSpPr>
            <p:spPr bwMode="auto">
              <a:xfrm>
                <a:off x="3023" y="1606"/>
                <a:ext cx="1061" cy="952"/>
              </a:xfrm>
              <a:custGeom>
                <a:avLst/>
                <a:gdLst>
                  <a:gd name="T0" fmla="*/ 0 w 1061"/>
                  <a:gd name="T1" fmla="*/ 0 h 952"/>
                  <a:gd name="T2" fmla="*/ 344 w 1061"/>
                  <a:gd name="T3" fmla="*/ 520 h 952"/>
                  <a:gd name="T4" fmla="*/ 952 w 1061"/>
                  <a:gd name="T5" fmla="*/ 368 h 952"/>
                  <a:gd name="T6" fmla="*/ 1000 w 1061"/>
                  <a:gd name="T7" fmla="*/ 584 h 952"/>
                  <a:gd name="T8" fmla="*/ 736 w 1061"/>
                  <a:gd name="T9" fmla="*/ 696 h 952"/>
                  <a:gd name="T10" fmla="*/ 664 w 1061"/>
                  <a:gd name="T11" fmla="*/ 952 h 9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1"/>
                  <a:gd name="T19" fmla="*/ 0 h 952"/>
                  <a:gd name="T20" fmla="*/ 1061 w 1061"/>
                  <a:gd name="T21" fmla="*/ 952 h 9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1" h="952">
                    <a:moveTo>
                      <a:pt x="0" y="0"/>
                    </a:moveTo>
                    <a:cubicBezTo>
                      <a:pt x="92" y="229"/>
                      <a:pt x="185" y="459"/>
                      <a:pt x="344" y="520"/>
                    </a:cubicBezTo>
                    <a:cubicBezTo>
                      <a:pt x="503" y="581"/>
                      <a:pt x="843" y="357"/>
                      <a:pt x="952" y="368"/>
                    </a:cubicBezTo>
                    <a:cubicBezTo>
                      <a:pt x="1061" y="379"/>
                      <a:pt x="1036" y="529"/>
                      <a:pt x="1000" y="584"/>
                    </a:cubicBezTo>
                    <a:cubicBezTo>
                      <a:pt x="964" y="639"/>
                      <a:pt x="792" y="635"/>
                      <a:pt x="736" y="696"/>
                    </a:cubicBezTo>
                    <a:cubicBezTo>
                      <a:pt x="680" y="757"/>
                      <a:pt x="672" y="854"/>
                      <a:pt x="664" y="95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44" name="Freeform 89"/>
              <p:cNvSpPr>
                <a:spLocks/>
              </p:cNvSpPr>
              <p:nvPr/>
            </p:nvSpPr>
            <p:spPr bwMode="auto">
              <a:xfrm>
                <a:off x="3064" y="1600"/>
                <a:ext cx="1299" cy="984"/>
              </a:xfrm>
              <a:custGeom>
                <a:avLst/>
                <a:gdLst>
                  <a:gd name="T0" fmla="*/ 0 w 1299"/>
                  <a:gd name="T1" fmla="*/ 984 h 984"/>
                  <a:gd name="T2" fmla="*/ 464 w 1299"/>
                  <a:gd name="T3" fmla="*/ 640 h 984"/>
                  <a:gd name="T4" fmla="*/ 216 w 1299"/>
                  <a:gd name="T5" fmla="*/ 400 h 984"/>
                  <a:gd name="T6" fmla="*/ 336 w 1299"/>
                  <a:gd name="T7" fmla="*/ 144 h 984"/>
                  <a:gd name="T8" fmla="*/ 520 w 1299"/>
                  <a:gd name="T9" fmla="*/ 224 h 984"/>
                  <a:gd name="T10" fmla="*/ 1184 w 1299"/>
                  <a:gd name="T11" fmla="*/ 144 h 984"/>
                  <a:gd name="T12" fmla="*/ 1208 w 1299"/>
                  <a:gd name="T13" fmla="*/ 0 h 9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99"/>
                  <a:gd name="T22" fmla="*/ 0 h 984"/>
                  <a:gd name="T23" fmla="*/ 1299 w 1299"/>
                  <a:gd name="T24" fmla="*/ 984 h 9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99" h="984">
                    <a:moveTo>
                      <a:pt x="0" y="984"/>
                    </a:moveTo>
                    <a:cubicBezTo>
                      <a:pt x="214" y="860"/>
                      <a:pt x="428" y="737"/>
                      <a:pt x="464" y="640"/>
                    </a:cubicBezTo>
                    <a:cubicBezTo>
                      <a:pt x="500" y="543"/>
                      <a:pt x="237" y="483"/>
                      <a:pt x="216" y="400"/>
                    </a:cubicBezTo>
                    <a:cubicBezTo>
                      <a:pt x="195" y="317"/>
                      <a:pt x="285" y="173"/>
                      <a:pt x="336" y="144"/>
                    </a:cubicBezTo>
                    <a:cubicBezTo>
                      <a:pt x="387" y="115"/>
                      <a:pt x="379" y="224"/>
                      <a:pt x="520" y="224"/>
                    </a:cubicBezTo>
                    <a:cubicBezTo>
                      <a:pt x="661" y="224"/>
                      <a:pt x="1069" y="181"/>
                      <a:pt x="1184" y="144"/>
                    </a:cubicBezTo>
                    <a:cubicBezTo>
                      <a:pt x="1299" y="107"/>
                      <a:pt x="1253" y="53"/>
                      <a:pt x="1208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45" name="Freeform 90"/>
              <p:cNvSpPr>
                <a:spLocks/>
              </p:cNvSpPr>
              <p:nvPr/>
            </p:nvSpPr>
            <p:spPr bwMode="auto">
              <a:xfrm>
                <a:off x="3040" y="1672"/>
                <a:ext cx="1139" cy="963"/>
              </a:xfrm>
              <a:custGeom>
                <a:avLst/>
                <a:gdLst>
                  <a:gd name="T0" fmla="*/ 0 w 1139"/>
                  <a:gd name="T1" fmla="*/ 464 h 963"/>
                  <a:gd name="T2" fmla="*/ 208 w 1139"/>
                  <a:gd name="T3" fmla="*/ 32 h 963"/>
                  <a:gd name="T4" fmla="*/ 408 w 1139"/>
                  <a:gd name="T5" fmla="*/ 272 h 963"/>
                  <a:gd name="T6" fmla="*/ 600 w 1139"/>
                  <a:gd name="T7" fmla="*/ 248 h 963"/>
                  <a:gd name="T8" fmla="*/ 808 w 1139"/>
                  <a:gd name="T9" fmla="*/ 136 h 963"/>
                  <a:gd name="T10" fmla="*/ 1096 w 1139"/>
                  <a:gd name="T11" fmla="*/ 376 h 963"/>
                  <a:gd name="T12" fmla="*/ 1064 w 1139"/>
                  <a:gd name="T13" fmla="*/ 488 h 963"/>
                  <a:gd name="T14" fmla="*/ 784 w 1139"/>
                  <a:gd name="T15" fmla="*/ 912 h 963"/>
                  <a:gd name="T16" fmla="*/ 488 w 1139"/>
                  <a:gd name="T17" fmla="*/ 792 h 9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9"/>
                  <a:gd name="T28" fmla="*/ 0 h 963"/>
                  <a:gd name="T29" fmla="*/ 1139 w 1139"/>
                  <a:gd name="T30" fmla="*/ 963 h 96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9" h="963">
                    <a:moveTo>
                      <a:pt x="0" y="464"/>
                    </a:moveTo>
                    <a:cubicBezTo>
                      <a:pt x="70" y="264"/>
                      <a:pt x="140" y="64"/>
                      <a:pt x="208" y="32"/>
                    </a:cubicBezTo>
                    <a:cubicBezTo>
                      <a:pt x="276" y="0"/>
                      <a:pt x="343" y="236"/>
                      <a:pt x="408" y="272"/>
                    </a:cubicBezTo>
                    <a:cubicBezTo>
                      <a:pt x="473" y="308"/>
                      <a:pt x="533" y="271"/>
                      <a:pt x="600" y="248"/>
                    </a:cubicBezTo>
                    <a:cubicBezTo>
                      <a:pt x="667" y="225"/>
                      <a:pt x="725" y="115"/>
                      <a:pt x="808" y="136"/>
                    </a:cubicBezTo>
                    <a:cubicBezTo>
                      <a:pt x="891" y="157"/>
                      <a:pt x="1053" y="317"/>
                      <a:pt x="1096" y="376"/>
                    </a:cubicBezTo>
                    <a:cubicBezTo>
                      <a:pt x="1139" y="435"/>
                      <a:pt x="1116" y="399"/>
                      <a:pt x="1064" y="488"/>
                    </a:cubicBezTo>
                    <a:cubicBezTo>
                      <a:pt x="1012" y="577"/>
                      <a:pt x="880" y="861"/>
                      <a:pt x="784" y="912"/>
                    </a:cubicBezTo>
                    <a:cubicBezTo>
                      <a:pt x="688" y="963"/>
                      <a:pt x="588" y="877"/>
                      <a:pt x="488" y="792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46" name="Freeform 91"/>
              <p:cNvSpPr>
                <a:spLocks/>
              </p:cNvSpPr>
              <p:nvPr/>
            </p:nvSpPr>
            <p:spPr bwMode="auto">
              <a:xfrm>
                <a:off x="2947" y="1568"/>
                <a:ext cx="964" cy="1176"/>
              </a:xfrm>
              <a:custGeom>
                <a:avLst/>
                <a:gdLst>
                  <a:gd name="T0" fmla="*/ 793 w 580"/>
                  <a:gd name="T1" fmla="*/ 1176 h 1408"/>
                  <a:gd name="T2" fmla="*/ 912 w 580"/>
                  <a:gd name="T3" fmla="*/ 688 h 1408"/>
                  <a:gd name="T4" fmla="*/ 487 w 580"/>
                  <a:gd name="T5" fmla="*/ 595 h 1408"/>
                  <a:gd name="T6" fmla="*/ 8 w 580"/>
                  <a:gd name="T7" fmla="*/ 301 h 1408"/>
                  <a:gd name="T8" fmla="*/ 434 w 580"/>
                  <a:gd name="T9" fmla="*/ 0 h 1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0"/>
                  <a:gd name="T16" fmla="*/ 0 h 1408"/>
                  <a:gd name="T17" fmla="*/ 580 w 580"/>
                  <a:gd name="T18" fmla="*/ 1408 h 1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0" h="1408">
                    <a:moveTo>
                      <a:pt x="477" y="1408"/>
                    </a:moveTo>
                    <a:cubicBezTo>
                      <a:pt x="528" y="1174"/>
                      <a:pt x="580" y="940"/>
                      <a:pt x="549" y="824"/>
                    </a:cubicBezTo>
                    <a:cubicBezTo>
                      <a:pt x="518" y="708"/>
                      <a:pt x="384" y="789"/>
                      <a:pt x="293" y="712"/>
                    </a:cubicBezTo>
                    <a:cubicBezTo>
                      <a:pt x="202" y="635"/>
                      <a:pt x="10" y="479"/>
                      <a:pt x="5" y="360"/>
                    </a:cubicBezTo>
                    <a:cubicBezTo>
                      <a:pt x="0" y="241"/>
                      <a:pt x="130" y="120"/>
                      <a:pt x="261" y="0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  <a:round/>
                <a:headEnd type="none" w="lg" len="med"/>
                <a:tailEnd type="none" w="lg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92" name="Rounded Rectangle 591"/>
            <p:cNvSpPr/>
            <p:nvPr/>
          </p:nvSpPr>
          <p:spPr bwMode="auto">
            <a:xfrm>
              <a:off x="4419600" y="5105400"/>
              <a:ext cx="4267200" cy="990600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F0000"/>
              </a:solidFill>
              <a:headEnd type="none" w="lg" len="med"/>
              <a:tailEnd type="none" w="lg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cs typeface="Arial" charset="0"/>
              </a:endParaRPr>
            </a:p>
          </p:txBody>
        </p:sp>
        <p:cxnSp>
          <p:nvCxnSpPr>
            <p:cNvPr id="595" name="Straight Arrow Connector 594"/>
            <p:cNvCxnSpPr>
              <a:endCxn id="592" idx="0"/>
            </p:cNvCxnSpPr>
            <p:nvPr/>
          </p:nvCxnSpPr>
          <p:spPr bwMode="auto">
            <a:xfrm rot="10800000">
              <a:off x="6553200" y="5105400"/>
              <a:ext cx="304800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lg" len="med"/>
              <a:tailEnd type="arrow"/>
            </a:ln>
            <a:effectLst/>
          </p:spPr>
        </p:cxnSp>
        <p:cxnSp>
          <p:nvCxnSpPr>
            <p:cNvPr id="596" name="Straight Arrow Connector 595"/>
            <p:cNvCxnSpPr/>
            <p:nvPr/>
          </p:nvCxnSpPr>
          <p:spPr bwMode="auto">
            <a:xfrm flipV="1">
              <a:off x="6553200" y="6096000"/>
              <a:ext cx="304800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lg" len="med"/>
              <a:tailEnd type="arrow"/>
            </a:ln>
            <a:effectLst/>
          </p:spPr>
        </p:cxnSp>
        <p:cxnSp>
          <p:nvCxnSpPr>
            <p:cNvPr id="598" name="Straight Arrow Connector 597"/>
            <p:cNvCxnSpPr/>
            <p:nvPr/>
          </p:nvCxnSpPr>
          <p:spPr bwMode="auto">
            <a:xfrm rot="5400000" flipH="1" flipV="1">
              <a:off x="8610600" y="5562600"/>
              <a:ext cx="153988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lg" len="med"/>
              <a:tailEnd type="arrow"/>
            </a:ln>
            <a:effectLst/>
          </p:spPr>
        </p:cxnSp>
        <p:cxnSp>
          <p:nvCxnSpPr>
            <p:cNvPr id="600" name="Straight Arrow Connector 599"/>
            <p:cNvCxnSpPr/>
            <p:nvPr/>
          </p:nvCxnSpPr>
          <p:spPr bwMode="auto">
            <a:xfrm rot="5400000">
              <a:off x="4344988" y="5637212"/>
              <a:ext cx="150812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lg" len="med"/>
              <a:tailEnd type="arrow"/>
            </a:ln>
            <a:effectLst/>
          </p:spPr>
        </p:cxnSp>
      </p:grpSp>
      <p:pic>
        <p:nvPicPr>
          <p:cNvPr id="591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" name="Picture 6" descr="a"/>
          <p:cNvPicPr>
            <a:picLocks noChangeAspect="1" noChangeArrowheads="1"/>
          </p:cNvPicPr>
          <p:nvPr/>
        </p:nvPicPr>
        <p:blipFill>
          <a:blip r:embed="rId5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394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Design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953000" y="1708263"/>
            <a:ext cx="3581400" cy="4525963"/>
          </a:xfrm>
        </p:spPr>
        <p:txBody>
          <a:bodyPr/>
          <a:lstStyle/>
          <a:p>
            <a:r>
              <a:rPr lang="en-US" dirty="0" smtClean="0"/>
              <a:t>Current Sedimentation tank design in Honduras </a:t>
            </a:r>
          </a:p>
          <a:p>
            <a:r>
              <a:rPr lang="en-US" dirty="0" smtClean="0"/>
              <a:t>Use as </a:t>
            </a:r>
            <a:r>
              <a:rPr lang="en-US" b="1" dirty="0" smtClean="0"/>
              <a:t>control</a:t>
            </a:r>
            <a:endParaRPr lang="en-US" b="1" dirty="0"/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4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lh3.googleusercontent.com/tlzOYNm47mktsCSd3DE4SZ1IZx7fKclAnOB7kYITEZuTFM-5n7e9awlVyf82pMCsUTuLmja4HvMvEkOEIwVASCwKncEyLDarRA0nyvXe0NMy56EuDT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41690"/>
            <a:ext cx="4265562" cy="485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967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Design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795222" y="1732564"/>
            <a:ext cx="4120178" cy="2426357"/>
          </a:xfrm>
        </p:spPr>
        <p:txBody>
          <a:bodyPr/>
          <a:lstStyle/>
          <a:p>
            <a:r>
              <a:rPr lang="en-US" sz="2400" b="1" dirty="0" smtClean="0"/>
              <a:t>Inserts &amp; Diffusers</a:t>
            </a:r>
          </a:p>
          <a:p>
            <a:pPr lvl="1"/>
            <a:r>
              <a:rPr lang="en-US" dirty="0" err="1" smtClean="0"/>
              <a:t>Floc</a:t>
            </a:r>
            <a:r>
              <a:rPr lang="en-US" dirty="0" smtClean="0"/>
              <a:t> Re-suspension</a:t>
            </a:r>
          </a:p>
          <a:p>
            <a:pPr lvl="1"/>
            <a:r>
              <a:rPr lang="en-US" dirty="0" smtClean="0"/>
              <a:t>Reduce Dead Zones</a:t>
            </a:r>
          </a:p>
          <a:p>
            <a:r>
              <a:rPr lang="en-US" sz="2400" b="1" dirty="0" smtClean="0"/>
              <a:t>Insert angles?</a:t>
            </a:r>
          </a:p>
          <a:p>
            <a:r>
              <a:rPr lang="en-US" sz="2400" b="1" dirty="0" smtClean="0"/>
              <a:t>Vertical Scour Velocity?</a:t>
            </a:r>
            <a:endParaRPr lang="en-US" sz="2400" b="1" dirty="0"/>
          </a:p>
        </p:txBody>
      </p:sp>
      <p:pic>
        <p:nvPicPr>
          <p:cNvPr id="2050" name="Picture 2" descr="https://lh3.googleusercontent.com/mMWJwGg8u93ZmpfXLEUKjmwzfzmYQruVkyWASN-QQvASazmz92tPsu0pXVVrA48BPQeJJ09zq7fR3JzUbF4NpVlz1Sxez-akpX9ObkjgWoaF1k3XiL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536043"/>
            <a:ext cx="4490423" cy="524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89668"/>
            <a:ext cx="3581400" cy="242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3742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026966"/>
              </p:ext>
            </p:extLst>
          </p:nvPr>
        </p:nvGraphicFramePr>
        <p:xfrm>
          <a:off x="3983189" y="1663472"/>
          <a:ext cx="4199658" cy="4619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Mathcad" r:id="rId4" imgW="3143160" imgH="3457440" progId="Mathcad">
                  <p:link updateAutomatic="1"/>
                </p:oleObj>
              </mc:Choice>
              <mc:Fallback>
                <p:oleObj name="Mathcad" r:id="rId4" imgW="3143160" imgH="3457440" progId="Mathcad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3189" y="1663472"/>
                        <a:ext cx="4199658" cy="4619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Jet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41910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>
                <a:latin typeface="+mj-lt"/>
                <a:cs typeface="Arial" pitchFamily="34" charset="0"/>
              </a:rPr>
              <a:t>A single diffuser of the proposed design:</a:t>
            </a:r>
          </a:p>
          <a:p>
            <a:pPr>
              <a:buAutoNum type="arabicParenR"/>
            </a:pPr>
            <a:r>
              <a:rPr lang="en-US" sz="1800" dirty="0" smtClean="0">
                <a:latin typeface="+mj-lt"/>
                <a:cs typeface="Arial" pitchFamily="34" charset="0"/>
              </a:rPr>
              <a:t>Diameter of diffuser so that energy dissipation rate </a:t>
            </a:r>
            <a:r>
              <a:rPr lang="en-US" sz="1800" b="1" dirty="0" smtClean="0">
                <a:latin typeface="+mj-lt"/>
                <a:cs typeface="Arial" pitchFamily="34" charset="0"/>
              </a:rPr>
              <a:t>10 </a:t>
            </a:r>
            <a:r>
              <a:rPr lang="en-US" sz="1800" b="1" dirty="0" err="1" smtClean="0">
                <a:latin typeface="+mj-lt"/>
                <a:cs typeface="Arial" pitchFamily="34" charset="0"/>
              </a:rPr>
              <a:t>mW</a:t>
            </a:r>
            <a:r>
              <a:rPr lang="en-US" sz="1800" b="1" dirty="0" smtClean="0">
                <a:latin typeface="+mj-lt"/>
                <a:cs typeface="Arial" pitchFamily="34" charset="0"/>
              </a:rPr>
              <a:t>/kg </a:t>
            </a:r>
            <a:r>
              <a:rPr lang="en-US" sz="1800" dirty="0" smtClean="0">
                <a:latin typeface="+mj-lt"/>
                <a:cs typeface="Arial" pitchFamily="34" charset="0"/>
              </a:rPr>
              <a:t>is not exceeded</a:t>
            </a:r>
          </a:p>
          <a:p>
            <a:pPr>
              <a:buAutoNum type="arabicParenR"/>
            </a:pPr>
            <a:endParaRPr lang="en-US" sz="1800" dirty="0">
              <a:latin typeface="+mj-lt"/>
              <a:cs typeface="Arial" pitchFamily="34" charset="0"/>
            </a:endParaRPr>
          </a:p>
          <a:p>
            <a:pPr>
              <a:buAutoNum type="arabicParenR"/>
            </a:pPr>
            <a:endParaRPr lang="en-US" sz="1800" dirty="0">
              <a:latin typeface="+mj-lt"/>
              <a:cs typeface="Arial" pitchFamily="34" charset="0"/>
            </a:endParaRPr>
          </a:p>
          <a:p>
            <a:pPr>
              <a:buAutoNum type="arabicParenR"/>
            </a:pPr>
            <a:endParaRPr lang="en-US" sz="1800" dirty="0" smtClean="0">
              <a:latin typeface="+mj-lt"/>
              <a:cs typeface="Arial" pitchFamily="34" charset="0"/>
            </a:endParaRPr>
          </a:p>
          <a:p>
            <a:pPr>
              <a:buAutoNum type="arabicParenR"/>
            </a:pPr>
            <a:r>
              <a:rPr lang="en-US" sz="1800" b="1" dirty="0" smtClean="0">
                <a:latin typeface="+mj-lt"/>
                <a:cs typeface="Arial" pitchFamily="34" charset="0"/>
              </a:rPr>
              <a:t>Height of diffuser </a:t>
            </a:r>
            <a:r>
              <a:rPr lang="en-US" sz="1800" dirty="0" smtClean="0">
                <a:latin typeface="+mj-lt"/>
                <a:cs typeface="Arial" pitchFamily="34" charset="0"/>
              </a:rPr>
              <a:t>above the tank floor chosen so that scouring velocity achieved for a reasonable coverage diameter: these variables depend on </a:t>
            </a:r>
            <a:r>
              <a:rPr lang="en-US" sz="1800" b="1" dirty="0" smtClean="0">
                <a:latin typeface="+mj-lt"/>
                <a:cs typeface="Arial" pitchFamily="34" charset="0"/>
              </a:rPr>
              <a:t>flow rate </a:t>
            </a:r>
            <a:r>
              <a:rPr lang="en-US" sz="1800" dirty="0" smtClean="0">
                <a:latin typeface="+mj-lt"/>
                <a:cs typeface="Arial" pitchFamily="34" charset="0"/>
              </a:rPr>
              <a:t>and </a:t>
            </a:r>
            <a:r>
              <a:rPr lang="en-US" sz="1800" b="1" dirty="0" smtClean="0">
                <a:latin typeface="+mj-lt"/>
                <a:cs typeface="Arial" pitchFamily="34" charset="0"/>
              </a:rPr>
              <a:t>diameter of diffuser</a:t>
            </a:r>
          </a:p>
          <a:p>
            <a:endParaRPr lang="en-US" sz="1800" dirty="0" smtClean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7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072" y="3041120"/>
            <a:ext cx="103570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072" y="3551878"/>
            <a:ext cx="1166216" cy="41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formula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072" y="2629658"/>
            <a:ext cx="1212728" cy="4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307" y="3247732"/>
            <a:ext cx="25336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443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" b="21743"/>
          <a:stretch/>
        </p:blipFill>
        <p:spPr bwMode="auto">
          <a:xfrm>
            <a:off x="105151" y="2992882"/>
            <a:ext cx="5300665" cy="386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Jet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5785" y="1584097"/>
            <a:ext cx="4038600" cy="4525963"/>
          </a:xfrm>
        </p:spPr>
        <p:txBody>
          <a:bodyPr/>
          <a:lstStyle/>
          <a:p>
            <a:r>
              <a:rPr lang="en-US" sz="1800" dirty="0" smtClean="0">
                <a:latin typeface="+mj-lt"/>
                <a:cs typeface="Arial" pitchFamily="34" charset="0"/>
              </a:rPr>
              <a:t>We can improve the height of the diffuser by assuming a </a:t>
            </a:r>
            <a:r>
              <a:rPr lang="en-US" sz="1800" b="1" dirty="0" smtClean="0">
                <a:latin typeface="+mj-lt"/>
                <a:cs typeface="Arial" pitchFamily="34" charset="0"/>
              </a:rPr>
              <a:t>Gaussian distribution</a:t>
            </a:r>
            <a:r>
              <a:rPr lang="en-US" sz="1800" dirty="0" smtClean="0">
                <a:latin typeface="+mj-lt"/>
                <a:cs typeface="Arial" pitchFamily="34" charset="0"/>
              </a:rPr>
              <a:t> of the flow through the jet:</a:t>
            </a:r>
          </a:p>
          <a:p>
            <a:endParaRPr lang="en-US" sz="1800" dirty="0">
              <a:latin typeface="+mj-lt"/>
              <a:cs typeface="Arial" pitchFamily="34" charset="0"/>
            </a:endParaRPr>
          </a:p>
          <a:p>
            <a:endParaRPr lang="en-US" sz="1800" dirty="0" smtClean="0">
              <a:latin typeface="+mj-lt"/>
              <a:cs typeface="Arial" pitchFamily="34" charset="0"/>
            </a:endParaRPr>
          </a:p>
          <a:p>
            <a:endParaRPr lang="en-US" sz="1800" dirty="0">
              <a:latin typeface="+mj-lt"/>
              <a:cs typeface="Arial" pitchFamily="34" charset="0"/>
            </a:endParaRPr>
          </a:p>
          <a:p>
            <a:endParaRPr lang="en-US" sz="1800" dirty="0" smtClean="0">
              <a:latin typeface="+mj-lt"/>
              <a:cs typeface="Arial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+mj-lt"/>
              <a:cs typeface="Arial" pitchFamily="34" charset="0"/>
            </a:endParaRPr>
          </a:p>
          <a:p>
            <a:pPr marL="0" indent="0">
              <a:buNone/>
            </a:pPr>
            <a:endParaRPr lang="en-US" sz="1800" dirty="0" smtClean="0">
              <a:cs typeface="Arial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cs typeface="Arial" pitchFamily="34" charset="0"/>
              </a:rPr>
              <a:t>Which means we can</a:t>
            </a:r>
          </a:p>
          <a:p>
            <a:pPr>
              <a:buAutoNum type="arabicParenR"/>
            </a:pPr>
            <a:r>
              <a:rPr lang="en-US" sz="1800" dirty="0" smtClean="0">
                <a:cs typeface="Arial" pitchFamily="34" charset="0"/>
              </a:rPr>
              <a:t>experimentally determine </a:t>
            </a:r>
            <a:r>
              <a:rPr lang="en-US" sz="1800" dirty="0" err="1" smtClean="0">
                <a:cs typeface="Arial" pitchFamily="34" charset="0"/>
              </a:rPr>
              <a:t>v.scour</a:t>
            </a:r>
            <a:endParaRPr lang="en-US" sz="1800" dirty="0" smtClean="0">
              <a:cs typeface="Arial" pitchFamily="34" charset="0"/>
            </a:endParaRPr>
          </a:p>
          <a:p>
            <a:pPr>
              <a:buAutoNum type="arabicParenR"/>
            </a:pPr>
            <a:r>
              <a:rPr lang="en-US" sz="1800" dirty="0" smtClean="0">
                <a:cs typeface="Arial" pitchFamily="34" charset="0"/>
              </a:rPr>
              <a:t>Design for spacing of orifices based on a chosen height</a:t>
            </a:r>
          </a:p>
          <a:p>
            <a:pPr>
              <a:buAutoNum type="arabicParenR"/>
            </a:pPr>
            <a:endParaRPr lang="en-US" sz="1800" dirty="0">
              <a:cs typeface="Arial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+mj-lt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574310"/>
            <a:ext cx="4038600" cy="16002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>
                <a:latin typeface="+mj-lt"/>
                <a:cs typeface="Arial" pitchFamily="34" charset="0"/>
              </a:rPr>
              <a:t>Preliminary Calculations:</a:t>
            </a:r>
          </a:p>
          <a:p>
            <a:r>
              <a:rPr lang="en-US" sz="1800" dirty="0" smtClean="0">
                <a:latin typeface="+mj-lt"/>
                <a:cs typeface="Arial" pitchFamily="34" charset="0"/>
              </a:rPr>
              <a:t>Based on 2000 mL/min flow rate</a:t>
            </a:r>
          </a:p>
          <a:p>
            <a:r>
              <a:rPr lang="en-US" sz="1800" dirty="0" err="1" smtClean="0">
                <a:latin typeface="+mj-lt"/>
                <a:cs typeface="Arial" pitchFamily="34" charset="0"/>
              </a:rPr>
              <a:t>v.scour</a:t>
            </a:r>
            <a:r>
              <a:rPr lang="en-US" sz="1800" dirty="0" smtClean="0">
                <a:latin typeface="+mj-lt"/>
                <a:cs typeface="Arial" pitchFamily="34" charset="0"/>
              </a:rPr>
              <a:t> predicted based on observed size of settled flocs (1 cm)</a:t>
            </a:r>
            <a:endParaRPr lang="en-US" sz="1800" dirty="0">
              <a:latin typeface="+mj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5"/>
          <a:stretch/>
        </p:blipFill>
        <p:spPr>
          <a:xfrm>
            <a:off x="5197602" y="3139510"/>
            <a:ext cx="3571875" cy="578980"/>
          </a:xfrm>
          <a:prstGeom prst="rect">
            <a:avLst/>
          </a:prstGeom>
        </p:spPr>
      </p:pic>
      <p:pic>
        <p:nvPicPr>
          <p:cNvPr id="8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" t="75506" r="71159" b="7743"/>
          <a:stretch/>
        </p:blipFill>
        <p:spPr bwMode="auto">
          <a:xfrm>
            <a:off x="3750860" y="4290029"/>
            <a:ext cx="881742" cy="59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92604"/>
            <a:ext cx="1905000" cy="53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777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AguaClara the ro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AguaClara the road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lnDef>
  </a:objectDefaults>
  <a:extraClrSchemeLst>
    <a:extraClrScheme>
      <a:clrScheme name="1_AguaClara the ro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78A00"/>
        </a:accent6>
        <a:hlink>
          <a:srgbClr val="3366FF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AguaClara the road</Template>
  <TotalTime>2695</TotalTime>
  <Words>692</Words>
  <Application>Microsoft Office PowerPoint</Application>
  <PresentationFormat>On-screen Show (4:3)</PresentationFormat>
  <Paragraphs>92</Paragraphs>
  <Slides>11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1_AguaClara the road</vt:lpstr>
      <vt:lpstr>C:\Users\Template\AppData\Local\Temp\Diffuser_031811[1].xmcd\Selection 651 3 981 366</vt:lpstr>
      <vt:lpstr>Sedimentation Tank Hydraulics</vt:lpstr>
      <vt:lpstr>Objectives</vt:lpstr>
      <vt:lpstr>Floc Blankets</vt:lpstr>
      <vt:lpstr>Conditions for Formation</vt:lpstr>
      <vt:lpstr>Why no floc blanket now?</vt:lpstr>
      <vt:lpstr>Initial Design </vt:lpstr>
      <vt:lpstr>Proposed Design </vt:lpstr>
      <vt:lpstr>Single Jet </vt:lpstr>
      <vt:lpstr>Single Jet</vt:lpstr>
      <vt:lpstr>Future Work</vt:lpstr>
      <vt:lpstr>Questions?</vt:lpstr>
    </vt:vector>
  </TitlesOfParts>
  <Company>Cornell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CEE 4540: Sustainable Small-Scale Water Supplies</dc:title>
  <dc:creator>Monroe Weber-Shirk</dc:creator>
  <cp:lastModifiedBy>Labuser</cp:lastModifiedBy>
  <cp:revision>278</cp:revision>
  <dcterms:created xsi:type="dcterms:W3CDTF">2008-08-26T14:48:34Z</dcterms:created>
  <dcterms:modified xsi:type="dcterms:W3CDTF">2011-05-11T16:48:04Z</dcterms:modified>
</cp:coreProperties>
</file>