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66" r:id="rId3"/>
    <p:sldId id="267" r:id="rId4"/>
    <p:sldId id="258" r:id="rId5"/>
    <p:sldId id="268" r:id="rId6"/>
    <p:sldId id="262" r:id="rId7"/>
    <p:sldId id="263" r:id="rId8"/>
    <p:sldId id="264" r:id="rId9"/>
    <p:sldId id="269" r:id="rId10"/>
    <p:sldId id="270" r:id="rId11"/>
    <p:sldId id="271" r:id="rId12"/>
    <p:sldId id="272" r:id="rId13"/>
    <p:sldId id="273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44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D5698-A824-4E08-9AFB-BAC4F848ED0C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CC358-43C3-4976-8FC9-32EA7B5C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Included as</a:t>
            </a:r>
            <a:r>
              <a:rPr lang="en-US" baseline="0" dirty="0" smtClean="0"/>
              <a:t> applicable.</a:t>
            </a:r>
          </a:p>
          <a:p>
            <a:r>
              <a:rPr lang="en-US" baseline="0" dirty="0" smtClean="0"/>
              <a:t>Some fields not included because not that interesting/different in RDA (0XX, 5XX), or out of scope of RDA (subject headings).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Relationship designators.</a:t>
            </a:r>
          </a:p>
          <a:p>
            <a:r>
              <a:rPr lang="en-US" dirty="0" smtClean="0"/>
              <a:t>Dual access points for Italian and English vocal score expressions.</a:t>
            </a:r>
          </a:p>
          <a:p>
            <a:r>
              <a:rPr lang="en-US" dirty="0" smtClean="0"/>
              <a:t>Added entry for related work (Othello) will include introductory phrase; will probably</a:t>
            </a:r>
            <a:r>
              <a:rPr lang="en-US" baseline="0" dirty="0" smtClean="0"/>
              <a:t> also </a:t>
            </a:r>
            <a:r>
              <a:rPr lang="en-US" dirty="0" smtClean="0"/>
              <a:t>include FRBR</a:t>
            </a:r>
            <a:r>
              <a:rPr lang="en-US" baseline="0" dirty="0" smtClean="0"/>
              <a:t> term “work.”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Unlike AACR2, where you</a:t>
            </a:r>
            <a:r>
              <a:rPr lang="en-US" baseline="0" dirty="0" smtClean="0"/>
              <a:t> can go to the chapter for music score, with RDA, you have to comb the rules sequentially for instructions on what needs to be included in a record. Or, use a “workflow” (template).</a:t>
            </a:r>
          </a:p>
          <a:p>
            <a:r>
              <a:rPr lang="en-US" baseline="0" dirty="0" smtClean="0"/>
              <a:t>This is a way of organizing all the data elements by rule number and element name, without MARC tags or ISBD. Good way to visualize/comprehend/justify all the pieces of information. </a:t>
            </a:r>
          </a:p>
          <a:p>
            <a:r>
              <a:rPr lang="en-US" baseline="0" dirty="0" smtClean="0"/>
              <a:t>This is used by ALA and MLA in proposed examples to JSC. Asterisks indicate RDA core elements.</a:t>
            </a:r>
          </a:p>
          <a:p>
            <a:r>
              <a:rPr lang="en-US" baseline="0" dirty="0" smtClean="0"/>
              <a:t>RDA Toolkit has mappings to MARC. (For each RDA rule, there is a corresponding MARC field/subfield.)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 strictly numerical</a:t>
            </a:r>
            <a:r>
              <a:rPr lang="en-US" baseline="0" dirty="0" smtClean="0"/>
              <a:t> order by rule number, but rather order of fields and subfields of MARC record.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JSC—see</a:t>
            </a:r>
            <a:r>
              <a:rPr lang="en-US" baseline="0" dirty="0" smtClean="0"/>
              <a:t> especially </a:t>
            </a:r>
            <a:r>
              <a:rPr lang="en-US" baseline="0" dirty="0" err="1" smtClean="0"/>
              <a:t>Kuhagen</a:t>
            </a:r>
            <a:r>
              <a:rPr lang="en-US" baseline="0" dirty="0" smtClean="0"/>
              <a:t>, </a:t>
            </a:r>
            <a:r>
              <a:rPr lang="en-US" baseline="0" smtClean="0"/>
              <a:t>Schiff, Maxwell</a:t>
            </a:r>
            <a:r>
              <a:rPr lang="en-US" baseline="0" dirty="0" smtClean="0"/>
              <a:t>, Paradis.</a:t>
            </a:r>
          </a:p>
          <a:p>
            <a:r>
              <a:rPr lang="en-US" baseline="0" dirty="0" smtClean="0"/>
              <a:t>I will send out links.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immediate future,</a:t>
            </a:r>
            <a:r>
              <a:rPr lang="en-US" baseline="0" dirty="0" smtClean="0"/>
              <a:t> we will continue using MARC and ISBD, and we will continue creating bibliographic records for manifestations. But a possible future may include </a:t>
            </a:r>
            <a:r>
              <a:rPr lang="en-US" baseline="0" dirty="0" err="1" smtClean="0"/>
              <a:t>FRBRized</a:t>
            </a:r>
            <a:r>
              <a:rPr lang="en-US" baseline="0" dirty="0" smtClean="0"/>
              <a:t> systems that allow easy navigation through WEMI.</a:t>
            </a:r>
            <a:endParaRPr lang="en-US" dirty="0" smtClean="0"/>
          </a:p>
          <a:p>
            <a:r>
              <a:rPr lang="en-US" dirty="0" smtClean="0"/>
              <a:t>Today, we’ll see two examples of books; one musical sound recording done three different ways; one complex musical score.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Exception to my rule: I did include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520 summary note here.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Relationship designators; spelled-out ed. stmt., state name, description; dates;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period after cm </a:t>
            </a:r>
            <a:r>
              <a:rPr lang="en-US" sz="12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(symbol); 33X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(probably non-public).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300 subfield $a could also be “1 volume (unpaged).”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LC will use spelling “color” in 300 subfield $b.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LC core elements only (no relationship designators;</a:t>
            </a:r>
            <a:r>
              <a:rPr lang="en-US" baseline="0" dirty="0" smtClean="0"/>
              <a:t> no mention of editor); alternative to use found capitalization.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cataloger could decide to omit some of the information in the 245 subfield $c; RDA 2.4.1.4 has an optional omission allowing a cataloger to omit information in the statement of responsibility.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differences?</a:t>
            </a:r>
          </a:p>
          <a:p>
            <a:r>
              <a:rPr lang="en-US" dirty="0" smtClean="0"/>
              <a:t>Composer relationship</a:t>
            </a:r>
            <a:r>
              <a:rPr lang="en-US" baseline="0" dirty="0" smtClean="0"/>
              <a:t> designator; n</a:t>
            </a:r>
            <a:r>
              <a:rPr lang="en-US" dirty="0" smtClean="0"/>
              <a:t>o collective uniform title; no GMD; transcribed p symbol; audio disc; microgroove; cm; 33X; 700s</a:t>
            </a:r>
            <a:r>
              <a:rPr lang="en-US" baseline="0" dirty="0" smtClean="0"/>
              <a:t> for both works instead of misrepresenting the CD as in AACR2.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Collective uniform title; selections allowed now</a:t>
            </a:r>
            <a:r>
              <a:rPr lang="en-US" baseline="0" dirty="0" smtClean="0"/>
              <a:t> even when fewer than three.</a:t>
            </a:r>
          </a:p>
          <a:p>
            <a:r>
              <a:rPr lang="en-US" baseline="0" dirty="0" smtClean="0"/>
              <a:t>No added entries for the uniform titles.</a:t>
            </a:r>
          </a:p>
          <a:p>
            <a:r>
              <a:rPr lang="en-US" baseline="0" dirty="0" smtClean="0"/>
              <a:t>Bad option! Only hope is keyword access to D. #s through 505 contents note, and that depends on how title is presented by publisher. Keyword may or may not work; anyway, undermines what users know about searching controlled titles.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Gives both</a:t>
            </a:r>
            <a:r>
              <a:rPr lang="en-US" baseline="0" dirty="0" smtClean="0"/>
              <a:t> the collective uniform title and the added entries.</a:t>
            </a:r>
            <a:r>
              <a:rPr lang="en-US" dirty="0" smtClean="0"/>
              <a:t> Probably</a:t>
            </a:r>
            <a:r>
              <a:rPr lang="en-US" baseline="0" dirty="0" smtClean="0"/>
              <a:t> best option; but every library is at the mercy of all other libraries creating shared records.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240.</a:t>
            </a:r>
          </a:p>
          <a:p>
            <a:r>
              <a:rPr lang="en-US" dirty="0" smtClean="0"/>
              <a:t>250</a:t>
            </a:r>
            <a:r>
              <a:rPr lang="en-US" baseline="0" dirty="0" smtClean="0"/>
              <a:t> now has expanded role.</a:t>
            </a:r>
          </a:p>
          <a:p>
            <a:r>
              <a:rPr lang="en-US" baseline="0" dirty="0" smtClean="0"/>
              <a:t>No correction of error in 245. Can add 500 note if considered important.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Very detailed 260.</a:t>
            </a:r>
          </a:p>
          <a:p>
            <a:r>
              <a:rPr lang="en-US" dirty="0" smtClean="0"/>
              <a:t>cm with period</a:t>
            </a:r>
            <a:r>
              <a:rPr lang="en-US" baseline="0" dirty="0" smtClean="0"/>
              <a:t> because 490 follows (disregard 33X)</a:t>
            </a:r>
          </a:p>
          <a:p>
            <a:r>
              <a:rPr lang="en-US" baseline="0" dirty="0" smtClean="0"/>
              <a:t>Vocal score remains a valid description; some other types of music publications will be described differently. No more “p. of music.”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CC358-43C3-4976-8FC9-32EA7B5C1BF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10331B7-8B97-49F9-83EC-F32FE3A6373A}" type="datetimeFigureOut">
              <a:rPr lang="en-US" smtClean="0"/>
              <a:pPr/>
              <a:t>3/18/2011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CF0B05-72D5-4FCA-BA41-87E8069D6B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c.gov/catdir/cpso/RDAtest/rdaexamples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aff.lib.ncsu.edu/confluence/display/MNC/RDA+Test" TargetMode="External"/><Relationship Id="rId5" Type="http://schemas.openxmlformats.org/officeDocument/2006/relationships/hyperlink" Target="http://www.lib.uchicago.edu/staffweb/depts/cat/rda.html" TargetMode="External"/><Relationship Id="rId4" Type="http://schemas.openxmlformats.org/officeDocument/2006/relationships/hyperlink" Target="http://www.rda-jsc.org/rdapresentations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Sample bibliographic records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RDA and AACR2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54680" y="4572000"/>
            <a:ext cx="28135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Tracey Snyder</a:t>
            </a:r>
          </a:p>
          <a:p>
            <a:pPr algn="ctr"/>
            <a:r>
              <a:rPr lang="en-US" dirty="0" smtClean="0"/>
              <a:t>Assistant Music Librarian</a:t>
            </a:r>
          </a:p>
          <a:p>
            <a:pPr algn="ctr"/>
            <a:r>
              <a:rPr lang="en-US" dirty="0" smtClean="0"/>
              <a:t>Cornell University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March 18,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[Milano?] : </a:t>
            </a:r>
            <a:r>
              <a:rPr lang="en-US" dirty="0" err="1" smtClean="0"/>
              <a:t>Ricordi</a:t>
            </a:r>
            <a:r>
              <a:rPr lang="en-US" dirty="0" smtClean="0"/>
              <a:t> ; New York : U.S.A. sole selling agent, Associated Music, [1980?]</a:t>
            </a:r>
          </a:p>
          <a:p>
            <a:pPr>
              <a:buNone/>
            </a:pPr>
            <a:r>
              <a:rPr lang="en-US" dirty="0" smtClean="0"/>
              <a:t>1 vocal score (364 p.) ; 27 cm.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[Milano?] : </a:t>
            </a:r>
            <a:r>
              <a:rPr lang="en-US" dirty="0" err="1" smtClean="0"/>
              <a:t>Ricordi</a:t>
            </a:r>
            <a:r>
              <a:rPr lang="en-US" dirty="0" smtClean="0"/>
              <a:t>, [date of publication not identified] ; New York : U.S.A. sole selling agent: Associated Music Publishers, </a:t>
            </a:r>
            <a:r>
              <a:rPr lang="en-CA" dirty="0" smtClean="0"/>
              <a:t>a subsidiary of G. </a:t>
            </a:r>
            <a:r>
              <a:rPr lang="en-CA" dirty="0" err="1" smtClean="0"/>
              <a:t>Schirmer</a:t>
            </a:r>
            <a:r>
              <a:rPr lang="en-CA" dirty="0" smtClean="0"/>
              <a:t>, Inc., </a:t>
            </a:r>
            <a:r>
              <a:rPr lang="en-US" dirty="0" smtClean="0"/>
              <a:t>[date of distribution not identified] (Milano : </a:t>
            </a:r>
            <a:r>
              <a:rPr lang="en-US" dirty="0" err="1" smtClean="0"/>
              <a:t>Industrialfoto</a:t>
            </a:r>
            <a:r>
              <a:rPr lang="en-US" dirty="0" smtClean="0"/>
              <a:t>, 1980)</a:t>
            </a:r>
          </a:p>
          <a:p>
            <a:pPr>
              <a:buNone/>
            </a:pPr>
            <a:r>
              <a:rPr lang="en-US" dirty="0" smtClean="0"/>
              <a:t>1 vocal score (364 pages) ; 27 cm.</a:t>
            </a:r>
          </a:p>
          <a:p>
            <a:pPr>
              <a:buNone/>
            </a:pPr>
            <a:r>
              <a:rPr lang="en-US" dirty="0" smtClean="0"/>
              <a:t>notated music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unmediated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volume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Score (continued)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it-IT" dirty="0" smtClean="0"/>
              <a:t>Ricordi opera vocal score series</a:t>
            </a:r>
          </a:p>
          <a:p>
            <a:pPr>
              <a:buNone/>
            </a:pPr>
            <a:r>
              <a:rPr lang="en-US" dirty="0" smtClean="0"/>
              <a:t>Boito, </a:t>
            </a:r>
            <a:r>
              <a:rPr lang="en-US" dirty="0" err="1" smtClean="0"/>
              <a:t>Arrigo</a:t>
            </a:r>
            <a:r>
              <a:rPr lang="en-US" dirty="0" smtClean="0"/>
              <a:t>, 1842-1918.</a:t>
            </a:r>
          </a:p>
          <a:p>
            <a:pPr>
              <a:buNone/>
            </a:pPr>
            <a:r>
              <a:rPr lang="en-US" dirty="0" err="1" smtClean="0"/>
              <a:t>Parenti</a:t>
            </a:r>
            <a:r>
              <a:rPr lang="en-US" dirty="0" smtClean="0"/>
              <a:t>, Mario.</a:t>
            </a:r>
          </a:p>
          <a:p>
            <a:pPr>
              <a:buNone/>
            </a:pPr>
            <a:r>
              <a:rPr lang="en-US" dirty="0" err="1" smtClean="0"/>
              <a:t>Saladino</a:t>
            </a:r>
            <a:r>
              <a:rPr lang="en-US" dirty="0" smtClean="0"/>
              <a:t>, Michele, 1835-1912.</a:t>
            </a:r>
          </a:p>
          <a:p>
            <a:pPr>
              <a:buNone/>
            </a:pPr>
            <a:r>
              <a:rPr lang="en-US" dirty="0" err="1" smtClean="0"/>
              <a:t>Hueffer</a:t>
            </a:r>
            <a:r>
              <a:rPr lang="en-US" dirty="0" smtClean="0"/>
              <a:t>, Francis, 1843-1889.</a:t>
            </a:r>
          </a:p>
          <a:p>
            <a:pPr>
              <a:buNone/>
            </a:pPr>
            <a:r>
              <a:rPr lang="it-IT" dirty="0" smtClean="0"/>
              <a:t>Shakespeare, William, 1564-1616. Othello.</a:t>
            </a:r>
          </a:p>
          <a:p>
            <a:pPr>
              <a:buNone/>
            </a:pPr>
            <a:r>
              <a:rPr lang="it-IT" dirty="0" smtClean="0"/>
              <a:t>Ricordi opera vocal score series.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it-IT" dirty="0" smtClean="0"/>
              <a:t>Ricordi opera vocal score series</a:t>
            </a:r>
          </a:p>
          <a:p>
            <a:pPr>
              <a:buNone/>
            </a:pPr>
            <a:r>
              <a:rPr lang="en-US" dirty="0" smtClean="0"/>
              <a:t>Boito, </a:t>
            </a:r>
            <a:r>
              <a:rPr lang="en-US" dirty="0" err="1" smtClean="0"/>
              <a:t>Arrigo</a:t>
            </a:r>
            <a:r>
              <a:rPr lang="en-US" dirty="0" smtClean="0"/>
              <a:t>, 1842-1918, librettist.</a:t>
            </a:r>
          </a:p>
          <a:p>
            <a:pPr>
              <a:buNone/>
            </a:pPr>
            <a:r>
              <a:rPr lang="en-US" dirty="0" err="1" smtClean="0"/>
              <a:t>Parenti</a:t>
            </a:r>
            <a:r>
              <a:rPr lang="en-US" dirty="0" smtClean="0"/>
              <a:t>, Mario, editor.</a:t>
            </a:r>
          </a:p>
          <a:p>
            <a:pPr>
              <a:buNone/>
            </a:pPr>
            <a:r>
              <a:rPr lang="en-US" dirty="0" err="1" smtClean="0"/>
              <a:t>Saladino</a:t>
            </a:r>
            <a:r>
              <a:rPr lang="en-US" dirty="0" smtClean="0"/>
              <a:t>, Michele, 1835-1912, arranger of music.</a:t>
            </a:r>
          </a:p>
          <a:p>
            <a:pPr>
              <a:buNone/>
            </a:pPr>
            <a:r>
              <a:rPr lang="en-US" dirty="0" err="1" smtClean="0"/>
              <a:t>Hueffer</a:t>
            </a:r>
            <a:r>
              <a:rPr lang="en-US" dirty="0" smtClean="0"/>
              <a:t>, Francis, 1843-1889, translator.</a:t>
            </a:r>
          </a:p>
          <a:p>
            <a:pPr>
              <a:buNone/>
            </a:pPr>
            <a:r>
              <a:rPr lang="en-US" dirty="0" smtClean="0"/>
              <a:t>Verdi, Giuseppe, 1813-1901. </a:t>
            </a:r>
            <a:r>
              <a:rPr lang="en-US" dirty="0" err="1" smtClean="0"/>
              <a:t>Otello</a:t>
            </a:r>
            <a:r>
              <a:rPr lang="en-US" dirty="0" smtClean="0"/>
              <a:t>. Vocal score. Italian.</a:t>
            </a:r>
          </a:p>
          <a:p>
            <a:pPr>
              <a:buNone/>
            </a:pPr>
            <a:r>
              <a:rPr lang="en-US" dirty="0" smtClean="0"/>
              <a:t>Verdi, Giuseppe, 1813-1901. </a:t>
            </a:r>
            <a:r>
              <a:rPr lang="en-US" dirty="0" err="1" smtClean="0"/>
              <a:t>Otello</a:t>
            </a:r>
            <a:r>
              <a:rPr lang="en-US" dirty="0" smtClean="0"/>
              <a:t>. Vocal score. English.</a:t>
            </a:r>
          </a:p>
          <a:p>
            <a:pPr>
              <a:buNone/>
            </a:pPr>
            <a:r>
              <a:rPr lang="it-IT" dirty="0" smtClean="0"/>
              <a:t>Libretto based on (work): Shakespeare, William, 1564-1616. Othello.</a:t>
            </a:r>
          </a:p>
          <a:p>
            <a:pPr>
              <a:buNone/>
            </a:pPr>
            <a:r>
              <a:rPr lang="it-IT" dirty="0" smtClean="0"/>
              <a:t>Ricordi opera vocal score series.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Score (continued)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Way to Organize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3234" y="1527175"/>
            <a:ext cx="652102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Way to Organize (continued)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8556" y="2065337"/>
            <a:ext cx="6810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5669280"/>
            <a:ext cx="3429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RDA Examples and Presentations Online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Library of Congress </a:t>
            </a:r>
            <a:r>
              <a:rPr lang="en-US" u="sng" dirty="0" smtClean="0">
                <a:hlinkClick r:id="rId3"/>
              </a:rPr>
              <a:t>http://www.loc.gov/catdir/cpso/RDAtest/rdaexamples.html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Joint Steering Committee (see </a:t>
            </a:r>
            <a:r>
              <a:rPr lang="en-US" dirty="0" err="1" smtClean="0"/>
              <a:t>Kuhagen</a:t>
            </a:r>
            <a:r>
              <a:rPr lang="en-US" dirty="0" smtClean="0"/>
              <a:t>, Schiff, Maxwell) </a:t>
            </a:r>
          </a:p>
          <a:p>
            <a:pPr lvl="1">
              <a:buNone/>
            </a:pPr>
            <a:r>
              <a:rPr lang="en-US" sz="2700" u="sng" dirty="0" smtClean="0">
                <a:hlinkClick r:id="rId4"/>
              </a:rPr>
              <a:t>http://www.rda-jsc.org/rdapresentations.html</a:t>
            </a:r>
            <a:endParaRPr lang="en-US" sz="2700" u="sng" dirty="0" smtClean="0"/>
          </a:p>
          <a:p>
            <a:r>
              <a:rPr lang="en-US" dirty="0" smtClean="0"/>
              <a:t>University of Chicago </a:t>
            </a:r>
            <a:r>
              <a:rPr lang="en-US" u="sng" dirty="0" smtClean="0">
                <a:hlinkClick r:id="rId5"/>
              </a:rPr>
              <a:t>http://www.lib.uchicago.edu/staffweb/depts/cat/rda.html</a:t>
            </a:r>
            <a:endParaRPr lang="en-US" u="sng" dirty="0" smtClean="0"/>
          </a:p>
          <a:p>
            <a:r>
              <a:rPr lang="en-US" dirty="0" smtClean="0"/>
              <a:t>NCSU </a:t>
            </a:r>
            <a:r>
              <a:rPr lang="en-US" dirty="0" smtClean="0">
                <a:hlinkClick r:id="rId6"/>
              </a:rPr>
              <a:t>https://staff.lib.ncsu.edu/confluence/display/MNC/RDA+Test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Today’s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Included:</a:t>
            </a:r>
          </a:p>
          <a:p>
            <a:pPr lvl="1"/>
            <a:r>
              <a:rPr lang="en-US" dirty="0" smtClean="0"/>
              <a:t>Main entry for creator (1XX)</a:t>
            </a:r>
          </a:p>
          <a:p>
            <a:pPr lvl="1"/>
            <a:r>
              <a:rPr lang="en-US" dirty="0" smtClean="0"/>
              <a:t>Uniform title (240)</a:t>
            </a:r>
          </a:p>
          <a:p>
            <a:pPr lvl="1"/>
            <a:r>
              <a:rPr lang="en-US" dirty="0" smtClean="0"/>
              <a:t>Title (245)</a:t>
            </a:r>
          </a:p>
          <a:p>
            <a:pPr lvl="1"/>
            <a:r>
              <a:rPr lang="en-US" dirty="0" smtClean="0"/>
              <a:t>Edition statement (250)</a:t>
            </a:r>
          </a:p>
          <a:p>
            <a:pPr lvl="1"/>
            <a:r>
              <a:rPr lang="en-US" dirty="0" smtClean="0"/>
              <a:t>Imprint (260)</a:t>
            </a:r>
          </a:p>
          <a:p>
            <a:pPr lvl="1"/>
            <a:r>
              <a:rPr lang="en-US" dirty="0" smtClean="0"/>
              <a:t>Physical description (300)</a:t>
            </a:r>
          </a:p>
          <a:p>
            <a:pPr lvl="1"/>
            <a:r>
              <a:rPr lang="en-US" dirty="0" smtClean="0"/>
              <a:t>Series (490 and 8XX)</a:t>
            </a:r>
          </a:p>
          <a:p>
            <a:pPr lvl="1"/>
            <a:r>
              <a:rPr lang="en-US" b="1" dirty="0" smtClean="0">
                <a:solidFill>
                  <a:schemeClr val="accent1"/>
                </a:solidFill>
              </a:rPr>
              <a:t>New  fields</a:t>
            </a:r>
            <a:r>
              <a:rPr lang="en-US" b="1" dirty="0" smtClean="0"/>
              <a:t> </a:t>
            </a:r>
            <a:r>
              <a:rPr lang="en-US" dirty="0" smtClean="0"/>
              <a:t>for content, media, and carrier type (336, 337, 338)</a:t>
            </a:r>
          </a:p>
          <a:p>
            <a:pPr lvl="1"/>
            <a:r>
              <a:rPr lang="en-US" dirty="0" smtClean="0"/>
              <a:t>Added entries for contributors and titles (7XX)</a:t>
            </a:r>
          </a:p>
          <a:p>
            <a:r>
              <a:rPr lang="en-US" dirty="0" smtClean="0"/>
              <a:t>Not included:</a:t>
            </a:r>
          </a:p>
          <a:p>
            <a:pPr lvl="1"/>
            <a:r>
              <a:rPr lang="en-US" dirty="0" smtClean="0"/>
              <a:t>Standard numbers like ISBN, UPC, publisher number (020, 024, 028) and other 0XX fields</a:t>
            </a:r>
          </a:p>
          <a:p>
            <a:pPr lvl="1"/>
            <a:r>
              <a:rPr lang="en-US" dirty="0" smtClean="0"/>
              <a:t>Notes (5XX)</a:t>
            </a:r>
          </a:p>
          <a:p>
            <a:pPr lvl="1"/>
            <a:r>
              <a:rPr lang="en-US" dirty="0" smtClean="0"/>
              <a:t>Subject headings (6XX)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Today’s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Presented to you without any MARC tags, indicators, and subfields (for universality)</a:t>
            </a:r>
          </a:p>
          <a:p>
            <a:r>
              <a:rPr lang="en-US" dirty="0" smtClean="0"/>
              <a:t>Presented to you without any field label names (for simplicity)</a:t>
            </a:r>
          </a:p>
          <a:p>
            <a:r>
              <a:rPr lang="en-US" dirty="0" smtClean="0"/>
              <a:t>Presented to you </a:t>
            </a:r>
            <a:r>
              <a:rPr lang="en-US" i="1" dirty="0" smtClean="0"/>
              <a:t>with </a:t>
            </a:r>
            <a:r>
              <a:rPr lang="en-US" dirty="0" smtClean="0"/>
              <a:t>ISBD punctuation (for clarity)</a:t>
            </a:r>
          </a:p>
          <a:p>
            <a:r>
              <a:rPr lang="en-US" dirty="0" smtClean="0"/>
              <a:t>Comprised of manifestation-level elements and work- and expression-level access points (just like our current AACR2 records)</a:t>
            </a:r>
          </a:p>
          <a:p>
            <a:r>
              <a:rPr lang="en-US" dirty="0" smtClean="0"/>
              <a:t>Derived from work done by Library of Congress and Music Library Association (thanks to them!)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Kontis</a:t>
            </a:r>
            <a:r>
              <a:rPr lang="en-US" dirty="0" smtClean="0"/>
              <a:t>, </a:t>
            </a:r>
            <a:r>
              <a:rPr lang="en-US" dirty="0" err="1" smtClean="0"/>
              <a:t>Alethea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Alpha oops! : the day Z went first / </a:t>
            </a:r>
            <a:r>
              <a:rPr lang="en-US" dirty="0" err="1" smtClean="0"/>
              <a:t>Alethea</a:t>
            </a:r>
            <a:r>
              <a:rPr lang="en-US" dirty="0" smtClean="0"/>
              <a:t> </a:t>
            </a:r>
            <a:r>
              <a:rPr lang="en-US" dirty="0" err="1" smtClean="0"/>
              <a:t>Kontis</a:t>
            </a:r>
            <a:r>
              <a:rPr lang="en-US" dirty="0" smtClean="0"/>
              <a:t> ; illustrated by Bob </a:t>
            </a:r>
            <a:r>
              <a:rPr lang="en-US" dirty="0" err="1" smtClean="0"/>
              <a:t>Kolar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ed.</a:t>
            </a:r>
          </a:p>
          <a:p>
            <a:pPr>
              <a:buNone/>
            </a:pPr>
            <a:r>
              <a:rPr lang="en-US" dirty="0" smtClean="0"/>
              <a:t>Cambridge, Mass. : Candlewick Press,  c2006.</a:t>
            </a:r>
          </a:p>
          <a:p>
            <a:pPr>
              <a:buNone/>
            </a:pPr>
            <a:r>
              <a:rPr lang="en-US" dirty="0" smtClean="0"/>
              <a:t>1 v. : col. ill. ; 28 cm.</a:t>
            </a:r>
          </a:p>
          <a:p>
            <a:pPr>
              <a:buNone/>
            </a:pPr>
            <a:r>
              <a:rPr lang="en-US" dirty="0" smtClean="0"/>
              <a:t>Chaos ensues when Z thinks that it’s time for him to go first in the alphabet for a change.</a:t>
            </a:r>
          </a:p>
          <a:p>
            <a:pPr>
              <a:buNone/>
            </a:pPr>
            <a:r>
              <a:rPr lang="en-US" dirty="0" err="1" smtClean="0"/>
              <a:t>Kolar</a:t>
            </a:r>
            <a:r>
              <a:rPr lang="en-US" dirty="0" smtClean="0"/>
              <a:t>, Bob, ill.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Kontis</a:t>
            </a:r>
            <a:r>
              <a:rPr lang="en-US" dirty="0" smtClean="0"/>
              <a:t>, Althea, author.</a:t>
            </a:r>
          </a:p>
          <a:p>
            <a:pPr>
              <a:buNone/>
            </a:pPr>
            <a:r>
              <a:rPr lang="en-US" dirty="0" smtClean="0"/>
              <a:t>Alpha oops! : the day Z went first / </a:t>
            </a:r>
            <a:r>
              <a:rPr lang="en-US" dirty="0" err="1" smtClean="0"/>
              <a:t>Alethea</a:t>
            </a:r>
            <a:r>
              <a:rPr lang="en-US" dirty="0" smtClean="0"/>
              <a:t> </a:t>
            </a:r>
            <a:r>
              <a:rPr lang="en-US" dirty="0" err="1" smtClean="0"/>
              <a:t>Kontis</a:t>
            </a:r>
            <a:r>
              <a:rPr lang="en-US" dirty="0" smtClean="0"/>
              <a:t> ; illustrated by Bob </a:t>
            </a:r>
            <a:r>
              <a:rPr lang="en-US" dirty="0" err="1" smtClean="0"/>
              <a:t>Kolar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First edition.</a:t>
            </a:r>
          </a:p>
          <a:p>
            <a:pPr>
              <a:buNone/>
            </a:pPr>
            <a:r>
              <a:rPr lang="en-US" dirty="0" smtClean="0"/>
              <a:t>Cambridge, Massachusetts : Candlewick Press, [2006], ©2006.</a:t>
            </a:r>
          </a:p>
          <a:p>
            <a:pPr>
              <a:buNone/>
            </a:pPr>
            <a:r>
              <a:rPr lang="en-US" dirty="0" smtClean="0"/>
              <a:t>37 unnumbered pages : color illustrations ; 28 cm</a:t>
            </a:r>
          </a:p>
          <a:p>
            <a:pPr>
              <a:buNone/>
            </a:pPr>
            <a:r>
              <a:rPr lang="en-US" dirty="0" smtClean="0"/>
              <a:t>text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unmediated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volume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Chaos ensues when Z thinks that it’s time for him to go first in the alphabet for a change.</a:t>
            </a:r>
          </a:p>
          <a:p>
            <a:pPr>
              <a:buNone/>
            </a:pPr>
            <a:r>
              <a:rPr lang="en-US" dirty="0" err="1" smtClean="0"/>
              <a:t>Kolar</a:t>
            </a:r>
            <a:r>
              <a:rPr lang="en-US" dirty="0" smtClean="0"/>
              <a:t>, Bob, illustrator.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		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 (LC core elements)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 smtClean="0"/>
              <a:t>Auletta</a:t>
            </a:r>
            <a:r>
              <a:rPr lang="en-US" dirty="0" smtClean="0"/>
              <a:t>, Richard P.</a:t>
            </a:r>
          </a:p>
          <a:p>
            <a:pPr>
              <a:buNone/>
            </a:pPr>
            <a:r>
              <a:rPr lang="en-US" dirty="0" smtClean="0"/>
              <a:t>201 Swedish verbs : fully conjugated in all the tenses : alphabetically arranged / Richard P. </a:t>
            </a:r>
            <a:r>
              <a:rPr lang="en-US" dirty="0" err="1" smtClean="0"/>
              <a:t>Auletta</a:t>
            </a:r>
            <a:r>
              <a:rPr lang="en-US" dirty="0" smtClean="0"/>
              <a:t> ; Leif </a:t>
            </a:r>
            <a:r>
              <a:rPr lang="en-US" dirty="0" err="1" smtClean="0"/>
              <a:t>Sjöberg</a:t>
            </a:r>
            <a:r>
              <a:rPr lang="en-US" dirty="0" smtClean="0"/>
              <a:t>, editor.</a:t>
            </a:r>
          </a:p>
          <a:p>
            <a:pPr>
              <a:buNone/>
            </a:pPr>
            <a:r>
              <a:rPr lang="en-US" dirty="0" smtClean="0"/>
              <a:t>Paper ed.</a:t>
            </a:r>
          </a:p>
          <a:p>
            <a:pPr>
              <a:buNone/>
            </a:pPr>
            <a:r>
              <a:rPr lang="en-US" dirty="0" smtClean="0"/>
              <a:t>Woodbury, N.Y. : Barron’s Educational Series, c1975.</a:t>
            </a:r>
          </a:p>
          <a:p>
            <a:pPr>
              <a:buNone/>
            </a:pPr>
            <a:r>
              <a:rPr lang="en-US" dirty="0" smtClean="0"/>
              <a:t>lx, 248 p. ; 18 cm.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/>
              <a:t>Auletta</a:t>
            </a:r>
            <a:r>
              <a:rPr lang="en-US" dirty="0" smtClean="0"/>
              <a:t>, Richard P.</a:t>
            </a:r>
          </a:p>
          <a:p>
            <a:pPr>
              <a:buNone/>
            </a:pPr>
            <a:r>
              <a:rPr lang="en-US" dirty="0" smtClean="0"/>
              <a:t>201 SWEDISH VERBS : FULLY CONJUGATED IN ALL THE TENSES : Alphabetically arranged / Richard P. </a:t>
            </a:r>
            <a:r>
              <a:rPr lang="en-US" dirty="0" err="1" smtClean="0"/>
              <a:t>Auletta</a:t>
            </a:r>
            <a:r>
              <a:rPr lang="en-US" dirty="0" smtClean="0"/>
              <a:t>, Assistant Professor of Foreign Languages and Linguistics, Director, Program in Critical Languages, C.W. Post College, Long Island University, Greenvale, New York 11548. </a:t>
            </a:r>
          </a:p>
          <a:p>
            <a:pPr>
              <a:buNone/>
            </a:pPr>
            <a:r>
              <a:rPr lang="en-US" dirty="0" smtClean="0"/>
              <a:t>Paper Edition.</a:t>
            </a:r>
          </a:p>
          <a:p>
            <a:pPr>
              <a:buNone/>
            </a:pPr>
            <a:r>
              <a:rPr lang="en-US" dirty="0" smtClean="0"/>
              <a:t>Woodbury, N.Y. : BARRON’S EDUCATIONAL SERIES, [1975?], ©1975.</a:t>
            </a:r>
          </a:p>
          <a:p>
            <a:pPr>
              <a:buNone/>
            </a:pPr>
            <a:r>
              <a:rPr lang="en-US" dirty="0" smtClean="0"/>
              <a:t>lx, 248 pages ; 18 cm</a:t>
            </a:r>
          </a:p>
          <a:p>
            <a:pPr>
              <a:buNone/>
            </a:pPr>
            <a:r>
              <a:rPr lang="en-US" dirty="0" smtClean="0"/>
              <a:t>text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unmediated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volume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1797-1828.</a:t>
            </a:r>
          </a:p>
          <a:p>
            <a:pPr>
              <a:buNone/>
            </a:pPr>
            <a:r>
              <a:rPr lang="en-US" dirty="0" smtClean="0"/>
              <a:t>Symphonies, </a:t>
            </a:r>
            <a:r>
              <a:rPr lang="pt-BR" dirty="0" smtClean="0"/>
              <a:t>D. 200, D major</a:t>
            </a:r>
          </a:p>
          <a:p>
            <a:pPr>
              <a:buNone/>
            </a:pPr>
            <a:r>
              <a:rPr lang="en-US" dirty="0" smtClean="0"/>
              <a:t>Two symphonies [sound recording]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p1960.</a:t>
            </a:r>
          </a:p>
          <a:p>
            <a:pPr>
              <a:buNone/>
            </a:pPr>
            <a:r>
              <a:rPr lang="en-US" dirty="0" smtClean="0"/>
              <a:t>1 sound disc : analog, 33 1/3 rpm ; 12 in.</a:t>
            </a:r>
          </a:p>
          <a:p>
            <a:pPr>
              <a:buNone/>
            </a:pPr>
            <a:r>
              <a:rPr lang="en-US" dirty="0" smtClean="0"/>
              <a:t>Schubert, Franz, 1797-1828. Symphonies, D. 485, B♭ major.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1797-1828, composer.</a:t>
            </a:r>
          </a:p>
          <a:p>
            <a:pPr>
              <a:buNone/>
            </a:pPr>
            <a:r>
              <a:rPr lang="en-US" dirty="0" smtClean="0"/>
              <a:t>Two symphonies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℗1960.</a:t>
            </a:r>
          </a:p>
          <a:p>
            <a:pPr>
              <a:buNone/>
            </a:pPr>
            <a:r>
              <a:rPr lang="en-US" dirty="0" smtClean="0"/>
              <a:t>1 audio disc : analog, 33 1/3 rpm, microgroove ; 12 in.</a:t>
            </a:r>
          </a:p>
          <a:p>
            <a:pPr>
              <a:buNone/>
            </a:pPr>
            <a:r>
              <a:rPr lang="en-US" dirty="0" smtClean="0"/>
              <a:t>performed music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disc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Schubert, Franz, 1797-1828. Symphonies, D. 200, D major.</a:t>
            </a:r>
          </a:p>
          <a:p>
            <a:pPr>
              <a:buNone/>
            </a:pPr>
            <a:r>
              <a:rPr lang="en-US" dirty="0" smtClean="0"/>
              <a:t>Schubert, Franz, 1797-1828. Symphonies, D. 485, B♭ major.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Sound Recording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 (Alternative 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1797-1828.</a:t>
            </a:r>
          </a:p>
          <a:p>
            <a:pPr>
              <a:buNone/>
            </a:pPr>
            <a:r>
              <a:rPr lang="en-US" dirty="0" smtClean="0"/>
              <a:t>Symphonies, </a:t>
            </a:r>
            <a:r>
              <a:rPr lang="pt-BR" dirty="0" smtClean="0"/>
              <a:t>D. 200, D major</a:t>
            </a:r>
          </a:p>
          <a:p>
            <a:pPr>
              <a:buNone/>
            </a:pPr>
            <a:r>
              <a:rPr lang="en-US" dirty="0" smtClean="0"/>
              <a:t>Two symphonies [sound recording]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p1960.</a:t>
            </a:r>
          </a:p>
          <a:p>
            <a:pPr>
              <a:buNone/>
            </a:pPr>
            <a:r>
              <a:rPr lang="en-US" dirty="0" smtClean="0"/>
              <a:t>1 sound disc : analog, 33 1/3 rpm ; 12 in.</a:t>
            </a:r>
          </a:p>
          <a:p>
            <a:pPr>
              <a:buNone/>
            </a:pPr>
            <a:r>
              <a:rPr lang="en-US" dirty="0" smtClean="0"/>
              <a:t>Schubert, Franz, 1797-1828. Symphonies, D. 485, B♭ major.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1797-1828, composer.</a:t>
            </a:r>
          </a:p>
          <a:p>
            <a:pPr>
              <a:buNone/>
            </a:pPr>
            <a:r>
              <a:rPr lang="en-US" dirty="0" smtClean="0"/>
              <a:t>Symphonies. Selections</a:t>
            </a:r>
          </a:p>
          <a:p>
            <a:pPr>
              <a:buNone/>
            </a:pPr>
            <a:r>
              <a:rPr lang="en-US" dirty="0" smtClean="0"/>
              <a:t>Two symphonies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℗1960.</a:t>
            </a:r>
          </a:p>
          <a:p>
            <a:pPr>
              <a:buNone/>
            </a:pPr>
            <a:r>
              <a:rPr lang="en-US" dirty="0" smtClean="0"/>
              <a:t>1 audio disc : analog, 33 1/3 rpm, microgroove ; 12 in.</a:t>
            </a:r>
          </a:p>
          <a:p>
            <a:pPr>
              <a:buNone/>
            </a:pPr>
            <a:r>
              <a:rPr lang="en-US" dirty="0" smtClean="0"/>
              <a:t>performed music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disc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Sound Recording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 (Alternative 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1797-1828.</a:t>
            </a:r>
          </a:p>
          <a:p>
            <a:pPr>
              <a:buNone/>
            </a:pPr>
            <a:r>
              <a:rPr lang="en-US" dirty="0" smtClean="0"/>
              <a:t>Symphonies, </a:t>
            </a:r>
            <a:r>
              <a:rPr lang="pt-BR" dirty="0" smtClean="0"/>
              <a:t>D. 200, D major</a:t>
            </a:r>
          </a:p>
          <a:p>
            <a:pPr>
              <a:buNone/>
            </a:pPr>
            <a:r>
              <a:rPr lang="en-US" dirty="0" smtClean="0"/>
              <a:t>Two symphonies [sound recording]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p1960.</a:t>
            </a:r>
          </a:p>
          <a:p>
            <a:pPr>
              <a:buNone/>
            </a:pPr>
            <a:r>
              <a:rPr lang="en-US" dirty="0" smtClean="0"/>
              <a:t>1 sound disc : analog, 33 1/3 rpm ; 12 in.</a:t>
            </a:r>
          </a:p>
          <a:p>
            <a:pPr>
              <a:buNone/>
            </a:pPr>
            <a:r>
              <a:rPr lang="en-US" dirty="0" smtClean="0"/>
              <a:t>Schubert, Franz, 1797-1828. Symphonies, D. 485, B♭ major.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Schubert, Franz, 1797-1828, composer.</a:t>
            </a:r>
          </a:p>
          <a:p>
            <a:pPr>
              <a:buNone/>
            </a:pPr>
            <a:r>
              <a:rPr lang="en-US" dirty="0" smtClean="0"/>
              <a:t>Symphonies. Selections</a:t>
            </a:r>
          </a:p>
          <a:p>
            <a:pPr>
              <a:buNone/>
            </a:pPr>
            <a:r>
              <a:rPr lang="en-US" dirty="0" smtClean="0"/>
              <a:t>Two symphonies / Franz Schubert.</a:t>
            </a:r>
          </a:p>
          <a:p>
            <a:pPr>
              <a:buNone/>
            </a:pPr>
            <a:r>
              <a:rPr lang="en-US" dirty="0" smtClean="0"/>
              <a:t>Tinton Falls, N.J. : Musical Heritage Society, [1982], ℗1960.</a:t>
            </a:r>
          </a:p>
          <a:p>
            <a:pPr>
              <a:buNone/>
            </a:pPr>
            <a:r>
              <a:rPr lang="en-US" dirty="0" smtClean="0"/>
              <a:t>1 audio disc : analog, 33 1/3 rpm, microgroove ; 12 </a:t>
            </a:r>
            <a:r>
              <a:rPr lang="en-US" dirty="0" smtClean="0"/>
              <a:t>in.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performed music </a:t>
            </a:r>
            <a:r>
              <a:rPr lang="en-US" dirty="0" err="1" smtClean="0"/>
              <a:t>rdacontent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</a:t>
            </a:r>
            <a:r>
              <a:rPr lang="en-US" dirty="0" err="1" smtClean="0"/>
              <a:t>rdamedia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audio disc </a:t>
            </a:r>
            <a:r>
              <a:rPr lang="en-US" dirty="0" err="1" smtClean="0"/>
              <a:t>rdacarrier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Schubert, Franz, 1797-1828. Symphonies, D. 200, D major.</a:t>
            </a:r>
          </a:p>
          <a:p>
            <a:pPr>
              <a:buNone/>
            </a:pPr>
            <a:r>
              <a:rPr lang="en-US" dirty="0" smtClean="0"/>
              <a:t>Schubert, Franz, 1797-1828. Symphonies, D. 485, B♭ major.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Sound Recording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AACR2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RDA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Verdi, Giuseppe, 1813-1901.</a:t>
            </a:r>
          </a:p>
          <a:p>
            <a:pPr>
              <a:buNone/>
            </a:pPr>
            <a:r>
              <a:rPr lang="en-US" dirty="0" err="1" smtClean="0"/>
              <a:t>Otello</a:t>
            </a:r>
            <a:r>
              <a:rPr lang="en-US" dirty="0" smtClean="0"/>
              <a:t>. Vocal score. English &amp; Italian.</a:t>
            </a:r>
          </a:p>
          <a:p>
            <a:pPr>
              <a:buNone/>
            </a:pPr>
            <a:r>
              <a:rPr lang="en-US" dirty="0" err="1" smtClean="0"/>
              <a:t>Otello</a:t>
            </a:r>
            <a:r>
              <a:rPr lang="en-US" dirty="0" smtClean="0"/>
              <a:t> / Giuseppe Verdi ; </a:t>
            </a:r>
            <a:r>
              <a:rPr lang="en-US" dirty="0" err="1" smtClean="0"/>
              <a:t>dramma</a:t>
            </a:r>
            <a:r>
              <a:rPr lang="en-US" dirty="0" smtClean="0"/>
              <a:t> </a:t>
            </a:r>
            <a:r>
              <a:rPr lang="en-US" dirty="0" err="1" smtClean="0"/>
              <a:t>lirico</a:t>
            </a:r>
            <a:r>
              <a:rPr lang="en-US" dirty="0" smtClean="0"/>
              <a:t> in </a:t>
            </a:r>
            <a:r>
              <a:rPr lang="en-US" dirty="0" err="1" smtClean="0"/>
              <a:t>quattro</a:t>
            </a:r>
            <a:r>
              <a:rPr lang="en-US" dirty="0" smtClean="0"/>
              <a:t> </a:t>
            </a:r>
            <a:r>
              <a:rPr lang="en-US" dirty="0" err="1" smtClean="0"/>
              <a:t>atti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Arrigo</a:t>
            </a:r>
            <a:r>
              <a:rPr lang="en-US" dirty="0" smtClean="0"/>
              <a:t> Boito ; </a:t>
            </a:r>
            <a:r>
              <a:rPr lang="it-IT" dirty="0" smtClean="0"/>
              <a:t>riduzione per canto e pianoforte di Michele Saladino ; </a:t>
            </a:r>
            <a:r>
              <a:rPr lang="en-US" dirty="0" smtClean="0"/>
              <a:t>a </a:t>
            </a:r>
            <a:r>
              <a:rPr lang="en-US" dirty="0" err="1" smtClean="0"/>
              <a:t>cura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Mario </a:t>
            </a:r>
            <a:r>
              <a:rPr lang="en-US" dirty="0" err="1" smtClean="0"/>
              <a:t>Parenti</a:t>
            </a:r>
            <a:r>
              <a:rPr lang="en-US" dirty="0" smtClean="0"/>
              <a:t> (1964) ; English version by Francis </a:t>
            </a:r>
            <a:r>
              <a:rPr lang="en-US" dirty="0" err="1" smtClean="0"/>
              <a:t>Heuffer</a:t>
            </a:r>
            <a:r>
              <a:rPr lang="en-US" dirty="0" smtClean="0"/>
              <a:t> [i.e. </a:t>
            </a:r>
            <a:r>
              <a:rPr lang="en-US" dirty="0" err="1" smtClean="0"/>
              <a:t>Hueffer</a:t>
            </a:r>
            <a:r>
              <a:rPr lang="en-US" dirty="0" smtClean="0"/>
              <a:t>].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Verdi, Giuseppe, 1813-1901, composer.</a:t>
            </a:r>
          </a:p>
          <a:p>
            <a:pPr>
              <a:buNone/>
            </a:pPr>
            <a:r>
              <a:rPr lang="en-US" dirty="0" err="1" smtClean="0"/>
              <a:t>Otello</a:t>
            </a:r>
            <a:r>
              <a:rPr lang="en-US" dirty="0" smtClean="0"/>
              <a:t> / Giuseppe Verdi ; </a:t>
            </a:r>
            <a:r>
              <a:rPr lang="en-US" dirty="0" err="1" smtClean="0"/>
              <a:t>dramma</a:t>
            </a:r>
            <a:r>
              <a:rPr lang="en-US" dirty="0" smtClean="0"/>
              <a:t> </a:t>
            </a:r>
            <a:r>
              <a:rPr lang="en-US" dirty="0" err="1" smtClean="0"/>
              <a:t>lirico</a:t>
            </a:r>
            <a:r>
              <a:rPr lang="en-US" dirty="0" smtClean="0"/>
              <a:t> in </a:t>
            </a:r>
            <a:r>
              <a:rPr lang="en-US" dirty="0" err="1" smtClean="0"/>
              <a:t>quattro</a:t>
            </a:r>
            <a:r>
              <a:rPr lang="en-US" dirty="0" smtClean="0"/>
              <a:t> </a:t>
            </a:r>
            <a:r>
              <a:rPr lang="en-US" dirty="0" err="1" smtClean="0"/>
              <a:t>atti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Arrigo</a:t>
            </a:r>
            <a:r>
              <a:rPr lang="en-US" dirty="0" smtClean="0"/>
              <a:t> Boito ; a </a:t>
            </a:r>
            <a:r>
              <a:rPr lang="en-US" dirty="0" err="1" smtClean="0"/>
              <a:t>cura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Mario </a:t>
            </a:r>
            <a:r>
              <a:rPr lang="en-US" dirty="0" err="1" smtClean="0"/>
              <a:t>Parenti</a:t>
            </a:r>
            <a:r>
              <a:rPr lang="en-US" dirty="0" smtClean="0"/>
              <a:t> (1964) ; English version by Francis </a:t>
            </a:r>
            <a:r>
              <a:rPr lang="en-US" dirty="0" err="1" smtClean="0"/>
              <a:t>Heuffer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Riduzione</a:t>
            </a:r>
            <a:r>
              <a:rPr lang="en-US" dirty="0" smtClean="0"/>
              <a:t> per canto e pianoforte / </a:t>
            </a:r>
            <a:r>
              <a:rPr lang="en-US" dirty="0" err="1" smtClean="0"/>
              <a:t>di</a:t>
            </a:r>
            <a:r>
              <a:rPr lang="en-US" dirty="0" smtClean="0"/>
              <a:t> Michele </a:t>
            </a:r>
            <a:r>
              <a:rPr lang="en-US" dirty="0" err="1" smtClean="0"/>
              <a:t>Saladino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705</TotalTime>
  <Words>1951</Words>
  <Application>Microsoft Office PowerPoint</Application>
  <PresentationFormat>On-screen Show (4:3)</PresentationFormat>
  <Paragraphs>211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Civic</vt:lpstr>
      <vt:lpstr>RDA and AACR2</vt:lpstr>
      <vt:lpstr>About Today’s Examples</vt:lpstr>
      <vt:lpstr>More About Today’s Examples</vt:lpstr>
      <vt:lpstr>Book</vt:lpstr>
      <vt:lpstr>Book</vt:lpstr>
      <vt:lpstr>Sound Recording</vt:lpstr>
      <vt:lpstr>Sound Recording</vt:lpstr>
      <vt:lpstr>Sound Recording</vt:lpstr>
      <vt:lpstr>Score</vt:lpstr>
      <vt:lpstr>Score (continued)</vt:lpstr>
      <vt:lpstr>Score (continued)</vt:lpstr>
      <vt:lpstr>Another Way to Organize</vt:lpstr>
      <vt:lpstr>Another Way to Organize (continued)</vt:lpstr>
      <vt:lpstr>RDA Examples and Presentations Online</vt:lpstr>
    </vt:vector>
  </TitlesOfParts>
  <Company>Image: Staff, 1-25-07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RDA and AACR2</dc:title>
  <dc:creator>Tracey Snyder</dc:creator>
  <cp:lastModifiedBy>Tracey Snyder</cp:lastModifiedBy>
  <cp:revision>121</cp:revision>
  <dcterms:created xsi:type="dcterms:W3CDTF">2011-01-17T19:51:21Z</dcterms:created>
  <dcterms:modified xsi:type="dcterms:W3CDTF">2011-03-18T14:08:27Z</dcterms:modified>
</cp:coreProperties>
</file>