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5"/>
  </p:notesMasterIdLst>
  <p:handoutMasterIdLst>
    <p:handoutMasterId r:id="rId26"/>
  </p:handoutMasterIdLst>
  <p:sldIdLst>
    <p:sldId id="475" r:id="rId2"/>
    <p:sldId id="483" r:id="rId3"/>
    <p:sldId id="484" r:id="rId4"/>
    <p:sldId id="517" r:id="rId5"/>
    <p:sldId id="512" r:id="rId6"/>
    <p:sldId id="511" r:id="rId7"/>
    <p:sldId id="485" r:id="rId8"/>
    <p:sldId id="486" r:id="rId9"/>
    <p:sldId id="487" r:id="rId10"/>
    <p:sldId id="488" r:id="rId11"/>
    <p:sldId id="489" r:id="rId12"/>
    <p:sldId id="507" r:id="rId13"/>
    <p:sldId id="504" r:id="rId14"/>
    <p:sldId id="508" r:id="rId15"/>
    <p:sldId id="518" r:id="rId16"/>
    <p:sldId id="519" r:id="rId17"/>
    <p:sldId id="513" r:id="rId18"/>
    <p:sldId id="506" r:id="rId19"/>
    <p:sldId id="514" r:id="rId20"/>
    <p:sldId id="515" r:id="rId21"/>
    <p:sldId id="516" r:id="rId22"/>
    <p:sldId id="498" r:id="rId23"/>
    <p:sldId id="521" r:id="rId24"/>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Century Gothic" pitchFamily="34" charset="0"/>
        <a:ea typeface="+mn-ea"/>
        <a:cs typeface="Arial" charset="0"/>
      </a:defRPr>
    </a:lvl1pPr>
    <a:lvl2pPr marL="457200" algn="l" rtl="0" fontAlgn="base">
      <a:spcBef>
        <a:spcPct val="0"/>
      </a:spcBef>
      <a:spcAft>
        <a:spcPct val="0"/>
      </a:spcAft>
      <a:defRPr kern="1200">
        <a:solidFill>
          <a:schemeClr val="tx1"/>
        </a:solidFill>
        <a:latin typeface="Century Gothic" pitchFamily="34" charset="0"/>
        <a:ea typeface="+mn-ea"/>
        <a:cs typeface="Arial" charset="0"/>
      </a:defRPr>
    </a:lvl2pPr>
    <a:lvl3pPr marL="914400" algn="l" rtl="0" fontAlgn="base">
      <a:spcBef>
        <a:spcPct val="0"/>
      </a:spcBef>
      <a:spcAft>
        <a:spcPct val="0"/>
      </a:spcAft>
      <a:defRPr kern="1200">
        <a:solidFill>
          <a:schemeClr val="tx1"/>
        </a:solidFill>
        <a:latin typeface="Century Gothic" pitchFamily="34" charset="0"/>
        <a:ea typeface="+mn-ea"/>
        <a:cs typeface="Arial" charset="0"/>
      </a:defRPr>
    </a:lvl3pPr>
    <a:lvl4pPr marL="1371600" algn="l" rtl="0" fontAlgn="base">
      <a:spcBef>
        <a:spcPct val="0"/>
      </a:spcBef>
      <a:spcAft>
        <a:spcPct val="0"/>
      </a:spcAft>
      <a:defRPr kern="1200">
        <a:solidFill>
          <a:schemeClr val="tx1"/>
        </a:solidFill>
        <a:latin typeface="Century Gothic" pitchFamily="34" charset="0"/>
        <a:ea typeface="+mn-ea"/>
        <a:cs typeface="Arial" charset="0"/>
      </a:defRPr>
    </a:lvl4pPr>
    <a:lvl5pPr marL="1828800" algn="l" rtl="0" fontAlgn="base">
      <a:spcBef>
        <a:spcPct val="0"/>
      </a:spcBef>
      <a:spcAft>
        <a:spcPct val="0"/>
      </a:spcAft>
      <a:defRPr kern="1200">
        <a:solidFill>
          <a:schemeClr val="tx1"/>
        </a:solidFill>
        <a:latin typeface="Century Gothic" pitchFamily="34" charset="0"/>
        <a:ea typeface="+mn-ea"/>
        <a:cs typeface="Arial" charset="0"/>
      </a:defRPr>
    </a:lvl5pPr>
    <a:lvl6pPr marL="2286000" algn="l" defTabSz="914400" rtl="0" eaLnBrk="1" latinLnBrk="0" hangingPunct="1">
      <a:defRPr kern="1200">
        <a:solidFill>
          <a:schemeClr val="tx1"/>
        </a:solidFill>
        <a:latin typeface="Century Gothic" pitchFamily="34" charset="0"/>
        <a:ea typeface="+mn-ea"/>
        <a:cs typeface="Arial" charset="0"/>
      </a:defRPr>
    </a:lvl6pPr>
    <a:lvl7pPr marL="2743200" algn="l" defTabSz="914400" rtl="0" eaLnBrk="1" latinLnBrk="0" hangingPunct="1">
      <a:defRPr kern="1200">
        <a:solidFill>
          <a:schemeClr val="tx1"/>
        </a:solidFill>
        <a:latin typeface="Century Gothic" pitchFamily="34" charset="0"/>
        <a:ea typeface="+mn-ea"/>
        <a:cs typeface="Arial" charset="0"/>
      </a:defRPr>
    </a:lvl7pPr>
    <a:lvl8pPr marL="3200400" algn="l" defTabSz="914400" rtl="0" eaLnBrk="1" latinLnBrk="0" hangingPunct="1">
      <a:defRPr kern="1200">
        <a:solidFill>
          <a:schemeClr val="tx1"/>
        </a:solidFill>
        <a:latin typeface="Century Gothic" pitchFamily="34" charset="0"/>
        <a:ea typeface="+mn-ea"/>
        <a:cs typeface="Arial" charset="0"/>
      </a:defRPr>
    </a:lvl8pPr>
    <a:lvl9pPr marL="3657600" algn="l" defTabSz="914400" rtl="0" eaLnBrk="1" latinLnBrk="0" hangingPunct="1">
      <a:defRPr kern="1200">
        <a:solidFill>
          <a:schemeClr val="tx1"/>
        </a:solidFill>
        <a:latin typeface="Century Gothic"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68" autoAdjust="0"/>
    <p:restoredTop sz="73096" autoAdjust="0"/>
  </p:normalViewPr>
  <p:slideViewPr>
    <p:cSldViewPr>
      <p:cViewPr varScale="1">
        <p:scale>
          <a:sx n="53" d="100"/>
          <a:sy n="53" d="100"/>
        </p:scale>
        <p:origin x="-177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1200" y="-7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atin typeface="Arial" charset="0"/>
              </a:defRPr>
            </a:lvl1pPr>
          </a:lstStyle>
          <a:p>
            <a:endParaRPr lang="en-US"/>
          </a:p>
        </p:txBody>
      </p:sp>
      <p:sp>
        <p:nvSpPr>
          <p:cNvPr id="68611"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Arial" charset="0"/>
              </a:defRPr>
            </a:lvl1pPr>
          </a:lstStyle>
          <a:p>
            <a:endParaRPr lang="en-US" dirty="0"/>
          </a:p>
        </p:txBody>
      </p:sp>
      <p:sp>
        <p:nvSpPr>
          <p:cNvPr id="68612" name="Rectangle 4"/>
          <p:cNvSpPr>
            <a:spLocks noGrp="1" noChangeArrowheads="1"/>
          </p:cNvSpPr>
          <p:nvPr>
            <p:ph type="ftr" sz="quarter" idx="2"/>
          </p:nvPr>
        </p:nvSpPr>
        <p:spPr bwMode="auto">
          <a:xfrm>
            <a:off x="0" y="9120188"/>
            <a:ext cx="4724400"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atin typeface="Arial" charset="0"/>
              </a:defRPr>
            </a:lvl1pPr>
          </a:lstStyle>
          <a:p>
            <a:r>
              <a:rPr lang="en-US" dirty="0" smtClean="0"/>
              <a:t>CEE 4540: Sustainable Municipal Drinking Water Treatment</a:t>
            </a:r>
          </a:p>
          <a:p>
            <a:r>
              <a:rPr lang="en-US" dirty="0" smtClean="0"/>
              <a:t>Monroe Weber-Shirk</a:t>
            </a:r>
            <a:endParaRPr lang="en-US" dirty="0"/>
          </a:p>
        </p:txBody>
      </p:sp>
      <p:sp>
        <p:nvSpPr>
          <p:cNvPr id="68613"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Arial" charset="0"/>
              </a:defRPr>
            </a:lvl1pPr>
          </a:lstStyle>
          <a:p>
            <a:fld id="{E5858FC7-A491-4C1D-BE15-441EB2A2CED3}" type="slidenum">
              <a:rPr lang="en-US"/>
              <a:pPr/>
              <a:t>‹#›</a:t>
            </a:fld>
            <a:endParaRPr lang="en-US" dirty="0"/>
          </a:p>
        </p:txBody>
      </p:sp>
    </p:spTree>
    <p:extLst>
      <p:ext uri="{BB962C8B-B14F-4D97-AF65-F5344CB8AC3E}">
        <p14:creationId xmlns:p14="http://schemas.microsoft.com/office/powerpoint/2010/main" val="4435261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atin typeface="Arial" charset="0"/>
              </a:defRPr>
            </a:lvl1pPr>
          </a:lstStyle>
          <a:p>
            <a:endParaRPr lang="en-US"/>
          </a:p>
        </p:txBody>
      </p:sp>
      <p:sp>
        <p:nvSpPr>
          <p:cNvPr id="3075"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Arial" charset="0"/>
              </a:defRPr>
            </a:lvl1pPr>
          </a:lstStyle>
          <a:p>
            <a:endParaRPr lang="en-US"/>
          </a:p>
        </p:txBody>
      </p:sp>
      <p:sp>
        <p:nvSpPr>
          <p:cNvPr id="3076"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atin typeface="Arial" charset="0"/>
              </a:defRPr>
            </a:lvl1pPr>
          </a:lstStyle>
          <a:p>
            <a:endParaRPr lang="en-US"/>
          </a:p>
        </p:txBody>
      </p:sp>
      <p:sp>
        <p:nvSpPr>
          <p:cNvPr id="3079"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Arial" charset="0"/>
              </a:defRPr>
            </a:lvl1pPr>
          </a:lstStyle>
          <a:p>
            <a:fld id="{7913D7C8-1D10-4E5B-8A9B-B2BE7F2B7605}" type="slidenum">
              <a:rPr lang="en-US"/>
              <a:pPr/>
              <a:t>‹#›</a:t>
            </a:fld>
            <a:endParaRPr lang="en-US"/>
          </a:p>
        </p:txBody>
      </p:sp>
    </p:spTree>
    <p:extLst>
      <p:ext uri="{BB962C8B-B14F-4D97-AF65-F5344CB8AC3E}">
        <p14:creationId xmlns:p14="http://schemas.microsoft.com/office/powerpoint/2010/main" val="122538161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13D7C8-1D10-4E5B-8A9B-B2BE7F2B7605}"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13D7C8-1D10-4E5B-8A9B-B2BE7F2B7605}"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13D7C8-1D10-4E5B-8A9B-B2BE7F2B7605}"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13D7C8-1D10-4E5B-8A9B-B2BE7F2B7605}"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5"/>
          </p:nvPr>
        </p:nvSpPr>
        <p:spPr>
          <a:ln/>
        </p:spPr>
        <p:txBody>
          <a:bodyPr/>
          <a:lstStyle/>
          <a:p>
            <a:fld id="{B84474A1-D2A4-4FAD-A090-A4EA6497AA25}" type="slidenum">
              <a:rPr lang="en-US"/>
              <a:pPr/>
              <a:t>13</a:t>
            </a:fld>
            <a:endParaRPr lang="en-US"/>
          </a:p>
        </p:txBody>
      </p:sp>
      <p:sp>
        <p:nvSpPr>
          <p:cNvPr id="18433" name="Rectangle 1"/>
          <p:cNvSpPr>
            <a:spLocks noGrp="1" noRot="1" noChangeAspect="1" noChangeArrowheads="1"/>
          </p:cNvSpPr>
          <p:nvPr>
            <p:ph type="sldImg"/>
          </p:nvPr>
        </p:nvSpPr>
        <p:spPr>
          <a:ln/>
        </p:spPr>
      </p:sp>
      <p:sp>
        <p:nvSpPr>
          <p:cNvPr id="18434" name="Rectangle 2"/>
          <p:cNvSpPr>
            <a:spLocks noGrp="1" noChangeArrowheads="1"/>
          </p:cNvSpPr>
          <p:nvPr>
            <p:ph type="body" idx="1"/>
          </p:nvPr>
        </p:nvSpPr>
        <p:spPr/>
        <p:txBody>
          <a:bodyPr lIns="0" tIns="0" rIns="0" bIns="0"/>
          <a:lstStyle/>
          <a:p>
            <a:pPr>
              <a:lnSpc>
                <a:spcPct val="95000"/>
              </a:lnSpc>
              <a:spcBef>
                <a:spcPct val="0"/>
              </a:spcBef>
            </a:pPr>
            <a:r>
              <a:rPr lang="en-US" sz="1700" dirty="0" smtClean="0">
                <a:solidFill>
                  <a:srgbClr val="000000"/>
                </a:solidFill>
              </a:rPr>
              <a:t>Best geometry</a:t>
            </a:r>
            <a:r>
              <a:rPr lang="en-US" sz="1700" baseline="0" dirty="0" smtClean="0">
                <a:solidFill>
                  <a:srgbClr val="000000"/>
                </a:solidFill>
              </a:rPr>
              <a:t> from summer experiments</a:t>
            </a:r>
          </a:p>
          <a:p>
            <a:pPr>
              <a:lnSpc>
                <a:spcPct val="95000"/>
              </a:lnSpc>
              <a:spcBef>
                <a:spcPct val="0"/>
              </a:spcBef>
            </a:pPr>
            <a:r>
              <a:rPr lang="en-US" sz="1700" baseline="0" dirty="0" smtClean="0">
                <a:solidFill>
                  <a:srgbClr val="000000"/>
                </a:solidFill>
              </a:rPr>
              <a:t>-best </a:t>
            </a:r>
            <a:r>
              <a:rPr lang="en-US" sz="1700" baseline="0" dirty="0" err="1" smtClean="0">
                <a:solidFill>
                  <a:srgbClr val="000000"/>
                </a:solidFill>
              </a:rPr>
              <a:t>floc</a:t>
            </a:r>
            <a:r>
              <a:rPr lang="en-US" sz="1700" baseline="0" dirty="0" smtClean="0">
                <a:solidFill>
                  <a:srgbClr val="000000"/>
                </a:solidFill>
              </a:rPr>
              <a:t> blanket and little sludge buildup</a:t>
            </a:r>
          </a:p>
          <a:p>
            <a:pPr>
              <a:lnSpc>
                <a:spcPct val="95000"/>
              </a:lnSpc>
              <a:spcBef>
                <a:spcPct val="0"/>
              </a:spcBef>
            </a:pPr>
            <a:r>
              <a:rPr lang="en-US" sz="1700" baseline="0" dirty="0" smtClean="0">
                <a:solidFill>
                  <a:srgbClr val="000000"/>
                </a:solidFill>
              </a:rPr>
              <a:t>-ran dye injection test from this-FAILURE (why? )</a:t>
            </a:r>
          </a:p>
          <a:p>
            <a:pPr>
              <a:lnSpc>
                <a:spcPct val="95000"/>
              </a:lnSpc>
              <a:spcBef>
                <a:spcPct val="0"/>
              </a:spcBef>
            </a:pPr>
            <a:r>
              <a:rPr lang="en-US" sz="1700" baseline="0" dirty="0" smtClean="0">
                <a:solidFill>
                  <a:srgbClr val="000000"/>
                </a:solidFill>
              </a:rPr>
              <a:t>	-observed turbulence at jet impact, which could lead to large energy loss/dissipation, entraining a lot of fluid, which also decreases jet velocity</a:t>
            </a:r>
          </a:p>
          <a:p>
            <a:pPr>
              <a:lnSpc>
                <a:spcPct val="95000"/>
              </a:lnSpc>
              <a:spcBef>
                <a:spcPct val="0"/>
              </a:spcBef>
            </a:pPr>
            <a:r>
              <a:rPr lang="en-US" sz="1700" baseline="0" dirty="0" smtClean="0">
                <a:solidFill>
                  <a:srgbClr val="000000"/>
                </a:solidFill>
              </a:rPr>
              <a:t>	-although upward velocity was achieved, the jet’s momentum decreased due to its impact with the bottom of the semi-circle</a:t>
            </a:r>
          </a:p>
          <a:p>
            <a:pPr>
              <a:lnSpc>
                <a:spcPct val="95000"/>
              </a:lnSpc>
              <a:spcBef>
                <a:spcPct val="0"/>
              </a:spcBef>
            </a:pPr>
            <a:r>
              <a:rPr lang="en-US" sz="1700" baseline="0" dirty="0" smtClean="0">
                <a:solidFill>
                  <a:srgbClr val="000000"/>
                </a:solidFill>
              </a:rPr>
              <a:t>		-energy dissipation decreases dynamic pressure (energy could otherwise contribute to the upward velocity of the jet stream)</a:t>
            </a:r>
          </a:p>
          <a:p>
            <a:pPr>
              <a:lnSpc>
                <a:spcPct val="95000"/>
              </a:lnSpc>
              <a:spcBef>
                <a:spcPct val="0"/>
              </a:spcBef>
            </a:pPr>
            <a:r>
              <a:rPr lang="en-US" sz="1700" baseline="0" dirty="0" smtClean="0">
                <a:solidFill>
                  <a:srgbClr val="000000"/>
                </a:solidFill>
              </a:rPr>
              <a:t>	-failure of this geometry shows that we can do better</a:t>
            </a:r>
          </a:p>
          <a:p>
            <a:pPr>
              <a:lnSpc>
                <a:spcPct val="95000"/>
              </a:lnSpc>
              <a:spcBef>
                <a:spcPct val="0"/>
              </a:spcBef>
            </a:pPr>
            <a:r>
              <a:rPr lang="en-US" sz="1700" baseline="0" dirty="0" smtClean="0">
                <a:solidFill>
                  <a:srgbClr val="000000"/>
                </a:solidFill>
              </a:rPr>
              <a:t>	-led to designs for new geometries</a:t>
            </a:r>
          </a:p>
          <a:p>
            <a:pPr>
              <a:lnSpc>
                <a:spcPct val="95000"/>
              </a:lnSpc>
              <a:spcBef>
                <a:spcPct val="0"/>
              </a:spcBef>
            </a:pPr>
            <a:r>
              <a:rPr lang="en-US" sz="1700" baseline="0" dirty="0" smtClean="0">
                <a:solidFill>
                  <a:srgbClr val="000000"/>
                </a:solidFill>
              </a:rPr>
              <a:t>-OUR bottom geometry should:</a:t>
            </a:r>
          </a:p>
          <a:p>
            <a:pPr>
              <a:lnSpc>
                <a:spcPct val="95000"/>
              </a:lnSpc>
              <a:spcBef>
                <a:spcPct val="0"/>
              </a:spcBef>
            </a:pPr>
            <a:r>
              <a:rPr lang="en-US" sz="1700" baseline="0" dirty="0" smtClean="0">
                <a:solidFill>
                  <a:srgbClr val="000000"/>
                </a:solidFill>
              </a:rPr>
              <a:t>	-work for half plant flow rate and potentially work to re-suspend solids when plant flow has been turned off for an extended period of time</a:t>
            </a:r>
          </a:p>
          <a:p>
            <a:pPr>
              <a:lnSpc>
                <a:spcPct val="95000"/>
              </a:lnSpc>
              <a:spcBef>
                <a:spcPct val="0"/>
              </a:spcBef>
            </a:pPr>
            <a:r>
              <a:rPr lang="en-US" sz="1700" dirty="0" smtClean="0">
                <a:solidFill>
                  <a:srgbClr val="000000"/>
                </a:solidFill>
              </a:rPr>
              <a:t>	-minimize energy dissipation rate to minimize</a:t>
            </a:r>
            <a:r>
              <a:rPr lang="en-US" sz="1700" baseline="0" dirty="0" smtClean="0">
                <a:solidFill>
                  <a:srgbClr val="000000"/>
                </a:solidFill>
              </a:rPr>
              <a:t> </a:t>
            </a:r>
            <a:r>
              <a:rPr lang="en-US" sz="1700" baseline="0" dirty="0" err="1" smtClean="0">
                <a:solidFill>
                  <a:srgbClr val="000000"/>
                </a:solidFill>
              </a:rPr>
              <a:t>floc</a:t>
            </a:r>
            <a:r>
              <a:rPr lang="en-US" sz="1700" baseline="0" dirty="0" smtClean="0">
                <a:solidFill>
                  <a:srgbClr val="000000"/>
                </a:solidFill>
              </a:rPr>
              <a:t> break-up (less turbulence)</a:t>
            </a:r>
          </a:p>
          <a:p>
            <a:pPr>
              <a:lnSpc>
                <a:spcPct val="95000"/>
              </a:lnSpc>
              <a:spcBef>
                <a:spcPct val="0"/>
              </a:spcBef>
            </a:pPr>
            <a:r>
              <a:rPr lang="en-US" sz="1700" baseline="0" dirty="0" smtClean="0">
                <a:solidFill>
                  <a:srgbClr val="000000"/>
                </a:solidFill>
              </a:rPr>
              <a:t>	-minimize fluid entrainment before contact with solids	</a:t>
            </a:r>
            <a:endParaRPr lang="en-US" sz="1700" dirty="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Movie</a:t>
            </a:r>
            <a:r>
              <a:rPr lang="en-US" baseline="0" dirty="0" smtClean="0"/>
              <a:t> 1: </a:t>
            </a:r>
            <a:r>
              <a:rPr lang="en-US" dirty="0" smtClean="0"/>
              <a:t>0.03s/shot*30shots/s=0.9 (about real time)</a:t>
            </a:r>
          </a:p>
          <a:p>
            <a:r>
              <a:rPr lang="en-US" dirty="0" smtClean="0"/>
              <a:t>Movie</a:t>
            </a:r>
            <a:r>
              <a:rPr lang="en-US" baseline="0" dirty="0" smtClean="0"/>
              <a:t> 2: 3x slower</a:t>
            </a:r>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solidFill>
                  <a:prstClr val="black"/>
                </a:solidFill>
              </a:rPr>
              <a:pPr/>
              <a:t>15</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solidFill>
                  <a:prstClr val="black"/>
                </a:solidFill>
              </a:rPr>
              <a:pPr/>
              <a:t>16</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-problems</a:t>
            </a:r>
            <a:r>
              <a:rPr lang="en-US" baseline="0" dirty="0" smtClean="0"/>
              <a:t> we encountered with previous experiments: with the double semi-circle geometry, jet was often unevenly split between the two sides.  This led to unevenness in </a:t>
            </a:r>
            <a:r>
              <a:rPr lang="en-US" baseline="0" dirty="0" err="1" smtClean="0"/>
              <a:t>floc</a:t>
            </a:r>
            <a:r>
              <a:rPr lang="en-US" baseline="0" dirty="0" smtClean="0"/>
              <a:t> blanket on each side. How to make jet more precise?</a:t>
            </a:r>
          </a:p>
          <a:p>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-Also, </a:t>
            </a:r>
            <a:r>
              <a:rPr lang="en-US" baseline="0" dirty="0" err="1" smtClean="0"/>
              <a:t>flocs</a:t>
            </a:r>
            <a:r>
              <a:rPr lang="en-US" baseline="0" dirty="0" smtClean="0"/>
              <a:t> were unable to pass between sides due to the ½ inch width of the jet, so we were thinking that making the jet diameter smaller would help more accurately model the actual sedimentation tank.</a:t>
            </a:r>
            <a:endParaRPr lang="en-US" dirty="0" smtClean="0"/>
          </a:p>
          <a:p>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13D7C8-1D10-4E5B-8A9B-B2BE7F2B7605}"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Used 2 3/8</a:t>
            </a:r>
            <a:r>
              <a:rPr lang="en-US" baseline="0" dirty="0" smtClean="0"/>
              <a:t> outer diameter </a:t>
            </a:r>
            <a:r>
              <a:rPr lang="en-US" baseline="0" dirty="0" err="1" smtClean="0"/>
              <a:t>diameter</a:t>
            </a:r>
            <a:r>
              <a:rPr lang="en-US" baseline="0" dirty="0" smtClean="0"/>
              <a:t> acrylic? Pipes instead of a single ½ inch </a:t>
            </a:r>
            <a:r>
              <a:rPr lang="en-US" baseline="0" dirty="0" err="1" smtClean="0"/>
              <a:t>outerdiameter</a:t>
            </a:r>
            <a:r>
              <a:rPr lang="en-US" baseline="0" dirty="0" smtClean="0"/>
              <a:t> tube.  The total cross-sectional areas turned out to be similar, so we adjusted the flow rates accordingly. (?)</a:t>
            </a:r>
          </a:p>
          <a:p>
            <a:endParaRPr lang="en-US" baseline="0" dirty="0" smtClean="0"/>
          </a:p>
          <a:p>
            <a:r>
              <a:rPr lang="en-US" baseline="0" dirty="0" smtClean="0"/>
              <a:t>Needed to add an extra </a:t>
            </a:r>
            <a:r>
              <a:rPr lang="en-US" baseline="0" dirty="0" err="1" smtClean="0"/>
              <a:t>flocculator</a:t>
            </a:r>
            <a:r>
              <a:rPr lang="en-US" baseline="0" dirty="0" smtClean="0"/>
              <a:t> and pump to assure that the flow rates were equal (simply splitting the stream could cause one side to flow faster, if there was a variation in head loss (?) on each side)</a:t>
            </a:r>
          </a:p>
          <a:p>
            <a:endParaRPr lang="en-US" baseline="0" dirty="0" smtClean="0"/>
          </a:p>
          <a:p>
            <a:r>
              <a:rPr lang="en-US" baseline="0" dirty="0" smtClean="0"/>
              <a:t>Positioned jet so that there was one tube exit on each side of the jet reverser.</a:t>
            </a:r>
          </a:p>
          <a:p>
            <a:endParaRPr lang="en-US" baseline="0" dirty="0" smtClean="0"/>
          </a:p>
          <a:p>
            <a:r>
              <a:rPr lang="en-US" baseline="0" dirty="0" smtClean="0"/>
              <a:t>Video illustrates that flow is distributed evenly on each side of the jet reverser.</a:t>
            </a:r>
          </a:p>
          <a:p>
            <a:endParaRPr lang="en-US" baseline="0" dirty="0" smtClean="0"/>
          </a:p>
          <a:p>
            <a:r>
              <a:rPr lang="en-US" baseline="0" dirty="0" smtClean="0"/>
              <a:t>---We also tested this with a </a:t>
            </a:r>
            <a:r>
              <a:rPr lang="en-US" baseline="0" dirty="0" err="1" smtClean="0"/>
              <a:t>floc</a:t>
            </a:r>
            <a:r>
              <a:rPr lang="en-US" baseline="0" dirty="0" smtClean="0"/>
              <a:t> blanket.  **** RESULTS?</a:t>
            </a:r>
          </a:p>
          <a:p>
            <a:endParaRPr lang="en-US" baseline="0" dirty="0" smtClean="0"/>
          </a:p>
          <a:p>
            <a:r>
              <a:rPr lang="en-US" baseline="0" dirty="0" smtClean="0"/>
              <a:t>The narrower diameter tube was not </a:t>
            </a:r>
            <a:r>
              <a:rPr lang="en-US" baseline="0" dirty="0" err="1" smtClean="0"/>
              <a:t>sufficent</a:t>
            </a:r>
            <a:r>
              <a:rPr lang="en-US" baseline="0" dirty="0" smtClean="0"/>
              <a:t> enough to allow </a:t>
            </a:r>
            <a:r>
              <a:rPr lang="en-US" baseline="0" dirty="0" err="1" smtClean="0"/>
              <a:t>flocs</a:t>
            </a:r>
            <a:r>
              <a:rPr lang="en-US" baseline="0" dirty="0" smtClean="0"/>
              <a:t> to freely pass between each side of the tank.  This is a limitation to our design.</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5"/>
          </p:nvPr>
        </p:nvSpPr>
        <p:spPr>
          <a:ln/>
        </p:spPr>
        <p:txBody>
          <a:bodyPr/>
          <a:lstStyle/>
          <a:p>
            <a:fld id="{8B7F778D-8FE9-43F8-8242-8C244FF56F13}" type="slidenum">
              <a:rPr lang="en-US"/>
              <a:pPr/>
              <a:t>2</a:t>
            </a:fld>
            <a:endParaRPr lang="en-US"/>
          </a:p>
        </p:txBody>
      </p:sp>
      <p:sp>
        <p:nvSpPr>
          <p:cNvPr id="6145" name="Rectangle 1"/>
          <p:cNvSpPr>
            <a:spLocks noGrp="1" noRot="1" noChangeAspect="1" noChangeArrowheads="1"/>
          </p:cNvSpPr>
          <p:nvPr>
            <p:ph type="sldImg"/>
          </p:nvPr>
        </p:nvSpPr>
        <p:spPr>
          <a:ln/>
        </p:spPr>
      </p:sp>
      <p:sp>
        <p:nvSpPr>
          <p:cNvPr id="6146" name="Rectangle 2"/>
          <p:cNvSpPr>
            <a:spLocks noGrp="1" noChangeArrowheads="1"/>
          </p:cNvSpPr>
          <p:nvPr>
            <p:ph type="body" idx="1"/>
          </p:nvPr>
        </p:nvSpPr>
        <p:spPr/>
        <p:txBody>
          <a:bodyPr lIns="0" tIns="0" rIns="0" bIns="0"/>
          <a:lstStyle/>
          <a:p>
            <a:pPr>
              <a:lnSpc>
                <a:spcPct val="95000"/>
              </a:lnSpc>
              <a:spcBef>
                <a:spcPct val="0"/>
              </a:spcBef>
            </a:pPr>
            <a:r>
              <a:rPr lang="en-US" sz="1700" dirty="0" smtClean="0">
                <a:solidFill>
                  <a:srgbClr val="000000"/>
                </a:solidFill>
              </a:rPr>
              <a:t>How </a:t>
            </a:r>
            <a:r>
              <a:rPr lang="en-US" sz="1700" dirty="0">
                <a:solidFill>
                  <a:srgbClr val="000000"/>
                </a:solidFill>
              </a:rPr>
              <a:t>does it form?</a:t>
            </a:r>
            <a:endParaRPr lang="en-US" dirty="0"/>
          </a:p>
          <a:p>
            <a:pPr>
              <a:lnSpc>
                <a:spcPct val="95000"/>
              </a:lnSpc>
              <a:spcBef>
                <a:spcPct val="0"/>
              </a:spcBef>
            </a:pPr>
            <a:r>
              <a:rPr lang="en-US" sz="1700" dirty="0" err="1">
                <a:solidFill>
                  <a:srgbClr val="000000"/>
                </a:solidFill>
              </a:rPr>
              <a:t>Flocs</a:t>
            </a:r>
            <a:r>
              <a:rPr lang="en-US" sz="1700" dirty="0">
                <a:solidFill>
                  <a:srgbClr val="000000"/>
                </a:solidFill>
              </a:rPr>
              <a:t> switch from a state of differential to hindered settling.  </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differential: </a:t>
            </a:r>
            <a:endParaRPr lang="en-US" dirty="0"/>
          </a:p>
          <a:p>
            <a:pPr>
              <a:lnSpc>
                <a:spcPct val="95000"/>
              </a:lnSpc>
              <a:spcBef>
                <a:spcPct val="0"/>
              </a:spcBef>
            </a:pPr>
            <a:r>
              <a:rPr lang="en-US" sz="1700" dirty="0">
                <a:solidFill>
                  <a:srgbClr val="000000"/>
                </a:solidFill>
              </a:rPr>
              <a:t>-Large </a:t>
            </a:r>
            <a:r>
              <a:rPr lang="en-US" sz="1700" dirty="0" err="1">
                <a:solidFill>
                  <a:srgbClr val="000000"/>
                </a:solidFill>
              </a:rPr>
              <a:t>flocs</a:t>
            </a:r>
            <a:r>
              <a:rPr lang="en-US" sz="1700" dirty="0">
                <a:solidFill>
                  <a:srgbClr val="000000"/>
                </a:solidFill>
              </a:rPr>
              <a:t> settle faster than small </a:t>
            </a:r>
            <a:r>
              <a:rPr lang="en-US" sz="1700" dirty="0" err="1">
                <a:solidFill>
                  <a:srgbClr val="000000"/>
                </a:solidFill>
              </a:rPr>
              <a:t>flocs</a:t>
            </a:r>
            <a:r>
              <a:rPr lang="en-US" sz="1700" dirty="0">
                <a:solidFill>
                  <a:srgbClr val="000000"/>
                </a:solidFill>
              </a:rPr>
              <a:t>.  </a:t>
            </a:r>
            <a:endParaRPr lang="en-US" dirty="0"/>
          </a:p>
          <a:p>
            <a:pPr>
              <a:lnSpc>
                <a:spcPct val="95000"/>
              </a:lnSpc>
              <a:spcBef>
                <a:spcPct val="0"/>
              </a:spcBef>
            </a:pPr>
            <a:r>
              <a:rPr lang="en-US" sz="1700" dirty="0">
                <a:solidFill>
                  <a:srgbClr val="000000"/>
                </a:solidFill>
              </a:rPr>
              <a:t>-No interactions between </a:t>
            </a:r>
            <a:r>
              <a:rPr lang="en-US" sz="1700" dirty="0" err="1">
                <a:solidFill>
                  <a:srgbClr val="000000"/>
                </a:solidFill>
              </a:rPr>
              <a:t>flocs</a:t>
            </a:r>
            <a:endParaRPr lang="en-US" dirty="0"/>
          </a:p>
          <a:p>
            <a:pPr>
              <a:lnSpc>
                <a:spcPct val="95000"/>
              </a:lnSpc>
              <a:spcBef>
                <a:spcPct val="0"/>
              </a:spcBef>
            </a:pPr>
            <a:r>
              <a:rPr lang="en-US" sz="1700" dirty="0">
                <a:solidFill>
                  <a:srgbClr val="000000"/>
                </a:solidFill>
              </a:rPr>
              <a:t>-This means that very small </a:t>
            </a:r>
            <a:r>
              <a:rPr lang="en-US" sz="1700" dirty="0" err="1">
                <a:solidFill>
                  <a:srgbClr val="000000"/>
                </a:solidFill>
              </a:rPr>
              <a:t>flocs</a:t>
            </a:r>
            <a:r>
              <a:rPr lang="en-US" sz="1700" dirty="0">
                <a:solidFill>
                  <a:srgbClr val="000000"/>
                </a:solidFill>
              </a:rPr>
              <a:t> can escape through the plate settlers.</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hindered settling: </a:t>
            </a:r>
            <a:endParaRPr lang="en-US" dirty="0"/>
          </a:p>
          <a:p>
            <a:pPr>
              <a:lnSpc>
                <a:spcPct val="95000"/>
              </a:lnSpc>
              <a:spcBef>
                <a:spcPct val="0"/>
              </a:spcBef>
            </a:pPr>
            <a:r>
              <a:rPr lang="en-US" sz="1700" dirty="0">
                <a:solidFill>
                  <a:srgbClr val="000000"/>
                </a:solidFill>
              </a:rPr>
              <a:t>-the </a:t>
            </a:r>
            <a:r>
              <a:rPr lang="en-US" sz="1700" dirty="0" err="1">
                <a:solidFill>
                  <a:srgbClr val="000000"/>
                </a:solidFill>
              </a:rPr>
              <a:t>flocs</a:t>
            </a:r>
            <a:r>
              <a:rPr lang="en-US" sz="1700" dirty="0">
                <a:solidFill>
                  <a:srgbClr val="000000"/>
                </a:solidFill>
              </a:rPr>
              <a:t> interact with </a:t>
            </a:r>
            <a:r>
              <a:rPr lang="en-US" sz="1700" dirty="0" smtClean="0">
                <a:solidFill>
                  <a:srgbClr val="000000"/>
                </a:solidFill>
              </a:rPr>
              <a:t>each other</a:t>
            </a:r>
            <a:endParaRPr lang="en-US" dirty="0"/>
          </a:p>
          <a:p>
            <a:pPr>
              <a:lnSpc>
                <a:spcPct val="95000"/>
              </a:lnSpc>
              <a:spcBef>
                <a:spcPct val="0"/>
              </a:spcBef>
            </a:pPr>
            <a:r>
              <a:rPr lang="en-US" sz="1700" dirty="0">
                <a:solidFill>
                  <a:srgbClr val="000000"/>
                </a:solidFill>
              </a:rPr>
              <a:t>-settle at the same rate.</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The </a:t>
            </a:r>
            <a:r>
              <a:rPr lang="en-US" sz="1700" dirty="0" err="1">
                <a:solidFill>
                  <a:srgbClr val="000000"/>
                </a:solidFill>
              </a:rPr>
              <a:t>floc</a:t>
            </a:r>
            <a:r>
              <a:rPr lang="en-US" sz="1700" dirty="0">
                <a:solidFill>
                  <a:srgbClr val="000000"/>
                </a:solidFill>
              </a:rPr>
              <a:t> blanket grows in size and density as it traps more and more particles.</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A </a:t>
            </a:r>
            <a:r>
              <a:rPr lang="en-US" sz="1700" dirty="0" err="1">
                <a:solidFill>
                  <a:srgbClr val="000000"/>
                </a:solidFill>
              </a:rPr>
              <a:t>floc</a:t>
            </a:r>
            <a:r>
              <a:rPr lang="en-US" sz="1700" dirty="0">
                <a:solidFill>
                  <a:srgbClr val="000000"/>
                </a:solidFill>
              </a:rPr>
              <a:t> blanket greatly improves effluent turbidity.</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Previous teams have determined that a minimum angle of repose of 23 degrees is needed on sedimentation tank sides for </a:t>
            </a:r>
            <a:r>
              <a:rPr lang="en-US" sz="1700" dirty="0" err="1">
                <a:solidFill>
                  <a:srgbClr val="000000"/>
                </a:solidFill>
              </a:rPr>
              <a:t>floc</a:t>
            </a:r>
            <a:r>
              <a:rPr lang="en-US" sz="1700" dirty="0">
                <a:solidFill>
                  <a:srgbClr val="000000"/>
                </a:solidFill>
              </a:rPr>
              <a:t> blanket formation.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Wanted to observe</a:t>
            </a:r>
            <a:r>
              <a:rPr lang="en-US" baseline="0" dirty="0" smtClean="0"/>
              <a:t> an experiment where the jet does not split: this might help </a:t>
            </a:r>
            <a:r>
              <a:rPr lang="en-US" baseline="0" dirty="0" err="1" smtClean="0"/>
              <a:t>floc</a:t>
            </a:r>
            <a:r>
              <a:rPr lang="en-US" baseline="0" dirty="0" smtClean="0"/>
              <a:t> </a:t>
            </a:r>
            <a:r>
              <a:rPr lang="en-US" baseline="0" dirty="0" err="1" smtClean="0"/>
              <a:t>resuspension</a:t>
            </a:r>
            <a:r>
              <a:rPr lang="en-US" baseline="0" dirty="0" smtClean="0"/>
              <a:t> since we do not lose energy where the jet splits.  Since we are not splitting the jet, there will be twice the flow rate that can potentially be used for </a:t>
            </a:r>
            <a:r>
              <a:rPr lang="en-US" baseline="0" dirty="0" err="1" smtClean="0"/>
              <a:t>resuspension</a:t>
            </a:r>
            <a:r>
              <a:rPr lang="en-US" baseline="0" dirty="0" smtClean="0"/>
              <a:t>.</a:t>
            </a:r>
          </a:p>
          <a:p>
            <a:endParaRPr lang="en-US" baseline="0" dirty="0" smtClean="0"/>
          </a:p>
          <a:p>
            <a:r>
              <a:rPr lang="en-US" baseline="0" dirty="0" smtClean="0"/>
              <a:t>We have the jet entering the reactor at an angle, and a single semi-circle that will deflect the jet upwards. </a:t>
            </a:r>
            <a:r>
              <a:rPr lang="en-US" baseline="0" dirty="0" err="1" smtClean="0"/>
              <a:t>Flocs</a:t>
            </a:r>
            <a:r>
              <a:rPr lang="en-US" baseline="0" dirty="0" smtClean="0"/>
              <a:t> will be falling in the direction of the jet (these should enter the jet stream and be pushed upwards) and normal to the jet.</a:t>
            </a:r>
          </a:p>
          <a:p>
            <a:endParaRPr lang="en-US" baseline="0" dirty="0" smtClean="0"/>
          </a:p>
          <a:p>
            <a:r>
              <a:rPr lang="en-US" baseline="0" dirty="0" smtClean="0"/>
              <a:t>Also find a video with </a:t>
            </a:r>
            <a:r>
              <a:rPr lang="en-US" baseline="0" dirty="0" err="1" smtClean="0"/>
              <a:t>flocs</a:t>
            </a:r>
            <a:r>
              <a:rPr lang="en-US" baseline="0" dirty="0" smtClean="0"/>
              <a:t>, so we can illustrate the differences in </a:t>
            </a:r>
            <a:r>
              <a:rPr lang="en-US" baseline="0" dirty="0" err="1" smtClean="0"/>
              <a:t>floc</a:t>
            </a:r>
            <a:r>
              <a:rPr lang="en-US" baseline="0" dirty="0" smtClean="0"/>
              <a:t> </a:t>
            </a:r>
            <a:r>
              <a:rPr lang="en-US" baseline="0" dirty="0" err="1" smtClean="0"/>
              <a:t>resuspension</a:t>
            </a:r>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also ran this experiment</a:t>
            </a:r>
            <a:r>
              <a:rPr lang="en-US" baseline="0" dirty="0" smtClean="0"/>
              <a:t> to observe failure: Slowly decreased the flow rate in 60 </a:t>
            </a:r>
            <a:r>
              <a:rPr lang="en-US" baseline="0" dirty="0" err="1" smtClean="0"/>
              <a:t>mL</a:t>
            </a:r>
            <a:r>
              <a:rPr lang="en-US" baseline="0" dirty="0" smtClean="0"/>
              <a:t>/min intervals to see the flow rate at which failure occurs.  The lower this flow rate, the better the geometry.</a:t>
            </a:r>
          </a:p>
          <a:p>
            <a:endParaRPr lang="en-US" baseline="0" dirty="0" smtClean="0"/>
          </a:p>
          <a:p>
            <a:r>
              <a:rPr lang="en-US" baseline="0" dirty="0" smtClean="0"/>
              <a:t>Failure is defined as:  </a:t>
            </a:r>
            <a:r>
              <a:rPr lang="en-US" baseline="0" dirty="0" err="1" smtClean="0"/>
              <a:t>Flocs</a:t>
            </a:r>
            <a:r>
              <a:rPr lang="en-US" baseline="0" dirty="0" smtClean="0"/>
              <a:t> passing the jet stream and the reactor.  </a:t>
            </a:r>
            <a:r>
              <a:rPr lang="en-US" baseline="0" dirty="0" err="1" smtClean="0"/>
              <a:t>Flocs</a:t>
            </a:r>
            <a:r>
              <a:rPr lang="en-US" baseline="0" dirty="0" smtClean="0"/>
              <a:t> building up on the incline. </a:t>
            </a:r>
          </a:p>
          <a:p>
            <a:endParaRPr lang="en-US" baseline="0" dirty="0" smtClean="0"/>
          </a:p>
          <a:p>
            <a:r>
              <a:rPr lang="en-US" baseline="0" dirty="0" smtClean="0"/>
              <a:t>We able to take the flow rate much lower than we thought: 60 </a:t>
            </a:r>
            <a:r>
              <a:rPr lang="en-US" baseline="0" dirty="0" err="1" smtClean="0"/>
              <a:t>mL</a:t>
            </a:r>
            <a:r>
              <a:rPr lang="en-US" baseline="0" dirty="0" smtClean="0"/>
              <a:t>/min (?)</a:t>
            </a:r>
          </a:p>
          <a:p>
            <a:endParaRPr lang="en-US" baseline="0" dirty="0" smtClean="0"/>
          </a:p>
          <a:p>
            <a:r>
              <a:rPr lang="en-US" baseline="0" dirty="0" smtClean="0"/>
              <a:t>We plan to run this test on previous geometries as well to determine which one is the least likely to fail.</a:t>
            </a:r>
          </a:p>
          <a:p>
            <a:endParaRPr lang="en-US" baseline="0" dirty="0" smtClean="0"/>
          </a:p>
          <a:p>
            <a:r>
              <a:rPr lang="en-US" baseline="0" dirty="0" smtClean="0"/>
              <a:t>**This video validates the hypothesis that the jet does deflect if the dynamic pressure is too low and solids can enter the path.  Jet deflection is a sign of scouring and entrainment of solids.</a:t>
            </a:r>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5"/>
          </p:nvPr>
        </p:nvSpPr>
        <p:spPr>
          <a:ln/>
        </p:spPr>
        <p:txBody>
          <a:bodyPr/>
          <a:lstStyle/>
          <a:p>
            <a:fld id="{7493BCE2-04E3-4F6A-8BA6-441A144F9EDB}" type="slidenum">
              <a:rPr lang="en-US"/>
              <a:pPr/>
              <a:t>22</a:t>
            </a:fld>
            <a:endParaRPr lang="en-US"/>
          </a:p>
        </p:txBody>
      </p:sp>
      <p:sp>
        <p:nvSpPr>
          <p:cNvPr id="28673" name="Rectangle 1"/>
          <p:cNvSpPr>
            <a:spLocks noGrp="1" noRot="1" noChangeAspect="1" noChangeArrowheads="1"/>
          </p:cNvSpPr>
          <p:nvPr>
            <p:ph type="sldImg"/>
          </p:nvPr>
        </p:nvSpPr>
        <p:spPr>
          <a:ln/>
        </p:spPr>
      </p:sp>
      <p:sp>
        <p:nvSpPr>
          <p:cNvPr id="28674" name="Rectangle 2"/>
          <p:cNvSpPr>
            <a:spLocks noGrp="1" noChangeArrowheads="1"/>
          </p:cNvSpPr>
          <p:nvPr>
            <p:ph type="body" idx="1"/>
          </p:nvPr>
        </p:nvSpPr>
        <p:spPr/>
        <p:txBody>
          <a:bodyPr lIns="0" tIns="0" rIns="0" bIns="0"/>
          <a:lstStyle/>
          <a:p>
            <a:pPr>
              <a:lnSpc>
                <a:spcPct val="95000"/>
              </a:lnSpc>
              <a:spcBef>
                <a:spcPct val="0"/>
              </a:spcBef>
            </a:pPr>
            <a:r>
              <a:rPr lang="en-US" sz="1700" dirty="0" smtClean="0">
                <a:solidFill>
                  <a:srgbClr val="000000"/>
                </a:solidFill>
              </a:rPr>
              <a:t>1. Quantifying Analysis:</a:t>
            </a:r>
            <a:r>
              <a:rPr lang="en-US" sz="1700" baseline="0" dirty="0" smtClean="0">
                <a:solidFill>
                  <a:srgbClr val="000000"/>
                </a:solidFill>
              </a:rPr>
              <a:t> ?</a:t>
            </a:r>
            <a:endParaRPr lang="en-US" sz="1700" dirty="0" smtClean="0">
              <a:solidFill>
                <a:srgbClr val="000000"/>
              </a:solidFill>
            </a:endParaRPr>
          </a:p>
          <a:p>
            <a:pPr>
              <a:lnSpc>
                <a:spcPct val="95000"/>
              </a:lnSpc>
              <a:spcBef>
                <a:spcPct val="0"/>
              </a:spcBef>
            </a:pPr>
            <a:endParaRPr lang="en-US" sz="1700" dirty="0" smtClean="0">
              <a:solidFill>
                <a:srgbClr val="000000"/>
              </a:solidFill>
            </a:endParaRPr>
          </a:p>
          <a:p>
            <a:pPr>
              <a:lnSpc>
                <a:spcPct val="95000"/>
              </a:lnSpc>
              <a:spcBef>
                <a:spcPct val="0"/>
              </a:spcBef>
            </a:pPr>
            <a:r>
              <a:rPr lang="en-US" sz="1700" dirty="0" smtClean="0">
                <a:solidFill>
                  <a:srgbClr val="000000"/>
                </a:solidFill>
              </a:rPr>
              <a:t>2.</a:t>
            </a:r>
            <a:r>
              <a:rPr lang="en-US" sz="1700" baseline="0" dirty="0" smtClean="0">
                <a:solidFill>
                  <a:srgbClr val="000000"/>
                </a:solidFill>
              </a:rPr>
              <a:t> </a:t>
            </a:r>
            <a:r>
              <a:rPr lang="en-US" sz="1700" dirty="0" smtClean="0">
                <a:solidFill>
                  <a:srgbClr val="000000"/>
                </a:solidFill>
              </a:rPr>
              <a:t>Measuring</a:t>
            </a:r>
            <a:r>
              <a:rPr lang="en-US" sz="1700" baseline="0" dirty="0" smtClean="0">
                <a:solidFill>
                  <a:srgbClr val="000000"/>
                </a:solidFill>
              </a:rPr>
              <a:t> hydrostatic pressure: we want to measure the effects of hydrostatic pressure due to solids built up on the incline, find a relationship between hydrostatic pressure and dynamic pressure, and connect this to bottom geometry failure</a:t>
            </a:r>
          </a:p>
          <a:p>
            <a:pPr>
              <a:lnSpc>
                <a:spcPct val="95000"/>
              </a:lnSpc>
              <a:spcBef>
                <a:spcPct val="0"/>
              </a:spcBef>
            </a:pPr>
            <a:r>
              <a:rPr lang="en-US" sz="1700" baseline="0" dirty="0" smtClean="0">
                <a:solidFill>
                  <a:srgbClr val="000000"/>
                </a:solidFill>
              </a:rPr>
              <a:t>-hydrostatic pressure: pressure exerted by a fluid at equilibrium due to the force of gravity (rho*g*h)</a:t>
            </a:r>
          </a:p>
          <a:p>
            <a:pPr>
              <a:lnSpc>
                <a:spcPct val="95000"/>
              </a:lnSpc>
              <a:spcBef>
                <a:spcPct val="0"/>
              </a:spcBef>
            </a:pPr>
            <a:r>
              <a:rPr lang="en-US" sz="1700" baseline="0" dirty="0" smtClean="0">
                <a:solidFill>
                  <a:srgbClr val="000000"/>
                </a:solidFill>
              </a:rPr>
              <a:t>	-related to the height and density of the solids built up on the incline</a:t>
            </a:r>
          </a:p>
          <a:p>
            <a:pPr>
              <a:lnSpc>
                <a:spcPct val="95000"/>
              </a:lnSpc>
              <a:spcBef>
                <a:spcPct val="0"/>
              </a:spcBef>
            </a:pPr>
            <a:r>
              <a:rPr lang="en-US" sz="1700" baseline="0" dirty="0" smtClean="0">
                <a:solidFill>
                  <a:srgbClr val="000000"/>
                </a:solidFill>
              </a:rPr>
              <a:t>	-be specific on what you are measuring and how you will use this data to quantify your observation</a:t>
            </a:r>
          </a:p>
          <a:p>
            <a:pPr>
              <a:lnSpc>
                <a:spcPct val="95000"/>
              </a:lnSpc>
              <a:spcBef>
                <a:spcPct val="0"/>
              </a:spcBef>
            </a:pPr>
            <a:r>
              <a:rPr lang="en-US" sz="1700" baseline="0" dirty="0" smtClean="0">
                <a:solidFill>
                  <a:srgbClr val="000000"/>
                </a:solidFill>
              </a:rPr>
              <a:t>-dynamic pressure: q=1/2*rho*v^2; closely related to the kinetic energy of a fluid particle, one of the terms of Bernoulli’s equations, essentially an equation of energy conservation for a fluid in motion</a:t>
            </a:r>
          </a:p>
          <a:p>
            <a:pPr>
              <a:lnSpc>
                <a:spcPct val="95000"/>
              </a:lnSpc>
              <a:spcBef>
                <a:spcPct val="0"/>
              </a:spcBef>
            </a:pPr>
            <a:endParaRPr lang="en-US" sz="1700" baseline="0" dirty="0" smtClean="0">
              <a:solidFill>
                <a:srgbClr val="000000"/>
              </a:solidFill>
            </a:endParaRPr>
          </a:p>
          <a:p>
            <a:pPr>
              <a:lnSpc>
                <a:spcPct val="95000"/>
              </a:lnSpc>
              <a:spcBef>
                <a:spcPct val="0"/>
              </a:spcBef>
            </a:pPr>
            <a:r>
              <a:rPr lang="en-US" sz="1700" baseline="0" dirty="0" smtClean="0">
                <a:solidFill>
                  <a:srgbClr val="000000"/>
                </a:solidFill>
              </a:rPr>
              <a:t>3. Designing a </a:t>
            </a:r>
            <a:r>
              <a:rPr lang="en-US" sz="1700" baseline="0" dirty="0" err="1" smtClean="0">
                <a:solidFill>
                  <a:srgbClr val="000000"/>
                </a:solidFill>
              </a:rPr>
              <a:t>floc</a:t>
            </a:r>
            <a:r>
              <a:rPr lang="en-US" sz="1700" baseline="0" dirty="0" smtClean="0">
                <a:solidFill>
                  <a:srgbClr val="000000"/>
                </a:solidFill>
              </a:rPr>
              <a:t> weir: w</a:t>
            </a:r>
            <a:r>
              <a:rPr lang="en-US" sz="1200" kern="1200" baseline="0" dirty="0" smtClean="0">
                <a:solidFill>
                  <a:schemeClr val="tx1"/>
                </a:solidFill>
                <a:latin typeface="Arial" charset="0"/>
                <a:ea typeface="+mn-ea"/>
                <a:cs typeface="+mn-cs"/>
              </a:rPr>
              <a:t>e need to determine the appropriate height of the </a:t>
            </a:r>
            <a:r>
              <a:rPr lang="en-US" sz="1200" kern="1200" baseline="0" dirty="0" err="1" smtClean="0">
                <a:solidFill>
                  <a:schemeClr val="tx1"/>
                </a:solidFill>
                <a:latin typeface="Arial" charset="0"/>
                <a:ea typeface="+mn-ea"/>
                <a:cs typeface="+mn-cs"/>
              </a:rPr>
              <a:t>floc</a:t>
            </a:r>
            <a:r>
              <a:rPr lang="en-US" sz="1200" kern="1200" baseline="0" dirty="0" smtClean="0">
                <a:solidFill>
                  <a:schemeClr val="tx1"/>
                </a:solidFill>
                <a:latin typeface="Arial" charset="0"/>
                <a:ea typeface="+mn-ea"/>
                <a:cs typeface="+mn-cs"/>
              </a:rPr>
              <a:t> weir and the necessary rate of sludge removal from the hopper to keep the tank at equilibrium. Previous research done by Matthew Hurst (masters thesis) argues that the overall particle removal efficiency improves with increasing </a:t>
            </a:r>
            <a:r>
              <a:rPr lang="en-US" sz="1200" kern="1200" baseline="0" dirty="0" err="1" smtClean="0">
                <a:solidFill>
                  <a:schemeClr val="tx1"/>
                </a:solidFill>
                <a:latin typeface="Arial" charset="0"/>
                <a:ea typeface="+mn-ea"/>
                <a:cs typeface="+mn-cs"/>
              </a:rPr>
              <a:t>floc</a:t>
            </a:r>
            <a:r>
              <a:rPr lang="en-US" sz="1200" kern="1200" baseline="0" dirty="0" smtClean="0">
                <a:solidFill>
                  <a:schemeClr val="tx1"/>
                </a:solidFill>
                <a:latin typeface="Arial" charset="0"/>
                <a:ea typeface="+mn-ea"/>
                <a:cs typeface="+mn-cs"/>
              </a:rPr>
              <a:t> blanket depth up to 45 cm.</a:t>
            </a:r>
          </a:p>
          <a:p>
            <a:pPr>
              <a:lnSpc>
                <a:spcPct val="95000"/>
              </a:lnSpc>
              <a:spcBef>
                <a:spcPct val="0"/>
              </a:spcBef>
            </a:pPr>
            <a:r>
              <a:rPr lang="en-US" sz="1200" kern="1200" baseline="0" dirty="0" smtClean="0">
                <a:solidFill>
                  <a:schemeClr val="tx1"/>
                </a:solidFill>
                <a:latin typeface="Arial" charset="0"/>
                <a:ea typeface="+mn-ea"/>
                <a:cs typeface="+mn-cs"/>
              </a:rPr>
              <a:t>	-45 cm=initial height of our </a:t>
            </a:r>
            <a:r>
              <a:rPr lang="en-US" sz="1200" kern="1200" baseline="0" dirty="0" err="1" smtClean="0">
                <a:solidFill>
                  <a:schemeClr val="tx1"/>
                </a:solidFill>
                <a:latin typeface="Arial" charset="0"/>
                <a:ea typeface="+mn-ea"/>
                <a:cs typeface="+mn-cs"/>
              </a:rPr>
              <a:t>floc</a:t>
            </a:r>
            <a:r>
              <a:rPr lang="en-US" sz="1200" kern="1200" baseline="0" dirty="0" smtClean="0">
                <a:solidFill>
                  <a:schemeClr val="tx1"/>
                </a:solidFill>
                <a:latin typeface="Arial" charset="0"/>
                <a:ea typeface="+mn-ea"/>
                <a:cs typeface="+mn-cs"/>
              </a:rPr>
              <a:t> weir, which will ensure the highest possible removal efficiency for the smallest </a:t>
            </a:r>
            <a:r>
              <a:rPr lang="en-US" sz="1200" kern="1200" baseline="0" dirty="0" err="1" smtClean="0">
                <a:solidFill>
                  <a:schemeClr val="tx1"/>
                </a:solidFill>
                <a:latin typeface="Arial" charset="0"/>
                <a:ea typeface="+mn-ea"/>
                <a:cs typeface="+mn-cs"/>
              </a:rPr>
              <a:t>floc</a:t>
            </a:r>
            <a:r>
              <a:rPr lang="en-US" sz="1200" kern="1200" baseline="0" dirty="0" smtClean="0">
                <a:solidFill>
                  <a:schemeClr val="tx1"/>
                </a:solidFill>
                <a:latin typeface="Arial" charset="0"/>
                <a:ea typeface="+mn-ea"/>
                <a:cs typeface="+mn-cs"/>
              </a:rPr>
              <a:t> blanket, thereby saving space in the </a:t>
            </a:r>
            <a:r>
              <a:rPr lang="en-US" sz="1200" kern="1200" baseline="0" dirty="0" err="1" smtClean="0">
                <a:solidFill>
                  <a:schemeClr val="tx1"/>
                </a:solidFill>
                <a:latin typeface="Arial" charset="0"/>
                <a:ea typeface="+mn-ea"/>
                <a:cs typeface="+mn-cs"/>
              </a:rPr>
              <a:t>sed</a:t>
            </a:r>
            <a:r>
              <a:rPr lang="en-US" sz="1200" kern="1200" baseline="0" dirty="0" smtClean="0">
                <a:solidFill>
                  <a:schemeClr val="tx1"/>
                </a:solidFill>
                <a:latin typeface="Arial" charset="0"/>
                <a:ea typeface="+mn-ea"/>
                <a:cs typeface="+mn-cs"/>
              </a:rPr>
              <a:t> tank</a:t>
            </a:r>
          </a:p>
          <a:p>
            <a:pPr>
              <a:lnSpc>
                <a:spcPct val="95000"/>
              </a:lnSpc>
              <a:spcBef>
                <a:spcPct val="0"/>
              </a:spcBef>
            </a:pP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floc</a:t>
            </a:r>
            <a:r>
              <a:rPr lang="en-US" sz="1200" kern="1200" baseline="0" dirty="0" smtClean="0">
                <a:solidFill>
                  <a:schemeClr val="tx1"/>
                </a:solidFill>
                <a:latin typeface="Arial" charset="0"/>
                <a:ea typeface="+mn-ea"/>
                <a:cs typeface="+mn-cs"/>
              </a:rPr>
              <a:t> weir should be higher than flock blanket when first forms so it does not disrupt formation</a:t>
            </a:r>
          </a:p>
          <a:p>
            <a:pPr>
              <a:lnSpc>
                <a:spcPct val="95000"/>
              </a:lnSpc>
              <a:spcBef>
                <a:spcPct val="0"/>
              </a:spcBef>
            </a:pPr>
            <a:r>
              <a:rPr lang="en-US" sz="1200" kern="1200" baseline="0" dirty="0" smtClean="0">
                <a:solidFill>
                  <a:schemeClr val="tx1"/>
                </a:solidFill>
                <a:latin typeface="Arial" charset="0"/>
                <a:ea typeface="+mn-ea"/>
                <a:cs typeface="+mn-cs"/>
              </a:rPr>
              <a:t>	-draw water at a constant rate from another pipe</a:t>
            </a:r>
          </a:p>
          <a:p>
            <a:pPr>
              <a:lnSpc>
                <a:spcPct val="95000"/>
              </a:lnSpc>
              <a:spcBef>
                <a:spcPct val="0"/>
              </a:spcBef>
            </a:pPr>
            <a:endParaRPr lang="en-US" sz="1200" kern="1200" baseline="0" dirty="0" smtClean="0">
              <a:solidFill>
                <a:schemeClr val="tx1"/>
              </a:solidFill>
              <a:latin typeface="Arial" charset="0"/>
              <a:ea typeface="+mn-ea"/>
              <a:cs typeface="+mn-cs"/>
            </a:endParaRPr>
          </a:p>
          <a:p>
            <a:pPr>
              <a:lnSpc>
                <a:spcPct val="95000"/>
              </a:lnSpc>
              <a:spcBef>
                <a:spcPct val="0"/>
              </a:spcBef>
            </a:pPr>
            <a:r>
              <a:rPr lang="en-US" sz="1700" dirty="0" smtClean="0">
                <a:solidFill>
                  <a:srgbClr val="000000"/>
                </a:solidFill>
              </a:rPr>
              <a:t>4. </a:t>
            </a:r>
            <a:r>
              <a:rPr lang="en-US" sz="1700" dirty="0" err="1" smtClean="0">
                <a:solidFill>
                  <a:srgbClr val="000000"/>
                </a:solidFill>
              </a:rPr>
              <a:t>Atima</a:t>
            </a:r>
            <a:r>
              <a:rPr lang="en-US" sz="1700" baseline="0" dirty="0" smtClean="0">
                <a:solidFill>
                  <a:srgbClr val="000000"/>
                </a:solidFill>
              </a:rPr>
              <a:t> final designs in one month: will be sending most adequate bottom geometry by then</a:t>
            </a:r>
            <a:endParaRPr lang="en-US" sz="1700" dirty="0">
              <a:solidFill>
                <a:srgbClr val="00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5"/>
          </p:nvPr>
        </p:nvSpPr>
        <p:spPr>
          <a:ln/>
        </p:spPr>
        <p:txBody>
          <a:bodyPr/>
          <a:lstStyle/>
          <a:p>
            <a:fld id="{7493BCE2-04E3-4F6A-8BA6-441A144F9EDB}" type="slidenum">
              <a:rPr lang="en-US"/>
              <a:pPr/>
              <a:t>23</a:t>
            </a:fld>
            <a:endParaRPr lang="en-US"/>
          </a:p>
        </p:txBody>
      </p:sp>
      <p:sp>
        <p:nvSpPr>
          <p:cNvPr id="28673" name="Rectangle 1"/>
          <p:cNvSpPr>
            <a:spLocks noGrp="1" noRot="1" noChangeAspect="1" noChangeArrowheads="1"/>
          </p:cNvSpPr>
          <p:nvPr>
            <p:ph type="sldImg"/>
          </p:nvPr>
        </p:nvSpPr>
        <p:spPr>
          <a:ln/>
        </p:spPr>
      </p:sp>
      <p:sp>
        <p:nvSpPr>
          <p:cNvPr id="28674" name="Rectangle 2"/>
          <p:cNvSpPr>
            <a:spLocks noGrp="1" noChangeArrowheads="1"/>
          </p:cNvSpPr>
          <p:nvPr>
            <p:ph type="body" idx="1"/>
          </p:nvPr>
        </p:nvSpPr>
        <p:spPr/>
        <p:txBody>
          <a:bodyPr lIns="0" tIns="0" rIns="0" bIns="0"/>
          <a:lstStyle/>
          <a:p>
            <a:pPr>
              <a:lnSpc>
                <a:spcPct val="95000"/>
              </a:lnSpc>
              <a:spcBef>
                <a:spcPct val="0"/>
              </a:spcBef>
            </a:pPr>
            <a:r>
              <a:rPr lang="en-US" sz="1700" dirty="0" smtClean="0">
                <a:solidFill>
                  <a:srgbClr val="000000"/>
                </a:solidFill>
              </a:rPr>
              <a:t>1. Quantifying Analysis:</a:t>
            </a:r>
            <a:r>
              <a:rPr lang="en-US" sz="1700" baseline="0" dirty="0" smtClean="0">
                <a:solidFill>
                  <a:srgbClr val="000000"/>
                </a:solidFill>
              </a:rPr>
              <a:t> ?</a:t>
            </a:r>
            <a:endParaRPr lang="en-US" sz="1700" dirty="0" smtClean="0">
              <a:solidFill>
                <a:srgbClr val="000000"/>
              </a:solidFill>
            </a:endParaRPr>
          </a:p>
          <a:p>
            <a:pPr>
              <a:lnSpc>
                <a:spcPct val="95000"/>
              </a:lnSpc>
              <a:spcBef>
                <a:spcPct val="0"/>
              </a:spcBef>
            </a:pPr>
            <a:endParaRPr lang="en-US" sz="1700" dirty="0" smtClean="0">
              <a:solidFill>
                <a:srgbClr val="000000"/>
              </a:solidFill>
            </a:endParaRPr>
          </a:p>
          <a:p>
            <a:pPr>
              <a:lnSpc>
                <a:spcPct val="95000"/>
              </a:lnSpc>
              <a:spcBef>
                <a:spcPct val="0"/>
              </a:spcBef>
            </a:pPr>
            <a:r>
              <a:rPr lang="en-US" sz="1700" dirty="0" smtClean="0">
                <a:solidFill>
                  <a:srgbClr val="000000"/>
                </a:solidFill>
              </a:rPr>
              <a:t>2.</a:t>
            </a:r>
            <a:r>
              <a:rPr lang="en-US" sz="1700" baseline="0" dirty="0" smtClean="0">
                <a:solidFill>
                  <a:srgbClr val="000000"/>
                </a:solidFill>
              </a:rPr>
              <a:t> </a:t>
            </a:r>
            <a:r>
              <a:rPr lang="en-US" sz="1700" dirty="0" smtClean="0">
                <a:solidFill>
                  <a:srgbClr val="000000"/>
                </a:solidFill>
              </a:rPr>
              <a:t>Measuring</a:t>
            </a:r>
            <a:r>
              <a:rPr lang="en-US" sz="1700" baseline="0" dirty="0" smtClean="0">
                <a:solidFill>
                  <a:srgbClr val="000000"/>
                </a:solidFill>
              </a:rPr>
              <a:t> hydrostatic pressure: we want to measure the effects of hydrostatic pressure due to solids built up on the incline, find a relationship between hydrostatic pressure and dynamic pressure, and connect this to bottom geometry failure</a:t>
            </a:r>
          </a:p>
          <a:p>
            <a:pPr>
              <a:lnSpc>
                <a:spcPct val="95000"/>
              </a:lnSpc>
              <a:spcBef>
                <a:spcPct val="0"/>
              </a:spcBef>
            </a:pPr>
            <a:r>
              <a:rPr lang="en-US" sz="1700" baseline="0" dirty="0" smtClean="0">
                <a:solidFill>
                  <a:srgbClr val="000000"/>
                </a:solidFill>
              </a:rPr>
              <a:t>-hydrostatic pressure: pressure exerted by a fluid at equilibrium due to the force of gravity (rho*g*h)</a:t>
            </a:r>
          </a:p>
          <a:p>
            <a:pPr>
              <a:lnSpc>
                <a:spcPct val="95000"/>
              </a:lnSpc>
              <a:spcBef>
                <a:spcPct val="0"/>
              </a:spcBef>
            </a:pPr>
            <a:r>
              <a:rPr lang="en-US" sz="1700" baseline="0" dirty="0" smtClean="0">
                <a:solidFill>
                  <a:srgbClr val="000000"/>
                </a:solidFill>
              </a:rPr>
              <a:t>	-related to the height and density of the solids built up on the incline</a:t>
            </a:r>
          </a:p>
          <a:p>
            <a:pPr>
              <a:lnSpc>
                <a:spcPct val="95000"/>
              </a:lnSpc>
              <a:spcBef>
                <a:spcPct val="0"/>
              </a:spcBef>
            </a:pPr>
            <a:r>
              <a:rPr lang="en-US" sz="1700" baseline="0" dirty="0" smtClean="0">
                <a:solidFill>
                  <a:srgbClr val="000000"/>
                </a:solidFill>
              </a:rPr>
              <a:t>	-be specific on what you are measuring and how you will use this data to quantify your observation</a:t>
            </a:r>
          </a:p>
          <a:p>
            <a:pPr>
              <a:lnSpc>
                <a:spcPct val="95000"/>
              </a:lnSpc>
              <a:spcBef>
                <a:spcPct val="0"/>
              </a:spcBef>
            </a:pPr>
            <a:r>
              <a:rPr lang="en-US" sz="1700" baseline="0" dirty="0" smtClean="0">
                <a:solidFill>
                  <a:srgbClr val="000000"/>
                </a:solidFill>
              </a:rPr>
              <a:t>-dynamic pressure: q=1/2*rho*v^2; closely related to the kinetic energy of a fluid particle, one of the terms of Bernoulli’s equations, essentially an equation of energy conservation for a fluid in motion</a:t>
            </a:r>
          </a:p>
          <a:p>
            <a:pPr>
              <a:lnSpc>
                <a:spcPct val="95000"/>
              </a:lnSpc>
              <a:spcBef>
                <a:spcPct val="0"/>
              </a:spcBef>
            </a:pPr>
            <a:endParaRPr lang="en-US" sz="1700" baseline="0" dirty="0" smtClean="0">
              <a:solidFill>
                <a:srgbClr val="000000"/>
              </a:solidFill>
            </a:endParaRPr>
          </a:p>
          <a:p>
            <a:pPr>
              <a:lnSpc>
                <a:spcPct val="95000"/>
              </a:lnSpc>
              <a:spcBef>
                <a:spcPct val="0"/>
              </a:spcBef>
            </a:pPr>
            <a:r>
              <a:rPr lang="en-US" sz="1700" baseline="0" dirty="0" smtClean="0">
                <a:solidFill>
                  <a:srgbClr val="000000"/>
                </a:solidFill>
              </a:rPr>
              <a:t>3. Designing a </a:t>
            </a:r>
            <a:r>
              <a:rPr lang="en-US" sz="1700" baseline="0" dirty="0" err="1" smtClean="0">
                <a:solidFill>
                  <a:srgbClr val="000000"/>
                </a:solidFill>
              </a:rPr>
              <a:t>floc</a:t>
            </a:r>
            <a:r>
              <a:rPr lang="en-US" sz="1700" baseline="0" dirty="0" smtClean="0">
                <a:solidFill>
                  <a:srgbClr val="000000"/>
                </a:solidFill>
              </a:rPr>
              <a:t> weir: w</a:t>
            </a:r>
            <a:r>
              <a:rPr lang="en-US" sz="1200" kern="1200" baseline="0" dirty="0" smtClean="0">
                <a:solidFill>
                  <a:schemeClr val="tx1"/>
                </a:solidFill>
                <a:latin typeface="Arial" charset="0"/>
                <a:ea typeface="+mn-ea"/>
                <a:cs typeface="+mn-cs"/>
              </a:rPr>
              <a:t>e need to determine the appropriate height of the </a:t>
            </a:r>
            <a:r>
              <a:rPr lang="en-US" sz="1200" kern="1200" baseline="0" dirty="0" err="1" smtClean="0">
                <a:solidFill>
                  <a:schemeClr val="tx1"/>
                </a:solidFill>
                <a:latin typeface="Arial" charset="0"/>
                <a:ea typeface="+mn-ea"/>
                <a:cs typeface="+mn-cs"/>
              </a:rPr>
              <a:t>floc</a:t>
            </a:r>
            <a:r>
              <a:rPr lang="en-US" sz="1200" kern="1200" baseline="0" dirty="0" smtClean="0">
                <a:solidFill>
                  <a:schemeClr val="tx1"/>
                </a:solidFill>
                <a:latin typeface="Arial" charset="0"/>
                <a:ea typeface="+mn-ea"/>
                <a:cs typeface="+mn-cs"/>
              </a:rPr>
              <a:t> weir and the necessary rate of sludge removal from the hopper to keep the tank at equilibrium. Previous research done by Matthew Hurst (masters thesis) argues that the overall particle removal efficiency improves with increasing </a:t>
            </a:r>
            <a:r>
              <a:rPr lang="en-US" sz="1200" kern="1200" baseline="0" dirty="0" err="1" smtClean="0">
                <a:solidFill>
                  <a:schemeClr val="tx1"/>
                </a:solidFill>
                <a:latin typeface="Arial" charset="0"/>
                <a:ea typeface="+mn-ea"/>
                <a:cs typeface="+mn-cs"/>
              </a:rPr>
              <a:t>floc</a:t>
            </a:r>
            <a:r>
              <a:rPr lang="en-US" sz="1200" kern="1200" baseline="0" dirty="0" smtClean="0">
                <a:solidFill>
                  <a:schemeClr val="tx1"/>
                </a:solidFill>
                <a:latin typeface="Arial" charset="0"/>
                <a:ea typeface="+mn-ea"/>
                <a:cs typeface="+mn-cs"/>
              </a:rPr>
              <a:t> blanket depth up to 45 cm.</a:t>
            </a:r>
          </a:p>
          <a:p>
            <a:pPr>
              <a:lnSpc>
                <a:spcPct val="95000"/>
              </a:lnSpc>
              <a:spcBef>
                <a:spcPct val="0"/>
              </a:spcBef>
            </a:pPr>
            <a:r>
              <a:rPr lang="en-US" sz="1200" kern="1200" baseline="0" dirty="0" smtClean="0">
                <a:solidFill>
                  <a:schemeClr val="tx1"/>
                </a:solidFill>
                <a:latin typeface="Arial" charset="0"/>
                <a:ea typeface="+mn-ea"/>
                <a:cs typeface="+mn-cs"/>
              </a:rPr>
              <a:t>	-45 cm=initial height of our </a:t>
            </a:r>
            <a:r>
              <a:rPr lang="en-US" sz="1200" kern="1200" baseline="0" dirty="0" err="1" smtClean="0">
                <a:solidFill>
                  <a:schemeClr val="tx1"/>
                </a:solidFill>
                <a:latin typeface="Arial" charset="0"/>
                <a:ea typeface="+mn-ea"/>
                <a:cs typeface="+mn-cs"/>
              </a:rPr>
              <a:t>floc</a:t>
            </a:r>
            <a:r>
              <a:rPr lang="en-US" sz="1200" kern="1200" baseline="0" dirty="0" smtClean="0">
                <a:solidFill>
                  <a:schemeClr val="tx1"/>
                </a:solidFill>
                <a:latin typeface="Arial" charset="0"/>
                <a:ea typeface="+mn-ea"/>
                <a:cs typeface="+mn-cs"/>
              </a:rPr>
              <a:t> weir, which will ensure the highest possible removal efficiency for the smallest </a:t>
            </a:r>
            <a:r>
              <a:rPr lang="en-US" sz="1200" kern="1200" baseline="0" dirty="0" err="1" smtClean="0">
                <a:solidFill>
                  <a:schemeClr val="tx1"/>
                </a:solidFill>
                <a:latin typeface="Arial" charset="0"/>
                <a:ea typeface="+mn-ea"/>
                <a:cs typeface="+mn-cs"/>
              </a:rPr>
              <a:t>floc</a:t>
            </a:r>
            <a:r>
              <a:rPr lang="en-US" sz="1200" kern="1200" baseline="0" dirty="0" smtClean="0">
                <a:solidFill>
                  <a:schemeClr val="tx1"/>
                </a:solidFill>
                <a:latin typeface="Arial" charset="0"/>
                <a:ea typeface="+mn-ea"/>
                <a:cs typeface="+mn-cs"/>
              </a:rPr>
              <a:t> blanket, thereby saving space in the </a:t>
            </a:r>
            <a:r>
              <a:rPr lang="en-US" sz="1200" kern="1200" baseline="0" dirty="0" err="1" smtClean="0">
                <a:solidFill>
                  <a:schemeClr val="tx1"/>
                </a:solidFill>
                <a:latin typeface="Arial" charset="0"/>
                <a:ea typeface="+mn-ea"/>
                <a:cs typeface="+mn-cs"/>
              </a:rPr>
              <a:t>sed</a:t>
            </a:r>
            <a:r>
              <a:rPr lang="en-US" sz="1200" kern="1200" baseline="0" dirty="0" smtClean="0">
                <a:solidFill>
                  <a:schemeClr val="tx1"/>
                </a:solidFill>
                <a:latin typeface="Arial" charset="0"/>
                <a:ea typeface="+mn-ea"/>
                <a:cs typeface="+mn-cs"/>
              </a:rPr>
              <a:t> tank</a:t>
            </a:r>
          </a:p>
          <a:p>
            <a:pPr>
              <a:lnSpc>
                <a:spcPct val="95000"/>
              </a:lnSpc>
              <a:spcBef>
                <a:spcPct val="0"/>
              </a:spcBef>
            </a:pP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floc</a:t>
            </a:r>
            <a:r>
              <a:rPr lang="en-US" sz="1200" kern="1200" baseline="0" dirty="0" smtClean="0">
                <a:solidFill>
                  <a:schemeClr val="tx1"/>
                </a:solidFill>
                <a:latin typeface="Arial" charset="0"/>
                <a:ea typeface="+mn-ea"/>
                <a:cs typeface="+mn-cs"/>
              </a:rPr>
              <a:t> weir should be higher than flock blanket when first forms so it does not disrupt formation</a:t>
            </a:r>
          </a:p>
          <a:p>
            <a:pPr>
              <a:lnSpc>
                <a:spcPct val="95000"/>
              </a:lnSpc>
              <a:spcBef>
                <a:spcPct val="0"/>
              </a:spcBef>
            </a:pPr>
            <a:r>
              <a:rPr lang="en-US" sz="1200" kern="1200" baseline="0" dirty="0" smtClean="0">
                <a:solidFill>
                  <a:schemeClr val="tx1"/>
                </a:solidFill>
                <a:latin typeface="Arial" charset="0"/>
                <a:ea typeface="+mn-ea"/>
                <a:cs typeface="+mn-cs"/>
              </a:rPr>
              <a:t>	-draw water at a constant rate from another pipe</a:t>
            </a:r>
          </a:p>
          <a:p>
            <a:pPr>
              <a:lnSpc>
                <a:spcPct val="95000"/>
              </a:lnSpc>
              <a:spcBef>
                <a:spcPct val="0"/>
              </a:spcBef>
            </a:pPr>
            <a:endParaRPr lang="en-US" sz="1200" kern="1200" baseline="0" dirty="0" smtClean="0">
              <a:solidFill>
                <a:schemeClr val="tx1"/>
              </a:solidFill>
              <a:latin typeface="Arial" charset="0"/>
              <a:ea typeface="+mn-ea"/>
              <a:cs typeface="+mn-cs"/>
            </a:endParaRPr>
          </a:p>
          <a:p>
            <a:pPr>
              <a:lnSpc>
                <a:spcPct val="95000"/>
              </a:lnSpc>
              <a:spcBef>
                <a:spcPct val="0"/>
              </a:spcBef>
            </a:pPr>
            <a:r>
              <a:rPr lang="en-US" sz="1700" dirty="0" smtClean="0">
                <a:solidFill>
                  <a:srgbClr val="000000"/>
                </a:solidFill>
              </a:rPr>
              <a:t>4. </a:t>
            </a:r>
            <a:r>
              <a:rPr lang="en-US" sz="1700" dirty="0" err="1" smtClean="0">
                <a:solidFill>
                  <a:srgbClr val="000000"/>
                </a:solidFill>
              </a:rPr>
              <a:t>Atima</a:t>
            </a:r>
            <a:r>
              <a:rPr lang="en-US" sz="1700" baseline="0" dirty="0" smtClean="0">
                <a:solidFill>
                  <a:srgbClr val="000000"/>
                </a:solidFill>
              </a:rPr>
              <a:t> final designs in one month: will be sending most adequate bottom geometry by then</a:t>
            </a:r>
            <a:endParaRPr lang="en-US" sz="1700" dirty="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5"/>
          </p:nvPr>
        </p:nvSpPr>
        <p:spPr>
          <a:ln/>
        </p:spPr>
        <p:txBody>
          <a:bodyPr/>
          <a:lstStyle/>
          <a:p>
            <a:fld id="{3CA60439-3EE9-41F2-B67C-8CB0BB949F07}" type="slidenum">
              <a:rPr lang="en-US"/>
              <a:pPr/>
              <a:t>3</a:t>
            </a:fld>
            <a:endParaRPr lang="en-US"/>
          </a:p>
        </p:txBody>
      </p:sp>
      <p:sp>
        <p:nvSpPr>
          <p:cNvPr id="8193" name="Rectangle 1"/>
          <p:cNvSpPr>
            <a:spLocks noGrp="1" noRot="1" noChangeAspect="1" noChangeArrowheads="1"/>
          </p:cNvSpPr>
          <p:nvPr>
            <p:ph type="sldImg"/>
          </p:nvPr>
        </p:nvSpPr>
        <p:spPr>
          <a:ln/>
        </p:spPr>
      </p:sp>
      <p:sp>
        <p:nvSpPr>
          <p:cNvPr id="8194" name="Rectangle 2"/>
          <p:cNvSpPr>
            <a:spLocks noGrp="1" noChangeArrowheads="1"/>
          </p:cNvSpPr>
          <p:nvPr>
            <p:ph type="body" idx="1"/>
          </p:nvPr>
        </p:nvSpPr>
        <p:spPr/>
        <p:txBody>
          <a:bodyPr lIns="0" tIns="0" rIns="0" bIns="0"/>
          <a:lstStyle/>
          <a:p>
            <a:pPr>
              <a:lnSpc>
                <a:spcPct val="95000"/>
              </a:lnSpc>
              <a:spcBef>
                <a:spcPct val="0"/>
              </a:spcBef>
            </a:pPr>
            <a:r>
              <a:rPr lang="en-US" sz="1700" dirty="0">
                <a:solidFill>
                  <a:srgbClr val="000000"/>
                </a:solidFill>
              </a:rPr>
              <a:t>-Previously, the minimum angle required to form a blanket was determined to be 23 degrees. Otherwise, sludge will build up on the slope until this angle is formed. This can be see in later experiments.</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Explain how </a:t>
            </a:r>
            <a:r>
              <a:rPr lang="en-US" sz="1700" dirty="0" err="1">
                <a:solidFill>
                  <a:srgbClr val="000000"/>
                </a:solidFill>
              </a:rPr>
              <a:t>floc</a:t>
            </a:r>
            <a:r>
              <a:rPr lang="en-US" sz="1700" dirty="0">
                <a:solidFill>
                  <a:srgbClr val="000000"/>
                </a:solidFill>
              </a:rPr>
              <a:t> blanket forms.  Jet </a:t>
            </a:r>
            <a:r>
              <a:rPr lang="en-US" sz="1700" dirty="0" err="1">
                <a:solidFill>
                  <a:srgbClr val="000000"/>
                </a:solidFill>
              </a:rPr>
              <a:t>resuspends</a:t>
            </a:r>
            <a:r>
              <a:rPr lang="en-US" sz="1700" dirty="0">
                <a:solidFill>
                  <a:srgbClr val="000000"/>
                </a:solidFill>
              </a:rPr>
              <a:t> </a:t>
            </a:r>
            <a:r>
              <a:rPr lang="en-US" sz="1700" dirty="0" err="1">
                <a:solidFill>
                  <a:srgbClr val="000000"/>
                </a:solidFill>
              </a:rPr>
              <a:t>flocs</a:t>
            </a:r>
            <a:r>
              <a:rPr lang="en-US" sz="1700" dirty="0">
                <a:solidFill>
                  <a:srgbClr val="000000"/>
                </a:solidFill>
              </a:rPr>
              <a:t>, and the </a:t>
            </a:r>
            <a:r>
              <a:rPr lang="en-US" sz="1700" dirty="0" err="1">
                <a:solidFill>
                  <a:srgbClr val="000000"/>
                </a:solidFill>
              </a:rPr>
              <a:t>flocs</a:t>
            </a:r>
            <a:r>
              <a:rPr lang="en-US" sz="1700" dirty="0">
                <a:solidFill>
                  <a:srgbClr val="000000"/>
                </a:solidFill>
              </a:rPr>
              <a:t> settle down to again be </a:t>
            </a:r>
            <a:r>
              <a:rPr lang="en-US" sz="1700" dirty="0" err="1">
                <a:solidFill>
                  <a:srgbClr val="000000"/>
                </a:solidFill>
              </a:rPr>
              <a:t>resuspended</a:t>
            </a:r>
            <a:r>
              <a:rPr lang="en-US" sz="1700" dirty="0">
                <a:solidFill>
                  <a:srgbClr val="000000"/>
                </a:solidFill>
              </a:rPr>
              <a:t> by jet.</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First picture is differential settling.  Jet </a:t>
            </a:r>
            <a:r>
              <a:rPr lang="en-US" sz="1700" dirty="0" err="1">
                <a:solidFill>
                  <a:srgbClr val="000000"/>
                </a:solidFill>
              </a:rPr>
              <a:t>resuspends</a:t>
            </a:r>
            <a:r>
              <a:rPr lang="en-US" sz="1700" dirty="0">
                <a:solidFill>
                  <a:srgbClr val="000000"/>
                </a:solidFill>
              </a:rPr>
              <a:t> </a:t>
            </a:r>
            <a:r>
              <a:rPr lang="en-US" sz="1700" dirty="0" err="1">
                <a:solidFill>
                  <a:srgbClr val="000000"/>
                </a:solidFill>
              </a:rPr>
              <a:t>flocs</a:t>
            </a:r>
            <a:r>
              <a:rPr lang="en-US" sz="1700" dirty="0">
                <a:solidFill>
                  <a:srgbClr val="000000"/>
                </a:solidFill>
              </a:rPr>
              <a:t> to full tank height.</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Second picture: jet starts to </a:t>
            </a:r>
            <a:r>
              <a:rPr lang="en-US" sz="1700" dirty="0" err="1">
                <a:solidFill>
                  <a:srgbClr val="000000"/>
                </a:solidFill>
              </a:rPr>
              <a:t>resuspend</a:t>
            </a:r>
            <a:r>
              <a:rPr lang="en-US" sz="1700" dirty="0">
                <a:solidFill>
                  <a:srgbClr val="000000"/>
                </a:solidFill>
              </a:rPr>
              <a:t> </a:t>
            </a:r>
            <a:r>
              <a:rPr lang="en-US" sz="1700" dirty="0" err="1">
                <a:solidFill>
                  <a:srgbClr val="000000"/>
                </a:solidFill>
              </a:rPr>
              <a:t>flocs</a:t>
            </a:r>
            <a:r>
              <a:rPr lang="en-US" sz="1700" dirty="0">
                <a:solidFill>
                  <a:srgbClr val="000000"/>
                </a:solidFill>
              </a:rPr>
              <a:t> to a fraction of the tanks height.</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3rd picture: </a:t>
            </a:r>
            <a:r>
              <a:rPr lang="en-US" sz="1700" dirty="0" err="1">
                <a:solidFill>
                  <a:srgbClr val="000000"/>
                </a:solidFill>
              </a:rPr>
              <a:t>floc</a:t>
            </a:r>
            <a:r>
              <a:rPr lang="en-US" sz="1700" dirty="0">
                <a:solidFill>
                  <a:srgbClr val="000000"/>
                </a:solidFill>
              </a:rPr>
              <a:t> blanket fully formed after about an hour.  Note </a:t>
            </a:r>
            <a:r>
              <a:rPr lang="en-US" sz="1700" dirty="0" err="1">
                <a:solidFill>
                  <a:srgbClr val="000000"/>
                </a:solidFill>
              </a:rPr>
              <a:t>floc</a:t>
            </a:r>
            <a:r>
              <a:rPr lang="en-US" sz="1700" dirty="0">
                <a:solidFill>
                  <a:srgbClr val="000000"/>
                </a:solidFill>
              </a:rPr>
              <a:t>/water interface.  Water above is significantly less turbid.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solidFill>
                  <a:prstClr val="black"/>
                </a:solidFill>
              </a:rPr>
              <a:pPr/>
              <a:t>4</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Visual</a:t>
            </a:r>
            <a:r>
              <a:rPr lang="en-US" baseline="0" dirty="0" smtClean="0"/>
              <a:t> for hydrostatic vs. dynamic pressure.</a:t>
            </a:r>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because we suspect</a:t>
            </a:r>
            <a:r>
              <a:rPr lang="en-US" baseline="0" dirty="0" smtClean="0"/>
              <a:t> that the mechanism for </a:t>
            </a:r>
            <a:r>
              <a:rPr lang="en-US" baseline="0" dirty="0" err="1" smtClean="0"/>
              <a:t>floc</a:t>
            </a:r>
            <a:r>
              <a:rPr lang="en-US" baseline="0" dirty="0" smtClean="0"/>
              <a:t> </a:t>
            </a:r>
            <a:r>
              <a:rPr lang="en-US" baseline="0" dirty="0" err="1" smtClean="0"/>
              <a:t>resuspension</a:t>
            </a:r>
            <a:r>
              <a:rPr lang="en-US" baseline="0" dirty="0" smtClean="0"/>
              <a:t> is based on primarily 2 variables: the hydrostatic pressure of the solids on the incline, and the hydrodynamic pressure of the jet.  The hydrodynamic pressure of the jet decreases as energy is lost, so this leads to less adequate </a:t>
            </a:r>
            <a:r>
              <a:rPr lang="en-US" baseline="0" dirty="0" err="1" smtClean="0"/>
              <a:t>floc</a:t>
            </a:r>
            <a:r>
              <a:rPr lang="en-US" baseline="0" dirty="0" smtClean="0"/>
              <a:t> </a:t>
            </a:r>
            <a:r>
              <a:rPr lang="en-US" baseline="0" dirty="0" err="1" smtClean="0"/>
              <a:t>resuspension</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5"/>
          </p:nvPr>
        </p:nvSpPr>
        <p:spPr>
          <a:ln/>
        </p:spPr>
        <p:txBody>
          <a:bodyPr/>
          <a:lstStyle/>
          <a:p>
            <a:fld id="{E685F58A-742F-4BBF-8199-CB2CC1EDA04E}" type="slidenum">
              <a:rPr lang="en-US"/>
              <a:pPr/>
              <a:t>7</a:t>
            </a:fld>
            <a:endParaRPr lang="en-US"/>
          </a:p>
        </p:txBody>
      </p:sp>
      <p:sp>
        <p:nvSpPr>
          <p:cNvPr id="10241" name="Rectangle 1"/>
          <p:cNvSpPr>
            <a:spLocks noGrp="1" noRot="1" noChangeAspect="1" noChangeArrowheads="1"/>
          </p:cNvSpPr>
          <p:nvPr>
            <p:ph type="sldImg"/>
          </p:nvPr>
        </p:nvSpPr>
        <p:spPr>
          <a:ln/>
        </p:spPr>
      </p:sp>
      <p:sp>
        <p:nvSpPr>
          <p:cNvPr id="10242" name="Rectangle 2"/>
          <p:cNvSpPr>
            <a:spLocks noGrp="1" noChangeArrowheads="1"/>
          </p:cNvSpPr>
          <p:nvPr>
            <p:ph type="body" idx="1"/>
          </p:nvPr>
        </p:nvSpPr>
        <p:spPr/>
        <p:txBody>
          <a:bodyPr lIns="0" tIns="0" rIns="0" bIns="0"/>
          <a:lstStyle/>
          <a:p>
            <a:pPr>
              <a:lnSpc>
                <a:spcPct val="95000"/>
              </a:lnSpc>
              <a:spcBef>
                <a:spcPct val="0"/>
              </a:spcBef>
            </a:pPr>
            <a:r>
              <a:rPr lang="en-US" sz="1700" dirty="0" smtClean="0">
                <a:solidFill>
                  <a:srgbClr val="000000"/>
                </a:solidFill>
              </a:rPr>
              <a:t>UPDATE WITH</a:t>
            </a:r>
            <a:r>
              <a:rPr lang="en-US" sz="1700" baseline="0" dirty="0" smtClean="0">
                <a:solidFill>
                  <a:srgbClr val="000000"/>
                </a:solidFill>
              </a:rPr>
              <a:t> NEW DESIGN TEAM DRAWINGS</a:t>
            </a:r>
            <a:endParaRPr lang="en-US" sz="1700" dirty="0" smtClean="0">
              <a:solidFill>
                <a:srgbClr val="000000"/>
              </a:solidFill>
            </a:endParaRPr>
          </a:p>
          <a:p>
            <a:pPr>
              <a:lnSpc>
                <a:spcPct val="95000"/>
              </a:lnSpc>
              <a:spcBef>
                <a:spcPct val="0"/>
              </a:spcBef>
            </a:pPr>
            <a:endParaRPr lang="en-US" sz="1700" dirty="0" smtClean="0">
              <a:solidFill>
                <a:srgbClr val="000000"/>
              </a:solidFill>
            </a:endParaRPr>
          </a:p>
          <a:p>
            <a:pPr>
              <a:lnSpc>
                <a:spcPct val="95000"/>
              </a:lnSpc>
              <a:spcBef>
                <a:spcPct val="0"/>
              </a:spcBef>
            </a:pPr>
            <a:r>
              <a:rPr lang="en-US" sz="1700" dirty="0" err="1" smtClean="0">
                <a:solidFill>
                  <a:srgbClr val="000000"/>
                </a:solidFill>
              </a:rPr>
              <a:t>Sed</a:t>
            </a:r>
            <a:r>
              <a:rPr lang="en-US" sz="1700" dirty="0" smtClean="0">
                <a:solidFill>
                  <a:srgbClr val="000000"/>
                </a:solidFill>
              </a:rPr>
              <a:t> </a:t>
            </a:r>
            <a:r>
              <a:rPr lang="en-US" sz="1700" dirty="0">
                <a:solidFill>
                  <a:srgbClr val="000000"/>
                </a:solidFill>
              </a:rPr>
              <a:t>tank from side and front view.  Explain how we model the tank.</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smtClean="0">
                <a:solidFill>
                  <a:srgbClr val="000000"/>
                </a:solidFill>
              </a:rPr>
              <a:t>-show where </a:t>
            </a:r>
            <a:r>
              <a:rPr lang="en-US" sz="1700" dirty="0" err="1" smtClean="0">
                <a:solidFill>
                  <a:srgbClr val="000000"/>
                </a:solidFill>
              </a:rPr>
              <a:t>floc</a:t>
            </a:r>
            <a:r>
              <a:rPr lang="en-US" sz="1700" dirty="0" smtClean="0">
                <a:solidFill>
                  <a:srgbClr val="000000"/>
                </a:solidFill>
              </a:rPr>
              <a:t> blanket forms</a:t>
            </a:r>
            <a:endParaRPr lang="en-US" sz="1700" dirty="0">
              <a:solidFill>
                <a:srgbClr val="000000"/>
              </a:solidFill>
            </a:endParaRPr>
          </a:p>
          <a:p>
            <a:pPr>
              <a:lnSpc>
                <a:spcPct val="95000"/>
              </a:lnSpc>
              <a:spcBef>
                <a:spcPct val="0"/>
              </a:spcBef>
            </a:pPr>
            <a:endParaRPr lang="en-US" sz="1700" dirty="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5"/>
          </p:nvPr>
        </p:nvSpPr>
        <p:spPr>
          <a:ln/>
        </p:spPr>
        <p:txBody>
          <a:bodyPr/>
          <a:lstStyle/>
          <a:p>
            <a:fld id="{D43E1038-A887-48C4-A456-C553D3816039}" type="slidenum">
              <a:rPr lang="en-US"/>
              <a:pPr/>
              <a:t>8</a:t>
            </a:fld>
            <a:endParaRPr lang="en-US"/>
          </a:p>
        </p:txBody>
      </p:sp>
      <p:sp>
        <p:nvSpPr>
          <p:cNvPr id="12289" name="Rectangle 1"/>
          <p:cNvSpPr>
            <a:spLocks noGrp="1" noRot="1" noChangeAspect="1" noChangeArrowheads="1"/>
          </p:cNvSpPr>
          <p:nvPr>
            <p:ph type="sldImg"/>
          </p:nvPr>
        </p:nvSpPr>
        <p:spPr>
          <a:ln/>
        </p:spPr>
      </p:sp>
      <p:sp>
        <p:nvSpPr>
          <p:cNvPr id="12290" name="Rectangle 2"/>
          <p:cNvSpPr>
            <a:spLocks noGrp="1" noChangeArrowheads="1"/>
          </p:cNvSpPr>
          <p:nvPr>
            <p:ph type="body" idx="1"/>
          </p:nvPr>
        </p:nvSpPr>
        <p:spPr/>
        <p:txBody>
          <a:bodyPr lIns="0" tIns="0" rIns="0" bIns="0"/>
          <a:lstStyle/>
          <a:p>
            <a:pPr>
              <a:lnSpc>
                <a:spcPct val="95000"/>
              </a:lnSpc>
              <a:spcBef>
                <a:spcPct val="0"/>
              </a:spcBef>
            </a:pPr>
            <a:r>
              <a:rPr lang="en-US" sz="1700" dirty="0" smtClean="0">
                <a:solidFill>
                  <a:srgbClr val="000000"/>
                </a:solidFill>
              </a:rPr>
              <a:t>-</a:t>
            </a:r>
            <a:r>
              <a:rPr lang="en-US" sz="1700" dirty="0">
                <a:solidFill>
                  <a:srgbClr val="000000"/>
                </a:solidFill>
              </a:rPr>
              <a:t>aerated water (distilled water to which purified water is added--as opposed to carbonated water</a:t>
            </a:r>
            <a:r>
              <a:rPr lang="en-US" sz="1700" dirty="0" smtClean="0">
                <a:solidFill>
                  <a:srgbClr val="000000"/>
                </a:solidFill>
              </a:rPr>
              <a:t>) not in photo</a:t>
            </a:r>
          </a:p>
          <a:p>
            <a:pPr>
              <a:lnSpc>
                <a:spcPct val="95000"/>
              </a:lnSpc>
              <a:spcBef>
                <a:spcPct val="0"/>
              </a:spcBef>
            </a:pPr>
            <a:endParaRPr lang="en-US" sz="1700" dirty="0">
              <a:solidFill>
                <a:srgbClr val="000000"/>
              </a:solidFill>
            </a:endParaRPr>
          </a:p>
          <a:p>
            <a:pPr>
              <a:lnSpc>
                <a:spcPct val="95000"/>
              </a:lnSpc>
              <a:spcBef>
                <a:spcPct val="0"/>
              </a:spcBef>
            </a:pPr>
            <a:r>
              <a:rPr lang="en-US" sz="1700" dirty="0" smtClean="0">
                <a:solidFill>
                  <a:srgbClr val="000000"/>
                </a:solidFill>
              </a:rPr>
              <a:t>-raw water: average </a:t>
            </a:r>
            <a:r>
              <a:rPr lang="en-US" sz="1700" dirty="0">
                <a:solidFill>
                  <a:srgbClr val="000000"/>
                </a:solidFill>
              </a:rPr>
              <a:t>influent turbidity at 100 NTU</a:t>
            </a:r>
            <a:endParaRPr lang="en-US" dirty="0"/>
          </a:p>
          <a:p>
            <a:pPr>
              <a:lnSpc>
                <a:spcPct val="95000"/>
              </a:lnSpc>
              <a:spcBef>
                <a:spcPct val="0"/>
              </a:spcBef>
            </a:pPr>
            <a:r>
              <a:rPr lang="en-US" sz="1700" dirty="0">
                <a:solidFill>
                  <a:srgbClr val="000000"/>
                </a:solidFill>
              </a:rPr>
              <a:t>    -</a:t>
            </a:r>
            <a:r>
              <a:rPr lang="en-US" sz="1700" dirty="0" err="1">
                <a:solidFill>
                  <a:srgbClr val="000000"/>
                </a:solidFill>
              </a:rPr>
              <a:t>Turbidimeter</a:t>
            </a:r>
            <a:r>
              <a:rPr lang="en-US" sz="1700" dirty="0">
                <a:solidFill>
                  <a:srgbClr val="000000"/>
                </a:solidFill>
              </a:rPr>
              <a:t> </a:t>
            </a:r>
            <a:r>
              <a:rPr lang="en-US" sz="1700" dirty="0" smtClean="0">
                <a:solidFill>
                  <a:srgbClr val="000000"/>
                </a:solidFill>
              </a:rPr>
              <a:t>measures turbidity </a:t>
            </a:r>
            <a:r>
              <a:rPr lang="en-US" sz="1700" dirty="0">
                <a:solidFill>
                  <a:srgbClr val="000000"/>
                </a:solidFill>
              </a:rPr>
              <a:t>and is connected to Process </a:t>
            </a:r>
            <a:r>
              <a:rPr lang="en-US" sz="1700" dirty="0" smtClean="0">
                <a:solidFill>
                  <a:srgbClr val="000000"/>
                </a:solidFill>
              </a:rPr>
              <a:t>Controller, </a:t>
            </a:r>
            <a:r>
              <a:rPr lang="en-US" sz="1700" dirty="0">
                <a:solidFill>
                  <a:srgbClr val="000000"/>
                </a:solidFill>
              </a:rPr>
              <a:t>which can add either raw water or clay 30g/L depending on the </a:t>
            </a:r>
            <a:r>
              <a:rPr lang="en-US" sz="1700" dirty="0" smtClean="0">
                <a:solidFill>
                  <a:srgbClr val="000000"/>
                </a:solidFill>
              </a:rPr>
              <a:t>turbidity</a:t>
            </a:r>
            <a:endParaRPr lang="en-US" dirty="0"/>
          </a:p>
          <a:p>
            <a:pPr>
              <a:lnSpc>
                <a:spcPct val="95000"/>
              </a:lnSpc>
              <a:spcBef>
                <a:spcPct val="0"/>
              </a:spcBef>
            </a:pPr>
            <a:r>
              <a:rPr lang="en-US" sz="1700" dirty="0">
                <a:solidFill>
                  <a:srgbClr val="000000"/>
                </a:solidFill>
              </a:rPr>
              <a:t>    -concentrated </a:t>
            </a:r>
            <a:r>
              <a:rPr lang="en-US" sz="1700" dirty="0" err="1">
                <a:solidFill>
                  <a:srgbClr val="000000"/>
                </a:solidFill>
              </a:rPr>
              <a:t>kaolinite</a:t>
            </a:r>
            <a:r>
              <a:rPr lang="en-US" sz="1700" dirty="0">
                <a:solidFill>
                  <a:srgbClr val="000000"/>
                </a:solidFill>
              </a:rPr>
              <a:t> (low shrink-swell capacity</a:t>
            </a:r>
            <a:r>
              <a:rPr lang="en-US" sz="1700" dirty="0" smtClean="0">
                <a:solidFill>
                  <a:srgbClr val="000000"/>
                </a:solidFill>
              </a:rPr>
              <a:t>)</a:t>
            </a:r>
            <a:endParaRPr lang="en-US" sz="1700" dirty="0">
              <a:solidFill>
                <a:srgbClr val="000000"/>
              </a:solidFill>
            </a:endParaRPr>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-Run through a tube </a:t>
            </a:r>
            <a:r>
              <a:rPr lang="en-US" sz="1700" dirty="0" err="1">
                <a:solidFill>
                  <a:srgbClr val="000000"/>
                </a:solidFill>
              </a:rPr>
              <a:t>flocculator</a:t>
            </a:r>
            <a:r>
              <a:rPr lang="en-US" sz="1700" dirty="0">
                <a:solidFill>
                  <a:srgbClr val="000000"/>
                </a:solidFill>
              </a:rPr>
              <a:t> before being expelled through a downward-pointing jet suspended 10 cm from the bottom of the sedimentation </a:t>
            </a:r>
            <a:r>
              <a:rPr lang="en-US" sz="1700" dirty="0" smtClean="0">
                <a:solidFill>
                  <a:srgbClr val="000000"/>
                </a:solidFill>
              </a:rPr>
              <a:t>tank (half inch </a:t>
            </a:r>
            <a:r>
              <a:rPr lang="en-US" sz="1700" dirty="0" err="1" smtClean="0">
                <a:solidFill>
                  <a:srgbClr val="000000"/>
                </a:solidFill>
              </a:rPr>
              <a:t>crosssection</a:t>
            </a:r>
            <a:r>
              <a:rPr lang="en-US" sz="1700" dirty="0" smtClean="0">
                <a:solidFill>
                  <a:srgbClr val="000000"/>
                </a:solidFill>
              </a:rPr>
              <a:t>)</a:t>
            </a:r>
            <a:endParaRPr lang="en-US" sz="1200" dirty="0">
              <a:solidFill>
                <a:schemeClr val="tx1"/>
              </a:solidFill>
            </a:endParaRPr>
          </a:p>
          <a:p>
            <a:pPr>
              <a:lnSpc>
                <a:spcPct val="95000"/>
              </a:lnSpc>
              <a:spcBef>
                <a:spcPct val="0"/>
              </a:spcBef>
            </a:pPr>
            <a:endParaRPr lang="en-US" sz="1700" dirty="0" smtClean="0">
              <a:solidFill>
                <a:srgbClr val="000000"/>
              </a:solidFill>
            </a:endParaRPr>
          </a:p>
          <a:p>
            <a:pPr>
              <a:lnSpc>
                <a:spcPct val="95000"/>
              </a:lnSpc>
              <a:spcBef>
                <a:spcPct val="0"/>
              </a:spcBef>
            </a:pPr>
            <a:r>
              <a:rPr lang="en-US" sz="1700" dirty="0" smtClean="0">
                <a:solidFill>
                  <a:srgbClr val="000000"/>
                </a:solidFill>
              </a:rPr>
              <a:t>-lit LCD screen behind tank</a:t>
            </a:r>
            <a:endParaRPr lang="en-US" sz="1700" dirty="0">
              <a:solidFill>
                <a:srgbClr val="000000"/>
              </a:solidFill>
            </a:endParaRPr>
          </a:p>
          <a:p>
            <a:pPr>
              <a:lnSpc>
                <a:spcPct val="95000"/>
              </a:lnSpc>
              <a:spcBef>
                <a:spcPct val="0"/>
              </a:spcBef>
            </a:pPr>
            <a:r>
              <a:rPr lang="en-US" sz="1700" dirty="0">
                <a:solidFill>
                  <a:srgbClr val="000000"/>
                </a:solidFill>
              </a:rPr>
              <a:t>-Images of the tank acquired with camera at fixed time intervals and recorded using the </a:t>
            </a:r>
            <a:r>
              <a:rPr lang="en-US" sz="1700" dirty="0" err="1">
                <a:solidFill>
                  <a:srgbClr val="000000"/>
                </a:solidFill>
              </a:rPr>
              <a:t>LabVIEW</a:t>
            </a:r>
            <a:r>
              <a:rPr lang="en-US" sz="1700" dirty="0">
                <a:solidFill>
                  <a:srgbClr val="000000"/>
                </a:solidFill>
              </a:rPr>
              <a:t> data acquisition </a:t>
            </a:r>
            <a:r>
              <a:rPr lang="en-US" sz="1700" dirty="0" smtClean="0">
                <a:solidFill>
                  <a:srgbClr val="000000"/>
                </a:solidFill>
              </a:rPr>
              <a:t>software</a:t>
            </a:r>
          </a:p>
          <a:p>
            <a:pPr>
              <a:lnSpc>
                <a:spcPct val="95000"/>
              </a:lnSpc>
              <a:spcBef>
                <a:spcPct val="0"/>
              </a:spcBef>
            </a:pPr>
            <a:r>
              <a:rPr lang="en-US" sz="1700" dirty="0" smtClean="0">
                <a:solidFill>
                  <a:srgbClr val="000000"/>
                </a:solidFill>
              </a:rPr>
              <a:t>	-1s/shot</a:t>
            </a:r>
            <a:r>
              <a:rPr lang="en-US" sz="1700" baseline="0" dirty="0" smtClean="0">
                <a:solidFill>
                  <a:srgbClr val="000000"/>
                </a:solidFill>
              </a:rPr>
              <a:t> for background shots (adjustments)</a:t>
            </a:r>
            <a:endParaRPr lang="en-US" sz="1200" baseline="0" dirty="0">
              <a:solidFill>
                <a:schemeClr val="tx1"/>
              </a:solidFill>
            </a:endParaRPr>
          </a:p>
          <a:p>
            <a:pPr>
              <a:lnSpc>
                <a:spcPct val="95000"/>
              </a:lnSpc>
              <a:spcBef>
                <a:spcPct val="0"/>
              </a:spcBef>
            </a:pPr>
            <a:r>
              <a:rPr lang="en-US" sz="1200" baseline="0" dirty="0">
                <a:solidFill>
                  <a:schemeClr val="tx1"/>
                </a:solidFill>
              </a:rPr>
              <a:t>	</a:t>
            </a:r>
            <a:r>
              <a:rPr lang="en-US" sz="1700" dirty="0" smtClean="0">
                <a:solidFill>
                  <a:srgbClr val="000000"/>
                </a:solidFill>
              </a:rPr>
              <a:t>-0.03s/shot</a:t>
            </a:r>
            <a:r>
              <a:rPr lang="en-US" sz="1700" baseline="0" dirty="0" smtClean="0">
                <a:solidFill>
                  <a:srgbClr val="000000"/>
                </a:solidFill>
              </a:rPr>
              <a:t> for dye injection shots</a:t>
            </a:r>
          </a:p>
          <a:p>
            <a:pPr>
              <a:lnSpc>
                <a:spcPct val="95000"/>
              </a:lnSpc>
              <a:spcBef>
                <a:spcPct val="0"/>
              </a:spcBef>
            </a:pPr>
            <a:r>
              <a:rPr lang="en-US" sz="1700" baseline="0" dirty="0" smtClean="0">
                <a:solidFill>
                  <a:srgbClr val="000000"/>
                </a:solidFill>
              </a:rPr>
              <a:t>	-5s/shot when run </a:t>
            </a:r>
            <a:r>
              <a:rPr lang="en-US" sz="1700" baseline="0" dirty="0" err="1" smtClean="0">
                <a:solidFill>
                  <a:srgbClr val="000000"/>
                </a:solidFill>
              </a:rPr>
              <a:t>flocs</a:t>
            </a:r>
            <a:endParaRPr lang="en-US" dirty="0"/>
          </a:p>
          <a:p>
            <a:pPr>
              <a:lnSpc>
                <a:spcPct val="95000"/>
              </a:lnSpc>
              <a:spcBef>
                <a:spcPct val="0"/>
              </a:spcBef>
            </a:pPr>
            <a:r>
              <a:rPr lang="en-US" sz="1700" dirty="0" smtClean="0">
                <a:solidFill>
                  <a:srgbClr val="000000"/>
                </a:solidFill>
              </a:rPr>
              <a:t>-</a:t>
            </a:r>
            <a:r>
              <a:rPr lang="en-US" sz="1700" dirty="0">
                <a:solidFill>
                  <a:srgbClr val="000000"/>
                </a:solidFill>
              </a:rPr>
              <a:t>U</a:t>
            </a:r>
            <a:r>
              <a:rPr lang="en-US" sz="1700" dirty="0" smtClean="0">
                <a:solidFill>
                  <a:srgbClr val="000000"/>
                </a:solidFill>
              </a:rPr>
              <a:t>sed </a:t>
            </a:r>
            <a:r>
              <a:rPr lang="en-US" sz="1700" dirty="0" err="1">
                <a:solidFill>
                  <a:srgbClr val="000000"/>
                </a:solidFill>
              </a:rPr>
              <a:t>MasterProgram</a:t>
            </a:r>
            <a:r>
              <a:rPr lang="en-US" sz="1700" dirty="0">
                <a:solidFill>
                  <a:srgbClr val="000000"/>
                </a:solidFill>
              </a:rPr>
              <a:t> </a:t>
            </a:r>
            <a:r>
              <a:rPr lang="en-US" sz="1700" dirty="0" smtClean="0">
                <a:solidFill>
                  <a:srgbClr val="000000"/>
                </a:solidFill>
              </a:rPr>
              <a:t>(image analysis software) to </a:t>
            </a:r>
            <a:r>
              <a:rPr lang="en-US" sz="1700" dirty="0">
                <a:solidFill>
                  <a:srgbClr val="000000"/>
                </a:solidFill>
              </a:rPr>
              <a:t>make a video (30 </a:t>
            </a:r>
            <a:r>
              <a:rPr lang="en-US" sz="1700" dirty="0" smtClean="0">
                <a:solidFill>
                  <a:srgbClr val="000000"/>
                </a:solidFill>
              </a:rPr>
              <a:t>or 10 images/frame). Hope to at some point take measurable data about</a:t>
            </a:r>
            <a:r>
              <a:rPr lang="en-US" sz="1700" baseline="0" dirty="0" smtClean="0">
                <a:solidFill>
                  <a:srgbClr val="000000"/>
                </a:solidFill>
              </a:rPr>
              <a:t> </a:t>
            </a:r>
            <a:r>
              <a:rPr lang="en-US" sz="1700" baseline="0" dirty="0" err="1" smtClean="0">
                <a:solidFill>
                  <a:srgbClr val="000000"/>
                </a:solidFill>
              </a:rPr>
              <a:t>floc</a:t>
            </a:r>
            <a:r>
              <a:rPr lang="en-US" sz="1700" baseline="0" dirty="0" smtClean="0">
                <a:solidFill>
                  <a:srgbClr val="000000"/>
                </a:solidFill>
              </a:rPr>
              <a:t> concentration (currently outside scope of what are doing now)</a:t>
            </a:r>
            <a:endParaRPr lang="en-US" sz="1700" dirty="0" smtClean="0">
              <a:solidFill>
                <a:srgbClr val="000000"/>
              </a:solidFill>
            </a:endParaRPr>
          </a:p>
          <a:p>
            <a:pPr>
              <a:lnSpc>
                <a:spcPct val="95000"/>
              </a:lnSpc>
              <a:spcBef>
                <a:spcPct val="0"/>
              </a:spcBef>
            </a:pPr>
            <a:endParaRPr lang="en-US" sz="1700" dirty="0" smtClean="0">
              <a:solidFill>
                <a:srgbClr val="000000"/>
              </a:solidFill>
            </a:endParaRPr>
          </a:p>
          <a:p>
            <a:pPr>
              <a:lnSpc>
                <a:spcPct val="95000"/>
              </a:lnSpc>
              <a:spcBef>
                <a:spcPct val="0"/>
              </a:spcBef>
            </a:pPr>
            <a:r>
              <a:rPr lang="en-US" sz="1700" dirty="0" smtClean="0">
                <a:solidFill>
                  <a:srgbClr val="000000"/>
                </a:solidFill>
              </a:rPr>
              <a:t>-Simulate</a:t>
            </a:r>
            <a:r>
              <a:rPr lang="en-US" sz="1700" baseline="0" dirty="0" smtClean="0">
                <a:solidFill>
                  <a:srgbClr val="000000"/>
                </a:solidFill>
              </a:rPr>
              <a:t> a cross-section of the sedimentation tank in such a way so that we can image solids concentration (this is how spacing was chosen)</a:t>
            </a:r>
          </a:p>
          <a:p>
            <a:pPr>
              <a:lnSpc>
                <a:spcPct val="95000"/>
              </a:lnSpc>
              <a:spcBef>
                <a:spcPct val="0"/>
              </a:spcBef>
            </a:pPr>
            <a:r>
              <a:rPr lang="en-US" sz="1700" baseline="0" dirty="0" smtClean="0">
                <a:solidFill>
                  <a:srgbClr val="000000"/>
                </a:solidFill>
              </a:rPr>
              <a:t>-Mention data and how it is analyzed</a:t>
            </a:r>
          </a:p>
          <a:p>
            <a:pPr>
              <a:lnSpc>
                <a:spcPct val="95000"/>
              </a:lnSpc>
              <a:spcBef>
                <a:spcPct val="0"/>
              </a:spcBef>
            </a:pPr>
            <a:r>
              <a:rPr lang="en-US" sz="1700" baseline="0" dirty="0" smtClean="0">
                <a:solidFill>
                  <a:srgbClr val="000000"/>
                </a:solidFill>
              </a:rPr>
              <a:t>	-we are not quantifying anything yet</a:t>
            </a:r>
          </a:p>
          <a:p>
            <a:pPr>
              <a:lnSpc>
                <a:spcPct val="95000"/>
              </a:lnSpc>
              <a:spcBef>
                <a:spcPct val="0"/>
              </a:spcBef>
            </a:pPr>
            <a:r>
              <a:rPr lang="en-US" sz="1700" baseline="0" dirty="0" smtClean="0">
                <a:solidFill>
                  <a:srgbClr val="000000"/>
                </a:solidFill>
              </a:rPr>
              <a:t>	-making observation based on images and video, generating hypotheses and </a:t>
            </a:r>
            <a:r>
              <a:rPr lang="en-US" sz="1700" baseline="0" dirty="0" err="1" smtClean="0">
                <a:solidFill>
                  <a:srgbClr val="000000"/>
                </a:solidFill>
              </a:rPr>
              <a:t>durther</a:t>
            </a:r>
            <a:r>
              <a:rPr lang="en-US" sz="1700" baseline="0" dirty="0" smtClean="0">
                <a:solidFill>
                  <a:srgbClr val="000000"/>
                </a:solidFill>
              </a:rPr>
              <a:t> developing bottom geometries based on these</a:t>
            </a:r>
            <a:endParaRPr lang="en-US" sz="1700" dirty="0">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13D7C8-1D10-4E5B-8A9B-B2BE7F2B7605}"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170" name="Group 2"/>
          <p:cNvGrpSpPr>
            <a:grpSpLocks/>
          </p:cNvGrpSpPr>
          <p:nvPr/>
        </p:nvGrpSpPr>
        <p:grpSpPr bwMode="auto">
          <a:xfrm>
            <a:off x="0" y="0"/>
            <a:ext cx="9144000" cy="6858000"/>
            <a:chOff x="0" y="0"/>
            <a:chExt cx="5760" cy="4320"/>
          </a:xfrm>
        </p:grpSpPr>
        <p:pic>
          <p:nvPicPr>
            <p:cNvPr id="7171" name="Picture 3" descr="IMG_0249"/>
            <p:cNvPicPr>
              <a:picLocks noChangeAspect="1" noChangeArrowheads="1"/>
            </p:cNvPicPr>
            <p:nvPr/>
          </p:nvPicPr>
          <p:blipFill>
            <a:blip r:embed="rId2" cstate="print"/>
            <a:srcRect/>
            <a:stretch>
              <a:fillRect/>
            </a:stretch>
          </p:blipFill>
          <p:spPr bwMode="auto">
            <a:xfrm>
              <a:off x="0" y="0"/>
              <a:ext cx="5760" cy="4320"/>
            </a:xfrm>
            <a:prstGeom prst="rect">
              <a:avLst/>
            </a:prstGeom>
            <a:noFill/>
          </p:spPr>
        </p:pic>
        <p:pic>
          <p:nvPicPr>
            <p:cNvPr id="7172" name="Picture 4" descr="IMG_0249"/>
            <p:cNvPicPr>
              <a:picLocks noChangeAspect="1" noChangeArrowheads="1"/>
            </p:cNvPicPr>
            <p:nvPr userDrawn="1"/>
          </p:nvPicPr>
          <p:blipFill>
            <a:blip r:embed="rId2" cstate="print"/>
            <a:srcRect l="73334" t="74040" r="23334" b="17778"/>
            <a:stretch>
              <a:fillRect/>
            </a:stretch>
          </p:blipFill>
          <p:spPr bwMode="auto">
            <a:xfrm>
              <a:off x="4032" y="3216"/>
              <a:ext cx="192" cy="432"/>
            </a:xfrm>
            <a:prstGeom prst="rect">
              <a:avLst/>
            </a:prstGeom>
            <a:noFill/>
          </p:spPr>
        </p:pic>
        <p:pic>
          <p:nvPicPr>
            <p:cNvPr id="7173" name="Picture 5" descr="IMG_0249"/>
            <p:cNvPicPr>
              <a:picLocks noChangeAspect="1" noChangeArrowheads="1"/>
            </p:cNvPicPr>
            <p:nvPr userDrawn="1"/>
          </p:nvPicPr>
          <p:blipFill>
            <a:blip r:embed="rId2" cstate="print"/>
            <a:srcRect l="65834" t="84445" r="29166" b="13333"/>
            <a:stretch>
              <a:fillRect/>
            </a:stretch>
          </p:blipFill>
          <p:spPr bwMode="auto">
            <a:xfrm>
              <a:off x="3792" y="3552"/>
              <a:ext cx="288" cy="96"/>
            </a:xfrm>
            <a:prstGeom prst="rect">
              <a:avLst/>
            </a:prstGeom>
            <a:noFill/>
          </p:spPr>
        </p:pic>
      </p:grpSp>
      <p:sp>
        <p:nvSpPr>
          <p:cNvPr id="7174" name="Rectangle 6"/>
          <p:cNvSpPr>
            <a:spLocks noGrp="1" noChangeArrowheads="1"/>
          </p:cNvSpPr>
          <p:nvPr>
            <p:ph type="subTitle" idx="1"/>
          </p:nvPr>
        </p:nvSpPr>
        <p:spPr>
          <a:xfrm>
            <a:off x="3352800" y="5029200"/>
            <a:ext cx="3962400" cy="1143000"/>
          </a:xfrm>
        </p:spPr>
        <p:txBody>
          <a:bodyPr/>
          <a:lstStyle>
            <a:lvl1pPr marL="0" indent="0" algn="r">
              <a:buFont typeface="Wingdings" pitchFamily="2" charset="2"/>
              <a:buNone/>
              <a:defRPr/>
            </a:lvl1pPr>
          </a:lstStyle>
          <a:p>
            <a:endParaRPr lang="en-US"/>
          </a:p>
        </p:txBody>
      </p:sp>
      <p:sp>
        <p:nvSpPr>
          <p:cNvPr id="7175" name="Rectangle 7"/>
          <p:cNvSpPr>
            <a:spLocks noGrp="1" noChangeArrowheads="1"/>
          </p:cNvSpPr>
          <p:nvPr>
            <p:ph type="dt" sz="half" idx="2"/>
          </p:nvPr>
        </p:nvSpPr>
        <p:spPr/>
        <p:txBody>
          <a:bodyPr/>
          <a:lstStyle>
            <a:lvl1pPr>
              <a:defRPr>
                <a:latin typeface="Arial" charset="0"/>
              </a:defRPr>
            </a:lvl1pPr>
          </a:lstStyle>
          <a:p>
            <a:endParaRPr lang="en-US"/>
          </a:p>
        </p:txBody>
      </p:sp>
      <p:sp>
        <p:nvSpPr>
          <p:cNvPr id="7176" name="Rectangle 8"/>
          <p:cNvSpPr>
            <a:spLocks noGrp="1" noChangeArrowheads="1"/>
          </p:cNvSpPr>
          <p:nvPr>
            <p:ph type="ftr" sz="quarter" idx="3"/>
          </p:nvPr>
        </p:nvSpPr>
        <p:spPr/>
        <p:txBody>
          <a:bodyPr/>
          <a:lstStyle>
            <a:lvl1pPr>
              <a:defRPr>
                <a:latin typeface="Arial" charset="0"/>
              </a:defRPr>
            </a:lvl1pPr>
          </a:lstStyle>
          <a:p>
            <a:endParaRPr lang="en-US"/>
          </a:p>
        </p:txBody>
      </p:sp>
      <p:sp>
        <p:nvSpPr>
          <p:cNvPr id="7177" name="Rectangle 9"/>
          <p:cNvSpPr>
            <a:spLocks noGrp="1" noChangeArrowheads="1"/>
          </p:cNvSpPr>
          <p:nvPr>
            <p:ph type="sldNum" sz="quarter" idx="4"/>
          </p:nvPr>
        </p:nvSpPr>
        <p:spPr/>
        <p:txBody>
          <a:bodyPr/>
          <a:lstStyle>
            <a:lvl1pPr>
              <a:defRPr>
                <a:latin typeface="Arial" charset="0"/>
              </a:defRPr>
            </a:lvl1pPr>
          </a:lstStyle>
          <a:p>
            <a:fld id="{35688495-61E6-4C43-9431-EA7C184628A2}" type="slidenum">
              <a:rPr lang="en-US"/>
              <a:pPr/>
              <a:t>‹#›</a:t>
            </a:fld>
            <a:endParaRPr lang="en-US"/>
          </a:p>
        </p:txBody>
      </p:sp>
      <p:sp>
        <p:nvSpPr>
          <p:cNvPr id="7178" name="Rectangle 10"/>
          <p:cNvSpPr>
            <a:spLocks noGrp="1" noChangeArrowheads="1"/>
          </p:cNvSpPr>
          <p:nvPr>
            <p:ph type="ctrTitle" sz="quarter"/>
          </p:nvPr>
        </p:nvSpPr>
        <p:spPr>
          <a:xfrm>
            <a:off x="1371600" y="990600"/>
            <a:ext cx="7772400" cy="1470025"/>
          </a:xfrm>
          <a:ln w="9525"/>
        </p:spPr>
        <p:txBody>
          <a:bodyPr/>
          <a:lstStyle>
            <a:lvl1pPr>
              <a:defRPr sz="5400"/>
            </a:lvl1pPr>
          </a:lstStyle>
          <a:p>
            <a:r>
              <a:rPr lang="en-US"/>
              <a:t>Click to edit Master title style</a:t>
            </a:r>
          </a:p>
        </p:txBody>
      </p:sp>
      <p:pic>
        <p:nvPicPr>
          <p:cNvPr id="7179" name="Picture 11" descr="AguaClara Logo Large"/>
          <p:cNvPicPr>
            <a:picLocks noChangeAspect="1" noChangeArrowheads="1"/>
          </p:cNvPicPr>
          <p:nvPr/>
        </p:nvPicPr>
        <p:blipFill>
          <a:blip r:embed="rId3" cstate="print"/>
          <a:srcRect/>
          <a:stretch>
            <a:fillRect/>
          </a:stretch>
        </p:blipFill>
        <p:spPr bwMode="auto">
          <a:xfrm>
            <a:off x="4953000" y="0"/>
            <a:ext cx="4191000" cy="1093788"/>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6CECB2E-A233-43CF-B1E2-6433B9CB7F1A}" type="slidenum">
              <a:rPr lang="en-US"/>
              <a:pPr/>
              <a:t>‹#›</a:t>
            </a:fld>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228600"/>
            <a:ext cx="211455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619125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00A5AD3-08CC-4598-BE40-CD82AC38916C}" type="slidenum">
              <a:rPr lang="en-US"/>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253CF1-E184-4C42-BF06-4252E09B8650}" type="slidenum">
              <a:rPr lang="en-US"/>
              <a:pPr/>
              <a:t>‹#›</a:t>
            </a:fld>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859674A-2335-4D63-923F-889337434E61}" type="slidenum">
              <a:rPr lang="en-US"/>
              <a:pPr/>
              <a:t>‹#›</a:t>
            </a:fld>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85492B4-78F1-42E2-AFF8-75AECCA8D8C9}" type="slidenum">
              <a:rPr lang="en-US"/>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7426DE9-936A-4892-B48E-BC5981E69B5D}" type="slidenum">
              <a:rPr lang="en-US"/>
              <a:pPr/>
              <a:t>‹#›</a:t>
            </a:fld>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4B7A795-0F78-44F3-A0FC-134940021AE9}" type="slidenum">
              <a:rPr lang="en-US"/>
              <a:pPr/>
              <a:t>‹#›</a:t>
            </a:fld>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3AA8437-DF20-408E-9EC8-9AD0F83404AE}" type="slidenum">
              <a:rPr lang="en-US"/>
              <a:pPr/>
              <a:t>‹#›</a:t>
            </a:fld>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1E97E3B-4BD4-4D27-AA52-CBAF8D6425BD}" type="slidenum">
              <a:rPr lang="en-US"/>
              <a:pPr/>
              <a:t>‹#›</a:t>
            </a:fld>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CE4635F-EEFC-45D6-A1A7-222B36D010FF}" type="slidenum">
              <a:rPr lang="en-US"/>
              <a:pPr/>
              <a:t>‹#›</a:t>
            </a:fld>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228600"/>
            <a:ext cx="8458200" cy="1143000"/>
          </a:xfrm>
          <a:prstGeom prst="rect">
            <a:avLst/>
          </a:prstGeom>
          <a:noFill/>
          <a:ln w="0">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4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endParaRPr lang="en-US"/>
          </a:p>
        </p:txBody>
      </p:sp>
      <p:sp>
        <p:nvSpPr>
          <p:cNvPr id="614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n-US"/>
          </a:p>
        </p:txBody>
      </p:sp>
      <p:sp>
        <p:nvSpPr>
          <p:cNvPr id="615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fld id="{F5E825E6-5608-4DD7-9AF8-76D49B509DEE}" type="slidenum">
              <a:rPr lang="en-US"/>
              <a:pPr/>
              <a:t>‹#›</a:t>
            </a:fld>
            <a:endParaRPr lang="en-US"/>
          </a:p>
        </p:txBody>
      </p:sp>
      <p:sp>
        <p:nvSpPr>
          <p:cNvPr id="6151" name="Line 7"/>
          <p:cNvSpPr>
            <a:spLocks noChangeShapeType="1"/>
          </p:cNvSpPr>
          <p:nvPr/>
        </p:nvSpPr>
        <p:spPr bwMode="auto">
          <a:xfrm>
            <a:off x="0" y="1447800"/>
            <a:ext cx="9144000" cy="0"/>
          </a:xfrm>
          <a:prstGeom prst="line">
            <a:avLst/>
          </a:prstGeom>
          <a:noFill/>
          <a:ln w="76200" cmpd="tri">
            <a:solidFill>
              <a:schemeClr val="accent1"/>
            </a:solidFill>
            <a:round/>
            <a:headEnd/>
            <a:tailEnd/>
          </a:ln>
          <a:effec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p:fade/>
  </p:transition>
  <p:timing>
    <p:tnLst>
      <p:par>
        <p:cTn id="1" dur="indefinite" restart="never" nodeType="tmRoot"/>
      </p:par>
    </p:tnLst>
  </p:timing>
  <p:txStyles>
    <p:titleStyle>
      <a:lvl1pPr algn="ctr" rtl="0" fontAlgn="base">
        <a:spcBef>
          <a:spcPct val="0"/>
        </a:spcBef>
        <a:spcAft>
          <a:spcPct val="0"/>
        </a:spcAft>
        <a:defRPr sz="4400" b="1">
          <a:solidFill>
            <a:schemeClr val="tx2"/>
          </a:solidFill>
          <a:latin typeface="+mj-lt"/>
          <a:ea typeface="+mj-ea"/>
          <a:cs typeface="+mj-cs"/>
        </a:defRPr>
      </a:lvl1pPr>
      <a:lvl2pPr algn="ctr" rtl="0" fontAlgn="base">
        <a:spcBef>
          <a:spcPct val="0"/>
        </a:spcBef>
        <a:spcAft>
          <a:spcPct val="0"/>
        </a:spcAft>
        <a:defRPr sz="4400" b="1">
          <a:solidFill>
            <a:schemeClr val="tx2"/>
          </a:solidFill>
          <a:latin typeface="Candara" pitchFamily="34" charset="0"/>
        </a:defRPr>
      </a:lvl2pPr>
      <a:lvl3pPr algn="ctr" rtl="0" fontAlgn="base">
        <a:spcBef>
          <a:spcPct val="0"/>
        </a:spcBef>
        <a:spcAft>
          <a:spcPct val="0"/>
        </a:spcAft>
        <a:defRPr sz="4400" b="1">
          <a:solidFill>
            <a:schemeClr val="tx2"/>
          </a:solidFill>
          <a:latin typeface="Candara" pitchFamily="34" charset="0"/>
        </a:defRPr>
      </a:lvl3pPr>
      <a:lvl4pPr algn="ctr" rtl="0" fontAlgn="base">
        <a:spcBef>
          <a:spcPct val="0"/>
        </a:spcBef>
        <a:spcAft>
          <a:spcPct val="0"/>
        </a:spcAft>
        <a:defRPr sz="4400" b="1">
          <a:solidFill>
            <a:schemeClr val="tx2"/>
          </a:solidFill>
          <a:latin typeface="Candara" pitchFamily="34" charset="0"/>
        </a:defRPr>
      </a:lvl4pPr>
      <a:lvl5pPr algn="ctr" rtl="0" fontAlgn="base">
        <a:spcBef>
          <a:spcPct val="0"/>
        </a:spcBef>
        <a:spcAft>
          <a:spcPct val="0"/>
        </a:spcAft>
        <a:defRPr sz="4400" b="1">
          <a:solidFill>
            <a:schemeClr val="tx2"/>
          </a:solidFill>
          <a:latin typeface="Candara" pitchFamily="34" charset="0"/>
        </a:defRPr>
      </a:lvl5pPr>
      <a:lvl6pPr marL="457200" algn="ctr" rtl="0" fontAlgn="base">
        <a:spcBef>
          <a:spcPct val="0"/>
        </a:spcBef>
        <a:spcAft>
          <a:spcPct val="0"/>
        </a:spcAft>
        <a:defRPr sz="4400" b="1">
          <a:solidFill>
            <a:schemeClr val="tx2"/>
          </a:solidFill>
          <a:latin typeface="Candara" pitchFamily="34" charset="0"/>
        </a:defRPr>
      </a:lvl6pPr>
      <a:lvl7pPr marL="914400" algn="ctr" rtl="0" fontAlgn="base">
        <a:spcBef>
          <a:spcPct val="0"/>
        </a:spcBef>
        <a:spcAft>
          <a:spcPct val="0"/>
        </a:spcAft>
        <a:defRPr sz="4400" b="1">
          <a:solidFill>
            <a:schemeClr val="tx2"/>
          </a:solidFill>
          <a:latin typeface="Candara" pitchFamily="34" charset="0"/>
        </a:defRPr>
      </a:lvl7pPr>
      <a:lvl8pPr marL="1371600" algn="ctr" rtl="0" fontAlgn="base">
        <a:spcBef>
          <a:spcPct val="0"/>
        </a:spcBef>
        <a:spcAft>
          <a:spcPct val="0"/>
        </a:spcAft>
        <a:defRPr sz="4400" b="1">
          <a:solidFill>
            <a:schemeClr val="tx2"/>
          </a:solidFill>
          <a:latin typeface="Candara" pitchFamily="34" charset="0"/>
        </a:defRPr>
      </a:lvl8pPr>
      <a:lvl9pPr marL="1828800" algn="ctr" rtl="0" fontAlgn="base">
        <a:spcBef>
          <a:spcPct val="0"/>
        </a:spcBef>
        <a:spcAft>
          <a:spcPct val="0"/>
        </a:spcAft>
        <a:defRPr sz="4400" b="1">
          <a:solidFill>
            <a:schemeClr val="tx2"/>
          </a:solidFill>
          <a:latin typeface="Candara" pitchFamily="34" charset="0"/>
        </a:defRPr>
      </a:lvl9pPr>
    </p:titleStyle>
    <p:bodyStyle>
      <a:lvl1pPr marL="342900" indent="-342900" algn="l" rtl="0" fontAlgn="base">
        <a:spcBef>
          <a:spcPct val="20000"/>
        </a:spcBef>
        <a:spcAft>
          <a:spcPct val="0"/>
        </a:spcAft>
        <a:buFont typeface="Wingdings" pitchFamily="2" charset="2"/>
        <a:buChar char="Ø"/>
        <a:defRPr sz="3200">
          <a:solidFill>
            <a:schemeClr val="tx1"/>
          </a:solidFill>
          <a:latin typeface="+mn-lt"/>
          <a:ea typeface="+mn-ea"/>
          <a:cs typeface="+mn-cs"/>
        </a:defRPr>
      </a:lvl1pPr>
      <a:lvl2pPr marL="742950" indent="-285750" algn="l" rtl="0" fontAlgn="base">
        <a:spcBef>
          <a:spcPct val="20000"/>
        </a:spcBef>
        <a:spcAft>
          <a:spcPct val="0"/>
        </a:spcAft>
        <a:buFont typeface="Wingdings" pitchFamily="2" charset="2"/>
        <a:buChar char="Ø"/>
        <a:defRPr sz="2800">
          <a:solidFill>
            <a:schemeClr val="tx1"/>
          </a:solidFill>
          <a:latin typeface="+mn-lt"/>
        </a:defRPr>
      </a:lvl2pPr>
      <a:lvl3pPr marL="1143000" indent="-228600" algn="l" rtl="0" fontAlgn="base">
        <a:spcBef>
          <a:spcPct val="20000"/>
        </a:spcBef>
        <a:spcAft>
          <a:spcPct val="0"/>
        </a:spcAft>
        <a:buFont typeface="Wingdings" pitchFamily="2" charset="2"/>
        <a:buChar char="Ø"/>
        <a:defRPr sz="2400">
          <a:solidFill>
            <a:schemeClr val="tx1"/>
          </a:solidFill>
          <a:latin typeface="+mn-lt"/>
        </a:defRPr>
      </a:lvl3pPr>
      <a:lvl4pPr marL="1600200" indent="-228600" algn="l" rtl="0" fontAlgn="base">
        <a:spcBef>
          <a:spcPct val="20000"/>
        </a:spcBef>
        <a:spcAft>
          <a:spcPct val="0"/>
        </a:spcAft>
        <a:buFont typeface="Wingdings" pitchFamily="2" charset="2"/>
        <a:buChar char="Ø"/>
        <a:defRPr sz="2000">
          <a:solidFill>
            <a:schemeClr val="tx1"/>
          </a:solidFill>
          <a:latin typeface="+mn-lt"/>
        </a:defRPr>
      </a:lvl4pPr>
      <a:lvl5pPr marL="2057400" indent="-228600" algn="l" rtl="0" fontAlgn="base">
        <a:spcBef>
          <a:spcPct val="20000"/>
        </a:spcBef>
        <a:spcAft>
          <a:spcPct val="0"/>
        </a:spcAft>
        <a:buFont typeface="Wingdings" pitchFamily="2" charset="2"/>
        <a:buChar char="Ø"/>
        <a:defRPr sz="2000">
          <a:solidFill>
            <a:schemeClr val="tx1"/>
          </a:solidFill>
          <a:latin typeface="+mn-lt"/>
        </a:defRPr>
      </a:lvl5pPr>
      <a:lvl6pPr marL="2514600" indent="-228600" algn="l" rtl="0" fontAlgn="base">
        <a:spcBef>
          <a:spcPct val="20000"/>
        </a:spcBef>
        <a:spcAft>
          <a:spcPct val="0"/>
        </a:spcAft>
        <a:buFont typeface="Wingdings" pitchFamily="2" charset="2"/>
        <a:buChar char="Ø"/>
        <a:defRPr sz="2000">
          <a:solidFill>
            <a:schemeClr val="tx1"/>
          </a:solidFill>
          <a:latin typeface="+mn-lt"/>
        </a:defRPr>
      </a:lvl6pPr>
      <a:lvl7pPr marL="2971800" indent="-228600" algn="l" rtl="0" fontAlgn="base">
        <a:spcBef>
          <a:spcPct val="20000"/>
        </a:spcBef>
        <a:spcAft>
          <a:spcPct val="0"/>
        </a:spcAft>
        <a:buFont typeface="Wingdings" pitchFamily="2" charset="2"/>
        <a:buChar char="Ø"/>
        <a:defRPr sz="2000">
          <a:solidFill>
            <a:schemeClr val="tx1"/>
          </a:solidFill>
          <a:latin typeface="+mn-lt"/>
        </a:defRPr>
      </a:lvl7pPr>
      <a:lvl8pPr marL="3429000" indent="-228600" algn="l" rtl="0" fontAlgn="base">
        <a:spcBef>
          <a:spcPct val="20000"/>
        </a:spcBef>
        <a:spcAft>
          <a:spcPct val="0"/>
        </a:spcAft>
        <a:buFont typeface="Wingdings" pitchFamily="2" charset="2"/>
        <a:buChar char="Ø"/>
        <a:defRPr sz="2000">
          <a:solidFill>
            <a:schemeClr val="tx1"/>
          </a:solidFill>
          <a:latin typeface="+mn-lt"/>
        </a:defRPr>
      </a:lvl8pPr>
      <a:lvl9pPr marL="3886200" indent="-228600" algn="l" rtl="0" fontAlgn="base">
        <a:spcBef>
          <a:spcPct val="20000"/>
        </a:spcBef>
        <a:spcAft>
          <a:spcPct val="0"/>
        </a:spcAft>
        <a:buFont typeface="Wingdings" pitchFamily="2" charset="2"/>
        <a:buChar char="Ø"/>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7.tiff"/><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jpe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3048000" y="5029200"/>
            <a:ext cx="3810000" cy="1447800"/>
          </a:xfrm>
        </p:spPr>
        <p:txBody>
          <a:bodyPr/>
          <a:lstStyle/>
          <a:p>
            <a:r>
              <a:rPr lang="en-US" sz="2400" dirty="0" smtClean="0"/>
              <a:t>Mahina Wang</a:t>
            </a:r>
          </a:p>
          <a:p>
            <a:r>
              <a:rPr lang="en-US" sz="2400" dirty="0" smtClean="0"/>
              <a:t>Jill Freeman</a:t>
            </a:r>
          </a:p>
          <a:p>
            <a:r>
              <a:rPr lang="en-US" sz="2400" dirty="0" smtClean="0"/>
              <a:t>Saied Khan</a:t>
            </a:r>
          </a:p>
          <a:p>
            <a:r>
              <a:rPr lang="en-US" sz="2400" dirty="0" smtClean="0"/>
              <a:t>Matthew Hurst</a:t>
            </a:r>
            <a:endParaRPr lang="en-US" sz="2400" dirty="0"/>
          </a:p>
        </p:txBody>
      </p:sp>
      <p:sp>
        <p:nvSpPr>
          <p:cNvPr id="6" name="Title 5"/>
          <p:cNvSpPr>
            <a:spLocks noGrp="1"/>
          </p:cNvSpPr>
          <p:nvPr>
            <p:ph type="ctrTitle" sz="quarter"/>
          </p:nvPr>
        </p:nvSpPr>
        <p:spPr/>
        <p:txBody>
          <a:bodyPr/>
          <a:lstStyle/>
          <a:p>
            <a:r>
              <a:rPr lang="en-US" sz="4800" dirty="0" smtClean="0"/>
              <a:t>Sedimentation Tank Hydraulics</a:t>
            </a:r>
            <a:endParaRPr lang="en-US" sz="4800" dirty="0"/>
          </a:p>
        </p:txBody>
      </p:sp>
      <p:pic>
        <p:nvPicPr>
          <p:cNvPr id="5"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2877.JPG"/>
          <p:cNvPicPr>
            <a:picLocks noChangeAspect="1"/>
          </p:cNvPicPr>
          <p:nvPr/>
        </p:nvPicPr>
        <p:blipFill>
          <a:blip r:embed="rId3" cstate="print"/>
          <a:stretch>
            <a:fillRect/>
          </a:stretch>
        </p:blipFill>
        <p:spPr>
          <a:xfrm>
            <a:off x="0" y="-137160"/>
            <a:ext cx="9144000" cy="699516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3"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4" name="Picture 6" descr="a"/>
          <p:cNvPicPr>
            <a:picLocks noChangeAspect="1" noChangeArrowheads="1"/>
          </p:cNvPicPr>
          <p:nvPr/>
        </p:nvPicPr>
        <p:blipFill>
          <a:blip r:embed="rId5"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2874.JPG"/>
          <p:cNvPicPr>
            <a:picLocks noChangeAspect="1"/>
          </p:cNvPicPr>
          <p:nvPr/>
        </p:nvPicPr>
        <p:blipFill>
          <a:blip r:embed="rId3" cstate="print"/>
          <a:stretch>
            <a:fillRect/>
          </a:stretch>
        </p:blipFill>
        <p:spPr>
          <a:xfrm>
            <a:off x="0" y="0"/>
            <a:ext cx="9144000" cy="6858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3"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4" name="Picture 6" descr="a"/>
          <p:cNvPicPr>
            <a:picLocks noChangeAspect="1" noChangeArrowheads="1"/>
          </p:cNvPicPr>
          <p:nvPr/>
        </p:nvPicPr>
        <p:blipFill>
          <a:blip r:embed="rId5"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_3147.JPG"/>
          <p:cNvPicPr>
            <a:picLocks noChangeAspect="1"/>
          </p:cNvPicPr>
          <p:nvPr/>
        </p:nvPicPr>
        <p:blipFill>
          <a:blip r:embed="rId3" cstate="print"/>
          <a:stretch>
            <a:fillRect/>
          </a:stretch>
        </p:blipFill>
        <p:spPr>
          <a:xfrm>
            <a:off x="133350" y="76200"/>
            <a:ext cx="4972050" cy="6629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5638800" y="2362200"/>
            <a:ext cx="2895600" cy="2123658"/>
          </a:xfrm>
          <a:prstGeom prst="rect">
            <a:avLst/>
          </a:prstGeom>
          <a:noFill/>
        </p:spPr>
        <p:txBody>
          <a:bodyPr wrap="square" rtlCol="0">
            <a:spAutoFit/>
          </a:bodyPr>
          <a:lstStyle/>
          <a:p>
            <a:r>
              <a:rPr lang="en-US" sz="4400" dirty="0" smtClean="0"/>
              <a:t>Dye Injecting Testing</a:t>
            </a:r>
            <a:endParaRPr lang="en-US" sz="4400" dirty="0"/>
          </a:p>
        </p:txBody>
      </p:sp>
      <p:pic>
        <p:nvPicPr>
          <p:cNvPr id="5" name="Picture 6" descr="a"/>
          <p:cNvPicPr>
            <a:picLocks noChangeAspect="1" noChangeArrowheads="1"/>
          </p:cNvPicPr>
          <p:nvPr/>
        </p:nvPicPr>
        <p:blipFill>
          <a:blip r:embed="rId4" cstate="print"/>
          <a:srcRect r="4546"/>
          <a:stretch>
            <a:fillRect/>
          </a:stretch>
        </p:blipFill>
        <p:spPr bwMode="auto">
          <a:xfrm>
            <a:off x="0" y="6300788"/>
            <a:ext cx="1981200" cy="557212"/>
          </a:xfrm>
          <a:prstGeom prst="rect">
            <a:avLst/>
          </a:prstGeom>
          <a:noFill/>
          <a:ln w="9525">
            <a:noFill/>
            <a:miter lim="800000"/>
            <a:headEnd/>
            <a:tailEnd/>
          </a:ln>
        </p:spPr>
      </p:pic>
      <p:pic>
        <p:nvPicPr>
          <p:cNvPr id="6" name="Picture 5" descr="b"/>
          <p:cNvPicPr>
            <a:picLocks noChangeAspect="1" noChangeArrowheads="1"/>
          </p:cNvPicPr>
          <p:nvPr/>
        </p:nvPicPr>
        <p:blipFill>
          <a:blip r:embed="rId5" cstate="print"/>
          <a:srcRect/>
          <a:stretch>
            <a:fillRect/>
          </a:stretch>
        </p:blipFill>
        <p:spPr bwMode="auto">
          <a:xfrm>
            <a:off x="7209971" y="6283098"/>
            <a:ext cx="1934029" cy="57490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Experiments:</a:t>
            </a:r>
            <a:br>
              <a:rPr lang="en-US" dirty="0" smtClean="0"/>
            </a:br>
            <a:r>
              <a:rPr lang="en-US" sz="3000" dirty="0" smtClean="0"/>
              <a:t>Experiment 1: 60</a:t>
            </a:r>
            <a:r>
              <a:rPr lang="en-US" sz="3000" dirty="0" smtClean="0">
                <a:latin typeface="Calibri"/>
                <a:cs typeface="Calibri"/>
              </a:rPr>
              <a:t>°</a:t>
            </a:r>
            <a:r>
              <a:rPr lang="en-US" sz="3000" dirty="0" smtClean="0"/>
              <a:t> Inserts, 10 cm Rounded Trench</a:t>
            </a:r>
            <a:endParaRPr lang="en-US" sz="3000" dirty="0"/>
          </a:p>
        </p:txBody>
      </p:sp>
      <p:sp>
        <p:nvSpPr>
          <p:cNvPr id="17410" name="Rectangle 2"/>
          <p:cNvSpPr>
            <a:spLocks noGrp="1" noChangeArrowheads="1"/>
          </p:cNvSpPr>
          <p:nvPr>
            <p:ph type="body" idx="4294967295"/>
          </p:nvPr>
        </p:nvSpPr>
        <p:spPr>
          <a:xfrm>
            <a:off x="0" y="1646238"/>
            <a:ext cx="8699500" cy="4937125"/>
          </a:xfrm>
        </p:spPr>
        <p:txBody>
          <a:bodyPr lIns="0" tIns="0" rIns="0" bIns="0"/>
          <a:lstStyle/>
          <a:p>
            <a:pPr marL="0" indent="0">
              <a:lnSpc>
                <a:spcPct val="95000"/>
              </a:lnSpc>
              <a:spcBef>
                <a:spcPct val="0"/>
              </a:spcBef>
              <a:buNone/>
            </a:pPr>
            <a:r>
              <a:rPr lang="en-US" sz="2400" dirty="0">
                <a:solidFill>
                  <a:srgbClr val="000000"/>
                </a:solidFill>
                <a:latin typeface="Arial" charset="0"/>
              </a:rPr>
              <a:t> </a:t>
            </a:r>
          </a:p>
        </p:txBody>
      </p:sp>
      <p:pic>
        <p:nvPicPr>
          <p:cNvPr id="17412" name="Picture 4"/>
          <p:cNvPicPr>
            <a:picLocks noChangeAspect="1" noChangeArrowheads="1"/>
          </p:cNvPicPr>
          <p:nvPr/>
        </p:nvPicPr>
        <p:blipFill>
          <a:blip r:embed="rId3" cstate="print"/>
          <a:srcRect/>
          <a:stretch>
            <a:fillRect/>
          </a:stretch>
        </p:blipFill>
        <p:spPr bwMode="auto">
          <a:xfrm>
            <a:off x="304800" y="1905000"/>
            <a:ext cx="2545336" cy="41771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413" name="Picture 5"/>
          <p:cNvPicPr>
            <a:picLocks noChangeAspect="1" noChangeArrowheads="1"/>
          </p:cNvPicPr>
          <p:nvPr/>
        </p:nvPicPr>
        <p:blipFill>
          <a:blip r:embed="rId4" cstate="print"/>
          <a:srcRect/>
          <a:stretch>
            <a:fillRect/>
          </a:stretch>
        </p:blipFill>
        <p:spPr bwMode="auto">
          <a:xfrm>
            <a:off x="3048000" y="1905000"/>
            <a:ext cx="2582411" cy="4191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6" descr="a"/>
          <p:cNvPicPr>
            <a:picLocks noChangeAspect="1" noChangeArrowheads="1"/>
          </p:cNvPicPr>
          <p:nvPr/>
        </p:nvPicPr>
        <p:blipFill>
          <a:blip r:embed="rId5" cstate="print"/>
          <a:srcRect r="4546"/>
          <a:stretch>
            <a:fillRect/>
          </a:stretch>
        </p:blipFill>
        <p:spPr bwMode="auto">
          <a:xfrm>
            <a:off x="0" y="6300788"/>
            <a:ext cx="1981200" cy="557212"/>
          </a:xfrm>
          <a:prstGeom prst="rect">
            <a:avLst/>
          </a:prstGeom>
          <a:noFill/>
          <a:ln w="9525">
            <a:noFill/>
            <a:miter lim="800000"/>
            <a:headEnd/>
            <a:tailEnd/>
          </a:ln>
        </p:spPr>
      </p:pic>
      <p:pic>
        <p:nvPicPr>
          <p:cNvPr id="7" name="Picture 5" descr="b"/>
          <p:cNvPicPr>
            <a:picLocks noChangeAspect="1" noChangeArrowheads="1"/>
          </p:cNvPicPr>
          <p:nvPr/>
        </p:nvPicPr>
        <p:blipFill>
          <a:blip r:embed="rId6" cstate="print"/>
          <a:srcRect/>
          <a:stretch>
            <a:fillRect/>
          </a:stretch>
        </p:blipFill>
        <p:spPr bwMode="auto">
          <a:xfrm>
            <a:off x="7209971" y="6283098"/>
            <a:ext cx="1934029" cy="574902"/>
          </a:xfrm>
          <a:prstGeom prst="rect">
            <a:avLst/>
          </a:prstGeom>
          <a:noFill/>
          <a:ln w="9525">
            <a:noFill/>
            <a:miter lim="800000"/>
            <a:headEnd/>
            <a:tailEnd/>
          </a:ln>
        </p:spPr>
      </p:pic>
      <p:pic>
        <p:nvPicPr>
          <p:cNvPr id="11" name="Picture 10" descr="image 266.tif"/>
          <p:cNvPicPr>
            <a:picLocks noChangeAspect="1"/>
          </p:cNvPicPr>
          <p:nvPr/>
        </p:nvPicPr>
        <p:blipFill>
          <a:blip r:embed="rId7" cstate="print"/>
          <a:stretch>
            <a:fillRect/>
          </a:stretch>
        </p:blipFill>
        <p:spPr>
          <a:xfrm>
            <a:off x="5867400" y="1905001"/>
            <a:ext cx="3133695" cy="41909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Experiment 1:</a:t>
            </a:r>
            <a:r>
              <a:rPr lang="en-US" sz="3600" dirty="0" smtClean="0"/>
              <a:t/>
            </a:r>
            <a:br>
              <a:rPr lang="en-US" sz="3600" dirty="0" smtClean="0"/>
            </a:br>
            <a:r>
              <a:rPr lang="en-US" sz="3600" dirty="0" smtClean="0"/>
              <a:t>60</a:t>
            </a:r>
            <a:r>
              <a:rPr lang="en-US" sz="3600" dirty="0" smtClean="0">
                <a:latin typeface="Calibri"/>
                <a:cs typeface="Calibri"/>
              </a:rPr>
              <a:t>°</a:t>
            </a:r>
            <a:r>
              <a:rPr lang="en-US" sz="3600" dirty="0" smtClean="0"/>
              <a:t> Inserts, 10 cm Rounded Trench</a:t>
            </a:r>
            <a:endParaRPr lang="en-US" sz="3600" dirty="0"/>
          </a:p>
        </p:txBody>
      </p:sp>
      <p:sp>
        <p:nvSpPr>
          <p:cNvPr id="6" name="TextBox 5"/>
          <p:cNvSpPr txBox="1"/>
          <p:nvPr/>
        </p:nvSpPr>
        <p:spPr>
          <a:xfrm>
            <a:off x="1066800" y="5334000"/>
            <a:ext cx="2743200" cy="646331"/>
          </a:xfrm>
          <a:prstGeom prst="rect">
            <a:avLst/>
          </a:prstGeom>
          <a:noFill/>
        </p:spPr>
        <p:txBody>
          <a:bodyPr wrap="square" rtlCol="0">
            <a:spAutoFit/>
          </a:bodyPr>
          <a:lstStyle/>
          <a:p>
            <a:r>
              <a:rPr lang="en-US" dirty="0" smtClean="0"/>
              <a:t>Dye Injection at 14 cm</a:t>
            </a:r>
          </a:p>
          <a:p>
            <a:r>
              <a:rPr lang="en-US" dirty="0" smtClean="0"/>
              <a:t>Movie: 30 shots/s</a:t>
            </a:r>
            <a:endParaRPr lang="en-US" dirty="0"/>
          </a:p>
        </p:txBody>
      </p:sp>
      <p:sp>
        <p:nvSpPr>
          <p:cNvPr id="7" name="TextBox 6"/>
          <p:cNvSpPr txBox="1"/>
          <p:nvPr/>
        </p:nvSpPr>
        <p:spPr>
          <a:xfrm>
            <a:off x="5486400" y="5334000"/>
            <a:ext cx="2743200" cy="646331"/>
          </a:xfrm>
          <a:prstGeom prst="rect">
            <a:avLst/>
          </a:prstGeom>
          <a:noFill/>
        </p:spPr>
        <p:txBody>
          <a:bodyPr wrap="square" rtlCol="0">
            <a:spAutoFit/>
          </a:bodyPr>
          <a:lstStyle/>
          <a:p>
            <a:r>
              <a:rPr lang="en-US" dirty="0" smtClean="0"/>
              <a:t>Dye Injection at 50 cm</a:t>
            </a:r>
          </a:p>
          <a:p>
            <a:r>
              <a:rPr lang="en-US" dirty="0" smtClean="0"/>
              <a:t>Movie: 10 shots/s</a:t>
            </a:r>
            <a:endParaRPr lang="en-US" dirty="0"/>
          </a:p>
        </p:txBody>
      </p:sp>
      <p:pic>
        <p:nvPicPr>
          <p:cNvPr id="9"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10"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Experiment 2: </a:t>
            </a:r>
            <a:br>
              <a:rPr lang="en-US" dirty="0" smtClean="0"/>
            </a:br>
            <a:r>
              <a:rPr lang="en-US" dirty="0" smtClean="0"/>
              <a:t>Jet Reverser Without Lip</a:t>
            </a:r>
            <a:endParaRPr lang="en-US" dirty="0"/>
          </a:p>
        </p:txBody>
      </p:sp>
      <p:sp>
        <p:nvSpPr>
          <p:cNvPr id="3" name="Content Placeholder 2"/>
          <p:cNvSpPr>
            <a:spLocks noGrp="1"/>
          </p:cNvSpPr>
          <p:nvPr>
            <p:ph idx="1"/>
          </p:nvPr>
        </p:nvSpPr>
        <p:spPr>
          <a:xfrm>
            <a:off x="457201" y="1524000"/>
            <a:ext cx="4343400" cy="4602163"/>
          </a:xfrm>
        </p:spPr>
        <p:txBody>
          <a:bodyPr/>
          <a:lstStyle/>
          <a:p>
            <a:pPr marL="0" indent="0" algn="ctr">
              <a:buNone/>
            </a:pPr>
            <a:r>
              <a:rPr lang="en-US" u="sng" dirty="0" smtClean="0"/>
              <a:t>Pros</a:t>
            </a:r>
          </a:p>
          <a:p>
            <a:r>
              <a:rPr lang="en-US" dirty="0" smtClean="0"/>
              <a:t>Reduced energy loss with “smoother” flow</a:t>
            </a:r>
          </a:p>
          <a:p>
            <a:pPr marL="0" indent="0" algn="ctr">
              <a:buNone/>
            </a:pPr>
            <a:r>
              <a:rPr lang="en-US" u="sng" dirty="0" smtClean="0"/>
              <a:t>Cons</a:t>
            </a:r>
          </a:p>
          <a:p>
            <a:r>
              <a:rPr lang="en-US" dirty="0" smtClean="0"/>
              <a:t>Jet path deflection (</a:t>
            </a:r>
            <a:r>
              <a:rPr lang="en-US" dirty="0" err="1" smtClean="0"/>
              <a:t>instablity</a:t>
            </a:r>
            <a:r>
              <a:rPr lang="en-US" dirty="0" smtClean="0"/>
              <a:t>)</a:t>
            </a:r>
          </a:p>
          <a:p>
            <a:r>
              <a:rPr lang="en-US" dirty="0" smtClean="0"/>
              <a:t>Potentially not utilizing all </a:t>
            </a:r>
            <a:r>
              <a:rPr lang="en-US" dirty="0" err="1" smtClean="0"/>
              <a:t>flocs</a:t>
            </a:r>
            <a:endParaRPr lang="en-US" dirty="0" smtClean="0"/>
          </a:p>
          <a:p>
            <a:endParaRPr lang="en-US" dirty="0"/>
          </a:p>
        </p:txBody>
      </p:sp>
      <p:pic>
        <p:nvPicPr>
          <p:cNvPr id="4" name="Picture 5" descr="b"/>
          <p:cNvPicPr>
            <a:picLocks noChangeAspect="1" noChangeArrowheads="1"/>
          </p:cNvPicPr>
          <p:nvPr/>
        </p:nvPicPr>
        <p:blipFill>
          <a:blip r:embed="rId3" cstate="print"/>
          <a:srcRect/>
          <a:stretch>
            <a:fillRect/>
          </a:stretch>
        </p:blipFill>
        <p:spPr bwMode="auto">
          <a:xfrm>
            <a:off x="7209971" y="6283098"/>
            <a:ext cx="1934029" cy="574902"/>
          </a:xfrm>
          <a:prstGeom prst="rect">
            <a:avLst/>
          </a:prstGeom>
          <a:noFill/>
          <a:ln w="9525">
            <a:noFill/>
            <a:miter lim="800000"/>
            <a:headEnd/>
            <a:tailEnd/>
          </a:ln>
        </p:spPr>
      </p:pic>
      <p:pic>
        <p:nvPicPr>
          <p:cNvPr id="5" name="Picture 6" descr="a"/>
          <p:cNvPicPr>
            <a:picLocks noChangeAspect="1" noChangeArrowheads="1"/>
          </p:cNvPicPr>
          <p:nvPr/>
        </p:nvPicPr>
        <p:blipFill>
          <a:blip r:embed="rId4" cstate="print"/>
          <a:srcRect r="4546"/>
          <a:stretch>
            <a:fillRect/>
          </a:stretch>
        </p:blipFill>
        <p:spPr bwMode="auto">
          <a:xfrm>
            <a:off x="0" y="6300788"/>
            <a:ext cx="1981200" cy="557212"/>
          </a:xfrm>
          <a:prstGeom prst="rect">
            <a:avLst/>
          </a:prstGeom>
          <a:noFill/>
          <a:ln w="9525">
            <a:noFill/>
            <a:miter lim="800000"/>
            <a:headEnd/>
            <a:tailEnd/>
          </a:ln>
        </p:spPr>
      </p:pic>
    </p:spTree>
    <p:extLst>
      <p:ext uri="{BB962C8B-B14F-4D97-AF65-F5344CB8AC3E}">
        <p14:creationId xmlns:p14="http://schemas.microsoft.com/office/powerpoint/2010/main" val="39253557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Experiment 3:</a:t>
            </a:r>
            <a:br>
              <a:rPr lang="en-US" dirty="0" smtClean="0"/>
            </a:br>
            <a:r>
              <a:rPr lang="en-US" dirty="0" smtClean="0"/>
              <a:t>Jet Reverser With Lip</a:t>
            </a:r>
            <a:endParaRPr lang="en-US" dirty="0"/>
          </a:p>
        </p:txBody>
      </p:sp>
      <p:sp>
        <p:nvSpPr>
          <p:cNvPr id="3" name="Content Placeholder 2"/>
          <p:cNvSpPr>
            <a:spLocks noGrp="1"/>
          </p:cNvSpPr>
          <p:nvPr>
            <p:ph idx="1"/>
          </p:nvPr>
        </p:nvSpPr>
        <p:spPr>
          <a:xfrm>
            <a:off x="318720" y="1447800"/>
            <a:ext cx="5105400" cy="4581381"/>
          </a:xfrm>
        </p:spPr>
        <p:txBody>
          <a:bodyPr/>
          <a:lstStyle/>
          <a:p>
            <a:pPr marL="0" indent="0" algn="ctr">
              <a:buNone/>
            </a:pPr>
            <a:r>
              <a:rPr lang="en-US" u="sng" dirty="0" smtClean="0"/>
              <a:t>Pros</a:t>
            </a:r>
          </a:p>
          <a:p>
            <a:r>
              <a:rPr lang="en-US" dirty="0" smtClean="0"/>
              <a:t>Difficult for solids to deflect </a:t>
            </a:r>
            <a:r>
              <a:rPr lang="en-US" dirty="0"/>
              <a:t>j</a:t>
            </a:r>
            <a:r>
              <a:rPr lang="en-US" dirty="0" smtClean="0"/>
              <a:t>et </a:t>
            </a:r>
            <a:r>
              <a:rPr lang="en-US" dirty="0"/>
              <a:t>p</a:t>
            </a:r>
            <a:r>
              <a:rPr lang="en-US" dirty="0" smtClean="0"/>
              <a:t>ath </a:t>
            </a:r>
          </a:p>
          <a:p>
            <a:r>
              <a:rPr lang="en-US" dirty="0" smtClean="0"/>
              <a:t>2 Possible jet interaction points</a:t>
            </a:r>
          </a:p>
          <a:p>
            <a:pPr marL="0" indent="0" algn="ctr">
              <a:buNone/>
            </a:pPr>
            <a:r>
              <a:rPr lang="en-US" u="sng" dirty="0" smtClean="0"/>
              <a:t>Cons</a:t>
            </a:r>
            <a:endParaRPr lang="en-US" u="sng" dirty="0"/>
          </a:p>
          <a:p>
            <a:r>
              <a:rPr lang="en-US" dirty="0" smtClean="0"/>
              <a:t>Uneven flow around each side of the geometry</a:t>
            </a:r>
          </a:p>
          <a:p>
            <a:r>
              <a:rPr lang="en-US" dirty="0" smtClean="0"/>
              <a:t>Inconsistent </a:t>
            </a:r>
            <a:r>
              <a:rPr lang="en-US" dirty="0" err="1" smtClean="0"/>
              <a:t>floc</a:t>
            </a:r>
            <a:r>
              <a:rPr lang="en-US" dirty="0" smtClean="0"/>
              <a:t> blanket</a:t>
            </a:r>
          </a:p>
          <a:p>
            <a:endParaRPr lang="en-US" dirty="0"/>
          </a:p>
        </p:txBody>
      </p:sp>
      <p:pic>
        <p:nvPicPr>
          <p:cNvPr id="4" name="Picture 5" descr="b"/>
          <p:cNvPicPr>
            <a:picLocks noChangeAspect="1" noChangeArrowheads="1"/>
          </p:cNvPicPr>
          <p:nvPr/>
        </p:nvPicPr>
        <p:blipFill>
          <a:blip r:embed="rId3" cstate="print"/>
          <a:srcRect/>
          <a:stretch>
            <a:fillRect/>
          </a:stretch>
        </p:blipFill>
        <p:spPr bwMode="auto">
          <a:xfrm>
            <a:off x="7209971" y="6283098"/>
            <a:ext cx="1934029" cy="574902"/>
          </a:xfrm>
          <a:prstGeom prst="rect">
            <a:avLst/>
          </a:prstGeom>
          <a:noFill/>
          <a:ln w="9525">
            <a:noFill/>
            <a:miter lim="800000"/>
            <a:headEnd/>
            <a:tailEnd/>
          </a:ln>
        </p:spPr>
      </p:pic>
      <p:pic>
        <p:nvPicPr>
          <p:cNvPr id="5" name="Picture 6" descr="a"/>
          <p:cNvPicPr>
            <a:picLocks noChangeAspect="1" noChangeArrowheads="1"/>
          </p:cNvPicPr>
          <p:nvPr/>
        </p:nvPicPr>
        <p:blipFill>
          <a:blip r:embed="rId4" cstate="print"/>
          <a:srcRect r="4546"/>
          <a:stretch>
            <a:fillRect/>
          </a:stretch>
        </p:blipFill>
        <p:spPr bwMode="auto">
          <a:xfrm>
            <a:off x="0" y="6300788"/>
            <a:ext cx="1981200" cy="557212"/>
          </a:xfrm>
          <a:prstGeom prst="rect">
            <a:avLst/>
          </a:prstGeom>
          <a:noFill/>
          <a:ln w="9525">
            <a:noFill/>
            <a:miter lim="800000"/>
            <a:headEnd/>
            <a:tailEnd/>
          </a:ln>
        </p:spPr>
      </p:pic>
    </p:spTree>
    <p:extLst>
      <p:ext uri="{BB962C8B-B14F-4D97-AF65-F5344CB8AC3E}">
        <p14:creationId xmlns:p14="http://schemas.microsoft.com/office/powerpoint/2010/main" val="7725697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Experiment 4:</a:t>
            </a:r>
            <a:br>
              <a:rPr lang="en-US" dirty="0" smtClean="0"/>
            </a:br>
            <a:r>
              <a:rPr lang="en-US" dirty="0" smtClean="0"/>
              <a:t>Splitting the Jet</a:t>
            </a:r>
            <a:endParaRPr lang="en-US" dirty="0"/>
          </a:p>
        </p:txBody>
      </p:sp>
      <p:sp>
        <p:nvSpPr>
          <p:cNvPr id="3" name="Content Placeholder 2"/>
          <p:cNvSpPr>
            <a:spLocks noGrp="1"/>
          </p:cNvSpPr>
          <p:nvPr>
            <p:ph idx="1"/>
          </p:nvPr>
        </p:nvSpPr>
        <p:spPr/>
        <p:txBody>
          <a:bodyPr/>
          <a:lstStyle/>
          <a:p>
            <a:r>
              <a:rPr lang="en-US" dirty="0" smtClean="0"/>
              <a:t>Trouble in previous experiments:</a:t>
            </a:r>
            <a:endParaRPr lang="en-US" dirty="0"/>
          </a:p>
        </p:txBody>
      </p:sp>
      <p:pic>
        <p:nvPicPr>
          <p:cNvPr id="4"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5"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2874.JPG"/>
          <p:cNvPicPr>
            <a:picLocks noChangeAspect="1"/>
          </p:cNvPicPr>
          <p:nvPr/>
        </p:nvPicPr>
        <p:blipFill>
          <a:blip r:embed="rId3" cstate="print"/>
          <a:stretch>
            <a:fillRect/>
          </a:stretch>
        </p:blipFill>
        <p:spPr>
          <a:xfrm>
            <a:off x="0" y="0"/>
            <a:ext cx="9144000" cy="6858000"/>
          </a:xfrm>
          <a:prstGeom prst="rect">
            <a:avLst/>
          </a:prstGeom>
        </p:spPr>
      </p:pic>
      <p:pic>
        <p:nvPicPr>
          <p:cNvPr id="3" name="Picture 2" descr="IMG_3146.JPG"/>
          <p:cNvPicPr>
            <a:picLocks noChangeAspect="1"/>
          </p:cNvPicPr>
          <p:nvPr/>
        </p:nvPicPr>
        <p:blipFill>
          <a:blip r:embed="rId4" cstate="print"/>
          <a:stretch>
            <a:fillRect/>
          </a:stretch>
        </p:blipFill>
        <p:spPr>
          <a:xfrm>
            <a:off x="0" y="0"/>
            <a:ext cx="9144000" cy="6858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4" name="Picture 5" descr="b"/>
          <p:cNvPicPr>
            <a:picLocks noChangeAspect="1" noChangeArrowheads="1"/>
          </p:cNvPicPr>
          <p:nvPr/>
        </p:nvPicPr>
        <p:blipFill>
          <a:blip r:embed="rId5" cstate="print"/>
          <a:srcRect/>
          <a:stretch>
            <a:fillRect/>
          </a:stretch>
        </p:blipFill>
        <p:spPr bwMode="auto">
          <a:xfrm>
            <a:off x="7209971" y="6283098"/>
            <a:ext cx="1934029" cy="574902"/>
          </a:xfrm>
          <a:prstGeom prst="rect">
            <a:avLst/>
          </a:prstGeom>
          <a:noFill/>
          <a:ln w="9525">
            <a:noFill/>
            <a:miter lim="800000"/>
            <a:headEnd/>
            <a:tailEnd/>
          </a:ln>
        </p:spPr>
      </p:pic>
      <p:pic>
        <p:nvPicPr>
          <p:cNvPr id="5" name="Picture 6" descr="a"/>
          <p:cNvPicPr>
            <a:picLocks noChangeAspect="1" noChangeArrowheads="1"/>
          </p:cNvPicPr>
          <p:nvPr/>
        </p:nvPicPr>
        <p:blipFill>
          <a:blip r:embed="rId6"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Experiment 4:</a:t>
            </a:r>
            <a:br>
              <a:rPr lang="en-US" dirty="0" smtClean="0"/>
            </a:br>
            <a:r>
              <a:rPr lang="en-US" dirty="0" smtClean="0"/>
              <a:t>Splitting the Jet</a:t>
            </a:r>
            <a:endParaRPr lang="en-US" dirty="0"/>
          </a:p>
        </p:txBody>
      </p:sp>
      <p:pic>
        <p:nvPicPr>
          <p:cNvPr id="5"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6"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a:xfrm>
            <a:off x="222885" y="274320"/>
            <a:ext cx="8698230" cy="822960"/>
          </a:xfrm>
        </p:spPr>
        <p:txBody>
          <a:bodyPr lIns="0" tIns="0" rIns="0" bIns="0" anchor="t"/>
          <a:lstStyle/>
          <a:p>
            <a:pPr algn="l">
              <a:lnSpc>
                <a:spcPct val="95000"/>
              </a:lnSpc>
            </a:pPr>
            <a:r>
              <a:rPr lang="en-US" sz="4000" dirty="0" smtClean="0">
                <a:solidFill>
                  <a:srgbClr val="1F497D"/>
                </a:solidFill>
              </a:rPr>
              <a:t>Introduction: What is </a:t>
            </a:r>
            <a:r>
              <a:rPr lang="en-US" sz="4000" dirty="0" err="1" smtClean="0">
                <a:solidFill>
                  <a:srgbClr val="1F497D"/>
                </a:solidFill>
              </a:rPr>
              <a:t>floc</a:t>
            </a:r>
            <a:r>
              <a:rPr lang="en-US" sz="4000" dirty="0" smtClean="0">
                <a:solidFill>
                  <a:srgbClr val="1F497D"/>
                </a:solidFill>
              </a:rPr>
              <a:t> blanket?</a:t>
            </a:r>
            <a:br>
              <a:rPr lang="en-US" sz="4000" dirty="0" smtClean="0">
                <a:solidFill>
                  <a:srgbClr val="1F497D"/>
                </a:solidFill>
              </a:rPr>
            </a:br>
            <a:endParaRPr lang="en-US" sz="3900" dirty="0">
              <a:solidFill>
                <a:schemeClr val="accent1"/>
              </a:solidFill>
              <a:latin typeface="Arial" charset="0"/>
            </a:endParaRPr>
          </a:p>
        </p:txBody>
      </p:sp>
      <p:sp>
        <p:nvSpPr>
          <p:cNvPr id="4098" name="Rectangle 2"/>
          <p:cNvSpPr>
            <a:spLocks noGrp="1" noChangeArrowheads="1"/>
          </p:cNvSpPr>
          <p:nvPr>
            <p:ph type="body" idx="1"/>
          </p:nvPr>
        </p:nvSpPr>
        <p:spPr>
          <a:xfrm>
            <a:off x="215742" y="1631633"/>
            <a:ext cx="4889658" cy="4930617"/>
          </a:xfrm>
        </p:spPr>
        <p:txBody>
          <a:bodyPr lIns="0" tIns="0" rIns="0" bIns="0"/>
          <a:lstStyle/>
          <a:p>
            <a:pPr marL="445770" lvl="1" indent="-342900">
              <a:lnSpc>
                <a:spcPct val="95000"/>
              </a:lnSpc>
              <a:spcBef>
                <a:spcPct val="0"/>
              </a:spcBef>
              <a:buClr>
                <a:srgbClr val="000000"/>
              </a:buClr>
            </a:pPr>
            <a:r>
              <a:rPr lang="en-US" sz="2400" dirty="0">
                <a:solidFill>
                  <a:srgbClr val="000000"/>
                </a:solidFill>
                <a:cs typeface="Arial" pitchFamily="34" charset="0"/>
              </a:rPr>
              <a:t>A fluidized, highly concentrated bed of particles.</a:t>
            </a:r>
            <a:endParaRPr lang="en-US" sz="2400" dirty="0">
              <a:cs typeface="Arial" pitchFamily="34" charset="0"/>
            </a:endParaRPr>
          </a:p>
          <a:p>
            <a:pPr marL="445770" lvl="1" indent="-342900">
              <a:lnSpc>
                <a:spcPct val="95000"/>
              </a:lnSpc>
              <a:spcBef>
                <a:spcPct val="0"/>
              </a:spcBef>
              <a:buClr>
                <a:srgbClr val="000000"/>
              </a:buClr>
            </a:pPr>
            <a:r>
              <a:rPr lang="en-US" sz="2400" dirty="0">
                <a:solidFill>
                  <a:srgbClr val="000000"/>
                </a:solidFill>
                <a:cs typeface="Arial" pitchFamily="34" charset="0"/>
              </a:rPr>
              <a:t>Occurs when </a:t>
            </a:r>
            <a:r>
              <a:rPr lang="en-US" sz="2400" dirty="0" err="1">
                <a:solidFill>
                  <a:srgbClr val="000000"/>
                </a:solidFill>
                <a:cs typeface="Arial" pitchFamily="34" charset="0"/>
              </a:rPr>
              <a:t>flocs</a:t>
            </a:r>
            <a:r>
              <a:rPr lang="en-US" sz="2400" dirty="0">
                <a:solidFill>
                  <a:srgbClr val="000000"/>
                </a:solidFill>
                <a:cs typeface="Arial" pitchFamily="34" charset="0"/>
              </a:rPr>
              <a:t> switch from a state of </a:t>
            </a:r>
            <a:r>
              <a:rPr lang="en-US" sz="2400" b="1" dirty="0">
                <a:solidFill>
                  <a:srgbClr val="000000"/>
                </a:solidFill>
                <a:cs typeface="Arial" pitchFamily="34" charset="0"/>
              </a:rPr>
              <a:t>differential settling</a:t>
            </a:r>
            <a:r>
              <a:rPr lang="en-US" sz="2400" dirty="0">
                <a:solidFill>
                  <a:srgbClr val="000000"/>
                </a:solidFill>
                <a:cs typeface="Arial" pitchFamily="34" charset="0"/>
              </a:rPr>
              <a:t> to </a:t>
            </a:r>
            <a:r>
              <a:rPr lang="en-US" sz="2400" b="1" dirty="0">
                <a:solidFill>
                  <a:srgbClr val="000000"/>
                </a:solidFill>
                <a:cs typeface="Arial" pitchFamily="34" charset="0"/>
              </a:rPr>
              <a:t>hindered settling.</a:t>
            </a:r>
            <a:endParaRPr lang="en-US" sz="2400" dirty="0">
              <a:cs typeface="Arial" pitchFamily="34" charset="0"/>
            </a:endParaRPr>
          </a:p>
          <a:p>
            <a:pPr>
              <a:lnSpc>
                <a:spcPct val="95000"/>
              </a:lnSpc>
              <a:spcBef>
                <a:spcPct val="0"/>
              </a:spcBef>
            </a:pPr>
            <a:endParaRPr lang="en-US" sz="2400" dirty="0">
              <a:solidFill>
                <a:srgbClr val="000000"/>
              </a:solidFill>
              <a:cs typeface="Arial" pitchFamily="34" charset="0"/>
            </a:endParaRPr>
          </a:p>
          <a:p>
            <a:pPr>
              <a:lnSpc>
                <a:spcPct val="95000"/>
              </a:lnSpc>
              <a:spcBef>
                <a:spcPct val="0"/>
              </a:spcBef>
            </a:pPr>
            <a:r>
              <a:rPr lang="en-US" sz="2400" dirty="0">
                <a:solidFill>
                  <a:srgbClr val="000000"/>
                </a:solidFill>
                <a:cs typeface="Arial" pitchFamily="34" charset="0"/>
              </a:rPr>
              <a:t>Benefits of a </a:t>
            </a:r>
            <a:r>
              <a:rPr lang="en-US" sz="2400" dirty="0" err="1">
                <a:solidFill>
                  <a:srgbClr val="000000"/>
                </a:solidFill>
                <a:cs typeface="Arial" pitchFamily="34" charset="0"/>
              </a:rPr>
              <a:t>floc</a:t>
            </a:r>
            <a:r>
              <a:rPr lang="en-US" sz="2400" dirty="0">
                <a:solidFill>
                  <a:srgbClr val="000000"/>
                </a:solidFill>
                <a:cs typeface="Arial" pitchFamily="34" charset="0"/>
              </a:rPr>
              <a:t> blanket:</a:t>
            </a:r>
            <a:endParaRPr lang="en-US" sz="2400" dirty="0">
              <a:cs typeface="Arial" pitchFamily="34" charset="0"/>
            </a:endParaRPr>
          </a:p>
          <a:p>
            <a:pPr marL="445770" lvl="1" indent="-342900">
              <a:lnSpc>
                <a:spcPct val="95000"/>
              </a:lnSpc>
              <a:spcBef>
                <a:spcPct val="0"/>
              </a:spcBef>
              <a:buClr>
                <a:srgbClr val="000000"/>
              </a:buClr>
            </a:pPr>
            <a:r>
              <a:rPr lang="en-US" sz="2400" dirty="0">
                <a:solidFill>
                  <a:srgbClr val="000000"/>
                </a:solidFill>
                <a:cs typeface="Arial" pitchFamily="34" charset="0"/>
              </a:rPr>
              <a:t>Greatly improves the </a:t>
            </a:r>
            <a:r>
              <a:rPr lang="en-US" sz="2400" dirty="0" smtClean="0">
                <a:solidFill>
                  <a:srgbClr val="000000"/>
                </a:solidFill>
                <a:cs typeface="Arial" pitchFamily="34" charset="0"/>
              </a:rPr>
              <a:t>effluent turbidity </a:t>
            </a:r>
            <a:r>
              <a:rPr lang="en-US" sz="2400" dirty="0">
                <a:solidFill>
                  <a:srgbClr val="000000"/>
                </a:solidFill>
                <a:cs typeface="Arial" pitchFamily="34" charset="0"/>
              </a:rPr>
              <a:t>by trapping small </a:t>
            </a:r>
            <a:r>
              <a:rPr lang="en-US" sz="2400" dirty="0" err="1">
                <a:solidFill>
                  <a:srgbClr val="000000"/>
                </a:solidFill>
                <a:cs typeface="Arial" pitchFamily="34" charset="0"/>
              </a:rPr>
              <a:t>flocs</a:t>
            </a:r>
            <a:r>
              <a:rPr lang="en-US" sz="2400" dirty="0">
                <a:solidFill>
                  <a:srgbClr val="000000"/>
                </a:solidFill>
                <a:cs typeface="Arial" pitchFamily="34" charset="0"/>
              </a:rPr>
              <a:t>.</a:t>
            </a:r>
            <a:endParaRPr lang="en-US" sz="2400" dirty="0">
              <a:cs typeface="Arial" pitchFamily="34" charset="0"/>
            </a:endParaRPr>
          </a:p>
          <a:p>
            <a:pPr marL="445770" lvl="1" indent="-342900">
              <a:lnSpc>
                <a:spcPct val="95000"/>
              </a:lnSpc>
              <a:spcBef>
                <a:spcPct val="0"/>
              </a:spcBef>
              <a:buClr>
                <a:srgbClr val="000000"/>
              </a:buClr>
            </a:pPr>
            <a:r>
              <a:rPr lang="en-US" sz="2400" dirty="0">
                <a:solidFill>
                  <a:srgbClr val="000000"/>
                </a:solidFill>
                <a:cs typeface="Arial" pitchFamily="34" charset="0"/>
              </a:rPr>
              <a:t>Reduces clean water waste from frequent draining of the sedimentation tank</a:t>
            </a:r>
            <a:r>
              <a:rPr lang="en-US" sz="2400" dirty="0">
                <a:solidFill>
                  <a:srgbClr val="000000"/>
                </a:solidFill>
                <a:latin typeface="Arial" pitchFamily="34" charset="0"/>
                <a:cs typeface="Arial" pitchFamily="34" charset="0"/>
              </a:rPr>
              <a:t>.</a:t>
            </a:r>
            <a:endParaRPr lang="en-US" sz="2400" dirty="0">
              <a:latin typeface="Arial" pitchFamily="34" charset="0"/>
              <a:cs typeface="Arial" pitchFamily="34" charset="0"/>
            </a:endParaRPr>
          </a:p>
          <a:p>
            <a:pPr marL="0" indent="0">
              <a:lnSpc>
                <a:spcPct val="95000"/>
              </a:lnSpc>
              <a:spcBef>
                <a:spcPct val="0"/>
              </a:spcBef>
              <a:buNone/>
            </a:pPr>
            <a:endParaRPr lang="en-US" sz="2400" dirty="0">
              <a:solidFill>
                <a:srgbClr val="000000"/>
              </a:solidFill>
              <a:latin typeface="Arial" pitchFamily="34" charset="0"/>
              <a:cs typeface="Arial" pitchFamily="34" charset="0"/>
            </a:endParaRPr>
          </a:p>
          <a:p>
            <a:pPr marL="0" indent="0">
              <a:lnSpc>
                <a:spcPct val="95000"/>
              </a:lnSpc>
              <a:spcBef>
                <a:spcPct val="0"/>
              </a:spcBef>
              <a:buNone/>
            </a:pPr>
            <a:endParaRPr lang="en-US" sz="2400" dirty="0">
              <a:solidFill>
                <a:srgbClr val="000000"/>
              </a:solidFill>
              <a:latin typeface="Arial" charset="0"/>
            </a:endParaRPr>
          </a:p>
          <a:p>
            <a:pPr marL="0" indent="0">
              <a:lnSpc>
                <a:spcPct val="95000"/>
              </a:lnSpc>
              <a:spcBef>
                <a:spcPct val="0"/>
              </a:spcBef>
              <a:buNone/>
            </a:pPr>
            <a:endParaRPr lang="en-US" sz="2400" dirty="0">
              <a:solidFill>
                <a:srgbClr val="000000"/>
              </a:solidFill>
              <a:latin typeface="Arial" charset="0"/>
            </a:endParaRPr>
          </a:p>
        </p:txBody>
      </p:sp>
      <p:pic>
        <p:nvPicPr>
          <p:cNvPr id="4" name="Picture 6" descr="a"/>
          <p:cNvPicPr>
            <a:picLocks noChangeAspect="1" noChangeArrowheads="1"/>
          </p:cNvPicPr>
          <p:nvPr/>
        </p:nvPicPr>
        <p:blipFill>
          <a:blip r:embed="rId3" cstate="print"/>
          <a:srcRect r="4546"/>
          <a:stretch>
            <a:fillRect/>
          </a:stretch>
        </p:blipFill>
        <p:spPr bwMode="auto">
          <a:xfrm>
            <a:off x="0" y="6376988"/>
            <a:ext cx="1981200" cy="557212"/>
          </a:xfrm>
          <a:prstGeom prst="rect">
            <a:avLst/>
          </a:prstGeom>
          <a:noFill/>
          <a:ln w="9525">
            <a:noFill/>
            <a:miter lim="800000"/>
            <a:headEnd/>
            <a:tailEnd/>
          </a:ln>
        </p:spPr>
      </p:pic>
      <p:pic>
        <p:nvPicPr>
          <p:cNvPr id="5" name="Picture 6" descr="a"/>
          <p:cNvPicPr>
            <a:picLocks noChangeAspect="1" noChangeArrowheads="1"/>
          </p:cNvPicPr>
          <p:nvPr/>
        </p:nvPicPr>
        <p:blipFill>
          <a:blip r:embed="rId3" cstate="print"/>
          <a:srcRect r="4546"/>
          <a:stretch>
            <a:fillRect/>
          </a:stretch>
        </p:blipFill>
        <p:spPr bwMode="auto">
          <a:xfrm>
            <a:off x="0" y="6376988"/>
            <a:ext cx="1981200" cy="557212"/>
          </a:xfrm>
          <a:prstGeom prst="rect">
            <a:avLst/>
          </a:prstGeom>
          <a:noFill/>
          <a:ln w="9525">
            <a:noFill/>
            <a:miter lim="800000"/>
            <a:headEnd/>
            <a:tailEnd/>
          </a:ln>
        </p:spPr>
      </p:pic>
      <p:pic>
        <p:nvPicPr>
          <p:cNvPr id="6"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7" name="Picture 5"/>
          <p:cNvPicPr>
            <a:picLocks noChangeAspect="1" noChangeArrowheads="1"/>
          </p:cNvPicPr>
          <p:nvPr/>
        </p:nvPicPr>
        <p:blipFill>
          <a:blip r:embed="rId5" cstate="print"/>
          <a:srcRect/>
          <a:stretch>
            <a:fillRect/>
          </a:stretch>
        </p:blipFill>
        <p:spPr bwMode="auto">
          <a:xfrm>
            <a:off x="5715000" y="1828800"/>
            <a:ext cx="2798027" cy="4215765"/>
          </a:xfrm>
          <a:prstGeom prst="rect">
            <a:avLst/>
          </a:prstGeom>
          <a:noFill/>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Experiment 5: </a:t>
            </a:r>
            <a:br>
              <a:rPr lang="en-US" dirty="0" smtClean="0"/>
            </a:br>
            <a:r>
              <a:rPr lang="en-US" dirty="0" smtClean="0"/>
              <a:t>Asymmetrical Geometry</a:t>
            </a:r>
            <a:endParaRPr lang="en-US" dirty="0"/>
          </a:p>
        </p:txBody>
      </p:sp>
      <p:pic>
        <p:nvPicPr>
          <p:cNvPr id="5"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6"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Experiment 5:</a:t>
            </a:r>
            <a:br>
              <a:rPr lang="en-US" dirty="0" smtClean="0"/>
            </a:br>
            <a:r>
              <a:rPr lang="en-US" dirty="0" smtClean="0"/>
              <a:t>Asymmetrical Geometry</a:t>
            </a:r>
            <a:endParaRPr lang="en-US" dirty="0"/>
          </a:p>
        </p:txBody>
      </p:sp>
      <p:pic>
        <p:nvPicPr>
          <p:cNvPr id="5"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6"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a:xfrm>
            <a:off x="222885" y="274320"/>
            <a:ext cx="8698230" cy="822960"/>
          </a:xfrm>
        </p:spPr>
        <p:txBody>
          <a:bodyPr lIns="0" tIns="0" rIns="0" bIns="0" anchor="t"/>
          <a:lstStyle/>
          <a:p>
            <a:pPr>
              <a:lnSpc>
                <a:spcPct val="95000"/>
              </a:lnSpc>
            </a:pPr>
            <a:r>
              <a:rPr lang="en-US" sz="7200" dirty="0" smtClean="0"/>
              <a:t>Future Work</a:t>
            </a:r>
            <a:endParaRPr lang="en-US" sz="7200" dirty="0">
              <a:solidFill>
                <a:srgbClr val="000000"/>
              </a:solidFill>
              <a:latin typeface="Arial" charset="0"/>
            </a:endParaRPr>
          </a:p>
        </p:txBody>
      </p:sp>
      <p:sp>
        <p:nvSpPr>
          <p:cNvPr id="27650" name="Rectangle 2"/>
          <p:cNvSpPr>
            <a:spLocks noGrp="1" noChangeArrowheads="1"/>
          </p:cNvSpPr>
          <p:nvPr>
            <p:ph type="body" idx="1"/>
          </p:nvPr>
        </p:nvSpPr>
        <p:spPr>
          <a:xfrm>
            <a:off x="222885" y="1645920"/>
            <a:ext cx="8698230" cy="4937760"/>
          </a:xfrm>
        </p:spPr>
        <p:txBody>
          <a:bodyPr lIns="0" tIns="0" rIns="0" bIns="0"/>
          <a:lstStyle/>
          <a:p>
            <a:pPr marL="0" indent="0">
              <a:lnSpc>
                <a:spcPct val="95000"/>
              </a:lnSpc>
              <a:spcBef>
                <a:spcPct val="0"/>
              </a:spcBef>
              <a:buNone/>
            </a:pPr>
            <a:r>
              <a:rPr lang="en-US" dirty="0" smtClean="0">
                <a:solidFill>
                  <a:srgbClr val="000000"/>
                </a:solidFill>
              </a:rPr>
              <a:t>Ideas for Future Experiments:</a:t>
            </a:r>
          </a:p>
          <a:p>
            <a:pPr marL="0" indent="0">
              <a:lnSpc>
                <a:spcPct val="95000"/>
              </a:lnSpc>
              <a:spcBef>
                <a:spcPct val="0"/>
              </a:spcBef>
            </a:pPr>
            <a:endParaRPr lang="en-US" dirty="0" smtClean="0">
              <a:solidFill>
                <a:srgbClr val="000000"/>
              </a:solidFill>
            </a:endParaRPr>
          </a:p>
          <a:p>
            <a:pPr marL="0" indent="0">
              <a:lnSpc>
                <a:spcPct val="95000"/>
              </a:lnSpc>
              <a:spcBef>
                <a:spcPct val="0"/>
              </a:spcBef>
            </a:pPr>
            <a:r>
              <a:rPr lang="en-US" dirty="0" smtClean="0">
                <a:solidFill>
                  <a:srgbClr val="000000"/>
                </a:solidFill>
              </a:rPr>
              <a:t>Quantifying Hydrostatic and Hydrodynamic Pressure</a:t>
            </a:r>
          </a:p>
          <a:p>
            <a:pPr marL="0" indent="0">
              <a:lnSpc>
                <a:spcPct val="95000"/>
              </a:lnSpc>
              <a:spcBef>
                <a:spcPct val="0"/>
              </a:spcBef>
            </a:pPr>
            <a:r>
              <a:rPr lang="en-US" dirty="0" smtClean="0">
                <a:solidFill>
                  <a:srgbClr val="000000"/>
                </a:solidFill>
              </a:rPr>
              <a:t>Designing a </a:t>
            </a:r>
            <a:r>
              <a:rPr lang="en-US" dirty="0" err="1" smtClean="0">
                <a:solidFill>
                  <a:srgbClr val="000000"/>
                </a:solidFill>
              </a:rPr>
              <a:t>Floc</a:t>
            </a:r>
            <a:r>
              <a:rPr lang="en-US" dirty="0" smtClean="0">
                <a:solidFill>
                  <a:srgbClr val="000000"/>
                </a:solidFill>
              </a:rPr>
              <a:t> Weir</a:t>
            </a:r>
          </a:p>
          <a:p>
            <a:pPr marL="0" indent="0">
              <a:lnSpc>
                <a:spcPct val="95000"/>
              </a:lnSpc>
              <a:spcBef>
                <a:spcPct val="0"/>
              </a:spcBef>
            </a:pPr>
            <a:r>
              <a:rPr lang="en-US" dirty="0" err="1" smtClean="0">
                <a:solidFill>
                  <a:srgbClr val="000000"/>
                </a:solidFill>
              </a:rPr>
              <a:t>Atima</a:t>
            </a:r>
            <a:r>
              <a:rPr lang="en-US" dirty="0" smtClean="0">
                <a:solidFill>
                  <a:srgbClr val="000000"/>
                </a:solidFill>
              </a:rPr>
              <a:t> final designs in one month</a:t>
            </a:r>
            <a:endParaRPr lang="en-US" dirty="0">
              <a:solidFill>
                <a:srgbClr val="000000"/>
              </a:solidFill>
            </a:endParaRPr>
          </a:p>
        </p:txBody>
      </p:sp>
      <p:pic>
        <p:nvPicPr>
          <p:cNvPr id="4"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5"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a:xfrm>
            <a:off x="222885" y="274320"/>
            <a:ext cx="8698230" cy="822960"/>
          </a:xfrm>
        </p:spPr>
        <p:txBody>
          <a:bodyPr lIns="0" tIns="0" rIns="0" bIns="0" anchor="t"/>
          <a:lstStyle/>
          <a:p>
            <a:pPr>
              <a:lnSpc>
                <a:spcPct val="95000"/>
              </a:lnSpc>
            </a:pPr>
            <a:r>
              <a:rPr lang="en-US" sz="7200" dirty="0" smtClean="0"/>
              <a:t>Q &amp; A</a:t>
            </a:r>
            <a:endParaRPr lang="en-US" sz="7200" dirty="0">
              <a:solidFill>
                <a:srgbClr val="000000"/>
              </a:solidFill>
              <a:latin typeface="Arial" charset="0"/>
            </a:endParaRPr>
          </a:p>
        </p:txBody>
      </p:sp>
      <p:sp>
        <p:nvSpPr>
          <p:cNvPr id="27650" name="Rectangle 2"/>
          <p:cNvSpPr>
            <a:spLocks noGrp="1" noChangeArrowheads="1"/>
          </p:cNvSpPr>
          <p:nvPr>
            <p:ph type="body" idx="1"/>
          </p:nvPr>
        </p:nvSpPr>
        <p:spPr>
          <a:xfrm>
            <a:off x="222885" y="1645920"/>
            <a:ext cx="8698230" cy="4937760"/>
          </a:xfrm>
        </p:spPr>
        <p:txBody>
          <a:bodyPr lIns="0" tIns="0" rIns="0" bIns="0"/>
          <a:lstStyle/>
          <a:p>
            <a:pPr marL="0" indent="0">
              <a:lnSpc>
                <a:spcPct val="95000"/>
              </a:lnSpc>
              <a:spcBef>
                <a:spcPct val="0"/>
              </a:spcBef>
              <a:buNone/>
            </a:pPr>
            <a:endParaRPr lang="en-US" dirty="0">
              <a:solidFill>
                <a:srgbClr val="000000"/>
              </a:solidFill>
            </a:endParaRPr>
          </a:p>
        </p:txBody>
      </p:sp>
      <p:pic>
        <p:nvPicPr>
          <p:cNvPr id="4"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5"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5000" y="2063523"/>
            <a:ext cx="2792413" cy="421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322524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a:xfrm>
            <a:off x="215742" y="267177"/>
            <a:ext cx="8698230" cy="817245"/>
          </a:xfrm>
        </p:spPr>
        <p:txBody>
          <a:bodyPr lIns="0" tIns="0" rIns="0" bIns="0" anchor="t"/>
          <a:lstStyle/>
          <a:p>
            <a:pPr>
              <a:lnSpc>
                <a:spcPct val="95000"/>
              </a:lnSpc>
            </a:pPr>
            <a:r>
              <a:rPr lang="en-US" sz="4000" dirty="0" err="1" smtClean="0"/>
              <a:t>Floc</a:t>
            </a:r>
            <a:r>
              <a:rPr lang="en-US" sz="4000" dirty="0" smtClean="0"/>
              <a:t> Blanket Formation</a:t>
            </a:r>
            <a:endParaRPr lang="en-US" sz="3900" dirty="0">
              <a:solidFill>
                <a:srgbClr val="000000"/>
              </a:solidFill>
              <a:latin typeface="Arial" charset="0"/>
            </a:endParaRPr>
          </a:p>
        </p:txBody>
      </p:sp>
      <p:sp>
        <p:nvSpPr>
          <p:cNvPr id="7170" name="Rectangle 2"/>
          <p:cNvSpPr>
            <a:spLocks noGrp="1" noChangeArrowheads="1"/>
          </p:cNvSpPr>
          <p:nvPr>
            <p:ph type="body" idx="1"/>
          </p:nvPr>
        </p:nvSpPr>
        <p:spPr>
          <a:xfrm>
            <a:off x="222885" y="1645920"/>
            <a:ext cx="8698230" cy="4937760"/>
          </a:xfrm>
        </p:spPr>
        <p:txBody>
          <a:bodyPr lIns="0" tIns="0" rIns="0" bIns="0"/>
          <a:lstStyle/>
          <a:p>
            <a:pPr marL="445770" lvl="1" indent="-342900">
              <a:lnSpc>
                <a:spcPct val="95000"/>
              </a:lnSpc>
              <a:spcBef>
                <a:spcPct val="0"/>
              </a:spcBef>
              <a:buClr>
                <a:srgbClr val="000000"/>
              </a:buClr>
            </a:pPr>
            <a:r>
              <a:rPr lang="en-US" sz="3200" dirty="0">
                <a:solidFill>
                  <a:srgbClr val="000000"/>
                </a:solidFill>
              </a:rPr>
              <a:t>Adequate </a:t>
            </a:r>
            <a:r>
              <a:rPr lang="en-US" sz="3200" dirty="0" err="1">
                <a:solidFill>
                  <a:srgbClr val="000000"/>
                </a:solidFill>
              </a:rPr>
              <a:t>floc</a:t>
            </a:r>
            <a:r>
              <a:rPr lang="en-US" sz="3200" dirty="0">
                <a:solidFill>
                  <a:srgbClr val="000000"/>
                </a:solidFill>
              </a:rPr>
              <a:t> re-suspension by inlet jet</a:t>
            </a:r>
            <a:endParaRPr lang="en-US" sz="3200" dirty="0"/>
          </a:p>
          <a:p>
            <a:pPr marL="445770" lvl="1" indent="-342900">
              <a:lnSpc>
                <a:spcPct val="95000"/>
              </a:lnSpc>
              <a:spcBef>
                <a:spcPct val="0"/>
              </a:spcBef>
              <a:buClr>
                <a:srgbClr val="000000"/>
              </a:buClr>
            </a:pPr>
            <a:r>
              <a:rPr lang="en-US" sz="3200" dirty="0">
                <a:solidFill>
                  <a:srgbClr val="000000"/>
                </a:solidFill>
              </a:rPr>
              <a:t>Inclines to direct settling </a:t>
            </a:r>
            <a:r>
              <a:rPr lang="en-US" sz="3200" dirty="0" err="1">
                <a:solidFill>
                  <a:srgbClr val="000000"/>
                </a:solidFill>
              </a:rPr>
              <a:t>flocs</a:t>
            </a:r>
            <a:r>
              <a:rPr lang="en-US" sz="3200" dirty="0">
                <a:solidFill>
                  <a:srgbClr val="000000"/>
                </a:solidFill>
              </a:rPr>
              <a:t> towards inlet jet</a:t>
            </a:r>
          </a:p>
        </p:txBody>
      </p:sp>
      <p:pic>
        <p:nvPicPr>
          <p:cNvPr id="7172" name="Picture 4"/>
          <p:cNvPicPr>
            <a:picLocks noChangeAspect="1" noChangeArrowheads="1"/>
          </p:cNvPicPr>
          <p:nvPr/>
        </p:nvPicPr>
        <p:blipFill>
          <a:blip r:embed="rId3" cstate="print"/>
          <a:srcRect/>
          <a:stretch>
            <a:fillRect/>
          </a:stretch>
        </p:blipFill>
        <p:spPr bwMode="auto">
          <a:xfrm>
            <a:off x="3375660" y="3278505"/>
            <a:ext cx="1805940" cy="2817495"/>
          </a:xfrm>
          <a:prstGeom prst="rect">
            <a:avLst/>
          </a:prstGeom>
          <a:noFill/>
        </p:spPr>
      </p:pic>
      <p:pic>
        <p:nvPicPr>
          <p:cNvPr id="7173" name="Picture 5"/>
          <p:cNvPicPr>
            <a:picLocks noChangeAspect="1" noChangeArrowheads="1"/>
          </p:cNvPicPr>
          <p:nvPr/>
        </p:nvPicPr>
        <p:blipFill>
          <a:blip r:embed="rId4" cstate="print"/>
          <a:srcRect/>
          <a:stretch>
            <a:fillRect/>
          </a:stretch>
        </p:blipFill>
        <p:spPr bwMode="auto">
          <a:xfrm>
            <a:off x="6477000" y="3264362"/>
            <a:ext cx="1828800" cy="2755438"/>
          </a:xfrm>
          <a:prstGeom prst="rect">
            <a:avLst/>
          </a:prstGeom>
          <a:noFill/>
        </p:spPr>
      </p:pic>
      <p:pic>
        <p:nvPicPr>
          <p:cNvPr id="7174" name="Picture 6"/>
          <p:cNvPicPr>
            <a:picLocks noChangeAspect="1" noChangeArrowheads="1"/>
          </p:cNvPicPr>
          <p:nvPr/>
        </p:nvPicPr>
        <p:blipFill>
          <a:blip r:embed="rId5" cstate="print"/>
          <a:srcRect/>
          <a:stretch>
            <a:fillRect/>
          </a:stretch>
        </p:blipFill>
        <p:spPr bwMode="auto">
          <a:xfrm>
            <a:off x="442912" y="3232785"/>
            <a:ext cx="1843088" cy="2863215"/>
          </a:xfrm>
          <a:prstGeom prst="rect">
            <a:avLst/>
          </a:prstGeom>
          <a:noFill/>
        </p:spPr>
      </p:pic>
      <p:sp>
        <p:nvSpPr>
          <p:cNvPr id="7175" name="Freeform 7"/>
          <p:cNvSpPr>
            <a:spLocks/>
          </p:cNvSpPr>
          <p:nvPr/>
        </p:nvSpPr>
        <p:spPr bwMode="auto">
          <a:xfrm>
            <a:off x="5486400" y="4114800"/>
            <a:ext cx="610077" cy="610077"/>
          </a:xfrm>
          <a:custGeom>
            <a:avLst/>
            <a:gdLst/>
            <a:ahLst/>
            <a:cxnLst>
              <a:cxn ang="0">
                <a:pos x="0" y="6165"/>
              </a:cxn>
              <a:cxn ang="0">
                <a:pos x="10427" y="6165"/>
              </a:cxn>
              <a:cxn ang="0">
                <a:pos x="10427" y="985"/>
              </a:cxn>
              <a:cxn ang="0">
                <a:pos x="11410" y="995"/>
              </a:cxn>
              <a:cxn ang="0">
                <a:pos x="21600" y="11345"/>
              </a:cxn>
              <a:cxn ang="0">
                <a:pos x="11413" y="21691"/>
              </a:cxn>
              <a:cxn ang="0">
                <a:pos x="10427" y="21705"/>
              </a:cxn>
              <a:cxn ang="0">
                <a:pos x="10427" y="16526"/>
              </a:cxn>
              <a:cxn ang="0">
                <a:pos x="0" y="16526"/>
              </a:cxn>
              <a:cxn ang="0">
                <a:pos x="0" y="6165"/>
              </a:cxn>
            </a:cxnLst>
            <a:rect l="0" t="0" r="r" b="b"/>
            <a:pathLst>
              <a:path w="21600" h="22715">
                <a:moveTo>
                  <a:pt x="0" y="6165"/>
                </a:moveTo>
                <a:lnTo>
                  <a:pt x="10427" y="6165"/>
                </a:lnTo>
                <a:cubicBezTo>
                  <a:pt x="10427" y="6165"/>
                  <a:pt x="10412" y="1031"/>
                  <a:pt x="10427" y="985"/>
                </a:cubicBezTo>
                <a:cubicBezTo>
                  <a:pt x="10427" y="0"/>
                  <a:pt x="11410" y="995"/>
                  <a:pt x="11410" y="995"/>
                </a:cubicBezTo>
                <a:lnTo>
                  <a:pt x="21600" y="11345"/>
                </a:lnTo>
                <a:cubicBezTo>
                  <a:pt x="21600" y="11345"/>
                  <a:pt x="11413" y="21669"/>
                  <a:pt x="11413" y="21691"/>
                </a:cubicBezTo>
                <a:cubicBezTo>
                  <a:pt x="10263" y="22715"/>
                  <a:pt x="10427" y="21705"/>
                  <a:pt x="10427" y="21705"/>
                </a:cubicBezTo>
                <a:lnTo>
                  <a:pt x="10427" y="16526"/>
                </a:lnTo>
                <a:lnTo>
                  <a:pt x="0" y="16526"/>
                </a:lnTo>
                <a:lnTo>
                  <a:pt x="0" y="6165"/>
                </a:lnTo>
                <a:close/>
              </a:path>
            </a:pathLst>
          </a:custGeom>
          <a:solidFill>
            <a:srgbClr val="FFFFFF"/>
          </a:solidFill>
          <a:ln w="9525">
            <a:solidFill>
              <a:srgbClr val="000000"/>
            </a:solidFill>
            <a:round/>
            <a:headEnd/>
            <a:tailEnd/>
          </a:ln>
          <a:effectLst/>
        </p:spPr>
        <p:txBody>
          <a:bodyPr lIns="82296" tIns="41148" rIns="82296" bIns="41148"/>
          <a:lstStyle/>
          <a:p>
            <a:endParaRPr lang="en-US"/>
          </a:p>
        </p:txBody>
      </p:sp>
      <p:sp>
        <p:nvSpPr>
          <p:cNvPr id="7176" name="Freeform 8"/>
          <p:cNvSpPr>
            <a:spLocks/>
          </p:cNvSpPr>
          <p:nvPr/>
        </p:nvSpPr>
        <p:spPr bwMode="auto">
          <a:xfrm>
            <a:off x="2474595" y="4120515"/>
            <a:ext cx="641509" cy="661512"/>
          </a:xfrm>
          <a:custGeom>
            <a:avLst/>
            <a:gdLst/>
            <a:ahLst/>
            <a:cxnLst>
              <a:cxn ang="0">
                <a:pos x="0" y="6165"/>
              </a:cxn>
              <a:cxn ang="0">
                <a:pos x="10427" y="6165"/>
              </a:cxn>
              <a:cxn ang="0">
                <a:pos x="10427" y="985"/>
              </a:cxn>
              <a:cxn ang="0">
                <a:pos x="11410" y="995"/>
              </a:cxn>
              <a:cxn ang="0">
                <a:pos x="21600" y="11345"/>
              </a:cxn>
              <a:cxn ang="0">
                <a:pos x="11413" y="21691"/>
              </a:cxn>
              <a:cxn ang="0">
                <a:pos x="10427" y="21705"/>
              </a:cxn>
              <a:cxn ang="0">
                <a:pos x="10427" y="16526"/>
              </a:cxn>
              <a:cxn ang="0">
                <a:pos x="0" y="16526"/>
              </a:cxn>
              <a:cxn ang="0">
                <a:pos x="0" y="6165"/>
              </a:cxn>
            </a:cxnLst>
            <a:rect l="0" t="0" r="r" b="b"/>
            <a:pathLst>
              <a:path w="21600" h="22715">
                <a:moveTo>
                  <a:pt x="0" y="6165"/>
                </a:moveTo>
                <a:lnTo>
                  <a:pt x="10427" y="6165"/>
                </a:lnTo>
                <a:cubicBezTo>
                  <a:pt x="10427" y="6165"/>
                  <a:pt x="10412" y="1031"/>
                  <a:pt x="10427" y="985"/>
                </a:cubicBezTo>
                <a:cubicBezTo>
                  <a:pt x="10427" y="0"/>
                  <a:pt x="11410" y="995"/>
                  <a:pt x="11410" y="995"/>
                </a:cubicBezTo>
                <a:lnTo>
                  <a:pt x="21600" y="11345"/>
                </a:lnTo>
                <a:cubicBezTo>
                  <a:pt x="21600" y="11345"/>
                  <a:pt x="11413" y="21669"/>
                  <a:pt x="11413" y="21691"/>
                </a:cubicBezTo>
                <a:cubicBezTo>
                  <a:pt x="10263" y="22715"/>
                  <a:pt x="10427" y="21705"/>
                  <a:pt x="10427" y="21705"/>
                </a:cubicBezTo>
                <a:lnTo>
                  <a:pt x="10427" y="16526"/>
                </a:lnTo>
                <a:lnTo>
                  <a:pt x="0" y="16526"/>
                </a:lnTo>
                <a:lnTo>
                  <a:pt x="0" y="6165"/>
                </a:lnTo>
                <a:close/>
              </a:path>
            </a:pathLst>
          </a:custGeom>
          <a:solidFill>
            <a:srgbClr val="FFFFFF"/>
          </a:solidFill>
          <a:ln w="9525">
            <a:solidFill>
              <a:srgbClr val="000000"/>
            </a:solidFill>
            <a:round/>
            <a:headEnd/>
            <a:tailEnd/>
          </a:ln>
          <a:effectLst/>
        </p:spPr>
        <p:txBody>
          <a:bodyPr lIns="82296" tIns="41148" rIns="82296" bIns="41148"/>
          <a:lstStyle/>
          <a:p>
            <a:endParaRPr lang="en-US"/>
          </a:p>
        </p:txBody>
      </p:sp>
      <p:pic>
        <p:nvPicPr>
          <p:cNvPr id="9" name="Picture 6" descr="a"/>
          <p:cNvPicPr>
            <a:picLocks noChangeAspect="1" noChangeArrowheads="1"/>
          </p:cNvPicPr>
          <p:nvPr/>
        </p:nvPicPr>
        <p:blipFill>
          <a:blip r:embed="rId6" cstate="print"/>
          <a:srcRect r="4546"/>
          <a:stretch>
            <a:fillRect/>
          </a:stretch>
        </p:blipFill>
        <p:spPr bwMode="auto">
          <a:xfrm>
            <a:off x="0" y="6300788"/>
            <a:ext cx="1981200" cy="557212"/>
          </a:xfrm>
          <a:prstGeom prst="rect">
            <a:avLst/>
          </a:prstGeom>
          <a:noFill/>
          <a:ln w="9525">
            <a:noFill/>
            <a:miter lim="800000"/>
            <a:headEnd/>
            <a:tailEnd/>
          </a:ln>
        </p:spPr>
      </p:pic>
      <p:pic>
        <p:nvPicPr>
          <p:cNvPr id="10" name="Picture 5" descr="b"/>
          <p:cNvPicPr>
            <a:picLocks noChangeAspect="1" noChangeArrowheads="1"/>
          </p:cNvPicPr>
          <p:nvPr/>
        </p:nvPicPr>
        <p:blipFill>
          <a:blip r:embed="rId7" cstate="print"/>
          <a:srcRect/>
          <a:stretch>
            <a:fillRect/>
          </a:stretch>
        </p:blipFill>
        <p:spPr bwMode="auto">
          <a:xfrm>
            <a:off x="7209971" y="6283098"/>
            <a:ext cx="1934029" cy="57490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Hypothesized </a:t>
            </a:r>
            <a:br>
              <a:rPr lang="en-US" dirty="0" smtClean="0"/>
            </a:br>
            <a:r>
              <a:rPr lang="en-US" dirty="0" smtClean="0"/>
              <a:t>Mechanism of </a:t>
            </a:r>
            <a:r>
              <a:rPr lang="en-US" dirty="0" err="1" smtClean="0"/>
              <a:t>Resuspension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0"/>
                <a:ext cx="8305800" cy="4525963"/>
              </a:xfrm>
            </p:spPr>
            <p:txBody>
              <a:bodyPr/>
              <a:lstStyle/>
              <a:p>
                <a14:m>
                  <m:oMath xmlns:m="http://schemas.openxmlformats.org/officeDocument/2006/math">
                    <m:r>
                      <a:rPr lang="en-US" b="0" i="1" smtClean="0">
                        <a:solidFill>
                          <a:prstClr val="black"/>
                        </a:solidFill>
                        <a:latin typeface="Cambria Math"/>
                      </a:rPr>
                      <m:t>h𝑦𝑑𝑟𝑜𝑠𝑡𝑎𝑡𝑖𝑐</m:t>
                    </m:r>
                    <m:r>
                      <a:rPr lang="en-US" b="0" i="1" smtClean="0">
                        <a:solidFill>
                          <a:prstClr val="black"/>
                        </a:solidFill>
                        <a:latin typeface="Cambria Math"/>
                      </a:rPr>
                      <m:t> </m:t>
                    </m:r>
                    <m:r>
                      <a:rPr lang="en-US" b="0" i="1" smtClean="0">
                        <a:solidFill>
                          <a:prstClr val="black"/>
                        </a:solidFill>
                        <a:latin typeface="Cambria Math"/>
                      </a:rPr>
                      <m:t>𝑝𝑟𝑒𝑠𝑠𝑢𝑟𝑒</m:t>
                    </m:r>
                    <m:r>
                      <a:rPr lang="en-US" b="0" i="1" smtClean="0">
                        <a:solidFill>
                          <a:prstClr val="black"/>
                        </a:solidFill>
                        <a:latin typeface="Cambria Math"/>
                      </a:rPr>
                      <m:t>=</m:t>
                    </m:r>
                    <m:r>
                      <m:rPr>
                        <m:sty m:val="p"/>
                      </m:rPr>
                      <a:rPr lang="el-GR" i="1">
                        <a:solidFill>
                          <a:prstClr val="black"/>
                        </a:solidFill>
                        <a:latin typeface="Cambria Math"/>
                      </a:rPr>
                      <m:t>ρ</m:t>
                    </m:r>
                    <m:r>
                      <m:rPr>
                        <m:sty m:val="p"/>
                      </m:rPr>
                      <a:rPr lang="en-US">
                        <a:solidFill>
                          <a:prstClr val="black"/>
                        </a:solidFill>
                        <a:latin typeface="Cambria Math"/>
                      </a:rPr>
                      <m:t>g</m:t>
                    </m:r>
                    <m:r>
                      <m:rPr>
                        <m:sty m:val="p"/>
                      </m:rPr>
                      <a:rPr lang="en-US" b="0" i="0" smtClean="0">
                        <a:solidFill>
                          <a:prstClr val="black"/>
                        </a:solidFill>
                        <a:latin typeface="Cambria Math"/>
                      </a:rPr>
                      <m:t>h</m:t>
                    </m:r>
                  </m:oMath>
                </a14:m>
                <a:endParaRPr lang="en-US" dirty="0" smtClean="0">
                  <a:solidFill>
                    <a:prstClr val="black"/>
                  </a:solidFill>
                </a:endParaRPr>
              </a:p>
              <a:p>
                <a14:m>
                  <m:oMath xmlns:m="http://schemas.openxmlformats.org/officeDocument/2006/math">
                    <m:r>
                      <a:rPr lang="en-US" b="0" i="1" smtClean="0">
                        <a:latin typeface="Cambria Math"/>
                      </a:rPr>
                      <m:t>h𝑦𝑑𝑟𝑜𝑑𝑦𝑛𝑎𝑚𝑖𝑐</m:t>
                    </m:r>
                    <m:r>
                      <a:rPr lang="en-US" b="0" i="1" smtClean="0">
                        <a:latin typeface="Cambria Math"/>
                      </a:rPr>
                      <m:t> </m:t>
                    </m:r>
                    <m:r>
                      <a:rPr lang="en-US" b="0" i="1" smtClean="0">
                        <a:latin typeface="Cambria Math"/>
                      </a:rPr>
                      <m:t>𝑝𝑟𝑒𝑠𝑠𝑢𝑟𝑒</m:t>
                    </m:r>
                    <m:r>
                      <a:rPr lang="en-US" b="0" i="1" smtClean="0">
                        <a:latin typeface="Cambria Math"/>
                      </a:rPr>
                      <m:t>=</m:t>
                    </m:r>
                    <m:r>
                      <a:rPr lang="en-US" b="0" i="1" smtClean="0">
                        <a:latin typeface="Cambria Math"/>
                      </a:rPr>
                      <m:t>𝑓</m:t>
                    </m:r>
                    <m:d>
                      <m:dPr>
                        <m:ctrlPr>
                          <a:rPr lang="en-US" b="0" i="1" smtClean="0">
                            <a:latin typeface="Cambria Math"/>
                          </a:rPr>
                        </m:ctrlPr>
                      </m:dPr>
                      <m:e>
                        <m:r>
                          <a:rPr lang="en-US" b="0" i="1" smtClean="0">
                            <a:latin typeface="Cambria Math"/>
                          </a:rPr>
                          <m:t>𝑣</m:t>
                        </m:r>
                        <m:r>
                          <a:rPr lang="en-US" b="0" i="1" smtClean="0">
                            <a:latin typeface="Cambria Math"/>
                          </a:rPr>
                          <m:t>,</m:t>
                        </m:r>
                        <m:r>
                          <a:rPr lang="en-US" b="0" i="1" smtClean="0">
                            <a:latin typeface="Cambria Math"/>
                          </a:rPr>
                          <m:t>𝑅</m:t>
                        </m:r>
                      </m:e>
                    </m:d>
                  </m:oMath>
                </a14:m>
                <a:endParaRPr lang="en-US" b="0" i="1" dirty="0" smtClean="0">
                  <a:latin typeface="Cambria Math"/>
                </a:endParaRPr>
              </a:p>
              <a:p>
                <a:pPr marL="0" indent="0">
                  <a:buNone/>
                </a:pPr>
                <a:endParaRPr lang="en-US" dirty="0" smtClean="0">
                  <a:solidFill>
                    <a:prstClr val="black"/>
                  </a:solidFill>
                </a:endParaRPr>
              </a:p>
              <a:p>
                <a:pPr marL="0" indent="0">
                  <a:buNone/>
                </a:pPr>
                <a:r>
                  <a:rPr lang="en-US" b="1" dirty="0" smtClean="0">
                    <a:solidFill>
                      <a:prstClr val="black"/>
                    </a:solidFill>
                  </a:rPr>
                  <a:t>Hypothesis</a:t>
                </a:r>
                <a:r>
                  <a:rPr lang="en-US" dirty="0" smtClean="0">
                    <a:solidFill>
                      <a:prstClr val="black"/>
                    </a:solidFill>
                  </a:rPr>
                  <a:t>: By counteracting the hydrostatic pressure of the solids with the hydrodynamic pressure of the jet we can effectively </a:t>
                </a:r>
                <a:r>
                  <a:rPr lang="en-US" dirty="0" err="1" smtClean="0">
                    <a:solidFill>
                      <a:prstClr val="black"/>
                    </a:solidFill>
                  </a:rPr>
                  <a:t>resuspend</a:t>
                </a:r>
                <a:r>
                  <a:rPr lang="en-US" dirty="0" smtClean="0">
                    <a:solidFill>
                      <a:prstClr val="black"/>
                    </a:solidFill>
                  </a:rPr>
                  <a:t> </a:t>
                </a:r>
                <a:r>
                  <a:rPr lang="en-US" dirty="0" err="1" smtClean="0">
                    <a:solidFill>
                      <a:prstClr val="black"/>
                    </a:solidFill>
                  </a:rPr>
                  <a:t>flocs</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0"/>
                <a:ext cx="8305800" cy="4525963"/>
              </a:xfrm>
              <a:blipFill rotWithShape="1">
                <a:blip r:embed="rId3"/>
                <a:stretch>
                  <a:fillRect l="-1834"/>
                </a:stretch>
              </a:blipFill>
            </p:spPr>
            <p:txBody>
              <a:bodyPr/>
              <a:lstStyle/>
              <a:p>
                <a:r>
                  <a:rPr lang="en-US">
                    <a:noFill/>
                  </a:rPr>
                  <a:t> </a:t>
                </a:r>
              </a:p>
            </p:txBody>
          </p:sp>
        </mc:Fallback>
      </mc:AlternateContent>
      <p:pic>
        <p:nvPicPr>
          <p:cNvPr id="4"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5" name="Picture 6" descr="a"/>
          <p:cNvPicPr>
            <a:picLocks noChangeAspect="1" noChangeArrowheads="1"/>
          </p:cNvPicPr>
          <p:nvPr/>
        </p:nvPicPr>
        <p:blipFill>
          <a:blip r:embed="rId5" cstate="print"/>
          <a:srcRect r="4546"/>
          <a:stretch>
            <a:fillRect/>
          </a:stretch>
        </p:blipFill>
        <p:spPr bwMode="auto">
          <a:xfrm>
            <a:off x="0" y="6300788"/>
            <a:ext cx="1981200" cy="557212"/>
          </a:xfrm>
          <a:prstGeom prst="rect">
            <a:avLst/>
          </a:prstGeom>
          <a:noFill/>
          <a:ln w="9525">
            <a:noFill/>
            <a:miter lim="800000"/>
            <a:headEnd/>
            <a:tailEnd/>
          </a:ln>
        </p:spPr>
      </p:pic>
    </p:spTree>
    <p:extLst>
      <p:ext uri="{BB962C8B-B14F-4D97-AF65-F5344CB8AC3E}">
        <p14:creationId xmlns:p14="http://schemas.microsoft.com/office/powerpoint/2010/main" val="406172095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2438400" y="1905000"/>
            <a:ext cx="3962400" cy="3429000"/>
          </a:xfrm>
          <a:prstGeom prst="rect">
            <a:avLst/>
          </a:prstGeom>
          <a:solidFill>
            <a:schemeClr val="bg1"/>
          </a:solidFill>
          <a:ln w="12700" cap="flat" cmpd="sng" algn="ctr">
            <a:solidFill>
              <a:schemeClr val="tx1"/>
            </a:solidFill>
            <a:prstDash val="solid"/>
            <a:round/>
            <a:headEnd type="none" w="lg" len="med"/>
            <a:tailEnd type="none" w="lg" len="med"/>
          </a:ln>
          <a:effectLst/>
        </p:spPr>
        <p:txBody>
          <a:bodyPr vert="horz" wrap="none" lIns="91440" tIns="45720" rIns="91440" bIns="45720" numCol="1" rtlCol="0" anchor="ctr"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entury Gothic" pitchFamily="34" charset="0"/>
              <a:cs typeface="Arial" charset="0"/>
            </a:endParaRPr>
          </a:p>
        </p:txBody>
      </p:sp>
      <p:sp>
        <p:nvSpPr>
          <p:cNvPr id="2" name="Title 1"/>
          <p:cNvSpPr>
            <a:spLocks noGrp="1"/>
          </p:cNvSpPr>
          <p:nvPr>
            <p:ph type="title"/>
          </p:nvPr>
        </p:nvSpPr>
        <p:spPr/>
        <p:txBody>
          <a:bodyPr/>
          <a:lstStyle/>
          <a:p>
            <a:r>
              <a:rPr lang="en-US" dirty="0" smtClean="0"/>
              <a:t>Hydrostatic vs. Hydrodynamic Pressure</a:t>
            </a:r>
            <a:endParaRPr lang="en-US" dirty="0"/>
          </a:p>
        </p:txBody>
      </p:sp>
      <p:sp>
        <p:nvSpPr>
          <p:cNvPr id="3" name="Content Placeholder 2"/>
          <p:cNvSpPr>
            <a:spLocks noGrp="1"/>
          </p:cNvSpPr>
          <p:nvPr>
            <p:ph idx="1"/>
          </p:nvPr>
        </p:nvSpPr>
        <p:spPr/>
        <p:txBody>
          <a:bodyPr/>
          <a:lstStyle/>
          <a:p>
            <a:endParaRPr lang="en-US" dirty="0"/>
          </a:p>
        </p:txBody>
      </p:sp>
      <p:sp>
        <p:nvSpPr>
          <p:cNvPr id="4" name="Rectangle 3"/>
          <p:cNvSpPr/>
          <p:nvPr/>
        </p:nvSpPr>
        <p:spPr bwMode="auto">
          <a:xfrm>
            <a:off x="5029200" y="2590800"/>
            <a:ext cx="1295400" cy="523220"/>
          </a:xfrm>
          <a:prstGeom prst="rect">
            <a:avLst/>
          </a:prstGeom>
          <a:solidFill>
            <a:schemeClr val="bg1"/>
          </a:solidFill>
          <a:ln w="12700" cap="flat" cmpd="sng" algn="ctr">
            <a:solidFill>
              <a:schemeClr val="bg1"/>
            </a:solidFill>
            <a:prstDash val="solid"/>
            <a:round/>
            <a:headEnd type="none" w="lg" len="med"/>
            <a:tailEnd type="none" w="lg" len="med"/>
          </a:ln>
          <a:effectLst/>
        </p:spPr>
        <p:txBody>
          <a:bodyPr vert="horz" wrap="square" lIns="91440" tIns="45720" rIns="91440" bIns="45720" numCol="1" rtlCol="0" anchor="ctr"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entury Gothic" pitchFamily="34" charset="0"/>
                <a:cs typeface="Arial" charset="0"/>
              </a:rPr>
              <a:t>Hydrostatic</a:t>
            </a:r>
          </a:p>
          <a:p>
            <a:pPr marL="0" marR="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entury Gothic" pitchFamily="34" charset="0"/>
                <a:cs typeface="Arial" charset="0"/>
              </a:rPr>
              <a:t>Pressure</a:t>
            </a:r>
          </a:p>
        </p:txBody>
      </p:sp>
      <p:sp>
        <p:nvSpPr>
          <p:cNvPr id="5" name="Oval 4"/>
          <p:cNvSpPr/>
          <p:nvPr/>
        </p:nvSpPr>
        <p:spPr bwMode="auto">
          <a:xfrm>
            <a:off x="3581400" y="3429000"/>
            <a:ext cx="1600200" cy="1600200"/>
          </a:xfrm>
          <a:prstGeom prst="ellipse">
            <a:avLst/>
          </a:prstGeom>
          <a:solidFill>
            <a:schemeClr val="bg1"/>
          </a:solidFill>
          <a:ln w="12700" cap="flat" cmpd="sng" algn="ctr">
            <a:solidFill>
              <a:schemeClr val="tx1"/>
            </a:solidFill>
            <a:prstDash val="solid"/>
            <a:round/>
            <a:headEnd type="none" w="lg" len="med"/>
            <a:tailEnd type="none" w="lg" len="med"/>
          </a:ln>
          <a:effectLst/>
        </p:spPr>
        <p:txBody>
          <a:bodyPr vert="horz" wrap="none" lIns="91440" tIns="45720" rIns="91440" bIns="45720" numCol="1" rtlCol="0" anchor="ctr"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entury Gothic" pitchFamily="34" charset="0"/>
              <a:cs typeface="Arial" charset="0"/>
            </a:endParaRPr>
          </a:p>
        </p:txBody>
      </p:sp>
      <p:cxnSp>
        <p:nvCxnSpPr>
          <p:cNvPr id="7" name="Straight Connector 6"/>
          <p:cNvCxnSpPr/>
          <p:nvPr/>
        </p:nvCxnSpPr>
        <p:spPr bwMode="auto">
          <a:xfrm flipV="1">
            <a:off x="5181600" y="3124200"/>
            <a:ext cx="1143000" cy="952500"/>
          </a:xfrm>
          <a:prstGeom prst="line">
            <a:avLst/>
          </a:prstGeom>
          <a:solidFill>
            <a:schemeClr val="accent1"/>
          </a:solidFill>
          <a:ln w="12700" cap="flat" cmpd="sng" algn="ctr">
            <a:solidFill>
              <a:schemeClr val="tx1"/>
            </a:solidFill>
            <a:prstDash val="solid"/>
            <a:round/>
            <a:headEnd type="none" w="lg" len="med"/>
            <a:tailEnd type="none" w="lg" len="med"/>
          </a:ln>
          <a:effectLst/>
        </p:spPr>
      </p:cxnSp>
      <p:cxnSp>
        <p:nvCxnSpPr>
          <p:cNvPr id="9" name="Straight Connector 8"/>
          <p:cNvCxnSpPr/>
          <p:nvPr/>
        </p:nvCxnSpPr>
        <p:spPr bwMode="auto">
          <a:xfrm flipH="1" flipV="1">
            <a:off x="2438400" y="3124200"/>
            <a:ext cx="1143000" cy="952500"/>
          </a:xfrm>
          <a:prstGeom prst="line">
            <a:avLst/>
          </a:prstGeom>
          <a:solidFill>
            <a:schemeClr val="accent1"/>
          </a:solidFill>
          <a:ln w="12700" cap="flat" cmpd="sng" algn="ctr">
            <a:solidFill>
              <a:schemeClr val="tx1"/>
            </a:solidFill>
            <a:prstDash val="solid"/>
            <a:round/>
            <a:headEnd type="none" w="lg" len="med"/>
            <a:tailEnd type="none" w="lg" len="med"/>
          </a:ln>
          <a:effectLst/>
        </p:spPr>
      </p:cxnSp>
      <p:sp>
        <p:nvSpPr>
          <p:cNvPr id="11" name="Rectangle 10"/>
          <p:cNvSpPr/>
          <p:nvPr/>
        </p:nvSpPr>
        <p:spPr bwMode="auto">
          <a:xfrm flipH="1" flipV="1">
            <a:off x="3581400" y="3124200"/>
            <a:ext cx="1600200" cy="914400"/>
          </a:xfrm>
          <a:prstGeom prst="rect">
            <a:avLst/>
          </a:prstGeom>
          <a:solidFill>
            <a:schemeClr val="bg1"/>
          </a:solidFill>
          <a:ln w="12700" cap="flat" cmpd="sng" algn="ctr">
            <a:solidFill>
              <a:schemeClr val="bg1"/>
            </a:solidFill>
            <a:prstDash val="solid"/>
            <a:round/>
            <a:headEnd type="none" w="lg" len="med"/>
            <a:tailEnd type="none" w="lg" len="med"/>
          </a:ln>
          <a:effectLst/>
        </p:spPr>
        <p:txBody>
          <a:bodyPr vert="horz" wrap="square" lIns="91440" tIns="45720" rIns="91440" bIns="45720" numCol="1" rtlCol="0" anchor="ctr"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entury Gothic" pitchFamily="34" charset="0"/>
              <a:cs typeface="Arial" charset="0"/>
            </a:endParaRPr>
          </a:p>
        </p:txBody>
      </p:sp>
      <p:sp>
        <p:nvSpPr>
          <p:cNvPr id="14" name="Arc 13"/>
          <p:cNvSpPr/>
          <p:nvPr/>
        </p:nvSpPr>
        <p:spPr bwMode="auto">
          <a:xfrm rot="5400000">
            <a:off x="3886200" y="3733800"/>
            <a:ext cx="1066800" cy="1066800"/>
          </a:xfrm>
          <a:prstGeom prst="arc">
            <a:avLst/>
          </a:prstGeom>
          <a:solidFill>
            <a:schemeClr val="bg1"/>
          </a:solidFill>
          <a:ln w="12700" cap="flat" cmpd="sng" algn="ctr">
            <a:solidFill>
              <a:schemeClr val="tx1"/>
            </a:solidFill>
            <a:prstDash val="solid"/>
            <a:round/>
            <a:headEnd type="none" w="lg" len="med"/>
            <a:tailEnd type="none" w="lg" len="med"/>
          </a:ln>
          <a:effectLst/>
        </p:spPr>
        <p:txBody>
          <a:bodyPr vert="horz" wrap="none" lIns="91440" tIns="45720" rIns="91440" bIns="45720" numCol="1" rtlCol="0" anchor="ctr"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entury Gothic" pitchFamily="34" charset="0"/>
              <a:cs typeface="Arial" charset="0"/>
            </a:endParaRPr>
          </a:p>
        </p:txBody>
      </p:sp>
      <p:cxnSp>
        <p:nvCxnSpPr>
          <p:cNvPr id="16" name="Straight Arrow Connector 15"/>
          <p:cNvCxnSpPr>
            <a:stCxn id="14" idx="0"/>
          </p:cNvCxnSpPr>
          <p:nvPr/>
        </p:nvCxnSpPr>
        <p:spPr bwMode="auto">
          <a:xfrm flipV="1">
            <a:off x="4953000" y="3886200"/>
            <a:ext cx="0" cy="381001"/>
          </a:xfrm>
          <a:prstGeom prst="straightConnector1">
            <a:avLst/>
          </a:prstGeom>
          <a:solidFill>
            <a:schemeClr val="accent1"/>
          </a:solidFill>
          <a:ln w="12700" cap="flat" cmpd="sng" algn="ctr">
            <a:solidFill>
              <a:schemeClr val="tx1"/>
            </a:solidFill>
            <a:prstDash val="solid"/>
            <a:round/>
            <a:headEnd type="none" w="lg" len="med"/>
            <a:tailEnd type="arrow"/>
          </a:ln>
          <a:effectLst/>
        </p:spPr>
      </p:cxnSp>
      <p:sp>
        <p:nvSpPr>
          <p:cNvPr id="17" name="Rectangle 16"/>
          <p:cNvSpPr/>
          <p:nvPr/>
        </p:nvSpPr>
        <p:spPr bwMode="auto">
          <a:xfrm>
            <a:off x="4343400" y="1905000"/>
            <a:ext cx="76200" cy="2286000"/>
          </a:xfrm>
          <a:prstGeom prst="rect">
            <a:avLst/>
          </a:prstGeom>
          <a:solidFill>
            <a:schemeClr val="bg1"/>
          </a:solidFill>
          <a:ln w="12700" cap="flat" cmpd="sng" algn="ctr">
            <a:solidFill>
              <a:schemeClr val="tx1"/>
            </a:solidFill>
            <a:prstDash val="solid"/>
            <a:round/>
            <a:headEnd type="none" w="lg" len="med"/>
            <a:tailEnd type="none" w="lg" len="med"/>
          </a:ln>
          <a:effectLst/>
        </p:spPr>
        <p:txBody>
          <a:bodyPr vert="horz" wrap="square" lIns="91440" tIns="45720" rIns="91440" bIns="45720" numCol="1" rtlCol="0" anchor="ctr"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entury Gothic" pitchFamily="34" charset="0"/>
              <a:cs typeface="Arial" charset="0"/>
            </a:endParaRPr>
          </a:p>
        </p:txBody>
      </p:sp>
      <p:sp>
        <p:nvSpPr>
          <p:cNvPr id="18" name="TextBox 17"/>
          <p:cNvSpPr txBox="1"/>
          <p:nvPr/>
        </p:nvSpPr>
        <p:spPr>
          <a:xfrm>
            <a:off x="4876800" y="4419600"/>
            <a:ext cx="1835759" cy="584775"/>
          </a:xfrm>
          <a:prstGeom prst="rect">
            <a:avLst/>
          </a:prstGeom>
          <a:noFill/>
        </p:spPr>
        <p:txBody>
          <a:bodyPr wrap="square" rtlCol="0">
            <a:spAutoFit/>
          </a:bodyPr>
          <a:lstStyle/>
          <a:p>
            <a:r>
              <a:rPr lang="en-US" sz="1400" dirty="0" smtClean="0"/>
              <a:t>Hydrodynamic</a:t>
            </a:r>
          </a:p>
          <a:p>
            <a:r>
              <a:rPr lang="en-US" dirty="0" smtClean="0"/>
              <a:t> </a:t>
            </a:r>
            <a:r>
              <a:rPr lang="en-US" sz="1400" dirty="0" smtClean="0"/>
              <a:t>Pressure</a:t>
            </a:r>
            <a:endParaRPr lang="en-US" sz="1400" dirty="0"/>
          </a:p>
        </p:txBody>
      </p:sp>
      <p:cxnSp>
        <p:nvCxnSpPr>
          <p:cNvPr id="21" name="Straight Connector 20"/>
          <p:cNvCxnSpPr/>
          <p:nvPr/>
        </p:nvCxnSpPr>
        <p:spPr bwMode="auto">
          <a:xfrm flipV="1">
            <a:off x="5181600" y="2852410"/>
            <a:ext cx="1219200" cy="767090"/>
          </a:xfrm>
          <a:prstGeom prst="line">
            <a:avLst/>
          </a:prstGeom>
          <a:solidFill>
            <a:schemeClr val="accent1"/>
          </a:solidFill>
          <a:ln w="12700" cap="flat" cmpd="sng" algn="ctr">
            <a:solidFill>
              <a:schemeClr val="tx1"/>
            </a:solidFill>
            <a:prstDash val="solid"/>
            <a:round/>
            <a:headEnd type="none" w="lg" len="med"/>
            <a:tailEnd type="none" w="lg" len="med"/>
          </a:ln>
          <a:effectLst/>
        </p:spPr>
      </p:cxnSp>
      <p:cxnSp>
        <p:nvCxnSpPr>
          <p:cNvPr id="20" name="Straight Connector 19"/>
          <p:cNvCxnSpPr/>
          <p:nvPr/>
        </p:nvCxnSpPr>
        <p:spPr bwMode="auto">
          <a:xfrm>
            <a:off x="5181600" y="3619500"/>
            <a:ext cx="0" cy="457200"/>
          </a:xfrm>
          <a:prstGeom prst="line">
            <a:avLst/>
          </a:prstGeom>
          <a:solidFill>
            <a:schemeClr val="accent1"/>
          </a:solidFill>
          <a:ln w="12700" cap="flat" cmpd="sng" algn="ctr">
            <a:solidFill>
              <a:schemeClr val="tx1"/>
            </a:solidFill>
            <a:prstDash val="solid"/>
            <a:round/>
            <a:headEnd type="none" w="lg" len="med"/>
            <a:tailEnd type="none" w="lg" len="med"/>
          </a:ln>
          <a:effectLst/>
        </p:spPr>
      </p:cxnSp>
      <p:pic>
        <p:nvPicPr>
          <p:cNvPr id="23"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24"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a:t>
            </a:r>
            <a:endParaRPr lang="en-US" dirty="0"/>
          </a:p>
        </p:txBody>
      </p:sp>
      <p:sp>
        <p:nvSpPr>
          <p:cNvPr id="3" name="Content Placeholder 2"/>
          <p:cNvSpPr>
            <a:spLocks noGrp="1"/>
          </p:cNvSpPr>
          <p:nvPr>
            <p:ph idx="1"/>
          </p:nvPr>
        </p:nvSpPr>
        <p:spPr/>
        <p:txBody>
          <a:bodyPr/>
          <a:lstStyle/>
          <a:p>
            <a:r>
              <a:rPr lang="en-US" dirty="0" smtClean="0"/>
              <a:t>Minimize the energy lost between when the jet exits the inlet and the point at which it contacts the returning solids.</a:t>
            </a:r>
          </a:p>
        </p:txBody>
      </p:sp>
      <p:pic>
        <p:nvPicPr>
          <p:cNvPr id="4"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5"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a:xfrm>
            <a:off x="222885" y="274320"/>
            <a:ext cx="8698230" cy="822960"/>
          </a:xfrm>
        </p:spPr>
        <p:txBody>
          <a:bodyPr lIns="0" tIns="0" rIns="0" bIns="0" anchor="t"/>
          <a:lstStyle/>
          <a:p>
            <a:pPr>
              <a:lnSpc>
                <a:spcPct val="95000"/>
              </a:lnSpc>
            </a:pPr>
            <a:r>
              <a:rPr lang="en-US" sz="5400" dirty="0" smtClean="0"/>
              <a:t>Current Sedimentation Tank</a:t>
            </a:r>
            <a:endParaRPr lang="en-US" sz="5400" dirty="0">
              <a:solidFill>
                <a:srgbClr val="000000"/>
              </a:solidFill>
              <a:latin typeface="Arial" charset="0"/>
            </a:endParaRPr>
          </a:p>
        </p:txBody>
      </p:sp>
      <p:sp>
        <p:nvSpPr>
          <p:cNvPr id="9218" name="Rectangle 2"/>
          <p:cNvSpPr>
            <a:spLocks noGrp="1" noChangeArrowheads="1"/>
          </p:cNvSpPr>
          <p:nvPr>
            <p:ph type="body" idx="1"/>
          </p:nvPr>
        </p:nvSpPr>
        <p:spPr>
          <a:xfrm>
            <a:off x="222885" y="1645920"/>
            <a:ext cx="8698230" cy="4937760"/>
          </a:xfrm>
        </p:spPr>
        <p:txBody>
          <a:bodyPr lIns="0" tIns="0" rIns="0" bIns="0"/>
          <a:lstStyle/>
          <a:p>
            <a:pPr marL="0" indent="0">
              <a:lnSpc>
                <a:spcPct val="95000"/>
              </a:lnSpc>
              <a:spcBef>
                <a:spcPct val="0"/>
              </a:spcBef>
              <a:buNone/>
            </a:pPr>
            <a:r>
              <a:rPr lang="en-US" dirty="0">
                <a:solidFill>
                  <a:srgbClr val="000000"/>
                </a:solidFill>
              </a:rPr>
              <a:t>60 degree angle, flat bottom</a:t>
            </a:r>
            <a:endParaRPr lang="en-US" dirty="0"/>
          </a:p>
          <a:p>
            <a:pPr marL="0" indent="0">
              <a:lnSpc>
                <a:spcPct val="95000"/>
              </a:lnSpc>
              <a:spcBef>
                <a:spcPct val="0"/>
              </a:spcBef>
              <a:buNone/>
            </a:pPr>
            <a:r>
              <a:rPr lang="en-US" dirty="0">
                <a:solidFill>
                  <a:srgbClr val="000000"/>
                </a:solidFill>
              </a:rPr>
              <a:t>geometry</a:t>
            </a:r>
          </a:p>
        </p:txBody>
      </p:sp>
      <p:pic>
        <p:nvPicPr>
          <p:cNvPr id="6"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7"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57969" t="6485" r="22708" b="10379"/>
          <a:stretch/>
        </p:blipFill>
        <p:spPr>
          <a:xfrm>
            <a:off x="5974102" y="1568247"/>
            <a:ext cx="2471738" cy="4752951"/>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1000" y="2743200"/>
            <a:ext cx="5455864" cy="2822179"/>
          </a:xfrm>
          <a:prstGeom prst="rect">
            <a:avLst/>
          </a:prstGeom>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a:xfrm>
            <a:off x="222885" y="274320"/>
            <a:ext cx="8698230" cy="822960"/>
          </a:xfrm>
        </p:spPr>
        <p:txBody>
          <a:bodyPr lIns="0" tIns="0" rIns="0" bIns="0" anchor="t"/>
          <a:lstStyle/>
          <a:p>
            <a:pPr>
              <a:lnSpc>
                <a:spcPct val="95000"/>
              </a:lnSpc>
            </a:pPr>
            <a:r>
              <a:rPr lang="en-US" dirty="0" smtClean="0"/>
              <a:t>Methods: Our Experimental Setup</a:t>
            </a:r>
            <a:endParaRPr lang="en-US" dirty="0">
              <a:solidFill>
                <a:srgbClr val="000000"/>
              </a:solidFill>
              <a:latin typeface="Arial" charset="0"/>
            </a:endParaRPr>
          </a:p>
        </p:txBody>
      </p:sp>
      <p:sp>
        <p:nvSpPr>
          <p:cNvPr id="11266" name="Rectangle 2"/>
          <p:cNvSpPr>
            <a:spLocks noGrp="1" noChangeArrowheads="1"/>
          </p:cNvSpPr>
          <p:nvPr>
            <p:ph type="body" idx="1"/>
          </p:nvPr>
        </p:nvSpPr>
        <p:spPr>
          <a:xfrm>
            <a:off x="222885" y="1645920"/>
            <a:ext cx="8698230" cy="4937760"/>
          </a:xfrm>
        </p:spPr>
        <p:txBody>
          <a:bodyPr lIns="0" tIns="0" rIns="0" bIns="0"/>
          <a:lstStyle/>
          <a:p>
            <a:pPr marL="0" indent="0">
              <a:lnSpc>
                <a:spcPct val="95000"/>
              </a:lnSpc>
              <a:spcBef>
                <a:spcPct val="0"/>
              </a:spcBef>
              <a:buNone/>
            </a:pPr>
            <a:r>
              <a:rPr lang="en-US" sz="2400" dirty="0">
                <a:solidFill>
                  <a:srgbClr val="000000"/>
                </a:solidFill>
                <a:latin typeface="Arial" charset="0"/>
              </a:rPr>
              <a:t> </a:t>
            </a:r>
          </a:p>
        </p:txBody>
      </p:sp>
      <p:pic>
        <p:nvPicPr>
          <p:cNvPr id="11268" name="Picture 4"/>
          <p:cNvPicPr>
            <a:picLocks noChangeAspect="1" noChangeArrowheads="1"/>
          </p:cNvPicPr>
          <p:nvPr/>
        </p:nvPicPr>
        <p:blipFill>
          <a:blip r:embed="rId3" cstate="print"/>
          <a:srcRect/>
          <a:stretch>
            <a:fillRect/>
          </a:stretch>
        </p:blipFill>
        <p:spPr bwMode="auto">
          <a:xfrm>
            <a:off x="182880" y="1005840"/>
            <a:ext cx="8229600" cy="4799172"/>
          </a:xfrm>
          <a:prstGeom prst="rect">
            <a:avLst/>
          </a:prstGeom>
          <a:noFill/>
        </p:spPr>
      </p:pic>
      <p:sp>
        <p:nvSpPr>
          <p:cNvPr id="11269" name="Text Box 5"/>
          <p:cNvSpPr txBox="1">
            <a:spLocks noChangeArrowheads="1"/>
          </p:cNvSpPr>
          <p:nvPr/>
        </p:nvSpPr>
        <p:spPr bwMode="auto">
          <a:xfrm>
            <a:off x="0" y="6019800"/>
            <a:ext cx="4662012" cy="350865"/>
          </a:xfrm>
          <a:prstGeom prst="rect">
            <a:avLst/>
          </a:prstGeom>
          <a:noFill/>
          <a:ln w="9525">
            <a:noFill/>
            <a:miter lim="800000"/>
            <a:headEnd/>
            <a:tailEnd/>
          </a:ln>
          <a:effectLst/>
        </p:spPr>
        <p:txBody>
          <a:bodyPr lIns="0" tIns="0" rIns="0" bIns="0">
            <a:spAutoFit/>
          </a:bodyPr>
          <a:lstStyle/>
          <a:p>
            <a:pPr>
              <a:lnSpc>
                <a:spcPct val="95000"/>
              </a:lnSpc>
            </a:pPr>
            <a:r>
              <a:rPr lang="en-US" sz="2400" dirty="0">
                <a:solidFill>
                  <a:srgbClr val="000000"/>
                </a:solidFill>
                <a:latin typeface="Arial" charset="0"/>
              </a:rPr>
              <a:t>Experimental Setup</a:t>
            </a:r>
          </a:p>
        </p:txBody>
      </p:sp>
      <p:pic>
        <p:nvPicPr>
          <p:cNvPr id="6" name="Picture 6" descr="a"/>
          <p:cNvPicPr>
            <a:picLocks noChangeAspect="1" noChangeArrowheads="1"/>
          </p:cNvPicPr>
          <p:nvPr/>
        </p:nvPicPr>
        <p:blipFill>
          <a:blip r:embed="rId4" cstate="print"/>
          <a:srcRect r="4546"/>
          <a:stretch>
            <a:fillRect/>
          </a:stretch>
        </p:blipFill>
        <p:spPr bwMode="auto">
          <a:xfrm>
            <a:off x="0" y="6300788"/>
            <a:ext cx="1981200" cy="557212"/>
          </a:xfrm>
          <a:prstGeom prst="rect">
            <a:avLst/>
          </a:prstGeom>
          <a:noFill/>
          <a:ln w="9525">
            <a:noFill/>
            <a:miter lim="800000"/>
            <a:headEnd/>
            <a:tailEnd/>
          </a:ln>
        </p:spPr>
      </p:pic>
      <p:pic>
        <p:nvPicPr>
          <p:cNvPr id="7" name="Picture 5" descr="b"/>
          <p:cNvPicPr>
            <a:picLocks noChangeAspect="1" noChangeArrowheads="1"/>
          </p:cNvPicPr>
          <p:nvPr/>
        </p:nvPicPr>
        <p:blipFill>
          <a:blip r:embed="rId5" cstate="print"/>
          <a:srcRect/>
          <a:stretch>
            <a:fillRect/>
          </a:stretch>
        </p:blipFill>
        <p:spPr bwMode="auto">
          <a:xfrm>
            <a:off x="7209971" y="6283098"/>
            <a:ext cx="1934029" cy="57490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a:xfrm>
            <a:off x="222885" y="274320"/>
            <a:ext cx="8698230" cy="822960"/>
          </a:xfrm>
        </p:spPr>
        <p:txBody>
          <a:bodyPr lIns="0" tIns="0" rIns="0" bIns="0" anchor="t"/>
          <a:lstStyle/>
          <a:p>
            <a:pPr algn="l">
              <a:lnSpc>
                <a:spcPct val="95000"/>
              </a:lnSpc>
            </a:pPr>
            <a:r>
              <a:rPr lang="en-US" sz="3900" dirty="0">
                <a:solidFill>
                  <a:srgbClr val="000000"/>
                </a:solidFill>
                <a:latin typeface="Arial" charset="0"/>
              </a:rPr>
              <a:t>Our Model</a:t>
            </a:r>
          </a:p>
        </p:txBody>
      </p:sp>
      <p:sp>
        <p:nvSpPr>
          <p:cNvPr id="13314" name="Rectangle 2"/>
          <p:cNvSpPr>
            <a:spLocks noGrp="1" noChangeArrowheads="1"/>
          </p:cNvSpPr>
          <p:nvPr>
            <p:ph type="body" idx="1"/>
          </p:nvPr>
        </p:nvSpPr>
        <p:spPr>
          <a:xfrm>
            <a:off x="222885" y="1645920"/>
            <a:ext cx="8698230" cy="4937760"/>
          </a:xfrm>
        </p:spPr>
        <p:txBody>
          <a:bodyPr lIns="0" tIns="0" rIns="0" bIns="0"/>
          <a:lstStyle/>
          <a:p>
            <a:pPr marL="0" indent="0">
              <a:lnSpc>
                <a:spcPct val="95000"/>
              </a:lnSpc>
              <a:spcBef>
                <a:spcPct val="0"/>
              </a:spcBef>
              <a:buNone/>
            </a:pPr>
            <a:r>
              <a:rPr lang="en-US" sz="2400" dirty="0">
                <a:solidFill>
                  <a:srgbClr val="000000"/>
                </a:solidFill>
                <a:latin typeface="Arial" charset="0"/>
              </a:rPr>
              <a:t> </a:t>
            </a:r>
          </a:p>
        </p:txBody>
      </p:sp>
      <p:pic>
        <p:nvPicPr>
          <p:cNvPr id="6" name="Picture 5" descr="IMG_2876.JPG"/>
          <p:cNvPicPr>
            <a:picLocks noChangeAspect="1"/>
          </p:cNvPicPr>
          <p:nvPr/>
        </p:nvPicPr>
        <p:blipFill>
          <a:blip r:embed="rId3" cstate="print"/>
          <a:stretch>
            <a:fillRect/>
          </a:stretch>
        </p:blipFill>
        <p:spPr>
          <a:xfrm>
            <a:off x="0" y="0"/>
            <a:ext cx="9144000" cy="6858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7" name="Picture 6" descr="a"/>
          <p:cNvPicPr>
            <a:picLocks noChangeAspect="1" noChangeArrowheads="1"/>
          </p:cNvPicPr>
          <p:nvPr/>
        </p:nvPicPr>
        <p:blipFill>
          <a:blip r:embed="rId5"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AguaClara the roa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AguaClara the road">
      <a:majorFont>
        <a:latin typeface="Candara"/>
        <a:ea typeface=""/>
        <a:cs typeface=""/>
      </a:majorFont>
      <a:minorFont>
        <a:latin typeface="Candar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lg" len="med"/>
          <a:tailEnd type="none" w="lg" len="med"/>
        </a:ln>
        <a:effectLst/>
      </a:spPr>
      <a:bodyPr vert="horz" wrap="none" lIns="91440" tIns="45720" rIns="91440" bIns="45720" numCol="1" anchor="ctr"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cs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lg" len="med"/>
          <a:tailEnd type="none" w="lg" len="med"/>
        </a:ln>
        <a:effectLst/>
      </a:spPr>
      <a:bodyPr vert="horz" wrap="none" lIns="91440" tIns="45720" rIns="91440" bIns="45720" numCol="1" anchor="ctr"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cs typeface="Arial" charset="0"/>
          </a:defRPr>
        </a:defPPr>
      </a:lstStyle>
    </a:lnDef>
  </a:objectDefaults>
  <a:extraClrSchemeLst>
    <a:extraClrScheme>
      <a:clrScheme name="1_AguaClara the roa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AguaClara the roa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AguaClara the road 3">
        <a:dk1>
          <a:srgbClr val="000000"/>
        </a:dk1>
        <a:lt1>
          <a:srgbClr val="FFFFFF"/>
        </a:lt1>
        <a:dk2>
          <a:srgbClr val="000000"/>
        </a:dk2>
        <a:lt2>
          <a:srgbClr val="969696"/>
        </a:lt2>
        <a:accent1>
          <a:srgbClr val="FF3300"/>
        </a:accent1>
        <a:accent2>
          <a:srgbClr val="FF9900"/>
        </a:accent2>
        <a:accent3>
          <a:srgbClr val="FFFFFF"/>
        </a:accent3>
        <a:accent4>
          <a:srgbClr val="000000"/>
        </a:accent4>
        <a:accent5>
          <a:srgbClr val="FFADAA"/>
        </a:accent5>
        <a:accent6>
          <a:srgbClr val="E78A00"/>
        </a:accent6>
        <a:hlink>
          <a:srgbClr val="3366FF"/>
        </a:hlink>
        <a:folHlink>
          <a:srgbClr val="A50021"/>
        </a:folHlink>
      </a:clrScheme>
      <a:clrMap bg1="lt1" tx1="dk1" bg2="lt2" tx2="dk2" accent1="accent1" accent2="accent2" accent3="accent3" accent4="accent4" accent5="accent5" accent6="accent6" hlink="hlink" folHlink="folHlink"/>
    </a:extraClrScheme>
    <a:extraClrScheme>
      <a:clrScheme name="1_AguaClara the road 4">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FFFFFF"/>
        </a:folHlink>
      </a:clrScheme>
      <a:clrMap bg1="lt1" tx1="dk1" bg2="lt2" tx2="dk2" accent1="accent1" accent2="accent2" accent3="accent3" accent4="accent4" accent5="accent5" accent6="accent6" hlink="hlink" folHlink="folHlink"/>
    </a:extraClrScheme>
    <a:extraClrScheme>
      <a:clrScheme name="1_AguaClara the road 5">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AguaClara the road</Template>
  <TotalTime>4785</TotalTime>
  <Words>1141</Words>
  <Application>Microsoft Office PowerPoint</Application>
  <PresentationFormat>On-screen Show (4:3)</PresentationFormat>
  <Paragraphs>214</Paragraphs>
  <Slides>23</Slides>
  <Notes>23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1_AguaClara the road</vt:lpstr>
      <vt:lpstr>Sedimentation Tank Hydraulics</vt:lpstr>
      <vt:lpstr>Introduction: What is floc blanket? </vt:lpstr>
      <vt:lpstr>Floc Blanket Formation</vt:lpstr>
      <vt:lpstr>Hypothesized  Mechanism of Resuspension</vt:lpstr>
      <vt:lpstr>Hydrostatic vs. Hydrodynamic Pressure</vt:lpstr>
      <vt:lpstr>Challenge</vt:lpstr>
      <vt:lpstr>Current Sedimentation Tank</vt:lpstr>
      <vt:lpstr>Methods: Our Experimental Setup</vt:lpstr>
      <vt:lpstr>Our Model</vt:lpstr>
      <vt:lpstr>PowerPoint Presentation</vt:lpstr>
      <vt:lpstr>PowerPoint Presentation</vt:lpstr>
      <vt:lpstr>PowerPoint Presentation</vt:lpstr>
      <vt:lpstr>Experiments: Experiment 1: 60° Inserts, 10 cm Rounded Trench</vt:lpstr>
      <vt:lpstr>Experiment 1: 60° Inserts, 10 cm Rounded Trench</vt:lpstr>
      <vt:lpstr>Experiment 2:  Jet Reverser Without Lip</vt:lpstr>
      <vt:lpstr>Experiment 3: Jet Reverser With Lip</vt:lpstr>
      <vt:lpstr>Experiment 4: Splitting the Jet</vt:lpstr>
      <vt:lpstr>PowerPoint Presentation</vt:lpstr>
      <vt:lpstr>Experiment 4: Splitting the Jet</vt:lpstr>
      <vt:lpstr>Experiment 5:  Asymmetrical Geometry</vt:lpstr>
      <vt:lpstr>Experiment 5: Asymmetrical Geometry</vt:lpstr>
      <vt:lpstr>Future Work</vt:lpstr>
      <vt:lpstr>Q &amp; A</vt:lpstr>
    </vt:vector>
  </TitlesOfParts>
  <Company>Cornell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CEE 4540: Sustainable Small-Scale Water Supplies</dc:title>
  <dc:creator>Monroe Weber-Shirk</dc:creator>
  <cp:lastModifiedBy>Saied</cp:lastModifiedBy>
  <cp:revision>314</cp:revision>
  <dcterms:created xsi:type="dcterms:W3CDTF">2008-08-26T14:48:34Z</dcterms:created>
  <dcterms:modified xsi:type="dcterms:W3CDTF">2011-12-09T22:55:07Z</dcterms:modified>
</cp:coreProperties>
</file>