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8"/>
  </p:notesMasterIdLst>
  <p:handoutMasterIdLst>
    <p:handoutMasterId r:id="rId29"/>
  </p:handoutMasterIdLst>
  <p:sldIdLst>
    <p:sldId id="475" r:id="rId2"/>
    <p:sldId id="483" r:id="rId3"/>
    <p:sldId id="484" r:id="rId4"/>
    <p:sldId id="485" r:id="rId5"/>
    <p:sldId id="486" r:id="rId6"/>
    <p:sldId id="487" r:id="rId7"/>
    <p:sldId id="488" r:id="rId8"/>
    <p:sldId id="489" r:id="rId9"/>
    <p:sldId id="530" r:id="rId10"/>
    <p:sldId id="531" r:id="rId11"/>
    <p:sldId id="532" r:id="rId12"/>
    <p:sldId id="533" r:id="rId13"/>
    <p:sldId id="535" r:id="rId14"/>
    <p:sldId id="538" r:id="rId15"/>
    <p:sldId id="528" r:id="rId16"/>
    <p:sldId id="523" r:id="rId17"/>
    <p:sldId id="524" r:id="rId18"/>
    <p:sldId id="526" r:id="rId19"/>
    <p:sldId id="527" r:id="rId20"/>
    <p:sldId id="546" r:id="rId21"/>
    <p:sldId id="541" r:id="rId22"/>
    <p:sldId id="542" r:id="rId23"/>
    <p:sldId id="543" r:id="rId24"/>
    <p:sldId id="545" r:id="rId25"/>
    <p:sldId id="544" r:id="rId26"/>
    <p:sldId id="521" r:id="rId27"/>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Century Gothic" pitchFamily="34" charset="0"/>
        <a:ea typeface="+mn-ea"/>
        <a:cs typeface="Arial" charset="0"/>
      </a:defRPr>
    </a:lvl1pPr>
    <a:lvl2pPr marL="457200" algn="l" rtl="0" fontAlgn="base">
      <a:spcBef>
        <a:spcPct val="0"/>
      </a:spcBef>
      <a:spcAft>
        <a:spcPct val="0"/>
      </a:spcAft>
      <a:defRPr kern="1200">
        <a:solidFill>
          <a:schemeClr val="tx1"/>
        </a:solidFill>
        <a:latin typeface="Century Gothic" pitchFamily="34" charset="0"/>
        <a:ea typeface="+mn-ea"/>
        <a:cs typeface="Arial" charset="0"/>
      </a:defRPr>
    </a:lvl2pPr>
    <a:lvl3pPr marL="914400" algn="l" rtl="0" fontAlgn="base">
      <a:spcBef>
        <a:spcPct val="0"/>
      </a:spcBef>
      <a:spcAft>
        <a:spcPct val="0"/>
      </a:spcAft>
      <a:defRPr kern="1200">
        <a:solidFill>
          <a:schemeClr val="tx1"/>
        </a:solidFill>
        <a:latin typeface="Century Gothic" pitchFamily="34" charset="0"/>
        <a:ea typeface="+mn-ea"/>
        <a:cs typeface="Arial" charset="0"/>
      </a:defRPr>
    </a:lvl3pPr>
    <a:lvl4pPr marL="1371600" algn="l" rtl="0" fontAlgn="base">
      <a:spcBef>
        <a:spcPct val="0"/>
      </a:spcBef>
      <a:spcAft>
        <a:spcPct val="0"/>
      </a:spcAft>
      <a:defRPr kern="1200">
        <a:solidFill>
          <a:schemeClr val="tx1"/>
        </a:solidFill>
        <a:latin typeface="Century Gothic" pitchFamily="34" charset="0"/>
        <a:ea typeface="+mn-ea"/>
        <a:cs typeface="Arial" charset="0"/>
      </a:defRPr>
    </a:lvl4pPr>
    <a:lvl5pPr marL="1828800" algn="l" rtl="0" fontAlgn="base">
      <a:spcBef>
        <a:spcPct val="0"/>
      </a:spcBef>
      <a:spcAft>
        <a:spcPct val="0"/>
      </a:spcAft>
      <a:defRPr kern="1200">
        <a:solidFill>
          <a:schemeClr val="tx1"/>
        </a:solidFill>
        <a:latin typeface="Century Gothic" pitchFamily="34" charset="0"/>
        <a:ea typeface="+mn-ea"/>
        <a:cs typeface="Arial" charset="0"/>
      </a:defRPr>
    </a:lvl5pPr>
    <a:lvl6pPr marL="2286000" algn="l" defTabSz="914400" rtl="0" eaLnBrk="1" latinLnBrk="0" hangingPunct="1">
      <a:defRPr kern="1200">
        <a:solidFill>
          <a:schemeClr val="tx1"/>
        </a:solidFill>
        <a:latin typeface="Century Gothic" pitchFamily="34" charset="0"/>
        <a:ea typeface="+mn-ea"/>
        <a:cs typeface="Arial" charset="0"/>
      </a:defRPr>
    </a:lvl6pPr>
    <a:lvl7pPr marL="2743200" algn="l" defTabSz="914400" rtl="0" eaLnBrk="1" latinLnBrk="0" hangingPunct="1">
      <a:defRPr kern="1200">
        <a:solidFill>
          <a:schemeClr val="tx1"/>
        </a:solidFill>
        <a:latin typeface="Century Gothic" pitchFamily="34" charset="0"/>
        <a:ea typeface="+mn-ea"/>
        <a:cs typeface="Arial" charset="0"/>
      </a:defRPr>
    </a:lvl7pPr>
    <a:lvl8pPr marL="3200400" algn="l" defTabSz="914400" rtl="0" eaLnBrk="1" latinLnBrk="0" hangingPunct="1">
      <a:defRPr kern="1200">
        <a:solidFill>
          <a:schemeClr val="tx1"/>
        </a:solidFill>
        <a:latin typeface="Century Gothic" pitchFamily="34" charset="0"/>
        <a:ea typeface="+mn-ea"/>
        <a:cs typeface="Arial" charset="0"/>
      </a:defRPr>
    </a:lvl8pPr>
    <a:lvl9pPr marL="3657600" algn="l" defTabSz="914400" rtl="0" eaLnBrk="1" latinLnBrk="0" hangingPunct="1">
      <a:defRPr kern="1200">
        <a:solidFill>
          <a:schemeClr val="tx1"/>
        </a:solidFill>
        <a:latin typeface="Century Gothic"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37" autoAdjust="0"/>
    <p:restoredTop sz="73051" autoAdjust="0"/>
  </p:normalViewPr>
  <p:slideViewPr>
    <p:cSldViewPr>
      <p:cViewPr varScale="1">
        <p:scale>
          <a:sx n="55" d="100"/>
          <a:sy n="55" d="100"/>
        </p:scale>
        <p:origin x="-960" y="-96"/>
      </p:cViewPr>
      <p:guideLst>
        <p:guide orient="horz" pos="2160"/>
        <p:guide pos="2880"/>
      </p:guideLst>
    </p:cSldViewPr>
  </p:slideViewPr>
  <p:outlineViewPr>
    <p:cViewPr>
      <p:scale>
        <a:sx n="33" d="100"/>
        <a:sy n="33" d="100"/>
      </p:scale>
      <p:origin x="0" y="5370"/>
    </p:cViewPr>
  </p:outlineViewPr>
  <p:notesTextViewPr>
    <p:cViewPr>
      <p:scale>
        <a:sx n="100" d="100"/>
        <a:sy n="100" d="100"/>
      </p:scale>
      <p:origin x="0" y="24"/>
    </p:cViewPr>
  </p:notesTextViewPr>
  <p:sorterViewPr>
    <p:cViewPr>
      <p:scale>
        <a:sx n="66" d="100"/>
        <a:sy n="66" d="100"/>
      </p:scale>
      <p:origin x="0" y="0"/>
    </p:cViewPr>
  </p:sorterViewPr>
  <p:notesViewPr>
    <p:cSldViewPr>
      <p:cViewPr varScale="1">
        <p:scale>
          <a:sx n="79" d="100"/>
          <a:sy n="79" d="100"/>
        </p:scale>
        <p:origin x="-1200" y="-78"/>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a:latin typeface="Arial" charset="0"/>
              </a:defRPr>
            </a:lvl1pPr>
          </a:lstStyle>
          <a:p>
            <a:endParaRPr lang="en-US"/>
          </a:p>
        </p:txBody>
      </p:sp>
      <p:sp>
        <p:nvSpPr>
          <p:cNvPr id="68611"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a:latin typeface="Arial" charset="0"/>
              </a:defRPr>
            </a:lvl1pPr>
          </a:lstStyle>
          <a:p>
            <a:endParaRPr lang="en-US" dirty="0"/>
          </a:p>
        </p:txBody>
      </p:sp>
      <p:sp>
        <p:nvSpPr>
          <p:cNvPr id="68612" name="Rectangle 4"/>
          <p:cNvSpPr>
            <a:spLocks noGrp="1" noChangeArrowheads="1"/>
          </p:cNvSpPr>
          <p:nvPr>
            <p:ph type="ftr" sz="quarter" idx="2"/>
          </p:nvPr>
        </p:nvSpPr>
        <p:spPr bwMode="auto">
          <a:xfrm>
            <a:off x="0" y="9120188"/>
            <a:ext cx="4724400"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a:latin typeface="Arial" charset="0"/>
              </a:defRPr>
            </a:lvl1pPr>
          </a:lstStyle>
          <a:p>
            <a:r>
              <a:rPr lang="en-US" dirty="0" smtClean="0"/>
              <a:t>CEE 4540: Sustainable Municipal Drinking Water Treatment</a:t>
            </a:r>
          </a:p>
          <a:p>
            <a:r>
              <a:rPr lang="en-US" dirty="0" smtClean="0"/>
              <a:t>Monroe Weber-Shirk</a:t>
            </a:r>
            <a:endParaRPr lang="en-US" dirty="0"/>
          </a:p>
        </p:txBody>
      </p:sp>
      <p:sp>
        <p:nvSpPr>
          <p:cNvPr id="68613"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a:latin typeface="Arial" charset="0"/>
              </a:defRPr>
            </a:lvl1pPr>
          </a:lstStyle>
          <a:p>
            <a:fld id="{E5858FC7-A491-4C1D-BE15-441EB2A2CED3}" type="slidenum">
              <a:rPr lang="en-US"/>
              <a:pPr/>
              <a:t>‹#›</a:t>
            </a:fld>
            <a:endParaRPr lang="en-US" dirty="0"/>
          </a:p>
        </p:txBody>
      </p:sp>
    </p:spTree>
    <p:extLst>
      <p:ext uri="{BB962C8B-B14F-4D97-AF65-F5344CB8AC3E}">
        <p14:creationId xmlns:p14="http://schemas.microsoft.com/office/powerpoint/2010/main" xmlns="" val="4435261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a:latin typeface="Arial" charset="0"/>
              </a:defRPr>
            </a:lvl1pPr>
          </a:lstStyle>
          <a:p>
            <a:endParaRPr lang="en-US"/>
          </a:p>
        </p:txBody>
      </p:sp>
      <p:sp>
        <p:nvSpPr>
          <p:cNvPr id="3075"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a:latin typeface="Arial" charset="0"/>
              </a:defRPr>
            </a:lvl1pPr>
          </a:lstStyle>
          <a:p>
            <a:endParaRPr lang="en-US"/>
          </a:p>
        </p:txBody>
      </p:sp>
      <p:sp>
        <p:nvSpPr>
          <p:cNvPr id="3076"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a:latin typeface="Arial" charset="0"/>
              </a:defRPr>
            </a:lvl1pPr>
          </a:lstStyle>
          <a:p>
            <a:endParaRPr lang="en-US"/>
          </a:p>
        </p:txBody>
      </p:sp>
      <p:sp>
        <p:nvSpPr>
          <p:cNvPr id="3079"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a:latin typeface="Arial" charset="0"/>
              </a:defRPr>
            </a:lvl1pPr>
          </a:lstStyle>
          <a:p>
            <a:fld id="{7913D7C8-1D10-4E5B-8A9B-B2BE7F2B7605}" type="slidenum">
              <a:rPr lang="en-US"/>
              <a:pPr/>
              <a:t>‹#›</a:t>
            </a:fld>
            <a:endParaRPr lang="en-US"/>
          </a:p>
        </p:txBody>
      </p:sp>
    </p:spTree>
    <p:extLst>
      <p:ext uri="{BB962C8B-B14F-4D97-AF65-F5344CB8AC3E}">
        <p14:creationId xmlns:p14="http://schemas.microsoft.com/office/powerpoint/2010/main" xmlns="" val="122538161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13D7C8-1D10-4E5B-8A9B-B2BE7F2B7605}"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endParaRPr lang="en-US" smtClean="0"/>
          </a:p>
        </p:txBody>
      </p:sp>
      <p:sp>
        <p:nvSpPr>
          <p:cNvPr id="28676" name="Slide Number Placeholder 3"/>
          <p:cNvSpPr>
            <a:spLocks noGrp="1"/>
          </p:cNvSpPr>
          <p:nvPr>
            <p:ph type="sldNum" sz="quarter" idx="5"/>
          </p:nvPr>
        </p:nvSpPr>
        <p:spPr>
          <a:noFill/>
        </p:spPr>
        <p:txBody>
          <a:bodyPr/>
          <a:lstStyle/>
          <a:p>
            <a:fld id="{70D25D2E-6A88-4BA1-9F73-99C002DCFEA8}" type="slidenum">
              <a:rPr lang="en-US"/>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pPr eaLnBrk="1" hangingPunct="1"/>
            <a:endParaRPr lang="en-US" smtClean="0"/>
          </a:p>
        </p:txBody>
      </p:sp>
      <p:sp>
        <p:nvSpPr>
          <p:cNvPr id="29700" name="Slide Number Placeholder 3"/>
          <p:cNvSpPr>
            <a:spLocks noGrp="1"/>
          </p:cNvSpPr>
          <p:nvPr>
            <p:ph type="sldNum" sz="quarter" idx="5"/>
          </p:nvPr>
        </p:nvSpPr>
        <p:spPr>
          <a:noFill/>
        </p:spPr>
        <p:txBody>
          <a:bodyPr/>
          <a:lstStyle/>
          <a:p>
            <a:fld id="{752FBA52-5B77-498B-ADC4-1FEEEDEE20F9}" type="slidenum">
              <a:rPr lang="en-US"/>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lstStyle/>
          <a:p>
            <a:pPr eaLnBrk="1" hangingPunct="1"/>
            <a:endParaRPr lang="en-US" smtClean="0"/>
          </a:p>
        </p:txBody>
      </p:sp>
      <p:sp>
        <p:nvSpPr>
          <p:cNvPr id="30724" name="Slide Number Placeholder 3"/>
          <p:cNvSpPr>
            <a:spLocks noGrp="1"/>
          </p:cNvSpPr>
          <p:nvPr>
            <p:ph type="sldNum" sz="quarter" idx="5"/>
          </p:nvPr>
        </p:nvSpPr>
        <p:spPr>
          <a:noFill/>
        </p:spPr>
        <p:txBody>
          <a:bodyPr/>
          <a:lstStyle/>
          <a:p>
            <a:fld id="{1F729388-82F8-4791-B694-00EA6860643A}" type="slidenum">
              <a:rPr lang="en-US"/>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pPr eaLnBrk="1" hangingPunct="1"/>
            <a:r>
              <a:rPr lang="en-US" smtClean="0"/>
              <a:t>Pink- engineering decision, White=cause and effect, Green= objective</a:t>
            </a:r>
          </a:p>
        </p:txBody>
      </p:sp>
      <p:sp>
        <p:nvSpPr>
          <p:cNvPr id="32772" name="Slide Number Placeholder 3"/>
          <p:cNvSpPr>
            <a:spLocks noGrp="1"/>
          </p:cNvSpPr>
          <p:nvPr>
            <p:ph type="sldNum" sz="quarter" idx="5"/>
          </p:nvPr>
        </p:nvSpPr>
        <p:spPr>
          <a:noFill/>
        </p:spPr>
        <p:txBody>
          <a:bodyPr/>
          <a:lstStyle/>
          <a:p>
            <a:fld id="{7BA517E6-28C6-4F01-825B-426093D65E7A}" type="slidenum">
              <a:rPr lang="en-US"/>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pPr eaLnBrk="1" hangingPunct="1"/>
            <a:endParaRPr lang="en-US" smtClean="0"/>
          </a:p>
        </p:txBody>
      </p:sp>
      <p:sp>
        <p:nvSpPr>
          <p:cNvPr id="33796" name="Slide Number Placeholder 3"/>
          <p:cNvSpPr>
            <a:spLocks noGrp="1"/>
          </p:cNvSpPr>
          <p:nvPr>
            <p:ph type="sldNum" sz="quarter" idx="5"/>
          </p:nvPr>
        </p:nvSpPr>
        <p:spPr>
          <a:noFill/>
        </p:spPr>
        <p:txBody>
          <a:bodyPr/>
          <a:lstStyle/>
          <a:p>
            <a:fld id="{67CCC200-41FC-443D-BB49-FD4F469D476D}" type="slidenum">
              <a:rPr lang="en-US"/>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b="0" i="0" kern="1200" dirty="0" smtClean="0">
                <a:solidFill>
                  <a:schemeClr val="tx1"/>
                </a:solidFill>
                <a:latin typeface="Arial" charset="0"/>
                <a:ea typeface="+mn-ea"/>
                <a:cs typeface="+mn-cs"/>
              </a:rPr>
              <a:t>Inlet Jet</a:t>
            </a:r>
            <a:r>
              <a:rPr lang="en-US" sz="1200" b="0" i="0" kern="1200" dirty="0" smtClean="0">
                <a:solidFill>
                  <a:schemeClr val="tx1"/>
                </a:solidFill>
                <a:latin typeface="Arial" charset="0"/>
                <a:ea typeface="+mn-ea"/>
                <a:cs typeface="+mn-cs"/>
              </a:rPr>
              <a:t>:</a:t>
            </a:r>
            <a:endParaRPr lang="en-US" sz="1200" b="0" i="0" kern="1200" dirty="0" smtClean="0">
              <a:solidFill>
                <a:schemeClr val="tx1"/>
              </a:solidFill>
              <a:latin typeface="Arial" charset="0"/>
              <a:ea typeface="+mn-ea"/>
              <a:cs typeface="+mn-cs"/>
            </a:endParaRPr>
          </a:p>
          <a:p>
            <a:endParaRPr lang="en-US" sz="1200" b="0" i="0" kern="1200" dirty="0" smtClean="0">
              <a:solidFill>
                <a:schemeClr val="tx1"/>
              </a:solidFill>
              <a:latin typeface="Arial" charset="0"/>
              <a:ea typeface="+mn-ea"/>
              <a:cs typeface="+mn-cs"/>
            </a:endParaRPr>
          </a:p>
          <a:p>
            <a:r>
              <a:rPr lang="en-US" sz="1200" b="0" i="0" kern="1200" dirty="0" smtClean="0">
                <a:solidFill>
                  <a:schemeClr val="tx1"/>
                </a:solidFill>
                <a:latin typeface="Arial" charset="0"/>
                <a:ea typeface="+mn-ea"/>
                <a:cs typeface="+mn-cs"/>
              </a:rPr>
              <a:t>-(</a:t>
            </a:r>
            <a:r>
              <a:rPr lang="en-US" sz="1200" b="1" i="0" kern="1200" dirty="0" smtClean="0">
                <a:solidFill>
                  <a:schemeClr val="tx1"/>
                </a:solidFill>
                <a:latin typeface="Arial" charset="0"/>
                <a:ea typeface="+mn-ea"/>
                <a:cs typeface="+mn-cs"/>
              </a:rPr>
              <a:t>previously used 2 smalle</a:t>
            </a:r>
            <a:r>
              <a:rPr lang="en-US" sz="1200" b="1" i="0" kern="1200" baseline="0" dirty="0" smtClean="0">
                <a:solidFill>
                  <a:schemeClr val="tx1"/>
                </a:solidFill>
                <a:latin typeface="Arial" charset="0"/>
                <a:ea typeface="+mn-ea"/>
                <a:cs typeface="+mn-cs"/>
              </a:rPr>
              <a:t>r diameter jets</a:t>
            </a:r>
            <a:r>
              <a:rPr lang="en-US" sz="1200" b="0" i="0" kern="1200" baseline="0" dirty="0" smtClean="0">
                <a:solidFill>
                  <a:schemeClr val="tx1"/>
                </a:solidFill>
                <a:latin typeface="Arial" charset="0"/>
                <a:ea typeface="+mn-ea"/>
                <a:cs typeface="+mn-cs"/>
              </a:rPr>
              <a:t>) </a:t>
            </a:r>
            <a:r>
              <a:rPr lang="en-US" sz="1200" b="0" i="0" kern="1200" dirty="0" smtClean="0">
                <a:solidFill>
                  <a:schemeClr val="tx1"/>
                </a:solidFill>
                <a:latin typeface="Arial" charset="0"/>
                <a:ea typeface="+mn-ea"/>
                <a:cs typeface="+mn-cs"/>
              </a:rPr>
              <a:t>jet</a:t>
            </a:r>
            <a:r>
              <a:rPr lang="en-US" sz="1200" b="0" i="0" kern="1200" baseline="0" dirty="0" smtClean="0">
                <a:solidFill>
                  <a:schemeClr val="tx1"/>
                </a:solidFill>
                <a:latin typeface="Arial" charset="0"/>
                <a:ea typeface="+mn-ea"/>
                <a:cs typeface="+mn-cs"/>
              </a:rPr>
              <a:t> flattened through rollers</a:t>
            </a:r>
            <a:endParaRPr lang="en-US" sz="1200" b="0" i="0" kern="1200" dirty="0" smtClean="0">
              <a:solidFill>
                <a:schemeClr val="tx1"/>
              </a:solidFill>
              <a:latin typeface="Arial" charset="0"/>
              <a:ea typeface="+mn-ea"/>
              <a:cs typeface="+mn-cs"/>
            </a:endParaRPr>
          </a:p>
          <a:p>
            <a:r>
              <a:rPr lang="en-US" sz="1200" b="0" i="0" kern="1200" dirty="0" smtClean="0">
                <a:solidFill>
                  <a:schemeClr val="tx1"/>
                </a:solidFill>
                <a:latin typeface="Arial" charset="0"/>
                <a:ea typeface="+mn-ea"/>
                <a:cs typeface="+mn-cs"/>
              </a:rPr>
              <a:t>-addition of Styrofoam blocks to keep tube stable to account for </a:t>
            </a:r>
            <a:r>
              <a:rPr lang="en-US" sz="1200" b="0" i="0" kern="1200" dirty="0" smtClean="0">
                <a:solidFill>
                  <a:schemeClr val="tx1"/>
                </a:solidFill>
                <a:latin typeface="Arial" charset="0"/>
                <a:ea typeface="+mn-ea"/>
                <a:cs typeface="+mn-cs"/>
              </a:rPr>
              <a:t>asymmetry</a:t>
            </a:r>
            <a:r>
              <a:rPr lang="en-US" sz="1200" b="0" i="0" kern="1200" dirty="0" smtClean="0">
                <a:solidFill>
                  <a:schemeClr val="tx1"/>
                </a:solidFill>
                <a:latin typeface="Arial" charset="0"/>
                <a:ea typeface="+mn-ea"/>
                <a:cs typeface="+mn-cs"/>
              </a:rPr>
              <a:t/>
            </a:r>
            <a:br>
              <a:rPr lang="en-US" sz="1200" b="0" i="0" kern="1200" dirty="0" smtClean="0">
                <a:solidFill>
                  <a:schemeClr val="tx1"/>
                </a:solidFill>
                <a:latin typeface="Arial" charset="0"/>
                <a:ea typeface="+mn-ea"/>
                <a:cs typeface="+mn-cs"/>
              </a:rPr>
            </a:br>
            <a:endParaRPr lang="en-US" sz="1200" b="0" i="0" kern="1200" dirty="0" smtClean="0">
              <a:solidFill>
                <a:schemeClr val="tx1"/>
              </a:solidFill>
              <a:latin typeface="Arial" charset="0"/>
              <a:ea typeface="+mn-ea"/>
              <a:cs typeface="+mn-cs"/>
            </a:endParaRPr>
          </a:p>
          <a:p>
            <a:r>
              <a:rPr lang="en-US" sz="1200" b="0" i="0" kern="1200" dirty="0" smtClean="0">
                <a:solidFill>
                  <a:schemeClr val="tx1"/>
                </a:solidFill>
                <a:latin typeface="Arial" charset="0"/>
                <a:ea typeface="+mn-ea"/>
                <a:cs typeface="+mn-cs"/>
              </a:rPr>
              <a:t>Inserts:</a:t>
            </a:r>
          </a:p>
          <a:p>
            <a:r>
              <a:rPr lang="en-US" sz="1200" b="0" i="0" kern="1200" dirty="0" smtClean="0">
                <a:solidFill>
                  <a:schemeClr val="tx1"/>
                </a:solidFill>
                <a:latin typeface="Arial" charset="0"/>
                <a:ea typeface="+mn-ea"/>
                <a:cs typeface="+mn-cs"/>
              </a:rPr>
              <a:t>Styrofoam--&gt;PVC</a:t>
            </a:r>
          </a:p>
          <a:p>
            <a:r>
              <a:rPr lang="en-US" sz="1200" b="0" i="0" kern="1200" dirty="0" smtClean="0">
                <a:solidFill>
                  <a:schemeClr val="tx1"/>
                </a:solidFill>
                <a:latin typeface="Arial" charset="0"/>
                <a:ea typeface="+mn-ea"/>
                <a:cs typeface="+mn-cs"/>
              </a:rPr>
              <a:t>    -pass one around</a:t>
            </a:r>
          </a:p>
          <a:p>
            <a:r>
              <a:rPr lang="en-US" sz="1200" b="0" i="0" kern="1200" dirty="0" smtClean="0">
                <a:solidFill>
                  <a:schemeClr val="tx1"/>
                </a:solidFill>
                <a:latin typeface="Arial" charset="0"/>
                <a:ea typeface="+mn-ea"/>
                <a:cs typeface="+mn-cs"/>
              </a:rPr>
              <a:t>-Hole saw--&gt;milling machine</a:t>
            </a:r>
            <a:br>
              <a:rPr lang="en-US" sz="1200" b="0" i="0" kern="1200" dirty="0" smtClean="0">
                <a:solidFill>
                  <a:schemeClr val="tx1"/>
                </a:solidFill>
                <a:latin typeface="Arial" charset="0"/>
                <a:ea typeface="+mn-ea"/>
                <a:cs typeface="+mn-cs"/>
              </a:rPr>
            </a:br>
            <a:r>
              <a:rPr lang="en-US" sz="1200" b="0" i="0" kern="1200" dirty="0" smtClean="0">
                <a:solidFill>
                  <a:schemeClr val="tx1"/>
                </a:solidFill>
                <a:latin typeface="Arial" charset="0"/>
                <a:ea typeface="+mn-ea"/>
                <a:cs typeface="+mn-cs"/>
              </a:rPr>
              <a:t>-</a:t>
            </a:r>
            <a:r>
              <a:rPr lang="en-US" sz="1200" b="0" i="0" kern="1200" dirty="0" err="1" smtClean="0">
                <a:solidFill>
                  <a:schemeClr val="tx1"/>
                </a:solidFill>
                <a:latin typeface="Arial" charset="0"/>
                <a:ea typeface="+mn-ea"/>
                <a:cs typeface="+mn-cs"/>
              </a:rPr>
              <a:t>holesaw</a:t>
            </a:r>
            <a:r>
              <a:rPr lang="en-US" sz="1200" b="0" i="0" kern="1200" dirty="0" smtClean="0">
                <a:solidFill>
                  <a:schemeClr val="tx1"/>
                </a:solidFill>
                <a:latin typeface="Arial" charset="0"/>
                <a:ea typeface="+mn-ea"/>
                <a:cs typeface="+mn-cs"/>
              </a:rPr>
              <a:t> unstable, not precise, dangerous compared to milling machine</a:t>
            </a:r>
          </a:p>
          <a:p>
            <a:r>
              <a:rPr lang="en-US" sz="1200" b="0" i="0" kern="1200" dirty="0" smtClean="0">
                <a:solidFill>
                  <a:schemeClr val="tx1"/>
                </a:solidFill>
                <a:latin typeface="Arial" charset="0"/>
                <a:ea typeface="+mn-ea"/>
                <a:cs typeface="+mn-cs"/>
              </a:rPr>
              <a:t>-milling machine has x-y table and uses a computer to go to 1/100cm exact (edge-finder)</a:t>
            </a:r>
          </a:p>
          <a:p>
            <a:r>
              <a:rPr lang="en-US" sz="1200" b="0" i="0" kern="1200" dirty="0" smtClean="0">
                <a:solidFill>
                  <a:schemeClr val="tx1"/>
                </a:solidFill>
                <a:latin typeface="Arial" charset="0"/>
                <a:ea typeface="+mn-ea"/>
                <a:cs typeface="+mn-cs"/>
              </a:rPr>
              <a:t>-more accurately measured and cut PVC</a:t>
            </a:r>
          </a:p>
          <a:p>
            <a:endParaRPr lang="en-US" sz="1200" b="0" i="0" kern="1200" dirty="0" smtClean="0">
              <a:solidFill>
                <a:schemeClr val="tx1"/>
              </a:solidFill>
              <a:latin typeface="Arial" charset="0"/>
              <a:ea typeface="+mn-ea"/>
              <a:cs typeface="+mn-cs"/>
            </a:endParaRPr>
          </a:p>
          <a:p>
            <a:r>
              <a:rPr lang="en-US" sz="1200" b="0" i="0" kern="1200" dirty="0" smtClean="0">
                <a:solidFill>
                  <a:schemeClr val="tx1"/>
                </a:solidFill>
                <a:latin typeface="Arial" charset="0"/>
                <a:ea typeface="+mn-ea"/>
                <a:cs typeface="+mn-cs"/>
              </a:rPr>
              <a:t>Tank:</a:t>
            </a:r>
          </a:p>
          <a:p>
            <a:r>
              <a:rPr lang="en-US" sz="1200" b="0" i="0" kern="1200" dirty="0" smtClean="0">
                <a:solidFill>
                  <a:schemeClr val="tx1"/>
                </a:solidFill>
                <a:latin typeface="Arial" charset="0"/>
                <a:ea typeface="+mn-ea"/>
                <a:cs typeface="+mn-cs"/>
              </a:rPr>
              <a:t>2 tubes--&gt;</a:t>
            </a:r>
            <a:r>
              <a:rPr lang="en-US" sz="1200" b="0" i="0" kern="1200" dirty="0" smtClean="0">
                <a:solidFill>
                  <a:schemeClr val="tx1"/>
                </a:solidFill>
                <a:latin typeface="Arial" charset="0"/>
                <a:ea typeface="+mn-ea"/>
                <a:cs typeface="+mn-cs"/>
              </a:rPr>
              <a:t>14 </a:t>
            </a:r>
            <a:r>
              <a:rPr lang="en-US" sz="1200" b="0" i="0" kern="1200" dirty="0" smtClean="0">
                <a:solidFill>
                  <a:schemeClr val="tx1"/>
                </a:solidFill>
                <a:latin typeface="Arial" charset="0"/>
                <a:ea typeface="+mn-ea"/>
                <a:cs typeface="+mn-cs"/>
              </a:rPr>
              <a:t>tubes</a:t>
            </a:r>
          </a:p>
          <a:p>
            <a:r>
              <a:rPr lang="en-US" sz="1200" b="0" i="0" kern="1200" dirty="0" smtClean="0">
                <a:solidFill>
                  <a:schemeClr val="tx1"/>
                </a:solidFill>
                <a:latin typeface="Arial" charset="0"/>
                <a:ea typeface="+mn-ea"/>
                <a:cs typeface="+mn-cs"/>
              </a:rPr>
              <a:t>    -addition of </a:t>
            </a:r>
            <a:r>
              <a:rPr lang="en-US" sz="1200" b="0" i="0" kern="1200" dirty="0" err="1" smtClean="0">
                <a:solidFill>
                  <a:schemeClr val="tx1"/>
                </a:solidFill>
                <a:latin typeface="Arial" charset="0"/>
                <a:ea typeface="+mn-ea"/>
                <a:cs typeface="+mn-cs"/>
              </a:rPr>
              <a:t>floc</a:t>
            </a:r>
            <a:r>
              <a:rPr lang="en-US" sz="1200" b="0" i="0" kern="1200" dirty="0" smtClean="0">
                <a:solidFill>
                  <a:schemeClr val="tx1"/>
                </a:solidFill>
                <a:latin typeface="Arial" charset="0"/>
                <a:ea typeface="+mn-ea"/>
                <a:cs typeface="+mn-cs"/>
              </a:rPr>
              <a:t> weir and 10 tube settlers</a:t>
            </a:r>
          </a:p>
          <a:p>
            <a:r>
              <a:rPr lang="en-US" sz="1200" b="0" i="0" kern="1200" dirty="0" smtClean="0">
                <a:solidFill>
                  <a:schemeClr val="tx1"/>
                </a:solidFill>
                <a:latin typeface="Arial" charset="0"/>
                <a:ea typeface="+mn-ea"/>
                <a:cs typeface="+mn-cs"/>
              </a:rPr>
              <a:t>    -new pumps with medical 3-stop </a:t>
            </a:r>
            <a:r>
              <a:rPr lang="en-US" sz="1200" b="0" i="0" kern="1200" dirty="0" smtClean="0">
                <a:solidFill>
                  <a:schemeClr val="tx1"/>
                </a:solidFill>
                <a:latin typeface="Arial" charset="0"/>
                <a:ea typeface="+mn-ea"/>
                <a:cs typeface="+mn-cs"/>
              </a:rPr>
              <a:t>tubing</a:t>
            </a:r>
            <a:endParaRPr lang="en-US" sz="1200" b="0" i="0" kern="1200" dirty="0" smtClean="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fld id="{7913D7C8-1D10-4E5B-8A9B-B2BE7F2B7605}"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Arial" charset="0"/>
                <a:ea typeface="+mn-ea"/>
                <a:cs typeface="+mn-cs"/>
              </a:rPr>
              <a:t>Tank:</a:t>
            </a:r>
          </a:p>
          <a:p>
            <a:r>
              <a:rPr lang="en-US" sz="1200" b="0" i="0" kern="1200" dirty="0" smtClean="0">
                <a:solidFill>
                  <a:schemeClr val="tx1"/>
                </a:solidFill>
                <a:latin typeface="Arial" charset="0"/>
                <a:ea typeface="+mn-ea"/>
                <a:cs typeface="+mn-cs"/>
              </a:rPr>
              <a:t>2 tubes--&gt;13 tubes</a:t>
            </a:r>
          </a:p>
          <a:p>
            <a:r>
              <a:rPr lang="en-US" sz="1200" b="0" i="0" kern="1200" dirty="0" smtClean="0">
                <a:solidFill>
                  <a:schemeClr val="tx1"/>
                </a:solidFill>
                <a:latin typeface="Arial" charset="0"/>
                <a:ea typeface="+mn-ea"/>
                <a:cs typeface="+mn-cs"/>
              </a:rPr>
              <a:t>    -addition of </a:t>
            </a:r>
            <a:r>
              <a:rPr lang="en-US" sz="1200" b="0" i="0" kern="1200" dirty="0" err="1" smtClean="0">
                <a:solidFill>
                  <a:schemeClr val="tx1"/>
                </a:solidFill>
                <a:latin typeface="Arial" charset="0"/>
                <a:ea typeface="+mn-ea"/>
                <a:cs typeface="+mn-cs"/>
              </a:rPr>
              <a:t>floc</a:t>
            </a:r>
            <a:r>
              <a:rPr lang="en-US" sz="1200" b="0" i="0" kern="1200" dirty="0" smtClean="0">
                <a:solidFill>
                  <a:schemeClr val="tx1"/>
                </a:solidFill>
                <a:latin typeface="Arial" charset="0"/>
                <a:ea typeface="+mn-ea"/>
                <a:cs typeface="+mn-cs"/>
              </a:rPr>
              <a:t> weir and 10 tube settlers</a:t>
            </a:r>
          </a:p>
          <a:p>
            <a:r>
              <a:rPr lang="en-US" sz="1200" b="0" i="0" kern="1200" dirty="0" smtClean="0">
                <a:solidFill>
                  <a:schemeClr val="tx1"/>
                </a:solidFill>
                <a:latin typeface="Arial" charset="0"/>
                <a:ea typeface="+mn-ea"/>
                <a:cs typeface="+mn-cs"/>
              </a:rPr>
              <a:t>    -new pumps with medical 3-stop tubing (name of thing you put tube in?!)</a:t>
            </a:r>
          </a:p>
          <a:p>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13D7C8-1D10-4E5B-8A9B-B2BE7F2B7605}"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baseline="0" dirty="0" err="1" smtClean="0">
                <a:solidFill>
                  <a:schemeClr val="tx1"/>
                </a:solidFill>
                <a:latin typeface="Arial" charset="0"/>
                <a:ea typeface="+mn-ea"/>
                <a:cs typeface="+mn-cs"/>
              </a:rPr>
              <a:t>MasterProgram</a:t>
            </a:r>
            <a:r>
              <a:rPr lang="en-US" sz="1200" b="0" i="0" kern="1200" baseline="0" dirty="0" smtClean="0">
                <a:solidFill>
                  <a:schemeClr val="tx1"/>
                </a:solidFill>
                <a:latin typeface="Arial" charset="0"/>
                <a:ea typeface="+mn-ea"/>
                <a:cs typeface="+mn-cs"/>
              </a:rPr>
              <a:t>-image analysis software</a:t>
            </a:r>
          </a:p>
          <a:p>
            <a:r>
              <a:rPr lang="en-US" sz="1200" b="0" i="0" kern="1200" dirty="0" err="1" smtClean="0">
                <a:solidFill>
                  <a:schemeClr val="tx1"/>
                </a:solidFill>
                <a:latin typeface="Arial" charset="0"/>
                <a:ea typeface="+mn-ea"/>
                <a:cs typeface="+mn-cs"/>
              </a:rPr>
              <a:t>LabView</a:t>
            </a:r>
            <a:r>
              <a:rPr lang="en-US" sz="1200" b="0" i="0" kern="1200" dirty="0" smtClean="0">
                <a:solidFill>
                  <a:schemeClr val="tx1"/>
                </a:solidFill>
                <a:latin typeface="Arial" charset="0"/>
                <a:ea typeface="+mn-ea"/>
                <a:cs typeface="+mn-cs"/>
              </a:rPr>
              <a:t>-data</a:t>
            </a:r>
            <a:r>
              <a:rPr lang="en-US" sz="1200" b="0" i="0" kern="1200" baseline="0" dirty="0" smtClean="0">
                <a:solidFill>
                  <a:schemeClr val="tx1"/>
                </a:solidFill>
                <a:latin typeface="Arial" charset="0"/>
                <a:ea typeface="+mn-ea"/>
                <a:cs typeface="+mn-cs"/>
              </a:rPr>
              <a:t> </a:t>
            </a:r>
            <a:r>
              <a:rPr lang="en-US" sz="1200" b="0" i="0" kern="1200" baseline="0" dirty="0" smtClean="0">
                <a:solidFill>
                  <a:schemeClr val="tx1"/>
                </a:solidFill>
                <a:latin typeface="Arial" charset="0"/>
                <a:ea typeface="+mn-ea"/>
                <a:cs typeface="+mn-cs"/>
              </a:rPr>
              <a:t>acquisition software</a:t>
            </a:r>
          </a:p>
          <a:p>
            <a:endParaRPr lang="en-US" sz="1200" b="0" i="0" kern="1200" dirty="0" smtClean="0">
              <a:solidFill>
                <a:schemeClr val="tx1"/>
              </a:solidFill>
              <a:latin typeface="Arial" charset="0"/>
              <a:ea typeface="+mn-ea"/>
              <a:cs typeface="+mn-cs"/>
            </a:endParaRPr>
          </a:p>
          <a:p>
            <a:r>
              <a:rPr lang="en-US" sz="1200" b="0" i="0" kern="1200" dirty="0" smtClean="0">
                <a:solidFill>
                  <a:schemeClr val="tx1"/>
                </a:solidFill>
                <a:latin typeface="Arial" charset="0"/>
                <a:ea typeface="+mn-ea"/>
                <a:cs typeface="+mn-cs"/>
              </a:rPr>
              <a:t>-Earlier this semester, our team focused on qualitative </a:t>
            </a:r>
            <a:r>
              <a:rPr lang="en-US" sz="1200" b="0" i="0" kern="1200" dirty="0" smtClean="0">
                <a:solidFill>
                  <a:schemeClr val="tx1"/>
                </a:solidFill>
                <a:latin typeface="Arial" charset="0"/>
                <a:ea typeface="+mn-ea"/>
                <a:cs typeface="+mn-cs"/>
              </a:rPr>
              <a:t>analysis</a:t>
            </a:r>
          </a:p>
          <a:p>
            <a:r>
              <a:rPr lang="en-US" sz="1200" b="0" i="0" kern="1200" dirty="0" smtClean="0">
                <a:solidFill>
                  <a:schemeClr val="tx1"/>
                </a:solidFill>
                <a:latin typeface="Arial" charset="0"/>
                <a:ea typeface="+mn-ea"/>
                <a:cs typeface="+mn-cs"/>
              </a:rPr>
              <a:t>	-</a:t>
            </a:r>
            <a:r>
              <a:rPr lang="en-US" sz="1200" b="1" i="0" kern="1200" dirty="0" smtClean="0">
                <a:solidFill>
                  <a:schemeClr val="tx1"/>
                </a:solidFill>
                <a:latin typeface="Arial" charset="0"/>
                <a:ea typeface="+mn-ea"/>
                <a:cs typeface="+mn-cs"/>
              </a:rPr>
              <a:t>most</a:t>
            </a:r>
            <a:r>
              <a:rPr lang="en-US" sz="1200" b="1" i="0" kern="1200" baseline="0" dirty="0" smtClean="0">
                <a:solidFill>
                  <a:schemeClr val="tx1"/>
                </a:solidFill>
                <a:latin typeface="Arial" charset="0"/>
                <a:ea typeface="+mn-ea"/>
                <a:cs typeface="+mn-cs"/>
              </a:rPr>
              <a:t> </a:t>
            </a:r>
            <a:r>
              <a:rPr lang="en-US" sz="1200" b="1" i="0" kern="1200" baseline="0" dirty="0" err="1" smtClean="0">
                <a:solidFill>
                  <a:schemeClr val="tx1"/>
                </a:solidFill>
                <a:latin typeface="Arial" charset="0"/>
                <a:ea typeface="+mn-ea"/>
                <a:cs typeface="+mn-cs"/>
              </a:rPr>
              <a:t>floc</a:t>
            </a:r>
            <a:r>
              <a:rPr lang="en-US" sz="1200" b="1" i="0" kern="1200" baseline="0" dirty="0" smtClean="0">
                <a:solidFill>
                  <a:schemeClr val="tx1"/>
                </a:solidFill>
                <a:latin typeface="Arial" charset="0"/>
                <a:ea typeface="+mn-ea"/>
                <a:cs typeface="+mn-cs"/>
              </a:rPr>
              <a:t> data analysis now in literature is qualitative</a:t>
            </a:r>
            <a:endParaRPr lang="en-US" sz="1200" b="1" i="0" kern="1200" dirty="0" smtClean="0">
              <a:solidFill>
                <a:schemeClr val="tx1"/>
              </a:solidFill>
              <a:latin typeface="Arial" charset="0"/>
              <a:ea typeface="+mn-ea"/>
              <a:cs typeface="+mn-cs"/>
            </a:endParaRPr>
          </a:p>
          <a:p>
            <a:r>
              <a:rPr lang="en-US" sz="1200" b="0" i="0" kern="1200" dirty="0" smtClean="0">
                <a:solidFill>
                  <a:schemeClr val="tx1"/>
                </a:solidFill>
                <a:latin typeface="Arial" charset="0"/>
                <a:ea typeface="+mn-ea"/>
                <a:cs typeface="+mn-cs"/>
              </a:rPr>
              <a:t>	-</a:t>
            </a:r>
            <a:r>
              <a:rPr lang="en-US" sz="1200" b="0" i="0" kern="1200" dirty="0" smtClean="0">
                <a:solidFill>
                  <a:schemeClr val="tx1"/>
                </a:solidFill>
                <a:latin typeface="Arial" charset="0"/>
                <a:ea typeface="+mn-ea"/>
                <a:cs typeface="+mn-cs"/>
              </a:rPr>
              <a:t>dye tests (as Saied mentioned), testing different variables to generally get an idea about what works and what doesn't</a:t>
            </a:r>
            <a:br>
              <a:rPr lang="en-US" sz="1200" b="0" i="0" kern="1200" dirty="0" smtClean="0">
                <a:solidFill>
                  <a:schemeClr val="tx1"/>
                </a:solidFill>
                <a:latin typeface="Arial" charset="0"/>
                <a:ea typeface="+mn-ea"/>
                <a:cs typeface="+mn-cs"/>
              </a:rPr>
            </a:br>
            <a:endParaRPr lang="en-US" sz="1200" b="0" i="0" kern="1200" dirty="0" smtClean="0">
              <a:solidFill>
                <a:schemeClr val="tx1"/>
              </a:solidFill>
              <a:latin typeface="Arial" charset="0"/>
              <a:ea typeface="+mn-ea"/>
              <a:cs typeface="+mn-cs"/>
            </a:endParaRPr>
          </a:p>
          <a:p>
            <a:r>
              <a:rPr lang="en-US" sz="1200" b="0" i="0" kern="1200" dirty="0" smtClean="0">
                <a:solidFill>
                  <a:schemeClr val="tx1"/>
                </a:solidFill>
                <a:latin typeface="Arial" charset="0"/>
                <a:ea typeface="+mn-ea"/>
                <a:cs typeface="+mn-cs"/>
              </a:rPr>
              <a:t>Image</a:t>
            </a:r>
            <a:r>
              <a:rPr lang="en-US" sz="1200" b="0" i="0" kern="1200" baseline="0" dirty="0" smtClean="0">
                <a:solidFill>
                  <a:schemeClr val="tx1"/>
                </a:solidFill>
                <a:latin typeface="Arial" charset="0"/>
                <a:ea typeface="+mn-ea"/>
                <a:cs typeface="+mn-cs"/>
              </a:rPr>
              <a:t> and data analysis allows us to do quantitative analysis-</a:t>
            </a:r>
            <a:r>
              <a:rPr lang="en-US" sz="1200" b="0" i="0" kern="1200" dirty="0" smtClean="0">
                <a:solidFill>
                  <a:schemeClr val="tx1"/>
                </a:solidFill>
                <a:latin typeface="Arial" charset="0"/>
                <a:ea typeface="+mn-ea"/>
                <a:cs typeface="+mn-cs"/>
              </a:rPr>
              <a:t>better </a:t>
            </a:r>
            <a:r>
              <a:rPr lang="en-US" sz="1200" b="0" i="0" kern="1200" dirty="0" smtClean="0">
                <a:solidFill>
                  <a:schemeClr val="tx1"/>
                </a:solidFill>
                <a:latin typeface="Arial" charset="0"/>
                <a:ea typeface="+mn-ea"/>
                <a:cs typeface="+mn-cs"/>
              </a:rPr>
              <a:t>modify variables to improve on this specific geometry</a:t>
            </a:r>
            <a:r>
              <a:rPr lang="en-US" sz="1200" b="0" i="0" kern="1200" dirty="0" smtClean="0">
                <a:solidFill>
                  <a:schemeClr val="tx1"/>
                </a:solidFill>
                <a:latin typeface="Arial" charset="0"/>
                <a:ea typeface="+mn-ea"/>
                <a:cs typeface="+mn-cs"/>
              </a:rPr>
              <a:t>:</a:t>
            </a:r>
          </a:p>
          <a:p>
            <a:r>
              <a:rPr lang="en-US" sz="1200" b="0" i="0" kern="1200" dirty="0" smtClean="0">
                <a:solidFill>
                  <a:schemeClr val="tx1"/>
                </a:solidFill>
                <a:latin typeface="Arial" charset="0"/>
                <a:ea typeface="+mn-ea"/>
                <a:cs typeface="+mn-cs"/>
              </a:rPr>
              <a:t>-hard to make an engineering decision with just qualitative;</a:t>
            </a:r>
            <a:r>
              <a:rPr lang="en-US" sz="1200" b="0" i="0" kern="1200" baseline="0" dirty="0" smtClean="0">
                <a:solidFill>
                  <a:schemeClr val="tx1"/>
                </a:solidFill>
                <a:latin typeface="Arial" charset="0"/>
                <a:ea typeface="+mn-ea"/>
                <a:cs typeface="+mn-cs"/>
              </a:rPr>
              <a:t> need numbers and evidence</a:t>
            </a:r>
          </a:p>
          <a:p>
            <a:r>
              <a:rPr lang="en-US" sz="1200" b="0" i="0" kern="1200" baseline="0" dirty="0" smtClean="0">
                <a:solidFill>
                  <a:schemeClr val="tx1"/>
                </a:solidFill>
                <a:latin typeface="Arial" charset="0"/>
                <a:ea typeface="+mn-ea"/>
                <a:cs typeface="+mn-cs"/>
              </a:rPr>
              <a:t>-less subjective, less decisions based on empirical evidence</a:t>
            </a:r>
          </a:p>
          <a:p>
            <a:r>
              <a:rPr lang="en-US" sz="1200" b="0" i="0" kern="1200" baseline="0" dirty="0" smtClean="0">
                <a:solidFill>
                  <a:schemeClr val="tx1"/>
                </a:solidFill>
                <a:latin typeface="Arial" charset="0"/>
                <a:ea typeface="+mn-ea"/>
                <a:cs typeface="+mn-cs"/>
              </a:rPr>
              <a:t>-easier to discern smaller changes (unseen by eye)</a:t>
            </a:r>
          </a:p>
          <a:p>
            <a:r>
              <a:rPr lang="en-US" sz="1200" b="0" i="0" kern="1200" baseline="0" dirty="0" smtClean="0">
                <a:solidFill>
                  <a:schemeClr val="tx1"/>
                </a:solidFill>
                <a:latin typeface="Arial" charset="0"/>
                <a:ea typeface="+mn-ea"/>
                <a:cs typeface="+mn-cs"/>
              </a:rPr>
              <a:t>-</a:t>
            </a:r>
            <a:r>
              <a:rPr lang="en-US" sz="1200" b="1" i="0" kern="1200" baseline="0" dirty="0" smtClean="0">
                <a:solidFill>
                  <a:schemeClr val="tx1"/>
                </a:solidFill>
                <a:latin typeface="Arial" charset="0"/>
                <a:ea typeface="+mn-ea"/>
                <a:cs typeface="+mn-cs"/>
              </a:rPr>
              <a:t>measuring effluent turbidity</a:t>
            </a:r>
            <a:r>
              <a:rPr lang="en-US" sz="1200" b="0" i="0" kern="1200" baseline="0" dirty="0" smtClean="0">
                <a:solidFill>
                  <a:schemeClr val="tx1"/>
                </a:solidFill>
                <a:latin typeface="Arial" charset="0"/>
                <a:ea typeface="+mn-ea"/>
                <a:cs typeface="+mn-cs"/>
              </a:rPr>
              <a:t>! &lt;1 NTU</a:t>
            </a:r>
          </a:p>
        </p:txBody>
      </p:sp>
      <p:sp>
        <p:nvSpPr>
          <p:cNvPr id="4" name="Slide Number Placeholder 3"/>
          <p:cNvSpPr>
            <a:spLocks noGrp="1"/>
          </p:cNvSpPr>
          <p:nvPr>
            <p:ph type="sldNum" sz="quarter" idx="10"/>
          </p:nvPr>
        </p:nvSpPr>
        <p:spPr/>
        <p:txBody>
          <a:bodyPr/>
          <a:lstStyle/>
          <a:p>
            <a:fld id="{7913D7C8-1D10-4E5B-8A9B-B2BE7F2B7605}"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5"/>
          </p:nvPr>
        </p:nvSpPr>
        <p:spPr>
          <a:ln/>
        </p:spPr>
        <p:txBody>
          <a:bodyPr/>
          <a:lstStyle/>
          <a:p>
            <a:fld id="{8B7F778D-8FE9-43F8-8242-8C244FF56F13}" type="slidenum">
              <a:rPr lang="en-US"/>
              <a:pPr/>
              <a:t>2</a:t>
            </a:fld>
            <a:endParaRPr lang="en-US"/>
          </a:p>
        </p:txBody>
      </p:sp>
      <p:sp>
        <p:nvSpPr>
          <p:cNvPr id="6145" name="Rectangle 1"/>
          <p:cNvSpPr>
            <a:spLocks noGrp="1" noRot="1" noChangeAspect="1" noChangeArrowheads="1"/>
          </p:cNvSpPr>
          <p:nvPr>
            <p:ph type="sldImg"/>
          </p:nvPr>
        </p:nvSpPr>
        <p:spPr>
          <a:ln/>
        </p:spPr>
      </p:sp>
      <p:sp>
        <p:nvSpPr>
          <p:cNvPr id="6146" name="Rectangle 2"/>
          <p:cNvSpPr>
            <a:spLocks noGrp="1" noChangeArrowheads="1"/>
          </p:cNvSpPr>
          <p:nvPr>
            <p:ph type="body" idx="1"/>
          </p:nvPr>
        </p:nvSpPr>
        <p:spPr/>
        <p:txBody>
          <a:bodyPr lIns="0" tIns="0" rIns="0" bIns="0"/>
          <a:lstStyle/>
          <a:p>
            <a:pPr>
              <a:lnSpc>
                <a:spcPct val="95000"/>
              </a:lnSpc>
              <a:spcBef>
                <a:spcPct val="0"/>
              </a:spcBef>
            </a:pPr>
            <a:r>
              <a:rPr lang="en-US" sz="1700" dirty="0" smtClean="0">
                <a:solidFill>
                  <a:srgbClr val="000000"/>
                </a:solidFill>
              </a:rPr>
              <a:t>How </a:t>
            </a:r>
            <a:r>
              <a:rPr lang="en-US" sz="1700" dirty="0">
                <a:solidFill>
                  <a:srgbClr val="000000"/>
                </a:solidFill>
              </a:rPr>
              <a:t>does it form?</a:t>
            </a:r>
            <a:endParaRPr lang="en-US" dirty="0"/>
          </a:p>
          <a:p>
            <a:pPr>
              <a:lnSpc>
                <a:spcPct val="95000"/>
              </a:lnSpc>
              <a:spcBef>
                <a:spcPct val="0"/>
              </a:spcBef>
            </a:pPr>
            <a:r>
              <a:rPr lang="en-US" sz="1700" dirty="0" err="1">
                <a:solidFill>
                  <a:srgbClr val="000000"/>
                </a:solidFill>
              </a:rPr>
              <a:t>Flocs</a:t>
            </a:r>
            <a:r>
              <a:rPr lang="en-US" sz="1700" dirty="0">
                <a:solidFill>
                  <a:srgbClr val="000000"/>
                </a:solidFill>
              </a:rPr>
              <a:t> switch from a state of differential to hindered settling.  </a:t>
            </a:r>
            <a:endParaRPr lang="en-US" dirty="0"/>
          </a:p>
          <a:p>
            <a:pPr>
              <a:lnSpc>
                <a:spcPct val="95000"/>
              </a:lnSpc>
              <a:spcBef>
                <a:spcPct val="0"/>
              </a:spcBef>
            </a:pPr>
            <a:endParaRPr lang="en-US" sz="1700" dirty="0">
              <a:solidFill>
                <a:srgbClr val="000000"/>
              </a:solidFill>
            </a:endParaRPr>
          </a:p>
          <a:p>
            <a:pPr>
              <a:lnSpc>
                <a:spcPct val="95000"/>
              </a:lnSpc>
              <a:spcBef>
                <a:spcPct val="0"/>
              </a:spcBef>
            </a:pPr>
            <a:r>
              <a:rPr lang="en-US" sz="1700" dirty="0">
                <a:solidFill>
                  <a:srgbClr val="000000"/>
                </a:solidFill>
              </a:rPr>
              <a:t>differential: </a:t>
            </a:r>
            <a:endParaRPr lang="en-US" dirty="0"/>
          </a:p>
          <a:p>
            <a:pPr>
              <a:lnSpc>
                <a:spcPct val="95000"/>
              </a:lnSpc>
              <a:spcBef>
                <a:spcPct val="0"/>
              </a:spcBef>
            </a:pPr>
            <a:r>
              <a:rPr lang="en-US" sz="1700" dirty="0">
                <a:solidFill>
                  <a:srgbClr val="000000"/>
                </a:solidFill>
              </a:rPr>
              <a:t>-Large </a:t>
            </a:r>
            <a:r>
              <a:rPr lang="en-US" sz="1700" dirty="0" err="1">
                <a:solidFill>
                  <a:srgbClr val="000000"/>
                </a:solidFill>
              </a:rPr>
              <a:t>flocs</a:t>
            </a:r>
            <a:r>
              <a:rPr lang="en-US" sz="1700" dirty="0">
                <a:solidFill>
                  <a:srgbClr val="000000"/>
                </a:solidFill>
              </a:rPr>
              <a:t> settle faster than small </a:t>
            </a:r>
            <a:r>
              <a:rPr lang="en-US" sz="1700" dirty="0" err="1">
                <a:solidFill>
                  <a:srgbClr val="000000"/>
                </a:solidFill>
              </a:rPr>
              <a:t>flocs</a:t>
            </a:r>
            <a:r>
              <a:rPr lang="en-US" sz="1700" dirty="0">
                <a:solidFill>
                  <a:srgbClr val="000000"/>
                </a:solidFill>
              </a:rPr>
              <a:t>.  </a:t>
            </a:r>
            <a:endParaRPr lang="en-US" dirty="0"/>
          </a:p>
          <a:p>
            <a:pPr>
              <a:lnSpc>
                <a:spcPct val="95000"/>
              </a:lnSpc>
              <a:spcBef>
                <a:spcPct val="0"/>
              </a:spcBef>
            </a:pPr>
            <a:r>
              <a:rPr lang="en-US" sz="1700" dirty="0">
                <a:solidFill>
                  <a:srgbClr val="000000"/>
                </a:solidFill>
              </a:rPr>
              <a:t>-No interactions between </a:t>
            </a:r>
            <a:r>
              <a:rPr lang="en-US" sz="1700" dirty="0" err="1">
                <a:solidFill>
                  <a:srgbClr val="000000"/>
                </a:solidFill>
              </a:rPr>
              <a:t>flocs</a:t>
            </a:r>
            <a:endParaRPr lang="en-US" dirty="0"/>
          </a:p>
          <a:p>
            <a:pPr>
              <a:lnSpc>
                <a:spcPct val="95000"/>
              </a:lnSpc>
              <a:spcBef>
                <a:spcPct val="0"/>
              </a:spcBef>
            </a:pPr>
            <a:r>
              <a:rPr lang="en-US" sz="1700" dirty="0">
                <a:solidFill>
                  <a:srgbClr val="000000"/>
                </a:solidFill>
              </a:rPr>
              <a:t>-This means that very small </a:t>
            </a:r>
            <a:r>
              <a:rPr lang="en-US" sz="1700" dirty="0" err="1">
                <a:solidFill>
                  <a:srgbClr val="000000"/>
                </a:solidFill>
              </a:rPr>
              <a:t>flocs</a:t>
            </a:r>
            <a:r>
              <a:rPr lang="en-US" sz="1700" dirty="0">
                <a:solidFill>
                  <a:srgbClr val="000000"/>
                </a:solidFill>
              </a:rPr>
              <a:t> can escape through the plate settlers.</a:t>
            </a:r>
            <a:endParaRPr lang="en-US" dirty="0"/>
          </a:p>
          <a:p>
            <a:pPr>
              <a:lnSpc>
                <a:spcPct val="95000"/>
              </a:lnSpc>
              <a:spcBef>
                <a:spcPct val="0"/>
              </a:spcBef>
            </a:pPr>
            <a:endParaRPr lang="en-US" sz="1700" dirty="0">
              <a:solidFill>
                <a:srgbClr val="000000"/>
              </a:solidFill>
            </a:endParaRPr>
          </a:p>
          <a:p>
            <a:pPr>
              <a:lnSpc>
                <a:spcPct val="95000"/>
              </a:lnSpc>
              <a:spcBef>
                <a:spcPct val="0"/>
              </a:spcBef>
            </a:pPr>
            <a:r>
              <a:rPr lang="en-US" sz="1700" dirty="0">
                <a:solidFill>
                  <a:srgbClr val="000000"/>
                </a:solidFill>
              </a:rPr>
              <a:t>hindered settling: </a:t>
            </a:r>
            <a:endParaRPr lang="en-US" dirty="0"/>
          </a:p>
          <a:p>
            <a:pPr>
              <a:lnSpc>
                <a:spcPct val="95000"/>
              </a:lnSpc>
              <a:spcBef>
                <a:spcPct val="0"/>
              </a:spcBef>
            </a:pPr>
            <a:r>
              <a:rPr lang="en-US" sz="1700" dirty="0">
                <a:solidFill>
                  <a:srgbClr val="000000"/>
                </a:solidFill>
              </a:rPr>
              <a:t>-the </a:t>
            </a:r>
            <a:r>
              <a:rPr lang="en-US" sz="1700" dirty="0" err="1">
                <a:solidFill>
                  <a:srgbClr val="000000"/>
                </a:solidFill>
              </a:rPr>
              <a:t>flocs</a:t>
            </a:r>
            <a:r>
              <a:rPr lang="en-US" sz="1700" dirty="0">
                <a:solidFill>
                  <a:srgbClr val="000000"/>
                </a:solidFill>
              </a:rPr>
              <a:t> interact with </a:t>
            </a:r>
            <a:r>
              <a:rPr lang="en-US" sz="1700" dirty="0" smtClean="0">
                <a:solidFill>
                  <a:srgbClr val="000000"/>
                </a:solidFill>
              </a:rPr>
              <a:t>each other</a:t>
            </a:r>
            <a:endParaRPr lang="en-US" dirty="0"/>
          </a:p>
          <a:p>
            <a:pPr>
              <a:lnSpc>
                <a:spcPct val="95000"/>
              </a:lnSpc>
              <a:spcBef>
                <a:spcPct val="0"/>
              </a:spcBef>
            </a:pPr>
            <a:r>
              <a:rPr lang="en-US" sz="1700" dirty="0">
                <a:solidFill>
                  <a:srgbClr val="000000"/>
                </a:solidFill>
              </a:rPr>
              <a:t>-settle at the same rate.</a:t>
            </a:r>
            <a:endParaRPr lang="en-US" dirty="0"/>
          </a:p>
          <a:p>
            <a:pPr>
              <a:lnSpc>
                <a:spcPct val="95000"/>
              </a:lnSpc>
              <a:spcBef>
                <a:spcPct val="0"/>
              </a:spcBef>
            </a:pPr>
            <a:endParaRPr lang="en-US" sz="1700" dirty="0">
              <a:solidFill>
                <a:srgbClr val="000000"/>
              </a:solidFill>
            </a:endParaRPr>
          </a:p>
          <a:p>
            <a:pPr>
              <a:lnSpc>
                <a:spcPct val="95000"/>
              </a:lnSpc>
              <a:spcBef>
                <a:spcPct val="0"/>
              </a:spcBef>
            </a:pPr>
            <a:r>
              <a:rPr lang="en-US" sz="1700" dirty="0">
                <a:solidFill>
                  <a:srgbClr val="000000"/>
                </a:solidFill>
              </a:rPr>
              <a:t>The </a:t>
            </a:r>
            <a:r>
              <a:rPr lang="en-US" sz="1700" dirty="0" err="1">
                <a:solidFill>
                  <a:srgbClr val="000000"/>
                </a:solidFill>
              </a:rPr>
              <a:t>floc</a:t>
            </a:r>
            <a:r>
              <a:rPr lang="en-US" sz="1700" dirty="0">
                <a:solidFill>
                  <a:srgbClr val="000000"/>
                </a:solidFill>
              </a:rPr>
              <a:t> blanket grows in size and density as it traps more and more particles.</a:t>
            </a:r>
            <a:endParaRPr lang="en-US" dirty="0"/>
          </a:p>
          <a:p>
            <a:pPr>
              <a:lnSpc>
                <a:spcPct val="95000"/>
              </a:lnSpc>
              <a:spcBef>
                <a:spcPct val="0"/>
              </a:spcBef>
            </a:pPr>
            <a:endParaRPr lang="en-US" sz="1700" dirty="0">
              <a:solidFill>
                <a:srgbClr val="000000"/>
              </a:solidFill>
            </a:endParaRPr>
          </a:p>
          <a:p>
            <a:pPr>
              <a:lnSpc>
                <a:spcPct val="95000"/>
              </a:lnSpc>
              <a:spcBef>
                <a:spcPct val="0"/>
              </a:spcBef>
            </a:pPr>
            <a:r>
              <a:rPr lang="en-US" sz="1700" dirty="0">
                <a:solidFill>
                  <a:srgbClr val="000000"/>
                </a:solidFill>
              </a:rPr>
              <a:t>A </a:t>
            </a:r>
            <a:r>
              <a:rPr lang="en-US" sz="1700" dirty="0" err="1">
                <a:solidFill>
                  <a:srgbClr val="000000"/>
                </a:solidFill>
              </a:rPr>
              <a:t>floc</a:t>
            </a:r>
            <a:r>
              <a:rPr lang="en-US" sz="1700" dirty="0">
                <a:solidFill>
                  <a:srgbClr val="000000"/>
                </a:solidFill>
              </a:rPr>
              <a:t> blanket greatly improves effluent turbidity.</a:t>
            </a:r>
            <a:endParaRPr lang="en-US" dirty="0"/>
          </a:p>
          <a:p>
            <a:pPr>
              <a:lnSpc>
                <a:spcPct val="95000"/>
              </a:lnSpc>
              <a:spcBef>
                <a:spcPct val="0"/>
              </a:spcBef>
            </a:pPr>
            <a:endParaRPr lang="en-US" sz="1700" dirty="0">
              <a:solidFill>
                <a:srgbClr val="000000"/>
              </a:solidFill>
            </a:endParaRPr>
          </a:p>
          <a:p>
            <a:pPr>
              <a:lnSpc>
                <a:spcPct val="95000"/>
              </a:lnSpc>
              <a:spcBef>
                <a:spcPct val="0"/>
              </a:spcBef>
            </a:pPr>
            <a:r>
              <a:rPr lang="en-US" sz="1700" dirty="0">
                <a:solidFill>
                  <a:srgbClr val="000000"/>
                </a:solidFill>
              </a:rPr>
              <a:t>Previous teams have determined that a minimum angle of repose of 23 degrees is needed on sedimentation tank sides for </a:t>
            </a:r>
            <a:r>
              <a:rPr lang="en-US" sz="1700" dirty="0" err="1">
                <a:solidFill>
                  <a:srgbClr val="000000"/>
                </a:solidFill>
              </a:rPr>
              <a:t>floc</a:t>
            </a:r>
            <a:r>
              <a:rPr lang="en-US" sz="1700" dirty="0">
                <a:solidFill>
                  <a:srgbClr val="000000"/>
                </a:solidFill>
              </a:rPr>
              <a:t> blanket formation.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Arial" charset="0"/>
                <a:ea typeface="+mn-ea"/>
                <a:cs typeface="+mn-cs"/>
              </a:rPr>
              <a:t>-Experiment parameters: </a:t>
            </a:r>
            <a:r>
              <a:rPr lang="en-US" sz="1200" b="0" i="0" kern="1200" dirty="0" err="1" smtClean="0">
                <a:solidFill>
                  <a:schemeClr val="tx1"/>
                </a:solidFill>
                <a:latin typeface="Arial" charset="0"/>
                <a:ea typeface="+mn-ea"/>
                <a:cs typeface="+mn-cs"/>
              </a:rPr>
              <a:t>floc</a:t>
            </a:r>
            <a:r>
              <a:rPr lang="en-US" sz="1200" b="0" i="0" kern="1200" dirty="0" smtClean="0">
                <a:solidFill>
                  <a:schemeClr val="tx1"/>
                </a:solidFill>
                <a:latin typeface="Arial" charset="0"/>
                <a:ea typeface="+mn-ea"/>
                <a:cs typeface="+mn-cs"/>
              </a:rPr>
              <a:t> weir 65 cm above lip (where </a:t>
            </a:r>
            <a:r>
              <a:rPr lang="en-US" sz="1200" b="0" i="0" kern="1200" dirty="0" err="1" smtClean="0">
                <a:solidFill>
                  <a:schemeClr val="tx1"/>
                </a:solidFill>
                <a:latin typeface="Arial" charset="0"/>
                <a:ea typeface="+mn-ea"/>
                <a:cs typeface="+mn-cs"/>
              </a:rPr>
              <a:t>floc</a:t>
            </a:r>
            <a:r>
              <a:rPr lang="en-US" sz="1200" b="0" i="0" kern="1200" dirty="0" smtClean="0">
                <a:solidFill>
                  <a:schemeClr val="tx1"/>
                </a:solidFill>
                <a:latin typeface="Arial" charset="0"/>
                <a:ea typeface="+mn-ea"/>
                <a:cs typeface="+mn-cs"/>
              </a:rPr>
              <a:t> blanket begins), clarifier 10 cm above</a:t>
            </a:r>
          </a:p>
          <a:p>
            <a:r>
              <a:rPr lang="en-US" sz="1200" b="0" i="0" kern="1200" dirty="0" smtClean="0">
                <a:solidFill>
                  <a:schemeClr val="tx1"/>
                </a:solidFill>
                <a:latin typeface="Arial" charset="0"/>
                <a:ea typeface="+mn-ea"/>
                <a:cs typeface="+mn-cs"/>
              </a:rPr>
              <a:t>-used </a:t>
            </a:r>
            <a:r>
              <a:rPr lang="en-US" sz="1200" b="0" i="0" kern="1200" dirty="0" err="1" smtClean="0">
                <a:solidFill>
                  <a:schemeClr val="tx1"/>
                </a:solidFill>
                <a:latin typeface="Arial" charset="0"/>
                <a:ea typeface="+mn-ea"/>
                <a:cs typeface="+mn-cs"/>
              </a:rPr>
              <a:t>LabView</a:t>
            </a:r>
            <a:r>
              <a:rPr lang="en-US" sz="1200" b="0" i="0" kern="1200" dirty="0" smtClean="0">
                <a:solidFill>
                  <a:schemeClr val="tx1"/>
                </a:solidFill>
                <a:latin typeface="Arial" charset="0"/>
                <a:ea typeface="+mn-ea"/>
                <a:cs typeface="+mn-cs"/>
              </a:rPr>
              <a:t> to measure *time*, temperature, water height, *raw water (100NTU)*, *clarified effluent*, *tube settler turbidity*</a:t>
            </a:r>
          </a:p>
          <a:p>
            <a:endParaRPr lang="en-US" sz="1200" b="0" i="0" kern="1200" dirty="0" smtClean="0">
              <a:solidFill>
                <a:schemeClr val="tx1"/>
              </a:solidFill>
              <a:latin typeface="Arial" charset="0"/>
              <a:ea typeface="+mn-ea"/>
              <a:cs typeface="+mn-cs"/>
            </a:endParaRPr>
          </a:p>
          <a:p>
            <a:r>
              <a:rPr lang="en-US" sz="1200" b="0" i="0" kern="1200" dirty="0" smtClean="0">
                <a:solidFill>
                  <a:schemeClr val="tx1"/>
                </a:solidFill>
                <a:latin typeface="Arial" charset="0"/>
                <a:ea typeface="+mn-ea"/>
                <a:cs typeface="+mn-cs"/>
              </a:rPr>
              <a:t>Emphasize that we spent lots of time developing and applying new designs and techniques so that the quantitative analysis will be </a:t>
            </a:r>
            <a:r>
              <a:rPr lang="en-US" sz="1200" b="1" i="0" kern="1200" dirty="0" smtClean="0">
                <a:solidFill>
                  <a:schemeClr val="tx1"/>
                </a:solidFill>
                <a:latin typeface="Arial" charset="0"/>
                <a:ea typeface="+mn-ea"/>
                <a:cs typeface="+mn-cs"/>
              </a:rPr>
              <a:t>more accurate</a:t>
            </a:r>
            <a:r>
              <a:rPr lang="en-US" sz="1200" b="0" i="0" kern="1200" dirty="0" smtClean="0">
                <a:solidFill>
                  <a:schemeClr val="tx1"/>
                </a:solidFill>
                <a:latin typeface="Arial" charset="0"/>
                <a:ea typeface="+mn-ea"/>
                <a:cs typeface="+mn-cs"/>
              </a:rPr>
              <a:t>. Short term work is meaningful </a:t>
            </a:r>
            <a:r>
              <a:rPr lang="en-US" sz="1200" b="0" i="0" kern="1200" dirty="0" err="1" smtClean="0">
                <a:solidFill>
                  <a:schemeClr val="tx1"/>
                </a:solidFill>
                <a:latin typeface="Arial" charset="0"/>
                <a:ea typeface="+mn-ea"/>
                <a:cs typeface="+mn-cs"/>
              </a:rPr>
              <a:t>longterm</a:t>
            </a:r>
            <a:r>
              <a:rPr lang="en-US" sz="1200" b="0" i="0" kern="1200" dirty="0" smtClean="0">
                <a:solidFill>
                  <a:schemeClr val="tx1"/>
                </a:solidFill>
                <a:latin typeface="Arial" charset="0"/>
                <a:ea typeface="+mn-ea"/>
                <a:cs typeface="+mn-cs"/>
              </a:rPr>
              <a:t>.</a:t>
            </a:r>
          </a:p>
          <a:p>
            <a:r>
              <a:rPr lang="en-US" sz="1200" b="0" i="0" kern="1200" dirty="0" smtClean="0">
                <a:solidFill>
                  <a:schemeClr val="tx1"/>
                </a:solidFill>
                <a:latin typeface="Arial" charset="0"/>
                <a:ea typeface="+mn-ea"/>
                <a:cs typeface="+mn-cs"/>
              </a:rPr>
              <a:t>    -Took a while to working out the kinks inevitably involved with changes</a:t>
            </a:r>
          </a:p>
          <a:p>
            <a:r>
              <a:rPr lang="en-US" sz="1200" b="0" i="0" kern="1200" dirty="0" smtClean="0">
                <a:solidFill>
                  <a:schemeClr val="tx1"/>
                </a:solidFill>
                <a:latin typeface="Arial" charset="0"/>
                <a:ea typeface="+mn-ea"/>
                <a:cs typeface="+mn-cs"/>
              </a:rPr>
              <a:t>        delays in buying material etc</a:t>
            </a:r>
          </a:p>
        </p:txBody>
      </p:sp>
      <p:sp>
        <p:nvSpPr>
          <p:cNvPr id="4" name="Slide Number Placeholder 3"/>
          <p:cNvSpPr>
            <a:spLocks noGrp="1"/>
          </p:cNvSpPr>
          <p:nvPr>
            <p:ph type="sldNum" sz="quarter" idx="10"/>
          </p:nvPr>
        </p:nvSpPr>
        <p:spPr/>
        <p:txBody>
          <a:bodyPr/>
          <a:lstStyle/>
          <a:p>
            <a:fld id="{7913D7C8-1D10-4E5B-8A9B-B2BE7F2B7605}"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6"/>
          <p:cNvSpPr>
            <a:spLocks noGrp="1" noChangeArrowheads="1"/>
          </p:cNvSpPr>
          <p:nvPr>
            <p:ph type="sldNum" sz="quarter" idx="5"/>
          </p:nvPr>
        </p:nvSpPr>
        <p:spPr>
          <a:noFill/>
        </p:spPr>
        <p:txBody>
          <a:bodyPr/>
          <a:lstStyle/>
          <a:p>
            <a:fld id="{DD60864C-BD2A-4733-B610-6119D4ACDA26}" type="slidenum">
              <a:rPr lang="en-US"/>
              <a:pPr/>
              <a:t>21</a:t>
            </a:fld>
            <a:endParaRPr lang="en-US"/>
          </a:p>
        </p:txBody>
      </p:sp>
      <p:sp>
        <p:nvSpPr>
          <p:cNvPr id="37891" name="Rectangle 1"/>
          <p:cNvSpPr>
            <a:spLocks noChangeArrowheads="1" noTextEdit="1"/>
          </p:cNvSpPr>
          <p:nvPr>
            <p:ph type="sldImg"/>
          </p:nvPr>
        </p:nvSpPr>
        <p:spPr>
          <a:ln/>
        </p:spPr>
      </p:sp>
      <p:sp>
        <p:nvSpPr>
          <p:cNvPr id="37892" name="Rectangle 2"/>
          <p:cNvSpPr>
            <a:spLocks noGrp="1" noChangeArrowheads="1"/>
          </p:cNvSpPr>
          <p:nvPr>
            <p:ph type="body" idx="1"/>
          </p:nvPr>
        </p:nvSpPr>
        <p:spPr>
          <a:noFill/>
          <a:ln/>
        </p:spPr>
        <p:txBody>
          <a:bodyPr lIns="0" tIns="0" rIns="0" bIns="0"/>
          <a:lstStyle/>
          <a:p>
            <a:pPr eaLnBrk="1" hangingPunct="1">
              <a:lnSpc>
                <a:spcPct val="95000"/>
              </a:lnSpc>
              <a:spcBef>
                <a:spcPct val="0"/>
              </a:spcBef>
            </a:pPr>
            <a:r>
              <a:rPr lang="en-US" sz="1700" dirty="0" smtClean="0">
                <a:solidFill>
                  <a:srgbClr val="000000"/>
                </a:solidFill>
              </a:rPr>
              <a:t>We began our quantitative analysis examining </a:t>
            </a:r>
            <a:r>
              <a:rPr lang="en-US" sz="1700" dirty="0" err="1" smtClean="0">
                <a:solidFill>
                  <a:srgbClr val="000000"/>
                </a:solidFill>
              </a:rPr>
              <a:t>floc</a:t>
            </a:r>
            <a:r>
              <a:rPr lang="en-US" sz="1700" dirty="0" smtClean="0">
                <a:solidFill>
                  <a:srgbClr val="000000"/>
                </a:solidFill>
              </a:rPr>
              <a:t> blanket performance for a double semi-circle geometry, 1.5 cm radius. </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err="1" smtClean="0">
                <a:solidFill>
                  <a:srgbClr val="000000"/>
                </a:solidFill>
              </a:rPr>
              <a:t>Floc</a:t>
            </a:r>
            <a:r>
              <a:rPr lang="en-US" sz="1700" dirty="0" smtClean="0">
                <a:solidFill>
                  <a:srgbClr val="000000"/>
                </a:solidFill>
              </a:rPr>
              <a:t> blanket height vs. time: allows us to see </a:t>
            </a:r>
            <a:r>
              <a:rPr lang="en-US" sz="1700" dirty="0" err="1" smtClean="0">
                <a:solidFill>
                  <a:srgbClr val="000000"/>
                </a:solidFill>
              </a:rPr>
              <a:t>floc</a:t>
            </a:r>
            <a:r>
              <a:rPr lang="en-US" sz="1700" dirty="0" smtClean="0">
                <a:solidFill>
                  <a:srgbClr val="000000"/>
                </a:solidFill>
              </a:rPr>
              <a:t> blanket growth rate vs. time and the time of </a:t>
            </a:r>
            <a:r>
              <a:rPr lang="en-US" sz="1700" dirty="0" err="1" smtClean="0">
                <a:solidFill>
                  <a:srgbClr val="000000"/>
                </a:solidFill>
              </a:rPr>
              <a:t>floc</a:t>
            </a:r>
            <a:r>
              <a:rPr lang="en-US" sz="1700" dirty="0" smtClean="0">
                <a:solidFill>
                  <a:srgbClr val="000000"/>
                </a:solidFill>
              </a:rPr>
              <a:t> blanket formation.</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smtClean="0">
                <a:solidFill>
                  <a:srgbClr val="000000"/>
                </a:solidFill>
              </a:rPr>
              <a:t>This data is only taken up to approx. 3.5 hours, </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smtClean="0">
                <a:solidFill>
                  <a:srgbClr val="000000"/>
                </a:solidFill>
              </a:rPr>
              <a:t>Can also see that the time of formation is 2000 seconds, or approximately 1/2 hour, which is where the data becomes clear.</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smtClean="0">
                <a:solidFill>
                  <a:srgbClr val="000000"/>
                </a:solidFill>
              </a:rPr>
              <a:t>how we are determining </a:t>
            </a:r>
            <a:r>
              <a:rPr lang="en-US" sz="1700" dirty="0" err="1" smtClean="0">
                <a:solidFill>
                  <a:srgbClr val="000000"/>
                </a:solidFill>
              </a:rPr>
              <a:t>floc</a:t>
            </a:r>
            <a:r>
              <a:rPr lang="en-US" sz="1700" dirty="0" smtClean="0">
                <a:solidFill>
                  <a:srgbClr val="000000"/>
                </a:solidFill>
              </a:rPr>
              <a:t> blanket height: determining position of </a:t>
            </a:r>
            <a:r>
              <a:rPr lang="en-US" sz="1700" dirty="0" err="1" smtClean="0">
                <a:solidFill>
                  <a:srgbClr val="000000"/>
                </a:solidFill>
              </a:rPr>
              <a:t>floc</a:t>
            </a:r>
            <a:r>
              <a:rPr lang="en-US" sz="1700" dirty="0" smtClean="0">
                <a:solidFill>
                  <a:srgbClr val="000000"/>
                </a:solidFill>
              </a:rPr>
              <a:t>-water interface by analyzing the concentrations in tank.</a:t>
            </a:r>
            <a:endParaRPr lang="en-US" dirty="0" smtClean="0"/>
          </a:p>
          <a:p>
            <a:pPr eaLnBrk="1" hangingPunct="1">
              <a:lnSpc>
                <a:spcPct val="95000"/>
              </a:lnSpc>
              <a:spcBef>
                <a:spcPct val="0"/>
              </a:spcBef>
            </a:pPr>
            <a:r>
              <a:rPr lang="en-US" sz="1700" dirty="0" smtClean="0">
                <a:solidFill>
                  <a:srgbClr val="000000"/>
                </a:solidFill>
              </a:rPr>
              <a:t>-before the </a:t>
            </a:r>
            <a:r>
              <a:rPr lang="en-US" sz="1700" dirty="0" err="1" smtClean="0">
                <a:solidFill>
                  <a:srgbClr val="000000"/>
                </a:solidFill>
              </a:rPr>
              <a:t>floc</a:t>
            </a:r>
            <a:r>
              <a:rPr lang="en-US" sz="1700" dirty="0" smtClean="0">
                <a:solidFill>
                  <a:srgbClr val="000000"/>
                </a:solidFill>
              </a:rPr>
              <a:t> blanket forms, there is no clear </a:t>
            </a:r>
            <a:r>
              <a:rPr lang="en-US" sz="1700" dirty="0" err="1" smtClean="0">
                <a:solidFill>
                  <a:srgbClr val="000000"/>
                </a:solidFill>
              </a:rPr>
              <a:t>floc</a:t>
            </a:r>
            <a:r>
              <a:rPr lang="en-US" sz="1700" dirty="0" smtClean="0">
                <a:solidFill>
                  <a:srgbClr val="000000"/>
                </a:solidFill>
              </a:rPr>
              <a:t>-water interface.</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endParaRPr lang="en-US" sz="1700" dirty="0" smtClean="0">
              <a:solidFill>
                <a:srgbClr val="000000"/>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6"/>
          <p:cNvSpPr>
            <a:spLocks noGrp="1" noChangeArrowheads="1"/>
          </p:cNvSpPr>
          <p:nvPr>
            <p:ph type="sldNum" sz="quarter" idx="5"/>
          </p:nvPr>
        </p:nvSpPr>
        <p:spPr>
          <a:noFill/>
        </p:spPr>
        <p:txBody>
          <a:bodyPr/>
          <a:lstStyle/>
          <a:p>
            <a:fld id="{8F501B54-4E0B-4702-B42A-3912C3560138}" type="slidenum">
              <a:rPr lang="en-US"/>
              <a:pPr/>
              <a:t>22</a:t>
            </a:fld>
            <a:endParaRPr lang="en-US"/>
          </a:p>
        </p:txBody>
      </p:sp>
      <p:sp>
        <p:nvSpPr>
          <p:cNvPr id="38915" name="Rectangle 1"/>
          <p:cNvSpPr>
            <a:spLocks noChangeArrowheads="1" noTextEdit="1"/>
          </p:cNvSpPr>
          <p:nvPr>
            <p:ph type="sldImg"/>
          </p:nvPr>
        </p:nvSpPr>
        <p:spPr>
          <a:ln/>
        </p:spPr>
      </p:sp>
      <p:sp>
        <p:nvSpPr>
          <p:cNvPr id="38916" name="Rectangle 2"/>
          <p:cNvSpPr>
            <a:spLocks noGrp="1" noChangeArrowheads="1"/>
          </p:cNvSpPr>
          <p:nvPr>
            <p:ph type="body" idx="1"/>
          </p:nvPr>
        </p:nvSpPr>
        <p:spPr>
          <a:noFill/>
          <a:ln/>
        </p:spPr>
        <p:txBody>
          <a:bodyPr lIns="0" tIns="0" rIns="0" bIns="0"/>
          <a:lstStyle/>
          <a:p>
            <a:pPr eaLnBrk="1" hangingPunct="1">
              <a:lnSpc>
                <a:spcPct val="95000"/>
              </a:lnSpc>
              <a:spcBef>
                <a:spcPct val="0"/>
              </a:spcBef>
            </a:pPr>
            <a:r>
              <a:rPr lang="en-US" sz="1700" dirty="0" smtClean="0">
                <a:solidFill>
                  <a:srgbClr val="000000"/>
                </a:solidFill>
              </a:rPr>
              <a:t>Plot of </a:t>
            </a:r>
            <a:r>
              <a:rPr lang="en-US" sz="1700" dirty="0" err="1" smtClean="0">
                <a:solidFill>
                  <a:srgbClr val="000000"/>
                </a:solidFill>
              </a:rPr>
              <a:t>pC</a:t>
            </a:r>
            <a:r>
              <a:rPr lang="en-US" sz="1700" dirty="0" smtClean="0">
                <a:solidFill>
                  <a:srgbClr val="000000"/>
                </a:solidFill>
              </a:rPr>
              <a:t>* vs. time.</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err="1" smtClean="0">
                <a:solidFill>
                  <a:srgbClr val="000000"/>
                </a:solidFill>
              </a:rPr>
              <a:t>pC</a:t>
            </a:r>
            <a:r>
              <a:rPr lang="en-US" sz="1700" dirty="0" smtClean="0">
                <a:solidFill>
                  <a:srgbClr val="000000"/>
                </a:solidFill>
              </a:rPr>
              <a:t>* = -</a:t>
            </a:r>
            <a:r>
              <a:rPr lang="en-US" sz="1700" dirty="0" smtClean="0">
                <a:solidFill>
                  <a:srgbClr val="000000"/>
                </a:solidFill>
              </a:rPr>
              <a:t>log(effluent turbidity/</a:t>
            </a:r>
            <a:r>
              <a:rPr lang="en-US" sz="1700" dirty="0" smtClean="0">
                <a:solidFill>
                  <a:srgbClr val="000000"/>
                </a:solidFill>
              </a:rPr>
              <a:t>raw water turbidity</a:t>
            </a:r>
            <a:r>
              <a:rPr lang="en-US" sz="1700" dirty="0" smtClean="0">
                <a:solidFill>
                  <a:srgbClr val="000000"/>
                </a:solidFill>
              </a:rPr>
              <a:t>)</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smtClean="0">
                <a:solidFill>
                  <a:srgbClr val="000000"/>
                </a:solidFill>
              </a:rPr>
              <a:t>green= </a:t>
            </a:r>
            <a:r>
              <a:rPr lang="en-US" sz="1700" dirty="0" err="1" smtClean="0">
                <a:solidFill>
                  <a:srgbClr val="000000"/>
                </a:solidFill>
              </a:rPr>
              <a:t>pC</a:t>
            </a:r>
            <a:r>
              <a:rPr lang="en-US" sz="1700" dirty="0" smtClean="0">
                <a:solidFill>
                  <a:srgbClr val="000000"/>
                </a:solidFill>
              </a:rPr>
              <a:t>* from the raw water to the tube settler</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smtClean="0">
                <a:solidFill>
                  <a:srgbClr val="000000"/>
                </a:solidFill>
              </a:rPr>
              <a:t>red= </a:t>
            </a:r>
            <a:r>
              <a:rPr lang="en-US" sz="1700" dirty="0" err="1" smtClean="0">
                <a:solidFill>
                  <a:srgbClr val="000000"/>
                </a:solidFill>
              </a:rPr>
              <a:t>pC</a:t>
            </a:r>
            <a:r>
              <a:rPr lang="en-US" sz="1700" dirty="0" smtClean="0">
                <a:solidFill>
                  <a:srgbClr val="000000"/>
                </a:solidFill>
              </a:rPr>
              <a:t>* from the raw water to the clarified effluent (water in the tank above the </a:t>
            </a:r>
            <a:r>
              <a:rPr lang="en-US" sz="1700" dirty="0" err="1" smtClean="0">
                <a:solidFill>
                  <a:srgbClr val="000000"/>
                </a:solidFill>
              </a:rPr>
              <a:t>floc</a:t>
            </a:r>
            <a:r>
              <a:rPr lang="en-US" sz="1700" dirty="0" smtClean="0">
                <a:solidFill>
                  <a:srgbClr val="000000"/>
                </a:solidFill>
              </a:rPr>
              <a:t>-water interface).  </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err="1" smtClean="0">
                <a:solidFill>
                  <a:srgbClr val="000000"/>
                </a:solidFill>
              </a:rPr>
              <a:t>Floc</a:t>
            </a:r>
            <a:r>
              <a:rPr lang="en-US" sz="1700" dirty="0" smtClean="0">
                <a:solidFill>
                  <a:srgbClr val="000000"/>
                </a:solidFill>
              </a:rPr>
              <a:t> blanket forms very early on, in the first 30 </a:t>
            </a:r>
            <a:r>
              <a:rPr lang="en-US" sz="1700" dirty="0" err="1" smtClean="0">
                <a:solidFill>
                  <a:srgbClr val="000000"/>
                </a:solidFill>
              </a:rPr>
              <a:t>mins</a:t>
            </a:r>
            <a:r>
              <a:rPr lang="en-US" sz="1700" dirty="0" smtClean="0">
                <a:solidFill>
                  <a:srgbClr val="000000"/>
                </a:solidFill>
              </a:rPr>
              <a:t>.  </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smtClean="0">
                <a:solidFill>
                  <a:srgbClr val="000000"/>
                </a:solidFill>
              </a:rPr>
              <a:t>Note that the system eventually reaches steady state</a:t>
            </a:r>
            <a:endParaRPr lang="en-US" dirty="0" smtClean="0"/>
          </a:p>
          <a:p>
            <a:pPr eaLnBrk="1" hangingPunct="1">
              <a:lnSpc>
                <a:spcPct val="95000"/>
              </a:lnSpc>
              <a:spcBef>
                <a:spcPct val="0"/>
              </a:spcBef>
            </a:pPr>
            <a:r>
              <a:rPr lang="en-US" sz="1700" dirty="0" smtClean="0">
                <a:solidFill>
                  <a:srgbClr val="000000"/>
                </a:solidFill>
              </a:rPr>
              <a:t> </a:t>
            </a:r>
            <a:r>
              <a:rPr lang="en-US" sz="1700" dirty="0" err="1" smtClean="0">
                <a:solidFill>
                  <a:srgbClr val="000000"/>
                </a:solidFill>
              </a:rPr>
              <a:t>pC</a:t>
            </a:r>
            <a:r>
              <a:rPr lang="en-US" sz="1700" dirty="0" smtClean="0">
                <a:solidFill>
                  <a:srgbClr val="000000"/>
                </a:solidFill>
              </a:rPr>
              <a:t>* out of the plate settlers at approximately 2 (over 99% removal, or less than 1 NTU) </a:t>
            </a:r>
            <a:endParaRPr lang="en-US" dirty="0" smtClean="0"/>
          </a:p>
          <a:p>
            <a:pPr eaLnBrk="1" hangingPunct="1">
              <a:lnSpc>
                <a:spcPct val="95000"/>
              </a:lnSpc>
              <a:spcBef>
                <a:spcPct val="0"/>
              </a:spcBef>
            </a:pPr>
            <a:r>
              <a:rPr lang="en-US" sz="1700" dirty="0" err="1" smtClean="0">
                <a:solidFill>
                  <a:srgbClr val="000000"/>
                </a:solidFill>
              </a:rPr>
              <a:t>pC</a:t>
            </a:r>
            <a:r>
              <a:rPr lang="en-US" sz="1700" dirty="0" smtClean="0">
                <a:solidFill>
                  <a:srgbClr val="000000"/>
                </a:solidFill>
              </a:rPr>
              <a:t>* above the </a:t>
            </a:r>
            <a:r>
              <a:rPr lang="en-US" sz="1700" dirty="0" err="1" smtClean="0">
                <a:solidFill>
                  <a:srgbClr val="000000"/>
                </a:solidFill>
              </a:rPr>
              <a:t>floc</a:t>
            </a:r>
            <a:r>
              <a:rPr lang="en-US" sz="1700" dirty="0" smtClean="0">
                <a:solidFill>
                  <a:srgbClr val="000000"/>
                </a:solidFill>
              </a:rPr>
              <a:t> weir is negative (this indicates this water is more turbid than the water coming in).</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smtClean="0">
                <a:solidFill>
                  <a:srgbClr val="000000"/>
                </a:solidFill>
              </a:rPr>
              <a:t>An interesting observation is that 4 hours is approximately the time that the </a:t>
            </a:r>
            <a:r>
              <a:rPr lang="en-US" sz="1700" dirty="0" err="1" smtClean="0">
                <a:solidFill>
                  <a:srgbClr val="000000"/>
                </a:solidFill>
              </a:rPr>
              <a:t>floc</a:t>
            </a:r>
            <a:r>
              <a:rPr lang="en-US" sz="1700" dirty="0" smtClean="0">
                <a:solidFill>
                  <a:srgbClr val="000000"/>
                </a:solidFill>
              </a:rPr>
              <a:t> blanket height reached 60cm, the height of the </a:t>
            </a:r>
            <a:r>
              <a:rPr lang="en-US" sz="1700" dirty="0" err="1" smtClean="0">
                <a:solidFill>
                  <a:srgbClr val="000000"/>
                </a:solidFill>
              </a:rPr>
              <a:t>floc</a:t>
            </a:r>
            <a:r>
              <a:rPr lang="en-US" sz="1700" dirty="0" smtClean="0">
                <a:solidFill>
                  <a:srgbClr val="000000"/>
                </a:solidFill>
              </a:rPr>
              <a:t> weir.  </a:t>
            </a:r>
            <a:endParaRPr lang="en-US" dirty="0" smtClean="0"/>
          </a:p>
          <a:p>
            <a:pPr eaLnBrk="1" hangingPunct="1">
              <a:lnSpc>
                <a:spcPct val="95000"/>
              </a:lnSpc>
              <a:spcBef>
                <a:spcPct val="0"/>
              </a:spcBef>
            </a:pPr>
            <a:r>
              <a:rPr lang="en-US" sz="1700" dirty="0" smtClean="0">
                <a:solidFill>
                  <a:srgbClr val="000000"/>
                </a:solidFill>
              </a:rPr>
              <a:t>-graph of first 5 hours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6"/>
          <p:cNvSpPr>
            <a:spLocks noGrp="1" noChangeArrowheads="1"/>
          </p:cNvSpPr>
          <p:nvPr>
            <p:ph type="sldNum" sz="quarter" idx="5"/>
          </p:nvPr>
        </p:nvSpPr>
        <p:spPr>
          <a:noFill/>
        </p:spPr>
        <p:txBody>
          <a:bodyPr/>
          <a:lstStyle/>
          <a:p>
            <a:fld id="{67C5B2D1-C81A-4592-BC23-07702D4DDA0F}" type="slidenum">
              <a:rPr lang="en-US"/>
              <a:pPr/>
              <a:t>23</a:t>
            </a:fld>
            <a:endParaRPr lang="en-US"/>
          </a:p>
        </p:txBody>
      </p:sp>
      <p:sp>
        <p:nvSpPr>
          <p:cNvPr id="39939" name="Rectangle 1"/>
          <p:cNvSpPr>
            <a:spLocks noChangeArrowheads="1" noTextEdit="1"/>
          </p:cNvSpPr>
          <p:nvPr>
            <p:ph type="sldImg"/>
          </p:nvPr>
        </p:nvSpPr>
        <p:spPr>
          <a:ln/>
        </p:spPr>
      </p:sp>
      <p:sp>
        <p:nvSpPr>
          <p:cNvPr id="39940" name="Rectangle 2"/>
          <p:cNvSpPr>
            <a:spLocks noGrp="1" noChangeArrowheads="1"/>
          </p:cNvSpPr>
          <p:nvPr>
            <p:ph type="body" idx="1"/>
          </p:nvPr>
        </p:nvSpPr>
        <p:spPr>
          <a:noFill/>
          <a:ln/>
        </p:spPr>
        <p:txBody>
          <a:bodyPr lIns="0" tIns="0" rIns="0" bIns="0"/>
          <a:lstStyle/>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smtClean="0">
                <a:solidFill>
                  <a:srgbClr val="000000"/>
                </a:solidFill>
              </a:rPr>
              <a:t>first 5 hours: time before the </a:t>
            </a:r>
            <a:r>
              <a:rPr lang="en-US" sz="1700" dirty="0" err="1" smtClean="0">
                <a:solidFill>
                  <a:srgbClr val="000000"/>
                </a:solidFill>
              </a:rPr>
              <a:t>floc</a:t>
            </a:r>
            <a:r>
              <a:rPr lang="en-US" sz="1700" dirty="0" smtClean="0">
                <a:solidFill>
                  <a:srgbClr val="000000"/>
                </a:solidFill>
              </a:rPr>
              <a:t> blanket reaches steady state.</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smtClean="0">
                <a:solidFill>
                  <a:srgbClr val="000000"/>
                </a:solidFill>
              </a:rPr>
              <a:t>As noted earlier, the first 30 minutes is the time when the </a:t>
            </a:r>
            <a:r>
              <a:rPr lang="en-US" sz="1700" dirty="0" err="1" smtClean="0">
                <a:solidFill>
                  <a:srgbClr val="000000"/>
                </a:solidFill>
              </a:rPr>
              <a:t>floc</a:t>
            </a:r>
            <a:r>
              <a:rPr lang="en-US" sz="1700" dirty="0" smtClean="0">
                <a:solidFill>
                  <a:srgbClr val="000000"/>
                </a:solidFill>
              </a:rPr>
              <a:t> blanket first forms.</a:t>
            </a:r>
            <a:endParaRPr lang="en-US" dirty="0" smtClean="0"/>
          </a:p>
          <a:p>
            <a:pPr eaLnBrk="1" hangingPunct="1">
              <a:lnSpc>
                <a:spcPct val="95000"/>
              </a:lnSpc>
              <a:spcBef>
                <a:spcPct val="0"/>
              </a:spcBef>
            </a:pPr>
            <a:r>
              <a:rPr lang="en-US" sz="1700" dirty="0" smtClean="0">
                <a:solidFill>
                  <a:srgbClr val="000000"/>
                </a:solidFill>
              </a:rPr>
              <a:t> -jump in clarified effluent </a:t>
            </a:r>
            <a:r>
              <a:rPr lang="en-US" sz="1700" dirty="0" err="1" smtClean="0">
                <a:solidFill>
                  <a:srgbClr val="000000"/>
                </a:solidFill>
              </a:rPr>
              <a:t>pC</a:t>
            </a:r>
            <a:r>
              <a:rPr lang="en-US" sz="1700" dirty="0" smtClean="0">
                <a:solidFill>
                  <a:srgbClr val="000000"/>
                </a:solidFill>
              </a:rPr>
              <a:t>* and increase in </a:t>
            </a:r>
            <a:r>
              <a:rPr lang="en-US" sz="1700" dirty="0" err="1" smtClean="0">
                <a:solidFill>
                  <a:srgbClr val="000000"/>
                </a:solidFill>
              </a:rPr>
              <a:t>pC</a:t>
            </a:r>
            <a:r>
              <a:rPr lang="en-US" sz="1700" dirty="0" smtClean="0">
                <a:solidFill>
                  <a:srgbClr val="000000"/>
                </a:solidFill>
              </a:rPr>
              <a:t>* of raw water to tube settlers.</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smtClean="0">
                <a:solidFill>
                  <a:srgbClr val="000000"/>
                </a:solidFill>
              </a:rPr>
              <a:t>Another notable point is at approximately 3.5 hours, the time when the </a:t>
            </a:r>
            <a:r>
              <a:rPr lang="en-US" sz="1700" dirty="0" err="1" smtClean="0">
                <a:solidFill>
                  <a:srgbClr val="000000"/>
                </a:solidFill>
              </a:rPr>
              <a:t>floc</a:t>
            </a:r>
            <a:r>
              <a:rPr lang="en-US" sz="1700" dirty="0" smtClean="0">
                <a:solidFill>
                  <a:srgbClr val="000000"/>
                </a:solidFill>
              </a:rPr>
              <a:t> blanket height reached 60 cm, or the height of the </a:t>
            </a:r>
            <a:r>
              <a:rPr lang="en-US" sz="1700" dirty="0" err="1" smtClean="0">
                <a:solidFill>
                  <a:srgbClr val="000000"/>
                </a:solidFill>
              </a:rPr>
              <a:t>floc</a:t>
            </a:r>
            <a:r>
              <a:rPr lang="en-US" sz="1700" dirty="0" smtClean="0">
                <a:solidFill>
                  <a:srgbClr val="000000"/>
                </a:solidFill>
              </a:rPr>
              <a:t> weir</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smtClean="0">
                <a:solidFill>
                  <a:srgbClr val="000000"/>
                </a:solidFill>
              </a:rPr>
              <a:t>Significant increase in clarified effluent turbidity</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smtClean="0">
                <a:solidFill>
                  <a:srgbClr val="000000"/>
                </a:solidFill>
              </a:rPr>
              <a:t>Indicates a possible problem with </a:t>
            </a:r>
            <a:r>
              <a:rPr lang="en-US" sz="1700" dirty="0" err="1" smtClean="0">
                <a:solidFill>
                  <a:srgbClr val="000000"/>
                </a:solidFill>
              </a:rPr>
              <a:t>floc</a:t>
            </a:r>
            <a:r>
              <a:rPr lang="en-US" sz="1700" dirty="0" smtClean="0">
                <a:solidFill>
                  <a:srgbClr val="000000"/>
                </a:solidFill>
              </a:rPr>
              <a:t> weir design: more </a:t>
            </a:r>
            <a:r>
              <a:rPr lang="en-US" sz="1700" dirty="0" err="1" smtClean="0">
                <a:solidFill>
                  <a:srgbClr val="000000"/>
                </a:solidFill>
              </a:rPr>
              <a:t>flocs</a:t>
            </a:r>
            <a:r>
              <a:rPr lang="en-US" sz="1700" dirty="0" smtClean="0">
                <a:solidFill>
                  <a:srgbClr val="000000"/>
                </a:solidFill>
              </a:rPr>
              <a:t> above the </a:t>
            </a:r>
            <a:r>
              <a:rPr lang="en-US" sz="1700" dirty="0" err="1" smtClean="0">
                <a:solidFill>
                  <a:srgbClr val="000000"/>
                </a:solidFill>
              </a:rPr>
              <a:t>floc</a:t>
            </a:r>
            <a:r>
              <a:rPr lang="en-US" sz="1700" dirty="0" smtClean="0">
                <a:solidFill>
                  <a:srgbClr val="000000"/>
                </a:solidFill>
              </a:rPr>
              <a:t> water interface once it reaches the </a:t>
            </a:r>
            <a:r>
              <a:rPr lang="en-US" sz="1700" dirty="0" err="1" smtClean="0">
                <a:solidFill>
                  <a:srgbClr val="000000"/>
                </a:solidFill>
              </a:rPr>
              <a:t>floc</a:t>
            </a:r>
            <a:r>
              <a:rPr lang="en-US" sz="1700" dirty="0" smtClean="0">
                <a:solidFill>
                  <a:srgbClr val="000000"/>
                </a:solidFill>
              </a:rPr>
              <a:t> weir.</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smtClean="0">
                <a:solidFill>
                  <a:srgbClr val="000000"/>
                </a:solidFill>
              </a:rPr>
              <a:t>1.floc weir not removing fast enough?</a:t>
            </a:r>
            <a:endParaRPr lang="en-US" dirty="0" smtClean="0"/>
          </a:p>
          <a:p>
            <a:pPr eaLnBrk="1" hangingPunct="1">
              <a:lnSpc>
                <a:spcPct val="95000"/>
              </a:lnSpc>
              <a:spcBef>
                <a:spcPct val="0"/>
              </a:spcBef>
            </a:pPr>
            <a:r>
              <a:rPr lang="en-US" sz="1700" dirty="0" smtClean="0">
                <a:solidFill>
                  <a:srgbClr val="000000"/>
                </a:solidFill>
              </a:rPr>
              <a:t>2.clarifier too low?</a:t>
            </a:r>
            <a:endParaRPr lang="en-US" dirty="0" smtClean="0"/>
          </a:p>
          <a:p>
            <a:pPr eaLnBrk="1" hangingPunct="1">
              <a:lnSpc>
                <a:spcPct val="95000"/>
              </a:lnSpc>
              <a:spcBef>
                <a:spcPct val="0"/>
              </a:spcBef>
            </a:pPr>
            <a:r>
              <a:rPr lang="en-US" sz="1700" dirty="0" smtClean="0">
                <a:solidFill>
                  <a:srgbClr val="000000"/>
                </a:solidFill>
              </a:rPr>
              <a:t>3.tube settlers use gravity to catch the </a:t>
            </a:r>
            <a:r>
              <a:rPr lang="en-US" sz="1700" dirty="0" err="1" smtClean="0">
                <a:solidFill>
                  <a:srgbClr val="000000"/>
                </a:solidFill>
              </a:rPr>
              <a:t>flocs</a:t>
            </a:r>
            <a:r>
              <a:rPr lang="en-US" sz="1700" dirty="0" smtClean="0">
                <a:solidFill>
                  <a:srgbClr val="000000"/>
                </a:solidFill>
              </a:rPr>
              <a:t> and return them to the tank?</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smtClean="0">
                <a:solidFill>
                  <a:srgbClr val="000000"/>
                </a:solidFill>
              </a:rPr>
              <a:t>Will have to do further tests to improve </a:t>
            </a:r>
            <a:r>
              <a:rPr lang="en-US" sz="1700" dirty="0" err="1" smtClean="0">
                <a:solidFill>
                  <a:srgbClr val="000000"/>
                </a:solidFill>
              </a:rPr>
              <a:t>floc</a:t>
            </a:r>
            <a:r>
              <a:rPr lang="en-US" sz="1700" dirty="0" smtClean="0">
                <a:solidFill>
                  <a:srgbClr val="000000"/>
                </a:solidFill>
              </a:rPr>
              <a:t> weir design, as well as see the significance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6"/>
          <p:cNvSpPr>
            <a:spLocks noGrp="1" noChangeArrowheads="1"/>
          </p:cNvSpPr>
          <p:nvPr>
            <p:ph type="sldNum" sz="quarter" idx="5"/>
          </p:nvPr>
        </p:nvSpPr>
        <p:spPr>
          <a:noFill/>
        </p:spPr>
        <p:txBody>
          <a:bodyPr/>
          <a:lstStyle/>
          <a:p>
            <a:fld id="{E1D8E92A-64E1-45A5-BDC5-D4A8DFB6632B}" type="slidenum">
              <a:rPr lang="en-US"/>
              <a:pPr/>
              <a:t>24</a:t>
            </a:fld>
            <a:endParaRPr lang="en-US"/>
          </a:p>
        </p:txBody>
      </p:sp>
      <p:sp>
        <p:nvSpPr>
          <p:cNvPr id="41987" name="Rectangle 1"/>
          <p:cNvSpPr>
            <a:spLocks noChangeArrowheads="1" noTextEdit="1"/>
          </p:cNvSpPr>
          <p:nvPr>
            <p:ph type="sldImg"/>
          </p:nvPr>
        </p:nvSpPr>
        <p:spPr>
          <a:ln/>
        </p:spPr>
      </p:sp>
      <p:sp>
        <p:nvSpPr>
          <p:cNvPr id="41988" name="Rectangle 2"/>
          <p:cNvSpPr>
            <a:spLocks noGrp="1" noChangeArrowheads="1"/>
          </p:cNvSpPr>
          <p:nvPr>
            <p:ph type="body" idx="1"/>
          </p:nvPr>
        </p:nvSpPr>
        <p:spPr>
          <a:noFill/>
          <a:ln/>
        </p:spPr>
        <p:txBody>
          <a:bodyPr lIns="0" tIns="0" rIns="0" bIns="0"/>
          <a:lstStyle/>
          <a:p>
            <a:pPr eaLnBrk="1" hangingPunct="1">
              <a:lnSpc>
                <a:spcPct val="95000"/>
              </a:lnSpc>
              <a:spcBef>
                <a:spcPct val="0"/>
              </a:spcBef>
            </a:pPr>
            <a:r>
              <a:rPr lang="en-US" sz="1700" dirty="0" smtClean="0">
                <a:solidFill>
                  <a:srgbClr val="000000"/>
                </a:solidFill>
              </a:rPr>
              <a:t>Here are some of our previous goals from the beginning of the semester.</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smtClean="0">
                <a:solidFill>
                  <a:srgbClr val="000000"/>
                </a:solidFill>
              </a:rPr>
              <a:t>We have met all of them.</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smtClean="0">
                <a:solidFill>
                  <a:srgbClr val="000000"/>
                </a:solidFill>
              </a:rPr>
              <a:t>--we have not quantified hydrostatic and hydrodynamic pressure yet, but we have begun quantification of data.</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smtClean="0">
                <a:solidFill>
                  <a:srgbClr val="000000"/>
                </a:solidFill>
              </a:rPr>
              <a:t>Check marks?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6"/>
          <p:cNvSpPr>
            <a:spLocks noGrp="1" noChangeArrowheads="1"/>
          </p:cNvSpPr>
          <p:nvPr>
            <p:ph type="sldNum" sz="quarter" idx="5"/>
          </p:nvPr>
        </p:nvSpPr>
        <p:spPr>
          <a:noFill/>
        </p:spPr>
        <p:txBody>
          <a:bodyPr/>
          <a:lstStyle/>
          <a:p>
            <a:fld id="{2B59F26B-B025-490B-8468-F4F8A2737FFC}" type="slidenum">
              <a:rPr lang="en-US"/>
              <a:pPr/>
              <a:t>25</a:t>
            </a:fld>
            <a:endParaRPr lang="en-US"/>
          </a:p>
        </p:txBody>
      </p:sp>
      <p:sp>
        <p:nvSpPr>
          <p:cNvPr id="40963" name="Rectangle 1"/>
          <p:cNvSpPr>
            <a:spLocks noChangeArrowheads="1" noTextEdit="1"/>
          </p:cNvSpPr>
          <p:nvPr>
            <p:ph type="sldImg"/>
          </p:nvPr>
        </p:nvSpPr>
        <p:spPr>
          <a:ln/>
        </p:spPr>
      </p:sp>
      <p:sp>
        <p:nvSpPr>
          <p:cNvPr id="40964" name="Rectangle 2"/>
          <p:cNvSpPr>
            <a:spLocks noGrp="1" noChangeArrowheads="1"/>
          </p:cNvSpPr>
          <p:nvPr>
            <p:ph type="body" idx="1"/>
          </p:nvPr>
        </p:nvSpPr>
        <p:spPr>
          <a:noFill/>
          <a:ln/>
        </p:spPr>
        <p:txBody>
          <a:bodyPr lIns="0" tIns="0" rIns="0" bIns="0"/>
          <a:lstStyle/>
          <a:p>
            <a:pPr eaLnBrk="1" hangingPunct="1">
              <a:lnSpc>
                <a:spcPct val="95000"/>
              </a:lnSpc>
              <a:spcBef>
                <a:spcPct val="0"/>
              </a:spcBef>
            </a:pPr>
            <a:r>
              <a:rPr lang="en-US" sz="1700" dirty="0" smtClean="0">
                <a:solidFill>
                  <a:srgbClr val="000000"/>
                </a:solidFill>
              </a:rPr>
              <a:t>Haven't done a quantitative analysis on many experiments yet, but our work this semester leads nicely to a good plan for next semester.</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smtClean="0">
                <a:solidFill>
                  <a:srgbClr val="000000"/>
                </a:solidFill>
              </a:rPr>
              <a:t>Next semester's work will be based primarily on quantitative analysis:</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smtClean="0">
                <a:solidFill>
                  <a:srgbClr val="000000"/>
                </a:solidFill>
              </a:rPr>
              <a:t>parameters for determining the effectiveness of a particular bottom geometry based on quantitative data and objectives, </a:t>
            </a:r>
            <a:endParaRPr lang="en-US" dirty="0" smtClean="0"/>
          </a:p>
          <a:p>
            <a:pPr eaLnBrk="1" hangingPunct="1">
              <a:lnSpc>
                <a:spcPct val="95000"/>
              </a:lnSpc>
              <a:spcBef>
                <a:spcPct val="0"/>
              </a:spcBef>
            </a:pPr>
            <a:r>
              <a:rPr lang="en-US" sz="1700" dirty="0" smtClean="0">
                <a:solidFill>
                  <a:srgbClr val="000000"/>
                </a:solidFill>
              </a:rPr>
              <a:t>e.g. lowest effluent turbidity or fastest </a:t>
            </a:r>
            <a:r>
              <a:rPr lang="en-US" sz="1700" dirty="0" err="1" smtClean="0">
                <a:solidFill>
                  <a:srgbClr val="000000"/>
                </a:solidFill>
              </a:rPr>
              <a:t>floc</a:t>
            </a:r>
            <a:r>
              <a:rPr lang="en-US" sz="1700" dirty="0" smtClean="0">
                <a:solidFill>
                  <a:srgbClr val="000000"/>
                </a:solidFill>
              </a:rPr>
              <a:t> blanket formation time.</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smtClean="0">
                <a:solidFill>
                  <a:srgbClr val="000000"/>
                </a:solidFill>
              </a:rPr>
              <a:t>Working on a way to quantitatively measure debris flow, from which we can calculate hydrostatic pressure.</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smtClean="0">
                <a:solidFill>
                  <a:srgbClr val="000000"/>
                </a:solidFill>
              </a:rPr>
              <a:t>Relationship between hydrostatic and hydrodynamic pressure. - calculate hydrodynamic pressure based on jet velocity and radius of curvature.</a:t>
            </a:r>
            <a:endParaRPr lang="en-US" dirty="0" smtClean="0"/>
          </a:p>
          <a:p>
            <a:pPr eaLnBrk="1" hangingPunct="1">
              <a:lnSpc>
                <a:spcPct val="95000"/>
              </a:lnSpc>
              <a:spcBef>
                <a:spcPct val="0"/>
              </a:spcBef>
            </a:pPr>
            <a:endParaRPr lang="en-US" sz="1700" dirty="0" smtClean="0">
              <a:solidFill>
                <a:srgbClr val="000000"/>
              </a:solidFill>
            </a:endParaRPr>
          </a:p>
          <a:p>
            <a:pPr eaLnBrk="1" hangingPunct="1">
              <a:lnSpc>
                <a:spcPct val="95000"/>
              </a:lnSpc>
              <a:spcBef>
                <a:spcPct val="0"/>
              </a:spcBef>
            </a:pPr>
            <a:r>
              <a:rPr lang="en-US" sz="1700" dirty="0" smtClean="0">
                <a:solidFill>
                  <a:srgbClr val="000000"/>
                </a:solidFill>
              </a:rPr>
              <a:t>idea to turn down the flow rate until </a:t>
            </a:r>
            <a:r>
              <a:rPr lang="en-US" sz="1700" dirty="0" err="1" smtClean="0">
                <a:solidFill>
                  <a:srgbClr val="000000"/>
                </a:solidFill>
              </a:rPr>
              <a:t>floc</a:t>
            </a:r>
            <a:r>
              <a:rPr lang="en-US" sz="1700" dirty="0" smtClean="0">
                <a:solidFill>
                  <a:srgbClr val="000000"/>
                </a:solidFill>
              </a:rPr>
              <a:t> blanket fails, to see the relationship between hydrodynamic and hydrostatic </a:t>
            </a:r>
            <a:r>
              <a:rPr lang="en-US" sz="1700" dirty="0" err="1" smtClean="0">
                <a:solidFill>
                  <a:srgbClr val="000000"/>
                </a:solidFill>
              </a:rPr>
              <a:t>presure</a:t>
            </a:r>
            <a:r>
              <a:rPr lang="en-US" sz="1700" dirty="0" smtClean="0">
                <a:solidFill>
                  <a:srgbClr val="000000"/>
                </a:solidFill>
              </a:rPr>
              <a:t> at failure.</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5"/>
          </p:nvPr>
        </p:nvSpPr>
        <p:spPr>
          <a:ln/>
        </p:spPr>
        <p:txBody>
          <a:bodyPr/>
          <a:lstStyle/>
          <a:p>
            <a:fld id="{7493BCE2-04E3-4F6A-8BA6-441A144F9EDB}" type="slidenum">
              <a:rPr lang="en-US"/>
              <a:pPr/>
              <a:t>26</a:t>
            </a:fld>
            <a:endParaRPr lang="en-US"/>
          </a:p>
        </p:txBody>
      </p:sp>
      <p:sp>
        <p:nvSpPr>
          <p:cNvPr id="28673" name="Rectangle 1"/>
          <p:cNvSpPr>
            <a:spLocks noGrp="1" noRot="1" noChangeAspect="1" noChangeArrowheads="1"/>
          </p:cNvSpPr>
          <p:nvPr>
            <p:ph type="sldImg"/>
          </p:nvPr>
        </p:nvSpPr>
        <p:spPr>
          <a:ln/>
        </p:spPr>
      </p:sp>
      <p:sp>
        <p:nvSpPr>
          <p:cNvPr id="28674" name="Rectangle 2"/>
          <p:cNvSpPr>
            <a:spLocks noGrp="1" noChangeArrowheads="1"/>
          </p:cNvSpPr>
          <p:nvPr>
            <p:ph type="body" idx="1"/>
          </p:nvPr>
        </p:nvSpPr>
        <p:spPr/>
        <p:txBody>
          <a:bodyPr lIns="0" tIns="0" rIns="0" bIns="0"/>
          <a:lstStyle/>
          <a:p>
            <a:pPr>
              <a:lnSpc>
                <a:spcPct val="95000"/>
              </a:lnSpc>
              <a:spcBef>
                <a:spcPct val="0"/>
              </a:spcBef>
            </a:pPr>
            <a:r>
              <a:rPr lang="en-US" sz="1700" dirty="0" smtClean="0">
                <a:solidFill>
                  <a:srgbClr val="000000"/>
                </a:solidFill>
              </a:rPr>
              <a:t>1. Quantifying Analysis:</a:t>
            </a:r>
            <a:r>
              <a:rPr lang="en-US" sz="1700" baseline="0" dirty="0" smtClean="0">
                <a:solidFill>
                  <a:srgbClr val="000000"/>
                </a:solidFill>
              </a:rPr>
              <a:t> ?</a:t>
            </a:r>
            <a:endParaRPr lang="en-US" sz="1700" dirty="0" smtClean="0">
              <a:solidFill>
                <a:srgbClr val="000000"/>
              </a:solidFill>
            </a:endParaRPr>
          </a:p>
          <a:p>
            <a:pPr>
              <a:lnSpc>
                <a:spcPct val="95000"/>
              </a:lnSpc>
              <a:spcBef>
                <a:spcPct val="0"/>
              </a:spcBef>
            </a:pPr>
            <a:endParaRPr lang="en-US" sz="1700" dirty="0" smtClean="0">
              <a:solidFill>
                <a:srgbClr val="000000"/>
              </a:solidFill>
            </a:endParaRPr>
          </a:p>
          <a:p>
            <a:pPr>
              <a:lnSpc>
                <a:spcPct val="95000"/>
              </a:lnSpc>
              <a:spcBef>
                <a:spcPct val="0"/>
              </a:spcBef>
            </a:pPr>
            <a:r>
              <a:rPr lang="en-US" sz="1700" dirty="0" smtClean="0">
                <a:solidFill>
                  <a:srgbClr val="000000"/>
                </a:solidFill>
              </a:rPr>
              <a:t>2.</a:t>
            </a:r>
            <a:r>
              <a:rPr lang="en-US" sz="1700" baseline="0" dirty="0" smtClean="0">
                <a:solidFill>
                  <a:srgbClr val="000000"/>
                </a:solidFill>
              </a:rPr>
              <a:t> </a:t>
            </a:r>
            <a:r>
              <a:rPr lang="en-US" sz="1700" dirty="0" smtClean="0">
                <a:solidFill>
                  <a:srgbClr val="000000"/>
                </a:solidFill>
              </a:rPr>
              <a:t>Measuring</a:t>
            </a:r>
            <a:r>
              <a:rPr lang="en-US" sz="1700" baseline="0" dirty="0" smtClean="0">
                <a:solidFill>
                  <a:srgbClr val="000000"/>
                </a:solidFill>
              </a:rPr>
              <a:t> hydrostatic pressure: we want to measure the effects of hydrostatic pressure due to solids built up on the incline, find a relationship between hydrostatic pressure and dynamic pressure, and connect this to bottom geometry failure</a:t>
            </a:r>
          </a:p>
          <a:p>
            <a:pPr>
              <a:lnSpc>
                <a:spcPct val="95000"/>
              </a:lnSpc>
              <a:spcBef>
                <a:spcPct val="0"/>
              </a:spcBef>
            </a:pPr>
            <a:r>
              <a:rPr lang="en-US" sz="1700" baseline="0" dirty="0" smtClean="0">
                <a:solidFill>
                  <a:srgbClr val="000000"/>
                </a:solidFill>
              </a:rPr>
              <a:t>-hydrostatic pressure: pressure exerted by a fluid at equilibrium due to the force of gravity (rho*g*h)</a:t>
            </a:r>
          </a:p>
          <a:p>
            <a:pPr>
              <a:lnSpc>
                <a:spcPct val="95000"/>
              </a:lnSpc>
              <a:spcBef>
                <a:spcPct val="0"/>
              </a:spcBef>
            </a:pPr>
            <a:r>
              <a:rPr lang="en-US" sz="1700" baseline="0" dirty="0" smtClean="0">
                <a:solidFill>
                  <a:srgbClr val="000000"/>
                </a:solidFill>
              </a:rPr>
              <a:t>	-related to the height and density of the solids built up on the incline</a:t>
            </a:r>
          </a:p>
          <a:p>
            <a:pPr>
              <a:lnSpc>
                <a:spcPct val="95000"/>
              </a:lnSpc>
              <a:spcBef>
                <a:spcPct val="0"/>
              </a:spcBef>
            </a:pPr>
            <a:r>
              <a:rPr lang="en-US" sz="1700" baseline="0" dirty="0" smtClean="0">
                <a:solidFill>
                  <a:srgbClr val="000000"/>
                </a:solidFill>
              </a:rPr>
              <a:t>	-be specific on what you are measuring and how you will use this data to quantify your observation</a:t>
            </a:r>
          </a:p>
          <a:p>
            <a:pPr>
              <a:lnSpc>
                <a:spcPct val="95000"/>
              </a:lnSpc>
              <a:spcBef>
                <a:spcPct val="0"/>
              </a:spcBef>
            </a:pPr>
            <a:r>
              <a:rPr lang="en-US" sz="1700" baseline="0" dirty="0" smtClean="0">
                <a:solidFill>
                  <a:srgbClr val="000000"/>
                </a:solidFill>
              </a:rPr>
              <a:t>-dynamic pressure: q=1/2*rho*v^2; closely related to the kinetic energy of a fluid particle, one of the terms of Bernoulli’s equations, essentially an equation of energy conservation for a fluid in motion</a:t>
            </a:r>
          </a:p>
          <a:p>
            <a:pPr>
              <a:lnSpc>
                <a:spcPct val="95000"/>
              </a:lnSpc>
              <a:spcBef>
                <a:spcPct val="0"/>
              </a:spcBef>
            </a:pPr>
            <a:endParaRPr lang="en-US" sz="1700" baseline="0" dirty="0" smtClean="0">
              <a:solidFill>
                <a:srgbClr val="000000"/>
              </a:solidFill>
            </a:endParaRPr>
          </a:p>
          <a:p>
            <a:pPr>
              <a:lnSpc>
                <a:spcPct val="95000"/>
              </a:lnSpc>
              <a:spcBef>
                <a:spcPct val="0"/>
              </a:spcBef>
            </a:pPr>
            <a:r>
              <a:rPr lang="en-US" sz="1700" baseline="0" dirty="0" smtClean="0">
                <a:solidFill>
                  <a:srgbClr val="000000"/>
                </a:solidFill>
              </a:rPr>
              <a:t>3. Designing a </a:t>
            </a:r>
            <a:r>
              <a:rPr lang="en-US" sz="1700" baseline="0" dirty="0" err="1" smtClean="0">
                <a:solidFill>
                  <a:srgbClr val="000000"/>
                </a:solidFill>
              </a:rPr>
              <a:t>floc</a:t>
            </a:r>
            <a:r>
              <a:rPr lang="en-US" sz="1700" baseline="0" dirty="0" smtClean="0">
                <a:solidFill>
                  <a:srgbClr val="000000"/>
                </a:solidFill>
              </a:rPr>
              <a:t> weir: w</a:t>
            </a:r>
            <a:r>
              <a:rPr lang="en-US" sz="1200" kern="1200" baseline="0" dirty="0" smtClean="0">
                <a:solidFill>
                  <a:schemeClr val="tx1"/>
                </a:solidFill>
                <a:latin typeface="Arial" charset="0"/>
                <a:ea typeface="+mn-ea"/>
                <a:cs typeface="+mn-cs"/>
              </a:rPr>
              <a:t>e need to determine the appropriate height of the </a:t>
            </a:r>
            <a:r>
              <a:rPr lang="en-US" sz="1200" kern="1200" baseline="0" dirty="0" err="1" smtClean="0">
                <a:solidFill>
                  <a:schemeClr val="tx1"/>
                </a:solidFill>
                <a:latin typeface="Arial" charset="0"/>
                <a:ea typeface="+mn-ea"/>
                <a:cs typeface="+mn-cs"/>
              </a:rPr>
              <a:t>floc</a:t>
            </a:r>
            <a:r>
              <a:rPr lang="en-US" sz="1200" kern="1200" baseline="0" dirty="0" smtClean="0">
                <a:solidFill>
                  <a:schemeClr val="tx1"/>
                </a:solidFill>
                <a:latin typeface="Arial" charset="0"/>
                <a:ea typeface="+mn-ea"/>
                <a:cs typeface="+mn-cs"/>
              </a:rPr>
              <a:t> weir and the necessary rate of sludge removal from the hopper to keep the tank at equilibrium. Previous research done by Matthew Hurst (masters thesis) argues that the overall particle removal efficiency improves with increasing </a:t>
            </a:r>
            <a:r>
              <a:rPr lang="en-US" sz="1200" kern="1200" baseline="0" dirty="0" err="1" smtClean="0">
                <a:solidFill>
                  <a:schemeClr val="tx1"/>
                </a:solidFill>
                <a:latin typeface="Arial" charset="0"/>
                <a:ea typeface="+mn-ea"/>
                <a:cs typeface="+mn-cs"/>
              </a:rPr>
              <a:t>floc</a:t>
            </a:r>
            <a:r>
              <a:rPr lang="en-US" sz="1200" kern="1200" baseline="0" dirty="0" smtClean="0">
                <a:solidFill>
                  <a:schemeClr val="tx1"/>
                </a:solidFill>
                <a:latin typeface="Arial" charset="0"/>
                <a:ea typeface="+mn-ea"/>
                <a:cs typeface="+mn-cs"/>
              </a:rPr>
              <a:t> blanket depth up to 45 cm.</a:t>
            </a:r>
          </a:p>
          <a:p>
            <a:pPr>
              <a:lnSpc>
                <a:spcPct val="95000"/>
              </a:lnSpc>
              <a:spcBef>
                <a:spcPct val="0"/>
              </a:spcBef>
            </a:pPr>
            <a:r>
              <a:rPr lang="en-US" sz="1200" kern="1200" baseline="0" dirty="0" smtClean="0">
                <a:solidFill>
                  <a:schemeClr val="tx1"/>
                </a:solidFill>
                <a:latin typeface="Arial" charset="0"/>
                <a:ea typeface="+mn-ea"/>
                <a:cs typeface="+mn-cs"/>
              </a:rPr>
              <a:t>	-45 cm=initial height of our </a:t>
            </a:r>
            <a:r>
              <a:rPr lang="en-US" sz="1200" kern="1200" baseline="0" dirty="0" err="1" smtClean="0">
                <a:solidFill>
                  <a:schemeClr val="tx1"/>
                </a:solidFill>
                <a:latin typeface="Arial" charset="0"/>
                <a:ea typeface="+mn-ea"/>
                <a:cs typeface="+mn-cs"/>
              </a:rPr>
              <a:t>floc</a:t>
            </a:r>
            <a:r>
              <a:rPr lang="en-US" sz="1200" kern="1200" baseline="0" dirty="0" smtClean="0">
                <a:solidFill>
                  <a:schemeClr val="tx1"/>
                </a:solidFill>
                <a:latin typeface="Arial" charset="0"/>
                <a:ea typeface="+mn-ea"/>
                <a:cs typeface="+mn-cs"/>
              </a:rPr>
              <a:t> weir, which will ensure the highest possible removal efficiency for the smallest </a:t>
            </a:r>
            <a:r>
              <a:rPr lang="en-US" sz="1200" kern="1200" baseline="0" dirty="0" err="1" smtClean="0">
                <a:solidFill>
                  <a:schemeClr val="tx1"/>
                </a:solidFill>
                <a:latin typeface="Arial" charset="0"/>
                <a:ea typeface="+mn-ea"/>
                <a:cs typeface="+mn-cs"/>
              </a:rPr>
              <a:t>floc</a:t>
            </a:r>
            <a:r>
              <a:rPr lang="en-US" sz="1200" kern="1200" baseline="0" dirty="0" smtClean="0">
                <a:solidFill>
                  <a:schemeClr val="tx1"/>
                </a:solidFill>
                <a:latin typeface="Arial" charset="0"/>
                <a:ea typeface="+mn-ea"/>
                <a:cs typeface="+mn-cs"/>
              </a:rPr>
              <a:t> blanket, thereby saving space in the </a:t>
            </a:r>
            <a:r>
              <a:rPr lang="en-US" sz="1200" kern="1200" baseline="0" dirty="0" err="1" smtClean="0">
                <a:solidFill>
                  <a:schemeClr val="tx1"/>
                </a:solidFill>
                <a:latin typeface="Arial" charset="0"/>
                <a:ea typeface="+mn-ea"/>
                <a:cs typeface="+mn-cs"/>
              </a:rPr>
              <a:t>sed</a:t>
            </a:r>
            <a:r>
              <a:rPr lang="en-US" sz="1200" kern="1200" baseline="0" dirty="0" smtClean="0">
                <a:solidFill>
                  <a:schemeClr val="tx1"/>
                </a:solidFill>
                <a:latin typeface="Arial" charset="0"/>
                <a:ea typeface="+mn-ea"/>
                <a:cs typeface="+mn-cs"/>
              </a:rPr>
              <a:t> tank</a:t>
            </a:r>
          </a:p>
          <a:p>
            <a:pPr>
              <a:lnSpc>
                <a:spcPct val="95000"/>
              </a:lnSpc>
              <a:spcBef>
                <a:spcPct val="0"/>
              </a:spcBef>
            </a:pP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floc</a:t>
            </a:r>
            <a:r>
              <a:rPr lang="en-US" sz="1200" kern="1200" baseline="0" dirty="0" smtClean="0">
                <a:solidFill>
                  <a:schemeClr val="tx1"/>
                </a:solidFill>
                <a:latin typeface="Arial" charset="0"/>
                <a:ea typeface="+mn-ea"/>
                <a:cs typeface="+mn-cs"/>
              </a:rPr>
              <a:t> weir should be higher than flock blanket when first forms so it does not disrupt formation</a:t>
            </a:r>
          </a:p>
          <a:p>
            <a:pPr>
              <a:lnSpc>
                <a:spcPct val="95000"/>
              </a:lnSpc>
              <a:spcBef>
                <a:spcPct val="0"/>
              </a:spcBef>
            </a:pPr>
            <a:r>
              <a:rPr lang="en-US" sz="1200" kern="1200" baseline="0" dirty="0" smtClean="0">
                <a:solidFill>
                  <a:schemeClr val="tx1"/>
                </a:solidFill>
                <a:latin typeface="Arial" charset="0"/>
                <a:ea typeface="+mn-ea"/>
                <a:cs typeface="+mn-cs"/>
              </a:rPr>
              <a:t>	-draw water at a constant rate from another pipe</a:t>
            </a:r>
          </a:p>
          <a:p>
            <a:pPr>
              <a:lnSpc>
                <a:spcPct val="95000"/>
              </a:lnSpc>
              <a:spcBef>
                <a:spcPct val="0"/>
              </a:spcBef>
            </a:pPr>
            <a:endParaRPr lang="en-US" sz="1200" kern="1200" baseline="0" dirty="0" smtClean="0">
              <a:solidFill>
                <a:schemeClr val="tx1"/>
              </a:solidFill>
              <a:latin typeface="Arial" charset="0"/>
              <a:ea typeface="+mn-ea"/>
              <a:cs typeface="+mn-cs"/>
            </a:endParaRPr>
          </a:p>
          <a:p>
            <a:pPr>
              <a:lnSpc>
                <a:spcPct val="95000"/>
              </a:lnSpc>
              <a:spcBef>
                <a:spcPct val="0"/>
              </a:spcBef>
            </a:pPr>
            <a:r>
              <a:rPr lang="en-US" sz="1700" dirty="0" smtClean="0">
                <a:solidFill>
                  <a:srgbClr val="000000"/>
                </a:solidFill>
              </a:rPr>
              <a:t>4. </a:t>
            </a:r>
            <a:r>
              <a:rPr lang="en-US" sz="1700" dirty="0" err="1" smtClean="0">
                <a:solidFill>
                  <a:srgbClr val="000000"/>
                </a:solidFill>
              </a:rPr>
              <a:t>Atima</a:t>
            </a:r>
            <a:r>
              <a:rPr lang="en-US" sz="1700" baseline="0" dirty="0" smtClean="0">
                <a:solidFill>
                  <a:srgbClr val="000000"/>
                </a:solidFill>
              </a:rPr>
              <a:t> final designs in one month: will be sending most adequate bottom geometry by then</a:t>
            </a:r>
            <a:endParaRPr lang="en-US" sz="1700" dirty="0">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5"/>
          </p:nvPr>
        </p:nvSpPr>
        <p:spPr>
          <a:ln/>
        </p:spPr>
        <p:txBody>
          <a:bodyPr/>
          <a:lstStyle/>
          <a:p>
            <a:fld id="{3CA60439-3EE9-41F2-B67C-8CB0BB949F07}" type="slidenum">
              <a:rPr lang="en-US"/>
              <a:pPr/>
              <a:t>3</a:t>
            </a:fld>
            <a:endParaRPr lang="en-US"/>
          </a:p>
        </p:txBody>
      </p:sp>
      <p:sp>
        <p:nvSpPr>
          <p:cNvPr id="8193" name="Rectangle 1"/>
          <p:cNvSpPr>
            <a:spLocks noGrp="1" noRot="1" noChangeAspect="1" noChangeArrowheads="1"/>
          </p:cNvSpPr>
          <p:nvPr>
            <p:ph type="sldImg"/>
          </p:nvPr>
        </p:nvSpPr>
        <p:spPr>
          <a:ln/>
        </p:spPr>
      </p:sp>
      <p:sp>
        <p:nvSpPr>
          <p:cNvPr id="8194" name="Rectangle 2"/>
          <p:cNvSpPr>
            <a:spLocks noGrp="1" noChangeArrowheads="1"/>
          </p:cNvSpPr>
          <p:nvPr>
            <p:ph type="body" idx="1"/>
          </p:nvPr>
        </p:nvSpPr>
        <p:spPr/>
        <p:txBody>
          <a:bodyPr lIns="0" tIns="0" rIns="0" bIns="0"/>
          <a:lstStyle/>
          <a:p>
            <a:pPr>
              <a:lnSpc>
                <a:spcPct val="95000"/>
              </a:lnSpc>
              <a:spcBef>
                <a:spcPct val="0"/>
              </a:spcBef>
            </a:pPr>
            <a:r>
              <a:rPr lang="en-US" sz="1700" dirty="0">
                <a:solidFill>
                  <a:srgbClr val="000000"/>
                </a:solidFill>
              </a:rPr>
              <a:t>-Previously, the minimum angle required to form a blanket was determined to be 23 degrees. Otherwise, sludge will build up on the slope until this angle is formed. This can be see in later experiments.</a:t>
            </a:r>
            <a:endParaRPr lang="en-US" dirty="0"/>
          </a:p>
          <a:p>
            <a:pPr>
              <a:lnSpc>
                <a:spcPct val="95000"/>
              </a:lnSpc>
              <a:spcBef>
                <a:spcPct val="0"/>
              </a:spcBef>
            </a:pPr>
            <a:endParaRPr lang="en-US" sz="1700" dirty="0">
              <a:solidFill>
                <a:srgbClr val="000000"/>
              </a:solidFill>
            </a:endParaRPr>
          </a:p>
          <a:p>
            <a:pPr>
              <a:lnSpc>
                <a:spcPct val="95000"/>
              </a:lnSpc>
              <a:spcBef>
                <a:spcPct val="0"/>
              </a:spcBef>
            </a:pPr>
            <a:r>
              <a:rPr lang="en-US" sz="1700" dirty="0">
                <a:solidFill>
                  <a:srgbClr val="000000"/>
                </a:solidFill>
              </a:rPr>
              <a:t>Explain how </a:t>
            </a:r>
            <a:r>
              <a:rPr lang="en-US" sz="1700" dirty="0" err="1">
                <a:solidFill>
                  <a:srgbClr val="000000"/>
                </a:solidFill>
              </a:rPr>
              <a:t>floc</a:t>
            </a:r>
            <a:r>
              <a:rPr lang="en-US" sz="1700" dirty="0">
                <a:solidFill>
                  <a:srgbClr val="000000"/>
                </a:solidFill>
              </a:rPr>
              <a:t> blanket forms.  Jet </a:t>
            </a:r>
            <a:r>
              <a:rPr lang="en-US" sz="1700" dirty="0" err="1">
                <a:solidFill>
                  <a:srgbClr val="000000"/>
                </a:solidFill>
              </a:rPr>
              <a:t>resuspends</a:t>
            </a:r>
            <a:r>
              <a:rPr lang="en-US" sz="1700" dirty="0">
                <a:solidFill>
                  <a:srgbClr val="000000"/>
                </a:solidFill>
              </a:rPr>
              <a:t> </a:t>
            </a:r>
            <a:r>
              <a:rPr lang="en-US" sz="1700" dirty="0" err="1">
                <a:solidFill>
                  <a:srgbClr val="000000"/>
                </a:solidFill>
              </a:rPr>
              <a:t>flocs</a:t>
            </a:r>
            <a:r>
              <a:rPr lang="en-US" sz="1700" dirty="0">
                <a:solidFill>
                  <a:srgbClr val="000000"/>
                </a:solidFill>
              </a:rPr>
              <a:t>, and the </a:t>
            </a:r>
            <a:r>
              <a:rPr lang="en-US" sz="1700" dirty="0" err="1">
                <a:solidFill>
                  <a:srgbClr val="000000"/>
                </a:solidFill>
              </a:rPr>
              <a:t>flocs</a:t>
            </a:r>
            <a:r>
              <a:rPr lang="en-US" sz="1700" dirty="0">
                <a:solidFill>
                  <a:srgbClr val="000000"/>
                </a:solidFill>
              </a:rPr>
              <a:t> settle down to again be </a:t>
            </a:r>
            <a:r>
              <a:rPr lang="en-US" sz="1700" dirty="0" err="1">
                <a:solidFill>
                  <a:srgbClr val="000000"/>
                </a:solidFill>
              </a:rPr>
              <a:t>resuspended</a:t>
            </a:r>
            <a:r>
              <a:rPr lang="en-US" sz="1700" dirty="0">
                <a:solidFill>
                  <a:srgbClr val="000000"/>
                </a:solidFill>
              </a:rPr>
              <a:t> by jet.</a:t>
            </a:r>
            <a:endParaRPr lang="en-US" dirty="0"/>
          </a:p>
          <a:p>
            <a:pPr>
              <a:lnSpc>
                <a:spcPct val="95000"/>
              </a:lnSpc>
              <a:spcBef>
                <a:spcPct val="0"/>
              </a:spcBef>
            </a:pPr>
            <a:endParaRPr lang="en-US" sz="1700" dirty="0">
              <a:solidFill>
                <a:srgbClr val="000000"/>
              </a:solidFill>
            </a:endParaRPr>
          </a:p>
          <a:p>
            <a:pPr>
              <a:lnSpc>
                <a:spcPct val="95000"/>
              </a:lnSpc>
              <a:spcBef>
                <a:spcPct val="0"/>
              </a:spcBef>
            </a:pPr>
            <a:r>
              <a:rPr lang="en-US" sz="1700" dirty="0">
                <a:solidFill>
                  <a:srgbClr val="000000"/>
                </a:solidFill>
              </a:rPr>
              <a:t>First picture is differential settling.  Jet </a:t>
            </a:r>
            <a:r>
              <a:rPr lang="en-US" sz="1700" dirty="0" err="1">
                <a:solidFill>
                  <a:srgbClr val="000000"/>
                </a:solidFill>
              </a:rPr>
              <a:t>resuspends</a:t>
            </a:r>
            <a:r>
              <a:rPr lang="en-US" sz="1700" dirty="0">
                <a:solidFill>
                  <a:srgbClr val="000000"/>
                </a:solidFill>
              </a:rPr>
              <a:t> </a:t>
            </a:r>
            <a:r>
              <a:rPr lang="en-US" sz="1700" dirty="0" err="1">
                <a:solidFill>
                  <a:srgbClr val="000000"/>
                </a:solidFill>
              </a:rPr>
              <a:t>flocs</a:t>
            </a:r>
            <a:r>
              <a:rPr lang="en-US" sz="1700" dirty="0">
                <a:solidFill>
                  <a:srgbClr val="000000"/>
                </a:solidFill>
              </a:rPr>
              <a:t> to full tank height.</a:t>
            </a:r>
            <a:endParaRPr lang="en-US" dirty="0"/>
          </a:p>
          <a:p>
            <a:pPr>
              <a:lnSpc>
                <a:spcPct val="95000"/>
              </a:lnSpc>
              <a:spcBef>
                <a:spcPct val="0"/>
              </a:spcBef>
            </a:pPr>
            <a:endParaRPr lang="en-US" sz="1700" dirty="0">
              <a:solidFill>
                <a:srgbClr val="000000"/>
              </a:solidFill>
            </a:endParaRPr>
          </a:p>
          <a:p>
            <a:pPr>
              <a:lnSpc>
                <a:spcPct val="95000"/>
              </a:lnSpc>
              <a:spcBef>
                <a:spcPct val="0"/>
              </a:spcBef>
            </a:pPr>
            <a:r>
              <a:rPr lang="en-US" sz="1700" dirty="0">
                <a:solidFill>
                  <a:srgbClr val="000000"/>
                </a:solidFill>
              </a:rPr>
              <a:t>Second picture: jet starts to </a:t>
            </a:r>
            <a:r>
              <a:rPr lang="en-US" sz="1700" dirty="0" err="1">
                <a:solidFill>
                  <a:srgbClr val="000000"/>
                </a:solidFill>
              </a:rPr>
              <a:t>resuspend</a:t>
            </a:r>
            <a:r>
              <a:rPr lang="en-US" sz="1700" dirty="0">
                <a:solidFill>
                  <a:srgbClr val="000000"/>
                </a:solidFill>
              </a:rPr>
              <a:t> </a:t>
            </a:r>
            <a:r>
              <a:rPr lang="en-US" sz="1700" dirty="0" err="1">
                <a:solidFill>
                  <a:srgbClr val="000000"/>
                </a:solidFill>
              </a:rPr>
              <a:t>flocs</a:t>
            </a:r>
            <a:r>
              <a:rPr lang="en-US" sz="1700" dirty="0">
                <a:solidFill>
                  <a:srgbClr val="000000"/>
                </a:solidFill>
              </a:rPr>
              <a:t> to a fraction of the tanks height.</a:t>
            </a:r>
            <a:endParaRPr lang="en-US" dirty="0"/>
          </a:p>
          <a:p>
            <a:pPr>
              <a:lnSpc>
                <a:spcPct val="95000"/>
              </a:lnSpc>
              <a:spcBef>
                <a:spcPct val="0"/>
              </a:spcBef>
            </a:pPr>
            <a:endParaRPr lang="en-US" sz="1700" dirty="0">
              <a:solidFill>
                <a:srgbClr val="000000"/>
              </a:solidFill>
            </a:endParaRPr>
          </a:p>
          <a:p>
            <a:pPr>
              <a:lnSpc>
                <a:spcPct val="95000"/>
              </a:lnSpc>
              <a:spcBef>
                <a:spcPct val="0"/>
              </a:spcBef>
            </a:pPr>
            <a:r>
              <a:rPr lang="en-US" sz="1700" dirty="0">
                <a:solidFill>
                  <a:srgbClr val="000000"/>
                </a:solidFill>
              </a:rPr>
              <a:t>3rd picture: </a:t>
            </a:r>
            <a:r>
              <a:rPr lang="en-US" sz="1700" dirty="0" err="1">
                <a:solidFill>
                  <a:srgbClr val="000000"/>
                </a:solidFill>
              </a:rPr>
              <a:t>floc</a:t>
            </a:r>
            <a:r>
              <a:rPr lang="en-US" sz="1700" dirty="0">
                <a:solidFill>
                  <a:srgbClr val="000000"/>
                </a:solidFill>
              </a:rPr>
              <a:t> blanket fully formed after about an hour.  Note </a:t>
            </a:r>
            <a:r>
              <a:rPr lang="en-US" sz="1700" dirty="0" err="1">
                <a:solidFill>
                  <a:srgbClr val="000000"/>
                </a:solidFill>
              </a:rPr>
              <a:t>floc</a:t>
            </a:r>
            <a:r>
              <a:rPr lang="en-US" sz="1700" dirty="0">
                <a:solidFill>
                  <a:srgbClr val="000000"/>
                </a:solidFill>
              </a:rPr>
              <a:t>/water interface.  Water above is significantly less turbid.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5"/>
          </p:nvPr>
        </p:nvSpPr>
        <p:spPr>
          <a:ln/>
        </p:spPr>
        <p:txBody>
          <a:bodyPr/>
          <a:lstStyle/>
          <a:p>
            <a:fld id="{E685F58A-742F-4BBF-8199-CB2CC1EDA04E}" type="slidenum">
              <a:rPr lang="en-US"/>
              <a:pPr/>
              <a:t>4</a:t>
            </a:fld>
            <a:endParaRPr lang="en-US"/>
          </a:p>
        </p:txBody>
      </p:sp>
      <p:sp>
        <p:nvSpPr>
          <p:cNvPr id="10241" name="Rectangle 1"/>
          <p:cNvSpPr>
            <a:spLocks noGrp="1" noRot="1" noChangeAspect="1" noChangeArrowheads="1"/>
          </p:cNvSpPr>
          <p:nvPr>
            <p:ph type="sldImg"/>
          </p:nvPr>
        </p:nvSpPr>
        <p:spPr>
          <a:ln/>
        </p:spPr>
      </p:sp>
      <p:sp>
        <p:nvSpPr>
          <p:cNvPr id="10242" name="Rectangle 2"/>
          <p:cNvSpPr>
            <a:spLocks noGrp="1" noChangeArrowheads="1"/>
          </p:cNvSpPr>
          <p:nvPr>
            <p:ph type="body" idx="1"/>
          </p:nvPr>
        </p:nvSpPr>
        <p:spPr/>
        <p:txBody>
          <a:bodyPr lIns="0" tIns="0" rIns="0" bIns="0"/>
          <a:lstStyle/>
          <a:p>
            <a:pPr>
              <a:lnSpc>
                <a:spcPct val="95000"/>
              </a:lnSpc>
              <a:spcBef>
                <a:spcPct val="0"/>
              </a:spcBef>
            </a:pPr>
            <a:r>
              <a:rPr lang="en-US" sz="1700" dirty="0" smtClean="0">
                <a:solidFill>
                  <a:srgbClr val="000000"/>
                </a:solidFill>
              </a:rPr>
              <a:t>60 degree, flat bottom</a:t>
            </a:r>
          </a:p>
          <a:p>
            <a:pPr>
              <a:lnSpc>
                <a:spcPct val="95000"/>
              </a:lnSpc>
              <a:spcBef>
                <a:spcPct val="0"/>
              </a:spcBef>
            </a:pPr>
            <a:endParaRPr lang="en-US" sz="1700" dirty="0" smtClean="0">
              <a:solidFill>
                <a:srgbClr val="000000"/>
              </a:solidFill>
            </a:endParaRPr>
          </a:p>
          <a:p>
            <a:pPr>
              <a:lnSpc>
                <a:spcPct val="95000"/>
              </a:lnSpc>
              <a:spcBef>
                <a:spcPct val="0"/>
              </a:spcBef>
            </a:pPr>
            <a:r>
              <a:rPr lang="en-US" sz="1700" dirty="0" err="1" smtClean="0">
                <a:solidFill>
                  <a:srgbClr val="000000"/>
                </a:solidFill>
              </a:rPr>
              <a:t>Sed</a:t>
            </a:r>
            <a:r>
              <a:rPr lang="en-US" sz="1700" dirty="0" smtClean="0">
                <a:solidFill>
                  <a:srgbClr val="000000"/>
                </a:solidFill>
              </a:rPr>
              <a:t> </a:t>
            </a:r>
            <a:r>
              <a:rPr lang="en-US" sz="1700" dirty="0">
                <a:solidFill>
                  <a:srgbClr val="000000"/>
                </a:solidFill>
              </a:rPr>
              <a:t>tank from side and front view.  Explain how we model the tank.</a:t>
            </a:r>
            <a:endParaRPr lang="en-US" dirty="0"/>
          </a:p>
          <a:p>
            <a:pPr>
              <a:lnSpc>
                <a:spcPct val="95000"/>
              </a:lnSpc>
              <a:spcBef>
                <a:spcPct val="0"/>
              </a:spcBef>
            </a:pPr>
            <a:endParaRPr lang="en-US" sz="1700" dirty="0">
              <a:solidFill>
                <a:srgbClr val="000000"/>
              </a:solidFill>
            </a:endParaRPr>
          </a:p>
          <a:p>
            <a:pPr>
              <a:lnSpc>
                <a:spcPct val="95000"/>
              </a:lnSpc>
              <a:spcBef>
                <a:spcPct val="0"/>
              </a:spcBef>
            </a:pPr>
            <a:r>
              <a:rPr lang="en-US" sz="1700" dirty="0" smtClean="0">
                <a:solidFill>
                  <a:srgbClr val="000000"/>
                </a:solidFill>
              </a:rPr>
              <a:t>-show where </a:t>
            </a:r>
            <a:r>
              <a:rPr lang="en-US" sz="1700" dirty="0" err="1" smtClean="0">
                <a:solidFill>
                  <a:srgbClr val="000000"/>
                </a:solidFill>
              </a:rPr>
              <a:t>floc</a:t>
            </a:r>
            <a:r>
              <a:rPr lang="en-US" sz="1700" dirty="0" smtClean="0">
                <a:solidFill>
                  <a:srgbClr val="000000"/>
                </a:solidFill>
              </a:rPr>
              <a:t> blanket forms</a:t>
            </a:r>
            <a:endParaRPr lang="en-US" sz="1700" dirty="0">
              <a:solidFill>
                <a:srgbClr val="000000"/>
              </a:solidFill>
            </a:endParaRPr>
          </a:p>
          <a:p>
            <a:pPr>
              <a:lnSpc>
                <a:spcPct val="95000"/>
              </a:lnSpc>
              <a:spcBef>
                <a:spcPct val="0"/>
              </a:spcBef>
            </a:pPr>
            <a:endParaRPr lang="en-US" sz="1700" dirty="0">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5"/>
          </p:nvPr>
        </p:nvSpPr>
        <p:spPr>
          <a:ln/>
        </p:spPr>
        <p:txBody>
          <a:bodyPr/>
          <a:lstStyle/>
          <a:p>
            <a:fld id="{D43E1038-A887-48C4-A456-C553D3816039}" type="slidenum">
              <a:rPr lang="en-US"/>
              <a:pPr/>
              <a:t>5</a:t>
            </a:fld>
            <a:endParaRPr lang="en-US"/>
          </a:p>
        </p:txBody>
      </p:sp>
      <p:sp>
        <p:nvSpPr>
          <p:cNvPr id="12289" name="Rectangle 1"/>
          <p:cNvSpPr>
            <a:spLocks noGrp="1" noRot="1" noChangeAspect="1" noChangeArrowheads="1"/>
          </p:cNvSpPr>
          <p:nvPr>
            <p:ph type="sldImg"/>
          </p:nvPr>
        </p:nvSpPr>
        <p:spPr>
          <a:ln/>
        </p:spPr>
      </p:sp>
      <p:sp>
        <p:nvSpPr>
          <p:cNvPr id="12290" name="Rectangle 2"/>
          <p:cNvSpPr>
            <a:spLocks noGrp="1" noChangeArrowheads="1"/>
          </p:cNvSpPr>
          <p:nvPr>
            <p:ph type="body" idx="1"/>
          </p:nvPr>
        </p:nvSpPr>
        <p:spPr/>
        <p:txBody>
          <a:bodyPr lIns="0" tIns="0" rIns="0" bIns="0"/>
          <a:lstStyle/>
          <a:p>
            <a:pPr>
              <a:lnSpc>
                <a:spcPct val="95000"/>
              </a:lnSpc>
              <a:spcBef>
                <a:spcPct val="0"/>
              </a:spcBef>
            </a:pPr>
            <a:r>
              <a:rPr lang="en-US" sz="1700" dirty="0" smtClean="0">
                <a:solidFill>
                  <a:srgbClr val="000000"/>
                </a:solidFill>
              </a:rPr>
              <a:t>-</a:t>
            </a:r>
            <a:r>
              <a:rPr lang="en-US" sz="1700" dirty="0">
                <a:solidFill>
                  <a:srgbClr val="000000"/>
                </a:solidFill>
              </a:rPr>
              <a:t>aerated water (distilled water to which purified water is added--as opposed to carbonated water</a:t>
            </a:r>
            <a:r>
              <a:rPr lang="en-US" sz="1700" dirty="0" smtClean="0">
                <a:solidFill>
                  <a:srgbClr val="000000"/>
                </a:solidFill>
              </a:rPr>
              <a:t>) not in photo</a:t>
            </a:r>
          </a:p>
          <a:p>
            <a:pPr>
              <a:lnSpc>
                <a:spcPct val="95000"/>
              </a:lnSpc>
              <a:spcBef>
                <a:spcPct val="0"/>
              </a:spcBef>
            </a:pPr>
            <a:endParaRPr lang="en-US" sz="1700" dirty="0">
              <a:solidFill>
                <a:srgbClr val="000000"/>
              </a:solidFill>
            </a:endParaRPr>
          </a:p>
          <a:p>
            <a:pPr>
              <a:lnSpc>
                <a:spcPct val="95000"/>
              </a:lnSpc>
              <a:spcBef>
                <a:spcPct val="0"/>
              </a:spcBef>
            </a:pPr>
            <a:r>
              <a:rPr lang="en-US" sz="1700" dirty="0" smtClean="0">
                <a:solidFill>
                  <a:srgbClr val="000000"/>
                </a:solidFill>
              </a:rPr>
              <a:t>-raw water: average </a:t>
            </a:r>
            <a:r>
              <a:rPr lang="en-US" sz="1700" dirty="0">
                <a:solidFill>
                  <a:srgbClr val="000000"/>
                </a:solidFill>
              </a:rPr>
              <a:t>influent turbidity at 100 NTU</a:t>
            </a:r>
            <a:endParaRPr lang="en-US" dirty="0"/>
          </a:p>
          <a:p>
            <a:pPr>
              <a:lnSpc>
                <a:spcPct val="95000"/>
              </a:lnSpc>
              <a:spcBef>
                <a:spcPct val="0"/>
              </a:spcBef>
            </a:pPr>
            <a:r>
              <a:rPr lang="en-US" sz="1700" dirty="0">
                <a:solidFill>
                  <a:srgbClr val="000000"/>
                </a:solidFill>
              </a:rPr>
              <a:t>    -</a:t>
            </a:r>
            <a:r>
              <a:rPr lang="en-US" sz="1700" dirty="0" err="1">
                <a:solidFill>
                  <a:srgbClr val="000000"/>
                </a:solidFill>
              </a:rPr>
              <a:t>Turbidimeter</a:t>
            </a:r>
            <a:r>
              <a:rPr lang="en-US" sz="1700" dirty="0">
                <a:solidFill>
                  <a:srgbClr val="000000"/>
                </a:solidFill>
              </a:rPr>
              <a:t> </a:t>
            </a:r>
            <a:r>
              <a:rPr lang="en-US" sz="1700" dirty="0" smtClean="0">
                <a:solidFill>
                  <a:srgbClr val="000000"/>
                </a:solidFill>
              </a:rPr>
              <a:t>measures turbidity </a:t>
            </a:r>
            <a:r>
              <a:rPr lang="en-US" sz="1700" dirty="0">
                <a:solidFill>
                  <a:srgbClr val="000000"/>
                </a:solidFill>
              </a:rPr>
              <a:t>and is connected to Process </a:t>
            </a:r>
            <a:r>
              <a:rPr lang="en-US" sz="1700" dirty="0" smtClean="0">
                <a:solidFill>
                  <a:srgbClr val="000000"/>
                </a:solidFill>
              </a:rPr>
              <a:t>Controller, </a:t>
            </a:r>
            <a:r>
              <a:rPr lang="en-US" sz="1700" dirty="0">
                <a:solidFill>
                  <a:srgbClr val="000000"/>
                </a:solidFill>
              </a:rPr>
              <a:t>which can add either raw water or clay 30g/L depending on the </a:t>
            </a:r>
            <a:r>
              <a:rPr lang="en-US" sz="1700" dirty="0" smtClean="0">
                <a:solidFill>
                  <a:srgbClr val="000000"/>
                </a:solidFill>
              </a:rPr>
              <a:t>turbidity</a:t>
            </a:r>
            <a:endParaRPr lang="en-US" dirty="0"/>
          </a:p>
          <a:p>
            <a:pPr>
              <a:lnSpc>
                <a:spcPct val="95000"/>
              </a:lnSpc>
              <a:spcBef>
                <a:spcPct val="0"/>
              </a:spcBef>
            </a:pPr>
            <a:r>
              <a:rPr lang="en-US" sz="1700" dirty="0">
                <a:solidFill>
                  <a:srgbClr val="000000"/>
                </a:solidFill>
              </a:rPr>
              <a:t>    -concentrated </a:t>
            </a:r>
            <a:r>
              <a:rPr lang="en-US" sz="1700" dirty="0" err="1">
                <a:solidFill>
                  <a:srgbClr val="000000"/>
                </a:solidFill>
              </a:rPr>
              <a:t>kaolinite</a:t>
            </a:r>
            <a:r>
              <a:rPr lang="en-US" sz="1700" dirty="0">
                <a:solidFill>
                  <a:srgbClr val="000000"/>
                </a:solidFill>
              </a:rPr>
              <a:t> (low shrink-swell capacity</a:t>
            </a:r>
            <a:r>
              <a:rPr lang="en-US" sz="1700" dirty="0" smtClean="0">
                <a:solidFill>
                  <a:srgbClr val="000000"/>
                </a:solidFill>
              </a:rPr>
              <a:t>)</a:t>
            </a:r>
            <a:endParaRPr lang="en-US" sz="1700" dirty="0">
              <a:solidFill>
                <a:srgbClr val="000000"/>
              </a:solidFill>
            </a:endParaRPr>
          </a:p>
          <a:p>
            <a:pPr>
              <a:lnSpc>
                <a:spcPct val="95000"/>
              </a:lnSpc>
              <a:spcBef>
                <a:spcPct val="0"/>
              </a:spcBef>
            </a:pPr>
            <a:endParaRPr lang="en-US" sz="1700" dirty="0">
              <a:solidFill>
                <a:srgbClr val="000000"/>
              </a:solidFill>
            </a:endParaRPr>
          </a:p>
          <a:p>
            <a:pPr>
              <a:lnSpc>
                <a:spcPct val="95000"/>
              </a:lnSpc>
              <a:spcBef>
                <a:spcPct val="0"/>
              </a:spcBef>
            </a:pPr>
            <a:r>
              <a:rPr lang="en-US" sz="1700" dirty="0">
                <a:solidFill>
                  <a:srgbClr val="000000"/>
                </a:solidFill>
              </a:rPr>
              <a:t>-Run through a tube </a:t>
            </a:r>
            <a:r>
              <a:rPr lang="en-US" sz="1700" dirty="0" err="1">
                <a:solidFill>
                  <a:srgbClr val="000000"/>
                </a:solidFill>
              </a:rPr>
              <a:t>flocculator</a:t>
            </a:r>
            <a:r>
              <a:rPr lang="en-US" sz="1700" dirty="0">
                <a:solidFill>
                  <a:srgbClr val="000000"/>
                </a:solidFill>
              </a:rPr>
              <a:t> before being expelled through a downward-pointing jet suspended 10 cm from the bottom of the sedimentation </a:t>
            </a:r>
            <a:r>
              <a:rPr lang="en-US" sz="1700" dirty="0" smtClean="0">
                <a:solidFill>
                  <a:srgbClr val="000000"/>
                </a:solidFill>
              </a:rPr>
              <a:t>tank (half inch </a:t>
            </a:r>
            <a:r>
              <a:rPr lang="en-US" sz="1700" dirty="0" err="1" smtClean="0">
                <a:solidFill>
                  <a:srgbClr val="000000"/>
                </a:solidFill>
              </a:rPr>
              <a:t>crosssection</a:t>
            </a:r>
            <a:r>
              <a:rPr lang="en-US" sz="1700" dirty="0" smtClean="0">
                <a:solidFill>
                  <a:srgbClr val="000000"/>
                </a:solidFill>
              </a:rPr>
              <a:t>)</a:t>
            </a:r>
            <a:endParaRPr lang="en-US" sz="1200" dirty="0">
              <a:solidFill>
                <a:schemeClr val="tx1"/>
              </a:solidFill>
            </a:endParaRPr>
          </a:p>
          <a:p>
            <a:pPr>
              <a:lnSpc>
                <a:spcPct val="95000"/>
              </a:lnSpc>
              <a:spcBef>
                <a:spcPct val="0"/>
              </a:spcBef>
            </a:pPr>
            <a:endParaRPr lang="en-US" sz="1700" dirty="0" smtClean="0">
              <a:solidFill>
                <a:srgbClr val="000000"/>
              </a:solidFill>
            </a:endParaRPr>
          </a:p>
          <a:p>
            <a:pPr>
              <a:lnSpc>
                <a:spcPct val="95000"/>
              </a:lnSpc>
              <a:spcBef>
                <a:spcPct val="0"/>
              </a:spcBef>
            </a:pPr>
            <a:r>
              <a:rPr lang="en-US" sz="1700" dirty="0" smtClean="0">
                <a:solidFill>
                  <a:srgbClr val="000000"/>
                </a:solidFill>
              </a:rPr>
              <a:t>-lit LCD screen behind tank</a:t>
            </a:r>
            <a:endParaRPr lang="en-US" sz="1700" dirty="0">
              <a:solidFill>
                <a:srgbClr val="000000"/>
              </a:solidFill>
            </a:endParaRPr>
          </a:p>
          <a:p>
            <a:pPr>
              <a:lnSpc>
                <a:spcPct val="95000"/>
              </a:lnSpc>
              <a:spcBef>
                <a:spcPct val="0"/>
              </a:spcBef>
            </a:pPr>
            <a:r>
              <a:rPr lang="en-US" sz="1700" dirty="0">
                <a:solidFill>
                  <a:srgbClr val="000000"/>
                </a:solidFill>
              </a:rPr>
              <a:t>-Images of the tank acquired with camera at fixed time intervals and recorded using the </a:t>
            </a:r>
            <a:r>
              <a:rPr lang="en-US" sz="1700" dirty="0" err="1">
                <a:solidFill>
                  <a:srgbClr val="000000"/>
                </a:solidFill>
              </a:rPr>
              <a:t>LabVIEW</a:t>
            </a:r>
            <a:r>
              <a:rPr lang="en-US" sz="1700" dirty="0">
                <a:solidFill>
                  <a:srgbClr val="000000"/>
                </a:solidFill>
              </a:rPr>
              <a:t> data acquisition </a:t>
            </a:r>
            <a:r>
              <a:rPr lang="en-US" sz="1700" dirty="0" smtClean="0">
                <a:solidFill>
                  <a:srgbClr val="000000"/>
                </a:solidFill>
              </a:rPr>
              <a:t>software</a:t>
            </a:r>
          </a:p>
          <a:p>
            <a:pPr>
              <a:lnSpc>
                <a:spcPct val="95000"/>
              </a:lnSpc>
              <a:spcBef>
                <a:spcPct val="0"/>
              </a:spcBef>
            </a:pPr>
            <a:r>
              <a:rPr lang="en-US" sz="1700" dirty="0" smtClean="0">
                <a:solidFill>
                  <a:srgbClr val="000000"/>
                </a:solidFill>
              </a:rPr>
              <a:t>	-1s/shot</a:t>
            </a:r>
            <a:r>
              <a:rPr lang="en-US" sz="1700" baseline="0" dirty="0" smtClean="0">
                <a:solidFill>
                  <a:srgbClr val="000000"/>
                </a:solidFill>
              </a:rPr>
              <a:t> for background shots (adjustments)</a:t>
            </a:r>
            <a:endParaRPr lang="en-US" sz="1200" baseline="0" dirty="0">
              <a:solidFill>
                <a:schemeClr val="tx1"/>
              </a:solidFill>
            </a:endParaRPr>
          </a:p>
          <a:p>
            <a:pPr>
              <a:lnSpc>
                <a:spcPct val="95000"/>
              </a:lnSpc>
              <a:spcBef>
                <a:spcPct val="0"/>
              </a:spcBef>
            </a:pPr>
            <a:r>
              <a:rPr lang="en-US" sz="1200" baseline="0" dirty="0">
                <a:solidFill>
                  <a:schemeClr val="tx1"/>
                </a:solidFill>
              </a:rPr>
              <a:t>	</a:t>
            </a:r>
            <a:r>
              <a:rPr lang="en-US" sz="1700" dirty="0" smtClean="0">
                <a:solidFill>
                  <a:srgbClr val="000000"/>
                </a:solidFill>
              </a:rPr>
              <a:t>-0.03s/shot</a:t>
            </a:r>
            <a:r>
              <a:rPr lang="en-US" sz="1700" baseline="0" dirty="0" smtClean="0">
                <a:solidFill>
                  <a:srgbClr val="000000"/>
                </a:solidFill>
              </a:rPr>
              <a:t> for dye injection shots</a:t>
            </a:r>
          </a:p>
          <a:p>
            <a:pPr>
              <a:lnSpc>
                <a:spcPct val="95000"/>
              </a:lnSpc>
              <a:spcBef>
                <a:spcPct val="0"/>
              </a:spcBef>
            </a:pPr>
            <a:r>
              <a:rPr lang="en-US" sz="1700" baseline="0" dirty="0" smtClean="0">
                <a:solidFill>
                  <a:srgbClr val="000000"/>
                </a:solidFill>
              </a:rPr>
              <a:t>	-5s/shot when run </a:t>
            </a:r>
            <a:r>
              <a:rPr lang="en-US" sz="1700" baseline="0" dirty="0" err="1" smtClean="0">
                <a:solidFill>
                  <a:srgbClr val="000000"/>
                </a:solidFill>
              </a:rPr>
              <a:t>flocs</a:t>
            </a:r>
            <a:endParaRPr lang="en-US" dirty="0"/>
          </a:p>
          <a:p>
            <a:pPr>
              <a:lnSpc>
                <a:spcPct val="95000"/>
              </a:lnSpc>
              <a:spcBef>
                <a:spcPct val="0"/>
              </a:spcBef>
            </a:pPr>
            <a:r>
              <a:rPr lang="en-US" sz="1700" dirty="0" smtClean="0">
                <a:solidFill>
                  <a:srgbClr val="000000"/>
                </a:solidFill>
              </a:rPr>
              <a:t>-</a:t>
            </a:r>
            <a:r>
              <a:rPr lang="en-US" sz="1700" dirty="0">
                <a:solidFill>
                  <a:srgbClr val="000000"/>
                </a:solidFill>
              </a:rPr>
              <a:t>U</a:t>
            </a:r>
            <a:r>
              <a:rPr lang="en-US" sz="1700" dirty="0" smtClean="0">
                <a:solidFill>
                  <a:srgbClr val="000000"/>
                </a:solidFill>
              </a:rPr>
              <a:t>sed </a:t>
            </a:r>
            <a:r>
              <a:rPr lang="en-US" sz="1700" dirty="0" err="1">
                <a:solidFill>
                  <a:srgbClr val="000000"/>
                </a:solidFill>
              </a:rPr>
              <a:t>MasterProgram</a:t>
            </a:r>
            <a:r>
              <a:rPr lang="en-US" sz="1700" dirty="0">
                <a:solidFill>
                  <a:srgbClr val="000000"/>
                </a:solidFill>
              </a:rPr>
              <a:t> </a:t>
            </a:r>
            <a:r>
              <a:rPr lang="en-US" sz="1700" dirty="0" smtClean="0">
                <a:solidFill>
                  <a:srgbClr val="000000"/>
                </a:solidFill>
              </a:rPr>
              <a:t>(image analysis software) to </a:t>
            </a:r>
            <a:r>
              <a:rPr lang="en-US" sz="1700" dirty="0">
                <a:solidFill>
                  <a:srgbClr val="000000"/>
                </a:solidFill>
              </a:rPr>
              <a:t>make a video (30 </a:t>
            </a:r>
            <a:r>
              <a:rPr lang="en-US" sz="1700" dirty="0" smtClean="0">
                <a:solidFill>
                  <a:srgbClr val="000000"/>
                </a:solidFill>
              </a:rPr>
              <a:t>or 10 images/frame). Hope to at some point take measurable data about</a:t>
            </a:r>
            <a:r>
              <a:rPr lang="en-US" sz="1700" baseline="0" dirty="0" smtClean="0">
                <a:solidFill>
                  <a:srgbClr val="000000"/>
                </a:solidFill>
              </a:rPr>
              <a:t> </a:t>
            </a:r>
            <a:r>
              <a:rPr lang="en-US" sz="1700" baseline="0" dirty="0" err="1" smtClean="0">
                <a:solidFill>
                  <a:srgbClr val="000000"/>
                </a:solidFill>
              </a:rPr>
              <a:t>floc</a:t>
            </a:r>
            <a:r>
              <a:rPr lang="en-US" sz="1700" baseline="0" dirty="0" smtClean="0">
                <a:solidFill>
                  <a:srgbClr val="000000"/>
                </a:solidFill>
              </a:rPr>
              <a:t> concentration (currently outside scope of what are doing now)</a:t>
            </a:r>
            <a:endParaRPr lang="en-US" sz="1700" dirty="0" smtClean="0">
              <a:solidFill>
                <a:srgbClr val="000000"/>
              </a:solidFill>
            </a:endParaRPr>
          </a:p>
          <a:p>
            <a:pPr>
              <a:lnSpc>
                <a:spcPct val="95000"/>
              </a:lnSpc>
              <a:spcBef>
                <a:spcPct val="0"/>
              </a:spcBef>
            </a:pPr>
            <a:endParaRPr lang="en-US" sz="1700" dirty="0" smtClean="0">
              <a:solidFill>
                <a:srgbClr val="000000"/>
              </a:solidFill>
            </a:endParaRPr>
          </a:p>
          <a:p>
            <a:pPr>
              <a:lnSpc>
                <a:spcPct val="95000"/>
              </a:lnSpc>
              <a:spcBef>
                <a:spcPct val="0"/>
              </a:spcBef>
            </a:pPr>
            <a:r>
              <a:rPr lang="en-US" sz="1700" dirty="0" smtClean="0">
                <a:solidFill>
                  <a:srgbClr val="000000"/>
                </a:solidFill>
              </a:rPr>
              <a:t>-Simulate</a:t>
            </a:r>
            <a:r>
              <a:rPr lang="en-US" sz="1700" baseline="0" dirty="0" smtClean="0">
                <a:solidFill>
                  <a:srgbClr val="000000"/>
                </a:solidFill>
              </a:rPr>
              <a:t> a cross-section of the sedimentation tank in such a way so that we can image solids concentration (this is how spacing was chosen)</a:t>
            </a:r>
          </a:p>
          <a:p>
            <a:pPr>
              <a:lnSpc>
                <a:spcPct val="95000"/>
              </a:lnSpc>
              <a:spcBef>
                <a:spcPct val="0"/>
              </a:spcBef>
            </a:pPr>
            <a:r>
              <a:rPr lang="en-US" sz="1700" baseline="0" dirty="0" smtClean="0">
                <a:solidFill>
                  <a:srgbClr val="000000"/>
                </a:solidFill>
              </a:rPr>
              <a:t>-Mention data and how it is analyzed</a:t>
            </a:r>
          </a:p>
          <a:p>
            <a:pPr>
              <a:lnSpc>
                <a:spcPct val="95000"/>
              </a:lnSpc>
              <a:spcBef>
                <a:spcPct val="0"/>
              </a:spcBef>
            </a:pPr>
            <a:r>
              <a:rPr lang="en-US" sz="1700" baseline="0" dirty="0" smtClean="0">
                <a:solidFill>
                  <a:srgbClr val="000000"/>
                </a:solidFill>
              </a:rPr>
              <a:t>	-we are not quantifying anything yet</a:t>
            </a:r>
          </a:p>
          <a:p>
            <a:pPr>
              <a:lnSpc>
                <a:spcPct val="95000"/>
              </a:lnSpc>
              <a:spcBef>
                <a:spcPct val="0"/>
              </a:spcBef>
            </a:pPr>
            <a:r>
              <a:rPr lang="en-US" sz="1700" baseline="0" dirty="0" smtClean="0">
                <a:solidFill>
                  <a:srgbClr val="000000"/>
                </a:solidFill>
              </a:rPr>
              <a:t>	-making observation based on images and video, generating hypotheses and </a:t>
            </a:r>
            <a:r>
              <a:rPr lang="en-US" sz="1700" baseline="0" dirty="0" err="1" smtClean="0">
                <a:solidFill>
                  <a:srgbClr val="000000"/>
                </a:solidFill>
              </a:rPr>
              <a:t>durther</a:t>
            </a:r>
            <a:r>
              <a:rPr lang="en-US" sz="1700" baseline="0" dirty="0" smtClean="0">
                <a:solidFill>
                  <a:srgbClr val="000000"/>
                </a:solidFill>
              </a:rPr>
              <a:t> developing bottom geometries based on these</a:t>
            </a:r>
            <a:endParaRPr lang="en-US" sz="1700" dirty="0">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13D7C8-1D10-4E5B-8A9B-B2BE7F2B7605}"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13D7C8-1D10-4E5B-8A9B-B2BE7F2B7605}"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13D7C8-1D10-4E5B-8A9B-B2BE7F2B7605}"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pPr eaLnBrk="1" hangingPunct="1"/>
            <a:endParaRPr lang="en-US" smtClean="0"/>
          </a:p>
        </p:txBody>
      </p:sp>
      <p:sp>
        <p:nvSpPr>
          <p:cNvPr id="27652" name="Slide Number Placeholder 3"/>
          <p:cNvSpPr>
            <a:spLocks noGrp="1"/>
          </p:cNvSpPr>
          <p:nvPr>
            <p:ph type="sldNum" sz="quarter" idx="5"/>
          </p:nvPr>
        </p:nvSpPr>
        <p:spPr>
          <a:noFill/>
        </p:spPr>
        <p:txBody>
          <a:bodyPr/>
          <a:lstStyle/>
          <a:p>
            <a:fld id="{2C35B454-DDCA-40EE-BC0A-519025E24AF1}" type="slidenum">
              <a:rPr lang="en-US"/>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170" name="Group 2"/>
          <p:cNvGrpSpPr>
            <a:grpSpLocks/>
          </p:cNvGrpSpPr>
          <p:nvPr/>
        </p:nvGrpSpPr>
        <p:grpSpPr bwMode="auto">
          <a:xfrm>
            <a:off x="0" y="0"/>
            <a:ext cx="9144000" cy="6858000"/>
            <a:chOff x="0" y="0"/>
            <a:chExt cx="5760" cy="4320"/>
          </a:xfrm>
        </p:grpSpPr>
        <p:pic>
          <p:nvPicPr>
            <p:cNvPr id="7171" name="Picture 3" descr="IMG_0249"/>
            <p:cNvPicPr>
              <a:picLocks noChangeAspect="1" noChangeArrowheads="1"/>
            </p:cNvPicPr>
            <p:nvPr/>
          </p:nvPicPr>
          <p:blipFill>
            <a:blip r:embed="rId2" cstate="print"/>
            <a:srcRect/>
            <a:stretch>
              <a:fillRect/>
            </a:stretch>
          </p:blipFill>
          <p:spPr bwMode="auto">
            <a:xfrm>
              <a:off x="0" y="0"/>
              <a:ext cx="5760" cy="4320"/>
            </a:xfrm>
            <a:prstGeom prst="rect">
              <a:avLst/>
            </a:prstGeom>
            <a:noFill/>
          </p:spPr>
        </p:pic>
        <p:pic>
          <p:nvPicPr>
            <p:cNvPr id="7172" name="Picture 4" descr="IMG_0249"/>
            <p:cNvPicPr>
              <a:picLocks noChangeAspect="1" noChangeArrowheads="1"/>
            </p:cNvPicPr>
            <p:nvPr userDrawn="1"/>
          </p:nvPicPr>
          <p:blipFill>
            <a:blip r:embed="rId2" cstate="print"/>
            <a:srcRect l="73334" t="74040" r="23334" b="17778"/>
            <a:stretch>
              <a:fillRect/>
            </a:stretch>
          </p:blipFill>
          <p:spPr bwMode="auto">
            <a:xfrm>
              <a:off x="4032" y="3216"/>
              <a:ext cx="192" cy="432"/>
            </a:xfrm>
            <a:prstGeom prst="rect">
              <a:avLst/>
            </a:prstGeom>
            <a:noFill/>
          </p:spPr>
        </p:pic>
        <p:pic>
          <p:nvPicPr>
            <p:cNvPr id="7173" name="Picture 5" descr="IMG_0249"/>
            <p:cNvPicPr>
              <a:picLocks noChangeAspect="1" noChangeArrowheads="1"/>
            </p:cNvPicPr>
            <p:nvPr userDrawn="1"/>
          </p:nvPicPr>
          <p:blipFill>
            <a:blip r:embed="rId2" cstate="print"/>
            <a:srcRect l="65834" t="84445" r="29166" b="13333"/>
            <a:stretch>
              <a:fillRect/>
            </a:stretch>
          </p:blipFill>
          <p:spPr bwMode="auto">
            <a:xfrm>
              <a:off x="3792" y="3552"/>
              <a:ext cx="288" cy="96"/>
            </a:xfrm>
            <a:prstGeom prst="rect">
              <a:avLst/>
            </a:prstGeom>
            <a:noFill/>
          </p:spPr>
        </p:pic>
      </p:grpSp>
      <p:sp>
        <p:nvSpPr>
          <p:cNvPr id="7174" name="Rectangle 6"/>
          <p:cNvSpPr>
            <a:spLocks noGrp="1" noChangeArrowheads="1"/>
          </p:cNvSpPr>
          <p:nvPr>
            <p:ph type="subTitle" idx="1"/>
          </p:nvPr>
        </p:nvSpPr>
        <p:spPr>
          <a:xfrm>
            <a:off x="3352800" y="5029200"/>
            <a:ext cx="3962400" cy="1143000"/>
          </a:xfrm>
        </p:spPr>
        <p:txBody>
          <a:bodyPr/>
          <a:lstStyle>
            <a:lvl1pPr marL="0" indent="0" algn="r">
              <a:buFont typeface="Wingdings" pitchFamily="2" charset="2"/>
              <a:buNone/>
              <a:defRPr/>
            </a:lvl1pPr>
          </a:lstStyle>
          <a:p>
            <a:endParaRPr lang="en-US"/>
          </a:p>
        </p:txBody>
      </p:sp>
      <p:sp>
        <p:nvSpPr>
          <p:cNvPr id="7175" name="Rectangle 7"/>
          <p:cNvSpPr>
            <a:spLocks noGrp="1" noChangeArrowheads="1"/>
          </p:cNvSpPr>
          <p:nvPr>
            <p:ph type="dt" sz="half" idx="2"/>
          </p:nvPr>
        </p:nvSpPr>
        <p:spPr/>
        <p:txBody>
          <a:bodyPr/>
          <a:lstStyle>
            <a:lvl1pPr>
              <a:defRPr>
                <a:latin typeface="Arial" charset="0"/>
              </a:defRPr>
            </a:lvl1pPr>
          </a:lstStyle>
          <a:p>
            <a:endParaRPr lang="en-US"/>
          </a:p>
        </p:txBody>
      </p:sp>
      <p:sp>
        <p:nvSpPr>
          <p:cNvPr id="7176" name="Rectangle 8"/>
          <p:cNvSpPr>
            <a:spLocks noGrp="1" noChangeArrowheads="1"/>
          </p:cNvSpPr>
          <p:nvPr>
            <p:ph type="ftr" sz="quarter" idx="3"/>
          </p:nvPr>
        </p:nvSpPr>
        <p:spPr/>
        <p:txBody>
          <a:bodyPr/>
          <a:lstStyle>
            <a:lvl1pPr>
              <a:defRPr>
                <a:latin typeface="Arial" charset="0"/>
              </a:defRPr>
            </a:lvl1pPr>
          </a:lstStyle>
          <a:p>
            <a:endParaRPr lang="en-US"/>
          </a:p>
        </p:txBody>
      </p:sp>
      <p:sp>
        <p:nvSpPr>
          <p:cNvPr id="7177" name="Rectangle 9"/>
          <p:cNvSpPr>
            <a:spLocks noGrp="1" noChangeArrowheads="1"/>
          </p:cNvSpPr>
          <p:nvPr>
            <p:ph type="sldNum" sz="quarter" idx="4"/>
          </p:nvPr>
        </p:nvSpPr>
        <p:spPr/>
        <p:txBody>
          <a:bodyPr/>
          <a:lstStyle>
            <a:lvl1pPr>
              <a:defRPr>
                <a:latin typeface="Arial" charset="0"/>
              </a:defRPr>
            </a:lvl1pPr>
          </a:lstStyle>
          <a:p>
            <a:fld id="{35688495-61E6-4C43-9431-EA7C184628A2}" type="slidenum">
              <a:rPr lang="en-US"/>
              <a:pPr/>
              <a:t>‹#›</a:t>
            </a:fld>
            <a:endParaRPr lang="en-US"/>
          </a:p>
        </p:txBody>
      </p:sp>
      <p:sp>
        <p:nvSpPr>
          <p:cNvPr id="7178" name="Rectangle 10"/>
          <p:cNvSpPr>
            <a:spLocks noGrp="1" noChangeArrowheads="1"/>
          </p:cNvSpPr>
          <p:nvPr>
            <p:ph type="ctrTitle" sz="quarter"/>
          </p:nvPr>
        </p:nvSpPr>
        <p:spPr>
          <a:xfrm>
            <a:off x="1371600" y="990600"/>
            <a:ext cx="7772400" cy="1470025"/>
          </a:xfrm>
          <a:ln w="9525"/>
        </p:spPr>
        <p:txBody>
          <a:bodyPr/>
          <a:lstStyle>
            <a:lvl1pPr>
              <a:defRPr sz="5400"/>
            </a:lvl1pPr>
          </a:lstStyle>
          <a:p>
            <a:r>
              <a:rPr lang="en-US"/>
              <a:t>Click to edit Master title style</a:t>
            </a:r>
          </a:p>
        </p:txBody>
      </p:sp>
      <p:pic>
        <p:nvPicPr>
          <p:cNvPr id="7179" name="Picture 11" descr="AguaClara Logo Large"/>
          <p:cNvPicPr>
            <a:picLocks noChangeAspect="1" noChangeArrowheads="1"/>
          </p:cNvPicPr>
          <p:nvPr/>
        </p:nvPicPr>
        <p:blipFill>
          <a:blip r:embed="rId3" cstate="print"/>
          <a:srcRect/>
          <a:stretch>
            <a:fillRect/>
          </a:stretch>
        </p:blipFill>
        <p:spPr bwMode="auto">
          <a:xfrm>
            <a:off x="4953000" y="0"/>
            <a:ext cx="4191000" cy="1093788"/>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6CECB2E-A233-43CF-B1E2-6433B9CB7F1A}" type="slidenum">
              <a:rPr lang="en-US"/>
              <a:pPr/>
              <a:t>‹#›</a:t>
            </a:fld>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228600"/>
            <a:ext cx="211455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28600"/>
            <a:ext cx="619125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00A5AD3-08CC-4598-BE40-CD82AC38916C}" type="slidenum">
              <a:rPr lang="en-US"/>
              <a:pPr/>
              <a:t>‹#›</a:t>
            </a:fld>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253CF1-E184-4C42-BF06-4252E09B8650}" type="slidenum">
              <a:rPr lang="en-US"/>
              <a:pPr/>
              <a:t>‹#›</a:t>
            </a:fld>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859674A-2335-4D63-923F-889337434E61}" type="slidenum">
              <a:rPr lang="en-US"/>
              <a:pPr/>
              <a:t>‹#›</a:t>
            </a:fld>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85492B4-78F1-42E2-AFF8-75AECCA8D8C9}" type="slidenum">
              <a:rPr lang="en-US"/>
              <a:pPr/>
              <a:t>‹#›</a:t>
            </a:fld>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7426DE9-936A-4892-B48E-BC5981E69B5D}" type="slidenum">
              <a:rPr lang="en-US"/>
              <a:pPr/>
              <a:t>‹#›</a:t>
            </a:fld>
            <a:endParaRPr 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04B7A795-0F78-44F3-A0FC-134940021AE9}" type="slidenum">
              <a:rPr lang="en-US"/>
              <a:pPr/>
              <a:t>‹#›</a:t>
            </a:fld>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83AA8437-DF20-408E-9EC8-9AD0F83404AE}" type="slidenum">
              <a:rPr lang="en-US"/>
              <a:pPr/>
              <a:t>‹#›</a:t>
            </a:fld>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1E97E3B-4BD4-4D27-AA52-CBAF8D6425BD}" type="slidenum">
              <a:rPr lang="en-US"/>
              <a:pPr/>
              <a:t>‹#›</a:t>
            </a:fld>
            <a:endParaRPr 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CE4635F-EEFC-45D6-A1A7-222B36D010FF}" type="slidenum">
              <a:rPr lang="en-US"/>
              <a:pPr/>
              <a:t>‹#›</a:t>
            </a:fld>
            <a:endParaRPr 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228600"/>
            <a:ext cx="8458200" cy="1143000"/>
          </a:xfrm>
          <a:prstGeom prst="rect">
            <a:avLst/>
          </a:prstGeom>
          <a:noFill/>
          <a:ln w="0">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14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endParaRPr lang="en-US"/>
          </a:p>
        </p:txBody>
      </p:sp>
      <p:sp>
        <p:nvSpPr>
          <p:cNvPr id="614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endParaRPr lang="en-US"/>
          </a:p>
        </p:txBody>
      </p:sp>
      <p:sp>
        <p:nvSpPr>
          <p:cNvPr id="615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fld id="{F5E825E6-5608-4DD7-9AF8-76D49B509DEE}" type="slidenum">
              <a:rPr lang="en-US"/>
              <a:pPr/>
              <a:t>‹#›</a:t>
            </a:fld>
            <a:endParaRPr lang="en-US"/>
          </a:p>
        </p:txBody>
      </p:sp>
      <p:sp>
        <p:nvSpPr>
          <p:cNvPr id="6151" name="Line 7"/>
          <p:cNvSpPr>
            <a:spLocks noChangeShapeType="1"/>
          </p:cNvSpPr>
          <p:nvPr/>
        </p:nvSpPr>
        <p:spPr bwMode="auto">
          <a:xfrm>
            <a:off x="0" y="1447800"/>
            <a:ext cx="9144000" cy="0"/>
          </a:xfrm>
          <a:prstGeom prst="line">
            <a:avLst/>
          </a:prstGeom>
          <a:noFill/>
          <a:ln w="76200" cmpd="tri">
            <a:solidFill>
              <a:schemeClr val="accent1"/>
            </a:solidFill>
            <a:round/>
            <a:headEnd/>
            <a:tailEnd/>
          </a:ln>
          <a:effec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ransition>
    <p:fade/>
  </p:transition>
  <p:timing>
    <p:tnLst>
      <p:par>
        <p:cTn id="1" dur="indefinite" restart="never" nodeType="tmRoot"/>
      </p:par>
    </p:tnLst>
  </p:timing>
  <p:txStyles>
    <p:titleStyle>
      <a:lvl1pPr algn="ctr" rtl="0" fontAlgn="base">
        <a:spcBef>
          <a:spcPct val="0"/>
        </a:spcBef>
        <a:spcAft>
          <a:spcPct val="0"/>
        </a:spcAft>
        <a:defRPr sz="4400" b="1">
          <a:solidFill>
            <a:schemeClr val="tx2"/>
          </a:solidFill>
          <a:latin typeface="+mj-lt"/>
          <a:ea typeface="+mj-ea"/>
          <a:cs typeface="+mj-cs"/>
        </a:defRPr>
      </a:lvl1pPr>
      <a:lvl2pPr algn="ctr" rtl="0" fontAlgn="base">
        <a:spcBef>
          <a:spcPct val="0"/>
        </a:spcBef>
        <a:spcAft>
          <a:spcPct val="0"/>
        </a:spcAft>
        <a:defRPr sz="4400" b="1">
          <a:solidFill>
            <a:schemeClr val="tx2"/>
          </a:solidFill>
          <a:latin typeface="Candara" pitchFamily="34" charset="0"/>
        </a:defRPr>
      </a:lvl2pPr>
      <a:lvl3pPr algn="ctr" rtl="0" fontAlgn="base">
        <a:spcBef>
          <a:spcPct val="0"/>
        </a:spcBef>
        <a:spcAft>
          <a:spcPct val="0"/>
        </a:spcAft>
        <a:defRPr sz="4400" b="1">
          <a:solidFill>
            <a:schemeClr val="tx2"/>
          </a:solidFill>
          <a:latin typeface="Candara" pitchFamily="34" charset="0"/>
        </a:defRPr>
      </a:lvl3pPr>
      <a:lvl4pPr algn="ctr" rtl="0" fontAlgn="base">
        <a:spcBef>
          <a:spcPct val="0"/>
        </a:spcBef>
        <a:spcAft>
          <a:spcPct val="0"/>
        </a:spcAft>
        <a:defRPr sz="4400" b="1">
          <a:solidFill>
            <a:schemeClr val="tx2"/>
          </a:solidFill>
          <a:latin typeface="Candara" pitchFamily="34" charset="0"/>
        </a:defRPr>
      </a:lvl4pPr>
      <a:lvl5pPr algn="ctr" rtl="0" fontAlgn="base">
        <a:spcBef>
          <a:spcPct val="0"/>
        </a:spcBef>
        <a:spcAft>
          <a:spcPct val="0"/>
        </a:spcAft>
        <a:defRPr sz="4400" b="1">
          <a:solidFill>
            <a:schemeClr val="tx2"/>
          </a:solidFill>
          <a:latin typeface="Candara" pitchFamily="34" charset="0"/>
        </a:defRPr>
      </a:lvl5pPr>
      <a:lvl6pPr marL="457200" algn="ctr" rtl="0" fontAlgn="base">
        <a:spcBef>
          <a:spcPct val="0"/>
        </a:spcBef>
        <a:spcAft>
          <a:spcPct val="0"/>
        </a:spcAft>
        <a:defRPr sz="4400" b="1">
          <a:solidFill>
            <a:schemeClr val="tx2"/>
          </a:solidFill>
          <a:latin typeface="Candara" pitchFamily="34" charset="0"/>
        </a:defRPr>
      </a:lvl6pPr>
      <a:lvl7pPr marL="914400" algn="ctr" rtl="0" fontAlgn="base">
        <a:spcBef>
          <a:spcPct val="0"/>
        </a:spcBef>
        <a:spcAft>
          <a:spcPct val="0"/>
        </a:spcAft>
        <a:defRPr sz="4400" b="1">
          <a:solidFill>
            <a:schemeClr val="tx2"/>
          </a:solidFill>
          <a:latin typeface="Candara" pitchFamily="34" charset="0"/>
        </a:defRPr>
      </a:lvl7pPr>
      <a:lvl8pPr marL="1371600" algn="ctr" rtl="0" fontAlgn="base">
        <a:spcBef>
          <a:spcPct val="0"/>
        </a:spcBef>
        <a:spcAft>
          <a:spcPct val="0"/>
        </a:spcAft>
        <a:defRPr sz="4400" b="1">
          <a:solidFill>
            <a:schemeClr val="tx2"/>
          </a:solidFill>
          <a:latin typeface="Candara" pitchFamily="34" charset="0"/>
        </a:defRPr>
      </a:lvl8pPr>
      <a:lvl9pPr marL="1828800" algn="ctr" rtl="0" fontAlgn="base">
        <a:spcBef>
          <a:spcPct val="0"/>
        </a:spcBef>
        <a:spcAft>
          <a:spcPct val="0"/>
        </a:spcAft>
        <a:defRPr sz="4400" b="1">
          <a:solidFill>
            <a:schemeClr val="tx2"/>
          </a:solidFill>
          <a:latin typeface="Candara" pitchFamily="34" charset="0"/>
        </a:defRPr>
      </a:lvl9pPr>
    </p:titleStyle>
    <p:bodyStyle>
      <a:lvl1pPr marL="342900" indent="-342900" algn="l" rtl="0" fontAlgn="base">
        <a:spcBef>
          <a:spcPct val="20000"/>
        </a:spcBef>
        <a:spcAft>
          <a:spcPct val="0"/>
        </a:spcAft>
        <a:buFont typeface="Wingdings" pitchFamily="2" charset="2"/>
        <a:buChar char="Ø"/>
        <a:defRPr sz="3200">
          <a:solidFill>
            <a:schemeClr val="tx1"/>
          </a:solidFill>
          <a:latin typeface="+mn-lt"/>
          <a:ea typeface="+mn-ea"/>
          <a:cs typeface="+mn-cs"/>
        </a:defRPr>
      </a:lvl1pPr>
      <a:lvl2pPr marL="742950" indent="-285750" algn="l" rtl="0" fontAlgn="base">
        <a:spcBef>
          <a:spcPct val="20000"/>
        </a:spcBef>
        <a:spcAft>
          <a:spcPct val="0"/>
        </a:spcAft>
        <a:buFont typeface="Wingdings" pitchFamily="2" charset="2"/>
        <a:buChar char="Ø"/>
        <a:defRPr sz="2800">
          <a:solidFill>
            <a:schemeClr val="tx1"/>
          </a:solidFill>
          <a:latin typeface="+mn-lt"/>
        </a:defRPr>
      </a:lvl2pPr>
      <a:lvl3pPr marL="1143000" indent="-228600" algn="l" rtl="0" fontAlgn="base">
        <a:spcBef>
          <a:spcPct val="20000"/>
        </a:spcBef>
        <a:spcAft>
          <a:spcPct val="0"/>
        </a:spcAft>
        <a:buFont typeface="Wingdings" pitchFamily="2" charset="2"/>
        <a:buChar char="Ø"/>
        <a:defRPr sz="2400">
          <a:solidFill>
            <a:schemeClr val="tx1"/>
          </a:solidFill>
          <a:latin typeface="+mn-lt"/>
        </a:defRPr>
      </a:lvl3pPr>
      <a:lvl4pPr marL="1600200" indent="-228600" algn="l" rtl="0" fontAlgn="base">
        <a:spcBef>
          <a:spcPct val="20000"/>
        </a:spcBef>
        <a:spcAft>
          <a:spcPct val="0"/>
        </a:spcAft>
        <a:buFont typeface="Wingdings" pitchFamily="2" charset="2"/>
        <a:buChar char="Ø"/>
        <a:defRPr sz="2000">
          <a:solidFill>
            <a:schemeClr val="tx1"/>
          </a:solidFill>
          <a:latin typeface="+mn-lt"/>
        </a:defRPr>
      </a:lvl4pPr>
      <a:lvl5pPr marL="2057400" indent="-228600" algn="l" rtl="0" fontAlgn="base">
        <a:spcBef>
          <a:spcPct val="20000"/>
        </a:spcBef>
        <a:spcAft>
          <a:spcPct val="0"/>
        </a:spcAft>
        <a:buFont typeface="Wingdings" pitchFamily="2" charset="2"/>
        <a:buChar char="Ø"/>
        <a:defRPr sz="2000">
          <a:solidFill>
            <a:schemeClr val="tx1"/>
          </a:solidFill>
          <a:latin typeface="+mn-lt"/>
        </a:defRPr>
      </a:lvl5pPr>
      <a:lvl6pPr marL="2514600" indent="-228600" algn="l" rtl="0" fontAlgn="base">
        <a:spcBef>
          <a:spcPct val="20000"/>
        </a:spcBef>
        <a:spcAft>
          <a:spcPct val="0"/>
        </a:spcAft>
        <a:buFont typeface="Wingdings" pitchFamily="2" charset="2"/>
        <a:buChar char="Ø"/>
        <a:defRPr sz="2000">
          <a:solidFill>
            <a:schemeClr val="tx1"/>
          </a:solidFill>
          <a:latin typeface="+mn-lt"/>
        </a:defRPr>
      </a:lvl6pPr>
      <a:lvl7pPr marL="2971800" indent="-228600" algn="l" rtl="0" fontAlgn="base">
        <a:spcBef>
          <a:spcPct val="20000"/>
        </a:spcBef>
        <a:spcAft>
          <a:spcPct val="0"/>
        </a:spcAft>
        <a:buFont typeface="Wingdings" pitchFamily="2" charset="2"/>
        <a:buChar char="Ø"/>
        <a:defRPr sz="2000">
          <a:solidFill>
            <a:schemeClr val="tx1"/>
          </a:solidFill>
          <a:latin typeface="+mn-lt"/>
        </a:defRPr>
      </a:lvl7pPr>
      <a:lvl8pPr marL="3429000" indent="-228600" algn="l" rtl="0" fontAlgn="base">
        <a:spcBef>
          <a:spcPct val="20000"/>
        </a:spcBef>
        <a:spcAft>
          <a:spcPct val="0"/>
        </a:spcAft>
        <a:buFont typeface="Wingdings" pitchFamily="2" charset="2"/>
        <a:buChar char="Ø"/>
        <a:defRPr sz="2000">
          <a:solidFill>
            <a:schemeClr val="tx1"/>
          </a:solidFill>
          <a:latin typeface="+mn-lt"/>
        </a:defRPr>
      </a:lvl8pPr>
      <a:lvl9pPr marL="3886200" indent="-228600" algn="l" rtl="0" fontAlgn="base">
        <a:spcBef>
          <a:spcPct val="20000"/>
        </a:spcBef>
        <a:spcAft>
          <a:spcPct val="0"/>
        </a:spcAft>
        <a:buFont typeface="Wingdings" pitchFamily="2" charset="2"/>
        <a:buChar char="Ø"/>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7.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4.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3048000" y="5029200"/>
            <a:ext cx="3810000" cy="1447800"/>
          </a:xfrm>
        </p:spPr>
        <p:txBody>
          <a:bodyPr/>
          <a:lstStyle/>
          <a:p>
            <a:r>
              <a:rPr lang="en-US" sz="2400" dirty="0" smtClean="0"/>
              <a:t>Mahina Wang</a:t>
            </a:r>
          </a:p>
          <a:p>
            <a:r>
              <a:rPr lang="en-US" sz="2400" dirty="0" smtClean="0"/>
              <a:t>Jill Freeman</a:t>
            </a:r>
          </a:p>
          <a:p>
            <a:r>
              <a:rPr lang="en-US" sz="2400" dirty="0" smtClean="0"/>
              <a:t>Saied Khan</a:t>
            </a:r>
          </a:p>
          <a:p>
            <a:r>
              <a:rPr lang="en-US" sz="2400" dirty="0" smtClean="0"/>
              <a:t>Matthew </a:t>
            </a:r>
            <a:r>
              <a:rPr lang="en-US" sz="2400" dirty="0" smtClean="0"/>
              <a:t>Hurst</a:t>
            </a:r>
            <a:endParaRPr lang="en-US" sz="2400" dirty="0"/>
          </a:p>
        </p:txBody>
      </p:sp>
      <p:sp>
        <p:nvSpPr>
          <p:cNvPr id="6" name="Title 5"/>
          <p:cNvSpPr>
            <a:spLocks noGrp="1"/>
          </p:cNvSpPr>
          <p:nvPr>
            <p:ph type="ctrTitle" sz="quarter"/>
          </p:nvPr>
        </p:nvSpPr>
        <p:spPr/>
        <p:txBody>
          <a:bodyPr/>
          <a:lstStyle/>
          <a:p>
            <a:r>
              <a:rPr lang="en-US" sz="4800" dirty="0" smtClean="0"/>
              <a:t>Sedimentation Tank Hydraulics</a:t>
            </a:r>
            <a:endParaRPr lang="en-US" sz="4800" dirty="0"/>
          </a:p>
        </p:txBody>
      </p:sp>
      <p:pic>
        <p:nvPicPr>
          <p:cNvPr id="5" name="Picture 6" descr="a"/>
          <p:cNvPicPr>
            <a:picLocks noChangeAspect="1" noChangeArrowheads="1"/>
          </p:cNvPicPr>
          <p:nvPr/>
        </p:nvPicPr>
        <p:blipFill>
          <a:blip r:embed="rId3"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
          <p:cNvSpPr>
            <a:spLocks noGrp="1" noChangeArrowheads="1"/>
          </p:cNvSpPr>
          <p:nvPr>
            <p:ph type="title"/>
          </p:nvPr>
        </p:nvSpPr>
        <p:spPr>
          <a:xfrm>
            <a:off x="222885" y="274320"/>
            <a:ext cx="8698230" cy="822960"/>
          </a:xfrm>
        </p:spPr>
        <p:txBody>
          <a:bodyPr lIns="0" tIns="0" rIns="0" bIns="0" anchor="t"/>
          <a:lstStyle/>
          <a:p>
            <a:pPr eaLnBrk="1" hangingPunct="1">
              <a:lnSpc>
                <a:spcPct val="95000"/>
              </a:lnSpc>
            </a:pPr>
            <a:r>
              <a:rPr lang="en-US" dirty="0" smtClean="0">
                <a:solidFill>
                  <a:srgbClr val="1F497D"/>
                </a:solidFill>
              </a:rPr>
              <a:t>Recap:</a:t>
            </a:r>
            <a:br>
              <a:rPr lang="en-US" dirty="0" smtClean="0">
                <a:solidFill>
                  <a:srgbClr val="1F497D"/>
                </a:solidFill>
              </a:rPr>
            </a:br>
            <a:r>
              <a:rPr lang="en-US" sz="3200" dirty="0" smtClean="0">
                <a:solidFill>
                  <a:srgbClr val="1F497D"/>
                </a:solidFill>
              </a:rPr>
              <a:t>Double </a:t>
            </a:r>
            <a:r>
              <a:rPr lang="en-US" sz="3200" dirty="0" smtClean="0">
                <a:solidFill>
                  <a:srgbClr val="1F497D"/>
                </a:solidFill>
              </a:rPr>
              <a:t>Semi-Circle Geometry</a:t>
            </a:r>
            <a:endParaRPr lang="en-US" sz="3200" dirty="0" smtClean="0">
              <a:solidFill>
                <a:srgbClr val="000000"/>
              </a:solidFill>
              <a:latin typeface="Arial" charset="0"/>
            </a:endParaRPr>
          </a:p>
        </p:txBody>
      </p:sp>
      <p:sp>
        <p:nvSpPr>
          <p:cNvPr id="7171" name="Rectangle 2"/>
          <p:cNvSpPr>
            <a:spLocks noGrp="1" noChangeArrowheads="1"/>
          </p:cNvSpPr>
          <p:nvPr>
            <p:ph type="body" idx="1"/>
          </p:nvPr>
        </p:nvSpPr>
        <p:spPr>
          <a:xfrm>
            <a:off x="228600" y="1676400"/>
            <a:ext cx="8709660" cy="3496152"/>
          </a:xfrm>
        </p:spPr>
        <p:txBody>
          <a:bodyPr lIns="0" tIns="0" rIns="0" bIns="0"/>
          <a:lstStyle/>
          <a:p>
            <a:pPr marL="0" indent="0">
              <a:lnSpc>
                <a:spcPct val="95000"/>
              </a:lnSpc>
              <a:spcBef>
                <a:spcPct val="0"/>
              </a:spcBef>
            </a:pPr>
            <a:r>
              <a:rPr lang="en-US" sz="2400" dirty="0" smtClean="0">
                <a:solidFill>
                  <a:srgbClr val="000000"/>
                </a:solidFill>
              </a:rPr>
              <a:t>Qualitative analysis led to decision of the "best" bottom geometry</a:t>
            </a:r>
            <a:endParaRPr lang="en-US" sz="2400" i="1" dirty="0" smtClean="0">
              <a:solidFill>
                <a:srgbClr val="000000"/>
              </a:solidFill>
              <a:latin typeface="Arial" charset="0"/>
            </a:endParaRPr>
          </a:p>
        </p:txBody>
      </p:sp>
      <p:pic>
        <p:nvPicPr>
          <p:cNvPr id="7172" name="Picture 4"/>
          <p:cNvPicPr>
            <a:picLocks noChangeAspect="1" noChangeArrowheads="1"/>
          </p:cNvPicPr>
          <p:nvPr/>
        </p:nvPicPr>
        <p:blipFill>
          <a:blip r:embed="rId3" cstate="print"/>
          <a:srcRect/>
          <a:stretch>
            <a:fillRect/>
          </a:stretch>
        </p:blipFill>
        <p:spPr bwMode="auto">
          <a:xfrm>
            <a:off x="1828800" y="2895600"/>
            <a:ext cx="5224939" cy="29160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173" name="Picture 6" descr="a"/>
          <p:cNvPicPr>
            <a:picLocks noChangeAspect="1" noChangeArrowheads="1"/>
          </p:cNvPicPr>
          <p:nvPr/>
        </p:nvPicPr>
        <p:blipFill>
          <a:blip r:embed="rId4" cstate="print"/>
          <a:srcRect r="4546"/>
          <a:stretch>
            <a:fillRect/>
          </a:stretch>
        </p:blipFill>
        <p:spPr bwMode="auto">
          <a:xfrm>
            <a:off x="0" y="6300788"/>
            <a:ext cx="1981677" cy="557213"/>
          </a:xfrm>
          <a:prstGeom prst="rect">
            <a:avLst/>
          </a:prstGeom>
          <a:noFill/>
          <a:ln w="9525">
            <a:noFill/>
            <a:miter lim="800000"/>
            <a:headEnd/>
            <a:tailEnd/>
          </a:ln>
        </p:spPr>
      </p:pic>
      <p:pic>
        <p:nvPicPr>
          <p:cNvPr id="7174" name="Picture 7" descr="b"/>
          <p:cNvPicPr>
            <a:picLocks noChangeAspect="1" noChangeArrowheads="1"/>
          </p:cNvPicPr>
          <p:nvPr/>
        </p:nvPicPr>
        <p:blipFill>
          <a:blip r:embed="rId5" cstate="print"/>
          <a:srcRect/>
          <a:stretch>
            <a:fillRect/>
          </a:stretch>
        </p:blipFill>
        <p:spPr bwMode="auto">
          <a:xfrm>
            <a:off x="7209473" y="6283643"/>
            <a:ext cx="1934528" cy="57435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a:xfrm>
            <a:off x="182880" y="274320"/>
            <a:ext cx="8698230" cy="822960"/>
          </a:xfrm>
        </p:spPr>
        <p:txBody>
          <a:bodyPr lIns="0" tIns="0" rIns="0" bIns="0" anchor="t"/>
          <a:lstStyle/>
          <a:p>
            <a:pPr eaLnBrk="1" hangingPunct="1">
              <a:lnSpc>
                <a:spcPct val="95000"/>
              </a:lnSpc>
            </a:pPr>
            <a:r>
              <a:rPr lang="en-US" dirty="0" smtClean="0">
                <a:solidFill>
                  <a:srgbClr val="1F497D"/>
                </a:solidFill>
              </a:rPr>
              <a:t>Recap:</a:t>
            </a:r>
            <a:br>
              <a:rPr lang="en-US" dirty="0" smtClean="0">
                <a:solidFill>
                  <a:srgbClr val="1F497D"/>
                </a:solidFill>
              </a:rPr>
            </a:br>
            <a:r>
              <a:rPr lang="en-US" sz="3200" dirty="0" smtClean="0">
                <a:solidFill>
                  <a:srgbClr val="1F497D"/>
                </a:solidFill>
              </a:rPr>
              <a:t>Asymmetrical </a:t>
            </a:r>
            <a:r>
              <a:rPr lang="en-US" sz="3200" dirty="0" smtClean="0">
                <a:solidFill>
                  <a:srgbClr val="1F497D"/>
                </a:solidFill>
              </a:rPr>
              <a:t>Geometry</a:t>
            </a:r>
            <a:endParaRPr lang="en-US" sz="3200" dirty="0" smtClean="0">
              <a:solidFill>
                <a:srgbClr val="000000"/>
              </a:solidFill>
              <a:latin typeface="Arial" charset="0"/>
            </a:endParaRPr>
          </a:p>
        </p:txBody>
      </p:sp>
      <p:pic>
        <p:nvPicPr>
          <p:cNvPr id="8196" name="Picture 4"/>
          <p:cNvPicPr>
            <a:picLocks noChangeAspect="1" noChangeArrowheads="1"/>
          </p:cNvPicPr>
          <p:nvPr/>
        </p:nvPicPr>
        <p:blipFill>
          <a:blip r:embed="rId3" cstate="print"/>
          <a:srcRect/>
          <a:stretch>
            <a:fillRect/>
          </a:stretch>
        </p:blipFill>
        <p:spPr bwMode="auto">
          <a:xfrm>
            <a:off x="2667000" y="1752600"/>
            <a:ext cx="3426143" cy="45648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197" name="Picture 6" descr="a"/>
          <p:cNvPicPr>
            <a:picLocks noChangeAspect="1" noChangeArrowheads="1"/>
          </p:cNvPicPr>
          <p:nvPr/>
        </p:nvPicPr>
        <p:blipFill>
          <a:blip r:embed="rId4" cstate="print"/>
          <a:srcRect r="4546"/>
          <a:stretch>
            <a:fillRect/>
          </a:stretch>
        </p:blipFill>
        <p:spPr bwMode="auto">
          <a:xfrm>
            <a:off x="0" y="6300788"/>
            <a:ext cx="1981677" cy="557213"/>
          </a:xfrm>
          <a:prstGeom prst="rect">
            <a:avLst/>
          </a:prstGeom>
          <a:noFill/>
          <a:ln w="9525">
            <a:noFill/>
            <a:miter lim="800000"/>
            <a:headEnd/>
            <a:tailEnd/>
          </a:ln>
        </p:spPr>
      </p:pic>
      <p:pic>
        <p:nvPicPr>
          <p:cNvPr id="8198" name="Picture 7" descr="b"/>
          <p:cNvPicPr>
            <a:picLocks noChangeAspect="1" noChangeArrowheads="1"/>
          </p:cNvPicPr>
          <p:nvPr/>
        </p:nvPicPr>
        <p:blipFill>
          <a:blip r:embed="rId5" cstate="print"/>
          <a:srcRect/>
          <a:stretch>
            <a:fillRect/>
          </a:stretch>
        </p:blipFill>
        <p:spPr bwMode="auto">
          <a:xfrm>
            <a:off x="7209473" y="6283643"/>
            <a:ext cx="1934528" cy="57435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Grp="1" noChangeArrowheads="1"/>
          </p:cNvSpPr>
          <p:nvPr>
            <p:ph type="title"/>
          </p:nvPr>
        </p:nvSpPr>
        <p:spPr>
          <a:xfrm>
            <a:off x="222885" y="274320"/>
            <a:ext cx="8698230" cy="822960"/>
          </a:xfrm>
        </p:spPr>
        <p:txBody>
          <a:bodyPr lIns="0" tIns="0" rIns="0" bIns="0" anchor="t"/>
          <a:lstStyle/>
          <a:p>
            <a:pPr eaLnBrk="1" hangingPunct="1">
              <a:lnSpc>
                <a:spcPct val="95000"/>
              </a:lnSpc>
            </a:pPr>
            <a:r>
              <a:rPr lang="en-US" dirty="0" smtClean="0">
                <a:solidFill>
                  <a:srgbClr val="1F497D"/>
                </a:solidFill>
              </a:rPr>
              <a:t>Tolerance of Asymmetry</a:t>
            </a:r>
            <a:endParaRPr lang="en-US" dirty="0" smtClean="0">
              <a:solidFill>
                <a:srgbClr val="000000"/>
              </a:solidFill>
              <a:latin typeface="Arial" charset="0"/>
            </a:endParaRPr>
          </a:p>
        </p:txBody>
      </p:sp>
      <p:sp>
        <p:nvSpPr>
          <p:cNvPr id="7170" name="Rectangle 2"/>
          <p:cNvSpPr>
            <a:spLocks noGrp="1" noChangeArrowheads="1"/>
          </p:cNvSpPr>
          <p:nvPr>
            <p:ph type="body" idx="1"/>
          </p:nvPr>
        </p:nvSpPr>
        <p:spPr>
          <a:xfrm>
            <a:off x="157163" y="1303020"/>
            <a:ext cx="4949190" cy="5232083"/>
          </a:xfrm>
        </p:spPr>
        <p:txBody>
          <a:bodyPr lIns="0" tIns="0" rIns="0" bIns="0"/>
          <a:lstStyle/>
          <a:p>
            <a:pPr marL="0" indent="0">
              <a:lnSpc>
                <a:spcPct val="95000"/>
              </a:lnSpc>
              <a:spcBef>
                <a:spcPct val="0"/>
              </a:spcBef>
              <a:buNone/>
            </a:pPr>
            <a:endParaRPr lang="en-US" sz="2400" dirty="0" smtClean="0">
              <a:solidFill>
                <a:srgbClr val="000000"/>
              </a:solidFill>
              <a:latin typeface="Arial" charset="0"/>
            </a:endParaRPr>
          </a:p>
          <a:p>
            <a:pPr marL="0" indent="0">
              <a:lnSpc>
                <a:spcPct val="95000"/>
              </a:lnSpc>
              <a:spcBef>
                <a:spcPct val="0"/>
              </a:spcBef>
              <a:buNone/>
            </a:pPr>
            <a:endParaRPr lang="en-US" sz="2400" dirty="0" smtClean="0">
              <a:solidFill>
                <a:srgbClr val="000000"/>
              </a:solidFill>
            </a:endParaRPr>
          </a:p>
          <a:p>
            <a:pPr marL="0" indent="0">
              <a:lnSpc>
                <a:spcPct val="95000"/>
              </a:lnSpc>
              <a:spcBef>
                <a:spcPct val="0"/>
              </a:spcBef>
            </a:pPr>
            <a:r>
              <a:rPr lang="en-US" sz="2400" dirty="0" smtClean="0">
                <a:solidFill>
                  <a:srgbClr val="000000"/>
                </a:solidFill>
              </a:rPr>
              <a:t>More representative of conditions in the field </a:t>
            </a:r>
            <a:endParaRPr lang="en-US" sz="2400" dirty="0" smtClean="0"/>
          </a:p>
          <a:p>
            <a:pPr marL="0" indent="0">
              <a:lnSpc>
                <a:spcPct val="95000"/>
              </a:lnSpc>
              <a:spcBef>
                <a:spcPct val="0"/>
              </a:spcBef>
            </a:pPr>
            <a:endParaRPr lang="en-US" sz="2400" dirty="0" smtClean="0">
              <a:solidFill>
                <a:srgbClr val="000000"/>
              </a:solidFill>
            </a:endParaRPr>
          </a:p>
          <a:p>
            <a:pPr marL="0" indent="0">
              <a:lnSpc>
                <a:spcPct val="95000"/>
              </a:lnSpc>
              <a:spcBef>
                <a:spcPct val="0"/>
              </a:spcBef>
            </a:pPr>
            <a:endParaRPr lang="en-US" sz="2400" dirty="0" smtClean="0">
              <a:solidFill>
                <a:srgbClr val="000000"/>
              </a:solidFill>
            </a:endParaRPr>
          </a:p>
          <a:p>
            <a:pPr marL="0" indent="0">
              <a:lnSpc>
                <a:spcPct val="95000"/>
              </a:lnSpc>
              <a:spcBef>
                <a:spcPct val="0"/>
              </a:spcBef>
            </a:pPr>
            <a:r>
              <a:rPr lang="en-US" sz="2400" dirty="0" smtClean="0">
                <a:solidFill>
                  <a:srgbClr val="000000"/>
                </a:solidFill>
              </a:rPr>
              <a:t>Protects against irregularities in design that are likely to occur </a:t>
            </a:r>
          </a:p>
        </p:txBody>
      </p:sp>
      <p:pic>
        <p:nvPicPr>
          <p:cNvPr id="9220" name="Picture 4"/>
          <p:cNvPicPr>
            <a:picLocks noChangeAspect="1" noChangeArrowheads="1"/>
          </p:cNvPicPr>
          <p:nvPr/>
        </p:nvPicPr>
        <p:blipFill>
          <a:blip r:embed="rId3" cstate="print"/>
          <a:srcRect/>
          <a:stretch>
            <a:fillRect/>
          </a:stretch>
        </p:blipFill>
        <p:spPr bwMode="auto">
          <a:xfrm>
            <a:off x="5419725" y="1752600"/>
            <a:ext cx="3267075" cy="43694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221" name="Picture 6" descr="a"/>
          <p:cNvPicPr>
            <a:picLocks noChangeAspect="1" noChangeArrowheads="1"/>
          </p:cNvPicPr>
          <p:nvPr/>
        </p:nvPicPr>
        <p:blipFill>
          <a:blip r:embed="rId4" cstate="print"/>
          <a:srcRect r="4546"/>
          <a:stretch>
            <a:fillRect/>
          </a:stretch>
        </p:blipFill>
        <p:spPr bwMode="auto">
          <a:xfrm>
            <a:off x="0" y="6300788"/>
            <a:ext cx="1981677" cy="557213"/>
          </a:xfrm>
          <a:prstGeom prst="rect">
            <a:avLst/>
          </a:prstGeom>
          <a:noFill/>
          <a:ln w="9525">
            <a:noFill/>
            <a:miter lim="800000"/>
            <a:headEnd/>
            <a:tailEnd/>
          </a:ln>
        </p:spPr>
      </p:pic>
      <p:pic>
        <p:nvPicPr>
          <p:cNvPr id="9222" name="Picture 7" descr="b"/>
          <p:cNvPicPr>
            <a:picLocks noChangeAspect="1" noChangeArrowheads="1"/>
          </p:cNvPicPr>
          <p:nvPr/>
        </p:nvPicPr>
        <p:blipFill>
          <a:blip r:embed="rId5" cstate="print"/>
          <a:srcRect/>
          <a:stretch>
            <a:fillRect/>
          </a:stretch>
        </p:blipFill>
        <p:spPr bwMode="auto">
          <a:xfrm>
            <a:off x="7209473" y="6283643"/>
            <a:ext cx="1934528" cy="57435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p:cNvSpPr>
            <a:spLocks noGrp="1" noChangeArrowheads="1"/>
          </p:cNvSpPr>
          <p:nvPr>
            <p:ph type="title"/>
          </p:nvPr>
        </p:nvSpPr>
        <p:spPr>
          <a:xfrm>
            <a:off x="222885" y="274320"/>
            <a:ext cx="8698230" cy="822960"/>
          </a:xfrm>
        </p:spPr>
        <p:txBody>
          <a:bodyPr lIns="0" tIns="0" rIns="0" bIns="0" anchor="t"/>
          <a:lstStyle/>
          <a:p>
            <a:pPr algn="l" eaLnBrk="1" hangingPunct="1">
              <a:lnSpc>
                <a:spcPct val="95000"/>
              </a:lnSpc>
            </a:pPr>
            <a:r>
              <a:rPr lang="en-US" sz="3600" dirty="0" smtClean="0">
                <a:solidFill>
                  <a:srgbClr val="1F497D"/>
                </a:solidFill>
              </a:rPr>
              <a:t>Causal Diagram of Design Objectives</a:t>
            </a:r>
            <a:endParaRPr lang="en-US" sz="3900" dirty="0" smtClean="0">
              <a:solidFill>
                <a:srgbClr val="000000"/>
              </a:solidFill>
              <a:latin typeface="Arial" charset="0"/>
            </a:endParaRPr>
          </a:p>
        </p:txBody>
      </p:sp>
      <p:sp>
        <p:nvSpPr>
          <p:cNvPr id="11267" name="Rectangle 2"/>
          <p:cNvSpPr>
            <a:spLocks noGrp="1" noChangeArrowheads="1"/>
          </p:cNvSpPr>
          <p:nvPr>
            <p:ph type="body" idx="1"/>
          </p:nvPr>
        </p:nvSpPr>
        <p:spPr>
          <a:xfrm>
            <a:off x="222885" y="1645920"/>
            <a:ext cx="8698230" cy="4937760"/>
          </a:xfrm>
        </p:spPr>
        <p:txBody>
          <a:bodyPr lIns="0" tIns="0" rIns="0" bIns="0"/>
          <a:lstStyle/>
          <a:p>
            <a:pPr marL="0" indent="0">
              <a:lnSpc>
                <a:spcPct val="95000"/>
              </a:lnSpc>
              <a:spcBef>
                <a:spcPct val="0"/>
              </a:spcBef>
              <a:buNone/>
            </a:pPr>
            <a:r>
              <a:rPr lang="en-US" sz="2400" dirty="0" smtClean="0">
                <a:solidFill>
                  <a:srgbClr val="000000"/>
                </a:solidFill>
                <a:latin typeface="Arial" charset="0"/>
              </a:rPr>
              <a:t> </a:t>
            </a:r>
          </a:p>
        </p:txBody>
      </p:sp>
      <p:pic>
        <p:nvPicPr>
          <p:cNvPr id="11268" name="Picture 4"/>
          <p:cNvPicPr>
            <a:picLocks noChangeAspect="1" noChangeArrowheads="1"/>
          </p:cNvPicPr>
          <p:nvPr/>
        </p:nvPicPr>
        <p:blipFill>
          <a:blip r:embed="rId3" cstate="print"/>
          <a:srcRect/>
          <a:stretch>
            <a:fillRect/>
          </a:stretch>
        </p:blipFill>
        <p:spPr bwMode="auto">
          <a:xfrm>
            <a:off x="457200" y="822960"/>
            <a:ext cx="8253889" cy="60350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269" name="Picture 6" descr="a"/>
          <p:cNvPicPr>
            <a:picLocks noChangeAspect="1" noChangeArrowheads="1"/>
          </p:cNvPicPr>
          <p:nvPr/>
        </p:nvPicPr>
        <p:blipFill>
          <a:blip r:embed="rId4" cstate="print"/>
          <a:srcRect r="4546"/>
          <a:stretch>
            <a:fillRect/>
          </a:stretch>
        </p:blipFill>
        <p:spPr bwMode="auto">
          <a:xfrm>
            <a:off x="0" y="6300788"/>
            <a:ext cx="1981677" cy="557213"/>
          </a:xfrm>
          <a:prstGeom prst="rect">
            <a:avLst/>
          </a:prstGeom>
          <a:noFill/>
          <a:ln w="9525">
            <a:noFill/>
            <a:miter lim="800000"/>
            <a:headEnd/>
            <a:tailEnd/>
          </a:ln>
        </p:spPr>
      </p:pic>
      <p:pic>
        <p:nvPicPr>
          <p:cNvPr id="11270" name="Picture 8" descr="b"/>
          <p:cNvPicPr>
            <a:picLocks noChangeAspect="1" noChangeArrowheads="1"/>
          </p:cNvPicPr>
          <p:nvPr/>
        </p:nvPicPr>
        <p:blipFill>
          <a:blip r:embed="rId5" cstate="print"/>
          <a:srcRect/>
          <a:stretch>
            <a:fillRect/>
          </a:stretch>
        </p:blipFill>
        <p:spPr bwMode="auto">
          <a:xfrm>
            <a:off x="7209473" y="6283643"/>
            <a:ext cx="1934528" cy="57435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
          <p:cNvSpPr>
            <a:spLocks noGrp="1" noChangeArrowheads="1"/>
          </p:cNvSpPr>
          <p:nvPr>
            <p:ph type="title"/>
          </p:nvPr>
        </p:nvSpPr>
        <p:spPr>
          <a:xfrm>
            <a:off x="251460" y="274320"/>
            <a:ext cx="8683943" cy="815817"/>
          </a:xfrm>
        </p:spPr>
        <p:txBody>
          <a:bodyPr lIns="0" tIns="0" rIns="0" bIns="0" anchor="t"/>
          <a:lstStyle/>
          <a:p>
            <a:pPr eaLnBrk="1" hangingPunct="1">
              <a:lnSpc>
                <a:spcPct val="95000"/>
              </a:lnSpc>
            </a:pPr>
            <a:r>
              <a:rPr lang="en-US" sz="3200" dirty="0" smtClean="0">
                <a:solidFill>
                  <a:srgbClr val="1F497D"/>
                </a:solidFill>
              </a:rPr>
              <a:t>Design Objectives for </a:t>
            </a:r>
            <a:r>
              <a:rPr lang="en-US" sz="3200" dirty="0" err="1" smtClean="0">
                <a:solidFill>
                  <a:srgbClr val="1F497D"/>
                </a:solidFill>
              </a:rPr>
              <a:t>Floc</a:t>
            </a:r>
            <a:r>
              <a:rPr lang="en-US" sz="3200" dirty="0" smtClean="0">
                <a:solidFill>
                  <a:srgbClr val="1F497D"/>
                </a:solidFill>
              </a:rPr>
              <a:t> Blanket Formation</a:t>
            </a:r>
            <a:endParaRPr lang="en-US" sz="3200" dirty="0" smtClean="0">
              <a:solidFill>
                <a:srgbClr val="000000"/>
              </a:solidFill>
              <a:latin typeface="Arial" charset="0"/>
            </a:endParaRPr>
          </a:p>
        </p:txBody>
      </p:sp>
      <p:sp>
        <p:nvSpPr>
          <p:cNvPr id="12291" name="Rectangle 2"/>
          <p:cNvSpPr>
            <a:spLocks noGrp="1" noChangeArrowheads="1"/>
          </p:cNvSpPr>
          <p:nvPr>
            <p:ph type="body" idx="1"/>
          </p:nvPr>
        </p:nvSpPr>
        <p:spPr>
          <a:xfrm>
            <a:off x="125730" y="1508760"/>
            <a:ext cx="8592503" cy="5336382"/>
          </a:xfrm>
        </p:spPr>
        <p:txBody>
          <a:bodyPr lIns="0" tIns="0" rIns="0" bIns="0"/>
          <a:lstStyle/>
          <a:p>
            <a:pPr marL="0" indent="0">
              <a:lnSpc>
                <a:spcPct val="95000"/>
              </a:lnSpc>
              <a:spcBef>
                <a:spcPct val="0"/>
              </a:spcBef>
            </a:pPr>
            <a:r>
              <a:rPr lang="en-US" sz="2200" dirty="0" smtClean="0">
                <a:solidFill>
                  <a:srgbClr val="000000"/>
                </a:solidFill>
              </a:rPr>
              <a:t>No increase of energy dissipation rate after flocculation</a:t>
            </a:r>
            <a:endParaRPr lang="en-US" sz="2200" dirty="0" smtClean="0"/>
          </a:p>
          <a:p>
            <a:pPr marL="0" indent="0">
              <a:lnSpc>
                <a:spcPct val="95000"/>
              </a:lnSpc>
              <a:spcBef>
                <a:spcPct val="0"/>
              </a:spcBef>
            </a:pPr>
            <a:endParaRPr lang="en-US" sz="2200" dirty="0" smtClean="0">
              <a:solidFill>
                <a:srgbClr val="000000"/>
              </a:solidFill>
            </a:endParaRPr>
          </a:p>
          <a:p>
            <a:pPr marL="0" indent="0">
              <a:lnSpc>
                <a:spcPct val="95000"/>
              </a:lnSpc>
              <a:spcBef>
                <a:spcPct val="0"/>
              </a:spcBef>
            </a:pPr>
            <a:r>
              <a:rPr lang="en-US" sz="2200" dirty="0" smtClean="0">
                <a:solidFill>
                  <a:srgbClr val="000000"/>
                </a:solidFill>
              </a:rPr>
              <a:t>Minimal complexity of inlet design</a:t>
            </a:r>
            <a:endParaRPr lang="en-US" sz="2200" dirty="0" smtClean="0"/>
          </a:p>
          <a:p>
            <a:pPr marL="0" indent="0">
              <a:lnSpc>
                <a:spcPct val="95000"/>
              </a:lnSpc>
              <a:spcBef>
                <a:spcPct val="0"/>
              </a:spcBef>
            </a:pPr>
            <a:endParaRPr lang="en-US" sz="2200" dirty="0" smtClean="0">
              <a:solidFill>
                <a:srgbClr val="000000"/>
              </a:solidFill>
            </a:endParaRPr>
          </a:p>
          <a:p>
            <a:pPr marL="0" indent="0">
              <a:lnSpc>
                <a:spcPct val="95000"/>
              </a:lnSpc>
              <a:spcBef>
                <a:spcPct val="0"/>
              </a:spcBef>
            </a:pPr>
            <a:r>
              <a:rPr lang="en-US" sz="2200" dirty="0" smtClean="0">
                <a:solidFill>
                  <a:srgbClr val="000000"/>
                </a:solidFill>
              </a:rPr>
              <a:t>Resuspension of all returning solids</a:t>
            </a:r>
            <a:endParaRPr lang="en-US" sz="2200" dirty="0" smtClean="0"/>
          </a:p>
          <a:p>
            <a:pPr marL="0" indent="0">
              <a:lnSpc>
                <a:spcPct val="95000"/>
              </a:lnSpc>
              <a:spcBef>
                <a:spcPct val="0"/>
              </a:spcBef>
            </a:pPr>
            <a:endParaRPr lang="en-US" sz="2200" dirty="0" smtClean="0">
              <a:solidFill>
                <a:srgbClr val="000000"/>
              </a:solidFill>
            </a:endParaRPr>
          </a:p>
          <a:p>
            <a:pPr marL="0" indent="0">
              <a:lnSpc>
                <a:spcPct val="95000"/>
              </a:lnSpc>
              <a:spcBef>
                <a:spcPct val="0"/>
              </a:spcBef>
            </a:pPr>
            <a:r>
              <a:rPr lang="en-US" sz="2200" dirty="0" smtClean="0">
                <a:solidFill>
                  <a:srgbClr val="000000"/>
                </a:solidFill>
              </a:rPr>
              <a:t>Tolerance of asymmetry</a:t>
            </a:r>
            <a:endParaRPr lang="en-US" sz="2200" dirty="0" smtClean="0"/>
          </a:p>
          <a:p>
            <a:pPr marL="0" indent="0">
              <a:lnSpc>
                <a:spcPct val="95000"/>
              </a:lnSpc>
              <a:spcBef>
                <a:spcPct val="0"/>
              </a:spcBef>
            </a:pPr>
            <a:endParaRPr lang="en-US" sz="2200" dirty="0" smtClean="0">
              <a:solidFill>
                <a:srgbClr val="000000"/>
              </a:solidFill>
            </a:endParaRPr>
          </a:p>
          <a:p>
            <a:pPr marL="0" indent="0">
              <a:lnSpc>
                <a:spcPct val="95000"/>
              </a:lnSpc>
              <a:spcBef>
                <a:spcPct val="0"/>
              </a:spcBef>
            </a:pPr>
            <a:r>
              <a:rPr lang="en-US" sz="2200" dirty="0" smtClean="0">
                <a:solidFill>
                  <a:srgbClr val="000000"/>
                </a:solidFill>
              </a:rPr>
              <a:t>Minimal </a:t>
            </a:r>
            <a:r>
              <a:rPr lang="en-US" sz="2200" dirty="0" err="1" smtClean="0">
                <a:solidFill>
                  <a:srgbClr val="000000"/>
                </a:solidFill>
              </a:rPr>
              <a:t>floc</a:t>
            </a:r>
            <a:r>
              <a:rPr lang="en-US" sz="2200" dirty="0" smtClean="0">
                <a:solidFill>
                  <a:srgbClr val="000000"/>
                </a:solidFill>
              </a:rPr>
              <a:t> blanket formation time</a:t>
            </a:r>
            <a:endParaRPr lang="en-US" sz="2200" dirty="0" smtClean="0"/>
          </a:p>
          <a:p>
            <a:pPr marL="0" indent="0">
              <a:lnSpc>
                <a:spcPct val="95000"/>
              </a:lnSpc>
              <a:spcBef>
                <a:spcPct val="0"/>
              </a:spcBef>
            </a:pPr>
            <a:endParaRPr lang="en-US" sz="2200" dirty="0" smtClean="0">
              <a:solidFill>
                <a:srgbClr val="000000"/>
              </a:solidFill>
            </a:endParaRPr>
          </a:p>
          <a:p>
            <a:pPr marL="0" indent="0">
              <a:lnSpc>
                <a:spcPct val="95000"/>
              </a:lnSpc>
              <a:spcBef>
                <a:spcPct val="0"/>
              </a:spcBef>
            </a:pPr>
            <a:r>
              <a:rPr lang="en-US" sz="2200" dirty="0" smtClean="0">
                <a:solidFill>
                  <a:srgbClr val="000000"/>
                </a:solidFill>
              </a:rPr>
              <a:t>Ease of operation and </a:t>
            </a:r>
            <a:r>
              <a:rPr lang="en-US" sz="2200" dirty="0" smtClean="0">
                <a:solidFill>
                  <a:srgbClr val="000000"/>
                </a:solidFill>
              </a:rPr>
              <a:t>maintenance</a:t>
            </a:r>
          </a:p>
          <a:p>
            <a:pPr marL="0" indent="0">
              <a:lnSpc>
                <a:spcPct val="95000"/>
              </a:lnSpc>
              <a:spcBef>
                <a:spcPct val="0"/>
              </a:spcBef>
            </a:pPr>
            <a:endParaRPr lang="en-US" sz="2200" dirty="0" smtClean="0">
              <a:solidFill>
                <a:srgbClr val="000000"/>
              </a:solidFill>
            </a:endParaRPr>
          </a:p>
          <a:p>
            <a:pPr marL="0" indent="0">
              <a:lnSpc>
                <a:spcPct val="95000"/>
              </a:lnSpc>
              <a:spcBef>
                <a:spcPct val="0"/>
              </a:spcBef>
            </a:pPr>
            <a:r>
              <a:rPr lang="en-US" sz="2200" dirty="0" smtClean="0">
                <a:solidFill>
                  <a:srgbClr val="000000"/>
                </a:solidFill>
              </a:rPr>
              <a:t>Increase flow rate while maintaining good performance</a:t>
            </a:r>
            <a:endParaRPr lang="en-US" sz="2200" dirty="0" smtClean="0"/>
          </a:p>
          <a:p>
            <a:pPr marL="0" indent="0">
              <a:lnSpc>
                <a:spcPct val="95000"/>
              </a:lnSpc>
              <a:spcBef>
                <a:spcPct val="0"/>
              </a:spcBef>
            </a:pPr>
            <a:endParaRPr lang="en-US" sz="2400" dirty="0" smtClean="0">
              <a:solidFill>
                <a:srgbClr val="000000"/>
              </a:solidFill>
            </a:endParaRPr>
          </a:p>
          <a:p>
            <a:pPr marL="0" indent="0">
              <a:lnSpc>
                <a:spcPct val="95000"/>
              </a:lnSpc>
              <a:spcBef>
                <a:spcPct val="0"/>
              </a:spcBef>
            </a:pPr>
            <a:r>
              <a:rPr lang="en-US" sz="2400" b="1" dirty="0" smtClean="0">
                <a:solidFill>
                  <a:srgbClr val="000000"/>
                </a:solidFill>
              </a:rPr>
              <a:t>Optimization of sedimentation tank performance</a:t>
            </a:r>
            <a:endParaRPr lang="en-US" sz="2400" dirty="0" smtClean="0"/>
          </a:p>
          <a:p>
            <a:pPr marL="0" indent="0">
              <a:lnSpc>
                <a:spcPct val="95000"/>
              </a:lnSpc>
              <a:spcBef>
                <a:spcPct val="0"/>
              </a:spcBef>
              <a:buNone/>
            </a:pPr>
            <a:endParaRPr lang="en-US" sz="2400" b="1" dirty="0" smtClean="0">
              <a:solidFill>
                <a:srgbClr val="000000"/>
              </a:solidFill>
              <a:latin typeface="Arial" charset="0"/>
            </a:endParaRPr>
          </a:p>
        </p:txBody>
      </p:sp>
      <p:pic>
        <p:nvPicPr>
          <p:cNvPr id="12292" name="Picture 6" descr="a"/>
          <p:cNvPicPr>
            <a:picLocks noChangeAspect="1" noChangeArrowheads="1"/>
          </p:cNvPicPr>
          <p:nvPr/>
        </p:nvPicPr>
        <p:blipFill>
          <a:blip r:embed="rId3" cstate="print"/>
          <a:srcRect r="4546"/>
          <a:stretch>
            <a:fillRect/>
          </a:stretch>
        </p:blipFill>
        <p:spPr bwMode="auto">
          <a:xfrm>
            <a:off x="0" y="6300788"/>
            <a:ext cx="1981677" cy="557213"/>
          </a:xfrm>
          <a:prstGeom prst="rect">
            <a:avLst/>
          </a:prstGeom>
          <a:noFill/>
          <a:ln w="9525">
            <a:noFill/>
            <a:miter lim="800000"/>
            <a:headEnd/>
            <a:tailEnd/>
          </a:ln>
        </p:spPr>
      </p:pic>
      <p:pic>
        <p:nvPicPr>
          <p:cNvPr id="12293" name="Picture 6" descr="b"/>
          <p:cNvPicPr>
            <a:picLocks noChangeAspect="1" noChangeArrowheads="1"/>
          </p:cNvPicPr>
          <p:nvPr/>
        </p:nvPicPr>
        <p:blipFill>
          <a:blip r:embed="rId4" cstate="print"/>
          <a:srcRect/>
          <a:stretch>
            <a:fillRect/>
          </a:stretch>
        </p:blipFill>
        <p:spPr bwMode="auto">
          <a:xfrm>
            <a:off x="7209473" y="6283643"/>
            <a:ext cx="1934528" cy="574358"/>
          </a:xfrm>
          <a:prstGeom prst="rect">
            <a:avLst/>
          </a:prstGeom>
          <a:noFill/>
          <a:ln w="9525">
            <a:noFill/>
            <a:miter lim="800000"/>
            <a:headEnd/>
            <a:tailEnd/>
          </a:ln>
        </p:spPr>
      </p:pic>
      <p:pic>
        <p:nvPicPr>
          <p:cNvPr id="6" name="Picture 5"/>
          <p:cNvPicPr>
            <a:picLocks noChangeAspect="1" noChangeArrowheads="1"/>
          </p:cNvPicPr>
          <p:nvPr/>
        </p:nvPicPr>
        <p:blipFill>
          <a:blip r:embed="rId5" cstate="print"/>
          <a:srcRect/>
          <a:stretch>
            <a:fillRect/>
          </a:stretch>
        </p:blipFill>
        <p:spPr bwMode="auto">
          <a:xfrm>
            <a:off x="6096000" y="1981200"/>
            <a:ext cx="2174698" cy="3276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91">
                                            <p:txEl>
                                              <p:pRg st="2" end="2"/>
                                            </p:txEl>
                                          </p:spTgt>
                                        </p:tgtEl>
                                        <p:attrNameLst>
                                          <p:attrName>style.visibility</p:attrName>
                                        </p:attrNameLst>
                                      </p:cBhvr>
                                      <p:to>
                                        <p:strVal val="visible"/>
                                      </p:to>
                                    </p:set>
                                    <p:animEffect transition="in" filter="blinds(horizontal)">
                                      <p:cBhvr>
                                        <p:cTn id="7" dur="500"/>
                                        <p:tgtEl>
                                          <p:spTgt spid="12291">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291">
                                            <p:txEl>
                                              <p:pRg st="4" end="4"/>
                                            </p:txEl>
                                          </p:spTgt>
                                        </p:tgtEl>
                                        <p:attrNameLst>
                                          <p:attrName>style.visibility</p:attrName>
                                        </p:attrNameLst>
                                      </p:cBhvr>
                                      <p:to>
                                        <p:strVal val="visible"/>
                                      </p:to>
                                    </p:set>
                                    <p:animEffect transition="in" filter="blinds(horizontal)">
                                      <p:cBhvr>
                                        <p:cTn id="12" dur="500"/>
                                        <p:tgtEl>
                                          <p:spTgt spid="12291">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291">
                                            <p:txEl>
                                              <p:pRg st="6" end="6"/>
                                            </p:txEl>
                                          </p:spTgt>
                                        </p:tgtEl>
                                        <p:attrNameLst>
                                          <p:attrName>style.visibility</p:attrName>
                                        </p:attrNameLst>
                                      </p:cBhvr>
                                      <p:to>
                                        <p:strVal val="visible"/>
                                      </p:to>
                                    </p:set>
                                    <p:animEffect transition="in" filter="blinds(horizontal)">
                                      <p:cBhvr>
                                        <p:cTn id="17" dur="500"/>
                                        <p:tgtEl>
                                          <p:spTgt spid="12291">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291">
                                            <p:txEl>
                                              <p:pRg st="8" end="8"/>
                                            </p:txEl>
                                          </p:spTgt>
                                        </p:tgtEl>
                                        <p:attrNameLst>
                                          <p:attrName>style.visibility</p:attrName>
                                        </p:attrNameLst>
                                      </p:cBhvr>
                                      <p:to>
                                        <p:strVal val="visible"/>
                                      </p:to>
                                    </p:set>
                                    <p:animEffect transition="in" filter="blinds(horizontal)">
                                      <p:cBhvr>
                                        <p:cTn id="22" dur="500"/>
                                        <p:tgtEl>
                                          <p:spTgt spid="12291">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2291">
                                            <p:txEl>
                                              <p:pRg st="10" end="10"/>
                                            </p:txEl>
                                          </p:spTgt>
                                        </p:tgtEl>
                                        <p:attrNameLst>
                                          <p:attrName>style.visibility</p:attrName>
                                        </p:attrNameLst>
                                      </p:cBhvr>
                                      <p:to>
                                        <p:strVal val="visible"/>
                                      </p:to>
                                    </p:set>
                                    <p:animEffect transition="in" filter="blinds(horizontal)">
                                      <p:cBhvr>
                                        <p:cTn id="27" dur="500"/>
                                        <p:tgtEl>
                                          <p:spTgt spid="12291">
                                            <p:txEl>
                                              <p:pRg st="10" end="1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2291">
                                            <p:txEl>
                                              <p:pRg st="12" end="12"/>
                                            </p:txEl>
                                          </p:spTgt>
                                        </p:tgtEl>
                                        <p:attrNameLst>
                                          <p:attrName>style.visibility</p:attrName>
                                        </p:attrNameLst>
                                      </p:cBhvr>
                                      <p:to>
                                        <p:strVal val="visible"/>
                                      </p:to>
                                    </p:set>
                                    <p:animEffect transition="in" filter="blinds(horizontal)">
                                      <p:cBhvr>
                                        <p:cTn id="32" dur="500"/>
                                        <p:tgtEl>
                                          <p:spTgt spid="12291">
                                            <p:txEl>
                                              <p:pRg st="12" end="1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2291">
                                            <p:txEl>
                                              <p:pRg st="14" end="14"/>
                                            </p:txEl>
                                          </p:spTgt>
                                        </p:tgtEl>
                                        <p:attrNameLst>
                                          <p:attrName>style.visibility</p:attrName>
                                        </p:attrNameLst>
                                      </p:cBhvr>
                                      <p:to>
                                        <p:strVal val="visible"/>
                                      </p:to>
                                    </p:set>
                                    <p:animEffect transition="in" filter="blinds(horizontal)">
                                      <p:cBhvr>
                                        <p:cTn id="37" dur="500"/>
                                        <p:tgtEl>
                                          <p:spTgt spid="12291">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Improvements</a:t>
            </a:r>
            <a:endParaRPr lang="en-US" dirty="0"/>
          </a:p>
        </p:txBody>
      </p:sp>
      <p:sp>
        <p:nvSpPr>
          <p:cNvPr id="3" name="Content Placeholder 2"/>
          <p:cNvSpPr>
            <a:spLocks noGrp="1"/>
          </p:cNvSpPr>
          <p:nvPr>
            <p:ph idx="1"/>
          </p:nvPr>
        </p:nvSpPr>
        <p:spPr/>
        <p:txBody>
          <a:bodyPr/>
          <a:lstStyle/>
          <a:p>
            <a:r>
              <a:rPr lang="en-US" dirty="0" smtClean="0"/>
              <a:t>Inlet </a:t>
            </a:r>
            <a:r>
              <a:rPr lang="en-US" dirty="0" smtClean="0"/>
              <a:t>Jet: flattened, stabilized</a:t>
            </a:r>
            <a:r>
              <a:rPr lang="en-US" dirty="0" smtClean="0"/>
              <a:t/>
            </a:r>
            <a:br>
              <a:rPr lang="en-US" dirty="0" smtClean="0"/>
            </a:br>
            <a:endParaRPr lang="en-US" sz="1200" dirty="0" smtClean="0"/>
          </a:p>
          <a:p>
            <a:r>
              <a:rPr lang="en-US" dirty="0" smtClean="0"/>
              <a:t>Inserts:</a:t>
            </a:r>
          </a:p>
          <a:p>
            <a:pPr lvl="1"/>
            <a:r>
              <a:rPr lang="en-US" dirty="0" smtClean="0"/>
              <a:t>Styrofoam </a:t>
            </a:r>
            <a:r>
              <a:rPr lang="en-US" dirty="0" smtClean="0">
                <a:sym typeface="Wingdings" pitchFamily="2" charset="2"/>
              </a:rPr>
              <a:t> </a:t>
            </a:r>
            <a:r>
              <a:rPr lang="en-US" dirty="0" smtClean="0"/>
              <a:t>PVC</a:t>
            </a:r>
          </a:p>
          <a:p>
            <a:pPr lvl="1"/>
            <a:r>
              <a:rPr lang="en-US" dirty="0" smtClean="0"/>
              <a:t>Hole saw </a:t>
            </a:r>
            <a:r>
              <a:rPr lang="en-US" dirty="0" smtClean="0">
                <a:sym typeface="Wingdings" pitchFamily="2" charset="2"/>
              </a:rPr>
              <a:t> </a:t>
            </a:r>
            <a:r>
              <a:rPr lang="en-US" dirty="0" smtClean="0"/>
              <a:t>milling machine</a:t>
            </a:r>
          </a:p>
          <a:p>
            <a:pPr lvl="1"/>
            <a:endParaRPr lang="en-US" sz="1200" dirty="0" smtClean="0"/>
          </a:p>
          <a:p>
            <a:r>
              <a:rPr lang="en-US" dirty="0" smtClean="0"/>
              <a:t>Tank:</a:t>
            </a:r>
          </a:p>
          <a:p>
            <a:pPr lvl="1"/>
            <a:r>
              <a:rPr lang="en-US" dirty="0" smtClean="0"/>
              <a:t>Added </a:t>
            </a:r>
            <a:r>
              <a:rPr lang="en-US" dirty="0" err="1" smtClean="0"/>
              <a:t>floc</a:t>
            </a:r>
            <a:r>
              <a:rPr lang="en-US" dirty="0" smtClean="0"/>
              <a:t> weir</a:t>
            </a:r>
          </a:p>
          <a:p>
            <a:pPr lvl="1"/>
            <a:r>
              <a:rPr lang="en-US" dirty="0" smtClean="0"/>
              <a:t>2 tubes </a:t>
            </a:r>
            <a:r>
              <a:rPr lang="en-US" dirty="0" smtClean="0">
                <a:sym typeface="Wingdings" pitchFamily="2" charset="2"/>
              </a:rPr>
              <a:t> </a:t>
            </a:r>
            <a:r>
              <a:rPr lang="en-US" dirty="0" smtClean="0">
                <a:sym typeface="Wingdings" pitchFamily="2" charset="2"/>
              </a:rPr>
              <a:t>14 </a:t>
            </a:r>
            <a:r>
              <a:rPr lang="en-US" dirty="0" smtClean="0">
                <a:sym typeface="Wingdings" pitchFamily="2" charset="2"/>
              </a:rPr>
              <a:t>tubes</a:t>
            </a:r>
            <a:endParaRPr lang="en-US" dirty="0" smtClean="0"/>
          </a:p>
          <a:p>
            <a:endParaRPr lang="en-US" dirty="0"/>
          </a:p>
        </p:txBody>
      </p:sp>
      <p:pic>
        <p:nvPicPr>
          <p:cNvPr id="4" name="Picture 6" descr="a"/>
          <p:cNvPicPr>
            <a:picLocks noChangeAspect="1" noChangeArrowheads="1"/>
          </p:cNvPicPr>
          <p:nvPr/>
        </p:nvPicPr>
        <p:blipFill>
          <a:blip r:embed="rId3" cstate="print"/>
          <a:srcRect r="4546"/>
          <a:stretch>
            <a:fillRect/>
          </a:stretch>
        </p:blipFill>
        <p:spPr bwMode="auto">
          <a:xfrm>
            <a:off x="0" y="6300788"/>
            <a:ext cx="1981200" cy="557212"/>
          </a:xfrm>
          <a:prstGeom prst="rect">
            <a:avLst/>
          </a:prstGeom>
          <a:noFill/>
          <a:ln w="9525">
            <a:noFill/>
            <a:miter lim="800000"/>
            <a:headEnd/>
            <a:tailEnd/>
          </a:ln>
        </p:spPr>
      </p:pic>
      <p:pic>
        <p:nvPicPr>
          <p:cNvPr id="5"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blinds(horizontal)">
                                      <p:cBhvr>
                                        <p:cTn id="18" dur="500"/>
                                        <p:tgtEl>
                                          <p:spTgt spid="3">
                                            <p:txEl>
                                              <p:pRg st="5" end="5"/>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blinds(horizontal)">
                                      <p:cBhvr>
                                        <p:cTn id="21" dur="500"/>
                                        <p:tgtEl>
                                          <p:spTgt spid="3">
                                            <p:txEl>
                                              <p:pRg st="6" end="6"/>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blinds(horizontal)">
                                      <p:cBhvr>
                                        <p:cTn id="2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b"/>
          <p:cNvPicPr>
            <a:picLocks noChangeAspect="1" noChangeArrowheads="1"/>
          </p:cNvPicPr>
          <p:nvPr/>
        </p:nvPicPr>
        <p:blipFill>
          <a:blip r:embed="rId3" cstate="print"/>
          <a:srcRect/>
          <a:stretch>
            <a:fillRect/>
          </a:stretch>
        </p:blipFill>
        <p:spPr bwMode="auto">
          <a:xfrm>
            <a:off x="7209971" y="6283098"/>
            <a:ext cx="1934029" cy="574902"/>
          </a:xfrm>
          <a:prstGeom prst="rect">
            <a:avLst/>
          </a:prstGeom>
          <a:noFill/>
          <a:ln w="9525">
            <a:noFill/>
            <a:miter lim="800000"/>
            <a:headEnd/>
            <a:tailEnd/>
          </a:ln>
        </p:spPr>
      </p:pic>
      <p:pic>
        <p:nvPicPr>
          <p:cNvPr id="5" name="Picture 6" descr="a"/>
          <p:cNvPicPr>
            <a:picLocks noChangeAspect="1" noChangeArrowheads="1"/>
          </p:cNvPicPr>
          <p:nvPr/>
        </p:nvPicPr>
        <p:blipFill>
          <a:blip r:embed="rId4" cstate="print"/>
          <a:srcRect r="4546"/>
          <a:stretch>
            <a:fillRect/>
          </a:stretch>
        </p:blipFill>
        <p:spPr bwMode="auto">
          <a:xfrm>
            <a:off x="0" y="6300788"/>
            <a:ext cx="1981200" cy="557212"/>
          </a:xfrm>
          <a:prstGeom prst="rect">
            <a:avLst/>
          </a:prstGeom>
          <a:noFill/>
          <a:ln w="9525">
            <a:noFill/>
            <a:miter lim="800000"/>
            <a:headEnd/>
            <a:tailEnd/>
          </a:ln>
        </p:spPr>
      </p:pic>
      <p:pic>
        <p:nvPicPr>
          <p:cNvPr id="6" name="Picture 5" descr="IMG_3458.JPG"/>
          <p:cNvPicPr>
            <a:picLocks noChangeAspect="1"/>
          </p:cNvPicPr>
          <p:nvPr/>
        </p:nvPicPr>
        <p:blipFill>
          <a:blip r:embed="rId5" cstate="print"/>
          <a:stretch>
            <a:fillRect/>
          </a:stretch>
        </p:blipFill>
        <p:spPr>
          <a:xfrm>
            <a:off x="76200" y="1905000"/>
            <a:ext cx="4876800" cy="3657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5" descr="b"/>
          <p:cNvPicPr>
            <a:picLocks noChangeAspect="1" noChangeArrowheads="1"/>
          </p:cNvPicPr>
          <p:nvPr/>
        </p:nvPicPr>
        <p:blipFill>
          <a:blip r:embed="rId3" cstate="print"/>
          <a:srcRect/>
          <a:stretch>
            <a:fillRect/>
          </a:stretch>
        </p:blipFill>
        <p:spPr bwMode="auto">
          <a:xfrm>
            <a:off x="7286171" y="6324600"/>
            <a:ext cx="1934029" cy="574902"/>
          </a:xfrm>
          <a:prstGeom prst="rect">
            <a:avLst/>
          </a:prstGeom>
          <a:noFill/>
          <a:ln w="9525">
            <a:noFill/>
            <a:miter lim="800000"/>
            <a:headEnd/>
            <a:tailEnd/>
          </a:ln>
        </p:spPr>
      </p:pic>
      <p:pic>
        <p:nvPicPr>
          <p:cNvPr id="9" name="Picture 4"/>
          <p:cNvPicPr>
            <a:picLocks noChangeAspect="1" noChangeArrowheads="1"/>
          </p:cNvPicPr>
          <p:nvPr/>
        </p:nvPicPr>
        <p:blipFill>
          <a:blip r:embed="rId6" cstate="print"/>
          <a:srcRect/>
          <a:stretch>
            <a:fillRect/>
          </a:stretch>
        </p:blipFill>
        <p:spPr bwMode="auto">
          <a:xfrm>
            <a:off x="5105400" y="1676400"/>
            <a:ext cx="3962400" cy="41348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Title 1"/>
          <p:cNvSpPr txBox="1">
            <a:spLocks/>
          </p:cNvSpPr>
          <p:nvPr/>
        </p:nvSpPr>
        <p:spPr>
          <a:xfrm>
            <a:off x="457200" y="228600"/>
            <a:ext cx="8458200" cy="11430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1" i="0" u="none" strike="noStrike" kern="0" cap="none" spc="0" normalizeH="0" baseline="0" noProof="0" dirty="0" smtClean="0">
                <a:ln>
                  <a:noFill/>
                </a:ln>
                <a:solidFill>
                  <a:schemeClr val="tx2"/>
                </a:solidFill>
                <a:effectLst/>
                <a:uLnTx/>
                <a:uFillTx/>
                <a:latin typeface="+mj-lt"/>
                <a:ea typeface="+mj-ea"/>
                <a:cs typeface="+mj-cs"/>
              </a:rPr>
              <a:t>Design </a:t>
            </a:r>
            <a:r>
              <a:rPr kumimoji="0" lang="en-US" sz="3600" b="1" i="0" u="none" strike="noStrike" kern="0" cap="none" spc="0" normalizeH="0" baseline="0" noProof="0" dirty="0" err="1" smtClean="0">
                <a:ln>
                  <a:noFill/>
                </a:ln>
                <a:solidFill>
                  <a:schemeClr val="tx2"/>
                </a:solidFill>
                <a:effectLst/>
                <a:uLnTx/>
                <a:uFillTx/>
                <a:latin typeface="+mj-lt"/>
                <a:ea typeface="+mj-ea"/>
                <a:cs typeface="+mj-cs"/>
              </a:rPr>
              <a:t>Improvem</a:t>
            </a:r>
            <a:r>
              <a:rPr lang="en-US" sz="3600" b="1" kern="0" dirty="0" smtClean="0">
                <a:solidFill>
                  <a:schemeClr val="tx2"/>
                </a:solidFill>
                <a:latin typeface="+mj-lt"/>
                <a:ea typeface="+mj-ea"/>
                <a:cs typeface="+mj-cs"/>
              </a:rPr>
              <a:t>e</a:t>
            </a:r>
            <a:r>
              <a:rPr kumimoji="0" lang="en-US" sz="3600" b="1" i="0" u="none" strike="noStrike" kern="0" cap="none" spc="0" normalizeH="0" baseline="0" noProof="0" dirty="0" err="1" smtClean="0">
                <a:ln>
                  <a:noFill/>
                </a:ln>
                <a:solidFill>
                  <a:schemeClr val="tx2"/>
                </a:solidFill>
                <a:effectLst/>
                <a:uLnTx/>
                <a:uFillTx/>
                <a:latin typeface="+mj-lt"/>
                <a:ea typeface="+mj-ea"/>
                <a:cs typeface="+mj-cs"/>
              </a:rPr>
              <a:t>nts</a:t>
            </a:r>
            <a:r>
              <a:rPr kumimoji="0" lang="en-US" sz="3600" b="1" i="0" u="none" strike="noStrike" kern="0" cap="none" spc="0" normalizeH="0" baseline="0" noProof="0" dirty="0" smtClean="0">
                <a:ln>
                  <a:noFill/>
                </a:ln>
                <a:solidFill>
                  <a:schemeClr val="tx2"/>
                </a:solidFill>
                <a:effectLst/>
                <a:uLnTx/>
                <a:uFillTx/>
                <a:latin typeface="+mj-lt"/>
                <a:ea typeface="+mj-ea"/>
                <a:cs typeface="+mj-cs"/>
              </a:rPr>
              <a:t>:</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3200" b="1" kern="0" dirty="0" smtClean="0">
                <a:solidFill>
                  <a:schemeClr val="tx2"/>
                </a:solidFill>
                <a:latin typeface="+mj-lt"/>
                <a:ea typeface="+mj-ea"/>
                <a:cs typeface="+mj-cs"/>
              </a:rPr>
              <a:t>Addition of Tube Settlers</a:t>
            </a:r>
            <a:r>
              <a:rPr kumimoji="0" lang="en-US" sz="3600" b="1" i="0" u="none" strike="noStrike" kern="0" cap="none" spc="0" normalizeH="0" baseline="0" noProof="0" dirty="0" smtClean="0">
                <a:ln>
                  <a:noFill/>
                </a:ln>
                <a:solidFill>
                  <a:schemeClr val="tx2"/>
                </a:solidFill>
                <a:effectLst/>
                <a:uLnTx/>
                <a:uFillTx/>
                <a:latin typeface="+mj-lt"/>
                <a:ea typeface="+mj-ea"/>
                <a:cs typeface="+mj-cs"/>
              </a:rPr>
              <a:t> </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chemeClr val="tx2"/>
              </a:solidFill>
              <a:effectLst/>
              <a:uLnTx/>
              <a:uFillTx/>
              <a:latin typeface="+mj-lt"/>
              <a:ea typeface="+mj-ea"/>
              <a:cs typeface="+mj-cs"/>
            </a:endParaRP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2873.JPG"/>
          <p:cNvPicPr>
            <a:picLocks noChangeAspect="1"/>
          </p:cNvPicPr>
          <p:nvPr/>
        </p:nvPicPr>
        <p:blipFill>
          <a:blip r:embed="rId3" cstate="print"/>
          <a:stretch>
            <a:fillRect/>
          </a:stretch>
        </p:blipFill>
        <p:spPr>
          <a:xfrm>
            <a:off x="304800" y="533400"/>
            <a:ext cx="3810000" cy="508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descr="IMG_3465.JPG"/>
          <p:cNvPicPr>
            <a:picLocks noChangeAspect="1"/>
          </p:cNvPicPr>
          <p:nvPr/>
        </p:nvPicPr>
        <p:blipFill>
          <a:blip r:embed="rId4" cstate="print"/>
          <a:stretch>
            <a:fillRect/>
          </a:stretch>
        </p:blipFill>
        <p:spPr>
          <a:xfrm>
            <a:off x="4876800" y="609600"/>
            <a:ext cx="3771900" cy="5029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p:cNvSpPr txBox="1"/>
          <p:nvPr/>
        </p:nvSpPr>
        <p:spPr>
          <a:xfrm>
            <a:off x="457200" y="5791200"/>
            <a:ext cx="3352800" cy="381000"/>
          </a:xfrm>
          <a:prstGeom prst="rect">
            <a:avLst/>
          </a:prstGeom>
          <a:noFill/>
        </p:spPr>
        <p:txBody>
          <a:bodyPr wrap="square" rtlCol="0">
            <a:spAutoFit/>
          </a:bodyPr>
          <a:lstStyle/>
          <a:p>
            <a:pPr algn="ctr"/>
            <a:r>
              <a:rPr lang="en-US" dirty="0" smtClean="0"/>
              <a:t>Before (2 tubes)</a:t>
            </a:r>
            <a:endParaRPr lang="en-US" dirty="0"/>
          </a:p>
        </p:txBody>
      </p:sp>
      <p:sp>
        <p:nvSpPr>
          <p:cNvPr id="5" name="TextBox 4"/>
          <p:cNvSpPr txBox="1"/>
          <p:nvPr/>
        </p:nvSpPr>
        <p:spPr>
          <a:xfrm>
            <a:off x="5257800" y="5791200"/>
            <a:ext cx="2590800" cy="369332"/>
          </a:xfrm>
          <a:prstGeom prst="rect">
            <a:avLst/>
          </a:prstGeom>
          <a:noFill/>
        </p:spPr>
        <p:txBody>
          <a:bodyPr wrap="square" rtlCol="0">
            <a:spAutoFit/>
          </a:bodyPr>
          <a:lstStyle/>
          <a:p>
            <a:pPr algn="ctr"/>
            <a:r>
              <a:rPr lang="en-US" dirty="0" smtClean="0"/>
              <a:t>After (13 tubes!)</a:t>
            </a:r>
            <a:endParaRPr lang="en-US" dirty="0"/>
          </a:p>
        </p:txBody>
      </p:sp>
      <p:pic>
        <p:nvPicPr>
          <p:cNvPr id="6" name="Picture 5" descr="a"/>
          <p:cNvPicPr>
            <a:picLocks noChangeAspect="1" noChangeArrowheads="1"/>
          </p:cNvPicPr>
          <p:nvPr/>
        </p:nvPicPr>
        <p:blipFill>
          <a:blip r:embed="rId5" cstate="print"/>
          <a:srcRect r="4546"/>
          <a:stretch>
            <a:fillRect/>
          </a:stretch>
        </p:blipFill>
        <p:spPr bwMode="auto">
          <a:xfrm>
            <a:off x="0" y="6324600"/>
            <a:ext cx="1981200" cy="557212"/>
          </a:xfrm>
          <a:prstGeom prst="rect">
            <a:avLst/>
          </a:prstGeom>
          <a:noFill/>
          <a:ln w="9525">
            <a:noFill/>
            <a:miter lim="800000"/>
            <a:headEnd/>
            <a:tailEnd/>
          </a:ln>
        </p:spPr>
      </p:pic>
      <p:pic>
        <p:nvPicPr>
          <p:cNvPr id="7" name="Picture 5" descr="b"/>
          <p:cNvPicPr>
            <a:picLocks noChangeAspect="1" noChangeArrowheads="1"/>
          </p:cNvPicPr>
          <p:nvPr/>
        </p:nvPicPr>
        <p:blipFill>
          <a:blip r:embed="rId6" cstate="print"/>
          <a:srcRect/>
          <a:stretch>
            <a:fillRect/>
          </a:stretch>
        </p:blipFill>
        <p:spPr bwMode="auto">
          <a:xfrm>
            <a:off x="7162800" y="6283098"/>
            <a:ext cx="1934029" cy="57490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a"/>
          <p:cNvPicPr>
            <a:picLocks noChangeAspect="1" noChangeArrowheads="1"/>
          </p:cNvPicPr>
          <p:nvPr/>
        </p:nvPicPr>
        <p:blipFill>
          <a:blip r:embed="rId3" cstate="print"/>
          <a:srcRect r="4546"/>
          <a:stretch>
            <a:fillRect/>
          </a:stretch>
        </p:blipFill>
        <p:spPr bwMode="auto">
          <a:xfrm>
            <a:off x="0" y="6300788"/>
            <a:ext cx="1981200" cy="557212"/>
          </a:xfrm>
          <a:prstGeom prst="rect">
            <a:avLst/>
          </a:prstGeom>
          <a:noFill/>
          <a:ln w="9525">
            <a:noFill/>
            <a:miter lim="800000"/>
            <a:headEnd/>
            <a:tailEnd/>
          </a:ln>
        </p:spPr>
      </p:pic>
      <p:pic>
        <p:nvPicPr>
          <p:cNvPr id="6"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pic>
        <p:nvPicPr>
          <p:cNvPr id="7" name="Picture 6" descr="IMG_3461.JPG"/>
          <p:cNvPicPr>
            <a:picLocks noChangeAspect="1"/>
          </p:cNvPicPr>
          <p:nvPr/>
        </p:nvPicPr>
        <p:blipFill>
          <a:blip r:embed="rId5" cstate="print"/>
          <a:stretch>
            <a:fillRect/>
          </a:stretch>
        </p:blipFill>
        <p:spPr>
          <a:xfrm>
            <a:off x="609600" y="533400"/>
            <a:ext cx="4000500" cy="5334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descr="IMG_3466.JPG"/>
          <p:cNvPicPr>
            <a:picLocks noChangeAspect="1"/>
          </p:cNvPicPr>
          <p:nvPr/>
        </p:nvPicPr>
        <p:blipFill>
          <a:blip r:embed="rId6" cstate="print"/>
          <a:stretch>
            <a:fillRect/>
          </a:stretch>
        </p:blipFill>
        <p:spPr>
          <a:xfrm rot="16200000">
            <a:off x="4495800" y="1600200"/>
            <a:ext cx="4267200" cy="3200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TextBox 8"/>
          <p:cNvSpPr txBox="1"/>
          <p:nvPr/>
        </p:nvSpPr>
        <p:spPr>
          <a:xfrm>
            <a:off x="838200" y="5943600"/>
            <a:ext cx="3429000" cy="369332"/>
          </a:xfrm>
          <a:prstGeom prst="rect">
            <a:avLst/>
          </a:prstGeom>
          <a:noFill/>
        </p:spPr>
        <p:txBody>
          <a:bodyPr wrap="square" rtlCol="0">
            <a:spAutoFit/>
          </a:bodyPr>
          <a:lstStyle/>
          <a:p>
            <a:r>
              <a:rPr lang="en-US" dirty="0" smtClean="0"/>
              <a:t>3-stop tubing for tube settlers</a:t>
            </a:r>
            <a:endParaRPr lang="en-US" dirty="0"/>
          </a:p>
        </p:txBody>
      </p:sp>
      <p:sp>
        <p:nvSpPr>
          <p:cNvPr id="10" name="TextBox 9"/>
          <p:cNvSpPr txBox="1"/>
          <p:nvPr/>
        </p:nvSpPr>
        <p:spPr>
          <a:xfrm>
            <a:off x="5257800" y="5410200"/>
            <a:ext cx="2590800" cy="381000"/>
          </a:xfrm>
          <a:prstGeom prst="rect">
            <a:avLst/>
          </a:prstGeom>
          <a:noFill/>
        </p:spPr>
        <p:txBody>
          <a:bodyPr wrap="square" rtlCol="0">
            <a:spAutoFit/>
          </a:bodyPr>
          <a:lstStyle/>
          <a:p>
            <a:r>
              <a:rPr lang="en-US" dirty="0" smtClean="0"/>
              <a:t>2 new </a:t>
            </a:r>
            <a:r>
              <a:rPr lang="en-US" dirty="0" err="1" smtClean="0"/>
              <a:t>turbidimeters</a:t>
            </a:r>
            <a:endParaRPr lang="en-US" dirty="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t>Data Analysis:</a:t>
            </a:r>
            <a:br>
              <a:rPr lang="en-US" b="0" dirty="0" smtClean="0"/>
            </a:br>
            <a:r>
              <a:rPr lang="en-US" sz="3600" b="0" dirty="0" smtClean="0"/>
              <a:t>From qualitative to quantitative analysis</a:t>
            </a:r>
            <a:endParaRPr lang="en-US" sz="3600" dirty="0"/>
          </a:p>
        </p:txBody>
      </p:sp>
      <p:sp>
        <p:nvSpPr>
          <p:cNvPr id="3" name="Content Placeholder 2"/>
          <p:cNvSpPr>
            <a:spLocks noGrp="1"/>
          </p:cNvSpPr>
          <p:nvPr>
            <p:ph idx="1"/>
          </p:nvPr>
        </p:nvSpPr>
        <p:spPr/>
        <p:txBody>
          <a:bodyPr/>
          <a:lstStyle/>
          <a:p>
            <a:r>
              <a:rPr lang="en-US" dirty="0" smtClean="0"/>
              <a:t>Previously:</a:t>
            </a:r>
          </a:p>
          <a:p>
            <a:pPr lvl="1"/>
            <a:r>
              <a:rPr lang="en-US" dirty="0" smtClean="0"/>
              <a:t>Mad</a:t>
            </a:r>
            <a:r>
              <a:rPr lang="en-US" dirty="0" smtClean="0">
                <a:solidFill>
                  <a:srgbClr val="000000"/>
                </a:solidFill>
              </a:rPr>
              <a:t>e </a:t>
            </a:r>
            <a:r>
              <a:rPr lang="en-US" dirty="0" smtClean="0">
                <a:solidFill>
                  <a:srgbClr val="000000"/>
                </a:solidFill>
              </a:rPr>
              <a:t>observations based on images and video, generating hypotheses and further developing bottom geometries based on these</a:t>
            </a:r>
          </a:p>
          <a:p>
            <a:pPr>
              <a:lnSpc>
                <a:spcPct val="95000"/>
              </a:lnSpc>
              <a:spcBef>
                <a:spcPct val="0"/>
              </a:spcBef>
            </a:pPr>
            <a:endParaRPr lang="en-US" dirty="0" smtClean="0">
              <a:solidFill>
                <a:srgbClr val="000000"/>
              </a:solidFill>
            </a:endParaRPr>
          </a:p>
          <a:p>
            <a:pPr>
              <a:lnSpc>
                <a:spcPct val="95000"/>
              </a:lnSpc>
              <a:spcBef>
                <a:spcPct val="0"/>
              </a:spcBef>
            </a:pPr>
            <a:r>
              <a:rPr lang="en-US" dirty="0" smtClean="0">
                <a:solidFill>
                  <a:srgbClr val="000000"/>
                </a:solidFill>
              </a:rPr>
              <a:t>Shift </a:t>
            </a:r>
            <a:r>
              <a:rPr lang="en-US" dirty="0" smtClean="0">
                <a:solidFill>
                  <a:srgbClr val="000000"/>
                </a:solidFill>
              </a:rPr>
              <a:t>to:</a:t>
            </a:r>
          </a:p>
          <a:p>
            <a:pPr lvl="1">
              <a:lnSpc>
                <a:spcPct val="95000"/>
              </a:lnSpc>
              <a:spcBef>
                <a:spcPct val="0"/>
              </a:spcBef>
            </a:pPr>
            <a:r>
              <a:rPr lang="en-US" dirty="0" smtClean="0">
                <a:solidFill>
                  <a:srgbClr val="000000"/>
                </a:solidFill>
              </a:rPr>
              <a:t>Measure </a:t>
            </a:r>
            <a:r>
              <a:rPr lang="en-US" dirty="0" smtClean="0">
                <a:solidFill>
                  <a:srgbClr val="000000"/>
                </a:solidFill>
              </a:rPr>
              <a:t>specific variables</a:t>
            </a:r>
          </a:p>
          <a:p>
            <a:endParaRPr lang="en-US" dirty="0"/>
          </a:p>
        </p:txBody>
      </p:sp>
      <p:pic>
        <p:nvPicPr>
          <p:cNvPr id="4" name="Picture 6" descr="a"/>
          <p:cNvPicPr>
            <a:picLocks noChangeAspect="1" noChangeArrowheads="1"/>
          </p:cNvPicPr>
          <p:nvPr/>
        </p:nvPicPr>
        <p:blipFill>
          <a:blip r:embed="rId3" cstate="print"/>
          <a:srcRect r="4546"/>
          <a:stretch>
            <a:fillRect/>
          </a:stretch>
        </p:blipFill>
        <p:spPr bwMode="auto">
          <a:xfrm>
            <a:off x="0" y="6300787"/>
            <a:ext cx="1981677" cy="557213"/>
          </a:xfrm>
          <a:prstGeom prst="rect">
            <a:avLst/>
          </a:prstGeom>
          <a:noFill/>
          <a:ln w="9525">
            <a:noFill/>
            <a:miter lim="800000"/>
            <a:headEnd/>
            <a:tailEnd/>
          </a:ln>
        </p:spPr>
      </p:pic>
      <p:pic>
        <p:nvPicPr>
          <p:cNvPr id="5" name="Picture 7" descr="b"/>
          <p:cNvPicPr>
            <a:picLocks noChangeAspect="1" noChangeArrowheads="1"/>
          </p:cNvPicPr>
          <p:nvPr/>
        </p:nvPicPr>
        <p:blipFill>
          <a:blip r:embed="rId4" cstate="print"/>
          <a:srcRect/>
          <a:stretch>
            <a:fillRect/>
          </a:stretch>
        </p:blipFill>
        <p:spPr bwMode="auto">
          <a:xfrm>
            <a:off x="7209473" y="6283643"/>
            <a:ext cx="1934528" cy="574358"/>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blinds(horizontal)">
                                      <p:cBhvr>
                                        <p:cTn id="1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a:xfrm>
            <a:off x="222885" y="274320"/>
            <a:ext cx="8698230" cy="822960"/>
          </a:xfrm>
        </p:spPr>
        <p:txBody>
          <a:bodyPr lIns="0" tIns="0" rIns="0" bIns="0" anchor="t"/>
          <a:lstStyle/>
          <a:p>
            <a:pPr>
              <a:lnSpc>
                <a:spcPct val="95000"/>
              </a:lnSpc>
            </a:pPr>
            <a:r>
              <a:rPr lang="en-US" dirty="0" smtClean="0">
                <a:solidFill>
                  <a:srgbClr val="1F497D"/>
                </a:solidFill>
              </a:rPr>
              <a:t>Recap:</a:t>
            </a:r>
            <a:br>
              <a:rPr lang="en-US" dirty="0" smtClean="0">
                <a:solidFill>
                  <a:srgbClr val="1F497D"/>
                </a:solidFill>
              </a:rPr>
            </a:br>
            <a:r>
              <a:rPr lang="en-US" sz="3600" dirty="0" smtClean="0">
                <a:solidFill>
                  <a:srgbClr val="1F497D"/>
                </a:solidFill>
              </a:rPr>
              <a:t> </a:t>
            </a:r>
            <a:r>
              <a:rPr lang="en-US" sz="3600" dirty="0" smtClean="0">
                <a:solidFill>
                  <a:srgbClr val="1F497D"/>
                </a:solidFill>
              </a:rPr>
              <a:t>What is </a:t>
            </a:r>
            <a:r>
              <a:rPr lang="en-US" sz="3600" dirty="0" err="1" smtClean="0">
                <a:solidFill>
                  <a:srgbClr val="1F497D"/>
                </a:solidFill>
              </a:rPr>
              <a:t>floc</a:t>
            </a:r>
            <a:r>
              <a:rPr lang="en-US" sz="3600" dirty="0" smtClean="0">
                <a:solidFill>
                  <a:srgbClr val="1F497D"/>
                </a:solidFill>
              </a:rPr>
              <a:t> blanket?</a:t>
            </a:r>
            <a:br>
              <a:rPr lang="en-US" sz="3600" dirty="0" smtClean="0">
                <a:solidFill>
                  <a:srgbClr val="1F497D"/>
                </a:solidFill>
              </a:rPr>
            </a:br>
            <a:endParaRPr lang="en-US" sz="3600" dirty="0">
              <a:solidFill>
                <a:schemeClr val="accent1"/>
              </a:solidFill>
              <a:latin typeface="Arial" charset="0"/>
            </a:endParaRPr>
          </a:p>
        </p:txBody>
      </p:sp>
      <p:sp>
        <p:nvSpPr>
          <p:cNvPr id="4098" name="Rectangle 2"/>
          <p:cNvSpPr>
            <a:spLocks noGrp="1" noChangeArrowheads="1"/>
          </p:cNvSpPr>
          <p:nvPr>
            <p:ph type="body" idx="1"/>
          </p:nvPr>
        </p:nvSpPr>
        <p:spPr>
          <a:xfrm>
            <a:off x="215742" y="1631633"/>
            <a:ext cx="4889658" cy="4930617"/>
          </a:xfrm>
        </p:spPr>
        <p:txBody>
          <a:bodyPr lIns="0" tIns="0" rIns="0" bIns="0"/>
          <a:lstStyle/>
          <a:p>
            <a:pPr marL="445770" lvl="1" indent="-342900">
              <a:lnSpc>
                <a:spcPct val="95000"/>
              </a:lnSpc>
              <a:spcBef>
                <a:spcPct val="0"/>
              </a:spcBef>
              <a:buClr>
                <a:srgbClr val="000000"/>
              </a:buClr>
            </a:pPr>
            <a:r>
              <a:rPr lang="en-US" sz="2400" dirty="0">
                <a:solidFill>
                  <a:srgbClr val="000000"/>
                </a:solidFill>
                <a:cs typeface="Arial" pitchFamily="34" charset="0"/>
              </a:rPr>
              <a:t>A fluidized, highly concentrated bed of particles.</a:t>
            </a:r>
            <a:endParaRPr lang="en-US" sz="2400" dirty="0">
              <a:cs typeface="Arial" pitchFamily="34" charset="0"/>
            </a:endParaRPr>
          </a:p>
          <a:p>
            <a:pPr marL="445770" lvl="1" indent="-342900">
              <a:lnSpc>
                <a:spcPct val="95000"/>
              </a:lnSpc>
              <a:spcBef>
                <a:spcPct val="0"/>
              </a:spcBef>
              <a:buClr>
                <a:srgbClr val="000000"/>
              </a:buClr>
            </a:pPr>
            <a:r>
              <a:rPr lang="en-US" sz="2400" dirty="0">
                <a:solidFill>
                  <a:srgbClr val="000000"/>
                </a:solidFill>
                <a:cs typeface="Arial" pitchFamily="34" charset="0"/>
              </a:rPr>
              <a:t>Occurs when </a:t>
            </a:r>
            <a:r>
              <a:rPr lang="en-US" sz="2400" dirty="0" err="1">
                <a:solidFill>
                  <a:srgbClr val="000000"/>
                </a:solidFill>
                <a:cs typeface="Arial" pitchFamily="34" charset="0"/>
              </a:rPr>
              <a:t>flocs</a:t>
            </a:r>
            <a:r>
              <a:rPr lang="en-US" sz="2400" dirty="0">
                <a:solidFill>
                  <a:srgbClr val="000000"/>
                </a:solidFill>
                <a:cs typeface="Arial" pitchFamily="34" charset="0"/>
              </a:rPr>
              <a:t> switch from a state of </a:t>
            </a:r>
            <a:r>
              <a:rPr lang="en-US" sz="2400" b="1" dirty="0">
                <a:solidFill>
                  <a:srgbClr val="000000"/>
                </a:solidFill>
                <a:cs typeface="Arial" pitchFamily="34" charset="0"/>
              </a:rPr>
              <a:t>differential settling</a:t>
            </a:r>
            <a:r>
              <a:rPr lang="en-US" sz="2400" dirty="0">
                <a:solidFill>
                  <a:srgbClr val="000000"/>
                </a:solidFill>
                <a:cs typeface="Arial" pitchFamily="34" charset="0"/>
              </a:rPr>
              <a:t> to </a:t>
            </a:r>
            <a:r>
              <a:rPr lang="en-US" sz="2400" b="1" dirty="0">
                <a:solidFill>
                  <a:srgbClr val="000000"/>
                </a:solidFill>
                <a:cs typeface="Arial" pitchFamily="34" charset="0"/>
              </a:rPr>
              <a:t>hindered settling.</a:t>
            </a:r>
            <a:endParaRPr lang="en-US" sz="2400" dirty="0">
              <a:cs typeface="Arial" pitchFamily="34" charset="0"/>
            </a:endParaRPr>
          </a:p>
          <a:p>
            <a:pPr>
              <a:lnSpc>
                <a:spcPct val="95000"/>
              </a:lnSpc>
              <a:spcBef>
                <a:spcPct val="0"/>
              </a:spcBef>
            </a:pPr>
            <a:endParaRPr lang="en-US" sz="2400" dirty="0">
              <a:solidFill>
                <a:srgbClr val="000000"/>
              </a:solidFill>
              <a:cs typeface="Arial" pitchFamily="34" charset="0"/>
            </a:endParaRPr>
          </a:p>
          <a:p>
            <a:pPr>
              <a:lnSpc>
                <a:spcPct val="95000"/>
              </a:lnSpc>
              <a:spcBef>
                <a:spcPct val="0"/>
              </a:spcBef>
            </a:pPr>
            <a:r>
              <a:rPr lang="en-US" sz="2400" dirty="0">
                <a:solidFill>
                  <a:srgbClr val="000000"/>
                </a:solidFill>
                <a:cs typeface="Arial" pitchFamily="34" charset="0"/>
              </a:rPr>
              <a:t>Benefits of a </a:t>
            </a:r>
            <a:r>
              <a:rPr lang="en-US" sz="2400" dirty="0" err="1">
                <a:solidFill>
                  <a:srgbClr val="000000"/>
                </a:solidFill>
                <a:cs typeface="Arial" pitchFamily="34" charset="0"/>
              </a:rPr>
              <a:t>floc</a:t>
            </a:r>
            <a:r>
              <a:rPr lang="en-US" sz="2400" dirty="0">
                <a:solidFill>
                  <a:srgbClr val="000000"/>
                </a:solidFill>
                <a:cs typeface="Arial" pitchFamily="34" charset="0"/>
              </a:rPr>
              <a:t> blanket:</a:t>
            </a:r>
            <a:endParaRPr lang="en-US" sz="2400" dirty="0">
              <a:cs typeface="Arial" pitchFamily="34" charset="0"/>
            </a:endParaRPr>
          </a:p>
          <a:p>
            <a:pPr marL="445770" lvl="1" indent="-342900">
              <a:lnSpc>
                <a:spcPct val="95000"/>
              </a:lnSpc>
              <a:spcBef>
                <a:spcPct val="0"/>
              </a:spcBef>
              <a:buClr>
                <a:srgbClr val="000000"/>
              </a:buClr>
            </a:pPr>
            <a:r>
              <a:rPr lang="en-US" sz="2400" dirty="0">
                <a:solidFill>
                  <a:srgbClr val="000000"/>
                </a:solidFill>
                <a:cs typeface="Arial" pitchFamily="34" charset="0"/>
              </a:rPr>
              <a:t>Greatly improves the </a:t>
            </a:r>
            <a:r>
              <a:rPr lang="en-US" sz="2400" dirty="0" smtClean="0">
                <a:solidFill>
                  <a:srgbClr val="000000"/>
                </a:solidFill>
                <a:cs typeface="Arial" pitchFamily="34" charset="0"/>
              </a:rPr>
              <a:t>effluent turbidity </a:t>
            </a:r>
            <a:r>
              <a:rPr lang="en-US" sz="2400" dirty="0">
                <a:solidFill>
                  <a:srgbClr val="000000"/>
                </a:solidFill>
                <a:cs typeface="Arial" pitchFamily="34" charset="0"/>
              </a:rPr>
              <a:t>by trapping small </a:t>
            </a:r>
            <a:r>
              <a:rPr lang="en-US" sz="2400" dirty="0" err="1">
                <a:solidFill>
                  <a:srgbClr val="000000"/>
                </a:solidFill>
                <a:cs typeface="Arial" pitchFamily="34" charset="0"/>
              </a:rPr>
              <a:t>flocs</a:t>
            </a:r>
            <a:r>
              <a:rPr lang="en-US" sz="2400" dirty="0">
                <a:solidFill>
                  <a:srgbClr val="000000"/>
                </a:solidFill>
                <a:cs typeface="Arial" pitchFamily="34" charset="0"/>
              </a:rPr>
              <a:t>.</a:t>
            </a:r>
            <a:endParaRPr lang="en-US" sz="2400" dirty="0">
              <a:cs typeface="Arial" pitchFamily="34" charset="0"/>
            </a:endParaRPr>
          </a:p>
          <a:p>
            <a:pPr marL="445770" lvl="1" indent="-342900">
              <a:lnSpc>
                <a:spcPct val="95000"/>
              </a:lnSpc>
              <a:spcBef>
                <a:spcPct val="0"/>
              </a:spcBef>
              <a:buClr>
                <a:srgbClr val="000000"/>
              </a:buClr>
            </a:pPr>
            <a:r>
              <a:rPr lang="en-US" sz="2400" dirty="0">
                <a:solidFill>
                  <a:srgbClr val="000000"/>
                </a:solidFill>
                <a:cs typeface="Arial" pitchFamily="34" charset="0"/>
              </a:rPr>
              <a:t>Reduces clean water waste from frequent draining of the sedimentation tank</a:t>
            </a:r>
            <a:r>
              <a:rPr lang="en-US" sz="2400" dirty="0">
                <a:solidFill>
                  <a:srgbClr val="000000"/>
                </a:solidFill>
                <a:latin typeface="Arial" pitchFamily="34" charset="0"/>
                <a:cs typeface="Arial" pitchFamily="34" charset="0"/>
              </a:rPr>
              <a:t>.</a:t>
            </a:r>
            <a:endParaRPr lang="en-US" sz="2400" dirty="0">
              <a:latin typeface="Arial" pitchFamily="34" charset="0"/>
              <a:cs typeface="Arial" pitchFamily="34" charset="0"/>
            </a:endParaRPr>
          </a:p>
          <a:p>
            <a:pPr marL="0" indent="0">
              <a:lnSpc>
                <a:spcPct val="95000"/>
              </a:lnSpc>
              <a:spcBef>
                <a:spcPct val="0"/>
              </a:spcBef>
              <a:buNone/>
            </a:pPr>
            <a:endParaRPr lang="en-US" sz="2400" dirty="0">
              <a:solidFill>
                <a:srgbClr val="000000"/>
              </a:solidFill>
              <a:latin typeface="Arial" pitchFamily="34" charset="0"/>
              <a:cs typeface="Arial" pitchFamily="34" charset="0"/>
            </a:endParaRPr>
          </a:p>
          <a:p>
            <a:pPr marL="0" indent="0">
              <a:lnSpc>
                <a:spcPct val="95000"/>
              </a:lnSpc>
              <a:spcBef>
                <a:spcPct val="0"/>
              </a:spcBef>
              <a:buNone/>
            </a:pPr>
            <a:endParaRPr lang="en-US" sz="2400" dirty="0">
              <a:solidFill>
                <a:srgbClr val="000000"/>
              </a:solidFill>
              <a:latin typeface="Arial" charset="0"/>
            </a:endParaRPr>
          </a:p>
          <a:p>
            <a:pPr marL="0" indent="0">
              <a:lnSpc>
                <a:spcPct val="95000"/>
              </a:lnSpc>
              <a:spcBef>
                <a:spcPct val="0"/>
              </a:spcBef>
              <a:buNone/>
            </a:pPr>
            <a:endParaRPr lang="en-US" sz="2400" dirty="0">
              <a:solidFill>
                <a:srgbClr val="000000"/>
              </a:solidFill>
              <a:latin typeface="Arial" charset="0"/>
            </a:endParaRPr>
          </a:p>
        </p:txBody>
      </p:sp>
      <p:pic>
        <p:nvPicPr>
          <p:cNvPr id="4" name="Picture 6" descr="a"/>
          <p:cNvPicPr>
            <a:picLocks noChangeAspect="1" noChangeArrowheads="1"/>
          </p:cNvPicPr>
          <p:nvPr/>
        </p:nvPicPr>
        <p:blipFill>
          <a:blip r:embed="rId3" cstate="print"/>
          <a:srcRect r="4546"/>
          <a:stretch>
            <a:fillRect/>
          </a:stretch>
        </p:blipFill>
        <p:spPr bwMode="auto">
          <a:xfrm>
            <a:off x="0" y="6376988"/>
            <a:ext cx="1981200" cy="557212"/>
          </a:xfrm>
          <a:prstGeom prst="rect">
            <a:avLst/>
          </a:prstGeom>
          <a:noFill/>
          <a:ln w="9525">
            <a:noFill/>
            <a:miter lim="800000"/>
            <a:headEnd/>
            <a:tailEnd/>
          </a:ln>
        </p:spPr>
      </p:pic>
      <p:pic>
        <p:nvPicPr>
          <p:cNvPr id="5" name="Picture 6" descr="a"/>
          <p:cNvPicPr>
            <a:picLocks noChangeAspect="1" noChangeArrowheads="1"/>
          </p:cNvPicPr>
          <p:nvPr/>
        </p:nvPicPr>
        <p:blipFill>
          <a:blip r:embed="rId3" cstate="print"/>
          <a:srcRect r="4546"/>
          <a:stretch>
            <a:fillRect/>
          </a:stretch>
        </p:blipFill>
        <p:spPr bwMode="auto">
          <a:xfrm>
            <a:off x="0" y="6324600"/>
            <a:ext cx="1981200" cy="557212"/>
          </a:xfrm>
          <a:prstGeom prst="rect">
            <a:avLst/>
          </a:prstGeom>
          <a:noFill/>
          <a:ln w="9525">
            <a:noFill/>
            <a:miter lim="800000"/>
            <a:headEnd/>
            <a:tailEnd/>
          </a:ln>
        </p:spPr>
      </p:pic>
      <p:pic>
        <p:nvPicPr>
          <p:cNvPr id="6"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pic>
        <p:nvPicPr>
          <p:cNvPr id="7" name="Picture 5"/>
          <p:cNvPicPr>
            <a:picLocks noChangeAspect="1" noChangeArrowheads="1"/>
          </p:cNvPicPr>
          <p:nvPr/>
        </p:nvPicPr>
        <p:blipFill>
          <a:blip r:embed="rId5" cstate="print"/>
          <a:srcRect/>
          <a:stretch>
            <a:fillRect/>
          </a:stretch>
        </p:blipFill>
        <p:spPr bwMode="auto">
          <a:xfrm>
            <a:off x="5715000" y="1828800"/>
            <a:ext cx="2798027" cy="4215765"/>
          </a:xfrm>
          <a:prstGeom prst="rect">
            <a:avLst/>
          </a:prstGeom>
          <a:noFill/>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Modified Setup</a:t>
            </a:r>
            <a:endParaRPr lang="en-US" dirty="0"/>
          </a:p>
        </p:txBody>
      </p:sp>
      <p:pic>
        <p:nvPicPr>
          <p:cNvPr id="4" name="Picture 4"/>
          <p:cNvPicPr>
            <a:picLocks noGrp="1" noChangeAspect="1" noChangeArrowheads="1"/>
          </p:cNvPicPr>
          <p:nvPr>
            <p:ph idx="1"/>
          </p:nvPr>
        </p:nvPicPr>
        <p:blipFill>
          <a:blip r:embed="rId3" cstate="print"/>
          <a:srcRect/>
          <a:stretch>
            <a:fillRect/>
          </a:stretch>
        </p:blipFill>
        <p:spPr bwMode="auto">
          <a:xfrm>
            <a:off x="2463163" y="1600200"/>
            <a:ext cx="4217673" cy="45259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6" descr="a"/>
          <p:cNvPicPr>
            <a:picLocks noChangeAspect="1" noChangeArrowheads="1"/>
          </p:cNvPicPr>
          <p:nvPr/>
        </p:nvPicPr>
        <p:blipFill>
          <a:blip r:embed="rId4" cstate="print"/>
          <a:srcRect r="4546"/>
          <a:stretch>
            <a:fillRect/>
          </a:stretch>
        </p:blipFill>
        <p:spPr bwMode="auto">
          <a:xfrm>
            <a:off x="0" y="6300788"/>
            <a:ext cx="1981677" cy="557213"/>
          </a:xfrm>
          <a:prstGeom prst="rect">
            <a:avLst/>
          </a:prstGeom>
          <a:noFill/>
          <a:ln w="9525">
            <a:noFill/>
            <a:miter lim="800000"/>
            <a:headEnd/>
            <a:tailEnd/>
          </a:ln>
        </p:spPr>
      </p:pic>
      <p:pic>
        <p:nvPicPr>
          <p:cNvPr id="6" name="Picture 7" descr="b"/>
          <p:cNvPicPr>
            <a:picLocks noChangeAspect="1" noChangeArrowheads="1"/>
          </p:cNvPicPr>
          <p:nvPr/>
        </p:nvPicPr>
        <p:blipFill>
          <a:blip r:embed="rId5" cstate="print"/>
          <a:srcRect/>
          <a:stretch>
            <a:fillRect/>
          </a:stretch>
        </p:blipFill>
        <p:spPr bwMode="auto">
          <a:xfrm>
            <a:off x="7209473" y="6283642"/>
            <a:ext cx="1934528" cy="57435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
          <p:cNvSpPr>
            <a:spLocks noGrp="1" noChangeArrowheads="1"/>
          </p:cNvSpPr>
          <p:nvPr>
            <p:ph type="title"/>
          </p:nvPr>
        </p:nvSpPr>
        <p:spPr>
          <a:xfrm>
            <a:off x="212884" y="264320"/>
            <a:ext cx="8686800" cy="1127283"/>
          </a:xfrm>
        </p:spPr>
        <p:txBody>
          <a:bodyPr lIns="0" tIns="0" rIns="0" bIns="0" anchor="t"/>
          <a:lstStyle/>
          <a:p>
            <a:pPr algn="l" eaLnBrk="1" hangingPunct="1">
              <a:lnSpc>
                <a:spcPct val="95000"/>
              </a:lnSpc>
            </a:pPr>
            <a:r>
              <a:rPr lang="en-US" sz="3600" dirty="0" smtClean="0">
                <a:solidFill>
                  <a:srgbClr val="1F497D"/>
                </a:solidFill>
              </a:rPr>
              <a:t>Double Semi-Circle Geometry, 1.5 cm Radius</a:t>
            </a:r>
            <a:endParaRPr lang="en-US" sz="3900" dirty="0" smtClean="0">
              <a:solidFill>
                <a:srgbClr val="000000"/>
              </a:solidFill>
              <a:latin typeface="Arial" charset="0"/>
            </a:endParaRPr>
          </a:p>
        </p:txBody>
      </p:sp>
      <p:sp>
        <p:nvSpPr>
          <p:cNvPr id="16387" name="Rectangle 2"/>
          <p:cNvSpPr>
            <a:spLocks noGrp="1" noChangeArrowheads="1"/>
          </p:cNvSpPr>
          <p:nvPr>
            <p:ph type="body" idx="1"/>
          </p:nvPr>
        </p:nvSpPr>
        <p:spPr>
          <a:xfrm>
            <a:off x="222885" y="1645920"/>
            <a:ext cx="8698230" cy="4937760"/>
          </a:xfrm>
        </p:spPr>
        <p:txBody>
          <a:bodyPr lIns="0" tIns="0" rIns="0" bIns="0"/>
          <a:lstStyle/>
          <a:p>
            <a:pPr marL="0" indent="0">
              <a:lnSpc>
                <a:spcPct val="95000"/>
              </a:lnSpc>
              <a:spcBef>
                <a:spcPct val="0"/>
              </a:spcBef>
              <a:buNone/>
            </a:pPr>
            <a:r>
              <a:rPr lang="en-US" sz="2400" dirty="0" smtClean="0">
                <a:solidFill>
                  <a:srgbClr val="000000"/>
                </a:solidFill>
                <a:latin typeface="Arial" charset="0"/>
              </a:rPr>
              <a:t> </a:t>
            </a:r>
          </a:p>
        </p:txBody>
      </p:sp>
      <p:pic>
        <p:nvPicPr>
          <p:cNvPr id="16389" name="Picture 6" descr="a"/>
          <p:cNvPicPr>
            <a:picLocks noChangeAspect="1" noChangeArrowheads="1"/>
          </p:cNvPicPr>
          <p:nvPr/>
        </p:nvPicPr>
        <p:blipFill>
          <a:blip r:embed="rId3" cstate="print"/>
          <a:srcRect r="4546"/>
          <a:stretch>
            <a:fillRect/>
          </a:stretch>
        </p:blipFill>
        <p:spPr bwMode="auto">
          <a:xfrm>
            <a:off x="0" y="6300788"/>
            <a:ext cx="1981677" cy="557213"/>
          </a:xfrm>
          <a:prstGeom prst="rect">
            <a:avLst/>
          </a:prstGeom>
          <a:noFill/>
          <a:ln w="9525">
            <a:noFill/>
            <a:miter lim="800000"/>
            <a:headEnd/>
            <a:tailEnd/>
          </a:ln>
        </p:spPr>
      </p:pic>
      <p:pic>
        <p:nvPicPr>
          <p:cNvPr id="16390" name="Picture 7" descr="b"/>
          <p:cNvPicPr>
            <a:picLocks noChangeAspect="1" noChangeArrowheads="1"/>
          </p:cNvPicPr>
          <p:nvPr/>
        </p:nvPicPr>
        <p:blipFill>
          <a:blip r:embed="rId4" cstate="print"/>
          <a:srcRect/>
          <a:stretch>
            <a:fillRect/>
          </a:stretch>
        </p:blipFill>
        <p:spPr bwMode="auto">
          <a:xfrm>
            <a:off x="7209473" y="6283643"/>
            <a:ext cx="1934528" cy="574358"/>
          </a:xfrm>
          <a:prstGeom prst="rect">
            <a:avLst/>
          </a:prstGeom>
          <a:noFill/>
          <a:ln w="9525">
            <a:noFill/>
            <a:miter lim="800000"/>
            <a:headEnd/>
            <a:tailEnd/>
          </a:ln>
        </p:spPr>
      </p:pic>
      <p:pic>
        <p:nvPicPr>
          <p:cNvPr id="7" name="Picture 4"/>
          <p:cNvPicPr>
            <a:picLocks noChangeAspect="1" noChangeArrowheads="1"/>
          </p:cNvPicPr>
          <p:nvPr/>
        </p:nvPicPr>
        <p:blipFill>
          <a:blip r:embed="rId5" cstate="print"/>
          <a:srcRect/>
          <a:stretch>
            <a:fillRect/>
          </a:stretch>
        </p:blipFill>
        <p:spPr bwMode="auto">
          <a:xfrm>
            <a:off x="685800" y="1524000"/>
            <a:ext cx="7848600" cy="470779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ChangeArrowheads="1"/>
          </p:cNvSpPr>
          <p:nvPr>
            <p:ph type="title"/>
          </p:nvPr>
        </p:nvSpPr>
        <p:spPr>
          <a:xfrm>
            <a:off x="212884" y="264320"/>
            <a:ext cx="8686800" cy="1127283"/>
          </a:xfrm>
        </p:spPr>
        <p:txBody>
          <a:bodyPr lIns="0" tIns="0" rIns="0" bIns="0" anchor="t"/>
          <a:lstStyle/>
          <a:p>
            <a:pPr algn="l" eaLnBrk="1" hangingPunct="1">
              <a:lnSpc>
                <a:spcPct val="95000"/>
              </a:lnSpc>
            </a:pPr>
            <a:r>
              <a:rPr lang="en-US" sz="3600" dirty="0" smtClean="0">
                <a:solidFill>
                  <a:srgbClr val="1F497D"/>
                </a:solidFill>
              </a:rPr>
              <a:t>Double Semi-Circle Geometry, 1.5 cm Radius</a:t>
            </a:r>
            <a:endParaRPr lang="en-US" sz="3900" dirty="0" smtClean="0">
              <a:solidFill>
                <a:srgbClr val="000000"/>
              </a:solidFill>
              <a:latin typeface="Arial" charset="0"/>
            </a:endParaRPr>
          </a:p>
        </p:txBody>
      </p:sp>
      <p:sp>
        <p:nvSpPr>
          <p:cNvPr id="17411" name="Rectangle 2"/>
          <p:cNvSpPr>
            <a:spLocks noGrp="1" noChangeArrowheads="1"/>
          </p:cNvSpPr>
          <p:nvPr>
            <p:ph type="body" idx="1"/>
          </p:nvPr>
        </p:nvSpPr>
        <p:spPr>
          <a:xfrm>
            <a:off x="222885" y="1645920"/>
            <a:ext cx="8698230" cy="4937760"/>
          </a:xfrm>
        </p:spPr>
        <p:txBody>
          <a:bodyPr lIns="0" tIns="0" rIns="0" bIns="0"/>
          <a:lstStyle/>
          <a:p>
            <a:pPr marL="0" indent="0">
              <a:lnSpc>
                <a:spcPct val="95000"/>
              </a:lnSpc>
              <a:spcBef>
                <a:spcPct val="0"/>
              </a:spcBef>
              <a:buNone/>
            </a:pPr>
            <a:r>
              <a:rPr lang="en-US" sz="2400" dirty="0" smtClean="0">
                <a:solidFill>
                  <a:srgbClr val="000000"/>
                </a:solidFill>
                <a:latin typeface="Arial" charset="0"/>
              </a:rPr>
              <a:t> </a:t>
            </a:r>
          </a:p>
        </p:txBody>
      </p:sp>
      <p:pic>
        <p:nvPicPr>
          <p:cNvPr id="17413" name="Picture 6" descr="a"/>
          <p:cNvPicPr>
            <a:picLocks noChangeAspect="1" noChangeArrowheads="1"/>
          </p:cNvPicPr>
          <p:nvPr/>
        </p:nvPicPr>
        <p:blipFill>
          <a:blip r:embed="rId3" cstate="print"/>
          <a:srcRect r="4546"/>
          <a:stretch>
            <a:fillRect/>
          </a:stretch>
        </p:blipFill>
        <p:spPr bwMode="auto">
          <a:xfrm>
            <a:off x="0" y="6300788"/>
            <a:ext cx="1981677" cy="557213"/>
          </a:xfrm>
          <a:prstGeom prst="rect">
            <a:avLst/>
          </a:prstGeom>
          <a:noFill/>
          <a:ln w="9525">
            <a:noFill/>
            <a:miter lim="800000"/>
            <a:headEnd/>
            <a:tailEnd/>
          </a:ln>
        </p:spPr>
      </p:pic>
      <p:pic>
        <p:nvPicPr>
          <p:cNvPr id="17414" name="Picture 7" descr="b"/>
          <p:cNvPicPr>
            <a:picLocks noChangeAspect="1" noChangeArrowheads="1"/>
          </p:cNvPicPr>
          <p:nvPr/>
        </p:nvPicPr>
        <p:blipFill>
          <a:blip r:embed="rId4" cstate="print"/>
          <a:srcRect/>
          <a:stretch>
            <a:fillRect/>
          </a:stretch>
        </p:blipFill>
        <p:spPr bwMode="auto">
          <a:xfrm>
            <a:off x="7209473" y="6283643"/>
            <a:ext cx="1934528" cy="574358"/>
          </a:xfrm>
          <a:prstGeom prst="rect">
            <a:avLst/>
          </a:prstGeom>
          <a:noFill/>
          <a:ln w="9525">
            <a:noFill/>
            <a:miter lim="800000"/>
            <a:headEnd/>
            <a:tailEnd/>
          </a:ln>
        </p:spPr>
      </p:pic>
      <p:pic>
        <p:nvPicPr>
          <p:cNvPr id="8" name="Picture 7" descr="pC2.png"/>
          <p:cNvPicPr>
            <a:picLocks noChangeAspect="1"/>
          </p:cNvPicPr>
          <p:nvPr/>
        </p:nvPicPr>
        <p:blipFill>
          <a:blip r:embed="rId5" cstate="print"/>
          <a:stretch>
            <a:fillRect/>
          </a:stretch>
        </p:blipFill>
        <p:spPr>
          <a:xfrm>
            <a:off x="381000" y="1447800"/>
            <a:ext cx="8193187" cy="4572000"/>
          </a:xfrm>
          <a:prstGeom prst="rect">
            <a:avLst/>
          </a:prstGeom>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
          <p:cNvSpPr>
            <a:spLocks noGrp="1" noChangeArrowheads="1"/>
          </p:cNvSpPr>
          <p:nvPr>
            <p:ph type="title"/>
          </p:nvPr>
        </p:nvSpPr>
        <p:spPr>
          <a:xfrm>
            <a:off x="212884" y="264320"/>
            <a:ext cx="8686800" cy="1127283"/>
          </a:xfrm>
        </p:spPr>
        <p:txBody>
          <a:bodyPr lIns="0" tIns="0" rIns="0" bIns="0" anchor="t"/>
          <a:lstStyle/>
          <a:p>
            <a:pPr algn="l" eaLnBrk="1" hangingPunct="1">
              <a:lnSpc>
                <a:spcPct val="95000"/>
              </a:lnSpc>
            </a:pPr>
            <a:r>
              <a:rPr lang="en-US" sz="3600" dirty="0" smtClean="0">
                <a:solidFill>
                  <a:srgbClr val="1F497D"/>
                </a:solidFill>
              </a:rPr>
              <a:t>Double Semi-Circle Geometry, 1.5 cm Radius</a:t>
            </a:r>
            <a:endParaRPr lang="en-US" sz="3900" dirty="0" smtClean="0">
              <a:solidFill>
                <a:srgbClr val="000000"/>
              </a:solidFill>
              <a:latin typeface="Arial" charset="0"/>
            </a:endParaRPr>
          </a:p>
        </p:txBody>
      </p:sp>
      <p:sp>
        <p:nvSpPr>
          <p:cNvPr id="18435" name="Rectangle 2"/>
          <p:cNvSpPr>
            <a:spLocks noGrp="1" noChangeArrowheads="1"/>
          </p:cNvSpPr>
          <p:nvPr>
            <p:ph type="body" idx="1"/>
          </p:nvPr>
        </p:nvSpPr>
        <p:spPr>
          <a:xfrm>
            <a:off x="222885" y="1645920"/>
            <a:ext cx="8698230" cy="4937760"/>
          </a:xfrm>
        </p:spPr>
        <p:txBody>
          <a:bodyPr lIns="0" tIns="0" rIns="0" bIns="0"/>
          <a:lstStyle/>
          <a:p>
            <a:pPr marL="0" indent="0">
              <a:lnSpc>
                <a:spcPct val="95000"/>
              </a:lnSpc>
              <a:spcBef>
                <a:spcPct val="0"/>
              </a:spcBef>
              <a:buNone/>
            </a:pPr>
            <a:r>
              <a:rPr lang="en-US" sz="2400" dirty="0" smtClean="0">
                <a:solidFill>
                  <a:srgbClr val="000000"/>
                </a:solidFill>
                <a:latin typeface="Arial" charset="0"/>
              </a:rPr>
              <a:t> </a:t>
            </a:r>
          </a:p>
        </p:txBody>
      </p:sp>
      <p:pic>
        <p:nvPicPr>
          <p:cNvPr id="18437" name="Picture 6" descr="a"/>
          <p:cNvPicPr>
            <a:picLocks noChangeAspect="1" noChangeArrowheads="1"/>
          </p:cNvPicPr>
          <p:nvPr/>
        </p:nvPicPr>
        <p:blipFill>
          <a:blip r:embed="rId3" cstate="print"/>
          <a:srcRect r="4546"/>
          <a:stretch>
            <a:fillRect/>
          </a:stretch>
        </p:blipFill>
        <p:spPr bwMode="auto">
          <a:xfrm>
            <a:off x="0" y="6300788"/>
            <a:ext cx="1981677" cy="557213"/>
          </a:xfrm>
          <a:prstGeom prst="rect">
            <a:avLst/>
          </a:prstGeom>
          <a:noFill/>
          <a:ln w="9525">
            <a:noFill/>
            <a:miter lim="800000"/>
            <a:headEnd/>
            <a:tailEnd/>
          </a:ln>
        </p:spPr>
      </p:pic>
      <p:pic>
        <p:nvPicPr>
          <p:cNvPr id="18438" name="Picture 7" descr="b"/>
          <p:cNvPicPr>
            <a:picLocks noChangeAspect="1" noChangeArrowheads="1"/>
          </p:cNvPicPr>
          <p:nvPr/>
        </p:nvPicPr>
        <p:blipFill>
          <a:blip r:embed="rId4" cstate="print"/>
          <a:srcRect/>
          <a:stretch>
            <a:fillRect/>
          </a:stretch>
        </p:blipFill>
        <p:spPr bwMode="auto">
          <a:xfrm>
            <a:off x="7209473" y="6283643"/>
            <a:ext cx="1934528" cy="574358"/>
          </a:xfrm>
          <a:prstGeom prst="rect">
            <a:avLst/>
          </a:prstGeom>
          <a:noFill/>
          <a:ln w="9525">
            <a:noFill/>
            <a:miter lim="800000"/>
            <a:headEnd/>
            <a:tailEnd/>
          </a:ln>
        </p:spPr>
      </p:pic>
      <p:pic>
        <p:nvPicPr>
          <p:cNvPr id="8" name="Picture 7" descr="pC first 4 hours.png"/>
          <p:cNvPicPr>
            <a:picLocks noChangeAspect="1"/>
          </p:cNvPicPr>
          <p:nvPr/>
        </p:nvPicPr>
        <p:blipFill>
          <a:blip r:embed="rId5" cstate="print"/>
          <a:stretch>
            <a:fillRect/>
          </a:stretch>
        </p:blipFill>
        <p:spPr>
          <a:xfrm>
            <a:off x="761999" y="1524000"/>
            <a:ext cx="7794695" cy="4343400"/>
          </a:xfrm>
          <a:prstGeom prst="rect">
            <a:avLst/>
          </a:prstGeom>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
          <p:cNvSpPr>
            <a:spLocks noGrp="1" noChangeArrowheads="1"/>
          </p:cNvSpPr>
          <p:nvPr>
            <p:ph type="title"/>
          </p:nvPr>
        </p:nvSpPr>
        <p:spPr>
          <a:xfrm>
            <a:off x="182880" y="205740"/>
            <a:ext cx="8698230" cy="822960"/>
          </a:xfrm>
        </p:spPr>
        <p:txBody>
          <a:bodyPr lIns="0" tIns="0" rIns="0" bIns="0" anchor="t"/>
          <a:lstStyle/>
          <a:p>
            <a:pPr eaLnBrk="1" hangingPunct="1">
              <a:lnSpc>
                <a:spcPct val="95000"/>
              </a:lnSpc>
            </a:pPr>
            <a:r>
              <a:rPr lang="en-US" dirty="0" smtClean="0">
                <a:solidFill>
                  <a:srgbClr val="1F497D"/>
                </a:solidFill>
              </a:rPr>
              <a:t>Accomplishments</a:t>
            </a:r>
            <a:endParaRPr lang="en-US" dirty="0" smtClean="0">
              <a:solidFill>
                <a:srgbClr val="000000"/>
              </a:solidFill>
              <a:latin typeface="Arial" charset="0"/>
            </a:endParaRPr>
          </a:p>
        </p:txBody>
      </p:sp>
      <p:sp>
        <p:nvSpPr>
          <p:cNvPr id="20483" name="Rectangle 2"/>
          <p:cNvSpPr>
            <a:spLocks noGrp="1" noChangeArrowheads="1"/>
          </p:cNvSpPr>
          <p:nvPr>
            <p:ph type="body" idx="1"/>
          </p:nvPr>
        </p:nvSpPr>
        <p:spPr>
          <a:xfrm>
            <a:off x="212884" y="1640205"/>
            <a:ext cx="8686800" cy="4937760"/>
          </a:xfrm>
        </p:spPr>
        <p:txBody>
          <a:bodyPr lIns="0" tIns="0" rIns="0" bIns="0"/>
          <a:lstStyle/>
          <a:p>
            <a:pPr marL="0" indent="0">
              <a:lnSpc>
                <a:spcPct val="95000"/>
              </a:lnSpc>
              <a:spcBef>
                <a:spcPct val="0"/>
              </a:spcBef>
            </a:pPr>
            <a:r>
              <a:rPr lang="en-US" sz="2400" dirty="0" smtClean="0">
                <a:solidFill>
                  <a:srgbClr val="000000"/>
                </a:solidFill>
              </a:rPr>
              <a:t>Add plate settlers to the apparatus. </a:t>
            </a:r>
            <a:endParaRPr lang="en-US" sz="2400" dirty="0" smtClean="0">
              <a:solidFill>
                <a:srgbClr val="000000"/>
              </a:solidFill>
            </a:endParaRPr>
          </a:p>
          <a:p>
            <a:pPr marL="0" indent="0">
              <a:lnSpc>
                <a:spcPct val="95000"/>
              </a:lnSpc>
              <a:spcBef>
                <a:spcPct val="0"/>
              </a:spcBef>
            </a:pPr>
            <a:endParaRPr lang="en-US" sz="2400" dirty="0" smtClean="0">
              <a:solidFill>
                <a:srgbClr val="000000"/>
              </a:solidFill>
            </a:endParaRPr>
          </a:p>
          <a:p>
            <a:pPr marL="0" indent="0">
              <a:lnSpc>
                <a:spcPct val="95000"/>
              </a:lnSpc>
              <a:spcBef>
                <a:spcPct val="0"/>
              </a:spcBef>
            </a:pPr>
            <a:r>
              <a:rPr lang="en-US" sz="2400" dirty="0" smtClean="0">
                <a:solidFill>
                  <a:srgbClr val="000000"/>
                </a:solidFill>
              </a:rPr>
              <a:t>Set up an extra </a:t>
            </a:r>
            <a:r>
              <a:rPr lang="en-US" sz="2400" dirty="0" err="1" smtClean="0">
                <a:solidFill>
                  <a:srgbClr val="000000"/>
                </a:solidFill>
              </a:rPr>
              <a:t>turbidimeter</a:t>
            </a:r>
            <a:r>
              <a:rPr lang="en-US" sz="2400" dirty="0" smtClean="0">
                <a:solidFill>
                  <a:srgbClr val="000000"/>
                </a:solidFill>
              </a:rPr>
              <a:t> that will measure the effluent turbidity and determine </a:t>
            </a:r>
            <a:r>
              <a:rPr lang="en-US" sz="2400" dirty="0" err="1" smtClean="0">
                <a:solidFill>
                  <a:srgbClr val="000000"/>
                </a:solidFill>
              </a:rPr>
              <a:t>floc</a:t>
            </a:r>
            <a:r>
              <a:rPr lang="en-US" sz="2400" dirty="0" smtClean="0">
                <a:solidFill>
                  <a:srgbClr val="000000"/>
                </a:solidFill>
              </a:rPr>
              <a:t> blanket effectiveness.</a:t>
            </a:r>
            <a:endParaRPr lang="en-US" sz="2400" dirty="0" smtClean="0"/>
          </a:p>
          <a:p>
            <a:pPr marL="0" indent="0">
              <a:lnSpc>
                <a:spcPct val="95000"/>
              </a:lnSpc>
              <a:spcBef>
                <a:spcPct val="0"/>
              </a:spcBef>
            </a:pPr>
            <a:endParaRPr lang="en-US" sz="2400" dirty="0" smtClean="0">
              <a:solidFill>
                <a:srgbClr val="000000"/>
              </a:solidFill>
            </a:endParaRPr>
          </a:p>
          <a:p>
            <a:pPr marL="0" indent="0">
              <a:lnSpc>
                <a:spcPct val="95000"/>
              </a:lnSpc>
              <a:spcBef>
                <a:spcPct val="0"/>
              </a:spcBef>
            </a:pPr>
            <a:r>
              <a:rPr lang="en-US" sz="2400" dirty="0" smtClean="0">
                <a:solidFill>
                  <a:srgbClr val="000000"/>
                </a:solidFill>
              </a:rPr>
              <a:t>Quantify hydrostatic and hydrodynamic pressure by taking concentration measurements.</a:t>
            </a:r>
          </a:p>
          <a:p>
            <a:pPr marL="0" indent="0">
              <a:lnSpc>
                <a:spcPct val="95000"/>
              </a:lnSpc>
              <a:spcBef>
                <a:spcPct val="0"/>
              </a:spcBef>
            </a:pPr>
            <a:endParaRPr lang="en-US" sz="2400" dirty="0" smtClean="0"/>
          </a:p>
          <a:p>
            <a:pPr marL="0" indent="0">
              <a:lnSpc>
                <a:spcPct val="95000"/>
              </a:lnSpc>
              <a:spcBef>
                <a:spcPct val="0"/>
              </a:spcBef>
            </a:pPr>
            <a:r>
              <a:rPr lang="en-US" sz="2400" dirty="0" smtClean="0">
                <a:solidFill>
                  <a:srgbClr val="000000"/>
                </a:solidFill>
              </a:rPr>
              <a:t>Add a </a:t>
            </a:r>
            <a:r>
              <a:rPr lang="en-US" sz="2400" dirty="0" err="1" smtClean="0">
                <a:solidFill>
                  <a:srgbClr val="000000"/>
                </a:solidFill>
              </a:rPr>
              <a:t>floc</a:t>
            </a:r>
            <a:r>
              <a:rPr lang="en-US" sz="2400" dirty="0" smtClean="0">
                <a:solidFill>
                  <a:srgbClr val="000000"/>
                </a:solidFill>
              </a:rPr>
              <a:t> weir to the apparatus.</a:t>
            </a:r>
          </a:p>
          <a:p>
            <a:pPr marL="0" indent="0">
              <a:lnSpc>
                <a:spcPct val="95000"/>
              </a:lnSpc>
              <a:spcBef>
                <a:spcPct val="0"/>
              </a:spcBef>
            </a:pPr>
            <a:endParaRPr lang="en-US" sz="2400" dirty="0" smtClean="0"/>
          </a:p>
          <a:p>
            <a:pPr marL="0" indent="0">
              <a:lnSpc>
                <a:spcPct val="95000"/>
              </a:lnSpc>
              <a:spcBef>
                <a:spcPct val="0"/>
              </a:spcBef>
            </a:pPr>
            <a:r>
              <a:rPr lang="en-US" sz="2400" dirty="0" smtClean="0">
                <a:solidFill>
                  <a:srgbClr val="000000"/>
                </a:solidFill>
              </a:rPr>
              <a:t>Propose a final design for the </a:t>
            </a:r>
            <a:r>
              <a:rPr lang="en-US" sz="2400" dirty="0" err="1" smtClean="0">
                <a:solidFill>
                  <a:srgbClr val="000000"/>
                </a:solidFill>
              </a:rPr>
              <a:t>Atima</a:t>
            </a:r>
            <a:r>
              <a:rPr lang="en-US" sz="2400" dirty="0" smtClean="0">
                <a:solidFill>
                  <a:srgbClr val="000000"/>
                </a:solidFill>
              </a:rPr>
              <a:t> plant.</a:t>
            </a:r>
          </a:p>
        </p:txBody>
      </p:sp>
      <p:pic>
        <p:nvPicPr>
          <p:cNvPr id="20484" name="Picture 6" descr="a"/>
          <p:cNvPicPr>
            <a:picLocks noChangeAspect="1" noChangeArrowheads="1"/>
          </p:cNvPicPr>
          <p:nvPr/>
        </p:nvPicPr>
        <p:blipFill>
          <a:blip r:embed="rId3" cstate="print"/>
          <a:srcRect r="4546"/>
          <a:stretch>
            <a:fillRect/>
          </a:stretch>
        </p:blipFill>
        <p:spPr bwMode="auto">
          <a:xfrm>
            <a:off x="0" y="6300788"/>
            <a:ext cx="1981677" cy="557213"/>
          </a:xfrm>
          <a:prstGeom prst="rect">
            <a:avLst/>
          </a:prstGeom>
          <a:noFill/>
          <a:ln w="9525">
            <a:noFill/>
            <a:miter lim="800000"/>
            <a:headEnd/>
            <a:tailEnd/>
          </a:ln>
        </p:spPr>
      </p:pic>
      <p:pic>
        <p:nvPicPr>
          <p:cNvPr id="20485" name="Picture 6" descr="b"/>
          <p:cNvPicPr>
            <a:picLocks noChangeAspect="1" noChangeArrowheads="1"/>
          </p:cNvPicPr>
          <p:nvPr/>
        </p:nvPicPr>
        <p:blipFill>
          <a:blip r:embed="rId4" cstate="print"/>
          <a:srcRect/>
          <a:stretch>
            <a:fillRect/>
          </a:stretch>
        </p:blipFill>
        <p:spPr bwMode="auto">
          <a:xfrm>
            <a:off x="7209473" y="6283643"/>
            <a:ext cx="1934528" cy="574358"/>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83">
                                            <p:txEl>
                                              <p:pRg st="2" end="2"/>
                                            </p:txEl>
                                          </p:spTgt>
                                        </p:tgtEl>
                                        <p:attrNameLst>
                                          <p:attrName>style.visibility</p:attrName>
                                        </p:attrNameLst>
                                      </p:cBhvr>
                                      <p:to>
                                        <p:strVal val="visible"/>
                                      </p:to>
                                    </p:set>
                                    <p:animEffect transition="in" filter="blinds(horizontal)">
                                      <p:cBhvr>
                                        <p:cTn id="7" dur="500"/>
                                        <p:tgtEl>
                                          <p:spTgt spid="2048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483">
                                            <p:txEl>
                                              <p:pRg st="4" end="4"/>
                                            </p:txEl>
                                          </p:spTgt>
                                        </p:tgtEl>
                                        <p:attrNameLst>
                                          <p:attrName>style.visibility</p:attrName>
                                        </p:attrNameLst>
                                      </p:cBhvr>
                                      <p:to>
                                        <p:strVal val="visible"/>
                                      </p:to>
                                    </p:set>
                                    <p:animEffect transition="in" filter="blinds(horizontal)">
                                      <p:cBhvr>
                                        <p:cTn id="12" dur="500"/>
                                        <p:tgtEl>
                                          <p:spTgt spid="2048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483">
                                            <p:txEl>
                                              <p:pRg st="6" end="6"/>
                                            </p:txEl>
                                          </p:spTgt>
                                        </p:tgtEl>
                                        <p:attrNameLst>
                                          <p:attrName>style.visibility</p:attrName>
                                        </p:attrNameLst>
                                      </p:cBhvr>
                                      <p:to>
                                        <p:strVal val="visible"/>
                                      </p:to>
                                    </p:set>
                                    <p:animEffect transition="in" filter="blinds(horizontal)">
                                      <p:cBhvr>
                                        <p:cTn id="17" dur="500"/>
                                        <p:tgtEl>
                                          <p:spTgt spid="2048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483">
                                            <p:txEl>
                                              <p:pRg st="8" end="8"/>
                                            </p:txEl>
                                          </p:spTgt>
                                        </p:tgtEl>
                                        <p:attrNameLst>
                                          <p:attrName>style.visibility</p:attrName>
                                        </p:attrNameLst>
                                      </p:cBhvr>
                                      <p:to>
                                        <p:strVal val="visible"/>
                                      </p:to>
                                    </p:set>
                                    <p:animEffect transition="in" filter="blinds(horizontal)">
                                      <p:cBhvr>
                                        <p:cTn id="22" dur="500"/>
                                        <p:tgtEl>
                                          <p:spTgt spid="2048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
          <p:cNvSpPr>
            <a:spLocks noGrp="1" noChangeArrowheads="1"/>
          </p:cNvSpPr>
          <p:nvPr>
            <p:ph type="title"/>
          </p:nvPr>
        </p:nvSpPr>
        <p:spPr>
          <a:xfrm>
            <a:off x="222885" y="274320"/>
            <a:ext cx="8698230" cy="822960"/>
          </a:xfrm>
        </p:spPr>
        <p:txBody>
          <a:bodyPr lIns="0" tIns="0" rIns="0" bIns="0" anchor="t"/>
          <a:lstStyle/>
          <a:p>
            <a:pPr eaLnBrk="1" hangingPunct="1">
              <a:lnSpc>
                <a:spcPct val="95000"/>
              </a:lnSpc>
            </a:pPr>
            <a:r>
              <a:rPr lang="en-US" sz="4800" dirty="0" smtClean="0">
                <a:solidFill>
                  <a:srgbClr val="1F497D"/>
                </a:solidFill>
              </a:rPr>
              <a:t>Future </a:t>
            </a:r>
            <a:r>
              <a:rPr lang="en-US" sz="4800" dirty="0" smtClean="0">
                <a:solidFill>
                  <a:srgbClr val="1F497D"/>
                </a:solidFill>
              </a:rPr>
              <a:t>Work</a:t>
            </a:r>
            <a:endParaRPr lang="en-US" sz="4800" dirty="0" smtClean="0">
              <a:solidFill>
                <a:srgbClr val="000000"/>
              </a:solidFill>
              <a:latin typeface="Arial" charset="0"/>
            </a:endParaRPr>
          </a:p>
        </p:txBody>
      </p:sp>
      <p:sp>
        <p:nvSpPr>
          <p:cNvPr id="23554" name="Rectangle 2"/>
          <p:cNvSpPr>
            <a:spLocks noGrp="1" noChangeArrowheads="1"/>
          </p:cNvSpPr>
          <p:nvPr>
            <p:ph type="body" idx="1"/>
          </p:nvPr>
        </p:nvSpPr>
        <p:spPr>
          <a:xfrm>
            <a:off x="228600" y="1470660"/>
            <a:ext cx="8686800" cy="5692140"/>
          </a:xfrm>
        </p:spPr>
        <p:txBody>
          <a:bodyPr lIns="0" tIns="0" rIns="0" bIns="0"/>
          <a:lstStyle/>
          <a:p>
            <a:pPr marL="0" indent="0">
              <a:lnSpc>
                <a:spcPct val="95000"/>
              </a:lnSpc>
              <a:spcBef>
                <a:spcPct val="0"/>
              </a:spcBef>
            </a:pPr>
            <a:r>
              <a:rPr lang="en-US" sz="2350" dirty="0" smtClean="0">
                <a:solidFill>
                  <a:srgbClr val="000000"/>
                </a:solidFill>
              </a:rPr>
              <a:t>Perform a quantitative analysis to determine optimal bottom geometry based on design objectives.</a:t>
            </a:r>
            <a:endParaRPr lang="en-US" sz="2350" dirty="0" smtClean="0"/>
          </a:p>
          <a:p>
            <a:pPr marL="0" indent="0">
              <a:lnSpc>
                <a:spcPct val="95000"/>
              </a:lnSpc>
              <a:spcBef>
                <a:spcPct val="0"/>
              </a:spcBef>
            </a:pPr>
            <a:endParaRPr lang="en-US" sz="2350" dirty="0" smtClean="0">
              <a:solidFill>
                <a:srgbClr val="000000"/>
              </a:solidFill>
            </a:endParaRPr>
          </a:p>
          <a:p>
            <a:pPr marL="0" indent="0">
              <a:lnSpc>
                <a:spcPct val="95000"/>
              </a:lnSpc>
              <a:spcBef>
                <a:spcPct val="0"/>
              </a:spcBef>
            </a:pPr>
            <a:r>
              <a:rPr lang="en-US" sz="2350" dirty="0" smtClean="0">
                <a:solidFill>
                  <a:srgbClr val="000000"/>
                </a:solidFill>
              </a:rPr>
              <a:t>Determine a way to quantitatively measure debris flow and hydrostatic pressure.</a:t>
            </a:r>
            <a:endParaRPr lang="en-US" sz="2350" dirty="0" smtClean="0"/>
          </a:p>
          <a:p>
            <a:pPr marL="0" indent="0">
              <a:lnSpc>
                <a:spcPct val="95000"/>
              </a:lnSpc>
              <a:spcBef>
                <a:spcPct val="0"/>
              </a:spcBef>
            </a:pPr>
            <a:endParaRPr lang="en-US" sz="2350" dirty="0" smtClean="0">
              <a:solidFill>
                <a:srgbClr val="000000"/>
              </a:solidFill>
            </a:endParaRPr>
          </a:p>
          <a:p>
            <a:pPr marL="0" indent="0">
              <a:lnSpc>
                <a:spcPct val="95000"/>
              </a:lnSpc>
              <a:spcBef>
                <a:spcPct val="0"/>
              </a:spcBef>
            </a:pPr>
            <a:r>
              <a:rPr lang="en-US" sz="2350" dirty="0" smtClean="0">
                <a:solidFill>
                  <a:srgbClr val="000000"/>
                </a:solidFill>
              </a:rPr>
              <a:t>Improve apparatus for greater precision in measurements.</a:t>
            </a:r>
            <a:endParaRPr lang="en-US" sz="2350" dirty="0" smtClean="0"/>
          </a:p>
          <a:p>
            <a:pPr marL="0" indent="0">
              <a:lnSpc>
                <a:spcPct val="95000"/>
              </a:lnSpc>
              <a:spcBef>
                <a:spcPct val="0"/>
              </a:spcBef>
            </a:pPr>
            <a:endParaRPr lang="en-US" sz="2350" dirty="0" smtClean="0">
              <a:solidFill>
                <a:srgbClr val="000000"/>
              </a:solidFill>
            </a:endParaRPr>
          </a:p>
          <a:p>
            <a:pPr marL="0" indent="0">
              <a:lnSpc>
                <a:spcPct val="95000"/>
              </a:lnSpc>
              <a:spcBef>
                <a:spcPct val="0"/>
              </a:spcBef>
            </a:pPr>
            <a:r>
              <a:rPr lang="en-US" sz="2350" dirty="0" smtClean="0">
                <a:solidFill>
                  <a:srgbClr val="000000"/>
                </a:solidFill>
              </a:rPr>
              <a:t>Propose a final design for the </a:t>
            </a:r>
            <a:r>
              <a:rPr lang="en-US" sz="2350" dirty="0" err="1" smtClean="0">
                <a:solidFill>
                  <a:srgbClr val="000000"/>
                </a:solidFill>
              </a:rPr>
              <a:t>floc</a:t>
            </a:r>
            <a:r>
              <a:rPr lang="en-US" sz="2350" dirty="0" smtClean="0">
                <a:solidFill>
                  <a:srgbClr val="000000"/>
                </a:solidFill>
              </a:rPr>
              <a:t> weir.</a:t>
            </a:r>
            <a:endParaRPr lang="en-US" sz="2350" dirty="0" smtClean="0"/>
          </a:p>
          <a:p>
            <a:pPr marL="0" indent="0">
              <a:lnSpc>
                <a:spcPct val="95000"/>
              </a:lnSpc>
              <a:spcBef>
                <a:spcPct val="0"/>
              </a:spcBef>
            </a:pPr>
            <a:endParaRPr lang="en-US" sz="2350" dirty="0" smtClean="0">
              <a:solidFill>
                <a:srgbClr val="000000"/>
              </a:solidFill>
            </a:endParaRPr>
          </a:p>
          <a:p>
            <a:pPr marL="0" indent="0">
              <a:lnSpc>
                <a:spcPct val="95000"/>
              </a:lnSpc>
              <a:spcBef>
                <a:spcPct val="0"/>
              </a:spcBef>
            </a:pPr>
            <a:r>
              <a:rPr lang="en-US" sz="2350" dirty="0" smtClean="0">
                <a:solidFill>
                  <a:srgbClr val="000000"/>
                </a:solidFill>
              </a:rPr>
              <a:t>Submit a journal article to </a:t>
            </a:r>
            <a:r>
              <a:rPr lang="en-US" sz="2350" dirty="0" smtClean="0">
                <a:solidFill>
                  <a:srgbClr val="000000"/>
                </a:solidFill>
              </a:rPr>
              <a:t>Aqua.</a:t>
            </a:r>
          </a:p>
          <a:p>
            <a:pPr marL="0" indent="0">
              <a:lnSpc>
                <a:spcPct val="95000"/>
              </a:lnSpc>
              <a:spcBef>
                <a:spcPct val="0"/>
              </a:spcBef>
            </a:pPr>
            <a:endParaRPr lang="en-US" sz="2350" dirty="0" smtClean="0">
              <a:solidFill>
                <a:srgbClr val="000000"/>
              </a:solidFill>
            </a:endParaRPr>
          </a:p>
          <a:p>
            <a:pPr marL="0" indent="0">
              <a:lnSpc>
                <a:spcPct val="95000"/>
              </a:lnSpc>
              <a:spcBef>
                <a:spcPct val="0"/>
              </a:spcBef>
            </a:pPr>
            <a:r>
              <a:rPr lang="en-US" sz="2350" dirty="0" smtClean="0">
                <a:solidFill>
                  <a:srgbClr val="000000"/>
                </a:solidFill>
              </a:rPr>
              <a:t>First person investigation of the our tanks in the Honduras to apply what we learn to the spring semester ☺</a:t>
            </a:r>
            <a:endParaRPr lang="en-US" sz="2350" dirty="0" smtClean="0"/>
          </a:p>
          <a:p>
            <a:pPr marL="0" indent="0">
              <a:lnSpc>
                <a:spcPct val="95000"/>
              </a:lnSpc>
              <a:spcBef>
                <a:spcPct val="0"/>
              </a:spcBef>
              <a:buNone/>
            </a:pPr>
            <a:endParaRPr lang="en-US" sz="2400" dirty="0" smtClean="0">
              <a:solidFill>
                <a:srgbClr val="000000"/>
              </a:solidFill>
              <a:latin typeface="Arial" charset="0"/>
            </a:endParaRPr>
          </a:p>
          <a:p>
            <a:pPr marL="0" indent="0">
              <a:lnSpc>
                <a:spcPct val="95000"/>
              </a:lnSpc>
              <a:spcBef>
                <a:spcPct val="0"/>
              </a:spcBef>
              <a:buNone/>
            </a:pPr>
            <a:endParaRPr lang="en-US" sz="2400" dirty="0" smtClean="0">
              <a:solidFill>
                <a:srgbClr val="000000"/>
              </a:solidFill>
              <a:latin typeface="Arial" charset="0"/>
            </a:endParaRPr>
          </a:p>
          <a:p>
            <a:pPr marL="0" indent="0">
              <a:lnSpc>
                <a:spcPct val="95000"/>
              </a:lnSpc>
              <a:spcBef>
                <a:spcPct val="0"/>
              </a:spcBef>
              <a:buNone/>
            </a:pPr>
            <a:endParaRPr lang="en-US" sz="2400" dirty="0" smtClean="0">
              <a:solidFill>
                <a:srgbClr val="000000"/>
              </a:solidFill>
              <a:latin typeface="Arial" charset="0"/>
            </a:endParaRPr>
          </a:p>
          <a:p>
            <a:pPr marL="0" indent="0">
              <a:lnSpc>
                <a:spcPct val="95000"/>
              </a:lnSpc>
              <a:spcBef>
                <a:spcPct val="0"/>
              </a:spcBef>
              <a:buNone/>
            </a:pPr>
            <a:endParaRPr lang="en-US" sz="2400" dirty="0" smtClean="0">
              <a:solidFill>
                <a:srgbClr val="000000"/>
              </a:solidFill>
              <a:latin typeface="Arial" charset="0"/>
            </a:endParaRPr>
          </a:p>
          <a:p>
            <a:pPr marL="0" indent="0">
              <a:lnSpc>
                <a:spcPct val="95000"/>
              </a:lnSpc>
              <a:spcBef>
                <a:spcPct val="0"/>
              </a:spcBef>
              <a:buNone/>
            </a:pPr>
            <a:endParaRPr lang="en-US" sz="2400" dirty="0" smtClean="0">
              <a:solidFill>
                <a:srgbClr val="000000"/>
              </a:solidFill>
              <a:latin typeface="Arial" charset="0"/>
            </a:endParaRPr>
          </a:p>
        </p:txBody>
      </p:sp>
      <p:pic>
        <p:nvPicPr>
          <p:cNvPr id="19460" name="Picture 6" descr="a"/>
          <p:cNvPicPr>
            <a:picLocks noChangeAspect="1" noChangeArrowheads="1"/>
          </p:cNvPicPr>
          <p:nvPr/>
        </p:nvPicPr>
        <p:blipFill>
          <a:blip r:embed="rId3" cstate="print"/>
          <a:srcRect r="4546"/>
          <a:stretch>
            <a:fillRect/>
          </a:stretch>
        </p:blipFill>
        <p:spPr bwMode="auto">
          <a:xfrm>
            <a:off x="0" y="6300788"/>
            <a:ext cx="1981677" cy="557213"/>
          </a:xfrm>
          <a:prstGeom prst="rect">
            <a:avLst/>
          </a:prstGeom>
          <a:noFill/>
          <a:ln w="9525">
            <a:noFill/>
            <a:miter lim="800000"/>
            <a:headEnd/>
            <a:tailEnd/>
          </a:ln>
        </p:spPr>
      </p:pic>
      <p:pic>
        <p:nvPicPr>
          <p:cNvPr id="19461" name="Picture 6" descr="b"/>
          <p:cNvPicPr>
            <a:picLocks noChangeAspect="1" noChangeArrowheads="1"/>
          </p:cNvPicPr>
          <p:nvPr/>
        </p:nvPicPr>
        <p:blipFill>
          <a:blip r:embed="rId4" cstate="print"/>
          <a:srcRect/>
          <a:stretch>
            <a:fillRect/>
          </a:stretch>
        </p:blipFill>
        <p:spPr bwMode="auto">
          <a:xfrm>
            <a:off x="7209473" y="6283643"/>
            <a:ext cx="1934528" cy="574358"/>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54">
                                            <p:txEl>
                                              <p:pRg st="2" end="2"/>
                                            </p:txEl>
                                          </p:spTgt>
                                        </p:tgtEl>
                                        <p:attrNameLst>
                                          <p:attrName>style.visibility</p:attrName>
                                        </p:attrNameLst>
                                      </p:cBhvr>
                                      <p:to>
                                        <p:strVal val="visible"/>
                                      </p:to>
                                    </p:set>
                                    <p:animEffect transition="in" filter="blinds(horizontal)">
                                      <p:cBhvr>
                                        <p:cTn id="7" dur="500"/>
                                        <p:tgtEl>
                                          <p:spTgt spid="2355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554">
                                            <p:txEl>
                                              <p:pRg st="4" end="4"/>
                                            </p:txEl>
                                          </p:spTgt>
                                        </p:tgtEl>
                                        <p:attrNameLst>
                                          <p:attrName>style.visibility</p:attrName>
                                        </p:attrNameLst>
                                      </p:cBhvr>
                                      <p:to>
                                        <p:strVal val="visible"/>
                                      </p:to>
                                    </p:set>
                                    <p:animEffect transition="in" filter="blinds(horizontal)">
                                      <p:cBhvr>
                                        <p:cTn id="12" dur="500"/>
                                        <p:tgtEl>
                                          <p:spTgt spid="23554">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3554">
                                            <p:txEl>
                                              <p:pRg st="6" end="6"/>
                                            </p:txEl>
                                          </p:spTgt>
                                        </p:tgtEl>
                                        <p:attrNameLst>
                                          <p:attrName>style.visibility</p:attrName>
                                        </p:attrNameLst>
                                      </p:cBhvr>
                                      <p:to>
                                        <p:strVal val="visible"/>
                                      </p:to>
                                    </p:set>
                                    <p:animEffect transition="in" filter="blinds(horizontal)">
                                      <p:cBhvr>
                                        <p:cTn id="17" dur="500"/>
                                        <p:tgtEl>
                                          <p:spTgt spid="23554">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3554">
                                            <p:txEl>
                                              <p:pRg st="8" end="8"/>
                                            </p:txEl>
                                          </p:spTgt>
                                        </p:tgtEl>
                                        <p:attrNameLst>
                                          <p:attrName>style.visibility</p:attrName>
                                        </p:attrNameLst>
                                      </p:cBhvr>
                                      <p:to>
                                        <p:strVal val="visible"/>
                                      </p:to>
                                    </p:set>
                                    <p:animEffect transition="in" filter="blinds(horizontal)">
                                      <p:cBhvr>
                                        <p:cTn id="22" dur="500"/>
                                        <p:tgtEl>
                                          <p:spTgt spid="23554">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3554">
                                            <p:txEl>
                                              <p:pRg st="10" end="10"/>
                                            </p:txEl>
                                          </p:spTgt>
                                        </p:tgtEl>
                                        <p:attrNameLst>
                                          <p:attrName>style.visibility</p:attrName>
                                        </p:attrNameLst>
                                      </p:cBhvr>
                                      <p:to>
                                        <p:strVal val="visible"/>
                                      </p:to>
                                    </p:set>
                                    <p:animEffect transition="in" filter="blinds(horizontal)">
                                      <p:cBhvr>
                                        <p:cTn id="27" dur="500"/>
                                        <p:tgtEl>
                                          <p:spTgt spid="2355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Grp="1" noChangeArrowheads="1"/>
          </p:cNvSpPr>
          <p:nvPr>
            <p:ph type="title"/>
          </p:nvPr>
        </p:nvSpPr>
        <p:spPr>
          <a:xfrm>
            <a:off x="222885" y="274320"/>
            <a:ext cx="8698230" cy="822960"/>
          </a:xfrm>
        </p:spPr>
        <p:txBody>
          <a:bodyPr lIns="0" tIns="0" rIns="0" bIns="0" anchor="t"/>
          <a:lstStyle/>
          <a:p>
            <a:pPr>
              <a:lnSpc>
                <a:spcPct val="95000"/>
              </a:lnSpc>
            </a:pPr>
            <a:r>
              <a:rPr lang="en-US" sz="7200" dirty="0" smtClean="0"/>
              <a:t>The end.</a:t>
            </a:r>
            <a:endParaRPr lang="en-US" sz="7200" dirty="0">
              <a:solidFill>
                <a:srgbClr val="000000"/>
              </a:solidFill>
              <a:latin typeface="Arial" charset="0"/>
            </a:endParaRPr>
          </a:p>
        </p:txBody>
      </p:sp>
      <p:sp>
        <p:nvSpPr>
          <p:cNvPr id="27650" name="Rectangle 2"/>
          <p:cNvSpPr>
            <a:spLocks noGrp="1" noChangeArrowheads="1"/>
          </p:cNvSpPr>
          <p:nvPr>
            <p:ph type="body" idx="1"/>
          </p:nvPr>
        </p:nvSpPr>
        <p:spPr>
          <a:xfrm>
            <a:off x="222885" y="1645920"/>
            <a:ext cx="8698230" cy="4937760"/>
          </a:xfrm>
        </p:spPr>
        <p:txBody>
          <a:bodyPr lIns="0" tIns="0" rIns="0" bIns="0"/>
          <a:lstStyle/>
          <a:p>
            <a:pPr marL="0" indent="0">
              <a:lnSpc>
                <a:spcPct val="95000"/>
              </a:lnSpc>
              <a:spcBef>
                <a:spcPct val="0"/>
              </a:spcBef>
              <a:buNone/>
            </a:pPr>
            <a:endParaRPr lang="en-US" dirty="0">
              <a:solidFill>
                <a:srgbClr val="000000"/>
              </a:solidFill>
            </a:endParaRPr>
          </a:p>
        </p:txBody>
      </p:sp>
      <p:pic>
        <p:nvPicPr>
          <p:cNvPr id="4" name="Picture 6" descr="a"/>
          <p:cNvPicPr>
            <a:picLocks noChangeAspect="1" noChangeArrowheads="1"/>
          </p:cNvPicPr>
          <p:nvPr/>
        </p:nvPicPr>
        <p:blipFill>
          <a:blip r:embed="rId3" cstate="print"/>
          <a:srcRect r="4546"/>
          <a:stretch>
            <a:fillRect/>
          </a:stretch>
        </p:blipFill>
        <p:spPr bwMode="auto">
          <a:xfrm>
            <a:off x="0" y="6300788"/>
            <a:ext cx="1981200" cy="557212"/>
          </a:xfrm>
          <a:prstGeom prst="rect">
            <a:avLst/>
          </a:prstGeom>
          <a:noFill/>
          <a:ln w="9525">
            <a:noFill/>
            <a:miter lim="800000"/>
            <a:headEnd/>
            <a:tailEnd/>
          </a:ln>
        </p:spPr>
      </p:pic>
      <p:pic>
        <p:nvPicPr>
          <p:cNvPr id="5"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pic>
        <p:nvPicPr>
          <p:cNvPr id="7" name="Picture 6" descr="IMG_3459.JPG"/>
          <p:cNvPicPr>
            <a:picLocks noChangeAspect="1"/>
          </p:cNvPicPr>
          <p:nvPr/>
        </p:nvPicPr>
        <p:blipFill>
          <a:blip r:embed="rId5" cstate="print"/>
          <a:stretch>
            <a:fillRect/>
          </a:stretch>
        </p:blipFill>
        <p:spPr>
          <a:xfrm>
            <a:off x="1752600" y="1752600"/>
            <a:ext cx="3581400" cy="4775200"/>
          </a:xfrm>
          <a:prstGeom prst="rect">
            <a:avLst/>
          </a:prstGeom>
        </p:spPr>
      </p:pic>
      <p:sp>
        <p:nvSpPr>
          <p:cNvPr id="8" name="Rounded Rectangular Callout 7"/>
          <p:cNvSpPr/>
          <p:nvPr/>
        </p:nvSpPr>
        <p:spPr bwMode="auto">
          <a:xfrm>
            <a:off x="5867400" y="1905000"/>
            <a:ext cx="2438400" cy="1600200"/>
          </a:xfrm>
          <a:prstGeom prst="wedgeRoundRectCallout">
            <a:avLst>
              <a:gd name="adj1" fmla="val -51258"/>
              <a:gd name="adj2" fmla="val 70047"/>
              <a:gd name="adj3" fmla="val 16667"/>
            </a:avLst>
          </a:prstGeom>
          <a:solidFill>
            <a:schemeClr val="accent1"/>
          </a:solidFill>
          <a:ln w="12700" cap="flat" cmpd="sng" algn="ctr">
            <a:solidFill>
              <a:schemeClr val="tx1"/>
            </a:solidFill>
            <a:prstDash val="solid"/>
            <a:round/>
            <a:headEnd type="none" w="lg" len="med"/>
            <a:tailEnd type="none" w="lg" len="med"/>
          </a:ln>
          <a:effectLst/>
        </p:spPr>
        <p:txBody>
          <a:bodyPr vert="horz" wrap="none" lIns="91440" tIns="45720" rIns="91440" bIns="45720" numCol="1" rtlCol="0" anchor="ctr"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entury Gothic" pitchFamily="34" charset="0"/>
              <a:cs typeface="Arial" charset="0"/>
            </a:endParaRPr>
          </a:p>
        </p:txBody>
      </p:sp>
      <p:sp>
        <p:nvSpPr>
          <p:cNvPr id="9" name="TextBox 8"/>
          <p:cNvSpPr txBox="1"/>
          <p:nvPr/>
        </p:nvSpPr>
        <p:spPr>
          <a:xfrm>
            <a:off x="6019800" y="2362200"/>
            <a:ext cx="2209800" cy="523220"/>
          </a:xfrm>
          <a:prstGeom prst="rect">
            <a:avLst/>
          </a:prstGeom>
          <a:noFill/>
        </p:spPr>
        <p:txBody>
          <a:bodyPr wrap="square" rtlCol="0">
            <a:spAutoFit/>
          </a:bodyPr>
          <a:lstStyle/>
          <a:p>
            <a:r>
              <a:rPr lang="en-US" sz="2800" dirty="0" smtClean="0"/>
              <a:t>Questions?</a:t>
            </a:r>
            <a:endParaRPr lang="en-US" sz="2800" dirty="0"/>
          </a:p>
        </p:txBody>
      </p:sp>
    </p:spTree>
    <p:extLst>
      <p:ext uri="{BB962C8B-B14F-4D97-AF65-F5344CB8AC3E}">
        <p14:creationId xmlns:p14="http://schemas.microsoft.com/office/powerpoint/2010/main" xmlns="" val="429322524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Grp="1" noChangeArrowheads="1"/>
          </p:cNvSpPr>
          <p:nvPr>
            <p:ph type="title"/>
          </p:nvPr>
        </p:nvSpPr>
        <p:spPr>
          <a:xfrm>
            <a:off x="215742" y="267177"/>
            <a:ext cx="8698230" cy="817245"/>
          </a:xfrm>
        </p:spPr>
        <p:txBody>
          <a:bodyPr lIns="0" tIns="0" rIns="0" bIns="0" anchor="t"/>
          <a:lstStyle/>
          <a:p>
            <a:pPr>
              <a:lnSpc>
                <a:spcPct val="95000"/>
              </a:lnSpc>
            </a:pPr>
            <a:r>
              <a:rPr lang="en-US" sz="5400" dirty="0" err="1" smtClean="0"/>
              <a:t>Floc</a:t>
            </a:r>
            <a:r>
              <a:rPr lang="en-US" sz="5400" dirty="0" smtClean="0"/>
              <a:t> Blanket Formation</a:t>
            </a:r>
            <a:endParaRPr lang="en-US" sz="5400" dirty="0">
              <a:solidFill>
                <a:srgbClr val="000000"/>
              </a:solidFill>
              <a:latin typeface="Arial" charset="0"/>
            </a:endParaRPr>
          </a:p>
        </p:txBody>
      </p:sp>
      <p:sp>
        <p:nvSpPr>
          <p:cNvPr id="7170" name="Rectangle 2"/>
          <p:cNvSpPr>
            <a:spLocks noGrp="1" noChangeArrowheads="1"/>
          </p:cNvSpPr>
          <p:nvPr>
            <p:ph type="body" idx="1"/>
          </p:nvPr>
        </p:nvSpPr>
        <p:spPr>
          <a:xfrm>
            <a:off x="222885" y="1645920"/>
            <a:ext cx="8698230" cy="4937760"/>
          </a:xfrm>
        </p:spPr>
        <p:txBody>
          <a:bodyPr lIns="0" tIns="0" rIns="0" bIns="0"/>
          <a:lstStyle/>
          <a:p>
            <a:pPr marL="445770" lvl="1" indent="-342900">
              <a:lnSpc>
                <a:spcPct val="95000"/>
              </a:lnSpc>
              <a:spcBef>
                <a:spcPct val="0"/>
              </a:spcBef>
              <a:buClr>
                <a:srgbClr val="000000"/>
              </a:buClr>
            </a:pPr>
            <a:r>
              <a:rPr lang="en-US" sz="3200" dirty="0">
                <a:solidFill>
                  <a:srgbClr val="000000"/>
                </a:solidFill>
              </a:rPr>
              <a:t>Adequate </a:t>
            </a:r>
            <a:r>
              <a:rPr lang="en-US" sz="3200" dirty="0" err="1">
                <a:solidFill>
                  <a:srgbClr val="000000"/>
                </a:solidFill>
              </a:rPr>
              <a:t>floc</a:t>
            </a:r>
            <a:r>
              <a:rPr lang="en-US" sz="3200" dirty="0">
                <a:solidFill>
                  <a:srgbClr val="000000"/>
                </a:solidFill>
              </a:rPr>
              <a:t> re-suspension by inlet jet</a:t>
            </a:r>
            <a:endParaRPr lang="en-US" sz="3200" dirty="0"/>
          </a:p>
          <a:p>
            <a:pPr marL="445770" lvl="1" indent="-342900">
              <a:lnSpc>
                <a:spcPct val="95000"/>
              </a:lnSpc>
              <a:spcBef>
                <a:spcPct val="0"/>
              </a:spcBef>
              <a:buClr>
                <a:srgbClr val="000000"/>
              </a:buClr>
            </a:pPr>
            <a:r>
              <a:rPr lang="en-US" sz="3200" dirty="0">
                <a:solidFill>
                  <a:srgbClr val="000000"/>
                </a:solidFill>
              </a:rPr>
              <a:t>Inclines to direct settling </a:t>
            </a:r>
            <a:r>
              <a:rPr lang="en-US" sz="3200" dirty="0" err="1">
                <a:solidFill>
                  <a:srgbClr val="000000"/>
                </a:solidFill>
              </a:rPr>
              <a:t>flocs</a:t>
            </a:r>
            <a:r>
              <a:rPr lang="en-US" sz="3200" dirty="0">
                <a:solidFill>
                  <a:srgbClr val="000000"/>
                </a:solidFill>
              </a:rPr>
              <a:t> towards inlet jet</a:t>
            </a:r>
          </a:p>
        </p:txBody>
      </p:sp>
      <p:pic>
        <p:nvPicPr>
          <p:cNvPr id="7172" name="Picture 4"/>
          <p:cNvPicPr>
            <a:picLocks noChangeAspect="1" noChangeArrowheads="1"/>
          </p:cNvPicPr>
          <p:nvPr/>
        </p:nvPicPr>
        <p:blipFill>
          <a:blip r:embed="rId3" cstate="print"/>
          <a:srcRect/>
          <a:stretch>
            <a:fillRect/>
          </a:stretch>
        </p:blipFill>
        <p:spPr bwMode="auto">
          <a:xfrm>
            <a:off x="3375660" y="3278505"/>
            <a:ext cx="1805940" cy="2817495"/>
          </a:xfrm>
          <a:prstGeom prst="rect">
            <a:avLst/>
          </a:prstGeom>
          <a:noFill/>
        </p:spPr>
      </p:pic>
      <p:pic>
        <p:nvPicPr>
          <p:cNvPr id="7173" name="Picture 5"/>
          <p:cNvPicPr>
            <a:picLocks noChangeAspect="1" noChangeArrowheads="1"/>
          </p:cNvPicPr>
          <p:nvPr/>
        </p:nvPicPr>
        <p:blipFill>
          <a:blip r:embed="rId4" cstate="print"/>
          <a:srcRect/>
          <a:stretch>
            <a:fillRect/>
          </a:stretch>
        </p:blipFill>
        <p:spPr bwMode="auto">
          <a:xfrm>
            <a:off x="6477000" y="3264362"/>
            <a:ext cx="1828800" cy="2755438"/>
          </a:xfrm>
          <a:prstGeom prst="rect">
            <a:avLst/>
          </a:prstGeom>
          <a:noFill/>
        </p:spPr>
      </p:pic>
      <p:pic>
        <p:nvPicPr>
          <p:cNvPr id="7174" name="Picture 6"/>
          <p:cNvPicPr>
            <a:picLocks noChangeAspect="1" noChangeArrowheads="1"/>
          </p:cNvPicPr>
          <p:nvPr/>
        </p:nvPicPr>
        <p:blipFill>
          <a:blip r:embed="rId5" cstate="print"/>
          <a:srcRect/>
          <a:stretch>
            <a:fillRect/>
          </a:stretch>
        </p:blipFill>
        <p:spPr bwMode="auto">
          <a:xfrm>
            <a:off x="442912" y="3232785"/>
            <a:ext cx="1843088" cy="2863215"/>
          </a:xfrm>
          <a:prstGeom prst="rect">
            <a:avLst/>
          </a:prstGeom>
          <a:noFill/>
        </p:spPr>
      </p:pic>
      <p:sp>
        <p:nvSpPr>
          <p:cNvPr id="7175" name="Freeform 7"/>
          <p:cNvSpPr>
            <a:spLocks/>
          </p:cNvSpPr>
          <p:nvPr/>
        </p:nvSpPr>
        <p:spPr bwMode="auto">
          <a:xfrm>
            <a:off x="5486400" y="4114800"/>
            <a:ext cx="610077" cy="610077"/>
          </a:xfrm>
          <a:custGeom>
            <a:avLst/>
            <a:gdLst/>
            <a:ahLst/>
            <a:cxnLst>
              <a:cxn ang="0">
                <a:pos x="0" y="6165"/>
              </a:cxn>
              <a:cxn ang="0">
                <a:pos x="10427" y="6165"/>
              </a:cxn>
              <a:cxn ang="0">
                <a:pos x="10427" y="985"/>
              </a:cxn>
              <a:cxn ang="0">
                <a:pos x="11410" y="995"/>
              </a:cxn>
              <a:cxn ang="0">
                <a:pos x="21600" y="11345"/>
              </a:cxn>
              <a:cxn ang="0">
                <a:pos x="11413" y="21691"/>
              </a:cxn>
              <a:cxn ang="0">
                <a:pos x="10427" y="21705"/>
              </a:cxn>
              <a:cxn ang="0">
                <a:pos x="10427" y="16526"/>
              </a:cxn>
              <a:cxn ang="0">
                <a:pos x="0" y="16526"/>
              </a:cxn>
              <a:cxn ang="0">
                <a:pos x="0" y="6165"/>
              </a:cxn>
            </a:cxnLst>
            <a:rect l="0" t="0" r="r" b="b"/>
            <a:pathLst>
              <a:path w="21600" h="22715">
                <a:moveTo>
                  <a:pt x="0" y="6165"/>
                </a:moveTo>
                <a:lnTo>
                  <a:pt x="10427" y="6165"/>
                </a:lnTo>
                <a:cubicBezTo>
                  <a:pt x="10427" y="6165"/>
                  <a:pt x="10412" y="1031"/>
                  <a:pt x="10427" y="985"/>
                </a:cubicBezTo>
                <a:cubicBezTo>
                  <a:pt x="10427" y="0"/>
                  <a:pt x="11410" y="995"/>
                  <a:pt x="11410" y="995"/>
                </a:cubicBezTo>
                <a:lnTo>
                  <a:pt x="21600" y="11345"/>
                </a:lnTo>
                <a:cubicBezTo>
                  <a:pt x="21600" y="11345"/>
                  <a:pt x="11413" y="21669"/>
                  <a:pt x="11413" y="21691"/>
                </a:cubicBezTo>
                <a:cubicBezTo>
                  <a:pt x="10263" y="22715"/>
                  <a:pt x="10427" y="21705"/>
                  <a:pt x="10427" y="21705"/>
                </a:cubicBezTo>
                <a:lnTo>
                  <a:pt x="10427" y="16526"/>
                </a:lnTo>
                <a:lnTo>
                  <a:pt x="0" y="16526"/>
                </a:lnTo>
                <a:lnTo>
                  <a:pt x="0" y="6165"/>
                </a:lnTo>
                <a:close/>
              </a:path>
            </a:pathLst>
          </a:custGeom>
          <a:solidFill>
            <a:srgbClr val="FFFFFF"/>
          </a:solidFill>
          <a:ln w="9525">
            <a:solidFill>
              <a:srgbClr val="000000"/>
            </a:solidFill>
            <a:round/>
            <a:headEnd/>
            <a:tailEnd/>
          </a:ln>
          <a:effectLst/>
        </p:spPr>
        <p:txBody>
          <a:bodyPr lIns="82296" tIns="41148" rIns="82296" bIns="41148"/>
          <a:lstStyle/>
          <a:p>
            <a:endParaRPr lang="en-US"/>
          </a:p>
        </p:txBody>
      </p:sp>
      <p:sp>
        <p:nvSpPr>
          <p:cNvPr id="7176" name="Freeform 8"/>
          <p:cNvSpPr>
            <a:spLocks/>
          </p:cNvSpPr>
          <p:nvPr/>
        </p:nvSpPr>
        <p:spPr bwMode="auto">
          <a:xfrm>
            <a:off x="2474595" y="4120515"/>
            <a:ext cx="641509" cy="661512"/>
          </a:xfrm>
          <a:custGeom>
            <a:avLst/>
            <a:gdLst/>
            <a:ahLst/>
            <a:cxnLst>
              <a:cxn ang="0">
                <a:pos x="0" y="6165"/>
              </a:cxn>
              <a:cxn ang="0">
                <a:pos x="10427" y="6165"/>
              </a:cxn>
              <a:cxn ang="0">
                <a:pos x="10427" y="985"/>
              </a:cxn>
              <a:cxn ang="0">
                <a:pos x="11410" y="995"/>
              </a:cxn>
              <a:cxn ang="0">
                <a:pos x="21600" y="11345"/>
              </a:cxn>
              <a:cxn ang="0">
                <a:pos x="11413" y="21691"/>
              </a:cxn>
              <a:cxn ang="0">
                <a:pos x="10427" y="21705"/>
              </a:cxn>
              <a:cxn ang="0">
                <a:pos x="10427" y="16526"/>
              </a:cxn>
              <a:cxn ang="0">
                <a:pos x="0" y="16526"/>
              </a:cxn>
              <a:cxn ang="0">
                <a:pos x="0" y="6165"/>
              </a:cxn>
            </a:cxnLst>
            <a:rect l="0" t="0" r="r" b="b"/>
            <a:pathLst>
              <a:path w="21600" h="22715">
                <a:moveTo>
                  <a:pt x="0" y="6165"/>
                </a:moveTo>
                <a:lnTo>
                  <a:pt x="10427" y="6165"/>
                </a:lnTo>
                <a:cubicBezTo>
                  <a:pt x="10427" y="6165"/>
                  <a:pt x="10412" y="1031"/>
                  <a:pt x="10427" y="985"/>
                </a:cubicBezTo>
                <a:cubicBezTo>
                  <a:pt x="10427" y="0"/>
                  <a:pt x="11410" y="995"/>
                  <a:pt x="11410" y="995"/>
                </a:cubicBezTo>
                <a:lnTo>
                  <a:pt x="21600" y="11345"/>
                </a:lnTo>
                <a:cubicBezTo>
                  <a:pt x="21600" y="11345"/>
                  <a:pt x="11413" y="21669"/>
                  <a:pt x="11413" y="21691"/>
                </a:cubicBezTo>
                <a:cubicBezTo>
                  <a:pt x="10263" y="22715"/>
                  <a:pt x="10427" y="21705"/>
                  <a:pt x="10427" y="21705"/>
                </a:cubicBezTo>
                <a:lnTo>
                  <a:pt x="10427" y="16526"/>
                </a:lnTo>
                <a:lnTo>
                  <a:pt x="0" y="16526"/>
                </a:lnTo>
                <a:lnTo>
                  <a:pt x="0" y="6165"/>
                </a:lnTo>
                <a:close/>
              </a:path>
            </a:pathLst>
          </a:custGeom>
          <a:solidFill>
            <a:srgbClr val="FFFFFF"/>
          </a:solidFill>
          <a:ln w="9525">
            <a:solidFill>
              <a:srgbClr val="000000"/>
            </a:solidFill>
            <a:round/>
            <a:headEnd/>
            <a:tailEnd/>
          </a:ln>
          <a:effectLst/>
        </p:spPr>
        <p:txBody>
          <a:bodyPr lIns="82296" tIns="41148" rIns="82296" bIns="41148"/>
          <a:lstStyle/>
          <a:p>
            <a:endParaRPr lang="en-US"/>
          </a:p>
        </p:txBody>
      </p:sp>
      <p:pic>
        <p:nvPicPr>
          <p:cNvPr id="9" name="Picture 6" descr="a"/>
          <p:cNvPicPr>
            <a:picLocks noChangeAspect="1" noChangeArrowheads="1"/>
          </p:cNvPicPr>
          <p:nvPr/>
        </p:nvPicPr>
        <p:blipFill>
          <a:blip r:embed="rId6" cstate="print"/>
          <a:srcRect r="4546"/>
          <a:stretch>
            <a:fillRect/>
          </a:stretch>
        </p:blipFill>
        <p:spPr bwMode="auto">
          <a:xfrm>
            <a:off x="0" y="6300788"/>
            <a:ext cx="1981200" cy="557212"/>
          </a:xfrm>
          <a:prstGeom prst="rect">
            <a:avLst/>
          </a:prstGeom>
          <a:noFill/>
          <a:ln w="9525">
            <a:noFill/>
            <a:miter lim="800000"/>
            <a:headEnd/>
            <a:tailEnd/>
          </a:ln>
        </p:spPr>
      </p:pic>
      <p:pic>
        <p:nvPicPr>
          <p:cNvPr id="10" name="Picture 5" descr="b"/>
          <p:cNvPicPr>
            <a:picLocks noChangeAspect="1" noChangeArrowheads="1"/>
          </p:cNvPicPr>
          <p:nvPr/>
        </p:nvPicPr>
        <p:blipFill>
          <a:blip r:embed="rId7" cstate="print"/>
          <a:srcRect/>
          <a:stretch>
            <a:fillRect/>
          </a:stretch>
        </p:blipFill>
        <p:spPr bwMode="auto">
          <a:xfrm>
            <a:off x="7209971" y="6283098"/>
            <a:ext cx="1934029" cy="57490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a:xfrm>
            <a:off x="222885" y="274320"/>
            <a:ext cx="8698230" cy="822960"/>
          </a:xfrm>
        </p:spPr>
        <p:txBody>
          <a:bodyPr lIns="0" tIns="0" rIns="0" bIns="0" anchor="t"/>
          <a:lstStyle/>
          <a:p>
            <a:pPr>
              <a:lnSpc>
                <a:spcPct val="95000"/>
              </a:lnSpc>
            </a:pPr>
            <a:r>
              <a:rPr lang="en-US" sz="5400" dirty="0" smtClean="0"/>
              <a:t>Current Sedimentation Tank</a:t>
            </a:r>
            <a:endParaRPr lang="en-US" sz="5400" dirty="0">
              <a:solidFill>
                <a:srgbClr val="000000"/>
              </a:solidFill>
              <a:latin typeface="Arial" charset="0"/>
            </a:endParaRPr>
          </a:p>
        </p:txBody>
      </p:sp>
      <p:sp>
        <p:nvSpPr>
          <p:cNvPr id="9218" name="Rectangle 2"/>
          <p:cNvSpPr>
            <a:spLocks noGrp="1" noChangeArrowheads="1"/>
          </p:cNvSpPr>
          <p:nvPr>
            <p:ph type="body" idx="1"/>
          </p:nvPr>
        </p:nvSpPr>
        <p:spPr>
          <a:xfrm>
            <a:off x="222885" y="1645920"/>
            <a:ext cx="8698230" cy="4937760"/>
          </a:xfrm>
        </p:spPr>
        <p:txBody>
          <a:bodyPr lIns="0" tIns="0" rIns="0" bIns="0"/>
          <a:lstStyle/>
          <a:p>
            <a:pPr marL="0" indent="0">
              <a:lnSpc>
                <a:spcPct val="95000"/>
              </a:lnSpc>
              <a:spcBef>
                <a:spcPct val="0"/>
              </a:spcBef>
              <a:buNone/>
            </a:pPr>
            <a:endParaRPr lang="en-US" dirty="0">
              <a:solidFill>
                <a:srgbClr val="000000"/>
              </a:solidFill>
            </a:endParaRPr>
          </a:p>
        </p:txBody>
      </p:sp>
      <p:pic>
        <p:nvPicPr>
          <p:cNvPr id="6" name="Picture 6" descr="a"/>
          <p:cNvPicPr>
            <a:picLocks noChangeAspect="1" noChangeArrowheads="1"/>
          </p:cNvPicPr>
          <p:nvPr/>
        </p:nvPicPr>
        <p:blipFill>
          <a:blip r:embed="rId3" cstate="print"/>
          <a:srcRect r="4546"/>
          <a:stretch>
            <a:fillRect/>
          </a:stretch>
        </p:blipFill>
        <p:spPr bwMode="auto">
          <a:xfrm>
            <a:off x="0" y="6300788"/>
            <a:ext cx="1981200" cy="557212"/>
          </a:xfrm>
          <a:prstGeom prst="rect">
            <a:avLst/>
          </a:prstGeom>
          <a:noFill/>
          <a:ln w="9525">
            <a:noFill/>
            <a:miter lim="800000"/>
            <a:headEnd/>
            <a:tailEnd/>
          </a:ln>
        </p:spPr>
      </p:pic>
      <p:pic>
        <p:nvPicPr>
          <p:cNvPr id="7"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pic>
        <p:nvPicPr>
          <p:cNvPr id="4" name="Picture 3"/>
          <p:cNvPicPr>
            <a:picLocks noChangeAspect="1"/>
          </p:cNvPicPr>
          <p:nvPr/>
        </p:nvPicPr>
        <p:blipFill rotWithShape="1">
          <a:blip r:embed="rId5" cstate="print">
            <a:extLst>
              <a:ext uri="{28A0092B-C50C-407E-A947-70E740481C1C}">
                <a14:useLocalDpi xmlns:a14="http://schemas.microsoft.com/office/drawing/2010/main" xmlns="" val="0"/>
              </a:ext>
            </a:extLst>
          </a:blip>
          <a:srcRect l="57969" t="6485" r="22708" b="10379"/>
          <a:stretch/>
        </p:blipFill>
        <p:spPr>
          <a:xfrm>
            <a:off x="5974102" y="1568247"/>
            <a:ext cx="2471738" cy="4752951"/>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81000" y="2743200"/>
            <a:ext cx="5455864" cy="2822179"/>
          </a:xfrm>
          <a:prstGeom prst="rect">
            <a:avLst/>
          </a:prstGeom>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Grp="1" noChangeArrowheads="1"/>
          </p:cNvSpPr>
          <p:nvPr>
            <p:ph type="title"/>
          </p:nvPr>
        </p:nvSpPr>
        <p:spPr>
          <a:xfrm>
            <a:off x="222885" y="274320"/>
            <a:ext cx="8698230" cy="822960"/>
          </a:xfrm>
        </p:spPr>
        <p:txBody>
          <a:bodyPr lIns="0" tIns="0" rIns="0" bIns="0" anchor="t"/>
          <a:lstStyle/>
          <a:p>
            <a:pPr>
              <a:lnSpc>
                <a:spcPct val="95000"/>
              </a:lnSpc>
            </a:pPr>
            <a:r>
              <a:rPr lang="en-US" dirty="0" smtClean="0"/>
              <a:t>Methods: Our Experimental Setup</a:t>
            </a:r>
            <a:endParaRPr lang="en-US" dirty="0">
              <a:solidFill>
                <a:srgbClr val="000000"/>
              </a:solidFill>
              <a:latin typeface="Arial" charset="0"/>
            </a:endParaRPr>
          </a:p>
        </p:txBody>
      </p:sp>
      <p:sp>
        <p:nvSpPr>
          <p:cNvPr id="11266" name="Rectangle 2"/>
          <p:cNvSpPr>
            <a:spLocks noGrp="1" noChangeArrowheads="1"/>
          </p:cNvSpPr>
          <p:nvPr>
            <p:ph type="body" idx="1"/>
          </p:nvPr>
        </p:nvSpPr>
        <p:spPr>
          <a:xfrm>
            <a:off x="222885" y="1645920"/>
            <a:ext cx="8698230" cy="4937760"/>
          </a:xfrm>
        </p:spPr>
        <p:txBody>
          <a:bodyPr lIns="0" tIns="0" rIns="0" bIns="0"/>
          <a:lstStyle/>
          <a:p>
            <a:pPr marL="0" indent="0">
              <a:lnSpc>
                <a:spcPct val="95000"/>
              </a:lnSpc>
              <a:spcBef>
                <a:spcPct val="0"/>
              </a:spcBef>
              <a:buNone/>
            </a:pPr>
            <a:r>
              <a:rPr lang="en-US" sz="2400" dirty="0">
                <a:solidFill>
                  <a:srgbClr val="000000"/>
                </a:solidFill>
                <a:latin typeface="Arial" charset="0"/>
              </a:rPr>
              <a:t> </a:t>
            </a:r>
          </a:p>
        </p:txBody>
      </p:sp>
      <p:pic>
        <p:nvPicPr>
          <p:cNvPr id="11268" name="Picture 4"/>
          <p:cNvPicPr>
            <a:picLocks noChangeAspect="1" noChangeArrowheads="1"/>
          </p:cNvPicPr>
          <p:nvPr/>
        </p:nvPicPr>
        <p:blipFill>
          <a:blip r:embed="rId3" cstate="print"/>
          <a:srcRect/>
          <a:stretch>
            <a:fillRect/>
          </a:stretch>
        </p:blipFill>
        <p:spPr bwMode="auto">
          <a:xfrm>
            <a:off x="182880" y="1005840"/>
            <a:ext cx="8229600" cy="4799172"/>
          </a:xfrm>
          <a:prstGeom prst="rect">
            <a:avLst/>
          </a:prstGeom>
          <a:noFill/>
        </p:spPr>
      </p:pic>
      <p:sp>
        <p:nvSpPr>
          <p:cNvPr id="11269" name="Text Box 5"/>
          <p:cNvSpPr txBox="1">
            <a:spLocks noChangeArrowheads="1"/>
          </p:cNvSpPr>
          <p:nvPr/>
        </p:nvSpPr>
        <p:spPr bwMode="auto">
          <a:xfrm>
            <a:off x="0" y="6019800"/>
            <a:ext cx="4662012" cy="350865"/>
          </a:xfrm>
          <a:prstGeom prst="rect">
            <a:avLst/>
          </a:prstGeom>
          <a:noFill/>
          <a:ln w="9525">
            <a:noFill/>
            <a:miter lim="800000"/>
            <a:headEnd/>
            <a:tailEnd/>
          </a:ln>
          <a:effectLst/>
        </p:spPr>
        <p:txBody>
          <a:bodyPr lIns="0" tIns="0" rIns="0" bIns="0">
            <a:spAutoFit/>
          </a:bodyPr>
          <a:lstStyle/>
          <a:p>
            <a:pPr>
              <a:lnSpc>
                <a:spcPct val="95000"/>
              </a:lnSpc>
            </a:pPr>
            <a:r>
              <a:rPr lang="en-US" sz="2400" dirty="0">
                <a:solidFill>
                  <a:srgbClr val="000000"/>
                </a:solidFill>
                <a:latin typeface="Arial" charset="0"/>
              </a:rPr>
              <a:t>Experimental Setup</a:t>
            </a:r>
          </a:p>
        </p:txBody>
      </p:sp>
      <p:pic>
        <p:nvPicPr>
          <p:cNvPr id="6" name="Picture 6" descr="a"/>
          <p:cNvPicPr>
            <a:picLocks noChangeAspect="1" noChangeArrowheads="1"/>
          </p:cNvPicPr>
          <p:nvPr/>
        </p:nvPicPr>
        <p:blipFill>
          <a:blip r:embed="rId4" cstate="print"/>
          <a:srcRect r="4546"/>
          <a:stretch>
            <a:fillRect/>
          </a:stretch>
        </p:blipFill>
        <p:spPr bwMode="auto">
          <a:xfrm>
            <a:off x="0" y="6300788"/>
            <a:ext cx="1981200" cy="557212"/>
          </a:xfrm>
          <a:prstGeom prst="rect">
            <a:avLst/>
          </a:prstGeom>
          <a:noFill/>
          <a:ln w="9525">
            <a:noFill/>
            <a:miter lim="800000"/>
            <a:headEnd/>
            <a:tailEnd/>
          </a:ln>
        </p:spPr>
      </p:pic>
      <p:pic>
        <p:nvPicPr>
          <p:cNvPr id="7" name="Picture 5" descr="b"/>
          <p:cNvPicPr>
            <a:picLocks noChangeAspect="1" noChangeArrowheads="1"/>
          </p:cNvPicPr>
          <p:nvPr/>
        </p:nvPicPr>
        <p:blipFill>
          <a:blip r:embed="rId5" cstate="print"/>
          <a:srcRect/>
          <a:stretch>
            <a:fillRect/>
          </a:stretch>
        </p:blipFill>
        <p:spPr bwMode="auto">
          <a:xfrm>
            <a:off x="7209971" y="6283098"/>
            <a:ext cx="1934029" cy="57490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a:xfrm>
            <a:off x="222885" y="274320"/>
            <a:ext cx="8698230" cy="822960"/>
          </a:xfrm>
        </p:spPr>
        <p:txBody>
          <a:bodyPr lIns="0" tIns="0" rIns="0" bIns="0" anchor="t"/>
          <a:lstStyle/>
          <a:p>
            <a:pPr algn="l">
              <a:lnSpc>
                <a:spcPct val="95000"/>
              </a:lnSpc>
            </a:pPr>
            <a:r>
              <a:rPr lang="en-US" sz="3900" dirty="0">
                <a:solidFill>
                  <a:srgbClr val="000000"/>
                </a:solidFill>
                <a:latin typeface="Arial" charset="0"/>
              </a:rPr>
              <a:t>Our Model</a:t>
            </a:r>
          </a:p>
        </p:txBody>
      </p:sp>
      <p:sp>
        <p:nvSpPr>
          <p:cNvPr id="13314" name="Rectangle 2"/>
          <p:cNvSpPr>
            <a:spLocks noGrp="1" noChangeArrowheads="1"/>
          </p:cNvSpPr>
          <p:nvPr>
            <p:ph type="body" idx="1"/>
          </p:nvPr>
        </p:nvSpPr>
        <p:spPr>
          <a:xfrm>
            <a:off x="222885" y="1645920"/>
            <a:ext cx="8698230" cy="4937760"/>
          </a:xfrm>
        </p:spPr>
        <p:txBody>
          <a:bodyPr lIns="0" tIns="0" rIns="0" bIns="0"/>
          <a:lstStyle/>
          <a:p>
            <a:pPr marL="0" indent="0">
              <a:lnSpc>
                <a:spcPct val="95000"/>
              </a:lnSpc>
              <a:spcBef>
                <a:spcPct val="0"/>
              </a:spcBef>
              <a:buNone/>
            </a:pPr>
            <a:r>
              <a:rPr lang="en-US" sz="2400" dirty="0">
                <a:solidFill>
                  <a:srgbClr val="000000"/>
                </a:solidFill>
                <a:latin typeface="Arial" charset="0"/>
              </a:rPr>
              <a:t> </a:t>
            </a:r>
          </a:p>
        </p:txBody>
      </p:sp>
      <p:pic>
        <p:nvPicPr>
          <p:cNvPr id="6" name="Picture 5" descr="IMG_2876.JPG"/>
          <p:cNvPicPr>
            <a:picLocks noChangeAspect="1"/>
          </p:cNvPicPr>
          <p:nvPr/>
        </p:nvPicPr>
        <p:blipFill>
          <a:blip r:embed="rId3" cstate="print"/>
          <a:stretch>
            <a:fillRect/>
          </a:stretch>
        </p:blipFill>
        <p:spPr>
          <a:xfrm>
            <a:off x="0" y="0"/>
            <a:ext cx="9144000" cy="6858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pic>
        <p:nvPicPr>
          <p:cNvPr id="7" name="Picture 6" descr="a"/>
          <p:cNvPicPr>
            <a:picLocks noChangeAspect="1" noChangeArrowheads="1"/>
          </p:cNvPicPr>
          <p:nvPr/>
        </p:nvPicPr>
        <p:blipFill>
          <a:blip r:embed="rId5"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2877.JPG"/>
          <p:cNvPicPr>
            <a:picLocks noChangeAspect="1"/>
          </p:cNvPicPr>
          <p:nvPr/>
        </p:nvPicPr>
        <p:blipFill>
          <a:blip r:embed="rId3" cstate="print"/>
          <a:stretch>
            <a:fillRect/>
          </a:stretch>
        </p:blipFill>
        <p:spPr>
          <a:xfrm>
            <a:off x="0" y="-137160"/>
            <a:ext cx="9144000" cy="699516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3"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pic>
        <p:nvPicPr>
          <p:cNvPr id="4" name="Picture 6" descr="a"/>
          <p:cNvPicPr>
            <a:picLocks noChangeAspect="1" noChangeArrowheads="1"/>
          </p:cNvPicPr>
          <p:nvPr/>
        </p:nvPicPr>
        <p:blipFill>
          <a:blip r:embed="rId5"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2874.JPG"/>
          <p:cNvPicPr>
            <a:picLocks noChangeAspect="1"/>
          </p:cNvPicPr>
          <p:nvPr/>
        </p:nvPicPr>
        <p:blipFill>
          <a:blip r:embed="rId3" cstate="print"/>
          <a:stretch>
            <a:fillRect/>
          </a:stretch>
        </p:blipFill>
        <p:spPr>
          <a:xfrm>
            <a:off x="0" y="0"/>
            <a:ext cx="9144000" cy="6858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3"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pic>
        <p:nvPicPr>
          <p:cNvPr id="4" name="Picture 6" descr="a"/>
          <p:cNvPicPr>
            <a:picLocks noChangeAspect="1" noChangeArrowheads="1"/>
          </p:cNvPicPr>
          <p:nvPr/>
        </p:nvPicPr>
        <p:blipFill>
          <a:blip r:embed="rId5"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Grp="1" noChangeArrowheads="1"/>
          </p:cNvSpPr>
          <p:nvPr>
            <p:ph type="title"/>
          </p:nvPr>
        </p:nvSpPr>
        <p:spPr>
          <a:xfrm>
            <a:off x="222885" y="274320"/>
            <a:ext cx="8698230" cy="822960"/>
          </a:xfrm>
        </p:spPr>
        <p:txBody>
          <a:bodyPr lIns="0" tIns="0" rIns="0" bIns="0" anchor="t"/>
          <a:lstStyle/>
          <a:p>
            <a:pPr eaLnBrk="1" hangingPunct="1">
              <a:lnSpc>
                <a:spcPct val="95000"/>
              </a:lnSpc>
            </a:pPr>
            <a:r>
              <a:rPr lang="en-US" dirty="0" smtClean="0">
                <a:solidFill>
                  <a:srgbClr val="1F497D"/>
                </a:solidFill>
              </a:rPr>
              <a:t>Recap:</a:t>
            </a:r>
            <a:r>
              <a:rPr lang="en-US" sz="3200" dirty="0" smtClean="0">
                <a:solidFill>
                  <a:srgbClr val="1F497D"/>
                </a:solidFill>
              </a:rPr>
              <a:t/>
            </a:r>
            <a:br>
              <a:rPr lang="en-US" sz="3200" dirty="0" smtClean="0">
                <a:solidFill>
                  <a:srgbClr val="1F497D"/>
                </a:solidFill>
              </a:rPr>
            </a:br>
            <a:r>
              <a:rPr lang="en-US" sz="3200" dirty="0" smtClean="0">
                <a:solidFill>
                  <a:srgbClr val="1F497D"/>
                </a:solidFill>
              </a:rPr>
              <a:t>Single </a:t>
            </a:r>
            <a:r>
              <a:rPr lang="en-US" sz="3200" dirty="0" smtClean="0">
                <a:solidFill>
                  <a:srgbClr val="1F497D"/>
                </a:solidFill>
              </a:rPr>
              <a:t>Semi-circle, 10cm diameter</a:t>
            </a:r>
            <a:endParaRPr lang="en-US" sz="3200" dirty="0" smtClean="0">
              <a:solidFill>
                <a:srgbClr val="000000"/>
              </a:solidFill>
              <a:latin typeface="Arial" charset="0"/>
            </a:endParaRPr>
          </a:p>
        </p:txBody>
      </p:sp>
      <p:pic>
        <p:nvPicPr>
          <p:cNvPr id="6148" name="Picture 4"/>
          <p:cNvPicPr>
            <a:picLocks noChangeAspect="1" noChangeArrowheads="1"/>
          </p:cNvPicPr>
          <p:nvPr/>
        </p:nvPicPr>
        <p:blipFill>
          <a:blip r:embed="rId3" cstate="print"/>
          <a:srcRect/>
          <a:stretch>
            <a:fillRect/>
          </a:stretch>
        </p:blipFill>
        <p:spPr bwMode="auto">
          <a:xfrm>
            <a:off x="1295400" y="1645920"/>
            <a:ext cx="3244692" cy="4530567"/>
          </a:xfrm>
          <a:prstGeom prst="rect">
            <a:avLst/>
          </a:prstGeom>
          <a:noFill/>
          <a:ln w="9525">
            <a:noFill/>
            <a:miter lim="800000"/>
            <a:headEnd/>
            <a:tailEnd/>
          </a:ln>
        </p:spPr>
      </p:pic>
      <p:pic>
        <p:nvPicPr>
          <p:cNvPr id="6149" name="Picture 6" descr="a"/>
          <p:cNvPicPr>
            <a:picLocks noChangeAspect="1" noChangeArrowheads="1"/>
          </p:cNvPicPr>
          <p:nvPr/>
        </p:nvPicPr>
        <p:blipFill>
          <a:blip r:embed="rId4" cstate="print"/>
          <a:srcRect r="4546"/>
          <a:stretch>
            <a:fillRect/>
          </a:stretch>
        </p:blipFill>
        <p:spPr bwMode="auto">
          <a:xfrm>
            <a:off x="0" y="6309360"/>
            <a:ext cx="1981677" cy="557213"/>
          </a:xfrm>
          <a:prstGeom prst="rect">
            <a:avLst/>
          </a:prstGeom>
          <a:noFill/>
          <a:ln w="9525">
            <a:noFill/>
            <a:miter lim="800000"/>
            <a:headEnd/>
            <a:tailEnd/>
          </a:ln>
        </p:spPr>
      </p:pic>
      <p:pic>
        <p:nvPicPr>
          <p:cNvPr id="6150" name="Picture 8" descr="b"/>
          <p:cNvPicPr>
            <a:picLocks noChangeAspect="1" noChangeArrowheads="1"/>
          </p:cNvPicPr>
          <p:nvPr/>
        </p:nvPicPr>
        <p:blipFill>
          <a:blip r:embed="rId5" cstate="print"/>
          <a:srcRect/>
          <a:stretch>
            <a:fillRect/>
          </a:stretch>
        </p:blipFill>
        <p:spPr bwMode="auto">
          <a:xfrm>
            <a:off x="7209473" y="6283643"/>
            <a:ext cx="1934528" cy="574358"/>
          </a:xfrm>
          <a:prstGeom prst="rect">
            <a:avLst/>
          </a:prstGeom>
          <a:noFill/>
          <a:ln w="9525">
            <a:noFill/>
            <a:miter lim="800000"/>
            <a:headEnd/>
            <a:tailEnd/>
          </a:ln>
        </p:spPr>
      </p:pic>
      <p:sp>
        <p:nvSpPr>
          <p:cNvPr id="266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6625" name="Picture 1"/>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5105400" y="2819400"/>
            <a:ext cx="2470962" cy="1095375"/>
          </a:xfrm>
          <a:prstGeom prst="rect">
            <a:avLst/>
          </a:prstGeom>
          <a:noFill/>
        </p:spPr>
      </p:pic>
      <p:sp>
        <p:nvSpPr>
          <p:cNvPr id="10" name="TextBox 9"/>
          <p:cNvSpPr txBox="1"/>
          <p:nvPr/>
        </p:nvSpPr>
        <p:spPr>
          <a:xfrm>
            <a:off x="4724400" y="2438400"/>
            <a:ext cx="3429000" cy="400110"/>
          </a:xfrm>
          <a:prstGeom prst="rect">
            <a:avLst/>
          </a:prstGeom>
          <a:noFill/>
        </p:spPr>
        <p:txBody>
          <a:bodyPr wrap="square" rtlCol="0">
            <a:spAutoFit/>
          </a:bodyPr>
          <a:lstStyle/>
          <a:p>
            <a:r>
              <a:rPr lang="en-US" sz="2000" dirty="0" smtClean="0">
                <a:latin typeface="+mn-lt"/>
              </a:rPr>
              <a:t>Hydrodynamic Pressure:</a:t>
            </a:r>
            <a:endParaRPr lang="en-US" sz="2000" dirty="0">
              <a:latin typeface="+mn-lt"/>
            </a:endParaRP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_AguaClara the roa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AguaClara the road">
      <a:majorFont>
        <a:latin typeface="Candara"/>
        <a:ea typeface=""/>
        <a:cs typeface=""/>
      </a:majorFont>
      <a:minorFont>
        <a:latin typeface="Candar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lg" len="med"/>
          <a:tailEnd type="none" w="lg" len="med"/>
        </a:ln>
        <a:effectLst/>
      </a:spPr>
      <a:bodyPr vert="horz" wrap="none" lIns="91440" tIns="45720" rIns="91440" bIns="45720" numCol="1" anchor="ctr"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cs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lg" len="med"/>
          <a:tailEnd type="none" w="lg" len="med"/>
        </a:ln>
        <a:effectLst/>
      </a:spPr>
      <a:bodyPr vert="horz" wrap="none" lIns="91440" tIns="45720" rIns="91440" bIns="45720" numCol="1" anchor="ctr"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cs typeface="Arial" charset="0"/>
          </a:defRPr>
        </a:defPPr>
      </a:lstStyle>
    </a:lnDef>
  </a:objectDefaults>
  <a:extraClrSchemeLst>
    <a:extraClrScheme>
      <a:clrScheme name="1_AguaClara the roa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AguaClara the road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AguaClara the road 3">
        <a:dk1>
          <a:srgbClr val="000000"/>
        </a:dk1>
        <a:lt1>
          <a:srgbClr val="FFFFFF"/>
        </a:lt1>
        <a:dk2>
          <a:srgbClr val="000000"/>
        </a:dk2>
        <a:lt2>
          <a:srgbClr val="969696"/>
        </a:lt2>
        <a:accent1>
          <a:srgbClr val="FF3300"/>
        </a:accent1>
        <a:accent2>
          <a:srgbClr val="FF9900"/>
        </a:accent2>
        <a:accent3>
          <a:srgbClr val="FFFFFF"/>
        </a:accent3>
        <a:accent4>
          <a:srgbClr val="000000"/>
        </a:accent4>
        <a:accent5>
          <a:srgbClr val="FFADAA"/>
        </a:accent5>
        <a:accent6>
          <a:srgbClr val="E78A00"/>
        </a:accent6>
        <a:hlink>
          <a:srgbClr val="3366FF"/>
        </a:hlink>
        <a:folHlink>
          <a:srgbClr val="A50021"/>
        </a:folHlink>
      </a:clrScheme>
      <a:clrMap bg1="lt1" tx1="dk1" bg2="lt2" tx2="dk2" accent1="accent1" accent2="accent2" accent3="accent3" accent4="accent4" accent5="accent5" accent6="accent6" hlink="hlink" folHlink="folHlink"/>
    </a:extraClrScheme>
    <a:extraClrScheme>
      <a:clrScheme name="1_AguaClara the road 4">
        <a:dk1>
          <a:srgbClr val="000000"/>
        </a:dk1>
        <a:lt1>
          <a:srgbClr val="FFFFFF"/>
        </a:lt1>
        <a:dk2>
          <a:srgbClr val="000000"/>
        </a:dk2>
        <a:lt2>
          <a:srgbClr val="969696"/>
        </a:lt2>
        <a:accent1>
          <a:srgbClr val="080808"/>
        </a:accent1>
        <a:accent2>
          <a:srgbClr val="777777"/>
        </a:accent2>
        <a:accent3>
          <a:srgbClr val="FFFFFF"/>
        </a:accent3>
        <a:accent4>
          <a:srgbClr val="000000"/>
        </a:accent4>
        <a:accent5>
          <a:srgbClr val="AAAAAA"/>
        </a:accent5>
        <a:accent6>
          <a:srgbClr val="6B6B6B"/>
        </a:accent6>
        <a:hlink>
          <a:srgbClr val="C0C0C0"/>
        </a:hlink>
        <a:folHlink>
          <a:srgbClr val="FFFFFF"/>
        </a:folHlink>
      </a:clrScheme>
      <a:clrMap bg1="lt1" tx1="dk1" bg2="lt2" tx2="dk2" accent1="accent1" accent2="accent2" accent3="accent3" accent4="accent4" accent5="accent5" accent6="accent6" hlink="hlink" folHlink="folHlink"/>
    </a:extraClrScheme>
    <a:extraClrScheme>
      <a:clrScheme name="1_AguaClara the road 5">
        <a:dk1>
          <a:srgbClr val="000000"/>
        </a:dk1>
        <a:lt1>
          <a:srgbClr val="FFFFFF"/>
        </a:lt1>
        <a:dk2>
          <a:srgbClr val="000000"/>
        </a:dk2>
        <a:lt2>
          <a:srgbClr val="969696"/>
        </a:lt2>
        <a:accent1>
          <a:srgbClr val="080808"/>
        </a:accent1>
        <a:accent2>
          <a:srgbClr val="777777"/>
        </a:accent2>
        <a:accent3>
          <a:srgbClr val="FFFFFF"/>
        </a:accent3>
        <a:accent4>
          <a:srgbClr val="000000"/>
        </a:accent4>
        <a:accent5>
          <a:srgbClr val="AAAAAA"/>
        </a:accent5>
        <a:accent6>
          <a:srgbClr val="6B6B6B"/>
        </a:accent6>
        <a:hlink>
          <a:srgbClr val="C0C0C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AguaClara the road</Template>
  <TotalTime>5309</TotalTime>
  <Words>919</Words>
  <Application>Microsoft Office PowerPoint</Application>
  <PresentationFormat>On-screen Show (4:3)</PresentationFormat>
  <Paragraphs>296</Paragraphs>
  <Slides>26</Slides>
  <Notes>26</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1_AguaClara the road</vt:lpstr>
      <vt:lpstr>Sedimentation Tank Hydraulics</vt:lpstr>
      <vt:lpstr>Recap:  What is floc blanket? </vt:lpstr>
      <vt:lpstr>Floc Blanket Formation</vt:lpstr>
      <vt:lpstr>Current Sedimentation Tank</vt:lpstr>
      <vt:lpstr>Methods: Our Experimental Setup</vt:lpstr>
      <vt:lpstr>Our Model</vt:lpstr>
      <vt:lpstr>Slide 7</vt:lpstr>
      <vt:lpstr>Slide 8</vt:lpstr>
      <vt:lpstr>Recap: Single Semi-circle, 10cm diameter</vt:lpstr>
      <vt:lpstr>Recap: Double Semi-Circle Geometry</vt:lpstr>
      <vt:lpstr>Recap: Asymmetrical Geometry</vt:lpstr>
      <vt:lpstr>Tolerance of Asymmetry</vt:lpstr>
      <vt:lpstr>Causal Diagram of Design Objectives</vt:lpstr>
      <vt:lpstr>Design Objectives for Floc Blanket Formation</vt:lpstr>
      <vt:lpstr>Design Improvements</vt:lpstr>
      <vt:lpstr>Slide 16</vt:lpstr>
      <vt:lpstr>Slide 17</vt:lpstr>
      <vt:lpstr>Slide 18</vt:lpstr>
      <vt:lpstr>Data Analysis: From qualitative to quantitative analysis</vt:lpstr>
      <vt:lpstr>Modified Setup</vt:lpstr>
      <vt:lpstr>Double Semi-Circle Geometry, 1.5 cm Radius</vt:lpstr>
      <vt:lpstr>Double Semi-Circle Geometry, 1.5 cm Radius</vt:lpstr>
      <vt:lpstr>Double Semi-Circle Geometry, 1.5 cm Radius</vt:lpstr>
      <vt:lpstr>Accomplishments</vt:lpstr>
      <vt:lpstr>Future Work</vt:lpstr>
      <vt:lpstr>The end.</vt:lpstr>
    </vt:vector>
  </TitlesOfParts>
  <Company>Cornell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CEE 4540: Sustainable Small-Scale Water Supplies</dc:title>
  <dc:creator>Monroe Weber-Shirk</dc:creator>
  <cp:lastModifiedBy>Mahina Wang</cp:lastModifiedBy>
  <cp:revision>347</cp:revision>
  <dcterms:created xsi:type="dcterms:W3CDTF">2008-08-26T14:48:34Z</dcterms:created>
  <dcterms:modified xsi:type="dcterms:W3CDTF">2011-12-10T21:54:26Z</dcterms:modified>
</cp:coreProperties>
</file>