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1"/>
  </p:notesMasterIdLst>
  <p:handoutMasterIdLst>
    <p:handoutMasterId r:id="rId32"/>
  </p:handoutMasterIdLst>
  <p:sldIdLst>
    <p:sldId id="256" r:id="rId2"/>
    <p:sldId id="257" r:id="rId3"/>
    <p:sldId id="259" r:id="rId4"/>
    <p:sldId id="258" r:id="rId5"/>
    <p:sldId id="261" r:id="rId6"/>
    <p:sldId id="260" r:id="rId7"/>
    <p:sldId id="262" r:id="rId8"/>
    <p:sldId id="263" r:id="rId9"/>
    <p:sldId id="285" r:id="rId10"/>
    <p:sldId id="286" r:id="rId11"/>
    <p:sldId id="287" r:id="rId12"/>
    <p:sldId id="279" r:id="rId13"/>
    <p:sldId id="280" r:id="rId14"/>
    <p:sldId id="281" r:id="rId15"/>
    <p:sldId id="282" r:id="rId16"/>
    <p:sldId id="283" r:id="rId17"/>
    <p:sldId id="284" r:id="rId18"/>
    <p:sldId id="264" r:id="rId19"/>
    <p:sldId id="267" r:id="rId20"/>
    <p:sldId id="288" r:id="rId21"/>
    <p:sldId id="276" r:id="rId22"/>
    <p:sldId id="277" r:id="rId23"/>
    <p:sldId id="273" r:id="rId24"/>
    <p:sldId id="274" r:id="rId25"/>
    <p:sldId id="270" r:id="rId26"/>
    <p:sldId id="271" r:id="rId27"/>
    <p:sldId id="272" r:id="rId28"/>
    <p:sldId id="265" r:id="rId29"/>
    <p:sldId id="266" r:id="rId30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F2717E-46C5-4CF6-9CEC-2A3761DDA6A0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9C7096D-DFCF-4DD9-96DA-DE0208BE8034}">
      <dgm:prSet phldrT="[Text]"/>
      <dgm:spPr>
        <a:solidFill>
          <a:schemeClr val="accent3"/>
        </a:solidFill>
      </dgm:spPr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Mobile Computing</a:t>
          </a:r>
          <a:endParaRPr lang="en-US" dirty="0">
            <a:solidFill>
              <a:schemeClr val="tx1"/>
            </a:solidFill>
          </a:endParaRPr>
        </a:p>
      </dgm:t>
    </dgm:pt>
    <dgm:pt modelId="{45307974-E7E3-42C9-A718-BEF89FED971C}" type="parTrans" cxnId="{3ACAE4CF-BBAC-4511-B140-8754D4328D90}">
      <dgm:prSet/>
      <dgm:spPr/>
      <dgm:t>
        <a:bodyPr/>
        <a:lstStyle/>
        <a:p>
          <a:endParaRPr lang="en-US"/>
        </a:p>
      </dgm:t>
    </dgm:pt>
    <dgm:pt modelId="{447295EE-DB5F-458B-A51C-E298F44975A3}" type="sibTrans" cxnId="{3ACAE4CF-BBAC-4511-B140-8754D4328D90}">
      <dgm:prSet/>
      <dgm:spPr/>
      <dgm:t>
        <a:bodyPr/>
        <a:lstStyle/>
        <a:p>
          <a:endParaRPr lang="en-US"/>
        </a:p>
      </dgm:t>
    </dgm:pt>
    <dgm:pt modelId="{70DAC38E-A00C-4AAE-AC46-3B54BE333EF9}">
      <dgm:prSet phldrT="[Text]"/>
      <dgm:spPr>
        <a:solidFill>
          <a:schemeClr val="accent3"/>
        </a:solidFill>
      </dgm:spPr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Open Content</a:t>
          </a:r>
          <a:endParaRPr lang="en-US" dirty="0">
            <a:solidFill>
              <a:schemeClr val="tx1"/>
            </a:solidFill>
          </a:endParaRPr>
        </a:p>
      </dgm:t>
    </dgm:pt>
    <dgm:pt modelId="{593D4854-1B04-4D17-B2E9-FE18F19616F2}" type="parTrans" cxnId="{E78C2AE5-924A-4887-B376-0F9049C016BB}">
      <dgm:prSet/>
      <dgm:spPr/>
      <dgm:t>
        <a:bodyPr/>
        <a:lstStyle/>
        <a:p>
          <a:endParaRPr lang="en-US"/>
        </a:p>
      </dgm:t>
    </dgm:pt>
    <dgm:pt modelId="{D67D7716-04D8-45FC-A855-2DC79EF4995B}" type="sibTrans" cxnId="{E78C2AE5-924A-4887-B376-0F9049C016BB}">
      <dgm:prSet/>
      <dgm:spPr/>
      <dgm:t>
        <a:bodyPr/>
        <a:lstStyle/>
        <a:p>
          <a:endParaRPr lang="en-US"/>
        </a:p>
      </dgm:t>
    </dgm:pt>
    <dgm:pt modelId="{C6ADB772-2DAD-4057-8FAD-B25E955FF115}">
      <dgm:prSet phldrT="[Text]"/>
      <dgm:spPr>
        <a:solidFill>
          <a:schemeClr val="accent4"/>
        </a:solidFill>
      </dgm:spPr>
      <dgm:t>
        <a:bodyPr/>
        <a:lstStyle/>
        <a:p>
          <a:r>
            <a:rPr lang="en-US" dirty="0" err="1" smtClean="0">
              <a:solidFill>
                <a:schemeClr val="tx1"/>
              </a:solidFill>
            </a:rPr>
            <a:t>Ebooks</a:t>
          </a:r>
          <a:endParaRPr lang="en-US" dirty="0">
            <a:solidFill>
              <a:schemeClr val="tx1"/>
            </a:solidFill>
          </a:endParaRPr>
        </a:p>
      </dgm:t>
    </dgm:pt>
    <dgm:pt modelId="{BD05B84A-5F67-4469-8443-638E636E3144}" type="parTrans" cxnId="{372B014F-25F2-4B80-BEAA-512131A1F8F3}">
      <dgm:prSet/>
      <dgm:spPr/>
      <dgm:t>
        <a:bodyPr/>
        <a:lstStyle/>
        <a:p>
          <a:endParaRPr lang="en-US"/>
        </a:p>
      </dgm:t>
    </dgm:pt>
    <dgm:pt modelId="{106DFD4E-F717-4E6A-9987-FC98068FE23E}" type="sibTrans" cxnId="{372B014F-25F2-4B80-BEAA-512131A1F8F3}">
      <dgm:prSet/>
      <dgm:spPr/>
      <dgm:t>
        <a:bodyPr/>
        <a:lstStyle/>
        <a:p>
          <a:endParaRPr lang="en-US"/>
        </a:p>
      </dgm:t>
    </dgm:pt>
    <dgm:pt modelId="{4C388D22-3375-4D18-8934-471514C4C539}">
      <dgm:prSet phldrT="[Text]"/>
      <dgm:spPr>
        <a:solidFill>
          <a:schemeClr val="accent4"/>
        </a:solidFill>
      </dgm:spPr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Augmented Reality</a:t>
          </a:r>
          <a:endParaRPr lang="en-US" dirty="0">
            <a:solidFill>
              <a:schemeClr val="tx1"/>
            </a:solidFill>
          </a:endParaRPr>
        </a:p>
      </dgm:t>
    </dgm:pt>
    <dgm:pt modelId="{18650325-7F4D-4CF3-8050-AF93AE0F3F9E}" type="parTrans" cxnId="{4841A0E9-52E8-4596-856F-EAA9EF044799}">
      <dgm:prSet/>
      <dgm:spPr/>
      <dgm:t>
        <a:bodyPr/>
        <a:lstStyle/>
        <a:p>
          <a:endParaRPr lang="en-US"/>
        </a:p>
      </dgm:t>
    </dgm:pt>
    <dgm:pt modelId="{BC5C3A72-0CDF-436D-9D1F-DABA552BDFC7}" type="sibTrans" cxnId="{4841A0E9-52E8-4596-856F-EAA9EF044799}">
      <dgm:prSet/>
      <dgm:spPr/>
      <dgm:t>
        <a:bodyPr/>
        <a:lstStyle/>
        <a:p>
          <a:endParaRPr lang="en-US"/>
        </a:p>
      </dgm:t>
    </dgm:pt>
    <dgm:pt modelId="{FB7E71BC-AD41-48F2-B8CA-DD3563F7F861}">
      <dgm:prSet phldrT="[Text]"/>
      <dgm:spPr>
        <a:solidFill>
          <a:schemeClr val="accent5"/>
        </a:solidFill>
      </dgm:spPr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Gesture-based computing</a:t>
          </a:r>
          <a:endParaRPr lang="en-US" dirty="0">
            <a:solidFill>
              <a:schemeClr val="tx1"/>
            </a:solidFill>
          </a:endParaRPr>
        </a:p>
      </dgm:t>
    </dgm:pt>
    <dgm:pt modelId="{3C84BEA8-AC1A-4985-8320-5287A449CAB6}" type="parTrans" cxnId="{4EA56651-203C-46FB-BD8C-7580CBAE5C15}">
      <dgm:prSet/>
      <dgm:spPr/>
      <dgm:t>
        <a:bodyPr/>
        <a:lstStyle/>
        <a:p>
          <a:endParaRPr lang="en-US"/>
        </a:p>
      </dgm:t>
    </dgm:pt>
    <dgm:pt modelId="{CB3FBFED-18C8-4E47-BA17-FCD3303CF34C}" type="sibTrans" cxnId="{4EA56651-203C-46FB-BD8C-7580CBAE5C15}">
      <dgm:prSet/>
      <dgm:spPr/>
      <dgm:t>
        <a:bodyPr/>
        <a:lstStyle/>
        <a:p>
          <a:endParaRPr lang="en-US"/>
        </a:p>
      </dgm:t>
    </dgm:pt>
    <dgm:pt modelId="{FD7D5B86-D2CF-47DA-AAB8-8A19A2228B04}">
      <dgm:prSet phldrT="[Text]"/>
      <dgm:spPr>
        <a:solidFill>
          <a:schemeClr val="accent5"/>
        </a:solidFill>
      </dgm:spPr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Visual Data Analysis</a:t>
          </a:r>
          <a:endParaRPr lang="en-US" dirty="0">
            <a:solidFill>
              <a:schemeClr val="tx1"/>
            </a:solidFill>
          </a:endParaRPr>
        </a:p>
      </dgm:t>
    </dgm:pt>
    <dgm:pt modelId="{648768A4-AAD7-4192-8368-38548CA5EAC0}" type="parTrans" cxnId="{E1D08921-36FD-4478-9B39-56675A700301}">
      <dgm:prSet/>
      <dgm:spPr/>
      <dgm:t>
        <a:bodyPr/>
        <a:lstStyle/>
        <a:p>
          <a:endParaRPr lang="en-US"/>
        </a:p>
      </dgm:t>
    </dgm:pt>
    <dgm:pt modelId="{592537F3-336B-47F8-808F-D78F9E49B779}" type="sibTrans" cxnId="{E1D08921-36FD-4478-9B39-56675A700301}">
      <dgm:prSet/>
      <dgm:spPr/>
      <dgm:t>
        <a:bodyPr/>
        <a:lstStyle/>
        <a:p>
          <a:endParaRPr lang="en-US"/>
        </a:p>
      </dgm:t>
    </dgm:pt>
    <dgm:pt modelId="{C25C2010-4BF6-47FB-AB42-36CF7B37862A}" type="pres">
      <dgm:prSet presAssocID="{56F2717E-46C5-4CF6-9CEC-2A3761DDA6A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34CA3AB-17ED-439C-9862-D57C1BA9B361}" type="pres">
      <dgm:prSet presAssocID="{C9C7096D-DFCF-4DD9-96DA-DE0208BE8034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968D6B-60C0-4EFF-BB35-182D4CDE1C07}" type="pres">
      <dgm:prSet presAssocID="{447295EE-DB5F-458B-A51C-E298F44975A3}" presName="sibTrans" presStyleCnt="0"/>
      <dgm:spPr/>
    </dgm:pt>
    <dgm:pt modelId="{8318C3FD-3AA2-4D7E-8D81-D50FE7E990F6}" type="pres">
      <dgm:prSet presAssocID="{70DAC38E-A00C-4AAE-AC46-3B54BE333EF9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CD0388-8FDD-41FF-BC94-BEA2FC7A162A}" type="pres">
      <dgm:prSet presAssocID="{D67D7716-04D8-45FC-A855-2DC79EF4995B}" presName="sibTrans" presStyleCnt="0"/>
      <dgm:spPr/>
    </dgm:pt>
    <dgm:pt modelId="{04CEFB38-2BAD-4471-AC25-C6C38D29403C}" type="pres">
      <dgm:prSet presAssocID="{C6ADB772-2DAD-4057-8FAD-B25E955FF115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AF4E57D-51CD-4E6A-8BA7-61D30C361D07}" type="pres">
      <dgm:prSet presAssocID="{106DFD4E-F717-4E6A-9987-FC98068FE23E}" presName="sibTrans" presStyleCnt="0"/>
      <dgm:spPr/>
    </dgm:pt>
    <dgm:pt modelId="{6C9DE091-1D97-4BE3-8EA3-0C2397C5C869}" type="pres">
      <dgm:prSet presAssocID="{4C388D22-3375-4D18-8934-471514C4C539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A82252-DA86-4554-9204-B62DCC2E7E54}" type="pres">
      <dgm:prSet presAssocID="{BC5C3A72-0CDF-436D-9D1F-DABA552BDFC7}" presName="sibTrans" presStyleCnt="0"/>
      <dgm:spPr/>
    </dgm:pt>
    <dgm:pt modelId="{9338FE7B-EF96-40F2-AA20-65295F1D7FBC}" type="pres">
      <dgm:prSet presAssocID="{FB7E71BC-AD41-48F2-B8CA-DD3563F7F861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9B9779F-DE98-4EED-9A7C-05C97DBBA654}" type="pres">
      <dgm:prSet presAssocID="{CB3FBFED-18C8-4E47-BA17-FCD3303CF34C}" presName="sibTrans" presStyleCnt="0"/>
      <dgm:spPr/>
    </dgm:pt>
    <dgm:pt modelId="{49C5D474-ED13-4932-89EF-4FC6CE93710A}" type="pres">
      <dgm:prSet presAssocID="{FD7D5B86-D2CF-47DA-AAB8-8A19A2228B04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938ED12-8355-4380-BFF4-6A18D49092DD}" type="presOf" srcId="{FD7D5B86-D2CF-47DA-AAB8-8A19A2228B04}" destId="{49C5D474-ED13-4932-89EF-4FC6CE93710A}" srcOrd="0" destOrd="0" presId="urn:microsoft.com/office/officeart/2005/8/layout/default"/>
    <dgm:cxn modelId="{14C401A4-C58B-4964-8CC7-94E2A381DC95}" type="presOf" srcId="{C6ADB772-2DAD-4057-8FAD-B25E955FF115}" destId="{04CEFB38-2BAD-4471-AC25-C6C38D29403C}" srcOrd="0" destOrd="0" presId="urn:microsoft.com/office/officeart/2005/8/layout/default"/>
    <dgm:cxn modelId="{81FD38FC-A30F-452D-A684-94C948FD406E}" type="presOf" srcId="{FB7E71BC-AD41-48F2-B8CA-DD3563F7F861}" destId="{9338FE7B-EF96-40F2-AA20-65295F1D7FBC}" srcOrd="0" destOrd="0" presId="urn:microsoft.com/office/officeart/2005/8/layout/default"/>
    <dgm:cxn modelId="{E1D08921-36FD-4478-9B39-56675A700301}" srcId="{56F2717E-46C5-4CF6-9CEC-2A3761DDA6A0}" destId="{FD7D5B86-D2CF-47DA-AAB8-8A19A2228B04}" srcOrd="5" destOrd="0" parTransId="{648768A4-AAD7-4192-8368-38548CA5EAC0}" sibTransId="{592537F3-336B-47F8-808F-D78F9E49B779}"/>
    <dgm:cxn modelId="{4841A0E9-52E8-4596-856F-EAA9EF044799}" srcId="{56F2717E-46C5-4CF6-9CEC-2A3761DDA6A0}" destId="{4C388D22-3375-4D18-8934-471514C4C539}" srcOrd="3" destOrd="0" parTransId="{18650325-7F4D-4CF3-8050-AF93AE0F3F9E}" sibTransId="{BC5C3A72-0CDF-436D-9D1F-DABA552BDFC7}"/>
    <dgm:cxn modelId="{E78C2AE5-924A-4887-B376-0F9049C016BB}" srcId="{56F2717E-46C5-4CF6-9CEC-2A3761DDA6A0}" destId="{70DAC38E-A00C-4AAE-AC46-3B54BE333EF9}" srcOrd="1" destOrd="0" parTransId="{593D4854-1B04-4D17-B2E9-FE18F19616F2}" sibTransId="{D67D7716-04D8-45FC-A855-2DC79EF4995B}"/>
    <dgm:cxn modelId="{372B014F-25F2-4B80-BEAA-512131A1F8F3}" srcId="{56F2717E-46C5-4CF6-9CEC-2A3761DDA6A0}" destId="{C6ADB772-2DAD-4057-8FAD-B25E955FF115}" srcOrd="2" destOrd="0" parTransId="{BD05B84A-5F67-4469-8443-638E636E3144}" sibTransId="{106DFD4E-F717-4E6A-9987-FC98068FE23E}"/>
    <dgm:cxn modelId="{4EA56651-203C-46FB-BD8C-7580CBAE5C15}" srcId="{56F2717E-46C5-4CF6-9CEC-2A3761DDA6A0}" destId="{FB7E71BC-AD41-48F2-B8CA-DD3563F7F861}" srcOrd="4" destOrd="0" parTransId="{3C84BEA8-AC1A-4985-8320-5287A449CAB6}" sibTransId="{CB3FBFED-18C8-4E47-BA17-FCD3303CF34C}"/>
    <dgm:cxn modelId="{C7F60FE0-8C64-480E-8679-7105652E74D5}" type="presOf" srcId="{4C388D22-3375-4D18-8934-471514C4C539}" destId="{6C9DE091-1D97-4BE3-8EA3-0C2397C5C869}" srcOrd="0" destOrd="0" presId="urn:microsoft.com/office/officeart/2005/8/layout/default"/>
    <dgm:cxn modelId="{04F1A8DF-B3A6-47D9-AA52-DD8319754959}" type="presOf" srcId="{70DAC38E-A00C-4AAE-AC46-3B54BE333EF9}" destId="{8318C3FD-3AA2-4D7E-8D81-D50FE7E990F6}" srcOrd="0" destOrd="0" presId="urn:microsoft.com/office/officeart/2005/8/layout/default"/>
    <dgm:cxn modelId="{B2A769B7-2C0A-4629-B466-B4363BAE51D0}" type="presOf" srcId="{56F2717E-46C5-4CF6-9CEC-2A3761DDA6A0}" destId="{C25C2010-4BF6-47FB-AB42-36CF7B37862A}" srcOrd="0" destOrd="0" presId="urn:microsoft.com/office/officeart/2005/8/layout/default"/>
    <dgm:cxn modelId="{BC627900-B980-40F9-BE85-4136102158A8}" type="presOf" srcId="{C9C7096D-DFCF-4DD9-96DA-DE0208BE8034}" destId="{B34CA3AB-17ED-439C-9862-D57C1BA9B361}" srcOrd="0" destOrd="0" presId="urn:microsoft.com/office/officeart/2005/8/layout/default"/>
    <dgm:cxn modelId="{3ACAE4CF-BBAC-4511-B140-8754D4328D90}" srcId="{56F2717E-46C5-4CF6-9CEC-2A3761DDA6A0}" destId="{C9C7096D-DFCF-4DD9-96DA-DE0208BE8034}" srcOrd="0" destOrd="0" parTransId="{45307974-E7E3-42C9-A718-BEF89FED971C}" sibTransId="{447295EE-DB5F-458B-A51C-E298F44975A3}"/>
    <dgm:cxn modelId="{9A43072F-B8ED-4C08-AAA1-D3AEC82B5446}" type="presParOf" srcId="{C25C2010-4BF6-47FB-AB42-36CF7B37862A}" destId="{B34CA3AB-17ED-439C-9862-D57C1BA9B361}" srcOrd="0" destOrd="0" presId="urn:microsoft.com/office/officeart/2005/8/layout/default"/>
    <dgm:cxn modelId="{AA58B9E5-5451-4E6D-924F-749814010316}" type="presParOf" srcId="{C25C2010-4BF6-47FB-AB42-36CF7B37862A}" destId="{66968D6B-60C0-4EFF-BB35-182D4CDE1C07}" srcOrd="1" destOrd="0" presId="urn:microsoft.com/office/officeart/2005/8/layout/default"/>
    <dgm:cxn modelId="{63A0A01C-CD9C-4753-8AFC-00951B023F81}" type="presParOf" srcId="{C25C2010-4BF6-47FB-AB42-36CF7B37862A}" destId="{8318C3FD-3AA2-4D7E-8D81-D50FE7E990F6}" srcOrd="2" destOrd="0" presId="urn:microsoft.com/office/officeart/2005/8/layout/default"/>
    <dgm:cxn modelId="{E9F2CB62-D7CB-40A1-8E66-A6E1FBB3EC25}" type="presParOf" srcId="{C25C2010-4BF6-47FB-AB42-36CF7B37862A}" destId="{45CD0388-8FDD-41FF-BC94-BEA2FC7A162A}" srcOrd="3" destOrd="0" presId="urn:microsoft.com/office/officeart/2005/8/layout/default"/>
    <dgm:cxn modelId="{1F114D15-E0D3-4810-A944-C2C445E8A65D}" type="presParOf" srcId="{C25C2010-4BF6-47FB-AB42-36CF7B37862A}" destId="{04CEFB38-2BAD-4471-AC25-C6C38D29403C}" srcOrd="4" destOrd="0" presId="urn:microsoft.com/office/officeart/2005/8/layout/default"/>
    <dgm:cxn modelId="{AFB25A5C-1C57-4E30-8E90-5C863D0A7B40}" type="presParOf" srcId="{C25C2010-4BF6-47FB-AB42-36CF7B37862A}" destId="{5AF4E57D-51CD-4E6A-8BA7-61D30C361D07}" srcOrd="5" destOrd="0" presId="urn:microsoft.com/office/officeart/2005/8/layout/default"/>
    <dgm:cxn modelId="{F3B73AAD-4E82-4385-AEA4-7D6D5CFB9815}" type="presParOf" srcId="{C25C2010-4BF6-47FB-AB42-36CF7B37862A}" destId="{6C9DE091-1D97-4BE3-8EA3-0C2397C5C869}" srcOrd="6" destOrd="0" presId="urn:microsoft.com/office/officeart/2005/8/layout/default"/>
    <dgm:cxn modelId="{848544B5-F66F-417E-B4F7-DF1E499BF732}" type="presParOf" srcId="{C25C2010-4BF6-47FB-AB42-36CF7B37862A}" destId="{51A82252-DA86-4554-9204-B62DCC2E7E54}" srcOrd="7" destOrd="0" presId="urn:microsoft.com/office/officeart/2005/8/layout/default"/>
    <dgm:cxn modelId="{9717CB8E-8BD6-425E-BD71-F5703EEE201C}" type="presParOf" srcId="{C25C2010-4BF6-47FB-AB42-36CF7B37862A}" destId="{9338FE7B-EF96-40F2-AA20-65295F1D7FBC}" srcOrd="8" destOrd="0" presId="urn:microsoft.com/office/officeart/2005/8/layout/default"/>
    <dgm:cxn modelId="{570E4124-035A-4B8C-AD67-C0B915D47CE7}" type="presParOf" srcId="{C25C2010-4BF6-47FB-AB42-36CF7B37862A}" destId="{A9B9779F-DE98-4EED-9A7C-05C97DBBA654}" srcOrd="9" destOrd="0" presId="urn:microsoft.com/office/officeart/2005/8/layout/default"/>
    <dgm:cxn modelId="{4E64C807-5E3E-46DC-9F53-EF3C9E5E30CC}" type="presParOf" srcId="{C25C2010-4BF6-47FB-AB42-36CF7B37862A}" destId="{49C5D474-ED13-4932-89EF-4FC6CE93710A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34CA3AB-17ED-439C-9862-D57C1BA9B361}">
      <dsp:nvSpPr>
        <dsp:cNvPr id="0" name=""/>
        <dsp:cNvSpPr/>
      </dsp:nvSpPr>
      <dsp:spPr>
        <a:xfrm>
          <a:off x="405651" y="459"/>
          <a:ext cx="2262522" cy="1357513"/>
        </a:xfrm>
        <a:prstGeom prst="rect">
          <a:avLst/>
        </a:prstGeom>
        <a:solidFill>
          <a:schemeClr val="accent3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chemeClr val="tx1"/>
              </a:solidFill>
            </a:rPr>
            <a:t>Mobile Computing</a:t>
          </a:r>
          <a:endParaRPr lang="en-US" sz="2800" kern="1200" dirty="0">
            <a:solidFill>
              <a:schemeClr val="tx1"/>
            </a:solidFill>
          </a:endParaRPr>
        </a:p>
      </dsp:txBody>
      <dsp:txXfrm>
        <a:off x="405651" y="459"/>
        <a:ext cx="2262522" cy="1357513"/>
      </dsp:txXfrm>
    </dsp:sp>
    <dsp:sp modelId="{8318C3FD-3AA2-4D7E-8D81-D50FE7E990F6}">
      <dsp:nvSpPr>
        <dsp:cNvPr id="0" name=""/>
        <dsp:cNvSpPr/>
      </dsp:nvSpPr>
      <dsp:spPr>
        <a:xfrm>
          <a:off x="2894426" y="459"/>
          <a:ext cx="2262522" cy="1357513"/>
        </a:xfrm>
        <a:prstGeom prst="rect">
          <a:avLst/>
        </a:prstGeom>
        <a:solidFill>
          <a:schemeClr val="accent3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chemeClr val="tx1"/>
              </a:solidFill>
            </a:rPr>
            <a:t>Open Content</a:t>
          </a:r>
          <a:endParaRPr lang="en-US" sz="2800" kern="1200" dirty="0">
            <a:solidFill>
              <a:schemeClr val="tx1"/>
            </a:solidFill>
          </a:endParaRPr>
        </a:p>
      </dsp:txBody>
      <dsp:txXfrm>
        <a:off x="2894426" y="459"/>
        <a:ext cx="2262522" cy="1357513"/>
      </dsp:txXfrm>
    </dsp:sp>
    <dsp:sp modelId="{04CEFB38-2BAD-4471-AC25-C6C38D29403C}">
      <dsp:nvSpPr>
        <dsp:cNvPr id="0" name=""/>
        <dsp:cNvSpPr/>
      </dsp:nvSpPr>
      <dsp:spPr>
        <a:xfrm>
          <a:off x="405651" y="1584224"/>
          <a:ext cx="2262522" cy="1357513"/>
        </a:xfrm>
        <a:prstGeom prst="rect">
          <a:avLst/>
        </a:prstGeom>
        <a:solidFill>
          <a:schemeClr val="accent4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err="1" smtClean="0">
              <a:solidFill>
                <a:schemeClr val="tx1"/>
              </a:solidFill>
            </a:rPr>
            <a:t>Ebooks</a:t>
          </a:r>
          <a:endParaRPr lang="en-US" sz="2800" kern="1200" dirty="0">
            <a:solidFill>
              <a:schemeClr val="tx1"/>
            </a:solidFill>
          </a:endParaRPr>
        </a:p>
      </dsp:txBody>
      <dsp:txXfrm>
        <a:off x="405651" y="1584224"/>
        <a:ext cx="2262522" cy="1357513"/>
      </dsp:txXfrm>
    </dsp:sp>
    <dsp:sp modelId="{6C9DE091-1D97-4BE3-8EA3-0C2397C5C869}">
      <dsp:nvSpPr>
        <dsp:cNvPr id="0" name=""/>
        <dsp:cNvSpPr/>
      </dsp:nvSpPr>
      <dsp:spPr>
        <a:xfrm>
          <a:off x="2894426" y="1584224"/>
          <a:ext cx="2262522" cy="1357513"/>
        </a:xfrm>
        <a:prstGeom prst="rect">
          <a:avLst/>
        </a:prstGeom>
        <a:solidFill>
          <a:schemeClr val="accent4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chemeClr val="tx1"/>
              </a:solidFill>
            </a:rPr>
            <a:t>Augmented Reality</a:t>
          </a:r>
          <a:endParaRPr lang="en-US" sz="2800" kern="1200" dirty="0">
            <a:solidFill>
              <a:schemeClr val="tx1"/>
            </a:solidFill>
          </a:endParaRPr>
        </a:p>
      </dsp:txBody>
      <dsp:txXfrm>
        <a:off x="2894426" y="1584224"/>
        <a:ext cx="2262522" cy="1357513"/>
      </dsp:txXfrm>
    </dsp:sp>
    <dsp:sp modelId="{9338FE7B-EF96-40F2-AA20-65295F1D7FBC}">
      <dsp:nvSpPr>
        <dsp:cNvPr id="0" name=""/>
        <dsp:cNvSpPr/>
      </dsp:nvSpPr>
      <dsp:spPr>
        <a:xfrm>
          <a:off x="405651" y="3167990"/>
          <a:ext cx="2262522" cy="1357513"/>
        </a:xfrm>
        <a:prstGeom prst="rect">
          <a:avLst/>
        </a:prstGeom>
        <a:solidFill>
          <a:schemeClr val="accent5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chemeClr val="tx1"/>
              </a:solidFill>
            </a:rPr>
            <a:t>Gesture-based computing</a:t>
          </a:r>
          <a:endParaRPr lang="en-US" sz="2800" kern="1200" dirty="0">
            <a:solidFill>
              <a:schemeClr val="tx1"/>
            </a:solidFill>
          </a:endParaRPr>
        </a:p>
      </dsp:txBody>
      <dsp:txXfrm>
        <a:off x="405651" y="3167990"/>
        <a:ext cx="2262522" cy="1357513"/>
      </dsp:txXfrm>
    </dsp:sp>
    <dsp:sp modelId="{49C5D474-ED13-4932-89EF-4FC6CE93710A}">
      <dsp:nvSpPr>
        <dsp:cNvPr id="0" name=""/>
        <dsp:cNvSpPr/>
      </dsp:nvSpPr>
      <dsp:spPr>
        <a:xfrm>
          <a:off x="2894426" y="3167990"/>
          <a:ext cx="2262522" cy="1357513"/>
        </a:xfrm>
        <a:prstGeom prst="rect">
          <a:avLst/>
        </a:prstGeom>
        <a:solidFill>
          <a:schemeClr val="accent5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chemeClr val="tx1"/>
              </a:solidFill>
            </a:rPr>
            <a:t>Visual Data Analysis</a:t>
          </a:r>
          <a:endParaRPr lang="en-US" sz="2800" kern="1200" dirty="0">
            <a:solidFill>
              <a:schemeClr val="tx1"/>
            </a:solidFill>
          </a:endParaRPr>
        </a:p>
      </dsp:txBody>
      <dsp:txXfrm>
        <a:off x="2894426" y="3167990"/>
        <a:ext cx="2262522" cy="135751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F665D6-AB36-4269-8FF2-FEFC300E668A}" type="datetimeFigureOut">
              <a:rPr lang="en-US" smtClean="0"/>
              <a:t>4/20/2010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AA772E-7F73-4BD9-8531-796492A0BA2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185A534-C1AD-43B1-BC1E-C29678EF4A04}" type="datetimeFigureOut">
              <a:rPr lang="en-US" smtClean="0"/>
              <a:pPr/>
              <a:t>4/20/2010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0DD10D37-E21C-4536-9D05-329204C18ED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foursquare.com/" TargetMode="External"/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10D37-E21C-4536-9D05-329204C18EDD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10D37-E21C-4536-9D05-329204C18EDD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10D37-E21C-4536-9D05-329204C18EDD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10D37-E21C-4536-9D05-329204C18EDD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10D37-E21C-4536-9D05-329204C18EDD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10D37-E21C-4536-9D05-329204C18EDD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10D37-E21C-4536-9D05-329204C18EDD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10D37-E21C-4536-9D05-329204C18EDD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10D37-E21C-4536-9D05-329204C18EDD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10D37-E21C-4536-9D05-329204C18EDD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10D37-E21C-4536-9D05-329204C18EDD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10D37-E21C-4536-9D05-329204C18EDD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10D37-E21C-4536-9D05-329204C18EDD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10D37-E21C-4536-9D05-329204C18EDD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10D37-E21C-4536-9D05-329204C18EDD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(LMS and </a:t>
            </a:r>
            <a:r>
              <a:rPr lang="en-US" dirty="0" err="1" smtClean="0"/>
              <a:t>ebooks</a:t>
            </a:r>
            <a:r>
              <a:rPr lang="en-US" dirty="0" smtClean="0"/>
              <a:t>---no value added except access)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10D37-E21C-4536-9D05-329204C18EDD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10D37-E21C-4536-9D05-329204C18EDD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10D37-E21C-4536-9D05-329204C18EDD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10D37-E21C-4536-9D05-329204C18EDD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hlinkClick r:id="rId3"/>
              </a:rPr>
              <a:t>/</a:t>
            </a:r>
            <a:r>
              <a:rPr lang="en-US" dirty="0" smtClean="0"/>
              <a:t>), etc: students can announce their presence, find their friends, impromptu study groups (privacy issues)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10D37-E21C-4536-9D05-329204C18EDD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10D37-E21C-4536-9D05-329204C18EDD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10D37-E21C-4536-9D05-329204C18EDD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10D37-E21C-4536-9D05-329204C18EDD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Cover PAC, ITS, AV &amp; building, instruction, publicity &amp; outreach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10D37-E21C-4536-9D05-329204C18EDD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10D37-E21C-4536-9D05-329204C18EDD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10D37-E21C-4536-9D05-329204C18EDD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10D37-E21C-4536-9D05-329204C18EDD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10D37-E21C-4536-9D05-329204C18EDD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10D37-E21C-4536-9D05-329204C18EDD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1EE976EC-2348-45D1-B52F-91112609A936}" type="datetimeFigureOut">
              <a:rPr lang="en-US" smtClean="0"/>
              <a:pPr/>
              <a:t>4/20/2010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9B6A71BB-6F49-436D-9553-E6CFE29AA67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976EC-2348-45D1-B52F-91112609A936}" type="datetimeFigureOut">
              <a:rPr lang="en-US" smtClean="0"/>
              <a:pPr/>
              <a:t>4/20/2010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A71BB-6F49-436D-9553-E6CFE29AA6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976EC-2348-45D1-B52F-91112609A936}" type="datetimeFigureOut">
              <a:rPr lang="en-US" smtClean="0"/>
              <a:pPr/>
              <a:t>4/20/2010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A71BB-6F49-436D-9553-E6CFE29AA67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976EC-2348-45D1-B52F-91112609A936}" type="datetimeFigureOut">
              <a:rPr lang="en-US" smtClean="0"/>
              <a:pPr/>
              <a:t>4/20/2010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A71BB-6F49-436D-9553-E6CFE29AA67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1EE976EC-2348-45D1-B52F-91112609A936}" type="datetimeFigureOut">
              <a:rPr lang="en-US" smtClean="0"/>
              <a:pPr/>
              <a:t>4/20/2010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9B6A71BB-6F49-436D-9553-E6CFE29AA67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976EC-2348-45D1-B52F-91112609A936}" type="datetimeFigureOut">
              <a:rPr lang="en-US" smtClean="0"/>
              <a:pPr/>
              <a:t>4/20/2010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A71BB-6F49-436D-9553-E6CFE29AA67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976EC-2348-45D1-B52F-91112609A936}" type="datetimeFigureOut">
              <a:rPr lang="en-US" smtClean="0"/>
              <a:pPr/>
              <a:t>4/20/2010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A71BB-6F49-436D-9553-E6CFE29AA67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976EC-2348-45D1-B52F-91112609A936}" type="datetimeFigureOut">
              <a:rPr lang="en-US" smtClean="0"/>
              <a:pPr/>
              <a:t>4/20/2010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A71BB-6F49-436D-9553-E6CFE29AA67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976EC-2348-45D1-B52F-91112609A936}" type="datetimeFigureOut">
              <a:rPr lang="en-US" smtClean="0"/>
              <a:pPr/>
              <a:t>4/20/2010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A71BB-6F49-436D-9553-E6CFE29AA67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976EC-2348-45D1-B52F-91112609A936}" type="datetimeFigureOut">
              <a:rPr lang="en-US" smtClean="0"/>
              <a:pPr/>
              <a:t>4/20/2010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A71BB-6F49-436D-9553-E6CFE29AA67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976EC-2348-45D1-B52F-91112609A936}" type="datetimeFigureOut">
              <a:rPr lang="en-US" smtClean="0"/>
              <a:pPr/>
              <a:t>4/20/2010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A71BB-6F49-436D-9553-E6CFE29AA67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EE976EC-2348-45D1-B52F-91112609A936}" type="datetimeFigureOut">
              <a:rPr lang="en-US" smtClean="0"/>
              <a:pPr/>
              <a:t>4/20/2010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9B6A71BB-6F49-436D-9553-E6CFE29AA67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idebreak.com/products/teamspot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hyperlink" Target="http://www.microsoft.com/surface/en/us/default.aspx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www.hitachi-soft.com/starboard/products/bundle_solutions/ultra_short_throw_bundle.shtml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itachi-soft.com/starboard/products/plasma_overlay/pxduo_po.shtml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www2.smarttech.com/st/en-US/Products/SMART+Boards/Front+projection/685ix/default.htm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2.smarttech.com/st/en-US/Products/SMART+Boards/Front+projection/685ix/default.htm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eg"/><Relationship Id="rId4" Type="http://schemas.openxmlformats.org/officeDocument/2006/relationships/hyperlink" Target="http://www2.smarttech.com/st/en-US/Products/SMART+Boards/Overlays/Flat-Panel+Displays/Default.htm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www.epsonbrightlink.webengager.com/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mio.com/products/mimio_interactive/index.asp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lickr.com/photos/spitzgogo/286917522/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4.jpeg"/><Relationship Id="rId4" Type="http://schemas.openxmlformats.org/officeDocument/2006/relationships/hyperlink" Target="http://www.mobl21.com/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purdue.edu/hotseat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hyperlink" Target="http://www.connectyard.com/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ib.ncsu.edu/techlending/ebooks.html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lib.ncsu.edu/wolfwalk/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foursquare.com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hyperlink" Target="http://layar.com/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mailto:mann-learning-tech-l@cornell.edu" TargetMode="External"/><Relationship Id="rId7" Type="http://schemas.openxmlformats.org/officeDocument/2006/relationships/hyperlink" Target="http://blogs.cornell.edu/malt/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onfluence.cornell.edu/display/mannltc/Home" TargetMode="External"/><Relationship Id="rId5" Type="http://schemas.openxmlformats.org/officeDocument/2006/relationships/hyperlink" Target="http://delicious.com/mannlearningtech" TargetMode="External"/><Relationship Id="rId4" Type="http://schemas.openxmlformats.org/officeDocument/2006/relationships/hyperlink" Target="http://www.diigo.com/user/mannlearningtech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confluence.cornell.edu/display/mannltc/Charge+and+Deliverables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9200" y="3733800"/>
            <a:ext cx="6858000" cy="990600"/>
          </a:xfrm>
        </p:spPr>
        <p:txBody>
          <a:bodyPr>
            <a:normAutofit fontScale="90000"/>
          </a:bodyPr>
          <a:lstStyle/>
          <a:p>
            <a:r>
              <a:rPr lang="en-US" sz="4400" dirty="0" smtClean="0"/>
              <a:t>Learning technologies: On the Move at Mann</a:t>
            </a:r>
            <a:r>
              <a:rPr lang="en-US" sz="4400" b="1" dirty="0" smtClean="0"/>
              <a:t/>
            </a:r>
            <a:br>
              <a:rPr lang="en-US" sz="4400" b="1" dirty="0" smtClean="0"/>
            </a:b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2400" b="1" dirty="0" smtClean="0"/>
              <a:t>Mann Learning Technologies Committee</a:t>
            </a:r>
          </a:p>
          <a:p>
            <a:r>
              <a:rPr lang="en-US" sz="2400" b="1" dirty="0" smtClean="0"/>
              <a:t>Spring 2010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technology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LCD screens </a:t>
            </a:r>
            <a:r>
              <a:rPr lang="en-US" dirty="0" err="1" smtClean="0"/>
              <a:t>wth</a:t>
            </a:r>
            <a:r>
              <a:rPr lang="en-US" dirty="0" smtClean="0"/>
              <a:t> VGA connector cables (two 50" Panasonic built-ins, four 40" NEC on portable "Lollypop" stands, and three 40" NEC on carts); </a:t>
            </a:r>
          </a:p>
          <a:p>
            <a:r>
              <a:rPr lang="en-US" dirty="0" smtClean="0"/>
              <a:t>Mac Mini dual-boot computers* (with carts), </a:t>
            </a:r>
          </a:p>
          <a:p>
            <a:r>
              <a:rPr lang="en-US" dirty="0" smtClean="0"/>
              <a:t>DVD/VCR Player/Recorder (with carts), </a:t>
            </a:r>
          </a:p>
          <a:p>
            <a:r>
              <a:rPr lang="en-US" dirty="0" smtClean="0"/>
              <a:t>Directional Speakers (with carts), </a:t>
            </a:r>
          </a:p>
          <a:p>
            <a:r>
              <a:rPr lang="en-US" dirty="0" smtClean="0"/>
              <a:t>Whiteboards, </a:t>
            </a:r>
          </a:p>
          <a:p>
            <a:r>
              <a:rPr lang="en-US" dirty="0" smtClean="0"/>
              <a:t>Partitions, </a:t>
            </a:r>
          </a:p>
          <a:p>
            <a:r>
              <a:rPr lang="en-US" dirty="0" smtClean="0"/>
              <a:t>Chairs, and </a:t>
            </a:r>
          </a:p>
          <a:p>
            <a:r>
              <a:rPr lang="en-US" dirty="0" smtClean="0"/>
              <a:t>Tables </a:t>
            </a:r>
            <a:endParaRPr lang="en-US" dirty="0"/>
          </a:p>
        </p:txBody>
      </p:sp>
      <p:pic>
        <p:nvPicPr>
          <p:cNvPr id="5" name="Content Placeholder 4" descr="Bissett5.may2009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4632325" y="2337329"/>
            <a:ext cx="4041775" cy="2694517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technology?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Long term</a:t>
            </a:r>
          </a:p>
          <a:p>
            <a:pPr lvl="1"/>
            <a:r>
              <a:rPr lang="en-US" dirty="0" smtClean="0"/>
              <a:t>Collaboration software and hardware: </a:t>
            </a:r>
          </a:p>
          <a:p>
            <a:pPr lvl="1"/>
            <a:r>
              <a:rPr lang="en-US" dirty="0" err="1" smtClean="0">
                <a:hlinkClick r:id="rId3"/>
              </a:rPr>
              <a:t>TeamSpot</a:t>
            </a:r>
            <a:endParaRPr lang="en-US" dirty="0" smtClean="0"/>
          </a:p>
          <a:p>
            <a:pPr lvl="1"/>
            <a:r>
              <a:rPr lang="en-US" dirty="0" smtClean="0">
                <a:hlinkClick r:id="rId4"/>
              </a:rPr>
              <a:t>Microsoft Surface</a:t>
            </a:r>
            <a:endParaRPr lang="en-US" dirty="0" smtClean="0"/>
          </a:p>
          <a:p>
            <a:r>
              <a:rPr lang="en-US" dirty="0" smtClean="0"/>
              <a:t>Short Term</a:t>
            </a:r>
          </a:p>
          <a:p>
            <a:pPr lvl="1"/>
            <a:r>
              <a:rPr lang="en-US" dirty="0" smtClean="0"/>
              <a:t>Interactive whiteboards</a:t>
            </a:r>
          </a:p>
          <a:p>
            <a:pPr lvl="1"/>
            <a:endParaRPr lang="en-US" dirty="0"/>
          </a:p>
        </p:txBody>
      </p:sp>
      <p:pic>
        <p:nvPicPr>
          <p:cNvPr id="4" name="Picture 3" descr="msoft-surfac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0" y="2362200"/>
            <a:ext cx="4286250" cy="4191000"/>
          </a:xfrm>
          <a:prstGeom prst="rect">
            <a:avLst/>
          </a:prstGeom>
        </p:spPr>
      </p:pic>
      <p:pic>
        <p:nvPicPr>
          <p:cNvPr id="5" name="Picture 4" descr="teamspot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4051300"/>
            <a:ext cx="3810000" cy="28067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Hitachi</a:t>
            </a:r>
            <a:br>
              <a:rPr lang="en-US" dirty="0" smtClean="0"/>
            </a:br>
            <a:r>
              <a:rPr lang="en-US" dirty="0" smtClean="0"/>
              <a:t>Ultra Short Throw Bundle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2057400"/>
            <a:ext cx="4038600" cy="4068763"/>
          </a:xfrm>
        </p:spPr>
        <p:txBody>
          <a:bodyPr/>
          <a:lstStyle/>
          <a:p>
            <a:r>
              <a:rPr lang="en-US" dirty="0" smtClean="0"/>
              <a:t>Combines Interactive Whiteboard with short throw projection</a:t>
            </a:r>
          </a:p>
          <a:p>
            <a:r>
              <a:rPr lang="en-US" dirty="0" smtClean="0"/>
              <a:t>1024 x 768 resolution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7" name="Content Placeholder 6" descr="short-throw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24400" y="1676400"/>
            <a:ext cx="3702050" cy="4408665"/>
          </a:xfrm>
        </p:spPr>
      </p:pic>
      <p:sp>
        <p:nvSpPr>
          <p:cNvPr id="5" name="Rectangle 4"/>
          <p:cNvSpPr/>
          <p:nvPr/>
        </p:nvSpPr>
        <p:spPr>
          <a:xfrm>
            <a:off x="762000" y="6096000"/>
            <a:ext cx="75438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u="sng" dirty="0" smtClean="0">
                <a:hlinkClick r:id="rId4"/>
              </a:rPr>
              <a:t>http://www.hitachi-soft.com/starboard/products/bundle_solutions/ultra_short_throw_bundle.shtml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Hitachi</a:t>
            </a:r>
            <a:br>
              <a:rPr lang="en-US" dirty="0" smtClean="0"/>
            </a:br>
            <a:r>
              <a:rPr lang="en-US" dirty="0" smtClean="0"/>
              <a:t>Plasma Overlay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2057400"/>
            <a:ext cx="4038600" cy="4068763"/>
          </a:xfrm>
        </p:spPr>
        <p:txBody>
          <a:bodyPr/>
          <a:lstStyle/>
          <a:p>
            <a:r>
              <a:rPr lang="en-US" dirty="0" smtClean="0"/>
              <a:t>Fits over Existing </a:t>
            </a:r>
            <a:r>
              <a:rPr lang="en-US" dirty="0" err="1" smtClean="0"/>
              <a:t>Bissett</a:t>
            </a:r>
            <a:r>
              <a:rPr lang="en-US" dirty="0" smtClean="0"/>
              <a:t> displays</a:t>
            </a:r>
          </a:p>
          <a:p>
            <a:r>
              <a:rPr lang="en-US" dirty="0" smtClean="0"/>
              <a:t>Multi-touch Technology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762000" y="6096000"/>
            <a:ext cx="75438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u="sng" dirty="0" smtClean="0">
                <a:hlinkClick r:id="rId3"/>
              </a:rPr>
              <a:t>http://www.hitachi-soft.com/starboard/products/plasma_overlay/pxduo_po.shtml</a:t>
            </a:r>
            <a:endParaRPr lang="en-US" sz="1400" dirty="0"/>
          </a:p>
        </p:txBody>
      </p:sp>
      <p:pic>
        <p:nvPicPr>
          <p:cNvPr id="8" name="Content Placeholder 7" descr="PXDUO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4495800" y="1676400"/>
            <a:ext cx="4295775" cy="365567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SMART Board 685ix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2057400"/>
            <a:ext cx="4038600" cy="4068763"/>
          </a:xfrm>
        </p:spPr>
        <p:txBody>
          <a:bodyPr/>
          <a:lstStyle/>
          <a:p>
            <a:r>
              <a:rPr lang="en-US" dirty="0" smtClean="0"/>
              <a:t>Widescreen</a:t>
            </a:r>
          </a:p>
          <a:p>
            <a:r>
              <a:rPr lang="en-US" dirty="0" smtClean="0"/>
              <a:t>“ultra-short-throw”</a:t>
            </a:r>
          </a:p>
          <a:p>
            <a:r>
              <a:rPr lang="en-US" dirty="0" smtClean="0"/>
              <a:t>Durable Surface</a:t>
            </a:r>
          </a:p>
          <a:p>
            <a:r>
              <a:rPr lang="en-US" dirty="0" smtClean="0"/>
              <a:t>Touch Recognition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7" name="Content Placeholder 6" descr="hero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953000" y="1752600"/>
            <a:ext cx="3209925" cy="3466719"/>
          </a:xfrm>
        </p:spPr>
      </p:pic>
      <p:sp>
        <p:nvSpPr>
          <p:cNvPr id="5" name="Rectangle 4"/>
          <p:cNvSpPr/>
          <p:nvPr/>
        </p:nvSpPr>
        <p:spPr>
          <a:xfrm>
            <a:off x="533400" y="5715000"/>
            <a:ext cx="7848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u="sng" dirty="0" smtClean="0">
                <a:hlinkClick r:id="rId4"/>
              </a:rPr>
              <a:t>http://www2.smarttech.com/st/en-US/Products/SMART+Boards/Front+projection/685ix/default.htm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SMART Board Flat Panel Display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2057400"/>
            <a:ext cx="4038600" cy="4068763"/>
          </a:xfrm>
        </p:spPr>
        <p:txBody>
          <a:bodyPr/>
          <a:lstStyle/>
          <a:p>
            <a:r>
              <a:rPr lang="en-US" dirty="0" smtClean="0"/>
              <a:t>Touch System</a:t>
            </a:r>
          </a:p>
          <a:p>
            <a:r>
              <a:rPr lang="en-US" dirty="0" smtClean="0"/>
              <a:t>Protective Glass Layer</a:t>
            </a:r>
          </a:p>
          <a:p>
            <a:r>
              <a:rPr lang="en-US" dirty="0" smtClean="0"/>
              <a:t>“Digital Ink”</a:t>
            </a:r>
          </a:p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914400" y="5715000"/>
            <a:ext cx="7467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u="sng" dirty="0" smtClean="0">
                <a:hlinkClick r:id="rId3"/>
              </a:rPr>
              <a:t>http://</a:t>
            </a:r>
            <a:r>
              <a:rPr lang="en-US" sz="1400" dirty="0" smtClean="0">
                <a:hlinkClick r:id="rId4"/>
              </a:rPr>
              <a:t>http://www2.smarttech.com/st/en-US/Products/SMART+Boards/Overlays/Flat-Panel+Displays/Default.htm</a:t>
            </a:r>
            <a:endParaRPr lang="en-US" sz="1400" dirty="0"/>
          </a:p>
        </p:txBody>
      </p:sp>
      <p:pic>
        <p:nvPicPr>
          <p:cNvPr id="8" name="Content Placeholder 7" descr="SMARTBoardforFlatPanelDisplays200.jpg"/>
          <p:cNvPicPr>
            <a:picLocks noGrp="1" noChangeAspect="1"/>
          </p:cNvPicPr>
          <p:nvPr>
            <p:ph sz="half" idx="2"/>
          </p:nvPr>
        </p:nvPicPr>
        <p:blipFill>
          <a:blip r:embed="rId5" cstate="print"/>
          <a:stretch>
            <a:fillRect/>
          </a:stretch>
        </p:blipFill>
        <p:spPr>
          <a:xfrm>
            <a:off x="4267200" y="1676400"/>
            <a:ext cx="4492223" cy="354885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EPSON </a:t>
            </a:r>
            <a:r>
              <a:rPr lang="en-US" dirty="0" err="1" smtClean="0"/>
              <a:t>BrightLink</a:t>
            </a:r>
            <a:r>
              <a:rPr lang="en-US" dirty="0" smtClean="0"/>
              <a:t> 450Wi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2286000"/>
            <a:ext cx="2895600" cy="2743200"/>
          </a:xfrm>
        </p:spPr>
        <p:txBody>
          <a:bodyPr/>
          <a:lstStyle/>
          <a:p>
            <a:r>
              <a:rPr lang="en-US" dirty="0" smtClean="0"/>
              <a:t>Short throw projector</a:t>
            </a:r>
          </a:p>
          <a:p>
            <a:r>
              <a:rPr lang="en-US" dirty="0" smtClean="0"/>
              <a:t>Interactive pen</a:t>
            </a:r>
          </a:p>
          <a:p>
            <a:r>
              <a:rPr lang="en-US" dirty="0" smtClean="0"/>
              <a:t>No actual whiteboard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pic>
        <p:nvPicPr>
          <p:cNvPr id="7" name="Content Placeholder 6" descr="ed tech 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505200" y="1752600"/>
            <a:ext cx="5079010" cy="3377001"/>
          </a:xfrm>
        </p:spPr>
      </p:pic>
      <p:sp>
        <p:nvSpPr>
          <p:cNvPr id="5" name="Rectangle 4"/>
          <p:cNvSpPr/>
          <p:nvPr/>
        </p:nvSpPr>
        <p:spPr>
          <a:xfrm>
            <a:off x="2438400" y="5638800"/>
            <a:ext cx="45526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4"/>
              </a:rPr>
              <a:t>http://www.epsonbrightlink.webengager.com/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MiMIO</a:t>
            </a:r>
            <a:r>
              <a:rPr lang="en-US" dirty="0" smtClean="0"/>
              <a:t> Interactive Bar &amp; Stylus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2286000"/>
            <a:ext cx="2895600" cy="2743200"/>
          </a:xfrm>
        </p:spPr>
        <p:txBody>
          <a:bodyPr/>
          <a:lstStyle/>
          <a:p>
            <a:r>
              <a:rPr lang="en-US" dirty="0" smtClean="0"/>
              <a:t>No Actual Whiteboard</a:t>
            </a:r>
          </a:p>
          <a:p>
            <a:r>
              <a:rPr lang="en-US" dirty="0" smtClean="0"/>
              <a:t>Connects to existing projector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5" name="Rectangle 4"/>
          <p:cNvSpPr/>
          <p:nvPr/>
        </p:nvSpPr>
        <p:spPr>
          <a:xfrm>
            <a:off x="1600200" y="5638800"/>
            <a:ext cx="61055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3"/>
              </a:rPr>
              <a:t>http://www.mimio.com/products/mimio_interactive/index.asp</a:t>
            </a:r>
            <a:endParaRPr lang="en-US" dirty="0"/>
          </a:p>
        </p:txBody>
      </p:sp>
      <p:pic>
        <p:nvPicPr>
          <p:cNvPr id="8" name="Content Placeholder 7" descr="interactive_prod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6934200" y="1295400"/>
            <a:ext cx="1614487" cy="43904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Mobile computing</a:t>
            </a:r>
            <a:endParaRPr lang="en-US" sz="4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02920" y="1295400"/>
            <a:ext cx="8183880" cy="49530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Overview of </a:t>
            </a:r>
            <a:r>
              <a:rPr lang="en-US" dirty="0" err="1" smtClean="0"/>
              <a:t>MaLT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Collaboration Technologies</a:t>
            </a:r>
          </a:p>
          <a:p>
            <a:pPr lvl="1"/>
            <a:r>
              <a:rPr lang="en-US" dirty="0" smtClean="0"/>
              <a:t>Current and Long-term </a:t>
            </a:r>
          </a:p>
          <a:p>
            <a:pPr lvl="1"/>
            <a:r>
              <a:rPr lang="en-US" dirty="0" smtClean="0"/>
              <a:t>Near-term: Interactive Whiteboards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Mobile Computing</a:t>
            </a:r>
          </a:p>
          <a:p>
            <a:pPr lvl="1"/>
            <a:r>
              <a:rPr lang="en-US" dirty="0" smtClean="0"/>
              <a:t>Near-term: Demo of mobile tech &amp; existing projects</a:t>
            </a:r>
          </a:p>
          <a:p>
            <a:pPr lvl="1"/>
            <a:r>
              <a:rPr lang="en-US" dirty="0" smtClean="0"/>
              <a:t>Long-term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The Future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Keep up, Q&amp;A and Play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Mobile Computing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Near-term</a:t>
            </a:r>
          </a:p>
          <a:p>
            <a:pPr lvl="1"/>
            <a:r>
              <a:rPr lang="en-US" dirty="0" smtClean="0"/>
              <a:t>Mann mobile website</a:t>
            </a:r>
          </a:p>
          <a:p>
            <a:pPr lvl="1"/>
            <a:r>
              <a:rPr lang="en-US" dirty="0" smtClean="0"/>
              <a:t>E-readers and mobile devices for check out</a:t>
            </a:r>
          </a:p>
          <a:p>
            <a:pPr lvl="1"/>
            <a:r>
              <a:rPr lang="en-US" dirty="0" smtClean="0"/>
              <a:t>Mobile learning</a:t>
            </a:r>
          </a:p>
          <a:p>
            <a:r>
              <a:rPr lang="en-US" dirty="0" smtClean="0"/>
              <a:t>Long-term</a:t>
            </a:r>
          </a:p>
          <a:p>
            <a:pPr lvl="1"/>
            <a:r>
              <a:rPr lang="en-US" dirty="0" smtClean="0"/>
              <a:t>Instruction &amp; reference</a:t>
            </a:r>
          </a:p>
          <a:p>
            <a:pPr lvl="2"/>
            <a:r>
              <a:rPr lang="en-US" dirty="0" smtClean="0"/>
              <a:t>Resources</a:t>
            </a:r>
          </a:p>
          <a:p>
            <a:pPr lvl="2"/>
            <a:r>
              <a:rPr lang="en-US" dirty="0" smtClean="0"/>
              <a:t>Reference</a:t>
            </a:r>
          </a:p>
          <a:p>
            <a:pPr lvl="2"/>
            <a:r>
              <a:rPr lang="en-US" dirty="0" smtClean="0"/>
              <a:t>Learning</a:t>
            </a:r>
          </a:p>
          <a:p>
            <a:pPr lvl="1"/>
            <a:r>
              <a:rPr lang="en-US" dirty="0" smtClean="0"/>
              <a:t>Access Services &amp; Outreach</a:t>
            </a:r>
          </a:p>
          <a:p>
            <a:pPr lvl="2"/>
            <a:r>
              <a:rPr lang="en-US" dirty="0" smtClean="0"/>
              <a:t>Notifications &amp; alerts</a:t>
            </a:r>
          </a:p>
          <a:p>
            <a:pPr lvl="2"/>
            <a:r>
              <a:rPr lang="en-US" dirty="0" smtClean="0"/>
              <a:t>Loans and Tours</a:t>
            </a:r>
          </a:p>
          <a:p>
            <a:pPr lvl="1"/>
            <a:r>
              <a:rPr lang="en-US" dirty="0" smtClean="0"/>
              <a:t>Other applications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E-readers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Mann E-reader group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CUL </a:t>
            </a:r>
            <a:r>
              <a:rPr lang="en-US" dirty="0" err="1" smtClean="0"/>
              <a:t>ereader</a:t>
            </a:r>
            <a:r>
              <a:rPr lang="en-US" dirty="0" smtClean="0"/>
              <a:t> group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New devices for checkout</a:t>
            </a:r>
          </a:p>
          <a:p>
            <a:pPr lvl="1"/>
            <a:r>
              <a:rPr lang="en-US" dirty="0" smtClean="0"/>
              <a:t>Kindle</a:t>
            </a:r>
          </a:p>
          <a:p>
            <a:pPr lvl="1"/>
            <a:r>
              <a:rPr lang="en-US" dirty="0" smtClean="0"/>
              <a:t>Sony </a:t>
            </a:r>
          </a:p>
          <a:p>
            <a:pPr lvl="1"/>
            <a:r>
              <a:rPr lang="en-US" dirty="0" smtClean="0"/>
              <a:t>Apple iPad and </a:t>
            </a:r>
            <a:r>
              <a:rPr lang="en-US" dirty="0" err="1" smtClean="0"/>
              <a:t>ITouch</a:t>
            </a:r>
            <a:endParaRPr lang="en-US" dirty="0"/>
          </a:p>
        </p:txBody>
      </p:sp>
      <p:pic>
        <p:nvPicPr>
          <p:cNvPr id="5" name="Content Placeholder 4" descr="wired_article_ipad.pn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4632325" y="1426664"/>
            <a:ext cx="4041775" cy="451584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Mobile Learning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dirty="0" smtClean="0"/>
              <a:t>Beyond alerts: Learning on the go</a:t>
            </a:r>
          </a:p>
          <a:p>
            <a:r>
              <a:rPr lang="en-US" dirty="0" smtClean="0"/>
              <a:t>-Picture by </a:t>
            </a:r>
            <a:r>
              <a:rPr lang="en-US" dirty="0" err="1" smtClean="0">
                <a:hlinkClick r:id="rId3"/>
              </a:rPr>
              <a:t>Spitzgogo_chen</a:t>
            </a:r>
            <a:endParaRPr lang="en-US" dirty="0" smtClean="0"/>
          </a:p>
          <a:p>
            <a:pPr marL="274320" lvl="1">
              <a:spcBef>
                <a:spcPts val="600"/>
              </a:spcBef>
              <a:buClr>
                <a:schemeClr val="accent1"/>
              </a:buClr>
            </a:pPr>
            <a:r>
              <a:rPr lang="en-US" dirty="0" smtClean="0"/>
              <a:t>Demo: </a:t>
            </a:r>
            <a:r>
              <a:rPr lang="en-US" dirty="0" smtClean="0">
                <a:hlinkClick r:id="rId4"/>
              </a:rPr>
              <a:t>Mobl21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6" name="Content Placeholder 5" descr="286917522_305625fd9d_o.jpg"/>
          <p:cNvPicPr>
            <a:picLocks noGrp="1" noChangeAspect="1"/>
          </p:cNvPicPr>
          <p:nvPr>
            <p:ph sz="quarter" idx="1"/>
          </p:nvPr>
        </p:nvPicPr>
        <p:blipFill>
          <a:blip r:embed="rId5" cstate="print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Instruction &amp; reference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Learning anywhere, anytime:</a:t>
            </a:r>
          </a:p>
          <a:p>
            <a:pPr lvl="1"/>
            <a:r>
              <a:rPr lang="en-US" dirty="0" smtClean="0"/>
              <a:t>Just-in-time library reference material (study guides, flash cards, quizzes as with Mobl21)</a:t>
            </a:r>
          </a:p>
          <a:p>
            <a:pPr lvl="1"/>
            <a:r>
              <a:rPr lang="en-US" dirty="0" smtClean="0"/>
              <a:t>Backchannel communication (e.g. </a:t>
            </a:r>
            <a:r>
              <a:rPr lang="en-US" dirty="0" err="1" smtClean="0"/>
              <a:t>Hotseat</a:t>
            </a:r>
            <a:r>
              <a:rPr lang="en-US" dirty="0" smtClean="0"/>
              <a:t> (</a:t>
            </a:r>
            <a:r>
              <a:rPr lang="en-US" dirty="0" smtClean="0">
                <a:hlinkClick r:id="rId3"/>
              </a:rPr>
              <a:t>http://purdue.edu/hotseat</a:t>
            </a:r>
            <a:r>
              <a:rPr lang="en-US" dirty="0" smtClean="0"/>
              <a:t>); Connect Yard (</a:t>
            </a:r>
            <a:r>
              <a:rPr lang="en-US" dirty="0" smtClean="0">
                <a:hlinkClick r:id="rId4"/>
              </a:rPr>
              <a:t>http://www.connectyard.com/</a:t>
            </a:r>
            <a:r>
              <a:rPr lang="en-US" dirty="0" smtClean="0"/>
              <a:t>))</a:t>
            </a:r>
          </a:p>
          <a:p>
            <a:pPr lvl="1"/>
            <a:r>
              <a:rPr lang="en-US" dirty="0" smtClean="0"/>
              <a:t>Participation: polling, quizzes and forms</a:t>
            </a:r>
          </a:p>
          <a:p>
            <a:pPr lvl="2"/>
            <a:r>
              <a:rPr lang="en-US" dirty="0" smtClean="0"/>
              <a:t>Feedback</a:t>
            </a:r>
            <a:r>
              <a:rPr lang="en-US" dirty="0"/>
              <a:t> </a:t>
            </a:r>
            <a:r>
              <a:rPr lang="en-US" dirty="0" smtClean="0"/>
              <a:t>in classes if no </a:t>
            </a:r>
            <a:br>
              <a:rPr lang="en-US" dirty="0" smtClean="0"/>
            </a:br>
            <a:r>
              <a:rPr lang="en-US" dirty="0" smtClean="0"/>
              <a:t>clickers</a:t>
            </a:r>
          </a:p>
          <a:p>
            <a:pPr lvl="1"/>
            <a:r>
              <a:rPr lang="en-US" dirty="0" smtClean="0"/>
              <a:t>Reminders of resources </a:t>
            </a:r>
            <a:br>
              <a:rPr lang="en-US" dirty="0" smtClean="0"/>
            </a:br>
            <a:r>
              <a:rPr lang="en-US" dirty="0" smtClean="0"/>
              <a:t>and assignment deadlines</a:t>
            </a:r>
          </a:p>
        </p:txBody>
      </p:sp>
      <p:pic>
        <p:nvPicPr>
          <p:cNvPr id="4" name="Picture 3" descr="connectyar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0" y="4142996"/>
            <a:ext cx="4553586" cy="27150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Collection development, instruction &amp; reference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Resources anywhere, anytime: </a:t>
            </a:r>
          </a:p>
          <a:p>
            <a:pPr lvl="1"/>
            <a:r>
              <a:rPr lang="en-US" dirty="0" smtClean="0"/>
              <a:t>Mobile websites and catalog search (already on CU mobile)</a:t>
            </a:r>
          </a:p>
          <a:p>
            <a:pPr lvl="1"/>
            <a:r>
              <a:rPr lang="en-US" dirty="0" smtClean="0"/>
              <a:t>Links to e-resources w/mobile interfaces (already on CU mobile)</a:t>
            </a:r>
          </a:p>
          <a:p>
            <a:pPr lvl="1"/>
            <a:r>
              <a:rPr lang="en-US" dirty="0" smtClean="0"/>
              <a:t>Formal class materials/reserves/e-readers for textbooks</a:t>
            </a:r>
          </a:p>
          <a:p>
            <a:r>
              <a:rPr lang="en-US" b="1" dirty="0" smtClean="0"/>
              <a:t>Help anywhere, anytime</a:t>
            </a:r>
          </a:p>
          <a:p>
            <a:pPr lvl="1"/>
            <a:r>
              <a:rPr lang="en-US" dirty="0" smtClean="0"/>
              <a:t>Text messaging reference (already doing) </a:t>
            </a:r>
          </a:p>
          <a:p>
            <a:pPr lvl="1"/>
            <a:r>
              <a:rPr lang="en-US" b="1" dirty="0" smtClean="0"/>
              <a:t>Examples: </a:t>
            </a:r>
            <a:r>
              <a:rPr lang="en-US" dirty="0" smtClean="0"/>
              <a:t> </a:t>
            </a:r>
          </a:p>
          <a:p>
            <a:endParaRPr lang="en-US" dirty="0" smtClean="0"/>
          </a:p>
          <a:p>
            <a:pPr lvl="1">
              <a:buNone/>
            </a:pPr>
            <a:endParaRPr lang="en-US" dirty="0" smtClean="0"/>
          </a:p>
        </p:txBody>
      </p:sp>
      <p:pic>
        <p:nvPicPr>
          <p:cNvPr id="4" name="Picture 4" descr="mobile_sit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3200" y="3276600"/>
            <a:ext cx="23241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textalib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43200" y="4724400"/>
            <a:ext cx="3048426" cy="7621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Access Services &amp; Outreach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/>
              <a:t>Notifications and alerts: </a:t>
            </a:r>
            <a:r>
              <a:rPr lang="en-US" dirty="0" smtClean="0"/>
              <a:t>Know what’s going at the library and with your account anywhere, anytime (for)</a:t>
            </a:r>
          </a:p>
          <a:p>
            <a:pPr lvl="1"/>
            <a:r>
              <a:rPr lang="en-US" dirty="0" smtClean="0"/>
              <a:t>Availability of computers, study rooms, laptops, etc</a:t>
            </a:r>
          </a:p>
          <a:p>
            <a:pPr lvl="1"/>
            <a:r>
              <a:rPr lang="en-US" dirty="0" smtClean="0"/>
              <a:t>Books due or on hold </a:t>
            </a:r>
          </a:p>
          <a:p>
            <a:pPr lvl="1"/>
            <a:r>
              <a:rPr lang="en-US" dirty="0" smtClean="0"/>
              <a:t>Events</a:t>
            </a:r>
          </a:p>
          <a:p>
            <a:pPr lvl="1"/>
            <a:r>
              <a:rPr lang="en-US" dirty="0" smtClean="0"/>
              <a:t>New resources</a:t>
            </a:r>
          </a:p>
          <a:p>
            <a:pPr lvl="1"/>
            <a:r>
              <a:rPr lang="en-US" dirty="0" smtClean="0"/>
              <a:t>Podcast distribution</a:t>
            </a:r>
          </a:p>
          <a:p>
            <a:pPr lvl="1"/>
            <a:r>
              <a:rPr lang="en-US" dirty="0" smtClean="0"/>
              <a:t>Reminders</a:t>
            </a:r>
          </a:p>
          <a:p>
            <a:pPr lvl="1"/>
            <a:r>
              <a:rPr lang="en-US" dirty="0" smtClean="0"/>
              <a:t>Alerts from other Web 2.0 services the library has a presence on (Twitter, FB fan pages, YouTube,  etc)</a:t>
            </a:r>
          </a:p>
          <a:p>
            <a:pPr>
              <a:buNone/>
            </a:pP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pic>
        <p:nvPicPr>
          <p:cNvPr id="4" name="Picture 3" descr="twitt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200" y="5181600"/>
            <a:ext cx="2476846" cy="924054"/>
          </a:xfrm>
          <a:prstGeom prst="rect">
            <a:avLst/>
          </a:prstGeom>
        </p:spPr>
      </p:pic>
      <p:pic>
        <p:nvPicPr>
          <p:cNvPr id="5" name="Picture 4" descr="twitter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33800" y="5029200"/>
            <a:ext cx="4944165" cy="16004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Services &amp; Outreach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/>
              <a:t> Loan of devices:</a:t>
            </a:r>
            <a:r>
              <a:rPr lang="en-US" dirty="0" smtClean="0"/>
              <a:t>  for reserves, </a:t>
            </a:r>
            <a:r>
              <a:rPr lang="en-US" dirty="0" err="1" smtClean="0"/>
              <a:t>ereaders</a:t>
            </a:r>
            <a:r>
              <a:rPr lang="en-US" dirty="0" smtClean="0"/>
              <a:t>, music, drawing/CAD, digital recorders, etc. </a:t>
            </a:r>
          </a:p>
          <a:p>
            <a:pPr lvl="1"/>
            <a:r>
              <a:rPr lang="en-US" b="1" dirty="0" smtClean="0"/>
              <a:t>Examples:</a:t>
            </a:r>
            <a:r>
              <a:rPr lang="en-US" dirty="0" smtClean="0"/>
              <a:t>  NCSU tech lending program (</a:t>
            </a:r>
            <a:r>
              <a:rPr lang="en-US" dirty="0" smtClean="0">
                <a:hlinkClick r:id="rId3"/>
              </a:rPr>
              <a:t>http://www.lib.ncsu.edu/techlending/ebooks.html</a:t>
            </a:r>
            <a:r>
              <a:rPr lang="en-US" dirty="0" smtClean="0"/>
              <a:t>) </a:t>
            </a:r>
            <a:br>
              <a:rPr lang="en-US" dirty="0" smtClean="0"/>
            </a:br>
            <a:endParaRPr lang="en-US" dirty="0" smtClean="0"/>
          </a:p>
          <a:p>
            <a:r>
              <a:rPr lang="en-US" b="1" dirty="0" smtClean="0"/>
              <a:t>Tours and orientation</a:t>
            </a:r>
            <a:endParaRPr lang="en-US" dirty="0" smtClean="0"/>
          </a:p>
          <a:p>
            <a:pPr lvl="1"/>
            <a:r>
              <a:rPr lang="en-US" dirty="0" smtClean="0"/>
              <a:t>Virtual tours (video, QR codes, cell phone)</a:t>
            </a:r>
          </a:p>
          <a:p>
            <a:pPr lvl="1"/>
            <a:r>
              <a:rPr lang="en-US" dirty="0" smtClean="0"/>
              <a:t>Attaching pieces of information to physical locations (exhibits, items of interest, services, instructions)</a:t>
            </a:r>
          </a:p>
          <a:p>
            <a:pPr lvl="1"/>
            <a:r>
              <a:rPr lang="en-US" dirty="0" smtClean="0"/>
              <a:t>Augmented reality--being able to navigate your way to a book in the stacks </a:t>
            </a:r>
          </a:p>
          <a:p>
            <a:pPr lvl="1"/>
            <a:r>
              <a:rPr lang="en-US" b="1" dirty="0" smtClean="0"/>
              <a:t>Examples: </a:t>
            </a:r>
            <a:r>
              <a:rPr lang="en-US" dirty="0" smtClean="0"/>
              <a:t>NCSU </a:t>
            </a:r>
            <a:r>
              <a:rPr lang="en-US" dirty="0" err="1" smtClean="0"/>
              <a:t>WolfWalk</a:t>
            </a:r>
            <a:r>
              <a:rPr lang="en-US" dirty="0" smtClean="0"/>
              <a:t>: </a:t>
            </a:r>
            <a:r>
              <a:rPr lang="en-US" dirty="0" smtClean="0">
                <a:hlinkClick r:id="rId4"/>
              </a:rPr>
              <a:t>http://www.lib.ncsu.edu/wolfwalk/</a:t>
            </a:r>
            <a:r>
              <a:rPr lang="en-US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applications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Hyperlocal</a:t>
            </a:r>
            <a:r>
              <a:rPr lang="en-US" dirty="0" smtClean="0"/>
              <a:t> or location-based apps</a:t>
            </a:r>
          </a:p>
          <a:p>
            <a:pPr lvl="1"/>
            <a:r>
              <a:rPr lang="en-US" dirty="0" smtClean="0"/>
              <a:t>Foursquare: </a:t>
            </a:r>
            <a:r>
              <a:rPr lang="en-US" dirty="0" smtClean="0">
                <a:hlinkClick r:id="rId3"/>
              </a:rPr>
              <a:t>http://foursquare.com</a:t>
            </a:r>
            <a:endParaRPr lang="en-US" dirty="0" smtClean="0"/>
          </a:p>
          <a:p>
            <a:pPr lvl="1"/>
            <a:r>
              <a:rPr lang="en-US" dirty="0" err="1" smtClean="0"/>
              <a:t>Layar</a:t>
            </a:r>
            <a:r>
              <a:rPr lang="en-US" dirty="0" smtClean="0"/>
              <a:t>: </a:t>
            </a:r>
            <a:r>
              <a:rPr lang="en-US" dirty="0" smtClean="0">
                <a:hlinkClick r:id="rId4"/>
              </a:rPr>
              <a:t>http://layar.com/</a:t>
            </a:r>
            <a:r>
              <a:rPr lang="en-US" dirty="0" smtClean="0"/>
              <a:t> </a:t>
            </a:r>
            <a:endParaRPr lang="en-US" dirty="0"/>
          </a:p>
          <a:p>
            <a:r>
              <a:rPr lang="en-US" dirty="0" smtClean="0"/>
              <a:t>Staff training and data entry: </a:t>
            </a:r>
          </a:p>
          <a:p>
            <a:pPr lvl="1"/>
            <a:r>
              <a:rPr lang="en-US" dirty="0" smtClean="0"/>
              <a:t>manual for Stone ops and reference) </a:t>
            </a:r>
          </a:p>
          <a:p>
            <a:pPr lvl="1"/>
            <a:r>
              <a:rPr lang="en-US" dirty="0" smtClean="0"/>
              <a:t>data entry for student workers (collection of stats would be easier) 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 descr="foursquar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8600" y="4191000"/>
            <a:ext cx="8507013" cy="25244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The future</a:t>
            </a:r>
            <a:endParaRPr lang="en-US" sz="4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7526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“The </a:t>
            </a:r>
            <a:r>
              <a:rPr lang="en-US" sz="2800" i="1" dirty="0" smtClean="0"/>
              <a:t>future</a:t>
            </a:r>
            <a:r>
              <a:rPr lang="en-US" sz="2800" dirty="0" smtClean="0"/>
              <a:t> is already </a:t>
            </a:r>
            <a:r>
              <a:rPr lang="en-US" sz="2800" i="1" dirty="0" smtClean="0"/>
              <a:t>here</a:t>
            </a:r>
            <a:r>
              <a:rPr lang="en-US" sz="2800" dirty="0" smtClean="0"/>
              <a:t> - it is just unevenly distributed” </a:t>
            </a:r>
          </a:p>
          <a:p>
            <a:r>
              <a:rPr lang="en-US" sz="2800" dirty="0" smtClean="0"/>
              <a:t>–William Gibson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Contact 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Email: </a:t>
            </a:r>
            <a:r>
              <a:rPr lang="en-US" dirty="0" smtClean="0">
                <a:hlinkClick r:id="rId3"/>
              </a:rPr>
              <a:t>mann-learning-tech-l@cornell.edu</a:t>
            </a:r>
            <a:r>
              <a:rPr lang="en-US" dirty="0" smtClean="0"/>
              <a:t> 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Social bookmarking:</a:t>
            </a:r>
          </a:p>
          <a:p>
            <a:pPr lvl="1"/>
            <a:r>
              <a:rPr lang="en-US" dirty="0" err="1" smtClean="0"/>
              <a:t>Diigo</a:t>
            </a:r>
            <a:r>
              <a:rPr lang="en-US" dirty="0" smtClean="0"/>
              <a:t>: </a:t>
            </a:r>
            <a:r>
              <a:rPr lang="en-US" dirty="0" smtClean="0">
                <a:hlinkClick r:id="rId4"/>
              </a:rPr>
              <a:t>http://www.diigo.com/user/mannlearningtech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Delicious: </a:t>
            </a:r>
            <a:r>
              <a:rPr lang="en-US" dirty="0" smtClean="0">
                <a:hlinkClick r:id="rId5"/>
              </a:rPr>
              <a:t>http://delicious.com/mannlearningtech</a:t>
            </a:r>
            <a:r>
              <a:rPr lang="en-US" dirty="0" smtClean="0"/>
              <a:t>   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Wiki: </a:t>
            </a:r>
            <a:r>
              <a:rPr lang="en-US" dirty="0" smtClean="0">
                <a:hlinkClick r:id="rId6"/>
              </a:rPr>
              <a:t>https://confluence.cornell.edu/display/mannltc/Home</a:t>
            </a:r>
            <a:r>
              <a:rPr lang="en-US" dirty="0" smtClean="0"/>
              <a:t>   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Blog: </a:t>
            </a:r>
            <a:r>
              <a:rPr lang="en-US" dirty="0" smtClean="0">
                <a:hlinkClick r:id="rId7"/>
              </a:rPr>
              <a:t>http://blogs.cornell.edu/malt/</a:t>
            </a:r>
            <a:r>
              <a:rPr lang="en-US" dirty="0" smtClean="0"/>
              <a:t> 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19400"/>
            <a:ext cx="7117080" cy="1371600"/>
          </a:xfrm>
        </p:spPr>
        <p:txBody>
          <a:bodyPr>
            <a:noAutofit/>
          </a:bodyPr>
          <a:lstStyle/>
          <a:p>
            <a:r>
              <a:rPr lang="en-US" sz="4400" dirty="0" smtClean="0"/>
              <a:t>Overview of </a:t>
            </a:r>
            <a:r>
              <a:rPr lang="en-US" sz="4400" dirty="0" err="1" smtClean="0"/>
              <a:t>MaLT</a:t>
            </a:r>
            <a:r>
              <a:rPr lang="en-US" sz="4400" dirty="0" smtClean="0"/>
              <a:t/>
            </a:r>
            <a:br>
              <a:rPr lang="en-US" sz="4400" dirty="0" smtClean="0"/>
            </a:br>
            <a:endParaRPr lang="en-US" sz="4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 of </a:t>
            </a:r>
            <a:r>
              <a:rPr lang="en-US" dirty="0" err="1" smtClean="0"/>
              <a:t>MaLT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History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>
                <a:hlinkClick r:id="rId3"/>
              </a:rPr>
              <a:t>Charge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Members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Spring agenda</a:t>
            </a:r>
          </a:p>
          <a:p>
            <a:pPr lvl="1"/>
            <a:r>
              <a:rPr lang="en-US" dirty="0" smtClean="0"/>
              <a:t>Bissett Collaborative Study Space</a:t>
            </a:r>
          </a:p>
          <a:p>
            <a:pPr lvl="1"/>
            <a:r>
              <a:rPr lang="en-US" dirty="0" smtClean="0"/>
              <a:t>New Learning Technologies: Horizon Report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Bissett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2057400"/>
            <a:ext cx="4038600" cy="4068763"/>
          </a:xfrm>
        </p:spPr>
        <p:txBody>
          <a:bodyPr/>
          <a:lstStyle/>
          <a:p>
            <a:r>
              <a:rPr lang="en-US" dirty="0" smtClean="0"/>
              <a:t>DEA studies</a:t>
            </a:r>
          </a:p>
          <a:p>
            <a:r>
              <a:rPr lang="en-US" dirty="0" smtClean="0"/>
              <a:t>Recommendations for new purchases-June 2010</a:t>
            </a:r>
          </a:p>
          <a:p>
            <a:r>
              <a:rPr lang="en-US" dirty="0" smtClean="0"/>
              <a:t>Near -term and future developments</a:t>
            </a:r>
            <a:endParaRPr lang="en-US" dirty="0"/>
          </a:p>
        </p:txBody>
      </p:sp>
      <p:pic>
        <p:nvPicPr>
          <p:cNvPr id="5" name="Content Placeholder 4" descr="bissett_collaborative_area.img_assist_custom-614x413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4495800" y="2057400"/>
            <a:ext cx="4141158" cy="277875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orizon_Repor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84423" y="0"/>
            <a:ext cx="6975154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1-5 Years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1981200" y="1600200"/>
          <a:ext cx="5562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Oval 4"/>
          <p:cNvSpPr/>
          <p:nvPr/>
        </p:nvSpPr>
        <p:spPr>
          <a:xfrm>
            <a:off x="2514600" y="1600200"/>
            <a:ext cx="2133600" cy="13716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743200"/>
            <a:ext cx="6858000" cy="1066800"/>
          </a:xfrm>
        </p:spPr>
        <p:txBody>
          <a:bodyPr>
            <a:noAutofit/>
          </a:bodyPr>
          <a:lstStyle/>
          <a:p>
            <a:r>
              <a:rPr lang="en-US" sz="4400" dirty="0" smtClean="0"/>
              <a:t>Collaboration spaces &amp; Technologies</a:t>
            </a:r>
            <a:endParaRPr lang="en-US" sz="4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Bissett Space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Design &amp; Environmental Analysis Studies</a:t>
            </a:r>
          </a:p>
          <a:p>
            <a:pPr lvl="1"/>
            <a:r>
              <a:rPr lang="en-US" dirty="0" smtClean="0"/>
              <a:t>DEA 1500: Two rounds of studies in 2008 (1 pre-occupancy, 1 post)</a:t>
            </a:r>
          </a:p>
          <a:p>
            <a:pPr lvl="1"/>
            <a:r>
              <a:rPr lang="en-US" dirty="0" smtClean="0"/>
              <a:t>Surveys, interviews, behavior mapping, ergonomic studies, observations</a:t>
            </a:r>
          </a:p>
          <a:p>
            <a:pPr lvl="1"/>
            <a:r>
              <a:rPr lang="en-US" dirty="0" smtClean="0"/>
              <a:t>DEA 2500:  Issues identified</a:t>
            </a:r>
          </a:p>
          <a:p>
            <a:pPr lvl="2"/>
            <a:r>
              <a:rPr lang="en-US" dirty="0" smtClean="0"/>
              <a:t>ID of space as collaborative/talking</a:t>
            </a:r>
          </a:p>
          <a:p>
            <a:pPr lvl="2"/>
            <a:r>
              <a:rPr lang="en-US" dirty="0" smtClean="0"/>
              <a:t>Noise</a:t>
            </a:r>
          </a:p>
          <a:p>
            <a:pPr lvl="2"/>
            <a:r>
              <a:rPr lang="en-US" dirty="0" smtClean="0"/>
              <a:t>Activity </a:t>
            </a:r>
          </a:p>
          <a:p>
            <a:pPr lvl="2"/>
            <a:r>
              <a:rPr lang="en-US" dirty="0" smtClean="0"/>
              <a:t>Confusion about how tech works </a:t>
            </a:r>
          </a:p>
          <a:p>
            <a:pPr lvl="2"/>
            <a:r>
              <a:rPr lang="en-US" dirty="0" smtClean="0"/>
              <a:t>Location</a:t>
            </a:r>
          </a:p>
          <a:p>
            <a:pPr lvl="2"/>
            <a:r>
              <a:rPr lang="en-US" dirty="0" smtClean="0"/>
              <a:t>Lighting </a:t>
            </a:r>
          </a:p>
          <a:p>
            <a:pPr lvl="2"/>
            <a:r>
              <a:rPr lang="en-US" dirty="0" smtClean="0"/>
              <a:t>Furniture movement</a:t>
            </a:r>
          </a:p>
          <a:p>
            <a:pPr lvl="2"/>
            <a:r>
              <a:rPr lang="en-US" dirty="0" smtClean="0"/>
              <a:t>Service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381</TotalTime>
  <Words>566</Words>
  <Application>Microsoft Office PowerPoint</Application>
  <PresentationFormat>On-screen Show (4:3)</PresentationFormat>
  <Paragraphs>204</Paragraphs>
  <Slides>29</Slides>
  <Notes>29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Origin</vt:lpstr>
      <vt:lpstr>Learning technologies: On the Move at Mann </vt:lpstr>
      <vt:lpstr>Overview</vt:lpstr>
      <vt:lpstr>Overview of MaLT </vt:lpstr>
      <vt:lpstr>Overview of MaLT</vt:lpstr>
      <vt:lpstr>Bissett</vt:lpstr>
      <vt:lpstr>Slide 6</vt:lpstr>
      <vt:lpstr>1-5 Years</vt:lpstr>
      <vt:lpstr>Collaboration spaces &amp; Technologies</vt:lpstr>
      <vt:lpstr>Bissett Space</vt:lpstr>
      <vt:lpstr>Current technology</vt:lpstr>
      <vt:lpstr>Future technology?</vt:lpstr>
      <vt:lpstr>Hitachi Ultra Short Throw Bundle</vt:lpstr>
      <vt:lpstr>Hitachi Plasma Overlay</vt:lpstr>
      <vt:lpstr>SMART Board 685ix</vt:lpstr>
      <vt:lpstr>SMART Board Flat Panel Display</vt:lpstr>
      <vt:lpstr>EPSON BrightLink 450Wi</vt:lpstr>
      <vt:lpstr>MiMIO Interactive Bar &amp; Stylus</vt:lpstr>
      <vt:lpstr>Mobile computing</vt:lpstr>
      <vt:lpstr>Demo</vt:lpstr>
      <vt:lpstr>Mobile Computing</vt:lpstr>
      <vt:lpstr>E-readers</vt:lpstr>
      <vt:lpstr>Mobile Learning</vt:lpstr>
      <vt:lpstr>Instruction &amp; reference</vt:lpstr>
      <vt:lpstr>Collection development, instruction &amp; reference</vt:lpstr>
      <vt:lpstr>Access Services &amp; Outreach</vt:lpstr>
      <vt:lpstr>Access Services &amp; Outreach</vt:lpstr>
      <vt:lpstr>Other applications</vt:lpstr>
      <vt:lpstr>The future</vt:lpstr>
      <vt:lpstr>Contact Us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Learning technologies</dc:title>
  <dc:creator>Albert R. Mann Libraryq</dc:creator>
  <cp:lastModifiedBy>Albert R. Mann Libraryq</cp:lastModifiedBy>
  <cp:revision>47</cp:revision>
  <dcterms:created xsi:type="dcterms:W3CDTF">2010-04-06T16:16:37Z</dcterms:created>
  <dcterms:modified xsi:type="dcterms:W3CDTF">2010-04-20T14:28:07Z</dcterms:modified>
</cp:coreProperties>
</file>