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gif" ContentType="image/gif"/>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84" r:id="rId1"/>
    <p:sldMasterId id="2147483996" r:id="rId2"/>
  </p:sldMasterIdLst>
  <p:notesMasterIdLst>
    <p:notesMasterId r:id="rId47"/>
  </p:notesMasterIdLst>
  <p:sldIdLst>
    <p:sldId id="256" r:id="rId3"/>
    <p:sldId id="268" r:id="rId4"/>
    <p:sldId id="276" r:id="rId5"/>
    <p:sldId id="277" r:id="rId6"/>
    <p:sldId id="275" r:id="rId7"/>
    <p:sldId id="278" r:id="rId8"/>
    <p:sldId id="279" r:id="rId9"/>
    <p:sldId id="280" r:id="rId10"/>
    <p:sldId id="269" r:id="rId11"/>
    <p:sldId id="270" r:id="rId12"/>
    <p:sldId id="271" r:id="rId13"/>
    <p:sldId id="272" r:id="rId14"/>
    <p:sldId id="273" r:id="rId15"/>
    <p:sldId id="294" r:id="rId16"/>
    <p:sldId id="295" r:id="rId17"/>
    <p:sldId id="296" r:id="rId18"/>
    <p:sldId id="297" r:id="rId19"/>
    <p:sldId id="298" r:id="rId20"/>
    <p:sldId id="274" r:id="rId21"/>
    <p:sldId id="286" r:id="rId22"/>
    <p:sldId id="287" r:id="rId23"/>
    <p:sldId id="281" r:id="rId24"/>
    <p:sldId id="260" r:id="rId25"/>
    <p:sldId id="266" r:id="rId26"/>
    <p:sldId id="282" r:id="rId27"/>
    <p:sldId id="267" r:id="rId28"/>
    <p:sldId id="285" r:id="rId29"/>
    <p:sldId id="283" r:id="rId30"/>
    <p:sldId id="284" r:id="rId31"/>
    <p:sldId id="265" r:id="rId32"/>
    <p:sldId id="259" r:id="rId33"/>
    <p:sldId id="257" r:id="rId34"/>
    <p:sldId id="261" r:id="rId35"/>
    <p:sldId id="263" r:id="rId36"/>
    <p:sldId id="258" r:id="rId37"/>
    <p:sldId id="264" r:id="rId38"/>
    <p:sldId id="291" r:id="rId39"/>
    <p:sldId id="290" r:id="rId40"/>
    <p:sldId id="301" r:id="rId41"/>
    <p:sldId id="288" r:id="rId42"/>
    <p:sldId id="289" r:id="rId43"/>
    <p:sldId id="299" r:id="rId44"/>
    <p:sldId id="292" r:id="rId45"/>
    <p:sldId id="293" r:id="rId4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0" d="100"/>
          <a:sy n="90" d="100"/>
        </p:scale>
        <p:origin x="-678" y="-108"/>
      </p:cViewPr>
      <p:guideLst>
        <p:guide orient="horz" pos="2160"/>
        <p:guide pos="2880"/>
      </p:guideLst>
    </p:cSldViewPr>
  </p:slideViewPr>
  <p:notesTextViewPr>
    <p:cViewPr>
      <p:scale>
        <a:sx n="100" d="100"/>
        <a:sy n="100" d="100"/>
      </p:scale>
      <p:origin x="0" y="3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007684-00A0-476F-8FFD-AC0FC2E742AB}" type="datetimeFigureOut">
              <a:rPr lang="en-US" smtClean="0"/>
              <a:pPr/>
              <a:t>3/14/2012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1AB0DA4-3F4B-47B7-9EBC-2103F2A42340}"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Welcome to an interactive session on FRBR, Functional Requirements</a:t>
            </a:r>
            <a:r>
              <a:rPr lang="en-US" baseline="0" dirty="0" smtClean="0"/>
              <a:t> for Bibliographic Records, the conceptual model of the bibliographic universe that underlies RDA, Resource Description and Access. We will not talk at all about RDA today, or MARC, or ISBD—just FRBR. There are three main reasons that it is important for us to be versed in FRBR. (1) FRBR-</a:t>
            </a:r>
            <a:r>
              <a:rPr lang="en-US" baseline="0" dirty="0" err="1" smtClean="0"/>
              <a:t>ized</a:t>
            </a:r>
            <a:r>
              <a:rPr lang="en-US" baseline="0" dirty="0" smtClean="0"/>
              <a:t> catalogs offer a better user experience. The next two reasons are selfish reasons. (2) If we don’t understand FRBR, we won’t understand RDA. (3) Adhering to the FRBR model in our cataloging would save us lots of time and energy keying in information that is already in the database (for works that are published over and over in multiple versions).</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fld id="{98F49B54-B5B8-4EB5-B37B-7EFDCE5F8944}" type="slidenum">
              <a:rPr lang="en-US" smtClean="0"/>
              <a:pPr/>
              <a:t>10</a:t>
            </a:fld>
            <a:endParaRPr lang="en-US" smtClean="0"/>
          </a:p>
        </p:txBody>
      </p:sp>
      <p:sp>
        <p:nvSpPr>
          <p:cNvPr id="103427" name="Slide Number Placeholder 6"/>
          <p:cNvSpPr txBox="1">
            <a:spLocks noGrp="1"/>
          </p:cNvSpPr>
          <p:nvPr/>
        </p:nvSpPr>
        <p:spPr bwMode="auto">
          <a:xfrm>
            <a:off x="3884027" y="8684926"/>
            <a:ext cx="2972421" cy="457513"/>
          </a:xfrm>
          <a:prstGeom prst="rect">
            <a:avLst/>
          </a:prstGeom>
          <a:noFill/>
          <a:ln w="9525">
            <a:noFill/>
            <a:miter lim="800000"/>
            <a:headEnd/>
            <a:tailEnd/>
          </a:ln>
        </p:spPr>
        <p:txBody>
          <a:bodyPr lIns="91435" tIns="45718" rIns="91435" bIns="45718" anchor="b"/>
          <a:lstStyle/>
          <a:p>
            <a:pPr algn="r" defTabSz="914437"/>
            <a:fld id="{30125163-6779-4535-A4D8-709111DD06CE}" type="slidenum">
              <a:rPr lang="en-US" sz="1200"/>
              <a:pPr algn="r" defTabSz="914437"/>
              <a:t>10</a:t>
            </a:fld>
            <a:endParaRPr lang="en-US" sz="1200" dirty="0"/>
          </a:p>
        </p:txBody>
      </p:sp>
      <p:sp>
        <p:nvSpPr>
          <p:cNvPr id="103428" name="Slide Number Placeholder 6"/>
          <p:cNvSpPr txBox="1">
            <a:spLocks noGrp="1"/>
          </p:cNvSpPr>
          <p:nvPr/>
        </p:nvSpPr>
        <p:spPr bwMode="auto">
          <a:xfrm>
            <a:off x="3884027" y="8684926"/>
            <a:ext cx="2972421" cy="457513"/>
          </a:xfrm>
          <a:prstGeom prst="rect">
            <a:avLst/>
          </a:prstGeom>
          <a:noFill/>
          <a:ln w="9525">
            <a:noFill/>
            <a:miter lim="800000"/>
            <a:headEnd/>
            <a:tailEnd/>
          </a:ln>
        </p:spPr>
        <p:txBody>
          <a:bodyPr lIns="91425" tIns="45713" rIns="91425" bIns="45713" anchor="b"/>
          <a:lstStyle/>
          <a:p>
            <a:pPr algn="r" defTabSz="456440"/>
            <a:endParaRPr lang="en-US" sz="1200" dirty="0">
              <a:latin typeface="Calibri" pitchFamily="34" charset="0"/>
            </a:endParaRPr>
          </a:p>
        </p:txBody>
      </p:sp>
      <p:sp>
        <p:nvSpPr>
          <p:cNvPr id="103429" name="Slide Image Placeholder 1"/>
          <p:cNvSpPr>
            <a:spLocks noGrp="1" noRot="1" noChangeAspect="1" noTextEdit="1"/>
          </p:cNvSpPr>
          <p:nvPr>
            <p:ph type="sldImg"/>
          </p:nvPr>
        </p:nvSpPr>
        <p:spPr>
          <a:xfrm>
            <a:off x="1295400" y="685800"/>
            <a:ext cx="4418013" cy="3314700"/>
          </a:xfrm>
          <a:ln/>
        </p:spPr>
      </p:sp>
      <p:sp>
        <p:nvSpPr>
          <p:cNvPr id="103430" name="Notes Placeholder 2"/>
          <p:cNvSpPr>
            <a:spLocks noGrp="1"/>
          </p:cNvSpPr>
          <p:nvPr>
            <p:ph type="body" idx="1"/>
          </p:nvPr>
        </p:nvSpPr>
        <p:spPr>
          <a:xfrm>
            <a:off x="686421" y="4648513"/>
            <a:ext cx="5696364" cy="3810000"/>
          </a:xfrm>
          <a:noFill/>
          <a:ln/>
        </p:spPr>
        <p:txBody>
          <a:bodyPr lIns="91415" tIns="45709" rIns="91415" bIns="45709"/>
          <a:lstStyle/>
          <a:p>
            <a:pPr eaLnBrk="1" hangingPunct="1">
              <a:spcBef>
                <a:spcPct val="0"/>
              </a:spcBef>
            </a:pPr>
            <a:r>
              <a:rPr lang="en-US" sz="1600" baseline="0" dirty="0" smtClean="0">
                <a:ea typeface="ＭＳ Ｐゴシック" pitchFamily="34" charset="-128"/>
              </a:rPr>
              <a:t>FRBR calls these works. Now, I’ll take away the names of the languages into which Hamlet has been translated, and replace them with…</a:t>
            </a:r>
            <a:endParaRPr lang="en-US" sz="1600" dirty="0" smtClean="0">
              <a:ea typeface="ＭＳ Ｐゴシック" pitchFamily="34"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fld id="{98F49B54-B5B8-4EB5-B37B-7EFDCE5F8944}" type="slidenum">
              <a:rPr lang="en-US" smtClean="0"/>
              <a:pPr/>
              <a:t>11</a:t>
            </a:fld>
            <a:endParaRPr lang="en-US" smtClean="0"/>
          </a:p>
        </p:txBody>
      </p:sp>
      <p:sp>
        <p:nvSpPr>
          <p:cNvPr id="103427" name="Slide Number Placeholder 6"/>
          <p:cNvSpPr txBox="1">
            <a:spLocks noGrp="1"/>
          </p:cNvSpPr>
          <p:nvPr/>
        </p:nvSpPr>
        <p:spPr bwMode="auto">
          <a:xfrm>
            <a:off x="3884027" y="8684926"/>
            <a:ext cx="2972421" cy="457513"/>
          </a:xfrm>
          <a:prstGeom prst="rect">
            <a:avLst/>
          </a:prstGeom>
          <a:noFill/>
          <a:ln w="9525">
            <a:noFill/>
            <a:miter lim="800000"/>
            <a:headEnd/>
            <a:tailEnd/>
          </a:ln>
        </p:spPr>
        <p:txBody>
          <a:bodyPr lIns="91435" tIns="45718" rIns="91435" bIns="45718" anchor="b"/>
          <a:lstStyle/>
          <a:p>
            <a:pPr algn="r" defTabSz="914437"/>
            <a:fld id="{30125163-6779-4535-A4D8-709111DD06CE}" type="slidenum">
              <a:rPr lang="en-US" sz="1200"/>
              <a:pPr algn="r" defTabSz="914437"/>
              <a:t>11</a:t>
            </a:fld>
            <a:endParaRPr lang="en-US" sz="1200" dirty="0"/>
          </a:p>
        </p:txBody>
      </p:sp>
      <p:sp>
        <p:nvSpPr>
          <p:cNvPr id="103428" name="Slide Number Placeholder 6"/>
          <p:cNvSpPr txBox="1">
            <a:spLocks noGrp="1"/>
          </p:cNvSpPr>
          <p:nvPr/>
        </p:nvSpPr>
        <p:spPr bwMode="auto">
          <a:xfrm>
            <a:off x="3884027" y="8684926"/>
            <a:ext cx="2972421" cy="457513"/>
          </a:xfrm>
          <a:prstGeom prst="rect">
            <a:avLst/>
          </a:prstGeom>
          <a:noFill/>
          <a:ln w="9525">
            <a:noFill/>
            <a:miter lim="800000"/>
            <a:headEnd/>
            <a:tailEnd/>
          </a:ln>
        </p:spPr>
        <p:txBody>
          <a:bodyPr lIns="91425" tIns="45713" rIns="91425" bIns="45713" anchor="b"/>
          <a:lstStyle/>
          <a:p>
            <a:pPr algn="r" defTabSz="456440"/>
            <a:endParaRPr lang="en-US" sz="1200" dirty="0">
              <a:latin typeface="Calibri" pitchFamily="34" charset="0"/>
            </a:endParaRPr>
          </a:p>
        </p:txBody>
      </p:sp>
      <p:sp>
        <p:nvSpPr>
          <p:cNvPr id="103429" name="Slide Image Placeholder 1"/>
          <p:cNvSpPr>
            <a:spLocks noGrp="1" noRot="1" noChangeAspect="1" noTextEdit="1"/>
          </p:cNvSpPr>
          <p:nvPr>
            <p:ph type="sldImg"/>
          </p:nvPr>
        </p:nvSpPr>
        <p:spPr>
          <a:xfrm>
            <a:off x="1295400" y="685800"/>
            <a:ext cx="4418013" cy="3314700"/>
          </a:xfrm>
          <a:ln/>
        </p:spPr>
      </p:sp>
      <p:sp>
        <p:nvSpPr>
          <p:cNvPr id="103430" name="Notes Placeholder 2"/>
          <p:cNvSpPr>
            <a:spLocks noGrp="1"/>
          </p:cNvSpPr>
          <p:nvPr>
            <p:ph type="body" idx="1"/>
          </p:nvPr>
        </p:nvSpPr>
        <p:spPr>
          <a:xfrm>
            <a:off x="686421" y="4648513"/>
            <a:ext cx="5696364" cy="3810000"/>
          </a:xfrm>
          <a:noFill/>
          <a:ln/>
        </p:spPr>
        <p:txBody>
          <a:bodyPr lIns="91415" tIns="45709" rIns="91415" bIns="45709"/>
          <a:lstStyle/>
          <a:p>
            <a:pPr eaLnBrk="1" hangingPunct="1">
              <a:spcBef>
                <a:spcPct val="0"/>
              </a:spcBef>
            </a:pPr>
            <a:r>
              <a:rPr lang="en-US" sz="1600" dirty="0" smtClean="0">
                <a:ea typeface="ＭＳ Ｐゴシック" pitchFamily="34" charset="-128"/>
              </a:rPr>
              <a:t>…Expression. Translations of a work are called expressions of that work. Now, I’m going to take away</a:t>
            </a:r>
            <a:r>
              <a:rPr lang="en-US" sz="1600" baseline="0" dirty="0" smtClean="0">
                <a:ea typeface="ＭＳ Ｐゴシック" pitchFamily="34" charset="-128"/>
              </a:rPr>
              <a:t> publication information about this publication of the Spanish translation and replace it with…</a:t>
            </a:r>
            <a:endParaRPr lang="en-US" sz="1600" dirty="0" smtClean="0">
              <a:ea typeface="ＭＳ Ｐゴシック" pitchFamily="34"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fld id="{98F49B54-B5B8-4EB5-B37B-7EFDCE5F8944}" type="slidenum">
              <a:rPr lang="en-US" smtClean="0"/>
              <a:pPr/>
              <a:t>12</a:t>
            </a:fld>
            <a:endParaRPr lang="en-US" smtClean="0"/>
          </a:p>
        </p:txBody>
      </p:sp>
      <p:sp>
        <p:nvSpPr>
          <p:cNvPr id="103427" name="Slide Number Placeholder 6"/>
          <p:cNvSpPr txBox="1">
            <a:spLocks noGrp="1"/>
          </p:cNvSpPr>
          <p:nvPr/>
        </p:nvSpPr>
        <p:spPr bwMode="auto">
          <a:xfrm>
            <a:off x="3884027" y="8684926"/>
            <a:ext cx="2972421" cy="457513"/>
          </a:xfrm>
          <a:prstGeom prst="rect">
            <a:avLst/>
          </a:prstGeom>
          <a:noFill/>
          <a:ln w="9525">
            <a:noFill/>
            <a:miter lim="800000"/>
            <a:headEnd/>
            <a:tailEnd/>
          </a:ln>
        </p:spPr>
        <p:txBody>
          <a:bodyPr lIns="91435" tIns="45718" rIns="91435" bIns="45718" anchor="b"/>
          <a:lstStyle/>
          <a:p>
            <a:pPr algn="r" defTabSz="914437"/>
            <a:fld id="{30125163-6779-4535-A4D8-709111DD06CE}" type="slidenum">
              <a:rPr lang="en-US" sz="1200"/>
              <a:pPr algn="r" defTabSz="914437"/>
              <a:t>12</a:t>
            </a:fld>
            <a:endParaRPr lang="en-US" sz="1200" dirty="0"/>
          </a:p>
        </p:txBody>
      </p:sp>
      <p:sp>
        <p:nvSpPr>
          <p:cNvPr id="103428" name="Slide Number Placeholder 6"/>
          <p:cNvSpPr txBox="1">
            <a:spLocks noGrp="1"/>
          </p:cNvSpPr>
          <p:nvPr/>
        </p:nvSpPr>
        <p:spPr bwMode="auto">
          <a:xfrm>
            <a:off x="3884027" y="8684926"/>
            <a:ext cx="2972421" cy="457513"/>
          </a:xfrm>
          <a:prstGeom prst="rect">
            <a:avLst/>
          </a:prstGeom>
          <a:noFill/>
          <a:ln w="9525">
            <a:noFill/>
            <a:miter lim="800000"/>
            <a:headEnd/>
            <a:tailEnd/>
          </a:ln>
        </p:spPr>
        <p:txBody>
          <a:bodyPr lIns="91425" tIns="45713" rIns="91425" bIns="45713" anchor="b"/>
          <a:lstStyle/>
          <a:p>
            <a:pPr algn="r" defTabSz="456440"/>
            <a:endParaRPr lang="en-US" sz="1200" dirty="0">
              <a:latin typeface="Calibri" pitchFamily="34" charset="0"/>
            </a:endParaRPr>
          </a:p>
        </p:txBody>
      </p:sp>
      <p:sp>
        <p:nvSpPr>
          <p:cNvPr id="103429" name="Slide Image Placeholder 1"/>
          <p:cNvSpPr>
            <a:spLocks noGrp="1" noRot="1" noChangeAspect="1" noTextEdit="1"/>
          </p:cNvSpPr>
          <p:nvPr>
            <p:ph type="sldImg"/>
          </p:nvPr>
        </p:nvSpPr>
        <p:spPr>
          <a:xfrm>
            <a:off x="1295400" y="685800"/>
            <a:ext cx="4418013" cy="3314700"/>
          </a:xfrm>
          <a:ln/>
        </p:spPr>
      </p:sp>
      <p:sp>
        <p:nvSpPr>
          <p:cNvPr id="103430" name="Notes Placeholder 2"/>
          <p:cNvSpPr>
            <a:spLocks noGrp="1"/>
          </p:cNvSpPr>
          <p:nvPr>
            <p:ph type="body" idx="1"/>
          </p:nvPr>
        </p:nvSpPr>
        <p:spPr>
          <a:xfrm>
            <a:off x="686421" y="4648513"/>
            <a:ext cx="5696364" cy="3810000"/>
          </a:xfrm>
          <a:noFill/>
          <a:ln/>
        </p:spPr>
        <p:txBody>
          <a:bodyPr lIns="91415" tIns="45709" rIns="91415" bIns="45709"/>
          <a:lstStyle/>
          <a:p>
            <a:pPr eaLnBrk="1" hangingPunct="1">
              <a:spcBef>
                <a:spcPct val="0"/>
              </a:spcBef>
            </a:pPr>
            <a:r>
              <a:rPr lang="en-US" sz="1600" dirty="0" smtClean="0">
                <a:ea typeface="ＭＳ Ｐゴシック" pitchFamily="34" charset="-128"/>
              </a:rPr>
              <a:t>Manifestation. A publication</a:t>
            </a:r>
            <a:r>
              <a:rPr lang="en-US" sz="1600" baseline="0" dirty="0" smtClean="0">
                <a:ea typeface="ＭＳ Ｐゴシック" pitchFamily="34" charset="-128"/>
              </a:rPr>
              <a:t> </a:t>
            </a:r>
            <a:r>
              <a:rPr lang="en-US" sz="1600" dirty="0" smtClean="0">
                <a:ea typeface="ＭＳ Ｐゴシック" pitchFamily="34" charset="-128"/>
              </a:rPr>
              <a:t>of any one of those expressions is called</a:t>
            </a:r>
            <a:r>
              <a:rPr lang="en-US" sz="1600" baseline="0" dirty="0" smtClean="0">
                <a:ea typeface="ＭＳ Ｐゴシック" pitchFamily="34" charset="-128"/>
              </a:rPr>
              <a:t> a manifestation. Now, for the library’s copy-specific information…</a:t>
            </a:r>
            <a:endParaRPr lang="en-US" sz="1600" dirty="0" smtClean="0">
              <a:ea typeface="ＭＳ Ｐゴシック" pitchFamily="34"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fld id="{98F49B54-B5B8-4EB5-B37B-7EFDCE5F8944}" type="slidenum">
              <a:rPr lang="en-US" smtClean="0"/>
              <a:pPr/>
              <a:t>13</a:t>
            </a:fld>
            <a:endParaRPr lang="en-US" smtClean="0"/>
          </a:p>
        </p:txBody>
      </p:sp>
      <p:sp>
        <p:nvSpPr>
          <p:cNvPr id="103427" name="Slide Number Placeholder 6"/>
          <p:cNvSpPr txBox="1">
            <a:spLocks noGrp="1"/>
          </p:cNvSpPr>
          <p:nvPr/>
        </p:nvSpPr>
        <p:spPr bwMode="auto">
          <a:xfrm>
            <a:off x="3884027" y="8684926"/>
            <a:ext cx="2972421" cy="457513"/>
          </a:xfrm>
          <a:prstGeom prst="rect">
            <a:avLst/>
          </a:prstGeom>
          <a:noFill/>
          <a:ln w="9525">
            <a:noFill/>
            <a:miter lim="800000"/>
            <a:headEnd/>
            <a:tailEnd/>
          </a:ln>
        </p:spPr>
        <p:txBody>
          <a:bodyPr lIns="91435" tIns="45718" rIns="91435" bIns="45718" anchor="b"/>
          <a:lstStyle/>
          <a:p>
            <a:pPr algn="r" defTabSz="914437"/>
            <a:fld id="{30125163-6779-4535-A4D8-709111DD06CE}" type="slidenum">
              <a:rPr lang="en-US" sz="1200"/>
              <a:pPr algn="r" defTabSz="914437"/>
              <a:t>13</a:t>
            </a:fld>
            <a:endParaRPr lang="en-US" sz="1200" dirty="0"/>
          </a:p>
        </p:txBody>
      </p:sp>
      <p:sp>
        <p:nvSpPr>
          <p:cNvPr id="103428" name="Slide Number Placeholder 6"/>
          <p:cNvSpPr txBox="1">
            <a:spLocks noGrp="1"/>
          </p:cNvSpPr>
          <p:nvPr/>
        </p:nvSpPr>
        <p:spPr bwMode="auto">
          <a:xfrm>
            <a:off x="3884027" y="8684926"/>
            <a:ext cx="2972421" cy="457513"/>
          </a:xfrm>
          <a:prstGeom prst="rect">
            <a:avLst/>
          </a:prstGeom>
          <a:noFill/>
          <a:ln w="9525">
            <a:noFill/>
            <a:miter lim="800000"/>
            <a:headEnd/>
            <a:tailEnd/>
          </a:ln>
        </p:spPr>
        <p:txBody>
          <a:bodyPr lIns="91425" tIns="45713" rIns="91425" bIns="45713" anchor="b"/>
          <a:lstStyle/>
          <a:p>
            <a:pPr algn="r" defTabSz="456440"/>
            <a:endParaRPr lang="en-US" sz="1200" dirty="0">
              <a:latin typeface="Calibri" pitchFamily="34" charset="0"/>
            </a:endParaRPr>
          </a:p>
        </p:txBody>
      </p:sp>
      <p:sp>
        <p:nvSpPr>
          <p:cNvPr id="103429" name="Slide Image Placeholder 1"/>
          <p:cNvSpPr>
            <a:spLocks noGrp="1" noRot="1" noChangeAspect="1" noTextEdit="1"/>
          </p:cNvSpPr>
          <p:nvPr>
            <p:ph type="sldImg"/>
          </p:nvPr>
        </p:nvSpPr>
        <p:spPr>
          <a:xfrm>
            <a:off x="1295400" y="685800"/>
            <a:ext cx="4418013" cy="3314700"/>
          </a:xfrm>
          <a:ln/>
        </p:spPr>
      </p:sp>
      <p:sp>
        <p:nvSpPr>
          <p:cNvPr id="103430" name="Notes Placeholder 2"/>
          <p:cNvSpPr>
            <a:spLocks noGrp="1"/>
          </p:cNvSpPr>
          <p:nvPr>
            <p:ph type="body" idx="1"/>
          </p:nvPr>
        </p:nvSpPr>
        <p:spPr>
          <a:xfrm>
            <a:off x="686421" y="4648513"/>
            <a:ext cx="5696364" cy="3810000"/>
          </a:xfrm>
          <a:noFill/>
          <a:ln/>
        </p:spPr>
        <p:txBody>
          <a:bodyPr lIns="91415" tIns="45709" rIns="91415" bIns="45709"/>
          <a:lstStyle/>
          <a:p>
            <a:pPr eaLnBrk="1" hangingPunct="1">
              <a:spcBef>
                <a:spcPct val="0"/>
              </a:spcBef>
            </a:pPr>
            <a:r>
              <a:rPr lang="en-US" sz="1600" dirty="0" smtClean="0">
                <a:ea typeface="ＭＳ Ｐゴシック" pitchFamily="34" charset="-128"/>
              </a:rPr>
              <a:t>Your library’s singular copy of a publication is called</a:t>
            </a:r>
            <a:r>
              <a:rPr lang="en-US" sz="1600" baseline="0" dirty="0" smtClean="0">
                <a:ea typeface="ＭＳ Ｐゴシック" pitchFamily="34" charset="-128"/>
              </a:rPr>
              <a:t> an item. WEMI (hierarchy)—component of FRBR.</a:t>
            </a:r>
            <a:endParaRPr lang="en-US" sz="1600" dirty="0" smtClean="0">
              <a:ea typeface="ＭＳ Ｐゴシック" pitchFamily="34"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EF5EC25-BDA2-4CEE-8571-14D85D4BBF0F}" type="slidenum">
              <a:rPr lang="en-US"/>
              <a:pPr/>
              <a:t>14</a:t>
            </a:fld>
            <a:endParaRPr lang="en-US"/>
          </a:p>
        </p:txBody>
      </p:sp>
      <p:sp>
        <p:nvSpPr>
          <p:cNvPr id="115714" name="Rectangle 7"/>
          <p:cNvSpPr txBox="1">
            <a:spLocks noGrp="1" noChangeArrowheads="1"/>
          </p:cNvSpPr>
          <p:nvPr/>
        </p:nvSpPr>
        <p:spPr bwMode="auto">
          <a:xfrm>
            <a:off x="3884027" y="8684926"/>
            <a:ext cx="2972421" cy="457513"/>
          </a:xfrm>
          <a:prstGeom prst="rect">
            <a:avLst/>
          </a:prstGeom>
          <a:noFill/>
          <a:ln w="9525">
            <a:noFill/>
            <a:miter lim="800000"/>
            <a:headEnd/>
            <a:tailEnd/>
          </a:ln>
        </p:spPr>
        <p:txBody>
          <a:bodyPr lIns="91435" tIns="45718" rIns="91435" bIns="45718" anchor="b"/>
          <a:lstStyle/>
          <a:p>
            <a:pPr algn="r" defTabSz="914437"/>
            <a:fld id="{D0F4720B-41E0-45DC-875D-7EEA4A596397}" type="slidenum">
              <a:rPr lang="en-US" sz="1200"/>
              <a:pPr algn="r" defTabSz="914437"/>
              <a:t>14</a:t>
            </a:fld>
            <a:endParaRPr lang="en-US" sz="1200" dirty="0"/>
          </a:p>
        </p:txBody>
      </p:sp>
      <p:sp>
        <p:nvSpPr>
          <p:cNvPr id="115715" name="Rectangle 7"/>
          <p:cNvSpPr txBox="1">
            <a:spLocks noGrp="1" noChangeArrowheads="1"/>
          </p:cNvSpPr>
          <p:nvPr/>
        </p:nvSpPr>
        <p:spPr bwMode="auto">
          <a:xfrm>
            <a:off x="3884027" y="8684926"/>
            <a:ext cx="2972421" cy="457513"/>
          </a:xfrm>
          <a:prstGeom prst="rect">
            <a:avLst/>
          </a:prstGeom>
          <a:noFill/>
          <a:ln w="9525">
            <a:noFill/>
            <a:miter lim="800000"/>
            <a:headEnd/>
            <a:tailEnd/>
          </a:ln>
        </p:spPr>
        <p:txBody>
          <a:bodyPr lIns="91430" tIns="45716" rIns="91430" bIns="45716" anchor="b"/>
          <a:lstStyle/>
          <a:p>
            <a:pPr algn="r" defTabSz="914437"/>
            <a:fld id="{AD708762-857D-434B-9F74-9862011293C2}" type="slidenum">
              <a:rPr lang="en-US" sz="1200"/>
              <a:pPr algn="r" defTabSz="914437"/>
              <a:t>14</a:t>
            </a:fld>
            <a:endParaRPr lang="en-US" sz="1200" dirty="0"/>
          </a:p>
        </p:txBody>
      </p:sp>
      <p:sp>
        <p:nvSpPr>
          <p:cNvPr id="115716" name="Rectangle 2"/>
          <p:cNvSpPr>
            <a:spLocks noGrp="1" noRot="1" noChangeAspect="1" noChangeArrowheads="1" noTextEdit="1"/>
          </p:cNvSpPr>
          <p:nvPr>
            <p:ph type="sldImg"/>
          </p:nvPr>
        </p:nvSpPr>
        <p:spPr>
          <a:ln/>
        </p:spPr>
      </p:sp>
      <p:sp>
        <p:nvSpPr>
          <p:cNvPr id="115717" name="Rectangle 3"/>
          <p:cNvSpPr>
            <a:spLocks noGrp="1" noChangeArrowheads="1"/>
          </p:cNvSpPr>
          <p:nvPr>
            <p:ph type="body" idx="1"/>
          </p:nvPr>
        </p:nvSpPr>
        <p:spPr>
          <a:noFill/>
          <a:ln/>
        </p:spPr>
        <p:txBody>
          <a:bodyPr lIns="91430" tIns="45716" rIns="91430" bIns="45716"/>
          <a:lstStyle/>
          <a:p>
            <a:r>
              <a:rPr lang="en-US" sz="1600" dirty="0" smtClean="0">
                <a:latin typeface="Arial" charset="0"/>
                <a:ea typeface="ＭＳ Ｐゴシック" pitchFamily="34" charset="-128"/>
              </a:rPr>
              <a:t>Here we have an OPAC record from our Library of Congress Voyager integrated library system.  </a:t>
            </a:r>
          </a:p>
          <a:p>
            <a:r>
              <a:rPr lang="en-US" sz="1600" dirty="0" smtClean="0">
                <a:latin typeface="Arial" charset="0"/>
                <a:ea typeface="ＭＳ Ｐゴシック" pitchFamily="34" charset="-128"/>
              </a:rPr>
              <a:t>If we take a look at the display for Shakespeare’s Hamlet, you will see that our OPAC display also includes all of the FRBR Group 1 entities – in a sense it is already “FRBR-</a:t>
            </a:r>
            <a:r>
              <a:rPr lang="en-US" sz="1600" dirty="0" err="1" smtClean="0">
                <a:latin typeface="Arial" charset="0"/>
                <a:ea typeface="ＭＳ Ｐゴシック" pitchFamily="34" charset="-128"/>
              </a:rPr>
              <a:t>ized</a:t>
            </a:r>
            <a:r>
              <a:rPr lang="en-US" sz="1600" dirty="0" smtClean="0">
                <a:latin typeface="Arial" charset="0"/>
                <a:ea typeface="ＭＳ Ｐゴシック" pitchFamily="34" charset="-128"/>
              </a:rPr>
              <a:t>.”</a:t>
            </a:r>
          </a:p>
          <a:p>
            <a:r>
              <a:rPr lang="en-US" sz="1600" dirty="0" smtClean="0">
                <a:latin typeface="Arial" charset="0"/>
                <a:ea typeface="ＭＳ Ｐゴシック" pitchFamily="34" charset="-128"/>
              </a:rPr>
              <a:t>When we browse under Shakespeare in the online catalog, we should group the various expressions we have of that work. Some systems do this collocation or gathering together of the works and expressions better than others now.</a:t>
            </a:r>
          </a:p>
          <a:p>
            <a:r>
              <a:rPr lang="en-US" sz="1600" dirty="0" smtClean="0">
                <a:latin typeface="Arial" charset="0"/>
                <a:ea typeface="ＭＳ Ｐゴシック" pitchFamily="34" charset="-128"/>
              </a:rPr>
              <a:t>With the Anglo-American Cataloguing Rules, we provided a uniform title that included the…</a:t>
            </a:r>
          </a:p>
        </p:txBody>
      </p:sp>
      <p:sp>
        <p:nvSpPr>
          <p:cNvPr id="115718" name="Rectangle 2"/>
          <p:cNvSpPr txBox="1">
            <a:spLocks noGrp="1" noChangeArrowheads="1"/>
          </p:cNvSpPr>
          <p:nvPr/>
        </p:nvSpPr>
        <p:spPr bwMode="auto">
          <a:xfrm>
            <a:off x="1" y="0"/>
            <a:ext cx="2972421" cy="457513"/>
          </a:xfrm>
          <a:prstGeom prst="rect">
            <a:avLst/>
          </a:prstGeom>
          <a:noFill/>
          <a:ln w="9525">
            <a:noFill/>
            <a:miter lim="800000"/>
            <a:headEnd/>
            <a:tailEnd/>
          </a:ln>
        </p:spPr>
        <p:txBody>
          <a:bodyPr lIns="91435" tIns="45718" rIns="91435" bIns="45718"/>
          <a:lstStyle/>
          <a:p>
            <a:pPr defTabSz="914437"/>
            <a:r>
              <a:rPr lang="en-US" sz="1200" dirty="0"/>
              <a:t>FRBR - </a:t>
            </a:r>
            <a:r>
              <a:rPr lang="en-US" sz="1200" dirty="0" err="1"/>
              <a:t>Tillett</a:t>
            </a:r>
            <a:r>
              <a:rPr lang="en-US" sz="1200" dirty="0"/>
              <a:t> presentation, July 10, 2009</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2C2B497-789B-4C4D-9A48-124BB7BF4376}" type="slidenum">
              <a:rPr lang="en-US"/>
              <a:pPr/>
              <a:t>15</a:t>
            </a:fld>
            <a:endParaRPr lang="en-US"/>
          </a:p>
        </p:txBody>
      </p:sp>
      <p:sp>
        <p:nvSpPr>
          <p:cNvPr id="117762" name="Rectangle 7"/>
          <p:cNvSpPr txBox="1">
            <a:spLocks noGrp="1" noChangeArrowheads="1"/>
          </p:cNvSpPr>
          <p:nvPr/>
        </p:nvSpPr>
        <p:spPr bwMode="auto">
          <a:xfrm>
            <a:off x="3884027" y="8684926"/>
            <a:ext cx="2972421" cy="457513"/>
          </a:xfrm>
          <a:prstGeom prst="rect">
            <a:avLst/>
          </a:prstGeom>
          <a:noFill/>
          <a:ln w="9525">
            <a:noFill/>
            <a:miter lim="800000"/>
            <a:headEnd/>
            <a:tailEnd/>
          </a:ln>
        </p:spPr>
        <p:txBody>
          <a:bodyPr lIns="91435" tIns="45718" rIns="91435" bIns="45718" anchor="b"/>
          <a:lstStyle/>
          <a:p>
            <a:pPr algn="r" defTabSz="914437"/>
            <a:fld id="{4452606A-15E8-4D6B-9211-2F88F8034266}" type="slidenum">
              <a:rPr lang="en-US" sz="1200"/>
              <a:pPr algn="r" defTabSz="914437"/>
              <a:t>15</a:t>
            </a:fld>
            <a:endParaRPr lang="en-US" sz="1200" dirty="0"/>
          </a:p>
        </p:txBody>
      </p:sp>
      <p:sp>
        <p:nvSpPr>
          <p:cNvPr id="117763" name="Rectangle 7"/>
          <p:cNvSpPr txBox="1">
            <a:spLocks noGrp="1" noChangeArrowheads="1"/>
          </p:cNvSpPr>
          <p:nvPr/>
        </p:nvSpPr>
        <p:spPr bwMode="auto">
          <a:xfrm>
            <a:off x="3884027" y="8684926"/>
            <a:ext cx="2972421" cy="457513"/>
          </a:xfrm>
          <a:prstGeom prst="rect">
            <a:avLst/>
          </a:prstGeom>
          <a:noFill/>
          <a:ln w="9525">
            <a:noFill/>
            <a:miter lim="800000"/>
            <a:headEnd/>
            <a:tailEnd/>
          </a:ln>
        </p:spPr>
        <p:txBody>
          <a:bodyPr lIns="91430" tIns="45716" rIns="91430" bIns="45716" anchor="b"/>
          <a:lstStyle/>
          <a:p>
            <a:pPr algn="r" defTabSz="914437"/>
            <a:fld id="{63528165-7F1F-408A-9705-33BEBD6C365D}" type="slidenum">
              <a:rPr lang="en-US" sz="1200"/>
              <a:pPr algn="r" defTabSz="914437"/>
              <a:t>15</a:t>
            </a:fld>
            <a:endParaRPr lang="en-US" sz="1200" dirty="0"/>
          </a:p>
        </p:txBody>
      </p:sp>
      <p:sp>
        <p:nvSpPr>
          <p:cNvPr id="117764" name="Rectangle 2"/>
          <p:cNvSpPr>
            <a:spLocks noGrp="1" noRot="1" noChangeAspect="1" noChangeArrowheads="1" noTextEdit="1"/>
          </p:cNvSpPr>
          <p:nvPr>
            <p:ph type="sldImg"/>
          </p:nvPr>
        </p:nvSpPr>
        <p:spPr>
          <a:ln/>
        </p:spPr>
      </p:sp>
      <p:sp>
        <p:nvSpPr>
          <p:cNvPr id="117765" name="Rectangle 3"/>
          <p:cNvSpPr>
            <a:spLocks noGrp="1" noChangeArrowheads="1"/>
          </p:cNvSpPr>
          <p:nvPr>
            <p:ph type="body" idx="1"/>
          </p:nvPr>
        </p:nvSpPr>
        <p:spPr>
          <a:noFill/>
          <a:ln/>
        </p:spPr>
        <p:txBody>
          <a:bodyPr lIns="91430" tIns="45716" rIns="91430" bIns="45716"/>
          <a:lstStyle/>
          <a:p>
            <a:r>
              <a:rPr lang="en-US" sz="1600" dirty="0" smtClean="0">
                <a:latin typeface="Arial" charset="0"/>
                <a:ea typeface="ＭＳ Ｐゴシック" pitchFamily="34" charset="-128"/>
              </a:rPr>
              <a:t>name of the “person” in the role as the creator of the work, plus a preferred title for the work, plus</a:t>
            </a:r>
            <a:endParaRPr lang="en-US" dirty="0" smtClean="0">
              <a:latin typeface="Arial" charset="0"/>
              <a:ea typeface="ＭＳ Ｐゴシック" pitchFamily="34" charset="-128"/>
            </a:endParaRPr>
          </a:p>
        </p:txBody>
      </p:sp>
      <p:sp>
        <p:nvSpPr>
          <p:cNvPr id="117766" name="Rectangle 2"/>
          <p:cNvSpPr txBox="1">
            <a:spLocks noGrp="1" noChangeArrowheads="1"/>
          </p:cNvSpPr>
          <p:nvPr/>
        </p:nvSpPr>
        <p:spPr bwMode="auto">
          <a:xfrm>
            <a:off x="1" y="0"/>
            <a:ext cx="2972421" cy="457513"/>
          </a:xfrm>
          <a:prstGeom prst="rect">
            <a:avLst/>
          </a:prstGeom>
          <a:noFill/>
          <a:ln w="9525">
            <a:noFill/>
            <a:miter lim="800000"/>
            <a:headEnd/>
            <a:tailEnd/>
          </a:ln>
        </p:spPr>
        <p:txBody>
          <a:bodyPr lIns="91435" tIns="45718" rIns="91435" bIns="45718"/>
          <a:lstStyle/>
          <a:p>
            <a:pPr defTabSz="914437"/>
            <a:r>
              <a:rPr lang="en-US" sz="1200" dirty="0"/>
              <a:t>FRBR - </a:t>
            </a:r>
            <a:r>
              <a:rPr lang="en-US" sz="1200" dirty="0" err="1"/>
              <a:t>Tillett</a:t>
            </a:r>
            <a:r>
              <a:rPr lang="en-US" sz="1200" dirty="0"/>
              <a:t> presentation, July 10, 2009</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E80B67D-F5BF-443D-976B-046E22C4CE21}" type="slidenum">
              <a:rPr lang="en-US"/>
              <a:pPr/>
              <a:t>16</a:t>
            </a:fld>
            <a:endParaRPr lang="en-US"/>
          </a:p>
        </p:txBody>
      </p:sp>
      <p:sp>
        <p:nvSpPr>
          <p:cNvPr id="119810" name="Rectangle 7"/>
          <p:cNvSpPr txBox="1">
            <a:spLocks noGrp="1" noChangeArrowheads="1"/>
          </p:cNvSpPr>
          <p:nvPr/>
        </p:nvSpPr>
        <p:spPr bwMode="auto">
          <a:xfrm>
            <a:off x="3884027" y="8684926"/>
            <a:ext cx="2972421" cy="457513"/>
          </a:xfrm>
          <a:prstGeom prst="rect">
            <a:avLst/>
          </a:prstGeom>
          <a:noFill/>
          <a:ln w="9525">
            <a:noFill/>
            <a:miter lim="800000"/>
            <a:headEnd/>
            <a:tailEnd/>
          </a:ln>
        </p:spPr>
        <p:txBody>
          <a:bodyPr lIns="91435" tIns="45718" rIns="91435" bIns="45718" anchor="b"/>
          <a:lstStyle/>
          <a:p>
            <a:pPr algn="r" defTabSz="914437"/>
            <a:fld id="{C4642788-3080-48E2-BEE6-0D58461AEF39}" type="slidenum">
              <a:rPr lang="en-US" sz="1200"/>
              <a:pPr algn="r" defTabSz="914437"/>
              <a:t>16</a:t>
            </a:fld>
            <a:endParaRPr lang="en-US" sz="1200" dirty="0"/>
          </a:p>
        </p:txBody>
      </p:sp>
      <p:sp>
        <p:nvSpPr>
          <p:cNvPr id="119811" name="Rectangle 7"/>
          <p:cNvSpPr txBox="1">
            <a:spLocks noGrp="1" noChangeArrowheads="1"/>
          </p:cNvSpPr>
          <p:nvPr/>
        </p:nvSpPr>
        <p:spPr bwMode="auto">
          <a:xfrm>
            <a:off x="3884027" y="8684926"/>
            <a:ext cx="2972421" cy="457513"/>
          </a:xfrm>
          <a:prstGeom prst="rect">
            <a:avLst/>
          </a:prstGeom>
          <a:noFill/>
          <a:ln w="9525">
            <a:noFill/>
            <a:miter lim="800000"/>
            <a:headEnd/>
            <a:tailEnd/>
          </a:ln>
        </p:spPr>
        <p:txBody>
          <a:bodyPr lIns="91430" tIns="45716" rIns="91430" bIns="45716" anchor="b"/>
          <a:lstStyle/>
          <a:p>
            <a:pPr algn="r" defTabSz="914437"/>
            <a:fld id="{7595B609-29D0-4FBE-8441-592F3FE38A05}" type="slidenum">
              <a:rPr lang="en-US" sz="1200"/>
              <a:pPr algn="r" defTabSz="914437"/>
              <a:t>16</a:t>
            </a:fld>
            <a:endParaRPr lang="en-US" sz="1200" dirty="0"/>
          </a:p>
        </p:txBody>
      </p:sp>
      <p:sp>
        <p:nvSpPr>
          <p:cNvPr id="119812" name="Rectangle 2"/>
          <p:cNvSpPr>
            <a:spLocks noGrp="1" noRot="1" noChangeAspect="1" noChangeArrowheads="1" noTextEdit="1"/>
          </p:cNvSpPr>
          <p:nvPr>
            <p:ph type="sldImg"/>
          </p:nvPr>
        </p:nvSpPr>
        <p:spPr>
          <a:ln/>
        </p:spPr>
      </p:sp>
      <p:sp>
        <p:nvSpPr>
          <p:cNvPr id="119813" name="Rectangle 3"/>
          <p:cNvSpPr>
            <a:spLocks noGrp="1" noChangeArrowheads="1"/>
          </p:cNvSpPr>
          <p:nvPr>
            <p:ph type="body" idx="1"/>
          </p:nvPr>
        </p:nvSpPr>
        <p:spPr>
          <a:noFill/>
          <a:ln/>
        </p:spPr>
        <p:txBody>
          <a:bodyPr lIns="91430" tIns="45716" rIns="91430" bIns="45716"/>
          <a:lstStyle/>
          <a:p>
            <a:r>
              <a:rPr lang="en-US" sz="1600" dirty="0" smtClean="0">
                <a:latin typeface="Arial" charset="0"/>
                <a:ea typeface="ＭＳ Ｐゴシック" pitchFamily="34" charset="-128"/>
              </a:rPr>
              <a:t>expression-level information to indicate that this particular description is for a French translation of Hamlet. The OPAC display also shows us the specific </a:t>
            </a:r>
          </a:p>
          <a:p>
            <a:endParaRPr lang="en-US" dirty="0" smtClean="0">
              <a:latin typeface="Arial" charset="0"/>
              <a:ea typeface="ＭＳ Ｐゴシック" pitchFamily="34" charset="-128"/>
            </a:endParaRPr>
          </a:p>
        </p:txBody>
      </p:sp>
      <p:sp>
        <p:nvSpPr>
          <p:cNvPr id="119814" name="Rectangle 2"/>
          <p:cNvSpPr txBox="1">
            <a:spLocks noGrp="1" noChangeArrowheads="1"/>
          </p:cNvSpPr>
          <p:nvPr/>
        </p:nvSpPr>
        <p:spPr bwMode="auto">
          <a:xfrm>
            <a:off x="1" y="0"/>
            <a:ext cx="2972421" cy="457513"/>
          </a:xfrm>
          <a:prstGeom prst="rect">
            <a:avLst/>
          </a:prstGeom>
          <a:noFill/>
          <a:ln w="9525">
            <a:noFill/>
            <a:miter lim="800000"/>
            <a:headEnd/>
            <a:tailEnd/>
          </a:ln>
        </p:spPr>
        <p:txBody>
          <a:bodyPr lIns="91435" tIns="45718" rIns="91435" bIns="45718"/>
          <a:lstStyle/>
          <a:p>
            <a:pPr defTabSz="914437"/>
            <a:r>
              <a:rPr lang="en-US" sz="1200" dirty="0"/>
              <a:t>FRBR - </a:t>
            </a:r>
            <a:r>
              <a:rPr lang="en-US" sz="1200" dirty="0" err="1"/>
              <a:t>Tillett</a:t>
            </a:r>
            <a:r>
              <a:rPr lang="en-US" sz="1200" dirty="0"/>
              <a:t> presentation, July 10, 2009</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0618DA1-C3C6-43C5-B076-A455F33DA9F7}" type="slidenum">
              <a:rPr lang="en-US"/>
              <a:pPr/>
              <a:t>17</a:t>
            </a:fld>
            <a:endParaRPr lang="en-US"/>
          </a:p>
        </p:txBody>
      </p:sp>
      <p:sp>
        <p:nvSpPr>
          <p:cNvPr id="121858" name="Rectangle 7"/>
          <p:cNvSpPr txBox="1">
            <a:spLocks noGrp="1" noChangeArrowheads="1"/>
          </p:cNvSpPr>
          <p:nvPr/>
        </p:nvSpPr>
        <p:spPr bwMode="auto">
          <a:xfrm>
            <a:off x="3884027" y="8684926"/>
            <a:ext cx="2972421" cy="457513"/>
          </a:xfrm>
          <a:prstGeom prst="rect">
            <a:avLst/>
          </a:prstGeom>
          <a:noFill/>
          <a:ln w="9525">
            <a:noFill/>
            <a:miter lim="800000"/>
            <a:headEnd/>
            <a:tailEnd/>
          </a:ln>
        </p:spPr>
        <p:txBody>
          <a:bodyPr lIns="91435" tIns="45718" rIns="91435" bIns="45718" anchor="b"/>
          <a:lstStyle/>
          <a:p>
            <a:pPr algn="r" defTabSz="914437"/>
            <a:fld id="{566F1B32-1040-4D91-B25B-D4EC0F5E5EA3}" type="slidenum">
              <a:rPr lang="en-US" sz="1200"/>
              <a:pPr algn="r" defTabSz="914437"/>
              <a:t>17</a:t>
            </a:fld>
            <a:endParaRPr lang="en-US" sz="1200" dirty="0"/>
          </a:p>
        </p:txBody>
      </p:sp>
      <p:sp>
        <p:nvSpPr>
          <p:cNvPr id="121859" name="Rectangle 7"/>
          <p:cNvSpPr txBox="1">
            <a:spLocks noGrp="1" noChangeArrowheads="1"/>
          </p:cNvSpPr>
          <p:nvPr/>
        </p:nvSpPr>
        <p:spPr bwMode="auto">
          <a:xfrm>
            <a:off x="3884027" y="8684926"/>
            <a:ext cx="2972421" cy="457513"/>
          </a:xfrm>
          <a:prstGeom prst="rect">
            <a:avLst/>
          </a:prstGeom>
          <a:noFill/>
          <a:ln w="9525">
            <a:noFill/>
            <a:miter lim="800000"/>
            <a:headEnd/>
            <a:tailEnd/>
          </a:ln>
        </p:spPr>
        <p:txBody>
          <a:bodyPr lIns="91430" tIns="45716" rIns="91430" bIns="45716" anchor="b"/>
          <a:lstStyle/>
          <a:p>
            <a:pPr algn="r" defTabSz="914437"/>
            <a:fld id="{D0498837-2528-4C68-9232-80A638D2E04C}" type="slidenum">
              <a:rPr lang="en-US" sz="1200"/>
              <a:pPr algn="r" defTabSz="914437"/>
              <a:t>17</a:t>
            </a:fld>
            <a:endParaRPr lang="en-US" sz="1200" dirty="0"/>
          </a:p>
        </p:txBody>
      </p:sp>
      <p:sp>
        <p:nvSpPr>
          <p:cNvPr id="121860" name="Rectangle 2"/>
          <p:cNvSpPr>
            <a:spLocks noGrp="1" noRot="1" noChangeAspect="1" noChangeArrowheads="1" noTextEdit="1"/>
          </p:cNvSpPr>
          <p:nvPr>
            <p:ph type="sldImg"/>
          </p:nvPr>
        </p:nvSpPr>
        <p:spPr>
          <a:ln/>
        </p:spPr>
      </p:sp>
      <p:sp>
        <p:nvSpPr>
          <p:cNvPr id="121861" name="Rectangle 3"/>
          <p:cNvSpPr>
            <a:spLocks noGrp="1" noChangeArrowheads="1"/>
          </p:cNvSpPr>
          <p:nvPr>
            <p:ph type="body" idx="1"/>
          </p:nvPr>
        </p:nvSpPr>
        <p:spPr>
          <a:noFill/>
          <a:ln/>
        </p:spPr>
        <p:txBody>
          <a:bodyPr lIns="91430" tIns="45716" rIns="91430" bIns="45716"/>
          <a:lstStyle/>
          <a:p>
            <a:r>
              <a:rPr lang="en-US" sz="1600" dirty="0" smtClean="0">
                <a:latin typeface="Arial" charset="0"/>
                <a:ea typeface="ＭＳ Ｐゴシック" pitchFamily="34" charset="-128"/>
              </a:rPr>
              <a:t>manifestation in terms of the body of the bibliographic description – things like the place of publication, the publisher, the date of publication, the extent- how many pages, its size, and so on</a:t>
            </a:r>
          </a:p>
          <a:p>
            <a:endParaRPr lang="en-US" sz="1600" dirty="0" smtClean="0">
              <a:latin typeface="Arial" charset="0"/>
              <a:ea typeface="ＭＳ Ｐゴシック" pitchFamily="34" charset="-128"/>
            </a:endParaRPr>
          </a:p>
          <a:p>
            <a:r>
              <a:rPr lang="en-US" sz="1600" dirty="0" smtClean="0">
                <a:latin typeface="Arial" charset="0"/>
                <a:ea typeface="ＭＳ Ｐゴシック" pitchFamily="34" charset="-128"/>
              </a:rPr>
              <a:t>and also the individual</a:t>
            </a:r>
          </a:p>
          <a:p>
            <a:endParaRPr lang="en-US" dirty="0" smtClean="0">
              <a:latin typeface="Arial" charset="0"/>
              <a:ea typeface="ＭＳ Ｐゴシック" pitchFamily="34" charset="-128"/>
            </a:endParaRPr>
          </a:p>
        </p:txBody>
      </p:sp>
      <p:sp>
        <p:nvSpPr>
          <p:cNvPr id="121862" name="Rectangle 2"/>
          <p:cNvSpPr txBox="1">
            <a:spLocks noGrp="1" noChangeArrowheads="1"/>
          </p:cNvSpPr>
          <p:nvPr/>
        </p:nvSpPr>
        <p:spPr bwMode="auto">
          <a:xfrm>
            <a:off x="1" y="0"/>
            <a:ext cx="2972421" cy="457513"/>
          </a:xfrm>
          <a:prstGeom prst="rect">
            <a:avLst/>
          </a:prstGeom>
          <a:noFill/>
          <a:ln w="9525">
            <a:noFill/>
            <a:miter lim="800000"/>
            <a:headEnd/>
            <a:tailEnd/>
          </a:ln>
        </p:spPr>
        <p:txBody>
          <a:bodyPr lIns="91435" tIns="45718" rIns="91435" bIns="45718"/>
          <a:lstStyle/>
          <a:p>
            <a:pPr defTabSz="914437"/>
            <a:r>
              <a:rPr lang="en-US" sz="1200" dirty="0"/>
              <a:t>FRBR - </a:t>
            </a:r>
            <a:r>
              <a:rPr lang="en-US" sz="1200" dirty="0" err="1"/>
              <a:t>Tillett</a:t>
            </a:r>
            <a:r>
              <a:rPr lang="en-US" sz="1200" dirty="0"/>
              <a:t> presentation, July 10, 2009</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3A0D3DC-344A-4ECB-B48E-27762BFC84DB}" type="slidenum">
              <a:rPr lang="en-US"/>
              <a:pPr/>
              <a:t>18</a:t>
            </a:fld>
            <a:endParaRPr lang="en-US"/>
          </a:p>
        </p:txBody>
      </p:sp>
      <p:sp>
        <p:nvSpPr>
          <p:cNvPr id="123906" name="Rectangle 7"/>
          <p:cNvSpPr txBox="1">
            <a:spLocks noGrp="1" noChangeArrowheads="1"/>
          </p:cNvSpPr>
          <p:nvPr/>
        </p:nvSpPr>
        <p:spPr bwMode="auto">
          <a:xfrm>
            <a:off x="3884027" y="8684926"/>
            <a:ext cx="2972421" cy="457513"/>
          </a:xfrm>
          <a:prstGeom prst="rect">
            <a:avLst/>
          </a:prstGeom>
          <a:noFill/>
          <a:ln w="9525">
            <a:noFill/>
            <a:miter lim="800000"/>
            <a:headEnd/>
            <a:tailEnd/>
          </a:ln>
        </p:spPr>
        <p:txBody>
          <a:bodyPr lIns="91435" tIns="45718" rIns="91435" bIns="45718" anchor="b"/>
          <a:lstStyle/>
          <a:p>
            <a:pPr algn="r" defTabSz="914437"/>
            <a:fld id="{B886989D-568E-4B62-AE42-8D5B38DCFE26}" type="slidenum">
              <a:rPr lang="en-US" sz="1200"/>
              <a:pPr algn="r" defTabSz="914437"/>
              <a:t>18</a:t>
            </a:fld>
            <a:endParaRPr lang="en-US" sz="1200" dirty="0"/>
          </a:p>
        </p:txBody>
      </p:sp>
      <p:sp>
        <p:nvSpPr>
          <p:cNvPr id="123907" name="Rectangle 7"/>
          <p:cNvSpPr txBox="1">
            <a:spLocks noGrp="1" noChangeArrowheads="1"/>
          </p:cNvSpPr>
          <p:nvPr/>
        </p:nvSpPr>
        <p:spPr bwMode="auto">
          <a:xfrm>
            <a:off x="3884027" y="8684926"/>
            <a:ext cx="2972421" cy="457513"/>
          </a:xfrm>
          <a:prstGeom prst="rect">
            <a:avLst/>
          </a:prstGeom>
          <a:noFill/>
          <a:ln w="9525">
            <a:noFill/>
            <a:miter lim="800000"/>
            <a:headEnd/>
            <a:tailEnd/>
          </a:ln>
        </p:spPr>
        <p:txBody>
          <a:bodyPr lIns="91430" tIns="45716" rIns="91430" bIns="45716" anchor="b"/>
          <a:lstStyle/>
          <a:p>
            <a:pPr algn="r" defTabSz="914437"/>
            <a:fld id="{3B0003BF-2183-4603-87E6-8704C959F943}" type="slidenum">
              <a:rPr lang="en-US" sz="1200"/>
              <a:pPr algn="r" defTabSz="914437"/>
              <a:t>18</a:t>
            </a:fld>
            <a:endParaRPr lang="en-US" sz="1200" dirty="0"/>
          </a:p>
        </p:txBody>
      </p:sp>
      <p:sp>
        <p:nvSpPr>
          <p:cNvPr id="123908" name="Rectangle 2"/>
          <p:cNvSpPr>
            <a:spLocks noGrp="1" noRot="1" noChangeAspect="1" noChangeArrowheads="1" noTextEdit="1"/>
          </p:cNvSpPr>
          <p:nvPr>
            <p:ph type="sldImg"/>
          </p:nvPr>
        </p:nvSpPr>
        <p:spPr>
          <a:xfrm>
            <a:off x="2452688" y="685800"/>
            <a:ext cx="3257550" cy="2444750"/>
          </a:xfrm>
          <a:ln/>
        </p:spPr>
      </p:sp>
      <p:sp>
        <p:nvSpPr>
          <p:cNvPr id="123909" name="Rectangle 3"/>
          <p:cNvSpPr>
            <a:spLocks noGrp="1" noChangeArrowheads="1"/>
          </p:cNvSpPr>
          <p:nvPr>
            <p:ph type="body" idx="1"/>
          </p:nvPr>
        </p:nvSpPr>
        <p:spPr>
          <a:xfrm>
            <a:off x="372718" y="3297836"/>
            <a:ext cx="6171579" cy="5160677"/>
          </a:xfrm>
          <a:noFill/>
          <a:ln/>
        </p:spPr>
        <p:txBody>
          <a:bodyPr lIns="91430" tIns="45716" rIns="91430" bIns="45716"/>
          <a:lstStyle/>
          <a:p>
            <a:r>
              <a:rPr lang="en-US" sz="1600" dirty="0" smtClean="0">
                <a:latin typeface="Arial" charset="0"/>
                <a:ea typeface="ＭＳ Ｐゴシック" pitchFamily="34" charset="-128"/>
              </a:rPr>
              <a:t>Items that we hold in our collections – with location information and  a call number.</a:t>
            </a:r>
          </a:p>
          <a:p>
            <a:r>
              <a:rPr lang="en-US" sz="1600" dirty="0" smtClean="0">
                <a:latin typeface="Arial" charset="0"/>
                <a:ea typeface="ＭＳ Ｐゴシック" pitchFamily="34" charset="-128"/>
              </a:rPr>
              <a:t>One advantage of using the FRBR model is to help clarify concepts that have been rather muddy in our rules in the past.  Using the FRBR language in cataloging rules and identifying the specific elements or attributes of each entity </a:t>
            </a:r>
            <a:r>
              <a:rPr lang="en-US" sz="1600" u="sng" dirty="0" smtClean="0">
                <a:latin typeface="Arial" charset="0"/>
                <a:ea typeface="ＭＳ Ｐゴシック" pitchFamily="34" charset="-128"/>
              </a:rPr>
              <a:t>should</a:t>
            </a:r>
            <a:r>
              <a:rPr lang="en-US" sz="1600" dirty="0" smtClean="0">
                <a:latin typeface="Arial" charset="0"/>
                <a:ea typeface="ＭＳ Ｐゴシック" pitchFamily="34" charset="-128"/>
              </a:rPr>
              <a:t> make concepts clearer especially for the next generation of catalogers and system designers.</a:t>
            </a:r>
          </a:p>
          <a:p>
            <a:r>
              <a:rPr lang="en-US" sz="1600" dirty="0" smtClean="0">
                <a:latin typeface="Arial" charset="0"/>
                <a:ea typeface="ＭＳ Ｐゴシック" pitchFamily="34" charset="-128"/>
              </a:rPr>
              <a:t>Once we clearly label all the elements and relationships, our future systems can re-use that information to provide displays and pathways that are the most relevant to our users.</a:t>
            </a:r>
          </a:p>
          <a:p>
            <a:r>
              <a:rPr lang="en-US" sz="1600" dirty="0" smtClean="0">
                <a:latin typeface="Arial" charset="0"/>
                <a:ea typeface="ＭＳ Ｐゴシック" pitchFamily="34" charset="-128"/>
              </a:rPr>
              <a:t>FRBR lets us describe the things in this universe with a new vocabulary that also helps us talk to designers of systems, so we can work together to build better resource discovery systems for the future - especially to build systems that take full advantage of the technology we now have with Internet linking capabilities.  The technologies of the past that produced our book catalogs, card catalogs, and then the early online catalogs each had an impact on how we were able to convey information to our users.</a:t>
            </a:r>
          </a:p>
        </p:txBody>
      </p:sp>
      <p:sp>
        <p:nvSpPr>
          <p:cNvPr id="123910" name="Rectangle 2"/>
          <p:cNvSpPr txBox="1">
            <a:spLocks noGrp="1" noChangeArrowheads="1"/>
          </p:cNvSpPr>
          <p:nvPr/>
        </p:nvSpPr>
        <p:spPr bwMode="auto">
          <a:xfrm>
            <a:off x="1" y="0"/>
            <a:ext cx="2972421" cy="457513"/>
          </a:xfrm>
          <a:prstGeom prst="rect">
            <a:avLst/>
          </a:prstGeom>
          <a:noFill/>
          <a:ln w="9525">
            <a:noFill/>
            <a:miter lim="800000"/>
            <a:headEnd/>
            <a:tailEnd/>
          </a:ln>
        </p:spPr>
        <p:txBody>
          <a:bodyPr lIns="91435" tIns="45718" rIns="91435" bIns="45718"/>
          <a:lstStyle/>
          <a:p>
            <a:pPr defTabSz="914437"/>
            <a:r>
              <a:rPr lang="en-US" sz="1200" dirty="0"/>
              <a:t>FRBR - </a:t>
            </a:r>
            <a:r>
              <a:rPr lang="en-US" sz="1200" dirty="0" err="1"/>
              <a:t>Tillett</a:t>
            </a:r>
            <a:r>
              <a:rPr lang="en-US" sz="1200" dirty="0"/>
              <a:t> presentation, July 10, 2009</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fld id="{98F49B54-B5B8-4EB5-B37B-7EFDCE5F8944}" type="slidenum">
              <a:rPr lang="en-US" smtClean="0"/>
              <a:pPr/>
              <a:t>19</a:t>
            </a:fld>
            <a:endParaRPr lang="en-US" smtClean="0"/>
          </a:p>
        </p:txBody>
      </p:sp>
      <p:sp>
        <p:nvSpPr>
          <p:cNvPr id="103427" name="Slide Number Placeholder 6"/>
          <p:cNvSpPr txBox="1">
            <a:spLocks noGrp="1"/>
          </p:cNvSpPr>
          <p:nvPr/>
        </p:nvSpPr>
        <p:spPr bwMode="auto">
          <a:xfrm>
            <a:off x="3884027" y="8684926"/>
            <a:ext cx="2972421" cy="457513"/>
          </a:xfrm>
          <a:prstGeom prst="rect">
            <a:avLst/>
          </a:prstGeom>
          <a:noFill/>
          <a:ln w="9525">
            <a:noFill/>
            <a:miter lim="800000"/>
            <a:headEnd/>
            <a:tailEnd/>
          </a:ln>
        </p:spPr>
        <p:txBody>
          <a:bodyPr lIns="91435" tIns="45718" rIns="91435" bIns="45718" anchor="b"/>
          <a:lstStyle/>
          <a:p>
            <a:pPr algn="r" defTabSz="914437"/>
            <a:fld id="{30125163-6779-4535-A4D8-709111DD06CE}" type="slidenum">
              <a:rPr lang="en-US" sz="1200"/>
              <a:pPr algn="r" defTabSz="914437"/>
              <a:t>19</a:t>
            </a:fld>
            <a:endParaRPr lang="en-US" sz="1200" dirty="0"/>
          </a:p>
        </p:txBody>
      </p:sp>
      <p:sp>
        <p:nvSpPr>
          <p:cNvPr id="103428" name="Slide Number Placeholder 6"/>
          <p:cNvSpPr txBox="1">
            <a:spLocks noGrp="1"/>
          </p:cNvSpPr>
          <p:nvPr/>
        </p:nvSpPr>
        <p:spPr bwMode="auto">
          <a:xfrm>
            <a:off x="3884027" y="8684926"/>
            <a:ext cx="2972421" cy="457513"/>
          </a:xfrm>
          <a:prstGeom prst="rect">
            <a:avLst/>
          </a:prstGeom>
          <a:noFill/>
          <a:ln w="9525">
            <a:noFill/>
            <a:miter lim="800000"/>
            <a:headEnd/>
            <a:tailEnd/>
          </a:ln>
        </p:spPr>
        <p:txBody>
          <a:bodyPr lIns="91425" tIns="45713" rIns="91425" bIns="45713" anchor="b"/>
          <a:lstStyle/>
          <a:p>
            <a:pPr algn="r" defTabSz="456440"/>
            <a:endParaRPr lang="en-US" sz="1200" dirty="0">
              <a:latin typeface="Calibri" pitchFamily="34" charset="0"/>
            </a:endParaRPr>
          </a:p>
        </p:txBody>
      </p:sp>
      <p:sp>
        <p:nvSpPr>
          <p:cNvPr id="103429" name="Slide Image Placeholder 1"/>
          <p:cNvSpPr>
            <a:spLocks noGrp="1" noRot="1" noChangeAspect="1" noTextEdit="1"/>
          </p:cNvSpPr>
          <p:nvPr>
            <p:ph type="sldImg"/>
          </p:nvPr>
        </p:nvSpPr>
        <p:spPr>
          <a:xfrm>
            <a:off x="1295400" y="685800"/>
            <a:ext cx="4418013" cy="3314700"/>
          </a:xfrm>
          <a:ln/>
        </p:spPr>
      </p:sp>
      <p:sp>
        <p:nvSpPr>
          <p:cNvPr id="103430" name="Notes Placeholder 2"/>
          <p:cNvSpPr>
            <a:spLocks noGrp="1"/>
          </p:cNvSpPr>
          <p:nvPr>
            <p:ph type="body" idx="1"/>
          </p:nvPr>
        </p:nvSpPr>
        <p:spPr>
          <a:xfrm>
            <a:off x="686421" y="4648513"/>
            <a:ext cx="5696364" cy="3810000"/>
          </a:xfrm>
          <a:noFill/>
          <a:ln/>
        </p:spPr>
        <p:txBody>
          <a:bodyPr lIns="91415" tIns="45709" rIns="91415" bIns="45709"/>
          <a:lstStyle/>
          <a:p>
            <a:pPr eaLnBrk="1" hangingPunct="1">
              <a:spcBef>
                <a:spcPct val="0"/>
              </a:spcBef>
            </a:pPr>
            <a:r>
              <a:rPr lang="en-US" sz="1600" dirty="0" smtClean="0">
                <a:ea typeface="ＭＳ Ｐゴシック" pitchFamily="34" charset="-128"/>
              </a:rPr>
              <a:t>Back to original web of information. We can really</a:t>
            </a:r>
            <a:r>
              <a:rPr lang="en-US" sz="1600" baseline="0" dirty="0" smtClean="0">
                <a:ea typeface="ＭＳ Ｐゴシック" pitchFamily="34" charset="-128"/>
              </a:rPr>
              <a:t> keep expanding this web and making connections. </a:t>
            </a:r>
            <a:r>
              <a:rPr lang="en-US" sz="1600" dirty="0" smtClean="0">
                <a:ea typeface="ＭＳ Ｐゴシック" pitchFamily="34" charset="-128"/>
              </a:rPr>
              <a:t>Linked data.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Don’t have to read this too closely. Start</a:t>
            </a:r>
            <a:r>
              <a:rPr lang="en-US" baseline="0" dirty="0" smtClean="0"/>
              <a:t> paying attention at the first Dracula slide. Main idea is that a work like Dracula comes in many versions. Most works in our bibliographic universe only exist in one form—they were written, never translated, published once and only once. Many literary works, musical works, and films exist in multiple versions, and that’s where FRBR helps us. </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fld id="{98F49B54-B5B8-4EB5-B37B-7EFDCE5F8944}" type="slidenum">
              <a:rPr lang="en-US" smtClean="0"/>
              <a:pPr/>
              <a:t>20</a:t>
            </a:fld>
            <a:endParaRPr lang="en-US" smtClean="0"/>
          </a:p>
        </p:txBody>
      </p:sp>
      <p:sp>
        <p:nvSpPr>
          <p:cNvPr id="103427" name="Slide Number Placeholder 6"/>
          <p:cNvSpPr txBox="1">
            <a:spLocks noGrp="1"/>
          </p:cNvSpPr>
          <p:nvPr/>
        </p:nvSpPr>
        <p:spPr bwMode="auto">
          <a:xfrm>
            <a:off x="3884027" y="8684926"/>
            <a:ext cx="2972421" cy="457513"/>
          </a:xfrm>
          <a:prstGeom prst="rect">
            <a:avLst/>
          </a:prstGeom>
          <a:noFill/>
          <a:ln w="9525">
            <a:noFill/>
            <a:miter lim="800000"/>
            <a:headEnd/>
            <a:tailEnd/>
          </a:ln>
        </p:spPr>
        <p:txBody>
          <a:bodyPr lIns="91435" tIns="45718" rIns="91435" bIns="45718" anchor="b"/>
          <a:lstStyle/>
          <a:p>
            <a:pPr algn="r" defTabSz="914437"/>
            <a:fld id="{30125163-6779-4535-A4D8-709111DD06CE}" type="slidenum">
              <a:rPr lang="en-US" sz="1200"/>
              <a:pPr algn="r" defTabSz="914437"/>
              <a:t>20</a:t>
            </a:fld>
            <a:endParaRPr lang="en-US" sz="1200" dirty="0"/>
          </a:p>
        </p:txBody>
      </p:sp>
      <p:sp>
        <p:nvSpPr>
          <p:cNvPr id="103428" name="Slide Number Placeholder 6"/>
          <p:cNvSpPr txBox="1">
            <a:spLocks noGrp="1"/>
          </p:cNvSpPr>
          <p:nvPr/>
        </p:nvSpPr>
        <p:spPr bwMode="auto">
          <a:xfrm>
            <a:off x="3884027" y="8684926"/>
            <a:ext cx="2972421" cy="457513"/>
          </a:xfrm>
          <a:prstGeom prst="rect">
            <a:avLst/>
          </a:prstGeom>
          <a:noFill/>
          <a:ln w="9525">
            <a:noFill/>
            <a:miter lim="800000"/>
            <a:headEnd/>
            <a:tailEnd/>
          </a:ln>
        </p:spPr>
        <p:txBody>
          <a:bodyPr lIns="91425" tIns="45713" rIns="91425" bIns="45713" anchor="b"/>
          <a:lstStyle/>
          <a:p>
            <a:pPr algn="r" defTabSz="456440"/>
            <a:endParaRPr lang="en-US" sz="1200" dirty="0">
              <a:latin typeface="Calibri" pitchFamily="34" charset="0"/>
            </a:endParaRPr>
          </a:p>
        </p:txBody>
      </p:sp>
      <p:sp>
        <p:nvSpPr>
          <p:cNvPr id="103429" name="Slide Image Placeholder 1"/>
          <p:cNvSpPr>
            <a:spLocks noGrp="1" noRot="1" noChangeAspect="1" noTextEdit="1"/>
          </p:cNvSpPr>
          <p:nvPr>
            <p:ph type="sldImg"/>
          </p:nvPr>
        </p:nvSpPr>
        <p:spPr>
          <a:xfrm>
            <a:off x="1295400" y="685800"/>
            <a:ext cx="4418013" cy="3314700"/>
          </a:xfrm>
          <a:ln/>
        </p:spPr>
      </p:sp>
      <p:sp>
        <p:nvSpPr>
          <p:cNvPr id="103430" name="Notes Placeholder 2"/>
          <p:cNvSpPr>
            <a:spLocks noGrp="1"/>
          </p:cNvSpPr>
          <p:nvPr>
            <p:ph type="body" idx="1"/>
          </p:nvPr>
        </p:nvSpPr>
        <p:spPr>
          <a:xfrm>
            <a:off x="686421" y="4648513"/>
            <a:ext cx="5696364" cy="3810000"/>
          </a:xfrm>
          <a:noFill/>
          <a:ln/>
        </p:spPr>
        <p:txBody>
          <a:bodyPr lIns="91415" tIns="45709" rIns="91415" bIns="45709"/>
          <a:lstStyle/>
          <a:p>
            <a:pPr eaLnBrk="1" hangingPunct="1">
              <a:spcBef>
                <a:spcPct val="0"/>
              </a:spcBef>
            </a:pPr>
            <a:r>
              <a:rPr lang="en-US" sz="1600" dirty="0" smtClean="0">
                <a:ea typeface="ＭＳ Ｐゴシック" pitchFamily="34" charset="-128"/>
              </a:rPr>
              <a:t>Works, expressions, manifestations, and items are entities; persons such as Shakespeare and Stoppard are also entities;</a:t>
            </a:r>
            <a:r>
              <a:rPr lang="en-US" sz="1600" baseline="0" dirty="0" smtClean="0">
                <a:ea typeface="ＭＳ Ｐゴシック" pitchFamily="34" charset="-128"/>
              </a:rPr>
              <a:t> relationships exists between entities.</a:t>
            </a:r>
            <a:endParaRPr lang="en-US" sz="1600" dirty="0" smtClean="0">
              <a:ea typeface="ＭＳ Ｐゴシック" pitchFamily="34"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fld id="{98F49B54-B5B8-4EB5-B37B-7EFDCE5F8944}" type="slidenum">
              <a:rPr lang="en-US" smtClean="0"/>
              <a:pPr/>
              <a:t>21</a:t>
            </a:fld>
            <a:endParaRPr lang="en-US" smtClean="0"/>
          </a:p>
        </p:txBody>
      </p:sp>
      <p:sp>
        <p:nvSpPr>
          <p:cNvPr id="103427" name="Slide Number Placeholder 6"/>
          <p:cNvSpPr txBox="1">
            <a:spLocks noGrp="1"/>
          </p:cNvSpPr>
          <p:nvPr/>
        </p:nvSpPr>
        <p:spPr bwMode="auto">
          <a:xfrm>
            <a:off x="3884027" y="8684926"/>
            <a:ext cx="2972421" cy="457513"/>
          </a:xfrm>
          <a:prstGeom prst="rect">
            <a:avLst/>
          </a:prstGeom>
          <a:noFill/>
          <a:ln w="9525">
            <a:noFill/>
            <a:miter lim="800000"/>
            <a:headEnd/>
            <a:tailEnd/>
          </a:ln>
        </p:spPr>
        <p:txBody>
          <a:bodyPr lIns="91435" tIns="45718" rIns="91435" bIns="45718" anchor="b"/>
          <a:lstStyle/>
          <a:p>
            <a:pPr algn="r" defTabSz="914437"/>
            <a:fld id="{30125163-6779-4535-A4D8-709111DD06CE}" type="slidenum">
              <a:rPr lang="en-US" sz="1200"/>
              <a:pPr algn="r" defTabSz="914437"/>
              <a:t>21</a:t>
            </a:fld>
            <a:endParaRPr lang="en-US" sz="1200" dirty="0"/>
          </a:p>
        </p:txBody>
      </p:sp>
      <p:sp>
        <p:nvSpPr>
          <p:cNvPr id="103428" name="Slide Number Placeholder 6"/>
          <p:cNvSpPr txBox="1">
            <a:spLocks noGrp="1"/>
          </p:cNvSpPr>
          <p:nvPr/>
        </p:nvSpPr>
        <p:spPr bwMode="auto">
          <a:xfrm>
            <a:off x="3884027" y="8684926"/>
            <a:ext cx="2972421" cy="457513"/>
          </a:xfrm>
          <a:prstGeom prst="rect">
            <a:avLst/>
          </a:prstGeom>
          <a:noFill/>
          <a:ln w="9525">
            <a:noFill/>
            <a:miter lim="800000"/>
            <a:headEnd/>
            <a:tailEnd/>
          </a:ln>
        </p:spPr>
        <p:txBody>
          <a:bodyPr lIns="91425" tIns="45713" rIns="91425" bIns="45713" anchor="b"/>
          <a:lstStyle/>
          <a:p>
            <a:pPr algn="r" defTabSz="456440"/>
            <a:endParaRPr lang="en-US" sz="1200" dirty="0">
              <a:latin typeface="Calibri" pitchFamily="34" charset="0"/>
            </a:endParaRPr>
          </a:p>
        </p:txBody>
      </p:sp>
      <p:sp>
        <p:nvSpPr>
          <p:cNvPr id="103429" name="Slide Image Placeholder 1"/>
          <p:cNvSpPr>
            <a:spLocks noGrp="1" noRot="1" noChangeAspect="1" noTextEdit="1"/>
          </p:cNvSpPr>
          <p:nvPr>
            <p:ph type="sldImg"/>
          </p:nvPr>
        </p:nvSpPr>
        <p:spPr>
          <a:xfrm>
            <a:off x="1295400" y="685800"/>
            <a:ext cx="4418013" cy="3314700"/>
          </a:xfrm>
          <a:ln/>
        </p:spPr>
      </p:sp>
      <p:sp>
        <p:nvSpPr>
          <p:cNvPr id="103430" name="Notes Placeholder 2"/>
          <p:cNvSpPr>
            <a:spLocks noGrp="1"/>
          </p:cNvSpPr>
          <p:nvPr>
            <p:ph type="body" idx="1"/>
          </p:nvPr>
        </p:nvSpPr>
        <p:spPr>
          <a:xfrm>
            <a:off x="686421" y="4648513"/>
            <a:ext cx="5696364" cy="3810000"/>
          </a:xfrm>
          <a:noFill/>
          <a:ln/>
        </p:spPr>
        <p:txBody>
          <a:bodyPr lIns="91415" tIns="45709" rIns="91415" bIns="45709"/>
          <a:lstStyle/>
          <a:p>
            <a:pPr eaLnBrk="1" hangingPunct="1">
              <a:spcBef>
                <a:spcPct val="0"/>
              </a:spcBef>
            </a:pPr>
            <a:r>
              <a:rPr lang="en-US" sz="1600" dirty="0" smtClean="0">
                <a:ea typeface="ＭＳ Ｐゴシック" pitchFamily="34" charset="-128"/>
              </a:rPr>
              <a:t>Attributes of entities (works, expressions, manifestations, items), such as title, place and date</a:t>
            </a:r>
            <a:r>
              <a:rPr lang="en-US" sz="1600" baseline="0" dirty="0" smtClean="0">
                <a:ea typeface="ＭＳ Ｐゴシック" pitchFamily="34" charset="-128"/>
              </a:rPr>
              <a:t> of publication</a:t>
            </a:r>
            <a:r>
              <a:rPr lang="en-US" sz="1600" dirty="0" smtClean="0">
                <a:ea typeface="ＭＳ Ｐゴシック" pitchFamily="34" charset="-128"/>
              </a:rPr>
              <a:t>; can also name attributes of the entity Shakespeare who created the entities Hamlet, Romeo and Juliet, etc. When he died, for example.</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Look at the B&amp;W FRBR handout with the diagrams.</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a:t>
            </a:r>
            <a:r>
              <a:rPr lang="en-US" baseline="0" dirty="0" smtClean="0"/>
              <a:t> last part means a work can be a group 1 entity or a group 3 entity, depending on the context. A person can be a group 2 entity or a group 3 entity, depending on the context. Today, we are mostly talking about group 1 entities—WEMI.</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See </a:t>
            </a:r>
            <a:r>
              <a:rPr lang="en-US" baseline="0" dirty="0" smtClean="0"/>
              <a:t>list of attributes after diagram 1</a:t>
            </a:r>
            <a:r>
              <a:rPr lang="en-US" dirty="0" smtClean="0"/>
              <a:t>. Here, attributes are underlined.</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See </a:t>
            </a:r>
            <a:r>
              <a:rPr lang="en-US" baseline="0" dirty="0" smtClean="0"/>
              <a:t>lists of attributes after </a:t>
            </a:r>
            <a:r>
              <a:rPr lang="en-US" dirty="0" smtClean="0"/>
              <a:t>diagrams</a:t>
            </a:r>
            <a:r>
              <a:rPr lang="en-US" baseline="0" dirty="0" smtClean="0"/>
              <a:t> 2 and 3.</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See diagrams 1, 2,</a:t>
            </a:r>
            <a:r>
              <a:rPr lang="en-US" baseline="0" dirty="0" smtClean="0"/>
              <a:t> 3.</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saw “related work” relationships</a:t>
            </a:r>
            <a:r>
              <a:rPr lang="en-US" baseline="0" dirty="0" smtClean="0"/>
              <a:t> in the colorful slides.</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See your handout. A manifestation (publication) that brings together expressions (specific performances) of two unrelated works by two different composers. WEMI is a hierarchy, so all information that applies to a work also applies</a:t>
            </a:r>
            <a:r>
              <a:rPr lang="en-US" baseline="0" dirty="0" smtClean="0"/>
              <a:t> to any expressions, manifestations of that work. This is where FRBR can save us from rekeying information. Enter all the work-level information once—when it was written, the name of the form/genre, etc. Then, attach any expressions to the work, and so forth. The work exists in the composer’s head. It is brought to life through an expression (performance, for example). That performance is captured on a CD and produced by a publisher at the manifestation level (the carrier of the content).</a:t>
            </a:r>
            <a:r>
              <a:rPr lang="en-US" dirty="0" smtClean="0"/>
              <a:t>  Persons and body—attributes, relationships</a:t>
            </a:r>
            <a:r>
              <a:rPr lang="en-US" baseline="0" dirty="0" smtClean="0"/>
              <a:t> to work, expression.</a:t>
            </a:r>
            <a:r>
              <a:rPr lang="en-US" dirty="0" smtClean="0"/>
              <a:t> </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Local data about the item (the library’s copy of this publication).</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What happens when you look up a title like Dracula</a:t>
            </a:r>
            <a:r>
              <a:rPr lang="en-US" baseline="0" dirty="0" smtClean="0"/>
              <a:t> in a traditional OPAC?</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Item. Don’t look at your FRBR handout, but do refer</a:t>
            </a:r>
            <a:r>
              <a:rPr lang="en-US" baseline="0" dirty="0" smtClean="0"/>
              <a:t> to it later. The answers to most quiz questions are there.</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Expression. Remember to think highest possible level that this</a:t>
            </a:r>
            <a:r>
              <a:rPr lang="en-US" baseline="0" dirty="0" smtClean="0"/>
              <a:t> information can apply to, because it will trickle down to the lower levels of the hierarchy.</a:t>
            </a:r>
            <a:r>
              <a:rPr lang="en-US" dirty="0" smtClean="0"/>
              <a:t> Think back to the diagram with the violin concertos being performed/recorded. Someone is making an artistic or intellectual effort to give life to an abstract work. </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Manifestation. This information</a:t>
            </a:r>
            <a:r>
              <a:rPr lang="en-US" baseline="0" dirty="0" smtClean="0"/>
              <a:t> will also apply to all items—all copies of this particular publication.</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Work. There might very</a:t>
            </a:r>
            <a:r>
              <a:rPr lang="en-US" baseline="0" dirty="0" smtClean="0"/>
              <a:t> well be only one expression of this work, and the content is in English, and the title is Geometric dissections. It might only ever get published in one manifestation, with the title Geometric dissections.</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Expression. Think of the 240 as being the authoritative title for the work. If you have a translation (expression), you</a:t>
            </a:r>
            <a:r>
              <a:rPr lang="en-US" baseline="0" dirty="0" smtClean="0"/>
              <a:t> append $l French to the 240. The French expression of the work.</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Expression. Mention continuum. Think back to Dracula</a:t>
            </a:r>
            <a:r>
              <a:rPr lang="en-US" baseline="0" dirty="0" smtClean="0"/>
              <a:t> video that mentioned illustrated editions, etc. as expressions.</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is only sort of a trick question. This information applies</a:t>
            </a:r>
            <a:r>
              <a:rPr lang="en-US" baseline="0" dirty="0" smtClean="0"/>
              <a:t> to the level of “work,” but not the work “Pride and prejudice.” It is an entirely new work, specifically a “r</a:t>
            </a:r>
            <a:r>
              <a:rPr lang="en-US" dirty="0" smtClean="0"/>
              <a:t>elated work,” in relation to “Pride and prejudice.” Look at book—misleading statement of responsibility. </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Small groups write down attributes at various WEMI levels pertaining to item in hand (copies of Do Androids Dream of Electric Sheep? and Blade Runner</a:t>
            </a:r>
            <a:r>
              <a:rPr lang="en-US" smtClean="0"/>
              <a:t>, as well as a few books about Blade Runner).</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39</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A54121C9-28C0-442C-815C-6BE65C842B87}" type="slidenum">
              <a:rPr lang="en-US"/>
              <a:pPr/>
              <a:t>44</a:t>
            </a:fld>
            <a:endParaRPr lang="en-US"/>
          </a:p>
        </p:txBody>
      </p:sp>
      <p:sp>
        <p:nvSpPr>
          <p:cNvPr id="176130" name="Rectangle 2"/>
          <p:cNvSpPr>
            <a:spLocks noGrp="1" noRot="1" noChangeAspect="1" noChangeArrowheads="1" noTextEdit="1"/>
          </p:cNvSpPr>
          <p:nvPr>
            <p:ph type="sldImg"/>
          </p:nvPr>
        </p:nvSpPr>
        <p:spPr>
          <a:ln/>
        </p:spPr>
      </p:sp>
      <p:sp>
        <p:nvSpPr>
          <p:cNvPr id="176131" name="Rectangle 3"/>
          <p:cNvSpPr>
            <a:spLocks noGrp="1" noChangeArrowheads="1"/>
          </p:cNvSpPr>
          <p:nvPr>
            <p:ph type="body" idx="1"/>
          </p:nvPr>
        </p:nvSpPr>
        <p:spPr>
          <a:noFill/>
          <a:ln/>
        </p:spPr>
        <p:txBody>
          <a:bodyPr/>
          <a:lstStyle/>
          <a:p>
            <a:r>
              <a:rPr lang="en-US" dirty="0" smtClean="0">
                <a:latin typeface="Arial" charset="0"/>
                <a:ea typeface="ＭＳ Ｐゴシック" pitchFamily="34" charset="-128"/>
              </a:rPr>
              <a:t>Dr. Barbara </a:t>
            </a:r>
            <a:r>
              <a:rPr lang="en-US" dirty="0" err="1" smtClean="0">
                <a:latin typeface="Arial" charset="0"/>
                <a:ea typeface="ＭＳ Ｐゴシック" pitchFamily="34" charset="-128"/>
              </a:rPr>
              <a:t>Tillett</a:t>
            </a:r>
            <a:r>
              <a:rPr lang="en-US" dirty="0" smtClean="0">
                <a:latin typeface="Arial" charset="0"/>
                <a:ea typeface="ＭＳ Ｐゴシック" pitchFamily="34" charset="-128"/>
              </a:rPr>
              <a:t>, champion of FRBR, sees the world through FRBR-colored glasses.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Lots of results to scan through, not grouped together in any meaningful</a:t>
            </a:r>
            <a:r>
              <a:rPr lang="en-US" baseline="0" dirty="0" smtClean="0"/>
              <a:t> way. Mix of visual materials (including DVD and VHS), musical recordings, books, e-books. Not user-friendly. User has to scan a large and unwieldy set of results and open individual bib records for more information to distinguish between editions, versions. Keep in mind that the year is just the year of publication by a certain publisher. The 1992 Coppola movie may have been rereleased on DVD in 2001. If you are looking for the 1992 film, the publication date 2001 doesn’t help you determine if this is what you are looking for.</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 is an example</a:t>
            </a:r>
            <a:r>
              <a:rPr lang="en-US" baseline="0" dirty="0" smtClean="0"/>
              <a:t> of a FRBR-inspired catalog interface for videos. Let’s look up Dracula here, and see if the FRBR structure helps us to Find, Identify, Select, Obtain (</a:t>
            </a:r>
            <a:r>
              <a:rPr lang="en-US" dirty="0" smtClean="0"/>
              <a:t>FISO). Caveat: this database uses a small pool of videos, so the results set won’t be huge.</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interface clusters information together in a meaningful</a:t>
            </a:r>
            <a:r>
              <a:rPr lang="en-US" baseline="0" dirty="0" smtClean="0"/>
              <a:t> way. It collates all the versions of the 1958 film (in this first cluster of results) and allows the user to browse the multiple versions of that film.</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second cluster of results brings together all versions of the 1992 film.</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 so on.</a:t>
            </a:r>
            <a:endParaRPr lang="en-US" dirty="0"/>
          </a:p>
        </p:txBody>
      </p:sp>
      <p:sp>
        <p:nvSpPr>
          <p:cNvPr id="4" name="Slide Number Placeholder 3"/>
          <p:cNvSpPr>
            <a:spLocks noGrp="1"/>
          </p:cNvSpPr>
          <p:nvPr>
            <p:ph type="sldNum" sz="quarter" idx="10"/>
          </p:nvPr>
        </p:nvSpPr>
        <p:spPr/>
        <p:txBody>
          <a:bodyPr/>
          <a:lstStyle/>
          <a:p>
            <a:fld id="{A1AB0DA4-3F4B-47B7-9EBC-2103F2A42340}"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fld id="{98F49B54-B5B8-4EB5-B37B-7EFDCE5F8944}" type="slidenum">
              <a:rPr lang="en-US" smtClean="0"/>
              <a:pPr/>
              <a:t>9</a:t>
            </a:fld>
            <a:endParaRPr lang="en-US" smtClean="0"/>
          </a:p>
        </p:txBody>
      </p:sp>
      <p:sp>
        <p:nvSpPr>
          <p:cNvPr id="103427" name="Slide Number Placeholder 6"/>
          <p:cNvSpPr txBox="1">
            <a:spLocks noGrp="1"/>
          </p:cNvSpPr>
          <p:nvPr/>
        </p:nvSpPr>
        <p:spPr bwMode="auto">
          <a:xfrm>
            <a:off x="3884027" y="8684926"/>
            <a:ext cx="2972421" cy="457513"/>
          </a:xfrm>
          <a:prstGeom prst="rect">
            <a:avLst/>
          </a:prstGeom>
          <a:noFill/>
          <a:ln w="9525">
            <a:noFill/>
            <a:miter lim="800000"/>
            <a:headEnd/>
            <a:tailEnd/>
          </a:ln>
        </p:spPr>
        <p:txBody>
          <a:bodyPr lIns="91435" tIns="45718" rIns="91435" bIns="45718" anchor="b"/>
          <a:lstStyle/>
          <a:p>
            <a:pPr algn="r" defTabSz="914437"/>
            <a:fld id="{30125163-6779-4535-A4D8-709111DD06CE}" type="slidenum">
              <a:rPr lang="en-US" sz="1200"/>
              <a:pPr algn="r" defTabSz="914437"/>
              <a:t>9</a:t>
            </a:fld>
            <a:endParaRPr lang="en-US" sz="1200" dirty="0"/>
          </a:p>
        </p:txBody>
      </p:sp>
      <p:sp>
        <p:nvSpPr>
          <p:cNvPr id="103428" name="Slide Number Placeholder 6"/>
          <p:cNvSpPr txBox="1">
            <a:spLocks noGrp="1"/>
          </p:cNvSpPr>
          <p:nvPr/>
        </p:nvSpPr>
        <p:spPr bwMode="auto">
          <a:xfrm>
            <a:off x="3884027" y="8684926"/>
            <a:ext cx="2972421" cy="457513"/>
          </a:xfrm>
          <a:prstGeom prst="rect">
            <a:avLst/>
          </a:prstGeom>
          <a:noFill/>
          <a:ln w="9525">
            <a:noFill/>
            <a:miter lim="800000"/>
            <a:headEnd/>
            <a:tailEnd/>
          </a:ln>
        </p:spPr>
        <p:txBody>
          <a:bodyPr lIns="91425" tIns="45713" rIns="91425" bIns="45713" anchor="b"/>
          <a:lstStyle/>
          <a:p>
            <a:pPr algn="r" defTabSz="456440"/>
            <a:endParaRPr lang="en-US" sz="1200" dirty="0">
              <a:latin typeface="Calibri" pitchFamily="34" charset="0"/>
            </a:endParaRPr>
          </a:p>
        </p:txBody>
      </p:sp>
      <p:sp>
        <p:nvSpPr>
          <p:cNvPr id="103429" name="Slide Image Placeholder 1"/>
          <p:cNvSpPr>
            <a:spLocks noGrp="1" noRot="1" noChangeAspect="1" noTextEdit="1"/>
          </p:cNvSpPr>
          <p:nvPr>
            <p:ph type="sldImg"/>
          </p:nvPr>
        </p:nvSpPr>
        <p:spPr>
          <a:xfrm>
            <a:off x="1295400" y="685800"/>
            <a:ext cx="4418013" cy="3314700"/>
          </a:xfrm>
          <a:ln/>
        </p:spPr>
      </p:sp>
      <p:sp>
        <p:nvSpPr>
          <p:cNvPr id="103430" name="Notes Placeholder 2"/>
          <p:cNvSpPr>
            <a:spLocks noGrp="1"/>
          </p:cNvSpPr>
          <p:nvPr>
            <p:ph type="body" idx="1"/>
          </p:nvPr>
        </p:nvSpPr>
        <p:spPr>
          <a:xfrm>
            <a:off x="686421" y="4648513"/>
            <a:ext cx="5696364" cy="3810000"/>
          </a:xfrm>
          <a:noFill/>
          <a:ln/>
        </p:spPr>
        <p:txBody>
          <a:bodyPr lIns="91415" tIns="45709" rIns="91415" bIns="45709"/>
          <a:lstStyle/>
          <a:p>
            <a:pPr eaLnBrk="1" hangingPunct="1">
              <a:spcBef>
                <a:spcPct val="0"/>
              </a:spcBef>
            </a:pPr>
            <a:r>
              <a:rPr lang="en-US" sz="1600" dirty="0" smtClean="0">
                <a:ea typeface="ＭＳ Ｐゴシック" pitchFamily="34" charset="-128"/>
              </a:rPr>
              <a:t>Take a minute to</a:t>
            </a:r>
            <a:r>
              <a:rPr lang="en-US" sz="1600" baseline="0" dirty="0" smtClean="0">
                <a:ea typeface="ＭＳ Ｐゴシック" pitchFamily="34" charset="-128"/>
              </a:rPr>
              <a:t> try to understand what this is depicting and relate it to your everyday cataloging work. [After a few moments, explain what is depicted here]. I’m going to t</a:t>
            </a:r>
            <a:r>
              <a:rPr lang="en-US" sz="1600" dirty="0" smtClean="0">
                <a:ea typeface="ＭＳ Ｐゴシック" pitchFamily="34" charset="-128"/>
              </a:rPr>
              <a:t>ake away titles of the plays,</a:t>
            </a:r>
            <a:r>
              <a:rPr lang="en-US" sz="1600" baseline="0" dirty="0" smtClean="0">
                <a:ea typeface="ＭＳ Ｐゴシック" pitchFamily="34" charset="-128"/>
              </a:rPr>
              <a:t> movies, etc. </a:t>
            </a:r>
            <a:endParaRPr lang="en-US" sz="1600" dirty="0" smtClean="0">
              <a:ea typeface="ＭＳ Ｐゴシック"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Subtitle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Title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en-US" smtClean="0"/>
              <a:t>Click to edit Master title style</a:t>
            </a:r>
            <a:endParaRPr kumimoji="0" lang="en-US"/>
          </a:p>
        </p:txBody>
      </p:sp>
      <p:cxnSp>
        <p:nvCxnSpPr>
          <p:cNvPr id="8" name="Straight Connector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Date Placeholder 14"/>
          <p:cNvSpPr>
            <a:spLocks noGrp="1"/>
          </p:cNvSpPr>
          <p:nvPr>
            <p:ph type="dt" sz="half" idx="10"/>
          </p:nvPr>
        </p:nvSpPr>
        <p:spPr/>
        <p:txBody>
          <a:bodyPr/>
          <a:lstStyle/>
          <a:p>
            <a:fld id="{58956C9C-B1E1-4205-B628-F5B45C7D382A}" type="datetimeFigureOut">
              <a:rPr lang="en-US" smtClean="0"/>
              <a:pPr/>
              <a:t>3/14/2012</a:t>
            </a:fld>
            <a:endParaRPr lang="en-US"/>
          </a:p>
        </p:txBody>
      </p:sp>
      <p:sp>
        <p:nvSpPr>
          <p:cNvPr id="16" name="Slide Number Placeholder 15"/>
          <p:cNvSpPr>
            <a:spLocks noGrp="1"/>
          </p:cNvSpPr>
          <p:nvPr>
            <p:ph type="sldNum" sz="quarter" idx="11"/>
          </p:nvPr>
        </p:nvSpPr>
        <p:spPr/>
        <p:txBody>
          <a:bodyPr/>
          <a:lstStyle/>
          <a:p>
            <a:fld id="{0FB4CF65-9152-4AA4-895E-7CC9324F449F}" type="slidenum">
              <a:rPr lang="en-US" smtClean="0"/>
              <a:pPr/>
              <a:t>‹#›</a:t>
            </a:fld>
            <a:endParaRPr lang="en-US"/>
          </a:p>
        </p:txBody>
      </p:sp>
      <p:sp>
        <p:nvSpPr>
          <p:cNvPr id="17" name="Footer Placeholder 16"/>
          <p:cNvSpPr>
            <a:spLocks noGrp="1"/>
          </p:cNvSpPr>
          <p:nvPr>
            <p:ph type="ftr" sz="quarter" idx="12"/>
          </p:nvPr>
        </p:nvSpPr>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8956C9C-B1E1-4205-B628-F5B45C7D382A}" type="datetimeFigureOut">
              <a:rPr lang="en-US" smtClean="0"/>
              <a:pPr/>
              <a:t>3/14/2012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4CF65-9152-4AA4-895E-7CC9324F449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8956C9C-B1E1-4205-B628-F5B45C7D382A}" type="datetimeFigureOut">
              <a:rPr lang="en-US" smtClean="0"/>
              <a:pPr/>
              <a:t>3/14/2012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4CF65-9152-4AA4-895E-7CC9324F449F}"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400800" y="6355080"/>
            <a:ext cx="2286000" cy="365760"/>
          </a:xfrm>
        </p:spPr>
        <p:txBody>
          <a:bodyPr/>
          <a:lstStyle>
            <a:lvl1pPr>
              <a:defRPr sz="1400"/>
            </a:lvl1pPr>
          </a:lstStyle>
          <a:p>
            <a:fld id="{58956C9C-B1E1-4205-B628-F5B45C7D382A}" type="datetimeFigureOut">
              <a:rPr lang="en-US" smtClean="0"/>
              <a:pPr/>
              <a:t>3/14/2012</a:t>
            </a:fld>
            <a:endParaRPr lang="en-US"/>
          </a:p>
        </p:txBody>
      </p:sp>
      <p:sp>
        <p:nvSpPr>
          <p:cNvPr id="17" name="Footer Placeholder 16"/>
          <p:cNvSpPr>
            <a:spLocks noGrp="1"/>
          </p:cNvSpPr>
          <p:nvPr>
            <p:ph type="ftr" sz="quarter" idx="11"/>
          </p:nvPr>
        </p:nvSpPr>
        <p:spPr>
          <a:xfrm>
            <a:off x="2898648" y="6355080"/>
            <a:ext cx="3474720" cy="365760"/>
          </a:xfrm>
        </p:spPr>
        <p:txBody>
          <a:bodyPr/>
          <a:lstStyle/>
          <a:p>
            <a:endParaRPr lang="en-US"/>
          </a:p>
        </p:txBody>
      </p:sp>
      <p:sp>
        <p:nvSpPr>
          <p:cNvPr id="29" name="Slide Number Placeholder 28"/>
          <p:cNvSpPr>
            <a:spLocks noGrp="1"/>
          </p:cNvSpPr>
          <p:nvPr>
            <p:ph type="sldNum" sz="quarter" idx="12"/>
          </p:nvPr>
        </p:nvSpPr>
        <p:spPr>
          <a:xfrm>
            <a:off x="1216152" y="6355080"/>
            <a:ext cx="1219200" cy="365760"/>
          </a:xfrm>
        </p:spPr>
        <p:txBody>
          <a:bodyPr/>
          <a:lstStyle/>
          <a:p>
            <a:fld id="{0FB4CF65-9152-4AA4-895E-7CC9324F449F}" type="slidenum">
              <a:rPr lang="en-US" smtClean="0"/>
              <a:pPr/>
              <a:t>‹#›</a:t>
            </a:fld>
            <a:endParaRPr lang="en-US"/>
          </a:p>
        </p:txBody>
      </p:sp>
      <p:sp>
        <p:nvSpPr>
          <p:cNvPr id="21" name="Rectangle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3" name="Rectangle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Rectangle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58956C9C-B1E1-4205-B628-F5B45C7D382A}" type="datetimeFigureOut">
              <a:rPr lang="en-US" smtClean="0"/>
              <a:pPr/>
              <a:t>3/14/2012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4CF65-9152-4AA4-895E-7CC9324F449F}" type="slidenum">
              <a:rPr lang="en-US" smtClean="0"/>
              <a:pPr/>
              <a:t>‹#›</a:t>
            </a:fld>
            <a:endParaRPr lang="en-US"/>
          </a:p>
        </p:txBody>
      </p:sp>
      <p:sp>
        <p:nvSpPr>
          <p:cNvPr id="8" name="Content Placeholder 7"/>
          <p:cNvSpPr>
            <a:spLocks noGrp="1"/>
          </p:cNvSpPr>
          <p:nvPr>
            <p:ph sz="quarter" idx="1"/>
          </p:nvPr>
        </p:nvSpPr>
        <p:spPr>
          <a:xfrm>
            <a:off x="457200" y="1219200"/>
            <a:ext cx="8229600"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6400800" y="6355080"/>
            <a:ext cx="2286000" cy="365760"/>
          </a:xfrm>
        </p:spPr>
        <p:txBody>
          <a:bodyPr/>
          <a:lstStyle/>
          <a:p>
            <a:fld id="{58956C9C-B1E1-4205-B628-F5B45C7D382A}" type="datetimeFigureOut">
              <a:rPr lang="en-US" smtClean="0"/>
              <a:pPr/>
              <a:t>3/14/2012</a:t>
            </a:fld>
            <a:endParaRPr lang="en-US"/>
          </a:p>
        </p:txBody>
      </p:sp>
      <p:sp>
        <p:nvSpPr>
          <p:cNvPr id="5" name="Footer Placeholder 4"/>
          <p:cNvSpPr>
            <a:spLocks noGrp="1"/>
          </p:cNvSpPr>
          <p:nvPr>
            <p:ph type="ftr" sz="quarter" idx="11"/>
          </p:nvPr>
        </p:nvSpPr>
        <p:spPr>
          <a:xfrm>
            <a:off x="2898648" y="6355080"/>
            <a:ext cx="3474720" cy="365760"/>
          </a:xfrm>
        </p:spPr>
        <p:txBody>
          <a:bodyPr/>
          <a:lstStyle/>
          <a:p>
            <a:endParaRPr lang="en-US"/>
          </a:p>
        </p:txBody>
      </p:sp>
      <p:sp>
        <p:nvSpPr>
          <p:cNvPr id="6" name="Slide Number Placeholder 5"/>
          <p:cNvSpPr>
            <a:spLocks noGrp="1"/>
          </p:cNvSpPr>
          <p:nvPr>
            <p:ph type="sldNum" sz="quarter" idx="12"/>
          </p:nvPr>
        </p:nvSpPr>
        <p:spPr>
          <a:xfrm>
            <a:off x="1069848" y="6355080"/>
            <a:ext cx="1520952" cy="365760"/>
          </a:xfrm>
        </p:spPr>
        <p:txBody>
          <a:bodyPr/>
          <a:lstStyle/>
          <a:p>
            <a:fld id="{0FB4CF65-9152-4AA4-895E-7CC9324F449F}" type="slidenum">
              <a:rPr lang="en-US" smtClean="0"/>
              <a:pPr/>
              <a:t>‹#›</a:t>
            </a:fld>
            <a:endParaRPr lang="en-US"/>
          </a:p>
        </p:txBody>
      </p:sp>
      <p:sp>
        <p:nvSpPr>
          <p:cNvPr id="7" name="Rectangle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58956C9C-B1E1-4205-B628-F5B45C7D382A}" type="datetimeFigureOut">
              <a:rPr lang="en-US" smtClean="0"/>
              <a:pPr/>
              <a:t>3/14/2012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4CF65-9152-4AA4-895E-7CC9324F449F}" type="slidenum">
              <a:rPr lang="en-US" smtClean="0"/>
              <a:pPr/>
              <a:t>‹#›</a:t>
            </a:fld>
            <a:endParaRPr lang="en-US"/>
          </a:p>
        </p:txBody>
      </p:sp>
      <p:sp>
        <p:nvSpPr>
          <p:cNvPr id="9" name="Content Placeholder 8"/>
          <p:cNvSpPr>
            <a:spLocks noGrp="1"/>
          </p:cNvSpPr>
          <p:nvPr>
            <p:ph sz="quarter" idx="1"/>
          </p:nvPr>
        </p:nvSpPr>
        <p:spPr>
          <a:xfrm>
            <a:off x="457200" y="1219200"/>
            <a:ext cx="4041648"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632198" y="1216152"/>
            <a:ext cx="4041648"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58956C9C-B1E1-4205-B628-F5B45C7D382A}" type="datetimeFigureOut">
              <a:rPr lang="en-US" smtClean="0"/>
              <a:pPr/>
              <a:t>3/14/2012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B4CF65-9152-4AA4-895E-7CC9324F449F}" type="slidenum">
              <a:rPr lang="en-US" smtClean="0"/>
              <a:pPr/>
              <a:t>‹#›</a:t>
            </a:fld>
            <a:endParaRPr lang="en-US"/>
          </a:p>
        </p:txBody>
      </p:sp>
      <p:sp>
        <p:nvSpPr>
          <p:cNvPr id="11" name="Content Placeholder 10"/>
          <p:cNvSpPr>
            <a:spLocks noGrp="1"/>
          </p:cNvSpPr>
          <p:nvPr>
            <p:ph sz="quarter" idx="2"/>
          </p:nvPr>
        </p:nvSpPr>
        <p:spPr>
          <a:xfrm>
            <a:off x="457200" y="2133600"/>
            <a:ext cx="40386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648200" y="2133600"/>
            <a:ext cx="40386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58956C9C-B1E1-4205-B628-F5B45C7D382A}" type="datetimeFigureOut">
              <a:rPr lang="en-US" smtClean="0"/>
              <a:pPr/>
              <a:t>3/14/2012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B4CF65-9152-4AA4-895E-7CC9324F449F}" type="slidenum">
              <a:rPr lang="en-US" smtClean="0"/>
              <a:pPr/>
              <a:t>‹#›</a:t>
            </a:fld>
            <a:endParaRPr lang="en-US"/>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8956C9C-B1E1-4205-B628-F5B45C7D382A}" type="datetimeFigureOut">
              <a:rPr lang="en-US" smtClean="0"/>
              <a:pPr/>
              <a:t>3/14/2012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B4CF65-9152-4AA4-895E-7CC9324F449F}" type="slidenum">
              <a:rPr lang="en-US" smtClean="0"/>
              <a:pPr/>
              <a:t>‹#›</a:t>
            </a:fld>
            <a:endParaRPr lang="en-US"/>
          </a:p>
        </p:txBody>
      </p:sp>
      <p:sp>
        <p:nvSpPr>
          <p:cNvPr id="5" name="Straight Connector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58956C9C-B1E1-4205-B628-F5B45C7D382A}" type="datetimeFigureOut">
              <a:rPr lang="en-US" smtClean="0"/>
              <a:pPr/>
              <a:t>3/14/2012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4CF65-9152-4AA4-895E-7CC9324F449F}" type="slidenum">
              <a:rPr lang="en-US" smtClean="0"/>
              <a:pPr/>
              <a:t>‹#›</a:t>
            </a:fld>
            <a:endParaRPr lang="en-US"/>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Straight Connector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Content Placeholder 11"/>
          <p:cNvSpPr>
            <a:spLocks noGrp="1"/>
          </p:cNvSpPr>
          <p:nvPr>
            <p:ph sz="quarter" idx="1"/>
          </p:nvPr>
        </p:nvSpPr>
        <p:spPr>
          <a:xfrm>
            <a:off x="304800" y="304800"/>
            <a:ext cx="57150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524000"/>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4" name="Date Placeholder 13"/>
          <p:cNvSpPr>
            <a:spLocks noGrp="1"/>
          </p:cNvSpPr>
          <p:nvPr>
            <p:ph type="dt" sz="half" idx="14"/>
          </p:nvPr>
        </p:nvSpPr>
        <p:spPr/>
        <p:txBody>
          <a:bodyPr/>
          <a:lstStyle/>
          <a:p>
            <a:fld id="{58956C9C-B1E1-4205-B628-F5B45C7D382A}" type="datetimeFigureOut">
              <a:rPr lang="en-US" smtClean="0"/>
              <a:pPr/>
              <a:t>3/14/2012</a:t>
            </a:fld>
            <a:endParaRPr lang="en-US"/>
          </a:p>
        </p:txBody>
      </p:sp>
      <p:sp>
        <p:nvSpPr>
          <p:cNvPr id="15" name="Slide Number Placeholder 14"/>
          <p:cNvSpPr>
            <a:spLocks noGrp="1"/>
          </p:cNvSpPr>
          <p:nvPr>
            <p:ph type="sldNum" sz="quarter" idx="15"/>
          </p:nvPr>
        </p:nvSpPr>
        <p:spPr/>
        <p:txBody>
          <a:bodyPr/>
          <a:lstStyle>
            <a:lvl1pPr algn="ctr">
              <a:defRPr/>
            </a:lvl1pPr>
          </a:lstStyle>
          <a:p>
            <a:fld id="{0FB4CF65-9152-4AA4-895E-7CC9324F449F}" type="slidenum">
              <a:rPr lang="en-US" smtClean="0"/>
              <a:pPr/>
              <a:t>‹#›</a:t>
            </a:fld>
            <a:endParaRPr lang="en-US"/>
          </a:p>
        </p:txBody>
      </p:sp>
      <p:sp>
        <p:nvSpPr>
          <p:cNvPr id="16" name="Footer Placeholder 15"/>
          <p:cNvSpPr>
            <a:spLocks noGrp="1"/>
          </p:cNvSpPr>
          <p:nvPr>
            <p:ph type="ftr" sz="quarter" idx="16"/>
          </p:nvPr>
        </p:nvSpPr>
        <p:spPr/>
        <p:txBody>
          <a:bodyPr/>
          <a:lstStyle/>
          <a:p>
            <a:endParaRPr lang="en-US"/>
          </a:p>
        </p:txBody>
      </p:sp>
      <p:sp>
        <p:nvSpPr>
          <p:cNvPr id="17" name="Title 16"/>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58956C9C-B1E1-4205-B628-F5B45C7D382A}" type="datetimeFigureOut">
              <a:rPr lang="en-US" smtClean="0"/>
              <a:pPr/>
              <a:t>3/14/2012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4CF65-9152-4AA4-895E-7CC9324F449F}" type="slidenum">
              <a:rPr lang="en-US" smtClean="0"/>
              <a:pPr/>
              <a:t>‹#›</a:t>
            </a:fld>
            <a:endParaRPr lang="en-US"/>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8956C9C-B1E1-4205-B628-F5B45C7D382A}" type="datetimeFigureOut">
              <a:rPr lang="en-US" smtClean="0"/>
              <a:pPr/>
              <a:t>3/14/2012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4CF65-9152-4AA4-895E-7CC9324F449F}" type="slidenum">
              <a:rPr lang="en-US" smtClean="0"/>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8956C9C-B1E1-4205-B628-F5B45C7D382A}" type="datetimeFigureOut">
              <a:rPr lang="en-US" smtClean="0"/>
              <a:pPr/>
              <a:t>3/14/2012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4CF65-9152-4AA4-895E-7CC9324F449F}" type="slidenum">
              <a:rPr lang="en-US" smtClean="0"/>
              <a:pPr/>
              <a:t>‹#›</a:t>
            </a:fld>
            <a:endParaRPr lang="en-US"/>
          </a:p>
        </p:txBody>
      </p:sp>
      <p:sp>
        <p:nvSpPr>
          <p:cNvPr id="7" name="Straight Connector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8" name="Isosceles Triangle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traight Connector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58956C9C-B1E1-4205-B628-F5B45C7D382A}" type="datetimeFigureOut">
              <a:rPr lang="en-US" smtClean="0"/>
              <a:pPr/>
              <a:t>3/14/2012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4CF65-9152-4AA4-895E-7CC9324F449F}" type="slidenum">
              <a:rPr lang="en-US" smtClean="0"/>
              <a:pPr/>
              <a:t>‹#›</a:t>
            </a:fld>
            <a:endParaRPr lang="en-US"/>
          </a:p>
        </p:txBody>
      </p:sp>
      <p:sp>
        <p:nvSpPr>
          <p:cNvPr id="2" name="Title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cxnSp>
        <p:nvCxnSpPr>
          <p:cNvPr id="7" name="Straight Connector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58956C9C-B1E1-4205-B628-F5B45C7D382A}" type="datetimeFigureOut">
              <a:rPr lang="en-US" smtClean="0"/>
              <a:pPr/>
              <a:t>3/14/2012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4CF65-9152-4AA4-895E-7CC9324F449F}" type="slidenum">
              <a:rPr lang="en-US" smtClean="0"/>
              <a:pPr/>
              <a:t>‹#›</a:t>
            </a:fld>
            <a:endParaRPr lang="en-US"/>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11" name="Content Placeholder 10"/>
          <p:cNvSpPr>
            <a:spLocks noGrp="1"/>
          </p:cNvSpPr>
          <p:nvPr>
            <p:ph sz="half" idx="1"/>
          </p:nvPr>
        </p:nvSpPr>
        <p:spPr>
          <a:xfrm>
            <a:off x="457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0FB4CF65-9152-4AA4-895E-7CC9324F449F}" type="slidenum">
              <a:rPr lang="en-US" smtClean="0"/>
              <a:pPr/>
              <a:t>‹#›</a:t>
            </a:fld>
            <a:endParaRPr lang="en-US"/>
          </a:p>
        </p:txBody>
      </p:sp>
      <p:sp>
        <p:nvSpPr>
          <p:cNvPr id="8" name="Footer Placeholder 7"/>
          <p:cNvSpPr>
            <a:spLocks noGrp="1"/>
          </p:cNvSpPr>
          <p:nvPr>
            <p:ph type="ftr" sz="quarter" idx="11"/>
          </p:nvPr>
        </p:nvSpPr>
        <p:spPr/>
        <p:txBody>
          <a:bodyPr/>
          <a:lstStyle/>
          <a:p>
            <a:endParaRPr lang="en-US"/>
          </a:p>
        </p:txBody>
      </p:sp>
      <p:sp>
        <p:nvSpPr>
          <p:cNvPr id="7" name="Date Placeholder 6"/>
          <p:cNvSpPr>
            <a:spLocks noGrp="1"/>
          </p:cNvSpPr>
          <p:nvPr>
            <p:ph type="dt" sz="half" idx="10"/>
          </p:nvPr>
        </p:nvSpPr>
        <p:spPr/>
        <p:txBody>
          <a:bodyPr/>
          <a:lstStyle/>
          <a:p>
            <a:fld id="{58956C9C-B1E1-4205-B628-F5B45C7D382A}" type="datetimeFigureOut">
              <a:rPr lang="en-US" smtClean="0"/>
              <a:pPr/>
              <a:t>3/14/2012</a:t>
            </a:fld>
            <a:endParaRPr lang="en-US"/>
          </a:p>
        </p:txBody>
      </p:sp>
      <p:sp>
        <p:nvSpPr>
          <p:cNvPr id="3" name="Text Placeholder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32" name="Content Placeholder 31"/>
          <p:cNvSpPr>
            <a:spLocks noGrp="1"/>
          </p:cNvSpPr>
          <p:nvPr>
            <p:ph sz="half" idx="2"/>
          </p:nvPr>
        </p:nvSpPr>
        <p:spPr>
          <a:xfrm>
            <a:off x="457200"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4" name="Content Placeholder 33"/>
          <p:cNvSpPr>
            <a:spLocks noGrp="1"/>
          </p:cNvSpPr>
          <p:nvPr>
            <p:ph sz="quarter" idx="4"/>
          </p:nvPr>
        </p:nvSpPr>
        <p:spPr>
          <a:xfrm>
            <a:off x="4649788"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 name="Title 1"/>
          <p:cNvSpPr>
            <a:spLocks noGrp="1"/>
          </p:cNvSpPr>
          <p:nvPr>
            <p:ph type="title"/>
          </p:nvPr>
        </p:nvSpPr>
        <p:spPr>
          <a:xfrm>
            <a:off x="457200" y="155448"/>
            <a:ext cx="8229600" cy="1143000"/>
          </a:xfrm>
        </p:spPr>
        <p:txBody>
          <a:bodyPr anchor="b" anchorCtr="0"/>
          <a:lstStyle>
            <a:lvl1pPr>
              <a:defRPr/>
            </a:lvl1pPr>
          </a:lstStyle>
          <a:p>
            <a:r>
              <a:rPr kumimoji="0" lang="en-US" smtClean="0"/>
              <a:t>Click to edit Master title style</a:t>
            </a:r>
            <a:endParaRPr kumimoji="0" lang="en-US"/>
          </a:p>
        </p:txBody>
      </p:sp>
      <p:sp>
        <p:nvSpPr>
          <p:cNvPr id="12" name="Text Placeholder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cxnSp>
        <p:nvCxnSpPr>
          <p:cNvPr id="10" name="Straight Connector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58956C9C-B1E1-4205-B628-F5B45C7D382A}" type="datetimeFigureOut">
              <a:rPr lang="en-US" smtClean="0"/>
              <a:pPr/>
              <a:t>3/14/2012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B4CF65-9152-4AA4-895E-7CC9324F449F}" type="slidenum">
              <a:rPr lang="en-US" smtClean="0"/>
              <a:pPr/>
              <a:t>‹#›</a:t>
            </a:fld>
            <a:endParaRPr lang="en-US"/>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8956C9C-B1E1-4205-B628-F5B45C7D382A}" type="datetimeFigureOut">
              <a:rPr lang="en-US" smtClean="0"/>
              <a:pPr/>
              <a:t>3/14/2012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B4CF65-9152-4AA4-895E-7CC9324F449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9" name="Content Placeholder 28"/>
          <p:cNvSpPr>
            <a:spLocks noGrp="1"/>
          </p:cNvSpPr>
          <p:nvPr>
            <p:ph sz="quarter" idx="1"/>
          </p:nvPr>
        </p:nvSpPr>
        <p:spPr>
          <a:xfrm>
            <a:off x="457200" y="457200"/>
            <a:ext cx="62484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 name="Text Placeholder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31" name="Title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8" name="Date Placeholder 7"/>
          <p:cNvSpPr>
            <a:spLocks noGrp="1"/>
          </p:cNvSpPr>
          <p:nvPr>
            <p:ph type="dt" sz="half" idx="14"/>
          </p:nvPr>
        </p:nvSpPr>
        <p:spPr/>
        <p:txBody>
          <a:bodyPr/>
          <a:lstStyle/>
          <a:p>
            <a:fld id="{58956C9C-B1E1-4205-B628-F5B45C7D382A}" type="datetimeFigureOut">
              <a:rPr lang="en-US" smtClean="0"/>
              <a:pPr/>
              <a:t>3/14/2012</a:t>
            </a:fld>
            <a:endParaRPr lang="en-US"/>
          </a:p>
        </p:txBody>
      </p:sp>
      <p:sp>
        <p:nvSpPr>
          <p:cNvPr id="9" name="Slide Number Placeholder 8"/>
          <p:cNvSpPr>
            <a:spLocks noGrp="1"/>
          </p:cNvSpPr>
          <p:nvPr>
            <p:ph type="sldNum" sz="quarter" idx="15"/>
          </p:nvPr>
        </p:nvSpPr>
        <p:spPr/>
        <p:txBody>
          <a:bodyPr/>
          <a:lstStyle/>
          <a:p>
            <a:fld id="{0FB4CF65-9152-4AA4-895E-7CC9324F449F}" type="slidenum">
              <a:rPr lang="en-US" smtClean="0"/>
              <a:pPr/>
              <a:t>‹#›</a:t>
            </a:fld>
            <a:endParaRPr lang="en-US"/>
          </a:p>
        </p:txBody>
      </p:sp>
      <p:sp>
        <p:nvSpPr>
          <p:cNvPr id="10" name="Footer Placeholder 9"/>
          <p:cNvSpPr>
            <a:spLocks noGrp="1"/>
          </p:cNvSpPr>
          <p:nvPr>
            <p:ph type="ftr" sz="quarter" idx="16"/>
          </p:nvPr>
        </p:nvSpPr>
        <p:spPr/>
        <p:txBody>
          <a:body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en-US" smtClean="0"/>
              <a:t>Click icon to add picture</a:t>
            </a:r>
            <a:endParaRPr kumimoji="0" lang="en-US"/>
          </a:p>
        </p:txBody>
      </p:sp>
      <p:sp>
        <p:nvSpPr>
          <p:cNvPr id="4" name="Text Placeholder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p:txBody>
          <a:bodyPr/>
          <a:lstStyle/>
          <a:p>
            <a:fld id="{58956C9C-B1E1-4205-B628-F5B45C7D382A}" type="datetimeFigureOut">
              <a:rPr lang="en-US" smtClean="0"/>
              <a:pPr/>
              <a:t>3/14/2012</a:t>
            </a:fld>
            <a:endParaRPr lang="en-US"/>
          </a:p>
        </p:txBody>
      </p:sp>
      <p:sp>
        <p:nvSpPr>
          <p:cNvPr id="9" name="Slide Number Placeholder 8"/>
          <p:cNvSpPr>
            <a:spLocks noGrp="1"/>
          </p:cNvSpPr>
          <p:nvPr>
            <p:ph type="sldNum" sz="quarter" idx="11"/>
          </p:nvPr>
        </p:nvSpPr>
        <p:spPr/>
        <p:txBody>
          <a:bodyPr/>
          <a:lstStyle/>
          <a:p>
            <a:fld id="{0FB4CF65-9152-4AA4-895E-7CC9324F449F}" type="slidenum">
              <a:rPr lang="en-US" smtClean="0"/>
              <a:pPr/>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Text Placeholder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58956C9C-B1E1-4205-B628-F5B45C7D382A}" type="datetimeFigureOut">
              <a:rPr lang="en-US" smtClean="0"/>
              <a:pPr/>
              <a:t>3/14/2012</a:t>
            </a:fld>
            <a:endParaRPr lang="en-US"/>
          </a:p>
        </p:txBody>
      </p:sp>
      <p:sp>
        <p:nvSpPr>
          <p:cNvPr id="10" name="Footer Placeholder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en-US"/>
          </a:p>
        </p:txBody>
      </p:sp>
      <p:sp>
        <p:nvSpPr>
          <p:cNvPr id="22" name="Slide Number Placeholder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0FB4CF65-9152-4AA4-895E-7CC9324F449F}" type="slidenum">
              <a:rPr lang="en-US" smtClean="0"/>
              <a:pPr/>
              <a:t>‹#›</a:t>
            </a:fld>
            <a:endParaRPr lang="en-US"/>
          </a:p>
        </p:txBody>
      </p:sp>
      <p:sp>
        <p:nvSpPr>
          <p:cNvPr id="5" name="Title Placeholder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en-US" smtClean="0"/>
              <a:t>Click to edit Master title style</a:t>
            </a:r>
            <a:endParaRPr kumimoji="0" lang="en-US"/>
          </a:p>
        </p:txBody>
      </p:sp>
    </p:spTree>
  </p:cSld>
  <p:clrMap bg1="dk1" tx1="lt1" bg2="dk2" tx2="lt2" accent1="accent1" accent2="accent2" accent3="accent3" accent4="accent4" accent5="accent5" accent6="accent6" hlink="hlink" folHlink="folHlink"/>
  <p:sldLayoutIdLst>
    <p:sldLayoutId id="2147483985" r:id="rId1"/>
    <p:sldLayoutId id="2147483986" r:id="rId2"/>
    <p:sldLayoutId id="2147483987" r:id="rId3"/>
    <p:sldLayoutId id="2147483988" r:id="rId4"/>
    <p:sldLayoutId id="2147483989" r:id="rId5"/>
    <p:sldLayoutId id="2147483990" r:id="rId6"/>
    <p:sldLayoutId id="2147483991" r:id="rId7"/>
    <p:sldLayoutId id="2147483992" r:id="rId8"/>
    <p:sldLayoutId id="2147483993" r:id="rId9"/>
    <p:sldLayoutId id="2147483994" r:id="rId10"/>
    <p:sldLayoutId id="2147483995"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152400"/>
            <a:ext cx="8229600" cy="990600"/>
          </a:xfrm>
          <a:prstGeom prst="rect">
            <a:avLst/>
          </a:prstGeom>
        </p:spPr>
        <p:txBody>
          <a:bodyPr vert="horz"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fld id="{58956C9C-B1E1-4205-B628-F5B45C7D382A}" type="datetimeFigureOut">
              <a:rPr lang="en-US" smtClean="0"/>
              <a:pPr/>
              <a:t>3/14/2012</a:t>
            </a:fld>
            <a:endParaRPr lang="en-US"/>
          </a:p>
        </p:txBody>
      </p:sp>
      <p:sp>
        <p:nvSpPr>
          <p:cNvPr id="3" name="Footer Placeholder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fld id="{0FB4CF65-9152-4AA4-895E-7CC9324F449F}" type="slidenum">
              <a:rPr lang="en-US" smtClean="0"/>
              <a:pPr/>
              <a:t>‹#›</a:t>
            </a:fld>
            <a:endParaRPr lang="en-US"/>
          </a:p>
        </p:txBody>
      </p:sp>
      <p:sp>
        <p:nvSpPr>
          <p:cNvPr id="28" name="Straight Connector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29" name="Straight Connector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Isosceles Triangle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997" r:id="rId1"/>
    <p:sldLayoutId id="2147483998" r:id="rId2"/>
    <p:sldLayoutId id="2147483999" r:id="rId3"/>
    <p:sldLayoutId id="2147484000" r:id="rId4"/>
    <p:sldLayoutId id="2147484001" r:id="rId5"/>
    <p:sldLayoutId id="2147484002" r:id="rId6"/>
    <p:sldLayoutId id="2147484003" r:id="rId7"/>
    <p:sldLayoutId id="2147484004" r:id="rId8"/>
    <p:sldLayoutId id="2147484005" r:id="rId9"/>
    <p:sldLayoutId id="2147484006" r:id="rId10"/>
    <p:sldLayoutId id="2147484007" r:id="rId11"/>
  </p:sldLayoutIdLst>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hyperlink" Target="http://lccn.loc.gov/47023612" TargetMode="External"/><Relationship Id="rId7"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8.xml"/><Relationship Id="rId6" Type="http://schemas.openxmlformats.org/officeDocument/2006/relationships/image" Target="../media/image12.png"/><Relationship Id="rId5" Type="http://schemas.openxmlformats.org/officeDocument/2006/relationships/hyperlink" Target="http://catalog.loc.gov/cgi-bin/Pwebrecon.cgi?SC=CallNumber&amp;SEQ=20080513101540&amp;PID=29879&amp;SA=PR2779.H3" TargetMode="External"/><Relationship Id="rId4" Type="http://schemas.openxmlformats.org/officeDocument/2006/relationships/hyperlink" Target="http://catalog.loc.gov/cgi-bin/Pwebrecon.cgi?SC=Author&amp;SEQ=20080513101540&amp;PID=29879&amp;SA=Shakespeare,+William,+1564-1616." TargetMode="External"/></Relationships>
</file>

<file path=ppt/slides/_rels/slide1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hyperlink" Target="http://lccn.loc.gov/47023612" TargetMode="External"/><Relationship Id="rId7"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18.xml"/><Relationship Id="rId6" Type="http://schemas.openxmlformats.org/officeDocument/2006/relationships/image" Target="../media/image12.png"/><Relationship Id="rId5" Type="http://schemas.openxmlformats.org/officeDocument/2006/relationships/hyperlink" Target="http://catalog.loc.gov/cgi-bin/Pwebrecon.cgi?SC=CallNumber&amp;SEQ=20080513101540&amp;PID=29879&amp;SA=PR2779.H3" TargetMode="External"/><Relationship Id="rId4" Type="http://schemas.openxmlformats.org/officeDocument/2006/relationships/hyperlink" Target="http://catalog.loc.gov/cgi-bin/Pwebrecon.cgi?SC=Author&amp;SEQ=20080513101540&amp;PID=29879&amp;SA=Shakespeare,+William,+1564-1616." TargetMode="External"/></Relationships>
</file>

<file path=ppt/slides/_rels/slide16.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hyperlink" Target="http://lccn.loc.gov/47023612" TargetMode="External"/><Relationship Id="rId7"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18.xml"/><Relationship Id="rId6" Type="http://schemas.openxmlformats.org/officeDocument/2006/relationships/image" Target="../media/image12.png"/><Relationship Id="rId5" Type="http://schemas.openxmlformats.org/officeDocument/2006/relationships/hyperlink" Target="http://catalog.loc.gov/cgi-bin/Pwebrecon.cgi?SC=CallNumber&amp;SEQ=20080513101540&amp;PID=29879&amp;SA=PR2779.H3" TargetMode="External"/><Relationship Id="rId4" Type="http://schemas.openxmlformats.org/officeDocument/2006/relationships/hyperlink" Target="http://catalog.loc.gov/cgi-bin/Pwebrecon.cgi?SC=Author&amp;SEQ=20080513101540&amp;PID=29879&amp;SA=Shakespeare,+William,+1564-1616." TargetMode="External"/></Relationships>
</file>

<file path=ppt/slides/_rels/slide1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hyperlink" Target="http://lccn.loc.gov/47023612" TargetMode="External"/><Relationship Id="rId7"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18.xml"/><Relationship Id="rId6" Type="http://schemas.openxmlformats.org/officeDocument/2006/relationships/image" Target="../media/image12.png"/><Relationship Id="rId5" Type="http://schemas.openxmlformats.org/officeDocument/2006/relationships/hyperlink" Target="http://catalog.loc.gov/cgi-bin/Pwebrecon.cgi?SC=CallNumber&amp;SEQ=20080513101540&amp;PID=29879&amp;SA=PR2779.H3" TargetMode="External"/><Relationship Id="rId4" Type="http://schemas.openxmlformats.org/officeDocument/2006/relationships/hyperlink" Target="http://catalog.loc.gov/cgi-bin/Pwebrecon.cgi?SC=Author&amp;SEQ=20080513101540&amp;PID=29879&amp;SA=Shakespeare,+William,+1564-1616." TargetMode="External"/></Relationships>
</file>

<file path=ppt/slides/_rels/slide18.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hyperlink" Target="http://lccn.loc.gov/47023612" TargetMode="External"/><Relationship Id="rId7"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18.xml"/><Relationship Id="rId6" Type="http://schemas.openxmlformats.org/officeDocument/2006/relationships/image" Target="../media/image12.png"/><Relationship Id="rId5" Type="http://schemas.openxmlformats.org/officeDocument/2006/relationships/hyperlink" Target="http://catalog.loc.gov/cgi-bin/Pwebrecon.cgi?SC=CallNumber&amp;SEQ=20080513101540&amp;PID=29879&amp;SA=PR2779.H3" TargetMode="External"/><Relationship Id="rId4" Type="http://schemas.openxmlformats.org/officeDocument/2006/relationships/hyperlink" Target="http://catalog.loc.gov/cgi-bin/Pwebrecon.cgi?SC=Author&amp;SEQ=20080513101540&amp;PID=29879&amp;SA=Shakespeare,+William,+1564-1616."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hyperlink" Target="http://www.youtube.com/watch?v=LN0vKCFsXPE"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catalog.library.cornell.edu/cgi-bin/Pwebrecon.cgi?DB=local&amp;PAGE=First"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whatculture.com/film/blake-lively-latest-actress-to-turn-down-pride-prejudice-zombies.php" TargetMode="External"/><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17.gif"/></Relationships>
</file>

<file path=ppt/slides/_rels/slide3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tigersallconsumingbooks.blogspot.com/2010/11/review-do-androids-dream-of-electric.html"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hyperlink" Target="http://www.imdb.com/title/tt0083658/"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frbr.oclc.org/research/pages/026336461.html" TargetMode="Externa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hyperlink" Target="https://confluence.cornell.edu/display/metaserv/RDA+Documentation" TargetMode="Externa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hyperlink" Target="http://blazing-sunset-24.heroku.com/"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b="1" dirty="0" smtClean="0"/>
              <a:t>Functional Requirements for Bibliographic Records</a:t>
            </a:r>
            <a:endParaRPr lang="en-US" b="1" dirty="0"/>
          </a:p>
        </p:txBody>
      </p:sp>
      <p:sp>
        <p:nvSpPr>
          <p:cNvPr id="2" name="Title 1"/>
          <p:cNvSpPr>
            <a:spLocks noGrp="1"/>
          </p:cNvSpPr>
          <p:nvPr>
            <p:ph type="ctrTitle"/>
          </p:nvPr>
        </p:nvSpPr>
        <p:spPr/>
        <p:txBody>
          <a:bodyPr/>
          <a:lstStyle/>
          <a:p>
            <a:r>
              <a:rPr lang="en-US" b="1" dirty="0" smtClean="0"/>
              <a:t>FRBR</a:t>
            </a:r>
            <a:endParaRPr lang="en-US" b="1" dirty="0"/>
          </a:p>
        </p:txBody>
      </p:sp>
      <p:sp>
        <p:nvSpPr>
          <p:cNvPr id="4" name="TextBox 3"/>
          <p:cNvSpPr txBox="1"/>
          <p:nvPr/>
        </p:nvSpPr>
        <p:spPr>
          <a:xfrm>
            <a:off x="3154680" y="4572000"/>
            <a:ext cx="2813591" cy="1754326"/>
          </a:xfrm>
          <a:prstGeom prst="rect">
            <a:avLst/>
          </a:prstGeom>
          <a:noFill/>
        </p:spPr>
        <p:txBody>
          <a:bodyPr wrap="none" rtlCol="0">
            <a:spAutoFit/>
          </a:bodyPr>
          <a:lstStyle/>
          <a:p>
            <a:pPr algn="ctr"/>
            <a:r>
              <a:rPr lang="en-US" dirty="0" smtClean="0"/>
              <a:t>Tracey Snyder</a:t>
            </a:r>
          </a:p>
          <a:p>
            <a:pPr algn="ctr"/>
            <a:r>
              <a:rPr lang="en-US" dirty="0" smtClean="0"/>
              <a:t>Assistant Music Librarian</a:t>
            </a:r>
          </a:p>
          <a:p>
            <a:pPr algn="ctr"/>
            <a:r>
              <a:rPr lang="en-US" dirty="0" smtClean="0"/>
              <a:t>Cornell University</a:t>
            </a:r>
          </a:p>
          <a:p>
            <a:pPr algn="ctr"/>
            <a:endParaRPr lang="en-US" dirty="0"/>
          </a:p>
          <a:p>
            <a:pPr algn="ctr"/>
            <a:r>
              <a:rPr lang="en-US" dirty="0" smtClean="0"/>
              <a:t>April 26, 2011</a:t>
            </a:r>
          </a:p>
          <a:p>
            <a:pPr algn="ctr"/>
            <a:r>
              <a:rPr lang="en-US" dirty="0"/>
              <a:t>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gradFill>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sp>
        <p:nvSpPr>
          <p:cNvPr id="28675" name="Title 1"/>
          <p:cNvSpPr>
            <a:spLocks noGrp="1"/>
          </p:cNvSpPr>
          <p:nvPr>
            <p:ph type="title"/>
          </p:nvPr>
        </p:nvSpPr>
        <p:spPr/>
        <p:txBody>
          <a:bodyPr>
            <a:normAutofit/>
          </a:bodyPr>
          <a:lstStyle/>
          <a:p>
            <a:pPr eaLnBrk="1" hangingPunct="1">
              <a:defRPr/>
            </a:pPr>
            <a:r>
              <a:rPr lang="en-US" sz="4000" dirty="0" smtClean="0">
                <a:effectLst>
                  <a:outerShdw blurRad="38100" dist="38100" dir="2700000" algn="tl">
                    <a:srgbClr val="C0C0C0"/>
                  </a:outerShdw>
                </a:effectLst>
              </a:rPr>
              <a:t>In FRBR/WEMI terms</a:t>
            </a:r>
          </a:p>
        </p:txBody>
      </p:sp>
      <p:sp>
        <p:nvSpPr>
          <p:cNvPr id="51203" name="TextBox 4"/>
          <p:cNvSpPr txBox="1">
            <a:spLocks noChangeArrowheads="1"/>
          </p:cNvSpPr>
          <p:nvPr/>
        </p:nvSpPr>
        <p:spPr bwMode="auto">
          <a:xfrm>
            <a:off x="5105400" y="1905000"/>
            <a:ext cx="922338" cy="404813"/>
          </a:xfrm>
          <a:prstGeom prst="rect">
            <a:avLst/>
          </a:prstGeom>
          <a:noFill/>
          <a:ln w="38100">
            <a:solidFill>
              <a:srgbClr val="0000FF"/>
            </a:solidFill>
            <a:miter lim="800000"/>
            <a:headEnd/>
            <a:tailEnd/>
          </a:ln>
        </p:spPr>
        <p:txBody>
          <a:bodyPr wrap="none">
            <a:noAutofit/>
          </a:bodyPr>
          <a:lstStyle/>
          <a:p>
            <a:pPr algn="ctr"/>
            <a:r>
              <a:rPr lang="en-US" sz="2000" b="1" dirty="0" smtClean="0">
                <a:latin typeface="Corbel" pitchFamily="34" charset="0"/>
              </a:rPr>
              <a:t>WORK</a:t>
            </a:r>
            <a:endParaRPr lang="en-US" sz="2000" b="1" dirty="0">
              <a:latin typeface="Corbel" pitchFamily="34" charset="0"/>
            </a:endParaRPr>
          </a:p>
        </p:txBody>
      </p:sp>
      <p:sp>
        <p:nvSpPr>
          <p:cNvPr id="51204" name="TextBox 5"/>
          <p:cNvSpPr txBox="1">
            <a:spLocks noChangeArrowheads="1"/>
          </p:cNvSpPr>
          <p:nvPr/>
        </p:nvSpPr>
        <p:spPr bwMode="auto">
          <a:xfrm>
            <a:off x="6781800" y="4776788"/>
            <a:ext cx="2098675" cy="434975"/>
          </a:xfrm>
          <a:prstGeom prst="rect">
            <a:avLst/>
          </a:prstGeom>
          <a:noFill/>
          <a:ln w="38100">
            <a:solidFill>
              <a:srgbClr val="FF6600"/>
            </a:solidFill>
            <a:miter lim="800000"/>
            <a:headEnd/>
            <a:tailEnd/>
          </a:ln>
        </p:spPr>
        <p:txBody>
          <a:bodyPr wrap="none">
            <a:spAutoFit/>
          </a:bodyPr>
          <a:lstStyle/>
          <a:p>
            <a:r>
              <a:rPr lang="es-MX" sz="2000">
                <a:latin typeface="Corbel" pitchFamily="34" charset="0"/>
              </a:rPr>
              <a:t>México, D.F. 2008</a:t>
            </a:r>
          </a:p>
        </p:txBody>
      </p:sp>
      <p:sp>
        <p:nvSpPr>
          <p:cNvPr id="51205" name="TextBox 7"/>
          <p:cNvSpPr txBox="1">
            <a:spLocks noChangeArrowheads="1"/>
          </p:cNvSpPr>
          <p:nvPr/>
        </p:nvSpPr>
        <p:spPr bwMode="auto">
          <a:xfrm>
            <a:off x="5715000" y="2438400"/>
            <a:ext cx="908050" cy="404813"/>
          </a:xfrm>
          <a:prstGeom prst="rect">
            <a:avLst/>
          </a:prstGeom>
          <a:noFill/>
          <a:ln w="38100">
            <a:solidFill>
              <a:srgbClr val="339966"/>
            </a:solidFill>
            <a:miter lim="800000"/>
            <a:headEnd/>
            <a:tailEnd/>
          </a:ln>
        </p:spPr>
        <p:txBody>
          <a:bodyPr wrap="none">
            <a:spAutoFit/>
          </a:bodyPr>
          <a:lstStyle/>
          <a:p>
            <a:r>
              <a:rPr lang="en-US" dirty="0">
                <a:solidFill>
                  <a:srgbClr val="FF3300"/>
                </a:solidFill>
                <a:latin typeface="Corbel" pitchFamily="34" charset="0"/>
              </a:rPr>
              <a:t>English</a:t>
            </a:r>
          </a:p>
        </p:txBody>
      </p:sp>
      <p:sp>
        <p:nvSpPr>
          <p:cNvPr id="51206" name="TextBox 34"/>
          <p:cNvSpPr txBox="1">
            <a:spLocks noChangeArrowheads="1"/>
          </p:cNvSpPr>
          <p:nvPr/>
        </p:nvSpPr>
        <p:spPr bwMode="auto">
          <a:xfrm>
            <a:off x="5715000" y="4038600"/>
            <a:ext cx="968375" cy="404813"/>
          </a:xfrm>
          <a:prstGeom prst="rect">
            <a:avLst/>
          </a:prstGeom>
          <a:noFill/>
          <a:ln w="38100">
            <a:solidFill>
              <a:srgbClr val="339966"/>
            </a:solidFill>
            <a:miter lim="800000"/>
            <a:headEnd/>
            <a:tailEnd/>
          </a:ln>
        </p:spPr>
        <p:txBody>
          <a:bodyPr wrap="none">
            <a:spAutoFit/>
          </a:bodyPr>
          <a:lstStyle/>
          <a:p>
            <a:r>
              <a:rPr lang="en-US" dirty="0">
                <a:solidFill>
                  <a:srgbClr val="FF3300"/>
                </a:solidFill>
                <a:latin typeface="Corbel" pitchFamily="34" charset="0"/>
              </a:rPr>
              <a:t>Spanish</a:t>
            </a:r>
          </a:p>
        </p:txBody>
      </p:sp>
      <p:sp>
        <p:nvSpPr>
          <p:cNvPr id="51207" name="TextBox 36"/>
          <p:cNvSpPr txBox="1">
            <a:spLocks noChangeArrowheads="1"/>
          </p:cNvSpPr>
          <p:nvPr/>
        </p:nvSpPr>
        <p:spPr bwMode="auto">
          <a:xfrm>
            <a:off x="5715000" y="2971800"/>
            <a:ext cx="871538" cy="404813"/>
          </a:xfrm>
          <a:prstGeom prst="rect">
            <a:avLst/>
          </a:prstGeom>
          <a:noFill/>
          <a:ln w="38100">
            <a:solidFill>
              <a:srgbClr val="339966"/>
            </a:solidFill>
            <a:miter lim="800000"/>
            <a:headEnd/>
            <a:tailEnd/>
          </a:ln>
        </p:spPr>
        <p:txBody>
          <a:bodyPr wrap="none">
            <a:spAutoFit/>
          </a:bodyPr>
          <a:lstStyle/>
          <a:p>
            <a:r>
              <a:rPr lang="en-US" dirty="0">
                <a:solidFill>
                  <a:srgbClr val="FF3300"/>
                </a:solidFill>
                <a:latin typeface="Corbel" pitchFamily="34" charset="0"/>
              </a:rPr>
              <a:t>French</a:t>
            </a:r>
          </a:p>
        </p:txBody>
      </p:sp>
      <p:sp>
        <p:nvSpPr>
          <p:cNvPr id="51208" name="TextBox 37"/>
          <p:cNvSpPr txBox="1">
            <a:spLocks noChangeArrowheads="1"/>
          </p:cNvSpPr>
          <p:nvPr/>
        </p:nvSpPr>
        <p:spPr bwMode="auto">
          <a:xfrm>
            <a:off x="5715000" y="3505200"/>
            <a:ext cx="987425" cy="404813"/>
          </a:xfrm>
          <a:prstGeom prst="rect">
            <a:avLst/>
          </a:prstGeom>
          <a:noFill/>
          <a:ln w="38100">
            <a:solidFill>
              <a:srgbClr val="339966"/>
            </a:solidFill>
            <a:miter lim="800000"/>
            <a:headEnd/>
            <a:tailEnd/>
          </a:ln>
        </p:spPr>
        <p:txBody>
          <a:bodyPr wrap="none">
            <a:spAutoFit/>
          </a:bodyPr>
          <a:lstStyle/>
          <a:p>
            <a:r>
              <a:rPr lang="en-US" dirty="0">
                <a:solidFill>
                  <a:srgbClr val="FF3300"/>
                </a:solidFill>
                <a:latin typeface="Corbel" pitchFamily="34" charset="0"/>
              </a:rPr>
              <a:t>German</a:t>
            </a:r>
          </a:p>
        </p:txBody>
      </p:sp>
      <p:sp>
        <p:nvSpPr>
          <p:cNvPr id="51209" name="TextBox 40"/>
          <p:cNvSpPr txBox="1">
            <a:spLocks noChangeArrowheads="1"/>
          </p:cNvSpPr>
          <p:nvPr/>
        </p:nvSpPr>
        <p:spPr bwMode="auto">
          <a:xfrm>
            <a:off x="6477000" y="1600200"/>
            <a:ext cx="1438275" cy="404813"/>
          </a:xfrm>
          <a:prstGeom prst="rect">
            <a:avLst/>
          </a:prstGeom>
          <a:noFill/>
          <a:ln w="38100">
            <a:solidFill>
              <a:srgbClr val="CC0099"/>
            </a:solidFill>
            <a:miter lim="800000"/>
            <a:headEnd/>
            <a:tailEnd/>
          </a:ln>
        </p:spPr>
        <p:txBody>
          <a:bodyPr wrap="none">
            <a:spAutoFit/>
          </a:bodyPr>
          <a:lstStyle/>
          <a:p>
            <a:r>
              <a:rPr lang="en-US">
                <a:latin typeface="Corbel" pitchFamily="34" charset="0"/>
              </a:rPr>
              <a:t>Shakespeare</a:t>
            </a:r>
          </a:p>
        </p:txBody>
      </p:sp>
      <p:cxnSp>
        <p:nvCxnSpPr>
          <p:cNvPr id="51210" name="Shape 45"/>
          <p:cNvCxnSpPr>
            <a:cxnSpLocks noChangeShapeType="1"/>
            <a:stCxn id="51209" idx="1"/>
            <a:endCxn id="51203" idx="0"/>
          </p:cNvCxnSpPr>
          <p:nvPr/>
        </p:nvCxnSpPr>
        <p:spPr bwMode="auto">
          <a:xfrm rot="10800000" flipV="1">
            <a:off x="5567363" y="1803400"/>
            <a:ext cx="890587" cy="82550"/>
          </a:xfrm>
          <a:prstGeom prst="curvedConnector2">
            <a:avLst/>
          </a:prstGeom>
          <a:noFill/>
          <a:ln w="38100">
            <a:solidFill>
              <a:schemeClr val="tx1"/>
            </a:solidFill>
            <a:round/>
            <a:headEnd/>
            <a:tailEnd/>
          </a:ln>
        </p:spPr>
      </p:cxnSp>
      <p:cxnSp>
        <p:nvCxnSpPr>
          <p:cNvPr id="51211" name="Shape 47"/>
          <p:cNvCxnSpPr>
            <a:cxnSpLocks noChangeShapeType="1"/>
            <a:stCxn id="51203" idx="2"/>
            <a:endCxn id="51205" idx="1"/>
          </p:cNvCxnSpPr>
          <p:nvPr/>
        </p:nvCxnSpPr>
        <p:spPr bwMode="auto">
          <a:xfrm rot="16200000" flipH="1">
            <a:off x="5475288" y="2420938"/>
            <a:ext cx="312737" cy="128587"/>
          </a:xfrm>
          <a:prstGeom prst="bentConnector2">
            <a:avLst/>
          </a:prstGeom>
          <a:noFill/>
          <a:ln w="38100">
            <a:solidFill>
              <a:schemeClr val="tx1"/>
            </a:solidFill>
            <a:miter lim="800000"/>
            <a:headEnd/>
            <a:tailEnd/>
          </a:ln>
        </p:spPr>
      </p:cxnSp>
      <p:cxnSp>
        <p:nvCxnSpPr>
          <p:cNvPr id="50" name="Shape 49"/>
          <p:cNvCxnSpPr>
            <a:cxnSpLocks noChangeShapeType="1"/>
          </p:cNvCxnSpPr>
          <p:nvPr/>
        </p:nvCxnSpPr>
        <p:spPr bwMode="auto">
          <a:xfrm rot="16200000" flipH="1">
            <a:off x="5203825" y="2720975"/>
            <a:ext cx="846138" cy="128588"/>
          </a:xfrm>
          <a:prstGeom prst="bentConnector2">
            <a:avLst/>
          </a:prstGeom>
          <a:noFill/>
          <a:ln w="25400">
            <a:solidFill>
              <a:schemeClr val="tx1"/>
            </a:solidFill>
            <a:miter lim="800000"/>
            <a:headEnd/>
            <a:tailEnd/>
          </a:ln>
          <a:effectLst>
            <a:outerShdw dist="20000" dir="5400000" rotWithShape="0">
              <a:srgbClr val="808080">
                <a:alpha val="37999"/>
              </a:srgbClr>
            </a:outerShdw>
          </a:effectLst>
        </p:spPr>
      </p:cxnSp>
      <p:cxnSp>
        <p:nvCxnSpPr>
          <p:cNvPr id="52" name="Shape 51"/>
          <p:cNvCxnSpPr>
            <a:cxnSpLocks noChangeShapeType="1"/>
          </p:cNvCxnSpPr>
          <p:nvPr/>
        </p:nvCxnSpPr>
        <p:spPr bwMode="auto">
          <a:xfrm rot="16200000" flipH="1">
            <a:off x="4937125" y="2987675"/>
            <a:ext cx="1379538" cy="128588"/>
          </a:xfrm>
          <a:prstGeom prst="bentConnector2">
            <a:avLst/>
          </a:prstGeom>
          <a:noFill/>
          <a:ln w="25400">
            <a:solidFill>
              <a:schemeClr val="tx1"/>
            </a:solidFill>
            <a:miter lim="800000"/>
            <a:headEnd/>
            <a:tailEnd/>
          </a:ln>
          <a:effectLst>
            <a:outerShdw dist="20000" dir="5400000" rotWithShape="0">
              <a:srgbClr val="808080">
                <a:alpha val="37999"/>
              </a:srgbClr>
            </a:outerShdw>
          </a:effectLst>
        </p:spPr>
      </p:cxnSp>
      <p:cxnSp>
        <p:nvCxnSpPr>
          <p:cNvPr id="54" name="Shape 53"/>
          <p:cNvCxnSpPr>
            <a:cxnSpLocks noChangeShapeType="1"/>
            <a:stCxn id="51203" idx="2"/>
            <a:endCxn id="51206" idx="1"/>
          </p:cNvCxnSpPr>
          <p:nvPr/>
        </p:nvCxnSpPr>
        <p:spPr bwMode="auto">
          <a:xfrm rot="16200000" flipH="1">
            <a:off x="4675188" y="3221038"/>
            <a:ext cx="1912937" cy="128587"/>
          </a:xfrm>
          <a:prstGeom prst="bentConnector2">
            <a:avLst/>
          </a:prstGeom>
          <a:noFill/>
          <a:ln w="25400">
            <a:solidFill>
              <a:schemeClr val="tx1"/>
            </a:solidFill>
            <a:miter lim="800000"/>
            <a:headEnd/>
            <a:tailEnd/>
          </a:ln>
          <a:effectLst>
            <a:outerShdw dist="20000" dir="5400000" rotWithShape="0">
              <a:srgbClr val="808080">
                <a:alpha val="37999"/>
              </a:srgbClr>
            </a:outerShdw>
          </a:effectLst>
        </p:spPr>
      </p:cxnSp>
      <p:cxnSp>
        <p:nvCxnSpPr>
          <p:cNvPr id="56" name="Shape 55"/>
          <p:cNvCxnSpPr>
            <a:cxnSpLocks noChangeShapeType="1"/>
            <a:stCxn id="51206" idx="2"/>
            <a:endCxn id="51204" idx="1"/>
          </p:cNvCxnSpPr>
          <p:nvPr/>
        </p:nvCxnSpPr>
        <p:spPr bwMode="auto">
          <a:xfrm rot="16200000" flipH="1">
            <a:off x="6215063" y="4446588"/>
            <a:ext cx="531812" cy="563562"/>
          </a:xfrm>
          <a:prstGeom prst="bentConnector2">
            <a:avLst/>
          </a:prstGeom>
          <a:noFill/>
          <a:ln w="25400">
            <a:solidFill>
              <a:schemeClr val="tx1"/>
            </a:solidFill>
            <a:miter lim="800000"/>
            <a:headEnd/>
            <a:tailEnd/>
          </a:ln>
          <a:effectLst>
            <a:outerShdw dist="20000" dir="5400000" rotWithShape="0">
              <a:srgbClr val="808080">
                <a:alpha val="37999"/>
              </a:srgbClr>
            </a:outerShdw>
          </a:effectLst>
        </p:spPr>
      </p:cxnSp>
      <p:sp>
        <p:nvSpPr>
          <p:cNvPr id="51216" name="TextBox 57"/>
          <p:cNvSpPr txBox="1">
            <a:spLocks noChangeArrowheads="1"/>
          </p:cNvSpPr>
          <p:nvPr/>
        </p:nvSpPr>
        <p:spPr bwMode="auto">
          <a:xfrm>
            <a:off x="4800600" y="5562600"/>
            <a:ext cx="2274888" cy="954088"/>
          </a:xfrm>
          <a:prstGeom prst="rect">
            <a:avLst/>
          </a:prstGeom>
          <a:noFill/>
          <a:ln w="38100">
            <a:solidFill>
              <a:srgbClr val="FF0000"/>
            </a:solidFill>
            <a:miter lim="800000"/>
            <a:headEnd/>
            <a:tailEnd/>
          </a:ln>
        </p:spPr>
        <p:txBody>
          <a:bodyPr wrap="none">
            <a:spAutoFit/>
          </a:bodyPr>
          <a:lstStyle/>
          <a:p>
            <a:r>
              <a:rPr lang="en-US">
                <a:latin typeface="Corbel" pitchFamily="34" charset="0"/>
              </a:rPr>
              <a:t>Library of Congress</a:t>
            </a:r>
          </a:p>
          <a:p>
            <a:r>
              <a:rPr lang="en-US">
                <a:latin typeface="Corbel" pitchFamily="34" charset="0"/>
              </a:rPr>
              <a:t>Copy 1</a:t>
            </a:r>
          </a:p>
          <a:p>
            <a:r>
              <a:rPr lang="en-US">
                <a:latin typeface="Corbel" pitchFamily="34" charset="0"/>
              </a:rPr>
              <a:t>Green leather binding</a:t>
            </a:r>
          </a:p>
        </p:txBody>
      </p:sp>
      <p:cxnSp>
        <p:nvCxnSpPr>
          <p:cNvPr id="60" name="Shape 59"/>
          <p:cNvCxnSpPr>
            <a:cxnSpLocks noChangeShapeType="1"/>
            <a:stCxn id="51204" idx="2"/>
            <a:endCxn id="51216" idx="3"/>
          </p:cNvCxnSpPr>
          <p:nvPr/>
        </p:nvCxnSpPr>
        <p:spPr bwMode="auto">
          <a:xfrm rot="5400000">
            <a:off x="7058025" y="5267326"/>
            <a:ext cx="809625" cy="736600"/>
          </a:xfrm>
          <a:prstGeom prst="bentConnector2">
            <a:avLst/>
          </a:prstGeom>
          <a:noFill/>
          <a:ln w="25400">
            <a:solidFill>
              <a:schemeClr val="tx1"/>
            </a:solidFill>
            <a:miter lim="800000"/>
            <a:headEnd/>
            <a:tailEnd/>
          </a:ln>
          <a:effectLst>
            <a:outerShdw dist="20000" dir="5400000" rotWithShape="0">
              <a:srgbClr val="808080">
                <a:alpha val="37999"/>
              </a:srgbClr>
            </a:outerShdw>
          </a:effectLst>
        </p:spPr>
      </p:cxnSp>
      <p:sp>
        <p:nvSpPr>
          <p:cNvPr id="51218" name="TextBox 4"/>
          <p:cNvSpPr txBox="1">
            <a:spLocks noChangeArrowheads="1"/>
          </p:cNvSpPr>
          <p:nvPr/>
        </p:nvSpPr>
        <p:spPr bwMode="auto">
          <a:xfrm>
            <a:off x="7543800" y="2209800"/>
            <a:ext cx="1306513" cy="679450"/>
          </a:xfrm>
          <a:prstGeom prst="rect">
            <a:avLst/>
          </a:prstGeom>
          <a:noFill/>
          <a:ln w="38100">
            <a:solidFill>
              <a:srgbClr val="0000FF"/>
            </a:solidFill>
            <a:miter lim="800000"/>
            <a:headEnd/>
            <a:tailEnd/>
          </a:ln>
        </p:spPr>
        <p:txBody>
          <a:bodyPr wrap="none">
            <a:noAutofit/>
          </a:bodyPr>
          <a:lstStyle/>
          <a:p>
            <a:pPr algn="ctr"/>
            <a:r>
              <a:rPr lang="en-US" sz="3200" b="1" dirty="0" smtClean="0">
                <a:latin typeface="Corbel" pitchFamily="34" charset="0"/>
              </a:rPr>
              <a:t>WORK</a:t>
            </a:r>
            <a:endParaRPr lang="en-US" sz="3200" b="1" dirty="0">
              <a:latin typeface="Corbel" pitchFamily="34" charset="0"/>
            </a:endParaRPr>
          </a:p>
        </p:txBody>
      </p:sp>
      <p:cxnSp>
        <p:nvCxnSpPr>
          <p:cNvPr id="2" name="Shape 45"/>
          <p:cNvCxnSpPr>
            <a:cxnSpLocks noChangeShapeType="1"/>
            <a:stCxn id="51218" idx="0"/>
          </p:cNvCxnSpPr>
          <p:nvPr/>
        </p:nvCxnSpPr>
        <p:spPr bwMode="auto">
          <a:xfrm rot="5400000" flipH="1">
            <a:off x="7881938" y="1874837"/>
            <a:ext cx="387350" cy="244475"/>
          </a:xfrm>
          <a:prstGeom prst="curvedConnector3">
            <a:avLst>
              <a:gd name="adj1" fmla="val 47542"/>
            </a:avLst>
          </a:prstGeom>
          <a:noFill/>
          <a:ln w="25400">
            <a:solidFill>
              <a:schemeClr val="tx1"/>
            </a:solidFill>
            <a:round/>
            <a:headEnd/>
            <a:tailEnd/>
          </a:ln>
          <a:effectLst>
            <a:outerShdw dist="20000" dir="5400000" rotWithShape="0">
              <a:srgbClr val="808080">
                <a:alpha val="37999"/>
              </a:srgbClr>
            </a:outerShdw>
          </a:effectLst>
        </p:spPr>
      </p:cxnSp>
      <p:sp>
        <p:nvSpPr>
          <p:cNvPr id="51220" name="Text Box 22"/>
          <p:cNvSpPr txBox="1">
            <a:spLocks noChangeArrowheads="1"/>
          </p:cNvSpPr>
          <p:nvPr/>
        </p:nvSpPr>
        <p:spPr bwMode="auto">
          <a:xfrm>
            <a:off x="1508125" y="1408113"/>
            <a:ext cx="1101725" cy="404812"/>
          </a:xfrm>
          <a:prstGeom prst="rect">
            <a:avLst/>
          </a:prstGeom>
          <a:noFill/>
          <a:ln w="38100">
            <a:solidFill>
              <a:srgbClr val="CC0099"/>
            </a:solidFill>
            <a:miter lim="800000"/>
            <a:headEnd/>
            <a:tailEnd/>
          </a:ln>
        </p:spPr>
        <p:txBody>
          <a:bodyPr wrap="none">
            <a:spAutoFit/>
          </a:bodyPr>
          <a:lstStyle/>
          <a:p>
            <a:r>
              <a:rPr lang="en-US">
                <a:latin typeface="Corbel" pitchFamily="34" charset="0"/>
              </a:rPr>
              <a:t>Stoppard</a:t>
            </a:r>
          </a:p>
        </p:txBody>
      </p:sp>
      <p:sp>
        <p:nvSpPr>
          <p:cNvPr id="51221" name="Text Box 23"/>
          <p:cNvSpPr txBox="1">
            <a:spLocks noChangeArrowheads="1"/>
          </p:cNvSpPr>
          <p:nvPr/>
        </p:nvSpPr>
        <p:spPr bwMode="auto">
          <a:xfrm>
            <a:off x="746125" y="2093913"/>
            <a:ext cx="184150" cy="366712"/>
          </a:xfrm>
          <a:prstGeom prst="rect">
            <a:avLst/>
          </a:prstGeom>
          <a:noFill/>
          <a:ln w="9525">
            <a:noFill/>
            <a:miter lim="800000"/>
            <a:headEnd/>
            <a:tailEnd/>
          </a:ln>
        </p:spPr>
        <p:txBody>
          <a:bodyPr wrap="none">
            <a:spAutoFit/>
          </a:bodyPr>
          <a:lstStyle/>
          <a:p>
            <a:endParaRPr lang="en-US">
              <a:latin typeface="Corbel" pitchFamily="34" charset="0"/>
            </a:endParaRPr>
          </a:p>
        </p:txBody>
      </p:sp>
      <p:sp>
        <p:nvSpPr>
          <p:cNvPr id="51222" name="Text Box 24"/>
          <p:cNvSpPr txBox="1">
            <a:spLocks noChangeArrowheads="1"/>
          </p:cNvSpPr>
          <p:nvPr/>
        </p:nvSpPr>
        <p:spPr bwMode="auto">
          <a:xfrm>
            <a:off x="749808" y="2170113"/>
            <a:ext cx="2907792" cy="676656"/>
          </a:xfrm>
          <a:prstGeom prst="rect">
            <a:avLst/>
          </a:prstGeom>
          <a:noFill/>
          <a:ln w="38100">
            <a:solidFill>
              <a:srgbClr val="0000FF"/>
            </a:solidFill>
            <a:miter lim="800000"/>
            <a:headEnd/>
            <a:tailEnd/>
          </a:ln>
        </p:spPr>
        <p:txBody>
          <a:bodyPr wrap="none" tIns="0" bIns="457200">
            <a:noAutofit/>
          </a:bodyPr>
          <a:lstStyle/>
          <a:p>
            <a:pPr algn="ctr"/>
            <a:r>
              <a:rPr lang="en-US" sz="5400" b="1" dirty="0" smtClean="0">
                <a:latin typeface="Corbel" pitchFamily="34" charset="0"/>
              </a:rPr>
              <a:t>WORK</a:t>
            </a:r>
            <a:endParaRPr lang="en-US" sz="5400" b="1" dirty="0">
              <a:latin typeface="Corbel" pitchFamily="34" charset="0"/>
            </a:endParaRPr>
          </a:p>
        </p:txBody>
      </p:sp>
      <p:sp>
        <p:nvSpPr>
          <p:cNvPr id="51223" name="Text Box 27"/>
          <p:cNvSpPr txBox="1">
            <a:spLocks noChangeArrowheads="1"/>
          </p:cNvSpPr>
          <p:nvPr/>
        </p:nvSpPr>
        <p:spPr bwMode="auto">
          <a:xfrm flipV="1">
            <a:off x="5105400" y="3124200"/>
            <a:ext cx="458788" cy="517525"/>
          </a:xfrm>
          <a:prstGeom prst="rect">
            <a:avLst/>
          </a:prstGeom>
          <a:noFill/>
          <a:ln w="9525">
            <a:noFill/>
            <a:miter lim="800000"/>
            <a:headEnd/>
            <a:tailEnd/>
          </a:ln>
        </p:spPr>
        <p:txBody>
          <a:bodyPr vert="eaVert" wrap="none">
            <a:spAutoFit/>
          </a:bodyPr>
          <a:lstStyle/>
          <a:p>
            <a:r>
              <a:rPr lang="en-US">
                <a:latin typeface="Corbel" pitchFamily="34" charset="0"/>
              </a:rPr>
              <a:t>Text</a:t>
            </a:r>
          </a:p>
        </p:txBody>
      </p:sp>
      <p:sp>
        <p:nvSpPr>
          <p:cNvPr id="51224" name="Text Box 29"/>
          <p:cNvSpPr txBox="1">
            <a:spLocks noChangeArrowheads="1"/>
          </p:cNvSpPr>
          <p:nvPr/>
        </p:nvSpPr>
        <p:spPr bwMode="auto">
          <a:xfrm>
            <a:off x="2270125" y="3541713"/>
            <a:ext cx="896938" cy="679450"/>
          </a:xfrm>
          <a:prstGeom prst="rect">
            <a:avLst/>
          </a:prstGeom>
          <a:noFill/>
          <a:ln w="38100">
            <a:solidFill>
              <a:srgbClr val="0000FF"/>
            </a:solidFill>
            <a:miter lim="800000"/>
            <a:headEnd/>
            <a:tailEnd/>
          </a:ln>
        </p:spPr>
        <p:txBody>
          <a:bodyPr wrap="square" tIns="91440">
            <a:noAutofit/>
          </a:bodyPr>
          <a:lstStyle/>
          <a:p>
            <a:pPr algn="ctr"/>
            <a:r>
              <a:rPr lang="en-US" sz="1500" b="1" dirty="0" smtClean="0">
                <a:latin typeface="Corbel" pitchFamily="34" charset="0"/>
              </a:rPr>
              <a:t>WORKS (Movies)</a:t>
            </a:r>
            <a:endParaRPr lang="en-US" sz="1500" b="1" dirty="0">
              <a:latin typeface="Corbel" pitchFamily="34" charset="0"/>
            </a:endParaRPr>
          </a:p>
        </p:txBody>
      </p:sp>
      <p:sp>
        <p:nvSpPr>
          <p:cNvPr id="51225" name="Text Box 30"/>
          <p:cNvSpPr txBox="1">
            <a:spLocks noChangeArrowheads="1"/>
          </p:cNvSpPr>
          <p:nvPr/>
        </p:nvSpPr>
        <p:spPr bwMode="auto">
          <a:xfrm rot="-1554391">
            <a:off x="3787775" y="1819275"/>
            <a:ext cx="1152525" cy="641350"/>
          </a:xfrm>
          <a:prstGeom prst="rect">
            <a:avLst/>
          </a:prstGeom>
          <a:noFill/>
          <a:ln w="9525">
            <a:noFill/>
            <a:miter lim="800000"/>
            <a:headEnd/>
            <a:tailEnd/>
          </a:ln>
        </p:spPr>
        <p:txBody>
          <a:bodyPr wrap="none">
            <a:spAutoFit/>
          </a:bodyPr>
          <a:lstStyle/>
          <a:p>
            <a:r>
              <a:rPr lang="en-US">
                <a:latin typeface="Corbel" pitchFamily="34" charset="0"/>
              </a:rPr>
              <a:t>Derivative</a:t>
            </a:r>
          </a:p>
          <a:p>
            <a:r>
              <a:rPr lang="en-US">
                <a:latin typeface="Corbel" pitchFamily="34" charset="0"/>
              </a:rPr>
              <a:t>    works</a:t>
            </a:r>
          </a:p>
        </p:txBody>
      </p:sp>
      <p:cxnSp>
        <p:nvCxnSpPr>
          <p:cNvPr id="51227" name="AutoShape 27"/>
          <p:cNvCxnSpPr>
            <a:cxnSpLocks noChangeShapeType="1"/>
            <a:stCxn id="51203" idx="1"/>
            <a:endCxn id="51224" idx="3"/>
          </p:cNvCxnSpPr>
          <p:nvPr/>
        </p:nvCxnSpPr>
        <p:spPr bwMode="auto">
          <a:xfrm rot="10800000" flipV="1">
            <a:off x="3186113" y="2108200"/>
            <a:ext cx="1900237" cy="1773238"/>
          </a:xfrm>
          <a:prstGeom prst="curvedConnector3">
            <a:avLst>
              <a:gd name="adj1" fmla="val 50042"/>
            </a:avLst>
          </a:prstGeom>
          <a:noFill/>
          <a:ln w="25400">
            <a:solidFill>
              <a:schemeClr val="tx1"/>
            </a:solidFill>
            <a:round/>
            <a:headEnd/>
            <a:tailEnd/>
          </a:ln>
        </p:spPr>
      </p:cxnSp>
      <p:cxnSp>
        <p:nvCxnSpPr>
          <p:cNvPr id="51228" name="AutoShape 28"/>
          <p:cNvCxnSpPr>
            <a:cxnSpLocks noChangeShapeType="1"/>
            <a:stCxn id="51220" idx="2"/>
            <a:endCxn id="51222" idx="0"/>
          </p:cNvCxnSpPr>
          <p:nvPr/>
        </p:nvCxnSpPr>
        <p:spPr bwMode="auto">
          <a:xfrm rot="16200000" flipH="1">
            <a:off x="1952752" y="1919161"/>
            <a:ext cx="357188" cy="144716"/>
          </a:xfrm>
          <a:prstGeom prst="straightConnector1">
            <a:avLst/>
          </a:prstGeom>
          <a:noFill/>
          <a:ln w="25400">
            <a:solidFill>
              <a:schemeClr val="tx1"/>
            </a:solidFill>
            <a:round/>
            <a:headEnd/>
            <a:tailEnd/>
          </a:ln>
        </p:spPr>
      </p:cxnSp>
      <p:cxnSp>
        <p:nvCxnSpPr>
          <p:cNvPr id="51229" name="AutoShape 30"/>
          <p:cNvCxnSpPr>
            <a:cxnSpLocks noChangeShapeType="1"/>
            <a:stCxn id="51203" idx="1"/>
          </p:cNvCxnSpPr>
          <p:nvPr/>
        </p:nvCxnSpPr>
        <p:spPr bwMode="auto">
          <a:xfrm rot="10800000" flipV="1">
            <a:off x="2843213" y="2108200"/>
            <a:ext cx="2243137" cy="3162300"/>
          </a:xfrm>
          <a:prstGeom prst="curvedConnector3">
            <a:avLst>
              <a:gd name="adj1" fmla="val 25051"/>
            </a:avLst>
          </a:prstGeom>
          <a:noFill/>
          <a:ln w="38100">
            <a:solidFill>
              <a:schemeClr val="tx1"/>
            </a:solidFill>
            <a:round/>
            <a:headEnd/>
            <a:tailEnd/>
          </a:ln>
        </p:spPr>
      </p:cxnSp>
      <p:sp>
        <p:nvSpPr>
          <p:cNvPr id="51230" name="Text Box 31"/>
          <p:cNvSpPr txBox="1">
            <a:spLocks noChangeArrowheads="1"/>
          </p:cNvSpPr>
          <p:nvPr/>
        </p:nvSpPr>
        <p:spPr bwMode="auto">
          <a:xfrm rot="-1817502">
            <a:off x="3463925" y="4292600"/>
            <a:ext cx="900113" cy="366713"/>
          </a:xfrm>
          <a:prstGeom prst="rect">
            <a:avLst/>
          </a:prstGeom>
          <a:noFill/>
          <a:ln w="9525">
            <a:noFill/>
            <a:miter lim="800000"/>
            <a:headEnd/>
            <a:tailEnd/>
          </a:ln>
        </p:spPr>
        <p:txBody>
          <a:bodyPr wrap="none">
            <a:spAutoFit/>
          </a:bodyPr>
          <a:lstStyle/>
          <a:p>
            <a:r>
              <a:rPr lang="en-US">
                <a:latin typeface="Corbel" pitchFamily="34" charset="0"/>
              </a:rPr>
              <a:t>Subject</a:t>
            </a:r>
          </a:p>
        </p:txBody>
      </p:sp>
      <p:sp>
        <p:nvSpPr>
          <p:cNvPr id="51232" name="Rectangle 32"/>
          <p:cNvSpPr>
            <a:spLocks noChangeArrowheads="1"/>
          </p:cNvSpPr>
          <p:nvPr/>
        </p:nvSpPr>
        <p:spPr bwMode="auto">
          <a:xfrm>
            <a:off x="838200" y="4419600"/>
            <a:ext cx="2057400" cy="1676400"/>
          </a:xfrm>
          <a:prstGeom prst="rect">
            <a:avLst/>
          </a:prstGeom>
          <a:noFill/>
          <a:ln w="38100">
            <a:solidFill>
              <a:schemeClr val="tx1"/>
            </a:solidFill>
            <a:miter lim="800000"/>
            <a:headEnd/>
            <a:tailEnd/>
          </a:ln>
        </p:spPr>
        <p:txBody>
          <a:bodyPr wrap="none" anchor="ctr"/>
          <a:lstStyle/>
          <a:p>
            <a:endParaRPr lang="en-US"/>
          </a:p>
        </p:txBody>
      </p:sp>
      <p:sp>
        <p:nvSpPr>
          <p:cNvPr id="51233" name="Text Box 33"/>
          <p:cNvSpPr txBox="1">
            <a:spLocks noChangeArrowheads="1"/>
          </p:cNvSpPr>
          <p:nvPr/>
        </p:nvSpPr>
        <p:spPr bwMode="auto">
          <a:xfrm>
            <a:off x="1" y="6324599"/>
            <a:ext cx="4648199" cy="307777"/>
          </a:xfrm>
          <a:prstGeom prst="rect">
            <a:avLst/>
          </a:prstGeom>
          <a:noFill/>
          <a:ln w="9525">
            <a:noFill/>
            <a:miter lim="800000"/>
            <a:headEnd/>
            <a:tailEnd/>
          </a:ln>
        </p:spPr>
        <p:txBody>
          <a:bodyPr wrap="square">
            <a:spAutoFit/>
          </a:bodyPr>
          <a:lstStyle/>
          <a:p>
            <a:r>
              <a:rPr lang="en-US" sz="1400" dirty="0" smtClean="0"/>
              <a:t>Based on B. </a:t>
            </a:r>
            <a:r>
              <a:rPr lang="en-US" sz="1400" dirty="0" err="1" smtClean="0"/>
              <a:t>Tillett</a:t>
            </a:r>
            <a:r>
              <a:rPr lang="en-US" sz="1400" dirty="0" smtClean="0"/>
              <a:t>, Building Blocks for the Future, 2010</a:t>
            </a:r>
            <a:endParaRPr lang="en-US" sz="1400" dirty="0"/>
          </a:p>
        </p:txBody>
      </p:sp>
      <p:cxnSp>
        <p:nvCxnSpPr>
          <p:cNvPr id="39" name="Shape 45"/>
          <p:cNvCxnSpPr>
            <a:cxnSpLocks noChangeShapeType="1"/>
          </p:cNvCxnSpPr>
          <p:nvPr/>
        </p:nvCxnSpPr>
        <p:spPr bwMode="auto">
          <a:xfrm rot="10800000" flipV="1">
            <a:off x="3668713" y="2093913"/>
            <a:ext cx="1417637" cy="415925"/>
          </a:xfrm>
          <a:prstGeom prst="curvedConnector3">
            <a:avLst>
              <a:gd name="adj1" fmla="val 72116"/>
            </a:avLst>
          </a:prstGeom>
          <a:noFill/>
          <a:ln w="25400">
            <a:solidFill>
              <a:schemeClr val="tx1"/>
            </a:solidFill>
            <a:round/>
            <a:headEnd/>
            <a:tailEnd/>
          </a:ln>
          <a:effectLst>
            <a:outerShdw dist="20000" dir="5400000" rotWithShape="0">
              <a:srgbClr val="808080">
                <a:alpha val="37999"/>
              </a:srgbClr>
            </a:outerShdw>
          </a:effectLst>
        </p:spPr>
      </p:cxnSp>
      <p:sp>
        <p:nvSpPr>
          <p:cNvPr id="34" name="TextBox 33"/>
          <p:cNvSpPr txBox="1"/>
          <p:nvPr/>
        </p:nvSpPr>
        <p:spPr>
          <a:xfrm>
            <a:off x="914400" y="4495800"/>
            <a:ext cx="1920240" cy="1463040"/>
          </a:xfrm>
          <a:prstGeom prst="rect">
            <a:avLst/>
          </a:prstGeom>
          <a:noFill/>
        </p:spPr>
        <p:txBody>
          <a:bodyPr wrap="none" rtlCol="0">
            <a:noAutofit/>
          </a:bodyPr>
          <a:lstStyle/>
          <a:p>
            <a:pPr algn="ctr"/>
            <a:r>
              <a:rPr lang="en-US" sz="3000" b="1" dirty="0" smtClean="0"/>
              <a:t>WORK </a:t>
            </a:r>
          </a:p>
          <a:p>
            <a:pPr algn="ctr"/>
            <a:r>
              <a:rPr lang="en-US" sz="3000" b="1" dirty="0" smtClean="0"/>
              <a:t>about a </a:t>
            </a:r>
          </a:p>
          <a:p>
            <a:pPr algn="ctr"/>
            <a:r>
              <a:rPr lang="en-US" sz="3000" b="1" dirty="0" smtClean="0"/>
              <a:t>WORK</a:t>
            </a:r>
            <a:endParaRPr lang="en-US" sz="3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18">
                                            <p:txEl>
                                              <p:pRg st="0" end="0"/>
                                            </p:txEl>
                                          </p:spTgt>
                                        </p:tgtEl>
                                        <p:attrNameLst>
                                          <p:attrName>style.visibility</p:attrName>
                                        </p:attrNameLst>
                                      </p:cBhvr>
                                      <p:to>
                                        <p:strVal val="visible"/>
                                      </p:to>
                                    </p:set>
                                    <p:animEffect transition="in" filter="fade">
                                      <p:cBhvr>
                                        <p:cTn id="7" dur="2000"/>
                                        <p:tgtEl>
                                          <p:spTgt spid="5121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1203">
                                            <p:txEl>
                                              <p:pRg st="0" end="0"/>
                                            </p:txEl>
                                          </p:spTgt>
                                        </p:tgtEl>
                                        <p:attrNameLst>
                                          <p:attrName>style.visibility</p:attrName>
                                        </p:attrNameLst>
                                      </p:cBhvr>
                                      <p:to>
                                        <p:strVal val="visible"/>
                                      </p:to>
                                    </p:set>
                                    <p:animEffect transition="in" filter="fade">
                                      <p:cBhvr>
                                        <p:cTn id="12" dur="2000"/>
                                        <p:tgtEl>
                                          <p:spTgt spid="5120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1222">
                                            <p:txEl>
                                              <p:pRg st="0" end="0"/>
                                            </p:txEl>
                                          </p:spTgt>
                                        </p:tgtEl>
                                        <p:attrNameLst>
                                          <p:attrName>style.visibility</p:attrName>
                                        </p:attrNameLst>
                                      </p:cBhvr>
                                      <p:to>
                                        <p:strVal val="visible"/>
                                      </p:to>
                                    </p:set>
                                    <p:animEffect transition="in" filter="fade">
                                      <p:cBhvr>
                                        <p:cTn id="17" dur="2000"/>
                                        <p:tgtEl>
                                          <p:spTgt spid="5122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1224">
                                            <p:txEl>
                                              <p:pRg st="0" end="0"/>
                                            </p:txEl>
                                          </p:spTgt>
                                        </p:tgtEl>
                                        <p:attrNameLst>
                                          <p:attrName>style.visibility</p:attrName>
                                        </p:attrNameLst>
                                      </p:cBhvr>
                                      <p:to>
                                        <p:strVal val="visible"/>
                                      </p:to>
                                    </p:set>
                                    <p:animEffect transition="in" filter="fade">
                                      <p:cBhvr>
                                        <p:cTn id="22" dur="2000"/>
                                        <p:tgtEl>
                                          <p:spTgt spid="5122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2000"/>
                                        <p:tgtEl>
                                          <p:spTgt spid="34"/>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xit" presetSubtype="0" fill="hold" nodeType="clickEffect">
                                  <p:stCondLst>
                                    <p:cond delay="0"/>
                                  </p:stCondLst>
                                  <p:childTnLst>
                                    <p:set>
                                      <p:cBhvr>
                                        <p:cTn id="31" dur="1" fill="hold">
                                          <p:stCondLst>
                                            <p:cond delay="0"/>
                                          </p:stCondLst>
                                        </p:cTn>
                                        <p:tgtEl>
                                          <p:spTgt spid="51205">
                                            <p:txEl>
                                              <p:pRg st="0" end="0"/>
                                            </p:txEl>
                                          </p:spTgt>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1" presetClass="exit" presetSubtype="0" fill="hold" nodeType="clickEffect">
                                  <p:stCondLst>
                                    <p:cond delay="0"/>
                                  </p:stCondLst>
                                  <p:childTnLst>
                                    <p:set>
                                      <p:cBhvr>
                                        <p:cTn id="35" dur="1" fill="hold">
                                          <p:stCondLst>
                                            <p:cond delay="0"/>
                                          </p:stCondLst>
                                        </p:cTn>
                                        <p:tgtEl>
                                          <p:spTgt spid="51207">
                                            <p:txEl>
                                              <p:pRg st="0" end="0"/>
                                            </p:txEl>
                                          </p:spTgt>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 presetClass="exit" presetSubtype="0" fill="hold" nodeType="clickEffect">
                                  <p:stCondLst>
                                    <p:cond delay="0"/>
                                  </p:stCondLst>
                                  <p:childTnLst>
                                    <p:set>
                                      <p:cBhvr>
                                        <p:cTn id="39" dur="1" fill="hold">
                                          <p:stCondLst>
                                            <p:cond delay="0"/>
                                          </p:stCondLst>
                                        </p:cTn>
                                        <p:tgtEl>
                                          <p:spTgt spid="51208">
                                            <p:txEl>
                                              <p:pRg st="0" end="0"/>
                                            </p:txEl>
                                          </p:spTgt>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1" presetClass="exit" presetSubtype="0" fill="hold" nodeType="clickEffect">
                                  <p:stCondLst>
                                    <p:cond delay="0"/>
                                  </p:stCondLst>
                                  <p:childTnLst>
                                    <p:set>
                                      <p:cBhvr>
                                        <p:cTn id="43" dur="1" fill="hold">
                                          <p:stCondLst>
                                            <p:cond delay="0"/>
                                          </p:stCondLst>
                                        </p:cTn>
                                        <p:tgtEl>
                                          <p:spTgt spid="51206">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gradFill>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sp>
        <p:nvSpPr>
          <p:cNvPr id="28675" name="Title 1"/>
          <p:cNvSpPr>
            <a:spLocks noGrp="1"/>
          </p:cNvSpPr>
          <p:nvPr>
            <p:ph type="title"/>
          </p:nvPr>
        </p:nvSpPr>
        <p:spPr/>
        <p:txBody>
          <a:bodyPr>
            <a:normAutofit/>
          </a:bodyPr>
          <a:lstStyle/>
          <a:p>
            <a:pPr eaLnBrk="1" hangingPunct="1">
              <a:defRPr/>
            </a:pPr>
            <a:r>
              <a:rPr lang="en-US" sz="4000" dirty="0" smtClean="0">
                <a:effectLst>
                  <a:outerShdw blurRad="38100" dist="38100" dir="2700000" algn="tl">
                    <a:srgbClr val="C0C0C0"/>
                  </a:outerShdw>
                </a:effectLst>
              </a:rPr>
              <a:t>In FRBR/WEMI terms</a:t>
            </a:r>
          </a:p>
        </p:txBody>
      </p:sp>
      <p:sp>
        <p:nvSpPr>
          <p:cNvPr id="51203" name="TextBox 4"/>
          <p:cNvSpPr txBox="1">
            <a:spLocks noChangeArrowheads="1"/>
          </p:cNvSpPr>
          <p:nvPr/>
        </p:nvSpPr>
        <p:spPr bwMode="auto">
          <a:xfrm>
            <a:off x="5105400" y="1905000"/>
            <a:ext cx="922338" cy="404813"/>
          </a:xfrm>
          <a:prstGeom prst="rect">
            <a:avLst/>
          </a:prstGeom>
          <a:noFill/>
          <a:ln w="38100">
            <a:solidFill>
              <a:srgbClr val="0000FF"/>
            </a:solidFill>
            <a:miter lim="800000"/>
            <a:headEnd/>
            <a:tailEnd/>
          </a:ln>
        </p:spPr>
        <p:txBody>
          <a:bodyPr wrap="none">
            <a:noAutofit/>
          </a:bodyPr>
          <a:lstStyle/>
          <a:p>
            <a:pPr algn="ctr"/>
            <a:r>
              <a:rPr lang="en-US" sz="2000" b="1" dirty="0" smtClean="0">
                <a:latin typeface="Corbel" pitchFamily="34" charset="0"/>
              </a:rPr>
              <a:t>WORK</a:t>
            </a:r>
            <a:endParaRPr lang="en-US" sz="2000" b="1" dirty="0">
              <a:latin typeface="Corbel" pitchFamily="34" charset="0"/>
            </a:endParaRPr>
          </a:p>
        </p:txBody>
      </p:sp>
      <p:sp>
        <p:nvSpPr>
          <p:cNvPr id="51204" name="TextBox 5"/>
          <p:cNvSpPr txBox="1">
            <a:spLocks noChangeArrowheads="1"/>
          </p:cNvSpPr>
          <p:nvPr/>
        </p:nvSpPr>
        <p:spPr bwMode="auto">
          <a:xfrm>
            <a:off x="6781800" y="4776788"/>
            <a:ext cx="2098675" cy="434975"/>
          </a:xfrm>
          <a:prstGeom prst="rect">
            <a:avLst/>
          </a:prstGeom>
          <a:noFill/>
          <a:ln w="38100">
            <a:solidFill>
              <a:srgbClr val="FF6600"/>
            </a:solidFill>
            <a:miter lim="800000"/>
            <a:headEnd/>
            <a:tailEnd/>
          </a:ln>
        </p:spPr>
        <p:txBody>
          <a:bodyPr wrap="none">
            <a:noAutofit/>
          </a:bodyPr>
          <a:lstStyle/>
          <a:p>
            <a:r>
              <a:rPr lang="es-MX" sz="2000" dirty="0" smtClean="0">
                <a:latin typeface="Corbel" pitchFamily="34" charset="0"/>
              </a:rPr>
              <a:t>México, D.F. 2008</a:t>
            </a:r>
            <a:endParaRPr lang="es-MX" sz="2000" dirty="0">
              <a:latin typeface="Corbel" pitchFamily="34" charset="0"/>
            </a:endParaRPr>
          </a:p>
        </p:txBody>
      </p:sp>
      <p:sp>
        <p:nvSpPr>
          <p:cNvPr id="51205" name="TextBox 7"/>
          <p:cNvSpPr txBox="1">
            <a:spLocks noChangeArrowheads="1"/>
          </p:cNvSpPr>
          <p:nvPr/>
        </p:nvSpPr>
        <p:spPr bwMode="auto">
          <a:xfrm>
            <a:off x="5715000" y="2438400"/>
            <a:ext cx="1446230" cy="400110"/>
          </a:xfrm>
          <a:prstGeom prst="rect">
            <a:avLst/>
          </a:prstGeom>
          <a:noFill/>
          <a:ln w="38100">
            <a:solidFill>
              <a:srgbClr val="339966"/>
            </a:solidFill>
            <a:miter lim="800000"/>
            <a:headEnd/>
            <a:tailEnd/>
          </a:ln>
        </p:spPr>
        <p:txBody>
          <a:bodyPr wrap="none">
            <a:spAutoFit/>
          </a:bodyPr>
          <a:lstStyle/>
          <a:p>
            <a:r>
              <a:rPr lang="en-US" sz="2000" b="1" dirty="0" smtClean="0">
                <a:latin typeface="Corbel" pitchFamily="34" charset="0"/>
              </a:rPr>
              <a:t>Expression</a:t>
            </a:r>
            <a:endParaRPr lang="en-US" sz="2000" b="1" dirty="0">
              <a:latin typeface="Corbel" pitchFamily="34" charset="0"/>
            </a:endParaRPr>
          </a:p>
        </p:txBody>
      </p:sp>
      <p:sp>
        <p:nvSpPr>
          <p:cNvPr id="51206" name="TextBox 34"/>
          <p:cNvSpPr txBox="1">
            <a:spLocks noChangeArrowheads="1"/>
          </p:cNvSpPr>
          <p:nvPr/>
        </p:nvSpPr>
        <p:spPr bwMode="auto">
          <a:xfrm>
            <a:off x="5715000" y="4038600"/>
            <a:ext cx="1393330" cy="400110"/>
          </a:xfrm>
          <a:prstGeom prst="rect">
            <a:avLst/>
          </a:prstGeom>
          <a:noFill/>
          <a:ln w="38100">
            <a:solidFill>
              <a:srgbClr val="339966"/>
            </a:solidFill>
            <a:miter lim="800000"/>
            <a:headEnd/>
            <a:tailEnd/>
          </a:ln>
        </p:spPr>
        <p:txBody>
          <a:bodyPr wrap="none">
            <a:spAutoFit/>
          </a:bodyPr>
          <a:lstStyle/>
          <a:p>
            <a:r>
              <a:rPr lang="en-US" sz="2000" b="1" dirty="0" smtClean="0">
                <a:latin typeface="Corbel" pitchFamily="34" charset="0"/>
              </a:rPr>
              <a:t>Expression</a:t>
            </a:r>
            <a:endParaRPr lang="en-US" sz="2000" dirty="0">
              <a:solidFill>
                <a:srgbClr val="FF3300"/>
              </a:solidFill>
              <a:latin typeface="Corbel" pitchFamily="34" charset="0"/>
            </a:endParaRPr>
          </a:p>
        </p:txBody>
      </p:sp>
      <p:sp>
        <p:nvSpPr>
          <p:cNvPr id="51207" name="TextBox 36"/>
          <p:cNvSpPr txBox="1">
            <a:spLocks noChangeArrowheads="1"/>
          </p:cNvSpPr>
          <p:nvPr/>
        </p:nvSpPr>
        <p:spPr bwMode="auto">
          <a:xfrm>
            <a:off x="5715000" y="2971800"/>
            <a:ext cx="1393330" cy="400110"/>
          </a:xfrm>
          <a:prstGeom prst="rect">
            <a:avLst/>
          </a:prstGeom>
          <a:noFill/>
          <a:ln w="38100">
            <a:solidFill>
              <a:srgbClr val="339966"/>
            </a:solidFill>
            <a:miter lim="800000"/>
            <a:headEnd/>
            <a:tailEnd/>
          </a:ln>
        </p:spPr>
        <p:txBody>
          <a:bodyPr wrap="none">
            <a:spAutoFit/>
          </a:bodyPr>
          <a:lstStyle/>
          <a:p>
            <a:r>
              <a:rPr lang="en-US" sz="2000" b="1" dirty="0" smtClean="0">
                <a:latin typeface="Corbel" pitchFamily="34" charset="0"/>
              </a:rPr>
              <a:t>Expression</a:t>
            </a:r>
            <a:endParaRPr lang="en-US" sz="2000" dirty="0">
              <a:solidFill>
                <a:srgbClr val="FF3300"/>
              </a:solidFill>
              <a:latin typeface="Corbel" pitchFamily="34" charset="0"/>
            </a:endParaRPr>
          </a:p>
        </p:txBody>
      </p:sp>
      <p:sp>
        <p:nvSpPr>
          <p:cNvPr id="51208" name="TextBox 37"/>
          <p:cNvSpPr txBox="1">
            <a:spLocks noChangeArrowheads="1"/>
          </p:cNvSpPr>
          <p:nvPr/>
        </p:nvSpPr>
        <p:spPr bwMode="auto">
          <a:xfrm>
            <a:off x="5715000" y="3505200"/>
            <a:ext cx="1393330" cy="400110"/>
          </a:xfrm>
          <a:prstGeom prst="rect">
            <a:avLst/>
          </a:prstGeom>
          <a:noFill/>
          <a:ln w="38100">
            <a:solidFill>
              <a:srgbClr val="339966"/>
            </a:solidFill>
            <a:miter lim="800000"/>
            <a:headEnd/>
            <a:tailEnd/>
          </a:ln>
        </p:spPr>
        <p:txBody>
          <a:bodyPr wrap="none">
            <a:spAutoFit/>
          </a:bodyPr>
          <a:lstStyle/>
          <a:p>
            <a:r>
              <a:rPr lang="en-US" sz="2000" b="1" dirty="0" smtClean="0">
                <a:latin typeface="Corbel" pitchFamily="34" charset="0"/>
              </a:rPr>
              <a:t>Expression</a:t>
            </a:r>
            <a:endParaRPr lang="en-US" sz="2000" dirty="0">
              <a:solidFill>
                <a:srgbClr val="FF3300"/>
              </a:solidFill>
              <a:latin typeface="Corbel" pitchFamily="34" charset="0"/>
            </a:endParaRPr>
          </a:p>
        </p:txBody>
      </p:sp>
      <p:sp>
        <p:nvSpPr>
          <p:cNvPr id="51209" name="TextBox 40"/>
          <p:cNvSpPr txBox="1">
            <a:spLocks noChangeArrowheads="1"/>
          </p:cNvSpPr>
          <p:nvPr/>
        </p:nvSpPr>
        <p:spPr bwMode="auto">
          <a:xfrm>
            <a:off x="6477000" y="1600200"/>
            <a:ext cx="1438275" cy="404813"/>
          </a:xfrm>
          <a:prstGeom prst="rect">
            <a:avLst/>
          </a:prstGeom>
          <a:noFill/>
          <a:ln w="38100">
            <a:solidFill>
              <a:srgbClr val="CC0099"/>
            </a:solidFill>
            <a:miter lim="800000"/>
            <a:headEnd/>
            <a:tailEnd/>
          </a:ln>
        </p:spPr>
        <p:txBody>
          <a:bodyPr wrap="none">
            <a:spAutoFit/>
          </a:bodyPr>
          <a:lstStyle/>
          <a:p>
            <a:r>
              <a:rPr lang="en-US">
                <a:latin typeface="Corbel" pitchFamily="34" charset="0"/>
              </a:rPr>
              <a:t>Shakespeare</a:t>
            </a:r>
          </a:p>
        </p:txBody>
      </p:sp>
      <p:cxnSp>
        <p:nvCxnSpPr>
          <p:cNvPr id="51210" name="Shape 45"/>
          <p:cNvCxnSpPr>
            <a:cxnSpLocks noChangeShapeType="1"/>
            <a:stCxn id="51209" idx="1"/>
            <a:endCxn id="51203" idx="0"/>
          </p:cNvCxnSpPr>
          <p:nvPr/>
        </p:nvCxnSpPr>
        <p:spPr bwMode="auto">
          <a:xfrm rot="10800000" flipV="1">
            <a:off x="5567363" y="1803400"/>
            <a:ext cx="890587" cy="82550"/>
          </a:xfrm>
          <a:prstGeom prst="curvedConnector2">
            <a:avLst/>
          </a:prstGeom>
          <a:noFill/>
          <a:ln w="38100">
            <a:solidFill>
              <a:schemeClr val="tx1"/>
            </a:solidFill>
            <a:round/>
            <a:headEnd/>
            <a:tailEnd/>
          </a:ln>
        </p:spPr>
      </p:cxnSp>
      <p:cxnSp>
        <p:nvCxnSpPr>
          <p:cNvPr id="51211" name="Shape 47"/>
          <p:cNvCxnSpPr>
            <a:cxnSpLocks noChangeShapeType="1"/>
            <a:stCxn id="51203" idx="2"/>
            <a:endCxn id="51205" idx="1"/>
          </p:cNvCxnSpPr>
          <p:nvPr/>
        </p:nvCxnSpPr>
        <p:spPr bwMode="auto">
          <a:xfrm rot="16200000" flipH="1">
            <a:off x="5476463" y="2399918"/>
            <a:ext cx="328642" cy="148431"/>
          </a:xfrm>
          <a:prstGeom prst="bentConnector2">
            <a:avLst/>
          </a:prstGeom>
          <a:noFill/>
          <a:ln w="38100">
            <a:solidFill>
              <a:schemeClr val="tx1"/>
            </a:solidFill>
            <a:miter lim="800000"/>
            <a:headEnd/>
            <a:tailEnd/>
          </a:ln>
        </p:spPr>
      </p:cxnSp>
      <p:cxnSp>
        <p:nvCxnSpPr>
          <p:cNvPr id="50" name="Shape 49"/>
          <p:cNvCxnSpPr>
            <a:cxnSpLocks noChangeShapeType="1"/>
          </p:cNvCxnSpPr>
          <p:nvPr/>
        </p:nvCxnSpPr>
        <p:spPr bwMode="auto">
          <a:xfrm rot="16200000" flipH="1">
            <a:off x="5203825" y="2720975"/>
            <a:ext cx="846138" cy="128588"/>
          </a:xfrm>
          <a:prstGeom prst="bentConnector2">
            <a:avLst/>
          </a:prstGeom>
          <a:noFill/>
          <a:ln w="25400">
            <a:solidFill>
              <a:schemeClr val="tx1"/>
            </a:solidFill>
            <a:miter lim="800000"/>
            <a:headEnd/>
            <a:tailEnd/>
          </a:ln>
          <a:effectLst>
            <a:outerShdw dist="20000" dir="5400000" rotWithShape="0">
              <a:srgbClr val="808080">
                <a:alpha val="37999"/>
              </a:srgbClr>
            </a:outerShdw>
          </a:effectLst>
        </p:spPr>
      </p:cxnSp>
      <p:cxnSp>
        <p:nvCxnSpPr>
          <p:cNvPr id="52" name="Shape 51"/>
          <p:cNvCxnSpPr>
            <a:cxnSpLocks noChangeShapeType="1"/>
          </p:cNvCxnSpPr>
          <p:nvPr/>
        </p:nvCxnSpPr>
        <p:spPr bwMode="auto">
          <a:xfrm rot="16200000" flipH="1">
            <a:off x="4937125" y="2987675"/>
            <a:ext cx="1379538" cy="128588"/>
          </a:xfrm>
          <a:prstGeom prst="bentConnector2">
            <a:avLst/>
          </a:prstGeom>
          <a:noFill/>
          <a:ln w="25400">
            <a:solidFill>
              <a:schemeClr val="tx1"/>
            </a:solidFill>
            <a:miter lim="800000"/>
            <a:headEnd/>
            <a:tailEnd/>
          </a:ln>
          <a:effectLst>
            <a:outerShdw dist="20000" dir="5400000" rotWithShape="0">
              <a:srgbClr val="808080">
                <a:alpha val="37999"/>
              </a:srgbClr>
            </a:outerShdw>
          </a:effectLst>
        </p:spPr>
      </p:cxnSp>
      <p:cxnSp>
        <p:nvCxnSpPr>
          <p:cNvPr id="54" name="Shape 53"/>
          <p:cNvCxnSpPr>
            <a:cxnSpLocks noChangeShapeType="1"/>
            <a:stCxn id="51203" idx="2"/>
            <a:endCxn id="51206" idx="1"/>
          </p:cNvCxnSpPr>
          <p:nvPr/>
        </p:nvCxnSpPr>
        <p:spPr bwMode="auto">
          <a:xfrm rot="16200000" flipH="1">
            <a:off x="4676363" y="3200018"/>
            <a:ext cx="1928842" cy="148431"/>
          </a:xfrm>
          <a:prstGeom prst="bentConnector2">
            <a:avLst/>
          </a:prstGeom>
          <a:noFill/>
          <a:ln w="25400">
            <a:solidFill>
              <a:schemeClr val="tx1"/>
            </a:solidFill>
            <a:miter lim="800000"/>
            <a:headEnd/>
            <a:tailEnd/>
          </a:ln>
          <a:effectLst>
            <a:outerShdw dist="20000" dir="5400000" rotWithShape="0">
              <a:srgbClr val="808080">
                <a:alpha val="37999"/>
              </a:srgbClr>
            </a:outerShdw>
          </a:effectLst>
        </p:spPr>
      </p:cxnSp>
      <p:cxnSp>
        <p:nvCxnSpPr>
          <p:cNvPr id="56" name="Shape 55"/>
          <p:cNvCxnSpPr>
            <a:cxnSpLocks noChangeShapeType="1"/>
            <a:stCxn id="51206" idx="2"/>
            <a:endCxn id="51204" idx="1"/>
          </p:cNvCxnSpPr>
          <p:nvPr/>
        </p:nvCxnSpPr>
        <p:spPr bwMode="auto">
          <a:xfrm rot="16200000" flipH="1">
            <a:off x="6318949" y="4531425"/>
            <a:ext cx="555566" cy="370135"/>
          </a:xfrm>
          <a:prstGeom prst="bentConnector2">
            <a:avLst/>
          </a:prstGeom>
          <a:noFill/>
          <a:ln w="25400">
            <a:solidFill>
              <a:schemeClr val="tx1"/>
            </a:solidFill>
            <a:miter lim="800000"/>
            <a:headEnd/>
            <a:tailEnd/>
          </a:ln>
          <a:effectLst>
            <a:outerShdw dist="20000" dir="5400000" rotWithShape="0">
              <a:srgbClr val="808080">
                <a:alpha val="37999"/>
              </a:srgbClr>
            </a:outerShdw>
          </a:effectLst>
        </p:spPr>
      </p:cxnSp>
      <p:sp>
        <p:nvSpPr>
          <p:cNvPr id="51216" name="TextBox 57"/>
          <p:cNvSpPr txBox="1">
            <a:spLocks noChangeArrowheads="1"/>
          </p:cNvSpPr>
          <p:nvPr/>
        </p:nvSpPr>
        <p:spPr bwMode="auto">
          <a:xfrm>
            <a:off x="4800600" y="5562600"/>
            <a:ext cx="2274888" cy="954088"/>
          </a:xfrm>
          <a:prstGeom prst="rect">
            <a:avLst/>
          </a:prstGeom>
          <a:noFill/>
          <a:ln w="38100">
            <a:solidFill>
              <a:srgbClr val="FF0000"/>
            </a:solidFill>
            <a:miter lim="800000"/>
            <a:headEnd/>
            <a:tailEnd/>
          </a:ln>
        </p:spPr>
        <p:txBody>
          <a:bodyPr wrap="none">
            <a:spAutoFit/>
          </a:bodyPr>
          <a:lstStyle/>
          <a:p>
            <a:r>
              <a:rPr lang="en-US">
                <a:latin typeface="Corbel" pitchFamily="34" charset="0"/>
              </a:rPr>
              <a:t>Library of Congress</a:t>
            </a:r>
          </a:p>
          <a:p>
            <a:r>
              <a:rPr lang="en-US">
                <a:latin typeface="Corbel" pitchFamily="34" charset="0"/>
              </a:rPr>
              <a:t>Copy 1</a:t>
            </a:r>
          </a:p>
          <a:p>
            <a:r>
              <a:rPr lang="en-US">
                <a:latin typeface="Corbel" pitchFamily="34" charset="0"/>
              </a:rPr>
              <a:t>Green leather binding</a:t>
            </a:r>
          </a:p>
        </p:txBody>
      </p:sp>
      <p:cxnSp>
        <p:nvCxnSpPr>
          <p:cNvPr id="60" name="Shape 59"/>
          <p:cNvCxnSpPr>
            <a:cxnSpLocks noChangeShapeType="1"/>
            <a:stCxn id="51204" idx="2"/>
            <a:endCxn id="51216" idx="3"/>
          </p:cNvCxnSpPr>
          <p:nvPr/>
        </p:nvCxnSpPr>
        <p:spPr bwMode="auto">
          <a:xfrm rot="5400000">
            <a:off x="7058025" y="5267326"/>
            <a:ext cx="809625" cy="736600"/>
          </a:xfrm>
          <a:prstGeom prst="bentConnector2">
            <a:avLst/>
          </a:prstGeom>
          <a:noFill/>
          <a:ln w="25400">
            <a:solidFill>
              <a:schemeClr val="tx1"/>
            </a:solidFill>
            <a:miter lim="800000"/>
            <a:headEnd/>
            <a:tailEnd/>
          </a:ln>
          <a:effectLst>
            <a:outerShdw dist="20000" dir="5400000" rotWithShape="0">
              <a:srgbClr val="808080">
                <a:alpha val="37999"/>
              </a:srgbClr>
            </a:outerShdw>
          </a:effectLst>
        </p:spPr>
      </p:cxnSp>
      <p:sp>
        <p:nvSpPr>
          <p:cNvPr id="51218" name="TextBox 4"/>
          <p:cNvSpPr txBox="1">
            <a:spLocks noChangeArrowheads="1"/>
          </p:cNvSpPr>
          <p:nvPr/>
        </p:nvSpPr>
        <p:spPr bwMode="auto">
          <a:xfrm>
            <a:off x="7543800" y="2209800"/>
            <a:ext cx="1306513" cy="679450"/>
          </a:xfrm>
          <a:prstGeom prst="rect">
            <a:avLst/>
          </a:prstGeom>
          <a:noFill/>
          <a:ln w="38100">
            <a:solidFill>
              <a:srgbClr val="0000FF"/>
            </a:solidFill>
            <a:miter lim="800000"/>
            <a:headEnd/>
            <a:tailEnd/>
          </a:ln>
        </p:spPr>
        <p:txBody>
          <a:bodyPr wrap="none">
            <a:noAutofit/>
          </a:bodyPr>
          <a:lstStyle/>
          <a:p>
            <a:pPr algn="ctr"/>
            <a:r>
              <a:rPr lang="en-US" sz="3200" b="1" dirty="0" smtClean="0">
                <a:latin typeface="Corbel" pitchFamily="34" charset="0"/>
              </a:rPr>
              <a:t>WORK</a:t>
            </a:r>
            <a:endParaRPr lang="en-US" sz="3200" b="1" dirty="0">
              <a:latin typeface="Corbel" pitchFamily="34" charset="0"/>
            </a:endParaRPr>
          </a:p>
        </p:txBody>
      </p:sp>
      <p:cxnSp>
        <p:nvCxnSpPr>
          <p:cNvPr id="2" name="Shape 45"/>
          <p:cNvCxnSpPr>
            <a:cxnSpLocks noChangeShapeType="1"/>
            <a:stCxn id="51218" idx="0"/>
          </p:cNvCxnSpPr>
          <p:nvPr/>
        </p:nvCxnSpPr>
        <p:spPr bwMode="auto">
          <a:xfrm rot="5400000" flipH="1">
            <a:off x="7881938" y="1874837"/>
            <a:ext cx="387350" cy="244475"/>
          </a:xfrm>
          <a:prstGeom prst="curvedConnector3">
            <a:avLst>
              <a:gd name="adj1" fmla="val 47542"/>
            </a:avLst>
          </a:prstGeom>
          <a:noFill/>
          <a:ln w="25400">
            <a:solidFill>
              <a:schemeClr val="tx1"/>
            </a:solidFill>
            <a:round/>
            <a:headEnd/>
            <a:tailEnd/>
          </a:ln>
          <a:effectLst>
            <a:outerShdw dist="20000" dir="5400000" rotWithShape="0">
              <a:srgbClr val="808080">
                <a:alpha val="37999"/>
              </a:srgbClr>
            </a:outerShdw>
          </a:effectLst>
        </p:spPr>
      </p:cxnSp>
      <p:sp>
        <p:nvSpPr>
          <p:cNvPr id="51220" name="Text Box 22"/>
          <p:cNvSpPr txBox="1">
            <a:spLocks noChangeArrowheads="1"/>
          </p:cNvSpPr>
          <p:nvPr/>
        </p:nvSpPr>
        <p:spPr bwMode="auto">
          <a:xfrm>
            <a:off x="1508125" y="1408113"/>
            <a:ext cx="1101725" cy="404812"/>
          </a:xfrm>
          <a:prstGeom prst="rect">
            <a:avLst/>
          </a:prstGeom>
          <a:noFill/>
          <a:ln w="38100">
            <a:solidFill>
              <a:srgbClr val="CC0099"/>
            </a:solidFill>
            <a:miter lim="800000"/>
            <a:headEnd/>
            <a:tailEnd/>
          </a:ln>
        </p:spPr>
        <p:txBody>
          <a:bodyPr wrap="none">
            <a:spAutoFit/>
          </a:bodyPr>
          <a:lstStyle/>
          <a:p>
            <a:r>
              <a:rPr lang="en-US">
                <a:latin typeface="Corbel" pitchFamily="34" charset="0"/>
              </a:rPr>
              <a:t>Stoppard</a:t>
            </a:r>
          </a:p>
        </p:txBody>
      </p:sp>
      <p:sp>
        <p:nvSpPr>
          <p:cNvPr id="51221" name="Text Box 23"/>
          <p:cNvSpPr txBox="1">
            <a:spLocks noChangeArrowheads="1"/>
          </p:cNvSpPr>
          <p:nvPr/>
        </p:nvSpPr>
        <p:spPr bwMode="auto">
          <a:xfrm>
            <a:off x="746125" y="2093913"/>
            <a:ext cx="184150" cy="366712"/>
          </a:xfrm>
          <a:prstGeom prst="rect">
            <a:avLst/>
          </a:prstGeom>
          <a:noFill/>
          <a:ln w="9525">
            <a:noFill/>
            <a:miter lim="800000"/>
            <a:headEnd/>
            <a:tailEnd/>
          </a:ln>
        </p:spPr>
        <p:txBody>
          <a:bodyPr wrap="none">
            <a:spAutoFit/>
          </a:bodyPr>
          <a:lstStyle/>
          <a:p>
            <a:endParaRPr lang="en-US">
              <a:latin typeface="Corbel" pitchFamily="34" charset="0"/>
            </a:endParaRPr>
          </a:p>
        </p:txBody>
      </p:sp>
      <p:sp>
        <p:nvSpPr>
          <p:cNvPr id="51222" name="Text Box 24"/>
          <p:cNvSpPr txBox="1">
            <a:spLocks noChangeArrowheads="1"/>
          </p:cNvSpPr>
          <p:nvPr/>
        </p:nvSpPr>
        <p:spPr bwMode="auto">
          <a:xfrm>
            <a:off x="749808" y="2170113"/>
            <a:ext cx="2907792" cy="676656"/>
          </a:xfrm>
          <a:prstGeom prst="rect">
            <a:avLst/>
          </a:prstGeom>
          <a:noFill/>
          <a:ln w="38100">
            <a:solidFill>
              <a:srgbClr val="0000FF"/>
            </a:solidFill>
            <a:miter lim="800000"/>
            <a:headEnd/>
            <a:tailEnd/>
          </a:ln>
        </p:spPr>
        <p:txBody>
          <a:bodyPr wrap="none" tIns="0" bIns="457200">
            <a:noAutofit/>
          </a:bodyPr>
          <a:lstStyle/>
          <a:p>
            <a:pPr algn="ctr"/>
            <a:r>
              <a:rPr lang="en-US" sz="5400" b="1" dirty="0" smtClean="0">
                <a:latin typeface="Corbel" pitchFamily="34" charset="0"/>
              </a:rPr>
              <a:t>WORK</a:t>
            </a:r>
            <a:endParaRPr lang="en-US" sz="5400" b="1" dirty="0">
              <a:latin typeface="Corbel" pitchFamily="34" charset="0"/>
            </a:endParaRPr>
          </a:p>
        </p:txBody>
      </p:sp>
      <p:sp>
        <p:nvSpPr>
          <p:cNvPr id="51223" name="Text Box 27"/>
          <p:cNvSpPr txBox="1">
            <a:spLocks noChangeArrowheads="1"/>
          </p:cNvSpPr>
          <p:nvPr/>
        </p:nvSpPr>
        <p:spPr bwMode="auto">
          <a:xfrm flipV="1">
            <a:off x="5105400" y="3124200"/>
            <a:ext cx="458788" cy="517525"/>
          </a:xfrm>
          <a:prstGeom prst="rect">
            <a:avLst/>
          </a:prstGeom>
          <a:noFill/>
          <a:ln w="9525">
            <a:noFill/>
            <a:miter lim="800000"/>
            <a:headEnd/>
            <a:tailEnd/>
          </a:ln>
        </p:spPr>
        <p:txBody>
          <a:bodyPr vert="eaVert" wrap="none">
            <a:spAutoFit/>
          </a:bodyPr>
          <a:lstStyle/>
          <a:p>
            <a:r>
              <a:rPr lang="en-US">
                <a:latin typeface="Corbel" pitchFamily="34" charset="0"/>
              </a:rPr>
              <a:t>Text</a:t>
            </a:r>
          </a:p>
        </p:txBody>
      </p:sp>
      <p:sp>
        <p:nvSpPr>
          <p:cNvPr id="51224" name="Text Box 29"/>
          <p:cNvSpPr txBox="1">
            <a:spLocks noChangeArrowheads="1"/>
          </p:cNvSpPr>
          <p:nvPr/>
        </p:nvSpPr>
        <p:spPr bwMode="auto">
          <a:xfrm>
            <a:off x="2270125" y="3541713"/>
            <a:ext cx="896938" cy="679450"/>
          </a:xfrm>
          <a:prstGeom prst="rect">
            <a:avLst/>
          </a:prstGeom>
          <a:noFill/>
          <a:ln w="38100">
            <a:solidFill>
              <a:srgbClr val="0000FF"/>
            </a:solidFill>
            <a:miter lim="800000"/>
            <a:headEnd/>
            <a:tailEnd/>
          </a:ln>
        </p:spPr>
        <p:txBody>
          <a:bodyPr wrap="square" tIns="91440">
            <a:noAutofit/>
          </a:bodyPr>
          <a:lstStyle/>
          <a:p>
            <a:pPr algn="ctr"/>
            <a:r>
              <a:rPr lang="en-US" sz="1500" b="1" dirty="0" smtClean="0">
                <a:latin typeface="Corbel" pitchFamily="34" charset="0"/>
              </a:rPr>
              <a:t>WORKS (Movies)</a:t>
            </a:r>
            <a:endParaRPr lang="en-US" sz="1500" b="1" dirty="0">
              <a:latin typeface="Corbel" pitchFamily="34" charset="0"/>
            </a:endParaRPr>
          </a:p>
        </p:txBody>
      </p:sp>
      <p:sp>
        <p:nvSpPr>
          <p:cNvPr id="51225" name="Text Box 30"/>
          <p:cNvSpPr txBox="1">
            <a:spLocks noChangeArrowheads="1"/>
          </p:cNvSpPr>
          <p:nvPr/>
        </p:nvSpPr>
        <p:spPr bwMode="auto">
          <a:xfrm rot="-1554391">
            <a:off x="3787775" y="1819275"/>
            <a:ext cx="1152525" cy="641350"/>
          </a:xfrm>
          <a:prstGeom prst="rect">
            <a:avLst/>
          </a:prstGeom>
          <a:noFill/>
          <a:ln w="9525">
            <a:noFill/>
            <a:miter lim="800000"/>
            <a:headEnd/>
            <a:tailEnd/>
          </a:ln>
        </p:spPr>
        <p:txBody>
          <a:bodyPr wrap="none">
            <a:spAutoFit/>
          </a:bodyPr>
          <a:lstStyle/>
          <a:p>
            <a:r>
              <a:rPr lang="en-US">
                <a:latin typeface="Corbel" pitchFamily="34" charset="0"/>
              </a:rPr>
              <a:t>Derivative</a:t>
            </a:r>
          </a:p>
          <a:p>
            <a:r>
              <a:rPr lang="en-US">
                <a:latin typeface="Corbel" pitchFamily="34" charset="0"/>
              </a:rPr>
              <a:t>    works</a:t>
            </a:r>
          </a:p>
        </p:txBody>
      </p:sp>
      <p:cxnSp>
        <p:nvCxnSpPr>
          <p:cNvPr id="51227" name="AutoShape 27"/>
          <p:cNvCxnSpPr>
            <a:cxnSpLocks noChangeShapeType="1"/>
            <a:stCxn id="51203" idx="1"/>
            <a:endCxn id="51224" idx="3"/>
          </p:cNvCxnSpPr>
          <p:nvPr/>
        </p:nvCxnSpPr>
        <p:spPr bwMode="auto">
          <a:xfrm rot="10800000" flipV="1">
            <a:off x="3186113" y="2108200"/>
            <a:ext cx="1900237" cy="1773238"/>
          </a:xfrm>
          <a:prstGeom prst="curvedConnector3">
            <a:avLst>
              <a:gd name="adj1" fmla="val 50042"/>
            </a:avLst>
          </a:prstGeom>
          <a:noFill/>
          <a:ln w="25400">
            <a:solidFill>
              <a:schemeClr val="tx1"/>
            </a:solidFill>
            <a:round/>
            <a:headEnd/>
            <a:tailEnd/>
          </a:ln>
        </p:spPr>
      </p:cxnSp>
      <p:cxnSp>
        <p:nvCxnSpPr>
          <p:cNvPr id="51228" name="AutoShape 28"/>
          <p:cNvCxnSpPr>
            <a:cxnSpLocks noChangeShapeType="1"/>
            <a:stCxn id="51220" idx="2"/>
            <a:endCxn id="51222" idx="0"/>
          </p:cNvCxnSpPr>
          <p:nvPr/>
        </p:nvCxnSpPr>
        <p:spPr bwMode="auto">
          <a:xfrm rot="16200000" flipH="1">
            <a:off x="1952752" y="1919161"/>
            <a:ext cx="357188" cy="144716"/>
          </a:xfrm>
          <a:prstGeom prst="straightConnector1">
            <a:avLst/>
          </a:prstGeom>
          <a:noFill/>
          <a:ln w="25400">
            <a:solidFill>
              <a:schemeClr val="tx1"/>
            </a:solidFill>
            <a:round/>
            <a:headEnd/>
            <a:tailEnd/>
          </a:ln>
        </p:spPr>
      </p:cxnSp>
      <p:cxnSp>
        <p:nvCxnSpPr>
          <p:cNvPr id="51229" name="AutoShape 30"/>
          <p:cNvCxnSpPr>
            <a:cxnSpLocks noChangeShapeType="1"/>
            <a:stCxn id="51203" idx="1"/>
          </p:cNvCxnSpPr>
          <p:nvPr/>
        </p:nvCxnSpPr>
        <p:spPr bwMode="auto">
          <a:xfrm rot="10800000" flipV="1">
            <a:off x="2843213" y="2108200"/>
            <a:ext cx="2243137" cy="3162300"/>
          </a:xfrm>
          <a:prstGeom prst="curvedConnector3">
            <a:avLst>
              <a:gd name="adj1" fmla="val 25051"/>
            </a:avLst>
          </a:prstGeom>
          <a:noFill/>
          <a:ln w="38100">
            <a:solidFill>
              <a:schemeClr val="tx1"/>
            </a:solidFill>
            <a:round/>
            <a:headEnd/>
            <a:tailEnd/>
          </a:ln>
        </p:spPr>
      </p:cxnSp>
      <p:sp>
        <p:nvSpPr>
          <p:cNvPr id="51230" name="Text Box 31"/>
          <p:cNvSpPr txBox="1">
            <a:spLocks noChangeArrowheads="1"/>
          </p:cNvSpPr>
          <p:nvPr/>
        </p:nvSpPr>
        <p:spPr bwMode="auto">
          <a:xfrm rot="-1817502">
            <a:off x="3463925" y="4292600"/>
            <a:ext cx="900113" cy="366713"/>
          </a:xfrm>
          <a:prstGeom prst="rect">
            <a:avLst/>
          </a:prstGeom>
          <a:noFill/>
          <a:ln w="9525">
            <a:noFill/>
            <a:miter lim="800000"/>
            <a:headEnd/>
            <a:tailEnd/>
          </a:ln>
        </p:spPr>
        <p:txBody>
          <a:bodyPr wrap="none">
            <a:spAutoFit/>
          </a:bodyPr>
          <a:lstStyle/>
          <a:p>
            <a:r>
              <a:rPr lang="en-US">
                <a:latin typeface="Corbel" pitchFamily="34" charset="0"/>
              </a:rPr>
              <a:t>Subject</a:t>
            </a:r>
          </a:p>
        </p:txBody>
      </p:sp>
      <p:sp>
        <p:nvSpPr>
          <p:cNvPr id="51232" name="Rectangle 32"/>
          <p:cNvSpPr>
            <a:spLocks noChangeArrowheads="1"/>
          </p:cNvSpPr>
          <p:nvPr/>
        </p:nvSpPr>
        <p:spPr bwMode="auto">
          <a:xfrm>
            <a:off x="838200" y="4419600"/>
            <a:ext cx="2057400" cy="1676400"/>
          </a:xfrm>
          <a:prstGeom prst="rect">
            <a:avLst/>
          </a:prstGeom>
          <a:noFill/>
          <a:ln w="38100">
            <a:solidFill>
              <a:schemeClr val="tx1"/>
            </a:solidFill>
            <a:miter lim="800000"/>
            <a:headEnd/>
            <a:tailEnd/>
          </a:ln>
        </p:spPr>
        <p:txBody>
          <a:bodyPr wrap="none" anchor="ctr"/>
          <a:lstStyle/>
          <a:p>
            <a:endParaRPr lang="en-US"/>
          </a:p>
        </p:txBody>
      </p:sp>
      <p:sp>
        <p:nvSpPr>
          <p:cNvPr id="51233" name="Text Box 33"/>
          <p:cNvSpPr txBox="1">
            <a:spLocks noChangeArrowheads="1"/>
          </p:cNvSpPr>
          <p:nvPr/>
        </p:nvSpPr>
        <p:spPr bwMode="auto">
          <a:xfrm>
            <a:off x="1" y="6324599"/>
            <a:ext cx="4648199" cy="307777"/>
          </a:xfrm>
          <a:prstGeom prst="rect">
            <a:avLst/>
          </a:prstGeom>
          <a:noFill/>
          <a:ln w="9525">
            <a:noFill/>
            <a:miter lim="800000"/>
            <a:headEnd/>
            <a:tailEnd/>
          </a:ln>
        </p:spPr>
        <p:txBody>
          <a:bodyPr wrap="square">
            <a:spAutoFit/>
          </a:bodyPr>
          <a:lstStyle/>
          <a:p>
            <a:r>
              <a:rPr lang="en-US" sz="1400" dirty="0" smtClean="0"/>
              <a:t>Based on B. </a:t>
            </a:r>
            <a:r>
              <a:rPr lang="en-US" sz="1400" dirty="0" err="1" smtClean="0"/>
              <a:t>Tillett</a:t>
            </a:r>
            <a:r>
              <a:rPr lang="en-US" sz="1400" dirty="0" smtClean="0"/>
              <a:t>, Building Blocks for the Future, 2010</a:t>
            </a:r>
            <a:endParaRPr lang="en-US" sz="1400" dirty="0"/>
          </a:p>
        </p:txBody>
      </p:sp>
      <p:cxnSp>
        <p:nvCxnSpPr>
          <p:cNvPr id="39" name="Shape 45"/>
          <p:cNvCxnSpPr>
            <a:cxnSpLocks noChangeShapeType="1"/>
          </p:cNvCxnSpPr>
          <p:nvPr/>
        </p:nvCxnSpPr>
        <p:spPr bwMode="auto">
          <a:xfrm rot="10800000" flipV="1">
            <a:off x="3668713" y="2093913"/>
            <a:ext cx="1417637" cy="415925"/>
          </a:xfrm>
          <a:prstGeom prst="curvedConnector3">
            <a:avLst>
              <a:gd name="adj1" fmla="val 72116"/>
            </a:avLst>
          </a:prstGeom>
          <a:noFill/>
          <a:ln w="25400">
            <a:solidFill>
              <a:schemeClr val="tx1"/>
            </a:solidFill>
            <a:round/>
            <a:headEnd/>
            <a:tailEnd/>
          </a:ln>
          <a:effectLst>
            <a:outerShdw dist="20000" dir="5400000" rotWithShape="0">
              <a:srgbClr val="808080">
                <a:alpha val="37999"/>
              </a:srgbClr>
            </a:outerShdw>
          </a:effectLst>
        </p:spPr>
      </p:cxnSp>
      <p:sp>
        <p:nvSpPr>
          <p:cNvPr id="34" name="TextBox 33"/>
          <p:cNvSpPr txBox="1"/>
          <p:nvPr/>
        </p:nvSpPr>
        <p:spPr>
          <a:xfrm>
            <a:off x="914400" y="4495800"/>
            <a:ext cx="1920240" cy="1463040"/>
          </a:xfrm>
          <a:prstGeom prst="rect">
            <a:avLst/>
          </a:prstGeom>
          <a:noFill/>
        </p:spPr>
        <p:txBody>
          <a:bodyPr wrap="none" rtlCol="0">
            <a:noAutofit/>
          </a:bodyPr>
          <a:lstStyle/>
          <a:p>
            <a:pPr algn="ctr"/>
            <a:r>
              <a:rPr lang="en-US" sz="3000" b="1" dirty="0" smtClean="0"/>
              <a:t>WORK </a:t>
            </a:r>
          </a:p>
          <a:p>
            <a:pPr algn="ctr"/>
            <a:r>
              <a:rPr lang="en-US" sz="3000" b="1" dirty="0" smtClean="0"/>
              <a:t>about a </a:t>
            </a:r>
          </a:p>
          <a:p>
            <a:pPr algn="ctr"/>
            <a:r>
              <a:rPr lang="en-US" sz="3000" b="1" dirty="0" smtClean="0"/>
              <a:t>WORK</a:t>
            </a:r>
            <a:endParaRPr lang="en-US" sz="3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51204">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gradFill>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sp>
        <p:nvSpPr>
          <p:cNvPr id="28675" name="Title 1"/>
          <p:cNvSpPr>
            <a:spLocks noGrp="1"/>
          </p:cNvSpPr>
          <p:nvPr>
            <p:ph type="title"/>
          </p:nvPr>
        </p:nvSpPr>
        <p:spPr/>
        <p:txBody>
          <a:bodyPr>
            <a:normAutofit/>
          </a:bodyPr>
          <a:lstStyle/>
          <a:p>
            <a:pPr eaLnBrk="1" hangingPunct="1">
              <a:defRPr/>
            </a:pPr>
            <a:r>
              <a:rPr lang="en-US" sz="4000" dirty="0" smtClean="0">
                <a:effectLst>
                  <a:outerShdw blurRad="38100" dist="38100" dir="2700000" algn="tl">
                    <a:srgbClr val="C0C0C0"/>
                  </a:outerShdw>
                </a:effectLst>
              </a:rPr>
              <a:t>In FRBR/WEMI terms</a:t>
            </a:r>
          </a:p>
        </p:txBody>
      </p:sp>
      <p:sp>
        <p:nvSpPr>
          <p:cNvPr id="51203" name="TextBox 4"/>
          <p:cNvSpPr txBox="1">
            <a:spLocks noChangeArrowheads="1"/>
          </p:cNvSpPr>
          <p:nvPr/>
        </p:nvSpPr>
        <p:spPr bwMode="auto">
          <a:xfrm>
            <a:off x="5105400" y="1905000"/>
            <a:ext cx="922338" cy="404813"/>
          </a:xfrm>
          <a:prstGeom prst="rect">
            <a:avLst/>
          </a:prstGeom>
          <a:noFill/>
          <a:ln w="38100">
            <a:solidFill>
              <a:srgbClr val="0000FF"/>
            </a:solidFill>
            <a:miter lim="800000"/>
            <a:headEnd/>
            <a:tailEnd/>
          </a:ln>
        </p:spPr>
        <p:txBody>
          <a:bodyPr wrap="none">
            <a:noAutofit/>
          </a:bodyPr>
          <a:lstStyle/>
          <a:p>
            <a:pPr algn="ctr"/>
            <a:r>
              <a:rPr lang="en-US" sz="2000" b="1" dirty="0" smtClean="0">
                <a:latin typeface="Corbel" pitchFamily="34" charset="0"/>
              </a:rPr>
              <a:t>WORK</a:t>
            </a:r>
            <a:endParaRPr lang="en-US" sz="2000" b="1" dirty="0">
              <a:latin typeface="Corbel" pitchFamily="34" charset="0"/>
            </a:endParaRPr>
          </a:p>
        </p:txBody>
      </p:sp>
      <p:sp>
        <p:nvSpPr>
          <p:cNvPr id="51204" name="TextBox 5"/>
          <p:cNvSpPr txBox="1">
            <a:spLocks noChangeArrowheads="1"/>
          </p:cNvSpPr>
          <p:nvPr/>
        </p:nvSpPr>
        <p:spPr bwMode="auto">
          <a:xfrm>
            <a:off x="6781800" y="4776788"/>
            <a:ext cx="2098675" cy="434975"/>
          </a:xfrm>
          <a:prstGeom prst="rect">
            <a:avLst/>
          </a:prstGeom>
          <a:noFill/>
          <a:ln w="38100">
            <a:solidFill>
              <a:srgbClr val="FF6600"/>
            </a:solidFill>
            <a:miter lim="800000"/>
            <a:headEnd/>
            <a:tailEnd/>
          </a:ln>
        </p:spPr>
        <p:txBody>
          <a:bodyPr wrap="none">
            <a:noAutofit/>
          </a:bodyPr>
          <a:lstStyle/>
          <a:p>
            <a:pPr algn="ctr"/>
            <a:r>
              <a:rPr lang="es-MX" sz="2100" b="1" dirty="0" smtClean="0">
                <a:latin typeface="Corbel" pitchFamily="34" charset="0"/>
              </a:rPr>
              <a:t>MANIFESTATION</a:t>
            </a:r>
            <a:endParaRPr lang="es-MX" sz="2100" b="1" dirty="0">
              <a:latin typeface="Corbel" pitchFamily="34" charset="0"/>
            </a:endParaRPr>
          </a:p>
        </p:txBody>
      </p:sp>
      <p:sp>
        <p:nvSpPr>
          <p:cNvPr id="51205" name="TextBox 7"/>
          <p:cNvSpPr txBox="1">
            <a:spLocks noChangeArrowheads="1"/>
          </p:cNvSpPr>
          <p:nvPr/>
        </p:nvSpPr>
        <p:spPr bwMode="auto">
          <a:xfrm>
            <a:off x="5715000" y="2438400"/>
            <a:ext cx="1446230" cy="400110"/>
          </a:xfrm>
          <a:prstGeom prst="rect">
            <a:avLst/>
          </a:prstGeom>
          <a:noFill/>
          <a:ln w="38100">
            <a:solidFill>
              <a:srgbClr val="339966"/>
            </a:solidFill>
            <a:miter lim="800000"/>
            <a:headEnd/>
            <a:tailEnd/>
          </a:ln>
        </p:spPr>
        <p:txBody>
          <a:bodyPr wrap="none">
            <a:spAutoFit/>
          </a:bodyPr>
          <a:lstStyle/>
          <a:p>
            <a:r>
              <a:rPr lang="en-US" sz="2000" b="1" dirty="0" smtClean="0">
                <a:latin typeface="Corbel" pitchFamily="34" charset="0"/>
              </a:rPr>
              <a:t>Expression</a:t>
            </a:r>
            <a:endParaRPr lang="en-US" sz="2000" b="1" dirty="0">
              <a:latin typeface="Corbel" pitchFamily="34" charset="0"/>
            </a:endParaRPr>
          </a:p>
        </p:txBody>
      </p:sp>
      <p:sp>
        <p:nvSpPr>
          <p:cNvPr id="51206" name="TextBox 34"/>
          <p:cNvSpPr txBox="1">
            <a:spLocks noChangeArrowheads="1"/>
          </p:cNvSpPr>
          <p:nvPr/>
        </p:nvSpPr>
        <p:spPr bwMode="auto">
          <a:xfrm>
            <a:off x="5715000" y="4038600"/>
            <a:ext cx="1393330" cy="400110"/>
          </a:xfrm>
          <a:prstGeom prst="rect">
            <a:avLst/>
          </a:prstGeom>
          <a:noFill/>
          <a:ln w="38100">
            <a:solidFill>
              <a:srgbClr val="339966"/>
            </a:solidFill>
            <a:miter lim="800000"/>
            <a:headEnd/>
            <a:tailEnd/>
          </a:ln>
        </p:spPr>
        <p:txBody>
          <a:bodyPr wrap="none">
            <a:spAutoFit/>
          </a:bodyPr>
          <a:lstStyle/>
          <a:p>
            <a:r>
              <a:rPr lang="en-US" sz="2000" b="1" dirty="0" smtClean="0">
                <a:latin typeface="Corbel" pitchFamily="34" charset="0"/>
              </a:rPr>
              <a:t>Expression</a:t>
            </a:r>
            <a:endParaRPr lang="en-US" sz="2000" dirty="0">
              <a:solidFill>
                <a:srgbClr val="FF3300"/>
              </a:solidFill>
              <a:latin typeface="Corbel" pitchFamily="34" charset="0"/>
            </a:endParaRPr>
          </a:p>
        </p:txBody>
      </p:sp>
      <p:sp>
        <p:nvSpPr>
          <p:cNvPr id="51207" name="TextBox 36"/>
          <p:cNvSpPr txBox="1">
            <a:spLocks noChangeArrowheads="1"/>
          </p:cNvSpPr>
          <p:nvPr/>
        </p:nvSpPr>
        <p:spPr bwMode="auto">
          <a:xfrm>
            <a:off x="5715000" y="2971800"/>
            <a:ext cx="1393330" cy="400110"/>
          </a:xfrm>
          <a:prstGeom prst="rect">
            <a:avLst/>
          </a:prstGeom>
          <a:noFill/>
          <a:ln w="38100">
            <a:solidFill>
              <a:srgbClr val="339966"/>
            </a:solidFill>
            <a:miter lim="800000"/>
            <a:headEnd/>
            <a:tailEnd/>
          </a:ln>
        </p:spPr>
        <p:txBody>
          <a:bodyPr wrap="none">
            <a:spAutoFit/>
          </a:bodyPr>
          <a:lstStyle/>
          <a:p>
            <a:r>
              <a:rPr lang="en-US" sz="2000" b="1" dirty="0" smtClean="0">
                <a:latin typeface="Corbel" pitchFamily="34" charset="0"/>
              </a:rPr>
              <a:t>Expression</a:t>
            </a:r>
            <a:endParaRPr lang="en-US" sz="2000" dirty="0">
              <a:solidFill>
                <a:srgbClr val="FF3300"/>
              </a:solidFill>
              <a:latin typeface="Corbel" pitchFamily="34" charset="0"/>
            </a:endParaRPr>
          </a:p>
        </p:txBody>
      </p:sp>
      <p:sp>
        <p:nvSpPr>
          <p:cNvPr id="51208" name="TextBox 37"/>
          <p:cNvSpPr txBox="1">
            <a:spLocks noChangeArrowheads="1"/>
          </p:cNvSpPr>
          <p:nvPr/>
        </p:nvSpPr>
        <p:spPr bwMode="auto">
          <a:xfrm>
            <a:off x="5715000" y="3505200"/>
            <a:ext cx="1393330" cy="400110"/>
          </a:xfrm>
          <a:prstGeom prst="rect">
            <a:avLst/>
          </a:prstGeom>
          <a:noFill/>
          <a:ln w="38100">
            <a:solidFill>
              <a:srgbClr val="339966"/>
            </a:solidFill>
            <a:miter lim="800000"/>
            <a:headEnd/>
            <a:tailEnd/>
          </a:ln>
        </p:spPr>
        <p:txBody>
          <a:bodyPr wrap="none">
            <a:spAutoFit/>
          </a:bodyPr>
          <a:lstStyle/>
          <a:p>
            <a:r>
              <a:rPr lang="en-US" sz="2000" b="1" dirty="0" smtClean="0">
                <a:latin typeface="Corbel" pitchFamily="34" charset="0"/>
              </a:rPr>
              <a:t>Expression</a:t>
            </a:r>
            <a:endParaRPr lang="en-US" sz="2000" dirty="0">
              <a:solidFill>
                <a:srgbClr val="FF3300"/>
              </a:solidFill>
              <a:latin typeface="Corbel" pitchFamily="34" charset="0"/>
            </a:endParaRPr>
          </a:p>
        </p:txBody>
      </p:sp>
      <p:sp>
        <p:nvSpPr>
          <p:cNvPr id="51209" name="TextBox 40"/>
          <p:cNvSpPr txBox="1">
            <a:spLocks noChangeArrowheads="1"/>
          </p:cNvSpPr>
          <p:nvPr/>
        </p:nvSpPr>
        <p:spPr bwMode="auto">
          <a:xfrm>
            <a:off x="6477000" y="1600200"/>
            <a:ext cx="1438275" cy="404813"/>
          </a:xfrm>
          <a:prstGeom prst="rect">
            <a:avLst/>
          </a:prstGeom>
          <a:noFill/>
          <a:ln w="38100">
            <a:solidFill>
              <a:srgbClr val="CC0099"/>
            </a:solidFill>
            <a:miter lim="800000"/>
            <a:headEnd/>
            <a:tailEnd/>
          </a:ln>
        </p:spPr>
        <p:txBody>
          <a:bodyPr wrap="none">
            <a:spAutoFit/>
          </a:bodyPr>
          <a:lstStyle/>
          <a:p>
            <a:r>
              <a:rPr lang="en-US">
                <a:latin typeface="Corbel" pitchFamily="34" charset="0"/>
              </a:rPr>
              <a:t>Shakespeare</a:t>
            </a:r>
          </a:p>
        </p:txBody>
      </p:sp>
      <p:cxnSp>
        <p:nvCxnSpPr>
          <p:cNvPr id="51210" name="Shape 45"/>
          <p:cNvCxnSpPr>
            <a:cxnSpLocks noChangeShapeType="1"/>
            <a:stCxn id="51209" idx="1"/>
            <a:endCxn id="51203" idx="0"/>
          </p:cNvCxnSpPr>
          <p:nvPr/>
        </p:nvCxnSpPr>
        <p:spPr bwMode="auto">
          <a:xfrm rot="10800000" flipV="1">
            <a:off x="5567363" y="1803400"/>
            <a:ext cx="890587" cy="82550"/>
          </a:xfrm>
          <a:prstGeom prst="curvedConnector2">
            <a:avLst/>
          </a:prstGeom>
          <a:noFill/>
          <a:ln w="38100">
            <a:solidFill>
              <a:schemeClr val="tx1"/>
            </a:solidFill>
            <a:round/>
            <a:headEnd/>
            <a:tailEnd/>
          </a:ln>
        </p:spPr>
      </p:cxnSp>
      <p:cxnSp>
        <p:nvCxnSpPr>
          <p:cNvPr id="51211" name="Shape 47"/>
          <p:cNvCxnSpPr>
            <a:cxnSpLocks noChangeShapeType="1"/>
            <a:stCxn id="51203" idx="2"/>
            <a:endCxn id="51205" idx="1"/>
          </p:cNvCxnSpPr>
          <p:nvPr/>
        </p:nvCxnSpPr>
        <p:spPr bwMode="auto">
          <a:xfrm rot="16200000" flipH="1">
            <a:off x="5476463" y="2399918"/>
            <a:ext cx="328642" cy="148431"/>
          </a:xfrm>
          <a:prstGeom prst="bentConnector2">
            <a:avLst/>
          </a:prstGeom>
          <a:noFill/>
          <a:ln w="38100">
            <a:solidFill>
              <a:schemeClr val="tx1"/>
            </a:solidFill>
            <a:miter lim="800000"/>
            <a:headEnd/>
            <a:tailEnd/>
          </a:ln>
        </p:spPr>
      </p:cxnSp>
      <p:cxnSp>
        <p:nvCxnSpPr>
          <p:cNvPr id="50" name="Shape 49"/>
          <p:cNvCxnSpPr>
            <a:cxnSpLocks noChangeShapeType="1"/>
          </p:cNvCxnSpPr>
          <p:nvPr/>
        </p:nvCxnSpPr>
        <p:spPr bwMode="auto">
          <a:xfrm rot="16200000" flipH="1">
            <a:off x="5203825" y="2720975"/>
            <a:ext cx="846138" cy="128588"/>
          </a:xfrm>
          <a:prstGeom prst="bentConnector2">
            <a:avLst/>
          </a:prstGeom>
          <a:noFill/>
          <a:ln w="25400">
            <a:solidFill>
              <a:schemeClr val="tx1"/>
            </a:solidFill>
            <a:miter lim="800000"/>
            <a:headEnd/>
            <a:tailEnd/>
          </a:ln>
          <a:effectLst>
            <a:outerShdw dist="20000" dir="5400000" rotWithShape="0">
              <a:srgbClr val="808080">
                <a:alpha val="37999"/>
              </a:srgbClr>
            </a:outerShdw>
          </a:effectLst>
        </p:spPr>
      </p:cxnSp>
      <p:cxnSp>
        <p:nvCxnSpPr>
          <p:cNvPr id="52" name="Shape 51"/>
          <p:cNvCxnSpPr>
            <a:cxnSpLocks noChangeShapeType="1"/>
          </p:cNvCxnSpPr>
          <p:nvPr/>
        </p:nvCxnSpPr>
        <p:spPr bwMode="auto">
          <a:xfrm rot="16200000" flipH="1">
            <a:off x="4937125" y="2987675"/>
            <a:ext cx="1379538" cy="128588"/>
          </a:xfrm>
          <a:prstGeom prst="bentConnector2">
            <a:avLst/>
          </a:prstGeom>
          <a:noFill/>
          <a:ln w="25400">
            <a:solidFill>
              <a:schemeClr val="tx1"/>
            </a:solidFill>
            <a:miter lim="800000"/>
            <a:headEnd/>
            <a:tailEnd/>
          </a:ln>
          <a:effectLst>
            <a:outerShdw dist="20000" dir="5400000" rotWithShape="0">
              <a:srgbClr val="808080">
                <a:alpha val="37999"/>
              </a:srgbClr>
            </a:outerShdw>
          </a:effectLst>
        </p:spPr>
      </p:cxnSp>
      <p:cxnSp>
        <p:nvCxnSpPr>
          <p:cNvPr id="54" name="Shape 53"/>
          <p:cNvCxnSpPr>
            <a:cxnSpLocks noChangeShapeType="1"/>
            <a:stCxn id="51203" idx="2"/>
            <a:endCxn id="51206" idx="1"/>
          </p:cNvCxnSpPr>
          <p:nvPr/>
        </p:nvCxnSpPr>
        <p:spPr bwMode="auto">
          <a:xfrm rot="16200000" flipH="1">
            <a:off x="4676363" y="3200018"/>
            <a:ext cx="1928842" cy="148431"/>
          </a:xfrm>
          <a:prstGeom prst="bentConnector2">
            <a:avLst/>
          </a:prstGeom>
          <a:noFill/>
          <a:ln w="25400">
            <a:solidFill>
              <a:schemeClr val="tx1"/>
            </a:solidFill>
            <a:miter lim="800000"/>
            <a:headEnd/>
            <a:tailEnd/>
          </a:ln>
          <a:effectLst>
            <a:outerShdw dist="20000" dir="5400000" rotWithShape="0">
              <a:srgbClr val="808080">
                <a:alpha val="37999"/>
              </a:srgbClr>
            </a:outerShdw>
          </a:effectLst>
        </p:spPr>
      </p:cxnSp>
      <p:cxnSp>
        <p:nvCxnSpPr>
          <p:cNvPr id="56" name="Shape 55"/>
          <p:cNvCxnSpPr>
            <a:cxnSpLocks noChangeShapeType="1"/>
            <a:stCxn id="51206" idx="2"/>
            <a:endCxn id="51204" idx="1"/>
          </p:cNvCxnSpPr>
          <p:nvPr/>
        </p:nvCxnSpPr>
        <p:spPr bwMode="auto">
          <a:xfrm rot="16200000" flipH="1">
            <a:off x="6318949" y="4531425"/>
            <a:ext cx="555566" cy="370135"/>
          </a:xfrm>
          <a:prstGeom prst="bentConnector2">
            <a:avLst/>
          </a:prstGeom>
          <a:noFill/>
          <a:ln w="25400">
            <a:solidFill>
              <a:schemeClr val="tx1"/>
            </a:solidFill>
            <a:miter lim="800000"/>
            <a:headEnd/>
            <a:tailEnd/>
          </a:ln>
          <a:effectLst>
            <a:outerShdw dist="20000" dir="5400000" rotWithShape="0">
              <a:srgbClr val="808080">
                <a:alpha val="37999"/>
              </a:srgbClr>
            </a:outerShdw>
          </a:effectLst>
        </p:spPr>
      </p:cxnSp>
      <p:sp>
        <p:nvSpPr>
          <p:cNvPr id="51216" name="TextBox 57"/>
          <p:cNvSpPr txBox="1">
            <a:spLocks noChangeArrowheads="1"/>
          </p:cNvSpPr>
          <p:nvPr/>
        </p:nvSpPr>
        <p:spPr bwMode="auto">
          <a:xfrm>
            <a:off x="4800600" y="5562600"/>
            <a:ext cx="2274888" cy="954088"/>
          </a:xfrm>
          <a:prstGeom prst="rect">
            <a:avLst/>
          </a:prstGeom>
          <a:noFill/>
          <a:ln w="38100">
            <a:solidFill>
              <a:srgbClr val="FF0000"/>
            </a:solidFill>
            <a:miter lim="800000"/>
            <a:headEnd/>
            <a:tailEnd/>
          </a:ln>
        </p:spPr>
        <p:txBody>
          <a:bodyPr wrap="none">
            <a:noAutofit/>
          </a:bodyPr>
          <a:lstStyle/>
          <a:p>
            <a:r>
              <a:rPr lang="en-US" dirty="0">
                <a:latin typeface="Corbel" pitchFamily="34" charset="0"/>
              </a:rPr>
              <a:t>Library of Congress</a:t>
            </a:r>
          </a:p>
          <a:p>
            <a:r>
              <a:rPr lang="en-US" dirty="0">
                <a:latin typeface="Corbel" pitchFamily="34" charset="0"/>
              </a:rPr>
              <a:t>Copy 1</a:t>
            </a:r>
          </a:p>
          <a:p>
            <a:r>
              <a:rPr lang="en-US" dirty="0">
                <a:latin typeface="Corbel" pitchFamily="34" charset="0"/>
              </a:rPr>
              <a:t>Green leather binding</a:t>
            </a:r>
          </a:p>
        </p:txBody>
      </p:sp>
      <p:cxnSp>
        <p:nvCxnSpPr>
          <p:cNvPr id="60" name="Shape 59"/>
          <p:cNvCxnSpPr>
            <a:cxnSpLocks noChangeShapeType="1"/>
            <a:stCxn id="51204" idx="2"/>
            <a:endCxn id="51216" idx="3"/>
          </p:cNvCxnSpPr>
          <p:nvPr/>
        </p:nvCxnSpPr>
        <p:spPr bwMode="auto">
          <a:xfrm rot="5400000">
            <a:off x="7058025" y="5267326"/>
            <a:ext cx="809625" cy="736600"/>
          </a:xfrm>
          <a:prstGeom prst="bentConnector2">
            <a:avLst/>
          </a:prstGeom>
          <a:noFill/>
          <a:ln w="25400">
            <a:solidFill>
              <a:schemeClr val="tx1"/>
            </a:solidFill>
            <a:miter lim="800000"/>
            <a:headEnd/>
            <a:tailEnd/>
          </a:ln>
          <a:effectLst>
            <a:outerShdw dist="20000" dir="5400000" rotWithShape="0">
              <a:srgbClr val="808080">
                <a:alpha val="37999"/>
              </a:srgbClr>
            </a:outerShdw>
          </a:effectLst>
        </p:spPr>
      </p:cxnSp>
      <p:sp>
        <p:nvSpPr>
          <p:cNvPr id="51218" name="TextBox 4"/>
          <p:cNvSpPr txBox="1">
            <a:spLocks noChangeArrowheads="1"/>
          </p:cNvSpPr>
          <p:nvPr/>
        </p:nvSpPr>
        <p:spPr bwMode="auto">
          <a:xfrm>
            <a:off x="7543800" y="2209800"/>
            <a:ext cx="1306513" cy="679450"/>
          </a:xfrm>
          <a:prstGeom prst="rect">
            <a:avLst/>
          </a:prstGeom>
          <a:noFill/>
          <a:ln w="38100">
            <a:solidFill>
              <a:srgbClr val="0000FF"/>
            </a:solidFill>
            <a:miter lim="800000"/>
            <a:headEnd/>
            <a:tailEnd/>
          </a:ln>
        </p:spPr>
        <p:txBody>
          <a:bodyPr wrap="none">
            <a:noAutofit/>
          </a:bodyPr>
          <a:lstStyle/>
          <a:p>
            <a:pPr algn="ctr"/>
            <a:r>
              <a:rPr lang="en-US" sz="3200" b="1" dirty="0" smtClean="0">
                <a:latin typeface="Corbel" pitchFamily="34" charset="0"/>
              </a:rPr>
              <a:t>WORK</a:t>
            </a:r>
            <a:endParaRPr lang="en-US" sz="3200" b="1" dirty="0">
              <a:latin typeface="Corbel" pitchFamily="34" charset="0"/>
            </a:endParaRPr>
          </a:p>
        </p:txBody>
      </p:sp>
      <p:cxnSp>
        <p:nvCxnSpPr>
          <p:cNvPr id="2" name="Shape 45"/>
          <p:cNvCxnSpPr>
            <a:cxnSpLocks noChangeShapeType="1"/>
            <a:stCxn id="51218" idx="0"/>
          </p:cNvCxnSpPr>
          <p:nvPr/>
        </p:nvCxnSpPr>
        <p:spPr bwMode="auto">
          <a:xfrm rot="5400000" flipH="1">
            <a:off x="7881938" y="1874837"/>
            <a:ext cx="387350" cy="244475"/>
          </a:xfrm>
          <a:prstGeom prst="curvedConnector3">
            <a:avLst>
              <a:gd name="adj1" fmla="val 47542"/>
            </a:avLst>
          </a:prstGeom>
          <a:noFill/>
          <a:ln w="25400">
            <a:solidFill>
              <a:schemeClr val="tx1"/>
            </a:solidFill>
            <a:round/>
            <a:headEnd/>
            <a:tailEnd/>
          </a:ln>
          <a:effectLst>
            <a:outerShdw dist="20000" dir="5400000" rotWithShape="0">
              <a:srgbClr val="808080">
                <a:alpha val="37999"/>
              </a:srgbClr>
            </a:outerShdw>
          </a:effectLst>
        </p:spPr>
      </p:cxnSp>
      <p:sp>
        <p:nvSpPr>
          <p:cNvPr id="51220" name="Text Box 22"/>
          <p:cNvSpPr txBox="1">
            <a:spLocks noChangeArrowheads="1"/>
          </p:cNvSpPr>
          <p:nvPr/>
        </p:nvSpPr>
        <p:spPr bwMode="auto">
          <a:xfrm>
            <a:off x="1508125" y="1408113"/>
            <a:ext cx="1101725" cy="404812"/>
          </a:xfrm>
          <a:prstGeom prst="rect">
            <a:avLst/>
          </a:prstGeom>
          <a:noFill/>
          <a:ln w="38100">
            <a:solidFill>
              <a:srgbClr val="CC0099"/>
            </a:solidFill>
            <a:miter lim="800000"/>
            <a:headEnd/>
            <a:tailEnd/>
          </a:ln>
        </p:spPr>
        <p:txBody>
          <a:bodyPr wrap="none">
            <a:spAutoFit/>
          </a:bodyPr>
          <a:lstStyle/>
          <a:p>
            <a:r>
              <a:rPr lang="en-US">
                <a:latin typeface="Corbel" pitchFamily="34" charset="0"/>
              </a:rPr>
              <a:t>Stoppard</a:t>
            </a:r>
          </a:p>
        </p:txBody>
      </p:sp>
      <p:sp>
        <p:nvSpPr>
          <p:cNvPr id="51221" name="Text Box 23"/>
          <p:cNvSpPr txBox="1">
            <a:spLocks noChangeArrowheads="1"/>
          </p:cNvSpPr>
          <p:nvPr/>
        </p:nvSpPr>
        <p:spPr bwMode="auto">
          <a:xfrm>
            <a:off x="746125" y="2093913"/>
            <a:ext cx="184150" cy="366712"/>
          </a:xfrm>
          <a:prstGeom prst="rect">
            <a:avLst/>
          </a:prstGeom>
          <a:noFill/>
          <a:ln w="9525">
            <a:noFill/>
            <a:miter lim="800000"/>
            <a:headEnd/>
            <a:tailEnd/>
          </a:ln>
        </p:spPr>
        <p:txBody>
          <a:bodyPr wrap="none">
            <a:spAutoFit/>
          </a:bodyPr>
          <a:lstStyle/>
          <a:p>
            <a:endParaRPr lang="en-US">
              <a:latin typeface="Corbel" pitchFamily="34" charset="0"/>
            </a:endParaRPr>
          </a:p>
        </p:txBody>
      </p:sp>
      <p:sp>
        <p:nvSpPr>
          <p:cNvPr id="51222" name="Text Box 24"/>
          <p:cNvSpPr txBox="1">
            <a:spLocks noChangeArrowheads="1"/>
          </p:cNvSpPr>
          <p:nvPr/>
        </p:nvSpPr>
        <p:spPr bwMode="auto">
          <a:xfrm>
            <a:off x="749808" y="2170113"/>
            <a:ext cx="2907792" cy="676656"/>
          </a:xfrm>
          <a:prstGeom prst="rect">
            <a:avLst/>
          </a:prstGeom>
          <a:noFill/>
          <a:ln w="38100">
            <a:solidFill>
              <a:srgbClr val="0000FF"/>
            </a:solidFill>
            <a:miter lim="800000"/>
            <a:headEnd/>
            <a:tailEnd/>
          </a:ln>
        </p:spPr>
        <p:txBody>
          <a:bodyPr wrap="none" tIns="0" bIns="457200">
            <a:noAutofit/>
          </a:bodyPr>
          <a:lstStyle/>
          <a:p>
            <a:pPr algn="ctr"/>
            <a:r>
              <a:rPr lang="en-US" sz="5400" b="1" dirty="0" smtClean="0">
                <a:latin typeface="Corbel" pitchFamily="34" charset="0"/>
              </a:rPr>
              <a:t>WORK</a:t>
            </a:r>
            <a:endParaRPr lang="en-US" sz="5400" b="1" dirty="0">
              <a:latin typeface="Corbel" pitchFamily="34" charset="0"/>
            </a:endParaRPr>
          </a:p>
        </p:txBody>
      </p:sp>
      <p:sp>
        <p:nvSpPr>
          <p:cNvPr id="51223" name="Text Box 27"/>
          <p:cNvSpPr txBox="1">
            <a:spLocks noChangeArrowheads="1"/>
          </p:cNvSpPr>
          <p:nvPr/>
        </p:nvSpPr>
        <p:spPr bwMode="auto">
          <a:xfrm flipV="1">
            <a:off x="5105400" y="3124200"/>
            <a:ext cx="458788" cy="517525"/>
          </a:xfrm>
          <a:prstGeom prst="rect">
            <a:avLst/>
          </a:prstGeom>
          <a:noFill/>
          <a:ln w="9525">
            <a:noFill/>
            <a:miter lim="800000"/>
            <a:headEnd/>
            <a:tailEnd/>
          </a:ln>
        </p:spPr>
        <p:txBody>
          <a:bodyPr vert="eaVert" wrap="none">
            <a:spAutoFit/>
          </a:bodyPr>
          <a:lstStyle/>
          <a:p>
            <a:r>
              <a:rPr lang="en-US">
                <a:latin typeface="Corbel" pitchFamily="34" charset="0"/>
              </a:rPr>
              <a:t>Text</a:t>
            </a:r>
          </a:p>
        </p:txBody>
      </p:sp>
      <p:sp>
        <p:nvSpPr>
          <p:cNvPr id="51224" name="Text Box 29"/>
          <p:cNvSpPr txBox="1">
            <a:spLocks noChangeArrowheads="1"/>
          </p:cNvSpPr>
          <p:nvPr/>
        </p:nvSpPr>
        <p:spPr bwMode="auto">
          <a:xfrm>
            <a:off x="2270125" y="3541713"/>
            <a:ext cx="896938" cy="679450"/>
          </a:xfrm>
          <a:prstGeom prst="rect">
            <a:avLst/>
          </a:prstGeom>
          <a:noFill/>
          <a:ln w="38100">
            <a:solidFill>
              <a:srgbClr val="0000FF"/>
            </a:solidFill>
            <a:miter lim="800000"/>
            <a:headEnd/>
            <a:tailEnd/>
          </a:ln>
        </p:spPr>
        <p:txBody>
          <a:bodyPr wrap="square" tIns="91440">
            <a:noAutofit/>
          </a:bodyPr>
          <a:lstStyle/>
          <a:p>
            <a:pPr algn="ctr"/>
            <a:r>
              <a:rPr lang="en-US" sz="1500" b="1" dirty="0" smtClean="0">
                <a:latin typeface="Corbel" pitchFamily="34" charset="0"/>
              </a:rPr>
              <a:t>WORKS (Movies)</a:t>
            </a:r>
            <a:endParaRPr lang="en-US" sz="1500" b="1" dirty="0">
              <a:latin typeface="Corbel" pitchFamily="34" charset="0"/>
            </a:endParaRPr>
          </a:p>
        </p:txBody>
      </p:sp>
      <p:sp>
        <p:nvSpPr>
          <p:cNvPr id="51225" name="Text Box 30"/>
          <p:cNvSpPr txBox="1">
            <a:spLocks noChangeArrowheads="1"/>
          </p:cNvSpPr>
          <p:nvPr/>
        </p:nvSpPr>
        <p:spPr bwMode="auto">
          <a:xfrm rot="-1554391">
            <a:off x="3787775" y="1819275"/>
            <a:ext cx="1152525" cy="641350"/>
          </a:xfrm>
          <a:prstGeom prst="rect">
            <a:avLst/>
          </a:prstGeom>
          <a:noFill/>
          <a:ln w="9525">
            <a:noFill/>
            <a:miter lim="800000"/>
            <a:headEnd/>
            <a:tailEnd/>
          </a:ln>
        </p:spPr>
        <p:txBody>
          <a:bodyPr wrap="none">
            <a:spAutoFit/>
          </a:bodyPr>
          <a:lstStyle/>
          <a:p>
            <a:r>
              <a:rPr lang="en-US">
                <a:latin typeface="Corbel" pitchFamily="34" charset="0"/>
              </a:rPr>
              <a:t>Derivative</a:t>
            </a:r>
          </a:p>
          <a:p>
            <a:r>
              <a:rPr lang="en-US">
                <a:latin typeface="Corbel" pitchFamily="34" charset="0"/>
              </a:rPr>
              <a:t>    works</a:t>
            </a:r>
          </a:p>
        </p:txBody>
      </p:sp>
      <p:cxnSp>
        <p:nvCxnSpPr>
          <p:cNvPr id="51227" name="AutoShape 27"/>
          <p:cNvCxnSpPr>
            <a:cxnSpLocks noChangeShapeType="1"/>
            <a:stCxn id="51203" idx="1"/>
            <a:endCxn id="51224" idx="3"/>
          </p:cNvCxnSpPr>
          <p:nvPr/>
        </p:nvCxnSpPr>
        <p:spPr bwMode="auto">
          <a:xfrm rot="10800000" flipV="1">
            <a:off x="3186113" y="2108200"/>
            <a:ext cx="1900237" cy="1773238"/>
          </a:xfrm>
          <a:prstGeom prst="curvedConnector3">
            <a:avLst>
              <a:gd name="adj1" fmla="val 50042"/>
            </a:avLst>
          </a:prstGeom>
          <a:noFill/>
          <a:ln w="25400">
            <a:solidFill>
              <a:schemeClr val="tx1"/>
            </a:solidFill>
            <a:round/>
            <a:headEnd/>
            <a:tailEnd/>
          </a:ln>
        </p:spPr>
      </p:cxnSp>
      <p:cxnSp>
        <p:nvCxnSpPr>
          <p:cNvPr id="51228" name="AutoShape 28"/>
          <p:cNvCxnSpPr>
            <a:cxnSpLocks noChangeShapeType="1"/>
            <a:stCxn id="51220" idx="2"/>
            <a:endCxn id="51222" idx="0"/>
          </p:cNvCxnSpPr>
          <p:nvPr/>
        </p:nvCxnSpPr>
        <p:spPr bwMode="auto">
          <a:xfrm rot="16200000" flipH="1">
            <a:off x="1952752" y="1919161"/>
            <a:ext cx="357188" cy="144716"/>
          </a:xfrm>
          <a:prstGeom prst="straightConnector1">
            <a:avLst/>
          </a:prstGeom>
          <a:noFill/>
          <a:ln w="25400">
            <a:solidFill>
              <a:schemeClr val="tx1"/>
            </a:solidFill>
            <a:round/>
            <a:headEnd/>
            <a:tailEnd/>
          </a:ln>
        </p:spPr>
      </p:cxnSp>
      <p:cxnSp>
        <p:nvCxnSpPr>
          <p:cNvPr id="51229" name="AutoShape 30"/>
          <p:cNvCxnSpPr>
            <a:cxnSpLocks noChangeShapeType="1"/>
            <a:stCxn id="51203" idx="1"/>
          </p:cNvCxnSpPr>
          <p:nvPr/>
        </p:nvCxnSpPr>
        <p:spPr bwMode="auto">
          <a:xfrm rot="10800000" flipV="1">
            <a:off x="2843213" y="2108200"/>
            <a:ext cx="2243137" cy="3162300"/>
          </a:xfrm>
          <a:prstGeom prst="curvedConnector3">
            <a:avLst>
              <a:gd name="adj1" fmla="val 25051"/>
            </a:avLst>
          </a:prstGeom>
          <a:noFill/>
          <a:ln w="38100">
            <a:solidFill>
              <a:schemeClr val="tx1"/>
            </a:solidFill>
            <a:round/>
            <a:headEnd/>
            <a:tailEnd/>
          </a:ln>
        </p:spPr>
      </p:cxnSp>
      <p:sp>
        <p:nvSpPr>
          <p:cNvPr id="51230" name="Text Box 31"/>
          <p:cNvSpPr txBox="1">
            <a:spLocks noChangeArrowheads="1"/>
          </p:cNvSpPr>
          <p:nvPr/>
        </p:nvSpPr>
        <p:spPr bwMode="auto">
          <a:xfrm rot="-1817502">
            <a:off x="3463925" y="4292600"/>
            <a:ext cx="900113" cy="366713"/>
          </a:xfrm>
          <a:prstGeom prst="rect">
            <a:avLst/>
          </a:prstGeom>
          <a:noFill/>
          <a:ln w="9525">
            <a:noFill/>
            <a:miter lim="800000"/>
            <a:headEnd/>
            <a:tailEnd/>
          </a:ln>
        </p:spPr>
        <p:txBody>
          <a:bodyPr wrap="none">
            <a:spAutoFit/>
          </a:bodyPr>
          <a:lstStyle/>
          <a:p>
            <a:r>
              <a:rPr lang="en-US">
                <a:latin typeface="Corbel" pitchFamily="34" charset="0"/>
              </a:rPr>
              <a:t>Subject</a:t>
            </a:r>
          </a:p>
        </p:txBody>
      </p:sp>
      <p:sp>
        <p:nvSpPr>
          <p:cNvPr id="51232" name="Rectangle 32"/>
          <p:cNvSpPr>
            <a:spLocks noChangeArrowheads="1"/>
          </p:cNvSpPr>
          <p:nvPr/>
        </p:nvSpPr>
        <p:spPr bwMode="auto">
          <a:xfrm>
            <a:off x="838200" y="4419600"/>
            <a:ext cx="2057400" cy="1676400"/>
          </a:xfrm>
          <a:prstGeom prst="rect">
            <a:avLst/>
          </a:prstGeom>
          <a:noFill/>
          <a:ln w="38100">
            <a:solidFill>
              <a:schemeClr val="tx1"/>
            </a:solidFill>
            <a:miter lim="800000"/>
            <a:headEnd/>
            <a:tailEnd/>
          </a:ln>
        </p:spPr>
        <p:txBody>
          <a:bodyPr wrap="none" anchor="ctr"/>
          <a:lstStyle/>
          <a:p>
            <a:endParaRPr lang="en-US"/>
          </a:p>
        </p:txBody>
      </p:sp>
      <p:sp>
        <p:nvSpPr>
          <p:cNvPr id="51233" name="Text Box 33"/>
          <p:cNvSpPr txBox="1">
            <a:spLocks noChangeArrowheads="1"/>
          </p:cNvSpPr>
          <p:nvPr/>
        </p:nvSpPr>
        <p:spPr bwMode="auto">
          <a:xfrm>
            <a:off x="1" y="6324599"/>
            <a:ext cx="4648199" cy="307777"/>
          </a:xfrm>
          <a:prstGeom prst="rect">
            <a:avLst/>
          </a:prstGeom>
          <a:noFill/>
          <a:ln w="9525">
            <a:noFill/>
            <a:miter lim="800000"/>
            <a:headEnd/>
            <a:tailEnd/>
          </a:ln>
        </p:spPr>
        <p:txBody>
          <a:bodyPr wrap="square">
            <a:spAutoFit/>
          </a:bodyPr>
          <a:lstStyle/>
          <a:p>
            <a:r>
              <a:rPr lang="en-US" sz="1400" dirty="0" smtClean="0"/>
              <a:t>Based on B. </a:t>
            </a:r>
            <a:r>
              <a:rPr lang="en-US" sz="1400" dirty="0" err="1" smtClean="0"/>
              <a:t>Tillett</a:t>
            </a:r>
            <a:r>
              <a:rPr lang="en-US" sz="1400" dirty="0" smtClean="0"/>
              <a:t>, Building Blocks for the Future, 2010</a:t>
            </a:r>
            <a:endParaRPr lang="en-US" sz="1400" dirty="0"/>
          </a:p>
        </p:txBody>
      </p:sp>
      <p:cxnSp>
        <p:nvCxnSpPr>
          <p:cNvPr id="39" name="Shape 45"/>
          <p:cNvCxnSpPr>
            <a:cxnSpLocks noChangeShapeType="1"/>
          </p:cNvCxnSpPr>
          <p:nvPr/>
        </p:nvCxnSpPr>
        <p:spPr bwMode="auto">
          <a:xfrm rot="10800000" flipV="1">
            <a:off x="3668713" y="2093913"/>
            <a:ext cx="1417637" cy="415925"/>
          </a:xfrm>
          <a:prstGeom prst="curvedConnector3">
            <a:avLst>
              <a:gd name="adj1" fmla="val 72116"/>
            </a:avLst>
          </a:prstGeom>
          <a:noFill/>
          <a:ln w="25400">
            <a:solidFill>
              <a:schemeClr val="tx1"/>
            </a:solidFill>
            <a:round/>
            <a:headEnd/>
            <a:tailEnd/>
          </a:ln>
          <a:effectLst>
            <a:outerShdw dist="20000" dir="5400000" rotWithShape="0">
              <a:srgbClr val="808080">
                <a:alpha val="37999"/>
              </a:srgbClr>
            </a:outerShdw>
          </a:effectLst>
        </p:spPr>
      </p:cxnSp>
      <p:sp>
        <p:nvSpPr>
          <p:cNvPr id="34" name="TextBox 33"/>
          <p:cNvSpPr txBox="1"/>
          <p:nvPr/>
        </p:nvSpPr>
        <p:spPr>
          <a:xfrm>
            <a:off x="914400" y="4495800"/>
            <a:ext cx="1920240" cy="1463040"/>
          </a:xfrm>
          <a:prstGeom prst="rect">
            <a:avLst/>
          </a:prstGeom>
          <a:noFill/>
        </p:spPr>
        <p:txBody>
          <a:bodyPr wrap="none" rtlCol="0">
            <a:noAutofit/>
          </a:bodyPr>
          <a:lstStyle/>
          <a:p>
            <a:pPr algn="ctr"/>
            <a:r>
              <a:rPr lang="en-US" sz="3000" b="1" dirty="0" smtClean="0"/>
              <a:t>WORK </a:t>
            </a:r>
          </a:p>
          <a:p>
            <a:pPr algn="ctr"/>
            <a:r>
              <a:rPr lang="en-US" sz="3000" b="1" dirty="0" smtClean="0"/>
              <a:t>about a </a:t>
            </a:r>
          </a:p>
          <a:p>
            <a:pPr algn="ctr"/>
            <a:r>
              <a:rPr lang="en-US" sz="3000" b="1" dirty="0" smtClean="0"/>
              <a:t>WORK</a:t>
            </a:r>
            <a:endParaRPr lang="en-US" sz="3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51216">
                                            <p:txEl>
                                              <p:pRg st="0" end="0"/>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51216">
                                            <p:txEl>
                                              <p:pRg st="1" end="1"/>
                                            </p:txEl>
                                          </p:spTgt>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51216">
                                            <p:txEl>
                                              <p:pRg st="2" end="2"/>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gradFill>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sp>
        <p:nvSpPr>
          <p:cNvPr id="28675" name="Title 1"/>
          <p:cNvSpPr>
            <a:spLocks noGrp="1"/>
          </p:cNvSpPr>
          <p:nvPr>
            <p:ph type="title"/>
          </p:nvPr>
        </p:nvSpPr>
        <p:spPr/>
        <p:txBody>
          <a:bodyPr>
            <a:normAutofit/>
          </a:bodyPr>
          <a:lstStyle/>
          <a:p>
            <a:pPr eaLnBrk="1" hangingPunct="1">
              <a:defRPr/>
            </a:pPr>
            <a:r>
              <a:rPr lang="en-US" sz="4000" dirty="0" smtClean="0">
                <a:effectLst>
                  <a:outerShdw blurRad="38100" dist="38100" dir="2700000" algn="tl">
                    <a:srgbClr val="C0C0C0"/>
                  </a:outerShdw>
                </a:effectLst>
              </a:rPr>
              <a:t>In FRBR/WEMI terms</a:t>
            </a:r>
          </a:p>
        </p:txBody>
      </p:sp>
      <p:sp>
        <p:nvSpPr>
          <p:cNvPr id="51203" name="TextBox 4"/>
          <p:cNvSpPr txBox="1">
            <a:spLocks noChangeArrowheads="1"/>
          </p:cNvSpPr>
          <p:nvPr/>
        </p:nvSpPr>
        <p:spPr bwMode="auto">
          <a:xfrm>
            <a:off x="5105400" y="1905000"/>
            <a:ext cx="922338" cy="404813"/>
          </a:xfrm>
          <a:prstGeom prst="rect">
            <a:avLst/>
          </a:prstGeom>
          <a:noFill/>
          <a:ln w="38100">
            <a:solidFill>
              <a:srgbClr val="0000FF"/>
            </a:solidFill>
            <a:miter lim="800000"/>
            <a:headEnd/>
            <a:tailEnd/>
          </a:ln>
        </p:spPr>
        <p:txBody>
          <a:bodyPr wrap="none">
            <a:noAutofit/>
          </a:bodyPr>
          <a:lstStyle/>
          <a:p>
            <a:pPr algn="ctr"/>
            <a:r>
              <a:rPr lang="en-US" sz="2000" b="1" dirty="0" smtClean="0">
                <a:latin typeface="Corbel" pitchFamily="34" charset="0"/>
              </a:rPr>
              <a:t>WORK</a:t>
            </a:r>
            <a:endParaRPr lang="en-US" sz="2000" b="1" dirty="0">
              <a:latin typeface="Corbel" pitchFamily="34" charset="0"/>
            </a:endParaRPr>
          </a:p>
        </p:txBody>
      </p:sp>
      <p:sp>
        <p:nvSpPr>
          <p:cNvPr id="51204" name="TextBox 5"/>
          <p:cNvSpPr txBox="1">
            <a:spLocks noChangeArrowheads="1"/>
          </p:cNvSpPr>
          <p:nvPr/>
        </p:nvSpPr>
        <p:spPr bwMode="auto">
          <a:xfrm>
            <a:off x="6781800" y="4776788"/>
            <a:ext cx="2098675" cy="434975"/>
          </a:xfrm>
          <a:prstGeom prst="rect">
            <a:avLst/>
          </a:prstGeom>
          <a:noFill/>
          <a:ln w="38100">
            <a:solidFill>
              <a:srgbClr val="FF6600"/>
            </a:solidFill>
            <a:miter lim="800000"/>
            <a:headEnd/>
            <a:tailEnd/>
          </a:ln>
        </p:spPr>
        <p:txBody>
          <a:bodyPr wrap="none">
            <a:noAutofit/>
          </a:bodyPr>
          <a:lstStyle/>
          <a:p>
            <a:pPr algn="ctr"/>
            <a:r>
              <a:rPr lang="es-MX" sz="2100" b="1" dirty="0" smtClean="0">
                <a:latin typeface="Corbel" pitchFamily="34" charset="0"/>
              </a:rPr>
              <a:t>MANIFESTATION</a:t>
            </a:r>
            <a:endParaRPr lang="es-MX" sz="2100" b="1" dirty="0">
              <a:latin typeface="Corbel" pitchFamily="34" charset="0"/>
            </a:endParaRPr>
          </a:p>
        </p:txBody>
      </p:sp>
      <p:sp>
        <p:nvSpPr>
          <p:cNvPr id="51205" name="TextBox 7"/>
          <p:cNvSpPr txBox="1">
            <a:spLocks noChangeArrowheads="1"/>
          </p:cNvSpPr>
          <p:nvPr/>
        </p:nvSpPr>
        <p:spPr bwMode="auto">
          <a:xfrm>
            <a:off x="5715000" y="2438400"/>
            <a:ext cx="1446230" cy="400110"/>
          </a:xfrm>
          <a:prstGeom prst="rect">
            <a:avLst/>
          </a:prstGeom>
          <a:noFill/>
          <a:ln w="38100">
            <a:solidFill>
              <a:srgbClr val="339966"/>
            </a:solidFill>
            <a:miter lim="800000"/>
            <a:headEnd/>
            <a:tailEnd/>
          </a:ln>
        </p:spPr>
        <p:txBody>
          <a:bodyPr wrap="none">
            <a:spAutoFit/>
          </a:bodyPr>
          <a:lstStyle/>
          <a:p>
            <a:r>
              <a:rPr lang="en-US" sz="2000" b="1" dirty="0" smtClean="0">
                <a:latin typeface="Corbel" pitchFamily="34" charset="0"/>
              </a:rPr>
              <a:t>Expression</a:t>
            </a:r>
            <a:endParaRPr lang="en-US" sz="2000" b="1" dirty="0">
              <a:latin typeface="Corbel" pitchFamily="34" charset="0"/>
            </a:endParaRPr>
          </a:p>
        </p:txBody>
      </p:sp>
      <p:sp>
        <p:nvSpPr>
          <p:cNvPr id="51206" name="TextBox 34"/>
          <p:cNvSpPr txBox="1">
            <a:spLocks noChangeArrowheads="1"/>
          </p:cNvSpPr>
          <p:nvPr/>
        </p:nvSpPr>
        <p:spPr bwMode="auto">
          <a:xfrm>
            <a:off x="5715000" y="4038600"/>
            <a:ext cx="1393330" cy="400110"/>
          </a:xfrm>
          <a:prstGeom prst="rect">
            <a:avLst/>
          </a:prstGeom>
          <a:noFill/>
          <a:ln w="38100">
            <a:solidFill>
              <a:srgbClr val="339966"/>
            </a:solidFill>
            <a:miter lim="800000"/>
            <a:headEnd/>
            <a:tailEnd/>
          </a:ln>
        </p:spPr>
        <p:txBody>
          <a:bodyPr wrap="none">
            <a:spAutoFit/>
          </a:bodyPr>
          <a:lstStyle/>
          <a:p>
            <a:r>
              <a:rPr lang="en-US" sz="2000" b="1" dirty="0" smtClean="0">
                <a:latin typeface="Corbel" pitchFamily="34" charset="0"/>
              </a:rPr>
              <a:t>Expression</a:t>
            </a:r>
            <a:endParaRPr lang="en-US" sz="2000" dirty="0">
              <a:solidFill>
                <a:srgbClr val="FF3300"/>
              </a:solidFill>
              <a:latin typeface="Corbel" pitchFamily="34" charset="0"/>
            </a:endParaRPr>
          </a:p>
        </p:txBody>
      </p:sp>
      <p:sp>
        <p:nvSpPr>
          <p:cNvPr id="51207" name="TextBox 36"/>
          <p:cNvSpPr txBox="1">
            <a:spLocks noChangeArrowheads="1"/>
          </p:cNvSpPr>
          <p:nvPr/>
        </p:nvSpPr>
        <p:spPr bwMode="auto">
          <a:xfrm>
            <a:off x="5715000" y="2971800"/>
            <a:ext cx="1393330" cy="400110"/>
          </a:xfrm>
          <a:prstGeom prst="rect">
            <a:avLst/>
          </a:prstGeom>
          <a:noFill/>
          <a:ln w="38100">
            <a:solidFill>
              <a:srgbClr val="339966"/>
            </a:solidFill>
            <a:miter lim="800000"/>
            <a:headEnd/>
            <a:tailEnd/>
          </a:ln>
        </p:spPr>
        <p:txBody>
          <a:bodyPr wrap="none">
            <a:spAutoFit/>
          </a:bodyPr>
          <a:lstStyle/>
          <a:p>
            <a:r>
              <a:rPr lang="en-US" sz="2000" b="1" dirty="0" smtClean="0">
                <a:latin typeface="Corbel" pitchFamily="34" charset="0"/>
              </a:rPr>
              <a:t>Expression</a:t>
            </a:r>
            <a:endParaRPr lang="en-US" sz="2000" dirty="0">
              <a:solidFill>
                <a:srgbClr val="FF3300"/>
              </a:solidFill>
              <a:latin typeface="Corbel" pitchFamily="34" charset="0"/>
            </a:endParaRPr>
          </a:p>
        </p:txBody>
      </p:sp>
      <p:sp>
        <p:nvSpPr>
          <p:cNvPr id="51208" name="TextBox 37"/>
          <p:cNvSpPr txBox="1">
            <a:spLocks noChangeArrowheads="1"/>
          </p:cNvSpPr>
          <p:nvPr/>
        </p:nvSpPr>
        <p:spPr bwMode="auto">
          <a:xfrm>
            <a:off x="5715000" y="3505200"/>
            <a:ext cx="1393330" cy="400110"/>
          </a:xfrm>
          <a:prstGeom prst="rect">
            <a:avLst/>
          </a:prstGeom>
          <a:noFill/>
          <a:ln w="38100">
            <a:solidFill>
              <a:srgbClr val="339966"/>
            </a:solidFill>
            <a:miter lim="800000"/>
            <a:headEnd/>
            <a:tailEnd/>
          </a:ln>
        </p:spPr>
        <p:txBody>
          <a:bodyPr wrap="none">
            <a:spAutoFit/>
          </a:bodyPr>
          <a:lstStyle/>
          <a:p>
            <a:r>
              <a:rPr lang="en-US" sz="2000" b="1" dirty="0" smtClean="0">
                <a:latin typeface="Corbel" pitchFamily="34" charset="0"/>
              </a:rPr>
              <a:t>Expression</a:t>
            </a:r>
            <a:endParaRPr lang="en-US" sz="2000" dirty="0">
              <a:solidFill>
                <a:srgbClr val="FF3300"/>
              </a:solidFill>
              <a:latin typeface="Corbel" pitchFamily="34" charset="0"/>
            </a:endParaRPr>
          </a:p>
        </p:txBody>
      </p:sp>
      <p:sp>
        <p:nvSpPr>
          <p:cNvPr id="51209" name="TextBox 40"/>
          <p:cNvSpPr txBox="1">
            <a:spLocks noChangeArrowheads="1"/>
          </p:cNvSpPr>
          <p:nvPr/>
        </p:nvSpPr>
        <p:spPr bwMode="auto">
          <a:xfrm>
            <a:off x="6477000" y="1600200"/>
            <a:ext cx="1438275" cy="404813"/>
          </a:xfrm>
          <a:prstGeom prst="rect">
            <a:avLst/>
          </a:prstGeom>
          <a:noFill/>
          <a:ln w="38100">
            <a:solidFill>
              <a:srgbClr val="CC0099"/>
            </a:solidFill>
            <a:miter lim="800000"/>
            <a:headEnd/>
            <a:tailEnd/>
          </a:ln>
        </p:spPr>
        <p:txBody>
          <a:bodyPr wrap="none">
            <a:spAutoFit/>
          </a:bodyPr>
          <a:lstStyle/>
          <a:p>
            <a:r>
              <a:rPr lang="en-US">
                <a:latin typeface="Corbel" pitchFamily="34" charset="0"/>
              </a:rPr>
              <a:t>Shakespeare</a:t>
            </a:r>
          </a:p>
        </p:txBody>
      </p:sp>
      <p:cxnSp>
        <p:nvCxnSpPr>
          <p:cNvPr id="51210" name="Shape 45"/>
          <p:cNvCxnSpPr>
            <a:cxnSpLocks noChangeShapeType="1"/>
            <a:stCxn id="51209" idx="1"/>
            <a:endCxn id="51203" idx="0"/>
          </p:cNvCxnSpPr>
          <p:nvPr/>
        </p:nvCxnSpPr>
        <p:spPr bwMode="auto">
          <a:xfrm rot="10800000" flipV="1">
            <a:off x="5567363" y="1803400"/>
            <a:ext cx="890587" cy="82550"/>
          </a:xfrm>
          <a:prstGeom prst="curvedConnector2">
            <a:avLst/>
          </a:prstGeom>
          <a:noFill/>
          <a:ln w="38100">
            <a:solidFill>
              <a:schemeClr val="tx1"/>
            </a:solidFill>
            <a:round/>
            <a:headEnd/>
            <a:tailEnd/>
          </a:ln>
        </p:spPr>
      </p:cxnSp>
      <p:cxnSp>
        <p:nvCxnSpPr>
          <p:cNvPr id="51211" name="Shape 47"/>
          <p:cNvCxnSpPr>
            <a:cxnSpLocks noChangeShapeType="1"/>
            <a:stCxn id="51203" idx="2"/>
            <a:endCxn id="51205" idx="1"/>
          </p:cNvCxnSpPr>
          <p:nvPr/>
        </p:nvCxnSpPr>
        <p:spPr bwMode="auto">
          <a:xfrm rot="16200000" flipH="1">
            <a:off x="5476463" y="2399918"/>
            <a:ext cx="328642" cy="148431"/>
          </a:xfrm>
          <a:prstGeom prst="bentConnector2">
            <a:avLst/>
          </a:prstGeom>
          <a:noFill/>
          <a:ln w="38100">
            <a:solidFill>
              <a:schemeClr val="tx1"/>
            </a:solidFill>
            <a:miter lim="800000"/>
            <a:headEnd/>
            <a:tailEnd/>
          </a:ln>
        </p:spPr>
      </p:cxnSp>
      <p:cxnSp>
        <p:nvCxnSpPr>
          <p:cNvPr id="50" name="Shape 49"/>
          <p:cNvCxnSpPr>
            <a:cxnSpLocks noChangeShapeType="1"/>
          </p:cNvCxnSpPr>
          <p:nvPr/>
        </p:nvCxnSpPr>
        <p:spPr bwMode="auto">
          <a:xfrm rot="16200000" flipH="1">
            <a:off x="5203825" y="2720975"/>
            <a:ext cx="846138" cy="128588"/>
          </a:xfrm>
          <a:prstGeom prst="bentConnector2">
            <a:avLst/>
          </a:prstGeom>
          <a:noFill/>
          <a:ln w="25400">
            <a:solidFill>
              <a:schemeClr val="tx1"/>
            </a:solidFill>
            <a:miter lim="800000"/>
            <a:headEnd/>
            <a:tailEnd/>
          </a:ln>
          <a:effectLst>
            <a:outerShdw dist="20000" dir="5400000" rotWithShape="0">
              <a:srgbClr val="808080">
                <a:alpha val="37999"/>
              </a:srgbClr>
            </a:outerShdw>
          </a:effectLst>
        </p:spPr>
      </p:cxnSp>
      <p:cxnSp>
        <p:nvCxnSpPr>
          <p:cNvPr id="52" name="Shape 51"/>
          <p:cNvCxnSpPr>
            <a:cxnSpLocks noChangeShapeType="1"/>
          </p:cNvCxnSpPr>
          <p:nvPr/>
        </p:nvCxnSpPr>
        <p:spPr bwMode="auto">
          <a:xfrm rot="16200000" flipH="1">
            <a:off x="4937125" y="2987675"/>
            <a:ext cx="1379538" cy="128588"/>
          </a:xfrm>
          <a:prstGeom prst="bentConnector2">
            <a:avLst/>
          </a:prstGeom>
          <a:noFill/>
          <a:ln w="25400">
            <a:solidFill>
              <a:schemeClr val="tx1"/>
            </a:solidFill>
            <a:miter lim="800000"/>
            <a:headEnd/>
            <a:tailEnd/>
          </a:ln>
          <a:effectLst>
            <a:outerShdw dist="20000" dir="5400000" rotWithShape="0">
              <a:srgbClr val="808080">
                <a:alpha val="37999"/>
              </a:srgbClr>
            </a:outerShdw>
          </a:effectLst>
        </p:spPr>
      </p:cxnSp>
      <p:cxnSp>
        <p:nvCxnSpPr>
          <p:cNvPr id="54" name="Shape 53"/>
          <p:cNvCxnSpPr>
            <a:cxnSpLocks noChangeShapeType="1"/>
            <a:stCxn id="51203" idx="2"/>
            <a:endCxn id="51206" idx="1"/>
          </p:cNvCxnSpPr>
          <p:nvPr/>
        </p:nvCxnSpPr>
        <p:spPr bwMode="auto">
          <a:xfrm rot="16200000" flipH="1">
            <a:off x="4676363" y="3200018"/>
            <a:ext cx="1928842" cy="148431"/>
          </a:xfrm>
          <a:prstGeom prst="bentConnector2">
            <a:avLst/>
          </a:prstGeom>
          <a:noFill/>
          <a:ln w="25400">
            <a:solidFill>
              <a:schemeClr val="tx1"/>
            </a:solidFill>
            <a:miter lim="800000"/>
            <a:headEnd/>
            <a:tailEnd/>
          </a:ln>
          <a:effectLst>
            <a:outerShdw dist="20000" dir="5400000" rotWithShape="0">
              <a:srgbClr val="808080">
                <a:alpha val="37999"/>
              </a:srgbClr>
            </a:outerShdw>
          </a:effectLst>
        </p:spPr>
      </p:cxnSp>
      <p:cxnSp>
        <p:nvCxnSpPr>
          <p:cNvPr id="56" name="Shape 55"/>
          <p:cNvCxnSpPr>
            <a:cxnSpLocks noChangeShapeType="1"/>
            <a:stCxn id="51206" idx="2"/>
            <a:endCxn id="51204" idx="1"/>
          </p:cNvCxnSpPr>
          <p:nvPr/>
        </p:nvCxnSpPr>
        <p:spPr bwMode="auto">
          <a:xfrm rot="16200000" flipH="1">
            <a:off x="6318949" y="4531425"/>
            <a:ext cx="555566" cy="370135"/>
          </a:xfrm>
          <a:prstGeom prst="bentConnector2">
            <a:avLst/>
          </a:prstGeom>
          <a:noFill/>
          <a:ln w="25400">
            <a:solidFill>
              <a:schemeClr val="tx1"/>
            </a:solidFill>
            <a:miter lim="800000"/>
            <a:headEnd/>
            <a:tailEnd/>
          </a:ln>
          <a:effectLst>
            <a:outerShdw dist="20000" dir="5400000" rotWithShape="0">
              <a:srgbClr val="808080">
                <a:alpha val="37999"/>
              </a:srgbClr>
            </a:outerShdw>
          </a:effectLst>
        </p:spPr>
      </p:cxnSp>
      <p:sp>
        <p:nvSpPr>
          <p:cNvPr id="51216" name="TextBox 57"/>
          <p:cNvSpPr txBox="1">
            <a:spLocks noChangeArrowheads="1"/>
          </p:cNvSpPr>
          <p:nvPr/>
        </p:nvSpPr>
        <p:spPr bwMode="auto">
          <a:xfrm>
            <a:off x="4800600" y="5562600"/>
            <a:ext cx="2274888" cy="954088"/>
          </a:xfrm>
          <a:prstGeom prst="rect">
            <a:avLst/>
          </a:prstGeom>
          <a:noFill/>
          <a:ln w="38100">
            <a:solidFill>
              <a:srgbClr val="FF0000"/>
            </a:solidFill>
            <a:miter lim="800000"/>
            <a:headEnd/>
            <a:tailEnd/>
          </a:ln>
        </p:spPr>
        <p:txBody>
          <a:bodyPr wrap="none">
            <a:noAutofit/>
          </a:bodyPr>
          <a:lstStyle/>
          <a:p>
            <a:pPr algn="ctr"/>
            <a:r>
              <a:rPr lang="en-US" sz="5400" b="1" dirty="0" smtClean="0">
                <a:latin typeface="Corbel" pitchFamily="34" charset="0"/>
              </a:rPr>
              <a:t>ITEM</a:t>
            </a:r>
            <a:endParaRPr lang="en-US" sz="5400" b="1" dirty="0">
              <a:latin typeface="Corbel" pitchFamily="34" charset="0"/>
            </a:endParaRPr>
          </a:p>
        </p:txBody>
      </p:sp>
      <p:cxnSp>
        <p:nvCxnSpPr>
          <p:cNvPr id="60" name="Shape 59"/>
          <p:cNvCxnSpPr>
            <a:cxnSpLocks noChangeShapeType="1"/>
            <a:stCxn id="51204" idx="2"/>
            <a:endCxn id="51216" idx="3"/>
          </p:cNvCxnSpPr>
          <p:nvPr/>
        </p:nvCxnSpPr>
        <p:spPr bwMode="auto">
          <a:xfrm rot="5400000">
            <a:off x="7058025" y="5267326"/>
            <a:ext cx="809625" cy="736600"/>
          </a:xfrm>
          <a:prstGeom prst="bentConnector2">
            <a:avLst/>
          </a:prstGeom>
          <a:noFill/>
          <a:ln w="25400">
            <a:solidFill>
              <a:schemeClr val="tx1"/>
            </a:solidFill>
            <a:miter lim="800000"/>
            <a:headEnd/>
            <a:tailEnd/>
          </a:ln>
          <a:effectLst>
            <a:outerShdw dist="20000" dir="5400000" rotWithShape="0">
              <a:srgbClr val="808080">
                <a:alpha val="37999"/>
              </a:srgbClr>
            </a:outerShdw>
          </a:effectLst>
        </p:spPr>
      </p:cxnSp>
      <p:sp>
        <p:nvSpPr>
          <p:cNvPr id="51218" name="TextBox 4"/>
          <p:cNvSpPr txBox="1">
            <a:spLocks noChangeArrowheads="1"/>
          </p:cNvSpPr>
          <p:nvPr/>
        </p:nvSpPr>
        <p:spPr bwMode="auto">
          <a:xfrm>
            <a:off x="7543800" y="2209800"/>
            <a:ext cx="1306513" cy="679450"/>
          </a:xfrm>
          <a:prstGeom prst="rect">
            <a:avLst/>
          </a:prstGeom>
          <a:noFill/>
          <a:ln w="38100">
            <a:solidFill>
              <a:srgbClr val="0000FF"/>
            </a:solidFill>
            <a:miter lim="800000"/>
            <a:headEnd/>
            <a:tailEnd/>
          </a:ln>
        </p:spPr>
        <p:txBody>
          <a:bodyPr wrap="none">
            <a:noAutofit/>
          </a:bodyPr>
          <a:lstStyle/>
          <a:p>
            <a:pPr algn="ctr"/>
            <a:r>
              <a:rPr lang="en-US" sz="3200" b="1" dirty="0" smtClean="0">
                <a:latin typeface="Corbel" pitchFamily="34" charset="0"/>
              </a:rPr>
              <a:t>WORK</a:t>
            </a:r>
            <a:endParaRPr lang="en-US" sz="3200" b="1" dirty="0">
              <a:latin typeface="Corbel" pitchFamily="34" charset="0"/>
            </a:endParaRPr>
          </a:p>
        </p:txBody>
      </p:sp>
      <p:cxnSp>
        <p:nvCxnSpPr>
          <p:cNvPr id="2" name="Shape 45"/>
          <p:cNvCxnSpPr>
            <a:cxnSpLocks noChangeShapeType="1"/>
            <a:stCxn id="51218" idx="0"/>
          </p:cNvCxnSpPr>
          <p:nvPr/>
        </p:nvCxnSpPr>
        <p:spPr bwMode="auto">
          <a:xfrm rot="5400000" flipH="1">
            <a:off x="7881938" y="1874837"/>
            <a:ext cx="387350" cy="244475"/>
          </a:xfrm>
          <a:prstGeom prst="curvedConnector3">
            <a:avLst>
              <a:gd name="adj1" fmla="val 47542"/>
            </a:avLst>
          </a:prstGeom>
          <a:noFill/>
          <a:ln w="25400">
            <a:solidFill>
              <a:schemeClr val="tx1"/>
            </a:solidFill>
            <a:round/>
            <a:headEnd/>
            <a:tailEnd/>
          </a:ln>
          <a:effectLst>
            <a:outerShdw dist="20000" dir="5400000" rotWithShape="0">
              <a:srgbClr val="808080">
                <a:alpha val="37999"/>
              </a:srgbClr>
            </a:outerShdw>
          </a:effectLst>
        </p:spPr>
      </p:cxnSp>
      <p:sp>
        <p:nvSpPr>
          <p:cNvPr id="51220" name="Text Box 22"/>
          <p:cNvSpPr txBox="1">
            <a:spLocks noChangeArrowheads="1"/>
          </p:cNvSpPr>
          <p:nvPr/>
        </p:nvSpPr>
        <p:spPr bwMode="auto">
          <a:xfrm>
            <a:off x="1508125" y="1408113"/>
            <a:ext cx="1101725" cy="404812"/>
          </a:xfrm>
          <a:prstGeom prst="rect">
            <a:avLst/>
          </a:prstGeom>
          <a:noFill/>
          <a:ln w="38100">
            <a:solidFill>
              <a:srgbClr val="CC0099"/>
            </a:solidFill>
            <a:miter lim="800000"/>
            <a:headEnd/>
            <a:tailEnd/>
          </a:ln>
        </p:spPr>
        <p:txBody>
          <a:bodyPr wrap="none">
            <a:spAutoFit/>
          </a:bodyPr>
          <a:lstStyle/>
          <a:p>
            <a:r>
              <a:rPr lang="en-US">
                <a:latin typeface="Corbel" pitchFamily="34" charset="0"/>
              </a:rPr>
              <a:t>Stoppard</a:t>
            </a:r>
          </a:p>
        </p:txBody>
      </p:sp>
      <p:sp>
        <p:nvSpPr>
          <p:cNvPr id="51221" name="Text Box 23"/>
          <p:cNvSpPr txBox="1">
            <a:spLocks noChangeArrowheads="1"/>
          </p:cNvSpPr>
          <p:nvPr/>
        </p:nvSpPr>
        <p:spPr bwMode="auto">
          <a:xfrm>
            <a:off x="746125" y="2093913"/>
            <a:ext cx="184150" cy="366712"/>
          </a:xfrm>
          <a:prstGeom prst="rect">
            <a:avLst/>
          </a:prstGeom>
          <a:noFill/>
          <a:ln w="9525">
            <a:noFill/>
            <a:miter lim="800000"/>
            <a:headEnd/>
            <a:tailEnd/>
          </a:ln>
        </p:spPr>
        <p:txBody>
          <a:bodyPr wrap="none">
            <a:spAutoFit/>
          </a:bodyPr>
          <a:lstStyle/>
          <a:p>
            <a:endParaRPr lang="en-US">
              <a:latin typeface="Corbel" pitchFamily="34" charset="0"/>
            </a:endParaRPr>
          </a:p>
        </p:txBody>
      </p:sp>
      <p:sp>
        <p:nvSpPr>
          <p:cNvPr id="51222" name="Text Box 24"/>
          <p:cNvSpPr txBox="1">
            <a:spLocks noChangeArrowheads="1"/>
          </p:cNvSpPr>
          <p:nvPr/>
        </p:nvSpPr>
        <p:spPr bwMode="auto">
          <a:xfrm>
            <a:off x="749808" y="2170113"/>
            <a:ext cx="2907792" cy="676656"/>
          </a:xfrm>
          <a:prstGeom prst="rect">
            <a:avLst/>
          </a:prstGeom>
          <a:noFill/>
          <a:ln w="38100">
            <a:solidFill>
              <a:srgbClr val="0000FF"/>
            </a:solidFill>
            <a:miter lim="800000"/>
            <a:headEnd/>
            <a:tailEnd/>
          </a:ln>
        </p:spPr>
        <p:txBody>
          <a:bodyPr wrap="none" tIns="0" bIns="457200">
            <a:noAutofit/>
          </a:bodyPr>
          <a:lstStyle/>
          <a:p>
            <a:pPr algn="ctr"/>
            <a:r>
              <a:rPr lang="en-US" sz="5400" b="1" dirty="0" smtClean="0">
                <a:latin typeface="Corbel" pitchFamily="34" charset="0"/>
              </a:rPr>
              <a:t>WORK</a:t>
            </a:r>
            <a:endParaRPr lang="en-US" sz="5400" b="1" dirty="0">
              <a:latin typeface="Corbel" pitchFamily="34" charset="0"/>
            </a:endParaRPr>
          </a:p>
        </p:txBody>
      </p:sp>
      <p:sp>
        <p:nvSpPr>
          <p:cNvPr id="51223" name="Text Box 27"/>
          <p:cNvSpPr txBox="1">
            <a:spLocks noChangeArrowheads="1"/>
          </p:cNvSpPr>
          <p:nvPr/>
        </p:nvSpPr>
        <p:spPr bwMode="auto">
          <a:xfrm flipV="1">
            <a:off x="5105400" y="3124200"/>
            <a:ext cx="458788" cy="517525"/>
          </a:xfrm>
          <a:prstGeom prst="rect">
            <a:avLst/>
          </a:prstGeom>
          <a:noFill/>
          <a:ln w="9525">
            <a:noFill/>
            <a:miter lim="800000"/>
            <a:headEnd/>
            <a:tailEnd/>
          </a:ln>
        </p:spPr>
        <p:txBody>
          <a:bodyPr vert="eaVert" wrap="none">
            <a:spAutoFit/>
          </a:bodyPr>
          <a:lstStyle/>
          <a:p>
            <a:r>
              <a:rPr lang="en-US">
                <a:latin typeface="Corbel" pitchFamily="34" charset="0"/>
              </a:rPr>
              <a:t>Text</a:t>
            </a:r>
          </a:p>
        </p:txBody>
      </p:sp>
      <p:sp>
        <p:nvSpPr>
          <p:cNvPr id="51224" name="Text Box 29"/>
          <p:cNvSpPr txBox="1">
            <a:spLocks noChangeArrowheads="1"/>
          </p:cNvSpPr>
          <p:nvPr/>
        </p:nvSpPr>
        <p:spPr bwMode="auto">
          <a:xfrm>
            <a:off x="2270125" y="3541713"/>
            <a:ext cx="896938" cy="679450"/>
          </a:xfrm>
          <a:prstGeom prst="rect">
            <a:avLst/>
          </a:prstGeom>
          <a:noFill/>
          <a:ln w="38100">
            <a:solidFill>
              <a:srgbClr val="0000FF"/>
            </a:solidFill>
            <a:miter lim="800000"/>
            <a:headEnd/>
            <a:tailEnd/>
          </a:ln>
        </p:spPr>
        <p:txBody>
          <a:bodyPr wrap="square" tIns="91440">
            <a:noAutofit/>
          </a:bodyPr>
          <a:lstStyle/>
          <a:p>
            <a:pPr algn="ctr"/>
            <a:r>
              <a:rPr lang="en-US" sz="1500" b="1" dirty="0" smtClean="0">
                <a:latin typeface="Corbel" pitchFamily="34" charset="0"/>
              </a:rPr>
              <a:t>WORKS (Movies)</a:t>
            </a:r>
            <a:endParaRPr lang="en-US" sz="1500" b="1" dirty="0">
              <a:latin typeface="Corbel" pitchFamily="34" charset="0"/>
            </a:endParaRPr>
          </a:p>
        </p:txBody>
      </p:sp>
      <p:sp>
        <p:nvSpPr>
          <p:cNvPr id="51225" name="Text Box 30"/>
          <p:cNvSpPr txBox="1">
            <a:spLocks noChangeArrowheads="1"/>
          </p:cNvSpPr>
          <p:nvPr/>
        </p:nvSpPr>
        <p:spPr bwMode="auto">
          <a:xfrm rot="-1554391">
            <a:off x="3787775" y="1819275"/>
            <a:ext cx="1152525" cy="641350"/>
          </a:xfrm>
          <a:prstGeom prst="rect">
            <a:avLst/>
          </a:prstGeom>
          <a:noFill/>
          <a:ln w="9525">
            <a:noFill/>
            <a:miter lim="800000"/>
            <a:headEnd/>
            <a:tailEnd/>
          </a:ln>
        </p:spPr>
        <p:txBody>
          <a:bodyPr wrap="none">
            <a:spAutoFit/>
          </a:bodyPr>
          <a:lstStyle/>
          <a:p>
            <a:r>
              <a:rPr lang="en-US">
                <a:latin typeface="Corbel" pitchFamily="34" charset="0"/>
              </a:rPr>
              <a:t>Derivative</a:t>
            </a:r>
          </a:p>
          <a:p>
            <a:r>
              <a:rPr lang="en-US">
                <a:latin typeface="Corbel" pitchFamily="34" charset="0"/>
              </a:rPr>
              <a:t>    works</a:t>
            </a:r>
          </a:p>
        </p:txBody>
      </p:sp>
      <p:cxnSp>
        <p:nvCxnSpPr>
          <p:cNvPr id="51227" name="AutoShape 27"/>
          <p:cNvCxnSpPr>
            <a:cxnSpLocks noChangeShapeType="1"/>
            <a:stCxn id="51203" idx="1"/>
            <a:endCxn id="51224" idx="3"/>
          </p:cNvCxnSpPr>
          <p:nvPr/>
        </p:nvCxnSpPr>
        <p:spPr bwMode="auto">
          <a:xfrm rot="10800000" flipV="1">
            <a:off x="3186113" y="2108200"/>
            <a:ext cx="1900237" cy="1773238"/>
          </a:xfrm>
          <a:prstGeom prst="curvedConnector3">
            <a:avLst>
              <a:gd name="adj1" fmla="val 50042"/>
            </a:avLst>
          </a:prstGeom>
          <a:noFill/>
          <a:ln w="25400">
            <a:solidFill>
              <a:schemeClr val="tx1"/>
            </a:solidFill>
            <a:round/>
            <a:headEnd/>
            <a:tailEnd/>
          </a:ln>
        </p:spPr>
      </p:cxnSp>
      <p:cxnSp>
        <p:nvCxnSpPr>
          <p:cNvPr id="51228" name="AutoShape 28"/>
          <p:cNvCxnSpPr>
            <a:cxnSpLocks noChangeShapeType="1"/>
            <a:stCxn id="51220" idx="2"/>
            <a:endCxn id="51222" idx="0"/>
          </p:cNvCxnSpPr>
          <p:nvPr/>
        </p:nvCxnSpPr>
        <p:spPr bwMode="auto">
          <a:xfrm rot="16200000" flipH="1">
            <a:off x="1952752" y="1919161"/>
            <a:ext cx="357188" cy="144716"/>
          </a:xfrm>
          <a:prstGeom prst="straightConnector1">
            <a:avLst/>
          </a:prstGeom>
          <a:noFill/>
          <a:ln w="25400">
            <a:solidFill>
              <a:schemeClr val="tx1"/>
            </a:solidFill>
            <a:round/>
            <a:headEnd/>
            <a:tailEnd/>
          </a:ln>
        </p:spPr>
      </p:cxnSp>
      <p:cxnSp>
        <p:nvCxnSpPr>
          <p:cNvPr id="51229" name="AutoShape 30"/>
          <p:cNvCxnSpPr>
            <a:cxnSpLocks noChangeShapeType="1"/>
            <a:stCxn id="51203" idx="1"/>
          </p:cNvCxnSpPr>
          <p:nvPr/>
        </p:nvCxnSpPr>
        <p:spPr bwMode="auto">
          <a:xfrm rot="10800000" flipV="1">
            <a:off x="2843213" y="2108200"/>
            <a:ext cx="2243137" cy="3162300"/>
          </a:xfrm>
          <a:prstGeom prst="curvedConnector3">
            <a:avLst>
              <a:gd name="adj1" fmla="val 25051"/>
            </a:avLst>
          </a:prstGeom>
          <a:noFill/>
          <a:ln w="38100">
            <a:solidFill>
              <a:schemeClr val="tx1"/>
            </a:solidFill>
            <a:round/>
            <a:headEnd/>
            <a:tailEnd/>
          </a:ln>
        </p:spPr>
      </p:cxnSp>
      <p:sp>
        <p:nvSpPr>
          <p:cNvPr id="51230" name="Text Box 31"/>
          <p:cNvSpPr txBox="1">
            <a:spLocks noChangeArrowheads="1"/>
          </p:cNvSpPr>
          <p:nvPr/>
        </p:nvSpPr>
        <p:spPr bwMode="auto">
          <a:xfrm rot="-1817502">
            <a:off x="3463925" y="4292600"/>
            <a:ext cx="900113" cy="366713"/>
          </a:xfrm>
          <a:prstGeom prst="rect">
            <a:avLst/>
          </a:prstGeom>
          <a:noFill/>
          <a:ln w="9525">
            <a:noFill/>
            <a:miter lim="800000"/>
            <a:headEnd/>
            <a:tailEnd/>
          </a:ln>
        </p:spPr>
        <p:txBody>
          <a:bodyPr wrap="none">
            <a:spAutoFit/>
          </a:bodyPr>
          <a:lstStyle/>
          <a:p>
            <a:r>
              <a:rPr lang="en-US">
                <a:latin typeface="Corbel" pitchFamily="34" charset="0"/>
              </a:rPr>
              <a:t>Subject</a:t>
            </a:r>
          </a:p>
        </p:txBody>
      </p:sp>
      <p:sp>
        <p:nvSpPr>
          <p:cNvPr id="51232" name="Rectangle 32"/>
          <p:cNvSpPr>
            <a:spLocks noChangeArrowheads="1"/>
          </p:cNvSpPr>
          <p:nvPr/>
        </p:nvSpPr>
        <p:spPr bwMode="auto">
          <a:xfrm>
            <a:off x="838200" y="4419600"/>
            <a:ext cx="2057400" cy="1676400"/>
          </a:xfrm>
          <a:prstGeom prst="rect">
            <a:avLst/>
          </a:prstGeom>
          <a:noFill/>
          <a:ln w="38100">
            <a:solidFill>
              <a:schemeClr val="tx1"/>
            </a:solidFill>
            <a:miter lim="800000"/>
            <a:headEnd/>
            <a:tailEnd/>
          </a:ln>
        </p:spPr>
        <p:txBody>
          <a:bodyPr wrap="none" anchor="ctr"/>
          <a:lstStyle/>
          <a:p>
            <a:endParaRPr lang="en-US"/>
          </a:p>
        </p:txBody>
      </p:sp>
      <p:sp>
        <p:nvSpPr>
          <p:cNvPr id="51233" name="Text Box 33"/>
          <p:cNvSpPr txBox="1">
            <a:spLocks noChangeArrowheads="1"/>
          </p:cNvSpPr>
          <p:nvPr/>
        </p:nvSpPr>
        <p:spPr bwMode="auto">
          <a:xfrm>
            <a:off x="1" y="6324599"/>
            <a:ext cx="4648199" cy="307777"/>
          </a:xfrm>
          <a:prstGeom prst="rect">
            <a:avLst/>
          </a:prstGeom>
          <a:noFill/>
          <a:ln w="9525">
            <a:noFill/>
            <a:miter lim="800000"/>
            <a:headEnd/>
            <a:tailEnd/>
          </a:ln>
        </p:spPr>
        <p:txBody>
          <a:bodyPr wrap="square">
            <a:spAutoFit/>
          </a:bodyPr>
          <a:lstStyle/>
          <a:p>
            <a:r>
              <a:rPr lang="en-US" sz="1400" dirty="0" smtClean="0"/>
              <a:t>Based on B. </a:t>
            </a:r>
            <a:r>
              <a:rPr lang="en-US" sz="1400" dirty="0" err="1" smtClean="0"/>
              <a:t>Tillett</a:t>
            </a:r>
            <a:r>
              <a:rPr lang="en-US" sz="1400" dirty="0" smtClean="0"/>
              <a:t>, Building Blocks for the Future, 2010</a:t>
            </a:r>
            <a:endParaRPr lang="en-US" sz="1400" dirty="0"/>
          </a:p>
        </p:txBody>
      </p:sp>
      <p:cxnSp>
        <p:nvCxnSpPr>
          <p:cNvPr id="39" name="Shape 45"/>
          <p:cNvCxnSpPr>
            <a:cxnSpLocks noChangeShapeType="1"/>
          </p:cNvCxnSpPr>
          <p:nvPr/>
        </p:nvCxnSpPr>
        <p:spPr bwMode="auto">
          <a:xfrm rot="10800000" flipV="1">
            <a:off x="3668713" y="2093913"/>
            <a:ext cx="1417637" cy="415925"/>
          </a:xfrm>
          <a:prstGeom prst="curvedConnector3">
            <a:avLst>
              <a:gd name="adj1" fmla="val 72116"/>
            </a:avLst>
          </a:prstGeom>
          <a:noFill/>
          <a:ln w="25400">
            <a:solidFill>
              <a:schemeClr val="tx1"/>
            </a:solidFill>
            <a:round/>
            <a:headEnd/>
            <a:tailEnd/>
          </a:ln>
          <a:effectLst>
            <a:outerShdw dist="20000" dir="5400000" rotWithShape="0">
              <a:srgbClr val="808080">
                <a:alpha val="37999"/>
              </a:srgbClr>
            </a:outerShdw>
          </a:effectLst>
        </p:spPr>
      </p:cxnSp>
      <p:sp>
        <p:nvSpPr>
          <p:cNvPr id="34" name="TextBox 33"/>
          <p:cNvSpPr txBox="1"/>
          <p:nvPr/>
        </p:nvSpPr>
        <p:spPr>
          <a:xfrm>
            <a:off x="914400" y="4495800"/>
            <a:ext cx="1920240" cy="1463040"/>
          </a:xfrm>
          <a:prstGeom prst="rect">
            <a:avLst/>
          </a:prstGeom>
          <a:noFill/>
        </p:spPr>
        <p:txBody>
          <a:bodyPr wrap="none" rtlCol="0">
            <a:noAutofit/>
          </a:bodyPr>
          <a:lstStyle/>
          <a:p>
            <a:pPr algn="ctr"/>
            <a:r>
              <a:rPr lang="en-US" sz="3000" b="1" dirty="0" smtClean="0"/>
              <a:t>WORK </a:t>
            </a:r>
          </a:p>
          <a:p>
            <a:pPr algn="ctr"/>
            <a:r>
              <a:rPr lang="en-US" sz="3000" b="1" dirty="0" smtClean="0"/>
              <a:t>about a </a:t>
            </a:r>
          </a:p>
          <a:p>
            <a:pPr algn="ctr"/>
            <a:r>
              <a:rPr lang="en-US" sz="3000" b="1" dirty="0" smtClean="0"/>
              <a:t>WORK</a:t>
            </a:r>
            <a:endParaRPr lang="en-US" sz="3000" b="1"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Text Box 56"/>
          <p:cNvSpPr txBox="1">
            <a:spLocks noChangeArrowheads="1"/>
          </p:cNvSpPr>
          <p:nvPr/>
        </p:nvSpPr>
        <p:spPr bwMode="auto">
          <a:xfrm>
            <a:off x="457200" y="1981200"/>
            <a:ext cx="8458200" cy="4154488"/>
          </a:xfrm>
          <a:prstGeom prst="rect">
            <a:avLst/>
          </a:prstGeom>
          <a:noFill/>
          <a:ln w="9525">
            <a:noFill/>
            <a:miter lim="800000"/>
            <a:headEnd/>
            <a:tailEnd/>
          </a:ln>
        </p:spPr>
        <p:txBody>
          <a:bodyPr>
            <a:spAutoFit/>
          </a:bodyPr>
          <a:lstStyle/>
          <a:p>
            <a:pPr>
              <a:tabLst>
                <a:tab pos="2514600" algn="l"/>
                <a:tab pos="2743200" algn="l"/>
              </a:tabLst>
            </a:pPr>
            <a:r>
              <a:rPr lang="en-US" b="1" dirty="0">
                <a:latin typeface="Times New Roman" pitchFamily="18" charset="0"/>
                <a:cs typeface="Times New Roman" pitchFamily="18" charset="0"/>
              </a:rPr>
              <a:t>    LC Control No.	:	</a:t>
            </a:r>
            <a:r>
              <a:rPr lang="en-US" dirty="0">
                <a:latin typeface="Times New Roman" pitchFamily="18" charset="0"/>
                <a:cs typeface="Times New Roman" pitchFamily="18" charset="0"/>
              </a:rPr>
              <a:t>47023612 </a:t>
            </a:r>
          </a:p>
          <a:p>
            <a:pPr>
              <a:tabLst>
                <a:tab pos="2514600" algn="l"/>
                <a:tab pos="2743200" algn="l"/>
              </a:tabLst>
            </a:pPr>
            <a:r>
              <a:rPr lang="en-US" b="1" dirty="0">
                <a:latin typeface="Times New Roman" pitchFamily="18" charset="0"/>
                <a:cs typeface="Times New Roman" pitchFamily="18" charset="0"/>
              </a:rPr>
              <a:t> LCCN Permalink	:	</a:t>
            </a:r>
            <a:r>
              <a:rPr lang="en-US" dirty="0">
                <a:latin typeface="Times New Roman" pitchFamily="18" charset="0"/>
                <a:cs typeface="Times New Roman" pitchFamily="18" charset="0"/>
                <a:hlinkClick r:id="rId3"/>
              </a:rPr>
              <a:t>http://lccn.loc.gov/47023612</a:t>
            </a:r>
            <a:endParaRPr lang="en-US" dirty="0">
              <a:latin typeface="Times New Roman" pitchFamily="18" charset="0"/>
              <a:cs typeface="Times New Roman" pitchFamily="18" charset="0"/>
            </a:endParaRPr>
          </a:p>
          <a:p>
            <a:pPr>
              <a:tabLst>
                <a:tab pos="2514600" algn="l"/>
                <a:tab pos="2743200" algn="l"/>
              </a:tabLst>
            </a:pPr>
            <a:r>
              <a:rPr lang="en-US" b="1" dirty="0">
                <a:latin typeface="Times New Roman" pitchFamily="18" charset="0"/>
                <a:cs typeface="Times New Roman" pitchFamily="18" charset="0"/>
              </a:rPr>
              <a:t>  Type of Material	:	</a:t>
            </a:r>
            <a:r>
              <a:rPr lang="en-US" dirty="0">
                <a:latin typeface="Times New Roman" pitchFamily="18" charset="0"/>
                <a:cs typeface="Times New Roman" pitchFamily="18" charset="0"/>
              </a:rPr>
              <a:t>Book (Print, Microform, Electronic, etc.)</a:t>
            </a:r>
          </a:p>
          <a:p>
            <a:pPr>
              <a:tabLst>
                <a:tab pos="2514600" algn="l"/>
                <a:tab pos="2743200" algn="l"/>
              </a:tabLst>
            </a:pPr>
            <a:r>
              <a:rPr lang="en-US" b="1" dirty="0">
                <a:latin typeface="Times New Roman" pitchFamily="18" charset="0"/>
                <a:cs typeface="Times New Roman" pitchFamily="18" charset="0"/>
              </a:rPr>
              <a:t>     Personal Name	:	</a:t>
            </a:r>
            <a:r>
              <a:rPr lang="en-US" dirty="0">
                <a:latin typeface="Times New Roman" pitchFamily="18" charset="0"/>
                <a:cs typeface="Times New Roman" pitchFamily="18" charset="0"/>
                <a:hlinkClick r:id="rId4"/>
              </a:rPr>
              <a:t>Shakespeare, William, 1564-1616. </a:t>
            </a:r>
            <a:endParaRPr lang="en-US" dirty="0">
              <a:latin typeface="Times New Roman" pitchFamily="18" charset="0"/>
              <a:cs typeface="Times New Roman" pitchFamily="18" charset="0"/>
            </a:endParaRPr>
          </a:p>
          <a:p>
            <a:pPr>
              <a:tabLst>
                <a:tab pos="2514600" algn="l"/>
                <a:tab pos="2743200" algn="l"/>
              </a:tabLst>
            </a:pPr>
            <a:r>
              <a:rPr lang="en-US" b="1" dirty="0">
                <a:latin typeface="Times New Roman" pitchFamily="18" charset="0"/>
                <a:cs typeface="Times New Roman" pitchFamily="18" charset="0"/>
              </a:rPr>
              <a:t>             Main Title	:	</a:t>
            </a:r>
            <a:r>
              <a:rPr lang="sv-SE" dirty="0">
                <a:latin typeface="Times New Roman" pitchFamily="18" charset="0"/>
                <a:cs typeface="Times New Roman" pitchFamily="18" charset="0"/>
              </a:rPr>
              <a:t>... Hamlet, traduit par André Gide.</a:t>
            </a:r>
          </a:p>
          <a:p>
            <a:pPr>
              <a:tabLst>
                <a:tab pos="2514600" algn="l"/>
                <a:tab pos="2743200" algn="l"/>
              </a:tabLst>
            </a:pPr>
            <a:r>
              <a:rPr lang="en-US" b="1" dirty="0">
                <a:latin typeface="Times New Roman" pitchFamily="18" charset="0"/>
                <a:cs typeface="Times New Roman" pitchFamily="18" charset="0"/>
              </a:rPr>
              <a:t>Published/Created	:	</a:t>
            </a:r>
            <a:r>
              <a:rPr lang="en-US" dirty="0">
                <a:latin typeface="Times New Roman" pitchFamily="18" charset="0"/>
                <a:cs typeface="Times New Roman" pitchFamily="18" charset="0"/>
              </a:rPr>
              <a:t>[Paris] </a:t>
            </a:r>
            <a:r>
              <a:rPr lang="en-US" dirty="0" err="1">
                <a:latin typeface="Times New Roman" pitchFamily="18" charset="0"/>
                <a:cs typeface="Times New Roman" pitchFamily="18" charset="0"/>
              </a:rPr>
              <a:t>Gallimard</a:t>
            </a:r>
            <a:r>
              <a:rPr lang="en-US" dirty="0">
                <a:latin typeface="Times New Roman" pitchFamily="18" charset="0"/>
                <a:cs typeface="Times New Roman" pitchFamily="18" charset="0"/>
              </a:rPr>
              <a:t> [1946]</a:t>
            </a:r>
          </a:p>
          <a:p>
            <a:pPr>
              <a:tabLst>
                <a:tab pos="2514600" algn="l"/>
                <a:tab pos="2743200" algn="l"/>
              </a:tabLst>
            </a:pPr>
            <a:r>
              <a:rPr lang="en-US" b="1" dirty="0">
                <a:latin typeface="Times New Roman" pitchFamily="18" charset="0"/>
                <a:cs typeface="Times New Roman" pitchFamily="18" charset="0"/>
              </a:rPr>
              <a:t>            Description	:	</a:t>
            </a:r>
            <a:r>
              <a:rPr lang="en-US" dirty="0">
                <a:latin typeface="Times New Roman" pitchFamily="18" charset="0"/>
                <a:cs typeface="Times New Roman" pitchFamily="18" charset="0"/>
              </a:rPr>
              <a:t>2 p. l., 7-237, [2] p. 17 cm.</a:t>
            </a:r>
          </a:p>
          <a:p>
            <a:pPr>
              <a:tabLst>
                <a:tab pos="2514600" algn="l"/>
                <a:tab pos="2743200" algn="l"/>
              </a:tabLst>
            </a:pPr>
            <a:endParaRPr lang="en-US" dirty="0">
              <a:latin typeface="Times New Roman" pitchFamily="18" charset="0"/>
              <a:cs typeface="Times New Roman" pitchFamily="18" charset="0"/>
            </a:endParaRPr>
          </a:p>
          <a:p>
            <a:pPr>
              <a:tabLst>
                <a:tab pos="2514600" algn="l"/>
                <a:tab pos="2743200" algn="l"/>
              </a:tabLst>
            </a:pPr>
            <a:r>
              <a:rPr lang="en-US" b="1" dirty="0">
                <a:latin typeface="Times New Roman" pitchFamily="18" charset="0"/>
                <a:cs typeface="Times New Roman" pitchFamily="18" charset="0"/>
              </a:rPr>
              <a:t> CALL NUMBER	:	</a:t>
            </a:r>
            <a:r>
              <a:rPr lang="en-US" dirty="0">
                <a:latin typeface="Times New Roman" pitchFamily="18" charset="0"/>
                <a:cs typeface="Times New Roman" pitchFamily="18" charset="0"/>
                <a:hlinkClick r:id="rId5"/>
              </a:rPr>
              <a:t>PR2779.H3 G5</a:t>
            </a:r>
            <a:r>
              <a:rPr lang="en-US" dirty="0">
                <a:latin typeface="Times New Roman" pitchFamily="18" charset="0"/>
                <a:cs typeface="Times New Roman" pitchFamily="18" charset="0"/>
              </a:rPr>
              <a:t>Copy 1</a:t>
            </a:r>
          </a:p>
          <a:p>
            <a:pPr>
              <a:tabLst>
                <a:tab pos="2514600" algn="l"/>
                <a:tab pos="2743200" algn="l"/>
              </a:tabLst>
            </a:pPr>
            <a:r>
              <a:rPr lang="en-US" b="1" dirty="0">
                <a:latin typeface="Times New Roman" pitchFamily="18" charset="0"/>
                <a:cs typeface="Times New Roman" pitchFamily="18" charset="0"/>
              </a:rPr>
              <a:t>         -- Request in	:	</a:t>
            </a:r>
            <a:r>
              <a:rPr lang="en-US" dirty="0">
                <a:latin typeface="Times New Roman" pitchFamily="18" charset="0"/>
                <a:cs typeface="Times New Roman" pitchFamily="18" charset="0"/>
              </a:rPr>
              <a:t>Jefferson or Adams Bldg General or </a:t>
            </a:r>
          </a:p>
          <a:p>
            <a:pPr>
              <a:tabLst>
                <a:tab pos="2514600" algn="l"/>
                <a:tab pos="2743200" algn="l"/>
              </a:tabLst>
            </a:pPr>
            <a:r>
              <a:rPr lang="en-US" dirty="0">
                <a:latin typeface="Times New Roman" pitchFamily="18" charset="0"/>
                <a:cs typeface="Times New Roman" pitchFamily="18" charset="0"/>
              </a:rPr>
              <a:t>	   Area Studies Reading </a:t>
            </a:r>
            <a:r>
              <a:rPr lang="en-US" dirty="0" err="1">
                <a:latin typeface="Times New Roman" pitchFamily="18" charset="0"/>
                <a:cs typeface="Times New Roman" pitchFamily="18" charset="0"/>
              </a:rPr>
              <a:t>Rms</a:t>
            </a:r>
            <a:endParaRPr lang="en-US" dirty="0">
              <a:latin typeface="Times New Roman" pitchFamily="18" charset="0"/>
              <a:cs typeface="Times New Roman" pitchFamily="18" charset="0"/>
            </a:endParaRPr>
          </a:p>
        </p:txBody>
      </p:sp>
      <p:grpSp>
        <p:nvGrpSpPr>
          <p:cNvPr id="2" name="Group 61"/>
          <p:cNvGrpSpPr>
            <a:grpSpLocks/>
          </p:cNvGrpSpPr>
          <p:nvPr/>
        </p:nvGrpSpPr>
        <p:grpSpPr bwMode="auto">
          <a:xfrm>
            <a:off x="838200" y="304800"/>
            <a:ext cx="7543800" cy="904875"/>
            <a:chOff x="1050" y="432"/>
            <a:chExt cx="3630" cy="330"/>
          </a:xfrm>
        </p:grpSpPr>
        <p:pic>
          <p:nvPicPr>
            <p:cNvPr id="114693" name="Picture 57" descr="banner-rose-left"/>
            <p:cNvPicPr>
              <a:picLocks noChangeAspect="1" noChangeArrowheads="1"/>
            </p:cNvPicPr>
            <p:nvPr/>
          </p:nvPicPr>
          <p:blipFill>
            <a:blip r:embed="rId6" cstate="print"/>
            <a:srcRect/>
            <a:stretch>
              <a:fillRect/>
            </a:stretch>
          </p:blipFill>
          <p:spPr bwMode="auto">
            <a:xfrm>
              <a:off x="1050" y="432"/>
              <a:ext cx="342" cy="330"/>
            </a:xfrm>
            <a:prstGeom prst="rect">
              <a:avLst/>
            </a:prstGeom>
            <a:noFill/>
            <a:ln w="9525">
              <a:noFill/>
              <a:miter lim="800000"/>
              <a:headEnd/>
              <a:tailEnd/>
            </a:ln>
          </p:spPr>
        </p:pic>
        <p:pic>
          <p:nvPicPr>
            <p:cNvPr id="114694" name="Picture 59" descr="banner-rose-right"/>
            <p:cNvPicPr>
              <a:picLocks noChangeAspect="1" noChangeArrowheads="1"/>
            </p:cNvPicPr>
            <p:nvPr/>
          </p:nvPicPr>
          <p:blipFill>
            <a:blip r:embed="rId7" cstate="print"/>
            <a:srcRect/>
            <a:stretch>
              <a:fillRect/>
            </a:stretch>
          </p:blipFill>
          <p:spPr bwMode="auto">
            <a:xfrm>
              <a:off x="4320" y="432"/>
              <a:ext cx="360" cy="330"/>
            </a:xfrm>
            <a:prstGeom prst="rect">
              <a:avLst/>
            </a:prstGeom>
            <a:noFill/>
            <a:ln w="9525">
              <a:noFill/>
              <a:miter lim="800000"/>
              <a:headEnd/>
              <a:tailEnd/>
            </a:ln>
          </p:spPr>
        </p:pic>
        <p:pic>
          <p:nvPicPr>
            <p:cNvPr id="114695" name="Picture 60" descr="banner-center"/>
            <p:cNvPicPr>
              <a:picLocks noChangeAspect="1" noChangeArrowheads="1"/>
            </p:cNvPicPr>
            <p:nvPr/>
          </p:nvPicPr>
          <p:blipFill>
            <a:blip r:embed="rId8" cstate="print"/>
            <a:srcRect/>
            <a:stretch>
              <a:fillRect/>
            </a:stretch>
          </p:blipFill>
          <p:spPr bwMode="auto">
            <a:xfrm>
              <a:off x="1392" y="432"/>
              <a:ext cx="2928" cy="330"/>
            </a:xfrm>
            <a:prstGeom prst="rect">
              <a:avLst/>
            </a:prstGeom>
            <a:noFill/>
            <a:ln w="9525">
              <a:noFill/>
              <a:miter lim="800000"/>
              <a:headEnd/>
              <a:tailEnd/>
            </a:ln>
          </p:spPr>
        </p:pic>
      </p:grpSp>
      <p:sp>
        <p:nvSpPr>
          <p:cNvPr id="114692" name="Text Box 4"/>
          <p:cNvSpPr txBox="1">
            <a:spLocks noChangeArrowheads="1"/>
          </p:cNvSpPr>
          <p:nvPr/>
        </p:nvSpPr>
        <p:spPr bwMode="auto">
          <a:xfrm>
            <a:off x="457200" y="1295400"/>
            <a:ext cx="8305800" cy="557213"/>
          </a:xfrm>
          <a:prstGeom prst="rect">
            <a:avLst/>
          </a:prstGeom>
          <a:noFill/>
          <a:ln w="38100">
            <a:solidFill>
              <a:srgbClr val="000000"/>
            </a:solidFill>
            <a:miter lim="800000"/>
            <a:headEnd type="none" w="sm" len="sm"/>
            <a:tailEnd type="none" w="sm" len="sm"/>
          </a:ln>
        </p:spPr>
        <p:txBody>
          <a:bodyPr>
            <a:spAutoFit/>
          </a:bodyPr>
          <a:lstStyle/>
          <a:p>
            <a:pPr eaLnBrk="0" hangingPunct="0"/>
            <a:r>
              <a:rPr lang="en-US" sz="2800">
                <a:solidFill>
                  <a:srgbClr val="000000"/>
                </a:solidFill>
                <a:latin typeface="Times New Roman" pitchFamily="18" charset="0"/>
                <a:cs typeface="Times New Roman" pitchFamily="18" charset="0"/>
              </a:rPr>
              <a:t>Shakespeare, William, 1564-1616.  Hamlet.  French.</a:t>
            </a:r>
          </a:p>
        </p:txBody>
      </p:sp>
      <p:sp>
        <p:nvSpPr>
          <p:cNvPr id="114696" name="Text Box 8"/>
          <p:cNvSpPr txBox="1">
            <a:spLocks noChangeArrowheads="1"/>
          </p:cNvSpPr>
          <p:nvPr/>
        </p:nvSpPr>
        <p:spPr bwMode="auto">
          <a:xfrm>
            <a:off x="6400800" y="5943600"/>
            <a:ext cx="2386231" cy="338554"/>
          </a:xfrm>
          <a:prstGeom prst="rect">
            <a:avLst/>
          </a:prstGeom>
          <a:noFill/>
          <a:ln w="9525">
            <a:noFill/>
            <a:miter lim="800000"/>
            <a:headEnd/>
            <a:tailEnd/>
          </a:ln>
          <a:effectLst/>
        </p:spPr>
        <p:txBody>
          <a:bodyPr wrap="none">
            <a:spAutoFit/>
          </a:bodyPr>
          <a:lstStyle/>
          <a:p>
            <a:r>
              <a:rPr lang="en-US" sz="1600" dirty="0" smtClean="0"/>
              <a:t>From B. </a:t>
            </a:r>
            <a:r>
              <a:rPr lang="en-US" sz="1600" dirty="0" err="1" smtClean="0"/>
              <a:t>Tillett</a:t>
            </a:r>
            <a:r>
              <a:rPr lang="en-US" sz="1600" dirty="0" smtClean="0"/>
              <a:t>, FRBR, 2009</a:t>
            </a:r>
            <a:endParaRPr lang="en-US" sz="16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Text Box 2"/>
          <p:cNvSpPr txBox="1">
            <a:spLocks noChangeArrowheads="1"/>
          </p:cNvSpPr>
          <p:nvPr/>
        </p:nvSpPr>
        <p:spPr bwMode="auto">
          <a:xfrm>
            <a:off x="457200" y="1981200"/>
            <a:ext cx="8458200" cy="4154488"/>
          </a:xfrm>
          <a:prstGeom prst="rect">
            <a:avLst/>
          </a:prstGeom>
          <a:noFill/>
          <a:ln w="9525">
            <a:noFill/>
            <a:miter lim="800000"/>
            <a:headEnd/>
            <a:tailEnd/>
          </a:ln>
        </p:spPr>
        <p:txBody>
          <a:bodyPr>
            <a:spAutoFit/>
          </a:bodyPr>
          <a:lstStyle/>
          <a:p>
            <a:pPr>
              <a:tabLst>
                <a:tab pos="2514600" algn="l"/>
                <a:tab pos="2743200" algn="l"/>
              </a:tabLst>
            </a:pPr>
            <a:r>
              <a:rPr lang="en-US" b="1">
                <a:latin typeface="Times New Roman" pitchFamily="18" charset="0"/>
                <a:cs typeface="Times New Roman" pitchFamily="18" charset="0"/>
              </a:rPr>
              <a:t>    LC Control No.	:	</a:t>
            </a:r>
            <a:r>
              <a:rPr lang="en-US">
                <a:latin typeface="Times New Roman" pitchFamily="18" charset="0"/>
                <a:cs typeface="Times New Roman" pitchFamily="18" charset="0"/>
              </a:rPr>
              <a:t>47023612 </a:t>
            </a:r>
          </a:p>
          <a:p>
            <a:pPr>
              <a:tabLst>
                <a:tab pos="2514600" algn="l"/>
                <a:tab pos="2743200" algn="l"/>
              </a:tabLst>
            </a:pPr>
            <a:r>
              <a:rPr lang="en-US" b="1">
                <a:latin typeface="Times New Roman" pitchFamily="18" charset="0"/>
                <a:cs typeface="Times New Roman" pitchFamily="18" charset="0"/>
              </a:rPr>
              <a:t> LCCN Permalink	:	</a:t>
            </a:r>
            <a:r>
              <a:rPr lang="en-US">
                <a:latin typeface="Times New Roman" pitchFamily="18" charset="0"/>
                <a:cs typeface="Times New Roman" pitchFamily="18" charset="0"/>
                <a:hlinkClick r:id="rId3"/>
              </a:rPr>
              <a:t>http://lccn.loc.gov/47023612</a:t>
            </a:r>
            <a:endParaRPr lang="en-US">
              <a:latin typeface="Times New Roman" pitchFamily="18" charset="0"/>
              <a:cs typeface="Times New Roman" pitchFamily="18" charset="0"/>
            </a:endParaRPr>
          </a:p>
          <a:p>
            <a:pPr>
              <a:tabLst>
                <a:tab pos="2514600" algn="l"/>
                <a:tab pos="2743200" algn="l"/>
              </a:tabLst>
            </a:pPr>
            <a:r>
              <a:rPr lang="en-US" b="1">
                <a:latin typeface="Times New Roman" pitchFamily="18" charset="0"/>
                <a:cs typeface="Times New Roman" pitchFamily="18" charset="0"/>
              </a:rPr>
              <a:t>  Type of Material	:	</a:t>
            </a:r>
            <a:r>
              <a:rPr lang="en-US">
                <a:latin typeface="Times New Roman" pitchFamily="18" charset="0"/>
                <a:cs typeface="Times New Roman" pitchFamily="18" charset="0"/>
              </a:rPr>
              <a:t>Book (Print, Microform, Electronic, etc.)</a:t>
            </a:r>
          </a:p>
          <a:p>
            <a:pPr>
              <a:tabLst>
                <a:tab pos="2514600" algn="l"/>
                <a:tab pos="2743200" algn="l"/>
              </a:tabLst>
            </a:pPr>
            <a:r>
              <a:rPr lang="en-US" b="1">
                <a:latin typeface="Times New Roman" pitchFamily="18" charset="0"/>
                <a:cs typeface="Times New Roman" pitchFamily="18" charset="0"/>
              </a:rPr>
              <a:t>     Personal Name	:	</a:t>
            </a:r>
            <a:r>
              <a:rPr lang="en-US">
                <a:latin typeface="Times New Roman" pitchFamily="18" charset="0"/>
                <a:cs typeface="Times New Roman" pitchFamily="18" charset="0"/>
                <a:hlinkClick r:id="rId4"/>
              </a:rPr>
              <a:t>Shakespeare, William, 1564-1616. </a:t>
            </a:r>
            <a:endParaRPr lang="en-US">
              <a:latin typeface="Times New Roman" pitchFamily="18" charset="0"/>
              <a:cs typeface="Times New Roman" pitchFamily="18" charset="0"/>
            </a:endParaRPr>
          </a:p>
          <a:p>
            <a:pPr>
              <a:tabLst>
                <a:tab pos="2514600" algn="l"/>
                <a:tab pos="2743200" algn="l"/>
              </a:tabLst>
            </a:pPr>
            <a:r>
              <a:rPr lang="en-US" b="1">
                <a:latin typeface="Times New Roman" pitchFamily="18" charset="0"/>
                <a:cs typeface="Times New Roman" pitchFamily="18" charset="0"/>
              </a:rPr>
              <a:t>             Main Title	:	</a:t>
            </a:r>
            <a:r>
              <a:rPr lang="sv-SE">
                <a:latin typeface="Times New Roman" pitchFamily="18" charset="0"/>
                <a:cs typeface="Times New Roman" pitchFamily="18" charset="0"/>
              </a:rPr>
              <a:t>... Hamlet, traduit par André Gide.</a:t>
            </a:r>
          </a:p>
          <a:p>
            <a:pPr>
              <a:tabLst>
                <a:tab pos="2514600" algn="l"/>
                <a:tab pos="2743200" algn="l"/>
              </a:tabLst>
            </a:pPr>
            <a:r>
              <a:rPr lang="en-US" b="1">
                <a:latin typeface="Times New Roman" pitchFamily="18" charset="0"/>
                <a:cs typeface="Times New Roman" pitchFamily="18" charset="0"/>
              </a:rPr>
              <a:t>Published/Created	:	</a:t>
            </a:r>
            <a:r>
              <a:rPr lang="en-US">
                <a:latin typeface="Times New Roman" pitchFamily="18" charset="0"/>
                <a:cs typeface="Times New Roman" pitchFamily="18" charset="0"/>
              </a:rPr>
              <a:t>[Paris] Gallimard [1946]</a:t>
            </a:r>
          </a:p>
          <a:p>
            <a:pPr>
              <a:tabLst>
                <a:tab pos="2514600" algn="l"/>
                <a:tab pos="2743200" algn="l"/>
              </a:tabLst>
            </a:pPr>
            <a:r>
              <a:rPr lang="en-US" b="1">
                <a:latin typeface="Times New Roman" pitchFamily="18" charset="0"/>
                <a:cs typeface="Times New Roman" pitchFamily="18" charset="0"/>
              </a:rPr>
              <a:t>            Description	:	</a:t>
            </a:r>
            <a:r>
              <a:rPr lang="en-US">
                <a:latin typeface="Times New Roman" pitchFamily="18" charset="0"/>
                <a:cs typeface="Times New Roman" pitchFamily="18" charset="0"/>
              </a:rPr>
              <a:t>2 p. l., 7-237, [2] p. 17 cm.</a:t>
            </a:r>
          </a:p>
          <a:p>
            <a:pPr>
              <a:tabLst>
                <a:tab pos="2514600" algn="l"/>
                <a:tab pos="2743200" algn="l"/>
              </a:tabLst>
            </a:pPr>
            <a:endParaRPr lang="en-US">
              <a:latin typeface="Times New Roman" pitchFamily="18" charset="0"/>
              <a:cs typeface="Times New Roman" pitchFamily="18" charset="0"/>
            </a:endParaRPr>
          </a:p>
          <a:p>
            <a:pPr>
              <a:tabLst>
                <a:tab pos="2514600" algn="l"/>
                <a:tab pos="2743200" algn="l"/>
              </a:tabLst>
            </a:pPr>
            <a:r>
              <a:rPr lang="en-US" b="1">
                <a:latin typeface="Times New Roman" pitchFamily="18" charset="0"/>
                <a:cs typeface="Times New Roman" pitchFamily="18" charset="0"/>
              </a:rPr>
              <a:t> CALL NUMBER	:	</a:t>
            </a:r>
            <a:r>
              <a:rPr lang="en-US">
                <a:latin typeface="Times New Roman" pitchFamily="18" charset="0"/>
                <a:cs typeface="Times New Roman" pitchFamily="18" charset="0"/>
                <a:hlinkClick r:id="rId5"/>
              </a:rPr>
              <a:t>PR2779.H3 G5</a:t>
            </a:r>
            <a:r>
              <a:rPr lang="en-US">
                <a:latin typeface="Times New Roman" pitchFamily="18" charset="0"/>
                <a:cs typeface="Times New Roman" pitchFamily="18" charset="0"/>
              </a:rPr>
              <a:t>Copy 1</a:t>
            </a:r>
          </a:p>
          <a:p>
            <a:pPr>
              <a:tabLst>
                <a:tab pos="2514600" algn="l"/>
                <a:tab pos="2743200" algn="l"/>
              </a:tabLst>
            </a:pPr>
            <a:r>
              <a:rPr lang="en-US" b="1">
                <a:latin typeface="Times New Roman" pitchFamily="18" charset="0"/>
                <a:cs typeface="Times New Roman" pitchFamily="18" charset="0"/>
              </a:rPr>
              <a:t>         -- Request in	:	</a:t>
            </a:r>
            <a:r>
              <a:rPr lang="en-US">
                <a:latin typeface="Times New Roman" pitchFamily="18" charset="0"/>
                <a:cs typeface="Times New Roman" pitchFamily="18" charset="0"/>
              </a:rPr>
              <a:t>Jefferson or Adams Bldg General or </a:t>
            </a:r>
          </a:p>
          <a:p>
            <a:pPr>
              <a:tabLst>
                <a:tab pos="2514600" algn="l"/>
                <a:tab pos="2743200" algn="l"/>
              </a:tabLst>
            </a:pPr>
            <a:r>
              <a:rPr lang="en-US">
                <a:latin typeface="Times New Roman" pitchFamily="18" charset="0"/>
                <a:cs typeface="Times New Roman" pitchFamily="18" charset="0"/>
              </a:rPr>
              <a:t>	   Area Studies Reading Rms</a:t>
            </a:r>
          </a:p>
        </p:txBody>
      </p:sp>
      <p:sp>
        <p:nvSpPr>
          <p:cNvPr id="116739" name="Text Box 4"/>
          <p:cNvSpPr txBox="1">
            <a:spLocks noChangeArrowheads="1"/>
          </p:cNvSpPr>
          <p:nvPr/>
        </p:nvSpPr>
        <p:spPr bwMode="auto">
          <a:xfrm>
            <a:off x="457200" y="1295400"/>
            <a:ext cx="8305800" cy="557213"/>
          </a:xfrm>
          <a:prstGeom prst="rect">
            <a:avLst/>
          </a:prstGeom>
          <a:noFill/>
          <a:ln w="38100">
            <a:solidFill>
              <a:srgbClr val="000000"/>
            </a:solidFill>
            <a:miter lim="800000"/>
            <a:headEnd type="none" w="sm" len="sm"/>
            <a:tailEnd type="none" w="sm" len="sm"/>
          </a:ln>
        </p:spPr>
        <p:txBody>
          <a:bodyPr>
            <a:spAutoFit/>
          </a:bodyPr>
          <a:lstStyle/>
          <a:p>
            <a:pPr eaLnBrk="0" hangingPunct="0"/>
            <a:r>
              <a:rPr lang="en-US" sz="2800">
                <a:solidFill>
                  <a:srgbClr val="000000"/>
                </a:solidFill>
                <a:latin typeface="Times New Roman" pitchFamily="18" charset="0"/>
                <a:cs typeface="Times New Roman" pitchFamily="18" charset="0"/>
              </a:rPr>
              <a:t>Shakespeare, William, 1564-1616.  Hamlet.  French.</a:t>
            </a:r>
          </a:p>
        </p:txBody>
      </p:sp>
      <p:sp>
        <p:nvSpPr>
          <p:cNvPr id="116740" name="Rectangle 6"/>
          <p:cNvSpPr>
            <a:spLocks noChangeArrowheads="1"/>
          </p:cNvSpPr>
          <p:nvPr/>
        </p:nvSpPr>
        <p:spPr bwMode="auto">
          <a:xfrm>
            <a:off x="5562600" y="1371600"/>
            <a:ext cx="1295400" cy="381000"/>
          </a:xfrm>
          <a:prstGeom prst="rect">
            <a:avLst/>
          </a:prstGeom>
          <a:noFill/>
          <a:ln w="38100">
            <a:solidFill>
              <a:srgbClr val="0000FF"/>
            </a:solidFill>
            <a:miter lim="800000"/>
            <a:headEnd type="none" w="sm" len="sm"/>
            <a:tailEnd type="none" w="sm" len="sm"/>
          </a:ln>
        </p:spPr>
        <p:txBody>
          <a:bodyPr wrap="none" anchor="ctr"/>
          <a:lstStyle/>
          <a:p>
            <a:endParaRPr lang="en-US" sz="1800"/>
          </a:p>
        </p:txBody>
      </p:sp>
      <p:sp>
        <p:nvSpPr>
          <p:cNvPr id="116741" name="Line 7"/>
          <p:cNvSpPr>
            <a:spLocks noChangeShapeType="1"/>
          </p:cNvSpPr>
          <p:nvPr/>
        </p:nvSpPr>
        <p:spPr bwMode="auto">
          <a:xfrm flipH="1" flipV="1">
            <a:off x="5943600" y="1752600"/>
            <a:ext cx="1143000" cy="381000"/>
          </a:xfrm>
          <a:prstGeom prst="line">
            <a:avLst/>
          </a:prstGeom>
          <a:noFill/>
          <a:ln w="38100">
            <a:solidFill>
              <a:srgbClr val="0000FF"/>
            </a:solidFill>
            <a:round/>
            <a:headEnd type="none" w="sm" len="sm"/>
            <a:tailEnd type="arrow" w="lg" len="lg"/>
          </a:ln>
        </p:spPr>
        <p:txBody>
          <a:bodyPr/>
          <a:lstStyle/>
          <a:p>
            <a:endParaRPr lang="en-US"/>
          </a:p>
        </p:txBody>
      </p:sp>
      <p:sp>
        <p:nvSpPr>
          <p:cNvPr id="116742" name="Text Box 5"/>
          <p:cNvSpPr txBox="1">
            <a:spLocks noChangeArrowheads="1"/>
          </p:cNvSpPr>
          <p:nvPr/>
        </p:nvSpPr>
        <p:spPr bwMode="auto">
          <a:xfrm>
            <a:off x="7010400" y="1981200"/>
            <a:ext cx="1295400" cy="579438"/>
          </a:xfrm>
          <a:prstGeom prst="rect">
            <a:avLst/>
          </a:prstGeom>
          <a:noFill/>
          <a:ln w="38100">
            <a:noFill/>
            <a:miter lim="800000"/>
            <a:headEnd type="none" w="sm" len="sm"/>
            <a:tailEnd type="none" w="sm" len="sm"/>
          </a:ln>
        </p:spPr>
        <p:txBody>
          <a:bodyPr>
            <a:spAutoFit/>
          </a:bodyPr>
          <a:lstStyle/>
          <a:p>
            <a:pPr eaLnBrk="0" hangingPunct="0"/>
            <a:r>
              <a:rPr lang="en-US" sz="3200">
                <a:solidFill>
                  <a:srgbClr val="0000FF"/>
                </a:solidFill>
                <a:latin typeface="Verdana" pitchFamily="34" charset="0"/>
              </a:rPr>
              <a:t>Work</a:t>
            </a:r>
          </a:p>
        </p:txBody>
      </p:sp>
      <p:grpSp>
        <p:nvGrpSpPr>
          <p:cNvPr id="2" name="Group 12"/>
          <p:cNvGrpSpPr>
            <a:grpSpLocks/>
          </p:cNvGrpSpPr>
          <p:nvPr/>
        </p:nvGrpSpPr>
        <p:grpSpPr bwMode="auto">
          <a:xfrm>
            <a:off x="838200" y="304800"/>
            <a:ext cx="7543800" cy="904875"/>
            <a:chOff x="1050" y="432"/>
            <a:chExt cx="3630" cy="330"/>
          </a:xfrm>
        </p:grpSpPr>
        <p:pic>
          <p:nvPicPr>
            <p:cNvPr id="116747" name="Picture 13" descr="banner-rose-left"/>
            <p:cNvPicPr>
              <a:picLocks noChangeAspect="1" noChangeArrowheads="1"/>
            </p:cNvPicPr>
            <p:nvPr/>
          </p:nvPicPr>
          <p:blipFill>
            <a:blip r:embed="rId6" cstate="print"/>
            <a:srcRect/>
            <a:stretch>
              <a:fillRect/>
            </a:stretch>
          </p:blipFill>
          <p:spPr bwMode="auto">
            <a:xfrm>
              <a:off x="1050" y="432"/>
              <a:ext cx="342" cy="330"/>
            </a:xfrm>
            <a:prstGeom prst="rect">
              <a:avLst/>
            </a:prstGeom>
            <a:noFill/>
            <a:ln w="9525">
              <a:noFill/>
              <a:miter lim="800000"/>
              <a:headEnd/>
              <a:tailEnd/>
            </a:ln>
          </p:spPr>
        </p:pic>
        <p:pic>
          <p:nvPicPr>
            <p:cNvPr id="116748" name="Picture 14" descr="banner-rose-right"/>
            <p:cNvPicPr>
              <a:picLocks noChangeAspect="1" noChangeArrowheads="1"/>
            </p:cNvPicPr>
            <p:nvPr/>
          </p:nvPicPr>
          <p:blipFill>
            <a:blip r:embed="rId7" cstate="print"/>
            <a:srcRect/>
            <a:stretch>
              <a:fillRect/>
            </a:stretch>
          </p:blipFill>
          <p:spPr bwMode="auto">
            <a:xfrm>
              <a:off x="4320" y="432"/>
              <a:ext cx="360" cy="330"/>
            </a:xfrm>
            <a:prstGeom prst="rect">
              <a:avLst/>
            </a:prstGeom>
            <a:noFill/>
            <a:ln w="9525">
              <a:noFill/>
              <a:miter lim="800000"/>
              <a:headEnd/>
              <a:tailEnd/>
            </a:ln>
          </p:spPr>
        </p:pic>
        <p:pic>
          <p:nvPicPr>
            <p:cNvPr id="116749" name="Picture 15" descr="banner-center"/>
            <p:cNvPicPr>
              <a:picLocks noChangeAspect="1" noChangeArrowheads="1"/>
            </p:cNvPicPr>
            <p:nvPr/>
          </p:nvPicPr>
          <p:blipFill>
            <a:blip r:embed="rId8" cstate="print"/>
            <a:srcRect/>
            <a:stretch>
              <a:fillRect/>
            </a:stretch>
          </p:blipFill>
          <p:spPr bwMode="auto">
            <a:xfrm>
              <a:off x="1392" y="432"/>
              <a:ext cx="2928" cy="330"/>
            </a:xfrm>
            <a:prstGeom prst="rect">
              <a:avLst/>
            </a:prstGeom>
            <a:noFill/>
            <a:ln w="9525">
              <a:noFill/>
              <a:miter lim="800000"/>
              <a:headEnd/>
              <a:tailEnd/>
            </a:ln>
          </p:spPr>
        </p:pic>
      </p:grpSp>
      <p:sp>
        <p:nvSpPr>
          <p:cNvPr id="116744" name="Rectangle 12"/>
          <p:cNvSpPr>
            <a:spLocks noChangeArrowheads="1"/>
          </p:cNvSpPr>
          <p:nvPr/>
        </p:nvSpPr>
        <p:spPr bwMode="auto">
          <a:xfrm>
            <a:off x="533400" y="1371600"/>
            <a:ext cx="4876800" cy="381000"/>
          </a:xfrm>
          <a:prstGeom prst="rect">
            <a:avLst/>
          </a:prstGeom>
          <a:noFill/>
          <a:ln w="38100">
            <a:solidFill>
              <a:srgbClr val="9900CC"/>
            </a:solidFill>
            <a:miter lim="800000"/>
            <a:headEnd/>
            <a:tailEnd/>
          </a:ln>
        </p:spPr>
        <p:txBody>
          <a:bodyPr wrap="none" anchor="ctr"/>
          <a:lstStyle/>
          <a:p>
            <a:pPr eaLnBrk="0" hangingPunct="0"/>
            <a:endParaRPr lang="en-US" sz="1800">
              <a:latin typeface="Verdana" pitchFamily="34" charset="0"/>
            </a:endParaRPr>
          </a:p>
        </p:txBody>
      </p:sp>
      <p:sp>
        <p:nvSpPr>
          <p:cNvPr id="116745" name="Text Box 13"/>
          <p:cNvSpPr txBox="1">
            <a:spLocks noChangeArrowheads="1"/>
          </p:cNvSpPr>
          <p:nvPr/>
        </p:nvSpPr>
        <p:spPr bwMode="auto">
          <a:xfrm>
            <a:off x="822325" y="5889625"/>
            <a:ext cx="1558925" cy="579438"/>
          </a:xfrm>
          <a:prstGeom prst="rect">
            <a:avLst/>
          </a:prstGeom>
          <a:noFill/>
          <a:ln w="9525">
            <a:noFill/>
            <a:miter lim="800000"/>
            <a:headEnd/>
            <a:tailEnd/>
          </a:ln>
        </p:spPr>
        <p:txBody>
          <a:bodyPr wrap="none">
            <a:spAutoFit/>
          </a:bodyPr>
          <a:lstStyle/>
          <a:p>
            <a:pPr eaLnBrk="0" hangingPunct="0"/>
            <a:r>
              <a:rPr lang="en-US" sz="3200">
                <a:solidFill>
                  <a:srgbClr val="9900CC"/>
                </a:solidFill>
                <a:latin typeface="Verdana" pitchFamily="34" charset="0"/>
              </a:rPr>
              <a:t>Person</a:t>
            </a:r>
          </a:p>
        </p:txBody>
      </p:sp>
      <p:sp>
        <p:nvSpPr>
          <p:cNvPr id="116746" name="Line 14"/>
          <p:cNvSpPr>
            <a:spLocks noChangeShapeType="1"/>
          </p:cNvSpPr>
          <p:nvPr/>
        </p:nvSpPr>
        <p:spPr bwMode="auto">
          <a:xfrm flipV="1">
            <a:off x="990600" y="1752600"/>
            <a:ext cx="609600" cy="4267200"/>
          </a:xfrm>
          <a:prstGeom prst="line">
            <a:avLst/>
          </a:prstGeom>
          <a:noFill/>
          <a:ln w="38100">
            <a:solidFill>
              <a:srgbClr val="9900CC"/>
            </a:solidFill>
            <a:round/>
            <a:headEnd/>
            <a:tailEnd type="arrow" w="lg" len="med"/>
          </a:ln>
        </p:spPr>
        <p:txBody>
          <a:bodyPr/>
          <a:lstStyle/>
          <a:p>
            <a:endParaRPr lang="en-US"/>
          </a:p>
        </p:txBody>
      </p:sp>
      <p:sp>
        <p:nvSpPr>
          <p:cNvPr id="116750" name="Text Box 14"/>
          <p:cNvSpPr txBox="1">
            <a:spLocks noChangeArrowheads="1"/>
          </p:cNvSpPr>
          <p:nvPr/>
        </p:nvSpPr>
        <p:spPr bwMode="auto">
          <a:xfrm>
            <a:off x="6477000" y="5791200"/>
            <a:ext cx="2386231" cy="338554"/>
          </a:xfrm>
          <a:prstGeom prst="rect">
            <a:avLst/>
          </a:prstGeom>
          <a:noFill/>
          <a:ln w="9525">
            <a:noFill/>
            <a:miter lim="800000"/>
            <a:headEnd/>
            <a:tailEnd/>
          </a:ln>
          <a:effectLst/>
        </p:spPr>
        <p:txBody>
          <a:bodyPr wrap="none">
            <a:spAutoFit/>
          </a:bodyPr>
          <a:lstStyle/>
          <a:p>
            <a:r>
              <a:rPr lang="en-US" sz="1600" dirty="0" smtClean="0"/>
              <a:t>From B. </a:t>
            </a:r>
            <a:r>
              <a:rPr lang="en-US" sz="1600" dirty="0" err="1" smtClean="0"/>
              <a:t>Tillett</a:t>
            </a:r>
            <a:r>
              <a:rPr lang="en-US" sz="1600" dirty="0" smtClean="0"/>
              <a:t>, FRBR, 2009</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Text Box 2"/>
          <p:cNvSpPr txBox="1">
            <a:spLocks noChangeArrowheads="1"/>
          </p:cNvSpPr>
          <p:nvPr/>
        </p:nvSpPr>
        <p:spPr bwMode="auto">
          <a:xfrm>
            <a:off x="457200" y="1981200"/>
            <a:ext cx="8458200" cy="4154488"/>
          </a:xfrm>
          <a:prstGeom prst="rect">
            <a:avLst/>
          </a:prstGeom>
          <a:noFill/>
          <a:ln w="9525">
            <a:noFill/>
            <a:miter lim="800000"/>
            <a:headEnd/>
            <a:tailEnd/>
          </a:ln>
        </p:spPr>
        <p:txBody>
          <a:bodyPr>
            <a:spAutoFit/>
          </a:bodyPr>
          <a:lstStyle/>
          <a:p>
            <a:pPr>
              <a:tabLst>
                <a:tab pos="2514600" algn="l"/>
                <a:tab pos="2743200" algn="l"/>
              </a:tabLst>
            </a:pPr>
            <a:r>
              <a:rPr lang="en-US" b="1">
                <a:latin typeface="Times New Roman" pitchFamily="18" charset="0"/>
                <a:cs typeface="Times New Roman" pitchFamily="18" charset="0"/>
              </a:rPr>
              <a:t>    LC Control No.	:	</a:t>
            </a:r>
            <a:r>
              <a:rPr lang="en-US">
                <a:latin typeface="Times New Roman" pitchFamily="18" charset="0"/>
                <a:cs typeface="Times New Roman" pitchFamily="18" charset="0"/>
              </a:rPr>
              <a:t>47023612 </a:t>
            </a:r>
          </a:p>
          <a:p>
            <a:pPr>
              <a:tabLst>
                <a:tab pos="2514600" algn="l"/>
                <a:tab pos="2743200" algn="l"/>
              </a:tabLst>
            </a:pPr>
            <a:r>
              <a:rPr lang="en-US" b="1">
                <a:latin typeface="Times New Roman" pitchFamily="18" charset="0"/>
                <a:cs typeface="Times New Roman" pitchFamily="18" charset="0"/>
              </a:rPr>
              <a:t> LCCN Permalink	:	</a:t>
            </a:r>
            <a:r>
              <a:rPr lang="en-US">
                <a:latin typeface="Times New Roman" pitchFamily="18" charset="0"/>
                <a:cs typeface="Times New Roman" pitchFamily="18" charset="0"/>
                <a:hlinkClick r:id="rId3"/>
              </a:rPr>
              <a:t>http://lccn.loc.gov/47023612</a:t>
            </a:r>
            <a:endParaRPr lang="en-US">
              <a:latin typeface="Times New Roman" pitchFamily="18" charset="0"/>
              <a:cs typeface="Times New Roman" pitchFamily="18" charset="0"/>
            </a:endParaRPr>
          </a:p>
          <a:p>
            <a:pPr>
              <a:tabLst>
                <a:tab pos="2514600" algn="l"/>
                <a:tab pos="2743200" algn="l"/>
              </a:tabLst>
            </a:pPr>
            <a:r>
              <a:rPr lang="en-US" b="1">
                <a:latin typeface="Times New Roman" pitchFamily="18" charset="0"/>
                <a:cs typeface="Times New Roman" pitchFamily="18" charset="0"/>
              </a:rPr>
              <a:t>  Type of Material	:	</a:t>
            </a:r>
            <a:r>
              <a:rPr lang="en-US">
                <a:latin typeface="Times New Roman" pitchFamily="18" charset="0"/>
                <a:cs typeface="Times New Roman" pitchFamily="18" charset="0"/>
              </a:rPr>
              <a:t>Book (Print, Microform, Electronic, etc.)</a:t>
            </a:r>
          </a:p>
          <a:p>
            <a:pPr>
              <a:tabLst>
                <a:tab pos="2514600" algn="l"/>
                <a:tab pos="2743200" algn="l"/>
              </a:tabLst>
            </a:pPr>
            <a:r>
              <a:rPr lang="en-US" b="1">
                <a:latin typeface="Times New Roman" pitchFamily="18" charset="0"/>
                <a:cs typeface="Times New Roman" pitchFamily="18" charset="0"/>
              </a:rPr>
              <a:t>     Personal Name	:	</a:t>
            </a:r>
            <a:r>
              <a:rPr lang="en-US">
                <a:latin typeface="Times New Roman" pitchFamily="18" charset="0"/>
                <a:cs typeface="Times New Roman" pitchFamily="18" charset="0"/>
                <a:hlinkClick r:id="rId4"/>
              </a:rPr>
              <a:t>Shakespeare, William, 1564-1616. </a:t>
            </a:r>
            <a:endParaRPr lang="en-US">
              <a:latin typeface="Times New Roman" pitchFamily="18" charset="0"/>
              <a:cs typeface="Times New Roman" pitchFamily="18" charset="0"/>
            </a:endParaRPr>
          </a:p>
          <a:p>
            <a:pPr>
              <a:tabLst>
                <a:tab pos="2514600" algn="l"/>
                <a:tab pos="2743200" algn="l"/>
              </a:tabLst>
            </a:pPr>
            <a:r>
              <a:rPr lang="en-US" b="1">
                <a:latin typeface="Times New Roman" pitchFamily="18" charset="0"/>
                <a:cs typeface="Times New Roman" pitchFamily="18" charset="0"/>
              </a:rPr>
              <a:t>             Main Title	:	</a:t>
            </a:r>
            <a:r>
              <a:rPr lang="sv-SE">
                <a:latin typeface="Times New Roman" pitchFamily="18" charset="0"/>
                <a:cs typeface="Times New Roman" pitchFamily="18" charset="0"/>
              </a:rPr>
              <a:t>... Hamlet, traduit par André Gide.</a:t>
            </a:r>
          </a:p>
          <a:p>
            <a:pPr>
              <a:tabLst>
                <a:tab pos="2514600" algn="l"/>
                <a:tab pos="2743200" algn="l"/>
              </a:tabLst>
            </a:pPr>
            <a:r>
              <a:rPr lang="en-US" b="1">
                <a:latin typeface="Times New Roman" pitchFamily="18" charset="0"/>
                <a:cs typeface="Times New Roman" pitchFamily="18" charset="0"/>
              </a:rPr>
              <a:t>Published/Created	:	</a:t>
            </a:r>
            <a:r>
              <a:rPr lang="en-US">
                <a:latin typeface="Times New Roman" pitchFamily="18" charset="0"/>
                <a:cs typeface="Times New Roman" pitchFamily="18" charset="0"/>
              </a:rPr>
              <a:t>[Paris] Gallimard [1946]</a:t>
            </a:r>
          </a:p>
          <a:p>
            <a:pPr>
              <a:tabLst>
                <a:tab pos="2514600" algn="l"/>
                <a:tab pos="2743200" algn="l"/>
              </a:tabLst>
            </a:pPr>
            <a:r>
              <a:rPr lang="en-US" b="1">
                <a:latin typeface="Times New Roman" pitchFamily="18" charset="0"/>
                <a:cs typeface="Times New Roman" pitchFamily="18" charset="0"/>
              </a:rPr>
              <a:t>            Description	:	</a:t>
            </a:r>
            <a:r>
              <a:rPr lang="en-US">
                <a:latin typeface="Times New Roman" pitchFamily="18" charset="0"/>
                <a:cs typeface="Times New Roman" pitchFamily="18" charset="0"/>
              </a:rPr>
              <a:t>2 p. l., 7-237, [2] p. 17 cm.</a:t>
            </a:r>
          </a:p>
          <a:p>
            <a:pPr>
              <a:tabLst>
                <a:tab pos="2514600" algn="l"/>
                <a:tab pos="2743200" algn="l"/>
              </a:tabLst>
            </a:pPr>
            <a:endParaRPr lang="en-US">
              <a:latin typeface="Times New Roman" pitchFamily="18" charset="0"/>
              <a:cs typeface="Times New Roman" pitchFamily="18" charset="0"/>
            </a:endParaRPr>
          </a:p>
          <a:p>
            <a:pPr>
              <a:tabLst>
                <a:tab pos="2514600" algn="l"/>
                <a:tab pos="2743200" algn="l"/>
              </a:tabLst>
            </a:pPr>
            <a:r>
              <a:rPr lang="en-US" b="1">
                <a:latin typeface="Times New Roman" pitchFamily="18" charset="0"/>
                <a:cs typeface="Times New Roman" pitchFamily="18" charset="0"/>
              </a:rPr>
              <a:t> CALL NUMBER	:	</a:t>
            </a:r>
            <a:r>
              <a:rPr lang="en-US">
                <a:latin typeface="Times New Roman" pitchFamily="18" charset="0"/>
                <a:cs typeface="Times New Roman" pitchFamily="18" charset="0"/>
                <a:hlinkClick r:id="rId5"/>
              </a:rPr>
              <a:t>PR2779.H3 G5</a:t>
            </a:r>
            <a:r>
              <a:rPr lang="en-US">
                <a:latin typeface="Times New Roman" pitchFamily="18" charset="0"/>
                <a:cs typeface="Times New Roman" pitchFamily="18" charset="0"/>
              </a:rPr>
              <a:t>Copy 1</a:t>
            </a:r>
          </a:p>
          <a:p>
            <a:pPr>
              <a:tabLst>
                <a:tab pos="2514600" algn="l"/>
                <a:tab pos="2743200" algn="l"/>
              </a:tabLst>
            </a:pPr>
            <a:r>
              <a:rPr lang="en-US" b="1">
                <a:latin typeface="Times New Roman" pitchFamily="18" charset="0"/>
                <a:cs typeface="Times New Roman" pitchFamily="18" charset="0"/>
              </a:rPr>
              <a:t>         -- Request in	:	</a:t>
            </a:r>
            <a:r>
              <a:rPr lang="en-US">
                <a:latin typeface="Times New Roman" pitchFamily="18" charset="0"/>
                <a:cs typeface="Times New Roman" pitchFamily="18" charset="0"/>
              </a:rPr>
              <a:t>Jefferson or Adams Bldg General or </a:t>
            </a:r>
          </a:p>
          <a:p>
            <a:pPr>
              <a:tabLst>
                <a:tab pos="2514600" algn="l"/>
                <a:tab pos="2743200" algn="l"/>
              </a:tabLst>
            </a:pPr>
            <a:r>
              <a:rPr lang="en-US">
                <a:latin typeface="Times New Roman" pitchFamily="18" charset="0"/>
                <a:cs typeface="Times New Roman" pitchFamily="18" charset="0"/>
              </a:rPr>
              <a:t>	   Area Studies Reading Rms</a:t>
            </a:r>
          </a:p>
        </p:txBody>
      </p:sp>
      <p:sp>
        <p:nvSpPr>
          <p:cNvPr id="118787" name="Text Box 4"/>
          <p:cNvSpPr txBox="1">
            <a:spLocks noChangeArrowheads="1"/>
          </p:cNvSpPr>
          <p:nvPr/>
        </p:nvSpPr>
        <p:spPr bwMode="auto">
          <a:xfrm>
            <a:off x="457200" y="1295400"/>
            <a:ext cx="8305800" cy="557213"/>
          </a:xfrm>
          <a:prstGeom prst="rect">
            <a:avLst/>
          </a:prstGeom>
          <a:noFill/>
          <a:ln w="38100">
            <a:solidFill>
              <a:srgbClr val="000000"/>
            </a:solidFill>
            <a:miter lim="800000"/>
            <a:headEnd type="none" w="sm" len="sm"/>
            <a:tailEnd type="none" w="sm" len="sm"/>
          </a:ln>
        </p:spPr>
        <p:txBody>
          <a:bodyPr>
            <a:spAutoFit/>
          </a:bodyPr>
          <a:lstStyle/>
          <a:p>
            <a:pPr eaLnBrk="0" hangingPunct="0"/>
            <a:r>
              <a:rPr lang="en-US" sz="2800">
                <a:solidFill>
                  <a:srgbClr val="000000"/>
                </a:solidFill>
                <a:latin typeface="Times New Roman" pitchFamily="18" charset="0"/>
                <a:cs typeface="Times New Roman" pitchFamily="18" charset="0"/>
              </a:rPr>
              <a:t>Shakespeare, William, 1564-1616.  Hamlet.  French.</a:t>
            </a:r>
          </a:p>
        </p:txBody>
      </p:sp>
      <p:sp>
        <p:nvSpPr>
          <p:cNvPr id="118788" name="Rectangle 8"/>
          <p:cNvSpPr>
            <a:spLocks noChangeArrowheads="1"/>
          </p:cNvSpPr>
          <p:nvPr/>
        </p:nvSpPr>
        <p:spPr bwMode="auto">
          <a:xfrm>
            <a:off x="6858000" y="1371600"/>
            <a:ext cx="1371600" cy="381000"/>
          </a:xfrm>
          <a:prstGeom prst="rect">
            <a:avLst/>
          </a:prstGeom>
          <a:noFill/>
          <a:ln w="38100">
            <a:solidFill>
              <a:srgbClr val="33CC33"/>
            </a:solidFill>
            <a:miter lim="800000"/>
            <a:headEnd type="none" w="sm" len="sm"/>
            <a:tailEnd type="none" w="sm" len="sm"/>
          </a:ln>
        </p:spPr>
        <p:txBody>
          <a:bodyPr wrap="none" anchor="ctr"/>
          <a:lstStyle/>
          <a:p>
            <a:pPr algn="ctr" eaLnBrk="0" hangingPunct="0"/>
            <a:endParaRPr lang="en-US">
              <a:latin typeface="Times New Roman" pitchFamily="18" charset="0"/>
            </a:endParaRPr>
          </a:p>
        </p:txBody>
      </p:sp>
      <p:sp>
        <p:nvSpPr>
          <p:cNvPr id="118789" name="Line 9"/>
          <p:cNvSpPr>
            <a:spLocks noChangeShapeType="1"/>
          </p:cNvSpPr>
          <p:nvPr/>
        </p:nvSpPr>
        <p:spPr bwMode="auto">
          <a:xfrm flipV="1">
            <a:off x="7162800" y="1752600"/>
            <a:ext cx="533400" cy="457200"/>
          </a:xfrm>
          <a:prstGeom prst="line">
            <a:avLst/>
          </a:prstGeom>
          <a:noFill/>
          <a:ln w="38100">
            <a:solidFill>
              <a:srgbClr val="33CC33"/>
            </a:solidFill>
            <a:round/>
            <a:headEnd type="none" w="sm" len="sm"/>
            <a:tailEnd type="arrow" w="lg" len="lg"/>
          </a:ln>
        </p:spPr>
        <p:txBody>
          <a:bodyPr/>
          <a:lstStyle/>
          <a:p>
            <a:endParaRPr lang="en-US"/>
          </a:p>
        </p:txBody>
      </p:sp>
      <p:sp>
        <p:nvSpPr>
          <p:cNvPr id="118790" name="Text Box 5"/>
          <p:cNvSpPr txBox="1">
            <a:spLocks noChangeArrowheads="1"/>
          </p:cNvSpPr>
          <p:nvPr/>
        </p:nvSpPr>
        <p:spPr bwMode="auto">
          <a:xfrm>
            <a:off x="4800600" y="1828800"/>
            <a:ext cx="2389188" cy="579438"/>
          </a:xfrm>
          <a:prstGeom prst="rect">
            <a:avLst/>
          </a:prstGeom>
          <a:noFill/>
          <a:ln w="12700">
            <a:noFill/>
            <a:miter lim="800000"/>
            <a:headEnd type="none" w="sm" len="sm"/>
            <a:tailEnd type="none" w="sm" len="sm"/>
          </a:ln>
        </p:spPr>
        <p:txBody>
          <a:bodyPr wrap="none">
            <a:spAutoFit/>
          </a:bodyPr>
          <a:lstStyle/>
          <a:p>
            <a:pPr eaLnBrk="0" hangingPunct="0"/>
            <a:r>
              <a:rPr lang="en-US" sz="3200">
                <a:solidFill>
                  <a:srgbClr val="33CC33"/>
                </a:solidFill>
                <a:latin typeface="Verdana" pitchFamily="34" charset="0"/>
              </a:rPr>
              <a:t>Expression</a:t>
            </a:r>
          </a:p>
        </p:txBody>
      </p:sp>
      <p:grpSp>
        <p:nvGrpSpPr>
          <p:cNvPr id="2" name="Group 12"/>
          <p:cNvGrpSpPr>
            <a:grpSpLocks/>
          </p:cNvGrpSpPr>
          <p:nvPr/>
        </p:nvGrpSpPr>
        <p:grpSpPr bwMode="auto">
          <a:xfrm>
            <a:off x="838200" y="304800"/>
            <a:ext cx="7543800" cy="904875"/>
            <a:chOff x="1050" y="432"/>
            <a:chExt cx="3630" cy="330"/>
          </a:xfrm>
        </p:grpSpPr>
        <p:pic>
          <p:nvPicPr>
            <p:cNvPr id="118792" name="Picture 13" descr="banner-rose-left"/>
            <p:cNvPicPr>
              <a:picLocks noChangeAspect="1" noChangeArrowheads="1"/>
            </p:cNvPicPr>
            <p:nvPr/>
          </p:nvPicPr>
          <p:blipFill>
            <a:blip r:embed="rId6" cstate="print"/>
            <a:srcRect/>
            <a:stretch>
              <a:fillRect/>
            </a:stretch>
          </p:blipFill>
          <p:spPr bwMode="auto">
            <a:xfrm>
              <a:off x="1050" y="432"/>
              <a:ext cx="342" cy="330"/>
            </a:xfrm>
            <a:prstGeom prst="rect">
              <a:avLst/>
            </a:prstGeom>
            <a:noFill/>
            <a:ln w="9525">
              <a:noFill/>
              <a:miter lim="800000"/>
              <a:headEnd/>
              <a:tailEnd/>
            </a:ln>
          </p:spPr>
        </p:pic>
        <p:pic>
          <p:nvPicPr>
            <p:cNvPr id="118793" name="Picture 14" descr="banner-rose-right"/>
            <p:cNvPicPr>
              <a:picLocks noChangeAspect="1" noChangeArrowheads="1"/>
            </p:cNvPicPr>
            <p:nvPr/>
          </p:nvPicPr>
          <p:blipFill>
            <a:blip r:embed="rId7" cstate="print"/>
            <a:srcRect/>
            <a:stretch>
              <a:fillRect/>
            </a:stretch>
          </p:blipFill>
          <p:spPr bwMode="auto">
            <a:xfrm>
              <a:off x="4320" y="432"/>
              <a:ext cx="360" cy="330"/>
            </a:xfrm>
            <a:prstGeom prst="rect">
              <a:avLst/>
            </a:prstGeom>
            <a:noFill/>
            <a:ln w="9525">
              <a:noFill/>
              <a:miter lim="800000"/>
              <a:headEnd/>
              <a:tailEnd/>
            </a:ln>
          </p:spPr>
        </p:pic>
        <p:pic>
          <p:nvPicPr>
            <p:cNvPr id="118794" name="Picture 15" descr="banner-center"/>
            <p:cNvPicPr>
              <a:picLocks noChangeAspect="1" noChangeArrowheads="1"/>
            </p:cNvPicPr>
            <p:nvPr/>
          </p:nvPicPr>
          <p:blipFill>
            <a:blip r:embed="rId8" cstate="print"/>
            <a:srcRect/>
            <a:stretch>
              <a:fillRect/>
            </a:stretch>
          </p:blipFill>
          <p:spPr bwMode="auto">
            <a:xfrm>
              <a:off x="1392" y="432"/>
              <a:ext cx="2928" cy="330"/>
            </a:xfrm>
            <a:prstGeom prst="rect">
              <a:avLst/>
            </a:prstGeom>
            <a:noFill/>
            <a:ln w="9525">
              <a:noFill/>
              <a:miter lim="800000"/>
              <a:headEnd/>
              <a:tailEnd/>
            </a:ln>
          </p:spPr>
        </p:pic>
      </p:grpSp>
      <p:sp>
        <p:nvSpPr>
          <p:cNvPr id="118795" name="Text Box 11"/>
          <p:cNvSpPr txBox="1">
            <a:spLocks noChangeArrowheads="1"/>
          </p:cNvSpPr>
          <p:nvPr/>
        </p:nvSpPr>
        <p:spPr bwMode="auto">
          <a:xfrm>
            <a:off x="6324600" y="5791200"/>
            <a:ext cx="2386231" cy="338554"/>
          </a:xfrm>
          <a:prstGeom prst="rect">
            <a:avLst/>
          </a:prstGeom>
          <a:noFill/>
          <a:ln w="9525">
            <a:noFill/>
            <a:miter lim="800000"/>
            <a:headEnd/>
            <a:tailEnd/>
          </a:ln>
          <a:effectLst/>
        </p:spPr>
        <p:txBody>
          <a:bodyPr wrap="none">
            <a:spAutoFit/>
          </a:bodyPr>
          <a:lstStyle/>
          <a:p>
            <a:r>
              <a:rPr lang="en-US" sz="1600" dirty="0" smtClean="0"/>
              <a:t>From B. </a:t>
            </a:r>
            <a:r>
              <a:rPr lang="en-US" sz="1600" dirty="0" err="1" smtClean="0"/>
              <a:t>Tillett</a:t>
            </a:r>
            <a:r>
              <a:rPr lang="en-US" sz="1600" dirty="0" smtClean="0"/>
              <a:t>, FRBR, 2009</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Text Box 2"/>
          <p:cNvSpPr txBox="1">
            <a:spLocks noChangeArrowheads="1"/>
          </p:cNvSpPr>
          <p:nvPr/>
        </p:nvSpPr>
        <p:spPr bwMode="auto">
          <a:xfrm>
            <a:off x="457200" y="1981200"/>
            <a:ext cx="8458200" cy="4154488"/>
          </a:xfrm>
          <a:prstGeom prst="rect">
            <a:avLst/>
          </a:prstGeom>
          <a:noFill/>
          <a:ln w="9525">
            <a:noFill/>
            <a:miter lim="800000"/>
            <a:headEnd/>
            <a:tailEnd/>
          </a:ln>
        </p:spPr>
        <p:txBody>
          <a:bodyPr>
            <a:spAutoFit/>
          </a:bodyPr>
          <a:lstStyle/>
          <a:p>
            <a:pPr>
              <a:tabLst>
                <a:tab pos="2514600" algn="l"/>
                <a:tab pos="2743200" algn="l"/>
              </a:tabLst>
            </a:pPr>
            <a:r>
              <a:rPr lang="en-US" b="1">
                <a:latin typeface="Times New Roman" pitchFamily="18" charset="0"/>
                <a:cs typeface="Times New Roman" pitchFamily="18" charset="0"/>
              </a:rPr>
              <a:t>    LC Control No.	:	</a:t>
            </a:r>
            <a:r>
              <a:rPr lang="en-US">
                <a:latin typeface="Times New Roman" pitchFamily="18" charset="0"/>
                <a:cs typeface="Times New Roman" pitchFamily="18" charset="0"/>
              </a:rPr>
              <a:t>47023612 </a:t>
            </a:r>
          </a:p>
          <a:p>
            <a:pPr>
              <a:tabLst>
                <a:tab pos="2514600" algn="l"/>
                <a:tab pos="2743200" algn="l"/>
              </a:tabLst>
            </a:pPr>
            <a:r>
              <a:rPr lang="en-US" b="1">
                <a:latin typeface="Times New Roman" pitchFamily="18" charset="0"/>
                <a:cs typeface="Times New Roman" pitchFamily="18" charset="0"/>
              </a:rPr>
              <a:t> LCCN Permalink	:	</a:t>
            </a:r>
            <a:r>
              <a:rPr lang="en-US">
                <a:latin typeface="Times New Roman" pitchFamily="18" charset="0"/>
                <a:cs typeface="Times New Roman" pitchFamily="18" charset="0"/>
                <a:hlinkClick r:id="rId3"/>
              </a:rPr>
              <a:t>http://lccn.loc.gov/47023612</a:t>
            </a:r>
            <a:endParaRPr lang="en-US">
              <a:latin typeface="Times New Roman" pitchFamily="18" charset="0"/>
              <a:cs typeface="Times New Roman" pitchFamily="18" charset="0"/>
            </a:endParaRPr>
          </a:p>
          <a:p>
            <a:pPr>
              <a:tabLst>
                <a:tab pos="2514600" algn="l"/>
                <a:tab pos="2743200" algn="l"/>
              </a:tabLst>
            </a:pPr>
            <a:r>
              <a:rPr lang="en-US" b="1">
                <a:latin typeface="Times New Roman" pitchFamily="18" charset="0"/>
                <a:cs typeface="Times New Roman" pitchFamily="18" charset="0"/>
              </a:rPr>
              <a:t>  Type of Material	:	</a:t>
            </a:r>
            <a:r>
              <a:rPr lang="en-US">
                <a:latin typeface="Times New Roman" pitchFamily="18" charset="0"/>
                <a:cs typeface="Times New Roman" pitchFamily="18" charset="0"/>
              </a:rPr>
              <a:t>Book (Print, Microform, Electronic, etc.)</a:t>
            </a:r>
          </a:p>
          <a:p>
            <a:pPr>
              <a:tabLst>
                <a:tab pos="2514600" algn="l"/>
                <a:tab pos="2743200" algn="l"/>
              </a:tabLst>
            </a:pPr>
            <a:r>
              <a:rPr lang="en-US" b="1">
                <a:latin typeface="Times New Roman" pitchFamily="18" charset="0"/>
                <a:cs typeface="Times New Roman" pitchFamily="18" charset="0"/>
              </a:rPr>
              <a:t>     Personal Name	:	</a:t>
            </a:r>
            <a:r>
              <a:rPr lang="en-US">
                <a:latin typeface="Times New Roman" pitchFamily="18" charset="0"/>
                <a:cs typeface="Times New Roman" pitchFamily="18" charset="0"/>
                <a:hlinkClick r:id="rId4"/>
              </a:rPr>
              <a:t>Shakespeare, William, 1564-1616. </a:t>
            </a:r>
            <a:endParaRPr lang="en-US">
              <a:latin typeface="Times New Roman" pitchFamily="18" charset="0"/>
              <a:cs typeface="Times New Roman" pitchFamily="18" charset="0"/>
            </a:endParaRPr>
          </a:p>
          <a:p>
            <a:pPr>
              <a:tabLst>
                <a:tab pos="2514600" algn="l"/>
                <a:tab pos="2743200" algn="l"/>
              </a:tabLst>
            </a:pPr>
            <a:r>
              <a:rPr lang="en-US" b="1">
                <a:latin typeface="Times New Roman" pitchFamily="18" charset="0"/>
                <a:cs typeface="Times New Roman" pitchFamily="18" charset="0"/>
              </a:rPr>
              <a:t>             Main Title	:	</a:t>
            </a:r>
            <a:r>
              <a:rPr lang="sv-SE">
                <a:latin typeface="Times New Roman" pitchFamily="18" charset="0"/>
                <a:cs typeface="Times New Roman" pitchFamily="18" charset="0"/>
              </a:rPr>
              <a:t>... Hamlet, traduit par André Gide.</a:t>
            </a:r>
          </a:p>
          <a:p>
            <a:pPr>
              <a:tabLst>
                <a:tab pos="2514600" algn="l"/>
                <a:tab pos="2743200" algn="l"/>
              </a:tabLst>
            </a:pPr>
            <a:r>
              <a:rPr lang="en-US" b="1">
                <a:latin typeface="Times New Roman" pitchFamily="18" charset="0"/>
                <a:cs typeface="Times New Roman" pitchFamily="18" charset="0"/>
              </a:rPr>
              <a:t>Published/Created	:	</a:t>
            </a:r>
            <a:r>
              <a:rPr lang="en-US">
                <a:latin typeface="Times New Roman" pitchFamily="18" charset="0"/>
                <a:cs typeface="Times New Roman" pitchFamily="18" charset="0"/>
              </a:rPr>
              <a:t>[Paris] Gallimard [1946]</a:t>
            </a:r>
          </a:p>
          <a:p>
            <a:pPr>
              <a:tabLst>
                <a:tab pos="2514600" algn="l"/>
                <a:tab pos="2743200" algn="l"/>
              </a:tabLst>
            </a:pPr>
            <a:r>
              <a:rPr lang="en-US" b="1">
                <a:latin typeface="Times New Roman" pitchFamily="18" charset="0"/>
                <a:cs typeface="Times New Roman" pitchFamily="18" charset="0"/>
              </a:rPr>
              <a:t>            Description	:	</a:t>
            </a:r>
            <a:r>
              <a:rPr lang="en-US">
                <a:latin typeface="Times New Roman" pitchFamily="18" charset="0"/>
                <a:cs typeface="Times New Roman" pitchFamily="18" charset="0"/>
              </a:rPr>
              <a:t>2 p. l., 7-237, [2] p. 17 cm.</a:t>
            </a:r>
          </a:p>
          <a:p>
            <a:pPr>
              <a:tabLst>
                <a:tab pos="2514600" algn="l"/>
                <a:tab pos="2743200" algn="l"/>
              </a:tabLst>
            </a:pPr>
            <a:endParaRPr lang="en-US">
              <a:latin typeface="Times New Roman" pitchFamily="18" charset="0"/>
              <a:cs typeface="Times New Roman" pitchFamily="18" charset="0"/>
            </a:endParaRPr>
          </a:p>
          <a:p>
            <a:pPr>
              <a:tabLst>
                <a:tab pos="2514600" algn="l"/>
                <a:tab pos="2743200" algn="l"/>
              </a:tabLst>
            </a:pPr>
            <a:r>
              <a:rPr lang="en-US" b="1">
                <a:latin typeface="Times New Roman" pitchFamily="18" charset="0"/>
                <a:cs typeface="Times New Roman" pitchFamily="18" charset="0"/>
              </a:rPr>
              <a:t> CALL NUMBER	:	</a:t>
            </a:r>
            <a:r>
              <a:rPr lang="en-US">
                <a:latin typeface="Times New Roman" pitchFamily="18" charset="0"/>
                <a:cs typeface="Times New Roman" pitchFamily="18" charset="0"/>
                <a:hlinkClick r:id="rId5"/>
              </a:rPr>
              <a:t>PR2779.H3 G5</a:t>
            </a:r>
            <a:r>
              <a:rPr lang="en-US">
                <a:latin typeface="Times New Roman" pitchFamily="18" charset="0"/>
                <a:cs typeface="Times New Roman" pitchFamily="18" charset="0"/>
              </a:rPr>
              <a:t>Copy 1</a:t>
            </a:r>
          </a:p>
          <a:p>
            <a:pPr>
              <a:tabLst>
                <a:tab pos="2514600" algn="l"/>
                <a:tab pos="2743200" algn="l"/>
              </a:tabLst>
            </a:pPr>
            <a:r>
              <a:rPr lang="en-US" b="1">
                <a:latin typeface="Times New Roman" pitchFamily="18" charset="0"/>
                <a:cs typeface="Times New Roman" pitchFamily="18" charset="0"/>
              </a:rPr>
              <a:t>         -- Request in	:	</a:t>
            </a:r>
            <a:r>
              <a:rPr lang="en-US">
                <a:latin typeface="Times New Roman" pitchFamily="18" charset="0"/>
                <a:cs typeface="Times New Roman" pitchFamily="18" charset="0"/>
              </a:rPr>
              <a:t>Jefferson or Adams Bldg General or </a:t>
            </a:r>
          </a:p>
          <a:p>
            <a:pPr>
              <a:tabLst>
                <a:tab pos="2514600" algn="l"/>
                <a:tab pos="2743200" algn="l"/>
              </a:tabLst>
            </a:pPr>
            <a:r>
              <a:rPr lang="en-US">
                <a:latin typeface="Times New Roman" pitchFamily="18" charset="0"/>
                <a:cs typeface="Times New Roman" pitchFamily="18" charset="0"/>
              </a:rPr>
              <a:t>	   Area Studies Reading Rms</a:t>
            </a:r>
          </a:p>
        </p:txBody>
      </p:sp>
      <p:sp>
        <p:nvSpPr>
          <p:cNvPr id="120835" name="Text Box 4"/>
          <p:cNvSpPr txBox="1">
            <a:spLocks noChangeArrowheads="1"/>
          </p:cNvSpPr>
          <p:nvPr/>
        </p:nvSpPr>
        <p:spPr bwMode="auto">
          <a:xfrm>
            <a:off x="457200" y="1295400"/>
            <a:ext cx="8305800" cy="557213"/>
          </a:xfrm>
          <a:prstGeom prst="rect">
            <a:avLst/>
          </a:prstGeom>
          <a:noFill/>
          <a:ln w="38100">
            <a:solidFill>
              <a:srgbClr val="000000"/>
            </a:solidFill>
            <a:miter lim="800000"/>
            <a:headEnd type="none" w="sm" len="sm"/>
            <a:tailEnd type="none" w="sm" len="sm"/>
          </a:ln>
        </p:spPr>
        <p:txBody>
          <a:bodyPr>
            <a:spAutoFit/>
          </a:bodyPr>
          <a:lstStyle/>
          <a:p>
            <a:pPr eaLnBrk="0" hangingPunct="0"/>
            <a:r>
              <a:rPr lang="en-US" sz="2800">
                <a:solidFill>
                  <a:srgbClr val="000000"/>
                </a:solidFill>
                <a:latin typeface="Times New Roman" pitchFamily="18" charset="0"/>
                <a:cs typeface="Times New Roman" pitchFamily="18" charset="0"/>
              </a:rPr>
              <a:t>Shakespeare, William, 1564-1616.  Hamlet.  French.</a:t>
            </a:r>
          </a:p>
        </p:txBody>
      </p:sp>
      <p:sp>
        <p:nvSpPr>
          <p:cNvPr id="120836" name="Text Box 5"/>
          <p:cNvSpPr txBox="1">
            <a:spLocks noChangeArrowheads="1"/>
          </p:cNvSpPr>
          <p:nvPr/>
        </p:nvSpPr>
        <p:spPr bwMode="auto">
          <a:xfrm>
            <a:off x="5922963" y="1905000"/>
            <a:ext cx="2916237" cy="579438"/>
          </a:xfrm>
          <a:prstGeom prst="rect">
            <a:avLst/>
          </a:prstGeom>
          <a:noFill/>
          <a:ln w="12700">
            <a:noFill/>
            <a:miter lim="800000"/>
            <a:headEnd type="none" w="sm" len="sm"/>
            <a:tailEnd type="none" w="sm" len="sm"/>
          </a:ln>
        </p:spPr>
        <p:txBody>
          <a:bodyPr wrap="none">
            <a:spAutoFit/>
          </a:bodyPr>
          <a:lstStyle/>
          <a:p>
            <a:pPr eaLnBrk="0" hangingPunct="0"/>
            <a:r>
              <a:rPr lang="en-US" sz="3200">
                <a:solidFill>
                  <a:srgbClr val="FFAA01"/>
                </a:solidFill>
                <a:latin typeface="Verdana" pitchFamily="34" charset="0"/>
              </a:rPr>
              <a:t>Manifestation</a:t>
            </a:r>
          </a:p>
        </p:txBody>
      </p:sp>
      <p:sp>
        <p:nvSpPr>
          <p:cNvPr id="120837" name="Line 7"/>
          <p:cNvSpPr>
            <a:spLocks noChangeShapeType="1"/>
          </p:cNvSpPr>
          <p:nvPr/>
        </p:nvSpPr>
        <p:spPr bwMode="auto">
          <a:xfrm flipH="1">
            <a:off x="7848600" y="2362200"/>
            <a:ext cx="381000" cy="762000"/>
          </a:xfrm>
          <a:prstGeom prst="line">
            <a:avLst/>
          </a:prstGeom>
          <a:noFill/>
          <a:ln w="38100">
            <a:solidFill>
              <a:srgbClr val="FFAA01"/>
            </a:solidFill>
            <a:round/>
            <a:headEnd type="none" w="sm" len="sm"/>
            <a:tailEnd type="arrow" w="lg" len="lg"/>
          </a:ln>
        </p:spPr>
        <p:txBody>
          <a:bodyPr/>
          <a:lstStyle/>
          <a:p>
            <a:endParaRPr lang="en-US"/>
          </a:p>
        </p:txBody>
      </p:sp>
      <p:sp>
        <p:nvSpPr>
          <p:cNvPr id="120838" name="Rectangle 6"/>
          <p:cNvSpPr>
            <a:spLocks noChangeArrowheads="1"/>
          </p:cNvSpPr>
          <p:nvPr/>
        </p:nvSpPr>
        <p:spPr bwMode="auto">
          <a:xfrm>
            <a:off x="3200400" y="3124200"/>
            <a:ext cx="4724400" cy="990600"/>
          </a:xfrm>
          <a:prstGeom prst="rect">
            <a:avLst/>
          </a:prstGeom>
          <a:noFill/>
          <a:ln w="38100">
            <a:solidFill>
              <a:srgbClr val="FFAA01"/>
            </a:solidFill>
            <a:miter lim="800000"/>
            <a:headEnd type="none" w="sm" len="sm"/>
            <a:tailEnd type="none" w="sm" len="sm"/>
          </a:ln>
        </p:spPr>
        <p:txBody>
          <a:bodyPr wrap="none" anchor="ctr"/>
          <a:lstStyle/>
          <a:p>
            <a:endParaRPr lang="en-US" sz="1800"/>
          </a:p>
        </p:txBody>
      </p:sp>
      <p:grpSp>
        <p:nvGrpSpPr>
          <p:cNvPr id="2" name="Group 12"/>
          <p:cNvGrpSpPr>
            <a:grpSpLocks/>
          </p:cNvGrpSpPr>
          <p:nvPr/>
        </p:nvGrpSpPr>
        <p:grpSpPr bwMode="auto">
          <a:xfrm>
            <a:off x="838200" y="304800"/>
            <a:ext cx="7543800" cy="904875"/>
            <a:chOff x="1050" y="432"/>
            <a:chExt cx="3630" cy="330"/>
          </a:xfrm>
        </p:grpSpPr>
        <p:pic>
          <p:nvPicPr>
            <p:cNvPr id="120840" name="Picture 13" descr="banner-rose-left"/>
            <p:cNvPicPr>
              <a:picLocks noChangeAspect="1" noChangeArrowheads="1"/>
            </p:cNvPicPr>
            <p:nvPr/>
          </p:nvPicPr>
          <p:blipFill>
            <a:blip r:embed="rId6" cstate="print"/>
            <a:srcRect/>
            <a:stretch>
              <a:fillRect/>
            </a:stretch>
          </p:blipFill>
          <p:spPr bwMode="auto">
            <a:xfrm>
              <a:off x="1050" y="432"/>
              <a:ext cx="342" cy="330"/>
            </a:xfrm>
            <a:prstGeom prst="rect">
              <a:avLst/>
            </a:prstGeom>
            <a:noFill/>
            <a:ln w="9525">
              <a:noFill/>
              <a:miter lim="800000"/>
              <a:headEnd/>
              <a:tailEnd/>
            </a:ln>
          </p:spPr>
        </p:pic>
        <p:pic>
          <p:nvPicPr>
            <p:cNvPr id="120841" name="Picture 14" descr="banner-rose-right"/>
            <p:cNvPicPr>
              <a:picLocks noChangeAspect="1" noChangeArrowheads="1"/>
            </p:cNvPicPr>
            <p:nvPr/>
          </p:nvPicPr>
          <p:blipFill>
            <a:blip r:embed="rId7" cstate="print"/>
            <a:srcRect/>
            <a:stretch>
              <a:fillRect/>
            </a:stretch>
          </p:blipFill>
          <p:spPr bwMode="auto">
            <a:xfrm>
              <a:off x="4320" y="432"/>
              <a:ext cx="360" cy="330"/>
            </a:xfrm>
            <a:prstGeom prst="rect">
              <a:avLst/>
            </a:prstGeom>
            <a:noFill/>
            <a:ln w="9525">
              <a:noFill/>
              <a:miter lim="800000"/>
              <a:headEnd/>
              <a:tailEnd/>
            </a:ln>
          </p:spPr>
        </p:pic>
        <p:pic>
          <p:nvPicPr>
            <p:cNvPr id="120842" name="Picture 15" descr="banner-center"/>
            <p:cNvPicPr>
              <a:picLocks noChangeAspect="1" noChangeArrowheads="1"/>
            </p:cNvPicPr>
            <p:nvPr/>
          </p:nvPicPr>
          <p:blipFill>
            <a:blip r:embed="rId8" cstate="print"/>
            <a:srcRect/>
            <a:stretch>
              <a:fillRect/>
            </a:stretch>
          </p:blipFill>
          <p:spPr bwMode="auto">
            <a:xfrm>
              <a:off x="1392" y="432"/>
              <a:ext cx="2928" cy="330"/>
            </a:xfrm>
            <a:prstGeom prst="rect">
              <a:avLst/>
            </a:prstGeom>
            <a:noFill/>
            <a:ln w="9525">
              <a:noFill/>
              <a:miter lim="800000"/>
              <a:headEnd/>
              <a:tailEnd/>
            </a:ln>
          </p:spPr>
        </p:pic>
      </p:grpSp>
      <p:sp>
        <p:nvSpPr>
          <p:cNvPr id="120843" name="Text Box 11"/>
          <p:cNvSpPr txBox="1">
            <a:spLocks noChangeArrowheads="1"/>
          </p:cNvSpPr>
          <p:nvPr/>
        </p:nvSpPr>
        <p:spPr bwMode="auto">
          <a:xfrm>
            <a:off x="6400800" y="5791200"/>
            <a:ext cx="2386231" cy="338554"/>
          </a:xfrm>
          <a:prstGeom prst="rect">
            <a:avLst/>
          </a:prstGeom>
          <a:noFill/>
          <a:ln w="9525">
            <a:noFill/>
            <a:miter lim="800000"/>
            <a:headEnd/>
            <a:tailEnd/>
          </a:ln>
          <a:effectLst/>
        </p:spPr>
        <p:txBody>
          <a:bodyPr wrap="none">
            <a:spAutoFit/>
          </a:bodyPr>
          <a:lstStyle/>
          <a:p>
            <a:r>
              <a:rPr lang="en-US" sz="1600" dirty="0" smtClean="0"/>
              <a:t>From B. </a:t>
            </a:r>
            <a:r>
              <a:rPr lang="en-US" sz="1600" dirty="0" err="1" smtClean="0"/>
              <a:t>Tillett</a:t>
            </a:r>
            <a:r>
              <a:rPr lang="en-US" sz="1600" dirty="0" smtClean="0"/>
              <a:t>, FRBR, 2009</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Text Box 2"/>
          <p:cNvSpPr txBox="1">
            <a:spLocks noChangeArrowheads="1"/>
          </p:cNvSpPr>
          <p:nvPr/>
        </p:nvSpPr>
        <p:spPr bwMode="auto">
          <a:xfrm>
            <a:off x="457200" y="1981200"/>
            <a:ext cx="8458200" cy="4154488"/>
          </a:xfrm>
          <a:prstGeom prst="rect">
            <a:avLst/>
          </a:prstGeom>
          <a:noFill/>
          <a:ln w="9525">
            <a:noFill/>
            <a:miter lim="800000"/>
            <a:headEnd/>
            <a:tailEnd/>
          </a:ln>
        </p:spPr>
        <p:txBody>
          <a:bodyPr>
            <a:spAutoFit/>
          </a:bodyPr>
          <a:lstStyle/>
          <a:p>
            <a:pPr>
              <a:tabLst>
                <a:tab pos="2514600" algn="l"/>
                <a:tab pos="2743200" algn="l"/>
              </a:tabLst>
            </a:pPr>
            <a:r>
              <a:rPr lang="en-US" b="1">
                <a:latin typeface="Times New Roman" pitchFamily="18" charset="0"/>
                <a:cs typeface="Times New Roman" pitchFamily="18" charset="0"/>
              </a:rPr>
              <a:t>    LC Control No.	:	</a:t>
            </a:r>
            <a:r>
              <a:rPr lang="en-US">
                <a:latin typeface="Times New Roman" pitchFamily="18" charset="0"/>
                <a:cs typeface="Times New Roman" pitchFamily="18" charset="0"/>
              </a:rPr>
              <a:t>47023612 </a:t>
            </a:r>
          </a:p>
          <a:p>
            <a:pPr>
              <a:tabLst>
                <a:tab pos="2514600" algn="l"/>
                <a:tab pos="2743200" algn="l"/>
              </a:tabLst>
            </a:pPr>
            <a:r>
              <a:rPr lang="en-US" b="1">
                <a:latin typeface="Times New Roman" pitchFamily="18" charset="0"/>
                <a:cs typeface="Times New Roman" pitchFamily="18" charset="0"/>
              </a:rPr>
              <a:t> LCCN Permalink	:	</a:t>
            </a:r>
            <a:r>
              <a:rPr lang="en-US">
                <a:latin typeface="Times New Roman" pitchFamily="18" charset="0"/>
                <a:cs typeface="Times New Roman" pitchFamily="18" charset="0"/>
                <a:hlinkClick r:id="rId3"/>
              </a:rPr>
              <a:t>http://lccn.loc.gov/47023612</a:t>
            </a:r>
            <a:endParaRPr lang="en-US">
              <a:latin typeface="Times New Roman" pitchFamily="18" charset="0"/>
              <a:cs typeface="Times New Roman" pitchFamily="18" charset="0"/>
            </a:endParaRPr>
          </a:p>
          <a:p>
            <a:pPr>
              <a:tabLst>
                <a:tab pos="2514600" algn="l"/>
                <a:tab pos="2743200" algn="l"/>
              </a:tabLst>
            </a:pPr>
            <a:r>
              <a:rPr lang="en-US" b="1">
                <a:latin typeface="Times New Roman" pitchFamily="18" charset="0"/>
                <a:cs typeface="Times New Roman" pitchFamily="18" charset="0"/>
              </a:rPr>
              <a:t>  Type of Material	:	</a:t>
            </a:r>
            <a:r>
              <a:rPr lang="en-US">
                <a:latin typeface="Times New Roman" pitchFamily="18" charset="0"/>
                <a:cs typeface="Times New Roman" pitchFamily="18" charset="0"/>
              </a:rPr>
              <a:t>Book (Print, Microform, Electronic, etc.)</a:t>
            </a:r>
          </a:p>
          <a:p>
            <a:pPr>
              <a:tabLst>
                <a:tab pos="2514600" algn="l"/>
                <a:tab pos="2743200" algn="l"/>
              </a:tabLst>
            </a:pPr>
            <a:r>
              <a:rPr lang="en-US" b="1">
                <a:latin typeface="Times New Roman" pitchFamily="18" charset="0"/>
                <a:cs typeface="Times New Roman" pitchFamily="18" charset="0"/>
              </a:rPr>
              <a:t>     Personal Name	:	</a:t>
            </a:r>
            <a:r>
              <a:rPr lang="en-US">
                <a:latin typeface="Times New Roman" pitchFamily="18" charset="0"/>
                <a:cs typeface="Times New Roman" pitchFamily="18" charset="0"/>
                <a:hlinkClick r:id="rId4"/>
              </a:rPr>
              <a:t>Shakespeare, William, 1564-1616. </a:t>
            </a:r>
            <a:endParaRPr lang="en-US">
              <a:latin typeface="Times New Roman" pitchFamily="18" charset="0"/>
              <a:cs typeface="Times New Roman" pitchFamily="18" charset="0"/>
            </a:endParaRPr>
          </a:p>
          <a:p>
            <a:pPr>
              <a:tabLst>
                <a:tab pos="2514600" algn="l"/>
                <a:tab pos="2743200" algn="l"/>
              </a:tabLst>
            </a:pPr>
            <a:r>
              <a:rPr lang="en-US" b="1">
                <a:latin typeface="Times New Roman" pitchFamily="18" charset="0"/>
                <a:cs typeface="Times New Roman" pitchFamily="18" charset="0"/>
              </a:rPr>
              <a:t>             Main Title	:	</a:t>
            </a:r>
            <a:r>
              <a:rPr lang="sv-SE">
                <a:latin typeface="Times New Roman" pitchFamily="18" charset="0"/>
                <a:cs typeface="Times New Roman" pitchFamily="18" charset="0"/>
              </a:rPr>
              <a:t>... Hamlet, traduit par André Gide.</a:t>
            </a:r>
          </a:p>
          <a:p>
            <a:pPr>
              <a:tabLst>
                <a:tab pos="2514600" algn="l"/>
                <a:tab pos="2743200" algn="l"/>
              </a:tabLst>
            </a:pPr>
            <a:r>
              <a:rPr lang="en-US" b="1">
                <a:latin typeface="Times New Roman" pitchFamily="18" charset="0"/>
                <a:cs typeface="Times New Roman" pitchFamily="18" charset="0"/>
              </a:rPr>
              <a:t>Published/Created	:	</a:t>
            </a:r>
            <a:r>
              <a:rPr lang="en-US">
                <a:latin typeface="Times New Roman" pitchFamily="18" charset="0"/>
                <a:cs typeface="Times New Roman" pitchFamily="18" charset="0"/>
              </a:rPr>
              <a:t>[Paris] Gallimard [1946]</a:t>
            </a:r>
          </a:p>
          <a:p>
            <a:pPr>
              <a:tabLst>
                <a:tab pos="2514600" algn="l"/>
                <a:tab pos="2743200" algn="l"/>
              </a:tabLst>
            </a:pPr>
            <a:r>
              <a:rPr lang="en-US" b="1">
                <a:latin typeface="Times New Roman" pitchFamily="18" charset="0"/>
                <a:cs typeface="Times New Roman" pitchFamily="18" charset="0"/>
              </a:rPr>
              <a:t>            Description	:	</a:t>
            </a:r>
            <a:r>
              <a:rPr lang="en-US">
                <a:latin typeface="Times New Roman" pitchFamily="18" charset="0"/>
                <a:cs typeface="Times New Roman" pitchFamily="18" charset="0"/>
              </a:rPr>
              <a:t>2 p. l., 7-237, [2] p. 17 cm.</a:t>
            </a:r>
          </a:p>
          <a:p>
            <a:pPr>
              <a:tabLst>
                <a:tab pos="2514600" algn="l"/>
                <a:tab pos="2743200" algn="l"/>
              </a:tabLst>
            </a:pPr>
            <a:endParaRPr lang="en-US">
              <a:latin typeface="Times New Roman" pitchFamily="18" charset="0"/>
              <a:cs typeface="Times New Roman" pitchFamily="18" charset="0"/>
            </a:endParaRPr>
          </a:p>
          <a:p>
            <a:pPr>
              <a:tabLst>
                <a:tab pos="2514600" algn="l"/>
                <a:tab pos="2743200" algn="l"/>
              </a:tabLst>
            </a:pPr>
            <a:r>
              <a:rPr lang="en-US" b="1">
                <a:latin typeface="Times New Roman" pitchFamily="18" charset="0"/>
                <a:cs typeface="Times New Roman" pitchFamily="18" charset="0"/>
              </a:rPr>
              <a:t> CALL NUMBER	:	</a:t>
            </a:r>
            <a:r>
              <a:rPr lang="en-US">
                <a:latin typeface="Times New Roman" pitchFamily="18" charset="0"/>
                <a:cs typeface="Times New Roman" pitchFamily="18" charset="0"/>
                <a:hlinkClick r:id="rId5"/>
              </a:rPr>
              <a:t>PR2779.H3 G5</a:t>
            </a:r>
            <a:r>
              <a:rPr lang="en-US">
                <a:latin typeface="Times New Roman" pitchFamily="18" charset="0"/>
                <a:cs typeface="Times New Roman" pitchFamily="18" charset="0"/>
              </a:rPr>
              <a:t>Copy 1</a:t>
            </a:r>
          </a:p>
          <a:p>
            <a:pPr>
              <a:tabLst>
                <a:tab pos="2514600" algn="l"/>
                <a:tab pos="2743200" algn="l"/>
              </a:tabLst>
            </a:pPr>
            <a:r>
              <a:rPr lang="en-US" b="1">
                <a:latin typeface="Times New Roman" pitchFamily="18" charset="0"/>
                <a:cs typeface="Times New Roman" pitchFamily="18" charset="0"/>
              </a:rPr>
              <a:t>         -- Request in	:	</a:t>
            </a:r>
            <a:r>
              <a:rPr lang="en-US">
                <a:latin typeface="Times New Roman" pitchFamily="18" charset="0"/>
                <a:cs typeface="Times New Roman" pitchFamily="18" charset="0"/>
              </a:rPr>
              <a:t>Jefferson or Adams Bldg General or </a:t>
            </a:r>
          </a:p>
          <a:p>
            <a:pPr>
              <a:tabLst>
                <a:tab pos="2514600" algn="l"/>
                <a:tab pos="2743200" algn="l"/>
              </a:tabLst>
            </a:pPr>
            <a:r>
              <a:rPr lang="en-US">
                <a:latin typeface="Times New Roman" pitchFamily="18" charset="0"/>
                <a:cs typeface="Times New Roman" pitchFamily="18" charset="0"/>
              </a:rPr>
              <a:t>	   Area Studies Reading Rms</a:t>
            </a:r>
          </a:p>
        </p:txBody>
      </p:sp>
      <p:sp>
        <p:nvSpPr>
          <p:cNvPr id="122883" name="Text Box 4"/>
          <p:cNvSpPr txBox="1">
            <a:spLocks noChangeArrowheads="1"/>
          </p:cNvSpPr>
          <p:nvPr/>
        </p:nvSpPr>
        <p:spPr bwMode="auto">
          <a:xfrm>
            <a:off x="457200" y="1295400"/>
            <a:ext cx="8305800" cy="557213"/>
          </a:xfrm>
          <a:prstGeom prst="rect">
            <a:avLst/>
          </a:prstGeom>
          <a:noFill/>
          <a:ln w="38100">
            <a:solidFill>
              <a:srgbClr val="000000"/>
            </a:solidFill>
            <a:miter lim="800000"/>
            <a:headEnd type="none" w="sm" len="sm"/>
            <a:tailEnd type="none" w="sm" len="sm"/>
          </a:ln>
        </p:spPr>
        <p:txBody>
          <a:bodyPr>
            <a:spAutoFit/>
          </a:bodyPr>
          <a:lstStyle/>
          <a:p>
            <a:pPr eaLnBrk="0" hangingPunct="0"/>
            <a:r>
              <a:rPr lang="en-US" sz="2800">
                <a:solidFill>
                  <a:srgbClr val="000000"/>
                </a:solidFill>
                <a:latin typeface="Times New Roman" pitchFamily="18" charset="0"/>
                <a:cs typeface="Times New Roman" pitchFamily="18" charset="0"/>
              </a:rPr>
              <a:t>Shakespeare, William, 1564-1616.  Hamlet.  French.</a:t>
            </a:r>
          </a:p>
        </p:txBody>
      </p:sp>
      <p:sp>
        <p:nvSpPr>
          <p:cNvPr id="122884" name="Text Box 5"/>
          <p:cNvSpPr txBox="1">
            <a:spLocks noChangeArrowheads="1"/>
          </p:cNvSpPr>
          <p:nvPr/>
        </p:nvSpPr>
        <p:spPr bwMode="auto">
          <a:xfrm>
            <a:off x="7772400" y="3048000"/>
            <a:ext cx="1154113" cy="579438"/>
          </a:xfrm>
          <a:prstGeom prst="rect">
            <a:avLst/>
          </a:prstGeom>
          <a:noFill/>
          <a:ln w="12700">
            <a:noFill/>
            <a:miter lim="800000"/>
            <a:headEnd type="none" w="sm" len="sm"/>
            <a:tailEnd type="none" w="sm" len="sm"/>
          </a:ln>
        </p:spPr>
        <p:txBody>
          <a:bodyPr wrap="none">
            <a:spAutoFit/>
          </a:bodyPr>
          <a:lstStyle/>
          <a:p>
            <a:pPr eaLnBrk="0" hangingPunct="0"/>
            <a:r>
              <a:rPr lang="en-US" sz="3200" dirty="0">
                <a:solidFill>
                  <a:srgbClr val="FF0000"/>
                </a:solidFill>
                <a:latin typeface="Verdana" pitchFamily="34" charset="0"/>
              </a:rPr>
              <a:t>Item</a:t>
            </a:r>
          </a:p>
        </p:txBody>
      </p:sp>
      <p:sp>
        <p:nvSpPr>
          <p:cNvPr id="122885" name="Line 7"/>
          <p:cNvSpPr>
            <a:spLocks noChangeShapeType="1"/>
          </p:cNvSpPr>
          <p:nvPr/>
        </p:nvSpPr>
        <p:spPr bwMode="auto">
          <a:xfrm flipH="1">
            <a:off x="7620000" y="3581400"/>
            <a:ext cx="228600" cy="457200"/>
          </a:xfrm>
          <a:prstGeom prst="line">
            <a:avLst/>
          </a:prstGeom>
          <a:noFill/>
          <a:ln w="38100">
            <a:solidFill>
              <a:srgbClr val="FF0000"/>
            </a:solidFill>
            <a:round/>
            <a:headEnd type="none" w="sm" len="sm"/>
            <a:tailEnd type="arrow" w="lg" len="lg"/>
          </a:ln>
        </p:spPr>
        <p:txBody>
          <a:bodyPr/>
          <a:lstStyle/>
          <a:p>
            <a:endParaRPr lang="en-US"/>
          </a:p>
        </p:txBody>
      </p:sp>
      <p:sp>
        <p:nvSpPr>
          <p:cNvPr id="122886" name="Rectangle 6"/>
          <p:cNvSpPr>
            <a:spLocks noChangeArrowheads="1"/>
          </p:cNvSpPr>
          <p:nvPr/>
        </p:nvSpPr>
        <p:spPr bwMode="auto">
          <a:xfrm>
            <a:off x="3200400" y="4038600"/>
            <a:ext cx="4953000" cy="1295400"/>
          </a:xfrm>
          <a:prstGeom prst="rect">
            <a:avLst/>
          </a:prstGeom>
          <a:noFill/>
          <a:ln w="38100">
            <a:solidFill>
              <a:srgbClr val="FF0000"/>
            </a:solidFill>
            <a:miter lim="800000"/>
            <a:headEnd type="none" w="sm" len="sm"/>
            <a:tailEnd type="none" w="sm" len="sm"/>
          </a:ln>
        </p:spPr>
        <p:txBody>
          <a:bodyPr wrap="none" anchor="ctr"/>
          <a:lstStyle/>
          <a:p>
            <a:endParaRPr lang="en-US" sz="1800"/>
          </a:p>
        </p:txBody>
      </p:sp>
      <p:grpSp>
        <p:nvGrpSpPr>
          <p:cNvPr id="2" name="Group 12"/>
          <p:cNvGrpSpPr>
            <a:grpSpLocks/>
          </p:cNvGrpSpPr>
          <p:nvPr/>
        </p:nvGrpSpPr>
        <p:grpSpPr bwMode="auto">
          <a:xfrm>
            <a:off x="838200" y="304800"/>
            <a:ext cx="7543800" cy="904875"/>
            <a:chOff x="1050" y="432"/>
            <a:chExt cx="3630" cy="330"/>
          </a:xfrm>
        </p:grpSpPr>
        <p:pic>
          <p:nvPicPr>
            <p:cNvPr id="122888" name="Picture 13" descr="banner-rose-left"/>
            <p:cNvPicPr>
              <a:picLocks noChangeAspect="1" noChangeArrowheads="1"/>
            </p:cNvPicPr>
            <p:nvPr/>
          </p:nvPicPr>
          <p:blipFill>
            <a:blip r:embed="rId6" cstate="print"/>
            <a:srcRect/>
            <a:stretch>
              <a:fillRect/>
            </a:stretch>
          </p:blipFill>
          <p:spPr bwMode="auto">
            <a:xfrm>
              <a:off x="1050" y="432"/>
              <a:ext cx="342" cy="330"/>
            </a:xfrm>
            <a:prstGeom prst="rect">
              <a:avLst/>
            </a:prstGeom>
            <a:noFill/>
            <a:ln w="9525">
              <a:noFill/>
              <a:miter lim="800000"/>
              <a:headEnd/>
              <a:tailEnd/>
            </a:ln>
          </p:spPr>
        </p:pic>
        <p:pic>
          <p:nvPicPr>
            <p:cNvPr id="122889" name="Picture 14" descr="banner-rose-right"/>
            <p:cNvPicPr>
              <a:picLocks noChangeAspect="1" noChangeArrowheads="1"/>
            </p:cNvPicPr>
            <p:nvPr/>
          </p:nvPicPr>
          <p:blipFill>
            <a:blip r:embed="rId7" cstate="print"/>
            <a:srcRect/>
            <a:stretch>
              <a:fillRect/>
            </a:stretch>
          </p:blipFill>
          <p:spPr bwMode="auto">
            <a:xfrm>
              <a:off x="4320" y="432"/>
              <a:ext cx="360" cy="330"/>
            </a:xfrm>
            <a:prstGeom prst="rect">
              <a:avLst/>
            </a:prstGeom>
            <a:noFill/>
            <a:ln w="9525">
              <a:noFill/>
              <a:miter lim="800000"/>
              <a:headEnd/>
              <a:tailEnd/>
            </a:ln>
          </p:spPr>
        </p:pic>
        <p:pic>
          <p:nvPicPr>
            <p:cNvPr id="122890" name="Picture 15" descr="banner-center"/>
            <p:cNvPicPr>
              <a:picLocks noChangeAspect="1" noChangeArrowheads="1"/>
            </p:cNvPicPr>
            <p:nvPr/>
          </p:nvPicPr>
          <p:blipFill>
            <a:blip r:embed="rId8" cstate="print"/>
            <a:srcRect/>
            <a:stretch>
              <a:fillRect/>
            </a:stretch>
          </p:blipFill>
          <p:spPr bwMode="auto">
            <a:xfrm>
              <a:off x="1392" y="432"/>
              <a:ext cx="2928" cy="330"/>
            </a:xfrm>
            <a:prstGeom prst="rect">
              <a:avLst/>
            </a:prstGeom>
            <a:noFill/>
            <a:ln w="9525">
              <a:noFill/>
              <a:miter lim="800000"/>
              <a:headEnd/>
              <a:tailEnd/>
            </a:ln>
          </p:spPr>
        </p:pic>
      </p:grpSp>
      <p:sp>
        <p:nvSpPr>
          <p:cNvPr id="122891" name="Text Box 11"/>
          <p:cNvSpPr txBox="1">
            <a:spLocks noChangeArrowheads="1"/>
          </p:cNvSpPr>
          <p:nvPr/>
        </p:nvSpPr>
        <p:spPr bwMode="auto">
          <a:xfrm>
            <a:off x="6477000" y="5867400"/>
            <a:ext cx="2386231" cy="338554"/>
          </a:xfrm>
          <a:prstGeom prst="rect">
            <a:avLst/>
          </a:prstGeom>
          <a:noFill/>
          <a:ln w="9525">
            <a:noFill/>
            <a:miter lim="800000"/>
            <a:headEnd/>
            <a:tailEnd/>
          </a:ln>
          <a:effectLst/>
        </p:spPr>
        <p:txBody>
          <a:bodyPr wrap="none">
            <a:spAutoFit/>
          </a:bodyPr>
          <a:lstStyle/>
          <a:p>
            <a:r>
              <a:rPr lang="en-US" sz="1600" dirty="0" smtClean="0"/>
              <a:t>From B. </a:t>
            </a:r>
            <a:r>
              <a:rPr lang="en-US" sz="1600" dirty="0" err="1" smtClean="0"/>
              <a:t>Tillett</a:t>
            </a:r>
            <a:r>
              <a:rPr lang="en-US" sz="1600" dirty="0" smtClean="0"/>
              <a:t>, FRBR, 2009</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gradFill>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sp>
        <p:nvSpPr>
          <p:cNvPr id="28675" name="Title 1"/>
          <p:cNvSpPr>
            <a:spLocks noGrp="1"/>
          </p:cNvSpPr>
          <p:nvPr>
            <p:ph type="title"/>
          </p:nvPr>
        </p:nvSpPr>
        <p:spPr/>
        <p:txBody>
          <a:bodyPr>
            <a:normAutofit/>
          </a:bodyPr>
          <a:lstStyle/>
          <a:p>
            <a:pPr eaLnBrk="1" hangingPunct="1">
              <a:defRPr/>
            </a:pPr>
            <a:r>
              <a:rPr lang="en-US" sz="4000" dirty="0" smtClean="0">
                <a:effectLst>
                  <a:outerShdw blurRad="38100" dist="38100" dir="2700000" algn="tl">
                    <a:srgbClr val="C0C0C0"/>
                  </a:outerShdw>
                </a:effectLst>
              </a:rPr>
              <a:t>It’s all connected</a:t>
            </a:r>
          </a:p>
        </p:txBody>
      </p:sp>
      <p:sp>
        <p:nvSpPr>
          <p:cNvPr id="51203" name="TextBox 4"/>
          <p:cNvSpPr txBox="1">
            <a:spLocks noChangeArrowheads="1"/>
          </p:cNvSpPr>
          <p:nvPr/>
        </p:nvSpPr>
        <p:spPr bwMode="auto">
          <a:xfrm>
            <a:off x="5105400" y="1905000"/>
            <a:ext cx="922338" cy="404813"/>
          </a:xfrm>
          <a:prstGeom prst="rect">
            <a:avLst/>
          </a:prstGeom>
          <a:noFill/>
          <a:ln w="38100">
            <a:solidFill>
              <a:srgbClr val="0000FF"/>
            </a:solidFill>
            <a:miter lim="800000"/>
            <a:headEnd/>
            <a:tailEnd/>
          </a:ln>
        </p:spPr>
        <p:txBody>
          <a:bodyPr wrap="none">
            <a:spAutoFit/>
          </a:bodyPr>
          <a:lstStyle/>
          <a:p>
            <a:r>
              <a:rPr lang="en-US" dirty="0">
                <a:latin typeface="Corbel" pitchFamily="34" charset="0"/>
              </a:rPr>
              <a:t>Hamlet</a:t>
            </a:r>
          </a:p>
        </p:txBody>
      </p:sp>
      <p:sp>
        <p:nvSpPr>
          <p:cNvPr id="51204" name="TextBox 5"/>
          <p:cNvSpPr txBox="1">
            <a:spLocks noChangeArrowheads="1"/>
          </p:cNvSpPr>
          <p:nvPr/>
        </p:nvSpPr>
        <p:spPr bwMode="auto">
          <a:xfrm>
            <a:off x="6781800" y="4776788"/>
            <a:ext cx="2098675" cy="434975"/>
          </a:xfrm>
          <a:prstGeom prst="rect">
            <a:avLst/>
          </a:prstGeom>
          <a:noFill/>
          <a:ln w="38100">
            <a:solidFill>
              <a:srgbClr val="FF6600"/>
            </a:solidFill>
            <a:miter lim="800000"/>
            <a:headEnd/>
            <a:tailEnd/>
          </a:ln>
        </p:spPr>
        <p:txBody>
          <a:bodyPr wrap="none">
            <a:spAutoFit/>
          </a:bodyPr>
          <a:lstStyle/>
          <a:p>
            <a:r>
              <a:rPr lang="es-MX" sz="2000">
                <a:latin typeface="Corbel" pitchFamily="34" charset="0"/>
              </a:rPr>
              <a:t>México, D.F. 2008</a:t>
            </a:r>
          </a:p>
        </p:txBody>
      </p:sp>
      <p:sp>
        <p:nvSpPr>
          <p:cNvPr id="51205" name="TextBox 7"/>
          <p:cNvSpPr txBox="1">
            <a:spLocks noChangeArrowheads="1"/>
          </p:cNvSpPr>
          <p:nvPr/>
        </p:nvSpPr>
        <p:spPr bwMode="auto">
          <a:xfrm>
            <a:off x="5715000" y="2438400"/>
            <a:ext cx="908050" cy="404813"/>
          </a:xfrm>
          <a:prstGeom prst="rect">
            <a:avLst/>
          </a:prstGeom>
          <a:noFill/>
          <a:ln w="38100">
            <a:solidFill>
              <a:srgbClr val="339966"/>
            </a:solidFill>
            <a:miter lim="800000"/>
            <a:headEnd/>
            <a:tailEnd/>
          </a:ln>
        </p:spPr>
        <p:txBody>
          <a:bodyPr wrap="none">
            <a:spAutoFit/>
          </a:bodyPr>
          <a:lstStyle/>
          <a:p>
            <a:r>
              <a:rPr lang="en-US">
                <a:solidFill>
                  <a:srgbClr val="FF3300"/>
                </a:solidFill>
                <a:latin typeface="Corbel" pitchFamily="34" charset="0"/>
              </a:rPr>
              <a:t>English</a:t>
            </a:r>
          </a:p>
        </p:txBody>
      </p:sp>
      <p:sp>
        <p:nvSpPr>
          <p:cNvPr id="51206" name="TextBox 34"/>
          <p:cNvSpPr txBox="1">
            <a:spLocks noChangeArrowheads="1"/>
          </p:cNvSpPr>
          <p:nvPr/>
        </p:nvSpPr>
        <p:spPr bwMode="auto">
          <a:xfrm>
            <a:off x="5715000" y="4038600"/>
            <a:ext cx="968375" cy="404813"/>
          </a:xfrm>
          <a:prstGeom prst="rect">
            <a:avLst/>
          </a:prstGeom>
          <a:noFill/>
          <a:ln w="38100">
            <a:solidFill>
              <a:srgbClr val="339966"/>
            </a:solidFill>
            <a:miter lim="800000"/>
            <a:headEnd/>
            <a:tailEnd/>
          </a:ln>
        </p:spPr>
        <p:txBody>
          <a:bodyPr wrap="none">
            <a:spAutoFit/>
          </a:bodyPr>
          <a:lstStyle/>
          <a:p>
            <a:r>
              <a:rPr lang="en-US">
                <a:solidFill>
                  <a:srgbClr val="FF3300"/>
                </a:solidFill>
                <a:latin typeface="Corbel" pitchFamily="34" charset="0"/>
              </a:rPr>
              <a:t>Spanish</a:t>
            </a:r>
          </a:p>
        </p:txBody>
      </p:sp>
      <p:sp>
        <p:nvSpPr>
          <p:cNvPr id="51207" name="TextBox 36"/>
          <p:cNvSpPr txBox="1">
            <a:spLocks noChangeArrowheads="1"/>
          </p:cNvSpPr>
          <p:nvPr/>
        </p:nvSpPr>
        <p:spPr bwMode="auto">
          <a:xfrm>
            <a:off x="5715000" y="2971800"/>
            <a:ext cx="871538" cy="404813"/>
          </a:xfrm>
          <a:prstGeom prst="rect">
            <a:avLst/>
          </a:prstGeom>
          <a:noFill/>
          <a:ln w="38100">
            <a:solidFill>
              <a:srgbClr val="339966"/>
            </a:solidFill>
            <a:miter lim="800000"/>
            <a:headEnd/>
            <a:tailEnd/>
          </a:ln>
        </p:spPr>
        <p:txBody>
          <a:bodyPr wrap="none">
            <a:spAutoFit/>
          </a:bodyPr>
          <a:lstStyle/>
          <a:p>
            <a:r>
              <a:rPr lang="en-US">
                <a:solidFill>
                  <a:srgbClr val="FF3300"/>
                </a:solidFill>
                <a:latin typeface="Corbel" pitchFamily="34" charset="0"/>
              </a:rPr>
              <a:t>French</a:t>
            </a:r>
          </a:p>
        </p:txBody>
      </p:sp>
      <p:sp>
        <p:nvSpPr>
          <p:cNvPr id="51208" name="TextBox 37"/>
          <p:cNvSpPr txBox="1">
            <a:spLocks noChangeArrowheads="1"/>
          </p:cNvSpPr>
          <p:nvPr/>
        </p:nvSpPr>
        <p:spPr bwMode="auto">
          <a:xfrm>
            <a:off x="5715000" y="3505200"/>
            <a:ext cx="987425" cy="404813"/>
          </a:xfrm>
          <a:prstGeom prst="rect">
            <a:avLst/>
          </a:prstGeom>
          <a:noFill/>
          <a:ln w="38100">
            <a:solidFill>
              <a:srgbClr val="339966"/>
            </a:solidFill>
            <a:miter lim="800000"/>
            <a:headEnd/>
            <a:tailEnd/>
          </a:ln>
        </p:spPr>
        <p:txBody>
          <a:bodyPr wrap="none">
            <a:spAutoFit/>
          </a:bodyPr>
          <a:lstStyle/>
          <a:p>
            <a:r>
              <a:rPr lang="en-US">
                <a:solidFill>
                  <a:srgbClr val="FF3300"/>
                </a:solidFill>
                <a:latin typeface="Corbel" pitchFamily="34" charset="0"/>
              </a:rPr>
              <a:t>German</a:t>
            </a:r>
          </a:p>
        </p:txBody>
      </p:sp>
      <p:sp>
        <p:nvSpPr>
          <p:cNvPr id="51209" name="TextBox 40"/>
          <p:cNvSpPr txBox="1">
            <a:spLocks noChangeArrowheads="1"/>
          </p:cNvSpPr>
          <p:nvPr/>
        </p:nvSpPr>
        <p:spPr bwMode="auto">
          <a:xfrm>
            <a:off x="6477000" y="1600200"/>
            <a:ext cx="1438275" cy="404813"/>
          </a:xfrm>
          <a:prstGeom prst="rect">
            <a:avLst/>
          </a:prstGeom>
          <a:noFill/>
          <a:ln w="38100">
            <a:solidFill>
              <a:srgbClr val="CC0099"/>
            </a:solidFill>
            <a:miter lim="800000"/>
            <a:headEnd/>
            <a:tailEnd/>
          </a:ln>
        </p:spPr>
        <p:txBody>
          <a:bodyPr wrap="none">
            <a:spAutoFit/>
          </a:bodyPr>
          <a:lstStyle/>
          <a:p>
            <a:r>
              <a:rPr lang="en-US">
                <a:latin typeface="Corbel" pitchFamily="34" charset="0"/>
              </a:rPr>
              <a:t>Shakespeare</a:t>
            </a:r>
          </a:p>
        </p:txBody>
      </p:sp>
      <p:cxnSp>
        <p:nvCxnSpPr>
          <p:cNvPr id="51210" name="Shape 45"/>
          <p:cNvCxnSpPr>
            <a:cxnSpLocks noChangeShapeType="1"/>
            <a:stCxn id="51209" idx="1"/>
            <a:endCxn id="51203" idx="0"/>
          </p:cNvCxnSpPr>
          <p:nvPr/>
        </p:nvCxnSpPr>
        <p:spPr bwMode="auto">
          <a:xfrm rot="10800000" flipV="1">
            <a:off x="5567363" y="1803400"/>
            <a:ext cx="890587" cy="82550"/>
          </a:xfrm>
          <a:prstGeom prst="curvedConnector2">
            <a:avLst/>
          </a:prstGeom>
          <a:noFill/>
          <a:ln w="38100">
            <a:solidFill>
              <a:schemeClr val="tx1"/>
            </a:solidFill>
            <a:round/>
            <a:headEnd/>
            <a:tailEnd/>
          </a:ln>
        </p:spPr>
      </p:cxnSp>
      <p:cxnSp>
        <p:nvCxnSpPr>
          <p:cNvPr id="51211" name="Shape 47"/>
          <p:cNvCxnSpPr>
            <a:cxnSpLocks noChangeShapeType="1"/>
            <a:stCxn id="51203" idx="2"/>
            <a:endCxn id="51205" idx="1"/>
          </p:cNvCxnSpPr>
          <p:nvPr/>
        </p:nvCxnSpPr>
        <p:spPr bwMode="auto">
          <a:xfrm rot="16200000" flipH="1">
            <a:off x="5475288" y="2420938"/>
            <a:ext cx="312737" cy="128587"/>
          </a:xfrm>
          <a:prstGeom prst="bentConnector2">
            <a:avLst/>
          </a:prstGeom>
          <a:noFill/>
          <a:ln w="38100">
            <a:solidFill>
              <a:schemeClr val="tx1"/>
            </a:solidFill>
            <a:miter lim="800000"/>
            <a:headEnd/>
            <a:tailEnd/>
          </a:ln>
        </p:spPr>
      </p:cxnSp>
      <p:cxnSp>
        <p:nvCxnSpPr>
          <p:cNvPr id="50" name="Shape 49"/>
          <p:cNvCxnSpPr>
            <a:cxnSpLocks noChangeShapeType="1"/>
          </p:cNvCxnSpPr>
          <p:nvPr/>
        </p:nvCxnSpPr>
        <p:spPr bwMode="auto">
          <a:xfrm rot="16200000" flipH="1">
            <a:off x="5203825" y="2720975"/>
            <a:ext cx="846138" cy="128588"/>
          </a:xfrm>
          <a:prstGeom prst="bentConnector2">
            <a:avLst/>
          </a:prstGeom>
          <a:noFill/>
          <a:ln w="25400">
            <a:solidFill>
              <a:schemeClr val="tx1"/>
            </a:solidFill>
            <a:miter lim="800000"/>
            <a:headEnd/>
            <a:tailEnd/>
          </a:ln>
          <a:effectLst>
            <a:outerShdw dist="20000" dir="5400000" rotWithShape="0">
              <a:srgbClr val="808080">
                <a:alpha val="37999"/>
              </a:srgbClr>
            </a:outerShdw>
          </a:effectLst>
        </p:spPr>
      </p:cxnSp>
      <p:cxnSp>
        <p:nvCxnSpPr>
          <p:cNvPr id="52" name="Shape 51"/>
          <p:cNvCxnSpPr>
            <a:cxnSpLocks noChangeShapeType="1"/>
          </p:cNvCxnSpPr>
          <p:nvPr/>
        </p:nvCxnSpPr>
        <p:spPr bwMode="auto">
          <a:xfrm rot="16200000" flipH="1">
            <a:off x="4937125" y="2987675"/>
            <a:ext cx="1379538" cy="128588"/>
          </a:xfrm>
          <a:prstGeom prst="bentConnector2">
            <a:avLst/>
          </a:prstGeom>
          <a:noFill/>
          <a:ln w="25400">
            <a:solidFill>
              <a:schemeClr val="tx1"/>
            </a:solidFill>
            <a:miter lim="800000"/>
            <a:headEnd/>
            <a:tailEnd/>
          </a:ln>
          <a:effectLst>
            <a:outerShdw dist="20000" dir="5400000" rotWithShape="0">
              <a:srgbClr val="808080">
                <a:alpha val="37999"/>
              </a:srgbClr>
            </a:outerShdw>
          </a:effectLst>
        </p:spPr>
      </p:cxnSp>
      <p:cxnSp>
        <p:nvCxnSpPr>
          <p:cNvPr id="54" name="Shape 53"/>
          <p:cNvCxnSpPr>
            <a:cxnSpLocks noChangeShapeType="1"/>
            <a:stCxn id="51203" idx="2"/>
            <a:endCxn id="51206" idx="1"/>
          </p:cNvCxnSpPr>
          <p:nvPr/>
        </p:nvCxnSpPr>
        <p:spPr bwMode="auto">
          <a:xfrm rot="16200000" flipH="1">
            <a:off x="4675188" y="3221038"/>
            <a:ext cx="1912937" cy="128587"/>
          </a:xfrm>
          <a:prstGeom prst="bentConnector2">
            <a:avLst/>
          </a:prstGeom>
          <a:noFill/>
          <a:ln w="25400">
            <a:solidFill>
              <a:schemeClr val="tx1"/>
            </a:solidFill>
            <a:miter lim="800000"/>
            <a:headEnd/>
            <a:tailEnd/>
          </a:ln>
          <a:effectLst>
            <a:outerShdw dist="20000" dir="5400000" rotWithShape="0">
              <a:srgbClr val="808080">
                <a:alpha val="37999"/>
              </a:srgbClr>
            </a:outerShdw>
          </a:effectLst>
        </p:spPr>
      </p:cxnSp>
      <p:cxnSp>
        <p:nvCxnSpPr>
          <p:cNvPr id="56" name="Shape 55"/>
          <p:cNvCxnSpPr>
            <a:cxnSpLocks noChangeShapeType="1"/>
            <a:stCxn id="51206" idx="2"/>
            <a:endCxn id="51204" idx="1"/>
          </p:cNvCxnSpPr>
          <p:nvPr/>
        </p:nvCxnSpPr>
        <p:spPr bwMode="auto">
          <a:xfrm rot="16200000" flipH="1">
            <a:off x="6215063" y="4446588"/>
            <a:ext cx="531812" cy="563562"/>
          </a:xfrm>
          <a:prstGeom prst="bentConnector2">
            <a:avLst/>
          </a:prstGeom>
          <a:noFill/>
          <a:ln w="25400">
            <a:solidFill>
              <a:schemeClr val="tx1"/>
            </a:solidFill>
            <a:miter lim="800000"/>
            <a:headEnd/>
            <a:tailEnd/>
          </a:ln>
          <a:effectLst>
            <a:outerShdw dist="20000" dir="5400000" rotWithShape="0">
              <a:srgbClr val="808080">
                <a:alpha val="37999"/>
              </a:srgbClr>
            </a:outerShdw>
          </a:effectLst>
        </p:spPr>
      </p:cxnSp>
      <p:sp>
        <p:nvSpPr>
          <p:cNvPr id="51216" name="TextBox 57"/>
          <p:cNvSpPr txBox="1">
            <a:spLocks noChangeArrowheads="1"/>
          </p:cNvSpPr>
          <p:nvPr/>
        </p:nvSpPr>
        <p:spPr bwMode="auto">
          <a:xfrm>
            <a:off x="4800600" y="5562600"/>
            <a:ext cx="2274888" cy="954088"/>
          </a:xfrm>
          <a:prstGeom prst="rect">
            <a:avLst/>
          </a:prstGeom>
          <a:noFill/>
          <a:ln w="38100">
            <a:solidFill>
              <a:srgbClr val="FF0000"/>
            </a:solidFill>
            <a:miter lim="800000"/>
            <a:headEnd/>
            <a:tailEnd/>
          </a:ln>
        </p:spPr>
        <p:txBody>
          <a:bodyPr wrap="none">
            <a:spAutoFit/>
          </a:bodyPr>
          <a:lstStyle/>
          <a:p>
            <a:r>
              <a:rPr lang="en-US">
                <a:latin typeface="Corbel" pitchFamily="34" charset="0"/>
              </a:rPr>
              <a:t>Library of Congress</a:t>
            </a:r>
          </a:p>
          <a:p>
            <a:r>
              <a:rPr lang="en-US">
                <a:latin typeface="Corbel" pitchFamily="34" charset="0"/>
              </a:rPr>
              <a:t>Copy 1</a:t>
            </a:r>
          </a:p>
          <a:p>
            <a:r>
              <a:rPr lang="en-US">
                <a:latin typeface="Corbel" pitchFamily="34" charset="0"/>
              </a:rPr>
              <a:t>Green leather binding</a:t>
            </a:r>
          </a:p>
        </p:txBody>
      </p:sp>
      <p:cxnSp>
        <p:nvCxnSpPr>
          <p:cNvPr id="60" name="Shape 59"/>
          <p:cNvCxnSpPr>
            <a:cxnSpLocks noChangeShapeType="1"/>
            <a:stCxn id="51204" idx="2"/>
            <a:endCxn id="51216" idx="3"/>
          </p:cNvCxnSpPr>
          <p:nvPr/>
        </p:nvCxnSpPr>
        <p:spPr bwMode="auto">
          <a:xfrm rot="5400000">
            <a:off x="7058025" y="5267326"/>
            <a:ext cx="809625" cy="736600"/>
          </a:xfrm>
          <a:prstGeom prst="bentConnector2">
            <a:avLst/>
          </a:prstGeom>
          <a:noFill/>
          <a:ln w="25400">
            <a:solidFill>
              <a:schemeClr val="tx1"/>
            </a:solidFill>
            <a:miter lim="800000"/>
            <a:headEnd/>
            <a:tailEnd/>
          </a:ln>
          <a:effectLst>
            <a:outerShdw dist="20000" dir="5400000" rotWithShape="0">
              <a:srgbClr val="808080">
                <a:alpha val="37999"/>
              </a:srgbClr>
            </a:outerShdw>
          </a:effectLst>
        </p:spPr>
      </p:cxnSp>
      <p:sp>
        <p:nvSpPr>
          <p:cNvPr id="51218" name="TextBox 4"/>
          <p:cNvSpPr txBox="1">
            <a:spLocks noChangeArrowheads="1"/>
          </p:cNvSpPr>
          <p:nvPr/>
        </p:nvSpPr>
        <p:spPr bwMode="auto">
          <a:xfrm>
            <a:off x="7543800" y="2209800"/>
            <a:ext cx="1306513" cy="679450"/>
          </a:xfrm>
          <a:prstGeom prst="rect">
            <a:avLst/>
          </a:prstGeom>
          <a:noFill/>
          <a:ln w="38100">
            <a:solidFill>
              <a:srgbClr val="0000FF"/>
            </a:solidFill>
            <a:miter lim="800000"/>
            <a:headEnd/>
            <a:tailEnd/>
          </a:ln>
        </p:spPr>
        <p:txBody>
          <a:bodyPr wrap="none">
            <a:spAutoFit/>
          </a:bodyPr>
          <a:lstStyle/>
          <a:p>
            <a:r>
              <a:rPr lang="en-US" dirty="0">
                <a:latin typeface="Corbel" pitchFamily="34" charset="0"/>
              </a:rPr>
              <a:t>Romeo and</a:t>
            </a:r>
          </a:p>
          <a:p>
            <a:r>
              <a:rPr lang="en-US" dirty="0">
                <a:latin typeface="Corbel" pitchFamily="34" charset="0"/>
              </a:rPr>
              <a:t>Juliet</a:t>
            </a:r>
          </a:p>
        </p:txBody>
      </p:sp>
      <p:cxnSp>
        <p:nvCxnSpPr>
          <p:cNvPr id="2" name="Shape 45"/>
          <p:cNvCxnSpPr>
            <a:cxnSpLocks noChangeShapeType="1"/>
            <a:stCxn id="51218" idx="0"/>
          </p:cNvCxnSpPr>
          <p:nvPr/>
        </p:nvCxnSpPr>
        <p:spPr bwMode="auto">
          <a:xfrm rot="5400000" flipH="1">
            <a:off x="7881938" y="1874837"/>
            <a:ext cx="387350" cy="244475"/>
          </a:xfrm>
          <a:prstGeom prst="curvedConnector3">
            <a:avLst>
              <a:gd name="adj1" fmla="val 47542"/>
            </a:avLst>
          </a:prstGeom>
          <a:noFill/>
          <a:ln w="25400">
            <a:solidFill>
              <a:schemeClr val="tx1"/>
            </a:solidFill>
            <a:round/>
            <a:headEnd/>
            <a:tailEnd/>
          </a:ln>
          <a:effectLst>
            <a:outerShdw dist="20000" dir="5400000" rotWithShape="0">
              <a:srgbClr val="808080">
                <a:alpha val="37999"/>
              </a:srgbClr>
            </a:outerShdw>
          </a:effectLst>
        </p:spPr>
      </p:cxnSp>
      <p:sp>
        <p:nvSpPr>
          <p:cNvPr id="51220" name="Text Box 22"/>
          <p:cNvSpPr txBox="1">
            <a:spLocks noChangeArrowheads="1"/>
          </p:cNvSpPr>
          <p:nvPr/>
        </p:nvSpPr>
        <p:spPr bwMode="auto">
          <a:xfrm>
            <a:off x="1600200" y="1524000"/>
            <a:ext cx="1101725" cy="404812"/>
          </a:xfrm>
          <a:prstGeom prst="rect">
            <a:avLst/>
          </a:prstGeom>
          <a:noFill/>
          <a:ln w="38100">
            <a:solidFill>
              <a:srgbClr val="CC0099"/>
            </a:solidFill>
            <a:miter lim="800000"/>
            <a:headEnd/>
            <a:tailEnd/>
          </a:ln>
        </p:spPr>
        <p:txBody>
          <a:bodyPr wrap="none">
            <a:spAutoFit/>
          </a:bodyPr>
          <a:lstStyle/>
          <a:p>
            <a:r>
              <a:rPr lang="en-US" dirty="0">
                <a:latin typeface="Corbel" pitchFamily="34" charset="0"/>
              </a:rPr>
              <a:t>Stoppard</a:t>
            </a:r>
          </a:p>
        </p:txBody>
      </p:sp>
      <p:sp>
        <p:nvSpPr>
          <p:cNvPr id="51221" name="Text Box 23"/>
          <p:cNvSpPr txBox="1">
            <a:spLocks noChangeArrowheads="1"/>
          </p:cNvSpPr>
          <p:nvPr/>
        </p:nvSpPr>
        <p:spPr bwMode="auto">
          <a:xfrm>
            <a:off x="746125" y="2093913"/>
            <a:ext cx="184150" cy="366712"/>
          </a:xfrm>
          <a:prstGeom prst="rect">
            <a:avLst/>
          </a:prstGeom>
          <a:noFill/>
          <a:ln w="9525">
            <a:noFill/>
            <a:miter lim="800000"/>
            <a:headEnd/>
            <a:tailEnd/>
          </a:ln>
        </p:spPr>
        <p:txBody>
          <a:bodyPr wrap="none">
            <a:spAutoFit/>
          </a:bodyPr>
          <a:lstStyle/>
          <a:p>
            <a:endParaRPr lang="en-US">
              <a:latin typeface="Corbel" pitchFamily="34" charset="0"/>
            </a:endParaRPr>
          </a:p>
        </p:txBody>
      </p:sp>
      <p:sp>
        <p:nvSpPr>
          <p:cNvPr id="51222" name="Text Box 24"/>
          <p:cNvSpPr txBox="1">
            <a:spLocks noChangeArrowheads="1"/>
          </p:cNvSpPr>
          <p:nvPr/>
        </p:nvSpPr>
        <p:spPr bwMode="auto">
          <a:xfrm>
            <a:off x="746125" y="2170113"/>
            <a:ext cx="2903538" cy="679450"/>
          </a:xfrm>
          <a:prstGeom prst="rect">
            <a:avLst/>
          </a:prstGeom>
          <a:noFill/>
          <a:ln w="38100">
            <a:solidFill>
              <a:srgbClr val="0000FF"/>
            </a:solidFill>
            <a:miter lim="800000"/>
            <a:headEnd/>
            <a:tailEnd/>
          </a:ln>
        </p:spPr>
        <p:txBody>
          <a:bodyPr wrap="none">
            <a:spAutoFit/>
          </a:bodyPr>
          <a:lstStyle/>
          <a:p>
            <a:r>
              <a:rPr lang="en-US" dirty="0">
                <a:latin typeface="Corbel" pitchFamily="34" charset="0"/>
              </a:rPr>
              <a:t>Rosencrantz &amp; Guildenstern </a:t>
            </a:r>
          </a:p>
          <a:p>
            <a:r>
              <a:rPr lang="en-US" dirty="0">
                <a:latin typeface="Corbel" pitchFamily="34" charset="0"/>
              </a:rPr>
              <a:t>Are Dead</a:t>
            </a:r>
          </a:p>
        </p:txBody>
      </p:sp>
      <p:sp>
        <p:nvSpPr>
          <p:cNvPr id="51223" name="Text Box 27"/>
          <p:cNvSpPr txBox="1">
            <a:spLocks noChangeArrowheads="1"/>
          </p:cNvSpPr>
          <p:nvPr/>
        </p:nvSpPr>
        <p:spPr bwMode="auto">
          <a:xfrm flipV="1">
            <a:off x="5105400" y="3124200"/>
            <a:ext cx="458788" cy="517525"/>
          </a:xfrm>
          <a:prstGeom prst="rect">
            <a:avLst/>
          </a:prstGeom>
          <a:noFill/>
          <a:ln w="9525">
            <a:noFill/>
            <a:miter lim="800000"/>
            <a:headEnd/>
            <a:tailEnd/>
          </a:ln>
        </p:spPr>
        <p:txBody>
          <a:bodyPr vert="eaVert" wrap="none">
            <a:spAutoFit/>
          </a:bodyPr>
          <a:lstStyle/>
          <a:p>
            <a:r>
              <a:rPr lang="en-US">
                <a:latin typeface="Corbel" pitchFamily="34" charset="0"/>
              </a:rPr>
              <a:t>Text</a:t>
            </a:r>
          </a:p>
        </p:txBody>
      </p:sp>
      <p:sp>
        <p:nvSpPr>
          <p:cNvPr id="51224" name="Text Box 29"/>
          <p:cNvSpPr txBox="1">
            <a:spLocks noChangeArrowheads="1"/>
          </p:cNvSpPr>
          <p:nvPr/>
        </p:nvSpPr>
        <p:spPr bwMode="auto">
          <a:xfrm>
            <a:off x="1752600" y="3541713"/>
            <a:ext cx="1652773" cy="646331"/>
          </a:xfrm>
          <a:prstGeom prst="rect">
            <a:avLst/>
          </a:prstGeom>
          <a:noFill/>
          <a:ln w="38100">
            <a:solidFill>
              <a:srgbClr val="0000FF"/>
            </a:solidFill>
            <a:miter lim="800000"/>
            <a:headEnd/>
            <a:tailEnd/>
          </a:ln>
        </p:spPr>
        <p:txBody>
          <a:bodyPr wrap="square">
            <a:spAutoFit/>
          </a:bodyPr>
          <a:lstStyle/>
          <a:p>
            <a:r>
              <a:rPr lang="en-US" dirty="0" smtClean="0">
                <a:latin typeface="Corbel" pitchFamily="34" charset="0"/>
              </a:rPr>
              <a:t>Movie versions</a:t>
            </a:r>
          </a:p>
          <a:p>
            <a:r>
              <a:rPr lang="en-US" dirty="0" smtClean="0">
                <a:latin typeface="Corbel" pitchFamily="34" charset="0"/>
              </a:rPr>
              <a:t>of Hamlet</a:t>
            </a:r>
            <a:endParaRPr lang="en-US" dirty="0">
              <a:latin typeface="Corbel" pitchFamily="34" charset="0"/>
            </a:endParaRPr>
          </a:p>
        </p:txBody>
      </p:sp>
      <p:sp>
        <p:nvSpPr>
          <p:cNvPr id="51225" name="Text Box 30"/>
          <p:cNvSpPr txBox="1">
            <a:spLocks noChangeArrowheads="1"/>
          </p:cNvSpPr>
          <p:nvPr/>
        </p:nvSpPr>
        <p:spPr bwMode="auto">
          <a:xfrm rot="-1554391">
            <a:off x="3787775" y="1819275"/>
            <a:ext cx="1152525" cy="641350"/>
          </a:xfrm>
          <a:prstGeom prst="rect">
            <a:avLst/>
          </a:prstGeom>
          <a:noFill/>
          <a:ln w="9525">
            <a:noFill/>
            <a:miter lim="800000"/>
            <a:headEnd/>
            <a:tailEnd/>
          </a:ln>
        </p:spPr>
        <p:txBody>
          <a:bodyPr wrap="none">
            <a:spAutoFit/>
          </a:bodyPr>
          <a:lstStyle/>
          <a:p>
            <a:r>
              <a:rPr lang="en-US" dirty="0">
                <a:latin typeface="Corbel" pitchFamily="34" charset="0"/>
              </a:rPr>
              <a:t>Derivative</a:t>
            </a:r>
          </a:p>
          <a:p>
            <a:r>
              <a:rPr lang="en-US" dirty="0">
                <a:latin typeface="Corbel" pitchFamily="34" charset="0"/>
              </a:rPr>
              <a:t>    works</a:t>
            </a:r>
          </a:p>
        </p:txBody>
      </p:sp>
      <p:cxnSp>
        <p:nvCxnSpPr>
          <p:cNvPr id="5" name="Shape 45"/>
          <p:cNvCxnSpPr>
            <a:cxnSpLocks noChangeShapeType="1"/>
            <a:endCxn id="51222" idx="3"/>
          </p:cNvCxnSpPr>
          <p:nvPr/>
        </p:nvCxnSpPr>
        <p:spPr bwMode="auto">
          <a:xfrm rot="10800000" flipV="1">
            <a:off x="3668713" y="2093913"/>
            <a:ext cx="1417637" cy="415925"/>
          </a:xfrm>
          <a:prstGeom prst="curvedConnector3">
            <a:avLst>
              <a:gd name="adj1" fmla="val 72116"/>
            </a:avLst>
          </a:prstGeom>
          <a:noFill/>
          <a:ln w="25400">
            <a:solidFill>
              <a:schemeClr val="tx1"/>
            </a:solidFill>
            <a:round/>
            <a:headEnd/>
            <a:tailEnd/>
          </a:ln>
          <a:effectLst>
            <a:outerShdw dist="20000" dir="5400000" rotWithShape="0">
              <a:srgbClr val="808080">
                <a:alpha val="37999"/>
              </a:srgbClr>
            </a:outerShdw>
          </a:effectLst>
        </p:spPr>
      </p:cxnSp>
      <p:cxnSp>
        <p:nvCxnSpPr>
          <p:cNvPr id="51227" name="AutoShape 27"/>
          <p:cNvCxnSpPr>
            <a:cxnSpLocks noChangeShapeType="1"/>
            <a:stCxn id="51203" idx="1"/>
            <a:endCxn id="51224" idx="3"/>
          </p:cNvCxnSpPr>
          <p:nvPr/>
        </p:nvCxnSpPr>
        <p:spPr bwMode="auto">
          <a:xfrm rot="10800000" flipV="1">
            <a:off x="3405374" y="2107407"/>
            <a:ext cx="1700027" cy="1757472"/>
          </a:xfrm>
          <a:prstGeom prst="curvedConnector3">
            <a:avLst>
              <a:gd name="adj1" fmla="val 50000"/>
            </a:avLst>
          </a:prstGeom>
          <a:noFill/>
          <a:ln w="25400">
            <a:solidFill>
              <a:schemeClr val="tx1"/>
            </a:solidFill>
            <a:round/>
            <a:headEnd/>
            <a:tailEnd/>
          </a:ln>
        </p:spPr>
      </p:cxnSp>
      <p:cxnSp>
        <p:nvCxnSpPr>
          <p:cNvPr id="51228" name="AutoShape 28"/>
          <p:cNvCxnSpPr>
            <a:cxnSpLocks noChangeShapeType="1"/>
            <a:stCxn id="51220" idx="2"/>
            <a:endCxn id="51222" idx="0"/>
          </p:cNvCxnSpPr>
          <p:nvPr/>
        </p:nvCxnSpPr>
        <p:spPr bwMode="auto">
          <a:xfrm rot="16200000" flipH="1">
            <a:off x="2053828" y="2026046"/>
            <a:ext cx="241301" cy="46831"/>
          </a:xfrm>
          <a:prstGeom prst="straightConnector1">
            <a:avLst/>
          </a:prstGeom>
          <a:noFill/>
          <a:ln w="25400">
            <a:solidFill>
              <a:schemeClr val="tx1"/>
            </a:solidFill>
            <a:round/>
            <a:headEnd/>
            <a:tailEnd/>
          </a:ln>
        </p:spPr>
      </p:cxnSp>
      <p:cxnSp>
        <p:nvCxnSpPr>
          <p:cNvPr id="51229" name="AutoShape 30"/>
          <p:cNvCxnSpPr>
            <a:cxnSpLocks noChangeShapeType="1"/>
            <a:stCxn id="51203" idx="1"/>
          </p:cNvCxnSpPr>
          <p:nvPr/>
        </p:nvCxnSpPr>
        <p:spPr bwMode="auto">
          <a:xfrm rot="10800000" flipV="1">
            <a:off x="2843213" y="2108200"/>
            <a:ext cx="2243137" cy="3162300"/>
          </a:xfrm>
          <a:prstGeom prst="curvedConnector3">
            <a:avLst>
              <a:gd name="adj1" fmla="val 25051"/>
            </a:avLst>
          </a:prstGeom>
          <a:noFill/>
          <a:ln w="38100">
            <a:solidFill>
              <a:schemeClr val="tx1"/>
            </a:solidFill>
            <a:round/>
            <a:headEnd/>
            <a:tailEnd/>
          </a:ln>
        </p:spPr>
      </p:cxnSp>
      <p:sp>
        <p:nvSpPr>
          <p:cNvPr id="51230" name="Text Box 31"/>
          <p:cNvSpPr txBox="1">
            <a:spLocks noChangeArrowheads="1"/>
          </p:cNvSpPr>
          <p:nvPr/>
        </p:nvSpPr>
        <p:spPr bwMode="auto">
          <a:xfrm rot="-1817502">
            <a:off x="3463925" y="4292600"/>
            <a:ext cx="900113" cy="366713"/>
          </a:xfrm>
          <a:prstGeom prst="rect">
            <a:avLst/>
          </a:prstGeom>
          <a:noFill/>
          <a:ln w="9525">
            <a:noFill/>
            <a:miter lim="800000"/>
            <a:headEnd/>
            <a:tailEnd/>
          </a:ln>
        </p:spPr>
        <p:txBody>
          <a:bodyPr wrap="none">
            <a:spAutoFit/>
          </a:bodyPr>
          <a:lstStyle/>
          <a:p>
            <a:r>
              <a:rPr lang="en-US">
                <a:latin typeface="Corbel" pitchFamily="34" charset="0"/>
              </a:rPr>
              <a:t>Subject</a:t>
            </a:r>
          </a:p>
        </p:txBody>
      </p:sp>
      <p:pic>
        <p:nvPicPr>
          <p:cNvPr id="51231" name="Picture 32" descr="Picture 1"/>
          <p:cNvPicPr>
            <a:picLocks noChangeAspect="1" noChangeArrowheads="1"/>
          </p:cNvPicPr>
          <p:nvPr/>
        </p:nvPicPr>
        <p:blipFill>
          <a:blip r:embed="rId3" cstate="print"/>
          <a:srcRect/>
          <a:stretch>
            <a:fillRect/>
          </a:stretch>
        </p:blipFill>
        <p:spPr bwMode="auto">
          <a:xfrm>
            <a:off x="930275" y="4524375"/>
            <a:ext cx="1912938" cy="1490663"/>
          </a:xfrm>
          <a:prstGeom prst="rect">
            <a:avLst/>
          </a:prstGeom>
          <a:noFill/>
          <a:ln w="9525">
            <a:noFill/>
            <a:miter lim="800000"/>
            <a:headEnd/>
            <a:tailEnd/>
          </a:ln>
        </p:spPr>
      </p:pic>
      <p:sp>
        <p:nvSpPr>
          <p:cNvPr id="51232" name="Rectangle 32"/>
          <p:cNvSpPr>
            <a:spLocks noChangeArrowheads="1"/>
          </p:cNvSpPr>
          <p:nvPr/>
        </p:nvSpPr>
        <p:spPr bwMode="auto">
          <a:xfrm>
            <a:off x="838200" y="4419600"/>
            <a:ext cx="2057400" cy="1676400"/>
          </a:xfrm>
          <a:prstGeom prst="rect">
            <a:avLst/>
          </a:prstGeom>
          <a:noFill/>
          <a:ln w="38100">
            <a:solidFill>
              <a:schemeClr val="tx1"/>
            </a:solidFill>
            <a:miter lim="800000"/>
            <a:headEnd/>
            <a:tailEnd/>
          </a:ln>
        </p:spPr>
        <p:txBody>
          <a:bodyPr wrap="none" anchor="ctr"/>
          <a:lstStyle/>
          <a:p>
            <a:endParaRPr lang="en-US"/>
          </a:p>
        </p:txBody>
      </p:sp>
      <p:sp>
        <p:nvSpPr>
          <p:cNvPr id="51233" name="Text Box 33"/>
          <p:cNvSpPr txBox="1">
            <a:spLocks noChangeArrowheads="1"/>
          </p:cNvSpPr>
          <p:nvPr/>
        </p:nvSpPr>
        <p:spPr bwMode="auto">
          <a:xfrm>
            <a:off x="1" y="6324599"/>
            <a:ext cx="4648199" cy="307777"/>
          </a:xfrm>
          <a:prstGeom prst="rect">
            <a:avLst/>
          </a:prstGeom>
          <a:noFill/>
          <a:ln w="9525">
            <a:noFill/>
            <a:miter lim="800000"/>
            <a:headEnd/>
            <a:tailEnd/>
          </a:ln>
        </p:spPr>
        <p:txBody>
          <a:bodyPr wrap="square">
            <a:spAutoFit/>
          </a:bodyPr>
          <a:lstStyle/>
          <a:p>
            <a:r>
              <a:rPr lang="en-US" sz="1400" dirty="0" smtClean="0"/>
              <a:t>Based on B. </a:t>
            </a:r>
            <a:r>
              <a:rPr lang="en-US" sz="1400" dirty="0" err="1" smtClean="0"/>
              <a:t>Tillett</a:t>
            </a:r>
            <a:r>
              <a:rPr lang="en-US" sz="1400" dirty="0" smtClean="0"/>
              <a:t>, Building Blocks for the Future, 2010</a:t>
            </a:r>
            <a:endParaRPr lang="en-US" sz="1400" dirty="0"/>
          </a:p>
        </p:txBody>
      </p:sp>
      <p:sp>
        <p:nvSpPr>
          <p:cNvPr id="34" name="TextBox 4"/>
          <p:cNvSpPr txBox="1">
            <a:spLocks noChangeArrowheads="1"/>
          </p:cNvSpPr>
          <p:nvPr/>
        </p:nvSpPr>
        <p:spPr bwMode="auto">
          <a:xfrm>
            <a:off x="7620000" y="609600"/>
            <a:ext cx="1031051" cy="369332"/>
          </a:xfrm>
          <a:prstGeom prst="rect">
            <a:avLst/>
          </a:prstGeom>
          <a:noFill/>
          <a:ln w="38100">
            <a:solidFill>
              <a:srgbClr val="0000FF"/>
            </a:solidFill>
            <a:miter lim="800000"/>
            <a:headEnd/>
            <a:tailEnd/>
          </a:ln>
        </p:spPr>
        <p:txBody>
          <a:bodyPr wrap="none">
            <a:spAutoFit/>
          </a:bodyPr>
          <a:lstStyle/>
          <a:p>
            <a:r>
              <a:rPr lang="en-US" dirty="0" smtClean="0">
                <a:latin typeface="Corbel" pitchFamily="34" charset="0"/>
              </a:rPr>
              <a:t>Macbeth</a:t>
            </a:r>
            <a:endParaRPr lang="en-US" dirty="0">
              <a:latin typeface="Corbel" pitchFamily="34" charset="0"/>
            </a:endParaRPr>
          </a:p>
        </p:txBody>
      </p:sp>
      <p:cxnSp>
        <p:nvCxnSpPr>
          <p:cNvPr id="35" name="Shape 45"/>
          <p:cNvCxnSpPr>
            <a:cxnSpLocks noChangeShapeType="1"/>
          </p:cNvCxnSpPr>
          <p:nvPr/>
        </p:nvCxnSpPr>
        <p:spPr bwMode="auto">
          <a:xfrm rot="9060000" flipV="1">
            <a:off x="7443280" y="1201359"/>
            <a:ext cx="890587" cy="182880"/>
          </a:xfrm>
          <a:prstGeom prst="curvedConnector2">
            <a:avLst/>
          </a:prstGeom>
          <a:noFill/>
          <a:ln w="38100">
            <a:solidFill>
              <a:schemeClr val="tx1"/>
            </a:solidFill>
            <a:round/>
            <a:headEnd/>
            <a:tailEnd/>
          </a:ln>
        </p:spPr>
      </p:cxnSp>
      <p:sp>
        <p:nvSpPr>
          <p:cNvPr id="36" name="Text Box 24"/>
          <p:cNvSpPr txBox="1">
            <a:spLocks noChangeArrowheads="1"/>
          </p:cNvSpPr>
          <p:nvPr/>
        </p:nvSpPr>
        <p:spPr bwMode="auto">
          <a:xfrm>
            <a:off x="4114800" y="1066800"/>
            <a:ext cx="2162067" cy="369332"/>
          </a:xfrm>
          <a:prstGeom prst="rect">
            <a:avLst/>
          </a:prstGeom>
          <a:noFill/>
          <a:ln w="38100">
            <a:solidFill>
              <a:srgbClr val="0000FF"/>
            </a:solidFill>
            <a:miter lim="800000"/>
            <a:headEnd/>
            <a:tailEnd/>
          </a:ln>
        </p:spPr>
        <p:txBody>
          <a:bodyPr wrap="none">
            <a:spAutoFit/>
          </a:bodyPr>
          <a:lstStyle/>
          <a:p>
            <a:r>
              <a:rPr lang="en-US" dirty="0" smtClean="0">
                <a:latin typeface="Corbel" pitchFamily="34" charset="0"/>
              </a:rPr>
              <a:t>Scotland, PA (movie)</a:t>
            </a:r>
            <a:endParaRPr lang="en-US" dirty="0">
              <a:latin typeface="Corbel" pitchFamily="34" charset="0"/>
            </a:endParaRPr>
          </a:p>
        </p:txBody>
      </p:sp>
      <p:cxnSp>
        <p:nvCxnSpPr>
          <p:cNvPr id="37" name="Shape 45"/>
          <p:cNvCxnSpPr>
            <a:cxnSpLocks noChangeShapeType="1"/>
          </p:cNvCxnSpPr>
          <p:nvPr/>
        </p:nvCxnSpPr>
        <p:spPr bwMode="auto">
          <a:xfrm rot="10200000" flipV="1">
            <a:off x="6309360" y="1070969"/>
            <a:ext cx="1280160" cy="0"/>
          </a:xfrm>
          <a:prstGeom prst="curvedConnector2">
            <a:avLst/>
          </a:prstGeom>
          <a:noFill/>
          <a:ln w="38100">
            <a:solidFill>
              <a:schemeClr val="tx1"/>
            </a:solidFill>
            <a:round/>
            <a:headEnd/>
            <a:tailEnd/>
          </a:ln>
        </p:spPr>
      </p:cxnSp>
      <p:cxnSp>
        <p:nvCxnSpPr>
          <p:cNvPr id="38" name="AutoShape 28"/>
          <p:cNvCxnSpPr>
            <a:cxnSpLocks noChangeShapeType="1"/>
            <a:stCxn id="39" idx="2"/>
          </p:cNvCxnSpPr>
          <p:nvPr/>
        </p:nvCxnSpPr>
        <p:spPr bwMode="auto">
          <a:xfrm rot="16200000" flipH="1">
            <a:off x="1980541" y="1474129"/>
            <a:ext cx="102156" cy="26161"/>
          </a:xfrm>
          <a:prstGeom prst="straightConnector1">
            <a:avLst/>
          </a:prstGeom>
          <a:noFill/>
          <a:ln w="25400">
            <a:solidFill>
              <a:schemeClr val="tx1"/>
            </a:solidFill>
            <a:round/>
            <a:headEnd/>
            <a:tailEnd/>
          </a:ln>
        </p:spPr>
      </p:cxnSp>
      <p:sp>
        <p:nvSpPr>
          <p:cNvPr id="39" name="Text Box 24"/>
          <p:cNvSpPr txBox="1">
            <a:spLocks noChangeArrowheads="1"/>
          </p:cNvSpPr>
          <p:nvPr/>
        </p:nvSpPr>
        <p:spPr bwMode="auto">
          <a:xfrm>
            <a:off x="304800" y="1066800"/>
            <a:ext cx="3427477" cy="369332"/>
          </a:xfrm>
          <a:prstGeom prst="rect">
            <a:avLst/>
          </a:prstGeom>
          <a:noFill/>
          <a:ln w="38100">
            <a:solidFill>
              <a:srgbClr val="0000FF"/>
            </a:solidFill>
            <a:miter lim="800000"/>
            <a:headEnd/>
            <a:tailEnd/>
          </a:ln>
        </p:spPr>
        <p:txBody>
          <a:bodyPr wrap="none">
            <a:spAutoFit/>
          </a:bodyPr>
          <a:lstStyle/>
          <a:p>
            <a:r>
              <a:rPr lang="en-US" dirty="0" err="1" smtClean="0">
                <a:latin typeface="Corbel" pitchFamily="34" charset="0"/>
              </a:rPr>
              <a:t>Dogg’s</a:t>
            </a:r>
            <a:r>
              <a:rPr lang="en-US" dirty="0" smtClean="0">
                <a:latin typeface="Corbel" pitchFamily="34" charset="0"/>
              </a:rPr>
              <a:t> Hamlet, </a:t>
            </a:r>
            <a:r>
              <a:rPr lang="en-US" dirty="0" err="1" smtClean="0">
                <a:latin typeface="Corbel" pitchFamily="34" charset="0"/>
              </a:rPr>
              <a:t>Cahoot’s</a:t>
            </a:r>
            <a:r>
              <a:rPr lang="en-US" dirty="0" smtClean="0">
                <a:latin typeface="Corbel" pitchFamily="34" charset="0"/>
              </a:rPr>
              <a:t> Macbeth</a:t>
            </a:r>
            <a:endParaRPr lang="en-US" dirty="0">
              <a:latin typeface="Corbel" pitchFamily="34" charset="0"/>
            </a:endParaRPr>
          </a:p>
        </p:txBody>
      </p:sp>
      <p:sp>
        <p:nvSpPr>
          <p:cNvPr id="40" name="Text Box 30"/>
          <p:cNvSpPr txBox="1">
            <a:spLocks noChangeArrowheads="1"/>
          </p:cNvSpPr>
          <p:nvPr/>
        </p:nvSpPr>
        <p:spPr bwMode="auto">
          <a:xfrm rot="-900000">
            <a:off x="6166890" y="777240"/>
            <a:ext cx="1152525" cy="641350"/>
          </a:xfrm>
          <a:prstGeom prst="rect">
            <a:avLst/>
          </a:prstGeom>
          <a:noFill/>
          <a:ln w="9525">
            <a:noFill/>
            <a:miter lim="800000"/>
            <a:headEnd/>
            <a:tailEnd/>
          </a:ln>
        </p:spPr>
        <p:txBody>
          <a:bodyPr wrap="none">
            <a:spAutoFit/>
          </a:bodyPr>
          <a:lstStyle/>
          <a:p>
            <a:r>
              <a:rPr lang="en-US" dirty="0">
                <a:latin typeface="Corbel" pitchFamily="34" charset="0"/>
              </a:rPr>
              <a:t>Derivative</a:t>
            </a:r>
          </a:p>
          <a:p>
            <a:r>
              <a:rPr lang="en-US" dirty="0">
                <a:latin typeface="Corbel" pitchFamily="34" charset="0"/>
              </a:rPr>
              <a:t>    </a:t>
            </a:r>
            <a:r>
              <a:rPr lang="en-US" dirty="0" smtClean="0">
                <a:latin typeface="Corbel" pitchFamily="34" charset="0"/>
              </a:rPr>
              <a:t>work</a:t>
            </a:r>
            <a:endParaRPr lang="en-US" dirty="0">
              <a:latin typeface="Corbel" pitchFamily="34" charset="0"/>
            </a:endParaRPr>
          </a:p>
        </p:txBody>
      </p:sp>
      <p:cxnSp>
        <p:nvCxnSpPr>
          <p:cNvPr id="43" name="Shape 45"/>
          <p:cNvCxnSpPr>
            <a:cxnSpLocks noChangeShapeType="1"/>
          </p:cNvCxnSpPr>
          <p:nvPr/>
        </p:nvCxnSpPr>
        <p:spPr bwMode="auto">
          <a:xfrm rot="11880000" flipV="1">
            <a:off x="3749040" y="1645920"/>
            <a:ext cx="1645920" cy="82550"/>
          </a:xfrm>
          <a:prstGeom prst="curvedConnector2">
            <a:avLst/>
          </a:prstGeom>
          <a:noFill/>
          <a:ln w="38100">
            <a:solidFill>
              <a:schemeClr val="tx1"/>
            </a:solidFill>
            <a:round/>
            <a:headEnd/>
            <a:tailEnd/>
          </a:ln>
        </p:spPr>
      </p:cxnSp>
      <p:sp>
        <p:nvSpPr>
          <p:cNvPr id="44" name="Oval 43"/>
          <p:cNvSpPr/>
          <p:nvPr/>
        </p:nvSpPr>
        <p:spPr>
          <a:xfrm>
            <a:off x="3733800" y="1447800"/>
            <a:ext cx="1066800" cy="1219200"/>
          </a:xfrm>
          <a:prstGeom prst="ellipse">
            <a:avLst/>
          </a:prstGeom>
          <a:noFill/>
          <a:ln w="508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6" name="AutoShape 30"/>
          <p:cNvCxnSpPr>
            <a:cxnSpLocks noChangeShapeType="1"/>
          </p:cNvCxnSpPr>
          <p:nvPr/>
        </p:nvCxnSpPr>
        <p:spPr bwMode="auto">
          <a:xfrm rot="60000">
            <a:off x="381000" y="381000"/>
            <a:ext cx="7620000" cy="152400"/>
          </a:xfrm>
          <a:prstGeom prst="curvedConnector3">
            <a:avLst>
              <a:gd name="adj1" fmla="val 50000"/>
            </a:avLst>
          </a:prstGeom>
          <a:noFill/>
          <a:ln w="38100">
            <a:solidFill>
              <a:schemeClr val="tx1"/>
            </a:solidFill>
            <a:round/>
            <a:headEnd/>
            <a:tailEnd/>
          </a:ln>
        </p:spPr>
      </p:cxnSp>
      <p:cxnSp>
        <p:nvCxnSpPr>
          <p:cNvPr id="55" name="Shape 45"/>
          <p:cNvCxnSpPr>
            <a:cxnSpLocks noChangeShapeType="1"/>
          </p:cNvCxnSpPr>
          <p:nvPr/>
        </p:nvCxnSpPr>
        <p:spPr bwMode="auto">
          <a:xfrm rot="5400000">
            <a:off x="-73176" y="645936"/>
            <a:ext cx="795312" cy="113041"/>
          </a:xfrm>
          <a:prstGeom prst="curvedConnector3">
            <a:avLst>
              <a:gd name="adj1" fmla="val 50000"/>
            </a:avLst>
          </a:prstGeom>
          <a:noFill/>
          <a:ln w="38100">
            <a:solidFill>
              <a:schemeClr val="tx1"/>
            </a:solidFill>
            <a:round/>
            <a:headEnd/>
            <a:tailEnd/>
          </a:ln>
        </p:spPr>
      </p:cxnSp>
      <p:sp>
        <p:nvSpPr>
          <p:cNvPr id="59" name="Text Box 30"/>
          <p:cNvSpPr txBox="1">
            <a:spLocks noChangeArrowheads="1"/>
          </p:cNvSpPr>
          <p:nvPr/>
        </p:nvSpPr>
        <p:spPr bwMode="auto">
          <a:xfrm rot="-900000">
            <a:off x="63363" y="-14179"/>
            <a:ext cx="1152525" cy="641350"/>
          </a:xfrm>
          <a:prstGeom prst="rect">
            <a:avLst/>
          </a:prstGeom>
          <a:noFill/>
          <a:ln w="9525">
            <a:noFill/>
            <a:miter lim="800000"/>
            <a:headEnd/>
            <a:tailEnd/>
          </a:ln>
        </p:spPr>
        <p:txBody>
          <a:bodyPr wrap="none">
            <a:spAutoFit/>
          </a:bodyPr>
          <a:lstStyle/>
          <a:p>
            <a:r>
              <a:rPr lang="en-US" dirty="0">
                <a:latin typeface="Corbel" pitchFamily="34" charset="0"/>
              </a:rPr>
              <a:t>Derivative</a:t>
            </a:r>
          </a:p>
          <a:p>
            <a:r>
              <a:rPr lang="en-US" dirty="0">
                <a:latin typeface="Corbel" pitchFamily="34" charset="0"/>
              </a:rPr>
              <a:t>    </a:t>
            </a:r>
            <a:r>
              <a:rPr lang="en-US" dirty="0" smtClean="0">
                <a:latin typeface="Corbel" pitchFamily="34" charset="0"/>
              </a:rPr>
              <a:t>work</a:t>
            </a:r>
            <a:endParaRPr lang="en-US" dirty="0">
              <a:latin typeface="Corbe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5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6" grpId="0" animBg="1"/>
      <p:bldP spid="39" grpId="0" animBg="1"/>
      <p:bldP spid="40" grpId="0"/>
      <p:bldP spid="44" grpId="0" animBg="1"/>
      <p:bldP spid="5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a:hlinkClick r:id="rId3"/>
          </p:cNvPr>
          <p:cNvPicPr>
            <a:picLocks noGrp="1" noChangeAspect="1" noChangeArrowheads="1"/>
          </p:cNvPicPr>
          <p:nvPr>
            <p:ph idx="1"/>
          </p:nvPr>
        </p:nvPicPr>
        <p:blipFill>
          <a:blip r:embed="rId4" cstate="print"/>
          <a:stretch>
            <a:fillRect/>
          </a:stretch>
        </p:blipFill>
        <p:spPr bwMode="auto">
          <a:xfrm>
            <a:off x="1576387" y="2185987"/>
            <a:ext cx="5991225" cy="3248025"/>
          </a:xfrm>
          <a:prstGeom prst="rect">
            <a:avLst/>
          </a:prstGeom>
          <a:noFill/>
          <a:ln w="9525">
            <a:noFill/>
            <a:miter lim="800000"/>
            <a:headEnd/>
            <a:tailEnd/>
          </a:ln>
        </p:spPr>
      </p:pic>
      <p:sp>
        <p:nvSpPr>
          <p:cNvPr id="2" name="Title 1"/>
          <p:cNvSpPr>
            <a:spLocks noGrp="1"/>
          </p:cNvSpPr>
          <p:nvPr>
            <p:ph type="title"/>
          </p:nvPr>
        </p:nvSpPr>
        <p:spPr/>
        <p:txBody>
          <a:bodyPr/>
          <a:lstStyle/>
          <a:p>
            <a:r>
              <a:rPr lang="en-US" b="1" dirty="0" smtClean="0"/>
              <a:t>Dracula in FRBR terms</a:t>
            </a:r>
            <a:endParaRPr lang="en-US" b="1"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gradFill>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sp>
        <p:nvSpPr>
          <p:cNvPr id="28675" name="Title 1"/>
          <p:cNvSpPr>
            <a:spLocks noGrp="1"/>
          </p:cNvSpPr>
          <p:nvPr>
            <p:ph type="title"/>
          </p:nvPr>
        </p:nvSpPr>
        <p:spPr/>
        <p:txBody>
          <a:bodyPr>
            <a:normAutofit/>
          </a:bodyPr>
          <a:lstStyle/>
          <a:p>
            <a:pPr eaLnBrk="1" hangingPunct="1">
              <a:defRPr/>
            </a:pPr>
            <a:r>
              <a:rPr lang="en-US" sz="4000" dirty="0" smtClean="0">
                <a:effectLst>
                  <a:outerShdw blurRad="38100" dist="38100" dir="2700000" algn="tl">
                    <a:srgbClr val="C0C0C0"/>
                  </a:outerShdw>
                </a:effectLst>
              </a:rPr>
              <a:t>Entities and relationships</a:t>
            </a:r>
          </a:p>
        </p:txBody>
      </p:sp>
      <p:sp>
        <p:nvSpPr>
          <p:cNvPr id="51203" name="TextBox 4"/>
          <p:cNvSpPr txBox="1">
            <a:spLocks noChangeArrowheads="1"/>
          </p:cNvSpPr>
          <p:nvPr/>
        </p:nvSpPr>
        <p:spPr bwMode="auto">
          <a:xfrm>
            <a:off x="5105400" y="1905000"/>
            <a:ext cx="922338" cy="404813"/>
          </a:xfrm>
          <a:prstGeom prst="rect">
            <a:avLst/>
          </a:prstGeom>
          <a:noFill/>
          <a:ln w="38100">
            <a:solidFill>
              <a:srgbClr val="0000FF"/>
            </a:solidFill>
            <a:miter lim="800000"/>
            <a:headEnd/>
            <a:tailEnd/>
          </a:ln>
        </p:spPr>
        <p:txBody>
          <a:bodyPr wrap="none">
            <a:noAutofit/>
          </a:bodyPr>
          <a:lstStyle/>
          <a:p>
            <a:pPr algn="ctr"/>
            <a:r>
              <a:rPr lang="en-US" sz="2000" b="1" dirty="0" smtClean="0">
                <a:latin typeface="Corbel" pitchFamily="34" charset="0"/>
              </a:rPr>
              <a:t>WORK</a:t>
            </a:r>
            <a:endParaRPr lang="en-US" sz="2000" b="1" dirty="0">
              <a:latin typeface="Corbel" pitchFamily="34" charset="0"/>
            </a:endParaRPr>
          </a:p>
        </p:txBody>
      </p:sp>
      <p:sp>
        <p:nvSpPr>
          <p:cNvPr id="51204" name="TextBox 5"/>
          <p:cNvSpPr txBox="1">
            <a:spLocks noChangeArrowheads="1"/>
          </p:cNvSpPr>
          <p:nvPr/>
        </p:nvSpPr>
        <p:spPr bwMode="auto">
          <a:xfrm>
            <a:off x="6781800" y="4776788"/>
            <a:ext cx="2098675" cy="434975"/>
          </a:xfrm>
          <a:prstGeom prst="rect">
            <a:avLst/>
          </a:prstGeom>
          <a:noFill/>
          <a:ln w="38100">
            <a:solidFill>
              <a:srgbClr val="FF6600"/>
            </a:solidFill>
            <a:miter lim="800000"/>
            <a:headEnd/>
            <a:tailEnd/>
          </a:ln>
        </p:spPr>
        <p:txBody>
          <a:bodyPr wrap="none">
            <a:noAutofit/>
          </a:bodyPr>
          <a:lstStyle/>
          <a:p>
            <a:pPr algn="ctr"/>
            <a:r>
              <a:rPr lang="es-MX" sz="2100" b="1" dirty="0" smtClean="0">
                <a:latin typeface="Corbel" pitchFamily="34" charset="0"/>
              </a:rPr>
              <a:t>MANIFESTATION</a:t>
            </a:r>
            <a:endParaRPr lang="es-MX" sz="2100" b="1" dirty="0">
              <a:latin typeface="Corbel" pitchFamily="34" charset="0"/>
            </a:endParaRPr>
          </a:p>
        </p:txBody>
      </p:sp>
      <p:sp>
        <p:nvSpPr>
          <p:cNvPr id="51205" name="TextBox 7"/>
          <p:cNvSpPr txBox="1">
            <a:spLocks noChangeArrowheads="1"/>
          </p:cNvSpPr>
          <p:nvPr/>
        </p:nvSpPr>
        <p:spPr bwMode="auto">
          <a:xfrm>
            <a:off x="5715000" y="2438400"/>
            <a:ext cx="1446230" cy="400110"/>
          </a:xfrm>
          <a:prstGeom prst="rect">
            <a:avLst/>
          </a:prstGeom>
          <a:noFill/>
          <a:ln w="38100">
            <a:solidFill>
              <a:srgbClr val="339966"/>
            </a:solidFill>
            <a:miter lim="800000"/>
            <a:headEnd/>
            <a:tailEnd/>
          </a:ln>
        </p:spPr>
        <p:txBody>
          <a:bodyPr wrap="none">
            <a:spAutoFit/>
          </a:bodyPr>
          <a:lstStyle/>
          <a:p>
            <a:r>
              <a:rPr lang="en-US" sz="2000" b="1" dirty="0" smtClean="0">
                <a:latin typeface="Corbel" pitchFamily="34" charset="0"/>
              </a:rPr>
              <a:t>Expression</a:t>
            </a:r>
            <a:endParaRPr lang="en-US" sz="2000" b="1" dirty="0">
              <a:latin typeface="Corbel" pitchFamily="34" charset="0"/>
            </a:endParaRPr>
          </a:p>
        </p:txBody>
      </p:sp>
      <p:sp>
        <p:nvSpPr>
          <p:cNvPr id="51206" name="TextBox 34"/>
          <p:cNvSpPr txBox="1">
            <a:spLocks noChangeArrowheads="1"/>
          </p:cNvSpPr>
          <p:nvPr/>
        </p:nvSpPr>
        <p:spPr bwMode="auto">
          <a:xfrm>
            <a:off x="5715000" y="4038600"/>
            <a:ext cx="1393330" cy="400110"/>
          </a:xfrm>
          <a:prstGeom prst="rect">
            <a:avLst/>
          </a:prstGeom>
          <a:noFill/>
          <a:ln w="38100">
            <a:solidFill>
              <a:srgbClr val="339966"/>
            </a:solidFill>
            <a:miter lim="800000"/>
            <a:headEnd/>
            <a:tailEnd/>
          </a:ln>
        </p:spPr>
        <p:txBody>
          <a:bodyPr wrap="none">
            <a:spAutoFit/>
          </a:bodyPr>
          <a:lstStyle/>
          <a:p>
            <a:r>
              <a:rPr lang="en-US" sz="2000" b="1" dirty="0" smtClean="0">
                <a:latin typeface="Corbel" pitchFamily="34" charset="0"/>
              </a:rPr>
              <a:t>Expression</a:t>
            </a:r>
            <a:endParaRPr lang="en-US" sz="2000" dirty="0">
              <a:solidFill>
                <a:srgbClr val="FF3300"/>
              </a:solidFill>
              <a:latin typeface="Corbel" pitchFamily="34" charset="0"/>
            </a:endParaRPr>
          </a:p>
        </p:txBody>
      </p:sp>
      <p:sp>
        <p:nvSpPr>
          <p:cNvPr id="51207" name="TextBox 36"/>
          <p:cNvSpPr txBox="1">
            <a:spLocks noChangeArrowheads="1"/>
          </p:cNvSpPr>
          <p:nvPr/>
        </p:nvSpPr>
        <p:spPr bwMode="auto">
          <a:xfrm>
            <a:off x="5715000" y="2971800"/>
            <a:ext cx="1393330" cy="400110"/>
          </a:xfrm>
          <a:prstGeom prst="rect">
            <a:avLst/>
          </a:prstGeom>
          <a:noFill/>
          <a:ln w="38100">
            <a:solidFill>
              <a:srgbClr val="339966"/>
            </a:solidFill>
            <a:miter lim="800000"/>
            <a:headEnd/>
            <a:tailEnd/>
          </a:ln>
        </p:spPr>
        <p:txBody>
          <a:bodyPr wrap="none">
            <a:spAutoFit/>
          </a:bodyPr>
          <a:lstStyle/>
          <a:p>
            <a:r>
              <a:rPr lang="en-US" sz="2000" b="1" dirty="0" smtClean="0">
                <a:latin typeface="Corbel" pitchFamily="34" charset="0"/>
              </a:rPr>
              <a:t>Expression</a:t>
            </a:r>
            <a:endParaRPr lang="en-US" sz="2000" dirty="0">
              <a:solidFill>
                <a:srgbClr val="FF3300"/>
              </a:solidFill>
              <a:latin typeface="Corbel" pitchFamily="34" charset="0"/>
            </a:endParaRPr>
          </a:p>
        </p:txBody>
      </p:sp>
      <p:sp>
        <p:nvSpPr>
          <p:cNvPr id="51208" name="TextBox 37"/>
          <p:cNvSpPr txBox="1">
            <a:spLocks noChangeArrowheads="1"/>
          </p:cNvSpPr>
          <p:nvPr/>
        </p:nvSpPr>
        <p:spPr bwMode="auto">
          <a:xfrm>
            <a:off x="5715000" y="3505200"/>
            <a:ext cx="1393330" cy="400110"/>
          </a:xfrm>
          <a:prstGeom prst="rect">
            <a:avLst/>
          </a:prstGeom>
          <a:noFill/>
          <a:ln w="38100">
            <a:solidFill>
              <a:srgbClr val="339966"/>
            </a:solidFill>
            <a:miter lim="800000"/>
            <a:headEnd/>
            <a:tailEnd/>
          </a:ln>
        </p:spPr>
        <p:txBody>
          <a:bodyPr wrap="none">
            <a:spAutoFit/>
          </a:bodyPr>
          <a:lstStyle/>
          <a:p>
            <a:r>
              <a:rPr lang="en-US" sz="2000" b="1" dirty="0" smtClean="0">
                <a:latin typeface="Corbel" pitchFamily="34" charset="0"/>
              </a:rPr>
              <a:t>Expression</a:t>
            </a:r>
            <a:endParaRPr lang="en-US" sz="2000" dirty="0">
              <a:solidFill>
                <a:srgbClr val="FF3300"/>
              </a:solidFill>
              <a:latin typeface="Corbel" pitchFamily="34" charset="0"/>
            </a:endParaRPr>
          </a:p>
        </p:txBody>
      </p:sp>
      <p:sp>
        <p:nvSpPr>
          <p:cNvPr id="51209" name="TextBox 40"/>
          <p:cNvSpPr txBox="1">
            <a:spLocks noChangeArrowheads="1"/>
          </p:cNvSpPr>
          <p:nvPr/>
        </p:nvSpPr>
        <p:spPr bwMode="auto">
          <a:xfrm>
            <a:off x="6477000" y="1600200"/>
            <a:ext cx="1438275" cy="404813"/>
          </a:xfrm>
          <a:prstGeom prst="rect">
            <a:avLst/>
          </a:prstGeom>
          <a:noFill/>
          <a:ln w="38100">
            <a:solidFill>
              <a:srgbClr val="CC0099"/>
            </a:solidFill>
            <a:miter lim="800000"/>
            <a:headEnd/>
            <a:tailEnd/>
          </a:ln>
        </p:spPr>
        <p:txBody>
          <a:bodyPr wrap="none">
            <a:noAutofit/>
          </a:bodyPr>
          <a:lstStyle/>
          <a:p>
            <a:pPr algn="ctr"/>
            <a:r>
              <a:rPr lang="en-US" sz="2200" b="1" dirty="0" smtClean="0">
                <a:latin typeface="Corbel" pitchFamily="34" charset="0"/>
              </a:rPr>
              <a:t>PERSON</a:t>
            </a:r>
            <a:endParaRPr lang="en-US" sz="2200" b="1" dirty="0">
              <a:latin typeface="Corbel" pitchFamily="34" charset="0"/>
            </a:endParaRPr>
          </a:p>
        </p:txBody>
      </p:sp>
      <p:cxnSp>
        <p:nvCxnSpPr>
          <p:cNvPr id="51210" name="Shape 45"/>
          <p:cNvCxnSpPr>
            <a:cxnSpLocks noChangeShapeType="1"/>
            <a:stCxn id="51209" idx="1"/>
            <a:endCxn id="51203" idx="0"/>
          </p:cNvCxnSpPr>
          <p:nvPr/>
        </p:nvCxnSpPr>
        <p:spPr bwMode="auto">
          <a:xfrm rot="10800000" flipV="1">
            <a:off x="5567363" y="1803400"/>
            <a:ext cx="890587" cy="82550"/>
          </a:xfrm>
          <a:prstGeom prst="curvedConnector2">
            <a:avLst/>
          </a:prstGeom>
          <a:noFill/>
          <a:ln w="38100">
            <a:solidFill>
              <a:schemeClr val="tx1"/>
            </a:solidFill>
            <a:round/>
            <a:headEnd/>
            <a:tailEnd/>
          </a:ln>
        </p:spPr>
      </p:cxnSp>
      <p:cxnSp>
        <p:nvCxnSpPr>
          <p:cNvPr id="51211" name="Shape 47"/>
          <p:cNvCxnSpPr>
            <a:cxnSpLocks noChangeShapeType="1"/>
            <a:stCxn id="51203" idx="2"/>
            <a:endCxn id="51205" idx="1"/>
          </p:cNvCxnSpPr>
          <p:nvPr/>
        </p:nvCxnSpPr>
        <p:spPr bwMode="auto">
          <a:xfrm rot="16200000" flipH="1">
            <a:off x="5476463" y="2399918"/>
            <a:ext cx="328642" cy="148431"/>
          </a:xfrm>
          <a:prstGeom prst="bentConnector2">
            <a:avLst/>
          </a:prstGeom>
          <a:noFill/>
          <a:ln w="38100">
            <a:solidFill>
              <a:schemeClr val="tx1"/>
            </a:solidFill>
            <a:miter lim="800000"/>
            <a:headEnd/>
            <a:tailEnd/>
          </a:ln>
        </p:spPr>
      </p:cxnSp>
      <p:cxnSp>
        <p:nvCxnSpPr>
          <p:cNvPr id="50" name="Shape 49"/>
          <p:cNvCxnSpPr>
            <a:cxnSpLocks noChangeShapeType="1"/>
          </p:cNvCxnSpPr>
          <p:nvPr/>
        </p:nvCxnSpPr>
        <p:spPr bwMode="auto">
          <a:xfrm rot="16200000" flipH="1">
            <a:off x="5203825" y="2720975"/>
            <a:ext cx="846138" cy="128588"/>
          </a:xfrm>
          <a:prstGeom prst="bentConnector2">
            <a:avLst/>
          </a:prstGeom>
          <a:noFill/>
          <a:ln w="25400">
            <a:solidFill>
              <a:schemeClr val="tx1"/>
            </a:solidFill>
            <a:miter lim="800000"/>
            <a:headEnd/>
            <a:tailEnd/>
          </a:ln>
          <a:effectLst>
            <a:outerShdw dist="20000" dir="5400000" rotWithShape="0">
              <a:srgbClr val="808080">
                <a:alpha val="37999"/>
              </a:srgbClr>
            </a:outerShdw>
          </a:effectLst>
        </p:spPr>
      </p:cxnSp>
      <p:cxnSp>
        <p:nvCxnSpPr>
          <p:cNvPr id="52" name="Shape 51"/>
          <p:cNvCxnSpPr>
            <a:cxnSpLocks noChangeShapeType="1"/>
          </p:cNvCxnSpPr>
          <p:nvPr/>
        </p:nvCxnSpPr>
        <p:spPr bwMode="auto">
          <a:xfrm rot="16200000" flipH="1">
            <a:off x="4937125" y="2987675"/>
            <a:ext cx="1379538" cy="128588"/>
          </a:xfrm>
          <a:prstGeom prst="bentConnector2">
            <a:avLst/>
          </a:prstGeom>
          <a:noFill/>
          <a:ln w="25400">
            <a:solidFill>
              <a:schemeClr val="tx1"/>
            </a:solidFill>
            <a:miter lim="800000"/>
            <a:headEnd/>
            <a:tailEnd/>
          </a:ln>
          <a:effectLst>
            <a:outerShdw dist="20000" dir="5400000" rotWithShape="0">
              <a:srgbClr val="808080">
                <a:alpha val="37999"/>
              </a:srgbClr>
            </a:outerShdw>
          </a:effectLst>
        </p:spPr>
      </p:cxnSp>
      <p:cxnSp>
        <p:nvCxnSpPr>
          <p:cNvPr id="54" name="Shape 53"/>
          <p:cNvCxnSpPr>
            <a:cxnSpLocks noChangeShapeType="1"/>
            <a:stCxn id="51203" idx="2"/>
            <a:endCxn id="51206" idx="1"/>
          </p:cNvCxnSpPr>
          <p:nvPr/>
        </p:nvCxnSpPr>
        <p:spPr bwMode="auto">
          <a:xfrm rot="16200000" flipH="1">
            <a:off x="4676363" y="3200018"/>
            <a:ext cx="1928842" cy="148431"/>
          </a:xfrm>
          <a:prstGeom prst="bentConnector2">
            <a:avLst/>
          </a:prstGeom>
          <a:noFill/>
          <a:ln w="25400">
            <a:solidFill>
              <a:schemeClr val="tx1"/>
            </a:solidFill>
            <a:miter lim="800000"/>
            <a:headEnd/>
            <a:tailEnd/>
          </a:ln>
          <a:effectLst>
            <a:outerShdw dist="20000" dir="5400000" rotWithShape="0">
              <a:srgbClr val="808080">
                <a:alpha val="37999"/>
              </a:srgbClr>
            </a:outerShdw>
          </a:effectLst>
        </p:spPr>
      </p:cxnSp>
      <p:cxnSp>
        <p:nvCxnSpPr>
          <p:cNvPr id="56" name="Shape 55"/>
          <p:cNvCxnSpPr>
            <a:cxnSpLocks noChangeShapeType="1"/>
            <a:stCxn id="51206" idx="2"/>
            <a:endCxn id="51204" idx="1"/>
          </p:cNvCxnSpPr>
          <p:nvPr/>
        </p:nvCxnSpPr>
        <p:spPr bwMode="auto">
          <a:xfrm rot="16200000" flipH="1">
            <a:off x="6318949" y="4531425"/>
            <a:ext cx="555566" cy="370135"/>
          </a:xfrm>
          <a:prstGeom prst="bentConnector2">
            <a:avLst/>
          </a:prstGeom>
          <a:noFill/>
          <a:ln w="25400">
            <a:solidFill>
              <a:schemeClr val="tx1"/>
            </a:solidFill>
            <a:miter lim="800000"/>
            <a:headEnd/>
            <a:tailEnd/>
          </a:ln>
          <a:effectLst>
            <a:outerShdw dist="20000" dir="5400000" rotWithShape="0">
              <a:srgbClr val="808080">
                <a:alpha val="37999"/>
              </a:srgbClr>
            </a:outerShdw>
          </a:effectLst>
        </p:spPr>
      </p:cxnSp>
      <p:sp>
        <p:nvSpPr>
          <p:cNvPr id="51216" name="TextBox 57"/>
          <p:cNvSpPr txBox="1">
            <a:spLocks noChangeArrowheads="1"/>
          </p:cNvSpPr>
          <p:nvPr/>
        </p:nvSpPr>
        <p:spPr bwMode="auto">
          <a:xfrm>
            <a:off x="4800600" y="5562600"/>
            <a:ext cx="2274888" cy="954088"/>
          </a:xfrm>
          <a:prstGeom prst="rect">
            <a:avLst/>
          </a:prstGeom>
          <a:noFill/>
          <a:ln w="38100">
            <a:solidFill>
              <a:srgbClr val="FF0000"/>
            </a:solidFill>
            <a:miter lim="800000"/>
            <a:headEnd/>
            <a:tailEnd/>
          </a:ln>
        </p:spPr>
        <p:txBody>
          <a:bodyPr wrap="none">
            <a:noAutofit/>
          </a:bodyPr>
          <a:lstStyle/>
          <a:p>
            <a:pPr algn="ctr"/>
            <a:r>
              <a:rPr lang="en-US" sz="5400" b="1" dirty="0" smtClean="0">
                <a:latin typeface="Corbel" pitchFamily="34" charset="0"/>
              </a:rPr>
              <a:t>ITEM</a:t>
            </a:r>
            <a:endParaRPr lang="en-US" sz="5400" b="1" dirty="0">
              <a:latin typeface="Corbel" pitchFamily="34" charset="0"/>
            </a:endParaRPr>
          </a:p>
        </p:txBody>
      </p:sp>
      <p:cxnSp>
        <p:nvCxnSpPr>
          <p:cNvPr id="60" name="Shape 59"/>
          <p:cNvCxnSpPr>
            <a:cxnSpLocks noChangeShapeType="1"/>
            <a:stCxn id="51204" idx="2"/>
            <a:endCxn id="51216" idx="3"/>
          </p:cNvCxnSpPr>
          <p:nvPr/>
        </p:nvCxnSpPr>
        <p:spPr bwMode="auto">
          <a:xfrm rot="5400000">
            <a:off x="7058025" y="5267326"/>
            <a:ext cx="809625" cy="736600"/>
          </a:xfrm>
          <a:prstGeom prst="bentConnector2">
            <a:avLst/>
          </a:prstGeom>
          <a:noFill/>
          <a:ln w="25400">
            <a:solidFill>
              <a:schemeClr val="tx1"/>
            </a:solidFill>
            <a:miter lim="800000"/>
            <a:headEnd/>
            <a:tailEnd/>
          </a:ln>
          <a:effectLst>
            <a:outerShdw dist="20000" dir="5400000" rotWithShape="0">
              <a:srgbClr val="808080">
                <a:alpha val="37999"/>
              </a:srgbClr>
            </a:outerShdw>
          </a:effectLst>
        </p:spPr>
      </p:cxnSp>
      <p:sp>
        <p:nvSpPr>
          <p:cNvPr id="51218" name="TextBox 4"/>
          <p:cNvSpPr txBox="1">
            <a:spLocks noChangeArrowheads="1"/>
          </p:cNvSpPr>
          <p:nvPr/>
        </p:nvSpPr>
        <p:spPr bwMode="auto">
          <a:xfrm>
            <a:off x="7543800" y="2209800"/>
            <a:ext cx="1306513" cy="679450"/>
          </a:xfrm>
          <a:prstGeom prst="rect">
            <a:avLst/>
          </a:prstGeom>
          <a:noFill/>
          <a:ln w="38100">
            <a:solidFill>
              <a:srgbClr val="0000FF"/>
            </a:solidFill>
            <a:miter lim="800000"/>
            <a:headEnd/>
            <a:tailEnd/>
          </a:ln>
        </p:spPr>
        <p:txBody>
          <a:bodyPr wrap="none">
            <a:noAutofit/>
          </a:bodyPr>
          <a:lstStyle/>
          <a:p>
            <a:pPr algn="ctr"/>
            <a:r>
              <a:rPr lang="en-US" sz="3200" b="1" dirty="0" smtClean="0">
                <a:latin typeface="Corbel" pitchFamily="34" charset="0"/>
              </a:rPr>
              <a:t>WORK</a:t>
            </a:r>
            <a:endParaRPr lang="en-US" sz="3200" b="1" dirty="0">
              <a:latin typeface="Corbel" pitchFamily="34" charset="0"/>
            </a:endParaRPr>
          </a:p>
        </p:txBody>
      </p:sp>
      <p:cxnSp>
        <p:nvCxnSpPr>
          <p:cNvPr id="2" name="Shape 45"/>
          <p:cNvCxnSpPr>
            <a:cxnSpLocks noChangeShapeType="1"/>
            <a:stCxn id="51218" idx="0"/>
          </p:cNvCxnSpPr>
          <p:nvPr/>
        </p:nvCxnSpPr>
        <p:spPr bwMode="auto">
          <a:xfrm rot="5400000" flipH="1">
            <a:off x="7881938" y="1874837"/>
            <a:ext cx="387350" cy="244475"/>
          </a:xfrm>
          <a:prstGeom prst="curvedConnector3">
            <a:avLst>
              <a:gd name="adj1" fmla="val 47542"/>
            </a:avLst>
          </a:prstGeom>
          <a:noFill/>
          <a:ln w="25400">
            <a:solidFill>
              <a:schemeClr val="tx1"/>
            </a:solidFill>
            <a:round/>
            <a:headEnd/>
            <a:tailEnd/>
          </a:ln>
          <a:effectLst>
            <a:outerShdw dist="20000" dir="5400000" rotWithShape="0">
              <a:srgbClr val="808080">
                <a:alpha val="37999"/>
              </a:srgbClr>
            </a:outerShdw>
          </a:effectLst>
        </p:spPr>
      </p:cxnSp>
      <p:sp>
        <p:nvSpPr>
          <p:cNvPr id="51220" name="Text Box 22"/>
          <p:cNvSpPr txBox="1">
            <a:spLocks noChangeArrowheads="1"/>
          </p:cNvSpPr>
          <p:nvPr/>
        </p:nvSpPr>
        <p:spPr bwMode="auto">
          <a:xfrm>
            <a:off x="1508125" y="1408113"/>
            <a:ext cx="1101725" cy="404812"/>
          </a:xfrm>
          <a:prstGeom prst="rect">
            <a:avLst/>
          </a:prstGeom>
          <a:noFill/>
          <a:ln w="38100">
            <a:solidFill>
              <a:srgbClr val="CC0099"/>
            </a:solidFill>
            <a:miter lim="800000"/>
            <a:headEnd/>
            <a:tailEnd/>
          </a:ln>
        </p:spPr>
        <p:txBody>
          <a:bodyPr wrap="none">
            <a:noAutofit/>
          </a:bodyPr>
          <a:lstStyle/>
          <a:p>
            <a:pPr algn="ctr"/>
            <a:r>
              <a:rPr lang="en-US" sz="2000" b="1" dirty="0" smtClean="0">
                <a:latin typeface="Corbel" pitchFamily="34" charset="0"/>
              </a:rPr>
              <a:t>PERSON</a:t>
            </a:r>
            <a:endParaRPr lang="en-US" sz="2000" b="1" dirty="0">
              <a:latin typeface="Corbel" pitchFamily="34" charset="0"/>
            </a:endParaRPr>
          </a:p>
        </p:txBody>
      </p:sp>
      <p:sp>
        <p:nvSpPr>
          <p:cNvPr id="51221" name="Text Box 23"/>
          <p:cNvSpPr txBox="1">
            <a:spLocks noChangeArrowheads="1"/>
          </p:cNvSpPr>
          <p:nvPr/>
        </p:nvSpPr>
        <p:spPr bwMode="auto">
          <a:xfrm>
            <a:off x="746125" y="2093913"/>
            <a:ext cx="184150" cy="366712"/>
          </a:xfrm>
          <a:prstGeom prst="rect">
            <a:avLst/>
          </a:prstGeom>
          <a:noFill/>
          <a:ln w="9525">
            <a:noFill/>
            <a:miter lim="800000"/>
            <a:headEnd/>
            <a:tailEnd/>
          </a:ln>
        </p:spPr>
        <p:txBody>
          <a:bodyPr wrap="none">
            <a:spAutoFit/>
          </a:bodyPr>
          <a:lstStyle/>
          <a:p>
            <a:endParaRPr lang="en-US">
              <a:latin typeface="Corbel" pitchFamily="34" charset="0"/>
            </a:endParaRPr>
          </a:p>
        </p:txBody>
      </p:sp>
      <p:sp>
        <p:nvSpPr>
          <p:cNvPr id="51222" name="Text Box 24"/>
          <p:cNvSpPr txBox="1">
            <a:spLocks noChangeArrowheads="1"/>
          </p:cNvSpPr>
          <p:nvPr/>
        </p:nvSpPr>
        <p:spPr bwMode="auto">
          <a:xfrm>
            <a:off x="749808" y="2170113"/>
            <a:ext cx="2907792" cy="676656"/>
          </a:xfrm>
          <a:prstGeom prst="rect">
            <a:avLst/>
          </a:prstGeom>
          <a:noFill/>
          <a:ln w="38100">
            <a:solidFill>
              <a:srgbClr val="0000FF"/>
            </a:solidFill>
            <a:miter lim="800000"/>
            <a:headEnd/>
            <a:tailEnd/>
          </a:ln>
        </p:spPr>
        <p:txBody>
          <a:bodyPr wrap="none" tIns="0" bIns="457200">
            <a:noAutofit/>
          </a:bodyPr>
          <a:lstStyle/>
          <a:p>
            <a:pPr algn="ctr"/>
            <a:r>
              <a:rPr lang="en-US" sz="5400" b="1" dirty="0" smtClean="0">
                <a:latin typeface="Corbel" pitchFamily="34" charset="0"/>
              </a:rPr>
              <a:t>WORK</a:t>
            </a:r>
            <a:endParaRPr lang="en-US" sz="5400" b="1" dirty="0">
              <a:latin typeface="Corbel" pitchFamily="34" charset="0"/>
            </a:endParaRPr>
          </a:p>
        </p:txBody>
      </p:sp>
      <p:sp>
        <p:nvSpPr>
          <p:cNvPr id="51223" name="Text Box 27"/>
          <p:cNvSpPr txBox="1">
            <a:spLocks noChangeArrowheads="1"/>
          </p:cNvSpPr>
          <p:nvPr/>
        </p:nvSpPr>
        <p:spPr bwMode="auto">
          <a:xfrm flipV="1">
            <a:off x="5105400" y="3124200"/>
            <a:ext cx="458788" cy="517525"/>
          </a:xfrm>
          <a:prstGeom prst="rect">
            <a:avLst/>
          </a:prstGeom>
          <a:noFill/>
          <a:ln w="9525">
            <a:noFill/>
            <a:miter lim="800000"/>
            <a:headEnd/>
            <a:tailEnd/>
          </a:ln>
        </p:spPr>
        <p:txBody>
          <a:bodyPr vert="eaVert" wrap="none">
            <a:spAutoFit/>
          </a:bodyPr>
          <a:lstStyle/>
          <a:p>
            <a:r>
              <a:rPr lang="en-US">
                <a:latin typeface="Corbel" pitchFamily="34" charset="0"/>
              </a:rPr>
              <a:t>Text</a:t>
            </a:r>
          </a:p>
        </p:txBody>
      </p:sp>
      <p:sp>
        <p:nvSpPr>
          <p:cNvPr id="51224" name="Text Box 29"/>
          <p:cNvSpPr txBox="1">
            <a:spLocks noChangeArrowheads="1"/>
          </p:cNvSpPr>
          <p:nvPr/>
        </p:nvSpPr>
        <p:spPr bwMode="auto">
          <a:xfrm>
            <a:off x="2270125" y="3541713"/>
            <a:ext cx="896938" cy="679450"/>
          </a:xfrm>
          <a:prstGeom prst="rect">
            <a:avLst/>
          </a:prstGeom>
          <a:noFill/>
          <a:ln w="38100">
            <a:solidFill>
              <a:srgbClr val="0000FF"/>
            </a:solidFill>
            <a:miter lim="800000"/>
            <a:headEnd/>
            <a:tailEnd/>
          </a:ln>
        </p:spPr>
        <p:txBody>
          <a:bodyPr wrap="square" tIns="91440">
            <a:noAutofit/>
          </a:bodyPr>
          <a:lstStyle/>
          <a:p>
            <a:pPr algn="ctr"/>
            <a:r>
              <a:rPr lang="en-US" sz="1500" b="1" dirty="0" smtClean="0">
                <a:latin typeface="Corbel" pitchFamily="34" charset="0"/>
              </a:rPr>
              <a:t>WORKS (Movies)</a:t>
            </a:r>
            <a:endParaRPr lang="en-US" sz="1500" b="1" dirty="0">
              <a:latin typeface="Corbel" pitchFamily="34" charset="0"/>
            </a:endParaRPr>
          </a:p>
        </p:txBody>
      </p:sp>
      <p:sp>
        <p:nvSpPr>
          <p:cNvPr id="51225" name="Text Box 30"/>
          <p:cNvSpPr txBox="1">
            <a:spLocks noChangeArrowheads="1"/>
          </p:cNvSpPr>
          <p:nvPr/>
        </p:nvSpPr>
        <p:spPr bwMode="auto">
          <a:xfrm rot="-1554391">
            <a:off x="3787775" y="1819275"/>
            <a:ext cx="1152525" cy="641350"/>
          </a:xfrm>
          <a:prstGeom prst="rect">
            <a:avLst/>
          </a:prstGeom>
          <a:noFill/>
          <a:ln w="9525">
            <a:noFill/>
            <a:miter lim="800000"/>
            <a:headEnd/>
            <a:tailEnd/>
          </a:ln>
        </p:spPr>
        <p:txBody>
          <a:bodyPr wrap="none">
            <a:spAutoFit/>
          </a:bodyPr>
          <a:lstStyle/>
          <a:p>
            <a:r>
              <a:rPr lang="en-US">
                <a:latin typeface="Corbel" pitchFamily="34" charset="0"/>
              </a:rPr>
              <a:t>Derivative</a:t>
            </a:r>
          </a:p>
          <a:p>
            <a:r>
              <a:rPr lang="en-US">
                <a:latin typeface="Corbel" pitchFamily="34" charset="0"/>
              </a:rPr>
              <a:t>    works</a:t>
            </a:r>
          </a:p>
        </p:txBody>
      </p:sp>
      <p:cxnSp>
        <p:nvCxnSpPr>
          <p:cNvPr id="51227" name="AutoShape 27"/>
          <p:cNvCxnSpPr>
            <a:cxnSpLocks noChangeShapeType="1"/>
            <a:stCxn id="51203" idx="1"/>
            <a:endCxn id="51224" idx="3"/>
          </p:cNvCxnSpPr>
          <p:nvPr/>
        </p:nvCxnSpPr>
        <p:spPr bwMode="auto">
          <a:xfrm rot="10800000" flipV="1">
            <a:off x="3186113" y="2108200"/>
            <a:ext cx="1900237" cy="1773238"/>
          </a:xfrm>
          <a:prstGeom prst="curvedConnector3">
            <a:avLst>
              <a:gd name="adj1" fmla="val 50042"/>
            </a:avLst>
          </a:prstGeom>
          <a:noFill/>
          <a:ln w="25400">
            <a:solidFill>
              <a:schemeClr val="tx1"/>
            </a:solidFill>
            <a:round/>
            <a:headEnd/>
            <a:tailEnd/>
          </a:ln>
        </p:spPr>
      </p:cxnSp>
      <p:cxnSp>
        <p:nvCxnSpPr>
          <p:cNvPr id="51228" name="AutoShape 28"/>
          <p:cNvCxnSpPr>
            <a:cxnSpLocks noChangeShapeType="1"/>
            <a:stCxn id="51220" idx="2"/>
            <a:endCxn id="51222" idx="0"/>
          </p:cNvCxnSpPr>
          <p:nvPr/>
        </p:nvCxnSpPr>
        <p:spPr bwMode="auto">
          <a:xfrm rot="16200000" flipH="1">
            <a:off x="1952752" y="1919161"/>
            <a:ext cx="357188" cy="144716"/>
          </a:xfrm>
          <a:prstGeom prst="straightConnector1">
            <a:avLst/>
          </a:prstGeom>
          <a:noFill/>
          <a:ln w="25400">
            <a:solidFill>
              <a:schemeClr val="tx1"/>
            </a:solidFill>
            <a:round/>
            <a:headEnd/>
            <a:tailEnd/>
          </a:ln>
        </p:spPr>
      </p:cxnSp>
      <p:cxnSp>
        <p:nvCxnSpPr>
          <p:cNvPr id="51229" name="AutoShape 30"/>
          <p:cNvCxnSpPr>
            <a:cxnSpLocks noChangeShapeType="1"/>
            <a:stCxn id="51203" idx="1"/>
          </p:cNvCxnSpPr>
          <p:nvPr/>
        </p:nvCxnSpPr>
        <p:spPr bwMode="auto">
          <a:xfrm rot="10800000" flipV="1">
            <a:off x="2843213" y="2108200"/>
            <a:ext cx="2243137" cy="3162300"/>
          </a:xfrm>
          <a:prstGeom prst="curvedConnector3">
            <a:avLst>
              <a:gd name="adj1" fmla="val 25051"/>
            </a:avLst>
          </a:prstGeom>
          <a:noFill/>
          <a:ln w="38100">
            <a:solidFill>
              <a:schemeClr val="tx1"/>
            </a:solidFill>
            <a:round/>
            <a:headEnd/>
            <a:tailEnd/>
          </a:ln>
        </p:spPr>
      </p:cxnSp>
      <p:sp>
        <p:nvSpPr>
          <p:cNvPr id="51230" name="Text Box 31"/>
          <p:cNvSpPr txBox="1">
            <a:spLocks noChangeArrowheads="1"/>
          </p:cNvSpPr>
          <p:nvPr/>
        </p:nvSpPr>
        <p:spPr bwMode="auto">
          <a:xfrm rot="-1817502">
            <a:off x="3463925" y="4292600"/>
            <a:ext cx="900113" cy="366713"/>
          </a:xfrm>
          <a:prstGeom prst="rect">
            <a:avLst/>
          </a:prstGeom>
          <a:noFill/>
          <a:ln w="9525">
            <a:noFill/>
            <a:miter lim="800000"/>
            <a:headEnd/>
            <a:tailEnd/>
          </a:ln>
        </p:spPr>
        <p:txBody>
          <a:bodyPr wrap="none">
            <a:spAutoFit/>
          </a:bodyPr>
          <a:lstStyle/>
          <a:p>
            <a:r>
              <a:rPr lang="en-US">
                <a:latin typeface="Corbel" pitchFamily="34" charset="0"/>
              </a:rPr>
              <a:t>Subject</a:t>
            </a:r>
          </a:p>
        </p:txBody>
      </p:sp>
      <p:sp>
        <p:nvSpPr>
          <p:cNvPr id="51232" name="Rectangle 32"/>
          <p:cNvSpPr>
            <a:spLocks noChangeArrowheads="1"/>
          </p:cNvSpPr>
          <p:nvPr/>
        </p:nvSpPr>
        <p:spPr bwMode="auto">
          <a:xfrm>
            <a:off x="762000" y="4419600"/>
            <a:ext cx="2057400" cy="1676400"/>
          </a:xfrm>
          <a:prstGeom prst="rect">
            <a:avLst/>
          </a:prstGeom>
          <a:noFill/>
          <a:ln w="38100">
            <a:solidFill>
              <a:schemeClr val="tx1"/>
            </a:solidFill>
            <a:miter lim="800000"/>
            <a:headEnd/>
            <a:tailEnd/>
          </a:ln>
        </p:spPr>
        <p:txBody>
          <a:bodyPr wrap="none" anchor="ctr"/>
          <a:lstStyle/>
          <a:p>
            <a:endParaRPr lang="en-US"/>
          </a:p>
        </p:txBody>
      </p:sp>
      <p:sp>
        <p:nvSpPr>
          <p:cNvPr id="51233" name="Text Box 33"/>
          <p:cNvSpPr txBox="1">
            <a:spLocks noChangeArrowheads="1"/>
          </p:cNvSpPr>
          <p:nvPr/>
        </p:nvSpPr>
        <p:spPr bwMode="auto">
          <a:xfrm>
            <a:off x="1" y="6324599"/>
            <a:ext cx="4648199" cy="307777"/>
          </a:xfrm>
          <a:prstGeom prst="rect">
            <a:avLst/>
          </a:prstGeom>
          <a:noFill/>
          <a:ln w="9525">
            <a:noFill/>
            <a:miter lim="800000"/>
            <a:headEnd/>
            <a:tailEnd/>
          </a:ln>
        </p:spPr>
        <p:txBody>
          <a:bodyPr wrap="square">
            <a:spAutoFit/>
          </a:bodyPr>
          <a:lstStyle/>
          <a:p>
            <a:r>
              <a:rPr lang="en-US" sz="1400" dirty="0" smtClean="0"/>
              <a:t>Based on B. </a:t>
            </a:r>
            <a:r>
              <a:rPr lang="en-US" sz="1400" dirty="0" err="1" smtClean="0"/>
              <a:t>Tillett</a:t>
            </a:r>
            <a:r>
              <a:rPr lang="en-US" sz="1400" dirty="0" smtClean="0"/>
              <a:t>, Building Blocks for the Future, 2010</a:t>
            </a:r>
            <a:endParaRPr lang="en-US" sz="1400" dirty="0"/>
          </a:p>
        </p:txBody>
      </p:sp>
      <p:cxnSp>
        <p:nvCxnSpPr>
          <p:cNvPr id="39" name="Shape 45"/>
          <p:cNvCxnSpPr>
            <a:cxnSpLocks noChangeShapeType="1"/>
          </p:cNvCxnSpPr>
          <p:nvPr/>
        </p:nvCxnSpPr>
        <p:spPr bwMode="auto">
          <a:xfrm rot="10800000" flipV="1">
            <a:off x="3668713" y="2093913"/>
            <a:ext cx="1417637" cy="415925"/>
          </a:xfrm>
          <a:prstGeom prst="curvedConnector3">
            <a:avLst>
              <a:gd name="adj1" fmla="val 72116"/>
            </a:avLst>
          </a:prstGeom>
          <a:noFill/>
          <a:ln w="25400">
            <a:solidFill>
              <a:schemeClr val="tx1"/>
            </a:solidFill>
            <a:round/>
            <a:headEnd/>
            <a:tailEnd/>
          </a:ln>
          <a:effectLst>
            <a:outerShdw dist="20000" dir="5400000" rotWithShape="0">
              <a:srgbClr val="808080">
                <a:alpha val="37999"/>
              </a:srgbClr>
            </a:outerShdw>
          </a:effectLst>
        </p:spPr>
      </p:cxnSp>
      <p:sp>
        <p:nvSpPr>
          <p:cNvPr id="34" name="TextBox 33"/>
          <p:cNvSpPr txBox="1"/>
          <p:nvPr/>
        </p:nvSpPr>
        <p:spPr>
          <a:xfrm>
            <a:off x="822960" y="4572000"/>
            <a:ext cx="1920240" cy="1463040"/>
          </a:xfrm>
          <a:prstGeom prst="rect">
            <a:avLst/>
          </a:prstGeom>
          <a:noFill/>
        </p:spPr>
        <p:txBody>
          <a:bodyPr wrap="none" rtlCol="0">
            <a:noAutofit/>
          </a:bodyPr>
          <a:lstStyle/>
          <a:p>
            <a:pPr algn="ctr"/>
            <a:r>
              <a:rPr lang="en-US" sz="3000" b="1" dirty="0" smtClean="0"/>
              <a:t>WORK </a:t>
            </a:r>
          </a:p>
          <a:p>
            <a:pPr algn="ctr"/>
            <a:r>
              <a:rPr lang="en-US" sz="3000" b="1" dirty="0" smtClean="0"/>
              <a:t>about a </a:t>
            </a:r>
          </a:p>
          <a:p>
            <a:pPr algn="ctr"/>
            <a:r>
              <a:rPr lang="en-US" sz="3000" b="1" dirty="0" smtClean="0"/>
              <a:t>WORK</a:t>
            </a:r>
            <a:endParaRPr lang="en-US" sz="3000" b="1"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gradFill>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sp>
        <p:nvSpPr>
          <p:cNvPr id="28675" name="Title 1"/>
          <p:cNvSpPr>
            <a:spLocks noGrp="1"/>
          </p:cNvSpPr>
          <p:nvPr>
            <p:ph type="title"/>
          </p:nvPr>
        </p:nvSpPr>
        <p:spPr/>
        <p:txBody>
          <a:bodyPr>
            <a:normAutofit/>
          </a:bodyPr>
          <a:lstStyle/>
          <a:p>
            <a:pPr eaLnBrk="1" hangingPunct="1">
              <a:defRPr/>
            </a:pPr>
            <a:r>
              <a:rPr lang="en-US" sz="4000" dirty="0" smtClean="0">
                <a:effectLst>
                  <a:outerShdw blurRad="38100" dist="38100" dir="2700000" algn="tl">
                    <a:srgbClr val="C0C0C0"/>
                  </a:outerShdw>
                </a:effectLst>
              </a:rPr>
              <a:t>Attributes of entities</a:t>
            </a:r>
          </a:p>
        </p:txBody>
      </p:sp>
      <p:sp>
        <p:nvSpPr>
          <p:cNvPr id="51203" name="TextBox 4"/>
          <p:cNvSpPr txBox="1">
            <a:spLocks noChangeArrowheads="1"/>
          </p:cNvSpPr>
          <p:nvPr/>
        </p:nvSpPr>
        <p:spPr bwMode="auto">
          <a:xfrm>
            <a:off x="5105400" y="1905000"/>
            <a:ext cx="922338" cy="404813"/>
          </a:xfrm>
          <a:prstGeom prst="rect">
            <a:avLst/>
          </a:prstGeom>
          <a:noFill/>
          <a:ln w="38100">
            <a:solidFill>
              <a:srgbClr val="0000FF"/>
            </a:solidFill>
            <a:miter lim="800000"/>
            <a:headEnd/>
            <a:tailEnd/>
          </a:ln>
        </p:spPr>
        <p:txBody>
          <a:bodyPr wrap="none">
            <a:spAutoFit/>
          </a:bodyPr>
          <a:lstStyle/>
          <a:p>
            <a:r>
              <a:rPr lang="en-US" dirty="0">
                <a:latin typeface="Corbel" pitchFamily="34" charset="0"/>
              </a:rPr>
              <a:t>Hamlet</a:t>
            </a:r>
          </a:p>
        </p:txBody>
      </p:sp>
      <p:sp>
        <p:nvSpPr>
          <p:cNvPr id="51204" name="TextBox 5"/>
          <p:cNvSpPr txBox="1">
            <a:spLocks noChangeArrowheads="1"/>
          </p:cNvSpPr>
          <p:nvPr/>
        </p:nvSpPr>
        <p:spPr bwMode="auto">
          <a:xfrm>
            <a:off x="6781800" y="4776788"/>
            <a:ext cx="2098675" cy="434975"/>
          </a:xfrm>
          <a:prstGeom prst="rect">
            <a:avLst/>
          </a:prstGeom>
          <a:noFill/>
          <a:ln w="38100">
            <a:solidFill>
              <a:srgbClr val="FF6600"/>
            </a:solidFill>
            <a:miter lim="800000"/>
            <a:headEnd/>
            <a:tailEnd/>
          </a:ln>
        </p:spPr>
        <p:txBody>
          <a:bodyPr wrap="none">
            <a:spAutoFit/>
          </a:bodyPr>
          <a:lstStyle/>
          <a:p>
            <a:r>
              <a:rPr lang="es-MX" sz="2000">
                <a:latin typeface="Corbel" pitchFamily="34" charset="0"/>
              </a:rPr>
              <a:t>México, D.F. 2008</a:t>
            </a:r>
          </a:p>
        </p:txBody>
      </p:sp>
      <p:sp>
        <p:nvSpPr>
          <p:cNvPr id="51205" name="TextBox 7"/>
          <p:cNvSpPr txBox="1">
            <a:spLocks noChangeArrowheads="1"/>
          </p:cNvSpPr>
          <p:nvPr/>
        </p:nvSpPr>
        <p:spPr bwMode="auto">
          <a:xfrm>
            <a:off x="5715000" y="2438400"/>
            <a:ext cx="908050" cy="404813"/>
          </a:xfrm>
          <a:prstGeom prst="rect">
            <a:avLst/>
          </a:prstGeom>
          <a:noFill/>
          <a:ln w="38100">
            <a:solidFill>
              <a:srgbClr val="339966"/>
            </a:solidFill>
            <a:miter lim="800000"/>
            <a:headEnd/>
            <a:tailEnd/>
          </a:ln>
        </p:spPr>
        <p:txBody>
          <a:bodyPr wrap="none">
            <a:spAutoFit/>
          </a:bodyPr>
          <a:lstStyle/>
          <a:p>
            <a:r>
              <a:rPr lang="en-US">
                <a:solidFill>
                  <a:srgbClr val="FF3300"/>
                </a:solidFill>
                <a:latin typeface="Corbel" pitchFamily="34" charset="0"/>
              </a:rPr>
              <a:t>English</a:t>
            </a:r>
          </a:p>
        </p:txBody>
      </p:sp>
      <p:sp>
        <p:nvSpPr>
          <p:cNvPr id="51206" name="TextBox 34"/>
          <p:cNvSpPr txBox="1">
            <a:spLocks noChangeArrowheads="1"/>
          </p:cNvSpPr>
          <p:nvPr/>
        </p:nvSpPr>
        <p:spPr bwMode="auto">
          <a:xfrm>
            <a:off x="5715000" y="4038600"/>
            <a:ext cx="968375" cy="404813"/>
          </a:xfrm>
          <a:prstGeom prst="rect">
            <a:avLst/>
          </a:prstGeom>
          <a:noFill/>
          <a:ln w="38100">
            <a:solidFill>
              <a:srgbClr val="339966"/>
            </a:solidFill>
            <a:miter lim="800000"/>
            <a:headEnd/>
            <a:tailEnd/>
          </a:ln>
        </p:spPr>
        <p:txBody>
          <a:bodyPr wrap="none">
            <a:spAutoFit/>
          </a:bodyPr>
          <a:lstStyle/>
          <a:p>
            <a:r>
              <a:rPr lang="en-US">
                <a:solidFill>
                  <a:srgbClr val="FF3300"/>
                </a:solidFill>
                <a:latin typeface="Corbel" pitchFamily="34" charset="0"/>
              </a:rPr>
              <a:t>Spanish</a:t>
            </a:r>
          </a:p>
        </p:txBody>
      </p:sp>
      <p:sp>
        <p:nvSpPr>
          <p:cNvPr id="51207" name="TextBox 36"/>
          <p:cNvSpPr txBox="1">
            <a:spLocks noChangeArrowheads="1"/>
          </p:cNvSpPr>
          <p:nvPr/>
        </p:nvSpPr>
        <p:spPr bwMode="auto">
          <a:xfrm>
            <a:off x="5715000" y="2971800"/>
            <a:ext cx="871538" cy="404813"/>
          </a:xfrm>
          <a:prstGeom prst="rect">
            <a:avLst/>
          </a:prstGeom>
          <a:noFill/>
          <a:ln w="38100">
            <a:solidFill>
              <a:srgbClr val="339966"/>
            </a:solidFill>
            <a:miter lim="800000"/>
            <a:headEnd/>
            <a:tailEnd/>
          </a:ln>
        </p:spPr>
        <p:txBody>
          <a:bodyPr wrap="none">
            <a:spAutoFit/>
          </a:bodyPr>
          <a:lstStyle/>
          <a:p>
            <a:r>
              <a:rPr lang="en-US">
                <a:solidFill>
                  <a:srgbClr val="FF3300"/>
                </a:solidFill>
                <a:latin typeface="Corbel" pitchFamily="34" charset="0"/>
              </a:rPr>
              <a:t>French</a:t>
            </a:r>
          </a:p>
        </p:txBody>
      </p:sp>
      <p:sp>
        <p:nvSpPr>
          <p:cNvPr id="51208" name="TextBox 37"/>
          <p:cNvSpPr txBox="1">
            <a:spLocks noChangeArrowheads="1"/>
          </p:cNvSpPr>
          <p:nvPr/>
        </p:nvSpPr>
        <p:spPr bwMode="auto">
          <a:xfrm>
            <a:off x="5715000" y="3505200"/>
            <a:ext cx="987425" cy="404813"/>
          </a:xfrm>
          <a:prstGeom prst="rect">
            <a:avLst/>
          </a:prstGeom>
          <a:noFill/>
          <a:ln w="38100">
            <a:solidFill>
              <a:srgbClr val="339966"/>
            </a:solidFill>
            <a:miter lim="800000"/>
            <a:headEnd/>
            <a:tailEnd/>
          </a:ln>
        </p:spPr>
        <p:txBody>
          <a:bodyPr wrap="none">
            <a:spAutoFit/>
          </a:bodyPr>
          <a:lstStyle/>
          <a:p>
            <a:r>
              <a:rPr lang="en-US">
                <a:solidFill>
                  <a:srgbClr val="FF3300"/>
                </a:solidFill>
                <a:latin typeface="Corbel" pitchFamily="34" charset="0"/>
              </a:rPr>
              <a:t>German</a:t>
            </a:r>
          </a:p>
        </p:txBody>
      </p:sp>
      <p:sp>
        <p:nvSpPr>
          <p:cNvPr id="51209" name="TextBox 40"/>
          <p:cNvSpPr txBox="1">
            <a:spLocks noChangeArrowheads="1"/>
          </p:cNvSpPr>
          <p:nvPr/>
        </p:nvSpPr>
        <p:spPr bwMode="auto">
          <a:xfrm>
            <a:off x="6477000" y="1600200"/>
            <a:ext cx="1438275" cy="404813"/>
          </a:xfrm>
          <a:prstGeom prst="rect">
            <a:avLst/>
          </a:prstGeom>
          <a:noFill/>
          <a:ln w="38100">
            <a:solidFill>
              <a:srgbClr val="CC0099"/>
            </a:solidFill>
            <a:miter lim="800000"/>
            <a:headEnd/>
            <a:tailEnd/>
          </a:ln>
        </p:spPr>
        <p:txBody>
          <a:bodyPr wrap="none">
            <a:spAutoFit/>
          </a:bodyPr>
          <a:lstStyle/>
          <a:p>
            <a:r>
              <a:rPr lang="en-US">
                <a:latin typeface="Corbel" pitchFamily="34" charset="0"/>
              </a:rPr>
              <a:t>Shakespeare</a:t>
            </a:r>
          </a:p>
        </p:txBody>
      </p:sp>
      <p:cxnSp>
        <p:nvCxnSpPr>
          <p:cNvPr id="51210" name="Shape 45"/>
          <p:cNvCxnSpPr>
            <a:cxnSpLocks noChangeShapeType="1"/>
            <a:stCxn id="51209" idx="1"/>
            <a:endCxn id="51203" idx="0"/>
          </p:cNvCxnSpPr>
          <p:nvPr/>
        </p:nvCxnSpPr>
        <p:spPr bwMode="auto">
          <a:xfrm rot="10800000" flipV="1">
            <a:off x="5567363" y="1803400"/>
            <a:ext cx="890587" cy="82550"/>
          </a:xfrm>
          <a:prstGeom prst="curvedConnector2">
            <a:avLst/>
          </a:prstGeom>
          <a:noFill/>
          <a:ln w="38100">
            <a:solidFill>
              <a:schemeClr val="tx1"/>
            </a:solidFill>
            <a:round/>
            <a:headEnd/>
            <a:tailEnd/>
          </a:ln>
        </p:spPr>
      </p:cxnSp>
      <p:cxnSp>
        <p:nvCxnSpPr>
          <p:cNvPr id="51211" name="Shape 47"/>
          <p:cNvCxnSpPr>
            <a:cxnSpLocks noChangeShapeType="1"/>
            <a:stCxn id="51203" idx="2"/>
            <a:endCxn id="51205" idx="1"/>
          </p:cNvCxnSpPr>
          <p:nvPr/>
        </p:nvCxnSpPr>
        <p:spPr bwMode="auto">
          <a:xfrm rot="16200000" flipH="1">
            <a:off x="5475288" y="2420938"/>
            <a:ext cx="312737" cy="128587"/>
          </a:xfrm>
          <a:prstGeom prst="bentConnector2">
            <a:avLst/>
          </a:prstGeom>
          <a:noFill/>
          <a:ln w="38100">
            <a:solidFill>
              <a:schemeClr val="tx1"/>
            </a:solidFill>
            <a:miter lim="800000"/>
            <a:headEnd/>
            <a:tailEnd/>
          </a:ln>
        </p:spPr>
      </p:cxnSp>
      <p:cxnSp>
        <p:nvCxnSpPr>
          <p:cNvPr id="50" name="Shape 49"/>
          <p:cNvCxnSpPr>
            <a:cxnSpLocks noChangeShapeType="1"/>
          </p:cNvCxnSpPr>
          <p:nvPr/>
        </p:nvCxnSpPr>
        <p:spPr bwMode="auto">
          <a:xfrm rot="16200000" flipH="1">
            <a:off x="5203825" y="2720975"/>
            <a:ext cx="846138" cy="128588"/>
          </a:xfrm>
          <a:prstGeom prst="bentConnector2">
            <a:avLst/>
          </a:prstGeom>
          <a:noFill/>
          <a:ln w="25400">
            <a:solidFill>
              <a:schemeClr val="tx1"/>
            </a:solidFill>
            <a:miter lim="800000"/>
            <a:headEnd/>
            <a:tailEnd/>
          </a:ln>
          <a:effectLst>
            <a:outerShdw dist="20000" dir="5400000" rotWithShape="0">
              <a:srgbClr val="808080">
                <a:alpha val="37999"/>
              </a:srgbClr>
            </a:outerShdw>
          </a:effectLst>
        </p:spPr>
      </p:cxnSp>
      <p:cxnSp>
        <p:nvCxnSpPr>
          <p:cNvPr id="52" name="Shape 51"/>
          <p:cNvCxnSpPr>
            <a:cxnSpLocks noChangeShapeType="1"/>
          </p:cNvCxnSpPr>
          <p:nvPr/>
        </p:nvCxnSpPr>
        <p:spPr bwMode="auto">
          <a:xfrm rot="16200000" flipH="1">
            <a:off x="4937125" y="2987675"/>
            <a:ext cx="1379538" cy="128588"/>
          </a:xfrm>
          <a:prstGeom prst="bentConnector2">
            <a:avLst/>
          </a:prstGeom>
          <a:noFill/>
          <a:ln w="25400">
            <a:solidFill>
              <a:schemeClr val="tx1"/>
            </a:solidFill>
            <a:miter lim="800000"/>
            <a:headEnd/>
            <a:tailEnd/>
          </a:ln>
          <a:effectLst>
            <a:outerShdw dist="20000" dir="5400000" rotWithShape="0">
              <a:srgbClr val="808080">
                <a:alpha val="37999"/>
              </a:srgbClr>
            </a:outerShdw>
          </a:effectLst>
        </p:spPr>
      </p:cxnSp>
      <p:cxnSp>
        <p:nvCxnSpPr>
          <p:cNvPr id="54" name="Shape 53"/>
          <p:cNvCxnSpPr>
            <a:cxnSpLocks noChangeShapeType="1"/>
            <a:stCxn id="51203" idx="2"/>
            <a:endCxn id="51206" idx="1"/>
          </p:cNvCxnSpPr>
          <p:nvPr/>
        </p:nvCxnSpPr>
        <p:spPr bwMode="auto">
          <a:xfrm rot="16200000" flipH="1">
            <a:off x="4675188" y="3221038"/>
            <a:ext cx="1912937" cy="128587"/>
          </a:xfrm>
          <a:prstGeom prst="bentConnector2">
            <a:avLst/>
          </a:prstGeom>
          <a:noFill/>
          <a:ln w="25400">
            <a:solidFill>
              <a:schemeClr val="tx1"/>
            </a:solidFill>
            <a:miter lim="800000"/>
            <a:headEnd/>
            <a:tailEnd/>
          </a:ln>
          <a:effectLst>
            <a:outerShdw dist="20000" dir="5400000" rotWithShape="0">
              <a:srgbClr val="808080">
                <a:alpha val="37999"/>
              </a:srgbClr>
            </a:outerShdw>
          </a:effectLst>
        </p:spPr>
      </p:cxnSp>
      <p:cxnSp>
        <p:nvCxnSpPr>
          <p:cNvPr id="56" name="Shape 55"/>
          <p:cNvCxnSpPr>
            <a:cxnSpLocks noChangeShapeType="1"/>
            <a:stCxn id="51206" idx="2"/>
            <a:endCxn id="51204" idx="1"/>
          </p:cNvCxnSpPr>
          <p:nvPr/>
        </p:nvCxnSpPr>
        <p:spPr bwMode="auto">
          <a:xfrm rot="16200000" flipH="1">
            <a:off x="6215063" y="4446588"/>
            <a:ext cx="531812" cy="563562"/>
          </a:xfrm>
          <a:prstGeom prst="bentConnector2">
            <a:avLst/>
          </a:prstGeom>
          <a:noFill/>
          <a:ln w="25400">
            <a:solidFill>
              <a:schemeClr val="tx1"/>
            </a:solidFill>
            <a:miter lim="800000"/>
            <a:headEnd/>
            <a:tailEnd/>
          </a:ln>
          <a:effectLst>
            <a:outerShdw dist="20000" dir="5400000" rotWithShape="0">
              <a:srgbClr val="808080">
                <a:alpha val="37999"/>
              </a:srgbClr>
            </a:outerShdw>
          </a:effectLst>
        </p:spPr>
      </p:cxnSp>
      <p:sp>
        <p:nvSpPr>
          <p:cNvPr id="51216" name="TextBox 57"/>
          <p:cNvSpPr txBox="1">
            <a:spLocks noChangeArrowheads="1"/>
          </p:cNvSpPr>
          <p:nvPr/>
        </p:nvSpPr>
        <p:spPr bwMode="auto">
          <a:xfrm>
            <a:off x="4800600" y="5562600"/>
            <a:ext cx="2274888" cy="954088"/>
          </a:xfrm>
          <a:prstGeom prst="rect">
            <a:avLst/>
          </a:prstGeom>
          <a:noFill/>
          <a:ln w="38100">
            <a:solidFill>
              <a:srgbClr val="FF0000"/>
            </a:solidFill>
            <a:miter lim="800000"/>
            <a:headEnd/>
            <a:tailEnd/>
          </a:ln>
        </p:spPr>
        <p:txBody>
          <a:bodyPr wrap="none">
            <a:spAutoFit/>
          </a:bodyPr>
          <a:lstStyle/>
          <a:p>
            <a:r>
              <a:rPr lang="en-US">
                <a:latin typeface="Corbel" pitchFamily="34" charset="0"/>
              </a:rPr>
              <a:t>Library of Congress</a:t>
            </a:r>
          </a:p>
          <a:p>
            <a:r>
              <a:rPr lang="en-US">
                <a:latin typeface="Corbel" pitchFamily="34" charset="0"/>
              </a:rPr>
              <a:t>Copy 1</a:t>
            </a:r>
          </a:p>
          <a:p>
            <a:r>
              <a:rPr lang="en-US">
                <a:latin typeface="Corbel" pitchFamily="34" charset="0"/>
              </a:rPr>
              <a:t>Green leather binding</a:t>
            </a:r>
          </a:p>
        </p:txBody>
      </p:sp>
      <p:cxnSp>
        <p:nvCxnSpPr>
          <p:cNvPr id="60" name="Shape 59"/>
          <p:cNvCxnSpPr>
            <a:cxnSpLocks noChangeShapeType="1"/>
            <a:stCxn id="51204" idx="2"/>
            <a:endCxn id="51216" idx="3"/>
          </p:cNvCxnSpPr>
          <p:nvPr/>
        </p:nvCxnSpPr>
        <p:spPr bwMode="auto">
          <a:xfrm rot="5400000">
            <a:off x="7058025" y="5267326"/>
            <a:ext cx="809625" cy="736600"/>
          </a:xfrm>
          <a:prstGeom prst="bentConnector2">
            <a:avLst/>
          </a:prstGeom>
          <a:noFill/>
          <a:ln w="25400">
            <a:solidFill>
              <a:schemeClr val="tx1"/>
            </a:solidFill>
            <a:miter lim="800000"/>
            <a:headEnd/>
            <a:tailEnd/>
          </a:ln>
          <a:effectLst>
            <a:outerShdw dist="20000" dir="5400000" rotWithShape="0">
              <a:srgbClr val="808080">
                <a:alpha val="37999"/>
              </a:srgbClr>
            </a:outerShdw>
          </a:effectLst>
        </p:spPr>
      </p:cxnSp>
      <p:sp>
        <p:nvSpPr>
          <p:cNvPr id="51218" name="TextBox 4"/>
          <p:cNvSpPr txBox="1">
            <a:spLocks noChangeArrowheads="1"/>
          </p:cNvSpPr>
          <p:nvPr/>
        </p:nvSpPr>
        <p:spPr bwMode="auto">
          <a:xfrm>
            <a:off x="7543800" y="2209800"/>
            <a:ext cx="1306513" cy="679450"/>
          </a:xfrm>
          <a:prstGeom prst="rect">
            <a:avLst/>
          </a:prstGeom>
          <a:noFill/>
          <a:ln w="38100">
            <a:solidFill>
              <a:srgbClr val="0000FF"/>
            </a:solidFill>
            <a:miter lim="800000"/>
            <a:headEnd/>
            <a:tailEnd/>
          </a:ln>
        </p:spPr>
        <p:txBody>
          <a:bodyPr wrap="none">
            <a:spAutoFit/>
          </a:bodyPr>
          <a:lstStyle/>
          <a:p>
            <a:r>
              <a:rPr lang="en-US" dirty="0">
                <a:latin typeface="Corbel" pitchFamily="34" charset="0"/>
              </a:rPr>
              <a:t>Romeo and</a:t>
            </a:r>
          </a:p>
          <a:p>
            <a:r>
              <a:rPr lang="en-US" dirty="0">
                <a:latin typeface="Corbel" pitchFamily="34" charset="0"/>
              </a:rPr>
              <a:t>Juliet</a:t>
            </a:r>
          </a:p>
        </p:txBody>
      </p:sp>
      <p:cxnSp>
        <p:nvCxnSpPr>
          <p:cNvPr id="2" name="Shape 45"/>
          <p:cNvCxnSpPr>
            <a:cxnSpLocks noChangeShapeType="1"/>
            <a:stCxn id="51218" idx="0"/>
          </p:cNvCxnSpPr>
          <p:nvPr/>
        </p:nvCxnSpPr>
        <p:spPr bwMode="auto">
          <a:xfrm rot="5400000" flipH="1">
            <a:off x="7881938" y="1874837"/>
            <a:ext cx="387350" cy="244475"/>
          </a:xfrm>
          <a:prstGeom prst="curvedConnector3">
            <a:avLst>
              <a:gd name="adj1" fmla="val 47542"/>
            </a:avLst>
          </a:prstGeom>
          <a:noFill/>
          <a:ln w="25400">
            <a:solidFill>
              <a:schemeClr val="tx1"/>
            </a:solidFill>
            <a:round/>
            <a:headEnd/>
            <a:tailEnd/>
          </a:ln>
          <a:effectLst>
            <a:outerShdw dist="20000" dir="5400000" rotWithShape="0">
              <a:srgbClr val="808080">
                <a:alpha val="37999"/>
              </a:srgbClr>
            </a:outerShdw>
          </a:effectLst>
        </p:spPr>
      </p:cxnSp>
      <p:sp>
        <p:nvSpPr>
          <p:cNvPr id="51220" name="Text Box 22"/>
          <p:cNvSpPr txBox="1">
            <a:spLocks noChangeArrowheads="1"/>
          </p:cNvSpPr>
          <p:nvPr/>
        </p:nvSpPr>
        <p:spPr bwMode="auto">
          <a:xfrm>
            <a:off x="1508125" y="1408113"/>
            <a:ext cx="1101725" cy="404812"/>
          </a:xfrm>
          <a:prstGeom prst="rect">
            <a:avLst/>
          </a:prstGeom>
          <a:noFill/>
          <a:ln w="38100">
            <a:solidFill>
              <a:srgbClr val="CC0099"/>
            </a:solidFill>
            <a:miter lim="800000"/>
            <a:headEnd/>
            <a:tailEnd/>
          </a:ln>
        </p:spPr>
        <p:txBody>
          <a:bodyPr wrap="none">
            <a:spAutoFit/>
          </a:bodyPr>
          <a:lstStyle/>
          <a:p>
            <a:r>
              <a:rPr lang="en-US">
                <a:latin typeface="Corbel" pitchFamily="34" charset="0"/>
              </a:rPr>
              <a:t>Stoppard</a:t>
            </a:r>
          </a:p>
        </p:txBody>
      </p:sp>
      <p:sp>
        <p:nvSpPr>
          <p:cNvPr id="51221" name="Text Box 23"/>
          <p:cNvSpPr txBox="1">
            <a:spLocks noChangeArrowheads="1"/>
          </p:cNvSpPr>
          <p:nvPr/>
        </p:nvSpPr>
        <p:spPr bwMode="auto">
          <a:xfrm>
            <a:off x="746125" y="2093913"/>
            <a:ext cx="184150" cy="366712"/>
          </a:xfrm>
          <a:prstGeom prst="rect">
            <a:avLst/>
          </a:prstGeom>
          <a:noFill/>
          <a:ln w="9525">
            <a:noFill/>
            <a:miter lim="800000"/>
            <a:headEnd/>
            <a:tailEnd/>
          </a:ln>
        </p:spPr>
        <p:txBody>
          <a:bodyPr wrap="none">
            <a:spAutoFit/>
          </a:bodyPr>
          <a:lstStyle/>
          <a:p>
            <a:endParaRPr lang="en-US">
              <a:latin typeface="Corbel" pitchFamily="34" charset="0"/>
            </a:endParaRPr>
          </a:p>
        </p:txBody>
      </p:sp>
      <p:sp>
        <p:nvSpPr>
          <p:cNvPr id="51222" name="Text Box 24"/>
          <p:cNvSpPr txBox="1">
            <a:spLocks noChangeArrowheads="1"/>
          </p:cNvSpPr>
          <p:nvPr/>
        </p:nvSpPr>
        <p:spPr bwMode="auto">
          <a:xfrm>
            <a:off x="746125" y="2170113"/>
            <a:ext cx="2903538" cy="679450"/>
          </a:xfrm>
          <a:prstGeom prst="rect">
            <a:avLst/>
          </a:prstGeom>
          <a:noFill/>
          <a:ln w="38100">
            <a:solidFill>
              <a:srgbClr val="0000FF"/>
            </a:solidFill>
            <a:miter lim="800000"/>
            <a:headEnd/>
            <a:tailEnd/>
          </a:ln>
        </p:spPr>
        <p:txBody>
          <a:bodyPr wrap="none">
            <a:spAutoFit/>
          </a:bodyPr>
          <a:lstStyle/>
          <a:p>
            <a:r>
              <a:rPr lang="en-US" dirty="0">
                <a:latin typeface="Corbel" pitchFamily="34" charset="0"/>
              </a:rPr>
              <a:t>Rosencrantz &amp; Guildenstern </a:t>
            </a:r>
          </a:p>
          <a:p>
            <a:r>
              <a:rPr lang="en-US" dirty="0">
                <a:latin typeface="Corbel" pitchFamily="34" charset="0"/>
              </a:rPr>
              <a:t>Are Dead</a:t>
            </a:r>
          </a:p>
        </p:txBody>
      </p:sp>
      <p:sp>
        <p:nvSpPr>
          <p:cNvPr id="51223" name="Text Box 27"/>
          <p:cNvSpPr txBox="1">
            <a:spLocks noChangeArrowheads="1"/>
          </p:cNvSpPr>
          <p:nvPr/>
        </p:nvSpPr>
        <p:spPr bwMode="auto">
          <a:xfrm flipV="1">
            <a:off x="5105400" y="3124200"/>
            <a:ext cx="458788" cy="517525"/>
          </a:xfrm>
          <a:prstGeom prst="rect">
            <a:avLst/>
          </a:prstGeom>
          <a:noFill/>
          <a:ln w="9525">
            <a:noFill/>
            <a:miter lim="800000"/>
            <a:headEnd/>
            <a:tailEnd/>
          </a:ln>
        </p:spPr>
        <p:txBody>
          <a:bodyPr vert="eaVert" wrap="none">
            <a:spAutoFit/>
          </a:bodyPr>
          <a:lstStyle/>
          <a:p>
            <a:r>
              <a:rPr lang="en-US">
                <a:latin typeface="Corbel" pitchFamily="34" charset="0"/>
              </a:rPr>
              <a:t>Text</a:t>
            </a:r>
          </a:p>
        </p:txBody>
      </p:sp>
      <p:sp>
        <p:nvSpPr>
          <p:cNvPr id="51224" name="Text Box 29"/>
          <p:cNvSpPr txBox="1">
            <a:spLocks noChangeArrowheads="1"/>
          </p:cNvSpPr>
          <p:nvPr/>
        </p:nvSpPr>
        <p:spPr bwMode="auto">
          <a:xfrm>
            <a:off x="2270125" y="3541713"/>
            <a:ext cx="896938" cy="679450"/>
          </a:xfrm>
          <a:prstGeom prst="rect">
            <a:avLst/>
          </a:prstGeom>
          <a:noFill/>
          <a:ln w="38100">
            <a:solidFill>
              <a:srgbClr val="0000FF"/>
            </a:solidFill>
            <a:miter lim="800000"/>
            <a:headEnd/>
            <a:tailEnd/>
          </a:ln>
        </p:spPr>
        <p:txBody>
          <a:bodyPr wrap="none">
            <a:spAutoFit/>
          </a:bodyPr>
          <a:lstStyle/>
          <a:p>
            <a:r>
              <a:rPr lang="en-US" dirty="0">
                <a:latin typeface="Corbel" pitchFamily="34" charset="0"/>
              </a:rPr>
              <a:t>Movies</a:t>
            </a:r>
          </a:p>
          <a:p>
            <a:r>
              <a:rPr lang="en-US" dirty="0">
                <a:latin typeface="Corbel" pitchFamily="34" charset="0"/>
              </a:rPr>
              <a:t>…</a:t>
            </a:r>
          </a:p>
        </p:txBody>
      </p:sp>
      <p:sp>
        <p:nvSpPr>
          <p:cNvPr id="51225" name="Text Box 30"/>
          <p:cNvSpPr txBox="1">
            <a:spLocks noChangeArrowheads="1"/>
          </p:cNvSpPr>
          <p:nvPr/>
        </p:nvSpPr>
        <p:spPr bwMode="auto">
          <a:xfrm rot="-1554391">
            <a:off x="3787775" y="1819275"/>
            <a:ext cx="1152525" cy="641350"/>
          </a:xfrm>
          <a:prstGeom prst="rect">
            <a:avLst/>
          </a:prstGeom>
          <a:noFill/>
          <a:ln w="9525">
            <a:noFill/>
            <a:miter lim="800000"/>
            <a:headEnd/>
            <a:tailEnd/>
          </a:ln>
        </p:spPr>
        <p:txBody>
          <a:bodyPr wrap="none">
            <a:spAutoFit/>
          </a:bodyPr>
          <a:lstStyle/>
          <a:p>
            <a:r>
              <a:rPr lang="en-US">
                <a:latin typeface="Corbel" pitchFamily="34" charset="0"/>
              </a:rPr>
              <a:t>Derivative</a:t>
            </a:r>
          </a:p>
          <a:p>
            <a:r>
              <a:rPr lang="en-US">
                <a:latin typeface="Corbel" pitchFamily="34" charset="0"/>
              </a:rPr>
              <a:t>    works</a:t>
            </a:r>
          </a:p>
        </p:txBody>
      </p:sp>
      <p:cxnSp>
        <p:nvCxnSpPr>
          <p:cNvPr id="5" name="Shape 45"/>
          <p:cNvCxnSpPr>
            <a:cxnSpLocks noChangeShapeType="1"/>
            <a:endCxn id="51222" idx="3"/>
          </p:cNvCxnSpPr>
          <p:nvPr/>
        </p:nvCxnSpPr>
        <p:spPr bwMode="auto">
          <a:xfrm rot="10800000" flipV="1">
            <a:off x="3668713" y="2093913"/>
            <a:ext cx="1417637" cy="415925"/>
          </a:xfrm>
          <a:prstGeom prst="curvedConnector3">
            <a:avLst>
              <a:gd name="adj1" fmla="val 72116"/>
            </a:avLst>
          </a:prstGeom>
          <a:noFill/>
          <a:ln w="25400">
            <a:solidFill>
              <a:schemeClr val="tx1"/>
            </a:solidFill>
            <a:round/>
            <a:headEnd/>
            <a:tailEnd/>
          </a:ln>
          <a:effectLst>
            <a:outerShdw dist="20000" dir="5400000" rotWithShape="0">
              <a:srgbClr val="808080">
                <a:alpha val="37999"/>
              </a:srgbClr>
            </a:outerShdw>
          </a:effectLst>
        </p:spPr>
      </p:cxnSp>
      <p:cxnSp>
        <p:nvCxnSpPr>
          <p:cNvPr id="51227" name="AutoShape 27"/>
          <p:cNvCxnSpPr>
            <a:cxnSpLocks noChangeShapeType="1"/>
            <a:stCxn id="51203" idx="1"/>
            <a:endCxn id="51224" idx="3"/>
          </p:cNvCxnSpPr>
          <p:nvPr/>
        </p:nvCxnSpPr>
        <p:spPr bwMode="auto">
          <a:xfrm rot="10800000" flipV="1">
            <a:off x="3186113" y="2108200"/>
            <a:ext cx="1900237" cy="1773238"/>
          </a:xfrm>
          <a:prstGeom prst="curvedConnector3">
            <a:avLst>
              <a:gd name="adj1" fmla="val 50042"/>
            </a:avLst>
          </a:prstGeom>
          <a:noFill/>
          <a:ln w="25400">
            <a:solidFill>
              <a:schemeClr val="tx1"/>
            </a:solidFill>
            <a:round/>
            <a:headEnd/>
            <a:tailEnd/>
          </a:ln>
        </p:spPr>
      </p:cxnSp>
      <p:cxnSp>
        <p:nvCxnSpPr>
          <p:cNvPr id="51228" name="AutoShape 28"/>
          <p:cNvCxnSpPr>
            <a:cxnSpLocks noChangeShapeType="1"/>
            <a:stCxn id="51220" idx="2"/>
            <a:endCxn id="51222" idx="0"/>
          </p:cNvCxnSpPr>
          <p:nvPr/>
        </p:nvCxnSpPr>
        <p:spPr bwMode="auto">
          <a:xfrm>
            <a:off x="2058988" y="1831975"/>
            <a:ext cx="139700" cy="319088"/>
          </a:xfrm>
          <a:prstGeom prst="straightConnector1">
            <a:avLst/>
          </a:prstGeom>
          <a:noFill/>
          <a:ln w="25400">
            <a:solidFill>
              <a:schemeClr val="tx1"/>
            </a:solidFill>
            <a:round/>
            <a:headEnd/>
            <a:tailEnd/>
          </a:ln>
        </p:spPr>
      </p:cxnSp>
      <p:cxnSp>
        <p:nvCxnSpPr>
          <p:cNvPr id="51229" name="AutoShape 30"/>
          <p:cNvCxnSpPr>
            <a:cxnSpLocks noChangeShapeType="1"/>
            <a:stCxn id="51203" idx="1"/>
          </p:cNvCxnSpPr>
          <p:nvPr/>
        </p:nvCxnSpPr>
        <p:spPr bwMode="auto">
          <a:xfrm rot="10800000" flipV="1">
            <a:off x="2843213" y="2108200"/>
            <a:ext cx="2243137" cy="3162300"/>
          </a:xfrm>
          <a:prstGeom prst="curvedConnector3">
            <a:avLst>
              <a:gd name="adj1" fmla="val 25051"/>
            </a:avLst>
          </a:prstGeom>
          <a:noFill/>
          <a:ln w="38100">
            <a:solidFill>
              <a:schemeClr val="tx1"/>
            </a:solidFill>
            <a:round/>
            <a:headEnd/>
            <a:tailEnd/>
          </a:ln>
        </p:spPr>
      </p:cxnSp>
      <p:sp>
        <p:nvSpPr>
          <p:cNvPr id="51230" name="Text Box 31"/>
          <p:cNvSpPr txBox="1">
            <a:spLocks noChangeArrowheads="1"/>
          </p:cNvSpPr>
          <p:nvPr/>
        </p:nvSpPr>
        <p:spPr bwMode="auto">
          <a:xfrm rot="-1817502">
            <a:off x="3463925" y="4292600"/>
            <a:ext cx="900113" cy="366713"/>
          </a:xfrm>
          <a:prstGeom prst="rect">
            <a:avLst/>
          </a:prstGeom>
          <a:noFill/>
          <a:ln w="9525">
            <a:noFill/>
            <a:miter lim="800000"/>
            <a:headEnd/>
            <a:tailEnd/>
          </a:ln>
        </p:spPr>
        <p:txBody>
          <a:bodyPr wrap="none">
            <a:spAutoFit/>
          </a:bodyPr>
          <a:lstStyle/>
          <a:p>
            <a:r>
              <a:rPr lang="en-US">
                <a:latin typeface="Corbel" pitchFamily="34" charset="0"/>
              </a:rPr>
              <a:t>Subject</a:t>
            </a:r>
          </a:p>
        </p:txBody>
      </p:sp>
      <p:pic>
        <p:nvPicPr>
          <p:cNvPr id="51231" name="Picture 32" descr="Picture 1"/>
          <p:cNvPicPr>
            <a:picLocks noChangeAspect="1" noChangeArrowheads="1"/>
          </p:cNvPicPr>
          <p:nvPr/>
        </p:nvPicPr>
        <p:blipFill>
          <a:blip r:embed="rId3" cstate="print"/>
          <a:srcRect/>
          <a:stretch>
            <a:fillRect/>
          </a:stretch>
        </p:blipFill>
        <p:spPr bwMode="auto">
          <a:xfrm>
            <a:off x="930275" y="4524375"/>
            <a:ext cx="1912938" cy="1490663"/>
          </a:xfrm>
          <a:prstGeom prst="rect">
            <a:avLst/>
          </a:prstGeom>
          <a:noFill/>
          <a:ln w="9525">
            <a:noFill/>
            <a:miter lim="800000"/>
            <a:headEnd/>
            <a:tailEnd/>
          </a:ln>
        </p:spPr>
      </p:pic>
      <p:sp>
        <p:nvSpPr>
          <p:cNvPr id="51232" name="Rectangle 32"/>
          <p:cNvSpPr>
            <a:spLocks noChangeArrowheads="1"/>
          </p:cNvSpPr>
          <p:nvPr/>
        </p:nvSpPr>
        <p:spPr bwMode="auto">
          <a:xfrm>
            <a:off x="838200" y="4419600"/>
            <a:ext cx="2057400" cy="1676400"/>
          </a:xfrm>
          <a:prstGeom prst="rect">
            <a:avLst/>
          </a:prstGeom>
          <a:noFill/>
          <a:ln w="38100">
            <a:solidFill>
              <a:schemeClr val="tx1"/>
            </a:solidFill>
            <a:miter lim="800000"/>
            <a:headEnd/>
            <a:tailEnd/>
          </a:ln>
        </p:spPr>
        <p:txBody>
          <a:bodyPr wrap="none" anchor="ctr"/>
          <a:lstStyle/>
          <a:p>
            <a:endParaRPr lang="en-US"/>
          </a:p>
        </p:txBody>
      </p:sp>
      <p:sp>
        <p:nvSpPr>
          <p:cNvPr id="51233" name="Text Box 33"/>
          <p:cNvSpPr txBox="1">
            <a:spLocks noChangeArrowheads="1"/>
          </p:cNvSpPr>
          <p:nvPr/>
        </p:nvSpPr>
        <p:spPr bwMode="auto">
          <a:xfrm>
            <a:off x="1" y="6324599"/>
            <a:ext cx="4648199" cy="307777"/>
          </a:xfrm>
          <a:prstGeom prst="rect">
            <a:avLst/>
          </a:prstGeom>
          <a:noFill/>
          <a:ln w="9525">
            <a:noFill/>
            <a:miter lim="800000"/>
            <a:headEnd/>
            <a:tailEnd/>
          </a:ln>
        </p:spPr>
        <p:txBody>
          <a:bodyPr wrap="square">
            <a:spAutoFit/>
          </a:bodyPr>
          <a:lstStyle/>
          <a:p>
            <a:r>
              <a:rPr lang="en-US" sz="1400" dirty="0" smtClean="0"/>
              <a:t>Based on B. </a:t>
            </a:r>
            <a:r>
              <a:rPr lang="en-US" sz="1400" dirty="0" err="1" smtClean="0"/>
              <a:t>Tillett</a:t>
            </a:r>
            <a:r>
              <a:rPr lang="en-US" sz="1400" dirty="0" smtClean="0"/>
              <a:t>, Building Blocks for the Future, 2010</a:t>
            </a:r>
            <a:endParaRPr lang="en-US" sz="1400" dirty="0"/>
          </a:p>
        </p:txBody>
      </p:sp>
      <p:cxnSp>
        <p:nvCxnSpPr>
          <p:cNvPr id="34" name="Shape 45"/>
          <p:cNvCxnSpPr>
            <a:cxnSpLocks noChangeShapeType="1"/>
          </p:cNvCxnSpPr>
          <p:nvPr/>
        </p:nvCxnSpPr>
        <p:spPr bwMode="auto">
          <a:xfrm rot="5400000" flipH="1">
            <a:off x="7472362" y="1290637"/>
            <a:ext cx="387350" cy="244475"/>
          </a:xfrm>
          <a:prstGeom prst="curvedConnector3">
            <a:avLst>
              <a:gd name="adj1" fmla="val 47542"/>
            </a:avLst>
          </a:prstGeom>
          <a:noFill/>
          <a:ln w="25400">
            <a:solidFill>
              <a:schemeClr val="tx1"/>
            </a:solidFill>
            <a:round/>
            <a:headEnd/>
            <a:tailEnd/>
          </a:ln>
          <a:effectLst>
            <a:outerShdw dist="20000" dir="5400000" rotWithShape="0">
              <a:srgbClr val="808080">
                <a:alpha val="37999"/>
              </a:srgbClr>
            </a:outerShdw>
          </a:effectLst>
        </p:spPr>
      </p:cxnSp>
      <p:sp>
        <p:nvSpPr>
          <p:cNvPr id="35" name="TextBox 4"/>
          <p:cNvSpPr txBox="1">
            <a:spLocks noChangeArrowheads="1"/>
          </p:cNvSpPr>
          <p:nvPr/>
        </p:nvSpPr>
        <p:spPr bwMode="auto">
          <a:xfrm>
            <a:off x="6858000" y="838200"/>
            <a:ext cx="1351652" cy="369332"/>
          </a:xfrm>
          <a:prstGeom prst="rect">
            <a:avLst/>
          </a:prstGeom>
          <a:noFill/>
          <a:ln w="38100">
            <a:solidFill>
              <a:schemeClr val="accent5">
                <a:lumMod val="75000"/>
              </a:schemeClr>
            </a:solidFill>
            <a:miter lim="800000"/>
            <a:headEnd/>
            <a:tailEnd/>
          </a:ln>
        </p:spPr>
        <p:txBody>
          <a:bodyPr wrap="none">
            <a:spAutoFit/>
          </a:bodyPr>
          <a:lstStyle/>
          <a:p>
            <a:r>
              <a:rPr lang="en-US" dirty="0" smtClean="0">
                <a:latin typeface="Corbel" pitchFamily="34" charset="0"/>
              </a:rPr>
              <a:t>Died in 1616</a:t>
            </a:r>
            <a:endParaRPr lang="en-US" dirty="0">
              <a:latin typeface="Corbe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3600" dirty="0" smtClean="0"/>
              <a:t>Entities have attributes. </a:t>
            </a:r>
          </a:p>
          <a:p>
            <a:pPr>
              <a:buNone/>
            </a:pPr>
            <a:r>
              <a:rPr lang="en-US" sz="3600" dirty="0" smtClean="0"/>
              <a:t>(Things and people have characteristics.) </a:t>
            </a:r>
          </a:p>
          <a:p>
            <a:r>
              <a:rPr lang="en-US" sz="3600" dirty="0" smtClean="0"/>
              <a:t>Entities have relationships to other entities. </a:t>
            </a:r>
          </a:p>
          <a:p>
            <a:pPr>
              <a:buNone/>
            </a:pPr>
            <a:r>
              <a:rPr lang="en-US" sz="3600" dirty="0" smtClean="0"/>
              <a:t>(People create things. Some things are related to other things.)</a:t>
            </a:r>
            <a:endParaRPr lang="en-US" sz="3600" dirty="0"/>
          </a:p>
        </p:txBody>
      </p:sp>
      <p:sp>
        <p:nvSpPr>
          <p:cNvPr id="3" name="Title 2"/>
          <p:cNvSpPr>
            <a:spLocks noGrp="1"/>
          </p:cNvSpPr>
          <p:nvPr>
            <p:ph type="title"/>
          </p:nvPr>
        </p:nvSpPr>
        <p:spPr/>
        <p:txBody>
          <a:bodyPr>
            <a:normAutofit fontScale="90000"/>
          </a:bodyPr>
          <a:lstStyle/>
          <a:p>
            <a:r>
              <a:rPr lang="en-US" b="1" dirty="0" smtClean="0"/>
              <a:t>Entities, Attributes, and Relationships</a:t>
            </a:r>
            <a:endParaRPr 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Group 1: Work, Expression, Manifestation, Item (WEMI)</a:t>
            </a:r>
          </a:p>
          <a:p>
            <a:pPr lvl="1"/>
            <a:r>
              <a:rPr lang="en-US" dirty="0" smtClean="0"/>
              <a:t>The products of intellectual and artistic endeavor</a:t>
            </a:r>
          </a:p>
          <a:p>
            <a:r>
              <a:rPr lang="en-US" dirty="0" smtClean="0"/>
              <a:t>Group 2: Person, Corporate body, Family</a:t>
            </a:r>
          </a:p>
          <a:p>
            <a:pPr lvl="1"/>
            <a:r>
              <a:rPr lang="en-US" dirty="0" smtClean="0"/>
              <a:t>Those responsible for intellectual and artistic content</a:t>
            </a:r>
          </a:p>
          <a:p>
            <a:r>
              <a:rPr lang="en-US" dirty="0" smtClean="0"/>
              <a:t>Group 3: Work, Expression, Manifestation, Item, Person, Corporate body, Family, Concept, Object, Event, Place </a:t>
            </a:r>
          </a:p>
          <a:p>
            <a:pPr lvl="1"/>
            <a:r>
              <a:rPr lang="en-US" dirty="0" smtClean="0"/>
              <a:t>The subjects of works; a work can be about anything, even another work!</a:t>
            </a:r>
          </a:p>
          <a:p>
            <a:pPr lvl="1"/>
            <a:endParaRPr lang="en-US" dirty="0" smtClean="0"/>
          </a:p>
          <a:p>
            <a:pPr>
              <a:buNone/>
            </a:pPr>
            <a:endParaRPr lang="en-US" dirty="0"/>
          </a:p>
        </p:txBody>
      </p:sp>
      <p:sp>
        <p:nvSpPr>
          <p:cNvPr id="2" name="Title 1"/>
          <p:cNvSpPr>
            <a:spLocks noGrp="1"/>
          </p:cNvSpPr>
          <p:nvPr>
            <p:ph type="title"/>
          </p:nvPr>
        </p:nvSpPr>
        <p:spPr/>
        <p:txBody>
          <a:bodyPr/>
          <a:lstStyle/>
          <a:p>
            <a:r>
              <a:rPr lang="en-US" b="1" dirty="0" smtClean="0"/>
              <a:t>Entities—three groups</a:t>
            </a:r>
            <a:endParaRPr 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r>
              <a:rPr lang="en-US" dirty="0" smtClean="0"/>
              <a:t>Work (abstract; content)</a:t>
            </a:r>
          </a:p>
          <a:p>
            <a:pPr lvl="1"/>
            <a:r>
              <a:rPr lang="en-US" sz="2600" dirty="0" smtClean="0"/>
              <a:t>The work </a:t>
            </a:r>
            <a:r>
              <a:rPr lang="en-US" sz="2600" i="1" dirty="0" smtClean="0"/>
              <a:t>Hamlet </a:t>
            </a:r>
            <a:r>
              <a:rPr lang="en-US" sz="2600" dirty="0" smtClean="0"/>
              <a:t>is a </a:t>
            </a:r>
            <a:r>
              <a:rPr lang="en-US" sz="2600" u="sng" dirty="0" smtClean="0"/>
              <a:t>play</a:t>
            </a:r>
            <a:r>
              <a:rPr lang="en-US" sz="2600" dirty="0" smtClean="0"/>
              <a:t>; it was </a:t>
            </a:r>
            <a:r>
              <a:rPr lang="en-US" sz="2600" u="sng" dirty="0" smtClean="0"/>
              <a:t>written between 1599 and 1601</a:t>
            </a:r>
            <a:r>
              <a:rPr lang="en-US" sz="2600" dirty="0" smtClean="0"/>
              <a:t>.</a:t>
            </a:r>
          </a:p>
          <a:p>
            <a:r>
              <a:rPr lang="en-US" dirty="0" smtClean="0"/>
              <a:t>Expression (abstract; content)</a:t>
            </a:r>
          </a:p>
          <a:p>
            <a:pPr lvl="1"/>
            <a:r>
              <a:rPr lang="en-US" sz="2600" dirty="0" smtClean="0"/>
              <a:t>One of the expressions of the work </a:t>
            </a:r>
            <a:r>
              <a:rPr lang="en-US" sz="2600" i="1" dirty="0" smtClean="0"/>
              <a:t>Hamlet </a:t>
            </a:r>
            <a:r>
              <a:rPr lang="en-US" sz="2600" dirty="0" smtClean="0"/>
              <a:t>is in </a:t>
            </a:r>
            <a:r>
              <a:rPr lang="en-US" sz="2600" u="sng" dirty="0" smtClean="0"/>
              <a:t>Spanish</a:t>
            </a:r>
            <a:r>
              <a:rPr lang="en-US" sz="2600" dirty="0" smtClean="0"/>
              <a:t>.</a:t>
            </a:r>
          </a:p>
          <a:p>
            <a:r>
              <a:rPr lang="en-US" dirty="0" smtClean="0"/>
              <a:t>Manifestation (concrete; carrier)</a:t>
            </a:r>
          </a:p>
          <a:p>
            <a:pPr lvl="1"/>
            <a:r>
              <a:rPr lang="en-US" sz="2600" dirty="0" smtClean="0"/>
              <a:t>One of the manifestations of a Spanish expression of the work </a:t>
            </a:r>
            <a:r>
              <a:rPr lang="en-US" sz="2600" i="1" dirty="0" smtClean="0"/>
              <a:t>Hamlet</a:t>
            </a:r>
            <a:r>
              <a:rPr lang="en-US" sz="2600" dirty="0" smtClean="0"/>
              <a:t> was </a:t>
            </a:r>
            <a:r>
              <a:rPr lang="en-US" sz="2600" u="sng" dirty="0" smtClean="0"/>
              <a:t>published in Mexico in 2008</a:t>
            </a:r>
            <a:r>
              <a:rPr lang="en-US" sz="2600" dirty="0" smtClean="0"/>
              <a:t>.</a:t>
            </a:r>
          </a:p>
          <a:p>
            <a:r>
              <a:rPr lang="en-US" dirty="0" smtClean="0"/>
              <a:t>Item (concrete; carrier)</a:t>
            </a:r>
          </a:p>
          <a:p>
            <a:pPr lvl="1"/>
            <a:r>
              <a:rPr lang="en-US" sz="2600" dirty="0" smtClean="0"/>
              <a:t>One of the items that exemplifies the 2008 manifestation of a Spanish expression of the work </a:t>
            </a:r>
            <a:r>
              <a:rPr lang="en-US" sz="2600" i="1" dirty="0" smtClean="0"/>
              <a:t>Hamlet </a:t>
            </a:r>
            <a:r>
              <a:rPr lang="en-US" sz="2600" dirty="0" smtClean="0"/>
              <a:t>is called </a:t>
            </a:r>
            <a:r>
              <a:rPr lang="en-US" sz="2600" u="sng" dirty="0" smtClean="0"/>
              <a:t>“copy 1” at the Library of </a:t>
            </a:r>
            <a:r>
              <a:rPr lang="en-US" u="sng" dirty="0" smtClean="0"/>
              <a:t>Congress</a:t>
            </a:r>
            <a:r>
              <a:rPr lang="en-US" dirty="0" smtClean="0"/>
              <a:t>.</a:t>
            </a:r>
          </a:p>
        </p:txBody>
      </p:sp>
      <p:sp>
        <p:nvSpPr>
          <p:cNvPr id="2" name="Title 1"/>
          <p:cNvSpPr>
            <a:spLocks noGrp="1"/>
          </p:cNvSpPr>
          <p:nvPr>
            <p:ph type="title"/>
          </p:nvPr>
        </p:nvSpPr>
        <p:spPr/>
        <p:txBody>
          <a:bodyPr>
            <a:normAutofit fontScale="90000"/>
          </a:bodyPr>
          <a:lstStyle/>
          <a:p>
            <a:r>
              <a:rPr lang="en-US" b="1" dirty="0" smtClean="0"/>
              <a:t>Attributes of Group 1 Entities (WEMI)</a:t>
            </a:r>
            <a:endParaRPr 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Person (Group 2)</a:t>
            </a:r>
          </a:p>
          <a:p>
            <a:pPr lvl="1"/>
            <a:r>
              <a:rPr lang="en-US" dirty="0" smtClean="0"/>
              <a:t>Shakespeare was a </a:t>
            </a:r>
            <a:r>
              <a:rPr lang="en-US" u="sng" dirty="0" smtClean="0"/>
              <a:t>poet and playwright</a:t>
            </a:r>
            <a:r>
              <a:rPr lang="en-US" dirty="0" smtClean="0"/>
              <a:t>; he </a:t>
            </a:r>
            <a:r>
              <a:rPr lang="en-US" u="sng" dirty="0" smtClean="0"/>
              <a:t>died in 1616.</a:t>
            </a:r>
          </a:p>
          <a:p>
            <a:pPr lvl="1"/>
            <a:r>
              <a:rPr lang="en-US" dirty="0" smtClean="0"/>
              <a:t>This is in the realm of name authority work; more about that at a later session.</a:t>
            </a:r>
          </a:p>
          <a:p>
            <a:r>
              <a:rPr lang="en-US" dirty="0" smtClean="0"/>
              <a:t>Work as subject of another work (Group 3)</a:t>
            </a:r>
          </a:p>
          <a:p>
            <a:pPr lvl="1"/>
            <a:r>
              <a:rPr lang="en-US" dirty="0" smtClean="0"/>
              <a:t>The </a:t>
            </a:r>
            <a:r>
              <a:rPr lang="en-US" i="1" dirty="0" smtClean="0"/>
              <a:t>Wikipedia</a:t>
            </a:r>
            <a:r>
              <a:rPr lang="en-US" dirty="0" smtClean="0"/>
              <a:t> article called “Hamlet” has as its subject the work </a:t>
            </a:r>
            <a:r>
              <a:rPr lang="en-US" i="1" dirty="0" smtClean="0"/>
              <a:t>Hamlet</a:t>
            </a:r>
            <a:r>
              <a:rPr lang="en-US" dirty="0" smtClean="0"/>
              <a:t>, </a:t>
            </a:r>
            <a:r>
              <a:rPr lang="en-US" u="sng" dirty="0" smtClean="0"/>
              <a:t>a play written between 1599 and 1601</a:t>
            </a:r>
            <a:r>
              <a:rPr lang="en-US" dirty="0" smtClean="0"/>
              <a:t>.</a:t>
            </a:r>
          </a:p>
          <a:p>
            <a:pPr lvl="1"/>
            <a:r>
              <a:rPr lang="en-US" dirty="0" smtClean="0"/>
              <a:t>This is in the realm of subject authority work, which falls outside of the scope of RDA. Sorry!</a:t>
            </a:r>
          </a:p>
          <a:p>
            <a:endParaRPr lang="en-US" u="sng" dirty="0"/>
          </a:p>
        </p:txBody>
      </p:sp>
      <p:sp>
        <p:nvSpPr>
          <p:cNvPr id="3" name="Title 2"/>
          <p:cNvSpPr>
            <a:spLocks noGrp="1"/>
          </p:cNvSpPr>
          <p:nvPr>
            <p:ph type="title"/>
          </p:nvPr>
        </p:nvSpPr>
        <p:spPr/>
        <p:txBody>
          <a:bodyPr>
            <a:normAutofit fontScale="90000"/>
          </a:bodyPr>
          <a:lstStyle/>
          <a:p>
            <a:r>
              <a:rPr lang="en-US" b="1" dirty="0" smtClean="0"/>
              <a:t>Attributes of Group 2 and 3 Entities</a:t>
            </a:r>
            <a:endParaRPr 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Among Group 1 Entities</a:t>
            </a:r>
          </a:p>
          <a:p>
            <a:pPr lvl="1"/>
            <a:r>
              <a:rPr lang="en-US" dirty="0" smtClean="0"/>
              <a:t>A work is expressed; an expression of the work is manifested; a manifestation of an expression of the work is exemplified by an item</a:t>
            </a:r>
          </a:p>
          <a:p>
            <a:r>
              <a:rPr lang="en-US" dirty="0" smtClean="0"/>
              <a:t>Between Group 1 Entities and Group 2 Entities</a:t>
            </a:r>
          </a:p>
          <a:p>
            <a:pPr lvl="1"/>
            <a:r>
              <a:rPr lang="en-US" dirty="0" smtClean="0"/>
              <a:t>The work </a:t>
            </a:r>
            <a:r>
              <a:rPr lang="en-US" i="1" dirty="0" smtClean="0"/>
              <a:t>Hamlet </a:t>
            </a:r>
            <a:r>
              <a:rPr lang="en-US" dirty="0" smtClean="0"/>
              <a:t>was created by the person Shakespeare</a:t>
            </a:r>
          </a:p>
          <a:p>
            <a:r>
              <a:rPr lang="en-US" dirty="0" smtClean="0"/>
              <a:t>Between Group 1 Entities (Work) and Group 3 Entities</a:t>
            </a:r>
          </a:p>
          <a:p>
            <a:pPr lvl="1"/>
            <a:r>
              <a:rPr lang="en-US" dirty="0" smtClean="0"/>
              <a:t>The </a:t>
            </a:r>
            <a:r>
              <a:rPr lang="en-US" i="1" dirty="0" smtClean="0"/>
              <a:t>Wikipedia </a:t>
            </a:r>
            <a:r>
              <a:rPr lang="en-US" dirty="0" smtClean="0"/>
              <a:t>article “Hamlet” has as its subject the play </a:t>
            </a:r>
            <a:r>
              <a:rPr lang="en-US" i="1" dirty="0" smtClean="0"/>
              <a:t>Hamlet</a:t>
            </a:r>
          </a:p>
          <a:p>
            <a:endParaRPr lang="en-US" dirty="0"/>
          </a:p>
        </p:txBody>
      </p:sp>
      <p:sp>
        <p:nvSpPr>
          <p:cNvPr id="2" name="Title 1"/>
          <p:cNvSpPr>
            <a:spLocks noGrp="1"/>
          </p:cNvSpPr>
          <p:nvPr>
            <p:ph type="title"/>
          </p:nvPr>
        </p:nvSpPr>
        <p:spPr/>
        <p:txBody>
          <a:bodyPr/>
          <a:lstStyle/>
          <a:p>
            <a:r>
              <a:rPr lang="en-US" b="1" dirty="0" smtClean="0"/>
              <a:t>Relationships between entities</a:t>
            </a:r>
            <a:endParaRPr 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r>
              <a:rPr lang="en-US" sz="3200" dirty="0" smtClean="0"/>
              <a:t>The work </a:t>
            </a:r>
            <a:r>
              <a:rPr lang="en-US" sz="3200" i="1" dirty="0" smtClean="0"/>
              <a:t>Rosencrantz and Guildenstern Are Dead</a:t>
            </a:r>
            <a:r>
              <a:rPr lang="en-US" sz="3200" dirty="0" smtClean="0"/>
              <a:t> (a play) is based on the work </a:t>
            </a:r>
            <a:r>
              <a:rPr lang="en-US" sz="3200" i="1" dirty="0" smtClean="0"/>
              <a:t>Hamlet </a:t>
            </a:r>
            <a:r>
              <a:rPr lang="en-US" sz="3200" dirty="0" smtClean="0"/>
              <a:t>(a play).</a:t>
            </a:r>
          </a:p>
          <a:p>
            <a:r>
              <a:rPr lang="en-US" sz="3200" dirty="0" smtClean="0"/>
              <a:t>The work </a:t>
            </a:r>
            <a:r>
              <a:rPr lang="en-US" sz="3200" i="1" dirty="0" smtClean="0"/>
              <a:t>Scotland, PA </a:t>
            </a:r>
            <a:r>
              <a:rPr lang="en-US" sz="3200" dirty="0" smtClean="0"/>
              <a:t>(a movie) is based on the work </a:t>
            </a:r>
            <a:r>
              <a:rPr lang="en-US" sz="3200" i="1" dirty="0" smtClean="0"/>
              <a:t>Macbeth </a:t>
            </a:r>
            <a:r>
              <a:rPr lang="en-US" sz="3200" dirty="0" smtClean="0"/>
              <a:t>(a play).</a:t>
            </a:r>
            <a:endParaRPr lang="en-US" sz="3200" i="1" dirty="0" smtClean="0"/>
          </a:p>
          <a:p>
            <a:pPr>
              <a:buNone/>
            </a:pPr>
            <a:r>
              <a:rPr lang="en-US" sz="3200" i="1" dirty="0" smtClean="0"/>
              <a:t>Rosencrantz and Guildenstern Are Dead </a:t>
            </a:r>
            <a:r>
              <a:rPr lang="en-US" sz="3200" dirty="0" smtClean="0"/>
              <a:t>and </a:t>
            </a:r>
            <a:r>
              <a:rPr lang="en-US" sz="3200" i="1" dirty="0" smtClean="0"/>
              <a:t>Scotland PA</a:t>
            </a:r>
            <a:r>
              <a:rPr lang="en-US" sz="3200" dirty="0" smtClean="0"/>
              <a:t> are derivative works, but they are new works nonetheless.</a:t>
            </a:r>
          </a:p>
          <a:p>
            <a:pPr>
              <a:buNone/>
            </a:pPr>
            <a:r>
              <a:rPr lang="en-US" sz="3200" dirty="0" smtClean="0"/>
              <a:t>Other types of relationships between works are possible (sequential, whole-part, etc.)</a:t>
            </a:r>
          </a:p>
          <a:p>
            <a:endParaRPr lang="en-US" i="1" dirty="0"/>
          </a:p>
        </p:txBody>
      </p:sp>
      <p:sp>
        <p:nvSpPr>
          <p:cNvPr id="3" name="Title 2"/>
          <p:cNvSpPr>
            <a:spLocks noGrp="1"/>
          </p:cNvSpPr>
          <p:nvPr>
            <p:ph type="title"/>
          </p:nvPr>
        </p:nvSpPr>
        <p:spPr/>
        <p:txBody>
          <a:bodyPr>
            <a:normAutofit fontScale="90000"/>
          </a:bodyPr>
          <a:lstStyle/>
          <a:p>
            <a:r>
              <a:rPr lang="en-US" b="1" dirty="0" smtClean="0"/>
              <a:t>Other relationships between works</a:t>
            </a:r>
            <a:endParaRPr 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smtClean="0"/>
              <a:t>More color-coded entities</a:t>
            </a:r>
            <a:endParaRPr lang="en-US" b="1" dirty="0"/>
          </a:p>
        </p:txBody>
      </p:sp>
      <p:pic>
        <p:nvPicPr>
          <p:cNvPr id="8194" name="Picture 2"/>
          <p:cNvPicPr>
            <a:picLocks noGrp="1" noChangeAspect="1" noChangeArrowheads="1"/>
          </p:cNvPicPr>
          <p:nvPr>
            <p:ph idx="1"/>
          </p:nvPr>
        </p:nvPicPr>
        <p:blipFill>
          <a:blip r:embed="rId3" cstate="print"/>
          <a:srcRect/>
          <a:stretch>
            <a:fillRect/>
          </a:stretch>
        </p:blipFill>
        <p:spPr bwMode="auto">
          <a:xfrm>
            <a:off x="1051560" y="1524000"/>
            <a:ext cx="7040880" cy="4572000"/>
          </a:xfrm>
          <a:prstGeom prst="rect">
            <a:avLst/>
          </a:prstGeom>
          <a:noFill/>
          <a:ln w="9525">
            <a:noFill/>
            <a:miter lim="800000"/>
            <a:headEnd/>
            <a:tailEnd/>
          </a:ln>
        </p:spPr>
      </p:pic>
      <p:sp>
        <p:nvSpPr>
          <p:cNvPr id="4" name="TextBox 3"/>
          <p:cNvSpPr txBox="1"/>
          <p:nvPr/>
        </p:nvSpPr>
        <p:spPr>
          <a:xfrm>
            <a:off x="0" y="6172200"/>
            <a:ext cx="9142054" cy="646331"/>
          </a:xfrm>
          <a:prstGeom prst="rect">
            <a:avLst/>
          </a:prstGeom>
          <a:noFill/>
        </p:spPr>
        <p:txBody>
          <a:bodyPr wrap="none" rtlCol="0">
            <a:spAutoFit/>
          </a:bodyPr>
          <a:lstStyle/>
          <a:p>
            <a:r>
              <a:rPr lang="en-US" dirty="0" smtClean="0"/>
              <a:t>From J. Riley et al., Definition of a FRBR-based Metadata Model for the Indiana University </a:t>
            </a:r>
          </a:p>
          <a:p>
            <a:r>
              <a:rPr lang="en-US" dirty="0" smtClean="0"/>
              <a:t>Variations3 Project, 2007</a:t>
            </a: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b="1" dirty="0" smtClean="0"/>
              <a:t>More color-coded entities (cont’d)</a:t>
            </a:r>
            <a:endParaRPr lang="en-US" dirty="0"/>
          </a:p>
        </p:txBody>
      </p:sp>
      <p:pic>
        <p:nvPicPr>
          <p:cNvPr id="9219" name="Picture 3"/>
          <p:cNvPicPr>
            <a:picLocks noGrp="1" noChangeAspect="1" noChangeArrowheads="1"/>
          </p:cNvPicPr>
          <p:nvPr>
            <p:ph idx="1"/>
          </p:nvPr>
        </p:nvPicPr>
        <p:blipFill>
          <a:blip r:embed="rId3" cstate="print"/>
          <a:srcRect/>
          <a:stretch>
            <a:fillRect/>
          </a:stretch>
        </p:blipFill>
        <p:spPr bwMode="auto">
          <a:xfrm>
            <a:off x="838840" y="1524000"/>
            <a:ext cx="7466319" cy="4572000"/>
          </a:xfrm>
          <a:prstGeom prst="rect">
            <a:avLst/>
          </a:prstGeom>
          <a:noFill/>
          <a:ln w="9525">
            <a:noFill/>
            <a:miter lim="800000"/>
            <a:headEnd/>
            <a:tailEnd/>
          </a:ln>
        </p:spPr>
      </p:pic>
      <p:sp>
        <p:nvSpPr>
          <p:cNvPr id="5" name="TextBox 4"/>
          <p:cNvSpPr txBox="1"/>
          <p:nvPr/>
        </p:nvSpPr>
        <p:spPr>
          <a:xfrm>
            <a:off x="0" y="6172200"/>
            <a:ext cx="9142054" cy="646331"/>
          </a:xfrm>
          <a:prstGeom prst="rect">
            <a:avLst/>
          </a:prstGeom>
          <a:noFill/>
        </p:spPr>
        <p:txBody>
          <a:bodyPr wrap="none" rtlCol="0">
            <a:spAutoFit/>
          </a:bodyPr>
          <a:lstStyle/>
          <a:p>
            <a:r>
              <a:rPr lang="en-US" dirty="0" smtClean="0"/>
              <a:t>From J. Riley et al., Definition of a FRBR-based Metadata Model for the Indiana University </a:t>
            </a:r>
          </a:p>
          <a:p>
            <a:r>
              <a:rPr lang="en-US" dirty="0" smtClean="0"/>
              <a:t>Variations3 Project, 2007</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hlinkClick r:id="rId3"/>
          </p:cNvPr>
          <p:cNvPicPr>
            <a:picLocks noGrp="1" noChangeAspect="1" noChangeArrowheads="1"/>
          </p:cNvPicPr>
          <p:nvPr>
            <p:ph idx="1"/>
          </p:nvPr>
        </p:nvPicPr>
        <p:blipFill>
          <a:blip r:embed="rId4" cstate="print"/>
          <a:stretch>
            <a:fillRect/>
          </a:stretch>
        </p:blipFill>
        <p:spPr bwMode="auto">
          <a:xfrm>
            <a:off x="1014946" y="1524000"/>
            <a:ext cx="7114108" cy="4572000"/>
          </a:xfrm>
          <a:prstGeom prst="rect">
            <a:avLst/>
          </a:prstGeom>
          <a:noFill/>
          <a:ln w="9525">
            <a:noFill/>
            <a:miter lim="800000"/>
            <a:headEnd/>
            <a:tailEnd/>
          </a:ln>
        </p:spPr>
      </p:pic>
      <p:sp>
        <p:nvSpPr>
          <p:cNvPr id="2" name="Title 1"/>
          <p:cNvSpPr>
            <a:spLocks noGrp="1"/>
          </p:cNvSpPr>
          <p:nvPr>
            <p:ph type="title"/>
          </p:nvPr>
        </p:nvSpPr>
        <p:spPr/>
        <p:txBody>
          <a:bodyPr/>
          <a:lstStyle/>
          <a:p>
            <a:r>
              <a:rPr lang="en-US" b="1" dirty="0" smtClean="0"/>
              <a:t>Dracula in an OPAC</a:t>
            </a:r>
            <a:endParaRPr lang="en-US" b="1"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None/>
            </a:pPr>
            <a:r>
              <a:rPr lang="en-US" sz="3400" dirty="0" smtClean="0"/>
              <a:t>The attribute “Library’s copy signed by Yo-Yo Ma” is at which entity level in WEMI?</a:t>
            </a:r>
          </a:p>
          <a:p>
            <a:pPr marL="514350" indent="-514350">
              <a:buFont typeface="+mj-lt"/>
              <a:buAutoNum type="alphaUcPeriod"/>
            </a:pPr>
            <a:r>
              <a:rPr lang="en-US" sz="3400" dirty="0" smtClean="0"/>
              <a:t>Work</a:t>
            </a:r>
          </a:p>
          <a:p>
            <a:pPr marL="514350" indent="-514350">
              <a:buFont typeface="+mj-lt"/>
              <a:buAutoNum type="alphaUcPeriod"/>
            </a:pPr>
            <a:r>
              <a:rPr lang="en-US" sz="3400" dirty="0" smtClean="0"/>
              <a:t>Expression</a:t>
            </a:r>
          </a:p>
          <a:p>
            <a:pPr marL="514350" indent="-514350">
              <a:buFont typeface="+mj-lt"/>
              <a:buAutoNum type="alphaUcPeriod"/>
            </a:pPr>
            <a:r>
              <a:rPr lang="en-US" sz="3400" dirty="0" smtClean="0"/>
              <a:t>Manifestation</a:t>
            </a:r>
          </a:p>
          <a:p>
            <a:pPr marL="514350" indent="-514350">
              <a:buFont typeface="+mj-lt"/>
              <a:buAutoNum type="alphaUcPeriod"/>
            </a:pPr>
            <a:r>
              <a:rPr lang="en-US" sz="3400" dirty="0" smtClean="0"/>
              <a:t>Item</a:t>
            </a:r>
            <a:endParaRPr lang="en-US" sz="3400" dirty="0"/>
          </a:p>
        </p:txBody>
      </p:sp>
      <p:sp>
        <p:nvSpPr>
          <p:cNvPr id="2" name="Title 1"/>
          <p:cNvSpPr>
            <a:spLocks noGrp="1"/>
          </p:cNvSpPr>
          <p:nvPr>
            <p:ph type="title"/>
          </p:nvPr>
        </p:nvSpPr>
        <p:spPr/>
        <p:txBody>
          <a:bodyPr>
            <a:normAutofit fontScale="90000"/>
          </a:bodyPr>
          <a:lstStyle/>
          <a:p>
            <a:r>
              <a:rPr lang="en-US" dirty="0" smtClean="0"/>
              <a:t>Work, Expression, Manifestation, Item?</a:t>
            </a:r>
            <a:endParaRPr lang="en-US" dirty="0"/>
          </a:p>
        </p:txBody>
      </p:sp>
      <p:sp>
        <p:nvSpPr>
          <p:cNvPr id="4" name="Oval 3"/>
          <p:cNvSpPr/>
          <p:nvPr/>
        </p:nvSpPr>
        <p:spPr>
          <a:xfrm>
            <a:off x="304800" y="4419600"/>
            <a:ext cx="2209800" cy="609600"/>
          </a:xfrm>
          <a:prstGeom prst="ellipse">
            <a:avLst/>
          </a:prstGeom>
          <a:noFill/>
          <a:ln w="635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None/>
            </a:pPr>
            <a:r>
              <a:rPr lang="en-US" sz="3400" dirty="0" smtClean="0"/>
              <a:t>The attributes “Performed by Yo-Yo Ma; recorded in 1983” (referring to any given piece of music) are at which entity level in WEMI?</a:t>
            </a:r>
          </a:p>
          <a:p>
            <a:pPr marL="514350" indent="-514350">
              <a:buFont typeface="+mj-lt"/>
              <a:buAutoNum type="alphaUcPeriod"/>
            </a:pPr>
            <a:r>
              <a:rPr lang="en-US" sz="3400" dirty="0" smtClean="0"/>
              <a:t>Work</a:t>
            </a:r>
          </a:p>
          <a:p>
            <a:pPr marL="514350" indent="-514350">
              <a:buFont typeface="+mj-lt"/>
              <a:buAutoNum type="alphaUcPeriod"/>
            </a:pPr>
            <a:r>
              <a:rPr lang="en-US" sz="3400" dirty="0" smtClean="0"/>
              <a:t>Expression</a:t>
            </a:r>
          </a:p>
          <a:p>
            <a:pPr marL="514350" indent="-514350">
              <a:buFont typeface="+mj-lt"/>
              <a:buAutoNum type="alphaUcPeriod"/>
            </a:pPr>
            <a:r>
              <a:rPr lang="en-US" sz="3400" dirty="0" smtClean="0"/>
              <a:t>Manifestation</a:t>
            </a:r>
          </a:p>
          <a:p>
            <a:pPr marL="514350" indent="-514350">
              <a:buFont typeface="+mj-lt"/>
              <a:buAutoNum type="alphaUcPeriod"/>
            </a:pPr>
            <a:r>
              <a:rPr lang="en-US" sz="3400" dirty="0" smtClean="0"/>
              <a:t>Item</a:t>
            </a:r>
            <a:endParaRPr lang="en-US" sz="3400" dirty="0"/>
          </a:p>
        </p:txBody>
      </p:sp>
      <p:sp>
        <p:nvSpPr>
          <p:cNvPr id="2" name="Title 1"/>
          <p:cNvSpPr>
            <a:spLocks noGrp="1"/>
          </p:cNvSpPr>
          <p:nvPr>
            <p:ph type="title"/>
          </p:nvPr>
        </p:nvSpPr>
        <p:spPr/>
        <p:txBody>
          <a:bodyPr>
            <a:normAutofit fontScale="90000"/>
          </a:bodyPr>
          <a:lstStyle/>
          <a:p>
            <a:r>
              <a:rPr lang="en-US" dirty="0" smtClean="0"/>
              <a:t>Work, Expression, Manifestation, Item?</a:t>
            </a:r>
            <a:endParaRPr lang="en-US" dirty="0"/>
          </a:p>
        </p:txBody>
      </p:sp>
      <p:sp>
        <p:nvSpPr>
          <p:cNvPr id="4" name="Oval 3"/>
          <p:cNvSpPr/>
          <p:nvPr/>
        </p:nvSpPr>
        <p:spPr>
          <a:xfrm>
            <a:off x="304800" y="4191000"/>
            <a:ext cx="3048000" cy="685800"/>
          </a:xfrm>
          <a:prstGeom prst="ellipse">
            <a:avLst/>
          </a:prstGeom>
          <a:noFill/>
          <a:ln w="635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None/>
            </a:pPr>
            <a:r>
              <a:rPr lang="en-US" sz="3400" dirty="0" smtClean="0"/>
              <a:t>The attributes “Published in 1964; published by Van </a:t>
            </a:r>
            <a:r>
              <a:rPr lang="en-US" sz="3400" dirty="0" err="1" smtClean="0"/>
              <a:t>Nostrand</a:t>
            </a:r>
            <a:r>
              <a:rPr lang="en-US" sz="3400" dirty="0" smtClean="0"/>
              <a:t>” are at which entity level in WEMI?</a:t>
            </a:r>
          </a:p>
          <a:p>
            <a:pPr marL="514350" indent="-514350">
              <a:buFont typeface="+mj-lt"/>
              <a:buAutoNum type="alphaUcPeriod"/>
            </a:pPr>
            <a:r>
              <a:rPr lang="en-US" sz="3400" dirty="0" smtClean="0"/>
              <a:t>Work</a:t>
            </a:r>
          </a:p>
          <a:p>
            <a:pPr marL="514350" indent="-514350">
              <a:buFont typeface="+mj-lt"/>
              <a:buAutoNum type="alphaUcPeriod"/>
            </a:pPr>
            <a:r>
              <a:rPr lang="en-US" sz="3400" dirty="0" smtClean="0"/>
              <a:t>Expression</a:t>
            </a:r>
          </a:p>
          <a:p>
            <a:pPr marL="514350" indent="-514350">
              <a:buFont typeface="+mj-lt"/>
              <a:buAutoNum type="alphaUcPeriod"/>
            </a:pPr>
            <a:r>
              <a:rPr lang="en-US" sz="3400" dirty="0" smtClean="0"/>
              <a:t>Manifestation</a:t>
            </a:r>
          </a:p>
          <a:p>
            <a:pPr marL="514350" indent="-514350">
              <a:buFont typeface="+mj-lt"/>
              <a:buAutoNum type="alphaUcPeriod"/>
            </a:pPr>
            <a:r>
              <a:rPr lang="en-US" sz="3400" dirty="0" smtClean="0"/>
              <a:t>Item</a:t>
            </a:r>
            <a:endParaRPr lang="en-US" sz="3400" dirty="0"/>
          </a:p>
        </p:txBody>
      </p:sp>
      <p:sp>
        <p:nvSpPr>
          <p:cNvPr id="2" name="Title 1"/>
          <p:cNvSpPr>
            <a:spLocks noGrp="1"/>
          </p:cNvSpPr>
          <p:nvPr>
            <p:ph type="title"/>
          </p:nvPr>
        </p:nvSpPr>
        <p:spPr/>
        <p:txBody>
          <a:bodyPr>
            <a:normAutofit fontScale="90000"/>
          </a:bodyPr>
          <a:lstStyle/>
          <a:p>
            <a:r>
              <a:rPr lang="en-US" dirty="0" smtClean="0"/>
              <a:t>Work, Expression, Manifestation, Item?</a:t>
            </a:r>
            <a:endParaRPr lang="en-US" dirty="0"/>
          </a:p>
        </p:txBody>
      </p:sp>
      <p:sp>
        <p:nvSpPr>
          <p:cNvPr id="4" name="Oval 3"/>
          <p:cNvSpPr/>
          <p:nvPr/>
        </p:nvSpPr>
        <p:spPr>
          <a:xfrm>
            <a:off x="304800" y="4267200"/>
            <a:ext cx="3657600" cy="762000"/>
          </a:xfrm>
          <a:prstGeom prst="ellipse">
            <a:avLst/>
          </a:prstGeom>
          <a:noFill/>
          <a:ln w="635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None/>
            </a:pPr>
            <a:r>
              <a:rPr lang="en-US" sz="3400" dirty="0" smtClean="0"/>
              <a:t>The content of Harry Lindgren’s </a:t>
            </a:r>
            <a:r>
              <a:rPr lang="en-US" sz="3400" i="1" dirty="0" smtClean="0"/>
              <a:t>Geometric dissections </a:t>
            </a:r>
            <a:r>
              <a:rPr lang="en-US" sz="3400" dirty="0" smtClean="0"/>
              <a:t>is at which entity level in WEMI?</a:t>
            </a:r>
          </a:p>
          <a:p>
            <a:pPr marL="514350" indent="-514350">
              <a:buFont typeface="+mj-lt"/>
              <a:buAutoNum type="alphaUcPeriod"/>
            </a:pPr>
            <a:r>
              <a:rPr lang="en-US" sz="3400" dirty="0" smtClean="0"/>
              <a:t>Work</a:t>
            </a:r>
          </a:p>
          <a:p>
            <a:pPr marL="514350" indent="-514350">
              <a:buFont typeface="+mj-lt"/>
              <a:buAutoNum type="alphaUcPeriod"/>
            </a:pPr>
            <a:r>
              <a:rPr lang="en-US" sz="3400" dirty="0" smtClean="0"/>
              <a:t>Expression</a:t>
            </a:r>
          </a:p>
          <a:p>
            <a:pPr marL="514350" indent="-514350">
              <a:buFont typeface="+mj-lt"/>
              <a:buAutoNum type="alphaUcPeriod"/>
            </a:pPr>
            <a:r>
              <a:rPr lang="en-US" sz="3400" dirty="0" smtClean="0"/>
              <a:t>Manifestation</a:t>
            </a:r>
          </a:p>
          <a:p>
            <a:pPr marL="514350" indent="-514350">
              <a:buFont typeface="+mj-lt"/>
              <a:buAutoNum type="alphaUcPeriod"/>
            </a:pPr>
            <a:r>
              <a:rPr lang="en-US" sz="3400" dirty="0" smtClean="0"/>
              <a:t>Item</a:t>
            </a:r>
            <a:endParaRPr lang="en-US" sz="3400" dirty="0"/>
          </a:p>
        </p:txBody>
      </p:sp>
      <p:sp>
        <p:nvSpPr>
          <p:cNvPr id="2" name="Title 1"/>
          <p:cNvSpPr>
            <a:spLocks noGrp="1"/>
          </p:cNvSpPr>
          <p:nvPr>
            <p:ph type="title"/>
          </p:nvPr>
        </p:nvSpPr>
        <p:spPr/>
        <p:txBody>
          <a:bodyPr>
            <a:normAutofit fontScale="90000"/>
          </a:bodyPr>
          <a:lstStyle/>
          <a:p>
            <a:r>
              <a:rPr lang="en-US" dirty="0" smtClean="0"/>
              <a:t>Work, Expression, Manifestation, Item?</a:t>
            </a:r>
            <a:endParaRPr lang="en-US" dirty="0"/>
          </a:p>
        </p:txBody>
      </p:sp>
      <p:sp>
        <p:nvSpPr>
          <p:cNvPr id="4" name="Oval 3"/>
          <p:cNvSpPr/>
          <p:nvPr/>
        </p:nvSpPr>
        <p:spPr>
          <a:xfrm>
            <a:off x="304800" y="3124200"/>
            <a:ext cx="2209800" cy="609600"/>
          </a:xfrm>
          <a:prstGeom prst="ellipse">
            <a:avLst/>
          </a:prstGeom>
          <a:noFill/>
          <a:ln w="635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None/>
            </a:pPr>
            <a:r>
              <a:rPr lang="en-US" sz="3400" dirty="0" smtClean="0"/>
              <a:t>The attribute “French translation of Harry Lindgren’s </a:t>
            </a:r>
            <a:r>
              <a:rPr lang="en-US" sz="3400" i="1" dirty="0" smtClean="0"/>
              <a:t>Geometric dissections</a:t>
            </a:r>
            <a:r>
              <a:rPr lang="en-US" sz="3400" dirty="0" smtClean="0"/>
              <a:t>” is at which entity level in WEMI?</a:t>
            </a:r>
          </a:p>
          <a:p>
            <a:pPr marL="514350" indent="-514350">
              <a:buFont typeface="+mj-lt"/>
              <a:buAutoNum type="alphaUcPeriod"/>
            </a:pPr>
            <a:r>
              <a:rPr lang="en-US" sz="3400" dirty="0" smtClean="0"/>
              <a:t>Work</a:t>
            </a:r>
          </a:p>
          <a:p>
            <a:pPr marL="514350" indent="-514350">
              <a:buFont typeface="+mj-lt"/>
              <a:buAutoNum type="alphaUcPeriod"/>
            </a:pPr>
            <a:r>
              <a:rPr lang="en-US" sz="3400" dirty="0" smtClean="0"/>
              <a:t>Expression</a:t>
            </a:r>
          </a:p>
          <a:p>
            <a:pPr marL="514350" indent="-514350">
              <a:buFont typeface="+mj-lt"/>
              <a:buAutoNum type="alphaUcPeriod"/>
            </a:pPr>
            <a:r>
              <a:rPr lang="en-US" sz="3400" dirty="0" smtClean="0"/>
              <a:t>Manifestation</a:t>
            </a:r>
          </a:p>
          <a:p>
            <a:pPr marL="514350" indent="-514350">
              <a:buFont typeface="+mj-lt"/>
              <a:buAutoNum type="alphaUcPeriod"/>
            </a:pPr>
            <a:r>
              <a:rPr lang="en-US" sz="3400" dirty="0" smtClean="0"/>
              <a:t>Item</a:t>
            </a:r>
            <a:endParaRPr lang="en-US" sz="3400" dirty="0"/>
          </a:p>
        </p:txBody>
      </p:sp>
      <p:sp>
        <p:nvSpPr>
          <p:cNvPr id="2" name="Title 1"/>
          <p:cNvSpPr>
            <a:spLocks noGrp="1"/>
          </p:cNvSpPr>
          <p:nvPr>
            <p:ph type="title"/>
          </p:nvPr>
        </p:nvSpPr>
        <p:spPr/>
        <p:txBody>
          <a:bodyPr>
            <a:normAutofit fontScale="90000"/>
          </a:bodyPr>
          <a:lstStyle/>
          <a:p>
            <a:r>
              <a:rPr lang="en-US" dirty="0" smtClean="0"/>
              <a:t>Work, Expression, Manifestation, Item?</a:t>
            </a:r>
            <a:endParaRPr lang="en-US" dirty="0"/>
          </a:p>
        </p:txBody>
      </p:sp>
      <p:sp>
        <p:nvSpPr>
          <p:cNvPr id="4" name="Oval 3"/>
          <p:cNvSpPr/>
          <p:nvPr/>
        </p:nvSpPr>
        <p:spPr>
          <a:xfrm>
            <a:off x="304800" y="3657600"/>
            <a:ext cx="3048000" cy="762000"/>
          </a:xfrm>
          <a:prstGeom prst="ellipse">
            <a:avLst/>
          </a:prstGeom>
          <a:noFill/>
          <a:ln w="635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a:buNone/>
            </a:pPr>
            <a:r>
              <a:rPr lang="en-US" sz="3400" dirty="0" smtClean="0"/>
              <a:t>The content known as </a:t>
            </a:r>
            <a:r>
              <a:rPr lang="en-US" sz="3400" i="1" dirty="0" smtClean="0"/>
              <a:t>Recreational problems in geometric dissections </a:t>
            </a:r>
            <a:r>
              <a:rPr lang="en-US" sz="3400" dirty="0" smtClean="0"/>
              <a:t>by Harry Lindgren, having the attribute “revision of</a:t>
            </a:r>
            <a:r>
              <a:rPr lang="en-US" sz="3400" i="1" dirty="0" smtClean="0"/>
              <a:t> Geometric dissections,</a:t>
            </a:r>
            <a:r>
              <a:rPr lang="en-US" sz="3400" dirty="0" smtClean="0"/>
              <a:t>” is at which entity level in WEMI?</a:t>
            </a:r>
          </a:p>
          <a:p>
            <a:pPr marL="514350" indent="-514350">
              <a:buFont typeface="+mj-lt"/>
              <a:buAutoNum type="alphaUcPeriod"/>
            </a:pPr>
            <a:r>
              <a:rPr lang="en-US" sz="3400" dirty="0" smtClean="0"/>
              <a:t>Work</a:t>
            </a:r>
          </a:p>
          <a:p>
            <a:pPr marL="514350" indent="-514350">
              <a:buFont typeface="+mj-lt"/>
              <a:buAutoNum type="alphaUcPeriod"/>
            </a:pPr>
            <a:r>
              <a:rPr lang="en-US" sz="3400" dirty="0" smtClean="0"/>
              <a:t>Expression</a:t>
            </a:r>
          </a:p>
          <a:p>
            <a:pPr marL="514350" indent="-514350">
              <a:buFont typeface="+mj-lt"/>
              <a:buAutoNum type="alphaUcPeriod"/>
            </a:pPr>
            <a:r>
              <a:rPr lang="en-US" sz="3400" dirty="0" smtClean="0"/>
              <a:t>Manifestation</a:t>
            </a:r>
          </a:p>
          <a:p>
            <a:pPr marL="514350" indent="-514350">
              <a:buFont typeface="+mj-lt"/>
              <a:buAutoNum type="alphaUcPeriod"/>
            </a:pPr>
            <a:r>
              <a:rPr lang="en-US" sz="3400" dirty="0" smtClean="0"/>
              <a:t>Item</a:t>
            </a:r>
            <a:endParaRPr lang="en-US" sz="3400" dirty="0"/>
          </a:p>
        </p:txBody>
      </p:sp>
      <p:sp>
        <p:nvSpPr>
          <p:cNvPr id="2" name="Title 1"/>
          <p:cNvSpPr>
            <a:spLocks noGrp="1"/>
          </p:cNvSpPr>
          <p:nvPr>
            <p:ph type="title"/>
          </p:nvPr>
        </p:nvSpPr>
        <p:spPr/>
        <p:txBody>
          <a:bodyPr>
            <a:normAutofit fontScale="90000"/>
          </a:bodyPr>
          <a:lstStyle/>
          <a:p>
            <a:r>
              <a:rPr lang="en-US" dirty="0" smtClean="0"/>
              <a:t>Work, Expression, Manifestation, Item?</a:t>
            </a:r>
            <a:endParaRPr lang="en-US" dirty="0"/>
          </a:p>
        </p:txBody>
      </p:sp>
      <p:sp>
        <p:nvSpPr>
          <p:cNvPr id="4" name="Oval 3"/>
          <p:cNvSpPr/>
          <p:nvPr/>
        </p:nvSpPr>
        <p:spPr>
          <a:xfrm>
            <a:off x="228600" y="4724400"/>
            <a:ext cx="3276600" cy="762000"/>
          </a:xfrm>
          <a:prstGeom prst="ellipse">
            <a:avLst/>
          </a:prstGeom>
          <a:noFill/>
          <a:ln w="635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a:buNone/>
            </a:pPr>
            <a:r>
              <a:rPr lang="en-US" sz="3000" dirty="0" smtClean="0"/>
              <a:t>The content of Seth Grahame-Smith’s graphic novel </a:t>
            </a:r>
            <a:r>
              <a:rPr lang="en-US" sz="3000" i="1" dirty="0" smtClean="0"/>
              <a:t>Pride and prejudice and zombies</a:t>
            </a:r>
            <a:r>
              <a:rPr lang="en-US" sz="3000" dirty="0" smtClean="0"/>
              <a:t>, having the attribute “parody of Jane Austen’s </a:t>
            </a:r>
            <a:r>
              <a:rPr lang="en-US" sz="3000" i="1" dirty="0" smtClean="0"/>
              <a:t>Pride and prejudice</a:t>
            </a:r>
            <a:r>
              <a:rPr lang="en-US" sz="3000" dirty="0" smtClean="0"/>
              <a:t>” is at which entity level in WEMI?</a:t>
            </a:r>
          </a:p>
          <a:p>
            <a:pPr marL="514350" indent="-514350">
              <a:buFont typeface="+mj-lt"/>
              <a:buAutoNum type="alphaUcPeriod"/>
            </a:pPr>
            <a:r>
              <a:rPr lang="en-US" sz="3000" dirty="0" smtClean="0"/>
              <a:t>Work</a:t>
            </a:r>
          </a:p>
          <a:p>
            <a:pPr marL="514350" indent="-514350">
              <a:buFont typeface="+mj-lt"/>
              <a:buAutoNum type="alphaUcPeriod"/>
            </a:pPr>
            <a:r>
              <a:rPr lang="en-US" sz="3000" dirty="0" smtClean="0"/>
              <a:t>Expression</a:t>
            </a:r>
          </a:p>
          <a:p>
            <a:pPr marL="514350" indent="-514350">
              <a:buFont typeface="+mj-lt"/>
              <a:buAutoNum type="alphaUcPeriod"/>
            </a:pPr>
            <a:r>
              <a:rPr lang="en-US" sz="3000" dirty="0" smtClean="0"/>
              <a:t>Manifestation</a:t>
            </a:r>
          </a:p>
          <a:p>
            <a:pPr marL="514350" indent="-514350">
              <a:buFont typeface="+mj-lt"/>
              <a:buAutoNum type="alphaUcPeriod"/>
            </a:pPr>
            <a:r>
              <a:rPr lang="en-US" sz="3000" dirty="0" smtClean="0"/>
              <a:t>Item</a:t>
            </a:r>
          </a:p>
          <a:p>
            <a:pPr marL="514350" indent="-514350">
              <a:buFont typeface="+mj-lt"/>
              <a:buAutoNum type="alphaUcPeriod"/>
            </a:pPr>
            <a:r>
              <a:rPr lang="en-US" sz="3000" dirty="0" smtClean="0"/>
              <a:t>This is a trick question</a:t>
            </a:r>
            <a:endParaRPr lang="en-US" sz="3000" dirty="0"/>
          </a:p>
        </p:txBody>
      </p:sp>
      <p:sp>
        <p:nvSpPr>
          <p:cNvPr id="2" name="Title 1"/>
          <p:cNvSpPr>
            <a:spLocks noGrp="1"/>
          </p:cNvSpPr>
          <p:nvPr>
            <p:ph type="title"/>
          </p:nvPr>
        </p:nvSpPr>
        <p:spPr/>
        <p:txBody>
          <a:bodyPr>
            <a:normAutofit fontScale="90000"/>
          </a:bodyPr>
          <a:lstStyle/>
          <a:p>
            <a:r>
              <a:rPr lang="en-US" dirty="0" smtClean="0"/>
              <a:t>Work, Expression, Manifestation, Item?</a:t>
            </a:r>
            <a:endParaRPr lang="en-US" dirty="0"/>
          </a:p>
        </p:txBody>
      </p:sp>
      <p:pic>
        <p:nvPicPr>
          <p:cNvPr id="7" name="Picture 6" descr="Zombies.gif">
            <a:hlinkClick r:id="rId3"/>
          </p:cNvPr>
          <p:cNvPicPr>
            <a:picLocks noChangeAspect="1"/>
          </p:cNvPicPr>
          <p:nvPr/>
        </p:nvPicPr>
        <p:blipFill>
          <a:blip r:embed="rId4" cstate="print"/>
          <a:stretch>
            <a:fillRect/>
          </a:stretch>
        </p:blipFill>
        <p:spPr>
          <a:xfrm>
            <a:off x="6096001" y="3383280"/>
            <a:ext cx="2125183" cy="3200400"/>
          </a:xfrm>
          <a:prstGeom prst="rect">
            <a:avLst/>
          </a:prstGeom>
        </p:spPr>
      </p:pic>
      <p:sp>
        <p:nvSpPr>
          <p:cNvPr id="5" name="Oval 4"/>
          <p:cNvSpPr/>
          <p:nvPr/>
        </p:nvSpPr>
        <p:spPr>
          <a:xfrm>
            <a:off x="228600" y="3352800"/>
            <a:ext cx="2209800" cy="609600"/>
          </a:xfrm>
          <a:prstGeom prst="ellipse">
            <a:avLst/>
          </a:prstGeom>
          <a:noFill/>
          <a:ln w="635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152400" y="5486400"/>
            <a:ext cx="5105400" cy="685800"/>
          </a:xfrm>
          <a:prstGeom prst="ellipse">
            <a:avLst/>
          </a:prstGeom>
          <a:noFill/>
          <a:ln w="635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b="1" dirty="0" smtClean="0"/>
              <a:t>From Dracula to Hamlet to Do Androids Dream of Electric Sheep?</a:t>
            </a:r>
            <a:endParaRPr lang="en-US" b="1" dirty="0"/>
          </a:p>
        </p:txBody>
      </p:sp>
      <p:pic>
        <p:nvPicPr>
          <p:cNvPr id="4" name="Picture 3" descr="Androids.jpg">
            <a:hlinkClick r:id="rId2"/>
          </p:cNvPr>
          <p:cNvPicPr>
            <a:picLocks noChangeAspect="1"/>
          </p:cNvPicPr>
          <p:nvPr/>
        </p:nvPicPr>
        <p:blipFill>
          <a:blip r:embed="rId3" cstate="print"/>
          <a:stretch>
            <a:fillRect/>
          </a:stretch>
        </p:blipFill>
        <p:spPr>
          <a:xfrm>
            <a:off x="2926080" y="1645920"/>
            <a:ext cx="3193059" cy="4754880"/>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b="1" smtClean="0"/>
              <a:t>… and</a:t>
            </a:r>
            <a:r>
              <a:rPr lang="en-US" b="1" dirty="0" smtClean="0"/>
              <a:t>, Blade Runner</a:t>
            </a:r>
            <a:endParaRPr lang="en-US" dirty="0"/>
          </a:p>
        </p:txBody>
      </p:sp>
      <p:pic>
        <p:nvPicPr>
          <p:cNvPr id="4" name="Picture 3" descr="BladeRunner.jpg">
            <a:hlinkClick r:id="rId2"/>
          </p:cNvPr>
          <p:cNvPicPr>
            <a:picLocks noChangeAspect="1"/>
          </p:cNvPicPr>
          <p:nvPr/>
        </p:nvPicPr>
        <p:blipFill>
          <a:blip r:embed="rId3" cstate="print"/>
          <a:stretch>
            <a:fillRect/>
          </a:stretch>
        </p:blipFill>
        <p:spPr>
          <a:xfrm>
            <a:off x="2926080" y="1371600"/>
            <a:ext cx="3339554" cy="5120640"/>
          </a:xfrm>
          <a:prstGeom prst="rect">
            <a:avLst/>
          </a:prstGeom>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45920" y="2651760"/>
            <a:ext cx="5715000" cy="1015663"/>
          </a:xfrm>
          <a:prstGeom prst="rect">
            <a:avLst/>
          </a:prstGeom>
          <a:noFill/>
        </p:spPr>
        <p:txBody>
          <a:bodyPr wrap="square" rtlCol="0">
            <a:spAutoFit/>
          </a:bodyPr>
          <a:lstStyle/>
          <a:p>
            <a:pPr algn="ctr"/>
            <a:r>
              <a:rPr lang="en-US" sz="6000" dirty="0" smtClean="0"/>
              <a:t>Activity Time</a:t>
            </a:r>
            <a:endParaRPr lang="en-US" sz="6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3" cstate="print"/>
          <a:stretch>
            <a:fillRect/>
          </a:stretch>
        </p:blipFill>
        <p:spPr bwMode="auto">
          <a:xfrm>
            <a:off x="457200" y="1589513"/>
            <a:ext cx="8229600" cy="4440973"/>
          </a:xfrm>
          <a:prstGeom prst="rect">
            <a:avLst/>
          </a:prstGeom>
          <a:noFill/>
          <a:ln w="9525">
            <a:noFill/>
            <a:miter lim="800000"/>
            <a:headEnd/>
            <a:tailEnd/>
          </a:ln>
        </p:spPr>
      </p:pic>
      <p:sp>
        <p:nvSpPr>
          <p:cNvPr id="2" name="Title 1"/>
          <p:cNvSpPr>
            <a:spLocks noGrp="1"/>
          </p:cNvSpPr>
          <p:nvPr>
            <p:ph type="title"/>
          </p:nvPr>
        </p:nvSpPr>
        <p:spPr/>
        <p:txBody>
          <a:bodyPr/>
          <a:lstStyle/>
          <a:p>
            <a:r>
              <a:rPr lang="en-US" b="1" dirty="0" smtClean="0"/>
              <a:t>Results in OPAC</a:t>
            </a:r>
            <a:r>
              <a:rPr lang="en-US" dirty="0" smtClean="0"/>
              <a:t> </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b="1" dirty="0" smtClean="0"/>
              <a:t>Blade Runner (work)</a:t>
            </a:r>
            <a:endParaRPr lang="en-US" b="1" dirty="0"/>
          </a:p>
        </p:txBody>
      </p:sp>
      <p:pic>
        <p:nvPicPr>
          <p:cNvPr id="10242" name="Picture 2">
            <a:hlinkClick r:id="rId2"/>
          </p:cNvPr>
          <p:cNvPicPr>
            <a:picLocks noGrp="1" noChangeAspect="1" noChangeArrowheads="1"/>
          </p:cNvPicPr>
          <p:nvPr>
            <p:ph idx="1"/>
          </p:nvPr>
        </p:nvPicPr>
        <p:blipFill>
          <a:blip r:embed="rId3" cstate="print"/>
          <a:srcRect/>
          <a:stretch>
            <a:fillRect/>
          </a:stretch>
        </p:blipFill>
        <p:spPr bwMode="auto">
          <a:xfrm>
            <a:off x="898694" y="1524000"/>
            <a:ext cx="7346611" cy="457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b="1" dirty="0" smtClean="0"/>
              <a:t>Blade Runner (manifestations)</a:t>
            </a:r>
            <a:endParaRPr lang="en-US" b="1" dirty="0"/>
          </a:p>
        </p:txBody>
      </p:sp>
      <p:pic>
        <p:nvPicPr>
          <p:cNvPr id="11267" name="Picture 3"/>
          <p:cNvPicPr>
            <a:picLocks noGrp="1" noChangeAspect="1" noChangeArrowheads="1"/>
          </p:cNvPicPr>
          <p:nvPr>
            <p:ph idx="1"/>
          </p:nvPr>
        </p:nvPicPr>
        <p:blipFill>
          <a:blip r:embed="rId2" cstate="print"/>
          <a:srcRect/>
          <a:stretch>
            <a:fillRect/>
          </a:stretch>
        </p:blipFill>
        <p:spPr bwMode="auto">
          <a:xfrm>
            <a:off x="457200" y="1897261"/>
            <a:ext cx="8229600" cy="382547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2800" dirty="0" smtClean="0"/>
              <a:t>FRBR is a useful framework for describing the entities and articulating the relationships that we work with</a:t>
            </a:r>
          </a:p>
          <a:p>
            <a:r>
              <a:rPr lang="en-US" sz="2800" dirty="0" smtClean="0"/>
              <a:t>FRBR offers catalog users a more efficient search experience than our current environment</a:t>
            </a:r>
          </a:p>
          <a:p>
            <a:r>
              <a:rPr lang="en-US" sz="2800" dirty="0" smtClean="0"/>
              <a:t>FRBR saves catalogers the time and effort currently required in re-keying information about works that is re-used for expressions and manifestations</a:t>
            </a:r>
          </a:p>
          <a:p>
            <a:r>
              <a:rPr lang="en-US" sz="2800" dirty="0" smtClean="0"/>
              <a:t>FRBR is at the heart of RDA, so let’s embrace it!</a:t>
            </a:r>
            <a:endParaRPr lang="en-US" sz="2800" dirty="0"/>
          </a:p>
        </p:txBody>
      </p:sp>
      <p:sp>
        <p:nvSpPr>
          <p:cNvPr id="3" name="Title 2"/>
          <p:cNvSpPr>
            <a:spLocks noGrp="1"/>
          </p:cNvSpPr>
          <p:nvPr>
            <p:ph type="title"/>
          </p:nvPr>
        </p:nvSpPr>
        <p:spPr/>
        <p:txBody>
          <a:bodyPr/>
          <a:lstStyle/>
          <a:p>
            <a:r>
              <a:rPr lang="en-US" b="1" dirty="0" smtClean="0"/>
              <a:t>Lessons learned</a:t>
            </a:r>
            <a:endParaRPr 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Talk to us, your friendly RDA training committee</a:t>
            </a:r>
          </a:p>
          <a:p>
            <a:pPr lvl="1"/>
            <a:r>
              <a:rPr lang="en-US" dirty="0" smtClean="0"/>
              <a:t>Jean Pajerek, co-chair</a:t>
            </a:r>
          </a:p>
          <a:p>
            <a:pPr lvl="1"/>
            <a:r>
              <a:rPr lang="en-US" dirty="0" smtClean="0"/>
              <a:t>Cynthia Rich</a:t>
            </a:r>
          </a:p>
          <a:p>
            <a:pPr lvl="1"/>
            <a:r>
              <a:rPr lang="en-US" dirty="0" smtClean="0"/>
              <a:t>Sarah Ross</a:t>
            </a:r>
          </a:p>
          <a:p>
            <a:pPr lvl="1"/>
            <a:r>
              <a:rPr lang="en-US" dirty="0" smtClean="0"/>
              <a:t>Cecilia Sercan</a:t>
            </a:r>
          </a:p>
          <a:p>
            <a:pPr lvl="1"/>
            <a:r>
              <a:rPr lang="en-US" dirty="0" smtClean="0"/>
              <a:t>Tracey Snyder, co-chair </a:t>
            </a:r>
          </a:p>
          <a:p>
            <a:pPr lvl="1"/>
            <a:r>
              <a:rPr lang="en-US" dirty="0" smtClean="0"/>
              <a:t>Ardeen White</a:t>
            </a:r>
          </a:p>
          <a:p>
            <a:r>
              <a:rPr lang="en-US" dirty="0" smtClean="0"/>
              <a:t>Consult our wiki: </a:t>
            </a:r>
            <a:r>
              <a:rPr lang="en-US" dirty="0" smtClean="0">
                <a:hlinkClick r:id="rId2"/>
              </a:rPr>
              <a:t>https://confluence.cornell.edu/display/metaserv/RDA+Documentation</a:t>
            </a:r>
            <a:r>
              <a:rPr lang="en-US" dirty="0" smtClean="0"/>
              <a:t> </a:t>
            </a:r>
          </a:p>
        </p:txBody>
      </p:sp>
      <p:sp>
        <p:nvSpPr>
          <p:cNvPr id="3" name="Title 2"/>
          <p:cNvSpPr>
            <a:spLocks noGrp="1"/>
          </p:cNvSpPr>
          <p:nvPr>
            <p:ph type="title"/>
          </p:nvPr>
        </p:nvSpPr>
        <p:spPr/>
        <p:txBody>
          <a:bodyPr>
            <a:normAutofit/>
          </a:bodyPr>
          <a:lstStyle/>
          <a:p>
            <a:r>
              <a:rPr lang="en-US" b="1" dirty="0" smtClean="0"/>
              <a:t>For more information …</a:t>
            </a:r>
            <a:r>
              <a:rPr lang="en-US" dirty="0" smtClean="0"/>
              <a:t> </a:t>
            </a:r>
            <a:endParaRPr 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1012" name="Picture 4" descr="bbt-frbrglasses09"/>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3" name="TextBox 2"/>
          <p:cNvSpPr txBox="1"/>
          <p:nvPr/>
        </p:nvSpPr>
        <p:spPr>
          <a:xfrm>
            <a:off x="152400" y="6019800"/>
            <a:ext cx="2933774" cy="646331"/>
          </a:xfrm>
          <a:prstGeom prst="rect">
            <a:avLst/>
          </a:prstGeom>
          <a:noFill/>
        </p:spPr>
        <p:txBody>
          <a:bodyPr wrap="square" rtlCol="0">
            <a:spAutoFit/>
          </a:bodyPr>
          <a:lstStyle/>
          <a:p>
            <a:r>
              <a:rPr lang="en-US" dirty="0" smtClean="0">
                <a:latin typeface="Arial" charset="0"/>
                <a:ea typeface="ＭＳ Ｐゴシック" pitchFamily="34" charset="-128"/>
              </a:rPr>
              <a:t>Dr. Barbara Tillett</a:t>
            </a:r>
            <a:r>
              <a:rPr lang="en-US" dirty="0" smtClean="0">
                <a:latin typeface="Arial" charset="0"/>
                <a:ea typeface="ＭＳ Ｐゴシック" pitchFamily="34" charset="-128"/>
              </a:rPr>
              <a:t>, </a:t>
            </a:r>
          </a:p>
          <a:p>
            <a:r>
              <a:rPr lang="en-US" dirty="0" smtClean="0">
                <a:latin typeface="Arial" charset="0"/>
                <a:ea typeface="ＭＳ Ｐゴシック" pitchFamily="34" charset="-128"/>
              </a:rPr>
              <a:t>Library of Congress </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a:hlinkClick r:id="rId3"/>
          </p:cNvPr>
          <p:cNvPicPr>
            <a:picLocks noGrp="1" noChangeAspect="1" noChangeArrowheads="1"/>
          </p:cNvPicPr>
          <p:nvPr>
            <p:ph idx="1"/>
          </p:nvPr>
        </p:nvPicPr>
        <p:blipFill>
          <a:blip r:embed="rId4" cstate="print"/>
          <a:stretch>
            <a:fillRect/>
          </a:stretch>
        </p:blipFill>
        <p:spPr bwMode="auto">
          <a:xfrm>
            <a:off x="684532" y="1524000"/>
            <a:ext cx="7774935" cy="4572000"/>
          </a:xfrm>
          <a:prstGeom prst="rect">
            <a:avLst/>
          </a:prstGeom>
          <a:noFill/>
          <a:ln w="9525">
            <a:noFill/>
            <a:miter lim="800000"/>
            <a:headEnd/>
            <a:tailEnd/>
          </a:ln>
        </p:spPr>
      </p:pic>
      <p:sp>
        <p:nvSpPr>
          <p:cNvPr id="2" name="Title 1"/>
          <p:cNvSpPr>
            <a:spLocks noGrp="1"/>
          </p:cNvSpPr>
          <p:nvPr>
            <p:ph type="title"/>
          </p:nvPr>
        </p:nvSpPr>
        <p:spPr/>
        <p:txBody>
          <a:bodyPr>
            <a:normAutofit fontScale="90000"/>
          </a:bodyPr>
          <a:lstStyle/>
          <a:p>
            <a:r>
              <a:rPr lang="en-US" b="1" dirty="0" smtClean="0"/>
              <a:t>Dracula in a FRBR-inspired catalog</a:t>
            </a:r>
            <a:endParaRPr lang="en-US" b="1"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Grp="1" noChangeAspect="1" noChangeArrowheads="1"/>
          </p:cNvPicPr>
          <p:nvPr>
            <p:ph idx="1"/>
          </p:nvPr>
        </p:nvPicPr>
        <p:blipFill>
          <a:blip r:embed="rId3" cstate="print"/>
          <a:stretch>
            <a:fillRect/>
          </a:stretch>
        </p:blipFill>
        <p:spPr bwMode="auto">
          <a:xfrm>
            <a:off x="2166403" y="1524000"/>
            <a:ext cx="4811193" cy="4572000"/>
          </a:xfrm>
          <a:prstGeom prst="rect">
            <a:avLst/>
          </a:prstGeom>
          <a:noFill/>
          <a:ln w="9525">
            <a:noFill/>
            <a:miter lim="800000"/>
            <a:headEnd/>
            <a:tailEnd/>
          </a:ln>
        </p:spPr>
      </p:pic>
      <p:sp>
        <p:nvSpPr>
          <p:cNvPr id="2" name="Title 1"/>
          <p:cNvSpPr>
            <a:spLocks noGrp="1"/>
          </p:cNvSpPr>
          <p:nvPr>
            <p:ph type="title"/>
          </p:nvPr>
        </p:nvSpPr>
        <p:spPr/>
        <p:txBody>
          <a:bodyPr>
            <a:normAutofit/>
          </a:bodyPr>
          <a:lstStyle/>
          <a:p>
            <a:r>
              <a:rPr lang="en-US" b="1" dirty="0" smtClean="0"/>
              <a:t>Results in FRBR-inspired catalog</a:t>
            </a:r>
            <a:endParaRPr lang="en-US" b="1"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Grp="1" noChangeAspect="1" noChangeArrowheads="1"/>
          </p:cNvPicPr>
          <p:nvPr>
            <p:ph idx="1"/>
          </p:nvPr>
        </p:nvPicPr>
        <p:blipFill>
          <a:blip r:embed="rId3" cstate="print"/>
          <a:stretch>
            <a:fillRect/>
          </a:stretch>
        </p:blipFill>
        <p:spPr bwMode="auto">
          <a:xfrm>
            <a:off x="1503947" y="1524000"/>
            <a:ext cx="6136105" cy="4572000"/>
          </a:xfrm>
          <a:prstGeom prst="rect">
            <a:avLst/>
          </a:prstGeom>
          <a:noFill/>
          <a:ln w="9525">
            <a:noFill/>
            <a:miter lim="800000"/>
            <a:headEnd/>
            <a:tailEnd/>
          </a:ln>
        </p:spPr>
      </p:pic>
      <p:sp>
        <p:nvSpPr>
          <p:cNvPr id="2" name="Title 1"/>
          <p:cNvSpPr>
            <a:spLocks noGrp="1"/>
          </p:cNvSpPr>
          <p:nvPr>
            <p:ph type="title"/>
          </p:nvPr>
        </p:nvSpPr>
        <p:spPr/>
        <p:txBody>
          <a:bodyPr>
            <a:normAutofit fontScale="90000"/>
          </a:bodyPr>
          <a:lstStyle/>
          <a:p>
            <a:r>
              <a:rPr lang="en-US" b="1" dirty="0" smtClean="0"/>
              <a:t>Results in FRBR-inspired catalog (cont’d)</a:t>
            </a:r>
            <a:endParaRPr lang="en-US" b="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Grp="1" noChangeAspect="1" noChangeArrowheads="1"/>
          </p:cNvPicPr>
          <p:nvPr>
            <p:ph idx="1"/>
          </p:nvPr>
        </p:nvPicPr>
        <p:blipFill>
          <a:blip r:embed="rId3" cstate="print"/>
          <a:stretch>
            <a:fillRect/>
          </a:stretch>
        </p:blipFill>
        <p:spPr bwMode="auto">
          <a:xfrm>
            <a:off x="2272956" y="1524000"/>
            <a:ext cx="4598088" cy="4572000"/>
          </a:xfrm>
          <a:prstGeom prst="rect">
            <a:avLst/>
          </a:prstGeom>
          <a:noFill/>
          <a:ln w="9525">
            <a:noFill/>
            <a:miter lim="800000"/>
            <a:headEnd/>
            <a:tailEnd/>
          </a:ln>
        </p:spPr>
      </p:pic>
      <p:sp>
        <p:nvSpPr>
          <p:cNvPr id="2" name="Title 1"/>
          <p:cNvSpPr>
            <a:spLocks noGrp="1"/>
          </p:cNvSpPr>
          <p:nvPr>
            <p:ph type="title"/>
          </p:nvPr>
        </p:nvSpPr>
        <p:spPr/>
        <p:txBody>
          <a:bodyPr>
            <a:normAutofit fontScale="90000"/>
          </a:bodyPr>
          <a:lstStyle/>
          <a:p>
            <a:r>
              <a:rPr lang="en-US" b="1" dirty="0" smtClean="0"/>
              <a:t>Results in FRBR-inspired catalog (cont’d)</a:t>
            </a:r>
            <a:endParaRPr lang="en-US" b="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gradFill>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sp>
        <p:nvSpPr>
          <p:cNvPr id="28675" name="Title 1"/>
          <p:cNvSpPr>
            <a:spLocks noGrp="1"/>
          </p:cNvSpPr>
          <p:nvPr>
            <p:ph type="title"/>
          </p:nvPr>
        </p:nvSpPr>
        <p:spPr/>
        <p:txBody>
          <a:bodyPr>
            <a:normAutofit/>
          </a:bodyPr>
          <a:lstStyle/>
          <a:p>
            <a:pPr eaLnBrk="1" hangingPunct="1">
              <a:defRPr/>
            </a:pPr>
            <a:r>
              <a:rPr lang="en-US" sz="4000" dirty="0" smtClean="0">
                <a:effectLst>
                  <a:outerShdw blurRad="38100" dist="38100" dir="2700000" algn="tl">
                    <a:srgbClr val="C0C0C0"/>
                  </a:outerShdw>
                </a:effectLst>
              </a:rPr>
              <a:t>Can you relate to this?</a:t>
            </a:r>
          </a:p>
        </p:txBody>
      </p:sp>
      <p:sp>
        <p:nvSpPr>
          <p:cNvPr id="51203" name="TextBox 4"/>
          <p:cNvSpPr txBox="1">
            <a:spLocks noChangeArrowheads="1"/>
          </p:cNvSpPr>
          <p:nvPr/>
        </p:nvSpPr>
        <p:spPr bwMode="auto">
          <a:xfrm>
            <a:off x="5105400" y="1905000"/>
            <a:ext cx="922338" cy="404813"/>
          </a:xfrm>
          <a:prstGeom prst="rect">
            <a:avLst/>
          </a:prstGeom>
          <a:noFill/>
          <a:ln w="38100">
            <a:solidFill>
              <a:srgbClr val="0000FF"/>
            </a:solidFill>
            <a:miter lim="800000"/>
            <a:headEnd/>
            <a:tailEnd/>
          </a:ln>
        </p:spPr>
        <p:txBody>
          <a:bodyPr wrap="none">
            <a:spAutoFit/>
          </a:bodyPr>
          <a:lstStyle/>
          <a:p>
            <a:r>
              <a:rPr lang="en-US" dirty="0">
                <a:latin typeface="Corbel" pitchFamily="34" charset="0"/>
              </a:rPr>
              <a:t>Hamlet</a:t>
            </a:r>
          </a:p>
        </p:txBody>
      </p:sp>
      <p:sp>
        <p:nvSpPr>
          <p:cNvPr id="51204" name="TextBox 5"/>
          <p:cNvSpPr txBox="1">
            <a:spLocks noChangeArrowheads="1"/>
          </p:cNvSpPr>
          <p:nvPr/>
        </p:nvSpPr>
        <p:spPr bwMode="auto">
          <a:xfrm>
            <a:off x="6781800" y="4776788"/>
            <a:ext cx="2098675" cy="434975"/>
          </a:xfrm>
          <a:prstGeom prst="rect">
            <a:avLst/>
          </a:prstGeom>
          <a:noFill/>
          <a:ln w="38100">
            <a:solidFill>
              <a:srgbClr val="FF6600"/>
            </a:solidFill>
            <a:miter lim="800000"/>
            <a:headEnd/>
            <a:tailEnd/>
          </a:ln>
        </p:spPr>
        <p:txBody>
          <a:bodyPr wrap="none">
            <a:spAutoFit/>
          </a:bodyPr>
          <a:lstStyle/>
          <a:p>
            <a:r>
              <a:rPr lang="es-MX" sz="2000">
                <a:latin typeface="Corbel" pitchFamily="34" charset="0"/>
              </a:rPr>
              <a:t>México, D.F. 2008</a:t>
            </a:r>
          </a:p>
        </p:txBody>
      </p:sp>
      <p:sp>
        <p:nvSpPr>
          <p:cNvPr id="51205" name="TextBox 7"/>
          <p:cNvSpPr txBox="1">
            <a:spLocks noChangeArrowheads="1"/>
          </p:cNvSpPr>
          <p:nvPr/>
        </p:nvSpPr>
        <p:spPr bwMode="auto">
          <a:xfrm>
            <a:off x="5715000" y="2438400"/>
            <a:ext cx="908050" cy="404813"/>
          </a:xfrm>
          <a:prstGeom prst="rect">
            <a:avLst/>
          </a:prstGeom>
          <a:noFill/>
          <a:ln w="38100">
            <a:solidFill>
              <a:srgbClr val="339966"/>
            </a:solidFill>
            <a:miter lim="800000"/>
            <a:headEnd/>
            <a:tailEnd/>
          </a:ln>
        </p:spPr>
        <p:txBody>
          <a:bodyPr wrap="none">
            <a:spAutoFit/>
          </a:bodyPr>
          <a:lstStyle/>
          <a:p>
            <a:r>
              <a:rPr lang="en-US">
                <a:solidFill>
                  <a:srgbClr val="FF3300"/>
                </a:solidFill>
                <a:latin typeface="Corbel" pitchFamily="34" charset="0"/>
              </a:rPr>
              <a:t>English</a:t>
            </a:r>
          </a:p>
        </p:txBody>
      </p:sp>
      <p:sp>
        <p:nvSpPr>
          <p:cNvPr id="51206" name="TextBox 34"/>
          <p:cNvSpPr txBox="1">
            <a:spLocks noChangeArrowheads="1"/>
          </p:cNvSpPr>
          <p:nvPr/>
        </p:nvSpPr>
        <p:spPr bwMode="auto">
          <a:xfrm>
            <a:off x="5715000" y="4038600"/>
            <a:ext cx="968375" cy="404813"/>
          </a:xfrm>
          <a:prstGeom prst="rect">
            <a:avLst/>
          </a:prstGeom>
          <a:noFill/>
          <a:ln w="38100">
            <a:solidFill>
              <a:srgbClr val="339966"/>
            </a:solidFill>
            <a:miter lim="800000"/>
            <a:headEnd/>
            <a:tailEnd/>
          </a:ln>
        </p:spPr>
        <p:txBody>
          <a:bodyPr wrap="none">
            <a:spAutoFit/>
          </a:bodyPr>
          <a:lstStyle/>
          <a:p>
            <a:r>
              <a:rPr lang="en-US">
                <a:solidFill>
                  <a:srgbClr val="FF3300"/>
                </a:solidFill>
                <a:latin typeface="Corbel" pitchFamily="34" charset="0"/>
              </a:rPr>
              <a:t>Spanish</a:t>
            </a:r>
          </a:p>
        </p:txBody>
      </p:sp>
      <p:sp>
        <p:nvSpPr>
          <p:cNvPr id="51207" name="TextBox 36"/>
          <p:cNvSpPr txBox="1">
            <a:spLocks noChangeArrowheads="1"/>
          </p:cNvSpPr>
          <p:nvPr/>
        </p:nvSpPr>
        <p:spPr bwMode="auto">
          <a:xfrm>
            <a:off x="5715000" y="2971800"/>
            <a:ext cx="871538" cy="404813"/>
          </a:xfrm>
          <a:prstGeom prst="rect">
            <a:avLst/>
          </a:prstGeom>
          <a:noFill/>
          <a:ln w="38100">
            <a:solidFill>
              <a:srgbClr val="339966"/>
            </a:solidFill>
            <a:miter lim="800000"/>
            <a:headEnd/>
            <a:tailEnd/>
          </a:ln>
        </p:spPr>
        <p:txBody>
          <a:bodyPr wrap="none">
            <a:spAutoFit/>
          </a:bodyPr>
          <a:lstStyle/>
          <a:p>
            <a:r>
              <a:rPr lang="en-US">
                <a:solidFill>
                  <a:srgbClr val="FF3300"/>
                </a:solidFill>
                <a:latin typeface="Corbel" pitchFamily="34" charset="0"/>
              </a:rPr>
              <a:t>French</a:t>
            </a:r>
          </a:p>
        </p:txBody>
      </p:sp>
      <p:sp>
        <p:nvSpPr>
          <p:cNvPr id="51208" name="TextBox 37"/>
          <p:cNvSpPr txBox="1">
            <a:spLocks noChangeArrowheads="1"/>
          </p:cNvSpPr>
          <p:nvPr/>
        </p:nvSpPr>
        <p:spPr bwMode="auto">
          <a:xfrm>
            <a:off x="5715000" y="3505200"/>
            <a:ext cx="987425" cy="404813"/>
          </a:xfrm>
          <a:prstGeom prst="rect">
            <a:avLst/>
          </a:prstGeom>
          <a:noFill/>
          <a:ln w="38100">
            <a:solidFill>
              <a:srgbClr val="339966"/>
            </a:solidFill>
            <a:miter lim="800000"/>
            <a:headEnd/>
            <a:tailEnd/>
          </a:ln>
        </p:spPr>
        <p:txBody>
          <a:bodyPr wrap="none">
            <a:spAutoFit/>
          </a:bodyPr>
          <a:lstStyle/>
          <a:p>
            <a:r>
              <a:rPr lang="en-US">
                <a:solidFill>
                  <a:srgbClr val="FF3300"/>
                </a:solidFill>
                <a:latin typeface="Corbel" pitchFamily="34" charset="0"/>
              </a:rPr>
              <a:t>German</a:t>
            </a:r>
          </a:p>
        </p:txBody>
      </p:sp>
      <p:sp>
        <p:nvSpPr>
          <p:cNvPr id="51209" name="TextBox 40"/>
          <p:cNvSpPr txBox="1">
            <a:spLocks noChangeArrowheads="1"/>
          </p:cNvSpPr>
          <p:nvPr/>
        </p:nvSpPr>
        <p:spPr bwMode="auto">
          <a:xfrm>
            <a:off x="6477000" y="1600200"/>
            <a:ext cx="1438275" cy="404813"/>
          </a:xfrm>
          <a:prstGeom prst="rect">
            <a:avLst/>
          </a:prstGeom>
          <a:noFill/>
          <a:ln w="38100">
            <a:solidFill>
              <a:srgbClr val="CC0099"/>
            </a:solidFill>
            <a:miter lim="800000"/>
            <a:headEnd/>
            <a:tailEnd/>
          </a:ln>
        </p:spPr>
        <p:txBody>
          <a:bodyPr wrap="none">
            <a:spAutoFit/>
          </a:bodyPr>
          <a:lstStyle/>
          <a:p>
            <a:r>
              <a:rPr lang="en-US">
                <a:latin typeface="Corbel" pitchFamily="34" charset="0"/>
              </a:rPr>
              <a:t>Shakespeare</a:t>
            </a:r>
          </a:p>
        </p:txBody>
      </p:sp>
      <p:cxnSp>
        <p:nvCxnSpPr>
          <p:cNvPr id="51210" name="Shape 45"/>
          <p:cNvCxnSpPr>
            <a:cxnSpLocks noChangeShapeType="1"/>
            <a:stCxn id="51209" idx="1"/>
            <a:endCxn id="51203" idx="0"/>
          </p:cNvCxnSpPr>
          <p:nvPr/>
        </p:nvCxnSpPr>
        <p:spPr bwMode="auto">
          <a:xfrm rot="10800000" flipV="1">
            <a:off x="5567363" y="1803400"/>
            <a:ext cx="890587" cy="82550"/>
          </a:xfrm>
          <a:prstGeom prst="curvedConnector2">
            <a:avLst/>
          </a:prstGeom>
          <a:noFill/>
          <a:ln w="38100">
            <a:solidFill>
              <a:schemeClr val="tx1"/>
            </a:solidFill>
            <a:round/>
            <a:headEnd/>
            <a:tailEnd/>
          </a:ln>
        </p:spPr>
      </p:cxnSp>
      <p:cxnSp>
        <p:nvCxnSpPr>
          <p:cNvPr id="51211" name="Shape 47"/>
          <p:cNvCxnSpPr>
            <a:cxnSpLocks noChangeShapeType="1"/>
            <a:stCxn id="51203" idx="2"/>
            <a:endCxn id="51205" idx="1"/>
          </p:cNvCxnSpPr>
          <p:nvPr/>
        </p:nvCxnSpPr>
        <p:spPr bwMode="auto">
          <a:xfrm rot="16200000" flipH="1">
            <a:off x="5475288" y="2420938"/>
            <a:ext cx="312737" cy="128587"/>
          </a:xfrm>
          <a:prstGeom prst="bentConnector2">
            <a:avLst/>
          </a:prstGeom>
          <a:noFill/>
          <a:ln w="38100">
            <a:solidFill>
              <a:schemeClr val="tx1"/>
            </a:solidFill>
            <a:miter lim="800000"/>
            <a:headEnd/>
            <a:tailEnd/>
          </a:ln>
        </p:spPr>
      </p:cxnSp>
      <p:cxnSp>
        <p:nvCxnSpPr>
          <p:cNvPr id="50" name="Shape 49"/>
          <p:cNvCxnSpPr>
            <a:cxnSpLocks noChangeShapeType="1"/>
          </p:cNvCxnSpPr>
          <p:nvPr/>
        </p:nvCxnSpPr>
        <p:spPr bwMode="auto">
          <a:xfrm rot="16200000" flipH="1">
            <a:off x="5203825" y="2720975"/>
            <a:ext cx="846138" cy="128588"/>
          </a:xfrm>
          <a:prstGeom prst="bentConnector2">
            <a:avLst/>
          </a:prstGeom>
          <a:noFill/>
          <a:ln w="25400">
            <a:solidFill>
              <a:schemeClr val="tx1"/>
            </a:solidFill>
            <a:miter lim="800000"/>
            <a:headEnd/>
            <a:tailEnd/>
          </a:ln>
          <a:effectLst>
            <a:outerShdw dist="20000" dir="5400000" rotWithShape="0">
              <a:srgbClr val="808080">
                <a:alpha val="37999"/>
              </a:srgbClr>
            </a:outerShdw>
          </a:effectLst>
        </p:spPr>
      </p:cxnSp>
      <p:cxnSp>
        <p:nvCxnSpPr>
          <p:cNvPr id="52" name="Shape 51"/>
          <p:cNvCxnSpPr>
            <a:cxnSpLocks noChangeShapeType="1"/>
          </p:cNvCxnSpPr>
          <p:nvPr/>
        </p:nvCxnSpPr>
        <p:spPr bwMode="auto">
          <a:xfrm rot="16200000" flipH="1">
            <a:off x="4937125" y="2987675"/>
            <a:ext cx="1379538" cy="128588"/>
          </a:xfrm>
          <a:prstGeom prst="bentConnector2">
            <a:avLst/>
          </a:prstGeom>
          <a:noFill/>
          <a:ln w="25400">
            <a:solidFill>
              <a:schemeClr val="tx1"/>
            </a:solidFill>
            <a:miter lim="800000"/>
            <a:headEnd/>
            <a:tailEnd/>
          </a:ln>
          <a:effectLst>
            <a:outerShdw dist="20000" dir="5400000" rotWithShape="0">
              <a:srgbClr val="808080">
                <a:alpha val="37999"/>
              </a:srgbClr>
            </a:outerShdw>
          </a:effectLst>
        </p:spPr>
      </p:cxnSp>
      <p:cxnSp>
        <p:nvCxnSpPr>
          <p:cNvPr id="54" name="Shape 53"/>
          <p:cNvCxnSpPr>
            <a:cxnSpLocks noChangeShapeType="1"/>
            <a:stCxn id="51203" idx="2"/>
            <a:endCxn id="51206" idx="1"/>
          </p:cNvCxnSpPr>
          <p:nvPr/>
        </p:nvCxnSpPr>
        <p:spPr bwMode="auto">
          <a:xfrm rot="16200000" flipH="1">
            <a:off x="4675188" y="3221038"/>
            <a:ext cx="1912937" cy="128587"/>
          </a:xfrm>
          <a:prstGeom prst="bentConnector2">
            <a:avLst/>
          </a:prstGeom>
          <a:noFill/>
          <a:ln w="25400">
            <a:solidFill>
              <a:schemeClr val="tx1"/>
            </a:solidFill>
            <a:miter lim="800000"/>
            <a:headEnd/>
            <a:tailEnd/>
          </a:ln>
          <a:effectLst>
            <a:outerShdw dist="20000" dir="5400000" rotWithShape="0">
              <a:srgbClr val="808080">
                <a:alpha val="37999"/>
              </a:srgbClr>
            </a:outerShdw>
          </a:effectLst>
        </p:spPr>
      </p:cxnSp>
      <p:cxnSp>
        <p:nvCxnSpPr>
          <p:cNvPr id="56" name="Shape 55"/>
          <p:cNvCxnSpPr>
            <a:cxnSpLocks noChangeShapeType="1"/>
            <a:stCxn id="51206" idx="2"/>
            <a:endCxn id="51204" idx="1"/>
          </p:cNvCxnSpPr>
          <p:nvPr/>
        </p:nvCxnSpPr>
        <p:spPr bwMode="auto">
          <a:xfrm rot="16200000" flipH="1">
            <a:off x="6215063" y="4446588"/>
            <a:ext cx="531812" cy="563562"/>
          </a:xfrm>
          <a:prstGeom prst="bentConnector2">
            <a:avLst/>
          </a:prstGeom>
          <a:noFill/>
          <a:ln w="25400">
            <a:solidFill>
              <a:schemeClr val="tx1"/>
            </a:solidFill>
            <a:miter lim="800000"/>
            <a:headEnd/>
            <a:tailEnd/>
          </a:ln>
          <a:effectLst>
            <a:outerShdw dist="20000" dir="5400000" rotWithShape="0">
              <a:srgbClr val="808080">
                <a:alpha val="37999"/>
              </a:srgbClr>
            </a:outerShdw>
          </a:effectLst>
        </p:spPr>
      </p:cxnSp>
      <p:sp>
        <p:nvSpPr>
          <p:cNvPr id="51216" name="TextBox 57"/>
          <p:cNvSpPr txBox="1">
            <a:spLocks noChangeArrowheads="1"/>
          </p:cNvSpPr>
          <p:nvPr/>
        </p:nvSpPr>
        <p:spPr bwMode="auto">
          <a:xfrm>
            <a:off x="4800600" y="5562600"/>
            <a:ext cx="2274888" cy="954088"/>
          </a:xfrm>
          <a:prstGeom prst="rect">
            <a:avLst/>
          </a:prstGeom>
          <a:noFill/>
          <a:ln w="38100">
            <a:solidFill>
              <a:srgbClr val="FF0000"/>
            </a:solidFill>
            <a:miter lim="800000"/>
            <a:headEnd/>
            <a:tailEnd/>
          </a:ln>
        </p:spPr>
        <p:txBody>
          <a:bodyPr wrap="none">
            <a:spAutoFit/>
          </a:bodyPr>
          <a:lstStyle/>
          <a:p>
            <a:r>
              <a:rPr lang="en-US">
                <a:latin typeface="Corbel" pitchFamily="34" charset="0"/>
              </a:rPr>
              <a:t>Library of Congress</a:t>
            </a:r>
          </a:p>
          <a:p>
            <a:r>
              <a:rPr lang="en-US">
                <a:latin typeface="Corbel" pitchFamily="34" charset="0"/>
              </a:rPr>
              <a:t>Copy 1</a:t>
            </a:r>
          </a:p>
          <a:p>
            <a:r>
              <a:rPr lang="en-US">
                <a:latin typeface="Corbel" pitchFamily="34" charset="0"/>
              </a:rPr>
              <a:t>Green leather binding</a:t>
            </a:r>
          </a:p>
        </p:txBody>
      </p:sp>
      <p:cxnSp>
        <p:nvCxnSpPr>
          <p:cNvPr id="60" name="Shape 59"/>
          <p:cNvCxnSpPr>
            <a:cxnSpLocks noChangeShapeType="1"/>
            <a:stCxn id="51204" idx="2"/>
            <a:endCxn id="51216" idx="3"/>
          </p:cNvCxnSpPr>
          <p:nvPr/>
        </p:nvCxnSpPr>
        <p:spPr bwMode="auto">
          <a:xfrm rot="5400000">
            <a:off x="7058025" y="5267326"/>
            <a:ext cx="809625" cy="736600"/>
          </a:xfrm>
          <a:prstGeom prst="bentConnector2">
            <a:avLst/>
          </a:prstGeom>
          <a:noFill/>
          <a:ln w="25400">
            <a:solidFill>
              <a:schemeClr val="tx1"/>
            </a:solidFill>
            <a:miter lim="800000"/>
            <a:headEnd/>
            <a:tailEnd/>
          </a:ln>
          <a:effectLst>
            <a:outerShdw dist="20000" dir="5400000" rotWithShape="0">
              <a:srgbClr val="808080">
                <a:alpha val="37999"/>
              </a:srgbClr>
            </a:outerShdw>
          </a:effectLst>
        </p:spPr>
      </p:cxnSp>
      <p:sp>
        <p:nvSpPr>
          <p:cNvPr id="51218" name="TextBox 4"/>
          <p:cNvSpPr txBox="1">
            <a:spLocks noChangeArrowheads="1"/>
          </p:cNvSpPr>
          <p:nvPr/>
        </p:nvSpPr>
        <p:spPr bwMode="auto">
          <a:xfrm>
            <a:off x="7543800" y="2209800"/>
            <a:ext cx="1306513" cy="679450"/>
          </a:xfrm>
          <a:prstGeom prst="rect">
            <a:avLst/>
          </a:prstGeom>
          <a:noFill/>
          <a:ln w="38100">
            <a:solidFill>
              <a:srgbClr val="0000FF"/>
            </a:solidFill>
            <a:miter lim="800000"/>
            <a:headEnd/>
            <a:tailEnd/>
          </a:ln>
        </p:spPr>
        <p:txBody>
          <a:bodyPr wrap="none">
            <a:spAutoFit/>
          </a:bodyPr>
          <a:lstStyle/>
          <a:p>
            <a:r>
              <a:rPr lang="en-US" dirty="0">
                <a:latin typeface="Corbel" pitchFamily="34" charset="0"/>
              </a:rPr>
              <a:t>Romeo and</a:t>
            </a:r>
          </a:p>
          <a:p>
            <a:r>
              <a:rPr lang="en-US" dirty="0">
                <a:latin typeface="Corbel" pitchFamily="34" charset="0"/>
              </a:rPr>
              <a:t>Juliet</a:t>
            </a:r>
          </a:p>
        </p:txBody>
      </p:sp>
      <p:cxnSp>
        <p:nvCxnSpPr>
          <p:cNvPr id="2" name="Shape 45"/>
          <p:cNvCxnSpPr>
            <a:cxnSpLocks noChangeShapeType="1"/>
            <a:stCxn id="51218" idx="0"/>
          </p:cNvCxnSpPr>
          <p:nvPr/>
        </p:nvCxnSpPr>
        <p:spPr bwMode="auto">
          <a:xfrm rot="5400000" flipH="1">
            <a:off x="7881938" y="1874837"/>
            <a:ext cx="387350" cy="244475"/>
          </a:xfrm>
          <a:prstGeom prst="curvedConnector3">
            <a:avLst>
              <a:gd name="adj1" fmla="val 47542"/>
            </a:avLst>
          </a:prstGeom>
          <a:noFill/>
          <a:ln w="25400">
            <a:solidFill>
              <a:schemeClr val="tx1"/>
            </a:solidFill>
            <a:round/>
            <a:headEnd/>
            <a:tailEnd/>
          </a:ln>
          <a:effectLst>
            <a:outerShdw dist="20000" dir="5400000" rotWithShape="0">
              <a:srgbClr val="808080">
                <a:alpha val="37999"/>
              </a:srgbClr>
            </a:outerShdw>
          </a:effectLst>
        </p:spPr>
      </p:cxnSp>
      <p:sp>
        <p:nvSpPr>
          <p:cNvPr id="51220" name="Text Box 22"/>
          <p:cNvSpPr txBox="1">
            <a:spLocks noChangeArrowheads="1"/>
          </p:cNvSpPr>
          <p:nvPr/>
        </p:nvSpPr>
        <p:spPr bwMode="auto">
          <a:xfrm>
            <a:off x="1508125" y="1408113"/>
            <a:ext cx="1101725" cy="404812"/>
          </a:xfrm>
          <a:prstGeom prst="rect">
            <a:avLst/>
          </a:prstGeom>
          <a:noFill/>
          <a:ln w="38100">
            <a:solidFill>
              <a:srgbClr val="CC0099"/>
            </a:solidFill>
            <a:miter lim="800000"/>
            <a:headEnd/>
            <a:tailEnd/>
          </a:ln>
        </p:spPr>
        <p:txBody>
          <a:bodyPr wrap="none">
            <a:spAutoFit/>
          </a:bodyPr>
          <a:lstStyle/>
          <a:p>
            <a:r>
              <a:rPr lang="en-US">
                <a:latin typeface="Corbel" pitchFamily="34" charset="0"/>
              </a:rPr>
              <a:t>Stoppard</a:t>
            </a:r>
          </a:p>
        </p:txBody>
      </p:sp>
      <p:sp>
        <p:nvSpPr>
          <p:cNvPr id="51221" name="Text Box 23"/>
          <p:cNvSpPr txBox="1">
            <a:spLocks noChangeArrowheads="1"/>
          </p:cNvSpPr>
          <p:nvPr/>
        </p:nvSpPr>
        <p:spPr bwMode="auto">
          <a:xfrm>
            <a:off x="746125" y="2093913"/>
            <a:ext cx="184150" cy="366712"/>
          </a:xfrm>
          <a:prstGeom prst="rect">
            <a:avLst/>
          </a:prstGeom>
          <a:noFill/>
          <a:ln w="9525">
            <a:noFill/>
            <a:miter lim="800000"/>
            <a:headEnd/>
            <a:tailEnd/>
          </a:ln>
        </p:spPr>
        <p:txBody>
          <a:bodyPr wrap="none">
            <a:spAutoFit/>
          </a:bodyPr>
          <a:lstStyle/>
          <a:p>
            <a:endParaRPr lang="en-US">
              <a:latin typeface="Corbel" pitchFamily="34" charset="0"/>
            </a:endParaRPr>
          </a:p>
        </p:txBody>
      </p:sp>
      <p:sp>
        <p:nvSpPr>
          <p:cNvPr id="51222" name="Text Box 24"/>
          <p:cNvSpPr txBox="1">
            <a:spLocks noChangeArrowheads="1"/>
          </p:cNvSpPr>
          <p:nvPr/>
        </p:nvSpPr>
        <p:spPr bwMode="auto">
          <a:xfrm>
            <a:off x="746125" y="2170113"/>
            <a:ext cx="2903538" cy="679450"/>
          </a:xfrm>
          <a:prstGeom prst="rect">
            <a:avLst/>
          </a:prstGeom>
          <a:noFill/>
          <a:ln w="38100">
            <a:solidFill>
              <a:srgbClr val="0000FF"/>
            </a:solidFill>
            <a:miter lim="800000"/>
            <a:headEnd/>
            <a:tailEnd/>
          </a:ln>
        </p:spPr>
        <p:txBody>
          <a:bodyPr wrap="none">
            <a:spAutoFit/>
          </a:bodyPr>
          <a:lstStyle/>
          <a:p>
            <a:r>
              <a:rPr lang="en-US" dirty="0">
                <a:latin typeface="Corbel" pitchFamily="34" charset="0"/>
              </a:rPr>
              <a:t>Rosencrantz &amp; Guildenstern </a:t>
            </a:r>
          </a:p>
          <a:p>
            <a:r>
              <a:rPr lang="en-US" dirty="0">
                <a:latin typeface="Corbel" pitchFamily="34" charset="0"/>
              </a:rPr>
              <a:t>Are Dead</a:t>
            </a:r>
          </a:p>
        </p:txBody>
      </p:sp>
      <p:sp>
        <p:nvSpPr>
          <p:cNvPr id="51223" name="Text Box 27"/>
          <p:cNvSpPr txBox="1">
            <a:spLocks noChangeArrowheads="1"/>
          </p:cNvSpPr>
          <p:nvPr/>
        </p:nvSpPr>
        <p:spPr bwMode="auto">
          <a:xfrm flipV="1">
            <a:off x="5105400" y="3124200"/>
            <a:ext cx="458788" cy="517525"/>
          </a:xfrm>
          <a:prstGeom prst="rect">
            <a:avLst/>
          </a:prstGeom>
          <a:noFill/>
          <a:ln w="9525">
            <a:noFill/>
            <a:miter lim="800000"/>
            <a:headEnd/>
            <a:tailEnd/>
          </a:ln>
        </p:spPr>
        <p:txBody>
          <a:bodyPr vert="eaVert" wrap="none">
            <a:spAutoFit/>
          </a:bodyPr>
          <a:lstStyle/>
          <a:p>
            <a:r>
              <a:rPr lang="en-US">
                <a:latin typeface="Corbel" pitchFamily="34" charset="0"/>
              </a:rPr>
              <a:t>Text</a:t>
            </a:r>
          </a:p>
        </p:txBody>
      </p:sp>
      <p:sp>
        <p:nvSpPr>
          <p:cNvPr id="51224" name="Text Box 29"/>
          <p:cNvSpPr txBox="1">
            <a:spLocks noChangeArrowheads="1"/>
          </p:cNvSpPr>
          <p:nvPr/>
        </p:nvSpPr>
        <p:spPr bwMode="auto">
          <a:xfrm>
            <a:off x="2270125" y="3541713"/>
            <a:ext cx="896938" cy="679450"/>
          </a:xfrm>
          <a:prstGeom prst="rect">
            <a:avLst/>
          </a:prstGeom>
          <a:noFill/>
          <a:ln w="38100">
            <a:solidFill>
              <a:srgbClr val="0000FF"/>
            </a:solidFill>
            <a:miter lim="800000"/>
            <a:headEnd/>
            <a:tailEnd/>
          </a:ln>
        </p:spPr>
        <p:txBody>
          <a:bodyPr wrap="none">
            <a:spAutoFit/>
          </a:bodyPr>
          <a:lstStyle/>
          <a:p>
            <a:r>
              <a:rPr lang="en-US" dirty="0">
                <a:latin typeface="Corbel" pitchFamily="34" charset="0"/>
              </a:rPr>
              <a:t>Movies</a:t>
            </a:r>
          </a:p>
          <a:p>
            <a:r>
              <a:rPr lang="en-US" dirty="0">
                <a:latin typeface="Corbel" pitchFamily="34" charset="0"/>
              </a:rPr>
              <a:t>…</a:t>
            </a:r>
          </a:p>
        </p:txBody>
      </p:sp>
      <p:sp>
        <p:nvSpPr>
          <p:cNvPr id="51225" name="Text Box 30"/>
          <p:cNvSpPr txBox="1">
            <a:spLocks noChangeArrowheads="1"/>
          </p:cNvSpPr>
          <p:nvPr/>
        </p:nvSpPr>
        <p:spPr bwMode="auto">
          <a:xfrm rot="-1554391">
            <a:off x="3787775" y="1819275"/>
            <a:ext cx="1152525" cy="641350"/>
          </a:xfrm>
          <a:prstGeom prst="rect">
            <a:avLst/>
          </a:prstGeom>
          <a:noFill/>
          <a:ln w="9525">
            <a:noFill/>
            <a:miter lim="800000"/>
            <a:headEnd/>
            <a:tailEnd/>
          </a:ln>
        </p:spPr>
        <p:txBody>
          <a:bodyPr wrap="none">
            <a:spAutoFit/>
          </a:bodyPr>
          <a:lstStyle/>
          <a:p>
            <a:r>
              <a:rPr lang="en-US">
                <a:latin typeface="Corbel" pitchFamily="34" charset="0"/>
              </a:rPr>
              <a:t>Derivative</a:t>
            </a:r>
          </a:p>
          <a:p>
            <a:r>
              <a:rPr lang="en-US">
                <a:latin typeface="Corbel" pitchFamily="34" charset="0"/>
              </a:rPr>
              <a:t>    works</a:t>
            </a:r>
          </a:p>
        </p:txBody>
      </p:sp>
      <p:cxnSp>
        <p:nvCxnSpPr>
          <p:cNvPr id="5" name="Shape 45"/>
          <p:cNvCxnSpPr>
            <a:cxnSpLocks noChangeShapeType="1"/>
            <a:endCxn id="51222" idx="3"/>
          </p:cNvCxnSpPr>
          <p:nvPr/>
        </p:nvCxnSpPr>
        <p:spPr bwMode="auto">
          <a:xfrm rot="10800000" flipV="1">
            <a:off x="3668713" y="2093913"/>
            <a:ext cx="1417637" cy="415925"/>
          </a:xfrm>
          <a:prstGeom prst="curvedConnector3">
            <a:avLst>
              <a:gd name="adj1" fmla="val 72116"/>
            </a:avLst>
          </a:prstGeom>
          <a:noFill/>
          <a:ln w="25400">
            <a:solidFill>
              <a:schemeClr val="tx1"/>
            </a:solidFill>
            <a:round/>
            <a:headEnd/>
            <a:tailEnd/>
          </a:ln>
          <a:effectLst>
            <a:outerShdw dist="20000" dir="5400000" rotWithShape="0">
              <a:srgbClr val="808080">
                <a:alpha val="37999"/>
              </a:srgbClr>
            </a:outerShdw>
          </a:effectLst>
        </p:spPr>
      </p:cxnSp>
      <p:cxnSp>
        <p:nvCxnSpPr>
          <p:cNvPr id="51227" name="AutoShape 27"/>
          <p:cNvCxnSpPr>
            <a:cxnSpLocks noChangeShapeType="1"/>
            <a:stCxn id="51203" idx="1"/>
            <a:endCxn id="51224" idx="3"/>
          </p:cNvCxnSpPr>
          <p:nvPr/>
        </p:nvCxnSpPr>
        <p:spPr bwMode="auto">
          <a:xfrm rot="10800000" flipV="1">
            <a:off x="3186113" y="2108200"/>
            <a:ext cx="1900237" cy="1773238"/>
          </a:xfrm>
          <a:prstGeom prst="curvedConnector3">
            <a:avLst>
              <a:gd name="adj1" fmla="val 50042"/>
            </a:avLst>
          </a:prstGeom>
          <a:noFill/>
          <a:ln w="25400">
            <a:solidFill>
              <a:schemeClr val="tx1"/>
            </a:solidFill>
            <a:round/>
            <a:headEnd/>
            <a:tailEnd/>
          </a:ln>
        </p:spPr>
      </p:cxnSp>
      <p:cxnSp>
        <p:nvCxnSpPr>
          <p:cNvPr id="51228" name="AutoShape 28"/>
          <p:cNvCxnSpPr>
            <a:cxnSpLocks noChangeShapeType="1"/>
            <a:stCxn id="51220" idx="2"/>
            <a:endCxn id="51222" idx="0"/>
          </p:cNvCxnSpPr>
          <p:nvPr/>
        </p:nvCxnSpPr>
        <p:spPr bwMode="auto">
          <a:xfrm>
            <a:off x="2058988" y="1831975"/>
            <a:ext cx="139700" cy="319088"/>
          </a:xfrm>
          <a:prstGeom prst="straightConnector1">
            <a:avLst/>
          </a:prstGeom>
          <a:noFill/>
          <a:ln w="25400">
            <a:solidFill>
              <a:schemeClr val="tx1"/>
            </a:solidFill>
            <a:round/>
            <a:headEnd/>
            <a:tailEnd/>
          </a:ln>
        </p:spPr>
      </p:cxnSp>
      <p:cxnSp>
        <p:nvCxnSpPr>
          <p:cNvPr id="51229" name="AutoShape 30"/>
          <p:cNvCxnSpPr>
            <a:cxnSpLocks noChangeShapeType="1"/>
            <a:stCxn id="51203" idx="1"/>
          </p:cNvCxnSpPr>
          <p:nvPr/>
        </p:nvCxnSpPr>
        <p:spPr bwMode="auto">
          <a:xfrm rot="10800000" flipV="1">
            <a:off x="2843213" y="2108200"/>
            <a:ext cx="2243137" cy="3162300"/>
          </a:xfrm>
          <a:prstGeom prst="curvedConnector3">
            <a:avLst>
              <a:gd name="adj1" fmla="val 25051"/>
            </a:avLst>
          </a:prstGeom>
          <a:noFill/>
          <a:ln w="38100">
            <a:solidFill>
              <a:schemeClr val="tx1"/>
            </a:solidFill>
            <a:round/>
            <a:headEnd/>
            <a:tailEnd/>
          </a:ln>
        </p:spPr>
      </p:cxnSp>
      <p:sp>
        <p:nvSpPr>
          <p:cNvPr id="51230" name="Text Box 31"/>
          <p:cNvSpPr txBox="1">
            <a:spLocks noChangeArrowheads="1"/>
          </p:cNvSpPr>
          <p:nvPr/>
        </p:nvSpPr>
        <p:spPr bwMode="auto">
          <a:xfrm rot="-1817502">
            <a:off x="3463925" y="4292600"/>
            <a:ext cx="900113" cy="366713"/>
          </a:xfrm>
          <a:prstGeom prst="rect">
            <a:avLst/>
          </a:prstGeom>
          <a:noFill/>
          <a:ln w="9525">
            <a:noFill/>
            <a:miter lim="800000"/>
            <a:headEnd/>
            <a:tailEnd/>
          </a:ln>
        </p:spPr>
        <p:txBody>
          <a:bodyPr wrap="none">
            <a:spAutoFit/>
          </a:bodyPr>
          <a:lstStyle/>
          <a:p>
            <a:r>
              <a:rPr lang="en-US">
                <a:latin typeface="Corbel" pitchFamily="34" charset="0"/>
              </a:rPr>
              <a:t>Subject</a:t>
            </a:r>
          </a:p>
        </p:txBody>
      </p:sp>
      <p:pic>
        <p:nvPicPr>
          <p:cNvPr id="51231" name="Picture 32" descr="Picture 1"/>
          <p:cNvPicPr>
            <a:picLocks noChangeAspect="1" noChangeArrowheads="1"/>
          </p:cNvPicPr>
          <p:nvPr/>
        </p:nvPicPr>
        <p:blipFill>
          <a:blip r:embed="rId3" cstate="print"/>
          <a:srcRect/>
          <a:stretch>
            <a:fillRect/>
          </a:stretch>
        </p:blipFill>
        <p:spPr bwMode="auto">
          <a:xfrm>
            <a:off x="930275" y="4524375"/>
            <a:ext cx="1912938" cy="1490663"/>
          </a:xfrm>
          <a:prstGeom prst="rect">
            <a:avLst/>
          </a:prstGeom>
          <a:noFill/>
          <a:ln w="9525">
            <a:noFill/>
            <a:miter lim="800000"/>
            <a:headEnd/>
            <a:tailEnd/>
          </a:ln>
        </p:spPr>
      </p:pic>
      <p:sp>
        <p:nvSpPr>
          <p:cNvPr id="51232" name="Rectangle 32"/>
          <p:cNvSpPr>
            <a:spLocks noChangeArrowheads="1"/>
          </p:cNvSpPr>
          <p:nvPr/>
        </p:nvSpPr>
        <p:spPr bwMode="auto">
          <a:xfrm>
            <a:off x="838200" y="4419600"/>
            <a:ext cx="2057400" cy="1676400"/>
          </a:xfrm>
          <a:prstGeom prst="rect">
            <a:avLst/>
          </a:prstGeom>
          <a:noFill/>
          <a:ln w="38100">
            <a:solidFill>
              <a:schemeClr val="tx1"/>
            </a:solidFill>
            <a:miter lim="800000"/>
            <a:headEnd/>
            <a:tailEnd/>
          </a:ln>
        </p:spPr>
        <p:txBody>
          <a:bodyPr wrap="none" anchor="ctr"/>
          <a:lstStyle/>
          <a:p>
            <a:endParaRPr lang="en-US"/>
          </a:p>
        </p:txBody>
      </p:sp>
      <p:sp>
        <p:nvSpPr>
          <p:cNvPr id="51233" name="Text Box 33"/>
          <p:cNvSpPr txBox="1">
            <a:spLocks noChangeArrowheads="1"/>
          </p:cNvSpPr>
          <p:nvPr/>
        </p:nvSpPr>
        <p:spPr bwMode="auto">
          <a:xfrm>
            <a:off x="1" y="6324599"/>
            <a:ext cx="4648199" cy="307777"/>
          </a:xfrm>
          <a:prstGeom prst="rect">
            <a:avLst/>
          </a:prstGeom>
          <a:noFill/>
          <a:ln w="9525">
            <a:noFill/>
            <a:miter lim="800000"/>
            <a:headEnd/>
            <a:tailEnd/>
          </a:ln>
        </p:spPr>
        <p:txBody>
          <a:bodyPr wrap="square">
            <a:spAutoFit/>
          </a:bodyPr>
          <a:lstStyle/>
          <a:p>
            <a:r>
              <a:rPr lang="en-US" sz="1400" dirty="0" smtClean="0"/>
              <a:t>From B. </a:t>
            </a:r>
            <a:r>
              <a:rPr lang="en-US" sz="1400" dirty="0" err="1" smtClean="0"/>
              <a:t>Tillett</a:t>
            </a:r>
            <a:r>
              <a:rPr lang="en-US" sz="1400" dirty="0" smtClean="0"/>
              <a:t>, Building Blocks for the Future, 2010</a:t>
            </a:r>
            <a:endParaRPr lang="en-US"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51218">
                                            <p:txEl>
                                              <p:pRg st="0" end="0"/>
                                            </p:txEl>
                                          </p:spTgt>
                                        </p:tgtEl>
                                      </p:cBhvr>
                                    </p:animEffect>
                                    <p:set>
                                      <p:cBhvr>
                                        <p:cTn id="7" dur="1" fill="hold">
                                          <p:stCondLst>
                                            <p:cond delay="1999"/>
                                          </p:stCondLst>
                                        </p:cTn>
                                        <p:tgtEl>
                                          <p:spTgt spid="51218">
                                            <p:txEl>
                                              <p:pRg st="0" end="0"/>
                                            </p:txEl>
                                          </p:spTgt>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2000"/>
                                        <p:tgtEl>
                                          <p:spTgt spid="51218">
                                            <p:txEl>
                                              <p:pRg st="1" end="1"/>
                                            </p:txEl>
                                          </p:spTgt>
                                        </p:tgtEl>
                                      </p:cBhvr>
                                    </p:animEffect>
                                    <p:set>
                                      <p:cBhvr>
                                        <p:cTn id="10" dur="1" fill="hold">
                                          <p:stCondLst>
                                            <p:cond delay="1999"/>
                                          </p:stCondLst>
                                        </p:cTn>
                                        <p:tgtEl>
                                          <p:spTgt spid="51218">
                                            <p:txEl>
                                              <p:pRg st="1" end="1"/>
                                            </p:txEl>
                                          </p:spTgt>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2000"/>
                                        <p:tgtEl>
                                          <p:spTgt spid="51203">
                                            <p:txEl>
                                              <p:pRg st="0" end="0"/>
                                            </p:txEl>
                                          </p:spTgt>
                                        </p:tgtEl>
                                      </p:cBhvr>
                                    </p:animEffect>
                                    <p:set>
                                      <p:cBhvr>
                                        <p:cTn id="15" dur="1" fill="hold">
                                          <p:stCondLst>
                                            <p:cond delay="1999"/>
                                          </p:stCondLst>
                                        </p:cTn>
                                        <p:tgtEl>
                                          <p:spTgt spid="51203">
                                            <p:txEl>
                                              <p:pRg st="0" end="0"/>
                                            </p:txEl>
                                          </p:spTgt>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2000"/>
                                        <p:tgtEl>
                                          <p:spTgt spid="51222">
                                            <p:txEl>
                                              <p:pRg st="0" end="0"/>
                                            </p:txEl>
                                          </p:spTgt>
                                        </p:tgtEl>
                                      </p:cBhvr>
                                    </p:animEffect>
                                    <p:set>
                                      <p:cBhvr>
                                        <p:cTn id="20" dur="1" fill="hold">
                                          <p:stCondLst>
                                            <p:cond delay="1999"/>
                                          </p:stCondLst>
                                        </p:cTn>
                                        <p:tgtEl>
                                          <p:spTgt spid="51222">
                                            <p:txEl>
                                              <p:pRg st="0" end="0"/>
                                            </p:txEl>
                                          </p:spTgt>
                                        </p:tgtEl>
                                        <p:attrNameLst>
                                          <p:attrName>style.visibility</p:attrName>
                                        </p:attrNameLst>
                                      </p:cBhvr>
                                      <p:to>
                                        <p:strVal val="hidden"/>
                                      </p:to>
                                    </p:set>
                                  </p:childTnLst>
                                </p:cTn>
                              </p:par>
                              <p:par>
                                <p:cTn id="21" presetID="10" presetClass="exit" presetSubtype="0" fill="hold" nodeType="withEffect">
                                  <p:stCondLst>
                                    <p:cond delay="0"/>
                                  </p:stCondLst>
                                  <p:childTnLst>
                                    <p:animEffect transition="out" filter="fade">
                                      <p:cBhvr>
                                        <p:cTn id="22" dur="2000"/>
                                        <p:tgtEl>
                                          <p:spTgt spid="51222">
                                            <p:txEl>
                                              <p:pRg st="1" end="1"/>
                                            </p:txEl>
                                          </p:spTgt>
                                        </p:tgtEl>
                                      </p:cBhvr>
                                    </p:animEffect>
                                    <p:set>
                                      <p:cBhvr>
                                        <p:cTn id="23" dur="1" fill="hold">
                                          <p:stCondLst>
                                            <p:cond delay="1999"/>
                                          </p:stCondLst>
                                        </p:cTn>
                                        <p:tgtEl>
                                          <p:spTgt spid="51222">
                                            <p:txEl>
                                              <p:pRg st="1" end="1"/>
                                            </p:txEl>
                                          </p:spTgt>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nodeType="clickEffect">
                                  <p:stCondLst>
                                    <p:cond delay="0"/>
                                  </p:stCondLst>
                                  <p:childTnLst>
                                    <p:animEffect transition="out" filter="fade">
                                      <p:cBhvr>
                                        <p:cTn id="27" dur="2000"/>
                                        <p:tgtEl>
                                          <p:spTgt spid="51224">
                                            <p:txEl>
                                              <p:pRg st="0" end="0"/>
                                            </p:txEl>
                                          </p:spTgt>
                                        </p:tgtEl>
                                      </p:cBhvr>
                                    </p:animEffect>
                                    <p:set>
                                      <p:cBhvr>
                                        <p:cTn id="28" dur="1" fill="hold">
                                          <p:stCondLst>
                                            <p:cond delay="1999"/>
                                          </p:stCondLst>
                                        </p:cTn>
                                        <p:tgtEl>
                                          <p:spTgt spid="51224">
                                            <p:txEl>
                                              <p:pRg st="0" end="0"/>
                                            </p:txEl>
                                          </p:spTgt>
                                        </p:tgtEl>
                                        <p:attrNameLst>
                                          <p:attrName>style.visibility</p:attrName>
                                        </p:attrNameLst>
                                      </p:cBhvr>
                                      <p:to>
                                        <p:strVal val="hidden"/>
                                      </p:to>
                                    </p:set>
                                  </p:childTnLst>
                                </p:cTn>
                              </p:par>
                              <p:par>
                                <p:cTn id="29" presetID="10" presetClass="exit" presetSubtype="0" fill="hold" nodeType="withEffect">
                                  <p:stCondLst>
                                    <p:cond delay="0"/>
                                  </p:stCondLst>
                                  <p:childTnLst>
                                    <p:animEffect transition="out" filter="fade">
                                      <p:cBhvr>
                                        <p:cTn id="30" dur="2000"/>
                                        <p:tgtEl>
                                          <p:spTgt spid="51224">
                                            <p:txEl>
                                              <p:pRg st="1" end="1"/>
                                            </p:txEl>
                                          </p:spTgt>
                                        </p:tgtEl>
                                      </p:cBhvr>
                                    </p:animEffect>
                                    <p:set>
                                      <p:cBhvr>
                                        <p:cTn id="31" dur="1" fill="hold">
                                          <p:stCondLst>
                                            <p:cond delay="1999"/>
                                          </p:stCondLst>
                                        </p:cTn>
                                        <p:tgtEl>
                                          <p:spTgt spid="51224">
                                            <p:txEl>
                                              <p:pRg st="1" end="1"/>
                                            </p:txEl>
                                          </p:spTgt>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nodeType="clickEffect">
                                  <p:stCondLst>
                                    <p:cond delay="0"/>
                                  </p:stCondLst>
                                  <p:childTnLst>
                                    <p:animEffect transition="out" filter="fade">
                                      <p:cBhvr>
                                        <p:cTn id="35" dur="2000"/>
                                        <p:tgtEl>
                                          <p:spTgt spid="51231"/>
                                        </p:tgtEl>
                                      </p:cBhvr>
                                    </p:animEffect>
                                    <p:set>
                                      <p:cBhvr>
                                        <p:cTn id="36" dur="1" fill="hold">
                                          <p:stCondLst>
                                            <p:cond delay="1999"/>
                                          </p:stCondLst>
                                        </p:cTn>
                                        <p:tgtEl>
                                          <p:spTgt spid="5123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3.jpeg"/></Relationships>
</file>

<file path=ppt/theme/theme1.xml><?xml version="1.0" encoding="utf-8"?>
<a:theme xmlns:a="http://schemas.openxmlformats.org/drawingml/2006/main" name="Paper">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Paper">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Origin">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869</TotalTime>
  <Words>3271</Words>
  <Application>Microsoft Office PowerPoint</Application>
  <PresentationFormat>On-screen Show (4:3)</PresentationFormat>
  <Paragraphs>490</Paragraphs>
  <Slides>44</Slides>
  <Notes>38</Notes>
  <HiddenSlides>0</HiddenSlides>
  <MMClips>0</MMClips>
  <ScaleCrop>false</ScaleCrop>
  <HeadingPairs>
    <vt:vector size="4" baseType="variant">
      <vt:variant>
        <vt:lpstr>Theme</vt:lpstr>
      </vt:variant>
      <vt:variant>
        <vt:i4>2</vt:i4>
      </vt:variant>
      <vt:variant>
        <vt:lpstr>Slide Titles</vt:lpstr>
      </vt:variant>
      <vt:variant>
        <vt:i4>44</vt:i4>
      </vt:variant>
    </vt:vector>
  </HeadingPairs>
  <TitlesOfParts>
    <vt:vector size="46" baseType="lpstr">
      <vt:lpstr>Paper</vt:lpstr>
      <vt:lpstr>Origin</vt:lpstr>
      <vt:lpstr>FRBR</vt:lpstr>
      <vt:lpstr>Dracula in FRBR terms</vt:lpstr>
      <vt:lpstr>Dracula in an OPAC</vt:lpstr>
      <vt:lpstr>Results in OPAC </vt:lpstr>
      <vt:lpstr>Dracula in a FRBR-inspired catalog</vt:lpstr>
      <vt:lpstr>Results in FRBR-inspired catalog</vt:lpstr>
      <vt:lpstr>Results in FRBR-inspired catalog (cont’d)</vt:lpstr>
      <vt:lpstr>Results in FRBR-inspired catalog (cont’d)</vt:lpstr>
      <vt:lpstr>Can you relate to this?</vt:lpstr>
      <vt:lpstr>In FRBR/WEMI terms</vt:lpstr>
      <vt:lpstr>In FRBR/WEMI terms</vt:lpstr>
      <vt:lpstr>In FRBR/WEMI terms</vt:lpstr>
      <vt:lpstr>In FRBR/WEMI terms</vt:lpstr>
      <vt:lpstr>Slide 14</vt:lpstr>
      <vt:lpstr>Slide 15</vt:lpstr>
      <vt:lpstr>Slide 16</vt:lpstr>
      <vt:lpstr>Slide 17</vt:lpstr>
      <vt:lpstr>Slide 18</vt:lpstr>
      <vt:lpstr>It’s all connected</vt:lpstr>
      <vt:lpstr>Entities and relationships</vt:lpstr>
      <vt:lpstr>Attributes of entities</vt:lpstr>
      <vt:lpstr>Entities, Attributes, and Relationships</vt:lpstr>
      <vt:lpstr>Entities—three groups</vt:lpstr>
      <vt:lpstr>Attributes of Group 1 Entities (WEMI)</vt:lpstr>
      <vt:lpstr>Attributes of Group 2 and 3 Entities</vt:lpstr>
      <vt:lpstr>Relationships between entities</vt:lpstr>
      <vt:lpstr>Other relationships between works</vt:lpstr>
      <vt:lpstr>More color-coded entities</vt:lpstr>
      <vt:lpstr>More color-coded entities (cont’d)</vt:lpstr>
      <vt:lpstr>Work, Expression, Manifestation, Item?</vt:lpstr>
      <vt:lpstr>Work, Expression, Manifestation, Item?</vt:lpstr>
      <vt:lpstr>Work, Expression, Manifestation, Item?</vt:lpstr>
      <vt:lpstr>Work, Expression, Manifestation, Item?</vt:lpstr>
      <vt:lpstr>Work, Expression, Manifestation, Item?</vt:lpstr>
      <vt:lpstr>Work, Expression, Manifestation, Item?</vt:lpstr>
      <vt:lpstr>Work, Expression, Manifestation, Item?</vt:lpstr>
      <vt:lpstr>From Dracula to Hamlet to Do Androids Dream of Electric Sheep?</vt:lpstr>
      <vt:lpstr>… and, Blade Runner</vt:lpstr>
      <vt:lpstr>Slide 39</vt:lpstr>
      <vt:lpstr>Blade Runner (work)</vt:lpstr>
      <vt:lpstr>Blade Runner (manifestations)</vt:lpstr>
      <vt:lpstr>Lessons learned</vt:lpstr>
      <vt:lpstr>For more information … </vt:lpstr>
      <vt:lpstr>Slide 44</vt:lpstr>
    </vt:vector>
  </TitlesOfParts>
  <Company>Image: Staff, 1-25-07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FRBR</dc:title>
  <dc:creator>Tracey Snyder</dc:creator>
  <cp:lastModifiedBy>Tracey Snyder</cp:lastModifiedBy>
  <cp:revision>199</cp:revision>
  <dcterms:created xsi:type="dcterms:W3CDTF">2011-04-18T17:09:16Z</dcterms:created>
  <dcterms:modified xsi:type="dcterms:W3CDTF">2012-03-14T15:13:04Z</dcterms:modified>
</cp:coreProperties>
</file>