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Lst>
  <p:notesMasterIdLst>
    <p:notesMasterId r:id="rId14"/>
  </p:notesMasterIdLst>
  <p:sldIdLst>
    <p:sldId id="256" r:id="rId2"/>
    <p:sldId id="356" r:id="rId3"/>
    <p:sldId id="353" r:id="rId4"/>
    <p:sldId id="354" r:id="rId5"/>
    <p:sldId id="357" r:id="rId6"/>
    <p:sldId id="358" r:id="rId7"/>
    <p:sldId id="359" r:id="rId8"/>
    <p:sldId id="360" r:id="rId9"/>
    <p:sldId id="361" r:id="rId10"/>
    <p:sldId id="363" r:id="rId11"/>
    <p:sldId id="362" r:id="rId12"/>
    <p:sldId id="355"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646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15" autoAdjust="0"/>
    <p:restoredTop sz="71927" autoAdjust="0"/>
  </p:normalViewPr>
  <p:slideViewPr>
    <p:cSldViewPr>
      <p:cViewPr varScale="1">
        <p:scale>
          <a:sx n="53" d="100"/>
          <a:sy n="53" d="100"/>
        </p:scale>
        <p:origin x="1896" y="78"/>
      </p:cViewPr>
      <p:guideLst>
        <p:guide orient="horz" pos="2160"/>
        <p:guide pos="2880"/>
      </p:guideLst>
    </p:cSldViewPr>
  </p:slideViewPr>
  <p:outlineViewPr>
    <p:cViewPr>
      <p:scale>
        <a:sx n="33" d="100"/>
        <a:sy n="33" d="100"/>
      </p:scale>
      <p:origin x="0" y="1482"/>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60" d="100"/>
          <a:sy n="60" d="100"/>
        </p:scale>
        <p:origin x="-2748"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1874BD-4050-4281-AA6A-23712049D449}" type="datetimeFigureOut">
              <a:rPr lang="en-US" smtClean="0"/>
              <a:pPr/>
              <a:t>5/5/2015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046E1A4-200E-4ABD-9212-41EB0F3A9311}" type="slidenum">
              <a:rPr lang="en-US" smtClean="0"/>
              <a:pPr/>
              <a:t>‹#›</a:t>
            </a:fld>
            <a:endParaRPr lang="en-US"/>
          </a:p>
        </p:txBody>
      </p:sp>
    </p:spTree>
    <p:extLst>
      <p:ext uri="{BB962C8B-B14F-4D97-AF65-F5344CB8AC3E}">
        <p14:creationId xmlns:p14="http://schemas.microsoft.com/office/powerpoint/2010/main" val="12282994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046E1A4-200E-4ABD-9212-41EB0F3A9311}" type="slidenum">
              <a:rPr lang="en-US" smtClean="0"/>
              <a:pPr/>
              <a:t>1</a:t>
            </a:fld>
            <a:endParaRPr lang="en-US"/>
          </a:p>
        </p:txBody>
      </p:sp>
    </p:spTree>
    <p:extLst>
      <p:ext uri="{BB962C8B-B14F-4D97-AF65-F5344CB8AC3E}">
        <p14:creationId xmlns:p14="http://schemas.microsoft.com/office/powerpoint/2010/main" val="12003267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r>
              <a:rPr lang="en-US" dirty="0" smtClean="0"/>
              <a:t>The work that AguaClara is doing is not only impressive</a:t>
            </a:r>
            <a:r>
              <a:rPr lang="en-US" baseline="0" dirty="0" smtClean="0"/>
              <a:t>, but is making a genuine difference in the world. There should be recognition for that! Make our work well known to people. We want to make our presence on campus KNOWN</a:t>
            </a:r>
          </a:p>
          <a:p>
            <a:pPr marL="228600" indent="-228600">
              <a:buAutoNum type="arabicParenR"/>
            </a:pPr>
            <a:r>
              <a:rPr lang="en-US" baseline="0" dirty="0" smtClean="0"/>
              <a:t>How did you hear about AguaClara? Why did you join AguaClara? When? For how long have you been on the team? Knowing this would help us to best understand where our new members are coming from</a:t>
            </a:r>
          </a:p>
          <a:p>
            <a:pPr marL="228600" indent="-228600">
              <a:buAutoNum type="arabicParenR"/>
            </a:pPr>
            <a:r>
              <a:rPr lang="en-US" dirty="0" smtClean="0"/>
              <a:t>One</a:t>
            </a:r>
            <a:r>
              <a:rPr lang="en-US" baseline="0" dirty="0" smtClean="0"/>
              <a:t> of the other things Public Relations hopes to do is to connect the subteams together and encourage intercommunication on the team. With nearly 60 people, it’s hard to communicate with everyone, but we’d like to provide those opportunities!</a:t>
            </a:r>
          </a:p>
          <a:p>
            <a:pPr marL="228600" indent="-228600">
              <a:buAutoNum type="arabicParenR"/>
            </a:pPr>
            <a:r>
              <a:rPr lang="en-US" baseline="0" dirty="0" smtClean="0"/>
              <a:t>We make sure there’s enough AguaClara swag to go around [do NOT say swag during the presentation], whether it’s t-shirts or </a:t>
            </a:r>
            <a:r>
              <a:rPr lang="en-US" baseline="0" dirty="0" err="1" smtClean="0"/>
              <a:t>quarterzips</a:t>
            </a:r>
            <a:r>
              <a:rPr lang="en-US" baseline="0" dirty="0" smtClean="0"/>
              <a:t> or stickers, we like to see everyone showing their team pride around campus! Have an idea? Make sure to let us know!</a:t>
            </a:r>
          </a:p>
          <a:p>
            <a:pPr marL="228600" indent="-228600">
              <a:buAutoNum type="arabicParenR"/>
            </a:pPr>
            <a:r>
              <a:rPr lang="en-US" baseline="0" dirty="0" smtClean="0"/>
              <a:t>We know everyone on the team is very busy with the research and designing that they do, part of our job is to help make that easier for people. We try to look into ways to make the website easier to navigate and understand, we try to create some kind of system for funds, we try to make the little things in the team go more smoothly</a:t>
            </a:r>
          </a:p>
          <a:p>
            <a:pPr marL="228600" indent="-228600">
              <a:buAutoNum type="arabicParenR"/>
            </a:pPr>
            <a:r>
              <a:rPr lang="en-US" baseline="0" dirty="0" smtClean="0"/>
              <a:t>The work we do is not only impressive on Cornell standards, but on national and global standards. We can show what we’ve got through competitions!</a:t>
            </a:r>
            <a:endParaRPr lang="en-US" dirty="0"/>
          </a:p>
        </p:txBody>
      </p:sp>
      <p:sp>
        <p:nvSpPr>
          <p:cNvPr id="4" name="Slide Number Placeholder 3"/>
          <p:cNvSpPr>
            <a:spLocks noGrp="1"/>
          </p:cNvSpPr>
          <p:nvPr>
            <p:ph type="sldNum" sz="quarter" idx="10"/>
          </p:nvPr>
        </p:nvSpPr>
        <p:spPr/>
        <p:txBody>
          <a:bodyPr/>
          <a:lstStyle/>
          <a:p>
            <a:fld id="{D046E1A4-200E-4ABD-9212-41EB0F3A9311}" type="slidenum">
              <a:rPr lang="en-US" smtClean="0"/>
              <a:pPr/>
              <a:t>2</a:t>
            </a:fld>
            <a:endParaRPr lang="en-US"/>
          </a:p>
        </p:txBody>
      </p:sp>
    </p:spTree>
    <p:extLst>
      <p:ext uri="{BB962C8B-B14F-4D97-AF65-F5344CB8AC3E}">
        <p14:creationId xmlns:p14="http://schemas.microsoft.com/office/powerpoint/2010/main" val="2403928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 first couple</a:t>
            </a:r>
            <a:r>
              <a:rPr lang="en-US" baseline="0" dirty="0" smtClean="0"/>
              <a:t> weeks of the semester we sat and brainstormed ideas for what we’d like to accomplish or see done by the end of the year. The list of things to do eventually broke down into this list [read list </a:t>
            </a:r>
            <a:r>
              <a:rPr lang="en-US" baseline="0" dirty="0" err="1" smtClean="0"/>
              <a:t>outloud</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D046E1A4-200E-4ABD-9212-41EB0F3A9311}" type="slidenum">
              <a:rPr lang="en-US" smtClean="0"/>
              <a:pPr/>
              <a:t>3</a:t>
            </a:fld>
            <a:endParaRPr lang="en-US"/>
          </a:p>
        </p:txBody>
      </p:sp>
    </p:spTree>
    <p:extLst>
      <p:ext uri="{BB962C8B-B14F-4D97-AF65-F5344CB8AC3E}">
        <p14:creationId xmlns:p14="http://schemas.microsoft.com/office/powerpoint/2010/main" val="4887611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046E1A4-200E-4ABD-9212-41EB0F3A9311}" type="slidenum">
              <a:rPr lang="en-US" smtClean="0"/>
              <a:pPr/>
              <a:t>7</a:t>
            </a:fld>
            <a:endParaRPr lang="en-US"/>
          </a:p>
        </p:txBody>
      </p:sp>
    </p:spTree>
    <p:extLst>
      <p:ext uri="{BB962C8B-B14F-4D97-AF65-F5344CB8AC3E}">
        <p14:creationId xmlns:p14="http://schemas.microsoft.com/office/powerpoint/2010/main" val="448119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046E1A4-200E-4ABD-9212-41EB0F3A9311}" type="slidenum">
              <a:rPr lang="en-US" smtClean="0"/>
              <a:pPr/>
              <a:t>8</a:t>
            </a:fld>
            <a:endParaRPr lang="en-US"/>
          </a:p>
        </p:txBody>
      </p:sp>
    </p:spTree>
    <p:extLst>
      <p:ext uri="{BB962C8B-B14F-4D97-AF65-F5344CB8AC3E}">
        <p14:creationId xmlns:p14="http://schemas.microsoft.com/office/powerpoint/2010/main" val="82921290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 name="Group 2"/>
          <p:cNvGrpSpPr>
            <a:grpSpLocks/>
          </p:cNvGrpSpPr>
          <p:nvPr/>
        </p:nvGrpSpPr>
        <p:grpSpPr bwMode="auto">
          <a:xfrm>
            <a:off x="0" y="0"/>
            <a:ext cx="9144000" cy="6858000"/>
            <a:chOff x="0" y="0"/>
            <a:chExt cx="5760" cy="4320"/>
          </a:xfrm>
        </p:grpSpPr>
        <p:pic>
          <p:nvPicPr>
            <p:cNvPr id="78851" name="Picture 3" descr="IMG_0249"/>
            <p:cNvPicPr>
              <a:picLocks noChangeAspect="1" noChangeArrowheads="1"/>
            </p:cNvPicPr>
            <p:nvPr/>
          </p:nvPicPr>
          <p:blipFill>
            <a:blip r:embed="rId2" cstate="email"/>
            <a:srcRect/>
            <a:stretch>
              <a:fillRect/>
            </a:stretch>
          </p:blipFill>
          <p:spPr bwMode="auto">
            <a:xfrm>
              <a:off x="0" y="0"/>
              <a:ext cx="5760" cy="4320"/>
            </a:xfrm>
            <a:prstGeom prst="rect">
              <a:avLst/>
            </a:prstGeom>
            <a:noFill/>
          </p:spPr>
        </p:pic>
        <p:pic>
          <p:nvPicPr>
            <p:cNvPr id="78852" name="Picture 4" descr="IMG_0249"/>
            <p:cNvPicPr>
              <a:picLocks noChangeAspect="1" noChangeArrowheads="1"/>
            </p:cNvPicPr>
            <p:nvPr userDrawn="1"/>
          </p:nvPicPr>
          <p:blipFill>
            <a:blip r:embed="rId3" cstate="email"/>
            <a:srcRect/>
            <a:stretch>
              <a:fillRect/>
            </a:stretch>
          </p:blipFill>
          <p:spPr bwMode="auto">
            <a:xfrm>
              <a:off x="4032" y="3216"/>
              <a:ext cx="192" cy="432"/>
            </a:xfrm>
            <a:prstGeom prst="rect">
              <a:avLst/>
            </a:prstGeom>
            <a:noFill/>
          </p:spPr>
        </p:pic>
        <p:pic>
          <p:nvPicPr>
            <p:cNvPr id="78853" name="Picture 5" descr="IMG_0249"/>
            <p:cNvPicPr>
              <a:picLocks noChangeAspect="1" noChangeArrowheads="1"/>
            </p:cNvPicPr>
            <p:nvPr userDrawn="1"/>
          </p:nvPicPr>
          <p:blipFill>
            <a:blip r:embed="rId4" cstate="email"/>
            <a:srcRect/>
            <a:stretch>
              <a:fillRect/>
            </a:stretch>
          </p:blipFill>
          <p:spPr bwMode="auto">
            <a:xfrm>
              <a:off x="3792" y="3552"/>
              <a:ext cx="288" cy="96"/>
            </a:xfrm>
            <a:prstGeom prst="rect">
              <a:avLst/>
            </a:prstGeom>
            <a:noFill/>
          </p:spPr>
        </p:pic>
      </p:grpSp>
      <p:sp>
        <p:nvSpPr>
          <p:cNvPr id="78854" name="Rectangle 6"/>
          <p:cNvSpPr>
            <a:spLocks noGrp="1" noChangeArrowheads="1"/>
          </p:cNvSpPr>
          <p:nvPr>
            <p:ph type="subTitle" idx="1"/>
          </p:nvPr>
        </p:nvSpPr>
        <p:spPr>
          <a:xfrm>
            <a:off x="3352800" y="5029200"/>
            <a:ext cx="3962400" cy="1143000"/>
          </a:xfrm>
        </p:spPr>
        <p:txBody>
          <a:bodyPr/>
          <a:lstStyle>
            <a:lvl1pPr marL="0" indent="0" algn="r">
              <a:buFont typeface="Wingdings" pitchFamily="2" charset="2"/>
              <a:buNone/>
              <a:defRPr/>
            </a:lvl1pPr>
          </a:lstStyle>
          <a:p>
            <a:r>
              <a:rPr lang="en-US" noProof="0" smtClean="0"/>
              <a:t>Click to edit Master subtitle style</a:t>
            </a:r>
            <a:endParaRPr lang="en-US" noProof="0" dirty="0"/>
          </a:p>
        </p:txBody>
      </p:sp>
      <p:sp>
        <p:nvSpPr>
          <p:cNvPr id="78855" name="Rectangle 7"/>
          <p:cNvSpPr>
            <a:spLocks noGrp="1" noChangeArrowheads="1"/>
          </p:cNvSpPr>
          <p:nvPr>
            <p:ph type="dt" sz="half" idx="2"/>
          </p:nvPr>
        </p:nvSpPr>
        <p:spPr>
          <a:xfrm>
            <a:off x="6781800" y="6248400"/>
            <a:ext cx="2133600" cy="476250"/>
          </a:xfrm>
        </p:spPr>
        <p:txBody>
          <a:bodyPr/>
          <a:lstStyle>
            <a:lvl1pPr>
              <a:defRPr>
                <a:latin typeface="Arial" charset="0"/>
              </a:defRPr>
            </a:lvl1pPr>
          </a:lstStyle>
          <a:p>
            <a:fld id="{216E0E02-55D8-4A62-964B-783B05293A72}" type="datetimeFigureOut">
              <a:rPr lang="es-HN" smtClean="0"/>
              <a:pPr/>
              <a:t>05/05/2015</a:t>
            </a:fld>
            <a:endParaRPr lang="es-HN"/>
          </a:p>
        </p:txBody>
      </p:sp>
      <p:sp>
        <p:nvSpPr>
          <p:cNvPr id="78856" name="Rectangle 8"/>
          <p:cNvSpPr>
            <a:spLocks noGrp="1" noChangeArrowheads="1"/>
          </p:cNvSpPr>
          <p:nvPr>
            <p:ph type="ftr" sz="quarter" idx="3"/>
          </p:nvPr>
        </p:nvSpPr>
        <p:spPr/>
        <p:txBody>
          <a:bodyPr/>
          <a:lstStyle>
            <a:lvl1pPr>
              <a:defRPr>
                <a:latin typeface="Arial" charset="0"/>
              </a:defRPr>
            </a:lvl1pPr>
          </a:lstStyle>
          <a:p>
            <a:endParaRPr lang="es-HN"/>
          </a:p>
        </p:txBody>
      </p:sp>
      <p:sp>
        <p:nvSpPr>
          <p:cNvPr id="78858" name="Rectangle 10"/>
          <p:cNvSpPr>
            <a:spLocks noGrp="1" noChangeArrowheads="1"/>
          </p:cNvSpPr>
          <p:nvPr>
            <p:ph type="ctrTitle" sz="quarter"/>
          </p:nvPr>
        </p:nvSpPr>
        <p:spPr>
          <a:xfrm>
            <a:off x="1371600" y="1120775"/>
            <a:ext cx="7772400" cy="1470025"/>
          </a:xfrm>
          <a:ln w="9525"/>
        </p:spPr>
        <p:txBody>
          <a:bodyPr/>
          <a:lstStyle>
            <a:lvl1pPr algn="r">
              <a:defRPr sz="5400"/>
            </a:lvl1pPr>
          </a:lstStyle>
          <a:p>
            <a:r>
              <a:rPr lang="en-US" noProof="0" smtClean="0"/>
              <a:t>Click to edit Master title style</a:t>
            </a:r>
            <a:endParaRPr lang="en-US" noProof="0" dirty="0"/>
          </a:p>
        </p:txBody>
      </p:sp>
      <p:pic>
        <p:nvPicPr>
          <p:cNvPr id="12" name="Picture 6" descr="cu_logo_sml_150_ppt.jpg                                        000B7307&#10;MPF28 Panther                  BD8AC844:"/>
          <p:cNvPicPr>
            <a:picLocks noChangeAspect="1" noChangeArrowheads="1"/>
          </p:cNvPicPr>
          <p:nvPr/>
        </p:nvPicPr>
        <p:blipFill>
          <a:blip r:embed="rId5" cstate="email"/>
          <a:srcRect/>
          <a:stretch>
            <a:fillRect/>
          </a:stretch>
        </p:blipFill>
        <p:spPr bwMode="auto">
          <a:xfrm>
            <a:off x="-1588" y="5876925"/>
            <a:ext cx="9145588" cy="981075"/>
          </a:xfrm>
          <a:prstGeom prst="rect">
            <a:avLst/>
          </a:prstGeom>
          <a:noFill/>
        </p:spPr>
      </p:pic>
      <p:pic>
        <p:nvPicPr>
          <p:cNvPr id="1026" name="Picture 2" descr="http://aguaclara.cornell.edu/resources/logo-large.png"/>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287488" y="0"/>
            <a:ext cx="3856512" cy="114709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HN" dirty="0"/>
          </a:p>
        </p:txBody>
      </p:sp>
      <p:sp>
        <p:nvSpPr>
          <p:cNvPr id="3" name="Date Placeholder 2"/>
          <p:cNvSpPr>
            <a:spLocks noGrp="1"/>
          </p:cNvSpPr>
          <p:nvPr>
            <p:ph type="dt" sz="half" idx="10"/>
          </p:nvPr>
        </p:nvSpPr>
        <p:spPr/>
        <p:txBody>
          <a:bodyPr/>
          <a:lstStyle/>
          <a:p>
            <a:fld id="{216E0E02-55D8-4A62-964B-783B05293A72}" type="datetimeFigureOut">
              <a:rPr lang="es-HN" smtClean="0"/>
              <a:pPr/>
              <a:t>05/05/2015</a:t>
            </a:fld>
            <a:endParaRPr lang="es-HN"/>
          </a:p>
        </p:txBody>
      </p:sp>
      <p:sp>
        <p:nvSpPr>
          <p:cNvPr id="4" name="Footer Placeholder 3"/>
          <p:cNvSpPr>
            <a:spLocks noGrp="1"/>
          </p:cNvSpPr>
          <p:nvPr>
            <p:ph type="ftr" sz="quarter" idx="11"/>
          </p:nvPr>
        </p:nvSpPr>
        <p:spPr/>
        <p:txBody>
          <a:bodyPr/>
          <a:lstStyle/>
          <a:p>
            <a:endParaRPr lang="es-HN"/>
          </a:p>
        </p:txBody>
      </p:sp>
      <p:sp>
        <p:nvSpPr>
          <p:cNvPr id="5" name="Slide Number Placeholder 4"/>
          <p:cNvSpPr>
            <a:spLocks noGrp="1"/>
          </p:cNvSpPr>
          <p:nvPr>
            <p:ph type="sldNum" sz="quarter" idx="12"/>
          </p:nvPr>
        </p:nvSpPr>
        <p:spPr/>
        <p:txBody>
          <a:bodyPr/>
          <a:lstStyle/>
          <a:p>
            <a:fld id="{12AE7274-3B8E-4316-81F7-62670536CD68}" type="slidenum">
              <a:rPr lang="es-HN" smtClean="0"/>
              <a:pPr/>
              <a:t>‹#›</a:t>
            </a:fld>
            <a:endParaRPr lang="es-HN"/>
          </a:p>
        </p:txBody>
      </p:sp>
      <p:sp>
        <p:nvSpPr>
          <p:cNvPr id="7" name="Text Placeholder 6"/>
          <p:cNvSpPr>
            <a:spLocks noGrp="1"/>
          </p:cNvSpPr>
          <p:nvPr>
            <p:ph type="body" sz="quarter" idx="13"/>
          </p:nvPr>
        </p:nvSpPr>
        <p:spPr>
          <a:xfrm>
            <a:off x="457200" y="1524000"/>
            <a:ext cx="8153400" cy="472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HN" dirty="0"/>
          </a:p>
        </p:txBody>
      </p:sp>
    </p:spTree>
    <p:extLst>
      <p:ext uri="{BB962C8B-B14F-4D97-AF65-F5344CB8AC3E}">
        <p14:creationId xmlns:p14="http://schemas.microsoft.com/office/powerpoint/2010/main" val="270889337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667000" y="228600"/>
            <a:ext cx="6248400" cy="11430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lvl1pPr>
              <a:defRPr/>
            </a:lvl1pPr>
          </a:lstStyle>
          <a:p>
            <a:fld id="{216E0E02-55D8-4A62-964B-783B05293A72}" type="datetimeFigureOut">
              <a:rPr lang="es-HN" smtClean="0"/>
              <a:pPr/>
              <a:t>05/05/2015</a:t>
            </a:fld>
            <a:endParaRPr lang="es-HN"/>
          </a:p>
        </p:txBody>
      </p:sp>
      <p:sp>
        <p:nvSpPr>
          <p:cNvPr id="4" name="Footer Placeholder 3"/>
          <p:cNvSpPr>
            <a:spLocks noGrp="1"/>
          </p:cNvSpPr>
          <p:nvPr>
            <p:ph type="ftr" sz="quarter" idx="11"/>
          </p:nvPr>
        </p:nvSpPr>
        <p:spPr/>
        <p:txBody>
          <a:bodyPr/>
          <a:lstStyle>
            <a:lvl1pPr>
              <a:defRPr/>
            </a:lvl1pPr>
          </a:lstStyle>
          <a:p>
            <a:endParaRPr lang="es-HN"/>
          </a:p>
        </p:txBody>
      </p:sp>
      <p:sp>
        <p:nvSpPr>
          <p:cNvPr id="5" name="Slide Number Placeholder 4"/>
          <p:cNvSpPr>
            <a:spLocks noGrp="1"/>
          </p:cNvSpPr>
          <p:nvPr>
            <p:ph type="sldNum" sz="quarter" idx="12"/>
          </p:nvPr>
        </p:nvSpPr>
        <p:spPr/>
        <p:txBody>
          <a:bodyPr/>
          <a:lstStyle>
            <a:lvl1pPr>
              <a:defRPr/>
            </a:lvl1pPr>
          </a:lstStyle>
          <a:p>
            <a:fld id="{12AE7274-3B8E-4316-81F7-62670536CD68}" type="slidenum">
              <a:rPr lang="es-HN" smtClean="0"/>
              <a:pPr/>
              <a:t>‹#›</a:t>
            </a:fld>
            <a:endParaRPr lang="es-HN"/>
          </a:p>
        </p:txBody>
      </p:sp>
      <p:pic>
        <p:nvPicPr>
          <p:cNvPr id="8" name="Picture 2" descr="http://aguaclara.cornell.edu/resources/logo-large.pn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304390"/>
            <a:ext cx="2819400" cy="8386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HN" dirty="0"/>
          </a:p>
        </p:txBody>
      </p:sp>
      <p:sp>
        <p:nvSpPr>
          <p:cNvPr id="3" name="Date Placeholder 2"/>
          <p:cNvSpPr>
            <a:spLocks noGrp="1"/>
          </p:cNvSpPr>
          <p:nvPr>
            <p:ph type="dt" sz="half" idx="10"/>
          </p:nvPr>
        </p:nvSpPr>
        <p:spPr/>
        <p:txBody>
          <a:bodyPr/>
          <a:lstStyle/>
          <a:p>
            <a:fld id="{216E0E02-55D8-4A62-964B-783B05293A72}" type="datetimeFigureOut">
              <a:rPr lang="es-HN" smtClean="0"/>
              <a:pPr/>
              <a:t>05/05/2015</a:t>
            </a:fld>
            <a:endParaRPr lang="es-HN"/>
          </a:p>
        </p:txBody>
      </p:sp>
      <p:sp>
        <p:nvSpPr>
          <p:cNvPr id="4" name="Footer Placeholder 3"/>
          <p:cNvSpPr>
            <a:spLocks noGrp="1"/>
          </p:cNvSpPr>
          <p:nvPr>
            <p:ph type="ftr" sz="quarter" idx="11"/>
          </p:nvPr>
        </p:nvSpPr>
        <p:spPr/>
        <p:txBody>
          <a:bodyPr/>
          <a:lstStyle/>
          <a:p>
            <a:endParaRPr lang="es-HN"/>
          </a:p>
        </p:txBody>
      </p:sp>
      <p:sp>
        <p:nvSpPr>
          <p:cNvPr id="5" name="Slide Number Placeholder 4"/>
          <p:cNvSpPr>
            <a:spLocks noGrp="1"/>
          </p:cNvSpPr>
          <p:nvPr>
            <p:ph type="sldNum" sz="quarter" idx="12"/>
          </p:nvPr>
        </p:nvSpPr>
        <p:spPr/>
        <p:txBody>
          <a:bodyPr/>
          <a:lstStyle/>
          <a:p>
            <a:fld id="{12AE7274-3B8E-4316-81F7-62670536CD68}" type="slidenum">
              <a:rPr lang="es-HN" smtClean="0"/>
              <a:pPr/>
              <a:t>‹#›</a:t>
            </a:fld>
            <a:endParaRPr lang="es-HN"/>
          </a:p>
        </p:txBody>
      </p:sp>
    </p:spTree>
    <p:extLst>
      <p:ext uri="{BB962C8B-B14F-4D97-AF65-F5344CB8AC3E}">
        <p14:creationId xmlns:p14="http://schemas.microsoft.com/office/powerpoint/2010/main" val="348703851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819400" y="274638"/>
            <a:ext cx="5867400" cy="11430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lvl1pPr>
              <a:defRPr/>
            </a:lvl1pPr>
          </a:lstStyle>
          <a:p>
            <a:fld id="{216E0E02-55D8-4A62-964B-783B05293A72}" type="datetimeFigureOut">
              <a:rPr lang="es-HN" smtClean="0"/>
              <a:pPr/>
              <a:t>05/05/2015</a:t>
            </a:fld>
            <a:endParaRPr lang="es-HN"/>
          </a:p>
        </p:txBody>
      </p:sp>
      <p:sp>
        <p:nvSpPr>
          <p:cNvPr id="8" name="Footer Placeholder 7"/>
          <p:cNvSpPr>
            <a:spLocks noGrp="1"/>
          </p:cNvSpPr>
          <p:nvPr>
            <p:ph type="ftr" sz="quarter" idx="11"/>
          </p:nvPr>
        </p:nvSpPr>
        <p:spPr/>
        <p:txBody>
          <a:bodyPr/>
          <a:lstStyle>
            <a:lvl1pPr>
              <a:defRPr/>
            </a:lvl1pPr>
          </a:lstStyle>
          <a:p>
            <a:endParaRPr lang="es-HN"/>
          </a:p>
        </p:txBody>
      </p:sp>
      <p:sp>
        <p:nvSpPr>
          <p:cNvPr id="9" name="Slide Number Placeholder 8"/>
          <p:cNvSpPr>
            <a:spLocks noGrp="1"/>
          </p:cNvSpPr>
          <p:nvPr>
            <p:ph type="sldNum" sz="quarter" idx="12"/>
          </p:nvPr>
        </p:nvSpPr>
        <p:spPr/>
        <p:txBody>
          <a:bodyPr/>
          <a:lstStyle>
            <a:lvl1pPr>
              <a:defRPr/>
            </a:lvl1pPr>
          </a:lstStyle>
          <a:p>
            <a:fld id="{12AE7274-3B8E-4316-81F7-62670536CD68}" type="slidenum">
              <a:rPr lang="es-HN" smtClean="0"/>
              <a:pPr/>
              <a:t>‹#›</a:t>
            </a:fld>
            <a:endParaRPr lang="es-HN"/>
          </a:p>
        </p:txBody>
      </p:sp>
      <p:pic>
        <p:nvPicPr>
          <p:cNvPr id="11" name="Picture 2" descr="http://aguaclara.cornell.edu/resources/logo-large.pn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304390"/>
            <a:ext cx="2819400" cy="8386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819400" y="228600"/>
            <a:ext cx="60960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216E0E02-55D8-4A62-964B-783B05293A72}" type="datetimeFigureOut">
              <a:rPr lang="es-HN" smtClean="0"/>
              <a:pPr/>
              <a:t>05/05/2015</a:t>
            </a:fld>
            <a:endParaRPr lang="es-HN"/>
          </a:p>
        </p:txBody>
      </p:sp>
      <p:sp>
        <p:nvSpPr>
          <p:cNvPr id="6" name="Footer Placeholder 5"/>
          <p:cNvSpPr>
            <a:spLocks noGrp="1"/>
          </p:cNvSpPr>
          <p:nvPr>
            <p:ph type="ftr" sz="quarter" idx="11"/>
          </p:nvPr>
        </p:nvSpPr>
        <p:spPr/>
        <p:txBody>
          <a:bodyPr/>
          <a:lstStyle>
            <a:lvl1pPr>
              <a:defRPr/>
            </a:lvl1pPr>
          </a:lstStyle>
          <a:p>
            <a:endParaRPr lang="es-HN"/>
          </a:p>
        </p:txBody>
      </p:sp>
      <p:sp>
        <p:nvSpPr>
          <p:cNvPr id="7" name="Slide Number Placeholder 6"/>
          <p:cNvSpPr>
            <a:spLocks noGrp="1"/>
          </p:cNvSpPr>
          <p:nvPr>
            <p:ph type="sldNum" sz="quarter" idx="12"/>
          </p:nvPr>
        </p:nvSpPr>
        <p:spPr/>
        <p:txBody>
          <a:bodyPr/>
          <a:lstStyle>
            <a:lvl1pPr>
              <a:defRPr/>
            </a:lvl1pPr>
          </a:lstStyle>
          <a:p>
            <a:fld id="{12AE7274-3B8E-4316-81F7-62670536CD68}" type="slidenum">
              <a:rPr lang="es-HN" smtClean="0"/>
              <a:pPr/>
              <a:t>‹#›</a:t>
            </a:fld>
            <a:endParaRPr lang="es-HN"/>
          </a:p>
        </p:txBody>
      </p:sp>
      <p:pic>
        <p:nvPicPr>
          <p:cNvPr id="10" name="Picture 2" descr="http://aguaclara.cornell.edu/resources/logo-large.pn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304390"/>
            <a:ext cx="2819400" cy="8386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216E0E02-55D8-4A62-964B-783B05293A72}" type="datetimeFigureOut">
              <a:rPr lang="es-HN" smtClean="0"/>
              <a:pPr/>
              <a:t>05/05/2015</a:t>
            </a:fld>
            <a:endParaRPr lang="es-HN"/>
          </a:p>
        </p:txBody>
      </p:sp>
      <p:sp>
        <p:nvSpPr>
          <p:cNvPr id="3" name="Footer Placeholder 2"/>
          <p:cNvSpPr>
            <a:spLocks noGrp="1"/>
          </p:cNvSpPr>
          <p:nvPr>
            <p:ph type="ftr" sz="quarter" idx="11"/>
          </p:nvPr>
        </p:nvSpPr>
        <p:spPr/>
        <p:txBody>
          <a:bodyPr/>
          <a:lstStyle>
            <a:lvl1pPr>
              <a:defRPr/>
            </a:lvl1pPr>
          </a:lstStyle>
          <a:p>
            <a:endParaRPr lang="es-HN"/>
          </a:p>
        </p:txBody>
      </p:sp>
      <p:sp>
        <p:nvSpPr>
          <p:cNvPr id="4" name="Slide Number Placeholder 3"/>
          <p:cNvSpPr>
            <a:spLocks noGrp="1"/>
          </p:cNvSpPr>
          <p:nvPr>
            <p:ph type="sldNum" sz="quarter" idx="12"/>
          </p:nvPr>
        </p:nvSpPr>
        <p:spPr/>
        <p:txBody>
          <a:bodyPr/>
          <a:lstStyle>
            <a:lvl1pPr>
              <a:defRPr/>
            </a:lvl1pPr>
          </a:lstStyle>
          <a:p>
            <a:fld id="{12AE7274-3B8E-4316-81F7-62670536CD68}" type="slidenum">
              <a:rPr lang="es-HN" smtClean="0"/>
              <a:pPr/>
              <a:t>‹#›</a:t>
            </a:fld>
            <a:endParaRPr lang="es-HN"/>
          </a:p>
        </p:txBody>
      </p:sp>
      <p:pic>
        <p:nvPicPr>
          <p:cNvPr id="6" name="Picture 2" descr="http://aguaclara.cornell.edu/resources/logo-large.pn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304390"/>
            <a:ext cx="2819400" cy="8386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bwMode="auto">
          <a:xfrm>
            <a:off x="2819400" y="228600"/>
            <a:ext cx="6096000" cy="1143000"/>
          </a:xfrm>
          <a:prstGeom prst="rect">
            <a:avLst/>
          </a:prstGeom>
          <a:noFill/>
          <a:ln w="0">
            <a:noFill/>
            <a:miter lim="800000"/>
            <a:headEnd/>
            <a:tailEnd/>
          </a:ln>
          <a:effectLst/>
        </p:spPr>
        <p:txBody>
          <a:bodyPr vert="horz" wrap="square" lIns="91440" tIns="45720" rIns="91440" bIns="45720" numCol="1" anchor="ctr" anchorCtr="0" compatLnSpc="1">
            <a:prstTxWarp prst="textNoShape">
              <a:avLst/>
            </a:prstTxWarp>
          </a:bodyPr>
          <a:lstStyle/>
          <a:p>
            <a:pPr lvl="0"/>
            <a:r>
              <a:rPr lang="en-US" noProof="0" smtClean="0"/>
              <a:t>Click to edit Master title style</a:t>
            </a:r>
          </a:p>
        </p:txBody>
      </p:sp>
      <p:sp>
        <p:nvSpPr>
          <p:cNvPr id="778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smtClean="0"/>
          </a:p>
        </p:txBody>
      </p:sp>
      <p:sp>
        <p:nvSpPr>
          <p:cNvPr id="778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defRPr>
            </a:lvl1pPr>
          </a:lstStyle>
          <a:p>
            <a:fld id="{216E0E02-55D8-4A62-964B-783B05293A72}" type="datetimeFigureOut">
              <a:rPr lang="es-HN" smtClean="0"/>
              <a:pPr/>
              <a:t>05/05/2015</a:t>
            </a:fld>
            <a:endParaRPr lang="es-HN"/>
          </a:p>
        </p:txBody>
      </p:sp>
      <p:sp>
        <p:nvSpPr>
          <p:cNvPr id="778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defRPr>
            </a:lvl1pPr>
          </a:lstStyle>
          <a:p>
            <a:endParaRPr lang="es-HN"/>
          </a:p>
        </p:txBody>
      </p:sp>
      <p:sp>
        <p:nvSpPr>
          <p:cNvPr id="778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defRPr>
            </a:lvl1pPr>
          </a:lstStyle>
          <a:p>
            <a:fld id="{12AE7274-3B8E-4316-81F7-62670536CD68}" type="slidenum">
              <a:rPr lang="es-HN" smtClean="0"/>
              <a:pPr/>
              <a:t>‹#›</a:t>
            </a:fld>
            <a:endParaRPr lang="es-HN"/>
          </a:p>
        </p:txBody>
      </p:sp>
      <p:sp>
        <p:nvSpPr>
          <p:cNvPr id="77831" name="Line 7"/>
          <p:cNvSpPr>
            <a:spLocks noChangeShapeType="1"/>
          </p:cNvSpPr>
          <p:nvPr/>
        </p:nvSpPr>
        <p:spPr bwMode="auto">
          <a:xfrm>
            <a:off x="0" y="1447800"/>
            <a:ext cx="9144000" cy="0"/>
          </a:xfrm>
          <a:prstGeom prst="line">
            <a:avLst/>
          </a:prstGeom>
          <a:noFill/>
          <a:ln w="76200" cmpd="tri">
            <a:solidFill>
              <a:schemeClr val="accent1"/>
            </a:solidFill>
            <a:round/>
            <a:headEnd/>
            <a:tailEnd/>
          </a:ln>
          <a:effectLst/>
        </p:spPr>
        <p:txBody>
          <a:bodyPr/>
          <a:lstStyle/>
          <a:p>
            <a:endParaRPr lang="en-US" noProof="0" dirty="0"/>
          </a:p>
        </p:txBody>
      </p:sp>
      <p:pic>
        <p:nvPicPr>
          <p:cNvPr id="8" name="Picture 2" descr="http://aguaclara.cornell.edu/resources/logo-large.png"/>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304390"/>
            <a:ext cx="2819400" cy="83861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Lst>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txStyles>
    <p:titleStyle>
      <a:lvl1pPr algn="ctr" rtl="0" eaLnBrk="1" fontAlgn="base" hangingPunct="1">
        <a:spcBef>
          <a:spcPct val="0"/>
        </a:spcBef>
        <a:spcAft>
          <a:spcPct val="0"/>
        </a:spcAft>
        <a:defRPr sz="4400" b="1">
          <a:solidFill>
            <a:schemeClr val="tx2"/>
          </a:solidFill>
          <a:latin typeface="+mj-lt"/>
          <a:ea typeface="+mj-ea"/>
          <a:cs typeface="+mj-cs"/>
        </a:defRPr>
      </a:lvl1pPr>
      <a:lvl2pPr algn="ctr" rtl="0" eaLnBrk="1" fontAlgn="base" hangingPunct="1">
        <a:spcBef>
          <a:spcPct val="0"/>
        </a:spcBef>
        <a:spcAft>
          <a:spcPct val="0"/>
        </a:spcAft>
        <a:defRPr sz="4400" b="1">
          <a:solidFill>
            <a:schemeClr val="tx2"/>
          </a:solidFill>
          <a:latin typeface="Candara" pitchFamily="34" charset="0"/>
        </a:defRPr>
      </a:lvl2pPr>
      <a:lvl3pPr algn="ctr" rtl="0" eaLnBrk="1" fontAlgn="base" hangingPunct="1">
        <a:spcBef>
          <a:spcPct val="0"/>
        </a:spcBef>
        <a:spcAft>
          <a:spcPct val="0"/>
        </a:spcAft>
        <a:defRPr sz="4400" b="1">
          <a:solidFill>
            <a:schemeClr val="tx2"/>
          </a:solidFill>
          <a:latin typeface="Candara" pitchFamily="34" charset="0"/>
        </a:defRPr>
      </a:lvl3pPr>
      <a:lvl4pPr algn="ctr" rtl="0" eaLnBrk="1" fontAlgn="base" hangingPunct="1">
        <a:spcBef>
          <a:spcPct val="0"/>
        </a:spcBef>
        <a:spcAft>
          <a:spcPct val="0"/>
        </a:spcAft>
        <a:defRPr sz="4400" b="1">
          <a:solidFill>
            <a:schemeClr val="tx2"/>
          </a:solidFill>
          <a:latin typeface="Candara" pitchFamily="34" charset="0"/>
        </a:defRPr>
      </a:lvl4pPr>
      <a:lvl5pPr algn="ctr" rtl="0" eaLnBrk="1" fontAlgn="base" hangingPunct="1">
        <a:spcBef>
          <a:spcPct val="0"/>
        </a:spcBef>
        <a:spcAft>
          <a:spcPct val="0"/>
        </a:spcAft>
        <a:defRPr sz="4400" b="1">
          <a:solidFill>
            <a:schemeClr val="tx2"/>
          </a:solidFill>
          <a:latin typeface="Candara" pitchFamily="34" charset="0"/>
        </a:defRPr>
      </a:lvl5pPr>
      <a:lvl6pPr marL="457200" algn="ctr" rtl="0" eaLnBrk="1" fontAlgn="base" hangingPunct="1">
        <a:spcBef>
          <a:spcPct val="0"/>
        </a:spcBef>
        <a:spcAft>
          <a:spcPct val="0"/>
        </a:spcAft>
        <a:defRPr sz="4400" b="1">
          <a:solidFill>
            <a:schemeClr val="tx2"/>
          </a:solidFill>
          <a:latin typeface="Candara" pitchFamily="34" charset="0"/>
        </a:defRPr>
      </a:lvl6pPr>
      <a:lvl7pPr marL="914400" algn="ctr" rtl="0" eaLnBrk="1" fontAlgn="base" hangingPunct="1">
        <a:spcBef>
          <a:spcPct val="0"/>
        </a:spcBef>
        <a:spcAft>
          <a:spcPct val="0"/>
        </a:spcAft>
        <a:defRPr sz="4400" b="1">
          <a:solidFill>
            <a:schemeClr val="tx2"/>
          </a:solidFill>
          <a:latin typeface="Candara" pitchFamily="34" charset="0"/>
        </a:defRPr>
      </a:lvl7pPr>
      <a:lvl8pPr marL="1371600" algn="ctr" rtl="0" eaLnBrk="1" fontAlgn="base" hangingPunct="1">
        <a:spcBef>
          <a:spcPct val="0"/>
        </a:spcBef>
        <a:spcAft>
          <a:spcPct val="0"/>
        </a:spcAft>
        <a:defRPr sz="4400" b="1">
          <a:solidFill>
            <a:schemeClr val="tx2"/>
          </a:solidFill>
          <a:latin typeface="Candara" pitchFamily="34" charset="0"/>
        </a:defRPr>
      </a:lvl8pPr>
      <a:lvl9pPr marL="1828800" algn="ctr" rtl="0" eaLnBrk="1" fontAlgn="base" hangingPunct="1">
        <a:spcBef>
          <a:spcPct val="0"/>
        </a:spcBef>
        <a:spcAft>
          <a:spcPct val="0"/>
        </a:spcAft>
        <a:defRPr sz="4400" b="1">
          <a:solidFill>
            <a:schemeClr val="tx2"/>
          </a:solidFill>
          <a:latin typeface="Candara" pitchFamily="34" charset="0"/>
        </a:defRPr>
      </a:lvl9pPr>
    </p:titleStyle>
    <p:bodyStyle>
      <a:lvl1pPr marL="342900" indent="-342900" algn="l" rtl="0" eaLnBrk="1" fontAlgn="base" hangingPunct="1">
        <a:spcBef>
          <a:spcPct val="20000"/>
        </a:spcBef>
        <a:spcAft>
          <a:spcPct val="0"/>
        </a:spcAft>
        <a:buFont typeface="Wingdings" pitchFamily="2" charset="2"/>
        <a:buChar char="Ø"/>
        <a:defRPr sz="3200">
          <a:solidFill>
            <a:schemeClr val="tx1"/>
          </a:solidFill>
          <a:latin typeface="+mn-lt"/>
          <a:ea typeface="+mn-ea"/>
          <a:cs typeface="+mn-cs"/>
        </a:defRPr>
      </a:lvl1pPr>
      <a:lvl2pPr marL="742950" indent="-285750" algn="l" rtl="0" eaLnBrk="1" fontAlgn="base" hangingPunct="1">
        <a:spcBef>
          <a:spcPct val="20000"/>
        </a:spcBef>
        <a:spcAft>
          <a:spcPct val="0"/>
        </a:spcAft>
        <a:buFont typeface="Wingdings" pitchFamily="2" charset="2"/>
        <a:buChar char="Ø"/>
        <a:defRPr sz="2800">
          <a:solidFill>
            <a:schemeClr val="tx1"/>
          </a:solidFill>
          <a:latin typeface="+mn-lt"/>
        </a:defRPr>
      </a:lvl2pPr>
      <a:lvl3pPr marL="1143000" indent="-228600" algn="l" rtl="0" eaLnBrk="1" fontAlgn="base" hangingPunct="1">
        <a:spcBef>
          <a:spcPct val="20000"/>
        </a:spcBef>
        <a:spcAft>
          <a:spcPct val="0"/>
        </a:spcAft>
        <a:buFont typeface="Wingdings" pitchFamily="2" charset="2"/>
        <a:buChar char="Ø"/>
        <a:defRPr sz="2400">
          <a:solidFill>
            <a:schemeClr val="tx1"/>
          </a:solidFill>
          <a:latin typeface="+mn-lt"/>
        </a:defRPr>
      </a:lvl3pPr>
      <a:lvl4pPr marL="1600200" indent="-228600" algn="l" rtl="0" eaLnBrk="1" fontAlgn="base" hangingPunct="1">
        <a:spcBef>
          <a:spcPct val="20000"/>
        </a:spcBef>
        <a:spcAft>
          <a:spcPct val="0"/>
        </a:spcAft>
        <a:buFont typeface="Wingdings" pitchFamily="2" charset="2"/>
        <a:buChar char="Ø"/>
        <a:defRPr sz="2000">
          <a:solidFill>
            <a:schemeClr val="tx1"/>
          </a:solidFill>
          <a:latin typeface="+mn-lt"/>
        </a:defRPr>
      </a:lvl4pPr>
      <a:lvl5pPr marL="2057400" indent="-228600" algn="l" rtl="0" eaLnBrk="1" fontAlgn="base" hangingPunct="1">
        <a:spcBef>
          <a:spcPct val="20000"/>
        </a:spcBef>
        <a:spcAft>
          <a:spcPct val="0"/>
        </a:spcAft>
        <a:buFont typeface="Wingdings" pitchFamily="2" charset="2"/>
        <a:buChar char="Ø"/>
        <a:defRPr sz="2000">
          <a:solidFill>
            <a:schemeClr val="tx1"/>
          </a:solidFill>
          <a:latin typeface="+mn-lt"/>
        </a:defRPr>
      </a:lvl5pPr>
      <a:lvl6pPr marL="2514600" indent="-228600" algn="l" rtl="0" eaLnBrk="1" fontAlgn="base" hangingPunct="1">
        <a:spcBef>
          <a:spcPct val="20000"/>
        </a:spcBef>
        <a:spcAft>
          <a:spcPct val="0"/>
        </a:spcAft>
        <a:buFont typeface="Wingdings" pitchFamily="2" charset="2"/>
        <a:buChar char="Ø"/>
        <a:defRPr sz="2000">
          <a:solidFill>
            <a:schemeClr val="tx1"/>
          </a:solidFill>
          <a:latin typeface="+mn-lt"/>
        </a:defRPr>
      </a:lvl6pPr>
      <a:lvl7pPr marL="2971800" indent="-228600" algn="l" rtl="0" eaLnBrk="1" fontAlgn="base" hangingPunct="1">
        <a:spcBef>
          <a:spcPct val="20000"/>
        </a:spcBef>
        <a:spcAft>
          <a:spcPct val="0"/>
        </a:spcAft>
        <a:buFont typeface="Wingdings" pitchFamily="2" charset="2"/>
        <a:buChar char="Ø"/>
        <a:defRPr sz="2000">
          <a:solidFill>
            <a:schemeClr val="tx1"/>
          </a:solidFill>
          <a:latin typeface="+mn-lt"/>
        </a:defRPr>
      </a:lvl7pPr>
      <a:lvl8pPr marL="3429000" indent="-228600" algn="l" rtl="0" eaLnBrk="1" fontAlgn="base" hangingPunct="1">
        <a:spcBef>
          <a:spcPct val="20000"/>
        </a:spcBef>
        <a:spcAft>
          <a:spcPct val="0"/>
        </a:spcAft>
        <a:buFont typeface="Wingdings" pitchFamily="2" charset="2"/>
        <a:buChar char="Ø"/>
        <a:defRPr sz="2000">
          <a:solidFill>
            <a:schemeClr val="tx1"/>
          </a:solidFill>
          <a:latin typeface="+mn-lt"/>
        </a:defRPr>
      </a:lvl8pPr>
      <a:lvl9pPr marL="3886200" indent="-228600" algn="l" rtl="0" eaLnBrk="1" fontAlgn="base" hangingPunct="1">
        <a:spcBef>
          <a:spcPct val="20000"/>
        </a:spcBef>
        <a:spcAft>
          <a:spcPct val="0"/>
        </a:spcAft>
        <a:buFont typeface="Wingdings" pitchFamily="2" charset="2"/>
        <a:buChar char="Ø"/>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mailto:ena7@cornell.edu" TargetMode="Externa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6.xml"/><Relationship Id="rId1" Type="http://schemas.openxmlformats.org/officeDocument/2006/relationships/video" Target="https://www.youtube.com/embed/L44wY8LZSUQ"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819400" y="5029200"/>
            <a:ext cx="4648200" cy="624673"/>
          </a:xfrm>
        </p:spPr>
        <p:txBody>
          <a:bodyPr/>
          <a:lstStyle/>
          <a:p>
            <a:r>
              <a:rPr lang="es-HN" sz="2800" b="1" dirty="0" smtClean="0">
                <a:effectLst>
                  <a:outerShdw blurRad="38100" dist="38100" dir="2700000" algn="tl">
                    <a:srgbClr val="000000">
                      <a:alpha val="43137"/>
                    </a:srgbClr>
                  </a:outerShdw>
                </a:effectLst>
              </a:rPr>
              <a:t>Erika Axe and Bridget Cheng</a:t>
            </a:r>
            <a:endParaRPr lang="es-HN" sz="2800" b="1" dirty="0">
              <a:effectLst>
                <a:outerShdw blurRad="38100" dist="38100" dir="2700000" algn="tl">
                  <a:srgbClr val="000000">
                    <a:alpha val="43137"/>
                  </a:srgbClr>
                </a:outerShdw>
              </a:effectLst>
            </a:endParaRPr>
          </a:p>
        </p:txBody>
      </p:sp>
      <p:sp>
        <p:nvSpPr>
          <p:cNvPr id="2" name="Title 1"/>
          <p:cNvSpPr>
            <a:spLocks noGrp="1"/>
          </p:cNvSpPr>
          <p:nvPr>
            <p:ph type="ctrTitle" sz="quarter"/>
          </p:nvPr>
        </p:nvSpPr>
        <p:spPr/>
        <p:txBody>
          <a:bodyPr/>
          <a:lstStyle/>
          <a:p>
            <a:r>
              <a:rPr lang="en-US" dirty="0" smtClean="0">
                <a:effectLst>
                  <a:outerShdw blurRad="38100" dist="38100" dir="2700000" algn="tl">
                    <a:srgbClr val="000000">
                      <a:alpha val="43137"/>
                    </a:srgbClr>
                  </a:outerShdw>
                </a:effectLst>
              </a:rPr>
              <a:t>Public</a:t>
            </a:r>
            <a:r>
              <a:rPr lang="es-HN" dirty="0" smtClean="0">
                <a:effectLst>
                  <a:outerShdw blurRad="38100" dist="38100" dir="2700000" algn="tl">
                    <a:srgbClr val="000000">
                      <a:alpha val="43137"/>
                    </a:srgbClr>
                  </a:outerShdw>
                </a:effectLst>
              </a:rPr>
              <a:t> </a:t>
            </a:r>
            <a:r>
              <a:rPr lang="en-US" dirty="0" smtClean="0">
                <a:effectLst>
                  <a:outerShdw blurRad="38100" dist="38100" dir="2700000" algn="tl">
                    <a:srgbClr val="000000">
                      <a:alpha val="43137"/>
                    </a:srgbClr>
                  </a:outerShdw>
                </a:effectLst>
              </a:rPr>
              <a:t>Relations</a:t>
            </a:r>
            <a:endParaRPr 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26899875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NAE Video Competition</a:t>
            </a:r>
            <a:endParaRPr lang="en-US" dirty="0"/>
          </a:p>
        </p:txBody>
      </p:sp>
      <p:sp>
        <p:nvSpPr>
          <p:cNvPr id="3" name="Content Placeholder 2"/>
          <p:cNvSpPr>
            <a:spLocks noGrp="1"/>
          </p:cNvSpPr>
          <p:nvPr>
            <p:ph sz="half" idx="1"/>
          </p:nvPr>
        </p:nvSpPr>
        <p:spPr>
          <a:xfrm>
            <a:off x="457200" y="1600201"/>
            <a:ext cx="8229600" cy="1600200"/>
          </a:xfrm>
        </p:spPr>
        <p:txBody>
          <a:bodyPr/>
          <a:lstStyle/>
          <a:p>
            <a:r>
              <a:rPr lang="en-US" dirty="0" smtClean="0"/>
              <a:t>AguaClara has made it to the Secondary Round of judging for the competition…</a:t>
            </a:r>
          </a:p>
          <a:p>
            <a:pPr marL="0" indent="0">
              <a:buNone/>
            </a:pPr>
            <a:endParaRPr lang="en-US" dirty="0"/>
          </a:p>
        </p:txBody>
      </p:sp>
      <p:sp>
        <p:nvSpPr>
          <p:cNvPr id="5" name="Content Placeholder 2"/>
          <p:cNvSpPr>
            <a:spLocks noGrp="1"/>
          </p:cNvSpPr>
          <p:nvPr>
            <p:ph sz="half" idx="1"/>
          </p:nvPr>
        </p:nvSpPr>
        <p:spPr>
          <a:xfrm>
            <a:off x="457200" y="3416810"/>
            <a:ext cx="8229600" cy="1600200"/>
          </a:xfrm>
        </p:spPr>
        <p:txBody>
          <a:bodyPr/>
          <a:lstStyle/>
          <a:p>
            <a:pPr marL="457200" lvl="1" indent="0">
              <a:buNone/>
            </a:pPr>
            <a:r>
              <a:rPr lang="en-US" sz="4000" b="1" dirty="0" smtClean="0"/>
              <a:t>Help </a:t>
            </a:r>
            <a:r>
              <a:rPr lang="en-US" sz="4000" b="1" dirty="0"/>
              <a:t>us out and like our video! </a:t>
            </a:r>
          </a:p>
          <a:p>
            <a:pPr marL="457200" lvl="1" indent="0">
              <a:buNone/>
            </a:pPr>
            <a:r>
              <a:rPr lang="en-US" i="1" dirty="0"/>
              <a:t>Just go to YouTube and look up “AguaClara NAE Video”</a:t>
            </a:r>
          </a:p>
          <a:p>
            <a:pPr marL="0" indent="0">
              <a:buNone/>
            </a:pPr>
            <a:endParaRPr lang="en-US" dirty="0"/>
          </a:p>
        </p:txBody>
      </p:sp>
    </p:spTree>
    <p:extLst>
      <p:ext uri="{BB962C8B-B14F-4D97-AF65-F5344CB8AC3E}">
        <p14:creationId xmlns:p14="http://schemas.microsoft.com/office/powerpoint/2010/main" val="363827818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1"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80">
                                          <p:stCondLst>
                                            <p:cond delay="0"/>
                                          </p:stCondLst>
                                        </p:cTn>
                                        <p:tgtEl>
                                          <p:spTgt spid="5">
                                            <p:txEl>
                                              <p:pRg st="0" end="0"/>
                                            </p:txEl>
                                          </p:spTgt>
                                        </p:tgtEl>
                                      </p:cBhvr>
                                    </p:animEffect>
                                    <p:anim calcmode="lin" valueType="num">
                                      <p:cBhvr>
                                        <p:cTn id="8" dur="1822" tmFilter="0,0; 0.14,0.36; 0.43,0.73; 0.71,0.91; 1.0,1.0">
                                          <p:stCondLst>
                                            <p:cond delay="0"/>
                                          </p:stCondLst>
                                        </p:cTn>
                                        <p:tgtEl>
                                          <p:spTgt spid="5">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xEl>
                                              <p:pRg st="0" end="0"/>
                                            </p:txEl>
                                          </p:spTgt>
                                        </p:tgtEl>
                                      </p:cBhvr>
                                      <p:to x="100000" y="60000"/>
                                    </p:animScale>
                                    <p:animScale>
                                      <p:cBhvr>
                                        <p:cTn id="14" dur="166" decel="50000">
                                          <p:stCondLst>
                                            <p:cond delay="676"/>
                                          </p:stCondLst>
                                        </p:cTn>
                                        <p:tgtEl>
                                          <p:spTgt spid="5">
                                            <p:txEl>
                                              <p:pRg st="0" end="0"/>
                                            </p:txEl>
                                          </p:spTgt>
                                        </p:tgtEl>
                                      </p:cBhvr>
                                      <p:to x="100000" y="100000"/>
                                    </p:animScale>
                                    <p:animScale>
                                      <p:cBhvr>
                                        <p:cTn id="15" dur="26">
                                          <p:stCondLst>
                                            <p:cond delay="1312"/>
                                          </p:stCondLst>
                                        </p:cTn>
                                        <p:tgtEl>
                                          <p:spTgt spid="5">
                                            <p:txEl>
                                              <p:pRg st="0" end="0"/>
                                            </p:txEl>
                                          </p:spTgt>
                                        </p:tgtEl>
                                      </p:cBhvr>
                                      <p:to x="100000" y="80000"/>
                                    </p:animScale>
                                    <p:animScale>
                                      <p:cBhvr>
                                        <p:cTn id="16" dur="166" decel="50000">
                                          <p:stCondLst>
                                            <p:cond delay="1338"/>
                                          </p:stCondLst>
                                        </p:cTn>
                                        <p:tgtEl>
                                          <p:spTgt spid="5">
                                            <p:txEl>
                                              <p:pRg st="0" end="0"/>
                                            </p:txEl>
                                          </p:spTgt>
                                        </p:tgtEl>
                                      </p:cBhvr>
                                      <p:to x="100000" y="100000"/>
                                    </p:animScale>
                                    <p:animScale>
                                      <p:cBhvr>
                                        <p:cTn id="17" dur="26">
                                          <p:stCondLst>
                                            <p:cond delay="1642"/>
                                          </p:stCondLst>
                                        </p:cTn>
                                        <p:tgtEl>
                                          <p:spTgt spid="5">
                                            <p:txEl>
                                              <p:pRg st="0" end="0"/>
                                            </p:txEl>
                                          </p:spTgt>
                                        </p:tgtEl>
                                      </p:cBhvr>
                                      <p:to x="100000" y="90000"/>
                                    </p:animScale>
                                    <p:animScale>
                                      <p:cBhvr>
                                        <p:cTn id="18" dur="166" decel="50000">
                                          <p:stCondLst>
                                            <p:cond delay="1668"/>
                                          </p:stCondLst>
                                        </p:cTn>
                                        <p:tgtEl>
                                          <p:spTgt spid="5">
                                            <p:txEl>
                                              <p:pRg st="0" end="0"/>
                                            </p:txEl>
                                          </p:spTgt>
                                        </p:tgtEl>
                                      </p:cBhvr>
                                      <p:to x="100000" y="100000"/>
                                    </p:animScale>
                                    <p:animScale>
                                      <p:cBhvr>
                                        <p:cTn id="19" dur="26">
                                          <p:stCondLst>
                                            <p:cond delay="1808"/>
                                          </p:stCondLst>
                                        </p:cTn>
                                        <p:tgtEl>
                                          <p:spTgt spid="5">
                                            <p:txEl>
                                              <p:pRg st="0" end="0"/>
                                            </p:txEl>
                                          </p:spTgt>
                                        </p:tgtEl>
                                      </p:cBhvr>
                                      <p:to x="100000" y="95000"/>
                                    </p:animScale>
                                    <p:animScale>
                                      <p:cBhvr>
                                        <p:cTn id="20" dur="166" decel="50000">
                                          <p:stCondLst>
                                            <p:cond delay="1834"/>
                                          </p:stCondLst>
                                        </p:cTn>
                                        <p:tgtEl>
                                          <p:spTgt spid="5">
                                            <p:txEl>
                                              <p:pRg st="0" end="0"/>
                                            </p:txEl>
                                          </p:spTgt>
                                        </p:tgtEl>
                                      </p:cBhvr>
                                      <p:to x="100000" y="100000"/>
                                    </p:animScale>
                                  </p:childTnLst>
                                </p:cTn>
                              </p:par>
                              <p:par>
                                <p:cTn id="21" presetID="26" presetClass="entr" presetSubtype="0" fill="hold" grpId="1" nodeType="withEffect">
                                  <p:stCondLst>
                                    <p:cond delay="0"/>
                                  </p:stCondLst>
                                  <p:childTnLst>
                                    <p:set>
                                      <p:cBhvr>
                                        <p:cTn id="22" dur="1" fill="hold">
                                          <p:stCondLst>
                                            <p:cond delay="0"/>
                                          </p:stCondLst>
                                        </p:cTn>
                                        <p:tgtEl>
                                          <p:spTgt spid="5">
                                            <p:txEl>
                                              <p:pRg st="1" end="1"/>
                                            </p:txEl>
                                          </p:spTgt>
                                        </p:tgtEl>
                                        <p:attrNameLst>
                                          <p:attrName>style.visibility</p:attrName>
                                        </p:attrNameLst>
                                      </p:cBhvr>
                                      <p:to>
                                        <p:strVal val="visible"/>
                                      </p:to>
                                    </p:set>
                                    <p:animEffect transition="in" filter="wipe(down)">
                                      <p:cBhvr>
                                        <p:cTn id="23" dur="580">
                                          <p:stCondLst>
                                            <p:cond delay="0"/>
                                          </p:stCondLst>
                                        </p:cTn>
                                        <p:tgtEl>
                                          <p:spTgt spid="5">
                                            <p:txEl>
                                              <p:pRg st="1" end="1"/>
                                            </p:txEl>
                                          </p:spTgt>
                                        </p:tgtEl>
                                      </p:cBhvr>
                                    </p:animEffect>
                                    <p:anim calcmode="lin" valueType="num">
                                      <p:cBhvr>
                                        <p:cTn id="24" dur="1822" tmFilter="0,0; 0.14,0.36; 0.43,0.73; 0.71,0.91; 1.0,1.0">
                                          <p:stCondLst>
                                            <p:cond delay="0"/>
                                          </p:stCondLst>
                                        </p:cTn>
                                        <p:tgtEl>
                                          <p:spTgt spid="5">
                                            <p:txEl>
                                              <p:pRg st="1" end="1"/>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5">
                                            <p:txEl>
                                              <p:pRg st="1" end="1"/>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5">
                                            <p:txEl>
                                              <p:pRg st="1" end="1"/>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5">
                                            <p:txEl>
                                              <p:pRg st="1" end="1"/>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5">
                                            <p:txEl>
                                              <p:pRg st="1" end="1"/>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5">
                                            <p:txEl>
                                              <p:pRg st="1" end="1"/>
                                            </p:txEl>
                                          </p:spTgt>
                                        </p:tgtEl>
                                      </p:cBhvr>
                                      <p:to x="100000" y="60000"/>
                                    </p:animScale>
                                    <p:animScale>
                                      <p:cBhvr>
                                        <p:cTn id="30" dur="166" decel="50000">
                                          <p:stCondLst>
                                            <p:cond delay="676"/>
                                          </p:stCondLst>
                                        </p:cTn>
                                        <p:tgtEl>
                                          <p:spTgt spid="5">
                                            <p:txEl>
                                              <p:pRg st="1" end="1"/>
                                            </p:txEl>
                                          </p:spTgt>
                                        </p:tgtEl>
                                      </p:cBhvr>
                                      <p:to x="100000" y="100000"/>
                                    </p:animScale>
                                    <p:animScale>
                                      <p:cBhvr>
                                        <p:cTn id="31" dur="26">
                                          <p:stCondLst>
                                            <p:cond delay="1312"/>
                                          </p:stCondLst>
                                        </p:cTn>
                                        <p:tgtEl>
                                          <p:spTgt spid="5">
                                            <p:txEl>
                                              <p:pRg st="1" end="1"/>
                                            </p:txEl>
                                          </p:spTgt>
                                        </p:tgtEl>
                                      </p:cBhvr>
                                      <p:to x="100000" y="80000"/>
                                    </p:animScale>
                                    <p:animScale>
                                      <p:cBhvr>
                                        <p:cTn id="32" dur="166" decel="50000">
                                          <p:stCondLst>
                                            <p:cond delay="1338"/>
                                          </p:stCondLst>
                                        </p:cTn>
                                        <p:tgtEl>
                                          <p:spTgt spid="5">
                                            <p:txEl>
                                              <p:pRg st="1" end="1"/>
                                            </p:txEl>
                                          </p:spTgt>
                                        </p:tgtEl>
                                      </p:cBhvr>
                                      <p:to x="100000" y="100000"/>
                                    </p:animScale>
                                    <p:animScale>
                                      <p:cBhvr>
                                        <p:cTn id="33" dur="26">
                                          <p:stCondLst>
                                            <p:cond delay="1642"/>
                                          </p:stCondLst>
                                        </p:cTn>
                                        <p:tgtEl>
                                          <p:spTgt spid="5">
                                            <p:txEl>
                                              <p:pRg st="1" end="1"/>
                                            </p:txEl>
                                          </p:spTgt>
                                        </p:tgtEl>
                                      </p:cBhvr>
                                      <p:to x="100000" y="90000"/>
                                    </p:animScale>
                                    <p:animScale>
                                      <p:cBhvr>
                                        <p:cTn id="34" dur="166" decel="50000">
                                          <p:stCondLst>
                                            <p:cond delay="1668"/>
                                          </p:stCondLst>
                                        </p:cTn>
                                        <p:tgtEl>
                                          <p:spTgt spid="5">
                                            <p:txEl>
                                              <p:pRg st="1" end="1"/>
                                            </p:txEl>
                                          </p:spTgt>
                                        </p:tgtEl>
                                      </p:cBhvr>
                                      <p:to x="100000" y="100000"/>
                                    </p:animScale>
                                    <p:animScale>
                                      <p:cBhvr>
                                        <p:cTn id="35" dur="26">
                                          <p:stCondLst>
                                            <p:cond delay="1808"/>
                                          </p:stCondLst>
                                        </p:cTn>
                                        <p:tgtEl>
                                          <p:spTgt spid="5">
                                            <p:txEl>
                                              <p:pRg st="1" end="1"/>
                                            </p:txEl>
                                          </p:spTgt>
                                        </p:tgtEl>
                                      </p:cBhvr>
                                      <p:to x="100000" y="95000"/>
                                    </p:animScale>
                                    <p:animScale>
                                      <p:cBhvr>
                                        <p:cTn id="36" dur="166" decel="50000">
                                          <p:stCondLst>
                                            <p:cond delay="1834"/>
                                          </p:stCondLst>
                                        </p:cTn>
                                        <p:tgtEl>
                                          <p:spTgt spid="5">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Next Semester…?</a:t>
            </a:r>
            <a:endParaRPr lang="en-US" dirty="0"/>
          </a:p>
        </p:txBody>
      </p:sp>
      <p:sp>
        <p:nvSpPr>
          <p:cNvPr id="4" name="Content Placeholder 2"/>
          <p:cNvSpPr>
            <a:spLocks noGrp="1"/>
          </p:cNvSpPr>
          <p:nvPr>
            <p:ph sz="half" idx="1"/>
          </p:nvPr>
        </p:nvSpPr>
        <p:spPr>
          <a:xfrm>
            <a:off x="457200" y="1600201"/>
            <a:ext cx="8229600" cy="1600200"/>
          </a:xfrm>
        </p:spPr>
        <p:txBody>
          <a:bodyPr/>
          <a:lstStyle/>
          <a:p>
            <a:r>
              <a:rPr lang="en-US" dirty="0"/>
              <a:t>Plan for a fundraising event in the Spring to allow our team to have capital to play with </a:t>
            </a:r>
            <a:endParaRPr lang="en-US" dirty="0" smtClean="0"/>
          </a:p>
          <a:p>
            <a:r>
              <a:rPr lang="en-US" dirty="0" smtClean="0"/>
              <a:t>New Team Poster and </a:t>
            </a:r>
            <a:r>
              <a:rPr lang="en-US" dirty="0" err="1" smtClean="0"/>
              <a:t>Quartercard</a:t>
            </a:r>
            <a:r>
              <a:rPr lang="en-US" dirty="0" smtClean="0"/>
              <a:t> Designs</a:t>
            </a:r>
            <a:endParaRPr lang="en-US" dirty="0"/>
          </a:p>
          <a:p>
            <a:r>
              <a:rPr lang="en-US" dirty="0"/>
              <a:t>T</a:t>
            </a:r>
            <a:r>
              <a:rPr lang="en-US" dirty="0" smtClean="0"/>
              <a:t>witter </a:t>
            </a:r>
            <a:r>
              <a:rPr lang="en-US" dirty="0"/>
              <a:t>and </a:t>
            </a:r>
            <a:r>
              <a:rPr lang="en-US" dirty="0" err="1"/>
              <a:t>facebook</a:t>
            </a:r>
            <a:r>
              <a:rPr lang="en-US" dirty="0"/>
              <a:t> and updating the </a:t>
            </a:r>
            <a:r>
              <a:rPr lang="en-US" dirty="0" smtClean="0"/>
              <a:t>blog</a:t>
            </a:r>
          </a:p>
          <a:p>
            <a:r>
              <a:rPr lang="en-US" dirty="0" smtClean="0"/>
              <a:t>Find </a:t>
            </a:r>
            <a:r>
              <a:rPr lang="en-US" dirty="0"/>
              <a:t>more competitions to apply to</a:t>
            </a:r>
          </a:p>
          <a:p>
            <a:r>
              <a:rPr lang="en-US" dirty="0"/>
              <a:t>Take more candid pictures of the team in the labs</a:t>
            </a:r>
          </a:p>
          <a:p>
            <a:r>
              <a:rPr lang="en-US" dirty="0"/>
              <a:t>T</a:t>
            </a:r>
            <a:r>
              <a:rPr lang="en-US" dirty="0" smtClean="0"/>
              <a:t>eam </a:t>
            </a:r>
            <a:r>
              <a:rPr lang="en-US" dirty="0"/>
              <a:t>stickers or water </a:t>
            </a:r>
            <a:r>
              <a:rPr lang="en-US" dirty="0" smtClean="0"/>
              <a:t>bottles</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667369">
            <a:off x="5710226" y="4830684"/>
            <a:ext cx="2634090" cy="1786977"/>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extLst>
      <p:ext uri="{BB962C8B-B14F-4D97-AF65-F5344CB8AC3E}">
        <p14:creationId xmlns:p14="http://schemas.microsoft.com/office/powerpoint/2010/main" val="263810413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Public Relations… </a:t>
            </a:r>
            <a:br>
              <a:rPr lang="en-US" dirty="0" smtClean="0"/>
            </a:br>
            <a:r>
              <a:rPr lang="en-US" dirty="0" smtClean="0"/>
              <a:t>Looking Forward</a:t>
            </a:r>
            <a:endParaRPr lang="en-US" dirty="0"/>
          </a:p>
        </p:txBody>
      </p:sp>
      <p:sp>
        <p:nvSpPr>
          <p:cNvPr id="10" name="Content Placeholder 9"/>
          <p:cNvSpPr>
            <a:spLocks noGrp="1"/>
          </p:cNvSpPr>
          <p:nvPr>
            <p:ph sz="half" idx="1"/>
          </p:nvPr>
        </p:nvSpPr>
        <p:spPr>
          <a:xfrm>
            <a:off x="457200" y="1600200"/>
            <a:ext cx="8305800" cy="4525963"/>
          </a:xfrm>
        </p:spPr>
        <p:txBody>
          <a:bodyPr/>
          <a:lstStyle/>
          <a:p>
            <a:pPr marL="0" indent="0">
              <a:buNone/>
            </a:pPr>
            <a:r>
              <a:rPr lang="en-US" dirty="0" smtClean="0"/>
              <a:t>We would love to hear any ideas from people on the team </a:t>
            </a:r>
            <a:r>
              <a:rPr lang="en-US" dirty="0" smtClean="0"/>
              <a:t>for </a:t>
            </a:r>
            <a:r>
              <a:rPr lang="en-US" dirty="0" smtClean="0"/>
              <a:t>the future!</a:t>
            </a:r>
          </a:p>
          <a:p>
            <a:pPr marL="0" indent="0">
              <a:buNone/>
            </a:pPr>
            <a:r>
              <a:rPr lang="en-US" i="1" dirty="0" smtClean="0"/>
              <a:t>Contact </a:t>
            </a:r>
            <a:r>
              <a:rPr lang="en-US" i="1" dirty="0" smtClean="0"/>
              <a:t>Erika </a:t>
            </a:r>
            <a:r>
              <a:rPr lang="en-US" i="1" dirty="0" smtClean="0"/>
              <a:t>(</a:t>
            </a:r>
            <a:r>
              <a:rPr lang="en-US" i="1" dirty="0" smtClean="0">
                <a:hlinkClick r:id="rId2"/>
              </a:rPr>
              <a:t>ena7@cornell.edu</a:t>
            </a:r>
            <a:r>
              <a:rPr lang="en-US" i="1" dirty="0" smtClean="0"/>
              <a:t>) </a:t>
            </a:r>
            <a:endParaRPr lang="en-US" i="1" dirty="0" smtClean="0"/>
          </a:p>
          <a:p>
            <a:pPr marL="0" indent="0">
              <a:buNone/>
            </a:pPr>
            <a:r>
              <a:rPr lang="en-US" i="1" dirty="0" smtClean="0"/>
              <a:t>or </a:t>
            </a:r>
            <a:r>
              <a:rPr lang="en-US" i="1" dirty="0" smtClean="0"/>
              <a:t>Bridget (bjc267@cornell.edu)</a:t>
            </a:r>
            <a:endParaRPr lang="en-US" i="1"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6667" t="35000" r="4166" b="7500"/>
          <a:stretch/>
        </p:blipFill>
        <p:spPr>
          <a:xfrm>
            <a:off x="1066800" y="3657600"/>
            <a:ext cx="7086599" cy="3046575"/>
          </a:xfrm>
          <a:prstGeom prst="rect">
            <a:avLst/>
          </a:prstGeom>
          <a:ln>
            <a:noFill/>
          </a:ln>
          <a:effectLst>
            <a:softEdge rad="112500"/>
          </a:effectLst>
        </p:spPr>
      </p:pic>
    </p:spTree>
    <p:extLst>
      <p:ext uri="{BB962C8B-B14F-4D97-AF65-F5344CB8AC3E}">
        <p14:creationId xmlns:p14="http://schemas.microsoft.com/office/powerpoint/2010/main" val="414714606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5600" y="228600"/>
            <a:ext cx="6019800" cy="1143000"/>
          </a:xfrm>
        </p:spPr>
        <p:txBody>
          <a:bodyPr/>
          <a:lstStyle/>
          <a:p>
            <a:r>
              <a:rPr lang="en-US" sz="4000" dirty="0" smtClean="0"/>
              <a:t>What We Do</a:t>
            </a:r>
            <a:endParaRPr lang="en-US" sz="4000" dirty="0"/>
          </a:p>
        </p:txBody>
      </p:sp>
      <p:sp>
        <p:nvSpPr>
          <p:cNvPr id="3" name="Text Placeholder 2"/>
          <p:cNvSpPr>
            <a:spLocks noGrp="1"/>
          </p:cNvSpPr>
          <p:nvPr>
            <p:ph type="body" sz="quarter" idx="13"/>
          </p:nvPr>
        </p:nvSpPr>
        <p:spPr>
          <a:xfrm>
            <a:off x="457200" y="1524000"/>
            <a:ext cx="5715000" cy="4724400"/>
          </a:xfrm>
        </p:spPr>
        <p:txBody>
          <a:bodyPr/>
          <a:lstStyle/>
          <a:p>
            <a:r>
              <a:rPr lang="en-US" dirty="0" smtClean="0"/>
              <a:t>Spreading the word: AguaClara!</a:t>
            </a:r>
          </a:p>
          <a:p>
            <a:r>
              <a:rPr lang="en-US" dirty="0" smtClean="0"/>
              <a:t>Try to get new members for AguaClara</a:t>
            </a:r>
          </a:p>
          <a:p>
            <a:r>
              <a:rPr lang="en-US" dirty="0" smtClean="0"/>
              <a:t>Inter-subteam Communication and Events</a:t>
            </a:r>
          </a:p>
          <a:p>
            <a:r>
              <a:rPr lang="en-US" dirty="0" smtClean="0"/>
              <a:t>AguaClara Item Sales</a:t>
            </a:r>
          </a:p>
          <a:p>
            <a:r>
              <a:rPr lang="en-US" dirty="0" smtClean="0"/>
              <a:t>General System Improvements</a:t>
            </a:r>
          </a:p>
          <a:p>
            <a:r>
              <a:rPr lang="en-US" dirty="0" smtClean="0"/>
              <a:t>Competitions!</a:t>
            </a:r>
          </a:p>
          <a:p>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81496" y="1898904"/>
            <a:ext cx="2540000" cy="1905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60160" y="4343400"/>
            <a:ext cx="2552192" cy="170146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67301654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3">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p:cTn id="39"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42" dur="1000"/>
                                        <p:tgtEl>
                                          <p:spTgt spid="3">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 calcmode="lin" valueType="num">
                                      <p:cBhvr>
                                        <p:cTn id="47"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8"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49" dur="1000" fill="hold"/>
                                        <p:tgtEl>
                                          <p:spTgt spid="3">
                                            <p:txEl>
                                              <p:pRg st="5" end="5"/>
                                            </p:txEl>
                                          </p:spTgt>
                                        </p:tgtEl>
                                        <p:attrNameLst>
                                          <p:attrName>style.rotation</p:attrName>
                                        </p:attrNameLst>
                                      </p:cBhvr>
                                      <p:tavLst>
                                        <p:tav tm="0">
                                          <p:val>
                                            <p:fltVal val="90"/>
                                          </p:val>
                                        </p:tav>
                                        <p:tav tm="100000">
                                          <p:val>
                                            <p:fltVal val="0"/>
                                          </p:val>
                                        </p:tav>
                                      </p:tavLst>
                                    </p:anim>
                                    <p:animEffect transition="in" filter="fade">
                                      <p:cBhvr>
                                        <p:cTn id="50"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5600" y="228600"/>
            <a:ext cx="6019800" cy="1143000"/>
          </a:xfrm>
        </p:spPr>
        <p:txBody>
          <a:bodyPr/>
          <a:lstStyle/>
          <a:p>
            <a:r>
              <a:rPr lang="en-US" sz="4000" dirty="0" smtClean="0"/>
              <a:t>Semester Accomplishments</a:t>
            </a:r>
            <a:endParaRPr lang="en-US" sz="4000" dirty="0"/>
          </a:p>
        </p:txBody>
      </p:sp>
      <p:sp>
        <p:nvSpPr>
          <p:cNvPr id="3" name="Text Placeholder 2"/>
          <p:cNvSpPr>
            <a:spLocks noGrp="1"/>
          </p:cNvSpPr>
          <p:nvPr>
            <p:ph type="body" sz="quarter" idx="13"/>
          </p:nvPr>
        </p:nvSpPr>
        <p:spPr/>
        <p:txBody>
          <a:bodyPr/>
          <a:lstStyle/>
          <a:p>
            <a:r>
              <a:rPr lang="en-US" sz="2400" dirty="0" smtClean="0"/>
              <a:t>Facebook </a:t>
            </a:r>
            <a:r>
              <a:rPr lang="en-US" sz="2400" dirty="0"/>
              <a:t>Updates </a:t>
            </a:r>
            <a:r>
              <a:rPr lang="en-US" sz="2400" dirty="0" smtClean="0"/>
              <a:t>and Twitter Updates</a:t>
            </a:r>
            <a:endParaRPr lang="en-US" sz="2400" dirty="0"/>
          </a:p>
          <a:p>
            <a:r>
              <a:rPr lang="en-US" sz="2400" dirty="0" smtClean="0"/>
              <a:t>Bagel Wednesday Event</a:t>
            </a:r>
          </a:p>
          <a:p>
            <a:r>
              <a:rPr lang="en-US" sz="2400" dirty="0" smtClean="0"/>
              <a:t>Info Presentation </a:t>
            </a:r>
            <a:r>
              <a:rPr lang="en-US" sz="2400" dirty="0"/>
              <a:t>to Tour </a:t>
            </a:r>
            <a:r>
              <a:rPr lang="en-US" sz="2400" dirty="0" smtClean="0"/>
              <a:t>Groups and TBP Engineering Fair</a:t>
            </a:r>
          </a:p>
          <a:p>
            <a:r>
              <a:rPr lang="en-US" sz="2400" dirty="0" err="1" smtClean="0"/>
              <a:t>Quarterzips</a:t>
            </a:r>
            <a:r>
              <a:rPr lang="en-US" sz="2400" dirty="0" smtClean="0"/>
              <a:t> for </a:t>
            </a:r>
            <a:r>
              <a:rPr lang="en-US" sz="2400" dirty="0"/>
              <a:t>AguaClara </a:t>
            </a:r>
            <a:endParaRPr lang="en-US" sz="2400" dirty="0" smtClean="0"/>
          </a:p>
          <a:p>
            <a:r>
              <a:rPr lang="en-US" sz="2400" dirty="0" smtClean="0"/>
              <a:t>Preliminary Poster Concepts </a:t>
            </a:r>
            <a:r>
              <a:rPr lang="en-US" sz="2400" dirty="0"/>
              <a:t>for Hollister/Campus Buildings </a:t>
            </a:r>
            <a:endParaRPr lang="en-US" sz="2400" dirty="0" smtClean="0"/>
          </a:p>
          <a:p>
            <a:r>
              <a:rPr lang="en-US" sz="2400" dirty="0" smtClean="0"/>
              <a:t>Video </a:t>
            </a:r>
            <a:r>
              <a:rPr lang="en-US" sz="2400" dirty="0"/>
              <a:t>Competition: National Academy of </a:t>
            </a:r>
            <a:r>
              <a:rPr lang="en-US" sz="2400" dirty="0" smtClean="0"/>
              <a:t>Engineering</a:t>
            </a:r>
          </a:p>
          <a:p>
            <a:r>
              <a:rPr lang="en-US" sz="2400" dirty="0" smtClean="0"/>
              <a:t>Individual </a:t>
            </a:r>
            <a:r>
              <a:rPr lang="en-US" sz="2400" dirty="0"/>
              <a:t>Subteams Competition: </a:t>
            </a:r>
            <a:r>
              <a:rPr lang="en-US" sz="2400" dirty="0" err="1"/>
              <a:t>Odebrecht</a:t>
            </a:r>
            <a:r>
              <a:rPr lang="en-US" sz="2400" dirty="0"/>
              <a:t> </a:t>
            </a:r>
            <a:r>
              <a:rPr lang="en-US" sz="2400" dirty="0" smtClean="0"/>
              <a:t>Award</a:t>
            </a:r>
          </a:p>
          <a:p>
            <a:r>
              <a:rPr lang="en-US" sz="2400" dirty="0" smtClean="0"/>
              <a:t>Efforts for Reaching Out</a:t>
            </a:r>
          </a:p>
          <a:p>
            <a:r>
              <a:rPr lang="en-US" sz="2400" dirty="0" smtClean="0"/>
              <a:t>Information for Finances and Treasury</a:t>
            </a:r>
          </a:p>
          <a:p>
            <a:r>
              <a:rPr lang="en-US" sz="2400" dirty="0" smtClean="0"/>
              <a:t>AguaClara Representation for ECO</a:t>
            </a:r>
            <a:endParaRPr lang="en-US" sz="2400" dirty="0"/>
          </a:p>
        </p:txBody>
      </p:sp>
    </p:spTree>
    <p:extLst>
      <p:ext uri="{BB962C8B-B14F-4D97-AF65-F5344CB8AC3E}">
        <p14:creationId xmlns:p14="http://schemas.microsoft.com/office/powerpoint/2010/main" val="342790251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Effect transition="in" filter="fade">
                                      <p:cBhvr>
                                        <p:cTn id="70" dur="1000"/>
                                        <p:tgtEl>
                                          <p:spTgt spid="3">
                                            <p:txEl>
                                              <p:pRg st="9" end="9"/>
                                            </p:txEl>
                                          </p:spTgt>
                                        </p:tgtEl>
                                      </p:cBhvr>
                                    </p:animEffect>
                                    <p:anim calcmode="lin" valueType="num">
                                      <p:cBhvr>
                                        <p:cTn id="71"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We’ve Done…</a:t>
            </a:r>
            <a:br>
              <a:rPr lang="en-US" dirty="0" smtClean="0"/>
            </a:br>
            <a:r>
              <a:rPr lang="en-US" i="1" dirty="0" smtClean="0"/>
              <a:t>To Spread the Word</a:t>
            </a:r>
            <a:endParaRPr lang="en-US" dirty="0"/>
          </a:p>
        </p:txBody>
      </p:sp>
      <p:sp>
        <p:nvSpPr>
          <p:cNvPr id="10" name="Content Placeholder 9"/>
          <p:cNvSpPr>
            <a:spLocks noGrp="1"/>
          </p:cNvSpPr>
          <p:nvPr>
            <p:ph sz="half" idx="1"/>
          </p:nvPr>
        </p:nvSpPr>
        <p:spPr>
          <a:xfrm>
            <a:off x="397848" y="1143000"/>
            <a:ext cx="4038600" cy="4525963"/>
          </a:xfrm>
        </p:spPr>
        <p:txBody>
          <a:bodyPr/>
          <a:lstStyle/>
          <a:p>
            <a:endParaRPr lang="en-US" dirty="0" smtClean="0"/>
          </a:p>
          <a:p>
            <a:r>
              <a:rPr lang="en-US" dirty="0" smtClean="0"/>
              <a:t>Facebook and Twitter Updates</a:t>
            </a:r>
          </a:p>
          <a:p>
            <a:r>
              <a:rPr lang="en-US" dirty="0" smtClean="0"/>
              <a:t>Meet with ECO </a:t>
            </a:r>
          </a:p>
          <a:p>
            <a:endParaRPr lang="en-US" dirty="0" smtClean="0"/>
          </a:p>
          <a:p>
            <a:endParaRPr lang="en-US" dirty="0" smtClean="0"/>
          </a:p>
          <a:p>
            <a:endParaRPr lang="en-US" dirty="0"/>
          </a:p>
        </p:txBody>
      </p:sp>
      <p:sp>
        <p:nvSpPr>
          <p:cNvPr id="11" name="Content Placeholder 10"/>
          <p:cNvSpPr>
            <a:spLocks noGrp="1"/>
          </p:cNvSpPr>
          <p:nvPr>
            <p:ph sz="half" idx="2"/>
          </p:nvPr>
        </p:nvSpPr>
        <p:spPr>
          <a:xfrm>
            <a:off x="4656624" y="1143000"/>
            <a:ext cx="4038600" cy="4525963"/>
          </a:xfrm>
        </p:spPr>
        <p:txBody>
          <a:bodyPr/>
          <a:lstStyle/>
          <a:p>
            <a:pPr marL="0" indent="0">
              <a:buNone/>
            </a:pPr>
            <a:endParaRPr lang="en-US" dirty="0" smtClean="0"/>
          </a:p>
          <a:p>
            <a:r>
              <a:rPr lang="en-US" dirty="0" smtClean="0"/>
              <a:t>Tau Beta Pi Science and Engineering Project Fair</a:t>
            </a:r>
          </a:p>
          <a:p>
            <a:r>
              <a:rPr lang="en-US" dirty="0" smtClean="0"/>
              <a:t>Contact magazines and newspapers to get articles written about our work</a:t>
            </a:r>
            <a:endParaRPr lang="en-US" dirty="0"/>
          </a:p>
          <a:p>
            <a:pPr marL="0" indent="0">
              <a:buNone/>
            </a:pPr>
            <a:endParaRPr lang="en-US" dirty="0"/>
          </a:p>
        </p:txBody>
      </p:sp>
      <p:pic>
        <p:nvPicPr>
          <p:cNvPr id="3" name="Picture 2"/>
          <p:cNvPicPr>
            <a:picLocks noChangeAspect="1"/>
          </p:cNvPicPr>
          <p:nvPr/>
        </p:nvPicPr>
        <p:blipFill>
          <a:blip r:embed="rId2"/>
          <a:stretch>
            <a:fillRect/>
          </a:stretch>
        </p:blipFill>
        <p:spPr>
          <a:xfrm>
            <a:off x="1219200" y="3421221"/>
            <a:ext cx="2853096" cy="262705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81739871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We’ve Done…</a:t>
            </a:r>
            <a:br>
              <a:rPr lang="en-US" dirty="0" smtClean="0"/>
            </a:br>
            <a:r>
              <a:rPr lang="en-US" sz="3600" i="1" dirty="0" smtClean="0"/>
              <a:t>To Try To Get New Members</a:t>
            </a:r>
            <a:endParaRPr lang="en-US" sz="3600" dirty="0"/>
          </a:p>
        </p:txBody>
      </p:sp>
      <p:sp>
        <p:nvSpPr>
          <p:cNvPr id="11" name="Content Placeholder 10"/>
          <p:cNvSpPr>
            <a:spLocks noGrp="1"/>
          </p:cNvSpPr>
          <p:nvPr>
            <p:ph sz="half" idx="2"/>
          </p:nvPr>
        </p:nvSpPr>
        <p:spPr/>
        <p:txBody>
          <a:bodyPr/>
          <a:lstStyle/>
          <a:p>
            <a:r>
              <a:rPr lang="en-US" dirty="0"/>
              <a:t>Project Team &amp; AguaClara Informative Presentation to Cornell Tour Guides</a:t>
            </a:r>
          </a:p>
          <a:p>
            <a:r>
              <a:rPr lang="en-US" dirty="0" smtClean="0"/>
              <a:t>Contacted</a:t>
            </a:r>
            <a:r>
              <a:rPr lang="en-US" dirty="0" smtClean="0"/>
              <a:t> </a:t>
            </a:r>
            <a:r>
              <a:rPr lang="en-US" dirty="0" smtClean="0"/>
              <a:t>the CEE Offices in Hollister to arrange bulletin displays for Future Team Information</a:t>
            </a:r>
            <a:endParaRPr lang="en-US" dirty="0"/>
          </a:p>
          <a:p>
            <a:endParaRPr lang="en-US" dirty="0"/>
          </a:p>
        </p:txBody>
      </p:sp>
      <p:pic>
        <p:nvPicPr>
          <p:cNvPr id="3" name="Picture 2"/>
          <p:cNvPicPr>
            <a:picLocks noChangeAspect="1"/>
          </p:cNvPicPr>
          <p:nvPr/>
        </p:nvPicPr>
        <p:blipFill rotWithShape="1">
          <a:blip r:embed="rId2"/>
          <a:srcRect l="25640" t="-615" r="21027" b="615"/>
          <a:stretch/>
        </p:blipFill>
        <p:spPr>
          <a:xfrm>
            <a:off x="457200" y="1752600"/>
            <a:ext cx="3840480" cy="48006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77362059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We’ve Done…</a:t>
            </a:r>
            <a:br>
              <a:rPr lang="en-US" dirty="0" smtClean="0"/>
            </a:br>
            <a:r>
              <a:rPr lang="en-US" i="1" dirty="0" smtClean="0"/>
              <a:t>To Connect Our Team</a:t>
            </a:r>
            <a:endParaRPr lang="en-US" dirty="0"/>
          </a:p>
        </p:txBody>
      </p:sp>
      <p:sp>
        <p:nvSpPr>
          <p:cNvPr id="10" name="Content Placeholder 9"/>
          <p:cNvSpPr>
            <a:spLocks noGrp="1"/>
          </p:cNvSpPr>
          <p:nvPr>
            <p:ph sz="half" idx="1"/>
          </p:nvPr>
        </p:nvSpPr>
        <p:spPr>
          <a:xfrm>
            <a:off x="457200" y="1752600"/>
            <a:ext cx="8458200" cy="4525963"/>
          </a:xfrm>
        </p:spPr>
        <p:txBody>
          <a:bodyPr/>
          <a:lstStyle/>
          <a:p>
            <a:r>
              <a:rPr lang="en-US" dirty="0" smtClean="0"/>
              <a:t>Bagel Wednesday</a:t>
            </a:r>
          </a:p>
          <a:p>
            <a:r>
              <a:rPr lang="en-US" dirty="0"/>
              <a:t>Organized a full team picture for this semester</a:t>
            </a:r>
          </a:p>
          <a:p>
            <a:endParaRPr lang="en-US" dirty="0"/>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5833" t="37501" r="6666" b="7499"/>
          <a:stretch/>
        </p:blipFill>
        <p:spPr>
          <a:xfrm>
            <a:off x="457200" y="2984953"/>
            <a:ext cx="8153400" cy="34166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30454357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We’ve Done…</a:t>
            </a:r>
            <a:br>
              <a:rPr lang="en-US" dirty="0" smtClean="0"/>
            </a:br>
            <a:r>
              <a:rPr lang="en-US" i="1" dirty="0" smtClean="0"/>
              <a:t>With Item Sales</a:t>
            </a:r>
            <a:endParaRPr lang="en-US" dirty="0"/>
          </a:p>
        </p:txBody>
      </p:sp>
      <p:sp>
        <p:nvSpPr>
          <p:cNvPr id="10" name="Content Placeholder 9"/>
          <p:cNvSpPr>
            <a:spLocks noGrp="1"/>
          </p:cNvSpPr>
          <p:nvPr>
            <p:ph sz="half" idx="1"/>
          </p:nvPr>
        </p:nvSpPr>
        <p:spPr/>
        <p:txBody>
          <a:bodyPr/>
          <a:lstStyle/>
          <a:p>
            <a:pPr marL="0" indent="0">
              <a:buNone/>
            </a:pPr>
            <a:endParaRPr lang="en-US" b="1" u="sng" dirty="0" smtClean="0"/>
          </a:p>
          <a:p>
            <a:r>
              <a:rPr lang="en-US" dirty="0" smtClean="0"/>
              <a:t>Had a sale of old AguaClara merchandise from previous years</a:t>
            </a:r>
            <a:endParaRPr lang="en-US" dirty="0"/>
          </a:p>
        </p:txBody>
      </p:sp>
      <p:sp>
        <p:nvSpPr>
          <p:cNvPr id="11" name="Content Placeholder 10"/>
          <p:cNvSpPr>
            <a:spLocks noGrp="1"/>
          </p:cNvSpPr>
          <p:nvPr>
            <p:ph sz="half" idx="2"/>
          </p:nvPr>
        </p:nvSpPr>
        <p:spPr/>
        <p:txBody>
          <a:bodyPr/>
          <a:lstStyle/>
          <a:p>
            <a:pPr marL="0" indent="0">
              <a:buNone/>
            </a:pPr>
            <a:endParaRPr lang="en-US" dirty="0" smtClean="0"/>
          </a:p>
          <a:p>
            <a:r>
              <a:rPr lang="en-US" dirty="0" smtClean="0"/>
              <a:t>Create new designs for long-sleeve apparel and placed orders</a:t>
            </a:r>
            <a:endParaRPr lang="en-US" dirty="0"/>
          </a:p>
        </p:txBody>
      </p:sp>
      <p:pic>
        <p:nvPicPr>
          <p:cNvPr id="3" name="Picture 2"/>
          <p:cNvPicPr>
            <a:picLocks noChangeAspect="1"/>
          </p:cNvPicPr>
          <p:nvPr/>
        </p:nvPicPr>
        <p:blipFill>
          <a:blip r:embed="rId3"/>
          <a:stretch>
            <a:fillRect/>
          </a:stretch>
        </p:blipFill>
        <p:spPr>
          <a:xfrm rot="178368">
            <a:off x="1464111" y="3924188"/>
            <a:ext cx="6063378" cy="224437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45610493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We’ve Done…</a:t>
            </a:r>
            <a:br>
              <a:rPr lang="en-US" dirty="0" smtClean="0"/>
            </a:br>
            <a:r>
              <a:rPr lang="en-US" sz="4000" i="1" dirty="0" smtClean="0"/>
              <a:t>With System Improvements</a:t>
            </a:r>
            <a:endParaRPr lang="en-US" dirty="0"/>
          </a:p>
        </p:txBody>
      </p:sp>
      <p:sp>
        <p:nvSpPr>
          <p:cNvPr id="11" name="Content Placeholder 10"/>
          <p:cNvSpPr>
            <a:spLocks noGrp="1"/>
          </p:cNvSpPr>
          <p:nvPr>
            <p:ph sz="half" idx="2"/>
          </p:nvPr>
        </p:nvSpPr>
        <p:spPr>
          <a:xfrm>
            <a:off x="438150" y="1600200"/>
            <a:ext cx="8248650" cy="4525963"/>
          </a:xfrm>
        </p:spPr>
        <p:txBody>
          <a:bodyPr/>
          <a:lstStyle/>
          <a:p>
            <a:pPr marL="0" indent="0">
              <a:buNone/>
            </a:pPr>
            <a:r>
              <a:rPr lang="en-US" b="1" u="sng" dirty="0" smtClean="0"/>
              <a:t>Future:</a:t>
            </a:r>
          </a:p>
          <a:p>
            <a:r>
              <a:rPr lang="en-US" dirty="0" smtClean="0"/>
              <a:t>Found preliminary information for setting </a:t>
            </a:r>
            <a:r>
              <a:rPr lang="en-US" dirty="0" smtClean="0"/>
              <a:t>up a </a:t>
            </a:r>
          </a:p>
          <a:p>
            <a:pPr marL="0" indent="0">
              <a:buNone/>
            </a:pPr>
            <a:r>
              <a:rPr lang="en-US" dirty="0" smtClean="0"/>
              <a:t>    banking </a:t>
            </a:r>
            <a:r>
              <a:rPr lang="en-US" dirty="0" smtClean="0"/>
              <a:t>system for dealing with the money </a:t>
            </a:r>
            <a:r>
              <a:rPr lang="en-US" dirty="0" smtClean="0"/>
              <a:t>that</a:t>
            </a:r>
          </a:p>
          <a:p>
            <a:pPr marL="0" indent="0">
              <a:buNone/>
            </a:pPr>
            <a:r>
              <a:rPr lang="en-US" dirty="0"/>
              <a:t> </a:t>
            </a:r>
            <a:r>
              <a:rPr lang="en-US" dirty="0" smtClean="0"/>
              <a:t>   </a:t>
            </a:r>
            <a:r>
              <a:rPr lang="en-US" dirty="0" smtClean="0"/>
              <a:t>AguaClara </a:t>
            </a:r>
            <a:r>
              <a:rPr lang="en-US" dirty="0" smtClean="0"/>
              <a:t>has</a:t>
            </a:r>
          </a:p>
          <a:p>
            <a:r>
              <a:rPr lang="en-US" dirty="0" smtClean="0"/>
              <a:t>Engineering Project </a:t>
            </a:r>
          </a:p>
          <a:p>
            <a:pPr marL="0" indent="0">
              <a:buNone/>
            </a:pPr>
            <a:r>
              <a:rPr lang="en-US" dirty="0"/>
              <a:t> </a:t>
            </a:r>
            <a:r>
              <a:rPr lang="en-US" dirty="0" smtClean="0"/>
              <a:t>   Team Webpage</a:t>
            </a:r>
          </a:p>
          <a:p>
            <a:pPr marL="0" indent="0">
              <a:buNone/>
            </a:pPr>
            <a:r>
              <a:rPr lang="en-US" dirty="0" smtClean="0"/>
              <a:t>    Photo Update</a:t>
            </a:r>
          </a:p>
        </p:txBody>
      </p:sp>
      <p:pic>
        <p:nvPicPr>
          <p:cNvPr id="5" name="Picture 4"/>
          <p:cNvPicPr>
            <a:picLocks noChangeAspect="1"/>
          </p:cNvPicPr>
          <p:nvPr/>
        </p:nvPicPr>
        <p:blipFill>
          <a:blip r:embed="rId3"/>
          <a:stretch>
            <a:fillRect/>
          </a:stretch>
        </p:blipFill>
        <p:spPr>
          <a:xfrm>
            <a:off x="3581400" y="3369219"/>
            <a:ext cx="4903780" cy="2769136"/>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val="298060874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We’ve Done…</a:t>
            </a:r>
            <a:br>
              <a:rPr lang="en-US" dirty="0" smtClean="0"/>
            </a:br>
            <a:r>
              <a:rPr lang="en-US" i="1" dirty="0" smtClean="0"/>
              <a:t>With Competitions</a:t>
            </a:r>
            <a:endParaRPr lang="en-US" dirty="0"/>
          </a:p>
        </p:txBody>
      </p:sp>
      <p:sp>
        <p:nvSpPr>
          <p:cNvPr id="10" name="Content Placeholder 9"/>
          <p:cNvSpPr>
            <a:spLocks noGrp="1"/>
          </p:cNvSpPr>
          <p:nvPr>
            <p:ph sz="half" idx="1"/>
          </p:nvPr>
        </p:nvSpPr>
        <p:spPr/>
        <p:txBody>
          <a:bodyPr/>
          <a:lstStyle/>
          <a:p>
            <a:r>
              <a:rPr lang="en-US" dirty="0" smtClean="0"/>
              <a:t>Video </a:t>
            </a:r>
            <a:r>
              <a:rPr lang="en-US" dirty="0"/>
              <a:t>Competition: National Academy of </a:t>
            </a:r>
            <a:r>
              <a:rPr lang="en-US" dirty="0" smtClean="0"/>
              <a:t>Engineering</a:t>
            </a:r>
            <a:endParaRPr lang="en-US" dirty="0"/>
          </a:p>
          <a:p>
            <a:endParaRPr lang="en-US" dirty="0"/>
          </a:p>
        </p:txBody>
      </p:sp>
      <p:sp>
        <p:nvSpPr>
          <p:cNvPr id="11" name="Content Placeholder 10"/>
          <p:cNvSpPr>
            <a:spLocks noGrp="1"/>
          </p:cNvSpPr>
          <p:nvPr>
            <p:ph sz="half" idx="2"/>
          </p:nvPr>
        </p:nvSpPr>
        <p:spPr>
          <a:xfrm>
            <a:off x="4876800" y="1584960"/>
            <a:ext cx="4038600" cy="4525963"/>
          </a:xfrm>
        </p:spPr>
        <p:txBody>
          <a:bodyPr/>
          <a:lstStyle/>
          <a:p>
            <a:r>
              <a:rPr lang="en-US" dirty="0" smtClean="0"/>
              <a:t>Individual </a:t>
            </a:r>
            <a:r>
              <a:rPr lang="en-US" dirty="0"/>
              <a:t>Subteams Competition: </a:t>
            </a:r>
            <a:r>
              <a:rPr lang="en-US" dirty="0" err="1"/>
              <a:t>Odebrecht</a:t>
            </a:r>
            <a:r>
              <a:rPr lang="en-US" dirty="0"/>
              <a:t> Award </a:t>
            </a:r>
          </a:p>
          <a:p>
            <a:endParaRPr lang="en-US" dirty="0"/>
          </a:p>
        </p:txBody>
      </p:sp>
      <p:pic>
        <p:nvPicPr>
          <p:cNvPr id="3" name="L44wY8LZSUQ"/>
          <p:cNvPicPr>
            <a:picLocks noRot="1" noChangeAspect="1"/>
          </p:cNvPicPr>
          <p:nvPr>
            <a:videoFile r:link="rId1"/>
          </p:nvPr>
        </p:nvPicPr>
        <p:blipFill>
          <a:blip r:embed="rId3"/>
          <a:stretch>
            <a:fillRect/>
          </a:stretch>
        </p:blipFill>
        <p:spPr>
          <a:xfrm>
            <a:off x="1830211" y="3328544"/>
            <a:ext cx="5331177" cy="2998787"/>
          </a:xfrm>
          <a:prstGeom prst="rect">
            <a:avLst/>
          </a:prstGeom>
        </p:spPr>
      </p:pic>
    </p:spTree>
    <p:extLst>
      <p:ext uri="{BB962C8B-B14F-4D97-AF65-F5344CB8AC3E}">
        <p14:creationId xmlns:p14="http://schemas.microsoft.com/office/powerpoint/2010/main" val="219346296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AguaClara English">
  <a:themeElements>
    <a:clrScheme name="classroom">
      <a:dk1>
        <a:srgbClr val="000000"/>
      </a:dk1>
      <a:lt1>
        <a:srgbClr val="FFFFFF"/>
      </a:lt1>
      <a:dk2>
        <a:srgbClr val="00005A"/>
      </a:dk2>
      <a:lt2>
        <a:srgbClr val="FFFFFF"/>
      </a:lt2>
      <a:accent1>
        <a:srgbClr val="0300BE"/>
      </a:accent1>
      <a:accent2>
        <a:srgbClr val="FBA305"/>
      </a:accent2>
      <a:accent3>
        <a:srgbClr val="3399FF"/>
      </a:accent3>
      <a:accent4>
        <a:srgbClr val="AC0000"/>
      </a:accent4>
      <a:accent5>
        <a:srgbClr val="F7B0B0"/>
      </a:accent5>
      <a:accent6>
        <a:srgbClr val="E39304"/>
      </a:accent6>
      <a:hlink>
        <a:srgbClr val="678EFD"/>
      </a:hlink>
      <a:folHlink>
        <a:srgbClr val="AC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dirty="0" smtClean="0">
            <a:latin typeface="+mn-lt"/>
          </a:defRPr>
        </a:defPPr>
      </a:lstStyle>
    </a:txDef>
  </a:objectDefaults>
  <a:extraClrSchemeLst>
    <a:extraClrScheme>
      <a:clrScheme name="1_AguaClara the road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AguaClara the road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AguaClara the road 3">
        <a:dk1>
          <a:srgbClr val="000000"/>
        </a:dk1>
        <a:lt1>
          <a:srgbClr val="FFFFFF"/>
        </a:lt1>
        <a:dk2>
          <a:srgbClr val="000000"/>
        </a:dk2>
        <a:lt2>
          <a:srgbClr val="969696"/>
        </a:lt2>
        <a:accent1>
          <a:srgbClr val="FF3300"/>
        </a:accent1>
        <a:accent2>
          <a:srgbClr val="FF9900"/>
        </a:accent2>
        <a:accent3>
          <a:srgbClr val="FFFFFF"/>
        </a:accent3>
        <a:accent4>
          <a:srgbClr val="000000"/>
        </a:accent4>
        <a:accent5>
          <a:srgbClr val="FFADAA"/>
        </a:accent5>
        <a:accent6>
          <a:srgbClr val="E78A00"/>
        </a:accent6>
        <a:hlink>
          <a:srgbClr val="3366FF"/>
        </a:hlink>
        <a:folHlink>
          <a:srgbClr val="A50021"/>
        </a:folHlink>
      </a:clrScheme>
      <a:clrMap bg1="lt1" tx1="dk1" bg2="lt2" tx2="dk2" accent1="accent1" accent2="accent2" accent3="accent3" accent4="accent4" accent5="accent5" accent6="accent6" hlink="hlink" folHlink="folHlink"/>
    </a:extraClrScheme>
    <a:extraClrScheme>
      <a:clrScheme name="1_AguaClara the road 4">
        <a:dk1>
          <a:srgbClr val="000000"/>
        </a:dk1>
        <a:lt1>
          <a:srgbClr val="FFFFFF"/>
        </a:lt1>
        <a:dk2>
          <a:srgbClr val="000000"/>
        </a:dk2>
        <a:lt2>
          <a:srgbClr val="969696"/>
        </a:lt2>
        <a:accent1>
          <a:srgbClr val="080808"/>
        </a:accent1>
        <a:accent2>
          <a:srgbClr val="777777"/>
        </a:accent2>
        <a:accent3>
          <a:srgbClr val="FFFFFF"/>
        </a:accent3>
        <a:accent4>
          <a:srgbClr val="000000"/>
        </a:accent4>
        <a:accent5>
          <a:srgbClr val="AAAAAA"/>
        </a:accent5>
        <a:accent6>
          <a:srgbClr val="6B6B6B"/>
        </a:accent6>
        <a:hlink>
          <a:srgbClr val="C0C0C0"/>
        </a:hlink>
        <a:folHlink>
          <a:srgbClr val="FFFFFF"/>
        </a:folHlink>
      </a:clrScheme>
      <a:clrMap bg1="lt1" tx1="dk1" bg2="lt2" tx2="dk2" accent1="accent1" accent2="accent2" accent3="accent3" accent4="accent4" accent5="accent5" accent6="accent6" hlink="hlink" folHlink="folHlink"/>
    </a:extraClrScheme>
    <a:extraClrScheme>
      <a:clrScheme name="1_AguaClara the road 5">
        <a:dk1>
          <a:srgbClr val="000000"/>
        </a:dk1>
        <a:lt1>
          <a:srgbClr val="FFFFFF"/>
        </a:lt1>
        <a:dk2>
          <a:srgbClr val="000000"/>
        </a:dk2>
        <a:lt2>
          <a:srgbClr val="969696"/>
        </a:lt2>
        <a:accent1>
          <a:srgbClr val="080808"/>
        </a:accent1>
        <a:accent2>
          <a:srgbClr val="777777"/>
        </a:accent2>
        <a:accent3>
          <a:srgbClr val="FFFFFF"/>
        </a:accent3>
        <a:accent4>
          <a:srgbClr val="000000"/>
        </a:accent4>
        <a:accent5>
          <a:srgbClr val="AAAAAA"/>
        </a:accent5>
        <a:accent6>
          <a:srgbClr val="6B6B6B"/>
        </a:accent6>
        <a:hlink>
          <a:srgbClr val="C0C0C0"/>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AguaClara English</Template>
  <TotalTime>22709</TotalTime>
  <Words>683</Words>
  <Application>Microsoft Office PowerPoint</Application>
  <PresentationFormat>On-screen Show (4:3)</PresentationFormat>
  <Paragraphs>77</Paragraphs>
  <Slides>12</Slides>
  <Notes>5</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Candara</vt:lpstr>
      <vt:lpstr>Wingdings</vt:lpstr>
      <vt:lpstr>AguaClara English</vt:lpstr>
      <vt:lpstr>Public Relations</vt:lpstr>
      <vt:lpstr>What We Do</vt:lpstr>
      <vt:lpstr>Semester Accomplishments</vt:lpstr>
      <vt:lpstr>What We’ve Done… To Spread the Word</vt:lpstr>
      <vt:lpstr>What We’ve Done… To Try To Get New Members</vt:lpstr>
      <vt:lpstr>What We’ve Done… To Connect Our Team</vt:lpstr>
      <vt:lpstr>What We’ve Done… With Item Sales</vt:lpstr>
      <vt:lpstr>What We’ve Done… With System Improvements</vt:lpstr>
      <vt:lpstr>What We’ve Done… With Competitions</vt:lpstr>
      <vt:lpstr>NAE Video Competition</vt:lpstr>
      <vt:lpstr>Next Semester…?</vt:lpstr>
      <vt:lpstr>Public Relations…  Looking Forward</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mw24</dc:creator>
  <cp:lastModifiedBy>Erika Axe</cp:lastModifiedBy>
  <cp:revision>70</cp:revision>
  <dcterms:created xsi:type="dcterms:W3CDTF">2014-03-12T20:19:44Z</dcterms:created>
  <dcterms:modified xsi:type="dcterms:W3CDTF">2015-05-15T12:34:14Z</dcterms:modified>
</cp:coreProperties>
</file>