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1734" autoAdjust="0"/>
  </p:normalViewPr>
  <p:slideViewPr>
    <p:cSldViewPr>
      <p:cViewPr varScale="1">
        <p:scale>
          <a:sx n="54" d="100"/>
          <a:sy n="54" d="100"/>
        </p:scale>
        <p:origin x="-96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4BA5ADC-2D81-4606-8538-1480B835E586}" type="datetimeFigureOut">
              <a:rPr lang="en-US"/>
              <a:pPr>
                <a:defRPr/>
              </a:pPr>
              <a:t>11/12/2007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53090E8-BA84-4361-9B25-49C46FA72C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Reinforce the innovation systems, provide the tools to allow those systems to change, innovate and grow.</a:t>
            </a:r>
          </a:p>
          <a:p>
            <a:pPr>
              <a:spcBef>
                <a:spcPct val="0"/>
              </a:spcBef>
            </a:pPr>
            <a:r>
              <a:rPr lang="en-US" smtClean="0"/>
              <a:t>This innovation cycle improves life for Small Scale Holders - It improves their livelihood and Agricultural productivity of freeholders to reduce poverty</a:t>
            </a:r>
          </a:p>
          <a:p>
            <a:pPr>
              <a:spcBef>
                <a:spcPct val="0"/>
              </a:spcBef>
            </a:pPr>
            <a:r>
              <a:rPr lang="en-US" smtClean="0"/>
              <a:t>Enhanced access to content</a:t>
            </a: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BCD74B3-B6DB-4B58-BA30-D4D923E28A8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Defer technology issues into project two</a:t>
            </a: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9AC46BF-1D0E-4DD9-9CB8-1EE0A754E03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0823C-BE25-494F-88F5-10D43F119B7B}" type="datetimeFigureOut">
              <a:rPr lang="en-US"/>
              <a:pPr>
                <a:defRPr/>
              </a:pPr>
              <a:t>11/12/2007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07FE3-8359-4892-BEB3-3156AF5820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B72D8-7F47-4E1A-A512-C14B99E731AE}" type="datetimeFigureOut">
              <a:rPr lang="en-US"/>
              <a:pPr>
                <a:defRPr/>
              </a:pPr>
              <a:t>11/12/2007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919BB-233C-4650-9637-762DCDA216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31504-F8B5-42A0-9402-7594D38F2B8E}" type="datetimeFigureOut">
              <a:rPr lang="en-US"/>
              <a:pPr>
                <a:defRPr/>
              </a:pPr>
              <a:t>11/12/2007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77772-BDA4-4188-A08A-C6108FD720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C8459-E48B-4A50-AE5F-9400D6DF9752}" type="datetimeFigureOut">
              <a:rPr lang="en-US"/>
              <a:pPr>
                <a:defRPr/>
              </a:pPr>
              <a:t>11/12/2007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81EB7-2509-499E-B929-D0C7F5095D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AE4B-B8CF-44A9-8631-2F663D15C5BB}" type="datetimeFigureOut">
              <a:rPr lang="en-US"/>
              <a:pPr>
                <a:defRPr/>
              </a:pPr>
              <a:t>11/12/2007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9ACD3-4864-459E-8CCC-1B9191DABB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6620D-36F1-4C04-ABCF-86847E17C0AE}" type="datetimeFigureOut">
              <a:rPr lang="en-US"/>
              <a:pPr>
                <a:defRPr/>
              </a:pPr>
              <a:t>11/12/2007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01D2F-8597-43B3-9FBB-3CD79E92DB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F4B08-5AF9-4AEF-AC1C-3ECC9C84AF11}" type="datetimeFigureOut">
              <a:rPr lang="en-US"/>
              <a:pPr>
                <a:defRPr/>
              </a:pPr>
              <a:t>11/12/2007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3DDC6-68E5-4FA2-BC31-6F77FE5313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E0199-AD73-473D-B5DB-1CE63BF38D36}" type="datetimeFigureOut">
              <a:rPr lang="en-US"/>
              <a:pPr>
                <a:defRPr/>
              </a:pPr>
              <a:t>11/12/2007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9F591-A542-465F-B44D-0FF18DC44D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DF1A2-1182-445B-A69A-99134180FFF3}" type="datetimeFigureOut">
              <a:rPr lang="en-US"/>
              <a:pPr>
                <a:defRPr/>
              </a:pPr>
              <a:t>11/12/2007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6EBC1-F607-452C-9EBC-5CB949DE78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EB997-2EFF-4292-9930-CBC7304E1C09}" type="datetimeFigureOut">
              <a:rPr lang="en-US"/>
              <a:pPr>
                <a:defRPr/>
              </a:pPr>
              <a:t>11/12/2007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AF40C-8CE9-4A49-9767-59E5A43757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F502B-0839-47E1-BBCA-19EF90F7713A}" type="datetimeFigureOut">
              <a:rPr lang="en-US"/>
              <a:pPr>
                <a:defRPr/>
              </a:pPr>
              <a:t>11/12/2007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082F9-068A-42A6-95B1-5190BC87BB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648ED48-11FD-473A-8AC3-1E6C5C1F4D33}" type="datetimeFigureOut">
              <a:rPr lang="en-US"/>
              <a:pPr>
                <a:defRPr/>
              </a:pPr>
              <a:t>11/12/2007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716F32C-10EC-4415-AB22-D1BFA3BF4A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International Innovation system for Agriculture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8800" dirty="0" err="1" smtClean="0"/>
              <a:t>AgInfovation</a:t>
            </a:r>
            <a:endParaRPr lang="en-US" sz="8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loud 10"/>
          <p:cNvSpPr/>
          <p:nvPr/>
        </p:nvSpPr>
        <p:spPr>
          <a:xfrm>
            <a:off x="990600" y="1447800"/>
            <a:ext cx="6629400" cy="3505200"/>
          </a:xfrm>
          <a:prstGeom prst="cloud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Innovation Knowledge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Exchange Systems</a:t>
            </a:r>
            <a:endParaRPr lang="en-US" dirty="0"/>
          </a:p>
        </p:txBody>
      </p:sp>
      <p:sp>
        <p:nvSpPr>
          <p:cNvPr id="14" name="Flowchart: Merge 13"/>
          <p:cNvSpPr/>
          <p:nvPr/>
        </p:nvSpPr>
        <p:spPr>
          <a:xfrm>
            <a:off x="2895600" y="381000"/>
            <a:ext cx="2209800" cy="2133600"/>
          </a:xfrm>
          <a:prstGeom prst="flowChartMerg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Open Public Content</a:t>
            </a:r>
            <a:endParaRPr lang="en-US" dirty="0"/>
          </a:p>
        </p:txBody>
      </p:sp>
      <p:sp>
        <p:nvSpPr>
          <p:cNvPr id="15" name="Isosceles Triangle 14"/>
          <p:cNvSpPr/>
          <p:nvPr/>
        </p:nvSpPr>
        <p:spPr>
          <a:xfrm>
            <a:off x="2133600" y="5562600"/>
            <a:ext cx="1295400" cy="1143000"/>
          </a:xfrm>
          <a:prstGeom prst="triangl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/>
              <a:t>Weather</a:t>
            </a:r>
            <a:endParaRPr lang="en-US" sz="1000" dirty="0"/>
          </a:p>
        </p:txBody>
      </p:sp>
      <p:sp>
        <p:nvSpPr>
          <p:cNvPr id="15370" name="TextBox 15"/>
          <p:cNvSpPr txBox="1">
            <a:spLocks noChangeArrowheads="1"/>
          </p:cNvSpPr>
          <p:nvPr/>
        </p:nvSpPr>
        <p:spPr bwMode="auto">
          <a:xfrm>
            <a:off x="7121525" y="1524000"/>
            <a:ext cx="20224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Absorptive capacity</a:t>
            </a:r>
          </a:p>
          <a:p>
            <a:r>
              <a:rPr lang="en-US">
                <a:latin typeface="Calibri" pitchFamily="34" charset="0"/>
              </a:rPr>
              <a:t>Tools</a:t>
            </a:r>
          </a:p>
        </p:txBody>
      </p:sp>
      <p:sp>
        <p:nvSpPr>
          <p:cNvPr id="17" name="Isosceles Triangle 16"/>
          <p:cNvSpPr/>
          <p:nvPr/>
        </p:nvSpPr>
        <p:spPr>
          <a:xfrm>
            <a:off x="3581400" y="5410200"/>
            <a:ext cx="1295400" cy="1143000"/>
          </a:xfrm>
          <a:prstGeom prst="triangl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/>
              <a:t>Credit</a:t>
            </a:r>
            <a:endParaRPr lang="en-US" sz="1000" dirty="0"/>
          </a:p>
        </p:txBody>
      </p:sp>
      <p:sp>
        <p:nvSpPr>
          <p:cNvPr id="18" name="Isosceles Triangle 17"/>
          <p:cNvSpPr/>
          <p:nvPr/>
        </p:nvSpPr>
        <p:spPr>
          <a:xfrm>
            <a:off x="5715000" y="1981200"/>
            <a:ext cx="1295400" cy="1143000"/>
          </a:xfrm>
          <a:prstGeom prst="triangl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/>
              <a:t>Disease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/>
              <a:t>Data</a:t>
            </a:r>
            <a:endParaRPr lang="en-US" sz="1000" dirty="0"/>
          </a:p>
        </p:txBody>
      </p:sp>
      <p:sp>
        <p:nvSpPr>
          <p:cNvPr id="19" name="Isosceles Triangle 18"/>
          <p:cNvSpPr/>
          <p:nvPr/>
        </p:nvSpPr>
        <p:spPr>
          <a:xfrm>
            <a:off x="2819400" y="4953000"/>
            <a:ext cx="1295400" cy="1143000"/>
          </a:xfrm>
          <a:prstGeom prst="triangl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/>
              <a:t>Markets</a:t>
            </a:r>
            <a:endParaRPr lang="en-US" sz="1000" dirty="0"/>
          </a:p>
        </p:txBody>
      </p:sp>
      <p:sp>
        <p:nvSpPr>
          <p:cNvPr id="15380" name="TextBox 19"/>
          <p:cNvSpPr txBox="1">
            <a:spLocks noChangeArrowheads="1"/>
          </p:cNvSpPr>
          <p:nvPr/>
        </p:nvSpPr>
        <p:spPr bwMode="auto">
          <a:xfrm>
            <a:off x="5181600" y="6019800"/>
            <a:ext cx="314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Individuals access / provide this</a:t>
            </a:r>
          </a:p>
        </p:txBody>
      </p:sp>
      <p:sp>
        <p:nvSpPr>
          <p:cNvPr id="21" name="Isosceles Triangle 20"/>
          <p:cNvSpPr/>
          <p:nvPr/>
        </p:nvSpPr>
        <p:spPr>
          <a:xfrm>
            <a:off x="5334000" y="1600200"/>
            <a:ext cx="1295400" cy="1066800"/>
          </a:xfrm>
          <a:prstGeom prst="triangl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/>
              <a:t>Scientific Info</a:t>
            </a:r>
            <a:endParaRPr lang="en-US" sz="1000" dirty="0"/>
          </a:p>
        </p:txBody>
      </p:sp>
      <p:sp>
        <p:nvSpPr>
          <p:cNvPr id="23" name="Sun 22"/>
          <p:cNvSpPr/>
          <p:nvPr/>
        </p:nvSpPr>
        <p:spPr>
          <a:xfrm>
            <a:off x="1447800" y="2057400"/>
            <a:ext cx="1066800" cy="838200"/>
          </a:xfrm>
          <a:prstGeom prst="su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/>
              <a:t>Cell</a:t>
            </a:r>
            <a:endParaRPr lang="en-US" sz="1000" dirty="0"/>
          </a:p>
        </p:txBody>
      </p:sp>
      <p:sp>
        <p:nvSpPr>
          <p:cNvPr id="24" name="Sun 23"/>
          <p:cNvSpPr/>
          <p:nvPr/>
        </p:nvSpPr>
        <p:spPr>
          <a:xfrm>
            <a:off x="1524000" y="2438400"/>
            <a:ext cx="1066800" cy="838200"/>
          </a:xfrm>
          <a:prstGeom prst="su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/>
              <a:t>radio</a:t>
            </a:r>
            <a:endParaRPr lang="en-US" sz="1000" dirty="0"/>
          </a:p>
        </p:txBody>
      </p:sp>
      <p:sp>
        <p:nvSpPr>
          <p:cNvPr id="25" name="Cube 24"/>
          <p:cNvSpPr/>
          <p:nvPr/>
        </p:nvSpPr>
        <p:spPr>
          <a:xfrm>
            <a:off x="2133600" y="3505200"/>
            <a:ext cx="1371600" cy="762000"/>
          </a:xfrm>
          <a:prstGeom prst="cub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Tools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4267200" y="3810000"/>
            <a:ext cx="838200" cy="381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4419600" y="3962400"/>
            <a:ext cx="8382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6200000" flipH="1">
            <a:off x="4381500" y="4000500"/>
            <a:ext cx="685800" cy="6096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>
            <a:off x="3962400" y="3810000"/>
            <a:ext cx="762000" cy="3048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4191000" y="4267200"/>
            <a:ext cx="1066800" cy="76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16200000" flipH="1">
            <a:off x="4229100" y="4076700"/>
            <a:ext cx="914400" cy="76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4114800" y="3733800"/>
            <a:ext cx="990600" cy="3048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394" name="TextBox 43"/>
          <p:cNvSpPr txBox="1">
            <a:spLocks noChangeArrowheads="1"/>
          </p:cNvSpPr>
          <p:nvPr/>
        </p:nvSpPr>
        <p:spPr bwMode="auto">
          <a:xfrm>
            <a:off x="152400" y="381000"/>
            <a:ext cx="28289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4000">
                <a:latin typeface="Calibri" pitchFamily="34" charset="0"/>
              </a:rPr>
              <a:t>AgInfovation</a:t>
            </a:r>
          </a:p>
          <a:p>
            <a:pPr algn="ctr"/>
            <a:r>
              <a:rPr lang="en-US" sz="4000">
                <a:latin typeface="Calibri" pitchFamily="34" charset="0"/>
              </a:rPr>
              <a:t>Cycle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Two Projects Proposed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Making Content Open: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Available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Accessible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Applicable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Focus: LOCAL &amp; GLOBAL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Formal, Informal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Social Platform for Ag Innovation Systems (the Enabler)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Many to many, diverse formats, diverse purposes, user generated, potentially temporal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Examples of Initial Core Processes &amp; Tools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SMS Engine, Cell-&gt;Digital, Digital-&gt;Cell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Collaboration Software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Social Networking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Rating, comment engine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Local hosting Server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Primary focus: LOCAL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Guiding Principles</a:t>
            </a:r>
            <a:endParaRPr lang="en-US" sz="3100" smtClean="0"/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Prioritize Women Empowering Scenarios</a:t>
            </a:r>
          </a:p>
          <a:p>
            <a:r>
              <a:rPr lang="en-US" smtClean="0"/>
              <a:t>Enabling Farmer 2 Farmer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we need your help with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What content feeds </a:t>
            </a:r>
            <a:r>
              <a:rPr lang="en-US" b="1" smtClean="0"/>
              <a:t>your</a:t>
            </a:r>
            <a:r>
              <a:rPr lang="en-US" smtClean="0"/>
              <a:t> innovation cycle that needs to be opened up?</a:t>
            </a:r>
          </a:p>
          <a:p>
            <a:r>
              <a:rPr lang="en-US" smtClean="0"/>
              <a:t>What needs did your group identify that will drive requirements the AgInfovation social platform?</a:t>
            </a:r>
          </a:p>
          <a:p>
            <a:r>
              <a:rPr lang="en-US" smtClean="0"/>
              <a:t>Living Case Studies/Use Cases</a:t>
            </a:r>
          </a:p>
          <a:p>
            <a:pPr lvl="1"/>
            <a:r>
              <a:rPr lang="en-US" smtClean="0"/>
              <a:t>Other Groups</a:t>
            </a:r>
          </a:p>
          <a:p>
            <a:pPr lvl="1"/>
            <a:r>
              <a:rPr lang="en-US" smtClean="0"/>
              <a:t>Farmer 2 Farmer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Issues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Internet access and connectivity</a:t>
            </a:r>
          </a:p>
          <a:p>
            <a:pPr lvl="1"/>
            <a:r>
              <a:rPr lang="en-US" smtClean="0"/>
              <a:t>Inform and influence local and international policy through Gates.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Next Step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Write abstracts for two projects</a:t>
            </a:r>
          </a:p>
          <a:p>
            <a:endParaRPr lang="en-US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211</Words>
  <Application>Microsoft Office PowerPoint</Application>
  <PresentationFormat>On-screen Show (4:3)</PresentationFormat>
  <Paragraphs>56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Calibri</vt:lpstr>
      <vt:lpstr>Arial</vt:lpstr>
      <vt:lpstr>Office Theme</vt:lpstr>
      <vt:lpstr>International Innovation system for Agriculture</vt:lpstr>
      <vt:lpstr>Slide 2</vt:lpstr>
      <vt:lpstr>Two Projects Proposed</vt:lpstr>
      <vt:lpstr>Guiding Principles</vt:lpstr>
      <vt:lpstr>What we need your help with</vt:lpstr>
      <vt:lpstr>Issues</vt:lpstr>
      <vt:lpstr>Next Step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International Innovation system for Agriculture</dc:title>
  <dc:creator>Philip A DesAutels</dc:creator>
  <cp:lastModifiedBy>Albert R. Mann Library</cp:lastModifiedBy>
  <cp:revision>17</cp:revision>
  <dcterms:created xsi:type="dcterms:W3CDTF">2007-11-12T16:34:40Z</dcterms:created>
  <dcterms:modified xsi:type="dcterms:W3CDTF">2007-11-12T19:31:10Z</dcterms:modified>
</cp:coreProperties>
</file>