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8" r:id="rId2"/>
    <p:sldId id="352" r:id="rId3"/>
    <p:sldId id="334" r:id="rId4"/>
    <p:sldId id="368" r:id="rId5"/>
    <p:sldId id="369" r:id="rId6"/>
    <p:sldId id="370" r:id="rId7"/>
    <p:sldId id="346" r:id="rId8"/>
    <p:sldId id="367" r:id="rId9"/>
    <p:sldId id="353" r:id="rId10"/>
    <p:sldId id="348" r:id="rId11"/>
    <p:sldId id="363" r:id="rId12"/>
    <p:sldId id="359" r:id="rId13"/>
    <p:sldId id="360" r:id="rId14"/>
    <p:sldId id="361" r:id="rId15"/>
    <p:sldId id="350" r:id="rId16"/>
    <p:sldId id="371" r:id="rId17"/>
    <p:sldId id="358" r:id="rId18"/>
    <p:sldId id="362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alerie Terrill" initials="VET" lastIdx="4" clrIdx="0"/>
  <p:cmAuthor id="1" name="jennifer.saul" initials="js" lastIdx="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87A1"/>
    <a:srgbClr val="007B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0" autoAdjust="0"/>
    <p:restoredTop sz="94669" autoAdjust="0"/>
  </p:normalViewPr>
  <p:slideViewPr>
    <p:cSldViewPr showGuides="1">
      <p:cViewPr>
        <p:scale>
          <a:sx n="110" d="100"/>
          <a:sy n="110" d="100"/>
        </p:scale>
        <p:origin x="-1026" y="-78"/>
      </p:cViewPr>
      <p:guideLst>
        <p:guide orient="horz" pos="2160"/>
        <p:guide orient="horz" pos="4128"/>
        <p:guide orient="horz" pos="576"/>
        <p:guide orient="horz" pos="816"/>
        <p:guide pos="2880"/>
        <p:guide pos="240"/>
        <p:guide pos="192"/>
        <p:guide pos="55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yson.pardue\Documents\Workday\Cornell\Cornell%20-%20Integration%20Discovery%20Template%2010%2025%2010%20(TP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yson.pardue\Documents\Workday\Cornell\Cornell%20-%20Integration%20Discovery%20Template%2010%2025%2010%20(TP)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tyson.pardue\Documents\Workday\Cornell\Cornell%20-%20Integration%20Discovery%20Template%2010%2025%2010%20(TP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tx2"/>
                </a:solidFill>
              </a:defRPr>
            </a:pPr>
            <a:r>
              <a:rPr lang="en-US" sz="2400" dirty="0">
                <a:solidFill>
                  <a:schemeClr val="tx1"/>
                </a:solidFill>
              </a:rPr>
              <a:t>Typical </a:t>
            </a:r>
            <a:r>
              <a:rPr lang="en-US" sz="2400" dirty="0" smtClean="0">
                <a:solidFill>
                  <a:schemeClr val="tx1"/>
                </a:solidFill>
              </a:rPr>
              <a:t>Integrations </a:t>
            </a:r>
            <a:r>
              <a:rPr lang="en-US" sz="2400" dirty="0">
                <a:solidFill>
                  <a:schemeClr val="tx1"/>
                </a:solidFill>
              </a:rPr>
              <a:t>Mix</a:t>
            </a:r>
          </a:p>
        </c:rich>
      </c:tx>
      <c:layout>
        <c:manualLayout>
          <c:xMode val="edge"/>
          <c:yMode val="edge"/>
          <c:x val="0.29145884037223524"/>
          <c:y val="0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Typical HCM Integrations Mix</c:v>
                </c:pt>
              </c:strCache>
            </c:strRef>
          </c:tx>
          <c:explosion val="2"/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F79646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Complex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25%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Configured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30%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2"/>
              <c:layout>
                <c:manualLayout>
                  <c:x val="-0.14227616860316916"/>
                  <c:y val="0.23993030994380743"/>
                </c:manualLayout>
              </c:layout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/>
                      <a:t>Simple</a:t>
                    </a:r>
                    <a:r>
                      <a:rPr lang="en-US" dirty="0"/>
                      <a:t>
45%</a:t>
                    </a:r>
                  </a:p>
                </c:rich>
              </c:tx>
              <c:spPr/>
              <c:dLblPos val="bestFit"/>
              <c:showCatName val="1"/>
              <c:showPercent val="1"/>
            </c:dLbl>
            <c:dLblPos val="ctr"/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What's Left</c:v>
                </c:pt>
                <c:pt idx="1">
                  <c:v>Packaged</c:v>
                </c:pt>
                <c:pt idx="2">
                  <c:v>Simple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25</c:v>
                </c:pt>
                <c:pt idx="1">
                  <c:v>30</c:v>
                </c:pt>
                <c:pt idx="2">
                  <c:v>45</c:v>
                </c:pt>
              </c:numCache>
            </c:numRef>
          </c:val>
        </c:ser>
        <c:dLbls>
          <c:showCatName val="1"/>
          <c:showPercent val="1"/>
        </c:dLbls>
        <c:firstSliceAng val="136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tx2"/>
                </a:solidFill>
              </a:defRPr>
            </a:pPr>
            <a:r>
              <a:rPr lang="en-US" sz="2400" dirty="0">
                <a:solidFill>
                  <a:schemeClr val="tx1"/>
                </a:solidFill>
              </a:rPr>
              <a:t>Typical </a:t>
            </a:r>
            <a:r>
              <a:rPr lang="en-US" sz="2400" dirty="0" smtClean="0">
                <a:solidFill>
                  <a:schemeClr val="tx1"/>
                </a:solidFill>
              </a:rPr>
              <a:t>Integrations </a:t>
            </a:r>
            <a:r>
              <a:rPr lang="en-US" sz="2400" dirty="0">
                <a:solidFill>
                  <a:schemeClr val="tx1"/>
                </a:solidFill>
              </a:rPr>
              <a:t>Mix</a:t>
            </a:r>
          </a:p>
        </c:rich>
      </c:tx>
      <c:layout>
        <c:manualLayout>
          <c:xMode val="edge"/>
          <c:yMode val="edge"/>
          <c:x val="0.29145884037223541"/>
          <c:y val="0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Typical HCM Integrations Mix</c:v>
                </c:pt>
              </c:strCache>
            </c:strRef>
          </c:tx>
          <c:explosion val="2"/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F79646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Complex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25%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Configured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30%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2"/>
              <c:layout>
                <c:manualLayout>
                  <c:x val="-0.14227616860316916"/>
                  <c:y val="0.23993030994380743"/>
                </c:manualLayout>
              </c:layout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/>
                      <a:t>Simple</a:t>
                    </a:r>
                    <a:r>
                      <a:rPr lang="en-US" dirty="0"/>
                      <a:t>
45%</a:t>
                    </a:r>
                  </a:p>
                </c:rich>
              </c:tx>
              <c:spPr/>
              <c:dLblPos val="bestFit"/>
              <c:showCatName val="1"/>
              <c:showPercent val="1"/>
            </c:dLbl>
            <c:dLblPos val="ctr"/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Complex</c:v>
                </c:pt>
                <c:pt idx="1">
                  <c:v>Configured</c:v>
                </c:pt>
                <c:pt idx="2">
                  <c:v>Simple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</c:v>
                </c:pt>
                <c:pt idx="1">
                  <c:v>30</c:v>
                </c:pt>
                <c:pt idx="2">
                  <c:v>45</c:v>
                </c:pt>
              </c:numCache>
            </c:numRef>
          </c:val>
        </c:ser>
        <c:dLbls>
          <c:showCatName val="1"/>
          <c:showPercent val="1"/>
        </c:dLbls>
        <c:firstSliceAng val="136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tx2"/>
                </a:solidFill>
              </a:defRPr>
            </a:pPr>
            <a:r>
              <a:rPr lang="en-US" sz="2400" dirty="0" smtClean="0">
                <a:solidFill>
                  <a:schemeClr val="tx1"/>
                </a:solidFill>
              </a:rPr>
              <a:t>Cornell’s Actual</a:t>
            </a:r>
            <a:r>
              <a:rPr lang="en-US" sz="2400" baseline="0" dirty="0" smtClean="0">
                <a:solidFill>
                  <a:schemeClr val="tx1"/>
                </a:solidFill>
              </a:rPr>
              <a:t> Mix</a:t>
            </a:r>
            <a:endParaRPr lang="en-US" sz="2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9145884037223552"/>
          <c:y val="0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Typical HCM Integrations Mix</c:v>
                </c:pt>
              </c:strCache>
            </c:strRef>
          </c:tx>
          <c:explosion val="2"/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F79646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Complex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24%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 smtClean="0"/>
                      <a:t>Configured</a:t>
                    </a:r>
                  </a:p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dirty="0" smtClean="0"/>
                      <a:t>20%</a:t>
                    </a:r>
                    <a:endParaRPr lang="en-US" dirty="0"/>
                  </a:p>
                </c:rich>
              </c:tx>
              <c:spPr/>
              <c:dLblPos val="ctr"/>
              <c:showCatName val="1"/>
              <c:showPercent val="1"/>
            </c:dLbl>
            <c:dLbl>
              <c:idx val="2"/>
              <c:layout>
                <c:manualLayout>
                  <c:x val="-0.14227616860316916"/>
                  <c:y val="0.23993030994380743"/>
                </c:manualLayout>
              </c:layout>
              <c:tx>
                <c:rich>
                  <a:bodyPr/>
                  <a:lstStyle/>
                  <a:p>
                    <a:pPr>
                      <a:defRPr baseline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defRPr>
                    </a:pPr>
                    <a:r>
                      <a:rPr lang="en-US" b="1" dirty="0"/>
                      <a:t>Simple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56%</a:t>
                    </a:r>
                    <a:endParaRPr lang="en-US" dirty="0"/>
                  </a:p>
                </c:rich>
              </c:tx>
              <c:spPr/>
              <c:dLblPos val="bestFit"/>
              <c:showCatName val="1"/>
              <c:showPercent val="1"/>
            </c:dLbl>
            <c:dLblPos val="ctr"/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Complex</c:v>
                </c:pt>
                <c:pt idx="1">
                  <c:v>Configured</c:v>
                </c:pt>
                <c:pt idx="2">
                  <c:v>Simple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</c:v>
                </c:pt>
                <c:pt idx="1">
                  <c:v>20</c:v>
                </c:pt>
                <c:pt idx="2">
                  <c:v>56</c:v>
                </c:pt>
              </c:numCache>
            </c:numRef>
          </c:val>
        </c:ser>
        <c:dLbls>
          <c:showCatName val="1"/>
          <c:showPercent val="1"/>
        </c:dLbls>
        <c:firstSliceAng val="136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All Integrations By Deliverable Count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showVal val="1"/>
            <c:showCatName val="1"/>
            <c:showPercent val="1"/>
            <c:showLeaderLines val="1"/>
          </c:dLbls>
          <c:cat>
            <c:strRef>
              <c:f>'By WD Type'!$A$24:$A$27</c:f>
              <c:strCache>
                <c:ptCount val="4"/>
                <c:pt idx="0">
                  <c:v>CI</c:v>
                </c:pt>
                <c:pt idx="1">
                  <c:v>EIB</c:v>
                </c:pt>
                <c:pt idx="2">
                  <c:v>Studio</c:v>
                </c:pt>
                <c:pt idx="3">
                  <c:v>Support</c:v>
                </c:pt>
              </c:strCache>
            </c:strRef>
          </c:cat>
          <c:val>
            <c:numRef>
              <c:f>'By WD Type'!$B$24:$B$27</c:f>
              <c:numCache>
                <c:formatCode>General</c:formatCode>
                <c:ptCount val="4"/>
                <c:pt idx="0">
                  <c:v>23</c:v>
                </c:pt>
                <c:pt idx="1">
                  <c:v>79</c:v>
                </c:pt>
                <c:pt idx="2">
                  <c:v>15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100" b="1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dirty="0"/>
              <a:t>All Integrations by </a:t>
            </a:r>
            <a:r>
              <a:rPr lang="en-US" dirty="0" smtClean="0"/>
              <a:t>Estimated Level </a:t>
            </a:r>
            <a:r>
              <a:rPr lang="en-US" dirty="0"/>
              <a:t>of Effort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showVal val="1"/>
            <c:showCatName val="1"/>
            <c:showPercent val="1"/>
            <c:showLeaderLines val="1"/>
          </c:dLbls>
          <c:cat>
            <c:strRef>
              <c:f>'By WD Type'!$A$31:$A$34</c:f>
              <c:strCache>
                <c:ptCount val="4"/>
                <c:pt idx="0">
                  <c:v>CI</c:v>
                </c:pt>
                <c:pt idx="1">
                  <c:v>EIB</c:v>
                </c:pt>
                <c:pt idx="2">
                  <c:v>Studio</c:v>
                </c:pt>
                <c:pt idx="3">
                  <c:v>Support</c:v>
                </c:pt>
              </c:strCache>
            </c:strRef>
          </c:cat>
          <c:val>
            <c:numRef>
              <c:f>'By WD Type'!$B$31:$B$34</c:f>
              <c:numCache>
                <c:formatCode>General</c:formatCode>
                <c:ptCount val="4"/>
                <c:pt idx="0">
                  <c:v>1820</c:v>
                </c:pt>
                <c:pt idx="1">
                  <c:v>4980</c:v>
                </c:pt>
                <c:pt idx="2">
                  <c:v>2360</c:v>
                </c:pt>
                <c:pt idx="3">
                  <c:v>500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050" b="1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showVal val="1"/>
            <c:showCatName val="1"/>
            <c:showPercent val="1"/>
            <c:showLeaderLines val="1"/>
          </c:dLbls>
          <c:cat>
            <c:strRef>
              <c:f>'By Responsible Party'!$A$26:$A$27</c:f>
              <c:strCache>
                <c:ptCount val="2"/>
                <c:pt idx="0">
                  <c:v>Cornell</c:v>
                </c:pt>
                <c:pt idx="1">
                  <c:v>Workday</c:v>
                </c:pt>
              </c:strCache>
            </c:strRef>
          </c:cat>
          <c:val>
            <c:numRef>
              <c:f>'By Responsible Party'!$B$26:$B$27</c:f>
              <c:numCache>
                <c:formatCode>General</c:formatCode>
                <c:ptCount val="2"/>
                <c:pt idx="0">
                  <c:v>5140</c:v>
                </c:pt>
                <c:pt idx="1">
                  <c:v>4520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400" b="1"/>
      </a:pPr>
      <a:endParaRPr lang="en-US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B61430-83CE-4BE2-ACDB-20320CFF91AB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1C742F-9C31-46E3-A07D-59CC74D22502}">
      <dgm:prSet phldrT="[Text]"/>
      <dgm:spPr/>
      <dgm:t>
        <a:bodyPr/>
        <a:lstStyle/>
        <a:p>
          <a:r>
            <a:rPr lang="en-US" dirty="0" smtClean="0"/>
            <a:t>HCM Network</a:t>
          </a:r>
          <a:endParaRPr lang="en-US" dirty="0"/>
        </a:p>
      </dgm:t>
    </dgm:pt>
    <dgm:pt modelId="{20683912-3D05-4178-A689-3E2448CB3078}" type="parTrans" cxnId="{D29DE22F-60EB-4216-BE4B-9452F5D9968D}">
      <dgm:prSet/>
      <dgm:spPr/>
      <dgm:t>
        <a:bodyPr/>
        <a:lstStyle/>
        <a:p>
          <a:endParaRPr lang="en-US"/>
        </a:p>
      </dgm:t>
    </dgm:pt>
    <dgm:pt modelId="{2D0C0075-B506-4F8A-88F0-4D296994C45F}" type="sibTrans" cxnId="{D29DE22F-60EB-4216-BE4B-9452F5D9968D}">
      <dgm:prSet/>
      <dgm:spPr/>
      <dgm:t>
        <a:bodyPr/>
        <a:lstStyle/>
        <a:p>
          <a:endParaRPr lang="en-US"/>
        </a:p>
      </dgm:t>
    </dgm:pt>
    <dgm:pt modelId="{70A3AC05-5449-4D45-A8B4-74F775B43867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TalentLink</a:t>
          </a:r>
          <a:endParaRPr lang="en-US" sz="1050" b="1" dirty="0">
            <a:solidFill>
              <a:schemeClr val="bg1"/>
            </a:solidFill>
          </a:endParaRPr>
        </a:p>
      </dgm:t>
    </dgm:pt>
    <dgm:pt modelId="{AD8222ED-4111-4702-B707-7BD67BCF19B3}" type="parTrans" cxnId="{E5BFEDE9-2EEC-4846-812C-9313D15407A2}">
      <dgm:prSet/>
      <dgm:spPr/>
      <dgm:t>
        <a:bodyPr/>
        <a:lstStyle/>
        <a:p>
          <a:endParaRPr lang="en-US"/>
        </a:p>
      </dgm:t>
    </dgm:pt>
    <dgm:pt modelId="{838530C0-F19C-431B-9C2C-1C7A1ADB3EAF}" type="sibTrans" cxnId="{E5BFEDE9-2EEC-4846-812C-9313D15407A2}">
      <dgm:prSet/>
      <dgm:spPr/>
      <dgm:t>
        <a:bodyPr/>
        <a:lstStyle/>
        <a:p>
          <a:endParaRPr lang="en-US"/>
        </a:p>
      </dgm:t>
    </dgm:pt>
    <dgm:pt modelId="{FB7E0FB8-F8F3-4AEA-B883-0612F4E09316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Kronos – EE Data</a:t>
          </a:r>
        </a:p>
      </dgm:t>
    </dgm:pt>
    <dgm:pt modelId="{769D4B1B-2EE7-463A-9A6C-9B353CB194A4}" type="parTrans" cxnId="{DFF9FA0F-9138-4005-A5EA-48646AF83068}">
      <dgm:prSet/>
      <dgm:spPr/>
      <dgm:t>
        <a:bodyPr/>
        <a:lstStyle/>
        <a:p>
          <a:endParaRPr lang="en-US"/>
        </a:p>
      </dgm:t>
    </dgm:pt>
    <dgm:pt modelId="{E4C56FAA-3355-4532-A0F1-CE292992451E}" type="sibTrans" cxnId="{DFF9FA0F-9138-4005-A5EA-48646AF83068}">
      <dgm:prSet/>
      <dgm:spPr/>
      <dgm:t>
        <a:bodyPr/>
        <a:lstStyle/>
        <a:p>
          <a:endParaRPr lang="en-US"/>
        </a:p>
      </dgm:t>
    </dgm:pt>
    <dgm:pt modelId="{417E6A51-EB8F-41E1-A58D-696679004A43}">
      <dgm:prSet phldrT="[Text]" custT="1"/>
      <dgm:spPr/>
      <dgm:t>
        <a:bodyPr/>
        <a:lstStyle/>
        <a:p>
          <a:r>
            <a:rPr lang="en-US" sz="2400" dirty="0" smtClean="0"/>
            <a:t>Workday Payroll </a:t>
          </a:r>
          <a:r>
            <a:rPr lang="en-US" sz="1800" dirty="0" smtClean="0"/>
            <a:t>(Network)</a:t>
          </a:r>
          <a:endParaRPr lang="en-US" sz="2200" dirty="0"/>
        </a:p>
      </dgm:t>
    </dgm:pt>
    <dgm:pt modelId="{90AC0DD2-4A0D-4982-8282-75F7A62CC2B9}" type="parTrans" cxnId="{084F6EF4-80D7-42F2-8724-34F98807A376}">
      <dgm:prSet/>
      <dgm:spPr/>
      <dgm:t>
        <a:bodyPr/>
        <a:lstStyle/>
        <a:p>
          <a:endParaRPr lang="en-US"/>
        </a:p>
      </dgm:t>
    </dgm:pt>
    <dgm:pt modelId="{874CC94C-30E2-4D9E-91E5-6B53177E1D45}" type="sibTrans" cxnId="{084F6EF4-80D7-42F2-8724-34F98807A376}">
      <dgm:prSet/>
      <dgm:spPr/>
      <dgm:t>
        <a:bodyPr/>
        <a:lstStyle/>
        <a:p>
          <a:endParaRPr lang="en-US"/>
        </a:p>
      </dgm:t>
    </dgm:pt>
    <dgm:pt modelId="{37CD7789-B067-4616-96D3-5A4AE3055886}">
      <dgm:prSet phldrT="[Text]"/>
      <dgm:spPr/>
      <dgm:t>
        <a:bodyPr/>
        <a:lstStyle/>
        <a:p>
          <a:r>
            <a:rPr lang="en-US" dirty="0" smtClean="0"/>
            <a:t>Workday Spend Network</a:t>
          </a:r>
          <a:endParaRPr lang="en-US" dirty="0"/>
        </a:p>
      </dgm:t>
    </dgm:pt>
    <dgm:pt modelId="{EB3338D2-A61C-4F69-ABBC-73E59CDDEFFE}" type="parTrans" cxnId="{662B219D-C697-4CAA-8EBE-DEAAB1BF8362}">
      <dgm:prSet/>
      <dgm:spPr/>
      <dgm:t>
        <a:bodyPr/>
        <a:lstStyle/>
        <a:p>
          <a:endParaRPr lang="en-US"/>
        </a:p>
      </dgm:t>
    </dgm:pt>
    <dgm:pt modelId="{F1FAF44C-9DFE-41B8-BDB4-D42ECE782993}" type="sibTrans" cxnId="{662B219D-C697-4CAA-8EBE-DEAAB1BF8362}">
      <dgm:prSet/>
      <dgm:spPr/>
      <dgm:t>
        <a:bodyPr/>
        <a:lstStyle/>
        <a:p>
          <a:endParaRPr lang="en-US"/>
        </a:p>
      </dgm:t>
    </dgm:pt>
    <dgm:pt modelId="{D6D230F5-72A1-4648-AA84-290A55A77D1B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American Express Credit Card</a:t>
          </a:r>
          <a:endParaRPr lang="en-US" sz="1050" b="1" dirty="0">
            <a:solidFill>
              <a:schemeClr val="bg1"/>
            </a:solidFill>
          </a:endParaRPr>
        </a:p>
      </dgm:t>
    </dgm:pt>
    <dgm:pt modelId="{0F23A468-ABD6-4EBA-A5B9-9C1289300F56}" type="parTrans" cxnId="{C280DEEC-07E0-44F4-A141-57ECCF71644F}">
      <dgm:prSet/>
      <dgm:spPr/>
      <dgm:t>
        <a:bodyPr/>
        <a:lstStyle/>
        <a:p>
          <a:endParaRPr lang="en-US"/>
        </a:p>
      </dgm:t>
    </dgm:pt>
    <dgm:pt modelId="{39805D42-3254-42B1-8AFC-AC88A81907D9}" type="sibTrans" cxnId="{C280DEEC-07E0-44F4-A141-57ECCF71644F}">
      <dgm:prSet/>
      <dgm:spPr/>
      <dgm:t>
        <a:bodyPr/>
        <a:lstStyle/>
        <a:p>
          <a:endParaRPr lang="en-US"/>
        </a:p>
      </dgm:t>
    </dgm:pt>
    <dgm:pt modelId="{330A7B69-E5A7-458C-B65B-3E755B2F3F62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Bank of America Visa</a:t>
          </a:r>
          <a:endParaRPr lang="en-US" sz="1050" b="1" dirty="0">
            <a:solidFill>
              <a:schemeClr val="bg1"/>
            </a:solidFill>
          </a:endParaRPr>
        </a:p>
      </dgm:t>
    </dgm:pt>
    <dgm:pt modelId="{63C17581-1761-433F-977D-B5F0E5652705}" type="parTrans" cxnId="{B3DD86A4-5E32-47C6-B1F7-B96B243082AE}">
      <dgm:prSet/>
      <dgm:spPr/>
      <dgm:t>
        <a:bodyPr/>
        <a:lstStyle/>
        <a:p>
          <a:endParaRPr lang="en-US"/>
        </a:p>
      </dgm:t>
    </dgm:pt>
    <dgm:pt modelId="{20C1C2F9-31B0-4258-B36B-B708D44B804E}" type="sibTrans" cxnId="{B3DD86A4-5E32-47C6-B1F7-B96B243082AE}">
      <dgm:prSet/>
      <dgm:spPr/>
      <dgm:t>
        <a:bodyPr/>
        <a:lstStyle/>
        <a:p>
          <a:endParaRPr lang="en-US"/>
        </a:p>
      </dgm:t>
    </dgm:pt>
    <dgm:pt modelId="{B9BD14AA-D5A4-43A6-8897-C11818C940E9}">
      <dgm:prSet phldrT="[Text]"/>
      <dgm:spPr/>
      <dgm:t>
        <a:bodyPr/>
        <a:lstStyle/>
        <a:p>
          <a:r>
            <a:rPr lang="en-US" dirty="0" smtClean="0"/>
            <a:t>Workday Financial Network</a:t>
          </a:r>
          <a:endParaRPr lang="en-US" dirty="0"/>
        </a:p>
      </dgm:t>
    </dgm:pt>
    <dgm:pt modelId="{393F7E54-D97C-4C9B-B01C-86B3FD98A635}" type="parTrans" cxnId="{713EB3C2-35B7-46FF-923D-73CB3C5E5CAD}">
      <dgm:prSet/>
      <dgm:spPr/>
      <dgm:t>
        <a:bodyPr/>
        <a:lstStyle/>
        <a:p>
          <a:endParaRPr lang="en-US"/>
        </a:p>
      </dgm:t>
    </dgm:pt>
    <dgm:pt modelId="{BDAD32FA-C36D-4E93-9FF1-A7885ABBFD1F}" type="sibTrans" cxnId="{713EB3C2-35B7-46FF-923D-73CB3C5E5CAD}">
      <dgm:prSet/>
      <dgm:spPr/>
      <dgm:t>
        <a:bodyPr/>
        <a:lstStyle/>
        <a:p>
          <a:endParaRPr lang="en-US"/>
        </a:p>
      </dgm:t>
    </dgm:pt>
    <dgm:pt modelId="{E19B5497-92DB-4A98-AD67-77D9AD19E8C4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Salesforce</a:t>
          </a:r>
          <a:endParaRPr lang="en-US" sz="1050" b="1" dirty="0">
            <a:solidFill>
              <a:schemeClr val="bg1"/>
            </a:solidFill>
          </a:endParaRPr>
        </a:p>
      </dgm:t>
    </dgm:pt>
    <dgm:pt modelId="{DDAE3649-BEBD-4FC0-B9F4-554D2702F512}" type="parTrans" cxnId="{F8767A68-F876-4E0B-8992-E71F655AA402}">
      <dgm:prSet/>
      <dgm:spPr/>
      <dgm:t>
        <a:bodyPr/>
        <a:lstStyle/>
        <a:p>
          <a:endParaRPr lang="en-US"/>
        </a:p>
      </dgm:t>
    </dgm:pt>
    <dgm:pt modelId="{6C083F8C-8CF1-4999-9A83-9C24C4D6514A}" type="sibTrans" cxnId="{F8767A68-F876-4E0B-8992-E71F655AA402}">
      <dgm:prSet/>
      <dgm:spPr/>
      <dgm:t>
        <a:bodyPr/>
        <a:lstStyle/>
        <a:p>
          <a:endParaRPr lang="en-US"/>
        </a:p>
      </dgm:t>
    </dgm:pt>
    <dgm:pt modelId="{DDF77078-59D9-4667-B916-8BD58173E8C6}">
      <dgm:prSet phldrT="[Text]" custT="1"/>
      <dgm:spPr/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Cybersource</a:t>
          </a:r>
          <a:endParaRPr lang="en-US" sz="1050" b="1" dirty="0">
            <a:solidFill>
              <a:schemeClr val="bg1"/>
            </a:solidFill>
          </a:endParaRPr>
        </a:p>
      </dgm:t>
    </dgm:pt>
    <dgm:pt modelId="{C1EF182D-1BD0-4CE0-B656-61F5604914E5}" type="parTrans" cxnId="{2129E6F1-A1AE-4D2E-978A-FB50429496E5}">
      <dgm:prSet/>
      <dgm:spPr/>
      <dgm:t>
        <a:bodyPr/>
        <a:lstStyle/>
        <a:p>
          <a:endParaRPr lang="en-US"/>
        </a:p>
      </dgm:t>
    </dgm:pt>
    <dgm:pt modelId="{B436C82D-EE7F-4D31-B92F-D872B6E0BBA3}" type="sibTrans" cxnId="{2129E6F1-A1AE-4D2E-978A-FB50429496E5}">
      <dgm:prSet/>
      <dgm:spPr/>
      <dgm:t>
        <a:bodyPr/>
        <a:lstStyle/>
        <a:p>
          <a:endParaRPr lang="en-US"/>
        </a:p>
      </dgm:t>
    </dgm:pt>
    <dgm:pt modelId="{351DA6D7-B595-410A-B3A9-0D402A34597A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baseline="0" dirty="0" smtClean="0">
              <a:solidFill>
                <a:schemeClr val="bg1"/>
              </a:solidFill>
            </a:rPr>
            <a:t>Directory Service (LDAP / AD)</a:t>
          </a:r>
        </a:p>
      </dgm:t>
    </dgm:pt>
    <dgm:pt modelId="{9CC9A47D-F5EF-4108-ABF9-CCF378F4953A}" type="parTrans" cxnId="{F79A37A4-30EF-4C4E-8C17-5F14C756131F}">
      <dgm:prSet/>
      <dgm:spPr/>
      <dgm:t>
        <a:bodyPr/>
        <a:lstStyle/>
        <a:p>
          <a:endParaRPr lang="en-US"/>
        </a:p>
      </dgm:t>
    </dgm:pt>
    <dgm:pt modelId="{7B82E16C-1CD5-4D1B-9765-D0F36387AC6C}" type="sibTrans" cxnId="{F79A37A4-30EF-4C4E-8C17-5F14C756131F}">
      <dgm:prSet/>
      <dgm:spPr/>
      <dgm:t>
        <a:bodyPr/>
        <a:lstStyle/>
        <a:p>
          <a:endParaRPr lang="en-US"/>
        </a:p>
      </dgm:t>
    </dgm:pt>
    <dgm:pt modelId="{C0B0BD96-1502-4BBA-851F-D588C493AA98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Electronic Payment</a:t>
          </a:r>
          <a:endParaRPr lang="en-US" sz="1050" b="1" dirty="0">
            <a:solidFill>
              <a:schemeClr val="bg1"/>
            </a:solidFill>
          </a:endParaRPr>
        </a:p>
      </dgm:t>
    </dgm:pt>
    <dgm:pt modelId="{07722D18-6DAE-42B0-AADC-EE9878F8B501}" type="parTrans" cxnId="{342E6A4F-19AF-4E49-9522-F226F8DF1A8F}">
      <dgm:prSet/>
      <dgm:spPr/>
      <dgm:t>
        <a:bodyPr/>
        <a:lstStyle/>
        <a:p>
          <a:endParaRPr lang="en-US"/>
        </a:p>
      </dgm:t>
    </dgm:pt>
    <dgm:pt modelId="{7F3BB38F-7DE4-4EB9-9248-3849C9DDD341}" type="sibTrans" cxnId="{342E6A4F-19AF-4E49-9522-F226F8DF1A8F}">
      <dgm:prSet/>
      <dgm:spPr/>
      <dgm:t>
        <a:bodyPr/>
        <a:lstStyle/>
        <a:p>
          <a:endParaRPr lang="en-US"/>
        </a:p>
      </dgm:t>
    </dgm:pt>
    <dgm:pt modelId="{C50B1861-5D68-42AA-894E-024CCFC00B19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Bank Statements</a:t>
          </a:r>
          <a:endParaRPr lang="en-US" sz="1050" b="1" dirty="0">
            <a:solidFill>
              <a:schemeClr val="bg1"/>
            </a:solidFill>
          </a:endParaRPr>
        </a:p>
      </dgm:t>
    </dgm:pt>
    <dgm:pt modelId="{4A1E126E-C486-4D8D-AA80-D194F1A4F03B}" type="parTrans" cxnId="{A6428D07-1FC2-443A-B0A3-3D3F5CFD2107}">
      <dgm:prSet/>
      <dgm:spPr/>
      <dgm:t>
        <a:bodyPr/>
        <a:lstStyle/>
        <a:p>
          <a:endParaRPr lang="en-US"/>
        </a:p>
      </dgm:t>
    </dgm:pt>
    <dgm:pt modelId="{7298843E-0F96-4B57-BEAA-B9E7E1D0A520}" type="sibTrans" cxnId="{A6428D07-1FC2-443A-B0A3-3D3F5CFD2107}">
      <dgm:prSet/>
      <dgm:spPr/>
      <dgm:t>
        <a:bodyPr/>
        <a:lstStyle/>
        <a:p>
          <a:endParaRPr lang="en-US"/>
        </a:p>
      </dgm:t>
    </dgm:pt>
    <dgm:pt modelId="{D8D1CF5E-F8D8-4518-8C53-1F1D6EABFAA7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Payment Acknowledgement</a:t>
          </a:r>
          <a:endParaRPr lang="en-US" sz="1050" b="1" dirty="0">
            <a:solidFill>
              <a:schemeClr val="bg1"/>
            </a:solidFill>
          </a:endParaRPr>
        </a:p>
      </dgm:t>
    </dgm:pt>
    <dgm:pt modelId="{1ABB0CFA-DBFA-4A33-94E9-83AB370D0079}" type="parTrans" cxnId="{054B38F9-3DCD-4147-B109-2E51BA183E66}">
      <dgm:prSet/>
      <dgm:spPr/>
      <dgm:t>
        <a:bodyPr/>
        <a:lstStyle/>
        <a:p>
          <a:endParaRPr lang="en-US"/>
        </a:p>
      </dgm:t>
    </dgm:pt>
    <dgm:pt modelId="{4A84EDE1-4863-4BA3-96D9-08C51AC93176}" type="sibTrans" cxnId="{054B38F9-3DCD-4147-B109-2E51BA183E66}">
      <dgm:prSet/>
      <dgm:spPr/>
      <dgm:t>
        <a:bodyPr/>
        <a:lstStyle/>
        <a:p>
          <a:endParaRPr lang="en-US"/>
        </a:p>
      </dgm:t>
    </dgm:pt>
    <dgm:pt modelId="{758874F4-78BD-4B6D-933A-43E1024F3DF1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baseline="0" dirty="0" smtClean="0">
              <a:solidFill>
                <a:srgbClr val="FFFFFF"/>
              </a:solidFill>
            </a:rPr>
            <a:t>Worker Sync</a:t>
          </a:r>
        </a:p>
      </dgm:t>
    </dgm:pt>
    <dgm:pt modelId="{27828C8C-726A-448B-905D-C971704D2842}" type="parTrans" cxnId="{36E4D5C9-F2A6-44C3-B78F-A014DD94214B}">
      <dgm:prSet/>
      <dgm:spPr/>
      <dgm:t>
        <a:bodyPr/>
        <a:lstStyle/>
        <a:p>
          <a:endParaRPr lang="en-US"/>
        </a:p>
      </dgm:t>
    </dgm:pt>
    <dgm:pt modelId="{A3FD2C1E-0940-45F1-94B4-23BAD5F79018}" type="sibTrans" cxnId="{36E4D5C9-F2A6-44C3-B78F-A014DD94214B}">
      <dgm:prSet/>
      <dgm:spPr/>
      <dgm:t>
        <a:bodyPr/>
        <a:lstStyle/>
        <a:p>
          <a:endParaRPr lang="en-US"/>
        </a:p>
      </dgm:t>
    </dgm:pt>
    <dgm:pt modelId="{8A7BA160-C257-4A6B-A434-BE6443AC4365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dirty="0" smtClean="0">
              <a:solidFill>
                <a:schemeClr val="bg1"/>
              </a:solidFill>
            </a:rPr>
            <a:t>Punchout</a:t>
          </a:r>
          <a:endParaRPr lang="en-US" sz="1050" b="1" dirty="0">
            <a:solidFill>
              <a:schemeClr val="bg1"/>
            </a:solidFill>
          </a:endParaRPr>
        </a:p>
      </dgm:t>
    </dgm:pt>
    <dgm:pt modelId="{4FF64173-6099-45B2-A33A-8CF733F85EBD}" type="parTrans" cxnId="{061E96A0-629D-4D56-92F7-4B18748DBEFE}">
      <dgm:prSet/>
      <dgm:spPr/>
      <dgm:t>
        <a:bodyPr/>
        <a:lstStyle/>
        <a:p>
          <a:endParaRPr lang="en-US"/>
        </a:p>
      </dgm:t>
    </dgm:pt>
    <dgm:pt modelId="{19A3EFAB-0DE4-4207-BD2E-3500D506F193}" type="sibTrans" cxnId="{061E96A0-629D-4D56-92F7-4B18748DBEFE}">
      <dgm:prSet/>
      <dgm:spPr/>
      <dgm:t>
        <a:bodyPr/>
        <a:lstStyle/>
        <a:p>
          <a:endParaRPr lang="en-US"/>
        </a:p>
      </dgm:t>
    </dgm:pt>
    <dgm:pt modelId="{7F16D4EE-EB27-45BF-8F95-C50545DA09F1}">
      <dgm:prSet phldrT="[Text]"/>
      <dgm:spPr>
        <a:solidFill>
          <a:srgbClr val="CBD7D9"/>
        </a:solidFill>
      </dgm:spPr>
      <dgm:t>
        <a:bodyPr/>
        <a:lstStyle/>
        <a:p>
          <a:r>
            <a:rPr lang="en-US" dirty="0" smtClean="0"/>
            <a:t>Benefits Network</a:t>
          </a:r>
        </a:p>
      </dgm:t>
    </dgm:pt>
    <dgm:pt modelId="{CA07DC28-417C-40CF-84FD-0F8908DE65BB}" type="parTrans" cxnId="{7874A0E5-F719-4017-B13E-3C21D1F138C5}">
      <dgm:prSet/>
      <dgm:spPr/>
      <dgm:t>
        <a:bodyPr/>
        <a:lstStyle/>
        <a:p>
          <a:endParaRPr lang="en-US"/>
        </a:p>
      </dgm:t>
    </dgm:pt>
    <dgm:pt modelId="{719E14A4-CA88-4322-B1FA-3BA724F08CEC}" type="sibTrans" cxnId="{7874A0E5-F719-4017-B13E-3C21D1F138C5}">
      <dgm:prSet/>
      <dgm:spPr/>
      <dgm:t>
        <a:bodyPr/>
        <a:lstStyle/>
        <a:p>
          <a:endParaRPr lang="en-US"/>
        </a:p>
      </dgm:t>
    </dgm:pt>
    <dgm:pt modelId="{220026EE-09B9-4010-8D2D-66DBBA6042F9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050" b="1" baseline="0" dirty="0" smtClean="0">
              <a:solidFill>
                <a:schemeClr val="bg1"/>
              </a:solidFill>
            </a:rPr>
            <a:t>Benefits Catalog</a:t>
          </a:r>
        </a:p>
        <a:p>
          <a:r>
            <a:rPr lang="en-US" sz="1050" b="1" baseline="0" dirty="0" smtClean="0">
              <a:solidFill>
                <a:schemeClr val="bg1"/>
              </a:solidFill>
            </a:rPr>
            <a:t>(150+) Named Vendors</a:t>
          </a:r>
        </a:p>
      </dgm:t>
    </dgm:pt>
    <dgm:pt modelId="{66D492E8-87C6-45E8-A34B-ECFB5B9CA045}" type="parTrans" cxnId="{98A52682-FE9B-45BE-890E-FB564F4D30C7}">
      <dgm:prSet/>
      <dgm:spPr/>
      <dgm:t>
        <a:bodyPr/>
        <a:lstStyle/>
        <a:p>
          <a:endParaRPr lang="en-US"/>
        </a:p>
      </dgm:t>
    </dgm:pt>
    <dgm:pt modelId="{9BD531B4-B414-4E8C-B949-3B00492637BE}" type="sibTrans" cxnId="{98A52682-FE9B-45BE-890E-FB564F4D30C7}">
      <dgm:prSet/>
      <dgm:spPr/>
      <dgm:t>
        <a:bodyPr/>
        <a:lstStyle/>
        <a:p>
          <a:endParaRPr lang="en-US"/>
        </a:p>
      </dgm:t>
    </dgm:pt>
    <dgm:pt modelId="{EFB0CCB2-1139-491F-A162-E6AB2B43BA8C}">
      <dgm:prSet phldrT="[Text]" custT="1"/>
      <dgm:spPr/>
      <dgm:t>
        <a:bodyPr/>
        <a:lstStyle/>
        <a:p>
          <a:r>
            <a:rPr lang="en-US" sz="1050" b="1" dirty="0" smtClean="0"/>
            <a:t>ADP and Ceridian Tax Filing</a:t>
          </a:r>
          <a:endParaRPr lang="en-US" sz="1050" b="1" dirty="0"/>
        </a:p>
      </dgm:t>
    </dgm:pt>
    <dgm:pt modelId="{662BE20F-761F-4760-8011-57ACD1EFD873}" type="parTrans" cxnId="{E7E310BD-6E24-4B3E-8AD9-014DE65F34EB}">
      <dgm:prSet/>
      <dgm:spPr/>
      <dgm:t>
        <a:bodyPr/>
        <a:lstStyle/>
        <a:p>
          <a:endParaRPr lang="en-US"/>
        </a:p>
      </dgm:t>
    </dgm:pt>
    <dgm:pt modelId="{8E8BA4A1-9E03-4221-B621-5C760FAB0C80}" type="sibTrans" cxnId="{E7E310BD-6E24-4B3E-8AD9-014DE65F34EB}">
      <dgm:prSet/>
      <dgm:spPr/>
      <dgm:t>
        <a:bodyPr/>
        <a:lstStyle/>
        <a:p>
          <a:endParaRPr lang="en-US"/>
        </a:p>
      </dgm:t>
    </dgm:pt>
    <dgm:pt modelId="{48D372C2-AE5E-4938-93E0-B91EA22EFB02}">
      <dgm:prSet phldrT="[Text]" custT="1"/>
      <dgm:spPr/>
      <dgm:t>
        <a:bodyPr/>
        <a:lstStyle/>
        <a:p>
          <a:r>
            <a:rPr lang="en-US" sz="1050" b="1" dirty="0" err="1" smtClean="0"/>
            <a:t>Kronos</a:t>
          </a:r>
          <a:r>
            <a:rPr lang="en-US" sz="1050" b="1" dirty="0" smtClean="0"/>
            <a:t> </a:t>
          </a:r>
          <a:r>
            <a:rPr lang="en-US" sz="1050" b="1" dirty="0" err="1" smtClean="0"/>
            <a:t>TimeKeeper</a:t>
          </a:r>
          <a:endParaRPr lang="en-US" sz="1050" b="1" dirty="0"/>
        </a:p>
      </dgm:t>
    </dgm:pt>
    <dgm:pt modelId="{F725E5B0-54D5-4167-B48D-921BE4129FD2}" type="parTrans" cxnId="{0ACD176D-52E8-4501-951A-C788A396AE9E}">
      <dgm:prSet/>
      <dgm:spPr/>
      <dgm:t>
        <a:bodyPr/>
        <a:lstStyle/>
        <a:p>
          <a:endParaRPr lang="en-US"/>
        </a:p>
      </dgm:t>
    </dgm:pt>
    <dgm:pt modelId="{533F2085-D62E-4DB7-8576-FB4A52C9E9F5}" type="sibTrans" cxnId="{0ACD176D-52E8-4501-951A-C788A396AE9E}">
      <dgm:prSet/>
      <dgm:spPr/>
      <dgm:t>
        <a:bodyPr/>
        <a:lstStyle/>
        <a:p>
          <a:endParaRPr lang="en-US"/>
        </a:p>
      </dgm:t>
    </dgm:pt>
    <dgm:pt modelId="{9605B66A-454C-42A4-B616-270998D5E9C5}">
      <dgm:prSet phldrT="[Text]" custT="1"/>
      <dgm:spPr/>
      <dgm:t>
        <a:bodyPr/>
        <a:lstStyle/>
        <a:p>
          <a:r>
            <a:rPr lang="en-US" sz="1050" b="1" dirty="0" smtClean="0"/>
            <a:t>Electronic  Payment</a:t>
          </a:r>
          <a:endParaRPr lang="en-US" sz="1050" b="1" dirty="0"/>
        </a:p>
      </dgm:t>
    </dgm:pt>
    <dgm:pt modelId="{B72A9093-2286-424D-B671-A98D9A07F36C}" type="parTrans" cxnId="{1BC89E67-46B3-48D5-B439-D44629FE2BF1}">
      <dgm:prSet/>
      <dgm:spPr/>
      <dgm:t>
        <a:bodyPr/>
        <a:lstStyle/>
        <a:p>
          <a:endParaRPr lang="en-US"/>
        </a:p>
      </dgm:t>
    </dgm:pt>
    <dgm:pt modelId="{51BA025B-6010-4802-8D3C-1CA26402E80D}" type="sibTrans" cxnId="{1BC89E67-46B3-48D5-B439-D44629FE2BF1}">
      <dgm:prSet/>
      <dgm:spPr/>
      <dgm:t>
        <a:bodyPr/>
        <a:lstStyle/>
        <a:p>
          <a:endParaRPr lang="en-US"/>
        </a:p>
      </dgm:t>
    </dgm:pt>
    <dgm:pt modelId="{DA32AB6C-2CA2-4F17-BEF5-380139181BD1}">
      <dgm:prSet phldrT="[Text]" custT="1"/>
      <dgm:spPr/>
      <dgm:t>
        <a:bodyPr/>
        <a:lstStyle/>
        <a:p>
          <a:r>
            <a:rPr lang="en-US" sz="2400" dirty="0" smtClean="0"/>
            <a:t>Payroll Network </a:t>
          </a:r>
          <a:r>
            <a:rPr lang="en-US" sz="1800" dirty="0" smtClean="0"/>
            <a:t>(Interface)</a:t>
          </a:r>
          <a:endParaRPr lang="en-US" sz="1800" dirty="0"/>
        </a:p>
      </dgm:t>
    </dgm:pt>
    <dgm:pt modelId="{1AE467F1-5E7D-4EE5-AC05-4CC5DC9269A4}" type="parTrans" cxnId="{5F42FD23-563E-4919-A73E-FEFAC81C4D19}">
      <dgm:prSet/>
      <dgm:spPr/>
      <dgm:t>
        <a:bodyPr/>
        <a:lstStyle/>
        <a:p>
          <a:endParaRPr lang="en-US"/>
        </a:p>
      </dgm:t>
    </dgm:pt>
    <dgm:pt modelId="{0842D7D9-88FA-4619-82F5-DE87EB035CDC}" type="sibTrans" cxnId="{5F42FD23-563E-4919-A73E-FEFAC81C4D19}">
      <dgm:prSet/>
      <dgm:spPr/>
      <dgm:t>
        <a:bodyPr/>
        <a:lstStyle/>
        <a:p>
          <a:endParaRPr lang="en-US"/>
        </a:p>
      </dgm:t>
    </dgm:pt>
    <dgm:pt modelId="{721CFF16-4A41-42EB-AAAC-9C890363D7C6}">
      <dgm:prSet phldrT="[Text]" custT="1"/>
      <dgm:spPr/>
      <dgm:t>
        <a:bodyPr/>
        <a:lstStyle/>
        <a:p>
          <a:r>
            <a:rPr lang="en-US" sz="1050" b="1" dirty="0" smtClean="0"/>
            <a:t>Payroll Interface</a:t>
          </a:r>
          <a:endParaRPr lang="en-US" sz="1050" b="1" dirty="0"/>
        </a:p>
      </dgm:t>
    </dgm:pt>
    <dgm:pt modelId="{A1703C84-516F-49F5-AD8F-81AA52AF2309}" type="parTrans" cxnId="{A7B9EC21-75E9-4FA4-8546-9B815E908CED}">
      <dgm:prSet/>
      <dgm:spPr/>
      <dgm:t>
        <a:bodyPr/>
        <a:lstStyle/>
        <a:p>
          <a:endParaRPr lang="en-US"/>
        </a:p>
      </dgm:t>
    </dgm:pt>
    <dgm:pt modelId="{2328317F-2876-4C01-9CF0-C985C342B977}" type="sibTrans" cxnId="{A7B9EC21-75E9-4FA4-8546-9B815E908CED}">
      <dgm:prSet/>
      <dgm:spPr/>
      <dgm:t>
        <a:bodyPr/>
        <a:lstStyle/>
        <a:p>
          <a:endParaRPr lang="en-US"/>
        </a:p>
      </dgm:t>
    </dgm:pt>
    <dgm:pt modelId="{34C3752B-F0F3-4B2D-B423-991EEB352B3E}">
      <dgm:prSet phldrT="[Text]" custT="1"/>
      <dgm:spPr/>
      <dgm:t>
        <a:bodyPr/>
        <a:lstStyle/>
        <a:p>
          <a:r>
            <a:rPr lang="en-US" sz="1050" b="1" dirty="0" smtClean="0"/>
            <a:t>Payment Acknowledgement</a:t>
          </a:r>
          <a:endParaRPr lang="en-US" sz="1050" b="1" dirty="0"/>
        </a:p>
      </dgm:t>
    </dgm:pt>
    <dgm:pt modelId="{4D76FB24-3231-4559-AEF6-2B8FE355ECD2}" type="parTrans" cxnId="{500D3B61-2286-4299-B04D-B985477C32EA}">
      <dgm:prSet/>
      <dgm:spPr/>
      <dgm:t>
        <a:bodyPr/>
        <a:lstStyle/>
        <a:p>
          <a:endParaRPr lang="en-US"/>
        </a:p>
      </dgm:t>
    </dgm:pt>
    <dgm:pt modelId="{E61AE750-CFF4-4054-B8C3-8F9281AF17A9}" type="sibTrans" cxnId="{500D3B61-2286-4299-B04D-B985477C32EA}">
      <dgm:prSet/>
      <dgm:spPr/>
      <dgm:t>
        <a:bodyPr/>
        <a:lstStyle/>
        <a:p>
          <a:endParaRPr lang="en-US"/>
        </a:p>
      </dgm:t>
    </dgm:pt>
    <dgm:pt modelId="{1E6CCA62-5BE4-4CAA-9544-DB1FF86A2B63}" type="pres">
      <dgm:prSet presAssocID="{13B61430-83CE-4BE2-ACDB-20320CFF91A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4331B38-2798-4E01-B613-466E143D55D8}" type="pres">
      <dgm:prSet presAssocID="{4A1C742F-9C31-46E3-A07D-59CC74D22502}" presName="compNode" presStyleCnt="0"/>
      <dgm:spPr/>
    </dgm:pt>
    <dgm:pt modelId="{1B58148D-525A-429B-8193-D4DE032FDCB5}" type="pres">
      <dgm:prSet presAssocID="{4A1C742F-9C31-46E3-A07D-59CC74D22502}" presName="aNode" presStyleLbl="bgShp" presStyleIdx="0" presStyleCnt="6"/>
      <dgm:spPr/>
      <dgm:t>
        <a:bodyPr/>
        <a:lstStyle/>
        <a:p>
          <a:endParaRPr lang="en-US"/>
        </a:p>
      </dgm:t>
    </dgm:pt>
    <dgm:pt modelId="{4B3B8D56-A2F2-4DF1-B112-EF0EC0E216DA}" type="pres">
      <dgm:prSet presAssocID="{4A1C742F-9C31-46E3-A07D-59CC74D22502}" presName="textNode" presStyleLbl="bgShp" presStyleIdx="0" presStyleCnt="6"/>
      <dgm:spPr/>
      <dgm:t>
        <a:bodyPr/>
        <a:lstStyle/>
        <a:p>
          <a:endParaRPr lang="en-US"/>
        </a:p>
      </dgm:t>
    </dgm:pt>
    <dgm:pt modelId="{1832AB31-3612-40ED-9FD7-D5149E54E54E}" type="pres">
      <dgm:prSet presAssocID="{4A1C742F-9C31-46E3-A07D-59CC74D22502}" presName="compChildNode" presStyleCnt="0"/>
      <dgm:spPr/>
    </dgm:pt>
    <dgm:pt modelId="{4A9B41BB-E559-4A15-A10A-E13E63A5CF86}" type="pres">
      <dgm:prSet presAssocID="{4A1C742F-9C31-46E3-A07D-59CC74D22502}" presName="theInnerList" presStyleCnt="0"/>
      <dgm:spPr/>
    </dgm:pt>
    <dgm:pt modelId="{DE5DF31F-0656-4CDF-A88D-CF0B2F6B0ABE}" type="pres">
      <dgm:prSet presAssocID="{70A3AC05-5449-4D45-A8B4-74F775B43867}" presName="childNode" presStyleLbl="node1" presStyleIdx="0" presStyleCnt="18" custScaleX="112746" custLinFactNeighborY="416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9A0152-ABF7-4A27-B8D0-10BDC64969ED}" type="pres">
      <dgm:prSet presAssocID="{70A3AC05-5449-4D45-A8B4-74F775B43867}" presName="aSpace2" presStyleCnt="0"/>
      <dgm:spPr/>
    </dgm:pt>
    <dgm:pt modelId="{CC7B60DE-147E-4493-9A92-E69F2463FD84}" type="pres">
      <dgm:prSet presAssocID="{FB7E0FB8-F8F3-4AEA-B883-0612F4E09316}" presName="childNode" presStyleLbl="node1" presStyleIdx="1" presStyleCnt="18" custScaleX="112746" custLinFactNeighborY="416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0053B2-B6F4-4EA4-B4A5-D00D0950C882}" type="pres">
      <dgm:prSet presAssocID="{FB7E0FB8-F8F3-4AEA-B883-0612F4E09316}" presName="aSpace2" presStyleCnt="0"/>
      <dgm:spPr/>
    </dgm:pt>
    <dgm:pt modelId="{293B8A76-C82E-47FE-9CF9-865BE8A344B8}" type="pres">
      <dgm:prSet presAssocID="{351DA6D7-B595-410A-B3A9-0D402A34597A}" presName="childNode" presStyleLbl="node1" presStyleIdx="2" presStyleCnt="18" custScaleX="112746" custLinFactNeighborY="416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5B746A-F13B-4F4E-A779-5D08527A3810}" type="pres">
      <dgm:prSet presAssocID="{351DA6D7-B595-410A-B3A9-0D402A34597A}" presName="aSpace2" presStyleCnt="0"/>
      <dgm:spPr/>
    </dgm:pt>
    <dgm:pt modelId="{1A05A4F3-EF49-4797-BC61-7050763F6678}" type="pres">
      <dgm:prSet presAssocID="{758874F4-78BD-4B6D-933A-43E1024F3DF1}" presName="childNode" presStyleLbl="node1" presStyleIdx="3" presStyleCnt="18" custScaleX="112746" custLinFactNeighborY="416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FEA591-CEA1-4B9F-AE37-D34490D81392}" type="pres">
      <dgm:prSet presAssocID="{4A1C742F-9C31-46E3-A07D-59CC74D22502}" presName="aSpace" presStyleCnt="0"/>
      <dgm:spPr/>
    </dgm:pt>
    <dgm:pt modelId="{12917FA3-5122-404D-9C00-9DECE74D7159}" type="pres">
      <dgm:prSet presAssocID="{7F16D4EE-EB27-45BF-8F95-C50545DA09F1}" presName="compNode" presStyleCnt="0"/>
      <dgm:spPr/>
    </dgm:pt>
    <dgm:pt modelId="{077397B1-672C-4874-A8F5-3DD9DFEFA5E2}" type="pres">
      <dgm:prSet presAssocID="{7F16D4EE-EB27-45BF-8F95-C50545DA09F1}" presName="aNode" presStyleLbl="bgShp" presStyleIdx="1" presStyleCnt="6"/>
      <dgm:spPr/>
      <dgm:t>
        <a:bodyPr/>
        <a:lstStyle/>
        <a:p>
          <a:endParaRPr lang="en-US"/>
        </a:p>
      </dgm:t>
    </dgm:pt>
    <dgm:pt modelId="{C3EF294C-657A-49AC-92A0-B9F6EA0507A8}" type="pres">
      <dgm:prSet presAssocID="{7F16D4EE-EB27-45BF-8F95-C50545DA09F1}" presName="textNode" presStyleLbl="bgShp" presStyleIdx="1" presStyleCnt="6"/>
      <dgm:spPr/>
      <dgm:t>
        <a:bodyPr/>
        <a:lstStyle/>
        <a:p>
          <a:endParaRPr lang="en-US"/>
        </a:p>
      </dgm:t>
    </dgm:pt>
    <dgm:pt modelId="{E9C02055-6046-4D5A-9AF6-A3763DD49B26}" type="pres">
      <dgm:prSet presAssocID="{7F16D4EE-EB27-45BF-8F95-C50545DA09F1}" presName="compChildNode" presStyleCnt="0"/>
      <dgm:spPr/>
    </dgm:pt>
    <dgm:pt modelId="{6FC7B239-E7D0-4EA0-A417-AC1AD3DA6BF8}" type="pres">
      <dgm:prSet presAssocID="{7F16D4EE-EB27-45BF-8F95-C50545DA09F1}" presName="theInnerList" presStyleCnt="0"/>
      <dgm:spPr/>
    </dgm:pt>
    <dgm:pt modelId="{1FA59D1D-CC1D-494D-9D26-B89AB92A3ADE}" type="pres">
      <dgm:prSet presAssocID="{220026EE-09B9-4010-8D2D-66DBBA6042F9}" presName="childNode" presStyleLbl="node1" presStyleIdx="4" presStyleCnt="18" custLinFactNeighborY="14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CBACF5-C1CA-49FB-B849-71E209626E46}" type="pres">
      <dgm:prSet presAssocID="{7F16D4EE-EB27-45BF-8F95-C50545DA09F1}" presName="aSpace" presStyleCnt="0"/>
      <dgm:spPr/>
    </dgm:pt>
    <dgm:pt modelId="{9F1C9F33-A0B2-4131-905A-2FA8389BCD8D}" type="pres">
      <dgm:prSet presAssocID="{DA32AB6C-2CA2-4F17-BEF5-380139181BD1}" presName="compNode" presStyleCnt="0"/>
      <dgm:spPr/>
    </dgm:pt>
    <dgm:pt modelId="{98CD29A5-7085-42B4-9ABF-A0D87533EFE5}" type="pres">
      <dgm:prSet presAssocID="{DA32AB6C-2CA2-4F17-BEF5-380139181BD1}" presName="aNode" presStyleLbl="bgShp" presStyleIdx="2" presStyleCnt="6"/>
      <dgm:spPr/>
      <dgm:t>
        <a:bodyPr/>
        <a:lstStyle/>
        <a:p>
          <a:endParaRPr lang="en-US"/>
        </a:p>
      </dgm:t>
    </dgm:pt>
    <dgm:pt modelId="{F0748A23-A91B-4225-BAAE-2723E2DC802E}" type="pres">
      <dgm:prSet presAssocID="{DA32AB6C-2CA2-4F17-BEF5-380139181BD1}" presName="textNode" presStyleLbl="bgShp" presStyleIdx="2" presStyleCnt="6"/>
      <dgm:spPr/>
      <dgm:t>
        <a:bodyPr/>
        <a:lstStyle/>
        <a:p>
          <a:endParaRPr lang="en-US"/>
        </a:p>
      </dgm:t>
    </dgm:pt>
    <dgm:pt modelId="{BE72AFA9-7B95-40E3-8E8F-41B1A876F57A}" type="pres">
      <dgm:prSet presAssocID="{DA32AB6C-2CA2-4F17-BEF5-380139181BD1}" presName="compChildNode" presStyleCnt="0"/>
      <dgm:spPr/>
    </dgm:pt>
    <dgm:pt modelId="{FE2A8043-7652-4D9C-9402-0B483CB93487}" type="pres">
      <dgm:prSet presAssocID="{DA32AB6C-2CA2-4F17-BEF5-380139181BD1}" presName="theInnerList" presStyleCnt="0"/>
      <dgm:spPr/>
    </dgm:pt>
    <dgm:pt modelId="{9B8CA265-E62B-4D93-8568-E3F92BE60995}" type="pres">
      <dgm:prSet presAssocID="{721CFF16-4A41-42EB-AAAC-9C890363D7C6}" presName="childNode" presStyleLbl="node1" presStyleIdx="5" presStyleCnt="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0A961A-2060-4FC0-A77D-960D35FFF530}" type="pres">
      <dgm:prSet presAssocID="{DA32AB6C-2CA2-4F17-BEF5-380139181BD1}" presName="aSpace" presStyleCnt="0"/>
      <dgm:spPr/>
    </dgm:pt>
    <dgm:pt modelId="{457ED787-576D-41CF-B08C-3BACBD7FE7C7}" type="pres">
      <dgm:prSet presAssocID="{417E6A51-EB8F-41E1-A58D-696679004A43}" presName="compNode" presStyleCnt="0"/>
      <dgm:spPr/>
    </dgm:pt>
    <dgm:pt modelId="{01210778-EB3F-4858-BE8C-8BF6EF2D66A5}" type="pres">
      <dgm:prSet presAssocID="{417E6A51-EB8F-41E1-A58D-696679004A43}" presName="aNode" presStyleLbl="bgShp" presStyleIdx="3" presStyleCnt="6"/>
      <dgm:spPr/>
      <dgm:t>
        <a:bodyPr/>
        <a:lstStyle/>
        <a:p>
          <a:endParaRPr lang="en-US"/>
        </a:p>
      </dgm:t>
    </dgm:pt>
    <dgm:pt modelId="{0219248E-66F2-474B-B80C-4AA8C2DAE7C2}" type="pres">
      <dgm:prSet presAssocID="{417E6A51-EB8F-41E1-A58D-696679004A43}" presName="textNode" presStyleLbl="bgShp" presStyleIdx="3" presStyleCnt="6"/>
      <dgm:spPr/>
      <dgm:t>
        <a:bodyPr/>
        <a:lstStyle/>
        <a:p>
          <a:endParaRPr lang="en-US"/>
        </a:p>
      </dgm:t>
    </dgm:pt>
    <dgm:pt modelId="{87FC6EF4-2E9D-4FC1-BB75-E9AA026332C7}" type="pres">
      <dgm:prSet presAssocID="{417E6A51-EB8F-41E1-A58D-696679004A43}" presName="compChildNode" presStyleCnt="0"/>
      <dgm:spPr/>
    </dgm:pt>
    <dgm:pt modelId="{76C7178D-2DE3-469A-AF2A-CB4B3D3F6C94}" type="pres">
      <dgm:prSet presAssocID="{417E6A51-EB8F-41E1-A58D-696679004A43}" presName="theInnerList" presStyleCnt="0"/>
      <dgm:spPr/>
    </dgm:pt>
    <dgm:pt modelId="{60DCFC1B-374D-4D7E-90C6-94BE1713A7AB}" type="pres">
      <dgm:prSet presAssocID="{EFB0CCB2-1139-491F-A162-E6AB2B43BA8C}" presName="childNode" presStyleLbl="node1" presStyleIdx="6" presStyleCnt="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E3DBD3-D1E9-4A8B-A7B4-2ED9DD71D2D0}" type="pres">
      <dgm:prSet presAssocID="{EFB0CCB2-1139-491F-A162-E6AB2B43BA8C}" presName="aSpace2" presStyleCnt="0"/>
      <dgm:spPr/>
    </dgm:pt>
    <dgm:pt modelId="{4B3E5085-7B26-4EC6-B012-DAA06F8C34EF}" type="pres">
      <dgm:prSet presAssocID="{48D372C2-AE5E-4938-93E0-B91EA22EFB02}" presName="childNode" presStyleLbl="node1" presStyleIdx="7" presStyleCnt="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9B81E8-E313-4836-997C-A3665EBCB509}" type="pres">
      <dgm:prSet presAssocID="{48D372C2-AE5E-4938-93E0-B91EA22EFB02}" presName="aSpace2" presStyleCnt="0"/>
      <dgm:spPr/>
    </dgm:pt>
    <dgm:pt modelId="{7EAF9DF3-B160-4B3F-A1F0-980CE4DFFFB9}" type="pres">
      <dgm:prSet presAssocID="{9605B66A-454C-42A4-B616-270998D5E9C5}" presName="childNode" presStyleLbl="node1" presStyleIdx="8" presStyleCnt="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9D92A7-62E6-40B8-90BD-3F5CA7D2B740}" type="pres">
      <dgm:prSet presAssocID="{9605B66A-454C-42A4-B616-270998D5E9C5}" presName="aSpace2" presStyleCnt="0"/>
      <dgm:spPr/>
    </dgm:pt>
    <dgm:pt modelId="{1021F6A4-64B3-441D-AAAE-673F6CA28F32}" type="pres">
      <dgm:prSet presAssocID="{34C3752B-F0F3-4B2D-B423-991EEB352B3E}" presName="childNode" presStyleLbl="node1" presStyleIdx="9" presStyleCnt="1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EC0C9A-58F0-4926-91DC-C2F44D0DC057}" type="pres">
      <dgm:prSet presAssocID="{417E6A51-EB8F-41E1-A58D-696679004A43}" presName="aSpace" presStyleCnt="0"/>
      <dgm:spPr/>
    </dgm:pt>
    <dgm:pt modelId="{A19B7431-2F44-4E74-AF91-57AD47FC2561}" type="pres">
      <dgm:prSet presAssocID="{37CD7789-B067-4616-96D3-5A4AE3055886}" presName="compNode" presStyleCnt="0"/>
      <dgm:spPr/>
    </dgm:pt>
    <dgm:pt modelId="{7D14C4FE-EF12-410F-89ED-2F7C8A6FE880}" type="pres">
      <dgm:prSet presAssocID="{37CD7789-B067-4616-96D3-5A4AE3055886}" presName="aNode" presStyleLbl="bgShp" presStyleIdx="4" presStyleCnt="6"/>
      <dgm:spPr/>
      <dgm:t>
        <a:bodyPr/>
        <a:lstStyle/>
        <a:p>
          <a:endParaRPr lang="en-US"/>
        </a:p>
      </dgm:t>
    </dgm:pt>
    <dgm:pt modelId="{79432461-5514-4DE6-8D20-8CE337BA14C7}" type="pres">
      <dgm:prSet presAssocID="{37CD7789-B067-4616-96D3-5A4AE3055886}" presName="textNode" presStyleLbl="bgShp" presStyleIdx="4" presStyleCnt="6"/>
      <dgm:spPr/>
      <dgm:t>
        <a:bodyPr/>
        <a:lstStyle/>
        <a:p>
          <a:endParaRPr lang="en-US"/>
        </a:p>
      </dgm:t>
    </dgm:pt>
    <dgm:pt modelId="{620E0754-5978-4225-9D52-B2F000D8E0EC}" type="pres">
      <dgm:prSet presAssocID="{37CD7789-B067-4616-96D3-5A4AE3055886}" presName="compChildNode" presStyleCnt="0"/>
      <dgm:spPr/>
    </dgm:pt>
    <dgm:pt modelId="{635C12B2-D219-4C2E-9EAF-2720492F59EE}" type="pres">
      <dgm:prSet presAssocID="{37CD7789-B067-4616-96D3-5A4AE3055886}" presName="theInnerList" presStyleCnt="0"/>
      <dgm:spPr/>
    </dgm:pt>
    <dgm:pt modelId="{1E65F2A0-9741-49B7-85D7-EBA8743BC29A}" type="pres">
      <dgm:prSet presAssocID="{D6D230F5-72A1-4648-AA84-290A55A77D1B}" presName="childNode" presStyleLbl="node1" presStyleIdx="10" presStyleCnt="18" custLinFactNeighborX="-3057" custLinFactNeighborY="-109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99BA07-982B-4445-920F-B5BFD0C05D3D}" type="pres">
      <dgm:prSet presAssocID="{D6D230F5-72A1-4648-AA84-290A55A77D1B}" presName="aSpace2" presStyleCnt="0"/>
      <dgm:spPr/>
    </dgm:pt>
    <dgm:pt modelId="{3D264045-75F8-44AD-BB08-F26BA0DECB67}" type="pres">
      <dgm:prSet presAssocID="{330A7B69-E5A7-458C-B65B-3E755B2F3F62}" presName="childNode" presStyleLbl="node1" presStyleIdx="11" presStyleCnt="18" custLinFactNeighborX="-3057" custLinFactNeighborY="-109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283AD7-0FA2-407F-AF34-931E024FA29D}" type="pres">
      <dgm:prSet presAssocID="{330A7B69-E5A7-458C-B65B-3E755B2F3F62}" presName="aSpace2" presStyleCnt="0"/>
      <dgm:spPr/>
    </dgm:pt>
    <dgm:pt modelId="{B549F771-65B4-4BFC-B3FB-FAFD60B86DF4}" type="pres">
      <dgm:prSet presAssocID="{8A7BA160-C257-4A6B-A434-BE6443AC4365}" presName="childNode" presStyleLbl="node1" presStyleIdx="12" presStyleCnt="18" custLinFactNeighborX="-3057" custLinFactNeighborY="-109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14B33B-CBCB-4592-B04B-0224CD79714E}" type="pres">
      <dgm:prSet presAssocID="{37CD7789-B067-4616-96D3-5A4AE3055886}" presName="aSpace" presStyleCnt="0"/>
      <dgm:spPr/>
    </dgm:pt>
    <dgm:pt modelId="{B0880D6F-79B9-44F9-A549-9DE5B533DAB5}" type="pres">
      <dgm:prSet presAssocID="{B9BD14AA-D5A4-43A6-8897-C11818C940E9}" presName="compNode" presStyleCnt="0"/>
      <dgm:spPr/>
    </dgm:pt>
    <dgm:pt modelId="{E7059708-8CAE-4D8A-843A-EA0BE56D4B90}" type="pres">
      <dgm:prSet presAssocID="{B9BD14AA-D5A4-43A6-8897-C11818C940E9}" presName="aNode" presStyleLbl="bgShp" presStyleIdx="5" presStyleCnt="6"/>
      <dgm:spPr/>
      <dgm:t>
        <a:bodyPr/>
        <a:lstStyle/>
        <a:p>
          <a:endParaRPr lang="en-US"/>
        </a:p>
      </dgm:t>
    </dgm:pt>
    <dgm:pt modelId="{CA868E76-11E4-4376-8B86-EDA4A1F1260D}" type="pres">
      <dgm:prSet presAssocID="{B9BD14AA-D5A4-43A6-8897-C11818C940E9}" presName="textNode" presStyleLbl="bgShp" presStyleIdx="5" presStyleCnt="6"/>
      <dgm:spPr/>
      <dgm:t>
        <a:bodyPr/>
        <a:lstStyle/>
        <a:p>
          <a:endParaRPr lang="en-US"/>
        </a:p>
      </dgm:t>
    </dgm:pt>
    <dgm:pt modelId="{2AD4F7F3-13B5-4499-9865-DA28EC1EE865}" type="pres">
      <dgm:prSet presAssocID="{B9BD14AA-D5A4-43A6-8897-C11818C940E9}" presName="compChildNode" presStyleCnt="0"/>
      <dgm:spPr/>
    </dgm:pt>
    <dgm:pt modelId="{440E3479-1F25-4A89-A409-E19589B9DCDB}" type="pres">
      <dgm:prSet presAssocID="{B9BD14AA-D5A4-43A6-8897-C11818C940E9}" presName="theInnerList" presStyleCnt="0"/>
      <dgm:spPr/>
    </dgm:pt>
    <dgm:pt modelId="{AC45E11D-C0F4-42EC-9392-2BABDA7EAC08}" type="pres">
      <dgm:prSet presAssocID="{E19B5497-92DB-4A98-AD67-77D9AD19E8C4}" presName="childNode" presStyleLbl="node1" presStyleIdx="13" presStyleCnt="18" custScaleX="113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2B083D-CB67-4607-93FA-B6BE2740854F}" type="pres">
      <dgm:prSet presAssocID="{E19B5497-92DB-4A98-AD67-77D9AD19E8C4}" presName="aSpace2" presStyleCnt="0"/>
      <dgm:spPr/>
    </dgm:pt>
    <dgm:pt modelId="{92405A63-2310-42AA-BA97-5B8BFF4C4179}" type="pres">
      <dgm:prSet presAssocID="{DDF77078-59D9-4667-B916-8BD58173E8C6}" presName="childNode" presStyleLbl="node1" presStyleIdx="14" presStyleCnt="18" custScaleX="113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32D452-9540-4A39-9754-F361A61D843A}" type="pres">
      <dgm:prSet presAssocID="{DDF77078-59D9-4667-B916-8BD58173E8C6}" presName="aSpace2" presStyleCnt="0"/>
      <dgm:spPr/>
    </dgm:pt>
    <dgm:pt modelId="{4054250F-A3D4-4673-AC67-7CF56C1EAC53}" type="pres">
      <dgm:prSet presAssocID="{C0B0BD96-1502-4BBA-851F-D588C493AA98}" presName="childNode" presStyleLbl="node1" presStyleIdx="15" presStyleCnt="18" custScaleX="113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B59DD1-36F6-4F5D-8AC4-0A3988A034ED}" type="pres">
      <dgm:prSet presAssocID="{C0B0BD96-1502-4BBA-851F-D588C493AA98}" presName="aSpace2" presStyleCnt="0"/>
      <dgm:spPr/>
    </dgm:pt>
    <dgm:pt modelId="{5C657DCE-C167-459F-8BC2-D6BE4824E924}" type="pres">
      <dgm:prSet presAssocID="{C50B1861-5D68-42AA-894E-024CCFC00B19}" presName="childNode" presStyleLbl="node1" presStyleIdx="16" presStyleCnt="18" custScaleX="113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926BFA-BB72-491E-994F-5743DBF66BA7}" type="pres">
      <dgm:prSet presAssocID="{C50B1861-5D68-42AA-894E-024CCFC00B19}" presName="aSpace2" presStyleCnt="0"/>
      <dgm:spPr/>
    </dgm:pt>
    <dgm:pt modelId="{01AE7C4C-073E-4937-9101-9954B34075E2}" type="pres">
      <dgm:prSet presAssocID="{D8D1CF5E-F8D8-4518-8C53-1F1D6EABFAA7}" presName="childNode" presStyleLbl="node1" presStyleIdx="17" presStyleCnt="18" custScaleX="11343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5BFEDE9-2EEC-4846-812C-9313D15407A2}" srcId="{4A1C742F-9C31-46E3-A07D-59CC74D22502}" destId="{70A3AC05-5449-4D45-A8B4-74F775B43867}" srcOrd="0" destOrd="0" parTransId="{AD8222ED-4111-4702-B707-7BD67BCF19B3}" sibTransId="{838530C0-F19C-431B-9C2C-1C7A1ADB3EAF}"/>
    <dgm:cxn modelId="{342E6A4F-19AF-4E49-9522-F226F8DF1A8F}" srcId="{B9BD14AA-D5A4-43A6-8897-C11818C940E9}" destId="{C0B0BD96-1502-4BBA-851F-D588C493AA98}" srcOrd="2" destOrd="0" parTransId="{07722D18-6DAE-42B0-AADC-EE9878F8B501}" sibTransId="{7F3BB38F-7DE4-4EB9-9248-3849C9DDD341}"/>
    <dgm:cxn modelId="{F8767A68-F876-4E0B-8992-E71F655AA402}" srcId="{B9BD14AA-D5A4-43A6-8897-C11818C940E9}" destId="{E19B5497-92DB-4A98-AD67-77D9AD19E8C4}" srcOrd="0" destOrd="0" parTransId="{DDAE3649-BEBD-4FC0-B9F4-554D2702F512}" sibTransId="{6C083F8C-8CF1-4999-9A83-9C24C4D6514A}"/>
    <dgm:cxn modelId="{7593ADAD-0B68-4481-99C9-D9798508B95F}" type="presOf" srcId="{FB7E0FB8-F8F3-4AEA-B883-0612F4E09316}" destId="{CC7B60DE-147E-4493-9A92-E69F2463FD84}" srcOrd="0" destOrd="0" presId="urn:microsoft.com/office/officeart/2005/8/layout/lProcess2"/>
    <dgm:cxn modelId="{D29DE22F-60EB-4216-BE4B-9452F5D9968D}" srcId="{13B61430-83CE-4BE2-ACDB-20320CFF91AB}" destId="{4A1C742F-9C31-46E3-A07D-59CC74D22502}" srcOrd="0" destOrd="0" parTransId="{20683912-3D05-4178-A689-3E2448CB3078}" sibTransId="{2D0C0075-B506-4F8A-88F0-4D296994C45F}"/>
    <dgm:cxn modelId="{500D3B61-2286-4299-B04D-B985477C32EA}" srcId="{417E6A51-EB8F-41E1-A58D-696679004A43}" destId="{34C3752B-F0F3-4B2D-B423-991EEB352B3E}" srcOrd="3" destOrd="0" parTransId="{4D76FB24-3231-4559-AEF6-2B8FE355ECD2}" sibTransId="{E61AE750-CFF4-4054-B8C3-8F9281AF17A9}"/>
    <dgm:cxn modelId="{3F14C43C-4639-4563-B39E-3D60D753EF37}" type="presOf" srcId="{220026EE-09B9-4010-8D2D-66DBBA6042F9}" destId="{1FA59D1D-CC1D-494D-9D26-B89AB92A3ADE}" srcOrd="0" destOrd="0" presId="urn:microsoft.com/office/officeart/2005/8/layout/lProcess2"/>
    <dgm:cxn modelId="{79215E87-BEC7-4DC8-AAA1-6088CBEAF7B5}" type="presOf" srcId="{758874F4-78BD-4B6D-933A-43E1024F3DF1}" destId="{1A05A4F3-EF49-4797-BC61-7050763F6678}" srcOrd="0" destOrd="0" presId="urn:microsoft.com/office/officeart/2005/8/layout/lProcess2"/>
    <dgm:cxn modelId="{ECEEB305-3223-407A-82A4-D354D58A33A6}" type="presOf" srcId="{B9BD14AA-D5A4-43A6-8897-C11818C940E9}" destId="{E7059708-8CAE-4D8A-843A-EA0BE56D4B90}" srcOrd="0" destOrd="0" presId="urn:microsoft.com/office/officeart/2005/8/layout/lProcess2"/>
    <dgm:cxn modelId="{A4670FB8-639A-4E46-A35F-1E57466B149B}" type="presOf" srcId="{37CD7789-B067-4616-96D3-5A4AE3055886}" destId="{7D14C4FE-EF12-410F-89ED-2F7C8A6FE880}" srcOrd="0" destOrd="0" presId="urn:microsoft.com/office/officeart/2005/8/layout/lProcess2"/>
    <dgm:cxn modelId="{588CA8D3-7CDC-4F8B-8C73-07D81287C01E}" type="presOf" srcId="{4A1C742F-9C31-46E3-A07D-59CC74D22502}" destId="{4B3B8D56-A2F2-4DF1-B112-EF0EC0E216DA}" srcOrd="1" destOrd="0" presId="urn:microsoft.com/office/officeart/2005/8/layout/lProcess2"/>
    <dgm:cxn modelId="{EB9BB9D4-37DF-4108-AE17-1768833259EC}" type="presOf" srcId="{C0B0BD96-1502-4BBA-851F-D588C493AA98}" destId="{4054250F-A3D4-4673-AC67-7CF56C1EAC53}" srcOrd="0" destOrd="0" presId="urn:microsoft.com/office/officeart/2005/8/layout/lProcess2"/>
    <dgm:cxn modelId="{21A4EF23-9504-4785-AB59-A6DB73978A4E}" type="presOf" srcId="{70A3AC05-5449-4D45-A8B4-74F775B43867}" destId="{DE5DF31F-0656-4CDF-A88D-CF0B2F6B0ABE}" srcOrd="0" destOrd="0" presId="urn:microsoft.com/office/officeart/2005/8/layout/lProcess2"/>
    <dgm:cxn modelId="{EEEE1A33-9F24-49A0-9A37-0C4D39ABDEF0}" type="presOf" srcId="{417E6A51-EB8F-41E1-A58D-696679004A43}" destId="{0219248E-66F2-474B-B80C-4AA8C2DAE7C2}" srcOrd="1" destOrd="0" presId="urn:microsoft.com/office/officeart/2005/8/layout/lProcess2"/>
    <dgm:cxn modelId="{1BC89E67-46B3-48D5-B439-D44629FE2BF1}" srcId="{417E6A51-EB8F-41E1-A58D-696679004A43}" destId="{9605B66A-454C-42A4-B616-270998D5E9C5}" srcOrd="2" destOrd="0" parTransId="{B72A9093-2286-424D-B671-A98D9A07F36C}" sibTransId="{51BA025B-6010-4802-8D3C-1CA26402E80D}"/>
    <dgm:cxn modelId="{0ACD176D-52E8-4501-951A-C788A396AE9E}" srcId="{417E6A51-EB8F-41E1-A58D-696679004A43}" destId="{48D372C2-AE5E-4938-93E0-B91EA22EFB02}" srcOrd="1" destOrd="0" parTransId="{F725E5B0-54D5-4167-B48D-921BE4129FD2}" sibTransId="{533F2085-D62E-4DB7-8576-FB4A52C9E9F5}"/>
    <dgm:cxn modelId="{A7B9EC21-75E9-4FA4-8546-9B815E908CED}" srcId="{DA32AB6C-2CA2-4F17-BEF5-380139181BD1}" destId="{721CFF16-4A41-42EB-AAAC-9C890363D7C6}" srcOrd="0" destOrd="0" parTransId="{A1703C84-516F-49F5-AD8F-81AA52AF2309}" sibTransId="{2328317F-2876-4C01-9CF0-C985C342B977}"/>
    <dgm:cxn modelId="{6E4AEDA9-87A3-4BD0-B927-83AC63F763B2}" type="presOf" srcId="{351DA6D7-B595-410A-B3A9-0D402A34597A}" destId="{293B8A76-C82E-47FE-9CF9-865BE8A344B8}" srcOrd="0" destOrd="0" presId="urn:microsoft.com/office/officeart/2005/8/layout/lProcess2"/>
    <dgm:cxn modelId="{5F42FD23-563E-4919-A73E-FEFAC81C4D19}" srcId="{13B61430-83CE-4BE2-ACDB-20320CFF91AB}" destId="{DA32AB6C-2CA2-4F17-BEF5-380139181BD1}" srcOrd="2" destOrd="0" parTransId="{1AE467F1-5E7D-4EE5-AC05-4CC5DC9269A4}" sibTransId="{0842D7D9-88FA-4619-82F5-DE87EB035CDC}"/>
    <dgm:cxn modelId="{C01281D0-AE17-4FEB-AA6F-B3075E20CA4E}" type="presOf" srcId="{721CFF16-4A41-42EB-AAAC-9C890363D7C6}" destId="{9B8CA265-E62B-4D93-8568-E3F92BE60995}" srcOrd="0" destOrd="0" presId="urn:microsoft.com/office/officeart/2005/8/layout/lProcess2"/>
    <dgm:cxn modelId="{FC81EDD7-148B-4CB5-9834-0EAC47009069}" type="presOf" srcId="{37CD7789-B067-4616-96D3-5A4AE3055886}" destId="{79432461-5514-4DE6-8D20-8CE337BA14C7}" srcOrd="1" destOrd="0" presId="urn:microsoft.com/office/officeart/2005/8/layout/lProcess2"/>
    <dgm:cxn modelId="{98A52682-FE9B-45BE-890E-FB564F4D30C7}" srcId="{7F16D4EE-EB27-45BF-8F95-C50545DA09F1}" destId="{220026EE-09B9-4010-8D2D-66DBBA6042F9}" srcOrd="0" destOrd="0" parTransId="{66D492E8-87C6-45E8-A34B-ECFB5B9CA045}" sibTransId="{9BD531B4-B414-4E8C-B949-3B00492637BE}"/>
    <dgm:cxn modelId="{713EB3C2-35B7-46FF-923D-73CB3C5E5CAD}" srcId="{13B61430-83CE-4BE2-ACDB-20320CFF91AB}" destId="{B9BD14AA-D5A4-43A6-8897-C11818C940E9}" srcOrd="5" destOrd="0" parTransId="{393F7E54-D97C-4C9B-B01C-86B3FD98A635}" sibTransId="{BDAD32FA-C36D-4E93-9FF1-A7885ABBFD1F}"/>
    <dgm:cxn modelId="{E7E310BD-6E24-4B3E-8AD9-014DE65F34EB}" srcId="{417E6A51-EB8F-41E1-A58D-696679004A43}" destId="{EFB0CCB2-1139-491F-A162-E6AB2B43BA8C}" srcOrd="0" destOrd="0" parTransId="{662BE20F-761F-4760-8011-57ACD1EFD873}" sibTransId="{8E8BA4A1-9E03-4221-B621-5C760FAB0C80}"/>
    <dgm:cxn modelId="{0261E061-CCC2-48FC-A649-E12C804E78F2}" type="presOf" srcId="{8A7BA160-C257-4A6B-A434-BE6443AC4365}" destId="{B549F771-65B4-4BFC-B3FB-FAFD60B86DF4}" srcOrd="0" destOrd="0" presId="urn:microsoft.com/office/officeart/2005/8/layout/lProcess2"/>
    <dgm:cxn modelId="{3BABA3E7-9DE1-424C-8498-B923E2D55F3F}" type="presOf" srcId="{C50B1861-5D68-42AA-894E-024CCFC00B19}" destId="{5C657DCE-C167-459F-8BC2-D6BE4824E924}" srcOrd="0" destOrd="0" presId="urn:microsoft.com/office/officeart/2005/8/layout/lProcess2"/>
    <dgm:cxn modelId="{7F1063B8-4D1D-441A-AFD2-89239F422FC9}" type="presOf" srcId="{B9BD14AA-D5A4-43A6-8897-C11818C940E9}" destId="{CA868E76-11E4-4376-8B86-EDA4A1F1260D}" srcOrd="1" destOrd="0" presId="urn:microsoft.com/office/officeart/2005/8/layout/lProcess2"/>
    <dgm:cxn modelId="{36E4D5C9-F2A6-44C3-B78F-A014DD94214B}" srcId="{4A1C742F-9C31-46E3-A07D-59CC74D22502}" destId="{758874F4-78BD-4B6D-933A-43E1024F3DF1}" srcOrd="3" destOrd="0" parTransId="{27828C8C-726A-448B-905D-C971704D2842}" sibTransId="{A3FD2C1E-0940-45F1-94B4-23BAD5F79018}"/>
    <dgm:cxn modelId="{054B38F9-3DCD-4147-B109-2E51BA183E66}" srcId="{B9BD14AA-D5A4-43A6-8897-C11818C940E9}" destId="{D8D1CF5E-F8D8-4518-8C53-1F1D6EABFAA7}" srcOrd="4" destOrd="0" parTransId="{1ABB0CFA-DBFA-4A33-94E9-83AB370D0079}" sibTransId="{4A84EDE1-4863-4BA3-96D9-08C51AC93176}"/>
    <dgm:cxn modelId="{7874A0E5-F719-4017-B13E-3C21D1F138C5}" srcId="{13B61430-83CE-4BE2-ACDB-20320CFF91AB}" destId="{7F16D4EE-EB27-45BF-8F95-C50545DA09F1}" srcOrd="1" destOrd="0" parTransId="{CA07DC28-417C-40CF-84FD-0F8908DE65BB}" sibTransId="{719E14A4-CA88-4322-B1FA-3BA724F08CEC}"/>
    <dgm:cxn modelId="{9C0DBBAC-A5CB-4CA4-9C78-A17C65C5DE53}" type="presOf" srcId="{D6D230F5-72A1-4648-AA84-290A55A77D1B}" destId="{1E65F2A0-9741-49B7-85D7-EBA8743BC29A}" srcOrd="0" destOrd="0" presId="urn:microsoft.com/office/officeart/2005/8/layout/lProcess2"/>
    <dgm:cxn modelId="{662B219D-C697-4CAA-8EBE-DEAAB1BF8362}" srcId="{13B61430-83CE-4BE2-ACDB-20320CFF91AB}" destId="{37CD7789-B067-4616-96D3-5A4AE3055886}" srcOrd="4" destOrd="0" parTransId="{EB3338D2-A61C-4F69-ABBC-73E59CDDEFFE}" sibTransId="{F1FAF44C-9DFE-41B8-BDB4-D42ECE782993}"/>
    <dgm:cxn modelId="{D4F079DB-DDCD-474E-9C40-224DBE2B3115}" type="presOf" srcId="{48D372C2-AE5E-4938-93E0-B91EA22EFB02}" destId="{4B3E5085-7B26-4EC6-B012-DAA06F8C34EF}" srcOrd="0" destOrd="0" presId="urn:microsoft.com/office/officeart/2005/8/layout/lProcess2"/>
    <dgm:cxn modelId="{D53CEBC5-EB02-4942-993A-45F79D1A2EDA}" type="presOf" srcId="{DDF77078-59D9-4667-B916-8BD58173E8C6}" destId="{92405A63-2310-42AA-BA97-5B8BFF4C4179}" srcOrd="0" destOrd="0" presId="urn:microsoft.com/office/officeart/2005/8/layout/lProcess2"/>
    <dgm:cxn modelId="{F79A37A4-30EF-4C4E-8C17-5F14C756131F}" srcId="{4A1C742F-9C31-46E3-A07D-59CC74D22502}" destId="{351DA6D7-B595-410A-B3A9-0D402A34597A}" srcOrd="2" destOrd="0" parTransId="{9CC9A47D-F5EF-4108-ABF9-CCF378F4953A}" sibTransId="{7B82E16C-1CD5-4D1B-9765-D0F36387AC6C}"/>
    <dgm:cxn modelId="{B82C706C-DAEB-404A-8636-6478EAF49BEE}" type="presOf" srcId="{E19B5497-92DB-4A98-AD67-77D9AD19E8C4}" destId="{AC45E11D-C0F4-42EC-9392-2BABDA7EAC08}" srcOrd="0" destOrd="0" presId="urn:microsoft.com/office/officeart/2005/8/layout/lProcess2"/>
    <dgm:cxn modelId="{382071A4-BF0E-4D0E-9716-050DFC180B21}" type="presOf" srcId="{EFB0CCB2-1139-491F-A162-E6AB2B43BA8C}" destId="{60DCFC1B-374D-4D7E-90C6-94BE1713A7AB}" srcOrd="0" destOrd="0" presId="urn:microsoft.com/office/officeart/2005/8/layout/lProcess2"/>
    <dgm:cxn modelId="{C280DEEC-07E0-44F4-A141-57ECCF71644F}" srcId="{37CD7789-B067-4616-96D3-5A4AE3055886}" destId="{D6D230F5-72A1-4648-AA84-290A55A77D1B}" srcOrd="0" destOrd="0" parTransId="{0F23A468-ABD6-4EBA-A5B9-9C1289300F56}" sibTransId="{39805D42-3254-42B1-8AFC-AC88A81907D9}"/>
    <dgm:cxn modelId="{9A4C5E85-863D-43A1-9EA0-48BF1700F3A5}" type="presOf" srcId="{7F16D4EE-EB27-45BF-8F95-C50545DA09F1}" destId="{077397B1-672C-4874-A8F5-3DD9DFEFA5E2}" srcOrd="0" destOrd="0" presId="urn:microsoft.com/office/officeart/2005/8/layout/lProcess2"/>
    <dgm:cxn modelId="{40FEFCD0-ACC0-4719-BF88-080FA2C8561B}" type="presOf" srcId="{DA32AB6C-2CA2-4F17-BEF5-380139181BD1}" destId="{F0748A23-A91B-4225-BAAE-2723E2DC802E}" srcOrd="1" destOrd="0" presId="urn:microsoft.com/office/officeart/2005/8/layout/lProcess2"/>
    <dgm:cxn modelId="{B3DD86A4-5E32-47C6-B1F7-B96B243082AE}" srcId="{37CD7789-B067-4616-96D3-5A4AE3055886}" destId="{330A7B69-E5A7-458C-B65B-3E755B2F3F62}" srcOrd="1" destOrd="0" parTransId="{63C17581-1761-433F-977D-B5F0E5652705}" sibTransId="{20C1C2F9-31B0-4258-B36B-B708D44B804E}"/>
    <dgm:cxn modelId="{084F6EF4-80D7-42F2-8724-34F98807A376}" srcId="{13B61430-83CE-4BE2-ACDB-20320CFF91AB}" destId="{417E6A51-EB8F-41E1-A58D-696679004A43}" srcOrd="3" destOrd="0" parTransId="{90AC0DD2-4A0D-4982-8282-75F7A62CC2B9}" sibTransId="{874CC94C-30E2-4D9E-91E5-6B53177E1D45}"/>
    <dgm:cxn modelId="{D30E4AE1-E219-4AC2-B3CD-B432AED51C9D}" type="presOf" srcId="{4A1C742F-9C31-46E3-A07D-59CC74D22502}" destId="{1B58148D-525A-429B-8193-D4DE032FDCB5}" srcOrd="0" destOrd="0" presId="urn:microsoft.com/office/officeart/2005/8/layout/lProcess2"/>
    <dgm:cxn modelId="{F53FDDEA-CA89-435A-8D8E-354CA998C336}" type="presOf" srcId="{34C3752B-F0F3-4B2D-B423-991EEB352B3E}" destId="{1021F6A4-64B3-441D-AAAE-673F6CA28F32}" srcOrd="0" destOrd="0" presId="urn:microsoft.com/office/officeart/2005/8/layout/lProcess2"/>
    <dgm:cxn modelId="{992E80D1-E1E8-44DE-AEB4-5010BF6883C2}" type="presOf" srcId="{330A7B69-E5A7-458C-B65B-3E755B2F3F62}" destId="{3D264045-75F8-44AD-BB08-F26BA0DECB67}" srcOrd="0" destOrd="0" presId="urn:microsoft.com/office/officeart/2005/8/layout/lProcess2"/>
    <dgm:cxn modelId="{2DFAA6B8-95A9-4852-8E37-E893C0CFAE56}" type="presOf" srcId="{D8D1CF5E-F8D8-4518-8C53-1F1D6EABFAA7}" destId="{01AE7C4C-073E-4937-9101-9954B34075E2}" srcOrd="0" destOrd="0" presId="urn:microsoft.com/office/officeart/2005/8/layout/lProcess2"/>
    <dgm:cxn modelId="{FFE45023-003D-4073-ADE6-58E7548FF533}" type="presOf" srcId="{13B61430-83CE-4BE2-ACDB-20320CFF91AB}" destId="{1E6CCA62-5BE4-4CAA-9544-DB1FF86A2B63}" srcOrd="0" destOrd="0" presId="urn:microsoft.com/office/officeart/2005/8/layout/lProcess2"/>
    <dgm:cxn modelId="{DCF002A9-9D5F-47CE-9B2A-C0D20F3804B2}" type="presOf" srcId="{417E6A51-EB8F-41E1-A58D-696679004A43}" destId="{01210778-EB3F-4858-BE8C-8BF6EF2D66A5}" srcOrd="0" destOrd="0" presId="urn:microsoft.com/office/officeart/2005/8/layout/lProcess2"/>
    <dgm:cxn modelId="{A6428D07-1FC2-443A-B0A3-3D3F5CFD2107}" srcId="{B9BD14AA-D5A4-43A6-8897-C11818C940E9}" destId="{C50B1861-5D68-42AA-894E-024CCFC00B19}" srcOrd="3" destOrd="0" parTransId="{4A1E126E-C486-4D8D-AA80-D194F1A4F03B}" sibTransId="{7298843E-0F96-4B57-BEAA-B9E7E1D0A520}"/>
    <dgm:cxn modelId="{70CB46A3-8EF5-4737-8D5E-3CFA37AE692C}" type="presOf" srcId="{7F16D4EE-EB27-45BF-8F95-C50545DA09F1}" destId="{C3EF294C-657A-49AC-92A0-B9F6EA0507A8}" srcOrd="1" destOrd="0" presId="urn:microsoft.com/office/officeart/2005/8/layout/lProcess2"/>
    <dgm:cxn modelId="{AA097BF3-2E9D-47A8-9F3E-69DB45C1947E}" type="presOf" srcId="{DA32AB6C-2CA2-4F17-BEF5-380139181BD1}" destId="{98CD29A5-7085-42B4-9ABF-A0D87533EFE5}" srcOrd="0" destOrd="0" presId="urn:microsoft.com/office/officeart/2005/8/layout/lProcess2"/>
    <dgm:cxn modelId="{6568A253-B1F7-478E-8677-A6EBCABCF0FF}" type="presOf" srcId="{9605B66A-454C-42A4-B616-270998D5E9C5}" destId="{7EAF9DF3-B160-4B3F-A1F0-980CE4DFFFB9}" srcOrd="0" destOrd="0" presId="urn:microsoft.com/office/officeart/2005/8/layout/lProcess2"/>
    <dgm:cxn modelId="{2129E6F1-A1AE-4D2E-978A-FB50429496E5}" srcId="{B9BD14AA-D5A4-43A6-8897-C11818C940E9}" destId="{DDF77078-59D9-4667-B916-8BD58173E8C6}" srcOrd="1" destOrd="0" parTransId="{C1EF182D-1BD0-4CE0-B656-61F5604914E5}" sibTransId="{B436C82D-EE7F-4D31-B92F-D872B6E0BBA3}"/>
    <dgm:cxn modelId="{DFF9FA0F-9138-4005-A5EA-48646AF83068}" srcId="{4A1C742F-9C31-46E3-A07D-59CC74D22502}" destId="{FB7E0FB8-F8F3-4AEA-B883-0612F4E09316}" srcOrd="1" destOrd="0" parTransId="{769D4B1B-2EE7-463A-9A6C-9B353CB194A4}" sibTransId="{E4C56FAA-3355-4532-A0F1-CE292992451E}"/>
    <dgm:cxn modelId="{061E96A0-629D-4D56-92F7-4B18748DBEFE}" srcId="{37CD7789-B067-4616-96D3-5A4AE3055886}" destId="{8A7BA160-C257-4A6B-A434-BE6443AC4365}" srcOrd="2" destOrd="0" parTransId="{4FF64173-6099-45B2-A33A-8CF733F85EBD}" sibTransId="{19A3EFAB-0DE4-4207-BD2E-3500D506F193}"/>
    <dgm:cxn modelId="{1724F2E4-A97A-4D14-9C09-95E4EFA982C3}" type="presParOf" srcId="{1E6CCA62-5BE4-4CAA-9544-DB1FF86A2B63}" destId="{24331B38-2798-4E01-B613-466E143D55D8}" srcOrd="0" destOrd="0" presId="urn:microsoft.com/office/officeart/2005/8/layout/lProcess2"/>
    <dgm:cxn modelId="{BB98405A-4DCB-435D-8366-1922A3207A79}" type="presParOf" srcId="{24331B38-2798-4E01-B613-466E143D55D8}" destId="{1B58148D-525A-429B-8193-D4DE032FDCB5}" srcOrd="0" destOrd="0" presId="urn:microsoft.com/office/officeart/2005/8/layout/lProcess2"/>
    <dgm:cxn modelId="{41D730C9-F8DE-4469-BD3F-E1DE1D64512A}" type="presParOf" srcId="{24331B38-2798-4E01-B613-466E143D55D8}" destId="{4B3B8D56-A2F2-4DF1-B112-EF0EC0E216DA}" srcOrd="1" destOrd="0" presId="urn:microsoft.com/office/officeart/2005/8/layout/lProcess2"/>
    <dgm:cxn modelId="{E2026CB7-EC15-445A-ABD0-F701434B8D16}" type="presParOf" srcId="{24331B38-2798-4E01-B613-466E143D55D8}" destId="{1832AB31-3612-40ED-9FD7-D5149E54E54E}" srcOrd="2" destOrd="0" presId="urn:microsoft.com/office/officeart/2005/8/layout/lProcess2"/>
    <dgm:cxn modelId="{EDD3A1FD-530C-418A-90D5-6D99C7E6C01B}" type="presParOf" srcId="{1832AB31-3612-40ED-9FD7-D5149E54E54E}" destId="{4A9B41BB-E559-4A15-A10A-E13E63A5CF86}" srcOrd="0" destOrd="0" presId="urn:microsoft.com/office/officeart/2005/8/layout/lProcess2"/>
    <dgm:cxn modelId="{FB8234CB-B91F-4F37-849E-ED9C88456D60}" type="presParOf" srcId="{4A9B41BB-E559-4A15-A10A-E13E63A5CF86}" destId="{DE5DF31F-0656-4CDF-A88D-CF0B2F6B0ABE}" srcOrd="0" destOrd="0" presId="urn:microsoft.com/office/officeart/2005/8/layout/lProcess2"/>
    <dgm:cxn modelId="{36DFAE1C-3E92-4DA7-8E62-0296A2EC157F}" type="presParOf" srcId="{4A9B41BB-E559-4A15-A10A-E13E63A5CF86}" destId="{0A9A0152-ABF7-4A27-B8D0-10BDC64969ED}" srcOrd="1" destOrd="0" presId="urn:microsoft.com/office/officeart/2005/8/layout/lProcess2"/>
    <dgm:cxn modelId="{884E4264-EBEF-4818-BB55-CB251D3FD4E1}" type="presParOf" srcId="{4A9B41BB-E559-4A15-A10A-E13E63A5CF86}" destId="{CC7B60DE-147E-4493-9A92-E69F2463FD84}" srcOrd="2" destOrd="0" presId="urn:microsoft.com/office/officeart/2005/8/layout/lProcess2"/>
    <dgm:cxn modelId="{85271431-5B70-4DBC-93F2-6D573E61C28F}" type="presParOf" srcId="{4A9B41BB-E559-4A15-A10A-E13E63A5CF86}" destId="{740053B2-B6F4-4EA4-B4A5-D00D0950C882}" srcOrd="3" destOrd="0" presId="urn:microsoft.com/office/officeart/2005/8/layout/lProcess2"/>
    <dgm:cxn modelId="{81CB8A63-B769-4B25-BAF1-067C2C0C9B70}" type="presParOf" srcId="{4A9B41BB-E559-4A15-A10A-E13E63A5CF86}" destId="{293B8A76-C82E-47FE-9CF9-865BE8A344B8}" srcOrd="4" destOrd="0" presId="urn:microsoft.com/office/officeart/2005/8/layout/lProcess2"/>
    <dgm:cxn modelId="{D91BFFA5-9116-4EDD-983F-3ED1651CD529}" type="presParOf" srcId="{4A9B41BB-E559-4A15-A10A-E13E63A5CF86}" destId="{DB5B746A-F13B-4F4E-A779-5D08527A3810}" srcOrd="5" destOrd="0" presId="urn:microsoft.com/office/officeart/2005/8/layout/lProcess2"/>
    <dgm:cxn modelId="{128BACC1-66E2-4A17-8B6F-1948A035D887}" type="presParOf" srcId="{4A9B41BB-E559-4A15-A10A-E13E63A5CF86}" destId="{1A05A4F3-EF49-4797-BC61-7050763F6678}" srcOrd="6" destOrd="0" presId="urn:microsoft.com/office/officeart/2005/8/layout/lProcess2"/>
    <dgm:cxn modelId="{EEFA41C8-5EF3-48F7-AB41-329BB35ECB0E}" type="presParOf" srcId="{1E6CCA62-5BE4-4CAA-9544-DB1FF86A2B63}" destId="{B2FEA591-CEA1-4B9F-AE37-D34490D81392}" srcOrd="1" destOrd="0" presId="urn:microsoft.com/office/officeart/2005/8/layout/lProcess2"/>
    <dgm:cxn modelId="{F8F94A80-9ED7-49D4-A0A5-1B42249F27BC}" type="presParOf" srcId="{1E6CCA62-5BE4-4CAA-9544-DB1FF86A2B63}" destId="{12917FA3-5122-404D-9C00-9DECE74D7159}" srcOrd="2" destOrd="0" presId="urn:microsoft.com/office/officeart/2005/8/layout/lProcess2"/>
    <dgm:cxn modelId="{84649ED4-745C-4EEC-A03F-00FC212A6BC7}" type="presParOf" srcId="{12917FA3-5122-404D-9C00-9DECE74D7159}" destId="{077397B1-672C-4874-A8F5-3DD9DFEFA5E2}" srcOrd="0" destOrd="0" presId="urn:microsoft.com/office/officeart/2005/8/layout/lProcess2"/>
    <dgm:cxn modelId="{B840926D-D97D-4DF3-AC7C-C91F97A80982}" type="presParOf" srcId="{12917FA3-5122-404D-9C00-9DECE74D7159}" destId="{C3EF294C-657A-49AC-92A0-B9F6EA0507A8}" srcOrd="1" destOrd="0" presId="urn:microsoft.com/office/officeart/2005/8/layout/lProcess2"/>
    <dgm:cxn modelId="{53D61EE5-8B25-4BBD-9FC4-0EFD7AE66D17}" type="presParOf" srcId="{12917FA3-5122-404D-9C00-9DECE74D7159}" destId="{E9C02055-6046-4D5A-9AF6-A3763DD49B26}" srcOrd="2" destOrd="0" presId="urn:microsoft.com/office/officeart/2005/8/layout/lProcess2"/>
    <dgm:cxn modelId="{92594E2E-DAA8-4427-96B3-A20D1A872F5F}" type="presParOf" srcId="{E9C02055-6046-4D5A-9AF6-A3763DD49B26}" destId="{6FC7B239-E7D0-4EA0-A417-AC1AD3DA6BF8}" srcOrd="0" destOrd="0" presId="urn:microsoft.com/office/officeart/2005/8/layout/lProcess2"/>
    <dgm:cxn modelId="{262DA4AE-E359-473B-A9D2-C284D757988F}" type="presParOf" srcId="{6FC7B239-E7D0-4EA0-A417-AC1AD3DA6BF8}" destId="{1FA59D1D-CC1D-494D-9D26-B89AB92A3ADE}" srcOrd="0" destOrd="0" presId="urn:microsoft.com/office/officeart/2005/8/layout/lProcess2"/>
    <dgm:cxn modelId="{E8B27E18-2820-4DD0-9F67-53ECB5E8F4E6}" type="presParOf" srcId="{1E6CCA62-5BE4-4CAA-9544-DB1FF86A2B63}" destId="{16CBACF5-C1CA-49FB-B849-71E209626E46}" srcOrd="3" destOrd="0" presId="urn:microsoft.com/office/officeart/2005/8/layout/lProcess2"/>
    <dgm:cxn modelId="{0BC26254-E2C5-4669-B6AD-CDF4E2FA90EE}" type="presParOf" srcId="{1E6CCA62-5BE4-4CAA-9544-DB1FF86A2B63}" destId="{9F1C9F33-A0B2-4131-905A-2FA8389BCD8D}" srcOrd="4" destOrd="0" presId="urn:microsoft.com/office/officeart/2005/8/layout/lProcess2"/>
    <dgm:cxn modelId="{D04E0C6D-EEA6-440B-9051-E8B7ED693AD5}" type="presParOf" srcId="{9F1C9F33-A0B2-4131-905A-2FA8389BCD8D}" destId="{98CD29A5-7085-42B4-9ABF-A0D87533EFE5}" srcOrd="0" destOrd="0" presId="urn:microsoft.com/office/officeart/2005/8/layout/lProcess2"/>
    <dgm:cxn modelId="{7B0556F0-4EC3-4DB5-B977-30407F3D5A56}" type="presParOf" srcId="{9F1C9F33-A0B2-4131-905A-2FA8389BCD8D}" destId="{F0748A23-A91B-4225-BAAE-2723E2DC802E}" srcOrd="1" destOrd="0" presId="urn:microsoft.com/office/officeart/2005/8/layout/lProcess2"/>
    <dgm:cxn modelId="{AC4BA274-6EED-4A2F-B32B-D79836C97201}" type="presParOf" srcId="{9F1C9F33-A0B2-4131-905A-2FA8389BCD8D}" destId="{BE72AFA9-7B95-40E3-8E8F-41B1A876F57A}" srcOrd="2" destOrd="0" presId="urn:microsoft.com/office/officeart/2005/8/layout/lProcess2"/>
    <dgm:cxn modelId="{8A9AB81B-7322-406C-91D9-AC2591B31E8E}" type="presParOf" srcId="{BE72AFA9-7B95-40E3-8E8F-41B1A876F57A}" destId="{FE2A8043-7652-4D9C-9402-0B483CB93487}" srcOrd="0" destOrd="0" presId="urn:microsoft.com/office/officeart/2005/8/layout/lProcess2"/>
    <dgm:cxn modelId="{523EF6D1-1F33-4DB4-90B3-A53E4A25F179}" type="presParOf" srcId="{FE2A8043-7652-4D9C-9402-0B483CB93487}" destId="{9B8CA265-E62B-4D93-8568-E3F92BE60995}" srcOrd="0" destOrd="0" presId="urn:microsoft.com/office/officeart/2005/8/layout/lProcess2"/>
    <dgm:cxn modelId="{BBD0335B-E159-4121-8714-E903CAAB75E7}" type="presParOf" srcId="{1E6CCA62-5BE4-4CAA-9544-DB1FF86A2B63}" destId="{210A961A-2060-4FC0-A77D-960D35FFF530}" srcOrd="5" destOrd="0" presId="urn:microsoft.com/office/officeart/2005/8/layout/lProcess2"/>
    <dgm:cxn modelId="{BED696E2-8788-4448-A24A-14ED26FB26D8}" type="presParOf" srcId="{1E6CCA62-5BE4-4CAA-9544-DB1FF86A2B63}" destId="{457ED787-576D-41CF-B08C-3BACBD7FE7C7}" srcOrd="6" destOrd="0" presId="urn:microsoft.com/office/officeart/2005/8/layout/lProcess2"/>
    <dgm:cxn modelId="{30DA2059-E8F7-448F-AD21-3AFCA1A9E031}" type="presParOf" srcId="{457ED787-576D-41CF-B08C-3BACBD7FE7C7}" destId="{01210778-EB3F-4858-BE8C-8BF6EF2D66A5}" srcOrd="0" destOrd="0" presId="urn:microsoft.com/office/officeart/2005/8/layout/lProcess2"/>
    <dgm:cxn modelId="{AADF3AE5-B4C7-4F09-9736-34FA93E1813F}" type="presParOf" srcId="{457ED787-576D-41CF-B08C-3BACBD7FE7C7}" destId="{0219248E-66F2-474B-B80C-4AA8C2DAE7C2}" srcOrd="1" destOrd="0" presId="urn:microsoft.com/office/officeart/2005/8/layout/lProcess2"/>
    <dgm:cxn modelId="{87527F3C-AEF4-4C17-8FE0-5172BFC9828E}" type="presParOf" srcId="{457ED787-576D-41CF-B08C-3BACBD7FE7C7}" destId="{87FC6EF4-2E9D-4FC1-BB75-E9AA026332C7}" srcOrd="2" destOrd="0" presId="urn:microsoft.com/office/officeart/2005/8/layout/lProcess2"/>
    <dgm:cxn modelId="{F262DA85-C6B1-4B4E-9126-554C7E6A5073}" type="presParOf" srcId="{87FC6EF4-2E9D-4FC1-BB75-E9AA026332C7}" destId="{76C7178D-2DE3-469A-AF2A-CB4B3D3F6C94}" srcOrd="0" destOrd="0" presId="urn:microsoft.com/office/officeart/2005/8/layout/lProcess2"/>
    <dgm:cxn modelId="{AFB69A0B-EC36-4A7C-B571-9D04A420F388}" type="presParOf" srcId="{76C7178D-2DE3-469A-AF2A-CB4B3D3F6C94}" destId="{60DCFC1B-374D-4D7E-90C6-94BE1713A7AB}" srcOrd="0" destOrd="0" presId="urn:microsoft.com/office/officeart/2005/8/layout/lProcess2"/>
    <dgm:cxn modelId="{DBB5AB14-4C46-41D5-AC23-AA93096781CF}" type="presParOf" srcId="{76C7178D-2DE3-469A-AF2A-CB4B3D3F6C94}" destId="{89E3DBD3-D1E9-4A8B-A7B4-2ED9DD71D2D0}" srcOrd="1" destOrd="0" presId="urn:microsoft.com/office/officeart/2005/8/layout/lProcess2"/>
    <dgm:cxn modelId="{6D21D278-EF82-4C27-968A-1D5BDCEE7C4A}" type="presParOf" srcId="{76C7178D-2DE3-469A-AF2A-CB4B3D3F6C94}" destId="{4B3E5085-7B26-4EC6-B012-DAA06F8C34EF}" srcOrd="2" destOrd="0" presId="urn:microsoft.com/office/officeart/2005/8/layout/lProcess2"/>
    <dgm:cxn modelId="{13DF7E90-4069-42C5-815D-EEED5AF154BF}" type="presParOf" srcId="{76C7178D-2DE3-469A-AF2A-CB4B3D3F6C94}" destId="{5A9B81E8-E313-4836-997C-A3665EBCB509}" srcOrd="3" destOrd="0" presId="urn:microsoft.com/office/officeart/2005/8/layout/lProcess2"/>
    <dgm:cxn modelId="{9599C8BF-4934-4E94-8264-86192F051250}" type="presParOf" srcId="{76C7178D-2DE3-469A-AF2A-CB4B3D3F6C94}" destId="{7EAF9DF3-B160-4B3F-A1F0-980CE4DFFFB9}" srcOrd="4" destOrd="0" presId="urn:microsoft.com/office/officeart/2005/8/layout/lProcess2"/>
    <dgm:cxn modelId="{28518938-FF91-4566-AECB-BCBDA494E66B}" type="presParOf" srcId="{76C7178D-2DE3-469A-AF2A-CB4B3D3F6C94}" destId="{5C9D92A7-62E6-40B8-90BD-3F5CA7D2B740}" srcOrd="5" destOrd="0" presId="urn:microsoft.com/office/officeart/2005/8/layout/lProcess2"/>
    <dgm:cxn modelId="{B128A31A-BEE0-48E7-9684-89D1E12AD4E9}" type="presParOf" srcId="{76C7178D-2DE3-469A-AF2A-CB4B3D3F6C94}" destId="{1021F6A4-64B3-441D-AAAE-673F6CA28F32}" srcOrd="6" destOrd="0" presId="urn:microsoft.com/office/officeart/2005/8/layout/lProcess2"/>
    <dgm:cxn modelId="{24BFD5DD-DF61-487C-8418-B22CD95C2242}" type="presParOf" srcId="{1E6CCA62-5BE4-4CAA-9544-DB1FF86A2B63}" destId="{77EC0C9A-58F0-4926-91DC-C2F44D0DC057}" srcOrd="7" destOrd="0" presId="urn:microsoft.com/office/officeart/2005/8/layout/lProcess2"/>
    <dgm:cxn modelId="{5AB910FC-FEF6-436B-B2B2-9A3912AE540C}" type="presParOf" srcId="{1E6CCA62-5BE4-4CAA-9544-DB1FF86A2B63}" destId="{A19B7431-2F44-4E74-AF91-57AD47FC2561}" srcOrd="8" destOrd="0" presId="urn:microsoft.com/office/officeart/2005/8/layout/lProcess2"/>
    <dgm:cxn modelId="{13612D14-6CCA-4158-804C-7163387833CE}" type="presParOf" srcId="{A19B7431-2F44-4E74-AF91-57AD47FC2561}" destId="{7D14C4FE-EF12-410F-89ED-2F7C8A6FE880}" srcOrd="0" destOrd="0" presId="urn:microsoft.com/office/officeart/2005/8/layout/lProcess2"/>
    <dgm:cxn modelId="{CDFDDE09-B538-4DF0-A7AD-19E68489058F}" type="presParOf" srcId="{A19B7431-2F44-4E74-AF91-57AD47FC2561}" destId="{79432461-5514-4DE6-8D20-8CE337BA14C7}" srcOrd="1" destOrd="0" presId="urn:microsoft.com/office/officeart/2005/8/layout/lProcess2"/>
    <dgm:cxn modelId="{8310F1D3-F5D4-40F9-B637-99662ADE9401}" type="presParOf" srcId="{A19B7431-2F44-4E74-AF91-57AD47FC2561}" destId="{620E0754-5978-4225-9D52-B2F000D8E0EC}" srcOrd="2" destOrd="0" presId="urn:microsoft.com/office/officeart/2005/8/layout/lProcess2"/>
    <dgm:cxn modelId="{7AE5DE5E-0E89-43E5-AADF-49C2C22D3FEF}" type="presParOf" srcId="{620E0754-5978-4225-9D52-B2F000D8E0EC}" destId="{635C12B2-D219-4C2E-9EAF-2720492F59EE}" srcOrd="0" destOrd="0" presId="urn:microsoft.com/office/officeart/2005/8/layout/lProcess2"/>
    <dgm:cxn modelId="{D05D532E-598B-4B46-959A-034DB3F2FF6E}" type="presParOf" srcId="{635C12B2-D219-4C2E-9EAF-2720492F59EE}" destId="{1E65F2A0-9741-49B7-85D7-EBA8743BC29A}" srcOrd="0" destOrd="0" presId="urn:microsoft.com/office/officeart/2005/8/layout/lProcess2"/>
    <dgm:cxn modelId="{1F971EC5-97BB-422F-BB7D-B4BC81A0DBA3}" type="presParOf" srcId="{635C12B2-D219-4C2E-9EAF-2720492F59EE}" destId="{DB99BA07-982B-4445-920F-B5BFD0C05D3D}" srcOrd="1" destOrd="0" presId="urn:microsoft.com/office/officeart/2005/8/layout/lProcess2"/>
    <dgm:cxn modelId="{D83F6A18-173D-4494-800F-247BCC666DC8}" type="presParOf" srcId="{635C12B2-D219-4C2E-9EAF-2720492F59EE}" destId="{3D264045-75F8-44AD-BB08-F26BA0DECB67}" srcOrd="2" destOrd="0" presId="urn:microsoft.com/office/officeart/2005/8/layout/lProcess2"/>
    <dgm:cxn modelId="{AE17D1FC-FE97-4794-B762-FCFC43AB33F1}" type="presParOf" srcId="{635C12B2-D219-4C2E-9EAF-2720492F59EE}" destId="{5B283AD7-0FA2-407F-AF34-931E024FA29D}" srcOrd="3" destOrd="0" presId="urn:microsoft.com/office/officeart/2005/8/layout/lProcess2"/>
    <dgm:cxn modelId="{4DF6A29E-0A22-4DC1-9219-36D6666794A0}" type="presParOf" srcId="{635C12B2-D219-4C2E-9EAF-2720492F59EE}" destId="{B549F771-65B4-4BFC-B3FB-FAFD60B86DF4}" srcOrd="4" destOrd="0" presId="urn:microsoft.com/office/officeart/2005/8/layout/lProcess2"/>
    <dgm:cxn modelId="{1F7E3B74-271B-40BB-9426-EA1B4BEF070F}" type="presParOf" srcId="{1E6CCA62-5BE4-4CAA-9544-DB1FF86A2B63}" destId="{DA14B33B-CBCB-4592-B04B-0224CD79714E}" srcOrd="9" destOrd="0" presId="urn:microsoft.com/office/officeart/2005/8/layout/lProcess2"/>
    <dgm:cxn modelId="{5E84956B-F413-4D3D-B45B-E368DA975545}" type="presParOf" srcId="{1E6CCA62-5BE4-4CAA-9544-DB1FF86A2B63}" destId="{B0880D6F-79B9-44F9-A549-9DE5B533DAB5}" srcOrd="10" destOrd="0" presId="urn:microsoft.com/office/officeart/2005/8/layout/lProcess2"/>
    <dgm:cxn modelId="{05847852-5C8C-46B3-B893-6717BB68E109}" type="presParOf" srcId="{B0880D6F-79B9-44F9-A549-9DE5B533DAB5}" destId="{E7059708-8CAE-4D8A-843A-EA0BE56D4B90}" srcOrd="0" destOrd="0" presId="urn:microsoft.com/office/officeart/2005/8/layout/lProcess2"/>
    <dgm:cxn modelId="{007396E3-1374-4E43-B3BF-0FB53A3277CD}" type="presParOf" srcId="{B0880D6F-79B9-44F9-A549-9DE5B533DAB5}" destId="{CA868E76-11E4-4376-8B86-EDA4A1F1260D}" srcOrd="1" destOrd="0" presId="urn:microsoft.com/office/officeart/2005/8/layout/lProcess2"/>
    <dgm:cxn modelId="{8B72A6CE-8DDB-40CF-AA7F-0712B50AC68B}" type="presParOf" srcId="{B0880D6F-79B9-44F9-A549-9DE5B533DAB5}" destId="{2AD4F7F3-13B5-4499-9865-DA28EC1EE865}" srcOrd="2" destOrd="0" presId="urn:microsoft.com/office/officeart/2005/8/layout/lProcess2"/>
    <dgm:cxn modelId="{216BFFF7-E989-4288-86B7-53FCB945A6D9}" type="presParOf" srcId="{2AD4F7F3-13B5-4499-9865-DA28EC1EE865}" destId="{440E3479-1F25-4A89-A409-E19589B9DCDB}" srcOrd="0" destOrd="0" presId="urn:microsoft.com/office/officeart/2005/8/layout/lProcess2"/>
    <dgm:cxn modelId="{9FE8A2E1-8BAA-4480-9376-F4A654ED899A}" type="presParOf" srcId="{440E3479-1F25-4A89-A409-E19589B9DCDB}" destId="{AC45E11D-C0F4-42EC-9392-2BABDA7EAC08}" srcOrd="0" destOrd="0" presId="urn:microsoft.com/office/officeart/2005/8/layout/lProcess2"/>
    <dgm:cxn modelId="{54E5D1F1-236D-4C0F-8680-7F63AD515F7B}" type="presParOf" srcId="{440E3479-1F25-4A89-A409-E19589B9DCDB}" destId="{282B083D-CB67-4607-93FA-B6BE2740854F}" srcOrd="1" destOrd="0" presId="urn:microsoft.com/office/officeart/2005/8/layout/lProcess2"/>
    <dgm:cxn modelId="{2F7A01F1-7051-4C0E-8052-A662E81F0600}" type="presParOf" srcId="{440E3479-1F25-4A89-A409-E19589B9DCDB}" destId="{92405A63-2310-42AA-BA97-5B8BFF4C4179}" srcOrd="2" destOrd="0" presId="urn:microsoft.com/office/officeart/2005/8/layout/lProcess2"/>
    <dgm:cxn modelId="{C2A91974-62A0-4510-A0EA-CA949A3D4FC8}" type="presParOf" srcId="{440E3479-1F25-4A89-A409-E19589B9DCDB}" destId="{F632D452-9540-4A39-9754-F361A61D843A}" srcOrd="3" destOrd="0" presId="urn:microsoft.com/office/officeart/2005/8/layout/lProcess2"/>
    <dgm:cxn modelId="{65CA8120-1C2F-45AD-B735-87444D23816E}" type="presParOf" srcId="{440E3479-1F25-4A89-A409-E19589B9DCDB}" destId="{4054250F-A3D4-4673-AC67-7CF56C1EAC53}" srcOrd="4" destOrd="0" presId="urn:microsoft.com/office/officeart/2005/8/layout/lProcess2"/>
    <dgm:cxn modelId="{9149108C-FCC9-4E74-8F90-C762E1E85F6F}" type="presParOf" srcId="{440E3479-1F25-4A89-A409-E19589B9DCDB}" destId="{1FB59DD1-36F6-4F5D-8AC4-0A3988A034ED}" srcOrd="5" destOrd="0" presId="urn:microsoft.com/office/officeart/2005/8/layout/lProcess2"/>
    <dgm:cxn modelId="{FFD80926-8941-4D45-A2BD-030B29F95B22}" type="presParOf" srcId="{440E3479-1F25-4A89-A409-E19589B9DCDB}" destId="{5C657DCE-C167-459F-8BC2-D6BE4824E924}" srcOrd="6" destOrd="0" presId="urn:microsoft.com/office/officeart/2005/8/layout/lProcess2"/>
    <dgm:cxn modelId="{D83407C8-CE83-41A0-BB8D-22550F00CFDB}" type="presParOf" srcId="{440E3479-1F25-4A89-A409-E19589B9DCDB}" destId="{B3926BFA-BB72-491E-994F-5743DBF66BA7}" srcOrd="7" destOrd="0" presId="urn:microsoft.com/office/officeart/2005/8/layout/lProcess2"/>
    <dgm:cxn modelId="{18ADE679-6DDA-47ED-A3F1-725576AF587B}" type="presParOf" srcId="{440E3479-1F25-4A89-A409-E19589B9DCDB}" destId="{01AE7C4C-073E-4937-9101-9954B34075E2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58148D-525A-429B-8193-D4DE032FDCB5}">
      <dsp:nvSpPr>
        <dsp:cNvPr id="0" name=""/>
        <dsp:cNvSpPr/>
      </dsp:nvSpPr>
      <dsp:spPr>
        <a:xfrm>
          <a:off x="3627" y="0"/>
          <a:ext cx="1433214" cy="481804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HCM Network</a:t>
          </a:r>
          <a:endParaRPr lang="en-US" sz="2400" kern="1200" dirty="0"/>
        </a:p>
      </dsp:txBody>
      <dsp:txXfrm>
        <a:off x="3627" y="0"/>
        <a:ext cx="1433214" cy="1445413"/>
      </dsp:txXfrm>
    </dsp:sp>
    <dsp:sp modelId="{DE5DF31F-0656-4CDF-A88D-CF0B2F6B0ABE}">
      <dsp:nvSpPr>
        <dsp:cNvPr id="0" name=""/>
        <dsp:cNvSpPr/>
      </dsp:nvSpPr>
      <dsp:spPr>
        <a:xfrm>
          <a:off x="73878" y="1490474"/>
          <a:ext cx="1292713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TalentLink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3878" y="1490474"/>
        <a:ext cx="1292713" cy="701886"/>
      </dsp:txXfrm>
    </dsp:sp>
    <dsp:sp modelId="{CC7B60DE-147E-4493-9A92-E69F2463FD84}">
      <dsp:nvSpPr>
        <dsp:cNvPr id="0" name=""/>
        <dsp:cNvSpPr/>
      </dsp:nvSpPr>
      <dsp:spPr>
        <a:xfrm>
          <a:off x="73878" y="2300343"/>
          <a:ext cx="1292713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Kronos – EE Data</a:t>
          </a:r>
        </a:p>
      </dsp:txBody>
      <dsp:txXfrm>
        <a:off x="73878" y="2300343"/>
        <a:ext cx="1292713" cy="701886"/>
      </dsp:txXfrm>
    </dsp:sp>
    <dsp:sp modelId="{293B8A76-C82E-47FE-9CF9-865BE8A344B8}">
      <dsp:nvSpPr>
        <dsp:cNvPr id="0" name=""/>
        <dsp:cNvSpPr/>
      </dsp:nvSpPr>
      <dsp:spPr>
        <a:xfrm>
          <a:off x="73878" y="3110212"/>
          <a:ext cx="1292713" cy="701886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baseline="0" dirty="0" smtClean="0">
              <a:solidFill>
                <a:schemeClr val="bg1"/>
              </a:solidFill>
            </a:rPr>
            <a:t>Directory Service (LDAP / AD)</a:t>
          </a:r>
        </a:p>
      </dsp:txBody>
      <dsp:txXfrm>
        <a:off x="73878" y="3110212"/>
        <a:ext cx="1292713" cy="701886"/>
      </dsp:txXfrm>
    </dsp:sp>
    <dsp:sp modelId="{1A05A4F3-EF49-4797-BC61-7050763F6678}">
      <dsp:nvSpPr>
        <dsp:cNvPr id="0" name=""/>
        <dsp:cNvSpPr/>
      </dsp:nvSpPr>
      <dsp:spPr>
        <a:xfrm>
          <a:off x="73878" y="3920081"/>
          <a:ext cx="1292713" cy="701886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baseline="0" dirty="0" smtClean="0">
              <a:solidFill>
                <a:srgbClr val="FFFFFF"/>
              </a:solidFill>
            </a:rPr>
            <a:t>Worker Sync</a:t>
          </a:r>
        </a:p>
      </dsp:txBody>
      <dsp:txXfrm>
        <a:off x="73878" y="3920081"/>
        <a:ext cx="1292713" cy="701886"/>
      </dsp:txXfrm>
    </dsp:sp>
    <dsp:sp modelId="{077397B1-672C-4874-A8F5-3DD9DFEFA5E2}">
      <dsp:nvSpPr>
        <dsp:cNvPr id="0" name=""/>
        <dsp:cNvSpPr/>
      </dsp:nvSpPr>
      <dsp:spPr>
        <a:xfrm>
          <a:off x="1544333" y="0"/>
          <a:ext cx="1433214" cy="4818044"/>
        </a:xfrm>
        <a:prstGeom prst="roundRect">
          <a:avLst>
            <a:gd name="adj" fmla="val 10000"/>
          </a:avLst>
        </a:prstGeom>
        <a:solidFill>
          <a:srgbClr val="CBD7D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Benefits Network</a:t>
          </a:r>
        </a:p>
      </dsp:txBody>
      <dsp:txXfrm>
        <a:off x="1544333" y="0"/>
        <a:ext cx="1433214" cy="1445413"/>
      </dsp:txXfrm>
    </dsp:sp>
    <dsp:sp modelId="{1FA59D1D-CC1D-494D-9D26-B89AB92A3ADE}">
      <dsp:nvSpPr>
        <dsp:cNvPr id="0" name=""/>
        <dsp:cNvSpPr/>
      </dsp:nvSpPr>
      <dsp:spPr>
        <a:xfrm>
          <a:off x="1687655" y="1490353"/>
          <a:ext cx="1146571" cy="3131728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baseline="0" dirty="0" smtClean="0">
              <a:solidFill>
                <a:schemeClr val="bg1"/>
              </a:solidFill>
            </a:rPr>
            <a:t>Benefits Catalog</a:t>
          </a:r>
        </a:p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baseline="0" dirty="0" smtClean="0">
              <a:solidFill>
                <a:schemeClr val="bg1"/>
              </a:solidFill>
            </a:rPr>
            <a:t>(150+) Named Vendors</a:t>
          </a:r>
        </a:p>
      </dsp:txBody>
      <dsp:txXfrm>
        <a:off x="1687655" y="1490353"/>
        <a:ext cx="1146571" cy="3131728"/>
      </dsp:txXfrm>
    </dsp:sp>
    <dsp:sp modelId="{98CD29A5-7085-42B4-9ABF-A0D87533EFE5}">
      <dsp:nvSpPr>
        <dsp:cNvPr id="0" name=""/>
        <dsp:cNvSpPr/>
      </dsp:nvSpPr>
      <dsp:spPr>
        <a:xfrm>
          <a:off x="3085039" y="0"/>
          <a:ext cx="1433214" cy="481804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Payroll Network </a:t>
          </a:r>
          <a:r>
            <a:rPr lang="en-US" sz="1800" kern="1200" dirty="0" smtClean="0"/>
            <a:t>(Interface)</a:t>
          </a:r>
          <a:endParaRPr lang="en-US" sz="1800" kern="1200" dirty="0"/>
        </a:p>
      </dsp:txBody>
      <dsp:txXfrm>
        <a:off x="3085039" y="0"/>
        <a:ext cx="1433214" cy="1445413"/>
      </dsp:txXfrm>
    </dsp:sp>
    <dsp:sp modelId="{9B8CA265-E62B-4D93-8568-E3F92BE60995}">
      <dsp:nvSpPr>
        <dsp:cNvPr id="0" name=""/>
        <dsp:cNvSpPr/>
      </dsp:nvSpPr>
      <dsp:spPr>
        <a:xfrm>
          <a:off x="3228361" y="1445413"/>
          <a:ext cx="1146571" cy="31317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/>
            <a:t>Payroll Interface</a:t>
          </a:r>
          <a:endParaRPr lang="en-US" sz="1050" b="1" kern="1200" dirty="0"/>
        </a:p>
      </dsp:txBody>
      <dsp:txXfrm>
        <a:off x="3228361" y="1445413"/>
        <a:ext cx="1146571" cy="3131728"/>
      </dsp:txXfrm>
    </dsp:sp>
    <dsp:sp modelId="{01210778-EB3F-4858-BE8C-8BF6EF2D66A5}">
      <dsp:nvSpPr>
        <dsp:cNvPr id="0" name=""/>
        <dsp:cNvSpPr/>
      </dsp:nvSpPr>
      <dsp:spPr>
        <a:xfrm>
          <a:off x="4625745" y="0"/>
          <a:ext cx="1433214" cy="481804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Workday Payroll </a:t>
          </a:r>
          <a:r>
            <a:rPr lang="en-US" sz="1800" kern="1200" dirty="0" smtClean="0"/>
            <a:t>(Network)</a:t>
          </a:r>
          <a:endParaRPr lang="en-US" sz="2200" kern="1200" dirty="0"/>
        </a:p>
      </dsp:txBody>
      <dsp:txXfrm>
        <a:off x="4625745" y="0"/>
        <a:ext cx="1433214" cy="1445413"/>
      </dsp:txXfrm>
    </dsp:sp>
    <dsp:sp modelId="{60DCFC1B-374D-4D7E-90C6-94BE1713A7AB}">
      <dsp:nvSpPr>
        <dsp:cNvPr id="0" name=""/>
        <dsp:cNvSpPr/>
      </dsp:nvSpPr>
      <dsp:spPr>
        <a:xfrm>
          <a:off x="4769067" y="1445530"/>
          <a:ext cx="1146571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/>
            <a:t>ADP and Ceridian Tax Filing</a:t>
          </a:r>
          <a:endParaRPr lang="en-US" sz="1050" b="1" kern="1200" dirty="0"/>
        </a:p>
      </dsp:txBody>
      <dsp:txXfrm>
        <a:off x="4769067" y="1445530"/>
        <a:ext cx="1146571" cy="701886"/>
      </dsp:txXfrm>
    </dsp:sp>
    <dsp:sp modelId="{4B3E5085-7B26-4EC6-B012-DAA06F8C34EF}">
      <dsp:nvSpPr>
        <dsp:cNvPr id="0" name=""/>
        <dsp:cNvSpPr/>
      </dsp:nvSpPr>
      <dsp:spPr>
        <a:xfrm>
          <a:off x="4769067" y="2255399"/>
          <a:ext cx="1146571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err="1" smtClean="0"/>
            <a:t>Kronos</a:t>
          </a:r>
          <a:r>
            <a:rPr lang="en-US" sz="1050" b="1" kern="1200" dirty="0" smtClean="0"/>
            <a:t> </a:t>
          </a:r>
          <a:r>
            <a:rPr lang="en-US" sz="1050" b="1" kern="1200" dirty="0" err="1" smtClean="0"/>
            <a:t>TimeKeeper</a:t>
          </a:r>
          <a:endParaRPr lang="en-US" sz="1050" b="1" kern="1200" dirty="0"/>
        </a:p>
      </dsp:txBody>
      <dsp:txXfrm>
        <a:off x="4769067" y="2255399"/>
        <a:ext cx="1146571" cy="701886"/>
      </dsp:txXfrm>
    </dsp:sp>
    <dsp:sp modelId="{7EAF9DF3-B160-4B3F-A1F0-980CE4DFFFB9}">
      <dsp:nvSpPr>
        <dsp:cNvPr id="0" name=""/>
        <dsp:cNvSpPr/>
      </dsp:nvSpPr>
      <dsp:spPr>
        <a:xfrm>
          <a:off x="4769067" y="3065268"/>
          <a:ext cx="1146571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/>
            <a:t>Electronic  Payment</a:t>
          </a:r>
          <a:endParaRPr lang="en-US" sz="1050" b="1" kern="1200" dirty="0"/>
        </a:p>
      </dsp:txBody>
      <dsp:txXfrm>
        <a:off x="4769067" y="3065268"/>
        <a:ext cx="1146571" cy="701886"/>
      </dsp:txXfrm>
    </dsp:sp>
    <dsp:sp modelId="{1021F6A4-64B3-441D-AAAE-673F6CA28F32}">
      <dsp:nvSpPr>
        <dsp:cNvPr id="0" name=""/>
        <dsp:cNvSpPr/>
      </dsp:nvSpPr>
      <dsp:spPr>
        <a:xfrm>
          <a:off x="4769067" y="3875137"/>
          <a:ext cx="1146571" cy="7018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/>
            <a:t>Payment Acknowledgement</a:t>
          </a:r>
          <a:endParaRPr lang="en-US" sz="1050" b="1" kern="1200" dirty="0"/>
        </a:p>
      </dsp:txBody>
      <dsp:txXfrm>
        <a:off x="4769067" y="3875137"/>
        <a:ext cx="1146571" cy="701886"/>
      </dsp:txXfrm>
    </dsp:sp>
    <dsp:sp modelId="{7D14C4FE-EF12-410F-89ED-2F7C8A6FE880}">
      <dsp:nvSpPr>
        <dsp:cNvPr id="0" name=""/>
        <dsp:cNvSpPr/>
      </dsp:nvSpPr>
      <dsp:spPr>
        <a:xfrm>
          <a:off x="6166451" y="0"/>
          <a:ext cx="1433214" cy="481804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Workday Spend Network</a:t>
          </a:r>
          <a:endParaRPr lang="en-US" sz="2400" kern="1200" dirty="0"/>
        </a:p>
      </dsp:txBody>
      <dsp:txXfrm>
        <a:off x="6166451" y="0"/>
        <a:ext cx="1433214" cy="1445413"/>
      </dsp:txXfrm>
    </dsp:sp>
    <dsp:sp modelId="{1E65F2A0-9741-49B7-85D7-EBA8743BC29A}">
      <dsp:nvSpPr>
        <dsp:cNvPr id="0" name=""/>
        <dsp:cNvSpPr/>
      </dsp:nvSpPr>
      <dsp:spPr>
        <a:xfrm>
          <a:off x="6274722" y="1429864"/>
          <a:ext cx="1146571" cy="946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American Express Credit Card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6274722" y="1429864"/>
        <a:ext cx="1146571" cy="946552"/>
      </dsp:txXfrm>
    </dsp:sp>
    <dsp:sp modelId="{3D264045-75F8-44AD-BB08-F26BA0DECB67}">
      <dsp:nvSpPr>
        <dsp:cNvPr id="0" name=""/>
        <dsp:cNvSpPr/>
      </dsp:nvSpPr>
      <dsp:spPr>
        <a:xfrm>
          <a:off x="6274722" y="2522040"/>
          <a:ext cx="1146571" cy="946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Bank of America Visa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6274722" y="2522040"/>
        <a:ext cx="1146571" cy="946552"/>
      </dsp:txXfrm>
    </dsp:sp>
    <dsp:sp modelId="{B549F771-65B4-4BFC-B3FB-FAFD60B86DF4}">
      <dsp:nvSpPr>
        <dsp:cNvPr id="0" name=""/>
        <dsp:cNvSpPr/>
      </dsp:nvSpPr>
      <dsp:spPr>
        <a:xfrm>
          <a:off x="6274722" y="3614217"/>
          <a:ext cx="1146571" cy="946552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Punchout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6274722" y="3614217"/>
        <a:ext cx="1146571" cy="946552"/>
      </dsp:txXfrm>
    </dsp:sp>
    <dsp:sp modelId="{E7059708-8CAE-4D8A-843A-EA0BE56D4B90}">
      <dsp:nvSpPr>
        <dsp:cNvPr id="0" name=""/>
        <dsp:cNvSpPr/>
      </dsp:nvSpPr>
      <dsp:spPr>
        <a:xfrm>
          <a:off x="7707157" y="0"/>
          <a:ext cx="1433214" cy="481804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Workday Financial Network</a:t>
          </a:r>
          <a:endParaRPr lang="en-US" sz="2400" kern="1200" dirty="0"/>
        </a:p>
      </dsp:txBody>
      <dsp:txXfrm>
        <a:off x="7707157" y="0"/>
        <a:ext cx="1433214" cy="1445413"/>
      </dsp:txXfrm>
    </dsp:sp>
    <dsp:sp modelId="{AC45E11D-C0F4-42EC-9392-2BABDA7EAC08}">
      <dsp:nvSpPr>
        <dsp:cNvPr id="0" name=""/>
        <dsp:cNvSpPr/>
      </dsp:nvSpPr>
      <dsp:spPr>
        <a:xfrm>
          <a:off x="7773480" y="1446324"/>
          <a:ext cx="1300567" cy="557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Salesforce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773480" y="1446324"/>
        <a:ext cx="1300567" cy="557380"/>
      </dsp:txXfrm>
    </dsp:sp>
    <dsp:sp modelId="{92405A63-2310-42AA-BA97-5B8BFF4C4179}">
      <dsp:nvSpPr>
        <dsp:cNvPr id="0" name=""/>
        <dsp:cNvSpPr/>
      </dsp:nvSpPr>
      <dsp:spPr>
        <a:xfrm>
          <a:off x="7773480" y="2089456"/>
          <a:ext cx="1300567" cy="557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Cybersource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773480" y="2089456"/>
        <a:ext cx="1300567" cy="557380"/>
      </dsp:txXfrm>
    </dsp:sp>
    <dsp:sp modelId="{4054250F-A3D4-4673-AC67-7CF56C1EAC53}">
      <dsp:nvSpPr>
        <dsp:cNvPr id="0" name=""/>
        <dsp:cNvSpPr/>
      </dsp:nvSpPr>
      <dsp:spPr>
        <a:xfrm>
          <a:off x="7773480" y="2732587"/>
          <a:ext cx="1300567" cy="557380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Electronic Payment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773480" y="2732587"/>
        <a:ext cx="1300567" cy="557380"/>
      </dsp:txXfrm>
    </dsp:sp>
    <dsp:sp modelId="{5C657DCE-C167-459F-8BC2-D6BE4824E924}">
      <dsp:nvSpPr>
        <dsp:cNvPr id="0" name=""/>
        <dsp:cNvSpPr/>
      </dsp:nvSpPr>
      <dsp:spPr>
        <a:xfrm>
          <a:off x="7773480" y="3375718"/>
          <a:ext cx="1300567" cy="557380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Bank Statements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773480" y="3375718"/>
        <a:ext cx="1300567" cy="557380"/>
      </dsp:txXfrm>
    </dsp:sp>
    <dsp:sp modelId="{01AE7C4C-073E-4937-9101-9954B34075E2}">
      <dsp:nvSpPr>
        <dsp:cNvPr id="0" name=""/>
        <dsp:cNvSpPr/>
      </dsp:nvSpPr>
      <dsp:spPr>
        <a:xfrm>
          <a:off x="7773480" y="4018849"/>
          <a:ext cx="1300567" cy="557380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1" kern="1200" dirty="0" smtClean="0">
              <a:solidFill>
                <a:schemeClr val="bg1"/>
              </a:solidFill>
            </a:rPr>
            <a:t>Payment Acknowledgement</a:t>
          </a:r>
          <a:endParaRPr lang="en-US" sz="1050" b="1" kern="1200" dirty="0">
            <a:solidFill>
              <a:schemeClr val="bg1"/>
            </a:solidFill>
          </a:endParaRPr>
        </a:p>
      </dsp:txBody>
      <dsp:txXfrm>
        <a:off x="7773480" y="4018849"/>
        <a:ext cx="1300567" cy="557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0.1296</cdr:x>
      <cdr:y>0.38399</cdr:y>
    </cdr:from>
    <cdr:to>
      <cdr:x>0.44772</cdr:x>
      <cdr:y>0.56231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38200" y="1804988"/>
          <a:ext cx="2057400" cy="838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Overall Integration Support</a:t>
          </a:r>
        </a:p>
        <a:p xmlns:a="http://schemas.openxmlformats.org/drawingml/2006/main">
          <a:r>
            <a:rPr lang="en-US" dirty="0" smtClean="0"/>
            <a:t>Configured Integrations</a:t>
          </a:r>
        </a:p>
        <a:p xmlns:a="http://schemas.openxmlformats.org/drawingml/2006/main">
          <a:r>
            <a:rPr lang="en-US" sz="1100" dirty="0" smtClean="0"/>
            <a:t>Studio</a:t>
          </a:r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787688E-E43C-4858-A2D4-36D0774A1F25}" type="datetimeFigureOut">
              <a:rPr lang="en-US" smtClean="0"/>
              <a:pPr/>
              <a:t>10/4/2011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3FD8B1F-D9AC-46E1-A795-2250F95046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D8B1F-D9AC-46E1-A795-2250F95046B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D8B1F-D9AC-46E1-A795-2250F95046B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Key Points:</a:t>
            </a:r>
          </a:p>
          <a:p>
            <a:pPr marL="229123" indent="-229123">
              <a:buAutoNum type="arabicPeriod"/>
            </a:pPr>
            <a:r>
              <a:rPr lang="en-US" dirty="0" smtClean="0"/>
              <a:t>How</a:t>
            </a:r>
            <a:r>
              <a:rPr lang="en-US" baseline="0" dirty="0" smtClean="0"/>
              <a:t> we conceptualize integration challenge</a:t>
            </a:r>
          </a:p>
          <a:p>
            <a:pPr marL="229123" indent="-229123">
              <a:buAutoNum type="arabicPeriod"/>
            </a:pPr>
            <a:r>
              <a:rPr lang="en-US" baseline="0" dirty="0" smtClean="0"/>
              <a:t>Numbers are rough, but some are hard and some are easy</a:t>
            </a:r>
          </a:p>
          <a:p>
            <a:pPr marL="229123" indent="-229123">
              <a:buAutoNum type="arabicPeriod"/>
            </a:pPr>
            <a:r>
              <a:rPr lang="en-US" baseline="0" dirty="0" smtClean="0"/>
              <a:t>Workday Studio, completes the picture</a:t>
            </a:r>
          </a:p>
          <a:p>
            <a:pPr marL="229123" indent="-229123">
              <a:buAutoNum type="arabicPeriod"/>
            </a:pPr>
            <a:endParaRPr lang="en-US" baseline="0" dirty="0" smtClean="0"/>
          </a:p>
          <a:p>
            <a:pPr marL="229123" indent="-229123"/>
            <a:r>
              <a:rPr lang="en-GB" b="1" dirty="0" smtClean="0"/>
              <a:t>Integration Situation Analysis – Late 2009</a:t>
            </a:r>
            <a:endParaRPr lang="en-US" b="1" baseline="0" dirty="0" smtClean="0"/>
          </a:p>
          <a:p>
            <a:r>
              <a:rPr lang="en-GB" dirty="0" smtClean="0"/>
              <a:t>Integration still a key sales and deployment challenge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Target customer commonly has 100+ integrations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Competitive offerings still under serve the market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Explosive growth in self-service tool use (i.e. EIB)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900%+ annual growth; 82% of production customers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EIB is unable to handle complex integration needs</a:t>
            </a:r>
          </a:p>
          <a:p>
            <a:endParaRPr lang="en-GB" dirty="0" smtClean="0"/>
          </a:p>
          <a:p>
            <a:r>
              <a:rPr lang="en-GB" dirty="0" smtClean="0"/>
              <a:t>Growing demand for WD delivered complex integrations (i.e. Tailored Integrations)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Customers have the need, but</a:t>
            </a:r>
            <a:r>
              <a:rPr lang="en-GB" baseline="0" dirty="0" smtClean="0"/>
              <a:t> WD is the sole provider that can take full advantage of our infrastructure</a:t>
            </a:r>
            <a:endParaRPr lang="en-GB" dirty="0" smtClean="0"/>
          </a:p>
          <a:p>
            <a:pPr marL="229123" indent="-229123">
              <a:buAutoNum type="arabicPeriod"/>
            </a:pPr>
            <a:endParaRPr lang="en-US" dirty="0" smtClean="0"/>
          </a:p>
          <a:p>
            <a:r>
              <a:rPr lang="en-US" b="1" dirty="0" smtClean="0"/>
              <a:t>Recommendation</a:t>
            </a:r>
          </a:p>
          <a:p>
            <a:r>
              <a:rPr lang="en-GB" dirty="0" smtClean="0"/>
              <a:t>Offer Workday Studio to Customers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Tool for complex integration use cases, power of cloud ESB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Unlocks power of WD integration infrastructure</a:t>
            </a:r>
          </a:p>
          <a:p>
            <a:r>
              <a:rPr lang="en-GB" dirty="0" smtClean="0"/>
              <a:t>Invest in Sharing and Collaboration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Ensure Customers can easily discover and share integrations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Creates path for 3</a:t>
            </a:r>
            <a:r>
              <a:rPr lang="en-GB" baseline="30000" dirty="0" smtClean="0">
                <a:sym typeface="Wingdings" pitchFamily="2" charset="2"/>
              </a:rPr>
              <a:t>rd</a:t>
            </a:r>
            <a:r>
              <a:rPr lang="en-GB" dirty="0" smtClean="0">
                <a:sym typeface="Wingdings" pitchFamily="2" charset="2"/>
              </a:rPr>
              <a:t> parties to extend WD offering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C9D88F-085C-4BBC-801D-BAD161FF778A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Key Points:</a:t>
            </a:r>
          </a:p>
          <a:p>
            <a:pPr marL="229123" indent="-229123">
              <a:buAutoNum type="arabicPeriod"/>
            </a:pPr>
            <a:r>
              <a:rPr lang="en-US" dirty="0" smtClean="0"/>
              <a:t>How</a:t>
            </a:r>
            <a:r>
              <a:rPr lang="en-US" baseline="0" dirty="0" smtClean="0"/>
              <a:t> we conceptualize integration challenge</a:t>
            </a:r>
          </a:p>
          <a:p>
            <a:pPr marL="229123" indent="-229123">
              <a:buAutoNum type="arabicPeriod"/>
            </a:pPr>
            <a:r>
              <a:rPr lang="en-US" baseline="0" dirty="0" smtClean="0"/>
              <a:t>Numbers are rough, but some are hard and some are easy</a:t>
            </a:r>
          </a:p>
          <a:p>
            <a:pPr marL="229123" indent="-229123">
              <a:buAutoNum type="arabicPeriod"/>
            </a:pPr>
            <a:r>
              <a:rPr lang="en-US" baseline="0" dirty="0" smtClean="0"/>
              <a:t>Workday Studio, completes the picture</a:t>
            </a:r>
          </a:p>
          <a:p>
            <a:pPr marL="229123" indent="-229123">
              <a:buAutoNum type="arabicPeriod"/>
            </a:pPr>
            <a:endParaRPr lang="en-US" baseline="0" dirty="0" smtClean="0"/>
          </a:p>
          <a:p>
            <a:pPr marL="229123" indent="-229123"/>
            <a:r>
              <a:rPr lang="en-GB" b="1" dirty="0" smtClean="0"/>
              <a:t>Integration Situation Analysis – Late 2009</a:t>
            </a:r>
            <a:endParaRPr lang="en-US" b="1" baseline="0" dirty="0" smtClean="0"/>
          </a:p>
          <a:p>
            <a:r>
              <a:rPr lang="en-GB" dirty="0" smtClean="0"/>
              <a:t>Integration still a key sales and deployment challenge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Target customer commonly has 100+ integrations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Competitive offerings still under serve the market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Explosive growth in self-service tool use (i.e. EIB)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900%+ annual growth; 82% of production customers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EIB is unable to handle complex integration needs</a:t>
            </a:r>
          </a:p>
          <a:p>
            <a:endParaRPr lang="en-GB" dirty="0" smtClean="0"/>
          </a:p>
          <a:p>
            <a:r>
              <a:rPr lang="en-GB" dirty="0" smtClean="0"/>
              <a:t>Growing demand for WD delivered complex integrations (i.e. Tailored Integrations)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/>
              <a:t> Customers have the need, but</a:t>
            </a:r>
            <a:r>
              <a:rPr lang="en-GB" baseline="0" dirty="0" smtClean="0"/>
              <a:t> WD is the sole provider that can take full advantage of our infrastructure</a:t>
            </a:r>
            <a:endParaRPr lang="en-GB" dirty="0" smtClean="0"/>
          </a:p>
          <a:p>
            <a:pPr marL="229123" indent="-229123">
              <a:buAutoNum type="arabicPeriod"/>
            </a:pPr>
            <a:endParaRPr lang="en-US" dirty="0" smtClean="0"/>
          </a:p>
          <a:p>
            <a:r>
              <a:rPr lang="en-US" b="1" dirty="0" smtClean="0"/>
              <a:t>Recommendation</a:t>
            </a:r>
          </a:p>
          <a:p>
            <a:r>
              <a:rPr lang="en-GB" dirty="0" smtClean="0"/>
              <a:t>Offer Workday Studio to Customers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Tool for complex integration use cases, power of cloud ESB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Unlocks power of WD integration infrastructure</a:t>
            </a:r>
          </a:p>
          <a:p>
            <a:r>
              <a:rPr lang="en-GB" dirty="0" smtClean="0"/>
              <a:t>Invest in Sharing and Collaboration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Ensure Customers can easily discover and share integrations</a:t>
            </a:r>
          </a:p>
          <a:p>
            <a:pPr lvl="0">
              <a:buFont typeface="Arial" pitchFamily="34" charset="0"/>
              <a:buChar char="•"/>
            </a:pPr>
            <a:r>
              <a:rPr lang="en-GB" dirty="0" smtClean="0">
                <a:sym typeface="Wingdings" pitchFamily="2" charset="2"/>
              </a:rPr>
              <a:t> Creates path for 3</a:t>
            </a:r>
            <a:r>
              <a:rPr lang="en-GB" baseline="30000" dirty="0" smtClean="0">
                <a:sym typeface="Wingdings" pitchFamily="2" charset="2"/>
              </a:rPr>
              <a:t>rd</a:t>
            </a:r>
            <a:r>
              <a:rPr lang="en-GB" dirty="0" smtClean="0">
                <a:sym typeface="Wingdings" pitchFamily="2" charset="2"/>
              </a:rPr>
              <a:t> parties to extend WD offering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562B1F-33D3-44B2-8C44-33891BBBFB71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ection_shade.jpg"/>
          <p:cNvPicPr>
            <a:picLocks noChangeAspect="1"/>
          </p:cNvPicPr>
          <p:nvPr userDrawn="1"/>
        </p:nvPicPr>
        <p:blipFill>
          <a:blip r:embed="rId2" cstate="print"/>
          <a:srcRect l="1890" r="1608"/>
          <a:stretch>
            <a:fillRect/>
          </a:stretch>
        </p:blipFill>
        <p:spPr>
          <a:xfrm>
            <a:off x="0" y="2556867"/>
            <a:ext cx="9144000" cy="3386733"/>
          </a:xfrm>
          <a:prstGeom prst="rect">
            <a:avLst/>
          </a:prstGeom>
        </p:spPr>
      </p:pic>
      <p:pic>
        <p:nvPicPr>
          <p:cNvPr id="7" name="Picture 6" descr="title_banner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3081933"/>
            <a:ext cx="9144000" cy="21341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831108"/>
            <a:ext cx="8305800" cy="14700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0" y="4148733"/>
            <a:ext cx="6400800" cy="1752600"/>
          </a:xfrm>
        </p:spPr>
        <p:txBody>
          <a:bodyPr>
            <a:normAutofit/>
          </a:bodyPr>
          <a:lstStyle>
            <a:lvl1pPr marL="0" indent="0" algn="r">
              <a:lnSpc>
                <a:spcPts val="28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WORKDAY CONFIDENTIAL</a:t>
            </a:r>
            <a:endParaRPr lang="en-US" dirty="0"/>
          </a:p>
        </p:txBody>
      </p:sp>
      <p:pic>
        <p:nvPicPr>
          <p:cNvPr id="11" name="Picture 10" descr="Workday_logo_R copy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00050" y="361950"/>
            <a:ext cx="1524000" cy="6138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ection_shade.jpg"/>
          <p:cNvPicPr>
            <a:picLocks noChangeAspect="1"/>
          </p:cNvPicPr>
          <p:nvPr userDrawn="1"/>
        </p:nvPicPr>
        <p:blipFill>
          <a:blip r:embed="rId2" cstate="print"/>
          <a:srcRect l="1890" r="1608" b="13500"/>
          <a:stretch>
            <a:fillRect/>
          </a:stretch>
        </p:blipFill>
        <p:spPr>
          <a:xfrm>
            <a:off x="0" y="3928467"/>
            <a:ext cx="9144000" cy="29295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854575"/>
            <a:ext cx="8305800" cy="1470025"/>
          </a:xfrm>
        </p:spPr>
        <p:txBody>
          <a:bodyPr anchor="ctr" anchorCtr="0">
            <a:normAutofit/>
          </a:bodyPr>
          <a:lstStyle>
            <a:lvl1pPr algn="r">
              <a:defRPr sz="3000">
                <a:solidFill>
                  <a:srgbClr val="007B85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1" name="Picture 10" descr="top_banne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6096000"/>
            <a:ext cx="9144000" cy="133945"/>
          </a:xfrm>
          <a:prstGeom prst="rect">
            <a:avLst/>
          </a:prstGeom>
        </p:spPr>
      </p:pic>
      <p:pic>
        <p:nvPicPr>
          <p:cNvPr id="12" name="Picture 11" descr="Workday_logo_R copy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00050" y="361950"/>
            <a:ext cx="1524000" cy="613833"/>
          </a:xfrm>
          <a:prstGeom prst="rect">
            <a:avLst/>
          </a:prstGeom>
        </p:spPr>
      </p:pic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WORKDAY CONFIDENTIAL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one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op_shade.jpg"/>
          <p:cNvPicPr>
            <a:picLocks noChangeAspect="1"/>
          </p:cNvPicPr>
          <p:nvPr userDrawn="1"/>
        </p:nvPicPr>
        <p:blipFill>
          <a:blip r:embed="rId2" cstate="print"/>
          <a:srcRect l="2006" t="15489" r="2006"/>
          <a:stretch>
            <a:fillRect/>
          </a:stretch>
        </p:blipFill>
        <p:spPr>
          <a:xfrm>
            <a:off x="0" y="0"/>
            <a:ext cx="9144000" cy="990600"/>
          </a:xfrm>
          <a:prstGeom prst="rect">
            <a:avLst/>
          </a:prstGeom>
        </p:spPr>
      </p:pic>
      <p:pic>
        <p:nvPicPr>
          <p:cNvPr id="7" name="Picture 6" descr="bottom_banner.jpg"/>
          <p:cNvPicPr>
            <a:picLocks noChangeAspect="1"/>
          </p:cNvPicPr>
          <p:nvPr userDrawn="1"/>
        </p:nvPicPr>
        <p:blipFill>
          <a:blip r:embed="rId3" cstate="print"/>
          <a:srcRect l="865" r="865" b="29412"/>
          <a:stretch>
            <a:fillRect/>
          </a:stretch>
        </p:blipFill>
        <p:spPr>
          <a:xfrm>
            <a:off x="0" y="5867400"/>
            <a:ext cx="9144000" cy="99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 anchor="t" anchorCtr="0"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85875"/>
            <a:ext cx="8229600" cy="46783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24600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WORKDAY CONFIDENTIAL</a:t>
            </a:r>
            <a:endParaRPr lang="en-US" dirty="0"/>
          </a:p>
        </p:txBody>
      </p:sp>
      <p:pic>
        <p:nvPicPr>
          <p:cNvPr id="8" name="Picture 7" descr="logo1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62850" y="5905500"/>
            <a:ext cx="1712900" cy="952500"/>
          </a:xfrm>
          <a:prstGeom prst="rect">
            <a:avLst/>
          </a:prstGeom>
        </p:spPr>
      </p:pic>
      <p:pic>
        <p:nvPicPr>
          <p:cNvPr id="10" name="Picture 9" descr="top_banner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339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 two 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op_shade.jpg"/>
          <p:cNvPicPr>
            <a:picLocks noChangeAspect="1"/>
          </p:cNvPicPr>
          <p:nvPr userDrawn="1"/>
        </p:nvPicPr>
        <p:blipFill>
          <a:blip r:embed="rId2" cstate="print"/>
          <a:srcRect l="2006" t="19937" r="2006"/>
          <a:stretch>
            <a:fillRect/>
          </a:stretch>
        </p:blipFill>
        <p:spPr>
          <a:xfrm>
            <a:off x="0" y="0"/>
            <a:ext cx="9144000" cy="1447800"/>
          </a:xfrm>
          <a:prstGeom prst="rect">
            <a:avLst/>
          </a:prstGeom>
        </p:spPr>
      </p:pic>
      <p:pic>
        <p:nvPicPr>
          <p:cNvPr id="7" name="Picture 6" descr="bottom_banner.jpg"/>
          <p:cNvPicPr>
            <a:picLocks noChangeAspect="1"/>
          </p:cNvPicPr>
          <p:nvPr userDrawn="1"/>
        </p:nvPicPr>
        <p:blipFill>
          <a:blip r:embed="rId3" cstate="print"/>
          <a:srcRect l="865" r="865" b="29412"/>
          <a:stretch>
            <a:fillRect/>
          </a:stretch>
        </p:blipFill>
        <p:spPr>
          <a:xfrm>
            <a:off x="0" y="5867400"/>
            <a:ext cx="9144000" cy="99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 anchor="t" anchorCtr="0"/>
          <a:lstStyle>
            <a:lvl1pPr>
              <a:lnSpc>
                <a:spcPts val="3200"/>
              </a:lnSpc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229600" cy="45164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4800" y="6324600"/>
            <a:ext cx="28956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WORKDAY CONFIDENTIAL</a:t>
            </a:r>
            <a:endParaRPr lang="en-US" dirty="0"/>
          </a:p>
        </p:txBody>
      </p:sp>
      <p:pic>
        <p:nvPicPr>
          <p:cNvPr id="8" name="Picture 7" descr="logo1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62850" y="5905500"/>
            <a:ext cx="1712900" cy="952500"/>
          </a:xfrm>
          <a:prstGeom prst="rect">
            <a:avLst/>
          </a:prstGeom>
        </p:spPr>
      </p:pic>
      <p:pic>
        <p:nvPicPr>
          <p:cNvPr id="10" name="Picture 9" descr="top_banner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339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top_shade.jpg"/>
          <p:cNvPicPr>
            <a:picLocks noChangeAspect="1"/>
          </p:cNvPicPr>
          <p:nvPr userDrawn="1"/>
        </p:nvPicPr>
        <p:blipFill>
          <a:blip r:embed="rId2" cstate="print"/>
          <a:srcRect l="2007" t="15489" r="2007"/>
          <a:stretch>
            <a:fillRect/>
          </a:stretch>
        </p:blipFill>
        <p:spPr bwMode="auto">
          <a:xfrm>
            <a:off x="0" y="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bottom_banner.jpg"/>
          <p:cNvPicPr>
            <a:picLocks noChangeAspect="1"/>
          </p:cNvPicPr>
          <p:nvPr userDrawn="1"/>
        </p:nvPicPr>
        <p:blipFill>
          <a:blip r:embed="rId3" cstate="print"/>
          <a:srcRect l="865" r="865" b="29411"/>
          <a:stretch>
            <a:fillRect/>
          </a:stretch>
        </p:blipFill>
        <p:spPr bwMode="auto">
          <a:xfrm>
            <a:off x="0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logo1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2850" y="5905500"/>
            <a:ext cx="1712913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top_banner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content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093" y="1068149"/>
            <a:ext cx="7909147" cy="4808992"/>
          </a:xfrm>
        </p:spPr>
        <p:txBody>
          <a:bodyPr/>
          <a:lstStyle>
            <a:lvl1pPr marL="174625" indent="-174625">
              <a:buClr>
                <a:schemeClr val="accent1"/>
              </a:buClr>
              <a:buFontTx/>
              <a:buNone/>
              <a:defRPr sz="2800" b="1">
                <a:solidFill>
                  <a:schemeClr val="tx2"/>
                </a:solidFill>
              </a:defRPr>
            </a:lvl1pPr>
            <a:lvl2pPr>
              <a:buClr>
                <a:schemeClr val="accent2"/>
              </a:buClr>
              <a:buFont typeface="Wingdings" pitchFamily="2" charset="2"/>
              <a:buChar char="§"/>
              <a:defRPr sz="2400" b="1">
                <a:solidFill>
                  <a:schemeClr val="accent2"/>
                </a:solidFill>
              </a:defRPr>
            </a:lvl2pPr>
            <a:lvl3pPr>
              <a:buClr>
                <a:schemeClr val="accent4"/>
              </a:buClr>
              <a:defRPr sz="2000" b="1"/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57225" y="640571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65FA5FB3-0C7C-3742-9288-9EED03814D9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3060" y="67238"/>
            <a:ext cx="8229600" cy="709597"/>
          </a:xfrm>
        </p:spPr>
        <p:txBody>
          <a:bodyPr anchor="t" anchorCtr="0">
            <a:normAutofit/>
          </a:bodyPr>
          <a:lstStyle>
            <a:lvl1pPr>
              <a:defRPr sz="34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6511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447800"/>
            <a:ext cx="8229600" cy="467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" y="63246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WORKDAY CONFIDENTIAL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0" r:id="rId4"/>
    <p:sldLayoutId id="2147483663" r:id="rId5"/>
    <p:sldLayoutId id="2147483664" r:id="rId6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rgbClr val="5D87A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28600" indent="-228600" algn="l" defTabSz="914400" rtl="0" eaLnBrk="1" latinLnBrk="0" hangingPunct="1">
        <a:spcBef>
          <a:spcPct val="20000"/>
        </a:spcBef>
        <a:buClr>
          <a:srgbClr val="5D87A1"/>
        </a:buClr>
        <a:buFont typeface="Wingdings" pitchFamily="2" charset="2"/>
        <a:buChar char="§"/>
        <a:defRPr sz="2000" kern="120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573088" indent="-231775" algn="l" defTabSz="914400" rtl="0" eaLnBrk="1" latinLnBrk="0" hangingPunct="1">
        <a:spcBef>
          <a:spcPts val="300"/>
        </a:spcBef>
        <a:buClr>
          <a:srgbClr val="5D87A1"/>
        </a:buClr>
        <a:buFont typeface="Arial" pitchFamily="34" charset="0"/>
        <a:buChar char="–"/>
        <a:defRPr sz="1800" kern="120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860425" indent="-115888" algn="l" defTabSz="914400" rtl="0" eaLnBrk="1" latinLnBrk="0" hangingPunct="1">
        <a:spcBef>
          <a:spcPct val="20000"/>
        </a:spcBef>
        <a:buClr>
          <a:srgbClr val="5D87A1"/>
        </a:buClr>
        <a:buFont typeface="Arial" pitchFamily="34" charset="0"/>
        <a:buChar char="–"/>
        <a:defRPr sz="1600" kern="120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5D87A1"/>
        </a:buClr>
        <a:buFont typeface="Arial" pitchFamily="34" charset="0"/>
        <a:buChar char="–"/>
        <a:defRPr sz="1800" kern="120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5D87A1"/>
        </a:buClr>
        <a:buFont typeface="Arial" pitchFamily="34" charset="0"/>
        <a:buChar char="»"/>
        <a:defRPr sz="1800" kern="120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workday.com/custom/developer/API/index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09600" y="2831108"/>
            <a:ext cx="8305800" cy="2350492"/>
          </a:xfrm>
        </p:spPr>
        <p:txBody>
          <a:bodyPr/>
          <a:lstStyle/>
          <a:p>
            <a:r>
              <a:rPr lang="en-US" dirty="0" smtClean="0"/>
              <a:t>Workday Deployment Discussion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514600" y="4648200"/>
            <a:ext cx="6400800" cy="457200"/>
          </a:xfrm>
        </p:spPr>
        <p:txBody>
          <a:bodyPr/>
          <a:lstStyle/>
          <a:p>
            <a:r>
              <a:rPr lang="en-US" smtClean="0"/>
              <a:t>December 13, </a:t>
            </a:r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 dirty="0" smtClean="0"/>
              <a:t>WORKDAY CONFIDENTIAL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Discovery Spreadsheet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33400" y="1219200"/>
            <a:ext cx="8389144" cy="465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WIN, EIB, Studio, and WWS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ounded Rectangle 3"/>
          <p:cNvSpPr>
            <a:spLocks/>
          </p:cNvSpPr>
          <p:nvPr/>
        </p:nvSpPr>
        <p:spPr bwMode="auto">
          <a:xfrm>
            <a:off x="6583363" y="1143001"/>
            <a:ext cx="1920478" cy="10287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0"/>
            <a:tileRect/>
          </a:gradFill>
          <a:ln>
            <a:headEnd type="none" w="med" len="med"/>
            <a:tailEnd type="none" w="med" len="med"/>
          </a:ln>
          <a:effectLst>
            <a:outerShdw blurRad="63500" dist="38100" dir="5400000" algn="tl" rotWithShape="0">
              <a:prstClr val="black">
                <a:alpha val="45000"/>
              </a:prstClr>
            </a:outerShdw>
          </a:effectLst>
          <a:scene3d>
            <a:camera prst="orthographicFront"/>
            <a:lightRig rig="glow" dir="t">
              <a:rot lat="0" lon="0" rev="6360000"/>
            </a:lightRig>
          </a:scene3d>
          <a:sp3d contourW="1270" prstMaterial="flat">
            <a:bevelT w="95250" h="101600"/>
            <a:contourClr>
              <a:srgbClr val="FFFF00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63" eaLnBrk="1" latinLnBrk="0" hangingPunct="1">
              <a:lnSpc>
                <a:spcPct val="85000"/>
              </a:lnSpc>
              <a:spcBef>
                <a:spcPts val="1200"/>
              </a:spcBef>
              <a:buClrTx/>
              <a:buSzTx/>
              <a:buFontTx/>
              <a:buNone/>
              <a:tabLst/>
              <a:defRPr/>
            </a:pPr>
            <a:r>
              <a:rPr lang="en-US" sz="16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rPr>
              <a:t>WIN: Packaged Integration</a:t>
            </a:r>
            <a:endParaRPr lang="en-US" sz="1600" spc="-100" dirty="0">
              <a:ln w="18415" cmpd="sng">
                <a:noFill/>
                <a:prstDash val="solid"/>
              </a:ln>
              <a:gradFill>
                <a:gsLst>
                  <a:gs pos="0">
                    <a:srgbClr val="000000"/>
                  </a:gs>
                  <a:gs pos="50000">
                    <a:srgbClr val="000000"/>
                  </a:gs>
                </a:gsLst>
                <a:lin ang="5400000" scaled="0"/>
              </a:gradFill>
              <a:latin typeface="Segoe"/>
              <a:cs typeface="Segoe UI" pitchFamily="34" charset="0"/>
            </a:endParaRPr>
          </a:p>
        </p:txBody>
      </p:sp>
      <p:sp>
        <p:nvSpPr>
          <p:cNvPr id="5" name="Rounded Rectangle 4"/>
          <p:cNvSpPr>
            <a:spLocks/>
          </p:cNvSpPr>
          <p:nvPr/>
        </p:nvSpPr>
        <p:spPr bwMode="auto">
          <a:xfrm>
            <a:off x="6583363" y="2362201"/>
            <a:ext cx="1920478" cy="1028700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5400000" scaled="0"/>
            <a:tileRect/>
          </a:gradFill>
          <a:ln>
            <a:headEnd type="none" w="med" len="med"/>
            <a:tailEnd type="none" w="med" len="med"/>
          </a:ln>
          <a:effectLst>
            <a:outerShdw blurRad="63500" dist="38100" dir="5400000" algn="tl" rotWithShape="0">
              <a:prstClr val="black">
                <a:alpha val="45000"/>
              </a:prstClr>
            </a:outerShdw>
          </a:effectLst>
          <a:scene3d>
            <a:camera prst="orthographicFront"/>
            <a:lightRig rig="glow" dir="t">
              <a:rot lat="0" lon="0" rev="6360000"/>
            </a:lightRig>
          </a:scene3d>
          <a:sp3d contourW="1270" prstMaterial="flat">
            <a:bevelT w="95250" h="101600"/>
            <a:contourClr>
              <a:srgbClr val="FFFF00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363">
              <a:lnSpc>
                <a:spcPct val="85000"/>
              </a:lnSpc>
              <a:spcBef>
                <a:spcPts val="1200"/>
              </a:spcBef>
              <a:defRPr/>
            </a:pPr>
            <a:r>
              <a:rPr lang="en-US" sz="1600" spc="-100" dirty="0" err="1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rPr>
              <a:t>RaaS</a:t>
            </a:r>
            <a:r>
              <a:rPr lang="en-US" sz="16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rPr>
              <a:t>/EIB</a:t>
            </a:r>
            <a:endParaRPr lang="en-US" sz="1600" spc="-100" dirty="0">
              <a:ln w="18415" cmpd="sng">
                <a:noFill/>
                <a:prstDash val="solid"/>
              </a:ln>
              <a:gradFill>
                <a:gsLst>
                  <a:gs pos="0">
                    <a:srgbClr val="000000"/>
                  </a:gs>
                  <a:gs pos="50000">
                    <a:srgbClr val="000000"/>
                  </a:gs>
                </a:gsLst>
                <a:lin ang="5400000" scaled="0"/>
              </a:gradFill>
              <a:latin typeface="Segoe"/>
              <a:cs typeface="Segoe U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1" y="11430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 the integration already a member of WIN Packaged Integration Offerings?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2438400"/>
            <a:ext cx="502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Is it a simple point to point integration with a single data source, a single transform, and a single endpoint?  </a:t>
            </a:r>
            <a:endParaRPr lang="en-US" dirty="0"/>
          </a:p>
        </p:txBody>
      </p:sp>
      <p:grpSp>
        <p:nvGrpSpPr>
          <p:cNvPr id="3" name="Group 22"/>
          <p:cNvGrpSpPr/>
          <p:nvPr/>
        </p:nvGrpSpPr>
        <p:grpSpPr>
          <a:xfrm>
            <a:off x="5486400" y="1420368"/>
            <a:ext cx="978408" cy="484632"/>
            <a:chOff x="5334000" y="1447800"/>
            <a:chExt cx="978408" cy="484632"/>
          </a:xfrm>
        </p:grpSpPr>
        <p:sp>
          <p:nvSpPr>
            <p:cNvPr id="13" name="Right Arrow 12"/>
            <p:cNvSpPr/>
            <p:nvPr/>
          </p:nvSpPr>
          <p:spPr>
            <a:xfrm>
              <a:off x="5334000" y="1447800"/>
              <a:ext cx="978408" cy="484632"/>
            </a:xfrm>
            <a:prstGeom prst="rightArrow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5400000" scaled="0"/>
              <a:tileRect/>
            </a:gradFill>
            <a:ln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>
                <a:lnSpc>
                  <a:spcPct val="85000"/>
                </a:lnSpc>
                <a:spcBef>
                  <a:spcPts val="1200"/>
                </a:spcBef>
                <a:defRPr/>
              </a:pPr>
              <a:endParaRPr lang="en-US" sz="16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86400" y="1524000"/>
              <a:ext cx="76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Yes</a:t>
              </a:r>
              <a:endParaRPr lang="en-US" sz="1600" dirty="0"/>
            </a:p>
          </p:txBody>
        </p:sp>
      </p:grpSp>
      <p:grpSp>
        <p:nvGrpSpPr>
          <p:cNvPr id="8" name="Group 32"/>
          <p:cNvGrpSpPr/>
          <p:nvPr/>
        </p:nvGrpSpPr>
        <p:grpSpPr>
          <a:xfrm>
            <a:off x="1676400" y="1981200"/>
            <a:ext cx="838200" cy="445008"/>
            <a:chOff x="2514600" y="1905000"/>
            <a:chExt cx="838200" cy="445008"/>
          </a:xfrm>
        </p:grpSpPr>
        <p:sp>
          <p:nvSpPr>
            <p:cNvPr id="21" name="Down Arrow 20"/>
            <p:cNvSpPr/>
            <p:nvPr/>
          </p:nvSpPr>
          <p:spPr>
            <a:xfrm>
              <a:off x="2514600" y="1905000"/>
              <a:ext cx="609600" cy="445008"/>
            </a:xfrm>
            <a:prstGeom prst="downArrow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5400000" scaled="0"/>
              <a:tileRect/>
            </a:gradFill>
            <a:ln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>
                <a:lnSpc>
                  <a:spcPct val="85000"/>
                </a:lnSpc>
                <a:spcBef>
                  <a:spcPts val="1200"/>
                </a:spcBef>
                <a:defRPr/>
              </a:pPr>
              <a:endParaRPr lang="en-US" sz="16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90800" y="1905000"/>
              <a:ext cx="762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No</a:t>
              </a:r>
              <a:endParaRPr lang="en-US" sz="1400" dirty="0"/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5486400" y="2639568"/>
            <a:ext cx="978408" cy="484632"/>
            <a:chOff x="5334000" y="1447800"/>
            <a:chExt cx="978408" cy="484632"/>
          </a:xfrm>
        </p:grpSpPr>
        <p:sp>
          <p:nvSpPr>
            <p:cNvPr id="25" name="Right Arrow 24"/>
            <p:cNvSpPr/>
            <p:nvPr/>
          </p:nvSpPr>
          <p:spPr>
            <a:xfrm>
              <a:off x="5334000" y="1447800"/>
              <a:ext cx="978408" cy="484632"/>
            </a:xfrm>
            <a:prstGeom prst="rightArrow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5400000" scaled="0"/>
              <a:tileRect/>
            </a:gradFill>
            <a:ln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>
                <a:lnSpc>
                  <a:spcPct val="85000"/>
                </a:lnSpc>
                <a:spcBef>
                  <a:spcPts val="1200"/>
                </a:spcBef>
                <a:defRPr/>
              </a:pPr>
              <a:endParaRPr lang="en-US" sz="16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486400" y="1524000"/>
              <a:ext cx="762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Yes</a:t>
              </a:r>
              <a:endParaRPr lang="en-US" sz="1600" dirty="0"/>
            </a:p>
          </p:txBody>
        </p:sp>
      </p:grpSp>
      <p:grpSp>
        <p:nvGrpSpPr>
          <p:cNvPr id="15" name="Group 33"/>
          <p:cNvGrpSpPr/>
          <p:nvPr/>
        </p:nvGrpSpPr>
        <p:grpSpPr>
          <a:xfrm>
            <a:off x="152400" y="4514671"/>
            <a:ext cx="8351441" cy="1562101"/>
            <a:chOff x="152400" y="3048000"/>
            <a:chExt cx="8351441" cy="1562101"/>
          </a:xfrm>
        </p:grpSpPr>
        <p:sp>
          <p:nvSpPr>
            <p:cNvPr id="6" name="Rounded Rectangle 5"/>
            <p:cNvSpPr>
              <a:spLocks/>
            </p:cNvSpPr>
            <p:nvPr/>
          </p:nvSpPr>
          <p:spPr bwMode="auto">
            <a:xfrm>
              <a:off x="6583363" y="3581401"/>
              <a:ext cx="1920478" cy="10287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5400000" scaled="0"/>
              <a:tileRect/>
            </a:gradFill>
            <a:ln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63" eaLnBrk="1" latinLnBrk="0" hangingPunct="1">
                <a:lnSpc>
                  <a:spcPct val="85000"/>
                </a:lnSpc>
                <a:spcBef>
                  <a:spcPts val="1200"/>
                </a:spcBef>
                <a:buClrTx/>
                <a:buSzTx/>
                <a:buFontTx/>
                <a:buNone/>
                <a:tabLst/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Studio</a:t>
              </a:r>
              <a:endParaRPr lang="en-US" sz="1600" spc="-100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2400" y="3581400"/>
              <a:ext cx="5029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Utilize power and flexibility of Studio </a:t>
              </a:r>
              <a:endParaRPr lang="en-US" dirty="0"/>
            </a:p>
          </p:txBody>
        </p:sp>
        <p:grpSp>
          <p:nvGrpSpPr>
            <p:cNvPr id="16" name="Group 26"/>
            <p:cNvGrpSpPr/>
            <p:nvPr/>
          </p:nvGrpSpPr>
          <p:grpSpPr>
            <a:xfrm>
              <a:off x="5486400" y="3782568"/>
              <a:ext cx="978408" cy="484632"/>
              <a:chOff x="5334000" y="1447800"/>
              <a:chExt cx="978408" cy="484632"/>
            </a:xfrm>
          </p:grpSpPr>
          <p:sp>
            <p:nvSpPr>
              <p:cNvPr id="28" name="Right Arrow 27"/>
              <p:cNvSpPr/>
              <p:nvPr/>
            </p:nvSpPr>
            <p:spPr>
              <a:xfrm>
                <a:off x="5334000" y="1447800"/>
                <a:ext cx="978408" cy="484632"/>
              </a:xfrm>
              <a:prstGeom prst="rightArrow">
                <a:avLst/>
              </a:prstGeom>
              <a:gradFill flip="none" rotWithShape="1">
                <a:gsLst>
                  <a:gs pos="0">
                    <a:schemeClr val="bg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5400000" scaled="0"/>
                <a:tileRect/>
              </a:gradFill>
              <a:ln>
                <a:headEnd type="none" w="med" len="med"/>
                <a:tailEnd type="none" w="med" len="med"/>
              </a:ln>
              <a:effectLst>
                <a:outerShdw blurRad="63500" dist="38100" dir="5400000" algn="tl" rotWithShape="0">
                  <a:prstClr val="black">
                    <a:alpha val="45000"/>
                  </a:prstClr>
                </a:outerShdw>
              </a:effectLst>
              <a:scene3d>
                <a:camera prst="orthographicFront"/>
                <a:lightRig rig="glow" dir="t">
                  <a:rot lat="0" lon="0" rev="6360000"/>
                </a:lightRig>
              </a:scene3d>
              <a:sp3d contourW="1270" prstMaterial="flat">
                <a:bevelT w="95250" h="101600"/>
                <a:contourClr>
                  <a:srgbClr val="FFFF00"/>
                </a:contourClr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363">
                  <a:lnSpc>
                    <a:spcPct val="85000"/>
                  </a:lnSpc>
                  <a:spcBef>
                    <a:spcPts val="1200"/>
                  </a:spcBef>
                  <a:defRPr/>
                </a:pPr>
                <a:endPara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486400" y="1524000"/>
                <a:ext cx="762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Yes</a:t>
                </a:r>
                <a:endParaRPr lang="en-US" sz="1600" dirty="0"/>
              </a:p>
            </p:txBody>
          </p:sp>
        </p:grpSp>
        <p:grpSp>
          <p:nvGrpSpPr>
            <p:cNvPr id="18" name="Group 42"/>
            <p:cNvGrpSpPr/>
            <p:nvPr/>
          </p:nvGrpSpPr>
          <p:grpSpPr>
            <a:xfrm>
              <a:off x="1676400" y="3048000"/>
              <a:ext cx="838200" cy="445008"/>
              <a:chOff x="2514600" y="1905000"/>
              <a:chExt cx="838200" cy="445008"/>
            </a:xfrm>
          </p:grpSpPr>
          <p:sp>
            <p:nvSpPr>
              <p:cNvPr id="44" name="Down Arrow 43"/>
              <p:cNvSpPr/>
              <p:nvPr/>
            </p:nvSpPr>
            <p:spPr>
              <a:xfrm>
                <a:off x="2514600" y="1905000"/>
                <a:ext cx="609600" cy="445008"/>
              </a:xfrm>
              <a:prstGeom prst="downArrow">
                <a:avLst/>
              </a:prstGeom>
              <a:gradFill flip="none" rotWithShape="1">
                <a:gsLst>
                  <a:gs pos="0">
                    <a:schemeClr val="bg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5400000" scaled="0"/>
                <a:tileRect/>
              </a:gradFill>
              <a:ln>
                <a:headEnd type="none" w="med" len="med"/>
                <a:tailEnd type="none" w="med" len="med"/>
              </a:ln>
              <a:effectLst>
                <a:outerShdw blurRad="63500" dist="38100" dir="5400000" algn="tl" rotWithShape="0">
                  <a:prstClr val="black">
                    <a:alpha val="45000"/>
                  </a:prstClr>
                </a:outerShdw>
              </a:effectLst>
              <a:scene3d>
                <a:camera prst="orthographicFront"/>
                <a:lightRig rig="glow" dir="t">
                  <a:rot lat="0" lon="0" rev="6360000"/>
                </a:lightRig>
              </a:scene3d>
              <a:sp3d contourW="1270" prstMaterial="flat">
                <a:bevelT w="95250" h="101600"/>
                <a:contourClr>
                  <a:srgbClr val="FFFF00"/>
                </a:contourClr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363">
                  <a:lnSpc>
                    <a:spcPct val="85000"/>
                  </a:lnSpc>
                  <a:spcBef>
                    <a:spcPts val="1200"/>
                  </a:spcBef>
                  <a:defRPr/>
                </a:pPr>
                <a:endPara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590800" y="1905000"/>
                <a:ext cx="762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No</a:t>
                </a:r>
                <a:endParaRPr lang="en-US" sz="1400" dirty="0"/>
              </a:p>
            </p:txBody>
          </p:sp>
        </p:grpSp>
      </p:grpSp>
      <p:grpSp>
        <p:nvGrpSpPr>
          <p:cNvPr id="19" name="Group 34"/>
          <p:cNvGrpSpPr/>
          <p:nvPr/>
        </p:nvGrpSpPr>
        <p:grpSpPr>
          <a:xfrm>
            <a:off x="152400" y="3429000"/>
            <a:ext cx="8351441" cy="1181100"/>
            <a:chOff x="152400" y="4648200"/>
            <a:chExt cx="8351441" cy="1181100"/>
          </a:xfrm>
        </p:grpSpPr>
        <p:sp>
          <p:nvSpPr>
            <p:cNvPr id="7" name="Rounded Rectangle 6"/>
            <p:cNvSpPr>
              <a:spLocks/>
            </p:cNvSpPr>
            <p:nvPr/>
          </p:nvSpPr>
          <p:spPr bwMode="auto">
            <a:xfrm>
              <a:off x="6583363" y="4800600"/>
              <a:ext cx="1920478" cy="1028700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5400000" scaled="0"/>
              <a:tileRect/>
            </a:gradFill>
            <a:ln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63" eaLnBrk="1" latinLnBrk="0" hangingPunct="1">
                <a:lnSpc>
                  <a:spcPct val="85000"/>
                </a:lnSpc>
                <a:spcBef>
                  <a:spcPts val="1200"/>
                </a:spcBef>
                <a:buClrTx/>
                <a:buSzTx/>
                <a:buFontTx/>
                <a:buNone/>
                <a:tabLst/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WWS: Customer Built on other middleware/platform</a:t>
              </a:r>
              <a:endParaRPr lang="en-US" sz="1600" spc="-100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2400" y="5144869"/>
              <a:ext cx="502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Does customer have an internal standard or strategy around middleware?  </a:t>
              </a:r>
              <a:endParaRPr lang="en-US" dirty="0"/>
            </a:p>
          </p:txBody>
        </p:sp>
        <p:grpSp>
          <p:nvGrpSpPr>
            <p:cNvPr id="20" name="Group 29"/>
            <p:cNvGrpSpPr/>
            <p:nvPr/>
          </p:nvGrpSpPr>
          <p:grpSpPr>
            <a:xfrm>
              <a:off x="5486400" y="5077968"/>
              <a:ext cx="978408" cy="484632"/>
              <a:chOff x="5334000" y="1447800"/>
              <a:chExt cx="978408" cy="484632"/>
            </a:xfrm>
          </p:grpSpPr>
          <p:sp>
            <p:nvSpPr>
              <p:cNvPr id="31" name="Right Arrow 30"/>
              <p:cNvSpPr/>
              <p:nvPr/>
            </p:nvSpPr>
            <p:spPr>
              <a:xfrm>
                <a:off x="5334000" y="1447800"/>
                <a:ext cx="978408" cy="484632"/>
              </a:xfrm>
              <a:prstGeom prst="rightArrow">
                <a:avLst/>
              </a:prstGeom>
              <a:gradFill flip="none" rotWithShape="1">
                <a:gsLst>
                  <a:gs pos="0">
                    <a:schemeClr val="bg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5400000" scaled="0"/>
                <a:tileRect/>
              </a:gradFill>
              <a:ln>
                <a:headEnd type="none" w="med" len="med"/>
                <a:tailEnd type="none" w="med" len="med"/>
              </a:ln>
              <a:effectLst>
                <a:outerShdw blurRad="63500" dist="38100" dir="5400000" algn="tl" rotWithShape="0">
                  <a:prstClr val="black">
                    <a:alpha val="45000"/>
                  </a:prstClr>
                </a:outerShdw>
              </a:effectLst>
              <a:scene3d>
                <a:camera prst="orthographicFront"/>
                <a:lightRig rig="glow" dir="t">
                  <a:rot lat="0" lon="0" rev="6360000"/>
                </a:lightRig>
              </a:scene3d>
              <a:sp3d contourW="1270" prstMaterial="flat">
                <a:bevelT w="95250" h="101600"/>
                <a:contourClr>
                  <a:srgbClr val="FFFF00"/>
                </a:contourClr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363">
                  <a:lnSpc>
                    <a:spcPct val="85000"/>
                  </a:lnSpc>
                  <a:spcBef>
                    <a:spcPts val="1200"/>
                  </a:spcBef>
                  <a:defRPr/>
                </a:pPr>
                <a:endPara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5486400" y="1524000"/>
                <a:ext cx="7620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/>
                  <a:t>Yes</a:t>
                </a:r>
                <a:endParaRPr lang="en-US" sz="1600" dirty="0"/>
              </a:p>
            </p:txBody>
          </p:sp>
        </p:grpSp>
        <p:grpSp>
          <p:nvGrpSpPr>
            <p:cNvPr id="23" name="Group 45"/>
            <p:cNvGrpSpPr/>
            <p:nvPr/>
          </p:nvGrpSpPr>
          <p:grpSpPr>
            <a:xfrm>
              <a:off x="1676400" y="4648200"/>
              <a:ext cx="838200" cy="445008"/>
              <a:chOff x="2514600" y="1905000"/>
              <a:chExt cx="838200" cy="445008"/>
            </a:xfrm>
          </p:grpSpPr>
          <p:sp>
            <p:nvSpPr>
              <p:cNvPr id="47" name="Down Arrow 46"/>
              <p:cNvSpPr/>
              <p:nvPr/>
            </p:nvSpPr>
            <p:spPr>
              <a:xfrm>
                <a:off x="2514600" y="1905000"/>
                <a:ext cx="609600" cy="445008"/>
              </a:xfrm>
              <a:prstGeom prst="downArrow">
                <a:avLst/>
              </a:prstGeom>
              <a:gradFill flip="none" rotWithShape="1">
                <a:gsLst>
                  <a:gs pos="0">
                    <a:schemeClr val="bg1"/>
                  </a:gs>
                  <a:gs pos="35000">
                    <a:schemeClr val="accent1">
                      <a:tint val="37000"/>
                      <a:satMod val="300000"/>
                    </a:schemeClr>
                  </a:gs>
                  <a:gs pos="100000">
                    <a:schemeClr val="accent1">
                      <a:tint val="15000"/>
                      <a:satMod val="350000"/>
                    </a:schemeClr>
                  </a:gs>
                </a:gsLst>
                <a:lin ang="5400000" scaled="0"/>
                <a:tileRect/>
              </a:gradFill>
              <a:ln>
                <a:headEnd type="none" w="med" len="med"/>
                <a:tailEnd type="none" w="med" len="med"/>
              </a:ln>
              <a:effectLst>
                <a:outerShdw blurRad="63500" dist="38100" dir="5400000" algn="tl" rotWithShape="0">
                  <a:prstClr val="black">
                    <a:alpha val="45000"/>
                  </a:prstClr>
                </a:outerShdw>
              </a:effectLst>
              <a:scene3d>
                <a:camera prst="orthographicFront"/>
                <a:lightRig rig="glow" dir="t">
                  <a:rot lat="0" lon="0" rev="6360000"/>
                </a:lightRig>
              </a:scene3d>
              <a:sp3d contourW="1270" prstMaterial="flat">
                <a:bevelT w="95250" h="101600"/>
                <a:contourClr>
                  <a:srgbClr val="FFFF00"/>
                </a:contourClr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363">
                  <a:lnSpc>
                    <a:spcPct val="85000"/>
                  </a:lnSpc>
                  <a:spcBef>
                    <a:spcPts val="1200"/>
                  </a:spcBef>
                  <a:defRPr/>
                </a:pPr>
                <a:endPara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2590800" y="1905000"/>
                <a:ext cx="762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/>
                  <a:t>No</a:t>
                </a:r>
                <a:endParaRPr lang="en-US" sz="14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Cornell Integration Mix</a:t>
            </a:r>
          </a:p>
        </p:txBody>
      </p:sp>
      <p:graphicFrame>
        <p:nvGraphicFramePr>
          <p:cNvPr id="19" name="Chart 18"/>
          <p:cNvGraphicFramePr/>
          <p:nvPr/>
        </p:nvGraphicFramePr>
        <p:xfrm>
          <a:off x="-609600" y="838200"/>
          <a:ext cx="6315139" cy="40814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2971800" y="2362200"/>
          <a:ext cx="70104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762000"/>
          </a:xfrm>
        </p:spPr>
        <p:txBody>
          <a:bodyPr/>
          <a:lstStyle/>
          <a:p>
            <a:r>
              <a:rPr lang="en-US" dirty="0" smtClean="0"/>
              <a:t>All Integrations by Deliverable Count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0" y="838200"/>
          <a:ext cx="5257800" cy="441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3810000" y="3124200"/>
          <a:ext cx="5867400" cy="3562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Estimated Responsibility Mix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graphicFrame>
        <p:nvGraphicFramePr>
          <p:cNvPr id="4" name="Chart 3"/>
          <p:cNvGraphicFramePr/>
          <p:nvPr/>
        </p:nvGraphicFramePr>
        <p:xfrm>
          <a:off x="1066800" y="1243012"/>
          <a:ext cx="6467475" cy="470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5715000" y="3429000"/>
            <a:ext cx="838200" cy="8382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 smtClean="0"/>
              <a:t>EIBs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Important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04800" y="1295400"/>
            <a:ext cx="8458200" cy="495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Functional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Area</a:t>
            </a:r>
          </a:p>
          <a:p>
            <a:pPr marL="685800" lvl="1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HR,</a:t>
            </a: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Benefits, Payroll, other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Vendor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Name</a:t>
            </a:r>
          </a:p>
          <a:p>
            <a:pPr marL="685800" lvl="1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Separate</a:t>
            </a: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column with name of vendor or internal system name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Only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integrations in scope (not retiring or sun setting)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Inbound and outbound separate integrations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Each major Interaction can be separate integrations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#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Files or Data sources involved for input or output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Format of input or output files/message</a:t>
            </a:r>
            <a:endParaRPr kumimoji="0" lang="en-US" sz="3000" b="0" i="0" u="none" strike="noStrike" kern="1200" cap="none" spc="0" normalizeH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Complexity of Transform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System of record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Knowledge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owner</a:t>
            </a:r>
          </a:p>
          <a:p>
            <a:pPr marL="228600" indent="-228600">
              <a:spcBef>
                <a:spcPct val="20000"/>
              </a:spcBef>
              <a:buClr>
                <a:srgbClr val="5D87A1"/>
              </a:buClr>
              <a:buFont typeface="Wingdings" pitchFamily="2" charset="2"/>
              <a:buChar char="§"/>
            </a:pPr>
            <a:r>
              <a:rPr lang="en-US" sz="3000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Change</a:t>
            </a: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management.  Only one master inventory spreadsheet.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Integration Kickoff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304800" y="1295400"/>
            <a:ext cx="845820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Leave with enough information</a:t>
            </a:r>
            <a:r>
              <a:rPr kumimoji="0" lang="en-US" sz="30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about each integration to begin detailed design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3000" noProof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Achieve Formal agreement on which integrations are in scope, and out of scope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000" b="0" i="0" u="none" strike="noStrike" kern="1200" cap="none" spc="0" normalizeH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Mutual agreement as to who is responsible for design, build, and deployment of which integrations</a:t>
            </a:r>
            <a:endParaRPr kumimoji="0" lang="en-US" sz="3000" b="0" i="0" u="none" strike="noStrike" kern="1200" cap="none" spc="0" normalizeH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3000" baseline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Finalize Workday’s Integration Proposal</a:t>
            </a: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D87A1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30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Finalize Project Plan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>
                    <a:lumMod val="65000"/>
                  </a:prstClr>
                </a:solidFill>
              </a:rPr>
              <a:t>WORKDAY CONFIDENTIAL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219201"/>
          <a:ext cx="7315200" cy="4631195"/>
        </p:xfrm>
        <a:graphic>
          <a:graphicData uri="http://schemas.openxmlformats.org/drawingml/2006/table">
            <a:tbl>
              <a:tblPr/>
              <a:tblGrid>
                <a:gridCol w="1828800"/>
                <a:gridCol w="1828800"/>
                <a:gridCol w="1828800"/>
                <a:gridCol w="1828800"/>
              </a:tblGrid>
              <a:tr h="3746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/>
                          <a:ea typeface="Calibri"/>
                          <a:cs typeface="Times New Roman"/>
                        </a:rPr>
                        <a:t>Date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libri"/>
                          <a:ea typeface="Calibri"/>
                          <a:cs typeface="Times New Roman"/>
                        </a:rPr>
                        <a:t>Time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libri"/>
                          <a:ea typeface="Calibri"/>
                          <a:cs typeface="Times New Roman"/>
                        </a:rPr>
                        <a:t>Topic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Calibri"/>
                          <a:ea typeface="Calibri"/>
                          <a:cs typeface="Times New Roman"/>
                        </a:rPr>
                        <a:t>Audience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476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Mon Dec 13th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10am – 12pm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Review integration strategy overview, discuss methodology, project, and summarize deliverables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All project team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8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Mon Dec 13th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2 – 4pm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Review all Benefits Integration deliverables (37)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Benefits key knowledge holders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8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Tuesday Dec 14th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10am – 12pm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Review Payroll and Financials Integration Deliverables (33)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Key Payroll Knowledge Holders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581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Tuesday Dec 14th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2pm – 4pm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Review “Other” and Worker Data Integration deliverables (47)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Key Integration Knowledge Holders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85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Wednesday Dec 15th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Calibri"/>
                          <a:ea typeface="Calibri"/>
                          <a:cs typeface="Times New Roman"/>
                        </a:rPr>
                        <a:t>9am – 12pm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EIB deep dive, Summary of findings, and next steps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Calibri"/>
                          <a:ea typeface="Calibri"/>
                          <a:cs typeface="Times New Roman"/>
                        </a:rPr>
                        <a:t>All Project team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Workday Integration On Demand</a:t>
            </a:r>
            <a:endParaRPr lang="en-US" dirty="0"/>
          </a:p>
        </p:txBody>
      </p:sp>
      <p:sp>
        <p:nvSpPr>
          <p:cNvPr id="91" name="Rounded Rectangle 90"/>
          <p:cNvSpPr/>
          <p:nvPr/>
        </p:nvSpPr>
        <p:spPr>
          <a:xfrm>
            <a:off x="381000" y="1146048"/>
            <a:ext cx="8382000" cy="609600"/>
          </a:xfrm>
          <a:prstGeom prst="roundRect">
            <a:avLst>
              <a:gd name="adj" fmla="val 13095"/>
            </a:avLst>
          </a:prstGeom>
          <a:solidFill>
            <a:sysClr val="window" lastClr="FFFFFF">
              <a:lumMod val="85000"/>
            </a:sys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381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92" name="Rounded Rectangle 91">
            <a:hlinkClick r:id="rId3"/>
          </p:cNvPr>
          <p:cNvSpPr/>
          <p:nvPr/>
        </p:nvSpPr>
        <p:spPr>
          <a:xfrm>
            <a:off x="381000" y="1831848"/>
            <a:ext cx="8382000" cy="533400"/>
          </a:xfrm>
          <a:prstGeom prst="roundRect">
            <a:avLst/>
          </a:prstGeom>
          <a:gradFill rotWithShape="1">
            <a:gsLst>
              <a:gs pos="0">
                <a:srgbClr val="5D87A1">
                  <a:shade val="51000"/>
                  <a:satMod val="130000"/>
                </a:srgbClr>
              </a:gs>
              <a:gs pos="80000">
                <a:srgbClr val="5D87A1">
                  <a:shade val="93000"/>
                  <a:satMod val="130000"/>
                </a:srgbClr>
              </a:gs>
              <a:gs pos="100000">
                <a:srgbClr val="5D87A1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 defTabSz="914363">
              <a:lnSpc>
                <a:spcPct val="85000"/>
              </a:lnSpc>
              <a:defRPr/>
            </a:pPr>
            <a:r>
              <a:rPr lang="en-US" b="1" kern="0" spc="-10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latin typeface="Arial"/>
                <a:cs typeface="Segoe UI" pitchFamily="34" charset="0"/>
              </a:rPr>
              <a:t>Web Services API</a:t>
            </a:r>
          </a:p>
        </p:txBody>
      </p:sp>
      <p:pic>
        <p:nvPicPr>
          <p:cNvPr id="93" name="Picture 92" descr="logo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1244" y="1012698"/>
            <a:ext cx="1661512" cy="923925"/>
          </a:xfrm>
          <a:prstGeom prst="rect">
            <a:avLst/>
          </a:prstGeom>
        </p:spPr>
      </p:pic>
      <p:sp>
        <p:nvSpPr>
          <p:cNvPr id="94" name="Rectangle 93"/>
          <p:cNvSpPr/>
          <p:nvPr/>
        </p:nvSpPr>
        <p:spPr>
          <a:xfrm>
            <a:off x="609600" y="1298448"/>
            <a:ext cx="2903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Segoe UI" pitchFamily="34" charset="0"/>
              </a:rPr>
              <a:t>HCM    Payroll    Benefits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562600" y="129844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cs typeface="Segoe UI" pitchFamily="34" charset="0"/>
              </a:rPr>
              <a:t>Financials  Spend  Projects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</a:endParaRPr>
          </a:p>
        </p:txBody>
      </p:sp>
      <p:grpSp>
        <p:nvGrpSpPr>
          <p:cNvPr id="3" name="Group 46"/>
          <p:cNvGrpSpPr/>
          <p:nvPr/>
        </p:nvGrpSpPr>
        <p:grpSpPr>
          <a:xfrm>
            <a:off x="381000" y="2441448"/>
            <a:ext cx="4131527" cy="2895600"/>
            <a:chOff x="381000" y="2667000"/>
            <a:chExt cx="3124200" cy="2895600"/>
          </a:xfrm>
        </p:grpSpPr>
        <p:sp>
          <p:nvSpPr>
            <p:cNvPr id="97" name="Rounded Rectangle 96">
              <a:hlinkClick r:id="" action="ppaction://noaction"/>
            </p:cNvPr>
            <p:cNvSpPr/>
            <p:nvPr/>
          </p:nvSpPr>
          <p:spPr>
            <a:xfrm>
              <a:off x="381000" y="2667000"/>
              <a:ext cx="3124200" cy="2895600"/>
            </a:xfrm>
            <a:prstGeom prst="roundRect">
              <a:avLst>
                <a:gd name="adj" fmla="val 7143"/>
              </a:avLst>
            </a:prstGeom>
            <a:gradFill rotWithShape="1">
              <a:gsLst>
                <a:gs pos="0">
                  <a:srgbClr val="73C6A1">
                    <a:shade val="51000"/>
                    <a:satMod val="130000"/>
                  </a:srgbClr>
                </a:gs>
                <a:gs pos="80000">
                  <a:srgbClr val="73C6A1">
                    <a:shade val="93000"/>
                    <a:satMod val="130000"/>
                  </a:srgbClr>
                </a:gs>
                <a:gs pos="100000">
                  <a:srgbClr val="73C6A1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marL="0" marR="0" lvl="0" indent="0" algn="ctr" defTabSz="914363" eaLnBrk="1" fontAlgn="base" latinLnBrk="0" hangingPunct="1">
                <a:lnSpc>
                  <a:spcPct val="85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553864" y="2782669"/>
              <a:ext cx="29513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363" eaLnBrk="1" fontAlgn="base" latinLnBrk="0" hangingPunct="1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007B85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Integration Networks</a:t>
              </a: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762000" y="2974848"/>
            <a:ext cx="2895600" cy="304799"/>
            <a:chOff x="121623" y="2277"/>
            <a:chExt cx="2886471" cy="995585"/>
          </a:xfrm>
        </p:grpSpPr>
        <p:sp>
          <p:nvSpPr>
            <p:cNvPr id="100" name="Rounded Rectangle 99"/>
            <p:cNvSpPr/>
            <p:nvPr/>
          </p:nvSpPr>
          <p:spPr>
            <a:xfrm>
              <a:off x="121623" y="2277"/>
              <a:ext cx="2886471" cy="995585"/>
            </a:xfrm>
            <a:prstGeom prst="roundRect">
              <a:avLst/>
            </a:prstGeom>
            <a:solidFill>
              <a:srgbClr val="007B85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01" name="Rounded Rectangle 4">
              <a:hlinkClick r:id="" action="ppaction://noaction"/>
            </p:cNvPr>
            <p:cNvSpPr/>
            <p:nvPr/>
          </p:nvSpPr>
          <p:spPr>
            <a:xfrm>
              <a:off x="577382" y="2280"/>
              <a:ext cx="2382113" cy="946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marR="0" lvl="0" indent="0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HCM Network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762000" y="3355848"/>
            <a:ext cx="2895600" cy="304799"/>
            <a:chOff x="121623" y="2277"/>
            <a:chExt cx="2886471" cy="995585"/>
          </a:xfrm>
        </p:grpSpPr>
        <p:sp>
          <p:nvSpPr>
            <p:cNvPr id="103" name="Rounded Rectangle 102"/>
            <p:cNvSpPr/>
            <p:nvPr/>
          </p:nvSpPr>
          <p:spPr>
            <a:xfrm>
              <a:off x="121623" y="2277"/>
              <a:ext cx="2886471" cy="995585"/>
            </a:xfrm>
            <a:prstGeom prst="roundRect">
              <a:avLst/>
            </a:prstGeom>
            <a:solidFill>
              <a:srgbClr val="007B85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04" name="Rounded Rectangle 4"/>
            <p:cNvSpPr/>
            <p:nvPr/>
          </p:nvSpPr>
          <p:spPr>
            <a:xfrm>
              <a:off x="577382" y="2280"/>
              <a:ext cx="2382113" cy="946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marR="0" lvl="0" indent="0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Benefits 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Network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6" name="Group 18"/>
          <p:cNvGrpSpPr/>
          <p:nvPr/>
        </p:nvGrpSpPr>
        <p:grpSpPr>
          <a:xfrm>
            <a:off x="762000" y="3736848"/>
            <a:ext cx="2895600" cy="304799"/>
            <a:chOff x="121623" y="2277"/>
            <a:chExt cx="2886471" cy="995585"/>
          </a:xfrm>
        </p:grpSpPr>
        <p:sp>
          <p:nvSpPr>
            <p:cNvPr id="106" name="Rounded Rectangle 105"/>
            <p:cNvSpPr/>
            <p:nvPr/>
          </p:nvSpPr>
          <p:spPr>
            <a:xfrm>
              <a:off x="121623" y="2277"/>
              <a:ext cx="2886471" cy="995585"/>
            </a:xfrm>
            <a:prstGeom prst="roundRect">
              <a:avLst/>
            </a:prstGeom>
            <a:solidFill>
              <a:srgbClr val="007B85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07" name="Rounded Rectangle 4"/>
            <p:cNvSpPr/>
            <p:nvPr/>
          </p:nvSpPr>
          <p:spPr>
            <a:xfrm>
              <a:off x="577382" y="2280"/>
              <a:ext cx="2382113" cy="946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marR="0" lvl="0" indent="0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Payroll Network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762000" y="4117848"/>
            <a:ext cx="2895600" cy="304799"/>
            <a:chOff x="121623" y="2277"/>
            <a:chExt cx="2886471" cy="995585"/>
          </a:xfrm>
        </p:grpSpPr>
        <p:sp>
          <p:nvSpPr>
            <p:cNvPr id="109" name="Rounded Rectangle 108"/>
            <p:cNvSpPr/>
            <p:nvPr/>
          </p:nvSpPr>
          <p:spPr>
            <a:xfrm>
              <a:off x="121623" y="2277"/>
              <a:ext cx="2886471" cy="995585"/>
            </a:xfrm>
            <a:prstGeom prst="roundRect">
              <a:avLst/>
            </a:prstGeom>
            <a:solidFill>
              <a:srgbClr val="007B85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10" name="Rounded Rectangle 4"/>
            <p:cNvSpPr/>
            <p:nvPr/>
          </p:nvSpPr>
          <p:spPr>
            <a:xfrm>
              <a:off x="577382" y="2280"/>
              <a:ext cx="2382113" cy="946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marR="0" lvl="0" indent="0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Financial Network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762000" y="4498848"/>
            <a:ext cx="2895600" cy="304799"/>
            <a:chOff x="121623" y="2277"/>
            <a:chExt cx="2886471" cy="995585"/>
          </a:xfrm>
        </p:grpSpPr>
        <p:sp>
          <p:nvSpPr>
            <p:cNvPr id="112" name="Rounded Rectangle 111"/>
            <p:cNvSpPr/>
            <p:nvPr/>
          </p:nvSpPr>
          <p:spPr>
            <a:xfrm>
              <a:off x="121623" y="2277"/>
              <a:ext cx="2886471" cy="995585"/>
            </a:xfrm>
            <a:prstGeom prst="roundRect">
              <a:avLst/>
            </a:prstGeom>
            <a:solidFill>
              <a:srgbClr val="007B85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13" name="Rounded Rectangle 4"/>
            <p:cNvSpPr/>
            <p:nvPr/>
          </p:nvSpPr>
          <p:spPr>
            <a:xfrm>
              <a:off x="577382" y="2280"/>
              <a:ext cx="2382113" cy="94698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0" marR="0" lvl="0" indent="0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/>
                  <a:cs typeface="+mn-cs"/>
                </a:rPr>
                <a:t>Spend Network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</p:grpSp>
      <p:sp>
        <p:nvSpPr>
          <p:cNvPr id="114" name="Rounded Rectangle 113">
            <a:hlinkClick r:id="" action="ppaction://noaction"/>
          </p:cNvPr>
          <p:cNvSpPr/>
          <p:nvPr/>
        </p:nvSpPr>
        <p:spPr>
          <a:xfrm>
            <a:off x="381000" y="2517648"/>
            <a:ext cx="4114799" cy="2286000"/>
          </a:xfrm>
          <a:prstGeom prst="roundRect">
            <a:avLst/>
          </a:prstGeom>
          <a:solidFill>
            <a:sysClr val="window" lastClr="FFFFFF">
              <a:alpha val="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grpSp>
        <p:nvGrpSpPr>
          <p:cNvPr id="9" name="Group 114"/>
          <p:cNvGrpSpPr/>
          <p:nvPr/>
        </p:nvGrpSpPr>
        <p:grpSpPr>
          <a:xfrm>
            <a:off x="4648200" y="2441448"/>
            <a:ext cx="4114800" cy="2895600"/>
            <a:chOff x="4648200" y="2286000"/>
            <a:chExt cx="4114800" cy="2895600"/>
          </a:xfrm>
        </p:grpSpPr>
        <p:grpSp>
          <p:nvGrpSpPr>
            <p:cNvPr id="10" name="Group 23"/>
            <p:cNvGrpSpPr/>
            <p:nvPr/>
          </p:nvGrpSpPr>
          <p:grpSpPr>
            <a:xfrm>
              <a:off x="4648200" y="2286000"/>
              <a:ext cx="4114800" cy="2895600"/>
              <a:chOff x="5791200" y="2667000"/>
              <a:chExt cx="2971800" cy="2895600"/>
            </a:xfrm>
          </p:grpSpPr>
          <p:grpSp>
            <p:nvGrpSpPr>
              <p:cNvPr id="11" name="Group 44"/>
              <p:cNvGrpSpPr/>
              <p:nvPr/>
            </p:nvGrpSpPr>
            <p:grpSpPr>
              <a:xfrm>
                <a:off x="5791200" y="2667000"/>
                <a:ext cx="2971800" cy="2895600"/>
                <a:chOff x="5334000" y="2667000"/>
                <a:chExt cx="1676400" cy="2895600"/>
              </a:xfrm>
            </p:grpSpPr>
            <p:sp>
              <p:nvSpPr>
                <p:cNvPr id="127" name="Rounded Rectangle 26"/>
                <p:cNvSpPr/>
                <p:nvPr/>
              </p:nvSpPr>
              <p:spPr>
                <a:xfrm>
                  <a:off x="5334000" y="2667000"/>
                  <a:ext cx="1676400" cy="2895600"/>
                </a:xfrm>
                <a:prstGeom prst="roundRect">
                  <a:avLst>
                    <a:gd name="adj" fmla="val 7143"/>
                  </a:avLst>
                </a:prstGeom>
                <a:gradFill rotWithShape="1">
                  <a:gsLst>
                    <a:gs pos="0">
                      <a:srgbClr val="73C6A1">
                        <a:shade val="51000"/>
                        <a:satMod val="130000"/>
                      </a:srgbClr>
                    </a:gs>
                    <a:gs pos="80000">
                      <a:srgbClr val="73C6A1">
                        <a:shade val="93000"/>
                        <a:satMod val="130000"/>
                      </a:srgbClr>
                    </a:gs>
                    <a:gs pos="100000">
                      <a:srgbClr val="73C6A1"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>
                  <a:bevelT w="63500" h="25400"/>
                </a:sp3d>
              </p:spPr>
              <p:txBody>
                <a:bodyPr rtlCol="0" anchor="ctr"/>
                <a:lstStyle/>
                <a:p>
                  <a:pPr marL="0" marR="0" lvl="0" indent="0" algn="ctr" defTabSz="914363" eaLnBrk="1" fontAlgn="base" latinLnBrk="0" hangingPunct="1">
                    <a:lnSpc>
                      <a:spcPct val="85000"/>
                    </a:lnSpc>
                    <a:spcBef>
                      <a:spcPts val="12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 smtClean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28" name="Rectangle 28"/>
                <p:cNvSpPr/>
                <p:nvPr/>
              </p:nvSpPr>
              <p:spPr>
                <a:xfrm>
                  <a:off x="5427133" y="2782669"/>
                  <a:ext cx="1272822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defTabSz="914363" eaLnBrk="1" fontAlgn="base" latinLnBrk="0" hangingPunct="1">
                    <a:lnSpc>
                      <a:spcPct val="100000"/>
                    </a:lnSpc>
                    <a:spcBef>
                      <a:spcPts val="12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0" cap="none" spc="0" normalizeH="0" baseline="0" noProof="0" dirty="0" smtClean="0">
                      <a:ln w="18415" cmpd="sng">
                        <a:noFill/>
                        <a:prstDash val="solid"/>
                      </a:ln>
                      <a:solidFill>
                        <a:srgbClr val="007B85"/>
                      </a:solidFill>
                      <a:effectLst/>
                      <a:uLnTx/>
                      <a:uFillTx/>
                      <a:latin typeface="Arial" pitchFamily="34" charset="0"/>
                      <a:cs typeface="Arial" pitchFamily="34" charset="0"/>
                    </a:rPr>
                    <a:t>Integration Tools</a:t>
                  </a:r>
                </a:p>
              </p:txBody>
            </p:sp>
          </p:grpSp>
          <p:sp>
            <p:nvSpPr>
              <p:cNvPr id="126" name="Rectangle 125"/>
              <p:cNvSpPr/>
              <p:nvPr/>
            </p:nvSpPr>
            <p:spPr>
              <a:xfrm>
                <a:off x="5858385" y="4724421"/>
                <a:ext cx="281956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1430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1" u="none" strike="noStrike" kern="0" cap="none" spc="0" normalizeH="0" baseline="0" noProof="0" dirty="0" smtClean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itchFamily="34" charset="0"/>
                    <a:cs typeface="Arial" pitchFamily="34" charset="0"/>
                  </a:rPr>
                  <a:t>Advanced tools for Users, Partners and Workday to build customer-specific integrations</a:t>
                </a:r>
              </a:p>
            </p:txBody>
          </p:sp>
        </p:grpSp>
        <p:grpSp>
          <p:nvGrpSpPr>
            <p:cNvPr id="12" name="Group 45"/>
            <p:cNvGrpSpPr/>
            <p:nvPr/>
          </p:nvGrpSpPr>
          <p:grpSpPr>
            <a:xfrm>
              <a:off x="4807523" y="3603148"/>
              <a:ext cx="3808017" cy="548640"/>
              <a:chOff x="4807523" y="3603148"/>
              <a:chExt cx="3808017" cy="548640"/>
            </a:xfrm>
          </p:grpSpPr>
          <p:sp>
            <p:nvSpPr>
              <p:cNvPr id="122" name="Rounded Rectangle 121"/>
              <p:cNvSpPr>
                <a:spLocks/>
              </p:cNvSpPr>
              <p:nvPr/>
            </p:nvSpPr>
            <p:spPr>
              <a:xfrm>
                <a:off x="4807523" y="3603148"/>
                <a:ext cx="3714992" cy="548640"/>
              </a:xfrm>
              <a:prstGeom prst="roundRect">
                <a:avLst/>
              </a:prstGeom>
              <a:gradFill rotWithShape="1">
                <a:gsLst>
                  <a:gs pos="0">
                    <a:srgbClr val="73C6A1">
                      <a:shade val="51000"/>
                      <a:satMod val="130000"/>
                    </a:srgbClr>
                  </a:gs>
                  <a:gs pos="80000">
                    <a:srgbClr val="73C6A1">
                      <a:shade val="93000"/>
                      <a:satMod val="130000"/>
                    </a:srgbClr>
                  </a:gs>
                  <a:gs pos="100000">
                    <a:srgbClr val="73C6A1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63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-100" normalizeH="0" baseline="0" noProof="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5492330" y="3726658"/>
                <a:ext cx="3123210" cy="301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363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-100" normalizeH="0" baseline="0" noProof="0" dirty="0" smtClean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"/>
                    <a:cs typeface="Segoe UI" pitchFamily="34" charset="0"/>
                  </a:rPr>
                  <a:t>Workday Studio</a:t>
                </a:r>
              </a:p>
            </p:txBody>
          </p:sp>
          <p:pic>
            <p:nvPicPr>
              <p:cNvPr id="124" name="Picture 123" descr="Cloud-assembly-128.pn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946188" y="3638550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13" name="Group 47"/>
            <p:cNvGrpSpPr/>
            <p:nvPr/>
          </p:nvGrpSpPr>
          <p:grpSpPr>
            <a:xfrm>
              <a:off x="4809498" y="2940123"/>
              <a:ext cx="3808017" cy="548640"/>
              <a:chOff x="4809498" y="2940123"/>
              <a:chExt cx="3808017" cy="548640"/>
            </a:xfrm>
          </p:grpSpPr>
          <p:sp>
            <p:nvSpPr>
              <p:cNvPr id="119" name="Rounded Rectangle 118"/>
              <p:cNvSpPr>
                <a:spLocks/>
              </p:cNvSpPr>
              <p:nvPr/>
            </p:nvSpPr>
            <p:spPr>
              <a:xfrm>
                <a:off x="4809498" y="2940123"/>
                <a:ext cx="3714992" cy="548640"/>
              </a:xfrm>
              <a:prstGeom prst="roundRect">
                <a:avLst/>
              </a:prstGeom>
              <a:gradFill rotWithShape="1">
                <a:gsLst>
                  <a:gs pos="0">
                    <a:srgbClr val="73C6A1">
                      <a:shade val="51000"/>
                      <a:satMod val="130000"/>
                    </a:srgbClr>
                  </a:gs>
                  <a:gs pos="80000">
                    <a:srgbClr val="73C6A1">
                      <a:shade val="93000"/>
                      <a:satMod val="130000"/>
                    </a:srgbClr>
                  </a:gs>
                  <a:gs pos="100000">
                    <a:srgbClr val="73C6A1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63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-100" normalizeH="0" baseline="0" noProof="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5494305" y="3063633"/>
                <a:ext cx="3123210" cy="301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363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-100" normalizeH="0" baseline="0" noProof="0" dirty="0" smtClean="0">
                    <a:ln w="18415" cmpd="sng">
                      <a:noFill/>
                      <a:prstDash val="solid"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Segoe"/>
                    <a:cs typeface="Segoe UI" pitchFamily="34" charset="0"/>
                  </a:rPr>
                  <a:t>Enterprise Interface Builder (EIB)</a:t>
                </a:r>
              </a:p>
            </p:txBody>
          </p:sp>
          <p:pic>
            <p:nvPicPr>
              <p:cNvPr id="121" name="Picture 41" descr="GEARS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939377" y="2988945"/>
                <a:ext cx="470823" cy="411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29" name="Rounded Rectangle 128">
            <a:hlinkClick r:id="" action="ppaction://noaction"/>
          </p:cNvPr>
          <p:cNvSpPr/>
          <p:nvPr/>
        </p:nvSpPr>
        <p:spPr>
          <a:xfrm>
            <a:off x="4648200" y="2517648"/>
            <a:ext cx="4114800" cy="2743200"/>
          </a:xfrm>
          <a:prstGeom prst="roundRect">
            <a:avLst/>
          </a:prstGeom>
          <a:solidFill>
            <a:srgbClr val="B2B2B2">
              <a:alpha val="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114" grpId="0" animBg="1"/>
      <p:bldP spid="1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Workday Integration Network 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0" y="953364"/>
          <a:ext cx="9144000" cy="4818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Workday Proprietary and Confidential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63138" y="5913912"/>
            <a:ext cx="362197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*** Current as of Workday 11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kern="0" dirty="0" smtClean="0">
                <a:solidFill>
                  <a:srgbClr val="1F497D"/>
                </a:solidFill>
              </a:rPr>
              <a:t>Typical HR Integration Use Cases</a:t>
            </a:r>
            <a:endParaRPr lang="en-US" b="1" dirty="0"/>
          </a:p>
        </p:txBody>
      </p:sp>
      <p:grpSp>
        <p:nvGrpSpPr>
          <p:cNvPr id="2" name="Group 156"/>
          <p:cNvGrpSpPr/>
          <p:nvPr/>
        </p:nvGrpSpPr>
        <p:grpSpPr>
          <a:xfrm rot="16200000">
            <a:off x="-3997451" y="818389"/>
            <a:ext cx="10037062" cy="822960"/>
            <a:chOff x="-1578862" y="1615441"/>
            <a:chExt cx="10037062" cy="822960"/>
          </a:xfrm>
        </p:grpSpPr>
        <p:sp>
          <p:nvSpPr>
            <p:cNvPr id="3" name="Rounded Rectangle 2"/>
            <p:cNvSpPr/>
            <p:nvPr/>
          </p:nvSpPr>
          <p:spPr>
            <a:xfrm>
              <a:off x="-1578862" y="1615441"/>
              <a:ext cx="5410200" cy="82296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pic>
          <p:nvPicPr>
            <p:cNvPr id="44" name="Picture 43" descr="procurement_icon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1800" y="1767840"/>
              <a:ext cx="457200" cy="457200"/>
            </a:xfrm>
            <a:prstGeom prst="rect">
              <a:avLst/>
            </a:prstGeom>
          </p:spPr>
        </p:pic>
        <p:pic>
          <p:nvPicPr>
            <p:cNvPr id="48" name="Picture 47" descr="resourcemanagement_icon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01000" y="1767840"/>
              <a:ext cx="457200" cy="457200"/>
            </a:xfrm>
            <a:prstGeom prst="rect">
              <a:avLst/>
            </a:prstGeom>
          </p:spPr>
        </p:pic>
        <p:pic>
          <p:nvPicPr>
            <p:cNvPr id="67" name="Picture 66" descr="hcm_icon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426462" y="1767841"/>
              <a:ext cx="457200" cy="457200"/>
            </a:xfrm>
            <a:prstGeom prst="rect">
              <a:avLst/>
            </a:prstGeom>
          </p:spPr>
        </p:pic>
        <p:pic>
          <p:nvPicPr>
            <p:cNvPr id="68" name="Picture 67" descr="payroll_icon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816862" y="1767841"/>
              <a:ext cx="457200" cy="457200"/>
            </a:xfrm>
            <a:prstGeom prst="rect">
              <a:avLst/>
            </a:prstGeom>
          </p:spPr>
        </p:pic>
        <p:pic>
          <p:nvPicPr>
            <p:cNvPr id="69" name="Picture 68" descr="financials_icon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91400" y="1767840"/>
              <a:ext cx="457200" cy="457200"/>
            </a:xfrm>
            <a:prstGeom prst="rect">
              <a:avLst/>
            </a:prstGeom>
          </p:spPr>
        </p:pic>
        <p:pic>
          <p:nvPicPr>
            <p:cNvPr id="70" name="Picture 69" descr="businessintelligence_icon.g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97938" y="1767841"/>
              <a:ext cx="457200" cy="457200"/>
            </a:xfrm>
            <a:prstGeom prst="rect">
              <a:avLst/>
            </a:prstGeom>
          </p:spPr>
        </p:pic>
        <p:pic>
          <p:nvPicPr>
            <p:cNvPr id="72" name="Picture 23" descr="Workday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04936" y="1615441"/>
              <a:ext cx="640402" cy="259474"/>
            </a:xfrm>
            <a:prstGeom prst="rect">
              <a:avLst/>
            </a:prstGeom>
            <a:noFill/>
          </p:spPr>
        </p:pic>
        <p:sp>
          <p:nvSpPr>
            <p:cNvPr id="76" name="Rectangle 75"/>
            <p:cNvSpPr/>
            <p:nvPr/>
          </p:nvSpPr>
          <p:spPr>
            <a:xfrm>
              <a:off x="-197447" y="1920248"/>
              <a:ext cx="2813591" cy="327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Human Capital Management</a:t>
              </a:r>
              <a:endParaRPr lang="en-US" sz="32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</p:grpSp>
      <p:grpSp>
        <p:nvGrpSpPr>
          <p:cNvPr id="4" name="Group 158"/>
          <p:cNvGrpSpPr/>
          <p:nvPr/>
        </p:nvGrpSpPr>
        <p:grpSpPr>
          <a:xfrm>
            <a:off x="6172200" y="838200"/>
            <a:ext cx="2651760" cy="533400"/>
            <a:chOff x="3276600" y="3672840"/>
            <a:chExt cx="2651760" cy="1219200"/>
          </a:xfrm>
        </p:grpSpPr>
        <p:sp>
          <p:nvSpPr>
            <p:cNvPr id="81" name="Rounded Rectangle 8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4268895" y="3904619"/>
              <a:ext cx="667170" cy="301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LDAP</a:t>
              </a:r>
            </a:p>
          </p:txBody>
        </p:sp>
      </p:grpSp>
      <p:grpSp>
        <p:nvGrpSpPr>
          <p:cNvPr id="5" name="Group 158"/>
          <p:cNvGrpSpPr/>
          <p:nvPr/>
        </p:nvGrpSpPr>
        <p:grpSpPr>
          <a:xfrm>
            <a:off x="6172200" y="1513114"/>
            <a:ext cx="2651760" cy="533400"/>
            <a:chOff x="3276600" y="3672840"/>
            <a:chExt cx="2651760" cy="1219200"/>
          </a:xfrm>
        </p:grpSpPr>
        <p:sp>
          <p:nvSpPr>
            <p:cNvPr id="60" name="Rounded Rectangle 59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835706" y="3904621"/>
              <a:ext cx="1533561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Recruiting, Talent</a:t>
              </a:r>
            </a:p>
          </p:txBody>
        </p:sp>
      </p:grpSp>
      <p:grpSp>
        <p:nvGrpSpPr>
          <p:cNvPr id="6" name="Group 102"/>
          <p:cNvGrpSpPr/>
          <p:nvPr/>
        </p:nvGrpSpPr>
        <p:grpSpPr>
          <a:xfrm>
            <a:off x="1676400" y="1066800"/>
            <a:ext cx="4343400" cy="246221"/>
            <a:chOff x="1676400" y="1066800"/>
            <a:chExt cx="4343400" cy="246221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2971800" y="1066800"/>
              <a:ext cx="145424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Indicative data</a:t>
              </a:r>
              <a:endParaRPr lang="en-US" sz="1000" dirty="0"/>
            </a:p>
          </p:txBody>
        </p:sp>
      </p:grpSp>
      <p:grpSp>
        <p:nvGrpSpPr>
          <p:cNvPr id="7" name="Group 123"/>
          <p:cNvGrpSpPr/>
          <p:nvPr/>
        </p:nvGrpSpPr>
        <p:grpSpPr>
          <a:xfrm>
            <a:off x="1676400" y="1676400"/>
            <a:ext cx="4343400" cy="474821"/>
            <a:chOff x="1676400" y="1676400"/>
            <a:chExt cx="4343400" cy="474821"/>
          </a:xfrm>
        </p:grpSpPr>
        <p:cxnSp>
          <p:nvCxnSpPr>
            <p:cNvPr id="62" name="Straight Arrow Connector 61"/>
            <p:cNvCxnSpPr/>
            <p:nvPr/>
          </p:nvCxnSpPr>
          <p:spPr>
            <a:xfrm>
              <a:off x="1676400" y="16764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3200400" y="1676400"/>
              <a:ext cx="104868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Open Positions</a:t>
              </a:r>
              <a:endParaRPr lang="en-US" sz="1000" dirty="0"/>
            </a:p>
          </p:txBody>
        </p:sp>
        <p:grpSp>
          <p:nvGrpSpPr>
            <p:cNvPr id="8" name="Group 106"/>
            <p:cNvGrpSpPr/>
            <p:nvPr/>
          </p:nvGrpSpPr>
          <p:grpSpPr>
            <a:xfrm>
              <a:off x="1676400" y="1905000"/>
              <a:ext cx="4267200" cy="246221"/>
              <a:chOff x="1676400" y="1905000"/>
              <a:chExt cx="4267200" cy="246221"/>
            </a:xfrm>
          </p:grpSpPr>
          <p:cxnSp>
            <p:nvCxnSpPr>
              <p:cNvPr id="53" name="Straight Arrow Connector 52"/>
              <p:cNvCxnSpPr/>
              <p:nvPr/>
            </p:nvCxnSpPr>
            <p:spPr>
              <a:xfrm rot="10800000">
                <a:off x="1676400" y="1905001"/>
                <a:ext cx="426720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2784136" y="1905000"/>
                <a:ext cx="211949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Applicant and/or Hire Information</a:t>
                </a:r>
                <a:endParaRPr lang="en-US" sz="1000" dirty="0"/>
              </a:p>
            </p:txBody>
          </p:sp>
        </p:grpSp>
      </p:grpSp>
      <p:grpSp>
        <p:nvGrpSpPr>
          <p:cNvPr id="9" name="Group 158"/>
          <p:cNvGrpSpPr/>
          <p:nvPr/>
        </p:nvGrpSpPr>
        <p:grpSpPr>
          <a:xfrm>
            <a:off x="6172200" y="3004458"/>
            <a:ext cx="2651760" cy="533400"/>
            <a:chOff x="3276600" y="3672840"/>
            <a:chExt cx="2651760" cy="1219200"/>
          </a:xfrm>
        </p:grpSpPr>
        <p:sp>
          <p:nvSpPr>
            <p:cNvPr id="73" name="Rounded Rectangle 72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599648" y="3904620"/>
              <a:ext cx="2005677" cy="536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Absence Management</a:t>
              </a:r>
            </a:p>
          </p:txBody>
        </p:sp>
      </p:grpSp>
      <p:grpSp>
        <p:nvGrpSpPr>
          <p:cNvPr id="10" name="Group 158"/>
          <p:cNvGrpSpPr/>
          <p:nvPr/>
        </p:nvGrpSpPr>
        <p:grpSpPr>
          <a:xfrm>
            <a:off x="6172200" y="3679372"/>
            <a:ext cx="2651760" cy="533400"/>
            <a:chOff x="3276600" y="3672840"/>
            <a:chExt cx="2651760" cy="1219200"/>
          </a:xfrm>
        </p:grpSpPr>
        <p:sp>
          <p:nvSpPr>
            <p:cNvPr id="78" name="Rounded Rectangle 77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788009" y="3904621"/>
              <a:ext cx="1628972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Financial Systems</a:t>
              </a:r>
            </a:p>
          </p:txBody>
        </p:sp>
      </p:grpSp>
      <p:grpSp>
        <p:nvGrpSpPr>
          <p:cNvPr id="11" name="Group 158"/>
          <p:cNvGrpSpPr/>
          <p:nvPr/>
        </p:nvGrpSpPr>
        <p:grpSpPr>
          <a:xfrm>
            <a:off x="6172200" y="4354286"/>
            <a:ext cx="2651760" cy="533400"/>
            <a:chOff x="3276600" y="3672840"/>
            <a:chExt cx="2651760" cy="1219200"/>
          </a:xfrm>
        </p:grpSpPr>
        <p:sp>
          <p:nvSpPr>
            <p:cNvPr id="85" name="Rounded Rectangle 84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409958" y="3904620"/>
              <a:ext cx="2385077" cy="536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Org Management/Workflow</a:t>
              </a:r>
            </a:p>
          </p:txBody>
        </p:sp>
      </p:grpSp>
      <p:grpSp>
        <p:nvGrpSpPr>
          <p:cNvPr id="12" name="Group 158"/>
          <p:cNvGrpSpPr/>
          <p:nvPr/>
        </p:nvGrpSpPr>
        <p:grpSpPr>
          <a:xfrm>
            <a:off x="6172200" y="5029200"/>
            <a:ext cx="2651760" cy="533400"/>
            <a:chOff x="3276600" y="3672840"/>
            <a:chExt cx="2651760" cy="1219200"/>
          </a:xfrm>
        </p:grpSpPr>
        <p:sp>
          <p:nvSpPr>
            <p:cNvPr id="91" name="Rounded Rectangle 9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242447" y="3904620"/>
              <a:ext cx="720069" cy="5362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Payroll</a:t>
              </a: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6172200" y="5638800"/>
            <a:ext cx="2651760" cy="533400"/>
            <a:chOff x="3276600" y="3672840"/>
            <a:chExt cx="2651760" cy="1219200"/>
          </a:xfrm>
        </p:grpSpPr>
        <p:sp>
          <p:nvSpPr>
            <p:cNvPr id="101" name="Rounded Rectangle 10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3724682" y="3904618"/>
              <a:ext cx="1755609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Benefits Outsourcer</a:t>
              </a:r>
            </a:p>
          </p:txBody>
        </p:sp>
      </p:grpSp>
      <p:grpSp>
        <p:nvGrpSpPr>
          <p:cNvPr id="14" name="Group 103"/>
          <p:cNvGrpSpPr/>
          <p:nvPr/>
        </p:nvGrpSpPr>
        <p:grpSpPr>
          <a:xfrm>
            <a:off x="1676400" y="3178630"/>
            <a:ext cx="4419600" cy="246221"/>
            <a:chOff x="1676400" y="1066800"/>
            <a:chExt cx="4343400" cy="246221"/>
          </a:xfrm>
        </p:grpSpPr>
        <p:cxnSp>
          <p:nvCxnSpPr>
            <p:cNvPr id="105" name="Straight Arrow Connector 104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/>
            <p:cNvSpPr txBox="1"/>
            <p:nvPr/>
          </p:nvSpPr>
          <p:spPr>
            <a:xfrm>
              <a:off x="3429000" y="1066800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PTO</a:t>
              </a:r>
              <a:endParaRPr lang="en-US" sz="1000" dirty="0"/>
            </a:p>
          </p:txBody>
        </p:sp>
      </p:grpSp>
      <p:grpSp>
        <p:nvGrpSpPr>
          <p:cNvPr id="15" name="Group 107"/>
          <p:cNvGrpSpPr/>
          <p:nvPr/>
        </p:nvGrpSpPr>
        <p:grpSpPr>
          <a:xfrm>
            <a:off x="1600200" y="3944779"/>
            <a:ext cx="4419600" cy="246221"/>
            <a:chOff x="1676400" y="1066800"/>
            <a:chExt cx="4343400" cy="246221"/>
          </a:xfrm>
        </p:grpSpPr>
        <p:cxnSp>
          <p:nvCxnSpPr>
            <p:cNvPr id="111" name="Straight Arrow Connector 110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2433294" y="1066800"/>
              <a:ext cx="24389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Cost Centers, Other Organizational Data</a:t>
              </a:r>
              <a:endParaRPr lang="en-US" sz="1000" dirty="0"/>
            </a:p>
          </p:txBody>
        </p:sp>
      </p:grpSp>
      <p:grpSp>
        <p:nvGrpSpPr>
          <p:cNvPr id="16" name="Group 112"/>
          <p:cNvGrpSpPr/>
          <p:nvPr/>
        </p:nvGrpSpPr>
        <p:grpSpPr>
          <a:xfrm>
            <a:off x="1676400" y="4550230"/>
            <a:ext cx="4419600" cy="246221"/>
            <a:chOff x="1676400" y="1066800"/>
            <a:chExt cx="4343400" cy="246221"/>
          </a:xfrm>
        </p:grpSpPr>
        <p:cxnSp>
          <p:nvCxnSpPr>
            <p:cNvPr id="114" name="Straight Arrow Connector 113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2355317" y="1066800"/>
              <a:ext cx="259494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Organizational Data, Supervisory Hierarchy</a:t>
              </a:r>
              <a:endParaRPr lang="en-US" sz="1000" dirty="0"/>
            </a:p>
          </p:txBody>
        </p:sp>
      </p:grpSp>
      <p:grpSp>
        <p:nvGrpSpPr>
          <p:cNvPr id="17" name="Group 115"/>
          <p:cNvGrpSpPr/>
          <p:nvPr/>
        </p:nvGrpSpPr>
        <p:grpSpPr>
          <a:xfrm>
            <a:off x="1676400" y="5236030"/>
            <a:ext cx="4419600" cy="246221"/>
            <a:chOff x="1676400" y="1066800"/>
            <a:chExt cx="4343400" cy="246221"/>
          </a:xfrm>
        </p:grpSpPr>
        <p:cxnSp>
          <p:nvCxnSpPr>
            <p:cNvPr id="117" name="Straight Arrow Connector 116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Box 117"/>
            <p:cNvSpPr txBox="1"/>
            <p:nvPr/>
          </p:nvSpPr>
          <p:spPr>
            <a:xfrm>
              <a:off x="1767710" y="1066800"/>
              <a:ext cx="377016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Pay data (worker data, salary, PTO, Earnings, Deductions, etc…)</a:t>
              </a:r>
              <a:endParaRPr lang="en-US" sz="1000" dirty="0"/>
            </a:p>
          </p:txBody>
        </p:sp>
      </p:grpSp>
      <p:grpSp>
        <p:nvGrpSpPr>
          <p:cNvPr id="18" name="Group 139"/>
          <p:cNvGrpSpPr/>
          <p:nvPr/>
        </p:nvGrpSpPr>
        <p:grpSpPr>
          <a:xfrm>
            <a:off x="1600200" y="2203063"/>
            <a:ext cx="7223760" cy="616337"/>
            <a:chOff x="1600200" y="4887684"/>
            <a:chExt cx="7223760" cy="616337"/>
          </a:xfrm>
        </p:grpSpPr>
        <p:grpSp>
          <p:nvGrpSpPr>
            <p:cNvPr id="19" name="Group 158"/>
            <p:cNvGrpSpPr/>
            <p:nvPr/>
          </p:nvGrpSpPr>
          <p:grpSpPr>
            <a:xfrm>
              <a:off x="6172200" y="4887684"/>
              <a:ext cx="2651760" cy="609600"/>
              <a:chOff x="3276600" y="3808307"/>
              <a:chExt cx="2651760" cy="1219200"/>
            </a:xfrm>
          </p:grpSpPr>
          <p:sp>
            <p:nvSpPr>
              <p:cNvPr id="97" name="Rounded Rectangle 96"/>
              <p:cNvSpPr>
                <a:spLocks/>
              </p:cNvSpPr>
              <p:nvPr/>
            </p:nvSpPr>
            <p:spPr>
              <a:xfrm>
                <a:off x="3276600" y="3808307"/>
                <a:ext cx="2651760" cy="1219200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35000">
                    <a:srgbClr val="4F81BD">
                      <a:tint val="37000"/>
                      <a:satMod val="300000"/>
                    </a:srgbClr>
                  </a:gs>
                  <a:gs pos="100000">
                    <a:srgbClr val="4F81BD">
                      <a:tint val="15000"/>
                      <a:satMod val="350000"/>
                    </a:srgbClr>
                  </a:gs>
                </a:gsLst>
                <a:lin ang="5400000" scaled="0"/>
                <a:tileRect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  <a:headEnd type="none" w="med" len="med"/>
                <a:tailEnd type="none" w="med" len="med"/>
              </a:ln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st="38100" dir="5400000" algn="tl" rotWithShape="0">
                  <a:prstClr val="black">
                    <a:alpha val="45000"/>
                  </a:prstClr>
                </a:outerShdw>
              </a:effectLst>
              <a:scene3d>
                <a:camera prst="orthographicFront"/>
                <a:lightRig rig="glow" dir="t">
                  <a:rot lat="0" lon="0" rev="6360000"/>
                </a:lightRig>
              </a:scene3d>
              <a:sp3d contourW="1270" prstMaterial="flat">
                <a:bevelT w="95250" h="101600"/>
                <a:contourClr>
                  <a:srgbClr val="FFFF00"/>
                </a:contourClr>
              </a:sp3d>
            </p:spPr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914363" fontAlgn="auto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100" i="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endParaRPr>
              </a:p>
            </p:txBody>
          </p:sp>
          <p:sp>
            <p:nvSpPr>
              <p:cNvPr id="99" name="Rectangle 98"/>
              <p:cNvSpPr/>
              <p:nvPr/>
            </p:nvSpPr>
            <p:spPr>
              <a:xfrm>
                <a:off x="3551561" y="3904621"/>
                <a:ext cx="2101858" cy="6032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363" fontAlgn="auto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spc="-100" dirty="0" smtClean="0">
                    <a:ln w="18415" cmpd="sng">
                      <a:noFill/>
                      <a:prstDash val="solid"/>
                    </a:ln>
                    <a:gradFill>
                      <a:gsLst>
                        <a:gs pos="0">
                          <a:srgbClr val="000000"/>
                        </a:gs>
                        <a:gs pos="50000">
                          <a:srgbClr val="000000"/>
                        </a:gs>
                      </a:gsLst>
                      <a:lin ang="5400000" scaled="0"/>
                    </a:gradFill>
                    <a:latin typeface="Segoe"/>
                    <a:cs typeface="Segoe UI" pitchFamily="34" charset="0"/>
                  </a:rPr>
                  <a:t>Incentive Compensation</a:t>
                </a:r>
              </a:p>
            </p:txBody>
          </p:sp>
        </p:grpSp>
        <p:grpSp>
          <p:nvGrpSpPr>
            <p:cNvPr id="20" name="Group 124"/>
            <p:cNvGrpSpPr/>
            <p:nvPr/>
          </p:nvGrpSpPr>
          <p:grpSpPr>
            <a:xfrm>
              <a:off x="1600200" y="5029200"/>
              <a:ext cx="4343400" cy="474821"/>
              <a:chOff x="1676400" y="1676400"/>
              <a:chExt cx="4343400" cy="474821"/>
            </a:xfrm>
          </p:grpSpPr>
          <p:cxnSp>
            <p:nvCxnSpPr>
              <p:cNvPr id="126" name="Straight Arrow Connector 125"/>
              <p:cNvCxnSpPr/>
              <p:nvPr/>
            </p:nvCxnSpPr>
            <p:spPr>
              <a:xfrm>
                <a:off x="1676400" y="1676400"/>
                <a:ext cx="434340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TextBox 126"/>
              <p:cNvSpPr txBox="1"/>
              <p:nvPr/>
            </p:nvSpPr>
            <p:spPr>
              <a:xfrm>
                <a:off x="3273340" y="1676400"/>
                <a:ext cx="902812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Worker Data</a:t>
                </a:r>
                <a:endParaRPr lang="en-US" sz="1000" dirty="0"/>
              </a:p>
            </p:txBody>
          </p:sp>
          <p:grpSp>
            <p:nvGrpSpPr>
              <p:cNvPr id="21" name="Group 106"/>
              <p:cNvGrpSpPr/>
              <p:nvPr/>
            </p:nvGrpSpPr>
            <p:grpSpPr>
              <a:xfrm>
                <a:off x="1676400" y="1905000"/>
                <a:ext cx="4267200" cy="246221"/>
                <a:chOff x="1676400" y="1905000"/>
                <a:chExt cx="4267200" cy="246221"/>
              </a:xfrm>
            </p:grpSpPr>
            <p:cxnSp>
              <p:nvCxnSpPr>
                <p:cNvPr id="129" name="Straight Arrow Connector 128"/>
                <p:cNvCxnSpPr/>
                <p:nvPr/>
              </p:nvCxnSpPr>
              <p:spPr>
                <a:xfrm rot="10800000">
                  <a:off x="1676400" y="1905001"/>
                  <a:ext cx="4267200" cy="1588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6" name="TextBox 135"/>
                <p:cNvSpPr txBox="1"/>
                <p:nvPr/>
              </p:nvSpPr>
              <p:spPr>
                <a:xfrm>
                  <a:off x="2649490" y="1905000"/>
                  <a:ext cx="2388795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000" dirty="0" smtClean="0"/>
                    <a:t>Incentive Compensation (bonus, etc…)</a:t>
                  </a:r>
                  <a:endParaRPr lang="en-US" sz="1000" dirty="0"/>
                </a:p>
              </p:txBody>
            </p:sp>
          </p:grpSp>
        </p:grpSp>
      </p:grpSp>
      <p:grpSp>
        <p:nvGrpSpPr>
          <p:cNvPr id="22" name="Group 136"/>
          <p:cNvGrpSpPr/>
          <p:nvPr/>
        </p:nvGrpSpPr>
        <p:grpSpPr>
          <a:xfrm>
            <a:off x="1676400" y="5867400"/>
            <a:ext cx="4343400" cy="246221"/>
            <a:chOff x="1676400" y="1066800"/>
            <a:chExt cx="4343400" cy="246221"/>
          </a:xfrm>
        </p:grpSpPr>
        <p:cxnSp>
          <p:nvCxnSpPr>
            <p:cNvPr id="138" name="Straight Arrow Connector 137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/>
            <p:cNvSpPr txBox="1"/>
            <p:nvPr/>
          </p:nvSpPr>
          <p:spPr>
            <a:xfrm>
              <a:off x="2971800" y="1066800"/>
              <a:ext cx="145424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Indicative data</a:t>
              </a:r>
              <a:endParaRPr lang="en-US" sz="1000" dirty="0"/>
            </a:p>
          </p:txBody>
        </p:sp>
      </p:grpSp>
      <p:grpSp>
        <p:nvGrpSpPr>
          <p:cNvPr id="23" name="Group 140"/>
          <p:cNvGrpSpPr/>
          <p:nvPr/>
        </p:nvGrpSpPr>
        <p:grpSpPr>
          <a:xfrm>
            <a:off x="1600200" y="3733800"/>
            <a:ext cx="4419600" cy="246221"/>
            <a:chOff x="1676400" y="1066800"/>
            <a:chExt cx="4343400" cy="246221"/>
          </a:xfrm>
        </p:grpSpPr>
        <p:cxnSp>
          <p:nvCxnSpPr>
            <p:cNvPr id="142" name="Straight Arrow Connector 141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/>
            <p:cNvSpPr txBox="1"/>
            <p:nvPr/>
          </p:nvSpPr>
          <p:spPr>
            <a:xfrm>
              <a:off x="2927177" y="1066800"/>
              <a:ext cx="14512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Indicative Data</a:t>
              </a:r>
              <a:endParaRPr lang="en-US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kern="0" dirty="0" smtClean="0">
                <a:solidFill>
                  <a:srgbClr val="1F497D"/>
                </a:solidFill>
              </a:rPr>
              <a:t>Typical Benefits Integration Use Cases</a:t>
            </a:r>
            <a:endParaRPr lang="en-US" b="1" dirty="0"/>
          </a:p>
        </p:txBody>
      </p:sp>
      <p:grpSp>
        <p:nvGrpSpPr>
          <p:cNvPr id="2" name="Group 156"/>
          <p:cNvGrpSpPr/>
          <p:nvPr/>
        </p:nvGrpSpPr>
        <p:grpSpPr>
          <a:xfrm rot="16200000">
            <a:off x="-3997451" y="818389"/>
            <a:ext cx="10037062" cy="822960"/>
            <a:chOff x="-1578862" y="1615441"/>
            <a:chExt cx="10037062" cy="822960"/>
          </a:xfrm>
        </p:grpSpPr>
        <p:sp>
          <p:nvSpPr>
            <p:cNvPr id="3" name="Rounded Rectangle 2"/>
            <p:cNvSpPr/>
            <p:nvPr/>
          </p:nvSpPr>
          <p:spPr>
            <a:xfrm>
              <a:off x="-1578862" y="1615441"/>
              <a:ext cx="5410200" cy="82296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pic>
          <p:nvPicPr>
            <p:cNvPr id="44" name="Picture 43" descr="procurement_icon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1800" y="1767840"/>
              <a:ext cx="457200" cy="457200"/>
            </a:xfrm>
            <a:prstGeom prst="rect">
              <a:avLst/>
            </a:prstGeom>
          </p:spPr>
        </p:pic>
        <p:pic>
          <p:nvPicPr>
            <p:cNvPr id="48" name="Picture 47" descr="resourcemanagement_icon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01000" y="1767840"/>
              <a:ext cx="457200" cy="457200"/>
            </a:xfrm>
            <a:prstGeom prst="rect">
              <a:avLst/>
            </a:prstGeom>
          </p:spPr>
        </p:pic>
        <p:pic>
          <p:nvPicPr>
            <p:cNvPr id="67" name="Picture 66" descr="hcm_icon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426462" y="1767841"/>
              <a:ext cx="457200" cy="457200"/>
            </a:xfrm>
            <a:prstGeom prst="rect">
              <a:avLst/>
            </a:prstGeom>
          </p:spPr>
        </p:pic>
        <p:pic>
          <p:nvPicPr>
            <p:cNvPr id="68" name="Picture 67" descr="payroll_icon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816862" y="1767841"/>
              <a:ext cx="457200" cy="457200"/>
            </a:xfrm>
            <a:prstGeom prst="rect">
              <a:avLst/>
            </a:prstGeom>
          </p:spPr>
        </p:pic>
        <p:pic>
          <p:nvPicPr>
            <p:cNvPr id="69" name="Picture 68" descr="financials_icon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91400" y="1767840"/>
              <a:ext cx="457200" cy="457200"/>
            </a:xfrm>
            <a:prstGeom prst="rect">
              <a:avLst/>
            </a:prstGeom>
          </p:spPr>
        </p:pic>
        <p:pic>
          <p:nvPicPr>
            <p:cNvPr id="70" name="Picture 69" descr="businessintelligence_icon.g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97938" y="1767841"/>
              <a:ext cx="457200" cy="457200"/>
            </a:xfrm>
            <a:prstGeom prst="rect">
              <a:avLst/>
            </a:prstGeom>
          </p:spPr>
        </p:pic>
        <p:pic>
          <p:nvPicPr>
            <p:cNvPr id="72" name="Picture 23" descr="Workday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04936" y="1615441"/>
              <a:ext cx="640402" cy="259474"/>
            </a:xfrm>
            <a:prstGeom prst="rect">
              <a:avLst/>
            </a:prstGeom>
            <a:noFill/>
          </p:spPr>
        </p:pic>
        <p:sp>
          <p:nvSpPr>
            <p:cNvPr id="76" name="Rectangle 75"/>
            <p:cNvSpPr/>
            <p:nvPr/>
          </p:nvSpPr>
          <p:spPr>
            <a:xfrm>
              <a:off x="475815" y="1920249"/>
              <a:ext cx="1467068" cy="327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Benefits/WBN</a:t>
              </a:r>
              <a:endParaRPr lang="en-US" sz="32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</p:grpSp>
      <p:grpSp>
        <p:nvGrpSpPr>
          <p:cNvPr id="4" name="Group 158"/>
          <p:cNvGrpSpPr/>
          <p:nvPr/>
        </p:nvGrpSpPr>
        <p:grpSpPr>
          <a:xfrm>
            <a:off x="6172200" y="838200"/>
            <a:ext cx="2651760" cy="533400"/>
            <a:chOff x="3276600" y="3672840"/>
            <a:chExt cx="2651760" cy="1219200"/>
          </a:xfrm>
        </p:grpSpPr>
        <p:sp>
          <p:nvSpPr>
            <p:cNvPr id="81" name="Rounded Rectangle 8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804834" y="3904618"/>
              <a:ext cx="1595310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Medical Providers</a:t>
              </a:r>
            </a:p>
          </p:txBody>
        </p:sp>
      </p:grpSp>
      <p:grpSp>
        <p:nvGrpSpPr>
          <p:cNvPr id="5" name="Group 158"/>
          <p:cNvGrpSpPr/>
          <p:nvPr/>
        </p:nvGrpSpPr>
        <p:grpSpPr>
          <a:xfrm>
            <a:off x="6172200" y="1513114"/>
            <a:ext cx="2651760" cy="533400"/>
            <a:chOff x="3276600" y="3672840"/>
            <a:chExt cx="2651760" cy="1219200"/>
          </a:xfrm>
        </p:grpSpPr>
        <p:sp>
          <p:nvSpPr>
            <p:cNvPr id="60" name="Rounded Rectangle 59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3432141" y="3904621"/>
              <a:ext cx="2340704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Life and Disability Providers</a:t>
              </a:r>
            </a:p>
          </p:txBody>
        </p:sp>
      </p:grpSp>
      <p:grpSp>
        <p:nvGrpSpPr>
          <p:cNvPr id="6" name="Group 102"/>
          <p:cNvGrpSpPr/>
          <p:nvPr/>
        </p:nvGrpSpPr>
        <p:grpSpPr>
          <a:xfrm>
            <a:off x="1676400" y="1066800"/>
            <a:ext cx="4343400" cy="246221"/>
            <a:chOff x="1676400" y="1066800"/>
            <a:chExt cx="4343400" cy="246221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1865739" y="1066800"/>
              <a:ext cx="36663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Worker, Dependents, and Beneficiaries Enrollments, Elections</a:t>
              </a:r>
              <a:endParaRPr lang="en-US" sz="1000" dirty="0"/>
            </a:p>
          </p:txBody>
        </p:sp>
      </p:grpSp>
      <p:grpSp>
        <p:nvGrpSpPr>
          <p:cNvPr id="7" name="Group 158"/>
          <p:cNvGrpSpPr/>
          <p:nvPr/>
        </p:nvGrpSpPr>
        <p:grpSpPr>
          <a:xfrm>
            <a:off x="6172200" y="3004458"/>
            <a:ext cx="2651760" cy="533400"/>
            <a:chOff x="3276600" y="3672840"/>
            <a:chExt cx="2651760" cy="1219200"/>
          </a:xfrm>
        </p:grpSpPr>
        <p:sp>
          <p:nvSpPr>
            <p:cNvPr id="73" name="Rounded Rectangle 72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874822" y="3904621"/>
              <a:ext cx="1455335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Vision Providers</a:t>
              </a:r>
            </a:p>
          </p:txBody>
        </p:sp>
      </p:grpSp>
      <p:grpSp>
        <p:nvGrpSpPr>
          <p:cNvPr id="8" name="Group 158"/>
          <p:cNvGrpSpPr/>
          <p:nvPr/>
        </p:nvGrpSpPr>
        <p:grpSpPr>
          <a:xfrm>
            <a:off x="6172200" y="3679372"/>
            <a:ext cx="2651760" cy="533400"/>
            <a:chOff x="3276600" y="3672840"/>
            <a:chExt cx="2651760" cy="1219200"/>
          </a:xfrm>
        </p:grpSpPr>
        <p:sp>
          <p:nvSpPr>
            <p:cNvPr id="78" name="Rounded Rectangle 77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38756" y="3904621"/>
              <a:ext cx="1327479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FSA Providers</a:t>
              </a:r>
            </a:p>
          </p:txBody>
        </p:sp>
      </p:grpSp>
      <p:grpSp>
        <p:nvGrpSpPr>
          <p:cNvPr id="9" name="Group 158"/>
          <p:cNvGrpSpPr/>
          <p:nvPr/>
        </p:nvGrpSpPr>
        <p:grpSpPr>
          <a:xfrm>
            <a:off x="6172200" y="4354286"/>
            <a:ext cx="2651760" cy="533400"/>
            <a:chOff x="3276600" y="3672840"/>
            <a:chExt cx="2651760" cy="1219200"/>
          </a:xfrm>
        </p:grpSpPr>
        <p:sp>
          <p:nvSpPr>
            <p:cNvPr id="85" name="Rounded Rectangle 84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865760" y="3904621"/>
              <a:ext cx="1473480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Cobra Providers</a:t>
              </a:r>
            </a:p>
          </p:txBody>
        </p:sp>
      </p:grpSp>
      <p:grpSp>
        <p:nvGrpSpPr>
          <p:cNvPr id="10" name="Group 158"/>
          <p:cNvGrpSpPr/>
          <p:nvPr/>
        </p:nvGrpSpPr>
        <p:grpSpPr>
          <a:xfrm>
            <a:off x="6172200" y="5029200"/>
            <a:ext cx="2651760" cy="533400"/>
            <a:chOff x="3276600" y="3672840"/>
            <a:chExt cx="2651760" cy="1219200"/>
          </a:xfrm>
        </p:grpSpPr>
        <p:sp>
          <p:nvSpPr>
            <p:cNvPr id="91" name="Rounded Rectangle 9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3704644" y="3904621"/>
              <a:ext cx="1795684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Defined Contribution</a:t>
              </a:r>
            </a:p>
          </p:txBody>
        </p:sp>
      </p:grpSp>
      <p:grpSp>
        <p:nvGrpSpPr>
          <p:cNvPr id="11" name="Group 158"/>
          <p:cNvGrpSpPr/>
          <p:nvPr/>
        </p:nvGrpSpPr>
        <p:grpSpPr>
          <a:xfrm>
            <a:off x="6172200" y="5638800"/>
            <a:ext cx="2651760" cy="533400"/>
            <a:chOff x="3276600" y="3672840"/>
            <a:chExt cx="2651760" cy="1219200"/>
          </a:xfrm>
        </p:grpSpPr>
        <p:sp>
          <p:nvSpPr>
            <p:cNvPr id="101" name="Rounded Rectangle 10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3478241" y="3904618"/>
              <a:ext cx="2248501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Other (HAS, ESPP, etc…)</a:t>
              </a:r>
            </a:p>
          </p:txBody>
        </p:sp>
      </p:grpSp>
      <p:grpSp>
        <p:nvGrpSpPr>
          <p:cNvPr id="12" name="Group 112"/>
          <p:cNvGrpSpPr/>
          <p:nvPr/>
        </p:nvGrpSpPr>
        <p:grpSpPr>
          <a:xfrm>
            <a:off x="1676400" y="4550230"/>
            <a:ext cx="4419600" cy="246221"/>
            <a:chOff x="1676400" y="1066800"/>
            <a:chExt cx="4343400" cy="246221"/>
          </a:xfrm>
        </p:grpSpPr>
        <p:cxnSp>
          <p:nvCxnSpPr>
            <p:cNvPr id="114" name="Straight Arrow Connector 113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2738919" y="1066800"/>
              <a:ext cx="182773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Terminated Employee Details</a:t>
              </a:r>
              <a:endParaRPr lang="en-US" sz="1000" dirty="0"/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6172200" y="2203063"/>
            <a:ext cx="2651760" cy="609600"/>
            <a:chOff x="3276600" y="3808307"/>
            <a:chExt cx="2651760" cy="1219200"/>
          </a:xfrm>
        </p:grpSpPr>
        <p:sp>
          <p:nvSpPr>
            <p:cNvPr id="97" name="Rounded Rectangle 96"/>
            <p:cNvSpPr>
              <a:spLocks/>
            </p:cNvSpPr>
            <p:nvPr/>
          </p:nvSpPr>
          <p:spPr>
            <a:xfrm>
              <a:off x="3276600" y="3808307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855334" y="3904621"/>
              <a:ext cx="1494320" cy="60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Dental Providers</a:t>
              </a:r>
            </a:p>
          </p:txBody>
        </p:sp>
      </p:grpSp>
      <p:grpSp>
        <p:nvGrpSpPr>
          <p:cNvPr id="14" name="Group 136"/>
          <p:cNvGrpSpPr/>
          <p:nvPr/>
        </p:nvGrpSpPr>
        <p:grpSpPr>
          <a:xfrm>
            <a:off x="1676400" y="5867400"/>
            <a:ext cx="4343400" cy="246221"/>
            <a:chOff x="1676400" y="1066800"/>
            <a:chExt cx="4343400" cy="246221"/>
          </a:xfrm>
        </p:grpSpPr>
        <p:cxnSp>
          <p:nvCxnSpPr>
            <p:cNvPr id="138" name="Straight Arrow Connector 137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/>
            <p:cNvSpPr txBox="1"/>
            <p:nvPr/>
          </p:nvSpPr>
          <p:spPr>
            <a:xfrm>
              <a:off x="2971800" y="1066800"/>
              <a:ext cx="145424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Indicative data</a:t>
              </a:r>
              <a:endParaRPr lang="en-US" sz="1000" dirty="0"/>
            </a:p>
          </p:txBody>
        </p:sp>
      </p:grpSp>
      <p:grpSp>
        <p:nvGrpSpPr>
          <p:cNvPr id="15" name="Group 102"/>
          <p:cNvGrpSpPr/>
          <p:nvPr/>
        </p:nvGrpSpPr>
        <p:grpSpPr>
          <a:xfrm>
            <a:off x="1676400" y="1752600"/>
            <a:ext cx="4343400" cy="246221"/>
            <a:chOff x="1676400" y="1066800"/>
            <a:chExt cx="4343400" cy="246221"/>
          </a:xfrm>
        </p:grpSpPr>
        <p:cxnSp>
          <p:nvCxnSpPr>
            <p:cNvPr id="66" name="Straight Arrow Connector 65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1865739" y="1066800"/>
              <a:ext cx="36663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Worker, Dependents, and Beneficiaries Enrollments, Elections</a:t>
              </a:r>
              <a:endParaRPr lang="en-US" sz="1000" dirty="0"/>
            </a:p>
          </p:txBody>
        </p:sp>
      </p:grpSp>
      <p:grpSp>
        <p:nvGrpSpPr>
          <p:cNvPr id="16" name="Group 102"/>
          <p:cNvGrpSpPr/>
          <p:nvPr/>
        </p:nvGrpSpPr>
        <p:grpSpPr>
          <a:xfrm>
            <a:off x="1676400" y="2438400"/>
            <a:ext cx="4343400" cy="246221"/>
            <a:chOff x="1676400" y="1066800"/>
            <a:chExt cx="4343400" cy="246221"/>
          </a:xfrm>
        </p:grpSpPr>
        <p:cxnSp>
          <p:nvCxnSpPr>
            <p:cNvPr id="77" name="Straight Arrow Connector 76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1865739" y="1066800"/>
              <a:ext cx="36663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Worker, Dependents, and Beneficiaries Enrollments, Elections</a:t>
              </a:r>
              <a:endParaRPr lang="en-US" sz="1000" dirty="0"/>
            </a:p>
          </p:txBody>
        </p:sp>
      </p:grpSp>
      <p:grpSp>
        <p:nvGrpSpPr>
          <p:cNvPr id="17" name="Group 102"/>
          <p:cNvGrpSpPr/>
          <p:nvPr/>
        </p:nvGrpSpPr>
        <p:grpSpPr>
          <a:xfrm>
            <a:off x="1676400" y="3200400"/>
            <a:ext cx="4343400" cy="246221"/>
            <a:chOff x="1676400" y="1066800"/>
            <a:chExt cx="4343400" cy="246221"/>
          </a:xfrm>
        </p:grpSpPr>
        <p:cxnSp>
          <p:nvCxnSpPr>
            <p:cNvPr id="83" name="Straight Arrow Connector 82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>
            <a:xfrm>
              <a:off x="1865739" y="1066800"/>
              <a:ext cx="36663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Worker, Dependents, and Beneficiaries Enrollments, Elections</a:t>
              </a:r>
              <a:endParaRPr lang="en-US" sz="1000" dirty="0"/>
            </a:p>
          </p:txBody>
        </p:sp>
      </p:grpSp>
      <p:grpSp>
        <p:nvGrpSpPr>
          <p:cNvPr id="18" name="Group 102"/>
          <p:cNvGrpSpPr/>
          <p:nvPr/>
        </p:nvGrpSpPr>
        <p:grpSpPr>
          <a:xfrm>
            <a:off x="1676400" y="3886200"/>
            <a:ext cx="4343400" cy="246221"/>
            <a:chOff x="1676400" y="1066800"/>
            <a:chExt cx="4343400" cy="246221"/>
          </a:xfrm>
        </p:grpSpPr>
        <p:cxnSp>
          <p:nvCxnSpPr>
            <p:cNvPr id="89" name="Straight Arrow Connector 88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1865739" y="1066800"/>
              <a:ext cx="36663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Worker, Dependents, and Beneficiaries Enrollments, Elections</a:t>
              </a:r>
              <a:endParaRPr lang="en-US" sz="1000" dirty="0"/>
            </a:p>
          </p:txBody>
        </p:sp>
      </p:grpSp>
      <p:grpSp>
        <p:nvGrpSpPr>
          <p:cNvPr id="19" name="Group 108"/>
          <p:cNvGrpSpPr/>
          <p:nvPr/>
        </p:nvGrpSpPr>
        <p:grpSpPr>
          <a:xfrm>
            <a:off x="1752600" y="5181600"/>
            <a:ext cx="4343400" cy="474821"/>
            <a:chOff x="1676400" y="1676400"/>
            <a:chExt cx="4343400" cy="474821"/>
          </a:xfrm>
        </p:grpSpPr>
        <p:cxnSp>
          <p:nvCxnSpPr>
            <p:cNvPr id="110" name="Straight Arrow Connector 109"/>
            <p:cNvCxnSpPr/>
            <p:nvPr/>
          </p:nvCxnSpPr>
          <p:spPr>
            <a:xfrm>
              <a:off x="1676400" y="16764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3273339" y="1676400"/>
              <a:ext cx="9028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Data</a:t>
              </a:r>
              <a:endParaRPr lang="en-US" sz="1000" dirty="0"/>
            </a:p>
          </p:txBody>
        </p:sp>
        <p:grpSp>
          <p:nvGrpSpPr>
            <p:cNvPr id="20" name="Group 106"/>
            <p:cNvGrpSpPr/>
            <p:nvPr/>
          </p:nvGrpSpPr>
          <p:grpSpPr>
            <a:xfrm>
              <a:off x="1676400" y="1905000"/>
              <a:ext cx="4267200" cy="246221"/>
              <a:chOff x="1676400" y="1905000"/>
              <a:chExt cx="4267200" cy="246221"/>
            </a:xfrm>
          </p:grpSpPr>
          <p:cxnSp>
            <p:nvCxnSpPr>
              <p:cNvPr id="119" name="Straight Arrow Connector 118"/>
              <p:cNvCxnSpPr/>
              <p:nvPr/>
            </p:nvCxnSpPr>
            <p:spPr>
              <a:xfrm rot="10800000">
                <a:off x="1676400" y="1905001"/>
                <a:ext cx="4267200" cy="1588"/>
              </a:xfrm>
              <a:prstGeom prst="straightConnector1">
                <a:avLst/>
              </a:prstGeom>
              <a:ln w="381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3163249" y="1905000"/>
                <a:ext cx="136127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dirty="0" smtClean="0"/>
                  <a:t>Contribution Election</a:t>
                </a:r>
                <a:endParaRPr lang="en-US" sz="10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kern="0" dirty="0" smtClean="0">
                <a:solidFill>
                  <a:srgbClr val="1F497D"/>
                </a:solidFill>
              </a:rPr>
              <a:t>Typical Payroll Integration Use Cases</a:t>
            </a:r>
            <a:endParaRPr lang="en-US" b="1" dirty="0"/>
          </a:p>
        </p:txBody>
      </p:sp>
      <p:grpSp>
        <p:nvGrpSpPr>
          <p:cNvPr id="2" name="Group 156"/>
          <p:cNvGrpSpPr/>
          <p:nvPr/>
        </p:nvGrpSpPr>
        <p:grpSpPr>
          <a:xfrm rot="16200000">
            <a:off x="-3997451" y="818389"/>
            <a:ext cx="10037062" cy="822960"/>
            <a:chOff x="-1578862" y="1615441"/>
            <a:chExt cx="10037062" cy="822960"/>
          </a:xfrm>
        </p:grpSpPr>
        <p:sp>
          <p:nvSpPr>
            <p:cNvPr id="3" name="Rounded Rectangle 2"/>
            <p:cNvSpPr/>
            <p:nvPr/>
          </p:nvSpPr>
          <p:spPr>
            <a:xfrm>
              <a:off x="-1578862" y="1615441"/>
              <a:ext cx="5410200" cy="82296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pic>
          <p:nvPicPr>
            <p:cNvPr id="44" name="Picture 43" descr="procurement_icon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81800" y="1767840"/>
              <a:ext cx="457200" cy="457200"/>
            </a:xfrm>
            <a:prstGeom prst="rect">
              <a:avLst/>
            </a:prstGeom>
          </p:spPr>
        </p:pic>
        <p:pic>
          <p:nvPicPr>
            <p:cNvPr id="48" name="Picture 47" descr="resourcemanagement_icon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01000" y="1767840"/>
              <a:ext cx="457200" cy="457200"/>
            </a:xfrm>
            <a:prstGeom prst="rect">
              <a:avLst/>
            </a:prstGeom>
          </p:spPr>
        </p:pic>
        <p:pic>
          <p:nvPicPr>
            <p:cNvPr id="67" name="Picture 66" descr="hcm_icon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426462" y="1767841"/>
              <a:ext cx="457200" cy="457200"/>
            </a:xfrm>
            <a:prstGeom prst="rect">
              <a:avLst/>
            </a:prstGeom>
          </p:spPr>
        </p:pic>
        <p:pic>
          <p:nvPicPr>
            <p:cNvPr id="68" name="Picture 67" descr="payroll_icon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-816862" y="1767841"/>
              <a:ext cx="457200" cy="457200"/>
            </a:xfrm>
            <a:prstGeom prst="rect">
              <a:avLst/>
            </a:prstGeom>
          </p:spPr>
        </p:pic>
        <p:pic>
          <p:nvPicPr>
            <p:cNvPr id="69" name="Picture 68" descr="financials_icon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391400" y="1767840"/>
              <a:ext cx="457200" cy="457200"/>
            </a:xfrm>
            <a:prstGeom prst="rect">
              <a:avLst/>
            </a:prstGeom>
          </p:spPr>
        </p:pic>
        <p:pic>
          <p:nvPicPr>
            <p:cNvPr id="70" name="Picture 69" descr="businessintelligence_icon.g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97938" y="1767841"/>
              <a:ext cx="457200" cy="457200"/>
            </a:xfrm>
            <a:prstGeom prst="rect">
              <a:avLst/>
            </a:prstGeom>
          </p:spPr>
        </p:pic>
        <p:pic>
          <p:nvPicPr>
            <p:cNvPr id="72" name="Picture 23" descr="Workday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04936" y="1615441"/>
              <a:ext cx="640402" cy="259474"/>
            </a:xfrm>
            <a:prstGeom prst="rect">
              <a:avLst/>
            </a:prstGeom>
            <a:noFill/>
          </p:spPr>
        </p:pic>
        <p:sp>
          <p:nvSpPr>
            <p:cNvPr id="76" name="Rectangle 75"/>
            <p:cNvSpPr/>
            <p:nvPr/>
          </p:nvSpPr>
          <p:spPr>
            <a:xfrm>
              <a:off x="584819" y="1920251"/>
              <a:ext cx="1249060" cy="3277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U.S. Payroll</a:t>
              </a:r>
              <a:endParaRPr lang="en-US" sz="320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</p:grpSp>
      <p:grpSp>
        <p:nvGrpSpPr>
          <p:cNvPr id="4" name="Group 158"/>
          <p:cNvGrpSpPr/>
          <p:nvPr/>
        </p:nvGrpSpPr>
        <p:grpSpPr>
          <a:xfrm>
            <a:off x="6172200" y="838200"/>
            <a:ext cx="2651760" cy="533400"/>
            <a:chOff x="3276600" y="3672840"/>
            <a:chExt cx="2651760" cy="1219200"/>
          </a:xfrm>
        </p:grpSpPr>
        <p:sp>
          <p:nvSpPr>
            <p:cNvPr id="81" name="Rounded Rectangle 80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788007" y="3904618"/>
              <a:ext cx="1628972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Financial Systems</a:t>
              </a:r>
            </a:p>
          </p:txBody>
        </p:sp>
      </p:grpSp>
      <p:grpSp>
        <p:nvGrpSpPr>
          <p:cNvPr id="5" name="Group 158"/>
          <p:cNvGrpSpPr/>
          <p:nvPr/>
        </p:nvGrpSpPr>
        <p:grpSpPr>
          <a:xfrm>
            <a:off x="6172200" y="1513114"/>
            <a:ext cx="2651760" cy="533400"/>
            <a:chOff x="3276600" y="3672840"/>
            <a:chExt cx="2651760" cy="1219200"/>
          </a:xfrm>
        </p:grpSpPr>
        <p:sp>
          <p:nvSpPr>
            <p:cNvPr id="60" name="Rounded Rectangle 59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257689" y="3904621"/>
              <a:ext cx="689612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Banks</a:t>
              </a:r>
            </a:p>
          </p:txBody>
        </p:sp>
      </p:grpSp>
      <p:grpSp>
        <p:nvGrpSpPr>
          <p:cNvPr id="6" name="Group 102"/>
          <p:cNvGrpSpPr/>
          <p:nvPr/>
        </p:nvGrpSpPr>
        <p:grpSpPr>
          <a:xfrm>
            <a:off x="1676400" y="1066800"/>
            <a:ext cx="4343400" cy="246221"/>
            <a:chOff x="1676400" y="1066800"/>
            <a:chExt cx="4343400" cy="246221"/>
          </a:xfrm>
        </p:grpSpPr>
        <p:cxnSp>
          <p:nvCxnSpPr>
            <p:cNvPr id="51" name="Straight Arrow Connector 50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>
              <a:off x="3075206" y="1066800"/>
              <a:ext cx="12474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Accounting Entries</a:t>
              </a:r>
              <a:endParaRPr lang="en-US" sz="1000" dirty="0"/>
            </a:p>
          </p:txBody>
        </p:sp>
      </p:grpSp>
      <p:grpSp>
        <p:nvGrpSpPr>
          <p:cNvPr id="7" name="Group 158"/>
          <p:cNvGrpSpPr/>
          <p:nvPr/>
        </p:nvGrpSpPr>
        <p:grpSpPr>
          <a:xfrm>
            <a:off x="6172200" y="3004458"/>
            <a:ext cx="2651760" cy="533400"/>
            <a:chOff x="3276600" y="3672840"/>
            <a:chExt cx="2651760" cy="1219200"/>
          </a:xfrm>
        </p:grpSpPr>
        <p:sp>
          <p:nvSpPr>
            <p:cNvPr id="73" name="Rounded Rectangle 72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4142428" y="3904621"/>
              <a:ext cx="920125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Tax Filing</a:t>
              </a:r>
            </a:p>
          </p:txBody>
        </p:sp>
      </p:grpSp>
      <p:grpSp>
        <p:nvGrpSpPr>
          <p:cNvPr id="8" name="Group 158"/>
          <p:cNvGrpSpPr/>
          <p:nvPr/>
        </p:nvGrpSpPr>
        <p:grpSpPr>
          <a:xfrm>
            <a:off x="6172200" y="3679372"/>
            <a:ext cx="2651760" cy="533400"/>
            <a:chOff x="3276600" y="3672840"/>
            <a:chExt cx="2651760" cy="1219200"/>
          </a:xfrm>
        </p:grpSpPr>
        <p:sp>
          <p:nvSpPr>
            <p:cNvPr id="78" name="Rounded Rectangle 77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33884" y="3904621"/>
              <a:ext cx="1337226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Check Printing</a:t>
              </a:r>
            </a:p>
          </p:txBody>
        </p:sp>
      </p:grpSp>
      <p:grpSp>
        <p:nvGrpSpPr>
          <p:cNvPr id="9" name="Group 158"/>
          <p:cNvGrpSpPr/>
          <p:nvPr/>
        </p:nvGrpSpPr>
        <p:grpSpPr>
          <a:xfrm>
            <a:off x="6172200" y="4354286"/>
            <a:ext cx="2651760" cy="533400"/>
            <a:chOff x="3276600" y="3672840"/>
            <a:chExt cx="2651760" cy="1219200"/>
          </a:xfrm>
        </p:grpSpPr>
        <p:sp>
          <p:nvSpPr>
            <p:cNvPr id="85" name="Rounded Rectangle 84"/>
            <p:cNvSpPr>
              <a:spLocks/>
            </p:cNvSpPr>
            <p:nvPr/>
          </p:nvSpPr>
          <p:spPr>
            <a:xfrm>
              <a:off x="3276600" y="3672840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3948315" y="3904621"/>
              <a:ext cx="1308371" cy="6894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Garnishments</a:t>
              </a:r>
            </a:p>
          </p:txBody>
        </p:sp>
      </p:grpSp>
      <p:grpSp>
        <p:nvGrpSpPr>
          <p:cNvPr id="10" name="Group 112"/>
          <p:cNvGrpSpPr/>
          <p:nvPr/>
        </p:nvGrpSpPr>
        <p:grpSpPr>
          <a:xfrm>
            <a:off x="1676400" y="4550230"/>
            <a:ext cx="4419600" cy="246221"/>
            <a:chOff x="1676400" y="1066800"/>
            <a:chExt cx="4343400" cy="246221"/>
          </a:xfrm>
        </p:grpSpPr>
        <p:cxnSp>
          <p:nvCxnSpPr>
            <p:cNvPr id="114" name="Straight Arrow Connector 113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2993345" y="1066800"/>
              <a:ext cx="131889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Garnishment Details</a:t>
              </a:r>
              <a:endParaRPr lang="en-US" sz="1000" dirty="0"/>
            </a:p>
          </p:txBody>
        </p:sp>
      </p:grpSp>
      <p:grpSp>
        <p:nvGrpSpPr>
          <p:cNvPr id="11" name="Group 158"/>
          <p:cNvGrpSpPr/>
          <p:nvPr/>
        </p:nvGrpSpPr>
        <p:grpSpPr>
          <a:xfrm>
            <a:off x="6172200" y="2203063"/>
            <a:ext cx="2651760" cy="609600"/>
            <a:chOff x="3276600" y="3808307"/>
            <a:chExt cx="2651760" cy="1219200"/>
          </a:xfrm>
        </p:grpSpPr>
        <p:sp>
          <p:nvSpPr>
            <p:cNvPr id="97" name="Rounded Rectangle 96"/>
            <p:cNvSpPr>
              <a:spLocks/>
            </p:cNvSpPr>
            <p:nvPr/>
          </p:nvSpPr>
          <p:spPr>
            <a:xfrm>
              <a:off x="3276600" y="3808307"/>
              <a:ext cx="2651760" cy="1219200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i="0" spc="-10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000000"/>
                    </a:gs>
                    <a:gs pos="50000">
                      <a:srgbClr val="000000"/>
                    </a:gs>
                  </a:gsLst>
                  <a:lin ang="5400000" scaled="0"/>
                </a:gradFill>
                <a:latin typeface="Segoe"/>
                <a:cs typeface="Segoe UI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666860" y="3904621"/>
              <a:ext cx="1871282" cy="60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63" fontAlgn="auto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Time and Attendance</a:t>
              </a:r>
            </a:p>
          </p:txBody>
        </p:sp>
      </p:grpSp>
      <p:grpSp>
        <p:nvGrpSpPr>
          <p:cNvPr id="12" name="Group 102"/>
          <p:cNvGrpSpPr/>
          <p:nvPr/>
        </p:nvGrpSpPr>
        <p:grpSpPr>
          <a:xfrm>
            <a:off x="1676400" y="1752600"/>
            <a:ext cx="4343400" cy="246221"/>
            <a:chOff x="1676400" y="1066800"/>
            <a:chExt cx="4343400" cy="246221"/>
          </a:xfrm>
        </p:grpSpPr>
        <p:cxnSp>
          <p:nvCxnSpPr>
            <p:cNvPr id="66" name="Straight Arrow Connector 65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3322870" y="1066800"/>
              <a:ext cx="75212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Payments</a:t>
              </a:r>
              <a:endParaRPr lang="en-US" sz="1000" dirty="0"/>
            </a:p>
          </p:txBody>
        </p:sp>
      </p:grpSp>
      <p:grpSp>
        <p:nvGrpSpPr>
          <p:cNvPr id="13" name="Group 102"/>
          <p:cNvGrpSpPr/>
          <p:nvPr/>
        </p:nvGrpSpPr>
        <p:grpSpPr>
          <a:xfrm>
            <a:off x="1676400" y="2362200"/>
            <a:ext cx="4343400" cy="246221"/>
            <a:chOff x="1676400" y="1066800"/>
            <a:chExt cx="4343400" cy="246221"/>
          </a:xfrm>
        </p:grpSpPr>
        <p:cxnSp>
          <p:nvCxnSpPr>
            <p:cNvPr id="77" name="Straight Arrow Connector 76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/>
            <p:cNvSpPr txBox="1"/>
            <p:nvPr/>
          </p:nvSpPr>
          <p:spPr>
            <a:xfrm>
              <a:off x="3247530" y="1066800"/>
              <a:ext cx="9028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Worker Data</a:t>
              </a:r>
              <a:endParaRPr lang="en-US" sz="1000" dirty="0"/>
            </a:p>
          </p:txBody>
        </p:sp>
      </p:grpSp>
      <p:grpSp>
        <p:nvGrpSpPr>
          <p:cNvPr id="14" name="Group 102"/>
          <p:cNvGrpSpPr/>
          <p:nvPr/>
        </p:nvGrpSpPr>
        <p:grpSpPr>
          <a:xfrm>
            <a:off x="1676400" y="3200400"/>
            <a:ext cx="4343400" cy="246221"/>
            <a:chOff x="1676400" y="1066800"/>
            <a:chExt cx="4343400" cy="246221"/>
          </a:xfrm>
        </p:grpSpPr>
        <p:cxnSp>
          <p:nvCxnSpPr>
            <p:cNvPr id="83" name="Straight Arrow Connector 82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>
            <a:xfrm>
              <a:off x="3286801" y="1066800"/>
              <a:ext cx="82426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Tax Details</a:t>
              </a:r>
              <a:endParaRPr lang="en-US" sz="1000" dirty="0"/>
            </a:p>
          </p:txBody>
        </p:sp>
      </p:grpSp>
      <p:grpSp>
        <p:nvGrpSpPr>
          <p:cNvPr id="15" name="Group 102"/>
          <p:cNvGrpSpPr/>
          <p:nvPr/>
        </p:nvGrpSpPr>
        <p:grpSpPr>
          <a:xfrm>
            <a:off x="1676400" y="3886200"/>
            <a:ext cx="4343400" cy="246221"/>
            <a:chOff x="1676400" y="1066800"/>
            <a:chExt cx="4343400" cy="246221"/>
          </a:xfrm>
        </p:grpSpPr>
        <p:cxnSp>
          <p:nvCxnSpPr>
            <p:cNvPr id="89" name="Straight Arrow Connector 88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3212264" y="1066800"/>
              <a:ext cx="97334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Check Details</a:t>
              </a:r>
              <a:endParaRPr lang="en-US" sz="1000" dirty="0"/>
            </a:p>
          </p:txBody>
        </p:sp>
      </p:grpSp>
      <p:grpSp>
        <p:nvGrpSpPr>
          <p:cNvPr id="16" name="Group 102"/>
          <p:cNvGrpSpPr/>
          <p:nvPr/>
        </p:nvGrpSpPr>
        <p:grpSpPr>
          <a:xfrm>
            <a:off x="1676400" y="2667000"/>
            <a:ext cx="4343400" cy="246221"/>
            <a:chOff x="1676400" y="1066800"/>
            <a:chExt cx="4343400" cy="246221"/>
          </a:xfrm>
        </p:grpSpPr>
        <p:cxnSp>
          <p:nvCxnSpPr>
            <p:cNvPr id="65" name="Straight Arrow Connector 64"/>
            <p:cNvCxnSpPr/>
            <p:nvPr/>
          </p:nvCxnSpPr>
          <p:spPr>
            <a:xfrm>
              <a:off x="1676400" y="1066800"/>
              <a:ext cx="4343400" cy="1588"/>
            </a:xfrm>
            <a:prstGeom prst="straightConnector1">
              <a:avLst/>
            </a:prstGeom>
            <a:ln w="381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3282799" y="1066800"/>
              <a:ext cx="83227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dirty="0" smtClean="0"/>
                <a:t>Time Detail</a:t>
              </a:r>
              <a:endParaRPr lang="en-US" sz="1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Integration Challenge + Solutions</a:t>
            </a:r>
          </a:p>
        </p:txBody>
      </p:sp>
      <p:graphicFrame>
        <p:nvGraphicFramePr>
          <p:cNvPr id="19" name="Chart 18"/>
          <p:cNvGraphicFramePr/>
          <p:nvPr/>
        </p:nvGraphicFramePr>
        <p:xfrm>
          <a:off x="466661" y="863600"/>
          <a:ext cx="7901014" cy="4894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6039064" y="2228397"/>
            <a:ext cx="2328611" cy="1772107"/>
          </a:xfrm>
          <a:prstGeom prst="roundRect">
            <a:avLst/>
          </a:prstGeom>
          <a:gradFill rotWithShape="1">
            <a:gsLst>
              <a:gs pos="0">
                <a:srgbClr val="9BBB59">
                  <a:shade val="51000"/>
                  <a:satMod val="130000"/>
                </a:srgbClr>
              </a:gs>
              <a:gs pos="80000">
                <a:srgbClr val="9BBB59">
                  <a:shade val="93000"/>
                  <a:satMod val="130000"/>
                </a:srgbClr>
              </a:gs>
              <a:gs pos="100000">
                <a:srgbClr val="9BBB5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UI" pitchFamily="34" charset="0"/>
                <a:ea typeface="+mn-ea"/>
                <a:cs typeface="Segoe UI" pitchFamily="34" charset="0"/>
              </a:rPr>
              <a:t>EIB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Segoe UI" pitchFamily="34" charset="0"/>
              <a:ea typeface="+mn-ea"/>
              <a:cs typeface="Segoe U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Focus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Simple Integrations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User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Business Analyst - Administrators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Design-time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Workday UI</a:t>
            </a:r>
          </a:p>
        </p:txBody>
      </p:sp>
      <p:sp>
        <p:nvSpPr>
          <p:cNvPr id="24" name="Rounded Rectangle 23"/>
          <p:cNvSpPr>
            <a:spLocks/>
          </p:cNvSpPr>
          <p:nvPr/>
        </p:nvSpPr>
        <p:spPr bwMode="auto">
          <a:xfrm>
            <a:off x="1828800" y="4933493"/>
            <a:ext cx="2590800" cy="1752600"/>
          </a:xfrm>
          <a:prstGeom prst="roundRect">
            <a:avLst/>
          </a:prstGeom>
          <a:solidFill>
            <a:srgbClr val="C0504D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algn="ctr">
              <a:defRPr/>
            </a:pPr>
            <a:r>
              <a:rPr lang="en-US" sz="2000" b="1" kern="0" dirty="0" smtClean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egoe UI" pitchFamily="34" charset="0"/>
                <a:cs typeface="Segoe UI" pitchFamily="34" charset="0"/>
              </a:rPr>
              <a:t>3rd Party  Middleware</a:t>
            </a:r>
            <a:endParaRPr lang="en-US" sz="2000" b="1" kern="0" dirty="0"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419600" y="4933493"/>
            <a:ext cx="2328611" cy="1772107"/>
          </a:xfrm>
          <a:prstGeom prst="roundRect">
            <a:avLst/>
          </a:prstGeom>
          <a:solidFill>
            <a:srgbClr val="C0504D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UI" pitchFamily="34" charset="0"/>
                <a:ea typeface="+mn-ea"/>
                <a:cs typeface="Segoe UI" pitchFamily="34" charset="0"/>
              </a:rPr>
              <a:t>Workday Studio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Segoe UI" pitchFamily="34" charset="0"/>
              <a:ea typeface="+mn-ea"/>
              <a:cs typeface="Segoe U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Focus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Complex Integrations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User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 – Developer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Design-time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Eclipse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itchFamily="34" charset="0"/>
              <a:ea typeface="+mn-ea"/>
              <a:cs typeface="Segoe UI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28594" y="2228397"/>
            <a:ext cx="2328611" cy="1772107"/>
          </a:xfrm>
          <a:prstGeom prst="roundRect">
            <a:avLst/>
          </a:prstGeom>
          <a:solidFill>
            <a:srgbClr val="FF993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Segoe UI" pitchFamily="34" charset="0"/>
                <a:ea typeface="+mn-ea"/>
                <a:cs typeface="Segoe UI" pitchFamily="34" charset="0"/>
              </a:rPr>
              <a:t>WIN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Segoe UI" pitchFamily="34" charset="0"/>
              <a:ea typeface="+mn-ea"/>
              <a:cs typeface="Segoe U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Focus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 Integrations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Primary User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Business Analyst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Design-time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Workday UI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itchFamily="34" charset="0"/>
              <a:ea typeface="+mn-ea"/>
              <a:cs typeface="Segoe U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Enterprise Interface Builder (EIB)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2" name="Group 12"/>
          <p:cNvGrpSpPr/>
          <p:nvPr/>
        </p:nvGrpSpPr>
        <p:grpSpPr>
          <a:xfrm>
            <a:off x="803544" y="865632"/>
            <a:ext cx="7121256" cy="2087207"/>
            <a:chOff x="803544" y="941832"/>
            <a:chExt cx="7121256" cy="2087207"/>
          </a:xfrm>
        </p:grpSpPr>
        <p:pic>
          <p:nvPicPr>
            <p:cNvPr id="7" name="Picture 6" descr="eib-out-144-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3544" y="1295400"/>
              <a:ext cx="7121256" cy="1733639"/>
            </a:xfrm>
            <a:prstGeom prst="rect">
              <a:avLst/>
            </a:prstGeom>
          </p:spPr>
        </p:pic>
        <p:sp>
          <p:nvSpPr>
            <p:cNvPr id="9" name="Text Box 42"/>
            <p:cNvSpPr txBox="1">
              <a:spLocks noChangeArrowheads="1"/>
            </p:cNvSpPr>
            <p:nvPr/>
          </p:nvSpPr>
          <p:spPr bwMode="auto">
            <a:xfrm>
              <a:off x="2124456" y="941832"/>
              <a:ext cx="4495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perspectiveAbove"/>
                <a:lightRig rig="threePt" dir="t"/>
              </a:scene3d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cs typeface="Arial" charset="0"/>
                </a:rPr>
                <a:t>Outbound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cs typeface="Arial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803544" y="3429000"/>
            <a:ext cx="7121256" cy="2057400"/>
            <a:chOff x="803544" y="3505200"/>
            <a:chExt cx="7121256" cy="2057400"/>
          </a:xfrm>
        </p:grpSpPr>
        <p:pic>
          <p:nvPicPr>
            <p:cNvPr id="6" name="Picture 5" descr="eib-in-144-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3544" y="3828961"/>
              <a:ext cx="7121256" cy="1733639"/>
            </a:xfrm>
            <a:prstGeom prst="rect">
              <a:avLst/>
            </a:prstGeom>
          </p:spPr>
        </p:pic>
        <p:sp>
          <p:nvSpPr>
            <p:cNvPr id="10" name="Text Box 42"/>
            <p:cNvSpPr txBox="1">
              <a:spLocks noChangeArrowheads="1"/>
            </p:cNvSpPr>
            <p:nvPr/>
          </p:nvSpPr>
          <p:spPr bwMode="auto">
            <a:xfrm>
              <a:off x="2121408" y="3505200"/>
              <a:ext cx="4495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perspectiveAbove"/>
                <a:lightRig rig="threePt" dir="t"/>
              </a:scene3d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cs typeface="Arial" charset="0"/>
                </a:rPr>
                <a:t>Inbound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cs typeface="Arial" charset="0"/>
              </a:endParaRPr>
            </a:p>
          </p:txBody>
        </p:sp>
      </p:grpSp>
      <p:grpSp>
        <p:nvGrpSpPr>
          <p:cNvPr id="5" name="Group 15"/>
          <p:cNvGrpSpPr/>
          <p:nvPr/>
        </p:nvGrpSpPr>
        <p:grpSpPr>
          <a:xfrm>
            <a:off x="239713" y="833735"/>
            <a:ext cx="8751887" cy="5367233"/>
            <a:chOff x="239713" y="909935"/>
            <a:chExt cx="8751887" cy="5367233"/>
          </a:xfrm>
        </p:grpSpPr>
        <p:pic>
          <p:nvPicPr>
            <p:cNvPr id="48131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9713" y="1546086"/>
              <a:ext cx="8751887" cy="47310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 Box 42"/>
            <p:cNvSpPr txBox="1">
              <a:spLocks noChangeArrowheads="1"/>
            </p:cNvSpPr>
            <p:nvPr/>
          </p:nvSpPr>
          <p:spPr bwMode="auto">
            <a:xfrm>
              <a:off x="2209800" y="909935"/>
              <a:ext cx="449580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  <a:scene3d>
                <a:camera prst="perspectiveAbove"/>
                <a:lightRig rig="threePt" dir="t"/>
              </a:scene3d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dirty="0" smtClean="0">
                  <a:cs typeface="Arial" charset="0"/>
                </a:rPr>
                <a:t>Focus on </a:t>
              </a:r>
              <a:r>
                <a:rPr lang="en-US" sz="2400" b="1" dirty="0" smtClean="0">
                  <a:cs typeface="Arial" charset="0"/>
                </a:rPr>
                <a:t>simple </a:t>
              </a:r>
              <a:r>
                <a:rPr lang="en-US" sz="2400" dirty="0" smtClean="0">
                  <a:cs typeface="Arial" charset="0"/>
                </a:rPr>
                <a:t>integrations</a:t>
              </a:r>
            </a:p>
          </p:txBody>
        </p:sp>
      </p:grpSp>
      <p:pic>
        <p:nvPicPr>
          <p:cNvPr id="14" name="Picture 41" descr="GEARS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51520" y="190500"/>
            <a:ext cx="640080" cy="55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ontent Placeholder 2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Focus on </a:t>
            </a:r>
            <a:r>
              <a:rPr lang="en-US" i="1" dirty="0" smtClean="0"/>
              <a:t>complex</a:t>
            </a:r>
            <a:r>
              <a:rPr lang="en-US" dirty="0" smtClean="0"/>
              <a:t> integrations</a:t>
            </a:r>
          </a:p>
          <a:p>
            <a:pPr lvl="1"/>
            <a:r>
              <a:rPr lang="en-US" dirty="0" smtClean="0"/>
              <a:t>Once deployed, embedded in UI</a:t>
            </a:r>
          </a:p>
          <a:p>
            <a:pPr lvl="1"/>
            <a:r>
              <a:rPr lang="en-US" dirty="0" smtClean="0"/>
              <a:t>Eclipse development environment</a:t>
            </a:r>
          </a:p>
          <a:p>
            <a:pPr lvl="1"/>
            <a:r>
              <a:rPr lang="en-US" dirty="0" smtClean="0"/>
              <a:t>No servers, middleware, upgrades, etc.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Workday Studio</a:t>
            </a: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064" y="2997708"/>
            <a:ext cx="4876800" cy="3082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9"/>
          <p:cNvGrpSpPr/>
          <p:nvPr/>
        </p:nvGrpSpPr>
        <p:grpSpPr>
          <a:xfrm>
            <a:off x="5574030" y="2997708"/>
            <a:ext cx="3429000" cy="2187517"/>
            <a:chOff x="5641848" y="1158240"/>
            <a:chExt cx="3429000" cy="2187517"/>
          </a:xfrm>
        </p:grpSpPr>
        <p:cxnSp>
          <p:nvCxnSpPr>
            <p:cNvPr id="42" name="Shape 41"/>
            <p:cNvCxnSpPr/>
            <p:nvPr/>
          </p:nvCxnSpPr>
          <p:spPr>
            <a:xfrm rot="16200000" flipV="1">
              <a:off x="6819417" y="1588508"/>
              <a:ext cx="958636" cy="777724"/>
            </a:xfrm>
            <a:prstGeom prst="curvedConnector2">
              <a:avLst/>
            </a:prstGeom>
            <a:noFill/>
            <a:ln w="25400" cap="flat" cmpd="dbl" algn="ctr">
              <a:solidFill>
                <a:srgbClr val="466EA6"/>
              </a:solidFill>
              <a:prstDash val="sysDash"/>
              <a:headEnd type="none"/>
              <a:tailEnd type="triangle" w="lg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43" name="Rounded Rectangle 42"/>
            <p:cNvSpPr/>
            <p:nvPr/>
          </p:nvSpPr>
          <p:spPr>
            <a:xfrm>
              <a:off x="5641848" y="1158240"/>
              <a:ext cx="1115862" cy="781095"/>
            </a:xfrm>
            <a:prstGeom prst="roundRect">
              <a:avLst/>
            </a:prstGeom>
            <a:gradFill flip="none" rotWithShape="1">
              <a:gsLst>
                <a:gs pos="0">
                  <a:sysClr val="window" lastClr="FFFFFF"/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5400000" scaled="0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63500" dist="38100" dir="5400000" algn="tl" rotWithShape="0">
                <a:prstClr val="black">
                  <a:alpha val="45000"/>
                </a:prstClr>
              </a:outerShdw>
            </a:effectLst>
            <a:scene3d>
              <a:camera prst="orthographicFront"/>
              <a:lightRig rig="glow" dir="t">
                <a:rot lat="0" lon="0" rev="6360000"/>
              </a:lightRig>
            </a:scene3d>
            <a:sp3d contourW="1270" prstMaterial="flat">
              <a:bevelT w="95250" h="101600"/>
              <a:contourClr>
                <a:srgbClr val="FFFF00"/>
              </a:contourClr>
            </a:sp3d>
          </p:spPr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63">
                <a:lnSpc>
                  <a:spcPct val="85000"/>
                </a:lnSpc>
                <a:defRPr/>
              </a:pPr>
              <a:r>
                <a:rPr lang="en-US" sz="1600" spc="-100" dirty="0" smtClean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000000"/>
                      </a:gs>
                      <a:gs pos="50000">
                        <a:srgbClr val="000000"/>
                      </a:gs>
                    </a:gsLst>
                    <a:lin ang="5400000" scaled="0"/>
                  </a:gradFill>
                  <a:latin typeface="Segoe"/>
                  <a:cs typeface="Segoe UI" pitchFamily="34" charset="0"/>
                </a:rPr>
                <a:t>Workday </a:t>
              </a:r>
            </a:p>
          </p:txBody>
        </p:sp>
        <p:pic>
          <p:nvPicPr>
            <p:cNvPr id="44" name="Picture 2" descr="C:\Users\joe.korngiebel\AppData\Local\Microsoft\Windows\Temporary Internet Files\Content.IE5\771EFA8Z\MCj04325910000[1]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33138" y="1614764"/>
              <a:ext cx="649143" cy="649143"/>
            </a:xfrm>
            <a:prstGeom prst="rect">
              <a:avLst/>
            </a:prstGeom>
            <a:noFill/>
          </p:spPr>
        </p:pic>
        <p:sp>
          <p:nvSpPr>
            <p:cNvPr id="45" name="Rectangle 44"/>
            <p:cNvSpPr/>
            <p:nvPr/>
          </p:nvSpPr>
          <p:spPr>
            <a:xfrm>
              <a:off x="7481316" y="3160014"/>
              <a:ext cx="343944" cy="185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b="1" dirty="0" smtClean="0">
                  <a:solidFill>
                    <a:srgbClr val="1F497D">
                      <a:lumMod val="75000"/>
                    </a:srgbClr>
                  </a:solidFill>
                  <a:effectLst>
                    <a:reflection blurRad="6350" stA="55000" endA="300" endPos="45500" dir="5400000" sy="-100000" algn="bl" rotWithShape="0"/>
                  </a:effectLst>
                  <a:cs typeface="Arial" charset="0"/>
                </a:rPr>
                <a:t>Build</a:t>
              </a:r>
              <a:endParaRPr lang="en-US" sz="110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7656635" y="1821757"/>
              <a:ext cx="423613" cy="185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b="1" dirty="0" smtClean="0">
                  <a:solidFill>
                    <a:srgbClr val="1F497D">
                      <a:lumMod val="75000"/>
                    </a:srgbClr>
                  </a:solidFill>
                  <a:effectLst>
                    <a:reflection blurRad="6350" stA="55000" endA="300" endPos="45500" dir="5400000" sy="-100000" algn="bl" rotWithShape="0"/>
                  </a:effectLst>
                  <a:cs typeface="Arial" charset="0"/>
                </a:rPr>
                <a:t>Deploy</a:t>
              </a:r>
              <a:endParaRPr lang="en-US" sz="110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104272" y="2000435"/>
              <a:ext cx="295004" cy="1857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00" b="1" dirty="0" smtClean="0">
                  <a:solidFill>
                    <a:srgbClr val="1F497D">
                      <a:lumMod val="75000"/>
                    </a:srgbClr>
                  </a:solidFill>
                  <a:effectLst>
                    <a:reflection blurRad="6350" stA="55000" endA="300" endPos="45500" dir="5400000" sy="-100000" algn="bl" rotWithShape="0"/>
                  </a:effectLst>
                  <a:cs typeface="Arial" charset="0"/>
                </a:rPr>
                <a:t>Run</a:t>
              </a:r>
              <a:endParaRPr lang="en-US" sz="1100" dirty="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Arc 47"/>
            <p:cNvSpPr/>
            <p:nvPr/>
          </p:nvSpPr>
          <p:spPr>
            <a:xfrm>
              <a:off x="7210806" y="2564892"/>
              <a:ext cx="865632" cy="432816"/>
            </a:xfrm>
            <a:prstGeom prst="arc">
              <a:avLst>
                <a:gd name="adj1" fmla="val 10250696"/>
                <a:gd name="adj2" fmla="val 816738"/>
              </a:avLst>
            </a:prstGeom>
            <a:noFill/>
            <a:ln w="9525" cap="flat" cmpd="sng" algn="ctr">
              <a:solidFill>
                <a:srgbClr val="007B85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+mn-cs"/>
              </a:endParaRPr>
            </a:p>
          </p:txBody>
        </p:sp>
        <p:pic>
          <p:nvPicPr>
            <p:cNvPr id="49" name="Picture 2" descr="http://icons3.iconfinder.netdna-cdn.com/data/icons/Futurosoft%20Icons%200.5.2/96x96/apps/krfb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427214" y="2673096"/>
              <a:ext cx="483304" cy="483305"/>
            </a:xfrm>
            <a:prstGeom prst="rect">
              <a:avLst/>
            </a:prstGeom>
            <a:noFill/>
          </p:spPr>
        </p:pic>
        <p:sp>
          <p:nvSpPr>
            <p:cNvPr id="50" name="Rectangle 49"/>
            <p:cNvSpPr/>
            <p:nvPr/>
          </p:nvSpPr>
          <p:spPr>
            <a:xfrm>
              <a:off x="8058445" y="2767954"/>
              <a:ext cx="1012403" cy="371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fontAlgn="auto">
                <a:spcBef>
                  <a:spcPts val="0"/>
                </a:spcBef>
                <a:spcAft>
                  <a:spcPts val="600"/>
                </a:spcAft>
              </a:pPr>
              <a:r>
                <a:rPr lang="en-US" sz="1400" b="1" dirty="0" smtClean="0">
                  <a:solidFill>
                    <a:srgbClr val="1F497D"/>
                  </a:solidFill>
                  <a:latin typeface="Arial"/>
                </a:rPr>
                <a:t>Workday Studio</a:t>
              </a:r>
              <a:endParaRPr lang="en-US" sz="1400" b="1" dirty="0">
                <a:solidFill>
                  <a:srgbClr val="1F497D"/>
                </a:solidFill>
                <a:latin typeface="Arial"/>
              </a:endParaRPr>
            </a:p>
          </p:txBody>
        </p:sp>
      </p:grpSp>
      <p:pic>
        <p:nvPicPr>
          <p:cNvPr id="16" name="Picture 15" descr="Cloud-assembly-12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62950" y="60960"/>
            <a:ext cx="640080" cy="6400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B85"/>
      </a:accent1>
      <a:accent2>
        <a:srgbClr val="73C6A1"/>
      </a:accent2>
      <a:accent3>
        <a:srgbClr val="5D87A1"/>
      </a:accent3>
      <a:accent4>
        <a:srgbClr val="B2B2B2"/>
      </a:accent4>
      <a:accent5>
        <a:srgbClr val="444D48"/>
      </a:accent5>
      <a:accent6>
        <a:srgbClr val="00B1B0"/>
      </a:accent6>
      <a:hlink>
        <a:srgbClr val="F05133"/>
      </a:hlink>
      <a:folHlink>
        <a:srgbClr val="820024"/>
      </a:folHlink>
    </a:clrScheme>
    <a:fontScheme name="Custom 1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alpha val="28000"/>
          </a:schemeClr>
        </a:solidFill>
        <a:ln>
          <a:noFill/>
        </a:ln>
      </a:spPr>
      <a:bodyPr rtlCol="0" anchor="ctr"/>
      <a:lstStyle>
        <a:defPPr algn="ctr">
          <a:defRPr dirty="0" err="1" smtClean="0">
            <a:solidFill>
              <a:schemeClr val="accent4">
                <a:lumMod val="50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9855</TotalTime>
  <Words>1135</Words>
  <Application>Microsoft Office PowerPoint</Application>
  <PresentationFormat>On-screen Show (4:3)</PresentationFormat>
  <Paragraphs>288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Workday Deployment Discussion</vt:lpstr>
      <vt:lpstr>Workday Integration On Demand</vt:lpstr>
      <vt:lpstr>Workday Integration Network </vt:lpstr>
      <vt:lpstr>Typical HR Integration Use Cases</vt:lpstr>
      <vt:lpstr>Typical Benefits Integration Use Cases</vt:lpstr>
      <vt:lpstr>Typical Payroll Integration Use Cases</vt:lpstr>
      <vt:lpstr>Integration Challenge + Solutions</vt:lpstr>
      <vt:lpstr>Enterprise Interface Builder (EIB)</vt:lpstr>
      <vt:lpstr>Workday Studio</vt:lpstr>
      <vt:lpstr>Integration Discovery Spreadsheet</vt:lpstr>
      <vt:lpstr>WIN, EIB, Studio, and WWS</vt:lpstr>
      <vt:lpstr>Cornell Integration Mix</vt:lpstr>
      <vt:lpstr>All Integrations by Deliverable Count</vt:lpstr>
      <vt:lpstr>Estimated Responsibility Mix</vt:lpstr>
      <vt:lpstr>What’s Important</vt:lpstr>
      <vt:lpstr>Goals of Integration Kickoff</vt:lpstr>
      <vt:lpstr>Questions?</vt:lpstr>
      <vt:lpstr>Agenda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Schwab Deployment Session</dc:title>
  <dc:creator>Jennifer Saul</dc:creator>
  <cp:lastModifiedBy>kalan.comba</cp:lastModifiedBy>
  <cp:revision>482</cp:revision>
  <dcterms:created xsi:type="dcterms:W3CDTF">2010-03-08T16:49:41Z</dcterms:created>
  <dcterms:modified xsi:type="dcterms:W3CDTF">2011-10-05T14:28:01Z</dcterms:modified>
</cp:coreProperties>
</file>