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9" r:id="rId9"/>
    <p:sldId id="265" r:id="rId10"/>
    <p:sldId id="270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ECFF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1" autoAdjust="0"/>
    <p:restoredTop sz="86435" autoAdjust="0"/>
  </p:normalViewPr>
  <p:slideViewPr>
    <p:cSldViewPr>
      <p:cViewPr varScale="1">
        <p:scale>
          <a:sx n="91" d="100"/>
          <a:sy n="91" d="100"/>
        </p:scale>
        <p:origin x="-2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35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es.cornell.edu\EN\aguaclara\RESEARCH\Stock%20Tank\Fall%202013\Pump\Lift%20vs%20RPM%20Testing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scatterChart>
        <c:scatterStyle val="lineMarker"/>
        <c:ser>
          <c:idx val="1"/>
          <c:order val="1"/>
          <c:tx>
            <c:v>Experimental</c:v>
          </c:tx>
          <c:spPr>
            <a:ln w="28575">
              <a:noFill/>
            </a:ln>
          </c:spPr>
          <c:trendline>
            <c:trendlineType val="log"/>
          </c:trendline>
          <c:trendline>
            <c:spPr>
              <a:ln>
                <a:solidFill>
                  <a:schemeClr val="accent2"/>
                </a:solidFill>
              </a:ln>
            </c:spPr>
            <c:trendlineType val="poly"/>
            <c:order val="2"/>
            <c:dispRSqr val="1"/>
            <c:dispEq val="1"/>
            <c:trendlineLbl>
              <c:layout>
                <c:manualLayout>
                  <c:x val="0.25661731142302896"/>
                  <c:y val="6.7775152416790621E-2"/>
                </c:manualLayout>
              </c:layout>
              <c:numFmt formatCode="General" sourceLinked="0"/>
            </c:trendlineLbl>
          </c:trendline>
          <c:xVal>
            <c:numRef>
              <c:f>Sheet1!$L$16:$L$24</c:f>
              <c:numCache>
                <c:formatCode>General</c:formatCode>
                <c:ptCount val="9"/>
                <c:pt idx="0">
                  <c:v>0</c:v>
                </c:pt>
                <c:pt idx="1">
                  <c:v>15</c:v>
                </c:pt>
                <c:pt idx="2">
                  <c:v>20</c:v>
                </c:pt>
                <c:pt idx="3">
                  <c:v>25</c:v>
                </c:pt>
                <c:pt idx="4">
                  <c:v>30</c:v>
                </c:pt>
                <c:pt idx="5">
                  <c:v>40</c:v>
                </c:pt>
                <c:pt idx="6">
                  <c:v>50</c:v>
                </c:pt>
                <c:pt idx="7">
                  <c:v>60</c:v>
                </c:pt>
                <c:pt idx="8">
                  <c:v>70</c:v>
                </c:pt>
              </c:numCache>
            </c:numRef>
          </c:xVal>
          <c:yVal>
            <c:numRef>
              <c:f>Sheet1!$K$16:$K$24</c:f>
              <c:numCache>
                <c:formatCode>General</c:formatCode>
                <c:ptCount val="9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2</c:v>
                </c:pt>
                <c:pt idx="4">
                  <c:v>2.5</c:v>
                </c:pt>
                <c:pt idx="5">
                  <c:v>3.75</c:v>
                </c:pt>
                <c:pt idx="6">
                  <c:v>7.5</c:v>
                </c:pt>
                <c:pt idx="7">
                  <c:v>11.5</c:v>
                </c:pt>
                <c:pt idx="8">
                  <c:v>17</c:v>
                </c:pt>
              </c:numCache>
            </c:numRef>
          </c:yVal>
        </c:ser>
        <c:dLbls/>
        <c:axId val="69897216"/>
        <c:axId val="69907584"/>
      </c:scatterChart>
      <c:scatterChart>
        <c:scatterStyle val="smoothMarker"/>
        <c:ser>
          <c:idx val="0"/>
          <c:order val="0"/>
          <c:tx>
            <c:v>Theoretical</c:v>
          </c:tx>
          <c:marker>
            <c:symbol val="none"/>
          </c:marker>
          <c:xVal>
            <c:numRef>
              <c:f>Sheet1!$I$16:$I$32</c:f>
              <c:numCache>
                <c:formatCode>General</c:formatCode>
                <c:ptCount val="17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  <c:pt idx="13">
                  <c:v>65</c:v>
                </c:pt>
                <c:pt idx="14">
                  <c:v>70</c:v>
                </c:pt>
                <c:pt idx="15">
                  <c:v>75</c:v>
                </c:pt>
                <c:pt idx="16">
                  <c:v>80</c:v>
                </c:pt>
              </c:numCache>
            </c:numRef>
          </c:xVal>
          <c:yVal>
            <c:numRef>
              <c:f>Sheet1!$H$16:$H$32</c:f>
              <c:numCache>
                <c:formatCode>General</c:formatCode>
                <c:ptCount val="17"/>
                <c:pt idx="0">
                  <c:v>0</c:v>
                </c:pt>
                <c:pt idx="1">
                  <c:v>2.1000000000000005E-2</c:v>
                </c:pt>
                <c:pt idx="2">
                  <c:v>8.500000000000002E-2</c:v>
                </c:pt>
                <c:pt idx="3">
                  <c:v>0.192</c:v>
                </c:pt>
                <c:pt idx="4">
                  <c:v>0.34100000000000003</c:v>
                </c:pt>
                <c:pt idx="5">
                  <c:v>0.53300000000000003</c:v>
                </c:pt>
                <c:pt idx="6">
                  <c:v>0.76800000000000013</c:v>
                </c:pt>
                <c:pt idx="7">
                  <c:v>1.0449999999999999</c:v>
                </c:pt>
                <c:pt idx="8">
                  <c:v>1.365</c:v>
                </c:pt>
                <c:pt idx="9">
                  <c:v>1.7269999999999999</c:v>
                </c:pt>
                <c:pt idx="10">
                  <c:v>2.1319999999999997</c:v>
                </c:pt>
                <c:pt idx="11">
                  <c:v>2.58</c:v>
                </c:pt>
                <c:pt idx="12">
                  <c:v>3.0709999999999997</c:v>
                </c:pt>
                <c:pt idx="13">
                  <c:v>3.6040000000000001</c:v>
                </c:pt>
                <c:pt idx="14">
                  <c:v>4.1790000000000003</c:v>
                </c:pt>
                <c:pt idx="15">
                  <c:v>4.798</c:v>
                </c:pt>
                <c:pt idx="16">
                  <c:v>5.4590000000000005</c:v>
                </c:pt>
              </c:numCache>
            </c:numRef>
          </c:yVal>
          <c:smooth val="1"/>
        </c:ser>
        <c:dLbls/>
        <c:axId val="69897216"/>
        <c:axId val="69907584"/>
      </c:scatterChart>
      <c:valAx>
        <c:axId val="6989721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Pump Speed (RPM)</a:t>
                </a:r>
              </a:p>
            </c:rich>
          </c:tx>
          <c:layout/>
        </c:title>
        <c:numFmt formatCode="General" sourceLinked="1"/>
        <c:tickLblPos val="nextTo"/>
        <c:crossAx val="69907584"/>
        <c:crosses val="autoZero"/>
        <c:crossBetween val="midCat"/>
      </c:valAx>
      <c:valAx>
        <c:axId val="69907584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Lift (cm)</a:t>
                </a:r>
              </a:p>
            </c:rich>
          </c:tx>
          <c:layout/>
        </c:title>
        <c:numFmt formatCode="General" sourceLinked="1"/>
        <c:tickLblPos val="nextTo"/>
        <c:crossAx val="69897216"/>
        <c:crosses val="autoZero"/>
        <c:crossBetween val="midCat"/>
      </c:valAx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</c:legend>
    <c:plotVisOnly val="1"/>
    <c:dispBlanksAs val="gap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wmf"/><Relationship Id="rId4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6711B-AD8C-40DA-8AB3-26E8D4F8A3DD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06D5B9-73C7-4F00-AB3D-0205B4F071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3241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06D5B9-73C7-4F00-AB3D-0205B4F0713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06D5B9-73C7-4F00-AB3D-0205B4F0713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2227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06D5B9-73C7-4F00-AB3D-0205B4F0713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80202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06D5B9-73C7-4F00-AB3D-0205B4F0713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2587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06D5B9-73C7-4F00-AB3D-0205B4F0713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2116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7171" name="Picture 3" descr="IMG_024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</p:spPr>
        </p:pic>
        <p:pic>
          <p:nvPicPr>
            <p:cNvPr id="7172" name="Picture 4" descr="IMG_0249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73334" t="74040" r="23334" b="17778"/>
            <a:stretch>
              <a:fillRect/>
            </a:stretch>
          </p:blipFill>
          <p:spPr bwMode="auto">
            <a:xfrm>
              <a:off x="4032" y="3216"/>
              <a:ext cx="192" cy="432"/>
            </a:xfrm>
            <a:prstGeom prst="rect">
              <a:avLst/>
            </a:prstGeom>
            <a:noFill/>
          </p:spPr>
        </p:pic>
        <p:pic>
          <p:nvPicPr>
            <p:cNvPr id="7173" name="Picture 5" descr="IMG_0249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65834" t="84445" r="29166" b="13333"/>
            <a:stretch>
              <a:fillRect/>
            </a:stretch>
          </p:blipFill>
          <p:spPr bwMode="auto">
            <a:xfrm>
              <a:off x="3792" y="3552"/>
              <a:ext cx="288" cy="96"/>
            </a:xfrm>
            <a:prstGeom prst="rect">
              <a:avLst/>
            </a:prstGeom>
            <a:noFill/>
          </p:spPr>
        </p:pic>
      </p:grpSp>
      <p:sp>
        <p:nvSpPr>
          <p:cNvPr id="71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352800" y="5029200"/>
            <a:ext cx="3962400" cy="1143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A931EA97-40E0-4715-BBDE-03E2A02DB7BA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D8F1F198-3947-4373-BA51-0966B5FEA4A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1371600" y="990600"/>
            <a:ext cx="7772400" cy="1470025"/>
          </a:xfrm>
          <a:ln w="9525"/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7179" name="Picture 11" descr="AguaClara Logo 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0"/>
            <a:ext cx="4191000" cy="109378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1EA97-40E0-4715-BBDE-03E2A02DB7BA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1F198-3947-4373-BA51-0966B5FEA4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228600"/>
            <a:ext cx="2114550" cy="5897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191250" cy="5897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1EA97-40E0-4715-BBDE-03E2A02DB7BA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1F198-3947-4373-BA51-0966B5FEA4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1EA97-40E0-4715-BBDE-03E2A02DB7BA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1F198-3947-4373-BA51-0966B5FEA4A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b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a"/>
          <p:cNvPicPr>
            <a:picLocks noChangeAspect="1" noChangeArrowheads="1"/>
          </p:cNvPicPr>
          <p:nvPr userDrawn="1"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1EA97-40E0-4715-BBDE-03E2A02DB7BA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1F198-3947-4373-BA51-0966B5FEA4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1EA97-40E0-4715-BBDE-03E2A02DB7BA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1F198-3947-4373-BA51-0966B5FEA4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1EA97-40E0-4715-BBDE-03E2A02DB7BA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1F198-3947-4373-BA51-0966B5FEA4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1EA97-40E0-4715-BBDE-03E2A02DB7BA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1F198-3947-4373-BA51-0966B5FEA4A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b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a"/>
          <p:cNvPicPr>
            <a:picLocks noChangeAspect="1" noChangeArrowheads="1"/>
          </p:cNvPicPr>
          <p:nvPr userDrawn="1"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1EA97-40E0-4715-BBDE-03E2A02DB7BA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1F198-3947-4373-BA51-0966B5FEA4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1EA97-40E0-4715-BBDE-03E2A02DB7BA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1F198-3947-4373-BA51-0966B5FEA4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1EA97-40E0-4715-BBDE-03E2A02DB7BA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1F198-3947-4373-BA51-0966B5FEA4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458200" cy="11430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fld id="{A931EA97-40E0-4715-BBDE-03E2A02DB7BA}" type="datetimeFigureOut">
              <a:rPr lang="en-US" smtClean="0"/>
              <a:pPr/>
              <a:t>10/28/2013</a:t>
            </a:fld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D8F1F198-3947-4373-BA51-0966B5FEA4A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>
            <a:off x="0" y="1447800"/>
            <a:ext cx="9144000" cy="0"/>
          </a:xfrm>
          <a:prstGeom prst="line">
            <a:avLst/>
          </a:prstGeom>
          <a:noFill/>
          <a:ln w="76200" cmpd="tri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files.cornell.edu\EN\aguaclara\RESEARCH\Stock%20Tank\Fall%202013\20131028%20AguaClara%20Symposium.wmv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oleObject" Target="file:///\\files.cornell.edu\EN\aguaclara\RESEARCH\Stock%20Tank\Fall%202013\Pump\RPM%20vs%20Lift.xmcd\Selection%20627%201227%201069%201550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76600" y="5334000"/>
            <a:ext cx="3962400" cy="1143000"/>
          </a:xfrm>
        </p:spPr>
        <p:txBody>
          <a:bodyPr/>
          <a:lstStyle/>
          <a:p>
            <a:r>
              <a:rPr lang="en-US" dirty="0" smtClean="0"/>
              <a:t>Alexandra Cheng</a:t>
            </a:r>
          </a:p>
          <a:p>
            <a:r>
              <a:rPr lang="en-US" dirty="0" err="1" smtClean="0"/>
              <a:t>Apoorv</a:t>
            </a:r>
            <a:r>
              <a:rPr lang="en-US" dirty="0" smtClean="0"/>
              <a:t> Gupta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514600" y="990600"/>
            <a:ext cx="6629400" cy="1470025"/>
          </a:xfrm>
        </p:spPr>
        <p:txBody>
          <a:bodyPr/>
          <a:lstStyle/>
          <a:p>
            <a:r>
              <a:rPr lang="en-US" dirty="0" smtClean="0"/>
              <a:t>Stock Tank Mixing</a:t>
            </a:r>
            <a:endParaRPr lang="en-US" dirty="0"/>
          </a:p>
        </p:txBody>
      </p:sp>
      <p:pic>
        <p:nvPicPr>
          <p:cNvPr id="4" name="Picture 3" descr="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3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Mixing Trial </a:t>
            </a:r>
            <a:r>
              <a:rPr lang="en-US" dirty="0" smtClean="0"/>
              <a:t>Video</a:t>
            </a:r>
            <a:endParaRPr lang="en-US" dirty="0"/>
          </a:p>
        </p:txBody>
      </p:sp>
      <p:pic>
        <p:nvPicPr>
          <p:cNvPr id="5" name="20131028 AguaClara Symposium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09600" y="1714498"/>
            <a:ext cx="7924800" cy="44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734720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Obtaining Honduran </a:t>
            </a:r>
            <a:r>
              <a:rPr lang="en-US" dirty="0" err="1" smtClean="0"/>
              <a:t>PACl</a:t>
            </a:r>
            <a:r>
              <a:rPr lang="en-US" dirty="0" smtClean="0"/>
              <a:t> and test to solidify density and concentration relationship</a:t>
            </a:r>
          </a:p>
          <a:p>
            <a:r>
              <a:rPr lang="en-US" dirty="0" smtClean="0"/>
              <a:t>Continue testing with pump for RPM vs. lift relationship and adjusted design based on findings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3399915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2052" name="Picture 4" descr="http://upload.wikimedia.org/wikipedia/en/4/44/Question_mark_(black_on_white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1018" y="1600200"/>
            <a:ext cx="3815982" cy="481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0574804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</a:p>
          <a:p>
            <a:r>
              <a:rPr lang="en-US" dirty="0" smtClean="0"/>
              <a:t>Hydrometer</a:t>
            </a:r>
          </a:p>
          <a:p>
            <a:pPr lvl="1"/>
            <a:r>
              <a:rPr lang="en-US" dirty="0" smtClean="0"/>
              <a:t>Research and purchase</a:t>
            </a:r>
          </a:p>
          <a:p>
            <a:pPr lvl="1"/>
            <a:r>
              <a:rPr lang="en-US" dirty="0" smtClean="0"/>
              <a:t>Density vs. Concentration relationship for Honduran </a:t>
            </a:r>
            <a:r>
              <a:rPr lang="en-US" dirty="0" err="1" smtClean="0"/>
              <a:t>PACl</a:t>
            </a:r>
            <a:endParaRPr lang="en-US" dirty="0" smtClean="0"/>
          </a:p>
          <a:p>
            <a:r>
              <a:rPr lang="en-US" dirty="0" smtClean="0"/>
              <a:t>Centrifugal Pump</a:t>
            </a:r>
          </a:p>
          <a:p>
            <a:pPr lvl="1"/>
            <a:r>
              <a:rPr lang="en-US" dirty="0" smtClean="0"/>
              <a:t>Improved design</a:t>
            </a:r>
          </a:p>
          <a:p>
            <a:pPr lvl="1"/>
            <a:r>
              <a:rPr lang="en-US" dirty="0" smtClean="0"/>
              <a:t>Effectiveness testing</a:t>
            </a:r>
          </a:p>
          <a:p>
            <a:pPr lvl="1"/>
            <a:endParaRPr lang="en-US" dirty="0"/>
          </a:p>
        </p:txBody>
      </p:sp>
      <p:pic>
        <p:nvPicPr>
          <p:cNvPr id="4" name="Picture 3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9971" y="6283098"/>
            <a:ext cx="1934029" cy="57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a"/>
          <p:cNvPicPr>
            <a:picLocks noChangeAspect="1" noChangeArrowheads="1"/>
          </p:cNvPicPr>
          <p:nvPr/>
        </p:nvPicPr>
        <p:blipFill>
          <a:blip r:embed="rId4" cstate="print"/>
          <a:srcRect r="4546"/>
          <a:stretch>
            <a:fillRect/>
          </a:stretch>
        </p:blipFill>
        <p:spPr bwMode="auto">
          <a:xfrm>
            <a:off x="0" y="6300788"/>
            <a:ext cx="19812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Purchase and test a hydrometer suitable for usage with Honduran </a:t>
            </a:r>
            <a:r>
              <a:rPr lang="en-US" dirty="0" err="1" smtClean="0"/>
              <a:t>PACl</a:t>
            </a:r>
            <a:r>
              <a:rPr lang="en-US" dirty="0" smtClean="0"/>
              <a:t> in San Nicolas</a:t>
            </a:r>
          </a:p>
          <a:p>
            <a:r>
              <a:rPr lang="en-US" dirty="0" smtClean="0"/>
              <a:t>Improve previous stock tank pump design and test on small-scale; potentially finalize design for construction for usage at San Nicolas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09164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Hydrometer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1.000-1.220 density readings</a:t>
            </a:r>
          </a:p>
          <a:p>
            <a:r>
              <a:rPr lang="en-US" dirty="0" err="1" smtClean="0"/>
              <a:t>Krackeler</a:t>
            </a:r>
            <a:r>
              <a:rPr lang="en-US" dirty="0" smtClean="0"/>
              <a:t> Scientific - $74.00</a:t>
            </a:r>
          </a:p>
          <a:p>
            <a:r>
              <a:rPr lang="en-US" dirty="0" err="1" smtClean="0"/>
              <a:t>PACl</a:t>
            </a:r>
            <a:r>
              <a:rPr lang="en-US" dirty="0" smtClean="0"/>
              <a:t> Density vs. Concentration Testing</a:t>
            </a:r>
          </a:p>
          <a:p>
            <a:pPr lvl="1"/>
            <a:r>
              <a:rPr lang="en-US" dirty="0" err="1" smtClean="0"/>
              <a:t>ρ</a:t>
            </a:r>
            <a:r>
              <a:rPr lang="en-US" dirty="0" smtClean="0"/>
              <a:t>= 0.5667C + 986 (kg/m</a:t>
            </a:r>
            <a:r>
              <a:rPr lang="en-US" baseline="30000" dirty="0" smtClean="0"/>
              <a:t>3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1026" name="Picture 2" descr="N:\RESEARCH\Stock Tank\Fall 2013\Photos\Photo Oct 24, 12 56 3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085" b="33457"/>
          <a:stretch/>
        </p:blipFill>
        <p:spPr bwMode="auto">
          <a:xfrm>
            <a:off x="876299" y="4343400"/>
            <a:ext cx="7591653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808387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PACl</a:t>
            </a:r>
            <a:r>
              <a:rPr lang="en-US" dirty="0" smtClean="0"/>
              <a:t> Density vs. Concentration</a:t>
            </a:r>
            <a:endParaRPr lang="en-US" dirty="0"/>
          </a:p>
        </p:txBody>
      </p:sp>
      <p:pic>
        <p:nvPicPr>
          <p:cNvPr id="5" name="Picture 4" descr="PACl Density Concentration Graph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4" t="9162" r="1139" b="2119"/>
          <a:stretch/>
        </p:blipFill>
        <p:spPr>
          <a:xfrm>
            <a:off x="304800" y="1755060"/>
            <a:ext cx="8292475" cy="451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396774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Centrifugal Pump Construction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Rescale pump</a:t>
            </a:r>
          </a:p>
          <a:p>
            <a:r>
              <a:rPr lang="en-US" dirty="0" smtClean="0"/>
              <a:t>PVC plate and wood stabilizer</a:t>
            </a:r>
          </a:p>
        </p:txBody>
      </p:sp>
      <p:pic>
        <p:nvPicPr>
          <p:cNvPr id="2050" name="Picture 2" descr="N:\RESEARCH\Stock Tank\Fall 2013\Reports\20131011\Images\Previous Design Illustrati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800" y="2286000"/>
            <a:ext cx="3098800" cy="350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N:\RESEARCH\Stock Tank\Fall 2013\Reports\20131011\Images\Small Pump Schematic with Dim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286000"/>
            <a:ext cx="2743200" cy="350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N:\RESEARCH\Stock Tank\Fall 2013\Reports\20131011\Images\Previous Design Pictur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447" y="3124200"/>
            <a:ext cx="2425501" cy="323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N:\RESEARCH\Stock Tank\Fall 2013\Photos\Photo Oct 24, 13 02 2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04" t="11018" r="10857" b="3130"/>
          <a:stretch/>
        </p:blipFill>
        <p:spPr bwMode="auto">
          <a:xfrm rot="5400000">
            <a:off x="4639205" y="3590391"/>
            <a:ext cx="3200404" cy="242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074504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RPM vs. Lift Theory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4774147"/>
              </p:ext>
            </p:extLst>
          </p:nvPr>
        </p:nvGraphicFramePr>
        <p:xfrm>
          <a:off x="3505200" y="2057400"/>
          <a:ext cx="5486400" cy="4009292"/>
        </p:xfrm>
        <a:graphic>
          <a:graphicData uri="http://schemas.openxmlformats.org/presentationml/2006/ole">
            <p:oleObj spid="_x0000_s1071" name="Mathcad" r:id="rId4" imgW="4210200" imgH="3076560" progId="Mathcad">
              <p:link updateAutomatic="1"/>
            </p:oleObj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6391294"/>
              </p:ext>
            </p:extLst>
          </p:nvPr>
        </p:nvGraphicFramePr>
        <p:xfrm>
          <a:off x="533400" y="2590800"/>
          <a:ext cx="2819400" cy="669956"/>
        </p:xfrm>
        <a:graphic>
          <a:graphicData uri="http://schemas.openxmlformats.org/presentationml/2006/ole">
            <p:oleObj spid="_x0000_s1072" name="Equation" r:id="rId5" imgW="950760" imgH="219240" progId="Equation.DSMT4">
              <p:embed/>
            </p:oleObj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73180710"/>
              </p:ext>
            </p:extLst>
          </p:nvPr>
        </p:nvGraphicFramePr>
        <p:xfrm>
          <a:off x="762000" y="3581400"/>
          <a:ext cx="2185761" cy="581025"/>
        </p:xfrm>
        <a:graphic>
          <a:graphicData uri="http://schemas.openxmlformats.org/presentationml/2006/ole">
            <p:oleObj spid="_x0000_s1073" name="Equation" r:id="rId6" imgW="740520" imgH="191880" progId="Equation.DSMT4">
              <p:embed/>
            </p:oleObj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49550185"/>
              </p:ext>
            </p:extLst>
          </p:nvPr>
        </p:nvGraphicFramePr>
        <p:xfrm>
          <a:off x="76200" y="4495800"/>
          <a:ext cx="3429000" cy="674783"/>
        </p:xfrm>
        <a:graphic>
          <a:graphicData uri="http://schemas.openxmlformats.org/presentationml/2006/ole">
            <p:oleObj spid="_x0000_s1074" name="Equation" r:id="rId7" imgW="2358720" imgH="456840" progId="Equation.DSMT4">
              <p:embed/>
            </p:oleObj>
          </a:graphicData>
        </a:graphic>
      </p:graphicFrame>
      <p:sp>
        <p:nvSpPr>
          <p:cNvPr id="11" name="Rectangle 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40"/>
          <p:cNvSpPr>
            <a:spLocks noChangeArrowheads="1"/>
          </p:cNvSpPr>
          <p:nvPr/>
        </p:nvSpPr>
        <p:spPr bwMode="auto">
          <a:xfrm>
            <a:off x="0" y="685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41"/>
          <p:cNvSpPr>
            <a:spLocks noChangeArrowheads="1"/>
          </p:cNvSpPr>
          <p:nvPr/>
        </p:nvSpPr>
        <p:spPr bwMode="auto">
          <a:xfrm>
            <a:off x="0" y="13430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461951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RPM vs. Lift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860 g/L sugar solution</a:t>
            </a:r>
          </a:p>
          <a:p>
            <a:r>
              <a:rPr lang="en-US" dirty="0" smtClean="0"/>
              <a:t>Measure height for 0-70 rpm</a:t>
            </a:r>
          </a:p>
          <a:p>
            <a:r>
              <a:rPr lang="en-US" dirty="0" smtClean="0"/>
              <a:t>Mix entire solution and measure density at different time intervals to check uniformity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990"/>
          <a:stretch/>
        </p:blipFill>
        <p:spPr>
          <a:xfrm>
            <a:off x="3742592" y="4117816"/>
            <a:ext cx="1651060" cy="21143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00657" y="4117816"/>
            <a:ext cx="1957544" cy="21143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50" b="9788"/>
          <a:stretch/>
        </p:blipFill>
        <p:spPr>
          <a:xfrm>
            <a:off x="658129" y="4114800"/>
            <a:ext cx="1815374" cy="210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179880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RPM vs. Lift Results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65353621"/>
              </p:ext>
            </p:extLst>
          </p:nvPr>
        </p:nvGraphicFramePr>
        <p:xfrm>
          <a:off x="1066800" y="1676400"/>
          <a:ext cx="7010400" cy="4799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02083249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AguaClara the road">
      <a:majorFont>
        <a:latin typeface="Candara"/>
        <a:ea typeface=""/>
        <a:cs typeface=""/>
      </a:majorFont>
      <a:minorFont>
        <a:latin typeface="Candar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lg" len="med"/>
          <a:tailEnd type="none" w="lg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lg" len="med"/>
          <a:tailEnd type="none" w="lg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  <a:cs typeface="Arial" charset="0"/>
          </a:defRPr>
        </a:defPPr>
      </a:lstStyle>
    </a:lnDef>
  </a:objectDefaults>
  <a:extraClrSchemeLst>
    <a:extraClrScheme>
      <a:clrScheme name="1_AguaClara the roa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ADAA"/>
        </a:accent5>
        <a:accent6>
          <a:srgbClr val="E78A00"/>
        </a:accent6>
        <a:hlink>
          <a:srgbClr val="3366FF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80808"/>
        </a:accent1>
        <a:accent2>
          <a:srgbClr val="777777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6B6B6B"/>
        </a:accent6>
        <a:hlink>
          <a:srgbClr val="C0C0C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80808"/>
        </a:accent1>
        <a:accent2>
          <a:srgbClr val="777777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6B6B6B"/>
        </a:accent6>
        <a:hlink>
          <a:srgbClr val="C0C0C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4396</TotalTime>
  <Words>186</Words>
  <Application>Microsoft Office PowerPoint</Application>
  <PresentationFormat>On-screen Show (4:3)</PresentationFormat>
  <Paragraphs>41</Paragraphs>
  <Slides>12</Slides>
  <Notes>5</Notes>
  <HiddenSlides>0</HiddenSlides>
  <MMClips>1</MMClips>
  <ScaleCrop>false</ScaleCrop>
  <HeadingPairs>
    <vt:vector size="8" baseType="variant"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Theme1</vt:lpstr>
      <vt:lpstr>\\files.cornell.edu\EN\aguaclara\RESEARCH\Stock Tank\Fall 2013\Pump\RPM vs Lift.xmcd\Selection 627 1227 1069 1550</vt:lpstr>
      <vt:lpstr>Equation</vt:lpstr>
      <vt:lpstr>Stock Tank Mixing</vt:lpstr>
      <vt:lpstr>Outline</vt:lpstr>
      <vt:lpstr>Goals</vt:lpstr>
      <vt:lpstr>Hydrometer</vt:lpstr>
      <vt:lpstr>PACl Density vs. Concentration</vt:lpstr>
      <vt:lpstr>Centrifugal Pump Construction</vt:lpstr>
      <vt:lpstr>RPM vs. Lift Theory</vt:lpstr>
      <vt:lpstr>RPM vs. Lift Testing</vt:lpstr>
      <vt:lpstr>RPM vs. Lift Results</vt:lpstr>
      <vt:lpstr>Mixing Trial Video</vt:lpstr>
      <vt:lpstr>Future Work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Stock Tank Mixer</dc:title>
  <dc:creator>aguaclara</dc:creator>
  <cp:lastModifiedBy>enviro</cp:lastModifiedBy>
  <cp:revision>273</cp:revision>
  <dcterms:created xsi:type="dcterms:W3CDTF">2012-03-04T19:08:11Z</dcterms:created>
  <dcterms:modified xsi:type="dcterms:W3CDTF">2013-10-28T20:13:40Z</dcterms:modified>
</cp:coreProperties>
</file>