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2"/>
  </p:notesMasterIdLst>
  <p:sldIdLst>
    <p:sldId id="256" r:id="rId2"/>
    <p:sldId id="356" r:id="rId3"/>
    <p:sldId id="353" r:id="rId4"/>
    <p:sldId id="354" r:id="rId5"/>
    <p:sldId id="357" r:id="rId6"/>
    <p:sldId id="358" r:id="rId7"/>
    <p:sldId id="361" r:id="rId8"/>
    <p:sldId id="360" r:id="rId9"/>
    <p:sldId id="359" r:id="rId10"/>
    <p:sldId id="35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64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71927" autoAdjust="0"/>
  </p:normalViewPr>
  <p:slideViewPr>
    <p:cSldViewPr>
      <p:cViewPr varScale="1">
        <p:scale>
          <a:sx n="53" d="100"/>
          <a:sy n="53" d="100"/>
        </p:scale>
        <p:origin x="1896" y="78"/>
      </p:cViewPr>
      <p:guideLst>
        <p:guide orient="horz" pos="2160"/>
        <p:guide pos="2880"/>
      </p:guideLst>
    </p:cSldViewPr>
  </p:slideViewPr>
  <p:outlineViewPr>
    <p:cViewPr>
      <p:scale>
        <a:sx n="33" d="100"/>
        <a:sy n="33" d="100"/>
      </p:scale>
      <p:origin x="0" y="148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0" d="100"/>
          <a:sy n="60" d="100"/>
        </p:scale>
        <p:origin x="-274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874BD-4050-4281-AA6A-23712049D449}" type="datetimeFigureOut">
              <a:rPr lang="en-US" smtClean="0"/>
              <a:pPr/>
              <a:t>3/14/2016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46E1A4-200E-4ABD-9212-41EB0F3A9311}" type="slidenum">
              <a:rPr lang="en-US" smtClean="0"/>
              <a:pPr/>
              <a:t>‹#›</a:t>
            </a:fld>
            <a:endParaRPr lang="en-US"/>
          </a:p>
        </p:txBody>
      </p:sp>
    </p:spTree>
    <p:extLst>
      <p:ext uri="{BB962C8B-B14F-4D97-AF65-F5344CB8AC3E}">
        <p14:creationId xmlns:p14="http://schemas.microsoft.com/office/powerpoint/2010/main" val="1228299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1</a:t>
            </a:fld>
            <a:endParaRPr lang="en-US"/>
          </a:p>
        </p:txBody>
      </p:sp>
    </p:spTree>
    <p:extLst>
      <p:ext uri="{BB962C8B-B14F-4D97-AF65-F5344CB8AC3E}">
        <p14:creationId xmlns:p14="http://schemas.microsoft.com/office/powerpoint/2010/main" val="120032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smtClean="0"/>
              <a:t>The work that AguaClara is doing is not only impressive</a:t>
            </a:r>
            <a:r>
              <a:rPr lang="en-US" baseline="0" dirty="0" smtClean="0"/>
              <a:t>, but is making a genuine difference in the world. There should be recognition for that! Make our work well known to people. We want to make our presence on campus KNOWN</a:t>
            </a:r>
          </a:p>
          <a:p>
            <a:pPr marL="228600" indent="-228600">
              <a:buAutoNum type="arabicParenR"/>
            </a:pPr>
            <a:r>
              <a:rPr lang="en-US" baseline="0" dirty="0" smtClean="0"/>
              <a:t>How did you hear about AguaClara? Why did you join AguaClara? When? For how long have you been on the team? Knowing this would help us to best understand where our new members are coming from</a:t>
            </a:r>
          </a:p>
          <a:p>
            <a:pPr marL="228600" indent="-228600">
              <a:buAutoNum type="arabicParenR"/>
            </a:pPr>
            <a:r>
              <a:rPr lang="en-US" dirty="0" smtClean="0"/>
              <a:t>One</a:t>
            </a:r>
            <a:r>
              <a:rPr lang="en-US" baseline="0" dirty="0" smtClean="0"/>
              <a:t> of the other things Public Relations hopes to do is to connect the subteams together and encourage intercommunication on the team. With nearly 60 people, it’s hard to communicate with everyone, but we’d like to provide those opportunities!</a:t>
            </a:r>
          </a:p>
          <a:p>
            <a:pPr marL="228600" indent="-228600">
              <a:buAutoNum type="arabicParenR"/>
            </a:pPr>
            <a:r>
              <a:rPr lang="en-US" baseline="0" dirty="0" smtClean="0"/>
              <a:t>We make sure there’s enough AguaClara swag to go around [do NOT say swag during the presentation], whether it’s t-shirts or </a:t>
            </a:r>
            <a:r>
              <a:rPr lang="en-US" baseline="0" dirty="0" err="1" smtClean="0"/>
              <a:t>quarterzips</a:t>
            </a:r>
            <a:r>
              <a:rPr lang="en-US" baseline="0" dirty="0" smtClean="0"/>
              <a:t> or stickers, we like to see everyone showing their team pride around campus! Have an idea? Make sure to let us know!</a:t>
            </a:r>
          </a:p>
          <a:p>
            <a:pPr marL="228600" indent="-228600">
              <a:buAutoNum type="arabicParenR"/>
            </a:pPr>
            <a:r>
              <a:rPr lang="en-US" baseline="0" dirty="0" smtClean="0"/>
              <a:t>We know everyone on the team is very busy with the research and designing that they do, part of our job is to help make that easier for people. We try to look into ways to make the website easier to navigate and understand, we try to create some kind of system for funds, we try to make the little things in the team go more smoothly</a:t>
            </a:r>
          </a:p>
          <a:p>
            <a:pPr marL="228600" indent="-228600">
              <a:buAutoNum type="arabicParenR"/>
            </a:pPr>
            <a:r>
              <a:rPr lang="en-US" baseline="0" dirty="0" smtClean="0"/>
              <a:t>The work we do is not only impressive on Cornell standards, but on national and global standards. We can show what we’ve got through competitions!</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2</a:t>
            </a:fld>
            <a:endParaRPr lang="en-US"/>
          </a:p>
        </p:txBody>
      </p:sp>
    </p:spTree>
    <p:extLst>
      <p:ext uri="{BB962C8B-B14F-4D97-AF65-F5344CB8AC3E}">
        <p14:creationId xmlns:p14="http://schemas.microsoft.com/office/powerpoint/2010/main" val="240392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first couple</a:t>
            </a:r>
            <a:r>
              <a:rPr lang="en-US" baseline="0" dirty="0" smtClean="0"/>
              <a:t> weeks of the semester we sat and brainstormed ideas for what we’d like to accomplish or see done by the end of the year. The list of things to do eventually broke down into this list [read list </a:t>
            </a:r>
            <a:r>
              <a:rPr lang="en-US" baseline="0" dirty="0" err="1" smtClean="0"/>
              <a:t>outloud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3</a:t>
            </a:fld>
            <a:endParaRPr lang="en-US"/>
          </a:p>
        </p:txBody>
      </p:sp>
    </p:spTree>
    <p:extLst>
      <p:ext uri="{BB962C8B-B14F-4D97-AF65-F5344CB8AC3E}">
        <p14:creationId xmlns:p14="http://schemas.microsoft.com/office/powerpoint/2010/main" val="48876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8</a:t>
            </a:fld>
            <a:endParaRPr lang="en-US"/>
          </a:p>
        </p:txBody>
      </p:sp>
    </p:spTree>
    <p:extLst>
      <p:ext uri="{BB962C8B-B14F-4D97-AF65-F5344CB8AC3E}">
        <p14:creationId xmlns:p14="http://schemas.microsoft.com/office/powerpoint/2010/main" val="829212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46E1A4-200E-4ABD-9212-41EB0F3A9311}" type="slidenum">
              <a:rPr lang="en-US" smtClean="0"/>
              <a:pPr/>
              <a:t>9</a:t>
            </a:fld>
            <a:endParaRPr lang="en-US"/>
          </a:p>
        </p:txBody>
      </p:sp>
    </p:spTree>
    <p:extLst>
      <p:ext uri="{BB962C8B-B14F-4D97-AF65-F5344CB8AC3E}">
        <p14:creationId xmlns:p14="http://schemas.microsoft.com/office/powerpoint/2010/main" val="4481196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pic>
          <p:nvPicPr>
            <p:cNvPr id="78851" name="Picture 3" descr="IMG_0249"/>
            <p:cNvPicPr>
              <a:picLocks noChangeAspect="1" noChangeArrowheads="1"/>
            </p:cNvPicPr>
            <p:nvPr/>
          </p:nvPicPr>
          <p:blipFill>
            <a:blip r:embed="rId2" cstate="email"/>
            <a:srcRect/>
            <a:stretch>
              <a:fillRect/>
            </a:stretch>
          </p:blipFill>
          <p:spPr bwMode="auto">
            <a:xfrm>
              <a:off x="0" y="0"/>
              <a:ext cx="5760" cy="4320"/>
            </a:xfrm>
            <a:prstGeom prst="rect">
              <a:avLst/>
            </a:prstGeom>
            <a:noFill/>
          </p:spPr>
        </p:pic>
        <p:pic>
          <p:nvPicPr>
            <p:cNvPr id="78852" name="Picture 4" descr="IMG_0249"/>
            <p:cNvPicPr>
              <a:picLocks noChangeAspect="1" noChangeArrowheads="1"/>
            </p:cNvPicPr>
            <p:nvPr userDrawn="1"/>
          </p:nvPicPr>
          <p:blipFill>
            <a:blip r:embed="rId3" cstate="email"/>
            <a:srcRect/>
            <a:stretch>
              <a:fillRect/>
            </a:stretch>
          </p:blipFill>
          <p:spPr bwMode="auto">
            <a:xfrm>
              <a:off x="4032" y="3216"/>
              <a:ext cx="192" cy="432"/>
            </a:xfrm>
            <a:prstGeom prst="rect">
              <a:avLst/>
            </a:prstGeom>
            <a:noFill/>
          </p:spPr>
        </p:pic>
        <p:pic>
          <p:nvPicPr>
            <p:cNvPr id="78853" name="Picture 5" descr="IMG_0249"/>
            <p:cNvPicPr>
              <a:picLocks noChangeAspect="1" noChangeArrowheads="1"/>
            </p:cNvPicPr>
            <p:nvPr userDrawn="1"/>
          </p:nvPicPr>
          <p:blipFill>
            <a:blip r:embed="rId4" cstate="email"/>
            <a:srcRect/>
            <a:stretch>
              <a:fillRect/>
            </a:stretch>
          </p:blipFill>
          <p:spPr bwMode="auto">
            <a:xfrm>
              <a:off x="3792" y="3552"/>
              <a:ext cx="288" cy="96"/>
            </a:xfrm>
            <a:prstGeom prst="rect">
              <a:avLst/>
            </a:prstGeom>
            <a:noFill/>
          </p:spPr>
        </p:pic>
      </p:grpSp>
      <p:sp>
        <p:nvSpPr>
          <p:cNvPr id="7885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r>
              <a:rPr lang="en-US" noProof="0" smtClean="0"/>
              <a:t>Click to edit Master subtitle style</a:t>
            </a:r>
            <a:endParaRPr lang="en-US" noProof="0" dirty="0"/>
          </a:p>
        </p:txBody>
      </p:sp>
      <p:sp>
        <p:nvSpPr>
          <p:cNvPr id="78855" name="Rectangle 7"/>
          <p:cNvSpPr>
            <a:spLocks noGrp="1" noChangeArrowheads="1"/>
          </p:cNvSpPr>
          <p:nvPr>
            <p:ph type="dt" sz="half" idx="2"/>
          </p:nvPr>
        </p:nvSpPr>
        <p:spPr>
          <a:xfrm>
            <a:off x="6781800" y="6248400"/>
            <a:ext cx="2133600" cy="476250"/>
          </a:xfrm>
        </p:spPr>
        <p:txBody>
          <a:bodyPr/>
          <a:lstStyle>
            <a:lvl1pPr>
              <a:defRPr>
                <a:latin typeface="Arial" charset="0"/>
              </a:defRPr>
            </a:lvl1pPr>
          </a:lstStyle>
          <a:p>
            <a:fld id="{216E0E02-55D8-4A62-964B-783B05293A72}" type="datetimeFigureOut">
              <a:rPr lang="es-HN" smtClean="0"/>
              <a:pPr/>
              <a:t>14/3/2016</a:t>
            </a:fld>
            <a:endParaRPr lang="es-HN"/>
          </a:p>
        </p:txBody>
      </p:sp>
      <p:sp>
        <p:nvSpPr>
          <p:cNvPr id="78856" name="Rectangle 8"/>
          <p:cNvSpPr>
            <a:spLocks noGrp="1" noChangeArrowheads="1"/>
          </p:cNvSpPr>
          <p:nvPr>
            <p:ph type="ftr" sz="quarter" idx="3"/>
          </p:nvPr>
        </p:nvSpPr>
        <p:spPr/>
        <p:txBody>
          <a:bodyPr/>
          <a:lstStyle>
            <a:lvl1pPr>
              <a:defRPr>
                <a:latin typeface="Arial" charset="0"/>
              </a:defRPr>
            </a:lvl1pPr>
          </a:lstStyle>
          <a:p>
            <a:endParaRPr lang="es-HN"/>
          </a:p>
        </p:txBody>
      </p:sp>
      <p:sp>
        <p:nvSpPr>
          <p:cNvPr id="78858" name="Rectangle 10"/>
          <p:cNvSpPr>
            <a:spLocks noGrp="1" noChangeArrowheads="1"/>
          </p:cNvSpPr>
          <p:nvPr>
            <p:ph type="ctrTitle" sz="quarter"/>
          </p:nvPr>
        </p:nvSpPr>
        <p:spPr>
          <a:xfrm>
            <a:off x="1371600" y="1120775"/>
            <a:ext cx="7772400" cy="1470025"/>
          </a:xfrm>
          <a:ln w="9525"/>
        </p:spPr>
        <p:txBody>
          <a:bodyPr/>
          <a:lstStyle>
            <a:lvl1pPr algn="r">
              <a:defRPr sz="5400"/>
            </a:lvl1pPr>
          </a:lstStyle>
          <a:p>
            <a:r>
              <a:rPr lang="en-US" noProof="0" smtClean="0"/>
              <a:t>Click to edit Master title style</a:t>
            </a:r>
            <a:endParaRPr lang="en-US" noProof="0" dirty="0"/>
          </a:p>
        </p:txBody>
      </p:sp>
      <p:pic>
        <p:nvPicPr>
          <p:cNvPr id="12" name="Picture 6" descr="cu_logo_sml_150_ppt.jpg                                        000B7307&#10;MPF28 Panther                  BD8AC844:"/>
          <p:cNvPicPr>
            <a:picLocks noChangeAspect="1" noChangeArrowheads="1"/>
          </p:cNvPicPr>
          <p:nvPr/>
        </p:nvPicPr>
        <p:blipFill>
          <a:blip r:embed="rId5" cstate="email"/>
          <a:srcRect/>
          <a:stretch>
            <a:fillRect/>
          </a:stretch>
        </p:blipFill>
        <p:spPr bwMode="auto">
          <a:xfrm>
            <a:off x="-1588" y="5876925"/>
            <a:ext cx="9145588" cy="981075"/>
          </a:xfrm>
          <a:prstGeom prst="rect">
            <a:avLst/>
          </a:prstGeom>
          <a:noFill/>
        </p:spPr>
      </p:pic>
      <p:pic>
        <p:nvPicPr>
          <p:cNvPr id="1026" name="Picture 2" descr="http://aguaclara.cornell.edu/resources/logo-large.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87488" y="0"/>
            <a:ext cx="3856512" cy="11470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
        <p:nvSpPr>
          <p:cNvPr id="7" name="Text Placeholder 6"/>
          <p:cNvSpPr>
            <a:spLocks noGrp="1"/>
          </p:cNvSpPr>
          <p:nvPr>
            <p:ph type="body" sz="quarter" idx="13"/>
          </p:nvPr>
        </p:nvSpPr>
        <p:spPr>
          <a:xfrm>
            <a:off x="457200" y="1524000"/>
            <a:ext cx="81534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HN" dirty="0"/>
          </a:p>
        </p:txBody>
      </p:sp>
    </p:spTree>
    <p:extLst>
      <p:ext uri="{BB962C8B-B14F-4D97-AF65-F5344CB8AC3E}">
        <p14:creationId xmlns:p14="http://schemas.microsoft.com/office/powerpoint/2010/main" val="27088933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62484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lvl1pPr>
              <a:defRPr/>
            </a:lvl1pPr>
          </a:lstStyle>
          <a:p>
            <a:endParaRPr lang="es-HN"/>
          </a:p>
        </p:txBody>
      </p:sp>
      <p:sp>
        <p:nvSpPr>
          <p:cNvPr id="5" name="Slide Number Placeholder 4"/>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8"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HN" dirty="0"/>
          </a:p>
        </p:txBody>
      </p:sp>
      <p:sp>
        <p:nvSpPr>
          <p:cNvPr id="3" name="Date Placeholder 2"/>
          <p:cNvSpPr>
            <a:spLocks noGrp="1"/>
          </p:cNvSpPr>
          <p:nvPr>
            <p:ph type="dt" sz="half" idx="10"/>
          </p:nvPr>
        </p:nvSpPr>
        <p:spPr/>
        <p:txBody>
          <a:bodyPr/>
          <a:lstStyle/>
          <a:p>
            <a:fld id="{216E0E02-55D8-4A62-964B-783B05293A72}" type="datetimeFigureOut">
              <a:rPr lang="es-HN" smtClean="0"/>
              <a:pPr/>
              <a:t>14/3/2016</a:t>
            </a:fld>
            <a:endParaRPr lang="es-HN"/>
          </a:p>
        </p:txBody>
      </p:sp>
      <p:sp>
        <p:nvSpPr>
          <p:cNvPr id="4" name="Footer Placeholder 3"/>
          <p:cNvSpPr>
            <a:spLocks noGrp="1"/>
          </p:cNvSpPr>
          <p:nvPr>
            <p:ph type="ftr" sz="quarter" idx="11"/>
          </p:nvPr>
        </p:nvSpPr>
        <p:spPr/>
        <p:txBody>
          <a:bodyPr/>
          <a:lstStyle/>
          <a:p>
            <a:endParaRPr lang="es-HN"/>
          </a:p>
        </p:txBody>
      </p:sp>
      <p:sp>
        <p:nvSpPr>
          <p:cNvPr id="5" name="Slide Number Placeholder 4"/>
          <p:cNvSpPr>
            <a:spLocks noGrp="1"/>
          </p:cNvSpPr>
          <p:nvPr>
            <p:ph type="sldNum" sz="quarter" idx="12"/>
          </p:nvPr>
        </p:nvSpPr>
        <p:spPr/>
        <p:txBody>
          <a:bodyPr/>
          <a:lstStyle/>
          <a:p>
            <a:fld id="{12AE7274-3B8E-4316-81F7-62670536CD68}" type="slidenum">
              <a:rPr lang="es-HN" smtClean="0"/>
              <a:pPr/>
              <a:t>‹#›</a:t>
            </a:fld>
            <a:endParaRPr lang="es-HN"/>
          </a:p>
        </p:txBody>
      </p:sp>
    </p:spTree>
    <p:extLst>
      <p:ext uri="{BB962C8B-B14F-4D97-AF65-F5344CB8AC3E}">
        <p14:creationId xmlns:p14="http://schemas.microsoft.com/office/powerpoint/2010/main" val="34870385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19400" y="274638"/>
            <a:ext cx="58674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8" name="Footer Placeholder 7"/>
          <p:cNvSpPr>
            <a:spLocks noGrp="1"/>
          </p:cNvSpPr>
          <p:nvPr>
            <p:ph type="ftr" sz="quarter" idx="11"/>
          </p:nvPr>
        </p:nvSpPr>
        <p:spPr/>
        <p:txBody>
          <a:bodyPr/>
          <a:lstStyle>
            <a:lvl1pPr>
              <a:defRPr/>
            </a:lvl1pPr>
          </a:lstStyle>
          <a:p>
            <a:endParaRPr lang="es-HN"/>
          </a:p>
        </p:txBody>
      </p:sp>
      <p:sp>
        <p:nvSpPr>
          <p:cNvPr id="9" name="Slide Number Placeholder 8"/>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1"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6096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6" name="Footer Placeholder 5"/>
          <p:cNvSpPr>
            <a:spLocks noGrp="1"/>
          </p:cNvSpPr>
          <p:nvPr>
            <p:ph type="ftr" sz="quarter" idx="11"/>
          </p:nvPr>
        </p:nvSpPr>
        <p:spPr/>
        <p:txBody>
          <a:bodyPr/>
          <a:lstStyle>
            <a:lvl1pPr>
              <a:defRPr/>
            </a:lvl1pPr>
          </a:lstStyle>
          <a:p>
            <a:endParaRPr lang="es-HN"/>
          </a:p>
        </p:txBody>
      </p:sp>
      <p:sp>
        <p:nvSpPr>
          <p:cNvPr id="7" name="Slide Number Placeholder 6"/>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10"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16E0E02-55D8-4A62-964B-783B05293A72}" type="datetimeFigureOut">
              <a:rPr lang="es-HN" smtClean="0"/>
              <a:pPr/>
              <a:t>14/3/2016</a:t>
            </a:fld>
            <a:endParaRPr lang="es-HN"/>
          </a:p>
        </p:txBody>
      </p:sp>
      <p:sp>
        <p:nvSpPr>
          <p:cNvPr id="3" name="Footer Placeholder 2"/>
          <p:cNvSpPr>
            <a:spLocks noGrp="1"/>
          </p:cNvSpPr>
          <p:nvPr>
            <p:ph type="ftr" sz="quarter" idx="11"/>
          </p:nvPr>
        </p:nvSpPr>
        <p:spPr/>
        <p:txBody>
          <a:bodyPr/>
          <a:lstStyle>
            <a:lvl1pPr>
              <a:defRPr/>
            </a:lvl1pPr>
          </a:lstStyle>
          <a:p>
            <a:endParaRPr lang="es-HN"/>
          </a:p>
        </p:txBody>
      </p:sp>
      <p:sp>
        <p:nvSpPr>
          <p:cNvPr id="4" name="Slide Number Placeholder 3"/>
          <p:cNvSpPr>
            <a:spLocks noGrp="1"/>
          </p:cNvSpPr>
          <p:nvPr>
            <p:ph type="sldNum" sz="quarter" idx="12"/>
          </p:nvPr>
        </p:nvSpPr>
        <p:spPr/>
        <p:txBody>
          <a:bodyPr/>
          <a:lstStyle>
            <a:lvl1pPr>
              <a:defRPr/>
            </a:lvl1pPr>
          </a:lstStyle>
          <a:p>
            <a:fld id="{12AE7274-3B8E-4316-81F7-62670536CD68}" type="slidenum">
              <a:rPr lang="es-HN" smtClean="0"/>
              <a:pPr/>
              <a:t>‹#›</a:t>
            </a:fld>
            <a:endParaRPr lang="es-HN"/>
          </a:p>
        </p:txBody>
      </p:sp>
      <p:pic>
        <p:nvPicPr>
          <p:cNvPr id="6" name="Picture 2" descr="http://aguaclara.cornell.edu/resources/logo-large.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xfrm>
            <a:off x="2819400" y="228600"/>
            <a:ext cx="60960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p>
        </p:txBody>
      </p:sp>
      <p:sp>
        <p:nvSpPr>
          <p:cNvPr id="778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778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fld id="{216E0E02-55D8-4A62-964B-783B05293A72}" type="datetimeFigureOut">
              <a:rPr lang="es-HN" smtClean="0"/>
              <a:pPr/>
              <a:t>14/3/2016</a:t>
            </a:fld>
            <a:endParaRPr lang="es-HN"/>
          </a:p>
        </p:txBody>
      </p:sp>
      <p:sp>
        <p:nvSpPr>
          <p:cNvPr id="778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HN"/>
          </a:p>
        </p:txBody>
      </p:sp>
      <p:sp>
        <p:nvSpPr>
          <p:cNvPr id="778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2AE7274-3B8E-4316-81F7-62670536CD68}" type="slidenum">
              <a:rPr lang="es-HN" smtClean="0"/>
              <a:pPr/>
              <a:t>‹#›</a:t>
            </a:fld>
            <a:endParaRPr lang="es-HN"/>
          </a:p>
        </p:txBody>
      </p:sp>
      <p:sp>
        <p:nvSpPr>
          <p:cNvPr id="7783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noProof="0" dirty="0"/>
          </a:p>
        </p:txBody>
      </p:sp>
      <p:pic>
        <p:nvPicPr>
          <p:cNvPr id="8" name="Picture 2" descr="http://aguaclara.cornell.edu/resources/logo-large.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04390"/>
            <a:ext cx="2819400" cy="83861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Candara" pitchFamily="34" charset="0"/>
        </a:defRPr>
      </a:lvl2pPr>
      <a:lvl3pPr algn="ctr" rtl="0" eaLnBrk="1" fontAlgn="base" hangingPunct="1">
        <a:spcBef>
          <a:spcPct val="0"/>
        </a:spcBef>
        <a:spcAft>
          <a:spcPct val="0"/>
        </a:spcAft>
        <a:defRPr sz="4400" b="1">
          <a:solidFill>
            <a:schemeClr val="tx2"/>
          </a:solidFill>
          <a:latin typeface="Candara" pitchFamily="34" charset="0"/>
        </a:defRPr>
      </a:lvl3pPr>
      <a:lvl4pPr algn="ctr" rtl="0" eaLnBrk="1" fontAlgn="base" hangingPunct="1">
        <a:spcBef>
          <a:spcPct val="0"/>
        </a:spcBef>
        <a:spcAft>
          <a:spcPct val="0"/>
        </a:spcAft>
        <a:defRPr sz="4400" b="1">
          <a:solidFill>
            <a:schemeClr val="tx2"/>
          </a:solidFill>
          <a:latin typeface="Candara" pitchFamily="34" charset="0"/>
        </a:defRPr>
      </a:lvl4pPr>
      <a:lvl5pPr algn="ctr" rtl="0" eaLnBrk="1" fontAlgn="base" hangingPunct="1">
        <a:spcBef>
          <a:spcPct val="0"/>
        </a:spcBef>
        <a:spcAft>
          <a:spcPct val="0"/>
        </a:spcAft>
        <a:defRPr sz="4400" b="1">
          <a:solidFill>
            <a:schemeClr val="tx2"/>
          </a:solidFill>
          <a:latin typeface="Candara" pitchFamily="34" charset="0"/>
        </a:defRPr>
      </a:lvl5pPr>
      <a:lvl6pPr marL="457200" algn="ctr" rtl="0" eaLnBrk="1" fontAlgn="base" hangingPunct="1">
        <a:spcBef>
          <a:spcPct val="0"/>
        </a:spcBef>
        <a:spcAft>
          <a:spcPct val="0"/>
        </a:spcAft>
        <a:defRPr sz="4400" b="1">
          <a:solidFill>
            <a:schemeClr val="tx2"/>
          </a:solidFill>
          <a:latin typeface="Candara" pitchFamily="34" charset="0"/>
        </a:defRPr>
      </a:lvl6pPr>
      <a:lvl7pPr marL="914400" algn="ctr" rtl="0" eaLnBrk="1" fontAlgn="base" hangingPunct="1">
        <a:spcBef>
          <a:spcPct val="0"/>
        </a:spcBef>
        <a:spcAft>
          <a:spcPct val="0"/>
        </a:spcAft>
        <a:defRPr sz="4400" b="1">
          <a:solidFill>
            <a:schemeClr val="tx2"/>
          </a:solidFill>
          <a:latin typeface="Candara" pitchFamily="34" charset="0"/>
        </a:defRPr>
      </a:lvl7pPr>
      <a:lvl8pPr marL="1371600" algn="ctr" rtl="0" eaLnBrk="1" fontAlgn="base" hangingPunct="1">
        <a:spcBef>
          <a:spcPct val="0"/>
        </a:spcBef>
        <a:spcAft>
          <a:spcPct val="0"/>
        </a:spcAft>
        <a:defRPr sz="4400" b="1">
          <a:solidFill>
            <a:schemeClr val="tx2"/>
          </a:solidFill>
          <a:latin typeface="Candara" pitchFamily="34" charset="0"/>
        </a:defRPr>
      </a:lvl8pPr>
      <a:lvl9pPr marL="1828800" algn="ctr" rtl="0" eaLnBrk="1" fontAlgn="base" hangingPunct="1">
        <a:spcBef>
          <a:spcPct val="0"/>
        </a:spcBef>
        <a:spcAft>
          <a:spcPct val="0"/>
        </a:spcAft>
        <a:defRPr sz="4400" b="1">
          <a:solidFill>
            <a:schemeClr val="tx2"/>
          </a:solidFill>
          <a:latin typeface="Candara" pitchFamily="34" charset="0"/>
        </a:defRPr>
      </a:lvl9pPr>
    </p:titleStyle>
    <p:bodyStyle>
      <a:lvl1pPr marL="342900" indent="-342900" algn="l" rtl="0" eaLnBrk="1" fontAlgn="base" hangingPunct="1">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Ø"/>
        <a:defRPr sz="2800">
          <a:solidFill>
            <a:schemeClr val="tx1"/>
          </a:solidFill>
          <a:latin typeface="+mn-lt"/>
        </a:defRPr>
      </a:lvl2pPr>
      <a:lvl3pPr marL="1143000" indent="-228600" algn="l" rtl="0" eaLnBrk="1" fontAlgn="base" hangingPunct="1">
        <a:spcBef>
          <a:spcPct val="20000"/>
        </a:spcBef>
        <a:spcAft>
          <a:spcPct val="0"/>
        </a:spcAft>
        <a:buFont typeface="Wingdings" pitchFamily="2" charset="2"/>
        <a:buChar char="Ø"/>
        <a:defRPr sz="2400">
          <a:solidFill>
            <a:schemeClr val="tx1"/>
          </a:solidFill>
          <a:latin typeface="+mn-lt"/>
        </a:defRPr>
      </a:lvl3pPr>
      <a:lvl4pPr marL="1600200" indent="-228600" algn="l" rtl="0" eaLnBrk="1" fontAlgn="base" hangingPunct="1">
        <a:spcBef>
          <a:spcPct val="20000"/>
        </a:spcBef>
        <a:spcAft>
          <a:spcPct val="0"/>
        </a:spcAft>
        <a:buFont typeface="Wingdings" pitchFamily="2" charset="2"/>
        <a:buChar char="Ø"/>
        <a:defRPr sz="2000">
          <a:solidFill>
            <a:schemeClr val="tx1"/>
          </a:solidFill>
          <a:latin typeface="+mn-lt"/>
        </a:defRPr>
      </a:lvl4pPr>
      <a:lvl5pPr marL="2057400" indent="-228600" algn="l" rtl="0" eaLnBrk="1" fontAlgn="base" hangingPunct="1">
        <a:spcBef>
          <a:spcPct val="20000"/>
        </a:spcBef>
        <a:spcAft>
          <a:spcPct val="0"/>
        </a:spcAft>
        <a:buFont typeface="Wingdings" pitchFamily="2" charset="2"/>
        <a:buChar char="Ø"/>
        <a:defRPr sz="2000">
          <a:solidFill>
            <a:schemeClr val="tx1"/>
          </a:solidFill>
          <a:latin typeface="+mn-lt"/>
        </a:defRPr>
      </a:lvl5pPr>
      <a:lvl6pPr marL="2514600" indent="-228600" algn="l" rtl="0" eaLnBrk="1" fontAlgn="base" hangingPunct="1">
        <a:spcBef>
          <a:spcPct val="20000"/>
        </a:spcBef>
        <a:spcAft>
          <a:spcPct val="0"/>
        </a:spcAft>
        <a:buFont typeface="Wingdings" pitchFamily="2" charset="2"/>
        <a:buChar char="Ø"/>
        <a:defRPr sz="2000">
          <a:solidFill>
            <a:schemeClr val="tx1"/>
          </a:solidFill>
          <a:latin typeface="+mn-lt"/>
        </a:defRPr>
      </a:lvl6pPr>
      <a:lvl7pPr marL="2971800" indent="-228600" algn="l" rtl="0" eaLnBrk="1" fontAlgn="base" hangingPunct="1">
        <a:spcBef>
          <a:spcPct val="20000"/>
        </a:spcBef>
        <a:spcAft>
          <a:spcPct val="0"/>
        </a:spcAft>
        <a:buFont typeface="Wingdings" pitchFamily="2" charset="2"/>
        <a:buChar char="Ø"/>
        <a:defRPr sz="2000">
          <a:solidFill>
            <a:schemeClr val="tx1"/>
          </a:solidFill>
          <a:latin typeface="+mn-lt"/>
        </a:defRPr>
      </a:lvl7pPr>
      <a:lvl8pPr marL="3429000" indent="-228600" algn="l" rtl="0" eaLnBrk="1" fontAlgn="base" hangingPunct="1">
        <a:spcBef>
          <a:spcPct val="20000"/>
        </a:spcBef>
        <a:spcAft>
          <a:spcPct val="0"/>
        </a:spcAft>
        <a:buFont typeface="Wingdings" pitchFamily="2" charset="2"/>
        <a:buChar char="Ø"/>
        <a:defRPr sz="2000">
          <a:solidFill>
            <a:schemeClr val="tx1"/>
          </a:solidFill>
          <a:latin typeface="+mn-lt"/>
        </a:defRPr>
      </a:lvl8pPr>
      <a:lvl9pPr marL="3886200" indent="-228600" algn="l" rtl="0" eaLnBrk="1" fontAlgn="base" hangingPunct="1">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mailto:ena7@cornell.edu" TargetMode="Externa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38600" y="6019800"/>
            <a:ext cx="4648200" cy="624673"/>
          </a:xfrm>
        </p:spPr>
        <p:txBody>
          <a:bodyPr/>
          <a:lstStyle/>
          <a:p>
            <a:r>
              <a:rPr lang="es-HN" sz="2800" b="1" dirty="0" smtClean="0">
                <a:effectLst>
                  <a:outerShdw blurRad="38100" dist="38100" dir="2700000" algn="tl">
                    <a:srgbClr val="000000">
                      <a:alpha val="43137"/>
                    </a:srgbClr>
                  </a:outerShdw>
                </a:effectLst>
              </a:rPr>
              <a:t>Erika Axe and </a:t>
            </a:r>
            <a:r>
              <a:rPr lang="es-HN" sz="2800" b="1" dirty="0" err="1" smtClean="0">
                <a:effectLst>
                  <a:outerShdw blurRad="38100" dist="38100" dir="2700000" algn="tl">
                    <a:srgbClr val="000000">
                      <a:alpha val="43137"/>
                    </a:srgbClr>
                  </a:outerShdw>
                </a:effectLst>
              </a:rPr>
              <a:t>Rachelle</a:t>
            </a:r>
            <a:r>
              <a:rPr lang="es-HN" sz="2800" b="1" dirty="0" smtClean="0">
                <a:effectLst>
                  <a:outerShdw blurRad="38100" dist="38100" dir="2700000" algn="tl">
                    <a:srgbClr val="000000">
                      <a:alpha val="43137"/>
                    </a:srgbClr>
                  </a:outerShdw>
                </a:effectLst>
              </a:rPr>
              <a:t> </a:t>
            </a:r>
            <a:r>
              <a:rPr lang="es-HN" sz="2800" b="1" dirty="0" err="1" smtClean="0">
                <a:effectLst>
                  <a:outerShdw blurRad="38100" dist="38100" dir="2700000" algn="tl">
                    <a:srgbClr val="000000">
                      <a:alpha val="43137"/>
                    </a:srgbClr>
                  </a:outerShdw>
                </a:effectLst>
              </a:rPr>
              <a:t>Ng</a:t>
            </a:r>
            <a:endParaRPr lang="es-HN" sz="2800" b="1" dirty="0" smtClean="0">
              <a:effectLst>
                <a:outerShdw blurRad="38100" dist="38100" dir="2700000" algn="tl">
                  <a:srgbClr val="000000">
                    <a:alpha val="43137"/>
                  </a:srgbClr>
                </a:outerShdw>
              </a:effectLst>
            </a:endParaRPr>
          </a:p>
          <a:p>
            <a:endParaRPr lang="es-HN" sz="2800" b="1" dirty="0">
              <a:effectLst>
                <a:outerShdw blurRad="38100" dist="38100" dir="2700000" algn="tl">
                  <a:srgbClr val="000000">
                    <a:alpha val="43137"/>
                  </a:srgbClr>
                </a:outerShdw>
              </a:effectLst>
            </a:endParaRPr>
          </a:p>
        </p:txBody>
      </p:sp>
      <p:sp>
        <p:nvSpPr>
          <p:cNvPr id="2" name="Title 1"/>
          <p:cNvSpPr>
            <a:spLocks noGrp="1"/>
          </p:cNvSpPr>
          <p:nvPr>
            <p:ph type="ctrTitle" sz="quarter"/>
          </p:nvPr>
        </p:nvSpPr>
        <p:spPr/>
        <p:txBody>
          <a:bodyPr/>
          <a:lstStyle/>
          <a:p>
            <a:r>
              <a:rPr lang="en-US" dirty="0" smtClean="0">
                <a:effectLst>
                  <a:outerShdw blurRad="38100" dist="38100" dir="2700000" algn="tl">
                    <a:srgbClr val="000000">
                      <a:alpha val="43137"/>
                    </a:srgbClr>
                  </a:outerShdw>
                </a:effectLst>
              </a:rPr>
              <a:t>Public</a:t>
            </a:r>
            <a:r>
              <a:rPr lang="es-HN"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Relations</a:t>
            </a: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89987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Relations… </a:t>
            </a:r>
            <a:br>
              <a:rPr lang="en-US" dirty="0" smtClean="0"/>
            </a:br>
            <a:r>
              <a:rPr lang="en-US" dirty="0" smtClean="0"/>
              <a:t>Looking Forward</a:t>
            </a:r>
            <a:endParaRPr lang="en-US" dirty="0"/>
          </a:p>
        </p:txBody>
      </p:sp>
      <p:sp>
        <p:nvSpPr>
          <p:cNvPr id="10" name="Content Placeholder 9"/>
          <p:cNvSpPr>
            <a:spLocks noGrp="1"/>
          </p:cNvSpPr>
          <p:nvPr>
            <p:ph sz="half" idx="1"/>
          </p:nvPr>
        </p:nvSpPr>
        <p:spPr>
          <a:xfrm>
            <a:off x="457200" y="1600200"/>
            <a:ext cx="8305800" cy="4525963"/>
          </a:xfrm>
        </p:spPr>
        <p:txBody>
          <a:bodyPr/>
          <a:lstStyle/>
          <a:p>
            <a:pPr marL="0" indent="0">
              <a:buNone/>
            </a:pPr>
            <a:r>
              <a:rPr lang="en-US" dirty="0" smtClean="0"/>
              <a:t>We would love to hear any ideas from people on the team for the future!</a:t>
            </a:r>
          </a:p>
          <a:p>
            <a:pPr marL="0" indent="0">
              <a:buNone/>
            </a:pPr>
            <a:r>
              <a:rPr lang="en-US" i="1" dirty="0" smtClean="0"/>
              <a:t>Contact Erika (</a:t>
            </a:r>
            <a:r>
              <a:rPr lang="en-US" i="1" dirty="0" smtClean="0">
                <a:hlinkClick r:id="rId2"/>
              </a:rPr>
              <a:t>ena7@cornell.edu</a:t>
            </a:r>
            <a:r>
              <a:rPr lang="en-US" i="1" dirty="0" smtClean="0"/>
              <a:t>) </a:t>
            </a:r>
          </a:p>
          <a:p>
            <a:pPr marL="0" indent="0">
              <a:buNone/>
            </a:pPr>
            <a:r>
              <a:rPr lang="en-US" i="1" dirty="0" smtClean="0"/>
              <a:t>or Rachelle (rhn25@cornell.edu)</a:t>
            </a:r>
            <a:endParaRPr lang="en-US" i="1"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67" t="35000" r="4166" b="7500"/>
          <a:stretch/>
        </p:blipFill>
        <p:spPr>
          <a:xfrm>
            <a:off x="685800" y="3543594"/>
            <a:ext cx="7086599" cy="3046575"/>
          </a:xfrm>
          <a:prstGeom prst="rect">
            <a:avLst/>
          </a:prstGeom>
          <a:ln>
            <a:noFill/>
          </a:ln>
          <a:effectLst>
            <a:softEdge rad="112500"/>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67369">
            <a:off x="6144966" y="2316233"/>
            <a:ext cx="2797665" cy="189794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471460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What We Do</a:t>
            </a:r>
            <a:endParaRPr lang="en-US" sz="4000" dirty="0"/>
          </a:p>
        </p:txBody>
      </p:sp>
      <p:sp>
        <p:nvSpPr>
          <p:cNvPr id="3" name="Text Placeholder 2"/>
          <p:cNvSpPr>
            <a:spLocks noGrp="1"/>
          </p:cNvSpPr>
          <p:nvPr>
            <p:ph type="body" sz="quarter" idx="13"/>
          </p:nvPr>
        </p:nvSpPr>
        <p:spPr>
          <a:xfrm>
            <a:off x="457200" y="1524000"/>
            <a:ext cx="5715000" cy="4724400"/>
          </a:xfrm>
        </p:spPr>
        <p:txBody>
          <a:bodyPr/>
          <a:lstStyle/>
          <a:p>
            <a:r>
              <a:rPr lang="en-US" dirty="0" smtClean="0"/>
              <a:t>Spreading the word: AguaClara!</a:t>
            </a:r>
          </a:p>
          <a:p>
            <a:r>
              <a:rPr lang="en-US" dirty="0" smtClean="0"/>
              <a:t>Try to get new members for AguaClara</a:t>
            </a:r>
          </a:p>
          <a:p>
            <a:r>
              <a:rPr lang="en-US" dirty="0" smtClean="0"/>
              <a:t>Inter-subteam Communication and Events</a:t>
            </a:r>
          </a:p>
          <a:p>
            <a:r>
              <a:rPr lang="en-US" dirty="0"/>
              <a:t>Grant </a:t>
            </a:r>
            <a:r>
              <a:rPr lang="en-US" dirty="0" smtClean="0"/>
              <a:t>Applications</a:t>
            </a:r>
          </a:p>
          <a:p>
            <a:r>
              <a:rPr lang="en-US" dirty="0"/>
              <a:t>General System Improvements</a:t>
            </a:r>
          </a:p>
          <a:p>
            <a:r>
              <a:rPr lang="en-US" dirty="0" smtClean="0"/>
              <a:t>AguaClara Item Merchandise</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496" y="1898904"/>
            <a:ext cx="2540000"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160" y="4343400"/>
            <a:ext cx="2552192" cy="17014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73016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6019800" cy="1143000"/>
          </a:xfrm>
        </p:spPr>
        <p:txBody>
          <a:bodyPr/>
          <a:lstStyle/>
          <a:p>
            <a:r>
              <a:rPr lang="en-US" sz="4000" dirty="0" smtClean="0"/>
              <a:t>Semester Accomplishments</a:t>
            </a:r>
            <a:endParaRPr lang="en-US" sz="4000" dirty="0"/>
          </a:p>
        </p:txBody>
      </p:sp>
      <p:sp>
        <p:nvSpPr>
          <p:cNvPr id="3" name="Text Placeholder 2"/>
          <p:cNvSpPr>
            <a:spLocks noGrp="1"/>
          </p:cNvSpPr>
          <p:nvPr>
            <p:ph type="body" sz="quarter" idx="13"/>
          </p:nvPr>
        </p:nvSpPr>
        <p:spPr/>
        <p:txBody>
          <a:bodyPr/>
          <a:lstStyle/>
          <a:p>
            <a:r>
              <a:rPr lang="en-US" sz="2400" dirty="0" smtClean="0"/>
              <a:t>Facebook </a:t>
            </a:r>
            <a:r>
              <a:rPr lang="en-US" sz="2400" dirty="0"/>
              <a:t>Updates </a:t>
            </a:r>
            <a:r>
              <a:rPr lang="en-US" sz="2400" dirty="0" smtClean="0"/>
              <a:t>and Twitter Updates</a:t>
            </a:r>
            <a:endParaRPr lang="en-US" sz="2400" dirty="0"/>
          </a:p>
          <a:p>
            <a:r>
              <a:rPr lang="en-US" sz="2400" dirty="0" smtClean="0"/>
              <a:t>Representing AguaClara at campus events</a:t>
            </a:r>
          </a:p>
          <a:p>
            <a:r>
              <a:rPr lang="en-US" sz="2400" dirty="0" smtClean="0"/>
              <a:t>Application for CEAA Group Award</a:t>
            </a:r>
          </a:p>
          <a:p>
            <a:r>
              <a:rPr lang="en-US" sz="2400" dirty="0" smtClean="0"/>
              <a:t>Application for SAFC funding</a:t>
            </a:r>
          </a:p>
          <a:p>
            <a:r>
              <a:rPr lang="en-US" sz="2400" dirty="0" smtClean="0"/>
              <a:t>Preliminary Poster Concepts </a:t>
            </a:r>
            <a:r>
              <a:rPr lang="en-US" sz="2400" dirty="0"/>
              <a:t>for Hollister/Campus Buildings </a:t>
            </a:r>
            <a:endParaRPr lang="en-US" sz="2400" dirty="0" smtClean="0"/>
          </a:p>
          <a:p>
            <a:r>
              <a:rPr lang="en-US" sz="2400" dirty="0" smtClean="0"/>
              <a:t>Apparel/Merchandise design work</a:t>
            </a:r>
          </a:p>
          <a:p>
            <a:r>
              <a:rPr lang="en-US" sz="2400" dirty="0" smtClean="0"/>
              <a:t>February Alumni/Student Newsletter</a:t>
            </a:r>
          </a:p>
          <a:p>
            <a:r>
              <a:rPr lang="en-US" sz="2400" dirty="0" smtClean="0"/>
              <a:t>Efforts for reaching out</a:t>
            </a:r>
          </a:p>
          <a:p>
            <a:r>
              <a:rPr lang="en-US" sz="2400" dirty="0" smtClean="0"/>
              <a:t>Information for Finances and Fundraisers</a:t>
            </a:r>
          </a:p>
          <a:p>
            <a:endParaRPr lang="en-US" sz="2400" dirty="0"/>
          </a:p>
        </p:txBody>
      </p:sp>
    </p:spTree>
    <p:extLst>
      <p:ext uri="{BB962C8B-B14F-4D97-AF65-F5344CB8AC3E}">
        <p14:creationId xmlns:p14="http://schemas.microsoft.com/office/powerpoint/2010/main" val="34279025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i="1" dirty="0" smtClean="0"/>
              <a:t>To Spread the Word</a:t>
            </a:r>
            <a:endParaRPr lang="en-US" dirty="0"/>
          </a:p>
        </p:txBody>
      </p:sp>
      <p:sp>
        <p:nvSpPr>
          <p:cNvPr id="10" name="Content Placeholder 9"/>
          <p:cNvSpPr>
            <a:spLocks noGrp="1"/>
          </p:cNvSpPr>
          <p:nvPr>
            <p:ph sz="half" idx="1"/>
          </p:nvPr>
        </p:nvSpPr>
        <p:spPr>
          <a:xfrm>
            <a:off x="397848" y="1143000"/>
            <a:ext cx="4038600" cy="4525963"/>
          </a:xfrm>
        </p:spPr>
        <p:txBody>
          <a:bodyPr/>
          <a:lstStyle/>
          <a:p>
            <a:endParaRPr lang="en-US" dirty="0" smtClean="0"/>
          </a:p>
          <a:p>
            <a:r>
              <a:rPr lang="en-US" dirty="0" smtClean="0"/>
              <a:t>Facebook and Twitter Updates</a:t>
            </a:r>
          </a:p>
          <a:p>
            <a:r>
              <a:rPr lang="en-US" dirty="0" smtClean="0"/>
              <a:t> Poster Design</a:t>
            </a:r>
          </a:p>
          <a:p>
            <a:endParaRPr lang="en-US" dirty="0" smtClean="0"/>
          </a:p>
          <a:p>
            <a:endParaRPr lang="en-US" dirty="0" smtClean="0"/>
          </a:p>
          <a:p>
            <a:endParaRPr lang="en-US" dirty="0"/>
          </a:p>
        </p:txBody>
      </p:sp>
      <p:sp>
        <p:nvSpPr>
          <p:cNvPr id="11" name="Content Placeholder 10"/>
          <p:cNvSpPr>
            <a:spLocks noGrp="1"/>
          </p:cNvSpPr>
          <p:nvPr>
            <p:ph sz="half" idx="2"/>
          </p:nvPr>
        </p:nvSpPr>
        <p:spPr>
          <a:xfrm>
            <a:off x="4656624" y="1143000"/>
            <a:ext cx="4038600" cy="4525963"/>
          </a:xfrm>
        </p:spPr>
        <p:txBody>
          <a:bodyPr/>
          <a:lstStyle/>
          <a:p>
            <a:pPr marL="0" indent="0">
              <a:buNone/>
            </a:pPr>
            <a:endParaRPr lang="en-US" dirty="0" smtClean="0"/>
          </a:p>
          <a:p>
            <a:r>
              <a:rPr lang="en-US" dirty="0" smtClean="0"/>
              <a:t>Project Team Blitz</a:t>
            </a:r>
          </a:p>
          <a:p>
            <a:r>
              <a:rPr lang="en-US" dirty="0" smtClean="0"/>
              <a:t>SHPE Día de Ciencias</a:t>
            </a:r>
          </a:p>
          <a:p>
            <a:r>
              <a:rPr lang="en-US" dirty="0" smtClean="0"/>
              <a:t>Social Impact Conference</a:t>
            </a:r>
          </a:p>
          <a:p>
            <a:pPr marL="0" indent="0">
              <a:buNone/>
            </a:pPr>
            <a:endParaRPr lang="en-US" dirty="0"/>
          </a:p>
        </p:txBody>
      </p:sp>
      <p:pic>
        <p:nvPicPr>
          <p:cNvPr id="3" name="Picture 2"/>
          <p:cNvPicPr>
            <a:picLocks noChangeAspect="1"/>
          </p:cNvPicPr>
          <p:nvPr/>
        </p:nvPicPr>
        <p:blipFill>
          <a:blip r:embed="rId2"/>
          <a:stretch>
            <a:fillRect/>
          </a:stretch>
        </p:blipFill>
        <p:spPr>
          <a:xfrm>
            <a:off x="685800" y="3405981"/>
            <a:ext cx="2853096" cy="26270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rotWithShape="1">
          <a:blip r:embed="rId3"/>
          <a:srcRect l="13725" t="13934" r="7190" b="7110"/>
          <a:stretch/>
        </p:blipFill>
        <p:spPr>
          <a:xfrm rot="238847">
            <a:off x="4354222" y="3802682"/>
            <a:ext cx="4262987" cy="23957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173987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sz="3600" i="1" dirty="0" smtClean="0"/>
              <a:t>To Try To Get New Members</a:t>
            </a:r>
            <a:endParaRPr lang="en-US" sz="3600" dirty="0"/>
          </a:p>
        </p:txBody>
      </p:sp>
      <p:sp>
        <p:nvSpPr>
          <p:cNvPr id="11" name="Content Placeholder 10"/>
          <p:cNvSpPr>
            <a:spLocks noGrp="1"/>
          </p:cNvSpPr>
          <p:nvPr>
            <p:ph sz="half" idx="2"/>
          </p:nvPr>
        </p:nvSpPr>
        <p:spPr/>
        <p:txBody>
          <a:bodyPr/>
          <a:lstStyle/>
          <a:p>
            <a:r>
              <a:rPr lang="en-US" dirty="0" smtClean="0"/>
              <a:t>April Open House for incoming freshman</a:t>
            </a:r>
          </a:p>
          <a:p>
            <a:r>
              <a:rPr lang="en-US" dirty="0" smtClean="0"/>
              <a:t>April Info Session for current students</a:t>
            </a:r>
          </a:p>
          <a:p>
            <a:endParaRPr lang="en-US" dirty="0"/>
          </a:p>
          <a:p>
            <a:endParaRPr lang="en-US" dirty="0"/>
          </a:p>
          <a:p>
            <a:endParaRPr lang="en-US" dirty="0"/>
          </a:p>
        </p:txBody>
      </p:sp>
      <p:pic>
        <p:nvPicPr>
          <p:cNvPr id="3" name="Picture 2"/>
          <p:cNvPicPr>
            <a:picLocks noChangeAspect="1"/>
          </p:cNvPicPr>
          <p:nvPr/>
        </p:nvPicPr>
        <p:blipFill rotWithShape="1">
          <a:blip r:embed="rId2"/>
          <a:srcRect l="25640" t="-615" r="21027" b="615"/>
          <a:stretch/>
        </p:blipFill>
        <p:spPr>
          <a:xfrm>
            <a:off x="457200" y="1752600"/>
            <a:ext cx="3840480" cy="4800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736205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i="1" dirty="0" smtClean="0"/>
              <a:t>To Connect Our Team</a:t>
            </a:r>
            <a:endParaRPr lang="en-US" dirty="0"/>
          </a:p>
        </p:txBody>
      </p:sp>
      <p:sp>
        <p:nvSpPr>
          <p:cNvPr id="10" name="Content Placeholder 9"/>
          <p:cNvSpPr>
            <a:spLocks noGrp="1"/>
          </p:cNvSpPr>
          <p:nvPr>
            <p:ph sz="half" idx="1"/>
          </p:nvPr>
        </p:nvSpPr>
        <p:spPr>
          <a:xfrm>
            <a:off x="457200" y="1752600"/>
            <a:ext cx="8458200" cy="4525963"/>
          </a:xfrm>
        </p:spPr>
        <p:txBody>
          <a:bodyPr/>
          <a:lstStyle/>
          <a:p>
            <a:r>
              <a:rPr lang="en-US" dirty="0" smtClean="0"/>
              <a:t>Spotlight features of team members</a:t>
            </a:r>
          </a:p>
          <a:p>
            <a:r>
              <a:rPr lang="en-US" dirty="0" smtClean="0"/>
              <a:t>February 2016 Alumni/Student Newsletter</a:t>
            </a:r>
            <a:endParaRPr lang="en-US" dirty="0"/>
          </a:p>
          <a:p>
            <a:endParaRPr lang="en-US" dirty="0"/>
          </a:p>
        </p:txBody>
      </p:sp>
      <p:pic>
        <p:nvPicPr>
          <p:cNvPr id="3" name="Picture 2"/>
          <p:cNvPicPr>
            <a:picLocks noChangeAspect="1"/>
          </p:cNvPicPr>
          <p:nvPr/>
        </p:nvPicPr>
        <p:blipFill rotWithShape="1">
          <a:blip r:embed="rId2"/>
          <a:srcRect r="8089"/>
          <a:stretch/>
        </p:blipFill>
        <p:spPr>
          <a:xfrm>
            <a:off x="3799725" y="3108953"/>
            <a:ext cx="1419208" cy="2316163"/>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stretch>
            <a:fillRect/>
          </a:stretch>
        </p:blipFill>
        <p:spPr>
          <a:xfrm>
            <a:off x="2046112" y="4057769"/>
            <a:ext cx="1546575" cy="2319863"/>
          </a:xfrm>
          <a:prstGeom prst="rect">
            <a:avLst/>
          </a:prstGeom>
          <a:ln>
            <a:noFill/>
          </a:ln>
          <a:effectLst>
            <a:outerShdw blurRad="190500" algn="tl" rotWithShape="0">
              <a:srgbClr val="000000">
                <a:alpha val="70000"/>
              </a:srgbClr>
            </a:outerShdw>
          </a:effectLst>
        </p:spPr>
      </p:pic>
      <p:pic>
        <p:nvPicPr>
          <p:cNvPr id="1026" name="Picture 2" descr="https://scontent-yyz1-1.xx.fbcdn.net/hphotos-xpl1/v/t1.0-9/12729221_1367619473263482_5167507384198962130_n.jpg?oh=72ec2071fff7e4119d2a3223933cf9ee&amp;oe=575E083B"/>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1916"/>
          <a:stretch/>
        </p:blipFill>
        <p:spPr bwMode="auto">
          <a:xfrm>
            <a:off x="250517" y="3108953"/>
            <a:ext cx="1532581" cy="23198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l="10521"/>
          <a:stretch/>
        </p:blipFill>
        <p:spPr>
          <a:xfrm>
            <a:off x="5425616" y="4061469"/>
            <a:ext cx="1554361" cy="2316163"/>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rotWithShape="1">
          <a:blip r:embed="rId6"/>
          <a:srcRect l="9870"/>
          <a:stretch/>
        </p:blipFill>
        <p:spPr>
          <a:xfrm>
            <a:off x="7247234" y="3108953"/>
            <a:ext cx="1565672" cy="231616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04543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i="1" dirty="0" smtClean="0"/>
              <a:t>With Grant Applications</a:t>
            </a:r>
            <a:endParaRPr lang="en-US" dirty="0"/>
          </a:p>
        </p:txBody>
      </p:sp>
      <p:sp>
        <p:nvSpPr>
          <p:cNvPr id="10" name="Content Placeholder 9"/>
          <p:cNvSpPr>
            <a:spLocks noGrp="1"/>
          </p:cNvSpPr>
          <p:nvPr>
            <p:ph sz="half" idx="1"/>
          </p:nvPr>
        </p:nvSpPr>
        <p:spPr>
          <a:xfrm>
            <a:off x="381000" y="1875653"/>
            <a:ext cx="8229600" cy="4525963"/>
          </a:xfrm>
        </p:spPr>
        <p:txBody>
          <a:bodyPr/>
          <a:lstStyle/>
          <a:p>
            <a:r>
              <a:rPr lang="en-US" dirty="0" smtClean="0"/>
              <a:t>Cornell Engineering Alumni Association Group Award</a:t>
            </a:r>
            <a:endParaRPr lang="en-US" dirty="0"/>
          </a:p>
          <a:p>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5833" t="37501" r="6666" b="7499"/>
          <a:stretch/>
        </p:blipFill>
        <p:spPr>
          <a:xfrm>
            <a:off x="419100" y="2667000"/>
            <a:ext cx="8153400" cy="3416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34629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sz="4000" i="1" dirty="0" smtClean="0"/>
              <a:t>With System Improvements</a:t>
            </a:r>
            <a:endParaRPr lang="en-US" dirty="0"/>
          </a:p>
        </p:txBody>
      </p:sp>
      <p:sp>
        <p:nvSpPr>
          <p:cNvPr id="11" name="Content Placeholder 10"/>
          <p:cNvSpPr>
            <a:spLocks noGrp="1"/>
          </p:cNvSpPr>
          <p:nvPr>
            <p:ph sz="half" idx="2"/>
          </p:nvPr>
        </p:nvSpPr>
        <p:spPr>
          <a:xfrm>
            <a:off x="438150" y="1600200"/>
            <a:ext cx="3829050" cy="4525963"/>
          </a:xfrm>
        </p:spPr>
        <p:txBody>
          <a:bodyPr/>
          <a:lstStyle/>
          <a:p>
            <a:pPr marL="0" indent="0">
              <a:buNone/>
            </a:pPr>
            <a:r>
              <a:rPr lang="en-US" b="1" u="sng" dirty="0" smtClean="0"/>
              <a:t>Future:</a:t>
            </a:r>
          </a:p>
          <a:p>
            <a:r>
              <a:rPr lang="en-US" dirty="0" smtClean="0"/>
              <a:t>SAFC Funding</a:t>
            </a:r>
          </a:p>
          <a:p>
            <a:r>
              <a:rPr lang="en-US" dirty="0" smtClean="0"/>
              <a:t>CTP/</a:t>
            </a:r>
            <a:r>
              <a:rPr lang="en-US" dirty="0" err="1" smtClean="0"/>
              <a:t>GroupRaise</a:t>
            </a:r>
            <a:r>
              <a:rPr lang="en-US" dirty="0" smtClean="0"/>
              <a:t> Fundraiser</a:t>
            </a:r>
          </a:p>
        </p:txBody>
      </p:sp>
      <p:pic>
        <p:nvPicPr>
          <p:cNvPr id="3" name="Picture 2"/>
          <p:cNvPicPr>
            <a:picLocks noChangeAspect="1"/>
          </p:cNvPicPr>
          <p:nvPr/>
        </p:nvPicPr>
        <p:blipFill>
          <a:blip r:embed="rId3"/>
          <a:stretch>
            <a:fillRect/>
          </a:stretch>
        </p:blipFill>
        <p:spPr>
          <a:xfrm>
            <a:off x="3810000" y="1855893"/>
            <a:ext cx="4613011" cy="46130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9806087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Doing…</a:t>
            </a:r>
            <a:br>
              <a:rPr lang="en-US" dirty="0" smtClean="0"/>
            </a:br>
            <a:r>
              <a:rPr lang="en-US" i="1" dirty="0" smtClean="0"/>
              <a:t>With Merchandise</a:t>
            </a:r>
            <a:endParaRPr lang="en-US" dirty="0"/>
          </a:p>
        </p:txBody>
      </p:sp>
      <p:sp>
        <p:nvSpPr>
          <p:cNvPr id="10" name="Content Placeholder 9"/>
          <p:cNvSpPr>
            <a:spLocks noGrp="1"/>
          </p:cNvSpPr>
          <p:nvPr>
            <p:ph sz="half" idx="1"/>
          </p:nvPr>
        </p:nvSpPr>
        <p:spPr>
          <a:xfrm>
            <a:off x="457200" y="1752600"/>
            <a:ext cx="6553200" cy="4525963"/>
          </a:xfrm>
        </p:spPr>
        <p:txBody>
          <a:bodyPr/>
          <a:lstStyle/>
          <a:p>
            <a:r>
              <a:rPr lang="en-US" dirty="0" smtClean="0"/>
              <a:t>SAFC Funded Merchandise</a:t>
            </a:r>
          </a:p>
          <a:p>
            <a:pPr lvl="1"/>
            <a:r>
              <a:rPr lang="en-US" dirty="0" smtClean="0"/>
              <a:t>Stickers</a:t>
            </a:r>
          </a:p>
          <a:p>
            <a:pPr lvl="1"/>
            <a:r>
              <a:rPr lang="en-US" dirty="0" smtClean="0"/>
              <a:t>Polos</a:t>
            </a:r>
          </a:p>
          <a:p>
            <a:r>
              <a:rPr lang="en-US" dirty="0" smtClean="0"/>
              <a:t>T-shirt design contest by March 14!</a:t>
            </a: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7880"/>
          <a:stretch/>
        </p:blipFill>
        <p:spPr>
          <a:xfrm>
            <a:off x="1524000" y="3886200"/>
            <a:ext cx="5995485" cy="2614122"/>
          </a:xfrm>
          <a:prstGeom prst="rect">
            <a:avLst/>
          </a:prstGeom>
        </p:spPr>
      </p:pic>
    </p:spTree>
    <p:extLst>
      <p:ext uri="{BB962C8B-B14F-4D97-AF65-F5344CB8AC3E}">
        <p14:creationId xmlns:p14="http://schemas.microsoft.com/office/powerpoint/2010/main" val="3456104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AguaClara English">
  <a:themeElements>
    <a:clrScheme name="classroom">
      <a:dk1>
        <a:srgbClr val="000000"/>
      </a:dk1>
      <a:lt1>
        <a:srgbClr val="FFFFFF"/>
      </a:lt1>
      <a:dk2>
        <a:srgbClr val="00005A"/>
      </a:dk2>
      <a:lt2>
        <a:srgbClr val="FFFFFF"/>
      </a:lt2>
      <a:accent1>
        <a:srgbClr val="0300BE"/>
      </a:accent1>
      <a:accent2>
        <a:srgbClr val="FBA305"/>
      </a:accent2>
      <a:accent3>
        <a:srgbClr val="3399FF"/>
      </a:accent3>
      <a:accent4>
        <a:srgbClr val="AC0000"/>
      </a:accent4>
      <a:accent5>
        <a:srgbClr val="F7B0B0"/>
      </a:accent5>
      <a:accent6>
        <a:srgbClr val="E39304"/>
      </a:accent6>
      <a:hlink>
        <a:srgbClr val="678EFD"/>
      </a:hlink>
      <a:folHlink>
        <a:srgbClr val="A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defRPr>
        </a:defPPr>
      </a:lstStyle>
    </a:tx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AguaClara English</Template>
  <TotalTime>11282</TotalTime>
  <Words>520</Words>
  <Application>Microsoft Office PowerPoint</Application>
  <PresentationFormat>On-screen Show (4:3)</PresentationFormat>
  <Paragraphs>62</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Candara</vt:lpstr>
      <vt:lpstr>Wingdings</vt:lpstr>
      <vt:lpstr>AguaClara English</vt:lpstr>
      <vt:lpstr>Public Relations</vt:lpstr>
      <vt:lpstr>What We Do</vt:lpstr>
      <vt:lpstr>Semester Accomplishments</vt:lpstr>
      <vt:lpstr>What We’re Doing… To Spread the Word</vt:lpstr>
      <vt:lpstr>What We’re Doing… To Try To Get New Members</vt:lpstr>
      <vt:lpstr>What We’re Doing… To Connect Our Team</vt:lpstr>
      <vt:lpstr>What We’re Doing… With Grant Applications</vt:lpstr>
      <vt:lpstr>What We’re Doing… With System Improvements</vt:lpstr>
      <vt:lpstr>What We’re Doing… With Merchandise</vt:lpstr>
      <vt:lpstr>Public Relations…  Looking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mw24</dc:creator>
  <cp:lastModifiedBy>Erika Nicole Axe</cp:lastModifiedBy>
  <cp:revision>78</cp:revision>
  <dcterms:created xsi:type="dcterms:W3CDTF">2014-03-12T20:19:44Z</dcterms:created>
  <dcterms:modified xsi:type="dcterms:W3CDTF">2016-03-14T13:35:49Z</dcterms:modified>
</cp:coreProperties>
</file>