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31"/>
  </p:notesMasterIdLst>
  <p:handoutMasterIdLst>
    <p:handoutMasterId r:id="rId32"/>
  </p:handoutMasterIdLst>
  <p:sldIdLst>
    <p:sldId id="256" r:id="rId2"/>
    <p:sldId id="360" r:id="rId3"/>
    <p:sldId id="379" r:id="rId4"/>
    <p:sldId id="361" r:id="rId5"/>
    <p:sldId id="363" r:id="rId6"/>
    <p:sldId id="364" r:id="rId7"/>
    <p:sldId id="365" r:id="rId8"/>
    <p:sldId id="366" r:id="rId9"/>
    <p:sldId id="367" r:id="rId10"/>
    <p:sldId id="380" r:id="rId11"/>
    <p:sldId id="368" r:id="rId12"/>
    <p:sldId id="369" r:id="rId13"/>
    <p:sldId id="381" r:id="rId14"/>
    <p:sldId id="384" r:id="rId15"/>
    <p:sldId id="370" r:id="rId16"/>
    <p:sldId id="385" r:id="rId17"/>
    <p:sldId id="386" r:id="rId18"/>
    <p:sldId id="371" r:id="rId19"/>
    <p:sldId id="362" r:id="rId20"/>
    <p:sldId id="372" r:id="rId21"/>
    <p:sldId id="373" r:id="rId22"/>
    <p:sldId id="374" r:id="rId23"/>
    <p:sldId id="382" r:id="rId24"/>
    <p:sldId id="375" r:id="rId25"/>
    <p:sldId id="387" r:id="rId26"/>
    <p:sldId id="376" r:id="rId27"/>
    <p:sldId id="383" r:id="rId28"/>
    <p:sldId id="378" r:id="rId29"/>
    <p:sldId id="388" r:id="rId30"/>
  </p:sldIdLst>
  <p:sldSz cx="9144000" cy="6858000" type="screen4x3"/>
  <p:notesSz cx="6946900" cy="9271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1" autoAdjust="0"/>
    <p:restoredTop sz="87975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10952" cy="4637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4376" y="1"/>
            <a:ext cx="3010952" cy="4637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0FD6BA-C4A0-494F-AD2D-39FC795D6BE1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05698"/>
            <a:ext cx="3010952" cy="4637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4376" y="8805698"/>
            <a:ext cx="3010952" cy="4637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25D58-4297-4230-9A23-68F39C678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1731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0323" cy="46355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4969" y="0"/>
            <a:ext cx="3010323" cy="46355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D8007684-00A0-476F-8FFD-AC0FC2E742AB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570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4690" y="4403726"/>
            <a:ext cx="5557520" cy="4171950"/>
          </a:xfrm>
          <a:prstGeom prst="rect">
            <a:avLst/>
          </a:prstGeom>
        </p:spPr>
        <p:txBody>
          <a:bodyPr vert="horz" lIns="92830" tIns="46415" rIns="92830" bIns="464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0"/>
            <a:ext cx="3010323" cy="46355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4969" y="8805840"/>
            <a:ext cx="3010323" cy="46355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A1AB0DA4-3F4B-47B7-9EBC-2103F2A423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01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B0DA4-3F4B-47B7-9EBC-2103F2A4234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8299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B0DA4-3F4B-47B7-9EBC-2103F2A4234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074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B0DA4-3F4B-47B7-9EBC-2103F2A4234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067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B0DA4-3F4B-47B7-9EBC-2103F2A4234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067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B0DA4-3F4B-47B7-9EBC-2103F2A4234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067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B0DA4-3F4B-47B7-9EBC-2103F2A4234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163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B0DA4-3F4B-47B7-9EBC-2103F2A4234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163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B0DA4-3F4B-47B7-9EBC-2103F2A4234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163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B0DA4-3F4B-47B7-9EBC-2103F2A4234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063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8956C9C-B1E1-4205-B628-F5B45C7D382A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FB4CF65-9152-4AA4-895E-7CC9324F44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Introductory Tour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RDA TOOLKIT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2227" y="4572000"/>
            <a:ext cx="199849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Sarah Ross</a:t>
            </a:r>
          </a:p>
          <a:p>
            <a:pPr algn="ctr"/>
            <a:r>
              <a:rPr lang="en-US" dirty="0" smtClean="0"/>
              <a:t>Cornell University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June 21, 2011</a:t>
            </a:r>
          </a:p>
          <a:p>
            <a:pPr algn="ctr"/>
            <a:r>
              <a:rPr lang="en-US" dirty="0"/>
              <a:t>	</a:t>
            </a:r>
          </a:p>
        </p:txBody>
      </p:sp>
      <p:pic>
        <p:nvPicPr>
          <p:cNvPr id="2051" name="Picture 3" descr="\\library30\rf\sarahros\My Documents\Downloads\RDAtoolkit_logorev_200x9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9" y="1235566"/>
            <a:ext cx="2131723" cy="127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Advanced Search Exercises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674914" y="2743200"/>
            <a:ext cx="6096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2. Find </a:t>
            </a:r>
            <a:r>
              <a:rPr lang="en-US" sz="3200" dirty="0"/>
              <a:t>the RDA equivalent of AACR2’s 22.17 on adding dates to authorized access points for names of persons.  How does LC apply the option?</a:t>
            </a:r>
          </a:p>
        </p:txBody>
      </p:sp>
    </p:spTree>
    <p:extLst>
      <p:ext uri="{BB962C8B-B14F-4D97-AF65-F5344CB8AC3E}">
        <p14:creationId xmlns:p14="http://schemas.microsoft.com/office/powerpoint/2010/main" val="340650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"/>
            <a:ext cx="8038582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2038350" y="3124200"/>
            <a:ext cx="978408" cy="484632"/>
          </a:xfrm>
          <a:prstGeom prst="rightArrow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248400" y="3608832"/>
            <a:ext cx="2323582" cy="963168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44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1" y="381000"/>
            <a:ext cx="8439149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5105400" y="5562600"/>
            <a:ext cx="1905000" cy="381000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640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Advanced Search Exercises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685800" y="4191000"/>
            <a:ext cx="6629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>
                <a:solidFill>
                  <a:prstClr val="white"/>
                </a:solidFill>
              </a:rPr>
              <a:t>3. An RDA Quick Search on the word “sic” returns no results.  Try  an Advanced Search in AACR2 to be led to how RDA treats the sic concept.</a:t>
            </a:r>
          </a:p>
        </p:txBody>
      </p:sp>
    </p:spTree>
    <p:extLst>
      <p:ext uri="{BB962C8B-B14F-4D97-AF65-F5344CB8AC3E}">
        <p14:creationId xmlns:p14="http://schemas.microsoft.com/office/powerpoint/2010/main" val="135910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686799" cy="5404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5950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1476"/>
            <a:ext cx="86106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 flipV="1">
            <a:off x="2171700" y="4591054"/>
            <a:ext cx="978408" cy="533400"/>
          </a:xfrm>
          <a:prstGeom prst="rightArrow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660904" y="2057400"/>
            <a:ext cx="691896" cy="457200"/>
          </a:xfrm>
          <a:prstGeom prst="ellipse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54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8686800" cy="6019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0644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1" y="381000"/>
            <a:ext cx="8686799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3810000" y="3581400"/>
            <a:ext cx="304800" cy="381000"/>
          </a:xfrm>
          <a:prstGeom prst="ellipse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75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8686799" cy="58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996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502457"/>
            <a:ext cx="6324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1. Use Advanced Search/Element </a:t>
            </a:r>
            <a:r>
              <a:rPr lang="en-US" sz="3200" dirty="0"/>
              <a:t>Set </a:t>
            </a:r>
            <a:r>
              <a:rPr lang="en-US" sz="3200" dirty="0" smtClean="0"/>
              <a:t>View </a:t>
            </a:r>
            <a:r>
              <a:rPr lang="en-US" sz="3200" dirty="0"/>
              <a:t>to determine </a:t>
            </a:r>
            <a:r>
              <a:rPr lang="en-US" sz="3200" dirty="0" smtClean="0"/>
              <a:t>if “wide </a:t>
            </a:r>
            <a:r>
              <a:rPr lang="en-US" sz="3200" dirty="0"/>
              <a:t>screen” on a DVD </a:t>
            </a:r>
            <a:r>
              <a:rPr lang="en-US" sz="3200" dirty="0" smtClean="0"/>
              <a:t>is </a:t>
            </a:r>
            <a:r>
              <a:rPr lang="en-US" sz="3200" dirty="0"/>
              <a:t>an expression or manifestation level </a:t>
            </a:r>
            <a:r>
              <a:rPr lang="en-US" sz="3200" dirty="0" smtClean="0"/>
              <a:t>attribute</a:t>
            </a:r>
            <a:r>
              <a:rPr lang="en-US" sz="2400" dirty="0"/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Element Set Exercises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678751" y="5712767"/>
            <a:ext cx="65602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2611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 lvl="0">
              <a:buFont typeface="Wingdings" pitchFamily="2" charset="2"/>
              <a:buChar char="§"/>
            </a:pPr>
            <a:endParaRPr lang="en-US" sz="2800" dirty="0">
              <a:solidFill>
                <a:prstClr val="black"/>
              </a:solidFill>
              <a:latin typeface="Calibri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Quick Search Exercises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609600" y="1752600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1. Quick </a:t>
            </a:r>
            <a:r>
              <a:rPr lang="en-US" sz="2400" dirty="0"/>
              <a:t>search on “Dr.” or on 2.4.1.4 for </a:t>
            </a:r>
            <a:r>
              <a:rPr lang="en-US" sz="2400" dirty="0" smtClean="0"/>
              <a:t>new options in </a:t>
            </a:r>
            <a:r>
              <a:rPr lang="en-US" sz="2400" dirty="0"/>
              <a:t>transcribing </a:t>
            </a:r>
            <a:r>
              <a:rPr lang="en-US" sz="2400" dirty="0" smtClean="0"/>
              <a:t>statements </a:t>
            </a:r>
            <a:r>
              <a:rPr lang="en-US" sz="2400" dirty="0"/>
              <a:t>of responsibility.  Does LC do this?</a:t>
            </a:r>
          </a:p>
        </p:txBody>
      </p:sp>
      <p:sp>
        <p:nvSpPr>
          <p:cNvPr id="7" name="Rectangle 6"/>
          <p:cNvSpPr/>
          <p:nvPr/>
        </p:nvSpPr>
        <p:spPr>
          <a:xfrm>
            <a:off x="674914" y="4412397"/>
            <a:ext cx="62592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3. Quick </a:t>
            </a:r>
            <a:r>
              <a:rPr lang="en-US" sz="2400" dirty="0"/>
              <a:t>search on </a:t>
            </a:r>
            <a:r>
              <a:rPr lang="en-US" sz="2400" dirty="0" smtClean="0"/>
              <a:t>6.27.1.3 or on the phrase “retail entertainment”—first </a:t>
            </a:r>
            <a:r>
              <a:rPr lang="en-US" sz="2400" dirty="0"/>
              <a:t>look at constructing preferred access point to collaborative works</a:t>
            </a:r>
            <a:r>
              <a:rPr lang="en-US" dirty="0"/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674914" y="3322260"/>
            <a:ext cx="54972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 smtClean="0"/>
              <a:t>2. Rule </a:t>
            </a:r>
            <a:r>
              <a:rPr lang="en-US" sz="2400" dirty="0"/>
              <a:t>of Three cancelled: 2.4.1.5.  How does LC apply this rule?</a:t>
            </a:r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05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8582025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2057400" y="3352800"/>
            <a:ext cx="978408" cy="484632"/>
          </a:xfrm>
          <a:prstGeom prst="rightArrow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035808" y="2057400"/>
            <a:ext cx="850392" cy="381000"/>
          </a:xfrm>
          <a:prstGeom prst="ellipse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8034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81000"/>
            <a:ext cx="8686800" cy="609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1204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" y="381000"/>
            <a:ext cx="8534399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5181600" y="1447800"/>
            <a:ext cx="847725" cy="533400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2281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Element Set Exercises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576942" y="3048000"/>
            <a:ext cx="75002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2. Is </a:t>
            </a:r>
            <a:r>
              <a:rPr lang="en-US" sz="3200" dirty="0"/>
              <a:t>“large print” </a:t>
            </a:r>
            <a:r>
              <a:rPr lang="en-US" sz="3200" dirty="0" smtClean="0"/>
              <a:t>for </a:t>
            </a:r>
            <a:r>
              <a:rPr lang="en-US" sz="3200" dirty="0"/>
              <a:t>a book an expression or manifestation level attribute?</a:t>
            </a:r>
          </a:p>
        </p:txBody>
      </p:sp>
    </p:spTree>
    <p:extLst>
      <p:ext uri="{BB962C8B-B14F-4D97-AF65-F5344CB8AC3E}">
        <p14:creationId xmlns:p14="http://schemas.microsoft.com/office/powerpoint/2010/main" val="319827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29" y="356616"/>
            <a:ext cx="86106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 flipV="1">
            <a:off x="1404935" y="3244215"/>
            <a:ext cx="1590675" cy="633984"/>
          </a:xfrm>
          <a:prstGeom prst="rightArrow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838450" y="1952625"/>
            <a:ext cx="990600" cy="609600"/>
          </a:xfrm>
          <a:prstGeom prst="ellipse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2761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228600"/>
            <a:ext cx="8458199" cy="617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1752600" y="2196084"/>
            <a:ext cx="978408" cy="484632"/>
          </a:xfrm>
          <a:prstGeom prst="rightArrow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7901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5257800" y="1371600"/>
            <a:ext cx="609600" cy="304800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8700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Mappings Exercise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678750" y="5174158"/>
            <a:ext cx="65602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4. Do </a:t>
            </a:r>
            <a:r>
              <a:rPr lang="en-US" sz="3200" dirty="0"/>
              <a:t>bibliography notes still </a:t>
            </a:r>
            <a:r>
              <a:rPr lang="en-US" sz="3200" dirty="0" smtClean="0"/>
              <a:t>exist in RDA?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3993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599"/>
            <a:ext cx="8696325" cy="632459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</p:pic>
      <p:sp>
        <p:nvSpPr>
          <p:cNvPr id="2" name="Rounded Rectangle 1"/>
          <p:cNvSpPr/>
          <p:nvPr/>
        </p:nvSpPr>
        <p:spPr>
          <a:xfrm>
            <a:off x="457200" y="2667000"/>
            <a:ext cx="2133600" cy="381000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ight Arrow 2"/>
          <p:cNvSpPr/>
          <p:nvPr/>
        </p:nvSpPr>
        <p:spPr>
          <a:xfrm>
            <a:off x="2362200" y="4786884"/>
            <a:ext cx="978408" cy="484632"/>
          </a:xfrm>
          <a:prstGeom prst="rightArrow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924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990600"/>
            <a:ext cx="6096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Screen images from the RDA Toolkit (www.rdatoolkit.org) used by permission of the Co-Publishers for RDA (American Library Association, Canadian Library Association, and CILIP: Chartered Institute of Library and Information Professionals).</a:t>
            </a:r>
          </a:p>
        </p:txBody>
      </p:sp>
    </p:spTree>
    <p:extLst>
      <p:ext uri="{BB962C8B-B14F-4D97-AF65-F5344CB8AC3E}">
        <p14:creationId xmlns:p14="http://schemas.microsoft.com/office/powerpoint/2010/main" val="574495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76225"/>
            <a:ext cx="8534399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3048000" y="838200"/>
            <a:ext cx="1219200" cy="609600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72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Advanced Search Exercises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609600" y="1974457"/>
            <a:ext cx="6096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1. Find </a:t>
            </a:r>
            <a:r>
              <a:rPr lang="en-US" sz="3200" dirty="0"/>
              <a:t>the RDA equivalent(s) of AACR2’s major-to-minor title changes rule for serials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487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24" y="457200"/>
            <a:ext cx="8523302" cy="609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971800" y="2209800"/>
            <a:ext cx="1601775" cy="304800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ight Arrow 2"/>
          <p:cNvSpPr/>
          <p:nvPr/>
        </p:nvSpPr>
        <p:spPr>
          <a:xfrm>
            <a:off x="1796796" y="4524375"/>
            <a:ext cx="1359408" cy="713232"/>
          </a:xfrm>
          <a:prstGeom prst="rightArrow">
            <a:avLst>
              <a:gd name="adj1" fmla="val 66026"/>
              <a:gd name="adj2" fmla="val 50000"/>
            </a:avLst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64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55345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5901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390315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4191000" y="1981200"/>
            <a:ext cx="385157" cy="457200"/>
          </a:xfrm>
          <a:prstGeom prst="ellipse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040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8534401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324600" y="2590800"/>
            <a:ext cx="1447800" cy="304800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713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4582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96688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>
        <a:noFill/>
        <a:ln w="57150">
          <a:solidFill>
            <a:schemeClr val="accent2">
              <a:lumMod val="75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1690</TotalTime>
  <Words>273</Words>
  <Application>Microsoft Office PowerPoint</Application>
  <PresentationFormat>On-screen Show (4:3)</PresentationFormat>
  <Paragraphs>33</Paragraphs>
  <Slides>29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Paper</vt:lpstr>
      <vt:lpstr>RDA TOOLKIT</vt:lpstr>
      <vt:lpstr>Quick Search Exercises</vt:lpstr>
      <vt:lpstr>PowerPoint Presentation</vt:lpstr>
      <vt:lpstr>Advanced Search Exercises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Advanced Search Exercises</vt:lpstr>
      <vt:lpstr>PowerPoint Presentation</vt:lpstr>
      <vt:lpstr>PowerPoint Presentation</vt:lpstr>
      <vt:lpstr>Advanced Search Exercises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Element Set Exercises</vt:lpstr>
      <vt:lpstr>PowerPoint Presentation</vt:lpstr>
      <vt:lpstr>PowerPoint Presentation</vt:lpstr>
      <vt:lpstr>PowerPoint Presentation</vt:lpstr>
      <vt:lpstr>Element Set Exercises</vt:lpstr>
      <vt:lpstr>PowerPoint Presentation</vt:lpstr>
      <vt:lpstr>PowerPoint Presentation</vt:lpstr>
      <vt:lpstr>PowerPoint Presentation</vt:lpstr>
      <vt:lpstr>Mappings Exercise</vt:lpstr>
      <vt:lpstr>PowerPoint Presentation</vt:lpstr>
      <vt:lpstr>PowerPoint Presentation</vt:lpstr>
    </vt:vector>
  </TitlesOfParts>
  <Company>Image: Staff, 1-25-07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FRBR</dc:title>
  <dc:creator>Tracey Snyder</dc:creator>
  <cp:lastModifiedBy>sarahros</cp:lastModifiedBy>
  <cp:revision>408</cp:revision>
  <cp:lastPrinted>2011-06-17T11:24:12Z</cp:lastPrinted>
  <dcterms:created xsi:type="dcterms:W3CDTF">2011-04-18T17:09:16Z</dcterms:created>
  <dcterms:modified xsi:type="dcterms:W3CDTF">2011-06-23T13:40:04Z</dcterms:modified>
</cp:coreProperties>
</file>