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5"/>
  </p:notesMasterIdLst>
  <p:sldIdLst>
    <p:sldId id="256" r:id="rId2"/>
    <p:sldId id="257" r:id="rId3"/>
    <p:sldId id="258" r:id="rId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3300"/>
    <a:srgbClr val="0D0DC3"/>
    <a:srgbClr val="FF66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6598" autoAdjust="0"/>
  </p:normalViewPr>
  <p:slideViewPr>
    <p:cSldViewPr>
      <p:cViewPr varScale="1">
        <p:scale>
          <a:sx n="78" d="100"/>
          <a:sy n="78" d="100"/>
        </p:scale>
        <p:origin x="-1926" y="-102"/>
      </p:cViewPr>
      <p:guideLst>
        <p:guide orient="horz" pos="2160"/>
        <p:guide pos="288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5F01452-3B4E-4F86-A093-879ABA2DBA1E}" type="datetimeFigureOut">
              <a:rPr lang="en-US" smtClean="0"/>
              <a:pPr/>
              <a:t>9/20/2011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9E9A13C-2B26-42D2-A7DB-AD7634279F74}" type="slidenum">
              <a:rPr lang="en-US" smtClean="0"/>
              <a:pPr/>
              <a:t>‹#›</a:t>
            </a:fld>
            <a:endParaRPr lang="en-US"/>
          </a:p>
        </p:txBody>
      </p:sp>
    </p:spTree>
    <p:extLst>
      <p:ext uri="{BB962C8B-B14F-4D97-AF65-F5344CB8AC3E}">
        <p14:creationId xmlns:p14="http://schemas.microsoft.com/office/powerpoint/2010/main" xmlns="" val="32617725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Resource Description</a:t>
            </a:r>
            <a:r>
              <a:rPr lang="en-US" baseline="0" dirty="0" smtClean="0"/>
              <a:t> &amp; Access</a:t>
            </a:r>
            <a:endParaRPr lang="en-US" dirty="0"/>
          </a:p>
        </p:txBody>
      </p:sp>
      <p:sp>
        <p:nvSpPr>
          <p:cNvPr id="4" name="Slide Number Placeholder 3"/>
          <p:cNvSpPr>
            <a:spLocks noGrp="1"/>
          </p:cNvSpPr>
          <p:nvPr>
            <p:ph type="sldNum" sz="quarter" idx="10"/>
          </p:nvPr>
        </p:nvSpPr>
        <p:spPr/>
        <p:txBody>
          <a:bodyPr/>
          <a:lstStyle/>
          <a:p>
            <a:fld id="{59E9A13C-2B26-42D2-A7DB-AD7634279F74}" type="slidenum">
              <a:rPr lang="en-US" smtClean="0"/>
              <a:pPr/>
              <a:t>1</a:t>
            </a:fld>
            <a:endParaRPr lang="en-US"/>
          </a:p>
        </p:txBody>
      </p:sp>
    </p:spTree>
    <p:extLst>
      <p:ext uri="{BB962C8B-B14F-4D97-AF65-F5344CB8AC3E}">
        <p14:creationId xmlns:p14="http://schemas.microsoft.com/office/powerpoint/2010/main" xmlns="" val="34526808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a:pPr>
            <a:r>
              <a:rPr lang="en-US" dirty="0" smtClean="0">
                <a:solidFill>
                  <a:srgbClr val="92D050"/>
                </a:solidFill>
              </a:rPr>
              <a:t>Identifying</a:t>
            </a:r>
            <a:r>
              <a:rPr lang="en-US" dirty="0" smtClean="0"/>
              <a:t> an RDA</a:t>
            </a:r>
            <a:r>
              <a:rPr lang="en-US" baseline="0" dirty="0" smtClean="0"/>
              <a:t> record.  As you know, it’s immediately identifiable by the ‡e (description conventions) </a:t>
            </a:r>
            <a:r>
              <a:rPr lang="en-US" baseline="0" dirty="0" err="1" smtClean="0"/>
              <a:t>rda</a:t>
            </a:r>
            <a:r>
              <a:rPr lang="en-US" baseline="0" dirty="0" smtClean="0"/>
              <a:t> and most often you will see an “i” in the Leader reflecting  ISBD punctuation (International Standard Bibliographic Description) instead of the “a” for AACR2 (Anglo-American Cataloging Rules)</a:t>
            </a:r>
          </a:p>
          <a:p>
            <a:pPr marL="228600" indent="-228600">
              <a:buAutoNum type="arabicPeriod"/>
            </a:pPr>
            <a:r>
              <a:rPr lang="en-US" baseline="0" dirty="0" smtClean="0"/>
              <a:t>You also notice in the 260 field, both the publication and copyright dates, no longer simply the letter “c” but the copyright symbol.  Both of these dates are added to the record if they appear in the book.  Both dates are also reflected in the 008.  The publication date is CORE and therefore required.</a:t>
            </a:r>
          </a:p>
          <a:p>
            <a:pPr marL="228600" indent="-228600">
              <a:buAutoNum type="arabicPeriod"/>
            </a:pPr>
            <a:r>
              <a:rPr lang="en-US" baseline="0" dirty="0" smtClean="0"/>
              <a:t>New Jersey and Pennsylvania are not abbreviated as they are with AACR2 .  This is actually transcribing the places as they appeared in the book.  And speaking of 260 fields, you will also start seeing more 264 fields. </a:t>
            </a:r>
          </a:p>
          <a:p>
            <a:pPr marL="228600" indent="-228600">
              <a:buAutoNum type="arabicPeriod"/>
            </a:pPr>
            <a:r>
              <a:rPr lang="en-US" baseline="0" dirty="0" smtClean="0"/>
              <a:t>You’ll notice, pages and illustrations are not abbreviated.</a:t>
            </a:r>
          </a:p>
          <a:p>
            <a:pPr marL="228600" indent="-228600">
              <a:buAutoNum type="arabicPeriod"/>
            </a:pPr>
            <a:r>
              <a:rPr lang="en-US" baseline="0" dirty="0" smtClean="0"/>
              <a:t>There are various new ‡e’s, </a:t>
            </a:r>
            <a:r>
              <a:rPr lang="en-US" baseline="0" smtClean="0"/>
              <a:t>the designators </a:t>
            </a:r>
            <a:r>
              <a:rPr lang="en-US" baseline="0" dirty="0" smtClean="0"/>
              <a:t>such as those used here in the 700 fields, </a:t>
            </a:r>
            <a:r>
              <a:rPr lang="en-US" baseline="0" dirty="0" err="1" smtClean="0"/>
              <a:t>honouree</a:t>
            </a:r>
            <a:r>
              <a:rPr lang="en-US" baseline="0" dirty="0" smtClean="0"/>
              <a:t> and editor of compilation.  You may also notice that </a:t>
            </a:r>
            <a:r>
              <a:rPr lang="en-US" baseline="0" dirty="0" err="1" smtClean="0"/>
              <a:t>honouree</a:t>
            </a:r>
            <a:r>
              <a:rPr lang="en-US" baseline="0" dirty="0" smtClean="0"/>
              <a:t> is spelled using the European spelling.  RDA is supposed to be more globally friendly than AACR2.</a:t>
            </a:r>
          </a:p>
          <a:p>
            <a:pPr marL="228600" indent="-228600">
              <a:buAutoNum type="arabicPeriod"/>
            </a:pPr>
            <a:r>
              <a:rPr lang="en-US" baseline="0" dirty="0" smtClean="0"/>
              <a:t>Lastly, you can’t miss the 33X fields which are physical descriptors.</a:t>
            </a:r>
          </a:p>
          <a:p>
            <a:pPr marL="685800" lvl="1" indent="-228600">
              <a:buAutoNum type="arabicPeriod"/>
            </a:pPr>
            <a:r>
              <a:rPr lang="en-US" baseline="0" dirty="0" smtClean="0"/>
              <a:t>The 336 or “Content type” field reflects t</a:t>
            </a:r>
            <a:r>
              <a:rPr lang="en-US" dirty="0" smtClean="0"/>
              <a:t>he form of communication through which a work is expressed, in this case text because it is a book.</a:t>
            </a:r>
          </a:p>
          <a:p>
            <a:pPr marL="685800" lvl="1" indent="-228600">
              <a:buAutoNum type="arabicPeriod"/>
            </a:pPr>
            <a:r>
              <a:rPr lang="en-US" baseline="0" dirty="0" smtClean="0"/>
              <a:t>The 337  or “Media type” field </a:t>
            </a:r>
            <a:r>
              <a:rPr lang="en-US" dirty="0" smtClean="0"/>
              <a:t>reflects what type of</a:t>
            </a:r>
            <a:r>
              <a:rPr lang="en-US" baseline="0" dirty="0" smtClean="0"/>
              <a:t> </a:t>
            </a:r>
            <a:r>
              <a:rPr lang="en-US" dirty="0" smtClean="0"/>
              <a:t>device is required to view, play, run, etc., the content of a resource.  This is a book, so it requires nothing and is therefore unmediated.</a:t>
            </a:r>
          </a:p>
          <a:p>
            <a:pPr marL="685800" lvl="1" indent="-228600">
              <a:buAutoNum type="arabicPeriod"/>
            </a:pPr>
            <a:r>
              <a:rPr lang="en-US" dirty="0" smtClean="0"/>
              <a:t>The 338</a:t>
            </a:r>
            <a:r>
              <a:rPr lang="en-US" baseline="0" dirty="0" smtClean="0"/>
              <a:t> or “Carrier type” field indicates </a:t>
            </a:r>
            <a:r>
              <a:rPr lang="en-US" dirty="0" smtClean="0"/>
              <a:t>the format of the storage medium and the housing of a carrier;</a:t>
            </a:r>
            <a:r>
              <a:rPr lang="en-US" baseline="0" dirty="0" smtClean="0"/>
              <a:t> because this is a book its format is volume.</a:t>
            </a:r>
            <a:endParaRPr lang="en-US" dirty="0">
              <a:solidFill>
                <a:schemeClr val="tx1"/>
              </a:solidFill>
            </a:endParaRPr>
          </a:p>
        </p:txBody>
      </p:sp>
      <p:sp>
        <p:nvSpPr>
          <p:cNvPr id="4" name="Slide Number Placeholder 3"/>
          <p:cNvSpPr>
            <a:spLocks noGrp="1"/>
          </p:cNvSpPr>
          <p:nvPr>
            <p:ph type="sldNum" sz="quarter" idx="10"/>
          </p:nvPr>
        </p:nvSpPr>
        <p:spPr/>
        <p:txBody>
          <a:bodyPr/>
          <a:lstStyle/>
          <a:p>
            <a:fld id="{59E9A13C-2B26-42D2-A7DB-AD7634279F74}" type="slidenum">
              <a:rPr lang="en-US" smtClean="0"/>
              <a:pPr/>
              <a:t>2</a:t>
            </a:fld>
            <a:endParaRPr lang="en-US"/>
          </a:p>
        </p:txBody>
      </p:sp>
    </p:spTree>
    <p:extLst>
      <p:ext uri="{BB962C8B-B14F-4D97-AF65-F5344CB8AC3E}">
        <p14:creationId xmlns:p14="http://schemas.microsoft.com/office/powerpoint/2010/main" xmlns="" val="19263051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And of course differen</a:t>
            </a:r>
            <a:r>
              <a:rPr lang="en-US" baseline="0" dirty="0" smtClean="0"/>
              <a:t>t materials will have different 33X’s.  For example, this is a set of videodiscs. </a:t>
            </a:r>
          </a:p>
          <a:p>
            <a:r>
              <a:rPr lang="en-US" baseline="0" dirty="0" smtClean="0"/>
              <a:t>The content is a “two-dimensional moving image”</a:t>
            </a:r>
          </a:p>
          <a:p>
            <a:r>
              <a:rPr lang="en-US" baseline="0" dirty="0" smtClean="0"/>
              <a:t>The media is “video” </a:t>
            </a:r>
          </a:p>
          <a:p>
            <a:r>
              <a:rPr lang="en-US" baseline="0" dirty="0" smtClean="0"/>
              <a:t>The carrier is “videodisc”</a:t>
            </a:r>
            <a:endParaRPr lang="en-US" dirty="0"/>
          </a:p>
        </p:txBody>
      </p:sp>
      <p:sp>
        <p:nvSpPr>
          <p:cNvPr id="4" name="Slide Number Placeholder 3"/>
          <p:cNvSpPr>
            <a:spLocks noGrp="1"/>
          </p:cNvSpPr>
          <p:nvPr>
            <p:ph type="sldNum" sz="quarter" idx="10"/>
          </p:nvPr>
        </p:nvSpPr>
        <p:spPr/>
        <p:txBody>
          <a:bodyPr/>
          <a:lstStyle/>
          <a:p>
            <a:fld id="{59E9A13C-2B26-42D2-A7DB-AD7634279F74}" type="slidenum">
              <a:rPr lang="en-US" smtClean="0"/>
              <a:pPr/>
              <a:t>3</a:t>
            </a:fld>
            <a:endParaRPr lang="en-US"/>
          </a:p>
        </p:txBody>
      </p:sp>
    </p:spTree>
    <p:extLst>
      <p:ext uri="{BB962C8B-B14F-4D97-AF65-F5344CB8AC3E}">
        <p14:creationId xmlns:p14="http://schemas.microsoft.com/office/powerpoint/2010/main" xmlns="" val="97963334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1859280"/>
            <a:ext cx="6400800" cy="1295400"/>
          </a:xfrm>
        </p:spPr>
        <p:txBody>
          <a:bodyPr/>
          <a:lstStyle/>
          <a:p>
            <a:r>
              <a:rPr lang="en-US" smtClean="0"/>
              <a:t>Click to edit Master title style</a:t>
            </a:r>
            <a:endParaRPr lang="en-US" dirty="0"/>
          </a:p>
        </p:txBody>
      </p:sp>
      <p:pic>
        <p:nvPicPr>
          <p:cNvPr id="8" name="Picture 7" descr="flourish2.png"/>
          <p:cNvPicPr>
            <a:picLocks noChangeAspect="1"/>
          </p:cNvPicPr>
          <p:nvPr/>
        </p:nvPicPr>
        <p:blipFill>
          <a:blip r:embed="rId2" cstate="print">
            <a:duotone>
              <a:prstClr val="black"/>
              <a:schemeClr val="tx2">
                <a:tint val="45000"/>
                <a:satMod val="400000"/>
              </a:schemeClr>
            </a:duotone>
            <a:lum bright="-14000"/>
          </a:blip>
          <a:stretch>
            <a:fillRect/>
          </a:stretch>
        </p:blipFill>
        <p:spPr>
          <a:xfrm>
            <a:off x="0" y="2801112"/>
            <a:ext cx="9144000" cy="932688"/>
          </a:xfrm>
          <a:prstGeom prst="rect">
            <a:avLst/>
          </a:prstGeom>
        </p:spPr>
      </p:pic>
      <p:sp>
        <p:nvSpPr>
          <p:cNvPr id="3" name="Subtitle 2"/>
          <p:cNvSpPr>
            <a:spLocks noGrp="1"/>
          </p:cNvSpPr>
          <p:nvPr>
            <p:ph type="subTitle" idx="1"/>
          </p:nvPr>
        </p:nvSpPr>
        <p:spPr>
          <a:xfrm>
            <a:off x="1371600" y="3429000"/>
            <a:ext cx="6400800" cy="762000"/>
          </a:xfrm>
        </p:spPr>
        <p:txBody>
          <a:bodyPr>
            <a:normAutofit/>
          </a:bodyPr>
          <a:lstStyle>
            <a:lvl1pPr marL="0" indent="0" algn="ctr">
              <a:buNone/>
              <a:defRPr sz="2000" i="1" baseline="0">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bwMode="white"/>
        <p:txBody>
          <a:bodyPr/>
          <a:lstStyle/>
          <a:p>
            <a:fld id="{A4247CD0-374D-4A85-909E-9D9D1BF28445}" type="datetimeFigureOut">
              <a:rPr lang="en-US" smtClean="0"/>
              <a:pPr/>
              <a:t>9/20/2011</a:t>
            </a:fld>
            <a:endParaRPr lang="en-US"/>
          </a:p>
        </p:txBody>
      </p:sp>
      <p:sp>
        <p:nvSpPr>
          <p:cNvPr id="5" name="Footer Placeholder 4"/>
          <p:cNvSpPr>
            <a:spLocks noGrp="1"/>
          </p:cNvSpPr>
          <p:nvPr>
            <p:ph type="ftr" sz="quarter" idx="11"/>
          </p:nvPr>
        </p:nvSpPr>
        <p:spPr bwMode="white"/>
        <p:txBody>
          <a:bodyPr/>
          <a:lstStyle/>
          <a:p>
            <a:endParaRPr lang="en-US"/>
          </a:p>
        </p:txBody>
      </p:sp>
      <p:sp>
        <p:nvSpPr>
          <p:cNvPr id="6" name="Slide Number Placeholder 5"/>
          <p:cNvSpPr>
            <a:spLocks noGrp="1"/>
          </p:cNvSpPr>
          <p:nvPr>
            <p:ph type="sldNum" sz="quarter" idx="12"/>
          </p:nvPr>
        </p:nvSpPr>
        <p:spPr/>
        <p:txBody>
          <a:bodyPr/>
          <a:lstStyle/>
          <a:p>
            <a:fld id="{ACFFCDF1-F301-40CC-8BEA-D207A89FFAF2}"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4247CD0-374D-4A85-909E-9D9D1BF28445}" type="datetimeFigureOut">
              <a:rPr lang="en-US" smtClean="0"/>
              <a:pPr/>
              <a:t>9/20/2011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CFFCDF1-F301-40CC-8BEA-D207A89FFAF2}"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209041"/>
            <a:ext cx="1295400" cy="431800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295400" y="1219199"/>
            <a:ext cx="5181600" cy="426720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A4247CD0-374D-4A85-909E-9D9D1BF28445}" type="datetimeFigureOut">
              <a:rPr lang="en-US" smtClean="0"/>
              <a:pPr/>
              <a:t>9/20/2011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CFFCDF1-F301-40CC-8BEA-D207A89FFAF2}"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1371600" y="2438400"/>
            <a:ext cx="6400800" cy="304800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A4247CD0-374D-4A85-909E-9D9D1BF28445}" type="datetimeFigureOut">
              <a:rPr lang="en-US" smtClean="0"/>
              <a:pPr/>
              <a:t>9/20/2011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CFFCDF1-F301-40CC-8BEA-D207A89FFAF2}" type="slidenum">
              <a:rPr lang="en-US" smtClean="0"/>
              <a:pPr/>
              <a:t>‹#›</a:t>
            </a:fld>
            <a:endParaRPr lang="en-US"/>
          </a:p>
        </p:txBody>
      </p:sp>
      <p:pic>
        <p:nvPicPr>
          <p:cNvPr id="9" name="Picture 8" descr="flourish2.png"/>
          <p:cNvPicPr>
            <a:picLocks noChangeAspect="1"/>
          </p:cNvPicPr>
          <p:nvPr/>
        </p:nvPicPr>
        <p:blipFill>
          <a:blip r:embed="rId2" cstate="print">
            <a:duotone>
              <a:prstClr val="black"/>
              <a:schemeClr val="tx2">
                <a:tint val="45000"/>
                <a:satMod val="400000"/>
              </a:schemeClr>
            </a:duotone>
            <a:lum bright="-14000"/>
          </a:blip>
          <a:stretch>
            <a:fillRect/>
          </a:stretch>
        </p:blipFill>
        <p:spPr>
          <a:xfrm>
            <a:off x="0" y="1618488"/>
            <a:ext cx="9144000" cy="932688"/>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A4247CD0-374D-4A85-909E-9D9D1BF28445}" type="datetimeFigureOut">
              <a:rPr lang="en-US" smtClean="0"/>
              <a:pPr/>
              <a:t>9/20/2011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CFFCDF1-F301-40CC-8BEA-D207A89FFAF2}" type="slidenum">
              <a:rPr lang="en-US" smtClean="0"/>
              <a:pPr/>
              <a:t>‹#›</a:t>
            </a:fld>
            <a:endParaRPr lang="en-US"/>
          </a:p>
        </p:txBody>
      </p:sp>
      <p:pic>
        <p:nvPicPr>
          <p:cNvPr id="7" name="Picture 6" descr="flourish2.png"/>
          <p:cNvPicPr>
            <a:picLocks noChangeAspect="1"/>
          </p:cNvPicPr>
          <p:nvPr/>
        </p:nvPicPr>
        <p:blipFill>
          <a:blip r:embed="rId2" cstate="print">
            <a:duotone>
              <a:prstClr val="black"/>
              <a:schemeClr val="tx2">
                <a:tint val="45000"/>
                <a:satMod val="400000"/>
              </a:schemeClr>
            </a:duotone>
            <a:lum bright="-14000"/>
          </a:blip>
          <a:stretch>
            <a:fillRect/>
          </a:stretch>
        </p:blipFill>
        <p:spPr>
          <a:xfrm>
            <a:off x="0" y="2684462"/>
            <a:ext cx="9144000" cy="932688"/>
          </a:xfrm>
          <a:prstGeom prst="rect">
            <a:avLst/>
          </a:prstGeom>
        </p:spPr>
      </p:pic>
      <p:sp>
        <p:nvSpPr>
          <p:cNvPr id="2" name="Title 1"/>
          <p:cNvSpPr>
            <a:spLocks noGrp="1"/>
          </p:cNvSpPr>
          <p:nvPr>
            <p:ph type="title"/>
          </p:nvPr>
        </p:nvSpPr>
        <p:spPr>
          <a:xfrm>
            <a:off x="1447800" y="3410267"/>
            <a:ext cx="6248400" cy="1456373"/>
          </a:xfrm>
        </p:spPr>
        <p:txBody>
          <a:bodyPr anchor="t">
            <a:normAutofit/>
          </a:bodyPr>
          <a:lstStyle>
            <a:lvl1pPr algn="ctr">
              <a:defRPr sz="3600" b="0" i="0" cap="all" baseline="0"/>
            </a:lvl1pPr>
          </a:lstStyle>
          <a:p>
            <a:r>
              <a:rPr lang="en-US" smtClean="0"/>
              <a:t>Click to edit Master title style</a:t>
            </a:r>
            <a:endParaRPr lang="en-US" dirty="0"/>
          </a:p>
        </p:txBody>
      </p:sp>
      <p:sp>
        <p:nvSpPr>
          <p:cNvPr id="3" name="Text Placeholder 2"/>
          <p:cNvSpPr>
            <a:spLocks noGrp="1"/>
          </p:cNvSpPr>
          <p:nvPr>
            <p:ph type="body" idx="1"/>
          </p:nvPr>
        </p:nvSpPr>
        <p:spPr>
          <a:xfrm>
            <a:off x="1447800" y="1503680"/>
            <a:ext cx="6248400" cy="1566862"/>
          </a:xfrm>
        </p:spPr>
        <p:txBody>
          <a:bodyPr anchor="b"/>
          <a:lstStyle>
            <a:lvl1pPr marL="0" indent="0" algn="ctr">
              <a:buNone/>
              <a:defRPr sz="2000" b="0" i="1" baseline="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pic>
        <p:nvPicPr>
          <p:cNvPr id="8" name="Picture 7" descr="flourish2.png"/>
          <p:cNvPicPr>
            <a:picLocks noChangeAspect="1"/>
          </p:cNvPicPr>
          <p:nvPr/>
        </p:nvPicPr>
        <p:blipFill>
          <a:blip r:embed="rId2" cstate="print">
            <a:duotone>
              <a:prstClr val="black"/>
              <a:schemeClr val="tx2">
                <a:tint val="45000"/>
                <a:satMod val="400000"/>
              </a:schemeClr>
            </a:duotone>
            <a:lum bright="-14000"/>
          </a:blip>
          <a:stretch>
            <a:fillRect/>
          </a:stretch>
        </p:blipFill>
        <p:spPr>
          <a:xfrm>
            <a:off x="0" y="2684462"/>
            <a:ext cx="9144000" cy="932688"/>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10" name="Content Placeholder 9"/>
          <p:cNvSpPr>
            <a:spLocks noGrp="1"/>
          </p:cNvSpPr>
          <p:nvPr>
            <p:ph sz="quarter" idx="13"/>
          </p:nvPr>
        </p:nvSpPr>
        <p:spPr>
          <a:xfrm>
            <a:off x="1371600" y="2438400"/>
            <a:ext cx="3124200" cy="3124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fld id="{A4247CD0-374D-4A85-909E-9D9D1BF28445}" type="datetimeFigureOut">
              <a:rPr lang="en-US" smtClean="0"/>
              <a:pPr/>
              <a:t>9/20/2011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CFFCDF1-F301-40CC-8BEA-D207A89FFAF2}" type="slidenum">
              <a:rPr lang="en-US" smtClean="0"/>
              <a:pPr/>
              <a:t>‹#›</a:t>
            </a:fld>
            <a:endParaRPr lang="en-US"/>
          </a:p>
        </p:txBody>
      </p:sp>
      <p:sp>
        <p:nvSpPr>
          <p:cNvPr id="12" name="Content Placeholder 11"/>
          <p:cNvSpPr>
            <a:spLocks noGrp="1"/>
          </p:cNvSpPr>
          <p:nvPr>
            <p:ph sz="quarter" idx="14"/>
          </p:nvPr>
        </p:nvSpPr>
        <p:spPr>
          <a:xfrm>
            <a:off x="4648200" y="2438400"/>
            <a:ext cx="3124200" cy="3124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9" name="Picture 8" descr="flourish2.png"/>
          <p:cNvPicPr>
            <a:picLocks noChangeAspect="1"/>
          </p:cNvPicPr>
          <p:nvPr/>
        </p:nvPicPr>
        <p:blipFill>
          <a:blip r:embed="rId2" cstate="print">
            <a:duotone>
              <a:prstClr val="black"/>
              <a:schemeClr val="tx2">
                <a:tint val="45000"/>
                <a:satMod val="400000"/>
              </a:schemeClr>
            </a:duotone>
            <a:lum bright="-14000"/>
          </a:blip>
          <a:stretch>
            <a:fillRect/>
          </a:stretch>
        </p:blipFill>
        <p:spPr>
          <a:xfrm>
            <a:off x="0" y="1618488"/>
            <a:ext cx="9144000" cy="932688"/>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2" name="Picture 11" descr="flourish2.png"/>
          <p:cNvPicPr>
            <a:picLocks noChangeAspect="1"/>
          </p:cNvPicPr>
          <p:nvPr/>
        </p:nvPicPr>
        <p:blipFill>
          <a:blip r:embed="rId2" cstate="print">
            <a:clrChange>
              <a:clrFrom>
                <a:srgbClr val="000000">
                  <a:alpha val="0"/>
                </a:srgbClr>
              </a:clrFrom>
              <a:clrTo>
                <a:srgbClr val="000000">
                  <a:alpha val="0"/>
                </a:srgbClr>
              </a:clrTo>
            </a:clrChange>
            <a:lum bright="-14000"/>
          </a:blip>
          <a:stretch>
            <a:fillRect/>
          </a:stretch>
        </p:blipFill>
        <p:spPr>
          <a:xfrm>
            <a:off x="0" y="1618488"/>
            <a:ext cx="9144000" cy="932688"/>
          </a:xfrm>
          <a:prstGeom prst="rect">
            <a:avLst/>
          </a:prstGeom>
        </p:spPr>
      </p:pic>
      <p:sp>
        <p:nvSpPr>
          <p:cNvPr id="11" name="Content Placeholder 10"/>
          <p:cNvSpPr>
            <a:spLocks noGrp="1"/>
          </p:cNvSpPr>
          <p:nvPr>
            <p:ph sz="quarter" idx="13"/>
          </p:nvPr>
        </p:nvSpPr>
        <p:spPr>
          <a:xfrm>
            <a:off x="1371600" y="2819400"/>
            <a:ext cx="3124200" cy="2743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12"/>
          <p:cNvSpPr>
            <a:spLocks noGrp="1"/>
          </p:cNvSpPr>
          <p:nvPr>
            <p:ph sz="quarter" idx="14"/>
          </p:nvPr>
        </p:nvSpPr>
        <p:spPr>
          <a:xfrm>
            <a:off x="4648200" y="2819400"/>
            <a:ext cx="3124200" cy="2743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371600" y="2362201"/>
            <a:ext cx="3125788" cy="451338"/>
          </a:xfrm>
        </p:spPr>
        <p:txBody>
          <a:bodyPr anchor="b"/>
          <a:lstStyle>
            <a:lvl1pPr marL="0" indent="0" algn="ctr">
              <a:buNone/>
              <a:defRPr sz="18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4645025" y="2359152"/>
            <a:ext cx="3127375" cy="448056"/>
          </a:xfrm>
        </p:spPr>
        <p:txBody>
          <a:bodyPr anchor="b"/>
          <a:lstStyle>
            <a:lvl1pPr marL="0" indent="0" algn="ctr">
              <a:buNone/>
              <a:defRPr sz="18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7" name="Date Placeholder 6"/>
          <p:cNvSpPr>
            <a:spLocks noGrp="1"/>
          </p:cNvSpPr>
          <p:nvPr>
            <p:ph type="dt" sz="half" idx="10"/>
          </p:nvPr>
        </p:nvSpPr>
        <p:spPr/>
        <p:txBody>
          <a:bodyPr/>
          <a:lstStyle/>
          <a:p>
            <a:fld id="{A4247CD0-374D-4A85-909E-9D9D1BF28445}" type="datetimeFigureOut">
              <a:rPr lang="en-US" smtClean="0"/>
              <a:pPr/>
              <a:t>9/20/2011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CFFCDF1-F301-40CC-8BEA-D207A89FFAF2}"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4247CD0-374D-4A85-909E-9D9D1BF28445}" type="datetimeFigureOut">
              <a:rPr lang="en-US" smtClean="0"/>
              <a:pPr/>
              <a:t>9/20/2011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CFFCDF1-F301-40CC-8BEA-D207A89FFAF2}" type="slidenum">
              <a:rPr lang="en-US" smtClean="0"/>
              <a:pPr/>
              <a:t>‹#›</a:t>
            </a:fld>
            <a:endParaRPr lang="en-US"/>
          </a:p>
        </p:txBody>
      </p:sp>
      <p:pic>
        <p:nvPicPr>
          <p:cNvPr id="7" name="Picture 6" descr="flourish2.png"/>
          <p:cNvPicPr>
            <a:picLocks noChangeAspect="1"/>
          </p:cNvPicPr>
          <p:nvPr/>
        </p:nvPicPr>
        <p:blipFill>
          <a:blip r:embed="rId2" cstate="print">
            <a:duotone>
              <a:prstClr val="black"/>
              <a:schemeClr val="tx2">
                <a:tint val="45000"/>
                <a:satMod val="400000"/>
              </a:schemeClr>
            </a:duotone>
            <a:lum bright="-14000"/>
          </a:blip>
          <a:stretch>
            <a:fillRect/>
          </a:stretch>
        </p:blipFill>
        <p:spPr>
          <a:xfrm>
            <a:off x="0" y="1618488"/>
            <a:ext cx="9144000" cy="932688"/>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A4247CD0-374D-4A85-909E-9D9D1BF28445}" type="datetimeFigureOut">
              <a:rPr lang="en-US" smtClean="0"/>
              <a:pPr/>
              <a:t>9/20/2011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CFFCDF1-F301-40CC-8BEA-D207A89FFAF2}"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3001" y="1676400"/>
            <a:ext cx="2819399" cy="599440"/>
          </a:xfrm>
        </p:spPr>
        <p:txBody>
          <a:bodyPr anchor="b">
            <a:noAutofit/>
          </a:bodyPr>
          <a:lstStyle>
            <a:lvl1pPr algn="ctr">
              <a:defRPr sz="1700" b="1" cap="all" spc="0" baseline="0"/>
            </a:lvl1pPr>
          </a:lstStyle>
          <a:p>
            <a:r>
              <a:rPr lang="en-US" smtClean="0"/>
              <a:t>Click to edit Master title style</a:t>
            </a:r>
            <a:endParaRPr lang="en-US" dirty="0"/>
          </a:p>
        </p:txBody>
      </p:sp>
      <p:sp>
        <p:nvSpPr>
          <p:cNvPr id="4" name="Text Placeholder 3"/>
          <p:cNvSpPr>
            <a:spLocks noGrp="1"/>
          </p:cNvSpPr>
          <p:nvPr>
            <p:ph type="body" sz="half" idx="2"/>
          </p:nvPr>
        </p:nvSpPr>
        <p:spPr>
          <a:xfrm>
            <a:off x="4953001" y="2275840"/>
            <a:ext cx="2819399" cy="2905760"/>
          </a:xfrm>
        </p:spPr>
        <p:txBody>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4247CD0-374D-4A85-909E-9D9D1BF28445}" type="datetimeFigureOut">
              <a:rPr lang="en-US" smtClean="0"/>
              <a:pPr/>
              <a:t>9/20/2011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CFFCDF1-F301-40CC-8BEA-D207A89FFAF2}" type="slidenum">
              <a:rPr lang="en-US" smtClean="0"/>
              <a:pPr/>
              <a:t>‹#›</a:t>
            </a:fld>
            <a:endParaRPr lang="en-US"/>
          </a:p>
        </p:txBody>
      </p:sp>
      <p:sp>
        <p:nvSpPr>
          <p:cNvPr id="9" name="Content Placeholder 8"/>
          <p:cNvSpPr>
            <a:spLocks noGrp="1"/>
          </p:cNvSpPr>
          <p:nvPr>
            <p:ph sz="quarter" idx="13"/>
          </p:nvPr>
        </p:nvSpPr>
        <p:spPr>
          <a:xfrm>
            <a:off x="1371600" y="1676400"/>
            <a:ext cx="3276600" cy="3505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0" name="Plaque 9"/>
          <p:cNvSpPr/>
          <p:nvPr/>
        </p:nvSpPr>
        <p:spPr>
          <a:xfrm>
            <a:off x="1463040" y="1847088"/>
            <a:ext cx="3090672" cy="3090672"/>
          </a:xfrm>
          <a:prstGeom prst="plaque">
            <a:avLst>
              <a:gd name="adj" fmla="val 8438"/>
            </a:avLst>
          </a:prstGeom>
          <a:noFill/>
          <a:ln w="9525">
            <a:solidFill>
              <a:schemeClr val="tx2">
                <a:alpha val="17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953000" y="1676400"/>
            <a:ext cx="2819400" cy="599440"/>
          </a:xfrm>
        </p:spPr>
        <p:txBody>
          <a:bodyPr anchor="b">
            <a:noAutofit/>
          </a:bodyPr>
          <a:lstStyle>
            <a:lvl1pPr algn="ctr">
              <a:defRPr sz="1700" b="1" cap="all" spc="0" baseline="0"/>
            </a:lvl1pPr>
          </a:lstStyle>
          <a:p>
            <a:r>
              <a:rPr lang="en-US" smtClean="0"/>
              <a:t>Click to edit Master title style</a:t>
            </a:r>
            <a:endParaRPr lang="en-US" dirty="0"/>
          </a:p>
        </p:txBody>
      </p:sp>
      <p:sp>
        <p:nvSpPr>
          <p:cNvPr id="3" name="Picture Placeholder 2"/>
          <p:cNvSpPr>
            <a:spLocks noGrp="1"/>
          </p:cNvSpPr>
          <p:nvPr>
            <p:ph type="pic" idx="1"/>
          </p:nvPr>
        </p:nvSpPr>
        <p:spPr>
          <a:xfrm>
            <a:off x="1524000" y="1905000"/>
            <a:ext cx="2971800" cy="2971800"/>
          </a:xfrm>
          <a:prstGeom prst="plaque">
            <a:avLst>
              <a:gd name="adj" fmla="val 8341"/>
            </a:avLst>
          </a:prstGeom>
          <a:solidFill>
            <a:schemeClr val="bg1">
              <a:lumMod val="95000"/>
              <a:alpha val="35000"/>
            </a:schemeClr>
          </a:solidFill>
          <a:ln w="98425" cmpd="thinThick">
            <a:noFill/>
            <a:bevel/>
          </a:ln>
        </p:spPr>
        <p:txBody>
          <a:bodyPr>
            <a:normAutofit/>
          </a:bodyPr>
          <a:lstStyle>
            <a:lvl1pPr marL="0" indent="0" algn="ctr">
              <a:buNone/>
              <a:defRPr sz="1800" baseline="0">
                <a:solidFill>
                  <a:schemeClr val="tx2"/>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4953000" y="2276856"/>
            <a:ext cx="2819400" cy="2875280"/>
          </a:xfrm>
        </p:spPr>
        <p:txBody>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4247CD0-374D-4A85-909E-9D9D1BF28445}" type="datetimeFigureOut">
              <a:rPr lang="en-US" smtClean="0"/>
              <a:pPr/>
              <a:t>9/20/2011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CFFCDF1-F301-40CC-8BEA-D207A89FFAF2}"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descr="window3.png"/>
          <p:cNvPicPr>
            <a:picLocks noChangeAspect="1"/>
          </p:cNvPicPr>
          <p:nvPr/>
        </p:nvPicPr>
        <p:blipFill>
          <a:blip r:embed="rId13" cstate="print"/>
          <a:stretch>
            <a:fillRect/>
          </a:stretch>
        </p:blipFill>
        <p:spPr>
          <a:xfrm>
            <a:off x="0" y="0"/>
            <a:ext cx="9144000" cy="6858000"/>
          </a:xfrm>
          <a:prstGeom prst="rect">
            <a:avLst/>
          </a:prstGeom>
        </p:spPr>
      </p:pic>
      <p:sp>
        <p:nvSpPr>
          <p:cNvPr id="2" name="Title Placeholder 1"/>
          <p:cNvSpPr>
            <a:spLocks noGrp="1"/>
          </p:cNvSpPr>
          <p:nvPr>
            <p:ph type="title"/>
          </p:nvPr>
        </p:nvSpPr>
        <p:spPr>
          <a:xfrm>
            <a:off x="1371600" y="1295400"/>
            <a:ext cx="6400800" cy="685800"/>
          </a:xfrm>
          <a:prstGeom prst="rect">
            <a:avLst/>
          </a:prstGeom>
        </p:spPr>
        <p:txBody>
          <a:bodyPr vert="horz" lIns="91440" tIns="45720" rIns="91440" bIns="45720" rtlCol="0" anchor="b" anchorCtr="0">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371600" y="2057400"/>
            <a:ext cx="6400800" cy="342900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bwMode="white">
          <a:xfrm>
            <a:off x="304800" y="6356350"/>
            <a:ext cx="2133600" cy="365125"/>
          </a:xfrm>
          <a:prstGeom prst="rect">
            <a:avLst/>
          </a:prstGeom>
          <a:ln>
            <a:noFill/>
          </a:ln>
        </p:spPr>
        <p:txBody>
          <a:bodyPr vert="horz" lIns="91440" tIns="45720" rIns="91440" bIns="45720" rtlCol="0" anchor="ctr"/>
          <a:lstStyle>
            <a:lvl1pPr algn="l">
              <a:defRPr sz="1100" baseline="0">
                <a:solidFill>
                  <a:schemeClr val="accent1">
                    <a:lumMod val="60000"/>
                    <a:lumOff val="40000"/>
                  </a:schemeClr>
                </a:solidFill>
              </a:defRPr>
            </a:lvl1pPr>
          </a:lstStyle>
          <a:p>
            <a:fld id="{A4247CD0-374D-4A85-909E-9D9D1BF28445}" type="datetimeFigureOut">
              <a:rPr lang="en-US" smtClean="0"/>
              <a:pPr/>
              <a:t>9/20/2011</a:t>
            </a:fld>
            <a:endParaRPr lang="en-US"/>
          </a:p>
        </p:txBody>
      </p:sp>
      <p:sp>
        <p:nvSpPr>
          <p:cNvPr id="5" name="Footer Placeholder 4"/>
          <p:cNvSpPr>
            <a:spLocks noGrp="1"/>
          </p:cNvSpPr>
          <p:nvPr>
            <p:ph type="ftr" sz="quarter" idx="3"/>
          </p:nvPr>
        </p:nvSpPr>
        <p:spPr bwMode="white">
          <a:xfrm>
            <a:off x="2971800" y="6356350"/>
            <a:ext cx="3200400" cy="365125"/>
          </a:xfrm>
          <a:prstGeom prst="rect">
            <a:avLst/>
          </a:prstGeom>
        </p:spPr>
        <p:txBody>
          <a:bodyPr vert="horz" lIns="91440" tIns="45720" rIns="91440" bIns="45720" rtlCol="0" anchor="ctr"/>
          <a:lstStyle>
            <a:lvl1pPr algn="ctr">
              <a:defRPr sz="1100" baseline="0">
                <a:solidFill>
                  <a:schemeClr val="accent1">
                    <a:lumMod val="60000"/>
                    <a:lumOff val="40000"/>
                  </a:schemeClr>
                </a:solidFill>
              </a:defRPr>
            </a:lvl1pPr>
          </a:lstStyle>
          <a:p>
            <a:endParaRPr lang="en-US"/>
          </a:p>
        </p:txBody>
      </p:sp>
      <p:sp>
        <p:nvSpPr>
          <p:cNvPr id="6" name="Slide Number Placeholder 5"/>
          <p:cNvSpPr>
            <a:spLocks noGrp="1"/>
          </p:cNvSpPr>
          <p:nvPr>
            <p:ph type="sldNum" sz="quarter" idx="4"/>
          </p:nvPr>
        </p:nvSpPr>
        <p:spPr bwMode="white">
          <a:xfrm>
            <a:off x="6675120" y="6364224"/>
            <a:ext cx="2133600" cy="365125"/>
          </a:xfrm>
          <a:prstGeom prst="rect">
            <a:avLst/>
          </a:prstGeom>
        </p:spPr>
        <p:txBody>
          <a:bodyPr vert="horz" lIns="91440" tIns="45720" rIns="91440" bIns="45720" rtlCol="0" anchor="ctr"/>
          <a:lstStyle>
            <a:lvl1pPr algn="r">
              <a:defRPr sz="1200" b="1" baseline="0">
                <a:solidFill>
                  <a:schemeClr val="accent1">
                    <a:lumMod val="60000"/>
                    <a:lumOff val="40000"/>
                  </a:schemeClr>
                </a:solidFill>
              </a:defRPr>
            </a:lvl1pPr>
          </a:lstStyle>
          <a:p>
            <a:fld id="{ACFFCDF1-F301-40CC-8BEA-D207A89FFAF2}"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sz="3600" kern="1200" cap="all" spc="300"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0" indent="-274320" algn="l" defTabSz="914400" rtl="0" eaLnBrk="1" latinLnBrk="0" hangingPunct="1">
        <a:lnSpc>
          <a:spcPct val="150000"/>
        </a:lnSpc>
        <a:spcBef>
          <a:spcPct val="20000"/>
        </a:spcBef>
        <a:buClrTx/>
        <a:buFont typeface="Wingdings" pitchFamily="2" charset="2"/>
        <a:buChar char="v"/>
        <a:defRPr sz="1800" kern="1200" baseline="0">
          <a:solidFill>
            <a:schemeClr val="tx1"/>
          </a:solidFill>
          <a:latin typeface="+mn-lt"/>
          <a:ea typeface="+mn-ea"/>
          <a:cs typeface="+mn-cs"/>
        </a:defRPr>
      </a:lvl1pPr>
      <a:lvl2pPr marL="742950" indent="-228600" algn="l" defTabSz="914400" rtl="0" eaLnBrk="1" latinLnBrk="0" hangingPunct="1">
        <a:spcBef>
          <a:spcPct val="20000"/>
        </a:spcBef>
        <a:buClrTx/>
        <a:buFont typeface="Arial" pitchFamily="34" charset="0"/>
        <a:buChar char="•"/>
        <a:defRPr sz="1600" kern="1200" baseline="0">
          <a:solidFill>
            <a:schemeClr val="tx1"/>
          </a:solidFill>
          <a:latin typeface="+mn-lt"/>
          <a:ea typeface="+mn-ea"/>
          <a:cs typeface="+mn-cs"/>
        </a:defRPr>
      </a:lvl2pPr>
      <a:lvl3pPr marL="1143000" indent="-228600" algn="l" defTabSz="914400" rtl="0" eaLnBrk="1" latinLnBrk="0" hangingPunct="1">
        <a:spcBef>
          <a:spcPct val="20000"/>
        </a:spcBef>
        <a:buClrTx/>
        <a:buFont typeface="Arial" pitchFamily="34" charset="0"/>
        <a:buChar char="•"/>
        <a:defRPr sz="1400" kern="1200" baseline="0">
          <a:solidFill>
            <a:schemeClr val="tx1"/>
          </a:solidFill>
          <a:latin typeface="+mn-lt"/>
          <a:ea typeface="+mn-ea"/>
          <a:cs typeface="+mn-cs"/>
        </a:defRPr>
      </a:lvl3pPr>
      <a:lvl4pPr marL="1600200" indent="-228600" algn="l" defTabSz="914400" rtl="0" eaLnBrk="1" latinLnBrk="0" hangingPunct="1">
        <a:spcBef>
          <a:spcPct val="20000"/>
        </a:spcBef>
        <a:buClrTx/>
        <a:buFont typeface="Arial" pitchFamily="34" charset="0"/>
        <a:buChar char="•"/>
        <a:defRPr sz="1400" kern="1200" baseline="0">
          <a:solidFill>
            <a:schemeClr val="tx1"/>
          </a:solidFill>
          <a:latin typeface="+mn-lt"/>
          <a:ea typeface="+mn-ea"/>
          <a:cs typeface="+mn-cs"/>
        </a:defRPr>
      </a:lvl4pPr>
      <a:lvl5pPr marL="2057400" indent="-228600" algn="l" defTabSz="914400" rtl="0" eaLnBrk="1" latinLnBrk="0" hangingPunct="1">
        <a:spcBef>
          <a:spcPct val="20000"/>
        </a:spcBef>
        <a:buClrTx/>
        <a:buFont typeface="Arial" pitchFamily="34" charset="0"/>
        <a:buChar char="•"/>
        <a:defRPr sz="1400" kern="1200" baseline="0">
          <a:solidFill>
            <a:schemeClr val="tx1"/>
          </a:solidFill>
          <a:latin typeface="+mn-lt"/>
          <a:ea typeface="+mn-ea"/>
          <a:cs typeface="+mn-cs"/>
        </a:defRPr>
      </a:lvl5pPr>
      <a:lvl6pPr marL="2514600" indent="-228600" algn="l" defTabSz="914400" rtl="0" eaLnBrk="1" latinLnBrk="0" hangingPunct="1">
        <a:spcBef>
          <a:spcPct val="20000"/>
        </a:spcBef>
        <a:buClrTx/>
        <a:buFont typeface="Arial" pitchFamily="34" charset="0"/>
        <a:buChar char="•"/>
        <a:defRPr sz="1400" kern="1200">
          <a:solidFill>
            <a:schemeClr val="tx1"/>
          </a:solidFill>
          <a:latin typeface="+mn-lt"/>
          <a:ea typeface="+mn-ea"/>
          <a:cs typeface="+mn-cs"/>
        </a:defRPr>
      </a:lvl6pPr>
      <a:lvl7pPr marL="2971800" indent="-228600" algn="l" defTabSz="914400" rtl="0" eaLnBrk="1" latinLnBrk="0" hangingPunct="1">
        <a:spcBef>
          <a:spcPct val="20000"/>
        </a:spcBef>
        <a:buClrTx/>
        <a:buFont typeface="Arial" pitchFamily="34" charset="0"/>
        <a:buChar char="•"/>
        <a:defRPr sz="1200" kern="1200">
          <a:solidFill>
            <a:schemeClr val="tx1"/>
          </a:solidFill>
          <a:latin typeface="+mn-lt"/>
          <a:ea typeface="+mn-ea"/>
          <a:cs typeface="+mn-cs"/>
        </a:defRPr>
      </a:lvl7pPr>
      <a:lvl8pPr marL="3429000" indent="-228600" algn="l" defTabSz="914400" rtl="0" eaLnBrk="1" latinLnBrk="0" hangingPunct="1">
        <a:spcBef>
          <a:spcPct val="20000"/>
        </a:spcBef>
        <a:buClrTx/>
        <a:buFont typeface="Arial" pitchFamily="34" charset="0"/>
        <a:buChar char="•"/>
        <a:defRPr sz="1200" kern="1200" baseline="0">
          <a:solidFill>
            <a:schemeClr val="tx1"/>
          </a:solidFill>
          <a:latin typeface="+mn-lt"/>
          <a:ea typeface="+mn-ea"/>
          <a:cs typeface="+mn-cs"/>
        </a:defRPr>
      </a:lvl8pPr>
      <a:lvl9pPr marL="3886200" indent="-228600" algn="l" defTabSz="914400" rtl="0" eaLnBrk="1" latinLnBrk="0" hangingPunct="1">
        <a:spcBef>
          <a:spcPct val="20000"/>
        </a:spcBef>
        <a:buClrTx/>
        <a:buFont typeface="Arial" pitchFamily="34" charset="0"/>
        <a:buChar char="•"/>
        <a:defRPr sz="12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5400" dirty="0" smtClean="0"/>
              <a:t>RDA Records</a:t>
            </a:r>
            <a:endParaRPr lang="en-US" sz="5400" dirty="0"/>
          </a:p>
        </p:txBody>
      </p:sp>
      <p:sp>
        <p:nvSpPr>
          <p:cNvPr id="3" name="Subtitle 2"/>
          <p:cNvSpPr>
            <a:spLocks noGrp="1"/>
          </p:cNvSpPr>
          <p:nvPr>
            <p:ph type="subTitle" idx="1"/>
          </p:nvPr>
        </p:nvSpPr>
        <p:spPr/>
        <p:txBody>
          <a:bodyPr/>
          <a:lstStyle/>
          <a:p>
            <a:r>
              <a:rPr lang="en-US" dirty="0" smtClean="0"/>
              <a:t>Why do they look like that?</a:t>
            </a:r>
            <a:endParaRPr lang="en-US" dirty="0"/>
          </a:p>
        </p:txBody>
      </p:sp>
    </p:spTree>
    <p:extLst>
      <p:ext uri="{BB962C8B-B14F-4D97-AF65-F5344CB8AC3E}">
        <p14:creationId xmlns:p14="http://schemas.microsoft.com/office/powerpoint/2010/main" xmlns="" val="347299171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Voyager Cataloging - [Bib 7146690 : Gothic art &amp; thought in the later medieval period : essays in honor of Willibald Sauerländer / edited by Colum Hourihane.]"/>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601956" y="0"/>
            <a:ext cx="7940088" cy="6858000"/>
          </a:xfrm>
          <a:prstGeom prst="rect">
            <a:avLst/>
          </a:prstGeom>
          <a:noFill/>
          <a:ln w="38100">
            <a:noFill/>
          </a:ln>
        </p:spPr>
      </p:pic>
      <p:sp>
        <p:nvSpPr>
          <p:cNvPr id="4" name="Oval 3"/>
          <p:cNvSpPr/>
          <p:nvPr/>
        </p:nvSpPr>
        <p:spPr>
          <a:xfrm>
            <a:off x="1836420" y="1066800"/>
            <a:ext cx="198120" cy="228600"/>
          </a:xfrm>
          <a:prstGeom prst="ellipse">
            <a:avLst/>
          </a:prstGeom>
          <a:noFill/>
          <a:ln w="38100">
            <a:solidFill>
              <a:srgbClr val="92D05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00B050"/>
                </a:solidFill>
              </a:ln>
            </a:endParaRPr>
          </a:p>
        </p:txBody>
      </p:sp>
      <p:cxnSp>
        <p:nvCxnSpPr>
          <p:cNvPr id="10" name="Straight Arrow Connector 9"/>
          <p:cNvCxnSpPr/>
          <p:nvPr/>
        </p:nvCxnSpPr>
        <p:spPr>
          <a:xfrm flipH="1">
            <a:off x="2034540" y="914400"/>
            <a:ext cx="403860" cy="152400"/>
          </a:xfrm>
          <a:prstGeom prst="straightConnector1">
            <a:avLst/>
          </a:prstGeom>
          <a:ln w="28575">
            <a:solidFill>
              <a:srgbClr val="92D050"/>
            </a:solidFill>
            <a:tailEnd type="arrow"/>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2438399" y="729734"/>
            <a:ext cx="2419349" cy="369332"/>
          </a:xfrm>
          <a:prstGeom prst="rect">
            <a:avLst/>
          </a:prstGeom>
          <a:noFill/>
        </p:spPr>
        <p:txBody>
          <a:bodyPr wrap="square" rtlCol="0">
            <a:spAutoFit/>
          </a:bodyPr>
          <a:lstStyle/>
          <a:p>
            <a:r>
              <a:rPr lang="en-US" dirty="0" smtClean="0"/>
              <a:t>Cataloging form - ISBD</a:t>
            </a:r>
            <a:endParaRPr lang="en-US" dirty="0"/>
          </a:p>
        </p:txBody>
      </p:sp>
      <p:sp>
        <p:nvSpPr>
          <p:cNvPr id="13" name="Oval 12"/>
          <p:cNvSpPr/>
          <p:nvPr/>
        </p:nvSpPr>
        <p:spPr>
          <a:xfrm>
            <a:off x="1935480" y="2133600"/>
            <a:ext cx="426720" cy="228600"/>
          </a:xfrm>
          <a:prstGeom prst="ellipse">
            <a:avLst/>
          </a:prstGeom>
          <a:noFill/>
          <a:ln w="3810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7353300" y="4015156"/>
            <a:ext cx="838200" cy="289711"/>
          </a:xfrm>
          <a:prstGeom prst="ellipse">
            <a:avLst/>
          </a:pr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p:cNvSpPr/>
          <p:nvPr/>
        </p:nvSpPr>
        <p:spPr>
          <a:xfrm>
            <a:off x="1447800" y="1600200"/>
            <a:ext cx="586740" cy="228600"/>
          </a:xfrm>
          <a:prstGeom prst="ellipse">
            <a:avLst/>
          </a:pr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8" name="Straight Arrow Connector 17"/>
          <p:cNvCxnSpPr/>
          <p:nvPr/>
        </p:nvCxnSpPr>
        <p:spPr>
          <a:xfrm flipV="1">
            <a:off x="7772400" y="4152900"/>
            <a:ext cx="0" cy="419100"/>
          </a:xfrm>
          <a:prstGeom prst="straightConnector1">
            <a:avLst/>
          </a:prstGeom>
          <a:ln w="38100">
            <a:solidFill>
              <a:srgbClr val="FFC000"/>
            </a:solidFill>
            <a:tailEnd type="arrow"/>
          </a:ln>
        </p:spPr>
        <p:style>
          <a:lnRef idx="1">
            <a:schemeClr val="accent1"/>
          </a:lnRef>
          <a:fillRef idx="0">
            <a:schemeClr val="accent1"/>
          </a:fillRef>
          <a:effectRef idx="0">
            <a:schemeClr val="accent1"/>
          </a:effectRef>
          <a:fontRef idx="minor">
            <a:schemeClr val="tx1"/>
          </a:fontRef>
        </p:style>
      </p:cxnSp>
      <p:sp>
        <p:nvSpPr>
          <p:cNvPr id="19" name="Rounded Rectangle 18"/>
          <p:cNvSpPr/>
          <p:nvPr/>
        </p:nvSpPr>
        <p:spPr>
          <a:xfrm>
            <a:off x="914400" y="4419600"/>
            <a:ext cx="2209800" cy="533400"/>
          </a:xfrm>
          <a:prstGeom prst="roundRect">
            <a:avLst/>
          </a:pr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1" name="Straight Arrow Connector 20"/>
          <p:cNvCxnSpPr>
            <a:stCxn id="27" idx="1"/>
          </p:cNvCxnSpPr>
          <p:nvPr/>
        </p:nvCxnSpPr>
        <p:spPr>
          <a:xfrm flipH="1">
            <a:off x="2705100" y="4419021"/>
            <a:ext cx="819150" cy="88850"/>
          </a:xfrm>
          <a:prstGeom prst="straightConnector1">
            <a:avLst/>
          </a:prstGeom>
          <a:ln w="38100">
            <a:solidFill>
              <a:srgbClr val="00B0F0"/>
            </a:solidFill>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flipH="1">
            <a:off x="3048000" y="4682905"/>
            <a:ext cx="1676400" cy="1"/>
          </a:xfrm>
          <a:prstGeom prst="straightConnector1">
            <a:avLst/>
          </a:prstGeom>
          <a:ln w="38100">
            <a:solidFill>
              <a:srgbClr val="00B0F0"/>
            </a:solidFill>
            <a:tailEnd type="arrow"/>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flipH="1">
            <a:off x="2781300" y="4876800"/>
            <a:ext cx="838200" cy="0"/>
          </a:xfrm>
          <a:prstGeom prst="straightConnector1">
            <a:avLst/>
          </a:prstGeom>
          <a:ln w="38100">
            <a:solidFill>
              <a:srgbClr val="00B0F0"/>
            </a:solidFill>
            <a:tailEnd type="arrow"/>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3524250" y="4234355"/>
            <a:ext cx="1771650" cy="369332"/>
          </a:xfrm>
          <a:prstGeom prst="rect">
            <a:avLst/>
          </a:prstGeom>
          <a:noFill/>
        </p:spPr>
        <p:txBody>
          <a:bodyPr wrap="square" rtlCol="0">
            <a:spAutoFit/>
          </a:bodyPr>
          <a:lstStyle/>
          <a:p>
            <a:r>
              <a:rPr lang="en-US" dirty="0" smtClean="0"/>
              <a:t>Content type</a:t>
            </a:r>
            <a:endParaRPr lang="en-US" dirty="0"/>
          </a:p>
        </p:txBody>
      </p:sp>
      <p:sp>
        <p:nvSpPr>
          <p:cNvPr id="30" name="TextBox 29"/>
          <p:cNvSpPr txBox="1"/>
          <p:nvPr/>
        </p:nvSpPr>
        <p:spPr>
          <a:xfrm>
            <a:off x="4724400" y="4507468"/>
            <a:ext cx="1371600" cy="369332"/>
          </a:xfrm>
          <a:prstGeom prst="rect">
            <a:avLst/>
          </a:prstGeom>
          <a:noFill/>
        </p:spPr>
        <p:txBody>
          <a:bodyPr wrap="square" rtlCol="0">
            <a:spAutoFit/>
          </a:bodyPr>
          <a:lstStyle/>
          <a:p>
            <a:r>
              <a:rPr lang="en-US" dirty="0" smtClean="0"/>
              <a:t>Media type</a:t>
            </a:r>
            <a:endParaRPr lang="en-US" dirty="0"/>
          </a:p>
        </p:txBody>
      </p:sp>
      <p:sp>
        <p:nvSpPr>
          <p:cNvPr id="1024" name="TextBox 1023"/>
          <p:cNvSpPr txBox="1"/>
          <p:nvPr/>
        </p:nvSpPr>
        <p:spPr>
          <a:xfrm>
            <a:off x="3524250" y="4648200"/>
            <a:ext cx="1333499" cy="369332"/>
          </a:xfrm>
          <a:prstGeom prst="rect">
            <a:avLst/>
          </a:prstGeom>
          <a:noFill/>
        </p:spPr>
        <p:txBody>
          <a:bodyPr wrap="square" rtlCol="0">
            <a:spAutoFit/>
          </a:bodyPr>
          <a:lstStyle/>
          <a:p>
            <a:r>
              <a:rPr lang="en-US" dirty="0" smtClean="0"/>
              <a:t>Carrier type</a:t>
            </a:r>
            <a:endParaRPr lang="en-US" dirty="0"/>
          </a:p>
        </p:txBody>
      </p:sp>
      <p:sp>
        <p:nvSpPr>
          <p:cNvPr id="1029" name="Oval 1028"/>
          <p:cNvSpPr/>
          <p:nvPr/>
        </p:nvSpPr>
        <p:spPr>
          <a:xfrm>
            <a:off x="2133600" y="4234355"/>
            <a:ext cx="381000" cy="184666"/>
          </a:xfrm>
          <a:prstGeom prst="ellipse">
            <a:avLst/>
          </a:prstGeom>
          <a:noFill/>
          <a:ln w="38100">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0" name="Oval 1029"/>
          <p:cNvSpPr/>
          <p:nvPr/>
        </p:nvSpPr>
        <p:spPr>
          <a:xfrm>
            <a:off x="2665114" y="4210791"/>
            <a:ext cx="762000" cy="184666"/>
          </a:xfrm>
          <a:prstGeom prst="ellipse">
            <a:avLst/>
          </a:prstGeom>
          <a:noFill/>
          <a:ln w="38100">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1" name="Oval 1030"/>
          <p:cNvSpPr/>
          <p:nvPr/>
        </p:nvSpPr>
        <p:spPr>
          <a:xfrm>
            <a:off x="2211070" y="3884468"/>
            <a:ext cx="836930" cy="228600"/>
          </a:xfrm>
          <a:prstGeom prst="ellipse">
            <a:avLst/>
          </a:prstGeom>
          <a:noFill/>
          <a:ln w="38100">
            <a:solidFill>
              <a:srgbClr val="CC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7030A0"/>
                </a:solidFill>
              </a:ln>
              <a:noFill/>
            </a:endParaRPr>
          </a:p>
        </p:txBody>
      </p:sp>
      <p:sp>
        <p:nvSpPr>
          <p:cNvPr id="2" name="Oval 1"/>
          <p:cNvSpPr/>
          <p:nvPr/>
        </p:nvSpPr>
        <p:spPr>
          <a:xfrm>
            <a:off x="6553200" y="3505200"/>
            <a:ext cx="533400" cy="304800"/>
          </a:xfrm>
          <a:prstGeom prst="ellipse">
            <a:avLst/>
          </a:prstGeom>
          <a:noFill/>
          <a:ln w="381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w="38100">
                <a:solidFill>
                  <a:srgbClr val="7030A0"/>
                </a:solidFill>
              </a:ln>
              <a:noFill/>
            </a:endParaRPr>
          </a:p>
        </p:txBody>
      </p:sp>
      <p:sp>
        <p:nvSpPr>
          <p:cNvPr id="5" name="Oval 4"/>
          <p:cNvSpPr/>
          <p:nvPr/>
        </p:nvSpPr>
        <p:spPr>
          <a:xfrm>
            <a:off x="3124200" y="6248400"/>
            <a:ext cx="1371600" cy="228600"/>
          </a:xfrm>
          <a:prstGeom prst="ellipse">
            <a:avLst/>
          </a:prstGeom>
          <a:noFill/>
          <a:ln w="381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4687711" y="3505200"/>
            <a:ext cx="685800" cy="304800"/>
          </a:xfrm>
          <a:prstGeom prst="ellipse">
            <a:avLst/>
          </a:prstGeom>
          <a:noFill/>
          <a:ln w="38100">
            <a:solidFill>
              <a:srgbClr val="0D0D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3314700" y="6019800"/>
            <a:ext cx="800100" cy="228600"/>
          </a:xfrm>
          <a:prstGeom prst="ellipse">
            <a:avLst/>
          </a:prstGeom>
          <a:noFill/>
          <a:ln w="38100">
            <a:solidFill>
              <a:srgbClr val="0D0D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3714750" y="4035106"/>
            <a:ext cx="781050" cy="235587"/>
          </a:xfrm>
          <a:prstGeom prst="ellipse">
            <a:avLst/>
          </a:prstGeom>
          <a:noFill/>
          <a:ln w="38100">
            <a:solidFill>
              <a:srgbClr val="CC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 val="9895524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500" fill="hold"/>
                                        <p:tgtEl>
                                          <p:spTgt spid="18"/>
                                        </p:tgtEl>
                                        <p:attrNameLst>
                                          <p:attrName>ppt_x</p:attrName>
                                        </p:attrNameLst>
                                      </p:cBhvr>
                                      <p:tavLst>
                                        <p:tav tm="0">
                                          <p:val>
                                            <p:strVal val="#ppt_x"/>
                                          </p:val>
                                        </p:tav>
                                        <p:tav tm="100000">
                                          <p:val>
                                            <p:strVal val="#ppt_x"/>
                                          </p:val>
                                        </p:tav>
                                      </p:tavLst>
                                    </p:anim>
                                    <p:anim calcmode="lin" valueType="num">
                                      <p:cBhvr additive="base">
                                        <p:cTn id="2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1000"/>
                                        <p:tgtEl>
                                          <p:spTgt spid="16"/>
                                        </p:tgtEl>
                                      </p:cBhvr>
                                    </p:animEffect>
                                    <p:anim calcmode="lin" valueType="num">
                                      <p:cBhvr>
                                        <p:cTn id="34" dur="1000" fill="hold"/>
                                        <p:tgtEl>
                                          <p:spTgt spid="16"/>
                                        </p:tgtEl>
                                        <p:attrNameLst>
                                          <p:attrName>ppt_x</p:attrName>
                                        </p:attrNameLst>
                                      </p:cBhvr>
                                      <p:tavLst>
                                        <p:tav tm="0">
                                          <p:val>
                                            <p:strVal val="#ppt_x"/>
                                          </p:val>
                                        </p:tav>
                                        <p:tav tm="100000">
                                          <p:val>
                                            <p:strVal val="#ppt_x"/>
                                          </p:val>
                                        </p:tav>
                                      </p:tavLst>
                                    </p:anim>
                                    <p:anim calcmode="lin" valueType="num">
                                      <p:cBhvr>
                                        <p:cTn id="35"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16" presetClass="entr" presetSubtype="21" fill="hold" grpId="0" nodeType="clickEffect">
                                  <p:stCondLst>
                                    <p:cond delay="0"/>
                                  </p:stCondLst>
                                  <p:childTnLst>
                                    <p:set>
                                      <p:cBhvr>
                                        <p:cTn id="39" dur="1" fill="hold">
                                          <p:stCondLst>
                                            <p:cond delay="0"/>
                                          </p:stCondLst>
                                        </p:cTn>
                                        <p:tgtEl>
                                          <p:spTgt spid="1031"/>
                                        </p:tgtEl>
                                        <p:attrNameLst>
                                          <p:attrName>style.visibility</p:attrName>
                                        </p:attrNameLst>
                                      </p:cBhvr>
                                      <p:to>
                                        <p:strVal val="visible"/>
                                      </p:to>
                                    </p:set>
                                    <p:animEffect transition="in" filter="barn(inVertical)">
                                      <p:cBhvr>
                                        <p:cTn id="40" dur="500"/>
                                        <p:tgtEl>
                                          <p:spTgt spid="1031"/>
                                        </p:tgtEl>
                                      </p:cBhvr>
                                    </p:animEffect>
                                  </p:childTnLst>
                                </p:cTn>
                              </p:par>
                            </p:childTnLst>
                          </p:cTn>
                        </p:par>
                      </p:childTnLst>
                    </p:cTn>
                  </p:par>
                  <p:par>
                    <p:cTn id="41" fill="hold">
                      <p:stCondLst>
                        <p:cond delay="indefinite"/>
                      </p:stCondLst>
                      <p:childTnLst>
                        <p:par>
                          <p:cTn id="42" fill="hold">
                            <p:stCondLst>
                              <p:cond delay="0"/>
                            </p:stCondLst>
                            <p:childTnLst>
                              <p:par>
                                <p:cTn id="43" presetID="16" presetClass="entr" presetSubtype="21" fill="hold" grpId="0" nodeType="clickEffect">
                                  <p:stCondLst>
                                    <p:cond delay="0"/>
                                  </p:stCondLst>
                                  <p:childTnLst>
                                    <p:set>
                                      <p:cBhvr>
                                        <p:cTn id="44" dur="1" fill="hold">
                                          <p:stCondLst>
                                            <p:cond delay="0"/>
                                          </p:stCondLst>
                                        </p:cTn>
                                        <p:tgtEl>
                                          <p:spTgt spid="8"/>
                                        </p:tgtEl>
                                        <p:attrNameLst>
                                          <p:attrName>style.visibility</p:attrName>
                                        </p:attrNameLst>
                                      </p:cBhvr>
                                      <p:to>
                                        <p:strVal val="visible"/>
                                      </p:to>
                                    </p:set>
                                    <p:animEffect transition="in" filter="barn(inVertical)">
                                      <p:cBhvr>
                                        <p:cTn id="45" dur="500"/>
                                        <p:tgtEl>
                                          <p:spTgt spid="8"/>
                                        </p:tgtEl>
                                      </p:cBhvr>
                                    </p:animEffect>
                                  </p:childTnLst>
                                </p:cTn>
                              </p:par>
                            </p:childTnLst>
                          </p:cTn>
                        </p:par>
                      </p:childTnLst>
                    </p:cTn>
                  </p:par>
                  <p:par>
                    <p:cTn id="46" fill="hold">
                      <p:stCondLst>
                        <p:cond delay="indefinite"/>
                      </p:stCondLst>
                      <p:childTnLst>
                        <p:par>
                          <p:cTn id="47" fill="hold">
                            <p:stCondLst>
                              <p:cond delay="0"/>
                            </p:stCondLst>
                            <p:childTnLst>
                              <p:par>
                                <p:cTn id="48" presetID="16" presetClass="entr" presetSubtype="21" fill="hold" grpId="0" nodeType="clickEffect">
                                  <p:stCondLst>
                                    <p:cond delay="0"/>
                                  </p:stCondLst>
                                  <p:childTnLst>
                                    <p:set>
                                      <p:cBhvr>
                                        <p:cTn id="49" dur="1" fill="hold">
                                          <p:stCondLst>
                                            <p:cond delay="0"/>
                                          </p:stCondLst>
                                        </p:cTn>
                                        <p:tgtEl>
                                          <p:spTgt spid="1029"/>
                                        </p:tgtEl>
                                        <p:attrNameLst>
                                          <p:attrName>style.visibility</p:attrName>
                                        </p:attrNameLst>
                                      </p:cBhvr>
                                      <p:to>
                                        <p:strVal val="visible"/>
                                      </p:to>
                                    </p:set>
                                    <p:animEffect transition="in" filter="barn(inVertical)">
                                      <p:cBhvr>
                                        <p:cTn id="50" dur="500"/>
                                        <p:tgtEl>
                                          <p:spTgt spid="1029"/>
                                        </p:tgtEl>
                                      </p:cBhvr>
                                    </p:animEffect>
                                  </p:childTnLst>
                                </p:cTn>
                              </p:par>
                            </p:childTnLst>
                          </p:cTn>
                        </p:par>
                      </p:childTnLst>
                    </p:cTn>
                  </p:par>
                  <p:par>
                    <p:cTn id="51" fill="hold">
                      <p:stCondLst>
                        <p:cond delay="indefinite"/>
                      </p:stCondLst>
                      <p:childTnLst>
                        <p:par>
                          <p:cTn id="52" fill="hold">
                            <p:stCondLst>
                              <p:cond delay="0"/>
                            </p:stCondLst>
                            <p:childTnLst>
                              <p:par>
                                <p:cTn id="53" presetID="16" presetClass="entr" presetSubtype="21" fill="hold" grpId="0" nodeType="clickEffect">
                                  <p:stCondLst>
                                    <p:cond delay="0"/>
                                  </p:stCondLst>
                                  <p:childTnLst>
                                    <p:set>
                                      <p:cBhvr>
                                        <p:cTn id="54" dur="1" fill="hold">
                                          <p:stCondLst>
                                            <p:cond delay="0"/>
                                          </p:stCondLst>
                                        </p:cTn>
                                        <p:tgtEl>
                                          <p:spTgt spid="1030"/>
                                        </p:tgtEl>
                                        <p:attrNameLst>
                                          <p:attrName>style.visibility</p:attrName>
                                        </p:attrNameLst>
                                      </p:cBhvr>
                                      <p:to>
                                        <p:strVal val="visible"/>
                                      </p:to>
                                    </p:set>
                                    <p:animEffect transition="in" filter="barn(inVertical)">
                                      <p:cBhvr>
                                        <p:cTn id="55" dur="500"/>
                                        <p:tgtEl>
                                          <p:spTgt spid="1030"/>
                                        </p:tgtEl>
                                      </p:cBhvr>
                                    </p:animEffect>
                                  </p:childTnLst>
                                </p:cTn>
                              </p:par>
                            </p:childTnLst>
                          </p:cTn>
                        </p:par>
                      </p:childTnLst>
                    </p:cTn>
                  </p:par>
                  <p:par>
                    <p:cTn id="56" fill="hold">
                      <p:stCondLst>
                        <p:cond delay="indefinite"/>
                      </p:stCondLst>
                      <p:childTnLst>
                        <p:par>
                          <p:cTn id="57" fill="hold">
                            <p:stCondLst>
                              <p:cond delay="0"/>
                            </p:stCondLst>
                            <p:childTnLst>
                              <p:par>
                                <p:cTn id="58" presetID="16" presetClass="entr" presetSubtype="21" fill="hold" grpId="0" nodeType="clickEffect">
                                  <p:stCondLst>
                                    <p:cond delay="0"/>
                                  </p:stCondLst>
                                  <p:childTnLst>
                                    <p:set>
                                      <p:cBhvr>
                                        <p:cTn id="59" dur="1" fill="hold">
                                          <p:stCondLst>
                                            <p:cond delay="0"/>
                                          </p:stCondLst>
                                        </p:cTn>
                                        <p:tgtEl>
                                          <p:spTgt spid="6"/>
                                        </p:tgtEl>
                                        <p:attrNameLst>
                                          <p:attrName>style.visibility</p:attrName>
                                        </p:attrNameLst>
                                      </p:cBhvr>
                                      <p:to>
                                        <p:strVal val="visible"/>
                                      </p:to>
                                    </p:set>
                                    <p:animEffect transition="in" filter="barn(inVertical)">
                                      <p:cBhvr>
                                        <p:cTn id="60" dur="500"/>
                                        <p:tgtEl>
                                          <p:spTgt spid="6"/>
                                        </p:tgtEl>
                                      </p:cBhvr>
                                    </p:animEffect>
                                  </p:childTnLst>
                                </p:cTn>
                              </p:par>
                            </p:childTnLst>
                          </p:cTn>
                        </p:par>
                      </p:childTnLst>
                    </p:cTn>
                  </p:par>
                  <p:par>
                    <p:cTn id="61" fill="hold">
                      <p:stCondLst>
                        <p:cond delay="indefinite"/>
                      </p:stCondLst>
                      <p:childTnLst>
                        <p:par>
                          <p:cTn id="62" fill="hold">
                            <p:stCondLst>
                              <p:cond delay="0"/>
                            </p:stCondLst>
                            <p:childTnLst>
                              <p:par>
                                <p:cTn id="63" presetID="16" presetClass="entr" presetSubtype="21" fill="hold" grpId="0" nodeType="clickEffect">
                                  <p:stCondLst>
                                    <p:cond delay="0"/>
                                  </p:stCondLst>
                                  <p:childTnLst>
                                    <p:set>
                                      <p:cBhvr>
                                        <p:cTn id="64" dur="1" fill="hold">
                                          <p:stCondLst>
                                            <p:cond delay="0"/>
                                          </p:stCondLst>
                                        </p:cTn>
                                        <p:tgtEl>
                                          <p:spTgt spid="7"/>
                                        </p:tgtEl>
                                        <p:attrNameLst>
                                          <p:attrName>style.visibility</p:attrName>
                                        </p:attrNameLst>
                                      </p:cBhvr>
                                      <p:to>
                                        <p:strVal val="visible"/>
                                      </p:to>
                                    </p:set>
                                    <p:animEffect transition="in" filter="barn(inVertical)">
                                      <p:cBhvr>
                                        <p:cTn id="65" dur="500"/>
                                        <p:tgtEl>
                                          <p:spTgt spid="7"/>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4" fill="hold" grpId="0" nodeType="clickEffect">
                                  <p:stCondLst>
                                    <p:cond delay="0"/>
                                  </p:stCondLst>
                                  <p:childTnLst>
                                    <p:set>
                                      <p:cBhvr>
                                        <p:cTn id="69" dur="1" fill="hold">
                                          <p:stCondLst>
                                            <p:cond delay="0"/>
                                          </p:stCondLst>
                                        </p:cTn>
                                        <p:tgtEl>
                                          <p:spTgt spid="2"/>
                                        </p:tgtEl>
                                        <p:attrNameLst>
                                          <p:attrName>style.visibility</p:attrName>
                                        </p:attrNameLst>
                                      </p:cBhvr>
                                      <p:to>
                                        <p:strVal val="visible"/>
                                      </p:to>
                                    </p:set>
                                    <p:animEffect transition="in" filter="wipe(down)">
                                      <p:cBhvr>
                                        <p:cTn id="70" dur="500"/>
                                        <p:tgtEl>
                                          <p:spTgt spid="2"/>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4" fill="hold" grpId="0" nodeType="clickEffect">
                                  <p:stCondLst>
                                    <p:cond delay="0"/>
                                  </p:stCondLst>
                                  <p:childTnLst>
                                    <p:set>
                                      <p:cBhvr>
                                        <p:cTn id="74" dur="1" fill="hold">
                                          <p:stCondLst>
                                            <p:cond delay="0"/>
                                          </p:stCondLst>
                                        </p:cTn>
                                        <p:tgtEl>
                                          <p:spTgt spid="5"/>
                                        </p:tgtEl>
                                        <p:attrNameLst>
                                          <p:attrName>style.visibility</p:attrName>
                                        </p:attrNameLst>
                                      </p:cBhvr>
                                      <p:to>
                                        <p:strVal val="visible"/>
                                      </p:to>
                                    </p:set>
                                    <p:animEffect transition="in" filter="wipe(down)">
                                      <p:cBhvr>
                                        <p:cTn id="75" dur="500"/>
                                        <p:tgtEl>
                                          <p:spTgt spid="5"/>
                                        </p:tgtEl>
                                      </p:cBhvr>
                                    </p:animEffect>
                                  </p:childTnLst>
                                </p:cTn>
                              </p:par>
                            </p:childTnLst>
                          </p:cTn>
                        </p:par>
                      </p:childTnLst>
                    </p:cTn>
                  </p:par>
                  <p:par>
                    <p:cTn id="76" fill="hold">
                      <p:stCondLst>
                        <p:cond delay="indefinite"/>
                      </p:stCondLst>
                      <p:childTnLst>
                        <p:par>
                          <p:cTn id="77" fill="hold">
                            <p:stCondLst>
                              <p:cond delay="0"/>
                            </p:stCondLst>
                            <p:childTnLst>
                              <p:par>
                                <p:cTn id="78" presetID="26" presetClass="entr" presetSubtype="0" fill="hold" grpId="0" nodeType="clickEffect">
                                  <p:stCondLst>
                                    <p:cond delay="0"/>
                                  </p:stCondLst>
                                  <p:childTnLst>
                                    <p:set>
                                      <p:cBhvr>
                                        <p:cTn id="79" dur="1" fill="hold">
                                          <p:stCondLst>
                                            <p:cond delay="0"/>
                                          </p:stCondLst>
                                        </p:cTn>
                                        <p:tgtEl>
                                          <p:spTgt spid="19"/>
                                        </p:tgtEl>
                                        <p:attrNameLst>
                                          <p:attrName>style.visibility</p:attrName>
                                        </p:attrNameLst>
                                      </p:cBhvr>
                                      <p:to>
                                        <p:strVal val="visible"/>
                                      </p:to>
                                    </p:set>
                                    <p:animEffect transition="in" filter="wipe(down)">
                                      <p:cBhvr>
                                        <p:cTn id="80" dur="580">
                                          <p:stCondLst>
                                            <p:cond delay="0"/>
                                          </p:stCondLst>
                                        </p:cTn>
                                        <p:tgtEl>
                                          <p:spTgt spid="19"/>
                                        </p:tgtEl>
                                      </p:cBhvr>
                                    </p:animEffect>
                                    <p:anim calcmode="lin" valueType="num">
                                      <p:cBhvr>
                                        <p:cTn id="81" dur="1822"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82" dur="664"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83" dur="664" tmFilter="0, 0; 0.125,0.2665; 0.25,0.4; 0.375,0.465; 0.5,0.5;  0.625,0.535; 0.75,0.6; 0.875,0.7335; 1,1">
                                          <p:stCondLst>
                                            <p:cond delay="664"/>
                                          </p:stCondLst>
                                        </p:cTn>
                                        <p:tgtEl>
                                          <p:spTgt spid="19"/>
                                        </p:tgtEl>
                                        <p:attrNameLst>
                                          <p:attrName>ppt_y</p:attrName>
                                        </p:attrNameLst>
                                      </p:cBhvr>
                                      <p:tavLst>
                                        <p:tav tm="0" fmla="#ppt_y-sin(pi*$)/9">
                                          <p:val>
                                            <p:fltVal val="0"/>
                                          </p:val>
                                        </p:tav>
                                        <p:tav tm="100000">
                                          <p:val>
                                            <p:fltVal val="1"/>
                                          </p:val>
                                        </p:tav>
                                      </p:tavLst>
                                    </p:anim>
                                    <p:anim calcmode="lin" valueType="num">
                                      <p:cBhvr>
                                        <p:cTn id="84" dur="332" tmFilter="0, 0; 0.125,0.2665; 0.25,0.4; 0.375,0.465; 0.5,0.5;  0.625,0.535; 0.75,0.6; 0.875,0.7335; 1,1">
                                          <p:stCondLst>
                                            <p:cond delay="1324"/>
                                          </p:stCondLst>
                                        </p:cTn>
                                        <p:tgtEl>
                                          <p:spTgt spid="19"/>
                                        </p:tgtEl>
                                        <p:attrNameLst>
                                          <p:attrName>ppt_y</p:attrName>
                                        </p:attrNameLst>
                                      </p:cBhvr>
                                      <p:tavLst>
                                        <p:tav tm="0" fmla="#ppt_y-sin(pi*$)/27">
                                          <p:val>
                                            <p:fltVal val="0"/>
                                          </p:val>
                                        </p:tav>
                                        <p:tav tm="100000">
                                          <p:val>
                                            <p:fltVal val="1"/>
                                          </p:val>
                                        </p:tav>
                                      </p:tavLst>
                                    </p:anim>
                                    <p:anim calcmode="lin" valueType="num">
                                      <p:cBhvr>
                                        <p:cTn id="85" dur="164" tmFilter="0, 0; 0.125,0.2665; 0.25,0.4; 0.375,0.465; 0.5,0.5;  0.625,0.535; 0.75,0.6; 0.875,0.7335; 1,1">
                                          <p:stCondLst>
                                            <p:cond delay="1656"/>
                                          </p:stCondLst>
                                        </p:cTn>
                                        <p:tgtEl>
                                          <p:spTgt spid="19"/>
                                        </p:tgtEl>
                                        <p:attrNameLst>
                                          <p:attrName>ppt_y</p:attrName>
                                        </p:attrNameLst>
                                      </p:cBhvr>
                                      <p:tavLst>
                                        <p:tav tm="0" fmla="#ppt_y-sin(pi*$)/81">
                                          <p:val>
                                            <p:fltVal val="0"/>
                                          </p:val>
                                        </p:tav>
                                        <p:tav tm="100000">
                                          <p:val>
                                            <p:fltVal val="1"/>
                                          </p:val>
                                        </p:tav>
                                      </p:tavLst>
                                    </p:anim>
                                    <p:animScale>
                                      <p:cBhvr>
                                        <p:cTn id="86" dur="26">
                                          <p:stCondLst>
                                            <p:cond delay="650"/>
                                          </p:stCondLst>
                                        </p:cTn>
                                        <p:tgtEl>
                                          <p:spTgt spid="19"/>
                                        </p:tgtEl>
                                      </p:cBhvr>
                                      <p:to x="100000" y="60000"/>
                                    </p:animScale>
                                    <p:animScale>
                                      <p:cBhvr>
                                        <p:cTn id="87" dur="166" decel="50000">
                                          <p:stCondLst>
                                            <p:cond delay="676"/>
                                          </p:stCondLst>
                                        </p:cTn>
                                        <p:tgtEl>
                                          <p:spTgt spid="19"/>
                                        </p:tgtEl>
                                      </p:cBhvr>
                                      <p:to x="100000" y="100000"/>
                                    </p:animScale>
                                    <p:animScale>
                                      <p:cBhvr>
                                        <p:cTn id="88" dur="26">
                                          <p:stCondLst>
                                            <p:cond delay="1312"/>
                                          </p:stCondLst>
                                        </p:cTn>
                                        <p:tgtEl>
                                          <p:spTgt spid="19"/>
                                        </p:tgtEl>
                                      </p:cBhvr>
                                      <p:to x="100000" y="80000"/>
                                    </p:animScale>
                                    <p:animScale>
                                      <p:cBhvr>
                                        <p:cTn id="89" dur="166" decel="50000">
                                          <p:stCondLst>
                                            <p:cond delay="1338"/>
                                          </p:stCondLst>
                                        </p:cTn>
                                        <p:tgtEl>
                                          <p:spTgt spid="19"/>
                                        </p:tgtEl>
                                      </p:cBhvr>
                                      <p:to x="100000" y="100000"/>
                                    </p:animScale>
                                    <p:animScale>
                                      <p:cBhvr>
                                        <p:cTn id="90" dur="26">
                                          <p:stCondLst>
                                            <p:cond delay="1642"/>
                                          </p:stCondLst>
                                        </p:cTn>
                                        <p:tgtEl>
                                          <p:spTgt spid="19"/>
                                        </p:tgtEl>
                                      </p:cBhvr>
                                      <p:to x="100000" y="90000"/>
                                    </p:animScale>
                                    <p:animScale>
                                      <p:cBhvr>
                                        <p:cTn id="91" dur="166" decel="50000">
                                          <p:stCondLst>
                                            <p:cond delay="1668"/>
                                          </p:stCondLst>
                                        </p:cTn>
                                        <p:tgtEl>
                                          <p:spTgt spid="19"/>
                                        </p:tgtEl>
                                      </p:cBhvr>
                                      <p:to x="100000" y="100000"/>
                                    </p:animScale>
                                    <p:animScale>
                                      <p:cBhvr>
                                        <p:cTn id="92" dur="26">
                                          <p:stCondLst>
                                            <p:cond delay="1808"/>
                                          </p:stCondLst>
                                        </p:cTn>
                                        <p:tgtEl>
                                          <p:spTgt spid="19"/>
                                        </p:tgtEl>
                                      </p:cBhvr>
                                      <p:to x="100000" y="95000"/>
                                    </p:animScale>
                                    <p:animScale>
                                      <p:cBhvr>
                                        <p:cTn id="93" dur="166" decel="50000">
                                          <p:stCondLst>
                                            <p:cond delay="1834"/>
                                          </p:stCondLst>
                                        </p:cTn>
                                        <p:tgtEl>
                                          <p:spTgt spid="19"/>
                                        </p:tgtEl>
                                      </p:cBhvr>
                                      <p:to x="100000" y="100000"/>
                                    </p:animScale>
                                  </p:childTnLst>
                                </p:cTn>
                              </p:par>
                            </p:childTnLst>
                          </p:cTn>
                        </p:par>
                      </p:childTnLst>
                    </p:cTn>
                  </p:par>
                  <p:par>
                    <p:cTn id="94" fill="hold">
                      <p:stCondLst>
                        <p:cond delay="indefinite"/>
                      </p:stCondLst>
                      <p:childTnLst>
                        <p:par>
                          <p:cTn id="95" fill="hold">
                            <p:stCondLst>
                              <p:cond delay="0"/>
                            </p:stCondLst>
                            <p:childTnLst>
                              <p:par>
                                <p:cTn id="96" presetID="1" presetClass="entr" presetSubtype="0" fill="hold" nodeType="clickEffect">
                                  <p:stCondLst>
                                    <p:cond delay="0"/>
                                  </p:stCondLst>
                                  <p:childTnLst>
                                    <p:set>
                                      <p:cBhvr>
                                        <p:cTn id="97" dur="1" fill="hold">
                                          <p:stCondLst>
                                            <p:cond delay="0"/>
                                          </p:stCondLst>
                                        </p:cTn>
                                        <p:tgtEl>
                                          <p:spTgt spid="21"/>
                                        </p:tgtEl>
                                        <p:attrNameLst>
                                          <p:attrName>style.visibility</p:attrName>
                                        </p:attrNameLst>
                                      </p:cBhvr>
                                      <p:to>
                                        <p:strVal val="visible"/>
                                      </p:to>
                                    </p:set>
                                  </p:childTnLst>
                                </p:cTn>
                              </p:par>
                            </p:childTnLst>
                          </p:cTn>
                        </p:par>
                      </p:childTnLst>
                    </p:cTn>
                  </p:par>
                  <p:par>
                    <p:cTn id="98" fill="hold">
                      <p:stCondLst>
                        <p:cond delay="indefinite"/>
                      </p:stCondLst>
                      <p:childTnLst>
                        <p:par>
                          <p:cTn id="99" fill="hold">
                            <p:stCondLst>
                              <p:cond delay="0"/>
                            </p:stCondLst>
                            <p:childTnLst>
                              <p:par>
                                <p:cTn id="100" presetID="2" presetClass="entr" presetSubtype="9" fill="hold" grpId="0" nodeType="clickEffect">
                                  <p:stCondLst>
                                    <p:cond delay="0"/>
                                  </p:stCondLst>
                                  <p:childTnLst>
                                    <p:set>
                                      <p:cBhvr>
                                        <p:cTn id="101" dur="1" fill="hold">
                                          <p:stCondLst>
                                            <p:cond delay="0"/>
                                          </p:stCondLst>
                                        </p:cTn>
                                        <p:tgtEl>
                                          <p:spTgt spid="27"/>
                                        </p:tgtEl>
                                        <p:attrNameLst>
                                          <p:attrName>style.visibility</p:attrName>
                                        </p:attrNameLst>
                                      </p:cBhvr>
                                      <p:to>
                                        <p:strVal val="visible"/>
                                      </p:to>
                                    </p:set>
                                    <p:anim calcmode="lin" valueType="num">
                                      <p:cBhvr additive="base">
                                        <p:cTn id="102" dur="500" fill="hold"/>
                                        <p:tgtEl>
                                          <p:spTgt spid="27"/>
                                        </p:tgtEl>
                                        <p:attrNameLst>
                                          <p:attrName>ppt_x</p:attrName>
                                        </p:attrNameLst>
                                      </p:cBhvr>
                                      <p:tavLst>
                                        <p:tav tm="0">
                                          <p:val>
                                            <p:strVal val="0-#ppt_w/2"/>
                                          </p:val>
                                        </p:tav>
                                        <p:tav tm="100000">
                                          <p:val>
                                            <p:strVal val="#ppt_x"/>
                                          </p:val>
                                        </p:tav>
                                      </p:tavLst>
                                    </p:anim>
                                    <p:anim calcmode="lin" valueType="num">
                                      <p:cBhvr additive="base">
                                        <p:cTn id="103" dur="500" fill="hold"/>
                                        <p:tgtEl>
                                          <p:spTgt spid="27"/>
                                        </p:tgtEl>
                                        <p:attrNameLst>
                                          <p:attrName>ppt_y</p:attrName>
                                        </p:attrNameLst>
                                      </p:cBhvr>
                                      <p:tavLst>
                                        <p:tav tm="0">
                                          <p:val>
                                            <p:strVal val="0-#ppt_h/2"/>
                                          </p:val>
                                        </p:tav>
                                        <p:tav tm="100000">
                                          <p:val>
                                            <p:strVal val="#ppt_y"/>
                                          </p:val>
                                        </p:tav>
                                      </p:tavLst>
                                    </p:anim>
                                  </p:childTnLst>
                                </p:cTn>
                              </p:par>
                            </p:childTnLst>
                          </p:cTn>
                        </p:par>
                      </p:childTnLst>
                    </p:cTn>
                  </p:par>
                  <p:par>
                    <p:cTn id="104" fill="hold">
                      <p:stCondLst>
                        <p:cond delay="indefinite"/>
                      </p:stCondLst>
                      <p:childTnLst>
                        <p:par>
                          <p:cTn id="105" fill="hold">
                            <p:stCondLst>
                              <p:cond delay="0"/>
                            </p:stCondLst>
                            <p:childTnLst>
                              <p:par>
                                <p:cTn id="106" presetID="1" presetClass="entr" presetSubtype="0" fill="hold" nodeType="clickEffect">
                                  <p:stCondLst>
                                    <p:cond delay="0"/>
                                  </p:stCondLst>
                                  <p:childTnLst>
                                    <p:set>
                                      <p:cBhvr>
                                        <p:cTn id="107" dur="1" fill="hold">
                                          <p:stCondLst>
                                            <p:cond delay="0"/>
                                          </p:stCondLst>
                                        </p:cTn>
                                        <p:tgtEl>
                                          <p:spTgt spid="23"/>
                                        </p:tgtEl>
                                        <p:attrNameLst>
                                          <p:attrName>style.visibility</p:attrName>
                                        </p:attrNameLst>
                                      </p:cBhvr>
                                      <p:to>
                                        <p:strVal val="visible"/>
                                      </p:to>
                                    </p:set>
                                  </p:childTnLst>
                                </p:cTn>
                              </p:par>
                            </p:childTnLst>
                          </p:cTn>
                        </p:par>
                      </p:childTnLst>
                    </p:cTn>
                  </p:par>
                  <p:par>
                    <p:cTn id="108" fill="hold">
                      <p:stCondLst>
                        <p:cond delay="indefinite"/>
                      </p:stCondLst>
                      <p:childTnLst>
                        <p:par>
                          <p:cTn id="109" fill="hold">
                            <p:stCondLst>
                              <p:cond delay="0"/>
                            </p:stCondLst>
                            <p:childTnLst>
                              <p:par>
                                <p:cTn id="110" presetID="2" presetClass="entr" presetSubtype="2" fill="hold" grpId="0" nodeType="clickEffect">
                                  <p:stCondLst>
                                    <p:cond delay="0"/>
                                  </p:stCondLst>
                                  <p:childTnLst>
                                    <p:set>
                                      <p:cBhvr>
                                        <p:cTn id="111" dur="1" fill="hold">
                                          <p:stCondLst>
                                            <p:cond delay="0"/>
                                          </p:stCondLst>
                                        </p:cTn>
                                        <p:tgtEl>
                                          <p:spTgt spid="30"/>
                                        </p:tgtEl>
                                        <p:attrNameLst>
                                          <p:attrName>style.visibility</p:attrName>
                                        </p:attrNameLst>
                                      </p:cBhvr>
                                      <p:to>
                                        <p:strVal val="visible"/>
                                      </p:to>
                                    </p:set>
                                    <p:anim calcmode="lin" valueType="num">
                                      <p:cBhvr additive="base">
                                        <p:cTn id="112" dur="500" fill="hold"/>
                                        <p:tgtEl>
                                          <p:spTgt spid="30"/>
                                        </p:tgtEl>
                                        <p:attrNameLst>
                                          <p:attrName>ppt_x</p:attrName>
                                        </p:attrNameLst>
                                      </p:cBhvr>
                                      <p:tavLst>
                                        <p:tav tm="0">
                                          <p:val>
                                            <p:strVal val="1+#ppt_w/2"/>
                                          </p:val>
                                        </p:tav>
                                        <p:tav tm="100000">
                                          <p:val>
                                            <p:strVal val="#ppt_x"/>
                                          </p:val>
                                        </p:tav>
                                      </p:tavLst>
                                    </p:anim>
                                    <p:anim calcmode="lin" valueType="num">
                                      <p:cBhvr additive="base">
                                        <p:cTn id="113" dur="500" fill="hold"/>
                                        <p:tgtEl>
                                          <p:spTgt spid="30"/>
                                        </p:tgtEl>
                                        <p:attrNameLst>
                                          <p:attrName>ppt_y</p:attrName>
                                        </p:attrNameLst>
                                      </p:cBhvr>
                                      <p:tavLst>
                                        <p:tav tm="0">
                                          <p:val>
                                            <p:strVal val="#ppt_y"/>
                                          </p:val>
                                        </p:tav>
                                        <p:tav tm="100000">
                                          <p:val>
                                            <p:strVal val="#ppt_y"/>
                                          </p:val>
                                        </p:tav>
                                      </p:tavLst>
                                    </p:anim>
                                  </p:childTnLst>
                                </p:cTn>
                              </p:par>
                            </p:childTnLst>
                          </p:cTn>
                        </p:par>
                      </p:childTnLst>
                    </p:cTn>
                  </p:par>
                  <p:par>
                    <p:cTn id="114" fill="hold">
                      <p:stCondLst>
                        <p:cond delay="indefinite"/>
                      </p:stCondLst>
                      <p:childTnLst>
                        <p:par>
                          <p:cTn id="115" fill="hold">
                            <p:stCondLst>
                              <p:cond delay="0"/>
                            </p:stCondLst>
                            <p:childTnLst>
                              <p:par>
                                <p:cTn id="116" presetID="1" presetClass="entr" presetSubtype="0" fill="hold" nodeType="clickEffect">
                                  <p:stCondLst>
                                    <p:cond delay="0"/>
                                  </p:stCondLst>
                                  <p:childTnLst>
                                    <p:set>
                                      <p:cBhvr>
                                        <p:cTn id="117" dur="1" fill="hold">
                                          <p:stCondLst>
                                            <p:cond delay="0"/>
                                          </p:stCondLst>
                                        </p:cTn>
                                        <p:tgtEl>
                                          <p:spTgt spid="25"/>
                                        </p:tgtEl>
                                        <p:attrNameLst>
                                          <p:attrName>style.visibility</p:attrName>
                                        </p:attrNameLst>
                                      </p:cBhvr>
                                      <p:to>
                                        <p:strVal val="visible"/>
                                      </p:to>
                                    </p:set>
                                  </p:childTnLst>
                                </p:cTn>
                              </p:par>
                            </p:childTnLst>
                          </p:cTn>
                        </p:par>
                      </p:childTnLst>
                    </p:cTn>
                  </p:par>
                  <p:par>
                    <p:cTn id="118" fill="hold">
                      <p:stCondLst>
                        <p:cond delay="indefinite"/>
                      </p:stCondLst>
                      <p:childTnLst>
                        <p:par>
                          <p:cTn id="119" fill="hold">
                            <p:stCondLst>
                              <p:cond delay="0"/>
                            </p:stCondLst>
                            <p:childTnLst>
                              <p:par>
                                <p:cTn id="120" presetID="2" presetClass="entr" presetSubtype="6" fill="hold" grpId="0" nodeType="clickEffect">
                                  <p:stCondLst>
                                    <p:cond delay="0"/>
                                  </p:stCondLst>
                                  <p:childTnLst>
                                    <p:set>
                                      <p:cBhvr>
                                        <p:cTn id="121" dur="1" fill="hold">
                                          <p:stCondLst>
                                            <p:cond delay="0"/>
                                          </p:stCondLst>
                                        </p:cTn>
                                        <p:tgtEl>
                                          <p:spTgt spid="1024"/>
                                        </p:tgtEl>
                                        <p:attrNameLst>
                                          <p:attrName>style.visibility</p:attrName>
                                        </p:attrNameLst>
                                      </p:cBhvr>
                                      <p:to>
                                        <p:strVal val="visible"/>
                                      </p:to>
                                    </p:set>
                                    <p:anim calcmode="lin" valueType="num">
                                      <p:cBhvr additive="base">
                                        <p:cTn id="122" dur="500" fill="hold"/>
                                        <p:tgtEl>
                                          <p:spTgt spid="1024"/>
                                        </p:tgtEl>
                                        <p:attrNameLst>
                                          <p:attrName>ppt_x</p:attrName>
                                        </p:attrNameLst>
                                      </p:cBhvr>
                                      <p:tavLst>
                                        <p:tav tm="0">
                                          <p:val>
                                            <p:strVal val="1+#ppt_w/2"/>
                                          </p:val>
                                        </p:tav>
                                        <p:tav tm="100000">
                                          <p:val>
                                            <p:strVal val="#ppt_x"/>
                                          </p:val>
                                        </p:tav>
                                      </p:tavLst>
                                    </p:anim>
                                    <p:anim calcmode="lin" valueType="num">
                                      <p:cBhvr additive="base">
                                        <p:cTn id="123" dur="500" fill="hold"/>
                                        <p:tgtEl>
                                          <p:spTgt spid="10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1" grpId="0"/>
      <p:bldP spid="13" grpId="0" animBg="1"/>
      <p:bldP spid="14" grpId="0" animBg="1"/>
      <p:bldP spid="16" grpId="0" animBg="1"/>
      <p:bldP spid="19" grpId="0" animBg="1"/>
      <p:bldP spid="27" grpId="0"/>
      <p:bldP spid="30" grpId="0"/>
      <p:bldP spid="1024" grpId="0"/>
      <p:bldP spid="1029" grpId="0" animBg="1"/>
      <p:bldP spid="1030" grpId="0" animBg="1"/>
      <p:bldP spid="1031" grpId="0" animBg="1"/>
      <p:bldP spid="2" grpId="0" animBg="1"/>
      <p:bldP spid="5" grpId="0" animBg="1"/>
      <p:bldP spid="6" grpId="0" animBg="1"/>
      <p:bldP spid="7" grpId="0" animBg="1"/>
      <p:bldP spid="8"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Voyager Cataloging - [Bib 7198406 : Law.gov workshops.]"/>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533400" y="0"/>
            <a:ext cx="8001000" cy="6857998"/>
          </a:xfrm>
          <a:prstGeom prst="rect">
            <a:avLst/>
          </a:prstGeom>
          <a:ln w="28575">
            <a:noFill/>
          </a:ln>
        </p:spPr>
      </p:pic>
      <p:sp>
        <p:nvSpPr>
          <p:cNvPr id="2" name="Rounded Rectangle 1"/>
          <p:cNvSpPr/>
          <p:nvPr/>
        </p:nvSpPr>
        <p:spPr>
          <a:xfrm>
            <a:off x="838200" y="4081713"/>
            <a:ext cx="3276600" cy="533400"/>
          </a:xfrm>
          <a:prstGeom prst="roundRect">
            <a:avLst/>
          </a:pr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Oval 3"/>
          <p:cNvSpPr/>
          <p:nvPr/>
        </p:nvSpPr>
        <p:spPr>
          <a:xfrm>
            <a:off x="1658056" y="3886200"/>
            <a:ext cx="884766" cy="195513"/>
          </a:xfrm>
          <a:prstGeom prst="ellipse">
            <a:avLst/>
          </a:pr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Connector 5"/>
          <p:cNvCxnSpPr/>
          <p:nvPr/>
        </p:nvCxnSpPr>
        <p:spPr>
          <a:xfrm>
            <a:off x="3505200" y="4267200"/>
            <a:ext cx="381000" cy="0"/>
          </a:xfrm>
          <a:prstGeom prst="line">
            <a:avLst/>
          </a:prstGeom>
          <a:ln w="5715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2286000" y="4419600"/>
            <a:ext cx="304800" cy="0"/>
          </a:xfrm>
          <a:prstGeom prst="line">
            <a:avLst/>
          </a:prstGeom>
          <a:ln w="5715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2438400" y="4597697"/>
            <a:ext cx="404283" cy="0"/>
          </a:xfrm>
          <a:prstGeom prst="line">
            <a:avLst/>
          </a:prstGeom>
          <a:ln w="57150">
            <a:solidFill>
              <a:srgbClr val="92D05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4332392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uture">
  <a:themeElements>
    <a:clrScheme name="Couture">
      <a:dk1>
        <a:sysClr val="windowText" lastClr="000000"/>
      </a:dk1>
      <a:lt1>
        <a:sysClr val="window" lastClr="FFFFFF"/>
      </a:lt1>
      <a:dk2>
        <a:srgbClr val="37302A"/>
      </a:dk2>
      <a:lt2>
        <a:srgbClr val="D0CCB9"/>
      </a:lt2>
      <a:accent1>
        <a:srgbClr val="9E8E5C"/>
      </a:accent1>
      <a:accent2>
        <a:srgbClr val="A09781"/>
      </a:accent2>
      <a:accent3>
        <a:srgbClr val="85776D"/>
      </a:accent3>
      <a:accent4>
        <a:srgbClr val="AEAFA9"/>
      </a:accent4>
      <a:accent5>
        <a:srgbClr val="8D878B"/>
      </a:accent5>
      <a:accent6>
        <a:srgbClr val="6B6149"/>
      </a:accent6>
      <a:hlink>
        <a:srgbClr val="B6A272"/>
      </a:hlink>
      <a:folHlink>
        <a:srgbClr val="8A784F"/>
      </a:folHlink>
    </a:clrScheme>
    <a:fontScheme name="Black Tie">
      <a:majorFont>
        <a:latin typeface="Garamond"/>
        <a:ea typeface=""/>
        <a:cs typeface=""/>
        <a:font script="Grek" typeface="Constantia"/>
        <a:font script="Cyrl" typeface="Constantia"/>
        <a:font script="Jpan" typeface="ＭＳ Ｐ明朝"/>
        <a:font script="Hang" typeface="궁서"/>
        <a:font script="Hans" typeface="仿宋"/>
        <a:font script="Hant" typeface="標楷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aramond"/>
        <a:ea typeface=""/>
        <a:cs typeface=""/>
        <a:font script="Grek" typeface="Constantia"/>
        <a:font script="Cyrl" typeface="Constantia"/>
        <a:font script="Jpan" typeface="ＭＳ Ｐ明朝"/>
        <a:font script="Hang" typeface="궁서"/>
        <a:font script="Hans" typeface="仿宋"/>
        <a:font script="Hant" typeface="標楷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70000"/>
              </a:schemeClr>
            </a:gs>
            <a:gs pos="100000">
              <a:schemeClr val="phClr">
                <a:shade val="80000"/>
              </a:schemeClr>
            </a:gs>
          </a:gsLst>
          <a:path path="circle">
            <a:fillToRect l="50000" t="100000" r="100000" b="100000"/>
          </a:path>
        </a:gradFill>
        <a:blipFill rotWithShape="1">
          <a:blip xmlns:r="http://schemas.openxmlformats.org/officeDocument/2006/relationships" r:embed="rId1">
            <a:duotone>
              <a:schemeClr val="phClr">
                <a:shade val="30000"/>
                <a:satMod val="200000"/>
              </a:schemeClr>
              <a:schemeClr val="phClr">
                <a:tint val="20000"/>
              </a:schemeClr>
            </a:duotone>
          </a:blip>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Couture</Template>
  <TotalTime>770</TotalTime>
  <Words>404</Words>
  <Application>Microsoft Office PowerPoint</Application>
  <PresentationFormat>On-screen Show (4:3)</PresentationFormat>
  <Paragraphs>23</Paragraphs>
  <Slides>3</Slides>
  <Notes>3</Notes>
  <HiddenSlides>0</HiddenSlides>
  <MMClips>0</MMClips>
  <ScaleCrop>false</ScaleCrop>
  <HeadingPairs>
    <vt:vector size="4" baseType="variant">
      <vt:variant>
        <vt:lpstr>Theme</vt:lpstr>
      </vt:variant>
      <vt:variant>
        <vt:i4>1</vt:i4>
      </vt:variant>
      <vt:variant>
        <vt:lpstr>Slide Titles</vt:lpstr>
      </vt:variant>
      <vt:variant>
        <vt:i4>3</vt:i4>
      </vt:variant>
    </vt:vector>
  </HeadingPairs>
  <TitlesOfParts>
    <vt:vector size="4" baseType="lpstr">
      <vt:lpstr>Couture</vt:lpstr>
      <vt:lpstr>RDA Records</vt:lpstr>
      <vt:lpstr>Slide 2</vt:lpstr>
      <vt:lpstr>Slide 3</vt:lpstr>
    </vt:vector>
  </TitlesOfParts>
  <Company>Cornell University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RDA Records</dc:title>
  <dc:creator>LibUser</dc:creator>
  <cp:lastModifiedBy>Tracey Snyder</cp:lastModifiedBy>
  <cp:revision>45</cp:revision>
  <dcterms:created xsi:type="dcterms:W3CDTF">2011-06-16T16:25:18Z</dcterms:created>
  <dcterms:modified xsi:type="dcterms:W3CDTF">2011-09-20T18:57:51Z</dcterms:modified>
</cp:coreProperties>
</file>