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6" r:id="rId2"/>
    <p:sldId id="271" r:id="rId3"/>
    <p:sldId id="269" r:id="rId4"/>
    <p:sldId id="257" r:id="rId5"/>
    <p:sldId id="258" r:id="rId6"/>
    <p:sldId id="277" r:id="rId7"/>
    <p:sldId id="260" r:id="rId8"/>
    <p:sldId id="259" r:id="rId9"/>
    <p:sldId id="262" r:id="rId10"/>
    <p:sldId id="278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53" d="100"/>
          <a:sy n="153" d="100"/>
        </p:scale>
        <p:origin x="-1976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handoutMaster" Target="handoutMasters/handoutMaster1.xml"/><Relationship Id="rId14" Type="http://schemas.openxmlformats.org/officeDocument/2006/relationships/printerSettings" Target="printerSettings/printerSettings1.bin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victoriamikula:Downloads:RevisedWorkdayTechEstimates2-5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victoriamikula:Downloads:RevisedWorkdayTechEstimates2-5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victoriamikula:Downloads:RevisedWorkdayTechEstimates2-5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victoriamikula:Downloads:RevisedWorkdayTechEstimates2-5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v>Low Estimates</c:v>
          </c:tx>
          <c:cat>
            <c:strRef>
              <c:f>SummaryofOptions!$A$5:$A$8</c:f>
              <c:strCache>
                <c:ptCount val="4"/>
                <c:pt idx="0">
                  <c:v>Identity Management and IT Security</c:v>
                </c:pt>
                <c:pt idx="1">
                  <c:v>Direct, Core Workday transactional impact</c:v>
                </c:pt>
                <c:pt idx="2">
                  <c:v>Data delivery, warehouses and BI</c:v>
                </c:pt>
                <c:pt idx="3">
                  <c:v>General technical and project management</c:v>
                </c:pt>
              </c:strCache>
            </c:strRef>
          </c:cat>
          <c:val>
            <c:numRef>
              <c:f>SummaryofOptions!$D$5:$D$8</c:f>
              <c:numCache>
                <c:formatCode>"$"#,##0</c:formatCode>
                <c:ptCount val="4"/>
                <c:pt idx="0">
                  <c:v>87000.0</c:v>
                </c:pt>
                <c:pt idx="1">
                  <c:v>886500.0</c:v>
                </c:pt>
                <c:pt idx="2">
                  <c:v>390000.0</c:v>
                </c:pt>
                <c:pt idx="3">
                  <c:v>283500.0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  <c:txPr>
        <a:bodyPr/>
        <a:lstStyle/>
        <a:p>
          <a:pPr rtl="0">
            <a:defRPr sz="1400"/>
          </a:pPr>
          <a:endParaRPr lang="en-US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v>High Estimates</c:v>
          </c:tx>
          <c:cat>
            <c:strRef>
              <c:f>SummaryofOptions!$A$5:$A$8</c:f>
              <c:strCache>
                <c:ptCount val="4"/>
                <c:pt idx="0">
                  <c:v>Identity Management and IT Security</c:v>
                </c:pt>
                <c:pt idx="1">
                  <c:v>Direct, Core Workday transactional impact</c:v>
                </c:pt>
                <c:pt idx="2">
                  <c:v>Data delivery, warehouses and BI</c:v>
                </c:pt>
                <c:pt idx="3">
                  <c:v>General technical and project management</c:v>
                </c:pt>
              </c:strCache>
            </c:strRef>
          </c:cat>
          <c:val>
            <c:numRef>
              <c:f>SummaryofOptions!$E$5:$E$8</c:f>
              <c:numCache>
                <c:formatCode>"$"#,##0</c:formatCode>
                <c:ptCount val="4"/>
                <c:pt idx="0">
                  <c:v>168000.0</c:v>
                </c:pt>
                <c:pt idx="1">
                  <c:v>1.41675E6</c:v>
                </c:pt>
                <c:pt idx="2">
                  <c:v>4.5E6</c:v>
                </c:pt>
                <c:pt idx="3">
                  <c:v>556500.0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  <c:txPr>
        <a:bodyPr/>
        <a:lstStyle/>
        <a:p>
          <a:pPr rtl="0">
            <a:defRPr sz="1400"/>
          </a:pPr>
          <a:endParaRPr lang="en-US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Low Estimates</a:t>
            </a:r>
          </a:p>
        </c:rich>
      </c:tx>
      <c:layout>
        <c:manualLayout>
          <c:xMode val="edge"/>
          <c:yMode val="edge"/>
          <c:x val="0.28422727646849"/>
          <c:y val="0.020979020979021"/>
        </c:manualLayout>
      </c:layout>
      <c:overlay val="0"/>
    </c:title>
    <c:autoTitleDeleted val="0"/>
    <c:plotArea>
      <c:layout/>
      <c:lineChart>
        <c:grouping val="standard"/>
        <c:varyColors val="0"/>
        <c:ser>
          <c:idx val="4"/>
          <c:order val="0"/>
          <c:tx>
            <c:strRef>
              <c:f>Charts!$A$82</c:f>
              <c:strCache>
                <c:ptCount val="1"/>
                <c:pt idx="0">
                  <c:v>Identity Management and IT Security</c:v>
                </c:pt>
              </c:strCache>
            </c:strRef>
          </c:tx>
          <c:spPr>
            <a:ln>
              <a:solidFill>
                <a:schemeClr val="accent6"/>
              </a:solidFill>
              <a:prstDash val="sysDot"/>
            </a:ln>
          </c:spPr>
          <c:marker>
            <c:symbol val="none"/>
          </c:marker>
          <c:cat>
            <c:strRef>
              <c:f>Charts!$C$81:$E$81</c:f>
              <c:strCache>
                <c:ptCount val="3"/>
                <c:pt idx="0">
                  <c:v>July 2012</c:v>
                </c:pt>
                <c:pt idx="1">
                  <c:v>Jan 2013</c:v>
                </c:pt>
                <c:pt idx="2">
                  <c:v>Start after July 2012</c:v>
                </c:pt>
              </c:strCache>
            </c:strRef>
          </c:cat>
          <c:val>
            <c:numRef>
              <c:f>Charts!$C$82:$E$82</c:f>
              <c:numCache>
                <c:formatCode>"$"#,##0</c:formatCode>
                <c:ptCount val="3"/>
                <c:pt idx="0">
                  <c:v>87000.0</c:v>
                </c:pt>
                <c:pt idx="1">
                  <c:v>82166.66666666667</c:v>
                </c:pt>
                <c:pt idx="2">
                  <c:v>58000.0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Charts!$A$84</c:f>
              <c:strCache>
                <c:ptCount val="1"/>
                <c:pt idx="0">
                  <c:v>Direct, Core Workday transactional impact</c:v>
                </c:pt>
              </c:strCache>
            </c:strRef>
          </c:tx>
          <c:spPr>
            <a:ln>
              <a:solidFill>
                <a:schemeClr val="accent4"/>
              </a:solidFill>
            </a:ln>
          </c:spPr>
          <c:marker>
            <c:symbol val="none"/>
          </c:marker>
          <c:val>
            <c:numRef>
              <c:f>Charts!$C$84:$E$84</c:f>
              <c:numCache>
                <c:formatCode>"$"#,##0</c:formatCode>
                <c:ptCount val="3"/>
                <c:pt idx="0">
                  <c:v>886500.0</c:v>
                </c:pt>
                <c:pt idx="1">
                  <c:v>837250.0</c:v>
                </c:pt>
                <c:pt idx="2">
                  <c:v>591000.0</c:v>
                </c:pt>
              </c:numCache>
            </c:numRef>
          </c:val>
          <c:smooth val="0"/>
        </c:ser>
        <c:ser>
          <c:idx val="3"/>
          <c:order val="2"/>
          <c:tx>
            <c:strRef>
              <c:f>Charts!$A$86</c:f>
              <c:strCache>
                <c:ptCount val="1"/>
                <c:pt idx="0">
                  <c:v>Data delivery, warehouses and BI</c:v>
                </c:pt>
              </c:strCache>
            </c:strRef>
          </c:tx>
          <c:spPr>
            <a:ln>
              <a:solidFill>
                <a:schemeClr val="accent2"/>
              </a:solidFill>
            </a:ln>
          </c:spPr>
          <c:marker>
            <c:symbol val="none"/>
          </c:marker>
          <c:val>
            <c:numRef>
              <c:f>Charts!$C$86:$E$86</c:f>
              <c:numCache>
                <c:formatCode>"$"#,##0</c:formatCode>
                <c:ptCount val="3"/>
                <c:pt idx="0">
                  <c:v>390000.0</c:v>
                </c:pt>
                <c:pt idx="1">
                  <c:v>368333.3333333333</c:v>
                </c:pt>
                <c:pt idx="2">
                  <c:v>260000.0</c:v>
                </c:pt>
              </c:numCache>
            </c:numRef>
          </c:val>
          <c:smooth val="0"/>
        </c:ser>
        <c:ser>
          <c:idx val="8"/>
          <c:order val="3"/>
          <c:tx>
            <c:strRef>
              <c:f>Charts!$A$88</c:f>
              <c:strCache>
                <c:ptCount val="1"/>
                <c:pt idx="0">
                  <c:v>General technical and project management</c:v>
                </c:pt>
              </c:strCache>
            </c:strRef>
          </c:tx>
          <c:spPr>
            <a:ln w="76200" cmpd="sng">
              <a:solidFill>
                <a:schemeClr val="accent3">
                  <a:lumMod val="50000"/>
                </a:schemeClr>
              </a:solidFill>
              <a:prstDash val="dash"/>
            </a:ln>
          </c:spPr>
          <c:marker>
            <c:symbol val="none"/>
          </c:marker>
          <c:val>
            <c:numRef>
              <c:f>Charts!$C$88:$E$88</c:f>
              <c:numCache>
                <c:formatCode>"$"#,##0</c:formatCode>
                <c:ptCount val="3"/>
                <c:pt idx="0">
                  <c:v>283500.0</c:v>
                </c:pt>
                <c:pt idx="1">
                  <c:v>267750.0</c:v>
                </c:pt>
                <c:pt idx="2">
                  <c:v>189000.0</c:v>
                </c:pt>
              </c:numCache>
            </c:numRef>
          </c:val>
          <c:smooth val="0"/>
        </c:ser>
        <c:ser>
          <c:idx val="0"/>
          <c:order val="4"/>
          <c:tx>
            <c:strRef>
              <c:f>Charts!$A$90</c:f>
              <c:strCache>
                <c:ptCount val="1"/>
                <c:pt idx="0">
                  <c:v>Totals</c:v>
                </c:pt>
              </c:strCache>
            </c:strRef>
          </c:tx>
          <c:spPr>
            <a:ln>
              <a:solidFill>
                <a:schemeClr val="tx1"/>
              </a:solidFill>
              <a:prstDash val="solid"/>
            </a:ln>
          </c:spPr>
          <c:marker>
            <c:symbol val="none"/>
          </c:marker>
          <c:val>
            <c:numRef>
              <c:f>Charts!$C$90:$E$90</c:f>
              <c:numCache>
                <c:formatCode>"$"#,##0</c:formatCode>
                <c:ptCount val="3"/>
                <c:pt idx="0">
                  <c:v>1.647E6</c:v>
                </c:pt>
                <c:pt idx="1">
                  <c:v>1.5555E6</c:v>
                </c:pt>
                <c:pt idx="2">
                  <c:v>1.098E6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13889224"/>
        <c:axId val="724606968"/>
      </c:lineChart>
      <c:catAx>
        <c:axId val="713889224"/>
        <c:scaling>
          <c:orientation val="minMax"/>
        </c:scaling>
        <c:delete val="0"/>
        <c:axPos val="b"/>
        <c:majorGridlines/>
        <c:majorTickMark val="none"/>
        <c:minorTickMark val="none"/>
        <c:tickLblPos val="nextTo"/>
        <c:txPr>
          <a:bodyPr/>
          <a:lstStyle/>
          <a:p>
            <a:pPr>
              <a:defRPr sz="1200"/>
            </a:pPr>
            <a:endParaRPr lang="en-US"/>
          </a:p>
        </c:txPr>
        <c:crossAx val="724606968"/>
        <c:crosses val="autoZero"/>
        <c:auto val="1"/>
        <c:lblAlgn val="ctr"/>
        <c:lblOffset val="100"/>
        <c:tickLblSkip val="1"/>
        <c:noMultiLvlLbl val="0"/>
      </c:catAx>
      <c:valAx>
        <c:axId val="724606968"/>
        <c:scaling>
          <c:orientation val="minMax"/>
        </c:scaling>
        <c:delete val="0"/>
        <c:axPos val="l"/>
        <c:majorGridlines/>
        <c:minorGridlines/>
        <c:title>
          <c:tx>
            <c:rich>
              <a:bodyPr/>
              <a:lstStyle/>
              <a:p>
                <a:pPr>
                  <a:defRPr sz="1400"/>
                </a:pPr>
                <a:r>
                  <a:rPr lang="en-US" sz="1400"/>
                  <a:t>Estimates converted from</a:t>
                </a:r>
                <a:r>
                  <a:rPr lang="en-US" sz="1400" baseline="0"/>
                  <a:t> hours based on rates</a:t>
                </a:r>
                <a:endParaRPr lang="en-US" sz="1400"/>
              </a:p>
            </c:rich>
          </c:tx>
          <c:layout/>
          <c:overlay val="0"/>
        </c:title>
        <c:numFmt formatCode="&quot;$&quot;#,##0" sourceLinked="1"/>
        <c:majorTickMark val="none"/>
        <c:minorTickMark val="none"/>
        <c:tickLblPos val="nextTo"/>
        <c:crossAx val="713889224"/>
        <c:crosses val="autoZero"/>
        <c:crossBetween val="midCat"/>
      </c:valAx>
    </c:plotArea>
    <c:legend>
      <c:legendPos val="r"/>
      <c:layout/>
      <c:overlay val="0"/>
      <c:spPr>
        <a:ln>
          <a:solidFill>
            <a:schemeClr val="tx1"/>
          </a:solidFill>
        </a:ln>
      </c:spPr>
      <c:txPr>
        <a:bodyPr/>
        <a:lstStyle/>
        <a:p>
          <a:pPr>
            <a:defRPr sz="1400"/>
          </a:pPr>
          <a:endParaRPr lang="en-US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High Estimates</a:t>
            </a:r>
          </a:p>
        </c:rich>
      </c:tx>
      <c:layout>
        <c:manualLayout>
          <c:xMode val="edge"/>
          <c:yMode val="edge"/>
          <c:x val="0.286312533644766"/>
          <c:y val="0.0255591054313099"/>
        </c:manualLayout>
      </c:layout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Charts!$A$83</c:f>
              <c:strCache>
                <c:ptCount val="1"/>
                <c:pt idx="0">
                  <c:v>Identity Management and IT Security</c:v>
                </c:pt>
              </c:strCache>
            </c:strRef>
          </c:tx>
          <c:spPr>
            <a:ln>
              <a:solidFill>
                <a:schemeClr val="accent6"/>
              </a:solidFill>
              <a:prstDash val="sysDot"/>
            </a:ln>
          </c:spPr>
          <c:marker>
            <c:symbol val="none"/>
          </c:marker>
          <c:cat>
            <c:strRef>
              <c:f>Charts!$C$81:$E$81</c:f>
              <c:strCache>
                <c:ptCount val="3"/>
                <c:pt idx="0">
                  <c:v>July 2012</c:v>
                </c:pt>
                <c:pt idx="1">
                  <c:v>Jan 2013</c:v>
                </c:pt>
                <c:pt idx="2">
                  <c:v>Start after July 2012</c:v>
                </c:pt>
              </c:strCache>
            </c:strRef>
          </c:cat>
          <c:val>
            <c:numRef>
              <c:f>Charts!$C$83:$E$83</c:f>
              <c:numCache>
                <c:formatCode>"$"#,##0</c:formatCode>
                <c:ptCount val="3"/>
                <c:pt idx="0">
                  <c:v>168000.0</c:v>
                </c:pt>
                <c:pt idx="1">
                  <c:v>158666.6666666667</c:v>
                </c:pt>
                <c:pt idx="2">
                  <c:v>112000.0</c:v>
                </c:pt>
              </c:numCache>
            </c:numRef>
          </c:val>
          <c:smooth val="0"/>
        </c:ser>
        <c:ser>
          <c:idx val="2"/>
          <c:order val="1"/>
          <c:tx>
            <c:strRef>
              <c:f>Charts!$A$85</c:f>
              <c:strCache>
                <c:ptCount val="1"/>
                <c:pt idx="0">
                  <c:v>Direct, Core Workday transactional impact</c:v>
                </c:pt>
              </c:strCache>
            </c:strRef>
          </c:tx>
          <c:spPr>
            <a:ln>
              <a:solidFill>
                <a:schemeClr val="accent4"/>
              </a:solidFill>
            </a:ln>
          </c:spPr>
          <c:marker>
            <c:symbol val="none"/>
          </c:marker>
          <c:cat>
            <c:strRef>
              <c:f>Charts!$C$81:$E$81</c:f>
              <c:strCache>
                <c:ptCount val="3"/>
                <c:pt idx="0">
                  <c:v>July 2012</c:v>
                </c:pt>
                <c:pt idx="1">
                  <c:v>Jan 2013</c:v>
                </c:pt>
                <c:pt idx="2">
                  <c:v>Start after July 2012</c:v>
                </c:pt>
              </c:strCache>
            </c:strRef>
          </c:cat>
          <c:val>
            <c:numRef>
              <c:f>Charts!$C$85:$E$85</c:f>
              <c:numCache>
                <c:formatCode>"$"#,##0</c:formatCode>
                <c:ptCount val="3"/>
                <c:pt idx="0">
                  <c:v>1.41675E6</c:v>
                </c:pt>
                <c:pt idx="1">
                  <c:v>1.33804166666667E6</c:v>
                </c:pt>
                <c:pt idx="2">
                  <c:v>944500.0</c:v>
                </c:pt>
              </c:numCache>
            </c:numRef>
          </c:val>
          <c:smooth val="0"/>
        </c:ser>
        <c:ser>
          <c:idx val="5"/>
          <c:order val="2"/>
          <c:tx>
            <c:strRef>
              <c:f>Charts!$A$87</c:f>
              <c:strCache>
                <c:ptCount val="1"/>
                <c:pt idx="0">
                  <c:v>Data delivery, warehouses and BI</c:v>
                </c:pt>
              </c:strCache>
            </c:strRef>
          </c:tx>
          <c:spPr>
            <a:ln>
              <a:solidFill>
                <a:schemeClr val="accent2"/>
              </a:solidFill>
              <a:prstDash val="solid"/>
            </a:ln>
          </c:spPr>
          <c:marker>
            <c:symbol val="none"/>
          </c:marker>
          <c:cat>
            <c:strRef>
              <c:f>Charts!$C$81:$E$81</c:f>
              <c:strCache>
                <c:ptCount val="3"/>
                <c:pt idx="0">
                  <c:v>July 2012</c:v>
                </c:pt>
                <c:pt idx="1">
                  <c:v>Jan 2013</c:v>
                </c:pt>
                <c:pt idx="2">
                  <c:v>Start after July 2012</c:v>
                </c:pt>
              </c:strCache>
            </c:strRef>
          </c:cat>
          <c:val>
            <c:numRef>
              <c:f>Charts!$C$87:$E$87</c:f>
              <c:numCache>
                <c:formatCode>"$"#,##0</c:formatCode>
                <c:ptCount val="3"/>
                <c:pt idx="0">
                  <c:v>4.5E6</c:v>
                </c:pt>
                <c:pt idx="1">
                  <c:v>4.25E6</c:v>
                </c:pt>
                <c:pt idx="2">
                  <c:v>3.0E6</c:v>
                </c:pt>
              </c:numCache>
            </c:numRef>
          </c:val>
          <c:smooth val="0"/>
        </c:ser>
        <c:ser>
          <c:idx val="9"/>
          <c:order val="3"/>
          <c:tx>
            <c:strRef>
              <c:f>Charts!$A$89</c:f>
              <c:strCache>
                <c:ptCount val="1"/>
                <c:pt idx="0">
                  <c:v>General technical and project management</c:v>
                </c:pt>
              </c:strCache>
            </c:strRef>
          </c:tx>
          <c:spPr>
            <a:ln>
              <a:solidFill>
                <a:schemeClr val="accent3">
                  <a:lumMod val="50000"/>
                </a:schemeClr>
              </a:solidFill>
              <a:prstDash val="dash"/>
            </a:ln>
          </c:spPr>
          <c:marker>
            <c:symbol val="none"/>
          </c:marker>
          <c:cat>
            <c:strRef>
              <c:f>Charts!$C$81:$E$81</c:f>
              <c:strCache>
                <c:ptCount val="3"/>
                <c:pt idx="0">
                  <c:v>July 2012</c:v>
                </c:pt>
                <c:pt idx="1">
                  <c:v>Jan 2013</c:v>
                </c:pt>
                <c:pt idx="2">
                  <c:v>Start after July 2012</c:v>
                </c:pt>
              </c:strCache>
            </c:strRef>
          </c:cat>
          <c:val>
            <c:numRef>
              <c:f>Charts!$C$89:$E$89</c:f>
              <c:numCache>
                <c:formatCode>"$"#,##0</c:formatCode>
                <c:ptCount val="3"/>
                <c:pt idx="0">
                  <c:v>556500.0</c:v>
                </c:pt>
                <c:pt idx="1">
                  <c:v>525583.3333333333</c:v>
                </c:pt>
                <c:pt idx="2">
                  <c:v>371000.0</c:v>
                </c:pt>
              </c:numCache>
            </c:numRef>
          </c:val>
          <c:smooth val="0"/>
        </c:ser>
        <c:ser>
          <c:idx val="11"/>
          <c:order val="4"/>
          <c:tx>
            <c:strRef>
              <c:f>Charts!$A$91</c:f>
              <c:strCache>
                <c:ptCount val="1"/>
                <c:pt idx="0">
                  <c:v>Totals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marker>
            <c:symbol val="none"/>
          </c:marker>
          <c:cat>
            <c:strRef>
              <c:f>Charts!$C$81:$E$81</c:f>
              <c:strCache>
                <c:ptCount val="3"/>
                <c:pt idx="0">
                  <c:v>July 2012</c:v>
                </c:pt>
                <c:pt idx="1">
                  <c:v>Jan 2013</c:v>
                </c:pt>
                <c:pt idx="2">
                  <c:v>Start after July 2012</c:v>
                </c:pt>
              </c:strCache>
            </c:strRef>
          </c:cat>
          <c:val>
            <c:numRef>
              <c:f>Charts!$C$91:$E$91</c:f>
              <c:numCache>
                <c:formatCode>"$"#,##0</c:formatCode>
                <c:ptCount val="3"/>
                <c:pt idx="0">
                  <c:v>6.64125E6</c:v>
                </c:pt>
                <c:pt idx="1">
                  <c:v>6.27229166666667E6</c:v>
                </c:pt>
                <c:pt idx="2">
                  <c:v>4.4275E6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09626568"/>
        <c:axId val="708856904"/>
      </c:lineChart>
      <c:catAx>
        <c:axId val="709626568"/>
        <c:scaling>
          <c:orientation val="minMax"/>
        </c:scaling>
        <c:delete val="0"/>
        <c:axPos val="b"/>
        <c:majorGridlines/>
        <c:majorTickMark val="cross"/>
        <c:minorTickMark val="cross"/>
        <c:tickLblPos val="low"/>
        <c:txPr>
          <a:bodyPr/>
          <a:lstStyle/>
          <a:p>
            <a:pPr>
              <a:defRPr sz="1200"/>
            </a:pPr>
            <a:endParaRPr lang="en-US"/>
          </a:p>
        </c:txPr>
        <c:crossAx val="708856904"/>
        <c:crosses val="autoZero"/>
        <c:auto val="1"/>
        <c:lblAlgn val="ctr"/>
        <c:lblOffset val="100"/>
        <c:noMultiLvlLbl val="0"/>
      </c:catAx>
      <c:valAx>
        <c:axId val="708856904"/>
        <c:scaling>
          <c:orientation val="minMax"/>
        </c:scaling>
        <c:delete val="0"/>
        <c:axPos val="l"/>
        <c:majorGridlines/>
        <c:minorGridlines/>
        <c:title>
          <c:tx>
            <c:rich>
              <a:bodyPr/>
              <a:lstStyle/>
              <a:p>
                <a:pPr>
                  <a:defRPr sz="1400"/>
                </a:pPr>
                <a:r>
                  <a:rPr lang="en-US" sz="1400"/>
                  <a:t>Estimates converted from</a:t>
                </a:r>
                <a:r>
                  <a:rPr lang="en-US" sz="1400" baseline="0"/>
                  <a:t> hours based on rates</a:t>
                </a:r>
                <a:endParaRPr lang="en-US" sz="1400"/>
              </a:p>
            </c:rich>
          </c:tx>
          <c:layout/>
          <c:overlay val="0"/>
        </c:title>
        <c:numFmt formatCode="&quot;$&quot;#,##0" sourceLinked="1"/>
        <c:majorTickMark val="none"/>
        <c:minorTickMark val="none"/>
        <c:tickLblPos val="nextTo"/>
        <c:crossAx val="709626568"/>
        <c:crosses val="autoZero"/>
        <c:crossBetween val="midCat"/>
      </c:valAx>
    </c:plotArea>
    <c:legend>
      <c:legendPos val="r"/>
      <c:layout/>
      <c:overlay val="0"/>
      <c:spPr>
        <a:ln>
          <a:solidFill>
            <a:schemeClr val="tx1"/>
          </a:solidFill>
          <a:prstDash val="solid"/>
        </a:ln>
      </c:spPr>
      <c:txPr>
        <a:bodyPr/>
        <a:lstStyle/>
        <a:p>
          <a:pPr>
            <a:defRPr sz="1400"/>
          </a:pPr>
          <a:endParaRPr lang="en-US"/>
        </a:p>
      </c:txPr>
    </c:legend>
    <c:plotVisOnly val="1"/>
    <c:dispBlanksAs val="gap"/>
    <c:showDLblsOverMax val="0"/>
  </c:chart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46F816-0A4C-2949-A021-4CDD7B8E3423}" type="datetimeFigureOut">
              <a:rPr lang="en-US" smtClean="0"/>
              <a:pPr/>
              <a:t>5/17/11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ADA06C-A1F9-DF44-8294-67CA7114255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228913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2F3866-CE86-324F-B597-19BEA7FF57B4}" type="datetimeFigureOut">
              <a:rPr lang="en-US" smtClean="0"/>
              <a:pPr/>
              <a:t>5/17/11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8B3740-2265-F54B-9CB2-1BA8FDC3371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558628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5/16/11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Workday - an IT impact assessment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3E4AA-0C26-D94C-B6B1-7F17D0E20C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5/16/11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Workday - an IT impact assessment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3E4AA-0C26-D94C-B6B1-7F17D0E20C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5/16/11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Workday - an IT impact assessment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3E4AA-0C26-D94C-B6B1-7F17D0E20C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5/16/11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Workday - an IT impact assessment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3E4AA-0C26-D94C-B6B1-7F17D0E20C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5/16/11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Workday - an IT impact assessment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3E4AA-0C26-D94C-B6B1-7F17D0E20C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5/16/11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Workday - an IT impact assessment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3E4AA-0C26-D94C-B6B1-7F17D0E20C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5/16/11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Workday - an IT impact assessment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3E4AA-0C26-D94C-B6B1-7F17D0E20C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5/16/11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Workday - an IT impact assessment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3E4AA-0C26-D94C-B6B1-7F17D0E20C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5/16/11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Workday - an IT impact assessment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3E4AA-0C26-D94C-B6B1-7F17D0E20C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5/16/11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Workday - an IT impact assessment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3E4AA-0C26-D94C-B6B1-7F17D0E20C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5/16/11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Workday - an IT impact assessment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3E4AA-0C26-D94C-B6B1-7F17D0E20C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5/16/11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Workday - an IT impact assessment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73E4AA-0C26-D94C-B6B1-7F17D0E20C1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chart" Target="../charts/char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chart" Target="../charts/char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chart" Target="../charts/char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chart" Target="../charts/char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5/16/11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Workday - an IT impact assessment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3E4AA-0C26-D94C-B6B1-7F17D0E20C1D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614234" y="2064024"/>
            <a:ext cx="7772400" cy="1470025"/>
          </a:xfrm>
        </p:spPr>
        <p:txBody>
          <a:bodyPr/>
          <a:lstStyle/>
          <a:p>
            <a:r>
              <a:rPr lang="en-US" dirty="0" smtClean="0"/>
              <a:t>Workday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2199624" y="4077104"/>
            <a:ext cx="4913875" cy="17526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dirty="0" smtClean="0"/>
              <a:t>Updated summary</a:t>
            </a:r>
            <a:endParaRPr lang="en-US" dirty="0" smtClean="0"/>
          </a:p>
          <a:p>
            <a:pPr marL="0" indent="0" algn="ctr">
              <a:buNone/>
            </a:pPr>
            <a:r>
              <a:rPr lang="en-US" dirty="0" smtClean="0"/>
              <a:t>May 17, </a:t>
            </a:r>
            <a:r>
              <a:rPr lang="en-US" dirty="0" smtClean="0"/>
              <a:t>2011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5/16/11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Workday - an IT impact assessment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3E4AA-0C26-D94C-B6B1-7F17D0E20C1D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57200" y="65407"/>
            <a:ext cx="8229600" cy="1143000"/>
          </a:xfrm>
        </p:spPr>
        <p:txBody>
          <a:bodyPr/>
          <a:lstStyle/>
          <a:p>
            <a:r>
              <a:rPr lang="en-US" dirty="0" smtClean="0"/>
              <a:t>Changes to Report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457199" y="1002594"/>
            <a:ext cx="8374495" cy="387789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b="1" dirty="0" smtClean="0"/>
              <a:t>Changes included in hours</a:t>
            </a:r>
            <a:r>
              <a:rPr lang="en-US" sz="2000" b="1" dirty="0"/>
              <a:t>/costs</a:t>
            </a:r>
            <a:r>
              <a:rPr lang="en-US" sz="2000" b="1" dirty="0" smtClean="0"/>
              <a:t>:</a:t>
            </a:r>
          </a:p>
          <a:p>
            <a:r>
              <a:rPr lang="en-US" sz="2000" b="1" dirty="0"/>
              <a:t>Data delivery</a:t>
            </a:r>
            <a:r>
              <a:rPr lang="en-US" sz="2000" b="1" dirty="0" smtClean="0"/>
              <a:t>:</a:t>
            </a:r>
            <a:endParaRPr lang="en-US" sz="2000" dirty="0"/>
          </a:p>
          <a:p>
            <a:pPr lvl="2"/>
            <a:r>
              <a:rPr lang="en-US" sz="1600" dirty="0"/>
              <a:t>Low Estimate:</a:t>
            </a:r>
          </a:p>
          <a:p>
            <a:pPr lvl="3"/>
            <a:r>
              <a:rPr lang="en-US" sz="1600" dirty="0"/>
              <a:t>Reduced to </a:t>
            </a:r>
            <a:r>
              <a:rPr lang="en-US" sz="1600" dirty="0" smtClean="0"/>
              <a:t>an operational data store </a:t>
            </a:r>
          </a:p>
          <a:p>
            <a:pPr lvl="3"/>
            <a:r>
              <a:rPr lang="en-US" sz="1600" dirty="0" smtClean="0"/>
              <a:t>Followed </a:t>
            </a:r>
            <a:r>
              <a:rPr lang="en-US" sz="1600" dirty="0"/>
              <a:t>Georgetown’s </a:t>
            </a:r>
            <a:r>
              <a:rPr lang="en-US" sz="1600" dirty="0" smtClean="0"/>
              <a:t>investment </a:t>
            </a:r>
            <a:r>
              <a:rPr lang="en-US" sz="1600" dirty="0"/>
              <a:t>of 1.5 </a:t>
            </a:r>
            <a:r>
              <a:rPr lang="en-US" sz="1600" dirty="0" smtClean="0"/>
              <a:t>FTE and reduced scope.</a:t>
            </a:r>
            <a:endParaRPr lang="en-US" sz="1600" dirty="0"/>
          </a:p>
          <a:p>
            <a:pPr lvl="2"/>
            <a:r>
              <a:rPr lang="en-US" sz="1600" dirty="0"/>
              <a:t>High Estimate</a:t>
            </a:r>
          </a:p>
          <a:p>
            <a:pPr lvl="3"/>
            <a:r>
              <a:rPr lang="en-US" sz="1600" dirty="0"/>
              <a:t>Keep with CU’s KDW estimate</a:t>
            </a:r>
            <a:r>
              <a:rPr lang="en-US" sz="1600" dirty="0" smtClean="0"/>
              <a:t>.</a:t>
            </a:r>
          </a:p>
          <a:p>
            <a:r>
              <a:rPr lang="en-US" sz="2000" b="1" dirty="0" smtClean="0"/>
              <a:t>PeopleSoft people data hub: </a:t>
            </a:r>
            <a:r>
              <a:rPr lang="en-US" sz="2000" dirty="0" smtClean="0"/>
              <a:t>Shifted point-to-point interfaces to the creation of a PeopleSoft people data hub.</a:t>
            </a:r>
            <a:endParaRPr lang="en-US" sz="2000" b="1" dirty="0" smtClean="0"/>
          </a:p>
          <a:p>
            <a:r>
              <a:rPr lang="en-US" sz="2000" b="1" dirty="0" smtClean="0"/>
              <a:t>Technical </a:t>
            </a:r>
            <a:r>
              <a:rPr lang="en-US" sz="2000" b="1" dirty="0"/>
              <a:t>Project Management:</a:t>
            </a:r>
            <a:r>
              <a:rPr lang="en-US" sz="2000" dirty="0"/>
              <a:t> </a:t>
            </a:r>
            <a:r>
              <a:rPr lang="en-US" sz="2000" dirty="0" smtClean="0"/>
              <a:t>Represented in hours instead of percent.</a:t>
            </a:r>
          </a:p>
          <a:p>
            <a:pPr marL="342900" lvl="1" indent="-342900">
              <a:buFont typeface="Arial"/>
              <a:buChar char="•"/>
            </a:pPr>
            <a:r>
              <a:rPr lang="en-US" sz="2000" b="1" dirty="0"/>
              <a:t>Identity Management </a:t>
            </a:r>
            <a:r>
              <a:rPr lang="en-US" sz="2000" b="1" dirty="0" smtClean="0"/>
              <a:t>remediation:  </a:t>
            </a:r>
            <a:r>
              <a:rPr lang="en-US" sz="2000" dirty="0" smtClean="0"/>
              <a:t>PeopleSoft </a:t>
            </a:r>
            <a:r>
              <a:rPr lang="en-US" sz="2000" dirty="0"/>
              <a:t>people data hub concept reduces </a:t>
            </a:r>
            <a:r>
              <a:rPr lang="en-US" sz="2000" dirty="0" smtClean="0"/>
              <a:t>impact.</a:t>
            </a:r>
            <a:endParaRPr lang="en-US" sz="2000" dirty="0"/>
          </a:p>
          <a:p>
            <a:endParaRPr lang="en-US" sz="2000" dirty="0"/>
          </a:p>
          <a:p>
            <a:pPr lvl="2"/>
            <a:endParaRPr lang="en-US" sz="2000" dirty="0"/>
          </a:p>
          <a:p>
            <a:pPr marL="0" indent="0">
              <a:buNone/>
            </a:pPr>
            <a:endParaRPr lang="en-US" sz="2000" b="1" dirty="0"/>
          </a:p>
          <a:p>
            <a:endParaRPr lang="en-US" sz="2000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57200" y="4973050"/>
            <a:ext cx="8229600" cy="161725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r>
              <a:rPr lang="en-US" sz="2000" b="1" dirty="0" smtClean="0"/>
              <a:t>Changes discussed but not represented in hours/costs:</a:t>
            </a:r>
            <a:endParaRPr lang="en-US" sz="2000" dirty="0" smtClean="0"/>
          </a:p>
          <a:p>
            <a:r>
              <a:rPr lang="en-US" sz="2000" b="1" dirty="0"/>
              <a:t>Replace </a:t>
            </a:r>
            <a:r>
              <a:rPr lang="en-US" sz="2000" b="1" dirty="0" smtClean="0"/>
              <a:t>Identity Management software with commercial product:</a:t>
            </a:r>
            <a:r>
              <a:rPr lang="en-US" sz="2000" dirty="0" smtClean="0"/>
              <a:t> </a:t>
            </a:r>
            <a:endParaRPr lang="en-US" sz="2000" dirty="0"/>
          </a:p>
          <a:p>
            <a:pPr lvl="1"/>
            <a:r>
              <a:rPr lang="en-US" sz="2000" dirty="0" smtClean="0"/>
              <a:t>Parallel </a:t>
            </a:r>
            <a:r>
              <a:rPr lang="en-US" sz="2000" dirty="0"/>
              <a:t>replacement of </a:t>
            </a:r>
            <a:r>
              <a:rPr lang="en-US" sz="2000" dirty="0" err="1"/>
              <a:t>NetID</a:t>
            </a:r>
            <a:r>
              <a:rPr lang="en-US" sz="2000" dirty="0"/>
              <a:t> management </a:t>
            </a:r>
            <a:r>
              <a:rPr lang="en-US" sz="2000" dirty="0" smtClean="0"/>
              <a:t>application and </a:t>
            </a:r>
            <a:r>
              <a:rPr lang="en-US" sz="2000" dirty="0"/>
              <a:t>Kerberos infrastructure </a:t>
            </a:r>
            <a:r>
              <a:rPr lang="en-US" sz="2000" dirty="0" smtClean="0"/>
              <a:t>is not a requirement for Workday go-live.</a:t>
            </a:r>
            <a:endParaRPr lang="en-US" sz="2000" dirty="0"/>
          </a:p>
          <a:p>
            <a:pPr marL="0" indent="0">
              <a:buFont typeface="Arial"/>
              <a:buNone/>
            </a:pPr>
            <a:endParaRPr lang="en-US" sz="2000" b="1" dirty="0" smtClean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2819202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5/16/11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Workday - an IT impact assessment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3E4AA-0C26-D94C-B6B1-7F17D0E20C1D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/>
              <a:t>Recap from 5/</a:t>
            </a:r>
            <a:r>
              <a:rPr lang="en-US" dirty="0" smtClean="0"/>
              <a:t>12 meeting</a:t>
            </a:r>
            <a:r>
              <a:rPr lang="en-US" dirty="0" smtClean="0"/>
              <a:t>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153765" y="1699802"/>
            <a:ext cx="6781480" cy="3587395"/>
          </a:xfrm>
        </p:spPr>
        <p:txBody>
          <a:bodyPr>
            <a:normAutofit/>
          </a:bodyPr>
          <a:lstStyle/>
          <a:p>
            <a:pPr lvl="0"/>
            <a:r>
              <a:rPr lang="en-US" sz="2000" dirty="0" smtClean="0"/>
              <a:t>Scope considerations: </a:t>
            </a:r>
          </a:p>
          <a:p>
            <a:pPr lvl="1"/>
            <a:r>
              <a:rPr lang="en-US" sz="2000" dirty="0" smtClean="0"/>
              <a:t>Data delivery</a:t>
            </a:r>
          </a:p>
          <a:p>
            <a:pPr lvl="1"/>
            <a:r>
              <a:rPr lang="en-US" sz="2000" dirty="0" smtClean="0"/>
              <a:t>PeopleSoft as </a:t>
            </a:r>
            <a:r>
              <a:rPr lang="en-US" sz="2000" dirty="0" smtClean="0"/>
              <a:t>people data </a:t>
            </a:r>
            <a:r>
              <a:rPr lang="en-US" sz="2000" dirty="0" smtClean="0"/>
              <a:t>hub</a:t>
            </a:r>
          </a:p>
          <a:p>
            <a:pPr lvl="0"/>
            <a:r>
              <a:rPr lang="en-US" sz="2000" dirty="0" smtClean="0"/>
              <a:t>Schedule options: </a:t>
            </a:r>
          </a:p>
          <a:p>
            <a:pPr lvl="1"/>
            <a:r>
              <a:rPr lang="en-US" sz="2000" dirty="0" smtClean="0"/>
              <a:t>07</a:t>
            </a:r>
            <a:r>
              <a:rPr lang="en-US" sz="2000" dirty="0" smtClean="0"/>
              <a:t>/2012 </a:t>
            </a:r>
          </a:p>
          <a:p>
            <a:pPr lvl="1"/>
            <a:r>
              <a:rPr lang="en-US" sz="2000" dirty="0" smtClean="0"/>
              <a:t>01</a:t>
            </a:r>
            <a:r>
              <a:rPr lang="en-US" sz="2000" dirty="0" smtClean="0"/>
              <a:t>/2013</a:t>
            </a:r>
          </a:p>
          <a:p>
            <a:pPr lvl="0"/>
            <a:r>
              <a:rPr lang="en-US" sz="2000" dirty="0" smtClean="0"/>
              <a:t>Resources options: </a:t>
            </a:r>
          </a:p>
          <a:p>
            <a:pPr lvl="1"/>
            <a:r>
              <a:rPr lang="en-US" sz="2000" dirty="0" smtClean="0"/>
              <a:t>Consulting and reallocated rates</a:t>
            </a:r>
          </a:p>
          <a:p>
            <a:r>
              <a:rPr lang="en-US" sz="2000" dirty="0" smtClean="0"/>
              <a:t>Follow up with other schools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5/16/11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Workday - an IT impact assessment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3E4AA-0C26-D94C-B6B1-7F17D0E20C1D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581033" y="158436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PeopleSoft as the </a:t>
            </a:r>
            <a:r>
              <a:rPr lang="en-US" dirty="0" smtClean="0"/>
              <a:t>people data hub</a:t>
            </a:r>
            <a:endParaRPr lang="en-US" dirty="0"/>
          </a:p>
        </p:txBody>
      </p:sp>
      <p:pic>
        <p:nvPicPr>
          <p:cNvPr id="4" name="Content Placeholder 3" descr="Workday_Context.png"/>
          <p:cNvPicPr>
            <a:picLocks noGrp="1" noChangeAspect="1"/>
          </p:cNvPicPr>
          <p:nvPr>
            <p:ph idx="4294967295"/>
          </p:nvPr>
        </p:nvPicPr>
        <p:blipFill>
          <a:blip r:embed="rId2"/>
          <a:srcRect l="-12344" r="-12344"/>
          <a:stretch>
            <a:fillRect/>
          </a:stretch>
        </p:blipFill>
        <p:spPr>
          <a:xfrm>
            <a:off x="694800" y="1107823"/>
            <a:ext cx="8449200" cy="5248527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5/16/11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Workday - an IT impact assessment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3E4AA-0C26-D94C-B6B1-7F17D0E20C1D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381822" y="274638"/>
            <a:ext cx="8229600" cy="1143000"/>
          </a:xfrm>
        </p:spPr>
        <p:txBody>
          <a:bodyPr/>
          <a:lstStyle/>
          <a:p>
            <a:r>
              <a:rPr lang="en-US" dirty="0" smtClean="0"/>
              <a:t>Ratios of efforts</a:t>
            </a:r>
            <a:endParaRPr lang="en-US" dirty="0"/>
          </a:p>
        </p:txBody>
      </p:sp>
      <p:graphicFrame>
        <p:nvGraphicFramePr>
          <p:cNvPr id="9" name="Chart 8"/>
          <p:cNvGraphicFramePr>
            <a:graphicFrameLocks/>
          </p:cNvGraphicFramePr>
          <p:nvPr/>
        </p:nvGraphicFramePr>
        <p:xfrm>
          <a:off x="1784350" y="2057400"/>
          <a:ext cx="55753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5/16/11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Workday - an IT impact assessment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3E4AA-0C26-D94C-B6B1-7F17D0E20C1D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340319" y="274638"/>
            <a:ext cx="8229600" cy="1143000"/>
          </a:xfrm>
        </p:spPr>
        <p:txBody>
          <a:bodyPr/>
          <a:lstStyle/>
          <a:p>
            <a:r>
              <a:rPr lang="en-US" dirty="0" smtClean="0"/>
              <a:t>Ratios of efforts</a:t>
            </a:r>
            <a:endParaRPr lang="en-US" dirty="0"/>
          </a:p>
        </p:txBody>
      </p:sp>
      <p:graphicFrame>
        <p:nvGraphicFramePr>
          <p:cNvPr id="9" name="Chart 8"/>
          <p:cNvGraphicFramePr>
            <a:graphicFrameLocks/>
          </p:cNvGraphicFramePr>
          <p:nvPr/>
        </p:nvGraphicFramePr>
        <p:xfrm>
          <a:off x="1790700" y="2063750"/>
          <a:ext cx="5562600" cy="2730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5/16/11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Workday - an IT impact assessment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3E4AA-0C26-D94C-B6B1-7F17D0E20C1D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57200" y="27295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R</a:t>
            </a:r>
            <a:r>
              <a:rPr lang="en-US" dirty="0" smtClean="0"/>
              <a:t>esource options for </a:t>
            </a:r>
            <a:br>
              <a:rPr lang="en-US" dirty="0" smtClean="0"/>
            </a:br>
            <a:r>
              <a:rPr lang="en-US" dirty="0" smtClean="0"/>
              <a:t>July 2012 and Jan 2013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4898811" y="3072582"/>
            <a:ext cx="2139975" cy="595836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 cmpd="sng">
            <a:solidFill>
              <a:srgbClr val="00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1025505" y="3072582"/>
            <a:ext cx="3856706" cy="595836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Line Callout 1 8"/>
          <p:cNvSpPr/>
          <p:nvPr/>
        </p:nvSpPr>
        <p:spPr>
          <a:xfrm>
            <a:off x="5212364" y="1948914"/>
            <a:ext cx="1160147" cy="721276"/>
          </a:xfrm>
          <a:prstGeom prst="borderCallout1">
            <a:avLst>
              <a:gd name="adj1" fmla="val 102755"/>
              <a:gd name="adj2" fmla="val -1894"/>
              <a:gd name="adj3" fmla="val 157912"/>
              <a:gd name="adj4" fmla="val -27522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July 2012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0" name="Line Callout 1 9"/>
          <p:cNvSpPr/>
          <p:nvPr/>
        </p:nvSpPr>
        <p:spPr>
          <a:xfrm>
            <a:off x="7202253" y="1948914"/>
            <a:ext cx="1160147" cy="721276"/>
          </a:xfrm>
          <a:prstGeom prst="borderCallout1">
            <a:avLst>
              <a:gd name="adj1" fmla="val 107240"/>
              <a:gd name="adj2" fmla="val -384"/>
              <a:gd name="adj3" fmla="val 157656"/>
              <a:gd name="adj4" fmla="val -14086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Jan 2013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1" name="Line Callout 1 10"/>
          <p:cNvSpPr/>
          <p:nvPr/>
        </p:nvSpPr>
        <p:spPr>
          <a:xfrm>
            <a:off x="1322685" y="1948914"/>
            <a:ext cx="1160147" cy="721276"/>
          </a:xfrm>
          <a:prstGeom prst="borderCallout1">
            <a:avLst>
              <a:gd name="adj1" fmla="val 105057"/>
              <a:gd name="adj2" fmla="val -4040"/>
              <a:gd name="adj3" fmla="val 157912"/>
              <a:gd name="adj4" fmla="val -25376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July 2011</a:t>
            </a:r>
            <a:endParaRPr lang="en-US" dirty="0"/>
          </a:p>
        </p:txBody>
      </p:sp>
      <p:sp>
        <p:nvSpPr>
          <p:cNvPr id="12" name="Rounded Rectangular Callout 11"/>
          <p:cNvSpPr/>
          <p:nvPr/>
        </p:nvSpPr>
        <p:spPr>
          <a:xfrm>
            <a:off x="838347" y="4466734"/>
            <a:ext cx="3237235" cy="1459573"/>
          </a:xfrm>
          <a:prstGeom prst="wedgeRoundRectCallout">
            <a:avLst>
              <a:gd name="adj1" fmla="val -2671"/>
              <a:gd name="adj2" fmla="val -118445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100% consultants at $</a:t>
            </a:r>
            <a:r>
              <a:rPr lang="en-US" dirty="0" smtClean="0"/>
              <a:t>150/hour</a:t>
            </a:r>
          </a:p>
          <a:p>
            <a:r>
              <a:rPr lang="en-US" i="1" dirty="0" smtClean="0"/>
              <a:t>--Result of the current project prioritization</a:t>
            </a:r>
          </a:p>
        </p:txBody>
      </p:sp>
      <p:sp>
        <p:nvSpPr>
          <p:cNvPr id="13" name="Rounded Rectangular Callout 12"/>
          <p:cNvSpPr/>
          <p:nvPr/>
        </p:nvSpPr>
        <p:spPr>
          <a:xfrm>
            <a:off x="4944549" y="4464174"/>
            <a:ext cx="3596630" cy="1462134"/>
          </a:xfrm>
          <a:prstGeom prst="wedgeRoundRectCallout">
            <a:avLst>
              <a:gd name="adj1" fmla="val -16561"/>
              <a:gd name="adj2" fmla="val -119366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50% consultants at $</a:t>
            </a:r>
            <a:r>
              <a:rPr lang="en-US" dirty="0" smtClean="0"/>
              <a:t>150/</a:t>
            </a:r>
            <a:r>
              <a:rPr lang="en-US" dirty="0" smtClean="0"/>
              <a:t>hour and </a:t>
            </a:r>
          </a:p>
          <a:p>
            <a:pPr algn="ctr"/>
            <a:r>
              <a:rPr lang="en-US" dirty="0" smtClean="0"/>
              <a:t>50% CU staff at $</a:t>
            </a:r>
            <a:r>
              <a:rPr lang="en-US" dirty="0" smtClean="0"/>
              <a:t>100/ hour</a:t>
            </a:r>
          </a:p>
          <a:p>
            <a:r>
              <a:rPr lang="en-US" i="1" dirty="0" smtClean="0"/>
              <a:t>--Result of anticipated completion of current projects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15595312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5/16/11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Workday - an IT impact assessment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3E4AA-0C26-D94C-B6B1-7F17D0E20C1D}" type="slidenum">
              <a:rPr lang="en-US" smtClean="0"/>
              <a:pPr/>
              <a:t>7</a:t>
            </a:fld>
            <a:endParaRPr lang="en-US"/>
          </a:p>
        </p:txBody>
      </p:sp>
      <p:graphicFrame>
        <p:nvGraphicFramePr>
          <p:cNvPr id="9" name="Chart 8" title="Junk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75137262"/>
              </p:ext>
            </p:extLst>
          </p:nvPr>
        </p:nvGraphicFramePr>
        <p:xfrm>
          <a:off x="365220" y="332006"/>
          <a:ext cx="8590982" cy="58211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5/16/11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Workday - an IT impact assessment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3E4AA-0C26-D94C-B6B1-7F17D0E20C1D}" type="slidenum">
              <a:rPr lang="en-US" smtClean="0"/>
              <a:pPr/>
              <a:t>8</a:t>
            </a:fld>
            <a:endParaRPr lang="en-US"/>
          </a:p>
        </p:txBody>
      </p:sp>
      <p:graphicFrame>
        <p:nvGraphicFramePr>
          <p:cNvPr id="8" name="Chart 7" title="Junk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72135530"/>
              </p:ext>
            </p:extLst>
          </p:nvPr>
        </p:nvGraphicFramePr>
        <p:xfrm>
          <a:off x="273916" y="373507"/>
          <a:ext cx="8607582" cy="58599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5/16/11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Workday - an IT impact assessment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3E4AA-0C26-D94C-B6B1-7F17D0E20C1D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57200" y="65407"/>
            <a:ext cx="8229600" cy="1143000"/>
          </a:xfrm>
        </p:spPr>
        <p:txBody>
          <a:bodyPr/>
          <a:lstStyle/>
          <a:p>
            <a:r>
              <a:rPr lang="en-US" dirty="0" smtClean="0"/>
              <a:t>Changes to Report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457200" y="1210095"/>
            <a:ext cx="8229600" cy="425970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b="1" dirty="0" smtClean="0"/>
              <a:t>No longer included in hours/costs:</a:t>
            </a:r>
          </a:p>
          <a:p>
            <a:r>
              <a:rPr lang="en-US" sz="2000" b="1" dirty="0" smtClean="0"/>
              <a:t>Time </a:t>
            </a:r>
            <a:r>
              <a:rPr lang="en-US" sz="2000" b="1" dirty="0"/>
              <a:t>collection:</a:t>
            </a:r>
            <a:r>
              <a:rPr lang="en-US" sz="2000" dirty="0" smtClean="0"/>
              <a:t> The </a:t>
            </a:r>
            <a:r>
              <a:rPr lang="en-US" sz="2000" dirty="0"/>
              <a:t>costs still exist, and this is a prerequisite, but the costs will be counted separately in another </a:t>
            </a:r>
            <a:r>
              <a:rPr lang="en-US" sz="2000" dirty="0" smtClean="0"/>
              <a:t>capital project</a:t>
            </a:r>
            <a:r>
              <a:rPr lang="en-US" sz="2000" dirty="0"/>
              <a:t>.</a:t>
            </a:r>
            <a:r>
              <a:rPr lang="en-US" sz="2000" dirty="0" smtClean="0"/>
              <a:t> </a:t>
            </a:r>
            <a:endParaRPr lang="en-US" sz="2000" dirty="0" smtClean="0"/>
          </a:p>
          <a:p>
            <a:r>
              <a:rPr lang="en-US" sz="2000" b="1" dirty="0" smtClean="0"/>
              <a:t>Point-to-Point integrations from Workday: </a:t>
            </a:r>
            <a:r>
              <a:rPr lang="en-US" sz="2000" dirty="0" smtClean="0"/>
              <a:t>Hours/costs shifted to an implementation of </a:t>
            </a:r>
            <a:r>
              <a:rPr lang="en-US" sz="2000" dirty="0" smtClean="0"/>
              <a:t>a PeopleSoft people data hub and creation of a single service that multiple systems can consume. </a:t>
            </a:r>
          </a:p>
          <a:p>
            <a:r>
              <a:rPr lang="en-US" sz="2000" b="1" dirty="0"/>
              <a:t>Reserves for impacts to </a:t>
            </a:r>
            <a:r>
              <a:rPr lang="en-US" sz="2000" b="1" dirty="0" smtClean="0"/>
              <a:t>‘satellite’ </a:t>
            </a:r>
            <a:r>
              <a:rPr lang="en-US" sz="2000" b="1" dirty="0"/>
              <a:t>systems:</a:t>
            </a:r>
            <a:r>
              <a:rPr lang="en-US" sz="2000" dirty="0"/>
              <a:t> </a:t>
            </a:r>
            <a:r>
              <a:rPr lang="en-US" sz="2000" dirty="0" smtClean="0"/>
              <a:t>Units/departments impacted by the decentralization of data and/or warehouse direction will be required to provide separate funding for remediation.</a:t>
            </a:r>
          </a:p>
          <a:p>
            <a:r>
              <a:rPr lang="en-US" sz="2000" b="1" dirty="0" smtClean="0"/>
              <a:t>Consulting and development support </a:t>
            </a:r>
            <a:r>
              <a:rPr lang="en-US" sz="2000" b="1" dirty="0"/>
              <a:t>for Payroll:</a:t>
            </a:r>
            <a:r>
              <a:rPr lang="en-US" sz="2000" dirty="0"/>
              <a:t> </a:t>
            </a:r>
            <a:r>
              <a:rPr lang="en-US" sz="2000" dirty="0" smtClean="0"/>
              <a:t>Payroll’s request for CIT support to develop, test, implement and maintain </a:t>
            </a:r>
            <a:r>
              <a:rPr lang="en-US" sz="2000" u="sng" dirty="0" smtClean="0"/>
              <a:t>all</a:t>
            </a:r>
            <a:r>
              <a:rPr lang="en-US" sz="2000" dirty="0" smtClean="0"/>
              <a:t> Payroll Workday integrations and reports is not included.</a:t>
            </a:r>
            <a:r>
              <a:rPr lang="en-US" sz="2000" dirty="0" smtClean="0"/>
              <a:t/>
            </a:r>
            <a:br>
              <a:rPr lang="en-US" sz="2000" dirty="0" smtClean="0"/>
            </a:br>
            <a:endParaRPr lang="en-US" sz="2000" dirty="0"/>
          </a:p>
          <a:p>
            <a:pPr marL="0" indent="0">
              <a:buNone/>
            </a:pPr>
            <a:endParaRPr lang="en-US" sz="2000" b="1" dirty="0"/>
          </a:p>
          <a:p>
            <a:endParaRPr lang="en-US" sz="20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</TotalTime>
  <Words>506</Words>
  <Application>Microsoft Macintosh PowerPoint</Application>
  <PresentationFormat>On-screen Show (4:3)</PresentationFormat>
  <Paragraphs>83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Workday </vt:lpstr>
      <vt:lpstr>Recap from 5/12 meeting </vt:lpstr>
      <vt:lpstr>PeopleSoft as the people data hub</vt:lpstr>
      <vt:lpstr>Ratios of efforts</vt:lpstr>
      <vt:lpstr>Ratios of efforts</vt:lpstr>
      <vt:lpstr>Resource options for  July 2012 and Jan 2013</vt:lpstr>
      <vt:lpstr>PowerPoint Presentation</vt:lpstr>
      <vt:lpstr>PowerPoint Presentation</vt:lpstr>
      <vt:lpstr>Changes to Report</vt:lpstr>
      <vt:lpstr>Changes to Report</vt:lpstr>
    </vt:vector>
  </TitlesOfParts>
  <Company>Cornell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Workday </dc:title>
  <dc:creator>Steve Lutter</dc:creator>
  <cp:lastModifiedBy>Victoria Mikula</cp:lastModifiedBy>
  <cp:revision>30</cp:revision>
  <dcterms:created xsi:type="dcterms:W3CDTF">2011-05-17T10:34:41Z</dcterms:created>
  <dcterms:modified xsi:type="dcterms:W3CDTF">2011-05-17T18:13:42Z</dcterms:modified>
</cp:coreProperties>
</file>