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8" r:id="rId2"/>
    <p:sldId id="262" r:id="rId3"/>
    <p:sldId id="261" r:id="rId4"/>
    <p:sldId id="257" r:id="rId5"/>
    <p:sldId id="276" r:id="rId6"/>
    <p:sldId id="264" r:id="rId7"/>
    <p:sldId id="265" r:id="rId8"/>
    <p:sldId id="271" r:id="rId9"/>
    <p:sldId id="267" r:id="rId10"/>
    <p:sldId id="270" r:id="rId11"/>
    <p:sldId id="274" r:id="rId12"/>
    <p:sldId id="272" r:id="rId13"/>
    <p:sldId id="273" r:id="rId14"/>
    <p:sldId id="266" r:id="rId15"/>
    <p:sldId id="275" r:id="rId16"/>
    <p:sldId id="268" r:id="rId17"/>
    <p:sldId id="277" r:id="rId18"/>
    <p:sldId id="278" r:id="rId19"/>
    <p:sldId id="279" r:id="rId20"/>
    <p:sldId id="280" r:id="rId21"/>
    <p:sldId id="281" r:id="rId22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64957" autoAdjust="0"/>
  </p:normalViewPr>
  <p:slideViewPr>
    <p:cSldViewPr>
      <p:cViewPr>
        <p:scale>
          <a:sx n="70" d="100"/>
          <a:sy n="70" d="100"/>
        </p:scale>
        <p:origin x="-1032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688" y="0"/>
            <a:ext cx="304165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A6DA8-814E-4022-BF8A-501F3C05171A}" type="datetimeFigureOut">
              <a:rPr lang="en-US" smtClean="0"/>
              <a:t>12/14/2012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200"/>
            <a:ext cx="304165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688" y="8839200"/>
            <a:ext cx="304165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8D263-7400-4E1E-95DD-E238563D5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743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D0BB1FC4-E0E2-4ED2-98CA-A8F736B9E1EE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585415AB-3548-4BBC-B612-B20372A684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55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Welcome to the End of Semester Instruction Forum: What Worked, What Didn’t?  </a:t>
            </a:r>
          </a:p>
          <a:p>
            <a:pPr fontAlgn="base"/>
            <a:endParaRPr lang="en-US" b="1" dirty="0"/>
          </a:p>
          <a:p>
            <a:pPr fontAlgn="base"/>
            <a:r>
              <a:rPr lang="en-US" b="1" dirty="0"/>
              <a:t>Participant goals:</a:t>
            </a:r>
          </a:p>
          <a:p>
            <a:pPr fontAlgn="base">
              <a:buFont typeface="Arial" pitchFamily="34" charset="0"/>
              <a:buChar char="•"/>
            </a:pPr>
            <a:r>
              <a:rPr lang="en-US" dirty="0"/>
              <a:t>Reflect on teaching</a:t>
            </a:r>
          </a:p>
          <a:p>
            <a:pPr fontAlgn="base">
              <a:buFont typeface="Arial" pitchFamily="34" charset="0"/>
              <a:buChar char="•"/>
            </a:pPr>
            <a:r>
              <a:rPr lang="en-US" dirty="0"/>
              <a:t>Learn from colleagues</a:t>
            </a:r>
          </a:p>
          <a:p>
            <a:pPr fontAlgn="base">
              <a:buFont typeface="Arial" pitchFamily="34" charset="0"/>
              <a:buChar char="•"/>
            </a:pPr>
            <a:r>
              <a:rPr lang="en-US" dirty="0"/>
              <a:t>Share successes and challenges</a:t>
            </a:r>
          </a:p>
          <a:p>
            <a:pPr fontAlgn="base">
              <a:buFont typeface="Arial" pitchFamily="34" charset="0"/>
              <a:buChar char="•"/>
            </a:pPr>
            <a:r>
              <a:rPr lang="en-US" dirty="0"/>
              <a:t>Discover opportunities to collaborate </a:t>
            </a:r>
          </a:p>
          <a:p>
            <a:pPr fontAlgn="base"/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PSEC Instruction Committee goals:</a:t>
            </a:r>
          </a:p>
          <a:p>
            <a:pPr fontAlgn="base">
              <a:buFont typeface="Arial" pitchFamily="34" charset="0"/>
              <a:buChar char="•"/>
            </a:pPr>
            <a:r>
              <a:rPr lang="en-US" dirty="0"/>
              <a:t>Generate ideas for professional development programming for teaching librarians </a:t>
            </a:r>
          </a:p>
          <a:p>
            <a:pPr fontAlgn="base">
              <a:buFont typeface="Arial" pitchFamily="34" charset="0"/>
              <a:buChar char="•"/>
            </a:pPr>
            <a:r>
              <a:rPr lang="en-US" dirty="0"/>
              <a:t>Share ideas for collaborations</a:t>
            </a:r>
          </a:p>
          <a:p>
            <a:endParaRPr lang="en-US" dirty="0" smtClean="0"/>
          </a:p>
          <a:p>
            <a:r>
              <a:rPr lang="en-US" b="1" dirty="0" smtClean="0"/>
              <a:t>Today, we’ll be using something called the </a:t>
            </a:r>
            <a:r>
              <a:rPr lang="en-US" b="1" dirty="0" err="1" smtClean="0"/>
              <a:t>Charette</a:t>
            </a:r>
            <a:r>
              <a:rPr lang="en-US" b="1" baseline="0" dirty="0" smtClean="0"/>
              <a:t> Protocol </a:t>
            </a:r>
          </a:p>
          <a:p>
            <a:endParaRPr lang="en-US" baseline="0" dirty="0" smtClean="0"/>
          </a:p>
          <a:p>
            <a:pPr defTabSz="932871">
              <a:defRPr/>
            </a:pPr>
            <a:r>
              <a:rPr lang="en-US" dirty="0" smtClean="0"/>
              <a:t>http://www.flickr.com/photos/26700188@N05/4558213458/sizes/l/in/photostream/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ROUND 1</a:t>
            </a:r>
          </a:p>
          <a:p>
            <a:pPr>
              <a:buFont typeface="Arial" pitchFamily="34" charset="0"/>
              <a:buChar char="•"/>
            </a:pPr>
            <a:r>
              <a:rPr lang="en-US" b="1" dirty="0"/>
              <a:t>Write down the names of the other people in your groups on the blanks. We are going to do this 3 times! 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In groups of 3: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first speaker explains the problem/s </a:t>
            </a:r>
            <a:r>
              <a:rPr lang="en-US" dirty="0" err="1"/>
              <a:t>s</a:t>
            </a:r>
            <a:r>
              <a:rPr lang="en-US" dirty="0"/>
              <a:t>/he identified in the reflection.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listener/s actively listen and takes notes on the problem. </a:t>
            </a:r>
            <a:r>
              <a:rPr lang="en-US" b="1" i="1" dirty="0"/>
              <a:t>2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ROUND 2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The listener/s discuss methods of solving the problem as if the problem is their own.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speaker actively listens and takes notes.</a:t>
            </a:r>
            <a:r>
              <a:rPr lang="en-US" b="1" i="1" dirty="0"/>
              <a:t> 3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ROUND 3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speaker interprets the feedback and tells the listener/s how it was helpful.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listener and timekeeper actively listen. </a:t>
            </a:r>
            <a:r>
              <a:rPr lang="en-US" b="1" i="1" dirty="0"/>
              <a:t>2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ROUND 1</a:t>
            </a:r>
          </a:p>
          <a:p>
            <a:pPr>
              <a:buFont typeface="Arial" pitchFamily="34" charset="0"/>
              <a:buChar char="•"/>
            </a:pPr>
            <a:r>
              <a:rPr lang="en-US" b="1" dirty="0"/>
              <a:t>Write down the names of the other people in your groups on the blanks. We are going to do this 3 times! 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In groups of 3: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first speaker explains the problem/s </a:t>
            </a:r>
            <a:r>
              <a:rPr lang="en-US" dirty="0" err="1"/>
              <a:t>s</a:t>
            </a:r>
            <a:r>
              <a:rPr lang="en-US" dirty="0"/>
              <a:t>/he identified in the reflection.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listener/s actively listen and takes notes on the problem. </a:t>
            </a:r>
            <a:r>
              <a:rPr lang="en-US" b="1" i="1" dirty="0"/>
              <a:t>2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ROUND 2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The listener/s discuss methods of solving the problem as if the problem is their own.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speaker actively listens and takes notes.</a:t>
            </a:r>
            <a:r>
              <a:rPr lang="en-US" b="1" i="1" dirty="0"/>
              <a:t> 3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ROUND 3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speaker interprets the feedback and tells the listener/s how it was helpful.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listener and timekeeper actively listen. </a:t>
            </a:r>
            <a:r>
              <a:rPr lang="en-US" b="1" i="1" dirty="0"/>
              <a:t>2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Group Debrief  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Encapsulate the stories you told each other (group by group) </a:t>
            </a:r>
          </a:p>
          <a:p>
            <a:pPr>
              <a:buFont typeface="Arial" pitchFamily="34" charset="0"/>
              <a:buNone/>
            </a:pPr>
            <a:r>
              <a:rPr lang="en-US" b="1" dirty="0" smtClean="0"/>
              <a:t>Did you discover any…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shared challenges?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shared successes?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opportunities to collaborate? 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Our goals</a:t>
            </a:r>
            <a:r>
              <a:rPr lang="en-US" b="1" baseline="0" dirty="0" smtClean="0"/>
              <a:t> for today were: 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Reflect on teaching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Learn from colleagues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Share successes and challenges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Discover opportunities to collaborate </a:t>
            </a:r>
          </a:p>
          <a:p>
            <a:pPr>
              <a:buFont typeface="Arial" pitchFamily="34" charset="0"/>
              <a:buNone/>
            </a:pPr>
            <a:r>
              <a:rPr lang="en-US" b="1" dirty="0" smtClean="0"/>
              <a:t>** We can capture ideas</a:t>
            </a:r>
            <a:r>
              <a:rPr lang="en-US" b="1" baseline="0" dirty="0" smtClean="0"/>
              <a:t> for future trainings and ideas for learning objects, shareable templates, modules, etc.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en-US" b="1" dirty="0" smtClean="0"/>
              <a:t>What did you learn from…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reflecting on your teaching?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your colleagues’ experiences?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None/>
            </a:pPr>
            <a:r>
              <a:rPr lang="en-US" dirty="0" smtClean="0"/>
              <a:t>Pair</a:t>
            </a:r>
            <a:r>
              <a:rPr lang="en-US" baseline="0" dirty="0" smtClean="0"/>
              <a:t> up with another colleague outside of your group to share your reflection/action plan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542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Explore….</a:t>
            </a:r>
          </a:p>
          <a:p>
            <a:r>
              <a:rPr lang="en-US" dirty="0" smtClean="0"/>
              <a:t>Why</a:t>
            </a:r>
            <a:r>
              <a:rPr lang="en-US" baseline="0" dirty="0" smtClean="0"/>
              <a:t> yes….</a:t>
            </a:r>
          </a:p>
          <a:p>
            <a:r>
              <a:rPr lang="en-US" baseline="0" dirty="0" smtClean="0"/>
              <a:t>Why not…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313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base">
              <a:buFont typeface="Arial" pitchFamily="34" charset="0"/>
              <a:buChar char="•"/>
            </a:pPr>
            <a:r>
              <a:rPr lang="en-US" b="1" dirty="0"/>
              <a:t>This is a </a:t>
            </a:r>
            <a:r>
              <a:rPr lang="en-US" b="1" dirty="0" err="1"/>
              <a:t>charette</a:t>
            </a:r>
            <a:r>
              <a:rPr lang="en-US" b="1" dirty="0"/>
              <a:t>, which, besides being a cart, is: </a:t>
            </a:r>
          </a:p>
          <a:p>
            <a:pPr defTabSz="932871" fontAlgn="base">
              <a:buFont typeface="Arial" pitchFamily="34" charset="0"/>
              <a:buChar char="•"/>
              <a:defRPr/>
            </a:pPr>
            <a:r>
              <a:rPr lang="en-US" b="0" dirty="0" smtClean="0"/>
              <a:t>A collaborative workshop focusing on a particular problem or project; </a:t>
            </a:r>
            <a:endParaRPr lang="en-US" b="0" dirty="0" smtClean="0"/>
          </a:p>
          <a:p>
            <a:pPr defTabSz="932871" fontAlgn="base">
              <a:buFont typeface="Arial" pitchFamily="34" charset="0"/>
              <a:buChar char="•"/>
              <a:defRPr/>
            </a:pPr>
            <a:r>
              <a:rPr lang="en-US" b="0" dirty="0" smtClean="0"/>
              <a:t>The</a:t>
            </a:r>
            <a:r>
              <a:rPr lang="en-US" b="0" baseline="0" dirty="0" smtClean="0"/>
              <a:t> </a:t>
            </a:r>
            <a:r>
              <a:rPr lang="en-US" b="0" baseline="0" dirty="0" smtClean="0"/>
              <a:t>original reference comes from a </a:t>
            </a:r>
            <a:r>
              <a:rPr lang="en-US" b="0" dirty="0" smtClean="0"/>
              <a:t>former custom among French architecture students of using a cart to carry their work on the day of an exhibition (OED) and</a:t>
            </a:r>
            <a:r>
              <a:rPr lang="en-US" b="0" baseline="0" dirty="0" smtClean="0"/>
              <a:t> getting feedback on their work </a:t>
            </a:r>
            <a:r>
              <a:rPr lang="en-US" b="0" dirty="0" smtClean="0"/>
              <a:t> so that it could be improved. </a:t>
            </a:r>
          </a:p>
          <a:p>
            <a:pPr defTabSz="932871" fontAlgn="base">
              <a:buFont typeface="Arial" pitchFamily="34" charset="0"/>
              <a:buChar char="•"/>
              <a:defRPr/>
            </a:pPr>
            <a:r>
              <a:rPr lang="en-US" b="0" dirty="0" smtClean="0"/>
              <a:t>The format</a:t>
            </a:r>
            <a:r>
              <a:rPr lang="en-US" b="0" baseline="0" dirty="0" smtClean="0"/>
              <a:t> we’re using today, called the </a:t>
            </a:r>
            <a:r>
              <a:rPr lang="en-US" b="0" baseline="0" dirty="0" err="1" smtClean="0"/>
              <a:t>Charette</a:t>
            </a:r>
            <a:r>
              <a:rPr lang="en-US" b="0" baseline="0" dirty="0" smtClean="0"/>
              <a:t> Protocol, has this spirit in mind. </a:t>
            </a:r>
          </a:p>
          <a:p>
            <a:pPr fontAlgn="base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5259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8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Individuals or groups working together can usually produce better work than individuals or groups working in isolation. </a:t>
            </a:r>
          </a:p>
          <a:p>
            <a:pPr>
              <a:buFont typeface="Arial" pitchFamily="34" charset="0"/>
              <a:buNone/>
            </a:pPr>
            <a:r>
              <a:rPr lang="en-US" dirty="0" smtClean="0"/>
              <a:t>(“None of us is as smart as all of us.”)</a:t>
            </a:r>
          </a:p>
          <a:p>
            <a:pPr>
              <a:buFont typeface="Arial" pitchFamily="34" charset="0"/>
              <a:buNone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There is no piece of work that with more time, thought and effort couldn’t be improved. </a:t>
            </a:r>
            <a:br>
              <a:rPr lang="en-US" dirty="0" smtClean="0"/>
            </a:br>
            <a:r>
              <a:rPr lang="en-US" dirty="0" smtClean="0"/>
              <a:t>(“With learning there is no finish line.”)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0" baseline="0" dirty="0" smtClean="0"/>
              <a:t>Let’s run through how it works. </a:t>
            </a:r>
            <a:endParaRPr lang="en-US" baseline="0" dirty="0" smtClean="0"/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The </a:t>
            </a:r>
            <a:r>
              <a:rPr lang="en-US" baseline="0" dirty="0" err="1" smtClean="0"/>
              <a:t>Charette</a:t>
            </a:r>
            <a:r>
              <a:rPr lang="en-US" baseline="0" dirty="0" smtClean="0"/>
              <a:t> Protocol is a structured discussion involving 3 rounds of sharing and receiving information. 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The technique gives all participants time to speak uninterrupted and to actively listen to the concerns and ideas of others. </a:t>
            </a:r>
            <a:br>
              <a:rPr lang="en-US" baseline="0" dirty="0" smtClean="0"/>
            </a:b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We’ll </a:t>
            </a:r>
            <a:r>
              <a:rPr lang="en-US" baseline="0" dirty="0" smtClean="0"/>
              <a:t>begin with </a:t>
            </a:r>
            <a:r>
              <a:rPr lang="en-US" b="1" dirty="0" smtClean="0"/>
              <a:t>INDIVIDUAL REFLECTIONS</a:t>
            </a:r>
            <a:r>
              <a:rPr lang="en-US" dirty="0" smtClean="0"/>
              <a:t>, which many of you have already started thinking about</a:t>
            </a:r>
            <a:r>
              <a:rPr lang="en-US" baseline="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Then we’ll start the </a:t>
            </a:r>
            <a:r>
              <a:rPr lang="en-US" b="1" baseline="0" dirty="0" smtClean="0"/>
              <a:t>CHARETTE.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In </a:t>
            </a:r>
            <a:r>
              <a:rPr lang="en-US" b="1" dirty="0" smtClean="0"/>
              <a:t>PART 1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en-US" dirty="0" smtClean="0"/>
              <a:t>the first speaker will explain the problem/s you</a:t>
            </a:r>
            <a:r>
              <a:rPr lang="en-US" baseline="0" dirty="0" smtClean="0"/>
              <a:t> </a:t>
            </a:r>
            <a:r>
              <a:rPr lang="en-US" dirty="0" smtClean="0"/>
              <a:t>identified in your</a:t>
            </a:r>
            <a:r>
              <a:rPr lang="en-US" baseline="0" dirty="0" smtClean="0"/>
              <a:t> </a:t>
            </a:r>
            <a:r>
              <a:rPr lang="en-US" dirty="0" smtClean="0"/>
              <a:t>reflection. The listener/s actively listen and takes notes on the problem – no speaking.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In </a:t>
            </a:r>
            <a:r>
              <a:rPr lang="en-US" b="1" dirty="0" smtClean="0"/>
              <a:t>PART 2</a:t>
            </a:r>
            <a:r>
              <a:rPr lang="en-US" dirty="0" smtClean="0"/>
              <a:t>, the listener/s will discuss methods of solving the problem as if the problem is their own. The speaker will actively listen</a:t>
            </a:r>
            <a:r>
              <a:rPr lang="en-US" baseline="0" dirty="0" smtClean="0"/>
              <a:t> </a:t>
            </a:r>
            <a:r>
              <a:rPr lang="en-US" dirty="0" smtClean="0"/>
              <a:t>and take notes.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In </a:t>
            </a:r>
            <a:r>
              <a:rPr lang="en-US" b="1" dirty="0" smtClean="0"/>
              <a:t>PART 3</a:t>
            </a:r>
            <a:r>
              <a:rPr lang="en-US" dirty="0" smtClean="0"/>
              <a:t>, the speaker interprets the feedback and tells the listener/s how it was helpful and shares</a:t>
            </a:r>
            <a:r>
              <a:rPr lang="en-US" baseline="0" dirty="0" smtClean="0"/>
              <a:t> new insights</a:t>
            </a:r>
            <a:r>
              <a:rPr lang="en-US" dirty="0" smtClean="0"/>
              <a:t>. The listeners</a:t>
            </a:r>
            <a:r>
              <a:rPr lang="en-US" baseline="0" dirty="0" smtClean="0"/>
              <a:t> </a:t>
            </a:r>
            <a:r>
              <a:rPr lang="en-US" dirty="0" smtClean="0"/>
              <a:t>actively listen. </a:t>
            </a:r>
            <a:br>
              <a:rPr lang="en-US" dirty="0" smtClean="0"/>
            </a:br>
            <a:endParaRPr lang="en-US" dirty="0" smtClean="0"/>
          </a:p>
          <a:p>
            <a:pPr defTabSz="932871">
              <a:buFont typeface="Arial" pitchFamily="34" charset="0"/>
              <a:buChar char="•"/>
              <a:defRPr/>
            </a:pPr>
            <a:r>
              <a:rPr lang="en-US" b="1" baseline="0" dirty="0" smtClean="0"/>
              <a:t>Because we are in groups of 3, we will do this in 3 rounds, so everyone gets to be the speaker once and a listener twice. </a:t>
            </a:r>
          </a:p>
          <a:p>
            <a:pPr defTabSz="932871">
              <a:buFont typeface="Arial" pitchFamily="34" charset="0"/>
              <a:buChar char="•"/>
              <a:defRPr/>
            </a:pPr>
            <a:r>
              <a:rPr lang="en-US" b="1" baseline="0" dirty="0" smtClean="0"/>
              <a:t>At the end, we will have a </a:t>
            </a:r>
            <a:r>
              <a:rPr lang="en-US" b="1" baseline="0" dirty="0" smtClean="0"/>
              <a:t>LARGE </a:t>
            </a:r>
            <a:r>
              <a:rPr lang="en-US" b="1" dirty="0" smtClean="0"/>
              <a:t>GROUP </a:t>
            </a:r>
            <a:r>
              <a:rPr lang="en-US" b="1" dirty="0" smtClean="0"/>
              <a:t>DE-BRIEF </a:t>
            </a:r>
            <a:r>
              <a:rPr lang="en-US" dirty="0" smtClean="0"/>
              <a:t>where</a:t>
            </a:r>
            <a:r>
              <a:rPr lang="en-US" baseline="0" dirty="0" smtClean="0"/>
              <a:t> t</a:t>
            </a:r>
            <a:r>
              <a:rPr lang="en-US" dirty="0" smtClean="0"/>
              <a:t>he group shares findings</a:t>
            </a:r>
            <a:r>
              <a:rPr lang="en-US" baseline="0" dirty="0" smtClean="0"/>
              <a:t> and insights as well as time for a </a:t>
            </a:r>
            <a:r>
              <a:rPr lang="en-US" b="1" dirty="0" smtClean="0"/>
              <a:t>REFLECTION</a:t>
            </a:r>
            <a:r>
              <a:rPr lang="en-US" dirty="0" smtClean="0"/>
              <a:t> </a:t>
            </a:r>
            <a:r>
              <a:rPr lang="en-US" dirty="0" smtClean="0"/>
              <a:t>so</a:t>
            </a:r>
            <a:r>
              <a:rPr lang="en-US" baseline="0" dirty="0" smtClean="0"/>
              <a:t> that you can r</a:t>
            </a:r>
            <a:r>
              <a:rPr lang="en-US" dirty="0" smtClean="0"/>
              <a:t>eflect on what you learned and to list actions you might take.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Worksheet</a:t>
            </a:r>
            <a:r>
              <a:rPr lang="en-US" baseline="0" dirty="0" smtClean="0"/>
              <a:t> directions – Gaby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Count off groups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81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Getting Started – Individual Reflection     </a:t>
            </a:r>
            <a:r>
              <a:rPr lang="en-US" b="1" i="1" dirty="0"/>
              <a:t>5 minutes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Reflect on and write about a specific teaching and learning problem or issue that you would like to discuss. Feel free to brainstorm, complain, or describe areas you want to improve. 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Be specific. For example: I teach a lot of one-shot sessions for a first-year writing seminar of 18 students. I’m having trouble…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ROUND 1</a:t>
            </a:r>
          </a:p>
          <a:p>
            <a:pPr>
              <a:buFont typeface="Arial" pitchFamily="34" charset="0"/>
              <a:buChar char="•"/>
            </a:pPr>
            <a:r>
              <a:rPr lang="en-US" b="1" dirty="0"/>
              <a:t>Write down the names of the other people in your groups on the blanks. We are going to do this 3 times! 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In groups of 3: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first speaker explains the problem/s </a:t>
            </a:r>
            <a:r>
              <a:rPr lang="en-US" dirty="0" err="1"/>
              <a:t>s</a:t>
            </a:r>
            <a:r>
              <a:rPr lang="en-US" dirty="0"/>
              <a:t>/he identified in the reflection.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listener/s actively listen and takes notes on the problem. </a:t>
            </a:r>
            <a:r>
              <a:rPr lang="en-US" b="1" i="1" dirty="0"/>
              <a:t>2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ROUND 2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The listener/s discuss methods of solving the problem as if the problem is their own.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speaker actively listens and takes notes.</a:t>
            </a:r>
            <a:r>
              <a:rPr lang="en-US" b="1" i="1" dirty="0"/>
              <a:t> 3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/>
              <a:t>ROUND 3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speaker interprets the feedback and tells the listener/s how it was helpful.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The listener and timekeeper actively listen. </a:t>
            </a:r>
            <a:r>
              <a:rPr lang="en-US" b="1" i="1" dirty="0"/>
              <a:t>2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415AB-3548-4BBC-B612-B20372A6849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5FBC1-424E-4A7B-A829-7674257C67C3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40057-3BC1-4406-9865-AC0176193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0794"/>
            <a:ext cx="9144000" cy="609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76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 Black" pitchFamily="34" charset="0"/>
                <a:cs typeface="Arial" pitchFamily="34" charset="0"/>
              </a:rPr>
              <a:t>End of Semester Instruction Forum </a:t>
            </a:r>
          </a:p>
        </p:txBody>
      </p:sp>
      <p:sp>
        <p:nvSpPr>
          <p:cNvPr id="2" name="Oval Callout 1"/>
          <p:cNvSpPr/>
          <p:nvPr/>
        </p:nvSpPr>
        <p:spPr>
          <a:xfrm>
            <a:off x="304800" y="1143000"/>
            <a:ext cx="1828800" cy="1066800"/>
          </a:xfrm>
          <a:prstGeom prst="wedgeEllipseCallout">
            <a:avLst>
              <a:gd name="adj1" fmla="val -44850"/>
              <a:gd name="adj2" fmla="val 10853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1000" y="1226403"/>
            <a:ext cx="167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latin typeface="Georgia" pitchFamily="18" charset="0"/>
              </a:rPr>
              <a:t>What worked? </a:t>
            </a:r>
            <a:endParaRPr lang="en-US" sz="2400" b="1" i="1" dirty="0">
              <a:latin typeface="Georgia" pitchFamily="18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6629400" y="2286000"/>
            <a:ext cx="1828800" cy="1066800"/>
          </a:xfrm>
          <a:prstGeom prst="wedgeEllipseCallout">
            <a:avLst>
              <a:gd name="adj1" fmla="val 55944"/>
              <a:gd name="adj2" fmla="val 9220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58000" y="23622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latin typeface="Georgia" pitchFamily="18" charset="0"/>
              </a:rPr>
              <a:t>What didn’t? </a:t>
            </a:r>
            <a:endParaRPr lang="en-US" sz="24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1"/>
                </a:solidFill>
                <a:latin typeface="Arial Black" pitchFamily="34" charset="0"/>
                <a:cs typeface="Arial" pitchFamily="34" charset="0"/>
              </a:rPr>
              <a:t>ROUND 2</a:t>
            </a:r>
          </a:p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Part 1 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Speaker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Explain the problem you identified in the reflection.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Listener/s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Actively listen and take notes on the problem.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2 minutes 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02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1"/>
                </a:solidFill>
                <a:latin typeface="Arial Black" pitchFamily="34" charset="0"/>
                <a:cs typeface="Arial" pitchFamily="34" charset="0"/>
              </a:rPr>
              <a:t>ROUND 2</a:t>
            </a:r>
          </a:p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Part 2 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Listener/s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Discuss methods of solving the problem as if the problem is your own.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Speaker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Actively listen and take notes.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3 minutes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72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1"/>
                </a:solidFill>
                <a:latin typeface="Arial Black" pitchFamily="34" charset="0"/>
                <a:cs typeface="Arial" pitchFamily="34" charset="0"/>
              </a:rPr>
              <a:t>ROUND 2</a:t>
            </a:r>
          </a:p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Part 3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Speaker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Interpret the feedback and tell the listener/s how it was helpful.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Listener/s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Actively listen.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2 minutes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83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ROUND 3</a:t>
            </a:r>
          </a:p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Part 1 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Speaker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Explain the problem you identified in the reflection.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Listener/s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Actively listen and take notes on the problem.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2 minutes 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79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ROUND 3</a:t>
            </a:r>
          </a:p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Part 2 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Listener/s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Discuss methods of solving the problem as if the problem is your own.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Speaker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Actively listen and take notes.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3 minutes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ROUND 3</a:t>
            </a:r>
          </a:p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Part 3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Speaker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Interpret the feedback and tell the listener/s how it was helpful.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Listener/s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Actively listen.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2 minutes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8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762000"/>
            <a:ext cx="9144000" cy="609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6200" y="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LARGE GROUP DE-BRIEF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8686800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9600" y="1447800"/>
            <a:ext cx="7620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3600" b="1" dirty="0">
                <a:latin typeface="Arial Black" pitchFamily="34" charset="0"/>
                <a:cs typeface="Arial" pitchFamily="34" charset="0"/>
              </a:rPr>
              <a:t>What stories did you share? </a:t>
            </a:r>
          </a:p>
          <a:p>
            <a:pPr fontAlgn="base"/>
            <a:endParaRPr lang="en-US" sz="3600" b="1" dirty="0" smtClean="0">
              <a:latin typeface="Arial Black" pitchFamily="34" charset="0"/>
              <a:cs typeface="Arial" pitchFamily="34" charset="0"/>
            </a:endParaRPr>
          </a:p>
          <a:p>
            <a:pPr fontAlgn="base"/>
            <a:r>
              <a:rPr lang="en-US" sz="3600" b="1" dirty="0" smtClean="0">
                <a:latin typeface="Arial Black" pitchFamily="34" charset="0"/>
                <a:cs typeface="Arial" pitchFamily="34" charset="0"/>
              </a:rPr>
              <a:t>Did you discover… </a:t>
            </a:r>
          </a:p>
          <a:p>
            <a:pPr lvl="1" fontAlgn="base"/>
            <a:r>
              <a:rPr lang="en-US" sz="2800" b="1" dirty="0" smtClean="0">
                <a:latin typeface="Georgia" pitchFamily="18" charset="0"/>
                <a:cs typeface="Arial" pitchFamily="34" charset="0"/>
              </a:rPr>
              <a:t>…shared challenges?</a:t>
            </a:r>
          </a:p>
          <a:p>
            <a:pPr lvl="1" fontAlgn="base"/>
            <a:r>
              <a:rPr lang="en-US" sz="2800" b="1" dirty="0" smtClean="0">
                <a:latin typeface="Georgia" pitchFamily="18" charset="0"/>
                <a:cs typeface="Arial" pitchFamily="34" charset="0"/>
              </a:rPr>
              <a:t>…shared successes? </a:t>
            </a:r>
          </a:p>
          <a:p>
            <a:pPr lvl="1" fontAlgn="base"/>
            <a:r>
              <a:rPr lang="en-US" sz="2800" b="1" dirty="0" smtClean="0">
                <a:latin typeface="Georgia" pitchFamily="18" charset="0"/>
                <a:cs typeface="Arial" pitchFamily="34" charset="0"/>
              </a:rPr>
              <a:t>…opportunities to collaborate?  </a:t>
            </a:r>
          </a:p>
          <a:p>
            <a:endParaRPr lang="en-US" sz="3200" dirty="0"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762000"/>
            <a:ext cx="9144000" cy="609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6200" y="0"/>
            <a:ext cx="906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LESSONS LEARNED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8686800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3400" y="1447800"/>
            <a:ext cx="81534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3600" b="1" dirty="0" smtClean="0">
                <a:latin typeface="Arial Black" pitchFamily="34" charset="0"/>
                <a:cs typeface="Arial" pitchFamily="34" charset="0"/>
              </a:rPr>
              <a:t>What did you learn from…</a:t>
            </a:r>
          </a:p>
          <a:p>
            <a:pPr lvl="1" fontAlgn="base"/>
            <a:r>
              <a:rPr lang="en-US" sz="2800" b="1" dirty="0" smtClean="0">
                <a:latin typeface="Georgia" pitchFamily="18" charset="0"/>
                <a:cs typeface="Arial" pitchFamily="34" charset="0"/>
              </a:rPr>
              <a:t>…reflecting on your teaching? </a:t>
            </a:r>
          </a:p>
          <a:p>
            <a:pPr lvl="1" fontAlgn="base"/>
            <a:r>
              <a:rPr lang="en-US" sz="2800" b="1" dirty="0" smtClean="0">
                <a:latin typeface="Georgia" pitchFamily="18" charset="0"/>
                <a:cs typeface="Arial" pitchFamily="34" charset="0"/>
              </a:rPr>
              <a:t>…your colleagues’ experiences?</a:t>
            </a:r>
          </a:p>
          <a:p>
            <a:pPr fontAlgn="base"/>
            <a:endParaRPr lang="en-US" sz="2800" b="1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Reflect and Share with a colleague</a:t>
            </a:r>
            <a:endParaRPr lang="en-US" sz="3200" b="1" dirty="0"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5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cs typeface="Arial" pitchFamily="34" charset="0"/>
              </a:rPr>
              <a:t>Did you get any new or useful ideas for teaching next semester?</a:t>
            </a:r>
          </a:p>
          <a:p>
            <a:pPr marL="514350" indent="-514350">
              <a:buAutoNum type="arabicPeriod"/>
            </a:pPr>
            <a:endParaRPr lang="en-US" dirty="0" smtClean="0">
              <a:cs typeface="Arial" pitchFamily="34" charset="0"/>
            </a:endParaRPr>
          </a:p>
          <a:p>
            <a:pPr marL="514350" indent="-514350">
              <a:buAutoNum type="arabicPeriod"/>
            </a:pPr>
            <a:endParaRPr lang="en-US" dirty="0">
              <a:cs typeface="Arial" pitchFamily="34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cs typeface="Arial" pitchFamily="34" charset="0"/>
              </a:rPr>
              <a:t>Yes</a:t>
            </a:r>
          </a:p>
          <a:p>
            <a:pPr marL="514350" indent="-514350">
              <a:buAutoNum type="arabicPeriod"/>
            </a:pPr>
            <a:r>
              <a:rPr lang="en-US" dirty="0" smtClean="0">
                <a:cs typeface="Arial" pitchFamily="34" charset="0"/>
              </a:rPr>
              <a:t>No</a:t>
            </a:r>
          </a:p>
          <a:p>
            <a:pPr marL="514350" indent="-514350">
              <a:buAutoNum type="arabicPeriod"/>
            </a:pPr>
            <a:r>
              <a:rPr lang="en-US" dirty="0" smtClean="0">
                <a:cs typeface="Arial" pitchFamily="34" charset="0"/>
              </a:rPr>
              <a:t>Maybe</a:t>
            </a:r>
            <a:endParaRPr lang="en-US" dirty="0"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524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Tell us what you think!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914400"/>
            <a:ext cx="8686800" cy="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291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cs typeface="Arial" pitchFamily="34" charset="0"/>
              </a:rPr>
              <a:t>Does this kind of event structure – individual and group format – work for you?</a:t>
            </a:r>
          </a:p>
          <a:p>
            <a:pPr marL="0" indent="0">
              <a:buNone/>
            </a:pPr>
            <a:endParaRPr lang="en-US" dirty="0"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cs typeface="Arial" pitchFamily="34" charset="0"/>
              </a:rPr>
              <a:t>Yes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cs typeface="Arial" pitchFamily="34" charset="0"/>
              </a:rPr>
              <a:t>No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cs typeface="Arial" pitchFamily="34" charset="0"/>
              </a:rPr>
              <a:t>Not sure</a:t>
            </a:r>
            <a:endParaRPr lang="en-US" dirty="0"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304800"/>
            <a:ext cx="8724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Tell us what you think!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066800"/>
            <a:ext cx="8686800" cy="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81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609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Arial Black" pitchFamily="34" charset="0"/>
                <a:cs typeface="Arial" pitchFamily="34" charset="0"/>
              </a:rPr>
              <a:t>The </a:t>
            </a:r>
            <a:r>
              <a:rPr lang="en-US" sz="4800" b="1" dirty="0" err="1" smtClean="0">
                <a:latin typeface="Arial Black" pitchFamily="34" charset="0"/>
                <a:cs typeface="Arial" pitchFamily="34" charset="0"/>
              </a:rPr>
              <a:t>Charette</a:t>
            </a:r>
            <a:r>
              <a:rPr lang="en-US" sz="4800" b="1" dirty="0" smtClean="0">
                <a:latin typeface="Arial Black" pitchFamily="34" charset="0"/>
                <a:cs typeface="Arial" pitchFamily="34" charset="0"/>
              </a:rPr>
              <a:t> Protocol  </a:t>
            </a:r>
            <a:endParaRPr lang="en-US" sz="4800" b="1" dirty="0"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50203"/>
              </a:clrFrom>
              <a:clrTo>
                <a:srgbClr val="050203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  <a14:imgEffect>
                      <a14:colorTemperature colorTemp="6375"/>
                    </a14:imgEffect>
                    <a14:imgEffect>
                      <a14:saturation sat="13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2192"/>
          <a:stretch/>
        </p:blipFill>
        <p:spPr>
          <a:xfrm>
            <a:off x="0" y="1371599"/>
            <a:ext cx="9144000" cy="5526699"/>
          </a:xfrm>
          <a:prstGeom prst="rect">
            <a:avLst/>
          </a:prstGeom>
          <a:effectLst>
            <a:glow rad="127000">
              <a:srgbClr val="4F81BD">
                <a:alpha val="29020"/>
              </a:srgbClr>
            </a:glo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>
                <a:cs typeface="Arial" pitchFamily="34" charset="0"/>
              </a:rPr>
              <a:t>What will be your libation of choice at the </a:t>
            </a:r>
            <a:r>
              <a:rPr lang="en-US" b="1" dirty="0" err="1" smtClean="0">
                <a:cs typeface="Arial" pitchFamily="34" charset="0"/>
              </a:rPr>
              <a:t>Statler</a:t>
            </a:r>
            <a:r>
              <a:rPr lang="en-US" b="1" dirty="0" smtClean="0">
                <a:cs typeface="Arial" pitchFamily="34" charset="0"/>
              </a:rPr>
              <a:t>?</a:t>
            </a:r>
          </a:p>
          <a:p>
            <a:pPr marL="0" indent="0">
              <a:buNone/>
            </a:pPr>
            <a:endParaRPr lang="en-US" dirty="0"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cs typeface="Arial" pitchFamily="34" charset="0"/>
              </a:rPr>
              <a:t>Beer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cs typeface="Arial" pitchFamily="34" charset="0"/>
              </a:rPr>
              <a:t>Cocktail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cs typeface="Arial" pitchFamily="34" charset="0"/>
              </a:rPr>
              <a:t>Soda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cs typeface="Arial" pitchFamily="34" charset="0"/>
              </a:rPr>
              <a:t>Wine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cs typeface="Arial" pitchFamily="34" charset="0"/>
              </a:rPr>
              <a:t>Not sure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cs typeface="Arial" pitchFamily="34" charset="0"/>
              </a:rPr>
              <a:t>All of the above</a:t>
            </a:r>
            <a:endParaRPr lang="en-US" dirty="0"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304800"/>
            <a:ext cx="8801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Tell us what you think!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066800"/>
            <a:ext cx="8686800" cy="0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62000" y="6409253"/>
            <a:ext cx="457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75000"/>
                  </a:schemeClr>
                </a:solidFill>
              </a:rPr>
              <a:t>http://drinkingmadeeasy.com/blog/ill-have-the-libation-please/</a:t>
            </a:r>
          </a:p>
        </p:txBody>
      </p:sp>
    </p:spTree>
    <p:extLst>
      <p:ext uri="{BB962C8B-B14F-4D97-AF65-F5344CB8AC3E}">
        <p14:creationId xmlns:p14="http://schemas.microsoft.com/office/powerpoint/2010/main" val="123758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50203"/>
              </a:clrFrom>
              <a:clrTo>
                <a:srgbClr val="050203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  <a14:imgEffect>
                      <a14:colorTemperature colorTemp="6375"/>
                    </a14:imgEffect>
                    <a14:imgEffect>
                      <a14:saturation sat="13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2192"/>
          <a:stretch/>
        </p:blipFill>
        <p:spPr>
          <a:xfrm>
            <a:off x="0" y="1"/>
            <a:ext cx="9144000" cy="6898298"/>
          </a:xfrm>
          <a:prstGeom prst="rect">
            <a:avLst/>
          </a:prstGeom>
          <a:effectLst>
            <a:glow rad="127000">
              <a:srgbClr val="4F81BD">
                <a:alpha val="29020"/>
              </a:srgb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76200" y="1828800"/>
            <a:ext cx="9067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Thanks for coming!</a:t>
            </a:r>
          </a:p>
          <a:p>
            <a:pPr algn="ctr"/>
            <a:endParaRPr 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See you at the </a:t>
            </a:r>
            <a:r>
              <a:rPr lang="en-US" sz="4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Statler</a:t>
            </a:r>
            <a:r>
              <a:rPr 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 Lounge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2000" y="6409253"/>
            <a:ext cx="457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75000"/>
                  </a:schemeClr>
                </a:solidFill>
              </a:rPr>
              <a:t>http://drinkingmadeeasy.com/blog/ill-have-the-libation-please/</a:t>
            </a:r>
          </a:p>
        </p:txBody>
      </p:sp>
    </p:spTree>
    <p:extLst>
      <p:ext uri="{BB962C8B-B14F-4D97-AF65-F5344CB8AC3E}">
        <p14:creationId xmlns:p14="http://schemas.microsoft.com/office/powerpoint/2010/main" val="5034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Assumptions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01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81000" y="1447800"/>
            <a:ext cx="7772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Georgia" pitchFamily="18" charset="0"/>
                <a:cs typeface="Arial" pitchFamily="34" charset="0"/>
              </a:rPr>
              <a:t>Working </a:t>
            </a:r>
            <a:r>
              <a:rPr lang="en-US" sz="3200" dirty="0">
                <a:latin typeface="Georgia" pitchFamily="18" charset="0"/>
                <a:cs typeface="Arial" pitchFamily="34" charset="0"/>
              </a:rPr>
              <a:t>together 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produces better </a:t>
            </a:r>
            <a:r>
              <a:rPr lang="en-US" sz="3200" dirty="0">
                <a:latin typeface="Georgia" pitchFamily="18" charset="0"/>
                <a:cs typeface="Arial" pitchFamily="34" charset="0"/>
              </a:rPr>
              <a:t>work than 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working </a:t>
            </a:r>
            <a:r>
              <a:rPr lang="en-US" sz="3200" dirty="0">
                <a:latin typeface="Georgia" pitchFamily="18" charset="0"/>
                <a:cs typeface="Arial" pitchFamily="34" charset="0"/>
              </a:rPr>
              <a:t>in 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isolation. 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Georgia" pitchFamily="18" charset="0"/>
                <a:cs typeface="Arial" pitchFamily="34" charset="0"/>
              </a:rPr>
              <a:t>There </a:t>
            </a:r>
            <a:r>
              <a:rPr lang="en-US" sz="3200" dirty="0">
                <a:latin typeface="Georgia" pitchFamily="18" charset="0"/>
                <a:cs typeface="Arial" pitchFamily="34" charset="0"/>
              </a:rPr>
              <a:t>is no piece of work that with more time, thought and 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effort couldn’t </a:t>
            </a:r>
            <a:r>
              <a:rPr lang="en-US" sz="3200" dirty="0">
                <a:latin typeface="Georgia" pitchFamily="18" charset="0"/>
                <a:cs typeface="Arial" pitchFamily="34" charset="0"/>
              </a:rPr>
              <a:t>be 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improved.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685800"/>
            <a:ext cx="88392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Georgia" pitchFamily="18" charset="0"/>
                <a:cs typeface="Arial" pitchFamily="34" charset="0"/>
              </a:rPr>
              <a:t>A. INDIVIDUAL REFLECTIONS  </a:t>
            </a:r>
            <a:r>
              <a:rPr lang="en-US" sz="2000" b="1" i="1" dirty="0" smtClean="0">
                <a:latin typeface="Georgia" pitchFamily="18" charset="0"/>
                <a:cs typeface="Arial" pitchFamily="34" charset="0"/>
              </a:rPr>
              <a:t>(5 minutes) </a:t>
            </a:r>
          </a:p>
          <a:p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PART 1</a:t>
            </a:r>
            <a:r>
              <a:rPr lang="en-US" sz="2000" b="1" dirty="0" smtClean="0">
                <a:latin typeface="Georgia" pitchFamily="18" charset="0"/>
                <a:cs typeface="Arial" pitchFamily="34" charset="0"/>
              </a:rPr>
              <a:t>  	</a:t>
            </a:r>
            <a:r>
              <a:rPr lang="en-US" sz="2000" i="1" dirty="0" smtClean="0">
                <a:latin typeface="Georgia" pitchFamily="18" charset="0"/>
                <a:cs typeface="Arial" pitchFamily="34" charset="0"/>
              </a:rPr>
              <a:t>(2 minutes)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/>
            </a:r>
            <a:br>
              <a:rPr lang="en-US" sz="2000" dirty="0"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groups of 3, the first speaker explains the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problem/issue s/he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identified in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reflection.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listener/s actively listen and takes notes on the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problem. 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PART 2</a:t>
            </a:r>
            <a:r>
              <a:rPr lang="en-US" sz="2000" b="1" dirty="0" smtClean="0">
                <a:latin typeface="Georgia" pitchFamily="18" charset="0"/>
                <a:cs typeface="Arial" pitchFamily="34" charset="0"/>
              </a:rPr>
              <a:t> 	</a:t>
            </a:r>
            <a:r>
              <a:rPr lang="en-US" sz="2000" i="1" dirty="0" smtClean="0">
                <a:latin typeface="Georgia" pitchFamily="18" charset="0"/>
                <a:cs typeface="Arial" pitchFamily="34" charset="0"/>
              </a:rPr>
              <a:t>(3 minutes)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listener/s discuss methods of solving the problem as if the problem is their own.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speaker actively listens and takes notes.</a:t>
            </a:r>
            <a:r>
              <a:rPr lang="en-US" sz="2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  <a:cs typeface="Arial" pitchFamily="34" charset="0"/>
              </a:rPr>
              <a:t>PART 3</a:t>
            </a:r>
            <a:r>
              <a:rPr lang="en-US" sz="2000" b="1" dirty="0" smtClean="0">
                <a:latin typeface="Georgia" pitchFamily="18" charset="0"/>
                <a:cs typeface="Arial" pitchFamily="34" charset="0"/>
              </a:rPr>
              <a:t> 	</a:t>
            </a:r>
            <a:r>
              <a:rPr lang="en-US" sz="2000" i="1" dirty="0" smtClean="0">
                <a:latin typeface="Georgia" pitchFamily="18" charset="0"/>
                <a:cs typeface="Arial" pitchFamily="34" charset="0"/>
              </a:rPr>
              <a:t> (2 minutes)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speaker interprets the feedback and tells the listener/s how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the   feedback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was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helpful or insightful. The listener/s actively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listen. </a:t>
            </a:r>
          </a:p>
          <a:p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smtClean="0">
                <a:latin typeface="Georgia" pitchFamily="18" charset="0"/>
                <a:cs typeface="Arial" pitchFamily="34" charset="0"/>
              </a:rPr>
              <a:t>C. LARGE GROUP DE-BRIEF </a:t>
            </a:r>
            <a:r>
              <a:rPr lang="en-US" sz="2000" i="1" dirty="0" smtClean="0">
                <a:latin typeface="Georgia" pitchFamily="18" charset="0"/>
                <a:cs typeface="Arial" pitchFamily="34" charset="0"/>
              </a:rPr>
              <a:t>(remaining time )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The group shares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findings.  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smtClean="0">
                <a:latin typeface="Georgia" pitchFamily="18" charset="0"/>
                <a:cs typeface="Arial" pitchFamily="34" charset="0"/>
              </a:rPr>
              <a:t>D. LESSONS LEARNED/ MINI ACTION PLAN  </a:t>
            </a:r>
            <a:r>
              <a:rPr lang="en-US" sz="2000" i="1" dirty="0" smtClean="0">
                <a:latin typeface="Georgia" pitchFamily="18" charset="0"/>
                <a:cs typeface="Arial" pitchFamily="34" charset="0"/>
              </a:rPr>
              <a:t>(last 5 minutes)</a:t>
            </a:r>
          </a:p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Reflect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on what you learned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list actions you might take.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200" y="0"/>
            <a:ext cx="731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Arial Black" pitchFamily="34" charset="0"/>
                <a:cs typeface="Arial" pitchFamily="34" charset="0"/>
              </a:rPr>
              <a:t>The </a:t>
            </a:r>
            <a:r>
              <a:rPr lang="en-US" sz="4000" b="1" dirty="0" err="1" smtClean="0">
                <a:latin typeface="Arial Black" pitchFamily="34" charset="0"/>
                <a:cs typeface="Arial" pitchFamily="34" charset="0"/>
              </a:rPr>
              <a:t>Charette</a:t>
            </a:r>
            <a:r>
              <a:rPr lang="en-US" sz="4000" b="1" dirty="0" smtClean="0">
                <a:latin typeface="Arial Black" pitchFamily="34" charset="0"/>
                <a:cs typeface="Arial" pitchFamily="34" charset="0"/>
              </a:rPr>
              <a:t> Protocol </a:t>
            </a:r>
            <a:endParaRPr lang="en-US" sz="40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09600"/>
            <a:ext cx="76962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52400" y="1295400"/>
            <a:ext cx="0" cy="3505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52400" y="1295400"/>
            <a:ext cx="4572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52400" y="4800600"/>
            <a:ext cx="88392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991600" y="1371600"/>
            <a:ext cx="0" cy="3429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458200" y="1371600"/>
            <a:ext cx="533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629400" y="11430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(21 minutes)</a:t>
            </a:r>
            <a:endParaRPr lang="en-US" sz="2000" b="1" i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1066800"/>
            <a:ext cx="434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B. CHARETTE - Three Rounds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4724400" y="1371600"/>
            <a:ext cx="1828800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27" y="0"/>
            <a:ext cx="81745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6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Individual Reflection 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Write about a specific teaching and learning problem or issue that you would like to discuss.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5 minutes 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ROUND 1</a:t>
            </a:r>
          </a:p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Part 1</a:t>
            </a:r>
            <a:r>
              <a:rPr lang="en-US" sz="4400" b="1" dirty="0" smtClean="0">
                <a:solidFill>
                  <a:schemeClr val="accent5"/>
                </a:solidFill>
                <a:latin typeface="Arial Black" pitchFamily="34" charset="0"/>
                <a:cs typeface="Arial" pitchFamily="34" charset="0"/>
              </a:rPr>
              <a:t> </a:t>
            </a:r>
            <a:endParaRPr lang="en-US" sz="4400" b="1" dirty="0">
              <a:solidFill>
                <a:schemeClr val="accent5"/>
              </a:solidFill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Speaker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Explain the problem you identified in the reflection.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Listener/s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Actively listen and take notes on the problem.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2 minutes 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ROUND 1</a:t>
            </a:r>
          </a:p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Part 2 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Listener/s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Discuss methods of solving the problem as if the problem is your own.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Speaker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Actively listen and take notes.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3 minutes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20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0"/>
            <a:ext cx="731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ROUND 1</a:t>
            </a:r>
          </a:p>
          <a:p>
            <a:r>
              <a:rPr lang="en-US" sz="4400" b="1" dirty="0" smtClean="0">
                <a:latin typeface="Arial Black" pitchFamily="34" charset="0"/>
                <a:cs typeface="Arial" pitchFamily="34" charset="0"/>
              </a:rPr>
              <a:t>Part 3</a:t>
            </a:r>
            <a:endParaRPr lang="en-US" sz="4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85800"/>
            <a:ext cx="7620000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1981200"/>
            <a:ext cx="6934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Speaker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Interpret the feedback and tell the listener/s how it was helpful.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b="1" dirty="0" smtClean="0">
                <a:latin typeface="Georgia" pitchFamily="18" charset="0"/>
                <a:cs typeface="Arial" pitchFamily="34" charset="0"/>
              </a:rPr>
              <a:t>Listener/s</a:t>
            </a:r>
            <a:r>
              <a:rPr lang="en-US" sz="3200" dirty="0" smtClean="0">
                <a:latin typeface="Georgia" pitchFamily="18" charset="0"/>
                <a:cs typeface="Arial" pitchFamily="34" charset="0"/>
              </a:rPr>
              <a:t>: Actively listen. </a:t>
            </a:r>
          </a:p>
          <a:p>
            <a:endParaRPr lang="en-US" sz="3200" dirty="0" smtClean="0">
              <a:latin typeface="Georgia" pitchFamily="18" charset="0"/>
              <a:cs typeface="Arial" pitchFamily="34" charset="0"/>
            </a:endParaRPr>
          </a:p>
          <a:p>
            <a:r>
              <a:rPr lang="en-US" sz="3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  <a:cs typeface="Arial" pitchFamily="34" charset="0"/>
              </a:rPr>
              <a:t>2 minutes</a:t>
            </a:r>
            <a:endParaRPr lang="en-US" sz="3200" i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</TotalTime>
  <Words>1089</Words>
  <Application>Microsoft Office PowerPoint</Application>
  <PresentationFormat>On-screen Show (4:3)</PresentationFormat>
  <Paragraphs>244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New York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neb1</dc:creator>
  <cp:lastModifiedBy>LibUser</cp:lastModifiedBy>
  <cp:revision>94</cp:revision>
  <cp:lastPrinted>2012-12-14T18:23:50Z</cp:lastPrinted>
  <dcterms:created xsi:type="dcterms:W3CDTF">2012-04-09T18:29:25Z</dcterms:created>
  <dcterms:modified xsi:type="dcterms:W3CDTF">2012-12-14T18:44:54Z</dcterms:modified>
</cp:coreProperties>
</file>