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1"/>
  </p:notesMasterIdLst>
  <p:sldIdLst>
    <p:sldId id="256" r:id="rId2"/>
    <p:sldId id="356" r:id="rId3"/>
    <p:sldId id="353" r:id="rId4"/>
    <p:sldId id="354" r:id="rId5"/>
    <p:sldId id="357" r:id="rId6"/>
    <p:sldId id="358" r:id="rId7"/>
    <p:sldId id="360" r:id="rId8"/>
    <p:sldId id="359" r:id="rId9"/>
    <p:sldId id="355"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64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2" autoAdjust="0"/>
    <p:restoredTop sz="71927" autoAdjust="0"/>
  </p:normalViewPr>
  <p:slideViewPr>
    <p:cSldViewPr>
      <p:cViewPr varScale="1">
        <p:scale>
          <a:sx n="81" d="100"/>
          <a:sy n="81" d="100"/>
        </p:scale>
        <p:origin x="2472" y="84"/>
      </p:cViewPr>
      <p:guideLst>
        <p:guide orient="horz" pos="2160"/>
        <p:guide pos="2880"/>
      </p:guideLst>
    </p:cSldViewPr>
  </p:slideViewPr>
  <p:outlineViewPr>
    <p:cViewPr>
      <p:scale>
        <a:sx n="33" d="100"/>
        <a:sy n="33" d="100"/>
      </p:scale>
      <p:origin x="0" y="1482"/>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0" d="100"/>
          <a:sy n="60" d="100"/>
        </p:scale>
        <p:origin x="-274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1874BD-4050-4281-AA6A-23712049D449}" type="datetimeFigureOut">
              <a:rPr lang="en-US" smtClean="0"/>
              <a:pPr/>
              <a:t>10/18/2015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46E1A4-200E-4ABD-9212-41EB0F3A9311}" type="slidenum">
              <a:rPr lang="en-US" smtClean="0"/>
              <a:pPr/>
              <a:t>‹#›</a:t>
            </a:fld>
            <a:endParaRPr lang="en-US"/>
          </a:p>
        </p:txBody>
      </p:sp>
    </p:spTree>
    <p:extLst>
      <p:ext uri="{BB962C8B-B14F-4D97-AF65-F5344CB8AC3E}">
        <p14:creationId xmlns:p14="http://schemas.microsoft.com/office/powerpoint/2010/main" val="1228299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1</a:t>
            </a:fld>
            <a:endParaRPr lang="en-US"/>
          </a:p>
        </p:txBody>
      </p:sp>
    </p:spTree>
    <p:extLst>
      <p:ext uri="{BB962C8B-B14F-4D97-AF65-F5344CB8AC3E}">
        <p14:creationId xmlns:p14="http://schemas.microsoft.com/office/powerpoint/2010/main" val="1200326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Isabella:</a:t>
            </a:r>
          </a:p>
          <a:p>
            <a:pPr marL="0" indent="0">
              <a:buNone/>
            </a:pPr>
            <a:endParaRPr lang="en-US" dirty="0" smtClean="0"/>
          </a:p>
          <a:p>
            <a:pPr marL="228600" indent="-228600">
              <a:buAutoNum type="arabicParenR"/>
            </a:pPr>
            <a:r>
              <a:rPr lang="en-US" dirty="0" smtClean="0"/>
              <a:t>The </a:t>
            </a:r>
            <a:r>
              <a:rPr lang="en-US" dirty="0" smtClean="0"/>
              <a:t>work that AguaClara is doing is not only impressive</a:t>
            </a:r>
            <a:r>
              <a:rPr lang="en-US" baseline="0" dirty="0" smtClean="0"/>
              <a:t>, but is making a genuine difference in the world. There should be recognition for that! Make our work well known to people. We want to make our presence on campus KNOWN</a:t>
            </a:r>
          </a:p>
          <a:p>
            <a:pPr marL="228600" indent="-228600">
              <a:buAutoNum type="arabicParenR"/>
            </a:pPr>
            <a:r>
              <a:rPr lang="en-US" baseline="0" dirty="0" smtClean="0"/>
              <a:t>How did you hear about AguaClara? Why did you join AguaClara? When? For how long have you been on the team? Knowing this would help us to best understand where our new members are coming from</a:t>
            </a:r>
          </a:p>
          <a:p>
            <a:pPr marL="228600" indent="-228600">
              <a:buAutoNum type="arabicParenR"/>
            </a:pPr>
            <a:r>
              <a:rPr lang="en-US" dirty="0" smtClean="0"/>
              <a:t>One</a:t>
            </a:r>
            <a:r>
              <a:rPr lang="en-US" baseline="0" dirty="0" smtClean="0"/>
              <a:t> of the other things Public Relations hopes to do is to connect the subteams together and encourage intercommunication on the team. With nearly 60 people, it’s hard to communicate with everyone, but we’d like to provide those opportunities!</a:t>
            </a:r>
          </a:p>
          <a:p>
            <a:pPr marL="228600" indent="-228600">
              <a:buAutoNum type="arabicParenR"/>
            </a:pPr>
            <a:r>
              <a:rPr lang="en-US" baseline="0" dirty="0" smtClean="0"/>
              <a:t>We make sure there’s enough AguaClara swag to go around [do NOT say swag during the presentation], whether it’s t-shirts or </a:t>
            </a:r>
            <a:r>
              <a:rPr lang="en-US" baseline="0" dirty="0" err="1" smtClean="0"/>
              <a:t>quarterzips</a:t>
            </a:r>
            <a:r>
              <a:rPr lang="en-US" baseline="0" dirty="0" smtClean="0"/>
              <a:t> or stickers, we like to see everyone showing their team pride around campus! Have an idea? Make sure to let us know!</a:t>
            </a:r>
          </a:p>
          <a:p>
            <a:pPr marL="228600" indent="-228600">
              <a:buAutoNum type="arabicParenR"/>
            </a:pPr>
            <a:r>
              <a:rPr lang="en-US" baseline="0" dirty="0" smtClean="0"/>
              <a:t>We know everyone on the team is very busy with the research and designing that they do, part of our job is to help make that easier for people. We try to look into ways to make the website easier to navigate and understand, we try to create some kind of system for funds, we try to make the little things in the team go more </a:t>
            </a:r>
            <a:r>
              <a:rPr lang="en-US" baseline="0" dirty="0" smtClean="0"/>
              <a:t>smoothly</a:t>
            </a:r>
            <a:endParaRPr lang="en-US" baseline="0" dirty="0" smtClean="0"/>
          </a:p>
        </p:txBody>
      </p:sp>
      <p:sp>
        <p:nvSpPr>
          <p:cNvPr id="4" name="Slide Number Placeholder 3"/>
          <p:cNvSpPr>
            <a:spLocks noGrp="1"/>
          </p:cNvSpPr>
          <p:nvPr>
            <p:ph type="sldNum" sz="quarter" idx="10"/>
          </p:nvPr>
        </p:nvSpPr>
        <p:spPr/>
        <p:txBody>
          <a:bodyPr/>
          <a:lstStyle/>
          <a:p>
            <a:fld id="{D046E1A4-200E-4ABD-9212-41EB0F3A9311}" type="slidenum">
              <a:rPr lang="en-US" smtClean="0"/>
              <a:pPr/>
              <a:t>2</a:t>
            </a:fld>
            <a:endParaRPr lang="en-US"/>
          </a:p>
        </p:txBody>
      </p:sp>
    </p:spTree>
    <p:extLst>
      <p:ext uri="{BB962C8B-B14F-4D97-AF65-F5344CB8AC3E}">
        <p14:creationId xmlns:p14="http://schemas.microsoft.com/office/powerpoint/2010/main" val="240392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Erika:</a:t>
            </a:r>
          </a:p>
          <a:p>
            <a:endParaRPr lang="en-US" dirty="0" smtClean="0"/>
          </a:p>
          <a:p>
            <a:r>
              <a:rPr lang="en-US" dirty="0" smtClean="0"/>
              <a:t>In </a:t>
            </a:r>
            <a:r>
              <a:rPr lang="en-US" dirty="0" smtClean="0"/>
              <a:t>the first couple</a:t>
            </a:r>
            <a:r>
              <a:rPr lang="en-US" baseline="0" dirty="0" smtClean="0"/>
              <a:t> weeks of the semester we sat and brainstormed ideas for what we’d like to accomplish or see done by the end of the year. The list of things to do eventually broke down into this list [read list </a:t>
            </a:r>
            <a:r>
              <a:rPr lang="en-US" baseline="0" dirty="0" err="1" smtClean="0"/>
              <a:t>outloud</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3</a:t>
            </a:fld>
            <a:endParaRPr lang="en-US"/>
          </a:p>
        </p:txBody>
      </p:sp>
    </p:spTree>
    <p:extLst>
      <p:ext uri="{BB962C8B-B14F-4D97-AF65-F5344CB8AC3E}">
        <p14:creationId xmlns:p14="http://schemas.microsoft.com/office/powerpoint/2010/main" val="488761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Isabella:</a:t>
            </a:r>
          </a:p>
          <a:p>
            <a:endParaRPr lang="en-US" dirty="0" smtClean="0"/>
          </a:p>
          <a:p>
            <a:r>
              <a:rPr lang="en-US" dirty="0" smtClean="0"/>
              <a:t>Spreading the word is important because we want people on campus and outside</a:t>
            </a:r>
            <a:r>
              <a:rPr lang="en-US" baseline="0" dirty="0" smtClean="0"/>
              <a:t> of campus to know about what we do as a team!</a:t>
            </a:r>
          </a:p>
          <a:p>
            <a:r>
              <a:rPr lang="en-US" baseline="0" dirty="0" smtClean="0"/>
              <a:t>Social media is an easy way we try to spread the word, and spread our name while also being a means up updates about the team</a:t>
            </a:r>
          </a:p>
          <a:p>
            <a:r>
              <a:rPr lang="en-US" baseline="0" dirty="0" smtClean="0"/>
              <a:t>We will be creating new posters and quarter-cards that we’ll be hanging around campus to help our team name become more well-known</a:t>
            </a:r>
          </a:p>
          <a:p>
            <a:r>
              <a:rPr lang="en-US" baseline="0" dirty="0" smtClean="0"/>
              <a:t>We just created a virtual poster that will be run on the plasma screen </a:t>
            </a:r>
            <a:r>
              <a:rPr lang="en-US" baseline="0" dirty="0" err="1" smtClean="0"/>
              <a:t>tv</a:t>
            </a:r>
            <a:r>
              <a:rPr lang="en-US" baseline="0" dirty="0" smtClean="0"/>
              <a:t> in the front lobby of Hollister</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4</a:t>
            </a:fld>
            <a:endParaRPr lang="en-US"/>
          </a:p>
        </p:txBody>
      </p:sp>
    </p:spTree>
    <p:extLst>
      <p:ext uri="{BB962C8B-B14F-4D97-AF65-F5344CB8AC3E}">
        <p14:creationId xmlns:p14="http://schemas.microsoft.com/office/powerpoint/2010/main" val="359573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Erika:</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5</a:t>
            </a:fld>
            <a:endParaRPr lang="en-US"/>
          </a:p>
        </p:txBody>
      </p:sp>
    </p:spTree>
    <p:extLst>
      <p:ext uri="{BB962C8B-B14F-4D97-AF65-F5344CB8AC3E}">
        <p14:creationId xmlns:p14="http://schemas.microsoft.com/office/powerpoint/2010/main" val="711833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Isabella:</a:t>
            </a:r>
          </a:p>
          <a:p>
            <a:endParaRPr lang="en-US" dirty="0" smtClean="0"/>
          </a:p>
          <a:p>
            <a:r>
              <a:rPr lang="en-US" dirty="0" smtClean="0"/>
              <a:t>Weekly</a:t>
            </a:r>
            <a:r>
              <a:rPr lang="en-US" baseline="0" dirty="0" smtClean="0"/>
              <a:t> Spotlights: soon all the </a:t>
            </a:r>
            <a:r>
              <a:rPr lang="en-US" baseline="0" dirty="0" err="1" smtClean="0"/>
              <a:t>subteams</a:t>
            </a:r>
            <a:r>
              <a:rPr lang="en-US" baseline="0" dirty="0" smtClean="0"/>
              <a:t> will be getting emails with a very short template to write a description about what your team does, who you all are and giving you all an opportunity to share fun stories and exciting details about your work. We’ll take a picture of your </a:t>
            </a:r>
            <a:r>
              <a:rPr lang="en-US" baseline="0" dirty="0" err="1" smtClean="0"/>
              <a:t>subteam</a:t>
            </a:r>
            <a:r>
              <a:rPr lang="en-US" baseline="0" dirty="0" smtClean="0"/>
              <a:t> and these will be posted to </a:t>
            </a:r>
            <a:r>
              <a:rPr lang="en-US" baseline="0" dirty="0" err="1" smtClean="0"/>
              <a:t>facebook</a:t>
            </a:r>
            <a:r>
              <a:rPr lang="en-US" baseline="0" dirty="0" smtClean="0"/>
              <a:t> and the weekly announcements (imagine an </a:t>
            </a:r>
            <a:r>
              <a:rPr lang="en-US" baseline="0" dirty="0" err="1" smtClean="0"/>
              <a:t>AguaClara</a:t>
            </a:r>
            <a:r>
              <a:rPr lang="en-US" baseline="0" dirty="0" smtClean="0"/>
              <a:t> HONY!)</a:t>
            </a:r>
            <a:endParaRPr lang="en-US" dirty="0" smtClean="0"/>
          </a:p>
          <a:p>
            <a:endParaRPr lang="en-US" dirty="0" smtClean="0"/>
          </a:p>
          <a:p>
            <a:r>
              <a:rPr lang="en-US" dirty="0" smtClean="0"/>
              <a:t>Alumni Relations: in</a:t>
            </a:r>
            <a:r>
              <a:rPr lang="en-US" baseline="0" dirty="0" smtClean="0"/>
              <a:t> the process of creating a listserv or newsletter to send out to alumni to keep the alumni involved and included even after graduation. </a:t>
            </a:r>
          </a:p>
          <a:p>
            <a:r>
              <a:rPr lang="en-US" baseline="0" dirty="0" smtClean="0"/>
              <a:t>Within this week everyone will start to see some plaques/name plates on a few of the work stations in the lab! This is a new way that we’re encouraging donors to help us along by letting them name the stations</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6</a:t>
            </a:fld>
            <a:endParaRPr lang="en-US"/>
          </a:p>
        </p:txBody>
      </p:sp>
    </p:spTree>
    <p:extLst>
      <p:ext uri="{BB962C8B-B14F-4D97-AF65-F5344CB8AC3E}">
        <p14:creationId xmlns:p14="http://schemas.microsoft.com/office/powerpoint/2010/main" val="3824555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Erika:</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7</a:t>
            </a:fld>
            <a:endParaRPr lang="en-US"/>
          </a:p>
        </p:txBody>
      </p:sp>
    </p:spTree>
    <p:extLst>
      <p:ext uri="{BB962C8B-B14F-4D97-AF65-F5344CB8AC3E}">
        <p14:creationId xmlns:p14="http://schemas.microsoft.com/office/powerpoint/2010/main" val="829212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Isabella:</a:t>
            </a:r>
          </a:p>
          <a:p>
            <a:endParaRPr lang="en-US" dirty="0" smtClean="0"/>
          </a:p>
          <a:p>
            <a:r>
              <a:rPr lang="en-US" dirty="0" smtClean="0"/>
              <a:t>Ask people to purchase old shirts since we have a sign up for purchasing</a:t>
            </a:r>
            <a:r>
              <a:rPr lang="en-US" baseline="0" dirty="0" smtClean="0"/>
              <a:t> and discuss how any money being made will go towards the lab open house fund!</a:t>
            </a:r>
          </a:p>
          <a:p>
            <a:r>
              <a:rPr lang="en-US" baseline="0" dirty="0" smtClean="0"/>
              <a:t>Once we create a new polo shirt design we will give people an opportunity to order new polos or a new order of the </a:t>
            </a:r>
            <a:r>
              <a:rPr lang="en-US" baseline="0" dirty="0" err="1" smtClean="0"/>
              <a:t>quarterzips</a:t>
            </a:r>
            <a:r>
              <a:rPr lang="en-US" baseline="0" dirty="0" smtClean="0"/>
              <a:t> that were designed last year. </a:t>
            </a:r>
          </a:p>
          <a:p>
            <a:r>
              <a:rPr lang="en-US" baseline="0" dirty="0" smtClean="0"/>
              <a:t>We are also working on a sticker design or other merchandise so if any of you have ideas for some kind of </a:t>
            </a:r>
            <a:r>
              <a:rPr lang="en-US" baseline="0" dirty="0" err="1" smtClean="0"/>
              <a:t>AguaClara</a:t>
            </a:r>
            <a:r>
              <a:rPr lang="en-US" baseline="0" dirty="0" smtClean="0"/>
              <a:t> product you’d like to see us make please also include it on the piece of paper you all got</a:t>
            </a:r>
          </a:p>
        </p:txBody>
      </p:sp>
      <p:sp>
        <p:nvSpPr>
          <p:cNvPr id="4" name="Slide Number Placeholder 3"/>
          <p:cNvSpPr>
            <a:spLocks noGrp="1"/>
          </p:cNvSpPr>
          <p:nvPr>
            <p:ph type="sldNum" sz="quarter" idx="10"/>
          </p:nvPr>
        </p:nvSpPr>
        <p:spPr/>
        <p:txBody>
          <a:bodyPr/>
          <a:lstStyle/>
          <a:p>
            <a:fld id="{D046E1A4-200E-4ABD-9212-41EB0F3A9311}" type="slidenum">
              <a:rPr lang="en-US" smtClean="0"/>
              <a:pPr/>
              <a:t>8</a:t>
            </a:fld>
            <a:endParaRPr lang="en-US"/>
          </a:p>
        </p:txBody>
      </p:sp>
    </p:spTree>
    <p:extLst>
      <p:ext uri="{BB962C8B-B14F-4D97-AF65-F5344CB8AC3E}">
        <p14:creationId xmlns:p14="http://schemas.microsoft.com/office/powerpoint/2010/main" val="2322070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Erika:</a:t>
            </a:r>
            <a:endParaRPr lang="en-US"/>
          </a:p>
        </p:txBody>
      </p:sp>
      <p:sp>
        <p:nvSpPr>
          <p:cNvPr id="4" name="Slide Number Placeholder 3"/>
          <p:cNvSpPr>
            <a:spLocks noGrp="1"/>
          </p:cNvSpPr>
          <p:nvPr>
            <p:ph type="sldNum" sz="quarter" idx="10"/>
          </p:nvPr>
        </p:nvSpPr>
        <p:spPr/>
        <p:txBody>
          <a:bodyPr/>
          <a:lstStyle/>
          <a:p>
            <a:fld id="{D046E1A4-200E-4ABD-9212-41EB0F3A9311}" type="slidenum">
              <a:rPr lang="en-US" smtClean="0"/>
              <a:pPr/>
              <a:t>9</a:t>
            </a:fld>
            <a:endParaRPr lang="en-US"/>
          </a:p>
        </p:txBody>
      </p:sp>
    </p:spTree>
    <p:extLst>
      <p:ext uri="{BB962C8B-B14F-4D97-AF65-F5344CB8AC3E}">
        <p14:creationId xmlns:p14="http://schemas.microsoft.com/office/powerpoint/2010/main" val="3142827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6858000"/>
            <a:chOff x="0" y="0"/>
            <a:chExt cx="5760" cy="4320"/>
          </a:xfrm>
        </p:grpSpPr>
        <p:pic>
          <p:nvPicPr>
            <p:cNvPr id="78851" name="Picture 3" descr="IMG_0249"/>
            <p:cNvPicPr>
              <a:picLocks noChangeAspect="1" noChangeArrowheads="1"/>
            </p:cNvPicPr>
            <p:nvPr/>
          </p:nvPicPr>
          <p:blipFill>
            <a:blip r:embed="rId2" cstate="email"/>
            <a:srcRect/>
            <a:stretch>
              <a:fillRect/>
            </a:stretch>
          </p:blipFill>
          <p:spPr bwMode="auto">
            <a:xfrm>
              <a:off x="0" y="0"/>
              <a:ext cx="5760" cy="4320"/>
            </a:xfrm>
            <a:prstGeom prst="rect">
              <a:avLst/>
            </a:prstGeom>
            <a:noFill/>
          </p:spPr>
        </p:pic>
        <p:pic>
          <p:nvPicPr>
            <p:cNvPr id="78852" name="Picture 4" descr="IMG_0249"/>
            <p:cNvPicPr>
              <a:picLocks noChangeAspect="1" noChangeArrowheads="1"/>
            </p:cNvPicPr>
            <p:nvPr userDrawn="1"/>
          </p:nvPicPr>
          <p:blipFill>
            <a:blip r:embed="rId3" cstate="email"/>
            <a:srcRect/>
            <a:stretch>
              <a:fillRect/>
            </a:stretch>
          </p:blipFill>
          <p:spPr bwMode="auto">
            <a:xfrm>
              <a:off x="4032" y="3216"/>
              <a:ext cx="192" cy="432"/>
            </a:xfrm>
            <a:prstGeom prst="rect">
              <a:avLst/>
            </a:prstGeom>
            <a:noFill/>
          </p:spPr>
        </p:pic>
        <p:pic>
          <p:nvPicPr>
            <p:cNvPr id="78853" name="Picture 5" descr="IMG_0249"/>
            <p:cNvPicPr>
              <a:picLocks noChangeAspect="1" noChangeArrowheads="1"/>
            </p:cNvPicPr>
            <p:nvPr userDrawn="1"/>
          </p:nvPicPr>
          <p:blipFill>
            <a:blip r:embed="rId4" cstate="email"/>
            <a:srcRect/>
            <a:stretch>
              <a:fillRect/>
            </a:stretch>
          </p:blipFill>
          <p:spPr bwMode="auto">
            <a:xfrm>
              <a:off x="3792" y="3552"/>
              <a:ext cx="288" cy="96"/>
            </a:xfrm>
            <a:prstGeom prst="rect">
              <a:avLst/>
            </a:prstGeom>
            <a:noFill/>
          </p:spPr>
        </p:pic>
      </p:grpSp>
      <p:sp>
        <p:nvSpPr>
          <p:cNvPr id="78854" name="Rectangle 6"/>
          <p:cNvSpPr>
            <a:spLocks noGrp="1" noChangeArrowheads="1"/>
          </p:cNvSpPr>
          <p:nvPr>
            <p:ph type="subTitle" idx="1"/>
          </p:nvPr>
        </p:nvSpPr>
        <p:spPr>
          <a:xfrm>
            <a:off x="3352800" y="5029200"/>
            <a:ext cx="3962400" cy="1143000"/>
          </a:xfrm>
        </p:spPr>
        <p:txBody>
          <a:bodyPr/>
          <a:lstStyle>
            <a:lvl1pPr marL="0" indent="0" algn="r">
              <a:buFont typeface="Wingdings" pitchFamily="2" charset="2"/>
              <a:buNone/>
              <a:defRPr/>
            </a:lvl1pPr>
          </a:lstStyle>
          <a:p>
            <a:r>
              <a:rPr lang="en-US" noProof="0" smtClean="0"/>
              <a:t>Click to edit Master subtitle style</a:t>
            </a:r>
            <a:endParaRPr lang="en-US" noProof="0" dirty="0"/>
          </a:p>
        </p:txBody>
      </p:sp>
      <p:sp>
        <p:nvSpPr>
          <p:cNvPr id="78855" name="Rectangle 7"/>
          <p:cNvSpPr>
            <a:spLocks noGrp="1" noChangeArrowheads="1"/>
          </p:cNvSpPr>
          <p:nvPr>
            <p:ph type="dt" sz="half" idx="2"/>
          </p:nvPr>
        </p:nvSpPr>
        <p:spPr>
          <a:xfrm>
            <a:off x="6781800" y="6248400"/>
            <a:ext cx="2133600" cy="476250"/>
          </a:xfrm>
        </p:spPr>
        <p:txBody>
          <a:bodyPr/>
          <a:lstStyle>
            <a:lvl1pPr>
              <a:defRPr>
                <a:latin typeface="Arial" charset="0"/>
              </a:defRPr>
            </a:lvl1pPr>
          </a:lstStyle>
          <a:p>
            <a:fld id="{216E0E02-55D8-4A62-964B-783B05293A72}" type="datetimeFigureOut">
              <a:rPr lang="es-HN" smtClean="0"/>
              <a:pPr/>
              <a:t>18/10/2015</a:t>
            </a:fld>
            <a:endParaRPr lang="es-HN"/>
          </a:p>
        </p:txBody>
      </p:sp>
      <p:sp>
        <p:nvSpPr>
          <p:cNvPr id="78856" name="Rectangle 8"/>
          <p:cNvSpPr>
            <a:spLocks noGrp="1" noChangeArrowheads="1"/>
          </p:cNvSpPr>
          <p:nvPr>
            <p:ph type="ftr" sz="quarter" idx="3"/>
          </p:nvPr>
        </p:nvSpPr>
        <p:spPr/>
        <p:txBody>
          <a:bodyPr/>
          <a:lstStyle>
            <a:lvl1pPr>
              <a:defRPr>
                <a:latin typeface="Arial" charset="0"/>
              </a:defRPr>
            </a:lvl1pPr>
          </a:lstStyle>
          <a:p>
            <a:endParaRPr lang="es-HN"/>
          </a:p>
        </p:txBody>
      </p:sp>
      <p:sp>
        <p:nvSpPr>
          <p:cNvPr id="78858" name="Rectangle 10"/>
          <p:cNvSpPr>
            <a:spLocks noGrp="1" noChangeArrowheads="1"/>
          </p:cNvSpPr>
          <p:nvPr>
            <p:ph type="ctrTitle" sz="quarter"/>
          </p:nvPr>
        </p:nvSpPr>
        <p:spPr>
          <a:xfrm>
            <a:off x="1371600" y="1120775"/>
            <a:ext cx="7772400" cy="1470025"/>
          </a:xfrm>
          <a:ln w="9525"/>
        </p:spPr>
        <p:txBody>
          <a:bodyPr/>
          <a:lstStyle>
            <a:lvl1pPr algn="r">
              <a:defRPr sz="5400"/>
            </a:lvl1pPr>
          </a:lstStyle>
          <a:p>
            <a:r>
              <a:rPr lang="en-US" noProof="0" smtClean="0"/>
              <a:t>Click to edit Master title style</a:t>
            </a:r>
            <a:endParaRPr lang="en-US" noProof="0" dirty="0"/>
          </a:p>
        </p:txBody>
      </p:sp>
      <p:pic>
        <p:nvPicPr>
          <p:cNvPr id="12" name="Picture 6" descr="cu_logo_sml_150_ppt.jpg                                        000B7307&#10;MPF28 Panther                  BD8AC844:"/>
          <p:cNvPicPr>
            <a:picLocks noChangeAspect="1" noChangeArrowheads="1"/>
          </p:cNvPicPr>
          <p:nvPr/>
        </p:nvPicPr>
        <p:blipFill>
          <a:blip r:embed="rId5" cstate="email"/>
          <a:srcRect/>
          <a:stretch>
            <a:fillRect/>
          </a:stretch>
        </p:blipFill>
        <p:spPr bwMode="auto">
          <a:xfrm>
            <a:off x="-1588" y="5876925"/>
            <a:ext cx="9145588" cy="981075"/>
          </a:xfrm>
          <a:prstGeom prst="rect">
            <a:avLst/>
          </a:prstGeom>
          <a:noFill/>
        </p:spPr>
      </p:pic>
      <p:pic>
        <p:nvPicPr>
          <p:cNvPr id="1026" name="Picture 2" descr="http://aguaclara.cornell.edu/resources/logo-large.pn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87488" y="0"/>
            <a:ext cx="3856512" cy="11470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18/10/2015</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
        <p:nvSpPr>
          <p:cNvPr id="7" name="Text Placeholder 6"/>
          <p:cNvSpPr>
            <a:spLocks noGrp="1"/>
          </p:cNvSpPr>
          <p:nvPr>
            <p:ph type="body" sz="quarter" idx="13"/>
          </p:nvPr>
        </p:nvSpPr>
        <p:spPr>
          <a:xfrm>
            <a:off x="457200" y="1524000"/>
            <a:ext cx="81534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HN" dirty="0"/>
          </a:p>
        </p:txBody>
      </p:sp>
    </p:spTree>
    <p:extLst>
      <p:ext uri="{BB962C8B-B14F-4D97-AF65-F5344CB8AC3E}">
        <p14:creationId xmlns:p14="http://schemas.microsoft.com/office/powerpoint/2010/main" val="27088933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67000" y="228600"/>
            <a:ext cx="62484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fld id="{216E0E02-55D8-4A62-964B-783B05293A72}" type="datetimeFigureOut">
              <a:rPr lang="es-HN" smtClean="0"/>
              <a:pPr/>
              <a:t>18/10/2015</a:t>
            </a:fld>
            <a:endParaRPr lang="es-HN"/>
          </a:p>
        </p:txBody>
      </p:sp>
      <p:sp>
        <p:nvSpPr>
          <p:cNvPr id="4" name="Footer Placeholder 3"/>
          <p:cNvSpPr>
            <a:spLocks noGrp="1"/>
          </p:cNvSpPr>
          <p:nvPr>
            <p:ph type="ftr" sz="quarter" idx="11"/>
          </p:nvPr>
        </p:nvSpPr>
        <p:spPr/>
        <p:txBody>
          <a:bodyPr/>
          <a:lstStyle>
            <a:lvl1pPr>
              <a:defRPr/>
            </a:lvl1pPr>
          </a:lstStyle>
          <a:p>
            <a:endParaRPr lang="es-HN"/>
          </a:p>
        </p:txBody>
      </p:sp>
      <p:sp>
        <p:nvSpPr>
          <p:cNvPr id="5" name="Slide Number Placeholder 4"/>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8"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18/10/2015</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Tree>
    <p:extLst>
      <p:ext uri="{BB962C8B-B14F-4D97-AF65-F5344CB8AC3E}">
        <p14:creationId xmlns:p14="http://schemas.microsoft.com/office/powerpoint/2010/main" val="34870385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19400" y="274638"/>
            <a:ext cx="58674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a:defRPr/>
            </a:lvl1pPr>
          </a:lstStyle>
          <a:p>
            <a:fld id="{216E0E02-55D8-4A62-964B-783B05293A72}" type="datetimeFigureOut">
              <a:rPr lang="es-HN" smtClean="0"/>
              <a:pPr/>
              <a:t>18/10/2015</a:t>
            </a:fld>
            <a:endParaRPr lang="es-HN"/>
          </a:p>
        </p:txBody>
      </p:sp>
      <p:sp>
        <p:nvSpPr>
          <p:cNvPr id="8" name="Footer Placeholder 7"/>
          <p:cNvSpPr>
            <a:spLocks noGrp="1"/>
          </p:cNvSpPr>
          <p:nvPr>
            <p:ph type="ftr" sz="quarter" idx="11"/>
          </p:nvPr>
        </p:nvSpPr>
        <p:spPr/>
        <p:txBody>
          <a:bodyPr/>
          <a:lstStyle>
            <a:lvl1pPr>
              <a:defRPr/>
            </a:lvl1pPr>
          </a:lstStyle>
          <a:p>
            <a:endParaRPr lang="es-HN"/>
          </a:p>
        </p:txBody>
      </p:sp>
      <p:sp>
        <p:nvSpPr>
          <p:cNvPr id="9" name="Slide Number Placeholder 8"/>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1"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19400" y="228600"/>
            <a:ext cx="60960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216E0E02-55D8-4A62-964B-783B05293A72}" type="datetimeFigureOut">
              <a:rPr lang="es-HN" smtClean="0"/>
              <a:pPr/>
              <a:t>18/10/2015</a:t>
            </a:fld>
            <a:endParaRPr lang="es-HN"/>
          </a:p>
        </p:txBody>
      </p:sp>
      <p:sp>
        <p:nvSpPr>
          <p:cNvPr id="6" name="Footer Placeholder 5"/>
          <p:cNvSpPr>
            <a:spLocks noGrp="1"/>
          </p:cNvSpPr>
          <p:nvPr>
            <p:ph type="ftr" sz="quarter" idx="11"/>
          </p:nvPr>
        </p:nvSpPr>
        <p:spPr/>
        <p:txBody>
          <a:bodyPr/>
          <a:lstStyle>
            <a:lvl1pPr>
              <a:defRPr/>
            </a:lvl1pPr>
          </a:lstStyle>
          <a:p>
            <a:endParaRPr lang="es-HN"/>
          </a:p>
        </p:txBody>
      </p:sp>
      <p:sp>
        <p:nvSpPr>
          <p:cNvPr id="7" name="Slide Number Placeholder 6"/>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0"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216E0E02-55D8-4A62-964B-783B05293A72}" type="datetimeFigureOut">
              <a:rPr lang="es-HN" smtClean="0"/>
              <a:pPr/>
              <a:t>18/10/2015</a:t>
            </a:fld>
            <a:endParaRPr lang="es-HN"/>
          </a:p>
        </p:txBody>
      </p:sp>
      <p:sp>
        <p:nvSpPr>
          <p:cNvPr id="3" name="Footer Placeholder 2"/>
          <p:cNvSpPr>
            <a:spLocks noGrp="1"/>
          </p:cNvSpPr>
          <p:nvPr>
            <p:ph type="ftr" sz="quarter" idx="11"/>
          </p:nvPr>
        </p:nvSpPr>
        <p:spPr/>
        <p:txBody>
          <a:bodyPr/>
          <a:lstStyle>
            <a:lvl1pPr>
              <a:defRPr/>
            </a:lvl1pPr>
          </a:lstStyle>
          <a:p>
            <a:endParaRPr lang="es-HN"/>
          </a:p>
        </p:txBody>
      </p:sp>
      <p:sp>
        <p:nvSpPr>
          <p:cNvPr id="4" name="Slide Number Placeholder 3"/>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6"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bwMode="auto">
          <a:xfrm>
            <a:off x="2819400" y="228600"/>
            <a:ext cx="6096000" cy="1143000"/>
          </a:xfrm>
          <a:prstGeom prst="rect">
            <a:avLst/>
          </a:prstGeom>
          <a:noFill/>
          <a:ln w="0">
            <a:noFill/>
            <a:miter lim="800000"/>
            <a:headEnd/>
            <a:tailEnd/>
          </a:ln>
          <a:effectLst/>
        </p:spPr>
        <p:txBody>
          <a:bodyPr vert="horz" wrap="square" lIns="91440" tIns="45720" rIns="91440" bIns="45720" numCol="1" anchor="ctr" anchorCtr="0" compatLnSpc="1">
            <a:prstTxWarp prst="textNoShape">
              <a:avLst/>
            </a:prstTxWarp>
          </a:bodyPr>
          <a:lstStyle/>
          <a:p>
            <a:pPr lvl="0"/>
            <a:r>
              <a:rPr lang="en-US" noProof="0" smtClean="0"/>
              <a:t>Click to edit Master title style</a:t>
            </a:r>
          </a:p>
        </p:txBody>
      </p:sp>
      <p:sp>
        <p:nvSpPr>
          <p:cNvPr id="778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77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fld id="{216E0E02-55D8-4A62-964B-783B05293A72}" type="datetimeFigureOut">
              <a:rPr lang="es-HN" smtClean="0"/>
              <a:pPr/>
              <a:t>18/10/2015</a:t>
            </a:fld>
            <a:endParaRPr lang="es-HN"/>
          </a:p>
        </p:txBody>
      </p:sp>
      <p:sp>
        <p:nvSpPr>
          <p:cNvPr id="77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s-HN"/>
          </a:p>
        </p:txBody>
      </p:sp>
      <p:sp>
        <p:nvSpPr>
          <p:cNvPr id="77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12AE7274-3B8E-4316-81F7-62670536CD68}" type="slidenum">
              <a:rPr lang="es-HN" smtClean="0"/>
              <a:pPr/>
              <a:t>‹#›</a:t>
            </a:fld>
            <a:endParaRPr lang="es-HN"/>
          </a:p>
        </p:txBody>
      </p:sp>
      <p:sp>
        <p:nvSpPr>
          <p:cNvPr id="77831" name="Line 7"/>
          <p:cNvSpPr>
            <a:spLocks noChangeShapeType="1"/>
          </p:cNvSpPr>
          <p:nvPr/>
        </p:nvSpPr>
        <p:spPr bwMode="auto">
          <a:xfrm>
            <a:off x="0" y="1447800"/>
            <a:ext cx="9144000" cy="0"/>
          </a:xfrm>
          <a:prstGeom prst="line">
            <a:avLst/>
          </a:prstGeom>
          <a:noFill/>
          <a:ln w="76200" cmpd="tri">
            <a:solidFill>
              <a:schemeClr val="accent1"/>
            </a:solidFill>
            <a:round/>
            <a:headEnd/>
            <a:tailEnd/>
          </a:ln>
          <a:effectLst/>
        </p:spPr>
        <p:txBody>
          <a:bodyPr/>
          <a:lstStyle/>
          <a:p>
            <a:endParaRPr lang="en-US" noProof="0" dirty="0"/>
          </a:p>
        </p:txBody>
      </p:sp>
      <p:pic>
        <p:nvPicPr>
          <p:cNvPr id="8" name="Picture 2" descr="http://aguaclara.cornell.edu/resources/logo-large.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Candara" pitchFamily="34" charset="0"/>
        </a:defRPr>
      </a:lvl2pPr>
      <a:lvl3pPr algn="ctr" rtl="0" eaLnBrk="1" fontAlgn="base" hangingPunct="1">
        <a:spcBef>
          <a:spcPct val="0"/>
        </a:spcBef>
        <a:spcAft>
          <a:spcPct val="0"/>
        </a:spcAft>
        <a:defRPr sz="4400" b="1">
          <a:solidFill>
            <a:schemeClr val="tx2"/>
          </a:solidFill>
          <a:latin typeface="Candara" pitchFamily="34" charset="0"/>
        </a:defRPr>
      </a:lvl3pPr>
      <a:lvl4pPr algn="ctr" rtl="0" eaLnBrk="1" fontAlgn="base" hangingPunct="1">
        <a:spcBef>
          <a:spcPct val="0"/>
        </a:spcBef>
        <a:spcAft>
          <a:spcPct val="0"/>
        </a:spcAft>
        <a:defRPr sz="4400" b="1">
          <a:solidFill>
            <a:schemeClr val="tx2"/>
          </a:solidFill>
          <a:latin typeface="Candara" pitchFamily="34" charset="0"/>
        </a:defRPr>
      </a:lvl4pPr>
      <a:lvl5pPr algn="ctr" rtl="0" eaLnBrk="1" fontAlgn="base" hangingPunct="1">
        <a:spcBef>
          <a:spcPct val="0"/>
        </a:spcBef>
        <a:spcAft>
          <a:spcPct val="0"/>
        </a:spcAft>
        <a:defRPr sz="4400" b="1">
          <a:solidFill>
            <a:schemeClr val="tx2"/>
          </a:solidFill>
          <a:latin typeface="Candara" pitchFamily="34" charset="0"/>
        </a:defRPr>
      </a:lvl5pPr>
      <a:lvl6pPr marL="457200" algn="ctr" rtl="0" eaLnBrk="1" fontAlgn="base" hangingPunct="1">
        <a:spcBef>
          <a:spcPct val="0"/>
        </a:spcBef>
        <a:spcAft>
          <a:spcPct val="0"/>
        </a:spcAft>
        <a:defRPr sz="4400" b="1">
          <a:solidFill>
            <a:schemeClr val="tx2"/>
          </a:solidFill>
          <a:latin typeface="Candara" pitchFamily="34" charset="0"/>
        </a:defRPr>
      </a:lvl6pPr>
      <a:lvl7pPr marL="914400" algn="ctr" rtl="0" eaLnBrk="1" fontAlgn="base" hangingPunct="1">
        <a:spcBef>
          <a:spcPct val="0"/>
        </a:spcBef>
        <a:spcAft>
          <a:spcPct val="0"/>
        </a:spcAft>
        <a:defRPr sz="4400" b="1">
          <a:solidFill>
            <a:schemeClr val="tx2"/>
          </a:solidFill>
          <a:latin typeface="Candara" pitchFamily="34" charset="0"/>
        </a:defRPr>
      </a:lvl7pPr>
      <a:lvl8pPr marL="1371600" algn="ctr" rtl="0" eaLnBrk="1" fontAlgn="base" hangingPunct="1">
        <a:spcBef>
          <a:spcPct val="0"/>
        </a:spcBef>
        <a:spcAft>
          <a:spcPct val="0"/>
        </a:spcAft>
        <a:defRPr sz="4400" b="1">
          <a:solidFill>
            <a:schemeClr val="tx2"/>
          </a:solidFill>
          <a:latin typeface="Candara" pitchFamily="34" charset="0"/>
        </a:defRPr>
      </a:lvl8pPr>
      <a:lvl9pPr marL="1828800" algn="ctr" rtl="0" eaLnBrk="1" fontAlgn="base" hangingPunct="1">
        <a:spcBef>
          <a:spcPct val="0"/>
        </a:spcBef>
        <a:spcAft>
          <a:spcPct val="0"/>
        </a:spcAft>
        <a:defRPr sz="4400" b="1">
          <a:solidFill>
            <a:schemeClr val="tx2"/>
          </a:solidFill>
          <a:latin typeface="Candara" pitchFamily="34" charset="0"/>
        </a:defRPr>
      </a:lvl9pPr>
    </p:titleStyle>
    <p:bodyStyle>
      <a:lvl1pPr marL="342900" indent="-342900" algn="l" rtl="0" eaLnBrk="1" fontAlgn="base" hangingPunct="1">
        <a:spcBef>
          <a:spcPct val="20000"/>
        </a:spcBef>
        <a:spcAft>
          <a:spcPct val="0"/>
        </a:spcAft>
        <a:buFont typeface="Wingdings" pitchFamily="2" charset="2"/>
        <a:buChar char="Ø"/>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Ø"/>
        <a:defRPr sz="2800">
          <a:solidFill>
            <a:schemeClr val="tx1"/>
          </a:solidFill>
          <a:latin typeface="+mn-lt"/>
        </a:defRPr>
      </a:lvl2pPr>
      <a:lvl3pPr marL="1143000" indent="-228600" algn="l" rtl="0" eaLnBrk="1" fontAlgn="base" hangingPunct="1">
        <a:spcBef>
          <a:spcPct val="20000"/>
        </a:spcBef>
        <a:spcAft>
          <a:spcPct val="0"/>
        </a:spcAft>
        <a:buFont typeface="Wingdings" pitchFamily="2" charset="2"/>
        <a:buChar char="Ø"/>
        <a:defRPr sz="2400">
          <a:solidFill>
            <a:schemeClr val="tx1"/>
          </a:solidFill>
          <a:latin typeface="+mn-lt"/>
        </a:defRPr>
      </a:lvl3pPr>
      <a:lvl4pPr marL="1600200" indent="-228600" algn="l" rtl="0" eaLnBrk="1" fontAlgn="base" hangingPunct="1">
        <a:spcBef>
          <a:spcPct val="20000"/>
        </a:spcBef>
        <a:spcAft>
          <a:spcPct val="0"/>
        </a:spcAft>
        <a:buFont typeface="Wingdings" pitchFamily="2" charset="2"/>
        <a:buChar char="Ø"/>
        <a:defRPr sz="2000">
          <a:solidFill>
            <a:schemeClr val="tx1"/>
          </a:solidFill>
          <a:latin typeface="+mn-lt"/>
        </a:defRPr>
      </a:lvl4pPr>
      <a:lvl5pPr marL="2057400" indent="-228600" algn="l" rtl="0" eaLnBrk="1" fontAlgn="base" hangingPunct="1">
        <a:spcBef>
          <a:spcPct val="20000"/>
        </a:spcBef>
        <a:spcAft>
          <a:spcPct val="0"/>
        </a:spcAft>
        <a:buFont typeface="Wingdings" pitchFamily="2" charset="2"/>
        <a:buChar char="Ø"/>
        <a:defRPr sz="2000">
          <a:solidFill>
            <a:schemeClr val="tx1"/>
          </a:solidFill>
          <a:latin typeface="+mn-lt"/>
        </a:defRPr>
      </a:lvl5pPr>
      <a:lvl6pPr marL="2514600" indent="-228600" algn="l" rtl="0" eaLnBrk="1" fontAlgn="base" hangingPunct="1">
        <a:spcBef>
          <a:spcPct val="20000"/>
        </a:spcBef>
        <a:spcAft>
          <a:spcPct val="0"/>
        </a:spcAft>
        <a:buFont typeface="Wingdings" pitchFamily="2" charset="2"/>
        <a:buChar char="Ø"/>
        <a:defRPr sz="2000">
          <a:solidFill>
            <a:schemeClr val="tx1"/>
          </a:solidFill>
          <a:latin typeface="+mn-lt"/>
        </a:defRPr>
      </a:lvl6pPr>
      <a:lvl7pPr marL="2971800" indent="-228600" algn="l" rtl="0" eaLnBrk="1" fontAlgn="base" hangingPunct="1">
        <a:spcBef>
          <a:spcPct val="20000"/>
        </a:spcBef>
        <a:spcAft>
          <a:spcPct val="0"/>
        </a:spcAft>
        <a:buFont typeface="Wingdings" pitchFamily="2" charset="2"/>
        <a:buChar char="Ø"/>
        <a:defRPr sz="2000">
          <a:solidFill>
            <a:schemeClr val="tx1"/>
          </a:solidFill>
          <a:latin typeface="+mn-lt"/>
        </a:defRPr>
      </a:lvl7pPr>
      <a:lvl8pPr marL="3429000" indent="-228600" algn="l" rtl="0" eaLnBrk="1" fontAlgn="base" hangingPunct="1">
        <a:spcBef>
          <a:spcPct val="20000"/>
        </a:spcBef>
        <a:spcAft>
          <a:spcPct val="0"/>
        </a:spcAft>
        <a:buFont typeface="Wingdings" pitchFamily="2" charset="2"/>
        <a:buChar char="Ø"/>
        <a:defRPr sz="2000">
          <a:solidFill>
            <a:schemeClr val="tx1"/>
          </a:solidFill>
          <a:latin typeface="+mn-lt"/>
        </a:defRPr>
      </a:lvl8pPr>
      <a:lvl9pPr marL="3886200" indent="-228600" algn="l" rtl="0" eaLnBrk="1" fontAlgn="base" hangingPunct="1">
        <a:spcBef>
          <a:spcPct val="20000"/>
        </a:spcBef>
        <a:spcAft>
          <a:spcPct val="0"/>
        </a:spcAft>
        <a:buFont typeface="Wingdings" pitchFamily="2" charset="2"/>
        <a:buChar char="Ø"/>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hyperlink" Target="mailto:ena7@cornell.edu"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hyperlink" Target="mailto:ly89@cornell.ed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819400" y="5029200"/>
            <a:ext cx="4648200" cy="624673"/>
          </a:xfrm>
        </p:spPr>
        <p:txBody>
          <a:bodyPr/>
          <a:lstStyle/>
          <a:p>
            <a:r>
              <a:rPr lang="es-HN" sz="2800" b="1" dirty="0" smtClean="0">
                <a:effectLst>
                  <a:outerShdw blurRad="38100" dist="38100" dir="2700000" algn="tl">
                    <a:srgbClr val="000000">
                      <a:alpha val="43137"/>
                    </a:srgbClr>
                  </a:outerShdw>
                </a:effectLst>
              </a:rPr>
              <a:t>Erika </a:t>
            </a:r>
            <a:r>
              <a:rPr lang="es-HN" sz="2800" b="1" dirty="0" err="1" smtClean="0">
                <a:effectLst>
                  <a:outerShdw blurRad="38100" dist="38100" dir="2700000" algn="tl">
                    <a:srgbClr val="000000">
                      <a:alpha val="43137"/>
                    </a:srgbClr>
                  </a:outerShdw>
                </a:effectLst>
              </a:rPr>
              <a:t>Axe</a:t>
            </a:r>
            <a:r>
              <a:rPr lang="es-HN" sz="2800" b="1" dirty="0" smtClean="0">
                <a:effectLst>
                  <a:outerShdw blurRad="38100" dist="38100" dir="2700000" algn="tl">
                    <a:srgbClr val="000000">
                      <a:alpha val="43137"/>
                    </a:srgbClr>
                  </a:outerShdw>
                </a:effectLst>
              </a:rPr>
              <a:t> and </a:t>
            </a:r>
            <a:r>
              <a:rPr lang="es-HN" sz="2800" b="1" dirty="0" err="1" smtClean="0">
                <a:effectLst>
                  <a:outerShdw blurRad="38100" dist="38100" dir="2700000" algn="tl">
                    <a:srgbClr val="000000">
                      <a:alpha val="43137"/>
                    </a:srgbClr>
                  </a:outerShdw>
                </a:effectLst>
              </a:rPr>
              <a:t>Isabella</a:t>
            </a:r>
            <a:r>
              <a:rPr lang="es-HN" sz="2800" b="1" dirty="0" smtClean="0">
                <a:effectLst>
                  <a:outerShdw blurRad="38100" dist="38100" dir="2700000" algn="tl">
                    <a:srgbClr val="000000">
                      <a:alpha val="43137"/>
                    </a:srgbClr>
                  </a:outerShdw>
                </a:effectLst>
              </a:rPr>
              <a:t> Yang</a:t>
            </a:r>
            <a:endParaRPr lang="es-HN" sz="2800" b="1" dirty="0">
              <a:effectLst>
                <a:outerShdw blurRad="38100" dist="38100" dir="2700000" algn="tl">
                  <a:srgbClr val="000000">
                    <a:alpha val="43137"/>
                  </a:srgbClr>
                </a:outerShdw>
              </a:effectLst>
            </a:endParaRPr>
          </a:p>
        </p:txBody>
      </p:sp>
      <p:sp>
        <p:nvSpPr>
          <p:cNvPr id="2" name="Title 1"/>
          <p:cNvSpPr>
            <a:spLocks noGrp="1"/>
          </p:cNvSpPr>
          <p:nvPr>
            <p:ph type="ctrTitle" sz="quarter"/>
          </p:nvPr>
        </p:nvSpPr>
        <p:spPr/>
        <p:txBody>
          <a:bodyPr/>
          <a:lstStyle/>
          <a:p>
            <a:r>
              <a:rPr lang="en-US" dirty="0" smtClean="0">
                <a:effectLst>
                  <a:outerShdw blurRad="38100" dist="38100" dir="2700000" algn="tl">
                    <a:srgbClr val="000000">
                      <a:alpha val="43137"/>
                    </a:srgbClr>
                  </a:outerShdw>
                </a:effectLst>
              </a:rPr>
              <a:t>Public</a:t>
            </a:r>
            <a:r>
              <a:rPr lang="es-HN"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Relations</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689987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What We Do</a:t>
            </a:r>
            <a:endParaRPr lang="en-US" sz="4000" dirty="0"/>
          </a:p>
        </p:txBody>
      </p:sp>
      <p:sp>
        <p:nvSpPr>
          <p:cNvPr id="3" name="Text Placeholder 2"/>
          <p:cNvSpPr>
            <a:spLocks noGrp="1"/>
          </p:cNvSpPr>
          <p:nvPr>
            <p:ph type="body" sz="quarter" idx="13"/>
          </p:nvPr>
        </p:nvSpPr>
        <p:spPr>
          <a:xfrm>
            <a:off x="381000" y="1524000"/>
            <a:ext cx="5715000" cy="4724400"/>
          </a:xfrm>
        </p:spPr>
        <p:txBody>
          <a:bodyPr/>
          <a:lstStyle/>
          <a:p>
            <a:r>
              <a:rPr lang="en-US" dirty="0" smtClean="0"/>
              <a:t>Spreading the word: AguaClara!</a:t>
            </a:r>
          </a:p>
          <a:p>
            <a:r>
              <a:rPr lang="en-US" dirty="0" smtClean="0"/>
              <a:t>Try to get new members for AguaClara</a:t>
            </a:r>
          </a:p>
          <a:p>
            <a:r>
              <a:rPr lang="en-US" dirty="0" smtClean="0"/>
              <a:t>Inter-subteam Communication and Events</a:t>
            </a:r>
          </a:p>
          <a:p>
            <a:r>
              <a:rPr lang="en-US" dirty="0" smtClean="0"/>
              <a:t>AguaClara Item Sales</a:t>
            </a:r>
          </a:p>
          <a:p>
            <a:r>
              <a:rPr lang="en-US" dirty="0" smtClean="0"/>
              <a:t>General System Improvements</a:t>
            </a:r>
          </a:p>
          <a:p>
            <a:pPr marL="0" indent="0">
              <a:buNone/>
            </a:pPr>
            <a:endParaRPr lang="en-US" dirty="0" smtClean="0"/>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1496" y="1898904"/>
            <a:ext cx="2540000" cy="1905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60160" y="4343400"/>
            <a:ext cx="2552192" cy="17014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730165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Semester Goals</a:t>
            </a:r>
            <a:endParaRPr lang="en-US" sz="4000" dirty="0"/>
          </a:p>
        </p:txBody>
      </p:sp>
      <p:sp>
        <p:nvSpPr>
          <p:cNvPr id="3" name="Text Placeholder 2"/>
          <p:cNvSpPr>
            <a:spLocks noGrp="1"/>
          </p:cNvSpPr>
          <p:nvPr>
            <p:ph type="body" sz="quarter" idx="13"/>
          </p:nvPr>
        </p:nvSpPr>
        <p:spPr/>
        <p:txBody>
          <a:bodyPr/>
          <a:lstStyle/>
          <a:p>
            <a:r>
              <a:rPr lang="en-US" sz="2400" dirty="0" smtClean="0"/>
              <a:t>Facebook </a:t>
            </a:r>
            <a:r>
              <a:rPr lang="en-US" sz="2400" dirty="0"/>
              <a:t>Updates </a:t>
            </a:r>
            <a:r>
              <a:rPr lang="en-US" sz="2400" dirty="0" smtClean="0"/>
              <a:t>and Twitter Updates</a:t>
            </a:r>
            <a:endParaRPr lang="en-US" sz="2400" dirty="0"/>
          </a:p>
          <a:p>
            <a:r>
              <a:rPr lang="en-US" sz="2400" dirty="0" smtClean="0"/>
              <a:t>Weekly spotlight</a:t>
            </a:r>
          </a:p>
          <a:p>
            <a:r>
              <a:rPr lang="en-US" sz="2400" dirty="0" smtClean="0"/>
              <a:t>Updated Team Media</a:t>
            </a:r>
          </a:p>
          <a:p>
            <a:r>
              <a:rPr lang="en-US" sz="2400" dirty="0" smtClean="0"/>
              <a:t>New and old Merchandise for </a:t>
            </a:r>
            <a:r>
              <a:rPr lang="en-US" sz="2400" dirty="0" err="1" smtClean="0"/>
              <a:t>AguaClara</a:t>
            </a:r>
            <a:endParaRPr lang="en-US" sz="2400" dirty="0" smtClean="0"/>
          </a:p>
          <a:p>
            <a:r>
              <a:rPr lang="en-US" sz="2400" dirty="0" smtClean="0"/>
              <a:t>Future fundraising for Spring 2016</a:t>
            </a:r>
            <a:endParaRPr lang="en-US" sz="2400" dirty="0"/>
          </a:p>
          <a:p>
            <a:r>
              <a:rPr lang="en-US" sz="2400" dirty="0" smtClean="0"/>
              <a:t>Expanding alumni relations</a:t>
            </a:r>
          </a:p>
          <a:p>
            <a:r>
              <a:rPr lang="en-US" sz="2400" dirty="0" smtClean="0"/>
              <a:t>Posters for Hollister/Campus Buildings </a:t>
            </a:r>
          </a:p>
          <a:p>
            <a:r>
              <a:rPr lang="en-US" sz="2400" dirty="0" smtClean="0"/>
              <a:t>Plans for Public Relations Budgeting</a:t>
            </a:r>
          </a:p>
          <a:p>
            <a:r>
              <a:rPr lang="en-US" sz="2400" dirty="0" err="1" smtClean="0"/>
              <a:t>AguaClara</a:t>
            </a:r>
            <a:r>
              <a:rPr lang="en-US" sz="2400" dirty="0" smtClean="0"/>
              <a:t> presentations and event representation</a:t>
            </a:r>
          </a:p>
          <a:p>
            <a:r>
              <a:rPr lang="en-US" sz="2400" dirty="0" smtClean="0"/>
              <a:t>Website Updates</a:t>
            </a:r>
            <a:endParaRPr lang="en-US" sz="2400" dirty="0"/>
          </a:p>
        </p:txBody>
      </p:sp>
    </p:spTree>
    <p:extLst>
      <p:ext uri="{BB962C8B-B14F-4D97-AF65-F5344CB8AC3E}">
        <p14:creationId xmlns:p14="http://schemas.microsoft.com/office/powerpoint/2010/main" val="342790251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a:t>
            </a:r>
            <a:br>
              <a:rPr lang="en-US" dirty="0" smtClean="0"/>
            </a:br>
            <a:r>
              <a:rPr lang="en-US" i="1" dirty="0" smtClean="0"/>
              <a:t>To Spread the Word</a:t>
            </a:r>
            <a:endParaRPr lang="en-US" dirty="0"/>
          </a:p>
        </p:txBody>
      </p:sp>
      <p:sp>
        <p:nvSpPr>
          <p:cNvPr id="10" name="Content Placeholder 9"/>
          <p:cNvSpPr>
            <a:spLocks noGrp="1"/>
          </p:cNvSpPr>
          <p:nvPr>
            <p:ph sz="half" idx="1"/>
          </p:nvPr>
        </p:nvSpPr>
        <p:spPr/>
        <p:txBody>
          <a:bodyPr/>
          <a:lstStyle/>
          <a:p>
            <a:pPr marL="0" indent="0">
              <a:buNone/>
            </a:pPr>
            <a:r>
              <a:rPr lang="en-US" b="1" u="sng" dirty="0" smtClean="0"/>
              <a:t>Completed:</a:t>
            </a:r>
          </a:p>
          <a:p>
            <a:r>
              <a:rPr lang="en-US" dirty="0" smtClean="0"/>
              <a:t>Facebook and Twitter Updates</a:t>
            </a:r>
          </a:p>
          <a:p>
            <a:endParaRPr lang="en-US" dirty="0" smtClean="0"/>
          </a:p>
          <a:p>
            <a:endParaRPr lang="en-US" dirty="0" smtClean="0"/>
          </a:p>
          <a:p>
            <a:endParaRPr lang="en-US" dirty="0"/>
          </a:p>
        </p:txBody>
      </p:sp>
      <p:sp>
        <p:nvSpPr>
          <p:cNvPr id="11" name="Content Placeholder 10"/>
          <p:cNvSpPr>
            <a:spLocks noGrp="1"/>
          </p:cNvSpPr>
          <p:nvPr>
            <p:ph sz="half" idx="2"/>
          </p:nvPr>
        </p:nvSpPr>
        <p:spPr/>
        <p:txBody>
          <a:bodyPr/>
          <a:lstStyle/>
          <a:p>
            <a:pPr marL="0" indent="0">
              <a:buNone/>
            </a:pPr>
            <a:r>
              <a:rPr lang="en-US" b="1" u="sng" dirty="0" smtClean="0"/>
              <a:t>Future: </a:t>
            </a:r>
            <a:endParaRPr lang="en-US" dirty="0" smtClean="0"/>
          </a:p>
          <a:p>
            <a:r>
              <a:rPr lang="en-US" dirty="0" smtClean="0"/>
              <a:t>Create </a:t>
            </a:r>
            <a:r>
              <a:rPr lang="en-US" dirty="0"/>
              <a:t>posters to hang </a:t>
            </a:r>
            <a:r>
              <a:rPr lang="en-US" dirty="0" smtClean="0"/>
              <a:t>around and virtual posters for </a:t>
            </a:r>
            <a:r>
              <a:rPr lang="en-US" dirty="0"/>
              <a:t>Hollister and the Engineering </a:t>
            </a:r>
            <a:r>
              <a:rPr lang="en-US" dirty="0" smtClean="0"/>
              <a:t>Quad</a:t>
            </a:r>
          </a:p>
          <a:p>
            <a:r>
              <a:rPr lang="en-US" dirty="0" smtClean="0"/>
              <a:t>Contact magazines and newspapers to get articles written about our work</a:t>
            </a:r>
            <a:endParaRPr lang="en-US" dirty="0"/>
          </a:p>
          <a:p>
            <a:pPr marL="0" indent="0">
              <a:buNone/>
            </a:pPr>
            <a:endParaRPr lang="en-US" dirty="0"/>
          </a:p>
        </p:txBody>
      </p:sp>
      <p:pic>
        <p:nvPicPr>
          <p:cNvPr id="3" name="Picture 2"/>
          <p:cNvPicPr>
            <a:picLocks noChangeAspect="1"/>
          </p:cNvPicPr>
          <p:nvPr/>
        </p:nvPicPr>
        <p:blipFill>
          <a:blip r:embed="rId3"/>
          <a:stretch>
            <a:fillRect/>
          </a:stretch>
        </p:blipFill>
        <p:spPr>
          <a:xfrm>
            <a:off x="723900" y="3163839"/>
            <a:ext cx="3505200" cy="32275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8173987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a:t>
            </a:r>
            <a:br>
              <a:rPr lang="en-US" dirty="0" smtClean="0"/>
            </a:br>
            <a:r>
              <a:rPr lang="en-US" sz="3600" i="1" dirty="0" smtClean="0"/>
              <a:t>To Try To Get New Members</a:t>
            </a:r>
            <a:endParaRPr lang="en-US" sz="3600" dirty="0"/>
          </a:p>
        </p:txBody>
      </p:sp>
      <p:sp>
        <p:nvSpPr>
          <p:cNvPr id="11" name="Content Placeholder 10"/>
          <p:cNvSpPr>
            <a:spLocks noGrp="1"/>
          </p:cNvSpPr>
          <p:nvPr>
            <p:ph sz="half" idx="2"/>
          </p:nvPr>
        </p:nvSpPr>
        <p:spPr>
          <a:xfrm>
            <a:off x="381000" y="1600200"/>
            <a:ext cx="4572000" cy="4525963"/>
          </a:xfrm>
        </p:spPr>
        <p:txBody>
          <a:bodyPr/>
          <a:lstStyle/>
          <a:p>
            <a:pPr marL="0" indent="0">
              <a:buNone/>
            </a:pPr>
            <a:r>
              <a:rPr lang="en-US" b="1" u="sng" dirty="0" smtClean="0"/>
              <a:t>Future:</a:t>
            </a:r>
          </a:p>
          <a:p>
            <a:r>
              <a:rPr lang="en-US" dirty="0" smtClean="0"/>
              <a:t>1050 Presentation</a:t>
            </a:r>
          </a:p>
          <a:p>
            <a:r>
              <a:rPr lang="en-US" dirty="0" smtClean="0"/>
              <a:t>Reverse Career Fair</a:t>
            </a:r>
          </a:p>
          <a:p>
            <a:r>
              <a:rPr lang="en-US" dirty="0" smtClean="0"/>
              <a:t>GHSC Club Fair</a:t>
            </a:r>
          </a:p>
          <a:p>
            <a:r>
              <a:rPr lang="en-US" dirty="0" smtClean="0"/>
              <a:t>Homecoming Showcase</a:t>
            </a:r>
          </a:p>
          <a:p>
            <a:r>
              <a:rPr lang="en-US" dirty="0" smtClean="0"/>
              <a:t>Sesquicentennial  Event! </a:t>
            </a:r>
            <a:endParaRPr lang="en-US" dirty="0"/>
          </a:p>
          <a:p>
            <a:pPr marL="0" indent="0">
              <a:buNone/>
            </a:pPr>
            <a:endParaRPr lang="en-US" dirty="0"/>
          </a:p>
        </p:txBody>
      </p:sp>
      <p:pic>
        <p:nvPicPr>
          <p:cNvPr id="1026" name="Picture 2" descr="C:\Users\Yang\Desktop\IMG_158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1752600"/>
            <a:ext cx="2381346" cy="178601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7" name="Picture 3" descr="C:\Users\Yang\Desktop\IMG_158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0600" y="3200400"/>
            <a:ext cx="2469751" cy="18523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C:\Users\Yang\Desktop\IMG_159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71800" y="4867018"/>
            <a:ext cx="2339287" cy="175446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36205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a:t>
            </a:r>
            <a:br>
              <a:rPr lang="en-US" dirty="0" smtClean="0"/>
            </a:br>
            <a:r>
              <a:rPr lang="en-US" i="1" dirty="0" smtClean="0"/>
              <a:t>To Connect Our Team</a:t>
            </a:r>
            <a:endParaRPr lang="en-US" dirty="0"/>
          </a:p>
        </p:txBody>
      </p:sp>
      <p:sp>
        <p:nvSpPr>
          <p:cNvPr id="11" name="Content Placeholder 10"/>
          <p:cNvSpPr>
            <a:spLocks noGrp="1"/>
          </p:cNvSpPr>
          <p:nvPr>
            <p:ph sz="half" idx="2"/>
          </p:nvPr>
        </p:nvSpPr>
        <p:spPr>
          <a:xfrm>
            <a:off x="304800" y="1600200"/>
            <a:ext cx="8610600" cy="4525963"/>
          </a:xfrm>
        </p:spPr>
        <p:txBody>
          <a:bodyPr/>
          <a:lstStyle/>
          <a:p>
            <a:pPr marL="0" indent="0">
              <a:buNone/>
            </a:pPr>
            <a:r>
              <a:rPr lang="en-US" b="1" u="sng" dirty="0" smtClean="0"/>
              <a:t>Future:</a:t>
            </a:r>
            <a:endParaRPr lang="en-US" dirty="0" smtClean="0"/>
          </a:p>
          <a:p>
            <a:r>
              <a:rPr lang="en-US" dirty="0" smtClean="0"/>
              <a:t>Weekly Spotlights</a:t>
            </a:r>
          </a:p>
          <a:p>
            <a:r>
              <a:rPr lang="en-US" dirty="0" smtClean="0"/>
              <a:t>Expanding Alumni Relations</a:t>
            </a:r>
            <a:endParaRPr lang="en-US" dirty="0" smtClean="0"/>
          </a:p>
          <a:p>
            <a:r>
              <a:rPr lang="en-US" dirty="0" smtClean="0"/>
              <a:t>Organize a full team picture for this </a:t>
            </a:r>
            <a:r>
              <a:rPr lang="en-US" dirty="0" smtClean="0"/>
              <a:t>semester</a:t>
            </a:r>
            <a:endParaRPr lang="en-US" dirty="0" smtClean="0"/>
          </a:p>
        </p:txBody>
      </p:sp>
      <p:pic>
        <p:nvPicPr>
          <p:cNvPr id="5" name="Picture 4"/>
          <p:cNvPicPr>
            <a:picLocks noChangeAspect="1"/>
          </p:cNvPicPr>
          <p:nvPr/>
        </p:nvPicPr>
        <p:blipFill rotWithShape="1">
          <a:blip r:embed="rId3"/>
          <a:srcRect l="5833" t="33750" r="2500" b="5000"/>
          <a:stretch/>
        </p:blipFill>
        <p:spPr>
          <a:xfrm>
            <a:off x="1447800" y="3733800"/>
            <a:ext cx="6324600" cy="28173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3045435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We’ll Do…</a:t>
            </a:r>
            <a:r>
              <a:rPr lang="en-US" dirty="0" smtClean="0"/>
              <a:t/>
            </a:r>
            <a:br>
              <a:rPr lang="en-US" dirty="0" smtClean="0"/>
            </a:br>
            <a:r>
              <a:rPr lang="en-US" sz="4000" i="1" dirty="0" smtClean="0"/>
              <a:t>With System Improvements</a:t>
            </a:r>
            <a:endParaRPr lang="en-US" dirty="0"/>
          </a:p>
        </p:txBody>
      </p:sp>
      <p:sp>
        <p:nvSpPr>
          <p:cNvPr id="11" name="Content Placeholder 10"/>
          <p:cNvSpPr>
            <a:spLocks noGrp="1"/>
          </p:cNvSpPr>
          <p:nvPr>
            <p:ph sz="half" idx="2"/>
          </p:nvPr>
        </p:nvSpPr>
        <p:spPr>
          <a:xfrm>
            <a:off x="438150" y="1600200"/>
            <a:ext cx="3340201" cy="4525963"/>
          </a:xfrm>
        </p:spPr>
        <p:txBody>
          <a:bodyPr/>
          <a:lstStyle/>
          <a:p>
            <a:pPr marL="0" indent="0">
              <a:buNone/>
            </a:pPr>
            <a:r>
              <a:rPr lang="en-US" b="1" u="sng" dirty="0" smtClean="0"/>
              <a:t>Future:</a:t>
            </a:r>
          </a:p>
          <a:p>
            <a:r>
              <a:rPr lang="en-US" dirty="0" smtClean="0"/>
              <a:t>Website Updates</a:t>
            </a:r>
          </a:p>
          <a:p>
            <a:r>
              <a:rPr lang="en-US" dirty="0" smtClean="0"/>
              <a:t>Media Updates</a:t>
            </a:r>
          </a:p>
          <a:p>
            <a:r>
              <a:rPr lang="en-US" dirty="0"/>
              <a:t>Spring 2015 Fundraiser</a:t>
            </a:r>
          </a:p>
          <a:p>
            <a:r>
              <a:rPr lang="en-US" dirty="0"/>
              <a:t>Establishing a bank account</a:t>
            </a:r>
            <a:endParaRPr lang="en-US" dirty="0"/>
          </a:p>
        </p:txBody>
      </p:sp>
      <p:pic>
        <p:nvPicPr>
          <p:cNvPr id="4" name="Picture 3"/>
          <p:cNvPicPr>
            <a:picLocks noChangeAspect="1"/>
          </p:cNvPicPr>
          <p:nvPr/>
        </p:nvPicPr>
        <p:blipFill>
          <a:blip r:embed="rId3"/>
          <a:stretch>
            <a:fillRect/>
          </a:stretch>
        </p:blipFill>
        <p:spPr>
          <a:xfrm rot="20932661">
            <a:off x="3028272" y="4399872"/>
            <a:ext cx="2399141" cy="2399141"/>
          </a:xfrm>
          <a:prstGeom prst="rect">
            <a:avLst/>
          </a:prstGeom>
        </p:spPr>
      </p:pic>
      <p:pic>
        <p:nvPicPr>
          <p:cNvPr id="5" name="Picture 4"/>
          <p:cNvPicPr>
            <a:picLocks noChangeAspect="1"/>
          </p:cNvPicPr>
          <p:nvPr/>
        </p:nvPicPr>
        <p:blipFill>
          <a:blip r:embed="rId4"/>
          <a:stretch>
            <a:fillRect/>
          </a:stretch>
        </p:blipFill>
        <p:spPr>
          <a:xfrm>
            <a:off x="3884052" y="1828800"/>
            <a:ext cx="5031348" cy="284117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9806087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a:t>
            </a:r>
            <a:br>
              <a:rPr lang="en-US" dirty="0" smtClean="0"/>
            </a:br>
            <a:r>
              <a:rPr lang="en-US" i="1" dirty="0" smtClean="0"/>
              <a:t>With Item Sales</a:t>
            </a:r>
            <a:endParaRPr lang="en-US" dirty="0"/>
          </a:p>
        </p:txBody>
      </p:sp>
      <p:sp>
        <p:nvSpPr>
          <p:cNvPr id="10" name="Content Placeholder 9"/>
          <p:cNvSpPr>
            <a:spLocks noGrp="1"/>
          </p:cNvSpPr>
          <p:nvPr>
            <p:ph sz="half" idx="1"/>
          </p:nvPr>
        </p:nvSpPr>
        <p:spPr>
          <a:xfrm>
            <a:off x="228600" y="1524000"/>
            <a:ext cx="8686800" cy="2590801"/>
          </a:xfrm>
        </p:spPr>
        <p:txBody>
          <a:bodyPr/>
          <a:lstStyle/>
          <a:p>
            <a:pPr marL="0" indent="0">
              <a:buNone/>
            </a:pPr>
            <a:r>
              <a:rPr lang="en-US" b="1" u="sng" dirty="0" smtClean="0"/>
              <a:t>Merchandise</a:t>
            </a:r>
            <a:r>
              <a:rPr lang="en-US" b="1" u="sng" dirty="0" smtClean="0"/>
              <a:t>:</a:t>
            </a:r>
            <a:endParaRPr lang="en-US" b="1" u="sng" dirty="0" smtClean="0"/>
          </a:p>
          <a:p>
            <a:r>
              <a:rPr lang="en-US" dirty="0" smtClean="0"/>
              <a:t>Started the</a:t>
            </a:r>
            <a:r>
              <a:rPr lang="en-US" dirty="0" smtClean="0"/>
              <a:t> sale of old </a:t>
            </a:r>
            <a:r>
              <a:rPr lang="en-US" dirty="0" err="1" smtClean="0"/>
              <a:t>AguaClara</a:t>
            </a:r>
            <a:r>
              <a:rPr lang="en-US" dirty="0" smtClean="0"/>
              <a:t> merchandise from previous years</a:t>
            </a:r>
          </a:p>
          <a:p>
            <a:r>
              <a:rPr lang="en-US" dirty="0" smtClean="0"/>
              <a:t>Resale of old quarterzip designs</a:t>
            </a:r>
            <a:endParaRPr lang="en-US" dirty="0" smtClean="0"/>
          </a:p>
          <a:p>
            <a:r>
              <a:rPr lang="en-US" dirty="0"/>
              <a:t>Create new designs for polo shirts and possible sticker sales or other merchandise</a:t>
            </a:r>
          </a:p>
          <a:p>
            <a:endParaRPr lang="en-US" dirty="0"/>
          </a:p>
        </p:txBody>
      </p:sp>
      <p:pic>
        <p:nvPicPr>
          <p:cNvPr id="1026" name="Picture 2" descr="https://lh4.googleusercontent.com/IC-CJba-kqseH9QT7ydMXPhGeTWUVtELhPrQrkOYk7E35trD1MppLdvRJbFVCxmV8YDfDhSqoysIoPj0PsoBlS7q-LPPOSCczgAVfJEo8vyCtxUYrx0aFnJiU9b0DJ5PZjYs7f6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7717" y="4519585"/>
            <a:ext cx="2031064" cy="18782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https://lh3.googleusercontent.com/z1uQdn5e13AfUy7PEXKR9z_koBQP89vkvtb4nJ4dJmVa9WiASCp2zf-8ho4K_durKgkUglqVqCyhOcBMZyxWbqe8TodskGUsZ4TZREq0dWo6f5wXgVtFnH05aC_osizZXRCY7YX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05402" y="4520575"/>
            <a:ext cx="2030649" cy="18772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stretch>
            <a:fillRect/>
          </a:stretch>
        </p:blipFill>
        <p:spPr>
          <a:xfrm>
            <a:off x="228600" y="4520575"/>
            <a:ext cx="1852512" cy="1877241"/>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6"/>
          <a:stretch>
            <a:fillRect/>
          </a:stretch>
        </p:blipFill>
        <p:spPr>
          <a:xfrm>
            <a:off x="2439259" y="4520575"/>
            <a:ext cx="1753591" cy="18772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561049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Relations… </a:t>
            </a:r>
            <a:br>
              <a:rPr lang="en-US" dirty="0" smtClean="0"/>
            </a:br>
            <a:r>
              <a:rPr lang="en-US" dirty="0" smtClean="0"/>
              <a:t>Looking Forward</a:t>
            </a:r>
            <a:endParaRPr lang="en-US" dirty="0"/>
          </a:p>
        </p:txBody>
      </p:sp>
      <p:sp>
        <p:nvSpPr>
          <p:cNvPr id="10" name="Content Placeholder 9"/>
          <p:cNvSpPr>
            <a:spLocks noGrp="1"/>
          </p:cNvSpPr>
          <p:nvPr>
            <p:ph sz="half" idx="1"/>
          </p:nvPr>
        </p:nvSpPr>
        <p:spPr>
          <a:xfrm>
            <a:off x="457200" y="1600200"/>
            <a:ext cx="8305800" cy="4525963"/>
          </a:xfrm>
        </p:spPr>
        <p:txBody>
          <a:bodyPr/>
          <a:lstStyle/>
          <a:p>
            <a:pPr marL="0" indent="0">
              <a:buNone/>
            </a:pPr>
            <a:r>
              <a:rPr lang="en-US" dirty="0" smtClean="0"/>
              <a:t>We would love to hear any ideas from people on the team to work on either this semester or in the future!</a:t>
            </a:r>
          </a:p>
          <a:p>
            <a:pPr marL="0" indent="0">
              <a:buNone/>
            </a:pPr>
            <a:r>
              <a:rPr lang="en-US" i="1" dirty="0" smtClean="0"/>
              <a:t>Please contact either Erika (</a:t>
            </a:r>
            <a:r>
              <a:rPr lang="en-US" i="1" dirty="0" smtClean="0">
                <a:hlinkClick r:id="rId3"/>
              </a:rPr>
              <a:t>ena7@cornell.edu</a:t>
            </a:r>
            <a:r>
              <a:rPr lang="en-US" i="1" dirty="0" smtClean="0"/>
              <a:t>) or </a:t>
            </a:r>
            <a:r>
              <a:rPr lang="en-US" i="1" dirty="0" smtClean="0"/>
              <a:t>Isabella</a:t>
            </a:r>
            <a:r>
              <a:rPr lang="en-US" i="1" dirty="0" smtClean="0"/>
              <a:t> (</a:t>
            </a:r>
            <a:r>
              <a:rPr lang="en-US" i="1" dirty="0" smtClean="0">
                <a:hlinkClick r:id="rId4"/>
              </a:rPr>
              <a:t>ly89@cornell.edu</a:t>
            </a:r>
            <a:r>
              <a:rPr lang="en-US" i="1" dirty="0" smtClean="0"/>
              <a:t>)</a:t>
            </a:r>
          </a:p>
          <a:p>
            <a:pPr marL="0" indent="0">
              <a:buNone/>
            </a:pPr>
            <a:endParaRPr lang="en-US" i="1" dirty="0"/>
          </a:p>
          <a:p>
            <a:pPr marL="0" indent="0">
              <a:buNone/>
            </a:pPr>
            <a:r>
              <a:rPr lang="en-US" sz="3600" b="1" dirty="0" smtClean="0"/>
              <a:t>Any Questions?</a:t>
            </a:r>
            <a:endParaRPr lang="en-US" sz="3600" b="1"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20160">
            <a:off x="4001556" y="3578131"/>
            <a:ext cx="4217796" cy="286136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414714606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AguaClara English">
  <a:themeElements>
    <a:clrScheme name="classroom">
      <a:dk1>
        <a:srgbClr val="000000"/>
      </a:dk1>
      <a:lt1>
        <a:srgbClr val="FFFFFF"/>
      </a:lt1>
      <a:dk2>
        <a:srgbClr val="00005A"/>
      </a:dk2>
      <a:lt2>
        <a:srgbClr val="FFFFFF"/>
      </a:lt2>
      <a:accent1>
        <a:srgbClr val="0300BE"/>
      </a:accent1>
      <a:accent2>
        <a:srgbClr val="FBA305"/>
      </a:accent2>
      <a:accent3>
        <a:srgbClr val="3399FF"/>
      </a:accent3>
      <a:accent4>
        <a:srgbClr val="AC0000"/>
      </a:accent4>
      <a:accent5>
        <a:srgbClr val="F7B0B0"/>
      </a:accent5>
      <a:accent6>
        <a:srgbClr val="E39304"/>
      </a:accent6>
      <a:hlink>
        <a:srgbClr val="678EFD"/>
      </a:hlink>
      <a:folHlink>
        <a:srgbClr val="A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mn-lt"/>
          </a:defRPr>
        </a:defPPr>
      </a:lstStyle>
    </a:txDef>
  </a:objectDefaults>
  <a:extraClrSchemeLst>
    <a:extraClrScheme>
      <a:clrScheme name="1_AguaClara the ro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AguaClara the ro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AguaClara the road 3">
        <a:dk1>
          <a:srgbClr val="000000"/>
        </a:dk1>
        <a:lt1>
          <a:srgbClr val="FFFFFF"/>
        </a:lt1>
        <a:dk2>
          <a:srgbClr val="000000"/>
        </a:dk2>
        <a:lt2>
          <a:srgbClr val="969696"/>
        </a:lt2>
        <a:accent1>
          <a:srgbClr val="FF3300"/>
        </a:accent1>
        <a:accent2>
          <a:srgbClr val="FF9900"/>
        </a:accent2>
        <a:accent3>
          <a:srgbClr val="FFFFFF"/>
        </a:accent3>
        <a:accent4>
          <a:srgbClr val="000000"/>
        </a:accent4>
        <a:accent5>
          <a:srgbClr val="FFADAA"/>
        </a:accent5>
        <a:accent6>
          <a:srgbClr val="E78A00"/>
        </a:accent6>
        <a:hlink>
          <a:srgbClr val="3366FF"/>
        </a:hlink>
        <a:folHlink>
          <a:srgbClr val="A50021"/>
        </a:folHlink>
      </a:clrScheme>
      <a:clrMap bg1="lt1" tx1="dk1" bg2="lt2" tx2="dk2" accent1="accent1" accent2="accent2" accent3="accent3" accent4="accent4" accent5="accent5" accent6="accent6" hlink="hlink" folHlink="folHlink"/>
    </a:extraClrScheme>
    <a:extraClrScheme>
      <a:clrScheme name="1_AguaClara the road 4">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FFFFFF"/>
        </a:folHlink>
      </a:clrScheme>
      <a:clrMap bg1="lt1" tx1="dk1" bg2="lt2" tx2="dk2" accent1="accent1" accent2="accent2" accent3="accent3" accent4="accent4" accent5="accent5" accent6="accent6" hlink="hlink" folHlink="folHlink"/>
    </a:extraClrScheme>
    <a:extraClrScheme>
      <a:clrScheme name="1_AguaClara the road 5">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AguaClara English</Template>
  <TotalTime>2433</TotalTime>
  <Words>900</Words>
  <Application>Microsoft Office PowerPoint</Application>
  <PresentationFormat>On-screen Show (4:3)</PresentationFormat>
  <Paragraphs>93</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Candara</vt:lpstr>
      <vt:lpstr>Wingdings</vt:lpstr>
      <vt:lpstr>AguaClara English</vt:lpstr>
      <vt:lpstr>Public Relations</vt:lpstr>
      <vt:lpstr>What We Do</vt:lpstr>
      <vt:lpstr>Semester Goals</vt:lpstr>
      <vt:lpstr>What We’ll Do… To Spread the Word</vt:lpstr>
      <vt:lpstr>What We’ll Do… To Try To Get New Members</vt:lpstr>
      <vt:lpstr>What We’ll Do… To Connect Our Team</vt:lpstr>
      <vt:lpstr>What We’ll Do… With System Improvements</vt:lpstr>
      <vt:lpstr>What We’ll Do… With Item Sales</vt:lpstr>
      <vt:lpstr>Public Relations…  Looking Forward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mw24</dc:creator>
  <cp:lastModifiedBy>CIT-Labs</cp:lastModifiedBy>
  <cp:revision>70</cp:revision>
  <dcterms:created xsi:type="dcterms:W3CDTF">2014-03-12T20:19:44Z</dcterms:created>
  <dcterms:modified xsi:type="dcterms:W3CDTF">2015-10-19T02:53:39Z</dcterms:modified>
</cp:coreProperties>
</file>