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JPG" ContentType="image/jpe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comments/comment1.xml" ContentType="application/vnd.openxmlformats-officedocument.presentationml.comments+xml"/>
  <Override PartName="/ppt/comments/comment2.xml" ContentType="application/vnd.openxmlformats-officedocument.presentationml.comments+xml"/>
  <Override PartName="/ppt/comments/comment3.xml" ContentType="application/vnd.openxmlformats-officedocument.presentationml.comments+xml"/>
  <Override PartName="/ppt/comments/comment4.xml" ContentType="application/vnd.openxmlformats-officedocument.presentationml.comments+xml"/>
  <Override PartName="/ppt/comments/comment5.xml" ContentType="application/vnd.openxmlformats-officedocument.presentationml.comments+xml"/>
  <Override PartName="/ppt/comments/comment6.xml" ContentType="application/vnd.openxmlformats-officedocument.presentationml.comments+xml"/>
  <Override PartName="/ppt/comments/comment7.xml" ContentType="application/vnd.openxmlformats-officedocument.presentationml.comments+xml"/>
  <Override PartName="/ppt/comments/comment8.xml" ContentType="application/vnd.openxmlformats-officedocument.presentationml.comments+xml"/>
  <Override PartName="/ppt/comments/comment9.xml" ContentType="application/vnd.openxmlformats-officedocument.presentationml.comments+xml"/>
  <Override PartName="/ppt/comments/comment10.xml" ContentType="application/vnd.openxmlformats-officedocument.presentationml.comments+xml"/>
  <Override PartName="/ppt/comments/comment11.xml" ContentType="application/vnd.openxmlformats-officedocument.presentationml.comments+xml"/>
  <Override PartName="/ppt/comments/comment12.xml" ContentType="application/vnd.openxmlformats-officedocument.presentationml.comment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1"/>
  </p:sldMasterIdLst>
  <p:handoutMasterIdLst>
    <p:handoutMasterId r:id="rId25"/>
  </p:handoutMasterIdLst>
  <p:sldIdLst>
    <p:sldId id="268" r:id="rId2"/>
    <p:sldId id="275" r:id="rId3"/>
    <p:sldId id="272" r:id="rId4"/>
    <p:sldId id="269" r:id="rId5"/>
    <p:sldId id="271" r:id="rId6"/>
    <p:sldId id="264" r:id="rId7"/>
    <p:sldId id="265" r:id="rId8"/>
    <p:sldId id="274" r:id="rId9"/>
    <p:sldId id="266" r:id="rId10"/>
    <p:sldId id="273" r:id="rId11"/>
    <p:sldId id="259" r:id="rId12"/>
    <p:sldId id="299" r:id="rId13"/>
    <p:sldId id="302" r:id="rId14"/>
    <p:sldId id="279" r:id="rId15"/>
    <p:sldId id="296" r:id="rId16"/>
    <p:sldId id="280" r:id="rId17"/>
    <p:sldId id="284" r:id="rId18"/>
    <p:sldId id="286" r:id="rId19"/>
    <p:sldId id="277" r:id="rId20"/>
    <p:sldId id="298" r:id="rId21"/>
    <p:sldId id="303" r:id="rId22"/>
    <p:sldId id="304" r:id="rId23"/>
    <p:sldId id="305" r:id="rId24"/>
  </p:sldIdLst>
  <p:sldSz cx="9144000" cy="6858000" type="screen4x3"/>
  <p:notesSz cx="9144000" cy="6858000"/>
  <p:defaultTextStyle>
    <a:defPPr>
      <a:defRPr lang="en-US"/>
    </a:defPPr>
    <a:lvl1pPr algn="l" rtl="0" eaLnBrk="0" fontAlgn="base" hangingPunct="0">
      <a:spcBef>
        <a:spcPct val="0"/>
      </a:spcBef>
      <a:spcAft>
        <a:spcPct val="0"/>
      </a:spcAft>
      <a:defRPr sz="2400" kern="1200">
        <a:solidFill>
          <a:schemeClr val="tx1"/>
        </a:solidFill>
        <a:latin typeface="Times" charset="0"/>
        <a:ea typeface="ＭＳ Ｐゴシック" charset="0"/>
        <a:cs typeface="+mn-cs"/>
      </a:defRPr>
    </a:lvl1pPr>
    <a:lvl2pPr marL="457200" algn="l" rtl="0" eaLnBrk="0" fontAlgn="base" hangingPunct="0">
      <a:spcBef>
        <a:spcPct val="0"/>
      </a:spcBef>
      <a:spcAft>
        <a:spcPct val="0"/>
      </a:spcAft>
      <a:defRPr sz="2400" kern="1200">
        <a:solidFill>
          <a:schemeClr val="tx1"/>
        </a:solidFill>
        <a:latin typeface="Times" charset="0"/>
        <a:ea typeface="ＭＳ Ｐゴシック" charset="0"/>
        <a:cs typeface="+mn-cs"/>
      </a:defRPr>
    </a:lvl2pPr>
    <a:lvl3pPr marL="914400" algn="l" rtl="0" eaLnBrk="0" fontAlgn="base" hangingPunct="0">
      <a:spcBef>
        <a:spcPct val="0"/>
      </a:spcBef>
      <a:spcAft>
        <a:spcPct val="0"/>
      </a:spcAft>
      <a:defRPr sz="2400" kern="1200">
        <a:solidFill>
          <a:schemeClr val="tx1"/>
        </a:solidFill>
        <a:latin typeface="Times" charset="0"/>
        <a:ea typeface="ＭＳ Ｐゴシック" charset="0"/>
        <a:cs typeface="+mn-cs"/>
      </a:defRPr>
    </a:lvl3pPr>
    <a:lvl4pPr marL="1371600" algn="l" rtl="0" eaLnBrk="0" fontAlgn="base" hangingPunct="0">
      <a:spcBef>
        <a:spcPct val="0"/>
      </a:spcBef>
      <a:spcAft>
        <a:spcPct val="0"/>
      </a:spcAft>
      <a:defRPr sz="2400" kern="1200">
        <a:solidFill>
          <a:schemeClr val="tx1"/>
        </a:solidFill>
        <a:latin typeface="Times" charset="0"/>
        <a:ea typeface="ＭＳ Ｐゴシック" charset="0"/>
        <a:cs typeface="+mn-cs"/>
      </a:defRPr>
    </a:lvl4pPr>
    <a:lvl5pPr marL="1828800" algn="l" rtl="0" eaLnBrk="0" fontAlgn="base" hangingPunct="0">
      <a:spcBef>
        <a:spcPct val="0"/>
      </a:spcBef>
      <a:spcAft>
        <a:spcPct val="0"/>
      </a:spcAft>
      <a:defRPr sz="2400" kern="1200">
        <a:solidFill>
          <a:schemeClr val="tx1"/>
        </a:solidFill>
        <a:latin typeface="Times" charset="0"/>
        <a:ea typeface="ＭＳ Ｐゴシック" charset="0"/>
        <a:cs typeface="+mn-cs"/>
      </a:defRPr>
    </a:lvl5pPr>
    <a:lvl6pPr marL="2286000" algn="l" defTabSz="457200" rtl="0" eaLnBrk="1" latinLnBrk="0" hangingPunct="1">
      <a:defRPr sz="2400" kern="1200">
        <a:solidFill>
          <a:schemeClr val="tx1"/>
        </a:solidFill>
        <a:latin typeface="Times" charset="0"/>
        <a:ea typeface="ＭＳ Ｐゴシック" charset="0"/>
        <a:cs typeface="+mn-cs"/>
      </a:defRPr>
    </a:lvl6pPr>
    <a:lvl7pPr marL="2743200" algn="l" defTabSz="457200" rtl="0" eaLnBrk="1" latinLnBrk="0" hangingPunct="1">
      <a:defRPr sz="2400" kern="1200">
        <a:solidFill>
          <a:schemeClr val="tx1"/>
        </a:solidFill>
        <a:latin typeface="Times" charset="0"/>
        <a:ea typeface="ＭＳ Ｐゴシック" charset="0"/>
        <a:cs typeface="+mn-cs"/>
      </a:defRPr>
    </a:lvl7pPr>
    <a:lvl8pPr marL="3200400" algn="l" defTabSz="457200" rtl="0" eaLnBrk="1" latinLnBrk="0" hangingPunct="1">
      <a:defRPr sz="2400" kern="1200">
        <a:solidFill>
          <a:schemeClr val="tx1"/>
        </a:solidFill>
        <a:latin typeface="Times" charset="0"/>
        <a:ea typeface="ＭＳ Ｐゴシック" charset="0"/>
        <a:cs typeface="+mn-cs"/>
      </a:defRPr>
    </a:lvl8pPr>
    <a:lvl9pPr marL="3657600" algn="l" defTabSz="457200" rtl="0" eaLnBrk="1" latinLnBrk="0" hangingPunct="1">
      <a:defRPr sz="2400" kern="1200">
        <a:solidFill>
          <a:schemeClr val="tx1"/>
        </a:solidFill>
        <a:latin typeface="Times" charset="0"/>
        <a:ea typeface="ＭＳ Ｐゴシック" charset="0"/>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cott Yoest" initials="" lastIdx="32" clrIdx="0"/>
</p:cmAuthorLst>
</file>

<file path=ppt/presProps.xml><?xml version="1.0" encoding="utf-8"?>
<p:presentationPr xmlns:a="http://schemas.openxmlformats.org/drawingml/2006/main" xmlns:r="http://schemas.openxmlformats.org/officeDocument/2006/relationships" xmlns:p="http://schemas.openxmlformats.org/presentationml/2006/main">
  <p:prnPr prnWhat="handouts4" clrMode="bw" frameSlides="1"/>
  <p:clrMru>
    <a:srgbClr val="A31C1C"/>
    <a:srgbClr val="A41C1C"/>
    <a:srgbClr val="808000"/>
    <a:srgbClr val="333333"/>
    <a:srgbClr val="E8E8E8"/>
    <a:srgbClr val="4C4C4C"/>
    <a:srgbClr val="BBE0E3"/>
  </p:clrMru>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2787"/>
    <p:restoredTop sz="90929"/>
  </p:normalViewPr>
  <p:slideViewPr>
    <p:cSldViewPr>
      <p:cViewPr varScale="1">
        <p:scale>
          <a:sx n="89" d="100"/>
          <a:sy n="89" d="100"/>
        </p:scale>
        <p:origin x="-760" y="-10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handoutMaster" Target="handoutMasters/handoutMaster1.xml"/><Relationship Id="rId26" Type="http://schemas.openxmlformats.org/officeDocument/2006/relationships/printerSettings" Target="printerSettings/printerSettings1.bin"/><Relationship Id="rId27" Type="http://schemas.openxmlformats.org/officeDocument/2006/relationships/commentAuthors" Target="commentAuthors.xml"/><Relationship Id="rId28" Type="http://schemas.openxmlformats.org/officeDocument/2006/relationships/presProps" Target="presProps.xml"/><Relationship Id="rId29" Type="http://schemas.openxmlformats.org/officeDocument/2006/relationships/viewProps" Target="viewProps.xml"/><Relationship Id="rId30" Type="http://schemas.openxmlformats.org/officeDocument/2006/relationships/theme" Target="theme/theme1.xml"/><Relationship Id="rId31"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comments/comment1.xml><?xml version="1.0" encoding="utf-8"?>
<p:cmLst xmlns:a="http://schemas.openxmlformats.org/drawingml/2006/main" xmlns:r="http://schemas.openxmlformats.org/officeDocument/2006/relationships" xmlns:p="http://schemas.openxmlformats.org/presentationml/2006/main">
  <p:cm authorId="0" dt="2012-07-28T22:46:37.771" idx="1">
    <p:pos x="10" y="10"/>
    <p:text>think to remove funcional description and show just the rooms and size</p:text>
  </p:cm>
</p:cmLst>
</file>

<file path=ppt/comments/comment10.xml><?xml version="1.0" encoding="utf-8"?>
<p:cmLst xmlns:a="http://schemas.openxmlformats.org/drawingml/2006/main" xmlns:r="http://schemas.openxmlformats.org/officeDocument/2006/relationships" xmlns:p="http://schemas.openxmlformats.org/presentationml/2006/main">
  <p:cm authorId="0" dt="2012-07-28T23:04:49.811" idx="30">
    <p:pos x="10" y="10"/>
    <p:text>i'd add the use cases that we worked with the group over the last month or two… 
to be </p:text>
  </p:cm>
</p:cmLst>
</file>

<file path=ppt/comments/comment11.xml><?xml version="1.0" encoding="utf-8"?>
<p:cmLst xmlns:a="http://schemas.openxmlformats.org/drawingml/2006/main" xmlns:r="http://schemas.openxmlformats.org/officeDocument/2006/relationships" xmlns:p="http://schemas.openxmlformats.org/presentationml/2006/main">
  <p:cm authorId="0" dt="2012-07-28T23:04:49.811" idx="31">
    <p:pos x="10" y="10"/>
    <p:text>i'd add the use cases that we worked with the group over the last month or two… 
to be </p:text>
  </p:cm>
</p:cmLst>
</file>

<file path=ppt/comments/comment12.xml><?xml version="1.0" encoding="utf-8"?>
<p:cmLst xmlns:a="http://schemas.openxmlformats.org/drawingml/2006/main" xmlns:r="http://schemas.openxmlformats.org/officeDocument/2006/relationships" xmlns:p="http://schemas.openxmlformats.org/presentationml/2006/main">
  <p:cm authorId="0" dt="2012-07-28T23:04:49.811" idx="32">
    <p:pos x="10" y="10"/>
    <p:text>i'd add the use cases that we worked with the group over the last month or two… 
to be </p:text>
  </p:cm>
</p:cmLst>
</file>

<file path=ppt/comments/comment2.xml><?xml version="1.0" encoding="utf-8"?>
<p:cmLst xmlns:a="http://schemas.openxmlformats.org/drawingml/2006/main" xmlns:r="http://schemas.openxmlformats.org/officeDocument/2006/relationships" xmlns:p="http://schemas.openxmlformats.org/presentationml/2006/main">
  <p:cm authorId="0" dt="2012-07-28T23:04:49.811" idx="3">
    <p:pos x="10" y="10"/>
    <p:text>i'd add the use cases that we worked with the group over the last month or two… 
to be </p:text>
  </p:cm>
</p:cmLst>
</file>

<file path=ppt/comments/comment3.xml><?xml version="1.0" encoding="utf-8"?>
<p:cmLst xmlns:a="http://schemas.openxmlformats.org/drawingml/2006/main" xmlns:r="http://schemas.openxmlformats.org/officeDocument/2006/relationships" xmlns:p="http://schemas.openxmlformats.org/presentationml/2006/main">
  <p:cm authorId="0" dt="2012-07-28T23:04:49.811" idx="25">
    <p:pos x="10" y="10"/>
    <p:text>i'd add the use cases that we worked with the group over the last month or two… 
to be </p:text>
  </p:cm>
</p:cmLst>
</file>

<file path=ppt/comments/comment4.xml><?xml version="1.0" encoding="utf-8"?>
<p:cmLst xmlns:a="http://schemas.openxmlformats.org/drawingml/2006/main" xmlns:r="http://schemas.openxmlformats.org/officeDocument/2006/relationships" xmlns:p="http://schemas.openxmlformats.org/presentationml/2006/main">
  <p:cm authorId="0" dt="2012-07-28T23:04:49.811" idx="28">
    <p:pos x="10" y="10"/>
    <p:text>i'd add the use cases that we worked with the group over the last month or two… 
to be </p:text>
  </p:cm>
</p:cmLst>
</file>

<file path=ppt/comments/comment5.xml><?xml version="1.0" encoding="utf-8"?>
<p:cmLst xmlns:a="http://schemas.openxmlformats.org/drawingml/2006/main" xmlns:r="http://schemas.openxmlformats.org/officeDocument/2006/relationships" xmlns:p="http://schemas.openxmlformats.org/presentationml/2006/main">
  <p:cm authorId="0" dt="2012-07-28T23:04:49.811" idx="4">
    <p:pos x="10" y="10"/>
    <p:text>i'd add the use cases that we worked with the group over the last month or two… 
to be </p:text>
  </p:cm>
</p:cmLst>
</file>

<file path=ppt/comments/comment6.xml><?xml version="1.0" encoding="utf-8"?>
<p:cmLst xmlns:a="http://schemas.openxmlformats.org/drawingml/2006/main" xmlns:r="http://schemas.openxmlformats.org/officeDocument/2006/relationships" xmlns:p="http://schemas.openxmlformats.org/presentationml/2006/main">
  <p:cm authorId="0" dt="2012-07-28T23:04:49.811" idx="23">
    <p:pos x="10" y="10"/>
    <p:text>i'd add the use cases that we worked with the group over the last month or two… 
to be </p:text>
  </p:cm>
</p:cmLst>
</file>

<file path=ppt/comments/comment7.xml><?xml version="1.0" encoding="utf-8"?>
<p:cmLst xmlns:a="http://schemas.openxmlformats.org/drawingml/2006/main" xmlns:r="http://schemas.openxmlformats.org/officeDocument/2006/relationships" xmlns:p="http://schemas.openxmlformats.org/presentationml/2006/main">
  <p:cm authorId="0" dt="2012-07-28T23:04:49.811" idx="5">
    <p:pos x="10" y="10"/>
    <p:text>i'd add the use cases that we worked with the group over the last month or two… 
to be </p:text>
  </p:cm>
</p:cmLst>
</file>

<file path=ppt/comments/comment8.xml><?xml version="1.0" encoding="utf-8"?>
<p:cmLst xmlns:a="http://schemas.openxmlformats.org/drawingml/2006/main" xmlns:r="http://schemas.openxmlformats.org/officeDocument/2006/relationships" xmlns:p="http://schemas.openxmlformats.org/presentationml/2006/main">
  <p:cm authorId="0" dt="2012-07-28T23:04:49.811" idx="9">
    <p:pos x="10" y="10"/>
    <p:text>i'd add the use cases that we worked with the group over the last month or two… 
to be </p:text>
  </p:cm>
</p:cmLst>
</file>

<file path=ppt/comments/comment9.xml><?xml version="1.0" encoding="utf-8"?>
<p:cmLst xmlns:a="http://schemas.openxmlformats.org/drawingml/2006/main" xmlns:r="http://schemas.openxmlformats.org/officeDocument/2006/relationships" xmlns:p="http://schemas.openxmlformats.org/presentationml/2006/main">
  <p:cm authorId="0" dt="2012-07-28T23:04:49.811" idx="12">
    <p:pos x="10" y="10"/>
    <p:text>i'd add the use cases that we worked with the group over the last month or two… 
to be </p:text>
  </p:cm>
</p:cmLst>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5179484" y="0"/>
            <a:ext cx="3962400" cy="342900"/>
          </a:xfrm>
          <a:prstGeom prst="rect">
            <a:avLst/>
          </a:prstGeom>
        </p:spPr>
        <p:txBody>
          <a:bodyPr vert="horz" lIns="91440" tIns="45720" rIns="91440" bIns="45720" rtlCol="0"/>
          <a:lstStyle>
            <a:lvl1pPr algn="r">
              <a:defRPr sz="1200"/>
            </a:lvl1pPr>
          </a:lstStyle>
          <a:p>
            <a:fld id="{7AC51994-A5F2-3D44-B3BB-D92501542F9A}" type="datetimeFigureOut">
              <a:rPr lang="en-US" smtClean="0"/>
              <a:t>10/11/12</a:t>
            </a:fld>
            <a:endParaRPr lang="en-US"/>
          </a:p>
        </p:txBody>
      </p:sp>
      <p:sp>
        <p:nvSpPr>
          <p:cNvPr id="4" name="Footer Placeholder 3"/>
          <p:cNvSpPr>
            <a:spLocks noGrp="1"/>
          </p:cNvSpPr>
          <p:nvPr>
            <p:ph type="ftr" sz="quarter" idx="2"/>
          </p:nvPr>
        </p:nvSpPr>
        <p:spPr>
          <a:xfrm>
            <a:off x="0" y="6513910"/>
            <a:ext cx="3962400" cy="3429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5179484" y="6513910"/>
            <a:ext cx="3962400" cy="342900"/>
          </a:xfrm>
          <a:prstGeom prst="rect">
            <a:avLst/>
          </a:prstGeom>
        </p:spPr>
        <p:txBody>
          <a:bodyPr vert="horz" lIns="91440" tIns="45720" rIns="91440" bIns="45720" rtlCol="0" anchor="b"/>
          <a:lstStyle>
            <a:lvl1pPr algn="r">
              <a:defRPr sz="1200"/>
            </a:lvl1pPr>
          </a:lstStyle>
          <a:p>
            <a:fld id="{7FCA51E7-4D33-7844-B95A-1BD12F2DE42C}" type="slidenum">
              <a:rPr lang="en-US" smtClean="0"/>
              <a:t>‹#›</a:t>
            </a:fld>
            <a:endParaRPr lang="en-US"/>
          </a:p>
        </p:txBody>
      </p:sp>
    </p:spTree>
    <p:extLst>
      <p:ext uri="{BB962C8B-B14F-4D97-AF65-F5344CB8AC3E}">
        <p14:creationId xmlns:p14="http://schemas.microsoft.com/office/powerpoint/2010/main" val="2165391693"/>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20EEBA80-BF37-FE46-BB44-3A65064DD140}" type="slidenum">
              <a:rPr lang="en-US"/>
              <a:pPr/>
              <a:t>‹#›</a:t>
            </a:fld>
            <a:endParaRPr lang="en-US" sz="1400">
              <a:solidFill>
                <a:schemeClr val="tx1"/>
              </a:solidFill>
              <a:latin typeface="Times" charset="0"/>
            </a:endParaRPr>
          </a:p>
        </p:txBody>
      </p:sp>
    </p:spTree>
    <p:extLst>
      <p:ext uri="{BB962C8B-B14F-4D97-AF65-F5344CB8AC3E}">
        <p14:creationId xmlns:p14="http://schemas.microsoft.com/office/powerpoint/2010/main" val="36285363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3BCA3D75-A366-4D44-B5D9-F79BFE05BEFA}" type="slidenum">
              <a:rPr lang="en-US"/>
              <a:pPr/>
              <a:t>‹#›</a:t>
            </a:fld>
            <a:endParaRPr lang="en-US" sz="1400">
              <a:solidFill>
                <a:schemeClr val="tx1"/>
              </a:solidFill>
              <a:latin typeface="Times" charset="0"/>
            </a:endParaRPr>
          </a:p>
        </p:txBody>
      </p:sp>
    </p:spTree>
    <p:extLst>
      <p:ext uri="{BB962C8B-B14F-4D97-AF65-F5344CB8AC3E}">
        <p14:creationId xmlns:p14="http://schemas.microsoft.com/office/powerpoint/2010/main" val="323678011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959600" y="1223963"/>
            <a:ext cx="2032000" cy="5024437"/>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62013" y="1223963"/>
            <a:ext cx="5945187" cy="50244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AE6CE597-0F1A-5249-AA60-B2F2758680FD}" type="slidenum">
              <a:rPr lang="en-US"/>
              <a:pPr/>
              <a:t>‹#›</a:t>
            </a:fld>
            <a:endParaRPr lang="en-US" sz="1400">
              <a:solidFill>
                <a:schemeClr val="tx1"/>
              </a:solidFill>
              <a:latin typeface="Times" charset="0"/>
            </a:endParaRPr>
          </a:p>
        </p:txBody>
      </p:sp>
    </p:spTree>
    <p:extLst>
      <p:ext uri="{BB962C8B-B14F-4D97-AF65-F5344CB8AC3E}">
        <p14:creationId xmlns:p14="http://schemas.microsoft.com/office/powerpoint/2010/main" val="267437928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4639116C-9C73-DC4E-9EA4-326DC8F424EF}" type="slidenum">
              <a:rPr lang="en-US"/>
              <a:pPr/>
              <a:t>‹#›</a:t>
            </a:fld>
            <a:endParaRPr lang="en-US" sz="1400">
              <a:solidFill>
                <a:schemeClr val="tx1"/>
              </a:solidFill>
              <a:latin typeface="Times" charset="0"/>
            </a:endParaRPr>
          </a:p>
        </p:txBody>
      </p:sp>
    </p:spTree>
    <p:extLst>
      <p:ext uri="{BB962C8B-B14F-4D97-AF65-F5344CB8AC3E}">
        <p14:creationId xmlns:p14="http://schemas.microsoft.com/office/powerpoint/2010/main" val="391168146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4D103D68-03DA-004A-9957-126A66A272D3}" type="slidenum">
              <a:rPr lang="en-US"/>
              <a:pPr/>
              <a:t>‹#›</a:t>
            </a:fld>
            <a:endParaRPr lang="en-US" sz="1400">
              <a:solidFill>
                <a:schemeClr val="tx1"/>
              </a:solidFill>
              <a:latin typeface="Times" charset="0"/>
            </a:endParaRPr>
          </a:p>
        </p:txBody>
      </p:sp>
    </p:spTree>
    <p:extLst>
      <p:ext uri="{BB962C8B-B14F-4D97-AF65-F5344CB8AC3E}">
        <p14:creationId xmlns:p14="http://schemas.microsoft.com/office/powerpoint/2010/main" val="354637158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62013" y="2527300"/>
            <a:ext cx="3810000" cy="37211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824413" y="2527300"/>
            <a:ext cx="3810000" cy="37211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0BF873BB-CBF8-4145-831F-1E05D8B12982}" type="slidenum">
              <a:rPr lang="en-US"/>
              <a:pPr/>
              <a:t>‹#›</a:t>
            </a:fld>
            <a:endParaRPr lang="en-US" sz="1400">
              <a:solidFill>
                <a:schemeClr val="tx1"/>
              </a:solidFill>
              <a:latin typeface="Times" charset="0"/>
            </a:endParaRPr>
          </a:p>
        </p:txBody>
      </p:sp>
    </p:spTree>
    <p:extLst>
      <p:ext uri="{BB962C8B-B14F-4D97-AF65-F5344CB8AC3E}">
        <p14:creationId xmlns:p14="http://schemas.microsoft.com/office/powerpoint/2010/main" val="41418479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endParaRPr lang="en-US"/>
          </a:p>
        </p:txBody>
      </p:sp>
      <p:sp>
        <p:nvSpPr>
          <p:cNvPr id="8" name="Footer Placeholder 7"/>
          <p:cNvSpPr>
            <a:spLocks noGrp="1"/>
          </p:cNvSpPr>
          <p:nvPr>
            <p:ph type="ftr" sz="quarter" idx="11"/>
          </p:nvPr>
        </p:nvSpPr>
        <p:spPr/>
        <p:txBody>
          <a:bodyPr/>
          <a:lstStyle>
            <a:lvl1pPr>
              <a:defRPr/>
            </a:lvl1pPr>
          </a:lstStyle>
          <a:p>
            <a:endParaRPr lang="en-US"/>
          </a:p>
        </p:txBody>
      </p:sp>
      <p:sp>
        <p:nvSpPr>
          <p:cNvPr id="9" name="Slide Number Placeholder 8"/>
          <p:cNvSpPr>
            <a:spLocks noGrp="1"/>
          </p:cNvSpPr>
          <p:nvPr>
            <p:ph type="sldNum" sz="quarter" idx="12"/>
          </p:nvPr>
        </p:nvSpPr>
        <p:spPr/>
        <p:txBody>
          <a:bodyPr/>
          <a:lstStyle>
            <a:lvl1pPr>
              <a:defRPr/>
            </a:lvl1pPr>
          </a:lstStyle>
          <a:p>
            <a:fld id="{90E9B479-FA41-E140-A4BB-00212544D2EC}" type="slidenum">
              <a:rPr lang="en-US"/>
              <a:pPr/>
              <a:t>‹#›</a:t>
            </a:fld>
            <a:endParaRPr lang="en-US" sz="1400">
              <a:solidFill>
                <a:schemeClr val="tx1"/>
              </a:solidFill>
              <a:latin typeface="Times" charset="0"/>
            </a:endParaRPr>
          </a:p>
        </p:txBody>
      </p:sp>
    </p:spTree>
    <p:extLst>
      <p:ext uri="{BB962C8B-B14F-4D97-AF65-F5344CB8AC3E}">
        <p14:creationId xmlns:p14="http://schemas.microsoft.com/office/powerpoint/2010/main" val="219972342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endParaRPr lang="en-US"/>
          </a:p>
        </p:txBody>
      </p:sp>
      <p:sp>
        <p:nvSpPr>
          <p:cNvPr id="4" name="Footer Placeholder 3"/>
          <p:cNvSpPr>
            <a:spLocks noGrp="1"/>
          </p:cNvSpPr>
          <p:nvPr>
            <p:ph type="ftr" sz="quarter" idx="11"/>
          </p:nvPr>
        </p:nvSpPr>
        <p:spPr/>
        <p:txBody>
          <a:bodyPr/>
          <a:lstStyle>
            <a:lvl1pPr>
              <a:defRPr/>
            </a:lvl1pPr>
          </a:lstStyle>
          <a:p>
            <a:endParaRPr lang="en-US"/>
          </a:p>
        </p:txBody>
      </p:sp>
      <p:sp>
        <p:nvSpPr>
          <p:cNvPr id="5" name="Slide Number Placeholder 4"/>
          <p:cNvSpPr>
            <a:spLocks noGrp="1"/>
          </p:cNvSpPr>
          <p:nvPr>
            <p:ph type="sldNum" sz="quarter" idx="12"/>
          </p:nvPr>
        </p:nvSpPr>
        <p:spPr/>
        <p:txBody>
          <a:bodyPr/>
          <a:lstStyle>
            <a:lvl1pPr>
              <a:defRPr/>
            </a:lvl1pPr>
          </a:lstStyle>
          <a:p>
            <a:fld id="{A6C2E746-3EA6-264B-B419-08FA274D02E4}" type="slidenum">
              <a:rPr lang="en-US"/>
              <a:pPr/>
              <a:t>‹#›</a:t>
            </a:fld>
            <a:endParaRPr lang="en-US" sz="1400">
              <a:solidFill>
                <a:schemeClr val="tx1"/>
              </a:solidFill>
              <a:latin typeface="Times" charset="0"/>
            </a:endParaRPr>
          </a:p>
        </p:txBody>
      </p:sp>
    </p:spTree>
    <p:extLst>
      <p:ext uri="{BB962C8B-B14F-4D97-AF65-F5344CB8AC3E}">
        <p14:creationId xmlns:p14="http://schemas.microsoft.com/office/powerpoint/2010/main" val="5328892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p>
        </p:txBody>
      </p:sp>
      <p:sp>
        <p:nvSpPr>
          <p:cNvPr id="3" name="Footer Placeholder 2"/>
          <p:cNvSpPr>
            <a:spLocks noGrp="1"/>
          </p:cNvSpPr>
          <p:nvPr>
            <p:ph type="ftr" sz="quarter" idx="11"/>
          </p:nvPr>
        </p:nvSpPr>
        <p:spPr/>
        <p:txBody>
          <a:bodyPr/>
          <a:lstStyle>
            <a:lvl1pPr>
              <a:defRPr/>
            </a:lvl1pPr>
          </a:lstStyle>
          <a:p>
            <a:endParaRPr lang="en-US"/>
          </a:p>
        </p:txBody>
      </p:sp>
      <p:sp>
        <p:nvSpPr>
          <p:cNvPr id="4" name="Slide Number Placeholder 3"/>
          <p:cNvSpPr>
            <a:spLocks noGrp="1"/>
          </p:cNvSpPr>
          <p:nvPr>
            <p:ph type="sldNum" sz="quarter" idx="12"/>
          </p:nvPr>
        </p:nvSpPr>
        <p:spPr/>
        <p:txBody>
          <a:bodyPr/>
          <a:lstStyle>
            <a:lvl1pPr>
              <a:defRPr/>
            </a:lvl1pPr>
          </a:lstStyle>
          <a:p>
            <a:fld id="{E99DC2E9-E4BD-4B49-9EED-6F1801C366B1}" type="slidenum">
              <a:rPr lang="en-US"/>
              <a:pPr/>
              <a:t>‹#›</a:t>
            </a:fld>
            <a:endParaRPr lang="en-US" sz="1400">
              <a:solidFill>
                <a:schemeClr val="tx1"/>
              </a:solidFill>
              <a:latin typeface="Times" charset="0"/>
            </a:endParaRPr>
          </a:p>
        </p:txBody>
      </p:sp>
    </p:spTree>
    <p:extLst>
      <p:ext uri="{BB962C8B-B14F-4D97-AF65-F5344CB8AC3E}">
        <p14:creationId xmlns:p14="http://schemas.microsoft.com/office/powerpoint/2010/main" val="25438441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BD1DD564-3F2D-2249-BCBF-F769A326CE4F}" type="slidenum">
              <a:rPr lang="en-US"/>
              <a:pPr/>
              <a:t>‹#›</a:t>
            </a:fld>
            <a:endParaRPr lang="en-US" sz="1400">
              <a:solidFill>
                <a:schemeClr val="tx1"/>
              </a:solidFill>
              <a:latin typeface="Times" charset="0"/>
            </a:endParaRPr>
          </a:p>
        </p:txBody>
      </p:sp>
    </p:spTree>
    <p:extLst>
      <p:ext uri="{BB962C8B-B14F-4D97-AF65-F5344CB8AC3E}">
        <p14:creationId xmlns:p14="http://schemas.microsoft.com/office/powerpoint/2010/main" val="117995977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83AF5CAC-16C2-8E45-B1CC-8910AFB173EA}" type="slidenum">
              <a:rPr lang="en-US"/>
              <a:pPr/>
              <a:t>‹#›</a:t>
            </a:fld>
            <a:endParaRPr lang="en-US" sz="1400">
              <a:solidFill>
                <a:schemeClr val="tx1"/>
              </a:solidFill>
              <a:latin typeface="Times" charset="0"/>
            </a:endParaRPr>
          </a:p>
        </p:txBody>
      </p:sp>
    </p:spTree>
    <p:extLst>
      <p:ext uri="{BB962C8B-B14F-4D97-AF65-F5344CB8AC3E}">
        <p14:creationId xmlns:p14="http://schemas.microsoft.com/office/powerpoint/2010/main" val="1671157874"/>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3" Type="http://schemas.openxmlformats.org/officeDocument/2006/relationships/image" Target="../media/image1.jpe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333333"/>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1219200" y="1223963"/>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endParaRPr lang="en-US"/>
          </a:p>
        </p:txBody>
      </p:sp>
      <p:sp>
        <p:nvSpPr>
          <p:cNvPr id="1027" name="Rectangle 3"/>
          <p:cNvSpPr>
            <a:spLocks noGrp="1" noChangeArrowheads="1"/>
          </p:cNvSpPr>
          <p:nvPr>
            <p:ph type="body" idx="1"/>
          </p:nvPr>
        </p:nvSpPr>
        <p:spPr bwMode="auto">
          <a:xfrm>
            <a:off x="862013" y="2527300"/>
            <a:ext cx="7772400" cy="3721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028" name="Rectangle 4"/>
          <p:cNvSpPr>
            <a:spLocks noGrp="1" noChangeArrowheads="1"/>
          </p:cNvSpPr>
          <p:nvPr>
            <p:ph type="dt" sz="half" idx="2"/>
          </p:nvPr>
        </p:nvSpPr>
        <p:spPr bwMode="auto">
          <a:xfrm>
            <a:off x="950913"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lvl1pPr>
              <a:defRPr sz="1400"/>
            </a:lvl1pPr>
          </a:lstStyle>
          <a:p>
            <a:endParaRPr lang="en-US"/>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lvl1pPr algn="ctr">
              <a:defRPr sz="1400"/>
            </a:lvl1pPr>
          </a:lstStyle>
          <a:p>
            <a:endParaRPr lang="en-US"/>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lvl1pPr algn="r">
              <a:defRPr sz="1000">
                <a:solidFill>
                  <a:schemeClr val="bg2"/>
                </a:solidFill>
                <a:latin typeface="+mn-lt"/>
              </a:defRPr>
            </a:lvl1pPr>
          </a:lstStyle>
          <a:p>
            <a:fld id="{1CE06D12-59EF-A642-A53A-8C7C24BFAE89}" type="slidenum">
              <a:rPr lang="en-US"/>
              <a:pPr/>
              <a:t>‹#›</a:t>
            </a:fld>
            <a:endParaRPr lang="en-US" sz="1400">
              <a:solidFill>
                <a:schemeClr val="tx1"/>
              </a:solidFill>
              <a:latin typeface="Times" charset="0"/>
            </a:endParaRPr>
          </a:p>
        </p:txBody>
      </p:sp>
      <p:pic>
        <p:nvPicPr>
          <p:cNvPr id="1031" name="Picture 7" descr="cu_logo_sml_150_ppt.jpg                                        000B7307&#10;MPF28 Panther                  BD8AC844:"/>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0" y="0"/>
            <a:ext cx="9145588" cy="981075"/>
          </a:xfrm>
          <a:prstGeom prst="rect">
            <a:avLst/>
          </a:prstGeom>
          <a:noFill/>
          <a:extLst>
            <a:ext uri="{909E8E84-426E-40dd-AFC4-6F175D3DCCD1}">
              <a14:hiddenFill xmlns:a14="http://schemas.microsoft.com/office/drawing/2010/main">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rtl="0" eaLnBrk="1" fontAlgn="base" hangingPunct="1">
        <a:spcBef>
          <a:spcPct val="0"/>
        </a:spcBef>
        <a:spcAft>
          <a:spcPct val="0"/>
        </a:spcAft>
        <a:defRPr sz="3200" b="1">
          <a:solidFill>
            <a:schemeClr val="bg1"/>
          </a:solidFill>
          <a:latin typeface="+mj-lt"/>
          <a:ea typeface="+mj-ea"/>
          <a:cs typeface="+mj-cs"/>
        </a:defRPr>
      </a:lvl1pPr>
      <a:lvl2pPr algn="l" rtl="0" eaLnBrk="1" fontAlgn="base" hangingPunct="1">
        <a:spcBef>
          <a:spcPct val="0"/>
        </a:spcBef>
        <a:spcAft>
          <a:spcPct val="0"/>
        </a:spcAft>
        <a:defRPr sz="3200" b="1">
          <a:solidFill>
            <a:schemeClr val="bg1"/>
          </a:solidFill>
          <a:latin typeface="Arial" charset="0"/>
          <a:ea typeface="ＭＳ Ｐゴシック" charset="0"/>
        </a:defRPr>
      </a:lvl2pPr>
      <a:lvl3pPr algn="l" rtl="0" eaLnBrk="1" fontAlgn="base" hangingPunct="1">
        <a:spcBef>
          <a:spcPct val="0"/>
        </a:spcBef>
        <a:spcAft>
          <a:spcPct val="0"/>
        </a:spcAft>
        <a:defRPr sz="3200" b="1">
          <a:solidFill>
            <a:schemeClr val="bg1"/>
          </a:solidFill>
          <a:latin typeface="Arial" charset="0"/>
          <a:ea typeface="ＭＳ Ｐゴシック" charset="0"/>
        </a:defRPr>
      </a:lvl3pPr>
      <a:lvl4pPr algn="l" rtl="0" eaLnBrk="1" fontAlgn="base" hangingPunct="1">
        <a:spcBef>
          <a:spcPct val="0"/>
        </a:spcBef>
        <a:spcAft>
          <a:spcPct val="0"/>
        </a:spcAft>
        <a:defRPr sz="3200" b="1">
          <a:solidFill>
            <a:schemeClr val="bg1"/>
          </a:solidFill>
          <a:latin typeface="Arial" charset="0"/>
          <a:ea typeface="ＭＳ Ｐゴシック" charset="0"/>
        </a:defRPr>
      </a:lvl4pPr>
      <a:lvl5pPr algn="l" rtl="0" eaLnBrk="1" fontAlgn="base" hangingPunct="1">
        <a:spcBef>
          <a:spcPct val="0"/>
        </a:spcBef>
        <a:spcAft>
          <a:spcPct val="0"/>
        </a:spcAft>
        <a:defRPr sz="3200" b="1">
          <a:solidFill>
            <a:schemeClr val="bg1"/>
          </a:solidFill>
          <a:latin typeface="Arial" charset="0"/>
          <a:ea typeface="ＭＳ Ｐゴシック" charset="0"/>
        </a:defRPr>
      </a:lvl5pPr>
      <a:lvl6pPr marL="457200" algn="l" rtl="0" eaLnBrk="1" fontAlgn="base" hangingPunct="1">
        <a:spcBef>
          <a:spcPct val="0"/>
        </a:spcBef>
        <a:spcAft>
          <a:spcPct val="0"/>
        </a:spcAft>
        <a:defRPr sz="3200" b="1">
          <a:solidFill>
            <a:schemeClr val="bg1"/>
          </a:solidFill>
          <a:latin typeface="Arial" charset="0"/>
          <a:ea typeface="ＭＳ Ｐゴシック" charset="0"/>
        </a:defRPr>
      </a:lvl6pPr>
      <a:lvl7pPr marL="914400" algn="l" rtl="0" eaLnBrk="1" fontAlgn="base" hangingPunct="1">
        <a:spcBef>
          <a:spcPct val="0"/>
        </a:spcBef>
        <a:spcAft>
          <a:spcPct val="0"/>
        </a:spcAft>
        <a:defRPr sz="3200" b="1">
          <a:solidFill>
            <a:schemeClr val="bg1"/>
          </a:solidFill>
          <a:latin typeface="Arial" charset="0"/>
          <a:ea typeface="ＭＳ Ｐゴシック" charset="0"/>
        </a:defRPr>
      </a:lvl7pPr>
      <a:lvl8pPr marL="1371600" algn="l" rtl="0" eaLnBrk="1" fontAlgn="base" hangingPunct="1">
        <a:spcBef>
          <a:spcPct val="0"/>
        </a:spcBef>
        <a:spcAft>
          <a:spcPct val="0"/>
        </a:spcAft>
        <a:defRPr sz="3200" b="1">
          <a:solidFill>
            <a:schemeClr val="bg1"/>
          </a:solidFill>
          <a:latin typeface="Arial" charset="0"/>
          <a:ea typeface="ＭＳ Ｐゴシック" charset="0"/>
        </a:defRPr>
      </a:lvl8pPr>
      <a:lvl9pPr marL="1828800" algn="l" rtl="0" eaLnBrk="1" fontAlgn="base" hangingPunct="1">
        <a:spcBef>
          <a:spcPct val="0"/>
        </a:spcBef>
        <a:spcAft>
          <a:spcPct val="0"/>
        </a:spcAft>
        <a:defRPr sz="3200" b="1">
          <a:solidFill>
            <a:schemeClr val="bg1"/>
          </a:solidFill>
          <a:latin typeface="Arial" charset="0"/>
          <a:ea typeface="ＭＳ Ｐゴシック" charset="0"/>
        </a:defRPr>
      </a:lvl9pPr>
    </p:titleStyle>
    <p:bodyStyle>
      <a:lvl1pPr marL="342900" indent="-342900" algn="l" rtl="0" eaLnBrk="1" fontAlgn="base" hangingPunct="1">
        <a:spcBef>
          <a:spcPct val="20000"/>
        </a:spcBef>
        <a:spcAft>
          <a:spcPct val="0"/>
        </a:spcAft>
        <a:buChar char="•"/>
        <a:defRPr sz="2800">
          <a:solidFill>
            <a:schemeClr val="bg1"/>
          </a:solidFill>
          <a:latin typeface="+mn-lt"/>
          <a:ea typeface="+mn-ea"/>
          <a:cs typeface="+mn-cs"/>
        </a:defRPr>
      </a:lvl1pPr>
      <a:lvl2pPr marL="742950" indent="-285750" algn="l" rtl="0" eaLnBrk="1" fontAlgn="base" hangingPunct="1">
        <a:spcBef>
          <a:spcPct val="20000"/>
        </a:spcBef>
        <a:spcAft>
          <a:spcPct val="0"/>
        </a:spcAft>
        <a:buChar char="–"/>
        <a:defRPr sz="2400">
          <a:solidFill>
            <a:schemeClr val="bg1"/>
          </a:solidFill>
          <a:latin typeface="+mn-lt"/>
          <a:ea typeface="+mn-ea"/>
        </a:defRPr>
      </a:lvl2pPr>
      <a:lvl3pPr marL="1143000" indent="-228600" algn="l" rtl="0" eaLnBrk="1" fontAlgn="base" hangingPunct="1">
        <a:spcBef>
          <a:spcPct val="20000"/>
        </a:spcBef>
        <a:spcAft>
          <a:spcPct val="0"/>
        </a:spcAft>
        <a:buChar char="•"/>
        <a:defRPr sz="2200">
          <a:solidFill>
            <a:schemeClr val="bg1"/>
          </a:solidFill>
          <a:latin typeface="+mn-lt"/>
          <a:ea typeface="+mn-ea"/>
        </a:defRPr>
      </a:lvl3pPr>
      <a:lvl4pPr marL="1600200" indent="-228600" algn="l" rtl="0" eaLnBrk="1" fontAlgn="base" hangingPunct="1">
        <a:spcBef>
          <a:spcPct val="20000"/>
        </a:spcBef>
        <a:spcAft>
          <a:spcPct val="0"/>
        </a:spcAft>
        <a:buChar char="–"/>
        <a:defRPr>
          <a:solidFill>
            <a:schemeClr val="bg1"/>
          </a:solidFill>
          <a:latin typeface="+mn-lt"/>
          <a:ea typeface="+mn-ea"/>
        </a:defRPr>
      </a:lvl4pPr>
      <a:lvl5pPr marL="2057400" indent="-228600" algn="l" rtl="0" eaLnBrk="1" fontAlgn="base" hangingPunct="1">
        <a:spcBef>
          <a:spcPct val="20000"/>
        </a:spcBef>
        <a:spcAft>
          <a:spcPct val="0"/>
        </a:spcAft>
        <a:buChar char="»"/>
        <a:defRPr sz="1600">
          <a:solidFill>
            <a:schemeClr val="bg1"/>
          </a:solidFill>
          <a:latin typeface="+mn-lt"/>
          <a:ea typeface="+mn-ea"/>
        </a:defRPr>
      </a:lvl5pPr>
      <a:lvl6pPr marL="2514600" indent="-228600" algn="l" rtl="0" eaLnBrk="1" fontAlgn="base" hangingPunct="1">
        <a:spcBef>
          <a:spcPct val="20000"/>
        </a:spcBef>
        <a:spcAft>
          <a:spcPct val="0"/>
        </a:spcAft>
        <a:buChar char="»"/>
        <a:defRPr sz="1600">
          <a:solidFill>
            <a:schemeClr val="bg1"/>
          </a:solidFill>
          <a:latin typeface="+mn-lt"/>
          <a:ea typeface="+mn-ea"/>
        </a:defRPr>
      </a:lvl6pPr>
      <a:lvl7pPr marL="2971800" indent="-228600" algn="l" rtl="0" eaLnBrk="1" fontAlgn="base" hangingPunct="1">
        <a:spcBef>
          <a:spcPct val="20000"/>
        </a:spcBef>
        <a:spcAft>
          <a:spcPct val="0"/>
        </a:spcAft>
        <a:buChar char="»"/>
        <a:defRPr sz="1600">
          <a:solidFill>
            <a:schemeClr val="bg1"/>
          </a:solidFill>
          <a:latin typeface="+mn-lt"/>
          <a:ea typeface="+mn-ea"/>
        </a:defRPr>
      </a:lvl7pPr>
      <a:lvl8pPr marL="3429000" indent="-228600" algn="l" rtl="0" eaLnBrk="1" fontAlgn="base" hangingPunct="1">
        <a:spcBef>
          <a:spcPct val="20000"/>
        </a:spcBef>
        <a:spcAft>
          <a:spcPct val="0"/>
        </a:spcAft>
        <a:buChar char="»"/>
        <a:defRPr sz="1600">
          <a:solidFill>
            <a:schemeClr val="bg1"/>
          </a:solidFill>
          <a:latin typeface="+mn-lt"/>
          <a:ea typeface="+mn-ea"/>
        </a:defRPr>
      </a:lvl8pPr>
      <a:lvl9pPr marL="3886200" indent="-228600" algn="l" rtl="0" eaLnBrk="1" fontAlgn="base" hangingPunct="1">
        <a:spcBef>
          <a:spcPct val="20000"/>
        </a:spcBef>
        <a:spcAft>
          <a:spcPct val="0"/>
        </a:spcAft>
        <a:buChar char="»"/>
        <a:defRPr sz="1600">
          <a:solidFill>
            <a:schemeClr val="bg1"/>
          </a:solidFill>
          <a:latin typeface="+mn-lt"/>
          <a:ea typeface="+mn-ea"/>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16.jpeg"/><Relationship Id="rId1" Type="http://schemas.openxmlformats.org/officeDocument/2006/relationships/slideLayout" Target="../slideLayouts/slideLayout7.xml"/><Relationship Id="rId2" Type="http://schemas.openxmlformats.org/officeDocument/2006/relationships/image" Target="../media/image15.jpe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comments" Target="../comments/commen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comments" Target="../comments/commen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comments" Target="../comments/commen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comments" Target="../comments/comment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comments" Target="../comments/commen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comments" Target="../comments/commen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comments" Target="../comments/comment8.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comments" Target="../comments/comment9.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jpeg"/><Relationship Id="rId3" Type="http://schemas.openxmlformats.org/officeDocument/2006/relationships/comments" Target="../comments/commen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comments" Target="../comments/comment10.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comments" Target="../comments/comment1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comments" Target="../comments/comment1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jpeg"/><Relationship Id="rId1" Type="http://schemas.openxmlformats.org/officeDocument/2006/relationships/slideLayout" Target="../slideLayouts/slideLayout7.xml"/><Relationship Id="rId2" Type="http://schemas.openxmlformats.org/officeDocument/2006/relationships/image" Target="../media/image3.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6.jpeg"/><Relationship Id="rId3" Type="http://schemas.openxmlformats.org/officeDocument/2006/relationships/image" Target="../media/image4.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7.jpeg"/><Relationship Id="rId3" Type="http://schemas.openxmlformats.org/officeDocument/2006/relationships/image" Target="../media/image4.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8.jpeg"/><Relationship Id="rId3" Type="http://schemas.openxmlformats.org/officeDocument/2006/relationships/image" Target="../media/image4.png"/></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10.jpeg"/><Relationship Id="rId1" Type="http://schemas.openxmlformats.org/officeDocument/2006/relationships/slideLayout" Target="../slideLayouts/slideLayout7.xml"/><Relationship Id="rId2" Type="http://schemas.openxmlformats.org/officeDocument/2006/relationships/image" Target="../media/image9.jpeg"/></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12.jpeg"/><Relationship Id="rId1" Type="http://schemas.openxmlformats.org/officeDocument/2006/relationships/slideLayout" Target="../slideLayouts/slideLayout7.xml"/><Relationship Id="rId2" Type="http://schemas.openxmlformats.org/officeDocument/2006/relationships/image" Target="../media/image11.JPG"/></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14.jpeg"/><Relationship Id="rId1" Type="http://schemas.openxmlformats.org/officeDocument/2006/relationships/slideLayout" Target="../slideLayouts/slideLayout7.xml"/><Relationship Id="rId2" Type="http://schemas.openxmlformats.org/officeDocument/2006/relationships/image" Target="../media/image1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286000" y="2199144"/>
            <a:ext cx="6468437" cy="2677656"/>
          </a:xfrm>
          <a:prstGeom prst="rect">
            <a:avLst/>
          </a:prstGeom>
          <a:noFill/>
        </p:spPr>
        <p:txBody>
          <a:bodyPr wrap="none" rtlCol="0">
            <a:spAutoFit/>
          </a:bodyPr>
          <a:lstStyle/>
          <a:p>
            <a:pPr marL="342900" indent="-342900">
              <a:buFont typeface="Arial"/>
              <a:buChar char="•"/>
            </a:pPr>
            <a:r>
              <a:rPr lang="en-US" dirty="0" smtClean="0">
                <a:solidFill>
                  <a:schemeClr val="bg1"/>
                </a:solidFill>
              </a:rPr>
              <a:t>Introductions</a:t>
            </a:r>
          </a:p>
          <a:p>
            <a:pPr marL="342900" indent="-342900">
              <a:buFont typeface="Arial"/>
              <a:buChar char="•"/>
            </a:pPr>
            <a:r>
              <a:rPr lang="en-US" dirty="0" smtClean="0">
                <a:solidFill>
                  <a:schemeClr val="bg1"/>
                </a:solidFill>
              </a:rPr>
              <a:t>Virtual Tour / Room Review</a:t>
            </a:r>
          </a:p>
          <a:p>
            <a:pPr marL="342900" indent="-342900">
              <a:buFont typeface="Arial"/>
              <a:buChar char="•"/>
            </a:pPr>
            <a:r>
              <a:rPr lang="en-US" dirty="0" smtClean="0">
                <a:solidFill>
                  <a:schemeClr val="bg1"/>
                </a:solidFill>
              </a:rPr>
              <a:t>General Discussion of Requirements</a:t>
            </a:r>
          </a:p>
          <a:p>
            <a:pPr marL="342900" indent="-342900">
              <a:buFont typeface="Arial"/>
              <a:buChar char="•"/>
            </a:pPr>
            <a:r>
              <a:rPr lang="en-US" dirty="0" smtClean="0">
                <a:solidFill>
                  <a:schemeClr val="bg1"/>
                </a:solidFill>
              </a:rPr>
              <a:t>Uses Cases</a:t>
            </a:r>
          </a:p>
          <a:p>
            <a:pPr marL="800100" lvl="1" indent="-342900">
              <a:buFont typeface="Arial"/>
              <a:buChar char="•"/>
            </a:pPr>
            <a:r>
              <a:rPr lang="en-US" dirty="0" smtClean="0">
                <a:solidFill>
                  <a:schemeClr val="bg1"/>
                </a:solidFill>
              </a:rPr>
              <a:t>Review Identified Use Cases</a:t>
            </a:r>
          </a:p>
          <a:p>
            <a:pPr marL="800100" lvl="1" indent="-342900">
              <a:buFont typeface="Arial"/>
              <a:buChar char="•"/>
            </a:pPr>
            <a:r>
              <a:rPr lang="en-US" dirty="0" smtClean="0">
                <a:solidFill>
                  <a:schemeClr val="bg1"/>
                </a:solidFill>
              </a:rPr>
              <a:t>Additional Use Cases</a:t>
            </a:r>
          </a:p>
          <a:p>
            <a:pPr marL="342900" indent="-342900">
              <a:buFont typeface="Arial"/>
              <a:buChar char="•"/>
            </a:pPr>
            <a:r>
              <a:rPr lang="en-US" dirty="0" smtClean="0">
                <a:solidFill>
                  <a:schemeClr val="bg1"/>
                </a:solidFill>
              </a:rPr>
              <a:t>Proposed Roadmap, Next Steps, &amp; Action Items</a:t>
            </a:r>
          </a:p>
        </p:txBody>
      </p:sp>
      <p:sp>
        <p:nvSpPr>
          <p:cNvPr id="7" name="TextBox 6"/>
          <p:cNvSpPr txBox="1"/>
          <p:nvPr/>
        </p:nvSpPr>
        <p:spPr>
          <a:xfrm>
            <a:off x="1905000" y="1182469"/>
            <a:ext cx="6986257" cy="1015663"/>
          </a:xfrm>
          <a:prstGeom prst="rect">
            <a:avLst/>
          </a:prstGeom>
          <a:noFill/>
        </p:spPr>
        <p:txBody>
          <a:bodyPr wrap="none" rtlCol="0">
            <a:spAutoFit/>
          </a:bodyPr>
          <a:lstStyle/>
          <a:p>
            <a:r>
              <a:rPr lang="en-US" sz="3600" dirty="0" err="1" smtClean="0">
                <a:solidFill>
                  <a:srgbClr val="FFFFFF"/>
                </a:solidFill>
              </a:rPr>
              <a:t>CornellNYC</a:t>
            </a:r>
            <a:r>
              <a:rPr lang="en-US" sz="3600" dirty="0" smtClean="0">
                <a:solidFill>
                  <a:srgbClr val="FFFFFF"/>
                </a:solidFill>
              </a:rPr>
              <a:t> Tech</a:t>
            </a:r>
            <a:endParaRPr lang="en-US" dirty="0" smtClean="0">
              <a:solidFill>
                <a:srgbClr val="FFFFFF"/>
              </a:solidFill>
            </a:endParaRPr>
          </a:p>
          <a:p>
            <a:r>
              <a:rPr lang="en-US" dirty="0" smtClean="0">
                <a:solidFill>
                  <a:srgbClr val="FFFFFF"/>
                </a:solidFill>
              </a:rPr>
              <a:t>Video Conferencing &amp; Classroom Technology Briefing</a:t>
            </a:r>
            <a:endParaRPr lang="en-US" dirty="0">
              <a:solidFill>
                <a:srgbClr val="FFFFFF"/>
              </a:solidFill>
            </a:endParaRPr>
          </a:p>
        </p:txBody>
      </p:sp>
      <p:sp>
        <p:nvSpPr>
          <p:cNvPr id="8" name="TextBox 7"/>
          <p:cNvSpPr txBox="1"/>
          <p:nvPr/>
        </p:nvSpPr>
        <p:spPr>
          <a:xfrm>
            <a:off x="76200" y="5486400"/>
            <a:ext cx="5336893" cy="1384995"/>
          </a:xfrm>
          <a:prstGeom prst="rect">
            <a:avLst/>
          </a:prstGeom>
          <a:noFill/>
        </p:spPr>
        <p:txBody>
          <a:bodyPr wrap="none" rtlCol="0">
            <a:spAutoFit/>
          </a:bodyPr>
          <a:lstStyle/>
          <a:p>
            <a:r>
              <a:rPr lang="en-US" sz="1400" dirty="0">
                <a:solidFill>
                  <a:srgbClr val="FFFFFF"/>
                </a:solidFill>
              </a:rPr>
              <a:t>Andrew Page – Integrated Audio &amp; Video </a:t>
            </a:r>
            <a:r>
              <a:rPr lang="en-US" sz="1400" dirty="0" smtClean="0">
                <a:solidFill>
                  <a:srgbClr val="FFFFFF"/>
                </a:solidFill>
              </a:rPr>
              <a:t>Engineering, CIT</a:t>
            </a:r>
          </a:p>
          <a:p>
            <a:r>
              <a:rPr lang="en-US" sz="1400" dirty="0" smtClean="0">
                <a:solidFill>
                  <a:srgbClr val="FFFFFF"/>
                </a:solidFill>
              </a:rPr>
              <a:t>Kathy </a:t>
            </a:r>
            <a:r>
              <a:rPr lang="en-US" sz="1400" dirty="0" err="1" smtClean="0">
                <a:solidFill>
                  <a:srgbClr val="FFFFFF"/>
                </a:solidFill>
              </a:rPr>
              <a:t>Dimiduk</a:t>
            </a:r>
            <a:r>
              <a:rPr lang="en-US" sz="1400" dirty="0" smtClean="0">
                <a:solidFill>
                  <a:srgbClr val="FFFFFF"/>
                </a:solidFill>
              </a:rPr>
              <a:t> </a:t>
            </a:r>
            <a:r>
              <a:rPr lang="en-US" sz="1400" dirty="0">
                <a:solidFill>
                  <a:srgbClr val="FFFFFF"/>
                </a:solidFill>
              </a:rPr>
              <a:t>– College of </a:t>
            </a:r>
            <a:r>
              <a:rPr lang="en-US" sz="1400" dirty="0" smtClean="0">
                <a:solidFill>
                  <a:srgbClr val="FFFFFF"/>
                </a:solidFill>
              </a:rPr>
              <a:t>Engineering, Teaching Excellence Institute</a:t>
            </a:r>
          </a:p>
          <a:p>
            <a:r>
              <a:rPr lang="en-US" sz="1400" dirty="0" smtClean="0">
                <a:solidFill>
                  <a:srgbClr val="FFFFFF"/>
                </a:solidFill>
              </a:rPr>
              <a:t>Jake Cornelius – College of Engineering, ORIE</a:t>
            </a:r>
          </a:p>
          <a:p>
            <a:r>
              <a:rPr lang="en-US" sz="1400" dirty="0">
                <a:solidFill>
                  <a:srgbClr val="FFFFFF"/>
                </a:solidFill>
              </a:rPr>
              <a:t>Bruce </a:t>
            </a:r>
            <a:r>
              <a:rPr lang="en-US" sz="1400" dirty="0" err="1">
                <a:solidFill>
                  <a:srgbClr val="FFFFFF"/>
                </a:solidFill>
              </a:rPr>
              <a:t>Boda</a:t>
            </a:r>
            <a:r>
              <a:rPr lang="en-US" sz="1400" dirty="0">
                <a:solidFill>
                  <a:srgbClr val="FFFFFF"/>
                </a:solidFill>
              </a:rPr>
              <a:t> – College of Engineering, </a:t>
            </a:r>
            <a:r>
              <a:rPr lang="en-US" sz="1400" dirty="0" smtClean="0">
                <a:solidFill>
                  <a:srgbClr val="FFFFFF"/>
                </a:solidFill>
              </a:rPr>
              <a:t>CIS</a:t>
            </a:r>
          </a:p>
          <a:p>
            <a:r>
              <a:rPr lang="en-US" sz="1400" dirty="0" smtClean="0">
                <a:solidFill>
                  <a:srgbClr val="FFFFFF"/>
                </a:solidFill>
              </a:rPr>
              <a:t>Greg </a:t>
            </a:r>
            <a:r>
              <a:rPr lang="en-US" sz="1400" dirty="0">
                <a:solidFill>
                  <a:srgbClr val="FFFFFF"/>
                </a:solidFill>
              </a:rPr>
              <a:t>Bronson – Integrated Audio &amp; Video </a:t>
            </a:r>
            <a:r>
              <a:rPr lang="en-US" sz="1400" dirty="0" smtClean="0">
                <a:solidFill>
                  <a:srgbClr val="FFFFFF"/>
                </a:solidFill>
              </a:rPr>
              <a:t>Engineering, CIT</a:t>
            </a:r>
            <a:endParaRPr lang="en-US" sz="1400" dirty="0">
              <a:solidFill>
                <a:srgbClr val="FFFFFF"/>
              </a:solidFill>
            </a:endParaRPr>
          </a:p>
          <a:p>
            <a:r>
              <a:rPr lang="en-US" sz="1400" dirty="0" smtClean="0">
                <a:solidFill>
                  <a:srgbClr val="FFFFFF"/>
                </a:solidFill>
              </a:rPr>
              <a:t>Ross Boyer – Communications Field Services, CIT</a:t>
            </a:r>
          </a:p>
        </p:txBody>
      </p:sp>
    </p:spTree>
    <p:extLst>
      <p:ext uri="{BB962C8B-B14F-4D97-AF65-F5344CB8AC3E}">
        <p14:creationId xmlns:p14="http://schemas.microsoft.com/office/powerpoint/2010/main" val="3282409730"/>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Macintosh HD:private:var:folders:03:2rbxlhwd65j5kly118bxq4nc0000gn:T:TemporaryItems:photo.JPG"/>
          <p:cNvPicPr/>
          <p:nvPr/>
        </p:nvPicPr>
        <p:blipFill>
          <a:blip r:embed="rId2">
            <a:extLst>
              <a:ext uri="{28A0092B-C50C-407E-A947-70E740481C1C}">
                <a14:useLocalDpi xmlns:a14="http://schemas.microsoft.com/office/drawing/2010/main" val="0"/>
              </a:ext>
            </a:extLst>
          </a:blip>
          <a:srcRect/>
          <a:stretch>
            <a:fillRect/>
          </a:stretch>
        </p:blipFill>
        <p:spPr bwMode="auto">
          <a:xfrm>
            <a:off x="0" y="990600"/>
            <a:ext cx="8008570" cy="5867400"/>
          </a:xfrm>
          <a:prstGeom prst="rect">
            <a:avLst/>
          </a:prstGeom>
          <a:noFill/>
          <a:ln>
            <a:noFill/>
          </a:ln>
        </p:spPr>
      </p:pic>
      <p:sp>
        <p:nvSpPr>
          <p:cNvPr id="2" name="TextBox 1"/>
          <p:cNvSpPr txBox="1"/>
          <p:nvPr/>
        </p:nvSpPr>
        <p:spPr>
          <a:xfrm>
            <a:off x="2292982" y="3045387"/>
            <a:ext cx="184666" cy="461665"/>
          </a:xfrm>
          <a:prstGeom prst="rect">
            <a:avLst/>
          </a:prstGeom>
          <a:noFill/>
        </p:spPr>
        <p:txBody>
          <a:bodyPr wrap="none" rtlCol="0">
            <a:spAutoFit/>
          </a:bodyPr>
          <a:lstStyle/>
          <a:p>
            <a:endParaRPr lang="en-US" dirty="0"/>
          </a:p>
        </p:txBody>
      </p:sp>
      <p:pic>
        <p:nvPicPr>
          <p:cNvPr id="4"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9739" t="15045" r="2053" b="27641"/>
          <a:stretch/>
        </p:blipFill>
        <p:spPr bwMode="auto">
          <a:xfrm>
            <a:off x="4648200" y="0"/>
            <a:ext cx="4495800" cy="18257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Down Arrow 4"/>
          <p:cNvSpPr/>
          <p:nvPr/>
        </p:nvSpPr>
        <p:spPr>
          <a:xfrm rot="5334591">
            <a:off x="5415091" y="823004"/>
            <a:ext cx="247471" cy="371128"/>
          </a:xfrm>
          <a:prstGeom prst="downArrow">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p:cNvSpPr/>
          <p:nvPr/>
        </p:nvSpPr>
        <p:spPr>
          <a:xfrm>
            <a:off x="4953000" y="914400"/>
            <a:ext cx="381000" cy="228600"/>
          </a:xfrm>
          <a:prstGeom prst="rect">
            <a:avLst/>
          </a:prstGeom>
          <a:solidFill>
            <a:srgbClr val="FF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p:cNvSpPr txBox="1">
            <a:spLocks/>
          </p:cNvSpPr>
          <p:nvPr/>
        </p:nvSpPr>
        <p:spPr>
          <a:xfrm>
            <a:off x="228600" y="5791200"/>
            <a:ext cx="5486400" cy="914400"/>
          </a:xfrm>
          <a:prstGeom prst="rect">
            <a:avLst/>
          </a:prstGeom>
        </p:spPr>
        <p:txBody>
          <a:bodyPr vert="horz" lIns="91440" tIns="45720" rIns="91440" bIns="45720" rtlCol="0" anchor="ctr">
            <a:noAutofit/>
          </a:bodyPr>
          <a:lstStyle/>
          <a:p>
            <a:pPr marL="0" marR="0" lvl="0" indent="0" defTabSz="914400" rtl="0" eaLnBrk="1" fontAlgn="auto" latinLnBrk="0" hangingPunct="1">
              <a:lnSpc>
                <a:spcPct val="100000"/>
              </a:lnSpc>
              <a:spcBef>
                <a:spcPct val="0"/>
              </a:spcBef>
              <a:spcAft>
                <a:spcPts val="0"/>
              </a:spcAft>
              <a:buClrTx/>
              <a:buSzTx/>
              <a:buFontTx/>
              <a:buNone/>
              <a:tabLst/>
              <a:defRPr/>
            </a:pPr>
            <a:r>
              <a:rPr lang="en-US" sz="3200" dirty="0" smtClean="0">
                <a:solidFill>
                  <a:srgbClr val="FFFFFF"/>
                </a:solidFill>
                <a:latin typeface="+mj-lt"/>
                <a:ea typeface="+mj-ea"/>
                <a:cs typeface="+mj-cs"/>
              </a:rPr>
              <a:t>Room 03-31</a:t>
            </a:r>
          </a:p>
          <a:p>
            <a:pPr marL="0" marR="0" lvl="0" indent="0" defTabSz="914400" rtl="0" eaLnBrk="1" fontAlgn="auto" latinLnBrk="0" hangingPunct="1">
              <a:lnSpc>
                <a:spcPct val="100000"/>
              </a:lnSpc>
              <a:spcBef>
                <a:spcPct val="0"/>
              </a:spcBef>
              <a:spcAft>
                <a:spcPts val="0"/>
              </a:spcAft>
              <a:buClrTx/>
              <a:buSzTx/>
              <a:buFontTx/>
              <a:buNone/>
              <a:tabLst/>
              <a:defRPr/>
            </a:pPr>
            <a:r>
              <a:rPr lang="en-US" sz="3200" dirty="0" smtClean="0">
                <a:solidFill>
                  <a:srgbClr val="FFFFFF"/>
                </a:solidFill>
                <a:latin typeface="+mj-lt"/>
                <a:ea typeface="+mj-ea"/>
                <a:cs typeface="+mj-cs"/>
              </a:rPr>
              <a:t>10 Seat Room</a:t>
            </a:r>
            <a:endParaRPr kumimoji="0" lang="en-US" sz="3200" b="0" i="0" u="none" strike="noStrike" kern="1200" cap="none" spc="0" normalizeH="0" baseline="0" noProof="0" dirty="0">
              <a:ln>
                <a:noFill/>
              </a:ln>
              <a:solidFill>
                <a:srgbClr val="FFFFFF"/>
              </a:solidFill>
              <a:effectLst/>
              <a:uLnTx/>
              <a:uFillTx/>
              <a:latin typeface="+mj-lt"/>
              <a:ea typeface="+mj-ea"/>
              <a:cs typeface="+mj-cs"/>
            </a:endParaRPr>
          </a:p>
        </p:txBody>
      </p:sp>
      <p:cxnSp>
        <p:nvCxnSpPr>
          <p:cNvPr id="10" name="Straight Arrow Connector 9"/>
          <p:cNvCxnSpPr/>
          <p:nvPr/>
        </p:nvCxnSpPr>
        <p:spPr bwMode="auto">
          <a:xfrm flipH="1" flipV="1">
            <a:off x="4964441" y="1131558"/>
            <a:ext cx="228600" cy="3440442"/>
          </a:xfrm>
          <a:prstGeom prst="straightConnector1">
            <a:avLst/>
          </a:prstGeom>
          <a:solidFill>
            <a:schemeClr val="accent1"/>
          </a:solidFill>
          <a:ln w="38100" cap="flat" cmpd="sng" algn="ctr">
            <a:solidFill>
              <a:srgbClr val="A31C1C"/>
            </a:solidFill>
            <a:prstDash val="solid"/>
            <a:round/>
            <a:headEnd type="none" w="med" len="med"/>
            <a:tailEnd type="none"/>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11" name="Straight Arrow Connector 10"/>
          <p:cNvCxnSpPr/>
          <p:nvPr/>
        </p:nvCxnSpPr>
        <p:spPr bwMode="auto">
          <a:xfrm flipH="1" flipV="1">
            <a:off x="5334000" y="1120116"/>
            <a:ext cx="3810000" cy="3451884"/>
          </a:xfrm>
          <a:prstGeom prst="straightConnector1">
            <a:avLst/>
          </a:prstGeom>
          <a:solidFill>
            <a:schemeClr val="accent1"/>
          </a:solidFill>
          <a:ln w="38100" cap="flat" cmpd="sng" algn="ctr">
            <a:solidFill>
              <a:srgbClr val="A31C1C"/>
            </a:solidFill>
            <a:prstDash val="solid"/>
            <a:round/>
            <a:headEnd type="none" w="med" len="med"/>
            <a:tailEnd type="none"/>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pic>
        <p:nvPicPr>
          <p:cNvPr id="8" name="Picture 7" descr="CornellNYC Tech Floor Plan Cropped.pdf"/>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81600" y="4546600"/>
            <a:ext cx="3962400" cy="2311400"/>
          </a:xfrm>
          <a:prstGeom prst="rect">
            <a:avLst/>
          </a:prstGeom>
        </p:spPr>
      </p:pic>
    </p:spTree>
    <p:extLst>
      <p:ext uri="{BB962C8B-B14F-4D97-AF65-F5344CB8AC3E}">
        <p14:creationId xmlns:p14="http://schemas.microsoft.com/office/powerpoint/2010/main" val="218672493"/>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295401" y="914400"/>
            <a:ext cx="7543800" cy="5693866"/>
          </a:xfrm>
          <a:prstGeom prst="rect">
            <a:avLst/>
          </a:prstGeom>
          <a:noFill/>
        </p:spPr>
        <p:txBody>
          <a:bodyPr wrap="square" rtlCol="0">
            <a:spAutoFit/>
          </a:bodyPr>
          <a:lstStyle/>
          <a:p>
            <a:r>
              <a:rPr lang="en-US" sz="3600" dirty="0" smtClean="0">
                <a:solidFill>
                  <a:schemeClr val="bg1"/>
                </a:solidFill>
              </a:rPr>
              <a:t>General Discussion of Requirements</a:t>
            </a:r>
          </a:p>
          <a:p>
            <a:r>
              <a:rPr lang="en-US" dirty="0" smtClean="0">
                <a:solidFill>
                  <a:schemeClr val="bg1"/>
                </a:solidFill>
              </a:rPr>
              <a:t>Identified Video Conferencing and Classroom Technology Uses Cases</a:t>
            </a:r>
          </a:p>
          <a:p>
            <a:pPr marL="342900" indent="-342900">
              <a:buFont typeface="Arial"/>
              <a:buChar char="•"/>
            </a:pPr>
            <a:r>
              <a:rPr lang="en-US" sz="2000" dirty="0">
                <a:solidFill>
                  <a:schemeClr val="bg1"/>
                </a:solidFill>
              </a:rPr>
              <a:t>Academic</a:t>
            </a:r>
          </a:p>
          <a:p>
            <a:pPr marL="800100" lvl="1" indent="-342900">
              <a:buFont typeface="Arial"/>
              <a:buChar char="•"/>
            </a:pPr>
            <a:r>
              <a:rPr lang="en-US" sz="2000" dirty="0">
                <a:solidFill>
                  <a:schemeClr val="bg1"/>
                </a:solidFill>
              </a:rPr>
              <a:t>Distance Learning</a:t>
            </a:r>
          </a:p>
          <a:p>
            <a:pPr marL="800100" lvl="1" indent="-342900">
              <a:buFont typeface="Arial"/>
              <a:buChar char="•"/>
            </a:pPr>
            <a:r>
              <a:rPr lang="en-US" sz="2000" dirty="0">
                <a:solidFill>
                  <a:schemeClr val="bg1"/>
                </a:solidFill>
              </a:rPr>
              <a:t>Faculty </a:t>
            </a:r>
            <a:r>
              <a:rPr lang="en-US" sz="2000" dirty="0" smtClean="0">
                <a:solidFill>
                  <a:schemeClr val="bg1"/>
                </a:solidFill>
              </a:rPr>
              <a:t>and TA Interactions</a:t>
            </a:r>
          </a:p>
          <a:p>
            <a:pPr marL="800100" lvl="1" indent="-342900">
              <a:buFont typeface="Arial"/>
              <a:buChar char="•"/>
            </a:pPr>
            <a:r>
              <a:rPr lang="en-US" sz="2000" dirty="0" smtClean="0">
                <a:solidFill>
                  <a:schemeClr val="bg1"/>
                </a:solidFill>
              </a:rPr>
              <a:t>Classroom Technology</a:t>
            </a:r>
            <a:endParaRPr lang="en-US" sz="2000" dirty="0">
              <a:solidFill>
                <a:schemeClr val="bg1"/>
              </a:solidFill>
            </a:endParaRPr>
          </a:p>
          <a:p>
            <a:pPr marL="342900" indent="-342900">
              <a:buFont typeface="Arial"/>
              <a:buChar char="•"/>
            </a:pPr>
            <a:r>
              <a:rPr lang="en-US" sz="2000" dirty="0" smtClean="0">
                <a:solidFill>
                  <a:schemeClr val="bg1"/>
                </a:solidFill>
              </a:rPr>
              <a:t>Engagement</a:t>
            </a:r>
          </a:p>
          <a:p>
            <a:pPr marL="800100" lvl="1" indent="-342900">
              <a:buFont typeface="Arial"/>
              <a:buChar char="•"/>
            </a:pPr>
            <a:r>
              <a:rPr lang="en-US" sz="2000" dirty="0" smtClean="0">
                <a:solidFill>
                  <a:schemeClr val="bg1"/>
                </a:solidFill>
              </a:rPr>
              <a:t>Outreach to Industry Partners</a:t>
            </a:r>
          </a:p>
          <a:p>
            <a:pPr marL="342900" indent="-342900">
              <a:buFont typeface="Arial"/>
              <a:buChar char="•"/>
            </a:pPr>
            <a:r>
              <a:rPr lang="en-US" sz="2000" dirty="0" smtClean="0">
                <a:solidFill>
                  <a:schemeClr val="bg1"/>
                </a:solidFill>
              </a:rPr>
              <a:t>Research</a:t>
            </a:r>
          </a:p>
          <a:p>
            <a:pPr marL="800100" lvl="1" indent="-342900">
              <a:buFont typeface="Arial"/>
              <a:buChar char="•"/>
            </a:pPr>
            <a:r>
              <a:rPr lang="en-US" sz="2000" dirty="0" smtClean="0">
                <a:solidFill>
                  <a:schemeClr val="bg1"/>
                </a:solidFill>
              </a:rPr>
              <a:t>Research Groups &amp; Seminars</a:t>
            </a:r>
          </a:p>
          <a:p>
            <a:pPr marL="800100" lvl="1" indent="-342900">
              <a:buFont typeface="Arial"/>
              <a:buChar char="•"/>
            </a:pPr>
            <a:r>
              <a:rPr lang="en-US" sz="2000" dirty="0" smtClean="0">
                <a:solidFill>
                  <a:schemeClr val="bg1"/>
                </a:solidFill>
              </a:rPr>
              <a:t>A Exams</a:t>
            </a:r>
          </a:p>
          <a:p>
            <a:pPr marL="342900" indent="-342900">
              <a:buFont typeface="Arial"/>
              <a:buChar char="•"/>
            </a:pPr>
            <a:r>
              <a:rPr lang="en-US" sz="2000" dirty="0" smtClean="0">
                <a:solidFill>
                  <a:schemeClr val="bg1"/>
                </a:solidFill>
              </a:rPr>
              <a:t>Student</a:t>
            </a:r>
          </a:p>
          <a:p>
            <a:pPr marL="342900" indent="-342900">
              <a:buFont typeface="Arial"/>
              <a:buChar char="•"/>
            </a:pPr>
            <a:r>
              <a:rPr lang="en-US" sz="2000" dirty="0" smtClean="0">
                <a:solidFill>
                  <a:schemeClr val="bg1"/>
                </a:solidFill>
              </a:rPr>
              <a:t>Administration</a:t>
            </a:r>
          </a:p>
          <a:p>
            <a:pPr marL="800100" lvl="1" indent="-342900">
              <a:buFont typeface="Arial"/>
              <a:buChar char="•"/>
            </a:pPr>
            <a:r>
              <a:rPr lang="en-US" sz="2000" dirty="0">
                <a:solidFill>
                  <a:schemeClr val="bg1"/>
                </a:solidFill>
              </a:rPr>
              <a:t>Working Group / Committee Meetings</a:t>
            </a:r>
          </a:p>
          <a:p>
            <a:pPr marL="800100" lvl="1" indent="-342900">
              <a:buFont typeface="Arial"/>
              <a:buChar char="•"/>
            </a:pPr>
            <a:r>
              <a:rPr lang="en-US" sz="2000" dirty="0" smtClean="0">
                <a:solidFill>
                  <a:schemeClr val="bg1"/>
                </a:solidFill>
              </a:rPr>
              <a:t>HR Interviews</a:t>
            </a:r>
          </a:p>
          <a:p>
            <a:pPr marL="800100" lvl="1" indent="-342900">
              <a:buFont typeface="Arial"/>
              <a:buChar char="•"/>
            </a:pPr>
            <a:r>
              <a:rPr lang="en-US" sz="2000" dirty="0" smtClean="0">
                <a:solidFill>
                  <a:schemeClr val="bg1"/>
                </a:solidFill>
              </a:rPr>
              <a:t>Campus Architecture Collaboration</a:t>
            </a:r>
          </a:p>
        </p:txBody>
      </p:sp>
    </p:spTree>
    <p:extLst>
      <p:ext uri="{BB962C8B-B14F-4D97-AF65-F5344CB8AC3E}">
        <p14:creationId xmlns:p14="http://schemas.microsoft.com/office/powerpoint/2010/main" val="1099629674"/>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295400" y="914400"/>
            <a:ext cx="7620000" cy="5878532"/>
          </a:xfrm>
          <a:prstGeom prst="rect">
            <a:avLst/>
          </a:prstGeom>
          <a:noFill/>
        </p:spPr>
        <p:txBody>
          <a:bodyPr wrap="square" rtlCol="0">
            <a:spAutoFit/>
          </a:bodyPr>
          <a:lstStyle/>
          <a:p>
            <a:r>
              <a:rPr lang="en-US" sz="3600" dirty="0" smtClean="0">
                <a:solidFill>
                  <a:schemeClr val="bg1"/>
                </a:solidFill>
              </a:rPr>
              <a:t>Academic Use Case</a:t>
            </a:r>
            <a:endParaRPr lang="en-US" sz="2000" dirty="0">
              <a:solidFill>
                <a:srgbClr val="FFFFFF"/>
              </a:solidFill>
            </a:endParaRPr>
          </a:p>
          <a:p>
            <a:pPr marL="342900" indent="-342900">
              <a:buFont typeface="Arial"/>
              <a:buChar char="•"/>
            </a:pPr>
            <a:r>
              <a:rPr lang="en-US" sz="2000" u="sng" dirty="0">
                <a:solidFill>
                  <a:schemeClr val="bg1"/>
                </a:solidFill>
              </a:rPr>
              <a:t>Real Time Distance </a:t>
            </a:r>
            <a:r>
              <a:rPr lang="en-US" sz="2000" u="sng" dirty="0" smtClean="0">
                <a:solidFill>
                  <a:schemeClr val="bg1"/>
                </a:solidFill>
              </a:rPr>
              <a:t>Learning</a:t>
            </a:r>
            <a:r>
              <a:rPr lang="en-US" sz="2000" dirty="0" smtClean="0">
                <a:solidFill>
                  <a:schemeClr val="bg1"/>
                </a:solidFill>
              </a:rPr>
              <a:t>  </a:t>
            </a:r>
            <a:r>
              <a:rPr lang="en-US" sz="2000" dirty="0" smtClean="0">
                <a:solidFill>
                  <a:srgbClr val="FFFFFF"/>
                </a:solidFill>
              </a:rPr>
              <a:t>A </a:t>
            </a:r>
            <a:r>
              <a:rPr lang="en-US" sz="2000" dirty="0" err="1">
                <a:solidFill>
                  <a:srgbClr val="FFFFFF"/>
                </a:solidFill>
              </a:rPr>
              <a:t>CornellNYC</a:t>
            </a:r>
            <a:r>
              <a:rPr lang="en-US" sz="2000" dirty="0">
                <a:solidFill>
                  <a:srgbClr val="FFFFFF"/>
                </a:solidFill>
              </a:rPr>
              <a:t> Tech faculty member teaches a class from the </a:t>
            </a:r>
            <a:r>
              <a:rPr lang="en-US" sz="2000" dirty="0" err="1">
                <a:solidFill>
                  <a:srgbClr val="FFFFFF"/>
                </a:solidFill>
              </a:rPr>
              <a:t>CornellNYC</a:t>
            </a:r>
            <a:r>
              <a:rPr lang="en-US" sz="2000" dirty="0">
                <a:solidFill>
                  <a:srgbClr val="FFFFFF"/>
                </a:solidFill>
              </a:rPr>
              <a:t> Tech campus. The instructor may teach occasionally from the Ithaca campus. </a:t>
            </a:r>
            <a:r>
              <a:rPr lang="en-US" sz="2000" dirty="0" smtClean="0">
                <a:solidFill>
                  <a:srgbClr val="FFFFFF"/>
                </a:solidFill>
              </a:rPr>
              <a:t> Guest instructors may teach throughout the semester from various locations.</a:t>
            </a:r>
            <a:br>
              <a:rPr lang="en-US" sz="2000" dirty="0" smtClean="0">
                <a:solidFill>
                  <a:srgbClr val="FFFFFF"/>
                </a:solidFill>
              </a:rPr>
            </a:br>
            <a:r>
              <a:rPr lang="en-US" sz="2000" dirty="0" smtClean="0">
                <a:solidFill>
                  <a:srgbClr val="FFFFFF"/>
                </a:solidFill>
              </a:rPr>
              <a:t/>
            </a:r>
            <a:br>
              <a:rPr lang="en-US" sz="2000" dirty="0" smtClean="0">
                <a:solidFill>
                  <a:srgbClr val="FFFFFF"/>
                </a:solidFill>
              </a:rPr>
            </a:br>
            <a:r>
              <a:rPr lang="en-US" sz="2000" dirty="0" smtClean="0">
                <a:solidFill>
                  <a:srgbClr val="FFFFFF"/>
                </a:solidFill>
              </a:rPr>
              <a:t>Several </a:t>
            </a:r>
            <a:r>
              <a:rPr lang="en-US" sz="2000" dirty="0">
                <a:solidFill>
                  <a:srgbClr val="FFFFFF"/>
                </a:solidFill>
              </a:rPr>
              <a:t>students are enrolled in the class from WCMC or the Ithaca campus.  These students watch the lecture live.  They see audio, video, and PowerPoint.  Questions are </a:t>
            </a:r>
            <a:r>
              <a:rPr lang="en-US" sz="2000" dirty="0" smtClean="0">
                <a:solidFill>
                  <a:srgbClr val="FFFFFF"/>
                </a:solidFill>
              </a:rPr>
              <a:t>asked by the remote students.</a:t>
            </a:r>
          </a:p>
          <a:p>
            <a:endParaRPr lang="en-US" sz="2000" dirty="0" smtClean="0">
              <a:solidFill>
                <a:srgbClr val="FFFFFF"/>
              </a:solidFill>
            </a:endParaRPr>
          </a:p>
          <a:p>
            <a:pPr marL="342900" indent="-342900">
              <a:buFont typeface="Arial"/>
              <a:buChar char="•"/>
            </a:pPr>
            <a:r>
              <a:rPr lang="en-US" sz="2000" u="sng" dirty="0">
                <a:solidFill>
                  <a:schemeClr val="bg1"/>
                </a:solidFill>
              </a:rPr>
              <a:t>Classroom Capture</a:t>
            </a:r>
            <a:r>
              <a:rPr lang="en-US" sz="2000" dirty="0">
                <a:solidFill>
                  <a:schemeClr val="bg1"/>
                </a:solidFill>
              </a:rPr>
              <a:t>  </a:t>
            </a:r>
            <a:r>
              <a:rPr lang="en-US" sz="2000" dirty="0">
                <a:solidFill>
                  <a:srgbClr val="FFFFFF"/>
                </a:solidFill>
              </a:rPr>
              <a:t>A </a:t>
            </a:r>
            <a:r>
              <a:rPr lang="en-US" sz="2000" dirty="0" err="1">
                <a:solidFill>
                  <a:srgbClr val="FFFFFF"/>
                </a:solidFill>
              </a:rPr>
              <a:t>CornellNYC</a:t>
            </a:r>
            <a:r>
              <a:rPr lang="en-US" sz="2000" dirty="0">
                <a:solidFill>
                  <a:srgbClr val="FFFFFF"/>
                </a:solidFill>
              </a:rPr>
              <a:t> Tech faculty member teaches a class from the </a:t>
            </a:r>
            <a:r>
              <a:rPr lang="en-US" sz="2000" dirty="0" err="1">
                <a:solidFill>
                  <a:srgbClr val="FFFFFF"/>
                </a:solidFill>
              </a:rPr>
              <a:t>CornellNYC</a:t>
            </a:r>
            <a:r>
              <a:rPr lang="en-US" sz="2000" dirty="0">
                <a:solidFill>
                  <a:srgbClr val="FFFFFF"/>
                </a:solidFill>
              </a:rPr>
              <a:t> Tech campus.  Camera video, audio</a:t>
            </a:r>
            <a:r>
              <a:rPr lang="en-US" sz="2000" dirty="0" smtClean="0">
                <a:solidFill>
                  <a:srgbClr val="FFFFFF"/>
                </a:solidFill>
              </a:rPr>
              <a:t>, PowerPoint, </a:t>
            </a:r>
            <a:r>
              <a:rPr lang="en-US" sz="2000" dirty="0">
                <a:solidFill>
                  <a:srgbClr val="FFFFFF"/>
                </a:solidFill>
              </a:rPr>
              <a:t>e</a:t>
            </a:r>
            <a:r>
              <a:rPr lang="en-US" sz="2000" dirty="0" smtClean="0">
                <a:solidFill>
                  <a:srgbClr val="FFFFFF"/>
                </a:solidFill>
              </a:rPr>
              <a:t>lectronic whiteboards, and annotations are recorded.  All </a:t>
            </a:r>
            <a:r>
              <a:rPr lang="en-US" sz="2000" dirty="0">
                <a:solidFill>
                  <a:srgbClr val="FFFFFF"/>
                </a:solidFill>
              </a:rPr>
              <a:t>elements are synced together.  Lectures are viewed at later time by remote learners, or reviewed by </a:t>
            </a:r>
            <a:r>
              <a:rPr lang="en-US" sz="2000" dirty="0" err="1">
                <a:solidFill>
                  <a:srgbClr val="FFFFFF"/>
                </a:solidFill>
              </a:rPr>
              <a:t>CornellNYC</a:t>
            </a:r>
            <a:r>
              <a:rPr lang="en-US" sz="2000" dirty="0">
                <a:solidFill>
                  <a:srgbClr val="FFFFFF"/>
                </a:solidFill>
              </a:rPr>
              <a:t> Tech students. </a:t>
            </a:r>
            <a:br>
              <a:rPr lang="en-US" sz="2000" dirty="0">
                <a:solidFill>
                  <a:srgbClr val="FFFFFF"/>
                </a:solidFill>
              </a:rPr>
            </a:br>
            <a:r>
              <a:rPr lang="en-US" sz="2000" dirty="0" smtClean="0">
                <a:solidFill>
                  <a:srgbClr val="FFFFFF"/>
                </a:solidFill>
              </a:rPr>
              <a:t/>
            </a:r>
            <a:br>
              <a:rPr lang="en-US" sz="2000" dirty="0" smtClean="0">
                <a:solidFill>
                  <a:srgbClr val="FFFFFF"/>
                </a:solidFill>
              </a:rPr>
            </a:br>
            <a:r>
              <a:rPr lang="en-US" sz="2000" dirty="0" smtClean="0">
                <a:solidFill>
                  <a:srgbClr val="FFFFFF"/>
                </a:solidFill>
              </a:rPr>
              <a:t>Faculty </a:t>
            </a:r>
            <a:r>
              <a:rPr lang="en-US" sz="2000" dirty="0">
                <a:solidFill>
                  <a:srgbClr val="FFFFFF"/>
                </a:solidFill>
              </a:rPr>
              <a:t>can make short video clips that reinforce a particular point, or are background for a lecture. </a:t>
            </a:r>
          </a:p>
        </p:txBody>
      </p:sp>
    </p:spTree>
    <p:extLst>
      <p:ext uri="{BB962C8B-B14F-4D97-AF65-F5344CB8AC3E}">
        <p14:creationId xmlns:p14="http://schemas.microsoft.com/office/powerpoint/2010/main" val="3669688532"/>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295401" y="923627"/>
            <a:ext cx="7391399" cy="5878532"/>
          </a:xfrm>
          <a:prstGeom prst="rect">
            <a:avLst/>
          </a:prstGeom>
          <a:noFill/>
        </p:spPr>
        <p:txBody>
          <a:bodyPr wrap="square" rtlCol="0">
            <a:spAutoFit/>
          </a:bodyPr>
          <a:lstStyle/>
          <a:p>
            <a:r>
              <a:rPr lang="en-US" sz="3600" dirty="0" smtClean="0">
                <a:solidFill>
                  <a:schemeClr val="bg1"/>
                </a:solidFill>
              </a:rPr>
              <a:t>Academic Use Case</a:t>
            </a:r>
          </a:p>
          <a:p>
            <a:pPr marL="342900" indent="-342900">
              <a:buFont typeface="Arial"/>
              <a:buChar char="•"/>
            </a:pPr>
            <a:r>
              <a:rPr lang="en-US" sz="2000" u="sng" dirty="0" smtClean="0">
                <a:solidFill>
                  <a:schemeClr val="bg1"/>
                </a:solidFill>
              </a:rPr>
              <a:t>Office Hours</a:t>
            </a:r>
            <a:r>
              <a:rPr lang="en-US" sz="2000" dirty="0" smtClean="0">
                <a:solidFill>
                  <a:schemeClr val="bg1"/>
                </a:solidFill>
              </a:rPr>
              <a:t>  </a:t>
            </a:r>
            <a:r>
              <a:rPr lang="en-US" sz="2000" dirty="0" smtClean="0">
                <a:solidFill>
                  <a:srgbClr val="FFFFFF"/>
                </a:solidFill>
              </a:rPr>
              <a:t>A </a:t>
            </a:r>
            <a:r>
              <a:rPr lang="en-US" sz="2000" dirty="0">
                <a:solidFill>
                  <a:srgbClr val="FFFFFF"/>
                </a:solidFill>
              </a:rPr>
              <a:t>student initiates a video chat sessions with </a:t>
            </a:r>
            <a:r>
              <a:rPr lang="en-US" sz="2000" dirty="0" smtClean="0">
                <a:solidFill>
                  <a:srgbClr val="FFFFFF"/>
                </a:solidFill>
              </a:rPr>
              <a:t>their faculty advisors or TA </a:t>
            </a:r>
            <a:r>
              <a:rPr lang="en-US" sz="2000" dirty="0">
                <a:solidFill>
                  <a:srgbClr val="FFFFFF"/>
                </a:solidFill>
              </a:rPr>
              <a:t>during office hours or during other scheduled times.  Video and audio can originate from laptops, desktops, mobile devices, or conference rooms.  Content is </a:t>
            </a:r>
            <a:r>
              <a:rPr lang="en-US" sz="2000" dirty="0" smtClean="0">
                <a:solidFill>
                  <a:srgbClr val="FFFFFF"/>
                </a:solidFill>
              </a:rPr>
              <a:t>shared and can be annotated.  Office hours can be recorded.</a:t>
            </a:r>
          </a:p>
          <a:p>
            <a:endParaRPr lang="en-US" sz="2000" dirty="0" smtClean="0">
              <a:solidFill>
                <a:srgbClr val="FFFFFF"/>
              </a:solidFill>
            </a:endParaRPr>
          </a:p>
          <a:p>
            <a:pPr marL="342900" indent="-342900">
              <a:buFont typeface="Arial"/>
              <a:buChar char="•"/>
            </a:pPr>
            <a:r>
              <a:rPr lang="en-US" sz="2000" u="sng" dirty="0">
                <a:solidFill>
                  <a:schemeClr val="bg1"/>
                </a:solidFill>
              </a:rPr>
              <a:t>Faculty to Faculty </a:t>
            </a:r>
            <a:r>
              <a:rPr lang="en-US" sz="2000" u="sng" dirty="0" smtClean="0">
                <a:solidFill>
                  <a:schemeClr val="bg1"/>
                </a:solidFill>
              </a:rPr>
              <a:t>Discussions</a:t>
            </a:r>
            <a:r>
              <a:rPr lang="en-US" sz="2000" dirty="0" smtClean="0">
                <a:solidFill>
                  <a:srgbClr val="FFFFFF"/>
                </a:solidFill>
              </a:rPr>
              <a:t>  A </a:t>
            </a:r>
            <a:r>
              <a:rPr lang="en-US" sz="2000" dirty="0">
                <a:solidFill>
                  <a:srgbClr val="FFFFFF"/>
                </a:solidFill>
              </a:rPr>
              <a:t>faculty member on either the </a:t>
            </a:r>
            <a:r>
              <a:rPr lang="en-US" sz="2000" dirty="0" err="1">
                <a:solidFill>
                  <a:srgbClr val="FFFFFF"/>
                </a:solidFill>
              </a:rPr>
              <a:t>CornellNYC</a:t>
            </a:r>
            <a:r>
              <a:rPr lang="en-US" sz="2000" dirty="0">
                <a:solidFill>
                  <a:srgbClr val="FFFFFF"/>
                </a:solidFill>
              </a:rPr>
              <a:t> Tech, WCMC, WCMC-Q, or Ithaca campus initiates a video chat sessions with a colleague on any campus or elsewhere.  Video and audio originates from laptops, desktops, mobile devices, or conference rooms.  Content is occasionally shared</a:t>
            </a:r>
            <a:r>
              <a:rPr lang="en-US" sz="2000" dirty="0" smtClean="0">
                <a:solidFill>
                  <a:srgbClr val="FFFFFF"/>
                </a:solidFill>
              </a:rPr>
              <a:t>.</a:t>
            </a:r>
          </a:p>
          <a:p>
            <a:endParaRPr lang="en-US" sz="2000" dirty="0" smtClean="0">
              <a:solidFill>
                <a:srgbClr val="FFFFFF"/>
              </a:solidFill>
            </a:endParaRPr>
          </a:p>
          <a:p>
            <a:pPr marL="342900" indent="-342900">
              <a:buFont typeface="Arial"/>
              <a:buChar char="•"/>
            </a:pPr>
            <a:r>
              <a:rPr lang="en-US" sz="2000" u="sng" dirty="0" smtClean="0">
                <a:solidFill>
                  <a:srgbClr val="FFFFFF"/>
                </a:solidFill>
              </a:rPr>
              <a:t>Virtual Field Trips</a:t>
            </a:r>
            <a:r>
              <a:rPr lang="en-US" sz="2000" dirty="0" smtClean="0">
                <a:solidFill>
                  <a:srgbClr val="FFFFFF"/>
                </a:solidFill>
              </a:rPr>
              <a:t>  Faculty </a:t>
            </a:r>
            <a:r>
              <a:rPr lang="en-US" sz="2000" dirty="0">
                <a:solidFill>
                  <a:srgbClr val="FFFFFF"/>
                </a:solidFill>
              </a:rPr>
              <a:t>can virtually “bring in” a customer, outside expert, alumnus, or other collaborator to discuss a topic.  Quality would be better than Skype.  </a:t>
            </a:r>
            <a:r>
              <a:rPr lang="en-US" sz="2000" dirty="0" smtClean="0">
                <a:solidFill>
                  <a:srgbClr val="FFFFFF"/>
                </a:solidFill>
              </a:rPr>
              <a:t>Presenter </a:t>
            </a:r>
            <a:r>
              <a:rPr lang="en-US" sz="2000" dirty="0">
                <a:solidFill>
                  <a:srgbClr val="FFFFFF"/>
                </a:solidFill>
              </a:rPr>
              <a:t>could be mobile and give a tour of a factory or other setting.  The presenter could show PowerPoint.  Students can ask questions</a:t>
            </a:r>
            <a:r>
              <a:rPr lang="en-US" sz="2000" dirty="0" smtClean="0">
                <a:solidFill>
                  <a:srgbClr val="FFFFFF"/>
                </a:solidFill>
              </a:rPr>
              <a:t>.</a:t>
            </a:r>
            <a:endParaRPr lang="en-US" sz="2000" dirty="0">
              <a:solidFill>
                <a:srgbClr val="FFFFFF"/>
              </a:solidFill>
            </a:endParaRPr>
          </a:p>
        </p:txBody>
      </p:sp>
    </p:spTree>
    <p:extLst>
      <p:ext uri="{BB962C8B-B14F-4D97-AF65-F5344CB8AC3E}">
        <p14:creationId xmlns:p14="http://schemas.microsoft.com/office/powerpoint/2010/main" val="3735311737"/>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295400" y="914400"/>
            <a:ext cx="7543800" cy="5570756"/>
          </a:xfrm>
          <a:prstGeom prst="rect">
            <a:avLst/>
          </a:prstGeom>
          <a:noFill/>
        </p:spPr>
        <p:txBody>
          <a:bodyPr wrap="square" rtlCol="0">
            <a:spAutoFit/>
          </a:bodyPr>
          <a:lstStyle/>
          <a:p>
            <a:r>
              <a:rPr lang="en-US" sz="3600" dirty="0" smtClean="0">
                <a:solidFill>
                  <a:srgbClr val="FFFFFF"/>
                </a:solidFill>
              </a:rPr>
              <a:t>Classroom Technology Use Case</a:t>
            </a:r>
          </a:p>
          <a:p>
            <a:pPr marL="342900" indent="-342900">
              <a:buFont typeface="Arial"/>
              <a:buChar char="•"/>
            </a:pPr>
            <a:r>
              <a:rPr lang="en-US" sz="2000" u="sng" dirty="0" smtClean="0">
                <a:solidFill>
                  <a:srgbClr val="FFFFFF"/>
                </a:solidFill>
              </a:rPr>
              <a:t>Visual</a:t>
            </a:r>
            <a:r>
              <a:rPr lang="en-US" sz="2000" dirty="0" smtClean="0">
                <a:solidFill>
                  <a:srgbClr val="FFFFFF"/>
                </a:solidFill>
              </a:rPr>
              <a:t>  Dual </a:t>
            </a:r>
            <a:r>
              <a:rPr lang="en-US" sz="2000" dirty="0">
                <a:solidFill>
                  <a:srgbClr val="FFFFFF"/>
                </a:solidFill>
              </a:rPr>
              <a:t>screen projection. </a:t>
            </a:r>
            <a:r>
              <a:rPr lang="en-US" sz="2000" dirty="0" smtClean="0">
                <a:solidFill>
                  <a:srgbClr val="FFFFFF"/>
                </a:solidFill>
              </a:rPr>
              <a:t> Second screen is positioned to be </a:t>
            </a:r>
            <a:r>
              <a:rPr lang="en-US" sz="2000" dirty="0">
                <a:solidFill>
                  <a:srgbClr val="FFFFFF"/>
                </a:solidFill>
              </a:rPr>
              <a:t>used in conjunction with </a:t>
            </a:r>
            <a:r>
              <a:rPr lang="en-US" sz="2000" dirty="0" smtClean="0">
                <a:solidFill>
                  <a:srgbClr val="FFFFFF"/>
                </a:solidFill>
              </a:rPr>
              <a:t>an electronic whiteboard</a:t>
            </a:r>
            <a:r>
              <a:rPr lang="en-US" sz="2000" dirty="0">
                <a:solidFill>
                  <a:srgbClr val="FFFFFF"/>
                </a:solidFill>
              </a:rPr>
              <a:t>.  Support for sending discrete content to each screen, such as a PowerPoint with a document camera or collaboration </a:t>
            </a:r>
            <a:r>
              <a:rPr lang="en-US" sz="2000" dirty="0" smtClean="0">
                <a:solidFill>
                  <a:srgbClr val="FFFFFF"/>
                </a:solidFill>
              </a:rPr>
              <a:t>content.</a:t>
            </a:r>
            <a:r>
              <a:rPr lang="en-US" sz="2000" dirty="0">
                <a:solidFill>
                  <a:srgbClr val="FFFFFF"/>
                </a:solidFill>
              </a:rPr>
              <a:t> </a:t>
            </a:r>
            <a:r>
              <a:rPr lang="en-US" sz="2000" dirty="0" smtClean="0">
                <a:solidFill>
                  <a:srgbClr val="FFFFFF"/>
                </a:solidFill>
              </a:rPr>
              <a:t> Ability </a:t>
            </a:r>
            <a:r>
              <a:rPr lang="en-US" sz="2000" dirty="0">
                <a:solidFill>
                  <a:srgbClr val="FFFFFF"/>
                </a:solidFill>
              </a:rPr>
              <a:t>to display a remote computer running processor intense simulations</a:t>
            </a:r>
            <a:r>
              <a:rPr lang="en-US" sz="2000" dirty="0" smtClean="0">
                <a:solidFill>
                  <a:srgbClr val="FFFFFF"/>
                </a:solidFill>
              </a:rPr>
              <a:t>.</a:t>
            </a:r>
          </a:p>
          <a:p>
            <a:endParaRPr lang="en-US" sz="2000" dirty="0">
              <a:solidFill>
                <a:srgbClr val="FFFFFF"/>
              </a:solidFill>
            </a:endParaRPr>
          </a:p>
          <a:p>
            <a:pPr marL="342900" indent="-342900">
              <a:buFont typeface="Arial"/>
              <a:buChar char="•"/>
            </a:pPr>
            <a:r>
              <a:rPr lang="en-US" sz="2000" u="sng" dirty="0" smtClean="0">
                <a:solidFill>
                  <a:srgbClr val="FFFFFF"/>
                </a:solidFill>
              </a:rPr>
              <a:t>Collaboration </a:t>
            </a:r>
            <a:r>
              <a:rPr lang="en-US" sz="2000" u="sng" dirty="0">
                <a:solidFill>
                  <a:srgbClr val="FFFFFF"/>
                </a:solidFill>
              </a:rPr>
              <a:t>&amp; </a:t>
            </a:r>
            <a:r>
              <a:rPr lang="en-US" sz="2000" u="sng" dirty="0" smtClean="0">
                <a:solidFill>
                  <a:srgbClr val="FFFFFF"/>
                </a:solidFill>
              </a:rPr>
              <a:t>Polling</a:t>
            </a:r>
            <a:r>
              <a:rPr lang="en-US" sz="2000" dirty="0" smtClean="0">
                <a:solidFill>
                  <a:srgbClr val="FFFFFF"/>
                </a:solidFill>
              </a:rPr>
              <a:t>  An </a:t>
            </a:r>
            <a:r>
              <a:rPr lang="en-US" sz="2000" dirty="0">
                <a:solidFill>
                  <a:srgbClr val="FFFFFF"/>
                </a:solidFill>
              </a:rPr>
              <a:t>instructor can privately view or present a student’s screen, </a:t>
            </a:r>
            <a:r>
              <a:rPr lang="en-US" sz="2000" dirty="0" smtClean="0">
                <a:solidFill>
                  <a:srgbClr val="FFFFFF"/>
                </a:solidFill>
              </a:rPr>
              <a:t>these student </a:t>
            </a:r>
            <a:r>
              <a:rPr lang="en-US" sz="2000" dirty="0">
                <a:solidFill>
                  <a:srgbClr val="FFFFFF"/>
                </a:solidFill>
              </a:rPr>
              <a:t>could be remote.  An instructor can </a:t>
            </a:r>
            <a:r>
              <a:rPr lang="en-US" sz="2000" dirty="0" smtClean="0">
                <a:solidFill>
                  <a:srgbClr val="FFFFFF"/>
                </a:solidFill>
              </a:rPr>
              <a:t>share content </a:t>
            </a:r>
            <a:r>
              <a:rPr lang="en-US" sz="2000" dirty="0">
                <a:solidFill>
                  <a:srgbClr val="FFFFFF"/>
                </a:solidFill>
              </a:rPr>
              <a:t>from a discussion, share and project a student’s laptop, or capture student ideas, and then push back to the </a:t>
            </a:r>
            <a:r>
              <a:rPr lang="en-US" sz="2000" dirty="0" smtClean="0">
                <a:solidFill>
                  <a:srgbClr val="FFFFFF"/>
                </a:solidFill>
              </a:rPr>
              <a:t>students.</a:t>
            </a:r>
            <a:br>
              <a:rPr lang="en-US" sz="2000" dirty="0" smtClean="0">
                <a:solidFill>
                  <a:srgbClr val="FFFFFF"/>
                </a:solidFill>
              </a:rPr>
            </a:br>
            <a:r>
              <a:rPr lang="en-US" sz="2000" dirty="0" smtClean="0">
                <a:solidFill>
                  <a:srgbClr val="FFFFFF"/>
                </a:solidFill>
              </a:rPr>
              <a:t/>
            </a:r>
            <a:br>
              <a:rPr lang="en-US" sz="2000" dirty="0" smtClean="0">
                <a:solidFill>
                  <a:srgbClr val="FFFFFF"/>
                </a:solidFill>
              </a:rPr>
            </a:br>
            <a:r>
              <a:rPr lang="en-US" sz="2000" dirty="0" smtClean="0">
                <a:solidFill>
                  <a:srgbClr val="FFFFFF"/>
                </a:solidFill>
              </a:rPr>
              <a:t>Multiple </a:t>
            </a:r>
            <a:r>
              <a:rPr lang="en-US" sz="2000" dirty="0">
                <a:solidFill>
                  <a:srgbClr val="FFFFFF"/>
                </a:solidFill>
              </a:rPr>
              <a:t>students or faculty can co-create content by sharing the mouse/keyboard of the presentation </a:t>
            </a:r>
            <a:r>
              <a:rPr lang="en-US" sz="2000" dirty="0" smtClean="0">
                <a:solidFill>
                  <a:srgbClr val="FFFFFF"/>
                </a:solidFill>
              </a:rPr>
              <a:t>computer.</a:t>
            </a:r>
            <a:br>
              <a:rPr lang="en-US" sz="2000" dirty="0" smtClean="0">
                <a:solidFill>
                  <a:srgbClr val="FFFFFF"/>
                </a:solidFill>
              </a:rPr>
            </a:br>
            <a:r>
              <a:rPr lang="en-US" sz="2000" dirty="0" smtClean="0">
                <a:solidFill>
                  <a:srgbClr val="FFFFFF"/>
                </a:solidFill>
              </a:rPr>
              <a:t/>
            </a:r>
            <a:br>
              <a:rPr lang="en-US" sz="2000" dirty="0" smtClean="0">
                <a:solidFill>
                  <a:srgbClr val="FFFFFF"/>
                </a:solidFill>
              </a:rPr>
            </a:br>
            <a:r>
              <a:rPr lang="en-US" sz="2000" dirty="0" smtClean="0">
                <a:solidFill>
                  <a:srgbClr val="FFFFFF"/>
                </a:solidFill>
              </a:rPr>
              <a:t>Support </a:t>
            </a:r>
            <a:r>
              <a:rPr lang="en-US" sz="2000" dirty="0">
                <a:solidFill>
                  <a:srgbClr val="FFFFFF"/>
                </a:solidFill>
              </a:rPr>
              <a:t>for polling, including remote polling and mobile based polling</a:t>
            </a:r>
            <a:r>
              <a:rPr lang="en-US" sz="2000" dirty="0" smtClean="0">
                <a:solidFill>
                  <a:srgbClr val="FFFFFF"/>
                </a:solidFill>
              </a:rPr>
              <a:t>.</a:t>
            </a:r>
            <a:endParaRPr lang="en-US" sz="2000" dirty="0">
              <a:solidFill>
                <a:srgbClr val="FFFFFF"/>
              </a:solidFill>
            </a:endParaRPr>
          </a:p>
        </p:txBody>
      </p:sp>
    </p:spTree>
    <p:extLst>
      <p:ext uri="{BB962C8B-B14F-4D97-AF65-F5344CB8AC3E}">
        <p14:creationId xmlns:p14="http://schemas.microsoft.com/office/powerpoint/2010/main" val="1198837119"/>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295400" y="914400"/>
            <a:ext cx="7543800" cy="4955203"/>
          </a:xfrm>
          <a:prstGeom prst="rect">
            <a:avLst/>
          </a:prstGeom>
          <a:noFill/>
        </p:spPr>
        <p:txBody>
          <a:bodyPr wrap="square" rtlCol="0">
            <a:spAutoFit/>
          </a:bodyPr>
          <a:lstStyle/>
          <a:p>
            <a:r>
              <a:rPr lang="en-US" sz="3600" dirty="0" smtClean="0">
                <a:solidFill>
                  <a:srgbClr val="FFFFFF"/>
                </a:solidFill>
              </a:rPr>
              <a:t>Classroom Technology Use Case</a:t>
            </a:r>
          </a:p>
          <a:p>
            <a:pPr marL="342900" indent="-342900">
              <a:buFont typeface="Arial"/>
              <a:buChar char="•"/>
            </a:pPr>
            <a:r>
              <a:rPr lang="en-US" sz="2000" u="sng" dirty="0" smtClean="0">
                <a:solidFill>
                  <a:srgbClr val="FFFFFF"/>
                </a:solidFill>
              </a:rPr>
              <a:t>Sound</a:t>
            </a:r>
            <a:r>
              <a:rPr lang="en-US" sz="2000" dirty="0" smtClean="0">
                <a:solidFill>
                  <a:srgbClr val="FFFFFF"/>
                </a:solidFill>
              </a:rPr>
              <a:t>  Minimum </a:t>
            </a:r>
            <a:r>
              <a:rPr lang="en-US" sz="2000" dirty="0">
                <a:solidFill>
                  <a:srgbClr val="FFFFFF"/>
                </a:solidFill>
              </a:rPr>
              <a:t>of two microphones for presenters.  Clip on microphone for instructor and guest, handheld for Q&amp;A.   Integrated student </a:t>
            </a:r>
            <a:r>
              <a:rPr lang="en-US" sz="2000" dirty="0" err="1">
                <a:solidFill>
                  <a:srgbClr val="FFFFFF"/>
                </a:solidFill>
              </a:rPr>
              <a:t>mics</a:t>
            </a:r>
            <a:r>
              <a:rPr lang="en-US" sz="2000" dirty="0">
                <a:solidFill>
                  <a:srgbClr val="FFFFFF"/>
                </a:solidFill>
              </a:rPr>
              <a:t> for video collaborations and classroom capture.  Sound should be sharp and clear throughout the room.  Hearing assist available for hearing impaired students</a:t>
            </a:r>
            <a:r>
              <a:rPr lang="en-US" sz="2000" dirty="0" smtClean="0">
                <a:solidFill>
                  <a:srgbClr val="FFFFFF"/>
                </a:solidFill>
              </a:rPr>
              <a:t>.</a:t>
            </a:r>
          </a:p>
          <a:p>
            <a:endParaRPr lang="en-US" sz="2000" u="sng" dirty="0" smtClean="0">
              <a:solidFill>
                <a:srgbClr val="FFFFFF"/>
              </a:solidFill>
            </a:endParaRPr>
          </a:p>
          <a:p>
            <a:pPr marL="342900" indent="-342900">
              <a:buFont typeface="Arial"/>
              <a:buChar char="•"/>
            </a:pPr>
            <a:r>
              <a:rPr lang="en-US" sz="2000" u="sng" dirty="0" smtClean="0">
                <a:solidFill>
                  <a:srgbClr val="FFFFFF"/>
                </a:solidFill>
              </a:rPr>
              <a:t>Computing </a:t>
            </a:r>
            <a:r>
              <a:rPr lang="en-US" sz="2000" u="sng" dirty="0">
                <a:solidFill>
                  <a:srgbClr val="FFFFFF"/>
                </a:solidFill>
              </a:rPr>
              <a:t>&amp; </a:t>
            </a:r>
            <a:r>
              <a:rPr lang="en-US" sz="2000" u="sng" dirty="0" smtClean="0">
                <a:solidFill>
                  <a:srgbClr val="FFFFFF"/>
                </a:solidFill>
              </a:rPr>
              <a:t>Network</a:t>
            </a:r>
            <a:r>
              <a:rPr lang="en-US" sz="2000" dirty="0" smtClean="0">
                <a:solidFill>
                  <a:srgbClr val="FFFFFF"/>
                </a:solidFill>
              </a:rPr>
              <a:t>  Support </a:t>
            </a:r>
            <a:r>
              <a:rPr lang="en-US" sz="2000" dirty="0">
                <a:solidFill>
                  <a:srgbClr val="FFFFFF"/>
                </a:solidFill>
              </a:rPr>
              <a:t>for </a:t>
            </a:r>
            <a:r>
              <a:rPr lang="en-US" sz="2000" dirty="0" smtClean="0">
                <a:solidFill>
                  <a:srgbClr val="FFFFFF"/>
                </a:solidFill>
              </a:rPr>
              <a:t>BYOD culture, including PC</a:t>
            </a:r>
            <a:r>
              <a:rPr lang="en-US" sz="2000" dirty="0">
                <a:solidFill>
                  <a:srgbClr val="FFFFFF"/>
                </a:solidFill>
              </a:rPr>
              <a:t>, Mac, Linux, and </a:t>
            </a:r>
            <a:r>
              <a:rPr lang="en-US" sz="2000" dirty="0" err="1">
                <a:solidFill>
                  <a:srgbClr val="FFFFFF"/>
                </a:solidFill>
              </a:rPr>
              <a:t>iPad</a:t>
            </a:r>
            <a:r>
              <a:rPr lang="en-US" sz="2000" dirty="0">
                <a:solidFill>
                  <a:srgbClr val="FFFFFF"/>
                </a:solidFill>
              </a:rPr>
              <a:t> </a:t>
            </a:r>
            <a:r>
              <a:rPr lang="en-US" sz="2000" dirty="0" smtClean="0">
                <a:solidFill>
                  <a:srgbClr val="FFFFFF"/>
                </a:solidFill>
              </a:rPr>
              <a:t>sources</a:t>
            </a:r>
            <a:r>
              <a:rPr lang="en-US" sz="2000" dirty="0">
                <a:solidFill>
                  <a:srgbClr val="FFFFFF"/>
                </a:solidFill>
              </a:rPr>
              <a:t> </a:t>
            </a:r>
            <a:r>
              <a:rPr lang="en-US" sz="2000" dirty="0" smtClean="0">
                <a:solidFill>
                  <a:srgbClr val="FFFFFF"/>
                </a:solidFill>
              </a:rPr>
              <a:t>via wireless and wired connections.</a:t>
            </a:r>
            <a:br>
              <a:rPr lang="en-US" sz="2000" dirty="0" smtClean="0">
                <a:solidFill>
                  <a:srgbClr val="FFFFFF"/>
                </a:solidFill>
              </a:rPr>
            </a:br>
            <a:r>
              <a:rPr lang="en-US" sz="2000" dirty="0" smtClean="0">
                <a:solidFill>
                  <a:srgbClr val="FFFFFF"/>
                </a:solidFill>
              </a:rPr>
              <a:t/>
            </a:r>
            <a:br>
              <a:rPr lang="en-US" sz="2000" dirty="0" smtClean="0">
                <a:solidFill>
                  <a:srgbClr val="FFFFFF"/>
                </a:solidFill>
              </a:rPr>
            </a:br>
            <a:r>
              <a:rPr lang="en-US" sz="2000" dirty="0" smtClean="0">
                <a:solidFill>
                  <a:srgbClr val="FFFFFF"/>
                </a:solidFill>
              </a:rPr>
              <a:t>Support </a:t>
            </a:r>
            <a:r>
              <a:rPr lang="en-US" sz="2000" dirty="0">
                <a:solidFill>
                  <a:srgbClr val="FFFFFF"/>
                </a:solidFill>
              </a:rPr>
              <a:t>for annotating with SMART Board, Wacom, </a:t>
            </a:r>
            <a:r>
              <a:rPr lang="en-US" sz="2000" dirty="0" err="1">
                <a:solidFill>
                  <a:srgbClr val="FFFFFF"/>
                </a:solidFill>
              </a:rPr>
              <a:t>iPad</a:t>
            </a:r>
            <a:r>
              <a:rPr lang="en-US" sz="2000" dirty="0">
                <a:solidFill>
                  <a:srgbClr val="FFFFFF"/>
                </a:solidFill>
              </a:rPr>
              <a:t>, or Windows 8 </a:t>
            </a:r>
            <a:r>
              <a:rPr lang="en-US" sz="2000" dirty="0" smtClean="0">
                <a:solidFill>
                  <a:srgbClr val="FFFFFF"/>
                </a:solidFill>
              </a:rPr>
              <a:t>Tablet.</a:t>
            </a:r>
            <a:br>
              <a:rPr lang="en-US" sz="2000" dirty="0" smtClean="0">
                <a:solidFill>
                  <a:srgbClr val="FFFFFF"/>
                </a:solidFill>
              </a:rPr>
            </a:br>
            <a:r>
              <a:rPr lang="en-US" sz="2000" dirty="0" smtClean="0">
                <a:solidFill>
                  <a:srgbClr val="FFFFFF"/>
                </a:solidFill>
              </a:rPr>
              <a:t/>
            </a:r>
            <a:br>
              <a:rPr lang="en-US" sz="2000" dirty="0" smtClean="0">
                <a:solidFill>
                  <a:srgbClr val="FFFFFF"/>
                </a:solidFill>
              </a:rPr>
            </a:br>
            <a:r>
              <a:rPr lang="en-US" sz="2000" dirty="0" smtClean="0">
                <a:solidFill>
                  <a:srgbClr val="FFFFFF"/>
                </a:solidFill>
              </a:rPr>
              <a:t>Internet </a:t>
            </a:r>
            <a:r>
              <a:rPr lang="en-US" sz="2000" dirty="0">
                <a:solidFill>
                  <a:srgbClr val="FFFFFF"/>
                </a:solidFill>
              </a:rPr>
              <a:t>access is fast enough for motion video and distance learning</a:t>
            </a:r>
            <a:r>
              <a:rPr lang="en-US" sz="2000" dirty="0" smtClean="0">
                <a:solidFill>
                  <a:srgbClr val="FFFFFF"/>
                </a:solidFill>
              </a:rPr>
              <a:t>.</a:t>
            </a:r>
            <a:endParaRPr lang="en-US" sz="2000" dirty="0">
              <a:solidFill>
                <a:srgbClr val="FFFFFF"/>
              </a:solidFill>
            </a:endParaRPr>
          </a:p>
        </p:txBody>
      </p:sp>
    </p:spTree>
    <p:extLst>
      <p:ext uri="{BB962C8B-B14F-4D97-AF65-F5344CB8AC3E}">
        <p14:creationId xmlns:p14="http://schemas.microsoft.com/office/powerpoint/2010/main" val="2888482854"/>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295400" y="914400"/>
            <a:ext cx="7620000" cy="2492990"/>
          </a:xfrm>
          <a:prstGeom prst="rect">
            <a:avLst/>
          </a:prstGeom>
          <a:noFill/>
        </p:spPr>
        <p:txBody>
          <a:bodyPr wrap="square" rtlCol="0">
            <a:spAutoFit/>
          </a:bodyPr>
          <a:lstStyle/>
          <a:p>
            <a:r>
              <a:rPr lang="en-US" sz="3600" dirty="0" smtClean="0">
                <a:solidFill>
                  <a:schemeClr val="bg1"/>
                </a:solidFill>
              </a:rPr>
              <a:t>Engagement Use Case</a:t>
            </a:r>
          </a:p>
          <a:p>
            <a:pPr marL="342900" indent="-342900">
              <a:buFont typeface="Arial"/>
              <a:buChar char="•"/>
            </a:pPr>
            <a:r>
              <a:rPr lang="en-US" sz="2000" u="sng" dirty="0" smtClean="0">
                <a:solidFill>
                  <a:schemeClr val="bg1"/>
                </a:solidFill>
              </a:rPr>
              <a:t>Outreach to Industry Partners</a:t>
            </a:r>
            <a:r>
              <a:rPr lang="en-US" sz="2000" dirty="0" smtClean="0">
                <a:solidFill>
                  <a:schemeClr val="bg1"/>
                </a:solidFill>
              </a:rPr>
              <a:t>  </a:t>
            </a:r>
            <a:r>
              <a:rPr lang="en-US" sz="2000" dirty="0" err="1" smtClean="0">
                <a:solidFill>
                  <a:schemeClr val="bg1"/>
                </a:solidFill>
              </a:rPr>
              <a:t>CornellNYC</a:t>
            </a:r>
            <a:r>
              <a:rPr lang="en-US" sz="2000" dirty="0" smtClean="0">
                <a:solidFill>
                  <a:schemeClr val="bg1"/>
                </a:solidFill>
              </a:rPr>
              <a:t> </a:t>
            </a:r>
            <a:r>
              <a:rPr lang="en-US" sz="2000" dirty="0">
                <a:solidFill>
                  <a:schemeClr val="bg1"/>
                </a:solidFill>
              </a:rPr>
              <a:t>Tech students, </a:t>
            </a:r>
            <a:r>
              <a:rPr lang="en-US" sz="2000" dirty="0" smtClean="0">
                <a:solidFill>
                  <a:schemeClr val="bg1"/>
                </a:solidFill>
              </a:rPr>
              <a:t>researchers, faculty</a:t>
            </a:r>
            <a:r>
              <a:rPr lang="en-US" sz="2000" dirty="0">
                <a:solidFill>
                  <a:schemeClr val="bg1"/>
                </a:solidFill>
              </a:rPr>
              <a:t>, and administration collaborate with corporate, entrepreneurial, and finance entities to explore opportunities, new technologies, and potential partnerships.  Video and audio are shared.  Content may also be shared.  Some collaborations use high quality </a:t>
            </a:r>
            <a:r>
              <a:rPr lang="en-US" sz="2000" dirty="0" err="1">
                <a:solidFill>
                  <a:schemeClr val="bg1"/>
                </a:solidFill>
              </a:rPr>
              <a:t>telepresence</a:t>
            </a:r>
            <a:r>
              <a:rPr lang="en-US" sz="2000" dirty="0" smtClean="0">
                <a:solidFill>
                  <a:schemeClr val="bg1"/>
                </a:solidFill>
              </a:rPr>
              <a:t>.</a:t>
            </a:r>
          </a:p>
        </p:txBody>
      </p:sp>
    </p:spTree>
    <p:extLst>
      <p:ext uri="{BB962C8B-B14F-4D97-AF65-F5344CB8AC3E}">
        <p14:creationId xmlns:p14="http://schemas.microsoft.com/office/powerpoint/2010/main" val="2646568499"/>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295400" y="914400"/>
            <a:ext cx="7467600" cy="5570756"/>
          </a:xfrm>
          <a:prstGeom prst="rect">
            <a:avLst/>
          </a:prstGeom>
          <a:noFill/>
        </p:spPr>
        <p:txBody>
          <a:bodyPr wrap="square" rtlCol="0">
            <a:spAutoFit/>
          </a:bodyPr>
          <a:lstStyle/>
          <a:p>
            <a:r>
              <a:rPr lang="en-US" sz="3600" dirty="0" smtClean="0">
                <a:solidFill>
                  <a:schemeClr val="bg1"/>
                </a:solidFill>
              </a:rPr>
              <a:t>Research Use Case</a:t>
            </a:r>
          </a:p>
          <a:p>
            <a:pPr marL="342900" indent="-342900">
              <a:buFont typeface="Arial"/>
              <a:buChar char="•"/>
            </a:pPr>
            <a:r>
              <a:rPr lang="en-US" sz="2000" u="sng" dirty="0">
                <a:solidFill>
                  <a:schemeClr val="bg1"/>
                </a:solidFill>
              </a:rPr>
              <a:t>Research </a:t>
            </a:r>
            <a:r>
              <a:rPr lang="en-US" sz="2000" u="sng" dirty="0" smtClean="0">
                <a:solidFill>
                  <a:schemeClr val="bg1"/>
                </a:solidFill>
              </a:rPr>
              <a:t>Groups</a:t>
            </a:r>
            <a:r>
              <a:rPr lang="en-US" sz="2000" dirty="0" smtClean="0">
                <a:solidFill>
                  <a:schemeClr val="bg1"/>
                </a:solidFill>
              </a:rPr>
              <a:t>  </a:t>
            </a:r>
            <a:r>
              <a:rPr lang="en-US" sz="2000" dirty="0" smtClean="0">
                <a:solidFill>
                  <a:srgbClr val="FFFFFF"/>
                </a:solidFill>
              </a:rPr>
              <a:t>A </a:t>
            </a:r>
            <a:r>
              <a:rPr lang="en-US" sz="2000" dirty="0">
                <a:solidFill>
                  <a:srgbClr val="FFFFFF"/>
                </a:solidFill>
              </a:rPr>
              <a:t>group of researchers at the Ithaca or </a:t>
            </a:r>
            <a:r>
              <a:rPr lang="en-US" sz="2000" dirty="0" err="1">
                <a:solidFill>
                  <a:srgbClr val="FFFFFF"/>
                </a:solidFill>
              </a:rPr>
              <a:t>CornellNYC</a:t>
            </a:r>
            <a:r>
              <a:rPr lang="en-US" sz="2000" dirty="0">
                <a:solidFill>
                  <a:srgbClr val="FFFFFF"/>
                </a:solidFill>
              </a:rPr>
              <a:t> Tech campus meet in a large conference </a:t>
            </a:r>
            <a:r>
              <a:rPr lang="en-US" sz="2000" dirty="0" smtClean="0">
                <a:solidFill>
                  <a:srgbClr val="FFFFFF"/>
                </a:solidFill>
              </a:rPr>
              <a:t>room or medium </a:t>
            </a:r>
            <a:r>
              <a:rPr lang="en-US" sz="2000" dirty="0">
                <a:solidFill>
                  <a:srgbClr val="FFFFFF"/>
                </a:solidFill>
              </a:rPr>
              <a:t>size </a:t>
            </a:r>
            <a:r>
              <a:rPr lang="en-US" sz="2000" dirty="0" smtClean="0">
                <a:solidFill>
                  <a:srgbClr val="FFFFFF"/>
                </a:solidFill>
              </a:rPr>
              <a:t>classroom. </a:t>
            </a:r>
            <a:r>
              <a:rPr lang="en-US" sz="2000" dirty="0">
                <a:solidFill>
                  <a:srgbClr val="FFFFFF"/>
                </a:solidFill>
              </a:rPr>
              <a:t>Various researchers share </a:t>
            </a:r>
            <a:r>
              <a:rPr lang="en-US" sz="2000" dirty="0" smtClean="0">
                <a:solidFill>
                  <a:srgbClr val="FFFFFF"/>
                </a:solidFill>
              </a:rPr>
              <a:t>PowerPoint or PDF  </a:t>
            </a:r>
            <a:r>
              <a:rPr lang="en-US" sz="2000" dirty="0">
                <a:solidFill>
                  <a:srgbClr val="FFFFFF"/>
                </a:solidFill>
              </a:rPr>
              <a:t>presentations.   Researchers at </a:t>
            </a:r>
            <a:r>
              <a:rPr lang="en-US" sz="2000" dirty="0" smtClean="0">
                <a:solidFill>
                  <a:srgbClr val="FFFFFF"/>
                </a:solidFill>
              </a:rPr>
              <a:t>peer </a:t>
            </a:r>
            <a:r>
              <a:rPr lang="en-US" sz="2000" dirty="0">
                <a:solidFill>
                  <a:srgbClr val="FFFFFF"/>
                </a:solidFill>
              </a:rPr>
              <a:t>institutions watch the presentation and ask </a:t>
            </a:r>
            <a:r>
              <a:rPr lang="en-US" sz="2000" dirty="0" smtClean="0">
                <a:solidFill>
                  <a:srgbClr val="FFFFFF"/>
                </a:solidFill>
              </a:rPr>
              <a:t>questions.</a:t>
            </a:r>
            <a:r>
              <a:rPr lang="en-US" sz="2000" dirty="0">
                <a:solidFill>
                  <a:srgbClr val="FFFFFF"/>
                </a:solidFill>
              </a:rPr>
              <a:t> </a:t>
            </a:r>
            <a:r>
              <a:rPr lang="en-US" sz="2000" dirty="0" smtClean="0">
                <a:solidFill>
                  <a:srgbClr val="FFFFFF"/>
                </a:solidFill>
              </a:rPr>
              <a:t> Remote </a:t>
            </a:r>
            <a:r>
              <a:rPr lang="en-US" sz="2000" dirty="0">
                <a:solidFill>
                  <a:srgbClr val="FFFFFF"/>
                </a:solidFill>
              </a:rPr>
              <a:t>researchers may </a:t>
            </a:r>
            <a:r>
              <a:rPr lang="en-US" sz="2000" dirty="0" smtClean="0">
                <a:solidFill>
                  <a:srgbClr val="FFFFFF"/>
                </a:solidFill>
              </a:rPr>
              <a:t>present.  </a:t>
            </a:r>
            <a:r>
              <a:rPr lang="en-US" sz="2000" dirty="0">
                <a:solidFill>
                  <a:srgbClr val="FFFFFF"/>
                </a:solidFill>
              </a:rPr>
              <a:t>Questions are asked by all participants.</a:t>
            </a:r>
          </a:p>
          <a:p>
            <a:pPr marL="342900" indent="-342900">
              <a:buFont typeface="Arial"/>
              <a:buChar char="•"/>
            </a:pPr>
            <a:endParaRPr lang="en-US" sz="2000" u="sng" dirty="0" smtClean="0">
              <a:solidFill>
                <a:schemeClr val="bg1"/>
              </a:solidFill>
            </a:endParaRPr>
          </a:p>
          <a:p>
            <a:pPr marL="342900" indent="-342900">
              <a:buFont typeface="Arial"/>
              <a:buChar char="•"/>
            </a:pPr>
            <a:r>
              <a:rPr lang="en-US" sz="2000" u="sng" dirty="0" smtClean="0">
                <a:solidFill>
                  <a:schemeClr val="bg1"/>
                </a:solidFill>
              </a:rPr>
              <a:t>Research Seminars  </a:t>
            </a:r>
            <a:r>
              <a:rPr lang="en-US" sz="2000" dirty="0" smtClean="0">
                <a:solidFill>
                  <a:srgbClr val="FFFFFF"/>
                </a:solidFill>
              </a:rPr>
              <a:t>A </a:t>
            </a:r>
            <a:r>
              <a:rPr lang="en-US" sz="2000" dirty="0">
                <a:solidFill>
                  <a:srgbClr val="FFFFFF"/>
                </a:solidFill>
              </a:rPr>
              <a:t>lecture is given in a large lecture hall.   </a:t>
            </a:r>
            <a:r>
              <a:rPr lang="en-US" sz="2000" dirty="0" smtClean="0">
                <a:solidFill>
                  <a:srgbClr val="FFFFFF"/>
                </a:solidFill>
              </a:rPr>
              <a:t>PowerPoint </a:t>
            </a:r>
            <a:r>
              <a:rPr lang="en-US" sz="2000" dirty="0">
                <a:solidFill>
                  <a:srgbClr val="FFFFFF"/>
                </a:solidFill>
              </a:rPr>
              <a:t>is used.  A group of students and faculty at a remote location gather to watch the presentation: video, audio, and </a:t>
            </a:r>
            <a:r>
              <a:rPr lang="en-US" sz="2000" dirty="0" smtClean="0">
                <a:solidFill>
                  <a:srgbClr val="FFFFFF"/>
                </a:solidFill>
              </a:rPr>
              <a:t>PowerPoint</a:t>
            </a:r>
            <a:r>
              <a:rPr lang="en-US" sz="2000" dirty="0">
                <a:solidFill>
                  <a:srgbClr val="FFFFFF"/>
                </a:solidFill>
              </a:rPr>
              <a:t>.  </a:t>
            </a:r>
            <a:r>
              <a:rPr lang="en-US" sz="2000" dirty="0" smtClean="0">
                <a:solidFill>
                  <a:srgbClr val="FFFFFF"/>
                </a:solidFill>
              </a:rPr>
              <a:t>Questions </a:t>
            </a:r>
            <a:r>
              <a:rPr lang="en-US" sz="2000" dirty="0">
                <a:solidFill>
                  <a:srgbClr val="FFFFFF"/>
                </a:solidFill>
              </a:rPr>
              <a:t>are </a:t>
            </a:r>
            <a:r>
              <a:rPr lang="en-US" sz="2000" dirty="0" smtClean="0">
                <a:solidFill>
                  <a:srgbClr val="FFFFFF"/>
                </a:solidFill>
              </a:rPr>
              <a:t>asked</a:t>
            </a:r>
            <a:r>
              <a:rPr lang="en-US" sz="2000" dirty="0">
                <a:solidFill>
                  <a:srgbClr val="FFFFFF"/>
                </a:solidFill>
              </a:rPr>
              <a:t> </a:t>
            </a:r>
            <a:r>
              <a:rPr lang="en-US" sz="2000" dirty="0" smtClean="0">
                <a:solidFill>
                  <a:srgbClr val="FFFFFF"/>
                </a:solidFill>
              </a:rPr>
              <a:t>by all participants.</a:t>
            </a:r>
          </a:p>
          <a:p>
            <a:endParaRPr lang="en-US" sz="2000" dirty="0">
              <a:solidFill>
                <a:srgbClr val="FFFFFF"/>
              </a:solidFill>
            </a:endParaRPr>
          </a:p>
          <a:p>
            <a:pPr marL="342900" indent="-342900">
              <a:buFont typeface="Arial"/>
              <a:buChar char="•"/>
            </a:pPr>
            <a:r>
              <a:rPr lang="en-US" sz="2000" u="sng" dirty="0" smtClean="0">
                <a:solidFill>
                  <a:schemeClr val="bg1"/>
                </a:solidFill>
              </a:rPr>
              <a:t>A, B, Q Exams</a:t>
            </a:r>
            <a:r>
              <a:rPr lang="en-US" sz="2000" dirty="0" smtClean="0">
                <a:solidFill>
                  <a:schemeClr val="bg1"/>
                </a:solidFill>
              </a:rPr>
              <a:t>  A </a:t>
            </a:r>
            <a:r>
              <a:rPr lang="en-US" sz="2000" dirty="0">
                <a:solidFill>
                  <a:schemeClr val="bg1"/>
                </a:solidFill>
              </a:rPr>
              <a:t>student sits for an oral examination.  The student is located in a small conference room and </a:t>
            </a:r>
            <a:r>
              <a:rPr lang="en-US" sz="2000" dirty="0" smtClean="0">
                <a:solidFill>
                  <a:schemeClr val="bg1"/>
                </a:solidFill>
              </a:rPr>
              <a:t>faces </a:t>
            </a:r>
            <a:r>
              <a:rPr lang="en-US" sz="2000" dirty="0">
                <a:solidFill>
                  <a:schemeClr val="bg1"/>
                </a:solidFill>
              </a:rPr>
              <a:t>questions from </a:t>
            </a:r>
            <a:r>
              <a:rPr lang="en-US" sz="2000" dirty="0" smtClean="0">
                <a:solidFill>
                  <a:schemeClr val="bg1"/>
                </a:solidFill>
              </a:rPr>
              <a:t>a faculty panel located </a:t>
            </a:r>
            <a:r>
              <a:rPr lang="en-US" sz="2000" dirty="0">
                <a:solidFill>
                  <a:schemeClr val="bg1"/>
                </a:solidFill>
              </a:rPr>
              <a:t>at </a:t>
            </a:r>
            <a:r>
              <a:rPr lang="en-US" sz="2000" dirty="0" err="1">
                <a:solidFill>
                  <a:schemeClr val="bg1"/>
                </a:solidFill>
              </a:rPr>
              <a:t>CornellNYC</a:t>
            </a:r>
            <a:r>
              <a:rPr lang="en-US" sz="2000" dirty="0">
                <a:solidFill>
                  <a:schemeClr val="bg1"/>
                </a:solidFill>
              </a:rPr>
              <a:t> </a:t>
            </a:r>
            <a:r>
              <a:rPr lang="en-US" sz="2000" dirty="0" smtClean="0">
                <a:solidFill>
                  <a:schemeClr val="bg1"/>
                </a:solidFill>
              </a:rPr>
              <a:t>Tech and elsewhere.  Video, audio, and content are shared.</a:t>
            </a:r>
            <a:endParaRPr lang="en-US" sz="2000" dirty="0">
              <a:solidFill>
                <a:schemeClr val="bg1"/>
              </a:solidFill>
            </a:endParaRPr>
          </a:p>
        </p:txBody>
      </p:sp>
    </p:spTree>
    <p:extLst>
      <p:ext uri="{BB962C8B-B14F-4D97-AF65-F5344CB8AC3E}">
        <p14:creationId xmlns:p14="http://schemas.microsoft.com/office/powerpoint/2010/main" val="687988482"/>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295400" y="914400"/>
            <a:ext cx="7620000" cy="5878532"/>
          </a:xfrm>
          <a:prstGeom prst="rect">
            <a:avLst/>
          </a:prstGeom>
          <a:noFill/>
        </p:spPr>
        <p:txBody>
          <a:bodyPr wrap="square" rtlCol="0">
            <a:spAutoFit/>
          </a:bodyPr>
          <a:lstStyle/>
          <a:p>
            <a:r>
              <a:rPr lang="en-US" sz="3600" dirty="0" smtClean="0">
                <a:solidFill>
                  <a:schemeClr val="bg1"/>
                </a:solidFill>
              </a:rPr>
              <a:t>Administration Use Case</a:t>
            </a:r>
          </a:p>
          <a:p>
            <a:pPr marL="342900" indent="-342900">
              <a:buFont typeface="Arial"/>
              <a:buChar char="•"/>
            </a:pPr>
            <a:r>
              <a:rPr lang="en-US" sz="2000" u="sng" dirty="0" smtClean="0">
                <a:solidFill>
                  <a:schemeClr val="bg1"/>
                </a:solidFill>
              </a:rPr>
              <a:t>Working </a:t>
            </a:r>
            <a:r>
              <a:rPr lang="en-US" sz="2000" u="sng" dirty="0">
                <a:solidFill>
                  <a:schemeClr val="bg1"/>
                </a:solidFill>
              </a:rPr>
              <a:t>Group / </a:t>
            </a:r>
            <a:r>
              <a:rPr lang="en-US" sz="2000" u="sng" dirty="0" smtClean="0">
                <a:solidFill>
                  <a:schemeClr val="bg1"/>
                </a:solidFill>
              </a:rPr>
              <a:t>Committee Meetings</a:t>
            </a:r>
            <a:r>
              <a:rPr lang="en-US" sz="2000" dirty="0" smtClean="0">
                <a:solidFill>
                  <a:schemeClr val="bg1"/>
                </a:solidFill>
              </a:rPr>
              <a:t>  </a:t>
            </a:r>
            <a:r>
              <a:rPr lang="en-US" sz="2000" dirty="0" smtClean="0">
                <a:solidFill>
                  <a:srgbClr val="FFFFFF"/>
                </a:solidFill>
              </a:rPr>
              <a:t>Members </a:t>
            </a:r>
            <a:r>
              <a:rPr lang="en-US" sz="2000" dirty="0">
                <a:solidFill>
                  <a:srgbClr val="FFFFFF"/>
                </a:solidFill>
              </a:rPr>
              <a:t>of a committee of the Board of Trustees (or other working group) meet in the Day Hall boardroom (</a:t>
            </a:r>
            <a:r>
              <a:rPr lang="en-US" sz="2000" dirty="0" smtClean="0">
                <a:solidFill>
                  <a:srgbClr val="FFFFFF"/>
                </a:solidFill>
              </a:rPr>
              <a:t>or </a:t>
            </a:r>
            <a:r>
              <a:rPr lang="en-US" sz="2000" dirty="0">
                <a:solidFill>
                  <a:srgbClr val="FFFFFF"/>
                </a:solidFill>
              </a:rPr>
              <a:t>other conference </a:t>
            </a:r>
            <a:r>
              <a:rPr lang="en-US" sz="2000" dirty="0" smtClean="0">
                <a:solidFill>
                  <a:srgbClr val="FFFFFF"/>
                </a:solidFill>
              </a:rPr>
              <a:t>room).  </a:t>
            </a:r>
            <a:r>
              <a:rPr lang="en-US" sz="2000" dirty="0">
                <a:solidFill>
                  <a:srgbClr val="FFFFFF"/>
                </a:solidFill>
              </a:rPr>
              <a:t>A presentation is given in the boardroom.  Board members from around the globe watch and listen to the presentation on their computers.  Audio is via a local or toll free phone call.  Participants ask </a:t>
            </a:r>
            <a:r>
              <a:rPr lang="en-US" sz="2000" dirty="0" smtClean="0">
                <a:solidFill>
                  <a:srgbClr val="FFFFFF"/>
                </a:solidFill>
              </a:rPr>
              <a:t>questions.  A </a:t>
            </a:r>
            <a:r>
              <a:rPr lang="en-US" sz="2000" dirty="0">
                <a:solidFill>
                  <a:srgbClr val="FFFFFF"/>
                </a:solidFill>
              </a:rPr>
              <a:t>participant joins in via </a:t>
            </a:r>
            <a:r>
              <a:rPr lang="en-US" sz="2000" dirty="0" err="1">
                <a:solidFill>
                  <a:srgbClr val="FFFFFF"/>
                </a:solidFill>
              </a:rPr>
              <a:t>Polycom</a:t>
            </a:r>
            <a:r>
              <a:rPr lang="en-US" sz="2000" dirty="0">
                <a:solidFill>
                  <a:srgbClr val="FFFFFF"/>
                </a:solidFill>
              </a:rPr>
              <a:t> video conference from WCMC or </a:t>
            </a:r>
            <a:r>
              <a:rPr lang="en-US" sz="2000" dirty="0" err="1">
                <a:solidFill>
                  <a:srgbClr val="FFFFFF"/>
                </a:solidFill>
              </a:rPr>
              <a:t>CornellNYC</a:t>
            </a:r>
            <a:r>
              <a:rPr lang="en-US" sz="2000" dirty="0">
                <a:solidFill>
                  <a:srgbClr val="FFFFFF"/>
                </a:solidFill>
              </a:rPr>
              <a:t> Tech.  All participants must hear each other</a:t>
            </a:r>
            <a:r>
              <a:rPr lang="en-US" sz="2000" dirty="0" smtClean="0">
                <a:solidFill>
                  <a:srgbClr val="FFFFFF"/>
                </a:solidFill>
              </a:rPr>
              <a:t>.</a:t>
            </a:r>
          </a:p>
          <a:p>
            <a:pPr marL="342900" indent="-342900">
              <a:buFont typeface="Arial"/>
              <a:buChar char="•"/>
            </a:pPr>
            <a:endParaRPr lang="en-US" sz="2000" dirty="0" smtClean="0">
              <a:solidFill>
                <a:srgbClr val="FFFFFF"/>
              </a:solidFill>
            </a:endParaRPr>
          </a:p>
          <a:p>
            <a:pPr marL="342900" indent="-342900">
              <a:buFont typeface="Arial"/>
              <a:buChar char="•"/>
            </a:pPr>
            <a:r>
              <a:rPr lang="en-US" sz="2000" u="sng" dirty="0">
                <a:solidFill>
                  <a:schemeClr val="bg1"/>
                </a:solidFill>
              </a:rPr>
              <a:t>HR </a:t>
            </a:r>
            <a:r>
              <a:rPr lang="en-US" sz="2000" u="sng" dirty="0" smtClean="0">
                <a:solidFill>
                  <a:schemeClr val="bg1"/>
                </a:solidFill>
              </a:rPr>
              <a:t>Interviews</a:t>
            </a:r>
            <a:r>
              <a:rPr lang="en-US" sz="2000" dirty="0" smtClean="0">
                <a:solidFill>
                  <a:schemeClr val="bg1"/>
                </a:solidFill>
              </a:rPr>
              <a:t>  </a:t>
            </a:r>
            <a:r>
              <a:rPr lang="en-US" sz="2000" dirty="0" smtClean="0">
                <a:solidFill>
                  <a:srgbClr val="FFFFFF"/>
                </a:solidFill>
              </a:rPr>
              <a:t>An employee candidate </a:t>
            </a:r>
            <a:r>
              <a:rPr lang="en-US" sz="2000" dirty="0">
                <a:solidFill>
                  <a:srgbClr val="FFFFFF"/>
                </a:solidFill>
              </a:rPr>
              <a:t>is interviewed.  The candidate and interviewer see video and hear audio from each other.  Audio </a:t>
            </a:r>
            <a:r>
              <a:rPr lang="en-US" sz="2000" dirty="0" smtClean="0">
                <a:solidFill>
                  <a:srgbClr val="FFFFFF"/>
                </a:solidFill>
              </a:rPr>
              <a:t>and video quality </a:t>
            </a:r>
            <a:r>
              <a:rPr lang="en-US" sz="2000" dirty="0">
                <a:solidFill>
                  <a:srgbClr val="FFFFFF"/>
                </a:solidFill>
              </a:rPr>
              <a:t>is critical</a:t>
            </a:r>
            <a:r>
              <a:rPr lang="en-US" sz="2000" dirty="0" smtClean="0">
                <a:solidFill>
                  <a:srgbClr val="FFFFFF"/>
                </a:solidFill>
              </a:rPr>
              <a:t>.  </a:t>
            </a:r>
            <a:r>
              <a:rPr lang="en-US" sz="2000" dirty="0" err="1" smtClean="0">
                <a:solidFill>
                  <a:srgbClr val="FFFFFF"/>
                </a:solidFill>
              </a:rPr>
              <a:t>Telepresence</a:t>
            </a:r>
            <a:r>
              <a:rPr lang="en-US" sz="2000" dirty="0" smtClean="0">
                <a:solidFill>
                  <a:srgbClr val="FFFFFF"/>
                </a:solidFill>
              </a:rPr>
              <a:t> may be appropriate.</a:t>
            </a:r>
          </a:p>
          <a:p>
            <a:endParaRPr lang="en-US" sz="2000" dirty="0">
              <a:solidFill>
                <a:srgbClr val="FFFFFF"/>
              </a:solidFill>
            </a:endParaRPr>
          </a:p>
          <a:p>
            <a:pPr marL="342900" indent="-342900">
              <a:buFont typeface="Arial"/>
              <a:buChar char="•"/>
            </a:pPr>
            <a:r>
              <a:rPr lang="en-US" sz="2000" u="sng" dirty="0">
                <a:solidFill>
                  <a:schemeClr val="bg1"/>
                </a:solidFill>
              </a:rPr>
              <a:t>Architecture </a:t>
            </a:r>
            <a:r>
              <a:rPr lang="en-US" sz="2000" u="sng" dirty="0" smtClean="0">
                <a:solidFill>
                  <a:schemeClr val="bg1"/>
                </a:solidFill>
              </a:rPr>
              <a:t>Collaboration</a:t>
            </a:r>
            <a:r>
              <a:rPr lang="en-US" sz="2000" dirty="0" smtClean="0">
                <a:solidFill>
                  <a:schemeClr val="bg1"/>
                </a:solidFill>
              </a:rPr>
              <a:t>  </a:t>
            </a:r>
            <a:r>
              <a:rPr lang="en-US" sz="2000" dirty="0" smtClean="0">
                <a:solidFill>
                  <a:srgbClr val="FFFFFF"/>
                </a:solidFill>
              </a:rPr>
              <a:t>Faculty </a:t>
            </a:r>
            <a:r>
              <a:rPr lang="en-US" sz="2000" dirty="0">
                <a:solidFill>
                  <a:srgbClr val="FFFFFF"/>
                </a:solidFill>
              </a:rPr>
              <a:t>and administration from the Architecture, Art, and Planning College participate in </a:t>
            </a:r>
            <a:r>
              <a:rPr lang="en-US" sz="2000" dirty="0" err="1">
                <a:solidFill>
                  <a:srgbClr val="FFFFFF"/>
                </a:solidFill>
              </a:rPr>
              <a:t>CornellNYC</a:t>
            </a:r>
            <a:r>
              <a:rPr lang="en-US" sz="2000" dirty="0">
                <a:solidFill>
                  <a:srgbClr val="FFFFFF"/>
                </a:solidFill>
              </a:rPr>
              <a:t> Tech </a:t>
            </a:r>
            <a:r>
              <a:rPr lang="en-US" sz="2000" dirty="0" smtClean="0">
                <a:solidFill>
                  <a:srgbClr val="FFFFFF"/>
                </a:solidFill>
              </a:rPr>
              <a:t>planning discussion </a:t>
            </a:r>
            <a:r>
              <a:rPr lang="en-US" sz="2000" dirty="0">
                <a:solidFill>
                  <a:srgbClr val="FFFFFF"/>
                </a:solidFill>
              </a:rPr>
              <a:t>with </a:t>
            </a:r>
            <a:r>
              <a:rPr lang="en-US" sz="2000" dirty="0" err="1">
                <a:solidFill>
                  <a:srgbClr val="FFFFFF"/>
                </a:solidFill>
              </a:rPr>
              <a:t>Morphis</a:t>
            </a:r>
            <a:r>
              <a:rPr lang="en-US" sz="2000" dirty="0">
                <a:solidFill>
                  <a:srgbClr val="FFFFFF"/>
                </a:solidFill>
              </a:rPr>
              <a:t> Architects and </a:t>
            </a:r>
            <a:r>
              <a:rPr lang="en-US" sz="2000" dirty="0" err="1">
                <a:solidFill>
                  <a:srgbClr val="FFFFFF"/>
                </a:solidFill>
              </a:rPr>
              <a:t>CornellNYC</a:t>
            </a:r>
            <a:r>
              <a:rPr lang="en-US" sz="2000" dirty="0">
                <a:solidFill>
                  <a:srgbClr val="FFFFFF"/>
                </a:solidFill>
              </a:rPr>
              <a:t> Tech administration</a:t>
            </a:r>
            <a:r>
              <a:rPr lang="en-US" sz="2000" dirty="0" smtClean="0">
                <a:solidFill>
                  <a:srgbClr val="FFFFFF"/>
                </a:solidFill>
              </a:rPr>
              <a:t>.  Ability to share high resolution CAD files.</a:t>
            </a:r>
            <a:endParaRPr lang="en-US" sz="2000" dirty="0">
              <a:solidFill>
                <a:srgbClr val="FFFFFF"/>
              </a:solidFill>
            </a:endParaRPr>
          </a:p>
        </p:txBody>
      </p:sp>
    </p:spTree>
    <p:extLst>
      <p:ext uri="{BB962C8B-B14F-4D97-AF65-F5344CB8AC3E}">
        <p14:creationId xmlns:p14="http://schemas.microsoft.com/office/powerpoint/2010/main" val="2804128697"/>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04800" y="1182469"/>
            <a:ext cx="3890809" cy="646331"/>
          </a:xfrm>
          <a:prstGeom prst="rect">
            <a:avLst/>
          </a:prstGeom>
          <a:noFill/>
        </p:spPr>
        <p:txBody>
          <a:bodyPr wrap="none" rtlCol="0">
            <a:spAutoFit/>
          </a:bodyPr>
          <a:lstStyle/>
          <a:p>
            <a:r>
              <a:rPr lang="en-US" sz="3600" dirty="0" smtClean="0">
                <a:solidFill>
                  <a:schemeClr val="bg1"/>
                </a:solidFill>
              </a:rPr>
              <a:t>Phased Deployment</a:t>
            </a:r>
          </a:p>
        </p:txBody>
      </p:sp>
      <p:sp>
        <p:nvSpPr>
          <p:cNvPr id="8" name="Right Arrow 7"/>
          <p:cNvSpPr/>
          <p:nvPr/>
        </p:nvSpPr>
        <p:spPr bwMode="auto">
          <a:xfrm>
            <a:off x="228600" y="5405735"/>
            <a:ext cx="8763000" cy="228600"/>
          </a:xfrm>
          <a:prstGeom prst="rightArrow">
            <a:avLst/>
          </a:prstGeom>
          <a:solidFill>
            <a:srgbClr val="008000"/>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Times" charset="0"/>
              <a:ea typeface="ＭＳ Ｐゴシック" charset="0"/>
            </a:endParaRPr>
          </a:p>
        </p:txBody>
      </p:sp>
      <p:sp>
        <p:nvSpPr>
          <p:cNvPr id="9" name="Right Arrow 8"/>
          <p:cNvSpPr/>
          <p:nvPr/>
        </p:nvSpPr>
        <p:spPr bwMode="auto">
          <a:xfrm>
            <a:off x="4267200" y="3429000"/>
            <a:ext cx="4724400" cy="228600"/>
          </a:xfrm>
          <a:prstGeom prst="rightArrow">
            <a:avLst/>
          </a:prstGeom>
          <a:solidFill>
            <a:srgbClr val="008000"/>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Times" charset="0"/>
              <a:ea typeface="ＭＳ Ｐゴシック" charset="0"/>
            </a:endParaRPr>
          </a:p>
        </p:txBody>
      </p:sp>
      <p:sp>
        <p:nvSpPr>
          <p:cNvPr id="10" name="Right Arrow 9"/>
          <p:cNvSpPr/>
          <p:nvPr/>
        </p:nvSpPr>
        <p:spPr bwMode="auto">
          <a:xfrm>
            <a:off x="5257800" y="1600200"/>
            <a:ext cx="3733800" cy="228600"/>
          </a:xfrm>
          <a:prstGeom prst="rightArrow">
            <a:avLst/>
          </a:prstGeom>
          <a:solidFill>
            <a:srgbClr val="008000"/>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Times" charset="0"/>
              <a:ea typeface="ＭＳ Ｐゴシック" charset="0"/>
            </a:endParaRPr>
          </a:p>
        </p:txBody>
      </p:sp>
      <p:sp>
        <p:nvSpPr>
          <p:cNvPr id="14" name="TextBox 13"/>
          <p:cNvSpPr txBox="1"/>
          <p:nvPr/>
        </p:nvSpPr>
        <p:spPr>
          <a:xfrm>
            <a:off x="228600" y="5024735"/>
            <a:ext cx="3758511" cy="461665"/>
          </a:xfrm>
          <a:prstGeom prst="rect">
            <a:avLst/>
          </a:prstGeom>
          <a:noFill/>
        </p:spPr>
        <p:txBody>
          <a:bodyPr wrap="none" rtlCol="0">
            <a:spAutoFit/>
          </a:bodyPr>
          <a:lstStyle/>
          <a:p>
            <a:r>
              <a:rPr lang="en-US" dirty="0" smtClean="0">
                <a:solidFill>
                  <a:srgbClr val="FFFFFF"/>
                </a:solidFill>
              </a:rPr>
              <a:t>WebEx &amp; Basic Presentation</a:t>
            </a:r>
            <a:endParaRPr lang="en-US" dirty="0">
              <a:solidFill>
                <a:srgbClr val="FFFFFF"/>
              </a:solidFill>
            </a:endParaRPr>
          </a:p>
        </p:txBody>
      </p:sp>
      <p:sp>
        <p:nvSpPr>
          <p:cNvPr id="15" name="TextBox 14"/>
          <p:cNvSpPr txBox="1"/>
          <p:nvPr/>
        </p:nvSpPr>
        <p:spPr>
          <a:xfrm>
            <a:off x="4191000" y="3048000"/>
            <a:ext cx="5045522" cy="461665"/>
          </a:xfrm>
          <a:prstGeom prst="rect">
            <a:avLst/>
          </a:prstGeom>
          <a:noFill/>
        </p:spPr>
        <p:txBody>
          <a:bodyPr wrap="none" rtlCol="0">
            <a:spAutoFit/>
          </a:bodyPr>
          <a:lstStyle/>
          <a:p>
            <a:r>
              <a:rPr lang="en-US" dirty="0" smtClean="0">
                <a:solidFill>
                  <a:srgbClr val="FFFFFF"/>
                </a:solidFill>
              </a:rPr>
              <a:t>Video Conferencing &amp; Classroom Tech</a:t>
            </a:r>
          </a:p>
        </p:txBody>
      </p:sp>
      <p:sp>
        <p:nvSpPr>
          <p:cNvPr id="16" name="TextBox 15"/>
          <p:cNvSpPr txBox="1"/>
          <p:nvPr/>
        </p:nvSpPr>
        <p:spPr>
          <a:xfrm>
            <a:off x="5181600" y="1219200"/>
            <a:ext cx="2038689" cy="461665"/>
          </a:xfrm>
          <a:prstGeom prst="rect">
            <a:avLst/>
          </a:prstGeom>
          <a:noFill/>
        </p:spPr>
        <p:txBody>
          <a:bodyPr wrap="none" rtlCol="0">
            <a:spAutoFit/>
          </a:bodyPr>
          <a:lstStyle/>
          <a:p>
            <a:r>
              <a:rPr lang="en-US" dirty="0" smtClean="0">
                <a:solidFill>
                  <a:srgbClr val="FFFFFF"/>
                </a:solidFill>
              </a:rPr>
              <a:t>Video Solution</a:t>
            </a:r>
            <a:endParaRPr lang="en-US" dirty="0">
              <a:solidFill>
                <a:srgbClr val="FFFFFF"/>
              </a:solidFill>
            </a:endParaRPr>
          </a:p>
        </p:txBody>
      </p:sp>
      <p:sp>
        <p:nvSpPr>
          <p:cNvPr id="21" name="Right Arrow 20"/>
          <p:cNvSpPr/>
          <p:nvPr/>
        </p:nvSpPr>
        <p:spPr bwMode="auto">
          <a:xfrm>
            <a:off x="1981200" y="3657600"/>
            <a:ext cx="2438400" cy="228600"/>
          </a:xfrm>
          <a:prstGeom prst="rightArrow">
            <a:avLst/>
          </a:prstGeom>
          <a:solidFill>
            <a:schemeClr val="bg1"/>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Times" charset="0"/>
              <a:ea typeface="ＭＳ Ｐゴシック" charset="0"/>
            </a:endParaRPr>
          </a:p>
        </p:txBody>
      </p:sp>
      <p:sp>
        <p:nvSpPr>
          <p:cNvPr id="22" name="TextBox 21"/>
          <p:cNvSpPr txBox="1"/>
          <p:nvPr/>
        </p:nvSpPr>
        <p:spPr>
          <a:xfrm>
            <a:off x="1981200" y="3276600"/>
            <a:ext cx="2045752" cy="461665"/>
          </a:xfrm>
          <a:prstGeom prst="rect">
            <a:avLst/>
          </a:prstGeom>
          <a:noFill/>
        </p:spPr>
        <p:txBody>
          <a:bodyPr wrap="none" rtlCol="0">
            <a:spAutoFit/>
          </a:bodyPr>
          <a:lstStyle/>
          <a:p>
            <a:r>
              <a:rPr lang="en-US" dirty="0" smtClean="0">
                <a:solidFill>
                  <a:srgbClr val="FFFFFF"/>
                </a:solidFill>
              </a:rPr>
              <a:t>AV Installation</a:t>
            </a:r>
          </a:p>
        </p:txBody>
      </p:sp>
      <p:sp>
        <p:nvSpPr>
          <p:cNvPr id="23" name="Right Arrow 22"/>
          <p:cNvSpPr/>
          <p:nvPr/>
        </p:nvSpPr>
        <p:spPr bwMode="auto">
          <a:xfrm>
            <a:off x="5029200" y="2209800"/>
            <a:ext cx="3962400" cy="228600"/>
          </a:xfrm>
          <a:prstGeom prst="rightArrow">
            <a:avLst/>
          </a:prstGeom>
          <a:solidFill>
            <a:schemeClr val="bg1"/>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Times" charset="0"/>
              <a:ea typeface="ＭＳ Ｐゴシック" charset="0"/>
            </a:endParaRPr>
          </a:p>
        </p:txBody>
      </p:sp>
      <p:sp>
        <p:nvSpPr>
          <p:cNvPr id="24" name="TextBox 23"/>
          <p:cNvSpPr txBox="1"/>
          <p:nvPr/>
        </p:nvSpPr>
        <p:spPr>
          <a:xfrm>
            <a:off x="5029200" y="1828800"/>
            <a:ext cx="4115880" cy="461665"/>
          </a:xfrm>
          <a:prstGeom prst="rect">
            <a:avLst/>
          </a:prstGeom>
          <a:noFill/>
        </p:spPr>
        <p:txBody>
          <a:bodyPr wrap="none" rtlCol="0">
            <a:spAutoFit/>
          </a:bodyPr>
          <a:lstStyle/>
          <a:p>
            <a:r>
              <a:rPr lang="en-US" dirty="0" smtClean="0">
                <a:solidFill>
                  <a:srgbClr val="FFFFFF"/>
                </a:solidFill>
              </a:rPr>
              <a:t>Engineered Internet Connection</a:t>
            </a:r>
            <a:endParaRPr lang="en-US" dirty="0">
              <a:solidFill>
                <a:srgbClr val="FFFFFF"/>
              </a:solidFill>
            </a:endParaRPr>
          </a:p>
        </p:txBody>
      </p:sp>
      <p:sp>
        <p:nvSpPr>
          <p:cNvPr id="25" name="Right Arrow 24"/>
          <p:cNvSpPr/>
          <p:nvPr/>
        </p:nvSpPr>
        <p:spPr bwMode="auto">
          <a:xfrm>
            <a:off x="1295400" y="4191000"/>
            <a:ext cx="7696200" cy="228600"/>
          </a:xfrm>
          <a:prstGeom prst="rightArrow">
            <a:avLst/>
          </a:prstGeom>
          <a:solidFill>
            <a:schemeClr val="bg1"/>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Times" charset="0"/>
              <a:ea typeface="ＭＳ Ｐゴシック" charset="0"/>
            </a:endParaRPr>
          </a:p>
        </p:txBody>
      </p:sp>
      <p:sp>
        <p:nvSpPr>
          <p:cNvPr id="26" name="TextBox 25"/>
          <p:cNvSpPr txBox="1"/>
          <p:nvPr/>
        </p:nvSpPr>
        <p:spPr>
          <a:xfrm>
            <a:off x="1371600" y="3810000"/>
            <a:ext cx="4649079" cy="461665"/>
          </a:xfrm>
          <a:prstGeom prst="rect">
            <a:avLst/>
          </a:prstGeom>
          <a:noFill/>
        </p:spPr>
        <p:txBody>
          <a:bodyPr wrap="none" rtlCol="0">
            <a:spAutoFit/>
          </a:bodyPr>
          <a:lstStyle/>
          <a:p>
            <a:r>
              <a:rPr lang="en-US" dirty="0" smtClean="0">
                <a:solidFill>
                  <a:srgbClr val="FFFFFF"/>
                </a:solidFill>
              </a:rPr>
              <a:t>Interim Verizon Internet Connection</a:t>
            </a:r>
          </a:p>
        </p:txBody>
      </p:sp>
      <p:sp>
        <p:nvSpPr>
          <p:cNvPr id="27" name="Right Arrow 26"/>
          <p:cNvSpPr/>
          <p:nvPr/>
        </p:nvSpPr>
        <p:spPr bwMode="auto">
          <a:xfrm>
            <a:off x="228600" y="6015335"/>
            <a:ext cx="8763000" cy="228600"/>
          </a:xfrm>
          <a:prstGeom prst="rightArrow">
            <a:avLst/>
          </a:prstGeom>
          <a:solidFill>
            <a:schemeClr val="bg1"/>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Times" charset="0"/>
              <a:ea typeface="ＭＳ Ｐゴシック" charset="0"/>
            </a:endParaRPr>
          </a:p>
        </p:txBody>
      </p:sp>
      <p:sp>
        <p:nvSpPr>
          <p:cNvPr id="28" name="TextBox 27"/>
          <p:cNvSpPr txBox="1"/>
          <p:nvPr/>
        </p:nvSpPr>
        <p:spPr>
          <a:xfrm>
            <a:off x="228600" y="5634335"/>
            <a:ext cx="4060276" cy="461665"/>
          </a:xfrm>
          <a:prstGeom prst="rect">
            <a:avLst/>
          </a:prstGeom>
          <a:noFill/>
        </p:spPr>
        <p:txBody>
          <a:bodyPr wrap="none" rtlCol="0">
            <a:spAutoFit/>
          </a:bodyPr>
          <a:lstStyle/>
          <a:p>
            <a:r>
              <a:rPr lang="en-US" dirty="0" smtClean="0">
                <a:solidFill>
                  <a:srgbClr val="FFFFFF"/>
                </a:solidFill>
              </a:rPr>
              <a:t>Temporary Internet Connection</a:t>
            </a:r>
            <a:endParaRPr lang="en-US" dirty="0">
              <a:solidFill>
                <a:srgbClr val="FFFFFF"/>
              </a:solidFill>
            </a:endParaRPr>
          </a:p>
        </p:txBody>
      </p:sp>
      <p:cxnSp>
        <p:nvCxnSpPr>
          <p:cNvPr id="31" name="Straight Connector 30"/>
          <p:cNvCxnSpPr/>
          <p:nvPr/>
        </p:nvCxnSpPr>
        <p:spPr bwMode="auto">
          <a:xfrm>
            <a:off x="76200" y="2819400"/>
            <a:ext cx="9067800" cy="0"/>
          </a:xfrm>
          <a:prstGeom prst="line">
            <a:avLst/>
          </a:prstGeom>
          <a:solidFill>
            <a:schemeClr val="accent1"/>
          </a:solidFill>
          <a:ln w="38100" cap="flat" cmpd="sng" algn="ctr">
            <a:solidFill>
              <a:schemeClr val="bg1"/>
            </a:solidFill>
            <a:prstDash val="dash"/>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35" name="Straight Connector 34"/>
          <p:cNvCxnSpPr/>
          <p:nvPr/>
        </p:nvCxnSpPr>
        <p:spPr bwMode="auto">
          <a:xfrm>
            <a:off x="76200" y="4800600"/>
            <a:ext cx="9067800" cy="0"/>
          </a:xfrm>
          <a:prstGeom prst="line">
            <a:avLst/>
          </a:prstGeom>
          <a:solidFill>
            <a:schemeClr val="accent1"/>
          </a:solidFill>
          <a:ln w="38100" cap="flat" cmpd="sng" algn="ctr">
            <a:solidFill>
              <a:schemeClr val="bg1"/>
            </a:solidFill>
            <a:prstDash val="dash"/>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36" name="Straight Connector 35"/>
          <p:cNvCxnSpPr/>
          <p:nvPr/>
        </p:nvCxnSpPr>
        <p:spPr bwMode="auto">
          <a:xfrm>
            <a:off x="76200" y="6624935"/>
            <a:ext cx="9067800" cy="0"/>
          </a:xfrm>
          <a:prstGeom prst="line">
            <a:avLst/>
          </a:prstGeom>
          <a:solidFill>
            <a:schemeClr val="accent1"/>
          </a:solidFill>
          <a:ln w="38100" cap="flat" cmpd="sng" algn="ctr">
            <a:solidFill>
              <a:schemeClr val="bg1"/>
            </a:solidFill>
            <a:prstDash val="dash"/>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sp>
        <p:nvSpPr>
          <p:cNvPr id="37" name="TextBox 36"/>
          <p:cNvSpPr txBox="1"/>
          <p:nvPr/>
        </p:nvSpPr>
        <p:spPr>
          <a:xfrm>
            <a:off x="7934257" y="6167735"/>
            <a:ext cx="1133543" cy="461665"/>
          </a:xfrm>
          <a:prstGeom prst="rect">
            <a:avLst/>
          </a:prstGeom>
          <a:noFill/>
        </p:spPr>
        <p:txBody>
          <a:bodyPr wrap="none" rtlCol="0">
            <a:spAutoFit/>
          </a:bodyPr>
          <a:lstStyle/>
          <a:p>
            <a:r>
              <a:rPr lang="en-US" dirty="0" smtClean="0">
                <a:solidFill>
                  <a:srgbClr val="FFFFFF"/>
                </a:solidFill>
              </a:rPr>
              <a:t>Phase 1</a:t>
            </a:r>
            <a:endParaRPr lang="en-US" dirty="0">
              <a:solidFill>
                <a:srgbClr val="FFFFFF"/>
              </a:solidFill>
            </a:endParaRPr>
          </a:p>
        </p:txBody>
      </p:sp>
      <p:sp>
        <p:nvSpPr>
          <p:cNvPr id="38" name="TextBox 37"/>
          <p:cNvSpPr txBox="1"/>
          <p:nvPr/>
        </p:nvSpPr>
        <p:spPr>
          <a:xfrm>
            <a:off x="7934257" y="4343400"/>
            <a:ext cx="1133543" cy="461665"/>
          </a:xfrm>
          <a:prstGeom prst="rect">
            <a:avLst/>
          </a:prstGeom>
          <a:noFill/>
        </p:spPr>
        <p:txBody>
          <a:bodyPr wrap="none" rtlCol="0">
            <a:spAutoFit/>
          </a:bodyPr>
          <a:lstStyle/>
          <a:p>
            <a:r>
              <a:rPr lang="en-US" dirty="0" smtClean="0">
                <a:solidFill>
                  <a:srgbClr val="FFFFFF"/>
                </a:solidFill>
              </a:rPr>
              <a:t>Phase 2</a:t>
            </a:r>
            <a:endParaRPr lang="en-US" dirty="0">
              <a:solidFill>
                <a:srgbClr val="FFFFFF"/>
              </a:solidFill>
            </a:endParaRPr>
          </a:p>
        </p:txBody>
      </p:sp>
      <p:sp>
        <p:nvSpPr>
          <p:cNvPr id="39" name="TextBox 38"/>
          <p:cNvSpPr txBox="1"/>
          <p:nvPr/>
        </p:nvSpPr>
        <p:spPr>
          <a:xfrm>
            <a:off x="7934257" y="2362200"/>
            <a:ext cx="1133543" cy="461665"/>
          </a:xfrm>
          <a:prstGeom prst="rect">
            <a:avLst/>
          </a:prstGeom>
          <a:noFill/>
        </p:spPr>
        <p:txBody>
          <a:bodyPr wrap="none" rtlCol="0">
            <a:spAutoFit/>
          </a:bodyPr>
          <a:lstStyle/>
          <a:p>
            <a:r>
              <a:rPr lang="en-US" dirty="0" smtClean="0">
                <a:solidFill>
                  <a:srgbClr val="FFFFFF"/>
                </a:solidFill>
              </a:rPr>
              <a:t>Phase 3</a:t>
            </a:r>
            <a:endParaRPr lang="en-US" dirty="0">
              <a:solidFill>
                <a:srgbClr val="FFFFFF"/>
              </a:solidFill>
            </a:endParaRPr>
          </a:p>
        </p:txBody>
      </p:sp>
    </p:spTree>
    <p:extLst>
      <p:ext uri="{BB962C8B-B14F-4D97-AF65-F5344CB8AC3E}">
        <p14:creationId xmlns:p14="http://schemas.microsoft.com/office/powerpoint/2010/main" val="3460719743"/>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27357" y="1554540"/>
            <a:ext cx="3121367" cy="1569660"/>
          </a:xfrm>
          <a:prstGeom prst="rect">
            <a:avLst/>
          </a:prstGeom>
          <a:noFill/>
        </p:spPr>
        <p:txBody>
          <a:bodyPr wrap="none" rtlCol="0">
            <a:spAutoFit/>
          </a:bodyPr>
          <a:lstStyle/>
          <a:p>
            <a:pPr marL="342900" indent="-342900">
              <a:buFont typeface="Arial"/>
              <a:buChar char="•"/>
            </a:pPr>
            <a:r>
              <a:rPr lang="en-US" dirty="0" smtClean="0">
                <a:solidFill>
                  <a:schemeClr val="bg1"/>
                </a:solidFill>
              </a:rPr>
              <a:t>~22,000 Square Feet</a:t>
            </a:r>
          </a:p>
          <a:p>
            <a:pPr marL="342900" indent="-342900">
              <a:buFont typeface="Arial"/>
              <a:buChar char="•"/>
            </a:pPr>
            <a:r>
              <a:rPr lang="en-US" dirty="0" smtClean="0">
                <a:solidFill>
                  <a:schemeClr val="bg1"/>
                </a:solidFill>
              </a:rPr>
              <a:t>24 Seat </a:t>
            </a:r>
            <a:r>
              <a:rPr lang="en-US" dirty="0">
                <a:solidFill>
                  <a:schemeClr val="bg1"/>
                </a:solidFill>
              </a:rPr>
              <a:t>R</a:t>
            </a:r>
            <a:r>
              <a:rPr lang="en-US" dirty="0" smtClean="0">
                <a:solidFill>
                  <a:schemeClr val="bg1"/>
                </a:solidFill>
              </a:rPr>
              <a:t>oom (1)</a:t>
            </a:r>
          </a:p>
          <a:p>
            <a:pPr marL="342900" indent="-342900">
              <a:buFont typeface="Arial"/>
              <a:buChar char="•"/>
            </a:pPr>
            <a:r>
              <a:rPr lang="en-US" dirty="0" smtClean="0">
                <a:solidFill>
                  <a:schemeClr val="bg1"/>
                </a:solidFill>
              </a:rPr>
              <a:t>10 Seat Rooms (2)</a:t>
            </a:r>
          </a:p>
          <a:p>
            <a:pPr marL="342900" indent="-342900">
              <a:buFont typeface="Arial"/>
              <a:buChar char="•"/>
            </a:pPr>
            <a:r>
              <a:rPr lang="en-US" dirty="0" smtClean="0">
                <a:solidFill>
                  <a:schemeClr val="bg1"/>
                </a:solidFill>
              </a:rPr>
              <a:t>5 Seat Rooms (4)</a:t>
            </a:r>
          </a:p>
        </p:txBody>
      </p:sp>
      <p:pic>
        <p:nvPicPr>
          <p:cNvPr id="5" name="Picture 4" descr="CornellNYC Tech Floor Plan Cropped.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3245893"/>
            <a:ext cx="9144000" cy="3612107"/>
          </a:xfrm>
          <a:prstGeom prst="rect">
            <a:avLst/>
          </a:prstGeom>
        </p:spPr>
      </p:pic>
      <p:sp>
        <p:nvSpPr>
          <p:cNvPr id="6" name="TextBox 5"/>
          <p:cNvSpPr txBox="1"/>
          <p:nvPr/>
        </p:nvSpPr>
        <p:spPr>
          <a:xfrm>
            <a:off x="4572000" y="1600200"/>
            <a:ext cx="4147289" cy="1200328"/>
          </a:xfrm>
          <a:prstGeom prst="rect">
            <a:avLst/>
          </a:prstGeom>
          <a:noFill/>
        </p:spPr>
        <p:txBody>
          <a:bodyPr wrap="none" rtlCol="0">
            <a:spAutoFit/>
          </a:bodyPr>
          <a:lstStyle/>
          <a:p>
            <a:pPr marL="342900" indent="-342900">
              <a:buFont typeface="Arial"/>
              <a:buChar char="•"/>
            </a:pPr>
            <a:r>
              <a:rPr lang="en-US" dirty="0" smtClean="0">
                <a:solidFill>
                  <a:schemeClr val="bg1"/>
                </a:solidFill>
              </a:rPr>
              <a:t>1 ~ 3 Seat Phone Rooms (4)</a:t>
            </a:r>
          </a:p>
          <a:p>
            <a:pPr marL="342900" indent="-342900">
              <a:buFont typeface="Arial"/>
              <a:buChar char="•"/>
            </a:pPr>
            <a:r>
              <a:rPr lang="en-US" dirty="0" smtClean="0">
                <a:solidFill>
                  <a:schemeClr val="bg1"/>
                </a:solidFill>
              </a:rPr>
              <a:t>General / Meeting Rooms (7)</a:t>
            </a:r>
          </a:p>
          <a:p>
            <a:pPr marL="342900" indent="-342900">
              <a:buFont typeface="Arial"/>
              <a:buChar char="•"/>
            </a:pPr>
            <a:r>
              <a:rPr lang="en-US" dirty="0" smtClean="0">
                <a:solidFill>
                  <a:schemeClr val="bg1"/>
                </a:solidFill>
              </a:rPr>
              <a:t>Quads (60)</a:t>
            </a:r>
            <a:endParaRPr lang="en-US" dirty="0">
              <a:solidFill>
                <a:schemeClr val="bg1"/>
              </a:solidFill>
            </a:endParaRPr>
          </a:p>
        </p:txBody>
      </p:sp>
      <p:sp>
        <p:nvSpPr>
          <p:cNvPr id="7" name="TextBox 6"/>
          <p:cNvSpPr txBox="1"/>
          <p:nvPr/>
        </p:nvSpPr>
        <p:spPr>
          <a:xfrm>
            <a:off x="2438400" y="838200"/>
            <a:ext cx="3541880" cy="646331"/>
          </a:xfrm>
          <a:prstGeom prst="rect">
            <a:avLst/>
          </a:prstGeom>
          <a:noFill/>
        </p:spPr>
        <p:txBody>
          <a:bodyPr wrap="none" rtlCol="0">
            <a:spAutoFit/>
          </a:bodyPr>
          <a:lstStyle/>
          <a:p>
            <a:r>
              <a:rPr lang="en-US" sz="3600" dirty="0" err="1" smtClean="0">
                <a:solidFill>
                  <a:srgbClr val="FFFFFF"/>
                </a:solidFill>
              </a:rPr>
              <a:t>CornellNYC</a:t>
            </a:r>
            <a:r>
              <a:rPr lang="en-US" sz="3600" dirty="0" smtClean="0">
                <a:solidFill>
                  <a:srgbClr val="FFFFFF"/>
                </a:solidFill>
              </a:rPr>
              <a:t> Tech</a:t>
            </a:r>
            <a:endParaRPr lang="en-US" sz="3600" dirty="0">
              <a:solidFill>
                <a:srgbClr val="FFFFFF"/>
              </a:solidFill>
            </a:endParaRPr>
          </a:p>
        </p:txBody>
      </p:sp>
    </p:spTree>
    <p:extLst>
      <p:ext uri="{BB962C8B-B14F-4D97-AF65-F5344CB8AC3E}">
        <p14:creationId xmlns:p14="http://schemas.microsoft.com/office/powerpoint/2010/main" val="1658545792"/>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429000" y="3124200"/>
            <a:ext cx="2365401" cy="646331"/>
          </a:xfrm>
          <a:prstGeom prst="rect">
            <a:avLst/>
          </a:prstGeom>
          <a:noFill/>
        </p:spPr>
        <p:txBody>
          <a:bodyPr wrap="none" rtlCol="0">
            <a:spAutoFit/>
          </a:bodyPr>
          <a:lstStyle/>
          <a:p>
            <a:r>
              <a:rPr lang="en-US" sz="3600" dirty="0" smtClean="0">
                <a:solidFill>
                  <a:schemeClr val="bg1"/>
                </a:solidFill>
              </a:rPr>
              <a:t>Thank You!</a:t>
            </a:r>
          </a:p>
        </p:txBody>
      </p:sp>
    </p:spTree>
    <p:extLst>
      <p:ext uri="{BB962C8B-B14F-4D97-AF65-F5344CB8AC3E}">
        <p14:creationId xmlns:p14="http://schemas.microsoft.com/office/powerpoint/2010/main" val="4133227109"/>
      </p:ext>
    </p:extLst>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295400" y="914400"/>
            <a:ext cx="7467600" cy="3416320"/>
          </a:xfrm>
          <a:prstGeom prst="rect">
            <a:avLst/>
          </a:prstGeom>
          <a:noFill/>
        </p:spPr>
        <p:txBody>
          <a:bodyPr wrap="square" rtlCol="0">
            <a:spAutoFit/>
          </a:bodyPr>
          <a:lstStyle/>
          <a:p>
            <a:r>
              <a:rPr lang="en-US" sz="3600" dirty="0" smtClean="0">
                <a:solidFill>
                  <a:schemeClr val="bg1"/>
                </a:solidFill>
              </a:rPr>
              <a:t>Student Experience Use Case</a:t>
            </a:r>
          </a:p>
          <a:p>
            <a:pPr marL="342900" indent="-342900">
              <a:buFont typeface="Arial"/>
              <a:buChar char="•"/>
            </a:pPr>
            <a:r>
              <a:rPr lang="en-US" sz="2000" u="sng" dirty="0" smtClean="0">
                <a:solidFill>
                  <a:schemeClr val="bg1"/>
                </a:solidFill>
              </a:rPr>
              <a:t>Access</a:t>
            </a:r>
            <a:r>
              <a:rPr lang="en-US" sz="2000" dirty="0" smtClean="0">
                <a:solidFill>
                  <a:schemeClr val="bg1"/>
                </a:solidFill>
              </a:rPr>
              <a:t>  </a:t>
            </a:r>
            <a:r>
              <a:rPr lang="en-US" sz="2000" dirty="0" smtClean="0">
                <a:solidFill>
                  <a:srgbClr val="FFFFFF"/>
                </a:solidFill>
              </a:rPr>
              <a:t>Students can access all </a:t>
            </a:r>
            <a:r>
              <a:rPr lang="en-US" sz="2000" dirty="0" err="1" smtClean="0">
                <a:solidFill>
                  <a:srgbClr val="FFFFFF"/>
                </a:solidFill>
              </a:rPr>
              <a:t>CornellNYC</a:t>
            </a:r>
            <a:r>
              <a:rPr lang="en-US" sz="2000" dirty="0" smtClean="0">
                <a:solidFill>
                  <a:srgbClr val="FFFFFF"/>
                </a:solidFill>
              </a:rPr>
              <a:t> Tech resources from laptop and mobile devices.  Communications with faculty, TA’s, industry partners, and fellow students can be from any device/location to any device/location.  </a:t>
            </a:r>
            <a:r>
              <a:rPr lang="en-US" sz="2000" dirty="0" err="1" smtClean="0">
                <a:solidFill>
                  <a:srgbClr val="FFFFFF"/>
                </a:solidFill>
              </a:rPr>
              <a:t>TA’c</a:t>
            </a:r>
            <a:r>
              <a:rPr lang="en-US" sz="2000" dirty="0" smtClean="0">
                <a:solidFill>
                  <a:srgbClr val="FFFFFF"/>
                </a:solidFill>
              </a:rPr>
              <a:t> are also mobile, and can grade papers and hold office hours form mobile devices, virtually.  Using annotation for both.  Office hours are recorded.  </a:t>
            </a:r>
          </a:p>
          <a:p>
            <a:pPr marL="342900" indent="-342900">
              <a:buFont typeface="Arial"/>
              <a:buChar char="•"/>
            </a:pPr>
            <a:r>
              <a:rPr lang="en-US" sz="2000" u="sng" dirty="0" smtClean="0">
                <a:solidFill>
                  <a:srgbClr val="FFFFFF"/>
                </a:solidFill>
              </a:rPr>
              <a:t>Modality Neutral</a:t>
            </a:r>
            <a:r>
              <a:rPr lang="en-US" sz="2000" dirty="0" smtClean="0">
                <a:solidFill>
                  <a:srgbClr val="FFFFFF"/>
                </a:solidFill>
              </a:rPr>
              <a:t>  Students can participate in class in a meaningful way, when physically present or not.  Grades are available at the same time regardless of location.</a:t>
            </a:r>
            <a:endParaRPr lang="en-US" sz="2000" dirty="0">
              <a:solidFill>
                <a:srgbClr val="FFFFFF"/>
              </a:solidFill>
            </a:endParaRPr>
          </a:p>
        </p:txBody>
      </p:sp>
    </p:spTree>
    <p:extLst>
      <p:ext uri="{BB962C8B-B14F-4D97-AF65-F5344CB8AC3E}">
        <p14:creationId xmlns:p14="http://schemas.microsoft.com/office/powerpoint/2010/main" val="2210098474"/>
      </p:ext>
    </p:extLst>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295400" y="914400"/>
            <a:ext cx="7467600" cy="3416320"/>
          </a:xfrm>
          <a:prstGeom prst="rect">
            <a:avLst/>
          </a:prstGeom>
          <a:noFill/>
        </p:spPr>
        <p:txBody>
          <a:bodyPr wrap="square" rtlCol="0">
            <a:spAutoFit/>
          </a:bodyPr>
          <a:lstStyle/>
          <a:p>
            <a:r>
              <a:rPr lang="en-US" sz="3600" dirty="0" smtClean="0">
                <a:solidFill>
                  <a:schemeClr val="bg1"/>
                </a:solidFill>
              </a:rPr>
              <a:t>Faculty Experience Use Case</a:t>
            </a:r>
          </a:p>
          <a:p>
            <a:pPr marL="342900" indent="-342900">
              <a:buFont typeface="Arial"/>
              <a:buChar char="•"/>
            </a:pPr>
            <a:r>
              <a:rPr lang="en-US" sz="2000" u="sng" dirty="0" smtClean="0">
                <a:solidFill>
                  <a:schemeClr val="bg1"/>
                </a:solidFill>
              </a:rPr>
              <a:t>Standardized Environment</a:t>
            </a:r>
            <a:r>
              <a:rPr lang="en-US" sz="2000" dirty="0" smtClean="0">
                <a:solidFill>
                  <a:schemeClr val="bg1"/>
                </a:solidFill>
              </a:rPr>
              <a:t>  </a:t>
            </a:r>
            <a:r>
              <a:rPr lang="en-US" sz="2000" dirty="0" smtClean="0">
                <a:solidFill>
                  <a:srgbClr val="FFFFFF"/>
                </a:solidFill>
              </a:rPr>
              <a:t>Faculty can move from space to space and have all technology be similar and familiar.</a:t>
            </a:r>
          </a:p>
          <a:p>
            <a:pPr marL="342900" indent="-342900">
              <a:buFont typeface="Arial"/>
              <a:buChar char="•"/>
            </a:pPr>
            <a:endParaRPr lang="en-US" sz="2000" dirty="0">
              <a:solidFill>
                <a:srgbClr val="FFFFFF"/>
              </a:solidFill>
            </a:endParaRPr>
          </a:p>
          <a:p>
            <a:pPr marL="342900" indent="-342900">
              <a:buFont typeface="Arial"/>
              <a:buChar char="•"/>
            </a:pPr>
            <a:r>
              <a:rPr lang="en-US" sz="2000" dirty="0" smtClean="0">
                <a:solidFill>
                  <a:srgbClr val="FFFFFF"/>
                </a:solidFill>
              </a:rPr>
              <a:t>Orientation is provided to train faculty on using the technology and how to use it to teach.</a:t>
            </a:r>
          </a:p>
          <a:p>
            <a:pPr marL="342900" indent="-342900">
              <a:buFont typeface="Arial"/>
              <a:buChar char="•"/>
            </a:pPr>
            <a:endParaRPr lang="en-US" sz="2000" dirty="0">
              <a:solidFill>
                <a:srgbClr val="FFFFFF"/>
              </a:solidFill>
            </a:endParaRPr>
          </a:p>
          <a:p>
            <a:pPr marL="342900" indent="-342900">
              <a:buFont typeface="Arial"/>
              <a:buChar char="•"/>
            </a:pPr>
            <a:r>
              <a:rPr lang="en-US" sz="2000" dirty="0" smtClean="0">
                <a:solidFill>
                  <a:srgbClr val="FFFFFF"/>
                </a:solidFill>
              </a:rPr>
              <a:t>Faculty can remotely join faculty meetings and lunches from desktop, laptop, or mobile devices with audio and video being shared.</a:t>
            </a:r>
            <a:endParaRPr lang="en-US" sz="2000" dirty="0">
              <a:solidFill>
                <a:schemeClr val="bg1"/>
              </a:solidFill>
            </a:endParaRPr>
          </a:p>
        </p:txBody>
      </p:sp>
    </p:spTree>
    <p:extLst>
      <p:ext uri="{BB962C8B-B14F-4D97-AF65-F5344CB8AC3E}">
        <p14:creationId xmlns:p14="http://schemas.microsoft.com/office/powerpoint/2010/main" val="3427075192"/>
      </p:ext>
    </p:extLst>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295400" y="914400"/>
            <a:ext cx="7620000" cy="2492990"/>
          </a:xfrm>
          <a:prstGeom prst="rect">
            <a:avLst/>
          </a:prstGeom>
          <a:noFill/>
        </p:spPr>
        <p:txBody>
          <a:bodyPr wrap="square" rtlCol="0">
            <a:spAutoFit/>
          </a:bodyPr>
          <a:lstStyle/>
          <a:p>
            <a:r>
              <a:rPr lang="en-US" sz="3600" dirty="0" err="1" smtClean="0">
                <a:solidFill>
                  <a:schemeClr val="bg1"/>
                </a:solidFill>
              </a:rPr>
              <a:t>Telepresence</a:t>
            </a:r>
            <a:r>
              <a:rPr lang="en-US" sz="3600" dirty="0" smtClean="0">
                <a:solidFill>
                  <a:schemeClr val="bg1"/>
                </a:solidFill>
              </a:rPr>
              <a:t> Use Case</a:t>
            </a:r>
            <a:endParaRPr lang="en-US" sz="3600" dirty="0">
              <a:solidFill>
                <a:schemeClr val="bg1"/>
              </a:solidFill>
            </a:endParaRPr>
          </a:p>
          <a:p>
            <a:pPr marL="342900" indent="-342900">
              <a:buFont typeface="Arial"/>
              <a:buChar char="•"/>
            </a:pPr>
            <a:r>
              <a:rPr lang="en-US" sz="2000" dirty="0">
                <a:solidFill>
                  <a:schemeClr val="bg1"/>
                </a:solidFill>
              </a:rPr>
              <a:t>Research Collaborations</a:t>
            </a:r>
          </a:p>
          <a:p>
            <a:pPr marL="342900" indent="-342900">
              <a:buFont typeface="Arial"/>
              <a:buChar char="•"/>
            </a:pPr>
            <a:r>
              <a:rPr lang="en-US" sz="2000" dirty="0">
                <a:solidFill>
                  <a:schemeClr val="bg1"/>
                </a:solidFill>
              </a:rPr>
              <a:t>Student Employment </a:t>
            </a:r>
            <a:r>
              <a:rPr lang="en-US" sz="2000" dirty="0" smtClean="0">
                <a:solidFill>
                  <a:schemeClr val="bg1"/>
                </a:solidFill>
              </a:rPr>
              <a:t>Interviews</a:t>
            </a:r>
          </a:p>
          <a:p>
            <a:pPr marL="342900" indent="-342900">
              <a:buFont typeface="Arial"/>
              <a:buChar char="•"/>
            </a:pPr>
            <a:r>
              <a:rPr lang="en-US" sz="2000" dirty="0" smtClean="0">
                <a:solidFill>
                  <a:schemeClr val="bg1"/>
                </a:solidFill>
              </a:rPr>
              <a:t>Alumni Development &amp; Advancement</a:t>
            </a:r>
            <a:endParaRPr lang="en-US" sz="2000" dirty="0">
              <a:solidFill>
                <a:schemeClr val="bg1"/>
              </a:solidFill>
            </a:endParaRPr>
          </a:p>
          <a:p>
            <a:pPr marL="342900" indent="-342900">
              <a:buFont typeface="Arial"/>
              <a:buChar char="•"/>
            </a:pPr>
            <a:r>
              <a:rPr lang="en-US" sz="2000" u="sng" dirty="0" smtClean="0">
                <a:solidFill>
                  <a:schemeClr val="bg1"/>
                </a:solidFill>
              </a:rPr>
              <a:t>Student Recruiting</a:t>
            </a:r>
            <a:r>
              <a:rPr lang="en-US" sz="2000" dirty="0" smtClean="0">
                <a:solidFill>
                  <a:schemeClr val="bg1"/>
                </a:solidFill>
              </a:rPr>
              <a:t>  See Research Use Cases.</a:t>
            </a:r>
          </a:p>
          <a:p>
            <a:pPr marL="342900" indent="-342900">
              <a:buFont typeface="Arial"/>
              <a:buChar char="•"/>
            </a:pPr>
            <a:r>
              <a:rPr lang="en-US" sz="2000" u="sng" dirty="0" smtClean="0">
                <a:solidFill>
                  <a:schemeClr val="bg1"/>
                </a:solidFill>
              </a:rPr>
              <a:t>Outreach </a:t>
            </a:r>
            <a:r>
              <a:rPr lang="en-US" sz="2000" u="sng" dirty="0">
                <a:solidFill>
                  <a:schemeClr val="bg1"/>
                </a:solidFill>
              </a:rPr>
              <a:t>to Industry Partners</a:t>
            </a:r>
            <a:r>
              <a:rPr lang="en-US" sz="2000" dirty="0">
                <a:solidFill>
                  <a:schemeClr val="bg1"/>
                </a:solidFill>
              </a:rPr>
              <a:t>  See Engagement Use </a:t>
            </a:r>
            <a:r>
              <a:rPr lang="en-US" sz="2000" dirty="0" smtClean="0">
                <a:solidFill>
                  <a:schemeClr val="bg1"/>
                </a:solidFill>
              </a:rPr>
              <a:t>Case.</a:t>
            </a:r>
            <a:endParaRPr lang="en-US" sz="2000" dirty="0">
              <a:solidFill>
                <a:schemeClr val="bg1"/>
              </a:solidFill>
            </a:endParaRPr>
          </a:p>
          <a:p>
            <a:pPr marL="342900" indent="-342900">
              <a:buFont typeface="Arial"/>
              <a:buChar char="•"/>
            </a:pPr>
            <a:r>
              <a:rPr lang="en-US" sz="2000" u="sng" dirty="0" smtClean="0">
                <a:solidFill>
                  <a:schemeClr val="bg1"/>
                </a:solidFill>
              </a:rPr>
              <a:t>HR Interviews</a:t>
            </a:r>
            <a:r>
              <a:rPr lang="en-US" sz="2000" dirty="0" smtClean="0">
                <a:solidFill>
                  <a:schemeClr val="bg1"/>
                </a:solidFill>
              </a:rPr>
              <a:t> See Administration Use Cases.</a:t>
            </a:r>
            <a:endParaRPr lang="en-US" sz="2000" dirty="0">
              <a:solidFill>
                <a:schemeClr val="bg1"/>
              </a:solidFill>
            </a:endParaRPr>
          </a:p>
        </p:txBody>
      </p:sp>
    </p:spTree>
    <p:extLst>
      <p:ext uri="{BB962C8B-B14F-4D97-AF65-F5344CB8AC3E}">
        <p14:creationId xmlns:p14="http://schemas.microsoft.com/office/powerpoint/2010/main" val="624436273"/>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D:\CU - NYC Tech Campus\Pictures\P1020707.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971550"/>
            <a:ext cx="7848600" cy="588645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9739" t="15045" r="2053" b="27641"/>
          <a:stretch/>
        </p:blipFill>
        <p:spPr bwMode="auto">
          <a:xfrm>
            <a:off x="4648200" y="0"/>
            <a:ext cx="4495800" cy="18257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ectangle 6"/>
          <p:cNvSpPr/>
          <p:nvPr/>
        </p:nvSpPr>
        <p:spPr>
          <a:xfrm>
            <a:off x="8610600" y="457200"/>
            <a:ext cx="381000" cy="609600"/>
          </a:xfrm>
          <a:prstGeom prst="rect">
            <a:avLst/>
          </a:prstGeom>
          <a:solidFill>
            <a:srgbClr val="FF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1"/>
          <p:cNvSpPr txBox="1">
            <a:spLocks/>
          </p:cNvSpPr>
          <p:nvPr/>
        </p:nvSpPr>
        <p:spPr>
          <a:xfrm>
            <a:off x="76200" y="5715000"/>
            <a:ext cx="4572000" cy="1143000"/>
          </a:xfrm>
          <a:prstGeom prst="rect">
            <a:avLst/>
          </a:prstGeom>
        </p:spPr>
        <p:txBody>
          <a:bodyPr>
            <a:normAutofit/>
          </a:bodyPr>
          <a:lstStyle>
            <a:lvl1pPr algn="l" rtl="0" eaLnBrk="1" fontAlgn="base" hangingPunct="1">
              <a:spcBef>
                <a:spcPct val="0"/>
              </a:spcBef>
              <a:spcAft>
                <a:spcPct val="0"/>
              </a:spcAft>
              <a:defRPr sz="3200" b="1">
                <a:solidFill>
                  <a:schemeClr val="bg1"/>
                </a:solidFill>
                <a:latin typeface="+mj-lt"/>
                <a:ea typeface="+mj-ea"/>
                <a:cs typeface="+mj-cs"/>
              </a:defRPr>
            </a:lvl1pPr>
            <a:lvl2pPr algn="l" rtl="0" eaLnBrk="1" fontAlgn="base" hangingPunct="1">
              <a:spcBef>
                <a:spcPct val="0"/>
              </a:spcBef>
              <a:spcAft>
                <a:spcPct val="0"/>
              </a:spcAft>
              <a:defRPr sz="3200" b="1">
                <a:solidFill>
                  <a:schemeClr val="bg1"/>
                </a:solidFill>
                <a:latin typeface="Arial" charset="0"/>
                <a:ea typeface="ＭＳ Ｐゴシック" charset="0"/>
              </a:defRPr>
            </a:lvl2pPr>
            <a:lvl3pPr algn="l" rtl="0" eaLnBrk="1" fontAlgn="base" hangingPunct="1">
              <a:spcBef>
                <a:spcPct val="0"/>
              </a:spcBef>
              <a:spcAft>
                <a:spcPct val="0"/>
              </a:spcAft>
              <a:defRPr sz="3200" b="1">
                <a:solidFill>
                  <a:schemeClr val="bg1"/>
                </a:solidFill>
                <a:latin typeface="Arial" charset="0"/>
                <a:ea typeface="ＭＳ Ｐゴシック" charset="0"/>
              </a:defRPr>
            </a:lvl3pPr>
            <a:lvl4pPr algn="l" rtl="0" eaLnBrk="1" fontAlgn="base" hangingPunct="1">
              <a:spcBef>
                <a:spcPct val="0"/>
              </a:spcBef>
              <a:spcAft>
                <a:spcPct val="0"/>
              </a:spcAft>
              <a:defRPr sz="3200" b="1">
                <a:solidFill>
                  <a:schemeClr val="bg1"/>
                </a:solidFill>
                <a:latin typeface="Arial" charset="0"/>
                <a:ea typeface="ＭＳ Ｐゴシック" charset="0"/>
              </a:defRPr>
            </a:lvl4pPr>
            <a:lvl5pPr algn="l" rtl="0" eaLnBrk="1" fontAlgn="base" hangingPunct="1">
              <a:spcBef>
                <a:spcPct val="0"/>
              </a:spcBef>
              <a:spcAft>
                <a:spcPct val="0"/>
              </a:spcAft>
              <a:defRPr sz="3200" b="1">
                <a:solidFill>
                  <a:schemeClr val="bg1"/>
                </a:solidFill>
                <a:latin typeface="Arial" charset="0"/>
                <a:ea typeface="ＭＳ Ｐゴシック" charset="0"/>
              </a:defRPr>
            </a:lvl5pPr>
            <a:lvl6pPr marL="457200" algn="l" rtl="0" eaLnBrk="1" fontAlgn="base" hangingPunct="1">
              <a:spcBef>
                <a:spcPct val="0"/>
              </a:spcBef>
              <a:spcAft>
                <a:spcPct val="0"/>
              </a:spcAft>
              <a:defRPr sz="3200" b="1">
                <a:solidFill>
                  <a:schemeClr val="bg1"/>
                </a:solidFill>
                <a:latin typeface="Arial" charset="0"/>
                <a:ea typeface="ＭＳ Ｐゴシック" charset="0"/>
              </a:defRPr>
            </a:lvl6pPr>
            <a:lvl7pPr marL="914400" algn="l" rtl="0" eaLnBrk="1" fontAlgn="base" hangingPunct="1">
              <a:spcBef>
                <a:spcPct val="0"/>
              </a:spcBef>
              <a:spcAft>
                <a:spcPct val="0"/>
              </a:spcAft>
              <a:defRPr sz="3200" b="1">
                <a:solidFill>
                  <a:schemeClr val="bg1"/>
                </a:solidFill>
                <a:latin typeface="Arial" charset="0"/>
                <a:ea typeface="ＭＳ Ｐゴシック" charset="0"/>
              </a:defRPr>
            </a:lvl7pPr>
            <a:lvl8pPr marL="1371600" algn="l" rtl="0" eaLnBrk="1" fontAlgn="base" hangingPunct="1">
              <a:spcBef>
                <a:spcPct val="0"/>
              </a:spcBef>
              <a:spcAft>
                <a:spcPct val="0"/>
              </a:spcAft>
              <a:defRPr sz="3200" b="1">
                <a:solidFill>
                  <a:schemeClr val="bg1"/>
                </a:solidFill>
                <a:latin typeface="Arial" charset="0"/>
                <a:ea typeface="ＭＳ Ｐゴシック" charset="0"/>
              </a:defRPr>
            </a:lvl8pPr>
            <a:lvl9pPr marL="1828800" algn="l" rtl="0" eaLnBrk="1" fontAlgn="base" hangingPunct="1">
              <a:spcBef>
                <a:spcPct val="0"/>
              </a:spcBef>
              <a:spcAft>
                <a:spcPct val="0"/>
              </a:spcAft>
              <a:defRPr sz="3200" b="1">
                <a:solidFill>
                  <a:schemeClr val="bg1"/>
                </a:solidFill>
                <a:latin typeface="Arial" charset="0"/>
                <a:ea typeface="ＭＳ Ｐゴシック" charset="0"/>
              </a:defRPr>
            </a:lvl9pPr>
          </a:lstStyle>
          <a:p>
            <a:r>
              <a:rPr lang="en-US" b="0" dirty="0" smtClean="0">
                <a:solidFill>
                  <a:srgbClr val="FFFFFF"/>
                </a:solidFill>
              </a:rPr>
              <a:t>Room 03-03</a:t>
            </a:r>
            <a:br>
              <a:rPr lang="en-US" b="0" dirty="0" smtClean="0">
                <a:solidFill>
                  <a:srgbClr val="FFFFFF"/>
                </a:solidFill>
              </a:rPr>
            </a:br>
            <a:r>
              <a:rPr lang="en-US" b="0" dirty="0" smtClean="0">
                <a:solidFill>
                  <a:srgbClr val="FFFFFF"/>
                </a:solidFill>
              </a:rPr>
              <a:t>24 Seat Room</a:t>
            </a:r>
            <a:endParaRPr lang="en-US" b="0" dirty="0">
              <a:solidFill>
                <a:srgbClr val="FFFFFF"/>
              </a:solidFill>
            </a:endParaRPr>
          </a:p>
        </p:txBody>
      </p:sp>
      <p:cxnSp>
        <p:nvCxnSpPr>
          <p:cNvPr id="9" name="Straight Arrow Connector 8"/>
          <p:cNvCxnSpPr/>
          <p:nvPr/>
        </p:nvCxnSpPr>
        <p:spPr bwMode="auto">
          <a:xfrm flipV="1">
            <a:off x="6758918" y="1055358"/>
            <a:ext cx="1828800" cy="2743200"/>
          </a:xfrm>
          <a:prstGeom prst="straightConnector1">
            <a:avLst/>
          </a:prstGeom>
          <a:solidFill>
            <a:schemeClr val="accent1"/>
          </a:solidFill>
          <a:ln w="38100" cap="flat" cmpd="sng" algn="ctr">
            <a:solidFill>
              <a:srgbClr val="A31C1C"/>
            </a:solidFill>
            <a:prstDash val="solid"/>
            <a:round/>
            <a:headEnd type="none" w="med" len="med"/>
            <a:tailEnd type="none"/>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sp>
        <p:nvSpPr>
          <p:cNvPr id="12" name="Down Arrow 11"/>
          <p:cNvSpPr/>
          <p:nvPr/>
        </p:nvSpPr>
        <p:spPr>
          <a:xfrm rot="18000000">
            <a:off x="8291429" y="395372"/>
            <a:ext cx="247471" cy="371128"/>
          </a:xfrm>
          <a:prstGeom prst="downArrow">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kern="1200"/>
          </a:p>
        </p:txBody>
      </p:sp>
      <p:cxnSp>
        <p:nvCxnSpPr>
          <p:cNvPr id="15" name="Straight Arrow Connector 14"/>
          <p:cNvCxnSpPr/>
          <p:nvPr/>
        </p:nvCxnSpPr>
        <p:spPr bwMode="auto">
          <a:xfrm flipH="1" flipV="1">
            <a:off x="8991600" y="1066800"/>
            <a:ext cx="152400" cy="2743200"/>
          </a:xfrm>
          <a:prstGeom prst="straightConnector1">
            <a:avLst/>
          </a:prstGeom>
          <a:solidFill>
            <a:schemeClr val="accent1"/>
          </a:solidFill>
          <a:ln w="38100" cap="flat" cmpd="sng" algn="ctr">
            <a:solidFill>
              <a:srgbClr val="A31C1C"/>
            </a:solidFill>
            <a:prstDash val="solid"/>
            <a:round/>
            <a:headEnd type="none" w="med" len="med"/>
            <a:tailEnd type="none"/>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pic>
        <p:nvPicPr>
          <p:cNvPr id="8" name="Picture 7" descr="CornellNYC Tech Floor Plan Cropped.pdf"/>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735440" y="3810000"/>
            <a:ext cx="2408559" cy="3048000"/>
          </a:xfrm>
          <a:prstGeom prst="rect">
            <a:avLst/>
          </a:prstGeom>
        </p:spPr>
      </p:pic>
    </p:spTree>
    <p:extLst>
      <p:ext uri="{BB962C8B-B14F-4D97-AF65-F5344CB8AC3E}">
        <p14:creationId xmlns:p14="http://schemas.microsoft.com/office/powerpoint/2010/main" val="1496457699"/>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D:\CU - NYC Tech Campus\Pictures\P1020708.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990600"/>
            <a:ext cx="7772400" cy="582930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9739" t="15045" r="2053" b="27641"/>
          <a:stretch/>
        </p:blipFill>
        <p:spPr bwMode="auto">
          <a:xfrm>
            <a:off x="4648200" y="0"/>
            <a:ext cx="4495800" cy="18257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Down Arrow 10"/>
          <p:cNvSpPr/>
          <p:nvPr/>
        </p:nvSpPr>
        <p:spPr>
          <a:xfrm rot="16200000">
            <a:off x="8291429" y="242972"/>
            <a:ext cx="247471" cy="371128"/>
          </a:xfrm>
          <a:prstGeom prst="downArrow">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kern="1200"/>
          </a:p>
        </p:txBody>
      </p:sp>
      <p:sp>
        <p:nvSpPr>
          <p:cNvPr id="12" name="Rectangle 11"/>
          <p:cNvSpPr/>
          <p:nvPr/>
        </p:nvSpPr>
        <p:spPr>
          <a:xfrm>
            <a:off x="8577730" y="276264"/>
            <a:ext cx="461010" cy="228600"/>
          </a:xfrm>
          <a:prstGeom prst="rect">
            <a:avLst/>
          </a:prstGeom>
          <a:solidFill>
            <a:srgbClr val="FF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kern="1200"/>
          </a:p>
        </p:txBody>
      </p:sp>
      <p:sp>
        <p:nvSpPr>
          <p:cNvPr id="8" name="Title 1"/>
          <p:cNvSpPr>
            <a:spLocks noGrp="1"/>
          </p:cNvSpPr>
          <p:nvPr/>
        </p:nvSpPr>
        <p:spPr>
          <a:xfrm>
            <a:off x="152400" y="5715000"/>
            <a:ext cx="4572000" cy="11430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sz="3200" kern="1200" dirty="0" smtClean="0">
                <a:solidFill>
                  <a:srgbClr val="FFFFFF"/>
                </a:solidFill>
              </a:rPr>
              <a:t>Room 03-04</a:t>
            </a:r>
            <a:br>
              <a:rPr lang="en-US" sz="3200" kern="1200" dirty="0" smtClean="0">
                <a:solidFill>
                  <a:srgbClr val="FFFFFF"/>
                </a:solidFill>
              </a:rPr>
            </a:br>
            <a:r>
              <a:rPr lang="en-US" sz="3200" kern="1200" dirty="0" smtClean="0">
                <a:solidFill>
                  <a:srgbClr val="FFFFFF"/>
                </a:solidFill>
              </a:rPr>
              <a:t>Meeting Room</a:t>
            </a:r>
            <a:endParaRPr lang="en-US" sz="3200" kern="1200" dirty="0">
              <a:solidFill>
                <a:srgbClr val="FFFFFF"/>
              </a:solidFill>
            </a:endParaRPr>
          </a:p>
        </p:txBody>
      </p:sp>
    </p:spTree>
    <p:extLst>
      <p:ext uri="{BB962C8B-B14F-4D97-AF65-F5344CB8AC3E}">
        <p14:creationId xmlns:p14="http://schemas.microsoft.com/office/powerpoint/2010/main" val="2276421948"/>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D:\CU - NYC Tech Campus\Pictures\P1020709.JPG"/>
          <p:cNvPicPr>
            <a:picLocks noChangeAspect="1" noChangeArrowheads="1"/>
          </p:cNvPicPr>
          <p:nvPr/>
        </p:nvPicPr>
        <p:blipFill>
          <a:blip r:embed="rId2" cstate="print">
            <a:extLst>
              <a:ext uri="{28A0092B-C50C-407E-A947-70E740481C1C}">
                <a14:useLocalDpi xmlns:a14="http://schemas.microsoft.com/office/drawing/2010/main" val="0"/>
              </a:ext>
            </a:extLst>
          </a:blip>
          <a:srcRect r="7292"/>
          <a:stretch>
            <a:fillRect/>
          </a:stretch>
        </p:blipFill>
        <p:spPr bwMode="auto">
          <a:xfrm>
            <a:off x="0" y="990600"/>
            <a:ext cx="7252758" cy="5867400"/>
          </a:xfrm>
          <a:prstGeom prst="rect">
            <a:avLst/>
          </a:prstGeom>
          <a:noFill/>
          <a:extLst>
            <a:ext uri="{909E8E84-426E-40dd-AFC4-6F175D3DCCD1}">
              <a14:hiddenFill xmlns:a14="http://schemas.microsoft.com/office/drawing/2010/main">
                <a:solidFill>
                  <a:srgbClr val="FFFFFF"/>
                </a:solidFill>
              </a14:hiddenFill>
            </a:ext>
          </a:extLst>
        </p:spPr>
      </p:pic>
      <p:sp>
        <p:nvSpPr>
          <p:cNvPr id="3" name="Title 1"/>
          <p:cNvSpPr>
            <a:spLocks noGrp="1"/>
          </p:cNvSpPr>
          <p:nvPr/>
        </p:nvSpPr>
        <p:spPr>
          <a:xfrm>
            <a:off x="13758" y="5715000"/>
            <a:ext cx="4572000" cy="11430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sz="3200" kern="1200" dirty="0" smtClean="0">
                <a:solidFill>
                  <a:srgbClr val="FFFFFF"/>
                </a:solidFill>
              </a:rPr>
              <a:t>Room 03-05</a:t>
            </a:r>
          </a:p>
          <a:p>
            <a:pPr algn="l"/>
            <a:r>
              <a:rPr lang="en-US" sz="3200" dirty="0" smtClean="0">
                <a:solidFill>
                  <a:srgbClr val="FFFFFF"/>
                </a:solidFill>
              </a:rPr>
              <a:t>Meeting Room</a:t>
            </a:r>
            <a:endParaRPr lang="en-US" sz="3200" kern="1200" dirty="0">
              <a:solidFill>
                <a:srgbClr val="FFFFFF"/>
              </a:solidFill>
            </a:endParaRPr>
          </a:p>
        </p:txBody>
      </p:sp>
      <p:pic>
        <p:nvPicPr>
          <p:cNvPr id="4" name="Picture 3"/>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9739" t="15045" r="2053" b="27641"/>
          <a:stretch/>
        </p:blipFill>
        <p:spPr bwMode="auto">
          <a:xfrm>
            <a:off x="4648200" y="0"/>
            <a:ext cx="4495800" cy="18257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Down Arrow 5"/>
          <p:cNvSpPr/>
          <p:nvPr/>
        </p:nvSpPr>
        <p:spPr>
          <a:xfrm rot="16200000">
            <a:off x="8291429" y="14372"/>
            <a:ext cx="247471" cy="371128"/>
          </a:xfrm>
          <a:prstGeom prst="downArrow">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kern="1200"/>
          </a:p>
        </p:txBody>
      </p:sp>
      <p:sp>
        <p:nvSpPr>
          <p:cNvPr id="7" name="Rectangle 6"/>
          <p:cNvSpPr/>
          <p:nvPr/>
        </p:nvSpPr>
        <p:spPr>
          <a:xfrm>
            <a:off x="8610600" y="76200"/>
            <a:ext cx="381000" cy="228600"/>
          </a:xfrm>
          <a:prstGeom prst="rect">
            <a:avLst/>
          </a:prstGeom>
          <a:solidFill>
            <a:srgbClr val="FF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kern="1200"/>
          </a:p>
        </p:txBody>
      </p:sp>
    </p:spTree>
    <p:extLst>
      <p:ext uri="{BB962C8B-B14F-4D97-AF65-F5344CB8AC3E}">
        <p14:creationId xmlns:p14="http://schemas.microsoft.com/office/powerpoint/2010/main" val="2341337556"/>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D:\CU - NYC Tech Campus\Pictures\P1020679.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5400" y="990600"/>
            <a:ext cx="7823200" cy="5867400"/>
          </a:xfrm>
          <a:prstGeom prst="rect">
            <a:avLst/>
          </a:prstGeom>
          <a:noFill/>
          <a:extLst>
            <a:ext uri="{909E8E84-426E-40dd-AFC4-6F175D3DCCD1}">
              <a14:hiddenFill xmlns:a14="http://schemas.microsoft.com/office/drawing/2010/main">
                <a:solidFill>
                  <a:srgbClr val="FFFFFF"/>
                </a:solidFill>
              </a14:hiddenFill>
            </a:ext>
          </a:extLst>
        </p:spPr>
      </p:pic>
      <p:sp>
        <p:nvSpPr>
          <p:cNvPr id="3" name="Title 1"/>
          <p:cNvSpPr txBox="1">
            <a:spLocks/>
          </p:cNvSpPr>
          <p:nvPr/>
        </p:nvSpPr>
        <p:spPr>
          <a:xfrm>
            <a:off x="0" y="5638800"/>
            <a:ext cx="4648200" cy="1143000"/>
          </a:xfrm>
          <a:prstGeom prst="rect">
            <a:avLst/>
          </a:prstGeom>
        </p:spPr>
        <p:txBody>
          <a:bodyPr vert="horz" lIns="91440" tIns="45720" rIns="91440" bIns="45720" rtlCol="0" anchor="ctr">
            <a:normAutofit fontScale="97500"/>
          </a:bodyPr>
          <a:lstStyle/>
          <a:p>
            <a:pPr marL="0" marR="0" lvl="0" indent="0" defTabSz="914400" rtl="0" eaLnBrk="1" fontAlgn="auto" latinLnBrk="0" hangingPunct="1">
              <a:lnSpc>
                <a:spcPct val="100000"/>
              </a:lnSpc>
              <a:spcBef>
                <a:spcPct val="0"/>
              </a:spcBef>
              <a:spcAft>
                <a:spcPts val="0"/>
              </a:spcAft>
              <a:buClrTx/>
              <a:buSzTx/>
              <a:buFontTx/>
              <a:buNone/>
              <a:tabLst/>
              <a:defRPr/>
            </a:pPr>
            <a:r>
              <a:rPr kumimoji="0" lang="en-US" sz="3200" b="0" i="0" u="none" strike="noStrike" kern="1200" cap="none" spc="0" normalizeH="0" baseline="0" noProof="0" dirty="0" smtClean="0">
                <a:ln>
                  <a:noFill/>
                </a:ln>
                <a:solidFill>
                  <a:srgbClr val="FFFFFF"/>
                </a:solidFill>
                <a:effectLst/>
                <a:uLnTx/>
                <a:uFillTx/>
                <a:latin typeface="+mj-lt"/>
                <a:ea typeface="+mj-ea"/>
                <a:cs typeface="+mj-cs"/>
              </a:rPr>
              <a:t>Room 03-06</a:t>
            </a:r>
            <a:br>
              <a:rPr kumimoji="0" lang="en-US" sz="3200" b="0" i="0" u="none" strike="noStrike" kern="1200" cap="none" spc="0" normalizeH="0" baseline="0" noProof="0" dirty="0" smtClean="0">
                <a:ln>
                  <a:noFill/>
                </a:ln>
                <a:solidFill>
                  <a:srgbClr val="FFFFFF"/>
                </a:solidFill>
                <a:effectLst/>
                <a:uLnTx/>
                <a:uFillTx/>
                <a:latin typeface="+mj-lt"/>
                <a:ea typeface="+mj-ea"/>
                <a:cs typeface="+mj-cs"/>
              </a:rPr>
            </a:br>
            <a:r>
              <a:rPr kumimoji="0" lang="en-US" sz="3200" b="0" i="0" u="none" strike="noStrike" kern="1200" cap="none" spc="0" normalizeH="0" baseline="0" noProof="0" dirty="0" smtClean="0">
                <a:ln>
                  <a:noFill/>
                </a:ln>
                <a:solidFill>
                  <a:srgbClr val="FFFFFF"/>
                </a:solidFill>
                <a:effectLst/>
                <a:uLnTx/>
                <a:uFillTx/>
                <a:latin typeface="+mj-lt"/>
                <a:ea typeface="+mj-ea"/>
                <a:cs typeface="+mj-cs"/>
              </a:rPr>
              <a:t>Open Office</a:t>
            </a:r>
            <a:endParaRPr kumimoji="0" lang="en-US" sz="3200" b="0" i="0" u="none" strike="noStrike" kern="1200" cap="none" spc="0" normalizeH="0" baseline="0" noProof="0" dirty="0">
              <a:ln>
                <a:noFill/>
              </a:ln>
              <a:solidFill>
                <a:srgbClr val="FFFFFF"/>
              </a:solidFill>
              <a:effectLst/>
              <a:uLnTx/>
              <a:uFillTx/>
              <a:latin typeface="+mj-lt"/>
              <a:ea typeface="+mj-ea"/>
              <a:cs typeface="+mj-cs"/>
            </a:endParaRPr>
          </a:p>
        </p:txBody>
      </p:sp>
      <p:pic>
        <p:nvPicPr>
          <p:cNvPr id="4"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9739" t="15045" r="2053" b="27641"/>
          <a:stretch/>
        </p:blipFill>
        <p:spPr bwMode="auto">
          <a:xfrm>
            <a:off x="4648200" y="0"/>
            <a:ext cx="4495800" cy="18257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Down Arrow 4"/>
          <p:cNvSpPr/>
          <p:nvPr/>
        </p:nvSpPr>
        <p:spPr>
          <a:xfrm rot="4513116">
            <a:off x="8393057" y="-18580"/>
            <a:ext cx="247471" cy="371128"/>
          </a:xfrm>
          <a:prstGeom prst="downArrow">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5791200" y="76200"/>
            <a:ext cx="2743200" cy="685800"/>
          </a:xfrm>
          <a:prstGeom prst="rect">
            <a:avLst/>
          </a:prstGeom>
          <a:solidFill>
            <a:srgbClr val="FF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293595808"/>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D:\CU - NYC Tech Campus\Pictures\P1020711.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5399" y="990600"/>
            <a:ext cx="7823201" cy="5867400"/>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9739" t="15045" r="2053" b="27641"/>
          <a:stretch/>
        </p:blipFill>
        <p:spPr bwMode="auto">
          <a:xfrm>
            <a:off x="4648200" y="0"/>
            <a:ext cx="4495800" cy="18257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Down Arrow 3"/>
          <p:cNvSpPr/>
          <p:nvPr/>
        </p:nvSpPr>
        <p:spPr>
          <a:xfrm rot="6210658">
            <a:off x="7629401" y="511501"/>
            <a:ext cx="247471" cy="371128"/>
          </a:xfrm>
          <a:prstGeom prst="downArrow">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7391400" y="533400"/>
            <a:ext cx="228600" cy="228600"/>
          </a:xfrm>
          <a:prstGeom prst="rect">
            <a:avLst/>
          </a:prstGeom>
          <a:solidFill>
            <a:srgbClr val="FF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itle 1"/>
          <p:cNvSpPr txBox="1">
            <a:spLocks/>
          </p:cNvSpPr>
          <p:nvPr/>
        </p:nvSpPr>
        <p:spPr>
          <a:xfrm>
            <a:off x="0" y="5638800"/>
            <a:ext cx="5867400" cy="1143000"/>
          </a:xfrm>
          <a:prstGeom prst="rect">
            <a:avLst/>
          </a:prstGeom>
        </p:spPr>
        <p:txBody>
          <a:bodyPr vert="horz" lIns="91440" tIns="45720" rIns="91440" bIns="45720" rtlCol="0" anchor="ctr">
            <a:normAutofit fontScale="97500"/>
          </a:bodyPr>
          <a:lstStyle/>
          <a:p>
            <a:pPr marL="0" marR="0" lvl="0" indent="0" defTabSz="914400" rtl="0" eaLnBrk="1" fontAlgn="auto" latinLnBrk="0" hangingPunct="1">
              <a:lnSpc>
                <a:spcPct val="100000"/>
              </a:lnSpc>
              <a:spcBef>
                <a:spcPct val="0"/>
              </a:spcBef>
              <a:spcAft>
                <a:spcPts val="0"/>
              </a:spcAft>
              <a:buClrTx/>
              <a:buSzTx/>
              <a:buFontTx/>
              <a:buNone/>
              <a:tabLst/>
              <a:defRPr/>
            </a:pPr>
            <a:r>
              <a:rPr kumimoji="0" lang="en-US" sz="3200" b="0" i="0" u="none" strike="noStrike" kern="1200" cap="none" spc="0" normalizeH="0" baseline="0" noProof="0" dirty="0" smtClean="0">
                <a:ln>
                  <a:noFill/>
                </a:ln>
                <a:solidFill>
                  <a:srgbClr val="FFFFFF"/>
                </a:solidFill>
                <a:effectLst/>
                <a:uLnTx/>
                <a:uFillTx/>
                <a:latin typeface="+mj-lt"/>
                <a:ea typeface="+mj-ea"/>
                <a:cs typeface="+mj-cs"/>
              </a:rPr>
              <a:t>Room 03-</a:t>
            </a:r>
            <a:r>
              <a:rPr lang="en-US" sz="3200" dirty="0" smtClean="0">
                <a:solidFill>
                  <a:srgbClr val="FFFFFF"/>
                </a:solidFill>
                <a:latin typeface="+mj-lt"/>
                <a:ea typeface="+mj-ea"/>
                <a:cs typeface="+mj-cs"/>
              </a:rPr>
              <a:t>11</a:t>
            </a:r>
            <a:r>
              <a:rPr kumimoji="0" lang="en-US" sz="3200" b="0" i="0" u="none" strike="noStrike" kern="1200" cap="none" spc="0" normalizeH="0" baseline="0" noProof="0" dirty="0" smtClean="0">
                <a:ln>
                  <a:noFill/>
                </a:ln>
                <a:solidFill>
                  <a:srgbClr val="FFFFFF"/>
                </a:solidFill>
                <a:effectLst/>
                <a:uLnTx/>
                <a:uFillTx/>
                <a:latin typeface="+mj-lt"/>
                <a:ea typeface="+mj-ea"/>
                <a:cs typeface="+mj-cs"/>
              </a:rPr>
              <a:t/>
            </a:r>
            <a:br>
              <a:rPr kumimoji="0" lang="en-US" sz="3200" b="0" i="0" u="none" strike="noStrike" kern="1200" cap="none" spc="0" normalizeH="0" baseline="0" noProof="0" dirty="0" smtClean="0">
                <a:ln>
                  <a:noFill/>
                </a:ln>
                <a:solidFill>
                  <a:srgbClr val="FFFFFF"/>
                </a:solidFill>
                <a:effectLst/>
                <a:uLnTx/>
                <a:uFillTx/>
                <a:latin typeface="+mj-lt"/>
                <a:ea typeface="+mj-ea"/>
                <a:cs typeface="+mj-cs"/>
              </a:rPr>
            </a:br>
            <a:r>
              <a:rPr kumimoji="0" lang="en-US" sz="3200" b="0" i="0" u="none" strike="noStrike" kern="1200" cap="none" spc="0" normalizeH="0" baseline="0" noProof="0" dirty="0" smtClean="0">
                <a:ln>
                  <a:noFill/>
                </a:ln>
                <a:solidFill>
                  <a:srgbClr val="FFFFFF"/>
                </a:solidFill>
                <a:effectLst/>
                <a:uLnTx/>
                <a:uFillTx/>
                <a:latin typeface="+mj-lt"/>
                <a:ea typeface="+mj-ea"/>
                <a:cs typeface="+mj-cs"/>
              </a:rPr>
              <a:t>5 </a:t>
            </a:r>
            <a:r>
              <a:rPr lang="en-US" sz="3200" dirty="0" smtClean="0">
                <a:solidFill>
                  <a:srgbClr val="FFFFFF"/>
                </a:solidFill>
                <a:latin typeface="+mj-lt"/>
                <a:ea typeface="+mj-ea"/>
                <a:cs typeface="+mj-cs"/>
              </a:rPr>
              <a:t>Seat</a:t>
            </a:r>
            <a:r>
              <a:rPr kumimoji="0" lang="en-US" sz="3200" b="0" i="0" u="none" strike="noStrike" kern="1200" cap="none" spc="0" normalizeH="0" baseline="0" noProof="0" dirty="0" smtClean="0">
                <a:ln>
                  <a:noFill/>
                </a:ln>
                <a:solidFill>
                  <a:srgbClr val="FFFFFF"/>
                </a:solidFill>
                <a:effectLst/>
                <a:uLnTx/>
                <a:uFillTx/>
                <a:latin typeface="+mj-lt"/>
                <a:ea typeface="+mj-ea"/>
                <a:cs typeface="+mj-cs"/>
              </a:rPr>
              <a:t> Room</a:t>
            </a:r>
            <a:endParaRPr kumimoji="0" lang="en-US" sz="3200" b="0" i="0" u="none" strike="noStrike" kern="1200" cap="none" spc="0" normalizeH="0" baseline="0" noProof="0" dirty="0">
              <a:ln>
                <a:noFill/>
              </a:ln>
              <a:solidFill>
                <a:srgbClr val="FFFFFF"/>
              </a:solidFill>
              <a:effectLst/>
              <a:uLnTx/>
              <a:uFillTx/>
              <a:latin typeface="+mj-lt"/>
              <a:ea typeface="+mj-ea"/>
              <a:cs typeface="+mj-cs"/>
            </a:endParaRPr>
          </a:p>
        </p:txBody>
      </p:sp>
      <p:cxnSp>
        <p:nvCxnSpPr>
          <p:cNvPr id="8" name="Straight Arrow Connector 7"/>
          <p:cNvCxnSpPr/>
          <p:nvPr/>
        </p:nvCxnSpPr>
        <p:spPr bwMode="auto">
          <a:xfrm flipV="1">
            <a:off x="6530318" y="762000"/>
            <a:ext cx="861082" cy="3547074"/>
          </a:xfrm>
          <a:prstGeom prst="straightConnector1">
            <a:avLst/>
          </a:prstGeom>
          <a:solidFill>
            <a:schemeClr val="accent1"/>
          </a:solidFill>
          <a:ln w="38100" cap="flat" cmpd="sng" algn="ctr">
            <a:solidFill>
              <a:srgbClr val="A31C1C"/>
            </a:solidFill>
            <a:prstDash val="solid"/>
            <a:round/>
            <a:headEnd type="none" w="med" len="med"/>
            <a:tailEnd type="none"/>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9" name="Straight Arrow Connector 8"/>
          <p:cNvCxnSpPr/>
          <p:nvPr/>
        </p:nvCxnSpPr>
        <p:spPr bwMode="auto">
          <a:xfrm flipH="1" flipV="1">
            <a:off x="7620000" y="762000"/>
            <a:ext cx="1524000" cy="3558516"/>
          </a:xfrm>
          <a:prstGeom prst="straightConnector1">
            <a:avLst/>
          </a:prstGeom>
          <a:solidFill>
            <a:schemeClr val="accent1"/>
          </a:solidFill>
          <a:ln w="38100" cap="flat" cmpd="sng" algn="ctr">
            <a:solidFill>
              <a:srgbClr val="A31C1C"/>
            </a:solidFill>
            <a:prstDash val="solid"/>
            <a:round/>
            <a:headEnd type="none" w="med" len="med"/>
            <a:tailEnd type="none"/>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pic>
        <p:nvPicPr>
          <p:cNvPr id="7" name="Picture 6" descr="CornellNYC Tech Floor Plan Cropped.pdf"/>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513826" y="4317795"/>
            <a:ext cx="2653103" cy="2540205"/>
          </a:xfrm>
          <a:prstGeom prst="rect">
            <a:avLst/>
          </a:prstGeom>
        </p:spPr>
      </p:pic>
    </p:spTree>
    <p:extLst>
      <p:ext uri="{BB962C8B-B14F-4D97-AF65-F5344CB8AC3E}">
        <p14:creationId xmlns:p14="http://schemas.microsoft.com/office/powerpoint/2010/main" val="4196157484"/>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_7130396.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971550"/>
            <a:ext cx="7848600" cy="5886450"/>
          </a:xfrm>
          <a:prstGeom prst="rect">
            <a:avLst/>
          </a:prstGeom>
        </p:spPr>
      </p:pic>
      <p:sp>
        <p:nvSpPr>
          <p:cNvPr id="2" name="TextBox 1"/>
          <p:cNvSpPr txBox="1"/>
          <p:nvPr/>
        </p:nvSpPr>
        <p:spPr>
          <a:xfrm>
            <a:off x="2292982" y="3045387"/>
            <a:ext cx="184666" cy="461665"/>
          </a:xfrm>
          <a:prstGeom prst="rect">
            <a:avLst/>
          </a:prstGeom>
          <a:noFill/>
        </p:spPr>
        <p:txBody>
          <a:bodyPr wrap="none" rtlCol="0">
            <a:spAutoFit/>
          </a:bodyPr>
          <a:lstStyle/>
          <a:p>
            <a:endParaRPr lang="en-US" dirty="0"/>
          </a:p>
        </p:txBody>
      </p:sp>
      <p:pic>
        <p:nvPicPr>
          <p:cNvPr id="4"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9739" t="15045" r="2053" b="27641"/>
          <a:stretch/>
        </p:blipFill>
        <p:spPr bwMode="auto">
          <a:xfrm>
            <a:off x="4572000" y="0"/>
            <a:ext cx="4495800" cy="18257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ectangle 5"/>
          <p:cNvSpPr/>
          <p:nvPr/>
        </p:nvSpPr>
        <p:spPr>
          <a:xfrm>
            <a:off x="5380666" y="794934"/>
            <a:ext cx="138545" cy="207818"/>
          </a:xfrm>
          <a:prstGeom prst="rect">
            <a:avLst/>
          </a:prstGeom>
          <a:solidFill>
            <a:srgbClr val="FF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p:cNvSpPr txBox="1">
            <a:spLocks/>
          </p:cNvSpPr>
          <p:nvPr/>
        </p:nvSpPr>
        <p:spPr>
          <a:xfrm>
            <a:off x="76200" y="5791200"/>
            <a:ext cx="5486400" cy="914400"/>
          </a:xfrm>
          <a:prstGeom prst="rect">
            <a:avLst/>
          </a:prstGeom>
        </p:spPr>
        <p:txBody>
          <a:bodyPr vert="horz" lIns="91440" tIns="45720" rIns="91440" bIns="45720" rtlCol="0" anchor="ctr">
            <a:noAutofit/>
          </a:bodyPr>
          <a:lstStyle/>
          <a:p>
            <a:pPr marL="0" marR="0" lvl="0" indent="0" defTabSz="914400" rtl="0" eaLnBrk="1" fontAlgn="auto" latinLnBrk="0" hangingPunct="1">
              <a:lnSpc>
                <a:spcPct val="100000"/>
              </a:lnSpc>
              <a:spcBef>
                <a:spcPct val="0"/>
              </a:spcBef>
              <a:spcAft>
                <a:spcPts val="0"/>
              </a:spcAft>
              <a:buClrTx/>
              <a:buSzTx/>
              <a:buFontTx/>
              <a:buNone/>
              <a:tabLst/>
              <a:defRPr/>
            </a:pPr>
            <a:r>
              <a:rPr lang="en-US" sz="3200" dirty="0" smtClean="0">
                <a:solidFill>
                  <a:srgbClr val="FFFFFF"/>
                </a:solidFill>
                <a:latin typeface="+mj-lt"/>
                <a:ea typeface="+mj-ea"/>
                <a:cs typeface="+mj-cs"/>
              </a:rPr>
              <a:t>Room 03-22</a:t>
            </a:r>
          </a:p>
          <a:p>
            <a:pPr marL="0" marR="0" lvl="0" indent="0" defTabSz="914400" rtl="0" eaLnBrk="1" fontAlgn="auto" latinLnBrk="0" hangingPunct="1">
              <a:lnSpc>
                <a:spcPct val="100000"/>
              </a:lnSpc>
              <a:spcBef>
                <a:spcPct val="0"/>
              </a:spcBef>
              <a:spcAft>
                <a:spcPts val="0"/>
              </a:spcAft>
              <a:buClrTx/>
              <a:buSzTx/>
              <a:buFontTx/>
              <a:buNone/>
              <a:tabLst/>
              <a:defRPr/>
            </a:pPr>
            <a:r>
              <a:rPr lang="en-US" sz="3200" dirty="0" smtClean="0">
                <a:solidFill>
                  <a:srgbClr val="FFFFFF"/>
                </a:solidFill>
                <a:latin typeface="+mj-lt"/>
                <a:ea typeface="+mj-ea"/>
                <a:cs typeface="+mj-cs"/>
              </a:rPr>
              <a:t>1 ~ 3 Seat Room</a:t>
            </a:r>
            <a:endParaRPr kumimoji="0" lang="en-US" sz="3200" b="0" i="0" u="none" strike="noStrike" kern="1200" cap="none" spc="0" normalizeH="0" baseline="0" noProof="0" dirty="0">
              <a:ln>
                <a:noFill/>
              </a:ln>
              <a:solidFill>
                <a:srgbClr val="FFFFFF"/>
              </a:solidFill>
              <a:effectLst/>
              <a:uLnTx/>
              <a:uFillTx/>
              <a:latin typeface="+mj-lt"/>
              <a:ea typeface="+mj-ea"/>
              <a:cs typeface="+mj-cs"/>
            </a:endParaRPr>
          </a:p>
        </p:txBody>
      </p:sp>
      <p:sp>
        <p:nvSpPr>
          <p:cNvPr id="9" name="Down Arrow 8"/>
          <p:cNvSpPr/>
          <p:nvPr/>
        </p:nvSpPr>
        <p:spPr>
          <a:xfrm rot="16200000">
            <a:off x="5014829" y="757500"/>
            <a:ext cx="247471" cy="371128"/>
          </a:xfrm>
          <a:prstGeom prst="downArrow">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endParaRPr lang="en-US" kern="1200"/>
          </a:p>
        </p:txBody>
      </p:sp>
      <p:cxnSp>
        <p:nvCxnSpPr>
          <p:cNvPr id="10" name="Straight Arrow Connector 9"/>
          <p:cNvCxnSpPr/>
          <p:nvPr/>
        </p:nvCxnSpPr>
        <p:spPr bwMode="auto">
          <a:xfrm flipH="1" flipV="1">
            <a:off x="5379764" y="1002042"/>
            <a:ext cx="1783036" cy="2884158"/>
          </a:xfrm>
          <a:prstGeom prst="straightConnector1">
            <a:avLst/>
          </a:prstGeom>
          <a:solidFill>
            <a:schemeClr val="accent1"/>
          </a:solidFill>
          <a:ln w="38100" cap="flat" cmpd="sng" algn="ctr">
            <a:solidFill>
              <a:srgbClr val="A31C1C"/>
            </a:solidFill>
            <a:prstDash val="solid"/>
            <a:round/>
            <a:headEnd type="none" w="med" len="med"/>
            <a:tailEnd type="none"/>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11" name="Straight Arrow Connector 10"/>
          <p:cNvCxnSpPr/>
          <p:nvPr/>
        </p:nvCxnSpPr>
        <p:spPr bwMode="auto">
          <a:xfrm flipH="1" flipV="1">
            <a:off x="5486400" y="990600"/>
            <a:ext cx="3646159" cy="2865168"/>
          </a:xfrm>
          <a:prstGeom prst="straightConnector1">
            <a:avLst/>
          </a:prstGeom>
          <a:solidFill>
            <a:schemeClr val="accent1"/>
          </a:solidFill>
          <a:ln w="38100" cap="flat" cmpd="sng" algn="ctr">
            <a:solidFill>
              <a:srgbClr val="A31C1C"/>
            </a:solidFill>
            <a:prstDash val="solid"/>
            <a:round/>
            <a:headEnd type="none" w="med" len="med"/>
            <a:tailEnd type="none"/>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pic>
        <p:nvPicPr>
          <p:cNvPr id="5" name="Picture 4" descr="CornellNYC Tech Floor Plan Cropped.pdf"/>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124700" y="3859645"/>
            <a:ext cx="2019300" cy="2998355"/>
          </a:xfrm>
          <a:prstGeom prst="rect">
            <a:avLst/>
          </a:prstGeom>
        </p:spPr>
      </p:pic>
    </p:spTree>
    <p:extLst>
      <p:ext uri="{BB962C8B-B14F-4D97-AF65-F5344CB8AC3E}">
        <p14:creationId xmlns:p14="http://schemas.microsoft.com/office/powerpoint/2010/main" val="496041741"/>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292982" y="3045387"/>
            <a:ext cx="184666" cy="461665"/>
          </a:xfrm>
          <a:prstGeom prst="rect">
            <a:avLst/>
          </a:prstGeom>
          <a:noFill/>
        </p:spPr>
        <p:txBody>
          <a:bodyPr wrap="none" rtlCol="0">
            <a:spAutoFit/>
          </a:bodyPr>
          <a:lstStyle/>
          <a:p>
            <a:endParaRPr lang="en-US" dirty="0"/>
          </a:p>
        </p:txBody>
      </p:sp>
      <p:pic>
        <p:nvPicPr>
          <p:cNvPr id="3" name="Picture 2" descr="D:\CU - NYC Tech Campus\Pictures\P1020715.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5400" y="990600"/>
            <a:ext cx="7823200" cy="5867400"/>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9739" t="15045" r="2053" b="27641"/>
          <a:stretch/>
        </p:blipFill>
        <p:spPr bwMode="auto">
          <a:xfrm>
            <a:off x="4648200" y="0"/>
            <a:ext cx="4495800" cy="18257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Down Arrow 4"/>
          <p:cNvSpPr/>
          <p:nvPr/>
        </p:nvSpPr>
        <p:spPr>
          <a:xfrm rot="6234591">
            <a:off x="5415091" y="731588"/>
            <a:ext cx="247471" cy="371128"/>
          </a:xfrm>
          <a:prstGeom prst="downArrow">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4953000" y="685800"/>
            <a:ext cx="381000" cy="228600"/>
          </a:xfrm>
          <a:prstGeom prst="rect">
            <a:avLst/>
          </a:prstGeom>
          <a:solidFill>
            <a:srgbClr val="FF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p:cNvSpPr txBox="1">
            <a:spLocks/>
          </p:cNvSpPr>
          <p:nvPr/>
        </p:nvSpPr>
        <p:spPr>
          <a:xfrm>
            <a:off x="0" y="5791200"/>
            <a:ext cx="5486400" cy="914400"/>
          </a:xfrm>
          <a:prstGeom prst="rect">
            <a:avLst/>
          </a:prstGeom>
        </p:spPr>
        <p:txBody>
          <a:bodyPr vert="horz" lIns="91440" tIns="45720" rIns="91440" bIns="45720" rtlCol="0" anchor="ctr">
            <a:noAutofit/>
          </a:bodyPr>
          <a:lstStyle/>
          <a:p>
            <a:pPr marL="0" marR="0" lvl="0" indent="0" defTabSz="914400" rtl="0" eaLnBrk="1" fontAlgn="auto" latinLnBrk="0" hangingPunct="1">
              <a:lnSpc>
                <a:spcPct val="100000"/>
              </a:lnSpc>
              <a:spcBef>
                <a:spcPct val="0"/>
              </a:spcBef>
              <a:spcAft>
                <a:spcPts val="0"/>
              </a:spcAft>
              <a:buClrTx/>
              <a:buSzTx/>
              <a:buFontTx/>
              <a:buNone/>
              <a:tabLst/>
              <a:defRPr/>
            </a:pPr>
            <a:r>
              <a:rPr lang="en-US" sz="3200" dirty="0" smtClean="0">
                <a:solidFill>
                  <a:srgbClr val="FFFFFF"/>
                </a:solidFill>
                <a:latin typeface="+mj-lt"/>
                <a:ea typeface="+mj-ea"/>
                <a:cs typeface="+mj-cs"/>
              </a:rPr>
              <a:t>Room 03-32</a:t>
            </a:r>
          </a:p>
          <a:p>
            <a:pPr marL="0" marR="0" lvl="0" indent="0" defTabSz="914400" rtl="0" eaLnBrk="1" fontAlgn="auto" latinLnBrk="0" hangingPunct="1">
              <a:lnSpc>
                <a:spcPct val="100000"/>
              </a:lnSpc>
              <a:spcBef>
                <a:spcPct val="0"/>
              </a:spcBef>
              <a:spcAft>
                <a:spcPts val="0"/>
              </a:spcAft>
              <a:buClrTx/>
              <a:buSzTx/>
              <a:buFontTx/>
              <a:buNone/>
              <a:tabLst/>
              <a:defRPr/>
            </a:pPr>
            <a:r>
              <a:rPr lang="en-US" sz="3200" dirty="0" smtClean="0">
                <a:solidFill>
                  <a:srgbClr val="FFFFFF"/>
                </a:solidFill>
                <a:latin typeface="+mj-lt"/>
                <a:ea typeface="+mj-ea"/>
                <a:cs typeface="+mj-cs"/>
              </a:rPr>
              <a:t>10 Seat Room</a:t>
            </a:r>
            <a:endParaRPr kumimoji="0" lang="en-US" sz="3200" b="0" i="0" u="none" strike="noStrike" kern="1200" cap="none" spc="0" normalizeH="0" baseline="0" noProof="0" dirty="0">
              <a:ln>
                <a:noFill/>
              </a:ln>
              <a:solidFill>
                <a:srgbClr val="FFFFFF"/>
              </a:solidFill>
              <a:effectLst/>
              <a:uLnTx/>
              <a:uFillTx/>
              <a:latin typeface="+mj-lt"/>
              <a:ea typeface="+mj-ea"/>
              <a:cs typeface="+mj-cs"/>
            </a:endParaRPr>
          </a:p>
        </p:txBody>
      </p:sp>
      <p:cxnSp>
        <p:nvCxnSpPr>
          <p:cNvPr id="9" name="Straight Arrow Connector 8"/>
          <p:cNvCxnSpPr/>
          <p:nvPr/>
        </p:nvCxnSpPr>
        <p:spPr bwMode="auto">
          <a:xfrm flipH="1" flipV="1">
            <a:off x="4941559" y="902958"/>
            <a:ext cx="163841" cy="3669042"/>
          </a:xfrm>
          <a:prstGeom prst="straightConnector1">
            <a:avLst/>
          </a:prstGeom>
          <a:solidFill>
            <a:schemeClr val="accent1"/>
          </a:solidFill>
          <a:ln w="38100" cap="flat" cmpd="sng" algn="ctr">
            <a:solidFill>
              <a:srgbClr val="A31C1C"/>
            </a:solidFill>
            <a:prstDash val="solid"/>
            <a:round/>
            <a:headEnd type="none" w="med" len="med"/>
            <a:tailEnd type="none"/>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10" name="Straight Arrow Connector 9"/>
          <p:cNvCxnSpPr/>
          <p:nvPr/>
        </p:nvCxnSpPr>
        <p:spPr bwMode="auto">
          <a:xfrm flipH="1" flipV="1">
            <a:off x="5334000" y="902958"/>
            <a:ext cx="3810000" cy="3669042"/>
          </a:xfrm>
          <a:prstGeom prst="straightConnector1">
            <a:avLst/>
          </a:prstGeom>
          <a:solidFill>
            <a:schemeClr val="accent1"/>
          </a:solidFill>
          <a:ln w="38100" cap="flat" cmpd="sng" algn="ctr">
            <a:solidFill>
              <a:srgbClr val="A31C1C"/>
            </a:solidFill>
            <a:prstDash val="solid"/>
            <a:round/>
            <a:headEnd type="none" w="med" len="med"/>
            <a:tailEnd type="none"/>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pic>
        <p:nvPicPr>
          <p:cNvPr id="8" name="Picture 7" descr="CornellNYC Tech Floor Plan Cropped.pdf"/>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063375" y="4567853"/>
            <a:ext cx="4080625" cy="2290147"/>
          </a:xfrm>
          <a:prstGeom prst="rect">
            <a:avLst/>
          </a:prstGeom>
        </p:spPr>
      </p:pic>
    </p:spTree>
    <p:extLst>
      <p:ext uri="{BB962C8B-B14F-4D97-AF65-F5344CB8AC3E}">
        <p14:creationId xmlns:p14="http://schemas.microsoft.com/office/powerpoint/2010/main" val="61935290"/>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CU Template">
  <a:themeElements>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Blank Presentation">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Times" charset="0"/>
            <a:ea typeface="ＭＳ Ｐゴシック"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Times" charset="0"/>
            <a:ea typeface="ＭＳ Ｐゴシック" charset="0"/>
          </a:defRPr>
        </a:defPPr>
      </a:lstStyle>
    </a:ln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CU Template.potx</Template>
  <TotalTime>13482</TotalTime>
  <Words>1226</Words>
  <Application>Microsoft Macintosh PowerPoint</Application>
  <PresentationFormat>On-screen Show (4:3)</PresentationFormat>
  <Paragraphs>111</Paragraphs>
  <Slides>23</Slides>
  <Notes>0</Notes>
  <HiddenSlides>0</HiddenSlides>
  <MMClips>0</MMClips>
  <ScaleCrop>false</ScaleCrop>
  <HeadingPairs>
    <vt:vector size="4" baseType="variant">
      <vt:variant>
        <vt:lpstr>Theme</vt:lpstr>
      </vt:variant>
      <vt:variant>
        <vt:i4>1</vt:i4>
      </vt:variant>
      <vt:variant>
        <vt:lpstr>Slide Titles</vt:lpstr>
      </vt:variant>
      <vt:variant>
        <vt:i4>23</vt:i4>
      </vt:variant>
    </vt:vector>
  </HeadingPairs>
  <TitlesOfParts>
    <vt:vector size="24" baseType="lpstr">
      <vt:lpstr>CU Template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WPG Group</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Martha Fitzgerald</dc:creator>
  <cp:lastModifiedBy>Andy Slusar</cp:lastModifiedBy>
  <cp:revision>101</cp:revision>
  <cp:lastPrinted>2012-07-30T13:16:43Z</cp:lastPrinted>
  <dcterms:created xsi:type="dcterms:W3CDTF">2004-11-04T17:47:41Z</dcterms:created>
  <dcterms:modified xsi:type="dcterms:W3CDTF">2012-10-11T21:52:29Z</dcterms:modified>
</cp:coreProperties>
</file>