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64"/>
  </p:notesMasterIdLst>
  <p:sldIdLst>
    <p:sldId id="256" r:id="rId2"/>
    <p:sldId id="374" r:id="rId3"/>
    <p:sldId id="301" r:id="rId4"/>
    <p:sldId id="344" r:id="rId5"/>
    <p:sldId id="343" r:id="rId6"/>
    <p:sldId id="371" r:id="rId7"/>
    <p:sldId id="372" r:id="rId8"/>
    <p:sldId id="375" r:id="rId9"/>
    <p:sldId id="370" r:id="rId10"/>
    <p:sldId id="302" r:id="rId11"/>
    <p:sldId id="365" r:id="rId12"/>
    <p:sldId id="366" r:id="rId13"/>
    <p:sldId id="303" r:id="rId14"/>
    <p:sldId id="306" r:id="rId15"/>
    <p:sldId id="364" r:id="rId16"/>
    <p:sldId id="309" r:id="rId17"/>
    <p:sldId id="310" r:id="rId18"/>
    <p:sldId id="345" r:id="rId19"/>
    <p:sldId id="367" r:id="rId20"/>
    <p:sldId id="312" r:id="rId21"/>
    <p:sldId id="313" r:id="rId22"/>
    <p:sldId id="314" r:id="rId23"/>
    <p:sldId id="346" r:id="rId24"/>
    <p:sldId id="316" r:id="rId25"/>
    <p:sldId id="355" r:id="rId26"/>
    <p:sldId id="356" r:id="rId27"/>
    <p:sldId id="357" r:id="rId28"/>
    <p:sldId id="358" r:id="rId29"/>
    <p:sldId id="317" r:id="rId30"/>
    <p:sldId id="359" r:id="rId31"/>
    <p:sldId id="368" r:id="rId32"/>
    <p:sldId id="318" r:id="rId33"/>
    <p:sldId id="360" r:id="rId34"/>
    <p:sldId id="348" r:id="rId35"/>
    <p:sldId id="320" r:id="rId36"/>
    <p:sldId id="349" r:id="rId37"/>
    <p:sldId id="322" r:id="rId38"/>
    <p:sldId id="376" r:id="rId39"/>
    <p:sldId id="350" r:id="rId40"/>
    <p:sldId id="325" r:id="rId41"/>
    <p:sldId id="326" r:id="rId42"/>
    <p:sldId id="351" r:id="rId43"/>
    <p:sldId id="377" r:id="rId44"/>
    <p:sldId id="361" r:id="rId45"/>
    <p:sldId id="328" r:id="rId46"/>
    <p:sldId id="329" r:id="rId47"/>
    <p:sldId id="373" r:id="rId48"/>
    <p:sldId id="352" r:id="rId49"/>
    <p:sldId id="353" r:id="rId50"/>
    <p:sldId id="332" r:id="rId51"/>
    <p:sldId id="333" r:id="rId52"/>
    <p:sldId id="334" r:id="rId53"/>
    <p:sldId id="335" r:id="rId54"/>
    <p:sldId id="336" r:id="rId55"/>
    <p:sldId id="337" r:id="rId56"/>
    <p:sldId id="338" r:id="rId57"/>
    <p:sldId id="362" r:id="rId58"/>
    <p:sldId id="339" r:id="rId59"/>
    <p:sldId id="354" r:id="rId60"/>
    <p:sldId id="341" r:id="rId61"/>
    <p:sldId id="369" r:id="rId62"/>
    <p:sldId id="378"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65664" autoAdjust="0"/>
  </p:normalViewPr>
  <p:slideViewPr>
    <p:cSldViewPr>
      <p:cViewPr varScale="1">
        <p:scale>
          <a:sx n="47" d="100"/>
          <a:sy n="47" d="100"/>
        </p:scale>
        <p:origin x="-117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007684-00A0-476F-8FFD-AC0FC2E742AB}" type="datetimeFigureOut">
              <a:rPr lang="en-US" smtClean="0"/>
              <a:pPr/>
              <a:t>6/23/2011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AB0DA4-3F4B-47B7-9EBC-2103F2A42340}" type="slidenum">
              <a:rPr lang="en-US" smtClean="0"/>
              <a:pPr/>
              <a:t>‹#›</a:t>
            </a:fld>
            <a:endParaRPr lang="en-US"/>
          </a:p>
        </p:txBody>
      </p:sp>
    </p:spTree>
    <p:extLst>
      <p:ext uri="{BB962C8B-B14F-4D97-AF65-F5344CB8AC3E}">
        <p14:creationId xmlns:p14="http://schemas.microsoft.com/office/powerpoint/2010/main" val="1545001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Create your new profile here.  You can</a:t>
            </a:r>
            <a:r>
              <a:rPr lang="en-US" baseline="0" dirty="0" smtClean="0"/>
              <a:t> have as many individual profiles as you like; don’t worry if you forget one.</a:t>
            </a:r>
          </a:p>
          <a:p>
            <a:r>
              <a:rPr lang="en-US" baseline="0" dirty="0" smtClean="0"/>
              <a:t>Once you’ve created a new profile, you’re signed in.  But if you log out, you’ll have to sign in again by typing in your Profile Name and password.  The machine will ask if you want it to remember your password; it’s your option.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10</a:t>
            </a:fld>
            <a:endParaRPr lang="en-US"/>
          </a:p>
        </p:txBody>
      </p:sp>
    </p:spTree>
    <p:extLst>
      <p:ext uri="{BB962C8B-B14F-4D97-AF65-F5344CB8AC3E}">
        <p14:creationId xmlns:p14="http://schemas.microsoft.com/office/powerpoint/2010/main" val="3021865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a:t>
            </a:r>
            <a:r>
              <a:rPr lang="en-US" baseline="0" dirty="0" smtClean="0"/>
              <a:t> the welcome page, open and close the information on the RDA Tab by clicking on the plus and minus signs. </a:t>
            </a:r>
            <a:endParaRPr lang="en-US" dirty="0" smtClean="0"/>
          </a:p>
          <a:p>
            <a:r>
              <a:rPr lang="en-US" dirty="0" smtClean="0"/>
              <a:t>This</a:t>
            </a:r>
            <a:r>
              <a:rPr lang="en-US" baseline="0" dirty="0" smtClean="0"/>
              <a:t> vocabulary should sound familiar from Tracey and Jean’s talks.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11</a:t>
            </a:fld>
            <a:endParaRPr lang="en-US"/>
          </a:p>
        </p:txBody>
      </p:sp>
    </p:spTree>
    <p:extLst>
      <p:ext uri="{BB962C8B-B14F-4D97-AF65-F5344CB8AC3E}">
        <p14:creationId xmlns:p14="http://schemas.microsoft.com/office/powerpoint/2010/main" val="65813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Still your familiar Group 1, Group 2 and Group 3 entities.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12</a:t>
            </a:fld>
            <a:endParaRPr lang="en-US"/>
          </a:p>
        </p:txBody>
      </p:sp>
    </p:spTree>
    <p:extLst>
      <p:ext uri="{BB962C8B-B14F-4D97-AF65-F5344CB8AC3E}">
        <p14:creationId xmlns:p14="http://schemas.microsoft.com/office/powerpoint/2010/main" val="2222067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table of contents is a handy outline of RDA’s organizational principles.  I recommend printing it out to study.  You can print out any RDA text by clicking on the “Print Text” button in the upper right corner.</a:t>
            </a:r>
          </a:p>
          <a:p>
            <a:r>
              <a:rPr lang="en-US" baseline="0" dirty="0" smtClean="0"/>
              <a:t>To start over, hit the Refresh logo.</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13</a:t>
            </a:fld>
            <a:endParaRPr lang="en-US"/>
          </a:p>
        </p:txBody>
      </p:sp>
    </p:spTree>
    <p:extLst>
      <p:ext uri="{BB962C8B-B14F-4D97-AF65-F5344CB8AC3E}">
        <p14:creationId xmlns:p14="http://schemas.microsoft.com/office/powerpoint/2010/main" val="2477793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Toolkit index is excellent.  Not only does it index RDA terms, but it also has a limited number of old AACR2 terms to help get you from AACR2 concepts to the new way of doing things.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a:t>
            </a:r>
            <a:r>
              <a:rPr lang="en-US" baseline="0" dirty="0" smtClean="0"/>
              <a:t> this point in our RDA training, it’s hard for us to manipulate the RDA jargon with confidence.  I’m going to show you some of the Toolkit’s features that help us integrate FRBR/RDA concepts with the ways that we already know how to catalog.  But the Toolkit is meant to be useable even without full fluency in RDA.  Let’s dive in!</a:t>
            </a:r>
          </a:p>
          <a:p>
            <a:endParaRPr lang="en-US" baseline="0" dirty="0" smtClean="0"/>
          </a:p>
        </p:txBody>
      </p:sp>
      <p:sp>
        <p:nvSpPr>
          <p:cNvPr id="4" name="Slide Number Placeholder 3"/>
          <p:cNvSpPr>
            <a:spLocks noGrp="1"/>
          </p:cNvSpPr>
          <p:nvPr>
            <p:ph type="sldNum" sz="quarter" idx="10"/>
          </p:nvPr>
        </p:nvSpPr>
        <p:spPr/>
        <p:txBody>
          <a:bodyPr/>
          <a:lstStyle/>
          <a:p>
            <a:fld id="{A1AB0DA4-3F4B-47B7-9EBC-2103F2A42340}" type="slidenum">
              <a:rPr lang="en-US" smtClean="0"/>
              <a:pPr/>
              <a:t>14</a:t>
            </a:fld>
            <a:endParaRPr lang="en-US"/>
          </a:p>
        </p:txBody>
      </p:sp>
    </p:spTree>
    <p:extLst>
      <p:ext uri="{BB962C8B-B14F-4D97-AF65-F5344CB8AC3E}">
        <p14:creationId xmlns:p14="http://schemas.microsoft.com/office/powerpoint/2010/main" val="722851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Quick search = keyword (phrase or rule number).</a:t>
            </a:r>
          </a:p>
          <a:p>
            <a:r>
              <a:rPr lang="en-US" baseline="0" dirty="0" smtClean="0"/>
              <a:t>Quotation marks around words work as you would expect.</a:t>
            </a:r>
          </a:p>
          <a:p>
            <a:r>
              <a:rPr lang="en-US" baseline="0" dirty="0" smtClean="0"/>
              <a:t>If you search on an exact rule number, you get taken to that rule.  If you put quotes around numbers, you get every rule that has that sequence of numbers in it.  For example, if you search “1.7”, you get every rule that has “1.7” anywhere in it.  </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16</a:t>
            </a:fld>
            <a:endParaRPr lang="en-US"/>
          </a:p>
        </p:txBody>
      </p:sp>
    </p:spTree>
    <p:extLst>
      <p:ext uri="{BB962C8B-B14F-4D97-AF65-F5344CB8AC3E}">
        <p14:creationId xmlns:p14="http://schemas.microsoft.com/office/powerpoint/2010/main" val="2835940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Search results are displayed in an index screen.  Click on the entry to be taken to the relevant</a:t>
            </a:r>
            <a:r>
              <a:rPr lang="en-US" baseline="0" dirty="0" smtClean="0"/>
              <a:t> section of RDA.</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17</a:t>
            </a:fld>
            <a:endParaRPr lang="en-US"/>
          </a:p>
        </p:txBody>
      </p:sp>
    </p:spTree>
    <p:extLst>
      <p:ext uri="{BB962C8B-B14F-4D97-AF65-F5344CB8AC3E}">
        <p14:creationId xmlns:p14="http://schemas.microsoft.com/office/powerpoint/2010/main" val="1525926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r>
              <a:rPr lang="en-US" dirty="0" smtClean="0"/>
              <a:t>From</a:t>
            </a:r>
            <a:r>
              <a:rPr lang="en-US" baseline="0" dirty="0" smtClean="0"/>
              <a:t> Chapter 2, telling you how to record titles proper.  RDA is proudly divorced from ISBD punctuation.  They think of information as living in little boxes, not as ISBD-punctuated phrases or as MARC-tagged elements.</a:t>
            </a:r>
          </a:p>
          <a:p>
            <a:pPr marL="228600" indent="-228600">
              <a:buAutoNum type="arabicParenBoth"/>
            </a:pPr>
            <a:r>
              <a:rPr lang="en-US" baseline="0" dirty="0" smtClean="0"/>
              <a:t> To find out where you are in RDA, click on the “Synch TOC” button.  Your section is always in the middle of the left-hand column, in bold.</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18</a:t>
            </a:fld>
            <a:endParaRPr lang="en-US"/>
          </a:p>
        </p:txBody>
      </p:sp>
    </p:spTree>
    <p:extLst>
      <p:ext uri="{BB962C8B-B14F-4D97-AF65-F5344CB8AC3E}">
        <p14:creationId xmlns:p14="http://schemas.microsoft.com/office/powerpoint/2010/main" val="869003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Here’s the screen with the table of contents synchronized.</a:t>
            </a:r>
          </a:p>
          <a:p>
            <a:pPr marL="228600" indent="-228600">
              <a:buAutoNum type="arabicParenBoth"/>
            </a:pPr>
            <a:r>
              <a:rPr lang="en-US" baseline="0" dirty="0" smtClean="0"/>
              <a:t>The brown arrows take you to Next Hit and Previous Hit within the document section.</a:t>
            </a:r>
          </a:p>
          <a:p>
            <a:pPr marL="228600" marR="0" indent="-228600" algn="l" defTabSz="914400" rtl="0" eaLnBrk="1" fontAlgn="auto" latinLnBrk="0" hangingPunct="1">
              <a:lnSpc>
                <a:spcPct val="100000"/>
              </a:lnSpc>
              <a:spcBef>
                <a:spcPts val="0"/>
              </a:spcBef>
              <a:spcAft>
                <a:spcPts val="0"/>
              </a:spcAft>
              <a:buClrTx/>
              <a:buSzTx/>
              <a:buFontTx/>
              <a:buAutoNum type="arabicParenBoth"/>
              <a:tabLst/>
              <a:defRPr/>
            </a:pPr>
            <a:r>
              <a:rPr lang="en-US" baseline="0" dirty="0" smtClean="0"/>
              <a:t> To get back to your index screen, click on “Return to Results.”</a:t>
            </a:r>
            <a:endParaRPr lang="en-US" dirty="0" smtClean="0"/>
          </a:p>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19</a:t>
            </a:fld>
            <a:endParaRPr lang="en-US"/>
          </a:p>
        </p:txBody>
      </p:sp>
    </p:spTree>
    <p:extLst>
      <p:ext uri="{BB962C8B-B14F-4D97-AF65-F5344CB8AC3E}">
        <p14:creationId xmlns:p14="http://schemas.microsoft.com/office/powerpoint/2010/main" val="17459326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ISBD punctuation</a:t>
            </a:r>
            <a:r>
              <a:rPr lang="en-US" baseline="0" dirty="0" smtClean="0"/>
              <a:t> is housed in Appendix D.  You have to press Synth TOC again to find out the new place that RDA has taken you.</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20</a:t>
            </a:fld>
            <a:endParaRPr lang="en-US"/>
          </a:p>
        </p:txBody>
      </p:sp>
    </p:spTree>
    <p:extLst>
      <p:ext uri="{BB962C8B-B14F-4D97-AF65-F5344CB8AC3E}">
        <p14:creationId xmlns:p14="http://schemas.microsoft.com/office/powerpoint/2010/main" val="2675101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like the Toolkit.</a:t>
            </a:r>
          </a:p>
          <a:p>
            <a:r>
              <a:rPr lang="en-US" dirty="0" smtClean="0"/>
              <a:t>A paper version of RDA exists, but RDA is designed</a:t>
            </a:r>
            <a:r>
              <a:rPr lang="en-US" baseline="0" dirty="0" smtClean="0"/>
              <a:t> to work best in its electronic form, RDA Toolkit.  RDA works best in electronic format because:</a:t>
            </a:r>
          </a:p>
          <a:p>
            <a:pPr marL="228600" indent="-228600">
              <a:buAutoNum type="arabicParenBoth"/>
            </a:pPr>
            <a:r>
              <a:rPr lang="en-US" baseline="0" dirty="0" smtClean="0"/>
              <a:t>The text is extensively hyperlinked within itself;</a:t>
            </a:r>
          </a:p>
          <a:p>
            <a:pPr marL="228600" indent="-228600">
              <a:buAutoNum type="arabicParenBoth"/>
            </a:pPr>
            <a:r>
              <a:rPr lang="en-US" baseline="0" dirty="0" smtClean="0"/>
              <a:t>The text is kept up-to-date and revised when necessary.  No firm plans exist for updating the paper version.</a:t>
            </a:r>
          </a:p>
          <a:p>
            <a:pPr marL="228600" indent="-228600">
              <a:buAutoNum type="arabicParenBoth"/>
            </a:pPr>
            <a:r>
              <a:rPr lang="en-US" baseline="0" dirty="0" smtClean="0"/>
              <a:t>Toolkit contains, in addition to RDA itself, several powerful tools that make finding things in RDA much easier and clearer.</a:t>
            </a:r>
            <a:endParaRPr lang="en-US" dirty="0" smtClean="0"/>
          </a:p>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a:t>
            </a:fld>
            <a:endParaRPr lang="en-US"/>
          </a:p>
        </p:txBody>
      </p:sp>
    </p:spTree>
    <p:extLst>
      <p:ext uri="{BB962C8B-B14F-4D97-AF65-F5344CB8AC3E}">
        <p14:creationId xmlns:p14="http://schemas.microsoft.com/office/powerpoint/2010/main" val="30412043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Bookmarking</a:t>
            </a:r>
            <a:r>
              <a:rPr lang="en-US" baseline="0" dirty="0" smtClean="0"/>
              <a:t> in Toolkit is easy.  I have bookmarked a few places already, and the bookmarks live in “My Profile.”</a:t>
            </a:r>
          </a:p>
          <a:p>
            <a:r>
              <a:rPr lang="en-US" baseline="0" dirty="0" smtClean="0"/>
              <a:t>Since you can have as many personal profiles as you like, and since your bookmarks are attached to your profile, it may be handy to have separate profiles for yourself—say, one for yourself as a Serials cataloger, one for yourself as a Maps cataloger—in order to group your bookmarks in a manageable way.</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21</a:t>
            </a:fld>
            <a:endParaRPr lang="en-US"/>
          </a:p>
        </p:txBody>
      </p:sp>
    </p:spTree>
    <p:extLst>
      <p:ext uri="{BB962C8B-B14F-4D97-AF65-F5344CB8AC3E}">
        <p14:creationId xmlns:p14="http://schemas.microsoft.com/office/powerpoint/2010/main" val="4055308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 My Profile</a:t>
            </a:r>
            <a:r>
              <a:rPr lang="en-US" smtClean="0"/>
              <a:t>, then click</a:t>
            </a:r>
            <a:r>
              <a:rPr lang="en-US" baseline="0" smtClean="0"/>
              <a:t> </a:t>
            </a:r>
            <a:r>
              <a:rPr lang="en-US" baseline="0" dirty="0" smtClean="0"/>
              <a:t>on a Bookmark to get taken to the RDA text.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22</a:t>
            </a:fld>
            <a:endParaRPr lang="en-US"/>
          </a:p>
        </p:txBody>
      </p:sp>
    </p:spTree>
    <p:extLst>
      <p:ext uri="{BB962C8B-B14F-4D97-AF65-F5344CB8AC3E}">
        <p14:creationId xmlns:p14="http://schemas.microsoft.com/office/powerpoint/2010/main" val="2976088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a bookmark</a:t>
            </a:r>
            <a:r>
              <a:rPr lang="en-US" baseline="0" dirty="0" smtClean="0"/>
              <a:t> looks like when it doesn’t have notes attached.</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23</a:t>
            </a:fld>
            <a:endParaRPr lang="en-US"/>
          </a:p>
        </p:txBody>
      </p:sp>
    </p:spTree>
    <p:extLst>
      <p:ext uri="{BB962C8B-B14F-4D97-AF65-F5344CB8AC3E}">
        <p14:creationId xmlns:p14="http://schemas.microsoft.com/office/powerpoint/2010/main" val="2777365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bookmark that does have notes (see</a:t>
            </a:r>
            <a:r>
              <a:rPr lang="en-US" baseline="0" dirty="0" smtClean="0"/>
              <a:t> the pen in the icon?).  To read the notes, pass your mouse over the icon.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24</a:t>
            </a:fld>
            <a:endParaRPr lang="en-US"/>
          </a:p>
        </p:txBody>
      </p:sp>
    </p:spTree>
    <p:extLst>
      <p:ext uri="{BB962C8B-B14F-4D97-AF65-F5344CB8AC3E}">
        <p14:creationId xmlns:p14="http://schemas.microsoft.com/office/powerpoint/2010/main" val="2741386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Create your own book mark.</a:t>
            </a:r>
            <a:r>
              <a:rPr lang="en-US" baseline="0" dirty="0" smtClean="0"/>
              <a:t>  To practice, bookmark 1.7.1, general guidelines on transcription.  Go to the area around 1.7.1 and hit the “Bookmark” icon.  “Bookmark” creates a new bookmark; to get to a bookmark that already exists, you have to go through “My Profile.”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25</a:t>
            </a:fld>
            <a:endParaRPr lang="en-US"/>
          </a:p>
        </p:txBody>
      </p:sp>
    </p:spTree>
    <p:extLst>
      <p:ext uri="{BB962C8B-B14F-4D97-AF65-F5344CB8AC3E}">
        <p14:creationId xmlns:p14="http://schemas.microsoft.com/office/powerpoint/2010/main" val="34560683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a:t>
            </a:r>
            <a:r>
              <a:rPr lang="en-US" baseline="0" dirty="0" smtClean="0"/>
              <a:t> on Add New Bookmark.</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26</a:t>
            </a:fld>
            <a:endParaRPr lang="en-US"/>
          </a:p>
        </p:txBody>
      </p:sp>
    </p:spTree>
    <p:extLst>
      <p:ext uri="{BB962C8B-B14F-4D97-AF65-F5344CB8AC3E}">
        <p14:creationId xmlns:p14="http://schemas.microsoft.com/office/powerpoint/2010/main" val="6001742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Notice the brown box.</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27</a:t>
            </a:fld>
            <a:endParaRPr lang="en-US"/>
          </a:p>
        </p:txBody>
      </p:sp>
    </p:spTree>
    <p:extLst>
      <p:ext uri="{BB962C8B-B14F-4D97-AF65-F5344CB8AC3E}">
        <p14:creationId xmlns:p14="http://schemas.microsoft.com/office/powerpoint/2010/main" val="40951973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where you name your bookmark and add your notes.</a:t>
            </a:r>
          </a:p>
          <a:p>
            <a:r>
              <a:rPr lang="en-US" dirty="0" smtClean="0"/>
              <a:t>It’s hard to believe, but if you ever want to change your notes, you have to DELETE your bookmark and start over with new notes!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28</a:t>
            </a:fld>
            <a:endParaRPr lang="en-US"/>
          </a:p>
        </p:txBody>
      </p:sp>
    </p:spTree>
    <p:extLst>
      <p:ext uri="{BB962C8B-B14F-4D97-AF65-F5344CB8AC3E}">
        <p14:creationId xmlns:p14="http://schemas.microsoft.com/office/powerpoint/2010/main" val="3388295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those green LCPS buttons? </a:t>
            </a:r>
            <a:r>
              <a:rPr lang="en-US" baseline="0" dirty="0" smtClean="0"/>
              <a:t> </a:t>
            </a:r>
            <a:r>
              <a:rPr lang="en-US" dirty="0" smtClean="0"/>
              <a:t>Click</a:t>
            </a:r>
            <a:r>
              <a:rPr lang="en-US" baseline="0" dirty="0" smtClean="0"/>
              <a:t> on the one for 1.7.1.</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29</a:t>
            </a:fld>
            <a:endParaRPr lang="en-US"/>
          </a:p>
        </p:txBody>
      </p:sp>
    </p:spTree>
    <p:extLst>
      <p:ext uri="{BB962C8B-B14F-4D97-AF65-F5344CB8AC3E}">
        <p14:creationId xmlns:p14="http://schemas.microsoft.com/office/powerpoint/2010/main" val="626179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are taken off the “RDA” tab and onto the “Resources” tab.  You know you’re in</a:t>
            </a:r>
            <a:r>
              <a:rPr lang="en-US" baseline="0" dirty="0" smtClean="0"/>
              <a:t> LCPS territory because of the green background.  This long LCPS is a truly excellent resource.</a:t>
            </a:r>
          </a:p>
          <a:p>
            <a:r>
              <a:rPr lang="en-US" baseline="0" dirty="0" smtClean="0"/>
              <a:t>IMPORTANT: You cannot get back to the RDA tab by clicking on the Back button!  Just click on the RDA tab to get back to your section of RDA.</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30</a:t>
            </a:fld>
            <a:endParaRPr lang="en-US"/>
          </a:p>
        </p:txBody>
      </p:sp>
    </p:spTree>
    <p:extLst>
      <p:ext uri="{BB962C8B-B14F-4D97-AF65-F5344CB8AC3E}">
        <p14:creationId xmlns:p14="http://schemas.microsoft.com/office/powerpoint/2010/main" val="2359998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Cataloger’s Desktop</a:t>
            </a:r>
            <a:r>
              <a:rPr lang="en-US" baseline="0" dirty="0" smtClean="0"/>
              <a:t> might give you the impression that you can access RDA through it.  ALA is committed to keeping RDA Toolkit a proprietary product and making us pay them separately, not bundled into the Desktop.  Therefore, you can only sort-of access RDA through the Desktop.  You need to use something called the “institutional log-on” which we’re not going to get into in this introductory session.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a:t>
            </a:fld>
            <a:endParaRPr lang="en-US"/>
          </a:p>
        </p:txBody>
      </p:sp>
    </p:spTree>
    <p:extLst>
      <p:ext uri="{BB962C8B-B14F-4D97-AF65-F5344CB8AC3E}">
        <p14:creationId xmlns:p14="http://schemas.microsoft.com/office/powerpoint/2010/main" val="3668303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on the Resources tab: AACR2,</a:t>
            </a:r>
            <a:r>
              <a:rPr lang="en-US" baseline="0" dirty="0" smtClean="0"/>
              <a:t> the LCPSs, and a link to take you to Cataloger’s Desktop.</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31</a:t>
            </a:fld>
            <a:endParaRPr lang="en-US"/>
          </a:p>
        </p:txBody>
      </p:sp>
    </p:spTree>
    <p:extLst>
      <p:ext uri="{BB962C8B-B14F-4D97-AF65-F5344CB8AC3E}">
        <p14:creationId xmlns:p14="http://schemas.microsoft.com/office/powerpoint/2010/main" val="2140237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you’re seen some</a:t>
            </a:r>
            <a:r>
              <a:rPr lang="en-US" baseline="0" dirty="0" smtClean="0"/>
              <a:t> things on the RDA tab and the Resources tab, here’s a quick look at the middle tab, Tools.  We will explore the Tools tab later.</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32</a:t>
            </a:fld>
            <a:endParaRPr lang="en-US"/>
          </a:p>
        </p:txBody>
      </p:sp>
    </p:spTree>
    <p:extLst>
      <p:ext uri="{BB962C8B-B14F-4D97-AF65-F5344CB8AC3E}">
        <p14:creationId xmlns:p14="http://schemas.microsoft.com/office/powerpoint/2010/main" val="8895215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mn-lt"/>
              </a:rPr>
              <a:t>Quick</a:t>
            </a:r>
            <a:r>
              <a:rPr lang="en-US" sz="1200" baseline="0" dirty="0" smtClean="0">
                <a:solidFill>
                  <a:schemeClr val="tx1"/>
                </a:solidFill>
                <a:latin typeface="+mn-lt"/>
              </a:rPr>
              <a:t> search on “Dr.” or on 2.4.1.4 for the new option on transcribing terms of address, etc. in statements of responsibility.  Does LC do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solidFill>
                  <a:schemeClr val="tx1"/>
                </a:solidFill>
                <a:latin typeface="+mn-lt"/>
              </a:rPr>
              <a:t>Quick search on 6.27.1.3—first look at constructing preferred access point to collaborative works.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solidFill>
                  <a:schemeClr val="tx1"/>
                </a:solidFill>
                <a:latin typeface="+mn-lt"/>
              </a:rPr>
              <a:t>Rule of Three cancelled: 2.4.1.5.  How does LC apply this rule?</a:t>
            </a:r>
            <a:endParaRPr lang="en-US" sz="1200" dirty="0" smtClean="0">
              <a:solidFill>
                <a:prstClr val="black"/>
              </a:solidFill>
              <a:latin typeface="+mn-lt"/>
            </a:endParaRPr>
          </a:p>
        </p:txBody>
      </p:sp>
      <p:sp>
        <p:nvSpPr>
          <p:cNvPr id="4" name="Slide Number Placeholder 3"/>
          <p:cNvSpPr>
            <a:spLocks noGrp="1"/>
          </p:cNvSpPr>
          <p:nvPr>
            <p:ph type="sldNum" sz="quarter" idx="10"/>
          </p:nvPr>
        </p:nvSpPr>
        <p:spPr/>
        <p:txBody>
          <a:bodyPr/>
          <a:lstStyle/>
          <a:p>
            <a:fld id="{A1AB0DA4-3F4B-47B7-9EBC-2103F2A42340}" type="slidenum">
              <a:rPr lang="en-US" smtClean="0"/>
              <a:pPr/>
              <a:t>33</a:t>
            </a:fld>
            <a:endParaRPr lang="en-US"/>
          </a:p>
        </p:txBody>
      </p:sp>
    </p:spTree>
    <p:extLst>
      <p:ext uri="{BB962C8B-B14F-4D97-AF65-F5344CB8AC3E}">
        <p14:creationId xmlns:p14="http://schemas.microsoft.com/office/powerpoint/2010/main" val="3963074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a:t>
            </a:r>
            <a:r>
              <a:rPr lang="en-US" baseline="0" dirty="0" smtClean="0"/>
              <a:t> the Advanced Search button to bring up an Advanced Search screen.  Here is a sample search to show why you might want to search AACR2 in the RDA Toolkit.  Be sure to turn off the RDA button and turn on the AACR2 button.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34</a:t>
            </a:fld>
            <a:endParaRPr lang="en-US"/>
          </a:p>
        </p:txBody>
      </p:sp>
    </p:spTree>
    <p:extLst>
      <p:ext uri="{BB962C8B-B14F-4D97-AF65-F5344CB8AC3E}">
        <p14:creationId xmlns:p14="http://schemas.microsoft.com/office/powerpoint/2010/main" val="3073845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Familiar index screen.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35</a:t>
            </a:fld>
            <a:endParaRPr lang="en-US"/>
          </a:p>
        </p:txBody>
      </p:sp>
    </p:spTree>
    <p:extLst>
      <p:ext uri="{BB962C8B-B14F-4D97-AF65-F5344CB8AC3E}">
        <p14:creationId xmlns:p14="http://schemas.microsoft.com/office/powerpoint/2010/main" val="3001445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Familiar text—with a blue RDA button embedded!  Click on it to go the RDA equivalent.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36</a:t>
            </a:fld>
            <a:endParaRPr lang="en-US"/>
          </a:p>
        </p:txBody>
      </p:sp>
    </p:spTree>
    <p:extLst>
      <p:ext uri="{BB962C8B-B14F-4D97-AF65-F5344CB8AC3E}">
        <p14:creationId xmlns:p14="http://schemas.microsoft.com/office/powerpoint/2010/main" val="24251256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RDA’s new rule—different from AACR2’s.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37</a:t>
            </a:fld>
            <a:endParaRPr lang="en-US"/>
          </a:p>
        </p:txBody>
      </p:sp>
    </p:spTree>
    <p:extLst>
      <p:ext uri="{BB962C8B-B14F-4D97-AF65-F5344CB8AC3E}">
        <p14:creationId xmlns:p14="http://schemas.microsoft.com/office/powerpoint/2010/main" val="3986945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safest way to clear out your old search is the hit the Clear Previous Search button.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38</a:t>
            </a:fld>
            <a:endParaRPr lang="en-US"/>
          </a:p>
        </p:txBody>
      </p:sp>
    </p:spTree>
    <p:extLst>
      <p:ext uri="{BB962C8B-B14F-4D97-AF65-F5344CB8AC3E}">
        <p14:creationId xmlns:p14="http://schemas.microsoft.com/office/powerpoint/2010/main" val="35847120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know the AACR2</a:t>
            </a:r>
            <a:r>
              <a:rPr lang="en-US" baseline="0" dirty="0" smtClean="0"/>
              <a:t> rule number, you can search its equivalent in RDA without a keyword or phrase.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39</a:t>
            </a:fld>
            <a:endParaRPr lang="en-US"/>
          </a:p>
        </p:txBody>
      </p:sp>
    </p:spTree>
    <p:extLst>
      <p:ext uri="{BB962C8B-B14F-4D97-AF65-F5344CB8AC3E}">
        <p14:creationId xmlns:p14="http://schemas.microsoft.com/office/powerpoint/2010/main" val="3293157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2.5B5 has become 3.4.5.4.  Searching by rule</a:t>
            </a:r>
            <a:r>
              <a:rPr lang="en-US" baseline="0" dirty="0" smtClean="0"/>
              <a:t> number eliminates the AACR2 intermediate step and takes you directly to the RDA equivalent.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40</a:t>
            </a:fld>
            <a:endParaRPr lang="en-US"/>
          </a:p>
        </p:txBody>
      </p:sp>
    </p:spTree>
    <p:extLst>
      <p:ext uri="{BB962C8B-B14F-4D97-AF65-F5344CB8AC3E}">
        <p14:creationId xmlns:p14="http://schemas.microsoft.com/office/powerpoint/2010/main" val="223595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where</a:t>
            </a:r>
            <a:r>
              <a:rPr lang="en-US" baseline="0" dirty="0" smtClean="0"/>
              <a:t> you would enter our institutional log-on information.  In day-to-day work at Cornell, we don’t need to use an institutional log-on because our subscription is set up so that the Toolkit recognizes Cornell’s range of IP addresses.  If you were working from an off-campus computer, you’d have to use the institutional log-on.</a:t>
            </a:r>
          </a:p>
          <a:p>
            <a:r>
              <a:rPr lang="en-US" baseline="0" dirty="0" smtClean="0"/>
              <a:t>You would also need an institutional log-on to access the Toolkit via OCLC’s </a:t>
            </a:r>
            <a:r>
              <a:rPr lang="en-US" baseline="0" dirty="0" err="1" smtClean="0"/>
              <a:t>Connexion</a:t>
            </a:r>
            <a:r>
              <a:rPr lang="en-US" baseline="0" dirty="0" smtClean="0"/>
              <a:t>.  When we move our workflow from Voyager as our database of record to a more </a:t>
            </a:r>
            <a:r>
              <a:rPr lang="en-US" baseline="0" dirty="0" err="1" smtClean="0"/>
              <a:t>Connexion</a:t>
            </a:r>
            <a:r>
              <a:rPr lang="en-US" baseline="0" dirty="0" smtClean="0"/>
              <a:t>-oriented workflow, we may hear more about institutional log-</a:t>
            </a:r>
            <a:r>
              <a:rPr lang="en-US" baseline="0" dirty="0" err="1" smtClean="0"/>
              <a:t>ons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a:t>
            </a:fld>
            <a:endParaRPr lang="en-US"/>
          </a:p>
        </p:txBody>
      </p:sp>
    </p:spTree>
    <p:extLst>
      <p:ext uri="{BB962C8B-B14F-4D97-AF65-F5344CB8AC3E}">
        <p14:creationId xmlns:p14="http://schemas.microsoft.com/office/powerpoint/2010/main" val="14556770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rule has remained the same.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41</a:t>
            </a:fld>
            <a:endParaRPr lang="en-US"/>
          </a:p>
        </p:txBody>
      </p:sp>
    </p:spTree>
    <p:extLst>
      <p:ext uri="{BB962C8B-B14F-4D97-AF65-F5344CB8AC3E}">
        <p14:creationId xmlns:p14="http://schemas.microsoft.com/office/powerpoint/2010/main" val="21958812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the RDA Instruction Types to limit your</a:t>
            </a:r>
            <a:r>
              <a:rPr lang="en-US" baseline="0" dirty="0" smtClean="0"/>
              <a:t> searches in all sorts of inventive ways.  For example, searching on “Title proper” would generally be an ill-advised search.  But if you limit the search to “Serials Only,” you get a manageable number of hits.</a:t>
            </a:r>
          </a:p>
          <a:p>
            <a:r>
              <a:rPr lang="en-US" baseline="0" dirty="0" smtClean="0"/>
              <a:t>For our purposes, limiting by instruction numbers and description types will generally not be useful.  But some content types—cartographic, music—may be useful, and searching by media types, issuance types for serials, and work types for legal and musical works—is going to a great help.</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42</a:t>
            </a:fld>
            <a:endParaRPr lang="en-US"/>
          </a:p>
        </p:txBody>
      </p:sp>
    </p:spTree>
    <p:extLst>
      <p:ext uri="{BB962C8B-B14F-4D97-AF65-F5344CB8AC3E}">
        <p14:creationId xmlns:p14="http://schemas.microsoft.com/office/powerpoint/2010/main" val="28772238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a:t>
            </a:r>
            <a:r>
              <a:rPr lang="en-US" baseline="0" dirty="0" smtClean="0"/>
              <a:t> of the plus signs next to the “Documents to Search” open to display their tables of contents.  You can </a:t>
            </a:r>
            <a:r>
              <a:rPr lang="en-US" baseline="0" smtClean="0"/>
              <a:t>limit your search </a:t>
            </a:r>
            <a:r>
              <a:rPr lang="en-US" baseline="0" dirty="0" smtClean="0"/>
              <a:t>only particular places in each document.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43</a:t>
            </a:fld>
            <a:endParaRPr lang="en-US"/>
          </a:p>
        </p:txBody>
      </p:sp>
    </p:spTree>
    <p:extLst>
      <p:ext uri="{BB962C8B-B14F-4D97-AF65-F5344CB8AC3E}">
        <p14:creationId xmlns:p14="http://schemas.microsoft.com/office/powerpoint/2010/main" val="33193180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1AB0DA4-3F4B-47B7-9EBC-2103F2A42340}" type="slidenum">
              <a:rPr lang="en-US" smtClean="0"/>
              <a:pPr/>
              <a:t>44</a:t>
            </a:fld>
            <a:endParaRPr lang="en-US"/>
          </a:p>
        </p:txBody>
      </p:sp>
    </p:spTree>
    <p:extLst>
      <p:ext uri="{BB962C8B-B14F-4D97-AF65-F5344CB8AC3E}">
        <p14:creationId xmlns:p14="http://schemas.microsoft.com/office/powerpoint/2010/main" val="4890671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see a few more Toolkit features, start with a</a:t>
            </a:r>
            <a:r>
              <a:rPr lang="en-US" baseline="0" dirty="0" smtClean="0"/>
              <a:t> Quick Search on the phrase “black white.”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45</a:t>
            </a:fld>
            <a:endParaRPr lang="en-US"/>
          </a:p>
        </p:txBody>
      </p:sp>
    </p:spTree>
    <p:extLst>
      <p:ext uri="{BB962C8B-B14F-4D97-AF65-F5344CB8AC3E}">
        <p14:creationId xmlns:p14="http://schemas.microsoft.com/office/powerpoint/2010/main" val="20001256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Notice that results for the Glossary</a:t>
            </a:r>
            <a:r>
              <a:rPr lang="en-US" baseline="0" dirty="0" smtClean="0"/>
              <a:t> are listed separately on the Index screen.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46</a:t>
            </a:fld>
            <a:endParaRPr lang="en-US"/>
          </a:p>
        </p:txBody>
      </p:sp>
    </p:spTree>
    <p:extLst>
      <p:ext uri="{BB962C8B-B14F-4D97-AF65-F5344CB8AC3E}">
        <p14:creationId xmlns:p14="http://schemas.microsoft.com/office/powerpoint/2010/main" val="15555863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glossary and index entries come at the end of the list.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47</a:t>
            </a:fld>
            <a:endParaRPr lang="en-US"/>
          </a:p>
        </p:txBody>
      </p:sp>
    </p:spTree>
    <p:extLst>
      <p:ext uri="{BB962C8B-B14F-4D97-AF65-F5344CB8AC3E}">
        <p14:creationId xmlns:p14="http://schemas.microsoft.com/office/powerpoint/2010/main" val="115080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RDA’s glossary </a:t>
            </a:r>
            <a:r>
              <a:rPr lang="en-US" dirty="0" smtClean="0"/>
              <a:t>is less helpful than AACR2’s.  If black and white are colors, as they seem to say here,</a:t>
            </a:r>
            <a:r>
              <a:rPr lang="en-US" baseline="0" dirty="0" smtClean="0"/>
              <a:t> are black-and-white illustrations color?</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48</a:t>
            </a:fld>
            <a:endParaRPr lang="en-US"/>
          </a:p>
        </p:txBody>
      </p:sp>
    </p:spTree>
    <p:extLst>
      <p:ext uri="{BB962C8B-B14F-4D97-AF65-F5344CB8AC3E}">
        <p14:creationId xmlns:p14="http://schemas.microsoft.com/office/powerpoint/2010/main" val="14430264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a:t>
            </a:r>
            <a:r>
              <a:rPr lang="en-US" baseline="0" dirty="0" smtClean="0"/>
              <a:t> colors other than black, white or shades of grey count as color. </a:t>
            </a:r>
          </a:p>
          <a:p>
            <a:r>
              <a:rPr lang="en-US" baseline="0" dirty="0" smtClean="0"/>
              <a:t>Be sure to check out the LCPS on this one.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49</a:t>
            </a:fld>
            <a:endParaRPr lang="en-US"/>
          </a:p>
        </p:txBody>
      </p:sp>
    </p:spTree>
    <p:extLst>
      <p:ext uri="{BB962C8B-B14F-4D97-AF65-F5344CB8AC3E}">
        <p14:creationId xmlns:p14="http://schemas.microsoft.com/office/powerpoint/2010/main" val="22988238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RDA is proudly international in its English spelling; LC is nationalist.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50</a:t>
            </a:fld>
            <a:endParaRPr lang="en-US"/>
          </a:p>
        </p:txBody>
      </p:sp>
    </p:spTree>
    <p:extLst>
      <p:ext uri="{BB962C8B-B14F-4D97-AF65-F5344CB8AC3E}">
        <p14:creationId xmlns:p14="http://schemas.microsoft.com/office/powerpoint/2010/main" val="924544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Access</a:t>
            </a:r>
            <a:r>
              <a:rPr lang="en-US" baseline="0" dirty="0" smtClean="0"/>
              <a:t> the Toolkit through this Web address:</a:t>
            </a:r>
          </a:p>
          <a:p>
            <a:r>
              <a:rPr lang="en-US" dirty="0" smtClean="0"/>
              <a:t>http://access.rdatoolkit.org/</a:t>
            </a:r>
          </a:p>
          <a:p>
            <a:endParaRPr lang="en-US" dirty="0" smtClean="0"/>
          </a:p>
          <a:p>
            <a:pPr marL="171450" indent="-171450">
              <a:buFont typeface="Arial" pitchFamily="34" charset="0"/>
              <a:buChar char="•"/>
            </a:pPr>
            <a:r>
              <a:rPr lang="en-US" dirty="0" smtClean="0"/>
              <a:t>The “Help” button in the lower left corner is</a:t>
            </a:r>
            <a:r>
              <a:rPr lang="en-US" baseline="0" dirty="0" smtClean="0"/>
              <a:t> a reference guide to the tips that are in this training session.</a:t>
            </a:r>
          </a:p>
          <a:p>
            <a:pPr marL="171450" indent="-171450">
              <a:buFont typeface="Arial" pitchFamily="34" charset="0"/>
              <a:buChar char="•"/>
            </a:pPr>
            <a:endParaRPr lang="en-US" baseline="0" dirty="0" smtClean="0"/>
          </a:p>
          <a:p>
            <a:pPr marL="171450" indent="-171450">
              <a:buFont typeface="Arial" pitchFamily="34" charset="0"/>
              <a:buChar char="•"/>
            </a:pPr>
            <a:r>
              <a:rPr lang="en-US" baseline="0" dirty="0" smtClean="0"/>
              <a:t>Clicking on the Toolkit logo in the upper left corner brings you to more general material about RDA and the Toolkit, including some good, detailed webinars on Toolkit functions that you can watch on your own.  One of the webinars is also on the CUL RDA wiki.</a:t>
            </a:r>
          </a:p>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a:t>
            </a:fld>
            <a:endParaRPr lang="en-US"/>
          </a:p>
        </p:txBody>
      </p:sp>
    </p:spTree>
    <p:extLst>
      <p:ext uri="{BB962C8B-B14F-4D97-AF65-F5344CB8AC3E}">
        <p14:creationId xmlns:p14="http://schemas.microsoft.com/office/powerpoint/2010/main" val="24748966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“View Text” button is generally going to be a bad idea.  If you click on it, and then say “Core,” you will shrink your view of the RDA text down to core elements only.  Even worse would be choosing to exclude the examples.  RDA examples were written by a separate committee from the committee that wrote the actual rules, but the examples people had an inside line on what RDA was struggling to say—so the examples can be more helpful than the language of the rules, and equally as definitive.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51</a:t>
            </a:fld>
            <a:endParaRPr lang="en-US"/>
          </a:p>
        </p:txBody>
      </p:sp>
    </p:spTree>
    <p:extLst>
      <p:ext uri="{BB962C8B-B14F-4D97-AF65-F5344CB8AC3E}">
        <p14:creationId xmlns:p14="http://schemas.microsoft.com/office/powerpoint/2010/main" val="13923478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tell you’ve</a:t>
            </a:r>
            <a:r>
              <a:rPr lang="en-US" baseline="0" dirty="0" smtClean="0"/>
              <a:t> hit “View Text” because the purple Filtered icon has come on, in tandem with the Core icon.  Your results have also changed.  There’s far less of Chapter 7 for you to look at.</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52</a:t>
            </a:fld>
            <a:endParaRPr lang="en-US"/>
          </a:p>
        </p:txBody>
      </p:sp>
    </p:spTree>
    <p:extLst>
      <p:ext uri="{BB962C8B-B14F-4D97-AF65-F5344CB8AC3E}">
        <p14:creationId xmlns:p14="http://schemas.microsoft.com/office/powerpoint/2010/main" val="18545690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have no idea where to start searching in RDA for a particular rule, the RDA Mappings can be useful.  Suppose you had a question about an edition statement.  You cannot remember or figure out what its WEMI level is, and nothing in RDA’s welcome screen seems welcoming.  But you do know that edition statements are tagged 250 in MARC.  Use the MARC Bibliographic to RDA Mapping to look up RDA’s coverage of editions.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53</a:t>
            </a:fld>
            <a:endParaRPr lang="en-US"/>
          </a:p>
        </p:txBody>
      </p:sp>
    </p:spTree>
    <p:extLst>
      <p:ext uri="{BB962C8B-B14F-4D97-AF65-F5344CB8AC3E}">
        <p14:creationId xmlns:p14="http://schemas.microsoft.com/office/powerpoint/2010/main" val="10271293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Notice that RDA’s coverage of editions is concentrated</a:t>
            </a:r>
            <a:r>
              <a:rPr lang="en-US" baseline="0" dirty="0" smtClean="0"/>
              <a:t> around 2.5.  RDA Mappings can be useful, in addition, to gather together information that is more scattered around in RDA.</a:t>
            </a:r>
          </a:p>
          <a:p>
            <a:r>
              <a:rPr lang="en-US" baseline="0" dirty="0" smtClean="0"/>
              <a:t>Notice  also the grey bump-out icon.  </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54</a:t>
            </a:fld>
            <a:endParaRPr lang="en-US"/>
          </a:p>
        </p:txBody>
      </p:sp>
    </p:spTree>
    <p:extLst>
      <p:ext uri="{BB962C8B-B14F-4D97-AF65-F5344CB8AC3E}">
        <p14:creationId xmlns:p14="http://schemas.microsoft.com/office/powerpoint/2010/main" val="32286740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gray</a:t>
            </a:r>
            <a:r>
              <a:rPr lang="en-US" baseline="0" dirty="0" smtClean="0"/>
              <a:t> bump-out icon opens a new window with the official MARC21 Web site for that MARC field.</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55</a:t>
            </a:fld>
            <a:endParaRPr lang="en-US"/>
          </a:p>
        </p:txBody>
      </p:sp>
    </p:spTree>
    <p:extLst>
      <p:ext uri="{BB962C8B-B14F-4D97-AF65-F5344CB8AC3E}">
        <p14:creationId xmlns:p14="http://schemas.microsoft.com/office/powerpoint/2010/main" val="1610769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give yourself a real workout in FRBR/RDA</a:t>
            </a:r>
            <a:r>
              <a:rPr lang="en-US" baseline="0" dirty="0" smtClean="0"/>
              <a:t> relationships, you should try the RDA Element Set View.  Like the RDA Mappings, it concentrates RDA information that might be widely scattered.  You can use an Advanced Search to search the Element Set View just like you can search AACR2.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Don’t forget</a:t>
            </a:r>
            <a:r>
              <a:rPr lang="en-US" baseline="0" dirty="0" smtClean="0"/>
              <a:t> to use “Synch TOC” to tell you where you are in the Element Set View.</a:t>
            </a:r>
            <a:endParaRPr lang="en-US" dirty="0" smtClean="0"/>
          </a:p>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56</a:t>
            </a:fld>
            <a:endParaRPr lang="en-US"/>
          </a:p>
        </p:txBody>
      </p:sp>
    </p:spTree>
    <p:extLst>
      <p:ext uri="{BB962C8B-B14F-4D97-AF65-F5344CB8AC3E}">
        <p14:creationId xmlns:p14="http://schemas.microsoft.com/office/powerpoint/2010/main" val="31144218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57</a:t>
            </a:fld>
            <a:endParaRPr lang="en-US"/>
          </a:p>
        </p:txBody>
      </p:sp>
    </p:spTree>
    <p:extLst>
      <p:ext uri="{BB962C8B-B14F-4D97-AF65-F5344CB8AC3E}">
        <p14:creationId xmlns:p14="http://schemas.microsoft.com/office/powerpoint/2010/main" val="38381633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Workflows</a:t>
            </a:r>
            <a:r>
              <a:rPr lang="en-US" baseline="0" dirty="0" smtClean="0"/>
              <a:t> can also consolidate rules.  Many of the workflows with the starting title element “LC Staff” consolidate rules by MARC tag in the order in which you might normally catalog.</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58</a:t>
            </a:fld>
            <a:endParaRPr lang="en-US"/>
          </a:p>
        </p:txBody>
      </p:sp>
    </p:spTree>
    <p:extLst>
      <p:ext uri="{BB962C8B-B14F-4D97-AF65-F5344CB8AC3E}">
        <p14:creationId xmlns:p14="http://schemas.microsoft.com/office/powerpoint/2010/main" val="26293117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LC</a:t>
            </a:r>
            <a:r>
              <a:rPr lang="en-US" baseline="0" dirty="0" smtClean="0"/>
              <a:t> Staff’s workflows are written in good clear English with MARC tags and links to the actual RDA rule.</a:t>
            </a:r>
          </a:p>
          <a:p>
            <a:r>
              <a:rPr lang="en-US" baseline="0" dirty="0" smtClean="0"/>
              <a:t>Notice here the word “volume” is in brown, meaning that it is a link to the Glossary definition.</a:t>
            </a:r>
          </a:p>
          <a:p>
            <a:endParaRPr lang="en-US" baseline="0" dirty="0" smtClean="0"/>
          </a:p>
        </p:txBody>
      </p:sp>
      <p:sp>
        <p:nvSpPr>
          <p:cNvPr id="4" name="Slide Number Placeholder 3"/>
          <p:cNvSpPr>
            <a:spLocks noGrp="1"/>
          </p:cNvSpPr>
          <p:nvPr>
            <p:ph type="sldNum" sz="quarter" idx="10"/>
          </p:nvPr>
        </p:nvSpPr>
        <p:spPr/>
        <p:txBody>
          <a:bodyPr/>
          <a:lstStyle/>
          <a:p>
            <a:fld id="{A1AB0DA4-3F4B-47B7-9EBC-2103F2A42340}" type="slidenum">
              <a:rPr lang="en-US" smtClean="0"/>
              <a:pPr/>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Cornell doesn’t have any real workflows yet, but I have created a few tentative ones.  Those suitable for public view are listed with the title starting “Cornell.”  If you add a document that you want to share, be sure to title it Cornell too.</a:t>
            </a:r>
            <a:endParaRPr lang="en-US" dirty="0" smtClean="0"/>
          </a:p>
          <a:p>
            <a:endParaRPr lang="en-US" dirty="0" smtClean="0"/>
          </a:p>
          <a:p>
            <a:r>
              <a:rPr lang="en-US" dirty="0" smtClean="0"/>
              <a:t>Workflows that I have created live in My Profile.  You can see that Number 1, No title provided,</a:t>
            </a:r>
            <a:r>
              <a:rPr lang="en-US" baseline="0" dirty="0" smtClean="0"/>
              <a:t> is in the Sharing Mode of Private: it’s still a draft, so I didn’t want to share it until it looks better.  Numbers 2 and 3 are in Sharing Mode of Subscription, meaning that anybody signed into our Cornell subscription can see them.  Clicking on the title allows you to view the Workflow as any user would; clicking on Edit gives you an edit window. To create a new workflow of your own, click on Create.  There are a lot of word processing tools in the header that easily allow you to embed RDA links and links to any other Internet document.  You can also create a document in Word, copy it, and paste it into the Workflow by clicking on one of word processing icons.  Sadly, all of your Word document spacing will get messed up in the process.</a:t>
            </a:r>
          </a:p>
        </p:txBody>
      </p:sp>
      <p:sp>
        <p:nvSpPr>
          <p:cNvPr id="4" name="Slide Number Placeholder 3"/>
          <p:cNvSpPr>
            <a:spLocks noGrp="1"/>
          </p:cNvSpPr>
          <p:nvPr>
            <p:ph type="sldNum" sz="quarter" idx="10"/>
          </p:nvPr>
        </p:nvSpPr>
        <p:spPr/>
        <p:txBody>
          <a:bodyPr/>
          <a:lstStyle/>
          <a:p>
            <a:fld id="{A1AB0DA4-3F4B-47B7-9EBC-2103F2A42340}" type="slidenum">
              <a:rPr lang="en-US" smtClean="0"/>
              <a:pPr/>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Teaching and Training contains the sources from</a:t>
            </a:r>
            <a:r>
              <a:rPr lang="en-US" baseline="0" dirty="0" smtClean="0"/>
              <a:t> which I compiled this presentation.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6</a:t>
            </a:fld>
            <a:endParaRPr lang="en-US"/>
          </a:p>
        </p:txBody>
      </p:sp>
    </p:spTree>
    <p:extLst>
      <p:ext uri="{BB962C8B-B14F-4D97-AF65-F5344CB8AC3E}">
        <p14:creationId xmlns:p14="http://schemas.microsoft.com/office/powerpoint/2010/main" val="2348209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webinars are good.  But</a:t>
            </a:r>
            <a:r>
              <a:rPr lang="en-US" baseline="0" dirty="0" smtClean="0"/>
              <a:t> “Video Help,” while it sounds like it’s going to be good, is mostly still undeveloped.</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7</a:t>
            </a:fld>
            <a:endParaRPr lang="en-US"/>
          </a:p>
        </p:txBody>
      </p:sp>
    </p:spTree>
    <p:extLst>
      <p:ext uri="{BB962C8B-B14F-4D97-AF65-F5344CB8AC3E}">
        <p14:creationId xmlns:p14="http://schemas.microsoft.com/office/powerpoint/2010/main" val="709121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get back to the Welcome</a:t>
            </a:r>
            <a:r>
              <a:rPr lang="en-US" baseline="0" dirty="0" smtClean="0"/>
              <a:t> screen, you can use your Back button, or you could also use the “Do Over” button—which wipes out whatever you were working on and takes you back to the welcome screen.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8</a:t>
            </a:fld>
            <a:endParaRPr lang="en-US"/>
          </a:p>
        </p:txBody>
      </p:sp>
    </p:spTree>
    <p:extLst>
      <p:ext uri="{BB962C8B-B14F-4D97-AF65-F5344CB8AC3E}">
        <p14:creationId xmlns:p14="http://schemas.microsoft.com/office/powerpoint/2010/main" val="596925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Toolkit works best if you are signed into your Profile.  To create your profile, click “Create.”</a:t>
            </a:r>
          </a:p>
          <a:p>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9</a:t>
            </a:fld>
            <a:endParaRPr lang="en-US"/>
          </a:p>
        </p:txBody>
      </p:sp>
    </p:spTree>
    <p:extLst>
      <p:ext uri="{BB962C8B-B14F-4D97-AF65-F5344CB8AC3E}">
        <p14:creationId xmlns:p14="http://schemas.microsoft.com/office/powerpoint/2010/main" val="82349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58956C9C-B1E1-4205-B628-F5B45C7D382A}" type="datetimeFigureOut">
              <a:rPr lang="en-US" smtClean="0"/>
              <a:pPr/>
              <a:t>6/23/2011</a:t>
            </a:fld>
            <a:endParaRPr lang="en-US"/>
          </a:p>
        </p:txBody>
      </p:sp>
      <p:sp>
        <p:nvSpPr>
          <p:cNvPr id="16" name="Slide Number Placeholder 15"/>
          <p:cNvSpPr>
            <a:spLocks noGrp="1"/>
          </p:cNvSpPr>
          <p:nvPr>
            <p:ph type="sldNum" sz="quarter" idx="11"/>
          </p:nvPr>
        </p:nvSpPr>
        <p:spPr/>
        <p:txBody>
          <a:bodyPr/>
          <a:lstStyle/>
          <a:p>
            <a:fld id="{0FB4CF65-9152-4AA4-895E-7CC9324F449F}"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6/23/2011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6/23/2011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58956C9C-B1E1-4205-B628-F5B45C7D382A}" type="datetimeFigureOut">
              <a:rPr lang="en-US" smtClean="0"/>
              <a:pPr/>
              <a:t>6/23/2011</a:t>
            </a:fld>
            <a:endParaRPr lang="en-US"/>
          </a:p>
        </p:txBody>
      </p:sp>
      <p:sp>
        <p:nvSpPr>
          <p:cNvPr id="15" name="Slide Number Placeholder 14"/>
          <p:cNvSpPr>
            <a:spLocks noGrp="1"/>
          </p:cNvSpPr>
          <p:nvPr>
            <p:ph type="sldNum" sz="quarter" idx="15"/>
          </p:nvPr>
        </p:nvSpPr>
        <p:spPr/>
        <p:txBody>
          <a:bodyPr/>
          <a:lstStyle>
            <a:lvl1pPr algn="ctr">
              <a:defRPr/>
            </a:lvl1pPr>
          </a:lstStyle>
          <a:p>
            <a:fld id="{0FB4CF65-9152-4AA4-895E-7CC9324F449F}"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8956C9C-B1E1-4205-B628-F5B45C7D382A}" type="datetimeFigureOut">
              <a:rPr lang="en-US" smtClean="0"/>
              <a:pPr/>
              <a:t>6/23/2011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8956C9C-B1E1-4205-B628-F5B45C7D382A}" type="datetimeFigureOut">
              <a:rPr lang="en-US" smtClean="0"/>
              <a:pPr/>
              <a:t>6/23/2011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4CF65-9152-4AA4-895E-7CC9324F449F}"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0FB4CF65-9152-4AA4-895E-7CC9324F449F}"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58956C9C-B1E1-4205-B628-F5B45C7D382A}" type="datetimeFigureOut">
              <a:rPr lang="en-US" smtClean="0"/>
              <a:pPr/>
              <a:t>6/23/2011</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8956C9C-B1E1-4205-B628-F5B45C7D382A}" type="datetimeFigureOut">
              <a:rPr lang="en-US" smtClean="0"/>
              <a:pPr/>
              <a:t>6/23/2011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4CF65-9152-4AA4-895E-7CC9324F449F}"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956C9C-B1E1-4205-B628-F5B45C7D382A}" type="datetimeFigureOut">
              <a:rPr lang="en-US" smtClean="0"/>
              <a:pPr/>
              <a:t>6/23/2011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58956C9C-B1E1-4205-B628-F5B45C7D382A}" type="datetimeFigureOut">
              <a:rPr lang="en-US" smtClean="0"/>
              <a:pPr/>
              <a:t>6/23/2011</a:t>
            </a:fld>
            <a:endParaRPr lang="en-US"/>
          </a:p>
        </p:txBody>
      </p:sp>
      <p:sp>
        <p:nvSpPr>
          <p:cNvPr id="9" name="Slide Number Placeholder 8"/>
          <p:cNvSpPr>
            <a:spLocks noGrp="1"/>
          </p:cNvSpPr>
          <p:nvPr>
            <p:ph type="sldNum" sz="quarter" idx="15"/>
          </p:nvPr>
        </p:nvSpPr>
        <p:spPr/>
        <p:txBody>
          <a:bodyPr/>
          <a:lstStyle/>
          <a:p>
            <a:fld id="{0FB4CF65-9152-4AA4-895E-7CC9324F449F}"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58956C9C-B1E1-4205-B628-F5B45C7D382A}" type="datetimeFigureOut">
              <a:rPr lang="en-US" smtClean="0"/>
              <a:pPr/>
              <a:t>6/23/2011</a:t>
            </a:fld>
            <a:endParaRPr lang="en-US"/>
          </a:p>
        </p:txBody>
      </p:sp>
      <p:sp>
        <p:nvSpPr>
          <p:cNvPr id="9" name="Slide Number Placeholder 8"/>
          <p:cNvSpPr>
            <a:spLocks noGrp="1"/>
          </p:cNvSpPr>
          <p:nvPr>
            <p:ph type="sldNum" sz="quarter" idx="11"/>
          </p:nvPr>
        </p:nvSpPr>
        <p:spPr/>
        <p:txBody>
          <a:bodyPr/>
          <a:lstStyle/>
          <a:p>
            <a:fld id="{0FB4CF65-9152-4AA4-895E-7CC9324F449F}"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8956C9C-B1E1-4205-B628-F5B45C7D382A}" type="datetimeFigureOut">
              <a:rPr lang="en-US" smtClean="0"/>
              <a:pPr/>
              <a:t>6/23/2011</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0FB4CF65-9152-4AA4-895E-7CC9324F449F}"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smtClean="0"/>
              <a:t>Introductory Tour</a:t>
            </a:r>
            <a:endParaRPr lang="en-US" dirty="0"/>
          </a:p>
        </p:txBody>
      </p:sp>
      <p:sp>
        <p:nvSpPr>
          <p:cNvPr id="2" name="Title 1"/>
          <p:cNvSpPr>
            <a:spLocks noGrp="1"/>
          </p:cNvSpPr>
          <p:nvPr>
            <p:ph type="ctrTitle"/>
          </p:nvPr>
        </p:nvSpPr>
        <p:spPr/>
        <p:txBody>
          <a:bodyPr/>
          <a:lstStyle/>
          <a:p>
            <a:r>
              <a:rPr lang="en-US" smtClean="0"/>
              <a:t>RDA TOOLKIT</a:t>
            </a:r>
            <a:endParaRPr lang="en-US" dirty="0"/>
          </a:p>
        </p:txBody>
      </p:sp>
      <p:sp>
        <p:nvSpPr>
          <p:cNvPr id="4" name="TextBox 3"/>
          <p:cNvSpPr txBox="1"/>
          <p:nvPr/>
        </p:nvSpPr>
        <p:spPr>
          <a:xfrm>
            <a:off x="3562227" y="4572000"/>
            <a:ext cx="1998496" cy="1477328"/>
          </a:xfrm>
          <a:prstGeom prst="rect">
            <a:avLst/>
          </a:prstGeom>
          <a:noFill/>
        </p:spPr>
        <p:txBody>
          <a:bodyPr wrap="none" rtlCol="0">
            <a:spAutoFit/>
          </a:bodyPr>
          <a:lstStyle/>
          <a:p>
            <a:pPr algn="ctr"/>
            <a:r>
              <a:rPr lang="en-US" dirty="0" smtClean="0"/>
              <a:t>Sarah Ross</a:t>
            </a:r>
          </a:p>
          <a:p>
            <a:pPr algn="ctr"/>
            <a:r>
              <a:rPr lang="en-US" dirty="0" smtClean="0"/>
              <a:t>Cornell University</a:t>
            </a:r>
          </a:p>
          <a:p>
            <a:pPr algn="ctr"/>
            <a:endParaRPr lang="en-US" dirty="0"/>
          </a:p>
          <a:p>
            <a:pPr algn="ctr"/>
            <a:r>
              <a:rPr lang="en-US" dirty="0" smtClean="0"/>
              <a:t>June 21, 2011</a:t>
            </a:r>
          </a:p>
          <a:p>
            <a:pPr algn="ctr"/>
            <a:r>
              <a:rPr lang="en-US" dirty="0"/>
              <a:t>	</a:t>
            </a:r>
          </a:p>
        </p:txBody>
      </p:sp>
      <p:pic>
        <p:nvPicPr>
          <p:cNvPr id="2051" name="Picture 3" descr="\\library30\rf\sarahros\My Documents\Downloads\RDAtoolkit_logorev_200x9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999" y="1235566"/>
            <a:ext cx="2131723" cy="12790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33400"/>
            <a:ext cx="8679668" cy="573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581400" y="3200400"/>
            <a:ext cx="4191000" cy="1981200"/>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p:cNvSpPr/>
          <p:nvPr/>
        </p:nvSpPr>
        <p:spPr>
          <a:xfrm>
            <a:off x="5105400" y="1066800"/>
            <a:ext cx="1828800" cy="5334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851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1000"/>
            <a:ext cx="87630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0" y="1676400"/>
            <a:ext cx="2362200" cy="2286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14711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21" y="304800"/>
            <a:ext cx="8538307"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57200" y="2209800"/>
            <a:ext cx="2057400" cy="1371600"/>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42617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546" y="457200"/>
            <a:ext cx="8534400" cy="612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8229600" y="2209800"/>
            <a:ext cx="648346" cy="2286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648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799" y="304800"/>
            <a:ext cx="8560652" cy="6172200"/>
          </a:xfrm>
          <a:prstGeom prst="rect">
            <a:avLst/>
          </a:prstGeom>
          <a:solidFill>
            <a:srgbClr val="FFC000"/>
          </a:solidFill>
          <a:ln>
            <a:noFill/>
          </a:ln>
          <a:effectLst/>
        </p:spPr>
      </p:pic>
      <p:sp>
        <p:nvSpPr>
          <p:cNvPr id="3" name="Right Arrow 2"/>
          <p:cNvSpPr/>
          <p:nvPr/>
        </p:nvSpPr>
        <p:spPr>
          <a:xfrm>
            <a:off x="1828800" y="3948684"/>
            <a:ext cx="978408" cy="484632"/>
          </a:xfrm>
          <a:prstGeom prst="rightArrow">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p:cNvSpPr/>
          <p:nvPr/>
        </p:nvSpPr>
        <p:spPr>
          <a:xfrm>
            <a:off x="333799" y="3390900"/>
            <a:ext cx="733001" cy="2667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4323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8382000"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57859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182" y="867447"/>
            <a:ext cx="8327618" cy="5761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4754880" y="1600200"/>
            <a:ext cx="609600" cy="457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46291" y="334047"/>
            <a:ext cx="8153400" cy="533400"/>
          </a:xfrm>
        </p:spPr>
        <p:txBody>
          <a:bodyPr>
            <a:noAutofit/>
          </a:bodyPr>
          <a:lstStyle/>
          <a:p>
            <a:r>
              <a:rPr lang="en-US" sz="4000" b="1" dirty="0" smtClean="0"/>
              <a:t>Quick Search</a:t>
            </a:r>
            <a:endParaRPr lang="en-US" sz="4000" b="1" dirty="0"/>
          </a:p>
        </p:txBody>
      </p:sp>
    </p:spTree>
    <p:extLst>
      <p:ext uri="{BB962C8B-B14F-4D97-AF65-F5344CB8AC3E}">
        <p14:creationId xmlns:p14="http://schemas.microsoft.com/office/powerpoint/2010/main" val="313359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b="1" dirty="0" smtClean="0"/>
              <a:t>Results (Index Screen)</a:t>
            </a:r>
            <a:endParaRPr lang="en-US" b="1" dirty="0"/>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99" y="1295400"/>
            <a:ext cx="8648165" cy="4797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9628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60" y="304800"/>
            <a:ext cx="8798429"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51614" y="2590800"/>
            <a:ext cx="4211386" cy="2057400"/>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5486400" y="1295400"/>
            <a:ext cx="762000"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070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921" y="304800"/>
            <a:ext cx="8508999" cy="5963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172722" y="3306906"/>
            <a:ext cx="978408" cy="484632"/>
          </a:xfrm>
          <a:prstGeom prst="rightArrow">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4038600" y="1219200"/>
            <a:ext cx="591820"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6192520" y="1219200"/>
            <a:ext cx="970280"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89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33400"/>
            <a:ext cx="8153400" cy="5714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6939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8686799"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4571999" y="3238500"/>
            <a:ext cx="4114800" cy="27051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p:cNvSpPr/>
          <p:nvPr/>
        </p:nvSpPr>
        <p:spPr>
          <a:xfrm>
            <a:off x="5562600" y="1219200"/>
            <a:ext cx="685800" cy="304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738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1000"/>
            <a:ext cx="8534399" cy="6095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7315200" y="1066800"/>
            <a:ext cx="533400" cy="3810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032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DA Toolkit - Mozilla Firefo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14" y="304800"/>
            <a:ext cx="8705285" cy="6259032"/>
          </a:xfrm>
          <a:prstGeom prst="rect">
            <a:avLst/>
          </a:prstGeom>
        </p:spPr>
      </p:pic>
      <p:sp>
        <p:nvSpPr>
          <p:cNvPr id="3" name="Rounded Rectangle 2"/>
          <p:cNvSpPr/>
          <p:nvPr/>
        </p:nvSpPr>
        <p:spPr>
          <a:xfrm>
            <a:off x="2514600" y="3657600"/>
            <a:ext cx="3962400" cy="12192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55780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077200" cy="609600"/>
          </a:xfrm>
        </p:spPr>
        <p:txBody>
          <a:bodyPr>
            <a:normAutofit fontScale="90000"/>
          </a:bodyPr>
          <a:lstStyle/>
          <a:p>
            <a:r>
              <a:rPr lang="en-US" b="1" dirty="0" smtClean="0"/>
              <a:t>Bookmark without Notes</a:t>
            </a:r>
            <a:endParaRPr lang="en-US" b="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733425"/>
            <a:ext cx="8744741" cy="559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2743200" y="1828800"/>
            <a:ext cx="685800" cy="838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65445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153400" cy="685800"/>
          </a:xfrm>
        </p:spPr>
        <p:txBody>
          <a:bodyPr>
            <a:normAutofit fontScale="90000"/>
          </a:bodyPr>
          <a:lstStyle/>
          <a:p>
            <a:r>
              <a:rPr lang="en-US" b="1" dirty="0" smtClean="0"/>
              <a:t>Bookmark with Notes</a:t>
            </a:r>
            <a:endParaRPr lang="en-US" b="1"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838200"/>
            <a:ext cx="86868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2362200" y="1905000"/>
            <a:ext cx="457200" cy="762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23030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568" y="381000"/>
            <a:ext cx="8841536"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7772400" y="1371600"/>
            <a:ext cx="533400"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089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1000"/>
            <a:ext cx="8610600" cy="6095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895600" y="2133600"/>
            <a:ext cx="1981200" cy="762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45045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386" y="304800"/>
            <a:ext cx="87630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44456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304800"/>
            <a:ext cx="8774957"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12978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33400"/>
            <a:ext cx="8610598" cy="5812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7086600" y="2728276"/>
            <a:ext cx="533400" cy="696277"/>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045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71959"/>
            <a:ext cx="861060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762000" y="4541520"/>
            <a:ext cx="2971800" cy="5334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5758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112" y="423069"/>
            <a:ext cx="8742187"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295400" y="1752600"/>
            <a:ext cx="1066800" cy="685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017814" y="4419600"/>
            <a:ext cx="865413" cy="369332"/>
          </a:xfrm>
          <a:prstGeom prst="rect">
            <a:avLst/>
          </a:prstGeom>
          <a:solidFill>
            <a:srgbClr val="00B050"/>
          </a:solidFill>
        </p:spPr>
        <p:txBody>
          <a:bodyPr wrap="square" rtlCol="0">
            <a:spAutoFit/>
          </a:bodyPr>
          <a:lstStyle/>
          <a:p>
            <a:r>
              <a:rPr lang="en-US" dirty="0" smtClean="0"/>
              <a:t>Green!</a:t>
            </a:r>
            <a:endParaRPr lang="en-US" dirty="0"/>
          </a:p>
        </p:txBody>
      </p:sp>
      <p:sp>
        <p:nvSpPr>
          <p:cNvPr id="4" name="Right Arrow 3"/>
          <p:cNvSpPr/>
          <p:nvPr/>
        </p:nvSpPr>
        <p:spPr>
          <a:xfrm>
            <a:off x="1883227" y="4336248"/>
            <a:ext cx="1115786" cy="536035"/>
          </a:xfrm>
          <a:prstGeom prst="rightArrow">
            <a:avLst>
              <a:gd name="adj1" fmla="val 70216"/>
              <a:gd name="adj2" fmla="val 123190"/>
            </a:avLst>
          </a:prstGeom>
          <a:solidFill>
            <a:srgbClr val="00B05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200112" y="423069"/>
            <a:ext cx="409488" cy="338931"/>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04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3" y="457199"/>
            <a:ext cx="8742047" cy="5843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365760" y="3309092"/>
            <a:ext cx="1143000" cy="41820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262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Brace 1"/>
          <p:cNvSpPr/>
          <p:nvPr/>
        </p:nvSpPr>
        <p:spPr>
          <a:xfrm>
            <a:off x="685800" y="1219200"/>
            <a:ext cx="762000" cy="457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Oval 2"/>
          <p:cNvSpPr/>
          <p:nvPr/>
        </p:nvSpPr>
        <p:spPr>
          <a:xfrm>
            <a:off x="685800" y="1219200"/>
            <a:ext cx="762000" cy="457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457200"/>
            <a:ext cx="84582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685800" y="1066800"/>
            <a:ext cx="762000" cy="6096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05612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5029200"/>
          </a:xfrm>
        </p:spPr>
        <p:txBody>
          <a:bodyPr/>
          <a:lstStyle/>
          <a:p>
            <a:pPr lvl="0">
              <a:buFont typeface="Wingdings" pitchFamily="2" charset="2"/>
              <a:buChar char="§"/>
            </a:pPr>
            <a:endParaRPr lang="en-US" sz="2800" dirty="0">
              <a:solidFill>
                <a:prstClr val="black"/>
              </a:solidFill>
              <a:latin typeface="Calibri"/>
            </a:endParaRPr>
          </a:p>
          <a:p>
            <a:pPr marL="0" indent="0">
              <a:buNone/>
            </a:pPr>
            <a:endParaRPr lang="en-US" dirty="0"/>
          </a:p>
        </p:txBody>
      </p:sp>
      <p:sp>
        <p:nvSpPr>
          <p:cNvPr id="3" name="Title 2"/>
          <p:cNvSpPr>
            <a:spLocks noGrp="1"/>
          </p:cNvSpPr>
          <p:nvPr>
            <p:ph type="title"/>
          </p:nvPr>
        </p:nvSpPr>
        <p:spPr/>
        <p:txBody>
          <a:bodyPr/>
          <a:lstStyle/>
          <a:p>
            <a:r>
              <a:rPr lang="en-US" b="1" dirty="0" smtClean="0"/>
              <a:t>Quick Search Exercises</a:t>
            </a:r>
            <a:endParaRPr lang="en-US" b="1" dirty="0"/>
          </a:p>
        </p:txBody>
      </p:sp>
      <p:sp>
        <p:nvSpPr>
          <p:cNvPr id="4" name="Rectangle 3"/>
          <p:cNvSpPr/>
          <p:nvPr/>
        </p:nvSpPr>
        <p:spPr>
          <a:xfrm>
            <a:off x="609600" y="1752600"/>
            <a:ext cx="6096000" cy="1200329"/>
          </a:xfrm>
          <a:prstGeom prst="rect">
            <a:avLst/>
          </a:prstGeom>
        </p:spPr>
        <p:txBody>
          <a:bodyPr wrap="square">
            <a:spAutoFit/>
          </a:bodyPr>
          <a:lstStyle/>
          <a:p>
            <a:r>
              <a:rPr lang="en-US" sz="2400" dirty="0" smtClean="0"/>
              <a:t>1. Quick </a:t>
            </a:r>
            <a:r>
              <a:rPr lang="en-US" sz="2400" dirty="0"/>
              <a:t>search on “Dr.” or on 2.4.1.4 for </a:t>
            </a:r>
            <a:r>
              <a:rPr lang="en-US" sz="2400" dirty="0" smtClean="0"/>
              <a:t>new options in </a:t>
            </a:r>
            <a:r>
              <a:rPr lang="en-US" sz="2400" dirty="0"/>
              <a:t>transcribing </a:t>
            </a:r>
            <a:r>
              <a:rPr lang="en-US" sz="2400" dirty="0" smtClean="0"/>
              <a:t>statements </a:t>
            </a:r>
            <a:r>
              <a:rPr lang="en-US" sz="2400" dirty="0"/>
              <a:t>of responsibility.  Does LC do this?</a:t>
            </a:r>
          </a:p>
        </p:txBody>
      </p:sp>
      <p:sp>
        <p:nvSpPr>
          <p:cNvPr id="7" name="Rectangle 6"/>
          <p:cNvSpPr/>
          <p:nvPr/>
        </p:nvSpPr>
        <p:spPr>
          <a:xfrm>
            <a:off x="674914" y="4412397"/>
            <a:ext cx="6259285" cy="1569660"/>
          </a:xfrm>
          <a:prstGeom prst="rect">
            <a:avLst/>
          </a:prstGeom>
        </p:spPr>
        <p:txBody>
          <a:bodyPr wrap="square">
            <a:spAutoFit/>
          </a:bodyPr>
          <a:lstStyle/>
          <a:p>
            <a:r>
              <a:rPr lang="en-US" sz="2400" dirty="0" smtClean="0"/>
              <a:t>3. Quick </a:t>
            </a:r>
            <a:r>
              <a:rPr lang="en-US" sz="2400" dirty="0"/>
              <a:t>search on </a:t>
            </a:r>
            <a:r>
              <a:rPr lang="en-US" sz="2400" dirty="0" smtClean="0"/>
              <a:t>6.27.1.3 or on the phrase “retail entertainment”—first </a:t>
            </a:r>
            <a:r>
              <a:rPr lang="en-US" sz="2400" dirty="0"/>
              <a:t>look at constructing preferred access point to collaborative works</a:t>
            </a:r>
            <a:r>
              <a:rPr lang="en-US" dirty="0"/>
              <a:t>.</a:t>
            </a:r>
          </a:p>
        </p:txBody>
      </p:sp>
      <p:sp>
        <p:nvSpPr>
          <p:cNvPr id="9" name="Rectangle 8"/>
          <p:cNvSpPr/>
          <p:nvPr/>
        </p:nvSpPr>
        <p:spPr>
          <a:xfrm>
            <a:off x="674914" y="3322260"/>
            <a:ext cx="5497285" cy="830997"/>
          </a:xfrm>
          <a:prstGeom prst="rect">
            <a:avLst/>
          </a:prstGeom>
        </p:spPr>
        <p:txBody>
          <a:bodyPr wrap="square">
            <a:spAutoFit/>
          </a:bodyPr>
          <a:lstStyle/>
          <a:p>
            <a:pPr lvl="0">
              <a:defRPr/>
            </a:pPr>
            <a:r>
              <a:rPr lang="en-US" sz="2400" dirty="0" smtClean="0"/>
              <a:t>2. Rule </a:t>
            </a:r>
            <a:r>
              <a:rPr lang="en-US" sz="2400" dirty="0"/>
              <a:t>of Three cancelled: 2.4.1.5.  How does LC apply this rule?</a:t>
            </a:r>
            <a:endParaRPr lang="en-US" sz="2400" dirty="0">
              <a:solidFill>
                <a:prstClr val="black"/>
              </a:solidFill>
            </a:endParaRPr>
          </a:p>
        </p:txBody>
      </p:sp>
    </p:spTree>
    <p:extLst>
      <p:ext uri="{BB962C8B-B14F-4D97-AF65-F5344CB8AC3E}">
        <p14:creationId xmlns:p14="http://schemas.microsoft.com/office/powerpoint/2010/main" val="15220507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762000"/>
            <a:ext cx="8458200" cy="586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a:off x="1676400" y="4343400"/>
            <a:ext cx="914400" cy="457200"/>
          </a:xfrm>
          <a:prstGeom prst="rightArrow">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590800" y="2133600"/>
            <a:ext cx="881380" cy="46736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609600"/>
          </a:xfrm>
        </p:spPr>
        <p:txBody>
          <a:bodyPr>
            <a:normAutofit fontScale="90000"/>
          </a:bodyPr>
          <a:lstStyle/>
          <a:p>
            <a:r>
              <a:rPr lang="en-US" b="1" dirty="0" smtClean="0"/>
              <a:t>Advanced Search</a:t>
            </a:r>
            <a:endParaRPr lang="en-US" b="1" dirty="0"/>
          </a:p>
        </p:txBody>
      </p:sp>
    </p:spTree>
    <p:extLst>
      <p:ext uri="{BB962C8B-B14F-4D97-AF65-F5344CB8AC3E}">
        <p14:creationId xmlns:p14="http://schemas.microsoft.com/office/powerpoint/2010/main" val="40278988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46" y="506278"/>
            <a:ext cx="8650350" cy="5838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89415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799"/>
            <a:ext cx="8758963" cy="6096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3733800" y="2209800"/>
            <a:ext cx="533400" cy="304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89672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93" y="381000"/>
            <a:ext cx="8613107" cy="5863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4419600" y="1676400"/>
            <a:ext cx="4114800" cy="26670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4800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77520"/>
            <a:ext cx="8544028"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6934200" y="1828800"/>
            <a:ext cx="1066800" cy="3810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19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933" y="187547"/>
            <a:ext cx="8534400" cy="620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1600200" y="2692340"/>
            <a:ext cx="1143000" cy="470916"/>
          </a:xfrm>
          <a:prstGeom prst="rightArrow">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791200" y="3505200"/>
            <a:ext cx="609600" cy="2286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5736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56" y="381000"/>
            <a:ext cx="8699444" cy="575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0" y="3825240"/>
            <a:ext cx="5486400" cy="1989489"/>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341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128" y="914399"/>
            <a:ext cx="8445232" cy="502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29906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1000"/>
            <a:ext cx="85344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28726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04800"/>
            <a:ext cx="8686800"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438400" y="1905000"/>
            <a:ext cx="1066800" cy="457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638800" y="5562600"/>
            <a:ext cx="1066800" cy="304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31187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 y="457200"/>
            <a:ext cx="8679816"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1828800" y="4253484"/>
            <a:ext cx="978408" cy="484632"/>
          </a:xfrm>
          <a:prstGeom prst="rightArrow">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2590800" y="2057400"/>
            <a:ext cx="1952308" cy="3048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1908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Advanced Search Exercises</a:t>
            </a:r>
            <a:endParaRPr lang="en-US" b="1" dirty="0"/>
          </a:p>
        </p:txBody>
      </p:sp>
      <p:sp>
        <p:nvSpPr>
          <p:cNvPr id="3" name="Rectangle 2"/>
          <p:cNvSpPr/>
          <p:nvPr/>
        </p:nvSpPr>
        <p:spPr>
          <a:xfrm>
            <a:off x="582386" y="1736743"/>
            <a:ext cx="6096000" cy="830997"/>
          </a:xfrm>
          <a:prstGeom prst="rect">
            <a:avLst/>
          </a:prstGeom>
        </p:spPr>
        <p:txBody>
          <a:bodyPr wrap="square">
            <a:spAutoFit/>
          </a:bodyPr>
          <a:lstStyle/>
          <a:p>
            <a:r>
              <a:rPr lang="en-US" sz="2400" dirty="0" smtClean="0"/>
              <a:t>1. Find </a:t>
            </a:r>
            <a:r>
              <a:rPr lang="en-US" sz="2400" dirty="0"/>
              <a:t>the RDA equivalent(s) of AACR2’s major-to-minor title changes rule for serials.</a:t>
            </a:r>
          </a:p>
        </p:txBody>
      </p:sp>
      <p:sp>
        <p:nvSpPr>
          <p:cNvPr id="4" name="Rectangle 3"/>
          <p:cNvSpPr/>
          <p:nvPr/>
        </p:nvSpPr>
        <p:spPr>
          <a:xfrm>
            <a:off x="674914" y="2743200"/>
            <a:ext cx="6096000" cy="1569660"/>
          </a:xfrm>
          <a:prstGeom prst="rect">
            <a:avLst/>
          </a:prstGeom>
        </p:spPr>
        <p:txBody>
          <a:bodyPr wrap="square">
            <a:spAutoFit/>
          </a:bodyPr>
          <a:lstStyle/>
          <a:p>
            <a:r>
              <a:rPr lang="en-US" sz="2400" dirty="0" smtClean="0"/>
              <a:t>2. Find </a:t>
            </a:r>
            <a:r>
              <a:rPr lang="en-US" sz="2400" dirty="0"/>
              <a:t>the RDA equivalent of AACR2’s 22.17 on adding dates to authorized access points for names of persons.  How does LC apply the option?</a:t>
            </a:r>
          </a:p>
        </p:txBody>
      </p:sp>
      <p:sp>
        <p:nvSpPr>
          <p:cNvPr id="6" name="Rectangle 5"/>
          <p:cNvSpPr/>
          <p:nvPr/>
        </p:nvSpPr>
        <p:spPr>
          <a:xfrm>
            <a:off x="685800" y="4517571"/>
            <a:ext cx="6096000" cy="1938992"/>
          </a:xfrm>
          <a:prstGeom prst="rect">
            <a:avLst/>
          </a:prstGeom>
        </p:spPr>
        <p:txBody>
          <a:bodyPr wrap="square">
            <a:spAutoFit/>
          </a:bodyPr>
          <a:lstStyle/>
          <a:p>
            <a:r>
              <a:rPr lang="en-US" sz="2400" dirty="0" smtClean="0"/>
              <a:t>3. An </a:t>
            </a:r>
            <a:r>
              <a:rPr lang="en-US" sz="2400" dirty="0"/>
              <a:t>RDA Quick Search on the word “sic” returns no results.  Try  an Advanced Search in AACR2 to be led to how RDA treats the sic concept.</a:t>
            </a:r>
          </a:p>
          <a:p>
            <a:endParaRPr lang="en-US" sz="2400" dirty="0"/>
          </a:p>
        </p:txBody>
      </p:sp>
    </p:spTree>
    <p:extLst>
      <p:ext uri="{BB962C8B-B14F-4D97-AF65-F5344CB8AC3E}">
        <p14:creationId xmlns:p14="http://schemas.microsoft.com/office/powerpoint/2010/main" val="10548711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409" y="381000"/>
            <a:ext cx="8589792"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73045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57200"/>
            <a:ext cx="8695417"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6019800" y="1600200"/>
            <a:ext cx="2904217"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248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457200"/>
            <a:ext cx="8763000"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2590800" y="4953000"/>
            <a:ext cx="6172200" cy="10668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97257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275" y="304800"/>
            <a:ext cx="8704875"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76600" y="2514600"/>
            <a:ext cx="5181600" cy="1143000"/>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95613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245" y="487865"/>
            <a:ext cx="8692155" cy="5823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07773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304800"/>
            <a:ext cx="8915400"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838200" y="6248400"/>
            <a:ext cx="478971" cy="457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0" y="1066800"/>
            <a:ext cx="2667000" cy="685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1752600" y="304800"/>
            <a:ext cx="1676400" cy="3048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974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1000"/>
            <a:ext cx="8706055" cy="545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819400" y="2819400"/>
            <a:ext cx="3962400" cy="288131"/>
          </a:xfrm>
          <a:prstGeom prst="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004800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027" y="457200"/>
            <a:ext cx="8813494"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6944360" y="1412240"/>
            <a:ext cx="762000" cy="304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09537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8619067"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438400" y="685800"/>
            <a:ext cx="1676400" cy="8382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09329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2" y="381000"/>
            <a:ext cx="8593154" cy="5943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457200" y="2438400"/>
            <a:ext cx="1981200" cy="2286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027842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04800"/>
            <a:ext cx="82296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819400" y="1447800"/>
            <a:ext cx="533400"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867400" y="1828800"/>
            <a:ext cx="914400" cy="304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637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33722"/>
            <a:ext cx="8667974" cy="5790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93891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8740407" cy="6095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799454" y="3886200"/>
            <a:ext cx="1600200" cy="6858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62098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502457"/>
            <a:ext cx="6324600" cy="1200329"/>
          </a:xfrm>
          <a:prstGeom prst="rect">
            <a:avLst/>
          </a:prstGeom>
        </p:spPr>
        <p:txBody>
          <a:bodyPr wrap="square">
            <a:spAutoFit/>
          </a:bodyPr>
          <a:lstStyle/>
          <a:p>
            <a:r>
              <a:rPr lang="en-US" sz="2400" dirty="0" smtClean="0"/>
              <a:t>1. Use Advanced Search/Element </a:t>
            </a:r>
            <a:r>
              <a:rPr lang="en-US" sz="2400" dirty="0"/>
              <a:t>Set </a:t>
            </a:r>
            <a:r>
              <a:rPr lang="en-US" sz="2400" dirty="0" smtClean="0"/>
              <a:t>View </a:t>
            </a:r>
            <a:r>
              <a:rPr lang="en-US" sz="2400" dirty="0"/>
              <a:t>to determine </a:t>
            </a:r>
            <a:r>
              <a:rPr lang="en-US" sz="2400" dirty="0" smtClean="0"/>
              <a:t>if “wide </a:t>
            </a:r>
            <a:r>
              <a:rPr lang="en-US" sz="2400" dirty="0"/>
              <a:t>screen” on a DVD </a:t>
            </a:r>
            <a:r>
              <a:rPr lang="en-US" sz="2400" dirty="0" smtClean="0"/>
              <a:t>is </a:t>
            </a:r>
            <a:r>
              <a:rPr lang="en-US" sz="2400" dirty="0"/>
              <a:t>an expression or manifestation level </a:t>
            </a:r>
            <a:r>
              <a:rPr lang="en-US" sz="2400" dirty="0" smtClean="0"/>
              <a:t>attribute</a:t>
            </a:r>
            <a:r>
              <a:rPr lang="en-US" sz="2400" dirty="0"/>
              <a:t>.</a:t>
            </a:r>
          </a:p>
        </p:txBody>
      </p:sp>
      <p:sp>
        <p:nvSpPr>
          <p:cNvPr id="3" name="Title 2"/>
          <p:cNvSpPr>
            <a:spLocks noGrp="1"/>
          </p:cNvSpPr>
          <p:nvPr>
            <p:ph type="title"/>
          </p:nvPr>
        </p:nvSpPr>
        <p:spPr/>
        <p:txBody>
          <a:bodyPr/>
          <a:lstStyle/>
          <a:p>
            <a:r>
              <a:rPr lang="en-US" b="1" dirty="0" smtClean="0"/>
              <a:t>Element Set/Mappings Exercises</a:t>
            </a:r>
            <a:endParaRPr lang="en-US" b="1" dirty="0"/>
          </a:p>
        </p:txBody>
      </p:sp>
      <p:sp>
        <p:nvSpPr>
          <p:cNvPr id="4" name="Rectangle 3"/>
          <p:cNvSpPr/>
          <p:nvPr/>
        </p:nvSpPr>
        <p:spPr>
          <a:xfrm>
            <a:off x="576942" y="3048000"/>
            <a:ext cx="7500257" cy="830997"/>
          </a:xfrm>
          <a:prstGeom prst="rect">
            <a:avLst/>
          </a:prstGeom>
        </p:spPr>
        <p:txBody>
          <a:bodyPr wrap="square">
            <a:spAutoFit/>
          </a:bodyPr>
          <a:lstStyle/>
          <a:p>
            <a:r>
              <a:rPr lang="en-US" sz="2400" dirty="0" smtClean="0"/>
              <a:t>2. Is </a:t>
            </a:r>
            <a:r>
              <a:rPr lang="en-US" sz="2400" dirty="0"/>
              <a:t>“large print” </a:t>
            </a:r>
            <a:r>
              <a:rPr lang="en-US" sz="2400" dirty="0" smtClean="0"/>
              <a:t>for </a:t>
            </a:r>
            <a:r>
              <a:rPr lang="en-US" sz="2400" dirty="0"/>
              <a:t>a book an expression or manifestation level attribute?</a:t>
            </a:r>
          </a:p>
        </p:txBody>
      </p:sp>
      <p:sp>
        <p:nvSpPr>
          <p:cNvPr id="5" name="Rectangle 4"/>
          <p:cNvSpPr/>
          <p:nvPr/>
        </p:nvSpPr>
        <p:spPr>
          <a:xfrm>
            <a:off x="636814" y="4191000"/>
            <a:ext cx="7010400" cy="1200329"/>
          </a:xfrm>
          <a:prstGeom prst="rect">
            <a:avLst/>
          </a:prstGeom>
        </p:spPr>
        <p:txBody>
          <a:bodyPr wrap="square">
            <a:spAutoFit/>
          </a:bodyPr>
          <a:lstStyle/>
          <a:p>
            <a:r>
              <a:rPr lang="en-US" sz="2400" dirty="0" smtClean="0"/>
              <a:t>3. Use the MARC Bibliographic to RDA Mapping to see where information tagged 500 is scattered around RDA.  </a:t>
            </a:r>
            <a:endParaRPr lang="en-US" sz="2400" dirty="0"/>
          </a:p>
        </p:txBody>
      </p:sp>
      <p:sp>
        <p:nvSpPr>
          <p:cNvPr id="6" name="Rectangle 5"/>
          <p:cNvSpPr/>
          <p:nvPr/>
        </p:nvSpPr>
        <p:spPr>
          <a:xfrm>
            <a:off x="678751" y="5712767"/>
            <a:ext cx="6560249" cy="461665"/>
          </a:xfrm>
          <a:prstGeom prst="rect">
            <a:avLst/>
          </a:prstGeom>
        </p:spPr>
        <p:txBody>
          <a:bodyPr wrap="square">
            <a:spAutoFit/>
          </a:bodyPr>
          <a:lstStyle/>
          <a:p>
            <a:r>
              <a:rPr lang="en-US" sz="2400" dirty="0" smtClean="0"/>
              <a:t>4. Do </a:t>
            </a:r>
            <a:r>
              <a:rPr lang="en-US" sz="2400" dirty="0"/>
              <a:t>bibliography notes still </a:t>
            </a:r>
            <a:r>
              <a:rPr lang="en-US" sz="2400" dirty="0" smtClean="0"/>
              <a:t>exist in RDA?</a:t>
            </a:r>
            <a:endParaRPr lang="en-US" sz="2400" dirty="0"/>
          </a:p>
        </p:txBody>
      </p:sp>
    </p:spTree>
    <p:extLst>
      <p:ext uri="{BB962C8B-B14F-4D97-AF65-F5344CB8AC3E}">
        <p14:creationId xmlns:p14="http://schemas.microsoft.com/office/powerpoint/2010/main" val="190719559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939" y="381000"/>
            <a:ext cx="8858654"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381000" y="5334000"/>
            <a:ext cx="1752600" cy="3048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36894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62" y="457200"/>
            <a:ext cx="8557846"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6248400" y="3124200"/>
            <a:ext cx="729343" cy="375557"/>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9162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1" y="228601"/>
            <a:ext cx="8619705" cy="6213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79401" y="5029200"/>
            <a:ext cx="1549399"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35013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304800"/>
            <a:ext cx="8678469"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457200" y="3810000"/>
            <a:ext cx="1828800" cy="6604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2667000" y="4470400"/>
            <a:ext cx="5334000" cy="13208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92162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676400"/>
            <a:ext cx="6858000" cy="1938992"/>
          </a:xfrm>
          <a:prstGeom prst="rect">
            <a:avLst/>
          </a:prstGeom>
        </p:spPr>
        <p:txBody>
          <a:bodyPr wrap="square">
            <a:spAutoFit/>
          </a:bodyPr>
          <a:lstStyle/>
          <a:p>
            <a:pPr algn="just"/>
            <a:r>
              <a:rPr lang="en-US" sz="4000" dirty="0"/>
              <a:t>Cataloger </a:t>
            </a:r>
            <a:r>
              <a:rPr lang="en-US" sz="4000" dirty="0" smtClean="0"/>
              <a:t>tears</a:t>
            </a:r>
          </a:p>
          <a:p>
            <a:pPr algn="just"/>
            <a:r>
              <a:rPr lang="en-US" sz="4000" dirty="0" smtClean="0"/>
              <a:t>Nine Toolkit </a:t>
            </a:r>
            <a:r>
              <a:rPr lang="en-US" sz="4000" dirty="0"/>
              <a:t>windows </a:t>
            </a:r>
            <a:r>
              <a:rPr lang="en-US" sz="4000" dirty="0" smtClean="0"/>
              <a:t>open</a:t>
            </a:r>
          </a:p>
          <a:p>
            <a:pPr algn="just"/>
            <a:r>
              <a:rPr lang="en-US" sz="4000" dirty="0" smtClean="0"/>
              <a:t>Works </a:t>
            </a:r>
            <a:r>
              <a:rPr lang="en-US" sz="4000" dirty="0"/>
              <a:t>and expressions</a:t>
            </a:r>
          </a:p>
        </p:txBody>
      </p:sp>
    </p:spTree>
    <p:extLst>
      <p:ext uri="{BB962C8B-B14F-4D97-AF65-F5344CB8AC3E}">
        <p14:creationId xmlns:p14="http://schemas.microsoft.com/office/powerpoint/2010/main" val="32841522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838200"/>
            <a:ext cx="6781800" cy="4801314"/>
          </a:xfrm>
          <a:prstGeom prst="rect">
            <a:avLst/>
          </a:prstGeom>
        </p:spPr>
        <p:txBody>
          <a:bodyPr wrap="square">
            <a:spAutoFit/>
          </a:bodyPr>
          <a:lstStyle/>
          <a:p>
            <a:r>
              <a:rPr lang="en-US" sz="3600" dirty="0"/>
              <a:t>Screen images from the RDA Toolkit (www.rdatoolkit.org) used by permission of the Co-Publishers for RDA (American Library Association, Canadian Library Association, and CILIP: Chartered Institute of Library and Information Professionals).</a:t>
            </a:r>
          </a:p>
          <a:p>
            <a:endParaRPr lang="en-US" dirty="0"/>
          </a:p>
        </p:txBody>
      </p:sp>
    </p:spTree>
    <p:extLst>
      <p:ext uri="{BB962C8B-B14F-4D97-AF65-F5344CB8AC3E}">
        <p14:creationId xmlns:p14="http://schemas.microsoft.com/office/powerpoint/2010/main" val="2822840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457200"/>
            <a:ext cx="86868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2286000" y="4953000"/>
            <a:ext cx="6096000" cy="15240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33400" y="4734560"/>
            <a:ext cx="1219200" cy="381000"/>
          </a:xfrm>
          <a:prstGeom prst="ellipse">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103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814" y="381001"/>
            <a:ext cx="8686386" cy="615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914400" y="381001"/>
            <a:ext cx="228600" cy="457199"/>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720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8676639"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7467600" y="990600"/>
            <a:ext cx="685800" cy="533400"/>
          </a:xfrm>
          <a:prstGeom prst="roundRect">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109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spDef>
      <a:spPr>
        <a:noFill/>
        <a:ln w="57150">
          <a:solidFill>
            <a:schemeClr val="accent2">
              <a:lumMod val="7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1641</TotalTime>
  <Words>2821</Words>
  <Application>Microsoft Office PowerPoint</Application>
  <PresentationFormat>On-screen Show (4:3)</PresentationFormat>
  <Paragraphs>178</Paragraphs>
  <Slides>62</Slides>
  <Notes>59</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Paper</vt:lpstr>
      <vt:lpstr>RDA TOOLKIT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Quick Search</vt:lpstr>
      <vt:lpstr>Results (Index Screen)</vt:lpstr>
      <vt:lpstr>PowerPoint Presentation</vt:lpstr>
      <vt:lpstr>PowerPoint Presentation</vt:lpstr>
      <vt:lpstr>PowerPoint Presentation</vt:lpstr>
      <vt:lpstr>PowerPoint Presentation</vt:lpstr>
      <vt:lpstr>PowerPoint Presentation</vt:lpstr>
      <vt:lpstr>Bookmark without Notes</vt:lpstr>
      <vt:lpstr>Bookmark with Notes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Quick Search Exercises</vt:lpstr>
      <vt:lpstr>Advanced Search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Advanced Search Exercises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Element Set/Mappings Exercises</vt:lpstr>
      <vt:lpstr>PowerPoint Presentation</vt:lpstr>
      <vt:lpstr>PowerPoint Presentation</vt:lpstr>
      <vt:lpstr>PowerPoint Presentation</vt:lpstr>
      <vt:lpstr>PowerPoint Presentation</vt:lpstr>
      <vt:lpstr>PowerPoint Presentation</vt:lpstr>
    </vt:vector>
  </TitlesOfParts>
  <Company>Image: Staff, 1-25-07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FRBR</dc:title>
  <dc:creator>Tracey Snyder</dc:creator>
  <cp:lastModifiedBy>sarahros</cp:lastModifiedBy>
  <cp:revision>400</cp:revision>
  <dcterms:created xsi:type="dcterms:W3CDTF">2011-04-18T17:09:16Z</dcterms:created>
  <dcterms:modified xsi:type="dcterms:W3CDTF">2011-06-23T13:33:46Z</dcterms:modified>
</cp:coreProperties>
</file>