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notesSlides/notesSlide2.xml" ContentType="application/vnd.openxmlformats-officedocument.presentationml.notesSlide+xml"/>
  <Override PartName="/ppt/embeddings/oleObject4.bin" ContentType="application/vnd.openxmlformats-officedocument.oleObject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16"/>
  </p:notesMasterIdLst>
  <p:sldIdLst>
    <p:sldId id="256" r:id="rId2"/>
    <p:sldId id="355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7" r:id="rId12"/>
    <p:sldId id="366" r:id="rId13"/>
    <p:sldId id="364" r:id="rId14"/>
    <p:sldId id="365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646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1638" autoAdjust="0"/>
  </p:normalViewPr>
  <p:slideViewPr>
    <p:cSldViewPr>
      <p:cViewPr>
        <p:scale>
          <a:sx n="105" d="100"/>
          <a:sy n="105" d="100"/>
        </p:scale>
        <p:origin x="-1080" y="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8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748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4" Type="http://schemas.openxmlformats.org/officeDocument/2006/relationships/image" Target="../media/image30.emf"/><Relationship Id="rId5" Type="http://schemas.openxmlformats.org/officeDocument/2006/relationships/image" Target="../media/image31.emf"/><Relationship Id="rId6" Type="http://schemas.openxmlformats.org/officeDocument/2006/relationships/image" Target="../media/image32.emf"/><Relationship Id="rId7" Type="http://schemas.openxmlformats.org/officeDocument/2006/relationships/image" Target="../media/image33.emf"/><Relationship Id="rId8" Type="http://schemas.openxmlformats.org/officeDocument/2006/relationships/image" Target="../media/image34.emf"/><Relationship Id="rId1" Type="http://schemas.openxmlformats.org/officeDocument/2006/relationships/image" Target="../media/image27.emf"/><Relationship Id="rId2" Type="http://schemas.openxmlformats.org/officeDocument/2006/relationships/image" Target="../media/image2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1874BD-4050-4281-AA6A-23712049D449}" type="datetimeFigureOut">
              <a:rPr lang="en-US" smtClean="0"/>
              <a:pPr/>
              <a:t>12/14/13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46E1A4-200E-4ABD-9212-41EB0F3A9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299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46E1A4-200E-4ABD-9212-41EB0F3A931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326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picture of straw arm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46E1A4-200E-4ABD-9212-41EB0F3A931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6545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illustrations/indications</a:t>
            </a:r>
            <a:r>
              <a:rPr lang="en-US" baseline="0" dirty="0" smtClean="0"/>
              <a:t> of what the pump geometry looked like?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46E1A4-200E-4ABD-9212-41EB0F3A931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389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46E1A4-200E-4ABD-9212-41EB0F3A931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843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Picture? Or adjust transition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46E1A4-200E-4ABD-9212-41EB0F3A931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576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6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296400" cy="6858000"/>
            <a:chOff x="0" y="0"/>
            <a:chExt cx="5760" cy="4320"/>
          </a:xfrm>
        </p:grpSpPr>
        <p:pic>
          <p:nvPicPr>
            <p:cNvPr id="78851" name="Picture 3" descr="IMG_0249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</p:spPr>
        </p:pic>
        <p:pic>
          <p:nvPicPr>
            <p:cNvPr id="78852" name="Picture 4" descr="IMG_0249"/>
            <p:cNvPicPr>
              <a:picLocks noChangeAspect="1" noChangeArrowheads="1"/>
            </p:cNvPicPr>
            <p:nvPr userDrawn="1"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32" y="3216"/>
              <a:ext cx="192" cy="432"/>
            </a:xfrm>
            <a:prstGeom prst="rect">
              <a:avLst/>
            </a:prstGeom>
            <a:noFill/>
          </p:spPr>
        </p:pic>
        <p:pic>
          <p:nvPicPr>
            <p:cNvPr id="78853" name="Picture 5" descr="IMG_0249"/>
            <p:cNvPicPr>
              <a:picLocks noChangeAspect="1" noChangeArrowheads="1"/>
            </p:cNvPicPr>
            <p:nvPr userDrawn="1"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792" y="3552"/>
              <a:ext cx="288" cy="96"/>
            </a:xfrm>
            <a:prstGeom prst="rect">
              <a:avLst/>
            </a:prstGeom>
            <a:noFill/>
          </p:spPr>
        </p:pic>
      </p:grpSp>
      <p:sp>
        <p:nvSpPr>
          <p:cNvPr id="7885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3352800" y="5029200"/>
            <a:ext cx="3962400" cy="11430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r>
              <a:rPr lang="en-US" noProof="0" smtClean="0"/>
              <a:t>Click to edit Master subtitle style</a:t>
            </a:r>
            <a:endParaRPr lang="en-US" noProof="0" dirty="0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6781800" y="6248400"/>
            <a:ext cx="2133600" cy="476250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216E0E02-55D8-4A62-964B-783B05293A72}" type="datetimeFigureOut">
              <a:rPr lang="es-HN" smtClean="0"/>
              <a:pPr/>
              <a:t>12/14/13</a:t>
            </a:fld>
            <a:endParaRPr lang="es-HN"/>
          </a:p>
        </p:txBody>
      </p:sp>
      <p:sp>
        <p:nvSpPr>
          <p:cNvPr id="78856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es-HN"/>
          </a:p>
        </p:txBody>
      </p:sp>
      <p:sp>
        <p:nvSpPr>
          <p:cNvPr id="78858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1371600" y="1120775"/>
            <a:ext cx="7772400" cy="1470025"/>
          </a:xfrm>
          <a:ln w="9525"/>
        </p:spPr>
        <p:txBody>
          <a:bodyPr/>
          <a:lstStyle>
            <a:lvl1pPr algn="r">
              <a:defRPr sz="5400"/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pic>
        <p:nvPicPr>
          <p:cNvPr id="12" name="Picture 6" descr="cu_logo_sml_150_ppt.jpg                                        000B7307&#10;MPF28 Panther                  BD8AC844: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5953125"/>
            <a:ext cx="9296400" cy="981075"/>
          </a:xfrm>
          <a:prstGeom prst="rect">
            <a:avLst/>
          </a:prstGeom>
          <a:noFill/>
        </p:spPr>
      </p:pic>
      <p:pic>
        <p:nvPicPr>
          <p:cNvPr id="1026" name="Picture 2" descr="http://aguaclara.cornell.edu/resources/logo-large.pn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488" y="0"/>
            <a:ext cx="3856512" cy="1147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HN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0E02-55D8-4A62-964B-783B05293A72}" type="datetimeFigureOut">
              <a:rPr lang="es-HN" smtClean="0"/>
              <a:pPr/>
              <a:t>12/14/13</a:t>
            </a:fld>
            <a:endParaRPr lang="es-H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7274-3B8E-4316-81F7-62670536CD68}" type="slidenum">
              <a:rPr lang="es-HN" smtClean="0"/>
              <a:pPr/>
              <a:t>‹#›</a:t>
            </a:fld>
            <a:endParaRPr lang="es-HN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57200" y="1524000"/>
            <a:ext cx="81534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2708893373"/>
      </p:ext>
    </p:extLst>
  </p:cSld>
  <p:clrMapOvr>
    <a:masterClrMapping/>
  </p:clrMapOvr>
  <p:transition xmlns:p14="http://schemas.microsoft.com/office/powerpoint/2010/main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0" y="228600"/>
            <a:ext cx="6248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6E0E02-55D8-4A62-964B-783B05293A72}" type="datetimeFigureOut">
              <a:rPr lang="es-HN" smtClean="0"/>
              <a:pPr/>
              <a:t>12/14/13</a:t>
            </a:fld>
            <a:endParaRPr lang="es-H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H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AE7274-3B8E-4316-81F7-62670536CD68}" type="slidenum">
              <a:rPr lang="es-HN" smtClean="0"/>
              <a:pPr/>
              <a:t>‹#›</a:t>
            </a:fld>
            <a:endParaRPr lang="es-HN"/>
          </a:p>
        </p:txBody>
      </p:sp>
      <p:pic>
        <p:nvPicPr>
          <p:cNvPr id="8" name="Picture 2" descr="http://aguaclara.cornell.edu/resources/logo-large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390"/>
            <a:ext cx="2819400" cy="83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HN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0E02-55D8-4A62-964B-783B05293A72}" type="datetimeFigureOut">
              <a:rPr lang="es-HN" smtClean="0"/>
              <a:pPr/>
              <a:t>12/14/13</a:t>
            </a:fld>
            <a:endParaRPr lang="es-H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7274-3B8E-4316-81F7-62670536CD68}" type="slidenum">
              <a:rPr lang="es-HN" smtClean="0"/>
              <a:pPr/>
              <a:t>‹#›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3487038517"/>
      </p:ext>
    </p:extLst>
  </p:cSld>
  <p:clrMapOvr>
    <a:masterClrMapping/>
  </p:clrMapOvr>
  <p:transition xmlns:p14="http://schemas.microsoft.com/office/powerpoint/2010/main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9400" y="274638"/>
            <a:ext cx="5867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6E0E02-55D8-4A62-964B-783B05293A72}" type="datetimeFigureOut">
              <a:rPr lang="es-HN" smtClean="0"/>
              <a:pPr/>
              <a:t>12/14/13</a:t>
            </a:fld>
            <a:endParaRPr lang="es-H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H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AE7274-3B8E-4316-81F7-62670536CD68}" type="slidenum">
              <a:rPr lang="es-HN" smtClean="0"/>
              <a:pPr/>
              <a:t>‹#›</a:t>
            </a:fld>
            <a:endParaRPr lang="es-HN"/>
          </a:p>
        </p:txBody>
      </p:sp>
      <p:pic>
        <p:nvPicPr>
          <p:cNvPr id="11" name="Picture 2" descr="http://aguaclara.cornell.edu/resources/logo-large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390"/>
            <a:ext cx="2819400" cy="83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9400" y="228600"/>
            <a:ext cx="6096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6E0E02-55D8-4A62-964B-783B05293A72}" type="datetimeFigureOut">
              <a:rPr lang="es-HN" smtClean="0"/>
              <a:pPr/>
              <a:t>12/14/13</a:t>
            </a:fld>
            <a:endParaRPr lang="es-H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H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AE7274-3B8E-4316-81F7-62670536CD68}" type="slidenum">
              <a:rPr lang="es-HN" smtClean="0"/>
              <a:pPr/>
              <a:t>‹#›</a:t>
            </a:fld>
            <a:endParaRPr lang="es-HN"/>
          </a:p>
        </p:txBody>
      </p:sp>
      <p:pic>
        <p:nvPicPr>
          <p:cNvPr id="10" name="Picture 2" descr="http://aguaclara.cornell.edu/resources/logo-large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390"/>
            <a:ext cx="2819400" cy="83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6E0E02-55D8-4A62-964B-783B05293A72}" type="datetimeFigureOut">
              <a:rPr lang="es-HN" smtClean="0"/>
              <a:pPr/>
              <a:t>12/14/13</a:t>
            </a:fld>
            <a:endParaRPr lang="es-H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H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AE7274-3B8E-4316-81F7-62670536CD68}" type="slidenum">
              <a:rPr lang="es-HN" smtClean="0"/>
              <a:pPr/>
              <a:t>‹#›</a:t>
            </a:fld>
            <a:endParaRPr lang="es-HN"/>
          </a:p>
        </p:txBody>
      </p:sp>
      <p:pic>
        <p:nvPicPr>
          <p:cNvPr id="6" name="Picture 2" descr="http://aguaclara.cornell.edu/resources/logo-large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390"/>
            <a:ext cx="2819400" cy="83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228600"/>
            <a:ext cx="6096000" cy="11430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 smtClean="0"/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fld id="{216E0E02-55D8-4A62-964B-783B05293A72}" type="datetimeFigureOut">
              <a:rPr lang="es-HN" smtClean="0"/>
              <a:pPr/>
              <a:t>12/14/13</a:t>
            </a:fld>
            <a:endParaRPr lang="es-HN"/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s-HN"/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12AE7274-3B8E-4316-81F7-62670536CD68}" type="slidenum">
              <a:rPr lang="es-HN" smtClean="0"/>
              <a:pPr/>
              <a:t>‹#›</a:t>
            </a:fld>
            <a:endParaRPr lang="es-HN"/>
          </a:p>
        </p:txBody>
      </p:sp>
      <p:sp>
        <p:nvSpPr>
          <p:cNvPr id="77831" name="Line 7"/>
          <p:cNvSpPr>
            <a:spLocks noChangeShapeType="1"/>
          </p:cNvSpPr>
          <p:nvPr/>
        </p:nvSpPr>
        <p:spPr bwMode="auto">
          <a:xfrm>
            <a:off x="0" y="1447800"/>
            <a:ext cx="9144000" cy="0"/>
          </a:xfrm>
          <a:prstGeom prst="line">
            <a:avLst/>
          </a:prstGeom>
          <a:noFill/>
          <a:ln w="76200" cmpd="tri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noProof="0" dirty="0"/>
          </a:p>
        </p:txBody>
      </p:sp>
      <p:pic>
        <p:nvPicPr>
          <p:cNvPr id="8" name="Picture 2" descr="http://aguaclara.cornell.edu/resources/logo-large.pn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390"/>
            <a:ext cx="2819400" cy="83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</p:sldLayoutIdLst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emf"/><Relationship Id="rId20" Type="http://schemas.openxmlformats.org/officeDocument/2006/relationships/image" Target="../media/image34.emf"/><Relationship Id="rId21" Type="http://schemas.openxmlformats.org/officeDocument/2006/relationships/image" Target="../media/image36.JPG"/><Relationship Id="rId10" Type="http://schemas.openxmlformats.org/officeDocument/2006/relationships/oleObject" Target="../embeddings/oleObject8.bin"/><Relationship Id="rId11" Type="http://schemas.openxmlformats.org/officeDocument/2006/relationships/image" Target="../media/image30.emf"/><Relationship Id="rId12" Type="http://schemas.openxmlformats.org/officeDocument/2006/relationships/image" Target="../media/image35.JPG"/><Relationship Id="rId13" Type="http://schemas.openxmlformats.org/officeDocument/2006/relationships/oleObject" Target="../embeddings/oleObject9.bin"/><Relationship Id="rId14" Type="http://schemas.openxmlformats.org/officeDocument/2006/relationships/image" Target="../media/image31.emf"/><Relationship Id="rId15" Type="http://schemas.openxmlformats.org/officeDocument/2006/relationships/oleObject" Target="../embeddings/oleObject10.bin"/><Relationship Id="rId16" Type="http://schemas.openxmlformats.org/officeDocument/2006/relationships/image" Target="../media/image32.emf"/><Relationship Id="rId17" Type="http://schemas.openxmlformats.org/officeDocument/2006/relationships/oleObject" Target="../embeddings/oleObject11.bin"/><Relationship Id="rId18" Type="http://schemas.openxmlformats.org/officeDocument/2006/relationships/image" Target="../media/image33.emf"/><Relationship Id="rId19" Type="http://schemas.openxmlformats.org/officeDocument/2006/relationships/oleObject" Target="../embeddings/oleObject12.bin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5.xml"/><Relationship Id="rId4" Type="http://schemas.openxmlformats.org/officeDocument/2006/relationships/oleObject" Target="../embeddings/oleObject5.bin"/><Relationship Id="rId5" Type="http://schemas.openxmlformats.org/officeDocument/2006/relationships/image" Target="../media/image27.emf"/><Relationship Id="rId6" Type="http://schemas.openxmlformats.org/officeDocument/2006/relationships/oleObject" Target="../embeddings/oleObject6.bin"/><Relationship Id="rId7" Type="http://schemas.openxmlformats.org/officeDocument/2006/relationships/image" Target="../media/image28.emf"/><Relationship Id="rId8" Type="http://schemas.openxmlformats.org/officeDocument/2006/relationships/oleObject" Target="../embeddings/oleObject7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4" Type="http://schemas.openxmlformats.org/officeDocument/2006/relationships/oleObject" Target="../embeddings/oleObject1.bin"/><Relationship Id="rId5" Type="http://schemas.openxmlformats.org/officeDocument/2006/relationships/image" Target="../media/image7.emf"/><Relationship Id="rId6" Type="http://schemas.openxmlformats.org/officeDocument/2006/relationships/image" Target="../media/image9.jpe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10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image" Target="../media/image11.emf"/><Relationship Id="rId5" Type="http://schemas.openxmlformats.org/officeDocument/2006/relationships/image" Target="../media/image12.jpe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oleObject" Target="../embeddings/oleObject4.bin"/><Relationship Id="rId5" Type="http://schemas.openxmlformats.org/officeDocument/2006/relationships/image" Target="../media/image16.emf"/><Relationship Id="rId6" Type="http://schemas.openxmlformats.org/officeDocument/2006/relationships/image" Target="../media/image17.jpeg"/><Relationship Id="rId7" Type="http://schemas.openxmlformats.org/officeDocument/2006/relationships/image" Target="../media/image18.jpeg"/><Relationship Id="rId8" Type="http://schemas.openxmlformats.org/officeDocument/2006/relationships/image" Target="../media/image19.JP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5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4.jpeg"/><Relationship Id="rId5" Type="http://schemas.openxmlformats.org/officeDocument/2006/relationships/image" Target="../media/image25.jpeg"/><Relationship Id="rId6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05200" y="5029200"/>
            <a:ext cx="3962400" cy="624673"/>
          </a:xfrm>
        </p:spPr>
        <p:txBody>
          <a:bodyPr/>
          <a:lstStyle/>
          <a:p>
            <a:r>
              <a:rPr lang="es-HN" sz="2000" dirty="0" smtClean="0"/>
              <a:t>Alexandra Cheng</a:t>
            </a:r>
          </a:p>
          <a:p>
            <a:r>
              <a:rPr lang="es-HN" sz="2000" dirty="0" smtClean="0"/>
              <a:t>Apoorv Gupta</a:t>
            </a:r>
            <a:endParaRPr lang="es-HN" sz="2000" dirty="0"/>
          </a:p>
        </p:txBody>
      </p:sp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s-HN" dirty="0" smtClean="0"/>
              <a:t>Stock Tank Mixing</a:t>
            </a:r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2268998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Flow &amp; Torque Power Requirements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42106" y="1371600"/>
            <a:ext cx="4040188" cy="639762"/>
          </a:xfrm>
        </p:spPr>
        <p:txBody>
          <a:bodyPr/>
          <a:lstStyle/>
          <a:p>
            <a:pPr algn="ctr"/>
            <a:r>
              <a:rPr lang="en-US" dirty="0" smtClean="0"/>
              <a:t>Flow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760913" y="1371600"/>
            <a:ext cx="4041775" cy="639762"/>
          </a:xfrm>
        </p:spPr>
        <p:txBody>
          <a:bodyPr/>
          <a:lstStyle/>
          <a:p>
            <a:pPr algn="ctr"/>
            <a:r>
              <a:rPr lang="en-US" dirty="0" smtClean="0"/>
              <a:t>Torque</a:t>
            </a:r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0861647"/>
              </p:ext>
            </p:extLst>
          </p:nvPr>
        </p:nvGraphicFramePr>
        <p:xfrm>
          <a:off x="1104900" y="2133600"/>
          <a:ext cx="2514600" cy="9208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" name="Equation" r:id="rId4" imgW="1803400" imgH="660400" progId="Equation.3">
                  <p:embed/>
                </p:oleObj>
              </mc:Choice>
              <mc:Fallback>
                <p:oleObj name="Equation" r:id="rId4" imgW="1803400" imgH="660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04900" y="2133600"/>
                        <a:ext cx="2514600" cy="9208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7765611"/>
              </p:ext>
            </p:extLst>
          </p:nvPr>
        </p:nvGraphicFramePr>
        <p:xfrm>
          <a:off x="228600" y="3048000"/>
          <a:ext cx="1793631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" name="Equation" r:id="rId6" imgW="1295400" imgH="495300" progId="Equation.3">
                  <p:embed/>
                </p:oleObj>
              </mc:Choice>
              <mc:Fallback>
                <p:oleObj name="Equation" r:id="rId6" imgW="12954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8600" y="3048000"/>
                        <a:ext cx="1793631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8590086"/>
              </p:ext>
            </p:extLst>
          </p:nvPr>
        </p:nvGraphicFramePr>
        <p:xfrm>
          <a:off x="2590800" y="3048000"/>
          <a:ext cx="1894974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9" name="Equation" r:id="rId8" imgW="1333500" imgH="482600" progId="Equation.3">
                  <p:embed/>
                </p:oleObj>
              </mc:Choice>
              <mc:Fallback>
                <p:oleObj name="Equation" r:id="rId8" imgW="1333500" imgH="482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90800" y="3048000"/>
                        <a:ext cx="1894974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6565761"/>
              </p:ext>
            </p:extLst>
          </p:nvPr>
        </p:nvGraphicFramePr>
        <p:xfrm>
          <a:off x="891117" y="6248400"/>
          <a:ext cx="294216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0" name="Equation" r:id="rId10" imgW="1765300" imgH="228600" progId="Equation.3">
                  <p:embed/>
                </p:oleObj>
              </mc:Choice>
              <mc:Fallback>
                <p:oleObj name="Equation" r:id="rId10" imgW="17653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91117" y="6248400"/>
                        <a:ext cx="294216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 descr="PowerDimSketchNew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720" y="3728058"/>
            <a:ext cx="1844961" cy="2444142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52400" y="1600200"/>
            <a:ext cx="4419600" cy="518160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572000" y="1600200"/>
            <a:ext cx="4419600" cy="518160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0160215"/>
              </p:ext>
            </p:extLst>
          </p:nvPr>
        </p:nvGraphicFramePr>
        <p:xfrm>
          <a:off x="5370871" y="2133600"/>
          <a:ext cx="282185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1" name="Equation" r:id="rId13" imgW="2082800" imgH="393700" progId="Equation.3">
                  <p:embed/>
                </p:oleObj>
              </mc:Choice>
              <mc:Fallback>
                <p:oleObj name="Equation" r:id="rId13" imgW="20828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370871" y="2133600"/>
                        <a:ext cx="2821858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259639"/>
              </p:ext>
            </p:extLst>
          </p:nvPr>
        </p:nvGraphicFramePr>
        <p:xfrm>
          <a:off x="5372100" y="2743200"/>
          <a:ext cx="2819400" cy="446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2" name="Equation" r:id="rId15" imgW="2006600" imgH="317500" progId="Equation.3">
                  <p:embed/>
                </p:oleObj>
              </mc:Choice>
              <mc:Fallback>
                <p:oleObj name="Equation" r:id="rId15" imgW="2006600" imgH="317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372100" y="2743200"/>
                        <a:ext cx="2819400" cy="4461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613188"/>
              </p:ext>
            </p:extLst>
          </p:nvPr>
        </p:nvGraphicFramePr>
        <p:xfrm>
          <a:off x="5582265" y="3200400"/>
          <a:ext cx="2399071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" name="Equation" r:id="rId17" imgW="1549400" imgH="393700" progId="Equation.3">
                  <p:embed/>
                </p:oleObj>
              </mc:Choice>
              <mc:Fallback>
                <p:oleObj name="Equation" r:id="rId17" imgW="15494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582265" y="3200400"/>
                        <a:ext cx="2399071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1694224"/>
              </p:ext>
            </p:extLst>
          </p:nvPr>
        </p:nvGraphicFramePr>
        <p:xfrm>
          <a:off x="5211097" y="6149788"/>
          <a:ext cx="3170904" cy="578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" name="Equation" r:id="rId19" imgW="2159000" imgH="393700" progId="Equation.3">
                  <p:embed/>
                </p:oleObj>
              </mc:Choice>
              <mc:Fallback>
                <p:oleObj name="Equation" r:id="rId19" imgW="21590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211097" y="6149788"/>
                        <a:ext cx="3170904" cy="5782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3881878"/>
            <a:ext cx="3810000" cy="2290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875207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Flow &amp; Torque Power:</a:t>
            </a:r>
            <a:br>
              <a:rPr lang="en-US" dirty="0" smtClean="0"/>
            </a:br>
            <a:r>
              <a:rPr lang="en-US" dirty="0" smtClean="0"/>
              <a:t>Honduran Pipe Sizes</a:t>
            </a:r>
            <a:endParaRPr lang="en-US" dirty="0"/>
          </a:p>
        </p:txBody>
      </p:sp>
      <p:pic>
        <p:nvPicPr>
          <p:cNvPr id="8" name="Picture 7" descr="HondurasPumpDiam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98" y="1571788"/>
            <a:ext cx="6842602" cy="5210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48690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1.5” Pipe Analysis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57200" y="1524000"/>
            <a:ext cx="4114800" cy="4724400"/>
          </a:xfrm>
        </p:spPr>
        <p:txBody>
          <a:bodyPr/>
          <a:lstStyle/>
          <a:p>
            <a:r>
              <a:rPr lang="en-US" dirty="0" smtClean="0"/>
              <a:t>Dominated by power lost to drag</a:t>
            </a:r>
          </a:p>
          <a:p>
            <a:r>
              <a:rPr lang="en-US" dirty="0" smtClean="0"/>
              <a:t>Adjust drag coefficient (1.2)</a:t>
            </a:r>
          </a:p>
          <a:p>
            <a:r>
              <a:rPr lang="en-US" dirty="0" smtClean="0"/>
              <a:t>75 W input: 27.5 rpm for 15 minutes with reduced drag coefficient (0.04)</a:t>
            </a:r>
            <a:endParaRPr lang="en-US" dirty="0"/>
          </a:p>
        </p:txBody>
      </p:sp>
      <p:pic>
        <p:nvPicPr>
          <p:cNvPr id="9" name="Picture 8" descr="PumpPower1.5Diam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681" y="2200100"/>
            <a:ext cx="4404186" cy="33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790516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Polycarbonate hydrometer or other device for chlorine solution</a:t>
            </a:r>
          </a:p>
          <a:p>
            <a:r>
              <a:rPr lang="en-US" dirty="0" smtClean="0"/>
              <a:t>Understand source of error in current pump design</a:t>
            </a:r>
          </a:p>
          <a:p>
            <a:r>
              <a:rPr lang="en-US" dirty="0" smtClean="0"/>
              <a:t>Adjust current pump setup or completely redesign</a:t>
            </a:r>
          </a:p>
          <a:p>
            <a:pPr lvl="1"/>
            <a:r>
              <a:rPr lang="en-US" dirty="0" smtClean="0"/>
              <a:t>Reverse flow of water</a:t>
            </a:r>
          </a:p>
          <a:p>
            <a:pPr lvl="1"/>
            <a:r>
              <a:rPr lang="en-US" dirty="0" smtClean="0"/>
              <a:t>Rotating blades</a:t>
            </a:r>
          </a:p>
          <a:p>
            <a:pPr lvl="1"/>
            <a:r>
              <a:rPr lang="en-US" dirty="0" smtClean="0"/>
              <a:t>Baffles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21210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pic>
        <p:nvPicPr>
          <p:cNvPr id="4" name="Picture 4" descr="http://upload.wikimedia.org/wikipedia/en/4/44/Question_mark_(black_on_white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18" y="1600200"/>
            <a:ext cx="3815982" cy="4819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09809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Semester Goals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Hydrometer</a:t>
            </a:r>
          </a:p>
          <a:p>
            <a:pPr lvl="1"/>
            <a:r>
              <a:rPr lang="en-US" dirty="0" err="1" smtClean="0"/>
              <a:t>PACl</a:t>
            </a:r>
            <a:endParaRPr lang="en-US" dirty="0" smtClean="0"/>
          </a:p>
          <a:p>
            <a:pPr lvl="1"/>
            <a:r>
              <a:rPr lang="en-US" dirty="0" smtClean="0"/>
              <a:t>Chlorine</a:t>
            </a:r>
          </a:p>
          <a:p>
            <a:r>
              <a:rPr lang="en-US" dirty="0" smtClean="0"/>
              <a:t>Centrifugal Pump</a:t>
            </a:r>
          </a:p>
          <a:p>
            <a:pPr lvl="1"/>
            <a:r>
              <a:rPr lang="en-US" dirty="0" smtClean="0"/>
              <a:t>Small-scale testing</a:t>
            </a:r>
          </a:p>
          <a:p>
            <a:pPr lvl="1"/>
            <a:r>
              <a:rPr lang="en-US" dirty="0" smtClean="0"/>
              <a:t>Assess inefficiencies and adjust design</a:t>
            </a:r>
          </a:p>
          <a:p>
            <a:pPr lvl="1"/>
            <a:r>
              <a:rPr lang="en-US" dirty="0" smtClean="0"/>
              <a:t>Provide design blueprint for full-size pump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930195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PACl</a:t>
            </a:r>
            <a:r>
              <a:rPr lang="en-US" dirty="0" smtClean="0"/>
              <a:t> Hydrometer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1.000-1.220 specific gravity range required</a:t>
            </a:r>
          </a:p>
          <a:p>
            <a:r>
              <a:rPr lang="en-US" dirty="0" err="1" smtClean="0"/>
              <a:t>Krackeler</a:t>
            </a:r>
            <a:r>
              <a:rPr lang="en-US" dirty="0" smtClean="0"/>
              <a:t> Scientific Polycarbonate Model: $74</a:t>
            </a:r>
          </a:p>
          <a:p>
            <a:r>
              <a:rPr lang="en-US" dirty="0"/>
              <a:t> </a:t>
            </a:r>
            <a:endParaRPr lang="en-US" dirty="0" smtClean="0"/>
          </a:p>
        </p:txBody>
      </p:sp>
      <p:pic>
        <p:nvPicPr>
          <p:cNvPr id="4" name="Picture 3" descr="PAClDensConcExp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18" y="3534001"/>
            <a:ext cx="4492782" cy="2777066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109461"/>
              </p:ext>
            </p:extLst>
          </p:nvPr>
        </p:nvGraphicFramePr>
        <p:xfrm>
          <a:off x="914400" y="2743200"/>
          <a:ext cx="3585634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Equation" r:id="rId4" imgW="1536700" imgH="228600" progId="Equation.3">
                  <p:embed/>
                </p:oleObj>
              </mc:Choice>
              <mc:Fallback>
                <p:oleObj name="Equation" r:id="rId4" imgW="15367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2743200"/>
                        <a:ext cx="3585634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 descr="PAClRefGraph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99" y="3531070"/>
            <a:ext cx="4038601" cy="277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284916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Chlorine Hydrometer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Calcium Hypochlorite:</a:t>
            </a:r>
          </a:p>
          <a:p>
            <a:r>
              <a:rPr lang="en-US" dirty="0" smtClean="0"/>
              <a:t> 0.013 kg/L solution concentration</a:t>
            </a:r>
          </a:p>
          <a:p>
            <a:r>
              <a:rPr lang="en-US" dirty="0" smtClean="0"/>
              <a:t>1.012 kg/L &lt; Density &lt; 1.013 kg/L</a:t>
            </a:r>
          </a:p>
          <a:p>
            <a:r>
              <a:rPr lang="en-US" dirty="0" smtClean="0"/>
              <a:t>Cole Parmer Glass Hydrometer</a:t>
            </a:r>
          </a:p>
          <a:p>
            <a:pPr lvl="1"/>
            <a:r>
              <a:rPr lang="en-US" dirty="0" smtClean="0"/>
              <a:t>1.000-1.050 SG Range</a:t>
            </a:r>
          </a:p>
          <a:p>
            <a:pPr lvl="1"/>
            <a:r>
              <a:rPr lang="en-US" dirty="0" smtClean="0"/>
              <a:t>0.0005 Divisions</a:t>
            </a:r>
          </a:p>
          <a:p>
            <a:pPr lvl="1"/>
            <a:r>
              <a:rPr lang="en-US" dirty="0" smtClean="0"/>
              <a:t>$33.50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9328500"/>
              </p:ext>
            </p:extLst>
          </p:nvPr>
        </p:nvGraphicFramePr>
        <p:xfrm>
          <a:off x="4572000" y="1600200"/>
          <a:ext cx="161925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Equation" r:id="rId3" imgW="647700" imgH="241300" progId="Equation.3">
                  <p:embed/>
                </p:oleObj>
              </mc:Choice>
              <mc:Fallback>
                <p:oleObj name="Equation" r:id="rId3" imgW="6477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0" y="1600200"/>
                        <a:ext cx="1619250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590406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Sugar Tests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For pump tests </a:t>
            </a:r>
            <a:r>
              <a:rPr lang="en-US" dirty="0" smtClean="0">
                <a:sym typeface="Wingdings"/>
              </a:rPr>
              <a:t> reduced environmental impact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4334026"/>
              </p:ext>
            </p:extLst>
          </p:nvPr>
        </p:nvGraphicFramePr>
        <p:xfrm>
          <a:off x="914400" y="2590800"/>
          <a:ext cx="3674534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Equation" r:id="rId3" imgW="1574800" imgH="228600" progId="Equation.3">
                  <p:embed/>
                </p:oleObj>
              </mc:Choice>
              <mc:Fallback>
                <p:oleObj name="Equation" r:id="rId3" imgW="15748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4400" y="2590800"/>
                        <a:ext cx="3674534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 descr="SugarConcDens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3166296"/>
            <a:ext cx="6316134" cy="3636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3608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Pump Redesign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Small scale test tank</a:t>
            </a:r>
          </a:p>
          <a:p>
            <a:r>
              <a:rPr lang="en-US" dirty="0" smtClean="0"/>
              <a:t>Stabilizing additions</a:t>
            </a:r>
          </a:p>
          <a:p>
            <a:endParaRPr lang="en-US" dirty="0"/>
          </a:p>
        </p:txBody>
      </p:sp>
      <p:pic>
        <p:nvPicPr>
          <p:cNvPr id="4" name="Picture 3" descr="Pump and Plat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41800" y="2260600"/>
            <a:ext cx="5080000" cy="3810000"/>
          </a:xfrm>
          <a:prstGeom prst="rect">
            <a:avLst/>
          </a:prstGeom>
        </p:spPr>
      </p:pic>
      <p:pic>
        <p:nvPicPr>
          <p:cNvPr id="5" name="Picture 4" descr="PumpWood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90" y="3429000"/>
            <a:ext cx="1932710" cy="2362200"/>
          </a:xfrm>
          <a:prstGeom prst="rect">
            <a:avLst/>
          </a:prstGeom>
        </p:spPr>
      </p:pic>
      <p:pic>
        <p:nvPicPr>
          <p:cNvPr id="6" name="Picture 6" descr="N:\RESEARCH\Stock Tank\Fall 2013\Photos\Photo Oct 24, 13 02 2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4" t="11018" r="10857" b="3130"/>
          <a:stretch/>
        </p:blipFill>
        <p:spPr bwMode="auto">
          <a:xfrm rot="5400000">
            <a:off x="2455346" y="3716854"/>
            <a:ext cx="2362201" cy="1786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216777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Lift vs. RPM: Procedure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Dense sugar solution with Red Dye #40</a:t>
            </a:r>
          </a:p>
          <a:p>
            <a:r>
              <a:rPr lang="en-US" dirty="0" smtClean="0"/>
              <a:t>Stratified solution</a:t>
            </a:r>
          </a:p>
          <a:p>
            <a:r>
              <a:rPr lang="en-US" dirty="0" smtClean="0"/>
              <a:t>Human operation with metronome</a:t>
            </a:r>
          </a:p>
          <a:p>
            <a:r>
              <a:rPr lang="en-US" dirty="0"/>
              <a:t> 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5846588"/>
              </p:ext>
            </p:extLst>
          </p:nvPr>
        </p:nvGraphicFramePr>
        <p:xfrm>
          <a:off x="914400" y="3188340"/>
          <a:ext cx="2349500" cy="709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Equation" r:id="rId4" imgW="1765300" imgH="533400" progId="Equation.3">
                  <p:embed/>
                </p:oleObj>
              </mc:Choice>
              <mc:Fallback>
                <p:oleObj name="Equation" r:id="rId4" imgW="1765300" imgH="533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400" y="3188340"/>
                        <a:ext cx="2349500" cy="7099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 descr="StratSolnSetup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947556"/>
            <a:ext cx="2438400" cy="2834244"/>
          </a:xfrm>
          <a:prstGeom prst="rect">
            <a:avLst/>
          </a:prstGeom>
        </p:spPr>
      </p:pic>
      <p:pic>
        <p:nvPicPr>
          <p:cNvPr id="6" name="Picture 5" descr="ElbowPump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05175" y="4314825"/>
            <a:ext cx="2819400" cy="21145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350166"/>
            <a:ext cx="2724149" cy="343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003937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Lift vs. RPM: Results</a:t>
            </a:r>
            <a:endParaRPr lang="en-US" dirty="0"/>
          </a:p>
        </p:txBody>
      </p:sp>
      <p:pic>
        <p:nvPicPr>
          <p:cNvPr id="4" name="Picture 3" descr="ElbowArmRPMLiftTest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752600"/>
            <a:ext cx="3048000" cy="2731851"/>
          </a:xfrm>
          <a:prstGeom prst="rect">
            <a:avLst/>
          </a:prstGeom>
        </p:spPr>
      </p:pic>
      <p:pic>
        <p:nvPicPr>
          <p:cNvPr id="5" name="Picture 4" descr="OpenArmRPMLiftTest.jpe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38" y="1752600"/>
            <a:ext cx="3060662" cy="2743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55769" y="145946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Open Arm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72100" y="145946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Elbow</a:t>
            </a:r>
            <a:r>
              <a:rPr lang="en-US" b="1" dirty="0" smtClean="0">
                <a:latin typeface="+mn-lt"/>
              </a:rPr>
              <a:t> Arm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05200" y="435506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Straw Arm</a:t>
            </a:r>
          </a:p>
        </p:txBody>
      </p:sp>
      <p:pic>
        <p:nvPicPr>
          <p:cNvPr id="3" name="Picture 2" descr="StrawArmRPMLiftTest.jpe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4724400"/>
            <a:ext cx="29718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60631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Lift vs. RPM: Efficiency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Sources of Error:</a:t>
            </a:r>
          </a:p>
          <a:p>
            <a:pPr lvl="1"/>
            <a:r>
              <a:rPr lang="en-US" dirty="0" smtClean="0"/>
              <a:t>Leaking rotating joint</a:t>
            </a:r>
          </a:p>
          <a:p>
            <a:pPr lvl="1"/>
            <a:r>
              <a:rPr lang="en-US" dirty="0" smtClean="0"/>
              <a:t>Leaking tee at rotating arm</a:t>
            </a:r>
          </a:p>
          <a:p>
            <a:pPr lvl="1"/>
            <a:r>
              <a:rPr lang="en-US" dirty="0" smtClean="0"/>
              <a:t>Fluid rotation</a:t>
            </a:r>
          </a:p>
          <a:p>
            <a:pPr lvl="1"/>
            <a:endParaRPr lang="en-US" dirty="0"/>
          </a:p>
        </p:txBody>
      </p:sp>
      <p:pic>
        <p:nvPicPr>
          <p:cNvPr id="4" name="Picture 3" descr="Baffl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600200"/>
            <a:ext cx="2673576" cy="2057400"/>
          </a:xfrm>
          <a:prstGeom prst="rect">
            <a:avLst/>
          </a:prstGeom>
        </p:spPr>
      </p:pic>
      <p:pic>
        <p:nvPicPr>
          <p:cNvPr id="5" name="Picture 4" descr="BaffleTests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40" y="3733800"/>
            <a:ext cx="4398460" cy="3124200"/>
          </a:xfrm>
          <a:prstGeom prst="rect">
            <a:avLst/>
          </a:prstGeom>
        </p:spPr>
      </p:pic>
      <p:pic>
        <p:nvPicPr>
          <p:cNvPr id="6" name="Picture 5" descr="PressureChangeGraph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733799"/>
            <a:ext cx="4256850" cy="3131071"/>
          </a:xfrm>
          <a:prstGeom prst="rect">
            <a:avLst/>
          </a:prstGeom>
        </p:spPr>
      </p:pic>
      <p:pic>
        <p:nvPicPr>
          <p:cNvPr id="7" name="Picture 6" descr="BaffleTestCorrected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746833"/>
            <a:ext cx="4267200" cy="311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17543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guaClara English">
  <a:themeElements>
    <a:clrScheme name="classroom">
      <a:dk1>
        <a:srgbClr val="000000"/>
      </a:dk1>
      <a:lt1>
        <a:srgbClr val="FFFFFF"/>
      </a:lt1>
      <a:dk2>
        <a:srgbClr val="00005A"/>
      </a:dk2>
      <a:lt2>
        <a:srgbClr val="FFFFFF"/>
      </a:lt2>
      <a:accent1>
        <a:srgbClr val="0300BE"/>
      </a:accent1>
      <a:accent2>
        <a:srgbClr val="FBA305"/>
      </a:accent2>
      <a:accent3>
        <a:srgbClr val="3399FF"/>
      </a:accent3>
      <a:accent4>
        <a:srgbClr val="AC0000"/>
      </a:accent4>
      <a:accent5>
        <a:srgbClr val="F7B0B0"/>
      </a:accent5>
      <a:accent6>
        <a:srgbClr val="E39304"/>
      </a:accent6>
      <a:hlink>
        <a:srgbClr val="678EFD"/>
      </a:hlink>
      <a:folHlink>
        <a:srgbClr val="A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>
    <a:extraClrScheme>
      <a:clrScheme name="1_AguaClara the roa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ADAA"/>
        </a:accent5>
        <a:accent6>
          <a:srgbClr val="E78A00"/>
        </a:accent6>
        <a:hlink>
          <a:srgbClr val="3366FF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80808"/>
        </a:accent1>
        <a:accent2>
          <a:srgbClr val="777777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6B6B6B"/>
        </a:accent6>
        <a:hlink>
          <a:srgbClr val="C0C0C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80808"/>
        </a:accent1>
        <a:accent2>
          <a:srgbClr val="777777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6B6B6B"/>
        </a:accent6>
        <a:hlink>
          <a:srgbClr val="C0C0C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AguaClara English</Template>
  <TotalTime>2393</TotalTime>
  <Words>259</Words>
  <Application>Microsoft Macintosh PowerPoint</Application>
  <PresentationFormat>On-screen Show (4:3)</PresentationFormat>
  <Paragraphs>67</Paragraphs>
  <Slides>14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AguaClara English</vt:lpstr>
      <vt:lpstr>Equation</vt:lpstr>
      <vt:lpstr>Stock Tank Mixing</vt:lpstr>
      <vt:lpstr>Semester Goals</vt:lpstr>
      <vt:lpstr>PACl Hydrometer</vt:lpstr>
      <vt:lpstr>Chlorine Hydrometer</vt:lpstr>
      <vt:lpstr>Sugar Tests</vt:lpstr>
      <vt:lpstr>Pump Redesign</vt:lpstr>
      <vt:lpstr>Lift vs. RPM: Procedure</vt:lpstr>
      <vt:lpstr>Lift vs. RPM: Results</vt:lpstr>
      <vt:lpstr>Lift vs. RPM: Efficiency</vt:lpstr>
      <vt:lpstr>Flow &amp; Torque Power Requirements</vt:lpstr>
      <vt:lpstr>Flow &amp; Torque Power: Honduran Pipe Sizes</vt:lpstr>
      <vt:lpstr>1.5” Pipe Analysis</vt:lpstr>
      <vt:lpstr>Future Work</vt:lpstr>
      <vt:lpstr>Questions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mw24</dc:creator>
  <cp:lastModifiedBy>Alyx</cp:lastModifiedBy>
  <cp:revision>63</cp:revision>
  <dcterms:created xsi:type="dcterms:W3CDTF">2013-12-01T20:00:38Z</dcterms:created>
  <dcterms:modified xsi:type="dcterms:W3CDTF">2013-12-14T17:09:28Z</dcterms:modified>
</cp:coreProperties>
</file>