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7" r:id="rId2"/>
    <p:sldId id="307" r:id="rId3"/>
    <p:sldId id="303" r:id="rId4"/>
    <p:sldId id="277" r:id="rId5"/>
    <p:sldId id="296" r:id="rId6"/>
    <p:sldId id="297" r:id="rId7"/>
    <p:sldId id="295" r:id="rId8"/>
    <p:sldId id="290" r:id="rId9"/>
    <p:sldId id="292" r:id="rId10"/>
    <p:sldId id="293" r:id="rId11"/>
    <p:sldId id="294" r:id="rId12"/>
    <p:sldId id="274" r:id="rId13"/>
    <p:sldId id="281" r:id="rId14"/>
    <p:sldId id="279" r:id="rId15"/>
    <p:sldId id="291" r:id="rId16"/>
    <p:sldId id="298" r:id="rId17"/>
    <p:sldId id="299" r:id="rId18"/>
    <p:sldId id="304" r:id="rId19"/>
    <p:sldId id="305" r:id="rId20"/>
    <p:sldId id="300" r:id="rId21"/>
    <p:sldId id="301" r:id="rId22"/>
    <p:sldId id="302" r:id="rId23"/>
    <p:sldId id="313" r:id="rId24"/>
    <p:sldId id="312" r:id="rId25"/>
    <p:sldId id="314" r:id="rId26"/>
    <p:sldId id="315" r:id="rId27"/>
    <p:sldId id="316" r:id="rId28"/>
    <p:sldId id="317" r:id="rId29"/>
    <p:sldId id="318" r:id="rId30"/>
    <p:sldId id="319" r:id="rId31"/>
    <p:sldId id="321" r:id="rId32"/>
    <p:sldId id="320" r:id="rId33"/>
    <p:sldId id="308" r:id="rId34"/>
    <p:sldId id="310" r:id="rId35"/>
  </p:sldIdLst>
  <p:sldSz cx="9144000" cy="6858000" type="screen4x3"/>
  <p:notesSz cx="6946900" cy="9271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87141" autoAdjust="0"/>
  </p:normalViewPr>
  <p:slideViewPr>
    <p:cSldViewPr>
      <p:cViewPr>
        <p:scale>
          <a:sx n="107" d="100"/>
          <a:sy n="107" d="100"/>
        </p:scale>
        <p:origin x="-1740" y="1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3528" y="216"/>
      </p:cViewPr>
      <p:guideLst>
        <p:guide orient="horz" pos="2920"/>
        <p:guide pos="218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0323" cy="463550"/>
          </a:xfrm>
          <a:prstGeom prst="rect">
            <a:avLst/>
          </a:prstGeom>
        </p:spPr>
        <p:txBody>
          <a:bodyPr vert="horz" lIns="92665" tIns="46333" rIns="92665" bIns="46333" rtlCol="0"/>
          <a:lstStyle>
            <a:lvl1pPr algn="l">
              <a:defRPr sz="1200"/>
            </a:lvl1pPr>
          </a:lstStyle>
          <a:p>
            <a:endParaRPr lang="en-US"/>
          </a:p>
        </p:txBody>
      </p:sp>
      <p:sp>
        <p:nvSpPr>
          <p:cNvPr id="3" name="Date Placeholder 2"/>
          <p:cNvSpPr>
            <a:spLocks noGrp="1"/>
          </p:cNvSpPr>
          <p:nvPr>
            <p:ph type="dt" idx="1"/>
          </p:nvPr>
        </p:nvSpPr>
        <p:spPr>
          <a:xfrm>
            <a:off x="3934969" y="0"/>
            <a:ext cx="3010323" cy="463550"/>
          </a:xfrm>
          <a:prstGeom prst="rect">
            <a:avLst/>
          </a:prstGeom>
        </p:spPr>
        <p:txBody>
          <a:bodyPr vert="horz" lIns="92665" tIns="46333" rIns="92665" bIns="46333" rtlCol="0"/>
          <a:lstStyle>
            <a:lvl1pPr algn="r">
              <a:defRPr sz="1200"/>
            </a:lvl1pPr>
          </a:lstStyle>
          <a:p>
            <a:fld id="{A216339B-07F1-4136-905E-6A5671A90F6F}" type="datetimeFigureOut">
              <a:rPr lang="en-US" smtClean="0"/>
              <a:t>1/15/2013</a:t>
            </a:fld>
            <a:endParaRPr lang="en-US"/>
          </a:p>
        </p:txBody>
      </p:sp>
      <p:sp>
        <p:nvSpPr>
          <p:cNvPr id="4" name="Slide Image Placeholder 3"/>
          <p:cNvSpPr>
            <a:spLocks noGrp="1" noRot="1" noChangeAspect="1"/>
          </p:cNvSpPr>
          <p:nvPr>
            <p:ph type="sldImg" idx="2"/>
          </p:nvPr>
        </p:nvSpPr>
        <p:spPr>
          <a:xfrm>
            <a:off x="1155700" y="695325"/>
            <a:ext cx="4635500" cy="3476625"/>
          </a:xfrm>
          <a:prstGeom prst="rect">
            <a:avLst/>
          </a:prstGeom>
          <a:noFill/>
          <a:ln w="12700">
            <a:solidFill>
              <a:prstClr val="black"/>
            </a:solidFill>
          </a:ln>
        </p:spPr>
        <p:txBody>
          <a:bodyPr vert="horz" lIns="92665" tIns="46333" rIns="92665" bIns="46333" rtlCol="0" anchor="ctr"/>
          <a:lstStyle/>
          <a:p>
            <a:endParaRPr lang="en-US"/>
          </a:p>
        </p:txBody>
      </p:sp>
      <p:sp>
        <p:nvSpPr>
          <p:cNvPr id="5" name="Notes Placeholder 4"/>
          <p:cNvSpPr>
            <a:spLocks noGrp="1"/>
          </p:cNvSpPr>
          <p:nvPr>
            <p:ph type="body" sz="quarter" idx="3"/>
          </p:nvPr>
        </p:nvSpPr>
        <p:spPr>
          <a:xfrm>
            <a:off x="694690" y="4403725"/>
            <a:ext cx="5557520" cy="4171950"/>
          </a:xfrm>
          <a:prstGeom prst="rect">
            <a:avLst/>
          </a:prstGeom>
        </p:spPr>
        <p:txBody>
          <a:bodyPr vert="horz" lIns="92665" tIns="46333" rIns="92665" bIns="4633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10323" cy="463550"/>
          </a:xfrm>
          <a:prstGeom prst="rect">
            <a:avLst/>
          </a:prstGeom>
        </p:spPr>
        <p:txBody>
          <a:bodyPr vert="horz" lIns="92665" tIns="46333" rIns="92665" bIns="46333" rtlCol="0" anchor="b"/>
          <a:lstStyle>
            <a:lvl1pPr algn="l">
              <a:defRPr sz="1200"/>
            </a:lvl1pPr>
          </a:lstStyle>
          <a:p>
            <a:endParaRPr lang="en-US"/>
          </a:p>
        </p:txBody>
      </p:sp>
      <p:sp>
        <p:nvSpPr>
          <p:cNvPr id="7" name="Slide Number Placeholder 6"/>
          <p:cNvSpPr>
            <a:spLocks noGrp="1"/>
          </p:cNvSpPr>
          <p:nvPr>
            <p:ph type="sldNum" sz="quarter" idx="5"/>
          </p:nvPr>
        </p:nvSpPr>
        <p:spPr>
          <a:xfrm>
            <a:off x="3934969" y="8805841"/>
            <a:ext cx="3010323" cy="463550"/>
          </a:xfrm>
          <a:prstGeom prst="rect">
            <a:avLst/>
          </a:prstGeom>
        </p:spPr>
        <p:txBody>
          <a:bodyPr vert="horz" lIns="92665" tIns="46333" rIns="92665" bIns="46333" rtlCol="0" anchor="b"/>
          <a:lstStyle>
            <a:lvl1pPr algn="r">
              <a:defRPr sz="1200"/>
            </a:lvl1pPr>
          </a:lstStyle>
          <a:p>
            <a:fld id="{44E1F67A-FAEC-41C9-81DF-2BEEAE7B460F}" type="slidenum">
              <a:rPr lang="en-US" smtClean="0"/>
              <a:t>‹#›</a:t>
            </a:fld>
            <a:endParaRPr lang="en-US"/>
          </a:p>
        </p:txBody>
      </p:sp>
    </p:spTree>
    <p:extLst>
      <p:ext uri="{BB962C8B-B14F-4D97-AF65-F5344CB8AC3E}">
        <p14:creationId xmlns:p14="http://schemas.microsoft.com/office/powerpoint/2010/main" val="929066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RDA stands for Resource</a:t>
            </a:r>
            <a:r>
              <a:rPr lang="en-US" baseline="0" dirty="0" smtClean="0"/>
              <a:t> Description and Access.  It is a new cataloging code that will replace AACR2.  </a:t>
            </a:r>
            <a:r>
              <a:rPr lang="en-US" dirty="0" smtClean="0"/>
              <a:t>The catalogers at Cornell have been learning how to catalog in RDA since March 2011. There are already thousands of RDA records in our Voyager catalog. </a:t>
            </a:r>
            <a:endParaRPr lang="en-US" dirty="0"/>
          </a:p>
        </p:txBody>
      </p:sp>
      <p:sp>
        <p:nvSpPr>
          <p:cNvPr id="4" name="Slide Number Placeholder 3"/>
          <p:cNvSpPr>
            <a:spLocks noGrp="1"/>
          </p:cNvSpPr>
          <p:nvPr>
            <p:ph type="sldNum" sz="quarter" idx="10"/>
          </p:nvPr>
        </p:nvSpPr>
        <p:spPr/>
        <p:txBody>
          <a:bodyPr/>
          <a:lstStyle/>
          <a:p>
            <a:fld id="{C957B317-C39E-406F-A480-D255BE1EF67D}"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69848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also elements in the fixed field that identify this as a video resource on DVD.  The 33x fields and the 380 field (Form of work) do not currently appear in the Voyager OPAC, but they can be searched using a keyword search. “Form of Work,” which appears here in the 380 field, might </a:t>
            </a:r>
            <a:r>
              <a:rPr lang="en-US" baseline="0" dirty="0" smtClean="0"/>
              <a:t>eventually be useful </a:t>
            </a:r>
            <a:r>
              <a:rPr lang="en-US" baseline="0" dirty="0" smtClean="0"/>
              <a:t>as part of the brief OPAC display.</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10</a:t>
            </a:fld>
            <a:endParaRPr lang="en-US"/>
          </a:p>
        </p:txBody>
      </p:sp>
    </p:spTree>
    <p:extLst>
      <p:ext uri="{BB962C8B-B14F-4D97-AF65-F5344CB8AC3E}">
        <p14:creationId xmlns:p14="http://schemas.microsoft.com/office/powerpoint/2010/main" val="3611238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long OPAC view, there are other things to notice. I mentioned that great emphasis is placed on relationships in RDA</a:t>
            </a:r>
            <a:r>
              <a:rPr lang="en-US" baseline="0" dirty="0" smtClean="0"/>
              <a:t> - all kinds of relationships. One kind of relationship is the relationship between a resource and the people involved in its creation.  Another kind</a:t>
            </a:r>
            <a:r>
              <a:rPr lang="en-US" dirty="0" smtClean="0"/>
              <a:t> of relationship is the relationship between the resource being described in the catalog record and other resources. In this case, we have a relationship between the work “Crime and Punishment” and a movie adaptation of it. </a:t>
            </a:r>
            <a:r>
              <a:rPr lang="en-US" baseline="0" dirty="0" smtClean="0"/>
              <a:t>In RDA we are able, and in fact encouraged (but NOT required), to specify these</a:t>
            </a:r>
            <a:r>
              <a:rPr lang="en-US" dirty="0" smtClean="0"/>
              <a:t> kinds of </a:t>
            </a:r>
            <a:r>
              <a:rPr lang="en-US" baseline="0" dirty="0" smtClean="0"/>
              <a:t>relationships.</a:t>
            </a:r>
            <a:r>
              <a:rPr lang="en-US" dirty="0" smtClean="0"/>
              <a:t> </a:t>
            </a:r>
            <a:r>
              <a:rPr lang="en-US" baseline="0" dirty="0" smtClean="0"/>
              <a:t> Relationship terms display in the catalog and can be searched using a keyword search in Voyager. Because RDA does not require us to supply relationship designators, we cannot predict when a record will have them and when it will not, which is definitely a problem. RDA is less prescriptive than AACR2 in general, with the result that the content of RDA records is not as predictable as the content of AACR2 records.</a:t>
            </a:r>
            <a:endParaRPr lang="en-US" dirty="0" smtClean="0"/>
          </a:p>
          <a:p>
            <a:endParaRPr lang="en-US" dirty="0" smtClean="0"/>
          </a:p>
          <a:p>
            <a:r>
              <a:rPr lang="en-US" dirty="0" smtClean="0"/>
              <a:t>Regarding the note: there is a user-friendly summary note that gives similar information</a:t>
            </a:r>
            <a:r>
              <a:rPr lang="en-US" baseline="0" dirty="0" smtClean="0"/>
              <a:t> about the film being an adaptation, but it (perversely) does not provide the title of the book in the summary, and a textual note such as this is not easily parsed by a machine.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11</a:t>
            </a:fld>
            <a:endParaRPr lang="en-US"/>
          </a:p>
        </p:txBody>
      </p:sp>
    </p:spTree>
    <p:extLst>
      <p:ext uri="{BB962C8B-B14F-4D97-AF65-F5344CB8AC3E}">
        <p14:creationId xmlns:p14="http://schemas.microsoft.com/office/powerpoint/2010/main" val="1870494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record represents a book accompanied by a CD-ROM.  Notice that it has a set of 33x fields that apply to the book and a set that apply to the accompanying CD. Currently, we do not display these fields in our public catalog.  They might prove useful for discovery systems that employ faceting, but the information contained in these fields is not very user-friendly.  It’s more useful for machine manipulation than for interpretation by human beings.  To be fair, a lot of the information in our current bibliographic records is intended for machine manipulation rather than human interpretation.  Another thing to keep in mind is that it is easier to take data formatted for machine-readability and transform it into something human-readable, than it is to take data intended to be read by humans and transform it into something that is machine-readable.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525496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This is a screenshot from LC’s OPAC, which is also a Voyager catalog. LC’s catalog displays the new content, media, and carrier fields. </a:t>
            </a:r>
            <a:r>
              <a:rPr lang="en-US" dirty="0" smtClean="0"/>
              <a:t>In </a:t>
            </a:r>
            <a:r>
              <a:rPr lang="en-US" dirty="0" smtClean="0"/>
              <a:t>the absence of a general material designation like [</a:t>
            </a:r>
            <a:r>
              <a:rPr lang="en-US" dirty="0" err="1" smtClean="0"/>
              <a:t>videorecording</a:t>
            </a:r>
            <a:r>
              <a:rPr lang="en-US" dirty="0" smtClean="0"/>
              <a:t>]</a:t>
            </a:r>
            <a:r>
              <a:rPr lang="en-US" baseline="0" dirty="0" smtClean="0"/>
              <a:t> in the title field, these 3 fields might be helpful to a user.  For a typical printed text, however, the words text, unmediated and volume could prove to be less useful for the human reader.</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13</a:t>
            </a:fld>
            <a:endParaRPr lang="en-US"/>
          </a:p>
        </p:txBody>
      </p:sp>
    </p:spTree>
    <p:extLst>
      <p:ext uri="{BB962C8B-B14F-4D97-AF65-F5344CB8AC3E}">
        <p14:creationId xmlns:p14="http://schemas.microsoft.com/office/powerpoint/2010/main" val="1000173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 RDA catalog record for a music CD.  RDA allows (but does not require) us to indicate specific kinds of relationships explicitly.  In this case, the CD described in the catalog record contains all of these separate pieces by this composer.  In this record, relationships designators are used to specify the relationship between one work (the music CD) and its component works.</a:t>
            </a:r>
          </a:p>
          <a:p>
            <a:endParaRPr lang="en-US" baseline="0" dirty="0" smtClean="0"/>
          </a:p>
        </p:txBody>
      </p:sp>
      <p:sp>
        <p:nvSpPr>
          <p:cNvPr id="4" name="Slide Number Placeholder 3"/>
          <p:cNvSpPr>
            <a:spLocks noGrp="1"/>
          </p:cNvSpPr>
          <p:nvPr>
            <p:ph type="sldNum" sz="quarter" idx="10"/>
          </p:nvPr>
        </p:nvSpPr>
        <p:spPr/>
        <p:txBody>
          <a:bodyPr/>
          <a:lstStyle/>
          <a:p>
            <a:fld id="{44E1F67A-FAEC-41C9-81DF-2BEEAE7B460F}" type="slidenum">
              <a:rPr lang="en-US" smtClean="0"/>
              <a:t>14</a:t>
            </a:fld>
            <a:endParaRPr lang="en-US"/>
          </a:p>
        </p:txBody>
      </p:sp>
    </p:spTree>
    <p:extLst>
      <p:ext uri="{BB962C8B-B14F-4D97-AF65-F5344CB8AC3E}">
        <p14:creationId xmlns:p14="http://schemas.microsoft.com/office/powerpoint/2010/main" val="3404798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Long considered the exclusive province</a:t>
            </a:r>
            <a:r>
              <a:rPr lang="en-US" baseline="0" dirty="0" smtClean="0"/>
              <a:t> of catalogers, the advent of RDA and its emphasis on linked data will give new life to the information contained in authority records. New fields have been added to the MARC format for authority data that allow us to provide more information, in a more granular way, with the goal of making the information more machine-actionable. Authority records exist in both Voyager and OCLC.</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15</a:t>
            </a:fld>
            <a:endParaRPr lang="en-US"/>
          </a:p>
        </p:txBody>
      </p:sp>
    </p:spTree>
    <p:extLst>
      <p:ext uri="{BB962C8B-B14F-4D97-AF65-F5344CB8AC3E}">
        <p14:creationId xmlns:p14="http://schemas.microsoft.com/office/powerpoint/2010/main" val="1522503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Authority records contain the data that create the cross reference structure</a:t>
            </a:r>
            <a:r>
              <a:rPr lang="en-US" baseline="0" dirty="0" smtClean="0"/>
              <a:t> of the catalog. Users of our catalog experience the effects of these underpinnings without seeing the actual authority records themselves. In this example, I searched “Gaddafi” and retrieved the reference telling me to see “Qaddafi,” which is the established form of his name in our catalog. The actual authority records are not searchable or visible in our OPAC.</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16</a:t>
            </a:fld>
            <a:endParaRPr lang="en-US"/>
          </a:p>
        </p:txBody>
      </p:sp>
    </p:spTree>
    <p:extLst>
      <p:ext uri="{BB962C8B-B14F-4D97-AF65-F5344CB8AC3E}">
        <p14:creationId xmlns:p14="http://schemas.microsoft.com/office/powerpoint/2010/main" val="1532844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see the authority</a:t>
            </a:r>
            <a:r>
              <a:rPr lang="en-US" baseline="0" dirty="0" smtClean="0"/>
              <a:t> record that supports this cross reference in the </a:t>
            </a:r>
            <a:r>
              <a:rPr lang="en-US" baseline="0" dirty="0" smtClean="0"/>
              <a:t>Voyager cataloging </a:t>
            </a:r>
            <a:r>
              <a:rPr lang="en-US" baseline="0" dirty="0" smtClean="0"/>
              <a:t>client. </a:t>
            </a:r>
            <a:r>
              <a:rPr lang="en-US" dirty="0" smtClean="0"/>
              <a:t>This is just part of the authority record that represents Muammar</a:t>
            </a:r>
            <a:r>
              <a:rPr lang="en-US" baseline="0" dirty="0" smtClean="0"/>
              <a:t> Qaddafi. This is an example of an authority record bringing </a:t>
            </a:r>
            <a:r>
              <a:rPr lang="en-US" baseline="0" dirty="0" smtClean="0"/>
              <a:t>together under a single heading</a:t>
            </a:r>
            <a:r>
              <a:rPr lang="en-US" dirty="0" smtClean="0"/>
              <a:t> </a:t>
            </a:r>
            <a:r>
              <a:rPr lang="en-US" baseline="0" dirty="0" smtClean="0"/>
              <a:t> </a:t>
            </a:r>
            <a:r>
              <a:rPr lang="en-US" baseline="0" dirty="0" smtClean="0"/>
              <a:t>things that do not necessarily look like the same thing </a:t>
            </a:r>
            <a:r>
              <a:rPr lang="en-US" baseline="0" dirty="0" smtClean="0"/>
              <a:t>(i.e., they </a:t>
            </a:r>
            <a:r>
              <a:rPr lang="en-US" baseline="0" dirty="0" smtClean="0"/>
              <a:t>all refer to the same entity). There are lots of ways of expressing this particular name, including some in non-Latin script.</a:t>
            </a:r>
          </a:p>
          <a:p>
            <a:r>
              <a:rPr lang="en-US" baseline="0" dirty="0" smtClean="0"/>
              <a:t>The authority file contains records for people, corporate bodies, subject headings and subdivisions, geographical names, and certain kinds of titles, like translations. Today I’m focusing primarily on personal names, with a brief mention of corporate names, because these are the kinds of authority records that RDA </a:t>
            </a:r>
            <a:r>
              <a:rPr lang="en-US" baseline="0" dirty="0" smtClean="0"/>
              <a:t>has had </a:t>
            </a:r>
            <a:r>
              <a:rPr lang="en-US" baseline="0" dirty="0" smtClean="0"/>
              <a:t>the greatest impact on so far.</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17</a:t>
            </a:fld>
            <a:endParaRPr lang="en-US"/>
          </a:p>
        </p:txBody>
      </p:sp>
    </p:spTree>
    <p:extLst>
      <p:ext uri="{BB962C8B-B14F-4D97-AF65-F5344CB8AC3E}">
        <p14:creationId xmlns:p14="http://schemas.microsoft.com/office/powerpoint/2010/main" val="125938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 example where authority records</a:t>
            </a:r>
            <a:r>
              <a:rPr lang="en-US" baseline="0" dirty="0" smtClean="0"/>
              <a:t> help us differentiate among many people with the same or similar names.</a:t>
            </a:r>
            <a:endParaRPr lang="en-US" dirty="0" smtClean="0"/>
          </a:p>
          <a:p>
            <a:r>
              <a:rPr lang="en-US" dirty="0" smtClean="0"/>
              <a:t>When we search in the OPAC under a really common name like Smith,</a:t>
            </a:r>
            <a:r>
              <a:rPr lang="en-US" baseline="0" dirty="0" smtClean="0"/>
              <a:t> John, it can be pretty difficult to differentiate one John Smith from another – we need additional information to do it. The additional information we use to disambiguate headings is recorded in an authority record and often in the heading itself.</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18</a:t>
            </a:fld>
            <a:endParaRPr lang="en-US"/>
          </a:p>
        </p:txBody>
      </p:sp>
    </p:spTree>
    <p:extLst>
      <p:ext uri="{BB962C8B-B14F-4D97-AF65-F5344CB8AC3E}">
        <p14:creationId xmlns:p14="http://schemas.microsoft.com/office/powerpoint/2010/main" val="3337297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Most often, dates are used for disambiguation, but when dates are not known or are insufficient, we have to use other kinds of information, like a fuller form of the person’s name or other information, as in this example.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19</a:t>
            </a:fld>
            <a:endParaRPr lang="en-US"/>
          </a:p>
        </p:txBody>
      </p:sp>
    </p:spTree>
    <p:extLst>
      <p:ext uri="{BB962C8B-B14F-4D97-AF65-F5344CB8AC3E}">
        <p14:creationId xmlns:p14="http://schemas.microsoft.com/office/powerpoint/2010/main" val="3190718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a:t>
            </a:fld>
            <a:endParaRPr lang="en-US"/>
          </a:p>
        </p:txBody>
      </p:sp>
    </p:spTree>
    <p:extLst>
      <p:ext uri="{BB962C8B-B14F-4D97-AF65-F5344CB8AC3E}">
        <p14:creationId xmlns:p14="http://schemas.microsoft.com/office/powerpoint/2010/main" val="192016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Gaddafi and John Smith are two kind</a:t>
            </a:r>
            <a:r>
              <a:rPr lang="en-US" baseline="0" dirty="0" smtClean="0"/>
              <a:t> of extreme cases, though.</a:t>
            </a:r>
            <a:endParaRPr lang="en-US" dirty="0" smtClean="0"/>
          </a:p>
          <a:p>
            <a:r>
              <a:rPr lang="en-US" dirty="0" smtClean="0"/>
              <a:t>Until RDA came along, most authority records</a:t>
            </a:r>
            <a:r>
              <a:rPr lang="en-US" baseline="0" dirty="0" smtClean="0"/>
              <a:t> were pretty basic. They are mostly not as complicated as the Qaddafi record we just looked at.  This is an example of a pre-RDA authority record for a personal name</a:t>
            </a:r>
            <a:r>
              <a:rPr lang="en-US" baseline="0" dirty="0" smtClean="0"/>
              <a:t>.</a:t>
            </a:r>
          </a:p>
          <a:p>
            <a:r>
              <a:rPr lang="en-US" dirty="0" smtClean="0"/>
              <a:t>Note: this is a screenshot from the OCLC national authority file.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20</a:t>
            </a:fld>
            <a:endParaRPr lang="en-US"/>
          </a:p>
        </p:txBody>
      </p:sp>
    </p:spTree>
    <p:extLst>
      <p:ext uri="{BB962C8B-B14F-4D97-AF65-F5344CB8AC3E}">
        <p14:creationId xmlns:p14="http://schemas.microsoft.com/office/powerpoint/2010/main" val="1270441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updated,</a:t>
            </a:r>
            <a:r>
              <a:rPr lang="en-US" baseline="0" dirty="0" smtClean="0"/>
              <a:t> RDA version of the same authority record.</a:t>
            </a:r>
            <a:endParaRPr lang="en-US" dirty="0" smtClean="0"/>
          </a:p>
          <a:p>
            <a:r>
              <a:rPr lang="en-US" dirty="0" smtClean="0"/>
              <a:t>Now that RDA is here, we can </a:t>
            </a:r>
            <a:r>
              <a:rPr lang="en-US" baseline="0" dirty="0" smtClean="0"/>
              <a:t>enrich authority records so that they become valuable sources of information in and of themselves. This is the enhanced RDA version of the same authority record we just saw in the last slide. Look at all the information that’s been added, including links to an outside resource! It’s almost as though we are cataloging the person or creating a mini-Wikipedia entry for him. The data in this record are quite granular and carefully parsed in order to maximize machine manipulability. </a:t>
            </a:r>
            <a:r>
              <a:rPr lang="en-US" dirty="0"/>
              <a:t>It’s important to note that this authority record, with its live external hyperlinks, is from OCLC.  The same authority record in the Voyager cataloging client has the text of the links, but it’s not a live hyperlink. </a:t>
            </a:r>
            <a:endParaRPr lang="en-US" dirty="0" smtClean="0"/>
          </a:p>
          <a:p>
            <a:r>
              <a:rPr lang="en-US" dirty="0" smtClean="0"/>
              <a:t>Most </a:t>
            </a:r>
            <a:r>
              <a:rPr lang="en-US" baseline="0" dirty="0" smtClean="0"/>
              <a:t>of the information that’s been added to this record is optional, however. We cannot count on all authority records to be this rich in information.  It’s like the wild west in the world of authority records!  People are doing all kinds of things with them. </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21</a:t>
            </a:fld>
            <a:endParaRPr lang="en-US"/>
          </a:p>
        </p:txBody>
      </p:sp>
    </p:spTree>
    <p:extLst>
      <p:ext uri="{BB962C8B-B14F-4D97-AF65-F5344CB8AC3E}">
        <p14:creationId xmlns:p14="http://schemas.microsoft.com/office/powerpoint/2010/main" val="647754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links in the authority record lead to this resource.</a:t>
            </a:r>
          </a:p>
        </p:txBody>
      </p:sp>
      <p:sp>
        <p:nvSpPr>
          <p:cNvPr id="4" name="Slide Number Placeholder 3"/>
          <p:cNvSpPr>
            <a:spLocks noGrp="1"/>
          </p:cNvSpPr>
          <p:nvPr>
            <p:ph type="sldNum" sz="quarter" idx="10"/>
          </p:nvPr>
        </p:nvSpPr>
        <p:spPr/>
        <p:txBody>
          <a:bodyPr/>
          <a:lstStyle/>
          <a:p>
            <a:fld id="{44E1F67A-FAEC-41C9-81DF-2BEEAE7B460F}" type="slidenum">
              <a:rPr lang="en-US" smtClean="0"/>
              <a:t>22</a:t>
            </a:fld>
            <a:endParaRPr lang="en-US"/>
          </a:p>
        </p:txBody>
      </p:sp>
    </p:spTree>
    <p:extLst>
      <p:ext uri="{BB962C8B-B14F-4D97-AF65-F5344CB8AC3E}">
        <p14:creationId xmlns:p14="http://schemas.microsoft.com/office/powerpoint/2010/main" val="3293256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t>
            </a:r>
            <a:r>
              <a:rPr lang="en-US" baseline="0" dirty="0" smtClean="0"/>
              <a:t>an example of a corporate name authority record in Voyager that has been enhanced with some of the new MARC fields that have been established to support RDA. This authority record includes quite a bit of information that we are not used to seeing:</a:t>
            </a:r>
          </a:p>
          <a:p>
            <a:r>
              <a:rPr lang="en-US" baseline="0" dirty="0" smtClean="0"/>
              <a:t>046 Associated dates</a:t>
            </a:r>
          </a:p>
          <a:p>
            <a:r>
              <a:rPr lang="en-US" baseline="0" dirty="0" smtClean="0"/>
              <a:t>370 Associated place</a:t>
            </a:r>
          </a:p>
          <a:p>
            <a:r>
              <a:rPr lang="en-US" baseline="0" dirty="0" smtClean="0"/>
              <a:t>371 Address</a:t>
            </a:r>
          </a:p>
          <a:p>
            <a:r>
              <a:rPr lang="en-US" baseline="0" dirty="0" smtClean="0"/>
              <a:t>372 Field of activity</a:t>
            </a:r>
          </a:p>
          <a:p>
            <a:r>
              <a:rPr lang="en-US" baseline="0" dirty="0" smtClean="0"/>
              <a:t>Note also the very specific relationship information provided in the 510 fields. This authority record is in Voyager. The version of Voyager that we just updated to, unlike the previous version, indexes some of these special new fields. In this example, the 046, 370 and 372 fields are indexed, but at present the indexes can only be accessed through the cataloging client.</a:t>
            </a:r>
          </a:p>
        </p:txBody>
      </p:sp>
      <p:sp>
        <p:nvSpPr>
          <p:cNvPr id="4" name="Slide Number Placeholder 3"/>
          <p:cNvSpPr>
            <a:spLocks noGrp="1"/>
          </p:cNvSpPr>
          <p:nvPr>
            <p:ph type="sldNum" sz="quarter" idx="10"/>
          </p:nvPr>
        </p:nvSpPr>
        <p:spPr/>
        <p:txBody>
          <a:bodyPr/>
          <a:lstStyle/>
          <a:p>
            <a:fld id="{44E1F67A-FAEC-41C9-81DF-2BEEAE7B460F}"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609115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just a small subset of the list of new indexes we now have available in the Voyager cataloging</a:t>
            </a:r>
            <a:r>
              <a:rPr lang="en-US" baseline="0" dirty="0" smtClean="0"/>
              <a:t> client. Having these indexes is a step forward, but they are of limited utility unless we can combine them with other indexes using Boolean operators. These indexes are not currently available in the OPAC.</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24</a:t>
            </a:fld>
            <a:endParaRPr lang="en-US"/>
          </a:p>
        </p:txBody>
      </p:sp>
    </p:spTree>
    <p:extLst>
      <p:ext uri="{BB962C8B-B14F-4D97-AF65-F5344CB8AC3E}">
        <p14:creationId xmlns:p14="http://schemas.microsoft.com/office/powerpoint/2010/main" val="2623430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That’s why I’m here to show you what the OCLC authority file can do.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In the OCLC authority file, all these extra bits of information are searchable. Imagine</a:t>
            </a:r>
            <a:r>
              <a:rPr lang="en-US" baseline="0" dirty="0" smtClean="0"/>
              <a:t> the possibilities! Going back to our John Smith example, let’s say you are looking for a John Smith who was a printer in Cambridge.  Yes, you can Google him (and I did!). But you can also search him in the OCLC authority file, find him, and see the heading used for works by and/or about him in the catalog.</a:t>
            </a:r>
          </a:p>
          <a:p>
            <a:endParaRPr lang="en-US" baseline="0" dirty="0" smtClean="0"/>
          </a:p>
          <a:p>
            <a:r>
              <a:rPr lang="en-US" baseline="0" dirty="0" smtClean="0"/>
              <a:t>Caveat: like keyword searches in any database, a keyword search in the authority file can retrieve some unanticipated, non-relevant results!</a:t>
            </a:r>
            <a:endParaRPr lang="en-US" dirty="0" smtClean="0"/>
          </a:p>
          <a:p>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4349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I</a:t>
            </a:r>
            <a:r>
              <a:rPr lang="en-US" baseline="0" dirty="0" smtClean="0"/>
              <a:t> am using the OCLC </a:t>
            </a:r>
            <a:r>
              <a:rPr lang="en-US" baseline="0" dirty="0" err="1" smtClean="0"/>
              <a:t>Connexion</a:t>
            </a:r>
            <a:r>
              <a:rPr lang="en-US" baseline="0" dirty="0" smtClean="0"/>
              <a:t> client here.</a:t>
            </a:r>
            <a:endParaRPr lang="en-US" dirty="0" smtClean="0"/>
          </a:p>
          <a:p>
            <a:r>
              <a:rPr lang="en-US" dirty="0" smtClean="0"/>
              <a:t>In</a:t>
            </a:r>
            <a:r>
              <a:rPr lang="en-US" baseline="0" dirty="0" smtClean="0"/>
              <a:t> the OCLC authority file, not only are the special new fields indexed, they can be combined with other indexes to create very specific searches. In this search, we are looking for smith, john (john smith will also work) in a personal name field, and the keywords “printer” and “</a:t>
            </a:r>
            <a:r>
              <a:rPr lang="en-US" baseline="0" dirty="0" err="1" smtClean="0"/>
              <a:t>cambridge</a:t>
            </a:r>
            <a:r>
              <a:rPr lang="en-US" baseline="0" dirty="0" smtClean="0"/>
              <a:t>” anywhere in the same record. </a:t>
            </a:r>
          </a:p>
          <a:p>
            <a:r>
              <a:rPr lang="en-US" dirty="0" smtClean="0"/>
              <a:t>This search combines a fielded search (personal name) with a keyword search and retrieves exactly the person we’re looking for.</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26</a:t>
            </a:fld>
            <a:endParaRPr lang="en-US"/>
          </a:p>
        </p:txBody>
      </p:sp>
    </p:spTree>
    <p:extLst>
      <p:ext uri="{BB962C8B-B14F-4D97-AF65-F5344CB8AC3E}">
        <p14:creationId xmlns:p14="http://schemas.microsoft.com/office/powerpoint/2010/main" val="2610119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one and only record retrieved is the one we are looking for. We see the established</a:t>
            </a:r>
            <a:r>
              <a:rPr lang="en-US" baseline="0" dirty="0" smtClean="0"/>
              <a:t> form of the person’s name in the 100 field; this tells us what heading we should use to search in the catalog for resources related to him.</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27</a:t>
            </a:fld>
            <a:endParaRPr lang="en-US"/>
          </a:p>
        </p:txBody>
      </p:sp>
    </p:spTree>
    <p:extLst>
      <p:ext uri="{BB962C8B-B14F-4D97-AF65-F5344CB8AC3E}">
        <p14:creationId xmlns:p14="http://schemas.microsoft.com/office/powerpoint/2010/main" val="1058004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Returning to our Henry Sylvester</a:t>
            </a:r>
            <a:r>
              <a:rPr lang="en-US" baseline="0" dirty="0" smtClean="0"/>
              <a:t> Jacoby example, his authority record should be retrievable by this search, because it contained information about him being a civil engineer who taught at Lehigh University.</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28</a:t>
            </a:fld>
            <a:endParaRPr lang="en-US"/>
          </a:p>
        </p:txBody>
      </p:sp>
    </p:spTree>
    <p:extLst>
      <p:ext uri="{BB962C8B-B14F-4D97-AF65-F5344CB8AC3E}">
        <p14:creationId xmlns:p14="http://schemas.microsoft.com/office/powerpoint/2010/main" val="3226695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search</a:t>
            </a:r>
            <a:r>
              <a:rPr lang="en-US" baseline="0" dirty="0" smtClean="0"/>
              <a:t> does retrieve Jacoby</a:t>
            </a:r>
            <a:r>
              <a:rPr lang="en-US" dirty="0" smtClean="0"/>
              <a:t>, along with several other people.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29</a:t>
            </a:fld>
            <a:endParaRPr lang="en-US"/>
          </a:p>
        </p:txBody>
      </p:sp>
    </p:spTree>
    <p:extLst>
      <p:ext uri="{BB962C8B-B14F-4D97-AF65-F5344CB8AC3E}">
        <p14:creationId xmlns:p14="http://schemas.microsoft.com/office/powerpoint/2010/main" val="528140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3</a:t>
            </a:fld>
            <a:endParaRPr lang="en-US"/>
          </a:p>
        </p:txBody>
      </p:sp>
    </p:spTree>
    <p:extLst>
      <p:ext uri="{BB962C8B-B14F-4D97-AF65-F5344CB8AC3E}">
        <p14:creationId xmlns:p14="http://schemas.microsoft.com/office/powerpoint/2010/main" val="1466930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with an</a:t>
            </a:r>
            <a:r>
              <a:rPr lang="en-US" baseline="0" dirty="0" smtClean="0"/>
              <a:t>y keyword search, results can be unexpected.</a:t>
            </a:r>
          </a:p>
          <a:p>
            <a:r>
              <a:rPr lang="en-US" baseline="0" dirty="0" smtClean="0"/>
              <a:t>This is a very simple example of the kind of searching that can now be performed in the OCLC name authority file. I was able to search the authority file to find the name of an African-American writer who wrote for Newsweek.  I found the name of a female Kabuki dancer. I found female</a:t>
            </a:r>
            <a:r>
              <a:rPr lang="en-US" dirty="0" smtClean="0"/>
              <a:t> judges whose language is Spanish. I found Polish sculptors – and on and on.</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30</a:t>
            </a:fld>
            <a:endParaRPr lang="en-US"/>
          </a:p>
        </p:txBody>
      </p:sp>
    </p:spTree>
    <p:extLst>
      <p:ext uri="{BB962C8B-B14F-4D97-AF65-F5344CB8AC3E}">
        <p14:creationId xmlns:p14="http://schemas.microsoft.com/office/powerpoint/2010/main" val="5003984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result</a:t>
            </a:r>
            <a:r>
              <a:rPr lang="en-US" baseline="0" dirty="0" smtClean="0"/>
              <a:t> I got from this searched surprised me.</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31</a:t>
            </a:fld>
            <a:endParaRPr lang="en-US"/>
          </a:p>
        </p:txBody>
      </p:sp>
    </p:spTree>
    <p:extLst>
      <p:ext uri="{BB962C8B-B14F-4D97-AF65-F5344CB8AC3E}">
        <p14:creationId xmlns:p14="http://schemas.microsoft.com/office/powerpoint/2010/main" val="19079324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search returned just this one record, and it was not at all what I was looking for!</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32</a:t>
            </a:fld>
            <a:endParaRPr lang="en-US"/>
          </a:p>
        </p:txBody>
      </p:sp>
    </p:spTree>
    <p:extLst>
      <p:ext uri="{BB962C8B-B14F-4D97-AF65-F5344CB8AC3E}">
        <p14:creationId xmlns:p14="http://schemas.microsoft.com/office/powerpoint/2010/main" val="2142534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 fall, the CUL RDA Training Committee sponsored a viewing of a webinar called “RDA for Non-catalogers.” The webinar recording and slides are available for those who are interested.</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33</a:t>
            </a:fld>
            <a:endParaRPr lang="en-US"/>
          </a:p>
        </p:txBody>
      </p:sp>
    </p:spTree>
    <p:extLst>
      <p:ext uri="{BB962C8B-B14F-4D97-AF65-F5344CB8AC3E}">
        <p14:creationId xmlns:p14="http://schemas.microsoft.com/office/powerpoint/2010/main" val="35967668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212DF1-BA12-49B8-9329-C70274B4A662}" type="slidenum">
              <a:rPr lang="en-US" smtClean="0"/>
              <a:t>34</a:t>
            </a:fld>
            <a:endParaRPr lang="en-US"/>
          </a:p>
        </p:txBody>
      </p:sp>
    </p:spTree>
    <p:extLst>
      <p:ext uri="{BB962C8B-B14F-4D97-AF65-F5344CB8AC3E}">
        <p14:creationId xmlns:p14="http://schemas.microsoft.com/office/powerpoint/2010/main" val="822083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a few of the most obvious ways in which RDA records</a:t>
            </a:r>
            <a:r>
              <a:rPr lang="en-US" baseline="0" dirty="0" smtClean="0"/>
              <a:t> are different from AACR2 records. RDA was designed to be neutral in terms of the metadata schema used to encode RDA data.  Most libraries today use MARC, and the advent of RDA has necessitated the establishment of quite a few new MARC fields. </a:t>
            </a:r>
            <a:r>
              <a:rPr lang="en-US" baseline="0" dirty="0" smtClean="0"/>
              <a:t>One of the intended</a:t>
            </a:r>
            <a:r>
              <a:rPr lang="en-US" dirty="0" smtClean="0"/>
              <a:t> outcomes of RDA implementation is to position library metadata to become more readily integrated into information systems outside of libraries; this will eventually necessitate the replacement of MARC (currently underway). </a:t>
            </a:r>
          </a:p>
          <a:p>
            <a:endParaRPr lang="en-US" baseline="0" dirty="0"/>
          </a:p>
          <a:p>
            <a:r>
              <a:rPr lang="en-US" baseline="0" dirty="0" smtClean="0"/>
              <a:t>The </a:t>
            </a:r>
            <a:r>
              <a:rPr lang="en-US" baseline="0" dirty="0" smtClean="0"/>
              <a:t>more constrained use of abbreviations means that most of those headings with the word “</a:t>
            </a:r>
            <a:r>
              <a:rPr lang="en-US" baseline="0" dirty="0" err="1" smtClean="0"/>
              <a:t>department”abbreviated</a:t>
            </a:r>
            <a:r>
              <a:rPr lang="en-US" baseline="0" dirty="0" smtClean="0"/>
              <a:t> </a:t>
            </a:r>
            <a:r>
              <a:rPr lang="en-US" baseline="0" dirty="0" smtClean="0"/>
              <a:t>as “Dept.” will have to be changed.</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4</a:t>
            </a:fld>
            <a:endParaRPr lang="en-US"/>
          </a:p>
        </p:txBody>
      </p:sp>
    </p:spTree>
    <p:extLst>
      <p:ext uri="{BB962C8B-B14F-4D97-AF65-F5344CB8AC3E}">
        <p14:creationId xmlns:p14="http://schemas.microsoft.com/office/powerpoint/2010/main" val="1269005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see how these changes play out</a:t>
            </a:r>
            <a:r>
              <a:rPr lang="en-US" baseline="0" dirty="0" smtClean="0"/>
              <a:t> in the OPAC.</a:t>
            </a:r>
            <a:endParaRPr lang="en-US" dirty="0" smtClean="0"/>
          </a:p>
          <a:p>
            <a:r>
              <a:rPr lang="en-US" dirty="0" smtClean="0"/>
              <a:t>Even in the brief</a:t>
            </a:r>
            <a:r>
              <a:rPr lang="en-US" baseline="0" dirty="0" smtClean="0"/>
              <a:t> OPAC display, there are things about an RDA record that are a little different. Note also </a:t>
            </a:r>
            <a:r>
              <a:rPr lang="en-US" baseline="0" dirty="0" smtClean="0"/>
              <a:t>that, in this particular record, </a:t>
            </a:r>
            <a:r>
              <a:rPr lang="en-US" baseline="0" dirty="0" smtClean="0"/>
              <a:t>the copyright date is specified separately from the date of publication.</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5</a:t>
            </a:fld>
            <a:endParaRPr lang="en-US"/>
          </a:p>
        </p:txBody>
      </p:sp>
    </p:spTree>
    <p:extLst>
      <p:ext uri="{BB962C8B-B14F-4D97-AF65-F5344CB8AC3E}">
        <p14:creationId xmlns:p14="http://schemas.microsoft.com/office/powerpoint/2010/main" val="1682397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good news is that this extra</a:t>
            </a:r>
            <a:r>
              <a:rPr lang="en-US" baseline="0" dirty="0" smtClean="0"/>
              <a:t> information is great, and will go a long way toward making this resource more discoverable. The bad news is that the additional authors and the words that characterize their relationship to the resource, are optional! Not every RDA record will go into this level of detail.</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is an option</a:t>
            </a:r>
            <a:r>
              <a:rPr lang="en-US" baseline="0" dirty="0" smtClean="0"/>
              <a:t> to say: </a:t>
            </a:r>
            <a:r>
              <a:rPr lang="vi-VN" baseline="0" dirty="0" smtClean="0"/>
              <a:t>Mario Ramírez Rancaño</a:t>
            </a:r>
            <a:r>
              <a:rPr lang="en-US" baseline="0" dirty="0" smtClean="0"/>
              <a:t> [and five others] instead of specifying each name in the statement of responsibility.</a:t>
            </a:r>
          </a:p>
          <a:p>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6</a:t>
            </a:fld>
            <a:endParaRPr lang="en-US"/>
          </a:p>
        </p:txBody>
      </p:sp>
    </p:spTree>
    <p:extLst>
      <p:ext uri="{BB962C8B-B14F-4D97-AF65-F5344CB8AC3E}">
        <p14:creationId xmlns:p14="http://schemas.microsoft.com/office/powerpoint/2010/main" val="1780526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have to look at the MARC</a:t>
            </a:r>
            <a:r>
              <a:rPr lang="en-US" baseline="0" dirty="0" smtClean="0"/>
              <a:t> record to see the new “33x” fields, which specify the content type, media type, and carrier type of the resource. These three fields are required elements in every RDA record; currently they do not display in our OPAC, but they can be searched using a keyword search. They CAN be made to display if we want them to. Within the cataloging client, our new version of Voyager indexes these 3 fields, but they can only be searched one at a time; they cannot be combined with other searches such as a title or author search</a:t>
            </a:r>
            <a:r>
              <a:rPr lang="en-US" baseline="0" dirty="0" smtClean="0"/>
              <a:t>. I am experimenting</a:t>
            </a:r>
            <a:r>
              <a:rPr lang="en-US" dirty="0" smtClean="0"/>
              <a:t> with the OPAC indexes to try to figure out which fields will be most useful if indexed in the OPAC.</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44E1F67A-FAEC-41C9-81DF-2BEEAE7B460F}"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4143748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RDA </a:t>
            </a:r>
            <a:r>
              <a:rPr lang="en-US" dirty="0" err="1" smtClean="0"/>
              <a:t>giveth</a:t>
            </a:r>
            <a:r>
              <a:rPr lang="en-US" dirty="0" smtClean="0"/>
              <a:t> and RDA </a:t>
            </a:r>
            <a:r>
              <a:rPr lang="en-US" dirty="0" err="1" smtClean="0"/>
              <a:t>taketh</a:t>
            </a:r>
            <a:r>
              <a:rPr lang="en-US" dirty="0" smtClean="0"/>
              <a:t> away.</a:t>
            </a:r>
          </a:p>
          <a:p>
            <a:r>
              <a:rPr lang="en-US" baseline="0" dirty="0" smtClean="0"/>
              <a:t>The three 33x fields are meant to replace the familiar General Material Designation.  Similar information is presented in a highly granular way that is more amenable to machine manipulation.</a:t>
            </a:r>
          </a:p>
          <a:p>
            <a:r>
              <a:rPr lang="en-US" baseline="0" dirty="0" smtClean="0"/>
              <a:t>Catalog records contain metadata that is human readable and metadata that machines can interpret and manipulate. Here’s a case where human readability lost out to machine manipulability.</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8</a:t>
            </a:fld>
            <a:endParaRPr lang="en-US"/>
          </a:p>
        </p:txBody>
      </p:sp>
    </p:spTree>
    <p:extLst>
      <p:ext uri="{BB962C8B-B14F-4D97-AF65-F5344CB8AC3E}">
        <p14:creationId xmlns:p14="http://schemas.microsoft.com/office/powerpoint/2010/main" val="2419572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RDA record for a movie on DVD;</a:t>
            </a:r>
            <a:r>
              <a:rPr lang="en-US" baseline="0" dirty="0" smtClean="0"/>
              <a:t> there is no GMD, but there are other clues that this is a DVD. </a:t>
            </a:r>
            <a:r>
              <a:rPr lang="en-US" dirty="0" smtClean="0"/>
              <a:t>Notice that things we abbreviated</a:t>
            </a:r>
            <a:r>
              <a:rPr lang="en-US" baseline="0" dirty="0" smtClean="0"/>
              <a:t> in AACR2 are now mostly spelled out, but “minutes” is still abbreviated as “min.” and inches is still abbreviated as “in.”</a:t>
            </a:r>
            <a:endParaRPr lang="en-US" dirty="0"/>
          </a:p>
        </p:txBody>
      </p:sp>
      <p:sp>
        <p:nvSpPr>
          <p:cNvPr id="4" name="Slide Number Placeholder 3"/>
          <p:cNvSpPr>
            <a:spLocks noGrp="1"/>
          </p:cNvSpPr>
          <p:nvPr>
            <p:ph type="sldNum" sz="quarter" idx="10"/>
          </p:nvPr>
        </p:nvSpPr>
        <p:spPr/>
        <p:txBody>
          <a:bodyPr/>
          <a:lstStyle/>
          <a:p>
            <a:fld id="{44E1F67A-FAEC-41C9-81DF-2BEEAE7B460F}" type="slidenum">
              <a:rPr lang="en-US" smtClean="0"/>
              <a:t>9</a:t>
            </a:fld>
            <a:endParaRPr lang="en-US"/>
          </a:p>
        </p:txBody>
      </p:sp>
    </p:spTree>
    <p:extLst>
      <p:ext uri="{BB962C8B-B14F-4D97-AF65-F5344CB8AC3E}">
        <p14:creationId xmlns:p14="http://schemas.microsoft.com/office/powerpoint/2010/main" val="3937870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F235583-C64F-4197-9EC7-276A448321CE}"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2009927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35583-C64F-4197-9EC7-276A448321CE}"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4181623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35583-C64F-4197-9EC7-276A448321CE}"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641765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35583-C64F-4197-9EC7-276A448321CE}"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3791939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235583-C64F-4197-9EC7-276A448321CE}"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314896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235583-C64F-4197-9EC7-276A448321CE}"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358376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235583-C64F-4197-9EC7-276A448321CE}" type="datetimeFigureOut">
              <a:rPr lang="en-US" smtClean="0"/>
              <a:t>1/15/2013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3835077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235583-C64F-4197-9EC7-276A448321CE}" type="datetimeFigureOut">
              <a:rPr lang="en-US" smtClean="0"/>
              <a:t>1/15/2013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2530181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235583-C64F-4197-9EC7-276A448321CE}" type="datetimeFigureOut">
              <a:rPr lang="en-US" smtClean="0"/>
              <a:t>1/15/2013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346324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235583-C64F-4197-9EC7-276A448321CE}"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271740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235583-C64F-4197-9EC7-276A448321CE}"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BB12D-F387-4225-A15D-548345B24404}" type="slidenum">
              <a:rPr lang="en-US" smtClean="0"/>
              <a:t>‹#›</a:t>
            </a:fld>
            <a:endParaRPr lang="en-US"/>
          </a:p>
        </p:txBody>
      </p:sp>
    </p:spTree>
    <p:extLst>
      <p:ext uri="{BB962C8B-B14F-4D97-AF65-F5344CB8AC3E}">
        <p14:creationId xmlns:p14="http://schemas.microsoft.com/office/powerpoint/2010/main" val="814728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235583-C64F-4197-9EC7-276A448321CE}" type="datetimeFigureOut">
              <a:rPr lang="en-US" smtClean="0"/>
              <a:t>1/15/2013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ABB12D-F387-4225-A15D-548345B24404}" type="slidenum">
              <a:rPr lang="en-US" smtClean="0"/>
              <a:t>‹#›</a:t>
            </a:fld>
            <a:endParaRPr lang="en-US"/>
          </a:p>
        </p:txBody>
      </p:sp>
    </p:spTree>
    <p:extLst>
      <p:ext uri="{BB962C8B-B14F-4D97-AF65-F5344CB8AC3E}">
        <p14:creationId xmlns:p14="http://schemas.microsoft.com/office/powerpoint/2010/main" val="3536775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downloads.alcts.ala.org/ce/103112_RDAforthenoncataloger.wmv"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downloads.alcts.ala.org/ce/103112_RDAforthenoncataloger.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8182" y="4638675"/>
            <a:ext cx="31146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4495800"/>
            <a:ext cx="15240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0188" y="1191166"/>
            <a:ext cx="97155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1196030"/>
            <a:ext cx="1914525"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62000" y="988819"/>
            <a:ext cx="3886200" cy="830997"/>
          </a:xfrm>
          <a:prstGeom prst="rect">
            <a:avLst/>
          </a:prstGeom>
          <a:noFill/>
        </p:spPr>
        <p:txBody>
          <a:bodyPr wrap="square" rtlCol="0">
            <a:spAutoFit/>
          </a:bodyPr>
          <a:lstStyle/>
          <a:p>
            <a:pPr algn="ctr"/>
            <a:r>
              <a:rPr lang="en-US" sz="2400" dirty="0">
                <a:solidFill>
                  <a:prstClr val="black"/>
                </a:solidFill>
              </a:rPr>
              <a:t>Resource Description and Access</a:t>
            </a: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 y="4700587"/>
            <a:ext cx="12668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4632" y="2314573"/>
            <a:ext cx="4124011"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780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52709"/>
            <a:ext cx="134874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Brace 1"/>
          <p:cNvSpPr/>
          <p:nvPr/>
        </p:nvSpPr>
        <p:spPr>
          <a:xfrm>
            <a:off x="3581400" y="4876800"/>
            <a:ext cx="155448" cy="1143000"/>
          </a:xfrm>
          <a:prstGeom prst="rightBrace">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ectangle 2"/>
          <p:cNvSpPr/>
          <p:nvPr/>
        </p:nvSpPr>
        <p:spPr>
          <a:xfrm>
            <a:off x="4419600" y="4991100"/>
            <a:ext cx="2209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In the MARC view, we can see the new RDA-related fields that identify this resource as a movie on DVD.</a:t>
            </a:r>
            <a:endParaRPr lang="en-US" sz="1200" dirty="0"/>
          </a:p>
        </p:txBody>
      </p:sp>
      <p:cxnSp>
        <p:nvCxnSpPr>
          <p:cNvPr id="5" name="Straight Arrow Connector 4"/>
          <p:cNvCxnSpPr/>
          <p:nvPr/>
        </p:nvCxnSpPr>
        <p:spPr>
          <a:xfrm flipH="1">
            <a:off x="3886200" y="5448300"/>
            <a:ext cx="5334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106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8435"/>
            <a:ext cx="91440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752600" y="3048000"/>
            <a:ext cx="9144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343400" y="3124200"/>
            <a:ext cx="1752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Relationship designators</a:t>
            </a:r>
            <a:endParaRPr lang="en-US" sz="1200" dirty="0"/>
          </a:p>
        </p:txBody>
      </p:sp>
      <p:cxnSp>
        <p:nvCxnSpPr>
          <p:cNvPr id="5" name="Straight Arrow Connector 4"/>
          <p:cNvCxnSpPr>
            <a:stCxn id="3" idx="1"/>
          </p:cNvCxnSpPr>
          <p:nvPr/>
        </p:nvCxnSpPr>
        <p:spPr>
          <a:xfrm flipH="1">
            <a:off x="2667000" y="3429000"/>
            <a:ext cx="16764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724400" y="5257800"/>
            <a:ext cx="38862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A note giving very specific information about the relationship between this film and the work it’s based on.</a:t>
            </a:r>
            <a:endParaRPr lang="en-US" sz="1200" dirty="0"/>
          </a:p>
        </p:txBody>
      </p:sp>
      <p:sp>
        <p:nvSpPr>
          <p:cNvPr id="9" name="Oval 8"/>
          <p:cNvSpPr/>
          <p:nvPr/>
        </p:nvSpPr>
        <p:spPr>
          <a:xfrm>
            <a:off x="609599" y="4572000"/>
            <a:ext cx="1676401"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flipV="1">
            <a:off x="2153575" y="4953000"/>
            <a:ext cx="2570825" cy="6858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1330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753600" cy="780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989468" y="2442099"/>
            <a:ext cx="3124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Both date of publication and copyright date may be recorded; in newer RDA records, you may see these two dates in separate 264 fields.</a:t>
            </a:r>
            <a:endParaRPr lang="en-US" sz="1200" dirty="0"/>
          </a:p>
        </p:txBody>
      </p:sp>
      <p:cxnSp>
        <p:nvCxnSpPr>
          <p:cNvPr id="6" name="Straight Arrow Connector 5"/>
          <p:cNvCxnSpPr/>
          <p:nvPr/>
        </p:nvCxnSpPr>
        <p:spPr>
          <a:xfrm flipH="1">
            <a:off x="7620000" y="3327647"/>
            <a:ext cx="990600" cy="253753"/>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6845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12192000" cy="937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4196549" y="3357239"/>
            <a:ext cx="15240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Display of 33x fields in LC public catalog (full record)</a:t>
            </a:r>
            <a:endParaRPr lang="en-US" sz="1200" dirty="0"/>
          </a:p>
        </p:txBody>
      </p:sp>
      <p:cxnSp>
        <p:nvCxnSpPr>
          <p:cNvPr id="14" name="Straight Arrow Connector 13"/>
          <p:cNvCxnSpPr>
            <a:stCxn id="12" idx="1"/>
          </p:cNvCxnSpPr>
          <p:nvPr/>
        </p:nvCxnSpPr>
        <p:spPr>
          <a:xfrm flipH="1">
            <a:off x="3510749" y="3642989"/>
            <a:ext cx="6858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78235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36" y="-1219200"/>
            <a:ext cx="12192000" cy="937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eft Brace 5"/>
          <p:cNvSpPr/>
          <p:nvPr/>
        </p:nvSpPr>
        <p:spPr>
          <a:xfrm>
            <a:off x="1524000" y="3810000"/>
            <a:ext cx="381000" cy="2286000"/>
          </a:xfrm>
          <a:prstGeom prst="leftBrace">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p:cNvSpPr/>
          <p:nvPr/>
        </p:nvSpPr>
        <p:spPr>
          <a:xfrm>
            <a:off x="10357" y="4343400"/>
            <a:ext cx="1447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RDA allows us to  make relationships very explicit.</a:t>
            </a:r>
            <a:endParaRPr lang="en-US" sz="1200" dirty="0"/>
          </a:p>
        </p:txBody>
      </p:sp>
    </p:spTree>
    <p:extLst>
      <p:ext uri="{BB962C8B-B14F-4D97-AF65-F5344CB8AC3E}">
        <p14:creationId xmlns:p14="http://schemas.microsoft.com/office/powerpoint/2010/main" val="3190899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solidFill>
                  <a:srgbClr val="0070C0"/>
                </a:solidFill>
              </a:rPr>
              <a:t>The authority file – not just for catalogers anymore!</a:t>
            </a:r>
            <a:endParaRPr lang="en-US" sz="3000" dirty="0">
              <a:solidFill>
                <a:srgbClr val="0070C0"/>
              </a:solidFill>
            </a:endParaRPr>
          </a:p>
        </p:txBody>
      </p:sp>
      <p:sp>
        <p:nvSpPr>
          <p:cNvPr id="3" name="Content Placeholder 2"/>
          <p:cNvSpPr>
            <a:spLocks noGrp="1"/>
          </p:cNvSpPr>
          <p:nvPr>
            <p:ph idx="1"/>
          </p:nvPr>
        </p:nvSpPr>
        <p:spPr/>
        <p:txBody>
          <a:bodyPr>
            <a:normAutofit/>
          </a:bodyPr>
          <a:lstStyle/>
          <a:p>
            <a:r>
              <a:rPr lang="en-US" sz="2800" dirty="0" smtClean="0"/>
              <a:t>The authority file ensures consistency in the catalog by documenting </a:t>
            </a:r>
            <a:r>
              <a:rPr lang="en-US" sz="2800" i="1" dirty="0" smtClean="0"/>
              <a:t>established headings</a:t>
            </a:r>
            <a:r>
              <a:rPr lang="en-US" sz="2800" dirty="0"/>
              <a:t> </a:t>
            </a:r>
            <a:r>
              <a:rPr lang="en-US" sz="2800" dirty="0" smtClean="0"/>
              <a:t>and </a:t>
            </a:r>
            <a:r>
              <a:rPr lang="en-US" sz="2800" i="1" dirty="0" smtClean="0"/>
              <a:t>cross references.</a:t>
            </a:r>
          </a:p>
          <a:p>
            <a:endParaRPr lang="en-US" sz="2800" i="1" dirty="0" smtClean="0"/>
          </a:p>
          <a:p>
            <a:r>
              <a:rPr lang="en-US" sz="2800" dirty="0" smtClean="0"/>
              <a:t>It brings together things that belong together, although they may appear to be different</a:t>
            </a:r>
          </a:p>
          <a:p>
            <a:endParaRPr lang="en-US" sz="2800" dirty="0" smtClean="0"/>
          </a:p>
          <a:p>
            <a:r>
              <a:rPr lang="en-US" sz="2800" dirty="0" smtClean="0"/>
              <a:t>It disambiguates things that are different from each other, although they may appear to be the same</a:t>
            </a:r>
            <a:endParaRPr lang="en-US" sz="2800" dirty="0"/>
          </a:p>
        </p:txBody>
      </p:sp>
    </p:spTree>
    <p:extLst>
      <p:ext uri="{BB962C8B-B14F-4D97-AF65-F5344CB8AC3E}">
        <p14:creationId xmlns:p14="http://schemas.microsoft.com/office/powerpoint/2010/main" val="26343353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1" y="-1143000"/>
            <a:ext cx="8991599"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92737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982200" cy="822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560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514600"/>
            <a:ext cx="90678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92805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7" y="0"/>
            <a:ext cx="9067800" cy="822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3429000" y="3429000"/>
            <a:ext cx="5334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 name="Rectangle 4"/>
          <p:cNvSpPr/>
          <p:nvPr/>
        </p:nvSpPr>
        <p:spPr>
          <a:xfrm>
            <a:off x="4724400" y="2705100"/>
            <a:ext cx="1905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RDA does not permit use of the abbreviation “fl.” to mean “flourished.” RDA records will say “active” instead.</a:t>
            </a:r>
            <a:endParaRPr lang="en-US" sz="1200" dirty="0"/>
          </a:p>
        </p:txBody>
      </p:sp>
      <p:cxnSp>
        <p:nvCxnSpPr>
          <p:cNvPr id="7" name="Straight Arrow Connector 6"/>
          <p:cNvCxnSpPr/>
          <p:nvPr/>
        </p:nvCxnSpPr>
        <p:spPr>
          <a:xfrm flipH="1">
            <a:off x="3962400" y="3162300"/>
            <a:ext cx="762000" cy="3429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362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14400"/>
            <a:ext cx="9017597" cy="3724096"/>
          </a:xfrm>
          <a:prstGeom prst="rect">
            <a:avLst/>
          </a:prstGeom>
          <a:noFill/>
        </p:spPr>
        <p:txBody>
          <a:bodyPr wrap="none" rtlCol="0">
            <a:spAutoFit/>
          </a:bodyPr>
          <a:lstStyle/>
          <a:p>
            <a:r>
              <a:rPr lang="en-US" sz="3600" dirty="0" smtClean="0"/>
              <a:t>    </a:t>
            </a:r>
            <a:r>
              <a:rPr lang="en-US" sz="3600" dirty="0" smtClean="0">
                <a:solidFill>
                  <a:srgbClr val="0070C0"/>
                </a:solidFill>
              </a:rPr>
              <a:t>Today I’m focusing on:</a:t>
            </a:r>
          </a:p>
          <a:p>
            <a:endParaRPr lang="en-US" sz="3600" dirty="0" smtClean="0"/>
          </a:p>
          <a:p>
            <a:endParaRPr lang="en-US" dirty="0"/>
          </a:p>
          <a:p>
            <a:endParaRPr lang="en-US" dirty="0" smtClean="0"/>
          </a:p>
          <a:p>
            <a:pPr marL="457200" indent="-457200">
              <a:buFont typeface="Arial" pitchFamily="34" charset="0"/>
              <a:buChar char="•"/>
            </a:pPr>
            <a:r>
              <a:rPr lang="en-US" sz="3200" dirty="0" smtClean="0"/>
              <a:t>RDA and its impact on OPAC searching and display</a:t>
            </a:r>
          </a:p>
          <a:p>
            <a:pPr marL="457200" indent="-457200">
              <a:buFont typeface="Arial" pitchFamily="34" charset="0"/>
              <a:buChar char="•"/>
            </a:pPr>
            <a:endParaRPr lang="en-US" sz="3200" dirty="0"/>
          </a:p>
          <a:p>
            <a:pPr marL="457200" indent="-457200">
              <a:buFont typeface="Arial" pitchFamily="34" charset="0"/>
              <a:buChar char="•"/>
            </a:pPr>
            <a:r>
              <a:rPr lang="en-US" sz="3200" dirty="0" smtClean="0"/>
              <a:t>The impact of RDA on the Name Authority file and</a:t>
            </a:r>
          </a:p>
          <a:p>
            <a:pPr lvl="1"/>
            <a:r>
              <a:rPr lang="en-US" sz="3200" dirty="0"/>
              <a:t>w</a:t>
            </a:r>
            <a:r>
              <a:rPr lang="en-US" sz="3200" dirty="0" smtClean="0"/>
              <a:t>hy reference staff should care</a:t>
            </a:r>
            <a:endParaRPr lang="en-US" sz="3200" dirty="0"/>
          </a:p>
        </p:txBody>
      </p:sp>
    </p:spTree>
    <p:extLst>
      <p:ext uri="{BB962C8B-B14F-4D97-AF65-F5344CB8AC3E}">
        <p14:creationId xmlns:p14="http://schemas.microsoft.com/office/powerpoint/2010/main" val="145043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10672439"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914400" y="4953000"/>
            <a:ext cx="2057400" cy="1104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The established form of the heading is in the 1xx field. Cross references appear in 4xx and sometimes 5xx fields.</a:t>
            </a:r>
            <a:endParaRPr lang="en-US" sz="1200" dirty="0"/>
          </a:p>
        </p:txBody>
      </p:sp>
      <p:sp>
        <p:nvSpPr>
          <p:cNvPr id="5" name="Oval 4"/>
          <p:cNvSpPr/>
          <p:nvPr/>
        </p:nvSpPr>
        <p:spPr>
          <a:xfrm>
            <a:off x="2057400" y="3429000"/>
            <a:ext cx="6096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276600" y="3276600"/>
            <a:ext cx="19050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Dates of birth are not expressed this way in RDA</a:t>
            </a:r>
            <a:endParaRPr lang="en-US" sz="1200" dirty="0"/>
          </a:p>
        </p:txBody>
      </p:sp>
      <p:cxnSp>
        <p:nvCxnSpPr>
          <p:cNvPr id="8" name="Straight Arrow Connector 7"/>
          <p:cNvCxnSpPr/>
          <p:nvPr/>
        </p:nvCxnSpPr>
        <p:spPr>
          <a:xfrm flipH="1">
            <a:off x="2667000" y="3619500"/>
            <a:ext cx="6096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8999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8" y="-1143000"/>
            <a:ext cx="123444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19891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524000"/>
            <a:ext cx="182880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1786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52400"/>
            <a:ext cx="12192000" cy="937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ular Callout 4"/>
          <p:cNvSpPr/>
          <p:nvPr/>
        </p:nvSpPr>
        <p:spPr>
          <a:xfrm>
            <a:off x="1752600" y="5401322"/>
            <a:ext cx="2057400" cy="61264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prstClr val="white"/>
                </a:solidFill>
              </a:rPr>
              <a:t>Note the specific relationship information in subfield i.</a:t>
            </a:r>
            <a:endParaRPr lang="en-US" sz="1200" dirty="0">
              <a:solidFill>
                <a:prstClr val="white"/>
              </a:solidFill>
            </a:endParaRPr>
          </a:p>
        </p:txBody>
      </p:sp>
      <p:sp>
        <p:nvSpPr>
          <p:cNvPr id="6" name="Rectangle 5"/>
          <p:cNvSpPr/>
          <p:nvPr/>
        </p:nvSpPr>
        <p:spPr>
          <a:xfrm>
            <a:off x="5105400" y="2743200"/>
            <a:ext cx="2286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prstClr val="white"/>
                </a:solidFill>
              </a:rPr>
              <a:t>The 046 field contains dates associated with  the entity in the heading.</a:t>
            </a:r>
            <a:endParaRPr lang="en-US" sz="1200" dirty="0">
              <a:solidFill>
                <a:prstClr val="white"/>
              </a:solidFill>
            </a:endParaRPr>
          </a:p>
        </p:txBody>
      </p:sp>
      <p:cxnSp>
        <p:nvCxnSpPr>
          <p:cNvPr id="8" name="Straight Arrow Connector 7"/>
          <p:cNvCxnSpPr/>
          <p:nvPr/>
        </p:nvCxnSpPr>
        <p:spPr>
          <a:xfrm flipH="1">
            <a:off x="2438400" y="3200400"/>
            <a:ext cx="26670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5528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33400"/>
            <a:ext cx="8229599" cy="556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511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rgbClr val="0070C0"/>
                </a:solidFill>
              </a:rPr>
              <a:t>At this point, you may be thinking …</a:t>
            </a:r>
            <a:endParaRPr lang="en-US" sz="4000" dirty="0">
              <a:solidFill>
                <a:srgbClr val="0070C0"/>
              </a:solidFill>
            </a:endParaRPr>
          </a:p>
        </p:txBody>
      </p:sp>
      <p:sp>
        <p:nvSpPr>
          <p:cNvPr id="3" name="Content Placeholder 2"/>
          <p:cNvSpPr>
            <a:spLocks noGrp="1"/>
          </p:cNvSpPr>
          <p:nvPr>
            <p:ph idx="1"/>
          </p:nvPr>
        </p:nvSpPr>
        <p:spPr/>
        <p:txBody>
          <a:bodyPr/>
          <a:lstStyle/>
          <a:p>
            <a:endParaRPr lang="en-US" dirty="0"/>
          </a:p>
          <a:p>
            <a:pPr marL="400050" lvl="1" indent="0">
              <a:buNone/>
            </a:pPr>
            <a:r>
              <a:rPr lang="en-US" sz="3600" dirty="0" smtClean="0"/>
              <a:t>Well</a:t>
            </a:r>
            <a:r>
              <a:rPr lang="en-US" sz="3600" dirty="0"/>
              <a:t>, that’s great, but if I can’t search and view authority records in the OPAC, what good does all this additional information </a:t>
            </a:r>
            <a:r>
              <a:rPr lang="en-US" sz="3600" dirty="0" smtClean="0"/>
              <a:t>do </a:t>
            </a:r>
            <a:r>
              <a:rPr lang="en-US" sz="3600" dirty="0"/>
              <a:t>me?</a:t>
            </a:r>
          </a:p>
        </p:txBody>
      </p:sp>
    </p:spTree>
    <p:extLst>
      <p:ext uri="{BB962C8B-B14F-4D97-AF65-F5344CB8AC3E}">
        <p14:creationId xmlns:p14="http://schemas.microsoft.com/office/powerpoint/2010/main" val="6031852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28600"/>
            <a:ext cx="82296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6018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8872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54131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304800"/>
            <a:ext cx="8229600" cy="5791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7487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099" y="381000"/>
            <a:ext cx="86868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96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8610600" cy="5909310"/>
          </a:xfrm>
          <a:prstGeom prst="rect">
            <a:avLst/>
          </a:prstGeom>
          <a:noFill/>
        </p:spPr>
        <p:txBody>
          <a:bodyPr wrap="square" rtlCol="0">
            <a:spAutoFit/>
          </a:bodyPr>
          <a:lstStyle/>
          <a:p>
            <a:r>
              <a:rPr lang="en-US" sz="3600" dirty="0" smtClean="0">
                <a:solidFill>
                  <a:srgbClr val="0070C0"/>
                </a:solidFill>
              </a:rPr>
              <a:t>If we distill RDA down to its most essential elements, what we get is:</a:t>
            </a:r>
          </a:p>
          <a:p>
            <a:endParaRPr lang="en-US" dirty="0"/>
          </a:p>
          <a:p>
            <a:pPr marL="457200" indent="-457200">
              <a:buFont typeface="Arial" pitchFamily="34" charset="0"/>
              <a:buChar char="•"/>
            </a:pPr>
            <a:r>
              <a:rPr lang="en-US" sz="3200" dirty="0" smtClean="0"/>
              <a:t>Entities – e.g., an author or a resource</a:t>
            </a:r>
          </a:p>
          <a:p>
            <a:pPr marL="457200" indent="-457200">
              <a:buFont typeface="Arial" pitchFamily="34" charset="0"/>
              <a:buChar char="•"/>
            </a:pPr>
            <a:endParaRPr lang="en-US" sz="3200" dirty="0" smtClean="0"/>
          </a:p>
          <a:p>
            <a:pPr marL="457200" indent="-457200">
              <a:buFont typeface="Arial" pitchFamily="34" charset="0"/>
              <a:buChar char="•"/>
            </a:pPr>
            <a:r>
              <a:rPr lang="en-US" sz="3200" dirty="0" smtClean="0"/>
              <a:t>Attributes of entities – e.g., the date of the author’s birth, or the date of publication of the resource</a:t>
            </a:r>
          </a:p>
          <a:p>
            <a:pPr marL="457200" indent="-457200">
              <a:buFont typeface="Arial" pitchFamily="34" charset="0"/>
              <a:buChar char="•"/>
            </a:pPr>
            <a:endParaRPr lang="en-US" sz="3200" dirty="0" smtClean="0"/>
          </a:p>
          <a:p>
            <a:pPr marL="457200" indent="-457200">
              <a:buFont typeface="Arial" pitchFamily="34" charset="0"/>
              <a:buChar char="•"/>
            </a:pPr>
            <a:r>
              <a:rPr lang="en-US" sz="3200" dirty="0" smtClean="0"/>
              <a:t>Relationships among the entities and their attributes – e.g., the author has a relationship to a resource that s/he created and vice-versa</a:t>
            </a:r>
            <a:endParaRPr lang="en-US" sz="3200" dirty="0"/>
          </a:p>
        </p:txBody>
      </p:sp>
    </p:spTree>
    <p:extLst>
      <p:ext uri="{BB962C8B-B14F-4D97-AF65-F5344CB8AC3E}">
        <p14:creationId xmlns:p14="http://schemas.microsoft.com/office/powerpoint/2010/main" val="36602269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9174332" cy="982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772400" y="3872298"/>
            <a:ext cx="4572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49421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381001"/>
            <a:ext cx="80772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67401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7536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4876800" y="60198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191000" y="5486400"/>
            <a:ext cx="381000" cy="3429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63978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“RDA for Non-catalogers” webinar recording and slides</a:t>
            </a:r>
            <a:endParaRPr lang="en-US" sz="2800" dirty="0"/>
          </a:p>
        </p:txBody>
      </p:sp>
      <p:sp>
        <p:nvSpPr>
          <p:cNvPr id="3" name="Content Placeholder 2"/>
          <p:cNvSpPr>
            <a:spLocks noGrp="1"/>
          </p:cNvSpPr>
          <p:nvPr>
            <p:ph idx="1"/>
          </p:nvPr>
        </p:nvSpPr>
        <p:spPr/>
        <p:txBody>
          <a:bodyPr/>
          <a:lstStyle/>
          <a:p>
            <a:r>
              <a:rPr lang="en-US" dirty="0" smtClean="0"/>
              <a:t>Webinar recording:</a:t>
            </a:r>
          </a:p>
          <a:p>
            <a:pPr marL="0" indent="0">
              <a:buNone/>
            </a:pPr>
            <a:r>
              <a:rPr lang="en-US" u="sng" dirty="0">
                <a:hlinkClick r:id="rId3"/>
              </a:rPr>
              <a:t>http://</a:t>
            </a:r>
            <a:r>
              <a:rPr lang="en-US" u="sng" dirty="0" smtClean="0">
                <a:hlinkClick r:id="rId3"/>
              </a:rPr>
              <a:t>downloads.alcts.ala.org/ce/103112_RDAforthenoncataloger.wmv</a:t>
            </a:r>
            <a:endParaRPr lang="en-US" u="sng" dirty="0" smtClean="0"/>
          </a:p>
          <a:p>
            <a:endParaRPr lang="en-US" u="sng" dirty="0"/>
          </a:p>
          <a:p>
            <a:r>
              <a:rPr lang="en-US" dirty="0" smtClean="0"/>
              <a:t>Presentation slides:</a:t>
            </a:r>
          </a:p>
          <a:p>
            <a:pPr marL="0" indent="0">
              <a:buNone/>
            </a:pPr>
            <a:r>
              <a:rPr lang="en-US" u="sng" dirty="0">
                <a:hlinkClick r:id="rId4"/>
              </a:rPr>
              <a:t>http://downloads.alcts.ala.org/ce/103112_RDAforthenoncataloger.pdf</a:t>
            </a:r>
            <a:endParaRPr lang="en-US" dirty="0"/>
          </a:p>
        </p:txBody>
      </p:sp>
    </p:spTree>
    <p:extLst>
      <p:ext uri="{BB962C8B-B14F-4D97-AF65-F5344CB8AC3E}">
        <p14:creationId xmlns:p14="http://schemas.microsoft.com/office/powerpoint/2010/main" val="1553802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609600"/>
            <a:ext cx="8229600" cy="1143000"/>
          </a:xfrm>
        </p:spPr>
        <p:txBody>
          <a:bodyPr/>
          <a:lstStyle/>
          <a:p>
            <a:pPr eaLnBrk="1" hangingPunct="1"/>
            <a:r>
              <a:rPr lang="en-US" b="1" dirty="0" smtClean="0"/>
              <a:t>Questions? </a:t>
            </a:r>
          </a:p>
        </p:txBody>
      </p:sp>
      <p:sp>
        <p:nvSpPr>
          <p:cNvPr id="9" name="Rectangle 8"/>
          <p:cNvSpPr/>
          <p:nvPr/>
        </p:nvSpPr>
        <p:spPr>
          <a:xfrm>
            <a:off x="0" y="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0" name="Picture 2"/>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sharpenSoften amount="19000"/>
                    </a14:imgEffect>
                  </a14:imgLayer>
                </a14:imgProps>
              </a:ext>
              <a:ext uri="{28A0092B-C50C-407E-A947-70E740481C1C}">
                <a14:useLocalDpi xmlns:a14="http://schemas.microsoft.com/office/drawing/2010/main" val="0"/>
              </a:ext>
            </a:extLst>
          </a:blip>
          <a:srcRect/>
          <a:stretch>
            <a:fillRect/>
          </a:stretch>
        </p:blipFill>
        <p:spPr bwMode="auto">
          <a:xfrm>
            <a:off x="2743200" y="2209800"/>
            <a:ext cx="3810000" cy="3581400"/>
          </a:xfrm>
          <a:prstGeom prst="rect">
            <a:avLst/>
          </a:prstGeom>
          <a:noFill/>
          <a:ln>
            <a:noFill/>
          </a:ln>
          <a:effectLst>
            <a:outerShdw dist="35921" dir="2700000" algn="ctr" rotWithShape="0">
              <a:schemeClr val="accent1">
                <a:lumMod val="20000"/>
                <a:lumOff val="8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457200" y="5257800"/>
            <a:ext cx="19812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Jean M. Pajerek</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jmp8@cornell.edu</a:t>
            </a:r>
          </a:p>
        </p:txBody>
      </p:sp>
    </p:spTree>
    <p:extLst>
      <p:ext uri="{BB962C8B-B14F-4D97-AF65-F5344CB8AC3E}">
        <p14:creationId xmlns:p14="http://schemas.microsoft.com/office/powerpoint/2010/main" val="36239056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9120" y="457200"/>
            <a:ext cx="7391400" cy="1077218"/>
          </a:xfrm>
          <a:prstGeom prst="rect">
            <a:avLst/>
          </a:prstGeom>
          <a:noFill/>
        </p:spPr>
        <p:txBody>
          <a:bodyPr wrap="square" rtlCol="0">
            <a:spAutoFit/>
          </a:bodyPr>
          <a:lstStyle/>
          <a:p>
            <a:r>
              <a:rPr lang="en-US" sz="3200" dirty="0" smtClean="0">
                <a:solidFill>
                  <a:srgbClr val="0070C0"/>
                </a:solidFill>
              </a:rPr>
              <a:t>How do RDA catalog records look different from AACR2 catalog records? </a:t>
            </a:r>
            <a:endParaRPr lang="en-US" sz="3200" dirty="0">
              <a:solidFill>
                <a:srgbClr val="0070C0"/>
              </a:solidFill>
            </a:endParaRPr>
          </a:p>
        </p:txBody>
      </p:sp>
      <p:sp>
        <p:nvSpPr>
          <p:cNvPr id="3" name="TextBox 2"/>
          <p:cNvSpPr txBox="1"/>
          <p:nvPr/>
        </p:nvSpPr>
        <p:spPr>
          <a:xfrm>
            <a:off x="609600" y="1905000"/>
            <a:ext cx="7924800" cy="4862870"/>
          </a:xfrm>
          <a:prstGeom prst="rect">
            <a:avLst/>
          </a:prstGeom>
          <a:noFill/>
        </p:spPr>
        <p:txBody>
          <a:bodyPr wrap="square" rtlCol="0">
            <a:spAutoFit/>
          </a:bodyPr>
          <a:lstStyle/>
          <a:p>
            <a:pPr marL="571500" indent="-571500">
              <a:buFont typeface="Arial" pitchFamily="34" charset="0"/>
              <a:buChar char="•"/>
            </a:pPr>
            <a:r>
              <a:rPr lang="en-US" sz="3200" dirty="0" smtClean="0"/>
              <a:t>New MARC fields, resulting in greater “machine </a:t>
            </a:r>
            <a:r>
              <a:rPr lang="en-US" sz="3200" dirty="0" err="1" smtClean="0"/>
              <a:t>actionability</a:t>
            </a:r>
            <a:r>
              <a:rPr lang="en-US" sz="3200" dirty="0" smtClean="0"/>
              <a:t>” of catalog data</a:t>
            </a:r>
          </a:p>
          <a:p>
            <a:pPr marL="571500" indent="-571500">
              <a:buFont typeface="Arial" pitchFamily="34" charset="0"/>
              <a:buChar char="•"/>
            </a:pPr>
            <a:r>
              <a:rPr lang="en-US" sz="3200" dirty="0" smtClean="0"/>
              <a:t>No more “Rule of Three”</a:t>
            </a:r>
          </a:p>
          <a:p>
            <a:pPr marL="571500" indent="-571500">
              <a:buFont typeface="Arial" pitchFamily="34" charset="0"/>
              <a:buChar char="•"/>
            </a:pPr>
            <a:r>
              <a:rPr lang="en-US" sz="3200" dirty="0" smtClean="0"/>
              <a:t>No more General Material Designation</a:t>
            </a:r>
          </a:p>
          <a:p>
            <a:pPr marL="571500" indent="-571500">
              <a:buFont typeface="Arial" pitchFamily="34" charset="0"/>
              <a:buChar char="•"/>
            </a:pPr>
            <a:r>
              <a:rPr lang="en-US" sz="3200" dirty="0" smtClean="0"/>
              <a:t>The use of abbreviations is highly constrained; the use of Latin abbreviations (except “etc.”) is eschewed</a:t>
            </a:r>
          </a:p>
          <a:p>
            <a:pPr marL="571500" indent="-571500">
              <a:buFont typeface="Arial" pitchFamily="34" charset="0"/>
              <a:buChar char="•"/>
            </a:pPr>
            <a:r>
              <a:rPr lang="en-US" sz="3200" dirty="0" smtClean="0"/>
              <a:t>Tremendous emphasis is placed on various kinds of relationships in</a:t>
            </a:r>
            <a:r>
              <a:rPr lang="en-US" sz="3600" dirty="0" smtClean="0"/>
              <a:t> RDA</a:t>
            </a:r>
          </a:p>
          <a:p>
            <a:pPr marL="285750" indent="-285750">
              <a:buFont typeface="Arial" pitchFamily="34" charset="0"/>
              <a:buChar char="•"/>
            </a:pPr>
            <a:endParaRPr lang="en-US" dirty="0"/>
          </a:p>
        </p:txBody>
      </p:sp>
    </p:spTree>
    <p:extLst>
      <p:ext uri="{BB962C8B-B14F-4D97-AF65-F5344CB8AC3E}">
        <p14:creationId xmlns:p14="http://schemas.microsoft.com/office/powerpoint/2010/main" val="1947442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295400"/>
            <a:ext cx="93726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664911" y="4343400"/>
            <a:ext cx="19050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No more  “Rule of Three!”</a:t>
            </a:r>
            <a:endParaRPr lang="en-US" sz="1200" dirty="0"/>
          </a:p>
        </p:txBody>
      </p:sp>
      <p:cxnSp>
        <p:nvCxnSpPr>
          <p:cNvPr id="4" name="Straight Arrow Connector 3"/>
          <p:cNvCxnSpPr/>
          <p:nvPr/>
        </p:nvCxnSpPr>
        <p:spPr>
          <a:xfrm flipV="1">
            <a:off x="7617411" y="3810000"/>
            <a:ext cx="0" cy="5334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2514600" y="4648200"/>
            <a:ext cx="30480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More words are spelled  out, instead of being abbreviated.</a:t>
            </a:r>
            <a:endParaRPr lang="en-US" sz="1200" dirty="0"/>
          </a:p>
        </p:txBody>
      </p:sp>
      <p:cxnSp>
        <p:nvCxnSpPr>
          <p:cNvPr id="7" name="Straight Arrow Connector 6"/>
          <p:cNvCxnSpPr/>
          <p:nvPr/>
        </p:nvCxnSpPr>
        <p:spPr>
          <a:xfrm flipH="1" flipV="1">
            <a:off x="1447800" y="4495800"/>
            <a:ext cx="1066800" cy="1524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1143000" y="4966317"/>
            <a:ext cx="1371600" cy="762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5278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11125200"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362200" y="38862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810000" y="3657600"/>
            <a:ext cx="2133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t>In the Long view, we see that each author is listed, and his or her relationship to the resource is explicitly stated.</a:t>
            </a:r>
            <a:endParaRPr lang="en-US" sz="1200" dirty="0"/>
          </a:p>
        </p:txBody>
      </p:sp>
      <p:cxnSp>
        <p:nvCxnSpPr>
          <p:cNvPr id="5" name="Straight Arrow Connector 4"/>
          <p:cNvCxnSpPr>
            <a:endCxn id="3" idx="1"/>
          </p:cNvCxnSpPr>
          <p:nvPr/>
        </p:nvCxnSpPr>
        <p:spPr>
          <a:xfrm>
            <a:off x="3810000" y="411480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1"/>
          </p:cNvCxnSpPr>
          <p:nvPr/>
        </p:nvCxnSpPr>
        <p:spPr>
          <a:xfrm flipH="1">
            <a:off x="2895600" y="4114800"/>
            <a:ext cx="914400" cy="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2157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7" y="-19236"/>
            <a:ext cx="9753600" cy="7800975"/>
          </a:xfrm>
          <a:prstGeom prst="rect">
            <a:avLst/>
          </a:prstGeom>
          <a:noFill/>
          <a:ln w="158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Brace 4"/>
          <p:cNvSpPr/>
          <p:nvPr/>
        </p:nvSpPr>
        <p:spPr>
          <a:xfrm>
            <a:off x="3810000" y="4419600"/>
            <a:ext cx="381000" cy="609600"/>
          </a:xfrm>
          <a:prstGeom prst="rightBrace">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Rectangle 5"/>
          <p:cNvSpPr/>
          <p:nvPr/>
        </p:nvSpPr>
        <p:spPr>
          <a:xfrm>
            <a:off x="4204317" y="4495800"/>
            <a:ext cx="1371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prstClr val="white"/>
                </a:solidFill>
              </a:rPr>
              <a:t>New MARC fields</a:t>
            </a:r>
            <a:endParaRPr lang="en-US" sz="1200" dirty="0">
              <a:solidFill>
                <a:prstClr val="white"/>
              </a:solidFill>
            </a:endParaRPr>
          </a:p>
        </p:txBody>
      </p:sp>
    </p:spTree>
    <p:extLst>
      <p:ext uri="{BB962C8B-B14F-4D97-AF65-F5344CB8AC3E}">
        <p14:creationId xmlns:p14="http://schemas.microsoft.com/office/powerpoint/2010/main" val="31674473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51490"/>
            <a:ext cx="10744200" cy="1028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800600" y="3167109"/>
            <a:ext cx="2590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Sadly, the user-friendly GMD does not exist in RDA.</a:t>
            </a:r>
            <a:endParaRPr lang="en-US" sz="1200" dirty="0"/>
          </a:p>
        </p:txBody>
      </p:sp>
      <p:sp>
        <p:nvSpPr>
          <p:cNvPr id="8" name="Oval 7"/>
          <p:cNvSpPr/>
          <p:nvPr/>
        </p:nvSpPr>
        <p:spPr>
          <a:xfrm>
            <a:off x="2514600" y="3200400"/>
            <a:ext cx="1066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a:stCxn id="8" idx="1"/>
            <a:endCxn id="8" idx="5"/>
          </p:cNvCxnSpPr>
          <p:nvPr/>
        </p:nvCxnSpPr>
        <p:spPr>
          <a:xfrm>
            <a:off x="2670829" y="3278515"/>
            <a:ext cx="754342" cy="37717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6491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16928"/>
            <a:ext cx="9134383" cy="990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733800" y="2209799"/>
            <a:ext cx="3048000" cy="228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Not ALL abbreviations are disallowed!</a:t>
            </a:r>
            <a:endParaRPr lang="en-US" sz="1200" dirty="0"/>
          </a:p>
        </p:txBody>
      </p:sp>
      <p:cxnSp>
        <p:nvCxnSpPr>
          <p:cNvPr id="6" name="Straight Arrow Connector 5"/>
          <p:cNvCxnSpPr>
            <a:stCxn id="2" idx="1"/>
          </p:cNvCxnSpPr>
          <p:nvPr/>
        </p:nvCxnSpPr>
        <p:spPr>
          <a:xfrm flipH="1">
            <a:off x="1676400" y="2324100"/>
            <a:ext cx="2057400" cy="266700"/>
          </a:xfrm>
          <a:prstGeom prst="straightConnector1">
            <a:avLst/>
          </a:prstGeom>
          <a:ln w="158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46858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4595</TotalTime>
  <Words>3113</Words>
  <Application>Microsoft Office PowerPoint</Application>
  <PresentationFormat>On-screen Show (4:3)</PresentationFormat>
  <Paragraphs>149</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authority file – not just for catalogers anymore!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 this point, you may be thinking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“RDA for Non-catalogers” webinar recording and slides</vt:lpstr>
      <vt:lpstr>Questions? </vt:lpstr>
    </vt:vector>
  </TitlesOfParts>
  <Company>Image: Staff, 5-25-2010</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RDA=Recommended Daily Allowance? </dc:title>
  <dc:creator>LibUser</dc:creator>
  <cp:lastModifiedBy>LibUser</cp:lastModifiedBy>
  <cp:revision>271</cp:revision>
  <cp:lastPrinted>2012-12-03T20:46:54Z</cp:lastPrinted>
  <dcterms:created xsi:type="dcterms:W3CDTF">2011-08-31T15:02:53Z</dcterms:created>
  <dcterms:modified xsi:type="dcterms:W3CDTF">2013-01-15T16:55:05Z</dcterms:modified>
</cp:coreProperties>
</file>