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3"/>
  </p:notesMasterIdLst>
  <p:sldIdLst>
    <p:sldId id="256" r:id="rId2"/>
    <p:sldId id="355" r:id="rId3"/>
    <p:sldId id="359" r:id="rId4"/>
    <p:sldId id="369" r:id="rId5"/>
    <p:sldId id="372" r:id="rId6"/>
    <p:sldId id="375" r:id="rId7"/>
    <p:sldId id="376" r:id="rId8"/>
    <p:sldId id="377" r:id="rId9"/>
    <p:sldId id="378" r:id="rId10"/>
    <p:sldId id="364" r:id="rId11"/>
    <p:sldId id="3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64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1638" autoAdjust="0"/>
  </p:normalViewPr>
  <p:slideViewPr>
    <p:cSldViewPr>
      <p:cViewPr varScale="1">
        <p:scale>
          <a:sx n="87" d="100"/>
          <a:sy n="87" d="100"/>
        </p:scale>
        <p:origin x="-15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7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Relationship Id="rId2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874BD-4050-4281-AA6A-23712049D449}" type="datetimeFigureOut">
              <a:rPr lang="en-US" smtClean="0"/>
              <a:pPr/>
              <a:t>3/18/14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6E1A4-200E-4ABD-9212-41EB0F3A9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9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6E1A4-200E-4ABD-9212-41EB0F3A931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26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296400" cy="6858000"/>
            <a:chOff x="0" y="0"/>
            <a:chExt cx="5760" cy="4320"/>
          </a:xfrm>
        </p:grpSpPr>
        <p:pic>
          <p:nvPicPr>
            <p:cNvPr id="78851" name="Picture 3" descr="IMG_024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</p:spPr>
        </p:pic>
        <p:pic>
          <p:nvPicPr>
            <p:cNvPr id="78852" name="Picture 4" descr="IMG_0249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3216"/>
              <a:ext cx="192" cy="432"/>
            </a:xfrm>
            <a:prstGeom prst="rect">
              <a:avLst/>
            </a:prstGeom>
            <a:noFill/>
          </p:spPr>
        </p:pic>
        <p:pic>
          <p:nvPicPr>
            <p:cNvPr id="78853" name="Picture 5" descr="IMG_024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792" y="3552"/>
              <a:ext cx="288" cy="96"/>
            </a:xfrm>
            <a:prstGeom prst="rect">
              <a:avLst/>
            </a:prstGeom>
            <a:noFill/>
          </p:spPr>
        </p:pic>
      </p:grpSp>
      <p:sp>
        <p:nvSpPr>
          <p:cNvPr id="788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029200"/>
            <a:ext cx="3962400" cy="1143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781800" y="6248400"/>
            <a:ext cx="2133600" cy="47625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7885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s-HN"/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120775"/>
            <a:ext cx="7772400" cy="1470025"/>
          </a:xfrm>
          <a:ln w="9525"/>
        </p:spPr>
        <p:txBody>
          <a:bodyPr/>
          <a:lstStyle>
            <a:lvl1pPr algn="r">
              <a:defRPr sz="5400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pic>
        <p:nvPicPr>
          <p:cNvPr id="12" name="Picture 6" descr="cu_logo_sml_150_ppt.jpg                                        000B7307&#10;MPF28 Panther                  BD8AC844: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953125"/>
            <a:ext cx="9296400" cy="981075"/>
          </a:xfrm>
          <a:prstGeom prst="rect">
            <a:avLst/>
          </a:prstGeom>
          <a:noFill/>
        </p:spPr>
      </p:pic>
      <p:pic>
        <p:nvPicPr>
          <p:cNvPr id="1026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88" y="0"/>
            <a:ext cx="3856512" cy="114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H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81534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708893373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"/>
            <a:ext cx="6248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8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HN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3487038517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74638"/>
            <a:ext cx="5867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11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28600"/>
            <a:ext cx="6096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10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H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pic>
        <p:nvPicPr>
          <p:cNvPr id="6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228600"/>
            <a:ext cx="6096000" cy="1143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216E0E02-55D8-4A62-964B-783B05293A72}" type="datetimeFigureOut">
              <a:rPr lang="es-HN" smtClean="0"/>
              <a:pPr/>
              <a:t>3/18/14</a:t>
            </a:fld>
            <a:endParaRPr lang="es-HN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s-HN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2AE7274-3B8E-4316-81F7-62670536CD68}" type="slidenum">
              <a:rPr lang="es-HN" smtClean="0"/>
              <a:pPr/>
              <a:t>‹#›</a:t>
            </a:fld>
            <a:endParaRPr lang="es-HN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76200" cmpd="tri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noProof="0" dirty="0"/>
          </a:p>
        </p:txBody>
      </p:sp>
      <p:pic>
        <p:nvPicPr>
          <p:cNvPr id="8" name="Picture 2" descr="http://aguaclara.cornell.edu/resources/logo-large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390"/>
            <a:ext cx="2819400" cy="8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ndar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5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6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5029200"/>
            <a:ext cx="3962400" cy="624673"/>
          </a:xfrm>
        </p:spPr>
        <p:txBody>
          <a:bodyPr/>
          <a:lstStyle/>
          <a:p>
            <a:r>
              <a:rPr lang="es-HN" sz="2000" dirty="0" smtClean="0"/>
              <a:t>Alexandra Cheng</a:t>
            </a:r>
          </a:p>
          <a:p>
            <a:r>
              <a:rPr lang="es-HN" sz="2000" dirty="0" smtClean="0"/>
              <a:t>Apoorv Gupta</a:t>
            </a:r>
            <a:endParaRPr lang="es-HN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s-HN" dirty="0" smtClean="0"/>
              <a:t>Stock Tank Mixing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26899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Finalize design schematics for full-scale water injection system and plate mixer</a:t>
            </a:r>
          </a:p>
          <a:p>
            <a:r>
              <a:rPr lang="en-US" dirty="0" smtClean="0"/>
              <a:t>Continue researching devices to be used for chlorine density measurement and test effectiveness and reliability</a:t>
            </a:r>
          </a:p>
        </p:txBody>
      </p:sp>
    </p:spTree>
    <p:extLst>
      <p:ext uri="{BB962C8B-B14F-4D97-AF65-F5344CB8AC3E}">
        <p14:creationId xmlns:p14="http://schemas.microsoft.com/office/powerpoint/2010/main" val="301721210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Picture 4" descr="http://upload.wikimedia.org/wikipedia/en/4/44/Question_mark_(black_on_white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18" y="1600200"/>
            <a:ext cx="3815982" cy="481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09809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Semester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Stock Tank Mixing </a:t>
            </a:r>
            <a:r>
              <a:rPr lang="en-US" dirty="0"/>
              <a:t>Pump</a:t>
            </a:r>
          </a:p>
          <a:p>
            <a:pPr lvl="1"/>
            <a:r>
              <a:rPr lang="en-US" dirty="0" smtClean="0"/>
              <a:t>Design high efficiency device to uniformly mix stock solutions</a:t>
            </a:r>
          </a:p>
          <a:p>
            <a:pPr lvl="1"/>
            <a:r>
              <a:rPr lang="en-US" dirty="0" smtClean="0"/>
              <a:t>Perform small-scale testing and make design adjustments</a:t>
            </a:r>
            <a:endParaRPr lang="en-US" dirty="0"/>
          </a:p>
          <a:p>
            <a:pPr lvl="1"/>
            <a:r>
              <a:rPr lang="en-US" dirty="0" smtClean="0"/>
              <a:t>Provide </a:t>
            </a:r>
            <a:r>
              <a:rPr lang="en-US" dirty="0"/>
              <a:t>design </a:t>
            </a:r>
            <a:r>
              <a:rPr lang="en-US" dirty="0" smtClean="0"/>
              <a:t>schematic </a:t>
            </a:r>
            <a:r>
              <a:rPr lang="en-US" dirty="0"/>
              <a:t>for full-size </a:t>
            </a:r>
            <a:r>
              <a:rPr lang="en-US" dirty="0" smtClean="0"/>
              <a:t>pump</a:t>
            </a:r>
          </a:p>
          <a:p>
            <a:r>
              <a:rPr lang="en-US" dirty="0" smtClean="0"/>
              <a:t>Hydrometer</a:t>
            </a:r>
          </a:p>
          <a:p>
            <a:pPr lvl="1"/>
            <a:r>
              <a:rPr lang="en-US" dirty="0" smtClean="0"/>
              <a:t>Chlorine density measurement</a:t>
            </a:r>
          </a:p>
        </p:txBody>
      </p:sp>
    </p:spTree>
    <p:extLst>
      <p:ext uri="{BB962C8B-B14F-4D97-AF65-F5344CB8AC3E}">
        <p14:creationId xmlns:p14="http://schemas.microsoft.com/office/powerpoint/2010/main" val="11693019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Fall 2013 Pump Design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4572000" cy="4724400"/>
          </a:xfrm>
        </p:spPr>
        <p:txBody>
          <a:bodyPr/>
          <a:lstStyle/>
          <a:p>
            <a:r>
              <a:rPr lang="en-US" dirty="0" smtClean="0"/>
              <a:t>Centrifugal pump</a:t>
            </a:r>
          </a:p>
          <a:p>
            <a:r>
              <a:rPr lang="en-US" dirty="0" smtClean="0"/>
              <a:t>Raise dense solution to higher elevation using pressure gradient</a:t>
            </a:r>
          </a:p>
          <a:p>
            <a:endParaRPr lang="en-US" dirty="0"/>
          </a:p>
        </p:txBody>
      </p:sp>
      <p:pic>
        <p:nvPicPr>
          <p:cNvPr id="4" name="Picture 3" descr="Pump and Plat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41800" y="2260600"/>
            <a:ext cx="5080000" cy="3810000"/>
          </a:xfrm>
          <a:prstGeom prst="rect">
            <a:avLst/>
          </a:prstGeom>
        </p:spPr>
      </p:pic>
      <p:pic>
        <p:nvPicPr>
          <p:cNvPr id="5" name="Picture 4" descr="PumpWood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0" y="3886200"/>
            <a:ext cx="1932710" cy="2362200"/>
          </a:xfrm>
          <a:prstGeom prst="rect">
            <a:avLst/>
          </a:prstGeom>
        </p:spPr>
      </p:pic>
      <p:pic>
        <p:nvPicPr>
          <p:cNvPr id="6" name="Picture 6" descr="N:\RESEARCH\Stock Tank\Fall 2013\Photos\Photo Oct 24, 13 02 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" t="11018" r="10857" b="3130"/>
          <a:stretch/>
        </p:blipFill>
        <p:spPr bwMode="auto">
          <a:xfrm rot="5400000">
            <a:off x="2455346" y="4172544"/>
            <a:ext cx="2362201" cy="178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16777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Bucket Mixer Design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4545760" cy="4876800"/>
          </a:xfrm>
        </p:spPr>
        <p:txBody>
          <a:bodyPr/>
          <a:lstStyle/>
          <a:p>
            <a:r>
              <a:rPr lang="en-US" sz="2700" dirty="0" smtClean="0"/>
              <a:t>Bucket with 16 0.156” diameter holes</a:t>
            </a:r>
          </a:p>
          <a:p>
            <a:r>
              <a:rPr lang="en-US" sz="2700" dirty="0"/>
              <a:t>Base projected area approximately 33% of tank base </a:t>
            </a:r>
            <a:r>
              <a:rPr lang="en-US" sz="2700" dirty="0" smtClean="0"/>
              <a:t>area</a:t>
            </a:r>
          </a:p>
          <a:p>
            <a:r>
              <a:rPr lang="en-US" sz="2700" dirty="0" smtClean="0"/>
              <a:t>Designed to be 80% filled with dense solution at end of cycle</a:t>
            </a:r>
          </a:p>
          <a:p>
            <a:r>
              <a:rPr lang="en-US" sz="2700" dirty="0" smtClean="0"/>
              <a:t>Raise bucket from bottom to top of tank in 5s, wait for bucket to empty and plunge back down</a:t>
            </a:r>
          </a:p>
        </p:txBody>
      </p:sp>
      <p:pic>
        <p:nvPicPr>
          <p:cNvPr id="7170" name="Picture 2" descr="Y:\RESEARCH\Stock Tank\Spring 2014\Reports\20140221\Images\Bucket Mix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5"/>
          <a:stretch/>
        </p:blipFill>
        <p:spPr bwMode="auto">
          <a:xfrm>
            <a:off x="5002960" y="1683945"/>
            <a:ext cx="3912441" cy="284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Y:\RESEARCH\Stock Tank\Spring 2014\Reports\20140221\Images\BucketTestPhot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960" y="4648200"/>
            <a:ext cx="3912441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934424"/>
      </p:ext>
    </p:extLst>
  </p:cSld>
  <p:clrMapOvr>
    <a:masterClrMapping/>
  </p:clrMapOvr>
  <p:transition xmlns:p14="http://schemas.microsoft.com/office/powerpoint/2010/main"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Plate Mixer Design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4545760" cy="4876800"/>
          </a:xfrm>
        </p:spPr>
        <p:txBody>
          <a:bodyPr/>
          <a:lstStyle/>
          <a:p>
            <a:r>
              <a:rPr lang="en-US" dirty="0" smtClean="0"/>
              <a:t>1” PVC plate, 33% of tank base area</a:t>
            </a:r>
          </a:p>
          <a:p>
            <a:r>
              <a:rPr lang="en-US" dirty="0" smtClean="0"/>
              <a:t>Create jets and turbulence to encourage mixing</a:t>
            </a:r>
          </a:p>
          <a:p>
            <a:r>
              <a:rPr lang="en-US" dirty="0" smtClean="0"/>
              <a:t>Lift mixer within the height of the dense solution and plunge up and down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194" name="Picture 2" descr="Y:\RESEARCH\Stock Tank\Spring 2014\Plate Pump Photos\Plate Mix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90" y="1606235"/>
            <a:ext cx="3529979" cy="292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Y:\RESEARCH\Stock Tank\Spring 2014\Reports\20140307\Images\PlateTestPhot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90" y="4603750"/>
            <a:ext cx="352997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44757"/>
      </p:ext>
    </p:extLst>
  </p:cSld>
  <p:clrMapOvr>
    <a:masterClrMapping/>
  </p:clrMapOvr>
  <p:transition xmlns:p14="http://schemas.microsoft.com/office/powerpoint/2010/main"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 Comparison: Bucket vs. Plate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37099"/>
            <a:ext cx="8077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878951"/>
      </p:ext>
    </p:extLst>
  </p:cSld>
  <p:clrMapOvr>
    <a:masterClrMapping/>
  </p:clrMapOvr>
  <p:transition xmlns:p14="http://schemas.microsoft.com/office/powerpoint/2010/main"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Base-Level Water Injection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524000"/>
            <a:ext cx="4545760" cy="4876800"/>
          </a:xfrm>
        </p:spPr>
        <p:txBody>
          <a:bodyPr/>
          <a:lstStyle/>
          <a:p>
            <a:r>
              <a:rPr lang="en-US" dirty="0" smtClean="0"/>
              <a:t>Inject water into the bottom of the stock tank containing dense solution</a:t>
            </a:r>
          </a:p>
          <a:p>
            <a:r>
              <a:rPr lang="en-US" dirty="0" smtClean="0"/>
              <a:t>HL = 2.1 cm due to injection, 31.9 cm due to water transport</a:t>
            </a:r>
            <a:endParaRPr lang="en-US" dirty="0"/>
          </a:p>
        </p:txBody>
      </p:sp>
      <p:pic>
        <p:nvPicPr>
          <p:cNvPr id="9218" name="Picture 2" descr="Y:\RESEARCH\Stock Tank\Spring 2014\Reports\20140411\Images\WaterInjectSet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76401"/>
            <a:ext cx="3544078" cy="495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801447"/>
              </p:ext>
            </p:extLst>
          </p:nvPr>
        </p:nvGraphicFramePr>
        <p:xfrm>
          <a:off x="218296" y="5486400"/>
          <a:ext cx="2220104" cy="834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4" imgW="1334520" imgH="493560" progId="Equation.DSMT4">
                  <p:embed/>
                </p:oleObj>
              </mc:Choice>
              <mc:Fallback>
                <p:oleObj name="Equation" r:id="rId4" imgW="1334520" imgH="493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96" y="5486400"/>
                        <a:ext cx="2220104" cy="8345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567959"/>
              </p:ext>
            </p:extLst>
          </p:nvPr>
        </p:nvGraphicFramePr>
        <p:xfrm>
          <a:off x="2819400" y="5553075"/>
          <a:ext cx="233032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6" imgW="1398600" imgH="456840" progId="Equation.DSMT4">
                  <p:embed/>
                </p:oleObj>
              </mc:Choice>
              <mc:Fallback>
                <p:oleObj name="Equation" r:id="rId6" imgW="1398600" imgH="4568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553075"/>
                        <a:ext cx="2330320" cy="771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873013"/>
      </p:ext>
    </p:extLst>
  </p:cSld>
  <p:clrMapOvr>
    <a:masterClrMapping/>
  </p:clrMapOvr>
  <p:transition xmlns:p14="http://schemas.microsoft.com/office/powerpoint/2010/main"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Injection Results</a:t>
            </a:r>
            <a:endParaRPr lang="en-US" dirty="0"/>
          </a:p>
        </p:txBody>
      </p:sp>
      <p:pic>
        <p:nvPicPr>
          <p:cNvPr id="4098" name="Picture 2" descr="S:\RESEARCH\Stock Tank\Spring 2014\Reports\20140411\Images\WaterInjectTes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80772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336311"/>
      </p:ext>
    </p:extLst>
  </p:cSld>
  <p:clrMapOvr>
    <a:masterClrMapping/>
  </p:clrMapOvr>
  <p:transition xmlns:p14="http://schemas.microsoft.com/office/powerpoint/2010/main"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Injection Full-Scale Schematic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Head Loss due to injection set at 50 cm</a:t>
            </a:r>
          </a:p>
          <a:p>
            <a:r>
              <a:rPr lang="en-US" dirty="0" smtClean="0"/>
              <a:t>Total Head Loss 1.332 m</a:t>
            </a:r>
          </a:p>
          <a:p>
            <a:r>
              <a:rPr lang="en-US" dirty="0" smtClean="0"/>
              <a:t>Required orifice size = 2.143 mm diameter</a:t>
            </a:r>
          </a:p>
          <a:p>
            <a:r>
              <a:rPr lang="en-US" dirty="0" smtClean="0"/>
              <a:t>Best procedure: </a:t>
            </a:r>
          </a:p>
          <a:p>
            <a:pPr lvl="1"/>
            <a:r>
              <a:rPr lang="en-US" dirty="0" smtClean="0"/>
              <a:t>30% of water + stirred in coagulant</a:t>
            </a:r>
          </a:p>
          <a:p>
            <a:pPr lvl="1"/>
            <a:r>
              <a:rPr lang="en-US" dirty="0" smtClean="0"/>
              <a:t>Remaining 70% of water injected at base level</a:t>
            </a:r>
          </a:p>
          <a:p>
            <a:pPr lvl="1"/>
            <a:r>
              <a:rPr lang="en-US" dirty="0" smtClean="0"/>
              <a:t>Complete mixing using the plate mixer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328149"/>
      </p:ext>
    </p:extLst>
  </p:cSld>
  <p:clrMapOvr>
    <a:masterClrMapping/>
  </p:clrMapOvr>
  <p:transition xmlns:p14="http://schemas.microsoft.com/office/powerpoint/2010/main" spd="slow">
    <p:push dir="u"/>
  </p:transition>
</p:sld>
</file>

<file path=ppt/theme/theme1.xml><?xml version="1.0" encoding="utf-8"?>
<a:theme xmlns:a="http://schemas.openxmlformats.org/drawingml/2006/main" name="AguaClara English">
  <a:themeElements>
    <a:clrScheme name="classroom">
      <a:dk1>
        <a:srgbClr val="000000"/>
      </a:dk1>
      <a:lt1>
        <a:srgbClr val="FFFFFF"/>
      </a:lt1>
      <a:dk2>
        <a:srgbClr val="00005A"/>
      </a:dk2>
      <a:lt2>
        <a:srgbClr val="FFFFFF"/>
      </a:lt2>
      <a:accent1>
        <a:srgbClr val="0300BE"/>
      </a:accent1>
      <a:accent2>
        <a:srgbClr val="FBA305"/>
      </a:accent2>
      <a:accent3>
        <a:srgbClr val="3399FF"/>
      </a:accent3>
      <a:accent4>
        <a:srgbClr val="AC0000"/>
      </a:accent4>
      <a:accent5>
        <a:srgbClr val="F7B0B0"/>
      </a:accent5>
      <a:accent6>
        <a:srgbClr val="E39304"/>
      </a:accent6>
      <a:hlink>
        <a:srgbClr val="678EFD"/>
      </a:hlink>
      <a:folHlink>
        <a:srgbClr val="A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>
    <a:extraClrScheme>
      <a:clrScheme name="1_AguaClara the ro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33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ADAA"/>
        </a:accent5>
        <a:accent6>
          <a:srgbClr val="E78A00"/>
        </a:accent6>
        <a:hlink>
          <a:srgbClr val="3366FF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guaClara the road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80808"/>
        </a:accent1>
        <a:accent2>
          <a:srgbClr val="777777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6B6B6B"/>
        </a:accent6>
        <a:hlink>
          <a:srgbClr val="C0C0C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AguaClara English</Template>
  <TotalTime>2566</TotalTime>
  <Words>272</Words>
  <Application>Microsoft Macintosh PowerPoint</Application>
  <PresentationFormat>On-screen Show (4:3)</PresentationFormat>
  <Paragraphs>40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AguaClara English</vt:lpstr>
      <vt:lpstr>Equation</vt:lpstr>
      <vt:lpstr>Stock Tank Mixing</vt:lpstr>
      <vt:lpstr>Semester Goals</vt:lpstr>
      <vt:lpstr>Fall 2013 Pump Design</vt:lpstr>
      <vt:lpstr>Bucket Mixer Design</vt:lpstr>
      <vt:lpstr>Plate Mixer Design</vt:lpstr>
      <vt:lpstr>Result Comparison: Bucket vs. Plate</vt:lpstr>
      <vt:lpstr>Base-Level Water Injection</vt:lpstr>
      <vt:lpstr>Water Injection Results</vt:lpstr>
      <vt:lpstr>Water Injection Full-Scale Schematic</vt:lpstr>
      <vt:lpstr>Future Work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mw24</dc:creator>
  <cp:lastModifiedBy>Alyx</cp:lastModifiedBy>
  <cp:revision>78</cp:revision>
  <dcterms:created xsi:type="dcterms:W3CDTF">2013-12-01T20:00:38Z</dcterms:created>
  <dcterms:modified xsi:type="dcterms:W3CDTF">2014-03-18T17:52:21Z</dcterms:modified>
</cp:coreProperties>
</file>