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0" r:id="rId2"/>
  </p:sldMasterIdLst>
  <p:notesMasterIdLst>
    <p:notesMasterId r:id="rId29"/>
  </p:notesMasterIdLst>
  <p:sldIdLst>
    <p:sldId id="257" r:id="rId3"/>
    <p:sldId id="258" r:id="rId4"/>
    <p:sldId id="259" r:id="rId5"/>
    <p:sldId id="260" r:id="rId6"/>
    <p:sldId id="276" r:id="rId7"/>
    <p:sldId id="274" r:id="rId8"/>
    <p:sldId id="281" r:id="rId9"/>
    <p:sldId id="273" r:id="rId10"/>
    <p:sldId id="272" r:id="rId11"/>
    <p:sldId id="262" r:id="rId12"/>
    <p:sldId id="263" r:id="rId13"/>
    <p:sldId id="284" r:id="rId14"/>
    <p:sldId id="275" r:id="rId15"/>
    <p:sldId id="282" r:id="rId16"/>
    <p:sldId id="266" r:id="rId17"/>
    <p:sldId id="265" r:id="rId18"/>
    <p:sldId id="267" r:id="rId19"/>
    <p:sldId id="277" r:id="rId20"/>
    <p:sldId id="283" r:id="rId21"/>
    <p:sldId id="268" r:id="rId22"/>
    <p:sldId id="270" r:id="rId23"/>
    <p:sldId id="280" r:id="rId24"/>
    <p:sldId id="269" r:id="rId25"/>
    <p:sldId id="278" r:id="rId26"/>
    <p:sldId id="271" r:id="rId27"/>
    <p:sldId id="27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076" autoAdjust="0"/>
  </p:normalViewPr>
  <p:slideViewPr>
    <p:cSldViewPr>
      <p:cViewPr>
        <p:scale>
          <a:sx n="50" d="100"/>
          <a:sy n="50" d="100"/>
        </p:scale>
        <p:origin x="-1080" y="-72"/>
      </p:cViewPr>
      <p:guideLst>
        <p:guide orient="horz" pos="2160"/>
        <p:guide pos="2880"/>
      </p:guideLst>
    </p:cSldViewPr>
  </p:slideViewPr>
  <p:notesTextViewPr>
    <p:cViewPr>
      <p:scale>
        <a:sx n="1" d="1"/>
        <a:sy n="1" d="1"/>
      </p:scale>
      <p:origin x="0" y="0"/>
    </p:cViewPr>
  </p:notesTextViewPr>
  <p:sorterViewPr>
    <p:cViewPr>
      <p:scale>
        <a:sx n="100" d="100"/>
        <a:sy n="100" d="100"/>
      </p:scale>
      <p:origin x="0" y="81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B0BD00-5024-40B6-AC57-D7C5AABDEB33}" type="datetimeFigureOut">
              <a:rPr lang="en-US" smtClean="0"/>
              <a:t>12/01/13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4708A5-2A6A-4B2F-9DAC-50904C6742FA}" type="slidenum">
              <a:rPr lang="en-US" smtClean="0"/>
              <a:t>‹#›</a:t>
            </a:fld>
            <a:endParaRPr lang="en-US"/>
          </a:p>
        </p:txBody>
      </p:sp>
    </p:spTree>
    <p:extLst>
      <p:ext uri="{BB962C8B-B14F-4D97-AF65-F5344CB8AC3E}">
        <p14:creationId xmlns:p14="http://schemas.microsoft.com/office/powerpoint/2010/main" val="2430665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1DE4256A-8C64-4893-8E35-C4A01255CC97}"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032265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a:t>
            </a:r>
            <a:r>
              <a:rPr lang="en-US" dirty="0" smtClean="0"/>
              <a:t>otal</a:t>
            </a:r>
            <a:r>
              <a:rPr lang="en-US" baseline="0" dirty="0" smtClean="0"/>
              <a:t> spend figures include non-journals as well, rest of presentation numbers primarily concerns journals only to focus complexity of the problem.</a:t>
            </a:r>
            <a:endParaRPr lang="en-US" dirty="0"/>
          </a:p>
        </p:txBody>
      </p:sp>
      <p:sp>
        <p:nvSpPr>
          <p:cNvPr id="4" name="Slide Number Placeholder 3"/>
          <p:cNvSpPr>
            <a:spLocks noGrp="1"/>
          </p:cNvSpPr>
          <p:nvPr>
            <p:ph type="sldNum" sz="quarter" idx="10"/>
          </p:nvPr>
        </p:nvSpPr>
        <p:spPr/>
        <p:txBody>
          <a:bodyPr/>
          <a:lstStyle/>
          <a:p>
            <a:fld id="{1DE4256A-8C64-4893-8E35-C4A01255CC97}"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45763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 Solid Films</a:t>
            </a:r>
            <a:r>
              <a:rPr lang="en-US" baseline="0" dirty="0" smtClean="0"/>
              <a:t> 2007 ILL: 57?</a:t>
            </a:r>
            <a:endParaRPr lang="en-US" dirty="0"/>
          </a:p>
        </p:txBody>
      </p:sp>
      <p:sp>
        <p:nvSpPr>
          <p:cNvPr id="4" name="Slide Number Placeholder 3"/>
          <p:cNvSpPr>
            <a:spLocks noGrp="1"/>
          </p:cNvSpPr>
          <p:nvPr>
            <p:ph type="sldNum" sz="quarter" idx="10"/>
          </p:nvPr>
        </p:nvSpPr>
        <p:spPr/>
        <p:txBody>
          <a:bodyPr/>
          <a:lstStyle/>
          <a:p>
            <a:fld id="{FE4708A5-2A6A-4B2F-9DAC-50904C6742FA}" type="slidenum">
              <a:rPr lang="en-US" smtClean="0"/>
              <a:t>6</a:t>
            </a:fld>
            <a:endParaRPr lang="en-US"/>
          </a:p>
        </p:txBody>
      </p:sp>
    </p:spTree>
    <p:extLst>
      <p:ext uri="{BB962C8B-B14F-4D97-AF65-F5344CB8AC3E}">
        <p14:creationId xmlns:p14="http://schemas.microsoft.com/office/powerpoint/2010/main" val="543104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Flat line</a:t>
            </a:r>
            <a:r>
              <a:rPr lang="en-US" baseline="0" dirty="0" smtClean="0"/>
              <a:t> 2004-2009 (6 years!), after that FC fees and new titles being added to SD</a:t>
            </a:r>
            <a:endParaRPr lang="en-US" dirty="0"/>
          </a:p>
        </p:txBody>
      </p:sp>
      <p:sp>
        <p:nvSpPr>
          <p:cNvPr id="4" name="Slide Number Placeholder 3"/>
          <p:cNvSpPr>
            <a:spLocks noGrp="1"/>
          </p:cNvSpPr>
          <p:nvPr>
            <p:ph type="sldNum" sz="quarter" idx="10"/>
          </p:nvPr>
        </p:nvSpPr>
        <p:spPr/>
        <p:txBody>
          <a:bodyPr/>
          <a:lstStyle/>
          <a:p>
            <a:fld id="{FE4708A5-2A6A-4B2F-9DAC-50904C6742FA}" type="slidenum">
              <a:rPr lang="en-US" smtClean="0"/>
              <a:t>7</a:t>
            </a:fld>
            <a:endParaRPr lang="en-US"/>
          </a:p>
        </p:txBody>
      </p:sp>
    </p:spTree>
    <p:extLst>
      <p:ext uri="{BB962C8B-B14F-4D97-AF65-F5344CB8AC3E}">
        <p14:creationId xmlns:p14="http://schemas.microsoft.com/office/powerpoint/2010/main" val="3218431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600" dirty="0" smtClean="0"/>
              <a:t>[more from JMS email]</a:t>
            </a:r>
          </a:p>
          <a:p>
            <a:endParaRPr lang="en-US" dirty="0"/>
          </a:p>
        </p:txBody>
      </p:sp>
      <p:sp>
        <p:nvSpPr>
          <p:cNvPr id="4" name="Slide Number Placeholder 3"/>
          <p:cNvSpPr>
            <a:spLocks noGrp="1"/>
          </p:cNvSpPr>
          <p:nvPr>
            <p:ph type="sldNum" sz="quarter" idx="10"/>
          </p:nvPr>
        </p:nvSpPr>
        <p:spPr/>
        <p:txBody>
          <a:bodyPr/>
          <a:lstStyle/>
          <a:p>
            <a:fld id="{FE4708A5-2A6A-4B2F-9DAC-50904C6742FA}" type="slidenum">
              <a:rPr lang="en-US" smtClean="0"/>
              <a:t>8</a:t>
            </a:fld>
            <a:endParaRPr lang="en-US"/>
          </a:p>
        </p:txBody>
      </p:sp>
    </p:spTree>
    <p:extLst>
      <p:ext uri="{BB962C8B-B14F-4D97-AF65-F5344CB8AC3E}">
        <p14:creationId xmlns:p14="http://schemas.microsoft.com/office/powerpoint/2010/main" val="2429379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took several years of back-and-forth talk to affect this deal, amazing terms considering how much we dropped the spend and how many more titles we now access, usage stats high, </a:t>
            </a:r>
            <a:r>
              <a:rPr lang="en-US" dirty="0" err="1" smtClean="0"/>
              <a:t>cpu</a:t>
            </a:r>
            <a:r>
              <a:rPr lang="en-US" dirty="0" smtClean="0"/>
              <a:t> dropped with UTL arrangement, brings deal more in line with other publishers</a:t>
            </a:r>
          </a:p>
          <a:p>
            <a:endParaRPr lang="en-US" dirty="0"/>
          </a:p>
        </p:txBody>
      </p:sp>
      <p:sp>
        <p:nvSpPr>
          <p:cNvPr id="4" name="Slide Number Placeholder 3"/>
          <p:cNvSpPr>
            <a:spLocks noGrp="1"/>
          </p:cNvSpPr>
          <p:nvPr>
            <p:ph type="sldNum" sz="quarter" idx="10"/>
          </p:nvPr>
        </p:nvSpPr>
        <p:spPr/>
        <p:txBody>
          <a:bodyPr/>
          <a:lstStyle/>
          <a:p>
            <a:fld id="{FE4708A5-2A6A-4B2F-9DAC-50904C6742FA}" type="slidenum">
              <a:rPr lang="en-US" smtClean="0"/>
              <a:t>11</a:t>
            </a:fld>
            <a:endParaRPr lang="en-US"/>
          </a:p>
        </p:txBody>
      </p:sp>
    </p:spTree>
    <p:extLst>
      <p:ext uri="{BB962C8B-B14F-4D97-AF65-F5344CB8AC3E}">
        <p14:creationId xmlns:p14="http://schemas.microsoft.com/office/powerpoint/2010/main" val="1460468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Flat line 2009-2012 (last contract)</a:t>
            </a:r>
            <a:endParaRPr lang="en-US" dirty="0"/>
          </a:p>
        </p:txBody>
      </p:sp>
      <p:sp>
        <p:nvSpPr>
          <p:cNvPr id="4" name="Slide Number Placeholder 3"/>
          <p:cNvSpPr>
            <a:spLocks noGrp="1"/>
          </p:cNvSpPr>
          <p:nvPr>
            <p:ph type="sldNum" sz="quarter" idx="10"/>
          </p:nvPr>
        </p:nvSpPr>
        <p:spPr/>
        <p:txBody>
          <a:bodyPr/>
          <a:lstStyle/>
          <a:p>
            <a:fld id="{FE4708A5-2A6A-4B2F-9DAC-50904C6742FA}" type="slidenum">
              <a:rPr lang="en-US" smtClean="0"/>
              <a:t>14</a:t>
            </a:fld>
            <a:endParaRPr lang="en-US"/>
          </a:p>
        </p:txBody>
      </p:sp>
    </p:spTree>
    <p:extLst>
      <p:ext uri="{BB962C8B-B14F-4D97-AF65-F5344CB8AC3E}">
        <p14:creationId xmlns:p14="http://schemas.microsoft.com/office/powerpoint/2010/main" val="3095403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effectLst/>
              </a:rPr>
              <a:t>jump after 2000, when we started sharing resources with CUL</a:t>
            </a:r>
          </a:p>
          <a:p>
            <a:r>
              <a:rPr lang="en-US" sz="1200" dirty="0" smtClean="0">
                <a:effectLst/>
              </a:rPr>
              <a:t>Another big jump in 2007, when we started picking out individual biomedical-related titles from </a:t>
            </a:r>
            <a:r>
              <a:rPr lang="en-US" sz="1200" dirty="0" err="1" smtClean="0">
                <a:effectLst/>
              </a:rPr>
              <a:t>Proquest</a:t>
            </a:r>
            <a:r>
              <a:rPr lang="en-US" sz="1200" dirty="0" smtClean="0">
                <a:effectLst/>
              </a:rPr>
              <a:t>, Academic Search Premier, etc., that we were getting through CUL.</a:t>
            </a:r>
            <a:endParaRPr lang="en-US" dirty="0"/>
          </a:p>
        </p:txBody>
      </p:sp>
      <p:sp>
        <p:nvSpPr>
          <p:cNvPr id="4" name="Slide Number Placeholder 3"/>
          <p:cNvSpPr>
            <a:spLocks noGrp="1"/>
          </p:cNvSpPr>
          <p:nvPr>
            <p:ph type="sldNum" sz="quarter" idx="10"/>
          </p:nvPr>
        </p:nvSpPr>
        <p:spPr/>
        <p:txBody>
          <a:bodyPr/>
          <a:lstStyle/>
          <a:p>
            <a:fld id="{FE4708A5-2A6A-4B2F-9DAC-50904C6742FA}" type="slidenum">
              <a:rPr lang="en-US" smtClean="0"/>
              <a:t>22</a:t>
            </a:fld>
            <a:endParaRPr lang="en-US"/>
          </a:p>
        </p:txBody>
      </p:sp>
    </p:spTree>
    <p:extLst>
      <p:ext uri="{BB962C8B-B14F-4D97-AF65-F5344CB8AC3E}">
        <p14:creationId xmlns:p14="http://schemas.microsoft.com/office/powerpoint/2010/main" val="561208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Euclid</a:t>
            </a:r>
            <a:r>
              <a:rPr lang="en-US" baseline="0" dirty="0" smtClean="0"/>
              <a:t> example, losing society </a:t>
            </a:r>
            <a:r>
              <a:rPr lang="en-US" baseline="0" dirty="0" smtClean="0"/>
              <a:t>journal </a:t>
            </a:r>
            <a:r>
              <a:rPr lang="en-US" baseline="0" dirty="0" smtClean="0"/>
              <a:t>to Springer</a:t>
            </a:r>
            <a:endParaRPr lang="en-US" dirty="0"/>
          </a:p>
        </p:txBody>
      </p:sp>
      <p:sp>
        <p:nvSpPr>
          <p:cNvPr id="4" name="Slide Number Placeholder 3"/>
          <p:cNvSpPr>
            <a:spLocks noGrp="1"/>
          </p:cNvSpPr>
          <p:nvPr>
            <p:ph type="sldNum" sz="quarter" idx="10"/>
          </p:nvPr>
        </p:nvSpPr>
        <p:spPr/>
        <p:txBody>
          <a:bodyPr/>
          <a:lstStyle/>
          <a:p>
            <a:fld id="{FE4708A5-2A6A-4B2F-9DAC-50904C6742FA}" type="slidenum">
              <a:rPr lang="en-US" smtClean="0"/>
              <a:t>26</a:t>
            </a:fld>
            <a:endParaRPr lang="en-US"/>
          </a:p>
        </p:txBody>
      </p:sp>
    </p:spTree>
    <p:extLst>
      <p:ext uri="{BB962C8B-B14F-4D97-AF65-F5344CB8AC3E}">
        <p14:creationId xmlns:p14="http://schemas.microsoft.com/office/powerpoint/2010/main" val="2465364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17" name="Footer Placeholder 16"/>
          <p:cNvSpPr>
            <a:spLocks noGrp="1"/>
          </p:cNvSpPr>
          <p:nvPr>
            <p:ph type="ftr" sz="quarter" idx="11"/>
          </p:nvPr>
        </p:nvSpPr>
        <p:spPr/>
        <p:txBody>
          <a:bodyPr/>
          <a:lstStyle/>
          <a:p>
            <a:endParaRPr lang="en-US">
              <a:solidFill>
                <a:srgbClr val="696464"/>
              </a:solidFill>
            </a:endParaRP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5384A75-1893-4AE4-9A0E-D349B01B146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345103258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5" name="Footer Placeholder 4"/>
          <p:cNvSpPr>
            <a:spLocks noGrp="1"/>
          </p:cNvSpPr>
          <p:nvPr>
            <p:ph type="ftr" sz="quarter" idx="11"/>
          </p:nvPr>
        </p:nvSpPr>
        <p:spPr/>
        <p:txBody>
          <a:bodyPr/>
          <a:lstStyle/>
          <a:p>
            <a:endParaRPr lang="en-US">
              <a:solidFill>
                <a:srgbClr val="696464"/>
              </a:solidFill>
            </a:endParaRPr>
          </a:p>
        </p:txBody>
      </p:sp>
      <p:sp>
        <p:nvSpPr>
          <p:cNvPr id="6" name="Slide Number Placeholder 5"/>
          <p:cNvSpPr>
            <a:spLocks noGrp="1"/>
          </p:cNvSpPr>
          <p:nvPr>
            <p:ph type="sldNum" sz="quarter" idx="12"/>
          </p:nvPr>
        </p:nvSpPr>
        <p:spPr/>
        <p:txBody>
          <a:bodyPr/>
          <a:lstStyle/>
          <a:p>
            <a:fld id="{95384A75-1893-4AE4-9A0E-D349B01B146C}" type="slidenum">
              <a:rPr lang="en-US" smtClean="0"/>
              <a:pPr/>
              <a:t>‹#›</a:t>
            </a:fld>
            <a:endParaRPr lang="en-US"/>
          </a:p>
        </p:txBody>
      </p:sp>
    </p:spTree>
    <p:extLst>
      <p:ext uri="{BB962C8B-B14F-4D97-AF65-F5344CB8AC3E}">
        <p14:creationId xmlns:p14="http://schemas.microsoft.com/office/powerpoint/2010/main" val="49930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5" name="Footer Placeholder 4"/>
          <p:cNvSpPr>
            <a:spLocks noGrp="1"/>
          </p:cNvSpPr>
          <p:nvPr>
            <p:ph type="ftr" sz="quarter" idx="11"/>
          </p:nvPr>
        </p:nvSpPr>
        <p:spPr/>
        <p:txBody>
          <a:bodyPr/>
          <a:lstStyle/>
          <a:p>
            <a:endParaRPr lang="en-US">
              <a:solidFill>
                <a:srgbClr val="696464"/>
              </a:solidFill>
            </a:endParaRPr>
          </a:p>
        </p:txBody>
      </p:sp>
      <p:sp>
        <p:nvSpPr>
          <p:cNvPr id="6" name="Slide Number Placeholder 5"/>
          <p:cNvSpPr>
            <a:spLocks noGrp="1"/>
          </p:cNvSpPr>
          <p:nvPr>
            <p:ph type="sldNum" sz="quarter" idx="12"/>
          </p:nvPr>
        </p:nvSpPr>
        <p:spPr/>
        <p:txBody>
          <a:bodyPr/>
          <a:lstStyle/>
          <a:p>
            <a:fld id="{95384A75-1893-4AE4-9A0E-D349B01B146C}" type="slidenum">
              <a:rPr lang="en-US" smtClean="0"/>
              <a:pPr/>
              <a:t>‹#›</a:t>
            </a:fld>
            <a:endParaRPr lang="en-US"/>
          </a:p>
        </p:txBody>
      </p:sp>
    </p:spTree>
    <p:extLst>
      <p:ext uri="{BB962C8B-B14F-4D97-AF65-F5344CB8AC3E}">
        <p14:creationId xmlns:p14="http://schemas.microsoft.com/office/powerpoint/2010/main" val="3766248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17" name="Footer Placeholder 16"/>
          <p:cNvSpPr>
            <a:spLocks noGrp="1"/>
          </p:cNvSpPr>
          <p:nvPr>
            <p:ph type="ftr" sz="quarter" idx="11"/>
          </p:nvPr>
        </p:nvSpPr>
        <p:spPr/>
        <p:txBody>
          <a:bodyPr/>
          <a:lstStyle/>
          <a:p>
            <a:endParaRPr lang="en-US">
              <a:solidFill>
                <a:srgbClr val="696464"/>
              </a:solidFill>
            </a:endParaRP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5384A75-1893-4AE4-9A0E-D349B01B146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3933285049"/>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5" name="Footer Placeholder 4"/>
          <p:cNvSpPr>
            <a:spLocks noGrp="1"/>
          </p:cNvSpPr>
          <p:nvPr>
            <p:ph type="ftr" sz="quarter" idx="11"/>
          </p:nvPr>
        </p:nvSpPr>
        <p:spPr/>
        <p:txBody>
          <a:bodyPr/>
          <a:lstStyle/>
          <a:p>
            <a:endParaRPr lang="en-US">
              <a:solidFill>
                <a:srgbClr val="696464"/>
              </a:solidFill>
            </a:endParaRPr>
          </a:p>
        </p:txBody>
      </p:sp>
      <p:sp>
        <p:nvSpPr>
          <p:cNvPr id="6" name="Slide Number Placeholder 5"/>
          <p:cNvSpPr>
            <a:spLocks noGrp="1"/>
          </p:cNvSpPr>
          <p:nvPr>
            <p:ph type="sldNum" sz="quarter" idx="12"/>
          </p:nvPr>
        </p:nvSpPr>
        <p:spPr/>
        <p:txBody>
          <a:bodyPr/>
          <a:lstStyle/>
          <a:p>
            <a:fld id="{95384A75-1893-4AE4-9A0E-D349B01B146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2292701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5" name="Footer Placeholder 4"/>
          <p:cNvSpPr>
            <a:spLocks noGrp="1"/>
          </p:cNvSpPr>
          <p:nvPr>
            <p:ph type="ftr" sz="quarter" idx="11"/>
          </p:nvPr>
        </p:nvSpPr>
        <p:spPr>
          <a:xfrm>
            <a:off x="800100" y="6172200"/>
            <a:ext cx="4000500" cy="457200"/>
          </a:xfrm>
        </p:spPr>
        <p:txBody>
          <a:bodyPr/>
          <a:lstStyle/>
          <a:p>
            <a:endParaRPr lang="en-US">
              <a:solidFill>
                <a:srgbClr val="696464"/>
              </a:solidFill>
            </a:endParaRP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146304" y="6208776"/>
            <a:ext cx="457200" cy="457200"/>
          </a:xfrm>
        </p:spPr>
        <p:txBody>
          <a:bodyPr/>
          <a:lstStyle/>
          <a:p>
            <a:fld id="{95384A75-1893-4AE4-9A0E-D349B01B146C}" type="slidenum">
              <a:rPr lang="en-US" smtClean="0"/>
              <a:pPr/>
              <a:t>‹#›</a:t>
            </a:fld>
            <a:endParaRPr lang="en-US"/>
          </a:p>
        </p:txBody>
      </p:sp>
    </p:spTree>
    <p:extLst>
      <p:ext uri="{BB962C8B-B14F-4D97-AF65-F5344CB8AC3E}">
        <p14:creationId xmlns:p14="http://schemas.microsoft.com/office/powerpoint/2010/main" val="1262949375"/>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6" name="Footer Placeholder 5"/>
          <p:cNvSpPr>
            <a:spLocks noGrp="1"/>
          </p:cNvSpPr>
          <p:nvPr>
            <p:ph type="ftr" sz="quarter" idx="11"/>
          </p:nvPr>
        </p:nvSpPr>
        <p:spPr/>
        <p:txBody>
          <a:bodyPr/>
          <a:lstStyle/>
          <a:p>
            <a:endParaRPr lang="en-US">
              <a:solidFill>
                <a:srgbClr val="696464"/>
              </a:solidFill>
            </a:endParaRPr>
          </a:p>
        </p:txBody>
      </p:sp>
      <p:sp>
        <p:nvSpPr>
          <p:cNvPr id="7" name="Slide Number Placeholder 6"/>
          <p:cNvSpPr>
            <a:spLocks noGrp="1"/>
          </p:cNvSpPr>
          <p:nvPr>
            <p:ph type="sldNum" sz="quarter" idx="12"/>
          </p:nvPr>
        </p:nvSpPr>
        <p:spPr/>
        <p:txBody>
          <a:bodyPr/>
          <a:lstStyle/>
          <a:p>
            <a:fld id="{95384A75-1893-4AE4-9A0E-D349B01B146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7000979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8" name="Footer Placeholder 7"/>
          <p:cNvSpPr>
            <a:spLocks noGrp="1"/>
          </p:cNvSpPr>
          <p:nvPr>
            <p:ph type="ftr" sz="quarter" idx="11"/>
          </p:nvPr>
        </p:nvSpPr>
        <p:spPr/>
        <p:txBody>
          <a:bodyPr/>
          <a:lstStyle/>
          <a:p>
            <a:endParaRPr lang="en-US">
              <a:solidFill>
                <a:srgbClr val="696464"/>
              </a:solidFill>
            </a:endParaRPr>
          </a:p>
        </p:txBody>
      </p:sp>
      <p:sp>
        <p:nvSpPr>
          <p:cNvPr id="9" name="Slide Number Placeholder 8"/>
          <p:cNvSpPr>
            <a:spLocks noGrp="1"/>
          </p:cNvSpPr>
          <p:nvPr>
            <p:ph type="sldNum" sz="quarter" idx="12"/>
          </p:nvPr>
        </p:nvSpPr>
        <p:spPr/>
        <p:txBody>
          <a:bodyPr/>
          <a:lstStyle/>
          <a:p>
            <a:fld id="{95384A75-1893-4AE4-9A0E-D349B01B146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91157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4" name="Footer Placeholder 3"/>
          <p:cNvSpPr>
            <a:spLocks noGrp="1"/>
          </p:cNvSpPr>
          <p:nvPr>
            <p:ph type="ftr" sz="quarter" idx="11"/>
          </p:nvPr>
        </p:nvSpPr>
        <p:spPr/>
        <p:txBody>
          <a:bodyPr/>
          <a:lstStyle/>
          <a:p>
            <a:endParaRPr lang="en-US">
              <a:solidFill>
                <a:srgbClr val="696464"/>
              </a:solidFill>
            </a:endParaRPr>
          </a:p>
        </p:txBody>
      </p:sp>
      <p:sp>
        <p:nvSpPr>
          <p:cNvPr id="5" name="Slide Number Placeholder 4"/>
          <p:cNvSpPr>
            <a:spLocks noGrp="1"/>
          </p:cNvSpPr>
          <p:nvPr>
            <p:ph type="sldNum" sz="quarter" idx="12"/>
          </p:nvPr>
        </p:nvSpPr>
        <p:spPr/>
        <p:txBody>
          <a:bodyPr/>
          <a:lstStyle/>
          <a:p>
            <a:fld id="{95384A75-1893-4AE4-9A0E-D349B01B146C}" type="slidenum">
              <a:rPr lang="en-US" smtClean="0"/>
              <a:pPr/>
              <a:t>‹#›</a:t>
            </a:fld>
            <a:endParaRPr lang="en-US"/>
          </a:p>
        </p:txBody>
      </p:sp>
    </p:spTree>
    <p:extLst>
      <p:ext uri="{BB962C8B-B14F-4D97-AF65-F5344CB8AC3E}">
        <p14:creationId xmlns:p14="http://schemas.microsoft.com/office/powerpoint/2010/main" val="8924433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3" name="Footer Placeholder 2"/>
          <p:cNvSpPr>
            <a:spLocks noGrp="1"/>
          </p:cNvSpPr>
          <p:nvPr>
            <p:ph type="ftr" sz="quarter" idx="11"/>
          </p:nvPr>
        </p:nvSpPr>
        <p:spPr/>
        <p:txBody>
          <a:bodyPr/>
          <a:lstStyle/>
          <a:p>
            <a:endParaRPr lang="en-US">
              <a:solidFill>
                <a:srgbClr val="696464"/>
              </a:solidFill>
            </a:endParaRPr>
          </a:p>
        </p:txBody>
      </p:sp>
      <p:sp>
        <p:nvSpPr>
          <p:cNvPr id="4" name="Slide Number Placeholder 3"/>
          <p:cNvSpPr>
            <a:spLocks noGrp="1"/>
          </p:cNvSpPr>
          <p:nvPr>
            <p:ph type="sldNum" sz="quarter" idx="12"/>
          </p:nvPr>
        </p:nvSpPr>
        <p:spPr/>
        <p:txBody>
          <a:bodyPr/>
          <a:lstStyle/>
          <a:p>
            <a:fld id="{95384A75-1893-4AE4-9A0E-D349B01B146C}" type="slidenum">
              <a:rPr lang="en-US" smtClean="0"/>
              <a:pPr/>
              <a:t>‹#›</a:t>
            </a:fld>
            <a:endParaRPr lang="en-US"/>
          </a:p>
        </p:txBody>
      </p:sp>
    </p:spTree>
    <p:extLst>
      <p:ext uri="{BB962C8B-B14F-4D97-AF65-F5344CB8AC3E}">
        <p14:creationId xmlns:p14="http://schemas.microsoft.com/office/powerpoint/2010/main" val="18067434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6" name="Footer Placeholder 5"/>
          <p:cNvSpPr>
            <a:spLocks noGrp="1"/>
          </p:cNvSpPr>
          <p:nvPr>
            <p:ph type="ftr" sz="quarter" idx="11"/>
          </p:nvPr>
        </p:nvSpPr>
        <p:spPr/>
        <p:txBody>
          <a:bodyPr/>
          <a:lstStyle/>
          <a:p>
            <a:endParaRPr lang="en-US">
              <a:solidFill>
                <a:srgbClr val="696464"/>
              </a:solidFill>
            </a:endParaRPr>
          </a:p>
        </p:txBody>
      </p:sp>
      <p:sp>
        <p:nvSpPr>
          <p:cNvPr id="7" name="Slide Number Placeholder 6"/>
          <p:cNvSpPr>
            <a:spLocks noGrp="1"/>
          </p:cNvSpPr>
          <p:nvPr>
            <p:ph type="sldNum" sz="quarter" idx="12"/>
          </p:nvPr>
        </p:nvSpPr>
        <p:spPr/>
        <p:txBody>
          <a:bodyPr/>
          <a:lstStyle/>
          <a:p>
            <a:fld id="{95384A75-1893-4AE4-9A0E-D349B01B146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648166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5" name="Footer Placeholder 4"/>
          <p:cNvSpPr>
            <a:spLocks noGrp="1"/>
          </p:cNvSpPr>
          <p:nvPr>
            <p:ph type="ftr" sz="quarter" idx="11"/>
          </p:nvPr>
        </p:nvSpPr>
        <p:spPr/>
        <p:txBody>
          <a:bodyPr/>
          <a:lstStyle/>
          <a:p>
            <a:endParaRPr lang="en-US">
              <a:solidFill>
                <a:srgbClr val="696464"/>
              </a:solidFill>
            </a:endParaRPr>
          </a:p>
        </p:txBody>
      </p:sp>
      <p:sp>
        <p:nvSpPr>
          <p:cNvPr id="6" name="Slide Number Placeholder 5"/>
          <p:cNvSpPr>
            <a:spLocks noGrp="1"/>
          </p:cNvSpPr>
          <p:nvPr>
            <p:ph type="sldNum" sz="quarter" idx="12"/>
          </p:nvPr>
        </p:nvSpPr>
        <p:spPr/>
        <p:txBody>
          <a:bodyPr/>
          <a:lstStyle/>
          <a:p>
            <a:fld id="{95384A75-1893-4AE4-9A0E-D349B01B146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8846149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6" name="Footer Placeholder 5"/>
          <p:cNvSpPr>
            <a:spLocks noGrp="1"/>
          </p:cNvSpPr>
          <p:nvPr>
            <p:ph type="ftr" sz="quarter" idx="11"/>
          </p:nvPr>
        </p:nvSpPr>
        <p:spPr>
          <a:xfrm>
            <a:off x="914400" y="6172200"/>
            <a:ext cx="3886200" cy="457200"/>
          </a:xfrm>
        </p:spPr>
        <p:txBody>
          <a:bodyPr/>
          <a:lstStyle/>
          <a:p>
            <a:endParaRPr lang="en-US">
              <a:solidFill>
                <a:srgbClr val="696464"/>
              </a:solidFill>
            </a:endParaRPr>
          </a:p>
        </p:txBody>
      </p:sp>
      <p:sp>
        <p:nvSpPr>
          <p:cNvPr id="7" name="Slide Number Placeholder 6"/>
          <p:cNvSpPr>
            <a:spLocks noGrp="1"/>
          </p:cNvSpPr>
          <p:nvPr>
            <p:ph type="sldNum" sz="quarter" idx="12"/>
          </p:nvPr>
        </p:nvSpPr>
        <p:spPr>
          <a:xfrm>
            <a:off x="146304" y="6208776"/>
            <a:ext cx="457200" cy="457200"/>
          </a:xfrm>
        </p:spPr>
        <p:txBody>
          <a:bodyPr/>
          <a:lstStyle/>
          <a:p>
            <a:fld id="{95384A75-1893-4AE4-9A0E-D349B01B146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extLst>
      <p:ext uri="{BB962C8B-B14F-4D97-AF65-F5344CB8AC3E}">
        <p14:creationId xmlns:p14="http://schemas.microsoft.com/office/powerpoint/2010/main" val="3836210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5" name="Footer Placeholder 4"/>
          <p:cNvSpPr>
            <a:spLocks noGrp="1"/>
          </p:cNvSpPr>
          <p:nvPr>
            <p:ph type="ftr" sz="quarter" idx="11"/>
          </p:nvPr>
        </p:nvSpPr>
        <p:spPr/>
        <p:txBody>
          <a:bodyPr/>
          <a:lstStyle/>
          <a:p>
            <a:endParaRPr lang="en-US">
              <a:solidFill>
                <a:srgbClr val="696464"/>
              </a:solidFill>
            </a:endParaRPr>
          </a:p>
        </p:txBody>
      </p:sp>
      <p:sp>
        <p:nvSpPr>
          <p:cNvPr id="6" name="Slide Number Placeholder 5"/>
          <p:cNvSpPr>
            <a:spLocks noGrp="1"/>
          </p:cNvSpPr>
          <p:nvPr>
            <p:ph type="sldNum" sz="quarter" idx="12"/>
          </p:nvPr>
        </p:nvSpPr>
        <p:spPr/>
        <p:txBody>
          <a:bodyPr/>
          <a:lstStyle/>
          <a:p>
            <a:fld id="{95384A75-1893-4AE4-9A0E-D349B01B146C}" type="slidenum">
              <a:rPr lang="en-US" smtClean="0"/>
              <a:pPr/>
              <a:t>‹#›</a:t>
            </a:fld>
            <a:endParaRPr lang="en-US"/>
          </a:p>
        </p:txBody>
      </p:sp>
    </p:spTree>
    <p:extLst>
      <p:ext uri="{BB962C8B-B14F-4D97-AF65-F5344CB8AC3E}">
        <p14:creationId xmlns:p14="http://schemas.microsoft.com/office/powerpoint/2010/main" val="41583475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5" name="Footer Placeholder 4"/>
          <p:cNvSpPr>
            <a:spLocks noGrp="1"/>
          </p:cNvSpPr>
          <p:nvPr>
            <p:ph type="ftr" sz="quarter" idx="11"/>
          </p:nvPr>
        </p:nvSpPr>
        <p:spPr/>
        <p:txBody>
          <a:bodyPr/>
          <a:lstStyle/>
          <a:p>
            <a:endParaRPr lang="en-US">
              <a:solidFill>
                <a:srgbClr val="696464"/>
              </a:solidFill>
            </a:endParaRPr>
          </a:p>
        </p:txBody>
      </p:sp>
      <p:sp>
        <p:nvSpPr>
          <p:cNvPr id="6" name="Slide Number Placeholder 5"/>
          <p:cNvSpPr>
            <a:spLocks noGrp="1"/>
          </p:cNvSpPr>
          <p:nvPr>
            <p:ph type="sldNum" sz="quarter" idx="12"/>
          </p:nvPr>
        </p:nvSpPr>
        <p:spPr/>
        <p:txBody>
          <a:bodyPr/>
          <a:lstStyle/>
          <a:p>
            <a:fld id="{95384A75-1893-4AE4-9A0E-D349B01B146C}" type="slidenum">
              <a:rPr lang="en-US" smtClean="0"/>
              <a:pPr/>
              <a:t>‹#›</a:t>
            </a:fld>
            <a:endParaRPr lang="en-US"/>
          </a:p>
        </p:txBody>
      </p:sp>
    </p:spTree>
    <p:extLst>
      <p:ext uri="{BB962C8B-B14F-4D97-AF65-F5344CB8AC3E}">
        <p14:creationId xmlns:p14="http://schemas.microsoft.com/office/powerpoint/2010/main" val="718883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5" name="Footer Placeholder 4"/>
          <p:cNvSpPr>
            <a:spLocks noGrp="1"/>
          </p:cNvSpPr>
          <p:nvPr>
            <p:ph type="ftr" sz="quarter" idx="11"/>
          </p:nvPr>
        </p:nvSpPr>
        <p:spPr>
          <a:xfrm>
            <a:off x="800100" y="6172200"/>
            <a:ext cx="4000500" cy="457200"/>
          </a:xfrm>
        </p:spPr>
        <p:txBody>
          <a:bodyPr/>
          <a:lstStyle/>
          <a:p>
            <a:endParaRPr lang="en-US">
              <a:solidFill>
                <a:srgbClr val="696464"/>
              </a:solidFill>
            </a:endParaRP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146304" y="6208776"/>
            <a:ext cx="457200" cy="457200"/>
          </a:xfrm>
        </p:spPr>
        <p:txBody>
          <a:bodyPr/>
          <a:lstStyle/>
          <a:p>
            <a:fld id="{95384A75-1893-4AE4-9A0E-D349B01B146C}" type="slidenum">
              <a:rPr lang="en-US" smtClean="0"/>
              <a:pPr/>
              <a:t>‹#›</a:t>
            </a:fld>
            <a:endParaRPr lang="en-US"/>
          </a:p>
        </p:txBody>
      </p:sp>
    </p:spTree>
    <p:extLst>
      <p:ext uri="{BB962C8B-B14F-4D97-AF65-F5344CB8AC3E}">
        <p14:creationId xmlns:p14="http://schemas.microsoft.com/office/powerpoint/2010/main" val="324695275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6" name="Footer Placeholder 5"/>
          <p:cNvSpPr>
            <a:spLocks noGrp="1"/>
          </p:cNvSpPr>
          <p:nvPr>
            <p:ph type="ftr" sz="quarter" idx="11"/>
          </p:nvPr>
        </p:nvSpPr>
        <p:spPr/>
        <p:txBody>
          <a:bodyPr/>
          <a:lstStyle/>
          <a:p>
            <a:endParaRPr lang="en-US">
              <a:solidFill>
                <a:srgbClr val="696464"/>
              </a:solidFill>
            </a:endParaRPr>
          </a:p>
        </p:txBody>
      </p:sp>
      <p:sp>
        <p:nvSpPr>
          <p:cNvPr id="7" name="Slide Number Placeholder 6"/>
          <p:cNvSpPr>
            <a:spLocks noGrp="1"/>
          </p:cNvSpPr>
          <p:nvPr>
            <p:ph type="sldNum" sz="quarter" idx="12"/>
          </p:nvPr>
        </p:nvSpPr>
        <p:spPr/>
        <p:txBody>
          <a:bodyPr/>
          <a:lstStyle/>
          <a:p>
            <a:fld id="{95384A75-1893-4AE4-9A0E-D349B01B146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716077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8" name="Footer Placeholder 7"/>
          <p:cNvSpPr>
            <a:spLocks noGrp="1"/>
          </p:cNvSpPr>
          <p:nvPr>
            <p:ph type="ftr" sz="quarter" idx="11"/>
          </p:nvPr>
        </p:nvSpPr>
        <p:spPr/>
        <p:txBody>
          <a:bodyPr/>
          <a:lstStyle/>
          <a:p>
            <a:endParaRPr lang="en-US">
              <a:solidFill>
                <a:srgbClr val="696464"/>
              </a:solidFill>
            </a:endParaRPr>
          </a:p>
        </p:txBody>
      </p:sp>
      <p:sp>
        <p:nvSpPr>
          <p:cNvPr id="9" name="Slide Number Placeholder 8"/>
          <p:cNvSpPr>
            <a:spLocks noGrp="1"/>
          </p:cNvSpPr>
          <p:nvPr>
            <p:ph type="sldNum" sz="quarter" idx="12"/>
          </p:nvPr>
        </p:nvSpPr>
        <p:spPr/>
        <p:txBody>
          <a:bodyPr/>
          <a:lstStyle/>
          <a:p>
            <a:fld id="{95384A75-1893-4AE4-9A0E-D349B01B146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727173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4" name="Footer Placeholder 3"/>
          <p:cNvSpPr>
            <a:spLocks noGrp="1"/>
          </p:cNvSpPr>
          <p:nvPr>
            <p:ph type="ftr" sz="quarter" idx="11"/>
          </p:nvPr>
        </p:nvSpPr>
        <p:spPr/>
        <p:txBody>
          <a:bodyPr/>
          <a:lstStyle/>
          <a:p>
            <a:endParaRPr lang="en-US">
              <a:solidFill>
                <a:srgbClr val="696464"/>
              </a:solidFill>
            </a:endParaRPr>
          </a:p>
        </p:txBody>
      </p:sp>
      <p:sp>
        <p:nvSpPr>
          <p:cNvPr id="5" name="Slide Number Placeholder 4"/>
          <p:cNvSpPr>
            <a:spLocks noGrp="1"/>
          </p:cNvSpPr>
          <p:nvPr>
            <p:ph type="sldNum" sz="quarter" idx="12"/>
          </p:nvPr>
        </p:nvSpPr>
        <p:spPr/>
        <p:txBody>
          <a:bodyPr/>
          <a:lstStyle/>
          <a:p>
            <a:fld id="{95384A75-1893-4AE4-9A0E-D349B01B146C}" type="slidenum">
              <a:rPr lang="en-US" smtClean="0"/>
              <a:pPr/>
              <a:t>‹#›</a:t>
            </a:fld>
            <a:endParaRPr lang="en-US"/>
          </a:p>
        </p:txBody>
      </p:sp>
    </p:spTree>
    <p:extLst>
      <p:ext uri="{BB962C8B-B14F-4D97-AF65-F5344CB8AC3E}">
        <p14:creationId xmlns:p14="http://schemas.microsoft.com/office/powerpoint/2010/main" val="1323144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3" name="Footer Placeholder 2"/>
          <p:cNvSpPr>
            <a:spLocks noGrp="1"/>
          </p:cNvSpPr>
          <p:nvPr>
            <p:ph type="ftr" sz="quarter" idx="11"/>
          </p:nvPr>
        </p:nvSpPr>
        <p:spPr/>
        <p:txBody>
          <a:bodyPr/>
          <a:lstStyle/>
          <a:p>
            <a:endParaRPr lang="en-US">
              <a:solidFill>
                <a:srgbClr val="696464"/>
              </a:solidFill>
            </a:endParaRPr>
          </a:p>
        </p:txBody>
      </p:sp>
      <p:sp>
        <p:nvSpPr>
          <p:cNvPr id="4" name="Slide Number Placeholder 3"/>
          <p:cNvSpPr>
            <a:spLocks noGrp="1"/>
          </p:cNvSpPr>
          <p:nvPr>
            <p:ph type="sldNum" sz="quarter" idx="12"/>
          </p:nvPr>
        </p:nvSpPr>
        <p:spPr/>
        <p:txBody>
          <a:bodyPr/>
          <a:lstStyle/>
          <a:p>
            <a:fld id="{95384A75-1893-4AE4-9A0E-D349B01B146C}" type="slidenum">
              <a:rPr lang="en-US" smtClean="0"/>
              <a:pPr/>
              <a:t>‹#›</a:t>
            </a:fld>
            <a:endParaRPr lang="en-US"/>
          </a:p>
        </p:txBody>
      </p:sp>
    </p:spTree>
    <p:extLst>
      <p:ext uri="{BB962C8B-B14F-4D97-AF65-F5344CB8AC3E}">
        <p14:creationId xmlns:p14="http://schemas.microsoft.com/office/powerpoint/2010/main" val="2408323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6" name="Footer Placeholder 5"/>
          <p:cNvSpPr>
            <a:spLocks noGrp="1"/>
          </p:cNvSpPr>
          <p:nvPr>
            <p:ph type="ftr" sz="quarter" idx="11"/>
          </p:nvPr>
        </p:nvSpPr>
        <p:spPr/>
        <p:txBody>
          <a:bodyPr/>
          <a:lstStyle/>
          <a:p>
            <a:endParaRPr lang="en-US">
              <a:solidFill>
                <a:srgbClr val="696464"/>
              </a:solidFill>
            </a:endParaRPr>
          </a:p>
        </p:txBody>
      </p:sp>
      <p:sp>
        <p:nvSpPr>
          <p:cNvPr id="7" name="Slide Number Placeholder 6"/>
          <p:cNvSpPr>
            <a:spLocks noGrp="1"/>
          </p:cNvSpPr>
          <p:nvPr>
            <p:ph type="sldNum" sz="quarter" idx="12"/>
          </p:nvPr>
        </p:nvSpPr>
        <p:spPr/>
        <p:txBody>
          <a:bodyPr/>
          <a:lstStyle/>
          <a:p>
            <a:fld id="{95384A75-1893-4AE4-9A0E-D349B01B146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00093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07B8875-2F0E-459F-B441-D2F82F6C5B50}" type="datetimeFigureOut">
              <a:rPr lang="en-US" smtClean="0">
                <a:solidFill>
                  <a:srgbClr val="696464"/>
                </a:solidFill>
              </a:rPr>
              <a:pPr/>
              <a:t>12/01/13</a:t>
            </a:fld>
            <a:endParaRPr lang="en-US">
              <a:solidFill>
                <a:srgbClr val="696464"/>
              </a:solidFill>
            </a:endParaRPr>
          </a:p>
        </p:txBody>
      </p:sp>
      <p:sp>
        <p:nvSpPr>
          <p:cNvPr id="6" name="Footer Placeholder 5"/>
          <p:cNvSpPr>
            <a:spLocks noGrp="1"/>
          </p:cNvSpPr>
          <p:nvPr>
            <p:ph type="ftr" sz="quarter" idx="11"/>
          </p:nvPr>
        </p:nvSpPr>
        <p:spPr>
          <a:xfrm>
            <a:off x="914400" y="6172200"/>
            <a:ext cx="3886200" cy="457200"/>
          </a:xfrm>
        </p:spPr>
        <p:txBody>
          <a:bodyPr/>
          <a:lstStyle/>
          <a:p>
            <a:endParaRPr lang="en-US">
              <a:solidFill>
                <a:srgbClr val="696464"/>
              </a:solidFill>
            </a:endParaRPr>
          </a:p>
        </p:txBody>
      </p:sp>
      <p:sp>
        <p:nvSpPr>
          <p:cNvPr id="7" name="Slide Number Placeholder 6"/>
          <p:cNvSpPr>
            <a:spLocks noGrp="1"/>
          </p:cNvSpPr>
          <p:nvPr>
            <p:ph type="sldNum" sz="quarter" idx="12"/>
          </p:nvPr>
        </p:nvSpPr>
        <p:spPr>
          <a:xfrm>
            <a:off x="146304" y="6208776"/>
            <a:ext cx="457200" cy="457200"/>
          </a:xfrm>
        </p:spPr>
        <p:txBody>
          <a:bodyPr/>
          <a:lstStyle/>
          <a:p>
            <a:fld id="{95384A75-1893-4AE4-9A0E-D349B01B146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extLst>
      <p:ext uri="{BB962C8B-B14F-4D97-AF65-F5344CB8AC3E}">
        <p14:creationId xmlns:p14="http://schemas.microsoft.com/office/powerpoint/2010/main" val="1420962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endParaRPr lang="en-US">
              <a:solidFill>
                <a:prstClr val="white"/>
              </a:solidFill>
            </a:endParaRPr>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07B8875-2F0E-459F-B441-D2F82F6C5B50}" type="datetimeFigureOut">
              <a:rPr lang="en-US" smtClean="0">
                <a:solidFill>
                  <a:srgbClr val="696464"/>
                </a:solidFill>
              </a:rPr>
              <a:pPr/>
              <a:t>12/01/13</a:t>
            </a:fld>
            <a:endParaRPr lang="en-US">
              <a:solidFill>
                <a:srgbClr val="696464"/>
              </a:solidFill>
            </a:endParaRP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solidFill>
                <a:srgbClr val="696464"/>
              </a:solidFill>
            </a:endParaRP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5384A75-1893-4AE4-9A0E-D349B01B146C}" type="slidenum">
              <a:rPr lang="en-US" smtClean="0"/>
              <a:pPr/>
              <a:t>‹#›</a:t>
            </a:fld>
            <a:endParaRPr lang="en-US"/>
          </a:p>
        </p:txBody>
      </p:sp>
    </p:spTree>
    <p:extLst>
      <p:ext uri="{BB962C8B-B14F-4D97-AF65-F5344CB8AC3E}">
        <p14:creationId xmlns:p14="http://schemas.microsoft.com/office/powerpoint/2010/main" val="234918510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endParaRPr lang="en-US">
              <a:solidFill>
                <a:prstClr val="white"/>
              </a:solidFill>
            </a:endParaRPr>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07B8875-2F0E-459F-B441-D2F82F6C5B50}" type="datetimeFigureOut">
              <a:rPr lang="en-US" smtClean="0">
                <a:solidFill>
                  <a:srgbClr val="696464"/>
                </a:solidFill>
              </a:rPr>
              <a:pPr/>
              <a:t>12/01/13</a:t>
            </a:fld>
            <a:endParaRPr lang="en-US">
              <a:solidFill>
                <a:srgbClr val="696464"/>
              </a:solidFill>
            </a:endParaRP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solidFill>
                <a:srgbClr val="696464"/>
              </a:solidFill>
            </a:endParaRP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5384A75-1893-4AE4-9A0E-D349B01B146C}" type="slidenum">
              <a:rPr lang="en-US" smtClean="0"/>
              <a:pPr/>
              <a:t>‹#›</a:t>
            </a:fld>
            <a:endParaRPr lang="en-US"/>
          </a:p>
        </p:txBody>
      </p:sp>
    </p:spTree>
    <p:extLst>
      <p:ext uri="{BB962C8B-B14F-4D97-AF65-F5344CB8AC3E}">
        <p14:creationId xmlns:p14="http://schemas.microsoft.com/office/powerpoint/2010/main" val="306816064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smtClean="0"/>
              <a:t>ELSEVIER – SPRINGER – WILEY</a:t>
            </a:r>
          </a:p>
          <a:p>
            <a:r>
              <a:rPr lang="en-US" dirty="0" smtClean="0"/>
              <a:t>Science </a:t>
            </a:r>
            <a:r>
              <a:rPr lang="en-US" dirty="0" smtClean="0"/>
              <a:t>Selectors </a:t>
            </a:r>
            <a:r>
              <a:rPr lang="en-US" dirty="0" smtClean="0"/>
              <a:t>Team 2012-01-09</a:t>
            </a:r>
          </a:p>
          <a:p>
            <a:r>
              <a:rPr lang="en-US" dirty="0" smtClean="0"/>
              <a:t>Leah Solla, Science Team Leader</a:t>
            </a:r>
            <a:endParaRPr lang="en-US" dirty="0"/>
          </a:p>
        </p:txBody>
      </p:sp>
      <p:sp>
        <p:nvSpPr>
          <p:cNvPr id="2" name="Title 1"/>
          <p:cNvSpPr>
            <a:spLocks noGrp="1"/>
          </p:cNvSpPr>
          <p:nvPr>
            <p:ph type="ctrTitle"/>
          </p:nvPr>
        </p:nvSpPr>
        <p:spPr/>
        <p:txBody>
          <a:bodyPr/>
          <a:lstStyle/>
          <a:p>
            <a:r>
              <a:rPr lang="en-US" dirty="0" smtClean="0"/>
              <a:t>BIG 3</a:t>
            </a:r>
            <a:br>
              <a:rPr lang="en-US" dirty="0" smtClean="0"/>
            </a:br>
            <a:r>
              <a:rPr lang="en-US" dirty="0" smtClean="0"/>
              <a:t>BIG DEALS</a:t>
            </a:r>
            <a:endParaRPr lang="en-US" dirty="0"/>
          </a:p>
        </p:txBody>
      </p:sp>
    </p:spTree>
    <p:extLst>
      <p:ext uri="{BB962C8B-B14F-4D97-AF65-F5344CB8AC3E}">
        <p14:creationId xmlns:p14="http://schemas.microsoft.com/office/powerpoint/2010/main" val="31123380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Elsevier 2004-2008</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NO DEAL!</a:t>
            </a:r>
          </a:p>
          <a:p>
            <a:r>
              <a:rPr lang="en-US" dirty="0" smtClean="0"/>
              <a:t>No access to UTL</a:t>
            </a:r>
          </a:p>
          <a:p>
            <a:r>
              <a:rPr lang="en-US" dirty="0" smtClean="0"/>
              <a:t>Content fee rises from 7% to 20%</a:t>
            </a:r>
          </a:p>
          <a:p>
            <a:r>
              <a:rPr lang="en-US" dirty="0" smtClean="0"/>
              <a:t>2004 not </a:t>
            </a:r>
            <a:r>
              <a:rPr lang="en-US" dirty="0"/>
              <a:t>enough </a:t>
            </a:r>
            <a:r>
              <a:rPr lang="en-US" dirty="0" smtClean="0"/>
              <a:t>initial cancellation when we finally could to bring price down immediately </a:t>
            </a:r>
          </a:p>
          <a:p>
            <a:r>
              <a:rPr lang="en-US" dirty="0" smtClean="0"/>
              <a:t>2005 begins aggressive cancellation of dupes and more intensive move to e-only (10% one-time savings per title)</a:t>
            </a:r>
          </a:p>
          <a:p>
            <a:r>
              <a:rPr lang="en-US" dirty="0" err="1" smtClean="0"/>
              <a:t>addl</a:t>
            </a:r>
            <a:r>
              <a:rPr lang="en-US" dirty="0" smtClean="0"/>
              <a:t> cancellation of second </a:t>
            </a:r>
            <a:r>
              <a:rPr lang="en-US" dirty="0"/>
              <a:t>tier </a:t>
            </a:r>
            <a:r>
              <a:rPr lang="en-US" dirty="0" smtClean="0"/>
              <a:t>titles by some units (PSL’s 300 UPY cut-off)</a:t>
            </a:r>
          </a:p>
          <a:p>
            <a:r>
              <a:rPr lang="en-US" dirty="0"/>
              <a:t>2007 </a:t>
            </a:r>
            <a:r>
              <a:rPr lang="en-US" dirty="0" smtClean="0"/>
              <a:t>start of "satellite </a:t>
            </a:r>
            <a:r>
              <a:rPr lang="en-US" dirty="0"/>
              <a:t>fee" </a:t>
            </a:r>
            <a:r>
              <a:rPr lang="en-US" dirty="0" smtClean="0"/>
              <a:t>for "</a:t>
            </a:r>
            <a:r>
              <a:rPr lang="en-US" dirty="0"/>
              <a:t>any new branch or </a:t>
            </a:r>
            <a:r>
              <a:rPr lang="en-US" dirty="0" smtClean="0"/>
              <a:t>campus“</a:t>
            </a:r>
          </a:p>
          <a:p>
            <a:pPr lvl="1"/>
            <a:r>
              <a:rPr lang="en-US" dirty="0" smtClean="0"/>
              <a:t>$30+K fee for Qatar on top of their portion of regular subs</a:t>
            </a:r>
            <a:endParaRPr lang="en-US" dirty="0"/>
          </a:p>
          <a:p>
            <a:endParaRPr lang="en-US" dirty="0"/>
          </a:p>
        </p:txBody>
      </p:sp>
    </p:spTree>
    <p:extLst>
      <p:ext uri="{BB962C8B-B14F-4D97-AF65-F5344CB8AC3E}">
        <p14:creationId xmlns:p14="http://schemas.microsoft.com/office/powerpoint/2010/main" val="577384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Elsevier 2009-2013</a:t>
            </a:r>
            <a:endParaRPr lang="en-US" dirty="0"/>
          </a:p>
        </p:txBody>
      </p:sp>
      <p:sp>
        <p:nvSpPr>
          <p:cNvPr id="3" name="Content Placeholder 2"/>
          <p:cNvSpPr>
            <a:spLocks noGrp="1"/>
          </p:cNvSpPr>
          <p:nvPr>
            <p:ph sz="quarter" idx="1"/>
          </p:nvPr>
        </p:nvSpPr>
        <p:spPr/>
        <p:txBody>
          <a:bodyPr>
            <a:normAutofit fontScale="92500"/>
          </a:bodyPr>
          <a:lstStyle/>
          <a:p>
            <a:r>
              <a:rPr lang="en-US" dirty="0" smtClean="0"/>
              <a:t>NEW DEAL!</a:t>
            </a:r>
          </a:p>
          <a:p>
            <a:r>
              <a:rPr lang="en-US" dirty="0" smtClean="0"/>
              <a:t>renegotiated </a:t>
            </a:r>
            <a:r>
              <a:rPr lang="en-US" dirty="0"/>
              <a:t>back into NERL </a:t>
            </a:r>
            <a:r>
              <a:rPr lang="en-US" dirty="0" smtClean="0"/>
              <a:t>contract cost neutral, favorable, long-time customer terms and re-based spend</a:t>
            </a:r>
          </a:p>
          <a:p>
            <a:r>
              <a:rPr lang="en-US" dirty="0" smtClean="0"/>
              <a:t>access </a:t>
            </a:r>
            <a:r>
              <a:rPr lang="en-US" dirty="0"/>
              <a:t>to unsubscribed titles at very little cost (~2% total spend), no archival rights, but current access covers needs for cancelled relatively lower-use but not no-use </a:t>
            </a:r>
            <a:r>
              <a:rPr lang="en-US" dirty="0" smtClean="0"/>
              <a:t>titles</a:t>
            </a:r>
          </a:p>
          <a:p>
            <a:r>
              <a:rPr lang="en-US" dirty="0"/>
              <a:t>a</a:t>
            </a:r>
            <a:r>
              <a:rPr lang="en-US" dirty="0" smtClean="0"/>
              <a:t>dditional cancellation allowance taken in 2010</a:t>
            </a:r>
          </a:p>
          <a:p>
            <a:pPr lvl="1"/>
            <a:r>
              <a:rPr lang="en-US" dirty="0" smtClean="0"/>
              <a:t>units each had portion to decide</a:t>
            </a:r>
          </a:p>
          <a:p>
            <a:pPr lvl="1"/>
            <a:r>
              <a:rPr lang="en-US" dirty="0" smtClean="0"/>
              <a:t>flushed remaining dupes and lower use titles based on 2008 CPU</a:t>
            </a:r>
          </a:p>
          <a:p>
            <a:r>
              <a:rPr lang="en-US" dirty="0" smtClean="0"/>
              <a:t>only 36 </a:t>
            </a:r>
            <a:r>
              <a:rPr lang="en-US" dirty="0" err="1" smtClean="0"/>
              <a:t>p+e</a:t>
            </a:r>
            <a:r>
              <a:rPr lang="en-US" dirty="0" smtClean="0"/>
              <a:t> subs remaining in 2010, 20 in 2011</a:t>
            </a:r>
          </a:p>
          <a:p>
            <a:r>
              <a:rPr lang="en-US" dirty="0" smtClean="0"/>
              <a:t>Cornell’s big deal sub prices </a:t>
            </a:r>
            <a:r>
              <a:rPr lang="en-US" dirty="0" err="1" smtClean="0"/>
              <a:t>ave.</a:t>
            </a:r>
            <a:r>
              <a:rPr lang="en-US" dirty="0" smtClean="0"/>
              <a:t> 17% below list</a:t>
            </a:r>
            <a:endParaRPr lang="en-US" dirty="0"/>
          </a:p>
        </p:txBody>
      </p:sp>
    </p:spTree>
    <p:extLst>
      <p:ext uri="{BB962C8B-B14F-4D97-AF65-F5344CB8AC3E}">
        <p14:creationId xmlns:p14="http://schemas.microsoft.com/office/powerpoint/2010/main" val="3640455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Elsevier 2008 Cost-Per-Use</a:t>
            </a:r>
            <a:endParaRPr lang="en-US" dirty="0"/>
          </a:p>
        </p:txBody>
      </p:sp>
      <p:sp>
        <p:nvSpPr>
          <p:cNvPr id="3" name="Content Placeholder 2"/>
          <p:cNvSpPr>
            <a:spLocks noGrp="1"/>
          </p:cNvSpPr>
          <p:nvPr>
            <p:ph sz="quarter" idx="1"/>
          </p:nvPr>
        </p:nvSpPr>
        <p:spPr/>
        <p:txBody>
          <a:bodyPr/>
          <a:lstStyle/>
          <a:p>
            <a:pPr marL="0" indent="0">
              <a:buNone/>
            </a:pPr>
            <a:r>
              <a:rPr lang="en-US" dirty="0" smtClean="0"/>
              <a:t>Examples at the extremes:</a:t>
            </a:r>
          </a:p>
          <a:p>
            <a:r>
              <a:rPr lang="en-US" b="1" dirty="0" smtClean="0"/>
              <a:t>Polyhedron</a:t>
            </a:r>
          </a:p>
          <a:p>
            <a:pPr lvl="1"/>
            <a:r>
              <a:rPr lang="en-US" dirty="0" smtClean="0"/>
              <a:t>Total Cost: $8,257.53</a:t>
            </a:r>
          </a:p>
          <a:p>
            <a:pPr lvl="1"/>
            <a:r>
              <a:rPr lang="en-US" dirty="0" smtClean="0"/>
              <a:t>CPU: $24.95</a:t>
            </a:r>
          </a:p>
          <a:p>
            <a:pPr lvl="1"/>
            <a:r>
              <a:rPr lang="en-US" dirty="0" smtClean="0"/>
              <a:t>Cancelled in 2010 using cancellation allowance, continuing access through UTL</a:t>
            </a:r>
            <a:endParaRPr lang="en-US" dirty="0"/>
          </a:p>
          <a:p>
            <a:r>
              <a:rPr lang="en-US" b="1" dirty="0" smtClean="0"/>
              <a:t>Tetrahedron</a:t>
            </a:r>
          </a:p>
          <a:p>
            <a:pPr lvl="1"/>
            <a:r>
              <a:rPr lang="en-US" dirty="0" smtClean="0"/>
              <a:t>Most expensive Elsevier title</a:t>
            </a:r>
          </a:p>
          <a:p>
            <a:pPr lvl="1"/>
            <a:r>
              <a:rPr lang="en-US" dirty="0" smtClean="0"/>
              <a:t>Total Cost: $17,666.00</a:t>
            </a:r>
          </a:p>
          <a:p>
            <a:pPr lvl="1"/>
            <a:r>
              <a:rPr lang="en-US" dirty="0" smtClean="0"/>
              <a:t>CPU: $0.64</a:t>
            </a:r>
            <a:endParaRPr lang="en-US" dirty="0"/>
          </a:p>
        </p:txBody>
      </p:sp>
    </p:spTree>
    <p:extLst>
      <p:ext uri="{BB962C8B-B14F-4D97-AF65-F5344CB8AC3E}">
        <p14:creationId xmlns:p14="http://schemas.microsoft.com/office/powerpoint/2010/main" val="37546623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Springer gestalt</a:t>
            </a:r>
            <a:endParaRPr lang="en-US" sz="1800" dirty="0"/>
          </a:p>
        </p:txBody>
      </p:sp>
      <p:sp>
        <p:nvSpPr>
          <p:cNvPr id="3" name="Content Placeholder 2"/>
          <p:cNvSpPr>
            <a:spLocks noGrp="1"/>
          </p:cNvSpPr>
          <p:nvPr>
            <p:ph sz="quarter" idx="1"/>
          </p:nvPr>
        </p:nvSpPr>
        <p:spPr/>
        <p:txBody>
          <a:bodyPr/>
          <a:lstStyle/>
          <a:p>
            <a:r>
              <a:rPr lang="en-US" dirty="0" smtClean="0"/>
              <a:t>Good </a:t>
            </a:r>
            <a:r>
              <a:rPr lang="en-US" dirty="0" smtClean="0"/>
              <a:t>deal relative to peers in terms of pricing b/c of historic </a:t>
            </a:r>
            <a:r>
              <a:rPr lang="en-US" dirty="0" smtClean="0"/>
              <a:t>spend (gratis </a:t>
            </a:r>
            <a:r>
              <a:rPr lang="en-US" dirty="0" smtClean="0"/>
              <a:t>access </a:t>
            </a:r>
            <a:r>
              <a:rPr lang="en-US" dirty="0" smtClean="0"/>
              <a:t>through </a:t>
            </a:r>
            <a:r>
              <a:rPr lang="en-US" dirty="0" smtClean="0"/>
              <a:t>EMANI </a:t>
            </a:r>
            <a:r>
              <a:rPr lang="en-US" dirty="0" smtClean="0"/>
              <a:t>project</a:t>
            </a:r>
            <a:r>
              <a:rPr lang="en-US" smtClean="0"/>
              <a:t>) and </a:t>
            </a:r>
            <a:r>
              <a:rPr lang="en-US" dirty="0" smtClean="0"/>
              <a:t>pre-contract cancellation of secondary titles</a:t>
            </a:r>
          </a:p>
          <a:p>
            <a:r>
              <a:rPr lang="en-US" dirty="0" smtClean="0"/>
              <a:t>No double charging for historic duplicate subs</a:t>
            </a:r>
          </a:p>
          <a:p>
            <a:r>
              <a:rPr lang="en-US" dirty="0" smtClean="0"/>
              <a:t>Few exceptions to full collection access</a:t>
            </a:r>
          </a:p>
          <a:p>
            <a:r>
              <a:rPr lang="en-US" dirty="0" smtClean="0"/>
              <a:t>Bumpy experience with pricing when merging and contracting with new publishers, tendency to price jump</a:t>
            </a:r>
          </a:p>
          <a:p>
            <a:pPr marL="0" indent="0">
              <a:buNone/>
            </a:pPr>
            <a:endParaRPr lang="en-US" dirty="0"/>
          </a:p>
        </p:txBody>
      </p:sp>
    </p:spTree>
    <p:extLst>
      <p:ext uri="{BB962C8B-B14F-4D97-AF65-F5344CB8AC3E}">
        <p14:creationId xmlns:p14="http://schemas.microsoft.com/office/powerpoint/2010/main" val="42947310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Springer numbers</a:t>
            </a:r>
            <a:endParaRPr lang="en-US" dirty="0"/>
          </a:p>
        </p:txBody>
      </p:sp>
      <p:sp>
        <p:nvSpPr>
          <p:cNvPr id="3" name="Content Placeholder 2"/>
          <p:cNvSpPr>
            <a:spLocks noGrp="1"/>
          </p:cNvSpPr>
          <p:nvPr>
            <p:ph sz="quarter" idx="1"/>
          </p:nvPr>
        </p:nvSpPr>
        <p:spPr/>
        <p:txBody>
          <a:bodyPr/>
          <a:lstStyle/>
          <a:p>
            <a:endParaRPr lang="en-US"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447800"/>
            <a:ext cx="7696200" cy="4624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08113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Springer 2002-2006</a:t>
            </a:r>
            <a:endParaRPr lang="en-US" dirty="0"/>
          </a:p>
        </p:txBody>
      </p:sp>
      <p:sp>
        <p:nvSpPr>
          <p:cNvPr id="3" name="Content Placeholder 2"/>
          <p:cNvSpPr>
            <a:spLocks noGrp="1"/>
          </p:cNvSpPr>
          <p:nvPr>
            <p:ph sz="quarter" idx="1"/>
          </p:nvPr>
        </p:nvSpPr>
        <p:spPr/>
        <p:txBody>
          <a:bodyPr>
            <a:normAutofit lnSpcReduction="10000"/>
          </a:bodyPr>
          <a:lstStyle/>
          <a:p>
            <a:r>
              <a:rPr lang="en-US" dirty="0"/>
              <a:t>Cornell participated in EMANI, </a:t>
            </a:r>
            <a:r>
              <a:rPr lang="en-US" dirty="0" smtClean="0"/>
              <a:t>2002-2006</a:t>
            </a:r>
          </a:p>
          <a:p>
            <a:r>
              <a:rPr lang="en-US" dirty="0" smtClean="0"/>
              <a:t>Cornell </a:t>
            </a:r>
            <a:r>
              <a:rPr lang="en-US" dirty="0"/>
              <a:t>gratis access to math related </a:t>
            </a:r>
            <a:r>
              <a:rPr lang="en-US" dirty="0" smtClean="0"/>
              <a:t>titles from Springer (broad </a:t>
            </a:r>
            <a:r>
              <a:rPr lang="en-US" dirty="0"/>
              <a:t>coverage </a:t>
            </a:r>
            <a:r>
              <a:rPr lang="en-US" dirty="0" err="1"/>
              <a:t>incl</a:t>
            </a:r>
            <a:r>
              <a:rPr lang="en-US" dirty="0"/>
              <a:t> </a:t>
            </a:r>
            <a:r>
              <a:rPr lang="en-US" dirty="0" err="1"/>
              <a:t>phys</a:t>
            </a:r>
            <a:r>
              <a:rPr lang="en-US" dirty="0"/>
              <a:t> &amp; </a:t>
            </a:r>
            <a:r>
              <a:rPr lang="en-US" dirty="0" err="1" smtClean="0"/>
              <a:t>engr</a:t>
            </a:r>
            <a:r>
              <a:rPr lang="en-US" dirty="0" smtClean="0"/>
              <a:t>)</a:t>
            </a:r>
          </a:p>
          <a:p>
            <a:r>
              <a:rPr lang="en-US" dirty="0"/>
              <a:t>I</a:t>
            </a:r>
            <a:r>
              <a:rPr lang="en-US" dirty="0" smtClean="0"/>
              <a:t>nternally </a:t>
            </a:r>
            <a:r>
              <a:rPr lang="en-US" dirty="0"/>
              <a:t>CUL subject lines contributed equivalent 2001 sub price for these titles into a central CU fund (circa $60,000) to pay for Cornell’s participation in EMANI (</a:t>
            </a:r>
            <a:r>
              <a:rPr lang="en-US" dirty="0" err="1"/>
              <a:t>incl</a:t>
            </a:r>
            <a:r>
              <a:rPr lang="en-US" dirty="0"/>
              <a:t> some </a:t>
            </a:r>
            <a:r>
              <a:rPr lang="en-US" dirty="0" err="1"/>
              <a:t>retrodigitization</a:t>
            </a:r>
            <a:r>
              <a:rPr lang="en-US" dirty="0"/>
              <a:t> of math journals for Euclid and travel to the EMANI conference, etc.) </a:t>
            </a:r>
            <a:endParaRPr lang="en-US" dirty="0" smtClean="0"/>
          </a:p>
          <a:p>
            <a:r>
              <a:rPr lang="en-US" dirty="0" smtClean="0"/>
              <a:t>2005 Springer acquired Kluwer journals, but </a:t>
            </a:r>
            <a:r>
              <a:rPr lang="en-US" dirty="0" err="1" smtClean="0"/>
              <a:t>pd</a:t>
            </a:r>
            <a:r>
              <a:rPr lang="en-US" dirty="0" smtClean="0"/>
              <a:t> separate bill to Springer for 2005-06 based on Kluwer previous spend</a:t>
            </a:r>
            <a:endParaRPr lang="en-US" dirty="0"/>
          </a:p>
          <a:p>
            <a:r>
              <a:rPr lang="en-US" dirty="0" smtClean="0"/>
              <a:t>Annual contract</a:t>
            </a:r>
            <a:endParaRPr lang="en-US" dirty="0"/>
          </a:p>
          <a:p>
            <a:endParaRPr lang="en-US" dirty="0"/>
          </a:p>
        </p:txBody>
      </p:sp>
    </p:spTree>
    <p:extLst>
      <p:ext uri="{BB962C8B-B14F-4D97-AF65-F5344CB8AC3E}">
        <p14:creationId xmlns:p14="http://schemas.microsoft.com/office/powerpoint/2010/main" val="423715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Springer 2007-2011</a:t>
            </a:r>
            <a:endParaRPr lang="en-US" dirty="0"/>
          </a:p>
        </p:txBody>
      </p:sp>
      <p:sp>
        <p:nvSpPr>
          <p:cNvPr id="3" name="Content Placeholder 2"/>
          <p:cNvSpPr>
            <a:spLocks noGrp="1"/>
          </p:cNvSpPr>
          <p:nvPr>
            <p:ph sz="quarter" idx="1"/>
          </p:nvPr>
        </p:nvSpPr>
        <p:spPr/>
        <p:txBody>
          <a:bodyPr/>
          <a:lstStyle/>
          <a:p>
            <a:r>
              <a:rPr lang="en-US" dirty="0" smtClean="0"/>
              <a:t>Annual contract with UTL, merged Springer/Kluwer titles incorporated into main package</a:t>
            </a:r>
          </a:p>
          <a:p>
            <a:r>
              <a:rPr lang="en-US" dirty="0" smtClean="0"/>
              <a:t>2007 Springer major 3</a:t>
            </a:r>
            <a:r>
              <a:rPr lang="en-US" baseline="30000" dirty="0" smtClean="0"/>
              <a:t>rd</a:t>
            </a:r>
            <a:r>
              <a:rPr lang="en-US" dirty="0" smtClean="0"/>
              <a:t> party contract with MAIK</a:t>
            </a:r>
          </a:p>
          <a:p>
            <a:pPr lvl="1"/>
            <a:r>
              <a:rPr lang="en-US" dirty="0"/>
              <a:t>p</a:t>
            </a:r>
            <a:r>
              <a:rPr lang="en-US" dirty="0" smtClean="0"/>
              <a:t>rices jump significantly, separate from main contract terms, not included in main package or UTL</a:t>
            </a:r>
          </a:p>
          <a:p>
            <a:pPr lvl="1"/>
            <a:r>
              <a:rPr lang="en-US" dirty="0"/>
              <a:t>w</a:t>
            </a:r>
            <a:r>
              <a:rPr lang="en-US" dirty="0" smtClean="0"/>
              <a:t>e cancel all but a few</a:t>
            </a:r>
          </a:p>
          <a:p>
            <a:r>
              <a:rPr lang="en-US" dirty="0" smtClean="0"/>
              <a:t>Annual fee for new/transfer titles to UTL</a:t>
            </a:r>
          </a:p>
          <a:p>
            <a:r>
              <a:rPr lang="en-US" dirty="0" smtClean="0"/>
              <a:t>2011 overall cost drops, 3</a:t>
            </a:r>
            <a:r>
              <a:rPr lang="en-US" dirty="0"/>
              <a:t>% price cap increase not implemented due to new </a:t>
            </a:r>
            <a:r>
              <a:rPr lang="en-US" dirty="0" err="1"/>
              <a:t>ebook</a:t>
            </a:r>
            <a:r>
              <a:rPr lang="en-US" dirty="0"/>
              <a:t> sales to NERL members, also a move to more e-only</a:t>
            </a:r>
            <a:endParaRPr lang="en-US" dirty="0" smtClean="0"/>
          </a:p>
        </p:txBody>
      </p:sp>
    </p:spTree>
    <p:extLst>
      <p:ext uri="{BB962C8B-B14F-4D97-AF65-F5344CB8AC3E}">
        <p14:creationId xmlns:p14="http://schemas.microsoft.com/office/powerpoint/2010/main" val="3453920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Springer 2012-2014</a:t>
            </a:r>
            <a:endParaRPr lang="en-US" dirty="0"/>
          </a:p>
        </p:txBody>
      </p:sp>
      <p:sp>
        <p:nvSpPr>
          <p:cNvPr id="3" name="Content Placeholder 2"/>
          <p:cNvSpPr>
            <a:spLocks noGrp="1"/>
          </p:cNvSpPr>
          <p:nvPr>
            <p:ph sz="quarter" idx="1"/>
          </p:nvPr>
        </p:nvSpPr>
        <p:spPr/>
        <p:txBody>
          <a:bodyPr>
            <a:normAutofit lnSpcReduction="10000"/>
          </a:bodyPr>
          <a:lstStyle/>
          <a:p>
            <a:r>
              <a:rPr lang="en-US" dirty="0"/>
              <a:t>Current </a:t>
            </a:r>
            <a:r>
              <a:rPr lang="en-US" dirty="0" smtClean="0"/>
              <a:t>multi-year contract </a:t>
            </a:r>
            <a:r>
              <a:rPr lang="en-US" dirty="0"/>
              <a:t>pricing based on historic spend </a:t>
            </a:r>
            <a:endParaRPr lang="en-US" dirty="0" smtClean="0"/>
          </a:p>
          <a:p>
            <a:r>
              <a:rPr lang="en-US" dirty="0" smtClean="0"/>
              <a:t>good </a:t>
            </a:r>
            <a:r>
              <a:rPr lang="en-US" dirty="0"/>
              <a:t>for Cornell b/c original EMANI titles not paid for in original historic spend (we haven’t paid for these externally since 2001</a:t>
            </a:r>
            <a:r>
              <a:rPr lang="en-US" dirty="0" smtClean="0"/>
              <a:t>) and rigorous cancellation of secondary titles</a:t>
            </a:r>
          </a:p>
          <a:p>
            <a:endParaRPr lang="en-US" dirty="0"/>
          </a:p>
          <a:p>
            <a:r>
              <a:rPr lang="en-US" dirty="0" smtClean="0"/>
              <a:t>NERL polling on new agreement options</a:t>
            </a:r>
          </a:p>
          <a:p>
            <a:pPr lvl="1"/>
            <a:r>
              <a:rPr lang="en-US" dirty="0" smtClean="0"/>
              <a:t>Smaller package options for smaller schools didn’t work out too well</a:t>
            </a:r>
          </a:p>
          <a:p>
            <a:pPr lvl="1"/>
            <a:r>
              <a:rPr lang="en-US" dirty="0" smtClean="0"/>
              <a:t>Big schools all like big package option, especially UTL access</a:t>
            </a:r>
          </a:p>
          <a:p>
            <a:pPr lvl="2"/>
            <a:r>
              <a:rPr lang="en-US" dirty="0" smtClean="0"/>
              <a:t>Don’t like historic spend but too much complexity to re-work</a:t>
            </a:r>
          </a:p>
          <a:p>
            <a:pPr lvl="2"/>
            <a:r>
              <a:rPr lang="en-US" dirty="0" smtClean="0"/>
              <a:t>Historic spend OK for Cornell b/c of EMANI in history</a:t>
            </a:r>
            <a:endParaRPr lang="en-US" dirty="0"/>
          </a:p>
          <a:p>
            <a:endParaRPr lang="en-US" dirty="0"/>
          </a:p>
        </p:txBody>
      </p:sp>
    </p:spTree>
    <p:extLst>
      <p:ext uri="{BB962C8B-B14F-4D97-AF65-F5344CB8AC3E}">
        <p14:creationId xmlns:p14="http://schemas.microsoft.com/office/powerpoint/2010/main" val="1630126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Wiley gestalt</a:t>
            </a:r>
            <a:endParaRPr lang="en-US" sz="1800" dirty="0"/>
          </a:p>
        </p:txBody>
      </p:sp>
      <p:sp>
        <p:nvSpPr>
          <p:cNvPr id="3" name="Content Placeholder 2"/>
          <p:cNvSpPr>
            <a:spLocks noGrp="1"/>
          </p:cNvSpPr>
          <p:nvPr>
            <p:ph sz="quarter" idx="1"/>
          </p:nvPr>
        </p:nvSpPr>
        <p:spPr/>
        <p:txBody>
          <a:bodyPr>
            <a:normAutofit lnSpcReduction="10000"/>
          </a:bodyPr>
          <a:lstStyle/>
          <a:p>
            <a:r>
              <a:rPr lang="en-US" dirty="0"/>
              <a:t>Contract based subs </a:t>
            </a:r>
            <a:r>
              <a:rPr lang="en-US" dirty="0" smtClean="0"/>
              <a:t>~33% </a:t>
            </a:r>
            <a:r>
              <a:rPr lang="en-US" dirty="0"/>
              <a:t>less than list price</a:t>
            </a:r>
          </a:p>
          <a:p>
            <a:r>
              <a:rPr lang="en-US" dirty="0" smtClean="0"/>
              <a:t>Very complex terms, especially duplicates and full collection access</a:t>
            </a:r>
          </a:p>
          <a:p>
            <a:r>
              <a:rPr lang="en-US" dirty="0" smtClean="0"/>
              <a:t>Willingness to negotiate, especially for small-level arrangements</a:t>
            </a:r>
          </a:p>
          <a:p>
            <a:r>
              <a:rPr lang="en-US" dirty="0" smtClean="0"/>
              <a:t>Responsive to access concerns</a:t>
            </a:r>
          </a:p>
          <a:p>
            <a:r>
              <a:rPr lang="en-US" dirty="0" smtClean="0"/>
              <a:t>High core pricing</a:t>
            </a:r>
          </a:p>
          <a:p>
            <a:r>
              <a:rPr lang="en-US" dirty="0" smtClean="0"/>
              <a:t>Many new titles started</a:t>
            </a:r>
          </a:p>
          <a:p>
            <a:pPr marL="0" indent="0">
              <a:buNone/>
            </a:pPr>
            <a:endParaRPr lang="en-US" dirty="0" smtClean="0"/>
          </a:p>
          <a:p>
            <a:pPr marL="0" indent="0">
              <a:buNone/>
            </a:pPr>
            <a:r>
              <a:rPr lang="en-US" dirty="0" smtClean="0">
                <a:sym typeface="Wingdings" pitchFamily="2" charset="2"/>
              </a:rPr>
              <a:t> </a:t>
            </a:r>
            <a:r>
              <a:rPr lang="en-US" dirty="0">
                <a:sym typeface="Wingdings" pitchFamily="2" charset="2"/>
              </a:rPr>
              <a:t>Wiley presents to NERL at ALA Mid-Winter next week </a:t>
            </a:r>
            <a:r>
              <a:rPr lang="en-US" dirty="0" smtClean="0">
                <a:sym typeface="Wingdings" pitchFamily="2" charset="2"/>
              </a:rPr>
              <a:t>in preparation for new 2013 contract negotiations</a:t>
            </a:r>
            <a:endParaRPr lang="en-US" dirty="0" smtClean="0"/>
          </a:p>
        </p:txBody>
      </p:sp>
    </p:spTree>
    <p:extLst>
      <p:ext uri="{BB962C8B-B14F-4D97-AF65-F5344CB8AC3E}">
        <p14:creationId xmlns:p14="http://schemas.microsoft.com/office/powerpoint/2010/main" val="23447057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Wiley numbers</a:t>
            </a:r>
            <a:endParaRPr lang="en-US" dirty="0"/>
          </a:p>
        </p:txBody>
      </p:sp>
      <p:sp>
        <p:nvSpPr>
          <p:cNvPr id="5" name="Content Placeholder 4"/>
          <p:cNvSpPr>
            <a:spLocks noGrp="1"/>
          </p:cNvSpPr>
          <p:nvPr>
            <p:ph sz="quarter" idx="1"/>
          </p:nvPr>
        </p:nvSpPr>
        <p:spPr/>
        <p:txBody>
          <a:bodyPr/>
          <a:lstStyle/>
          <a:p>
            <a:endParaRPr lang="en-US" dirty="0"/>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447799"/>
            <a:ext cx="7620000" cy="457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04440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big?</a:t>
            </a:r>
            <a:endParaRPr lang="en-US" dirty="0"/>
          </a:p>
        </p:txBody>
      </p:sp>
      <p:sp>
        <p:nvSpPr>
          <p:cNvPr id="3" name="Content Placeholder 2"/>
          <p:cNvSpPr>
            <a:spLocks noGrp="1"/>
          </p:cNvSpPr>
          <p:nvPr>
            <p:ph sz="quarter" idx="1"/>
          </p:nvPr>
        </p:nvSpPr>
        <p:spPr>
          <a:xfrm>
            <a:off x="914400" y="1447800"/>
            <a:ext cx="7772400" cy="4953000"/>
          </a:xfrm>
        </p:spPr>
        <p:txBody>
          <a:bodyPr>
            <a:normAutofit fontScale="92500" lnSpcReduction="10000"/>
          </a:bodyPr>
          <a:lstStyle/>
          <a:p>
            <a:pPr marL="0" indent="0">
              <a:buNone/>
            </a:pPr>
            <a:r>
              <a:rPr lang="en-US" sz="3200" dirty="0" smtClean="0"/>
              <a:t>2011 “CUL Index”  </a:t>
            </a:r>
            <a:r>
              <a:rPr lang="en-US" sz="1800" dirty="0" smtClean="0"/>
              <a:t>[</a:t>
            </a:r>
            <a:r>
              <a:rPr lang="en-US" sz="1800" dirty="0" err="1" smtClean="0"/>
              <a:t>ack</a:t>
            </a:r>
            <a:r>
              <a:rPr lang="en-US" sz="1800" dirty="0" smtClean="0"/>
              <a:t> Harper’s]</a:t>
            </a:r>
          </a:p>
          <a:p>
            <a:r>
              <a:rPr lang="en-US" sz="3200" dirty="0" smtClean="0"/>
              <a:t>CU spend on big 3:  ~$4.7m</a:t>
            </a:r>
          </a:p>
          <a:p>
            <a:r>
              <a:rPr lang="en-US" sz="3200" dirty="0" smtClean="0"/>
              <a:t>% of CUL e-expenditures spend: ~40%</a:t>
            </a:r>
          </a:p>
          <a:p>
            <a:r>
              <a:rPr lang="en-US" sz="3200" dirty="0" smtClean="0"/>
              <a:t>% of CUL </a:t>
            </a:r>
            <a:r>
              <a:rPr lang="en-US" sz="3200" dirty="0"/>
              <a:t>t</a:t>
            </a:r>
            <a:r>
              <a:rPr lang="en-US" sz="3200" dirty="0" smtClean="0"/>
              <a:t>otal </a:t>
            </a:r>
            <a:r>
              <a:rPr lang="en-US" sz="3200" dirty="0"/>
              <a:t>materials budget: </a:t>
            </a:r>
            <a:r>
              <a:rPr lang="en-US" sz="3200" dirty="0" smtClean="0"/>
              <a:t>~25% </a:t>
            </a:r>
          </a:p>
          <a:p>
            <a:r>
              <a:rPr lang="en-US" sz="3200" dirty="0"/>
              <a:t>% </a:t>
            </a:r>
            <a:r>
              <a:rPr lang="en-US" sz="3200" dirty="0" smtClean="0"/>
              <a:t>of CU science </a:t>
            </a:r>
            <a:r>
              <a:rPr lang="en-US" sz="3200" dirty="0"/>
              <a:t>l</a:t>
            </a:r>
            <a:r>
              <a:rPr lang="en-US" sz="3200" dirty="0" smtClean="0"/>
              <a:t>ibraries subject lines: &gt;50%</a:t>
            </a:r>
          </a:p>
          <a:p>
            <a:r>
              <a:rPr lang="en-US" sz="3200" dirty="0" smtClean="0"/>
              <a:t>% of CU total </a:t>
            </a:r>
            <a:r>
              <a:rPr lang="en-US" sz="3200" dirty="0" err="1" smtClean="0"/>
              <a:t>ejournals</a:t>
            </a:r>
            <a:r>
              <a:rPr lang="en-US" sz="3200" dirty="0" smtClean="0"/>
              <a:t> usage: 33% </a:t>
            </a:r>
          </a:p>
          <a:p>
            <a:r>
              <a:rPr lang="en-US" sz="3200" dirty="0" smtClean="0"/>
              <a:t>Portion of CUL materials budget spent on e-resources: 2/3</a:t>
            </a:r>
          </a:p>
          <a:p>
            <a:pPr marL="0" indent="0">
              <a:buNone/>
            </a:pPr>
            <a:endParaRPr lang="en-US" sz="3200" dirty="0"/>
          </a:p>
          <a:p>
            <a:pPr marL="0" indent="0">
              <a:buNone/>
            </a:pPr>
            <a:r>
              <a:rPr lang="en-US" sz="2000" dirty="0" smtClean="0"/>
              <a:t>NOTE</a:t>
            </a:r>
            <a:r>
              <a:rPr lang="en-US" sz="2000" dirty="0"/>
              <a:t>: total spend figures include non-journals as well, rest of presentation numbers primarily </a:t>
            </a:r>
            <a:r>
              <a:rPr lang="en-US" sz="2000" dirty="0" smtClean="0"/>
              <a:t>concern </a:t>
            </a:r>
            <a:r>
              <a:rPr lang="en-US" sz="2000" dirty="0"/>
              <a:t>journals only to </a:t>
            </a:r>
            <a:r>
              <a:rPr lang="en-US" sz="2000" dirty="0" smtClean="0"/>
              <a:t>frame complexity </a:t>
            </a:r>
            <a:r>
              <a:rPr lang="en-US" sz="2000" dirty="0"/>
              <a:t>of the problem.</a:t>
            </a:r>
          </a:p>
          <a:p>
            <a:pPr marL="0" indent="0">
              <a:buNone/>
            </a:pPr>
            <a:endParaRPr lang="en-US" sz="3200" dirty="0" smtClean="0"/>
          </a:p>
          <a:p>
            <a:endParaRPr lang="en-US" dirty="0"/>
          </a:p>
        </p:txBody>
      </p:sp>
    </p:spTree>
    <p:extLst>
      <p:ext uri="{BB962C8B-B14F-4D97-AF65-F5344CB8AC3E}">
        <p14:creationId xmlns:p14="http://schemas.microsoft.com/office/powerpoint/2010/main" val="13253454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Wiley 2000-2008</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3 cycles of 3yr contracts</a:t>
            </a:r>
          </a:p>
          <a:p>
            <a:r>
              <a:rPr lang="en-US" dirty="0" smtClean="0"/>
              <a:t>UTL, no cancellation, can swap</a:t>
            </a:r>
          </a:p>
          <a:p>
            <a:r>
              <a:rPr lang="en-US" dirty="0"/>
              <a:t>new titles added </a:t>
            </a:r>
            <a:r>
              <a:rPr lang="en-US" dirty="0" smtClean="0"/>
              <a:t>only if </a:t>
            </a:r>
            <a:r>
              <a:rPr lang="en-US" dirty="0" err="1" smtClean="0"/>
              <a:t>pd</a:t>
            </a:r>
            <a:r>
              <a:rPr lang="en-US" dirty="0" smtClean="0"/>
              <a:t> subs</a:t>
            </a:r>
          </a:p>
          <a:p>
            <a:r>
              <a:rPr lang="en-US" dirty="0"/>
              <a:t>n</a:t>
            </a:r>
            <a:r>
              <a:rPr lang="en-US" dirty="0" smtClean="0"/>
              <a:t>o cancellation of dupes w/o full cancellation/swap of titles</a:t>
            </a:r>
          </a:p>
          <a:p>
            <a:r>
              <a:rPr lang="en-US" dirty="0"/>
              <a:t>s</a:t>
            </a:r>
            <a:r>
              <a:rPr lang="en-US" dirty="0" smtClean="0"/>
              <a:t>pecial arrangement in 2003-2005: some dupes cancelled and Wiley allowed by mistake, </a:t>
            </a:r>
            <a:r>
              <a:rPr lang="en-US" dirty="0"/>
              <a:t> </a:t>
            </a:r>
            <a:r>
              <a:rPr lang="en-US" dirty="0" smtClean="0"/>
              <a:t>double oops</a:t>
            </a:r>
          </a:p>
          <a:p>
            <a:pPr lvl="1"/>
            <a:r>
              <a:rPr lang="en-US" dirty="0" smtClean="0"/>
              <a:t>maintain our spend (~$35k), but instead of reinstating “duplicates” of these e-tiles, we negotiated the ability to swap the difference for any other Wiley digital material of equivalent cost</a:t>
            </a:r>
          </a:p>
          <a:p>
            <a:pPr lvl="1"/>
            <a:r>
              <a:rPr lang="en-US" dirty="0"/>
              <a:t>w</a:t>
            </a:r>
            <a:r>
              <a:rPr lang="en-US" dirty="0" smtClean="0"/>
              <a:t>e </a:t>
            </a:r>
            <a:r>
              <a:rPr lang="en-US" dirty="0"/>
              <a:t>picked </a:t>
            </a:r>
            <a:r>
              <a:rPr lang="en-US" dirty="0" smtClean="0"/>
              <a:t>up </a:t>
            </a:r>
            <a:r>
              <a:rPr lang="en-US" dirty="0" err="1" smtClean="0"/>
              <a:t>backfiles</a:t>
            </a:r>
            <a:r>
              <a:rPr lang="en-US" dirty="0" smtClean="0"/>
              <a:t> </a:t>
            </a:r>
            <a:r>
              <a:rPr lang="en-US" dirty="0"/>
              <a:t>and other one-time purchases </a:t>
            </a:r>
            <a:r>
              <a:rPr lang="en-US" dirty="0" smtClean="0"/>
              <a:t>to gain </a:t>
            </a:r>
            <a:r>
              <a:rPr lang="en-US" dirty="0"/>
              <a:t>archival rights to these </a:t>
            </a:r>
            <a:r>
              <a:rPr lang="en-US" dirty="0" smtClean="0"/>
              <a:t>post arrangement </a:t>
            </a:r>
          </a:p>
          <a:p>
            <a:r>
              <a:rPr lang="en-US" dirty="0" smtClean="0"/>
              <a:t>internal </a:t>
            </a:r>
            <a:r>
              <a:rPr lang="en-US" dirty="0"/>
              <a:t>funding incentives to go e-only, 519 would help funding</a:t>
            </a:r>
          </a:p>
          <a:p>
            <a:endParaRPr lang="en-US" dirty="0"/>
          </a:p>
        </p:txBody>
      </p:sp>
    </p:spTree>
    <p:extLst>
      <p:ext uri="{BB962C8B-B14F-4D97-AF65-F5344CB8AC3E}">
        <p14:creationId xmlns:p14="http://schemas.microsoft.com/office/powerpoint/2010/main" val="179309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Wiley 2009-2012</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2009 merged with Blackwell, </a:t>
            </a:r>
            <a:r>
              <a:rPr lang="en-US" dirty="0"/>
              <a:t>re-based </a:t>
            </a:r>
            <a:r>
              <a:rPr lang="en-US" dirty="0" smtClean="0"/>
              <a:t>contract on </a:t>
            </a:r>
            <a:r>
              <a:rPr lang="en-US" dirty="0"/>
              <a:t>core </a:t>
            </a:r>
            <a:r>
              <a:rPr lang="en-US" dirty="0" smtClean="0"/>
              <a:t>and full collections, 3yr</a:t>
            </a:r>
          </a:p>
          <a:p>
            <a:pPr lvl="1"/>
            <a:r>
              <a:rPr lang="en-US" dirty="0" smtClean="0"/>
              <a:t>Core: Cornell direct subscriptions</a:t>
            </a:r>
          </a:p>
          <a:p>
            <a:pPr lvl="1"/>
            <a:r>
              <a:rPr lang="en-US" dirty="0" smtClean="0"/>
              <a:t>Full: UTL equivalent (STM, SSHS or All flavors, we have All)</a:t>
            </a:r>
          </a:p>
          <a:p>
            <a:pPr lvl="1"/>
            <a:r>
              <a:rPr lang="en-US" dirty="0" smtClean="0"/>
              <a:t>Other 3</a:t>
            </a:r>
            <a:r>
              <a:rPr lang="en-US" baseline="30000" dirty="0" smtClean="0"/>
              <a:t>rd</a:t>
            </a:r>
            <a:r>
              <a:rPr lang="en-US" dirty="0" smtClean="0"/>
              <a:t> party titles</a:t>
            </a:r>
            <a:endParaRPr lang="en-US" dirty="0"/>
          </a:p>
          <a:p>
            <a:r>
              <a:rPr lang="en-US" dirty="0" smtClean="0"/>
              <a:t> annual new/transfer title fee for full (we did not take in 2011 or 2012, growing gap b/w our access and actual Wiley UTL list)</a:t>
            </a:r>
          </a:p>
          <a:p>
            <a:r>
              <a:rPr lang="en-US" dirty="0" smtClean="0"/>
              <a:t>5.5% cancellation over 3yrs using to eliminate dupes, now allowed</a:t>
            </a:r>
          </a:p>
          <a:p>
            <a:r>
              <a:rPr lang="en-US" dirty="0" smtClean="0"/>
              <a:t>150 </a:t>
            </a:r>
            <a:r>
              <a:rPr lang="en-US" dirty="0" err="1" smtClean="0"/>
              <a:t>p+e</a:t>
            </a:r>
            <a:r>
              <a:rPr lang="en-US" dirty="0" smtClean="0"/>
              <a:t> titles remaining (mostly non-sciences)</a:t>
            </a:r>
          </a:p>
        </p:txBody>
      </p:sp>
    </p:spTree>
    <p:extLst>
      <p:ext uri="{BB962C8B-B14F-4D97-AF65-F5344CB8AC3E}">
        <p14:creationId xmlns:p14="http://schemas.microsoft.com/office/powerpoint/2010/main" val="1724248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at WCMC</a:t>
            </a:r>
            <a:endParaRPr lang="en-US" dirty="0"/>
          </a:p>
        </p:txBody>
      </p:sp>
      <p:sp>
        <p:nvSpPr>
          <p:cNvPr id="3" name="Content Placeholder 2"/>
          <p:cNvSpPr>
            <a:spLocks noGrp="1"/>
          </p:cNvSpPr>
          <p:nvPr>
            <p:ph sz="quarter" idx="1"/>
          </p:nvPr>
        </p:nvSpPr>
        <p:spPr/>
        <p:txBody>
          <a:bodyPr/>
          <a:lstStyle/>
          <a:p>
            <a:pPr marL="0" indent="0">
              <a:buNone/>
            </a:pP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0407" y="1524000"/>
            <a:ext cx="5998194"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205264" y="3039071"/>
            <a:ext cx="1066799" cy="307777"/>
          </a:xfrm>
          <a:prstGeom prst="rect">
            <a:avLst/>
          </a:prstGeom>
          <a:noFill/>
          <a:scene3d>
            <a:camera prst="orthographicFront">
              <a:rot lat="0" lon="0" rev="5400000"/>
            </a:camera>
            <a:lightRig rig="threePt" dir="t"/>
          </a:scene3d>
        </p:spPr>
        <p:txBody>
          <a:bodyPr wrap="square" rtlCol="0">
            <a:spAutoFit/>
          </a:bodyPr>
          <a:lstStyle/>
          <a:p>
            <a:r>
              <a:rPr lang="en-US" sz="1400" b="1" dirty="0" smtClean="0">
                <a:latin typeface="Arial" pitchFamily="34" charset="0"/>
                <a:cs typeface="Arial" pitchFamily="34" charset="0"/>
              </a:rPr>
              <a:t>Titles</a:t>
            </a:r>
            <a:endParaRPr lang="en-US" sz="1400" b="1" dirty="0">
              <a:latin typeface="Arial" pitchFamily="34" charset="0"/>
              <a:cs typeface="Arial" pitchFamily="34" charset="0"/>
            </a:endParaRPr>
          </a:p>
        </p:txBody>
      </p:sp>
    </p:spTree>
    <p:extLst>
      <p:ext uri="{BB962C8B-B14F-4D97-AF65-F5344CB8AC3E}">
        <p14:creationId xmlns:p14="http://schemas.microsoft.com/office/powerpoint/2010/main" val="2060933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learning</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a:t>B</a:t>
            </a:r>
            <a:r>
              <a:rPr lang="en-US" dirty="0" smtClean="0"/>
              <a:t>etter </a:t>
            </a:r>
            <a:r>
              <a:rPr lang="en-US" dirty="0"/>
              <a:t>terms </a:t>
            </a:r>
            <a:endParaRPr lang="en-US" dirty="0" smtClean="0"/>
          </a:p>
          <a:p>
            <a:pPr lvl="1"/>
            <a:r>
              <a:rPr lang="en-US" dirty="0" smtClean="0"/>
              <a:t>big </a:t>
            </a:r>
            <a:r>
              <a:rPr lang="en-US" dirty="0"/>
              <a:t>deal sub prices </a:t>
            </a:r>
            <a:r>
              <a:rPr lang="en-US" dirty="0" smtClean="0"/>
              <a:t>well below </a:t>
            </a:r>
            <a:r>
              <a:rPr lang="en-US" dirty="0"/>
              <a:t>list</a:t>
            </a:r>
          </a:p>
          <a:p>
            <a:pPr lvl="1"/>
            <a:r>
              <a:rPr lang="en-US" dirty="0"/>
              <a:t>m</a:t>
            </a:r>
            <a:r>
              <a:rPr lang="en-US" dirty="0" smtClean="0"/>
              <a:t>ulti-site and broader full collection access</a:t>
            </a:r>
          </a:p>
          <a:p>
            <a:r>
              <a:rPr lang="en-US" dirty="0"/>
              <a:t>S</a:t>
            </a:r>
            <a:r>
              <a:rPr lang="en-US" dirty="0" smtClean="0"/>
              <a:t>till </a:t>
            </a:r>
            <a:r>
              <a:rPr lang="en-US" dirty="0"/>
              <a:t>locked in to multi-year contracts with limited </a:t>
            </a:r>
            <a:r>
              <a:rPr lang="en-US" dirty="0" smtClean="0"/>
              <a:t>flexibility</a:t>
            </a:r>
          </a:p>
          <a:p>
            <a:r>
              <a:rPr lang="en-US" dirty="0" smtClean="0"/>
              <a:t>High historic base prices still push overall commercial pub costs up</a:t>
            </a:r>
          </a:p>
          <a:p>
            <a:r>
              <a:rPr lang="en-US" dirty="0" smtClean="0"/>
              <a:t>Big publisher-contracting with smaller publishers complicated and expensive</a:t>
            </a:r>
            <a:endParaRPr lang="en-US" dirty="0"/>
          </a:p>
          <a:p>
            <a:r>
              <a:rPr lang="en-US" dirty="0"/>
              <a:t>B</a:t>
            </a:r>
            <a:r>
              <a:rPr lang="en-US" dirty="0" smtClean="0"/>
              <a:t>ottom </a:t>
            </a:r>
            <a:r>
              <a:rPr lang="en-US" dirty="0"/>
              <a:t>line: we need these deals but we </a:t>
            </a:r>
            <a:r>
              <a:rPr lang="en-US" dirty="0" smtClean="0"/>
              <a:t>need to keep pushing our  </a:t>
            </a:r>
            <a:r>
              <a:rPr lang="en-US" dirty="0"/>
              <a:t>leverage</a:t>
            </a:r>
          </a:p>
          <a:p>
            <a:pPr lvl="1"/>
            <a:r>
              <a:rPr lang="en-US" dirty="0" smtClean="0"/>
              <a:t>journals </a:t>
            </a:r>
            <a:r>
              <a:rPr lang="en-US" dirty="0"/>
              <a:t>not really a competitive market in terms of content at top or even second tier journals across all disciplines, we have to have direct and immediate access to all years for researchers to support cutting edge research</a:t>
            </a:r>
          </a:p>
          <a:p>
            <a:pPr lvl="1"/>
            <a:r>
              <a:rPr lang="en-US" dirty="0"/>
              <a:t>important to do risk </a:t>
            </a:r>
            <a:r>
              <a:rPr lang="en-US" dirty="0" smtClean="0"/>
              <a:t>analysis, opting </a:t>
            </a:r>
            <a:r>
              <a:rPr lang="en-US" dirty="0"/>
              <a:t>out of deals and crafting other opportunities sometimes </a:t>
            </a:r>
            <a:r>
              <a:rPr lang="en-US" dirty="0" smtClean="0"/>
              <a:t>brings </a:t>
            </a:r>
            <a:r>
              <a:rPr lang="en-US" dirty="0"/>
              <a:t>temporary hardship but long term </a:t>
            </a:r>
            <a:r>
              <a:rPr lang="en-US" dirty="0" smtClean="0"/>
              <a:t>gains</a:t>
            </a:r>
            <a:endParaRPr lang="en-US" dirty="0"/>
          </a:p>
        </p:txBody>
      </p:sp>
    </p:spTree>
    <p:extLst>
      <p:ext uri="{BB962C8B-B14F-4D97-AF65-F5344CB8AC3E}">
        <p14:creationId xmlns:p14="http://schemas.microsoft.com/office/powerpoint/2010/main" val="35532534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the fine art of negotiation</a:t>
            </a:r>
            <a:endParaRPr lang="en-US" dirty="0"/>
          </a:p>
        </p:txBody>
      </p:sp>
      <p:sp>
        <p:nvSpPr>
          <p:cNvPr id="3" name="Content Placeholder 2"/>
          <p:cNvSpPr>
            <a:spLocks noGrp="1"/>
          </p:cNvSpPr>
          <p:nvPr>
            <p:ph sz="quarter" idx="1"/>
          </p:nvPr>
        </p:nvSpPr>
        <p:spPr/>
        <p:txBody>
          <a:bodyPr>
            <a:normAutofit fontScale="92500"/>
          </a:bodyPr>
          <a:lstStyle/>
          <a:p>
            <a:r>
              <a:rPr lang="en-US" dirty="0" smtClean="0"/>
              <a:t>Not just journals, increasing focus on </a:t>
            </a:r>
            <a:r>
              <a:rPr lang="en-US" dirty="0" err="1" smtClean="0"/>
              <a:t>ebooks</a:t>
            </a:r>
            <a:r>
              <a:rPr lang="en-US" dirty="0" smtClean="0"/>
              <a:t>, major reference works, databases</a:t>
            </a:r>
          </a:p>
          <a:p>
            <a:pPr lvl="1"/>
            <a:r>
              <a:rPr lang="en-US" dirty="0"/>
              <a:t>l</a:t>
            </a:r>
            <a:r>
              <a:rPr lang="en-US" dirty="0" smtClean="0"/>
              <a:t>icenses and pricing in early stages of evolution</a:t>
            </a:r>
          </a:p>
          <a:p>
            <a:pPr lvl="1"/>
            <a:r>
              <a:rPr lang="en-US" dirty="0" smtClean="0"/>
              <a:t>still behind peers in these areas</a:t>
            </a:r>
          </a:p>
          <a:p>
            <a:r>
              <a:rPr lang="en-US" dirty="0" smtClean="0"/>
              <a:t>Negotiation relationships with big guys still developing</a:t>
            </a:r>
          </a:p>
          <a:p>
            <a:r>
              <a:rPr lang="en-US" dirty="0" smtClean="0"/>
              <a:t>Ongoing challenges with (and for) society and small publishers</a:t>
            </a:r>
          </a:p>
          <a:p>
            <a:r>
              <a:rPr lang="en-US" dirty="0" smtClean="0"/>
              <a:t>Playing fields for top universities broadening, affecting concepts of rights and access</a:t>
            </a:r>
          </a:p>
          <a:p>
            <a:pPr lvl="1"/>
            <a:r>
              <a:rPr lang="en-US" dirty="0"/>
              <a:t>i</a:t>
            </a:r>
            <a:r>
              <a:rPr lang="en-US" dirty="0" smtClean="0"/>
              <a:t>ncreasing partnerships with non-educational non-profits</a:t>
            </a:r>
          </a:p>
          <a:p>
            <a:pPr lvl="1"/>
            <a:r>
              <a:rPr lang="en-US" dirty="0"/>
              <a:t>i</a:t>
            </a:r>
            <a:r>
              <a:rPr lang="en-US" dirty="0" smtClean="0"/>
              <a:t>ncreasing partnerships with foreign institutions</a:t>
            </a:r>
          </a:p>
          <a:p>
            <a:pPr lvl="1"/>
            <a:r>
              <a:rPr lang="en-US" dirty="0"/>
              <a:t>i</a:t>
            </a:r>
            <a:r>
              <a:rPr lang="en-US" dirty="0" smtClean="0"/>
              <a:t>ncreasing partnerships with commercial enterprises</a:t>
            </a:r>
          </a:p>
          <a:p>
            <a:endParaRPr lang="en-US" dirty="0" smtClean="0"/>
          </a:p>
          <a:p>
            <a:endParaRPr lang="en-US" dirty="0" smtClean="0"/>
          </a:p>
          <a:p>
            <a:endParaRPr lang="en-US" dirty="0"/>
          </a:p>
        </p:txBody>
      </p:sp>
    </p:spTree>
    <p:extLst>
      <p:ext uri="{BB962C8B-B14F-4D97-AF65-F5344CB8AC3E}">
        <p14:creationId xmlns:p14="http://schemas.microsoft.com/office/powerpoint/2010/main" val="21182905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 campus implications</a:t>
            </a:r>
            <a:endParaRPr lang="en-US" dirty="0"/>
          </a:p>
        </p:txBody>
      </p:sp>
      <p:sp>
        <p:nvSpPr>
          <p:cNvPr id="3" name="Content Placeholder 2"/>
          <p:cNvSpPr>
            <a:spLocks noGrp="1"/>
          </p:cNvSpPr>
          <p:nvPr>
            <p:ph sz="quarter" idx="1"/>
          </p:nvPr>
        </p:nvSpPr>
        <p:spPr/>
        <p:txBody>
          <a:bodyPr/>
          <a:lstStyle/>
          <a:p>
            <a:r>
              <a:rPr lang="en-US" dirty="0" smtClean="0"/>
              <a:t>Terms of FTE and site-based licenses</a:t>
            </a:r>
          </a:p>
          <a:p>
            <a:r>
              <a:rPr lang="en-US" dirty="0"/>
              <a:t>A</a:t>
            </a:r>
            <a:r>
              <a:rPr lang="en-US" dirty="0" smtClean="0"/>
              <a:t>nticipating </a:t>
            </a:r>
            <a:r>
              <a:rPr lang="en-US" dirty="0"/>
              <a:t>challenges </a:t>
            </a:r>
            <a:r>
              <a:rPr lang="en-US" dirty="0" smtClean="0"/>
              <a:t>with foreign sites </a:t>
            </a:r>
            <a:r>
              <a:rPr lang="en-US" dirty="0"/>
              <a:t>and commercial associated efforts</a:t>
            </a:r>
          </a:p>
          <a:p>
            <a:r>
              <a:rPr lang="en-US" dirty="0"/>
              <a:t>P</a:t>
            </a:r>
            <a:r>
              <a:rPr lang="en-US" dirty="0" smtClean="0"/>
              <a:t>robably </a:t>
            </a:r>
            <a:r>
              <a:rPr lang="en-US" dirty="0"/>
              <a:t>can negotiate with big guys</a:t>
            </a:r>
          </a:p>
          <a:p>
            <a:r>
              <a:rPr lang="en-US" dirty="0"/>
              <a:t>W</a:t>
            </a:r>
            <a:r>
              <a:rPr lang="en-US" dirty="0" smtClean="0"/>
              <a:t>ill </a:t>
            </a:r>
            <a:r>
              <a:rPr lang="en-US" dirty="0"/>
              <a:t>be significant challenge for </a:t>
            </a:r>
            <a:r>
              <a:rPr lang="en-US" dirty="0" smtClean="0"/>
              <a:t>small </a:t>
            </a:r>
            <a:r>
              <a:rPr lang="en-US" dirty="0"/>
              <a:t>and society publishers, based on historic challenges with complex negotiating </a:t>
            </a:r>
          </a:p>
        </p:txBody>
      </p:sp>
    </p:spTree>
    <p:extLst>
      <p:ext uri="{BB962C8B-B14F-4D97-AF65-F5344CB8AC3E}">
        <p14:creationId xmlns:p14="http://schemas.microsoft.com/office/powerpoint/2010/main" val="31531888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Recommendations</a:t>
            </a:r>
            <a:endParaRPr lang="en-US" dirty="0"/>
          </a:p>
        </p:txBody>
      </p:sp>
      <p:sp>
        <p:nvSpPr>
          <p:cNvPr id="3" name="Content Placeholder 2"/>
          <p:cNvSpPr>
            <a:spLocks noGrp="1"/>
          </p:cNvSpPr>
          <p:nvPr>
            <p:ph sz="quarter" idx="1"/>
          </p:nvPr>
        </p:nvSpPr>
        <p:spPr/>
        <p:txBody>
          <a:bodyPr>
            <a:normAutofit fontScale="92500"/>
          </a:bodyPr>
          <a:lstStyle/>
          <a:p>
            <a:r>
              <a:rPr lang="en-US" dirty="0" smtClean="0"/>
              <a:t>More budget support, to align with peers, critical to level the playing field for core access and not diminish our specialties</a:t>
            </a:r>
          </a:p>
          <a:p>
            <a:r>
              <a:rPr lang="en-US" dirty="0" smtClean="0"/>
              <a:t>More analysis support so we can better watch and learn from these trends, understand impact of our investment and negotiations</a:t>
            </a:r>
          </a:p>
          <a:p>
            <a:r>
              <a:rPr lang="en-US" dirty="0" smtClean="0"/>
              <a:t>More advocacy at top levels around concern of concentration of ownership and contracts of content of small societies with big commercial publishers, need to be more options for societies</a:t>
            </a:r>
          </a:p>
          <a:p>
            <a:pPr marL="0" indent="0">
              <a:buNone/>
            </a:pPr>
            <a:r>
              <a:rPr lang="en-US" dirty="0" smtClean="0">
                <a:sym typeface="Wingdings" pitchFamily="2" charset="2"/>
              </a:rPr>
              <a:t></a:t>
            </a:r>
            <a:r>
              <a:rPr lang="en-US" dirty="0" smtClean="0"/>
              <a:t>Bottom line: big deals are the best Cornell and NERL can do for ourselves with big publishers. Need to focus on bigger problem of concentration in publishing (ex. Euclid lost </a:t>
            </a:r>
            <a:r>
              <a:rPr lang="en-US" dirty="0" smtClean="0"/>
              <a:t>title </a:t>
            </a:r>
            <a:r>
              <a:rPr lang="en-US" dirty="0" smtClean="0"/>
              <a:t>to Springer).</a:t>
            </a:r>
            <a:endParaRPr lang="en-US" dirty="0"/>
          </a:p>
        </p:txBody>
      </p:sp>
    </p:spTree>
    <p:extLst>
      <p:ext uri="{BB962C8B-B14F-4D97-AF65-F5344CB8AC3E}">
        <p14:creationId xmlns:p14="http://schemas.microsoft.com/office/powerpoint/2010/main" val="27735403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Optimizing the </a:t>
            </a:r>
            <a:r>
              <a:rPr lang="en-US" dirty="0" smtClean="0"/>
              <a:t>pain</a:t>
            </a:r>
            <a:endParaRPr lang="en-US" dirty="0"/>
          </a:p>
        </p:txBody>
      </p:sp>
      <p:sp>
        <p:nvSpPr>
          <p:cNvPr id="3" name="Content Placeholder 2"/>
          <p:cNvSpPr>
            <a:spLocks noGrp="1"/>
          </p:cNvSpPr>
          <p:nvPr>
            <p:ph sz="quarter" idx="1"/>
          </p:nvPr>
        </p:nvSpPr>
        <p:spPr/>
        <p:txBody>
          <a:bodyPr>
            <a:normAutofit fontScale="92500" lnSpcReduction="10000"/>
          </a:bodyPr>
          <a:lstStyle/>
          <a:p>
            <a:r>
              <a:rPr lang="en-US" sz="3200" dirty="0"/>
              <a:t>3 different </a:t>
            </a:r>
            <a:r>
              <a:rPr lang="en-US" sz="3200" dirty="0" smtClean="0"/>
              <a:t>evolutionary paths, 15 </a:t>
            </a:r>
            <a:r>
              <a:rPr lang="en-US" sz="3200" dirty="0" err="1" smtClean="0"/>
              <a:t>yrs</a:t>
            </a:r>
            <a:r>
              <a:rPr lang="en-US" sz="3200" dirty="0"/>
              <a:t> </a:t>
            </a:r>
            <a:r>
              <a:rPr lang="en-US" sz="3200" dirty="0" smtClean="0"/>
              <a:t>and…</a:t>
            </a:r>
            <a:endParaRPr lang="en-US" sz="3200" dirty="0"/>
          </a:p>
          <a:p>
            <a:r>
              <a:rPr lang="en-US" sz="3200" dirty="0" smtClean="0"/>
              <a:t>The </a:t>
            </a:r>
            <a:r>
              <a:rPr lang="en-US" sz="3200" dirty="0"/>
              <a:t>numbers </a:t>
            </a:r>
            <a:r>
              <a:rPr lang="en-US" sz="3200" dirty="0" smtClean="0"/>
              <a:t>tell</a:t>
            </a:r>
          </a:p>
          <a:p>
            <a:pPr lvl="1"/>
            <a:r>
              <a:rPr lang="en-US" sz="3000" dirty="0" smtClean="0"/>
              <a:t>trends of  overall increasing costs, titles and usage</a:t>
            </a:r>
          </a:p>
          <a:p>
            <a:r>
              <a:rPr lang="en-US" sz="3200" dirty="0" smtClean="0"/>
              <a:t>Current </a:t>
            </a:r>
            <a:r>
              <a:rPr lang="en-US" sz="3200" dirty="0"/>
              <a:t>wins, current </a:t>
            </a:r>
            <a:r>
              <a:rPr lang="en-US" sz="3200" dirty="0" smtClean="0"/>
              <a:t>pains</a:t>
            </a:r>
          </a:p>
          <a:p>
            <a:pPr lvl="1"/>
            <a:r>
              <a:rPr lang="en-US" sz="3000" dirty="0"/>
              <a:t>f</a:t>
            </a:r>
            <a:r>
              <a:rPr lang="en-US" sz="3000" dirty="0" smtClean="0"/>
              <a:t>avorable terms: capped price increases, cross-campus access, “universal” title lists, good cost-per-use</a:t>
            </a:r>
          </a:p>
          <a:p>
            <a:pPr lvl="1"/>
            <a:r>
              <a:rPr lang="en-US" sz="3000" dirty="0" smtClean="0"/>
              <a:t>locked in at 25% spend</a:t>
            </a:r>
          </a:p>
          <a:p>
            <a:r>
              <a:rPr lang="en-US" sz="3200" dirty="0" smtClean="0"/>
              <a:t>Future challenges and opportunities</a:t>
            </a:r>
          </a:p>
          <a:p>
            <a:pPr lvl="1"/>
            <a:r>
              <a:rPr lang="en-US" sz="3000" dirty="0"/>
              <a:t>a</a:t>
            </a:r>
            <a:r>
              <a:rPr lang="en-US" sz="3000" dirty="0" smtClean="0"/>
              <a:t>lign &amp; collaborate with top peers</a:t>
            </a:r>
          </a:p>
          <a:p>
            <a:pPr lvl="1"/>
            <a:r>
              <a:rPr lang="en-US" sz="3000" dirty="0"/>
              <a:t>s</a:t>
            </a:r>
            <a:r>
              <a:rPr lang="en-US" sz="3000" dirty="0" smtClean="0"/>
              <a:t>upporting new initiatives (tech campus)</a:t>
            </a:r>
            <a:endParaRPr lang="en-US" sz="3000" dirty="0"/>
          </a:p>
        </p:txBody>
      </p:sp>
    </p:spTree>
    <p:extLst>
      <p:ext uri="{BB962C8B-B14F-4D97-AF65-F5344CB8AC3E}">
        <p14:creationId xmlns:p14="http://schemas.microsoft.com/office/powerpoint/2010/main" val="2276567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Core principles</a:t>
            </a:r>
            <a:endParaRPr lang="en-US" dirty="0"/>
          </a:p>
        </p:txBody>
      </p:sp>
      <p:sp>
        <p:nvSpPr>
          <p:cNvPr id="3" name="Content Placeholder 2"/>
          <p:cNvSpPr>
            <a:spLocks noGrp="1"/>
          </p:cNvSpPr>
          <p:nvPr>
            <p:ph sz="quarter" idx="1"/>
          </p:nvPr>
        </p:nvSpPr>
        <p:spPr/>
        <p:txBody>
          <a:bodyPr>
            <a:normAutofit/>
          </a:bodyPr>
          <a:lstStyle/>
          <a:p>
            <a:r>
              <a:rPr lang="en-US" sz="3200" dirty="0"/>
              <a:t>Support literature requirements of high-end Cornell research</a:t>
            </a:r>
          </a:p>
          <a:p>
            <a:r>
              <a:rPr lang="en-US" sz="3200" dirty="0"/>
              <a:t>Aggressive stewardship of </a:t>
            </a:r>
            <a:r>
              <a:rPr lang="en-US" sz="3200" dirty="0" smtClean="0"/>
              <a:t>materials budget across CUL funding streams</a:t>
            </a:r>
            <a:endParaRPr lang="en-US" sz="3200" dirty="0"/>
          </a:p>
          <a:p>
            <a:r>
              <a:rPr lang="en-US" sz="3200" dirty="0"/>
              <a:t>Maximize collaborative opportunities within and beyond </a:t>
            </a:r>
            <a:r>
              <a:rPr lang="en-US" sz="3200" dirty="0" smtClean="0"/>
              <a:t>Cornell</a:t>
            </a:r>
            <a:endParaRPr lang="en-US" sz="3200" dirty="0"/>
          </a:p>
          <a:p>
            <a:pPr marL="0" indent="0">
              <a:buNone/>
            </a:pPr>
            <a:r>
              <a:rPr lang="en-US" sz="3200" dirty="0" smtClean="0">
                <a:sym typeface="Wingdings" pitchFamily="2" charset="2"/>
              </a:rPr>
              <a:t> Overall Cornell goal to attract, retain and enable the best researchers and students</a:t>
            </a:r>
            <a:endParaRPr lang="en-US" sz="3200" dirty="0" smtClean="0"/>
          </a:p>
        </p:txBody>
      </p:sp>
    </p:spTree>
    <p:extLst>
      <p:ext uri="{BB962C8B-B14F-4D97-AF65-F5344CB8AC3E}">
        <p14:creationId xmlns:p14="http://schemas.microsoft.com/office/powerpoint/2010/main" val="2612723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3 negotiations</a:t>
            </a:r>
            <a:endParaRPr lang="en-US" dirty="0"/>
          </a:p>
        </p:txBody>
      </p:sp>
      <p:sp>
        <p:nvSpPr>
          <p:cNvPr id="3" name="Content Placeholder 2"/>
          <p:cNvSpPr>
            <a:spLocks noGrp="1"/>
          </p:cNvSpPr>
          <p:nvPr>
            <p:ph sz="quarter" idx="1"/>
          </p:nvPr>
        </p:nvSpPr>
        <p:spPr/>
        <p:txBody>
          <a:bodyPr>
            <a:normAutofit/>
          </a:bodyPr>
          <a:lstStyle/>
          <a:p>
            <a:pPr marL="274320" lvl="1" indent="-274320">
              <a:spcBef>
                <a:spcPts val="580"/>
              </a:spcBef>
              <a:buClr>
                <a:schemeClr val="accent1"/>
              </a:buClr>
            </a:pPr>
            <a:r>
              <a:rPr lang="en-US" sz="2800" dirty="0" smtClean="0"/>
              <a:t>Similar contract structures </a:t>
            </a:r>
            <a:r>
              <a:rPr lang="en-US" sz="2800" dirty="0"/>
              <a:t>but </a:t>
            </a:r>
            <a:r>
              <a:rPr lang="en-US" sz="2800" dirty="0" smtClean="0"/>
              <a:t>nuanced </a:t>
            </a:r>
            <a:r>
              <a:rPr lang="en-US" sz="2800" dirty="0"/>
              <a:t>approaches</a:t>
            </a:r>
          </a:p>
          <a:p>
            <a:r>
              <a:rPr lang="en-US" sz="2800" dirty="0" smtClean="0"/>
              <a:t>Issues over time</a:t>
            </a:r>
          </a:p>
          <a:p>
            <a:pPr lvl="1"/>
            <a:r>
              <a:rPr lang="en-US" sz="2600" dirty="0" smtClean="0"/>
              <a:t>pricing</a:t>
            </a:r>
            <a:r>
              <a:rPr lang="en-US" sz="2600" dirty="0"/>
              <a:t>, </a:t>
            </a:r>
            <a:r>
              <a:rPr lang="en-US" sz="2600" dirty="0" smtClean="0"/>
              <a:t>full collection access, duplication</a:t>
            </a:r>
          </a:p>
          <a:p>
            <a:pPr lvl="1"/>
            <a:r>
              <a:rPr lang="en-US" sz="2600" dirty="0" smtClean="0"/>
              <a:t>multi-site arrangements, cancellation allowances, </a:t>
            </a:r>
            <a:r>
              <a:rPr lang="en-US" sz="2600" dirty="0"/>
              <a:t>archival rights, </a:t>
            </a:r>
            <a:r>
              <a:rPr lang="en-US" sz="2600" dirty="0" smtClean="0"/>
              <a:t>disclosure</a:t>
            </a:r>
          </a:p>
          <a:p>
            <a:pPr lvl="1"/>
            <a:r>
              <a:rPr lang="en-US" sz="2600" dirty="0"/>
              <a:t>a</a:t>
            </a:r>
            <a:r>
              <a:rPr lang="en-US" sz="2600" dirty="0" smtClean="0"/>
              <a:t>cquisition of some other publishers, price jumps but overall under package </a:t>
            </a:r>
            <a:r>
              <a:rPr lang="en-US" sz="2600" dirty="0" smtClean="0"/>
              <a:t>terms, often loss of prior access</a:t>
            </a:r>
            <a:endParaRPr lang="en-US" sz="2600" dirty="0" smtClean="0"/>
          </a:p>
          <a:p>
            <a:pPr lvl="1"/>
            <a:r>
              <a:rPr lang="en-US" sz="2600" dirty="0"/>
              <a:t>c</a:t>
            </a:r>
            <a:r>
              <a:rPr lang="en-US" sz="2600" dirty="0" smtClean="0"/>
              <a:t>ontracting with smaller societies and publishers, complex arrangements and terms outside big deal terms</a:t>
            </a:r>
          </a:p>
        </p:txBody>
      </p:sp>
    </p:spTree>
    <p:extLst>
      <p:ext uri="{BB962C8B-B14F-4D97-AF65-F5344CB8AC3E}">
        <p14:creationId xmlns:p14="http://schemas.microsoft.com/office/powerpoint/2010/main" val="34509895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Elsevier (“El-severe</a:t>
            </a:r>
            <a:r>
              <a:rPr lang="en-US" dirty="0" smtClean="0"/>
              <a:t>”) gestalt</a:t>
            </a:r>
            <a:endParaRPr lang="en-US" sz="1800" dirty="0"/>
          </a:p>
        </p:txBody>
      </p:sp>
      <p:sp>
        <p:nvSpPr>
          <p:cNvPr id="3" name="Content Placeholder 2"/>
          <p:cNvSpPr>
            <a:spLocks noGrp="1"/>
          </p:cNvSpPr>
          <p:nvPr>
            <p:ph sz="quarter" idx="1"/>
          </p:nvPr>
        </p:nvSpPr>
        <p:spPr/>
        <p:txBody>
          <a:bodyPr>
            <a:normAutofit/>
          </a:bodyPr>
          <a:lstStyle/>
          <a:p>
            <a:r>
              <a:rPr lang="en-US" sz="2800" dirty="0" smtClean="0"/>
              <a:t>Left big deal for 5 years</a:t>
            </a:r>
          </a:p>
          <a:p>
            <a:pPr lvl="1"/>
            <a:r>
              <a:rPr lang="en-US" dirty="0" smtClean="0"/>
              <a:t>Many cancellations and no access to unsubscribed titles</a:t>
            </a:r>
          </a:p>
          <a:p>
            <a:pPr lvl="1"/>
            <a:r>
              <a:rPr lang="en-US" dirty="0"/>
              <a:t>Interim years difficult for </a:t>
            </a:r>
            <a:r>
              <a:rPr lang="en-US" dirty="0" smtClean="0"/>
              <a:t>users, </a:t>
            </a:r>
            <a:r>
              <a:rPr lang="en-US" dirty="0"/>
              <a:t>ILL requests skyrocketed</a:t>
            </a:r>
          </a:p>
          <a:p>
            <a:pPr lvl="1"/>
            <a:r>
              <a:rPr lang="en-US" dirty="0" smtClean="0"/>
              <a:t>Prices jumped, tough budget times for </a:t>
            </a:r>
            <a:r>
              <a:rPr lang="en-US" dirty="0"/>
              <a:t>unit </a:t>
            </a:r>
            <a:r>
              <a:rPr lang="en-US" dirty="0" smtClean="0"/>
              <a:t>libraries</a:t>
            </a:r>
          </a:p>
          <a:p>
            <a:r>
              <a:rPr lang="en-US" sz="2800" dirty="0" smtClean="0"/>
              <a:t>Current pricing &amp; access terms good for going forward</a:t>
            </a:r>
          </a:p>
          <a:p>
            <a:pPr lvl="1"/>
            <a:r>
              <a:rPr lang="en-US" sz="2800" dirty="0" smtClean="0"/>
              <a:t>Cornell big </a:t>
            </a:r>
            <a:r>
              <a:rPr lang="en-US" sz="2800" dirty="0"/>
              <a:t>deal sub prices </a:t>
            </a:r>
            <a:r>
              <a:rPr lang="en-US" sz="2800" dirty="0" err="1" smtClean="0"/>
              <a:t>ave.</a:t>
            </a:r>
            <a:r>
              <a:rPr lang="en-US" sz="2800" dirty="0" smtClean="0"/>
              <a:t> 17% </a:t>
            </a:r>
            <a:r>
              <a:rPr lang="en-US" sz="2800" dirty="0"/>
              <a:t>below </a:t>
            </a:r>
            <a:r>
              <a:rPr lang="en-US" sz="2800" dirty="0" smtClean="0"/>
              <a:t>list</a:t>
            </a:r>
          </a:p>
          <a:p>
            <a:r>
              <a:rPr lang="en-US" sz="2800" dirty="0" smtClean="0"/>
              <a:t>Base prices too high from 20+% increases in the </a:t>
            </a:r>
            <a:r>
              <a:rPr lang="en-US" sz="2800" dirty="0"/>
              <a:t>80s-90s </a:t>
            </a:r>
            <a:endParaRPr lang="en-US" sz="2800" dirty="0" smtClean="0"/>
          </a:p>
          <a:p>
            <a:pPr lvl="1"/>
            <a:r>
              <a:rPr lang="en-US" sz="2600" dirty="0" smtClean="0"/>
              <a:t>30-40% profit margins set then still enjoyed by pubs</a:t>
            </a:r>
          </a:p>
          <a:p>
            <a:r>
              <a:rPr lang="en-US" sz="3000" dirty="0"/>
              <a:t>Much negotiation, refined relationship over </a:t>
            </a:r>
            <a:r>
              <a:rPr lang="en-US" sz="3000" dirty="0" smtClean="0"/>
              <a:t>time</a:t>
            </a:r>
            <a:endParaRPr lang="en-US" sz="2800" dirty="0" smtClean="0"/>
          </a:p>
          <a:p>
            <a:pPr marL="320040" lvl="1" indent="0">
              <a:buNone/>
            </a:pPr>
            <a:endParaRPr lang="en-US" sz="2600" dirty="0"/>
          </a:p>
        </p:txBody>
      </p:sp>
    </p:spTree>
    <p:extLst>
      <p:ext uri="{BB962C8B-B14F-4D97-AF65-F5344CB8AC3E}">
        <p14:creationId xmlns:p14="http://schemas.microsoft.com/office/powerpoint/2010/main" val="30466272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Elsevier numbers</a:t>
            </a:r>
            <a:endParaRPr lang="en-US" dirty="0"/>
          </a:p>
        </p:txBody>
      </p:sp>
      <p:sp>
        <p:nvSpPr>
          <p:cNvPr id="3" name="Content Placeholder 2"/>
          <p:cNvSpPr>
            <a:spLocks noGrp="1"/>
          </p:cNvSpPr>
          <p:nvPr>
            <p:ph sz="quarter" idx="1"/>
          </p:nvPr>
        </p:nvSpPr>
        <p:spPr/>
        <p:txBody>
          <a:bodyPr/>
          <a:lstStyle/>
          <a:p>
            <a:endParaRPr lang="en-US" dirty="0"/>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00200"/>
            <a:ext cx="8001000" cy="3814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69497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Elsevier 1998-1999</a:t>
            </a:r>
            <a:endParaRPr lang="en-US" dirty="0"/>
          </a:p>
        </p:txBody>
      </p:sp>
      <p:sp>
        <p:nvSpPr>
          <p:cNvPr id="3" name="Content Placeholder 2"/>
          <p:cNvSpPr>
            <a:spLocks noGrp="1"/>
          </p:cNvSpPr>
          <p:nvPr>
            <p:ph sz="quarter" idx="1"/>
          </p:nvPr>
        </p:nvSpPr>
        <p:spPr/>
        <p:txBody>
          <a:bodyPr>
            <a:normAutofit/>
          </a:bodyPr>
          <a:lstStyle/>
          <a:p>
            <a:r>
              <a:rPr lang="en-US" sz="2800" dirty="0" smtClean="0"/>
              <a:t>First Big Deal negotiations</a:t>
            </a:r>
          </a:p>
          <a:p>
            <a:pPr lvl="1"/>
            <a:r>
              <a:rPr lang="en-US" sz="2600" dirty="0"/>
              <a:t>e</a:t>
            </a:r>
            <a:r>
              <a:rPr lang="en-US" sz="2600" dirty="0" smtClean="0"/>
              <a:t>xpensive, complicated, strict terms</a:t>
            </a:r>
          </a:p>
          <a:p>
            <a:pPr lvl="1"/>
            <a:r>
              <a:rPr lang="en-US" sz="2600" dirty="0" smtClean="0"/>
              <a:t>much back &amp; forth through Science Team</a:t>
            </a:r>
          </a:p>
          <a:p>
            <a:pPr lvl="1"/>
            <a:r>
              <a:rPr lang="en-US" sz="2600" dirty="0" smtClean="0"/>
              <a:t>no mutual agreement</a:t>
            </a:r>
          </a:p>
          <a:p>
            <a:pPr lvl="1"/>
            <a:endParaRPr lang="en-US" sz="2600" dirty="0"/>
          </a:p>
        </p:txBody>
      </p:sp>
    </p:spTree>
    <p:extLst>
      <p:ext uri="{BB962C8B-B14F-4D97-AF65-F5344CB8AC3E}">
        <p14:creationId xmlns:p14="http://schemas.microsoft.com/office/powerpoint/2010/main" val="2117099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Elsevier 2000-2003</a:t>
            </a:r>
            <a:endParaRPr lang="en-US" dirty="0"/>
          </a:p>
        </p:txBody>
      </p:sp>
      <p:sp>
        <p:nvSpPr>
          <p:cNvPr id="3" name="Content Placeholder 2"/>
          <p:cNvSpPr>
            <a:spLocks noGrp="1"/>
          </p:cNvSpPr>
          <p:nvPr>
            <p:ph sz="quarter" idx="1"/>
          </p:nvPr>
        </p:nvSpPr>
        <p:spPr/>
        <p:txBody>
          <a:bodyPr>
            <a:normAutofit lnSpcReduction="10000"/>
          </a:bodyPr>
          <a:lstStyle/>
          <a:p>
            <a:r>
              <a:rPr lang="en-US" dirty="0"/>
              <a:t>O</a:t>
            </a:r>
            <a:r>
              <a:rPr lang="en-US" dirty="0" smtClean="0"/>
              <a:t>riginal </a:t>
            </a:r>
            <a:r>
              <a:rPr lang="en-US" dirty="0"/>
              <a:t>NERL </a:t>
            </a:r>
            <a:r>
              <a:rPr lang="en-US" dirty="0" smtClean="0"/>
              <a:t>deal, 2000-2002</a:t>
            </a:r>
          </a:p>
          <a:p>
            <a:pPr lvl="1"/>
            <a:r>
              <a:rPr lang="en-US" dirty="0" smtClean="0"/>
              <a:t>3yr, no cancellation, 850 subs (many dupes), UTL</a:t>
            </a:r>
          </a:p>
          <a:p>
            <a:pPr lvl="1"/>
            <a:r>
              <a:rPr lang="en-US" dirty="0"/>
              <a:t>m</a:t>
            </a:r>
            <a:r>
              <a:rPr lang="en-US" dirty="0" smtClean="0"/>
              <a:t>ulti-site access OK for Med, Geneva, Arecibo</a:t>
            </a:r>
          </a:p>
          <a:p>
            <a:pPr lvl="1"/>
            <a:r>
              <a:rPr lang="en-US" dirty="0"/>
              <a:t>g</a:t>
            </a:r>
            <a:r>
              <a:rPr lang="en-US" dirty="0" smtClean="0"/>
              <a:t>obbling up small societies content</a:t>
            </a:r>
          </a:p>
          <a:p>
            <a:r>
              <a:rPr lang="en-US" dirty="0"/>
              <a:t>N</a:t>
            </a:r>
            <a:r>
              <a:rPr lang="en-US" dirty="0" smtClean="0"/>
              <a:t>ot </a:t>
            </a:r>
            <a:r>
              <a:rPr lang="en-US" dirty="0"/>
              <a:t>good terms for Cornell</a:t>
            </a:r>
          </a:p>
          <a:p>
            <a:pPr lvl="1"/>
            <a:r>
              <a:rPr lang="en-US" dirty="0"/>
              <a:t>too many </a:t>
            </a:r>
            <a:r>
              <a:rPr lang="en-US" dirty="0" smtClean="0"/>
              <a:t>duplicates, broad </a:t>
            </a:r>
            <a:r>
              <a:rPr lang="en-US" dirty="0"/>
              <a:t>discipline coverage</a:t>
            </a:r>
          </a:p>
          <a:p>
            <a:pPr lvl="1"/>
            <a:r>
              <a:rPr lang="en-US" dirty="0"/>
              <a:t>made for high </a:t>
            </a:r>
            <a:r>
              <a:rPr lang="en-US" dirty="0" smtClean="0"/>
              <a:t>costs, and no </a:t>
            </a:r>
            <a:r>
              <a:rPr lang="en-US" dirty="0"/>
              <a:t>flexibility for individual subject funds to manage costs</a:t>
            </a:r>
          </a:p>
          <a:p>
            <a:r>
              <a:rPr lang="en-US" dirty="0" smtClean="0"/>
              <a:t>Negotiated extension for 2003 </a:t>
            </a:r>
            <a:r>
              <a:rPr lang="en-US" dirty="0"/>
              <a:t>while we kept working on our </a:t>
            </a:r>
            <a:r>
              <a:rPr lang="en-US" dirty="0" smtClean="0"/>
              <a:t>approach</a:t>
            </a:r>
          </a:p>
          <a:p>
            <a:pPr lvl="1"/>
            <a:r>
              <a:rPr lang="en-US" dirty="0" smtClean="0"/>
              <a:t>&lt; 20% subs e-only (&gt;650 still </a:t>
            </a:r>
            <a:r>
              <a:rPr lang="en-US" dirty="0" err="1" smtClean="0"/>
              <a:t>p+e</a:t>
            </a:r>
            <a:r>
              <a:rPr lang="en-US" dirty="0"/>
              <a:t> </a:t>
            </a:r>
            <a:r>
              <a:rPr lang="en-US" dirty="0" smtClean="0"/>
              <a:t>@ 10% surcharge)</a:t>
            </a:r>
            <a:endParaRPr lang="en-US" dirty="0"/>
          </a:p>
          <a:p>
            <a:endParaRPr lang="en-US" dirty="0"/>
          </a:p>
        </p:txBody>
      </p:sp>
    </p:spTree>
    <p:extLst>
      <p:ext uri="{BB962C8B-B14F-4D97-AF65-F5344CB8AC3E}">
        <p14:creationId xmlns:p14="http://schemas.microsoft.com/office/powerpoint/2010/main" val="3871645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1_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10935</TotalTime>
  <Words>1818</Words>
  <Application>Microsoft Office PowerPoint</Application>
  <PresentationFormat>On-screen Show (4:3)</PresentationFormat>
  <Paragraphs>196</Paragraphs>
  <Slides>26</Slides>
  <Notes>9</Notes>
  <HiddenSlides>9</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Equity</vt:lpstr>
      <vt:lpstr>1_Equity</vt:lpstr>
      <vt:lpstr>BIG 3 BIG DEALS</vt:lpstr>
      <vt:lpstr>How big?</vt:lpstr>
      <vt:lpstr>Optimizing the pain</vt:lpstr>
      <vt:lpstr>Core principles</vt:lpstr>
      <vt:lpstr>Big 3 negotiations</vt:lpstr>
      <vt:lpstr>Elsevier (“El-severe”) gestalt</vt:lpstr>
      <vt:lpstr>Elsevier numbers</vt:lpstr>
      <vt:lpstr>Elsevier 1998-1999</vt:lpstr>
      <vt:lpstr>Elsevier 2000-2003</vt:lpstr>
      <vt:lpstr>Elsevier 2004-2008</vt:lpstr>
      <vt:lpstr>Elsevier 2009-2013</vt:lpstr>
      <vt:lpstr>Elsevier 2008 Cost-Per-Use</vt:lpstr>
      <vt:lpstr>Springer gestalt</vt:lpstr>
      <vt:lpstr>Springer numbers</vt:lpstr>
      <vt:lpstr>Springer 2002-2006</vt:lpstr>
      <vt:lpstr>Springer 2007-2011</vt:lpstr>
      <vt:lpstr>Springer 2012-2014</vt:lpstr>
      <vt:lpstr>Wiley gestalt</vt:lpstr>
      <vt:lpstr>Wiley numbers</vt:lpstr>
      <vt:lpstr>Wiley 2000-2008</vt:lpstr>
      <vt:lpstr>Wiley 2009-2012</vt:lpstr>
      <vt:lpstr>Impact at WCMC</vt:lpstr>
      <vt:lpstr>Lessons learning</vt:lpstr>
      <vt:lpstr>Future: the fine art of negotiation</vt:lpstr>
      <vt:lpstr>Tech campus implications</vt:lpstr>
      <vt:lpstr>Recommendations</vt:lpstr>
    </vt:vector>
  </TitlesOfParts>
  <Company>Cornell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BIG 3 BIG DEALS</dc:title>
  <dc:creator>LibUser</dc:creator>
  <cp:lastModifiedBy>LibUser</cp:lastModifiedBy>
  <cp:revision>94</cp:revision>
  <dcterms:created xsi:type="dcterms:W3CDTF">2012-01-06T01:31:48Z</dcterms:created>
  <dcterms:modified xsi:type="dcterms:W3CDTF">2012-01-17T15:57:45Z</dcterms:modified>
</cp:coreProperties>
</file>