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2"/>
  </p:notesMasterIdLst>
  <p:handoutMasterIdLst>
    <p:handoutMasterId r:id="rId33"/>
  </p:handoutMasterIdLst>
  <p:sldIdLst>
    <p:sldId id="256" r:id="rId2"/>
    <p:sldId id="257" r:id="rId3"/>
    <p:sldId id="262" r:id="rId4"/>
    <p:sldId id="352" r:id="rId5"/>
    <p:sldId id="317" r:id="rId6"/>
    <p:sldId id="315" r:id="rId7"/>
    <p:sldId id="305" r:id="rId8"/>
    <p:sldId id="323" r:id="rId9"/>
    <p:sldId id="314" r:id="rId10"/>
    <p:sldId id="288" r:id="rId11"/>
    <p:sldId id="277" r:id="rId12"/>
    <p:sldId id="278" r:id="rId13"/>
    <p:sldId id="349" r:id="rId14"/>
    <p:sldId id="279" r:id="rId15"/>
    <p:sldId id="259" r:id="rId16"/>
    <p:sldId id="350" r:id="rId17"/>
    <p:sldId id="351" r:id="rId18"/>
    <p:sldId id="338" r:id="rId19"/>
    <p:sldId id="346" r:id="rId20"/>
    <p:sldId id="339" r:id="rId21"/>
    <p:sldId id="340" r:id="rId22"/>
    <p:sldId id="341" r:id="rId23"/>
    <p:sldId id="342" r:id="rId24"/>
    <p:sldId id="343" r:id="rId25"/>
    <p:sldId id="344" r:id="rId26"/>
    <p:sldId id="345" r:id="rId27"/>
    <p:sldId id="304" r:id="rId28"/>
    <p:sldId id="313" r:id="rId29"/>
    <p:sldId id="264" r:id="rId30"/>
    <p:sldId id="347" r:id="rId3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FFBB"/>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32" autoAdjust="0"/>
    <p:restoredTop sz="90209" autoAdjust="0"/>
  </p:normalViewPr>
  <p:slideViewPr>
    <p:cSldViewPr snapToGrid="0" snapToObjects="1">
      <p:cViewPr>
        <p:scale>
          <a:sx n="150" d="100"/>
          <a:sy n="150" d="100"/>
        </p:scale>
        <p:origin x="-2048" y="-8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notesMaster" Target="notesMasters/notes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handoutMaster" Target="handoutMasters/handoutMaster1.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3DB77DE-CF71-2943-B1F0-A279D391C846}" type="datetimeFigureOut">
              <a:rPr lang="en-US" smtClean="0"/>
              <a:pPr/>
              <a:t>5/12/11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A9ACB64-306F-8B46-8C1F-B04BC2D2DEC9}" type="slidenum">
              <a:rPr lang="en-US" smtClean="0"/>
              <a:pPr/>
              <a:t>‹#›</a:t>
            </a:fld>
            <a:endParaRPr lang="en-US"/>
          </a:p>
        </p:txBody>
      </p:sp>
    </p:spTree>
    <p:extLst>
      <p:ext uri="{BB962C8B-B14F-4D97-AF65-F5344CB8AC3E}">
        <p14:creationId xmlns:p14="http://schemas.microsoft.com/office/powerpoint/2010/main" val="197911208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71F7E1-D3AD-294D-A9E3-6AC46AE14D05}" type="datetimeFigureOut">
              <a:rPr lang="en-US" smtClean="0"/>
              <a:pPr/>
              <a:t>5/12/11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789179-8FA9-5345-8A44-AEC9918E39B5}" type="slidenum">
              <a:rPr lang="en-US" smtClean="0"/>
              <a:pPr/>
              <a:t>‹#›</a:t>
            </a:fld>
            <a:endParaRPr lang="en-US"/>
          </a:p>
        </p:txBody>
      </p:sp>
    </p:spTree>
    <p:extLst>
      <p:ext uri="{BB962C8B-B14F-4D97-AF65-F5344CB8AC3E}">
        <p14:creationId xmlns:p14="http://schemas.microsoft.com/office/powerpoint/2010/main" val="123228946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 Id="rId3" Type="http://schemas.openxmlformats.org/officeDocument/2006/relationships/hyperlink" Target="https://confluence.cornell.edu/x/XJzBC"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a:t>
            </a:r>
            <a:r>
              <a:rPr lang="en-US" baseline="0" dirty="0" smtClean="0"/>
              <a:t> the culmination of the Discovery project and a set of meetings with data delivery, </a:t>
            </a:r>
            <a:r>
              <a:rPr lang="en-US" baseline="0" dirty="0" err="1" smtClean="0"/>
              <a:t>IdMgmt</a:t>
            </a:r>
            <a:r>
              <a:rPr lang="en-US" baseline="0" dirty="0" smtClean="0"/>
              <a:t>, S&amp;O/Prod control and Engineering, and IT policy. 20 some slides full of pictures and explanations of the scope of Workday from a technical point of view.</a:t>
            </a:r>
          </a:p>
          <a:p>
            <a:endParaRPr lang="en-US" baseline="0" dirty="0" smtClean="0"/>
          </a:p>
        </p:txBody>
      </p:sp>
      <p:sp>
        <p:nvSpPr>
          <p:cNvPr id="4" name="Slide Number Placeholder 3"/>
          <p:cNvSpPr>
            <a:spLocks noGrp="1"/>
          </p:cNvSpPr>
          <p:nvPr>
            <p:ph type="sldNum" sz="quarter" idx="10"/>
          </p:nvPr>
        </p:nvSpPr>
        <p:spPr/>
        <p:txBody>
          <a:bodyPr/>
          <a:lstStyle/>
          <a:p>
            <a:fld id="{0E789179-8FA9-5345-8A44-AEC9918E39B5}" type="slidenum">
              <a:rPr lang="en-US" smtClean="0"/>
              <a:pPr/>
              <a:t>1</a:t>
            </a:fld>
            <a:endParaRPr lang="en-US"/>
          </a:p>
        </p:txBody>
      </p:sp>
    </p:spTree>
    <p:extLst>
      <p:ext uri="{BB962C8B-B14F-4D97-AF65-F5344CB8AC3E}">
        <p14:creationId xmlns:p14="http://schemas.microsoft.com/office/powerpoint/2010/main" val="31115922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don’t know yet</a:t>
            </a:r>
            <a:r>
              <a:rPr lang="en-US" baseline="0" dirty="0" smtClean="0"/>
              <a:t> we made a guess in the estimates. This requires much more investigation.</a:t>
            </a:r>
          </a:p>
          <a:p>
            <a:r>
              <a:rPr lang="en-US" baseline="0" dirty="0" smtClean="0"/>
              <a:t>We just heard there are traffic, united way, </a:t>
            </a:r>
            <a:r>
              <a:rPr lang="en-US" baseline="0" dirty="0" err="1" smtClean="0"/>
              <a:t>windstar</a:t>
            </a:r>
            <a:r>
              <a:rPr lang="en-US" baseline="0" dirty="0" smtClean="0"/>
              <a:t>, </a:t>
            </a:r>
            <a:r>
              <a:rPr lang="en-US" baseline="0" dirty="0" err="1" smtClean="0"/>
              <a:t>puerto</a:t>
            </a:r>
            <a:r>
              <a:rPr lang="en-US" baseline="0" dirty="0" smtClean="0"/>
              <a:t> </a:t>
            </a:r>
            <a:r>
              <a:rPr lang="en-US" baseline="0" dirty="0" err="1" smtClean="0"/>
              <a:t>rico</a:t>
            </a:r>
            <a:r>
              <a:rPr lang="en-US" baseline="0" dirty="0" smtClean="0"/>
              <a:t> pay, </a:t>
            </a:r>
            <a:r>
              <a:rPr lang="en-US" baseline="0" dirty="0" err="1" smtClean="0"/>
              <a:t>statler</a:t>
            </a:r>
            <a:r>
              <a:rPr lang="en-US" baseline="0" dirty="0" smtClean="0"/>
              <a:t> tips.</a:t>
            </a:r>
            <a:endParaRPr lang="en-US" dirty="0"/>
          </a:p>
        </p:txBody>
      </p:sp>
      <p:sp>
        <p:nvSpPr>
          <p:cNvPr id="4" name="Slide Number Placeholder 3"/>
          <p:cNvSpPr>
            <a:spLocks noGrp="1"/>
          </p:cNvSpPr>
          <p:nvPr>
            <p:ph type="sldNum" sz="quarter" idx="10"/>
          </p:nvPr>
        </p:nvSpPr>
        <p:spPr/>
        <p:txBody>
          <a:bodyPr/>
          <a:lstStyle/>
          <a:p>
            <a:fld id="{0E789179-8FA9-5345-8A44-AEC9918E39B5}" type="slidenum">
              <a:rPr lang="en-US" smtClean="0"/>
              <a:pPr/>
              <a:t>12</a:t>
            </a:fld>
            <a:endParaRPr lang="en-US"/>
          </a:p>
        </p:txBody>
      </p:sp>
    </p:spTree>
    <p:extLst>
      <p:ext uri="{BB962C8B-B14F-4D97-AF65-F5344CB8AC3E}">
        <p14:creationId xmlns:p14="http://schemas.microsoft.com/office/powerpoint/2010/main" val="28678307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far, little to no Workday oriented analysis has been done on these interfaces.</a:t>
            </a:r>
            <a:endParaRPr lang="en-US" dirty="0"/>
          </a:p>
        </p:txBody>
      </p:sp>
      <p:sp>
        <p:nvSpPr>
          <p:cNvPr id="4" name="Slide Number Placeholder 3"/>
          <p:cNvSpPr>
            <a:spLocks noGrp="1"/>
          </p:cNvSpPr>
          <p:nvPr>
            <p:ph type="sldNum" sz="quarter" idx="10"/>
          </p:nvPr>
        </p:nvSpPr>
        <p:spPr/>
        <p:txBody>
          <a:bodyPr/>
          <a:lstStyle/>
          <a:p>
            <a:fld id="{0E789179-8FA9-5345-8A44-AEC9918E39B5}" type="slidenum">
              <a:rPr lang="en-US" smtClean="0"/>
              <a:pPr/>
              <a:t>13</a:t>
            </a:fld>
            <a:endParaRPr lang="en-US"/>
          </a:p>
        </p:txBody>
      </p:sp>
    </p:spTree>
    <p:extLst>
      <p:ext uri="{BB962C8B-B14F-4D97-AF65-F5344CB8AC3E}">
        <p14:creationId xmlns:p14="http://schemas.microsoft.com/office/powerpoint/2010/main" val="28678307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Much</a:t>
            </a:r>
            <a:r>
              <a:rPr lang="en-US" baseline="0" dirty="0" smtClean="0"/>
              <a:t> more investigation is needed  for data delivery and for other systems’ impacts. </a:t>
            </a:r>
          </a:p>
          <a:p>
            <a:r>
              <a:rPr lang="en-US" baseline="0" dirty="0" smtClean="0"/>
              <a:t>We used KDW effort to date and projections for future work for now.</a:t>
            </a:r>
            <a:endParaRPr lang="en-US" dirty="0"/>
          </a:p>
        </p:txBody>
      </p:sp>
      <p:sp>
        <p:nvSpPr>
          <p:cNvPr id="4" name="Slide Number Placeholder 3"/>
          <p:cNvSpPr>
            <a:spLocks noGrp="1"/>
          </p:cNvSpPr>
          <p:nvPr>
            <p:ph type="sldNum" sz="quarter" idx="10"/>
          </p:nvPr>
        </p:nvSpPr>
        <p:spPr/>
        <p:txBody>
          <a:bodyPr/>
          <a:lstStyle/>
          <a:p>
            <a:fld id="{0E789179-8FA9-5345-8A44-AEC9918E39B5}" type="slidenum">
              <a:rPr lang="en-US" smtClean="0"/>
              <a:pPr/>
              <a:t>14</a:t>
            </a:fld>
            <a:endParaRPr lang="en-US"/>
          </a:p>
        </p:txBody>
      </p:sp>
    </p:spTree>
    <p:extLst>
      <p:ext uri="{BB962C8B-B14F-4D97-AF65-F5344CB8AC3E}">
        <p14:creationId xmlns:p14="http://schemas.microsoft.com/office/powerpoint/2010/main" val="20174380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Point is:</a:t>
            </a:r>
            <a:r>
              <a:rPr lang="en-US" baseline="0" dirty="0" smtClean="0"/>
              <a:t> SRDM and CR both get HRMS data.</a:t>
            </a:r>
            <a:endParaRPr lang="en-US" dirty="0"/>
          </a:p>
        </p:txBody>
      </p:sp>
      <p:sp>
        <p:nvSpPr>
          <p:cNvPr id="4" name="Slide Number Placeholder 3"/>
          <p:cNvSpPr>
            <a:spLocks noGrp="1"/>
          </p:cNvSpPr>
          <p:nvPr>
            <p:ph type="sldNum" sz="quarter" idx="10"/>
          </p:nvPr>
        </p:nvSpPr>
        <p:spPr/>
        <p:txBody>
          <a:bodyPr/>
          <a:lstStyle/>
          <a:p>
            <a:fld id="{0E789179-8FA9-5345-8A44-AEC9918E39B5}" type="slidenum">
              <a:rPr lang="en-US" smtClean="0"/>
              <a:pPr/>
              <a:t>15</a:t>
            </a:fld>
            <a:endParaRPr lang="en-US"/>
          </a:p>
        </p:txBody>
      </p:sp>
    </p:spTree>
    <p:extLst>
      <p:ext uri="{BB962C8B-B14F-4D97-AF65-F5344CB8AC3E}">
        <p14:creationId xmlns:p14="http://schemas.microsoft.com/office/powerpoint/2010/main" val="835694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New</a:t>
            </a:r>
            <a:r>
              <a:rPr lang="en-US" baseline="0" dirty="0" smtClean="0"/>
              <a:t> HRPY DM,  plus changes to other systems.</a:t>
            </a:r>
          </a:p>
          <a:p>
            <a:endParaRPr lang="en-US" baseline="0" dirty="0" smtClean="0"/>
          </a:p>
          <a:p>
            <a:pPr lvl="1">
              <a:buFont typeface="Arial" pitchFamily="34" charset="0"/>
              <a:buChar char="•"/>
            </a:pPr>
            <a:r>
              <a:rPr lang="en-US" baseline="0" dirty="0" smtClean="0"/>
              <a:t>There is no clear information to determine if the new system from workday will allow the student and CR </a:t>
            </a:r>
            <a:r>
              <a:rPr lang="en-US" baseline="0" dirty="0" err="1" smtClean="0"/>
              <a:t>datamarts</a:t>
            </a:r>
            <a:r>
              <a:rPr lang="en-US" baseline="0" dirty="0" smtClean="0"/>
              <a:t> to continue to function without remediation.  Hr data usage by these other </a:t>
            </a:r>
            <a:r>
              <a:rPr lang="en-US" baseline="0" dirty="0" err="1" smtClean="0"/>
              <a:t>datamarts</a:t>
            </a:r>
            <a:r>
              <a:rPr lang="en-US" baseline="0" dirty="0" smtClean="0"/>
              <a:t> must be clarified and documented to determine this. </a:t>
            </a:r>
          </a:p>
          <a:p>
            <a:pPr lvl="1">
              <a:buFont typeface="Arial" pitchFamily="34" charset="0"/>
              <a:buChar char="•"/>
            </a:pPr>
            <a:r>
              <a:rPr lang="en-US" baseline="0" dirty="0" smtClean="0"/>
              <a:t>The data between Workday and PS uses different metaphors or contexts, data translation between systems may require additional mappings and data administration to determine correct results.</a:t>
            </a:r>
            <a:endParaRPr lang="en-US" dirty="0"/>
          </a:p>
        </p:txBody>
      </p:sp>
      <p:sp>
        <p:nvSpPr>
          <p:cNvPr id="4" name="Slide Number Placeholder 3"/>
          <p:cNvSpPr>
            <a:spLocks noGrp="1"/>
          </p:cNvSpPr>
          <p:nvPr>
            <p:ph type="sldNum" sz="quarter" idx="10"/>
          </p:nvPr>
        </p:nvSpPr>
        <p:spPr/>
        <p:txBody>
          <a:bodyPr/>
          <a:lstStyle/>
          <a:p>
            <a:fld id="{0E789179-8FA9-5345-8A44-AEC9918E39B5}" type="slidenum">
              <a:rPr lang="en-US" smtClean="0"/>
              <a:pPr/>
              <a:t>16</a:t>
            </a:fld>
            <a:endParaRPr lang="en-US"/>
          </a:p>
        </p:txBody>
      </p:sp>
    </p:spTree>
    <p:extLst>
      <p:ext uri="{BB962C8B-B14F-4D97-AF65-F5344CB8AC3E}">
        <p14:creationId xmlns:p14="http://schemas.microsoft.com/office/powerpoint/2010/main" val="2346048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New</a:t>
            </a:r>
            <a:r>
              <a:rPr lang="en-US" baseline="0" dirty="0" smtClean="0"/>
              <a:t> HRPY DM,  plus changes to other systems.</a:t>
            </a:r>
          </a:p>
          <a:p>
            <a:pPr lvl="1">
              <a:buFont typeface="Arial" pitchFamily="34" charset="0"/>
              <a:buChar char="•"/>
            </a:pPr>
            <a:r>
              <a:rPr lang="en-US" sz="1800" baseline="0" dirty="0" smtClean="0">
                <a:solidFill>
                  <a:srgbClr val="FF0000"/>
                </a:solidFill>
              </a:rPr>
              <a:t>Converting data is almost impossible in that the semantics are probably to divergent.  Many elements combine to form one and </a:t>
            </a:r>
            <a:r>
              <a:rPr lang="en-US" sz="1800" baseline="0" dirty="0" err="1" smtClean="0">
                <a:solidFill>
                  <a:srgbClr val="FF0000"/>
                </a:solidFill>
              </a:rPr>
              <a:t>vica</a:t>
            </a:r>
            <a:r>
              <a:rPr lang="en-US" sz="1800" baseline="0" dirty="0" smtClean="0">
                <a:solidFill>
                  <a:srgbClr val="FF0000"/>
                </a:solidFill>
              </a:rPr>
              <a:t> versa and this would require massive mapping efforts that are usually not cost justifiable.  To date no Cornell project has converted historical data for a legacy datamart into the format of the new datamart.</a:t>
            </a:r>
          </a:p>
          <a:p>
            <a:pPr lvl="1">
              <a:buFont typeface="Arial" pitchFamily="34" charset="0"/>
              <a:buChar char="•"/>
            </a:pPr>
            <a:r>
              <a:rPr lang="en-US" sz="1800" baseline="0" dirty="0" smtClean="0">
                <a:solidFill>
                  <a:srgbClr val="FF0000"/>
                </a:solidFill>
              </a:rPr>
              <a:t>There is no data model, no data dictionary in short no meta data to assist with this effort, which means that the knowledge to develop dimensional models must be gained through trial and usage of the application.  This is not planned or supported currently.</a:t>
            </a:r>
          </a:p>
          <a:p>
            <a:pPr lvl="1">
              <a:buFont typeface="Arial" pitchFamily="34" charset="0"/>
              <a:buChar char="•"/>
            </a:pPr>
            <a:endParaRPr lang="en-US" sz="1800" dirty="0">
              <a:solidFill>
                <a:srgbClr val="FF0000"/>
              </a:solidFill>
            </a:endParaRPr>
          </a:p>
        </p:txBody>
      </p:sp>
      <p:sp>
        <p:nvSpPr>
          <p:cNvPr id="4" name="Slide Number Placeholder 3"/>
          <p:cNvSpPr>
            <a:spLocks noGrp="1"/>
          </p:cNvSpPr>
          <p:nvPr>
            <p:ph type="sldNum" sz="quarter" idx="10"/>
          </p:nvPr>
        </p:nvSpPr>
        <p:spPr/>
        <p:txBody>
          <a:bodyPr/>
          <a:lstStyle/>
          <a:p>
            <a:fld id="{0E789179-8FA9-5345-8A44-AEC9918E39B5}" type="slidenum">
              <a:rPr lang="en-US" smtClean="0"/>
              <a:pPr/>
              <a:t>17</a:t>
            </a:fld>
            <a:endParaRPr lang="en-US"/>
          </a:p>
        </p:txBody>
      </p:sp>
    </p:spTree>
    <p:extLst>
      <p:ext uri="{BB962C8B-B14F-4D97-AF65-F5344CB8AC3E}">
        <p14:creationId xmlns:p14="http://schemas.microsoft.com/office/powerpoint/2010/main" val="2346048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dirty="0" smtClean="0"/>
              <a:t>Identity Management provisioning and troubleshooting </a:t>
            </a:r>
            <a:r>
              <a:rPr lang="en-US" dirty="0" err="1" smtClean="0"/>
              <a:t>NetIDs</a:t>
            </a:r>
            <a:r>
              <a:rPr lang="en-US" dirty="0" smtClean="0"/>
              <a:t> , reference groups is dramatically affected.</a:t>
            </a:r>
          </a:p>
          <a:p>
            <a:pPr lvl="2"/>
            <a:r>
              <a:rPr lang="en-US" dirty="0" smtClean="0"/>
              <a:t>Time Collection: challenges and decisions</a:t>
            </a:r>
          </a:p>
          <a:p>
            <a:pPr lvl="2"/>
            <a:r>
              <a:rPr lang="en-US" dirty="0" smtClean="0"/>
              <a:t>Technical troubleshooting : real-time and batch a2a between multiple large apps, one of which is </a:t>
            </a:r>
            <a:r>
              <a:rPr lang="en-US" dirty="0" err="1" smtClean="0"/>
              <a:t>SaaS</a:t>
            </a:r>
            <a:r>
              <a:rPr lang="en-US" dirty="0" smtClean="0"/>
              <a:t> means new tools, skills, knowledge, practices. This is different that other </a:t>
            </a:r>
            <a:r>
              <a:rPr lang="en-US" dirty="0" err="1" smtClean="0"/>
              <a:t>SaaS</a:t>
            </a:r>
            <a:r>
              <a:rPr lang="en-US" dirty="0" smtClean="0"/>
              <a:t> CU integrations</a:t>
            </a:r>
            <a:r>
              <a:rPr lang="en-US" baseline="0" dirty="0" smtClean="0"/>
              <a:t> we have now – more records, more processes, more real time means more impact when there is a problem.</a:t>
            </a:r>
          </a:p>
          <a:p>
            <a:pPr marL="914400" marR="0" lvl="2" indent="0" algn="l" defTabSz="457200" rtl="0" eaLnBrk="1" fontAlgn="auto" latinLnBrk="0" hangingPunct="1">
              <a:lnSpc>
                <a:spcPct val="100000"/>
              </a:lnSpc>
              <a:spcBef>
                <a:spcPts val="0"/>
              </a:spcBef>
              <a:spcAft>
                <a:spcPts val="0"/>
              </a:spcAft>
              <a:buClrTx/>
              <a:buSzTx/>
              <a:buFontTx/>
              <a:buNone/>
              <a:tabLst/>
              <a:defRPr/>
            </a:pPr>
            <a:r>
              <a:rPr lang="en-US" dirty="0" smtClean="0"/>
              <a:t>Timeline: 12 months for time collection and reporting alone will present significant challenges.</a:t>
            </a:r>
          </a:p>
          <a:p>
            <a:pPr lvl="2"/>
            <a:endParaRPr lang="en-US" dirty="0" smtClean="0"/>
          </a:p>
          <a:p>
            <a:endParaRPr lang="en-US" dirty="0"/>
          </a:p>
          <a:p>
            <a:r>
              <a:rPr lang="en-US" dirty="0"/>
              <a:t>----- Meeting Notes (5/5/11 09:27) -----</a:t>
            </a:r>
          </a:p>
          <a:p>
            <a:r>
              <a:rPr lang="en-US" dirty="0"/>
              <a:t>add risks for </a:t>
            </a:r>
          </a:p>
          <a:p>
            <a:r>
              <a:rPr lang="en-US" dirty="0"/>
              <a:t>- Interfaces... all the other systems stand up</a:t>
            </a:r>
          </a:p>
          <a:p>
            <a:r>
              <a:rPr lang="en-US" dirty="0"/>
              <a:t>- contextual data in Employee/ data- mapping, </a:t>
            </a:r>
          </a:p>
          <a:p>
            <a:r>
              <a:rPr lang="en-US" dirty="0"/>
              <a:t>- historical data in PS, data retention for W2s</a:t>
            </a:r>
          </a:p>
          <a:p>
            <a:r>
              <a:rPr lang="en-US" dirty="0"/>
              <a:t>- troubleshooting integrations</a:t>
            </a:r>
          </a:p>
          <a:p>
            <a:r>
              <a:rPr lang="en-US" dirty="0"/>
              <a:t>-W2s and puerto  Rico</a:t>
            </a:r>
          </a:p>
          <a:p>
            <a:endParaRPr lang="en-US" dirty="0"/>
          </a:p>
          <a:p>
            <a:endParaRPr lang="en-US" dirty="0"/>
          </a:p>
        </p:txBody>
      </p:sp>
      <p:sp>
        <p:nvSpPr>
          <p:cNvPr id="4" name="Slide Number Placeholder 3"/>
          <p:cNvSpPr>
            <a:spLocks noGrp="1"/>
          </p:cNvSpPr>
          <p:nvPr>
            <p:ph type="sldNum" sz="quarter" idx="10"/>
          </p:nvPr>
        </p:nvSpPr>
        <p:spPr/>
        <p:txBody>
          <a:bodyPr/>
          <a:lstStyle/>
          <a:p>
            <a:fld id="{0E789179-8FA9-5345-8A44-AEC9918E39B5}" type="slidenum">
              <a:rPr lang="en-US" smtClean="0"/>
              <a:pPr/>
              <a:t>18</a:t>
            </a:fld>
            <a:endParaRPr lang="en-US"/>
          </a:p>
        </p:txBody>
      </p:sp>
    </p:spTree>
    <p:extLst>
      <p:ext uri="{BB962C8B-B14F-4D97-AF65-F5344CB8AC3E}">
        <p14:creationId xmlns:p14="http://schemas.microsoft.com/office/powerpoint/2010/main" val="6434025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dirty="0" smtClean="0"/>
              <a:t>Identity Management provisioning and troubleshooting </a:t>
            </a:r>
            <a:r>
              <a:rPr lang="en-US" dirty="0" err="1" smtClean="0"/>
              <a:t>NetIDs</a:t>
            </a:r>
            <a:r>
              <a:rPr lang="en-US" dirty="0" smtClean="0"/>
              <a:t> , reference groups is dramatically affected.</a:t>
            </a:r>
          </a:p>
          <a:p>
            <a:pPr lvl="2"/>
            <a:r>
              <a:rPr lang="en-US" dirty="0" smtClean="0"/>
              <a:t>Time Collection: challenges and decisions</a:t>
            </a:r>
          </a:p>
          <a:p>
            <a:pPr lvl="2"/>
            <a:r>
              <a:rPr lang="en-US" dirty="0" smtClean="0"/>
              <a:t>Technical troubleshooting : real-time and batch a2a between multiple large apps, one of which is </a:t>
            </a:r>
            <a:r>
              <a:rPr lang="en-US" dirty="0" err="1" smtClean="0"/>
              <a:t>SaaS</a:t>
            </a:r>
            <a:r>
              <a:rPr lang="en-US" dirty="0" smtClean="0"/>
              <a:t> means new tools, skills, knowledge, practices. This is different that other </a:t>
            </a:r>
            <a:r>
              <a:rPr lang="en-US" dirty="0" err="1" smtClean="0"/>
              <a:t>SaaS</a:t>
            </a:r>
            <a:r>
              <a:rPr lang="en-US" dirty="0" smtClean="0"/>
              <a:t> CU integrations</a:t>
            </a:r>
            <a:r>
              <a:rPr lang="en-US" baseline="0" dirty="0" smtClean="0"/>
              <a:t> we have now – more records, more processes, more real time means more impact when there is a problem.</a:t>
            </a:r>
          </a:p>
          <a:p>
            <a:pPr marL="914400" marR="0" lvl="2" indent="0" algn="l" defTabSz="457200" rtl="0" eaLnBrk="1" fontAlgn="auto" latinLnBrk="0" hangingPunct="1">
              <a:lnSpc>
                <a:spcPct val="100000"/>
              </a:lnSpc>
              <a:spcBef>
                <a:spcPts val="0"/>
              </a:spcBef>
              <a:spcAft>
                <a:spcPts val="0"/>
              </a:spcAft>
              <a:buClrTx/>
              <a:buSzTx/>
              <a:buFontTx/>
              <a:buNone/>
              <a:tabLst/>
              <a:defRPr/>
            </a:pPr>
            <a:r>
              <a:rPr lang="en-US" dirty="0" smtClean="0"/>
              <a:t>Timeline: 12 months for time collection and reporting alone will present significant challenges.</a:t>
            </a:r>
          </a:p>
          <a:p>
            <a:pPr lvl="2"/>
            <a:endParaRPr lang="en-US" dirty="0" smtClean="0"/>
          </a:p>
          <a:p>
            <a:endParaRPr lang="en-US" dirty="0"/>
          </a:p>
          <a:p>
            <a:r>
              <a:rPr lang="en-US" dirty="0"/>
              <a:t>----- Meeting Notes (5/5/11 09:27) -----</a:t>
            </a:r>
          </a:p>
          <a:p>
            <a:r>
              <a:rPr lang="en-US" dirty="0"/>
              <a:t>add risks for </a:t>
            </a:r>
          </a:p>
          <a:p>
            <a:r>
              <a:rPr lang="en-US" dirty="0"/>
              <a:t>- Interfaces... all the other systems stand up</a:t>
            </a:r>
          </a:p>
          <a:p>
            <a:r>
              <a:rPr lang="en-US" dirty="0"/>
              <a:t>- contextual data in Employee/ data- mapping, </a:t>
            </a:r>
          </a:p>
          <a:p>
            <a:r>
              <a:rPr lang="en-US" dirty="0"/>
              <a:t>- historical data in PS, data retention for W2s</a:t>
            </a:r>
          </a:p>
          <a:p>
            <a:r>
              <a:rPr lang="en-US" dirty="0"/>
              <a:t>- troubleshooting integrations</a:t>
            </a:r>
          </a:p>
          <a:p>
            <a:r>
              <a:rPr lang="en-US" dirty="0"/>
              <a:t>-W2s and puerto  Rico</a:t>
            </a:r>
          </a:p>
          <a:p>
            <a:endParaRPr lang="en-US" dirty="0"/>
          </a:p>
          <a:p>
            <a:endParaRPr lang="en-US" dirty="0"/>
          </a:p>
        </p:txBody>
      </p:sp>
      <p:sp>
        <p:nvSpPr>
          <p:cNvPr id="4" name="Slide Number Placeholder 3"/>
          <p:cNvSpPr>
            <a:spLocks noGrp="1"/>
          </p:cNvSpPr>
          <p:nvPr>
            <p:ph type="sldNum" sz="quarter" idx="10"/>
          </p:nvPr>
        </p:nvSpPr>
        <p:spPr/>
        <p:txBody>
          <a:bodyPr/>
          <a:lstStyle/>
          <a:p>
            <a:fld id="{0E789179-8FA9-5345-8A44-AEC9918E39B5}" type="slidenum">
              <a:rPr lang="en-US" smtClean="0"/>
              <a:pPr/>
              <a:t>19</a:t>
            </a:fld>
            <a:endParaRPr lang="en-US"/>
          </a:p>
        </p:txBody>
      </p:sp>
    </p:spTree>
    <p:extLst>
      <p:ext uri="{BB962C8B-B14F-4D97-AF65-F5344CB8AC3E}">
        <p14:creationId xmlns:p14="http://schemas.microsoft.com/office/powerpoint/2010/main" val="6434025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0E789179-8FA9-5345-8A44-AEC9918E39B5}" type="slidenum">
              <a:rPr lang="en-US" smtClean="0"/>
              <a:pPr/>
              <a:t>20</a:t>
            </a:fld>
            <a:endParaRPr lang="en-US"/>
          </a:p>
        </p:txBody>
      </p:sp>
    </p:spTree>
    <p:extLst>
      <p:ext uri="{BB962C8B-B14F-4D97-AF65-F5344CB8AC3E}">
        <p14:creationId xmlns:p14="http://schemas.microsoft.com/office/powerpoint/2010/main" val="6434025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789179-8FA9-5345-8A44-AEC9918E39B5}" type="slidenum">
              <a:rPr lang="en-US" smtClean="0"/>
              <a:pPr/>
              <a:t>21</a:t>
            </a:fld>
            <a:endParaRPr lang="en-US"/>
          </a:p>
        </p:txBody>
      </p:sp>
    </p:spTree>
    <p:extLst>
      <p:ext uri="{BB962C8B-B14F-4D97-AF65-F5344CB8AC3E}">
        <p14:creationId xmlns:p14="http://schemas.microsoft.com/office/powerpoint/2010/main" val="6434025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basic context from an application to application point of view. We’ll dive into PeopleSoft, KFS, id</a:t>
            </a:r>
            <a:r>
              <a:rPr lang="en-US" baseline="0" dirty="0" smtClean="0"/>
              <a:t> </a:t>
            </a:r>
            <a:r>
              <a:rPr lang="en-US" baseline="0" dirty="0" err="1" smtClean="0"/>
              <a:t>Mgmt</a:t>
            </a:r>
            <a:r>
              <a:rPr lang="en-US" baseline="0" dirty="0" smtClean="0"/>
              <a:t> and data delivery.</a:t>
            </a:r>
            <a:endParaRPr lang="en-US" baseline="0" dirty="0" smtClean="0"/>
          </a:p>
        </p:txBody>
      </p:sp>
      <p:sp>
        <p:nvSpPr>
          <p:cNvPr id="4" name="Slide Number Placeholder 3"/>
          <p:cNvSpPr>
            <a:spLocks noGrp="1"/>
          </p:cNvSpPr>
          <p:nvPr>
            <p:ph type="sldNum" sz="quarter" idx="10"/>
          </p:nvPr>
        </p:nvSpPr>
        <p:spPr/>
        <p:txBody>
          <a:bodyPr/>
          <a:lstStyle/>
          <a:p>
            <a:fld id="{0E789179-8FA9-5345-8A44-AEC9918E39B5}" type="slidenum">
              <a:rPr lang="en-US" smtClean="0"/>
              <a:pPr/>
              <a:t>3</a:t>
            </a:fld>
            <a:endParaRPr lang="en-US"/>
          </a:p>
        </p:txBody>
      </p:sp>
    </p:spTree>
    <p:extLst>
      <p:ext uri="{BB962C8B-B14F-4D97-AF65-F5344CB8AC3E}">
        <p14:creationId xmlns:p14="http://schemas.microsoft.com/office/powerpoint/2010/main" val="25033482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endParaRPr lang="en-US" dirty="0" smtClean="0"/>
          </a:p>
        </p:txBody>
      </p:sp>
      <p:sp>
        <p:nvSpPr>
          <p:cNvPr id="4" name="Slide Number Placeholder 3"/>
          <p:cNvSpPr>
            <a:spLocks noGrp="1"/>
          </p:cNvSpPr>
          <p:nvPr>
            <p:ph type="sldNum" sz="quarter" idx="10"/>
          </p:nvPr>
        </p:nvSpPr>
        <p:spPr/>
        <p:txBody>
          <a:bodyPr/>
          <a:lstStyle/>
          <a:p>
            <a:fld id="{0E789179-8FA9-5345-8A44-AEC9918E39B5}" type="slidenum">
              <a:rPr lang="en-US" smtClean="0"/>
              <a:pPr/>
              <a:t>22</a:t>
            </a:fld>
            <a:endParaRPr lang="en-US"/>
          </a:p>
        </p:txBody>
      </p:sp>
    </p:spTree>
    <p:extLst>
      <p:ext uri="{BB962C8B-B14F-4D97-AF65-F5344CB8AC3E}">
        <p14:creationId xmlns:p14="http://schemas.microsoft.com/office/powerpoint/2010/main" val="6434025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endParaRPr lang="en-US" dirty="0" smtClean="0"/>
          </a:p>
        </p:txBody>
      </p:sp>
      <p:sp>
        <p:nvSpPr>
          <p:cNvPr id="4" name="Slide Number Placeholder 3"/>
          <p:cNvSpPr>
            <a:spLocks noGrp="1"/>
          </p:cNvSpPr>
          <p:nvPr>
            <p:ph type="sldNum" sz="quarter" idx="10"/>
          </p:nvPr>
        </p:nvSpPr>
        <p:spPr/>
        <p:txBody>
          <a:bodyPr/>
          <a:lstStyle/>
          <a:p>
            <a:fld id="{0E789179-8FA9-5345-8A44-AEC9918E39B5}" type="slidenum">
              <a:rPr lang="en-US" smtClean="0"/>
              <a:pPr/>
              <a:t>23</a:t>
            </a:fld>
            <a:endParaRPr lang="en-US"/>
          </a:p>
        </p:txBody>
      </p:sp>
    </p:spTree>
    <p:extLst>
      <p:ext uri="{BB962C8B-B14F-4D97-AF65-F5344CB8AC3E}">
        <p14:creationId xmlns:p14="http://schemas.microsoft.com/office/powerpoint/2010/main" val="6434025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789179-8FA9-5345-8A44-AEC9918E39B5}" type="slidenum">
              <a:rPr lang="en-US" smtClean="0"/>
              <a:pPr/>
              <a:t>24</a:t>
            </a:fld>
            <a:endParaRPr lang="en-US"/>
          </a:p>
        </p:txBody>
      </p:sp>
    </p:spTree>
    <p:extLst>
      <p:ext uri="{BB962C8B-B14F-4D97-AF65-F5344CB8AC3E}">
        <p14:creationId xmlns:p14="http://schemas.microsoft.com/office/powerpoint/2010/main" val="6434025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789179-8FA9-5345-8A44-AEC9918E39B5}" type="slidenum">
              <a:rPr lang="en-US" smtClean="0"/>
              <a:pPr/>
              <a:t>25</a:t>
            </a:fld>
            <a:endParaRPr lang="en-US"/>
          </a:p>
        </p:txBody>
      </p:sp>
    </p:spTree>
    <p:extLst>
      <p:ext uri="{BB962C8B-B14F-4D97-AF65-F5344CB8AC3E}">
        <p14:creationId xmlns:p14="http://schemas.microsoft.com/office/powerpoint/2010/main" val="6434025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789179-8FA9-5345-8A44-AEC9918E39B5}" type="slidenum">
              <a:rPr lang="en-US" smtClean="0"/>
              <a:pPr/>
              <a:t>26</a:t>
            </a:fld>
            <a:endParaRPr lang="en-US"/>
          </a:p>
        </p:txBody>
      </p:sp>
    </p:spTree>
    <p:extLst>
      <p:ext uri="{BB962C8B-B14F-4D97-AF65-F5344CB8AC3E}">
        <p14:creationId xmlns:p14="http://schemas.microsoft.com/office/powerpoint/2010/main" val="6434025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detail is in the link.</a:t>
            </a:r>
            <a:endParaRPr lang="en-US" dirty="0"/>
          </a:p>
        </p:txBody>
      </p:sp>
      <p:sp>
        <p:nvSpPr>
          <p:cNvPr id="4" name="Slide Number Placeholder 3"/>
          <p:cNvSpPr>
            <a:spLocks noGrp="1"/>
          </p:cNvSpPr>
          <p:nvPr>
            <p:ph type="sldNum" sz="quarter" idx="10"/>
          </p:nvPr>
        </p:nvSpPr>
        <p:spPr/>
        <p:txBody>
          <a:bodyPr/>
          <a:lstStyle/>
          <a:p>
            <a:fld id="{0E789179-8FA9-5345-8A44-AEC9918E39B5}" type="slidenum">
              <a:rPr lang="en-US" smtClean="0"/>
              <a:pPr/>
              <a:t>27</a:t>
            </a:fld>
            <a:endParaRPr lang="en-US"/>
          </a:p>
        </p:txBody>
      </p:sp>
    </p:spTree>
    <p:extLst>
      <p:ext uri="{BB962C8B-B14F-4D97-AF65-F5344CB8AC3E}">
        <p14:creationId xmlns:p14="http://schemas.microsoft.com/office/powerpoint/2010/main" val="28601605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789179-8FA9-5345-8A44-AEC9918E39B5}" type="slidenum">
              <a:rPr lang="en-US" smtClean="0"/>
              <a:pPr/>
              <a:t>28</a:t>
            </a:fld>
            <a:endParaRPr lang="en-US"/>
          </a:p>
        </p:txBody>
      </p:sp>
    </p:spTree>
    <p:extLst>
      <p:ext uri="{BB962C8B-B14F-4D97-AF65-F5344CB8AC3E}">
        <p14:creationId xmlns:p14="http://schemas.microsoft.com/office/powerpoint/2010/main" val="28601605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Acronyms explained.</a:t>
            </a:r>
            <a:endParaRPr lang="en-US" dirty="0"/>
          </a:p>
        </p:txBody>
      </p:sp>
      <p:sp>
        <p:nvSpPr>
          <p:cNvPr id="4" name="Slide Number Placeholder 3"/>
          <p:cNvSpPr>
            <a:spLocks noGrp="1"/>
          </p:cNvSpPr>
          <p:nvPr>
            <p:ph type="sldNum" sz="quarter" idx="10"/>
          </p:nvPr>
        </p:nvSpPr>
        <p:spPr/>
        <p:txBody>
          <a:bodyPr/>
          <a:lstStyle/>
          <a:p>
            <a:fld id="{0E789179-8FA9-5345-8A44-AEC9918E39B5}" type="slidenum">
              <a:rPr lang="en-US" smtClean="0"/>
              <a:pPr/>
              <a:t>4</a:t>
            </a:fld>
            <a:endParaRPr lang="en-US"/>
          </a:p>
        </p:txBody>
      </p:sp>
    </p:spTree>
    <p:extLst>
      <p:ext uri="{BB962C8B-B14F-4D97-AF65-F5344CB8AC3E}">
        <p14:creationId xmlns:p14="http://schemas.microsoft.com/office/powerpoint/2010/main" val="25033482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789179-8FA9-5345-8A44-AEC9918E39B5}" type="slidenum">
              <a:rPr lang="en-US" smtClean="0"/>
              <a:pPr/>
              <a:t>5</a:t>
            </a:fld>
            <a:endParaRPr lang="en-US"/>
          </a:p>
        </p:txBody>
      </p:sp>
    </p:spTree>
    <p:extLst>
      <p:ext uri="{BB962C8B-B14F-4D97-AF65-F5344CB8AC3E}">
        <p14:creationId xmlns:p14="http://schemas.microsoft.com/office/powerpoint/2010/main" val="30879891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A1:Employee data…</a:t>
            </a:r>
          </a:p>
          <a:p>
            <a:r>
              <a:rPr lang="en-US" dirty="0" smtClean="0"/>
              <a:t>A2:ID created</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A3: Student employment</a:t>
            </a:r>
            <a:r>
              <a:rPr lang="en-US" baseline="0" dirty="0" smtClean="0"/>
              <a:t> update: </a:t>
            </a:r>
            <a:r>
              <a:rPr lang="en-US" dirty="0" smtClean="0"/>
              <a:t>Financial Aid packaging requires tracking of work study, award and gross pay earnings. </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A4,</a:t>
            </a:r>
            <a:r>
              <a:rPr lang="en-US" baseline="0" dirty="0" smtClean="0"/>
              <a:t> 5,6: </a:t>
            </a:r>
            <a:r>
              <a:rPr lang="en-US" sz="1200" b="1" dirty="0" smtClean="0"/>
              <a:t>Assumption</a:t>
            </a:r>
            <a:r>
              <a:rPr lang="en-US" sz="1200" dirty="0" smtClean="0"/>
              <a:t>: all people (employees and students) records, including bio/demo and basic status/affiliation with University will still exist in PS.  The systems using this data from PS today should function post-Workday with little remediation.  Those systems requiring more specific job/position data will require interaction with Workday as data of record for employee data.  PS will continue to be data of record for student data.</a:t>
            </a:r>
          </a:p>
          <a:p>
            <a:r>
              <a:rPr lang="en-US" dirty="0" smtClean="0"/>
              <a:t>A and B: 7,8,9,10</a:t>
            </a:r>
            <a:br>
              <a:rPr lang="en-US" dirty="0" smtClean="0"/>
            </a:br>
            <a:r>
              <a:rPr lang="en-US" dirty="0" smtClean="0"/>
              <a:t>: Modified to just send non-Employee</a:t>
            </a:r>
            <a:r>
              <a:rPr lang="en-US" baseline="0" dirty="0" smtClean="0"/>
              <a:t> data since that all comes from B1-4.</a:t>
            </a:r>
            <a:endParaRPr lang="en-US" dirty="0"/>
          </a:p>
        </p:txBody>
      </p:sp>
      <p:sp>
        <p:nvSpPr>
          <p:cNvPr id="4" name="Slide Number Placeholder 3"/>
          <p:cNvSpPr>
            <a:spLocks noGrp="1"/>
          </p:cNvSpPr>
          <p:nvPr>
            <p:ph type="sldNum" sz="quarter" idx="10"/>
          </p:nvPr>
        </p:nvSpPr>
        <p:spPr/>
        <p:txBody>
          <a:bodyPr/>
          <a:lstStyle/>
          <a:p>
            <a:fld id="{0E789179-8FA9-5345-8A44-AEC9918E39B5}" type="slidenum">
              <a:rPr lang="en-US" smtClean="0"/>
              <a:pPr/>
              <a:t>6</a:t>
            </a:fld>
            <a:endParaRPr lang="en-US"/>
          </a:p>
        </p:txBody>
      </p:sp>
    </p:spTree>
    <p:extLst>
      <p:ext uri="{BB962C8B-B14F-4D97-AF65-F5344CB8AC3E}">
        <p14:creationId xmlns:p14="http://schemas.microsoft.com/office/powerpoint/2010/main" val="21733402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PeopleSoft and Workday have to jointly avoid duplicate people records and jointly manage the data of record for individuals who are employees and also students, prospects, or alumni. Currently, that is done in PeopleSoft as the </a:t>
            </a:r>
            <a:r>
              <a:rPr lang="en-US" sz="1200" dirty="0" smtClean="0">
                <a:hlinkClick r:id="rId3"/>
              </a:rPr>
              <a:t>delivered Search-Match function.</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0E789179-8FA9-5345-8A44-AEC9918E39B5}" type="slidenum">
              <a:rPr lang="en-US" smtClean="0"/>
              <a:pPr/>
              <a:t>7</a:t>
            </a:fld>
            <a:endParaRPr lang="en-US"/>
          </a:p>
        </p:txBody>
      </p:sp>
    </p:spTree>
    <p:extLst>
      <p:ext uri="{BB962C8B-B14F-4D97-AF65-F5344CB8AC3E}">
        <p14:creationId xmlns:p14="http://schemas.microsoft.com/office/powerpoint/2010/main" val="14228956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Vicky: INTEGRATION</a:t>
            </a:r>
            <a:r>
              <a:rPr lang="en-US" baseline="0" dirty="0" smtClean="0"/>
              <a:t> jobs</a:t>
            </a:r>
            <a:endParaRPr lang="en-US" dirty="0"/>
          </a:p>
        </p:txBody>
      </p:sp>
      <p:sp>
        <p:nvSpPr>
          <p:cNvPr id="4" name="Slide Number Placeholder 3"/>
          <p:cNvSpPr>
            <a:spLocks noGrp="1"/>
          </p:cNvSpPr>
          <p:nvPr>
            <p:ph type="sldNum" sz="quarter" idx="10"/>
          </p:nvPr>
        </p:nvSpPr>
        <p:spPr/>
        <p:txBody>
          <a:bodyPr/>
          <a:lstStyle/>
          <a:p>
            <a:fld id="{0E789179-8FA9-5345-8A44-AEC9918E39B5}" type="slidenum">
              <a:rPr lang="en-US" smtClean="0"/>
              <a:pPr/>
              <a:t>8</a:t>
            </a:fld>
            <a:endParaRPr lang="en-US"/>
          </a:p>
        </p:txBody>
      </p:sp>
    </p:spTree>
    <p:extLst>
      <p:ext uri="{BB962C8B-B14F-4D97-AF65-F5344CB8AC3E}">
        <p14:creationId xmlns:p14="http://schemas.microsoft.com/office/powerpoint/2010/main" val="30541722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department</a:t>
            </a:r>
            <a:r>
              <a:rPr lang="en-US" baseline="0" dirty="0" smtClean="0"/>
              <a:t> tree use in Reference Groups and the reference groups’ use. </a:t>
            </a:r>
          </a:p>
          <a:p>
            <a:r>
              <a:rPr lang="en-US" dirty="0" smtClean="0"/>
              <a:t>Explain B3/4</a:t>
            </a:r>
            <a:r>
              <a:rPr lang="en-US" baseline="0" dirty="0" smtClean="0"/>
              <a:t> A5/6:  NETID Admin is a tool for HR to create </a:t>
            </a:r>
            <a:r>
              <a:rPr lang="en-US" baseline="0" dirty="0" err="1" smtClean="0"/>
              <a:t>netIDS</a:t>
            </a:r>
            <a:r>
              <a:rPr lang="en-US" baseline="0" dirty="0" smtClean="0"/>
              <a:t>.</a:t>
            </a:r>
          </a:p>
          <a:p>
            <a:r>
              <a:rPr lang="en-US" baseline="0" dirty="0" smtClean="0"/>
              <a:t> Synch up </a:t>
            </a:r>
            <a:r>
              <a:rPr lang="en-US" baseline="0" dirty="0" err="1" smtClean="0"/>
              <a:t>netid</a:t>
            </a:r>
            <a:r>
              <a:rPr lang="en-US" baseline="0" dirty="0" smtClean="0"/>
              <a:t> records’ and status. Much analysis and design is needed on those alone. We’re pointing out the areas that need work at a high level.</a:t>
            </a:r>
            <a:endParaRPr lang="en-US" dirty="0"/>
          </a:p>
        </p:txBody>
      </p:sp>
      <p:sp>
        <p:nvSpPr>
          <p:cNvPr id="4" name="Slide Number Placeholder 3"/>
          <p:cNvSpPr>
            <a:spLocks noGrp="1"/>
          </p:cNvSpPr>
          <p:nvPr>
            <p:ph type="sldNum" sz="quarter" idx="10"/>
          </p:nvPr>
        </p:nvSpPr>
        <p:spPr/>
        <p:txBody>
          <a:bodyPr/>
          <a:lstStyle/>
          <a:p>
            <a:fld id="{0E789179-8FA9-5345-8A44-AEC9918E39B5}" type="slidenum">
              <a:rPr lang="en-US" smtClean="0"/>
              <a:pPr/>
              <a:t>9</a:t>
            </a:fld>
            <a:endParaRPr lang="en-US"/>
          </a:p>
        </p:txBody>
      </p:sp>
    </p:spTree>
    <p:extLst>
      <p:ext uri="{BB962C8B-B14F-4D97-AF65-F5344CB8AC3E}">
        <p14:creationId xmlns:p14="http://schemas.microsoft.com/office/powerpoint/2010/main" val="30800411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Legend:</a:t>
            </a:r>
          </a:p>
          <a:p>
            <a:r>
              <a:rPr lang="en-US" dirty="0" smtClean="0"/>
              <a:t>1: liabilities</a:t>
            </a:r>
          </a:p>
          <a:p>
            <a:r>
              <a:rPr lang="en-US" dirty="0" smtClean="0"/>
              <a:t>2:</a:t>
            </a:r>
            <a:r>
              <a:rPr lang="en-US" baseline="0" dirty="0" smtClean="0"/>
              <a:t> CoA</a:t>
            </a:r>
          </a:p>
          <a:p>
            <a:r>
              <a:rPr lang="en-US" baseline="0" dirty="0" smtClean="0"/>
              <a:t>3: salaries and encumbrances</a:t>
            </a:r>
          </a:p>
          <a:p>
            <a:r>
              <a:rPr lang="en-US" baseline="0" dirty="0" smtClean="0"/>
              <a:t>4: labor object codes</a:t>
            </a:r>
          </a:p>
          <a:p>
            <a:r>
              <a:rPr lang="en-US" baseline="0" dirty="0" smtClean="0"/>
              <a:t>5: position distributions</a:t>
            </a:r>
          </a:p>
          <a:p>
            <a:r>
              <a:rPr lang="en-US" baseline="0" dirty="0" smtClean="0"/>
              <a:t>6: new position distributions</a:t>
            </a:r>
          </a:p>
          <a:p>
            <a:endParaRPr lang="en-US" baseline="0" dirty="0" smtClean="0"/>
          </a:p>
          <a:p>
            <a:r>
              <a:rPr lang="en-US" baseline="0" dirty="0" smtClean="0"/>
              <a:t>NOTE timing of Budget. We will have to remediate it with PeopleSoft for 1 year’s use and then redo it for Workday.</a:t>
            </a:r>
            <a:endParaRPr lang="en-US" dirty="0"/>
          </a:p>
        </p:txBody>
      </p:sp>
      <p:sp>
        <p:nvSpPr>
          <p:cNvPr id="4" name="Slide Number Placeholder 3"/>
          <p:cNvSpPr>
            <a:spLocks noGrp="1"/>
          </p:cNvSpPr>
          <p:nvPr>
            <p:ph type="sldNum" sz="quarter" idx="10"/>
          </p:nvPr>
        </p:nvSpPr>
        <p:spPr/>
        <p:txBody>
          <a:bodyPr/>
          <a:lstStyle/>
          <a:p>
            <a:fld id="{0E789179-8FA9-5345-8A44-AEC9918E39B5}" type="slidenum">
              <a:rPr lang="en-US" smtClean="0"/>
              <a:pPr/>
              <a:t>11</a:t>
            </a:fld>
            <a:endParaRPr lang="en-US"/>
          </a:p>
        </p:txBody>
      </p:sp>
    </p:spTree>
    <p:extLst>
      <p:ext uri="{BB962C8B-B14F-4D97-AF65-F5344CB8AC3E}">
        <p14:creationId xmlns:p14="http://schemas.microsoft.com/office/powerpoint/2010/main" val="570473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t>5/12/2011</a:t>
            </a:r>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a:t>
            </a:fld>
            <a:endParaRPr lang="en-US"/>
          </a:p>
        </p:txBody>
      </p:sp>
    </p:spTree>
    <p:extLst>
      <p:ext uri="{BB962C8B-B14F-4D97-AF65-F5344CB8AC3E}">
        <p14:creationId xmlns:p14="http://schemas.microsoft.com/office/powerpoint/2010/main" val="890839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5/12/2011</a:t>
            </a:r>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a:t>
            </a:fld>
            <a:endParaRPr lang="en-US"/>
          </a:p>
        </p:txBody>
      </p:sp>
    </p:spTree>
    <p:extLst>
      <p:ext uri="{BB962C8B-B14F-4D97-AF65-F5344CB8AC3E}">
        <p14:creationId xmlns:p14="http://schemas.microsoft.com/office/powerpoint/2010/main" val="590001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5/12/2011</a:t>
            </a:r>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a:t>
            </a:fld>
            <a:endParaRPr lang="en-US"/>
          </a:p>
        </p:txBody>
      </p:sp>
    </p:spTree>
    <p:extLst>
      <p:ext uri="{BB962C8B-B14F-4D97-AF65-F5344CB8AC3E}">
        <p14:creationId xmlns:p14="http://schemas.microsoft.com/office/powerpoint/2010/main" val="4263384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5/12/2011</a:t>
            </a:r>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a:t>
            </a:fld>
            <a:endParaRPr lang="en-US"/>
          </a:p>
        </p:txBody>
      </p:sp>
    </p:spTree>
    <p:extLst>
      <p:ext uri="{BB962C8B-B14F-4D97-AF65-F5344CB8AC3E}">
        <p14:creationId xmlns:p14="http://schemas.microsoft.com/office/powerpoint/2010/main" val="24439723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5/12/2011</a:t>
            </a:r>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a:t>
            </a:fld>
            <a:endParaRPr lang="en-US"/>
          </a:p>
        </p:txBody>
      </p:sp>
    </p:spTree>
    <p:extLst>
      <p:ext uri="{BB962C8B-B14F-4D97-AF65-F5344CB8AC3E}">
        <p14:creationId xmlns:p14="http://schemas.microsoft.com/office/powerpoint/2010/main" val="3315156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5/12/2011</a:t>
            </a:r>
            <a:endParaRPr lang="en-US"/>
          </a:p>
        </p:txBody>
      </p:sp>
      <p:sp>
        <p:nvSpPr>
          <p:cNvPr id="6" name="Footer Placeholder 5"/>
          <p:cNvSpPr>
            <a:spLocks noGrp="1"/>
          </p:cNvSpPr>
          <p:nvPr>
            <p:ph type="ftr" sz="quarter" idx="11"/>
          </p:nvPr>
        </p:nvSpPr>
        <p:spPr/>
        <p:txBody>
          <a:bodyPr/>
          <a:lstStyle/>
          <a:p>
            <a:r>
              <a:rPr lang="en-US" smtClean="0"/>
              <a:t>CIT's report on the impact of Workday</a:t>
            </a:r>
            <a:endParaRPr lang="en-US"/>
          </a:p>
        </p:txBody>
      </p:sp>
      <p:sp>
        <p:nvSpPr>
          <p:cNvPr id="7" name="Slide Number Placeholder 6"/>
          <p:cNvSpPr>
            <a:spLocks noGrp="1"/>
          </p:cNvSpPr>
          <p:nvPr>
            <p:ph type="sldNum" sz="quarter" idx="12"/>
          </p:nvPr>
        </p:nvSpPr>
        <p:spPr/>
        <p:txBody>
          <a:bodyPr/>
          <a:lstStyle/>
          <a:p>
            <a:fld id="{E7E4E951-29B6-4F4F-85B1-AF82D8333769}" type="slidenum">
              <a:rPr lang="en-US" smtClean="0"/>
              <a:pPr/>
              <a:t>‹#›</a:t>
            </a:fld>
            <a:endParaRPr lang="en-US"/>
          </a:p>
        </p:txBody>
      </p:sp>
    </p:spTree>
    <p:extLst>
      <p:ext uri="{BB962C8B-B14F-4D97-AF65-F5344CB8AC3E}">
        <p14:creationId xmlns:p14="http://schemas.microsoft.com/office/powerpoint/2010/main" val="8150890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5/12/2011</a:t>
            </a:r>
            <a:endParaRPr lang="en-US"/>
          </a:p>
        </p:txBody>
      </p:sp>
      <p:sp>
        <p:nvSpPr>
          <p:cNvPr id="8" name="Footer Placeholder 7"/>
          <p:cNvSpPr>
            <a:spLocks noGrp="1"/>
          </p:cNvSpPr>
          <p:nvPr>
            <p:ph type="ftr" sz="quarter" idx="11"/>
          </p:nvPr>
        </p:nvSpPr>
        <p:spPr/>
        <p:txBody>
          <a:bodyPr/>
          <a:lstStyle/>
          <a:p>
            <a:r>
              <a:rPr lang="en-US" smtClean="0"/>
              <a:t>CIT's report on the impact of Workday</a:t>
            </a:r>
            <a:endParaRPr lang="en-US"/>
          </a:p>
        </p:txBody>
      </p:sp>
      <p:sp>
        <p:nvSpPr>
          <p:cNvPr id="9" name="Slide Number Placeholder 8"/>
          <p:cNvSpPr>
            <a:spLocks noGrp="1"/>
          </p:cNvSpPr>
          <p:nvPr>
            <p:ph type="sldNum" sz="quarter" idx="12"/>
          </p:nvPr>
        </p:nvSpPr>
        <p:spPr/>
        <p:txBody>
          <a:bodyPr/>
          <a:lstStyle/>
          <a:p>
            <a:fld id="{E7E4E951-29B6-4F4F-85B1-AF82D8333769}" type="slidenum">
              <a:rPr lang="en-US" smtClean="0"/>
              <a:pPr/>
              <a:t>‹#›</a:t>
            </a:fld>
            <a:endParaRPr lang="en-US"/>
          </a:p>
        </p:txBody>
      </p:sp>
    </p:spTree>
    <p:extLst>
      <p:ext uri="{BB962C8B-B14F-4D97-AF65-F5344CB8AC3E}">
        <p14:creationId xmlns:p14="http://schemas.microsoft.com/office/powerpoint/2010/main" val="2468790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5/12/2011</a:t>
            </a:r>
            <a:endParaRPr lang="en-US"/>
          </a:p>
        </p:txBody>
      </p:sp>
      <p:sp>
        <p:nvSpPr>
          <p:cNvPr id="4" name="Footer Placeholder 3"/>
          <p:cNvSpPr>
            <a:spLocks noGrp="1"/>
          </p:cNvSpPr>
          <p:nvPr>
            <p:ph type="ftr" sz="quarter" idx="11"/>
          </p:nvPr>
        </p:nvSpPr>
        <p:spPr/>
        <p:txBody>
          <a:bodyPr/>
          <a:lstStyle/>
          <a:p>
            <a:r>
              <a:rPr lang="en-US" smtClean="0"/>
              <a:t>CIT's report on the impact of Workday</a:t>
            </a:r>
            <a:endParaRPr lang="en-US"/>
          </a:p>
        </p:txBody>
      </p:sp>
      <p:sp>
        <p:nvSpPr>
          <p:cNvPr id="5" name="Slide Number Placeholder 4"/>
          <p:cNvSpPr>
            <a:spLocks noGrp="1"/>
          </p:cNvSpPr>
          <p:nvPr>
            <p:ph type="sldNum" sz="quarter" idx="12"/>
          </p:nvPr>
        </p:nvSpPr>
        <p:spPr/>
        <p:txBody>
          <a:bodyPr/>
          <a:lstStyle/>
          <a:p>
            <a:fld id="{E7E4E951-29B6-4F4F-85B1-AF82D8333769}" type="slidenum">
              <a:rPr lang="en-US" smtClean="0"/>
              <a:pPr/>
              <a:t>‹#›</a:t>
            </a:fld>
            <a:endParaRPr lang="en-US"/>
          </a:p>
        </p:txBody>
      </p:sp>
    </p:spTree>
    <p:extLst>
      <p:ext uri="{BB962C8B-B14F-4D97-AF65-F5344CB8AC3E}">
        <p14:creationId xmlns:p14="http://schemas.microsoft.com/office/powerpoint/2010/main" val="5534595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5/12/2011</a:t>
            </a:r>
            <a:endParaRPr lang="en-US"/>
          </a:p>
        </p:txBody>
      </p:sp>
      <p:sp>
        <p:nvSpPr>
          <p:cNvPr id="3" name="Footer Placeholder 2"/>
          <p:cNvSpPr>
            <a:spLocks noGrp="1"/>
          </p:cNvSpPr>
          <p:nvPr>
            <p:ph type="ftr" sz="quarter" idx="11"/>
          </p:nvPr>
        </p:nvSpPr>
        <p:spPr/>
        <p:txBody>
          <a:bodyPr/>
          <a:lstStyle/>
          <a:p>
            <a:r>
              <a:rPr lang="en-US" smtClean="0"/>
              <a:t>CIT's report on the impact of Workday</a:t>
            </a:r>
            <a:endParaRPr lang="en-US"/>
          </a:p>
        </p:txBody>
      </p:sp>
      <p:sp>
        <p:nvSpPr>
          <p:cNvPr id="4" name="Slide Number Placeholder 3"/>
          <p:cNvSpPr>
            <a:spLocks noGrp="1"/>
          </p:cNvSpPr>
          <p:nvPr>
            <p:ph type="sldNum" sz="quarter" idx="12"/>
          </p:nvPr>
        </p:nvSpPr>
        <p:spPr/>
        <p:txBody>
          <a:bodyPr/>
          <a:lstStyle/>
          <a:p>
            <a:fld id="{E7E4E951-29B6-4F4F-85B1-AF82D8333769}" type="slidenum">
              <a:rPr lang="en-US" smtClean="0"/>
              <a:pPr/>
              <a:t>‹#›</a:t>
            </a:fld>
            <a:endParaRPr lang="en-US"/>
          </a:p>
        </p:txBody>
      </p:sp>
    </p:spTree>
    <p:extLst>
      <p:ext uri="{BB962C8B-B14F-4D97-AF65-F5344CB8AC3E}">
        <p14:creationId xmlns:p14="http://schemas.microsoft.com/office/powerpoint/2010/main" val="1179495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5/12/2011</a:t>
            </a:r>
            <a:endParaRPr lang="en-US"/>
          </a:p>
        </p:txBody>
      </p:sp>
      <p:sp>
        <p:nvSpPr>
          <p:cNvPr id="6" name="Footer Placeholder 5"/>
          <p:cNvSpPr>
            <a:spLocks noGrp="1"/>
          </p:cNvSpPr>
          <p:nvPr>
            <p:ph type="ftr" sz="quarter" idx="11"/>
          </p:nvPr>
        </p:nvSpPr>
        <p:spPr/>
        <p:txBody>
          <a:bodyPr/>
          <a:lstStyle/>
          <a:p>
            <a:r>
              <a:rPr lang="en-US" smtClean="0"/>
              <a:t>CIT's report on the impact of Workday</a:t>
            </a:r>
            <a:endParaRPr lang="en-US"/>
          </a:p>
        </p:txBody>
      </p:sp>
      <p:sp>
        <p:nvSpPr>
          <p:cNvPr id="7" name="Slide Number Placeholder 6"/>
          <p:cNvSpPr>
            <a:spLocks noGrp="1"/>
          </p:cNvSpPr>
          <p:nvPr>
            <p:ph type="sldNum" sz="quarter" idx="12"/>
          </p:nvPr>
        </p:nvSpPr>
        <p:spPr/>
        <p:txBody>
          <a:bodyPr/>
          <a:lstStyle/>
          <a:p>
            <a:fld id="{E7E4E951-29B6-4F4F-85B1-AF82D8333769}" type="slidenum">
              <a:rPr lang="en-US" smtClean="0"/>
              <a:pPr/>
              <a:t>‹#›</a:t>
            </a:fld>
            <a:endParaRPr lang="en-US"/>
          </a:p>
        </p:txBody>
      </p:sp>
    </p:spTree>
    <p:extLst>
      <p:ext uri="{BB962C8B-B14F-4D97-AF65-F5344CB8AC3E}">
        <p14:creationId xmlns:p14="http://schemas.microsoft.com/office/powerpoint/2010/main" val="3988021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5/12/2011</a:t>
            </a:r>
            <a:endParaRPr lang="en-US"/>
          </a:p>
        </p:txBody>
      </p:sp>
      <p:sp>
        <p:nvSpPr>
          <p:cNvPr id="6" name="Footer Placeholder 5"/>
          <p:cNvSpPr>
            <a:spLocks noGrp="1"/>
          </p:cNvSpPr>
          <p:nvPr>
            <p:ph type="ftr" sz="quarter" idx="11"/>
          </p:nvPr>
        </p:nvSpPr>
        <p:spPr/>
        <p:txBody>
          <a:bodyPr/>
          <a:lstStyle/>
          <a:p>
            <a:r>
              <a:rPr lang="en-US" smtClean="0"/>
              <a:t>CIT's report on the impact of Workday</a:t>
            </a:r>
            <a:endParaRPr lang="en-US"/>
          </a:p>
        </p:txBody>
      </p:sp>
      <p:sp>
        <p:nvSpPr>
          <p:cNvPr id="7" name="Slide Number Placeholder 6"/>
          <p:cNvSpPr>
            <a:spLocks noGrp="1"/>
          </p:cNvSpPr>
          <p:nvPr>
            <p:ph type="sldNum" sz="quarter" idx="12"/>
          </p:nvPr>
        </p:nvSpPr>
        <p:spPr/>
        <p:txBody>
          <a:bodyPr/>
          <a:lstStyle/>
          <a:p>
            <a:fld id="{E7E4E951-29B6-4F4F-85B1-AF82D8333769}" type="slidenum">
              <a:rPr lang="en-US" smtClean="0"/>
              <a:pPr/>
              <a:t>‹#›</a:t>
            </a:fld>
            <a:endParaRPr lang="en-US"/>
          </a:p>
        </p:txBody>
      </p:sp>
    </p:spTree>
    <p:extLst>
      <p:ext uri="{BB962C8B-B14F-4D97-AF65-F5344CB8AC3E}">
        <p14:creationId xmlns:p14="http://schemas.microsoft.com/office/powerpoint/2010/main" val="270047299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5/12/2011</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CIT's report on the impact of Workday</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E4E951-29B6-4F4F-85B1-AF82D8333769}" type="slidenum">
              <a:rPr lang="en-US" smtClean="0"/>
              <a:pPr/>
              <a:t>‹#›</a:t>
            </a:fld>
            <a:endParaRPr lang="en-US"/>
          </a:p>
        </p:txBody>
      </p:sp>
    </p:spTree>
    <p:extLst>
      <p:ext uri="{BB962C8B-B14F-4D97-AF65-F5344CB8AC3E}">
        <p14:creationId xmlns:p14="http://schemas.microsoft.com/office/powerpoint/2010/main" val="20967636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gif"/><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hyperlink" Target="https://confluence.cornell.edu/x/fbfBC" TargetMode="External"/><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hyperlink" Target="https://confluence.cornell.edu/display/WRKDAYTCHPOV/Tasks+and+Estimates"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confluence.cornell.edu/display/WRKDAYTCHPOV/Home"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xml"/><Relationship Id="rId3"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hyperlink" Target="https://confluence.cornell.edu/x/g7fBC" TargetMode="External"/><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 </a:t>
            </a:r>
            <a:r>
              <a:rPr lang="en-US" dirty="0"/>
              <a:t>T</a:t>
            </a:r>
            <a:r>
              <a:rPr lang="en-US" dirty="0" smtClean="0"/>
              <a:t>echnical Point of View</a:t>
            </a:r>
            <a:endParaRPr lang="en-US" dirty="0"/>
          </a:p>
        </p:txBody>
      </p:sp>
      <p:sp>
        <p:nvSpPr>
          <p:cNvPr id="3" name="Subtitle 2"/>
          <p:cNvSpPr>
            <a:spLocks noGrp="1"/>
          </p:cNvSpPr>
          <p:nvPr>
            <p:ph type="subTitle" idx="1"/>
          </p:nvPr>
        </p:nvSpPr>
        <p:spPr>
          <a:xfrm>
            <a:off x="685801" y="3886200"/>
            <a:ext cx="7973982" cy="1752600"/>
          </a:xfrm>
        </p:spPr>
        <p:txBody>
          <a:bodyPr>
            <a:noAutofit/>
          </a:bodyPr>
          <a:lstStyle/>
          <a:p>
            <a:r>
              <a:rPr lang="en-US" sz="1600" dirty="0" smtClean="0">
                <a:solidFill>
                  <a:schemeClr val="tx1"/>
                </a:solidFill>
              </a:rPr>
              <a:t>Data collection coordination and presentation </a:t>
            </a:r>
          </a:p>
          <a:p>
            <a:r>
              <a:rPr lang="en-US" sz="1600" dirty="0">
                <a:solidFill>
                  <a:schemeClr val="tx1"/>
                </a:solidFill>
              </a:rPr>
              <a:t>b</a:t>
            </a:r>
            <a:r>
              <a:rPr lang="en-US" sz="1600" dirty="0" smtClean="0">
                <a:solidFill>
                  <a:schemeClr val="tx1"/>
                </a:solidFill>
              </a:rPr>
              <a:t>y</a:t>
            </a:r>
          </a:p>
          <a:p>
            <a:r>
              <a:rPr lang="en-US" sz="1600" dirty="0" smtClean="0">
                <a:solidFill>
                  <a:schemeClr val="tx1"/>
                </a:solidFill>
              </a:rPr>
              <a:t> Vicky </a:t>
            </a:r>
            <a:r>
              <a:rPr lang="en-US" sz="1600" dirty="0" err="1" smtClean="0">
                <a:solidFill>
                  <a:schemeClr val="tx1"/>
                </a:solidFill>
              </a:rPr>
              <a:t>Mikula</a:t>
            </a:r>
            <a:r>
              <a:rPr lang="en-US" sz="1600" dirty="0" smtClean="0">
                <a:solidFill>
                  <a:schemeClr val="tx1"/>
                </a:solidFill>
              </a:rPr>
              <a:t>: CIT  Information Systems’ PeopleSoft team manager and Blackboard tech support team manager</a:t>
            </a:r>
          </a:p>
          <a:p>
            <a:r>
              <a:rPr lang="en-US" sz="1600" dirty="0" smtClean="0">
                <a:solidFill>
                  <a:schemeClr val="tx1"/>
                </a:solidFill>
              </a:rPr>
              <a:t>Steve Lutter</a:t>
            </a:r>
            <a:r>
              <a:rPr lang="en-US" sz="1600" dirty="0">
                <a:solidFill>
                  <a:schemeClr val="tx1"/>
                </a:solidFill>
              </a:rPr>
              <a:t>: CIT  Information Systems’ Assistant </a:t>
            </a:r>
            <a:r>
              <a:rPr lang="en-US" sz="1600" dirty="0" smtClean="0">
                <a:solidFill>
                  <a:schemeClr val="tx1"/>
                </a:solidFill>
              </a:rPr>
              <a:t>Director, Enterprise Software</a:t>
            </a:r>
          </a:p>
          <a:p>
            <a:endParaRPr lang="en-US" sz="1600" dirty="0">
              <a:solidFill>
                <a:schemeClr val="tx1"/>
              </a:solidFill>
            </a:endParaRPr>
          </a:p>
          <a:p>
            <a:endParaRPr lang="en-US" sz="1600" dirty="0" smtClean="0">
              <a:solidFill>
                <a:schemeClr val="tx1"/>
              </a:solidFill>
            </a:endParaRPr>
          </a:p>
          <a:p>
            <a:r>
              <a:rPr lang="en-US" sz="1600" dirty="0" smtClean="0">
                <a:solidFill>
                  <a:schemeClr val="tx1"/>
                </a:solidFill>
              </a:rPr>
              <a:t>May 12, 2011</a:t>
            </a:r>
            <a:endParaRPr lang="en-US" sz="1600" dirty="0">
              <a:solidFill>
                <a:schemeClr val="tx1"/>
              </a:solidFill>
            </a:endParaRPr>
          </a:p>
        </p:txBody>
      </p:sp>
      <p:grpSp>
        <p:nvGrpSpPr>
          <p:cNvPr id="8" name="Group 7"/>
          <p:cNvGrpSpPr/>
          <p:nvPr/>
        </p:nvGrpSpPr>
        <p:grpSpPr>
          <a:xfrm>
            <a:off x="1171808" y="268114"/>
            <a:ext cx="7487975" cy="1124200"/>
            <a:chOff x="1171808" y="268114"/>
            <a:chExt cx="7487975" cy="1124200"/>
          </a:xfrm>
        </p:grpSpPr>
        <p:pic>
          <p:nvPicPr>
            <p:cNvPr id="4" name="Picture 3" descr="CU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1583" y="503314"/>
              <a:ext cx="3378200" cy="889000"/>
            </a:xfrm>
            <a:prstGeom prst="rect">
              <a:avLst/>
            </a:prstGeom>
          </p:spPr>
        </p:pic>
        <p:pic>
          <p:nvPicPr>
            <p:cNvPr id="5" name="Picture 4" descr="Workday Human Resource (HR) Management, Financial Management and Payroll Software On Demand.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1808" y="503314"/>
              <a:ext cx="2019300" cy="787400"/>
            </a:xfrm>
            <a:prstGeom prst="rect">
              <a:avLst/>
            </a:prstGeom>
          </p:spPr>
        </p:pic>
        <p:sp>
          <p:nvSpPr>
            <p:cNvPr id="6" name="TextBox 5"/>
            <p:cNvSpPr txBox="1"/>
            <p:nvPr/>
          </p:nvSpPr>
          <p:spPr>
            <a:xfrm>
              <a:off x="3684252" y="268114"/>
              <a:ext cx="941371" cy="1107996"/>
            </a:xfrm>
            <a:prstGeom prst="rect">
              <a:avLst/>
            </a:prstGeom>
            <a:noFill/>
          </p:spPr>
          <p:txBody>
            <a:bodyPr wrap="none" rtlCol="0">
              <a:spAutoFit/>
            </a:bodyPr>
            <a:lstStyle/>
            <a:p>
              <a:r>
                <a:rPr lang="en-US" sz="6600" dirty="0" smtClean="0"/>
                <a:t>@</a:t>
              </a:r>
              <a:endParaRPr lang="en-US" sz="6600" dirty="0"/>
            </a:p>
          </p:txBody>
        </p:sp>
      </p:grpSp>
    </p:spTree>
    <p:extLst>
      <p:ext uri="{BB962C8B-B14F-4D97-AF65-F5344CB8AC3E}">
        <p14:creationId xmlns:p14="http://schemas.microsoft.com/office/powerpoint/2010/main" val="156523215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WorkdayContex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3610" y="345013"/>
            <a:ext cx="7009190" cy="6197600"/>
          </a:xfrm>
          <a:prstGeom prst="rect">
            <a:avLst/>
          </a:prstGeom>
        </p:spPr>
      </p:pic>
      <p:sp>
        <p:nvSpPr>
          <p:cNvPr id="6" name="Date Placeholder 5"/>
          <p:cNvSpPr>
            <a:spLocks noGrp="1"/>
          </p:cNvSpPr>
          <p:nvPr>
            <p:ph type="dt" sz="half" idx="10"/>
          </p:nvPr>
        </p:nvSpPr>
        <p:spPr/>
        <p:txBody>
          <a:bodyPr/>
          <a:lstStyle/>
          <a:p>
            <a:r>
              <a:rPr lang="en-US" smtClean="0"/>
              <a:t>5/12/2011</a:t>
            </a:r>
            <a:endParaRPr lang="en-US"/>
          </a:p>
        </p:txBody>
      </p:sp>
      <p:sp>
        <p:nvSpPr>
          <p:cNvPr id="7" name="Footer Placeholder 6"/>
          <p:cNvSpPr>
            <a:spLocks noGrp="1"/>
          </p:cNvSpPr>
          <p:nvPr>
            <p:ph type="ftr" sz="quarter" idx="11"/>
          </p:nvPr>
        </p:nvSpPr>
        <p:spPr/>
        <p:txBody>
          <a:bodyPr/>
          <a:lstStyle/>
          <a:p>
            <a:r>
              <a:rPr lang="en-US" smtClean="0"/>
              <a:t>CIT's report on the impact of Workday</a:t>
            </a:r>
            <a:endParaRPr lang="en-US"/>
          </a:p>
        </p:txBody>
      </p:sp>
      <p:sp>
        <p:nvSpPr>
          <p:cNvPr id="8" name="Slide Number Placeholder 7"/>
          <p:cNvSpPr>
            <a:spLocks noGrp="1"/>
          </p:cNvSpPr>
          <p:nvPr>
            <p:ph type="sldNum" sz="quarter" idx="12"/>
          </p:nvPr>
        </p:nvSpPr>
        <p:spPr/>
        <p:txBody>
          <a:bodyPr/>
          <a:lstStyle/>
          <a:p>
            <a:fld id="{E7E4E951-29B6-4F4F-85B1-AF82D8333769}" type="slidenum">
              <a:rPr lang="en-US" smtClean="0"/>
              <a:pPr/>
              <a:t>10</a:t>
            </a:fld>
            <a:endParaRPr lang="en-US"/>
          </a:p>
        </p:txBody>
      </p:sp>
      <p:sp>
        <p:nvSpPr>
          <p:cNvPr id="9" name="Rounded Rectangular Callout 8"/>
          <p:cNvSpPr/>
          <p:nvPr/>
        </p:nvSpPr>
        <p:spPr>
          <a:xfrm>
            <a:off x="5195927" y="345013"/>
            <a:ext cx="2714545" cy="5412320"/>
          </a:xfrm>
          <a:prstGeom prst="wedgeRoundRectCallout">
            <a:avLst>
              <a:gd name="adj1" fmla="val -148760"/>
              <a:gd name="adj2" fmla="val -26075"/>
              <a:gd name="adj3" fmla="val 16667"/>
            </a:avLst>
          </a:prstGeom>
          <a:ln/>
        </p:spPr>
        <p:style>
          <a:lnRef idx="2">
            <a:schemeClr val="dk1"/>
          </a:lnRef>
          <a:fillRef idx="1">
            <a:schemeClr val="lt1"/>
          </a:fillRef>
          <a:effectRef idx="0">
            <a:schemeClr val="dk1"/>
          </a:effectRef>
          <a:fontRef idx="minor">
            <a:schemeClr val="dk1"/>
          </a:fontRef>
        </p:style>
        <p:txBody>
          <a:bodyPr rtlCol="0" anchor="ctr"/>
          <a:lstStyle/>
          <a:p>
            <a:r>
              <a:rPr lang="en-US" sz="2000" b="1" dirty="0" err="1" smtClean="0"/>
              <a:t>Kronos</a:t>
            </a:r>
            <a:endParaRPr lang="en-US" sz="2000" b="1" dirty="0" smtClean="0"/>
          </a:p>
          <a:p>
            <a:r>
              <a:rPr lang="en-US" sz="2000" b="1" dirty="0" smtClean="0"/>
              <a:t> (time collection) :</a:t>
            </a:r>
          </a:p>
          <a:p>
            <a:pPr marL="285750" indent="-285750">
              <a:buFont typeface="Arial"/>
              <a:buChar char="•"/>
            </a:pPr>
            <a:r>
              <a:rPr lang="en-US" sz="1600" dirty="0" smtClean="0"/>
              <a:t>Options:</a:t>
            </a:r>
          </a:p>
          <a:p>
            <a:pPr marL="800100" lvl="1" indent="-342900">
              <a:buFont typeface="+mj-lt"/>
              <a:buAutoNum type="arabicPeriod"/>
            </a:pPr>
            <a:r>
              <a:rPr lang="en-US" sz="1600" b="1" dirty="0" err="1" smtClean="0"/>
              <a:t>Kronos</a:t>
            </a:r>
            <a:r>
              <a:rPr lang="en-US" sz="1600" dirty="0" smtClean="0"/>
              <a:t> takes over all campus time </a:t>
            </a:r>
            <a:r>
              <a:rPr lang="en-US" sz="1600" dirty="0"/>
              <a:t>collection. Upgrading </a:t>
            </a:r>
            <a:r>
              <a:rPr lang="en-US" sz="1600" dirty="0" err="1"/>
              <a:t>Kronos</a:t>
            </a:r>
            <a:r>
              <a:rPr lang="en-US" sz="1600" dirty="0"/>
              <a:t> to replace COLTS will require licensing, more training, more technical support and a </a:t>
            </a:r>
            <a:r>
              <a:rPr lang="en-US" sz="1600" dirty="0" smtClean="0"/>
              <a:t>project.</a:t>
            </a:r>
          </a:p>
          <a:p>
            <a:pPr lvl="1"/>
            <a:r>
              <a:rPr lang="en-US" sz="1600" dirty="0" smtClean="0"/>
              <a:t> </a:t>
            </a:r>
            <a:r>
              <a:rPr lang="en-US" sz="2000" b="1" dirty="0" smtClean="0"/>
              <a:t>or </a:t>
            </a:r>
            <a:endParaRPr lang="en-US" sz="1600" b="1" dirty="0" smtClean="0"/>
          </a:p>
          <a:p>
            <a:pPr marL="800100" lvl="1" indent="-342900">
              <a:buFont typeface="+mj-lt"/>
              <a:buAutoNum type="arabicPeriod" startAt="2"/>
            </a:pPr>
            <a:r>
              <a:rPr lang="en-US" sz="1600" b="1" dirty="0" smtClean="0"/>
              <a:t>COLTS</a:t>
            </a:r>
            <a:r>
              <a:rPr lang="en-US" sz="1600" dirty="0" smtClean="0"/>
              <a:t> (not illustrated) has to be remediated</a:t>
            </a:r>
          </a:p>
          <a:p>
            <a:pPr marL="800100" lvl="1" indent="-342900">
              <a:buFont typeface="+mj-lt"/>
              <a:buAutoNum type="arabicPeriod" startAt="2"/>
            </a:pPr>
            <a:endParaRPr lang="en-US" sz="1600" dirty="0" smtClean="0"/>
          </a:p>
          <a:p>
            <a:r>
              <a:rPr lang="en-US" sz="1600" dirty="0" smtClean="0"/>
              <a:t>In either case </a:t>
            </a:r>
            <a:r>
              <a:rPr lang="en-US" sz="1600" b="1" dirty="0" err="1" smtClean="0"/>
              <a:t>Kronos</a:t>
            </a:r>
            <a:r>
              <a:rPr lang="en-US" sz="1600" dirty="0" smtClean="0"/>
              <a:t> requires remediation.</a:t>
            </a:r>
            <a:endParaRPr lang="en-US" dirty="0"/>
          </a:p>
        </p:txBody>
      </p:sp>
    </p:spTree>
    <p:extLst>
      <p:ext uri="{BB962C8B-B14F-4D97-AF65-F5344CB8AC3E}">
        <p14:creationId xmlns:p14="http://schemas.microsoft.com/office/powerpoint/2010/main" val="378616525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r>
              <a:rPr lang="en-US" smtClean="0"/>
              <a:t>5/12/2011</a:t>
            </a:r>
            <a:endParaRPr lang="en-US"/>
          </a:p>
        </p:txBody>
      </p:sp>
      <p:sp>
        <p:nvSpPr>
          <p:cNvPr id="7" name="Footer Placeholder 6"/>
          <p:cNvSpPr>
            <a:spLocks noGrp="1"/>
          </p:cNvSpPr>
          <p:nvPr>
            <p:ph type="ftr" sz="quarter" idx="11"/>
          </p:nvPr>
        </p:nvSpPr>
        <p:spPr/>
        <p:txBody>
          <a:bodyPr/>
          <a:lstStyle/>
          <a:p>
            <a:r>
              <a:rPr lang="en-US" smtClean="0"/>
              <a:t>CIT's report on the impact of Workday</a:t>
            </a:r>
            <a:endParaRPr lang="en-US"/>
          </a:p>
        </p:txBody>
      </p:sp>
      <p:sp>
        <p:nvSpPr>
          <p:cNvPr id="8" name="Slide Number Placeholder 7"/>
          <p:cNvSpPr>
            <a:spLocks noGrp="1"/>
          </p:cNvSpPr>
          <p:nvPr>
            <p:ph type="sldNum" sz="quarter" idx="12"/>
          </p:nvPr>
        </p:nvSpPr>
        <p:spPr/>
        <p:txBody>
          <a:bodyPr/>
          <a:lstStyle/>
          <a:p>
            <a:fld id="{E7E4E951-29B6-4F4F-85B1-AF82D8333769}" type="slidenum">
              <a:rPr lang="en-US" smtClean="0"/>
              <a:pPr/>
              <a:t>11</a:t>
            </a:fld>
            <a:endParaRPr lang="en-US"/>
          </a:p>
        </p:txBody>
      </p:sp>
      <p:pic>
        <p:nvPicPr>
          <p:cNvPr id="2" name="Picture 1" descr="Workday_KFS.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3991" y="1187450"/>
            <a:ext cx="5486400" cy="5168900"/>
          </a:xfrm>
          <a:prstGeom prst="rect">
            <a:avLst/>
          </a:prstGeom>
        </p:spPr>
      </p:pic>
      <p:sp>
        <p:nvSpPr>
          <p:cNvPr id="9" name="Rectangle 3"/>
          <p:cNvSpPr txBox="1">
            <a:spLocks noChangeArrowheads="1"/>
          </p:cNvSpPr>
          <p:nvPr/>
        </p:nvSpPr>
        <p:spPr>
          <a:xfrm>
            <a:off x="457200" y="0"/>
            <a:ext cx="8229600" cy="827482"/>
          </a:xfrm>
          <a:prstGeom prst="rect">
            <a:avLst/>
          </a:prstGeom>
          <a:solidFill>
            <a:schemeClr val="bg1">
              <a:alpha val="65000"/>
            </a:schemeClr>
          </a:solidFill>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t>Workday and KFS</a:t>
            </a:r>
            <a:endParaRPr lang="en-US" dirty="0"/>
          </a:p>
        </p:txBody>
      </p:sp>
    </p:spTree>
    <p:extLst>
      <p:ext uri="{BB962C8B-B14F-4D97-AF65-F5344CB8AC3E}">
        <p14:creationId xmlns:p14="http://schemas.microsoft.com/office/powerpoint/2010/main" val="14358965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WorkdayContex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6062" y="355600"/>
            <a:ext cx="7009190" cy="6197600"/>
          </a:xfrm>
          <a:prstGeom prst="rect">
            <a:avLst/>
          </a:prstGeom>
        </p:spPr>
      </p:pic>
      <p:sp>
        <p:nvSpPr>
          <p:cNvPr id="6" name="Date Placeholder 5"/>
          <p:cNvSpPr>
            <a:spLocks noGrp="1"/>
          </p:cNvSpPr>
          <p:nvPr>
            <p:ph type="dt" sz="half" idx="10"/>
          </p:nvPr>
        </p:nvSpPr>
        <p:spPr/>
        <p:txBody>
          <a:bodyPr/>
          <a:lstStyle/>
          <a:p>
            <a:r>
              <a:rPr lang="en-US" smtClean="0"/>
              <a:t>5/12/2011</a:t>
            </a:r>
            <a:endParaRPr lang="en-US"/>
          </a:p>
        </p:txBody>
      </p:sp>
      <p:sp>
        <p:nvSpPr>
          <p:cNvPr id="7" name="Footer Placeholder 6"/>
          <p:cNvSpPr>
            <a:spLocks noGrp="1"/>
          </p:cNvSpPr>
          <p:nvPr>
            <p:ph type="ftr" sz="quarter" idx="11"/>
          </p:nvPr>
        </p:nvSpPr>
        <p:spPr/>
        <p:txBody>
          <a:bodyPr/>
          <a:lstStyle/>
          <a:p>
            <a:r>
              <a:rPr lang="en-US" smtClean="0"/>
              <a:t>CIT's report on the impact of Workday</a:t>
            </a:r>
            <a:endParaRPr lang="en-US"/>
          </a:p>
        </p:txBody>
      </p:sp>
      <p:sp>
        <p:nvSpPr>
          <p:cNvPr id="8" name="Slide Number Placeholder 7"/>
          <p:cNvSpPr>
            <a:spLocks noGrp="1"/>
          </p:cNvSpPr>
          <p:nvPr>
            <p:ph type="sldNum" sz="quarter" idx="12"/>
          </p:nvPr>
        </p:nvSpPr>
        <p:spPr/>
        <p:txBody>
          <a:bodyPr/>
          <a:lstStyle/>
          <a:p>
            <a:fld id="{E7E4E951-29B6-4F4F-85B1-AF82D8333769}" type="slidenum">
              <a:rPr lang="en-US" smtClean="0"/>
              <a:pPr/>
              <a:t>12</a:t>
            </a:fld>
            <a:endParaRPr lang="en-US"/>
          </a:p>
        </p:txBody>
      </p:sp>
      <p:sp>
        <p:nvSpPr>
          <p:cNvPr id="9" name="Rounded Rectangular Callout 8"/>
          <p:cNvSpPr/>
          <p:nvPr/>
        </p:nvSpPr>
        <p:spPr>
          <a:xfrm>
            <a:off x="457201" y="2506132"/>
            <a:ext cx="3149600" cy="1117599"/>
          </a:xfrm>
          <a:prstGeom prst="wedgeRoundRectCallout">
            <a:avLst>
              <a:gd name="adj1" fmla="val -5365"/>
              <a:gd name="adj2" fmla="val 156237"/>
              <a:gd name="adj3" fmla="val 16667"/>
            </a:avLst>
          </a:prstGeom>
          <a:ln/>
        </p:spPr>
        <p:style>
          <a:lnRef idx="2">
            <a:schemeClr val="dk1"/>
          </a:lnRef>
          <a:fillRef idx="1">
            <a:schemeClr val="lt1"/>
          </a:fillRef>
          <a:effectRef idx="0">
            <a:schemeClr val="dk1"/>
          </a:effectRef>
          <a:fontRef idx="minor">
            <a:schemeClr val="dk1"/>
          </a:fontRef>
        </p:style>
        <p:txBody>
          <a:bodyPr rtlCol="0" anchor="ctr"/>
          <a:lstStyle/>
          <a:p>
            <a:r>
              <a:rPr lang="en-US" sz="2000" b="1" dirty="0" smtClean="0"/>
              <a:t>Specialized systems with DIRECT IMPACT.</a:t>
            </a:r>
            <a:endParaRPr lang="en-US" dirty="0"/>
          </a:p>
        </p:txBody>
      </p:sp>
      <p:sp>
        <p:nvSpPr>
          <p:cNvPr id="14" name="Rounded Rectangular Callout 13"/>
          <p:cNvSpPr/>
          <p:nvPr/>
        </p:nvSpPr>
        <p:spPr>
          <a:xfrm>
            <a:off x="5173509" y="1794933"/>
            <a:ext cx="3762943" cy="2472266"/>
          </a:xfrm>
          <a:prstGeom prst="wedgeRoundRectCallout">
            <a:avLst>
              <a:gd name="adj1" fmla="val -107878"/>
              <a:gd name="adj2" fmla="val 80112"/>
              <a:gd name="adj3" fmla="val 16667"/>
            </a:avLst>
          </a:prstGeom>
          <a:ln/>
        </p:spPr>
        <p:style>
          <a:lnRef idx="2">
            <a:schemeClr val="dk1"/>
          </a:lnRef>
          <a:fillRef idx="1">
            <a:schemeClr val="lt1"/>
          </a:fillRef>
          <a:effectRef idx="0">
            <a:schemeClr val="dk1"/>
          </a:effectRef>
          <a:fontRef idx="minor">
            <a:schemeClr val="dk1"/>
          </a:fontRef>
        </p:style>
        <p:txBody>
          <a:bodyPr rtlCol="0" anchor="ctr"/>
          <a:lstStyle/>
          <a:p>
            <a:r>
              <a:rPr lang="en-US" sz="2000" b="1" dirty="0" smtClean="0"/>
              <a:t>Other systems on campus will be impacted indirectly, such as: </a:t>
            </a:r>
          </a:p>
          <a:p>
            <a:r>
              <a:rPr lang="en-US" sz="2000" b="1" dirty="0" smtClean="0"/>
              <a:t> Vivo</a:t>
            </a:r>
            <a:endParaRPr lang="en-US" sz="2000" b="1" dirty="0"/>
          </a:p>
          <a:p>
            <a:r>
              <a:rPr lang="en-US" sz="2000" b="1" dirty="0" smtClean="0"/>
              <a:t> Academic Reporting (Activity Insight)</a:t>
            </a:r>
            <a:endParaRPr lang="en-US" dirty="0"/>
          </a:p>
        </p:txBody>
      </p:sp>
      <p:sp>
        <p:nvSpPr>
          <p:cNvPr id="15" name="Rounded Rectangular Callout 14"/>
          <p:cNvSpPr/>
          <p:nvPr/>
        </p:nvSpPr>
        <p:spPr>
          <a:xfrm>
            <a:off x="5173512" y="1811868"/>
            <a:ext cx="3762943" cy="2455331"/>
          </a:xfrm>
          <a:prstGeom prst="wedgeRoundRectCallout">
            <a:avLst>
              <a:gd name="adj1" fmla="val -74128"/>
              <a:gd name="adj2" fmla="val 99481"/>
              <a:gd name="adj3" fmla="val 16667"/>
            </a:avLst>
          </a:prstGeom>
          <a:ln/>
        </p:spPr>
        <p:style>
          <a:lnRef idx="2">
            <a:schemeClr val="dk1"/>
          </a:lnRef>
          <a:fillRef idx="1">
            <a:schemeClr val="lt1"/>
          </a:fillRef>
          <a:effectRef idx="0">
            <a:schemeClr val="dk1"/>
          </a:effectRef>
          <a:fontRef idx="minor">
            <a:schemeClr val="dk1"/>
          </a:fontRef>
        </p:style>
        <p:txBody>
          <a:bodyPr rtlCol="0" anchor="ctr"/>
          <a:lstStyle/>
          <a:p>
            <a:r>
              <a:rPr lang="en-US" sz="2000" b="1" dirty="0" smtClean="0"/>
              <a:t>Other systems with INDIRECT IMPACT exist, such as: </a:t>
            </a:r>
          </a:p>
          <a:p>
            <a:pPr marL="342900" indent="-342900">
              <a:buFontTx/>
              <a:buChar char="-"/>
            </a:pPr>
            <a:r>
              <a:rPr lang="en-US" sz="2000" b="1" dirty="0" smtClean="0"/>
              <a:t>Vivo</a:t>
            </a:r>
          </a:p>
          <a:p>
            <a:pPr marL="342900" indent="-342900">
              <a:buFontTx/>
              <a:buChar char="-"/>
            </a:pPr>
            <a:r>
              <a:rPr lang="en-US" sz="2000" b="1" dirty="0" smtClean="0"/>
              <a:t>Academic Reporting (Activity Insight)</a:t>
            </a:r>
          </a:p>
          <a:p>
            <a:pPr marL="342900" indent="-342900">
              <a:buFontTx/>
              <a:buChar char="-"/>
            </a:pPr>
            <a:endParaRPr lang="en-US" sz="2000" b="1" dirty="0"/>
          </a:p>
          <a:p>
            <a:r>
              <a:rPr lang="en-US" sz="2000" b="1" dirty="0" smtClean="0"/>
              <a:t>All full inventory has not been done.</a:t>
            </a:r>
            <a:endParaRPr lang="en-US" dirty="0"/>
          </a:p>
        </p:txBody>
      </p:sp>
    </p:spTree>
    <p:extLst>
      <p:ext uri="{BB962C8B-B14F-4D97-AF65-F5344CB8AC3E}">
        <p14:creationId xmlns:p14="http://schemas.microsoft.com/office/powerpoint/2010/main" val="14358965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r>
              <a:rPr lang="en-US" smtClean="0"/>
              <a:t>5/12/2011</a:t>
            </a:r>
            <a:endParaRPr lang="en-US"/>
          </a:p>
        </p:txBody>
      </p:sp>
      <p:sp>
        <p:nvSpPr>
          <p:cNvPr id="7" name="Footer Placeholder 6"/>
          <p:cNvSpPr>
            <a:spLocks noGrp="1"/>
          </p:cNvSpPr>
          <p:nvPr>
            <p:ph type="ftr" sz="quarter" idx="11"/>
          </p:nvPr>
        </p:nvSpPr>
        <p:spPr/>
        <p:txBody>
          <a:bodyPr/>
          <a:lstStyle/>
          <a:p>
            <a:r>
              <a:rPr lang="en-US" smtClean="0"/>
              <a:t>CIT's report on the impact of Workday</a:t>
            </a:r>
            <a:endParaRPr lang="en-US"/>
          </a:p>
        </p:txBody>
      </p:sp>
      <p:sp>
        <p:nvSpPr>
          <p:cNvPr id="8" name="Slide Number Placeholder 7"/>
          <p:cNvSpPr>
            <a:spLocks noGrp="1"/>
          </p:cNvSpPr>
          <p:nvPr>
            <p:ph type="sldNum" sz="quarter" idx="12"/>
          </p:nvPr>
        </p:nvSpPr>
        <p:spPr/>
        <p:txBody>
          <a:bodyPr/>
          <a:lstStyle/>
          <a:p>
            <a:fld id="{E7E4E951-29B6-4F4F-85B1-AF82D8333769}" type="slidenum">
              <a:rPr lang="en-US" smtClean="0"/>
              <a:pPr/>
              <a:t>13</a:t>
            </a:fld>
            <a:endParaRPr lang="en-US"/>
          </a:p>
        </p:txBody>
      </p:sp>
      <p:sp>
        <p:nvSpPr>
          <p:cNvPr id="10" name="Rectangle 3"/>
          <p:cNvSpPr txBox="1">
            <a:spLocks noChangeArrowheads="1"/>
          </p:cNvSpPr>
          <p:nvPr/>
        </p:nvSpPr>
        <p:spPr>
          <a:xfrm>
            <a:off x="457200" y="0"/>
            <a:ext cx="8229600" cy="827482"/>
          </a:xfrm>
          <a:prstGeom prst="rect">
            <a:avLst/>
          </a:prstGeom>
          <a:solidFill>
            <a:schemeClr val="bg1">
              <a:alpha val="65000"/>
            </a:schemeClr>
          </a:solidFill>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t>Workday and Payroll impact</a:t>
            </a:r>
            <a:endParaRPr lang="en-US" dirty="0"/>
          </a:p>
        </p:txBody>
      </p:sp>
      <p:pic>
        <p:nvPicPr>
          <p:cNvPr id="2" name="Picture 1" descr="WorkdayPayrollSpecia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9466" y="706209"/>
            <a:ext cx="6087533" cy="5368624"/>
          </a:xfrm>
          <a:prstGeom prst="rect">
            <a:avLst/>
          </a:prstGeom>
        </p:spPr>
      </p:pic>
    </p:spTree>
    <p:extLst>
      <p:ext uri="{BB962C8B-B14F-4D97-AF65-F5344CB8AC3E}">
        <p14:creationId xmlns:p14="http://schemas.microsoft.com/office/powerpoint/2010/main" val="193003063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WorkdayContex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6062" y="355600"/>
            <a:ext cx="7009190" cy="6197600"/>
          </a:xfrm>
          <a:prstGeom prst="rect">
            <a:avLst/>
          </a:prstGeom>
        </p:spPr>
      </p:pic>
      <p:sp>
        <p:nvSpPr>
          <p:cNvPr id="6" name="Date Placeholder 5"/>
          <p:cNvSpPr>
            <a:spLocks noGrp="1"/>
          </p:cNvSpPr>
          <p:nvPr>
            <p:ph type="dt" sz="half" idx="10"/>
          </p:nvPr>
        </p:nvSpPr>
        <p:spPr/>
        <p:txBody>
          <a:bodyPr/>
          <a:lstStyle/>
          <a:p>
            <a:r>
              <a:rPr lang="en-US" smtClean="0"/>
              <a:t>5/12/2011</a:t>
            </a:r>
            <a:endParaRPr lang="en-US"/>
          </a:p>
        </p:txBody>
      </p:sp>
      <p:sp>
        <p:nvSpPr>
          <p:cNvPr id="7" name="Footer Placeholder 6"/>
          <p:cNvSpPr>
            <a:spLocks noGrp="1"/>
          </p:cNvSpPr>
          <p:nvPr>
            <p:ph type="ftr" sz="quarter" idx="11"/>
          </p:nvPr>
        </p:nvSpPr>
        <p:spPr/>
        <p:txBody>
          <a:bodyPr/>
          <a:lstStyle/>
          <a:p>
            <a:r>
              <a:rPr lang="en-US" smtClean="0"/>
              <a:t>CIT's report on the impact of Workday</a:t>
            </a:r>
            <a:endParaRPr lang="en-US"/>
          </a:p>
        </p:txBody>
      </p:sp>
      <p:sp>
        <p:nvSpPr>
          <p:cNvPr id="8" name="Slide Number Placeholder 7"/>
          <p:cNvSpPr>
            <a:spLocks noGrp="1"/>
          </p:cNvSpPr>
          <p:nvPr>
            <p:ph type="sldNum" sz="quarter" idx="12"/>
          </p:nvPr>
        </p:nvSpPr>
        <p:spPr/>
        <p:txBody>
          <a:bodyPr/>
          <a:lstStyle/>
          <a:p>
            <a:fld id="{E7E4E951-29B6-4F4F-85B1-AF82D8333769}" type="slidenum">
              <a:rPr lang="en-US" smtClean="0"/>
              <a:pPr/>
              <a:t>14</a:t>
            </a:fld>
            <a:endParaRPr lang="en-US"/>
          </a:p>
        </p:txBody>
      </p:sp>
      <p:sp>
        <p:nvSpPr>
          <p:cNvPr id="9" name="Rounded Rectangular Callout 8"/>
          <p:cNvSpPr/>
          <p:nvPr/>
        </p:nvSpPr>
        <p:spPr>
          <a:xfrm>
            <a:off x="5097309" y="2089148"/>
            <a:ext cx="3127943" cy="4267201"/>
          </a:xfrm>
          <a:prstGeom prst="wedgeRoundRectCallout">
            <a:avLst>
              <a:gd name="adj1" fmla="val -75070"/>
              <a:gd name="adj2" fmla="val 21247"/>
              <a:gd name="adj3" fmla="val 16667"/>
            </a:avLst>
          </a:prstGeom>
          <a:ln/>
        </p:spPr>
        <p:style>
          <a:lnRef idx="2">
            <a:schemeClr val="dk1"/>
          </a:lnRef>
          <a:fillRef idx="1">
            <a:schemeClr val="lt1"/>
          </a:fillRef>
          <a:effectRef idx="0">
            <a:schemeClr val="dk1"/>
          </a:effectRef>
          <a:fontRef idx="minor">
            <a:schemeClr val="dk1"/>
          </a:fontRef>
        </p:style>
        <p:txBody>
          <a:bodyPr rtlCol="0" anchor="ctr"/>
          <a:lstStyle/>
          <a:p>
            <a:r>
              <a:rPr lang="en-US" sz="2000" b="1" dirty="0" smtClean="0"/>
              <a:t>Warehouse and reporting:</a:t>
            </a:r>
          </a:p>
          <a:p>
            <a:pPr marL="285750" indent="-285750">
              <a:buFont typeface="Arial"/>
              <a:buChar char="•"/>
            </a:pPr>
            <a:r>
              <a:rPr lang="en-US" sz="1600" i="1" dirty="0" smtClean="0">
                <a:solidFill>
                  <a:srgbClr val="FF0000"/>
                </a:solidFill>
              </a:rPr>
              <a:t>Not </a:t>
            </a:r>
            <a:r>
              <a:rPr lang="en-US" sz="1600" i="1" dirty="0">
                <a:solidFill>
                  <a:srgbClr val="FF0000"/>
                </a:solidFill>
              </a:rPr>
              <a:t>enough </a:t>
            </a:r>
            <a:r>
              <a:rPr lang="en-US" sz="1600" i="1" dirty="0" smtClean="0">
                <a:solidFill>
                  <a:srgbClr val="FF0000"/>
                </a:solidFill>
              </a:rPr>
              <a:t>requirements exist at </a:t>
            </a:r>
            <a:r>
              <a:rPr lang="en-US" sz="1600" i="1" dirty="0">
                <a:solidFill>
                  <a:srgbClr val="FF0000"/>
                </a:solidFill>
              </a:rPr>
              <a:t>this time to do anything other than </a:t>
            </a:r>
            <a:r>
              <a:rPr lang="en-US" sz="1600" i="1" dirty="0" smtClean="0">
                <a:solidFill>
                  <a:srgbClr val="FF0000"/>
                </a:solidFill>
              </a:rPr>
              <a:t>compare the effort to that of the KDW</a:t>
            </a:r>
            <a:r>
              <a:rPr lang="en-US" sz="1600" i="1" dirty="0">
                <a:solidFill>
                  <a:srgbClr val="FF0000"/>
                </a:solidFill>
              </a:rPr>
              <a:t>.</a:t>
            </a:r>
          </a:p>
          <a:p>
            <a:pPr marL="285750" indent="-285750">
              <a:buFont typeface="Arial"/>
              <a:buChar char="•"/>
            </a:pPr>
            <a:r>
              <a:rPr lang="en-US" sz="1600" b="1" dirty="0" smtClean="0"/>
              <a:t>IF</a:t>
            </a:r>
            <a:r>
              <a:rPr lang="en-US" sz="1600" dirty="0" smtClean="0"/>
              <a:t> the effort is similar to that of the </a:t>
            </a:r>
            <a:r>
              <a:rPr lang="en-US" sz="1600" dirty="0" err="1" smtClean="0"/>
              <a:t>Kuali</a:t>
            </a:r>
            <a:r>
              <a:rPr lang="en-US" sz="1600" dirty="0" smtClean="0"/>
              <a:t> Data Warehouse then it will be between 20000 and 30000 hours.</a:t>
            </a:r>
          </a:p>
          <a:p>
            <a:pPr marL="285750" indent="-285750">
              <a:buFont typeface="Arial"/>
              <a:buChar char="•"/>
            </a:pPr>
            <a:r>
              <a:rPr lang="en-US" sz="1600" dirty="0" smtClean="0"/>
              <a:t>KFS data delivery work is expected to consume the CIT Data Delivery group through FY12.</a:t>
            </a:r>
          </a:p>
          <a:p>
            <a:endParaRPr lang="en-US" sz="1600" dirty="0"/>
          </a:p>
        </p:txBody>
      </p:sp>
    </p:spTree>
    <p:extLst>
      <p:ext uri="{BB962C8B-B14F-4D97-AF65-F5344CB8AC3E}">
        <p14:creationId xmlns:p14="http://schemas.microsoft.com/office/powerpoint/2010/main" val="14358965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5/12/2011</a:t>
            </a:r>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15</a:t>
            </a:fld>
            <a:endParaRPr lang="en-US"/>
          </a:p>
        </p:txBody>
      </p:sp>
      <p:sp>
        <p:nvSpPr>
          <p:cNvPr id="2" name="Title 1"/>
          <p:cNvSpPr>
            <a:spLocks noGrp="1"/>
          </p:cNvSpPr>
          <p:nvPr>
            <p:ph type="title" idx="4294967295"/>
          </p:nvPr>
        </p:nvSpPr>
        <p:spPr>
          <a:xfrm>
            <a:off x="292100" y="92076"/>
            <a:ext cx="8229600" cy="1143000"/>
          </a:xfrm>
        </p:spPr>
        <p:txBody>
          <a:bodyPr>
            <a:normAutofit fontScale="90000"/>
          </a:bodyPr>
          <a:lstStyle/>
          <a:p>
            <a:r>
              <a:rPr lang="en-US" dirty="0"/>
              <a:t>HR/Payroll data propagation for data delivery: </a:t>
            </a:r>
            <a:r>
              <a:rPr lang="en-US" dirty="0" smtClean="0"/>
              <a:t>current</a:t>
            </a:r>
            <a:endParaRPr lang="en-US" dirty="0"/>
          </a:p>
        </p:txBody>
      </p:sp>
      <p:pic>
        <p:nvPicPr>
          <p:cNvPr id="9" name="Picture 8" descr="PreWorkdayD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400" y="1341962"/>
            <a:ext cx="7810500" cy="4648200"/>
          </a:xfrm>
          <a:prstGeom prst="rect">
            <a:avLst/>
          </a:prstGeom>
        </p:spPr>
      </p:pic>
    </p:spTree>
    <p:extLst>
      <p:ext uri="{BB962C8B-B14F-4D97-AF65-F5344CB8AC3E}">
        <p14:creationId xmlns:p14="http://schemas.microsoft.com/office/powerpoint/2010/main" val="51242008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56B7866-37BA-754D-B4A0-9DBBE1F1C2E7}" type="datetime1">
              <a:rPr lang="en-US" smtClean="0"/>
              <a:pPr/>
              <a:t>5/12/11</a:t>
            </a:fld>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16</a:t>
            </a:fld>
            <a:endParaRPr lang="en-US"/>
          </a:p>
        </p:txBody>
      </p:sp>
      <p:sp>
        <p:nvSpPr>
          <p:cNvPr id="2" name="Title 1"/>
          <p:cNvSpPr>
            <a:spLocks noGrp="1"/>
          </p:cNvSpPr>
          <p:nvPr>
            <p:ph type="title" idx="4294967295"/>
          </p:nvPr>
        </p:nvSpPr>
        <p:spPr>
          <a:xfrm>
            <a:off x="292100" y="92076"/>
            <a:ext cx="8229600" cy="1143000"/>
          </a:xfrm>
        </p:spPr>
        <p:txBody>
          <a:bodyPr>
            <a:normAutofit fontScale="90000"/>
          </a:bodyPr>
          <a:lstStyle/>
          <a:p>
            <a:r>
              <a:rPr lang="en-US" dirty="0" smtClean="0"/>
              <a:t>HR/Payroll data propagation for data delivery: future</a:t>
            </a:r>
            <a:endParaRPr lang="en-US" dirty="0"/>
          </a:p>
        </p:txBody>
      </p:sp>
      <p:pic>
        <p:nvPicPr>
          <p:cNvPr id="9" name="Picture 8" descr="WorkdayD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300" y="1507058"/>
            <a:ext cx="7899400" cy="4724400"/>
          </a:xfrm>
          <a:prstGeom prst="rect">
            <a:avLst/>
          </a:prstGeom>
        </p:spPr>
      </p:pic>
    </p:spTree>
    <p:extLst>
      <p:ext uri="{BB962C8B-B14F-4D97-AF65-F5344CB8AC3E}">
        <p14:creationId xmlns:p14="http://schemas.microsoft.com/office/powerpoint/2010/main" val="28091312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56B7866-37BA-754D-B4A0-9DBBE1F1C2E7}" type="datetime1">
              <a:rPr lang="en-US" smtClean="0"/>
              <a:pPr/>
              <a:t>5/12/11</a:t>
            </a:fld>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17</a:t>
            </a:fld>
            <a:endParaRPr lang="en-US"/>
          </a:p>
        </p:txBody>
      </p:sp>
      <p:sp>
        <p:nvSpPr>
          <p:cNvPr id="2" name="Title 1"/>
          <p:cNvSpPr>
            <a:spLocks noGrp="1"/>
          </p:cNvSpPr>
          <p:nvPr>
            <p:ph type="title" idx="4294967295"/>
          </p:nvPr>
        </p:nvSpPr>
        <p:spPr>
          <a:xfrm>
            <a:off x="292100" y="92076"/>
            <a:ext cx="8229600" cy="1143000"/>
          </a:xfrm>
        </p:spPr>
        <p:txBody>
          <a:bodyPr>
            <a:normAutofit fontScale="90000"/>
          </a:bodyPr>
          <a:lstStyle/>
          <a:p>
            <a:r>
              <a:rPr lang="en-US" dirty="0" smtClean="0"/>
              <a:t>HR/Payroll data propagation for data delivery: questions</a:t>
            </a:r>
            <a:endParaRPr lang="en-US" dirty="0"/>
          </a:p>
        </p:txBody>
      </p:sp>
      <p:pic>
        <p:nvPicPr>
          <p:cNvPr id="9" name="Picture 8" descr="WorkdayD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300" y="1507058"/>
            <a:ext cx="7899400" cy="4724400"/>
          </a:xfrm>
          <a:prstGeom prst="rect">
            <a:avLst/>
          </a:prstGeom>
        </p:spPr>
      </p:pic>
      <p:sp>
        <p:nvSpPr>
          <p:cNvPr id="7" name="Rounded Rectangular Callout 6"/>
          <p:cNvSpPr/>
          <p:nvPr/>
        </p:nvSpPr>
        <p:spPr>
          <a:xfrm>
            <a:off x="2184401" y="4097867"/>
            <a:ext cx="5689600" cy="1947333"/>
          </a:xfrm>
          <a:prstGeom prst="wedgeRoundRectCallout">
            <a:avLst>
              <a:gd name="adj1" fmla="val -20159"/>
              <a:gd name="adj2" fmla="val -49882"/>
              <a:gd name="adj3" fmla="val 16667"/>
            </a:avLst>
          </a:prstGeom>
          <a:ln w="9525" cmpd="sng"/>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marL="342900" indent="-342900">
              <a:buFont typeface="+mj-lt"/>
              <a:buAutoNum type="arabicPeriod"/>
            </a:pPr>
            <a:r>
              <a:rPr lang="en-US" dirty="0" smtClean="0"/>
              <a:t>Do we keep our historical data as is or convert it?</a:t>
            </a:r>
          </a:p>
          <a:p>
            <a:pPr marL="342900" indent="-342900">
              <a:buFont typeface="+mj-lt"/>
              <a:buAutoNum type="arabicPeriod"/>
            </a:pPr>
            <a:r>
              <a:rPr lang="en-US" dirty="0" smtClean="0"/>
              <a:t>Workday </a:t>
            </a:r>
            <a:r>
              <a:rPr lang="en-US" dirty="0"/>
              <a:t>data representation and extraction is unconventional and there is no data model or data dictionary.  What is the process and effort extract, transform and load</a:t>
            </a:r>
            <a:r>
              <a:rPr lang="en-US" dirty="0" smtClean="0"/>
              <a:t>?</a:t>
            </a:r>
          </a:p>
          <a:p>
            <a:pPr marL="342900" indent="-342900">
              <a:buFont typeface="+mj-lt"/>
              <a:buAutoNum type="arabicPeriod"/>
            </a:pPr>
            <a:r>
              <a:rPr lang="en-US" dirty="0" smtClean="0"/>
              <a:t>What </a:t>
            </a:r>
            <a:r>
              <a:rPr lang="en-US" dirty="0"/>
              <a:t>are the requirements of the new </a:t>
            </a:r>
            <a:r>
              <a:rPr lang="en-US" dirty="0" smtClean="0"/>
              <a:t>data mart</a:t>
            </a:r>
            <a:r>
              <a:rPr lang="en-US" dirty="0"/>
              <a:t>?</a:t>
            </a:r>
          </a:p>
          <a:p>
            <a:endParaRPr lang="en-US" dirty="0"/>
          </a:p>
        </p:txBody>
      </p:sp>
    </p:spTree>
    <p:extLst>
      <p:ext uri="{BB962C8B-B14F-4D97-AF65-F5344CB8AC3E}">
        <p14:creationId xmlns:p14="http://schemas.microsoft.com/office/powerpoint/2010/main" val="396749750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8438"/>
            <a:ext cx="8229600" cy="1143000"/>
          </a:xfrm>
        </p:spPr>
        <p:txBody>
          <a:bodyPr>
            <a:normAutofit fontScale="90000"/>
          </a:bodyPr>
          <a:lstStyle/>
          <a:p>
            <a:r>
              <a:rPr lang="en-US" dirty="0" smtClean="0"/>
              <a:t>High-Level Risk Assessment</a:t>
            </a:r>
            <a:br>
              <a:rPr lang="en-US" dirty="0" smtClean="0"/>
            </a:br>
            <a:r>
              <a:rPr lang="en-US" dirty="0" smtClean="0"/>
              <a:t>Summary</a:t>
            </a:r>
            <a:endParaRPr lang="en-US" dirty="0"/>
          </a:p>
        </p:txBody>
      </p:sp>
      <p:sp>
        <p:nvSpPr>
          <p:cNvPr id="4" name="Date Placeholder 3"/>
          <p:cNvSpPr>
            <a:spLocks noGrp="1"/>
          </p:cNvSpPr>
          <p:nvPr>
            <p:ph type="dt" sz="half" idx="10"/>
          </p:nvPr>
        </p:nvSpPr>
        <p:spPr/>
        <p:txBody>
          <a:bodyPr/>
          <a:lstStyle/>
          <a:p>
            <a:r>
              <a:rPr lang="en-US" smtClean="0"/>
              <a:t>5/12/2011</a:t>
            </a:r>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18</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2775733491"/>
              </p:ext>
            </p:extLst>
          </p:nvPr>
        </p:nvGraphicFramePr>
        <p:xfrm>
          <a:off x="507999" y="1659469"/>
          <a:ext cx="8229600" cy="3960992"/>
        </p:xfrm>
        <a:graphic>
          <a:graphicData uri="http://schemas.openxmlformats.org/drawingml/2006/table">
            <a:tbl>
              <a:tblPr firstRow="1" bandRow="1">
                <a:tableStyleId>{D7AC3CCA-C797-4891-BE02-D94E43425B78}</a:tableStyleId>
              </a:tblPr>
              <a:tblGrid>
                <a:gridCol w="474133"/>
                <a:gridCol w="6853593"/>
                <a:gridCol w="901874"/>
              </a:tblGrid>
              <a:tr h="474416">
                <a:tc>
                  <a:txBody>
                    <a:bodyPr/>
                    <a:lstStyle/>
                    <a:p>
                      <a:r>
                        <a:rPr lang="en-US" dirty="0" smtClean="0"/>
                        <a:t>1</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tx1"/>
                          </a:solidFill>
                          <a:effectLst/>
                          <a:latin typeface="+mn-lt"/>
                          <a:ea typeface="+mn-ea"/>
                          <a:cs typeface="+mn-cs"/>
                        </a:rPr>
                        <a:t>IT Governance</a:t>
                      </a:r>
                      <a:r>
                        <a:rPr lang="en-US" sz="1800" b="1" kern="1200" baseline="0" dirty="0" smtClean="0">
                          <a:solidFill>
                            <a:schemeClr val="tx1"/>
                          </a:solidFill>
                          <a:effectLst/>
                          <a:latin typeface="+mn-lt"/>
                          <a:ea typeface="+mn-ea"/>
                          <a:cs typeface="+mn-cs"/>
                        </a:rPr>
                        <a:t> of University’s administrative applications</a:t>
                      </a:r>
                      <a:endParaRPr lang="en-US" sz="1800" b="1" kern="1200" dirty="0" smtClean="0">
                        <a:solidFill>
                          <a:schemeClr val="tx1"/>
                        </a:solidFill>
                        <a:effectLst/>
                        <a:latin typeface="+mn-lt"/>
                        <a:ea typeface="+mn-ea"/>
                        <a:cs typeface="+mn-cs"/>
                      </a:endParaRPr>
                    </a:p>
                  </a:txBody>
                  <a:tcPr/>
                </a:tc>
                <a:tc>
                  <a:txBody>
                    <a:bodyPr/>
                    <a:lstStyle/>
                    <a:p>
                      <a:r>
                        <a:rPr lang="en-US" b="1" dirty="0" smtClean="0"/>
                        <a:t>High</a:t>
                      </a:r>
                      <a:endParaRPr lang="en-US" b="1" dirty="0"/>
                    </a:p>
                  </a:txBody>
                  <a:tcPr/>
                </a:tc>
              </a:tr>
              <a:tr h="474416">
                <a:tc>
                  <a:txBody>
                    <a:bodyPr/>
                    <a:lstStyle/>
                    <a:p>
                      <a:r>
                        <a:rPr lang="en-US" sz="1800" kern="1200" dirty="0" smtClean="0">
                          <a:effectLst/>
                        </a:rPr>
                        <a:t>2</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1" kern="1200" dirty="0" smtClean="0">
                          <a:effectLst/>
                        </a:rPr>
                        <a:t>Reporting</a:t>
                      </a:r>
                      <a:r>
                        <a:rPr lang="en-US" sz="1800" b="1" kern="1200" baseline="0" dirty="0" smtClean="0">
                          <a:effectLst/>
                        </a:rPr>
                        <a:t> </a:t>
                      </a:r>
                      <a:r>
                        <a:rPr lang="en-US" sz="1800" b="1" kern="1200" dirty="0" smtClean="0">
                          <a:effectLst/>
                        </a:rPr>
                        <a:t>and business intelligence (BI)</a:t>
                      </a:r>
                      <a:r>
                        <a:rPr lang="en-US" b="1" dirty="0" smtClean="0">
                          <a:effectLst/>
                        </a:rPr>
                        <a:t> </a:t>
                      </a:r>
                      <a:endParaRPr lang="en-US" b="1" dirty="0" smtClean="0"/>
                    </a:p>
                  </a:txBody>
                  <a:tcPr/>
                </a:tc>
                <a:tc>
                  <a:txBody>
                    <a:bodyPr/>
                    <a:lstStyle/>
                    <a:p>
                      <a:r>
                        <a:rPr lang="en-US" b="1" dirty="0" smtClean="0"/>
                        <a:t>High</a:t>
                      </a:r>
                      <a:endParaRPr lang="en-US" b="1" dirty="0"/>
                    </a:p>
                  </a:txBody>
                  <a:tcPr/>
                </a:tc>
              </a:tr>
              <a:tr h="474416">
                <a:tc>
                  <a:txBody>
                    <a:bodyPr/>
                    <a:lstStyle/>
                    <a:p>
                      <a:r>
                        <a:rPr lang="en-US" dirty="0" smtClean="0"/>
                        <a:t>3</a:t>
                      </a:r>
                      <a:endParaRPr lang="en-US" dirty="0"/>
                    </a:p>
                  </a:txBody>
                  <a:tcPr/>
                </a:tc>
                <a:tc>
                  <a:txBody>
                    <a:bodyPr/>
                    <a:lstStyle/>
                    <a:p>
                      <a:r>
                        <a:rPr lang="en-US" sz="1800" b="1" kern="1200" dirty="0" smtClean="0">
                          <a:solidFill>
                            <a:schemeClr val="dk1"/>
                          </a:solidFill>
                          <a:effectLst/>
                          <a:latin typeface="+mn-lt"/>
                          <a:ea typeface="+mn-ea"/>
                          <a:cs typeface="+mn-cs"/>
                        </a:rPr>
                        <a:t>Multiple enterprise systems containing basic PEOPLE data (Cornell Community)</a:t>
                      </a:r>
                      <a:r>
                        <a:rPr lang="en-US" b="1" dirty="0" smtClean="0">
                          <a:effectLst/>
                        </a:rPr>
                        <a:t> </a:t>
                      </a:r>
                      <a:endParaRPr lang="en-US" b="1" dirty="0"/>
                    </a:p>
                  </a:txBody>
                  <a:tcPr/>
                </a:tc>
                <a:tc>
                  <a:txBody>
                    <a:bodyPr/>
                    <a:lstStyle/>
                    <a:p>
                      <a:r>
                        <a:rPr lang="en-US" b="1" dirty="0" smtClean="0"/>
                        <a:t>High</a:t>
                      </a:r>
                      <a:endParaRPr lang="en-US" b="1" dirty="0"/>
                    </a:p>
                  </a:txBody>
                  <a:tcPr/>
                </a:tc>
              </a:tr>
              <a:tr h="474416">
                <a:tc>
                  <a:txBody>
                    <a:bodyPr/>
                    <a:lstStyle/>
                    <a:p>
                      <a:r>
                        <a:rPr lang="en-US" dirty="0" smtClean="0"/>
                        <a:t>4</a:t>
                      </a:r>
                      <a:endParaRPr lang="en-US" dirty="0"/>
                    </a:p>
                  </a:txBody>
                  <a:tcPr/>
                </a:tc>
                <a:tc>
                  <a:txBody>
                    <a:bodyPr/>
                    <a:lstStyle/>
                    <a:p>
                      <a:r>
                        <a:rPr lang="en-US" sz="1800" b="1" kern="1200" dirty="0" smtClean="0">
                          <a:solidFill>
                            <a:schemeClr val="dk1"/>
                          </a:solidFill>
                          <a:effectLst/>
                          <a:latin typeface="+mn-lt"/>
                          <a:ea typeface="+mn-ea"/>
                          <a:cs typeface="+mn-cs"/>
                        </a:rPr>
                        <a:t>Provisioning and De-Provisioning Process </a:t>
                      </a:r>
                      <a:endParaRPr lang="en-US" b="1" dirty="0"/>
                    </a:p>
                  </a:txBody>
                  <a:tcPr/>
                </a:tc>
                <a:tc>
                  <a:txBody>
                    <a:bodyPr/>
                    <a:lstStyle/>
                    <a:p>
                      <a:r>
                        <a:rPr lang="en-US" b="1" dirty="0" smtClean="0"/>
                        <a:t>High</a:t>
                      </a:r>
                      <a:endParaRPr lang="en-US" b="1" dirty="0"/>
                    </a:p>
                  </a:txBody>
                  <a:tcPr/>
                </a:tc>
              </a:tr>
              <a:tr h="474416">
                <a:tc>
                  <a:txBody>
                    <a:bodyPr/>
                    <a:lstStyle/>
                    <a:p>
                      <a:r>
                        <a:rPr lang="en-US" dirty="0" smtClean="0"/>
                        <a:t>5</a:t>
                      </a:r>
                      <a:endParaRPr lang="en-US" dirty="0"/>
                    </a:p>
                  </a:txBody>
                  <a:tcPr/>
                </a:tc>
                <a:tc>
                  <a:txBody>
                    <a:bodyPr/>
                    <a:lstStyle/>
                    <a:p>
                      <a:r>
                        <a:rPr lang="en-US" sz="1800" b="1" kern="1200" dirty="0" smtClean="0">
                          <a:solidFill>
                            <a:schemeClr val="dk1"/>
                          </a:solidFill>
                          <a:effectLst/>
                          <a:latin typeface="+mn-lt"/>
                          <a:ea typeface="+mn-ea"/>
                          <a:cs typeface="+mn-cs"/>
                        </a:rPr>
                        <a:t>Talent Shortage</a:t>
                      </a:r>
                      <a:endParaRPr lang="en-US" b="1" dirty="0"/>
                    </a:p>
                  </a:txBody>
                  <a:tcPr/>
                </a:tc>
                <a:tc>
                  <a:txBody>
                    <a:bodyPr/>
                    <a:lstStyle/>
                    <a:p>
                      <a:r>
                        <a:rPr lang="en-US" b="1" dirty="0" smtClean="0"/>
                        <a:t>High</a:t>
                      </a:r>
                      <a:endParaRPr lang="en-US" b="1" dirty="0"/>
                    </a:p>
                  </a:txBody>
                  <a:tcPr/>
                </a:tc>
              </a:tr>
              <a:tr h="474416">
                <a:tc>
                  <a:txBody>
                    <a:bodyPr/>
                    <a:lstStyle/>
                    <a:p>
                      <a:r>
                        <a:rPr lang="en-US" dirty="0" smtClean="0"/>
                        <a:t>6</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tx1"/>
                          </a:solidFill>
                          <a:effectLst/>
                          <a:latin typeface="+mn-lt"/>
                          <a:ea typeface="+mn-ea"/>
                          <a:cs typeface="+mn-cs"/>
                        </a:rPr>
                        <a:t>Multiple time collection applications</a:t>
                      </a:r>
                      <a:r>
                        <a:rPr lang="en-US" dirty="0" smtClean="0">
                          <a:solidFill>
                            <a:schemeClr val="tx1"/>
                          </a:solidFill>
                          <a:effectLst/>
                        </a:rPr>
                        <a:t> </a:t>
                      </a:r>
                      <a:r>
                        <a:rPr lang="en-US" sz="1800" b="1" kern="1200" dirty="0" smtClean="0">
                          <a:solidFill>
                            <a:schemeClr val="dk1"/>
                          </a:solidFill>
                          <a:effectLst/>
                          <a:latin typeface="+mn-lt"/>
                          <a:ea typeface="+mn-ea"/>
                          <a:cs typeface="+mn-cs"/>
                        </a:rPr>
                        <a:t> </a:t>
                      </a:r>
                      <a:endParaRPr lang="en-US" b="1" dirty="0"/>
                    </a:p>
                  </a:txBody>
                  <a:tcPr/>
                </a:tc>
                <a:tc>
                  <a:txBody>
                    <a:bodyPr/>
                    <a:lstStyle/>
                    <a:p>
                      <a:r>
                        <a:rPr lang="en-US" b="1" dirty="0" smtClean="0"/>
                        <a:t>High</a:t>
                      </a:r>
                      <a:endParaRPr lang="en-US" b="1" dirty="0"/>
                    </a:p>
                  </a:txBody>
                  <a:tcPr/>
                </a:tc>
              </a:tr>
              <a:tr h="474416">
                <a:tc>
                  <a:txBody>
                    <a:bodyPr/>
                    <a:lstStyle/>
                    <a:p>
                      <a:r>
                        <a:rPr lang="en-US" dirty="0" smtClean="0"/>
                        <a:t>7</a:t>
                      </a:r>
                      <a:endParaRPr lang="en-US" dirty="0"/>
                    </a:p>
                  </a:txBody>
                  <a:tcPr/>
                </a:tc>
                <a:tc>
                  <a:txBody>
                    <a:bodyPr/>
                    <a:lstStyle/>
                    <a:p>
                      <a:r>
                        <a:rPr lang="en-US" sz="1800" b="1" kern="1200" dirty="0" smtClean="0">
                          <a:solidFill>
                            <a:schemeClr val="tx1"/>
                          </a:solidFill>
                          <a:effectLst/>
                          <a:latin typeface="+mn-lt"/>
                          <a:ea typeface="+mn-ea"/>
                          <a:cs typeface="+mn-cs"/>
                        </a:rPr>
                        <a:t>Unit level solutions designed around</a:t>
                      </a:r>
                      <a:r>
                        <a:rPr lang="en-US" sz="1800" b="1" kern="1200" baseline="0" dirty="0" smtClean="0">
                          <a:solidFill>
                            <a:schemeClr val="tx1"/>
                          </a:solidFill>
                          <a:effectLst/>
                          <a:latin typeface="+mn-lt"/>
                          <a:ea typeface="+mn-ea"/>
                          <a:cs typeface="+mn-cs"/>
                        </a:rPr>
                        <a:t> PeopleSoft data</a:t>
                      </a:r>
                      <a:endParaRPr lang="en-US" sz="1800" b="1" kern="1200" dirty="0">
                        <a:solidFill>
                          <a:schemeClr val="tx1"/>
                        </a:solidFill>
                        <a:effectLst/>
                        <a:latin typeface="+mn-lt"/>
                        <a:ea typeface="+mn-ea"/>
                        <a:cs typeface="+mn-cs"/>
                      </a:endParaRPr>
                    </a:p>
                  </a:txBody>
                  <a:tcPr/>
                </a:tc>
                <a:tc>
                  <a:txBody>
                    <a:bodyPr/>
                    <a:lstStyle/>
                    <a:p>
                      <a:r>
                        <a:rPr lang="en-US" b="1" dirty="0" smtClean="0"/>
                        <a:t>Med</a:t>
                      </a:r>
                      <a:endParaRPr lang="en-US" b="1" dirty="0"/>
                    </a:p>
                  </a:txBody>
                  <a:tcPr/>
                </a:tc>
              </a:tr>
              <a:tr h="474416">
                <a:tc>
                  <a:txBody>
                    <a:bodyPr/>
                    <a:lstStyle/>
                    <a:p>
                      <a:r>
                        <a:rPr lang="en-US" dirty="0" smtClean="0"/>
                        <a:t>8</a:t>
                      </a:r>
                      <a:endParaRPr lang="en-US" dirty="0"/>
                    </a:p>
                  </a:txBody>
                  <a:tcPr/>
                </a:tc>
                <a:tc>
                  <a:txBody>
                    <a:bodyPr/>
                    <a:lstStyle/>
                    <a:p>
                      <a:r>
                        <a:rPr lang="en-US" sz="1800" b="1" kern="1200" dirty="0" smtClean="0">
                          <a:solidFill>
                            <a:schemeClr val="dk1"/>
                          </a:solidFill>
                          <a:effectLst/>
                          <a:latin typeface="+mn-lt"/>
                          <a:ea typeface="+mn-ea"/>
                          <a:cs typeface="+mn-cs"/>
                        </a:rPr>
                        <a:t>Historical data retention in PeopleSoft and HRPY warehouse</a:t>
                      </a:r>
                      <a:r>
                        <a:rPr lang="en-US" b="1" dirty="0" smtClean="0">
                          <a:effectLst/>
                        </a:rPr>
                        <a:t> </a:t>
                      </a:r>
                      <a:endParaRPr lang="en-US" b="1" dirty="0"/>
                    </a:p>
                  </a:txBody>
                  <a:tcPr/>
                </a:tc>
                <a:tc>
                  <a:txBody>
                    <a:bodyPr/>
                    <a:lstStyle/>
                    <a:p>
                      <a:r>
                        <a:rPr lang="en-US" b="1" dirty="0" smtClean="0"/>
                        <a:t>Med</a:t>
                      </a:r>
                      <a:endParaRPr lang="en-US" b="1" dirty="0"/>
                    </a:p>
                  </a:txBody>
                  <a:tcPr/>
                </a:tc>
              </a:tr>
            </a:tbl>
          </a:graphicData>
        </a:graphic>
      </p:graphicFrame>
    </p:spTree>
    <p:extLst>
      <p:ext uri="{BB962C8B-B14F-4D97-AF65-F5344CB8AC3E}">
        <p14:creationId xmlns:p14="http://schemas.microsoft.com/office/powerpoint/2010/main" val="89903527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5/12/2011</a:t>
            </a:r>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19</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2655177624"/>
              </p:ext>
            </p:extLst>
          </p:nvPr>
        </p:nvGraphicFramePr>
        <p:xfrm>
          <a:off x="457200" y="1879598"/>
          <a:ext cx="8229600" cy="3126175"/>
        </p:xfrm>
        <a:graphic>
          <a:graphicData uri="http://schemas.openxmlformats.org/drawingml/2006/table">
            <a:tbl>
              <a:tblPr firstRow="1" bandRow="1">
                <a:tableStyleId>{073A0DAA-6AF3-43AB-8588-CEC1D06C72B9}</a:tableStyleId>
              </a:tblPr>
              <a:tblGrid>
                <a:gridCol w="1879600"/>
                <a:gridCol w="6350000"/>
              </a:tblGrid>
              <a:tr h="474416">
                <a:tc gridSpan="2">
                  <a:txBody>
                    <a:bodyPr/>
                    <a:lstStyle/>
                    <a:p>
                      <a:r>
                        <a:rPr lang="en-US" sz="1800" b="1" kern="1200" dirty="0" smtClean="0">
                          <a:solidFill>
                            <a:schemeClr val="lt1"/>
                          </a:solidFill>
                          <a:effectLst/>
                          <a:latin typeface="+mn-lt"/>
                          <a:ea typeface="+mn-ea"/>
                          <a:cs typeface="+mn-cs"/>
                        </a:rPr>
                        <a:t>1.  IT Governance</a:t>
                      </a:r>
                      <a:r>
                        <a:rPr lang="en-US" sz="1800" b="1" kern="1200" baseline="0" dirty="0" smtClean="0">
                          <a:solidFill>
                            <a:schemeClr val="lt1"/>
                          </a:solidFill>
                          <a:effectLst/>
                          <a:latin typeface="+mn-lt"/>
                          <a:ea typeface="+mn-ea"/>
                          <a:cs typeface="+mn-cs"/>
                        </a:rPr>
                        <a:t> of University’s administrative applications</a:t>
                      </a:r>
                      <a:endParaRPr lang="en-US" sz="1800" b="1" kern="1200" dirty="0">
                        <a:solidFill>
                          <a:schemeClr val="lt1"/>
                        </a:solidFill>
                        <a:effectLst/>
                        <a:latin typeface="+mn-lt"/>
                        <a:ea typeface="+mn-ea"/>
                        <a:cs typeface="+mn-cs"/>
                      </a:endParaRPr>
                    </a:p>
                  </a:txBody>
                  <a:tcPr/>
                </a:tc>
                <a:tc hMerge="1">
                  <a:txBody>
                    <a:bodyPr/>
                    <a:lstStyle/>
                    <a:p>
                      <a:endParaRPr lang="en-US" dirty="0"/>
                    </a:p>
                  </a:txBody>
                  <a:tcPr/>
                </a:tc>
              </a:tr>
              <a:tr h="474416">
                <a:tc>
                  <a:txBody>
                    <a:bodyPr/>
                    <a:lstStyle/>
                    <a:p>
                      <a:r>
                        <a:rPr lang="en-US" sz="1800" u="sng" kern="1200" dirty="0" smtClean="0">
                          <a:effectLst/>
                        </a:rPr>
                        <a:t>Probability</a:t>
                      </a:r>
                      <a:r>
                        <a:rPr lang="en-US" sz="1800" kern="1200" dirty="0" smtClean="0">
                          <a:effectLst/>
                        </a:rPr>
                        <a:t>: </a:t>
                      </a:r>
                    </a:p>
                    <a:p>
                      <a:r>
                        <a:rPr lang="en-US" sz="1800" kern="1200" dirty="0" smtClean="0">
                          <a:effectLst/>
                        </a:rPr>
                        <a:t>High Risk</a:t>
                      </a:r>
                    </a:p>
                    <a:p>
                      <a:endParaRPr lang="en-US" dirty="0"/>
                    </a:p>
                  </a:txBody>
                  <a:tcPr/>
                </a:tc>
                <a:tc>
                  <a:txBody>
                    <a:bodyPr/>
                    <a:lstStyle/>
                    <a:p>
                      <a:r>
                        <a:rPr lang="en-US" sz="1800" b="1" u="sng" kern="1200" dirty="0" smtClean="0">
                          <a:solidFill>
                            <a:schemeClr val="dk1"/>
                          </a:solidFill>
                          <a:effectLst/>
                          <a:latin typeface="+mn-lt"/>
                          <a:ea typeface="+mn-ea"/>
                          <a:cs typeface="+mn-cs"/>
                        </a:rPr>
                        <a:t>Risk</a:t>
                      </a:r>
                      <a:r>
                        <a:rPr lang="en-US" sz="1800" b="1" kern="1200" dirty="0" smtClean="0">
                          <a:solidFill>
                            <a:schemeClr val="dk1"/>
                          </a:solidFill>
                          <a:effectLst/>
                          <a:latin typeface="+mn-lt"/>
                          <a:ea typeface="+mn-ea"/>
                          <a:cs typeface="+mn-cs"/>
                        </a:rPr>
                        <a:t>: </a:t>
                      </a:r>
                    </a:p>
                    <a:p>
                      <a:r>
                        <a:rPr lang="en-US" sz="1800" b="0" kern="1200" dirty="0" smtClean="0">
                          <a:solidFill>
                            <a:schemeClr val="dk1"/>
                          </a:solidFill>
                          <a:effectLst/>
                          <a:latin typeface="+mn-lt"/>
                          <a:ea typeface="+mn-ea"/>
                          <a:cs typeface="+mn-cs"/>
                        </a:rPr>
                        <a:t>Individual business</a:t>
                      </a:r>
                      <a:r>
                        <a:rPr lang="en-US" sz="1800" b="0" kern="1200" baseline="0" dirty="0" smtClean="0">
                          <a:solidFill>
                            <a:schemeClr val="dk1"/>
                          </a:solidFill>
                          <a:effectLst/>
                          <a:latin typeface="+mn-lt"/>
                          <a:ea typeface="+mn-ea"/>
                          <a:cs typeface="+mn-cs"/>
                        </a:rPr>
                        <a:t> a</a:t>
                      </a:r>
                      <a:r>
                        <a:rPr lang="en-US" sz="1800" b="0" kern="1200" dirty="0" smtClean="0">
                          <a:solidFill>
                            <a:schemeClr val="dk1"/>
                          </a:solidFill>
                          <a:effectLst/>
                          <a:latin typeface="+mn-lt"/>
                          <a:ea typeface="+mn-ea"/>
                          <a:cs typeface="+mn-cs"/>
                        </a:rPr>
                        <a:t>reas</a:t>
                      </a:r>
                      <a:r>
                        <a:rPr lang="en-US" sz="1800" b="0" kern="1200" baseline="0" dirty="0" smtClean="0">
                          <a:solidFill>
                            <a:schemeClr val="dk1"/>
                          </a:solidFill>
                          <a:effectLst/>
                          <a:latin typeface="+mn-lt"/>
                          <a:ea typeface="+mn-ea"/>
                          <a:cs typeface="+mn-cs"/>
                        </a:rPr>
                        <a:t> making IT decisions affecting direction, solutions, resources that have short and long term consequences which could impede the University’s IT strategic objectives.</a:t>
                      </a:r>
                    </a:p>
                    <a:p>
                      <a:r>
                        <a:rPr lang="en-US" sz="1800" kern="1200" dirty="0" smtClean="0">
                          <a:solidFill>
                            <a:schemeClr val="dk1"/>
                          </a:solidFill>
                          <a:latin typeface="+mn-lt"/>
                          <a:ea typeface="+mn-ea"/>
                          <a:cs typeface="+mn-cs"/>
                        </a:rPr>
                        <a:t> </a:t>
                      </a:r>
                      <a:endParaRPr lang="en-US" sz="1800" kern="1200" dirty="0" smtClean="0">
                        <a:solidFill>
                          <a:schemeClr val="dk1"/>
                        </a:solidFill>
                        <a:effectLst/>
                        <a:latin typeface="+mn-lt"/>
                        <a:ea typeface="+mn-ea"/>
                        <a:cs typeface="+mn-cs"/>
                      </a:endParaRPr>
                    </a:p>
                  </a:txBody>
                  <a:tcPr/>
                </a:tc>
              </a:tr>
              <a:tr h="474416">
                <a:tc gridSpan="2">
                  <a:txBody>
                    <a:bodyPr/>
                    <a:lstStyle/>
                    <a:p>
                      <a:r>
                        <a:rPr lang="en-US" sz="1800" b="1" u="sng" kern="1200" dirty="0" smtClean="0">
                          <a:solidFill>
                            <a:schemeClr val="dk1"/>
                          </a:solidFill>
                          <a:effectLst/>
                          <a:latin typeface="+mn-lt"/>
                          <a:ea typeface="+mn-ea"/>
                          <a:cs typeface="+mn-cs"/>
                        </a:rPr>
                        <a:t>Mitigation Strategies</a:t>
                      </a:r>
                      <a:r>
                        <a:rPr lang="en-US" sz="1800" b="1" kern="1200" dirty="0" smtClean="0">
                          <a:solidFill>
                            <a:schemeClr val="dk1"/>
                          </a:solidFill>
                          <a:effectLst/>
                          <a:latin typeface="+mn-lt"/>
                          <a:ea typeface="+mn-ea"/>
                          <a:cs typeface="+mn-cs"/>
                        </a:rPr>
                        <a:t>:</a:t>
                      </a:r>
                    </a:p>
                    <a:p>
                      <a:r>
                        <a:rPr lang="en-US" sz="1800" b="0" kern="1200" dirty="0" smtClean="0">
                          <a:solidFill>
                            <a:schemeClr val="dk1"/>
                          </a:solidFill>
                          <a:effectLst/>
                          <a:latin typeface="+mn-lt"/>
                          <a:ea typeface="+mn-ea"/>
                          <a:cs typeface="+mn-cs"/>
                        </a:rPr>
                        <a:t>Gain</a:t>
                      </a:r>
                      <a:r>
                        <a:rPr lang="en-US" sz="1800" b="0" kern="1200" baseline="0" dirty="0" smtClean="0">
                          <a:solidFill>
                            <a:schemeClr val="dk1"/>
                          </a:solidFill>
                          <a:effectLst/>
                          <a:latin typeface="+mn-lt"/>
                          <a:ea typeface="+mn-ea"/>
                          <a:cs typeface="+mn-cs"/>
                        </a:rPr>
                        <a:t> executive sponsorship to i</a:t>
                      </a:r>
                      <a:r>
                        <a:rPr lang="en-US" sz="1800" b="0" kern="1200" dirty="0" smtClean="0">
                          <a:solidFill>
                            <a:schemeClr val="dk1"/>
                          </a:solidFill>
                          <a:effectLst/>
                          <a:latin typeface="+mn-lt"/>
                          <a:ea typeface="+mn-ea"/>
                          <a:cs typeface="+mn-cs"/>
                        </a:rPr>
                        <a:t>mplement</a:t>
                      </a:r>
                      <a:r>
                        <a:rPr lang="en-US" sz="1800" b="0" kern="1200" baseline="0" dirty="0" smtClean="0">
                          <a:solidFill>
                            <a:schemeClr val="dk1"/>
                          </a:solidFill>
                          <a:effectLst/>
                          <a:latin typeface="+mn-lt"/>
                          <a:ea typeface="+mn-ea"/>
                          <a:cs typeface="+mn-cs"/>
                        </a:rPr>
                        <a:t> a f</a:t>
                      </a:r>
                      <a:r>
                        <a:rPr lang="en-US" sz="1800" b="0" kern="1200" dirty="0" smtClean="0">
                          <a:solidFill>
                            <a:schemeClr val="dk1"/>
                          </a:solidFill>
                          <a:effectLst/>
                          <a:latin typeface="+mn-lt"/>
                          <a:ea typeface="+mn-ea"/>
                          <a:cs typeface="+mn-cs"/>
                        </a:rPr>
                        <a:t>ramework and process</a:t>
                      </a:r>
                      <a:r>
                        <a:rPr lang="en-US" sz="1800" b="0" kern="1200" baseline="0" dirty="0" smtClean="0">
                          <a:solidFill>
                            <a:schemeClr val="dk1"/>
                          </a:solidFill>
                          <a:effectLst/>
                          <a:latin typeface="+mn-lt"/>
                          <a:ea typeface="+mn-ea"/>
                          <a:cs typeface="+mn-cs"/>
                        </a:rPr>
                        <a:t> </a:t>
                      </a:r>
                      <a:r>
                        <a:rPr lang="en-US" sz="1800" b="0" kern="1200" dirty="0" smtClean="0">
                          <a:solidFill>
                            <a:schemeClr val="dk1"/>
                          </a:solidFill>
                          <a:effectLst/>
                          <a:latin typeface="+mn-lt"/>
                          <a:ea typeface="+mn-ea"/>
                          <a:cs typeface="+mn-cs"/>
                        </a:rPr>
                        <a:t>with well-defined roles of</a:t>
                      </a:r>
                      <a:r>
                        <a:rPr lang="en-US" sz="1800" b="0" kern="1200" baseline="0" dirty="0" smtClean="0">
                          <a:solidFill>
                            <a:schemeClr val="dk1"/>
                          </a:solidFill>
                          <a:effectLst/>
                          <a:latin typeface="+mn-lt"/>
                          <a:ea typeface="+mn-ea"/>
                          <a:cs typeface="+mn-cs"/>
                        </a:rPr>
                        <a:t> responsibility for data, applications and infrastructure both during and after the project.</a:t>
                      </a:r>
                      <a:endParaRPr lang="en-US" sz="1800" b="0" kern="1200" dirty="0" smtClean="0">
                        <a:solidFill>
                          <a:schemeClr val="dk1"/>
                        </a:solidFill>
                        <a:effectLst/>
                        <a:latin typeface="+mn-lt"/>
                        <a:ea typeface="+mn-ea"/>
                        <a:cs typeface="+mn-cs"/>
                      </a:endParaRPr>
                    </a:p>
                  </a:txBody>
                  <a:tcPr/>
                </a:tc>
                <a:tc hMerge="1">
                  <a:txBody>
                    <a:bodyPr/>
                    <a:lstStyle/>
                    <a:p>
                      <a:endParaRPr lang="en-US" dirty="0"/>
                    </a:p>
                  </a:txBody>
                  <a:tcPr/>
                </a:tc>
              </a:tr>
            </a:tbl>
          </a:graphicData>
        </a:graphic>
      </p:graphicFrame>
      <p:sp>
        <p:nvSpPr>
          <p:cNvPr id="8" name="Title 1"/>
          <p:cNvSpPr>
            <a:spLocks noGrp="1"/>
          </p:cNvSpPr>
          <p:nvPr>
            <p:ph type="title"/>
          </p:nvPr>
        </p:nvSpPr>
        <p:spPr>
          <a:xfrm>
            <a:off x="457200" y="198438"/>
            <a:ext cx="8229600" cy="1143000"/>
          </a:xfrm>
        </p:spPr>
        <p:txBody>
          <a:bodyPr>
            <a:normAutofit/>
          </a:bodyPr>
          <a:lstStyle/>
          <a:p>
            <a:r>
              <a:rPr lang="en-US" dirty="0" smtClean="0"/>
              <a:t>High-Level Risk Assessment</a:t>
            </a:r>
            <a:endParaRPr lang="en-US" dirty="0"/>
          </a:p>
        </p:txBody>
      </p:sp>
    </p:spTree>
    <p:extLst>
      <p:ext uri="{BB962C8B-B14F-4D97-AF65-F5344CB8AC3E}">
        <p14:creationId xmlns:p14="http://schemas.microsoft.com/office/powerpoint/2010/main" val="145163236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 to cover</a:t>
            </a:r>
            <a:endParaRPr lang="en-US" dirty="0"/>
          </a:p>
        </p:txBody>
      </p:sp>
      <p:sp>
        <p:nvSpPr>
          <p:cNvPr id="3" name="Content Placeholder 2"/>
          <p:cNvSpPr>
            <a:spLocks noGrp="1"/>
          </p:cNvSpPr>
          <p:nvPr>
            <p:ph idx="1"/>
          </p:nvPr>
        </p:nvSpPr>
        <p:spPr>
          <a:xfrm>
            <a:off x="1464744" y="1603901"/>
            <a:ext cx="6096000" cy="4525963"/>
          </a:xfrm>
        </p:spPr>
        <p:txBody>
          <a:bodyPr>
            <a:normAutofit fontScale="92500" lnSpcReduction="20000"/>
          </a:bodyPr>
          <a:lstStyle/>
          <a:p>
            <a:r>
              <a:rPr lang="en-US" dirty="0" smtClean="0"/>
              <a:t>Impacts to other systems</a:t>
            </a:r>
          </a:p>
          <a:p>
            <a:pPr lvl="1"/>
            <a:r>
              <a:rPr lang="en-US" dirty="0" smtClean="0"/>
              <a:t>PeopleSoft</a:t>
            </a:r>
          </a:p>
          <a:p>
            <a:pPr lvl="1"/>
            <a:r>
              <a:rPr lang="en-US" dirty="0" smtClean="0"/>
              <a:t>Time collection</a:t>
            </a:r>
          </a:p>
          <a:p>
            <a:pPr lvl="1"/>
            <a:r>
              <a:rPr lang="en-US" dirty="0" err="1" smtClean="0"/>
              <a:t>Kuali</a:t>
            </a:r>
            <a:r>
              <a:rPr lang="en-US" dirty="0" smtClean="0"/>
              <a:t> Financial System</a:t>
            </a:r>
          </a:p>
          <a:p>
            <a:pPr lvl="1"/>
            <a:r>
              <a:rPr lang="en-US" dirty="0" smtClean="0"/>
              <a:t>Identity </a:t>
            </a:r>
            <a:r>
              <a:rPr lang="en-US" dirty="0"/>
              <a:t>M</a:t>
            </a:r>
            <a:r>
              <a:rPr lang="en-US" dirty="0" smtClean="0"/>
              <a:t>anagement’s tools</a:t>
            </a:r>
          </a:p>
          <a:p>
            <a:pPr lvl="1"/>
            <a:r>
              <a:rPr lang="en-US" dirty="0" smtClean="0"/>
              <a:t>Data delivery solutions</a:t>
            </a:r>
          </a:p>
          <a:p>
            <a:pPr lvl="1"/>
            <a:r>
              <a:rPr lang="en-US" dirty="0" smtClean="0"/>
              <a:t>Others</a:t>
            </a:r>
          </a:p>
          <a:p>
            <a:r>
              <a:rPr lang="en-US" dirty="0" smtClean="0"/>
              <a:t>Risks and challenges</a:t>
            </a:r>
          </a:p>
          <a:p>
            <a:r>
              <a:rPr lang="en-US" dirty="0" smtClean="0"/>
              <a:t>Estimates</a:t>
            </a:r>
          </a:p>
          <a:p>
            <a:r>
              <a:rPr lang="en-US" dirty="0" smtClean="0"/>
              <a:t>Next steps</a:t>
            </a:r>
          </a:p>
          <a:p>
            <a:endParaRPr lang="en-US" dirty="0" smtClean="0"/>
          </a:p>
          <a:p>
            <a:endParaRPr lang="en-US" dirty="0"/>
          </a:p>
        </p:txBody>
      </p:sp>
      <p:sp>
        <p:nvSpPr>
          <p:cNvPr id="4" name="Date Placeholder 3"/>
          <p:cNvSpPr>
            <a:spLocks noGrp="1"/>
          </p:cNvSpPr>
          <p:nvPr>
            <p:ph type="dt" sz="half" idx="10"/>
          </p:nvPr>
        </p:nvSpPr>
        <p:spPr/>
        <p:txBody>
          <a:bodyPr/>
          <a:lstStyle/>
          <a:p>
            <a:r>
              <a:rPr lang="en-US" smtClean="0"/>
              <a:t>5/12/2011</a:t>
            </a:r>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2</a:t>
            </a:fld>
            <a:endParaRPr lang="en-US"/>
          </a:p>
        </p:txBody>
      </p:sp>
    </p:spTree>
    <p:extLst>
      <p:ext uri="{BB962C8B-B14F-4D97-AF65-F5344CB8AC3E}">
        <p14:creationId xmlns:p14="http://schemas.microsoft.com/office/powerpoint/2010/main" val="237048593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8438"/>
            <a:ext cx="8229600" cy="1143000"/>
          </a:xfrm>
        </p:spPr>
        <p:txBody>
          <a:bodyPr>
            <a:normAutofit/>
          </a:bodyPr>
          <a:lstStyle/>
          <a:p>
            <a:r>
              <a:rPr lang="en-US" dirty="0" smtClean="0"/>
              <a:t>High-Level Risk Assessment</a:t>
            </a:r>
            <a:endParaRPr lang="en-US" dirty="0"/>
          </a:p>
        </p:txBody>
      </p:sp>
      <p:sp>
        <p:nvSpPr>
          <p:cNvPr id="4" name="Date Placeholder 3"/>
          <p:cNvSpPr>
            <a:spLocks noGrp="1"/>
          </p:cNvSpPr>
          <p:nvPr>
            <p:ph type="dt" sz="half" idx="10"/>
          </p:nvPr>
        </p:nvSpPr>
        <p:spPr/>
        <p:txBody>
          <a:bodyPr/>
          <a:lstStyle/>
          <a:p>
            <a:r>
              <a:rPr lang="en-US" smtClean="0"/>
              <a:t>5/12/2011</a:t>
            </a:r>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20</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123222027"/>
              </p:ext>
            </p:extLst>
          </p:nvPr>
        </p:nvGraphicFramePr>
        <p:xfrm>
          <a:off x="457200" y="1879598"/>
          <a:ext cx="8229600" cy="3400495"/>
        </p:xfrm>
        <a:graphic>
          <a:graphicData uri="http://schemas.openxmlformats.org/drawingml/2006/table">
            <a:tbl>
              <a:tblPr firstRow="1" bandRow="1">
                <a:tableStyleId>{073A0DAA-6AF3-43AB-8588-CEC1D06C72B9}</a:tableStyleId>
              </a:tblPr>
              <a:tblGrid>
                <a:gridCol w="1879600"/>
                <a:gridCol w="6350000"/>
              </a:tblGrid>
              <a:tr h="474416">
                <a:tc gridSpan="2">
                  <a:txBody>
                    <a:bodyPr/>
                    <a:lstStyle/>
                    <a:p>
                      <a:r>
                        <a:rPr lang="en-US" sz="1800" kern="1200" dirty="0" smtClean="0">
                          <a:effectLst/>
                        </a:rPr>
                        <a:t>2. Reporting and business intelligence (BI)</a:t>
                      </a:r>
                      <a:r>
                        <a:rPr lang="en-US" dirty="0" smtClean="0">
                          <a:effectLst/>
                        </a:rPr>
                        <a:t> </a:t>
                      </a:r>
                      <a:endParaRPr lang="en-US" dirty="0"/>
                    </a:p>
                  </a:txBody>
                  <a:tcPr/>
                </a:tc>
                <a:tc hMerge="1">
                  <a:txBody>
                    <a:bodyPr/>
                    <a:lstStyle/>
                    <a:p>
                      <a:endParaRPr lang="en-US" dirty="0"/>
                    </a:p>
                  </a:txBody>
                  <a:tcPr/>
                </a:tc>
              </a:tr>
              <a:tr h="474416">
                <a:tc>
                  <a:txBody>
                    <a:bodyPr/>
                    <a:lstStyle/>
                    <a:p>
                      <a:r>
                        <a:rPr lang="en-US" sz="1800" u="sng" kern="1200" dirty="0" smtClean="0">
                          <a:effectLst/>
                        </a:rPr>
                        <a:t>Probability</a:t>
                      </a:r>
                      <a:r>
                        <a:rPr lang="en-US" sz="1800" kern="1200" dirty="0" smtClean="0">
                          <a:effectLst/>
                        </a:rPr>
                        <a:t>: </a:t>
                      </a:r>
                    </a:p>
                    <a:p>
                      <a:r>
                        <a:rPr lang="en-US" sz="1800" kern="1200" dirty="0" smtClean="0">
                          <a:effectLst/>
                        </a:rPr>
                        <a:t>High Risk</a:t>
                      </a:r>
                    </a:p>
                    <a:p>
                      <a:endParaRPr lang="en-US" dirty="0"/>
                    </a:p>
                  </a:txBody>
                  <a:tcPr/>
                </a:tc>
                <a:tc>
                  <a:txBody>
                    <a:bodyPr/>
                    <a:lstStyle/>
                    <a:p>
                      <a:r>
                        <a:rPr lang="en-US" sz="1800" u="sng" kern="1200" dirty="0" smtClean="0">
                          <a:effectLst/>
                        </a:rPr>
                        <a:t>Risk</a:t>
                      </a:r>
                      <a:r>
                        <a:rPr lang="en-US" sz="1800" kern="1200" dirty="0" smtClean="0">
                          <a:effectLst/>
                        </a:rPr>
                        <a:t>:</a:t>
                      </a:r>
                    </a:p>
                    <a:p>
                      <a:r>
                        <a:rPr lang="en-US" sz="1800" kern="1200" dirty="0" smtClean="0">
                          <a:effectLst/>
                        </a:rPr>
                        <a:t>The University loses the ability to combine data for historical and analytical purposes,</a:t>
                      </a:r>
                      <a:r>
                        <a:rPr lang="en-US" sz="1800" kern="1200" baseline="0" dirty="0" smtClean="0">
                          <a:effectLst/>
                        </a:rPr>
                        <a:t> particularly across domains of data.</a:t>
                      </a:r>
                      <a:endParaRPr lang="en-US" dirty="0"/>
                    </a:p>
                  </a:txBody>
                  <a:tcPr/>
                </a:tc>
              </a:tr>
              <a:tr h="474416">
                <a:tc gridSpan="2">
                  <a:txBody>
                    <a:bodyPr/>
                    <a:lstStyle/>
                    <a:p>
                      <a:r>
                        <a:rPr lang="en-US" sz="1800" b="1" u="sng" kern="1200" dirty="0" smtClean="0">
                          <a:effectLst/>
                        </a:rPr>
                        <a:t>Mitigation Strategies</a:t>
                      </a:r>
                      <a:r>
                        <a:rPr lang="en-US" sz="1800" b="1" kern="1200" dirty="0" smtClean="0">
                          <a:effectLst/>
                        </a:rPr>
                        <a:t>:</a:t>
                      </a:r>
                    </a:p>
                    <a:p>
                      <a:pPr marL="342900" indent="-342900">
                        <a:buAutoNum type="arabicPeriod"/>
                      </a:pPr>
                      <a:r>
                        <a:rPr lang="en-US" sz="1800" kern="1200" dirty="0" smtClean="0">
                          <a:effectLst/>
                        </a:rPr>
                        <a:t>Obtain executive support for a vision for data delivery</a:t>
                      </a:r>
                      <a:r>
                        <a:rPr lang="en-US" sz="1800" kern="1200" baseline="0" dirty="0" smtClean="0">
                          <a:effectLst/>
                        </a:rPr>
                        <a:t> of people data.</a:t>
                      </a:r>
                    </a:p>
                    <a:p>
                      <a:pPr marL="342900" indent="-342900">
                        <a:buAutoNum type="arabicPeriod"/>
                      </a:pPr>
                      <a:r>
                        <a:rPr lang="en-US" sz="1800" kern="1200" dirty="0" smtClean="0">
                          <a:effectLst/>
                        </a:rPr>
                        <a:t>Assign resource(s) dedicated to defining a data mapping strategy and creation of data dictionary specific to Workday. </a:t>
                      </a:r>
                    </a:p>
                    <a:p>
                      <a:pPr marL="342900" indent="-342900">
                        <a:buAutoNum type="arabicPeriod"/>
                      </a:pPr>
                      <a:r>
                        <a:rPr lang="en-US" sz="1800" kern="1200" dirty="0" smtClean="0">
                          <a:effectLst/>
                        </a:rPr>
                        <a:t>Design and implement a data mapping and reporting solution that supports cross-     functional reporting needs and scales</a:t>
                      </a:r>
                      <a:r>
                        <a:rPr lang="en-US" sz="1800" kern="1200" baseline="0" dirty="0" smtClean="0">
                          <a:effectLst/>
                        </a:rPr>
                        <a:t> to </a:t>
                      </a:r>
                      <a:r>
                        <a:rPr lang="en-US" sz="1800" kern="1200" dirty="0" smtClean="0">
                          <a:effectLst/>
                        </a:rPr>
                        <a:t>meet the University’s warehouse and BI objectives.</a:t>
                      </a:r>
                      <a:r>
                        <a:rPr lang="en-US" dirty="0" smtClean="0">
                          <a:effectLst/>
                        </a:rPr>
                        <a:t> </a:t>
                      </a:r>
                      <a:endParaRPr lang="en-US" dirty="0"/>
                    </a:p>
                  </a:txBody>
                  <a:tcPr/>
                </a:tc>
                <a:tc hMerge="1">
                  <a:txBody>
                    <a:bodyPr/>
                    <a:lstStyle/>
                    <a:p>
                      <a:endParaRPr lang="en-US" dirty="0"/>
                    </a:p>
                  </a:txBody>
                  <a:tcPr/>
                </a:tc>
              </a:tr>
            </a:tbl>
          </a:graphicData>
        </a:graphic>
      </p:graphicFrame>
    </p:spTree>
    <p:extLst>
      <p:ext uri="{BB962C8B-B14F-4D97-AF65-F5344CB8AC3E}">
        <p14:creationId xmlns:p14="http://schemas.microsoft.com/office/powerpoint/2010/main" val="81988193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5/12/2011</a:t>
            </a:r>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21</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3157081249"/>
              </p:ext>
            </p:extLst>
          </p:nvPr>
        </p:nvGraphicFramePr>
        <p:xfrm>
          <a:off x="457200" y="1879598"/>
          <a:ext cx="8229600" cy="3126175"/>
        </p:xfrm>
        <a:graphic>
          <a:graphicData uri="http://schemas.openxmlformats.org/drawingml/2006/table">
            <a:tbl>
              <a:tblPr firstRow="1" bandRow="1">
                <a:tableStyleId>{073A0DAA-6AF3-43AB-8588-CEC1D06C72B9}</a:tableStyleId>
              </a:tblPr>
              <a:tblGrid>
                <a:gridCol w="1879600"/>
                <a:gridCol w="6350000"/>
              </a:tblGrid>
              <a:tr h="474416">
                <a:tc gridSpan="2">
                  <a:txBody>
                    <a:bodyPr/>
                    <a:lstStyle/>
                    <a:p>
                      <a:r>
                        <a:rPr lang="en-US" sz="1800" b="1" kern="1200" dirty="0" smtClean="0">
                          <a:solidFill>
                            <a:schemeClr val="lt1"/>
                          </a:solidFill>
                          <a:effectLst/>
                          <a:latin typeface="+mn-lt"/>
                          <a:ea typeface="+mn-ea"/>
                          <a:cs typeface="+mn-cs"/>
                        </a:rPr>
                        <a:t>3. Multiple enterprise systems containing basic PEOPLE data (Cornell Community)</a:t>
                      </a:r>
                      <a:endParaRPr lang="en-US" sz="1800" b="1" kern="1200" dirty="0">
                        <a:solidFill>
                          <a:schemeClr val="lt1"/>
                        </a:solidFill>
                        <a:effectLst/>
                        <a:latin typeface="+mn-lt"/>
                        <a:ea typeface="+mn-ea"/>
                        <a:cs typeface="+mn-cs"/>
                      </a:endParaRPr>
                    </a:p>
                  </a:txBody>
                  <a:tcPr/>
                </a:tc>
                <a:tc hMerge="1">
                  <a:txBody>
                    <a:bodyPr/>
                    <a:lstStyle/>
                    <a:p>
                      <a:endParaRPr lang="en-US" dirty="0"/>
                    </a:p>
                  </a:txBody>
                  <a:tcPr/>
                </a:tc>
              </a:tr>
              <a:tr h="474416">
                <a:tc>
                  <a:txBody>
                    <a:bodyPr/>
                    <a:lstStyle/>
                    <a:p>
                      <a:r>
                        <a:rPr lang="en-US" sz="1800" u="sng" kern="1200" dirty="0" smtClean="0">
                          <a:effectLst/>
                        </a:rPr>
                        <a:t>Probability</a:t>
                      </a:r>
                      <a:r>
                        <a:rPr lang="en-US" sz="1800" kern="1200" dirty="0" smtClean="0">
                          <a:effectLst/>
                        </a:rPr>
                        <a:t>: </a:t>
                      </a:r>
                    </a:p>
                    <a:p>
                      <a:r>
                        <a:rPr lang="en-US" sz="1800" kern="1200" dirty="0" smtClean="0">
                          <a:effectLst/>
                        </a:rPr>
                        <a:t>High Risk</a:t>
                      </a:r>
                    </a:p>
                    <a:p>
                      <a:endParaRPr lang="en-US" dirty="0"/>
                    </a:p>
                  </a:txBody>
                  <a:tcPr/>
                </a:tc>
                <a:tc>
                  <a:txBody>
                    <a:bodyPr/>
                    <a:lstStyle/>
                    <a:p>
                      <a:r>
                        <a:rPr lang="en-US" sz="1800" b="1" u="sng" kern="1200" dirty="0" smtClean="0">
                          <a:solidFill>
                            <a:schemeClr val="dk1"/>
                          </a:solidFill>
                          <a:effectLst/>
                          <a:latin typeface="+mn-lt"/>
                          <a:ea typeface="+mn-ea"/>
                          <a:cs typeface="+mn-cs"/>
                        </a:rPr>
                        <a:t>Risk</a:t>
                      </a:r>
                      <a:r>
                        <a:rPr lang="en-US" sz="1800" b="1" kern="1200" dirty="0" smtClean="0">
                          <a:solidFill>
                            <a:schemeClr val="dk1"/>
                          </a:solidFill>
                          <a:effectLst/>
                          <a:latin typeface="+mn-lt"/>
                          <a:ea typeface="+mn-ea"/>
                          <a:cs typeface="+mn-cs"/>
                        </a:rPr>
                        <a:t>: </a:t>
                      </a:r>
                      <a:endParaRPr lang="en-US" sz="1800" kern="1200" dirty="0" smtClean="0">
                        <a:solidFill>
                          <a:schemeClr val="dk1"/>
                        </a:solidFill>
                        <a:effectLst/>
                        <a:latin typeface="+mn-lt"/>
                        <a:ea typeface="+mn-ea"/>
                        <a:cs typeface="+mn-cs"/>
                      </a:endParaRPr>
                    </a:p>
                    <a:p>
                      <a:r>
                        <a:rPr lang="en-US" sz="1800" kern="1200" dirty="0" smtClean="0">
                          <a:solidFill>
                            <a:schemeClr val="dk1"/>
                          </a:solidFill>
                          <a:effectLst/>
                          <a:latin typeface="+mn-lt"/>
                          <a:ea typeface="+mn-ea"/>
                          <a:cs typeface="+mn-cs"/>
                        </a:rPr>
                        <a:t>Duplicate entry of people, increased overhead/costs to maintain across multiple systems, inaccurate reporting, incompleteness of data and data currency.</a:t>
                      </a:r>
                      <a:r>
                        <a:rPr lang="en-US" dirty="0" smtClean="0">
                          <a:effectLst/>
                        </a:rPr>
                        <a:t> </a:t>
                      </a:r>
                      <a:endParaRPr lang="en-US" dirty="0"/>
                    </a:p>
                  </a:txBody>
                  <a:tcPr/>
                </a:tc>
              </a:tr>
              <a:tr h="474416">
                <a:tc gridSpan="2">
                  <a:txBody>
                    <a:bodyPr/>
                    <a:lstStyle/>
                    <a:p>
                      <a:r>
                        <a:rPr lang="en-US" sz="1800" b="1" u="sng" kern="1200" dirty="0" smtClean="0">
                          <a:solidFill>
                            <a:schemeClr val="dk1"/>
                          </a:solidFill>
                          <a:effectLst/>
                          <a:latin typeface="+mn-lt"/>
                          <a:ea typeface="+mn-ea"/>
                          <a:cs typeface="+mn-cs"/>
                        </a:rPr>
                        <a:t>Mitigation Strategies</a:t>
                      </a:r>
                      <a:r>
                        <a:rPr lang="en-US" sz="1800" b="1" kern="1200" dirty="0" smtClean="0">
                          <a:solidFill>
                            <a:schemeClr val="dk1"/>
                          </a:solidFill>
                          <a:effectLst/>
                          <a:latin typeface="+mn-lt"/>
                          <a:ea typeface="+mn-ea"/>
                          <a:cs typeface="+mn-cs"/>
                        </a:rPr>
                        <a:t>:</a:t>
                      </a:r>
                      <a:endParaRPr lang="en-US" sz="1800" kern="1200" dirty="0" smtClean="0">
                        <a:solidFill>
                          <a:schemeClr val="dk1"/>
                        </a:solidFill>
                        <a:effectLst/>
                        <a:latin typeface="+mn-lt"/>
                        <a:ea typeface="+mn-ea"/>
                        <a:cs typeface="+mn-cs"/>
                      </a:endParaRPr>
                    </a:p>
                    <a:p>
                      <a:r>
                        <a:rPr lang="en-US" sz="1800" kern="1200" dirty="0" smtClean="0">
                          <a:solidFill>
                            <a:schemeClr val="dk1"/>
                          </a:solidFill>
                          <a:effectLst/>
                          <a:latin typeface="+mn-lt"/>
                          <a:ea typeface="+mn-ea"/>
                          <a:cs typeface="+mn-cs"/>
                        </a:rPr>
                        <a:t>Design and implement technological solutions that will validate and synchronize PEOPLE data across multiple enterprise systems.  Define and implement business processes that support multiple points of data entry and common data management processes.</a:t>
                      </a:r>
                      <a:r>
                        <a:rPr lang="en-US" dirty="0" smtClean="0">
                          <a:effectLst/>
                        </a:rPr>
                        <a:t> </a:t>
                      </a:r>
                      <a:endParaRPr lang="en-US" dirty="0"/>
                    </a:p>
                  </a:txBody>
                  <a:tcPr/>
                </a:tc>
                <a:tc hMerge="1">
                  <a:txBody>
                    <a:bodyPr/>
                    <a:lstStyle/>
                    <a:p>
                      <a:endParaRPr lang="en-US" dirty="0"/>
                    </a:p>
                  </a:txBody>
                  <a:tcPr/>
                </a:tc>
              </a:tr>
            </a:tbl>
          </a:graphicData>
        </a:graphic>
      </p:graphicFrame>
      <p:sp>
        <p:nvSpPr>
          <p:cNvPr id="10" name="Title 1"/>
          <p:cNvSpPr>
            <a:spLocks noGrp="1"/>
          </p:cNvSpPr>
          <p:nvPr>
            <p:ph type="title"/>
          </p:nvPr>
        </p:nvSpPr>
        <p:spPr>
          <a:xfrm>
            <a:off x="457200" y="198438"/>
            <a:ext cx="8229600" cy="1143000"/>
          </a:xfrm>
        </p:spPr>
        <p:txBody>
          <a:bodyPr>
            <a:normAutofit/>
          </a:bodyPr>
          <a:lstStyle/>
          <a:p>
            <a:r>
              <a:rPr lang="en-US" dirty="0" smtClean="0"/>
              <a:t>High-Level Risk Assessment</a:t>
            </a:r>
            <a:endParaRPr lang="en-US" dirty="0"/>
          </a:p>
        </p:txBody>
      </p:sp>
    </p:spTree>
    <p:extLst>
      <p:ext uri="{BB962C8B-B14F-4D97-AF65-F5344CB8AC3E}">
        <p14:creationId xmlns:p14="http://schemas.microsoft.com/office/powerpoint/2010/main" val="152520045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5/12/2011</a:t>
            </a:r>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22</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3857510729"/>
              </p:ext>
            </p:extLst>
          </p:nvPr>
        </p:nvGraphicFramePr>
        <p:xfrm>
          <a:off x="457200" y="1879598"/>
          <a:ext cx="8229600" cy="3108960"/>
        </p:xfrm>
        <a:graphic>
          <a:graphicData uri="http://schemas.openxmlformats.org/drawingml/2006/table">
            <a:tbl>
              <a:tblPr firstRow="1" bandRow="1">
                <a:tableStyleId>{073A0DAA-6AF3-43AB-8588-CEC1D06C72B9}</a:tableStyleId>
              </a:tblPr>
              <a:tblGrid>
                <a:gridCol w="1879600"/>
                <a:gridCol w="6350000"/>
              </a:tblGrid>
              <a:tr h="474416">
                <a:tc gridSpan="2">
                  <a:txBody>
                    <a:bodyPr/>
                    <a:lstStyle/>
                    <a:p>
                      <a:r>
                        <a:rPr lang="en-US" sz="1800" b="1" kern="1200" dirty="0" smtClean="0">
                          <a:solidFill>
                            <a:schemeClr val="lt1"/>
                          </a:solidFill>
                          <a:effectLst/>
                          <a:latin typeface="+mn-lt"/>
                          <a:ea typeface="+mn-ea"/>
                          <a:cs typeface="+mn-cs"/>
                        </a:rPr>
                        <a:t>4. Provisioning and De-Provisioning Process </a:t>
                      </a:r>
                    </a:p>
                    <a:p>
                      <a:r>
                        <a:rPr lang="en-US" sz="1200" b="1" i="1" kern="1200" dirty="0" smtClean="0">
                          <a:solidFill>
                            <a:schemeClr val="lt1"/>
                          </a:solidFill>
                          <a:effectLst/>
                          <a:latin typeface="+mn-lt"/>
                          <a:ea typeface="+mn-ea"/>
                          <a:cs typeface="+mn-cs"/>
                        </a:rPr>
                        <a:t>(including the identification, administration and termination of identities with access to information systems, buildings and data.)</a:t>
                      </a:r>
                      <a:endParaRPr lang="en-US" sz="1200" b="1" kern="1200" dirty="0">
                        <a:solidFill>
                          <a:schemeClr val="lt1"/>
                        </a:solidFill>
                        <a:effectLst/>
                        <a:latin typeface="+mn-lt"/>
                        <a:ea typeface="+mn-ea"/>
                        <a:cs typeface="+mn-cs"/>
                      </a:endParaRPr>
                    </a:p>
                  </a:txBody>
                  <a:tcPr/>
                </a:tc>
                <a:tc hMerge="1">
                  <a:txBody>
                    <a:bodyPr/>
                    <a:lstStyle/>
                    <a:p>
                      <a:endParaRPr lang="en-US" dirty="0"/>
                    </a:p>
                  </a:txBody>
                  <a:tcPr/>
                </a:tc>
              </a:tr>
              <a:tr h="474416">
                <a:tc>
                  <a:txBody>
                    <a:bodyPr/>
                    <a:lstStyle/>
                    <a:p>
                      <a:r>
                        <a:rPr lang="en-US" sz="1800" u="sng" kern="1200" dirty="0" smtClean="0">
                          <a:effectLst/>
                        </a:rPr>
                        <a:t>Probability</a:t>
                      </a:r>
                      <a:r>
                        <a:rPr lang="en-US" sz="1800" kern="1200" dirty="0" smtClean="0">
                          <a:effectLst/>
                        </a:rPr>
                        <a:t>: </a:t>
                      </a:r>
                    </a:p>
                    <a:p>
                      <a:r>
                        <a:rPr lang="en-US" sz="1800" kern="1200" dirty="0" smtClean="0">
                          <a:effectLst/>
                        </a:rPr>
                        <a:t>High Risk</a:t>
                      </a:r>
                    </a:p>
                    <a:p>
                      <a:endParaRPr lang="en-US" dirty="0"/>
                    </a:p>
                  </a:txBody>
                  <a:tcPr/>
                </a:tc>
                <a:tc>
                  <a:txBody>
                    <a:bodyPr/>
                    <a:lstStyle/>
                    <a:p>
                      <a:r>
                        <a:rPr lang="en-US" sz="1800" b="1" u="sng" kern="1200" dirty="0" smtClean="0">
                          <a:solidFill>
                            <a:schemeClr val="dk1"/>
                          </a:solidFill>
                          <a:effectLst/>
                          <a:latin typeface="+mn-lt"/>
                          <a:ea typeface="+mn-ea"/>
                          <a:cs typeface="+mn-cs"/>
                        </a:rPr>
                        <a:t>Risk</a:t>
                      </a:r>
                      <a:r>
                        <a:rPr lang="en-US" sz="1800" b="1" kern="1200" dirty="0" smtClean="0">
                          <a:solidFill>
                            <a:schemeClr val="dk1"/>
                          </a:solidFill>
                          <a:effectLst/>
                          <a:latin typeface="+mn-lt"/>
                          <a:ea typeface="+mn-ea"/>
                          <a:cs typeface="+mn-cs"/>
                        </a:rPr>
                        <a:t>: </a:t>
                      </a:r>
                      <a:endParaRPr lang="en-US" sz="1800" kern="1200" dirty="0" smtClean="0">
                        <a:solidFill>
                          <a:schemeClr val="dk1"/>
                        </a:solidFill>
                        <a:effectLst/>
                        <a:latin typeface="+mn-lt"/>
                        <a:ea typeface="+mn-ea"/>
                        <a:cs typeface="+mn-cs"/>
                      </a:endParaRPr>
                    </a:p>
                    <a:p>
                      <a:r>
                        <a:rPr lang="en-US" sz="1800" kern="1200" dirty="0" smtClean="0">
                          <a:solidFill>
                            <a:schemeClr val="dk1"/>
                          </a:solidFill>
                          <a:effectLst/>
                          <a:latin typeface="+mn-lt"/>
                          <a:ea typeface="+mn-ea"/>
                          <a:cs typeface="+mn-cs"/>
                        </a:rPr>
                        <a:t>Improper provisioning will result in technical, data privacy, user access, incorrect privileges (based on roles, rules and policies) and increased system and business administration costs.</a:t>
                      </a:r>
                      <a:r>
                        <a:rPr lang="en-US" dirty="0" smtClean="0">
                          <a:effectLst/>
                        </a:rPr>
                        <a:t> </a:t>
                      </a:r>
                      <a:endParaRPr lang="en-US" dirty="0"/>
                    </a:p>
                  </a:txBody>
                  <a:tcPr/>
                </a:tc>
              </a:tr>
              <a:tr h="474416">
                <a:tc gridSpan="2">
                  <a:txBody>
                    <a:bodyPr/>
                    <a:lstStyle/>
                    <a:p>
                      <a:r>
                        <a:rPr lang="en-US" sz="1800" b="1" u="sng" kern="1200" dirty="0" smtClean="0">
                          <a:solidFill>
                            <a:schemeClr val="dk1"/>
                          </a:solidFill>
                          <a:effectLst/>
                          <a:latin typeface="+mn-lt"/>
                          <a:ea typeface="+mn-ea"/>
                          <a:cs typeface="+mn-cs"/>
                        </a:rPr>
                        <a:t>Mitigation Strategies</a:t>
                      </a:r>
                      <a:r>
                        <a:rPr lang="en-US" sz="1800" b="1" kern="1200" dirty="0" smtClean="0">
                          <a:solidFill>
                            <a:schemeClr val="dk1"/>
                          </a:solidFill>
                          <a:effectLst/>
                          <a:latin typeface="+mn-lt"/>
                          <a:ea typeface="+mn-ea"/>
                          <a:cs typeface="+mn-cs"/>
                        </a:rPr>
                        <a:t>:</a:t>
                      </a:r>
                      <a:endParaRPr lang="en-US" sz="1800" kern="1200" dirty="0" smtClean="0">
                        <a:solidFill>
                          <a:schemeClr val="dk1"/>
                        </a:solidFill>
                        <a:effectLst/>
                        <a:latin typeface="+mn-lt"/>
                        <a:ea typeface="+mn-ea"/>
                        <a:cs typeface="+mn-cs"/>
                      </a:endParaRPr>
                    </a:p>
                    <a:p>
                      <a:r>
                        <a:rPr lang="en-US" sz="1800" kern="1200" dirty="0" smtClean="0">
                          <a:solidFill>
                            <a:schemeClr val="dk1"/>
                          </a:solidFill>
                          <a:effectLst/>
                          <a:latin typeface="+mn-lt"/>
                          <a:ea typeface="+mn-ea"/>
                          <a:cs typeface="+mn-cs"/>
                        </a:rPr>
                        <a:t>Overhaul provisioning practices and tools. Re-design and implement technological solutions to facilitate common, consistent, automated provisioning/de-provisioning solutions that scale multiple enterprise systems.</a:t>
                      </a:r>
                      <a:r>
                        <a:rPr lang="en-US" dirty="0" smtClean="0">
                          <a:effectLst/>
                        </a:rPr>
                        <a:t> </a:t>
                      </a:r>
                      <a:endParaRPr lang="en-US" dirty="0"/>
                    </a:p>
                  </a:txBody>
                  <a:tcPr/>
                </a:tc>
                <a:tc hMerge="1">
                  <a:txBody>
                    <a:bodyPr/>
                    <a:lstStyle/>
                    <a:p>
                      <a:endParaRPr lang="en-US" dirty="0"/>
                    </a:p>
                  </a:txBody>
                  <a:tcPr/>
                </a:tc>
              </a:tr>
            </a:tbl>
          </a:graphicData>
        </a:graphic>
      </p:graphicFrame>
      <p:sp>
        <p:nvSpPr>
          <p:cNvPr id="8" name="Title 1"/>
          <p:cNvSpPr>
            <a:spLocks noGrp="1"/>
          </p:cNvSpPr>
          <p:nvPr>
            <p:ph type="title"/>
          </p:nvPr>
        </p:nvSpPr>
        <p:spPr>
          <a:xfrm>
            <a:off x="457200" y="198438"/>
            <a:ext cx="8229600" cy="1143000"/>
          </a:xfrm>
        </p:spPr>
        <p:txBody>
          <a:bodyPr>
            <a:normAutofit/>
          </a:bodyPr>
          <a:lstStyle/>
          <a:p>
            <a:r>
              <a:rPr lang="en-US" dirty="0" smtClean="0"/>
              <a:t>High-Level Risk Assessment</a:t>
            </a:r>
            <a:endParaRPr lang="en-US" dirty="0"/>
          </a:p>
        </p:txBody>
      </p:sp>
    </p:spTree>
    <p:extLst>
      <p:ext uri="{BB962C8B-B14F-4D97-AF65-F5344CB8AC3E}">
        <p14:creationId xmlns:p14="http://schemas.microsoft.com/office/powerpoint/2010/main" val="270472346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5/12/2011</a:t>
            </a:r>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23</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2676804194"/>
              </p:ext>
            </p:extLst>
          </p:nvPr>
        </p:nvGraphicFramePr>
        <p:xfrm>
          <a:off x="457200" y="1791583"/>
          <a:ext cx="8229600" cy="3674815"/>
        </p:xfrm>
        <a:graphic>
          <a:graphicData uri="http://schemas.openxmlformats.org/drawingml/2006/table">
            <a:tbl>
              <a:tblPr firstRow="1" bandRow="1">
                <a:tableStyleId>{073A0DAA-6AF3-43AB-8588-CEC1D06C72B9}</a:tableStyleId>
              </a:tblPr>
              <a:tblGrid>
                <a:gridCol w="1879600"/>
                <a:gridCol w="6350000"/>
              </a:tblGrid>
              <a:tr h="474416">
                <a:tc gridSpan="2">
                  <a:txBody>
                    <a:bodyPr/>
                    <a:lstStyle/>
                    <a:p>
                      <a:r>
                        <a:rPr lang="en-US" sz="1800" b="1" kern="1200" dirty="0" smtClean="0">
                          <a:solidFill>
                            <a:schemeClr val="lt1"/>
                          </a:solidFill>
                          <a:effectLst/>
                          <a:latin typeface="+mn-lt"/>
                          <a:ea typeface="+mn-ea"/>
                          <a:cs typeface="+mn-cs"/>
                        </a:rPr>
                        <a:t>5. Talent Shortage</a:t>
                      </a:r>
                      <a:endParaRPr lang="en-US" sz="1800" b="1" kern="1200" dirty="0">
                        <a:solidFill>
                          <a:schemeClr val="lt1"/>
                        </a:solidFill>
                        <a:effectLst/>
                        <a:latin typeface="+mn-lt"/>
                        <a:ea typeface="+mn-ea"/>
                        <a:cs typeface="+mn-cs"/>
                      </a:endParaRPr>
                    </a:p>
                  </a:txBody>
                  <a:tcPr/>
                </a:tc>
                <a:tc hMerge="1">
                  <a:txBody>
                    <a:bodyPr/>
                    <a:lstStyle/>
                    <a:p>
                      <a:endParaRPr lang="en-US" dirty="0"/>
                    </a:p>
                  </a:txBody>
                  <a:tcPr/>
                </a:tc>
              </a:tr>
              <a:tr h="474416">
                <a:tc>
                  <a:txBody>
                    <a:bodyPr/>
                    <a:lstStyle/>
                    <a:p>
                      <a:r>
                        <a:rPr lang="en-US" sz="1800" u="sng" kern="1200" dirty="0" smtClean="0">
                          <a:effectLst/>
                        </a:rPr>
                        <a:t>Probability</a:t>
                      </a:r>
                      <a:r>
                        <a:rPr lang="en-US" sz="1800" kern="1200" dirty="0" smtClean="0">
                          <a:effectLst/>
                        </a:rPr>
                        <a:t>: </a:t>
                      </a:r>
                    </a:p>
                    <a:p>
                      <a:r>
                        <a:rPr lang="en-US" sz="1800" kern="1200" dirty="0" smtClean="0">
                          <a:effectLst/>
                        </a:rPr>
                        <a:t>High Risk</a:t>
                      </a:r>
                    </a:p>
                    <a:p>
                      <a:endParaRPr lang="en-US" dirty="0"/>
                    </a:p>
                  </a:txBody>
                  <a:tcPr/>
                </a:tc>
                <a:tc>
                  <a:txBody>
                    <a:bodyPr/>
                    <a:lstStyle/>
                    <a:p>
                      <a:r>
                        <a:rPr lang="en-US" sz="1800" b="1" u="sng" kern="1200" dirty="0" smtClean="0">
                          <a:solidFill>
                            <a:schemeClr val="dk1"/>
                          </a:solidFill>
                          <a:effectLst/>
                          <a:latin typeface="+mn-lt"/>
                          <a:ea typeface="+mn-ea"/>
                          <a:cs typeface="+mn-cs"/>
                        </a:rPr>
                        <a:t>Risk</a:t>
                      </a:r>
                      <a:r>
                        <a:rPr lang="en-US" sz="1800" b="1" kern="1200" dirty="0" smtClean="0">
                          <a:solidFill>
                            <a:schemeClr val="dk1"/>
                          </a:solidFill>
                          <a:effectLst/>
                          <a:latin typeface="+mn-lt"/>
                          <a:ea typeface="+mn-ea"/>
                          <a:cs typeface="+mn-cs"/>
                        </a:rPr>
                        <a:t>: </a:t>
                      </a:r>
                      <a:endParaRPr lang="en-US" sz="1800" kern="1200" dirty="0" smtClean="0">
                        <a:solidFill>
                          <a:schemeClr val="dk1"/>
                        </a:solidFill>
                        <a:effectLst/>
                        <a:latin typeface="+mn-lt"/>
                        <a:ea typeface="+mn-ea"/>
                        <a:cs typeface="+mn-cs"/>
                      </a:endParaRPr>
                    </a:p>
                    <a:p>
                      <a:r>
                        <a:rPr lang="en-US" sz="1800" kern="1200" dirty="0" smtClean="0">
                          <a:solidFill>
                            <a:schemeClr val="dk1"/>
                          </a:solidFill>
                          <a:effectLst/>
                          <a:latin typeface="+mn-lt"/>
                          <a:ea typeface="+mn-ea"/>
                          <a:cs typeface="+mn-cs"/>
                        </a:rPr>
                        <a:t>Competing</a:t>
                      </a:r>
                      <a:r>
                        <a:rPr lang="en-US" sz="1800" kern="1200" baseline="0" dirty="0" smtClean="0">
                          <a:solidFill>
                            <a:schemeClr val="dk1"/>
                          </a:solidFill>
                          <a:effectLst/>
                          <a:latin typeface="+mn-lt"/>
                          <a:ea typeface="+mn-ea"/>
                          <a:cs typeface="+mn-cs"/>
                        </a:rPr>
                        <a:t> priorities, staff reduction and skillset availability will cause a d</a:t>
                      </a:r>
                      <a:r>
                        <a:rPr lang="en-US" sz="1800" kern="1200" dirty="0" smtClean="0">
                          <a:solidFill>
                            <a:schemeClr val="dk1"/>
                          </a:solidFill>
                          <a:effectLst/>
                          <a:latin typeface="+mn-lt"/>
                          <a:ea typeface="+mn-ea"/>
                          <a:cs typeface="+mn-cs"/>
                        </a:rPr>
                        <a:t>elay in the design, development, integration, remediation and troubleshooting for the University’s most complex, mission critical, administrative applications. </a:t>
                      </a:r>
                      <a:endParaRPr lang="en-US" dirty="0"/>
                    </a:p>
                  </a:txBody>
                  <a:tcPr/>
                </a:tc>
              </a:tr>
              <a:tr h="1063133">
                <a:tc gridSpan="2">
                  <a:txBody>
                    <a:bodyPr/>
                    <a:lstStyle/>
                    <a:p>
                      <a:r>
                        <a:rPr lang="en-US" sz="1800" b="1" u="sng" kern="1200" dirty="0" smtClean="0">
                          <a:solidFill>
                            <a:schemeClr val="dk1"/>
                          </a:solidFill>
                          <a:effectLst/>
                          <a:latin typeface="+mn-lt"/>
                          <a:ea typeface="+mn-ea"/>
                          <a:cs typeface="+mn-cs"/>
                        </a:rPr>
                        <a:t>Mitigation Strategies</a:t>
                      </a:r>
                      <a:r>
                        <a:rPr lang="en-US" sz="1800" b="1" kern="1200" dirty="0" smtClean="0">
                          <a:solidFill>
                            <a:schemeClr val="dk1"/>
                          </a:solidFill>
                          <a:effectLst/>
                          <a:latin typeface="+mn-lt"/>
                          <a:ea typeface="+mn-ea"/>
                          <a:cs typeface="+mn-cs"/>
                        </a:rPr>
                        <a:t>:</a:t>
                      </a:r>
                      <a:endParaRPr lang="en-US" sz="1800" kern="1200" dirty="0" smtClean="0">
                        <a:solidFill>
                          <a:schemeClr val="dk1"/>
                        </a:solidFill>
                        <a:effectLst/>
                        <a:latin typeface="+mn-lt"/>
                        <a:ea typeface="+mn-ea"/>
                        <a:cs typeface="+mn-cs"/>
                      </a:endParaRPr>
                    </a:p>
                    <a:p>
                      <a:r>
                        <a:rPr lang="en-US" sz="1800" kern="1200" dirty="0" smtClean="0">
                          <a:solidFill>
                            <a:schemeClr val="dk1"/>
                          </a:solidFill>
                          <a:effectLst/>
                          <a:latin typeface="+mn-lt"/>
                          <a:ea typeface="+mn-ea"/>
                          <a:cs typeface="+mn-cs"/>
                        </a:rPr>
                        <a:t>Clearly</a:t>
                      </a:r>
                      <a:r>
                        <a:rPr lang="en-US" sz="1800" kern="1200" baseline="0" dirty="0" smtClean="0">
                          <a:solidFill>
                            <a:schemeClr val="dk1"/>
                          </a:solidFill>
                          <a:effectLst/>
                          <a:latin typeface="+mn-lt"/>
                          <a:ea typeface="+mn-ea"/>
                          <a:cs typeface="+mn-cs"/>
                        </a:rPr>
                        <a:t> define priorities.  Do r</a:t>
                      </a:r>
                      <a:r>
                        <a:rPr lang="en-US" sz="1800" kern="1200" dirty="0" smtClean="0">
                          <a:solidFill>
                            <a:schemeClr val="dk1"/>
                          </a:solidFill>
                          <a:effectLst/>
                          <a:latin typeface="+mn-lt"/>
                          <a:ea typeface="+mn-ea"/>
                          <a:cs typeface="+mn-cs"/>
                        </a:rPr>
                        <a:t>ealistic</a:t>
                      </a:r>
                      <a:r>
                        <a:rPr lang="en-US" sz="1800" kern="1200" baseline="0" dirty="0" smtClean="0">
                          <a:solidFill>
                            <a:schemeClr val="dk1"/>
                          </a:solidFill>
                          <a:effectLst/>
                          <a:latin typeface="+mn-lt"/>
                          <a:ea typeface="+mn-ea"/>
                          <a:cs typeface="+mn-cs"/>
                        </a:rPr>
                        <a:t> planning based on skillsets needed and competing priorities.  </a:t>
                      </a:r>
                      <a:r>
                        <a:rPr lang="en-US" sz="1800" kern="1200" dirty="0" smtClean="0">
                          <a:solidFill>
                            <a:schemeClr val="dk1"/>
                          </a:solidFill>
                          <a:effectLst/>
                          <a:latin typeface="+mn-lt"/>
                          <a:ea typeface="+mn-ea"/>
                          <a:cs typeface="+mn-cs"/>
                        </a:rPr>
                        <a:t>Augment staff with skilled consultants based on defined objectives.  Realize that consultants can not work independently</a:t>
                      </a:r>
                      <a:r>
                        <a:rPr lang="en-US" sz="1800" kern="1200" baseline="0" dirty="0" smtClean="0">
                          <a:solidFill>
                            <a:schemeClr val="dk1"/>
                          </a:solidFill>
                          <a:effectLst/>
                          <a:latin typeface="+mn-lt"/>
                          <a:ea typeface="+mn-ea"/>
                          <a:cs typeface="+mn-cs"/>
                        </a:rPr>
                        <a:t> and that technical and functional resources are necessary for each phase of deployment and operational transition. </a:t>
                      </a:r>
                      <a:endParaRPr lang="en-US" dirty="0"/>
                    </a:p>
                  </a:txBody>
                  <a:tcPr/>
                </a:tc>
                <a:tc hMerge="1">
                  <a:txBody>
                    <a:bodyPr/>
                    <a:lstStyle/>
                    <a:p>
                      <a:endParaRPr lang="en-US" dirty="0"/>
                    </a:p>
                  </a:txBody>
                  <a:tcPr/>
                </a:tc>
              </a:tr>
            </a:tbl>
          </a:graphicData>
        </a:graphic>
      </p:graphicFrame>
      <p:sp>
        <p:nvSpPr>
          <p:cNvPr id="8" name="Title 1"/>
          <p:cNvSpPr>
            <a:spLocks noGrp="1"/>
          </p:cNvSpPr>
          <p:nvPr>
            <p:ph type="title"/>
          </p:nvPr>
        </p:nvSpPr>
        <p:spPr>
          <a:xfrm>
            <a:off x="457200" y="198438"/>
            <a:ext cx="8229600" cy="1143000"/>
          </a:xfrm>
        </p:spPr>
        <p:txBody>
          <a:bodyPr>
            <a:normAutofit/>
          </a:bodyPr>
          <a:lstStyle/>
          <a:p>
            <a:r>
              <a:rPr lang="en-US" dirty="0" smtClean="0"/>
              <a:t>High-Level Risk Assessment</a:t>
            </a:r>
            <a:endParaRPr lang="en-US" dirty="0"/>
          </a:p>
        </p:txBody>
      </p:sp>
    </p:spTree>
    <p:extLst>
      <p:ext uri="{BB962C8B-B14F-4D97-AF65-F5344CB8AC3E}">
        <p14:creationId xmlns:p14="http://schemas.microsoft.com/office/powerpoint/2010/main" val="2028871970"/>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5/12/2011</a:t>
            </a:r>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24</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956725304"/>
              </p:ext>
            </p:extLst>
          </p:nvPr>
        </p:nvGraphicFramePr>
        <p:xfrm>
          <a:off x="457200" y="1879598"/>
          <a:ext cx="8229600" cy="2303216"/>
        </p:xfrm>
        <a:graphic>
          <a:graphicData uri="http://schemas.openxmlformats.org/drawingml/2006/table">
            <a:tbl>
              <a:tblPr firstRow="1" bandRow="1">
                <a:tableStyleId>{073A0DAA-6AF3-43AB-8588-CEC1D06C72B9}</a:tableStyleId>
              </a:tblPr>
              <a:tblGrid>
                <a:gridCol w="1879600"/>
                <a:gridCol w="6350000"/>
              </a:tblGrid>
              <a:tr h="474416">
                <a:tc gridSpan="2">
                  <a:txBody>
                    <a:bodyPr/>
                    <a:lstStyle/>
                    <a:p>
                      <a:r>
                        <a:rPr lang="en-US" sz="1800" b="1" kern="1200" dirty="0" smtClean="0">
                          <a:solidFill>
                            <a:schemeClr val="lt1"/>
                          </a:solidFill>
                          <a:effectLst/>
                          <a:latin typeface="+mn-lt"/>
                          <a:ea typeface="+mn-ea"/>
                          <a:cs typeface="+mn-cs"/>
                        </a:rPr>
                        <a:t>6. Multiple time collection applications</a:t>
                      </a:r>
                      <a:r>
                        <a:rPr lang="en-US" dirty="0" smtClean="0">
                          <a:effectLst/>
                        </a:rPr>
                        <a:t> </a:t>
                      </a:r>
                      <a:endParaRPr lang="en-US" sz="1800" b="1" kern="1200" dirty="0">
                        <a:solidFill>
                          <a:schemeClr val="lt1"/>
                        </a:solidFill>
                        <a:effectLst/>
                        <a:latin typeface="+mn-lt"/>
                        <a:ea typeface="+mn-ea"/>
                        <a:cs typeface="+mn-cs"/>
                      </a:endParaRPr>
                    </a:p>
                  </a:txBody>
                  <a:tcPr/>
                </a:tc>
                <a:tc hMerge="1">
                  <a:txBody>
                    <a:bodyPr/>
                    <a:lstStyle/>
                    <a:p>
                      <a:endParaRPr lang="en-US" dirty="0"/>
                    </a:p>
                  </a:txBody>
                  <a:tcPr/>
                </a:tc>
              </a:tr>
              <a:tr h="474416">
                <a:tc>
                  <a:txBody>
                    <a:bodyPr/>
                    <a:lstStyle/>
                    <a:p>
                      <a:r>
                        <a:rPr lang="en-US" sz="1800" u="sng" kern="1200" dirty="0" smtClean="0">
                          <a:effectLst/>
                        </a:rPr>
                        <a:t>Probability</a:t>
                      </a:r>
                      <a:r>
                        <a:rPr lang="en-US" sz="1800" kern="1200" dirty="0" smtClean="0">
                          <a:effectLst/>
                        </a:rPr>
                        <a:t>: </a:t>
                      </a:r>
                    </a:p>
                    <a:p>
                      <a:r>
                        <a:rPr lang="en-US" sz="1800" kern="1200" dirty="0" smtClean="0">
                          <a:effectLst/>
                        </a:rPr>
                        <a:t>High Risk</a:t>
                      </a:r>
                    </a:p>
                    <a:p>
                      <a:endParaRPr lang="en-US" dirty="0"/>
                    </a:p>
                  </a:txBody>
                  <a:tcPr/>
                </a:tc>
                <a:tc>
                  <a:txBody>
                    <a:bodyPr/>
                    <a:lstStyle/>
                    <a:p>
                      <a:r>
                        <a:rPr lang="en-US" sz="1800" b="1" u="sng" kern="1200" dirty="0" smtClean="0">
                          <a:solidFill>
                            <a:schemeClr val="dk1"/>
                          </a:solidFill>
                          <a:effectLst/>
                          <a:latin typeface="+mn-lt"/>
                          <a:ea typeface="+mn-ea"/>
                          <a:cs typeface="+mn-cs"/>
                        </a:rPr>
                        <a:t>Risk</a:t>
                      </a:r>
                      <a:r>
                        <a:rPr lang="en-US" sz="1800" b="1" kern="1200" dirty="0" smtClean="0">
                          <a:solidFill>
                            <a:schemeClr val="dk1"/>
                          </a:solidFill>
                          <a:effectLst/>
                          <a:latin typeface="+mn-lt"/>
                          <a:ea typeface="+mn-ea"/>
                          <a:cs typeface="+mn-cs"/>
                        </a:rPr>
                        <a:t>: </a:t>
                      </a:r>
                      <a:endParaRPr lang="en-US" sz="1800" kern="1200" dirty="0" smtClean="0">
                        <a:solidFill>
                          <a:schemeClr val="dk1"/>
                        </a:solidFill>
                        <a:effectLst/>
                        <a:latin typeface="+mn-lt"/>
                        <a:ea typeface="+mn-ea"/>
                        <a:cs typeface="+mn-cs"/>
                      </a:endParaRPr>
                    </a:p>
                    <a:p>
                      <a:r>
                        <a:rPr lang="en-US" sz="1800" kern="1200" dirty="0" smtClean="0">
                          <a:solidFill>
                            <a:schemeClr val="dk1"/>
                          </a:solidFill>
                          <a:effectLst/>
                          <a:latin typeface="+mn-lt"/>
                          <a:ea typeface="+mn-ea"/>
                          <a:cs typeface="+mn-cs"/>
                        </a:rPr>
                        <a:t>Maintaining multiple time collection systems, 1 Cornell modified vendor supplied</a:t>
                      </a:r>
                      <a:r>
                        <a:rPr lang="en-US" sz="1800" kern="1200" baseline="0" dirty="0" smtClean="0">
                          <a:solidFill>
                            <a:schemeClr val="dk1"/>
                          </a:solidFill>
                          <a:effectLst/>
                          <a:latin typeface="+mn-lt"/>
                          <a:ea typeface="+mn-ea"/>
                          <a:cs typeface="+mn-cs"/>
                        </a:rPr>
                        <a:t> application (</a:t>
                      </a:r>
                      <a:r>
                        <a:rPr lang="en-US" sz="1800" kern="1200" baseline="0" dirty="0" err="1" smtClean="0">
                          <a:solidFill>
                            <a:schemeClr val="dk1"/>
                          </a:solidFill>
                          <a:effectLst/>
                          <a:latin typeface="+mn-lt"/>
                          <a:ea typeface="+mn-ea"/>
                          <a:cs typeface="+mn-cs"/>
                        </a:rPr>
                        <a:t>Kronos</a:t>
                      </a:r>
                      <a:r>
                        <a:rPr lang="en-US" sz="1800" kern="1200" baseline="0" dirty="0" smtClean="0">
                          <a:solidFill>
                            <a:schemeClr val="dk1"/>
                          </a:solidFill>
                          <a:effectLst/>
                          <a:latin typeface="+mn-lt"/>
                          <a:ea typeface="+mn-ea"/>
                          <a:cs typeface="+mn-cs"/>
                        </a:rPr>
                        <a:t>) and 1 custom application (COLTS), will force extra remediation work.</a:t>
                      </a:r>
                      <a:endParaRPr lang="en-US" dirty="0"/>
                    </a:p>
                  </a:txBody>
                  <a:tcPr/>
                </a:tc>
              </a:tr>
              <a:tr h="474416">
                <a:tc gridSpan="2">
                  <a:txBody>
                    <a:bodyPr/>
                    <a:lstStyle/>
                    <a:p>
                      <a:r>
                        <a:rPr lang="en-US" sz="1800" b="1" u="sng" kern="1200" dirty="0" smtClean="0">
                          <a:solidFill>
                            <a:schemeClr val="dk1"/>
                          </a:solidFill>
                          <a:effectLst/>
                          <a:latin typeface="+mn-lt"/>
                          <a:ea typeface="+mn-ea"/>
                          <a:cs typeface="+mn-cs"/>
                        </a:rPr>
                        <a:t>Mitigation Strategies</a:t>
                      </a:r>
                      <a:r>
                        <a:rPr lang="en-US" sz="1800" b="1" kern="1200" dirty="0" smtClean="0">
                          <a:solidFill>
                            <a:schemeClr val="dk1"/>
                          </a:solidFill>
                          <a:effectLst/>
                          <a:latin typeface="+mn-lt"/>
                          <a:ea typeface="+mn-ea"/>
                          <a:cs typeface="+mn-cs"/>
                        </a:rPr>
                        <a:t>:</a:t>
                      </a:r>
                    </a:p>
                    <a:p>
                      <a:r>
                        <a:rPr lang="en-US" sz="1800" b="0" kern="1200" dirty="0" smtClean="0">
                          <a:solidFill>
                            <a:schemeClr val="dk1"/>
                          </a:solidFill>
                          <a:effectLst/>
                          <a:latin typeface="+mn-lt"/>
                          <a:ea typeface="+mn-ea"/>
                          <a:cs typeface="+mn-cs"/>
                        </a:rPr>
                        <a:t>Invest in</a:t>
                      </a:r>
                      <a:r>
                        <a:rPr lang="en-US" sz="1800" b="0" kern="1200" baseline="0" dirty="0" smtClean="0">
                          <a:solidFill>
                            <a:schemeClr val="dk1"/>
                          </a:solidFill>
                          <a:effectLst/>
                          <a:latin typeface="+mn-lt"/>
                          <a:ea typeface="+mn-ea"/>
                          <a:cs typeface="+mn-cs"/>
                        </a:rPr>
                        <a:t> </a:t>
                      </a:r>
                      <a:r>
                        <a:rPr lang="en-US" sz="1800" b="0" kern="1200" dirty="0" err="1" smtClean="0">
                          <a:solidFill>
                            <a:schemeClr val="dk1"/>
                          </a:solidFill>
                          <a:effectLst/>
                          <a:latin typeface="+mn-lt"/>
                          <a:ea typeface="+mn-ea"/>
                          <a:cs typeface="+mn-cs"/>
                        </a:rPr>
                        <a:t>Kronos</a:t>
                      </a:r>
                      <a:r>
                        <a:rPr lang="en-US" sz="1800" b="0" kern="1200" dirty="0" smtClean="0">
                          <a:solidFill>
                            <a:schemeClr val="dk1"/>
                          </a:solidFill>
                          <a:effectLst/>
                          <a:latin typeface="+mn-lt"/>
                          <a:ea typeface="+mn-ea"/>
                          <a:cs typeface="+mn-cs"/>
                        </a:rPr>
                        <a:t> early enough to avoid all COLTS remediation</a:t>
                      </a:r>
                      <a:r>
                        <a:rPr lang="en-US" sz="1800" b="0" kern="1200" baseline="0" dirty="0" smtClean="0">
                          <a:solidFill>
                            <a:schemeClr val="dk1"/>
                          </a:solidFill>
                          <a:effectLst/>
                          <a:latin typeface="+mn-lt"/>
                          <a:ea typeface="+mn-ea"/>
                          <a:cs typeface="+mn-cs"/>
                        </a:rPr>
                        <a:t>.</a:t>
                      </a:r>
                      <a:endParaRPr lang="en-US" sz="1800" b="0" kern="1200" dirty="0" smtClean="0">
                        <a:solidFill>
                          <a:schemeClr val="dk1"/>
                        </a:solidFill>
                        <a:effectLst/>
                        <a:latin typeface="+mn-lt"/>
                        <a:ea typeface="+mn-ea"/>
                        <a:cs typeface="+mn-cs"/>
                      </a:endParaRPr>
                    </a:p>
                  </a:txBody>
                  <a:tcPr/>
                </a:tc>
                <a:tc hMerge="1">
                  <a:txBody>
                    <a:bodyPr/>
                    <a:lstStyle/>
                    <a:p>
                      <a:endParaRPr lang="en-US" dirty="0"/>
                    </a:p>
                  </a:txBody>
                  <a:tcPr/>
                </a:tc>
              </a:tr>
            </a:tbl>
          </a:graphicData>
        </a:graphic>
      </p:graphicFrame>
      <p:sp>
        <p:nvSpPr>
          <p:cNvPr id="8" name="Title 1"/>
          <p:cNvSpPr>
            <a:spLocks noGrp="1"/>
          </p:cNvSpPr>
          <p:nvPr>
            <p:ph type="title"/>
          </p:nvPr>
        </p:nvSpPr>
        <p:spPr>
          <a:xfrm>
            <a:off x="457200" y="198438"/>
            <a:ext cx="8229600" cy="1143000"/>
          </a:xfrm>
        </p:spPr>
        <p:txBody>
          <a:bodyPr>
            <a:normAutofit/>
          </a:bodyPr>
          <a:lstStyle/>
          <a:p>
            <a:r>
              <a:rPr lang="en-US" dirty="0" smtClean="0"/>
              <a:t>High-Level Risk Assessment</a:t>
            </a:r>
            <a:endParaRPr lang="en-US" dirty="0"/>
          </a:p>
        </p:txBody>
      </p:sp>
    </p:spTree>
    <p:extLst>
      <p:ext uri="{BB962C8B-B14F-4D97-AF65-F5344CB8AC3E}">
        <p14:creationId xmlns:p14="http://schemas.microsoft.com/office/powerpoint/2010/main" val="3250824756"/>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5/12/2011</a:t>
            </a:r>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25</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1845698752"/>
              </p:ext>
            </p:extLst>
          </p:nvPr>
        </p:nvGraphicFramePr>
        <p:xfrm>
          <a:off x="457200" y="1879598"/>
          <a:ext cx="8229600" cy="2028895"/>
        </p:xfrm>
        <a:graphic>
          <a:graphicData uri="http://schemas.openxmlformats.org/drawingml/2006/table">
            <a:tbl>
              <a:tblPr firstRow="1" bandRow="1">
                <a:tableStyleId>{073A0DAA-6AF3-43AB-8588-CEC1D06C72B9}</a:tableStyleId>
              </a:tblPr>
              <a:tblGrid>
                <a:gridCol w="1879600"/>
                <a:gridCol w="6350000"/>
              </a:tblGrid>
              <a:tr h="474416">
                <a:tc gridSpan="2">
                  <a:txBody>
                    <a:bodyPr/>
                    <a:lstStyle/>
                    <a:p>
                      <a:r>
                        <a:rPr lang="en-US" sz="1800" b="1" kern="1200" dirty="0" smtClean="0">
                          <a:solidFill>
                            <a:schemeClr val="lt1"/>
                          </a:solidFill>
                          <a:effectLst/>
                          <a:latin typeface="+mn-lt"/>
                          <a:ea typeface="+mn-ea"/>
                          <a:cs typeface="+mn-cs"/>
                        </a:rPr>
                        <a:t>7. Unit level solutions designed around</a:t>
                      </a:r>
                      <a:r>
                        <a:rPr lang="en-US" sz="1800" b="1" kern="1200" baseline="0" dirty="0" smtClean="0">
                          <a:solidFill>
                            <a:schemeClr val="lt1"/>
                          </a:solidFill>
                          <a:effectLst/>
                          <a:latin typeface="+mn-lt"/>
                          <a:ea typeface="+mn-ea"/>
                          <a:cs typeface="+mn-cs"/>
                        </a:rPr>
                        <a:t> PeopleSoft’s person data representation</a:t>
                      </a:r>
                      <a:endParaRPr lang="en-US" sz="1800" b="1" kern="1200" dirty="0">
                        <a:solidFill>
                          <a:schemeClr val="lt1"/>
                        </a:solidFill>
                        <a:effectLst/>
                        <a:latin typeface="+mn-lt"/>
                        <a:ea typeface="+mn-ea"/>
                        <a:cs typeface="+mn-cs"/>
                      </a:endParaRPr>
                    </a:p>
                  </a:txBody>
                  <a:tcPr/>
                </a:tc>
                <a:tc hMerge="1">
                  <a:txBody>
                    <a:bodyPr/>
                    <a:lstStyle/>
                    <a:p>
                      <a:endParaRPr lang="en-US" dirty="0"/>
                    </a:p>
                  </a:txBody>
                  <a:tcPr/>
                </a:tc>
              </a:tr>
              <a:tr h="474416">
                <a:tc>
                  <a:txBody>
                    <a:bodyPr/>
                    <a:lstStyle/>
                    <a:p>
                      <a:r>
                        <a:rPr lang="en-US" sz="1800" u="sng" kern="1200" dirty="0" smtClean="0">
                          <a:effectLst/>
                        </a:rPr>
                        <a:t>Probability</a:t>
                      </a:r>
                      <a:r>
                        <a:rPr lang="en-US" sz="1800" kern="1200" dirty="0" smtClean="0">
                          <a:effectLst/>
                        </a:rPr>
                        <a:t>: </a:t>
                      </a:r>
                    </a:p>
                    <a:p>
                      <a:r>
                        <a:rPr lang="en-US" sz="1800" kern="1200" dirty="0" smtClean="0">
                          <a:effectLst/>
                        </a:rPr>
                        <a:t>Medium</a:t>
                      </a:r>
                      <a:r>
                        <a:rPr lang="en-US" sz="1800" kern="1200" baseline="0" dirty="0" smtClean="0">
                          <a:effectLst/>
                        </a:rPr>
                        <a:t> </a:t>
                      </a:r>
                      <a:r>
                        <a:rPr lang="en-US" sz="1800" kern="1200" dirty="0" smtClean="0">
                          <a:effectLst/>
                        </a:rPr>
                        <a:t>Risk</a:t>
                      </a:r>
                    </a:p>
                    <a:p>
                      <a:endParaRPr lang="en-US" dirty="0"/>
                    </a:p>
                  </a:txBody>
                  <a:tcPr/>
                </a:tc>
                <a:tc>
                  <a:txBody>
                    <a:bodyPr/>
                    <a:lstStyle/>
                    <a:p>
                      <a:r>
                        <a:rPr lang="en-US" sz="1800" b="1" u="sng" kern="1200" dirty="0" smtClean="0">
                          <a:solidFill>
                            <a:schemeClr val="dk1"/>
                          </a:solidFill>
                          <a:effectLst/>
                          <a:latin typeface="+mn-lt"/>
                          <a:ea typeface="+mn-ea"/>
                          <a:cs typeface="+mn-cs"/>
                        </a:rPr>
                        <a:t>Risk</a:t>
                      </a:r>
                      <a:r>
                        <a:rPr lang="en-US" sz="1800" b="1" kern="1200" dirty="0" smtClean="0">
                          <a:solidFill>
                            <a:schemeClr val="dk1"/>
                          </a:solidFill>
                          <a:effectLst/>
                          <a:latin typeface="+mn-lt"/>
                          <a:ea typeface="+mn-ea"/>
                          <a:cs typeface="+mn-cs"/>
                        </a:rPr>
                        <a:t>: </a:t>
                      </a:r>
                      <a:endParaRPr lang="en-US" sz="1800" kern="1200" dirty="0" smtClean="0">
                        <a:solidFill>
                          <a:schemeClr val="dk1"/>
                        </a:solidFill>
                        <a:effectLst/>
                        <a:latin typeface="+mn-lt"/>
                        <a:ea typeface="+mn-ea"/>
                        <a:cs typeface="+mn-cs"/>
                      </a:endParaRPr>
                    </a:p>
                    <a:p>
                      <a:r>
                        <a:rPr lang="en-US" sz="1800" kern="1200" dirty="0" smtClean="0">
                          <a:solidFill>
                            <a:schemeClr val="dk1"/>
                          </a:solidFill>
                          <a:effectLst/>
                          <a:latin typeface="+mn-lt"/>
                          <a:ea typeface="+mn-ea"/>
                          <a:cs typeface="+mn-cs"/>
                        </a:rPr>
                        <a:t>Unit level solutions that are designed to PeopleSoft’s representation of person data fail.</a:t>
                      </a:r>
                      <a:endParaRPr lang="en-US" dirty="0"/>
                    </a:p>
                  </a:txBody>
                  <a:tcPr/>
                </a:tc>
              </a:tr>
              <a:tr h="474416">
                <a:tc gridSpan="2">
                  <a:txBody>
                    <a:bodyPr/>
                    <a:lstStyle/>
                    <a:p>
                      <a:r>
                        <a:rPr lang="en-US" sz="1800" b="1" u="sng" kern="1200" dirty="0" smtClean="0">
                          <a:solidFill>
                            <a:schemeClr val="dk1"/>
                          </a:solidFill>
                          <a:effectLst/>
                          <a:latin typeface="+mn-lt"/>
                          <a:ea typeface="+mn-ea"/>
                          <a:cs typeface="+mn-cs"/>
                        </a:rPr>
                        <a:t>Mitigation Strategies</a:t>
                      </a:r>
                      <a:r>
                        <a:rPr lang="en-US" sz="1800" b="1" kern="1200" dirty="0" smtClean="0">
                          <a:solidFill>
                            <a:schemeClr val="dk1"/>
                          </a:solidFill>
                          <a:effectLst/>
                          <a:latin typeface="+mn-lt"/>
                          <a:ea typeface="+mn-ea"/>
                          <a:cs typeface="+mn-cs"/>
                        </a:rPr>
                        <a:t>:</a:t>
                      </a:r>
                      <a:endParaRPr lang="en-US" sz="1800" kern="1200" dirty="0" smtClean="0">
                        <a:solidFill>
                          <a:schemeClr val="dk1"/>
                        </a:solidFill>
                        <a:effectLst/>
                        <a:latin typeface="+mn-lt"/>
                        <a:ea typeface="+mn-ea"/>
                        <a:cs typeface="+mn-cs"/>
                      </a:endParaRPr>
                    </a:p>
                    <a:p>
                      <a:r>
                        <a:rPr lang="en-US" sz="1800" kern="1200" dirty="0" smtClean="0">
                          <a:solidFill>
                            <a:schemeClr val="dk1"/>
                          </a:solidFill>
                          <a:effectLst/>
                          <a:latin typeface="+mn-lt"/>
                          <a:ea typeface="+mn-ea"/>
                          <a:cs typeface="+mn-cs"/>
                        </a:rPr>
                        <a:t>Identify impacted solutions and</a:t>
                      </a:r>
                      <a:r>
                        <a:rPr lang="en-US" sz="1800" kern="1200" baseline="0" dirty="0" smtClean="0">
                          <a:solidFill>
                            <a:schemeClr val="dk1"/>
                          </a:solidFill>
                          <a:effectLst/>
                          <a:latin typeface="+mn-lt"/>
                          <a:ea typeface="+mn-ea"/>
                          <a:cs typeface="+mn-cs"/>
                        </a:rPr>
                        <a:t> engage functional owners </a:t>
                      </a:r>
                      <a:r>
                        <a:rPr lang="en-US" sz="1800" kern="1200" dirty="0" smtClean="0">
                          <a:solidFill>
                            <a:schemeClr val="dk1"/>
                          </a:solidFill>
                          <a:effectLst/>
                          <a:latin typeface="+mn-lt"/>
                          <a:ea typeface="+mn-ea"/>
                          <a:cs typeface="+mn-cs"/>
                        </a:rPr>
                        <a:t>in project.</a:t>
                      </a:r>
                      <a:r>
                        <a:rPr lang="en-US" dirty="0" smtClean="0">
                          <a:effectLst/>
                        </a:rPr>
                        <a:t>  </a:t>
                      </a:r>
                      <a:endParaRPr lang="en-US" sz="1800" kern="1200" dirty="0" smtClean="0">
                        <a:solidFill>
                          <a:schemeClr val="dk1"/>
                        </a:solidFill>
                        <a:effectLst/>
                        <a:latin typeface="+mn-lt"/>
                        <a:ea typeface="+mn-ea"/>
                        <a:cs typeface="+mn-cs"/>
                      </a:endParaRPr>
                    </a:p>
                  </a:txBody>
                  <a:tcPr/>
                </a:tc>
                <a:tc hMerge="1">
                  <a:txBody>
                    <a:bodyPr/>
                    <a:lstStyle/>
                    <a:p>
                      <a:endParaRPr lang="en-US" dirty="0"/>
                    </a:p>
                  </a:txBody>
                  <a:tcPr/>
                </a:tc>
              </a:tr>
            </a:tbl>
          </a:graphicData>
        </a:graphic>
      </p:graphicFrame>
      <p:sp>
        <p:nvSpPr>
          <p:cNvPr id="8" name="Title 1"/>
          <p:cNvSpPr>
            <a:spLocks noGrp="1"/>
          </p:cNvSpPr>
          <p:nvPr>
            <p:ph type="title"/>
          </p:nvPr>
        </p:nvSpPr>
        <p:spPr>
          <a:xfrm>
            <a:off x="457200" y="198438"/>
            <a:ext cx="8229600" cy="1143000"/>
          </a:xfrm>
        </p:spPr>
        <p:txBody>
          <a:bodyPr>
            <a:normAutofit/>
          </a:bodyPr>
          <a:lstStyle/>
          <a:p>
            <a:r>
              <a:rPr lang="en-US" dirty="0" smtClean="0"/>
              <a:t>High-Level Risk Assessment</a:t>
            </a:r>
            <a:endParaRPr lang="en-US" dirty="0"/>
          </a:p>
        </p:txBody>
      </p:sp>
    </p:spTree>
    <p:extLst>
      <p:ext uri="{BB962C8B-B14F-4D97-AF65-F5344CB8AC3E}">
        <p14:creationId xmlns:p14="http://schemas.microsoft.com/office/powerpoint/2010/main" val="3417684608"/>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5/12/2011</a:t>
            </a:r>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26</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3102062860"/>
              </p:ext>
            </p:extLst>
          </p:nvPr>
        </p:nvGraphicFramePr>
        <p:xfrm>
          <a:off x="457200" y="1879598"/>
          <a:ext cx="8229600" cy="3126175"/>
        </p:xfrm>
        <a:graphic>
          <a:graphicData uri="http://schemas.openxmlformats.org/drawingml/2006/table">
            <a:tbl>
              <a:tblPr firstRow="1" bandRow="1">
                <a:tableStyleId>{073A0DAA-6AF3-43AB-8588-CEC1D06C72B9}</a:tableStyleId>
              </a:tblPr>
              <a:tblGrid>
                <a:gridCol w="1879600"/>
                <a:gridCol w="6350000"/>
              </a:tblGrid>
              <a:tr h="474416">
                <a:tc gridSpan="2">
                  <a:txBody>
                    <a:bodyPr/>
                    <a:lstStyle/>
                    <a:p>
                      <a:r>
                        <a:rPr lang="en-US" sz="1800" b="1" kern="1200" dirty="0" smtClean="0">
                          <a:solidFill>
                            <a:schemeClr val="lt1"/>
                          </a:solidFill>
                          <a:effectLst/>
                          <a:latin typeface="+mn-lt"/>
                          <a:ea typeface="+mn-ea"/>
                          <a:cs typeface="+mn-cs"/>
                        </a:rPr>
                        <a:t>8. Historical data retention in PeopleSoft and HRPY warehouse</a:t>
                      </a:r>
                      <a:endParaRPr lang="en-US" sz="1800" b="1" kern="1200" dirty="0">
                        <a:solidFill>
                          <a:schemeClr val="lt1"/>
                        </a:solidFill>
                        <a:effectLst/>
                        <a:latin typeface="+mn-lt"/>
                        <a:ea typeface="+mn-ea"/>
                        <a:cs typeface="+mn-cs"/>
                      </a:endParaRPr>
                    </a:p>
                  </a:txBody>
                  <a:tcPr/>
                </a:tc>
                <a:tc hMerge="1">
                  <a:txBody>
                    <a:bodyPr/>
                    <a:lstStyle/>
                    <a:p>
                      <a:endParaRPr lang="en-US" dirty="0"/>
                    </a:p>
                  </a:txBody>
                  <a:tcPr/>
                </a:tc>
              </a:tr>
              <a:tr h="474416">
                <a:tc>
                  <a:txBody>
                    <a:bodyPr/>
                    <a:lstStyle/>
                    <a:p>
                      <a:r>
                        <a:rPr lang="en-US" sz="1800" u="sng" kern="1200" dirty="0" smtClean="0">
                          <a:effectLst/>
                        </a:rPr>
                        <a:t>Probability</a:t>
                      </a:r>
                      <a:r>
                        <a:rPr lang="en-US" sz="1800" kern="1200" dirty="0" smtClean="0">
                          <a:effectLst/>
                        </a:rPr>
                        <a:t>: </a:t>
                      </a:r>
                    </a:p>
                    <a:p>
                      <a:r>
                        <a:rPr lang="en-US" sz="1800" kern="1200" dirty="0" smtClean="0">
                          <a:effectLst/>
                        </a:rPr>
                        <a:t>Medium Risk</a:t>
                      </a:r>
                    </a:p>
                    <a:p>
                      <a:endParaRPr lang="en-US" dirty="0"/>
                    </a:p>
                  </a:txBody>
                  <a:tcPr/>
                </a:tc>
                <a:tc>
                  <a:txBody>
                    <a:bodyPr/>
                    <a:lstStyle/>
                    <a:p>
                      <a:r>
                        <a:rPr lang="en-US" sz="1800" b="1" u="sng" kern="1200" dirty="0" smtClean="0">
                          <a:solidFill>
                            <a:schemeClr val="dk1"/>
                          </a:solidFill>
                          <a:effectLst/>
                          <a:latin typeface="+mn-lt"/>
                          <a:ea typeface="+mn-ea"/>
                          <a:cs typeface="+mn-cs"/>
                        </a:rPr>
                        <a:t>Risk</a:t>
                      </a:r>
                      <a:r>
                        <a:rPr lang="en-US" sz="1800" b="1" kern="1200" dirty="0" smtClean="0">
                          <a:solidFill>
                            <a:schemeClr val="dk1"/>
                          </a:solidFill>
                          <a:effectLst/>
                          <a:latin typeface="+mn-lt"/>
                          <a:ea typeface="+mn-ea"/>
                          <a:cs typeface="+mn-cs"/>
                        </a:rPr>
                        <a:t>: </a:t>
                      </a:r>
                      <a:endParaRPr lang="en-US" sz="1800" kern="1200" dirty="0" smtClean="0">
                        <a:solidFill>
                          <a:schemeClr val="dk1"/>
                        </a:solidFill>
                        <a:effectLst/>
                        <a:latin typeface="+mn-lt"/>
                        <a:ea typeface="+mn-ea"/>
                        <a:cs typeface="+mn-cs"/>
                      </a:endParaRPr>
                    </a:p>
                    <a:p>
                      <a:r>
                        <a:rPr lang="en-US" sz="1800" kern="1200" dirty="0" smtClean="0">
                          <a:solidFill>
                            <a:schemeClr val="dk1"/>
                          </a:solidFill>
                          <a:effectLst/>
                          <a:latin typeface="+mn-lt"/>
                          <a:ea typeface="+mn-ea"/>
                          <a:cs typeface="+mn-cs"/>
                        </a:rPr>
                        <a:t>1. Continued use of outdated (“stale”) data from PeopleSoft or HRPY warehouse can result in inaccurate reporting</a:t>
                      </a:r>
                      <a:r>
                        <a:rPr lang="en-US" sz="1800" kern="1200" baseline="0" dirty="0" smtClean="0">
                          <a:solidFill>
                            <a:schemeClr val="dk1"/>
                          </a:solidFill>
                          <a:effectLst/>
                          <a:latin typeface="+mn-lt"/>
                          <a:ea typeface="+mn-ea"/>
                          <a:cs typeface="+mn-cs"/>
                        </a:rPr>
                        <a:t> and </a:t>
                      </a:r>
                      <a:r>
                        <a:rPr lang="en-US" sz="1800" kern="1200" dirty="0" smtClean="0">
                          <a:solidFill>
                            <a:schemeClr val="dk1"/>
                          </a:solidFill>
                          <a:effectLst/>
                          <a:latin typeface="+mn-lt"/>
                          <a:ea typeface="+mn-ea"/>
                          <a:cs typeface="+mn-cs"/>
                        </a:rPr>
                        <a:t>proliferation of stale data to shadow systems.</a:t>
                      </a:r>
                    </a:p>
                    <a:p>
                      <a:r>
                        <a:rPr lang="en-US" dirty="0" smtClean="0"/>
                        <a:t>2. Historical</a:t>
                      </a:r>
                      <a:r>
                        <a:rPr lang="en-US" baseline="0" dirty="0" smtClean="0"/>
                        <a:t> data won’t be able to be combined with Workday employee data.</a:t>
                      </a:r>
                      <a:endParaRPr lang="en-US" dirty="0"/>
                    </a:p>
                  </a:txBody>
                  <a:tcPr/>
                </a:tc>
              </a:tr>
              <a:tr h="474416">
                <a:tc gridSpan="2">
                  <a:txBody>
                    <a:bodyPr/>
                    <a:lstStyle/>
                    <a:p>
                      <a:r>
                        <a:rPr lang="en-US" sz="1800" b="1" u="sng" kern="1200" dirty="0" smtClean="0">
                          <a:solidFill>
                            <a:schemeClr val="dk1"/>
                          </a:solidFill>
                          <a:effectLst/>
                          <a:latin typeface="+mn-lt"/>
                          <a:ea typeface="+mn-ea"/>
                          <a:cs typeface="+mn-cs"/>
                        </a:rPr>
                        <a:t>Mitigation Strategies</a:t>
                      </a:r>
                      <a:r>
                        <a:rPr lang="en-US" sz="1800" b="1" kern="1200" dirty="0" smtClean="0">
                          <a:solidFill>
                            <a:schemeClr val="dk1"/>
                          </a:solidFill>
                          <a:effectLst/>
                          <a:latin typeface="+mn-lt"/>
                          <a:ea typeface="+mn-ea"/>
                          <a:cs typeface="+mn-cs"/>
                        </a:rPr>
                        <a:t>:</a:t>
                      </a:r>
                      <a:endParaRPr lang="en-US" sz="1800" kern="1200" dirty="0" smtClean="0">
                        <a:solidFill>
                          <a:schemeClr val="dk1"/>
                        </a:solidFill>
                        <a:effectLst/>
                        <a:latin typeface="+mn-lt"/>
                        <a:ea typeface="+mn-ea"/>
                        <a:cs typeface="+mn-cs"/>
                      </a:endParaRPr>
                    </a:p>
                    <a:p>
                      <a:r>
                        <a:rPr lang="en-US" sz="1800" kern="1200" dirty="0" smtClean="0">
                          <a:solidFill>
                            <a:schemeClr val="dk1"/>
                          </a:solidFill>
                          <a:effectLst/>
                          <a:latin typeface="+mn-lt"/>
                          <a:ea typeface="+mn-ea"/>
                          <a:cs typeface="+mn-cs"/>
                        </a:rPr>
                        <a:t>Disable</a:t>
                      </a:r>
                      <a:r>
                        <a:rPr lang="en-US" sz="1800" kern="1200" baseline="0" dirty="0" smtClean="0">
                          <a:solidFill>
                            <a:schemeClr val="dk1"/>
                          </a:solidFill>
                          <a:effectLst/>
                          <a:latin typeface="+mn-lt"/>
                          <a:ea typeface="+mn-ea"/>
                          <a:cs typeface="+mn-cs"/>
                        </a:rPr>
                        <a:t> access to the legacy employee records in PeopleSoft and revisit access to the legacy PeopleSoft HRPY warehouse.</a:t>
                      </a:r>
                      <a:endParaRPr lang="en-US" sz="1800" kern="1200" dirty="0" smtClean="0">
                        <a:solidFill>
                          <a:schemeClr val="dk1"/>
                        </a:solidFill>
                        <a:effectLst/>
                        <a:latin typeface="+mn-lt"/>
                        <a:ea typeface="+mn-ea"/>
                        <a:cs typeface="+mn-cs"/>
                      </a:endParaRPr>
                    </a:p>
                  </a:txBody>
                  <a:tcPr/>
                </a:tc>
                <a:tc hMerge="1">
                  <a:txBody>
                    <a:bodyPr/>
                    <a:lstStyle/>
                    <a:p>
                      <a:endParaRPr lang="en-US" dirty="0"/>
                    </a:p>
                  </a:txBody>
                  <a:tcPr/>
                </a:tc>
              </a:tr>
            </a:tbl>
          </a:graphicData>
        </a:graphic>
      </p:graphicFrame>
      <p:sp>
        <p:nvSpPr>
          <p:cNvPr id="8" name="Title 1"/>
          <p:cNvSpPr>
            <a:spLocks noGrp="1"/>
          </p:cNvSpPr>
          <p:nvPr>
            <p:ph type="title"/>
          </p:nvPr>
        </p:nvSpPr>
        <p:spPr>
          <a:xfrm>
            <a:off x="457200" y="198438"/>
            <a:ext cx="8229600" cy="1143000"/>
          </a:xfrm>
        </p:spPr>
        <p:txBody>
          <a:bodyPr>
            <a:normAutofit/>
          </a:bodyPr>
          <a:lstStyle/>
          <a:p>
            <a:r>
              <a:rPr lang="en-US" dirty="0" smtClean="0"/>
              <a:t>High-Level Risk Assessment</a:t>
            </a:r>
            <a:endParaRPr lang="en-US" dirty="0"/>
          </a:p>
        </p:txBody>
      </p:sp>
    </p:spTree>
    <p:extLst>
      <p:ext uri="{BB962C8B-B14F-4D97-AF65-F5344CB8AC3E}">
        <p14:creationId xmlns:p14="http://schemas.microsoft.com/office/powerpoint/2010/main" val="143408681"/>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hlinkClick r:id="rId3"/>
              </a:rPr>
              <a:t>Labor Subtotals</a:t>
            </a:r>
            <a:endParaRPr lang="en-US" dirty="0"/>
          </a:p>
        </p:txBody>
      </p:sp>
      <p:sp>
        <p:nvSpPr>
          <p:cNvPr id="4" name="Date Placeholder 3"/>
          <p:cNvSpPr>
            <a:spLocks noGrp="1"/>
          </p:cNvSpPr>
          <p:nvPr>
            <p:ph type="dt" sz="half" idx="10"/>
          </p:nvPr>
        </p:nvSpPr>
        <p:spPr/>
        <p:txBody>
          <a:bodyPr/>
          <a:lstStyle/>
          <a:p>
            <a:r>
              <a:rPr lang="en-US" smtClean="0"/>
              <a:t>5/12/2011</a:t>
            </a:r>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27</a:t>
            </a:fld>
            <a:endParaRPr lang="en-US"/>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519575828"/>
              </p:ext>
            </p:extLst>
          </p:nvPr>
        </p:nvGraphicFramePr>
        <p:xfrm>
          <a:off x="932891" y="1082312"/>
          <a:ext cx="7747654" cy="3424034"/>
        </p:xfrm>
        <a:graphic>
          <a:graphicData uri="http://schemas.openxmlformats.org/drawingml/2006/table">
            <a:tbl>
              <a:tblPr firstRow="1" bandRow="1">
                <a:tableStyleId>{3C2FFA5D-87B4-456A-9821-1D502468CF0F}</a:tableStyleId>
              </a:tblPr>
              <a:tblGrid>
                <a:gridCol w="4187437"/>
                <a:gridCol w="1778822"/>
                <a:gridCol w="1781395"/>
              </a:tblGrid>
              <a:tr h="668983">
                <a:tc>
                  <a:txBody>
                    <a:bodyPr/>
                    <a:lstStyle/>
                    <a:p>
                      <a:pPr algn="l" fontAlgn="ctr"/>
                      <a:r>
                        <a:rPr lang="en-US" sz="1800" u="none" strike="noStrike" dirty="0">
                          <a:effectLst/>
                        </a:rPr>
                        <a:t>Category</a:t>
                      </a:r>
                      <a:endParaRPr lang="en-US" sz="1800" b="1" i="0" u="none" strike="noStrike" dirty="0">
                        <a:effectLst/>
                        <a:latin typeface="Arial"/>
                      </a:endParaRPr>
                    </a:p>
                  </a:txBody>
                  <a:tcPr marL="12700" marR="12700" marT="12700" marB="0" anchor="ctr"/>
                </a:tc>
                <a:tc>
                  <a:txBody>
                    <a:bodyPr/>
                    <a:lstStyle/>
                    <a:p>
                      <a:pPr algn="r" fontAlgn="t"/>
                      <a:r>
                        <a:rPr lang="en-US" sz="1800" u="none" strike="noStrike" dirty="0" smtClean="0">
                          <a:effectLst/>
                        </a:rPr>
                        <a:t>Lower Estimate</a:t>
                      </a:r>
                      <a:endParaRPr lang="en-US" sz="1800" b="1" i="0" u="none" strike="noStrike" dirty="0">
                        <a:effectLst/>
                        <a:latin typeface="Arial"/>
                      </a:endParaRPr>
                    </a:p>
                  </a:txBody>
                  <a:tcPr marL="12700" marR="12700" marT="12700" marB="0"/>
                </a:tc>
                <a:tc>
                  <a:txBody>
                    <a:bodyPr/>
                    <a:lstStyle/>
                    <a:p>
                      <a:pPr algn="r" fontAlgn="t"/>
                      <a:r>
                        <a:rPr lang="en-US" sz="1800" u="none" strike="noStrike" dirty="0">
                          <a:effectLst/>
                        </a:rPr>
                        <a:t>Upper </a:t>
                      </a:r>
                      <a:r>
                        <a:rPr lang="en-US" sz="1800" u="none" strike="noStrike" dirty="0" smtClean="0">
                          <a:effectLst/>
                        </a:rPr>
                        <a:t>Estimate</a:t>
                      </a:r>
                      <a:endParaRPr lang="en-US" sz="1800" b="1" i="0" u="none" strike="noStrike" dirty="0">
                        <a:effectLst/>
                        <a:latin typeface="Arial"/>
                      </a:endParaRPr>
                    </a:p>
                  </a:txBody>
                  <a:tcPr marL="12700" marR="12700" marT="12700" marB="0"/>
                </a:tc>
              </a:tr>
              <a:tr h="469993">
                <a:tc>
                  <a:txBody>
                    <a:bodyPr/>
                    <a:lstStyle/>
                    <a:p>
                      <a:pPr algn="l" fontAlgn="t"/>
                      <a:r>
                        <a:rPr lang="en-US" sz="1600" b="0" i="0" u="none" strike="noStrike" dirty="0" smtClean="0">
                          <a:effectLst/>
                          <a:latin typeface="Arial"/>
                        </a:rPr>
                        <a:t>Identity </a:t>
                      </a:r>
                      <a:r>
                        <a:rPr lang="en-US" sz="1600" b="0" i="0" u="none" strike="noStrike" dirty="0">
                          <a:effectLst/>
                          <a:latin typeface="Arial"/>
                        </a:rPr>
                        <a:t>Management and IT Security</a:t>
                      </a:r>
                    </a:p>
                  </a:txBody>
                  <a:tcPr marL="12700" marR="12700" marT="12700" marB="0"/>
                </a:tc>
                <a:tc>
                  <a:txBody>
                    <a:bodyPr/>
                    <a:lstStyle/>
                    <a:p>
                      <a:pPr algn="r" fontAlgn="t"/>
                      <a:r>
                        <a:rPr lang="en-US" sz="1600" b="0" i="0" u="none" strike="noStrike">
                          <a:effectLst/>
                          <a:latin typeface="Arial"/>
                        </a:rPr>
                        <a:t> $212,000 </a:t>
                      </a:r>
                    </a:p>
                  </a:txBody>
                  <a:tcPr marL="12700" marR="12700" marT="12700" marB="0"/>
                </a:tc>
                <a:tc>
                  <a:txBody>
                    <a:bodyPr/>
                    <a:lstStyle/>
                    <a:p>
                      <a:pPr algn="r" fontAlgn="t"/>
                      <a:r>
                        <a:rPr lang="en-US" sz="1600" b="0" i="0" u="none" strike="noStrike">
                          <a:effectLst/>
                          <a:latin typeface="Arial"/>
                        </a:rPr>
                        <a:t> $318,000 </a:t>
                      </a:r>
                    </a:p>
                  </a:txBody>
                  <a:tcPr marL="12700" marR="12700" marT="12700" marB="0"/>
                </a:tc>
              </a:tr>
              <a:tr h="414304">
                <a:tc>
                  <a:txBody>
                    <a:bodyPr/>
                    <a:lstStyle/>
                    <a:p>
                      <a:pPr algn="l" fontAlgn="t"/>
                      <a:r>
                        <a:rPr lang="en-US" sz="1600" b="0" i="0" u="none" strike="noStrike" dirty="0">
                          <a:effectLst/>
                          <a:latin typeface="Arial"/>
                        </a:rPr>
                        <a:t>Direct, Core Workday transactional impact</a:t>
                      </a:r>
                    </a:p>
                  </a:txBody>
                  <a:tcPr marL="12700" marR="12700" marT="12700" marB="0"/>
                </a:tc>
                <a:tc>
                  <a:txBody>
                    <a:bodyPr/>
                    <a:lstStyle/>
                    <a:p>
                      <a:pPr algn="r" fontAlgn="t"/>
                      <a:r>
                        <a:rPr lang="en-US" sz="1600" b="0" i="0" u="none" strike="noStrike" dirty="0">
                          <a:effectLst/>
                          <a:latin typeface="Arial"/>
                        </a:rPr>
                        <a:t> $1,067,000 </a:t>
                      </a:r>
                    </a:p>
                  </a:txBody>
                  <a:tcPr marL="12700" marR="12700" marT="12700" marB="0"/>
                </a:tc>
                <a:tc>
                  <a:txBody>
                    <a:bodyPr/>
                    <a:lstStyle/>
                    <a:p>
                      <a:pPr algn="r" fontAlgn="t"/>
                      <a:r>
                        <a:rPr lang="en-US" sz="1600" b="0" i="0" u="none" strike="noStrike">
                          <a:effectLst/>
                          <a:latin typeface="Arial"/>
                        </a:rPr>
                        <a:t> $1,853,500 </a:t>
                      </a:r>
                    </a:p>
                  </a:txBody>
                  <a:tcPr marL="12700" marR="12700" marT="12700" marB="0"/>
                </a:tc>
              </a:tr>
              <a:tr h="426728">
                <a:tc>
                  <a:txBody>
                    <a:bodyPr/>
                    <a:lstStyle/>
                    <a:p>
                      <a:pPr algn="l" fontAlgn="t"/>
                      <a:r>
                        <a:rPr lang="en-US" sz="1600" b="0" i="0" u="none" strike="noStrike" dirty="0">
                          <a:effectLst/>
                          <a:latin typeface="Arial"/>
                        </a:rPr>
                        <a:t>Data </a:t>
                      </a:r>
                      <a:r>
                        <a:rPr lang="en-US" sz="1600" b="0" i="0" u="none" strike="noStrike" dirty="0" smtClean="0">
                          <a:effectLst/>
                          <a:latin typeface="Arial"/>
                        </a:rPr>
                        <a:t>delivery, </a:t>
                      </a:r>
                      <a:r>
                        <a:rPr lang="en-US" sz="1600" b="0" i="0" u="none" strike="noStrike" dirty="0">
                          <a:effectLst/>
                          <a:latin typeface="Arial"/>
                        </a:rPr>
                        <a:t>warehouses and BI</a:t>
                      </a:r>
                    </a:p>
                  </a:txBody>
                  <a:tcPr marL="12700" marR="12700" marT="12700" marB="0"/>
                </a:tc>
                <a:tc>
                  <a:txBody>
                    <a:bodyPr/>
                    <a:lstStyle/>
                    <a:p>
                      <a:pPr algn="r" fontAlgn="t"/>
                      <a:r>
                        <a:rPr lang="en-US" sz="1600" b="0" i="0" u="none" strike="noStrike">
                          <a:effectLst/>
                          <a:latin typeface="Arial"/>
                        </a:rPr>
                        <a:t> $2,000,000 </a:t>
                      </a:r>
                    </a:p>
                  </a:txBody>
                  <a:tcPr marL="12700" marR="12700" marT="12700" marB="0"/>
                </a:tc>
                <a:tc>
                  <a:txBody>
                    <a:bodyPr/>
                    <a:lstStyle/>
                    <a:p>
                      <a:pPr algn="r" fontAlgn="t"/>
                      <a:r>
                        <a:rPr lang="en-US" sz="1600" b="0" i="0" u="none" strike="noStrike">
                          <a:effectLst/>
                          <a:latin typeface="Arial"/>
                        </a:rPr>
                        <a:t> $3,000,000 </a:t>
                      </a:r>
                    </a:p>
                  </a:txBody>
                  <a:tcPr marL="12700" marR="12700" marT="12700" marB="0"/>
                </a:tc>
              </a:tr>
              <a:tr h="374613">
                <a:tc>
                  <a:txBody>
                    <a:bodyPr/>
                    <a:lstStyle/>
                    <a:p>
                      <a:pPr algn="l" fontAlgn="t"/>
                      <a:r>
                        <a:rPr lang="en-US" sz="1600" b="0" i="0" u="none" strike="noStrike" dirty="0">
                          <a:effectLst/>
                          <a:latin typeface="Arial"/>
                        </a:rPr>
                        <a:t>Niche or unit apps</a:t>
                      </a:r>
                    </a:p>
                  </a:txBody>
                  <a:tcPr marL="12700" marR="12700" marT="12700" marB="0"/>
                </a:tc>
                <a:tc>
                  <a:txBody>
                    <a:bodyPr/>
                    <a:lstStyle/>
                    <a:p>
                      <a:pPr algn="r" fontAlgn="t"/>
                      <a:r>
                        <a:rPr lang="en-US" sz="1600" b="0" i="0" u="none" strike="noStrike">
                          <a:effectLst/>
                          <a:latin typeface="Arial"/>
                        </a:rPr>
                        <a:t> $61,000 </a:t>
                      </a:r>
                    </a:p>
                  </a:txBody>
                  <a:tcPr marL="12700" marR="12700" marT="12700" marB="0"/>
                </a:tc>
                <a:tc>
                  <a:txBody>
                    <a:bodyPr/>
                    <a:lstStyle/>
                    <a:p>
                      <a:pPr algn="r" fontAlgn="t"/>
                      <a:r>
                        <a:rPr lang="en-US" sz="1600" b="0" i="0" u="none" strike="noStrike">
                          <a:effectLst/>
                          <a:latin typeface="Arial"/>
                        </a:rPr>
                        <a:t> $90,000 </a:t>
                      </a:r>
                    </a:p>
                  </a:txBody>
                  <a:tcPr marL="12700" marR="12700" marT="12700" marB="0"/>
                </a:tc>
              </a:tr>
              <a:tr h="374613">
                <a:tc>
                  <a:txBody>
                    <a:bodyPr/>
                    <a:lstStyle/>
                    <a:p>
                      <a:pPr algn="l" fontAlgn="t"/>
                      <a:r>
                        <a:rPr lang="en-US" sz="1600" b="0" i="0" u="none" strike="noStrike" dirty="0">
                          <a:effectLst/>
                          <a:latin typeface="Arial"/>
                        </a:rPr>
                        <a:t>General Technical</a:t>
                      </a:r>
                    </a:p>
                  </a:txBody>
                  <a:tcPr marL="12700" marR="12700" marT="12700" marB="0"/>
                </a:tc>
                <a:tc>
                  <a:txBody>
                    <a:bodyPr/>
                    <a:lstStyle/>
                    <a:p>
                      <a:pPr algn="r" fontAlgn="t"/>
                      <a:r>
                        <a:rPr lang="en-US" sz="1600" b="0" i="0" u="none" strike="noStrike">
                          <a:effectLst/>
                          <a:latin typeface="Arial"/>
                        </a:rPr>
                        <a:t> $19,000 </a:t>
                      </a:r>
                    </a:p>
                  </a:txBody>
                  <a:tcPr marL="12700" marR="12700" marT="12700" marB="0"/>
                </a:tc>
                <a:tc>
                  <a:txBody>
                    <a:bodyPr/>
                    <a:lstStyle/>
                    <a:p>
                      <a:pPr algn="r" fontAlgn="t"/>
                      <a:r>
                        <a:rPr lang="en-US" sz="1600" b="0" i="0" u="none" strike="noStrike">
                          <a:effectLst/>
                          <a:latin typeface="Arial"/>
                        </a:rPr>
                        <a:t> $28,500 </a:t>
                      </a:r>
                    </a:p>
                  </a:txBody>
                  <a:tcPr marL="12700" marR="12700" marT="12700" marB="0"/>
                </a:tc>
              </a:tr>
              <a:tr h="320187">
                <a:tc>
                  <a:txBody>
                    <a:bodyPr/>
                    <a:lstStyle/>
                    <a:p>
                      <a:pPr algn="l" fontAlgn="t"/>
                      <a:r>
                        <a:rPr lang="en-US" sz="1600" b="0" i="0" u="none" strike="noStrike" dirty="0">
                          <a:effectLst/>
                          <a:latin typeface="Arial"/>
                        </a:rPr>
                        <a:t>Consult/Advise Payroll</a:t>
                      </a:r>
                    </a:p>
                  </a:txBody>
                  <a:tcPr marL="12700" marR="12700" marT="12700" marB="0"/>
                </a:tc>
                <a:tc>
                  <a:txBody>
                    <a:bodyPr/>
                    <a:lstStyle/>
                    <a:p>
                      <a:pPr algn="r" fontAlgn="t"/>
                      <a:r>
                        <a:rPr lang="en-US" sz="1600" b="0" i="0" u="none" strike="noStrike">
                          <a:effectLst/>
                          <a:latin typeface="Arial"/>
                        </a:rPr>
                        <a:t> $30,000 </a:t>
                      </a:r>
                    </a:p>
                  </a:txBody>
                  <a:tcPr marL="12700" marR="12700" marT="12700" marB="0"/>
                </a:tc>
                <a:tc>
                  <a:txBody>
                    <a:bodyPr/>
                    <a:lstStyle/>
                    <a:p>
                      <a:pPr algn="r" fontAlgn="t"/>
                      <a:r>
                        <a:rPr lang="en-US" sz="1600" b="0" i="0" u="none" strike="noStrike">
                          <a:effectLst/>
                          <a:latin typeface="Arial"/>
                        </a:rPr>
                        <a:t> $37,500 </a:t>
                      </a:r>
                    </a:p>
                  </a:txBody>
                  <a:tcPr marL="12700" marR="12700" marT="12700" marB="0"/>
                </a:tc>
              </a:tr>
              <a:tr h="374613">
                <a:tc>
                  <a:txBody>
                    <a:bodyPr/>
                    <a:lstStyle/>
                    <a:p>
                      <a:pPr algn="l" fontAlgn="ctr"/>
                      <a:r>
                        <a:rPr lang="en-US" sz="2000" b="0" i="0" u="none" strike="noStrike" dirty="0" smtClean="0">
                          <a:effectLst/>
                          <a:latin typeface="Arial"/>
                        </a:rPr>
                        <a:t>Core</a:t>
                      </a:r>
                      <a:r>
                        <a:rPr lang="en-US" sz="2000" b="0" i="0" u="none" strike="noStrike" baseline="0" dirty="0" smtClean="0">
                          <a:effectLst/>
                          <a:latin typeface="Arial"/>
                        </a:rPr>
                        <a:t> CIT Technical labor subtotal</a:t>
                      </a:r>
                      <a:endParaRPr lang="en-US" sz="2000" b="0" i="0" u="none" strike="noStrike" dirty="0">
                        <a:effectLst/>
                        <a:latin typeface="Arial"/>
                      </a:endParaRPr>
                    </a:p>
                  </a:txBody>
                  <a:tcPr marL="12700" marR="12700" marT="12700" marB="0" anchor="ctr"/>
                </a:tc>
                <a:tc>
                  <a:txBody>
                    <a:bodyPr/>
                    <a:lstStyle/>
                    <a:p>
                      <a:pPr algn="r" fontAlgn="t"/>
                      <a:r>
                        <a:rPr lang="en-US" sz="2000" b="0" i="0" u="none" strike="noStrike" dirty="0">
                          <a:effectLst/>
                          <a:latin typeface="Arial"/>
                        </a:rPr>
                        <a:t> $3,389,000 </a:t>
                      </a:r>
                    </a:p>
                  </a:txBody>
                  <a:tcPr marL="12700" marR="12700" marT="12700" marB="0"/>
                </a:tc>
                <a:tc>
                  <a:txBody>
                    <a:bodyPr/>
                    <a:lstStyle/>
                    <a:p>
                      <a:pPr algn="r" fontAlgn="t"/>
                      <a:r>
                        <a:rPr lang="en-US" sz="2000" b="0" i="0" u="none" strike="noStrike" dirty="0">
                          <a:effectLst/>
                          <a:latin typeface="Arial"/>
                        </a:rPr>
                        <a:t> $5,327,500 </a:t>
                      </a:r>
                    </a:p>
                  </a:txBody>
                  <a:tcPr marL="12700" marR="12700" marT="12700" marB="0"/>
                </a:tc>
              </a:tr>
            </a:tbl>
          </a:graphicData>
        </a:graphic>
      </p:graphicFrame>
      <p:sp>
        <p:nvSpPr>
          <p:cNvPr id="3" name="TextBox 2"/>
          <p:cNvSpPr txBox="1"/>
          <p:nvPr/>
        </p:nvSpPr>
        <p:spPr>
          <a:xfrm>
            <a:off x="1635851" y="4711625"/>
            <a:ext cx="7044694" cy="1754327"/>
          </a:xfrm>
          <a:prstGeom prst="rect">
            <a:avLst/>
          </a:prstGeom>
          <a:noFill/>
        </p:spPr>
        <p:txBody>
          <a:bodyPr wrap="square" rtlCol="0">
            <a:spAutoFit/>
          </a:bodyPr>
          <a:lstStyle/>
          <a:p>
            <a:r>
              <a:rPr lang="en-US" b="1" dirty="0" smtClean="0"/>
              <a:t>Not </a:t>
            </a:r>
            <a:r>
              <a:rPr lang="en-US" b="1" dirty="0" smtClean="0"/>
              <a:t>included yet: </a:t>
            </a:r>
            <a:endParaRPr lang="en-US" b="1" dirty="0" smtClean="0"/>
          </a:p>
          <a:p>
            <a:pPr marL="285750" indent="-285750">
              <a:buFont typeface="Arial"/>
              <a:buChar char="•"/>
            </a:pPr>
            <a:r>
              <a:rPr lang="en-US" dirty="0" smtClean="0"/>
              <a:t>Increased KRONOS license and support costs;</a:t>
            </a:r>
          </a:p>
          <a:p>
            <a:pPr marL="285750" indent="-285750">
              <a:buFont typeface="Arial"/>
              <a:buChar char="•"/>
            </a:pPr>
            <a:r>
              <a:rPr lang="en-US" dirty="0" smtClean="0"/>
              <a:t>Additional contingency for contractors ($150 </a:t>
            </a:r>
            <a:r>
              <a:rPr lang="en-US" dirty="0" smtClean="0"/>
              <a:t>hour for ¼ of the work);</a:t>
            </a:r>
            <a:endParaRPr lang="en-US" dirty="0" smtClean="0"/>
          </a:p>
          <a:p>
            <a:pPr marL="285750" indent="-285750">
              <a:buFont typeface="Arial"/>
              <a:buChar char="•"/>
            </a:pPr>
            <a:r>
              <a:rPr lang="en-US" dirty="0" smtClean="0"/>
              <a:t>Changes to all systems downstream of </a:t>
            </a:r>
            <a:r>
              <a:rPr lang="en-US" dirty="0" err="1" smtClean="0"/>
              <a:t>datamarts</a:t>
            </a:r>
            <a:r>
              <a:rPr lang="en-US" dirty="0" smtClean="0"/>
              <a:t>;</a:t>
            </a:r>
            <a:endParaRPr lang="en-US" dirty="0"/>
          </a:p>
          <a:p>
            <a:pPr marL="285750" indent="-285750">
              <a:buFont typeface="Arial"/>
              <a:buChar char="•"/>
            </a:pPr>
            <a:r>
              <a:rPr lang="en-US" dirty="0" smtClean="0"/>
              <a:t>All time for functional team members;</a:t>
            </a:r>
          </a:p>
          <a:p>
            <a:pPr marL="285750" indent="-285750">
              <a:buFont typeface="Arial"/>
              <a:buChar char="•"/>
            </a:pPr>
            <a:r>
              <a:rPr lang="en-US" dirty="0" smtClean="0"/>
              <a:t>Technical Project overhead.</a:t>
            </a:r>
            <a:endParaRPr lang="en-US" dirty="0"/>
          </a:p>
        </p:txBody>
      </p:sp>
      <p:sp>
        <p:nvSpPr>
          <p:cNvPr id="7" name="TextBox 6"/>
          <p:cNvSpPr txBox="1"/>
          <p:nvPr/>
        </p:nvSpPr>
        <p:spPr>
          <a:xfrm>
            <a:off x="6773333" y="404336"/>
            <a:ext cx="1913467" cy="738664"/>
          </a:xfrm>
          <a:prstGeom prst="rect">
            <a:avLst/>
          </a:prstGeom>
          <a:noFill/>
        </p:spPr>
        <p:txBody>
          <a:bodyPr wrap="square" rtlCol="0">
            <a:spAutoFit/>
          </a:bodyPr>
          <a:lstStyle/>
          <a:p>
            <a:pPr algn="ctr"/>
            <a:r>
              <a:rPr lang="en-US" sz="1200" i="1" dirty="0" smtClean="0"/>
              <a:t>Numbers based </a:t>
            </a:r>
            <a:r>
              <a:rPr lang="en-US" sz="1200" i="1" dirty="0"/>
              <a:t>on </a:t>
            </a:r>
            <a:endParaRPr lang="en-US" sz="1200" i="1" dirty="0" smtClean="0"/>
          </a:p>
          <a:p>
            <a:pPr algn="ctr"/>
            <a:r>
              <a:rPr lang="en-US" sz="1200" i="1" dirty="0" smtClean="0"/>
              <a:t>$</a:t>
            </a:r>
            <a:r>
              <a:rPr lang="en-US" sz="1200" i="1" dirty="0"/>
              <a:t>100/hour.</a:t>
            </a:r>
          </a:p>
          <a:p>
            <a:endParaRPr lang="en-US" dirty="0"/>
          </a:p>
        </p:txBody>
      </p:sp>
      <p:sp>
        <p:nvSpPr>
          <p:cNvPr id="10" name="TextBox 9"/>
          <p:cNvSpPr txBox="1"/>
          <p:nvPr/>
        </p:nvSpPr>
        <p:spPr>
          <a:xfrm>
            <a:off x="679117" y="410634"/>
            <a:ext cx="1913467" cy="738664"/>
          </a:xfrm>
          <a:prstGeom prst="rect">
            <a:avLst/>
          </a:prstGeom>
          <a:noFill/>
        </p:spPr>
        <p:txBody>
          <a:bodyPr wrap="square" rtlCol="0">
            <a:spAutoFit/>
          </a:bodyPr>
          <a:lstStyle/>
          <a:p>
            <a:pPr algn="ctr"/>
            <a:r>
              <a:rPr lang="en-US" sz="1200" i="1" dirty="0" smtClean="0"/>
              <a:t>Detailed notes available at link -&gt;</a:t>
            </a:r>
            <a:endParaRPr lang="en-US" sz="1200" i="1" dirty="0"/>
          </a:p>
          <a:p>
            <a:endParaRPr lang="en-US" dirty="0"/>
          </a:p>
        </p:txBody>
      </p:sp>
    </p:spTree>
    <p:extLst>
      <p:ext uri="{BB962C8B-B14F-4D97-AF65-F5344CB8AC3E}">
        <p14:creationId xmlns:p14="http://schemas.microsoft.com/office/powerpoint/2010/main" val="2683771314"/>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Total Estimates</a:t>
            </a:r>
            <a:endParaRPr lang="en-US" dirty="0"/>
          </a:p>
        </p:txBody>
      </p:sp>
      <p:sp>
        <p:nvSpPr>
          <p:cNvPr id="4" name="Date Placeholder 3"/>
          <p:cNvSpPr>
            <a:spLocks noGrp="1"/>
          </p:cNvSpPr>
          <p:nvPr>
            <p:ph type="dt" sz="half" idx="10"/>
          </p:nvPr>
        </p:nvSpPr>
        <p:spPr/>
        <p:txBody>
          <a:bodyPr/>
          <a:lstStyle/>
          <a:p>
            <a:r>
              <a:rPr lang="en-US" smtClean="0"/>
              <a:t>5/12/2011</a:t>
            </a:r>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28</a:t>
            </a:fld>
            <a:endParaRPr lang="en-US"/>
          </a:p>
        </p:txBody>
      </p:sp>
      <p:sp>
        <p:nvSpPr>
          <p:cNvPr id="3" name="TextBox 2"/>
          <p:cNvSpPr txBox="1"/>
          <p:nvPr/>
        </p:nvSpPr>
        <p:spPr>
          <a:xfrm>
            <a:off x="660400" y="4821117"/>
            <a:ext cx="4044697" cy="923330"/>
          </a:xfrm>
          <a:prstGeom prst="rect">
            <a:avLst/>
          </a:prstGeom>
          <a:noFill/>
        </p:spPr>
        <p:txBody>
          <a:bodyPr wrap="none" rtlCol="0">
            <a:spAutoFit/>
          </a:bodyPr>
          <a:lstStyle/>
          <a:p>
            <a:endParaRPr lang="en-US" dirty="0" smtClean="0"/>
          </a:p>
          <a:p>
            <a:r>
              <a:rPr lang="en-US" b="1" dirty="0" smtClean="0"/>
              <a:t>Not included: </a:t>
            </a:r>
          </a:p>
          <a:p>
            <a:pPr marL="285750" indent="-285750">
              <a:buFont typeface="Arial"/>
              <a:buChar char="•"/>
            </a:pPr>
            <a:r>
              <a:rPr lang="en-US" dirty="0" smtClean="0"/>
              <a:t>All time for functional team </a:t>
            </a:r>
            <a:r>
              <a:rPr lang="en-US" dirty="0" smtClean="0"/>
              <a:t>members</a:t>
            </a:r>
            <a:endParaRPr lang="en-US" dirty="0" smtClean="0"/>
          </a:p>
        </p:txBody>
      </p:sp>
      <p:graphicFrame>
        <p:nvGraphicFramePr>
          <p:cNvPr id="7" name="Table 6"/>
          <p:cNvGraphicFramePr>
            <a:graphicFrameLocks noGrp="1"/>
          </p:cNvGraphicFramePr>
          <p:nvPr>
            <p:extLst>
              <p:ext uri="{D42A27DB-BD31-4B8C-83A1-F6EECF244321}">
                <p14:modId xmlns:p14="http://schemas.microsoft.com/office/powerpoint/2010/main" val="2757580963"/>
              </p:ext>
            </p:extLst>
          </p:nvPr>
        </p:nvGraphicFramePr>
        <p:xfrm>
          <a:off x="660399" y="1453060"/>
          <a:ext cx="7831667" cy="3012440"/>
        </p:xfrm>
        <a:graphic>
          <a:graphicData uri="http://schemas.openxmlformats.org/drawingml/2006/table">
            <a:tbl>
              <a:tblPr/>
              <a:tblGrid>
                <a:gridCol w="4538134"/>
                <a:gridCol w="1680704"/>
                <a:gridCol w="1612829"/>
              </a:tblGrid>
              <a:tr h="317500">
                <a:tc>
                  <a:txBody>
                    <a:bodyPr/>
                    <a:lstStyle/>
                    <a:p>
                      <a:pPr algn="l" fontAlgn="ctr"/>
                      <a:r>
                        <a:rPr lang="en-US" sz="1600" b="1" i="0" u="none" strike="noStrike" dirty="0">
                          <a:solidFill>
                            <a:srgbClr val="FFFFFF"/>
                          </a:solidFill>
                          <a:effectLst/>
                          <a:latin typeface="Arial"/>
                        </a:rPr>
                        <a:t>Category</a:t>
                      </a:r>
                    </a:p>
                  </a:txBody>
                  <a:tcPr marL="12700" marR="12700" marT="12700" marB="0" anchor="ctr">
                    <a:lnL w="6350" cap="flat" cmpd="sng" algn="ctr">
                      <a:solidFill>
                        <a:srgbClr val="BE4B48"/>
                      </a:solidFill>
                      <a:prstDash val="solid"/>
                      <a:round/>
                      <a:headEnd type="none" w="med" len="med"/>
                      <a:tailEnd type="none" w="med" len="med"/>
                    </a:lnL>
                    <a:lnR w="6350" cap="flat" cmpd="sng" algn="ctr">
                      <a:solidFill>
                        <a:srgbClr val="C0504D"/>
                      </a:solidFill>
                      <a:prstDash val="solid"/>
                      <a:round/>
                      <a:headEnd type="none" w="med" len="med"/>
                      <a:tailEnd type="none" w="med" len="med"/>
                    </a:lnR>
                    <a:lnT w="6350" cap="flat" cmpd="sng" algn="ctr">
                      <a:solidFill>
                        <a:srgbClr val="BE4B48"/>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C0504D"/>
                    </a:solidFill>
                  </a:tcPr>
                </a:tc>
                <a:tc>
                  <a:txBody>
                    <a:bodyPr/>
                    <a:lstStyle/>
                    <a:p>
                      <a:pPr algn="r" fontAlgn="t"/>
                      <a:r>
                        <a:rPr lang="en-US" sz="1600" b="1" i="0" u="none" strike="noStrike">
                          <a:solidFill>
                            <a:srgbClr val="FFFFFF"/>
                          </a:solidFill>
                          <a:effectLst/>
                          <a:latin typeface="Arial"/>
                        </a:rPr>
                        <a:t>Lower Estimate</a:t>
                      </a:r>
                    </a:p>
                  </a:txBody>
                  <a:tcPr marL="12700" marR="12700" marT="12700" marB="0">
                    <a:lnL w="6350" cap="flat" cmpd="sng" algn="ctr">
                      <a:solidFill>
                        <a:srgbClr val="C0504D"/>
                      </a:solidFill>
                      <a:prstDash val="solid"/>
                      <a:round/>
                      <a:headEnd type="none" w="med" len="med"/>
                      <a:tailEnd type="none" w="med" len="med"/>
                    </a:lnL>
                    <a:lnR w="6350" cap="flat" cmpd="sng" algn="ctr">
                      <a:solidFill>
                        <a:srgbClr val="C0504D"/>
                      </a:solidFill>
                      <a:prstDash val="solid"/>
                      <a:round/>
                      <a:headEnd type="none" w="med" len="med"/>
                      <a:tailEnd type="none" w="med" len="med"/>
                    </a:lnR>
                    <a:lnT w="6350" cap="flat" cmpd="sng" algn="ctr">
                      <a:solidFill>
                        <a:srgbClr val="BE4B48"/>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C0504D"/>
                    </a:solidFill>
                  </a:tcPr>
                </a:tc>
                <a:tc>
                  <a:txBody>
                    <a:bodyPr/>
                    <a:lstStyle/>
                    <a:p>
                      <a:pPr algn="r" fontAlgn="t"/>
                      <a:r>
                        <a:rPr lang="en-US" sz="1600" b="1" i="0" u="none" strike="noStrike">
                          <a:solidFill>
                            <a:srgbClr val="FFFFFF"/>
                          </a:solidFill>
                          <a:effectLst/>
                          <a:latin typeface="Arial"/>
                        </a:rPr>
                        <a:t>Upper Estimate</a:t>
                      </a:r>
                    </a:p>
                  </a:txBody>
                  <a:tcPr marL="12700" marR="12700" marT="12700" marB="0">
                    <a:lnL w="6350" cap="flat" cmpd="sng" algn="ctr">
                      <a:solidFill>
                        <a:srgbClr val="C0504D"/>
                      </a:solidFill>
                      <a:prstDash val="solid"/>
                      <a:round/>
                      <a:headEnd type="none" w="med" len="med"/>
                      <a:tailEnd type="none" w="med" len="med"/>
                    </a:lnL>
                    <a:lnR w="6350" cap="flat" cmpd="sng" algn="ctr">
                      <a:solidFill>
                        <a:srgbClr val="BE4B48"/>
                      </a:solidFill>
                      <a:prstDash val="solid"/>
                      <a:round/>
                      <a:headEnd type="none" w="med" len="med"/>
                      <a:tailEnd type="none" w="med" len="med"/>
                    </a:lnR>
                    <a:lnT w="6350" cap="flat" cmpd="sng" algn="ctr">
                      <a:solidFill>
                        <a:srgbClr val="BE4B48"/>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C0504D"/>
                    </a:solidFill>
                  </a:tcPr>
                </a:tc>
              </a:tr>
              <a:tr h="393700">
                <a:tc>
                  <a:txBody>
                    <a:bodyPr/>
                    <a:lstStyle/>
                    <a:p>
                      <a:pPr algn="l" fontAlgn="ctr"/>
                      <a:r>
                        <a:rPr lang="en-US" sz="1600" b="0" i="0" u="none" strike="noStrike" dirty="0">
                          <a:solidFill>
                            <a:srgbClr val="000000"/>
                          </a:solidFill>
                          <a:effectLst/>
                          <a:latin typeface="Arial"/>
                        </a:rPr>
                        <a:t>Core CIT Technical labor </a:t>
                      </a:r>
                      <a:r>
                        <a:rPr lang="en-US" sz="1600" b="0" i="0" u="none" strike="noStrike" dirty="0" smtClean="0">
                          <a:solidFill>
                            <a:srgbClr val="000000"/>
                          </a:solidFill>
                          <a:effectLst/>
                          <a:latin typeface="Arial"/>
                        </a:rPr>
                        <a:t>subtotal </a:t>
                      </a:r>
                      <a:r>
                        <a:rPr lang="en-US" sz="1200" b="0" i="0" u="none" strike="noStrike" dirty="0" smtClean="0">
                          <a:solidFill>
                            <a:srgbClr val="000000"/>
                          </a:solidFill>
                          <a:effectLst/>
                          <a:latin typeface="Arial"/>
                        </a:rPr>
                        <a:t>(from previous slide)</a:t>
                      </a:r>
                      <a:endParaRPr lang="en-US" sz="1600" b="0" i="0" u="none" strike="noStrike" dirty="0">
                        <a:solidFill>
                          <a:srgbClr val="000000"/>
                        </a:solidFill>
                        <a:effectLst/>
                        <a:latin typeface="Arial"/>
                      </a:endParaRPr>
                    </a:p>
                  </a:txBody>
                  <a:tcPr marL="12700" marR="12700" marT="12700" marB="0" anchor="ctr">
                    <a:lnL w="6350" cap="flat" cmpd="sng" algn="ctr">
                      <a:solidFill>
                        <a:srgbClr val="BE4B48"/>
                      </a:solidFill>
                      <a:prstDash val="solid"/>
                      <a:round/>
                      <a:headEnd type="none" w="med" len="med"/>
                      <a:tailEnd type="none" w="med" len="med"/>
                    </a:lnL>
                    <a:lnR w="6350" cap="flat" cmpd="sng" algn="ctr">
                      <a:solidFill>
                        <a:srgbClr val="BE4B48"/>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BE4B48"/>
                      </a:solidFill>
                      <a:prstDash val="solid"/>
                      <a:round/>
                      <a:headEnd type="none" w="med" len="med"/>
                      <a:tailEnd type="none" w="med" len="med"/>
                    </a:lnB>
                    <a:solidFill>
                      <a:srgbClr val="E8D0D0"/>
                    </a:solidFill>
                  </a:tcPr>
                </a:tc>
                <a:tc>
                  <a:txBody>
                    <a:bodyPr/>
                    <a:lstStyle/>
                    <a:p>
                      <a:pPr algn="r" fontAlgn="t"/>
                      <a:r>
                        <a:rPr lang="en-US" sz="1600" b="0" i="0" u="none" strike="noStrike" dirty="0">
                          <a:solidFill>
                            <a:srgbClr val="000000"/>
                          </a:solidFill>
                          <a:effectLst/>
                          <a:latin typeface="Arial"/>
                        </a:rPr>
                        <a:t>$3,389,000</a:t>
                      </a:r>
                    </a:p>
                  </a:txBody>
                  <a:tcPr marL="12700" marR="12700" marT="12700" marB="0">
                    <a:lnL w="6350" cap="flat" cmpd="sng" algn="ctr">
                      <a:solidFill>
                        <a:srgbClr val="BE4B48"/>
                      </a:solidFill>
                      <a:prstDash val="solid"/>
                      <a:round/>
                      <a:headEnd type="none" w="med" len="med"/>
                      <a:tailEnd type="none" w="med" len="med"/>
                    </a:lnL>
                    <a:lnR w="6350" cap="flat" cmpd="sng" algn="ctr">
                      <a:solidFill>
                        <a:srgbClr val="BE4B48"/>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BE4B48"/>
                      </a:solidFill>
                      <a:prstDash val="solid"/>
                      <a:round/>
                      <a:headEnd type="none" w="med" len="med"/>
                      <a:tailEnd type="none" w="med" len="med"/>
                    </a:lnB>
                    <a:solidFill>
                      <a:srgbClr val="E8D0D0"/>
                    </a:solidFill>
                  </a:tcPr>
                </a:tc>
                <a:tc>
                  <a:txBody>
                    <a:bodyPr/>
                    <a:lstStyle/>
                    <a:p>
                      <a:pPr algn="r" fontAlgn="t"/>
                      <a:r>
                        <a:rPr lang="en-US" sz="1600" b="0" i="0" u="none" strike="noStrike">
                          <a:solidFill>
                            <a:srgbClr val="000000"/>
                          </a:solidFill>
                          <a:effectLst/>
                          <a:latin typeface="Arial"/>
                        </a:rPr>
                        <a:t>$5,327,500</a:t>
                      </a:r>
                    </a:p>
                  </a:txBody>
                  <a:tcPr marL="12700" marR="12700" marT="12700" marB="0">
                    <a:lnL w="6350" cap="flat" cmpd="sng" algn="ctr">
                      <a:solidFill>
                        <a:srgbClr val="BE4B48"/>
                      </a:solidFill>
                      <a:prstDash val="solid"/>
                      <a:round/>
                      <a:headEnd type="none" w="med" len="med"/>
                      <a:tailEnd type="none" w="med" len="med"/>
                    </a:lnL>
                    <a:lnR w="6350" cap="flat" cmpd="sng" algn="ctr">
                      <a:solidFill>
                        <a:srgbClr val="BE4B48"/>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BE4B48"/>
                      </a:solidFill>
                      <a:prstDash val="solid"/>
                      <a:round/>
                      <a:headEnd type="none" w="med" len="med"/>
                      <a:tailEnd type="none" w="med" len="med"/>
                    </a:lnB>
                    <a:solidFill>
                      <a:srgbClr val="E8D0D0"/>
                    </a:solidFill>
                  </a:tcPr>
                </a:tc>
              </a:tr>
              <a:tr h="393700">
                <a:tc>
                  <a:txBody>
                    <a:bodyPr/>
                    <a:lstStyle/>
                    <a:p>
                      <a:pPr algn="l" fontAlgn="t"/>
                      <a:r>
                        <a:rPr lang="en-US" sz="1600" b="0" i="0" u="none" strike="noStrike" dirty="0" err="1">
                          <a:solidFill>
                            <a:srgbClr val="000000"/>
                          </a:solidFill>
                          <a:effectLst/>
                          <a:latin typeface="Arial"/>
                        </a:rPr>
                        <a:t>Kronos</a:t>
                      </a:r>
                      <a:r>
                        <a:rPr lang="en-US" sz="1600" b="0" i="0" u="none" strike="noStrike" dirty="0">
                          <a:solidFill>
                            <a:srgbClr val="000000"/>
                          </a:solidFill>
                          <a:effectLst/>
                          <a:latin typeface="Arial"/>
                        </a:rPr>
                        <a:t> licenses , VMs,  and 1</a:t>
                      </a:r>
                      <a:r>
                        <a:rPr lang="en-US" sz="1600" b="0" i="0" u="none" strike="noStrike" baseline="30000" dirty="0">
                          <a:solidFill>
                            <a:srgbClr val="000000"/>
                          </a:solidFill>
                          <a:effectLst/>
                          <a:latin typeface="Arial"/>
                        </a:rPr>
                        <a:t>st</a:t>
                      </a:r>
                      <a:r>
                        <a:rPr lang="en-US" sz="1600" b="0" i="0" u="none" strike="noStrike" dirty="0">
                          <a:solidFill>
                            <a:srgbClr val="000000"/>
                          </a:solidFill>
                          <a:effectLst/>
                          <a:latin typeface="Arial"/>
                        </a:rPr>
                        <a:t> year </a:t>
                      </a:r>
                      <a:r>
                        <a:rPr lang="en-US" sz="1600" b="0" i="0" u="none" strike="noStrike" dirty="0" smtClean="0">
                          <a:solidFill>
                            <a:srgbClr val="000000"/>
                          </a:solidFill>
                          <a:effectLst/>
                          <a:latin typeface="Arial"/>
                        </a:rPr>
                        <a:t>support</a:t>
                      </a:r>
                      <a:endParaRPr lang="en-US" sz="1600" b="0" i="0" u="none" strike="noStrike" dirty="0">
                        <a:solidFill>
                          <a:srgbClr val="000000"/>
                        </a:solidFill>
                        <a:effectLst/>
                        <a:latin typeface="Arial"/>
                      </a:endParaRPr>
                    </a:p>
                  </a:txBody>
                  <a:tcPr marL="12700" marR="12700" marT="12700" marB="0">
                    <a:lnL w="6350" cap="flat" cmpd="sng" algn="ctr">
                      <a:solidFill>
                        <a:srgbClr val="BE4B48"/>
                      </a:solidFill>
                      <a:prstDash val="solid"/>
                      <a:round/>
                      <a:headEnd type="none" w="med" len="med"/>
                      <a:tailEnd type="none" w="med" len="med"/>
                    </a:lnL>
                    <a:lnR w="6350" cap="flat" cmpd="sng" algn="ctr">
                      <a:solidFill>
                        <a:srgbClr val="BE4B48"/>
                      </a:solidFill>
                      <a:prstDash val="solid"/>
                      <a:round/>
                      <a:headEnd type="none" w="med" len="med"/>
                      <a:tailEnd type="none" w="med" len="med"/>
                    </a:lnR>
                    <a:lnT w="6350" cap="flat" cmpd="sng" algn="ctr">
                      <a:solidFill>
                        <a:srgbClr val="BE4B48"/>
                      </a:solidFill>
                      <a:prstDash val="solid"/>
                      <a:round/>
                      <a:headEnd type="none" w="med" len="med"/>
                      <a:tailEnd type="none" w="med" len="med"/>
                    </a:lnT>
                    <a:lnB w="6350" cap="flat" cmpd="sng" algn="ctr">
                      <a:solidFill>
                        <a:srgbClr val="BE4B48"/>
                      </a:solidFill>
                      <a:prstDash val="solid"/>
                      <a:round/>
                      <a:headEnd type="none" w="med" len="med"/>
                      <a:tailEnd type="none" w="med" len="med"/>
                    </a:lnB>
                  </a:tcPr>
                </a:tc>
                <a:tc>
                  <a:txBody>
                    <a:bodyPr/>
                    <a:lstStyle/>
                    <a:p>
                      <a:pPr algn="r" fontAlgn="t"/>
                      <a:r>
                        <a:rPr lang="en-US" sz="1600" b="0" i="0" u="none" strike="noStrike">
                          <a:solidFill>
                            <a:srgbClr val="000000"/>
                          </a:solidFill>
                          <a:effectLst/>
                          <a:latin typeface="Arial"/>
                        </a:rPr>
                        <a:t>$410,000</a:t>
                      </a:r>
                    </a:p>
                  </a:txBody>
                  <a:tcPr marL="12700" marR="12700" marT="12700" marB="0">
                    <a:lnL w="6350" cap="flat" cmpd="sng" algn="ctr">
                      <a:solidFill>
                        <a:srgbClr val="BE4B48"/>
                      </a:solidFill>
                      <a:prstDash val="solid"/>
                      <a:round/>
                      <a:headEnd type="none" w="med" len="med"/>
                      <a:tailEnd type="none" w="med" len="med"/>
                    </a:lnL>
                    <a:lnR w="6350" cap="flat" cmpd="sng" algn="ctr">
                      <a:solidFill>
                        <a:srgbClr val="BE4B48"/>
                      </a:solidFill>
                      <a:prstDash val="solid"/>
                      <a:round/>
                      <a:headEnd type="none" w="med" len="med"/>
                      <a:tailEnd type="none" w="med" len="med"/>
                    </a:lnR>
                    <a:lnT w="6350" cap="flat" cmpd="sng" algn="ctr">
                      <a:solidFill>
                        <a:srgbClr val="BE4B48"/>
                      </a:solidFill>
                      <a:prstDash val="solid"/>
                      <a:round/>
                      <a:headEnd type="none" w="med" len="med"/>
                      <a:tailEnd type="none" w="med" len="med"/>
                    </a:lnT>
                    <a:lnB w="6350" cap="flat" cmpd="sng" algn="ctr">
                      <a:solidFill>
                        <a:srgbClr val="BE4B48"/>
                      </a:solidFill>
                      <a:prstDash val="solid"/>
                      <a:round/>
                      <a:headEnd type="none" w="med" len="med"/>
                      <a:tailEnd type="none" w="med" len="med"/>
                    </a:lnB>
                  </a:tcPr>
                </a:tc>
                <a:tc>
                  <a:txBody>
                    <a:bodyPr/>
                    <a:lstStyle/>
                    <a:p>
                      <a:pPr algn="r" fontAlgn="t"/>
                      <a:r>
                        <a:rPr lang="en-US" sz="1600" b="0" i="0" u="none" strike="noStrike">
                          <a:solidFill>
                            <a:srgbClr val="000000"/>
                          </a:solidFill>
                          <a:effectLst/>
                          <a:latin typeface="Arial"/>
                        </a:rPr>
                        <a:t>$410,000</a:t>
                      </a:r>
                    </a:p>
                  </a:txBody>
                  <a:tcPr marL="12700" marR="12700" marT="12700" marB="0">
                    <a:lnL w="6350" cap="flat" cmpd="sng" algn="ctr">
                      <a:solidFill>
                        <a:srgbClr val="BE4B48"/>
                      </a:solidFill>
                      <a:prstDash val="solid"/>
                      <a:round/>
                      <a:headEnd type="none" w="med" len="med"/>
                      <a:tailEnd type="none" w="med" len="med"/>
                    </a:lnL>
                    <a:lnR w="6350" cap="flat" cmpd="sng" algn="ctr">
                      <a:solidFill>
                        <a:srgbClr val="BE4B48"/>
                      </a:solidFill>
                      <a:prstDash val="solid"/>
                      <a:round/>
                      <a:headEnd type="none" w="med" len="med"/>
                      <a:tailEnd type="none" w="med" len="med"/>
                    </a:lnR>
                    <a:lnT w="6350" cap="flat" cmpd="sng" algn="ctr">
                      <a:solidFill>
                        <a:srgbClr val="BE4B48"/>
                      </a:solidFill>
                      <a:prstDash val="solid"/>
                      <a:round/>
                      <a:headEnd type="none" w="med" len="med"/>
                      <a:tailEnd type="none" w="med" len="med"/>
                    </a:lnT>
                    <a:lnB w="6350" cap="flat" cmpd="sng" algn="ctr">
                      <a:solidFill>
                        <a:srgbClr val="BE4B48"/>
                      </a:solidFill>
                      <a:prstDash val="solid"/>
                      <a:round/>
                      <a:headEnd type="none" w="med" len="med"/>
                      <a:tailEnd type="none" w="med" len="med"/>
                    </a:lnB>
                  </a:tcPr>
                </a:tc>
              </a:tr>
              <a:tr h="444500">
                <a:tc>
                  <a:txBody>
                    <a:bodyPr/>
                    <a:lstStyle/>
                    <a:p>
                      <a:pPr algn="l" fontAlgn="t"/>
                      <a:r>
                        <a:rPr lang="en-US" sz="1600" b="0" i="0" u="none" strike="noStrike">
                          <a:solidFill>
                            <a:srgbClr val="000000"/>
                          </a:solidFill>
                          <a:effectLst/>
                          <a:latin typeface="Arial"/>
                        </a:rPr>
                        <a:t>Contingency for $150/ hour contractors for 1/4 of the work</a:t>
                      </a:r>
                    </a:p>
                  </a:txBody>
                  <a:tcPr marL="12700" marR="12700" marT="12700" marB="0">
                    <a:lnL w="6350" cap="flat" cmpd="sng" algn="ctr">
                      <a:solidFill>
                        <a:srgbClr val="BE4B48"/>
                      </a:solidFill>
                      <a:prstDash val="solid"/>
                      <a:round/>
                      <a:headEnd type="none" w="med" len="med"/>
                      <a:tailEnd type="none" w="med" len="med"/>
                    </a:lnL>
                    <a:lnR w="6350" cap="flat" cmpd="sng" algn="ctr">
                      <a:solidFill>
                        <a:srgbClr val="BE4B48"/>
                      </a:solidFill>
                      <a:prstDash val="solid"/>
                      <a:round/>
                      <a:headEnd type="none" w="med" len="med"/>
                      <a:tailEnd type="none" w="med" len="med"/>
                    </a:lnR>
                    <a:lnT w="6350" cap="flat" cmpd="sng" algn="ctr">
                      <a:solidFill>
                        <a:srgbClr val="BE4B48"/>
                      </a:solidFill>
                      <a:prstDash val="solid"/>
                      <a:round/>
                      <a:headEnd type="none" w="med" len="med"/>
                      <a:tailEnd type="none" w="med" len="med"/>
                    </a:lnT>
                    <a:lnB w="6350" cap="flat" cmpd="sng" algn="ctr">
                      <a:solidFill>
                        <a:srgbClr val="BE4B48"/>
                      </a:solidFill>
                      <a:prstDash val="solid"/>
                      <a:round/>
                      <a:headEnd type="none" w="med" len="med"/>
                      <a:tailEnd type="none" w="med" len="med"/>
                    </a:lnB>
                    <a:solidFill>
                      <a:srgbClr val="E8D0D0"/>
                    </a:solidFill>
                  </a:tcPr>
                </a:tc>
                <a:tc>
                  <a:txBody>
                    <a:bodyPr/>
                    <a:lstStyle/>
                    <a:p>
                      <a:pPr algn="r" fontAlgn="t"/>
                      <a:r>
                        <a:rPr lang="en-US" sz="1600" b="0" i="0" u="none" strike="noStrike">
                          <a:solidFill>
                            <a:srgbClr val="000000"/>
                          </a:solidFill>
                          <a:effectLst/>
                          <a:latin typeface="Arial"/>
                        </a:rPr>
                        <a:t>$423,000</a:t>
                      </a:r>
                    </a:p>
                  </a:txBody>
                  <a:tcPr marL="12700" marR="12700" marT="12700" marB="0">
                    <a:lnL w="6350" cap="flat" cmpd="sng" algn="ctr">
                      <a:solidFill>
                        <a:srgbClr val="BE4B48"/>
                      </a:solidFill>
                      <a:prstDash val="solid"/>
                      <a:round/>
                      <a:headEnd type="none" w="med" len="med"/>
                      <a:tailEnd type="none" w="med" len="med"/>
                    </a:lnL>
                    <a:lnR w="6350" cap="flat" cmpd="sng" algn="ctr">
                      <a:solidFill>
                        <a:srgbClr val="BE4B48"/>
                      </a:solidFill>
                      <a:prstDash val="solid"/>
                      <a:round/>
                      <a:headEnd type="none" w="med" len="med"/>
                      <a:tailEnd type="none" w="med" len="med"/>
                    </a:lnR>
                    <a:lnT w="6350" cap="flat" cmpd="sng" algn="ctr">
                      <a:solidFill>
                        <a:srgbClr val="BE4B48"/>
                      </a:solidFill>
                      <a:prstDash val="solid"/>
                      <a:round/>
                      <a:headEnd type="none" w="med" len="med"/>
                      <a:tailEnd type="none" w="med" len="med"/>
                    </a:lnT>
                    <a:lnB w="6350" cap="flat" cmpd="sng" algn="ctr">
                      <a:solidFill>
                        <a:srgbClr val="BE4B48"/>
                      </a:solidFill>
                      <a:prstDash val="solid"/>
                      <a:round/>
                      <a:headEnd type="none" w="med" len="med"/>
                      <a:tailEnd type="none" w="med" len="med"/>
                    </a:lnB>
                    <a:solidFill>
                      <a:srgbClr val="E8D0D0"/>
                    </a:solidFill>
                  </a:tcPr>
                </a:tc>
                <a:tc>
                  <a:txBody>
                    <a:bodyPr/>
                    <a:lstStyle/>
                    <a:p>
                      <a:pPr algn="r" fontAlgn="t"/>
                      <a:r>
                        <a:rPr lang="en-US" sz="1600" b="0" i="0" u="none" strike="noStrike">
                          <a:solidFill>
                            <a:srgbClr val="000000"/>
                          </a:solidFill>
                          <a:effectLst/>
                          <a:latin typeface="Arial"/>
                        </a:rPr>
                        <a:t>$665,000</a:t>
                      </a:r>
                    </a:p>
                  </a:txBody>
                  <a:tcPr marL="12700" marR="12700" marT="12700" marB="0">
                    <a:lnL w="6350" cap="flat" cmpd="sng" algn="ctr">
                      <a:solidFill>
                        <a:srgbClr val="BE4B48"/>
                      </a:solidFill>
                      <a:prstDash val="solid"/>
                      <a:round/>
                      <a:headEnd type="none" w="med" len="med"/>
                      <a:tailEnd type="none" w="med" len="med"/>
                    </a:lnL>
                    <a:lnR w="6350" cap="flat" cmpd="sng" algn="ctr">
                      <a:solidFill>
                        <a:srgbClr val="BE4B48"/>
                      </a:solidFill>
                      <a:prstDash val="solid"/>
                      <a:round/>
                      <a:headEnd type="none" w="med" len="med"/>
                      <a:tailEnd type="none" w="med" len="med"/>
                    </a:lnR>
                    <a:lnT w="6350" cap="flat" cmpd="sng" algn="ctr">
                      <a:solidFill>
                        <a:srgbClr val="BE4B48"/>
                      </a:solidFill>
                      <a:prstDash val="solid"/>
                      <a:round/>
                      <a:headEnd type="none" w="med" len="med"/>
                      <a:tailEnd type="none" w="med" len="med"/>
                    </a:lnT>
                    <a:lnB w="6350" cap="flat" cmpd="sng" algn="ctr">
                      <a:solidFill>
                        <a:srgbClr val="BE4B48"/>
                      </a:solidFill>
                      <a:prstDash val="solid"/>
                      <a:round/>
                      <a:headEnd type="none" w="med" len="med"/>
                      <a:tailEnd type="none" w="med" len="med"/>
                    </a:lnB>
                    <a:solidFill>
                      <a:srgbClr val="E8D0D0"/>
                    </a:solidFill>
                  </a:tcPr>
                </a:tc>
              </a:tr>
              <a:tr h="444500">
                <a:tc>
                  <a:txBody>
                    <a:bodyPr/>
                    <a:lstStyle/>
                    <a:p>
                      <a:pPr algn="l" fontAlgn="t"/>
                      <a:r>
                        <a:rPr lang="en-US" sz="1600" b="0" i="0" u="none" strike="noStrike">
                          <a:solidFill>
                            <a:srgbClr val="000000"/>
                          </a:solidFill>
                          <a:effectLst/>
                          <a:latin typeface="Arial"/>
                        </a:rPr>
                        <a:t>Changes to all down stream systems (a complete guess!)</a:t>
                      </a:r>
                    </a:p>
                  </a:txBody>
                  <a:tcPr marL="12700" marR="12700" marT="12700" marB="0">
                    <a:lnL w="6350" cap="flat" cmpd="sng" algn="ctr">
                      <a:solidFill>
                        <a:srgbClr val="BE4B48"/>
                      </a:solidFill>
                      <a:prstDash val="solid"/>
                      <a:round/>
                      <a:headEnd type="none" w="med" len="med"/>
                      <a:tailEnd type="none" w="med" len="med"/>
                    </a:lnL>
                    <a:lnR w="6350" cap="flat" cmpd="sng" algn="ctr">
                      <a:solidFill>
                        <a:srgbClr val="BE4B48"/>
                      </a:solidFill>
                      <a:prstDash val="solid"/>
                      <a:round/>
                      <a:headEnd type="none" w="med" len="med"/>
                      <a:tailEnd type="none" w="med" len="med"/>
                    </a:lnR>
                    <a:lnT w="6350" cap="flat" cmpd="sng" algn="ctr">
                      <a:solidFill>
                        <a:srgbClr val="BE4B48"/>
                      </a:solidFill>
                      <a:prstDash val="solid"/>
                      <a:round/>
                      <a:headEnd type="none" w="med" len="med"/>
                      <a:tailEnd type="none" w="med" len="med"/>
                    </a:lnT>
                    <a:lnB w="6350" cap="flat" cmpd="sng" algn="ctr">
                      <a:solidFill>
                        <a:srgbClr val="BE4B48"/>
                      </a:solidFill>
                      <a:prstDash val="solid"/>
                      <a:round/>
                      <a:headEnd type="none" w="med" len="med"/>
                      <a:tailEnd type="none" w="med" len="med"/>
                    </a:lnB>
                  </a:tcPr>
                </a:tc>
                <a:tc>
                  <a:txBody>
                    <a:bodyPr/>
                    <a:lstStyle/>
                    <a:p>
                      <a:pPr algn="r" fontAlgn="t"/>
                      <a:r>
                        <a:rPr lang="en-US" sz="1600" b="0" i="0" u="none" strike="noStrike">
                          <a:solidFill>
                            <a:srgbClr val="000000"/>
                          </a:solidFill>
                          <a:effectLst/>
                          <a:latin typeface="Arial"/>
                        </a:rPr>
                        <a:t>$100,000</a:t>
                      </a:r>
                    </a:p>
                  </a:txBody>
                  <a:tcPr marL="12700" marR="12700" marT="12700" marB="0">
                    <a:lnL w="6350" cap="flat" cmpd="sng" algn="ctr">
                      <a:solidFill>
                        <a:srgbClr val="BE4B48"/>
                      </a:solidFill>
                      <a:prstDash val="solid"/>
                      <a:round/>
                      <a:headEnd type="none" w="med" len="med"/>
                      <a:tailEnd type="none" w="med" len="med"/>
                    </a:lnL>
                    <a:lnR w="6350" cap="flat" cmpd="sng" algn="ctr">
                      <a:solidFill>
                        <a:srgbClr val="BE4B48"/>
                      </a:solidFill>
                      <a:prstDash val="solid"/>
                      <a:round/>
                      <a:headEnd type="none" w="med" len="med"/>
                      <a:tailEnd type="none" w="med" len="med"/>
                    </a:lnR>
                    <a:lnT w="6350" cap="flat" cmpd="sng" algn="ctr">
                      <a:solidFill>
                        <a:srgbClr val="BE4B48"/>
                      </a:solidFill>
                      <a:prstDash val="solid"/>
                      <a:round/>
                      <a:headEnd type="none" w="med" len="med"/>
                      <a:tailEnd type="none" w="med" len="med"/>
                    </a:lnT>
                    <a:lnB w="6350" cap="flat" cmpd="sng" algn="ctr">
                      <a:solidFill>
                        <a:srgbClr val="BE4B48"/>
                      </a:solidFill>
                      <a:prstDash val="solid"/>
                      <a:round/>
                      <a:headEnd type="none" w="med" len="med"/>
                      <a:tailEnd type="none" w="med" len="med"/>
                    </a:lnB>
                  </a:tcPr>
                </a:tc>
                <a:tc>
                  <a:txBody>
                    <a:bodyPr/>
                    <a:lstStyle/>
                    <a:p>
                      <a:pPr algn="r" fontAlgn="t"/>
                      <a:r>
                        <a:rPr lang="en-US" sz="1600" b="0" i="0" u="none" strike="noStrike">
                          <a:solidFill>
                            <a:srgbClr val="000000"/>
                          </a:solidFill>
                          <a:effectLst/>
                          <a:latin typeface="Arial"/>
                        </a:rPr>
                        <a:t>$500,000</a:t>
                      </a:r>
                    </a:p>
                  </a:txBody>
                  <a:tcPr marL="12700" marR="12700" marT="12700" marB="0">
                    <a:lnL w="6350" cap="flat" cmpd="sng" algn="ctr">
                      <a:solidFill>
                        <a:srgbClr val="BE4B48"/>
                      </a:solidFill>
                      <a:prstDash val="solid"/>
                      <a:round/>
                      <a:headEnd type="none" w="med" len="med"/>
                      <a:tailEnd type="none" w="med" len="med"/>
                    </a:lnL>
                    <a:lnR w="6350" cap="flat" cmpd="sng" algn="ctr">
                      <a:solidFill>
                        <a:srgbClr val="BE4B48"/>
                      </a:solidFill>
                      <a:prstDash val="solid"/>
                      <a:round/>
                      <a:headEnd type="none" w="med" len="med"/>
                      <a:tailEnd type="none" w="med" len="med"/>
                    </a:lnR>
                    <a:lnT w="6350" cap="flat" cmpd="sng" algn="ctr">
                      <a:solidFill>
                        <a:srgbClr val="BE4B48"/>
                      </a:solidFill>
                      <a:prstDash val="solid"/>
                      <a:round/>
                      <a:headEnd type="none" w="med" len="med"/>
                      <a:tailEnd type="none" w="med" len="med"/>
                    </a:lnT>
                    <a:lnB w="6350" cap="flat" cmpd="sng" algn="ctr">
                      <a:solidFill>
                        <a:srgbClr val="BE4B48"/>
                      </a:solidFill>
                      <a:prstDash val="solid"/>
                      <a:round/>
                      <a:headEnd type="none" w="med" len="med"/>
                      <a:tailEnd type="none" w="med" len="med"/>
                    </a:lnB>
                  </a:tcPr>
                </a:tc>
              </a:tr>
              <a:tr h="393700">
                <a:tc>
                  <a:txBody>
                    <a:bodyPr/>
                    <a:lstStyle/>
                    <a:p>
                      <a:pPr algn="l" fontAlgn="t"/>
                      <a:r>
                        <a:rPr lang="en-US" sz="1600" b="0" i="0" u="none" strike="noStrike">
                          <a:solidFill>
                            <a:srgbClr val="000000"/>
                          </a:solidFill>
                          <a:effectLst/>
                          <a:latin typeface="Arial"/>
                        </a:rPr>
                        <a:t>Technical Project overhead  of CIT tech Labor (15%)</a:t>
                      </a:r>
                    </a:p>
                  </a:txBody>
                  <a:tcPr marL="12700" marR="12700" marT="12700" marB="0">
                    <a:lnL w="6350" cap="flat" cmpd="sng" algn="ctr">
                      <a:solidFill>
                        <a:srgbClr val="BE4B48"/>
                      </a:solidFill>
                      <a:prstDash val="solid"/>
                      <a:round/>
                      <a:headEnd type="none" w="med" len="med"/>
                      <a:tailEnd type="none" w="med" len="med"/>
                    </a:lnL>
                    <a:lnR w="6350" cap="flat" cmpd="sng" algn="ctr">
                      <a:solidFill>
                        <a:srgbClr val="BE4B48"/>
                      </a:solidFill>
                      <a:prstDash val="solid"/>
                      <a:round/>
                      <a:headEnd type="none" w="med" len="med"/>
                      <a:tailEnd type="none" w="med" len="med"/>
                    </a:lnR>
                    <a:lnT w="6350" cap="flat" cmpd="sng" algn="ctr">
                      <a:solidFill>
                        <a:srgbClr val="BE4B48"/>
                      </a:solidFill>
                      <a:prstDash val="solid"/>
                      <a:round/>
                      <a:headEnd type="none" w="med" len="med"/>
                      <a:tailEnd type="none" w="med" len="med"/>
                    </a:lnT>
                    <a:lnB w="6350" cap="flat" cmpd="sng" algn="ctr">
                      <a:solidFill>
                        <a:srgbClr val="C0504D"/>
                      </a:solidFill>
                      <a:prstDash val="solid"/>
                      <a:round/>
                      <a:headEnd type="none" w="med" len="med"/>
                      <a:tailEnd type="none" w="med" len="med"/>
                    </a:lnB>
                    <a:solidFill>
                      <a:srgbClr val="E8D0D0"/>
                    </a:solidFill>
                  </a:tcPr>
                </a:tc>
                <a:tc>
                  <a:txBody>
                    <a:bodyPr/>
                    <a:lstStyle/>
                    <a:p>
                      <a:pPr algn="r" fontAlgn="t"/>
                      <a:r>
                        <a:rPr lang="en-US" sz="1600" b="0" i="0" u="none" strike="noStrike">
                          <a:solidFill>
                            <a:srgbClr val="000000"/>
                          </a:solidFill>
                          <a:effectLst/>
                          <a:latin typeface="Arial"/>
                        </a:rPr>
                        <a:t>$508,000</a:t>
                      </a:r>
                    </a:p>
                  </a:txBody>
                  <a:tcPr marL="12700" marR="12700" marT="12700" marB="0">
                    <a:lnL w="6350" cap="flat" cmpd="sng" algn="ctr">
                      <a:solidFill>
                        <a:srgbClr val="BE4B48"/>
                      </a:solidFill>
                      <a:prstDash val="solid"/>
                      <a:round/>
                      <a:headEnd type="none" w="med" len="med"/>
                      <a:tailEnd type="none" w="med" len="med"/>
                    </a:lnL>
                    <a:lnR w="6350" cap="flat" cmpd="sng" algn="ctr">
                      <a:solidFill>
                        <a:srgbClr val="BE4B48"/>
                      </a:solidFill>
                      <a:prstDash val="solid"/>
                      <a:round/>
                      <a:headEnd type="none" w="med" len="med"/>
                      <a:tailEnd type="none" w="med" len="med"/>
                    </a:lnR>
                    <a:lnT w="6350" cap="flat" cmpd="sng" algn="ctr">
                      <a:solidFill>
                        <a:srgbClr val="BE4B48"/>
                      </a:solidFill>
                      <a:prstDash val="solid"/>
                      <a:round/>
                      <a:headEnd type="none" w="med" len="med"/>
                      <a:tailEnd type="none" w="med" len="med"/>
                    </a:lnT>
                    <a:lnB w="6350" cap="flat" cmpd="sng" algn="ctr">
                      <a:solidFill>
                        <a:srgbClr val="C0504D"/>
                      </a:solidFill>
                      <a:prstDash val="solid"/>
                      <a:round/>
                      <a:headEnd type="none" w="med" len="med"/>
                      <a:tailEnd type="none" w="med" len="med"/>
                    </a:lnB>
                    <a:solidFill>
                      <a:srgbClr val="E8D0D0"/>
                    </a:solidFill>
                  </a:tcPr>
                </a:tc>
                <a:tc>
                  <a:txBody>
                    <a:bodyPr/>
                    <a:lstStyle/>
                    <a:p>
                      <a:pPr algn="r" fontAlgn="t"/>
                      <a:r>
                        <a:rPr lang="en-US" sz="1600" b="0" i="0" u="none" strike="noStrike">
                          <a:solidFill>
                            <a:srgbClr val="000000"/>
                          </a:solidFill>
                          <a:effectLst/>
                          <a:latin typeface="Arial"/>
                        </a:rPr>
                        <a:t>$799,000</a:t>
                      </a:r>
                    </a:p>
                  </a:txBody>
                  <a:tcPr marL="12700" marR="12700" marT="12700" marB="0">
                    <a:lnL w="6350" cap="flat" cmpd="sng" algn="ctr">
                      <a:solidFill>
                        <a:srgbClr val="BE4B48"/>
                      </a:solidFill>
                      <a:prstDash val="solid"/>
                      <a:round/>
                      <a:headEnd type="none" w="med" len="med"/>
                      <a:tailEnd type="none" w="med" len="med"/>
                    </a:lnL>
                    <a:lnR w="6350" cap="flat" cmpd="sng" algn="ctr">
                      <a:solidFill>
                        <a:srgbClr val="BE4B48"/>
                      </a:solidFill>
                      <a:prstDash val="solid"/>
                      <a:round/>
                      <a:headEnd type="none" w="med" len="med"/>
                      <a:tailEnd type="none" w="med" len="med"/>
                    </a:lnR>
                    <a:lnT w="6350" cap="flat" cmpd="sng" algn="ctr">
                      <a:solidFill>
                        <a:srgbClr val="BE4B48"/>
                      </a:solidFill>
                      <a:prstDash val="solid"/>
                      <a:round/>
                      <a:headEnd type="none" w="med" len="med"/>
                      <a:tailEnd type="none" w="med" len="med"/>
                    </a:lnT>
                    <a:lnB w="6350" cap="flat" cmpd="sng" algn="ctr">
                      <a:solidFill>
                        <a:srgbClr val="C0504D"/>
                      </a:solidFill>
                      <a:prstDash val="solid"/>
                      <a:round/>
                      <a:headEnd type="none" w="med" len="med"/>
                      <a:tailEnd type="none" w="med" len="med"/>
                    </a:lnB>
                    <a:solidFill>
                      <a:srgbClr val="E8D0D0"/>
                    </a:solidFill>
                  </a:tcPr>
                </a:tc>
              </a:tr>
              <a:tr h="406400">
                <a:tc>
                  <a:txBody>
                    <a:bodyPr/>
                    <a:lstStyle/>
                    <a:p>
                      <a:pPr algn="l" fontAlgn="t"/>
                      <a:r>
                        <a:rPr lang="en-US" sz="1600" b="1" i="0" u="none" strike="noStrike" dirty="0">
                          <a:solidFill>
                            <a:srgbClr val="000000"/>
                          </a:solidFill>
                          <a:effectLst/>
                          <a:latin typeface="Arial"/>
                        </a:rPr>
                        <a:t>TOTAL </a:t>
                      </a:r>
                      <a:r>
                        <a:rPr lang="en-US" sz="1600" b="0" i="0" u="none" strike="noStrike" dirty="0" smtClean="0">
                          <a:solidFill>
                            <a:srgbClr val="000000"/>
                          </a:solidFill>
                          <a:effectLst/>
                          <a:latin typeface="Arial"/>
                        </a:rPr>
                        <a:t>(rounded </a:t>
                      </a:r>
                      <a:r>
                        <a:rPr lang="en-US" sz="1600" b="0" i="0" u="none" strike="noStrike" dirty="0">
                          <a:solidFill>
                            <a:srgbClr val="000000"/>
                          </a:solidFill>
                          <a:effectLst/>
                          <a:latin typeface="Arial"/>
                        </a:rPr>
                        <a:t>to nearest ten </a:t>
                      </a:r>
                      <a:r>
                        <a:rPr lang="en-US" sz="1600" b="0" i="0" u="none" strike="noStrike" dirty="0" smtClean="0">
                          <a:solidFill>
                            <a:srgbClr val="000000"/>
                          </a:solidFill>
                          <a:effectLst/>
                          <a:latin typeface="Arial"/>
                        </a:rPr>
                        <a:t>thousand)</a:t>
                      </a:r>
                      <a:endParaRPr lang="en-US" sz="1600" b="0" i="0" u="none" strike="noStrike" dirty="0">
                        <a:solidFill>
                          <a:srgbClr val="000000"/>
                        </a:solidFill>
                        <a:effectLst/>
                        <a:latin typeface="Arial"/>
                      </a:endParaRPr>
                    </a:p>
                  </a:txBody>
                  <a:tcPr marL="12700" marR="12700" marT="12700" marB="0">
                    <a:lnL w="6350" cap="flat" cmpd="sng" algn="ctr">
                      <a:solidFill>
                        <a:srgbClr val="C0504D"/>
                      </a:solidFill>
                      <a:prstDash val="solid"/>
                      <a:round/>
                      <a:headEnd type="none" w="med" len="med"/>
                      <a:tailEnd type="none" w="med" len="med"/>
                    </a:lnL>
                    <a:lnR w="6350" cap="flat" cmpd="sng" algn="ctr">
                      <a:solidFill>
                        <a:srgbClr val="C0504D"/>
                      </a:solidFill>
                      <a:prstDash val="solid"/>
                      <a:round/>
                      <a:headEnd type="none" w="med" len="med"/>
                      <a:tailEnd type="none" w="med" len="med"/>
                    </a:lnR>
                    <a:lnT w="6350" cap="flat" cmpd="sng" algn="ctr">
                      <a:solidFill>
                        <a:srgbClr val="C0504D"/>
                      </a:solidFill>
                      <a:prstDash val="solid"/>
                      <a:round/>
                      <a:headEnd type="none" w="med" len="med"/>
                      <a:tailEnd type="none" w="med" len="med"/>
                    </a:lnT>
                    <a:lnB w="6350" cap="flat" cmpd="sng" algn="ctr">
                      <a:solidFill>
                        <a:srgbClr val="C0504D"/>
                      </a:solidFill>
                      <a:prstDash val="solid"/>
                      <a:round/>
                      <a:headEnd type="none" w="med" len="med"/>
                      <a:tailEnd type="none" w="med" len="med"/>
                    </a:lnB>
                  </a:tcPr>
                </a:tc>
                <a:tc>
                  <a:txBody>
                    <a:bodyPr/>
                    <a:lstStyle/>
                    <a:p>
                      <a:pPr algn="r" fontAlgn="t"/>
                      <a:r>
                        <a:rPr lang="en-US" sz="1600" b="1" i="0" u="none" strike="noStrike">
                          <a:solidFill>
                            <a:srgbClr val="000000"/>
                          </a:solidFill>
                          <a:effectLst/>
                          <a:latin typeface="Arial"/>
                        </a:rPr>
                        <a:t>$4,830,000</a:t>
                      </a:r>
                    </a:p>
                  </a:txBody>
                  <a:tcPr marL="12700" marR="12700" marT="12700" marB="0">
                    <a:lnL w="6350" cap="flat" cmpd="sng" algn="ctr">
                      <a:solidFill>
                        <a:srgbClr val="C0504D"/>
                      </a:solidFill>
                      <a:prstDash val="solid"/>
                      <a:round/>
                      <a:headEnd type="none" w="med" len="med"/>
                      <a:tailEnd type="none" w="med" len="med"/>
                    </a:lnL>
                    <a:lnR w="6350" cap="flat" cmpd="sng" algn="ctr">
                      <a:solidFill>
                        <a:srgbClr val="C0504D"/>
                      </a:solidFill>
                      <a:prstDash val="solid"/>
                      <a:round/>
                      <a:headEnd type="none" w="med" len="med"/>
                      <a:tailEnd type="none" w="med" len="med"/>
                    </a:lnR>
                    <a:lnT w="6350" cap="flat" cmpd="sng" algn="ctr">
                      <a:solidFill>
                        <a:srgbClr val="C0504D"/>
                      </a:solidFill>
                      <a:prstDash val="solid"/>
                      <a:round/>
                      <a:headEnd type="none" w="med" len="med"/>
                      <a:tailEnd type="none" w="med" len="med"/>
                    </a:lnT>
                    <a:lnB w="6350" cap="flat" cmpd="sng" algn="ctr">
                      <a:solidFill>
                        <a:srgbClr val="C0504D"/>
                      </a:solidFill>
                      <a:prstDash val="solid"/>
                      <a:round/>
                      <a:headEnd type="none" w="med" len="med"/>
                      <a:tailEnd type="none" w="med" len="med"/>
                    </a:lnB>
                  </a:tcPr>
                </a:tc>
                <a:tc>
                  <a:txBody>
                    <a:bodyPr/>
                    <a:lstStyle/>
                    <a:p>
                      <a:pPr algn="r" fontAlgn="t"/>
                      <a:r>
                        <a:rPr lang="en-US" sz="1600" b="1" i="0" u="none" strike="noStrike" dirty="0">
                          <a:solidFill>
                            <a:srgbClr val="000000"/>
                          </a:solidFill>
                          <a:effectLst/>
                          <a:latin typeface="Arial"/>
                        </a:rPr>
                        <a:t>$7,700,000</a:t>
                      </a:r>
                    </a:p>
                  </a:txBody>
                  <a:tcPr marL="12700" marR="12700" marT="12700" marB="0">
                    <a:lnL w="6350" cap="flat" cmpd="sng" algn="ctr">
                      <a:solidFill>
                        <a:srgbClr val="C0504D"/>
                      </a:solidFill>
                      <a:prstDash val="solid"/>
                      <a:round/>
                      <a:headEnd type="none" w="med" len="med"/>
                      <a:tailEnd type="none" w="med" len="med"/>
                    </a:lnL>
                    <a:lnR w="6350" cap="flat" cmpd="sng" algn="ctr">
                      <a:solidFill>
                        <a:srgbClr val="C0504D"/>
                      </a:solidFill>
                      <a:prstDash val="solid"/>
                      <a:round/>
                      <a:headEnd type="none" w="med" len="med"/>
                      <a:tailEnd type="none" w="med" len="med"/>
                    </a:lnR>
                    <a:lnT w="6350" cap="flat" cmpd="sng" algn="ctr">
                      <a:solidFill>
                        <a:srgbClr val="C0504D"/>
                      </a:solidFill>
                      <a:prstDash val="solid"/>
                      <a:round/>
                      <a:headEnd type="none" w="med" len="med"/>
                      <a:tailEnd type="none" w="med" len="med"/>
                    </a:lnT>
                    <a:lnB w="6350" cap="flat" cmpd="sng" algn="ctr">
                      <a:solidFill>
                        <a:srgbClr val="C0504D"/>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166955994"/>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Next steps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Understand executive expectations, priorities, and direction.</a:t>
            </a:r>
          </a:p>
          <a:p>
            <a:r>
              <a:rPr lang="en-US" dirty="0" smtClean="0"/>
              <a:t>When IT governance approves it….</a:t>
            </a:r>
            <a:endParaRPr lang="en-US" dirty="0"/>
          </a:p>
          <a:p>
            <a:pPr lvl="1"/>
            <a:r>
              <a:rPr lang="en-US" dirty="0" smtClean="0"/>
              <a:t>Get a project manager for the Technical Implementation.</a:t>
            </a:r>
          </a:p>
          <a:p>
            <a:pPr lvl="1"/>
            <a:r>
              <a:rPr lang="en-US" dirty="0" smtClean="0"/>
              <a:t>Determine and resolve resource </a:t>
            </a:r>
            <a:r>
              <a:rPr lang="en-US" dirty="0"/>
              <a:t>contentions with </a:t>
            </a:r>
            <a:r>
              <a:rPr lang="en-US" dirty="0" smtClean="0"/>
              <a:t>KFS and KC for data delivery work</a:t>
            </a:r>
            <a:endParaRPr lang="en-US" dirty="0"/>
          </a:p>
          <a:p>
            <a:pPr lvl="1"/>
            <a:r>
              <a:rPr lang="en-US" dirty="0" smtClean="0"/>
              <a:t>Address risks and open questions presented</a:t>
            </a:r>
          </a:p>
          <a:p>
            <a:pPr lvl="1"/>
            <a:r>
              <a:rPr lang="en-US" dirty="0" smtClean="0"/>
              <a:t>Prepare </a:t>
            </a:r>
            <a:r>
              <a:rPr lang="en-US" dirty="0"/>
              <a:t>an implementation </a:t>
            </a:r>
            <a:r>
              <a:rPr lang="en-US" dirty="0" smtClean="0"/>
              <a:t>plan</a:t>
            </a:r>
          </a:p>
          <a:p>
            <a:pPr lvl="1"/>
            <a:r>
              <a:rPr lang="en-US" dirty="0"/>
              <a:t>Prototype </a:t>
            </a:r>
            <a:r>
              <a:rPr lang="en-US" dirty="0" smtClean="0"/>
              <a:t>key integrations</a:t>
            </a:r>
            <a:endParaRPr lang="en-US" dirty="0"/>
          </a:p>
          <a:p>
            <a:pPr lvl="1"/>
            <a:r>
              <a:rPr lang="en-US" dirty="0"/>
              <a:t>Extend PS </a:t>
            </a:r>
            <a:r>
              <a:rPr lang="en-US" dirty="0" smtClean="0"/>
              <a:t>Consulting engagement</a:t>
            </a:r>
            <a:endParaRPr lang="en-US" dirty="0"/>
          </a:p>
        </p:txBody>
      </p:sp>
      <p:sp>
        <p:nvSpPr>
          <p:cNvPr id="4" name="Date Placeholder 3"/>
          <p:cNvSpPr>
            <a:spLocks noGrp="1"/>
          </p:cNvSpPr>
          <p:nvPr>
            <p:ph type="dt" sz="half" idx="10"/>
          </p:nvPr>
        </p:nvSpPr>
        <p:spPr/>
        <p:txBody>
          <a:bodyPr/>
          <a:lstStyle/>
          <a:p>
            <a:r>
              <a:rPr lang="en-US" smtClean="0"/>
              <a:t>5/12/2011</a:t>
            </a:r>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29</a:t>
            </a:fld>
            <a:endParaRPr lang="en-US"/>
          </a:p>
        </p:txBody>
      </p:sp>
    </p:spTree>
    <p:extLst>
      <p:ext uri="{BB962C8B-B14F-4D97-AF65-F5344CB8AC3E}">
        <p14:creationId xmlns:p14="http://schemas.microsoft.com/office/powerpoint/2010/main" val="175485372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txBox="1">
            <a:spLocks noChangeArrowheads="1"/>
          </p:cNvSpPr>
          <p:nvPr/>
        </p:nvSpPr>
        <p:spPr>
          <a:xfrm>
            <a:off x="457200" y="50802"/>
            <a:ext cx="8229600" cy="660403"/>
          </a:xfrm>
          <a:prstGeom prst="rect">
            <a:avLst/>
          </a:prstGeom>
          <a:solidFill>
            <a:schemeClr val="bg1">
              <a:alpha val="65000"/>
            </a:schemeClr>
          </a:solidFill>
        </p:spPr>
        <p:txBody>
          <a:bodyPr vert="horz" lIns="91440" tIns="45720" rIns="91440" bIns="45720" rtlCol="0" anchor="ctr">
            <a:normAutofit fontScale="92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t>Workday – Application to Application</a:t>
            </a:r>
            <a:endParaRPr lang="en-US" dirty="0"/>
          </a:p>
        </p:txBody>
      </p:sp>
      <p:pic>
        <p:nvPicPr>
          <p:cNvPr id="3" name="Picture 2" descr="WorkdayContex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7967" y="660403"/>
            <a:ext cx="6257778" cy="5477933"/>
          </a:xfrm>
          <a:prstGeom prst="rect">
            <a:avLst/>
          </a:prstGeom>
        </p:spPr>
      </p:pic>
      <p:sp>
        <p:nvSpPr>
          <p:cNvPr id="6" name="Date Placeholder 5"/>
          <p:cNvSpPr>
            <a:spLocks noGrp="1"/>
          </p:cNvSpPr>
          <p:nvPr>
            <p:ph type="dt" sz="half" idx="10"/>
          </p:nvPr>
        </p:nvSpPr>
        <p:spPr/>
        <p:txBody>
          <a:bodyPr/>
          <a:lstStyle/>
          <a:p>
            <a:r>
              <a:rPr lang="en-US" smtClean="0"/>
              <a:t>5/12/2011</a:t>
            </a:r>
            <a:endParaRPr lang="en-US"/>
          </a:p>
        </p:txBody>
      </p:sp>
      <p:sp>
        <p:nvSpPr>
          <p:cNvPr id="7" name="Footer Placeholder 6"/>
          <p:cNvSpPr>
            <a:spLocks noGrp="1"/>
          </p:cNvSpPr>
          <p:nvPr>
            <p:ph type="ftr" sz="quarter" idx="11"/>
          </p:nvPr>
        </p:nvSpPr>
        <p:spPr/>
        <p:txBody>
          <a:bodyPr/>
          <a:lstStyle/>
          <a:p>
            <a:r>
              <a:rPr lang="en-US" smtClean="0"/>
              <a:t>CIT's report on the impact of Workday</a:t>
            </a:r>
            <a:endParaRPr lang="en-US"/>
          </a:p>
        </p:txBody>
      </p:sp>
      <p:sp>
        <p:nvSpPr>
          <p:cNvPr id="8" name="Slide Number Placeholder 7"/>
          <p:cNvSpPr>
            <a:spLocks noGrp="1"/>
          </p:cNvSpPr>
          <p:nvPr>
            <p:ph type="sldNum" sz="quarter" idx="12"/>
          </p:nvPr>
        </p:nvSpPr>
        <p:spPr/>
        <p:txBody>
          <a:bodyPr/>
          <a:lstStyle/>
          <a:p>
            <a:fld id="{E7E4E951-29B6-4F4F-85B1-AF82D8333769}" type="slidenum">
              <a:rPr lang="en-US" smtClean="0"/>
              <a:pPr/>
              <a:t>3</a:t>
            </a:fld>
            <a:endParaRPr lang="en-US"/>
          </a:p>
        </p:txBody>
      </p:sp>
    </p:spTree>
    <p:extLst>
      <p:ext uri="{BB962C8B-B14F-4D97-AF65-F5344CB8AC3E}">
        <p14:creationId xmlns:p14="http://schemas.microsoft.com/office/powerpoint/2010/main" val="340774021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a:t>
            </a:r>
            <a:endParaRPr lang="en-US" dirty="0"/>
          </a:p>
        </p:txBody>
      </p:sp>
      <p:sp>
        <p:nvSpPr>
          <p:cNvPr id="3" name="Content Placeholder 2"/>
          <p:cNvSpPr>
            <a:spLocks noGrp="1"/>
          </p:cNvSpPr>
          <p:nvPr>
            <p:ph idx="1"/>
          </p:nvPr>
        </p:nvSpPr>
        <p:spPr/>
        <p:txBody>
          <a:bodyPr/>
          <a:lstStyle/>
          <a:p>
            <a:r>
              <a:rPr lang="en-US" dirty="0" smtClean="0"/>
              <a:t>The slides and supporting </a:t>
            </a:r>
            <a:r>
              <a:rPr lang="en-US" smtClean="0"/>
              <a:t>documentation are </a:t>
            </a:r>
            <a:r>
              <a:rPr lang="en-US" dirty="0" smtClean="0"/>
              <a:t>available here: </a:t>
            </a:r>
          </a:p>
          <a:p>
            <a:pPr marL="0" indent="0">
              <a:buNone/>
            </a:pPr>
            <a:r>
              <a:rPr lang="en-US" sz="2400" dirty="0" smtClean="0">
                <a:hlinkClick r:id="rId2"/>
              </a:rPr>
              <a:t>https</a:t>
            </a:r>
            <a:r>
              <a:rPr lang="en-US" sz="2400" dirty="0">
                <a:hlinkClick r:id="rId2"/>
              </a:rPr>
              <a:t>://</a:t>
            </a:r>
            <a:r>
              <a:rPr lang="en-US" sz="2400" dirty="0" err="1">
                <a:hlinkClick r:id="rId2"/>
              </a:rPr>
              <a:t>confluence.cornell.edu</a:t>
            </a:r>
            <a:r>
              <a:rPr lang="en-US" sz="2400" dirty="0">
                <a:hlinkClick r:id="rId2"/>
              </a:rPr>
              <a:t>/display/WRKDAYTCHPOV/Home</a:t>
            </a:r>
            <a:endParaRPr lang="en-US" sz="2400" dirty="0"/>
          </a:p>
        </p:txBody>
      </p:sp>
      <p:sp>
        <p:nvSpPr>
          <p:cNvPr id="4" name="Date Placeholder 3"/>
          <p:cNvSpPr>
            <a:spLocks noGrp="1"/>
          </p:cNvSpPr>
          <p:nvPr>
            <p:ph type="dt" sz="half" idx="10"/>
          </p:nvPr>
        </p:nvSpPr>
        <p:spPr/>
        <p:txBody>
          <a:bodyPr/>
          <a:lstStyle/>
          <a:p>
            <a:r>
              <a:rPr lang="en-US" smtClean="0"/>
              <a:t>5/12/2011</a:t>
            </a:r>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30</a:t>
            </a:fld>
            <a:endParaRPr lang="en-US"/>
          </a:p>
        </p:txBody>
      </p:sp>
    </p:spTree>
    <p:extLst>
      <p:ext uri="{BB962C8B-B14F-4D97-AF65-F5344CB8AC3E}">
        <p14:creationId xmlns:p14="http://schemas.microsoft.com/office/powerpoint/2010/main" val="2416938935"/>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txBox="1">
            <a:spLocks noChangeArrowheads="1"/>
          </p:cNvSpPr>
          <p:nvPr/>
        </p:nvSpPr>
        <p:spPr>
          <a:xfrm>
            <a:off x="457200" y="50802"/>
            <a:ext cx="8229600" cy="660403"/>
          </a:xfrm>
          <a:prstGeom prst="rect">
            <a:avLst/>
          </a:prstGeom>
          <a:solidFill>
            <a:schemeClr val="bg1">
              <a:alpha val="65000"/>
            </a:schemeClr>
          </a:solidFill>
        </p:spPr>
        <p:txBody>
          <a:bodyPr vert="horz" lIns="91440" tIns="45720" rIns="91440" bIns="45720" rtlCol="0" anchor="ctr">
            <a:normAutofit fontScale="92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t>Workday – Application to Application</a:t>
            </a:r>
            <a:endParaRPr lang="en-US" dirty="0"/>
          </a:p>
        </p:txBody>
      </p:sp>
      <p:pic>
        <p:nvPicPr>
          <p:cNvPr id="3" name="Picture 2" descr="WorkdayContex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7967" y="660403"/>
            <a:ext cx="6257778" cy="5477933"/>
          </a:xfrm>
          <a:prstGeom prst="rect">
            <a:avLst/>
          </a:prstGeom>
        </p:spPr>
      </p:pic>
      <p:sp>
        <p:nvSpPr>
          <p:cNvPr id="6" name="Date Placeholder 5"/>
          <p:cNvSpPr>
            <a:spLocks noGrp="1"/>
          </p:cNvSpPr>
          <p:nvPr>
            <p:ph type="dt" sz="half" idx="10"/>
          </p:nvPr>
        </p:nvSpPr>
        <p:spPr/>
        <p:txBody>
          <a:bodyPr/>
          <a:lstStyle/>
          <a:p>
            <a:r>
              <a:rPr lang="en-US" smtClean="0"/>
              <a:t>5/12/2011</a:t>
            </a:r>
            <a:endParaRPr lang="en-US"/>
          </a:p>
        </p:txBody>
      </p:sp>
      <p:sp>
        <p:nvSpPr>
          <p:cNvPr id="7" name="Footer Placeholder 6"/>
          <p:cNvSpPr>
            <a:spLocks noGrp="1"/>
          </p:cNvSpPr>
          <p:nvPr>
            <p:ph type="ftr" sz="quarter" idx="11"/>
          </p:nvPr>
        </p:nvSpPr>
        <p:spPr/>
        <p:txBody>
          <a:bodyPr/>
          <a:lstStyle/>
          <a:p>
            <a:r>
              <a:rPr lang="en-US" smtClean="0"/>
              <a:t>CIT's report on the impact of Workday</a:t>
            </a:r>
            <a:endParaRPr lang="en-US"/>
          </a:p>
        </p:txBody>
      </p:sp>
      <p:sp>
        <p:nvSpPr>
          <p:cNvPr id="8" name="Slide Number Placeholder 7"/>
          <p:cNvSpPr>
            <a:spLocks noGrp="1"/>
          </p:cNvSpPr>
          <p:nvPr>
            <p:ph type="sldNum" sz="quarter" idx="12"/>
          </p:nvPr>
        </p:nvSpPr>
        <p:spPr/>
        <p:txBody>
          <a:bodyPr/>
          <a:lstStyle/>
          <a:p>
            <a:fld id="{E7E4E951-29B6-4F4F-85B1-AF82D8333769}" type="slidenum">
              <a:rPr lang="en-US" smtClean="0"/>
              <a:pPr/>
              <a:t>4</a:t>
            </a:fld>
            <a:endParaRPr lang="en-US"/>
          </a:p>
        </p:txBody>
      </p:sp>
      <p:sp>
        <p:nvSpPr>
          <p:cNvPr id="2" name="Rounded Rectangular Callout 1"/>
          <p:cNvSpPr/>
          <p:nvPr/>
        </p:nvSpPr>
        <p:spPr>
          <a:xfrm>
            <a:off x="6719312" y="2214613"/>
            <a:ext cx="1828800" cy="605947"/>
          </a:xfrm>
          <a:prstGeom prst="wedgeRoundRectCallout">
            <a:avLst>
              <a:gd name="adj1" fmla="val -105340"/>
              <a:gd name="adj2" fmla="val 167905"/>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smtClean="0"/>
              <a:t>Enterprise Learning Mgmt.</a:t>
            </a:r>
            <a:endParaRPr lang="en-US" sz="1600" dirty="0"/>
          </a:p>
        </p:txBody>
      </p:sp>
      <p:sp>
        <p:nvSpPr>
          <p:cNvPr id="10" name="Rounded Rectangular Callout 9"/>
          <p:cNvSpPr/>
          <p:nvPr/>
        </p:nvSpPr>
        <p:spPr>
          <a:xfrm>
            <a:off x="6747933" y="2997325"/>
            <a:ext cx="1800179" cy="869071"/>
          </a:xfrm>
          <a:prstGeom prst="wedgeRoundRectCallout">
            <a:avLst>
              <a:gd name="adj1" fmla="val -103593"/>
              <a:gd name="adj2" fmla="val 54446"/>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smtClean="0"/>
              <a:t>Emergency Mass Notification</a:t>
            </a:r>
            <a:endParaRPr lang="en-US" sz="1600" dirty="0"/>
          </a:p>
        </p:txBody>
      </p:sp>
      <p:sp>
        <p:nvSpPr>
          <p:cNvPr id="11" name="Rounded Rectangular Callout 10"/>
          <p:cNvSpPr/>
          <p:nvPr/>
        </p:nvSpPr>
        <p:spPr>
          <a:xfrm>
            <a:off x="6747932" y="4103515"/>
            <a:ext cx="1800180" cy="654752"/>
          </a:xfrm>
          <a:prstGeom prst="wedgeRoundRectCallout">
            <a:avLst>
              <a:gd name="adj1" fmla="val -102076"/>
              <a:gd name="adj2" fmla="val -10819"/>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err="1" smtClean="0"/>
              <a:t>Kuali</a:t>
            </a:r>
            <a:r>
              <a:rPr lang="en-US" sz="1600" dirty="0" smtClean="0"/>
              <a:t> </a:t>
            </a:r>
            <a:r>
              <a:rPr lang="en-US" sz="1600" dirty="0" err="1" smtClean="0"/>
              <a:t>Id.Mgmt</a:t>
            </a:r>
            <a:r>
              <a:rPr lang="en-US" sz="1600" dirty="0" smtClean="0"/>
              <a:t> for </a:t>
            </a:r>
            <a:r>
              <a:rPr lang="en-US" sz="1600" dirty="0" err="1" smtClean="0"/>
              <a:t>Coeus</a:t>
            </a:r>
            <a:r>
              <a:rPr lang="en-US" sz="1600" dirty="0" smtClean="0"/>
              <a:t> and KFS</a:t>
            </a:r>
            <a:endParaRPr lang="en-US" sz="1600" dirty="0"/>
          </a:p>
        </p:txBody>
      </p:sp>
      <p:sp>
        <p:nvSpPr>
          <p:cNvPr id="13" name="Rounded Rectangular Callout 12"/>
          <p:cNvSpPr/>
          <p:nvPr/>
        </p:nvSpPr>
        <p:spPr>
          <a:xfrm>
            <a:off x="457200" y="3000508"/>
            <a:ext cx="1836977" cy="580414"/>
          </a:xfrm>
          <a:prstGeom prst="wedgeRoundRectCallout">
            <a:avLst>
              <a:gd name="adj1" fmla="val -1197"/>
              <a:gd name="adj2" fmla="val -250079"/>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smtClean="0"/>
              <a:t>1 of 2 time collection systems.</a:t>
            </a:r>
            <a:endParaRPr lang="en-US" sz="1600" dirty="0"/>
          </a:p>
        </p:txBody>
      </p:sp>
      <p:sp>
        <p:nvSpPr>
          <p:cNvPr id="12" name="Rounded Rectangular Callout 11"/>
          <p:cNvSpPr/>
          <p:nvPr/>
        </p:nvSpPr>
        <p:spPr>
          <a:xfrm>
            <a:off x="6747933" y="4893734"/>
            <a:ext cx="1800180" cy="654752"/>
          </a:xfrm>
          <a:prstGeom prst="wedgeRoundRectCallout">
            <a:avLst>
              <a:gd name="adj1" fmla="val -100665"/>
              <a:gd name="adj2" fmla="val -19870"/>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smtClean="0"/>
              <a:t>Set of Identity </a:t>
            </a:r>
            <a:r>
              <a:rPr lang="en-US" sz="1600" dirty="0" err="1" smtClean="0"/>
              <a:t>Mgmt</a:t>
            </a:r>
            <a:r>
              <a:rPr lang="en-US" sz="1600" dirty="0" smtClean="0"/>
              <a:t> tools</a:t>
            </a:r>
            <a:endParaRPr lang="en-US" sz="1600" dirty="0"/>
          </a:p>
        </p:txBody>
      </p:sp>
    </p:spTree>
    <p:extLst>
      <p:ext uri="{BB962C8B-B14F-4D97-AF65-F5344CB8AC3E}">
        <p14:creationId xmlns:p14="http://schemas.microsoft.com/office/powerpoint/2010/main" val="410346763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Cornell’s People Records in PeopleSoft</a:t>
            </a:r>
          </a:p>
        </p:txBody>
      </p:sp>
      <p:sp>
        <p:nvSpPr>
          <p:cNvPr id="3" name="Content Placeholder 2"/>
          <p:cNvSpPr>
            <a:spLocks noGrp="1"/>
          </p:cNvSpPr>
          <p:nvPr>
            <p:ph idx="1"/>
          </p:nvPr>
        </p:nvSpPr>
        <p:spPr/>
        <p:txBody>
          <a:bodyPr>
            <a:normAutofit fontScale="77500" lnSpcReduction="20000"/>
          </a:bodyPr>
          <a:lstStyle/>
          <a:p>
            <a:pPr marL="457200" lvl="1" indent="0">
              <a:buNone/>
            </a:pPr>
            <a:r>
              <a:rPr lang="en-US" sz="1800" dirty="0" smtClean="0">
                <a:solidFill>
                  <a:srgbClr val="000000"/>
                </a:solidFill>
              </a:rPr>
              <a:t>+ 65,449 NON-</a:t>
            </a:r>
            <a:r>
              <a:rPr lang="en-US" sz="1800" dirty="0" smtClean="0"/>
              <a:t>Student employees</a:t>
            </a:r>
          </a:p>
          <a:p>
            <a:pPr marL="457200" lvl="1" indent="0">
              <a:buNone/>
            </a:pPr>
            <a:r>
              <a:rPr lang="en-US" sz="1800" dirty="0" smtClean="0">
                <a:solidFill>
                  <a:srgbClr val="000000"/>
                </a:solidFill>
              </a:rPr>
              <a:t>+ 51,295</a:t>
            </a:r>
            <a:r>
              <a:rPr lang="en-US" sz="1800" dirty="0" smtClean="0"/>
              <a:t> </a:t>
            </a:r>
            <a:r>
              <a:rPr lang="en-US" sz="1800" dirty="0"/>
              <a:t>Student </a:t>
            </a:r>
            <a:r>
              <a:rPr lang="en-US" sz="1800" dirty="0" smtClean="0"/>
              <a:t>employees</a:t>
            </a:r>
          </a:p>
          <a:p>
            <a:pPr marL="914400" lvl="2" indent="0">
              <a:buNone/>
            </a:pPr>
            <a:r>
              <a:rPr lang="en-US" sz="2300" dirty="0">
                <a:solidFill>
                  <a:srgbClr val="000000"/>
                </a:solidFill>
              </a:rPr>
              <a:t> </a:t>
            </a:r>
            <a:r>
              <a:rPr lang="en-US" sz="2300" dirty="0" smtClean="0">
                <a:solidFill>
                  <a:srgbClr val="000000"/>
                </a:solidFill>
              </a:rPr>
              <a:t>= 116,723 </a:t>
            </a:r>
            <a:r>
              <a:rPr lang="en-US" sz="2300" dirty="0" smtClean="0"/>
              <a:t>Employees</a:t>
            </a:r>
          </a:p>
          <a:p>
            <a:pPr marL="914400" lvl="2" indent="0">
              <a:buNone/>
            </a:pPr>
            <a:endParaRPr lang="en-US" sz="2300" dirty="0" smtClean="0"/>
          </a:p>
          <a:p>
            <a:pPr marL="457200" lvl="1" indent="0">
              <a:buNone/>
            </a:pPr>
            <a:r>
              <a:rPr lang="en-US" sz="1800" dirty="0" smtClean="0">
                <a:solidFill>
                  <a:srgbClr val="000000"/>
                </a:solidFill>
              </a:rPr>
              <a:t>+ 229,417 Students</a:t>
            </a:r>
          </a:p>
          <a:p>
            <a:pPr marL="457200" lvl="1" indent="0">
              <a:buNone/>
            </a:pPr>
            <a:r>
              <a:rPr lang="en-US" sz="1800" dirty="0" smtClean="0">
                <a:solidFill>
                  <a:srgbClr val="000000"/>
                </a:solidFill>
              </a:rPr>
              <a:t>+ 191,131 Applicants</a:t>
            </a:r>
          </a:p>
          <a:p>
            <a:pPr marL="457200" lvl="1" indent="0">
              <a:buNone/>
            </a:pPr>
            <a:r>
              <a:rPr lang="en-US" sz="1800" dirty="0" smtClean="0">
                <a:solidFill>
                  <a:srgbClr val="000000"/>
                </a:solidFill>
              </a:rPr>
              <a:t>+ 761,722 Prospects</a:t>
            </a:r>
          </a:p>
          <a:p>
            <a:pPr marL="914400" lvl="2" indent="0">
              <a:buNone/>
            </a:pPr>
            <a:r>
              <a:rPr lang="en-US" sz="2300" dirty="0" smtClean="0">
                <a:solidFill>
                  <a:srgbClr val="000000"/>
                </a:solidFill>
              </a:rPr>
              <a:t>= 1,182,270 </a:t>
            </a:r>
            <a:r>
              <a:rPr lang="en-US" sz="2300" dirty="0">
                <a:solidFill>
                  <a:srgbClr val="000000"/>
                </a:solidFill>
              </a:rPr>
              <a:t>Campus Solutions </a:t>
            </a:r>
            <a:r>
              <a:rPr lang="en-US" sz="2300" dirty="0" smtClean="0">
                <a:solidFill>
                  <a:srgbClr val="000000"/>
                </a:solidFill>
              </a:rPr>
              <a:t>people</a:t>
            </a:r>
          </a:p>
          <a:p>
            <a:pPr marL="914400" lvl="2" indent="0">
              <a:buNone/>
            </a:pPr>
            <a:endParaRPr lang="en-US" sz="2300" dirty="0">
              <a:solidFill>
                <a:srgbClr val="000000"/>
              </a:solidFill>
            </a:endParaRPr>
          </a:p>
          <a:p>
            <a:pPr marL="514350" lvl="1" indent="0">
              <a:buNone/>
            </a:pPr>
            <a:r>
              <a:rPr lang="en-US" sz="1800" dirty="0" smtClean="0">
                <a:solidFill>
                  <a:srgbClr val="000000"/>
                </a:solidFill>
              </a:rPr>
              <a:t>+ 5,062 Trustees </a:t>
            </a:r>
            <a:r>
              <a:rPr lang="en-US" sz="1800" dirty="0">
                <a:solidFill>
                  <a:srgbClr val="000000"/>
                </a:solidFill>
              </a:rPr>
              <a:t>and </a:t>
            </a:r>
            <a:r>
              <a:rPr lang="en-US" sz="1800" dirty="0" smtClean="0">
                <a:solidFill>
                  <a:srgbClr val="000000"/>
                </a:solidFill>
              </a:rPr>
              <a:t>Affiliates</a:t>
            </a:r>
          </a:p>
          <a:p>
            <a:pPr marL="514350" lvl="1" indent="0">
              <a:buNone/>
            </a:pPr>
            <a:r>
              <a:rPr lang="en-US" sz="1800" dirty="0" smtClean="0">
                <a:solidFill>
                  <a:srgbClr val="000000"/>
                </a:solidFill>
              </a:rPr>
              <a:t>+ 468,018 Alumni </a:t>
            </a:r>
            <a:r>
              <a:rPr lang="en-US" sz="1800" dirty="0">
                <a:solidFill>
                  <a:srgbClr val="000000"/>
                </a:solidFill>
              </a:rPr>
              <a:t>and </a:t>
            </a:r>
            <a:r>
              <a:rPr lang="en-US" sz="1800" dirty="0" smtClean="0">
                <a:solidFill>
                  <a:srgbClr val="000000"/>
                </a:solidFill>
              </a:rPr>
              <a:t>Related</a:t>
            </a:r>
          </a:p>
          <a:p>
            <a:pPr marL="914400" lvl="2" indent="0">
              <a:buNone/>
            </a:pPr>
            <a:r>
              <a:rPr lang="en-US" sz="2300" dirty="0" smtClean="0">
                <a:solidFill>
                  <a:srgbClr val="000000"/>
                </a:solidFill>
              </a:rPr>
              <a:t>= 473,080 Contributor Relations Persons</a:t>
            </a:r>
          </a:p>
          <a:p>
            <a:pPr marL="914400" lvl="2" indent="0">
              <a:buNone/>
            </a:pPr>
            <a:endParaRPr lang="en-US" sz="2300" dirty="0" smtClean="0">
              <a:solidFill>
                <a:srgbClr val="000000"/>
              </a:solidFill>
            </a:endParaRPr>
          </a:p>
          <a:p>
            <a:pPr marL="514350" lvl="1" indent="0">
              <a:buNone/>
            </a:pPr>
            <a:r>
              <a:rPr lang="en-US" sz="1800" dirty="0" smtClean="0">
                <a:solidFill>
                  <a:srgbClr val="000000"/>
                </a:solidFill>
              </a:rPr>
              <a:t>+ 28,409 unidentifiable people</a:t>
            </a:r>
          </a:p>
          <a:p>
            <a:pPr marL="914400" lvl="2" indent="0">
              <a:buNone/>
            </a:pPr>
            <a:r>
              <a:rPr lang="en-US" sz="2300" b="1" dirty="0" smtClean="0"/>
              <a:t>= 1,800,452 Total People records in PeopleSoft </a:t>
            </a:r>
            <a:endParaRPr lang="en-US" sz="2600" dirty="0" smtClean="0">
              <a:solidFill>
                <a:srgbClr val="000000"/>
              </a:solidFill>
            </a:endParaRPr>
          </a:p>
          <a:p>
            <a:pPr lvl="2">
              <a:buFont typeface="Wingdings" charset="2"/>
              <a:buChar char="ü"/>
            </a:pPr>
            <a:endParaRPr lang="en-US" sz="2600" dirty="0">
              <a:solidFill>
                <a:srgbClr val="000000"/>
              </a:solidFill>
            </a:endParaRPr>
          </a:p>
          <a:p>
            <a:pPr marL="514350" lvl="1" indent="0">
              <a:buNone/>
            </a:pPr>
            <a:r>
              <a:rPr lang="en-US" sz="2100" dirty="0" smtClean="0">
                <a:solidFill>
                  <a:srgbClr val="000000"/>
                </a:solidFill>
              </a:rPr>
              <a:t>NOTE: Based on data from March 2011. The numbers are based on primary affiliations so no one is counted more than once.</a:t>
            </a:r>
            <a:endParaRPr lang="en-US" sz="2100" dirty="0">
              <a:solidFill>
                <a:srgbClr val="000000"/>
              </a:solidFill>
            </a:endParaRPr>
          </a:p>
          <a:p>
            <a:pPr lvl="1">
              <a:buFont typeface="Wingdings" charset="2"/>
              <a:buChar char="ü"/>
            </a:pPr>
            <a:endParaRPr lang="en-US" b="1" dirty="0">
              <a:solidFill>
                <a:srgbClr val="000000"/>
              </a:solidFill>
            </a:endParaRPr>
          </a:p>
          <a:p>
            <a:pPr lvl="1">
              <a:buFont typeface="Wingdings" charset="2"/>
              <a:buChar char="ü"/>
            </a:pPr>
            <a:endParaRPr lang="en-US" b="1" dirty="0">
              <a:solidFill>
                <a:srgbClr val="000000"/>
              </a:solidFill>
            </a:endParaRPr>
          </a:p>
          <a:p>
            <a:pPr lvl="2">
              <a:buFont typeface="Wingdings" charset="2"/>
              <a:buChar char="ü"/>
            </a:pPr>
            <a:endParaRPr lang="en-US" sz="2000" dirty="0">
              <a:solidFill>
                <a:srgbClr val="000000"/>
              </a:solidFill>
            </a:endParaRPr>
          </a:p>
          <a:p>
            <a:pPr lvl="2">
              <a:buFont typeface="Wingdings" charset="2"/>
              <a:buChar char="ü"/>
            </a:pPr>
            <a:endParaRPr lang="en-US" dirty="0" smtClean="0"/>
          </a:p>
          <a:p>
            <a:endParaRPr lang="en-US" dirty="0" smtClean="0"/>
          </a:p>
          <a:p>
            <a:pPr lvl="1"/>
            <a:endParaRPr lang="en-US" dirty="0"/>
          </a:p>
        </p:txBody>
      </p:sp>
      <p:sp>
        <p:nvSpPr>
          <p:cNvPr id="4" name="Date Placeholder 3"/>
          <p:cNvSpPr>
            <a:spLocks noGrp="1"/>
          </p:cNvSpPr>
          <p:nvPr>
            <p:ph type="dt" sz="half" idx="10"/>
          </p:nvPr>
        </p:nvSpPr>
        <p:spPr/>
        <p:txBody>
          <a:bodyPr/>
          <a:lstStyle/>
          <a:p>
            <a:r>
              <a:rPr lang="en-US" smtClean="0"/>
              <a:t>5/12/2011</a:t>
            </a:r>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5</a:t>
            </a:fld>
            <a:endParaRPr lang="en-US"/>
          </a:p>
        </p:txBody>
      </p:sp>
      <p:sp>
        <p:nvSpPr>
          <p:cNvPr id="7" name="Rounded Rectangular Callout 6"/>
          <p:cNvSpPr/>
          <p:nvPr/>
        </p:nvSpPr>
        <p:spPr>
          <a:xfrm>
            <a:off x="6248399" y="1275478"/>
            <a:ext cx="2099733" cy="3990789"/>
          </a:xfrm>
          <a:prstGeom prst="wedgeRoundRectCallout">
            <a:avLst>
              <a:gd name="adj1" fmla="val -174755"/>
              <a:gd name="adj2" fmla="val -26836"/>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b="1" dirty="0" smtClean="0"/>
              <a:t>Workday</a:t>
            </a:r>
            <a:r>
              <a:rPr lang="en-US" sz="1600" dirty="0" smtClean="0"/>
              <a:t> is expected to take ownership of  records for employees active  the year it is deployed, which is under 20% of all employee records in PeopleSoft today. It is expected that historical employee records will not be converted.</a:t>
            </a:r>
            <a:endParaRPr lang="en-US" sz="1600" dirty="0"/>
          </a:p>
        </p:txBody>
      </p:sp>
    </p:spTree>
    <p:extLst>
      <p:ext uri="{BB962C8B-B14F-4D97-AF65-F5344CB8AC3E}">
        <p14:creationId xmlns:p14="http://schemas.microsoft.com/office/powerpoint/2010/main" val="156980318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WorkdayP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7420" y="84658"/>
            <a:ext cx="5907781" cy="6510867"/>
          </a:xfrm>
          <a:prstGeom prst="rect">
            <a:avLst/>
          </a:prstGeom>
        </p:spPr>
      </p:pic>
      <p:sp>
        <p:nvSpPr>
          <p:cNvPr id="2" name="Date Placeholder 1"/>
          <p:cNvSpPr>
            <a:spLocks noGrp="1"/>
          </p:cNvSpPr>
          <p:nvPr>
            <p:ph type="dt" sz="half" idx="10"/>
          </p:nvPr>
        </p:nvSpPr>
        <p:spPr/>
        <p:txBody>
          <a:bodyPr/>
          <a:lstStyle/>
          <a:p>
            <a:r>
              <a:rPr lang="en-US" smtClean="0"/>
              <a:t>5/12/2011</a:t>
            </a:r>
            <a:endParaRPr lang="en-US"/>
          </a:p>
        </p:txBody>
      </p:sp>
      <p:sp>
        <p:nvSpPr>
          <p:cNvPr id="3" name="Footer Placeholder 2"/>
          <p:cNvSpPr>
            <a:spLocks noGrp="1"/>
          </p:cNvSpPr>
          <p:nvPr>
            <p:ph type="ftr" sz="quarter" idx="11"/>
          </p:nvPr>
        </p:nvSpPr>
        <p:spPr/>
        <p:txBody>
          <a:bodyPr/>
          <a:lstStyle/>
          <a:p>
            <a:r>
              <a:rPr lang="en-US" smtClean="0"/>
              <a:t>CIT's report on the impact of Workday</a:t>
            </a:r>
            <a:endParaRPr lang="en-US"/>
          </a:p>
        </p:txBody>
      </p:sp>
      <p:sp>
        <p:nvSpPr>
          <p:cNvPr id="4" name="Slide Number Placeholder 3"/>
          <p:cNvSpPr>
            <a:spLocks noGrp="1"/>
          </p:cNvSpPr>
          <p:nvPr>
            <p:ph type="sldNum" sz="quarter" idx="12"/>
          </p:nvPr>
        </p:nvSpPr>
        <p:spPr/>
        <p:txBody>
          <a:bodyPr/>
          <a:lstStyle/>
          <a:p>
            <a:fld id="{E7E4E951-29B6-4F4F-85B1-AF82D8333769}" type="slidenum">
              <a:rPr lang="en-US" smtClean="0"/>
              <a:pPr/>
              <a:t>6</a:t>
            </a:fld>
            <a:endParaRPr lang="en-US"/>
          </a:p>
        </p:txBody>
      </p:sp>
      <p:sp>
        <p:nvSpPr>
          <p:cNvPr id="6" name="Rectangle 3"/>
          <p:cNvSpPr txBox="1">
            <a:spLocks noChangeArrowheads="1"/>
          </p:cNvSpPr>
          <p:nvPr/>
        </p:nvSpPr>
        <p:spPr>
          <a:xfrm>
            <a:off x="194733" y="381000"/>
            <a:ext cx="2929467" cy="1659466"/>
          </a:xfrm>
          <a:prstGeom prst="rect">
            <a:avLst/>
          </a:prstGeom>
          <a:solidFill>
            <a:schemeClr val="bg1">
              <a:alpha val="65000"/>
            </a:schemeClr>
          </a:solidFill>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smtClean="0"/>
              <a:t>Synchronizing people data</a:t>
            </a:r>
            <a:endParaRPr lang="en-US" dirty="0" smtClean="0"/>
          </a:p>
        </p:txBody>
      </p:sp>
    </p:spTree>
    <p:extLst>
      <p:ext uri="{BB962C8B-B14F-4D97-AF65-F5344CB8AC3E}">
        <p14:creationId xmlns:p14="http://schemas.microsoft.com/office/powerpoint/2010/main" val="155576764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593" y="2404534"/>
            <a:ext cx="2590800" cy="1744133"/>
          </a:xfrm>
        </p:spPr>
        <p:txBody>
          <a:bodyPr>
            <a:noAutofit/>
          </a:bodyPr>
          <a:lstStyle/>
          <a:p>
            <a:r>
              <a:rPr lang="en-US" sz="2400" i="1" dirty="0" smtClean="0"/>
              <a:t>Search – Match</a:t>
            </a:r>
            <a:r>
              <a:rPr lang="en-US" sz="2400" dirty="0" smtClean="0"/>
              <a:t> : </a:t>
            </a:r>
            <a:br>
              <a:rPr lang="en-US" sz="2400" dirty="0" smtClean="0"/>
            </a:br>
            <a:r>
              <a:rPr lang="en-US" sz="2400" dirty="0" smtClean="0"/>
              <a:t>match and avoid </a:t>
            </a:r>
            <a:br>
              <a:rPr lang="en-US" sz="2400" dirty="0" smtClean="0"/>
            </a:br>
            <a:r>
              <a:rPr lang="en-US" sz="2400" dirty="0" smtClean="0"/>
              <a:t>duplicate People </a:t>
            </a:r>
            <a:br>
              <a:rPr lang="en-US" sz="2400" dirty="0" smtClean="0"/>
            </a:br>
            <a:r>
              <a:rPr lang="en-US" sz="2400" dirty="0" smtClean="0"/>
              <a:t>records in </a:t>
            </a:r>
            <a:br>
              <a:rPr lang="en-US" sz="2400" dirty="0" smtClean="0"/>
            </a:br>
            <a:r>
              <a:rPr lang="en-US" sz="2400" dirty="0" smtClean="0"/>
              <a:t>both systems.</a:t>
            </a:r>
            <a:endParaRPr lang="en-US" sz="2400" dirty="0"/>
          </a:p>
        </p:txBody>
      </p:sp>
      <p:sp>
        <p:nvSpPr>
          <p:cNvPr id="5" name="Date Placeholder 4"/>
          <p:cNvSpPr>
            <a:spLocks noGrp="1"/>
          </p:cNvSpPr>
          <p:nvPr>
            <p:ph type="dt" sz="half" idx="10"/>
          </p:nvPr>
        </p:nvSpPr>
        <p:spPr/>
        <p:txBody>
          <a:bodyPr/>
          <a:lstStyle/>
          <a:p>
            <a:r>
              <a:rPr lang="en-US" smtClean="0"/>
              <a:t>5/12/2011</a:t>
            </a:r>
            <a:endParaRPr lang="en-US"/>
          </a:p>
        </p:txBody>
      </p:sp>
      <p:sp>
        <p:nvSpPr>
          <p:cNvPr id="6" name="Footer Placeholder 5"/>
          <p:cNvSpPr>
            <a:spLocks noGrp="1"/>
          </p:cNvSpPr>
          <p:nvPr>
            <p:ph type="ftr" sz="quarter" idx="11"/>
          </p:nvPr>
        </p:nvSpPr>
        <p:spPr/>
        <p:txBody>
          <a:bodyPr/>
          <a:lstStyle/>
          <a:p>
            <a:r>
              <a:rPr lang="en-US" smtClean="0"/>
              <a:t>CIT's report on the impact of Workday</a:t>
            </a:r>
            <a:endParaRPr lang="en-US"/>
          </a:p>
        </p:txBody>
      </p:sp>
      <p:sp>
        <p:nvSpPr>
          <p:cNvPr id="7" name="Slide Number Placeholder 6"/>
          <p:cNvSpPr>
            <a:spLocks noGrp="1"/>
          </p:cNvSpPr>
          <p:nvPr>
            <p:ph type="sldNum" sz="quarter" idx="12"/>
          </p:nvPr>
        </p:nvSpPr>
        <p:spPr/>
        <p:txBody>
          <a:bodyPr/>
          <a:lstStyle/>
          <a:p>
            <a:fld id="{E7E4E951-29B6-4F4F-85B1-AF82D8333769}" type="slidenum">
              <a:rPr lang="en-US" smtClean="0"/>
              <a:pPr/>
              <a:t>7</a:t>
            </a:fld>
            <a:endParaRPr lang="en-US"/>
          </a:p>
        </p:txBody>
      </p:sp>
      <p:sp>
        <p:nvSpPr>
          <p:cNvPr id="3" name="Rectangle 2"/>
          <p:cNvSpPr/>
          <p:nvPr/>
        </p:nvSpPr>
        <p:spPr>
          <a:xfrm rot="19091976">
            <a:off x="1587556" y="2703751"/>
            <a:ext cx="5471270" cy="1446550"/>
          </a:xfrm>
          <a:prstGeom prst="rect">
            <a:avLst/>
          </a:prstGeom>
          <a:noFill/>
        </p:spPr>
        <p:txBody>
          <a:bodyPr wrap="none" lIns="91440" tIns="45720" rIns="91440" bIns="45720">
            <a:spAutoFit/>
          </a:bodyPr>
          <a:lstStyle/>
          <a:p>
            <a:pPr algn="ctr"/>
            <a:r>
              <a:rPr lang="en-US" sz="8800" b="1" cap="none" spc="0" dirty="0" smtClean="0">
                <a:ln w="12700">
                  <a:solidFill>
                    <a:schemeClr val="bg1">
                      <a:lumMod val="85000"/>
                    </a:schemeClr>
                  </a:solidFill>
                  <a:prstDash val="solid"/>
                </a:ln>
                <a:solidFill>
                  <a:schemeClr val="bg1">
                    <a:lumMod val="85000"/>
                    <a:alpha val="23000"/>
                  </a:schemeClr>
                </a:solidFill>
                <a:effectLst>
                  <a:outerShdw blurRad="41275" dist="20320" dir="1800000" algn="tl" rotWithShape="0">
                    <a:srgbClr val="000000">
                      <a:alpha val="0"/>
                    </a:srgbClr>
                  </a:outerShdw>
                </a:effectLst>
              </a:rPr>
              <a:t>Conceptual</a:t>
            </a:r>
            <a:endParaRPr lang="en-US" sz="8800" b="1" cap="none" spc="0" dirty="0">
              <a:ln w="12700">
                <a:solidFill>
                  <a:schemeClr val="bg1">
                    <a:lumMod val="85000"/>
                  </a:schemeClr>
                </a:solidFill>
                <a:prstDash val="solid"/>
              </a:ln>
              <a:solidFill>
                <a:schemeClr val="bg1">
                  <a:lumMod val="85000"/>
                  <a:alpha val="23000"/>
                </a:schemeClr>
              </a:solidFill>
              <a:effectLst>
                <a:outerShdw blurRad="41275" dist="20320" dir="1800000" algn="tl" rotWithShape="0">
                  <a:srgbClr val="000000">
                    <a:alpha val="0"/>
                  </a:srgbClr>
                </a:outerShdw>
              </a:effectLst>
            </a:endParaRPr>
          </a:p>
        </p:txBody>
      </p:sp>
      <p:grpSp>
        <p:nvGrpSpPr>
          <p:cNvPr id="9" name="Group 8"/>
          <p:cNvGrpSpPr/>
          <p:nvPr/>
        </p:nvGrpSpPr>
        <p:grpSpPr>
          <a:xfrm>
            <a:off x="2356867" y="377856"/>
            <a:ext cx="6565900" cy="5740400"/>
            <a:chOff x="1435101" y="736600"/>
            <a:chExt cx="6565900" cy="5740400"/>
          </a:xfrm>
        </p:grpSpPr>
        <p:pic>
          <p:nvPicPr>
            <p:cNvPr id="11" name="Picture 10" descr="searchmatc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5101" y="736600"/>
              <a:ext cx="6565900" cy="5740400"/>
            </a:xfrm>
            <a:prstGeom prst="rect">
              <a:avLst/>
            </a:prstGeom>
          </p:spPr>
        </p:pic>
        <p:sp>
          <p:nvSpPr>
            <p:cNvPr id="4" name="Rectangle 3"/>
            <p:cNvSpPr/>
            <p:nvPr/>
          </p:nvSpPr>
          <p:spPr>
            <a:xfrm rot="19977706">
              <a:off x="3101991" y="2107005"/>
              <a:ext cx="3428718" cy="923330"/>
            </a:xfrm>
            <a:prstGeom prst="rect">
              <a:avLst/>
            </a:prstGeom>
            <a:noFill/>
          </p:spPr>
          <p:txBody>
            <a:bodyPr wrap="none" lIns="91440" tIns="45720" rIns="91440" bIns="45720">
              <a:spAutoFit/>
            </a:bodyPr>
            <a:lstStyle/>
            <a:p>
              <a:pPr algn="ctr"/>
              <a:r>
                <a:rPr lang="en-US"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Conceptual</a:t>
              </a:r>
              <a:endParaRPr lang="en-US" sz="54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grpSp>
      <p:sp>
        <p:nvSpPr>
          <p:cNvPr id="8" name="TextBox 7"/>
          <p:cNvSpPr txBox="1"/>
          <p:nvPr/>
        </p:nvSpPr>
        <p:spPr>
          <a:xfrm>
            <a:off x="2590800" y="5604945"/>
            <a:ext cx="4857219" cy="369332"/>
          </a:xfrm>
          <a:prstGeom prst="rect">
            <a:avLst/>
          </a:prstGeom>
          <a:noFill/>
        </p:spPr>
        <p:txBody>
          <a:bodyPr wrap="none" rtlCol="0">
            <a:spAutoFit/>
          </a:bodyPr>
          <a:lstStyle/>
          <a:p>
            <a:r>
              <a:rPr lang="en-US" dirty="0" smtClean="0"/>
              <a:t>Not shown: A process for </a:t>
            </a:r>
            <a:r>
              <a:rPr lang="en-US" i="1" dirty="0" smtClean="0"/>
              <a:t>checking for </a:t>
            </a:r>
            <a:r>
              <a:rPr lang="en-US" dirty="0" smtClean="0"/>
              <a:t>duplicates.</a:t>
            </a:r>
            <a:endParaRPr lang="en-US" dirty="0"/>
          </a:p>
        </p:txBody>
      </p:sp>
    </p:spTree>
    <p:extLst>
      <p:ext uri="{BB962C8B-B14F-4D97-AF65-F5344CB8AC3E}">
        <p14:creationId xmlns:p14="http://schemas.microsoft.com/office/powerpoint/2010/main" val="381703016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5/12/2011</a:t>
            </a:r>
            <a:endParaRPr lang="en-US"/>
          </a:p>
        </p:txBody>
      </p:sp>
      <p:sp>
        <p:nvSpPr>
          <p:cNvPr id="5" name="Footer Placeholder 4"/>
          <p:cNvSpPr>
            <a:spLocks noGrp="1"/>
          </p:cNvSpPr>
          <p:nvPr>
            <p:ph type="ftr" sz="quarter" idx="11"/>
          </p:nvPr>
        </p:nvSpPr>
        <p:spPr/>
        <p:txBody>
          <a:bodyPr/>
          <a:lstStyle/>
          <a:p>
            <a:r>
              <a:rPr lang="en-US" smtClean="0"/>
              <a:t>CIT's report on the impact of Workday</a:t>
            </a:r>
            <a:endParaRPr lang="en-US"/>
          </a:p>
        </p:txBody>
      </p:sp>
      <p:sp>
        <p:nvSpPr>
          <p:cNvPr id="6" name="Slide Number Placeholder 5"/>
          <p:cNvSpPr>
            <a:spLocks noGrp="1"/>
          </p:cNvSpPr>
          <p:nvPr>
            <p:ph type="sldNum" sz="quarter" idx="12"/>
          </p:nvPr>
        </p:nvSpPr>
        <p:spPr/>
        <p:txBody>
          <a:bodyPr/>
          <a:lstStyle/>
          <a:p>
            <a:fld id="{E7E4E951-29B6-4F4F-85B1-AF82D8333769}" type="slidenum">
              <a:rPr lang="en-US" smtClean="0"/>
              <a:pPr/>
              <a:t>8</a:t>
            </a:fld>
            <a:endParaRPr lang="en-US"/>
          </a:p>
        </p:txBody>
      </p:sp>
      <p:sp>
        <p:nvSpPr>
          <p:cNvPr id="7" name="Title 1"/>
          <p:cNvSpPr>
            <a:spLocks noGrp="1"/>
          </p:cNvSpPr>
          <p:nvPr>
            <p:ph type="title"/>
          </p:nvPr>
        </p:nvSpPr>
        <p:spPr>
          <a:xfrm>
            <a:off x="457200" y="274638"/>
            <a:ext cx="8229600" cy="1143000"/>
          </a:xfrm>
        </p:spPr>
        <p:txBody>
          <a:bodyPr/>
          <a:lstStyle/>
          <a:p>
            <a:r>
              <a:rPr lang="en-US" dirty="0" smtClean="0"/>
              <a:t>Recap: In Numbers</a:t>
            </a:r>
            <a:endParaRPr lang="en-US" dirty="0"/>
          </a:p>
        </p:txBody>
      </p:sp>
      <p:sp>
        <p:nvSpPr>
          <p:cNvPr id="8" name="Date Placeholder 3"/>
          <p:cNvSpPr txBox="1">
            <a:spLocks/>
          </p:cNvSpPr>
          <p:nvPr/>
        </p:nvSpPr>
        <p:spPr>
          <a:xfrm>
            <a:off x="457200" y="6356350"/>
            <a:ext cx="2133600" cy="365125"/>
          </a:xfrm>
          <a:prstGeom prst="rect">
            <a:avLst/>
          </a:prstGeom>
        </p:spPr>
        <p:txBody>
          <a:bodyPr vert="horz" lIns="91440" tIns="45720" rIns="91440" bIns="45720"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fld id="{67868A5E-6BBA-964D-A567-0E97CDFDCD3A}" type="datetime1">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5/12/11</a:t>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Footer Placeholder 4"/>
          <p:cNvSpPr txBox="1">
            <a:spLocks/>
          </p:cNvSpPr>
          <p:nvPr/>
        </p:nvSpPr>
        <p:spPr>
          <a:xfrm>
            <a:off x="3124200" y="6356350"/>
            <a:ext cx="2895600" cy="365125"/>
          </a:xfrm>
          <a:prstGeom prst="rect">
            <a:avLst/>
          </a:prstGeom>
        </p:spPr>
        <p:txBody>
          <a:bodyPr vert="horz" lIns="91440" tIns="45720" rIns="91440" bIns="4572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t>CIT's report on the impact of Workday</a:t>
            </a: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0" name="Slide Number Placeholder 5"/>
          <p:cNvSpPr txBox="1">
            <a:spLocks/>
          </p:cNvSpPr>
          <p:nvPr/>
        </p:nvSpPr>
        <p:spPr>
          <a:xfrm>
            <a:off x="6553200" y="6356350"/>
            <a:ext cx="2133600" cy="365125"/>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tabLst/>
              <a:defRPr/>
            </a:pPr>
            <a:fld id="{E7E4E951-29B6-4F4F-85B1-AF82D8333769}"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graphicFrame>
        <p:nvGraphicFramePr>
          <p:cNvPr id="11" name="Table 10"/>
          <p:cNvGraphicFramePr>
            <a:graphicFrameLocks noGrp="1"/>
          </p:cNvGraphicFramePr>
          <p:nvPr>
            <p:extLst>
              <p:ext uri="{D42A27DB-BD31-4B8C-83A1-F6EECF244321}">
                <p14:modId xmlns:p14="http://schemas.microsoft.com/office/powerpoint/2010/main" val="1920922847"/>
              </p:ext>
            </p:extLst>
          </p:nvPr>
        </p:nvGraphicFramePr>
        <p:xfrm>
          <a:off x="253998" y="1727200"/>
          <a:ext cx="8432802" cy="4312920"/>
        </p:xfrm>
        <a:graphic>
          <a:graphicData uri="http://schemas.openxmlformats.org/drawingml/2006/table">
            <a:tbl>
              <a:tblPr firstRow="1" bandRow="1">
                <a:tableStyleId>{5C22544A-7EE6-4342-B048-85BDC9FD1C3A}</a:tableStyleId>
              </a:tblPr>
              <a:tblGrid>
                <a:gridCol w="7167060"/>
                <a:gridCol w="1265742"/>
              </a:tblGrid>
              <a:tr h="370840">
                <a:tc>
                  <a:txBody>
                    <a:bodyPr/>
                    <a:lstStyle/>
                    <a:p>
                      <a:endParaRPr lang="en-US" dirty="0"/>
                    </a:p>
                  </a:txBody>
                  <a:tcPr/>
                </a:tc>
                <a:tc>
                  <a:txBody>
                    <a:bodyPr/>
                    <a:lstStyle/>
                    <a:p>
                      <a:endParaRPr lang="en-US"/>
                    </a:p>
                  </a:txBody>
                  <a:tcPr/>
                </a:tc>
              </a:tr>
              <a:tr h="370840">
                <a:tc>
                  <a:txBody>
                    <a:bodyPr/>
                    <a:lstStyle/>
                    <a:p>
                      <a:r>
                        <a:rPr lang="en-US" dirty="0" smtClean="0"/>
                        <a:t># of PS Campus Community tables shared between HRPY, Campus Solutions, CR</a:t>
                      </a:r>
                      <a:endParaRPr lang="en-US" dirty="0"/>
                    </a:p>
                  </a:txBody>
                  <a:tcPr/>
                </a:tc>
                <a:tc>
                  <a:txBody>
                    <a:bodyPr/>
                    <a:lstStyle/>
                    <a:p>
                      <a:r>
                        <a:rPr lang="en-US" dirty="0" smtClean="0"/>
                        <a:t>25</a:t>
                      </a:r>
                      <a:endParaRPr lang="en-US" dirty="0"/>
                    </a:p>
                  </a:txBody>
                  <a:tcPr/>
                </a:tc>
              </a:tr>
              <a:tr h="370840">
                <a:tc>
                  <a:txBody>
                    <a:bodyPr/>
                    <a:lstStyle/>
                    <a:p>
                      <a:pPr lvl="1"/>
                      <a:r>
                        <a:rPr lang="en-US" dirty="0" smtClean="0"/>
                        <a:t># of PS Campus Community business</a:t>
                      </a:r>
                      <a:r>
                        <a:rPr lang="en-US" baseline="0" dirty="0" smtClean="0"/>
                        <a:t> processes impacted by above tables</a:t>
                      </a:r>
                      <a:endParaRPr lang="en-US" dirty="0"/>
                    </a:p>
                  </a:txBody>
                  <a:tcPr/>
                </a:tc>
                <a:tc>
                  <a:txBody>
                    <a:bodyPr/>
                    <a:lstStyle/>
                    <a:p>
                      <a:r>
                        <a:rPr lang="en-US" dirty="0" smtClean="0"/>
                        <a:t>712</a:t>
                      </a:r>
                      <a:endParaRPr lang="en-US" dirty="0"/>
                    </a:p>
                  </a:txBody>
                  <a:tcPr/>
                </a:tc>
              </a:tr>
              <a:tr h="370840">
                <a:tc>
                  <a:txBody>
                    <a:bodyPr/>
                    <a:lstStyle/>
                    <a:p>
                      <a:r>
                        <a:rPr lang="en-US" dirty="0" smtClean="0"/>
                        <a:t>#</a:t>
                      </a:r>
                      <a:r>
                        <a:rPr lang="en-US" baseline="0" dirty="0" smtClean="0"/>
                        <a:t> of PS HRPY tables used by Campus Solutions &amp; CR</a:t>
                      </a:r>
                      <a:endParaRPr lang="en-US" dirty="0" smtClean="0"/>
                    </a:p>
                  </a:txBody>
                  <a:tcPr/>
                </a:tc>
                <a:tc>
                  <a:txBody>
                    <a:bodyPr/>
                    <a:lstStyle/>
                    <a:p>
                      <a:r>
                        <a:rPr lang="en-US" dirty="0" smtClean="0"/>
                        <a:t>32</a:t>
                      </a:r>
                      <a:endParaRPr lang="en-US" dirty="0"/>
                    </a:p>
                  </a:txBody>
                  <a:tcPr/>
                </a:tc>
              </a:tr>
              <a:tr h="370840">
                <a:tc>
                  <a:txBody>
                    <a:bodyPr/>
                    <a:lstStyle/>
                    <a:p>
                      <a:pPr lvl="1"/>
                      <a:r>
                        <a:rPr lang="en-US" dirty="0" smtClean="0"/>
                        <a:t># of PS Campus</a:t>
                      </a:r>
                      <a:r>
                        <a:rPr lang="en-US" baseline="0" dirty="0" smtClean="0"/>
                        <a:t> Solution &amp; CR business processes impacted by above tables</a:t>
                      </a:r>
                      <a:endParaRPr lang="en-US" dirty="0" smtClean="0"/>
                    </a:p>
                  </a:txBody>
                  <a:tcPr/>
                </a:tc>
                <a:tc>
                  <a:txBody>
                    <a:bodyPr/>
                    <a:lstStyle/>
                    <a:p>
                      <a:r>
                        <a:rPr lang="en-US" dirty="0" smtClean="0"/>
                        <a:t>585</a:t>
                      </a:r>
                      <a:endParaRPr lang="en-US" dirty="0"/>
                    </a:p>
                  </a:txBody>
                  <a:tcPr/>
                </a:tc>
              </a:tr>
              <a:tr h="370840">
                <a:tc>
                  <a:txBody>
                    <a:bodyPr/>
                    <a:lstStyle/>
                    <a:p>
                      <a:r>
                        <a:rPr lang="en-US" dirty="0" smtClean="0"/>
                        <a:t># of PS Production Control jobs to decommission</a:t>
                      </a:r>
                    </a:p>
                  </a:txBody>
                  <a:tcPr/>
                </a:tc>
                <a:tc>
                  <a:txBody>
                    <a:bodyPr/>
                    <a:lstStyle/>
                    <a:p>
                      <a:r>
                        <a:rPr lang="en-US" dirty="0" smtClean="0"/>
                        <a:t>51</a:t>
                      </a:r>
                      <a:endParaRPr lang="en-US" dirty="0"/>
                    </a:p>
                  </a:txBody>
                  <a:tcPr/>
                </a:tc>
              </a:tr>
              <a:tr h="370840">
                <a:tc>
                  <a:txBody>
                    <a:bodyPr/>
                    <a:lstStyle/>
                    <a:p>
                      <a:r>
                        <a:rPr lang="en-US" sz="1800" dirty="0" smtClean="0"/>
                        <a:t># of new Workday integration related batch jobs to create, test and schedule and monitor</a:t>
                      </a:r>
                      <a:endParaRPr lang="en-US" dirty="0"/>
                    </a:p>
                  </a:txBody>
                  <a:tcPr/>
                </a:tc>
                <a:tc>
                  <a:txBody>
                    <a:bodyPr/>
                    <a:lstStyle/>
                    <a:p>
                      <a:r>
                        <a:rPr lang="en-US" dirty="0" smtClean="0"/>
                        <a:t>~ dozen</a:t>
                      </a:r>
                      <a:endParaRPr lang="en-US" dirty="0"/>
                    </a:p>
                  </a:txBody>
                  <a:tcPr/>
                </a:tc>
              </a:tr>
              <a:tr h="370840">
                <a:tc>
                  <a:txBody>
                    <a:bodyPr/>
                    <a:lstStyle/>
                    <a:p>
                      <a:r>
                        <a:rPr lang="en-US" sz="1800" dirty="0" smtClean="0"/>
                        <a:t># of direct connections by other applications to PeopleSoft that are affected</a:t>
                      </a:r>
                      <a:endParaRPr lang="en-US" dirty="0"/>
                    </a:p>
                  </a:txBody>
                  <a:tcPr/>
                </a:tc>
                <a:tc>
                  <a:txBody>
                    <a:bodyPr/>
                    <a:lstStyle/>
                    <a:p>
                      <a:r>
                        <a:rPr lang="en-US" dirty="0" smtClean="0"/>
                        <a:t>~ dozen</a:t>
                      </a:r>
                      <a:endParaRPr lang="en-US" dirty="0"/>
                    </a:p>
                  </a:txBody>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r>
              <a:rPr lang="en-US" smtClean="0"/>
              <a:t>5/12/2011</a:t>
            </a:r>
            <a:endParaRPr lang="en-US"/>
          </a:p>
        </p:txBody>
      </p:sp>
      <p:sp>
        <p:nvSpPr>
          <p:cNvPr id="7" name="Footer Placeholder 6"/>
          <p:cNvSpPr>
            <a:spLocks noGrp="1"/>
          </p:cNvSpPr>
          <p:nvPr>
            <p:ph type="ftr" sz="quarter" idx="11"/>
          </p:nvPr>
        </p:nvSpPr>
        <p:spPr/>
        <p:txBody>
          <a:bodyPr/>
          <a:lstStyle/>
          <a:p>
            <a:r>
              <a:rPr lang="en-US" smtClean="0"/>
              <a:t>CIT's report on the impact of Workday</a:t>
            </a:r>
            <a:endParaRPr lang="en-US"/>
          </a:p>
        </p:txBody>
      </p:sp>
      <p:sp>
        <p:nvSpPr>
          <p:cNvPr id="8" name="Slide Number Placeholder 7"/>
          <p:cNvSpPr>
            <a:spLocks noGrp="1"/>
          </p:cNvSpPr>
          <p:nvPr>
            <p:ph type="sldNum" sz="quarter" idx="12"/>
          </p:nvPr>
        </p:nvSpPr>
        <p:spPr/>
        <p:txBody>
          <a:bodyPr/>
          <a:lstStyle/>
          <a:p>
            <a:fld id="{E7E4E951-29B6-4F4F-85B1-AF82D8333769}" type="slidenum">
              <a:rPr lang="en-US" smtClean="0"/>
              <a:pPr/>
              <a:t>9</a:t>
            </a:fld>
            <a:endParaRPr lang="en-US"/>
          </a:p>
        </p:txBody>
      </p:sp>
      <p:pic>
        <p:nvPicPr>
          <p:cNvPr id="5" name="Picture 4" descr="Workday_Idmgmt.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4384" y="761284"/>
            <a:ext cx="4528769" cy="5595066"/>
          </a:xfrm>
          <a:prstGeom prst="rect">
            <a:avLst/>
          </a:prstGeom>
        </p:spPr>
      </p:pic>
      <p:sp>
        <p:nvSpPr>
          <p:cNvPr id="12" name="Rectangle 3"/>
          <p:cNvSpPr txBox="1">
            <a:spLocks noChangeArrowheads="1"/>
          </p:cNvSpPr>
          <p:nvPr/>
        </p:nvSpPr>
        <p:spPr>
          <a:xfrm>
            <a:off x="457200" y="0"/>
            <a:ext cx="8229600" cy="827482"/>
          </a:xfrm>
          <a:prstGeom prst="rect">
            <a:avLst/>
          </a:prstGeom>
          <a:solidFill>
            <a:schemeClr val="bg1">
              <a:alpha val="65000"/>
            </a:schemeClr>
          </a:solidFill>
        </p:spPr>
        <p:txBody>
          <a:bodyPr vert="horz" lIns="91440" tIns="45720" rIns="91440" bIns="45720" rtlCol="0" anchor="ctr">
            <a:normAutofit fontScale="92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t>Workday and Identity Management</a:t>
            </a:r>
            <a:endParaRPr lang="en-US" dirty="0"/>
          </a:p>
        </p:txBody>
      </p:sp>
    </p:spTree>
    <p:extLst>
      <p:ext uri="{BB962C8B-B14F-4D97-AF65-F5344CB8AC3E}">
        <p14:creationId xmlns:p14="http://schemas.microsoft.com/office/powerpoint/2010/main" val="1573301844"/>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3363</TotalTime>
  <Words>3063</Words>
  <Application>Microsoft Macintosh PowerPoint</Application>
  <PresentationFormat>On-screen Show (4:3)</PresentationFormat>
  <Paragraphs>444</Paragraphs>
  <Slides>30</Slides>
  <Notes>26</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A Technical Point of View</vt:lpstr>
      <vt:lpstr>Topics to cover</vt:lpstr>
      <vt:lpstr>PowerPoint Presentation</vt:lpstr>
      <vt:lpstr>PowerPoint Presentation</vt:lpstr>
      <vt:lpstr>Cornell’s People Records in PeopleSoft</vt:lpstr>
      <vt:lpstr>PowerPoint Presentation</vt:lpstr>
      <vt:lpstr>Search – Match :  match and avoid  duplicate People  records in  both systems.</vt:lpstr>
      <vt:lpstr>Recap: In Numbers</vt:lpstr>
      <vt:lpstr>PowerPoint Presentation</vt:lpstr>
      <vt:lpstr>PowerPoint Presentation</vt:lpstr>
      <vt:lpstr>PowerPoint Presentation</vt:lpstr>
      <vt:lpstr>PowerPoint Presentation</vt:lpstr>
      <vt:lpstr>PowerPoint Presentation</vt:lpstr>
      <vt:lpstr>PowerPoint Presentation</vt:lpstr>
      <vt:lpstr>HR/Payroll data propagation for data delivery: current</vt:lpstr>
      <vt:lpstr>HR/Payroll data propagation for data delivery: future</vt:lpstr>
      <vt:lpstr>HR/Payroll data propagation for data delivery: questions</vt:lpstr>
      <vt:lpstr>High-Level Risk Assessment Summary</vt:lpstr>
      <vt:lpstr>High-Level Risk Assessment</vt:lpstr>
      <vt:lpstr>High-Level Risk Assessment</vt:lpstr>
      <vt:lpstr>High-Level Risk Assessment</vt:lpstr>
      <vt:lpstr>High-Level Risk Assessment</vt:lpstr>
      <vt:lpstr>High-Level Risk Assessment</vt:lpstr>
      <vt:lpstr>High-Level Risk Assessment</vt:lpstr>
      <vt:lpstr>High-Level Risk Assessment</vt:lpstr>
      <vt:lpstr>High-Level Risk Assessment</vt:lpstr>
      <vt:lpstr>Labor Subtotals</vt:lpstr>
      <vt:lpstr>Total Estimates</vt:lpstr>
      <vt:lpstr>Next steps</vt:lpstr>
      <vt:lpstr>More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Technical Point of View</dc:title>
  <dc:creator>Steve Lutter</dc:creator>
  <cp:lastModifiedBy>Steve Lutter</cp:lastModifiedBy>
  <cp:revision>174</cp:revision>
  <dcterms:created xsi:type="dcterms:W3CDTF">2011-05-12T12:07:17Z</dcterms:created>
  <dcterms:modified xsi:type="dcterms:W3CDTF">2011-05-12T14:51:38Z</dcterms:modified>
</cp:coreProperties>
</file>