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92" r:id="rId2"/>
    <p:sldId id="445" r:id="rId3"/>
    <p:sldId id="447" r:id="rId4"/>
    <p:sldId id="444" r:id="rId5"/>
    <p:sldId id="432" r:id="rId6"/>
    <p:sldId id="446" r:id="rId7"/>
    <p:sldId id="448" r:id="rId8"/>
    <p:sldId id="449" r:id="rId9"/>
    <p:sldId id="450" r:id="rId10"/>
    <p:sldId id="452" r:id="rId11"/>
    <p:sldId id="429" r:id="rId12"/>
    <p:sldId id="459" r:id="rId13"/>
    <p:sldId id="433" r:id="rId14"/>
    <p:sldId id="431" r:id="rId15"/>
    <p:sldId id="435" r:id="rId16"/>
    <p:sldId id="456" r:id="rId17"/>
    <p:sldId id="443" r:id="rId18"/>
    <p:sldId id="455" r:id="rId19"/>
    <p:sldId id="439" r:id="rId20"/>
    <p:sldId id="437" r:id="rId21"/>
    <p:sldId id="434" r:id="rId22"/>
    <p:sldId id="453" r:id="rId23"/>
    <p:sldId id="460" r:id="rId24"/>
    <p:sldId id="436" r:id="rId25"/>
    <p:sldId id="454" r:id="rId26"/>
    <p:sldId id="441" r:id="rId27"/>
    <p:sldId id="458" r:id="rId28"/>
    <p:sldId id="422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6600"/>
    <a:srgbClr val="800000"/>
    <a:srgbClr val="FFFF00"/>
    <a:srgbClr val="66FF66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853" autoAdjust="0"/>
    <p:restoredTop sz="91995" autoAdjust="0"/>
  </p:normalViewPr>
  <p:slideViewPr>
    <p:cSldViewPr>
      <p:cViewPr varScale="1">
        <p:scale>
          <a:sx n="72" d="100"/>
          <a:sy n="72" d="100"/>
        </p:scale>
        <p:origin x="-8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05987126-27F0-4719-9A79-2E242D155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pitchFamily="34" charset="0"/>
                </a:endParaRPr>
              </a:p>
            </p:txBody>
          </p:sp>
        </p:grpSp>
      </p:grpSp>
      <p:sp>
        <p:nvSpPr>
          <p:cNvPr id="157738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7739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3E3C2-3644-4D27-9DD1-57CA4B4ACC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13666-655B-41BB-81F1-4E2AEF6FE7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DB537-AACD-4FEB-AD40-2F6FA38586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7A8FA-69AF-4F55-9725-6DA67D944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8414E-6610-45DC-B8F9-4854AA193C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FD0AE-BACB-4F6F-B451-D7C60119B4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C8950-5454-4E06-BD71-F3AB3EFE73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DD6E0-5F49-4419-A515-6C444C825C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E19C7-87DE-4E18-9EC8-C48FCC19FD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B4670-931A-4E63-BD79-6CD7A1ED9C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5C711-B5A6-4D9A-9E7D-392AC43CFC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43784-BE87-4226-9E0A-4D5DD7D073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5667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7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7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7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7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8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8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8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8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8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8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8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8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8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8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9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9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9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9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9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9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9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9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9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69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70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70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70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70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70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70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70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70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70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70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5671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5671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pitchFamily="34" charset="0"/>
                </a:endParaRPr>
              </a:p>
            </p:txBody>
          </p:sp>
          <p:sp>
            <p:nvSpPr>
              <p:cNvPr id="15671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pitchFamily="34" charset="0"/>
                </a:endParaRPr>
              </a:p>
            </p:txBody>
          </p:sp>
        </p:grpSp>
      </p:grpSp>
      <p:sp>
        <p:nvSpPr>
          <p:cNvPr id="156714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671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6716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6717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6718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D62F3D56-474A-419D-A16A-7CC7F3056D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2" r:id="rId1"/>
    <p:sldLayoutId id="2147483791" r:id="rId2"/>
    <p:sldLayoutId id="2147483790" r:id="rId3"/>
    <p:sldLayoutId id="2147483789" r:id="rId4"/>
    <p:sldLayoutId id="2147483788" r:id="rId5"/>
    <p:sldLayoutId id="2147483787" r:id="rId6"/>
    <p:sldLayoutId id="2147483786" r:id="rId7"/>
    <p:sldLayoutId id="2147483785" r:id="rId8"/>
    <p:sldLayoutId id="2147483784" r:id="rId9"/>
    <p:sldLayoutId id="2147483783" r:id="rId10"/>
    <p:sldLayoutId id="2147483782" r:id="rId11"/>
    <p:sldLayoutId id="214748378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429000"/>
            <a:ext cx="7924800" cy="2667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Karim</a:t>
            </a:r>
            <a:r>
              <a:rPr lang="en-US" dirty="0" smtClean="0"/>
              <a:t> M. </a:t>
            </a:r>
            <a:r>
              <a:rPr lang="en-US" dirty="0" err="1" smtClean="0"/>
              <a:t>Maredia</a:t>
            </a:r>
            <a:r>
              <a:rPr lang="en-US" dirty="0" smtClean="0"/>
              <a:t> </a:t>
            </a:r>
          </a:p>
          <a:p>
            <a:pPr eaLnBrk="1" hangingPunct="1">
              <a:defRPr/>
            </a:pPr>
            <a:r>
              <a:rPr lang="en-US" dirty="0" smtClean="0"/>
              <a:t>Michigan State University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2400" y="1377950"/>
            <a:ext cx="8915400" cy="1431925"/>
          </a:xfrm>
          <a:noFill/>
        </p:spPr>
        <p:txBody>
          <a:bodyPr>
            <a:spAutoFit/>
          </a:bodyPr>
          <a:lstStyle/>
          <a:p>
            <a:r>
              <a:rPr lang="en-US" b="1" smtClean="0"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Key Findings from the </a:t>
            </a:r>
            <a:br>
              <a:rPr lang="en-US" b="1" smtClean="0"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lang="en-US" b="1" smtClean="0"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South Asia Site Visit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4419600"/>
          </a:xfrm>
        </p:spPr>
        <p:txBody>
          <a:bodyPr/>
          <a:lstStyle/>
          <a:p>
            <a:r>
              <a:rPr lang="en-US" b="1" dirty="0" smtClean="0"/>
              <a:t>South </a:t>
            </a:r>
            <a:r>
              <a:rPr lang="en-US" b="1" dirty="0" smtClean="0"/>
              <a:t>Asia Site Visits</a:t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Key </a:t>
            </a:r>
            <a:r>
              <a:rPr lang="en-US" b="1" dirty="0" smtClean="0"/>
              <a:t>observations and findings…..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990600"/>
          </a:xfrm>
        </p:spPr>
        <p:txBody>
          <a:bodyPr/>
          <a:lstStyle/>
          <a:p>
            <a:r>
              <a:rPr lang="en-US" smtClean="0"/>
              <a:t>1. </a:t>
            </a:r>
            <a:r>
              <a:rPr lang="en-US" sz="4000" smtClean="0"/>
              <a:t>Post-Green Revolution Challenges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0"/>
            <a:ext cx="7924800" cy="5486400"/>
          </a:xfrm>
        </p:spPr>
        <p:txBody>
          <a:bodyPr/>
          <a:lstStyle/>
          <a:p>
            <a:r>
              <a:rPr lang="en-US" smtClean="0"/>
              <a:t> </a:t>
            </a:r>
            <a:r>
              <a:rPr lang="en-US" sz="2800" smtClean="0"/>
              <a:t>Sustaining Agriculture Productivity and </a:t>
            </a:r>
          </a:p>
          <a:p>
            <a:pPr>
              <a:buFont typeface="Wingdings" pitchFamily="2" charset="2"/>
              <a:buNone/>
            </a:pPr>
            <a:r>
              <a:rPr lang="en-US" sz="2800" smtClean="0"/>
              <a:t>	 Natural Resources</a:t>
            </a:r>
          </a:p>
          <a:p>
            <a:pPr lvl="1"/>
            <a:r>
              <a:rPr lang="en-US" sz="2000" smtClean="0"/>
              <a:t>Declining water tables</a:t>
            </a:r>
          </a:p>
          <a:p>
            <a:pPr lvl="1"/>
            <a:r>
              <a:rPr lang="en-US" sz="2000" smtClean="0"/>
              <a:t>Stagnation of yields</a:t>
            </a:r>
          </a:p>
          <a:p>
            <a:pPr lvl="1"/>
            <a:r>
              <a:rPr lang="en-US" sz="2000" smtClean="0"/>
              <a:t>Reducing post harvest losses (25%)</a:t>
            </a:r>
          </a:p>
          <a:p>
            <a:pPr lvl="1"/>
            <a:r>
              <a:rPr lang="en-US" sz="2000" smtClean="0"/>
              <a:t>Reforming Ag Extension systems</a:t>
            </a:r>
          </a:p>
          <a:p>
            <a:pPr lvl="1"/>
            <a:r>
              <a:rPr lang="en-US" sz="2000" smtClean="0"/>
              <a:t>Rising labor costs and need for mechanization</a:t>
            </a:r>
          </a:p>
          <a:p>
            <a:pPr lvl="1"/>
            <a:r>
              <a:rPr lang="en-US" sz="2000" smtClean="0"/>
              <a:t>Potential impacts of climate change</a:t>
            </a:r>
          </a:p>
          <a:p>
            <a:pPr lvl="1"/>
            <a:r>
              <a:rPr lang="en-US" sz="2000" smtClean="0"/>
              <a:t>Need increased support for livestock and dairy sector</a:t>
            </a:r>
          </a:p>
          <a:p>
            <a:pPr lvl="1"/>
            <a:r>
              <a:rPr lang="en-US" sz="2000" smtClean="0"/>
              <a:t>NARS and Universities are under funded</a:t>
            </a:r>
          </a:p>
          <a:p>
            <a:pPr lvl="1"/>
            <a:endParaRPr lang="en-US" sz="2000" smtClean="0"/>
          </a:p>
          <a:p>
            <a:r>
              <a:rPr lang="en-US" sz="2800" smtClean="0"/>
              <a:t>Maintain Food Security and Increase Emphasis on Market-driven Agriculture</a:t>
            </a:r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2. Agricultural Inputs and Crop Management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1600200"/>
            <a:ext cx="4648200" cy="4800600"/>
          </a:xfrm>
        </p:spPr>
        <p:txBody>
          <a:bodyPr/>
          <a:lstStyle/>
          <a:p>
            <a:r>
              <a:rPr lang="en-US" sz="2800" dirty="0" smtClean="0"/>
              <a:t>Lack of access to real time information</a:t>
            </a:r>
          </a:p>
          <a:p>
            <a:endParaRPr lang="en-US" sz="2800" dirty="0" smtClean="0"/>
          </a:p>
          <a:p>
            <a:r>
              <a:rPr lang="en-US" sz="2800" dirty="0" smtClean="0"/>
              <a:t>Private sector very good in communicating information about their products (seeds, fertilizers, pesticides, etc.)</a:t>
            </a:r>
          </a:p>
          <a:p>
            <a:endParaRPr lang="en-US" sz="2800" dirty="0" smtClean="0"/>
          </a:p>
          <a:p>
            <a:r>
              <a:rPr lang="en-US" sz="2800" dirty="0" smtClean="0"/>
              <a:t>High post harvest losses</a:t>
            </a:r>
          </a:p>
        </p:txBody>
      </p:sp>
      <p:pic>
        <p:nvPicPr>
          <p:cNvPr id="62468" name="Picture 4" descr="IMG_2670"/>
          <p:cNvPicPr>
            <a:picLocks noChangeAspect="1" noChangeArrowheads="1"/>
          </p:cNvPicPr>
          <p:nvPr/>
        </p:nvPicPr>
        <p:blipFill>
          <a:blip r:embed="rId2" cstate="print"/>
          <a:srcRect t="10001"/>
          <a:stretch>
            <a:fillRect/>
          </a:stretch>
        </p:blipFill>
        <p:spPr bwMode="auto">
          <a:xfrm>
            <a:off x="6096000" y="4800600"/>
            <a:ext cx="3048000" cy="2057400"/>
          </a:xfrm>
          <a:prstGeom prst="rect">
            <a:avLst/>
          </a:prstGeom>
          <a:noFill/>
        </p:spPr>
      </p:pic>
      <p:pic>
        <p:nvPicPr>
          <p:cNvPr id="62469" name="Picture 5" descr="IMG_2711"/>
          <p:cNvPicPr>
            <a:picLocks noChangeAspect="1" noChangeArrowheads="1"/>
          </p:cNvPicPr>
          <p:nvPr/>
        </p:nvPicPr>
        <p:blipFill>
          <a:blip r:embed="rId3" cstate="print"/>
          <a:srcRect r="12122"/>
          <a:stretch>
            <a:fillRect/>
          </a:stretch>
        </p:blipFill>
        <p:spPr bwMode="auto">
          <a:xfrm>
            <a:off x="6934200" y="3352800"/>
            <a:ext cx="2209800" cy="1885950"/>
          </a:xfrm>
          <a:prstGeom prst="rect">
            <a:avLst/>
          </a:prstGeom>
          <a:noFill/>
        </p:spPr>
      </p:pic>
      <p:pic>
        <p:nvPicPr>
          <p:cNvPr id="62470" name="Picture 6" descr="IMG_2512"/>
          <p:cNvPicPr>
            <a:picLocks noChangeAspect="1" noChangeArrowheads="1"/>
          </p:cNvPicPr>
          <p:nvPr/>
        </p:nvPicPr>
        <p:blipFill>
          <a:blip r:embed="rId4" cstate="print"/>
          <a:srcRect t="22858" r="11429" b="23810"/>
          <a:stretch>
            <a:fillRect/>
          </a:stretch>
        </p:blipFill>
        <p:spPr bwMode="auto">
          <a:xfrm>
            <a:off x="5410200" y="1676400"/>
            <a:ext cx="3733800" cy="1685925"/>
          </a:xfrm>
          <a:prstGeom prst="rect">
            <a:avLst/>
          </a:prstGeom>
          <a:noFill/>
        </p:spPr>
      </p:pic>
      <p:pic>
        <p:nvPicPr>
          <p:cNvPr id="62474" name="Picture 10" descr="IMG_094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3352800"/>
            <a:ext cx="2514600" cy="18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3. Extension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Extension systems in both countries – under-funded and need reform</a:t>
            </a:r>
          </a:p>
          <a:p>
            <a:endParaRPr lang="en-US" sz="2400" dirty="0" smtClean="0"/>
          </a:p>
          <a:p>
            <a:r>
              <a:rPr lang="en-US" sz="2400" dirty="0" smtClean="0"/>
              <a:t>Need village-level extension systems</a:t>
            </a:r>
          </a:p>
          <a:p>
            <a:endParaRPr lang="en-US" sz="2400" dirty="0" smtClean="0"/>
          </a:p>
          <a:p>
            <a:r>
              <a:rPr lang="en-US" sz="2400" dirty="0" smtClean="0"/>
              <a:t>Farmer-to-farmer exchange of information </a:t>
            </a:r>
            <a:r>
              <a:rPr lang="en-US" sz="2400" dirty="0" smtClean="0"/>
              <a:t>through</a:t>
            </a:r>
          </a:p>
          <a:p>
            <a:pPr>
              <a:buNone/>
            </a:pPr>
            <a:r>
              <a:rPr lang="en-US" sz="2400" dirty="0" smtClean="0"/>
              <a:t> </a:t>
            </a:r>
            <a:r>
              <a:rPr lang="en-US" sz="2400" dirty="0" smtClean="0"/>
              <a:t>   </a:t>
            </a:r>
            <a:r>
              <a:rPr lang="en-US" sz="2400" dirty="0" smtClean="0"/>
              <a:t>“word of mouth” – most prominent and trustworthy</a:t>
            </a:r>
          </a:p>
          <a:p>
            <a:endParaRPr lang="en-US" sz="2400" dirty="0" smtClean="0"/>
          </a:p>
          <a:p>
            <a:r>
              <a:rPr lang="en-US" sz="2400" dirty="0" smtClean="0"/>
              <a:t>Private extension models emerging - more effective but focused on select commercial crops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IN" sz="2400" smtClean="0"/>
              <a:t>Percentage of Indian farm households’ ranking</a:t>
            </a:r>
            <a:br>
              <a:rPr lang="en-IN" sz="2400" smtClean="0"/>
            </a:br>
            <a:r>
              <a:rPr lang="en-IN" sz="2400" smtClean="0"/>
              <a:t>of sources of agricultural information</a:t>
            </a:r>
            <a:endParaRPr lang="en-US" sz="2400" smtClean="0"/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95400" y="990600"/>
            <a:ext cx="6445250" cy="5848350"/>
          </a:xfrm>
          <a:noFill/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7924800" y="990600"/>
            <a:ext cx="5334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anchor="ctr"/>
          <a:lstStyle/>
          <a:p>
            <a:pPr algn="ctr" eaLnBrk="0" hangingPunct="0">
              <a:defRPr/>
            </a:pPr>
            <a:r>
              <a:rPr lang="en-IN" b="1" dirty="0">
                <a:latin typeface="Arial" pitchFamily="34" charset="0"/>
              </a:rPr>
              <a:t>Source: </a:t>
            </a:r>
            <a:r>
              <a:rPr lang="en-IN" dirty="0">
                <a:latin typeface="Arial" pitchFamily="34" charset="0"/>
              </a:rPr>
              <a:t>Derived from data reported in NSSO (2005: 7)</a:t>
            </a:r>
            <a:r>
              <a:rPr lang="en-IN" b="1" dirty="0">
                <a:latin typeface="Arial" pitchFamily="34" charset="0"/>
              </a:rPr>
              <a:t> </a:t>
            </a:r>
            <a:endParaRPr lang="en-US" b="1" dirty="0">
              <a:latin typeface="Arial" pitchFamily="34" charset="0"/>
            </a:endParaRPr>
          </a:p>
          <a:p>
            <a:pPr algn="ctr" eaLnBrk="0" hangingPunct="0">
              <a:defRPr/>
            </a:pPr>
            <a:endParaRPr lang="en-US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1447800" y="1800225"/>
            <a:ext cx="609600" cy="0"/>
          </a:xfrm>
          <a:prstGeom prst="line">
            <a:avLst/>
          </a:prstGeom>
          <a:noFill/>
          <a:ln w="76200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1447800" y="3238500"/>
            <a:ext cx="1066800" cy="0"/>
          </a:xfrm>
          <a:prstGeom prst="line">
            <a:avLst/>
          </a:prstGeom>
          <a:noFill/>
          <a:ln w="76200">
            <a:solidFill>
              <a:srgbClr val="8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5257800" y="3200400"/>
            <a:ext cx="2362200" cy="1716088"/>
          </a:xfrm>
          <a:prstGeom prst="rect">
            <a:avLst/>
          </a:prstGeom>
          <a:solidFill>
            <a:schemeClr val="accent1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</a:rPr>
              <a:t>Input from 53,000 farmers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</a:rPr>
              <a:t>Public extension systems under funded and cannot deliver effective support systems to farmers.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At Haryana Agricultural University the team observed: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6019800" cy="2362200"/>
          </a:xfrm>
        </p:spPr>
        <p:txBody>
          <a:bodyPr/>
          <a:lstStyle/>
          <a:p>
            <a:r>
              <a:rPr lang="en-US" sz="2800" dirty="0" smtClean="0"/>
              <a:t>A farmer call center with one</a:t>
            </a:r>
          </a:p>
          <a:p>
            <a:pPr>
              <a:buFont typeface="Wingdings" pitchFamily="2" charset="2"/>
              <a:buNone/>
            </a:pPr>
            <a:r>
              <a:rPr lang="en-US" sz="2800" dirty="0" smtClean="0"/>
              <a:t>   telephone line and limited hours</a:t>
            </a:r>
          </a:p>
          <a:p>
            <a:r>
              <a:rPr lang="en-US" sz="2800" dirty="0" smtClean="0"/>
              <a:t>No new permanent staff hired</a:t>
            </a:r>
          </a:p>
          <a:p>
            <a:pPr>
              <a:buFont typeface="Wingdings" pitchFamily="2" charset="2"/>
              <a:buNone/>
            </a:pPr>
            <a:r>
              <a:rPr lang="en-US" sz="2800" dirty="0" smtClean="0"/>
              <a:t>   for the past 12 years</a:t>
            </a:r>
          </a:p>
          <a:p>
            <a:pPr>
              <a:buFont typeface="Wingdings" pitchFamily="2" charset="2"/>
              <a:buNone/>
            </a:pPr>
            <a:endParaRPr lang="en-US" sz="2800" dirty="0" smtClean="0"/>
          </a:p>
        </p:txBody>
      </p:sp>
      <p:pic>
        <p:nvPicPr>
          <p:cNvPr id="13316" name="Picture 4" descr="DSC010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5188" y="1447800"/>
            <a:ext cx="3198812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 descr="DSC010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114800"/>
            <a:ext cx="3657600" cy="2743200"/>
          </a:xfrm>
          <a:prstGeom prst="rect">
            <a:avLst/>
          </a:prstGeom>
          <a:noFill/>
        </p:spPr>
      </p:pic>
      <p:pic>
        <p:nvPicPr>
          <p:cNvPr id="13320" name="Picture 8" descr="DSC01090"/>
          <p:cNvPicPr>
            <a:picLocks noChangeAspect="1" noChangeArrowheads="1"/>
          </p:cNvPicPr>
          <p:nvPr/>
        </p:nvPicPr>
        <p:blipFill>
          <a:blip r:embed="rId4" cstate="print"/>
          <a:srcRect l="24390" t="41463" r="17073" b="22765"/>
          <a:stretch>
            <a:fillRect/>
          </a:stretch>
        </p:blipFill>
        <p:spPr bwMode="auto">
          <a:xfrm>
            <a:off x="4191000" y="4953000"/>
            <a:ext cx="3733800" cy="1711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000" smtClean="0"/>
              <a:t>4. Use of ICTs by Smallholders and their support institutions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mtClean="0"/>
              <a:t>Radio still very important</a:t>
            </a:r>
          </a:p>
          <a:p>
            <a:r>
              <a:rPr lang="en-US" smtClean="0"/>
              <a:t>Rapid expansion of TV programs</a:t>
            </a:r>
          </a:p>
          <a:p>
            <a:r>
              <a:rPr lang="en-US" smtClean="0"/>
              <a:t>Poor Internet connectivity/access</a:t>
            </a:r>
          </a:p>
          <a:p>
            <a:r>
              <a:rPr lang="en-US" smtClean="0"/>
              <a:t>Rapid uptake of cell phones</a:t>
            </a:r>
          </a:p>
          <a:p>
            <a:pPr>
              <a:buFont typeface="Wingdings" pitchFamily="2" charset="2"/>
              <a:buNone/>
            </a:pPr>
            <a:endParaRPr lang="en-US" smtClean="0"/>
          </a:p>
          <a:p>
            <a:pPr>
              <a:buFont typeface="Wingdings" pitchFamily="2" charset="2"/>
              <a:buNone/>
            </a:pPr>
            <a:r>
              <a:rPr lang="en-US" smtClean="0"/>
              <a:t>	</a:t>
            </a:r>
            <a:r>
              <a:rPr lang="en-US" smtClean="0">
                <a:solidFill>
                  <a:srgbClr val="FFFF00"/>
                </a:solidFill>
              </a:rPr>
              <a:t>Farmers demanding information delivery through cell phones (text messages, SMS)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3733800" cy="4530725"/>
          </a:xfrm>
        </p:spPr>
        <p:txBody>
          <a:bodyPr/>
          <a:lstStyle/>
          <a:p>
            <a:r>
              <a:rPr lang="en-US" sz="2400" dirty="0" smtClean="0">
                <a:solidFill>
                  <a:srgbClr val="FFFF00"/>
                </a:solidFill>
              </a:rPr>
              <a:t>Rapid up-take of cell phones by farmers (20-25% farmers have access to cell phones)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 dirty="0" smtClean="0"/>
              <a:t>Wall Street Journal recently reported that Cell Phone sales are exploding - </a:t>
            </a:r>
            <a:r>
              <a:rPr lang="en-US" sz="2400" dirty="0" smtClean="0">
                <a:solidFill>
                  <a:srgbClr val="66FF66"/>
                </a:solidFill>
              </a:rPr>
              <a:t>currently 7 Million new cell phones sold in India per month, mainly in rural areas.</a:t>
            </a:r>
          </a:p>
        </p:txBody>
      </p:sp>
      <p:pic>
        <p:nvPicPr>
          <p:cNvPr id="35844" name="Picture 4" descr="Cellphones-Harya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1600200"/>
            <a:ext cx="4495800" cy="3371850"/>
          </a:xfrm>
          <a:prstGeom prst="rect">
            <a:avLst/>
          </a:prstGeom>
          <a:noFill/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524000" y="228600"/>
            <a:ext cx="7162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07" dir="16979964" algn="ctr" rotWithShape="0">
              <a:srgbClr val="808080"/>
            </a:outerShdw>
          </a:effectLst>
        </p:spPr>
        <p:txBody>
          <a:bodyPr anchor="ctr"/>
          <a:lstStyle/>
          <a:p>
            <a:pPr algn="ctr" eaLnBrk="0" hangingPunct="0"/>
            <a:r>
              <a:rPr lang="en-US" sz="4000">
                <a:solidFill>
                  <a:srgbClr val="FF6600"/>
                </a:solidFill>
              </a:rPr>
              <a:t>Who has a </a:t>
            </a:r>
            <a:r>
              <a:rPr lang="en-US" sz="4000" b="1">
                <a:solidFill>
                  <a:srgbClr val="FF6600"/>
                </a:solidFill>
              </a:rPr>
              <a:t>cell phone</a:t>
            </a:r>
            <a:r>
              <a:rPr lang="en-US" sz="4000">
                <a:solidFill>
                  <a:srgbClr val="FF66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65187"/>
          </a:xfrm>
          <a:noFill/>
          <a:ln/>
        </p:spPr>
        <p:txBody>
          <a:bodyPr/>
          <a:lstStyle/>
          <a:p>
            <a:r>
              <a:rPr lang="en-US" sz="4000" dirty="0" smtClean="0">
                <a:effectLst/>
              </a:rPr>
              <a:t>ICT based extension emerging…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447800"/>
            <a:ext cx="4953000" cy="5257800"/>
          </a:xfrm>
          <a:noFill/>
          <a:ln/>
        </p:spPr>
        <p:txBody>
          <a:bodyPr/>
          <a:lstStyle/>
          <a:p>
            <a:r>
              <a:rPr lang="en-US" dirty="0" smtClean="0"/>
              <a:t>New models piloted</a:t>
            </a:r>
          </a:p>
          <a:p>
            <a:pPr>
              <a:buFontTx/>
              <a:buChar char="-"/>
            </a:pPr>
            <a:r>
              <a:rPr lang="en-US" sz="2800" dirty="0" err="1" smtClean="0"/>
              <a:t>eSagu</a:t>
            </a:r>
            <a:r>
              <a:rPr lang="en-US" sz="2800" dirty="0" smtClean="0"/>
              <a:t> </a:t>
            </a:r>
            <a:r>
              <a:rPr lang="en-US" sz="2800" dirty="0" smtClean="0"/>
              <a:t>in Andhra Pradesh</a:t>
            </a:r>
          </a:p>
          <a:p>
            <a:pPr>
              <a:buFontTx/>
              <a:buNone/>
            </a:pPr>
            <a:r>
              <a:rPr lang="en-US" sz="2800" dirty="0" smtClean="0"/>
              <a:t>(IT-based personalized Agro-advisory System)</a:t>
            </a:r>
          </a:p>
          <a:p>
            <a:pPr>
              <a:buFontTx/>
              <a:buChar char="-"/>
            </a:pPr>
            <a:endParaRPr lang="en-US" sz="2800" dirty="0" smtClean="0"/>
          </a:p>
          <a:p>
            <a:pPr>
              <a:buFontTx/>
              <a:buChar char="-"/>
            </a:pPr>
            <a:r>
              <a:rPr lang="en-US" sz="2800" dirty="0" smtClean="0"/>
              <a:t>Project Green in Karnataka</a:t>
            </a:r>
          </a:p>
          <a:p>
            <a:pPr>
              <a:buFontTx/>
              <a:buNone/>
            </a:pPr>
            <a:r>
              <a:rPr lang="en-US" sz="2800" dirty="0" smtClean="0"/>
              <a:t>(Participatory digital video for agricultural extension)</a:t>
            </a:r>
            <a:endParaRPr lang="en-US" sz="2800" dirty="0" smtClean="0">
              <a:effectLst/>
            </a:endParaRPr>
          </a:p>
        </p:txBody>
      </p:sp>
      <p:pic>
        <p:nvPicPr>
          <p:cNvPr id="57348" name="Picture 4" descr="IMG_2645"/>
          <p:cNvPicPr>
            <a:picLocks noChangeAspect="1" noChangeArrowheads="1"/>
          </p:cNvPicPr>
          <p:nvPr/>
        </p:nvPicPr>
        <p:blipFill>
          <a:blip r:embed="rId2" cstate="print"/>
          <a:srcRect l="14999" t="16667" r="10001" b="13333"/>
          <a:stretch>
            <a:fillRect/>
          </a:stretch>
        </p:blipFill>
        <p:spPr bwMode="auto">
          <a:xfrm>
            <a:off x="5257800" y="1585913"/>
            <a:ext cx="3886200" cy="2719387"/>
          </a:xfrm>
          <a:prstGeom prst="rect">
            <a:avLst/>
          </a:prstGeom>
          <a:noFill/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3" cstate="print"/>
          <a:srcRect l="5661" t="12453" r="5661" b="6038"/>
          <a:stretch>
            <a:fillRect/>
          </a:stretch>
        </p:blipFill>
        <p:spPr bwMode="auto">
          <a:xfrm>
            <a:off x="4953000" y="4343400"/>
            <a:ext cx="4191000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5. Rural Credit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419600" cy="5105400"/>
          </a:xfrm>
        </p:spPr>
        <p:txBody>
          <a:bodyPr/>
          <a:lstStyle/>
          <a:p>
            <a:r>
              <a:rPr lang="en-US" sz="2000" dirty="0" smtClean="0"/>
              <a:t>Smallholders are in the clutches of money lenders (high interest rates: 60% -120% per year)</a:t>
            </a:r>
          </a:p>
          <a:p>
            <a:endParaRPr lang="en-US" sz="2000" dirty="0" smtClean="0"/>
          </a:p>
          <a:p>
            <a:r>
              <a:rPr lang="en-US" sz="2000" dirty="0" smtClean="0"/>
              <a:t>Poor access to credit from commercial banks (bureaucratic application process, collateral requirements)</a:t>
            </a:r>
          </a:p>
          <a:p>
            <a:endParaRPr lang="en-US" sz="2000" dirty="0" smtClean="0"/>
          </a:p>
          <a:p>
            <a:r>
              <a:rPr lang="en-US" sz="2000" dirty="0" smtClean="0"/>
              <a:t>Smallholders demanding credit for the purchase of small farm machinery</a:t>
            </a:r>
          </a:p>
          <a:p>
            <a:pPr>
              <a:buFont typeface="Wingdings" pitchFamily="2" charset="2"/>
              <a:buNone/>
            </a:pPr>
            <a:r>
              <a:rPr lang="en-US" sz="2000" dirty="0" smtClean="0"/>
              <a:t>	- rising labor costs</a:t>
            </a:r>
          </a:p>
          <a:p>
            <a:pPr>
              <a:buFont typeface="Wingdings" pitchFamily="2" charset="2"/>
              <a:buNone/>
            </a:pPr>
            <a:r>
              <a:rPr lang="en-US" sz="2000" dirty="0" smtClean="0"/>
              <a:t>	- migration of workers to urban areas  </a:t>
            </a:r>
            <a:r>
              <a:rPr lang="en-US" sz="2000" dirty="0" smtClean="0"/>
              <a:t>and </a:t>
            </a:r>
            <a:r>
              <a:rPr lang="en-US" sz="2000" dirty="0" smtClean="0"/>
              <a:t>overseas</a:t>
            </a:r>
          </a:p>
        </p:txBody>
      </p:sp>
      <p:pic>
        <p:nvPicPr>
          <p:cNvPr id="17413" name="Picture 5" descr="IMG_29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4210050"/>
            <a:ext cx="3733800" cy="2647950"/>
          </a:xfrm>
          <a:prstGeom prst="rect">
            <a:avLst/>
          </a:prstGeom>
          <a:noFill/>
        </p:spPr>
      </p:pic>
      <p:pic>
        <p:nvPicPr>
          <p:cNvPr id="17414" name="Picture 6" descr="IMG_28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431925"/>
            <a:ext cx="3733800" cy="230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Design Team Members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z="2400" dirty="0" smtClean="0"/>
              <a:t>Dwight Allen</a:t>
            </a:r>
          </a:p>
          <a:p>
            <a:r>
              <a:rPr lang="en-US" sz="2400" dirty="0" smtClean="0"/>
              <a:t>Mary Ochs</a:t>
            </a:r>
          </a:p>
          <a:p>
            <a:r>
              <a:rPr lang="en-US" sz="2400" dirty="0" smtClean="0"/>
              <a:t>Carl </a:t>
            </a:r>
            <a:r>
              <a:rPr lang="en-US" sz="2400" dirty="0" err="1" smtClean="0"/>
              <a:t>Eicher</a:t>
            </a:r>
            <a:endParaRPr lang="en-US" sz="2400" dirty="0" smtClean="0"/>
          </a:p>
          <a:p>
            <a:r>
              <a:rPr lang="en-US" sz="2400" dirty="0" smtClean="0"/>
              <a:t>Thane Terrill</a:t>
            </a:r>
          </a:p>
          <a:p>
            <a:r>
              <a:rPr lang="en-US" sz="2400" dirty="0" err="1" smtClean="0"/>
              <a:t>Karim</a:t>
            </a:r>
            <a:r>
              <a:rPr lang="en-US" sz="2400" dirty="0" smtClean="0"/>
              <a:t> </a:t>
            </a:r>
            <a:r>
              <a:rPr lang="en-US" sz="2400" dirty="0" err="1" smtClean="0"/>
              <a:t>Maredia</a:t>
            </a:r>
            <a:endParaRPr lang="en-US" sz="2400" dirty="0" smtClean="0"/>
          </a:p>
          <a:p>
            <a:pPr>
              <a:buFont typeface="Wingdings" pitchFamily="2" charset="2"/>
              <a:buNone/>
            </a:pPr>
            <a:endParaRPr lang="en-US" sz="2400" dirty="0" smtClean="0"/>
          </a:p>
          <a:p>
            <a:pPr>
              <a:buFont typeface="Wingdings" pitchFamily="2" charset="2"/>
              <a:buNone/>
            </a:pPr>
            <a:endParaRPr lang="en-US" sz="2400" dirty="0" smtClean="0"/>
          </a:p>
          <a:p>
            <a:pPr>
              <a:buFont typeface="Wingdings" pitchFamily="2" charset="2"/>
              <a:buNone/>
            </a:pPr>
            <a:endParaRPr lang="en-US" sz="2400" dirty="0" smtClean="0"/>
          </a:p>
          <a:p>
            <a:pPr algn="ctr">
              <a:buFont typeface="Wingdings" pitchFamily="2" charset="2"/>
              <a:buNone/>
            </a:pPr>
            <a:r>
              <a:rPr lang="en-US" b="1" dirty="0" smtClean="0">
                <a:solidFill>
                  <a:srgbClr val="FFFF00"/>
                </a:solidFill>
              </a:rPr>
              <a:t>Countries visited: India and Sri Lanka</a:t>
            </a:r>
          </a:p>
          <a:p>
            <a:pPr algn="ctr">
              <a:buFont typeface="Wingdings" pitchFamily="2" charset="2"/>
              <a:buNone/>
            </a:pPr>
            <a:r>
              <a:rPr lang="en-US" b="1" dirty="0" smtClean="0">
                <a:solidFill>
                  <a:srgbClr val="FFFF00"/>
                </a:solidFill>
              </a:rPr>
              <a:t>June 2 - 16, 2007</a:t>
            </a:r>
          </a:p>
        </p:txBody>
      </p:sp>
      <p:pic>
        <p:nvPicPr>
          <p:cNvPr id="44036" name="Picture 4" descr="IMG_2740"/>
          <p:cNvPicPr>
            <a:picLocks noChangeAspect="1" noChangeArrowheads="1"/>
          </p:cNvPicPr>
          <p:nvPr/>
        </p:nvPicPr>
        <p:blipFill>
          <a:blip r:embed="rId2" cstate="print"/>
          <a:srcRect l="14091" t="36458" r="4773" b="6252"/>
          <a:stretch>
            <a:fillRect/>
          </a:stretch>
        </p:blipFill>
        <p:spPr bwMode="auto">
          <a:xfrm>
            <a:off x="3276600" y="1524000"/>
            <a:ext cx="5486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6. Agriculture Market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495800" cy="5105400"/>
          </a:xfrm>
        </p:spPr>
        <p:txBody>
          <a:bodyPr/>
          <a:lstStyle/>
          <a:p>
            <a:r>
              <a:rPr lang="en-US" sz="2400" dirty="0" smtClean="0"/>
              <a:t>Current extension system focused on production agriculture and food security – needs to also focus on market information</a:t>
            </a:r>
          </a:p>
          <a:p>
            <a:endParaRPr lang="en-US" sz="2400" dirty="0" smtClean="0"/>
          </a:p>
          <a:p>
            <a:r>
              <a:rPr lang="en-US" sz="2400" dirty="0" smtClean="0"/>
              <a:t>New models emerging…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/>
              <a:t>	- </a:t>
            </a:r>
            <a:r>
              <a:rPr lang="en-US" sz="2400" dirty="0" err="1" smtClean="0"/>
              <a:t>AgMarkNet</a:t>
            </a:r>
            <a:r>
              <a:rPr lang="en-US" sz="2400" dirty="0" smtClean="0"/>
              <a:t> in India: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/>
              <a:t>	 7000 wholesale markets and 32,000 rural markets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/>
              <a:t>	- VFPCK (Kerala)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/>
              <a:t>	- </a:t>
            </a:r>
            <a:r>
              <a:rPr lang="en-US" sz="2400" dirty="0" err="1" smtClean="0"/>
              <a:t>Cargills</a:t>
            </a:r>
            <a:r>
              <a:rPr lang="en-US" sz="2400" dirty="0" smtClean="0"/>
              <a:t> (Sri Lanka)</a:t>
            </a:r>
          </a:p>
        </p:txBody>
      </p:sp>
      <p:pic>
        <p:nvPicPr>
          <p:cNvPr id="15365" name="Picture 5" descr="DSC04910"/>
          <p:cNvPicPr>
            <a:picLocks noChangeAspect="1" noChangeArrowheads="1"/>
          </p:cNvPicPr>
          <p:nvPr/>
        </p:nvPicPr>
        <p:blipFill>
          <a:blip r:embed="rId2" cstate="print"/>
          <a:srcRect t="16327"/>
          <a:stretch>
            <a:fillRect/>
          </a:stretch>
        </p:blipFill>
        <p:spPr bwMode="auto">
          <a:xfrm>
            <a:off x="5181600" y="1371600"/>
            <a:ext cx="3733800" cy="2343150"/>
          </a:xfrm>
          <a:prstGeom prst="rect">
            <a:avLst/>
          </a:prstGeom>
          <a:noFill/>
        </p:spPr>
      </p:pic>
      <p:pic>
        <p:nvPicPr>
          <p:cNvPr id="15368" name="Picture 8" descr="IMG_28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733800"/>
            <a:ext cx="2620963" cy="1965325"/>
          </a:xfrm>
          <a:prstGeom prst="rect">
            <a:avLst/>
          </a:prstGeom>
          <a:noFill/>
        </p:spPr>
      </p:pic>
      <p:pic>
        <p:nvPicPr>
          <p:cNvPr id="15369" name="Picture 9" descr="IMG_2883"/>
          <p:cNvPicPr>
            <a:picLocks noChangeAspect="1" noChangeArrowheads="1"/>
          </p:cNvPicPr>
          <p:nvPr/>
        </p:nvPicPr>
        <p:blipFill>
          <a:blip r:embed="rId4" cstate="print"/>
          <a:srcRect l="8153" t="23369" r="10054" b="20833"/>
          <a:stretch>
            <a:fillRect/>
          </a:stretch>
        </p:blipFill>
        <p:spPr bwMode="auto">
          <a:xfrm>
            <a:off x="6096000" y="5299075"/>
            <a:ext cx="3048000" cy="155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941387"/>
          </a:xfrm>
        </p:spPr>
        <p:txBody>
          <a:bodyPr/>
          <a:lstStyle/>
          <a:p>
            <a:r>
              <a:rPr lang="en-US" dirty="0" smtClean="0"/>
              <a:t>7. Agricultural Curriculum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/>
          <a:lstStyle/>
          <a:p>
            <a:r>
              <a:rPr lang="en-US" sz="2400" dirty="0" smtClean="0"/>
              <a:t>Need for curriculum enhancement and reform for both academic and non-academic/professional education</a:t>
            </a:r>
          </a:p>
          <a:p>
            <a:endParaRPr lang="en-US" sz="2400" dirty="0" smtClean="0"/>
          </a:p>
          <a:p>
            <a:r>
              <a:rPr lang="en-US" sz="2400" dirty="0" smtClean="0"/>
              <a:t>More emphasis on practical/experiential learning</a:t>
            </a:r>
          </a:p>
          <a:p>
            <a:endParaRPr lang="en-US" sz="2400" dirty="0" smtClean="0"/>
          </a:p>
          <a:p>
            <a:r>
              <a:rPr lang="en-US" sz="2400" dirty="0" smtClean="0"/>
              <a:t>Need for faculty development and support for hiring of new faculty</a:t>
            </a:r>
          </a:p>
          <a:p>
            <a:endParaRPr lang="en-US" sz="2400" dirty="0" smtClean="0"/>
          </a:p>
          <a:p>
            <a:r>
              <a:rPr lang="en-US" sz="2400" dirty="0" smtClean="0"/>
              <a:t>Need for market, supply chain management, and technology-driven curricula (e.g. </a:t>
            </a:r>
            <a:r>
              <a:rPr lang="en-US" sz="2400" dirty="0" smtClean="0"/>
              <a:t>Biotech crops)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Need for accessing educational resources through ICT tools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610600" cy="685800"/>
          </a:xfrm>
          <a:noFill/>
          <a:ln/>
        </p:spPr>
        <p:txBody>
          <a:bodyPr/>
          <a:lstStyle/>
          <a:p>
            <a:r>
              <a:rPr lang="en-US" sz="4000" smtClean="0">
                <a:effectLst/>
              </a:rPr>
              <a:t>New approaches for Ag education…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14400"/>
            <a:ext cx="8229600" cy="2209800"/>
          </a:xfrm>
          <a:noFill/>
          <a:ln/>
        </p:spPr>
        <p:txBody>
          <a:bodyPr/>
          <a:lstStyle/>
          <a:p>
            <a:r>
              <a:rPr lang="en-US" sz="2400" dirty="0" smtClean="0">
                <a:effectLst/>
              </a:rPr>
              <a:t>Food Business education at Albert Page Institute</a:t>
            </a:r>
          </a:p>
          <a:p>
            <a:endParaRPr lang="en-US" sz="2400" dirty="0" smtClean="0">
              <a:effectLst/>
            </a:endParaRPr>
          </a:p>
          <a:p>
            <a:r>
              <a:rPr lang="en-US" sz="2400" dirty="0" smtClean="0">
                <a:effectLst/>
              </a:rPr>
              <a:t>VASAT/ICRISAT – Mass Learning</a:t>
            </a:r>
            <a:endParaRPr lang="en-US" sz="2400" dirty="0" smtClean="0">
              <a:effectLst/>
            </a:endParaRPr>
          </a:p>
          <a:p>
            <a:endParaRPr lang="en-US" sz="2400" dirty="0" smtClean="0">
              <a:effectLst/>
            </a:endParaRPr>
          </a:p>
          <a:p>
            <a:r>
              <a:rPr lang="en-US" sz="2400" dirty="0" smtClean="0">
                <a:effectLst/>
              </a:rPr>
              <a:t>VUAT – Kerala Ag University</a:t>
            </a:r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2"/>
          <a:srcRect l="26666" t="10667" r="26666" b="14667"/>
          <a:stretch>
            <a:fillRect/>
          </a:stretch>
        </p:blipFill>
        <p:spPr bwMode="auto">
          <a:xfrm>
            <a:off x="0" y="3276600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3" cstate="print"/>
          <a:srcRect l="3403" t="6880" r="2000" b="7564"/>
          <a:stretch>
            <a:fillRect/>
          </a:stretch>
        </p:blipFill>
        <p:spPr bwMode="auto">
          <a:xfrm>
            <a:off x="3505200" y="3276600"/>
            <a:ext cx="2878138" cy="3581400"/>
          </a:xfrm>
          <a:prstGeom prst="rect">
            <a:avLst/>
          </a:prstGeom>
          <a:noFill/>
        </p:spPr>
      </p:pic>
      <p:pic>
        <p:nvPicPr>
          <p:cNvPr id="55302" name="Picture 6"/>
          <p:cNvPicPr>
            <a:picLocks noChangeAspect="1" noChangeArrowheads="1"/>
          </p:cNvPicPr>
          <p:nvPr/>
        </p:nvPicPr>
        <p:blipFill>
          <a:blip r:embed="rId4" cstate="print"/>
          <a:srcRect l="2129" t="934" b="1414"/>
          <a:stretch>
            <a:fillRect/>
          </a:stretch>
        </p:blipFill>
        <p:spPr bwMode="auto">
          <a:xfrm>
            <a:off x="6369050" y="2667000"/>
            <a:ext cx="277495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/>
        </p:spPr>
        <p:txBody>
          <a:bodyPr/>
          <a:lstStyle/>
          <a:p>
            <a:r>
              <a:rPr lang="en-US" sz="3600" smtClean="0">
                <a:effectLst/>
              </a:rPr>
              <a:t>8. Reaching the illiterate and breaking gender and language barriers…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30725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Literacy rate in India is </a:t>
            </a:r>
            <a:r>
              <a:rPr lang="en-US" sz="2400" dirty="0" smtClean="0">
                <a:effectLst/>
              </a:rPr>
              <a:t>61% </a:t>
            </a:r>
            <a:r>
              <a:rPr lang="en-US" sz="2400" dirty="0" smtClean="0">
                <a:effectLst/>
              </a:rPr>
              <a:t>and Sri Lanka 93%</a:t>
            </a:r>
          </a:p>
          <a:p>
            <a:pPr>
              <a:lnSpc>
                <a:spcPct val="90000"/>
              </a:lnSpc>
            </a:pPr>
            <a:endParaRPr lang="en-US" sz="2400" dirty="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Number of official languages in India are 22 and in Sri Lanka are 3</a:t>
            </a:r>
          </a:p>
          <a:p>
            <a:pPr>
              <a:lnSpc>
                <a:spcPct val="90000"/>
              </a:lnSpc>
            </a:pPr>
            <a:endParaRPr lang="en-US" sz="2400" dirty="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Computer literacy low</a:t>
            </a:r>
          </a:p>
          <a:p>
            <a:pPr>
              <a:lnSpc>
                <a:spcPct val="90000"/>
              </a:lnSpc>
            </a:pPr>
            <a:endParaRPr lang="en-US" sz="2400" dirty="0" smtClean="0">
              <a:effectLst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Gender balance/culture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400" dirty="0" smtClean="0">
              <a:effectLst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smtClean="0">
                <a:solidFill>
                  <a:srgbClr val="FFFF00"/>
                </a:solidFill>
                <a:effectLst/>
              </a:rPr>
              <a:t>	Need to consider these issues in designing and delivering educational programs...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z="4000" smtClean="0"/>
              <a:t>9. Rebuilding Agricultural Libraries</a:t>
            </a:r>
          </a:p>
        </p:txBody>
      </p:sp>
      <p:pic>
        <p:nvPicPr>
          <p:cNvPr id="14339" name="Picture 4" descr="Library-glob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914400"/>
            <a:ext cx="2914650" cy="3886200"/>
          </a:xfrm>
          <a:noFill/>
        </p:spPr>
      </p:pic>
      <p:pic>
        <p:nvPicPr>
          <p:cNvPr id="14343" name="Picture 7" descr="IMG_29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3352800" cy="2514600"/>
          </a:xfrm>
          <a:prstGeom prst="rect">
            <a:avLst/>
          </a:prstGeom>
          <a:noFill/>
        </p:spPr>
      </p:pic>
      <p:pic>
        <p:nvPicPr>
          <p:cNvPr id="14344" name="Picture 8" descr="IMG_257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4686300"/>
            <a:ext cx="2895600" cy="2171700"/>
          </a:xfrm>
          <a:prstGeom prst="rect">
            <a:avLst/>
          </a:prstGeom>
          <a:noFill/>
        </p:spPr>
      </p:pic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3657600" y="1219200"/>
            <a:ext cx="4648200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800" b="1"/>
              <a:t>Visited Four Libraries at: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800"/>
              <a:t>Haryana Ag University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800"/>
              <a:t>MANAGE – Hyderabad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800"/>
              <a:t>Kerala Ag University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2800"/>
              <a:t>Peradeniya University</a:t>
            </a:r>
          </a:p>
        </p:txBody>
      </p:sp>
      <p:pic>
        <p:nvPicPr>
          <p:cNvPr id="14346" name="Picture 10" descr="IMG_265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4686300"/>
            <a:ext cx="2895600" cy="2171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r>
              <a:rPr lang="en-US" sz="3600" smtClean="0">
                <a:solidFill>
                  <a:schemeClr val="tx1"/>
                </a:solidFill>
              </a:rPr>
              <a:t>Landlocked Libraries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419600" y="1676400"/>
            <a:ext cx="4724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endParaRPr lang="en-US" sz="4400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52400" y="1295400"/>
            <a:ext cx="4953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0" dir="169799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</a:pPr>
            <a:r>
              <a:rPr lang="en-US" sz="2400">
                <a:solidFill>
                  <a:schemeClr val="tx2"/>
                </a:solidFill>
              </a:rPr>
              <a:t>Severe lack of resources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</a:pPr>
            <a:endParaRPr lang="en-US" sz="2400">
              <a:solidFill>
                <a:schemeClr val="tx2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</a:pPr>
            <a:r>
              <a:rPr lang="en-US" sz="2400">
                <a:solidFill>
                  <a:schemeClr val="tx2"/>
                </a:solidFill>
              </a:rPr>
              <a:t>Limited Internet connectivity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</a:pPr>
            <a:endParaRPr lang="en-US" sz="2400">
              <a:solidFill>
                <a:schemeClr val="tx2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</a:pPr>
            <a:r>
              <a:rPr lang="en-US" sz="2400">
                <a:solidFill>
                  <a:schemeClr val="tx2"/>
                </a:solidFill>
              </a:rPr>
              <a:t>Creative staff uses the Internet and other strategies to make up for lack of books and journals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</a:pPr>
            <a:endParaRPr lang="en-US" sz="2400">
              <a:solidFill>
                <a:schemeClr val="tx2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</a:pPr>
            <a:r>
              <a:rPr lang="en-US" sz="2400">
                <a:solidFill>
                  <a:schemeClr val="tx2"/>
                </a:solidFill>
              </a:rPr>
              <a:t>Local report, journals, and dissertations not in electronic format</a:t>
            </a:r>
          </a:p>
        </p:txBody>
      </p:sp>
      <p:pic>
        <p:nvPicPr>
          <p:cNvPr id="56328" name="Picture 8" descr="IMG_25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143000"/>
            <a:ext cx="3886200" cy="2686050"/>
          </a:xfrm>
          <a:prstGeom prst="rect">
            <a:avLst/>
          </a:prstGeom>
          <a:noFill/>
        </p:spPr>
      </p:pic>
      <p:pic>
        <p:nvPicPr>
          <p:cNvPr id="56329" name="Picture 9" descr="IMG_25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962400"/>
            <a:ext cx="38862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941387"/>
          </a:xfrm>
        </p:spPr>
        <p:txBody>
          <a:bodyPr/>
          <a:lstStyle/>
          <a:p>
            <a:r>
              <a:rPr lang="en-US" dirty="0" smtClean="0"/>
              <a:t>10. Scientific Linkages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r>
              <a:rPr lang="en-US" sz="2800" dirty="0" smtClean="0"/>
              <a:t>Weak scientific linkages (linkages within country and regionally); South - South cooperation</a:t>
            </a:r>
          </a:p>
          <a:p>
            <a:endParaRPr lang="en-US" sz="2800" dirty="0" smtClean="0"/>
          </a:p>
          <a:p>
            <a:r>
              <a:rPr lang="en-US" sz="2800" dirty="0" smtClean="0"/>
              <a:t>Inadequate public-private sector linkages</a:t>
            </a:r>
          </a:p>
          <a:p>
            <a:endParaRPr lang="en-US" sz="2800" dirty="0" smtClean="0"/>
          </a:p>
          <a:p>
            <a:r>
              <a:rPr lang="en-US" sz="2800" dirty="0" smtClean="0"/>
              <a:t>Linkages among 41 State Agricultural Universities in India and 7 Faculties of Agriculture in Sri Lanka – Very weak</a:t>
            </a:r>
          </a:p>
          <a:p>
            <a:endParaRPr lang="en-US" sz="2800" dirty="0" smtClean="0"/>
          </a:p>
          <a:p>
            <a:r>
              <a:rPr lang="en-US" sz="2800" dirty="0" smtClean="0"/>
              <a:t>Innovative approaches needed to foster information and knowledge exchange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3340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200" dirty="0" smtClean="0">
                <a:effectLst/>
              </a:rPr>
              <a:t>Emphasis shifting from production to market driven agriculture</a:t>
            </a:r>
          </a:p>
          <a:p>
            <a:pPr>
              <a:lnSpc>
                <a:spcPct val="80000"/>
              </a:lnSpc>
            </a:pPr>
            <a:endParaRPr lang="en-US" sz="2200" dirty="0" smtClean="0">
              <a:effectLst/>
            </a:endParaRPr>
          </a:p>
          <a:p>
            <a:pPr>
              <a:lnSpc>
                <a:spcPct val="80000"/>
              </a:lnSpc>
            </a:pPr>
            <a:r>
              <a:rPr lang="en-US" sz="2200" dirty="0" smtClean="0">
                <a:effectLst/>
              </a:rPr>
              <a:t>Under-funded public extension systems require support, reform and greater public/private cooperation</a:t>
            </a:r>
          </a:p>
          <a:p>
            <a:pPr>
              <a:lnSpc>
                <a:spcPct val="80000"/>
              </a:lnSpc>
            </a:pPr>
            <a:endParaRPr lang="en-US" sz="2200" dirty="0" smtClean="0">
              <a:effectLst/>
            </a:endParaRPr>
          </a:p>
          <a:p>
            <a:pPr>
              <a:lnSpc>
                <a:spcPct val="80000"/>
              </a:lnSpc>
            </a:pPr>
            <a:r>
              <a:rPr lang="en-US" sz="2200" dirty="0" smtClean="0">
                <a:effectLst/>
              </a:rPr>
              <a:t>Need for greater public investments for improving local traditional markets and private investments in supermarkets</a:t>
            </a:r>
          </a:p>
          <a:p>
            <a:pPr>
              <a:lnSpc>
                <a:spcPct val="80000"/>
              </a:lnSpc>
            </a:pPr>
            <a:endParaRPr lang="en-US" sz="2200" dirty="0" smtClean="0">
              <a:effectLst/>
            </a:endParaRPr>
          </a:p>
          <a:p>
            <a:pPr>
              <a:lnSpc>
                <a:spcPct val="80000"/>
              </a:lnSpc>
            </a:pPr>
            <a:r>
              <a:rPr lang="en-US" sz="2200" dirty="0" smtClean="0">
                <a:effectLst/>
              </a:rPr>
              <a:t>Need for curriculum reform, faculty development, and improve the quality of education</a:t>
            </a:r>
          </a:p>
          <a:p>
            <a:pPr>
              <a:lnSpc>
                <a:spcPct val="80000"/>
              </a:lnSpc>
            </a:pPr>
            <a:endParaRPr lang="en-US" sz="2200" dirty="0" smtClean="0">
              <a:effectLst/>
            </a:endParaRPr>
          </a:p>
          <a:p>
            <a:pPr>
              <a:lnSpc>
                <a:spcPct val="80000"/>
              </a:lnSpc>
            </a:pPr>
            <a:r>
              <a:rPr lang="en-US" sz="2200" dirty="0" smtClean="0">
                <a:effectLst/>
              </a:rPr>
              <a:t>Rapid uptake of cell phones offer great potential for small holders to access real time information</a:t>
            </a:r>
          </a:p>
          <a:p>
            <a:pPr>
              <a:lnSpc>
                <a:spcPct val="80000"/>
              </a:lnSpc>
            </a:pPr>
            <a:endParaRPr lang="en-US" sz="2200" dirty="0" smtClean="0">
              <a:effectLst/>
            </a:endParaRPr>
          </a:p>
          <a:p>
            <a:pPr>
              <a:lnSpc>
                <a:spcPct val="80000"/>
              </a:lnSpc>
            </a:pPr>
            <a:r>
              <a:rPr lang="en-US" sz="2200" dirty="0" smtClean="0">
                <a:effectLst/>
              </a:rPr>
              <a:t>Need to promote scientific linkages for sharing and exchanging information and experiences within countries, regionally and internationally</a:t>
            </a:r>
          </a:p>
          <a:p>
            <a:pPr>
              <a:lnSpc>
                <a:spcPct val="80000"/>
              </a:lnSpc>
            </a:pPr>
            <a:endParaRPr lang="en-US" sz="2000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noFill/>
          <a:ln/>
        </p:spPr>
        <p:txBody>
          <a:bodyPr/>
          <a:lstStyle/>
          <a:p>
            <a:r>
              <a:rPr lang="en-US" sz="3200" dirty="0" smtClean="0"/>
              <a:t>Major Lessons from the South Asia Site Visit…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838200"/>
            <a:ext cx="8229600" cy="5410200"/>
          </a:xfrm>
        </p:spPr>
        <p:txBody>
          <a:bodyPr/>
          <a:lstStyle/>
          <a:p>
            <a:pPr marL="338138" indent="-338138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mtClean="0"/>
          </a:p>
          <a:p>
            <a:pPr marL="338138" indent="-338138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mtClean="0"/>
          </a:p>
          <a:p>
            <a:pPr marL="338138" indent="-338138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				</a:t>
            </a:r>
          </a:p>
          <a:p>
            <a:pPr marL="338138" indent="-338138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7200" b="1" smtClean="0">
                <a:solidFill>
                  <a:srgbClr val="66FF66"/>
                </a:solidFill>
              </a:rPr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000" smtClean="0"/>
              <a:t>Purpose of the South Asia Site Visit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z="2800" smtClean="0"/>
              <a:t>Interact with the stakeholders on the ground on issues related to agricultural information and education</a:t>
            </a:r>
          </a:p>
          <a:p>
            <a:endParaRPr lang="en-US" sz="2800" smtClean="0"/>
          </a:p>
          <a:p>
            <a:r>
              <a:rPr lang="en-US" sz="2800" smtClean="0"/>
              <a:t>Seek input from stakeholders on information needs of smallholders</a:t>
            </a:r>
          </a:p>
          <a:p>
            <a:endParaRPr lang="en-US" sz="2800" smtClean="0"/>
          </a:p>
          <a:p>
            <a:r>
              <a:rPr lang="en-US" sz="2800" smtClean="0"/>
              <a:t>Identify barriers to expanded use of ICT to assist smallholders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0" y="614045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FF00"/>
                </a:solidFill>
              </a:rPr>
              <a:t>Taking a bottom-up approach………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865188"/>
          </a:xfrm>
          <a:noFill/>
        </p:spPr>
        <p:txBody>
          <a:bodyPr/>
          <a:lstStyle/>
          <a:p>
            <a:r>
              <a:rPr lang="en-US" smtClean="0">
                <a:effectLst/>
              </a:rPr>
              <a:t>India and Sri Lanka Site Visits</a:t>
            </a:r>
          </a:p>
        </p:txBody>
      </p:sp>
      <p:graphicFrame>
        <p:nvGraphicFramePr>
          <p:cNvPr id="36973" name="Group 109"/>
          <p:cNvGraphicFramePr>
            <a:graphicFrameLocks noGrp="1"/>
          </p:cNvGraphicFramePr>
          <p:nvPr>
            <p:ph idx="4294967295"/>
          </p:nvPr>
        </p:nvGraphicFramePr>
        <p:xfrm>
          <a:off x="0" y="1066800"/>
          <a:ext cx="9144000" cy="5446713"/>
        </p:xfrm>
        <a:graphic>
          <a:graphicData uri="http://schemas.openxmlformats.org/drawingml/2006/table">
            <a:tbl>
              <a:tblPr/>
              <a:tblGrid>
                <a:gridCol w="2057400"/>
                <a:gridCol w="3352800"/>
                <a:gridCol w="37338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Feature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Sri Lanka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Size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Large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(1.1 b people)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Small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(20 m people)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Agriculture Development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State subject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(29 states)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National subject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(9 provinces)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Ag Research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SAUs, ICAR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DoA, Research Institutes, Universities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Ag Education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Ag Faculties at Universities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Ag Extension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SDA, SAUs, ICAR-KVKs, ATMA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DoA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– Extension division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International Centers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ICRISAT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IWMI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south_asia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" y="152400"/>
            <a:ext cx="4495800" cy="6546850"/>
          </a:xfrm>
          <a:noFill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48200" y="228600"/>
            <a:ext cx="4495800" cy="624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u="sng">
                <a:effectLst>
                  <a:outerShdw blurRad="38100" dist="38100" dir="2700000" algn="tl">
                    <a:srgbClr val="000000"/>
                  </a:outerShdw>
                </a:effectLst>
              </a:rPr>
              <a:t>India (June 4-11)</a:t>
            </a:r>
          </a:p>
          <a:p>
            <a:pPr>
              <a:spcBef>
                <a:spcPct val="50000"/>
              </a:spcBef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New Delhi</a:t>
            </a:r>
          </a:p>
          <a:p>
            <a:pPr>
              <a:spcBef>
                <a:spcPct val="50000"/>
              </a:spcBef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Haryana State (Northern India)</a:t>
            </a:r>
          </a:p>
          <a:p>
            <a:pPr>
              <a:spcBef>
                <a:spcPct val="50000"/>
              </a:spcBef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Hyderabad area</a:t>
            </a:r>
          </a:p>
          <a:p>
            <a:pPr>
              <a:spcBef>
                <a:spcPct val="50000"/>
              </a:spcBef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Bangalore area</a:t>
            </a:r>
          </a:p>
          <a:p>
            <a:pPr>
              <a:spcBef>
                <a:spcPct val="50000"/>
              </a:spcBef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Kerala State (Southern India)</a:t>
            </a:r>
          </a:p>
          <a:p>
            <a:pPr>
              <a:spcBef>
                <a:spcPct val="50000"/>
              </a:spcBef>
            </a:pPr>
            <a:r>
              <a:rPr lang="en-US" sz="3200" b="1" u="sng">
                <a:effectLst>
                  <a:outerShdw blurRad="38100" dist="38100" dir="2700000" algn="tl">
                    <a:srgbClr val="000000"/>
                  </a:outerShdw>
                </a:effectLst>
              </a:rPr>
              <a:t>Sri Lanka (June 12-15)</a:t>
            </a:r>
          </a:p>
          <a:p>
            <a:pPr>
              <a:spcBef>
                <a:spcPct val="50000"/>
              </a:spcBef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Colombo</a:t>
            </a:r>
          </a:p>
          <a:p>
            <a:pPr>
              <a:spcBef>
                <a:spcPct val="50000"/>
              </a:spcBef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Dambulla</a:t>
            </a:r>
          </a:p>
          <a:p>
            <a:pPr>
              <a:spcBef>
                <a:spcPct val="50000"/>
              </a:spcBef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Bathalagoda</a:t>
            </a:r>
          </a:p>
          <a:p>
            <a:pPr>
              <a:spcBef>
                <a:spcPct val="50000"/>
              </a:spcBef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Peradeniya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88988"/>
          </a:xfrm>
          <a:noFill/>
          <a:ln/>
        </p:spPr>
        <p:txBody>
          <a:bodyPr/>
          <a:lstStyle/>
          <a:p>
            <a:r>
              <a:rPr lang="en-US" smtClean="0">
                <a:effectLst/>
              </a:rPr>
              <a:t>Stakeholder interactions…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5791200" cy="49530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Smallholder farmers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Extension officers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Traders and local markets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Private - Input providers and supermarkets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Rural bank officers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Researchers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Faculty and students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ICT providers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Policy makers/Govt. officials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effectLst/>
              </a:rPr>
              <a:t>Reps from CGIAR and international agencies 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81000" y="6172200"/>
            <a:ext cx="822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FF00"/>
                </a:solidFill>
              </a:rPr>
              <a:t>Meetings </a:t>
            </a:r>
            <a:r>
              <a:rPr lang="en-US" sz="2800" b="1" dirty="0">
                <a:solidFill>
                  <a:srgbClr val="FFFF00"/>
                </a:solidFill>
              </a:rPr>
              <a:t>with a wide range of stakeholders….</a:t>
            </a:r>
          </a:p>
        </p:txBody>
      </p:sp>
      <p:pic>
        <p:nvPicPr>
          <p:cNvPr id="45062" name="Picture 6" descr="DSC01218"/>
          <p:cNvPicPr>
            <a:picLocks noChangeAspect="1" noChangeArrowheads="1"/>
          </p:cNvPicPr>
          <p:nvPr/>
        </p:nvPicPr>
        <p:blipFill>
          <a:blip r:embed="rId2">
            <a:lum bright="12000" contrast="6000"/>
          </a:blip>
          <a:srcRect/>
          <a:stretch>
            <a:fillRect/>
          </a:stretch>
        </p:blipFill>
        <p:spPr bwMode="auto">
          <a:xfrm>
            <a:off x="5334000" y="1447800"/>
            <a:ext cx="3581400" cy="3508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484188"/>
          </a:xfrm>
          <a:noFill/>
          <a:ln/>
        </p:spPr>
        <p:txBody>
          <a:bodyPr/>
          <a:lstStyle/>
          <a:p>
            <a:r>
              <a:rPr lang="en-US" sz="3600" smtClean="0">
                <a:effectLst/>
              </a:rPr>
              <a:t>Field visits and meeting the smallholders…</a:t>
            </a:r>
          </a:p>
        </p:txBody>
      </p:sp>
      <p:pic>
        <p:nvPicPr>
          <p:cNvPr id="48149" name="Picture 21" descr="DSC012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81350"/>
            <a:ext cx="4953000" cy="3714750"/>
          </a:xfrm>
          <a:prstGeom prst="rect">
            <a:avLst/>
          </a:prstGeom>
          <a:noFill/>
        </p:spPr>
      </p:pic>
      <p:pic>
        <p:nvPicPr>
          <p:cNvPr id="48150" name="Picture 22" descr="DSC01426"/>
          <p:cNvPicPr>
            <a:picLocks noChangeAspect="1" noChangeArrowheads="1"/>
          </p:cNvPicPr>
          <p:nvPr/>
        </p:nvPicPr>
        <p:blipFill>
          <a:blip r:embed="rId3" cstate="print"/>
          <a:srcRect l="4111"/>
          <a:stretch>
            <a:fillRect/>
          </a:stretch>
        </p:blipFill>
        <p:spPr bwMode="auto">
          <a:xfrm>
            <a:off x="3581400" y="3640138"/>
            <a:ext cx="5562600" cy="3262312"/>
          </a:xfrm>
          <a:prstGeom prst="rect">
            <a:avLst/>
          </a:prstGeom>
          <a:noFill/>
        </p:spPr>
      </p:pic>
      <p:pic>
        <p:nvPicPr>
          <p:cNvPr id="48151" name="Picture 23" descr="DSC011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14400"/>
            <a:ext cx="3657600" cy="2743200"/>
          </a:xfrm>
          <a:prstGeom prst="rect">
            <a:avLst/>
          </a:prstGeom>
          <a:noFill/>
        </p:spPr>
      </p:pic>
      <p:pic>
        <p:nvPicPr>
          <p:cNvPr id="48152" name="Picture 24" descr="IMG_25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923925"/>
            <a:ext cx="3733800" cy="2800350"/>
          </a:xfrm>
          <a:prstGeom prst="rect">
            <a:avLst/>
          </a:prstGeom>
          <a:noFill/>
        </p:spPr>
      </p:pic>
      <p:pic>
        <p:nvPicPr>
          <p:cNvPr id="48153" name="Picture 25"/>
          <p:cNvPicPr>
            <a:picLocks noChangeAspect="1" noChangeArrowheads="1"/>
          </p:cNvPicPr>
          <p:nvPr/>
        </p:nvPicPr>
        <p:blipFill>
          <a:blip r:embed="rId6" cstate="print">
            <a:lum bright="18000" contrast="-60000"/>
          </a:blip>
          <a:srcRect/>
          <a:stretch>
            <a:fillRect/>
          </a:stretch>
        </p:blipFill>
        <p:spPr bwMode="auto">
          <a:xfrm>
            <a:off x="6724650" y="914400"/>
            <a:ext cx="2419350" cy="2895600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712788"/>
          </a:xfrm>
          <a:noFill/>
          <a:ln/>
        </p:spPr>
        <p:txBody>
          <a:bodyPr/>
          <a:lstStyle/>
          <a:p>
            <a:r>
              <a:rPr lang="en-US" sz="3200" smtClean="0">
                <a:effectLst/>
              </a:rPr>
              <a:t>Visits to local open markets, traders and supermarkets….</a:t>
            </a:r>
          </a:p>
        </p:txBody>
      </p:sp>
      <p:pic>
        <p:nvPicPr>
          <p:cNvPr id="51205" name="Picture 5" descr="DSC014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4114800"/>
            <a:ext cx="4876800" cy="2743200"/>
          </a:xfrm>
          <a:prstGeom prst="rect">
            <a:avLst/>
          </a:prstGeom>
          <a:noFill/>
        </p:spPr>
      </p:pic>
      <p:pic>
        <p:nvPicPr>
          <p:cNvPr id="51212" name="Picture 12" descr="IMG_28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676400"/>
            <a:ext cx="3276600" cy="2457450"/>
          </a:xfrm>
          <a:prstGeom prst="rect">
            <a:avLst/>
          </a:prstGeom>
          <a:noFill/>
        </p:spPr>
      </p:pic>
      <p:pic>
        <p:nvPicPr>
          <p:cNvPr id="51213" name="Picture 13" descr="IMG_267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28800"/>
            <a:ext cx="3505200" cy="2628900"/>
          </a:xfrm>
          <a:prstGeom prst="rect">
            <a:avLst/>
          </a:prstGeom>
          <a:noFill/>
        </p:spPr>
      </p:pic>
      <p:pic>
        <p:nvPicPr>
          <p:cNvPr id="51214" name="Picture 14" descr="IMG_2664"/>
          <p:cNvPicPr>
            <a:picLocks noChangeAspect="1" noChangeArrowheads="1"/>
          </p:cNvPicPr>
          <p:nvPr/>
        </p:nvPicPr>
        <p:blipFill>
          <a:blip r:embed="rId5" cstate="print"/>
          <a:srcRect t="14285"/>
          <a:stretch>
            <a:fillRect/>
          </a:stretch>
        </p:blipFill>
        <p:spPr bwMode="auto">
          <a:xfrm>
            <a:off x="0" y="4114800"/>
            <a:ext cx="4267200" cy="2743200"/>
          </a:xfrm>
          <a:prstGeom prst="rect">
            <a:avLst/>
          </a:prstGeom>
          <a:noFill/>
        </p:spPr>
      </p:pic>
      <p:pic>
        <p:nvPicPr>
          <p:cNvPr id="51215" name="Picture 15" descr="IMG_27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1676400"/>
            <a:ext cx="3276600" cy="2457450"/>
          </a:xfrm>
          <a:prstGeom prst="rect">
            <a:avLst/>
          </a:prstGeom>
          <a:noFill/>
        </p:spPr>
      </p:pic>
      <p:pic>
        <p:nvPicPr>
          <p:cNvPr id="51216" name="Picture 16" descr="IMG_2690"/>
          <p:cNvPicPr>
            <a:picLocks noChangeAspect="1" noChangeArrowheads="1"/>
          </p:cNvPicPr>
          <p:nvPr/>
        </p:nvPicPr>
        <p:blipFill>
          <a:blip r:embed="rId7" cstate="print"/>
          <a:srcRect t="34601" b="24509"/>
          <a:stretch>
            <a:fillRect/>
          </a:stretch>
        </p:blipFill>
        <p:spPr bwMode="auto">
          <a:xfrm>
            <a:off x="0" y="876300"/>
            <a:ext cx="3810000" cy="952500"/>
          </a:xfrm>
          <a:prstGeom prst="rect">
            <a:avLst/>
          </a:prstGeom>
          <a:noFill/>
        </p:spPr>
      </p:pic>
      <p:pic>
        <p:nvPicPr>
          <p:cNvPr id="51217" name="Picture 17" descr="IMG_2819"/>
          <p:cNvPicPr>
            <a:picLocks noChangeAspect="1" noChangeArrowheads="1"/>
          </p:cNvPicPr>
          <p:nvPr/>
        </p:nvPicPr>
        <p:blipFill>
          <a:blip r:embed="rId8" cstate="print"/>
          <a:srcRect t="31454" b="37091"/>
          <a:stretch>
            <a:fillRect/>
          </a:stretch>
        </p:blipFill>
        <p:spPr bwMode="auto">
          <a:xfrm>
            <a:off x="5257800" y="914400"/>
            <a:ext cx="3886200" cy="915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/>
        </p:spPr>
        <p:txBody>
          <a:bodyPr/>
          <a:lstStyle/>
          <a:p>
            <a:r>
              <a:rPr lang="en-US" sz="3600" smtClean="0">
                <a:effectLst/>
              </a:rPr>
              <a:t>Interactions with stakeholders that support smallholders…</a:t>
            </a:r>
          </a:p>
        </p:txBody>
      </p:sp>
      <p:pic>
        <p:nvPicPr>
          <p:cNvPr id="52228" name="Picture 4" descr="IMG_2498"/>
          <p:cNvPicPr>
            <a:picLocks noChangeAspect="1" noChangeArrowheads="1"/>
          </p:cNvPicPr>
          <p:nvPr/>
        </p:nvPicPr>
        <p:blipFill>
          <a:blip r:embed="rId2" cstate="print"/>
          <a:srcRect b="30800"/>
          <a:stretch>
            <a:fillRect/>
          </a:stretch>
        </p:blipFill>
        <p:spPr bwMode="auto">
          <a:xfrm>
            <a:off x="4953000" y="1238250"/>
            <a:ext cx="4191000" cy="2174875"/>
          </a:xfrm>
          <a:prstGeom prst="rect">
            <a:avLst/>
          </a:prstGeom>
          <a:noFill/>
        </p:spPr>
      </p:pic>
      <p:pic>
        <p:nvPicPr>
          <p:cNvPr id="52229" name="Picture 5" descr="IMG_2812"/>
          <p:cNvPicPr>
            <a:picLocks noChangeAspect="1" noChangeArrowheads="1"/>
          </p:cNvPicPr>
          <p:nvPr/>
        </p:nvPicPr>
        <p:blipFill>
          <a:blip r:embed="rId3" cstate="print"/>
          <a:srcRect t="15094" b="7547"/>
          <a:stretch>
            <a:fillRect/>
          </a:stretch>
        </p:blipFill>
        <p:spPr bwMode="auto">
          <a:xfrm>
            <a:off x="4419600" y="3219450"/>
            <a:ext cx="4038600" cy="2343150"/>
          </a:xfrm>
          <a:prstGeom prst="rect">
            <a:avLst/>
          </a:prstGeom>
          <a:noFill/>
        </p:spPr>
      </p:pic>
      <p:pic>
        <p:nvPicPr>
          <p:cNvPr id="52231" name="Picture 7" descr="IMG_2805"/>
          <p:cNvPicPr>
            <a:picLocks noChangeAspect="1" noChangeArrowheads="1"/>
          </p:cNvPicPr>
          <p:nvPr/>
        </p:nvPicPr>
        <p:blipFill>
          <a:blip r:embed="rId4" cstate="print"/>
          <a:srcRect t="33035"/>
          <a:stretch>
            <a:fillRect/>
          </a:stretch>
        </p:blipFill>
        <p:spPr bwMode="auto">
          <a:xfrm>
            <a:off x="0" y="4572000"/>
            <a:ext cx="4572000" cy="2297113"/>
          </a:xfrm>
          <a:prstGeom prst="rect">
            <a:avLst/>
          </a:prstGeom>
          <a:noFill/>
        </p:spPr>
      </p:pic>
      <p:pic>
        <p:nvPicPr>
          <p:cNvPr id="52232" name="Picture 8" descr="IMG_2635"/>
          <p:cNvPicPr>
            <a:picLocks noChangeAspect="1" noChangeArrowheads="1"/>
          </p:cNvPicPr>
          <p:nvPr/>
        </p:nvPicPr>
        <p:blipFill>
          <a:blip r:embed="rId5" cstate="print"/>
          <a:srcRect t="11926"/>
          <a:stretch>
            <a:fillRect/>
          </a:stretch>
        </p:blipFill>
        <p:spPr bwMode="auto">
          <a:xfrm>
            <a:off x="6019800" y="4795838"/>
            <a:ext cx="3124200" cy="2062162"/>
          </a:xfrm>
          <a:prstGeom prst="rect">
            <a:avLst/>
          </a:prstGeom>
          <a:noFill/>
        </p:spPr>
      </p:pic>
      <p:pic>
        <p:nvPicPr>
          <p:cNvPr id="52233" name="Picture 9" descr="DSC01093"/>
          <p:cNvPicPr>
            <a:picLocks noChangeAspect="1" noChangeArrowheads="1"/>
          </p:cNvPicPr>
          <p:nvPr/>
        </p:nvPicPr>
        <p:blipFill>
          <a:blip r:embed="rId6" cstate="print">
            <a:lum bright="24000" contrast="30000"/>
          </a:blip>
          <a:srcRect/>
          <a:stretch>
            <a:fillRect/>
          </a:stretch>
        </p:blipFill>
        <p:spPr bwMode="auto">
          <a:xfrm>
            <a:off x="0" y="1276350"/>
            <a:ext cx="4419600" cy="3314700"/>
          </a:xfrm>
          <a:prstGeom prst="rect">
            <a:avLst/>
          </a:prstGeom>
          <a:noFill/>
        </p:spPr>
      </p:pic>
      <p:pic>
        <p:nvPicPr>
          <p:cNvPr id="52239" name="Picture 15" descr="DSC0146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4800" y="5562600"/>
            <a:ext cx="21336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am">
  <a:themeElements>
    <a:clrScheme name="Beam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Be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eam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7904</TotalTime>
  <Words>933</Words>
  <PresentationFormat>On-screen Show (4:3)</PresentationFormat>
  <Paragraphs>205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Wingdings</vt:lpstr>
      <vt:lpstr>Calibri</vt:lpstr>
      <vt:lpstr>Times New Roman</vt:lpstr>
      <vt:lpstr>Beam</vt:lpstr>
      <vt:lpstr>Key Findings from the  South Asia Site Visit</vt:lpstr>
      <vt:lpstr>Design Team Members</vt:lpstr>
      <vt:lpstr>Purpose of the South Asia Site Visit</vt:lpstr>
      <vt:lpstr>India and Sri Lanka Site Visits</vt:lpstr>
      <vt:lpstr>Slide 5</vt:lpstr>
      <vt:lpstr>Stakeholder interactions…</vt:lpstr>
      <vt:lpstr>Field visits and meeting the smallholders…</vt:lpstr>
      <vt:lpstr>Visits to local open markets, traders and supermarkets….</vt:lpstr>
      <vt:lpstr>Interactions with stakeholders that support smallholders…</vt:lpstr>
      <vt:lpstr>South Asia Site Visits  Key observations and findings…..</vt:lpstr>
      <vt:lpstr>1. Post-Green Revolution Challenges</vt:lpstr>
      <vt:lpstr>2. Agricultural Inputs and Crop Management Practices</vt:lpstr>
      <vt:lpstr>3. Extension Systems</vt:lpstr>
      <vt:lpstr>Percentage of Indian farm households’ ranking of sources of agricultural information</vt:lpstr>
      <vt:lpstr>At Haryana Agricultural University the team observed:</vt:lpstr>
      <vt:lpstr>4. Use of ICTs by Smallholders and their support institutions</vt:lpstr>
      <vt:lpstr>Slide 17</vt:lpstr>
      <vt:lpstr>ICT based extension emerging…</vt:lpstr>
      <vt:lpstr>5. Rural Credit</vt:lpstr>
      <vt:lpstr>6. Agriculture Market Information</vt:lpstr>
      <vt:lpstr>7. Agricultural Curriculum</vt:lpstr>
      <vt:lpstr>New approaches for Ag education…</vt:lpstr>
      <vt:lpstr>8. Reaching the illiterate and breaking gender and language barriers…</vt:lpstr>
      <vt:lpstr>9. Rebuilding Agricultural Libraries</vt:lpstr>
      <vt:lpstr>Landlocked Libraries</vt:lpstr>
      <vt:lpstr>10. Scientific Linkages</vt:lpstr>
      <vt:lpstr>Major Lessons from the South Asia Site Visit…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INTELLECTUAL PROPERTY POLICIES</dc:title>
  <cp:lastModifiedBy> </cp:lastModifiedBy>
  <cp:revision>343</cp:revision>
  <dcterms:modified xsi:type="dcterms:W3CDTF">2007-10-01T02:03:36Z</dcterms:modified>
</cp:coreProperties>
</file>