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9"/>
  </p:notesMasterIdLst>
  <p:handoutMasterIdLst>
    <p:handoutMasterId r:id="rId30"/>
  </p:handoutMasterIdLst>
  <p:sldIdLst>
    <p:sldId id="478" r:id="rId2"/>
    <p:sldId id="479" r:id="rId3"/>
    <p:sldId id="503" r:id="rId4"/>
    <p:sldId id="480" r:id="rId5"/>
    <p:sldId id="481" r:id="rId6"/>
    <p:sldId id="482" r:id="rId7"/>
    <p:sldId id="483" r:id="rId8"/>
    <p:sldId id="504" r:id="rId9"/>
    <p:sldId id="484" r:id="rId10"/>
    <p:sldId id="486" r:id="rId11"/>
    <p:sldId id="487" r:id="rId12"/>
    <p:sldId id="489" r:id="rId13"/>
    <p:sldId id="490" r:id="rId14"/>
    <p:sldId id="491" r:id="rId15"/>
    <p:sldId id="492" r:id="rId16"/>
    <p:sldId id="493" r:id="rId17"/>
    <p:sldId id="505" r:id="rId18"/>
    <p:sldId id="494" r:id="rId19"/>
    <p:sldId id="507" r:id="rId20"/>
    <p:sldId id="508" r:id="rId21"/>
    <p:sldId id="509" r:id="rId22"/>
    <p:sldId id="510" r:id="rId23"/>
    <p:sldId id="511" r:id="rId24"/>
    <p:sldId id="512" r:id="rId25"/>
    <p:sldId id="513" r:id="rId26"/>
    <p:sldId id="502" r:id="rId27"/>
    <p:sldId id="506" r:id="rId28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2373" autoAdjust="0"/>
  </p:normalViewPr>
  <p:slideViewPr>
    <p:cSldViewPr>
      <p:cViewPr>
        <p:scale>
          <a:sx n="72" d="100"/>
          <a:sy n="72" d="100"/>
        </p:scale>
        <p:origin x="-1080" y="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200" y="-7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47244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r>
              <a:rPr lang="en-US" dirty="0" smtClean="0"/>
              <a:t>CEE 4540: Sustainable Municipal Drinking Water Treatment</a:t>
            </a:r>
          </a:p>
          <a:p>
            <a:r>
              <a:rPr lang="en-US" dirty="0" smtClean="0"/>
              <a:t>Monroe Weber-Shirk</a:t>
            </a:r>
            <a:endParaRPr lang="en-US" dirty="0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5858FC7-A491-4C1D-BE15-441EB2A2CE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526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913D7C8-1D10-4E5B-8A9B-B2BE7F2B76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81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‘cake’ much</a:t>
            </a:r>
            <a:r>
              <a:rPr lang="en-US" baseline="0" dirty="0" smtClean="0"/>
              <a:t> harder to dissolve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3D7C8-1D10-4E5B-8A9B-B2BE7F2B760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7171" name="Picture 3" descr="IMG_024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</p:spPr>
        </p:pic>
        <p:pic>
          <p:nvPicPr>
            <p:cNvPr id="7172" name="Picture 4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73334" t="74040" r="23334" b="17778"/>
            <a:stretch>
              <a:fillRect/>
            </a:stretch>
          </p:blipFill>
          <p:spPr bwMode="auto">
            <a:xfrm>
              <a:off x="4032" y="3216"/>
              <a:ext cx="192" cy="432"/>
            </a:xfrm>
            <a:prstGeom prst="rect">
              <a:avLst/>
            </a:prstGeom>
            <a:noFill/>
          </p:spPr>
        </p:pic>
        <p:pic>
          <p:nvPicPr>
            <p:cNvPr id="7173" name="Picture 5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65834" t="84445" r="29166" b="13333"/>
            <a:stretch>
              <a:fillRect/>
            </a:stretch>
          </p:blipFill>
          <p:spPr bwMode="auto">
            <a:xfrm>
              <a:off x="3792" y="3552"/>
              <a:ext cx="288" cy="96"/>
            </a:xfrm>
            <a:prstGeom prst="rect">
              <a:avLst/>
            </a:prstGeom>
            <a:noFill/>
          </p:spPr>
        </p:pic>
      </p:grp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029200"/>
            <a:ext cx="3962400" cy="1143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35688495-61E6-4C43-9431-EA7C184628A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990600"/>
            <a:ext cx="7772400" cy="1470025"/>
          </a:xfrm>
          <a:ln w="9525"/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7179" name="Picture 11" descr="AguaClara Logo 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1093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CECB2E-A233-43CF-B1E2-6433B9CB7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11455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191250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A5AD3-08CC-4598-BE40-CD82AC3891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53CF1-E184-4C42-BF06-4252E09B86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9674A-2335-4D63-923F-889337434E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492B4-78F1-42E2-AFF8-75AECCA8D8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26DE9-936A-4892-B48E-BC5981E69B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7A795-0F78-44F3-A0FC-134940021A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A8437-DF20-408E-9EC8-9AD0F83404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97E3B-4BD4-4D27-AA52-CBAF8D6425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4635F-EEFC-45D6-A1A7-222B36D01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458200" cy="1143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5E825E6-5608-4DD7-9AF8-76D49B509DE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s://confluence.cornell.edu/display/AGUACLARA/Alum+Viscosit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5029200"/>
            <a:ext cx="4953000" cy="1143000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Spring 2011</a:t>
            </a:r>
          </a:p>
          <a:p>
            <a:r>
              <a:rPr lang="en-US" sz="2000" b="1" dirty="0" smtClean="0"/>
              <a:t>Midterm Teach-in</a:t>
            </a:r>
          </a:p>
          <a:p>
            <a:r>
              <a:rPr lang="en-US" sz="2000" b="1" dirty="0" smtClean="0"/>
              <a:t>Jae Lim, </a:t>
            </a:r>
            <a:r>
              <a:rPr lang="en-US" sz="2000" b="1" dirty="0" err="1" smtClean="0"/>
              <a:t>Boyang</a:t>
            </a:r>
            <a:r>
              <a:rPr lang="en-US" sz="2000" b="1" dirty="0" smtClean="0"/>
              <a:t> Mao, Chris </a:t>
            </a:r>
            <a:r>
              <a:rPr lang="en-US" sz="2000" b="1" dirty="0" err="1" smtClean="0"/>
              <a:t>Inferrera</a:t>
            </a:r>
            <a:endParaRPr lang="en-US" sz="20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09600" y="1066800"/>
            <a:ext cx="8534400" cy="1470025"/>
          </a:xfrm>
        </p:spPr>
        <p:txBody>
          <a:bodyPr/>
          <a:lstStyle/>
          <a:p>
            <a:r>
              <a:rPr lang="en-US" sz="6000" dirty="0" smtClean="0">
                <a:solidFill>
                  <a:schemeClr val="tx1"/>
                </a:solidFill>
              </a:rPr>
              <a:t>Stock Tank Mixing Team</a:t>
            </a:r>
            <a:endParaRPr lang="en-US" sz="6000" dirty="0">
              <a:solidFill>
                <a:schemeClr val="tx1"/>
              </a:solidFill>
            </a:endParaRPr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Inspiration for 1</a:t>
            </a:r>
            <a:r>
              <a:rPr lang="en-US" baseline="30000" dirty="0" smtClean="0"/>
              <a:t>st</a:t>
            </a:r>
            <a:r>
              <a:rPr lang="en-US" dirty="0" smtClean="0"/>
              <a:t> Design</a:t>
            </a:r>
            <a:endParaRPr lang="en-US" dirty="0"/>
          </a:p>
        </p:txBody>
      </p:sp>
      <p:pic>
        <p:nvPicPr>
          <p:cNvPr id="4" name="Picture 3" descr="constant head tank mixer.png"/>
          <p:cNvPicPr>
            <a:picLocks noChangeAspect="1"/>
          </p:cNvPicPr>
          <p:nvPr/>
        </p:nvPicPr>
        <p:blipFill>
          <a:blip r:embed="rId2" cstate="print">
            <a:lum bright="-17000" contrast="-2000"/>
          </a:blip>
          <a:stretch>
            <a:fillRect/>
          </a:stretch>
        </p:blipFill>
        <p:spPr>
          <a:xfrm>
            <a:off x="457200" y="1600200"/>
            <a:ext cx="5095673" cy="4709203"/>
          </a:xfrm>
          <a:prstGeom prst="rect">
            <a:avLst/>
          </a:prstGeom>
        </p:spPr>
      </p:pic>
      <p:pic>
        <p:nvPicPr>
          <p:cNvPr id="6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638800" y="2971800"/>
            <a:ext cx="335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Source - Schulz and </a:t>
            </a:r>
            <a:r>
              <a:rPr lang="en-US" dirty="0" err="1" smtClean="0"/>
              <a:t>Okun</a:t>
            </a:r>
            <a:r>
              <a:rPr lang="en-US" dirty="0" smtClean="0"/>
              <a:t>, </a:t>
            </a:r>
            <a:r>
              <a:rPr lang="en-US" u="sng" dirty="0" smtClean="0"/>
              <a:t>Surface Water Treatment for Communities in Developing Countries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Mixing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338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“Double Bucket”</a:t>
            </a:r>
          </a:p>
          <a:p>
            <a:r>
              <a:rPr lang="en-US" dirty="0" smtClean="0"/>
              <a:t>Keeps coagulant fully saturated at all times</a:t>
            </a:r>
          </a:p>
          <a:p>
            <a:r>
              <a:rPr lang="en-US" dirty="0" smtClean="0"/>
              <a:t>Relies on head pressure to mix coagulant</a:t>
            </a:r>
          </a:p>
          <a:p>
            <a:r>
              <a:rPr lang="en-US" dirty="0" smtClean="0"/>
              <a:t>Filter ensures full mixing</a:t>
            </a:r>
          </a:p>
          <a:p>
            <a:r>
              <a:rPr lang="en-US" dirty="0" smtClean="0"/>
              <a:t>Minimal operator work needed</a:t>
            </a:r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4267200" y="1371600"/>
            <a:ext cx="4648200" cy="4953794"/>
            <a:chOff x="1676400" y="990600"/>
            <a:chExt cx="4724400" cy="5106194"/>
          </a:xfrm>
        </p:grpSpPr>
        <p:cxnSp>
          <p:nvCxnSpPr>
            <p:cNvPr id="9" name="Straight Connector 8"/>
            <p:cNvCxnSpPr/>
            <p:nvPr/>
          </p:nvCxnSpPr>
          <p:spPr bwMode="auto">
            <a:xfrm>
              <a:off x="5715000" y="5638800"/>
              <a:ext cx="685800" cy="1588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round/>
              <a:headEnd type="none" w="lg" len="med"/>
              <a:tailEnd type="none" w="lg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5715000" y="5486400"/>
              <a:ext cx="685800" cy="1588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round/>
              <a:headEnd type="none" w="lg" len="med"/>
              <a:tailEnd type="none" w="lg" len="med"/>
            </a:ln>
            <a:effectLst/>
          </p:spPr>
        </p:cxnSp>
        <p:grpSp>
          <p:nvGrpSpPr>
            <p:cNvPr id="11" name="Group 78"/>
            <p:cNvGrpSpPr/>
            <p:nvPr/>
          </p:nvGrpSpPr>
          <p:grpSpPr>
            <a:xfrm>
              <a:off x="1676400" y="990600"/>
              <a:ext cx="4038600" cy="5106194"/>
              <a:chOff x="1676400" y="990600"/>
              <a:chExt cx="4038600" cy="5106194"/>
            </a:xfrm>
          </p:grpSpPr>
          <p:cxnSp>
            <p:nvCxnSpPr>
              <p:cNvPr id="12" name="Elbow Connector 4"/>
              <p:cNvCxnSpPr/>
              <p:nvPr/>
            </p:nvCxnSpPr>
            <p:spPr bwMode="auto">
              <a:xfrm rot="16200000" flipH="1">
                <a:off x="1257300" y="1638300"/>
                <a:ext cx="4876800" cy="4038600"/>
              </a:xfrm>
              <a:prstGeom prst="bentConnector3">
                <a:avLst>
                  <a:gd name="adj1" fmla="val 100023"/>
                </a:avLst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13" name="Straight Connector 12"/>
              <p:cNvCxnSpPr/>
              <p:nvPr/>
            </p:nvCxnSpPr>
            <p:spPr bwMode="auto">
              <a:xfrm rot="5400000" flipH="1" flipV="1">
                <a:off x="3275806" y="3657600"/>
                <a:ext cx="4877594" cy="794"/>
              </a:xfrm>
              <a:prstGeom prst="line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14" name="Elbow Connector 13"/>
              <p:cNvCxnSpPr/>
              <p:nvPr/>
            </p:nvCxnSpPr>
            <p:spPr bwMode="auto">
              <a:xfrm>
                <a:off x="3048000" y="990600"/>
                <a:ext cx="1219200" cy="1143000"/>
              </a:xfrm>
              <a:prstGeom prst="bentConnector3">
                <a:avLst>
                  <a:gd name="adj1" fmla="val -533"/>
                </a:avLst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15" name="Straight Connector 14"/>
              <p:cNvCxnSpPr/>
              <p:nvPr/>
            </p:nvCxnSpPr>
            <p:spPr bwMode="auto">
              <a:xfrm rot="5400000" flipH="1" flipV="1">
                <a:off x="3696097" y="1561703"/>
                <a:ext cx="1143000" cy="794"/>
              </a:xfrm>
              <a:prstGeom prst="line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16" name="Elbow Connector 15"/>
              <p:cNvCxnSpPr/>
              <p:nvPr/>
            </p:nvCxnSpPr>
            <p:spPr bwMode="auto">
              <a:xfrm>
                <a:off x="2895600" y="1219200"/>
                <a:ext cx="1524000" cy="1066800"/>
              </a:xfrm>
              <a:prstGeom prst="bentConnector3">
                <a:avLst>
                  <a:gd name="adj1" fmla="val 498"/>
                </a:avLst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17" name="Straight Connector 16"/>
              <p:cNvCxnSpPr/>
              <p:nvPr/>
            </p:nvCxnSpPr>
            <p:spPr bwMode="auto">
              <a:xfrm rot="5400000" flipH="1" flipV="1">
                <a:off x="3886200" y="1752600"/>
                <a:ext cx="1066800" cy="1588"/>
              </a:xfrm>
              <a:prstGeom prst="line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18" name="Straight Arrow Connector 17"/>
              <p:cNvCxnSpPr/>
              <p:nvPr/>
            </p:nvCxnSpPr>
            <p:spPr bwMode="auto">
              <a:xfrm>
                <a:off x="4419600" y="1600200"/>
                <a:ext cx="1295400" cy="1588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arrow"/>
              </a:ln>
              <a:effectLst/>
            </p:spPr>
          </p:cxnSp>
          <p:cxnSp>
            <p:nvCxnSpPr>
              <p:cNvPr id="19" name="Straight Arrow Connector 18"/>
              <p:cNvCxnSpPr/>
              <p:nvPr/>
            </p:nvCxnSpPr>
            <p:spPr bwMode="auto">
              <a:xfrm rot="10800000">
                <a:off x="1676400" y="1600200"/>
                <a:ext cx="1219200" cy="1588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arrow"/>
              </a:ln>
              <a:effectLst/>
            </p:spPr>
          </p:cxnSp>
          <p:cxnSp>
            <p:nvCxnSpPr>
              <p:cNvPr id="20" name="Straight Connector 19"/>
              <p:cNvCxnSpPr/>
              <p:nvPr/>
            </p:nvCxnSpPr>
            <p:spPr bwMode="auto">
              <a:xfrm>
                <a:off x="1676400" y="5181600"/>
                <a:ext cx="4038600" cy="1588"/>
              </a:xfrm>
              <a:prstGeom prst="line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sp>
            <p:nvSpPr>
              <p:cNvPr id="21" name="Merge 20"/>
              <p:cNvSpPr/>
              <p:nvPr/>
            </p:nvSpPr>
            <p:spPr bwMode="auto">
              <a:xfrm>
                <a:off x="2362200" y="4953000"/>
                <a:ext cx="228600" cy="228600"/>
              </a:xfrm>
              <a:prstGeom prst="flowChartMerge">
                <a:avLst/>
              </a:prstGeom>
              <a:solidFill>
                <a:schemeClr val="bg1"/>
              </a:solidFill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 Gothic" pitchFamily="34" charset="0"/>
                  <a:cs typeface="Arial" charset="0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1</a:t>
            </a:r>
            <a:r>
              <a:rPr lang="en-US" baseline="30000" dirty="0" smtClean="0"/>
              <a:t>st</a:t>
            </a:r>
            <a:r>
              <a:rPr lang="en-US" dirty="0" smtClean="0"/>
              <a:t>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Available head pressure not sufficient to dissolve alum</a:t>
            </a:r>
          </a:p>
          <a:p>
            <a:r>
              <a:rPr lang="en-US" dirty="0" smtClean="0"/>
              <a:t>Alum would clog pores</a:t>
            </a:r>
            <a:endParaRPr lang="en-US" dirty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Design “</a:t>
            </a:r>
            <a:r>
              <a:rPr lang="en-US" dirty="0" err="1" smtClean="0"/>
              <a:t>Upflow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Goal – To create a design that would incorporate a flow of water upward into mixing container</a:t>
            </a:r>
          </a:p>
          <a:p>
            <a:r>
              <a:rPr lang="en-US" dirty="0" smtClean="0"/>
              <a:t>Upward flow would work against gravity to create turbulence</a:t>
            </a:r>
          </a:p>
          <a:p>
            <a:r>
              <a:rPr lang="en-US" dirty="0" smtClean="0"/>
              <a:t>Experimented to determine what concentrations would be achievable</a:t>
            </a:r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Upflow</a:t>
            </a:r>
            <a:r>
              <a:rPr lang="en-US" dirty="0" smtClean="0"/>
              <a:t>” Testing</a:t>
            </a:r>
            <a:endParaRPr lang="en-US" dirty="0"/>
          </a:p>
        </p:txBody>
      </p:sp>
      <p:pic>
        <p:nvPicPr>
          <p:cNvPr id="4" name="Content Placeholder 3" descr="experimental setup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4062" y="1600200"/>
            <a:ext cx="5995875" cy="4525963"/>
          </a:xfrm>
          <a:prstGeom prst="rect">
            <a:avLst/>
          </a:prstGeom>
        </p:spPr>
      </p:pic>
      <p:pic>
        <p:nvPicPr>
          <p:cNvPr id="6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Filter at top of set-up source of problems</a:t>
            </a:r>
          </a:p>
          <a:p>
            <a:r>
              <a:rPr lang="en-US" dirty="0" smtClean="0"/>
              <a:t>Unable to measure concentration from first tube</a:t>
            </a:r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371600"/>
            <a:ext cx="3962400" cy="4902200"/>
          </a:xfrm>
          <a:prstGeom prst="rect">
            <a:avLst/>
          </a:prstGeom>
        </p:spPr>
      </p:pic>
      <p:pic>
        <p:nvPicPr>
          <p:cNvPr id="7" name="Picture 6" descr="2010961817378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581400"/>
            <a:ext cx="3987800" cy="2990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to </a:t>
            </a:r>
            <a:r>
              <a:rPr lang="en-US" dirty="0" err="1" smtClean="0"/>
              <a:t>PACl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Less denser than water !</a:t>
            </a:r>
          </a:p>
          <a:p>
            <a:r>
              <a:rPr lang="en-US" dirty="0" smtClean="0"/>
              <a:t>Mixes more readily than alum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5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to </a:t>
            </a:r>
            <a:r>
              <a:rPr lang="en-US" dirty="0" err="1" smtClean="0"/>
              <a:t>PACl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AguaClara</a:t>
            </a:r>
            <a:r>
              <a:rPr lang="en-US" dirty="0" smtClean="0"/>
              <a:t> plants are switching to </a:t>
            </a:r>
            <a:r>
              <a:rPr lang="en-US" dirty="0" err="1" smtClean="0"/>
              <a:t>PACl</a:t>
            </a:r>
            <a:endParaRPr lang="en-US" dirty="0" smtClean="0"/>
          </a:p>
          <a:p>
            <a:pPr lvl="1"/>
            <a:r>
              <a:rPr lang="en-US" dirty="0" smtClean="0"/>
              <a:t>More cost efficient than alum</a:t>
            </a:r>
          </a:p>
          <a:p>
            <a:r>
              <a:rPr lang="en-US" dirty="0" smtClean="0"/>
              <a:t>Conversation with Antonio </a:t>
            </a:r>
            <a:r>
              <a:rPr lang="en-US" dirty="0" err="1" smtClean="0"/>
              <a:t>Elvir</a:t>
            </a:r>
            <a:r>
              <a:rPr lang="en-US" dirty="0" smtClean="0"/>
              <a:t> to learn more about </a:t>
            </a:r>
            <a:r>
              <a:rPr lang="en-US" dirty="0" err="1" smtClean="0"/>
              <a:t>PACl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from Antonio </a:t>
            </a:r>
            <a:r>
              <a:rPr lang="en-US" dirty="0" err="1" smtClean="0"/>
              <a:t>Elvir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 maximum of 120 g/L at 4 </a:t>
            </a:r>
            <a:r>
              <a:rPr lang="en-US" dirty="0" err="1" smtClean="0"/>
              <a:t>Comunidades</a:t>
            </a:r>
            <a:endParaRPr lang="en-US" dirty="0" smtClean="0"/>
          </a:p>
          <a:p>
            <a:r>
              <a:rPr lang="en-US" dirty="0" smtClean="0"/>
              <a:t>Use a maximum of 70 g/L at </a:t>
            </a:r>
            <a:r>
              <a:rPr lang="en-US" dirty="0" err="1" smtClean="0"/>
              <a:t>Marcala</a:t>
            </a:r>
            <a:endParaRPr lang="en-US" dirty="0" smtClean="0"/>
          </a:p>
          <a:p>
            <a:r>
              <a:rPr lang="en-US" dirty="0" smtClean="0"/>
              <a:t>Rapid dissolve time (5 min)</a:t>
            </a:r>
          </a:p>
          <a:p>
            <a:r>
              <a:rPr lang="en-US" dirty="0" smtClean="0"/>
              <a:t>At </a:t>
            </a:r>
            <a:r>
              <a:rPr lang="en-US" dirty="0" err="1" smtClean="0"/>
              <a:t>Marcala</a:t>
            </a:r>
            <a:r>
              <a:rPr lang="en-US" dirty="0" smtClean="0"/>
              <a:t> a mixing device with blades is used</a:t>
            </a:r>
          </a:p>
          <a:p>
            <a:r>
              <a:rPr lang="en-US" dirty="0" smtClean="0"/>
              <a:t>At 4 </a:t>
            </a:r>
            <a:r>
              <a:rPr lang="en-US" dirty="0" err="1" smtClean="0"/>
              <a:t>Comunidades</a:t>
            </a:r>
            <a:r>
              <a:rPr lang="en-US" dirty="0" smtClean="0"/>
              <a:t>, a tube is used for stirring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Step 1: Research properties of </a:t>
            </a:r>
            <a:r>
              <a:rPr lang="en-US" dirty="0" err="1" smtClean="0"/>
              <a:t>PACl</a:t>
            </a:r>
            <a:r>
              <a:rPr lang="en-US" dirty="0" smtClean="0"/>
              <a:t> and determine the highest concentration that can be practically made in </a:t>
            </a:r>
            <a:r>
              <a:rPr lang="en-US" dirty="0" err="1" smtClean="0"/>
              <a:t>AguaClara</a:t>
            </a:r>
            <a:r>
              <a:rPr lang="en-US" dirty="0" smtClean="0"/>
              <a:t> plants.</a:t>
            </a:r>
          </a:p>
          <a:p>
            <a:pPr lvl="1"/>
            <a:r>
              <a:rPr lang="en-US" dirty="0" smtClean="0"/>
              <a:t>Solubility limit, viscosity as a function of concentration, etc.</a:t>
            </a:r>
          </a:p>
          <a:p>
            <a:endParaRPr lang="en-US" dirty="0" smtClean="0"/>
          </a:p>
          <a:p>
            <a:r>
              <a:rPr lang="en-US" dirty="0" smtClean="0"/>
              <a:t>Step 2: Determine (in a given concentration level) if the solution can be homogenized throughout the tank to an acceptable degree.</a:t>
            </a:r>
          </a:p>
          <a:p>
            <a:pPr lvl="1"/>
            <a:r>
              <a:rPr lang="en-US" dirty="0" smtClean="0"/>
              <a:t>Concentration levels throughout the tank.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215452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Brief Look at Current Mixing System</a:t>
            </a:r>
          </a:p>
          <a:p>
            <a:pPr lvl="1"/>
            <a:r>
              <a:rPr lang="en-US" dirty="0" smtClean="0"/>
              <a:t>Tanks are </a:t>
            </a:r>
            <a:r>
              <a:rPr lang="en-US" dirty="0" err="1" smtClean="0"/>
              <a:t>Rotoplas</a:t>
            </a:r>
            <a:r>
              <a:rPr lang="en-US" dirty="0" smtClean="0"/>
              <a:t> (200 gallons) or 55 gallon drums</a:t>
            </a:r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MG_41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3048000"/>
            <a:ext cx="4343400" cy="2895600"/>
          </a:xfrm>
          <a:prstGeom prst="rect">
            <a:avLst/>
          </a:prstGeom>
        </p:spPr>
      </p:pic>
      <p:pic>
        <p:nvPicPr>
          <p:cNvPr id="7" name="Picture 6" descr="DSCN118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3048000"/>
            <a:ext cx="3860800" cy="2895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3: Determine the acceptable range of </a:t>
            </a:r>
            <a:r>
              <a:rPr lang="en-US" dirty="0" err="1" smtClean="0"/>
              <a:t>PACl</a:t>
            </a:r>
            <a:r>
              <a:rPr lang="en-US" dirty="0" smtClean="0"/>
              <a:t> concentrations in plants.</a:t>
            </a:r>
          </a:p>
          <a:p>
            <a:endParaRPr lang="en-US" dirty="0"/>
          </a:p>
          <a:p>
            <a:r>
              <a:rPr lang="en-US" dirty="0" smtClean="0"/>
              <a:t>Step 4: Set up operating guidelines.</a:t>
            </a:r>
          </a:p>
          <a:p>
            <a:pPr lvl="1"/>
            <a:r>
              <a:rPr lang="en-US" dirty="0" smtClean="0"/>
              <a:t>Currently, operators can only inspect visually to judge if the solution is saturated.</a:t>
            </a:r>
          </a:p>
          <a:p>
            <a:pPr lvl="1"/>
            <a:r>
              <a:rPr lang="en-US" dirty="0" smtClean="0"/>
              <a:t>Calculate the energy input (i.e. number of stirs) necessary.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7705262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5: Determine </a:t>
            </a:r>
            <a:r>
              <a:rPr lang="en-US" dirty="0" smtClean="0"/>
              <a:t>if a new mixing design is </a:t>
            </a:r>
            <a:r>
              <a:rPr lang="en-US" dirty="0" smtClean="0"/>
              <a:t>needed.</a:t>
            </a:r>
            <a:endParaRPr lang="en-US" dirty="0" smtClean="0"/>
          </a:p>
          <a:p>
            <a:pPr lvl="1"/>
            <a:r>
              <a:rPr lang="en-US" dirty="0" smtClean="0"/>
              <a:t>Will the </a:t>
            </a:r>
            <a:r>
              <a:rPr lang="en-US" dirty="0" smtClean="0"/>
              <a:t>solution be more homogenized with </a:t>
            </a:r>
            <a:r>
              <a:rPr lang="en-US" dirty="0" smtClean="0"/>
              <a:t>a new mixing </a:t>
            </a:r>
            <a:r>
              <a:rPr lang="en-US" dirty="0" smtClean="0"/>
              <a:t>system?</a:t>
            </a:r>
          </a:p>
          <a:p>
            <a:pPr lvl="2"/>
            <a:r>
              <a:rPr lang="en-US" dirty="0" smtClean="0"/>
              <a:t>Currently, only horizontal mixing for 55 gallon drums.</a:t>
            </a:r>
            <a:endParaRPr lang="en-US" dirty="0" smtClean="0"/>
          </a:p>
          <a:p>
            <a:pPr lvl="1"/>
            <a:r>
              <a:rPr lang="en-US" dirty="0" smtClean="0"/>
              <a:t>Current mixing system in place is acceptable, but not viable for large </a:t>
            </a:r>
            <a:r>
              <a:rPr lang="en-US" dirty="0" smtClean="0"/>
              <a:t>plants.</a:t>
            </a:r>
          </a:p>
          <a:p>
            <a:pPr lvl="1"/>
            <a:r>
              <a:rPr lang="en-US" dirty="0" smtClean="0"/>
              <a:t>Perhaps </a:t>
            </a:r>
            <a:r>
              <a:rPr lang="en-US" dirty="0" smtClean="0"/>
              <a:t>adding </a:t>
            </a:r>
            <a:r>
              <a:rPr lang="en-US" dirty="0" err="1" smtClean="0"/>
              <a:t>PACl</a:t>
            </a:r>
            <a:r>
              <a:rPr lang="en-US" dirty="0" smtClean="0"/>
              <a:t> before water will </a:t>
            </a:r>
            <a:r>
              <a:rPr lang="en-US" dirty="0" smtClean="0"/>
              <a:t>help mix the </a:t>
            </a:r>
            <a:r>
              <a:rPr lang="en-US" dirty="0" smtClean="0"/>
              <a:t>solution (extra </a:t>
            </a:r>
            <a:r>
              <a:rPr lang="en-US" dirty="0" smtClean="0"/>
              <a:t>energy </a:t>
            </a:r>
            <a:r>
              <a:rPr lang="en-US" dirty="0" smtClean="0"/>
              <a:t>input</a:t>
            </a:r>
            <a:r>
              <a:rPr lang="en-US" dirty="0" smtClean="0"/>
              <a:t>).</a:t>
            </a:r>
            <a:endParaRPr lang="en-US" dirty="0" smtClean="0"/>
          </a:p>
        </p:txBody>
      </p:sp>
      <p:pic>
        <p:nvPicPr>
          <p:cNvPr id="4" name="Picture 3" descr="aguacla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945" y="6353104"/>
            <a:ext cx="1286055" cy="504896"/>
          </a:xfrm>
          <a:prstGeom prst="rect">
            <a:avLst/>
          </a:prstGeom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58882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PACl</a:t>
            </a:r>
            <a:r>
              <a:rPr lang="en-US" dirty="0" smtClean="0"/>
              <a:t> Supply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31</a:t>
            </a:r>
            <a:r>
              <a:rPr lang="en-US" dirty="0" smtClean="0"/>
              <a:t>%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 err="1" smtClean="0"/>
              <a:t>PACl</a:t>
            </a:r>
            <a:endParaRPr lang="en-US" dirty="0" smtClean="0"/>
          </a:p>
          <a:p>
            <a:r>
              <a:rPr lang="en-US" b="1" dirty="0" smtClean="0"/>
              <a:t>Henan Billions Chemicals </a:t>
            </a:r>
            <a:r>
              <a:rPr lang="en-US" dirty="0" smtClean="0"/>
              <a:t>(North American Division)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PACl</a:t>
            </a:r>
            <a:r>
              <a:rPr lang="en-US" dirty="0" smtClean="0"/>
              <a:t> in the </a:t>
            </a:r>
            <a:r>
              <a:rPr lang="en-US" dirty="0" smtClean="0"/>
              <a:t>Cornell labs </a:t>
            </a:r>
            <a:r>
              <a:rPr lang="en-US" dirty="0" smtClean="0"/>
              <a:t>is a sample provided by this company</a:t>
            </a:r>
          </a:p>
          <a:p>
            <a:pPr lvl="1"/>
            <a:r>
              <a:rPr lang="en-US" dirty="0" smtClean="0"/>
              <a:t>We have to import it from China (expensive)</a:t>
            </a:r>
          </a:p>
        </p:txBody>
      </p:sp>
      <p:pic>
        <p:nvPicPr>
          <p:cNvPr id="4" name="Picture 3" descr="aguacla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945" y="6353104"/>
            <a:ext cx="1286055" cy="504896"/>
          </a:xfrm>
          <a:prstGeom prst="rect">
            <a:avLst/>
          </a:prstGeom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1403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Potential U.S. Suppliers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Grasim Chemicals</a:t>
            </a:r>
          </a:p>
          <a:p>
            <a:r>
              <a:rPr lang="en-US" dirty="0" err="1" smtClean="0"/>
              <a:t>Tulstar</a:t>
            </a:r>
            <a:r>
              <a:rPr lang="en-US" dirty="0" smtClean="0"/>
              <a:t> Products, Inc.</a:t>
            </a:r>
          </a:p>
          <a:p>
            <a:r>
              <a:rPr lang="en-US" dirty="0" err="1" smtClean="0"/>
              <a:t>Kaixin</a:t>
            </a:r>
            <a:r>
              <a:rPr lang="en-US" dirty="0" smtClean="0"/>
              <a:t> Chemicals Co., Ltd. </a:t>
            </a:r>
          </a:p>
          <a:p>
            <a:r>
              <a:rPr lang="en-US" dirty="0" smtClean="0"/>
              <a:t>Holland Company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More than </a:t>
            </a:r>
            <a:r>
              <a:rPr lang="en-US" dirty="0" smtClean="0"/>
              <a:t>90% </a:t>
            </a:r>
            <a:r>
              <a:rPr lang="en-US" dirty="0" smtClean="0"/>
              <a:t>of granular </a:t>
            </a:r>
            <a:r>
              <a:rPr lang="en-US" dirty="0" err="1" smtClean="0"/>
              <a:t>PACl</a:t>
            </a:r>
            <a:r>
              <a:rPr lang="en-US" dirty="0" smtClean="0"/>
              <a:t> suppliers are from China.</a:t>
            </a:r>
          </a:p>
          <a:p>
            <a:endParaRPr lang="en-US" dirty="0"/>
          </a:p>
        </p:txBody>
      </p:sp>
      <p:pic>
        <p:nvPicPr>
          <p:cNvPr id="4" name="Picture 3" descr="aguacla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945" y="6353104"/>
            <a:ext cx="1286055" cy="504896"/>
          </a:xfrm>
          <a:prstGeom prst="rect">
            <a:avLst/>
          </a:prstGeom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AC-Poly-Aluminium-Chloride-30-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70835" y="1600200"/>
            <a:ext cx="225396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618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Finding Granular </a:t>
            </a:r>
            <a:r>
              <a:rPr lang="en-US" dirty="0" err="1" smtClean="0"/>
              <a:t>PACl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U.S. Chemical companies usually provide </a:t>
            </a:r>
            <a:r>
              <a:rPr lang="en-US" u="sng" dirty="0" smtClean="0"/>
              <a:t>liquid</a:t>
            </a:r>
            <a:r>
              <a:rPr lang="en-US" dirty="0" smtClean="0"/>
              <a:t> </a:t>
            </a:r>
            <a:r>
              <a:rPr lang="en-US" dirty="0" err="1" smtClean="0"/>
              <a:t>PACl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If we cannot find a reliable supplier in the U.S. may need to find the most cost effective international source.</a:t>
            </a:r>
            <a:endParaRPr lang="en-US" dirty="0"/>
          </a:p>
        </p:txBody>
      </p:sp>
      <p:pic>
        <p:nvPicPr>
          <p:cNvPr id="4" name="Picture 3" descr="aguacla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945" y="6353104"/>
            <a:ext cx="1286055" cy="504896"/>
          </a:xfrm>
          <a:prstGeom prst="rect">
            <a:avLst/>
          </a:prstGeom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13842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AguaClara</a:t>
            </a:r>
            <a:r>
              <a:rPr lang="en-US" dirty="0" smtClean="0"/>
              <a:t> plants leaning towards using </a:t>
            </a:r>
            <a:r>
              <a:rPr lang="en-US" dirty="0" err="1" smtClean="0"/>
              <a:t>PACl</a:t>
            </a:r>
            <a:r>
              <a:rPr lang="en-US" dirty="0" smtClean="0"/>
              <a:t> in the future</a:t>
            </a:r>
          </a:p>
          <a:p>
            <a:r>
              <a:rPr lang="en-US" dirty="0" smtClean="0"/>
              <a:t>New focus for mixing system </a:t>
            </a:r>
            <a:r>
              <a:rPr lang="en-US" dirty="0" smtClean="0"/>
              <a:t>research is </a:t>
            </a:r>
            <a:r>
              <a:rPr lang="en-US" dirty="0" smtClean="0"/>
              <a:t>on </a:t>
            </a:r>
            <a:r>
              <a:rPr lang="en-US" dirty="0" err="1" smtClean="0"/>
              <a:t>PACl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Try to find </a:t>
            </a:r>
            <a:r>
              <a:rPr lang="en-US" dirty="0" err="1" smtClean="0"/>
              <a:t>PACl</a:t>
            </a:r>
            <a:r>
              <a:rPr lang="en-US" dirty="0" smtClean="0"/>
              <a:t> supplier as soon as possible </a:t>
            </a:r>
            <a:r>
              <a:rPr lang="en-US" dirty="0" smtClean="0"/>
              <a:t>for future use.</a:t>
            </a:r>
            <a:endParaRPr lang="en-US" dirty="0" smtClean="0"/>
          </a:p>
        </p:txBody>
      </p:sp>
      <p:pic>
        <p:nvPicPr>
          <p:cNvPr id="4" name="Picture 3" descr="aguacla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945" y="6353104"/>
            <a:ext cx="1286055" cy="504896"/>
          </a:xfrm>
          <a:prstGeom prst="rect">
            <a:avLst/>
          </a:prstGeom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11180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guaclar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945" y="6353104"/>
            <a:ext cx="1286055" cy="504896"/>
          </a:xfrm>
          <a:prstGeom prst="rect">
            <a:avLst/>
          </a:prstGeom>
        </p:spPr>
      </p:pic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5927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6" name="Merge 75"/>
          <p:cNvSpPr/>
          <p:nvPr/>
        </p:nvSpPr>
        <p:spPr bwMode="auto">
          <a:xfrm>
            <a:off x="7311920" y="3268580"/>
            <a:ext cx="822960" cy="822960"/>
          </a:xfrm>
          <a:prstGeom prst="flowChartMerg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lg" len="med"/>
            <a:tailEnd type="none" w="lg" len="med"/>
          </a:ln>
          <a:effectLst/>
        </p:spPr>
      </p:sp>
      <p:grpSp>
        <p:nvGrpSpPr>
          <p:cNvPr id="81" name="Group 80"/>
          <p:cNvGrpSpPr/>
          <p:nvPr/>
        </p:nvGrpSpPr>
        <p:grpSpPr>
          <a:xfrm>
            <a:off x="1676400" y="990600"/>
            <a:ext cx="4724400" cy="5106194"/>
            <a:chOff x="1676400" y="990600"/>
            <a:chExt cx="4724400" cy="5106194"/>
          </a:xfrm>
        </p:grpSpPr>
        <p:cxnSp>
          <p:nvCxnSpPr>
            <p:cNvPr id="82" name="Straight Connector 81"/>
            <p:cNvCxnSpPr/>
            <p:nvPr/>
          </p:nvCxnSpPr>
          <p:spPr bwMode="auto">
            <a:xfrm>
              <a:off x="5715000" y="5638800"/>
              <a:ext cx="6858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lg" len="med"/>
              <a:tailEnd type="none" w="lg" len="med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 bwMode="auto">
            <a:xfrm>
              <a:off x="5715000" y="5486400"/>
              <a:ext cx="6858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lg" len="med"/>
              <a:tailEnd type="none" w="lg" len="med"/>
            </a:ln>
            <a:effectLst/>
          </p:spPr>
        </p:cxnSp>
        <p:grpSp>
          <p:nvGrpSpPr>
            <p:cNvPr id="84" name="Group 78"/>
            <p:cNvGrpSpPr/>
            <p:nvPr/>
          </p:nvGrpSpPr>
          <p:grpSpPr>
            <a:xfrm>
              <a:off x="1676400" y="990600"/>
              <a:ext cx="4038600" cy="5106194"/>
              <a:chOff x="1676400" y="990600"/>
              <a:chExt cx="4038600" cy="5106194"/>
            </a:xfrm>
          </p:grpSpPr>
          <p:cxnSp>
            <p:nvCxnSpPr>
              <p:cNvPr id="85" name="Elbow Connector 4"/>
              <p:cNvCxnSpPr/>
              <p:nvPr/>
            </p:nvCxnSpPr>
            <p:spPr bwMode="auto">
              <a:xfrm rot="16200000" flipH="1">
                <a:off x="1257300" y="1638300"/>
                <a:ext cx="4876800" cy="4038600"/>
              </a:xfrm>
              <a:prstGeom prst="bentConnector3">
                <a:avLst>
                  <a:gd name="adj1" fmla="val 100023"/>
                </a:avLst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86" name="Straight Connector 85"/>
              <p:cNvCxnSpPr/>
              <p:nvPr/>
            </p:nvCxnSpPr>
            <p:spPr bwMode="auto">
              <a:xfrm rot="5400000" flipH="1" flipV="1">
                <a:off x="3275806" y="3657600"/>
                <a:ext cx="4877594" cy="79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87" name="Elbow Connector 86"/>
              <p:cNvCxnSpPr/>
              <p:nvPr/>
            </p:nvCxnSpPr>
            <p:spPr bwMode="auto">
              <a:xfrm>
                <a:off x="3048000" y="990600"/>
                <a:ext cx="1219200" cy="1143000"/>
              </a:xfrm>
              <a:prstGeom prst="bentConnector3">
                <a:avLst>
                  <a:gd name="adj1" fmla="val -533"/>
                </a:avLst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88" name="Straight Connector 87"/>
              <p:cNvCxnSpPr/>
              <p:nvPr/>
            </p:nvCxnSpPr>
            <p:spPr bwMode="auto">
              <a:xfrm rot="5400000" flipH="1" flipV="1">
                <a:off x="3696097" y="1561703"/>
                <a:ext cx="1143000" cy="79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89" name="Elbow Connector 88"/>
              <p:cNvCxnSpPr/>
              <p:nvPr/>
            </p:nvCxnSpPr>
            <p:spPr bwMode="auto">
              <a:xfrm>
                <a:off x="2895600" y="1219200"/>
                <a:ext cx="1524000" cy="1066800"/>
              </a:xfrm>
              <a:prstGeom prst="bentConnector3">
                <a:avLst>
                  <a:gd name="adj1" fmla="val 498"/>
                </a:avLst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90" name="Straight Connector 89"/>
              <p:cNvCxnSpPr/>
              <p:nvPr/>
            </p:nvCxnSpPr>
            <p:spPr bwMode="auto">
              <a:xfrm rot="5400000" flipH="1" flipV="1">
                <a:off x="3886200" y="1752600"/>
                <a:ext cx="10668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cxnSp>
            <p:nvCxnSpPr>
              <p:cNvPr id="91" name="Straight Arrow Connector 90"/>
              <p:cNvCxnSpPr/>
              <p:nvPr/>
            </p:nvCxnSpPr>
            <p:spPr bwMode="auto">
              <a:xfrm>
                <a:off x="4419600" y="1600200"/>
                <a:ext cx="1295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arrow"/>
              </a:ln>
              <a:effectLst/>
            </p:spPr>
          </p:cxnSp>
          <p:cxnSp>
            <p:nvCxnSpPr>
              <p:cNvPr id="92" name="Straight Arrow Connector 91"/>
              <p:cNvCxnSpPr/>
              <p:nvPr/>
            </p:nvCxnSpPr>
            <p:spPr bwMode="auto">
              <a:xfrm rot="10800000">
                <a:off x="1676400" y="1600200"/>
                <a:ext cx="12192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arrow"/>
              </a:ln>
              <a:effectLst/>
            </p:spPr>
          </p:cxnSp>
          <p:cxnSp>
            <p:nvCxnSpPr>
              <p:cNvPr id="93" name="Straight Connector 92"/>
              <p:cNvCxnSpPr/>
              <p:nvPr/>
            </p:nvCxnSpPr>
            <p:spPr bwMode="auto">
              <a:xfrm>
                <a:off x="1676400" y="5181600"/>
                <a:ext cx="40386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</p:cxnSp>
          <p:sp>
            <p:nvSpPr>
              <p:cNvPr id="94" name="Merge 93"/>
              <p:cNvSpPr/>
              <p:nvPr/>
            </p:nvSpPr>
            <p:spPr bwMode="auto">
              <a:xfrm>
                <a:off x="2362200" y="4953000"/>
                <a:ext cx="228600" cy="228600"/>
              </a:xfrm>
              <a:prstGeom prst="flowChartMerg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lg" len="med"/>
                <a:tailEnd type="none" w="lg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entury Gothic" pitchFamily="34" charset="0"/>
                  <a:cs typeface="Arial" charset="0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Tanks hold coagulant solution used for flocculation</a:t>
            </a:r>
          </a:p>
          <a:p>
            <a:pPr lvl="1"/>
            <a:r>
              <a:rPr lang="en-US" dirty="0" smtClean="0"/>
              <a:t>Operator physically mixes coagulant and water in tank</a:t>
            </a:r>
          </a:p>
          <a:p>
            <a:endParaRPr lang="en-US" dirty="0"/>
          </a:p>
        </p:txBody>
      </p:sp>
      <p:pic>
        <p:nvPicPr>
          <p:cNvPr id="4" name="Picture 3" descr="4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657600"/>
            <a:ext cx="4505285" cy="3016038"/>
          </a:xfrm>
          <a:prstGeom prst="rect">
            <a:avLst/>
          </a:prstGeom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Mixing System Problems</a:t>
            </a:r>
          </a:p>
          <a:p>
            <a:pPr lvl="1"/>
            <a:r>
              <a:rPr lang="en-US" dirty="0" smtClean="0"/>
              <a:t>Not feasible for large plants</a:t>
            </a:r>
          </a:p>
          <a:p>
            <a:pPr lvl="1"/>
            <a:r>
              <a:rPr lang="en-US" dirty="0" smtClean="0"/>
              <a:t>Inefficient</a:t>
            </a:r>
          </a:p>
          <a:p>
            <a:pPr lvl="1"/>
            <a:r>
              <a:rPr lang="en-US" dirty="0" smtClean="0"/>
              <a:t>Horizontal Mixing</a:t>
            </a:r>
          </a:p>
          <a:p>
            <a:pPr lvl="1"/>
            <a:r>
              <a:rPr lang="en-US" dirty="0" smtClean="0"/>
              <a:t>No way to tell when solution is fully homogenized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 a mixing system that will:</a:t>
            </a:r>
          </a:p>
          <a:p>
            <a:pPr lvl="1"/>
            <a:r>
              <a:rPr lang="en-US" dirty="0" smtClean="0"/>
              <a:t>Reduce operator effort</a:t>
            </a:r>
          </a:p>
          <a:p>
            <a:pPr lvl="1"/>
            <a:r>
              <a:rPr lang="en-US" dirty="0" smtClean="0"/>
              <a:t>Easily achieve high concentrations</a:t>
            </a:r>
          </a:p>
          <a:p>
            <a:pPr lvl="1"/>
            <a:r>
              <a:rPr lang="en-US" dirty="0" smtClean="0"/>
              <a:t>Be scalable to larger plants</a:t>
            </a:r>
          </a:p>
          <a:p>
            <a:r>
              <a:rPr lang="en-US" dirty="0" smtClean="0"/>
              <a:t>Create operating guidelines</a:t>
            </a:r>
          </a:p>
          <a:p>
            <a:r>
              <a:rPr lang="en-US" dirty="0" smtClean="0"/>
              <a:t>Find a reliable and cost effective supplier for granular </a:t>
            </a:r>
            <a:r>
              <a:rPr lang="en-US" dirty="0" err="1" smtClean="0"/>
              <a:t>PACl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Aluminum Sulfate (alum)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Alum was our initial area of focus</a:t>
            </a:r>
          </a:p>
          <a:p>
            <a:r>
              <a:rPr lang="en-US" dirty="0" smtClean="0"/>
              <a:t>It is currently used at all plants except for </a:t>
            </a:r>
            <a:r>
              <a:rPr lang="en-US" dirty="0" err="1" smtClean="0"/>
              <a:t>Marcala</a:t>
            </a:r>
            <a:r>
              <a:rPr lang="en-US" dirty="0" smtClean="0"/>
              <a:t>, </a:t>
            </a:r>
            <a:r>
              <a:rPr lang="en-US" dirty="0" err="1" smtClean="0"/>
              <a:t>Cuatro</a:t>
            </a:r>
            <a:r>
              <a:rPr lang="en-US" dirty="0" smtClean="0"/>
              <a:t> </a:t>
            </a:r>
            <a:r>
              <a:rPr lang="en-US" dirty="0" err="1" smtClean="0"/>
              <a:t>Comunidades</a:t>
            </a:r>
            <a:r>
              <a:rPr lang="en-US" dirty="0" smtClean="0"/>
              <a:t> (</a:t>
            </a:r>
            <a:r>
              <a:rPr lang="en-US" dirty="0" err="1" smtClean="0"/>
              <a:t>PACl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Initial mixing designs were made for alum</a:t>
            </a:r>
          </a:p>
          <a:p>
            <a:endParaRPr lang="en-US" dirty="0" smtClean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otash-alum-powder.JPG"/>
          <p:cNvPicPr>
            <a:picLocks noChangeAspect="1"/>
          </p:cNvPicPr>
          <p:nvPr/>
        </p:nvPicPr>
        <p:blipFill>
          <a:blip r:embed="rId4" cstate="print">
            <a:lum bright="-22000" contrast="32000"/>
          </a:blip>
          <a:stretch>
            <a:fillRect/>
          </a:stretch>
        </p:blipFill>
        <p:spPr>
          <a:xfrm>
            <a:off x="2438400" y="3962400"/>
            <a:ext cx="3657600" cy="27432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Aluminum Sulfate (alum)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Properties</a:t>
            </a:r>
          </a:p>
          <a:p>
            <a:pPr lvl="1"/>
            <a:r>
              <a:rPr lang="en-US" dirty="0" smtClean="0"/>
              <a:t>Denser than water</a:t>
            </a:r>
          </a:p>
          <a:p>
            <a:pPr lvl="1"/>
            <a:r>
              <a:rPr lang="en-US" dirty="0" smtClean="0"/>
              <a:t>Does not readily dissolve</a:t>
            </a:r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1010415.JPG"/>
          <p:cNvPicPr>
            <a:picLocks noChangeAspect="1"/>
          </p:cNvPicPr>
          <p:nvPr/>
        </p:nvPicPr>
        <p:blipFill>
          <a:blip r:embed="rId4" cstate="print">
            <a:lum bright="-2000" contrast="49000"/>
          </a:blip>
          <a:stretch>
            <a:fillRect/>
          </a:stretch>
        </p:blipFill>
        <p:spPr>
          <a:xfrm>
            <a:off x="2286000" y="3276600"/>
            <a:ext cx="4470400" cy="3352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Aluminum Sulfate (alum)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Forms “cake” substance when portions are hydrated</a:t>
            </a:r>
          </a:p>
          <a:p>
            <a:pPr lvl="1"/>
            <a:r>
              <a:rPr lang="en-US" dirty="0" smtClean="0"/>
              <a:t>Viscous at high concentrations</a:t>
            </a:r>
          </a:p>
          <a:p>
            <a:endParaRPr lang="en-US" dirty="0"/>
          </a:p>
        </p:txBody>
      </p:sp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3049889"/>
            <a:ext cx="4470460" cy="359853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Finding the Viscosity of Alum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352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Existing Data</a:t>
            </a:r>
          </a:p>
          <a:p>
            <a:r>
              <a:rPr lang="en-US" dirty="0" smtClean="0"/>
              <a:t>Viscometers</a:t>
            </a:r>
          </a:p>
          <a:p>
            <a:r>
              <a:rPr lang="en-US" dirty="0" smtClean="0"/>
              <a:t>Decided that for the range of concentrations we would be working with, most likely not an issue.</a:t>
            </a:r>
          </a:p>
          <a:p>
            <a:endParaRPr lang="en-US" dirty="0" smtClean="0"/>
          </a:p>
        </p:txBody>
      </p:sp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2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-24000" contrast="12000"/>
          </a:blip>
          <a:srcRect/>
          <a:stretch>
            <a:fillRect/>
          </a:stretch>
        </p:blipFill>
        <p:spPr bwMode="auto">
          <a:xfrm>
            <a:off x="3886200" y="16764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371600" y="5867400"/>
            <a:ext cx="2648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Gurevich</a:t>
            </a:r>
            <a:r>
              <a:rPr lang="en-US" dirty="0" smtClean="0"/>
              <a:t>, et al. (2003)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AguaClara the ro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AguaClara the road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lnDef>
  </a:objectDefaults>
  <a:extraClrSchemeLst>
    <a:extraClrScheme>
      <a:clrScheme name="1_AguaClara the ro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78A00"/>
        </a:accent6>
        <a:hlink>
          <a:srgbClr val="3366FF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2985</TotalTime>
  <Words>736</Words>
  <Application>Microsoft Office PowerPoint</Application>
  <PresentationFormat>On-screen Show (4:3)</PresentationFormat>
  <Paragraphs>112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1_AguaClara the road</vt:lpstr>
      <vt:lpstr>Stock Tank Mixing Team</vt:lpstr>
      <vt:lpstr>Introduction</vt:lpstr>
      <vt:lpstr>Introduction</vt:lpstr>
      <vt:lpstr>Introduction</vt:lpstr>
      <vt:lpstr>Team Goals</vt:lpstr>
      <vt:lpstr>Aluminum Sulfate (alum)</vt:lpstr>
      <vt:lpstr>Aluminum Sulfate (alum)</vt:lpstr>
      <vt:lpstr>Aluminum Sulfate (alum)</vt:lpstr>
      <vt:lpstr>Finding the Viscosity of Alum</vt:lpstr>
      <vt:lpstr>Inspiration for 1st Design</vt:lpstr>
      <vt:lpstr>1st Mixing Design</vt:lpstr>
      <vt:lpstr>Problems with 1st Design</vt:lpstr>
      <vt:lpstr>2nd Design “Upflow”</vt:lpstr>
      <vt:lpstr>“Upflow” Testing</vt:lpstr>
      <vt:lpstr>Results</vt:lpstr>
      <vt:lpstr>Transition to PACl</vt:lpstr>
      <vt:lpstr>Transition to PACl</vt:lpstr>
      <vt:lpstr>Information from Antonio Elvir</vt:lpstr>
      <vt:lpstr>Future Plans</vt:lpstr>
      <vt:lpstr>Future Plans</vt:lpstr>
      <vt:lpstr>Future Plans</vt:lpstr>
      <vt:lpstr>PACl Supply</vt:lpstr>
      <vt:lpstr>Potential U.S. Suppliers</vt:lpstr>
      <vt:lpstr>Finding Granular PACl…</vt:lpstr>
      <vt:lpstr>Conclusion</vt:lpstr>
      <vt:lpstr>Questions?</vt:lpstr>
      <vt:lpstr>PowerPoint Presentation</vt:lpstr>
    </vt:vector>
  </TitlesOfParts>
  <Company>Cornell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CEE 4540: Sustainable Small-Scale Water Supplies</dc:title>
  <dc:creator>Monroe Weber-Shirk</dc:creator>
  <cp:lastModifiedBy>Jae</cp:lastModifiedBy>
  <cp:revision>269</cp:revision>
  <dcterms:created xsi:type="dcterms:W3CDTF">2011-03-30T06:06:43Z</dcterms:created>
  <dcterms:modified xsi:type="dcterms:W3CDTF">2011-03-30T11:47:55Z</dcterms:modified>
</cp:coreProperties>
</file>