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307" r:id="rId2"/>
    <p:sldId id="263" r:id="rId3"/>
    <p:sldId id="259" r:id="rId4"/>
    <p:sldId id="270" r:id="rId5"/>
    <p:sldId id="269" r:id="rId6"/>
    <p:sldId id="266" r:id="rId7"/>
    <p:sldId id="267" r:id="rId8"/>
    <p:sldId id="280" r:id="rId9"/>
    <p:sldId id="261" r:id="rId10"/>
    <p:sldId id="265" r:id="rId11"/>
    <p:sldId id="276" r:id="rId12"/>
    <p:sldId id="275" r:id="rId13"/>
    <p:sldId id="277" r:id="rId14"/>
    <p:sldId id="296" r:id="rId15"/>
    <p:sldId id="282" r:id="rId16"/>
    <p:sldId id="284" r:id="rId17"/>
    <p:sldId id="291" r:id="rId18"/>
    <p:sldId id="293" r:id="rId19"/>
    <p:sldId id="294" r:id="rId20"/>
    <p:sldId id="297" r:id="rId21"/>
    <p:sldId id="304" r:id="rId22"/>
    <p:sldId id="306" r:id="rId23"/>
  </p:sldIdLst>
  <p:sldSz cx="9144000" cy="6858000" type="screen4x3"/>
  <p:notesSz cx="7019925" cy="9305925"/>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83481" autoAdjust="0"/>
  </p:normalViewPr>
  <p:slideViewPr>
    <p:cSldViewPr>
      <p:cViewPr varScale="1">
        <p:scale>
          <a:sx n="62" d="100"/>
          <a:sy n="62" d="100"/>
        </p:scale>
        <p:origin x="-732"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266"/>
    </p:cViewPr>
  </p:sorterViewPr>
  <p:notesViewPr>
    <p:cSldViewPr>
      <p:cViewPr varScale="1">
        <p:scale>
          <a:sx n="56" d="100"/>
          <a:sy n="56" d="100"/>
        </p:scale>
        <p:origin x="-2580" y="-84"/>
      </p:cViewPr>
      <p:guideLst>
        <p:guide orient="horz" pos="2931"/>
        <p:guide pos="2211"/>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3041968" cy="465296"/>
          </a:xfrm>
          <a:prstGeom prst="rect">
            <a:avLst/>
          </a:prstGeom>
          <a:noFill/>
          <a:ln w="9525">
            <a:noFill/>
            <a:miter lim="800000"/>
            <a:headEnd/>
            <a:tailEnd/>
          </a:ln>
          <a:effectLst/>
        </p:spPr>
        <p:txBody>
          <a:bodyPr vert="horz" wrap="square" lIns="93287" tIns="46644" rIns="93287" bIns="46644" numCol="1" anchor="t" anchorCtr="0" compatLnSpc="1">
            <a:prstTxWarp prst="textNoShape">
              <a:avLst/>
            </a:prstTxWarp>
          </a:bodyPr>
          <a:lstStyle>
            <a:lvl1pPr>
              <a:defRPr sz="1200"/>
            </a:lvl1pPr>
          </a:lstStyle>
          <a:p>
            <a:endParaRPr lang="en-US"/>
          </a:p>
        </p:txBody>
      </p:sp>
      <p:sp>
        <p:nvSpPr>
          <p:cNvPr id="11267" name="Rectangle 3"/>
          <p:cNvSpPr>
            <a:spLocks noGrp="1" noChangeArrowheads="1"/>
          </p:cNvSpPr>
          <p:nvPr>
            <p:ph type="dt" sz="quarter" idx="1"/>
          </p:nvPr>
        </p:nvSpPr>
        <p:spPr bwMode="auto">
          <a:xfrm>
            <a:off x="3976333" y="0"/>
            <a:ext cx="3041968" cy="465296"/>
          </a:xfrm>
          <a:prstGeom prst="rect">
            <a:avLst/>
          </a:prstGeom>
          <a:noFill/>
          <a:ln w="9525">
            <a:noFill/>
            <a:miter lim="800000"/>
            <a:headEnd/>
            <a:tailEnd/>
          </a:ln>
          <a:effectLst/>
        </p:spPr>
        <p:txBody>
          <a:bodyPr vert="horz" wrap="square" lIns="93287" tIns="46644" rIns="93287" bIns="46644" numCol="1" anchor="t" anchorCtr="0" compatLnSpc="1">
            <a:prstTxWarp prst="textNoShape">
              <a:avLst/>
            </a:prstTxWarp>
          </a:bodyPr>
          <a:lstStyle>
            <a:lvl1pPr algn="r">
              <a:defRPr sz="1200"/>
            </a:lvl1pPr>
          </a:lstStyle>
          <a:p>
            <a:endParaRPr lang="en-US"/>
          </a:p>
        </p:txBody>
      </p:sp>
      <p:sp>
        <p:nvSpPr>
          <p:cNvPr id="11268" name="Rectangle 4"/>
          <p:cNvSpPr>
            <a:spLocks noGrp="1" noChangeArrowheads="1"/>
          </p:cNvSpPr>
          <p:nvPr>
            <p:ph type="ftr" sz="quarter" idx="2"/>
          </p:nvPr>
        </p:nvSpPr>
        <p:spPr bwMode="auto">
          <a:xfrm>
            <a:off x="0" y="8839014"/>
            <a:ext cx="3041968" cy="465296"/>
          </a:xfrm>
          <a:prstGeom prst="rect">
            <a:avLst/>
          </a:prstGeom>
          <a:noFill/>
          <a:ln w="9525">
            <a:noFill/>
            <a:miter lim="800000"/>
            <a:headEnd/>
            <a:tailEnd/>
          </a:ln>
          <a:effectLst/>
        </p:spPr>
        <p:txBody>
          <a:bodyPr vert="horz" wrap="square" lIns="93287" tIns="46644" rIns="93287" bIns="46644" numCol="1" anchor="b" anchorCtr="0" compatLnSpc="1">
            <a:prstTxWarp prst="textNoShape">
              <a:avLst/>
            </a:prstTxWarp>
          </a:bodyPr>
          <a:lstStyle>
            <a:lvl1pPr>
              <a:defRPr sz="1200"/>
            </a:lvl1pPr>
          </a:lstStyle>
          <a:p>
            <a:endParaRPr lang="en-US"/>
          </a:p>
        </p:txBody>
      </p:sp>
      <p:sp>
        <p:nvSpPr>
          <p:cNvPr id="11269" name="Rectangle 5"/>
          <p:cNvSpPr>
            <a:spLocks noGrp="1" noChangeArrowheads="1"/>
          </p:cNvSpPr>
          <p:nvPr>
            <p:ph type="sldNum" sz="quarter" idx="3"/>
          </p:nvPr>
        </p:nvSpPr>
        <p:spPr bwMode="auto">
          <a:xfrm>
            <a:off x="3976333" y="8839014"/>
            <a:ext cx="3041968" cy="465296"/>
          </a:xfrm>
          <a:prstGeom prst="rect">
            <a:avLst/>
          </a:prstGeom>
          <a:noFill/>
          <a:ln w="9525">
            <a:noFill/>
            <a:miter lim="800000"/>
            <a:headEnd/>
            <a:tailEnd/>
          </a:ln>
          <a:effectLst/>
        </p:spPr>
        <p:txBody>
          <a:bodyPr vert="horz" wrap="square" lIns="93287" tIns="46644" rIns="93287" bIns="46644" numCol="1" anchor="b" anchorCtr="0" compatLnSpc="1">
            <a:prstTxWarp prst="textNoShape">
              <a:avLst/>
            </a:prstTxWarp>
          </a:bodyPr>
          <a:lstStyle>
            <a:lvl1pPr algn="r">
              <a:defRPr sz="1200"/>
            </a:lvl1pPr>
          </a:lstStyle>
          <a:p>
            <a:fld id="{C75CBDC6-AA4F-4720-B5EC-4DBD495613BB}"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968" cy="465296"/>
          </a:xfrm>
          <a:prstGeom prst="rect">
            <a:avLst/>
          </a:prstGeom>
        </p:spPr>
        <p:txBody>
          <a:bodyPr vert="horz" lIns="93287" tIns="46644" rIns="93287" bIns="46644" rtlCol="0"/>
          <a:lstStyle>
            <a:lvl1pPr algn="l">
              <a:defRPr sz="1200"/>
            </a:lvl1pPr>
          </a:lstStyle>
          <a:p>
            <a:endParaRPr lang="en-US"/>
          </a:p>
        </p:txBody>
      </p:sp>
      <p:sp>
        <p:nvSpPr>
          <p:cNvPr id="3" name="Date Placeholder 2"/>
          <p:cNvSpPr>
            <a:spLocks noGrp="1"/>
          </p:cNvSpPr>
          <p:nvPr>
            <p:ph type="dt" idx="1"/>
          </p:nvPr>
        </p:nvSpPr>
        <p:spPr>
          <a:xfrm>
            <a:off x="3976333" y="0"/>
            <a:ext cx="3041968" cy="465296"/>
          </a:xfrm>
          <a:prstGeom prst="rect">
            <a:avLst/>
          </a:prstGeom>
        </p:spPr>
        <p:txBody>
          <a:bodyPr vert="horz" lIns="93287" tIns="46644" rIns="93287" bIns="46644" rtlCol="0"/>
          <a:lstStyle>
            <a:lvl1pPr algn="r">
              <a:defRPr sz="1200"/>
            </a:lvl1pPr>
          </a:lstStyle>
          <a:p>
            <a:fld id="{D4EC5E06-352A-4B3E-97E1-63A76EDBF077}" type="datetimeFigureOut">
              <a:rPr lang="en-US" smtClean="0"/>
              <a:pPr/>
              <a:t>9/21/2009</a:t>
            </a:fld>
            <a:endParaRPr lang="en-US"/>
          </a:p>
        </p:txBody>
      </p:sp>
      <p:sp>
        <p:nvSpPr>
          <p:cNvPr id="4" name="Slide Image Placeholder 3"/>
          <p:cNvSpPr>
            <a:spLocks noGrp="1" noRot="1" noChangeAspect="1"/>
          </p:cNvSpPr>
          <p:nvPr>
            <p:ph type="sldImg" idx="2"/>
          </p:nvPr>
        </p:nvSpPr>
        <p:spPr>
          <a:xfrm>
            <a:off x="1184275" y="698500"/>
            <a:ext cx="4651375" cy="3489325"/>
          </a:xfrm>
          <a:prstGeom prst="rect">
            <a:avLst/>
          </a:prstGeom>
          <a:noFill/>
          <a:ln w="12700">
            <a:solidFill>
              <a:prstClr val="black"/>
            </a:solidFill>
          </a:ln>
        </p:spPr>
        <p:txBody>
          <a:bodyPr vert="horz" lIns="93287" tIns="46644" rIns="93287" bIns="46644" rtlCol="0" anchor="ctr"/>
          <a:lstStyle/>
          <a:p>
            <a:endParaRPr lang="en-US"/>
          </a:p>
        </p:txBody>
      </p:sp>
      <p:sp>
        <p:nvSpPr>
          <p:cNvPr id="5" name="Notes Placeholder 4"/>
          <p:cNvSpPr>
            <a:spLocks noGrp="1"/>
          </p:cNvSpPr>
          <p:nvPr>
            <p:ph type="body" sz="quarter" idx="3"/>
          </p:nvPr>
        </p:nvSpPr>
        <p:spPr>
          <a:xfrm>
            <a:off x="701993" y="4420315"/>
            <a:ext cx="5615940" cy="4187666"/>
          </a:xfrm>
          <a:prstGeom prst="rect">
            <a:avLst/>
          </a:prstGeom>
        </p:spPr>
        <p:txBody>
          <a:bodyPr vert="horz" lIns="93287" tIns="46644" rIns="93287" bIns="4664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39014"/>
            <a:ext cx="3041968" cy="465296"/>
          </a:xfrm>
          <a:prstGeom prst="rect">
            <a:avLst/>
          </a:prstGeom>
        </p:spPr>
        <p:txBody>
          <a:bodyPr vert="horz" lIns="93287" tIns="46644" rIns="93287" bIns="46644" rtlCol="0" anchor="b"/>
          <a:lstStyle>
            <a:lvl1pPr algn="l">
              <a:defRPr sz="1200"/>
            </a:lvl1pPr>
          </a:lstStyle>
          <a:p>
            <a:endParaRPr lang="en-US"/>
          </a:p>
        </p:txBody>
      </p:sp>
      <p:sp>
        <p:nvSpPr>
          <p:cNvPr id="7" name="Slide Number Placeholder 6"/>
          <p:cNvSpPr>
            <a:spLocks noGrp="1"/>
          </p:cNvSpPr>
          <p:nvPr>
            <p:ph type="sldNum" sz="quarter" idx="5"/>
          </p:nvPr>
        </p:nvSpPr>
        <p:spPr>
          <a:xfrm>
            <a:off x="3976333" y="8839014"/>
            <a:ext cx="3041968" cy="465296"/>
          </a:xfrm>
          <a:prstGeom prst="rect">
            <a:avLst/>
          </a:prstGeom>
        </p:spPr>
        <p:txBody>
          <a:bodyPr vert="horz" lIns="93287" tIns="46644" rIns="93287" bIns="46644" rtlCol="0" anchor="b"/>
          <a:lstStyle>
            <a:lvl1pPr algn="r">
              <a:defRPr sz="1200"/>
            </a:lvl1pPr>
          </a:lstStyle>
          <a:p>
            <a:fld id="{F1B6226E-1BAC-40AE-AEF1-E1318BE696D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B6226E-1BAC-40AE-AEF1-E1318BE696D9}" type="slidenum">
              <a:rPr lang="en-US" smtClean="0"/>
              <a:pPr/>
              <a:t>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66DC4EA-808A-4F62-A7A7-E5DFE7C84200}" type="slidenum">
              <a:rPr lang="en-US"/>
              <a:pPr/>
              <a:t>19</a:t>
            </a:fld>
            <a:endParaRPr lang="en-US"/>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p:txBody>
          <a:bodyPr/>
          <a:lstStyle/>
          <a:p>
            <a:r>
              <a:rPr lang="en-US"/>
              <a:t>At the last meeting we focused on physical space issues, today we’re looking at how our library will change its online presence and specifically how the library website can help connect faculty and students with library services, electronic resources, and new collection locations </a:t>
            </a:r>
          </a:p>
          <a:p>
            <a:endParaRPr lang="en-US"/>
          </a:p>
          <a:p>
            <a:r>
              <a:rPr lang="en-US"/>
              <a:t>Start with open ended discussion on this question.</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70A420F-FF68-4EC6-B45A-5B028F4D7EF0}" type="slidenum">
              <a:rPr lang="en-US"/>
              <a:pPr/>
              <a:t>20</a:t>
            </a:fld>
            <a:endParaRPr lang="en-US"/>
          </a:p>
        </p:txBody>
      </p:sp>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p:txBody>
          <a:bodyPr/>
          <a:lstStyle/>
          <a:p>
            <a:r>
              <a:rPr lang="en-US" dirty="0"/>
              <a:t>Here are some of the ideas we’ve been looking into, based on prior feedback</a:t>
            </a:r>
            <a:r>
              <a:rPr lang="en-US" dirty="0" smtClean="0"/>
              <a:t>.</a:t>
            </a:r>
          </a:p>
          <a:p>
            <a:pPr marL="621914" indent="-621914">
              <a:buFontTx/>
              <a:buAutoNum type="arabicPeriod"/>
            </a:pPr>
            <a:r>
              <a:rPr lang="en-US" dirty="0" smtClean="0"/>
              <a:t>Browse resources by subject</a:t>
            </a:r>
          </a:p>
          <a:p>
            <a:pPr marL="621914" indent="-621914">
              <a:buFontTx/>
              <a:buAutoNum type="arabicPeriod"/>
            </a:pPr>
            <a:r>
              <a:rPr lang="en-US" dirty="0" smtClean="0"/>
              <a:t>Journal table of contents</a:t>
            </a:r>
          </a:p>
          <a:p>
            <a:pPr marL="621914" indent="-621914">
              <a:buFontTx/>
              <a:buAutoNum type="arabicPeriod"/>
            </a:pPr>
            <a:r>
              <a:rPr lang="en-US" dirty="0" smtClean="0"/>
              <a:t>Highlight New books</a:t>
            </a:r>
          </a:p>
          <a:p>
            <a:pPr marL="621914" indent="-621914">
              <a:buFontTx/>
              <a:buAutoNum type="arabicPeriod"/>
            </a:pPr>
            <a:r>
              <a:rPr lang="en-US" dirty="0" smtClean="0"/>
              <a:t>E-books</a:t>
            </a:r>
          </a:p>
          <a:p>
            <a:pPr marL="621914" indent="-621914">
              <a:buFontTx/>
              <a:buAutoNum type="arabicPeriod"/>
            </a:pPr>
            <a:r>
              <a:rPr lang="en-US" dirty="0" smtClean="0"/>
              <a:t>Guides, orientation materials, reading lists</a:t>
            </a:r>
          </a:p>
          <a:p>
            <a:pPr marL="621914" indent="-621914">
              <a:buFontTx/>
              <a:buAutoNum type="arabicPeriod"/>
            </a:pPr>
            <a:r>
              <a:rPr lang="en-US" dirty="0" smtClean="0"/>
              <a:t>More news items &amp; contact info.</a:t>
            </a:r>
          </a:p>
          <a:p>
            <a:endParaRPr lang="en-US" dirty="0"/>
          </a:p>
          <a:p>
            <a:r>
              <a:rPr lang="en-US" dirty="0" smtClean="0">
                <a:solidFill>
                  <a:schemeClr val="tx1"/>
                </a:solidFill>
                <a:latin typeface="+mn-lt"/>
                <a:ea typeface="+mn-ea"/>
                <a:cs typeface="+mn-cs"/>
              </a:rPr>
              <a:t>** PhD thesis available on line</a:t>
            </a:r>
          </a:p>
          <a:p>
            <a:r>
              <a:rPr lang="en-US" dirty="0" smtClean="0">
                <a:solidFill>
                  <a:schemeClr val="tx1"/>
                </a:solidFill>
                <a:latin typeface="+mn-lt"/>
                <a:ea typeface="+mn-ea"/>
                <a:cs typeface="+mn-cs"/>
              </a:rPr>
              <a:t>** Market website: posters, cut-outs of librarians</a:t>
            </a:r>
          </a:p>
          <a:p>
            <a:r>
              <a:rPr lang="en-US" dirty="0" smtClean="0">
                <a:solidFill>
                  <a:schemeClr val="tx1"/>
                </a:solidFill>
                <a:latin typeface="+mn-lt"/>
                <a:ea typeface="+mn-ea"/>
                <a:cs typeface="+mn-cs"/>
              </a:rPr>
              <a:t>* RSS feeds for new articles in any relevant subject </a:t>
            </a:r>
          </a:p>
          <a:p>
            <a:r>
              <a:rPr lang="en-US" dirty="0" smtClean="0">
                <a:solidFill>
                  <a:schemeClr val="tx1"/>
                </a:solidFill>
                <a:latin typeface="+mn-lt"/>
                <a:ea typeface="+mn-ea"/>
                <a:cs typeface="+mn-cs"/>
              </a:rPr>
              <a:t>* Add link to personal page for journal</a:t>
            </a:r>
          </a:p>
          <a:p>
            <a:endParaRPr lang="en-US" dirty="0"/>
          </a:p>
          <a:p>
            <a:r>
              <a:rPr lang="en-US" dirty="0"/>
              <a:t>Team discussion</a:t>
            </a:r>
          </a:p>
          <a:p>
            <a:r>
              <a:rPr lang="en-US" dirty="0" err="1"/>
              <a:t>Roald’s</a:t>
            </a:r>
            <a:r>
              <a:rPr lang="en-US" dirty="0"/>
              <a:t> story</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C5CA3E2-8492-4B1C-A665-F9AB60126C9F}" type="slidenum">
              <a:rPr lang="en-US"/>
              <a:pPr/>
              <a:t>4</a:t>
            </a:fld>
            <a:endParaRPr lang="en-US"/>
          </a:p>
        </p:txBody>
      </p:sp>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p:txBody>
          <a:bodyPr/>
          <a:lstStyle/>
          <a:p>
            <a:r>
              <a:rPr lang="en-US"/>
              <a:t>Change to total only</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5091FD4-6431-48DF-A490-C7CD13CAD92B}" type="slidenum">
              <a:rPr lang="en-US"/>
              <a:pPr/>
              <a:t>7</a:t>
            </a:fld>
            <a:endParaRPr lang="en-US"/>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p:txBody>
          <a:bodyPr/>
          <a:lstStyle/>
          <a:p>
            <a:pPr>
              <a:buFontTx/>
              <a:buNone/>
            </a:pPr>
            <a:r>
              <a:rPr lang="en-US" dirty="0" smtClean="0"/>
              <a:t>1- Background &amp; Journals</a:t>
            </a:r>
          </a:p>
          <a:p>
            <a:pPr>
              <a:buFontTx/>
              <a:buNone/>
            </a:pPr>
            <a:r>
              <a:rPr lang="en-US" dirty="0" smtClean="0"/>
              <a:t>2- Circulating Books &amp; Reserves</a:t>
            </a:r>
          </a:p>
          <a:p>
            <a:pPr>
              <a:buFontTx/>
              <a:buNone/>
            </a:pPr>
            <a:r>
              <a:rPr lang="en-US" dirty="0" smtClean="0"/>
              <a:t>3- Study Space Scenarios &amp; Reference Books</a:t>
            </a:r>
          </a:p>
          <a:p>
            <a:pPr>
              <a:buFontTx/>
              <a:buNone/>
            </a:pPr>
            <a:r>
              <a:rPr lang="en-US" dirty="0" smtClean="0"/>
              <a:t>4- Website &amp; Future Services</a:t>
            </a:r>
          </a:p>
          <a:p>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349827" indent="-349827" defTabSz="932871">
              <a:spcBef>
                <a:spcPct val="20000"/>
              </a:spcBef>
              <a:defRPr/>
            </a:pPr>
            <a:r>
              <a:rPr lang="en-US" dirty="0" smtClean="0">
                <a:solidFill>
                  <a:schemeClr val="tx2"/>
                </a:solidFill>
              </a:rPr>
              <a:t>Book Relocation Options</a:t>
            </a:r>
            <a:endParaRPr lang="en-US" dirty="0" smtClean="0"/>
          </a:p>
          <a:p>
            <a:pPr marL="349827" indent="-349827">
              <a:spcBef>
                <a:spcPct val="20000"/>
              </a:spcBef>
              <a:buFontTx/>
              <a:buChar char="•"/>
            </a:pPr>
            <a:r>
              <a:rPr lang="en-US" dirty="0" smtClean="0"/>
              <a:t>Circulation since 2000 on central campus</a:t>
            </a:r>
          </a:p>
          <a:p>
            <a:pPr marL="349827" indent="-349827">
              <a:spcBef>
                <a:spcPct val="20000"/>
              </a:spcBef>
              <a:buFontTx/>
              <a:buChar char="•"/>
            </a:pPr>
            <a:r>
              <a:rPr lang="en-US" dirty="0" smtClean="0"/>
              <a:t>Related collections: </a:t>
            </a:r>
            <a:r>
              <a:rPr lang="en-US" dirty="0" err="1" smtClean="0"/>
              <a:t>Engr</a:t>
            </a:r>
            <a:r>
              <a:rPr lang="en-US" dirty="0" smtClean="0"/>
              <a:t>, Mann, Math</a:t>
            </a:r>
          </a:p>
          <a:p>
            <a:pPr marL="349827" indent="-349827">
              <a:spcBef>
                <a:spcPct val="20000"/>
              </a:spcBef>
              <a:buFontTx/>
              <a:buChar char="•"/>
            </a:pPr>
            <a:r>
              <a:rPr lang="en-US" dirty="0" smtClean="0"/>
              <a:t>Non circulating since 2000 to Annex</a:t>
            </a:r>
          </a:p>
          <a:p>
            <a:endParaRPr lang="en-US" dirty="0"/>
          </a:p>
        </p:txBody>
      </p:sp>
      <p:sp>
        <p:nvSpPr>
          <p:cNvPr id="4" name="Slide Number Placeholder 3"/>
          <p:cNvSpPr>
            <a:spLocks noGrp="1"/>
          </p:cNvSpPr>
          <p:nvPr>
            <p:ph type="sldNum" sz="quarter" idx="10"/>
          </p:nvPr>
        </p:nvSpPr>
        <p:spPr/>
        <p:txBody>
          <a:bodyPr/>
          <a:lstStyle/>
          <a:p>
            <a:fld id="{F1B6226E-1BAC-40AE-AEF1-E1318BE696D9}" type="slidenum">
              <a:rPr lang="en-US" smtClean="0"/>
              <a:pPr/>
              <a:t>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D375146-A10B-4900-86D3-BF0F46E7F995}" type="slidenum">
              <a:rPr lang="en-US"/>
              <a:pPr/>
              <a:t>12</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r>
              <a:rPr lang="en-US"/>
              <a:t>E-books –addressing the book purchasing issue</a:t>
            </a:r>
          </a:p>
          <a:p>
            <a:endParaRPr lang="en-US"/>
          </a:p>
          <a:p>
            <a:r>
              <a:rPr lang="en-US"/>
              <a:t>All sciences, back to 2005, thousands of books in physics, astronomy and chemistry that we have never had due to purchasing restrictions</a:t>
            </a:r>
          </a:p>
          <a:p>
            <a:endParaRPr lang="en-US"/>
          </a:p>
          <a:p>
            <a:r>
              <a:rPr lang="en-US"/>
              <a:t>2,773 Physics &amp; Astronomy</a:t>
            </a:r>
          </a:p>
          <a:p>
            <a:r>
              <a:rPr lang="en-US"/>
              <a:t>1,766 Chemistry &amp; Materials Science</a:t>
            </a:r>
          </a:p>
          <a:p>
            <a:r>
              <a:rPr lang="en-US"/>
              <a:t>3,859 Mathematics</a:t>
            </a:r>
          </a:p>
          <a:p>
            <a:r>
              <a:rPr lang="en-US"/>
              <a:t>3,173 Engineering</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2813F6E-EE3C-4F54-B234-7BC998273E79}" type="slidenum">
              <a:rPr lang="en-US"/>
              <a:pPr/>
              <a:t>13</a:t>
            </a:fld>
            <a:endParaRPr lang="en-US"/>
          </a:p>
        </p:txBody>
      </p:sp>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p:txBody>
          <a:bodyPr/>
          <a:lstStyle/>
          <a:p>
            <a:r>
              <a:rPr lang="en-US"/>
              <a:t>I called Tony Del Plato this morning and he let me know that they do have Chemistry books on reserve at Uris. The titles he ran by me were the same as the titles we have here at PSL so I think we could suggest that the Chemistry reserves be transferred to Uris. I also called Melody and she said that Engineering had one AEP course this Spring which she thought was the norm. I don't know if you would want to recommend AEP courses go on reserve at Engineering or not but I thought I would check anyway.  -DBM 052609</a:t>
            </a:r>
          </a:p>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12F490C-5F8B-4853-9658-314CC1A50AEE}" type="slidenum">
              <a:rPr lang="en-US"/>
              <a:pPr/>
              <a:t>14</a:t>
            </a:fld>
            <a:endParaRPr lang="en-US"/>
          </a:p>
        </p:txBody>
      </p:sp>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p:txBody>
          <a:bodyPr/>
          <a:lstStyle/>
          <a:p>
            <a:r>
              <a:rPr lang="en-US"/>
              <a:t>Do you have wishes for our site?</a:t>
            </a:r>
          </a:p>
          <a:p>
            <a:r>
              <a:rPr lang="en-US"/>
              <a:t>What services can we reasonably provide on  the Web?</a:t>
            </a:r>
          </a:p>
          <a:p>
            <a:r>
              <a:rPr lang="en-US"/>
              <a:t>How do we market this?  What do we call it?</a:t>
            </a:r>
          </a:p>
          <a:p>
            <a:r>
              <a:rPr lang="en-US"/>
              <a:t>How will people find this site?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2871">
              <a:defRPr/>
            </a:pPr>
            <a:r>
              <a:rPr lang="en-US" dirty="0" smtClean="0"/>
              <a:t>Agenda – June 8</a:t>
            </a:r>
          </a:p>
          <a:p>
            <a:pPr defTabSz="932871">
              <a:defRPr/>
            </a:pPr>
            <a:r>
              <a:rPr lang="en-US" dirty="0" smtClean="0"/>
              <a:t>1. Tour Baker student computer lab &amp; lounge (15 min.) </a:t>
            </a:r>
            <a:br>
              <a:rPr lang="en-US" dirty="0" smtClean="0"/>
            </a:br>
            <a:r>
              <a:rPr lang="en-US" dirty="0" smtClean="0"/>
              <a:t>2.  Announcements (10 min.) </a:t>
            </a:r>
            <a:br>
              <a:rPr lang="en-US" dirty="0" smtClean="0"/>
            </a:br>
            <a:r>
              <a:rPr lang="en-US" dirty="0" smtClean="0"/>
              <a:t>3.  Public computing (10 min.) </a:t>
            </a:r>
            <a:br>
              <a:rPr lang="en-US" dirty="0" smtClean="0"/>
            </a:br>
            <a:r>
              <a:rPr lang="en-US" dirty="0" smtClean="0"/>
              <a:t>4.  Study space (30 min.) </a:t>
            </a:r>
            <a:br>
              <a:rPr lang="en-US" dirty="0" smtClean="0"/>
            </a:br>
            <a:r>
              <a:rPr lang="en-US" dirty="0" smtClean="0"/>
              <a:t>5.  Petition (10 min.) </a:t>
            </a:r>
          </a:p>
          <a:p>
            <a:endParaRPr lang="en-US" dirty="0"/>
          </a:p>
        </p:txBody>
      </p:sp>
      <p:sp>
        <p:nvSpPr>
          <p:cNvPr id="4" name="Slide Number Placeholder 3"/>
          <p:cNvSpPr>
            <a:spLocks noGrp="1"/>
          </p:cNvSpPr>
          <p:nvPr>
            <p:ph type="sldNum" sz="quarter" idx="10"/>
          </p:nvPr>
        </p:nvSpPr>
        <p:spPr/>
        <p:txBody>
          <a:bodyPr/>
          <a:lstStyle/>
          <a:p>
            <a:fld id="{F1B6226E-1BAC-40AE-AEF1-E1318BE696D9}" type="slidenum">
              <a:rPr lang="en-US" smtClean="0"/>
              <a:pPr/>
              <a:t>15</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1B6226E-1BAC-40AE-AEF1-E1318BE696D9}" type="slidenum">
              <a:rPr lang="en-US" smtClean="0"/>
              <a:pPr/>
              <a:t>18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1B58D99-7B3A-4F11-B76E-E091D8D20749}"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DEC3091-1454-467A-899A-DB4B956A27AF}"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AF7C869-EAAD-4C13-8870-993D56207863}"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E0287FF-8CBD-4C7C-B2C0-A17DD9BD3E85}"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A8EF372-2B13-4E06-9D62-30C579BEC38F}"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D6BA4A6-466E-474B-AFA8-787A3167A907}"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E774B589-F3E8-4030-88A2-36D3A100C279}"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7D908EDC-EFA9-4A8C-9415-4FAF00DC34BE}"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91461D2E-4D57-4F1D-9848-8BF8BB96C5E4}"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3345C97-9903-448D-8FD5-CFBA539B379E}"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5F69771B-5358-45F4-A0C4-3803FE37FDDE}"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D1785450-5D67-4075-8037-18BB62A1C65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w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Physical Sciences </a:t>
            </a:r>
            <a:br>
              <a:rPr lang="en-US" dirty="0" smtClean="0"/>
            </a:br>
            <a:r>
              <a:rPr lang="en-US" dirty="0" smtClean="0"/>
              <a:t>Library Support</a:t>
            </a:r>
            <a:endParaRPr lang="en-US" dirty="0"/>
          </a:p>
        </p:txBody>
      </p:sp>
      <p:sp>
        <p:nvSpPr>
          <p:cNvPr id="3" name="Subtitle 2"/>
          <p:cNvSpPr>
            <a:spLocks noGrp="1"/>
          </p:cNvSpPr>
          <p:nvPr>
            <p:ph type="subTitle" idx="1"/>
          </p:nvPr>
        </p:nvSpPr>
        <p:spPr/>
        <p:txBody>
          <a:bodyPr/>
          <a:lstStyle/>
          <a:p>
            <a:r>
              <a:rPr lang="en-US" dirty="0" smtClean="0"/>
              <a:t>Clark Library Transition</a:t>
            </a:r>
          </a:p>
          <a:p>
            <a:r>
              <a:rPr lang="en-US" dirty="0" smtClean="0"/>
              <a:t>Fall 2009</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p:cNvPicPr>
            <a:picLocks noChangeAspect="1" noChangeArrowheads="1"/>
          </p:cNvPicPr>
          <p:nvPr/>
        </p:nvPicPr>
        <p:blipFill>
          <a:blip r:embed="rId2" cstate="print"/>
          <a:srcRect/>
          <a:stretch>
            <a:fillRect/>
          </a:stretch>
        </p:blipFill>
        <p:spPr bwMode="auto">
          <a:xfrm>
            <a:off x="914400" y="762000"/>
            <a:ext cx="3365500" cy="5029200"/>
          </a:xfrm>
          <a:prstGeom prst="rect">
            <a:avLst/>
          </a:prstGeom>
          <a:noFill/>
          <a:ln w="9525">
            <a:noFill/>
            <a:miter lim="800000"/>
            <a:headEnd/>
            <a:tailEnd/>
          </a:ln>
          <a:effectLst/>
        </p:spPr>
      </p:pic>
      <p:pic>
        <p:nvPicPr>
          <p:cNvPr id="14341" name="Picture 5"/>
          <p:cNvPicPr>
            <a:picLocks noChangeAspect="1" noChangeArrowheads="1"/>
          </p:cNvPicPr>
          <p:nvPr/>
        </p:nvPicPr>
        <p:blipFill>
          <a:blip r:embed="rId3" cstate="print"/>
          <a:srcRect/>
          <a:stretch>
            <a:fillRect/>
          </a:stretch>
        </p:blipFill>
        <p:spPr bwMode="auto">
          <a:xfrm>
            <a:off x="1447800" y="5867400"/>
            <a:ext cx="1917700" cy="180975"/>
          </a:xfrm>
          <a:prstGeom prst="rect">
            <a:avLst/>
          </a:prstGeom>
          <a:noFill/>
          <a:ln w="9525">
            <a:noFill/>
            <a:miter lim="800000"/>
            <a:headEnd/>
            <a:tailEnd/>
          </a:ln>
          <a:effectLst/>
        </p:spPr>
      </p:pic>
      <p:sp>
        <p:nvSpPr>
          <p:cNvPr id="14343" name="Text Box 7"/>
          <p:cNvSpPr txBox="1">
            <a:spLocks noChangeArrowheads="1"/>
          </p:cNvSpPr>
          <p:nvPr/>
        </p:nvSpPr>
        <p:spPr bwMode="auto">
          <a:xfrm>
            <a:off x="4724400" y="2362200"/>
            <a:ext cx="3810000" cy="1878013"/>
          </a:xfrm>
          <a:prstGeom prst="rect">
            <a:avLst/>
          </a:prstGeom>
          <a:noFill/>
          <a:ln w="9525">
            <a:noFill/>
            <a:miter lim="800000"/>
            <a:headEnd/>
            <a:tailEnd/>
          </a:ln>
          <a:effectLst/>
        </p:spPr>
        <p:txBody>
          <a:bodyPr>
            <a:spAutoFit/>
          </a:bodyPr>
          <a:lstStyle/>
          <a:p>
            <a:pPr>
              <a:spcBef>
                <a:spcPct val="50000"/>
              </a:spcBef>
            </a:pPr>
            <a:r>
              <a:rPr lang="en-US"/>
              <a:t>$300,000 bequest "to be utilized by the Library of the Department of Chemistry, in memory of Erna L. Gramse, MA 1933”</a:t>
            </a:r>
          </a:p>
          <a:p>
            <a:pPr>
              <a:spcBef>
                <a:spcPct val="50000"/>
              </a:spcBef>
            </a:pPr>
            <a:r>
              <a:rPr lang="en-US"/>
              <a:t>Head, Central Information Service, </a:t>
            </a:r>
            <a:br>
              <a:rPr lang="en-US"/>
            </a:br>
            <a:r>
              <a:rPr lang="en-US"/>
              <a:t>FMC Corporation</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en-US"/>
              <a:t>Book Access</a:t>
            </a:r>
          </a:p>
        </p:txBody>
      </p:sp>
      <p:sp>
        <p:nvSpPr>
          <p:cNvPr id="34819" name="Rectangle 3"/>
          <p:cNvSpPr>
            <a:spLocks noGrp="1" noChangeArrowheads="1"/>
          </p:cNvSpPr>
          <p:nvPr>
            <p:ph type="body" idx="1"/>
          </p:nvPr>
        </p:nvSpPr>
        <p:spPr/>
        <p:txBody>
          <a:bodyPr/>
          <a:lstStyle/>
          <a:p>
            <a:r>
              <a:rPr lang="en-US"/>
              <a:t>Catalog</a:t>
            </a:r>
          </a:p>
          <a:p>
            <a:r>
              <a:rPr lang="en-US"/>
              <a:t>Library-to-Library Delivery</a:t>
            </a:r>
          </a:p>
          <a:p>
            <a:r>
              <a:rPr lang="en-US"/>
              <a:t>Interlibrary Loan &amp; Borrow Direct</a:t>
            </a:r>
          </a:p>
          <a:p>
            <a:r>
              <a:rPr lang="en-US"/>
              <a:t>PSL Website E-books &amp; New Books</a:t>
            </a:r>
          </a:p>
          <a:p>
            <a:r>
              <a:rPr lang="en-US"/>
              <a:t>Guides, Orientation &amp; Instruction</a:t>
            </a:r>
          </a:p>
          <a:p>
            <a:r>
              <a:rPr lang="en-US"/>
              <a:t>Some indexing in some databases</a:t>
            </a:r>
          </a:p>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3556" name="Picture 4"/>
          <p:cNvPicPr>
            <a:picLocks noChangeAspect="1" noChangeArrowheads="1"/>
          </p:cNvPicPr>
          <p:nvPr/>
        </p:nvPicPr>
        <p:blipFill>
          <a:blip r:embed="rId3" cstate="print"/>
          <a:srcRect/>
          <a:stretch>
            <a:fillRect/>
          </a:stretch>
        </p:blipFill>
        <p:spPr bwMode="auto">
          <a:xfrm>
            <a:off x="-342900" y="-133350"/>
            <a:ext cx="9829800" cy="7124700"/>
          </a:xfrm>
          <a:prstGeom prst="rect">
            <a:avLst/>
          </a:prstGeom>
          <a:noFill/>
          <a:ln w="9525">
            <a:noFill/>
            <a:miter lim="800000"/>
            <a:headEnd/>
            <a:tailEnd/>
          </a:ln>
          <a:effectLst/>
        </p:spPr>
      </p:pic>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n-US" dirty="0" smtClean="0"/>
              <a:t>Reserves &amp; Reference</a:t>
            </a:r>
            <a:endParaRPr lang="en-US" dirty="0"/>
          </a:p>
        </p:txBody>
      </p:sp>
      <p:sp>
        <p:nvSpPr>
          <p:cNvPr id="35843" name="Rectangle 3"/>
          <p:cNvSpPr>
            <a:spLocks noGrp="1" noChangeArrowheads="1"/>
          </p:cNvSpPr>
          <p:nvPr>
            <p:ph type="body" idx="1"/>
          </p:nvPr>
        </p:nvSpPr>
        <p:spPr/>
        <p:txBody>
          <a:bodyPr/>
          <a:lstStyle/>
          <a:p>
            <a:r>
              <a:rPr lang="en-US" dirty="0" smtClean="0"/>
              <a:t>Current 200 reserve items to Math</a:t>
            </a:r>
          </a:p>
          <a:p>
            <a:r>
              <a:rPr lang="en-US" dirty="0" smtClean="0"/>
              <a:t>Classic texts on permanent reserve at Math</a:t>
            </a:r>
            <a:endParaRPr lang="en-US" dirty="0"/>
          </a:p>
          <a:p>
            <a:r>
              <a:rPr lang="en-US" dirty="0" smtClean="0"/>
              <a:t>Online reference resources where available &amp; affordable</a:t>
            </a:r>
          </a:p>
          <a:p>
            <a:pPr lvl="1"/>
            <a:r>
              <a:rPr lang="en-US" dirty="0" smtClean="0"/>
              <a:t>Clark &amp; </a:t>
            </a:r>
            <a:r>
              <a:rPr lang="en-US" dirty="0" err="1" smtClean="0"/>
              <a:t>Gramse</a:t>
            </a:r>
            <a:r>
              <a:rPr lang="en-US" dirty="0" smtClean="0"/>
              <a:t> endowments</a:t>
            </a:r>
          </a:p>
          <a:p>
            <a:r>
              <a:rPr lang="en-US" dirty="0" smtClean="0"/>
              <a:t>Print sets to Engineering, Mann, Math libraries reference and stacks</a:t>
            </a:r>
          </a:p>
          <a:p>
            <a:endParaRPr lang="en-US"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dirty="0"/>
              <a:t>Looking </a:t>
            </a:r>
            <a:r>
              <a:rPr lang="en-US" dirty="0" smtClean="0"/>
              <a:t>Forward</a:t>
            </a:r>
            <a:r>
              <a:rPr lang="en-US" dirty="0"/>
              <a:t>… </a:t>
            </a:r>
          </a:p>
        </p:txBody>
      </p:sp>
      <p:sp>
        <p:nvSpPr>
          <p:cNvPr id="19459" name="Rectangle 3"/>
          <p:cNvSpPr>
            <a:spLocks noGrp="1" noChangeArrowheads="1"/>
          </p:cNvSpPr>
          <p:nvPr>
            <p:ph type="body" idx="1"/>
          </p:nvPr>
        </p:nvSpPr>
        <p:spPr/>
        <p:txBody>
          <a:bodyPr/>
          <a:lstStyle/>
          <a:p>
            <a:r>
              <a:rPr lang="en-US" dirty="0" smtClean="0"/>
              <a:t>Online resources</a:t>
            </a:r>
          </a:p>
          <a:p>
            <a:r>
              <a:rPr lang="en-US" dirty="0" smtClean="0"/>
              <a:t>Library website – online service options</a:t>
            </a:r>
          </a:p>
          <a:p>
            <a:r>
              <a:rPr lang="en-US" dirty="0" smtClean="0"/>
              <a:t>Subject specialists on-site</a:t>
            </a:r>
          </a:p>
          <a:p>
            <a:r>
              <a:rPr lang="en-US" dirty="0" smtClean="0"/>
              <a:t>Study spaces</a:t>
            </a:r>
          </a:p>
          <a:p>
            <a:r>
              <a:rPr lang="en-US" dirty="0" smtClean="0"/>
              <a:t>Large library system</a:t>
            </a:r>
            <a:endParaRPr lang="en-US" dirty="0"/>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dirty="0" smtClean="0"/>
              <a:t>Space </a:t>
            </a:r>
            <a:r>
              <a:rPr lang="en-US" dirty="0"/>
              <a:t>Needs</a:t>
            </a:r>
            <a:r>
              <a:rPr lang="en-US" sz="4000" dirty="0"/>
              <a:t> </a:t>
            </a:r>
            <a:endParaRPr lang="en-US" sz="3600" dirty="0"/>
          </a:p>
        </p:txBody>
      </p:sp>
      <p:sp>
        <p:nvSpPr>
          <p:cNvPr id="13315" name="Rectangle 3"/>
          <p:cNvSpPr>
            <a:spLocks noGrp="1" noChangeArrowheads="1"/>
          </p:cNvSpPr>
          <p:nvPr>
            <p:ph type="body" idx="1"/>
          </p:nvPr>
        </p:nvSpPr>
        <p:spPr>
          <a:xfrm>
            <a:off x="457200" y="1600200"/>
            <a:ext cx="8229600" cy="4221163"/>
          </a:xfrm>
        </p:spPr>
        <p:txBody>
          <a:bodyPr/>
          <a:lstStyle/>
          <a:p>
            <a:r>
              <a:rPr lang="en-US" sz="2800" dirty="0"/>
              <a:t>Quiet study space </a:t>
            </a:r>
          </a:p>
          <a:p>
            <a:r>
              <a:rPr lang="en-US" sz="2800" dirty="0"/>
              <a:t>Public Computers (standup) </a:t>
            </a:r>
          </a:p>
          <a:p>
            <a:r>
              <a:rPr lang="en-US" sz="2800" dirty="0"/>
              <a:t>Access to reserve materials </a:t>
            </a:r>
          </a:p>
          <a:p>
            <a:r>
              <a:rPr lang="en-US" sz="2800" dirty="0"/>
              <a:t>Furniture (chairs, couches, tables</a:t>
            </a:r>
            <a:r>
              <a:rPr lang="en-US" sz="2800" dirty="0" smtClean="0"/>
              <a:t>)</a:t>
            </a:r>
          </a:p>
          <a:p>
            <a:r>
              <a:rPr lang="en-US" sz="2800" dirty="0" smtClean="0"/>
              <a:t>Group/collaborative space</a:t>
            </a:r>
          </a:p>
          <a:p>
            <a:r>
              <a:rPr lang="en-US" sz="2800" dirty="0" smtClean="0"/>
              <a:t>Some supervision to keep space quiet</a:t>
            </a:r>
          </a:p>
          <a:p>
            <a:r>
              <a:rPr lang="en-US" sz="2800" dirty="0" smtClean="0"/>
              <a:t>Wireless Internet</a:t>
            </a:r>
          </a:p>
          <a:p>
            <a:r>
              <a:rPr lang="en-US" sz="2800" dirty="0" smtClean="0"/>
              <a:t>Librarian offices   </a:t>
            </a:r>
          </a:p>
          <a:p>
            <a:pPr>
              <a:buNone/>
            </a:pPr>
            <a:endParaRPr lang="en-US" sz="800" dirty="0" smtClean="0"/>
          </a:p>
          <a:p>
            <a:pPr>
              <a:buNone/>
            </a:pPr>
            <a:r>
              <a:rPr lang="en-US" sz="2800" dirty="0" smtClean="0">
                <a:sym typeface="Wingdings" pitchFamily="2" charset="2"/>
              </a:rPr>
              <a:t> Math Library making some enhancements</a:t>
            </a:r>
            <a:endParaRPr lang="en-US" sz="2800" dirty="0"/>
          </a:p>
          <a:p>
            <a:pPr>
              <a:buNone/>
            </a:pP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101" name="Picture 5"/>
          <p:cNvPicPr>
            <a:picLocks noChangeAspect="1" noChangeArrowheads="1"/>
          </p:cNvPicPr>
          <p:nvPr/>
        </p:nvPicPr>
        <p:blipFill>
          <a:blip r:embed="rId2" cstate="print"/>
          <a:srcRect/>
          <a:stretch>
            <a:fillRect/>
          </a:stretch>
        </p:blipFill>
        <p:spPr bwMode="auto">
          <a:xfrm>
            <a:off x="-304800" y="-228600"/>
            <a:ext cx="9753600" cy="7315200"/>
          </a:xfrm>
          <a:prstGeom prst="rect">
            <a:avLst/>
          </a:prstGeom>
          <a:noFill/>
          <a:ln w="9525">
            <a:noFill/>
            <a:miter lim="800000"/>
            <a:headEnd/>
            <a:tailEnd/>
          </a:ln>
          <a:effectLst/>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dirty="0" smtClean="0"/>
              <a:t>Proposal for Clark Hall space</a:t>
            </a:r>
            <a:endParaRPr lang="en-US" dirty="0"/>
          </a:p>
        </p:txBody>
      </p:sp>
      <p:sp>
        <p:nvSpPr>
          <p:cNvPr id="15363" name="Rectangle 3"/>
          <p:cNvSpPr>
            <a:spLocks noGrp="1" noChangeArrowheads="1"/>
          </p:cNvSpPr>
          <p:nvPr>
            <p:ph type="body" idx="1"/>
          </p:nvPr>
        </p:nvSpPr>
        <p:spPr/>
        <p:txBody>
          <a:bodyPr/>
          <a:lstStyle/>
          <a:p>
            <a:r>
              <a:rPr lang="en-US" dirty="0" smtClean="0"/>
              <a:t>Need ~125 seats (current seating)</a:t>
            </a:r>
          </a:p>
          <a:p>
            <a:r>
              <a:rPr lang="en-US" dirty="0" smtClean="0"/>
              <a:t>Librarian offices, office hours</a:t>
            </a:r>
          </a:p>
          <a:p>
            <a:r>
              <a:rPr lang="en-US" dirty="0" smtClean="0"/>
              <a:t>Submitted to Vice Provost for Research</a:t>
            </a:r>
          </a:p>
          <a:p>
            <a:r>
              <a:rPr lang="en-US" dirty="0" smtClean="0"/>
              <a:t>Addl. proposals from local </a:t>
            </a:r>
            <a:r>
              <a:rPr lang="en-US" dirty="0" err="1" smtClean="0"/>
              <a:t>depts</a:t>
            </a:r>
            <a:endParaRPr lang="en-US" dirty="0"/>
          </a:p>
          <a:p>
            <a:pPr lvl="1"/>
            <a:r>
              <a:rPr lang="en-US" dirty="0" smtClean="0"/>
              <a:t>collaborative group learning </a:t>
            </a:r>
            <a:endParaRPr lang="en-US" dirty="0"/>
          </a:p>
          <a:p>
            <a:r>
              <a:rPr lang="en-US" dirty="0" smtClean="0"/>
              <a:t>Quiet study space high priority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3" cstate="print"/>
          <a:srcRect l="11497" t="24806" r="2942" b="24806"/>
          <a:stretch>
            <a:fillRect/>
          </a:stretch>
        </p:blipFill>
        <p:spPr bwMode="auto">
          <a:xfrm>
            <a:off x="1295400" y="914400"/>
            <a:ext cx="6096000" cy="4953000"/>
          </a:xfrm>
          <a:prstGeom prst="rect">
            <a:avLst/>
          </a:prstGeom>
          <a:noFill/>
          <a:ln w="9525">
            <a:noFill/>
            <a:miter lim="800000"/>
            <a:headEnd/>
            <a:tailEnd/>
          </a:ln>
          <a:effectLst/>
        </p:spPr>
      </p:pic>
      <p:sp>
        <p:nvSpPr>
          <p:cNvPr id="21508" name="Text Box 4"/>
          <p:cNvSpPr txBox="1">
            <a:spLocks noChangeArrowheads="1"/>
          </p:cNvSpPr>
          <p:nvPr/>
        </p:nvSpPr>
        <p:spPr bwMode="auto">
          <a:xfrm>
            <a:off x="5791200" y="4191000"/>
            <a:ext cx="1066800" cy="1230313"/>
          </a:xfrm>
          <a:prstGeom prst="rect">
            <a:avLst/>
          </a:prstGeom>
          <a:noFill/>
          <a:ln w="38100">
            <a:solidFill>
              <a:srgbClr val="FF0000"/>
            </a:solidFill>
            <a:miter lim="800000"/>
            <a:headEnd/>
            <a:tailEnd/>
          </a:ln>
          <a:effectLst/>
        </p:spPr>
        <p:txBody>
          <a:bodyPr>
            <a:spAutoFit/>
          </a:bodyPr>
          <a:lstStyle/>
          <a:p>
            <a:pPr>
              <a:spcBef>
                <a:spcPct val="50000"/>
              </a:spcBef>
            </a:pPr>
            <a:endParaRPr lang="en-US"/>
          </a:p>
          <a:p>
            <a:pPr>
              <a:spcBef>
                <a:spcPct val="50000"/>
              </a:spcBef>
            </a:pPr>
            <a:endParaRPr lang="en-US"/>
          </a:p>
          <a:p>
            <a:pPr>
              <a:spcBef>
                <a:spcPct val="50000"/>
              </a:spcBef>
            </a:pPr>
            <a:endParaRPr lang="en-US"/>
          </a:p>
        </p:txBody>
      </p:sp>
      <p:sp>
        <p:nvSpPr>
          <p:cNvPr id="21509" name="Text Box 5"/>
          <p:cNvSpPr txBox="1">
            <a:spLocks noChangeArrowheads="1"/>
          </p:cNvSpPr>
          <p:nvPr/>
        </p:nvSpPr>
        <p:spPr bwMode="auto">
          <a:xfrm>
            <a:off x="3200400" y="4419600"/>
            <a:ext cx="457200" cy="1108075"/>
          </a:xfrm>
          <a:prstGeom prst="rect">
            <a:avLst/>
          </a:prstGeom>
          <a:noFill/>
          <a:ln w="38100">
            <a:solidFill>
              <a:srgbClr val="00FFFF"/>
            </a:solidFill>
            <a:miter lim="800000"/>
            <a:headEnd/>
            <a:tailEnd/>
          </a:ln>
          <a:effectLst/>
        </p:spPr>
        <p:txBody>
          <a:bodyPr>
            <a:spAutoFit/>
          </a:bodyPr>
          <a:lstStyle/>
          <a:p>
            <a:pPr>
              <a:spcBef>
                <a:spcPct val="50000"/>
              </a:spcBef>
            </a:pPr>
            <a:endParaRPr lang="en-US" sz="1600"/>
          </a:p>
          <a:p>
            <a:pPr>
              <a:spcBef>
                <a:spcPct val="50000"/>
              </a:spcBef>
            </a:pPr>
            <a:endParaRPr lang="en-US" sz="1600"/>
          </a:p>
          <a:p>
            <a:pPr>
              <a:spcBef>
                <a:spcPct val="50000"/>
              </a:spcBef>
            </a:pPr>
            <a:endParaRPr lang="en-US" sz="1600"/>
          </a:p>
        </p:txBody>
      </p:sp>
      <p:sp>
        <p:nvSpPr>
          <p:cNvPr id="21510" name="Text Box 6"/>
          <p:cNvSpPr txBox="1">
            <a:spLocks noChangeArrowheads="1"/>
          </p:cNvSpPr>
          <p:nvPr/>
        </p:nvSpPr>
        <p:spPr bwMode="auto">
          <a:xfrm>
            <a:off x="3733800" y="4419600"/>
            <a:ext cx="990600" cy="1108075"/>
          </a:xfrm>
          <a:prstGeom prst="rect">
            <a:avLst/>
          </a:prstGeom>
          <a:noFill/>
          <a:ln w="38100">
            <a:solidFill>
              <a:schemeClr val="folHlink"/>
            </a:solidFill>
            <a:miter lim="800000"/>
            <a:headEnd/>
            <a:tailEnd/>
          </a:ln>
          <a:effectLst/>
        </p:spPr>
        <p:txBody>
          <a:bodyPr>
            <a:spAutoFit/>
          </a:bodyPr>
          <a:lstStyle/>
          <a:p>
            <a:pPr>
              <a:spcBef>
                <a:spcPct val="50000"/>
              </a:spcBef>
            </a:pPr>
            <a:endParaRPr lang="en-US" sz="1600"/>
          </a:p>
          <a:p>
            <a:pPr>
              <a:spcBef>
                <a:spcPct val="50000"/>
              </a:spcBef>
            </a:pPr>
            <a:endParaRPr lang="en-US" sz="1600"/>
          </a:p>
          <a:p>
            <a:pPr>
              <a:spcBef>
                <a:spcPct val="50000"/>
              </a:spcBef>
            </a:pPr>
            <a:endParaRPr lang="en-US" sz="1600"/>
          </a:p>
        </p:txBody>
      </p:sp>
      <p:sp>
        <p:nvSpPr>
          <p:cNvPr id="21511" name="Text Box 7"/>
          <p:cNvSpPr txBox="1">
            <a:spLocks noChangeArrowheads="1"/>
          </p:cNvSpPr>
          <p:nvPr/>
        </p:nvSpPr>
        <p:spPr bwMode="auto">
          <a:xfrm>
            <a:off x="4800600" y="4724400"/>
            <a:ext cx="914400" cy="741363"/>
          </a:xfrm>
          <a:prstGeom prst="rect">
            <a:avLst/>
          </a:prstGeom>
          <a:noFill/>
          <a:ln w="38100">
            <a:solidFill>
              <a:srgbClr val="FF00FF"/>
            </a:solidFill>
            <a:miter lim="800000"/>
            <a:headEnd/>
            <a:tailEnd/>
          </a:ln>
          <a:effectLst/>
        </p:spPr>
        <p:txBody>
          <a:bodyPr>
            <a:spAutoFit/>
          </a:bodyPr>
          <a:lstStyle/>
          <a:p>
            <a:pPr>
              <a:spcBef>
                <a:spcPct val="50000"/>
              </a:spcBef>
            </a:pPr>
            <a:endParaRPr lang="en-US" sz="1600"/>
          </a:p>
          <a:p>
            <a:pPr>
              <a:spcBef>
                <a:spcPct val="50000"/>
              </a:spcBef>
            </a:pPr>
            <a:endParaRPr lang="en-US" sz="1600"/>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US" sz="2400"/>
              <a:t>Edna McConnell Clark</a:t>
            </a:r>
            <a:r>
              <a:rPr lang="en-US" sz="2000"/>
              <a:t/>
            </a:r>
            <a:br>
              <a:rPr lang="en-US" sz="2000"/>
            </a:br>
            <a:r>
              <a:rPr lang="en-US" sz="3600"/>
              <a:t>Physical Sciences Library </a:t>
            </a:r>
            <a:br>
              <a:rPr lang="en-US" sz="3600"/>
            </a:br>
            <a:r>
              <a:rPr lang="en-US" sz="3600"/>
              <a:t>Web Site</a:t>
            </a:r>
          </a:p>
        </p:txBody>
      </p:sp>
      <p:sp>
        <p:nvSpPr>
          <p:cNvPr id="2051" name="Rectangle 3"/>
          <p:cNvSpPr>
            <a:spLocks noGrp="1" noChangeArrowheads="1"/>
          </p:cNvSpPr>
          <p:nvPr>
            <p:ph type="subTitle" idx="1"/>
          </p:nvPr>
        </p:nvSpPr>
        <p:spPr/>
        <p:txBody>
          <a:bodyPr/>
          <a:lstStyle/>
          <a:p>
            <a:r>
              <a:rPr lang="en-US" i="1" dirty="0"/>
              <a:t>The year is 2010- what do you want to see on </a:t>
            </a:r>
            <a:r>
              <a:rPr lang="en-US" i="1" dirty="0" smtClean="0"/>
              <a:t>your </a:t>
            </a:r>
            <a:r>
              <a:rPr lang="en-US" i="1" dirty="0"/>
              <a:t>Web site?</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5" name="Picture 5"/>
          <p:cNvPicPr>
            <a:picLocks noChangeAspect="1" noChangeArrowheads="1"/>
          </p:cNvPicPr>
          <p:nvPr/>
        </p:nvPicPr>
        <p:blipFill>
          <a:blip r:embed="rId3" cstate="print"/>
          <a:srcRect l="11240" t="22192" r="11241" b="13637"/>
          <a:stretch>
            <a:fillRect/>
          </a:stretch>
        </p:blipFill>
        <p:spPr bwMode="auto">
          <a:xfrm>
            <a:off x="838200" y="1066800"/>
            <a:ext cx="7620000" cy="4572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dirty="0" smtClean="0"/>
              <a:t>Web Services Priorities</a:t>
            </a:r>
            <a:endParaRPr lang="en-US" dirty="0"/>
          </a:p>
        </p:txBody>
      </p:sp>
      <p:sp>
        <p:nvSpPr>
          <p:cNvPr id="3075" name="Rectangle 3"/>
          <p:cNvSpPr>
            <a:spLocks noGrp="1" noChangeArrowheads="1"/>
          </p:cNvSpPr>
          <p:nvPr>
            <p:ph type="body" idx="1"/>
          </p:nvPr>
        </p:nvSpPr>
        <p:spPr/>
        <p:txBody>
          <a:bodyPr/>
          <a:lstStyle/>
          <a:p>
            <a:r>
              <a:rPr lang="en-US" dirty="0" smtClean="0">
                <a:solidFill>
                  <a:schemeClr val="tx1"/>
                </a:solidFill>
                <a:latin typeface="+mn-lt"/>
                <a:ea typeface="+mn-ea"/>
                <a:cs typeface="+mn-cs"/>
              </a:rPr>
              <a:t>New book alerts/online displays</a:t>
            </a:r>
          </a:p>
          <a:p>
            <a:r>
              <a:rPr lang="en-US" dirty="0" smtClean="0">
                <a:solidFill>
                  <a:schemeClr val="tx1"/>
                </a:solidFill>
                <a:latin typeface="+mn-lt"/>
                <a:ea typeface="+mn-ea"/>
                <a:cs typeface="+mn-cs"/>
              </a:rPr>
              <a:t>Link to/browse by call number</a:t>
            </a:r>
          </a:p>
          <a:p>
            <a:r>
              <a:rPr lang="en-US" dirty="0" smtClean="0">
                <a:solidFill>
                  <a:schemeClr val="tx1"/>
                </a:solidFill>
                <a:latin typeface="+mn-lt"/>
                <a:ea typeface="+mn-ea"/>
                <a:cs typeface="+mn-cs"/>
              </a:rPr>
              <a:t>Browse by subject for journals, databases, books, etc.</a:t>
            </a:r>
          </a:p>
          <a:p>
            <a:r>
              <a:rPr lang="en-US" dirty="0" smtClean="0">
                <a:solidFill>
                  <a:schemeClr val="tx1"/>
                </a:solidFill>
                <a:latin typeface="+mn-lt"/>
                <a:ea typeface="+mn-ea"/>
                <a:cs typeface="+mn-cs"/>
              </a:rPr>
              <a:t>Classic books (text) by title and author</a:t>
            </a:r>
          </a:p>
          <a:p>
            <a:r>
              <a:rPr lang="en-US" dirty="0" smtClean="0">
                <a:solidFill>
                  <a:schemeClr val="tx1"/>
                </a:solidFill>
                <a:latin typeface="+mn-lt"/>
                <a:ea typeface="+mn-ea"/>
                <a:cs typeface="+mn-cs"/>
              </a:rPr>
              <a:t>Guides at orientations</a:t>
            </a:r>
          </a:p>
          <a:p>
            <a:r>
              <a:rPr lang="en-US" dirty="0" smtClean="0">
                <a:solidFill>
                  <a:schemeClr val="tx1"/>
                </a:solidFill>
                <a:latin typeface="+mn-lt"/>
                <a:ea typeface="+mn-ea"/>
                <a:cs typeface="+mn-cs"/>
              </a:rPr>
              <a:t>Info on locating physical sciences hardcopy resources</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US"/>
              <a:t>Librarian Support</a:t>
            </a:r>
          </a:p>
        </p:txBody>
      </p:sp>
      <p:sp>
        <p:nvSpPr>
          <p:cNvPr id="29699" name="Rectangle 3"/>
          <p:cNvSpPr>
            <a:spLocks noGrp="1" noChangeArrowheads="1"/>
          </p:cNvSpPr>
          <p:nvPr>
            <p:ph type="body" idx="1"/>
          </p:nvPr>
        </p:nvSpPr>
        <p:spPr/>
        <p:txBody>
          <a:bodyPr/>
          <a:lstStyle/>
          <a:p>
            <a:r>
              <a:rPr lang="en-US" sz="2500" dirty="0" smtClean="0"/>
              <a:t>Subject specialists</a:t>
            </a:r>
          </a:p>
          <a:p>
            <a:pPr lvl="1"/>
            <a:r>
              <a:rPr lang="en-US" sz="2100" dirty="0" smtClean="0"/>
              <a:t>Chemistry</a:t>
            </a:r>
          </a:p>
          <a:p>
            <a:pPr lvl="1"/>
            <a:r>
              <a:rPr lang="en-US" sz="2100" dirty="0" smtClean="0"/>
              <a:t>Physics &amp; Astronomy</a:t>
            </a:r>
            <a:endParaRPr lang="en-US" sz="2100" dirty="0"/>
          </a:p>
          <a:p>
            <a:r>
              <a:rPr lang="en-US" sz="2500" dirty="0"/>
              <a:t>Current activities</a:t>
            </a:r>
          </a:p>
          <a:p>
            <a:pPr lvl="1"/>
            <a:r>
              <a:rPr lang="en-US" sz="2100" dirty="0"/>
              <a:t>S</a:t>
            </a:r>
            <a:r>
              <a:rPr lang="en-US" sz="2100" dirty="0" smtClean="0"/>
              <a:t>tudent </a:t>
            </a:r>
            <a:r>
              <a:rPr lang="en-US" sz="2100" dirty="0"/>
              <a:t>orientation in chemistry &amp; physics</a:t>
            </a:r>
          </a:p>
          <a:p>
            <a:pPr lvl="1"/>
            <a:r>
              <a:rPr lang="en-US" sz="2100" dirty="0"/>
              <a:t>Class lectures, workshops, credit class	</a:t>
            </a:r>
            <a:endParaRPr lang="en-US" sz="2100" dirty="0" smtClean="0"/>
          </a:p>
          <a:p>
            <a:pPr lvl="1"/>
            <a:r>
              <a:rPr lang="en-US" sz="2100" dirty="0" smtClean="0"/>
              <a:t>Lab &amp; office visits, outreach to student groups</a:t>
            </a:r>
          </a:p>
          <a:p>
            <a:pPr lvl="1"/>
            <a:r>
              <a:rPr lang="en-US" sz="2100" dirty="0" smtClean="0"/>
              <a:t>Reference support, office hours</a:t>
            </a:r>
          </a:p>
          <a:p>
            <a:pPr lvl="1"/>
            <a:r>
              <a:rPr lang="en-US" sz="2100" dirty="0" smtClean="0"/>
              <a:t>Collection development</a:t>
            </a:r>
          </a:p>
          <a:p>
            <a:pPr lvl="1"/>
            <a:r>
              <a:rPr lang="en-US" sz="2100" dirty="0" smtClean="0"/>
              <a:t>Promotion of services</a:t>
            </a:r>
            <a:endParaRPr lang="en-US" sz="2100" dirty="0"/>
          </a:p>
          <a:p>
            <a:r>
              <a:rPr lang="en-US" sz="2500" dirty="0" smtClean="0"/>
              <a:t>Contact a Librarian (email, phone, chat, text)</a:t>
            </a:r>
            <a:endParaRPr lang="en-US" sz="25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US" dirty="0" smtClean="0"/>
              <a:t>Fall 2009</a:t>
            </a:r>
            <a:endParaRPr lang="en-US" dirty="0"/>
          </a:p>
        </p:txBody>
      </p:sp>
      <p:sp>
        <p:nvSpPr>
          <p:cNvPr id="30723" name="Rectangle 3"/>
          <p:cNvSpPr>
            <a:spLocks noGrp="1" noChangeArrowheads="1"/>
          </p:cNvSpPr>
          <p:nvPr>
            <p:ph type="body" idx="1"/>
          </p:nvPr>
        </p:nvSpPr>
        <p:spPr/>
        <p:txBody>
          <a:bodyPr/>
          <a:lstStyle/>
          <a:p>
            <a:r>
              <a:rPr lang="en-US" dirty="0" smtClean="0"/>
              <a:t>Department forums</a:t>
            </a:r>
          </a:p>
          <a:p>
            <a:r>
              <a:rPr lang="en-US" dirty="0" smtClean="0"/>
              <a:t>Book transfers </a:t>
            </a:r>
          </a:p>
          <a:p>
            <a:pPr lvl="1"/>
            <a:r>
              <a:rPr lang="en-US" dirty="0" smtClean="0"/>
              <a:t>Transfer to Annex in progress</a:t>
            </a:r>
          </a:p>
          <a:p>
            <a:pPr lvl="1"/>
            <a:r>
              <a:rPr lang="en-US" dirty="0" smtClean="0"/>
              <a:t>Transfers to Units starting Oct 26</a:t>
            </a:r>
          </a:p>
          <a:p>
            <a:pPr lvl="1"/>
            <a:r>
              <a:rPr lang="en-US" dirty="0" smtClean="0"/>
              <a:t>Reference materials late November</a:t>
            </a:r>
          </a:p>
          <a:p>
            <a:pPr lvl="1"/>
            <a:r>
              <a:rPr lang="en-US" dirty="0" smtClean="0"/>
              <a:t>Reserves on-site until close</a:t>
            </a:r>
          </a:p>
          <a:p>
            <a:r>
              <a:rPr lang="en-US" dirty="0" smtClean="0"/>
              <a:t>Last open day: December 18</a:t>
            </a:r>
            <a:endParaRPr lang="en-US" dirty="0"/>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US" dirty="0" smtClean="0"/>
              <a:t>Collections Status Sp ‘09</a:t>
            </a:r>
            <a:endParaRPr lang="en-US" dirty="0"/>
          </a:p>
        </p:txBody>
      </p:sp>
      <p:sp>
        <p:nvSpPr>
          <p:cNvPr id="5123" name="Rectangle 3"/>
          <p:cNvSpPr>
            <a:spLocks noGrp="1" noChangeArrowheads="1"/>
          </p:cNvSpPr>
          <p:nvPr>
            <p:ph type="body" idx="1"/>
          </p:nvPr>
        </p:nvSpPr>
        <p:spPr>
          <a:xfrm>
            <a:off x="457200" y="1600200"/>
            <a:ext cx="8686800" cy="4525963"/>
          </a:xfrm>
        </p:spPr>
        <p:txBody>
          <a:bodyPr/>
          <a:lstStyle/>
          <a:p>
            <a:r>
              <a:rPr lang="en-US" dirty="0"/>
              <a:t>Journals</a:t>
            </a:r>
          </a:p>
          <a:p>
            <a:pPr lvl="1"/>
            <a:r>
              <a:rPr lang="en-US" dirty="0"/>
              <a:t>current: </a:t>
            </a:r>
            <a:r>
              <a:rPr lang="en-US" dirty="0" smtClean="0"/>
              <a:t>almost all </a:t>
            </a:r>
            <a:r>
              <a:rPr lang="en-US" dirty="0"/>
              <a:t>available online</a:t>
            </a:r>
          </a:p>
          <a:p>
            <a:pPr lvl="1"/>
            <a:r>
              <a:rPr lang="en-US" dirty="0" err="1"/>
              <a:t>backfiles</a:t>
            </a:r>
            <a:r>
              <a:rPr lang="en-US" dirty="0"/>
              <a:t>: </a:t>
            </a:r>
            <a:r>
              <a:rPr lang="en-US" dirty="0" smtClean="0"/>
              <a:t>almost half </a:t>
            </a:r>
            <a:r>
              <a:rPr lang="en-US" dirty="0"/>
              <a:t>available </a:t>
            </a:r>
            <a:r>
              <a:rPr lang="en-US" dirty="0" smtClean="0"/>
              <a:t>online </a:t>
            </a:r>
            <a:endParaRPr lang="en-US" dirty="0"/>
          </a:p>
          <a:p>
            <a:r>
              <a:rPr lang="en-US" dirty="0"/>
              <a:t>Books</a:t>
            </a:r>
          </a:p>
          <a:p>
            <a:pPr lvl="1"/>
            <a:r>
              <a:rPr lang="en-US" dirty="0"/>
              <a:t>print </a:t>
            </a:r>
            <a:r>
              <a:rPr lang="en-US" dirty="0" smtClean="0"/>
              <a:t>severely limited </a:t>
            </a:r>
            <a:r>
              <a:rPr lang="en-US" dirty="0"/>
              <a:t>by price cap</a:t>
            </a:r>
          </a:p>
          <a:p>
            <a:pPr lvl="1"/>
            <a:r>
              <a:rPr lang="en-US" dirty="0" smtClean="0"/>
              <a:t>few </a:t>
            </a:r>
            <a:r>
              <a:rPr lang="en-US" dirty="0" err="1" smtClean="0"/>
              <a:t>ebook</a:t>
            </a:r>
            <a:r>
              <a:rPr lang="en-US" dirty="0" smtClean="0"/>
              <a:t> packages (patron-driven selection ?)</a:t>
            </a:r>
            <a:endParaRPr lang="en-US" dirty="0"/>
          </a:p>
          <a:p>
            <a:r>
              <a:rPr lang="en-US" dirty="0"/>
              <a:t>Reference</a:t>
            </a:r>
          </a:p>
          <a:p>
            <a:pPr lvl="1"/>
            <a:r>
              <a:rPr lang="en-US" dirty="0"/>
              <a:t>electronic versions emerging (addl. cost)</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6"/>
          <p:cNvPicPr>
            <a:picLocks noChangeAspect="1" noChangeArrowheads="1"/>
          </p:cNvPicPr>
          <p:nvPr/>
        </p:nvPicPr>
        <p:blipFill>
          <a:blip r:embed="rId3" cstate="print"/>
          <a:srcRect/>
          <a:stretch>
            <a:fillRect/>
          </a:stretch>
        </p:blipFill>
        <p:spPr bwMode="auto">
          <a:xfrm>
            <a:off x="1066800" y="1219200"/>
            <a:ext cx="7467600" cy="4189413"/>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1" name="Picture 5"/>
          <p:cNvPicPr>
            <a:picLocks noChangeAspect="1" noChangeArrowheads="1"/>
          </p:cNvPicPr>
          <p:nvPr/>
        </p:nvPicPr>
        <p:blipFill>
          <a:blip r:embed="rId2" cstate="print"/>
          <a:srcRect/>
          <a:stretch>
            <a:fillRect/>
          </a:stretch>
        </p:blipFill>
        <p:spPr bwMode="auto">
          <a:xfrm>
            <a:off x="762000" y="1249363"/>
            <a:ext cx="7696200" cy="4316412"/>
          </a:xfrm>
          <a:prstGeom prst="rect">
            <a:avLst/>
          </a:prstGeom>
          <a:noFill/>
          <a:ln w="9525">
            <a:noFill/>
            <a:miter lim="800000"/>
            <a:headEnd/>
            <a:tailEnd/>
          </a:ln>
          <a:effectLst/>
        </p:spPr>
      </p:pic>
      <p:sp>
        <p:nvSpPr>
          <p:cNvPr id="3" name="Rectangle 3"/>
          <p:cNvSpPr txBox="1">
            <a:spLocks noChangeArrowheads="1"/>
          </p:cNvSpPr>
          <p:nvPr/>
        </p:nvSpPr>
        <p:spPr>
          <a:xfrm>
            <a:off x="609600" y="5791200"/>
            <a:ext cx="7924800" cy="762000"/>
          </a:xfrm>
          <a:prstGeom prst="rect">
            <a:avLst/>
          </a:prstGeom>
        </p:spPr>
        <p:txBody>
          <a:bodyPr/>
          <a:lstStyle/>
          <a:p>
            <a:pPr marL="342900" marR="0" lvl="0" indent="-342900" algn="l" defTabSz="914400" rtl="0" eaLnBrk="1" fontAlgn="base" latinLnBrk="0" hangingPunct="1">
              <a:lnSpc>
                <a:spcPct val="100000"/>
              </a:lnSpc>
              <a:spcBef>
                <a:spcPct val="20000"/>
              </a:spcBef>
              <a:spcAft>
                <a:spcPct val="0"/>
              </a:spcAft>
              <a:buClrTx/>
              <a:buSzTx/>
              <a:buFontTx/>
              <a:buNone/>
              <a:tabLst/>
              <a:defRPr/>
            </a:pPr>
            <a:r>
              <a:rPr kumimoji="0" lang="en-US" sz="2400" b="0" i="0" u="none" strike="noStrike" kern="0" cap="none" spc="0" normalizeH="0" baseline="0" noProof="0" dirty="0" smtClean="0">
                <a:ln>
                  <a:noFill/>
                </a:ln>
                <a:solidFill>
                  <a:schemeClr val="tx1"/>
                </a:solidFill>
                <a:effectLst/>
                <a:uLnTx/>
                <a:uFillTx/>
                <a:latin typeface="+mn-lt"/>
                <a:ea typeface="+mn-ea"/>
                <a:cs typeface="+mn-cs"/>
              </a:rPr>
              <a:t>25% of users </a:t>
            </a:r>
            <a:r>
              <a:rPr lang="en-US" sz="2400" kern="0" dirty="0" smtClean="0">
                <a:latin typeface="+mn-lt"/>
              </a:rPr>
              <a:t>of</a:t>
            </a:r>
            <a:r>
              <a:rPr kumimoji="0" lang="en-US" sz="2400" b="0" i="0" u="none" strike="noStrike" kern="0" cap="none" spc="0" normalizeH="0" baseline="0" noProof="0" dirty="0" smtClean="0">
                <a:ln>
                  <a:noFill/>
                </a:ln>
                <a:solidFill>
                  <a:schemeClr val="tx1"/>
                </a:solidFill>
                <a:effectLst/>
                <a:uLnTx/>
                <a:uFillTx/>
                <a:latin typeface="+mn-lt"/>
                <a:ea typeface="+mn-ea"/>
                <a:cs typeface="+mn-cs"/>
              </a:rPr>
              <a:t> PSL books are from outside PS </a:t>
            </a:r>
            <a:r>
              <a:rPr kumimoji="0" lang="en-US" sz="2400" b="0" i="0" u="none" strike="noStrike" kern="0" cap="none" spc="0" normalizeH="0" baseline="0" noProof="0" dirty="0" err="1" smtClean="0">
                <a:ln>
                  <a:noFill/>
                </a:ln>
                <a:solidFill>
                  <a:schemeClr val="tx1"/>
                </a:solidFill>
                <a:effectLst/>
                <a:uLnTx/>
                <a:uFillTx/>
                <a:latin typeface="+mn-lt"/>
                <a:ea typeface="+mn-ea"/>
                <a:cs typeface="+mn-cs"/>
              </a:rPr>
              <a:t>depts</a:t>
            </a:r>
            <a:r>
              <a:rPr kumimoji="0" lang="en-US" sz="2400" b="0" i="0" u="none" strike="noStrike" kern="0" cap="none" spc="0" normalizeH="0" baseline="0" noProof="0" dirty="0" smtClean="0">
                <a:ln>
                  <a:noFill/>
                </a:ln>
                <a:solidFill>
                  <a:schemeClr val="tx1"/>
                </a:solidFill>
                <a:effectLst/>
                <a:uLnTx/>
                <a:uFillTx/>
                <a:latin typeface="+mn-lt"/>
                <a:ea typeface="+mn-ea"/>
                <a:cs typeface="+mn-cs"/>
              </a:rPr>
              <a:t> </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endParaRPr kumimoji="0" lang="en-US" sz="2400" b="0" i="0" u="none" strike="noStrike" kern="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5" name="Rectangle 5"/>
          <p:cNvSpPr>
            <a:spLocks noGrp="1" noChangeArrowheads="1"/>
          </p:cNvSpPr>
          <p:nvPr>
            <p:ph type="title"/>
          </p:nvPr>
        </p:nvSpPr>
        <p:spPr/>
        <p:txBody>
          <a:bodyPr/>
          <a:lstStyle/>
          <a:p>
            <a:r>
              <a:rPr lang="en-US"/>
              <a:t>Edna McConnell Clark Library</a:t>
            </a:r>
          </a:p>
        </p:txBody>
      </p:sp>
      <p:sp>
        <p:nvSpPr>
          <p:cNvPr id="15366" name="Rectangle 6"/>
          <p:cNvSpPr>
            <a:spLocks noGrp="1" noChangeArrowheads="1"/>
          </p:cNvSpPr>
          <p:nvPr>
            <p:ph type="body" idx="1"/>
          </p:nvPr>
        </p:nvSpPr>
        <p:spPr/>
        <p:txBody>
          <a:bodyPr/>
          <a:lstStyle/>
          <a:p>
            <a:r>
              <a:rPr lang="en-US"/>
              <a:t>24/7 electronic collections</a:t>
            </a:r>
          </a:p>
          <a:p>
            <a:r>
              <a:rPr lang="en-US"/>
              <a:t>Enhanced website</a:t>
            </a:r>
          </a:p>
          <a:p>
            <a:r>
              <a:rPr lang="en-US"/>
              <a:t>Subject experts on-site</a:t>
            </a:r>
          </a:p>
          <a:p>
            <a:endParaRPr lang="en-US"/>
          </a:p>
          <a:p>
            <a:pPr algn="ctr">
              <a:buFontTx/>
              <a:buNone/>
            </a:pPr>
            <a:r>
              <a:rPr lang="en-US"/>
              <a:t>What library collections &amp; services do you envision for January 2010 that will enable you to be effective in your research and studies?</a:t>
            </a:r>
          </a:p>
          <a:p>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US" dirty="0" smtClean="0"/>
              <a:t>PSL Transition Team</a:t>
            </a:r>
            <a:endParaRPr lang="en-US" dirty="0"/>
          </a:p>
        </p:txBody>
      </p:sp>
      <p:sp>
        <p:nvSpPr>
          <p:cNvPr id="31747" name="Rectangle 3"/>
          <p:cNvSpPr>
            <a:spLocks noGrp="1" noChangeArrowheads="1"/>
          </p:cNvSpPr>
          <p:nvPr>
            <p:ph type="body" idx="1"/>
          </p:nvPr>
        </p:nvSpPr>
        <p:spPr/>
        <p:txBody>
          <a:bodyPr/>
          <a:lstStyle/>
          <a:p>
            <a:r>
              <a:rPr lang="en-US" dirty="0" smtClean="0"/>
              <a:t>Faculty, graduate students, undergraduate students from local </a:t>
            </a:r>
            <a:r>
              <a:rPr lang="en-US" dirty="0" err="1" smtClean="0"/>
              <a:t>depts</a:t>
            </a:r>
            <a:endParaRPr lang="en-US" dirty="0" smtClean="0"/>
          </a:p>
          <a:p>
            <a:r>
              <a:rPr lang="en-US" dirty="0" smtClean="0"/>
              <a:t>Library staff from related CU libraries</a:t>
            </a:r>
          </a:p>
          <a:p>
            <a:r>
              <a:rPr lang="en-US" dirty="0" smtClean="0"/>
              <a:t>Input &amp; discussions April-June</a:t>
            </a:r>
          </a:p>
          <a:p>
            <a:r>
              <a:rPr lang="en-US" dirty="0" smtClean="0"/>
              <a:t>Final Recommendations to UL July 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0" y="274638"/>
            <a:ext cx="9144000" cy="1143000"/>
          </a:xfrm>
          <a:prstGeom prst="rect">
            <a:avLst/>
          </a:prstGeom>
          <a:noFill/>
          <a:ln w="9525">
            <a:noFill/>
            <a:miter lim="800000"/>
            <a:headEnd/>
            <a:tailEnd/>
          </a:ln>
          <a:effectLst/>
        </p:spPr>
        <p:txBody>
          <a:bodyPr anchor="ctr"/>
          <a:lstStyle/>
          <a:p>
            <a:pPr algn="ctr"/>
            <a:r>
              <a:rPr lang="en-US" sz="3600" b="1" dirty="0" smtClean="0">
                <a:solidFill>
                  <a:schemeClr val="tx2"/>
                </a:solidFill>
              </a:rPr>
              <a:t>Print Collection </a:t>
            </a:r>
            <a:r>
              <a:rPr lang="en-US" sz="3600" b="1" dirty="0">
                <a:solidFill>
                  <a:schemeClr val="tx2"/>
                </a:solidFill>
              </a:rPr>
              <a:t>Distribution</a:t>
            </a:r>
            <a:endParaRPr lang="en-US" sz="2400" b="1" dirty="0">
              <a:solidFill>
                <a:schemeClr val="tx2"/>
              </a:solidFill>
            </a:endParaRPr>
          </a:p>
        </p:txBody>
      </p:sp>
      <p:sp>
        <p:nvSpPr>
          <p:cNvPr id="24579" name="Rectangle 3"/>
          <p:cNvSpPr>
            <a:spLocks noChangeArrowheads="1"/>
          </p:cNvSpPr>
          <p:nvPr/>
        </p:nvSpPr>
        <p:spPr bwMode="auto">
          <a:xfrm>
            <a:off x="457200" y="1371600"/>
            <a:ext cx="8229600" cy="4525963"/>
          </a:xfrm>
          <a:prstGeom prst="rect">
            <a:avLst/>
          </a:prstGeom>
          <a:noFill/>
          <a:ln w="9525">
            <a:noFill/>
            <a:miter lim="800000"/>
            <a:headEnd/>
            <a:tailEnd/>
          </a:ln>
          <a:effectLst/>
        </p:spPr>
        <p:txBody>
          <a:bodyPr/>
          <a:lstStyle/>
          <a:p>
            <a:pPr marL="342900" indent="-342900">
              <a:spcBef>
                <a:spcPct val="20000"/>
              </a:spcBef>
              <a:buFontTx/>
              <a:buChar char="•"/>
            </a:pPr>
            <a:r>
              <a:rPr lang="en-US" sz="3200" dirty="0" smtClean="0"/>
              <a:t>Annex: bound journals, low use books</a:t>
            </a:r>
          </a:p>
          <a:p>
            <a:pPr marL="342900" indent="-342900">
              <a:spcBef>
                <a:spcPct val="20000"/>
              </a:spcBef>
              <a:buFontTx/>
              <a:buChar char="•"/>
            </a:pPr>
            <a:r>
              <a:rPr lang="en-US" sz="3200" dirty="0" smtClean="0"/>
              <a:t>Mann </a:t>
            </a:r>
            <a:r>
              <a:rPr lang="en-US" sz="3200" dirty="0"/>
              <a:t>Library: </a:t>
            </a:r>
            <a:r>
              <a:rPr lang="en-US" sz="3200" dirty="0" smtClean="0"/>
              <a:t> books</a:t>
            </a:r>
            <a:endParaRPr lang="en-US" sz="3200" dirty="0"/>
          </a:p>
          <a:p>
            <a:pPr marL="742950" lvl="1" indent="-285750">
              <a:spcBef>
                <a:spcPct val="20000"/>
              </a:spcBef>
              <a:buFontTx/>
              <a:buChar char="–"/>
            </a:pPr>
            <a:r>
              <a:rPr lang="en-US" sz="2800" dirty="0"/>
              <a:t>organic &amp; biochemistry</a:t>
            </a:r>
          </a:p>
          <a:p>
            <a:pPr marL="342900" indent="-342900">
              <a:spcBef>
                <a:spcPct val="20000"/>
              </a:spcBef>
              <a:buFontTx/>
              <a:buChar char="•"/>
            </a:pPr>
            <a:r>
              <a:rPr lang="en-US" sz="3200" dirty="0"/>
              <a:t>Math Library</a:t>
            </a:r>
            <a:r>
              <a:rPr lang="en-US" sz="3200" dirty="0" smtClean="0"/>
              <a:t>: books</a:t>
            </a:r>
            <a:endParaRPr lang="en-US" sz="2800" dirty="0"/>
          </a:p>
          <a:p>
            <a:pPr marL="742950" lvl="1" indent="-285750">
              <a:spcBef>
                <a:spcPct val="20000"/>
              </a:spcBef>
              <a:buFontTx/>
              <a:buChar char="–"/>
            </a:pPr>
            <a:r>
              <a:rPr lang="en-US" sz="2800" dirty="0"/>
              <a:t>mathematics; astronomy; general, atomic &amp; particle physics; theoretical physical chemistry</a:t>
            </a:r>
          </a:p>
          <a:p>
            <a:pPr marL="342900" indent="-342900">
              <a:spcBef>
                <a:spcPct val="20000"/>
              </a:spcBef>
              <a:buFontTx/>
              <a:buChar char="•"/>
            </a:pPr>
            <a:r>
              <a:rPr lang="en-US" sz="3200" dirty="0"/>
              <a:t>Engineering Library</a:t>
            </a:r>
            <a:r>
              <a:rPr lang="en-US" sz="3200" dirty="0" smtClean="0"/>
              <a:t>: books</a:t>
            </a:r>
            <a:endParaRPr lang="en-US" sz="3200" dirty="0"/>
          </a:p>
          <a:p>
            <a:pPr marL="742950" lvl="1" indent="-285750">
              <a:spcBef>
                <a:spcPct val="20000"/>
              </a:spcBef>
              <a:buFontTx/>
              <a:buChar char="–"/>
            </a:pPr>
            <a:r>
              <a:rPr lang="en-US" sz="2800" dirty="0"/>
              <a:t>analytical, inorganic, </a:t>
            </a:r>
            <a:r>
              <a:rPr lang="en-US" sz="2800" dirty="0" err="1"/>
              <a:t>organometallic</a:t>
            </a:r>
            <a:r>
              <a:rPr lang="en-US" sz="2800" dirty="0"/>
              <a:t> &amp; experimental physical chemistry;  experimental physics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US"/>
              <a:t>Journal Access</a:t>
            </a:r>
          </a:p>
        </p:txBody>
      </p:sp>
      <p:sp>
        <p:nvSpPr>
          <p:cNvPr id="7171" name="Rectangle 3"/>
          <p:cNvSpPr>
            <a:spLocks noGrp="1" noChangeArrowheads="1"/>
          </p:cNvSpPr>
          <p:nvPr>
            <p:ph type="body" idx="1"/>
          </p:nvPr>
        </p:nvSpPr>
        <p:spPr/>
        <p:txBody>
          <a:bodyPr/>
          <a:lstStyle/>
          <a:p>
            <a:r>
              <a:rPr lang="en-US" dirty="0"/>
              <a:t>E-journals list for updated online availability </a:t>
            </a:r>
          </a:p>
          <a:p>
            <a:r>
              <a:rPr lang="en-US" dirty="0" smtClean="0"/>
              <a:t>Increased online back issues</a:t>
            </a:r>
            <a:endParaRPr lang="en-US" dirty="0"/>
          </a:p>
          <a:p>
            <a:pPr lvl="1"/>
            <a:r>
              <a:rPr lang="en-US" dirty="0"/>
              <a:t>Clark Endowment Fund “dedicated to the use of the Edna McConnell Clark Library”</a:t>
            </a:r>
          </a:p>
          <a:p>
            <a:pPr lvl="1"/>
            <a:r>
              <a:rPr lang="en-US" dirty="0" err="1"/>
              <a:t>Gramse</a:t>
            </a:r>
            <a:r>
              <a:rPr lang="en-US" dirty="0"/>
              <a:t> gift</a:t>
            </a:r>
          </a:p>
          <a:p>
            <a:r>
              <a:rPr lang="en-US" dirty="0"/>
              <a:t>Annex article scan</a:t>
            </a:r>
          </a:p>
          <a:p>
            <a:endParaRPr lang="en-US" dirty="0"/>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619</TotalTime>
  <Words>917</Words>
  <Application>Microsoft Office PowerPoint</Application>
  <PresentationFormat>On-screen Show (4:3)</PresentationFormat>
  <Paragraphs>162</Paragraphs>
  <Slides>22</Slides>
  <Notes>11</Notes>
  <HiddenSlides>4</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Default Design</vt:lpstr>
      <vt:lpstr>Physical Sciences  Library Support</vt:lpstr>
      <vt:lpstr>Slide 2</vt:lpstr>
      <vt:lpstr>Collections Status Sp ‘09</vt:lpstr>
      <vt:lpstr>Slide 4</vt:lpstr>
      <vt:lpstr>Slide 5</vt:lpstr>
      <vt:lpstr>Edna McConnell Clark Library</vt:lpstr>
      <vt:lpstr>PSL Transition Team</vt:lpstr>
      <vt:lpstr>Slide 8</vt:lpstr>
      <vt:lpstr>Journal Access</vt:lpstr>
      <vt:lpstr>Slide 10</vt:lpstr>
      <vt:lpstr>Book Access</vt:lpstr>
      <vt:lpstr>Slide 12</vt:lpstr>
      <vt:lpstr>Reserves &amp; Reference</vt:lpstr>
      <vt:lpstr>Looking Forward… </vt:lpstr>
      <vt:lpstr>Space Needs </vt:lpstr>
      <vt:lpstr>Slide 16</vt:lpstr>
      <vt:lpstr>Proposal for Clark Hall space</vt:lpstr>
      <vt:lpstr>Slide 18</vt:lpstr>
      <vt:lpstr>Edna McConnell Clark Physical Sciences Library  Web Site</vt:lpstr>
      <vt:lpstr>Web Services Priorities</vt:lpstr>
      <vt:lpstr>Librarian Support</vt:lpstr>
      <vt:lpstr>Fall 2009</vt:lpstr>
    </vt:vector>
  </TitlesOfParts>
  <Company>CUL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LibUser</dc:creator>
  <cp:lastModifiedBy>LeahSolla</cp:lastModifiedBy>
  <cp:revision>35</cp:revision>
  <dcterms:created xsi:type="dcterms:W3CDTF">2009-05-05T17:46:49Z</dcterms:created>
  <dcterms:modified xsi:type="dcterms:W3CDTF">2009-09-21T18:57:25Z</dcterms:modified>
</cp:coreProperties>
</file>