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6"/>
  </p:notesMasterIdLst>
  <p:handoutMasterIdLst>
    <p:handoutMasterId r:id="rId17"/>
  </p:handoutMasterIdLst>
  <p:sldIdLst>
    <p:sldId id="285" r:id="rId2"/>
    <p:sldId id="256" r:id="rId3"/>
    <p:sldId id="277" r:id="rId4"/>
    <p:sldId id="283" r:id="rId5"/>
    <p:sldId id="278" r:id="rId6"/>
    <p:sldId id="284" r:id="rId7"/>
    <p:sldId id="267" r:id="rId8"/>
    <p:sldId id="276" r:id="rId9"/>
    <p:sldId id="270" r:id="rId10"/>
    <p:sldId id="268" r:id="rId11"/>
    <p:sldId id="273" r:id="rId12"/>
    <p:sldId id="271" r:id="rId13"/>
    <p:sldId id="272" r:id="rId14"/>
    <p:sldId id="288" r:id="rId15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149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46DC697-8ADF-4352-BC8B-5A56B339A114}" type="datetimeFigureOut">
              <a:rPr lang="en-US" smtClean="0"/>
              <a:pPr/>
              <a:t>9/29/2014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E01026E-EBAD-46C9-8875-8B64C452C5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1268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F27DB3-44CB-46BC-939D-F5295ED7EA1E}" type="datetimeFigureOut">
              <a:rPr lang="en-US" smtClean="0"/>
              <a:t>9/29/2014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3EE24F-435C-4820-9981-578177CC8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3403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A045BE-421A-43FC-B13B-324B0752BA7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088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AD848-C126-4DDF-8D20-50C3AA94A18C}" type="datetimeFigureOut">
              <a:rPr lang="en-US" smtClean="0"/>
              <a:pPr/>
              <a:t>9/29/2014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21AE4-3D57-45A5-9BA6-AFD969EE92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AD848-C126-4DDF-8D20-50C3AA94A18C}" type="datetimeFigureOut">
              <a:rPr lang="en-US" smtClean="0"/>
              <a:pPr/>
              <a:t>9/29/2014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21AE4-3D57-45A5-9BA6-AFD969EE92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AD848-C126-4DDF-8D20-50C3AA94A18C}" type="datetimeFigureOut">
              <a:rPr lang="en-US" smtClean="0"/>
              <a:pPr/>
              <a:t>9/29/2014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21AE4-3D57-45A5-9BA6-AFD969EE92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AD848-C126-4DDF-8D20-50C3AA94A18C}" type="datetimeFigureOut">
              <a:rPr lang="en-US" smtClean="0"/>
              <a:pPr/>
              <a:t>9/29/2014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21AE4-3D57-45A5-9BA6-AFD969EE92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AD848-C126-4DDF-8D20-50C3AA94A18C}" type="datetimeFigureOut">
              <a:rPr lang="en-US" smtClean="0"/>
              <a:pPr/>
              <a:t>9/29/2014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21AE4-3D57-45A5-9BA6-AFD969EE92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AD848-C126-4DDF-8D20-50C3AA94A18C}" type="datetimeFigureOut">
              <a:rPr lang="en-US" smtClean="0"/>
              <a:pPr/>
              <a:t>9/29/2014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21AE4-3D57-45A5-9BA6-AFD969EE92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AD848-C126-4DDF-8D20-50C3AA94A18C}" type="datetimeFigureOut">
              <a:rPr lang="en-US" smtClean="0"/>
              <a:pPr/>
              <a:t>9/29/2014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21AE4-3D57-45A5-9BA6-AFD969EE92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AD848-C126-4DDF-8D20-50C3AA94A18C}" type="datetimeFigureOut">
              <a:rPr lang="en-US" smtClean="0"/>
              <a:pPr/>
              <a:t>9/29/2014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21AE4-3D57-45A5-9BA6-AFD969EE92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AD848-C126-4DDF-8D20-50C3AA94A18C}" type="datetimeFigureOut">
              <a:rPr lang="en-US" smtClean="0"/>
              <a:pPr/>
              <a:t>9/29/2014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21AE4-3D57-45A5-9BA6-AFD969EE92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AD848-C126-4DDF-8D20-50C3AA94A18C}" type="datetimeFigureOut">
              <a:rPr lang="en-US" smtClean="0"/>
              <a:pPr/>
              <a:t>9/29/2014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21AE4-3D57-45A5-9BA6-AFD969EE92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AD848-C126-4DDF-8D20-50C3AA94A18C}" type="datetimeFigureOut">
              <a:rPr lang="en-US" smtClean="0"/>
              <a:pPr/>
              <a:t>9/29/2014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21AE4-3D57-45A5-9BA6-AFD969EE92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9AD848-C126-4DDF-8D20-50C3AA94A18C}" type="datetimeFigureOut">
              <a:rPr lang="en-US" smtClean="0"/>
              <a:pPr/>
              <a:t>9/29/2014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21AE4-3D57-45A5-9BA6-AFD969EE92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cdn.digisecrets.com/wp-content/uploads/2012/11/online-reputati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68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4800" y="5105400"/>
            <a:ext cx="4648200" cy="129266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ONLINE PRIVACY?</a:t>
            </a:r>
          </a:p>
          <a:p>
            <a:r>
              <a:rPr lang="en-US" sz="2600" dirty="0" smtClean="0"/>
              <a:t>Student Library Advisory Council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September 29, 2014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278886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86000"/>
            <a:ext cx="8382000" cy="838200"/>
          </a:xfrm>
        </p:spPr>
        <p:txBody>
          <a:bodyPr>
            <a:noAutofit/>
          </a:bodyPr>
          <a:lstStyle/>
          <a:p>
            <a:pPr algn="l"/>
            <a:r>
              <a:rPr lang="en-US" sz="2400" dirty="0" smtClean="0"/>
              <a:t>53% posted provocative or inappropriate photographs or information.</a:t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609600" y="228600"/>
            <a:ext cx="7848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+mj-lt"/>
              </a:rPr>
              <a:t>Reasons for rejecting a candidate based on what they found online</a:t>
            </a:r>
            <a:endParaRPr lang="en-US" sz="4000" dirty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" y="2819400"/>
            <a:ext cx="716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</a:rPr>
              <a:t>44% posted content about them drinking or using drugs.</a:t>
            </a:r>
            <a:endParaRPr lang="en-US" sz="2400" dirty="0"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600" y="3505200"/>
            <a:ext cx="838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</a:rPr>
              <a:t>35% bad-mouthed their previous employer, co-workers, or clients.</a:t>
            </a:r>
            <a:endParaRPr lang="en-US" sz="2400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600" y="4191000"/>
            <a:ext cx="685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</a:rPr>
              <a:t>29% showed poor communication skills.</a:t>
            </a:r>
            <a:endParaRPr lang="en-US" sz="2400" dirty="0"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9600" y="4953000"/>
            <a:ext cx="655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</a:rPr>
              <a:t>24% lied about qualifications.</a:t>
            </a:r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059101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905000"/>
            <a:ext cx="8382000" cy="838200"/>
          </a:xfrm>
        </p:spPr>
        <p:txBody>
          <a:bodyPr>
            <a:noAutofit/>
          </a:bodyPr>
          <a:lstStyle/>
          <a:p>
            <a:pPr algn="l"/>
            <a:r>
              <a:rPr lang="en-US" sz="2400" dirty="0" smtClean="0"/>
              <a:t>Go straight to the source (webmaster,  blog owner, </a:t>
            </a:r>
            <a:r>
              <a:rPr lang="en-US" sz="2400" dirty="0" err="1" smtClean="0"/>
              <a:t>Facebook</a:t>
            </a:r>
            <a:r>
              <a:rPr lang="en-US" sz="2400" dirty="0" smtClean="0"/>
              <a:t> friend).</a:t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609600" y="228600"/>
            <a:ext cx="784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+mj-lt"/>
              </a:rPr>
              <a:t>Fixing the Problem</a:t>
            </a:r>
            <a:endParaRPr lang="en-US" sz="4000" dirty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" y="2362200"/>
            <a:ext cx="815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</a:rPr>
              <a:t>URL Removal Tool www.google.com/webmasters/tools/removals</a:t>
            </a:r>
            <a:endParaRPr lang="en-US" sz="2400" dirty="0"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600" y="3352800"/>
            <a:ext cx="838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</a:rPr>
              <a:t>Saturate the results with useful and positive information.</a:t>
            </a:r>
            <a:endParaRPr lang="en-US" sz="2400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600" y="40386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</a:rPr>
              <a:t>Use alerts to keep track of yourself online – </a:t>
            </a:r>
            <a:r>
              <a:rPr lang="en-US" sz="2400" i="1" dirty="0" smtClean="0">
                <a:latin typeface="+mj-lt"/>
              </a:rPr>
              <a:t>more in a minute</a:t>
            </a:r>
            <a:endParaRPr lang="en-US" sz="2400" i="1" dirty="0"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9600" y="5029200"/>
            <a:ext cx="655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</a:rPr>
              <a:t>Hire a professional.</a:t>
            </a:r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059101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609600"/>
            <a:ext cx="8153400" cy="5105400"/>
          </a:xfrm>
        </p:spPr>
        <p:txBody>
          <a:bodyPr>
            <a:normAutofit lnSpcReduction="10000"/>
          </a:bodyPr>
          <a:lstStyle/>
          <a:p>
            <a:r>
              <a:rPr lang="en-US" sz="6600" dirty="0" smtClean="0"/>
              <a:t>86% of companies say candidates can gain an edge by making their profiles more employer-friendly</a:t>
            </a:r>
          </a:p>
          <a:p>
            <a:pPr algn="l"/>
            <a:endParaRPr lang="en-US" dirty="0" smtClean="0"/>
          </a:p>
          <a:p>
            <a:pPr algn="l"/>
            <a:endParaRPr lang="en-US" dirty="0" smtClean="0"/>
          </a:p>
          <a:p>
            <a:pPr algn="l"/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4343400"/>
            <a:ext cx="7772400" cy="99059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65373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86000"/>
            <a:ext cx="8382000" cy="838200"/>
          </a:xfrm>
        </p:spPr>
        <p:txBody>
          <a:bodyPr>
            <a:noAutofit/>
          </a:bodyPr>
          <a:lstStyle/>
          <a:p>
            <a:pPr algn="l"/>
            <a:r>
              <a:rPr lang="en-US" sz="2400" dirty="0" smtClean="0"/>
              <a:t>50% - Profile provides a good feel for the candidate’s personality and fit.</a:t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609600" y="228600"/>
            <a:ext cx="7848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+mj-lt"/>
              </a:rPr>
              <a:t>Reasons for hiring a candidate based on what they found online</a:t>
            </a:r>
            <a:endParaRPr lang="en-US" sz="4000" dirty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" y="2819400"/>
            <a:ext cx="815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</a:rPr>
              <a:t>39% - Profile supported candidate’s professional qualifications.</a:t>
            </a:r>
            <a:endParaRPr lang="en-US" sz="2400" dirty="0"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600" y="3505200"/>
            <a:ext cx="838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</a:rPr>
              <a:t>38% - Candidate was creative.</a:t>
            </a:r>
            <a:endParaRPr lang="en-US" sz="2400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600" y="4191000"/>
            <a:ext cx="685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</a:rPr>
              <a:t>35% - Candidate showed solid communication skills.</a:t>
            </a:r>
            <a:endParaRPr lang="en-US" sz="2400" dirty="0"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9600" y="4876800"/>
            <a:ext cx="815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</a:rPr>
              <a:t>19% - Other people posted positive information about the candidate.</a:t>
            </a:r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059101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545" y="2166851"/>
            <a:ext cx="8229600" cy="868362"/>
          </a:xfrm>
        </p:spPr>
        <p:txBody>
          <a:bodyPr/>
          <a:lstStyle/>
          <a:p>
            <a:r>
              <a:rPr lang="en-US" dirty="0" smtClean="0">
                <a:solidFill>
                  <a:srgbClr val="FFC000"/>
                </a:solidFill>
              </a:rPr>
              <a:t>Managing Social Media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345" y="1020762"/>
            <a:ext cx="8382000" cy="1371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Setup a Google Personal Data Alert: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   </a:t>
            </a:r>
            <a:r>
              <a:rPr lang="en-US" u="sng" dirty="0" smtClean="0"/>
              <a:t>www.google.com/alerts</a:t>
            </a:r>
          </a:p>
          <a:p>
            <a:pPr marL="0" indent="0">
              <a:buNone/>
            </a:pPr>
            <a:endParaRPr lang="en-US" u="sng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19545" y="91773"/>
            <a:ext cx="8229600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FFC000"/>
                </a:solidFill>
              </a:rPr>
              <a:t>Monitoring Your Google Results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52400" y="3657600"/>
            <a:ext cx="8703425" cy="137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</p:txBody>
      </p:sp>
      <p:sp>
        <p:nvSpPr>
          <p:cNvPr id="6" name="Rectangle 5"/>
          <p:cNvSpPr/>
          <p:nvPr/>
        </p:nvSpPr>
        <p:spPr>
          <a:xfrm>
            <a:off x="504304" y="3200400"/>
            <a:ext cx="8487295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If This Then That  </a:t>
            </a:r>
            <a:r>
              <a:rPr lang="en-US" sz="2800" u="sng" dirty="0"/>
              <a:t>https://ifttt.com</a:t>
            </a:r>
            <a:r>
              <a:rPr lang="en-US" sz="2800" u="sng" dirty="0" smtClean="0"/>
              <a:t>/</a:t>
            </a:r>
            <a:endParaRPr lang="en-US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Link </a:t>
            </a:r>
            <a:r>
              <a:rPr lang="en-US" sz="2800" dirty="0"/>
              <a:t>and manage social media, email, and other online and mobile </a:t>
            </a:r>
            <a:r>
              <a:rPr lang="en-US" sz="2800" dirty="0" smtClean="0"/>
              <a:t>accounts</a:t>
            </a:r>
            <a:br>
              <a:rPr lang="en-US" sz="2800" dirty="0" smtClean="0"/>
            </a:br>
            <a:endParaRPr lang="en-US" sz="2800" dirty="0"/>
          </a:p>
          <a:p>
            <a:r>
              <a:rPr lang="en-US" sz="2800" dirty="0"/>
              <a:t>Dynamic Tweets http://www.dynamictweets.com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Preschedule up to 20 pending Tweets to ensure your account looks updated and current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570181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676400"/>
            <a:ext cx="8305800" cy="1219200"/>
          </a:xfrm>
        </p:spPr>
        <p:txBody>
          <a:bodyPr>
            <a:noAutofit/>
          </a:bodyPr>
          <a:lstStyle/>
          <a:p>
            <a:endParaRPr lang="en-US" sz="5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4267200"/>
            <a:ext cx="6400800" cy="609600"/>
          </a:xfrm>
        </p:spPr>
        <p:txBody>
          <a:bodyPr>
            <a:normAutofit/>
          </a:bodyPr>
          <a:lstStyle/>
          <a:p>
            <a:endParaRPr lang="en-US" sz="20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1000"/>
            <a:ext cx="9226550" cy="724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676400"/>
            <a:ext cx="8305800" cy="1219200"/>
          </a:xfrm>
        </p:spPr>
        <p:txBody>
          <a:bodyPr>
            <a:noAutofit/>
          </a:bodyPr>
          <a:lstStyle/>
          <a:p>
            <a:endParaRPr lang="en-US" sz="5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4267200"/>
            <a:ext cx="6400800" cy="609600"/>
          </a:xfrm>
        </p:spPr>
        <p:txBody>
          <a:bodyPr>
            <a:normAutofit/>
          </a:bodyPr>
          <a:lstStyle/>
          <a:p>
            <a:endParaRPr lang="en-US" sz="2000" dirty="0"/>
          </a:p>
        </p:txBody>
      </p:sp>
      <p:pic>
        <p:nvPicPr>
          <p:cNvPr id="1026" name="Picture 2" descr="The image that went viral on the internet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4870" y="-148856"/>
            <a:ext cx="5071353" cy="701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07621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676400"/>
            <a:ext cx="8305800" cy="1219200"/>
          </a:xfrm>
        </p:spPr>
        <p:txBody>
          <a:bodyPr>
            <a:noAutofit/>
          </a:bodyPr>
          <a:lstStyle/>
          <a:p>
            <a:endParaRPr lang="en-US" sz="5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4267200"/>
            <a:ext cx="6400800" cy="609600"/>
          </a:xfrm>
        </p:spPr>
        <p:txBody>
          <a:bodyPr>
            <a:normAutofit/>
          </a:bodyPr>
          <a:lstStyle/>
          <a:p>
            <a:endParaRPr lang="en-US" sz="2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80" y="304800"/>
            <a:ext cx="9038842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96992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524000"/>
            <a:ext cx="8305800" cy="1219200"/>
          </a:xfrm>
        </p:spPr>
        <p:txBody>
          <a:bodyPr>
            <a:noAutofit/>
          </a:bodyPr>
          <a:lstStyle/>
          <a:p>
            <a:r>
              <a:rPr lang="en-US" sz="7200" b="1" dirty="0" smtClean="0"/>
              <a:t>National Labor Relations Board</a:t>
            </a:r>
            <a:endParaRPr lang="en-US" sz="7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4038600"/>
            <a:ext cx="6400800" cy="609600"/>
          </a:xfrm>
        </p:spPr>
        <p:txBody>
          <a:bodyPr>
            <a:noAutofit/>
          </a:bodyPr>
          <a:lstStyle/>
          <a:p>
            <a:r>
              <a:rPr lang="en-US" sz="3800" dirty="0"/>
              <a:t>Section 7 of the National Labor Relations Act. 29 U.S.C. § 157</a:t>
            </a:r>
          </a:p>
        </p:txBody>
      </p:sp>
    </p:spTree>
    <p:extLst>
      <p:ext uri="{BB962C8B-B14F-4D97-AF65-F5344CB8AC3E}">
        <p14:creationId xmlns:p14="http://schemas.microsoft.com/office/powerpoint/2010/main" val="9211719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1600200"/>
            <a:ext cx="6400800" cy="2209800"/>
          </a:xfrm>
        </p:spPr>
        <p:txBody>
          <a:bodyPr>
            <a:noAutofit/>
          </a:bodyPr>
          <a:lstStyle/>
          <a:p>
            <a:r>
              <a:rPr lang="en-US" sz="6000" dirty="0" smtClean="0"/>
              <a:t>Concerted Activity</a:t>
            </a:r>
          </a:p>
          <a:p>
            <a:r>
              <a:rPr lang="en-US" sz="6000" dirty="0"/>
              <a:t>v</a:t>
            </a:r>
            <a:r>
              <a:rPr lang="en-US" sz="6000" dirty="0" smtClean="0"/>
              <a:t>s.</a:t>
            </a:r>
          </a:p>
          <a:p>
            <a:r>
              <a:rPr lang="en-US" sz="6000" dirty="0" smtClean="0"/>
              <a:t>Venting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1763048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609600"/>
            <a:ext cx="8610600" cy="4419600"/>
          </a:xfrm>
        </p:spPr>
        <p:txBody>
          <a:bodyPr>
            <a:normAutofit/>
          </a:bodyPr>
          <a:lstStyle/>
          <a:p>
            <a:r>
              <a:rPr lang="en-US" sz="6600" dirty="0" smtClean="0"/>
              <a:t>98% of companies used social media for recruiting in 2013, up from 94% in 2012.</a:t>
            </a:r>
          </a:p>
          <a:p>
            <a:pPr algn="l"/>
            <a:endParaRPr lang="en-US" sz="2800" dirty="0" smtClean="0"/>
          </a:p>
          <a:p>
            <a:endParaRPr lang="en-US" dirty="0" smtClean="0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4343400"/>
            <a:ext cx="7772400" cy="99059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793358" y="5882981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Source:  </a:t>
            </a:r>
            <a:r>
              <a:rPr lang="en-US" dirty="0" err="1" smtClean="0"/>
              <a:t>Mediabistro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65373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1600200"/>
            <a:ext cx="7810500" cy="4343400"/>
          </a:xfrm>
        </p:spPr>
        <p:txBody>
          <a:bodyPr>
            <a:normAutofit fontScale="92500" lnSpcReduction="20000"/>
          </a:bodyPr>
          <a:lstStyle/>
          <a:p>
            <a:pPr marL="857250" indent="-857250" algn="l">
              <a:buFont typeface="Arial" pitchFamily="34" charset="0"/>
              <a:buChar char="•"/>
            </a:pPr>
            <a:r>
              <a:rPr lang="en-US" sz="6000" dirty="0" smtClean="0"/>
              <a:t>97% used LinkedIn</a:t>
            </a:r>
          </a:p>
          <a:p>
            <a:pPr marL="857250" indent="-857250" algn="l">
              <a:buFont typeface="Arial" pitchFamily="34" charset="0"/>
              <a:buChar char="•"/>
            </a:pPr>
            <a:r>
              <a:rPr lang="en-US" sz="6000" dirty="0" smtClean="0"/>
              <a:t>51% used Facebook</a:t>
            </a:r>
          </a:p>
          <a:p>
            <a:pPr marL="857250" indent="-857250" algn="l">
              <a:buFont typeface="Arial" pitchFamily="34" charset="0"/>
              <a:buChar char="•"/>
            </a:pPr>
            <a:r>
              <a:rPr lang="en-US" sz="6000" dirty="0" smtClean="0"/>
              <a:t>49% used Twitter</a:t>
            </a:r>
          </a:p>
          <a:p>
            <a:pPr marL="857250" indent="-857250" algn="l">
              <a:buFont typeface="Arial" pitchFamily="34" charset="0"/>
              <a:buChar char="•"/>
            </a:pPr>
            <a:r>
              <a:rPr lang="en-US" sz="6000" dirty="0" smtClean="0"/>
              <a:t>19% used Google +</a:t>
            </a:r>
          </a:p>
          <a:p>
            <a:pPr marL="857250" indent="-857250" algn="l">
              <a:buFont typeface="Arial" pitchFamily="34" charset="0"/>
              <a:buChar char="•"/>
            </a:pPr>
            <a:r>
              <a:rPr lang="en-US" sz="6000" dirty="0" smtClean="0"/>
              <a:t>4% used </a:t>
            </a:r>
            <a:r>
              <a:rPr lang="en-US" sz="6000" dirty="0" err="1" smtClean="0"/>
              <a:t>Pinterest</a:t>
            </a:r>
            <a:endParaRPr lang="en-US" dirty="0" smtClean="0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4343400"/>
            <a:ext cx="7772400" cy="99059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793358" y="6067647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Source:  </a:t>
            </a:r>
            <a:r>
              <a:rPr lang="en-US" dirty="0" err="1" smtClean="0"/>
              <a:t>Mediabistro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33400" y="228600"/>
            <a:ext cx="8153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/>
              <a:t>Of those companies: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477251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609600"/>
            <a:ext cx="8610600" cy="5105400"/>
          </a:xfrm>
        </p:spPr>
        <p:txBody>
          <a:bodyPr>
            <a:normAutofit/>
          </a:bodyPr>
          <a:lstStyle/>
          <a:p>
            <a:r>
              <a:rPr lang="en-US" sz="6600" dirty="0" smtClean="0"/>
              <a:t>33% of companies rejected candidates because of something they found online</a:t>
            </a:r>
          </a:p>
          <a:p>
            <a:pPr algn="l"/>
            <a:endParaRPr lang="en-US" dirty="0" smtClean="0"/>
          </a:p>
          <a:p>
            <a:pPr algn="l"/>
            <a:endParaRPr lang="en-US" dirty="0" smtClean="0"/>
          </a:p>
          <a:p>
            <a:pPr algn="l"/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4343400"/>
            <a:ext cx="7772400" cy="99059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65373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4">
      <a:dk1>
        <a:srgbClr val="C00000"/>
      </a:dk1>
      <a:lt1>
        <a:sysClr val="window" lastClr="FFFFFF"/>
      </a:lt1>
      <a:dk2>
        <a:srgbClr val="1B4853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4864</TotalTime>
  <Words>314</Words>
  <Application>Microsoft Office PowerPoint</Application>
  <PresentationFormat>On-screen Show (4:3)</PresentationFormat>
  <Paragraphs>51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National Labor Relations Board</vt:lpstr>
      <vt:lpstr>PowerPoint Presentation</vt:lpstr>
      <vt:lpstr>    </vt:lpstr>
      <vt:lpstr>    </vt:lpstr>
      <vt:lpstr>    </vt:lpstr>
      <vt:lpstr>53% posted provocative or inappropriate photographs or information.   </vt:lpstr>
      <vt:lpstr>Go straight to the source (webmaster,  blog owner, Facebook friend).   </vt:lpstr>
      <vt:lpstr>    </vt:lpstr>
      <vt:lpstr>50% - Profile provides a good feel for the candidate’s personality and fit.   </vt:lpstr>
      <vt:lpstr>Managing Social Media</vt:lpstr>
    </vt:vector>
  </TitlesOfParts>
  <Company>SHA Cornell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HADM 5592: Information Survival Skills</dc:title>
  <dc:creator>ktb4</dc:creator>
  <cp:lastModifiedBy>Ken Bolton</cp:lastModifiedBy>
  <cp:revision>332</cp:revision>
  <cp:lastPrinted>2014-09-29T18:53:59Z</cp:lastPrinted>
  <dcterms:created xsi:type="dcterms:W3CDTF">2010-08-24T18:37:29Z</dcterms:created>
  <dcterms:modified xsi:type="dcterms:W3CDTF">2014-09-29T19:14:43Z</dcterms:modified>
</cp:coreProperties>
</file>