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image16.jpg" ContentType="image/png"/>
  <Override PartName="/ppt/media/image17.jpg" ContentType="image/png"/>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5"/>
  </p:notesMasterIdLst>
  <p:sldIdLst>
    <p:sldId id="256" r:id="rId2"/>
    <p:sldId id="322" r:id="rId3"/>
    <p:sldId id="309" r:id="rId4"/>
    <p:sldId id="312" r:id="rId5"/>
    <p:sldId id="321" r:id="rId6"/>
    <p:sldId id="325" r:id="rId7"/>
    <p:sldId id="326" r:id="rId8"/>
    <p:sldId id="340" r:id="rId9"/>
    <p:sldId id="330" r:id="rId10"/>
    <p:sldId id="332" r:id="rId11"/>
    <p:sldId id="331" r:id="rId12"/>
    <p:sldId id="333" r:id="rId13"/>
    <p:sldId id="339" r:id="rId14"/>
  </p:sldIdLst>
  <p:sldSz cx="9144000" cy="6858000" type="screen4x3"/>
  <p:notesSz cx="6858000" cy="9144000"/>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154" autoAdjust="0"/>
  </p:normalViewPr>
  <p:slideViewPr>
    <p:cSldViewPr>
      <p:cViewPr varScale="1">
        <p:scale>
          <a:sx n="100" d="100"/>
          <a:sy n="100" d="100"/>
        </p:scale>
        <p:origin x="1308" y="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B28C16-D21E-4A33-AC52-72A88E98CCF7}" type="datetimeFigureOut">
              <a:rPr lang="en-US" smtClean="0"/>
              <a:t>9/26/2014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A1821E-B6E1-4E4A-B483-E702054A0D05}" type="slidenum">
              <a:rPr lang="en-US" smtClean="0"/>
              <a:t>‹#›</a:t>
            </a:fld>
            <a:endParaRPr lang="en-US" dirty="0"/>
          </a:p>
        </p:txBody>
      </p:sp>
    </p:spTree>
    <p:extLst>
      <p:ext uri="{BB962C8B-B14F-4D97-AF65-F5344CB8AC3E}">
        <p14:creationId xmlns:p14="http://schemas.microsoft.com/office/powerpoint/2010/main" val="2673203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FA1821E-B6E1-4E4A-B483-E702054A0D05}" type="slidenum">
              <a:rPr lang="en-US" smtClean="0"/>
              <a:t>1</a:t>
            </a:fld>
            <a:endParaRPr lang="en-US" dirty="0"/>
          </a:p>
        </p:txBody>
      </p:sp>
    </p:spTree>
    <p:extLst>
      <p:ext uri="{BB962C8B-B14F-4D97-AF65-F5344CB8AC3E}">
        <p14:creationId xmlns:p14="http://schemas.microsoft.com/office/powerpoint/2010/main" val="2323612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Recreate what</a:t>
            </a:r>
            <a:r>
              <a:rPr lang="en-US" baseline="0" dirty="0" smtClean="0"/>
              <a:t> we lost on 4</a:t>
            </a:r>
            <a:r>
              <a:rPr lang="en-US" baseline="30000" dirty="0" smtClean="0"/>
              <a:t>th</a:t>
            </a:r>
            <a:r>
              <a:rPr lang="en-US" baseline="0" dirty="0" smtClean="0"/>
              <a:t> floor – 9 </a:t>
            </a:r>
            <a:r>
              <a:rPr lang="en-US" baseline="0" dirty="0" err="1" smtClean="0"/>
              <a:t>ind.</a:t>
            </a:r>
            <a:r>
              <a:rPr lang="en-US" baseline="0" dirty="0" smtClean="0"/>
              <a:t> Study rooms, 3 </a:t>
            </a:r>
            <a:r>
              <a:rPr lang="en-US" baseline="0" dirty="0" err="1" smtClean="0"/>
              <a:t>grp</a:t>
            </a:r>
            <a:r>
              <a:rPr lang="en-US" baseline="0" dirty="0" smtClean="0"/>
              <a:t> rooms, nearly 160 seats (265 seats added)</a:t>
            </a:r>
          </a:p>
          <a:p>
            <a:r>
              <a:rPr lang="en-US" baseline="0" dirty="0" smtClean="0"/>
              <a:t>Create spaces were collaboration and quiet study can exist together</a:t>
            </a:r>
          </a:p>
          <a:p>
            <a:r>
              <a:rPr lang="en-US" baseline="0" dirty="0" smtClean="0"/>
              <a:t>Styles and colors that work with the aesthetic of the building</a:t>
            </a:r>
          </a:p>
          <a:p>
            <a:r>
              <a:rPr lang="en-US" baseline="0" dirty="0" smtClean="0"/>
              <a:t>Choose furniture and seating that is modular (not necessarily mobile)</a:t>
            </a:r>
          </a:p>
          <a:p>
            <a:r>
              <a:rPr lang="en-US" baseline="0" dirty="0" smtClean="0"/>
              <a:t>Choose materials that are highly soil, stain, and abrasion resistant</a:t>
            </a:r>
          </a:p>
          <a:p>
            <a:r>
              <a:rPr lang="en-US" baseline="0" dirty="0" smtClean="0"/>
              <a:t>Remain in budget – we did not have unlimited resources </a:t>
            </a:r>
            <a:endParaRPr lang="en-US" dirty="0"/>
          </a:p>
        </p:txBody>
      </p:sp>
      <p:sp>
        <p:nvSpPr>
          <p:cNvPr id="4" name="Slide Number Placeholder 3"/>
          <p:cNvSpPr>
            <a:spLocks noGrp="1"/>
          </p:cNvSpPr>
          <p:nvPr>
            <p:ph type="sldNum" sz="quarter" idx="10"/>
          </p:nvPr>
        </p:nvSpPr>
        <p:spPr/>
        <p:txBody>
          <a:bodyPr/>
          <a:lstStyle/>
          <a:p>
            <a:fld id="{3FA1821E-B6E1-4E4A-B483-E702054A0D05}" type="slidenum">
              <a:rPr lang="en-US" smtClean="0"/>
              <a:t>2</a:t>
            </a:fld>
            <a:endParaRPr lang="en-US" dirty="0"/>
          </a:p>
        </p:txBody>
      </p:sp>
    </p:spTree>
    <p:extLst>
      <p:ext uri="{BB962C8B-B14F-4D97-AF65-F5344CB8AC3E}">
        <p14:creationId xmlns:p14="http://schemas.microsoft.com/office/powerpoint/2010/main" val="143797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Surveys (n=399 from 4/16/-5/19/2014) and flash interviews on demonstration furniture and individual study </a:t>
            </a:r>
            <a:r>
              <a:rPr lang="en-US" dirty="0" smtClean="0"/>
              <a:t>preferences as well as usability tests (n=8) and surveys (n=10) on Clickshare and Mediascape screensharing technology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r>
              <a:rPr lang="en-US" dirty="0" smtClean="0"/>
              <a:t>Comfort: Thinkpod, Kart, Hosu, and SW1; Bix and Bob to lesser extent</a:t>
            </a:r>
          </a:p>
          <a:p>
            <a:r>
              <a:rPr lang="en-US" dirty="0" smtClean="0"/>
              <a:t>Aesthetics: Thinkpod, Kart;</a:t>
            </a:r>
            <a:r>
              <a:rPr lang="en-US" baseline="0" dirty="0" smtClean="0"/>
              <a:t> Hosu, SW1 and Bob to lesser extent</a:t>
            </a:r>
            <a:endParaRPr lang="en-US" dirty="0" smtClean="0"/>
          </a:p>
          <a:p>
            <a:r>
              <a:rPr lang="en-US" dirty="0" smtClean="0"/>
              <a:t>Work:</a:t>
            </a:r>
            <a:r>
              <a:rPr lang="en-US" baseline="0" dirty="0" smtClean="0"/>
              <a:t> Thinkpod, Kart; Bix, Bob, Hosu to lesser extent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lvl="0"/>
            <a:endParaRPr lang="en-US" dirty="0" smtClean="0"/>
          </a:p>
          <a:p>
            <a:pPr lvl="1"/>
            <a:r>
              <a:rPr lang="en-US" dirty="0" smtClean="0"/>
              <a:t>Online and paper: ~ 153 responses to date; largely undergraduates though about 14 responses came from staff, 10 from grads, 4 from faculty and 1 from a community member; 17 undeclared; mostly CALS and CHE though a few responses from AAP, Engineering, CAS, Law and Vet). </a:t>
            </a:r>
          </a:p>
          <a:p>
            <a:pPr lvl="1"/>
            <a:r>
              <a:rPr lang="en-US" dirty="0" smtClean="0"/>
              <a:t>Flipchart surveys allowing students to make check mark by pictures of furniture that they liked best (approximately 203 responses to date).</a:t>
            </a:r>
          </a:p>
          <a:p>
            <a:pPr lvl="1"/>
            <a:r>
              <a:rPr lang="en-US" dirty="0" smtClean="0"/>
              <a:t>Flash interviews on 4/28, 4/29, and 4/30/2014: (~43 respondents largely undergraduates though a few grads and 1 staff person; mostly CALS though some CHE, CAS and CIPA, Engineering, Hotel &amp; AAP).</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*Please note: a single person could provide multiple responses through multiple channels. Also Thinkpod was not available until 4/28 and paper survey was not available until 4/30.</a:t>
            </a:r>
          </a:p>
          <a:p>
            <a:endParaRPr lang="en-US" dirty="0" smtClean="0"/>
          </a:p>
          <a:p>
            <a:endParaRPr lang="en-US" baseline="0" dirty="0" smtClean="0"/>
          </a:p>
          <a:p>
            <a:endParaRPr lang="en-US" baseline="0" dirty="0" smtClean="0"/>
          </a:p>
          <a:p>
            <a:pPr lvl="0"/>
            <a:r>
              <a:rPr lang="en-US" dirty="0" smtClean="0"/>
              <a:t>Surveys (n=399 from 4/16/-5/19/2014) and flash interviews on demonstration furniture and individual study preferences </a:t>
            </a:r>
          </a:p>
          <a:p>
            <a:pPr marL="342900" lvl="1" indent="0">
              <a:buNone/>
            </a:pPr>
            <a:endParaRPr lang="en-US" dirty="0" smtClean="0"/>
          </a:p>
          <a:p>
            <a:pPr lvl="0"/>
            <a:r>
              <a:rPr lang="en-US" dirty="0" smtClean="0"/>
              <a:t>Usability tests (n=8) and surveys (n=10) on Clickshare and Mediascape screensharing technology</a:t>
            </a:r>
          </a:p>
          <a:p>
            <a:pPr lvl="1"/>
            <a:endParaRPr lang="en-US" dirty="0" smtClean="0"/>
          </a:p>
          <a:p>
            <a:pPr lvl="1"/>
            <a:endParaRPr lang="en-US" dirty="0" smtClean="0"/>
          </a:p>
          <a:p>
            <a:pPr lvl="1"/>
            <a:r>
              <a:rPr lang="en-US" dirty="0" smtClean="0"/>
              <a:t>Online and paper: ~ 153 responses to date; largely undergraduates though about 14 responses came from staff, 10 from grads, 4 from faculty and 1 from a community member; 17 undeclared; mostly CALS and CHE though a few responses from AAP, Engineering, CAS, Law and Vet). </a:t>
            </a:r>
          </a:p>
          <a:p>
            <a:pPr lvl="1"/>
            <a:r>
              <a:rPr lang="en-US" dirty="0" smtClean="0"/>
              <a:t>Flipchart surveys allowing students to make check mark by pictures of furniture that they liked best (approximately 203 responses to date).</a:t>
            </a:r>
          </a:p>
          <a:p>
            <a:pPr lvl="1"/>
            <a:r>
              <a:rPr lang="en-US" dirty="0" smtClean="0"/>
              <a:t>Flash interviews on 4/28, 4/29, and 4/30/2014: (~43 respondents largely undergraduates though a few grads and 1 staff person; mostly CALS though some CHE, CAS and CIPA, Engineering, Hotel &amp; AAP).</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*Please note: a single person could provide multiple responses through multiple channels. Also Thinkpod was not available until 4/28 and paper survey was not available until 4/30.</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B619E76D-5A4A-44CC-9A1A-441C739890B6}" type="slidenum">
              <a:rPr lang="en-US" smtClean="0"/>
              <a:t>3</a:t>
            </a:fld>
            <a:endParaRPr lang="en-US"/>
          </a:p>
        </p:txBody>
      </p:sp>
    </p:spTree>
    <p:extLst>
      <p:ext uri="{BB962C8B-B14F-4D97-AF65-F5344CB8AC3E}">
        <p14:creationId xmlns:p14="http://schemas.microsoft.com/office/powerpoint/2010/main" val="36025065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Variable meanings</a:t>
            </a:r>
            <a:r>
              <a:rPr lang="en-US" baseline="0" dirty="0" smtClean="0"/>
              <a:t> of comfort for people</a:t>
            </a:r>
            <a:endParaRPr lang="en-US" dirty="0" smtClean="0"/>
          </a:p>
          <a:p>
            <a:endParaRPr lang="en-US" dirty="0" smtClean="0"/>
          </a:p>
          <a:p>
            <a:pPr lvl="1"/>
            <a:r>
              <a:rPr lang="en-US" dirty="0" smtClean="0"/>
              <a:t>Depends on preferences and what they are doing (reading, lounging/socializing, laptop in lap, laptop on work surface with room to spread out); should think carefully about zones and which furniture we put in which zone</a:t>
            </a:r>
          </a:p>
          <a:p>
            <a:pPr lvl="1"/>
            <a:r>
              <a:rPr lang="en-US" dirty="0" smtClean="0"/>
              <a:t>Reclining or upright-people have definite preferences; adjustability is a plus (woman who brings foam wedge with her)</a:t>
            </a:r>
          </a:p>
          <a:p>
            <a:pPr lvl="1"/>
            <a:r>
              <a:rPr lang="en-US" dirty="0" smtClean="0"/>
              <a:t>Mix of fabrics; texture matters </a:t>
            </a:r>
          </a:p>
          <a:p>
            <a:pPr lvl="1"/>
            <a:r>
              <a:rPr lang="en-US" dirty="0" smtClean="0"/>
              <a:t>Height and placement in relation to table important</a:t>
            </a:r>
          </a:p>
          <a:p>
            <a:pPr lvl="1"/>
            <a:endParaRPr lang="en-US" dirty="0" smtClean="0"/>
          </a:p>
          <a:p>
            <a:r>
              <a:rPr lang="en-US" dirty="0" smtClean="0"/>
              <a:t>quiet space with plenty of outlets</a:t>
            </a:r>
          </a:p>
          <a:p>
            <a:r>
              <a:rPr lang="en-US" dirty="0" smtClean="0"/>
              <a:t>large tables/work surfaces at the right height </a:t>
            </a:r>
          </a:p>
          <a:p>
            <a:r>
              <a:rPr lang="en-US" dirty="0" smtClean="0"/>
              <a:t>comfortable (but not too comfortable) chairs</a:t>
            </a:r>
          </a:p>
          <a:p>
            <a:r>
              <a:rPr lang="en-US" dirty="0" smtClean="0"/>
              <a:t>mix between respondents who like to study in the open where they can see others and be seen (one respondent says that it helps productivity) and those who like some seclusion or privacy (mostly partial)</a:t>
            </a:r>
          </a:p>
          <a:p>
            <a:pPr lvl="1"/>
            <a:endParaRPr lang="en-US" dirty="0" smtClean="0"/>
          </a:p>
          <a:p>
            <a:endParaRPr lang="en-US" dirty="0"/>
          </a:p>
        </p:txBody>
      </p:sp>
      <p:sp>
        <p:nvSpPr>
          <p:cNvPr id="4" name="Slide Number Placeholder 3"/>
          <p:cNvSpPr>
            <a:spLocks noGrp="1"/>
          </p:cNvSpPr>
          <p:nvPr>
            <p:ph type="sldNum" sz="quarter" idx="10"/>
          </p:nvPr>
        </p:nvSpPr>
        <p:spPr/>
        <p:txBody>
          <a:bodyPr/>
          <a:lstStyle/>
          <a:p>
            <a:fld id="{3FA1821E-B6E1-4E4A-B483-E702054A0D05}" type="slidenum">
              <a:rPr lang="en-US" smtClean="0"/>
              <a:t>5</a:t>
            </a:fld>
            <a:endParaRPr lang="en-US" dirty="0"/>
          </a:p>
        </p:txBody>
      </p:sp>
    </p:spTree>
    <p:extLst>
      <p:ext uri="{BB962C8B-B14F-4D97-AF65-F5344CB8AC3E}">
        <p14:creationId xmlns:p14="http://schemas.microsoft.com/office/powerpoint/2010/main" val="19935168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Mobile furniture in gallery and </a:t>
            </a:r>
            <a:endParaRPr lang="en-US" dirty="0"/>
          </a:p>
        </p:txBody>
      </p:sp>
      <p:sp>
        <p:nvSpPr>
          <p:cNvPr id="4" name="Slide Number Placeholder 3"/>
          <p:cNvSpPr>
            <a:spLocks noGrp="1"/>
          </p:cNvSpPr>
          <p:nvPr>
            <p:ph type="sldNum" sz="quarter" idx="10"/>
          </p:nvPr>
        </p:nvSpPr>
        <p:spPr/>
        <p:txBody>
          <a:bodyPr/>
          <a:lstStyle/>
          <a:p>
            <a:fld id="{3FA1821E-B6E1-4E4A-B483-E702054A0D05}" type="slidenum">
              <a:rPr lang="en-US" smtClean="0"/>
              <a:t>11</a:t>
            </a:fld>
            <a:endParaRPr lang="en-US" dirty="0"/>
          </a:p>
        </p:txBody>
      </p:sp>
    </p:spTree>
    <p:extLst>
      <p:ext uri="{BB962C8B-B14F-4D97-AF65-F5344CB8AC3E}">
        <p14:creationId xmlns:p14="http://schemas.microsoft.com/office/powerpoint/2010/main" val="19221678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57350" y="4464028"/>
            <a:ext cx="6858000" cy="1194650"/>
          </a:xfrm>
        </p:spPr>
        <p:txBody>
          <a:bodyPr wrap="none" anchor="t">
            <a:normAutofit/>
          </a:bodyPr>
          <a:lstStyle>
            <a:lvl1pPr algn="r">
              <a:defRPr sz="7200" b="0" spc="-225">
                <a:gradFill flip="none" rotWithShape="1">
                  <a:gsLst>
                    <a:gs pos="32000">
                      <a:schemeClr val="tx1">
                        <a:lumMod val="89000"/>
                      </a:schemeClr>
                    </a:gs>
                    <a:gs pos="100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1657349" y="3829878"/>
            <a:ext cx="6858000" cy="618523"/>
          </a:xfrm>
        </p:spPr>
        <p:txBody>
          <a:bodyPr anchor="b">
            <a:normAutofit/>
          </a:bodyPr>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9E7E7A81-C6E3-4D50-A63B-E6607678AC18}" type="datetimeFigureOut">
              <a:rPr lang="en-US" smtClean="0"/>
              <a:t>9/26/2014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5A9BCEC-6864-4EB2-A5D0-FBD516968DAA}" type="slidenum">
              <a:rPr lang="en-US" smtClean="0"/>
              <a:t>‹#›</a:t>
            </a:fld>
            <a:endParaRPr lang="en-US" dirty="0"/>
          </a:p>
        </p:txBody>
      </p:sp>
    </p:spTree>
    <p:extLst>
      <p:ext uri="{BB962C8B-B14F-4D97-AF65-F5344CB8AC3E}">
        <p14:creationId xmlns:p14="http://schemas.microsoft.com/office/powerpoint/2010/main" val="2668104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367161"/>
            <a:ext cx="7886700" cy="819355"/>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29841" y="987426"/>
            <a:ext cx="7886700" cy="337973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29841" y="5186516"/>
            <a:ext cx="7885509" cy="682472"/>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7E7A81-C6E3-4D50-A63B-E6607678AC18}" type="datetimeFigureOut">
              <a:rPr lang="en-US" smtClean="0"/>
              <a:t>9/26/2014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5A9BCEC-6864-4EB2-A5D0-FBD516968DAA}" type="slidenum">
              <a:rPr lang="en-US" smtClean="0"/>
              <a:t>‹#›</a:t>
            </a:fld>
            <a:endParaRPr lang="en-US" dirty="0"/>
          </a:p>
        </p:txBody>
      </p:sp>
    </p:spTree>
    <p:extLst>
      <p:ext uri="{BB962C8B-B14F-4D97-AF65-F5344CB8AC3E}">
        <p14:creationId xmlns:p14="http://schemas.microsoft.com/office/powerpoint/2010/main" val="2016791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3534344"/>
          </a:xfrm>
        </p:spPr>
        <p:txBody>
          <a:bodyPr anchor="ctr"/>
          <a:lstStyle>
            <a:lvl1pPr>
              <a:defRPr sz="2400"/>
            </a:lvl1pPr>
          </a:lstStyle>
          <a:p>
            <a:r>
              <a:rPr lang="en-US" smtClean="0"/>
              <a:t>Click to edit Master title style</a:t>
            </a:r>
            <a:endParaRPr lang="en-US" dirty="0"/>
          </a:p>
        </p:txBody>
      </p:sp>
      <p:sp>
        <p:nvSpPr>
          <p:cNvPr id="4" name="Text Placeholder 3"/>
          <p:cNvSpPr>
            <a:spLocks noGrp="1"/>
          </p:cNvSpPr>
          <p:nvPr>
            <p:ph type="body" sz="half" idx="2"/>
          </p:nvPr>
        </p:nvSpPr>
        <p:spPr>
          <a:xfrm>
            <a:off x="629841" y="4489399"/>
            <a:ext cx="7885509" cy="1501826"/>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7E7A81-C6E3-4D50-A63B-E6607678AC18}" type="datetimeFigureOut">
              <a:rPr lang="en-US" smtClean="0"/>
              <a:t>9/26/2014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5A9BCEC-6864-4EB2-A5D0-FBD516968DAA}" type="slidenum">
              <a:rPr lang="en-US" smtClean="0"/>
              <a:t>‹#›</a:t>
            </a:fld>
            <a:endParaRPr lang="en-US" dirty="0"/>
          </a:p>
        </p:txBody>
      </p:sp>
    </p:spTree>
    <p:extLst>
      <p:ext uri="{BB962C8B-B14F-4D97-AF65-F5344CB8AC3E}">
        <p14:creationId xmlns:p14="http://schemas.microsoft.com/office/powerpoint/2010/main" val="23783599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365125"/>
            <a:ext cx="6977064" cy="2992904"/>
          </a:xfrm>
        </p:spPr>
        <p:txBody>
          <a:bodyPr anchor="ctr"/>
          <a:lstStyle>
            <a:lvl1pPr>
              <a:defRPr sz="33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290484" y="3365557"/>
            <a:ext cx="6564224" cy="548968"/>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4" name="Text Placeholder 3"/>
          <p:cNvSpPr>
            <a:spLocks noGrp="1"/>
          </p:cNvSpPr>
          <p:nvPr>
            <p:ph type="body" sz="half" idx="2"/>
          </p:nvPr>
        </p:nvSpPr>
        <p:spPr>
          <a:xfrm>
            <a:off x="628650" y="4501729"/>
            <a:ext cx="7884318" cy="1489496"/>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7E7A81-C6E3-4D50-A63B-E6607678AC18}" type="datetimeFigureOut">
              <a:rPr lang="en-US" smtClean="0"/>
              <a:t>9/26/2014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5A9BCEC-6864-4EB2-A5D0-FBD516968DAA}" type="slidenum">
              <a:rPr lang="en-US" smtClean="0"/>
              <a:t>‹#›</a:t>
            </a:fld>
            <a:endParaRPr lang="en-US" dirty="0"/>
          </a:p>
        </p:txBody>
      </p:sp>
      <p:sp>
        <p:nvSpPr>
          <p:cNvPr id="9" name="TextBox 8"/>
          <p:cNvSpPr txBox="1"/>
          <p:nvPr/>
        </p:nvSpPr>
        <p:spPr>
          <a:xfrm>
            <a:off x="833283" y="786824"/>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0" name="TextBox 9"/>
          <p:cNvSpPr txBox="1"/>
          <p:nvPr/>
        </p:nvSpPr>
        <p:spPr>
          <a:xfrm>
            <a:off x="7828359"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32211135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29841" y="2326968"/>
            <a:ext cx="7886700" cy="2511835"/>
          </a:xfrm>
        </p:spPr>
        <p:txBody>
          <a:bodyPr anchor="b">
            <a:normAutofit/>
          </a:bodyPr>
          <a:lstStyle>
            <a:lvl1pPr>
              <a:defRPr sz="4050"/>
            </a:lvl1pPr>
          </a:lstStyle>
          <a:p>
            <a:r>
              <a:rPr lang="en-US" smtClean="0"/>
              <a:t>Click to edit Master title style</a:t>
            </a:r>
            <a:endParaRPr lang="en-US" dirty="0"/>
          </a:p>
        </p:txBody>
      </p:sp>
      <p:sp>
        <p:nvSpPr>
          <p:cNvPr id="4" name="Text Placeholder 3"/>
          <p:cNvSpPr>
            <a:spLocks noGrp="1"/>
          </p:cNvSpPr>
          <p:nvPr>
            <p:ph type="body" sz="half" idx="2"/>
          </p:nvPr>
        </p:nvSpPr>
        <p:spPr>
          <a:xfrm>
            <a:off x="629841" y="4850581"/>
            <a:ext cx="7885509" cy="1140644"/>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7E7A81-C6E3-4D50-A63B-E6607678AC18}" type="datetimeFigureOut">
              <a:rPr lang="en-US" smtClean="0"/>
              <a:t>9/26/2014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5A9BCEC-6864-4EB2-A5D0-FBD516968DAA}" type="slidenum">
              <a:rPr lang="en-US" smtClean="0"/>
              <a:t>‹#›</a:t>
            </a:fld>
            <a:endParaRPr lang="en-US" dirty="0"/>
          </a:p>
        </p:txBody>
      </p:sp>
    </p:spTree>
    <p:extLst>
      <p:ext uri="{BB962C8B-B14F-4D97-AF65-F5344CB8AC3E}">
        <p14:creationId xmlns:p14="http://schemas.microsoft.com/office/powerpoint/2010/main" val="25257128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28650" y="365126"/>
            <a:ext cx="78867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002961" y="1885950"/>
            <a:ext cx="2210150" cy="576262"/>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8" name="Text Placeholder 3"/>
          <p:cNvSpPr>
            <a:spLocks noGrp="1"/>
          </p:cNvSpPr>
          <p:nvPr>
            <p:ph type="body" sz="half" idx="15"/>
          </p:nvPr>
        </p:nvSpPr>
        <p:spPr>
          <a:xfrm>
            <a:off x="1017598" y="257175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9" name="Text Placeholder 4"/>
          <p:cNvSpPr>
            <a:spLocks noGrp="1"/>
          </p:cNvSpPr>
          <p:nvPr>
            <p:ph type="body" sz="quarter" idx="3"/>
          </p:nvPr>
        </p:nvSpPr>
        <p:spPr>
          <a:xfrm>
            <a:off x="3440996" y="1885950"/>
            <a:ext cx="2202181" cy="576262"/>
          </a:xfrm>
        </p:spPr>
        <p:txBody>
          <a:bodyPr vert="horz" lIns="91440" tIns="45720" rIns="91440" bIns="45720" rtlCol="0"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3433081" y="257175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11" name="Text Placeholder 4"/>
          <p:cNvSpPr>
            <a:spLocks noGrp="1"/>
          </p:cNvSpPr>
          <p:nvPr>
            <p:ph type="body" sz="quarter" idx="13"/>
          </p:nvPr>
        </p:nvSpPr>
        <p:spPr>
          <a:xfrm>
            <a:off x="5871777" y="1885950"/>
            <a:ext cx="2199085" cy="576262"/>
          </a:xfrm>
        </p:spPr>
        <p:txBody>
          <a:bodyPr vert="horz" lIns="91440" tIns="45720" rIns="91440" bIns="45720" rtlCol="0"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5871777" y="257175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9E7E7A81-C6E3-4D50-A63B-E6607678AC18}" type="datetimeFigureOut">
              <a:rPr lang="en-US" smtClean="0"/>
              <a:t>9/26/2014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5A9BCEC-6864-4EB2-A5D0-FBD516968DAA}" type="slidenum">
              <a:rPr lang="en-US" smtClean="0"/>
              <a:t>‹#›</a:t>
            </a:fld>
            <a:endParaRPr lang="en-US" dirty="0"/>
          </a:p>
        </p:txBody>
      </p:sp>
    </p:spTree>
    <p:extLst>
      <p:ext uri="{BB962C8B-B14F-4D97-AF65-F5344CB8AC3E}">
        <p14:creationId xmlns:p14="http://schemas.microsoft.com/office/powerpoint/2010/main" val="17732725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28650" y="365126"/>
            <a:ext cx="78867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99064" y="4297503"/>
            <a:ext cx="2205038"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20" name="Picture Placeholder 2"/>
          <p:cNvSpPr>
            <a:spLocks noGrp="1" noChangeAspect="1"/>
          </p:cNvSpPr>
          <p:nvPr>
            <p:ph type="pic" idx="15"/>
          </p:nvPr>
        </p:nvSpPr>
        <p:spPr>
          <a:xfrm>
            <a:off x="999064" y="2256354"/>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21" name="Text Placeholder 3"/>
          <p:cNvSpPr>
            <a:spLocks noGrp="1"/>
          </p:cNvSpPr>
          <p:nvPr>
            <p:ph type="body" sz="half" idx="18"/>
          </p:nvPr>
        </p:nvSpPr>
        <p:spPr>
          <a:xfrm>
            <a:off x="999064" y="4873766"/>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22" name="Text Placeholder 4"/>
          <p:cNvSpPr>
            <a:spLocks noGrp="1"/>
          </p:cNvSpPr>
          <p:nvPr>
            <p:ph type="body" sz="quarter" idx="3"/>
          </p:nvPr>
        </p:nvSpPr>
        <p:spPr>
          <a:xfrm>
            <a:off x="3426748" y="4297503"/>
            <a:ext cx="2197894"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23" name="Picture Placeholder 2"/>
          <p:cNvSpPr>
            <a:spLocks noGrp="1" noChangeAspect="1"/>
          </p:cNvSpPr>
          <p:nvPr>
            <p:ph type="pic" idx="21"/>
          </p:nvPr>
        </p:nvSpPr>
        <p:spPr>
          <a:xfrm>
            <a:off x="3426747" y="2256354"/>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24" name="Text Placeholder 3"/>
          <p:cNvSpPr>
            <a:spLocks noGrp="1"/>
          </p:cNvSpPr>
          <p:nvPr>
            <p:ph type="body" sz="half" idx="19"/>
          </p:nvPr>
        </p:nvSpPr>
        <p:spPr>
          <a:xfrm>
            <a:off x="3425733" y="4873765"/>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25" name="Text Placeholder 4"/>
          <p:cNvSpPr>
            <a:spLocks noGrp="1"/>
          </p:cNvSpPr>
          <p:nvPr>
            <p:ph type="body" sz="quarter" idx="13"/>
          </p:nvPr>
        </p:nvSpPr>
        <p:spPr>
          <a:xfrm>
            <a:off x="5853242" y="4297503"/>
            <a:ext cx="2199085"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26" name="Picture Placeholder 2"/>
          <p:cNvSpPr>
            <a:spLocks noGrp="1" noChangeAspect="1"/>
          </p:cNvSpPr>
          <p:nvPr>
            <p:ph type="pic" idx="22"/>
          </p:nvPr>
        </p:nvSpPr>
        <p:spPr>
          <a:xfrm>
            <a:off x="5853241" y="2256354"/>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27" name="Text Placeholder 3"/>
          <p:cNvSpPr>
            <a:spLocks noGrp="1"/>
          </p:cNvSpPr>
          <p:nvPr>
            <p:ph type="body" sz="half" idx="20"/>
          </p:nvPr>
        </p:nvSpPr>
        <p:spPr>
          <a:xfrm>
            <a:off x="5853148" y="4873763"/>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9E7E7A81-C6E3-4D50-A63B-E6607678AC18}" type="datetimeFigureOut">
              <a:rPr lang="en-US" smtClean="0"/>
              <a:t>9/26/2014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5A9BCEC-6864-4EB2-A5D0-FBD516968DAA}" type="slidenum">
              <a:rPr lang="en-US" smtClean="0"/>
              <a:t>‹#›</a:t>
            </a:fld>
            <a:endParaRPr lang="en-US" dirty="0"/>
          </a:p>
        </p:txBody>
      </p:sp>
    </p:spTree>
    <p:extLst>
      <p:ext uri="{BB962C8B-B14F-4D97-AF65-F5344CB8AC3E}">
        <p14:creationId xmlns:p14="http://schemas.microsoft.com/office/powerpoint/2010/main" val="19000917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E7E7A81-C6E3-4D50-A63B-E6607678AC18}" type="datetimeFigureOut">
              <a:rPr lang="en-US" smtClean="0"/>
              <a:t>9/26/2014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5A9BCEC-6864-4EB2-A5D0-FBD516968DAA}" type="slidenum">
              <a:rPr lang="en-US" smtClean="0"/>
              <a:t>‹#›</a:t>
            </a:fld>
            <a:endParaRPr lang="en-US" dirty="0"/>
          </a:p>
        </p:txBody>
      </p:sp>
    </p:spTree>
    <p:extLst>
      <p:ext uri="{BB962C8B-B14F-4D97-AF65-F5344CB8AC3E}">
        <p14:creationId xmlns:p14="http://schemas.microsoft.com/office/powerpoint/2010/main" val="21720253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E7E7A81-C6E3-4D50-A63B-E6607678AC18}" type="datetimeFigureOut">
              <a:rPr lang="en-US" smtClean="0"/>
              <a:t>9/26/2014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5A9BCEC-6864-4EB2-A5D0-FBD516968DAA}" type="slidenum">
              <a:rPr lang="en-US" smtClean="0"/>
              <a:t>‹#›</a:t>
            </a:fld>
            <a:endParaRPr lang="en-US" dirty="0"/>
          </a:p>
        </p:txBody>
      </p:sp>
    </p:spTree>
    <p:extLst>
      <p:ext uri="{BB962C8B-B14F-4D97-AF65-F5344CB8AC3E}">
        <p14:creationId xmlns:p14="http://schemas.microsoft.com/office/powerpoint/2010/main" val="4228713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E7E7A81-C6E3-4D50-A63B-E6607678AC18}" type="datetimeFigureOut">
              <a:rPr lang="en-US" smtClean="0"/>
              <a:t>9/26/2014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5A9BCEC-6864-4EB2-A5D0-FBD516968DAA}" type="slidenum">
              <a:rPr lang="en-US" smtClean="0"/>
              <a:t>‹#›</a:t>
            </a:fld>
            <a:endParaRPr lang="en-US" dirty="0"/>
          </a:p>
        </p:txBody>
      </p:sp>
    </p:spTree>
    <p:extLst>
      <p:ext uri="{BB962C8B-B14F-4D97-AF65-F5344CB8AC3E}">
        <p14:creationId xmlns:p14="http://schemas.microsoft.com/office/powerpoint/2010/main" val="3307562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640899" y="4464028"/>
            <a:ext cx="6858000" cy="1194650"/>
          </a:xfrm>
        </p:spPr>
        <p:txBody>
          <a:bodyPr wrap="none" anchor="t">
            <a:normAutofit/>
          </a:bodyPr>
          <a:lstStyle>
            <a:lvl1pPr algn="l">
              <a:defRPr sz="7200" b="0" spc="-225">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640899" y="3829878"/>
            <a:ext cx="6858000" cy="617822"/>
          </a:xfrm>
        </p:spPr>
        <p:txBody>
          <a:bodyPr anchor="b">
            <a:normAutofit/>
          </a:bodyPr>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E7E7A81-C6E3-4D50-A63B-E6607678AC18}" type="datetimeFigureOut">
              <a:rPr lang="en-US" smtClean="0"/>
              <a:t>9/26/2014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5A9BCEC-6864-4EB2-A5D0-FBD516968DAA}" type="slidenum">
              <a:rPr lang="en-US" smtClean="0"/>
              <a:t>‹#›</a:t>
            </a:fld>
            <a:endParaRPr lang="en-US" dirty="0"/>
          </a:p>
        </p:txBody>
      </p:sp>
    </p:spTree>
    <p:extLst>
      <p:ext uri="{BB962C8B-B14F-4D97-AF65-F5344CB8AC3E}">
        <p14:creationId xmlns:p14="http://schemas.microsoft.com/office/powerpoint/2010/main" val="3233973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40000" y="1825625"/>
            <a:ext cx="3768912"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39880" y="1825625"/>
            <a:ext cx="377547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E7E7A81-C6E3-4D50-A63B-E6607678AC18}" type="datetimeFigureOut">
              <a:rPr lang="en-US" smtClean="0"/>
              <a:t>9/26/2014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5A9BCEC-6864-4EB2-A5D0-FBD516968DAA}" type="slidenum">
              <a:rPr lang="en-US" smtClean="0"/>
              <a:t>‹#›</a:t>
            </a:fld>
            <a:endParaRPr lang="en-US" dirty="0"/>
          </a:p>
        </p:txBody>
      </p:sp>
    </p:spTree>
    <p:extLst>
      <p:ext uri="{BB962C8B-B14F-4D97-AF65-F5344CB8AC3E}">
        <p14:creationId xmlns:p14="http://schemas.microsoft.com/office/powerpoint/2010/main" val="2790431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40000" y="1681163"/>
            <a:ext cx="3768912" cy="823912"/>
          </a:xfrm>
        </p:spPr>
        <p:txBody>
          <a:bodyPr anchor="b">
            <a:normAutofit/>
          </a:bodyPr>
          <a:lstStyle>
            <a:lvl1pPr marL="0" indent="0">
              <a:buNone/>
              <a:defRPr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840000" y="2505075"/>
            <a:ext cx="3768912"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39880" y="1681163"/>
            <a:ext cx="3776661" cy="823912"/>
          </a:xfrm>
        </p:spPr>
        <p:txBody>
          <a:bodyPr vert="horz" lIns="91440" tIns="45720" rIns="91440" bIns="45720" rtlCol="0" anchor="b">
            <a:normAutofit/>
          </a:bodyPr>
          <a:lstStyle>
            <a:lvl1pPr>
              <a:buNone/>
              <a:defRPr lang="en-US"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4739880" y="2505075"/>
            <a:ext cx="377666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E7E7A81-C6E3-4D50-A63B-E6607678AC18}" type="datetimeFigureOut">
              <a:rPr lang="en-US" smtClean="0"/>
              <a:t>9/26/2014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5A9BCEC-6864-4EB2-A5D0-FBD516968DAA}" type="slidenum">
              <a:rPr lang="en-US" smtClean="0"/>
              <a:t>‹#›</a:t>
            </a:fld>
            <a:endParaRPr lang="en-US" dirty="0"/>
          </a:p>
        </p:txBody>
      </p:sp>
    </p:spTree>
    <p:extLst>
      <p:ext uri="{BB962C8B-B14F-4D97-AF65-F5344CB8AC3E}">
        <p14:creationId xmlns:p14="http://schemas.microsoft.com/office/powerpoint/2010/main" val="654037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E7E7A81-C6E3-4D50-A63B-E6607678AC18}" type="datetimeFigureOut">
              <a:rPr lang="en-US" smtClean="0"/>
              <a:t>9/26/2014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5A9BCEC-6864-4EB2-A5D0-FBD516968DAA}" type="slidenum">
              <a:rPr lang="en-US" smtClean="0"/>
              <a:t>‹#›</a:t>
            </a:fld>
            <a:endParaRPr lang="en-US" dirty="0"/>
          </a:p>
        </p:txBody>
      </p:sp>
    </p:spTree>
    <p:extLst>
      <p:ext uri="{BB962C8B-B14F-4D97-AF65-F5344CB8AC3E}">
        <p14:creationId xmlns:p14="http://schemas.microsoft.com/office/powerpoint/2010/main" val="40128486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7E7A81-C6E3-4D50-A63B-E6607678AC18}" type="datetimeFigureOut">
              <a:rPr lang="en-US" smtClean="0"/>
              <a:t>9/26/2014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5A9BCEC-6864-4EB2-A5D0-FBD516968DAA}" type="slidenum">
              <a:rPr lang="en-US" smtClean="0"/>
              <a:t>‹#›</a:t>
            </a:fld>
            <a:endParaRPr lang="en-US" dirty="0"/>
          </a:p>
        </p:txBody>
      </p:sp>
    </p:spTree>
    <p:extLst>
      <p:ext uri="{BB962C8B-B14F-4D97-AF65-F5344CB8AC3E}">
        <p14:creationId xmlns:p14="http://schemas.microsoft.com/office/powerpoint/2010/main" val="1016605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7E7A81-C6E3-4D50-A63B-E6607678AC18}" type="datetimeFigureOut">
              <a:rPr lang="en-US" smtClean="0"/>
              <a:t>9/26/2014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5A9BCEC-6864-4EB2-A5D0-FBD516968DAA}" type="slidenum">
              <a:rPr lang="en-US" smtClean="0"/>
              <a:t>‹#›</a:t>
            </a:fld>
            <a:endParaRPr lang="en-US" dirty="0"/>
          </a:p>
        </p:txBody>
      </p:sp>
    </p:spTree>
    <p:extLst>
      <p:ext uri="{BB962C8B-B14F-4D97-AF65-F5344CB8AC3E}">
        <p14:creationId xmlns:p14="http://schemas.microsoft.com/office/powerpoint/2010/main" val="1095198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7E7A81-C6E3-4D50-A63B-E6607678AC18}" type="datetimeFigureOut">
              <a:rPr lang="en-US" smtClean="0"/>
              <a:t>9/26/2014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5A9BCEC-6864-4EB2-A5D0-FBD516968DAA}" type="slidenum">
              <a:rPr lang="en-US" smtClean="0"/>
              <a:t>‹#›</a:t>
            </a:fld>
            <a:endParaRPr lang="en-US" dirty="0"/>
          </a:p>
        </p:txBody>
      </p:sp>
    </p:spTree>
    <p:extLst>
      <p:ext uri="{BB962C8B-B14F-4D97-AF65-F5344CB8AC3E}">
        <p14:creationId xmlns:p14="http://schemas.microsoft.com/office/powerpoint/2010/main" val="3517218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l="-17000"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40000" y="1825625"/>
            <a:ext cx="767535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9E7E7A81-C6E3-4D50-A63B-E6607678AC18}" type="datetimeFigureOut">
              <a:rPr lang="en-US" smtClean="0"/>
              <a:t>9/26/2014</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45A9BCEC-6864-4EB2-A5D0-FBD516968DAA}" type="slidenum">
              <a:rPr lang="en-US" smtClean="0"/>
              <a:t>‹#›</a:t>
            </a:fld>
            <a:endParaRPr lang="en-US" dirty="0"/>
          </a:p>
        </p:txBody>
      </p:sp>
    </p:spTree>
    <p:extLst>
      <p:ext uri="{BB962C8B-B14F-4D97-AF65-F5344CB8AC3E}">
        <p14:creationId xmlns:p14="http://schemas.microsoft.com/office/powerpoint/2010/main" val="2691370043"/>
      </p:ext>
    </p:extLst>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Lst>
  <p:txStyles>
    <p:titleStyle>
      <a:lvl1pPr algn="l" defTabSz="685800" rtl="0" eaLnBrk="1" latinLnBrk="0" hangingPunct="1">
        <a:lnSpc>
          <a:spcPct val="90000"/>
        </a:lnSpc>
        <a:spcBef>
          <a:spcPct val="0"/>
        </a:spcBef>
        <a:buNone/>
        <a:defRPr sz="4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mailto:ca92@cornell.edu" TargetMode="External"/><Relationship Id="rId2" Type="http://schemas.openxmlformats.org/officeDocument/2006/relationships/hyperlink" Target="mailto:sew268@cornell.edu"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image" Target="../media/image5.jpg"/><Relationship Id="rId1" Type="http://schemas.openxmlformats.org/officeDocument/2006/relationships/slideLayout" Target="../slideLayouts/slideLayout7.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 Id="rId9" Type="http://schemas.openxmlformats.org/officeDocument/2006/relationships/image" Target="../media/image12.jpg"/></Relationships>
</file>

<file path=ppt/slides/_rels/slide7.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image" Target="../media/image14.jpg"/><Relationship Id="rId7" Type="http://schemas.openxmlformats.org/officeDocument/2006/relationships/image" Target="../media/image18.jpeg"/><Relationship Id="rId2" Type="http://schemas.openxmlformats.org/officeDocument/2006/relationships/image" Target="../media/image13.jpg"/><Relationship Id="rId1" Type="http://schemas.openxmlformats.org/officeDocument/2006/relationships/slideLayout" Target="../slideLayouts/slideLayout7.xml"/><Relationship Id="rId6" Type="http://schemas.openxmlformats.org/officeDocument/2006/relationships/image" Target="../media/image17.jpg"/><Relationship Id="rId11" Type="http://schemas.openxmlformats.org/officeDocument/2006/relationships/image" Target="../media/image22.jpg"/><Relationship Id="rId5" Type="http://schemas.openxmlformats.org/officeDocument/2006/relationships/image" Target="../media/image16.jpg"/><Relationship Id="rId10" Type="http://schemas.openxmlformats.org/officeDocument/2006/relationships/image" Target="../media/image21.jpeg"/><Relationship Id="rId4" Type="http://schemas.openxmlformats.org/officeDocument/2006/relationships/image" Target="../media/image15.jpg"/><Relationship Id="rId9" Type="http://schemas.openxmlformats.org/officeDocument/2006/relationships/image" Target="../media/image20.jpg"/></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0950" y="-11733"/>
            <a:ext cx="7098650" cy="6869733"/>
          </a:xfrm>
          <a:prstGeom prst="rect">
            <a:avLst/>
          </a:prstGeom>
        </p:spPr>
      </p:pic>
      <p:sp>
        <p:nvSpPr>
          <p:cNvPr id="3" name="TextBox 2"/>
          <p:cNvSpPr txBox="1"/>
          <p:nvPr/>
        </p:nvSpPr>
        <p:spPr>
          <a:xfrm>
            <a:off x="2057400" y="4495800"/>
            <a:ext cx="4648200" cy="646331"/>
          </a:xfrm>
          <a:prstGeom prst="rect">
            <a:avLst/>
          </a:prstGeom>
          <a:noFill/>
        </p:spPr>
        <p:txBody>
          <a:bodyPr wrap="square" rtlCol="0">
            <a:spAutoFit/>
          </a:bodyPr>
          <a:lstStyle/>
          <a:p>
            <a:pPr algn="ctr"/>
            <a:r>
              <a:rPr lang="en-US" b="1" dirty="0" smtClean="0">
                <a:latin typeface="Helvetica" panose="020B0604020202020204" pitchFamily="34" charset="0"/>
                <a:cs typeface="Helvetica" panose="020B0604020202020204" pitchFamily="34" charset="0"/>
              </a:rPr>
              <a:t>Camille Andrews &amp; Sara E. Wright</a:t>
            </a:r>
          </a:p>
          <a:p>
            <a:pPr algn="ctr"/>
            <a:r>
              <a:rPr lang="en-US" b="1" dirty="0" smtClean="0">
                <a:latin typeface="Helvetica" panose="020B0604020202020204" pitchFamily="34" charset="0"/>
                <a:cs typeface="Helvetica" panose="020B0604020202020204" pitchFamily="34" charset="0"/>
              </a:rPr>
              <a:t>NERCOMP Annual 2014</a:t>
            </a:r>
            <a:endParaRPr lang="en-US" b="1" dirty="0">
              <a:latin typeface="Helvetica" panose="020B0604020202020204" pitchFamily="34" charset="0"/>
              <a:cs typeface="Helvetica" panose="020B0604020202020204" pitchFamily="34" charset="0"/>
            </a:endParaRPr>
          </a:p>
        </p:txBody>
      </p:sp>
      <p:sp>
        <p:nvSpPr>
          <p:cNvPr id="6" name="TextBox 5"/>
          <p:cNvSpPr txBox="1"/>
          <p:nvPr/>
        </p:nvSpPr>
        <p:spPr>
          <a:xfrm>
            <a:off x="3041975" y="1589125"/>
            <a:ext cx="3276600" cy="1077218"/>
          </a:xfrm>
          <a:prstGeom prst="rect">
            <a:avLst/>
          </a:prstGeom>
          <a:noFill/>
        </p:spPr>
        <p:txBody>
          <a:bodyPr wrap="square" rtlCol="0">
            <a:spAutoFit/>
          </a:bodyPr>
          <a:lstStyle/>
          <a:p>
            <a:pPr algn="ctr"/>
            <a:r>
              <a:rPr lang="en-US" sz="3200" dirty="0" smtClean="0">
                <a:solidFill>
                  <a:schemeClr val="accent5">
                    <a:lumMod val="75000"/>
                  </a:schemeClr>
                </a:solidFill>
              </a:rPr>
              <a:t>BEYOND</a:t>
            </a:r>
          </a:p>
          <a:p>
            <a:pPr algn="ctr"/>
            <a:r>
              <a:rPr lang="en-US" sz="3200" dirty="0" smtClean="0">
                <a:solidFill>
                  <a:schemeClr val="accent5">
                    <a:lumMod val="75000"/>
                  </a:schemeClr>
                </a:solidFill>
              </a:rPr>
              <a:t>THE</a:t>
            </a:r>
            <a:endParaRPr lang="en-US" sz="3200" dirty="0">
              <a:solidFill>
                <a:schemeClr val="accent5">
                  <a:lumMod val="75000"/>
                </a:schemeClr>
              </a:solidFill>
            </a:endParaRPr>
          </a:p>
        </p:txBody>
      </p:sp>
      <p:sp>
        <p:nvSpPr>
          <p:cNvPr id="7" name="TextBox 6"/>
          <p:cNvSpPr txBox="1"/>
          <p:nvPr/>
        </p:nvSpPr>
        <p:spPr>
          <a:xfrm>
            <a:off x="1600200" y="4267200"/>
            <a:ext cx="6400800" cy="1938992"/>
          </a:xfrm>
          <a:prstGeom prst="rect">
            <a:avLst/>
          </a:prstGeom>
          <a:noFill/>
        </p:spPr>
        <p:txBody>
          <a:bodyPr wrap="square" rtlCol="0">
            <a:spAutoFit/>
          </a:bodyPr>
          <a:lstStyle/>
          <a:p>
            <a:pPr algn="ctr"/>
            <a:r>
              <a:rPr lang="en-US" sz="6000" dirty="0" smtClean="0">
                <a:solidFill>
                  <a:schemeClr val="accent5">
                    <a:lumMod val="75000"/>
                  </a:schemeClr>
                </a:solidFill>
              </a:rPr>
              <a:t>MANN 2</a:t>
            </a:r>
            <a:r>
              <a:rPr lang="en-US" sz="6000" baseline="30000" dirty="0" smtClean="0">
                <a:solidFill>
                  <a:schemeClr val="accent5">
                    <a:lumMod val="75000"/>
                  </a:schemeClr>
                </a:solidFill>
              </a:rPr>
              <a:t>ND</a:t>
            </a:r>
            <a:r>
              <a:rPr lang="en-US" sz="6000" dirty="0" smtClean="0">
                <a:solidFill>
                  <a:schemeClr val="accent5">
                    <a:lumMod val="75000"/>
                  </a:schemeClr>
                </a:solidFill>
              </a:rPr>
              <a:t> FLOOR RENOVATION</a:t>
            </a:r>
            <a:endParaRPr lang="en-US" sz="6000" dirty="0">
              <a:solidFill>
                <a:schemeClr val="accent5">
                  <a:lumMod val="75000"/>
                </a:schemeClr>
              </a:solidFill>
            </a:endParaRPr>
          </a:p>
        </p:txBody>
      </p:sp>
    </p:spTree>
    <p:extLst>
      <p:ext uri="{BB962C8B-B14F-4D97-AF65-F5344CB8AC3E}">
        <p14:creationId xmlns:p14="http://schemas.microsoft.com/office/powerpoint/2010/main" val="1265208564"/>
      </p:ext>
    </p:extLst>
  </p:cSld>
  <p:clrMapOvr>
    <a:masterClrMapping/>
  </p:clrMapOvr>
  <mc:AlternateContent xmlns:mc="http://schemas.openxmlformats.org/markup-compatibility/2006" xmlns:p14="http://schemas.microsoft.com/office/powerpoint/2010/main">
    <mc:Choice Requires="p14">
      <p:transition p14:dur="0" advTm="3149"/>
    </mc:Choice>
    <mc:Fallback xmlns="">
      <p:transition advTm="3149"/>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4111"/>
            <a:ext cx="9144000" cy="6829778"/>
          </a:xfrm>
          <a:prstGeom prst="rect">
            <a:avLst/>
          </a:prstGeom>
        </p:spPr>
      </p:pic>
      <p:sp>
        <p:nvSpPr>
          <p:cNvPr id="3" name="TextBox 2"/>
          <p:cNvSpPr txBox="1"/>
          <p:nvPr/>
        </p:nvSpPr>
        <p:spPr>
          <a:xfrm>
            <a:off x="0" y="5889782"/>
            <a:ext cx="9372600" cy="954107"/>
          </a:xfrm>
          <a:prstGeom prst="rect">
            <a:avLst/>
          </a:prstGeom>
          <a:noFill/>
        </p:spPr>
        <p:txBody>
          <a:bodyPr wrap="square" rtlCol="0">
            <a:spAutoFit/>
          </a:bodyPr>
          <a:lstStyle/>
          <a:p>
            <a:r>
              <a:rPr lang="en-US" sz="2800" b="1" dirty="0" smtClean="0">
                <a:solidFill>
                  <a:schemeClr val="accent5">
                    <a:lumMod val="50000"/>
                  </a:schemeClr>
                </a:solidFill>
              </a:rPr>
              <a:t>ZONE 2: QUIET INDIVIDUAL STUDY (GROUP TABLES &amp; ALONE/SEMI-PRIVATE)</a:t>
            </a:r>
            <a:endParaRPr lang="en-US" sz="2800" b="1" dirty="0">
              <a:solidFill>
                <a:schemeClr val="accent5">
                  <a:lumMod val="50000"/>
                </a:schemeClr>
              </a:solidFill>
            </a:endParaRPr>
          </a:p>
        </p:txBody>
      </p:sp>
    </p:spTree>
    <p:extLst>
      <p:ext uri="{BB962C8B-B14F-4D97-AF65-F5344CB8AC3E}">
        <p14:creationId xmlns:p14="http://schemas.microsoft.com/office/powerpoint/2010/main" val="15373429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4111"/>
            <a:ext cx="9144000" cy="6829778"/>
          </a:xfrm>
          <a:prstGeom prst="rect">
            <a:avLst/>
          </a:prstGeom>
        </p:spPr>
      </p:pic>
      <p:sp>
        <p:nvSpPr>
          <p:cNvPr id="3" name="TextBox 2"/>
          <p:cNvSpPr txBox="1"/>
          <p:nvPr/>
        </p:nvSpPr>
        <p:spPr>
          <a:xfrm>
            <a:off x="-76200" y="6172200"/>
            <a:ext cx="9525000" cy="523220"/>
          </a:xfrm>
          <a:prstGeom prst="rect">
            <a:avLst/>
          </a:prstGeom>
          <a:noFill/>
        </p:spPr>
        <p:txBody>
          <a:bodyPr wrap="square" rtlCol="0">
            <a:spAutoFit/>
          </a:bodyPr>
          <a:lstStyle/>
          <a:p>
            <a:r>
              <a:rPr lang="en-US" sz="2800" b="1" dirty="0" smtClean="0">
                <a:solidFill>
                  <a:schemeClr val="accent5">
                    <a:lumMod val="50000"/>
                  </a:schemeClr>
                </a:solidFill>
              </a:rPr>
              <a:t>ZONE 3: </a:t>
            </a:r>
            <a:r>
              <a:rPr lang="en-US" sz="2800" b="1" dirty="0" smtClean="0">
                <a:solidFill>
                  <a:schemeClr val="accent5">
                    <a:lumMod val="50000"/>
                  </a:schemeClr>
                </a:solidFill>
              </a:rPr>
              <a:t>COLLABORATION </a:t>
            </a:r>
            <a:r>
              <a:rPr lang="en-US" sz="2800" b="1" dirty="0" smtClean="0">
                <a:solidFill>
                  <a:schemeClr val="accent5">
                    <a:lumMod val="50000"/>
                  </a:schemeClr>
                </a:solidFill>
              </a:rPr>
              <a:t>&amp; INDIV. </a:t>
            </a:r>
            <a:r>
              <a:rPr lang="en-US" sz="2800" b="1" dirty="0">
                <a:solidFill>
                  <a:schemeClr val="accent5">
                    <a:lumMod val="50000"/>
                  </a:schemeClr>
                </a:solidFill>
              </a:rPr>
              <a:t>STUDY GALLERY </a:t>
            </a:r>
            <a:endParaRPr lang="en-US" sz="2800" b="1" dirty="0">
              <a:solidFill>
                <a:schemeClr val="accent5">
                  <a:lumMod val="50000"/>
                </a:schemeClr>
              </a:solidFill>
            </a:endParaRPr>
          </a:p>
        </p:txBody>
      </p:sp>
    </p:spTree>
    <p:extLst>
      <p:ext uri="{BB962C8B-B14F-4D97-AF65-F5344CB8AC3E}">
        <p14:creationId xmlns:p14="http://schemas.microsoft.com/office/powerpoint/2010/main" val="1969753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4111"/>
            <a:ext cx="9144000" cy="6829778"/>
          </a:xfrm>
          <a:prstGeom prst="rect">
            <a:avLst/>
          </a:prstGeom>
        </p:spPr>
      </p:pic>
      <p:sp>
        <p:nvSpPr>
          <p:cNvPr id="3" name="TextBox 2"/>
          <p:cNvSpPr txBox="1"/>
          <p:nvPr/>
        </p:nvSpPr>
        <p:spPr>
          <a:xfrm>
            <a:off x="0" y="6172200"/>
            <a:ext cx="9525000" cy="523220"/>
          </a:xfrm>
          <a:prstGeom prst="rect">
            <a:avLst/>
          </a:prstGeom>
          <a:noFill/>
        </p:spPr>
        <p:txBody>
          <a:bodyPr wrap="square" rtlCol="0">
            <a:spAutoFit/>
          </a:bodyPr>
          <a:lstStyle/>
          <a:p>
            <a:r>
              <a:rPr lang="en-US" sz="2800" b="1" dirty="0" smtClean="0">
                <a:solidFill>
                  <a:schemeClr val="accent5">
                    <a:lumMod val="50000"/>
                  </a:schemeClr>
                </a:solidFill>
              </a:rPr>
              <a:t>ZONE 4: </a:t>
            </a:r>
            <a:r>
              <a:rPr lang="en-US" sz="2800" b="1" dirty="0" smtClean="0">
                <a:solidFill>
                  <a:schemeClr val="accent5">
                    <a:lumMod val="50000"/>
                  </a:schemeClr>
                </a:solidFill>
              </a:rPr>
              <a:t>LOUDER </a:t>
            </a:r>
            <a:r>
              <a:rPr lang="en-US" sz="2800" b="1" dirty="0" smtClean="0">
                <a:solidFill>
                  <a:schemeClr val="accent5">
                    <a:lumMod val="50000"/>
                  </a:schemeClr>
                </a:solidFill>
              </a:rPr>
              <a:t>COLLABORATION </a:t>
            </a:r>
            <a:r>
              <a:rPr lang="en-US" sz="2800" b="1" dirty="0" smtClean="0">
                <a:solidFill>
                  <a:schemeClr val="accent5">
                    <a:lumMod val="50000"/>
                  </a:schemeClr>
                </a:solidFill>
              </a:rPr>
              <a:t>&amp; INDIVIDUAL STUDY</a:t>
            </a:r>
            <a:endParaRPr lang="en-US" sz="2800" b="1" dirty="0">
              <a:solidFill>
                <a:schemeClr val="accent5">
                  <a:lumMod val="50000"/>
                </a:schemeClr>
              </a:solidFill>
            </a:endParaRPr>
          </a:p>
        </p:txBody>
      </p:sp>
    </p:spTree>
    <p:extLst>
      <p:ext uri="{BB962C8B-B14F-4D97-AF65-F5344CB8AC3E}">
        <p14:creationId xmlns:p14="http://schemas.microsoft.com/office/powerpoint/2010/main" val="25791334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85800"/>
            <a:ext cx="8610600" cy="6402388"/>
          </a:xfrm>
        </p:spPr>
        <p:txBody>
          <a:bodyPr>
            <a:noAutofit/>
          </a:bodyPr>
          <a:lstStyle/>
          <a:p>
            <a:pPr marL="0" indent="0" algn="ctr">
              <a:buNone/>
            </a:pPr>
            <a:r>
              <a:rPr lang="en-US" sz="6000" dirty="0" smtClean="0"/>
              <a:t>Send questions &amp; feedback to </a:t>
            </a:r>
          </a:p>
          <a:p>
            <a:pPr marL="0" indent="0" algn="ctr">
              <a:buNone/>
            </a:pPr>
            <a:r>
              <a:rPr lang="en-US" sz="6000" dirty="0" smtClean="0"/>
              <a:t>Sara E. Wright (</a:t>
            </a:r>
            <a:r>
              <a:rPr lang="en-US" sz="6000" dirty="0" smtClean="0">
                <a:hlinkClick r:id="rId2"/>
              </a:rPr>
              <a:t>sew268@cornell.edu</a:t>
            </a:r>
            <a:r>
              <a:rPr lang="en-US" sz="6000" dirty="0" smtClean="0"/>
              <a:t>) or Camille Andrews (</a:t>
            </a:r>
            <a:r>
              <a:rPr lang="en-US" sz="6000" dirty="0" smtClean="0">
                <a:hlinkClick r:id="rId3"/>
              </a:rPr>
              <a:t>ca92@cornell.edu</a:t>
            </a:r>
            <a:r>
              <a:rPr lang="en-US" sz="6000" dirty="0" smtClean="0"/>
              <a:t>) </a:t>
            </a:r>
            <a:endParaRPr lang="en-US" sz="6000" dirty="0"/>
          </a:p>
        </p:txBody>
      </p:sp>
    </p:spTree>
    <p:extLst>
      <p:ext uri="{BB962C8B-B14F-4D97-AF65-F5344CB8AC3E}">
        <p14:creationId xmlns:p14="http://schemas.microsoft.com/office/powerpoint/2010/main" val="2379378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886700" cy="1325563"/>
          </a:xfrm>
        </p:spPr>
        <p:txBody>
          <a:bodyPr/>
          <a:lstStyle/>
          <a:p>
            <a:r>
              <a:rPr lang="en-US" dirty="0" smtClean="0"/>
              <a:t>Our Goals</a:t>
            </a:r>
            <a:endParaRPr lang="en-US" dirty="0"/>
          </a:p>
        </p:txBody>
      </p:sp>
      <p:sp>
        <p:nvSpPr>
          <p:cNvPr id="3" name="Content Placeholder 2"/>
          <p:cNvSpPr>
            <a:spLocks noGrp="1"/>
          </p:cNvSpPr>
          <p:nvPr>
            <p:ph idx="1"/>
          </p:nvPr>
        </p:nvSpPr>
        <p:spPr>
          <a:xfrm>
            <a:off x="457200" y="1219200"/>
            <a:ext cx="8534400" cy="5562600"/>
          </a:xfrm>
        </p:spPr>
        <p:txBody>
          <a:bodyPr>
            <a:normAutofit/>
          </a:bodyPr>
          <a:lstStyle/>
          <a:p>
            <a:r>
              <a:rPr lang="en-US" dirty="0"/>
              <a:t>Recreate </a:t>
            </a:r>
            <a:r>
              <a:rPr lang="en-US" dirty="0" smtClean="0"/>
              <a:t>4</a:t>
            </a:r>
            <a:r>
              <a:rPr lang="en-US" baseline="30000" dirty="0" smtClean="0"/>
              <a:t>th</a:t>
            </a:r>
            <a:r>
              <a:rPr lang="en-US" dirty="0" smtClean="0"/>
              <a:t> </a:t>
            </a:r>
            <a:r>
              <a:rPr lang="en-US" dirty="0"/>
              <a:t>floor </a:t>
            </a:r>
            <a:r>
              <a:rPr lang="en-US" dirty="0" smtClean="0"/>
              <a:t>seating – </a:t>
            </a:r>
            <a:r>
              <a:rPr lang="en-US" dirty="0"/>
              <a:t>9 </a:t>
            </a:r>
            <a:r>
              <a:rPr lang="en-US" dirty="0" smtClean="0"/>
              <a:t>individual &amp; 3 group study rooms; </a:t>
            </a:r>
            <a:r>
              <a:rPr lang="en-US" dirty="0"/>
              <a:t>nearly 160 seats (265 seats added</a:t>
            </a:r>
            <a:r>
              <a:rPr lang="en-US" dirty="0" smtClean="0"/>
              <a:t>)</a:t>
            </a:r>
            <a:br>
              <a:rPr lang="en-US" dirty="0" smtClean="0"/>
            </a:br>
            <a:endParaRPr lang="en-US" dirty="0"/>
          </a:p>
          <a:p>
            <a:r>
              <a:rPr lang="en-US" dirty="0" smtClean="0"/>
              <a:t>Spaces where quieter collaboration &amp; individual study exist together</a:t>
            </a:r>
            <a:br>
              <a:rPr lang="en-US" dirty="0" smtClean="0"/>
            </a:br>
            <a:endParaRPr lang="en-US" dirty="0"/>
          </a:p>
          <a:p>
            <a:r>
              <a:rPr lang="en-US" dirty="0"/>
              <a:t>Styles </a:t>
            </a:r>
            <a:r>
              <a:rPr lang="en-US" dirty="0" smtClean="0"/>
              <a:t>&amp; colors </a:t>
            </a:r>
            <a:r>
              <a:rPr lang="en-US" dirty="0"/>
              <a:t>that work with the aesthetic of the </a:t>
            </a:r>
            <a:r>
              <a:rPr lang="en-US" dirty="0" smtClean="0"/>
              <a:t>building</a:t>
            </a:r>
            <a:br>
              <a:rPr lang="en-US" dirty="0" smtClean="0"/>
            </a:br>
            <a:endParaRPr lang="en-US" dirty="0"/>
          </a:p>
          <a:p>
            <a:r>
              <a:rPr lang="en-US" dirty="0"/>
              <a:t>Modular (not necessarily mobile) furniture </a:t>
            </a:r>
            <a:r>
              <a:rPr lang="en-US" dirty="0" smtClean="0"/>
              <a:t>&amp; seating</a:t>
            </a:r>
            <a:br>
              <a:rPr lang="en-US" dirty="0" smtClean="0"/>
            </a:br>
            <a:endParaRPr lang="en-US" dirty="0"/>
          </a:p>
          <a:p>
            <a:r>
              <a:rPr lang="en-US" dirty="0" smtClean="0"/>
              <a:t>Highly </a:t>
            </a:r>
            <a:r>
              <a:rPr lang="en-US" dirty="0"/>
              <a:t>soil, stain, and abrasion </a:t>
            </a:r>
            <a:r>
              <a:rPr lang="en-US" dirty="0" smtClean="0"/>
              <a:t>resistant </a:t>
            </a:r>
            <a:r>
              <a:rPr lang="en-US" dirty="0"/>
              <a:t>materials </a:t>
            </a:r>
            <a:r>
              <a:rPr lang="en-US" dirty="0" smtClean="0"/>
              <a:t/>
            </a:r>
            <a:br>
              <a:rPr lang="en-US" dirty="0" smtClean="0"/>
            </a:br>
            <a:endParaRPr lang="en-US" dirty="0"/>
          </a:p>
          <a:p>
            <a:r>
              <a:rPr lang="en-US" dirty="0"/>
              <a:t>Remain in budget – we did not have unlimited resources </a:t>
            </a:r>
          </a:p>
          <a:p>
            <a:pPr marL="342900" lvl="1" indent="0">
              <a:buNone/>
            </a:pPr>
            <a:endParaRPr lang="en-US" dirty="0" smtClean="0"/>
          </a:p>
        </p:txBody>
      </p:sp>
    </p:spTree>
    <p:extLst>
      <p:ext uri="{BB962C8B-B14F-4D97-AF65-F5344CB8AC3E}">
        <p14:creationId xmlns:p14="http://schemas.microsoft.com/office/powerpoint/2010/main" val="794885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257252"/>
            <a:ext cx="9182090" cy="5881898"/>
          </a:xfrm>
        </p:spPr>
      </p:pic>
      <p:sp>
        <p:nvSpPr>
          <p:cNvPr id="10" name="TextBox 9"/>
          <p:cNvSpPr txBox="1"/>
          <p:nvPr/>
        </p:nvSpPr>
        <p:spPr>
          <a:xfrm>
            <a:off x="0" y="6545978"/>
            <a:ext cx="5402425" cy="300082"/>
          </a:xfrm>
          <a:prstGeom prst="rect">
            <a:avLst/>
          </a:prstGeom>
          <a:noFill/>
        </p:spPr>
        <p:txBody>
          <a:bodyPr wrap="square" rtlCol="0">
            <a:spAutoFit/>
          </a:bodyPr>
          <a:lstStyle/>
          <a:p>
            <a:r>
              <a:rPr lang="en-US" sz="1350" dirty="0"/>
              <a:t>Note: Does not include flipchart or interview tallies</a:t>
            </a:r>
          </a:p>
        </p:txBody>
      </p:sp>
      <p:sp>
        <p:nvSpPr>
          <p:cNvPr id="2" name="Rectangle 1"/>
          <p:cNvSpPr/>
          <p:nvPr/>
        </p:nvSpPr>
        <p:spPr>
          <a:xfrm>
            <a:off x="228600" y="4495800"/>
            <a:ext cx="5791200" cy="3048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228600" y="4800600"/>
            <a:ext cx="2819400" cy="2286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228600" y="5029200"/>
            <a:ext cx="2819400" cy="2286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94599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04800"/>
            <a:ext cx="9144000" cy="5965697"/>
          </a:xfrm>
        </p:spPr>
      </p:pic>
      <p:sp>
        <p:nvSpPr>
          <p:cNvPr id="2" name="Rectangle 1"/>
          <p:cNvSpPr/>
          <p:nvPr/>
        </p:nvSpPr>
        <p:spPr>
          <a:xfrm>
            <a:off x="533400" y="5334000"/>
            <a:ext cx="3048000" cy="3810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4724400" y="5334000"/>
            <a:ext cx="1143000" cy="3810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60254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Assessment highlights for new space</a:t>
            </a:r>
            <a:br>
              <a:rPr lang="en-US" dirty="0" smtClean="0"/>
            </a:br>
            <a:endParaRPr lang="en-US" dirty="0"/>
          </a:p>
        </p:txBody>
      </p:sp>
      <p:sp>
        <p:nvSpPr>
          <p:cNvPr id="3" name="Content Placeholder 2"/>
          <p:cNvSpPr>
            <a:spLocks noGrp="1"/>
          </p:cNvSpPr>
          <p:nvPr>
            <p:ph idx="1"/>
          </p:nvPr>
        </p:nvSpPr>
        <p:spPr>
          <a:xfrm>
            <a:off x="533400" y="1371600"/>
            <a:ext cx="3505200" cy="5334000"/>
          </a:xfrm>
        </p:spPr>
        <p:txBody>
          <a:bodyPr>
            <a:normAutofit/>
          </a:bodyPr>
          <a:lstStyle/>
          <a:p>
            <a:r>
              <a:rPr lang="en-US" dirty="0" smtClean="0"/>
              <a:t>Variable meanings of  comfort</a:t>
            </a:r>
            <a:br>
              <a:rPr lang="en-US" dirty="0" smtClean="0"/>
            </a:br>
            <a:endParaRPr lang="en-US" dirty="0" smtClean="0"/>
          </a:p>
          <a:p>
            <a:r>
              <a:rPr lang="en-US" dirty="0" smtClean="0"/>
              <a:t>Semi-privacy vs. </a:t>
            </a:r>
            <a:r>
              <a:rPr lang="en-US" dirty="0" smtClean="0"/>
              <a:t>open space: see others vs. hidden/ sight </a:t>
            </a:r>
            <a:r>
              <a:rPr lang="en-US" dirty="0" smtClean="0"/>
              <a:t>&amp; sound </a:t>
            </a:r>
            <a:r>
              <a:rPr lang="en-US" dirty="0" smtClean="0"/>
              <a:t>seclusion</a:t>
            </a:r>
            <a:r>
              <a:rPr lang="en-US" dirty="0" smtClean="0"/>
              <a:t/>
            </a:r>
            <a:br>
              <a:rPr lang="en-US" dirty="0" smtClean="0"/>
            </a:br>
            <a:endParaRPr lang="en-US" dirty="0" smtClean="0"/>
          </a:p>
          <a:p>
            <a:r>
              <a:rPr lang="en-US" dirty="0" smtClean="0"/>
              <a:t>Aesthetics: minority of respondents like more traditional &amp; muted furniture but many prefer a variety in style, color</a:t>
            </a:r>
            <a:endParaRPr lang="en-US" dirty="0"/>
          </a:p>
        </p:txBody>
      </p:sp>
      <p:sp>
        <p:nvSpPr>
          <p:cNvPr id="4" name="Content Placeholder 2"/>
          <p:cNvSpPr txBox="1">
            <a:spLocks/>
          </p:cNvSpPr>
          <p:nvPr/>
        </p:nvSpPr>
        <p:spPr>
          <a:xfrm>
            <a:off x="4677266" y="1371600"/>
            <a:ext cx="3768912" cy="525780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smtClean="0"/>
              <a:t>Requests for: </a:t>
            </a:r>
          </a:p>
          <a:p>
            <a:pPr lvl="1"/>
            <a:r>
              <a:rPr lang="en-US" dirty="0" smtClean="0"/>
              <a:t>more furniture like existing</a:t>
            </a:r>
            <a:r>
              <a:rPr lang="en-US" dirty="0"/>
              <a:t> </a:t>
            </a:r>
            <a:r>
              <a:rPr lang="en-US" dirty="0" smtClean="0"/>
              <a:t>as well as other pieces/ spaces</a:t>
            </a:r>
            <a:br>
              <a:rPr lang="en-US" dirty="0" smtClean="0"/>
            </a:br>
            <a:endParaRPr lang="en-US" dirty="0" smtClean="0"/>
          </a:p>
          <a:p>
            <a:pPr lvl="1"/>
            <a:r>
              <a:rPr lang="en-US" dirty="0"/>
              <a:t>quiet space with plenty of </a:t>
            </a:r>
            <a:r>
              <a:rPr lang="en-US" dirty="0" smtClean="0"/>
              <a:t>outlets</a:t>
            </a:r>
            <a:br>
              <a:rPr lang="en-US" dirty="0" smtClean="0"/>
            </a:br>
            <a:endParaRPr lang="en-US" dirty="0"/>
          </a:p>
          <a:p>
            <a:pPr lvl="1"/>
            <a:r>
              <a:rPr lang="en-US" dirty="0"/>
              <a:t>large tables/work surfaces at the right height </a:t>
            </a:r>
          </a:p>
          <a:p>
            <a:pPr lvl="2"/>
            <a:r>
              <a:rPr lang="en-US" dirty="0" smtClean="0"/>
              <a:t>Standing height desks</a:t>
            </a:r>
          </a:p>
          <a:p>
            <a:pPr lvl="2"/>
            <a:r>
              <a:rPr lang="en-US" dirty="0" smtClean="0"/>
              <a:t>Adjustable furniture</a:t>
            </a:r>
            <a:br>
              <a:rPr lang="en-US" dirty="0" smtClean="0"/>
            </a:br>
            <a:endParaRPr lang="en-US" dirty="0" smtClean="0"/>
          </a:p>
          <a:p>
            <a:pPr lvl="1"/>
            <a:r>
              <a:rPr lang="en-US" dirty="0" smtClean="0"/>
              <a:t>Interview room (possible future project)</a:t>
            </a:r>
          </a:p>
          <a:p>
            <a:pPr lvl="1"/>
            <a:endParaRPr lang="en-US" dirty="0"/>
          </a:p>
          <a:p>
            <a:pPr lvl="1"/>
            <a:endParaRPr lang="en-US" dirty="0" smtClean="0"/>
          </a:p>
          <a:p>
            <a:endParaRPr lang="en-US" dirty="0" smtClean="0"/>
          </a:p>
          <a:p>
            <a:pPr lvl="1"/>
            <a:endParaRPr lang="en-US" dirty="0" smtClean="0"/>
          </a:p>
        </p:txBody>
      </p:sp>
    </p:spTree>
    <p:extLst>
      <p:ext uri="{BB962C8B-B14F-4D97-AF65-F5344CB8AC3E}">
        <p14:creationId xmlns:p14="http://schemas.microsoft.com/office/powerpoint/2010/main" val="18362432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5" name="Picture 24"/>
          <p:cNvPicPr>
            <a:picLocks noChangeAspect="1"/>
          </p:cNvPicPr>
          <p:nvPr/>
        </p:nvPicPr>
        <p:blipFill rotWithShape="1">
          <a:blip r:embed="rId2">
            <a:extLst>
              <a:ext uri="{28A0092B-C50C-407E-A947-70E740481C1C}">
                <a14:useLocalDpi xmlns:a14="http://schemas.microsoft.com/office/drawing/2010/main" val="0"/>
              </a:ext>
            </a:extLst>
          </a:blip>
          <a:srcRect l="15466" t="24178" r="9566" b="14934"/>
          <a:stretch/>
        </p:blipFill>
        <p:spPr>
          <a:xfrm>
            <a:off x="5664275" y="1505491"/>
            <a:ext cx="3087792" cy="1928813"/>
          </a:xfrm>
          <a:prstGeom prst="rect">
            <a:avLst/>
          </a:prstGeom>
        </p:spPr>
      </p:pic>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22968" y="5072323"/>
            <a:ext cx="2797691" cy="1665291"/>
          </a:xfrm>
          <a:prstGeom prst="rect">
            <a:avLst/>
          </a:prstGeom>
        </p:spPr>
      </p:pic>
      <p:pic>
        <p:nvPicPr>
          <p:cNvPr id="22" name="Picture 21"/>
          <p:cNvPicPr>
            <a:picLocks noChangeAspect="1"/>
          </p:cNvPicPr>
          <p:nvPr/>
        </p:nvPicPr>
        <p:blipFill rotWithShape="1">
          <a:blip r:embed="rId4">
            <a:extLst>
              <a:ext uri="{28A0092B-C50C-407E-A947-70E740481C1C}">
                <a14:useLocalDpi xmlns:a14="http://schemas.microsoft.com/office/drawing/2010/main" val="0"/>
              </a:ext>
            </a:extLst>
          </a:blip>
          <a:srcRect l="17268" t="14802" r="7373"/>
          <a:stretch/>
        </p:blipFill>
        <p:spPr>
          <a:xfrm>
            <a:off x="5518347" y="4067826"/>
            <a:ext cx="3379649" cy="2143079"/>
          </a:xfrm>
          <a:prstGeom prst="rect">
            <a:avLst/>
          </a:prstGeom>
        </p:spPr>
      </p:pic>
      <p:sp>
        <p:nvSpPr>
          <p:cNvPr id="13" name="TextBox 12"/>
          <p:cNvSpPr txBox="1"/>
          <p:nvPr/>
        </p:nvSpPr>
        <p:spPr>
          <a:xfrm>
            <a:off x="4885983" y="6590143"/>
            <a:ext cx="4280610" cy="287130"/>
          </a:xfrm>
          <a:prstGeom prst="rect">
            <a:avLst/>
          </a:prstGeom>
          <a:noFill/>
        </p:spPr>
        <p:txBody>
          <a:bodyPr wrap="square" rtlCol="0">
            <a:spAutoFit/>
          </a:bodyPr>
          <a:lstStyle/>
          <a:p>
            <a:r>
              <a:rPr lang="en-US" sz="1266" dirty="0">
                <a:solidFill>
                  <a:srgbClr val="FF0000"/>
                </a:solidFill>
              </a:rPr>
              <a:t>*Small selection &amp; colors and styles are </a:t>
            </a:r>
            <a:r>
              <a:rPr lang="en-US" sz="1266" dirty="0" smtClean="0">
                <a:solidFill>
                  <a:srgbClr val="FF0000"/>
                </a:solidFill>
              </a:rPr>
              <a:t>different</a:t>
            </a:r>
            <a:endParaRPr lang="en-US" sz="1266" dirty="0">
              <a:solidFill>
                <a:srgbClr val="FF0000"/>
              </a:solidFill>
            </a:endParaRPr>
          </a:p>
        </p:txBody>
      </p:sp>
      <p:pic>
        <p:nvPicPr>
          <p:cNvPr id="28" name="Picture 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45632" y="1274376"/>
            <a:ext cx="2411016" cy="2169914"/>
          </a:xfrm>
          <a:prstGeom prst="rect">
            <a:avLst/>
          </a:prstGeom>
        </p:spPr>
      </p:pic>
      <p:pic>
        <p:nvPicPr>
          <p:cNvPr id="29" name="Picture 28"/>
          <p:cNvPicPr>
            <a:picLocks noChangeAspect="1"/>
          </p:cNvPicPr>
          <p:nvPr/>
        </p:nvPicPr>
        <p:blipFill rotWithShape="1">
          <a:blip r:embed="rId6">
            <a:extLst>
              <a:ext uri="{28A0092B-C50C-407E-A947-70E740481C1C}">
                <a14:useLocalDpi xmlns:a14="http://schemas.microsoft.com/office/drawing/2010/main" val="0"/>
              </a:ext>
            </a:extLst>
          </a:blip>
          <a:srcRect t="7422" b="67615"/>
          <a:stretch/>
        </p:blipFill>
        <p:spPr>
          <a:xfrm>
            <a:off x="3042612" y="3706931"/>
            <a:ext cx="2217057" cy="1223987"/>
          </a:xfrm>
          <a:prstGeom prst="rect">
            <a:avLst/>
          </a:prstGeom>
        </p:spPr>
      </p:pic>
      <p:pic>
        <p:nvPicPr>
          <p:cNvPr id="30" name="Picture 2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297" y="4857747"/>
            <a:ext cx="2659496" cy="1951539"/>
          </a:xfrm>
          <a:prstGeom prst="rect">
            <a:avLst/>
          </a:prstGeom>
        </p:spPr>
      </p:pic>
      <p:pic>
        <p:nvPicPr>
          <p:cNvPr id="31" name="Picture 30"/>
          <p:cNvPicPr>
            <a:picLocks noChangeAspect="1"/>
          </p:cNvPicPr>
          <p:nvPr/>
        </p:nvPicPr>
        <p:blipFill rotWithShape="1">
          <a:blip r:embed="rId8" cstate="print">
            <a:extLst>
              <a:ext uri="{28A0092B-C50C-407E-A947-70E740481C1C}">
                <a14:useLocalDpi xmlns:a14="http://schemas.microsoft.com/office/drawing/2010/main" val="0"/>
              </a:ext>
            </a:extLst>
          </a:blip>
          <a:srcRect l="22979" t="15480" r="21138" b="13313"/>
          <a:stretch/>
        </p:blipFill>
        <p:spPr>
          <a:xfrm>
            <a:off x="272636" y="826696"/>
            <a:ext cx="1647129" cy="2098835"/>
          </a:xfrm>
          <a:prstGeom prst="rect">
            <a:avLst/>
          </a:prstGeom>
        </p:spPr>
      </p:pic>
      <p:sp>
        <p:nvSpPr>
          <p:cNvPr id="4" name="TextBox 3"/>
          <p:cNvSpPr txBox="1"/>
          <p:nvPr/>
        </p:nvSpPr>
        <p:spPr>
          <a:xfrm>
            <a:off x="89297" y="36553"/>
            <a:ext cx="8965406" cy="957826"/>
          </a:xfrm>
          <a:prstGeom prst="rect">
            <a:avLst/>
          </a:prstGeom>
          <a:noFill/>
        </p:spPr>
        <p:txBody>
          <a:bodyPr wrap="square" rtlCol="0">
            <a:spAutoFit/>
          </a:bodyPr>
          <a:lstStyle/>
          <a:p>
            <a:pPr algn="ctr"/>
            <a:r>
              <a:rPr lang="en-US" sz="2812" dirty="0">
                <a:solidFill>
                  <a:srgbClr val="FF0000"/>
                </a:solidFill>
              </a:rPr>
              <a:t>COMING SPRING 2015! NEW FURNITURE FOR MANN’S 2</a:t>
            </a:r>
            <a:r>
              <a:rPr lang="en-US" sz="2812" baseline="30000" dirty="0">
                <a:solidFill>
                  <a:srgbClr val="FF0000"/>
                </a:solidFill>
              </a:rPr>
              <a:t>ND</a:t>
            </a:r>
            <a:r>
              <a:rPr lang="en-US" sz="2812" dirty="0">
                <a:solidFill>
                  <a:srgbClr val="FF0000"/>
                </a:solidFill>
              </a:rPr>
              <a:t> FLOOR. HERE’S WHAT STUDENTS ASKED FOR*!</a:t>
            </a:r>
          </a:p>
        </p:txBody>
      </p:sp>
      <p:pic>
        <p:nvPicPr>
          <p:cNvPr id="16" name="Picture 15"/>
          <p:cNvPicPr>
            <a:picLocks noChangeAspect="1"/>
          </p:cNvPicPr>
          <p:nvPr/>
        </p:nvPicPr>
        <p:blipFill rotWithShape="1">
          <a:blip r:embed="rId9">
            <a:extLst>
              <a:ext uri="{28A0092B-C50C-407E-A947-70E740481C1C}">
                <a14:useLocalDpi xmlns:a14="http://schemas.microsoft.com/office/drawing/2010/main" val="0"/>
              </a:ext>
            </a:extLst>
          </a:blip>
          <a:srcRect l="7298" t="7400" r="8644" b="6016"/>
          <a:stretch/>
        </p:blipFill>
        <p:spPr>
          <a:xfrm>
            <a:off x="466956" y="2825399"/>
            <a:ext cx="2080536" cy="2143065"/>
          </a:xfrm>
          <a:prstGeom prst="rect">
            <a:avLst/>
          </a:prstGeom>
        </p:spPr>
      </p:pic>
    </p:spTree>
    <p:extLst>
      <p:ext uri="{BB962C8B-B14F-4D97-AF65-F5344CB8AC3E}">
        <p14:creationId xmlns:p14="http://schemas.microsoft.com/office/powerpoint/2010/main" val="4747491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p:cNvSpPr txBox="1"/>
          <p:nvPr/>
        </p:nvSpPr>
        <p:spPr>
          <a:xfrm>
            <a:off x="89297" y="129258"/>
            <a:ext cx="8965406" cy="957826"/>
          </a:xfrm>
          <a:prstGeom prst="rect">
            <a:avLst/>
          </a:prstGeom>
          <a:noFill/>
        </p:spPr>
        <p:txBody>
          <a:bodyPr wrap="square" rtlCol="0">
            <a:spAutoFit/>
          </a:bodyPr>
          <a:lstStyle/>
          <a:p>
            <a:pPr algn="ctr"/>
            <a:r>
              <a:rPr lang="en-US" sz="2812" dirty="0">
                <a:solidFill>
                  <a:schemeClr val="accent1">
                    <a:lumMod val="75000"/>
                  </a:schemeClr>
                </a:solidFill>
              </a:rPr>
              <a:t>COMING SPRING 2015! NEW FURNITURE FOR MANN’S 2</a:t>
            </a:r>
            <a:r>
              <a:rPr lang="en-US" sz="2812" baseline="30000" dirty="0">
                <a:solidFill>
                  <a:schemeClr val="accent1">
                    <a:lumMod val="75000"/>
                  </a:schemeClr>
                </a:solidFill>
              </a:rPr>
              <a:t>ND</a:t>
            </a:r>
            <a:r>
              <a:rPr lang="en-US" sz="2812" dirty="0">
                <a:solidFill>
                  <a:schemeClr val="accent1">
                    <a:lumMod val="75000"/>
                  </a:schemeClr>
                </a:solidFill>
              </a:rPr>
              <a:t> FLOOR. HERE’S WHAT STUDENTS ASKED FOR*!</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4177" y="1100000"/>
            <a:ext cx="1788467" cy="1813306"/>
          </a:xfrm>
          <a:prstGeom prst="rect">
            <a:avLst/>
          </a:prstGeom>
        </p:spPr>
      </p:pic>
      <p:pic>
        <p:nvPicPr>
          <p:cNvPr id="12"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24268" y="1494781"/>
            <a:ext cx="1718588" cy="2408145"/>
          </a:xfrm>
          <a:prstGeom prst="rect">
            <a:avLst/>
          </a:prstGeom>
        </p:spPr>
      </p:pic>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28399" t="45593" r="13122"/>
          <a:stretch/>
        </p:blipFill>
        <p:spPr>
          <a:xfrm>
            <a:off x="5458952" y="3164211"/>
            <a:ext cx="1057463" cy="983817"/>
          </a:xfrm>
          <a:prstGeom prst="rect">
            <a:avLst/>
          </a:prstGeom>
        </p:spPr>
      </p:pic>
      <p:pic>
        <p:nvPicPr>
          <p:cNvPr id="20" name="Picture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5877" y="2443712"/>
            <a:ext cx="2344043" cy="1520279"/>
          </a:xfrm>
          <a:prstGeom prst="rect">
            <a:avLst/>
          </a:prstGeom>
        </p:spPr>
      </p:pic>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61369" y="4766812"/>
            <a:ext cx="2344043" cy="1754684"/>
          </a:xfrm>
          <a:prstGeom prst="rect">
            <a:avLst/>
          </a:prstGeom>
        </p:spPr>
      </p:pic>
      <p:pic>
        <p:nvPicPr>
          <p:cNvPr id="24" name="Picture 2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6718" y="1177727"/>
            <a:ext cx="1742361" cy="977265"/>
          </a:xfrm>
          <a:prstGeom prst="rect">
            <a:avLst/>
          </a:prstGeom>
        </p:spPr>
      </p:pic>
      <p:pic>
        <p:nvPicPr>
          <p:cNvPr id="26" name="Picture 25"/>
          <p:cNvPicPr>
            <a:picLocks noChangeAspect="1"/>
          </p:cNvPicPr>
          <p:nvPr/>
        </p:nvPicPr>
        <p:blipFill rotWithShape="1">
          <a:blip r:embed="rId8">
            <a:extLst>
              <a:ext uri="{28A0092B-C50C-407E-A947-70E740481C1C}">
                <a14:useLocalDpi xmlns:a14="http://schemas.microsoft.com/office/drawing/2010/main" val="0"/>
              </a:ext>
            </a:extLst>
          </a:blip>
          <a:srcRect l="28413" t="17935" r="29802" b="12817"/>
          <a:stretch/>
        </p:blipFill>
        <p:spPr>
          <a:xfrm>
            <a:off x="6516415" y="4228705"/>
            <a:ext cx="2089547" cy="2597129"/>
          </a:xfrm>
          <a:prstGeom prst="rect">
            <a:avLst/>
          </a:prstGeom>
        </p:spPr>
      </p:pic>
      <p:pic>
        <p:nvPicPr>
          <p:cNvPr id="27" name="Picture 26"/>
          <p:cNvPicPr>
            <a:picLocks noChangeAspect="1"/>
          </p:cNvPicPr>
          <p:nvPr/>
        </p:nvPicPr>
        <p:blipFill rotWithShape="1">
          <a:blip r:embed="rId9">
            <a:extLst>
              <a:ext uri="{28A0092B-C50C-407E-A947-70E740481C1C}">
                <a14:useLocalDpi xmlns:a14="http://schemas.microsoft.com/office/drawing/2010/main" val="0"/>
              </a:ext>
            </a:extLst>
          </a:blip>
          <a:srcRect l="6577" t="16785" r="4313" b="6278"/>
          <a:stretch/>
        </p:blipFill>
        <p:spPr>
          <a:xfrm>
            <a:off x="89297" y="4023998"/>
            <a:ext cx="3282365" cy="2834002"/>
          </a:xfrm>
          <a:prstGeom prst="rect">
            <a:avLst/>
          </a:prstGeom>
        </p:spPr>
      </p:pic>
      <p:pic>
        <p:nvPicPr>
          <p:cNvPr id="18" name="Picture 17"/>
          <p:cNvPicPr>
            <a:picLocks noChangeAspect="1"/>
          </p:cNvPicPr>
          <p:nvPr/>
        </p:nvPicPr>
        <p:blipFill rotWithShape="1">
          <a:blip r:embed="rId10" cstate="print">
            <a:extLst>
              <a:ext uri="{28A0092B-C50C-407E-A947-70E740481C1C}">
                <a14:useLocalDpi xmlns:a14="http://schemas.microsoft.com/office/drawing/2010/main" val="0"/>
              </a:ext>
            </a:extLst>
          </a:blip>
          <a:srcRect l="27284" t="3819" r="25031" b="5655"/>
          <a:stretch/>
        </p:blipFill>
        <p:spPr>
          <a:xfrm>
            <a:off x="3386742" y="1019096"/>
            <a:ext cx="1334617" cy="1710255"/>
          </a:xfrm>
          <a:prstGeom prst="rect">
            <a:avLst/>
          </a:prstGeom>
        </p:spPr>
      </p:pic>
      <p:sp>
        <p:nvSpPr>
          <p:cNvPr id="13" name="TextBox 12"/>
          <p:cNvSpPr txBox="1"/>
          <p:nvPr/>
        </p:nvSpPr>
        <p:spPr>
          <a:xfrm>
            <a:off x="4885950" y="6614492"/>
            <a:ext cx="4289070" cy="287130"/>
          </a:xfrm>
          <a:prstGeom prst="rect">
            <a:avLst/>
          </a:prstGeom>
          <a:noFill/>
        </p:spPr>
        <p:txBody>
          <a:bodyPr wrap="square" rtlCol="0">
            <a:spAutoFit/>
          </a:bodyPr>
          <a:lstStyle/>
          <a:p>
            <a:r>
              <a:rPr lang="en-US" sz="1266" dirty="0">
                <a:solidFill>
                  <a:schemeClr val="bg1"/>
                </a:solidFill>
              </a:rPr>
              <a:t>*Small selection &amp; colors and styles are </a:t>
            </a:r>
            <a:r>
              <a:rPr lang="en-US" sz="1266" dirty="0" smtClean="0">
                <a:solidFill>
                  <a:schemeClr val="bg1"/>
                </a:solidFill>
              </a:rPr>
              <a:t>different</a:t>
            </a:r>
            <a:endParaRPr lang="en-US" sz="1266" dirty="0">
              <a:solidFill>
                <a:schemeClr val="bg1"/>
              </a:solidFill>
            </a:endParaRPr>
          </a:p>
        </p:txBody>
      </p:sp>
      <p:pic>
        <p:nvPicPr>
          <p:cNvPr id="3" name="Picture 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386742" y="2889530"/>
            <a:ext cx="1692773" cy="1608660"/>
          </a:xfrm>
          <a:prstGeom prst="rect">
            <a:avLst/>
          </a:prstGeom>
        </p:spPr>
      </p:pic>
    </p:spTree>
    <p:extLst>
      <p:ext uri="{BB962C8B-B14F-4D97-AF65-F5344CB8AC3E}">
        <p14:creationId xmlns:p14="http://schemas.microsoft.com/office/powerpoint/2010/main" val="18149100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80" y="0"/>
            <a:ext cx="8900040" cy="6858000"/>
          </a:xfrm>
          <a:prstGeom prst="rect">
            <a:avLst/>
          </a:prstGeom>
        </p:spPr>
      </p:pic>
      <p:sp>
        <p:nvSpPr>
          <p:cNvPr id="2" name="Rectangle 1"/>
          <p:cNvSpPr/>
          <p:nvPr/>
        </p:nvSpPr>
        <p:spPr>
          <a:xfrm>
            <a:off x="5638800" y="4038600"/>
            <a:ext cx="1752600" cy="26670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5791200" y="6149370"/>
            <a:ext cx="1447800" cy="523220"/>
          </a:xfrm>
          <a:prstGeom prst="rect">
            <a:avLst/>
          </a:prstGeom>
          <a:noFill/>
        </p:spPr>
        <p:txBody>
          <a:bodyPr wrap="square" rtlCol="0">
            <a:spAutoFit/>
          </a:bodyPr>
          <a:lstStyle/>
          <a:p>
            <a:r>
              <a:rPr lang="en-US" sz="2800" b="1" dirty="0" smtClean="0">
                <a:solidFill>
                  <a:schemeClr val="accent5">
                    <a:lumMod val="50000"/>
                  </a:schemeClr>
                </a:solidFill>
              </a:rPr>
              <a:t>ZONE 1</a:t>
            </a:r>
            <a:endParaRPr lang="en-US" sz="2800" b="1" dirty="0">
              <a:solidFill>
                <a:schemeClr val="accent5">
                  <a:lumMod val="50000"/>
                </a:schemeClr>
              </a:solidFill>
            </a:endParaRPr>
          </a:p>
        </p:txBody>
      </p:sp>
      <p:sp>
        <p:nvSpPr>
          <p:cNvPr id="5" name="Rectangle 4"/>
          <p:cNvSpPr/>
          <p:nvPr/>
        </p:nvSpPr>
        <p:spPr>
          <a:xfrm rot="2767513">
            <a:off x="3213975" y="2188235"/>
            <a:ext cx="6132846" cy="11978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743700" y="1905000"/>
            <a:ext cx="2093733" cy="523220"/>
          </a:xfrm>
          <a:prstGeom prst="rect">
            <a:avLst/>
          </a:prstGeom>
          <a:noFill/>
        </p:spPr>
        <p:txBody>
          <a:bodyPr wrap="square" rtlCol="0">
            <a:spAutoFit/>
          </a:bodyPr>
          <a:lstStyle/>
          <a:p>
            <a:r>
              <a:rPr lang="en-US" sz="2800" b="1" dirty="0" smtClean="0">
                <a:solidFill>
                  <a:schemeClr val="accent5">
                    <a:lumMod val="50000"/>
                  </a:schemeClr>
                </a:solidFill>
              </a:rPr>
              <a:t>ZONE 2</a:t>
            </a:r>
            <a:endParaRPr lang="en-US" sz="2800" b="1" dirty="0">
              <a:solidFill>
                <a:schemeClr val="accent5">
                  <a:lumMod val="50000"/>
                </a:schemeClr>
              </a:solidFill>
            </a:endParaRPr>
          </a:p>
        </p:txBody>
      </p:sp>
      <p:sp>
        <p:nvSpPr>
          <p:cNvPr id="7" name="Rectangle 6"/>
          <p:cNvSpPr/>
          <p:nvPr/>
        </p:nvSpPr>
        <p:spPr>
          <a:xfrm>
            <a:off x="1447800" y="2057400"/>
            <a:ext cx="1447800" cy="9144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362201" y="2971800"/>
            <a:ext cx="2448836" cy="12954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485900" y="1400830"/>
            <a:ext cx="1371600" cy="523220"/>
          </a:xfrm>
          <a:prstGeom prst="rect">
            <a:avLst/>
          </a:prstGeom>
          <a:noFill/>
        </p:spPr>
        <p:txBody>
          <a:bodyPr wrap="square" rtlCol="0">
            <a:spAutoFit/>
          </a:bodyPr>
          <a:lstStyle/>
          <a:p>
            <a:r>
              <a:rPr lang="en-US" sz="2800" b="1" dirty="0" smtClean="0">
                <a:solidFill>
                  <a:schemeClr val="accent5">
                    <a:lumMod val="50000"/>
                  </a:schemeClr>
                </a:solidFill>
              </a:rPr>
              <a:t>Zone 3</a:t>
            </a:r>
            <a:endParaRPr lang="en-US" sz="2800" b="1" dirty="0">
              <a:solidFill>
                <a:schemeClr val="accent5">
                  <a:lumMod val="50000"/>
                </a:schemeClr>
              </a:solidFill>
            </a:endParaRPr>
          </a:p>
        </p:txBody>
      </p:sp>
      <p:sp>
        <p:nvSpPr>
          <p:cNvPr id="10" name="TextBox 9"/>
          <p:cNvSpPr txBox="1"/>
          <p:nvPr/>
        </p:nvSpPr>
        <p:spPr>
          <a:xfrm>
            <a:off x="2857500" y="4373911"/>
            <a:ext cx="1905000" cy="523220"/>
          </a:xfrm>
          <a:prstGeom prst="rect">
            <a:avLst/>
          </a:prstGeom>
          <a:noFill/>
        </p:spPr>
        <p:txBody>
          <a:bodyPr wrap="square" rtlCol="0">
            <a:spAutoFit/>
          </a:bodyPr>
          <a:lstStyle/>
          <a:p>
            <a:r>
              <a:rPr lang="en-US" sz="2800" b="1" dirty="0" smtClean="0">
                <a:solidFill>
                  <a:schemeClr val="accent5">
                    <a:lumMod val="50000"/>
                  </a:schemeClr>
                </a:solidFill>
              </a:rPr>
              <a:t>Zone 4</a:t>
            </a:r>
            <a:endParaRPr lang="en-US" sz="2800" b="1" dirty="0">
              <a:solidFill>
                <a:schemeClr val="accent5">
                  <a:lumMod val="50000"/>
                </a:schemeClr>
              </a:solidFill>
            </a:endParaRPr>
          </a:p>
        </p:txBody>
      </p:sp>
    </p:spTree>
    <p:extLst>
      <p:ext uri="{BB962C8B-B14F-4D97-AF65-F5344CB8AC3E}">
        <p14:creationId xmlns:p14="http://schemas.microsoft.com/office/powerpoint/2010/main" val="39579799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4111"/>
            <a:ext cx="9144000" cy="6829778"/>
          </a:xfrm>
          <a:prstGeom prst="rect">
            <a:avLst/>
          </a:prstGeom>
        </p:spPr>
      </p:pic>
      <p:sp>
        <p:nvSpPr>
          <p:cNvPr id="3" name="TextBox 2"/>
          <p:cNvSpPr txBox="1"/>
          <p:nvPr/>
        </p:nvSpPr>
        <p:spPr>
          <a:xfrm>
            <a:off x="228600" y="6344305"/>
            <a:ext cx="9220200" cy="523220"/>
          </a:xfrm>
          <a:prstGeom prst="rect">
            <a:avLst/>
          </a:prstGeom>
          <a:noFill/>
        </p:spPr>
        <p:txBody>
          <a:bodyPr wrap="square" rtlCol="0">
            <a:spAutoFit/>
          </a:bodyPr>
          <a:lstStyle/>
          <a:p>
            <a:r>
              <a:rPr lang="en-US" sz="2800" b="1" dirty="0" smtClean="0">
                <a:solidFill>
                  <a:schemeClr val="accent5">
                    <a:lumMod val="50000"/>
                  </a:schemeClr>
                </a:solidFill>
              </a:rPr>
              <a:t>ZONE 1: QUIET COLLABORATION &amp; INDIVIDUAL STUDY</a:t>
            </a:r>
            <a:endParaRPr lang="en-US" sz="2800" b="1" dirty="0">
              <a:solidFill>
                <a:schemeClr val="accent5">
                  <a:lumMod val="50000"/>
                </a:schemeClr>
              </a:solidFill>
            </a:endParaRPr>
          </a:p>
        </p:txBody>
      </p:sp>
    </p:spTree>
    <p:extLst>
      <p:ext uri="{BB962C8B-B14F-4D97-AF65-F5344CB8AC3E}">
        <p14:creationId xmlns:p14="http://schemas.microsoft.com/office/powerpoint/2010/main" val="40936509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Depth">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Depth">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TC104033923[[fn=Depth]]</Template>
  <TotalTime>4930</TotalTime>
  <Words>833</Words>
  <Application>Microsoft Office PowerPoint</Application>
  <PresentationFormat>On-screen Show (4:3)</PresentationFormat>
  <Paragraphs>88</Paragraphs>
  <Slides>13</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Corbel</vt:lpstr>
      <vt:lpstr>Helvetica</vt:lpstr>
      <vt:lpstr>Depth</vt:lpstr>
      <vt:lpstr>PowerPoint Presentation</vt:lpstr>
      <vt:lpstr>Our Goals</vt:lpstr>
      <vt:lpstr>PowerPoint Presentation</vt:lpstr>
      <vt:lpstr>PowerPoint Presentation</vt:lpstr>
      <vt:lpstr>Assessment highlights for new space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Malt committee        Year END review</dc:title>
  <dc:creator>sew268</dc:creator>
  <cp:lastModifiedBy>Camille</cp:lastModifiedBy>
  <cp:revision>157</cp:revision>
  <dcterms:created xsi:type="dcterms:W3CDTF">2012-06-07T15:02:59Z</dcterms:created>
  <dcterms:modified xsi:type="dcterms:W3CDTF">2014-09-26T14:32:51Z</dcterms:modified>
</cp:coreProperties>
</file>