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6"/>
  </p:notesMasterIdLst>
  <p:handoutMasterIdLst>
    <p:handoutMasterId r:id="rId27"/>
  </p:handoutMasterIdLst>
  <p:sldIdLst>
    <p:sldId id="475" r:id="rId2"/>
    <p:sldId id="513" r:id="rId3"/>
    <p:sldId id="511" r:id="rId4"/>
    <p:sldId id="510" r:id="rId5"/>
    <p:sldId id="512" r:id="rId6"/>
    <p:sldId id="504" r:id="rId7"/>
    <p:sldId id="514" r:id="rId8"/>
    <p:sldId id="477" r:id="rId9"/>
    <p:sldId id="479" r:id="rId10"/>
    <p:sldId id="476" r:id="rId11"/>
    <p:sldId id="526" r:id="rId12"/>
    <p:sldId id="527" r:id="rId13"/>
    <p:sldId id="480" r:id="rId14"/>
    <p:sldId id="515" r:id="rId15"/>
    <p:sldId id="516" r:id="rId16"/>
    <p:sldId id="517" r:id="rId17"/>
    <p:sldId id="528" r:id="rId18"/>
    <p:sldId id="520" r:id="rId19"/>
    <p:sldId id="518" r:id="rId20"/>
    <p:sldId id="521" r:id="rId21"/>
    <p:sldId id="522" r:id="rId22"/>
    <p:sldId id="523" r:id="rId23"/>
    <p:sldId id="524" r:id="rId24"/>
    <p:sldId id="525" r:id="rId2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99" autoAdjust="0"/>
    <p:restoredTop sz="73096" autoAdjust="0"/>
  </p:normalViewPr>
  <p:slideViewPr>
    <p:cSldViewPr>
      <p:cViewPr>
        <p:scale>
          <a:sx n="60" d="100"/>
          <a:sy n="60" d="100"/>
        </p:scale>
        <p:origin x="-3336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Dosificador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: 3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mangueras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1/8"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diámetro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interno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1.93m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longitud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concentración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madre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de 187.5 g/L de PAC,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dosis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máxima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48 mg/L,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dosis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mínima</a:t>
            </a:r>
            <a:r>
              <a:rPr lang="en-US" sz="1200" b="1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5 mg/L.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679DB-9C16-4532-959D-C87E42B408F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1EF722-B27E-472F-8B9D-15BA3099CF4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s-HN" dirty="0" err="1" smtClean="0"/>
              <a:t>This</a:t>
            </a:r>
            <a:r>
              <a:rPr lang="es-HN" dirty="0" smtClean="0"/>
              <a:t> </a:t>
            </a:r>
            <a:r>
              <a:rPr lang="es-HN" dirty="0" err="1" smtClean="0"/>
              <a:t>is</a:t>
            </a:r>
            <a:r>
              <a:rPr lang="es-HN" dirty="0" smtClean="0"/>
              <a:t> a </a:t>
            </a:r>
            <a:r>
              <a:rPr lang="es-HN" dirty="0" err="1" smtClean="0"/>
              <a:t>basic</a:t>
            </a:r>
            <a:r>
              <a:rPr lang="es-HN" dirty="0" smtClean="0"/>
              <a:t> </a:t>
            </a:r>
            <a:r>
              <a:rPr lang="es-HN" dirty="0" err="1" smtClean="0"/>
              <a:t>schematic</a:t>
            </a:r>
            <a:r>
              <a:rPr lang="es-HN" dirty="0" smtClean="0"/>
              <a:t> of </a:t>
            </a:r>
            <a:r>
              <a:rPr lang="es-HN" dirty="0" err="1" smtClean="0"/>
              <a:t>what</a:t>
            </a:r>
            <a:r>
              <a:rPr lang="es-HN" dirty="0" smtClean="0"/>
              <a:t> </a:t>
            </a:r>
            <a:r>
              <a:rPr lang="es-HN" dirty="0" err="1" smtClean="0"/>
              <a:t>research</a:t>
            </a:r>
            <a:r>
              <a:rPr lang="es-HN" dirty="0" smtClean="0"/>
              <a:t> and </a:t>
            </a:r>
            <a:r>
              <a:rPr lang="es-HN" dirty="0" err="1" smtClean="0"/>
              <a:t>design</a:t>
            </a:r>
            <a:r>
              <a:rPr lang="es-HN" dirty="0" smtClean="0"/>
              <a:t> </a:t>
            </a:r>
            <a:r>
              <a:rPr lang="es-HN" dirty="0" err="1" smtClean="0"/>
              <a:t>teams</a:t>
            </a:r>
            <a:r>
              <a:rPr lang="es-HN" dirty="0" smtClean="0"/>
              <a:t> </a:t>
            </a:r>
            <a:r>
              <a:rPr lang="es-HN" dirty="0" err="1" smtClean="0"/>
              <a:t>have</a:t>
            </a:r>
            <a:r>
              <a:rPr lang="es-HN" dirty="0" smtClean="0"/>
              <a:t> come up </a:t>
            </a:r>
            <a:r>
              <a:rPr lang="es-HN" dirty="0" err="1" smtClean="0"/>
              <a:t>with</a:t>
            </a:r>
            <a:r>
              <a:rPr lang="es-HN" dirty="0" smtClean="0"/>
              <a:t> </a:t>
            </a:r>
            <a:r>
              <a:rPr lang="es-HN" dirty="0" err="1" smtClean="0"/>
              <a:t>after</a:t>
            </a:r>
            <a:r>
              <a:rPr lang="es-HN" dirty="0" smtClean="0"/>
              <a:t> </a:t>
            </a:r>
            <a:r>
              <a:rPr lang="es-HN" dirty="0" err="1" smtClean="0"/>
              <a:t>many</a:t>
            </a:r>
            <a:r>
              <a:rPr lang="es-HN" dirty="0" smtClean="0"/>
              <a:t> </a:t>
            </a:r>
            <a:r>
              <a:rPr lang="es-HN" dirty="0" err="1" smtClean="0"/>
              <a:t>years</a:t>
            </a:r>
            <a:r>
              <a:rPr lang="es-HN" dirty="0" smtClean="0"/>
              <a:t> of </a:t>
            </a:r>
            <a:r>
              <a:rPr lang="es-HN" dirty="0" err="1" smtClean="0"/>
              <a:t>work</a:t>
            </a:r>
            <a:r>
              <a:rPr lang="es-HN" dirty="0" smtClean="0"/>
              <a:t>. </a:t>
            </a:r>
            <a:r>
              <a:rPr lang="es-HN" dirty="0" err="1" smtClean="0"/>
              <a:t>The</a:t>
            </a:r>
            <a:r>
              <a:rPr lang="es-HN" dirty="0" smtClean="0"/>
              <a:t> stock </a:t>
            </a:r>
            <a:r>
              <a:rPr lang="es-HN" dirty="0" err="1" smtClean="0"/>
              <a:t>tank</a:t>
            </a:r>
            <a:r>
              <a:rPr lang="es-HN" dirty="0" smtClean="0"/>
              <a:t> </a:t>
            </a:r>
            <a:r>
              <a:rPr lang="es-HN" dirty="0" err="1" smtClean="0"/>
              <a:t>holds</a:t>
            </a:r>
            <a:r>
              <a:rPr lang="es-HN" dirty="0" smtClean="0"/>
              <a:t> a stock </a:t>
            </a:r>
            <a:r>
              <a:rPr lang="es-HN" dirty="0" err="1" smtClean="0"/>
              <a:t>chemical</a:t>
            </a:r>
            <a:r>
              <a:rPr lang="es-HN" dirty="0" smtClean="0"/>
              <a:t> </a:t>
            </a:r>
            <a:r>
              <a:rPr lang="es-HN" dirty="0" err="1" smtClean="0"/>
              <a:t>solution</a:t>
            </a:r>
            <a:r>
              <a:rPr lang="es-HN" dirty="0" smtClean="0"/>
              <a:t> </a:t>
            </a:r>
            <a:r>
              <a:rPr lang="es-HN" dirty="0" err="1" smtClean="0"/>
              <a:t>which</a:t>
            </a:r>
            <a:r>
              <a:rPr lang="es-HN" dirty="0" smtClean="0"/>
              <a:t> </a:t>
            </a:r>
            <a:r>
              <a:rPr lang="es-HN" dirty="0" err="1" smtClean="0"/>
              <a:t>is</a:t>
            </a:r>
            <a:r>
              <a:rPr lang="es-HN" dirty="0" smtClean="0"/>
              <a:t> </a:t>
            </a:r>
            <a:r>
              <a:rPr lang="es-HN" dirty="0" err="1" smtClean="0"/>
              <a:t>connected</a:t>
            </a:r>
            <a:r>
              <a:rPr lang="es-HN" dirty="0" smtClean="0"/>
              <a:t> </a:t>
            </a:r>
            <a:r>
              <a:rPr lang="es-HN" dirty="0" err="1" smtClean="0"/>
              <a:t>to</a:t>
            </a:r>
            <a:r>
              <a:rPr lang="es-HN" dirty="0" smtClean="0"/>
              <a:t> a </a:t>
            </a:r>
            <a:r>
              <a:rPr lang="es-HN" dirty="0" err="1" smtClean="0"/>
              <a:t>constant</a:t>
            </a:r>
            <a:r>
              <a:rPr lang="es-HN" dirty="0" smtClean="0"/>
              <a:t> head </a:t>
            </a:r>
            <a:r>
              <a:rPr lang="es-HN" dirty="0" err="1" smtClean="0"/>
              <a:t>tank</a:t>
            </a:r>
            <a:r>
              <a:rPr lang="es-HN" dirty="0" smtClean="0"/>
              <a:t>.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constant</a:t>
            </a:r>
            <a:r>
              <a:rPr lang="es-HN" dirty="0" smtClean="0"/>
              <a:t> head </a:t>
            </a:r>
            <a:r>
              <a:rPr lang="es-HN" dirty="0" err="1" smtClean="0"/>
              <a:t>tank</a:t>
            </a:r>
            <a:r>
              <a:rPr lang="es-HN" dirty="0" smtClean="0"/>
              <a:t> </a:t>
            </a:r>
            <a:r>
              <a:rPr lang="es-HN" dirty="0" err="1" smtClean="0"/>
              <a:t>is</a:t>
            </a:r>
            <a:r>
              <a:rPr lang="es-HN" dirty="0" smtClean="0"/>
              <a:t> </a:t>
            </a:r>
            <a:r>
              <a:rPr lang="es-HN" dirty="0" err="1" smtClean="0"/>
              <a:t>regulated</a:t>
            </a:r>
            <a:r>
              <a:rPr lang="es-HN" dirty="0" smtClean="0"/>
              <a:t> </a:t>
            </a:r>
            <a:r>
              <a:rPr lang="es-HN" dirty="0" err="1" smtClean="0"/>
              <a:t>by</a:t>
            </a:r>
            <a:r>
              <a:rPr lang="es-HN" dirty="0" smtClean="0"/>
              <a:t> a </a:t>
            </a:r>
            <a:r>
              <a:rPr lang="es-HN" dirty="0" err="1" smtClean="0"/>
              <a:t>float</a:t>
            </a:r>
            <a:r>
              <a:rPr lang="es-HN" dirty="0" smtClean="0"/>
              <a:t> </a:t>
            </a:r>
            <a:r>
              <a:rPr lang="es-HN" dirty="0" err="1" smtClean="0"/>
              <a:t>valve</a:t>
            </a:r>
            <a:r>
              <a:rPr lang="es-HN" dirty="0" smtClean="0"/>
              <a:t> </a:t>
            </a:r>
            <a:r>
              <a:rPr lang="es-HN" dirty="0" err="1" smtClean="0"/>
              <a:t>which</a:t>
            </a:r>
            <a:r>
              <a:rPr lang="es-HN" dirty="0" smtClean="0"/>
              <a:t> </a:t>
            </a:r>
            <a:r>
              <a:rPr lang="es-HN" dirty="0" err="1" smtClean="0"/>
              <a:t>keeps</a:t>
            </a:r>
            <a:r>
              <a:rPr lang="es-HN" dirty="0" smtClean="0"/>
              <a:t>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chemical</a:t>
            </a:r>
            <a:r>
              <a:rPr lang="es-HN" dirty="0" smtClean="0"/>
              <a:t> </a:t>
            </a:r>
            <a:r>
              <a:rPr lang="es-HN" dirty="0" err="1" smtClean="0"/>
              <a:t>depth</a:t>
            </a:r>
            <a:r>
              <a:rPr lang="es-HN" dirty="0" smtClean="0"/>
              <a:t> </a:t>
            </a:r>
            <a:r>
              <a:rPr lang="es-HN" dirty="0" err="1" smtClean="0"/>
              <a:t>constant</a:t>
            </a:r>
            <a:r>
              <a:rPr lang="es-HN" dirty="0" smtClean="0"/>
              <a:t>. A </a:t>
            </a:r>
            <a:r>
              <a:rPr lang="es-HN" dirty="0" err="1" smtClean="0"/>
              <a:t>large</a:t>
            </a:r>
            <a:r>
              <a:rPr lang="es-HN" dirty="0" smtClean="0"/>
              <a:t> </a:t>
            </a:r>
            <a:r>
              <a:rPr lang="es-HN" dirty="0" err="1" smtClean="0"/>
              <a:t>diameter</a:t>
            </a:r>
            <a:r>
              <a:rPr lang="es-HN" dirty="0" smtClean="0"/>
              <a:t> </a:t>
            </a:r>
            <a:r>
              <a:rPr lang="es-HN" dirty="0" err="1" smtClean="0"/>
              <a:t>tube</a:t>
            </a:r>
            <a:r>
              <a:rPr lang="es-HN" dirty="0" smtClean="0"/>
              <a:t> leads </a:t>
            </a:r>
            <a:r>
              <a:rPr lang="es-HN" dirty="0" err="1" smtClean="0"/>
              <a:t>from</a:t>
            </a:r>
            <a:r>
              <a:rPr lang="es-HN" dirty="0" smtClean="0"/>
              <a:t> </a:t>
            </a:r>
            <a:r>
              <a:rPr lang="es-HN" dirty="0" err="1" smtClean="0"/>
              <a:t>the</a:t>
            </a:r>
            <a:r>
              <a:rPr lang="es-HN" dirty="0" smtClean="0"/>
              <a:t> stock </a:t>
            </a:r>
            <a:r>
              <a:rPr lang="es-HN" dirty="0" err="1" smtClean="0"/>
              <a:t>tank</a:t>
            </a:r>
            <a:r>
              <a:rPr lang="es-HN" dirty="0" smtClean="0"/>
              <a:t> </a:t>
            </a:r>
            <a:r>
              <a:rPr lang="es-HN" dirty="0" err="1" smtClean="0"/>
              <a:t>to</a:t>
            </a:r>
            <a:r>
              <a:rPr lang="es-HN" dirty="0" smtClean="0"/>
              <a:t> </a:t>
            </a:r>
            <a:r>
              <a:rPr lang="es-HN" dirty="0" err="1" smtClean="0"/>
              <a:t>one</a:t>
            </a:r>
            <a:r>
              <a:rPr lang="es-HN" dirty="0" smtClean="0"/>
              <a:t> </a:t>
            </a:r>
            <a:r>
              <a:rPr lang="es-HN" dirty="0" err="1" smtClean="0"/>
              <a:t>or</a:t>
            </a:r>
            <a:r>
              <a:rPr lang="es-HN" dirty="0" smtClean="0"/>
              <a:t> more </a:t>
            </a:r>
            <a:r>
              <a:rPr lang="es-HN" dirty="0" err="1" smtClean="0"/>
              <a:t>small</a:t>
            </a:r>
            <a:r>
              <a:rPr lang="es-HN" baseline="0" dirty="0" smtClean="0"/>
              <a:t> </a:t>
            </a:r>
            <a:r>
              <a:rPr lang="es-HN" baseline="0" dirty="0" err="1" smtClean="0"/>
              <a:t>diameter</a:t>
            </a:r>
            <a:r>
              <a:rPr lang="es-HN" baseline="0" dirty="0" smtClean="0"/>
              <a:t> </a:t>
            </a:r>
            <a:r>
              <a:rPr lang="es-HN" baseline="0" dirty="0" err="1" smtClean="0"/>
              <a:t>long</a:t>
            </a:r>
            <a:r>
              <a:rPr lang="es-HN" baseline="0" dirty="0" smtClean="0"/>
              <a:t> </a:t>
            </a:r>
            <a:r>
              <a:rPr lang="es-HN" baseline="0" dirty="0" err="1" smtClean="0"/>
              <a:t>straight</a:t>
            </a:r>
            <a:r>
              <a:rPr lang="es-HN" baseline="0" dirty="0" smtClean="0"/>
              <a:t> </a:t>
            </a:r>
            <a:r>
              <a:rPr lang="es-HN" baseline="0" dirty="0" err="1" smtClean="0"/>
              <a:t>dosing</a:t>
            </a:r>
            <a:r>
              <a:rPr lang="es-HN" baseline="0" dirty="0" smtClean="0"/>
              <a:t> </a:t>
            </a:r>
            <a:r>
              <a:rPr lang="es-HN" baseline="0" dirty="0" err="1" smtClean="0"/>
              <a:t>tubes</a:t>
            </a:r>
            <a:r>
              <a:rPr lang="es-HN" baseline="0" dirty="0" smtClean="0"/>
              <a:t>. A </a:t>
            </a:r>
            <a:r>
              <a:rPr lang="es-HN" baseline="0" dirty="0" err="1" smtClean="0"/>
              <a:t>large</a:t>
            </a:r>
            <a:r>
              <a:rPr lang="es-HN" baseline="0" dirty="0" smtClean="0"/>
              <a:t> </a:t>
            </a:r>
            <a:r>
              <a:rPr lang="es-HN" baseline="0" dirty="0" err="1" smtClean="0"/>
              <a:t>diameter</a:t>
            </a:r>
            <a:r>
              <a:rPr lang="es-HN" baseline="0" dirty="0" smtClean="0"/>
              <a:t> flexible leads</a:t>
            </a:r>
            <a:r>
              <a:rPr lang="es-HN" dirty="0" smtClean="0"/>
              <a:t> </a:t>
            </a:r>
            <a:r>
              <a:rPr lang="es-HN" dirty="0" err="1" smtClean="0"/>
              <a:t>to</a:t>
            </a:r>
            <a:r>
              <a:rPr lang="es-HN" dirty="0" smtClean="0"/>
              <a:t> a </a:t>
            </a:r>
            <a:r>
              <a:rPr lang="es-HN" dirty="0" err="1" smtClean="0"/>
              <a:t>drop</a:t>
            </a:r>
            <a:r>
              <a:rPr lang="es-HN" dirty="0" smtClean="0"/>
              <a:t> </a:t>
            </a:r>
            <a:r>
              <a:rPr lang="es-HN" dirty="0" err="1" smtClean="0"/>
              <a:t>tube</a:t>
            </a:r>
            <a:r>
              <a:rPr lang="es-HN" dirty="0" smtClean="0"/>
              <a:t> </a:t>
            </a:r>
            <a:r>
              <a:rPr lang="es-HN" dirty="0" err="1" smtClean="0"/>
              <a:t>with</a:t>
            </a:r>
            <a:r>
              <a:rPr lang="es-HN" dirty="0" smtClean="0"/>
              <a:t> “open </a:t>
            </a:r>
            <a:r>
              <a:rPr lang="es-HN" dirty="0" err="1" smtClean="0"/>
              <a:t>channel</a:t>
            </a:r>
            <a:r>
              <a:rPr lang="es-HN" dirty="0" smtClean="0"/>
              <a:t> </a:t>
            </a:r>
            <a:r>
              <a:rPr lang="es-HN" dirty="0" err="1" smtClean="0"/>
              <a:t>super</a:t>
            </a:r>
            <a:r>
              <a:rPr lang="es-HN" dirty="0" smtClean="0"/>
              <a:t> </a:t>
            </a:r>
            <a:r>
              <a:rPr lang="es-HN" dirty="0" err="1" smtClean="0"/>
              <a:t>critical</a:t>
            </a:r>
            <a:r>
              <a:rPr lang="es-HN" dirty="0" smtClean="0"/>
              <a:t> </a:t>
            </a:r>
            <a:r>
              <a:rPr lang="es-HN" dirty="0" err="1" smtClean="0"/>
              <a:t>flow</a:t>
            </a:r>
            <a:r>
              <a:rPr lang="es-HN" dirty="0" smtClean="0"/>
              <a:t>”, </a:t>
            </a:r>
            <a:r>
              <a:rPr lang="es-HN" dirty="0" err="1" smtClean="0"/>
              <a:t>where</a:t>
            </a:r>
            <a:r>
              <a:rPr lang="es-HN" dirty="0" smtClean="0"/>
              <a:t>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chemical</a:t>
            </a:r>
            <a:r>
              <a:rPr lang="es-HN" dirty="0" smtClean="0"/>
              <a:t> </a:t>
            </a:r>
            <a:r>
              <a:rPr lang="es-HN" dirty="0" err="1" smtClean="0"/>
              <a:t>flows</a:t>
            </a:r>
            <a:r>
              <a:rPr lang="es-HN" dirty="0" smtClean="0"/>
              <a:t> </a:t>
            </a:r>
            <a:r>
              <a:rPr lang="es-HN" dirty="0" err="1" smtClean="0"/>
              <a:t>to</a:t>
            </a:r>
            <a:r>
              <a:rPr lang="es-HN" dirty="0" smtClean="0"/>
              <a:t> </a:t>
            </a:r>
            <a:r>
              <a:rPr lang="es-HN" dirty="0" err="1" smtClean="0"/>
              <a:t>be</a:t>
            </a:r>
            <a:r>
              <a:rPr lang="es-HN" dirty="0" smtClean="0"/>
              <a:t> </a:t>
            </a:r>
            <a:r>
              <a:rPr lang="es-HN" dirty="0" err="1" smtClean="0"/>
              <a:t>added</a:t>
            </a:r>
            <a:r>
              <a:rPr lang="es-HN" dirty="0" smtClean="0"/>
              <a:t> </a:t>
            </a:r>
            <a:r>
              <a:rPr lang="es-HN" dirty="0" err="1" smtClean="0"/>
              <a:t>to</a:t>
            </a:r>
            <a:r>
              <a:rPr lang="es-HN" dirty="0" smtClean="0"/>
              <a:t>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plant’s</a:t>
            </a:r>
            <a:r>
              <a:rPr lang="es-HN" dirty="0" smtClean="0"/>
              <a:t> </a:t>
            </a:r>
            <a:r>
              <a:rPr lang="es-HN" dirty="0" err="1" smtClean="0"/>
              <a:t>influent</a:t>
            </a:r>
            <a:r>
              <a:rPr lang="es-HN" dirty="0" smtClean="0"/>
              <a:t> </a:t>
            </a:r>
            <a:r>
              <a:rPr lang="es-HN" dirty="0" err="1" smtClean="0"/>
              <a:t>water</a:t>
            </a:r>
            <a:r>
              <a:rPr lang="es-HN" dirty="0" smtClean="0"/>
              <a:t>.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drop</a:t>
            </a:r>
            <a:r>
              <a:rPr lang="es-HN" dirty="0" smtClean="0"/>
              <a:t> </a:t>
            </a:r>
            <a:r>
              <a:rPr lang="es-HN" dirty="0" err="1" smtClean="0"/>
              <a:t>tube</a:t>
            </a:r>
            <a:r>
              <a:rPr lang="es-HN" dirty="0" smtClean="0"/>
              <a:t> </a:t>
            </a:r>
            <a:r>
              <a:rPr lang="es-HN" dirty="0" err="1" smtClean="0"/>
              <a:t>is</a:t>
            </a:r>
            <a:r>
              <a:rPr lang="es-HN" dirty="0" smtClean="0"/>
              <a:t> </a:t>
            </a:r>
            <a:r>
              <a:rPr lang="es-HN" dirty="0" err="1" smtClean="0"/>
              <a:t>connected</a:t>
            </a:r>
            <a:r>
              <a:rPr lang="es-HN" dirty="0" smtClean="0"/>
              <a:t> </a:t>
            </a:r>
            <a:r>
              <a:rPr lang="es-HN" dirty="0" err="1" smtClean="0"/>
              <a:t>to</a:t>
            </a:r>
            <a:r>
              <a:rPr lang="es-HN" dirty="0" smtClean="0"/>
              <a:t> a </a:t>
            </a:r>
            <a:r>
              <a:rPr lang="es-HN" dirty="0" err="1" smtClean="0"/>
              <a:t>lever</a:t>
            </a:r>
            <a:r>
              <a:rPr lang="es-HN" dirty="0" smtClean="0"/>
              <a:t> </a:t>
            </a:r>
            <a:r>
              <a:rPr lang="es-HN" dirty="0" err="1" smtClean="0"/>
              <a:t>via</a:t>
            </a:r>
            <a:r>
              <a:rPr lang="es-HN" dirty="0" smtClean="0"/>
              <a:t> a slider.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plant</a:t>
            </a:r>
            <a:r>
              <a:rPr lang="es-HN" dirty="0" smtClean="0"/>
              <a:t> </a:t>
            </a:r>
            <a:r>
              <a:rPr lang="es-HN" dirty="0" err="1" smtClean="0"/>
              <a:t>operator</a:t>
            </a:r>
            <a:r>
              <a:rPr lang="es-HN" dirty="0" smtClean="0"/>
              <a:t> sets </a:t>
            </a:r>
            <a:r>
              <a:rPr lang="es-HN" dirty="0" err="1" smtClean="0"/>
              <a:t>the</a:t>
            </a:r>
            <a:r>
              <a:rPr lang="es-HN" dirty="0" smtClean="0"/>
              <a:t> slider at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desired</a:t>
            </a:r>
            <a:r>
              <a:rPr lang="es-HN" dirty="0" smtClean="0"/>
              <a:t> </a:t>
            </a:r>
            <a:r>
              <a:rPr lang="es-HN" dirty="0" err="1" smtClean="0"/>
              <a:t>coagulant</a:t>
            </a:r>
            <a:r>
              <a:rPr lang="es-HN" dirty="0" smtClean="0"/>
              <a:t> </a:t>
            </a:r>
            <a:r>
              <a:rPr lang="es-HN" dirty="0" err="1" smtClean="0"/>
              <a:t>dose</a:t>
            </a:r>
            <a:r>
              <a:rPr lang="es-HN" dirty="0" smtClean="0"/>
              <a:t> </a:t>
            </a:r>
            <a:r>
              <a:rPr lang="es-HN" dirty="0" err="1" smtClean="0"/>
              <a:t>based</a:t>
            </a:r>
            <a:r>
              <a:rPr lang="es-HN" dirty="0" smtClean="0"/>
              <a:t> </a:t>
            </a:r>
            <a:r>
              <a:rPr lang="es-HN" dirty="0" err="1" smtClean="0"/>
              <a:t>upon</a:t>
            </a:r>
            <a:r>
              <a:rPr lang="es-HN" dirty="0" smtClean="0"/>
              <a:t> </a:t>
            </a:r>
            <a:r>
              <a:rPr lang="es-HN" dirty="0" err="1" smtClean="0"/>
              <a:t>characteristics</a:t>
            </a:r>
            <a:r>
              <a:rPr lang="es-HN" dirty="0" smtClean="0"/>
              <a:t> of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influent</a:t>
            </a:r>
            <a:r>
              <a:rPr lang="es-HN" dirty="0" smtClean="0"/>
              <a:t> </a:t>
            </a:r>
            <a:r>
              <a:rPr lang="es-HN" dirty="0" err="1" smtClean="0"/>
              <a:t>water</a:t>
            </a:r>
            <a:r>
              <a:rPr lang="es-HN" dirty="0" smtClean="0"/>
              <a:t>.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float</a:t>
            </a:r>
            <a:r>
              <a:rPr lang="es-HN" dirty="0" smtClean="0"/>
              <a:t> </a:t>
            </a:r>
            <a:r>
              <a:rPr lang="es-HN" dirty="0" err="1" smtClean="0"/>
              <a:t>attached</a:t>
            </a:r>
            <a:r>
              <a:rPr lang="es-HN" dirty="0" smtClean="0"/>
              <a:t> </a:t>
            </a:r>
            <a:r>
              <a:rPr lang="es-HN" dirty="0" err="1" smtClean="0"/>
              <a:t>to</a:t>
            </a:r>
            <a:r>
              <a:rPr lang="es-HN" dirty="0" smtClean="0"/>
              <a:t>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lever</a:t>
            </a:r>
            <a:r>
              <a:rPr lang="es-HN" dirty="0" smtClean="0"/>
              <a:t> </a:t>
            </a:r>
            <a:r>
              <a:rPr lang="es-HN" dirty="0" err="1" smtClean="0"/>
              <a:t>changes</a:t>
            </a:r>
            <a:r>
              <a:rPr lang="es-HN" dirty="0" smtClean="0"/>
              <a:t> position as </a:t>
            </a:r>
            <a:r>
              <a:rPr lang="es-HN" dirty="0" err="1" smtClean="0"/>
              <a:t>flow</a:t>
            </a:r>
            <a:r>
              <a:rPr lang="es-HN" dirty="0" smtClean="0"/>
              <a:t> </a:t>
            </a:r>
            <a:r>
              <a:rPr lang="es-HN" dirty="0" err="1" smtClean="0"/>
              <a:t>rate</a:t>
            </a:r>
            <a:r>
              <a:rPr lang="es-HN" dirty="0" smtClean="0"/>
              <a:t> </a:t>
            </a:r>
            <a:r>
              <a:rPr lang="es-HN" dirty="0" err="1" smtClean="0"/>
              <a:t>into</a:t>
            </a:r>
            <a:r>
              <a:rPr lang="es-HN" dirty="0" smtClean="0"/>
              <a:t>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plant</a:t>
            </a:r>
            <a:r>
              <a:rPr lang="es-HN" dirty="0" smtClean="0"/>
              <a:t> </a:t>
            </a:r>
            <a:r>
              <a:rPr lang="es-HN" dirty="0" err="1" smtClean="0"/>
              <a:t>changes</a:t>
            </a:r>
            <a:r>
              <a:rPr lang="es-HN" dirty="0" smtClean="0"/>
              <a:t>, </a:t>
            </a:r>
            <a:r>
              <a:rPr lang="es-HN" dirty="0" err="1" smtClean="0"/>
              <a:t>thus</a:t>
            </a:r>
            <a:r>
              <a:rPr lang="es-HN" dirty="0" smtClean="0"/>
              <a:t> </a:t>
            </a:r>
            <a:r>
              <a:rPr lang="es-HN" dirty="0" err="1" smtClean="0"/>
              <a:t>changing</a:t>
            </a:r>
            <a:r>
              <a:rPr lang="es-HN" dirty="0" smtClean="0"/>
              <a:t>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elevation</a:t>
            </a:r>
            <a:r>
              <a:rPr lang="es-HN" dirty="0" smtClean="0"/>
              <a:t> of </a:t>
            </a:r>
            <a:r>
              <a:rPr lang="es-HN" dirty="0" err="1" smtClean="0"/>
              <a:t>the</a:t>
            </a:r>
            <a:r>
              <a:rPr lang="es-HN" dirty="0" smtClean="0"/>
              <a:t> </a:t>
            </a:r>
            <a:r>
              <a:rPr lang="es-HN" dirty="0" err="1" smtClean="0"/>
              <a:t>large</a:t>
            </a:r>
            <a:r>
              <a:rPr lang="es-HN" dirty="0" smtClean="0"/>
              <a:t> </a:t>
            </a:r>
            <a:r>
              <a:rPr lang="es-HN" dirty="0" err="1" smtClean="0"/>
              <a:t>diameter</a:t>
            </a:r>
            <a:r>
              <a:rPr lang="es-HN" dirty="0" smtClean="0"/>
              <a:t> </a:t>
            </a:r>
            <a:r>
              <a:rPr lang="es-HN" dirty="0" err="1" smtClean="0"/>
              <a:t>tube’s</a:t>
            </a:r>
            <a:r>
              <a:rPr lang="es-HN" dirty="0" smtClean="0"/>
              <a:t> </a:t>
            </a:r>
            <a:r>
              <a:rPr lang="es-HN" dirty="0" err="1" smtClean="0"/>
              <a:t>outlet</a:t>
            </a:r>
            <a:r>
              <a:rPr lang="es-HN" dirty="0" smtClean="0"/>
              <a:t>, and </a:t>
            </a:r>
            <a:r>
              <a:rPr lang="es-HN" dirty="0" err="1" smtClean="0"/>
              <a:t>maintaining</a:t>
            </a:r>
            <a:r>
              <a:rPr lang="es-HN" dirty="0" smtClean="0"/>
              <a:t> a </a:t>
            </a:r>
            <a:r>
              <a:rPr lang="es-HN" dirty="0" err="1" smtClean="0"/>
              <a:t>constant</a:t>
            </a:r>
            <a:r>
              <a:rPr lang="es-HN" dirty="0" smtClean="0"/>
              <a:t> </a:t>
            </a:r>
            <a:r>
              <a:rPr lang="es-HN" dirty="0" err="1" smtClean="0"/>
              <a:t>chemical</a:t>
            </a:r>
            <a:r>
              <a:rPr lang="es-HN" dirty="0" smtClean="0"/>
              <a:t> </a:t>
            </a:r>
            <a:r>
              <a:rPr lang="es-HN" dirty="0" err="1" smtClean="0"/>
              <a:t>dose</a:t>
            </a:r>
            <a:r>
              <a:rPr lang="es-HN" dirty="0" smtClean="0"/>
              <a:t>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8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picasaweb.google.com/100703814570796592714/AtimaSeguimiento?noredirect=1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casaweb.google.com/100703814570796592714/AtimaSeguimiento?noredirect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picasaweb.google.com/100703814570796592714/AtimaSeguimiento?noredirect=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667000" y="5462588"/>
            <a:ext cx="4343400" cy="1676400"/>
          </a:xfrm>
        </p:spPr>
        <p:txBody>
          <a:bodyPr/>
          <a:lstStyle/>
          <a:p>
            <a:r>
              <a:rPr lang="en-US" dirty="0" smtClean="0"/>
              <a:t>Andrea Castro, Kent Chan, </a:t>
            </a:r>
            <a:r>
              <a:rPr lang="en-US" dirty="0" err="1" smtClean="0"/>
              <a:t>Saugat</a:t>
            </a:r>
            <a:r>
              <a:rPr lang="en-US" dirty="0" smtClean="0"/>
              <a:t> </a:t>
            </a:r>
            <a:r>
              <a:rPr lang="en-US" dirty="0" err="1" smtClean="0"/>
              <a:t>Ghimire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Linear Chemical Dose Controller Spring 2013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Updating the Design Drawing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223211" y="1527384"/>
            <a:ext cx="5657692" cy="2283082"/>
            <a:chOff x="503492" y="1795549"/>
            <a:chExt cx="5657692" cy="228308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480" y="1795549"/>
              <a:ext cx="5655704" cy="2283082"/>
            </a:xfrm>
            <a:prstGeom prst="rect">
              <a:avLst/>
            </a:prstGeom>
          </p:spPr>
        </p:pic>
        <p:sp>
          <p:nvSpPr>
            <p:cNvPr id="3" name="Oval 2"/>
            <p:cNvSpPr/>
            <p:nvPr/>
          </p:nvSpPr>
          <p:spPr bwMode="auto">
            <a:xfrm>
              <a:off x="503492" y="1981200"/>
              <a:ext cx="487108" cy="1162324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5410200" y="1981200"/>
              <a:ext cx="487108" cy="1162324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3330704" y="2133600"/>
              <a:ext cx="1035102" cy="596486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892809"/>
            <a:ext cx="3602620" cy="3429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attempt to reduce inefficiencies: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We tried to see whether or not it was possible to remove the PVC pipe altogether, and instead connect the coagulant from the stock tank directly to the drop tube. </a:t>
            </a:r>
          </a:p>
          <a:p>
            <a:r>
              <a:rPr lang="en-US" dirty="0" smtClean="0"/>
              <a:t>However, we found that this is not possible:</a:t>
            </a:r>
          </a:p>
          <a:p>
            <a:pPr lvl="1"/>
            <a:r>
              <a:rPr lang="en-US" dirty="0" smtClean="0"/>
              <a:t>The PVC pipe/Manifold system helps maintain a linear relationship for the coagulant flow, which makes the lever arm possible. </a:t>
            </a:r>
          </a:p>
          <a:p>
            <a:pPr lvl="1"/>
            <a:r>
              <a:rPr lang="en-US" dirty="0" smtClean="0"/>
              <a:t>Additionally, it makes it possible to construct a pathway for human access to the tanks/lever.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5315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748820"/>
            <a:ext cx="3276600" cy="492115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Atima</a:t>
            </a:r>
            <a:r>
              <a:rPr lang="en-US" dirty="0" smtClean="0"/>
              <a:t>, Honduras Chemical </a:t>
            </a:r>
            <a:r>
              <a:rPr lang="en-US" dirty="0" err="1" smtClean="0"/>
              <a:t>Doser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575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Manifold</a:t>
            </a:r>
            <a:endParaRPr 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4191000" y="2274396"/>
            <a:ext cx="4575078" cy="4254500"/>
            <a:chOff x="4004476" y="1922099"/>
            <a:chExt cx="4575078" cy="42545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4476" y="1922099"/>
              <a:ext cx="4575078" cy="4254500"/>
            </a:xfrm>
            <a:prstGeom prst="rect">
              <a:avLst/>
            </a:prstGeom>
            <a:solidFill>
              <a:srgbClr val="FF0000">
                <a:alpha val="78000"/>
              </a:srgbClr>
            </a:solidFill>
            <a:ln>
              <a:noFill/>
            </a:ln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5227468" y="1922099"/>
              <a:ext cx="3352086" cy="425450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4900677" y="1922100"/>
              <a:ext cx="3678877" cy="4254499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685800" y="1676400"/>
            <a:ext cx="3352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 Design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88439" y="16880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Fall 2012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8664"/>
            <a:ext cx="2809695" cy="4525963"/>
          </a:xfrm>
        </p:spPr>
      </p:pic>
    </p:spTree>
    <p:extLst>
      <p:ext uri="{BB962C8B-B14F-4D97-AF65-F5344CB8AC3E}">
        <p14:creationId xmlns:p14="http://schemas.microsoft.com/office/powerpoint/2010/main" val="327576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Setup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600200"/>
            <a:ext cx="5791200" cy="4824747"/>
          </a:xfrm>
        </p:spPr>
      </p:pic>
    </p:spTree>
    <p:extLst>
      <p:ext uri="{BB962C8B-B14F-4D97-AF65-F5344CB8AC3E}">
        <p14:creationId xmlns:p14="http://schemas.microsoft.com/office/powerpoint/2010/main" val="2104623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Lever Arm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We were able to order two additional copies of the lever. </a:t>
            </a:r>
          </a:p>
          <a:p>
            <a:r>
              <a:rPr lang="en-US" dirty="0" smtClean="0"/>
              <a:t>One was in English, for potential use in India, and the other is in Spanish.</a:t>
            </a:r>
          </a:p>
          <a:p>
            <a:r>
              <a:rPr lang="en-US" dirty="0" smtClean="0"/>
              <a:t>We are looking to see if there is a </a:t>
            </a:r>
            <a:r>
              <a:rPr lang="en-US" b="1" u="sng" dirty="0" smtClean="0"/>
              <a:t>universal symbol </a:t>
            </a:r>
            <a:r>
              <a:rPr lang="en-US" dirty="0" smtClean="0"/>
              <a:t>for coagulant and chlorine, so that specialized models of the lever arm do not need to be made. </a:t>
            </a:r>
          </a:p>
          <a:p>
            <a:r>
              <a:rPr lang="en-US" dirty="0" smtClean="0"/>
              <a:t>Any suggestions regarding this?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6619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9719"/>
            <a:ext cx="4506070" cy="2986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7791"/>
            <a:ext cx="4648200" cy="354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52800" y="5746108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Ball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62600" y="32766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Valve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234152" y="4724908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Flow&gt;</a:t>
            </a:r>
            <a:r>
              <a:rPr lang="en-US" dirty="0" err="1" smtClean="0"/>
              <a:t>Oriifice</a:t>
            </a:r>
            <a:r>
              <a:rPr lang="en-US" dirty="0" smtClean="0"/>
              <a:t>&gt;Ball&gt;Tank</a:t>
            </a:r>
          </a:p>
        </p:txBody>
      </p:sp>
    </p:spTree>
    <p:extLst>
      <p:ext uri="{BB962C8B-B14F-4D97-AF65-F5344CB8AC3E}">
        <p14:creationId xmlns:p14="http://schemas.microsoft.com/office/powerpoint/2010/main" val="21901121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 txBox="1">
            <a:spLocks/>
          </p:cNvSpPr>
          <p:nvPr/>
        </p:nvSpPr>
        <p:spPr>
          <a:xfrm>
            <a:off x="0" y="236483"/>
            <a:ext cx="92202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err="1" smtClean="0"/>
              <a:t>Atima</a:t>
            </a:r>
            <a:r>
              <a:rPr lang="en-US" dirty="0" smtClean="0"/>
              <a:t>, Honduras Constant Head Tank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514600" y="1714500"/>
            <a:ext cx="3302000" cy="4953000"/>
            <a:chOff x="446690" y="1714500"/>
            <a:chExt cx="3302000" cy="4953000"/>
          </a:xfrm>
        </p:grpSpPr>
        <p:pic>
          <p:nvPicPr>
            <p:cNvPr id="753670" name="Picture 6" descr="https://lh3.googleusercontent.com/-VYSgjEDoM5o/UBv7uGr33MI/AAAAAAAAoMc/AtFsbUszLRE/s576/IMG_6951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6690" y="1714500"/>
              <a:ext cx="3302000" cy="4953000"/>
            </a:xfrm>
            <a:prstGeom prst="rect">
              <a:avLst/>
            </a:prstGeom>
            <a:noFill/>
          </p:spPr>
        </p:pic>
        <p:sp>
          <p:nvSpPr>
            <p:cNvPr id="2" name="Oval 1"/>
            <p:cNvSpPr/>
            <p:nvPr/>
          </p:nvSpPr>
          <p:spPr bwMode="auto">
            <a:xfrm>
              <a:off x="609600" y="1981200"/>
              <a:ext cx="1066800" cy="1676400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547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Valve Sizing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4114800" cy="4602163"/>
          </a:xfrm>
        </p:spPr>
        <p:txBody>
          <a:bodyPr/>
          <a:lstStyle/>
          <a:p>
            <a:r>
              <a:rPr lang="en-US" dirty="0" smtClean="0"/>
              <a:t>Our specifications dictate that for a 32L/s water flow, there will be 8mL/s of coagulant flowing into the system. </a:t>
            </a:r>
          </a:p>
          <a:p>
            <a:r>
              <a:rPr lang="en-US" dirty="0" smtClean="0"/>
              <a:t>Consequently, our Valve must be able to transfer at least 8mL/s of coagulant to the drop-tube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Based on an extrapolation of data provided on the </a:t>
            </a:r>
            <a:r>
              <a:rPr lang="en-US" dirty="0" err="1" smtClean="0"/>
              <a:t>Kerrick</a:t>
            </a:r>
            <a:r>
              <a:rPr lang="en-US" dirty="0" smtClean="0"/>
              <a:t> Valve website, the .187” orifice valve can provide 130mL/s, more than enough for our needs. </a:t>
            </a:r>
          </a:p>
          <a:p>
            <a:r>
              <a:rPr lang="en-US" dirty="0" smtClean="0"/>
              <a:t>We could even do our original plan of 60L/s of water, using this valve.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7783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Head Tank Float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524000"/>
            <a:ext cx="9067800" cy="5181600"/>
          </a:xfrm>
        </p:spPr>
        <p:txBody>
          <a:bodyPr/>
          <a:lstStyle/>
          <a:p>
            <a:r>
              <a:rPr lang="en-US" dirty="0"/>
              <a:t>Our goal is to reduce the size of the head tank, so that it is not so heavy; We do this by </a:t>
            </a:r>
            <a:r>
              <a:rPr lang="en-US" b="1" u="sng" dirty="0"/>
              <a:t>reducing the size of the ball</a:t>
            </a:r>
            <a:r>
              <a:rPr lang="en-US" b="1" dirty="0"/>
              <a:t>. </a:t>
            </a:r>
            <a:endParaRPr lang="en-US" b="1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b="1" u="sng" dirty="0" smtClean="0"/>
              <a:t>Statics Problem: </a:t>
            </a:r>
            <a:r>
              <a:rPr lang="en-US" dirty="0" smtClean="0"/>
              <a:t>What is the minimum rod size we can use, so that the buoyant force on the ball causes just the right amount of torque to close the valve?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448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69" t="27317" r="16853" b="47629"/>
          <a:stretch/>
        </p:blipFill>
        <p:spPr bwMode="auto">
          <a:xfrm>
            <a:off x="1371600" y="1828800"/>
            <a:ext cx="6324600" cy="443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5486400" y="2667000"/>
            <a:ext cx="914400" cy="8382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457200" y="228600"/>
            <a:ext cx="84582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6764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Purpose: To dose coagulant prior to flocculation and to dose chlorine prior to water leaving the plant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48400" y="1797268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Location within an </a:t>
            </a:r>
            <a:r>
              <a:rPr lang="en-US" dirty="0" err="1" smtClean="0"/>
              <a:t>AguaClara</a:t>
            </a:r>
            <a:r>
              <a:rPr lang="en-US" dirty="0" smtClean="0"/>
              <a:t> Plant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6096000" y="2443599"/>
            <a:ext cx="1143000" cy="6425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451243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Powder Coating VS. Anodizing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7637"/>
            <a:ext cx="4038600" cy="4525963"/>
          </a:xfrm>
        </p:spPr>
        <p:txBody>
          <a:bodyPr/>
          <a:lstStyle/>
          <a:p>
            <a:r>
              <a:rPr lang="en-US" dirty="0" smtClean="0"/>
              <a:t>Powder coating scratches off, but is resistant to chemical attack.  </a:t>
            </a:r>
          </a:p>
          <a:p>
            <a:r>
              <a:rPr lang="en-US" dirty="0" smtClean="0"/>
              <a:t>We think it is the better choice, because it is unlikely anyone will intentionally scratch the lever; </a:t>
            </a:r>
          </a:p>
          <a:p>
            <a:r>
              <a:rPr lang="en-US" dirty="0" smtClean="0"/>
              <a:t>For long term durability, Anodizing is better.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Anodizing is </a:t>
            </a:r>
            <a:r>
              <a:rPr lang="en-US" dirty="0" err="1" smtClean="0"/>
              <a:t>unscratchable</a:t>
            </a:r>
            <a:r>
              <a:rPr lang="en-US" dirty="0" smtClean="0"/>
              <a:t>, due to its nature of being chemically attached to the metal. </a:t>
            </a:r>
          </a:p>
          <a:p>
            <a:r>
              <a:rPr lang="en-US" dirty="0" smtClean="0"/>
              <a:t>However, in our tests, under just 24hrs of bleach, the anodized metal lost a significant amount of color.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160094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Drop-Tube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Currently, the drop tube has inefficient geometry. </a:t>
            </a:r>
          </a:p>
          <a:p>
            <a:r>
              <a:rPr lang="en-US" dirty="0" smtClean="0"/>
              <a:t>Causes difficulties with coagulant flow</a:t>
            </a:r>
          </a:p>
          <a:p>
            <a:r>
              <a:rPr lang="en-US" dirty="0" smtClean="0"/>
              <a:t>Requires a 2-piece design, which is harder to implement. </a:t>
            </a:r>
          </a:p>
          <a:p>
            <a:r>
              <a:rPr lang="en-US" dirty="0" smtClean="0"/>
              <a:t>We need the drop tube to extend to the sedimentation weir.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3733800" cy="5145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536693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Remove the connecting pipe altogether. </a:t>
            </a:r>
            <a:endParaRPr lang="en-US" dirty="0"/>
          </a:p>
          <a:p>
            <a:r>
              <a:rPr lang="en-US" dirty="0" smtClean="0"/>
              <a:t>Simply have a flexible tube extend from the drop tube to the water flow.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876917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Remaining Tasks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01414" y="1905000"/>
            <a:ext cx="78091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Develop a method of adjusting the constant head tank</a:t>
            </a:r>
          </a:p>
          <a:p>
            <a:endParaRPr lang="en-US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Retrofits to existing Plants</a:t>
            </a:r>
          </a:p>
          <a:p>
            <a:endParaRPr lang="en-US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Product data sheets.</a:t>
            </a:r>
          </a:p>
          <a:p>
            <a:endParaRPr lang="en-US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Production of </a:t>
            </a:r>
            <a:r>
              <a:rPr lang="en-US" sz="2800" dirty="0" err="1"/>
              <a:t>D</a:t>
            </a:r>
            <a:r>
              <a:rPr lang="en-US" sz="2800" dirty="0" err="1" smtClean="0"/>
              <a:t>oser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20493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Questions</a:t>
            </a:r>
            <a:endParaRPr lang="en-US" sz="3200" dirty="0"/>
          </a:p>
        </p:txBody>
      </p:sp>
      <p:pic>
        <p:nvPicPr>
          <p:cNvPr id="1026" name="Picture 2" descr="C:\Users\amc496\AppData\Local\Microsoft\Windows\Temporary Internet Files\Content.IE5\WW9DZW11\MC900441902[1].wm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05000"/>
            <a:ext cx="3428206" cy="405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9953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234" name="Picture 2" descr="https://lh5.googleusercontent.com/-W2egoW1ff7k/UBv8BrxPEsI/AAAAAAAAoOU/50LMTTKwuEg/s912/IMG_6969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b="10859"/>
          <a:stretch>
            <a:fillRect/>
          </a:stretch>
        </p:blipFill>
        <p:spPr bwMode="auto">
          <a:xfrm>
            <a:off x="0" y="1423915"/>
            <a:ext cx="9144000" cy="543408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5809" y="2408830"/>
            <a:ext cx="782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Lever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930857"/>
            <a:ext cx="1231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Constant Head Tank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" y="1452350"/>
            <a:ext cx="1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Coagulant Stock Tank</a:t>
            </a:r>
          </a:p>
        </p:txBody>
      </p:sp>
      <p:cxnSp>
        <p:nvCxnSpPr>
          <p:cNvPr id="9" name="Straight Arrow Connector 8"/>
          <p:cNvCxnSpPr>
            <a:stCxn id="5" idx="1"/>
          </p:cNvCxnSpPr>
          <p:nvPr/>
        </p:nvCxnSpPr>
        <p:spPr>
          <a:xfrm flipH="1">
            <a:off x="2704531" y="2608885"/>
            <a:ext cx="441278" cy="6699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3"/>
          </p:cNvCxnSpPr>
          <p:nvPr/>
        </p:nvCxnSpPr>
        <p:spPr>
          <a:xfrm>
            <a:off x="1231127" y="3438689"/>
            <a:ext cx="379309" cy="6878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995183">
            <a:off x="4437590" y="3345503"/>
            <a:ext cx="199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+mn-lt"/>
              </a:rPr>
              <a:t>Linear Flow Orifice Meter</a:t>
            </a:r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flipH="1">
            <a:off x="3516574" y="3415006"/>
            <a:ext cx="962477" cy="28012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037296">
            <a:off x="2922895" y="5492087"/>
            <a:ext cx="229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+mn-lt"/>
              </a:rPr>
              <a:t>Dosing Tubes</a:t>
            </a:r>
            <a:endParaRPr lang="en-US" sz="2000" dirty="0" smtClean="0">
              <a:latin typeface="+mn-lt"/>
            </a:endParaRPr>
          </a:p>
        </p:txBody>
      </p:sp>
      <p:cxnSp>
        <p:nvCxnSpPr>
          <p:cNvPr id="17" name="Straight Arrow Connector 16"/>
          <p:cNvCxnSpPr>
            <a:stCxn id="16" idx="3"/>
          </p:cNvCxnSpPr>
          <p:nvPr/>
        </p:nvCxnSpPr>
        <p:spPr>
          <a:xfrm flipV="1">
            <a:off x="5161702" y="5841242"/>
            <a:ext cx="229164" cy="1912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29050" y="1588827"/>
            <a:ext cx="2333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Flow calibration column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1201003" y="1787857"/>
            <a:ext cx="45037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1" idx="1"/>
          </p:cNvCxnSpPr>
          <p:nvPr/>
        </p:nvCxnSpPr>
        <p:spPr>
          <a:xfrm flipH="1">
            <a:off x="1885665" y="1942770"/>
            <a:ext cx="243385" cy="14875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/>
          <p:cNvSpPr txBox="1">
            <a:spLocks/>
          </p:cNvSpPr>
          <p:nvPr/>
        </p:nvSpPr>
        <p:spPr>
          <a:xfrm>
            <a:off x="457200" y="228600"/>
            <a:ext cx="84582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err="1" smtClean="0"/>
              <a:t>Atima</a:t>
            </a:r>
            <a:r>
              <a:rPr lang="en-US" dirty="0" smtClean="0"/>
              <a:t>, Honduras Chemical </a:t>
            </a:r>
            <a:r>
              <a:rPr lang="en-US" dirty="0" err="1" smtClean="0"/>
              <a:t>Doser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748820"/>
            <a:ext cx="3276600" cy="492115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Atima</a:t>
            </a:r>
            <a:r>
              <a:rPr lang="en-US" dirty="0" smtClean="0"/>
              <a:t>, Honduras Chemical </a:t>
            </a:r>
            <a:r>
              <a:rPr lang="en-US" dirty="0" err="1" smtClean="0"/>
              <a:t>Doser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494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668" name="Picture 4" descr="https://lh6.googleusercontent.com/-8ir_upwvwx8/UBv7upjADcI/AAAAAAAAoMk/J3gtMB9NE6U/s576/IMG_695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794210"/>
            <a:ext cx="3276600" cy="4914900"/>
          </a:xfrm>
          <a:prstGeom prst="rect">
            <a:avLst/>
          </a:prstGeom>
          <a:noFill/>
        </p:spPr>
      </p:pic>
      <p:pic>
        <p:nvPicPr>
          <p:cNvPr id="753670" name="Picture 6" descr="https://lh3.googleusercontent.com/-VYSgjEDoM5o/UBv7uGr33MI/AAAAAAAAoMc/AtFsbUszLRE/s576/IMG_6951.JPG">
            <a:hlinkClick r:id="rId2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690" y="1714500"/>
            <a:ext cx="3302000" cy="4953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1029252"/>
            <a:ext cx="2446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Minimum Dose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9586" y="1029252"/>
            <a:ext cx="2505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Maximum Dose</a:t>
            </a:r>
            <a:endParaRPr lang="en-US" dirty="0"/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457200" y="228600"/>
            <a:ext cx="84582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mtClean="0"/>
              <a:t>Atima, Honduras Chemical Doser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7045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1" name="Rectangle 194"/>
          <p:cNvSpPr>
            <a:spLocks noChangeArrowheads="1"/>
          </p:cNvSpPr>
          <p:nvPr/>
        </p:nvSpPr>
        <p:spPr bwMode="auto">
          <a:xfrm>
            <a:off x="4679949" y="2886074"/>
            <a:ext cx="209895" cy="4928616"/>
          </a:xfrm>
          <a:prstGeom prst="rect">
            <a:avLst/>
          </a:prstGeom>
          <a:noFill/>
          <a:ln w="28575" algn="ctr">
            <a:solidFill>
              <a:srgbClr val="000000"/>
            </a:solidFill>
            <a:round/>
            <a:headEnd type="none" w="lg" len="med"/>
            <a:tailEnd type="none" w="lg" len="med"/>
          </a:ln>
        </p:spPr>
        <p:txBody>
          <a:bodyPr wrap="square">
            <a:noAutofit/>
          </a:bodyPr>
          <a:lstStyle/>
          <a:p>
            <a:pPr eaLnBrk="0" hangingPunct="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256" name="Rectangle 112"/>
          <p:cNvSpPr>
            <a:spLocks noChangeArrowheads="1"/>
          </p:cNvSpPr>
          <p:nvPr/>
        </p:nvSpPr>
        <p:spPr bwMode="auto">
          <a:xfrm>
            <a:off x="4685506" y="7271858"/>
            <a:ext cx="201189" cy="52387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">
            <a:noFill/>
            <a:miter lim="800000"/>
            <a:headEnd type="none" w="lg" len="med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3399" name="Rectangle 112"/>
          <p:cNvSpPr>
            <a:spLocks noChangeArrowheads="1"/>
          </p:cNvSpPr>
          <p:nvPr/>
        </p:nvSpPr>
        <p:spPr bwMode="auto">
          <a:xfrm>
            <a:off x="6819106" y="6410155"/>
            <a:ext cx="646113" cy="523875"/>
          </a:xfrm>
          <a:prstGeom prst="rect">
            <a:avLst/>
          </a:prstGeom>
          <a:solidFill>
            <a:srgbClr val="8EAED2"/>
          </a:solidFill>
          <a:ln w="12700">
            <a:noFill/>
            <a:miter lim="800000"/>
            <a:headEnd type="none" w="lg" len="med"/>
            <a:tailEnd type="none" w="lg" len="med"/>
          </a:ln>
        </p:spPr>
        <p:txBody>
          <a:bodyPr anchor="ctr">
            <a:noAutofit/>
          </a:bodyPr>
          <a:lstStyle/>
          <a:p>
            <a:endParaRPr lang="en-US"/>
          </a:p>
        </p:txBody>
      </p:sp>
      <p:sp>
        <p:nvSpPr>
          <p:cNvPr id="13314" name="Rectangle 185"/>
          <p:cNvSpPr>
            <a:spLocks noChangeArrowheads="1"/>
          </p:cNvSpPr>
          <p:nvPr/>
        </p:nvSpPr>
        <p:spPr bwMode="auto">
          <a:xfrm>
            <a:off x="6224169" y="4303713"/>
            <a:ext cx="3118239" cy="2073024"/>
          </a:xfrm>
          <a:prstGeom prst="rect">
            <a:avLst/>
          </a:prstGeom>
          <a:solidFill>
            <a:srgbClr val="8EAED2"/>
          </a:solidFill>
          <a:ln w="12700" algn="ctr">
            <a:solidFill>
              <a:schemeClr val="bg2"/>
            </a:solidFill>
            <a:round/>
            <a:headEnd type="none" w="lg" len="med"/>
            <a:tailEnd type="none" w="lg" len="med"/>
          </a:ln>
        </p:spPr>
        <p:txBody>
          <a:bodyPr>
            <a:noAutofit/>
          </a:bodyPr>
          <a:lstStyle/>
          <a:p>
            <a:pPr eaLnBrk="0" hangingPunct="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13330" name="Line 117"/>
          <p:cNvSpPr>
            <a:spLocks noChangeShapeType="1"/>
          </p:cNvSpPr>
          <p:nvPr/>
        </p:nvSpPr>
        <p:spPr bwMode="auto">
          <a:xfrm>
            <a:off x="8197850" y="60381"/>
            <a:ext cx="0" cy="418381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3331" name="Line 119"/>
          <p:cNvSpPr>
            <a:spLocks noChangeShapeType="1"/>
          </p:cNvSpPr>
          <p:nvPr/>
        </p:nvSpPr>
        <p:spPr bwMode="auto">
          <a:xfrm>
            <a:off x="1219200" y="3140075"/>
            <a:ext cx="3533775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lg" len="med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3333" name="Line 127"/>
          <p:cNvSpPr>
            <a:spLocks noChangeShapeType="1"/>
          </p:cNvSpPr>
          <p:nvPr/>
        </p:nvSpPr>
        <p:spPr bwMode="auto">
          <a:xfrm flipH="1">
            <a:off x="3678238" y="39688"/>
            <a:ext cx="4529137" cy="37465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 type="none" w="lg" len="med"/>
            <a:tailEnd type="none" w="lg" len="med"/>
          </a:ln>
        </p:spPr>
        <p:txBody>
          <a:bodyPr anchor="ctr">
            <a:noAutofit/>
          </a:bodyPr>
          <a:lstStyle/>
          <a:p>
            <a:endParaRPr lang="en-US"/>
          </a:p>
        </p:txBody>
      </p:sp>
      <p:grpSp>
        <p:nvGrpSpPr>
          <p:cNvPr id="266" name="Group 265"/>
          <p:cNvGrpSpPr/>
          <p:nvPr/>
        </p:nvGrpSpPr>
        <p:grpSpPr>
          <a:xfrm>
            <a:off x="1295400" y="1988820"/>
            <a:ext cx="400050" cy="1154430"/>
            <a:chOff x="6858000" y="1988820"/>
            <a:chExt cx="400050" cy="1154430"/>
          </a:xfrm>
        </p:grpSpPr>
        <p:sp>
          <p:nvSpPr>
            <p:cNvPr id="13392" name="Line 198"/>
            <p:cNvSpPr>
              <a:spLocks noChangeShapeType="1"/>
            </p:cNvSpPr>
            <p:nvPr/>
          </p:nvSpPr>
          <p:spPr bwMode="auto">
            <a:xfrm flipH="1">
              <a:off x="7048500" y="1988820"/>
              <a:ext cx="0" cy="115443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square" anchor="ctr">
              <a:noAutofit/>
            </a:bodyPr>
            <a:lstStyle/>
            <a:p>
              <a:endParaRPr lang="en-US"/>
            </a:p>
          </p:txBody>
        </p:sp>
        <p:sp>
          <p:nvSpPr>
            <p:cNvPr id="13393" name="Rectangle 199"/>
            <p:cNvSpPr>
              <a:spLocks noChangeArrowheads="1"/>
            </p:cNvSpPr>
            <p:nvPr/>
          </p:nvSpPr>
          <p:spPr bwMode="auto">
            <a:xfrm rot="-5400000">
              <a:off x="6873081" y="2354422"/>
              <a:ext cx="369887" cy="400050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noAutofit/>
            </a:bodyPr>
            <a:lstStyle/>
            <a:p>
              <a:r>
                <a:rPr lang="en-US" sz="2000" b="1"/>
                <a:t>H</a:t>
              </a:r>
            </a:p>
          </p:txBody>
        </p:sp>
      </p:grpSp>
      <p:sp>
        <p:nvSpPr>
          <p:cNvPr id="13394" name="Rectangle 115"/>
          <p:cNvSpPr>
            <a:spLocks noChangeArrowheads="1"/>
          </p:cNvSpPr>
          <p:nvPr/>
        </p:nvSpPr>
        <p:spPr bwMode="auto">
          <a:xfrm>
            <a:off x="7786540" y="4149306"/>
            <a:ext cx="822622" cy="350748"/>
          </a:xfrm>
          <a:prstGeom prst="rect">
            <a:avLst/>
          </a:prstGeom>
          <a:solidFill>
            <a:srgbClr val="F14343"/>
          </a:solidFill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grpSp>
        <p:nvGrpSpPr>
          <p:cNvPr id="215" name="Group 214"/>
          <p:cNvGrpSpPr/>
          <p:nvPr/>
        </p:nvGrpSpPr>
        <p:grpSpPr>
          <a:xfrm>
            <a:off x="6472238" y="4264025"/>
            <a:ext cx="328612" cy="1816141"/>
            <a:chOff x="6472238" y="4264025"/>
            <a:chExt cx="328612" cy="2157413"/>
          </a:xfrm>
        </p:grpSpPr>
        <p:pic>
          <p:nvPicPr>
            <p:cNvPr id="13317" name="Picture 2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72238" y="4264025"/>
              <a:ext cx="130175" cy="2157413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</p:pic>
        <p:grpSp>
          <p:nvGrpSpPr>
            <p:cNvPr id="2" name="Group 24"/>
            <p:cNvGrpSpPr>
              <a:grpSpLocks/>
            </p:cNvGrpSpPr>
            <p:nvPr/>
          </p:nvGrpSpPr>
          <p:grpSpPr bwMode="auto">
            <a:xfrm>
              <a:off x="6646863" y="4275138"/>
              <a:ext cx="153987" cy="2084387"/>
              <a:chOff x="3703" y="1140"/>
              <a:chExt cx="144" cy="1959"/>
            </a:xfrm>
          </p:grpSpPr>
          <p:sp>
            <p:nvSpPr>
              <p:cNvPr id="13426" name="Line 25"/>
              <p:cNvSpPr>
                <a:spLocks noChangeShapeType="1"/>
              </p:cNvSpPr>
              <p:nvPr/>
            </p:nvSpPr>
            <p:spPr bwMode="auto">
              <a:xfrm flipV="1">
                <a:off x="3847" y="1524"/>
                <a:ext cx="0" cy="157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27" name="Line 26"/>
              <p:cNvSpPr>
                <a:spLocks noChangeShapeType="1"/>
              </p:cNvSpPr>
              <p:nvPr/>
            </p:nvSpPr>
            <p:spPr bwMode="auto">
              <a:xfrm flipH="1">
                <a:off x="3703" y="261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28" name="Line 27"/>
              <p:cNvSpPr>
                <a:spLocks noChangeShapeType="1"/>
              </p:cNvSpPr>
              <p:nvPr/>
            </p:nvSpPr>
            <p:spPr bwMode="auto">
              <a:xfrm flipH="1">
                <a:off x="3703" y="252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29" name="Line 28"/>
              <p:cNvSpPr>
                <a:spLocks noChangeShapeType="1"/>
              </p:cNvSpPr>
              <p:nvPr/>
            </p:nvSpPr>
            <p:spPr bwMode="auto">
              <a:xfrm flipH="1">
                <a:off x="3703" y="242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0" name="Line 29"/>
              <p:cNvSpPr>
                <a:spLocks noChangeShapeType="1"/>
              </p:cNvSpPr>
              <p:nvPr/>
            </p:nvSpPr>
            <p:spPr bwMode="auto">
              <a:xfrm flipH="1">
                <a:off x="3703" y="233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1" name="Line 30"/>
              <p:cNvSpPr>
                <a:spLocks noChangeShapeType="1"/>
              </p:cNvSpPr>
              <p:nvPr/>
            </p:nvSpPr>
            <p:spPr bwMode="auto">
              <a:xfrm flipH="1">
                <a:off x="3703" y="223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2" name="Line 31"/>
              <p:cNvSpPr>
                <a:spLocks noChangeShapeType="1"/>
              </p:cNvSpPr>
              <p:nvPr/>
            </p:nvSpPr>
            <p:spPr bwMode="auto">
              <a:xfrm flipH="1">
                <a:off x="3703" y="213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3" name="Line 32"/>
              <p:cNvSpPr>
                <a:spLocks noChangeShapeType="1"/>
              </p:cNvSpPr>
              <p:nvPr/>
            </p:nvSpPr>
            <p:spPr bwMode="auto">
              <a:xfrm flipH="1">
                <a:off x="3703" y="204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4" name="Line 33"/>
              <p:cNvSpPr>
                <a:spLocks noChangeShapeType="1"/>
              </p:cNvSpPr>
              <p:nvPr/>
            </p:nvSpPr>
            <p:spPr bwMode="auto">
              <a:xfrm flipH="1">
                <a:off x="3703" y="194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5" name="Line 34"/>
              <p:cNvSpPr>
                <a:spLocks noChangeShapeType="1"/>
              </p:cNvSpPr>
              <p:nvPr/>
            </p:nvSpPr>
            <p:spPr bwMode="auto">
              <a:xfrm flipH="1">
                <a:off x="3703" y="185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6" name="Line 35"/>
              <p:cNvSpPr>
                <a:spLocks noChangeShapeType="1"/>
              </p:cNvSpPr>
              <p:nvPr/>
            </p:nvSpPr>
            <p:spPr bwMode="auto">
              <a:xfrm flipH="1">
                <a:off x="3703" y="175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7" name="Line 36"/>
              <p:cNvSpPr>
                <a:spLocks noChangeShapeType="1"/>
              </p:cNvSpPr>
              <p:nvPr/>
            </p:nvSpPr>
            <p:spPr bwMode="auto">
              <a:xfrm flipH="1">
                <a:off x="3703" y="165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8" name="Line 37"/>
              <p:cNvSpPr>
                <a:spLocks noChangeShapeType="1"/>
              </p:cNvSpPr>
              <p:nvPr/>
            </p:nvSpPr>
            <p:spPr bwMode="auto">
              <a:xfrm flipH="1">
                <a:off x="3703" y="156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39" name="Line 38"/>
              <p:cNvSpPr>
                <a:spLocks noChangeShapeType="1"/>
              </p:cNvSpPr>
              <p:nvPr/>
            </p:nvSpPr>
            <p:spPr bwMode="auto">
              <a:xfrm flipH="1">
                <a:off x="3799" y="257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0" name="Line 39"/>
              <p:cNvSpPr>
                <a:spLocks noChangeShapeType="1"/>
              </p:cNvSpPr>
              <p:nvPr/>
            </p:nvSpPr>
            <p:spPr bwMode="auto">
              <a:xfrm flipH="1">
                <a:off x="3799" y="247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1" name="Line 40"/>
              <p:cNvSpPr>
                <a:spLocks noChangeShapeType="1"/>
              </p:cNvSpPr>
              <p:nvPr/>
            </p:nvSpPr>
            <p:spPr bwMode="auto">
              <a:xfrm flipH="1">
                <a:off x="3799" y="237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2" name="Line 41"/>
              <p:cNvSpPr>
                <a:spLocks noChangeShapeType="1"/>
              </p:cNvSpPr>
              <p:nvPr/>
            </p:nvSpPr>
            <p:spPr bwMode="auto">
              <a:xfrm flipH="1">
                <a:off x="3799" y="228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3" name="Line 42"/>
              <p:cNvSpPr>
                <a:spLocks noChangeShapeType="1"/>
              </p:cNvSpPr>
              <p:nvPr/>
            </p:nvSpPr>
            <p:spPr bwMode="auto">
              <a:xfrm flipH="1">
                <a:off x="3799" y="218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4" name="Line 43"/>
              <p:cNvSpPr>
                <a:spLocks noChangeShapeType="1"/>
              </p:cNvSpPr>
              <p:nvPr/>
            </p:nvSpPr>
            <p:spPr bwMode="auto">
              <a:xfrm flipH="1">
                <a:off x="3799" y="209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5" name="Line 44"/>
              <p:cNvSpPr>
                <a:spLocks noChangeShapeType="1"/>
              </p:cNvSpPr>
              <p:nvPr/>
            </p:nvSpPr>
            <p:spPr bwMode="auto">
              <a:xfrm flipH="1">
                <a:off x="3799" y="199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6" name="Line 45"/>
              <p:cNvSpPr>
                <a:spLocks noChangeShapeType="1"/>
              </p:cNvSpPr>
              <p:nvPr/>
            </p:nvSpPr>
            <p:spPr bwMode="auto">
              <a:xfrm flipH="1">
                <a:off x="3799" y="189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7" name="Line 46"/>
              <p:cNvSpPr>
                <a:spLocks noChangeShapeType="1"/>
              </p:cNvSpPr>
              <p:nvPr/>
            </p:nvSpPr>
            <p:spPr bwMode="auto">
              <a:xfrm flipH="1">
                <a:off x="3799" y="180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8" name="Line 47"/>
              <p:cNvSpPr>
                <a:spLocks noChangeShapeType="1"/>
              </p:cNvSpPr>
              <p:nvPr/>
            </p:nvSpPr>
            <p:spPr bwMode="auto">
              <a:xfrm flipH="1">
                <a:off x="3799" y="170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49" name="Line 48"/>
              <p:cNvSpPr>
                <a:spLocks noChangeShapeType="1"/>
              </p:cNvSpPr>
              <p:nvPr/>
            </p:nvSpPr>
            <p:spPr bwMode="auto">
              <a:xfrm flipH="1">
                <a:off x="3799" y="161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0" name="Line 49"/>
              <p:cNvSpPr>
                <a:spLocks noChangeShapeType="1"/>
              </p:cNvSpPr>
              <p:nvPr/>
            </p:nvSpPr>
            <p:spPr bwMode="auto">
              <a:xfrm flipV="1">
                <a:off x="3847" y="1140"/>
                <a:ext cx="0" cy="11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1" name="Line 50"/>
              <p:cNvSpPr>
                <a:spLocks noChangeShapeType="1"/>
              </p:cNvSpPr>
              <p:nvPr/>
            </p:nvSpPr>
            <p:spPr bwMode="auto">
              <a:xfrm flipH="1">
                <a:off x="3703" y="223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2" name="Line 51"/>
              <p:cNvSpPr>
                <a:spLocks noChangeShapeType="1"/>
              </p:cNvSpPr>
              <p:nvPr/>
            </p:nvSpPr>
            <p:spPr bwMode="auto">
              <a:xfrm flipH="1">
                <a:off x="3703" y="213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3" name="Line 52"/>
              <p:cNvSpPr>
                <a:spLocks noChangeShapeType="1"/>
              </p:cNvSpPr>
              <p:nvPr/>
            </p:nvSpPr>
            <p:spPr bwMode="auto">
              <a:xfrm flipH="1">
                <a:off x="3703" y="204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4" name="Line 53"/>
              <p:cNvSpPr>
                <a:spLocks noChangeShapeType="1"/>
              </p:cNvSpPr>
              <p:nvPr/>
            </p:nvSpPr>
            <p:spPr bwMode="auto">
              <a:xfrm flipH="1">
                <a:off x="3703" y="194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5" name="Line 54"/>
              <p:cNvSpPr>
                <a:spLocks noChangeShapeType="1"/>
              </p:cNvSpPr>
              <p:nvPr/>
            </p:nvSpPr>
            <p:spPr bwMode="auto">
              <a:xfrm flipH="1">
                <a:off x="3703" y="185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6" name="Line 55"/>
              <p:cNvSpPr>
                <a:spLocks noChangeShapeType="1"/>
              </p:cNvSpPr>
              <p:nvPr/>
            </p:nvSpPr>
            <p:spPr bwMode="auto">
              <a:xfrm flipH="1">
                <a:off x="3703" y="175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7" name="Line 56"/>
              <p:cNvSpPr>
                <a:spLocks noChangeShapeType="1"/>
              </p:cNvSpPr>
              <p:nvPr/>
            </p:nvSpPr>
            <p:spPr bwMode="auto">
              <a:xfrm flipH="1">
                <a:off x="3703" y="165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8" name="Line 57"/>
              <p:cNvSpPr>
                <a:spLocks noChangeShapeType="1"/>
              </p:cNvSpPr>
              <p:nvPr/>
            </p:nvSpPr>
            <p:spPr bwMode="auto">
              <a:xfrm flipH="1">
                <a:off x="3703" y="156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59" name="Line 58"/>
              <p:cNvSpPr>
                <a:spLocks noChangeShapeType="1"/>
              </p:cNvSpPr>
              <p:nvPr/>
            </p:nvSpPr>
            <p:spPr bwMode="auto">
              <a:xfrm flipH="1">
                <a:off x="3703" y="146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0" name="Line 59"/>
              <p:cNvSpPr>
                <a:spLocks noChangeShapeType="1"/>
              </p:cNvSpPr>
              <p:nvPr/>
            </p:nvSpPr>
            <p:spPr bwMode="auto">
              <a:xfrm flipH="1">
                <a:off x="3703" y="137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1" name="Line 60"/>
              <p:cNvSpPr>
                <a:spLocks noChangeShapeType="1"/>
              </p:cNvSpPr>
              <p:nvPr/>
            </p:nvSpPr>
            <p:spPr bwMode="auto">
              <a:xfrm flipH="1">
                <a:off x="3703" y="127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2" name="Line 61"/>
              <p:cNvSpPr>
                <a:spLocks noChangeShapeType="1"/>
              </p:cNvSpPr>
              <p:nvPr/>
            </p:nvSpPr>
            <p:spPr bwMode="auto">
              <a:xfrm flipH="1">
                <a:off x="3703" y="117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3" name="Line 62"/>
              <p:cNvSpPr>
                <a:spLocks noChangeShapeType="1"/>
              </p:cNvSpPr>
              <p:nvPr/>
            </p:nvSpPr>
            <p:spPr bwMode="auto">
              <a:xfrm flipH="1">
                <a:off x="3799" y="218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4" name="Line 63"/>
              <p:cNvSpPr>
                <a:spLocks noChangeShapeType="1"/>
              </p:cNvSpPr>
              <p:nvPr/>
            </p:nvSpPr>
            <p:spPr bwMode="auto">
              <a:xfrm flipH="1">
                <a:off x="3799" y="209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5" name="Line 64"/>
              <p:cNvSpPr>
                <a:spLocks noChangeShapeType="1"/>
              </p:cNvSpPr>
              <p:nvPr/>
            </p:nvSpPr>
            <p:spPr bwMode="auto">
              <a:xfrm flipH="1">
                <a:off x="3799" y="199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6" name="Line 65"/>
              <p:cNvSpPr>
                <a:spLocks noChangeShapeType="1"/>
              </p:cNvSpPr>
              <p:nvPr/>
            </p:nvSpPr>
            <p:spPr bwMode="auto">
              <a:xfrm flipH="1">
                <a:off x="3799" y="189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7" name="Line 66"/>
              <p:cNvSpPr>
                <a:spLocks noChangeShapeType="1"/>
              </p:cNvSpPr>
              <p:nvPr/>
            </p:nvSpPr>
            <p:spPr bwMode="auto">
              <a:xfrm flipH="1">
                <a:off x="3799" y="180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8" name="Line 67"/>
              <p:cNvSpPr>
                <a:spLocks noChangeShapeType="1"/>
              </p:cNvSpPr>
              <p:nvPr/>
            </p:nvSpPr>
            <p:spPr bwMode="auto">
              <a:xfrm flipH="1">
                <a:off x="3799" y="170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69" name="Line 68"/>
              <p:cNvSpPr>
                <a:spLocks noChangeShapeType="1"/>
              </p:cNvSpPr>
              <p:nvPr/>
            </p:nvSpPr>
            <p:spPr bwMode="auto">
              <a:xfrm flipH="1">
                <a:off x="3799" y="161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0" name="Line 69"/>
              <p:cNvSpPr>
                <a:spLocks noChangeShapeType="1"/>
              </p:cNvSpPr>
              <p:nvPr/>
            </p:nvSpPr>
            <p:spPr bwMode="auto">
              <a:xfrm flipH="1">
                <a:off x="3799" y="151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1" name="Line 70"/>
              <p:cNvSpPr>
                <a:spLocks noChangeShapeType="1"/>
              </p:cNvSpPr>
              <p:nvPr/>
            </p:nvSpPr>
            <p:spPr bwMode="auto">
              <a:xfrm flipH="1">
                <a:off x="3799" y="141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2" name="Line 71"/>
              <p:cNvSpPr>
                <a:spLocks noChangeShapeType="1"/>
              </p:cNvSpPr>
              <p:nvPr/>
            </p:nvSpPr>
            <p:spPr bwMode="auto">
              <a:xfrm flipH="1">
                <a:off x="3799" y="132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3" name="Line 72"/>
              <p:cNvSpPr>
                <a:spLocks noChangeShapeType="1"/>
              </p:cNvSpPr>
              <p:nvPr/>
            </p:nvSpPr>
            <p:spPr bwMode="auto">
              <a:xfrm flipH="1">
                <a:off x="3799" y="122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4" name="Line 73"/>
              <p:cNvSpPr>
                <a:spLocks noChangeShapeType="1"/>
              </p:cNvSpPr>
              <p:nvPr/>
            </p:nvSpPr>
            <p:spPr bwMode="auto">
              <a:xfrm flipH="1">
                <a:off x="3703" y="309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5" name="Line 74"/>
              <p:cNvSpPr>
                <a:spLocks noChangeShapeType="1"/>
              </p:cNvSpPr>
              <p:nvPr/>
            </p:nvSpPr>
            <p:spPr bwMode="auto">
              <a:xfrm flipH="1">
                <a:off x="3703" y="300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6" name="Line 75"/>
              <p:cNvSpPr>
                <a:spLocks noChangeShapeType="1"/>
              </p:cNvSpPr>
              <p:nvPr/>
            </p:nvSpPr>
            <p:spPr bwMode="auto">
              <a:xfrm flipH="1">
                <a:off x="3703" y="290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7" name="Line 76"/>
              <p:cNvSpPr>
                <a:spLocks noChangeShapeType="1"/>
              </p:cNvSpPr>
              <p:nvPr/>
            </p:nvSpPr>
            <p:spPr bwMode="auto">
              <a:xfrm flipH="1">
                <a:off x="3703" y="281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8" name="Line 77"/>
              <p:cNvSpPr>
                <a:spLocks noChangeShapeType="1"/>
              </p:cNvSpPr>
              <p:nvPr/>
            </p:nvSpPr>
            <p:spPr bwMode="auto">
              <a:xfrm flipH="1">
                <a:off x="3703" y="271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79" name="Line 78"/>
              <p:cNvSpPr>
                <a:spLocks noChangeShapeType="1"/>
              </p:cNvSpPr>
              <p:nvPr/>
            </p:nvSpPr>
            <p:spPr bwMode="auto">
              <a:xfrm flipH="1">
                <a:off x="3799" y="305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80" name="Line 79"/>
              <p:cNvSpPr>
                <a:spLocks noChangeShapeType="1"/>
              </p:cNvSpPr>
              <p:nvPr/>
            </p:nvSpPr>
            <p:spPr bwMode="auto">
              <a:xfrm flipH="1">
                <a:off x="3799" y="295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81" name="Line 80"/>
              <p:cNvSpPr>
                <a:spLocks noChangeShapeType="1"/>
              </p:cNvSpPr>
              <p:nvPr/>
            </p:nvSpPr>
            <p:spPr bwMode="auto">
              <a:xfrm flipH="1">
                <a:off x="3799" y="285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82" name="Line 81"/>
              <p:cNvSpPr>
                <a:spLocks noChangeShapeType="1"/>
              </p:cNvSpPr>
              <p:nvPr/>
            </p:nvSpPr>
            <p:spPr bwMode="auto">
              <a:xfrm flipH="1">
                <a:off x="3799" y="276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483" name="Line 82"/>
              <p:cNvSpPr>
                <a:spLocks noChangeShapeType="1"/>
              </p:cNvSpPr>
              <p:nvPr/>
            </p:nvSpPr>
            <p:spPr bwMode="auto">
              <a:xfrm flipH="1">
                <a:off x="3799" y="266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" name="Group 83"/>
          <p:cNvGrpSpPr>
            <a:grpSpLocks/>
          </p:cNvGrpSpPr>
          <p:nvPr/>
        </p:nvGrpSpPr>
        <p:grpSpPr bwMode="auto">
          <a:xfrm>
            <a:off x="6827838" y="5943775"/>
            <a:ext cx="620712" cy="88900"/>
            <a:chOff x="4147" y="3703"/>
            <a:chExt cx="391" cy="56"/>
          </a:xfrm>
        </p:grpSpPr>
        <p:sp>
          <p:nvSpPr>
            <p:cNvPr id="13421" name="Oval 84"/>
            <p:cNvSpPr>
              <a:spLocks noChangeArrowheads="1"/>
            </p:cNvSpPr>
            <p:nvPr/>
          </p:nvSpPr>
          <p:spPr bwMode="auto">
            <a:xfrm>
              <a:off x="4147" y="3703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22" name="Oval 85"/>
            <p:cNvSpPr>
              <a:spLocks noChangeArrowheads="1"/>
            </p:cNvSpPr>
            <p:nvPr/>
          </p:nvSpPr>
          <p:spPr bwMode="auto">
            <a:xfrm>
              <a:off x="4230" y="3703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23" name="Oval 86"/>
            <p:cNvSpPr>
              <a:spLocks noChangeArrowheads="1"/>
            </p:cNvSpPr>
            <p:nvPr/>
          </p:nvSpPr>
          <p:spPr bwMode="auto">
            <a:xfrm>
              <a:off x="4314" y="3703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24" name="Oval 87"/>
            <p:cNvSpPr>
              <a:spLocks noChangeArrowheads="1"/>
            </p:cNvSpPr>
            <p:nvPr/>
          </p:nvSpPr>
          <p:spPr bwMode="auto">
            <a:xfrm>
              <a:off x="4398" y="3703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25" name="Oval 88"/>
            <p:cNvSpPr>
              <a:spLocks noChangeArrowheads="1"/>
            </p:cNvSpPr>
            <p:nvPr/>
          </p:nvSpPr>
          <p:spPr bwMode="auto">
            <a:xfrm>
              <a:off x="4482" y="3703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" name="Group 89"/>
          <p:cNvGrpSpPr>
            <a:grpSpLocks/>
          </p:cNvGrpSpPr>
          <p:nvPr/>
        </p:nvGrpSpPr>
        <p:grpSpPr bwMode="auto">
          <a:xfrm>
            <a:off x="6961188" y="5778497"/>
            <a:ext cx="355600" cy="88900"/>
            <a:chOff x="4235" y="3596"/>
            <a:chExt cx="224" cy="56"/>
          </a:xfrm>
        </p:grpSpPr>
        <p:sp>
          <p:nvSpPr>
            <p:cNvPr id="13418" name="Oval 90"/>
            <p:cNvSpPr>
              <a:spLocks noChangeArrowheads="1"/>
            </p:cNvSpPr>
            <p:nvPr/>
          </p:nvSpPr>
          <p:spPr bwMode="auto">
            <a:xfrm>
              <a:off x="4235" y="3596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19" name="Oval 91"/>
            <p:cNvSpPr>
              <a:spLocks noChangeArrowheads="1"/>
            </p:cNvSpPr>
            <p:nvPr/>
          </p:nvSpPr>
          <p:spPr bwMode="auto">
            <a:xfrm>
              <a:off x="4319" y="3596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20" name="Oval 92"/>
            <p:cNvSpPr>
              <a:spLocks noChangeArrowheads="1"/>
            </p:cNvSpPr>
            <p:nvPr/>
          </p:nvSpPr>
          <p:spPr bwMode="auto">
            <a:xfrm>
              <a:off x="4403" y="3596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" name="Group 93"/>
          <p:cNvGrpSpPr>
            <a:grpSpLocks/>
          </p:cNvGrpSpPr>
          <p:nvPr/>
        </p:nvGrpSpPr>
        <p:grpSpPr bwMode="auto">
          <a:xfrm>
            <a:off x="6961188" y="5613221"/>
            <a:ext cx="355600" cy="88900"/>
            <a:chOff x="4233" y="3461"/>
            <a:chExt cx="224" cy="56"/>
          </a:xfrm>
        </p:grpSpPr>
        <p:sp>
          <p:nvSpPr>
            <p:cNvPr id="13415" name="Oval 94"/>
            <p:cNvSpPr>
              <a:spLocks noChangeArrowheads="1"/>
            </p:cNvSpPr>
            <p:nvPr/>
          </p:nvSpPr>
          <p:spPr bwMode="auto">
            <a:xfrm>
              <a:off x="4233" y="3461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16" name="Oval 95"/>
            <p:cNvSpPr>
              <a:spLocks noChangeArrowheads="1"/>
            </p:cNvSpPr>
            <p:nvPr/>
          </p:nvSpPr>
          <p:spPr bwMode="auto">
            <a:xfrm>
              <a:off x="4317" y="3461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17" name="Oval 96"/>
            <p:cNvSpPr>
              <a:spLocks noChangeArrowheads="1"/>
            </p:cNvSpPr>
            <p:nvPr/>
          </p:nvSpPr>
          <p:spPr bwMode="auto">
            <a:xfrm>
              <a:off x="4401" y="3461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" name="Group 97"/>
          <p:cNvGrpSpPr>
            <a:grpSpLocks/>
          </p:cNvGrpSpPr>
          <p:nvPr/>
        </p:nvGrpSpPr>
        <p:grpSpPr bwMode="auto">
          <a:xfrm>
            <a:off x="7026275" y="5447945"/>
            <a:ext cx="222250" cy="88900"/>
            <a:chOff x="4231" y="3326"/>
            <a:chExt cx="140" cy="56"/>
          </a:xfrm>
        </p:grpSpPr>
        <p:sp>
          <p:nvSpPr>
            <p:cNvPr id="13413" name="Oval 98"/>
            <p:cNvSpPr>
              <a:spLocks noChangeArrowheads="1"/>
            </p:cNvSpPr>
            <p:nvPr/>
          </p:nvSpPr>
          <p:spPr bwMode="auto">
            <a:xfrm>
              <a:off x="4231" y="3326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14" name="Oval 99"/>
            <p:cNvSpPr>
              <a:spLocks noChangeArrowheads="1"/>
            </p:cNvSpPr>
            <p:nvPr/>
          </p:nvSpPr>
          <p:spPr bwMode="auto">
            <a:xfrm>
              <a:off x="4315" y="3326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" name="Group 100"/>
          <p:cNvGrpSpPr>
            <a:grpSpLocks/>
          </p:cNvGrpSpPr>
          <p:nvPr/>
        </p:nvGrpSpPr>
        <p:grpSpPr bwMode="auto">
          <a:xfrm>
            <a:off x="7026275" y="5282669"/>
            <a:ext cx="222250" cy="88900"/>
            <a:chOff x="4229" y="3191"/>
            <a:chExt cx="140" cy="56"/>
          </a:xfrm>
        </p:grpSpPr>
        <p:sp>
          <p:nvSpPr>
            <p:cNvPr id="13411" name="Oval 101"/>
            <p:cNvSpPr>
              <a:spLocks noChangeArrowheads="1"/>
            </p:cNvSpPr>
            <p:nvPr/>
          </p:nvSpPr>
          <p:spPr bwMode="auto">
            <a:xfrm>
              <a:off x="4229" y="3191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12" name="Oval 102"/>
            <p:cNvSpPr>
              <a:spLocks noChangeArrowheads="1"/>
            </p:cNvSpPr>
            <p:nvPr/>
          </p:nvSpPr>
          <p:spPr bwMode="auto">
            <a:xfrm>
              <a:off x="4313" y="3191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" name="Group 103"/>
          <p:cNvGrpSpPr>
            <a:grpSpLocks/>
          </p:cNvGrpSpPr>
          <p:nvPr/>
        </p:nvGrpSpPr>
        <p:grpSpPr bwMode="auto">
          <a:xfrm>
            <a:off x="7026275" y="5117393"/>
            <a:ext cx="222250" cy="88900"/>
            <a:chOff x="4227" y="3056"/>
            <a:chExt cx="140" cy="56"/>
          </a:xfrm>
        </p:grpSpPr>
        <p:sp>
          <p:nvSpPr>
            <p:cNvPr id="13409" name="Oval 104"/>
            <p:cNvSpPr>
              <a:spLocks noChangeArrowheads="1"/>
            </p:cNvSpPr>
            <p:nvPr/>
          </p:nvSpPr>
          <p:spPr bwMode="auto">
            <a:xfrm>
              <a:off x="4227" y="3056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410" name="Oval 105"/>
            <p:cNvSpPr>
              <a:spLocks noChangeArrowheads="1"/>
            </p:cNvSpPr>
            <p:nvPr/>
          </p:nvSpPr>
          <p:spPr bwMode="auto">
            <a:xfrm>
              <a:off x="4311" y="3056"/>
              <a:ext cx="56" cy="5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3325" name="Oval 106"/>
          <p:cNvSpPr>
            <a:spLocks noChangeArrowheads="1"/>
          </p:cNvSpPr>
          <p:nvPr/>
        </p:nvSpPr>
        <p:spPr bwMode="auto">
          <a:xfrm>
            <a:off x="7092950" y="4952117"/>
            <a:ext cx="88900" cy="88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noAutofit/>
          </a:bodyPr>
          <a:lstStyle/>
          <a:p>
            <a:endParaRPr lang="en-US"/>
          </a:p>
        </p:txBody>
      </p:sp>
      <p:sp>
        <p:nvSpPr>
          <p:cNvPr id="13326" name="Oval 107"/>
          <p:cNvSpPr>
            <a:spLocks noChangeArrowheads="1"/>
          </p:cNvSpPr>
          <p:nvPr/>
        </p:nvSpPr>
        <p:spPr bwMode="auto">
          <a:xfrm>
            <a:off x="7092950" y="4786841"/>
            <a:ext cx="88900" cy="88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noAutofit/>
          </a:bodyPr>
          <a:lstStyle/>
          <a:p>
            <a:endParaRPr lang="en-US"/>
          </a:p>
        </p:txBody>
      </p:sp>
      <p:sp>
        <p:nvSpPr>
          <p:cNvPr id="13327" name="Oval 108"/>
          <p:cNvSpPr>
            <a:spLocks noChangeArrowheads="1"/>
          </p:cNvSpPr>
          <p:nvPr/>
        </p:nvSpPr>
        <p:spPr bwMode="auto">
          <a:xfrm>
            <a:off x="7092950" y="4621565"/>
            <a:ext cx="88900" cy="88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noAutofit/>
          </a:bodyPr>
          <a:lstStyle/>
          <a:p>
            <a:endParaRPr lang="en-US"/>
          </a:p>
        </p:txBody>
      </p:sp>
      <p:sp>
        <p:nvSpPr>
          <p:cNvPr id="13328" name="Oval 109"/>
          <p:cNvSpPr>
            <a:spLocks noChangeArrowheads="1"/>
          </p:cNvSpPr>
          <p:nvPr/>
        </p:nvSpPr>
        <p:spPr bwMode="auto">
          <a:xfrm>
            <a:off x="7092950" y="4456289"/>
            <a:ext cx="88900" cy="88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noAutofit/>
          </a:bodyPr>
          <a:lstStyle/>
          <a:p>
            <a:endParaRPr lang="en-US"/>
          </a:p>
        </p:txBody>
      </p:sp>
      <p:sp>
        <p:nvSpPr>
          <p:cNvPr id="13329" name="Oval 110"/>
          <p:cNvSpPr>
            <a:spLocks noChangeArrowheads="1"/>
          </p:cNvSpPr>
          <p:nvPr/>
        </p:nvSpPr>
        <p:spPr bwMode="auto">
          <a:xfrm>
            <a:off x="7092950" y="4291013"/>
            <a:ext cx="88900" cy="88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noAutofit/>
          </a:bodyPr>
          <a:lstStyle/>
          <a:p>
            <a:endParaRPr lang="en-US"/>
          </a:p>
        </p:txBody>
      </p:sp>
      <p:grpSp>
        <p:nvGrpSpPr>
          <p:cNvPr id="255" name="Group 254"/>
          <p:cNvGrpSpPr/>
          <p:nvPr/>
        </p:nvGrpSpPr>
        <p:grpSpPr>
          <a:xfrm>
            <a:off x="6810375" y="3333750"/>
            <a:ext cx="663575" cy="4556125"/>
            <a:chOff x="6810375" y="3333750"/>
            <a:chExt cx="663575" cy="4556125"/>
          </a:xfrm>
        </p:grpSpPr>
        <p:sp>
          <p:nvSpPr>
            <p:cNvPr id="13407" name="Line 6"/>
            <p:cNvSpPr>
              <a:spLocks noChangeShapeType="1"/>
            </p:cNvSpPr>
            <p:nvPr/>
          </p:nvSpPr>
          <p:spPr bwMode="auto">
            <a:xfrm flipV="1">
              <a:off x="7473950" y="3333750"/>
              <a:ext cx="0" cy="45406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noAutofit/>
            </a:bodyPr>
            <a:lstStyle/>
            <a:p>
              <a:endParaRPr lang="en-US"/>
            </a:p>
          </p:txBody>
        </p:sp>
        <p:sp>
          <p:nvSpPr>
            <p:cNvPr id="13408" name="Line 7"/>
            <p:cNvSpPr>
              <a:spLocks noChangeShapeType="1"/>
            </p:cNvSpPr>
            <p:nvPr/>
          </p:nvSpPr>
          <p:spPr bwMode="auto">
            <a:xfrm flipV="1">
              <a:off x="6810375" y="3333750"/>
              <a:ext cx="0" cy="45561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3403" name="Line 118"/>
          <p:cNvSpPr>
            <a:spLocks noChangeShapeType="1"/>
          </p:cNvSpPr>
          <p:nvPr/>
        </p:nvSpPr>
        <p:spPr bwMode="auto">
          <a:xfrm flipV="1">
            <a:off x="6191250" y="2038350"/>
            <a:ext cx="0" cy="169545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 type="none" w="lg" len="med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3404" name="Line 118"/>
          <p:cNvSpPr>
            <a:spLocks noChangeShapeType="1"/>
          </p:cNvSpPr>
          <p:nvPr/>
        </p:nvSpPr>
        <p:spPr bwMode="auto">
          <a:xfrm flipV="1">
            <a:off x="6191250" y="1733550"/>
            <a:ext cx="0" cy="230505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 type="none" w="lg" len="med"/>
            <a:tailEnd type="none" w="lg" len="med"/>
          </a:ln>
        </p:spPr>
        <p:txBody>
          <a:bodyPr anchor="ctr">
            <a:noAutofit/>
          </a:bodyPr>
          <a:lstStyle/>
          <a:p>
            <a:endParaRPr lang="en-US"/>
          </a:p>
        </p:txBody>
      </p:sp>
      <p:grpSp>
        <p:nvGrpSpPr>
          <p:cNvPr id="10" name="Group 184"/>
          <p:cNvGrpSpPr/>
          <p:nvPr/>
        </p:nvGrpSpPr>
        <p:grpSpPr>
          <a:xfrm>
            <a:off x="2957513" y="1573213"/>
            <a:ext cx="3281362" cy="2192337"/>
            <a:chOff x="881063" y="1573213"/>
            <a:chExt cx="3281362" cy="2192337"/>
          </a:xfrm>
        </p:grpSpPr>
        <p:sp>
          <p:nvSpPr>
            <p:cNvPr id="13334" name="Line 130"/>
            <p:cNvSpPr>
              <a:spLocks noChangeShapeType="1"/>
            </p:cNvSpPr>
            <p:nvPr/>
          </p:nvSpPr>
          <p:spPr bwMode="auto">
            <a:xfrm rot="3052331" flipH="1">
              <a:off x="1994694" y="316150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35" name="Line 131"/>
            <p:cNvSpPr>
              <a:spLocks noChangeShapeType="1"/>
            </p:cNvSpPr>
            <p:nvPr/>
          </p:nvSpPr>
          <p:spPr bwMode="auto">
            <a:xfrm rot="3052331" flipH="1">
              <a:off x="2115344" y="306308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36" name="Line 132"/>
            <p:cNvSpPr>
              <a:spLocks noChangeShapeType="1"/>
            </p:cNvSpPr>
            <p:nvPr/>
          </p:nvSpPr>
          <p:spPr bwMode="auto">
            <a:xfrm rot="3052331" flipH="1">
              <a:off x="2235994" y="296465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37" name="Line 133"/>
            <p:cNvSpPr>
              <a:spLocks noChangeShapeType="1"/>
            </p:cNvSpPr>
            <p:nvPr/>
          </p:nvSpPr>
          <p:spPr bwMode="auto">
            <a:xfrm rot="3052331" flipH="1">
              <a:off x="2356644" y="286623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38" name="Line 134"/>
            <p:cNvSpPr>
              <a:spLocks noChangeShapeType="1"/>
            </p:cNvSpPr>
            <p:nvPr/>
          </p:nvSpPr>
          <p:spPr bwMode="auto">
            <a:xfrm rot="3052331" flipH="1">
              <a:off x="2478881" y="276780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39" name="Line 135"/>
            <p:cNvSpPr>
              <a:spLocks noChangeShapeType="1"/>
            </p:cNvSpPr>
            <p:nvPr/>
          </p:nvSpPr>
          <p:spPr bwMode="auto">
            <a:xfrm rot="3052331" flipH="1">
              <a:off x="2599531" y="266938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0" name="Line 136"/>
            <p:cNvSpPr>
              <a:spLocks noChangeShapeType="1"/>
            </p:cNvSpPr>
            <p:nvPr/>
          </p:nvSpPr>
          <p:spPr bwMode="auto">
            <a:xfrm rot="3052331" flipH="1">
              <a:off x="2720181" y="257095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1" name="Line 137"/>
            <p:cNvSpPr>
              <a:spLocks noChangeShapeType="1"/>
            </p:cNvSpPr>
            <p:nvPr/>
          </p:nvSpPr>
          <p:spPr bwMode="auto">
            <a:xfrm rot="3052331" flipH="1">
              <a:off x="2842419" y="247253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2" name="Line 138"/>
            <p:cNvSpPr>
              <a:spLocks noChangeShapeType="1"/>
            </p:cNvSpPr>
            <p:nvPr/>
          </p:nvSpPr>
          <p:spPr bwMode="auto">
            <a:xfrm rot="3052331" flipH="1">
              <a:off x="2963069" y="237410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3" name="Line 139"/>
            <p:cNvSpPr>
              <a:spLocks noChangeShapeType="1"/>
            </p:cNvSpPr>
            <p:nvPr/>
          </p:nvSpPr>
          <p:spPr bwMode="auto">
            <a:xfrm rot="3052331" flipH="1">
              <a:off x="3083719" y="227568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4" name="Line 140"/>
            <p:cNvSpPr>
              <a:spLocks noChangeShapeType="1"/>
            </p:cNvSpPr>
            <p:nvPr/>
          </p:nvSpPr>
          <p:spPr bwMode="auto">
            <a:xfrm rot="3052331" flipH="1">
              <a:off x="3205956" y="217725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5" name="Line 141"/>
            <p:cNvSpPr>
              <a:spLocks noChangeShapeType="1"/>
            </p:cNvSpPr>
            <p:nvPr/>
          </p:nvSpPr>
          <p:spPr bwMode="auto">
            <a:xfrm rot="3052331" flipH="1">
              <a:off x="3326606" y="207883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6" name="Line 142"/>
            <p:cNvSpPr>
              <a:spLocks noChangeShapeType="1"/>
            </p:cNvSpPr>
            <p:nvPr/>
          </p:nvSpPr>
          <p:spPr bwMode="auto">
            <a:xfrm rot="3052331" flipH="1">
              <a:off x="2177256" y="3171032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7" name="Line 143"/>
            <p:cNvSpPr>
              <a:spLocks noChangeShapeType="1"/>
            </p:cNvSpPr>
            <p:nvPr/>
          </p:nvSpPr>
          <p:spPr bwMode="auto">
            <a:xfrm rot="3052331" flipH="1">
              <a:off x="2297906" y="3072607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8" name="Line 144"/>
            <p:cNvSpPr>
              <a:spLocks noChangeShapeType="1"/>
            </p:cNvSpPr>
            <p:nvPr/>
          </p:nvSpPr>
          <p:spPr bwMode="auto">
            <a:xfrm rot="3052331" flipH="1">
              <a:off x="2418556" y="2974182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49" name="Line 145"/>
            <p:cNvSpPr>
              <a:spLocks noChangeShapeType="1"/>
            </p:cNvSpPr>
            <p:nvPr/>
          </p:nvSpPr>
          <p:spPr bwMode="auto">
            <a:xfrm rot="3052331" flipH="1">
              <a:off x="2540794" y="2874169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0" name="Line 146"/>
            <p:cNvSpPr>
              <a:spLocks noChangeShapeType="1"/>
            </p:cNvSpPr>
            <p:nvPr/>
          </p:nvSpPr>
          <p:spPr bwMode="auto">
            <a:xfrm rot="3052331" flipH="1">
              <a:off x="2661443" y="2777332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1" name="Line 147"/>
            <p:cNvSpPr>
              <a:spLocks noChangeShapeType="1"/>
            </p:cNvSpPr>
            <p:nvPr/>
          </p:nvSpPr>
          <p:spPr bwMode="auto">
            <a:xfrm rot="3052331" flipH="1">
              <a:off x="2782093" y="2678907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2" name="Line 148"/>
            <p:cNvSpPr>
              <a:spLocks noChangeShapeType="1"/>
            </p:cNvSpPr>
            <p:nvPr/>
          </p:nvSpPr>
          <p:spPr bwMode="auto">
            <a:xfrm rot="3052331" flipH="1">
              <a:off x="2902743" y="2580482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3" name="Line 149"/>
            <p:cNvSpPr>
              <a:spLocks noChangeShapeType="1"/>
            </p:cNvSpPr>
            <p:nvPr/>
          </p:nvSpPr>
          <p:spPr bwMode="auto">
            <a:xfrm rot="3052331" flipH="1">
              <a:off x="3023394" y="2480469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4" name="Line 150"/>
            <p:cNvSpPr>
              <a:spLocks noChangeShapeType="1"/>
            </p:cNvSpPr>
            <p:nvPr/>
          </p:nvSpPr>
          <p:spPr bwMode="auto">
            <a:xfrm rot="3052331" flipH="1">
              <a:off x="3144044" y="2382044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5" name="Line 151"/>
            <p:cNvSpPr>
              <a:spLocks noChangeShapeType="1"/>
            </p:cNvSpPr>
            <p:nvPr/>
          </p:nvSpPr>
          <p:spPr bwMode="auto">
            <a:xfrm rot="3052331" flipH="1">
              <a:off x="3266281" y="2285207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6" name="Line 152"/>
            <p:cNvSpPr>
              <a:spLocks noChangeShapeType="1"/>
            </p:cNvSpPr>
            <p:nvPr/>
          </p:nvSpPr>
          <p:spPr bwMode="auto">
            <a:xfrm rot="3052331" flipH="1">
              <a:off x="3386932" y="2185194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7" name="Line 154"/>
            <p:cNvSpPr>
              <a:spLocks noChangeShapeType="1"/>
            </p:cNvSpPr>
            <p:nvPr/>
          </p:nvSpPr>
          <p:spPr bwMode="auto">
            <a:xfrm rot="3052331" flipH="1">
              <a:off x="2478881" y="276780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8" name="Line 155"/>
            <p:cNvSpPr>
              <a:spLocks noChangeShapeType="1"/>
            </p:cNvSpPr>
            <p:nvPr/>
          </p:nvSpPr>
          <p:spPr bwMode="auto">
            <a:xfrm rot="3052331" flipH="1">
              <a:off x="2599531" y="266938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59" name="Line 156"/>
            <p:cNvSpPr>
              <a:spLocks noChangeShapeType="1"/>
            </p:cNvSpPr>
            <p:nvPr/>
          </p:nvSpPr>
          <p:spPr bwMode="auto">
            <a:xfrm rot="3052331" flipH="1">
              <a:off x="2720181" y="257095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0" name="Line 157"/>
            <p:cNvSpPr>
              <a:spLocks noChangeShapeType="1"/>
            </p:cNvSpPr>
            <p:nvPr/>
          </p:nvSpPr>
          <p:spPr bwMode="auto">
            <a:xfrm rot="3052331" flipH="1">
              <a:off x="2842419" y="247253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1" name="Line 158"/>
            <p:cNvSpPr>
              <a:spLocks noChangeShapeType="1"/>
            </p:cNvSpPr>
            <p:nvPr/>
          </p:nvSpPr>
          <p:spPr bwMode="auto">
            <a:xfrm rot="3052331" flipH="1">
              <a:off x="2963069" y="237410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2" name="Line 159"/>
            <p:cNvSpPr>
              <a:spLocks noChangeShapeType="1"/>
            </p:cNvSpPr>
            <p:nvPr/>
          </p:nvSpPr>
          <p:spPr bwMode="auto">
            <a:xfrm rot="3052331" flipH="1">
              <a:off x="3083719" y="227568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noAutofit/>
            </a:bodyPr>
            <a:lstStyle/>
            <a:p>
              <a:endParaRPr lang="en-US"/>
            </a:p>
          </p:txBody>
        </p:sp>
        <p:sp>
          <p:nvSpPr>
            <p:cNvPr id="13363" name="Line 160"/>
            <p:cNvSpPr>
              <a:spLocks noChangeShapeType="1"/>
            </p:cNvSpPr>
            <p:nvPr/>
          </p:nvSpPr>
          <p:spPr bwMode="auto">
            <a:xfrm rot="3052331" flipH="1">
              <a:off x="3205956" y="217725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4" name="Line 161"/>
            <p:cNvSpPr>
              <a:spLocks noChangeShapeType="1"/>
            </p:cNvSpPr>
            <p:nvPr/>
          </p:nvSpPr>
          <p:spPr bwMode="auto">
            <a:xfrm rot="3052331" flipH="1">
              <a:off x="3326606" y="207883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5" name="Line 162"/>
            <p:cNvSpPr>
              <a:spLocks noChangeShapeType="1"/>
            </p:cNvSpPr>
            <p:nvPr/>
          </p:nvSpPr>
          <p:spPr bwMode="auto">
            <a:xfrm rot="3052331" flipH="1">
              <a:off x="3447256" y="198040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6" name="Line 163"/>
            <p:cNvSpPr>
              <a:spLocks noChangeShapeType="1"/>
            </p:cNvSpPr>
            <p:nvPr/>
          </p:nvSpPr>
          <p:spPr bwMode="auto">
            <a:xfrm rot="3052331" flipH="1">
              <a:off x="3567906" y="188198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7" name="Line 164"/>
            <p:cNvSpPr>
              <a:spLocks noChangeShapeType="1"/>
            </p:cNvSpPr>
            <p:nvPr/>
          </p:nvSpPr>
          <p:spPr bwMode="auto">
            <a:xfrm rot="3052331" flipH="1">
              <a:off x="3690144" y="178355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8" name="Line 165"/>
            <p:cNvSpPr>
              <a:spLocks noChangeShapeType="1"/>
            </p:cNvSpPr>
            <p:nvPr/>
          </p:nvSpPr>
          <p:spPr bwMode="auto">
            <a:xfrm rot="3052331" flipH="1">
              <a:off x="3810794" y="168513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69" name="Line 166"/>
            <p:cNvSpPr>
              <a:spLocks noChangeShapeType="1"/>
            </p:cNvSpPr>
            <p:nvPr/>
          </p:nvSpPr>
          <p:spPr bwMode="auto">
            <a:xfrm rot="3052331" flipH="1">
              <a:off x="2661443" y="2777332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0" name="Line 167"/>
            <p:cNvSpPr>
              <a:spLocks noChangeShapeType="1"/>
            </p:cNvSpPr>
            <p:nvPr/>
          </p:nvSpPr>
          <p:spPr bwMode="auto">
            <a:xfrm rot="3052331" flipH="1">
              <a:off x="2782093" y="2678907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1" name="Line 168"/>
            <p:cNvSpPr>
              <a:spLocks noChangeShapeType="1"/>
            </p:cNvSpPr>
            <p:nvPr/>
          </p:nvSpPr>
          <p:spPr bwMode="auto">
            <a:xfrm rot="3052331" flipH="1">
              <a:off x="2902743" y="2580482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2" name="Line 169"/>
            <p:cNvSpPr>
              <a:spLocks noChangeShapeType="1"/>
            </p:cNvSpPr>
            <p:nvPr/>
          </p:nvSpPr>
          <p:spPr bwMode="auto">
            <a:xfrm rot="3052331" flipH="1">
              <a:off x="3023394" y="2480469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3" name="Line 170"/>
            <p:cNvSpPr>
              <a:spLocks noChangeShapeType="1"/>
            </p:cNvSpPr>
            <p:nvPr/>
          </p:nvSpPr>
          <p:spPr bwMode="auto">
            <a:xfrm rot="3052331" flipH="1">
              <a:off x="3144044" y="2382044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4" name="Line 171"/>
            <p:cNvSpPr>
              <a:spLocks noChangeShapeType="1"/>
            </p:cNvSpPr>
            <p:nvPr/>
          </p:nvSpPr>
          <p:spPr bwMode="auto">
            <a:xfrm rot="3052331" flipH="1">
              <a:off x="3266281" y="2285207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5" name="Line 172"/>
            <p:cNvSpPr>
              <a:spLocks noChangeShapeType="1"/>
            </p:cNvSpPr>
            <p:nvPr/>
          </p:nvSpPr>
          <p:spPr bwMode="auto">
            <a:xfrm rot="3052331" flipH="1">
              <a:off x="3386932" y="2185194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6" name="Line 173"/>
            <p:cNvSpPr>
              <a:spLocks noChangeShapeType="1"/>
            </p:cNvSpPr>
            <p:nvPr/>
          </p:nvSpPr>
          <p:spPr bwMode="auto">
            <a:xfrm rot="3052331" flipH="1">
              <a:off x="3507582" y="2086769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7" name="Line 174"/>
            <p:cNvSpPr>
              <a:spLocks noChangeShapeType="1"/>
            </p:cNvSpPr>
            <p:nvPr/>
          </p:nvSpPr>
          <p:spPr bwMode="auto">
            <a:xfrm rot="3052331" flipH="1">
              <a:off x="3628232" y="1988344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8" name="Line 175"/>
            <p:cNvSpPr>
              <a:spLocks noChangeShapeType="1"/>
            </p:cNvSpPr>
            <p:nvPr/>
          </p:nvSpPr>
          <p:spPr bwMode="auto">
            <a:xfrm rot="3052331" flipH="1">
              <a:off x="3750469" y="1889919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79" name="Line 176"/>
            <p:cNvSpPr>
              <a:spLocks noChangeShapeType="1"/>
            </p:cNvSpPr>
            <p:nvPr/>
          </p:nvSpPr>
          <p:spPr bwMode="auto">
            <a:xfrm rot="3052331" flipH="1">
              <a:off x="3871119" y="1791494"/>
              <a:ext cx="746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0" name="Line 177"/>
            <p:cNvSpPr>
              <a:spLocks noChangeShapeType="1"/>
            </p:cNvSpPr>
            <p:nvPr/>
          </p:nvSpPr>
          <p:spPr bwMode="auto">
            <a:xfrm rot="3052331" flipH="1">
              <a:off x="1388269" y="365363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noAutofit/>
            </a:bodyPr>
            <a:lstStyle/>
            <a:p>
              <a:endParaRPr lang="en-US"/>
            </a:p>
          </p:txBody>
        </p:sp>
        <p:sp>
          <p:nvSpPr>
            <p:cNvPr id="13381" name="Line 178"/>
            <p:cNvSpPr>
              <a:spLocks noChangeShapeType="1"/>
            </p:cNvSpPr>
            <p:nvPr/>
          </p:nvSpPr>
          <p:spPr bwMode="auto">
            <a:xfrm rot="3052331" flipH="1">
              <a:off x="1508919" y="3556794"/>
              <a:ext cx="223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2" name="Line 179"/>
            <p:cNvSpPr>
              <a:spLocks noChangeShapeType="1"/>
            </p:cNvSpPr>
            <p:nvPr/>
          </p:nvSpPr>
          <p:spPr bwMode="auto">
            <a:xfrm rot="3052331" flipH="1">
              <a:off x="1631156" y="345678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3" name="Line 180"/>
            <p:cNvSpPr>
              <a:spLocks noChangeShapeType="1"/>
            </p:cNvSpPr>
            <p:nvPr/>
          </p:nvSpPr>
          <p:spPr bwMode="auto">
            <a:xfrm rot="3052331" flipH="1">
              <a:off x="1751806" y="3358357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4" name="Line 181"/>
            <p:cNvSpPr>
              <a:spLocks noChangeShapeType="1"/>
            </p:cNvSpPr>
            <p:nvPr/>
          </p:nvSpPr>
          <p:spPr bwMode="auto">
            <a:xfrm rot="3052331" flipH="1">
              <a:off x="1872456" y="3259932"/>
              <a:ext cx="223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5" name="Line 182"/>
            <p:cNvSpPr>
              <a:spLocks noChangeShapeType="1"/>
            </p:cNvSpPr>
            <p:nvPr/>
          </p:nvSpPr>
          <p:spPr bwMode="auto">
            <a:xfrm rot="3052331" flipH="1">
              <a:off x="1570831" y="3663157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6" name="Line 183"/>
            <p:cNvSpPr>
              <a:spLocks noChangeShapeType="1"/>
            </p:cNvSpPr>
            <p:nvPr/>
          </p:nvSpPr>
          <p:spPr bwMode="auto">
            <a:xfrm rot="3052331" flipH="1">
              <a:off x="1691481" y="3564732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7" name="Line 184"/>
            <p:cNvSpPr>
              <a:spLocks noChangeShapeType="1"/>
            </p:cNvSpPr>
            <p:nvPr/>
          </p:nvSpPr>
          <p:spPr bwMode="auto">
            <a:xfrm rot="3052331" flipH="1">
              <a:off x="1813718" y="3466307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8" name="Line 185"/>
            <p:cNvSpPr>
              <a:spLocks noChangeShapeType="1"/>
            </p:cNvSpPr>
            <p:nvPr/>
          </p:nvSpPr>
          <p:spPr bwMode="auto">
            <a:xfrm rot="3052331" flipH="1">
              <a:off x="1934368" y="3367882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sp>
          <p:nvSpPr>
            <p:cNvPr id="13389" name="Line 186"/>
            <p:cNvSpPr>
              <a:spLocks noChangeShapeType="1"/>
            </p:cNvSpPr>
            <p:nvPr/>
          </p:nvSpPr>
          <p:spPr bwMode="auto">
            <a:xfrm rot="3052331" flipH="1">
              <a:off x="2055018" y="3269457"/>
              <a:ext cx="74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  <p:pic>
          <p:nvPicPr>
            <p:cNvPr id="13390" name="Picture 18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3021679">
              <a:off x="2389981" y="794545"/>
              <a:ext cx="263525" cy="3281362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</p:pic>
        <p:sp>
          <p:nvSpPr>
            <p:cNvPr id="13391" name="Oval 188"/>
            <p:cNvSpPr>
              <a:spLocks noChangeArrowheads="1"/>
            </p:cNvSpPr>
            <p:nvPr/>
          </p:nvSpPr>
          <p:spPr bwMode="auto">
            <a:xfrm>
              <a:off x="4040188" y="1685925"/>
              <a:ext cx="88900" cy="9525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noAutofit/>
            </a:bodyPr>
            <a:lstStyle/>
            <a:p>
              <a:endParaRPr lang="en-US"/>
            </a:p>
          </p:txBody>
        </p:sp>
        <p:sp>
          <p:nvSpPr>
            <p:cNvPr id="198" name="Rectangle 197"/>
            <p:cNvSpPr/>
            <p:nvPr/>
          </p:nvSpPr>
          <p:spPr bwMode="auto">
            <a:xfrm rot="19190903">
              <a:off x="2493963" y="2663825"/>
              <a:ext cx="557212" cy="228600"/>
            </a:xfrm>
            <a:prstGeom prst="rect">
              <a:avLst/>
            </a:prstGeom>
            <a:solidFill>
              <a:schemeClr val="bg2">
                <a:lumMod val="65000"/>
              </a:schemeClr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>
              <a:no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13406" name="Oval 200"/>
            <p:cNvSpPr>
              <a:spLocks noChangeArrowheads="1"/>
            </p:cNvSpPr>
            <p:nvPr/>
          </p:nvSpPr>
          <p:spPr bwMode="auto">
            <a:xfrm>
              <a:off x="2819400" y="259080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rgbClr val="FF0000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91" name="AutoShape 10"/>
          <p:cNvSpPr>
            <a:spLocks noChangeArrowheads="1"/>
          </p:cNvSpPr>
          <p:nvPr/>
        </p:nvSpPr>
        <p:spPr bwMode="auto">
          <a:xfrm flipH="1">
            <a:off x="240999" y="1964423"/>
            <a:ext cx="514052" cy="237451"/>
          </a:xfrm>
          <a:prstGeom prst="roundRect">
            <a:avLst>
              <a:gd name="adj" fmla="val 16667"/>
            </a:avLst>
          </a:prstGeom>
          <a:solidFill>
            <a:schemeClr val="accent2">
              <a:lumMod val="50000"/>
            </a:schemeClr>
          </a:solidFill>
          <a:ln w="28575">
            <a:noFill/>
            <a:round/>
            <a:headEnd type="none" w="lg" len="med"/>
            <a:tailEnd type="none" w="lg" len="med"/>
          </a:ln>
        </p:spPr>
        <p:txBody>
          <a:bodyPr anchor="ctr">
            <a:noAutofit/>
          </a:bodyPr>
          <a:lstStyle/>
          <a:p>
            <a:endParaRPr lang="en-US"/>
          </a:p>
        </p:txBody>
      </p:sp>
      <p:sp>
        <p:nvSpPr>
          <p:cNvPr id="192" name="Rectangle 11"/>
          <p:cNvSpPr>
            <a:spLocks noChangeArrowheads="1"/>
          </p:cNvSpPr>
          <p:nvPr/>
        </p:nvSpPr>
        <p:spPr bwMode="auto">
          <a:xfrm flipH="1">
            <a:off x="238155" y="1913530"/>
            <a:ext cx="514052" cy="85686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 anchor="ctr">
            <a:noAutofit/>
          </a:bodyPr>
          <a:lstStyle/>
          <a:p>
            <a:endParaRPr lang="en-US"/>
          </a:p>
        </p:txBody>
      </p:sp>
      <p:sp>
        <p:nvSpPr>
          <p:cNvPr id="193" name="AutoShape 12"/>
          <p:cNvSpPr>
            <a:spLocks noChangeArrowheads="1"/>
          </p:cNvSpPr>
          <p:nvPr/>
        </p:nvSpPr>
        <p:spPr bwMode="auto">
          <a:xfrm flipH="1">
            <a:off x="240999" y="1622725"/>
            <a:ext cx="514052" cy="568762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pic>
        <p:nvPicPr>
          <p:cNvPr id="194" name="Picture 13" descr="Product Pictur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000" r="63148" b="48000"/>
          <a:stretch>
            <a:fillRect/>
          </a:stretch>
        </p:blipFill>
        <p:spPr bwMode="auto">
          <a:xfrm flipH="1">
            <a:off x="469081" y="1629784"/>
            <a:ext cx="411010" cy="35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5" name="Rectangle 14"/>
          <p:cNvSpPr>
            <a:spLocks noChangeArrowheads="1"/>
          </p:cNvSpPr>
          <p:nvPr/>
        </p:nvSpPr>
        <p:spPr bwMode="auto">
          <a:xfrm flipH="1">
            <a:off x="456345" y="1877579"/>
            <a:ext cx="42838" cy="114634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>
            <a:noAutofit/>
          </a:bodyPr>
          <a:lstStyle/>
          <a:p>
            <a:endParaRPr lang="en-US"/>
          </a:p>
        </p:txBody>
      </p:sp>
      <p:sp>
        <p:nvSpPr>
          <p:cNvPr id="196" name="AutoShape 15"/>
          <p:cNvSpPr>
            <a:spLocks noChangeArrowheads="1"/>
          </p:cNvSpPr>
          <p:nvPr/>
        </p:nvSpPr>
        <p:spPr bwMode="auto">
          <a:xfrm rot="5400000" flipH="1">
            <a:off x="437814" y="1854440"/>
            <a:ext cx="113476" cy="302179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anchor="ctr">
            <a:noAutofit/>
          </a:bodyPr>
          <a:lstStyle/>
          <a:p>
            <a:endParaRPr lang="en-US"/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 flipH="1">
            <a:off x="273469" y="1548965"/>
            <a:ext cx="453848" cy="85686"/>
            <a:chOff x="2282" y="276"/>
            <a:chExt cx="580" cy="111"/>
          </a:xfrm>
        </p:grpSpPr>
        <p:sp>
          <p:nvSpPr>
            <p:cNvPr id="203" name="Arc 17"/>
            <p:cNvSpPr>
              <a:spLocks/>
            </p:cNvSpPr>
            <p:nvPr/>
          </p:nvSpPr>
          <p:spPr bwMode="auto">
            <a:xfrm rot="10800000" flipH="1">
              <a:off x="2282" y="276"/>
              <a:ext cx="40" cy="111"/>
            </a:xfrm>
            <a:custGeom>
              <a:avLst/>
              <a:gdLst>
                <a:gd name="T0" fmla="*/ 0 w 21600"/>
                <a:gd name="T1" fmla="*/ 0 h 21600"/>
                <a:gd name="T2" fmla="*/ 40 w 21600"/>
                <a:gd name="T3" fmla="*/ 111 h 21600"/>
                <a:gd name="T4" fmla="*/ 0 w 21600"/>
                <a:gd name="T5" fmla="*/ 11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noAutofit/>
            </a:bodyPr>
            <a:lstStyle/>
            <a:p>
              <a:endParaRPr lang="en-US"/>
            </a:p>
          </p:txBody>
        </p:sp>
        <p:sp>
          <p:nvSpPr>
            <p:cNvPr id="204" name="Arc 18"/>
            <p:cNvSpPr>
              <a:spLocks/>
            </p:cNvSpPr>
            <p:nvPr/>
          </p:nvSpPr>
          <p:spPr bwMode="auto">
            <a:xfrm rot="10800000">
              <a:off x="2823" y="276"/>
              <a:ext cx="39" cy="111"/>
            </a:xfrm>
            <a:custGeom>
              <a:avLst/>
              <a:gdLst>
                <a:gd name="T0" fmla="*/ 0 w 21600"/>
                <a:gd name="T1" fmla="*/ 0 h 21600"/>
                <a:gd name="T2" fmla="*/ 40 w 21600"/>
                <a:gd name="T3" fmla="*/ 111 h 21600"/>
                <a:gd name="T4" fmla="*/ 0 w 21600"/>
                <a:gd name="T5" fmla="*/ 11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99" name="AutoShape 19"/>
          <p:cNvSpPr>
            <a:spLocks noChangeArrowheads="1"/>
          </p:cNvSpPr>
          <p:nvPr/>
        </p:nvSpPr>
        <p:spPr bwMode="auto">
          <a:xfrm flipH="1" flipV="1">
            <a:off x="280363" y="1596862"/>
            <a:ext cx="446901" cy="92634"/>
          </a:xfrm>
          <a:custGeom>
            <a:avLst/>
            <a:gdLst>
              <a:gd name="T0" fmla="*/ 364 w 21600"/>
              <a:gd name="T1" fmla="*/ 40 h 21600"/>
              <a:gd name="T2" fmla="*/ 193 w 21600"/>
              <a:gd name="T3" fmla="*/ 80 h 21600"/>
              <a:gd name="T4" fmla="*/ 22 w 21600"/>
              <a:gd name="T5" fmla="*/ 40 h 21600"/>
              <a:gd name="T6" fmla="*/ 19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022 w 21600"/>
              <a:gd name="T13" fmla="*/ 2970 h 21600"/>
              <a:gd name="T14" fmla="*/ 18578 w 21600"/>
              <a:gd name="T15" fmla="*/ 1863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435" y="21600"/>
                </a:lnTo>
                <a:lnTo>
                  <a:pt x="19165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lg" len="med"/>
            <a:tailEnd type="none" w="lg" len="med"/>
          </a:ln>
        </p:spPr>
        <p:txBody>
          <a:bodyPr anchor="ctr">
            <a:noAutofit/>
          </a:bodyPr>
          <a:lstStyle/>
          <a:p>
            <a:endParaRPr lang="en-US"/>
          </a:p>
        </p:txBody>
      </p:sp>
      <p:sp>
        <p:nvSpPr>
          <p:cNvPr id="201" name="Freeform 21"/>
          <p:cNvSpPr>
            <a:spLocks/>
          </p:cNvSpPr>
          <p:nvPr/>
        </p:nvSpPr>
        <p:spPr bwMode="auto">
          <a:xfrm flipH="1">
            <a:off x="276758" y="1504197"/>
            <a:ext cx="444848" cy="98240"/>
          </a:xfrm>
          <a:custGeom>
            <a:avLst/>
            <a:gdLst>
              <a:gd name="T0" fmla="*/ 0 w 288"/>
              <a:gd name="T1" fmla="*/ 144 h 144"/>
              <a:gd name="T2" fmla="*/ 0 w 288"/>
              <a:gd name="T3" fmla="*/ 0 h 144"/>
              <a:gd name="T4" fmla="*/ 288 w 288"/>
              <a:gd name="T5" fmla="*/ 0 h 144"/>
              <a:gd name="T6" fmla="*/ 288 w 288"/>
              <a:gd name="T7" fmla="*/ 144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144"/>
              <a:gd name="T14" fmla="*/ 288 w 288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144">
                <a:moveTo>
                  <a:pt x="0" y="144"/>
                </a:moveTo>
                <a:lnTo>
                  <a:pt x="0" y="0"/>
                </a:lnTo>
                <a:lnTo>
                  <a:pt x="288" y="0"/>
                </a:lnTo>
                <a:lnTo>
                  <a:pt x="288" y="144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anchor="ctr">
            <a:noAutofit/>
          </a:bodyPr>
          <a:lstStyle/>
          <a:p>
            <a:endParaRPr lang="en-US"/>
          </a:p>
        </p:txBody>
      </p:sp>
      <p:sp>
        <p:nvSpPr>
          <p:cNvPr id="208" name="Freeform 207"/>
          <p:cNvSpPr/>
          <p:nvPr/>
        </p:nvSpPr>
        <p:spPr bwMode="auto">
          <a:xfrm>
            <a:off x="4931054" y="6788037"/>
            <a:ext cx="2223829" cy="1141794"/>
          </a:xfrm>
          <a:custGeom>
            <a:avLst/>
            <a:gdLst>
              <a:gd name="connsiteX0" fmla="*/ 0 w 5310835"/>
              <a:gd name="connsiteY0" fmla="*/ 0 h 621792"/>
              <a:gd name="connsiteX1" fmla="*/ 5310835 w 5310835"/>
              <a:gd name="connsiteY1" fmla="*/ 621792 h 621792"/>
              <a:gd name="connsiteX0" fmla="*/ 0 w 5310835"/>
              <a:gd name="connsiteY0" fmla="*/ 0 h 872947"/>
              <a:gd name="connsiteX1" fmla="*/ 5310835 w 5310835"/>
              <a:gd name="connsiteY1" fmla="*/ 621792 h 872947"/>
              <a:gd name="connsiteX0" fmla="*/ 0 w 5310835"/>
              <a:gd name="connsiteY0" fmla="*/ 0 h 1676060"/>
              <a:gd name="connsiteX1" fmla="*/ 5310835 w 5310835"/>
              <a:gd name="connsiteY1" fmla="*/ 621792 h 1676060"/>
              <a:gd name="connsiteX0" fmla="*/ 0 w 5010391"/>
              <a:gd name="connsiteY0" fmla="*/ 9224263 h 10900323"/>
              <a:gd name="connsiteX1" fmla="*/ 5010391 w 5010391"/>
              <a:gd name="connsiteY1" fmla="*/ 207266 h 1090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10391" h="10900323">
                <a:moveTo>
                  <a:pt x="0" y="9224263"/>
                </a:moveTo>
                <a:cubicBezTo>
                  <a:pt x="28543" y="10900323"/>
                  <a:pt x="3240113" y="2"/>
                  <a:pt x="5010391" y="207266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1218903" y="3760718"/>
            <a:ext cx="22059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Open channel supercritical flow</a:t>
            </a:r>
          </a:p>
          <a:p>
            <a:r>
              <a:rPr lang="en-US" dirty="0" smtClean="0"/>
              <a:t>Drop tube</a:t>
            </a:r>
            <a:endParaRPr lang="en-US" dirty="0"/>
          </a:p>
        </p:txBody>
      </p:sp>
      <p:cxnSp>
        <p:nvCxnSpPr>
          <p:cNvPr id="200" name="Straight Arrow Connector 199"/>
          <p:cNvCxnSpPr/>
          <p:nvPr/>
        </p:nvCxnSpPr>
        <p:spPr bwMode="auto">
          <a:xfrm flipV="1">
            <a:off x="3162300" y="4229101"/>
            <a:ext cx="1524000" cy="2476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3332" name="Line 120"/>
          <p:cNvSpPr>
            <a:spLocks noChangeShapeType="1"/>
          </p:cNvSpPr>
          <p:nvPr/>
        </p:nvSpPr>
        <p:spPr bwMode="auto">
          <a:xfrm flipH="1">
            <a:off x="774497" y="2001203"/>
            <a:ext cx="968578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lg" len="med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grpSp>
        <p:nvGrpSpPr>
          <p:cNvPr id="197" name="Group 196"/>
          <p:cNvGrpSpPr/>
          <p:nvPr/>
        </p:nvGrpSpPr>
        <p:grpSpPr>
          <a:xfrm>
            <a:off x="6158333" y="3280412"/>
            <a:ext cx="3253086" cy="3192577"/>
            <a:chOff x="4081882" y="3280412"/>
            <a:chExt cx="4638255" cy="3468369"/>
          </a:xfrm>
        </p:grpSpPr>
        <p:cxnSp>
          <p:nvCxnSpPr>
            <p:cNvPr id="206" name="Straight Connector 187"/>
            <p:cNvCxnSpPr>
              <a:cxnSpLocks noChangeShapeType="1"/>
            </p:cNvCxnSpPr>
            <p:nvPr/>
          </p:nvCxnSpPr>
          <p:spPr bwMode="auto">
            <a:xfrm rot="5400000">
              <a:off x="2370417" y="5005795"/>
              <a:ext cx="3461880" cy="11113"/>
            </a:xfrm>
            <a:prstGeom prst="line">
              <a:avLst/>
            </a:prstGeom>
            <a:noFill/>
            <a:ln w="254000" algn="ctr">
              <a:solidFill>
                <a:schemeClr val="bg1">
                  <a:lumMod val="50000"/>
                </a:schemeClr>
              </a:solidFill>
              <a:round/>
              <a:headEnd type="none" w="lg" len="med"/>
              <a:tailEnd type="none" w="lg" len="med"/>
            </a:ln>
          </p:spPr>
        </p:cxnSp>
        <p:cxnSp>
          <p:nvCxnSpPr>
            <p:cNvPr id="209" name="Straight Connector 189"/>
            <p:cNvCxnSpPr>
              <a:cxnSpLocks noChangeShapeType="1"/>
            </p:cNvCxnSpPr>
            <p:nvPr/>
          </p:nvCxnSpPr>
          <p:spPr bwMode="auto">
            <a:xfrm rot="5400000">
              <a:off x="6983641" y="5012284"/>
              <a:ext cx="3461880" cy="11113"/>
            </a:xfrm>
            <a:prstGeom prst="line">
              <a:avLst/>
            </a:prstGeom>
            <a:noFill/>
            <a:ln w="254000" algn="ctr">
              <a:solidFill>
                <a:schemeClr val="bg1">
                  <a:lumMod val="50000"/>
                </a:schemeClr>
              </a:solidFill>
              <a:round/>
              <a:headEnd type="none" w="lg" len="med"/>
              <a:tailEnd type="none" w="lg" len="med"/>
            </a:ln>
          </p:spPr>
        </p:cxnSp>
        <p:cxnSp>
          <p:nvCxnSpPr>
            <p:cNvPr id="210" name="Straight Connector 190"/>
            <p:cNvCxnSpPr>
              <a:cxnSpLocks noChangeShapeType="1"/>
            </p:cNvCxnSpPr>
            <p:nvPr/>
          </p:nvCxnSpPr>
          <p:spPr bwMode="auto">
            <a:xfrm rot="10800000">
              <a:off x="4081882" y="6617357"/>
              <a:ext cx="4635082" cy="12045"/>
            </a:xfrm>
            <a:prstGeom prst="line">
              <a:avLst/>
            </a:prstGeom>
            <a:noFill/>
            <a:ln w="254000" algn="ctr">
              <a:solidFill>
                <a:schemeClr val="bg1">
                  <a:lumMod val="50000"/>
                </a:schemeClr>
              </a:solidFill>
              <a:round/>
              <a:headEnd type="none" w="lg" len="med"/>
              <a:tailEnd type="none" w="lg" len="med"/>
            </a:ln>
          </p:spPr>
        </p:cxnSp>
      </p:grpSp>
      <p:sp>
        <p:nvSpPr>
          <p:cNvPr id="211" name="Trapezoid 210"/>
          <p:cNvSpPr/>
          <p:nvPr/>
        </p:nvSpPr>
        <p:spPr>
          <a:xfrm>
            <a:off x="3486150" y="3981450"/>
            <a:ext cx="533400" cy="213360"/>
          </a:xfrm>
          <a:prstGeom prst="trapezoi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212" name="Line 117"/>
          <p:cNvSpPr>
            <a:spLocks noChangeShapeType="1"/>
          </p:cNvSpPr>
          <p:nvPr/>
        </p:nvSpPr>
        <p:spPr bwMode="auto">
          <a:xfrm flipV="1">
            <a:off x="3743960" y="3778568"/>
            <a:ext cx="0" cy="26765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grpSp>
        <p:nvGrpSpPr>
          <p:cNvPr id="267" name="Group 266"/>
          <p:cNvGrpSpPr/>
          <p:nvPr/>
        </p:nvGrpSpPr>
        <p:grpSpPr>
          <a:xfrm>
            <a:off x="450563" y="2180782"/>
            <a:ext cx="96456" cy="4339450"/>
            <a:chOff x="450563" y="2190307"/>
            <a:chExt cx="96456" cy="4339450"/>
          </a:xfrm>
        </p:grpSpPr>
        <p:sp>
          <p:nvSpPr>
            <p:cNvPr id="247" name="Rectangle 246"/>
            <p:cNvSpPr/>
            <p:nvPr/>
          </p:nvSpPr>
          <p:spPr bwMode="auto">
            <a:xfrm rot="5400000">
              <a:off x="-1670934" y="4311804"/>
              <a:ext cx="4339450" cy="9645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248" name="Straight Connector 247"/>
            <p:cNvCxnSpPr/>
            <p:nvPr/>
          </p:nvCxnSpPr>
          <p:spPr bwMode="auto">
            <a:xfrm rot="5400000">
              <a:off x="-1627126" y="4360032"/>
              <a:ext cx="4339450" cy="0"/>
            </a:xfrm>
            <a:prstGeom prst="line">
              <a:avLst/>
            </a:prstGeom>
            <a:solidFill>
              <a:schemeClr val="accent2">
                <a:lumMod val="5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49" name="Straight Connector 248"/>
            <p:cNvCxnSpPr/>
            <p:nvPr/>
          </p:nvCxnSpPr>
          <p:spPr bwMode="auto">
            <a:xfrm rot="5400000">
              <a:off x="-1717160" y="4360032"/>
              <a:ext cx="4339450" cy="0"/>
            </a:xfrm>
            <a:prstGeom prst="line">
              <a:avLst/>
            </a:prstGeom>
            <a:solidFill>
              <a:schemeClr val="accent2">
                <a:lumMod val="5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  <p:grpSp>
        <p:nvGrpSpPr>
          <p:cNvPr id="273" name="Group 272"/>
          <p:cNvGrpSpPr/>
          <p:nvPr/>
        </p:nvGrpSpPr>
        <p:grpSpPr>
          <a:xfrm>
            <a:off x="4090416" y="3002541"/>
            <a:ext cx="613258" cy="3603762"/>
            <a:chOff x="4090416" y="3002541"/>
            <a:chExt cx="613258" cy="3603762"/>
          </a:xfrm>
        </p:grpSpPr>
        <p:sp>
          <p:nvSpPr>
            <p:cNvPr id="263" name="Freeform 262"/>
            <p:cNvSpPr/>
            <p:nvPr/>
          </p:nvSpPr>
          <p:spPr bwMode="auto">
            <a:xfrm>
              <a:off x="4090416" y="3002541"/>
              <a:ext cx="613258" cy="3603762"/>
            </a:xfrm>
            <a:custGeom>
              <a:avLst/>
              <a:gdLst>
                <a:gd name="connsiteX0" fmla="*/ 605942 w 693724"/>
                <a:gd name="connsiteY0" fmla="*/ 165811 h 4089197"/>
                <a:gd name="connsiteX1" fmla="*/ 86563 w 693724"/>
                <a:gd name="connsiteY1" fmla="*/ 1241146 h 4089197"/>
                <a:gd name="connsiteX2" fmla="*/ 86563 w 693724"/>
                <a:gd name="connsiteY2" fmla="*/ 3684423 h 4089197"/>
                <a:gd name="connsiteX3" fmla="*/ 159715 w 693724"/>
                <a:gd name="connsiteY3" fmla="*/ 3669792 h 4089197"/>
                <a:gd name="connsiteX4" fmla="*/ 188976 w 693724"/>
                <a:gd name="connsiteY4" fmla="*/ 1175309 h 4089197"/>
                <a:gd name="connsiteX5" fmla="*/ 613258 w 693724"/>
                <a:gd name="connsiteY5" fmla="*/ 246279 h 4089197"/>
                <a:gd name="connsiteX6" fmla="*/ 605942 w 693724"/>
                <a:gd name="connsiteY6" fmla="*/ 165811 h 4089197"/>
                <a:gd name="connsiteX0" fmla="*/ 605942 w 693724"/>
                <a:gd name="connsiteY0" fmla="*/ 165811 h 4089197"/>
                <a:gd name="connsiteX1" fmla="*/ 86563 w 693724"/>
                <a:gd name="connsiteY1" fmla="*/ 1241146 h 4089197"/>
                <a:gd name="connsiteX2" fmla="*/ 86563 w 693724"/>
                <a:gd name="connsiteY2" fmla="*/ 3684423 h 4089197"/>
                <a:gd name="connsiteX3" fmla="*/ 159715 w 693724"/>
                <a:gd name="connsiteY3" fmla="*/ 3669792 h 4089197"/>
                <a:gd name="connsiteX4" fmla="*/ 188976 w 693724"/>
                <a:gd name="connsiteY4" fmla="*/ 1175309 h 4089197"/>
                <a:gd name="connsiteX5" fmla="*/ 613258 w 693724"/>
                <a:gd name="connsiteY5" fmla="*/ 246279 h 4089197"/>
                <a:gd name="connsiteX6" fmla="*/ 605942 w 693724"/>
                <a:gd name="connsiteY6" fmla="*/ 165811 h 4089197"/>
                <a:gd name="connsiteX0" fmla="*/ 605942 w 693724"/>
                <a:gd name="connsiteY0" fmla="*/ 165811 h 4089197"/>
                <a:gd name="connsiteX1" fmla="*/ 86563 w 693724"/>
                <a:gd name="connsiteY1" fmla="*/ 1241146 h 4089197"/>
                <a:gd name="connsiteX2" fmla="*/ 86563 w 693724"/>
                <a:gd name="connsiteY2" fmla="*/ 3684423 h 4089197"/>
                <a:gd name="connsiteX3" fmla="*/ 159715 w 693724"/>
                <a:gd name="connsiteY3" fmla="*/ 3669792 h 4089197"/>
                <a:gd name="connsiteX4" fmla="*/ 188976 w 693724"/>
                <a:gd name="connsiteY4" fmla="*/ 1175309 h 4089197"/>
                <a:gd name="connsiteX5" fmla="*/ 613258 w 693724"/>
                <a:gd name="connsiteY5" fmla="*/ 246279 h 4089197"/>
                <a:gd name="connsiteX6" fmla="*/ 605942 w 693724"/>
                <a:gd name="connsiteY6" fmla="*/ 165811 h 4089197"/>
                <a:gd name="connsiteX0" fmla="*/ 605942 w 965328"/>
                <a:gd name="connsiteY0" fmla="*/ 84474 h 4007860"/>
                <a:gd name="connsiteX1" fmla="*/ 86563 w 965328"/>
                <a:gd name="connsiteY1" fmla="*/ 1159809 h 4007860"/>
                <a:gd name="connsiteX2" fmla="*/ 86563 w 965328"/>
                <a:gd name="connsiteY2" fmla="*/ 3603086 h 4007860"/>
                <a:gd name="connsiteX3" fmla="*/ 159715 w 965328"/>
                <a:gd name="connsiteY3" fmla="*/ 3588455 h 4007860"/>
                <a:gd name="connsiteX4" fmla="*/ 188976 w 965328"/>
                <a:gd name="connsiteY4" fmla="*/ 1093972 h 4007860"/>
                <a:gd name="connsiteX5" fmla="*/ 613258 w 965328"/>
                <a:gd name="connsiteY5" fmla="*/ 164942 h 4007860"/>
                <a:gd name="connsiteX6" fmla="*/ 605942 w 965328"/>
                <a:gd name="connsiteY6" fmla="*/ 84474 h 4007860"/>
                <a:gd name="connsiteX0" fmla="*/ 605942 w 613258"/>
                <a:gd name="connsiteY0" fmla="*/ 84474 h 4007860"/>
                <a:gd name="connsiteX1" fmla="*/ 86563 w 613258"/>
                <a:gd name="connsiteY1" fmla="*/ 1159809 h 4007860"/>
                <a:gd name="connsiteX2" fmla="*/ 86563 w 613258"/>
                <a:gd name="connsiteY2" fmla="*/ 3603086 h 4007860"/>
                <a:gd name="connsiteX3" fmla="*/ 159715 w 613258"/>
                <a:gd name="connsiteY3" fmla="*/ 3588455 h 4007860"/>
                <a:gd name="connsiteX4" fmla="*/ 188976 w 613258"/>
                <a:gd name="connsiteY4" fmla="*/ 1093972 h 4007860"/>
                <a:gd name="connsiteX5" fmla="*/ 613258 w 613258"/>
                <a:gd name="connsiteY5" fmla="*/ 164942 h 4007860"/>
                <a:gd name="connsiteX6" fmla="*/ 605942 w 613258"/>
                <a:gd name="connsiteY6" fmla="*/ 84474 h 4007860"/>
                <a:gd name="connsiteX0" fmla="*/ 605942 w 613258"/>
                <a:gd name="connsiteY0" fmla="*/ 84474 h 4007860"/>
                <a:gd name="connsiteX1" fmla="*/ 86563 w 613258"/>
                <a:gd name="connsiteY1" fmla="*/ 1159809 h 4007860"/>
                <a:gd name="connsiteX2" fmla="*/ 86563 w 613258"/>
                <a:gd name="connsiteY2" fmla="*/ 3603086 h 4007860"/>
                <a:gd name="connsiteX3" fmla="*/ 159715 w 613258"/>
                <a:gd name="connsiteY3" fmla="*/ 3588455 h 4007860"/>
                <a:gd name="connsiteX4" fmla="*/ 188976 w 613258"/>
                <a:gd name="connsiteY4" fmla="*/ 1093972 h 4007860"/>
                <a:gd name="connsiteX5" fmla="*/ 613258 w 613258"/>
                <a:gd name="connsiteY5" fmla="*/ 164942 h 4007860"/>
                <a:gd name="connsiteX6" fmla="*/ 605942 w 613258"/>
                <a:gd name="connsiteY6" fmla="*/ 84474 h 4007860"/>
                <a:gd name="connsiteX0" fmla="*/ 605942 w 613258"/>
                <a:gd name="connsiteY0" fmla="*/ 84474 h 4007860"/>
                <a:gd name="connsiteX1" fmla="*/ 86563 w 613258"/>
                <a:gd name="connsiteY1" fmla="*/ 1159809 h 4007860"/>
                <a:gd name="connsiteX2" fmla="*/ 86563 w 613258"/>
                <a:gd name="connsiteY2" fmla="*/ 3603086 h 4007860"/>
                <a:gd name="connsiteX3" fmla="*/ 159715 w 613258"/>
                <a:gd name="connsiteY3" fmla="*/ 3588455 h 4007860"/>
                <a:gd name="connsiteX4" fmla="*/ 188976 w 613258"/>
                <a:gd name="connsiteY4" fmla="*/ 1093972 h 4007860"/>
                <a:gd name="connsiteX5" fmla="*/ 613258 w 613258"/>
                <a:gd name="connsiteY5" fmla="*/ 164942 h 4007860"/>
                <a:gd name="connsiteX6" fmla="*/ 605942 w 613258"/>
                <a:gd name="connsiteY6" fmla="*/ 84474 h 4007860"/>
                <a:gd name="connsiteX0" fmla="*/ 605942 w 613258"/>
                <a:gd name="connsiteY0" fmla="*/ 84474 h 4007860"/>
                <a:gd name="connsiteX1" fmla="*/ 86563 w 613258"/>
                <a:gd name="connsiteY1" fmla="*/ 1159809 h 4007860"/>
                <a:gd name="connsiteX2" fmla="*/ 86563 w 613258"/>
                <a:gd name="connsiteY2" fmla="*/ 3603086 h 4007860"/>
                <a:gd name="connsiteX3" fmla="*/ 159715 w 613258"/>
                <a:gd name="connsiteY3" fmla="*/ 3588455 h 4007860"/>
                <a:gd name="connsiteX4" fmla="*/ 188976 w 613258"/>
                <a:gd name="connsiteY4" fmla="*/ 1093972 h 4007860"/>
                <a:gd name="connsiteX5" fmla="*/ 613258 w 613258"/>
                <a:gd name="connsiteY5" fmla="*/ 164942 h 4007860"/>
                <a:gd name="connsiteX6" fmla="*/ 605942 w 613258"/>
                <a:gd name="connsiteY6" fmla="*/ 84474 h 4007860"/>
                <a:gd name="connsiteX0" fmla="*/ 605942 w 613258"/>
                <a:gd name="connsiteY0" fmla="*/ 84474 h 3603762"/>
                <a:gd name="connsiteX1" fmla="*/ 86563 w 613258"/>
                <a:gd name="connsiteY1" fmla="*/ 1159809 h 3603762"/>
                <a:gd name="connsiteX2" fmla="*/ 86563 w 613258"/>
                <a:gd name="connsiteY2" fmla="*/ 3603086 h 3603762"/>
                <a:gd name="connsiteX3" fmla="*/ 159715 w 613258"/>
                <a:gd name="connsiteY3" fmla="*/ 3588455 h 3603762"/>
                <a:gd name="connsiteX4" fmla="*/ 188976 w 613258"/>
                <a:gd name="connsiteY4" fmla="*/ 1093972 h 3603762"/>
                <a:gd name="connsiteX5" fmla="*/ 613258 w 613258"/>
                <a:gd name="connsiteY5" fmla="*/ 164942 h 3603762"/>
                <a:gd name="connsiteX6" fmla="*/ 605942 w 613258"/>
                <a:gd name="connsiteY6" fmla="*/ 84474 h 3603762"/>
                <a:gd name="connsiteX0" fmla="*/ 605942 w 613258"/>
                <a:gd name="connsiteY0" fmla="*/ 84474 h 3603762"/>
                <a:gd name="connsiteX1" fmla="*/ 86563 w 613258"/>
                <a:gd name="connsiteY1" fmla="*/ 1159809 h 3603762"/>
                <a:gd name="connsiteX2" fmla="*/ 86563 w 613258"/>
                <a:gd name="connsiteY2" fmla="*/ 3603086 h 3603762"/>
                <a:gd name="connsiteX3" fmla="*/ 159715 w 613258"/>
                <a:gd name="connsiteY3" fmla="*/ 3588455 h 3603762"/>
                <a:gd name="connsiteX4" fmla="*/ 159715 w 613258"/>
                <a:gd name="connsiteY4" fmla="*/ 1174440 h 3603762"/>
                <a:gd name="connsiteX5" fmla="*/ 613258 w 613258"/>
                <a:gd name="connsiteY5" fmla="*/ 164942 h 3603762"/>
                <a:gd name="connsiteX6" fmla="*/ 605942 w 613258"/>
                <a:gd name="connsiteY6" fmla="*/ 84474 h 3603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3258" h="3603762">
                  <a:moveTo>
                    <a:pt x="605942" y="84474"/>
                  </a:moveTo>
                  <a:cubicBezTo>
                    <a:pt x="264663" y="195964"/>
                    <a:pt x="173126" y="573374"/>
                    <a:pt x="86563" y="1159809"/>
                  </a:cubicBezTo>
                  <a:cubicBezTo>
                    <a:pt x="0" y="1746244"/>
                    <a:pt x="74371" y="3198312"/>
                    <a:pt x="86563" y="3603086"/>
                  </a:cubicBezTo>
                  <a:cubicBezTo>
                    <a:pt x="144023" y="3591400"/>
                    <a:pt x="133592" y="3603762"/>
                    <a:pt x="159715" y="3588455"/>
                  </a:cubicBezTo>
                  <a:cubicBezTo>
                    <a:pt x="176784" y="3170269"/>
                    <a:pt x="84125" y="1745025"/>
                    <a:pt x="159715" y="1174440"/>
                  </a:cubicBezTo>
                  <a:cubicBezTo>
                    <a:pt x="235305" y="603855"/>
                    <a:pt x="372967" y="198609"/>
                    <a:pt x="613258" y="164942"/>
                  </a:cubicBezTo>
                  <a:cubicBezTo>
                    <a:pt x="600052" y="0"/>
                    <a:pt x="612243" y="126893"/>
                    <a:pt x="605942" y="8447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258" name="Freeform 257"/>
            <p:cNvSpPr/>
            <p:nvPr/>
          </p:nvSpPr>
          <p:spPr bwMode="auto">
            <a:xfrm>
              <a:off x="4155453" y="3133725"/>
              <a:ext cx="547687" cy="3467100"/>
            </a:xfrm>
            <a:custGeom>
              <a:avLst/>
              <a:gdLst>
                <a:gd name="connsiteX0" fmla="*/ 61912 w 547687"/>
                <a:gd name="connsiteY0" fmla="*/ 3467100 h 3467100"/>
                <a:gd name="connsiteX1" fmla="*/ 80962 w 547687"/>
                <a:gd name="connsiteY1" fmla="*/ 876300 h 3467100"/>
                <a:gd name="connsiteX2" fmla="*/ 547687 w 547687"/>
                <a:gd name="connsiteY2" fmla="*/ 0 h 3467100"/>
                <a:gd name="connsiteX3" fmla="*/ 547687 w 547687"/>
                <a:gd name="connsiteY3" fmla="*/ 0 h 3467100"/>
                <a:gd name="connsiteX0" fmla="*/ 61912 w 632370"/>
                <a:gd name="connsiteY0" fmla="*/ 3604185 h 3604185"/>
                <a:gd name="connsiteX1" fmla="*/ 80962 w 632370"/>
                <a:gd name="connsiteY1" fmla="*/ 1013385 h 3604185"/>
                <a:gd name="connsiteX2" fmla="*/ 547687 w 632370"/>
                <a:gd name="connsiteY2" fmla="*/ 137085 h 3604185"/>
                <a:gd name="connsiteX3" fmla="*/ 589063 w 632370"/>
                <a:gd name="connsiteY3" fmla="*/ 190873 h 3604185"/>
                <a:gd name="connsiteX0" fmla="*/ 61912 w 547687"/>
                <a:gd name="connsiteY0" fmla="*/ 3467100 h 3467100"/>
                <a:gd name="connsiteX1" fmla="*/ 80962 w 547687"/>
                <a:gd name="connsiteY1" fmla="*/ 876300 h 3467100"/>
                <a:gd name="connsiteX2" fmla="*/ 547687 w 547687"/>
                <a:gd name="connsiteY2" fmla="*/ 0 h 3467100"/>
                <a:gd name="connsiteX0" fmla="*/ 61912 w 547687"/>
                <a:gd name="connsiteY0" fmla="*/ 3467100 h 3467100"/>
                <a:gd name="connsiteX1" fmla="*/ 80962 w 547687"/>
                <a:gd name="connsiteY1" fmla="*/ 876300 h 3467100"/>
                <a:gd name="connsiteX2" fmla="*/ 547687 w 547687"/>
                <a:gd name="connsiteY2" fmla="*/ 0 h 3467100"/>
                <a:gd name="connsiteX0" fmla="*/ 30956 w 516731"/>
                <a:gd name="connsiteY0" fmla="*/ 3467100 h 3467100"/>
                <a:gd name="connsiteX1" fmla="*/ 50006 w 516731"/>
                <a:gd name="connsiteY1" fmla="*/ 876300 h 3467100"/>
                <a:gd name="connsiteX2" fmla="*/ 516731 w 516731"/>
                <a:gd name="connsiteY2" fmla="*/ 0 h 3467100"/>
                <a:gd name="connsiteX0" fmla="*/ 61912 w 547687"/>
                <a:gd name="connsiteY0" fmla="*/ 3467100 h 3467100"/>
                <a:gd name="connsiteX1" fmla="*/ 80962 w 547687"/>
                <a:gd name="connsiteY1" fmla="*/ 876300 h 3467100"/>
                <a:gd name="connsiteX2" fmla="*/ 547687 w 547687"/>
                <a:gd name="connsiteY2" fmla="*/ 0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687" h="3467100">
                  <a:moveTo>
                    <a:pt x="61912" y="3467100"/>
                  </a:moveTo>
                  <a:cubicBezTo>
                    <a:pt x="30956" y="2460625"/>
                    <a:pt x="0" y="1454150"/>
                    <a:pt x="80962" y="876300"/>
                  </a:cubicBezTo>
                  <a:cubicBezTo>
                    <a:pt x="161924" y="298450"/>
                    <a:pt x="359565" y="8821"/>
                    <a:pt x="547687" y="0"/>
                  </a:cubicBezTo>
                </a:path>
              </a:pathLst>
            </a:custGeom>
            <a:noFill/>
            <a:ln w="127000" cap="flat" cmpd="dbl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265" name="Freeform 264"/>
          <p:cNvSpPr/>
          <p:nvPr/>
        </p:nvSpPr>
        <p:spPr bwMode="auto">
          <a:xfrm>
            <a:off x="4686300" y="3152775"/>
            <a:ext cx="209550" cy="4105275"/>
          </a:xfrm>
          <a:custGeom>
            <a:avLst/>
            <a:gdLst>
              <a:gd name="connsiteX0" fmla="*/ 9525 w 192087"/>
              <a:gd name="connsiteY0" fmla="*/ 0 h 3114675"/>
              <a:gd name="connsiteX1" fmla="*/ 190500 w 192087"/>
              <a:gd name="connsiteY1" fmla="*/ 304800 h 3114675"/>
              <a:gd name="connsiteX2" fmla="*/ 0 w 192087"/>
              <a:gd name="connsiteY2" fmla="*/ 1000125 h 3114675"/>
              <a:gd name="connsiteX3" fmla="*/ 190500 w 192087"/>
              <a:gd name="connsiteY3" fmla="*/ 1571625 h 3114675"/>
              <a:gd name="connsiteX4" fmla="*/ 9525 w 192087"/>
              <a:gd name="connsiteY4" fmla="*/ 2362200 h 3114675"/>
              <a:gd name="connsiteX5" fmla="*/ 190500 w 192087"/>
              <a:gd name="connsiteY5" fmla="*/ 3114675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2087" h="3114675">
                <a:moveTo>
                  <a:pt x="9525" y="0"/>
                </a:moveTo>
                <a:cubicBezTo>
                  <a:pt x="100806" y="69056"/>
                  <a:pt x="192087" y="138113"/>
                  <a:pt x="190500" y="304800"/>
                </a:cubicBezTo>
                <a:cubicBezTo>
                  <a:pt x="188913" y="471487"/>
                  <a:pt x="0" y="788988"/>
                  <a:pt x="0" y="1000125"/>
                </a:cubicBezTo>
                <a:cubicBezTo>
                  <a:pt x="0" y="1211262"/>
                  <a:pt x="188913" y="1344613"/>
                  <a:pt x="190500" y="1571625"/>
                </a:cubicBezTo>
                <a:cubicBezTo>
                  <a:pt x="192087" y="1798637"/>
                  <a:pt x="9525" y="2105025"/>
                  <a:pt x="9525" y="2362200"/>
                </a:cubicBezTo>
                <a:cubicBezTo>
                  <a:pt x="9525" y="2619375"/>
                  <a:pt x="100012" y="2867025"/>
                  <a:pt x="190500" y="3114675"/>
                </a:cubicBezTo>
              </a:path>
            </a:pathLst>
          </a:custGeom>
          <a:noFill/>
          <a:ln w="381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pSp>
        <p:nvGrpSpPr>
          <p:cNvPr id="237" name="Group 236"/>
          <p:cNvGrpSpPr/>
          <p:nvPr/>
        </p:nvGrpSpPr>
        <p:grpSpPr>
          <a:xfrm>
            <a:off x="537882" y="6078071"/>
            <a:ext cx="3657600" cy="45719"/>
            <a:chOff x="537882" y="6078071"/>
            <a:chExt cx="3657600" cy="45719"/>
          </a:xfrm>
          <a:solidFill>
            <a:schemeClr val="accent2">
              <a:lumMod val="50000"/>
            </a:schemeClr>
          </a:solidFill>
        </p:grpSpPr>
        <p:sp>
          <p:nvSpPr>
            <p:cNvPr id="236" name="Rectangle 235"/>
            <p:cNvSpPr/>
            <p:nvPr/>
          </p:nvSpPr>
          <p:spPr bwMode="auto">
            <a:xfrm>
              <a:off x="537882" y="6078071"/>
              <a:ext cx="3657600" cy="4571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219" name="Straight Connector 218"/>
            <p:cNvCxnSpPr/>
            <p:nvPr/>
          </p:nvCxnSpPr>
          <p:spPr bwMode="auto">
            <a:xfrm>
              <a:off x="537882" y="6080166"/>
              <a:ext cx="3657600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25" name="Straight Connector 224"/>
            <p:cNvCxnSpPr/>
            <p:nvPr/>
          </p:nvCxnSpPr>
          <p:spPr bwMode="auto">
            <a:xfrm>
              <a:off x="537882" y="6122841"/>
              <a:ext cx="3657600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  <p:grpSp>
        <p:nvGrpSpPr>
          <p:cNvPr id="238" name="Group 237"/>
          <p:cNvGrpSpPr/>
          <p:nvPr/>
        </p:nvGrpSpPr>
        <p:grpSpPr>
          <a:xfrm>
            <a:off x="537882" y="6230471"/>
            <a:ext cx="3657600" cy="45719"/>
            <a:chOff x="537882" y="6078071"/>
            <a:chExt cx="3657600" cy="45719"/>
          </a:xfrm>
          <a:solidFill>
            <a:schemeClr val="accent2">
              <a:lumMod val="50000"/>
            </a:schemeClr>
          </a:solidFill>
        </p:grpSpPr>
        <p:sp>
          <p:nvSpPr>
            <p:cNvPr id="239" name="Rectangle 238"/>
            <p:cNvSpPr/>
            <p:nvPr/>
          </p:nvSpPr>
          <p:spPr bwMode="auto">
            <a:xfrm>
              <a:off x="537882" y="6078071"/>
              <a:ext cx="3657600" cy="4571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240" name="Straight Connector 239"/>
            <p:cNvCxnSpPr/>
            <p:nvPr/>
          </p:nvCxnSpPr>
          <p:spPr bwMode="auto">
            <a:xfrm>
              <a:off x="537882" y="6080166"/>
              <a:ext cx="3657600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41" name="Straight Connector 240"/>
            <p:cNvCxnSpPr/>
            <p:nvPr/>
          </p:nvCxnSpPr>
          <p:spPr bwMode="auto">
            <a:xfrm>
              <a:off x="537882" y="6122841"/>
              <a:ext cx="3657600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  <p:grpSp>
        <p:nvGrpSpPr>
          <p:cNvPr id="242" name="Group 241"/>
          <p:cNvGrpSpPr/>
          <p:nvPr/>
        </p:nvGrpSpPr>
        <p:grpSpPr>
          <a:xfrm>
            <a:off x="537882" y="6382871"/>
            <a:ext cx="3657600" cy="45719"/>
            <a:chOff x="537882" y="6078071"/>
            <a:chExt cx="3657600" cy="45719"/>
          </a:xfrm>
          <a:solidFill>
            <a:schemeClr val="accent2">
              <a:lumMod val="50000"/>
            </a:schemeClr>
          </a:solidFill>
        </p:grpSpPr>
        <p:sp>
          <p:nvSpPr>
            <p:cNvPr id="243" name="Rectangle 242"/>
            <p:cNvSpPr/>
            <p:nvPr/>
          </p:nvSpPr>
          <p:spPr bwMode="auto">
            <a:xfrm>
              <a:off x="537882" y="6078071"/>
              <a:ext cx="3657600" cy="4571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244" name="Straight Connector 243"/>
            <p:cNvCxnSpPr/>
            <p:nvPr/>
          </p:nvCxnSpPr>
          <p:spPr bwMode="auto">
            <a:xfrm>
              <a:off x="537882" y="6080166"/>
              <a:ext cx="3657600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45" name="Straight Connector 244"/>
            <p:cNvCxnSpPr/>
            <p:nvPr/>
          </p:nvCxnSpPr>
          <p:spPr bwMode="auto">
            <a:xfrm>
              <a:off x="537882" y="6122841"/>
              <a:ext cx="3657600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  <p:sp>
        <p:nvSpPr>
          <p:cNvPr id="268" name="Flowchart: Collate 267"/>
          <p:cNvSpPr/>
          <p:nvPr/>
        </p:nvSpPr>
        <p:spPr bwMode="auto">
          <a:xfrm>
            <a:off x="419999" y="6521928"/>
            <a:ext cx="152400" cy="133350"/>
          </a:xfrm>
          <a:prstGeom prst="flowChartCollat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69" name="Flowchart: Collate 268"/>
          <p:cNvSpPr/>
          <p:nvPr/>
        </p:nvSpPr>
        <p:spPr bwMode="auto">
          <a:xfrm>
            <a:off x="4142476" y="6589502"/>
            <a:ext cx="152400" cy="133350"/>
          </a:xfrm>
          <a:prstGeom prst="flowChartCollat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70" name="Rounded Rectangle 269"/>
          <p:cNvSpPr/>
          <p:nvPr/>
        </p:nvSpPr>
        <p:spPr bwMode="auto">
          <a:xfrm>
            <a:off x="1733550" y="-228600"/>
            <a:ext cx="2476500" cy="147637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pSp>
        <p:nvGrpSpPr>
          <p:cNvPr id="274" name="Group 273"/>
          <p:cNvGrpSpPr/>
          <p:nvPr/>
        </p:nvGrpSpPr>
        <p:grpSpPr>
          <a:xfrm rot="16200000" flipV="1">
            <a:off x="1572366" y="498478"/>
            <a:ext cx="666088" cy="2100882"/>
            <a:chOff x="4090416" y="3002541"/>
            <a:chExt cx="613258" cy="3603762"/>
          </a:xfrm>
        </p:grpSpPr>
        <p:sp>
          <p:nvSpPr>
            <p:cNvPr id="275" name="Freeform 274"/>
            <p:cNvSpPr/>
            <p:nvPr/>
          </p:nvSpPr>
          <p:spPr bwMode="auto">
            <a:xfrm>
              <a:off x="4090416" y="3002541"/>
              <a:ext cx="613258" cy="3603762"/>
            </a:xfrm>
            <a:custGeom>
              <a:avLst/>
              <a:gdLst>
                <a:gd name="connsiteX0" fmla="*/ 605942 w 693724"/>
                <a:gd name="connsiteY0" fmla="*/ 165811 h 4089197"/>
                <a:gd name="connsiteX1" fmla="*/ 86563 w 693724"/>
                <a:gd name="connsiteY1" fmla="*/ 1241146 h 4089197"/>
                <a:gd name="connsiteX2" fmla="*/ 86563 w 693724"/>
                <a:gd name="connsiteY2" fmla="*/ 3684423 h 4089197"/>
                <a:gd name="connsiteX3" fmla="*/ 159715 w 693724"/>
                <a:gd name="connsiteY3" fmla="*/ 3669792 h 4089197"/>
                <a:gd name="connsiteX4" fmla="*/ 188976 w 693724"/>
                <a:gd name="connsiteY4" fmla="*/ 1175309 h 4089197"/>
                <a:gd name="connsiteX5" fmla="*/ 613258 w 693724"/>
                <a:gd name="connsiteY5" fmla="*/ 246279 h 4089197"/>
                <a:gd name="connsiteX6" fmla="*/ 605942 w 693724"/>
                <a:gd name="connsiteY6" fmla="*/ 165811 h 4089197"/>
                <a:gd name="connsiteX0" fmla="*/ 605942 w 693724"/>
                <a:gd name="connsiteY0" fmla="*/ 165811 h 4089197"/>
                <a:gd name="connsiteX1" fmla="*/ 86563 w 693724"/>
                <a:gd name="connsiteY1" fmla="*/ 1241146 h 4089197"/>
                <a:gd name="connsiteX2" fmla="*/ 86563 w 693724"/>
                <a:gd name="connsiteY2" fmla="*/ 3684423 h 4089197"/>
                <a:gd name="connsiteX3" fmla="*/ 159715 w 693724"/>
                <a:gd name="connsiteY3" fmla="*/ 3669792 h 4089197"/>
                <a:gd name="connsiteX4" fmla="*/ 188976 w 693724"/>
                <a:gd name="connsiteY4" fmla="*/ 1175309 h 4089197"/>
                <a:gd name="connsiteX5" fmla="*/ 613258 w 693724"/>
                <a:gd name="connsiteY5" fmla="*/ 246279 h 4089197"/>
                <a:gd name="connsiteX6" fmla="*/ 605942 w 693724"/>
                <a:gd name="connsiteY6" fmla="*/ 165811 h 4089197"/>
                <a:gd name="connsiteX0" fmla="*/ 605942 w 693724"/>
                <a:gd name="connsiteY0" fmla="*/ 165811 h 4089197"/>
                <a:gd name="connsiteX1" fmla="*/ 86563 w 693724"/>
                <a:gd name="connsiteY1" fmla="*/ 1241146 h 4089197"/>
                <a:gd name="connsiteX2" fmla="*/ 86563 w 693724"/>
                <a:gd name="connsiteY2" fmla="*/ 3684423 h 4089197"/>
                <a:gd name="connsiteX3" fmla="*/ 159715 w 693724"/>
                <a:gd name="connsiteY3" fmla="*/ 3669792 h 4089197"/>
                <a:gd name="connsiteX4" fmla="*/ 188976 w 693724"/>
                <a:gd name="connsiteY4" fmla="*/ 1175309 h 4089197"/>
                <a:gd name="connsiteX5" fmla="*/ 613258 w 693724"/>
                <a:gd name="connsiteY5" fmla="*/ 246279 h 4089197"/>
                <a:gd name="connsiteX6" fmla="*/ 605942 w 693724"/>
                <a:gd name="connsiteY6" fmla="*/ 165811 h 4089197"/>
                <a:gd name="connsiteX0" fmla="*/ 605942 w 965328"/>
                <a:gd name="connsiteY0" fmla="*/ 84474 h 4007860"/>
                <a:gd name="connsiteX1" fmla="*/ 86563 w 965328"/>
                <a:gd name="connsiteY1" fmla="*/ 1159809 h 4007860"/>
                <a:gd name="connsiteX2" fmla="*/ 86563 w 965328"/>
                <a:gd name="connsiteY2" fmla="*/ 3603086 h 4007860"/>
                <a:gd name="connsiteX3" fmla="*/ 159715 w 965328"/>
                <a:gd name="connsiteY3" fmla="*/ 3588455 h 4007860"/>
                <a:gd name="connsiteX4" fmla="*/ 188976 w 965328"/>
                <a:gd name="connsiteY4" fmla="*/ 1093972 h 4007860"/>
                <a:gd name="connsiteX5" fmla="*/ 613258 w 965328"/>
                <a:gd name="connsiteY5" fmla="*/ 164942 h 4007860"/>
                <a:gd name="connsiteX6" fmla="*/ 605942 w 965328"/>
                <a:gd name="connsiteY6" fmla="*/ 84474 h 4007860"/>
                <a:gd name="connsiteX0" fmla="*/ 605942 w 613258"/>
                <a:gd name="connsiteY0" fmla="*/ 84474 h 4007860"/>
                <a:gd name="connsiteX1" fmla="*/ 86563 w 613258"/>
                <a:gd name="connsiteY1" fmla="*/ 1159809 h 4007860"/>
                <a:gd name="connsiteX2" fmla="*/ 86563 w 613258"/>
                <a:gd name="connsiteY2" fmla="*/ 3603086 h 4007860"/>
                <a:gd name="connsiteX3" fmla="*/ 159715 w 613258"/>
                <a:gd name="connsiteY3" fmla="*/ 3588455 h 4007860"/>
                <a:gd name="connsiteX4" fmla="*/ 188976 w 613258"/>
                <a:gd name="connsiteY4" fmla="*/ 1093972 h 4007860"/>
                <a:gd name="connsiteX5" fmla="*/ 613258 w 613258"/>
                <a:gd name="connsiteY5" fmla="*/ 164942 h 4007860"/>
                <a:gd name="connsiteX6" fmla="*/ 605942 w 613258"/>
                <a:gd name="connsiteY6" fmla="*/ 84474 h 4007860"/>
                <a:gd name="connsiteX0" fmla="*/ 605942 w 613258"/>
                <a:gd name="connsiteY0" fmla="*/ 84474 h 4007860"/>
                <a:gd name="connsiteX1" fmla="*/ 86563 w 613258"/>
                <a:gd name="connsiteY1" fmla="*/ 1159809 h 4007860"/>
                <a:gd name="connsiteX2" fmla="*/ 86563 w 613258"/>
                <a:gd name="connsiteY2" fmla="*/ 3603086 h 4007860"/>
                <a:gd name="connsiteX3" fmla="*/ 159715 w 613258"/>
                <a:gd name="connsiteY3" fmla="*/ 3588455 h 4007860"/>
                <a:gd name="connsiteX4" fmla="*/ 188976 w 613258"/>
                <a:gd name="connsiteY4" fmla="*/ 1093972 h 4007860"/>
                <a:gd name="connsiteX5" fmla="*/ 613258 w 613258"/>
                <a:gd name="connsiteY5" fmla="*/ 164942 h 4007860"/>
                <a:gd name="connsiteX6" fmla="*/ 605942 w 613258"/>
                <a:gd name="connsiteY6" fmla="*/ 84474 h 4007860"/>
                <a:gd name="connsiteX0" fmla="*/ 605942 w 613258"/>
                <a:gd name="connsiteY0" fmla="*/ 84474 h 4007860"/>
                <a:gd name="connsiteX1" fmla="*/ 86563 w 613258"/>
                <a:gd name="connsiteY1" fmla="*/ 1159809 h 4007860"/>
                <a:gd name="connsiteX2" fmla="*/ 86563 w 613258"/>
                <a:gd name="connsiteY2" fmla="*/ 3603086 h 4007860"/>
                <a:gd name="connsiteX3" fmla="*/ 159715 w 613258"/>
                <a:gd name="connsiteY3" fmla="*/ 3588455 h 4007860"/>
                <a:gd name="connsiteX4" fmla="*/ 188976 w 613258"/>
                <a:gd name="connsiteY4" fmla="*/ 1093972 h 4007860"/>
                <a:gd name="connsiteX5" fmla="*/ 613258 w 613258"/>
                <a:gd name="connsiteY5" fmla="*/ 164942 h 4007860"/>
                <a:gd name="connsiteX6" fmla="*/ 605942 w 613258"/>
                <a:gd name="connsiteY6" fmla="*/ 84474 h 4007860"/>
                <a:gd name="connsiteX0" fmla="*/ 605942 w 613258"/>
                <a:gd name="connsiteY0" fmla="*/ 84474 h 4007860"/>
                <a:gd name="connsiteX1" fmla="*/ 86563 w 613258"/>
                <a:gd name="connsiteY1" fmla="*/ 1159809 h 4007860"/>
                <a:gd name="connsiteX2" fmla="*/ 86563 w 613258"/>
                <a:gd name="connsiteY2" fmla="*/ 3603086 h 4007860"/>
                <a:gd name="connsiteX3" fmla="*/ 159715 w 613258"/>
                <a:gd name="connsiteY3" fmla="*/ 3588455 h 4007860"/>
                <a:gd name="connsiteX4" fmla="*/ 188976 w 613258"/>
                <a:gd name="connsiteY4" fmla="*/ 1093972 h 4007860"/>
                <a:gd name="connsiteX5" fmla="*/ 613258 w 613258"/>
                <a:gd name="connsiteY5" fmla="*/ 164942 h 4007860"/>
                <a:gd name="connsiteX6" fmla="*/ 605942 w 613258"/>
                <a:gd name="connsiteY6" fmla="*/ 84474 h 4007860"/>
                <a:gd name="connsiteX0" fmla="*/ 605942 w 613258"/>
                <a:gd name="connsiteY0" fmla="*/ 84474 h 3603762"/>
                <a:gd name="connsiteX1" fmla="*/ 86563 w 613258"/>
                <a:gd name="connsiteY1" fmla="*/ 1159809 h 3603762"/>
                <a:gd name="connsiteX2" fmla="*/ 86563 w 613258"/>
                <a:gd name="connsiteY2" fmla="*/ 3603086 h 3603762"/>
                <a:gd name="connsiteX3" fmla="*/ 159715 w 613258"/>
                <a:gd name="connsiteY3" fmla="*/ 3588455 h 3603762"/>
                <a:gd name="connsiteX4" fmla="*/ 188976 w 613258"/>
                <a:gd name="connsiteY4" fmla="*/ 1093972 h 3603762"/>
                <a:gd name="connsiteX5" fmla="*/ 613258 w 613258"/>
                <a:gd name="connsiteY5" fmla="*/ 164942 h 3603762"/>
                <a:gd name="connsiteX6" fmla="*/ 605942 w 613258"/>
                <a:gd name="connsiteY6" fmla="*/ 84474 h 3603762"/>
                <a:gd name="connsiteX0" fmla="*/ 605942 w 613258"/>
                <a:gd name="connsiteY0" fmla="*/ 84474 h 3603762"/>
                <a:gd name="connsiteX1" fmla="*/ 86563 w 613258"/>
                <a:gd name="connsiteY1" fmla="*/ 1159809 h 3603762"/>
                <a:gd name="connsiteX2" fmla="*/ 86563 w 613258"/>
                <a:gd name="connsiteY2" fmla="*/ 3603086 h 3603762"/>
                <a:gd name="connsiteX3" fmla="*/ 159715 w 613258"/>
                <a:gd name="connsiteY3" fmla="*/ 3588455 h 3603762"/>
                <a:gd name="connsiteX4" fmla="*/ 159715 w 613258"/>
                <a:gd name="connsiteY4" fmla="*/ 1174440 h 3603762"/>
                <a:gd name="connsiteX5" fmla="*/ 613258 w 613258"/>
                <a:gd name="connsiteY5" fmla="*/ 164942 h 3603762"/>
                <a:gd name="connsiteX6" fmla="*/ 605942 w 613258"/>
                <a:gd name="connsiteY6" fmla="*/ 84474 h 3603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3258" h="3603762">
                  <a:moveTo>
                    <a:pt x="605942" y="84474"/>
                  </a:moveTo>
                  <a:cubicBezTo>
                    <a:pt x="264663" y="195964"/>
                    <a:pt x="173126" y="573374"/>
                    <a:pt x="86563" y="1159809"/>
                  </a:cubicBezTo>
                  <a:cubicBezTo>
                    <a:pt x="0" y="1746244"/>
                    <a:pt x="74371" y="3198312"/>
                    <a:pt x="86563" y="3603086"/>
                  </a:cubicBezTo>
                  <a:cubicBezTo>
                    <a:pt x="144023" y="3591400"/>
                    <a:pt x="133592" y="3603762"/>
                    <a:pt x="159715" y="3588455"/>
                  </a:cubicBezTo>
                  <a:cubicBezTo>
                    <a:pt x="176784" y="3170269"/>
                    <a:pt x="84125" y="1745025"/>
                    <a:pt x="159715" y="1174440"/>
                  </a:cubicBezTo>
                  <a:cubicBezTo>
                    <a:pt x="235305" y="603855"/>
                    <a:pt x="372967" y="198609"/>
                    <a:pt x="613258" y="164942"/>
                  </a:cubicBezTo>
                  <a:cubicBezTo>
                    <a:pt x="600052" y="0"/>
                    <a:pt x="612243" y="126893"/>
                    <a:pt x="605942" y="8447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276" name="Freeform 275"/>
            <p:cNvSpPr/>
            <p:nvPr/>
          </p:nvSpPr>
          <p:spPr bwMode="auto">
            <a:xfrm>
              <a:off x="4155453" y="3133725"/>
              <a:ext cx="547687" cy="3467100"/>
            </a:xfrm>
            <a:custGeom>
              <a:avLst/>
              <a:gdLst>
                <a:gd name="connsiteX0" fmla="*/ 61912 w 547687"/>
                <a:gd name="connsiteY0" fmla="*/ 3467100 h 3467100"/>
                <a:gd name="connsiteX1" fmla="*/ 80962 w 547687"/>
                <a:gd name="connsiteY1" fmla="*/ 876300 h 3467100"/>
                <a:gd name="connsiteX2" fmla="*/ 547687 w 547687"/>
                <a:gd name="connsiteY2" fmla="*/ 0 h 3467100"/>
                <a:gd name="connsiteX3" fmla="*/ 547687 w 547687"/>
                <a:gd name="connsiteY3" fmla="*/ 0 h 3467100"/>
                <a:gd name="connsiteX0" fmla="*/ 61912 w 632370"/>
                <a:gd name="connsiteY0" fmla="*/ 3604185 h 3604185"/>
                <a:gd name="connsiteX1" fmla="*/ 80962 w 632370"/>
                <a:gd name="connsiteY1" fmla="*/ 1013385 h 3604185"/>
                <a:gd name="connsiteX2" fmla="*/ 547687 w 632370"/>
                <a:gd name="connsiteY2" fmla="*/ 137085 h 3604185"/>
                <a:gd name="connsiteX3" fmla="*/ 589063 w 632370"/>
                <a:gd name="connsiteY3" fmla="*/ 190873 h 3604185"/>
                <a:gd name="connsiteX0" fmla="*/ 61912 w 547687"/>
                <a:gd name="connsiteY0" fmla="*/ 3467100 h 3467100"/>
                <a:gd name="connsiteX1" fmla="*/ 80962 w 547687"/>
                <a:gd name="connsiteY1" fmla="*/ 876300 h 3467100"/>
                <a:gd name="connsiteX2" fmla="*/ 547687 w 547687"/>
                <a:gd name="connsiteY2" fmla="*/ 0 h 3467100"/>
                <a:gd name="connsiteX0" fmla="*/ 61912 w 547687"/>
                <a:gd name="connsiteY0" fmla="*/ 3467100 h 3467100"/>
                <a:gd name="connsiteX1" fmla="*/ 80962 w 547687"/>
                <a:gd name="connsiteY1" fmla="*/ 876300 h 3467100"/>
                <a:gd name="connsiteX2" fmla="*/ 547687 w 547687"/>
                <a:gd name="connsiteY2" fmla="*/ 0 h 3467100"/>
                <a:gd name="connsiteX0" fmla="*/ 30956 w 516731"/>
                <a:gd name="connsiteY0" fmla="*/ 3467100 h 3467100"/>
                <a:gd name="connsiteX1" fmla="*/ 50006 w 516731"/>
                <a:gd name="connsiteY1" fmla="*/ 876300 h 3467100"/>
                <a:gd name="connsiteX2" fmla="*/ 516731 w 516731"/>
                <a:gd name="connsiteY2" fmla="*/ 0 h 3467100"/>
                <a:gd name="connsiteX0" fmla="*/ 61912 w 547687"/>
                <a:gd name="connsiteY0" fmla="*/ 3467100 h 3467100"/>
                <a:gd name="connsiteX1" fmla="*/ 80962 w 547687"/>
                <a:gd name="connsiteY1" fmla="*/ 876300 h 3467100"/>
                <a:gd name="connsiteX2" fmla="*/ 547687 w 547687"/>
                <a:gd name="connsiteY2" fmla="*/ 0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687" h="3467100">
                  <a:moveTo>
                    <a:pt x="61912" y="3467100"/>
                  </a:moveTo>
                  <a:cubicBezTo>
                    <a:pt x="30956" y="2460625"/>
                    <a:pt x="0" y="1454150"/>
                    <a:pt x="80962" y="876300"/>
                  </a:cubicBezTo>
                  <a:cubicBezTo>
                    <a:pt x="161924" y="298450"/>
                    <a:pt x="359565" y="8821"/>
                    <a:pt x="547687" y="0"/>
                  </a:cubicBezTo>
                </a:path>
              </a:pathLst>
            </a:custGeom>
            <a:noFill/>
            <a:ln w="127000" cap="flat" cmpd="dbl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278" name="TextBox 277"/>
          <p:cNvSpPr txBox="1"/>
          <p:nvPr/>
        </p:nvSpPr>
        <p:spPr>
          <a:xfrm>
            <a:off x="1161753" y="5619750"/>
            <a:ext cx="2205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Dosing tubes</a:t>
            </a:r>
            <a:endParaRPr lang="en-US" dirty="0"/>
          </a:p>
        </p:txBody>
      </p:sp>
      <p:sp>
        <p:nvSpPr>
          <p:cNvPr id="279" name="TextBox 278"/>
          <p:cNvSpPr txBox="1"/>
          <p:nvPr/>
        </p:nvSpPr>
        <p:spPr>
          <a:xfrm>
            <a:off x="1957049" y="218828"/>
            <a:ext cx="1981497" cy="5905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 smtClean="0"/>
              <a:t>Stock Tank of coagulant</a:t>
            </a:r>
            <a:endParaRPr lang="en-US" dirty="0"/>
          </a:p>
        </p:txBody>
      </p:sp>
      <p:sp>
        <p:nvSpPr>
          <p:cNvPr id="280" name="TextBox 279"/>
          <p:cNvSpPr txBox="1"/>
          <p:nvPr/>
        </p:nvSpPr>
        <p:spPr>
          <a:xfrm rot="19251893">
            <a:off x="6133803" y="685802"/>
            <a:ext cx="118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Lever</a:t>
            </a:r>
            <a:endParaRPr lang="en-US" dirty="0"/>
          </a:p>
        </p:txBody>
      </p:sp>
      <p:sp>
        <p:nvSpPr>
          <p:cNvPr id="281" name="TextBox 280"/>
          <p:cNvSpPr txBox="1"/>
          <p:nvPr/>
        </p:nvSpPr>
        <p:spPr>
          <a:xfrm>
            <a:off x="6724353" y="3486151"/>
            <a:ext cx="857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LFOM</a:t>
            </a:r>
            <a:endParaRPr lang="en-US" sz="1800" dirty="0"/>
          </a:p>
        </p:txBody>
      </p:sp>
      <p:sp>
        <p:nvSpPr>
          <p:cNvPr id="282" name="TextBox 281"/>
          <p:cNvSpPr txBox="1"/>
          <p:nvPr/>
        </p:nvSpPr>
        <p:spPr>
          <a:xfrm>
            <a:off x="7886403" y="4152901"/>
            <a:ext cx="857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Float</a:t>
            </a:r>
            <a:endParaRPr lang="en-US" sz="1800" dirty="0"/>
          </a:p>
        </p:txBody>
      </p:sp>
      <p:sp>
        <p:nvSpPr>
          <p:cNvPr id="283" name="TextBox 282"/>
          <p:cNvSpPr txBox="1"/>
          <p:nvPr/>
        </p:nvSpPr>
        <p:spPr>
          <a:xfrm>
            <a:off x="0" y="304801"/>
            <a:ext cx="1695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Constant head tank</a:t>
            </a:r>
            <a:endParaRPr lang="en-US" dirty="0"/>
          </a:p>
        </p:txBody>
      </p:sp>
      <p:cxnSp>
        <p:nvCxnSpPr>
          <p:cNvPr id="284" name="Straight Arrow Connector 283"/>
          <p:cNvCxnSpPr>
            <a:endCxn id="201" idx="1"/>
          </p:cNvCxnSpPr>
          <p:nvPr/>
        </p:nvCxnSpPr>
        <p:spPr bwMode="auto">
          <a:xfrm flipH="1">
            <a:off x="721606" y="1200150"/>
            <a:ext cx="97544" cy="3040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87" name="TextBox 286"/>
          <p:cNvSpPr txBox="1"/>
          <p:nvPr/>
        </p:nvSpPr>
        <p:spPr>
          <a:xfrm>
            <a:off x="781050" y="3257551"/>
            <a:ext cx="2038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Float valve</a:t>
            </a:r>
            <a:endParaRPr lang="en-US" dirty="0"/>
          </a:p>
        </p:txBody>
      </p:sp>
      <p:cxnSp>
        <p:nvCxnSpPr>
          <p:cNvPr id="288" name="Straight Arrow Connector 287"/>
          <p:cNvCxnSpPr>
            <a:stCxn id="287" idx="1"/>
          </p:cNvCxnSpPr>
          <p:nvPr/>
        </p:nvCxnSpPr>
        <p:spPr bwMode="auto">
          <a:xfrm flipH="1" flipV="1">
            <a:off x="685800" y="1847850"/>
            <a:ext cx="95250" cy="16713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93" name="Straight Arrow Connector 292"/>
          <p:cNvCxnSpPr/>
          <p:nvPr/>
        </p:nvCxnSpPr>
        <p:spPr bwMode="auto">
          <a:xfrm flipV="1">
            <a:off x="2819400" y="5029200"/>
            <a:ext cx="1866900" cy="2857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96" name="TextBox 295"/>
          <p:cNvSpPr txBox="1"/>
          <p:nvPr/>
        </p:nvSpPr>
        <p:spPr>
          <a:xfrm rot="19251893">
            <a:off x="3536216" y="1922552"/>
            <a:ext cx="118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Slider</a:t>
            </a:r>
            <a:endParaRPr lang="en-US" dirty="0"/>
          </a:p>
        </p:txBody>
      </p:sp>
      <p:sp>
        <p:nvSpPr>
          <p:cNvPr id="297" name="Rectangle 296"/>
          <p:cNvSpPr/>
          <p:nvPr/>
        </p:nvSpPr>
        <p:spPr bwMode="auto">
          <a:xfrm>
            <a:off x="1466850" y="-438150"/>
            <a:ext cx="3009900" cy="43815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1098142" y="6334780"/>
            <a:ext cx="2145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Purge valves</a:t>
            </a:r>
            <a:endParaRPr lang="en-US" dirty="0"/>
          </a:p>
        </p:txBody>
      </p:sp>
      <p:cxnSp>
        <p:nvCxnSpPr>
          <p:cNvPr id="299" name="Straight Arrow Connector 298"/>
          <p:cNvCxnSpPr>
            <a:stCxn id="298" idx="3"/>
            <a:endCxn id="269" idx="2"/>
          </p:cNvCxnSpPr>
          <p:nvPr/>
        </p:nvCxnSpPr>
        <p:spPr bwMode="auto">
          <a:xfrm>
            <a:off x="3244132" y="6596390"/>
            <a:ext cx="974544" cy="1264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04" name="Straight Arrow Connector 303"/>
          <p:cNvCxnSpPr>
            <a:stCxn id="298" idx="1"/>
            <a:endCxn id="268" idx="2"/>
          </p:cNvCxnSpPr>
          <p:nvPr/>
        </p:nvCxnSpPr>
        <p:spPr bwMode="auto">
          <a:xfrm flipH="1">
            <a:off x="496199" y="6596390"/>
            <a:ext cx="601943" cy="58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307" name="Straight Arrow Connector 306"/>
          <p:cNvCxnSpPr>
            <a:stCxn id="296" idx="2"/>
            <a:endCxn id="198" idx="0"/>
          </p:cNvCxnSpPr>
          <p:nvPr/>
        </p:nvCxnSpPr>
        <p:spPr bwMode="auto">
          <a:xfrm>
            <a:off x="4292030" y="2387082"/>
            <a:ext cx="483287" cy="303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31" name="Rectangle 230"/>
          <p:cNvSpPr/>
          <p:nvPr/>
        </p:nvSpPr>
        <p:spPr bwMode="auto">
          <a:xfrm>
            <a:off x="469126" y="1415332"/>
            <a:ext cx="45719" cy="15902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8736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Theory/Equations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30" b="19884"/>
          <a:stretch/>
        </p:blipFill>
        <p:spPr bwMode="auto">
          <a:xfrm>
            <a:off x="2654910" y="1767115"/>
            <a:ext cx="3400098" cy="62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66" y="3276600"/>
            <a:ext cx="7549581" cy="177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5410200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LCDC system is designed so that the first term dominates relative to the second term, maintaining a linear relationship between Q and </a:t>
            </a:r>
            <a:r>
              <a:rPr lang="en-US" dirty="0" err="1" smtClean="0"/>
              <a:t>H</a:t>
            </a:r>
            <a:r>
              <a:rPr lang="en-US" baseline="-25000" dirty="0" err="1" smtClean="0"/>
              <a:t>Total</a:t>
            </a:r>
            <a:r>
              <a:rPr lang="en-US" dirty="0" smtClean="0"/>
              <a:t>. </a:t>
            </a:r>
            <a:r>
              <a:rPr lang="en-US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1414" y="2630269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Major </a:t>
            </a:r>
            <a:r>
              <a:rPr lang="en-US" dirty="0"/>
              <a:t>losses  </a:t>
            </a:r>
            <a:r>
              <a:rPr lang="en-US" dirty="0" smtClean="0"/>
              <a:t>(h</a:t>
            </a:r>
            <a:r>
              <a:rPr lang="en-US" baseline="-25000" dirty="0" smtClean="0"/>
              <a:t>f</a:t>
            </a:r>
            <a:r>
              <a:rPr lang="en-US" dirty="0" smtClean="0"/>
              <a:t>) - due </a:t>
            </a:r>
            <a:r>
              <a:rPr lang="en-US" dirty="0"/>
              <a:t>to viscous shear on the pipe </a:t>
            </a:r>
            <a:r>
              <a:rPr lang="en-US" dirty="0" smtClean="0"/>
              <a:t>walls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Minor </a:t>
            </a:r>
            <a:r>
              <a:rPr lang="en-US" dirty="0"/>
              <a:t>losses </a:t>
            </a:r>
            <a:r>
              <a:rPr lang="en-US" dirty="0" smtClean="0"/>
              <a:t>(h</a:t>
            </a:r>
            <a:r>
              <a:rPr lang="en-US" baseline="-25000" dirty="0" smtClean="0"/>
              <a:t>e</a:t>
            </a:r>
            <a:r>
              <a:rPr lang="en-US" dirty="0" smtClean="0"/>
              <a:t>) - due </a:t>
            </a:r>
            <a:r>
              <a:rPr lang="en-US" dirty="0"/>
              <a:t>to </a:t>
            </a:r>
            <a:r>
              <a:rPr lang="en-US" dirty="0" smtClean="0"/>
              <a:t>expansions/compressions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3352800" y="3657600"/>
            <a:ext cx="533400" cy="65842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055008" y="3657600"/>
            <a:ext cx="498192" cy="65842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4141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Previous Design – Fall 2012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600" y="1673117"/>
            <a:ext cx="5714999" cy="428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52400" y="1981200"/>
            <a:ext cx="2895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Weight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Turnbuckle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Cross-bracing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Drop-tube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err="1" smtClean="0"/>
              <a:t>Anodization</a:t>
            </a:r>
            <a:endParaRPr lang="en-US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Label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Scale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Logo</a:t>
            </a: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Spring 2013 Challenges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2400" dirty="0" smtClean="0"/>
              <a:t>Build-full-scale prototype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Coating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Manifolds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Constant Head Tank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Retrofits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Data Sheets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Entrance tank float</a:t>
            </a:r>
          </a:p>
          <a:p>
            <a:pPr>
              <a:lnSpc>
                <a:spcPct val="130000"/>
              </a:lnSpc>
            </a:pPr>
            <a:r>
              <a:rPr lang="en-US" sz="2400" dirty="0"/>
              <a:t>Drop tube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Create a presentable laboratory set-up</a:t>
            </a:r>
          </a:p>
        </p:txBody>
      </p:sp>
    </p:spTree>
    <p:extLst>
      <p:ext uri="{BB962C8B-B14F-4D97-AF65-F5344CB8AC3E}">
        <p14:creationId xmlns:p14="http://schemas.microsoft.com/office/powerpoint/2010/main" val="636603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2862</TotalTime>
  <Words>889</Words>
  <Application>Microsoft Office PowerPoint</Application>
  <PresentationFormat>On-screen Show (4:3)</PresentationFormat>
  <Paragraphs>109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1_AguaClara the road</vt:lpstr>
      <vt:lpstr>Linear Chemical Dose Controller Spring 2013</vt:lpstr>
      <vt:lpstr>PowerPoint Presentation</vt:lpstr>
      <vt:lpstr>PowerPoint Presentation</vt:lpstr>
      <vt:lpstr>Atima, Honduras Chemical Doser</vt:lpstr>
      <vt:lpstr>PowerPoint Presentation</vt:lpstr>
      <vt:lpstr>PowerPoint Presentation</vt:lpstr>
      <vt:lpstr>Design Theory/Equations</vt:lpstr>
      <vt:lpstr>Previous Design – Fall 2012</vt:lpstr>
      <vt:lpstr>Spring 2013 Challenges</vt:lpstr>
      <vt:lpstr>Updating the Design Drawing</vt:lpstr>
      <vt:lpstr>In attempt to reduce inefficiencies:</vt:lpstr>
      <vt:lpstr>Atima, Honduras Chemical Doser</vt:lpstr>
      <vt:lpstr>Manifold</vt:lpstr>
      <vt:lpstr>Lab Setup</vt:lpstr>
      <vt:lpstr>Lever Arm</vt:lpstr>
      <vt:lpstr>PowerPoint Presentation</vt:lpstr>
      <vt:lpstr>PowerPoint Presentation</vt:lpstr>
      <vt:lpstr>Valve Sizing</vt:lpstr>
      <vt:lpstr>Constant Head Tank Float</vt:lpstr>
      <vt:lpstr>Powder Coating VS. Anodizing</vt:lpstr>
      <vt:lpstr>Drop-Tube Design</vt:lpstr>
      <vt:lpstr>Possible Solutions</vt:lpstr>
      <vt:lpstr>Remaining Tasks</vt:lpstr>
      <vt:lpstr>Questions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 Lab User</cp:lastModifiedBy>
  <cp:revision>339</cp:revision>
  <dcterms:created xsi:type="dcterms:W3CDTF">2008-08-26T14:48:34Z</dcterms:created>
  <dcterms:modified xsi:type="dcterms:W3CDTF">2013-03-13T16:01:51Z</dcterms:modified>
</cp:coreProperties>
</file>