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handoutMasterIdLst>
    <p:handoutMasterId r:id="rId29"/>
  </p:handoutMasterIdLst>
  <p:sldIdLst>
    <p:sldId id="475" r:id="rId2"/>
    <p:sldId id="543" r:id="rId3"/>
    <p:sldId id="544" r:id="rId4"/>
    <p:sldId id="512" r:id="rId5"/>
    <p:sldId id="545" r:id="rId6"/>
    <p:sldId id="530" r:id="rId7"/>
    <p:sldId id="533" r:id="rId8"/>
    <p:sldId id="542" r:id="rId9"/>
    <p:sldId id="531" r:id="rId10"/>
    <p:sldId id="529" r:id="rId11"/>
    <p:sldId id="477" r:id="rId12"/>
    <p:sldId id="479" r:id="rId13"/>
    <p:sldId id="480" r:id="rId14"/>
    <p:sldId id="515" r:id="rId15"/>
    <p:sldId id="516" r:id="rId16"/>
    <p:sldId id="520" r:id="rId17"/>
    <p:sldId id="536" r:id="rId18"/>
    <p:sldId id="521" r:id="rId19"/>
    <p:sldId id="522" r:id="rId20"/>
    <p:sldId id="539" r:id="rId21"/>
    <p:sldId id="540" r:id="rId22"/>
    <p:sldId id="538" r:id="rId23"/>
    <p:sldId id="537" r:id="rId24"/>
    <p:sldId id="524" r:id="rId25"/>
    <p:sldId id="541" r:id="rId26"/>
    <p:sldId id="525" r:id="rId2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99" autoAdjust="0"/>
    <p:restoredTop sz="73096" autoAdjust="0"/>
  </p:normalViewPr>
  <p:slideViewPr>
    <p:cSldViewPr>
      <p:cViewPr>
        <p:scale>
          <a:sx n="60" d="100"/>
          <a:sy n="60" d="100"/>
        </p:scale>
        <p:origin x="-1626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http://www.youtube.com/watch?v=BNWpZ-Y_KvU</a:t>
            </a:r>
          </a:p>
          <a:p>
            <a:endParaRPr lang="en-US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5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731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8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8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8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8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8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8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icasaweb.google.com/100703814570796592714/AtimaSeguimiento?noredirect=1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picasaweb.google.com/100703814570796592714/AtimaSeguimiento?noredirect=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picasaweb.google.com/100703814570796592714/AtimaSeguimiento?noredirect=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667000" y="5462588"/>
            <a:ext cx="4343400" cy="1676400"/>
          </a:xfrm>
        </p:spPr>
        <p:txBody>
          <a:bodyPr/>
          <a:lstStyle/>
          <a:p>
            <a:r>
              <a:rPr lang="en-US" dirty="0" smtClean="0"/>
              <a:t>Andrea Castro, Kent Chan, </a:t>
            </a:r>
            <a:r>
              <a:rPr lang="en-US" dirty="0" err="1" smtClean="0"/>
              <a:t>Saugat</a:t>
            </a:r>
            <a:r>
              <a:rPr lang="en-US" dirty="0" smtClean="0"/>
              <a:t> </a:t>
            </a:r>
            <a:r>
              <a:rPr lang="en-US" dirty="0" err="1" smtClean="0"/>
              <a:t>Ghimire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Linear Chemical Dose Controller Spring 2013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</a:t>
            </a:r>
            <a:r>
              <a:rPr lang="en-US" dirty="0" smtClean="0"/>
              <a:t>CDC </a:t>
            </a:r>
            <a:r>
              <a:rPr lang="en-US" dirty="0" smtClean="0"/>
              <a:t>Video</a:t>
            </a:r>
            <a:endParaRPr lang="en-US" dirty="0"/>
          </a:p>
        </p:txBody>
      </p:sp>
      <p:pic>
        <p:nvPicPr>
          <p:cNvPr id="6" name="CEE 3080 Final Project Castro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1813" y="1600200"/>
            <a:ext cx="8080375" cy="4525963"/>
          </a:xfrm>
        </p:spPr>
      </p:pic>
    </p:spTree>
    <p:extLst>
      <p:ext uri="{BB962C8B-B14F-4D97-AF65-F5344CB8AC3E}">
        <p14:creationId xmlns:p14="http://schemas.microsoft.com/office/powerpoint/2010/main" val="4300046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Design – Fall 2012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600" y="1673117"/>
            <a:ext cx="5714999" cy="428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52400" y="1981200"/>
            <a:ext cx="3352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/>
              <a:t>Weight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/>
              <a:t>Turnbuckle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/>
              <a:t>Cross-bracing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/>
              <a:t>Drop-tube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 smtClean="0"/>
              <a:t>Anodization</a:t>
            </a:r>
            <a:endParaRPr lang="en-US" sz="2800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/>
              <a:t>Label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/>
              <a:t>Scale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/>
              <a:t>Logo</a:t>
            </a: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2013 Challenges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2400" dirty="0" smtClean="0"/>
              <a:t>Build-full-scale prototype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Coating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Manifolds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Constant Head Tank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Retrofits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Specification</a:t>
            </a:r>
            <a:r>
              <a:rPr lang="en-US" sz="2400" dirty="0" smtClean="0"/>
              <a:t> </a:t>
            </a:r>
            <a:r>
              <a:rPr lang="en-US" sz="2400" dirty="0" smtClean="0"/>
              <a:t>Sheets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Entrance tank float</a:t>
            </a:r>
          </a:p>
          <a:p>
            <a:pPr>
              <a:lnSpc>
                <a:spcPct val="130000"/>
              </a:lnSpc>
            </a:pPr>
            <a:r>
              <a:rPr lang="en-US" sz="2400" dirty="0"/>
              <a:t>Drop tube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Create a presentable laboratory set-up</a:t>
            </a:r>
          </a:p>
        </p:txBody>
      </p:sp>
    </p:spTree>
    <p:extLst>
      <p:ext uri="{BB962C8B-B14F-4D97-AF65-F5344CB8AC3E}">
        <p14:creationId xmlns:p14="http://schemas.microsoft.com/office/powerpoint/2010/main" val="636603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Dosing Tube Manifolds</a:t>
            </a:r>
            <a:endParaRPr lang="en-US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4191000" y="2274396"/>
            <a:ext cx="4575078" cy="4254500"/>
            <a:chOff x="4004476" y="1922099"/>
            <a:chExt cx="4575078" cy="42545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4476" y="1922099"/>
              <a:ext cx="4575078" cy="4254500"/>
            </a:xfrm>
            <a:prstGeom prst="rect">
              <a:avLst/>
            </a:prstGeom>
            <a:solidFill>
              <a:srgbClr val="FF0000">
                <a:alpha val="78000"/>
              </a:srgbClr>
            </a:solidFill>
            <a:ln>
              <a:noFill/>
            </a:ln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5227468" y="1922099"/>
              <a:ext cx="3352086" cy="4254500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4900677" y="1922100"/>
              <a:ext cx="3678877" cy="4254499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685800" y="1493646"/>
            <a:ext cx="3352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+mj-lt"/>
              </a:rPr>
              <a:t>Current Design</a:t>
            </a:r>
            <a:endParaRPr lang="en-US" sz="30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3439" y="1493646"/>
            <a:ext cx="5410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+mj-lt"/>
              </a:rPr>
              <a:t>Fall 2012 – Not chlorine resistant</a:t>
            </a:r>
            <a:endParaRPr lang="en-US" sz="3000" dirty="0">
              <a:latin typeface="+mj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31" y="2057400"/>
            <a:ext cx="2945652" cy="4525963"/>
          </a:xfrm>
        </p:spPr>
      </p:pic>
    </p:spTree>
    <p:extLst>
      <p:ext uri="{BB962C8B-B14F-4D97-AF65-F5344CB8AC3E}">
        <p14:creationId xmlns:p14="http://schemas.microsoft.com/office/powerpoint/2010/main" val="327576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Set-Up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00200"/>
            <a:ext cx="6477000" cy="4857750"/>
          </a:xfrm>
        </p:spPr>
      </p:pic>
    </p:spTree>
    <p:extLst>
      <p:ext uri="{BB962C8B-B14F-4D97-AF65-F5344CB8AC3E}">
        <p14:creationId xmlns:p14="http://schemas.microsoft.com/office/powerpoint/2010/main" val="2104623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Lever Arm Labels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534400" cy="3200400"/>
          </a:xfrm>
        </p:spPr>
        <p:txBody>
          <a:bodyPr/>
          <a:lstStyle/>
          <a:p>
            <a:r>
              <a:rPr lang="en-US" dirty="0" smtClean="0"/>
              <a:t>Had 2 units fabricated: 1 in English, 1 in Spanish</a:t>
            </a:r>
          </a:p>
          <a:p>
            <a:pPr lvl="1"/>
            <a:r>
              <a:rPr lang="en-US" dirty="0" smtClean="0"/>
              <a:t>Prompted the question – can we make a universal lever arm?</a:t>
            </a:r>
          </a:p>
          <a:p>
            <a:r>
              <a:rPr lang="en-US" dirty="0" smtClean="0"/>
              <a:t>Conclusion: Use periodic table symbols</a:t>
            </a:r>
          </a:p>
          <a:p>
            <a:pPr lvl="1"/>
            <a:r>
              <a:rPr lang="en-US" dirty="0" smtClean="0"/>
              <a:t>Coagulants used </a:t>
            </a:r>
            <a:r>
              <a:rPr lang="en-US" dirty="0"/>
              <a:t>(</a:t>
            </a:r>
            <a:r>
              <a:rPr lang="en-US" dirty="0" smtClean="0"/>
              <a:t>PAC</a:t>
            </a:r>
            <a:r>
              <a:rPr lang="en-US" dirty="0"/>
              <a:t>, </a:t>
            </a:r>
            <a:r>
              <a:rPr lang="en-US" dirty="0" smtClean="0"/>
              <a:t>Alum) are Al based</a:t>
            </a:r>
          </a:p>
          <a:p>
            <a:pPr lvl="1"/>
            <a:r>
              <a:rPr lang="en-US" dirty="0" smtClean="0"/>
              <a:t>Disinfectant </a:t>
            </a:r>
            <a:r>
              <a:rPr lang="en-US" dirty="0" smtClean="0"/>
              <a:t>= </a:t>
            </a:r>
            <a:r>
              <a:rPr lang="en-US" dirty="0" err="1" smtClean="0"/>
              <a:t>Cl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t="16040" r="48276" b="37182"/>
          <a:stretch/>
        </p:blipFill>
        <p:spPr>
          <a:xfrm>
            <a:off x="4267200" y="3886200"/>
            <a:ext cx="4114800" cy="279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619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Reduced Float Size – </a:t>
            </a:r>
            <a:r>
              <a:rPr lang="en-US" dirty="0" smtClean="0"/>
              <a:t>Statics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4001"/>
            <a:ext cx="8458200" cy="4419600"/>
          </a:xfrm>
        </p:spPr>
        <p:txBody>
          <a:bodyPr/>
          <a:lstStyle/>
          <a:p>
            <a:r>
              <a:rPr lang="en-US" dirty="0"/>
              <a:t>What is the minimum rod size we can use, so that the buoyant force on the ball causes just the right amount of torque to close the valve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200400"/>
            <a:ext cx="4114800" cy="3073400"/>
          </a:xfrm>
        </p:spPr>
      </p:pic>
    </p:spTree>
    <p:extLst>
      <p:ext uri="{BB962C8B-B14F-4D97-AF65-F5344CB8AC3E}">
        <p14:creationId xmlns:p14="http://schemas.microsoft.com/office/powerpoint/2010/main" val="9517783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Adjustable Constant Head </a:t>
            </a:r>
            <a:r>
              <a:rPr lang="en-US" dirty="0" smtClean="0"/>
              <a:t>Tank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524000"/>
            <a:ext cx="3700039" cy="5045509"/>
          </a:xfrm>
        </p:spPr>
      </p:pic>
      <p:grpSp>
        <p:nvGrpSpPr>
          <p:cNvPr id="5" name="Group 4"/>
          <p:cNvGrpSpPr/>
          <p:nvPr/>
        </p:nvGrpSpPr>
        <p:grpSpPr>
          <a:xfrm>
            <a:off x="885496" y="1524000"/>
            <a:ext cx="3302000" cy="4953000"/>
            <a:chOff x="446690" y="1714500"/>
            <a:chExt cx="3302000" cy="4953000"/>
          </a:xfrm>
        </p:grpSpPr>
        <p:pic>
          <p:nvPicPr>
            <p:cNvPr id="6" name="Picture 6" descr="https://lh3.googleusercontent.com/-VYSgjEDoM5o/UBv7uGr33MI/AAAAAAAAoMc/AtFsbUszLRE/s576/IMG_6951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6690" y="1714500"/>
              <a:ext cx="3302000" cy="4953000"/>
            </a:xfrm>
            <a:prstGeom prst="rect">
              <a:avLst/>
            </a:prstGeom>
            <a:noFill/>
          </p:spPr>
        </p:pic>
        <p:sp>
          <p:nvSpPr>
            <p:cNvPr id="7" name="Oval 6"/>
            <p:cNvSpPr/>
            <p:nvPr/>
          </p:nvSpPr>
          <p:spPr bwMode="auto">
            <a:xfrm>
              <a:off x="609600" y="1981200"/>
              <a:ext cx="1066800" cy="1676400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68033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Powder Coating </a:t>
            </a:r>
            <a:r>
              <a:rPr lang="en-US" dirty="0" smtClean="0"/>
              <a:t>vs</a:t>
            </a:r>
            <a:r>
              <a:rPr lang="en-US" dirty="0" smtClean="0"/>
              <a:t>. </a:t>
            </a:r>
            <a:r>
              <a:rPr lang="en-US" dirty="0" smtClean="0"/>
              <a:t>Anodizing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5105400"/>
            <a:ext cx="7772400" cy="762000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Powder </a:t>
            </a:r>
            <a:r>
              <a:rPr lang="en-US" sz="3200" dirty="0" smtClean="0"/>
              <a:t>coating chosen over anodizing</a:t>
            </a:r>
            <a:endParaRPr lang="en-US" sz="3200" dirty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754643"/>
              </p:ext>
            </p:extLst>
          </p:nvPr>
        </p:nvGraphicFramePr>
        <p:xfrm>
          <a:off x="1524000" y="1752600"/>
          <a:ext cx="60960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Anodizing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Powder Coating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Wingdings" pitchFamily="2" charset="2"/>
                        <a:buChar char="Ø"/>
                      </a:pPr>
                      <a:r>
                        <a:rPr lang="en-US" sz="3200" dirty="0" smtClean="0"/>
                        <a:t>Lost</a:t>
                      </a:r>
                      <a:r>
                        <a:rPr lang="en-US" sz="3200" baseline="0" dirty="0" smtClean="0"/>
                        <a:t> a significant amount of color after 24 hours of soaking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itchFamily="2" charset="2"/>
                        <a:buChar char="Ø"/>
                      </a:pPr>
                      <a:r>
                        <a:rPr lang="en-US" sz="3200" dirty="0" smtClean="0"/>
                        <a:t>Can</a:t>
                      </a:r>
                      <a:r>
                        <a:rPr lang="en-US" sz="3200" baseline="0" dirty="0" smtClean="0"/>
                        <a:t> be scratched off since it is a coating, not a chemical reaction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1600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Drop-Tube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/>
          <a:p>
            <a:r>
              <a:rPr lang="en-US" sz="3200" dirty="0" smtClean="0"/>
              <a:t>Drop tube extended to the length of the sedimentation weir</a:t>
            </a:r>
          </a:p>
          <a:p>
            <a:r>
              <a:rPr lang="en-US" sz="3200" dirty="0" smtClean="0"/>
              <a:t>Enables coagulant to mix with water at the bottom of the free fall length of the drop tube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3733800" cy="5145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95366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LCDC Purpose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dose coagulant </a:t>
            </a:r>
            <a:r>
              <a:rPr lang="en-US" dirty="0" smtClean="0"/>
              <a:t>&amp; chlorine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69" t="27317" r="16853" b="47629"/>
          <a:stretch/>
        </p:blipFill>
        <p:spPr bwMode="auto">
          <a:xfrm>
            <a:off x="457200" y="2514600"/>
            <a:ext cx="5029200" cy="3527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 bwMode="auto">
          <a:xfrm>
            <a:off x="3733800" y="3494540"/>
            <a:ext cx="685800" cy="3094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5758" y="2417323"/>
            <a:ext cx="34710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ndara" pitchFamily="34" charset="0"/>
              </a:rPr>
              <a:t>Location within an </a:t>
            </a:r>
            <a:r>
              <a:rPr lang="en-US" sz="3200" dirty="0" err="1" smtClean="0">
                <a:latin typeface="Candara" pitchFamily="34" charset="0"/>
              </a:rPr>
              <a:t>AguaClara</a:t>
            </a:r>
            <a:r>
              <a:rPr lang="en-US" sz="3200" dirty="0" smtClean="0">
                <a:latin typeface="Candara" pitchFamily="34" charset="0"/>
              </a:rPr>
              <a:t> Plant</a:t>
            </a:r>
            <a:endParaRPr lang="en-US" sz="3200" dirty="0">
              <a:latin typeface="Candara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4038600" y="3063654"/>
            <a:ext cx="1143000" cy="6425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48979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20352" cy="1066800"/>
          </a:xfrm>
        </p:spPr>
        <p:txBody>
          <a:bodyPr/>
          <a:lstStyle/>
          <a:p>
            <a:r>
              <a:rPr lang="en-US" dirty="0" smtClean="0"/>
              <a:t>Entrance Tank Float Improvements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710558"/>
            <a:ext cx="6626280" cy="497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2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905000"/>
            <a:ext cx="7010400" cy="457350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20352" cy="1066800"/>
          </a:xfrm>
        </p:spPr>
        <p:txBody>
          <a:bodyPr/>
          <a:lstStyle/>
          <a:p>
            <a:r>
              <a:rPr lang="en-US" dirty="0" smtClean="0"/>
              <a:t>Entrance Tank Float Improvements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5317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/>
          <a:lstStyle/>
          <a:p>
            <a:r>
              <a:rPr lang="en-US" dirty="0" smtClean="0"/>
              <a:t>Specifications for San </a:t>
            </a:r>
            <a:r>
              <a:rPr lang="en-US" dirty="0" err="1" smtClean="0"/>
              <a:t>Nicolás</a:t>
            </a:r>
            <a:r>
              <a:rPr lang="en-US" dirty="0" smtClean="0"/>
              <a:t>, Honduras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5486400"/>
            <a:ext cx="8610600" cy="11430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3200" dirty="0" smtClean="0"/>
              <a:t>Test </a:t>
            </a:r>
            <a:r>
              <a:rPr lang="en-US" sz="3200" dirty="0" smtClean="0"/>
              <a:t>average: 7.17 mL/s and 7.67 </a:t>
            </a:r>
            <a:r>
              <a:rPr lang="en-US" sz="3200" dirty="0" smtClean="0"/>
              <a:t>mL/s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Percent error = </a:t>
            </a:r>
            <a:r>
              <a:rPr lang="en-US" dirty="0" smtClean="0"/>
              <a:t>6.9% and 0.4%, within goal of &lt;10% error</a:t>
            </a: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000347"/>
              </p:ext>
            </p:extLst>
          </p:nvPr>
        </p:nvGraphicFramePr>
        <p:xfrm>
          <a:off x="304800" y="1600200"/>
          <a:ext cx="86868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/>
                <a:gridCol w="4267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Parameter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Value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Target plant flow rate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32 L/s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Coagulant stock concentration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166.7 g/L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Maximum coagulant dose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40 mg/L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Dosing tube diameter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0.3175 centimeters (1/8 inches)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Dosing tube length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1.308 meters (4.292 feet)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Number of Dosing Tubes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 (1 spare)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Maximum coagulant flow rate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7.7 mL/s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802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Production of </a:t>
            </a:r>
            <a:r>
              <a:rPr lang="en-US" dirty="0" err="1" smtClean="0"/>
              <a:t>Doser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534400" cy="5105400"/>
          </a:xfrm>
        </p:spPr>
        <p:txBody>
          <a:bodyPr/>
          <a:lstStyle/>
          <a:p>
            <a:r>
              <a:rPr lang="en-US" dirty="0" smtClean="0"/>
              <a:t>2 </a:t>
            </a:r>
            <a:r>
              <a:rPr lang="en-US" dirty="0" smtClean="0"/>
              <a:t>Options:</a:t>
            </a:r>
            <a:endParaRPr lang="en-US" dirty="0" smtClean="0"/>
          </a:p>
          <a:p>
            <a:pPr lvl="1"/>
            <a:r>
              <a:rPr lang="en-US" dirty="0" smtClean="0"/>
              <a:t>1) Mass production in US to reduce unit cost</a:t>
            </a:r>
          </a:p>
          <a:p>
            <a:pPr lvl="1"/>
            <a:r>
              <a:rPr lang="en-US" dirty="0" smtClean="0"/>
              <a:t>2) Production in host country using specifications or a prototype</a:t>
            </a:r>
          </a:p>
          <a:p>
            <a:r>
              <a:rPr lang="en-US" dirty="0" smtClean="0"/>
              <a:t>Remaining components are readily available</a:t>
            </a:r>
          </a:p>
          <a:p>
            <a:pPr lvl="1"/>
            <a:r>
              <a:rPr lang="en-US" dirty="0" smtClean="0"/>
              <a:t>Any </a:t>
            </a:r>
            <a:r>
              <a:rPr lang="en-US" dirty="0"/>
              <a:t>fitting </a:t>
            </a:r>
            <a:r>
              <a:rPr lang="en-US" dirty="0" smtClean="0"/>
              <a:t>must be resistant </a:t>
            </a:r>
            <a:r>
              <a:rPr lang="en-US" dirty="0"/>
              <a:t>to chlorine, such as PVC or PVDF </a:t>
            </a:r>
            <a:r>
              <a:rPr lang="en-US" dirty="0" smtClean="0"/>
              <a:t>and </a:t>
            </a:r>
            <a:r>
              <a:rPr lang="en-US" dirty="0" smtClean="0"/>
              <a:t>may need to be purchased in 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582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Remaining Tasks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905000"/>
            <a:ext cx="807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 smtClean="0">
                <a:latin typeface="+mj-lt"/>
              </a:rPr>
              <a:t>Retrofits to existing plants – not a </a:t>
            </a:r>
            <a:r>
              <a:rPr lang="en-US" sz="3200" dirty="0" smtClean="0">
                <a:latin typeface="+mj-lt"/>
              </a:rPr>
              <a:t>priority?</a:t>
            </a:r>
            <a:endParaRPr lang="en-US" sz="3200" dirty="0" smtClean="0">
              <a:latin typeface="+mj-lt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520493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01414" y="1905000"/>
            <a:ext cx="78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>
                <a:latin typeface="+mj-lt"/>
              </a:rPr>
              <a:t>Test chlorine and coagulant </a:t>
            </a:r>
            <a:r>
              <a:rPr lang="en-US" sz="2800" dirty="0" smtClean="0">
                <a:latin typeface="+mj-lt"/>
              </a:rPr>
              <a:t>concurrently</a:t>
            </a:r>
            <a:endParaRPr lang="en-US" sz="28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77961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Questions</a:t>
            </a:r>
            <a:endParaRPr lang="en-US" sz="3200" dirty="0"/>
          </a:p>
        </p:txBody>
      </p:sp>
      <p:pic>
        <p:nvPicPr>
          <p:cNvPr id="4" name="Picture 2" descr="http://laurenkatebooks.net/wp-content/themes/thestars/images/2013/03/Water_question_mark_by_shorty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28800"/>
            <a:ext cx="5830231" cy="436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9953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Atima</a:t>
            </a:r>
            <a:r>
              <a:rPr lang="en-US" dirty="0"/>
              <a:t>, Honduras Chemical </a:t>
            </a:r>
            <a:r>
              <a:rPr lang="en-US" dirty="0" err="1"/>
              <a:t>Doser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12"/>
          <p:cNvGrpSpPr/>
          <p:nvPr/>
        </p:nvGrpSpPr>
        <p:grpSpPr>
          <a:xfrm>
            <a:off x="381000" y="1676400"/>
            <a:ext cx="8067419" cy="4683951"/>
            <a:chOff x="0" y="1423915"/>
            <a:chExt cx="9144000" cy="5434085"/>
          </a:xfrm>
        </p:grpSpPr>
        <p:pic>
          <p:nvPicPr>
            <p:cNvPr id="14" name="Picture 2" descr="https://lh5.googleusercontent.com/-W2egoW1ff7k/UBv8BrxPEsI/AAAAAAAAoOU/50LMTTKwuEg/s912/IMG_6969.JP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 b="10859"/>
            <a:stretch>
              <a:fillRect/>
            </a:stretch>
          </p:blipFill>
          <p:spPr bwMode="auto">
            <a:xfrm>
              <a:off x="0" y="1423915"/>
              <a:ext cx="9144000" cy="5434085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3145809" y="2408830"/>
              <a:ext cx="7825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+mn-lt"/>
                </a:rPr>
                <a:t>Lever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0" y="2930857"/>
              <a:ext cx="12311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+mn-lt"/>
                </a:rPr>
                <a:t>Constant Head Tank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" y="1452350"/>
              <a:ext cx="1501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+mn-lt"/>
                </a:rPr>
                <a:t>Coagulant Stock Tank</a:t>
              </a:r>
            </a:p>
          </p:txBody>
        </p:sp>
        <p:cxnSp>
          <p:nvCxnSpPr>
            <p:cNvPr id="18" name="Straight Arrow Connector 17"/>
            <p:cNvCxnSpPr>
              <a:stCxn id="15" idx="1"/>
            </p:cNvCxnSpPr>
            <p:nvPr/>
          </p:nvCxnSpPr>
          <p:spPr>
            <a:xfrm flipH="1">
              <a:off x="2704531" y="2608885"/>
              <a:ext cx="441278" cy="669991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6" idx="3"/>
            </p:cNvCxnSpPr>
            <p:nvPr/>
          </p:nvCxnSpPr>
          <p:spPr>
            <a:xfrm>
              <a:off x="1231127" y="3438689"/>
              <a:ext cx="379309" cy="68786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 rot="995183">
              <a:off x="4437590" y="3345503"/>
              <a:ext cx="199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+mn-lt"/>
                </a:rPr>
                <a:t>Linear Flow Orifice Meter</a:t>
              </a:r>
            </a:p>
          </p:txBody>
        </p:sp>
        <p:cxnSp>
          <p:nvCxnSpPr>
            <p:cNvPr id="21" name="Straight Arrow Connector 20"/>
            <p:cNvCxnSpPr>
              <a:stCxn id="20" idx="1"/>
            </p:cNvCxnSpPr>
            <p:nvPr/>
          </p:nvCxnSpPr>
          <p:spPr>
            <a:xfrm flipH="1">
              <a:off x="3516574" y="3415006"/>
              <a:ext cx="962477" cy="280121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 rot="1037296">
              <a:off x="2922895" y="5492087"/>
              <a:ext cx="22905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smtClean="0">
                  <a:latin typeface="+mn-lt"/>
                </a:rPr>
                <a:t>Dosing Tubes</a:t>
              </a:r>
              <a:endParaRPr lang="en-US" sz="2000" dirty="0" smtClean="0">
                <a:latin typeface="+mn-lt"/>
              </a:endParaRPr>
            </a:p>
          </p:txBody>
        </p:sp>
        <p:cxnSp>
          <p:nvCxnSpPr>
            <p:cNvPr id="23" name="Straight Arrow Connector 22"/>
            <p:cNvCxnSpPr>
              <a:stCxn id="22" idx="3"/>
            </p:cNvCxnSpPr>
            <p:nvPr/>
          </p:nvCxnSpPr>
          <p:spPr>
            <a:xfrm flipV="1">
              <a:off x="5161702" y="5841242"/>
              <a:ext cx="229164" cy="1912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129050" y="1588827"/>
              <a:ext cx="23337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+mn-lt"/>
                </a:rPr>
                <a:t>Flow calibration column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1201003" y="1787857"/>
              <a:ext cx="450376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stCxn id="24" idx="1"/>
            </p:cNvCxnSpPr>
            <p:nvPr/>
          </p:nvCxnSpPr>
          <p:spPr>
            <a:xfrm flipH="1">
              <a:off x="1885665" y="1942770"/>
              <a:ext cx="243385" cy="148751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1946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668" name="Picture 4" descr="https://lh6.googleusercontent.com/-8ir_upwvwx8/UBv7upjADcI/AAAAAAAAoMk/J3gtMB9NE6U/s576/IMG_695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794210"/>
            <a:ext cx="3276600" cy="4914900"/>
          </a:xfrm>
          <a:prstGeom prst="rect">
            <a:avLst/>
          </a:prstGeom>
          <a:noFill/>
        </p:spPr>
      </p:pic>
      <p:pic>
        <p:nvPicPr>
          <p:cNvPr id="753670" name="Picture 6" descr="https://lh3.googleusercontent.com/-VYSgjEDoM5o/UBv7uGr33MI/AAAAAAAAoMc/AtFsbUszLRE/s576/IMG_6951.JPG">
            <a:hlinkClick r:id="rId2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690" y="1714500"/>
            <a:ext cx="3302000" cy="4953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99711" y="972943"/>
            <a:ext cx="2795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+mj-lt"/>
              </a:rPr>
              <a:t>Minimum Dose</a:t>
            </a:r>
            <a:endParaRPr lang="en-US" sz="32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70862" y="972942"/>
            <a:ext cx="2892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+mj-lt"/>
              </a:rPr>
              <a:t>Maximum Dose</a:t>
            </a:r>
            <a:endParaRPr lang="en-US" sz="3200" dirty="0">
              <a:latin typeface="+mj-lt"/>
            </a:endParaRPr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457200" y="228600"/>
            <a:ext cx="84582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err="1" smtClean="0"/>
              <a:t>Atima</a:t>
            </a:r>
            <a:r>
              <a:rPr lang="en-US" dirty="0" smtClean="0"/>
              <a:t>, Honduras Chemical </a:t>
            </a:r>
            <a:r>
              <a:rPr lang="en-US" dirty="0" err="1" smtClean="0"/>
              <a:t>Doser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7045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Theory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Major losses  (</a:t>
            </a:r>
            <a:r>
              <a:rPr lang="en-US" sz="2800" dirty="0" err="1"/>
              <a:t>h</a:t>
            </a:r>
            <a:r>
              <a:rPr lang="en-US" sz="2800" baseline="-25000" dirty="0" err="1"/>
              <a:t>f</a:t>
            </a:r>
            <a:r>
              <a:rPr lang="en-US" sz="2800" dirty="0"/>
              <a:t>) - due to viscous shear on the pipe walls</a:t>
            </a:r>
          </a:p>
          <a:p>
            <a:r>
              <a:rPr lang="en-US" sz="2800" dirty="0"/>
              <a:t>Minor losses (h</a:t>
            </a:r>
            <a:r>
              <a:rPr lang="en-US" sz="2800" baseline="-25000" dirty="0"/>
              <a:t>e</a:t>
            </a:r>
            <a:r>
              <a:rPr lang="en-US" sz="2800" dirty="0"/>
              <a:t>) - due to </a:t>
            </a:r>
            <a:r>
              <a:rPr lang="en-US" sz="2800" dirty="0" smtClean="0"/>
              <a:t>expansions/compressions</a:t>
            </a:r>
          </a:p>
          <a:p>
            <a:r>
              <a:rPr lang="en-US" sz="2800" dirty="0"/>
              <a:t>LCDC system is designed so that </a:t>
            </a:r>
            <a:r>
              <a:rPr lang="en-US" sz="2800" dirty="0" err="1"/>
              <a:t>h</a:t>
            </a:r>
            <a:r>
              <a:rPr lang="en-US" sz="2800" baseline="-25000" dirty="0" err="1"/>
              <a:t>f</a:t>
            </a:r>
            <a:r>
              <a:rPr lang="en-US" sz="2800" baseline="-25000" dirty="0"/>
              <a:t> </a:t>
            </a:r>
            <a:r>
              <a:rPr lang="en-US" sz="2800" dirty="0" smtClean="0"/>
              <a:t>&gt;&gt;</a:t>
            </a:r>
            <a:r>
              <a:rPr lang="en-US" sz="2800" dirty="0"/>
              <a:t> h</a:t>
            </a:r>
            <a:r>
              <a:rPr lang="en-US" sz="2800" baseline="-25000" dirty="0"/>
              <a:t>e</a:t>
            </a:r>
            <a:r>
              <a:rPr lang="en-US" sz="2800" dirty="0" smtClean="0"/>
              <a:t>, </a:t>
            </a:r>
            <a:r>
              <a:rPr lang="en-US" sz="2800" dirty="0"/>
              <a:t>maintaining a linear relationship </a:t>
            </a:r>
            <a:r>
              <a:rPr lang="en-US" sz="2800" dirty="0" smtClean="0"/>
              <a:t>between</a:t>
            </a:r>
          </a:p>
          <a:p>
            <a:pPr marL="0" indent="0">
              <a:buNone/>
            </a:pPr>
            <a:r>
              <a:rPr lang="en-US" sz="2800" dirty="0" smtClean="0"/>
              <a:t>    Q </a:t>
            </a:r>
            <a:r>
              <a:rPr lang="en-US" sz="2800" dirty="0"/>
              <a:t>and </a:t>
            </a:r>
            <a:r>
              <a:rPr lang="en-US" sz="2800" dirty="0" err="1" smtClean="0"/>
              <a:t>H</a:t>
            </a:r>
            <a:r>
              <a:rPr lang="en-US" sz="2800" baseline="-25000" dirty="0" err="1" smtClean="0"/>
              <a:t>Total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30" b="19884"/>
          <a:stretch/>
        </p:blipFill>
        <p:spPr bwMode="auto">
          <a:xfrm>
            <a:off x="2668049" y="4514789"/>
            <a:ext cx="3400098" cy="62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995855" y="5213670"/>
            <a:ext cx="6387663" cy="1197583"/>
            <a:chOff x="990599" y="3657600"/>
            <a:chExt cx="6387663" cy="1197583"/>
          </a:xfrm>
        </p:grpSpPr>
        <p:pic>
          <p:nvPicPr>
            <p:cNvPr id="14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28552" r="9571" b="11018"/>
            <a:stretch/>
          </p:blipFill>
          <p:spPr bwMode="auto">
            <a:xfrm>
              <a:off x="990599" y="3783127"/>
              <a:ext cx="6387663" cy="1072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Oval 14"/>
            <p:cNvSpPr/>
            <p:nvPr/>
          </p:nvSpPr>
          <p:spPr bwMode="auto">
            <a:xfrm>
              <a:off x="3352800" y="3657600"/>
              <a:ext cx="533400" cy="658426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6055008" y="3657600"/>
              <a:ext cx="498192" cy="658426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3888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LCDC Assembly Drawing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" r="5245" b="17325"/>
          <a:stretch/>
        </p:blipFill>
        <p:spPr>
          <a:xfrm>
            <a:off x="304800" y="1524000"/>
            <a:ext cx="8592207" cy="5165699"/>
          </a:xfrm>
        </p:spPr>
      </p:pic>
    </p:spTree>
    <p:extLst>
      <p:ext uri="{BB962C8B-B14F-4D97-AF65-F5344CB8AC3E}">
        <p14:creationId xmlns:p14="http://schemas.microsoft.com/office/powerpoint/2010/main" val="374513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Dimensioned </a:t>
            </a:r>
            <a:r>
              <a:rPr lang="en-US" dirty="0" smtClean="0"/>
              <a:t>Lever Arm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27"/>
          <a:stretch/>
        </p:blipFill>
        <p:spPr>
          <a:xfrm>
            <a:off x="457200" y="1905000"/>
            <a:ext cx="8305800" cy="3715726"/>
          </a:xfrm>
        </p:spPr>
      </p:pic>
    </p:spTree>
    <p:extLst>
      <p:ext uri="{BB962C8B-B14F-4D97-AF65-F5344CB8AC3E}">
        <p14:creationId xmlns:p14="http://schemas.microsoft.com/office/powerpoint/2010/main" val="38916952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Dimensioned </a:t>
            </a:r>
            <a:r>
              <a:rPr lang="en-US" dirty="0" smtClean="0"/>
              <a:t>Dosing Tubes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7" t="8068" r="19511" b="25445"/>
          <a:stretch/>
        </p:blipFill>
        <p:spPr>
          <a:xfrm>
            <a:off x="838200" y="1752600"/>
            <a:ext cx="7740869" cy="4648412"/>
          </a:xfrm>
        </p:spPr>
      </p:pic>
    </p:spTree>
    <p:extLst>
      <p:ext uri="{BB962C8B-B14F-4D97-AF65-F5344CB8AC3E}">
        <p14:creationId xmlns:p14="http://schemas.microsoft.com/office/powerpoint/2010/main" val="2902597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Music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9841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3064</TotalTime>
  <Words>486</Words>
  <Application>Microsoft Office PowerPoint</Application>
  <PresentationFormat>On-screen Show (4:3)</PresentationFormat>
  <Paragraphs>108</Paragraphs>
  <Slides>26</Slides>
  <Notes>8</Notes>
  <HiddenSlides>1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1_AguaClara the road</vt:lpstr>
      <vt:lpstr>Linear Chemical Dose Controller Spring 2013</vt:lpstr>
      <vt:lpstr>LCDC Purpose</vt:lpstr>
      <vt:lpstr>Atima, Honduras Chemical Doser</vt:lpstr>
      <vt:lpstr>PowerPoint Presentation</vt:lpstr>
      <vt:lpstr>Design Theory</vt:lpstr>
      <vt:lpstr>LCDC Assembly Drawing</vt:lpstr>
      <vt:lpstr>Dimensioned Lever Arm</vt:lpstr>
      <vt:lpstr>Dimensioned Dosing Tubes</vt:lpstr>
      <vt:lpstr>Background Music</vt:lpstr>
      <vt:lpstr>LCDC Video</vt:lpstr>
      <vt:lpstr>Previous Design – Fall 2012</vt:lpstr>
      <vt:lpstr>Spring 2013 Challenges</vt:lpstr>
      <vt:lpstr>Dosing Tube Manifolds</vt:lpstr>
      <vt:lpstr>Lab Set-Up</vt:lpstr>
      <vt:lpstr>Lever Arm Labels</vt:lpstr>
      <vt:lpstr>Reduced Float Size – Statics</vt:lpstr>
      <vt:lpstr>Adjustable Constant Head Tank</vt:lpstr>
      <vt:lpstr>Powder Coating vs. Anodizing</vt:lpstr>
      <vt:lpstr>Drop-Tube Design</vt:lpstr>
      <vt:lpstr>Entrance Tank Float Improvements</vt:lpstr>
      <vt:lpstr>Entrance Tank Float Improvements</vt:lpstr>
      <vt:lpstr>Specifications for San Nicolás, Honduras</vt:lpstr>
      <vt:lpstr>Production of Doser</vt:lpstr>
      <vt:lpstr>Remaining Tasks</vt:lpstr>
      <vt:lpstr>Future Work</vt:lpstr>
      <vt:lpstr>Questions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372</cp:revision>
  <dcterms:created xsi:type="dcterms:W3CDTF">2008-08-26T14:48:34Z</dcterms:created>
  <dcterms:modified xsi:type="dcterms:W3CDTF">2013-05-10T21:02:35Z</dcterms:modified>
</cp:coreProperties>
</file>