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0"/>
  </p:notesMasterIdLst>
  <p:handoutMasterIdLst>
    <p:handoutMasterId r:id="rId21"/>
  </p:handoutMasterIdLst>
  <p:sldIdLst>
    <p:sldId id="475" r:id="rId2"/>
    <p:sldId id="477" r:id="rId3"/>
    <p:sldId id="485" r:id="rId4"/>
    <p:sldId id="492" r:id="rId5"/>
    <p:sldId id="556" r:id="rId6"/>
    <p:sldId id="551" r:id="rId7"/>
    <p:sldId id="555" r:id="rId8"/>
    <p:sldId id="494" r:id="rId9"/>
    <p:sldId id="499" r:id="rId10"/>
    <p:sldId id="553" r:id="rId11"/>
    <p:sldId id="535" r:id="rId12"/>
    <p:sldId id="542" r:id="rId13"/>
    <p:sldId id="552" r:id="rId14"/>
    <p:sldId id="548" r:id="rId15"/>
    <p:sldId id="549" r:id="rId16"/>
    <p:sldId id="550" r:id="rId17"/>
    <p:sldId id="517" r:id="rId18"/>
    <p:sldId id="526" r:id="rId19"/>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Century Gothic"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Century Gothic"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Century Gothic"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Century Gothic"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Century Gothic" pitchFamily="34" charset="0"/>
        <a:ea typeface="ＭＳ Ｐゴシック" pitchFamily="34" charset="-128"/>
        <a:cs typeface="+mn-cs"/>
      </a:defRPr>
    </a:lvl5pPr>
    <a:lvl6pPr marL="2286000" algn="l" defTabSz="914400" rtl="0" eaLnBrk="1" latinLnBrk="0" hangingPunct="1">
      <a:defRPr kern="1200">
        <a:solidFill>
          <a:schemeClr val="tx1"/>
        </a:solidFill>
        <a:latin typeface="Century Gothic" pitchFamily="34" charset="0"/>
        <a:ea typeface="ＭＳ Ｐゴシック" pitchFamily="34" charset="-128"/>
        <a:cs typeface="+mn-cs"/>
      </a:defRPr>
    </a:lvl6pPr>
    <a:lvl7pPr marL="2743200" algn="l" defTabSz="914400" rtl="0" eaLnBrk="1" latinLnBrk="0" hangingPunct="1">
      <a:defRPr kern="1200">
        <a:solidFill>
          <a:schemeClr val="tx1"/>
        </a:solidFill>
        <a:latin typeface="Century Gothic" pitchFamily="34" charset="0"/>
        <a:ea typeface="ＭＳ Ｐゴシック" pitchFamily="34" charset="-128"/>
        <a:cs typeface="+mn-cs"/>
      </a:defRPr>
    </a:lvl7pPr>
    <a:lvl8pPr marL="3200400" algn="l" defTabSz="914400" rtl="0" eaLnBrk="1" latinLnBrk="0" hangingPunct="1">
      <a:defRPr kern="1200">
        <a:solidFill>
          <a:schemeClr val="tx1"/>
        </a:solidFill>
        <a:latin typeface="Century Gothic" pitchFamily="34" charset="0"/>
        <a:ea typeface="ＭＳ Ｐゴシック" pitchFamily="34" charset="-128"/>
        <a:cs typeface="+mn-cs"/>
      </a:defRPr>
    </a:lvl8pPr>
    <a:lvl9pPr marL="3657600" algn="l" defTabSz="914400" rtl="0" eaLnBrk="1" latinLnBrk="0" hangingPunct="1">
      <a:defRPr kern="1200">
        <a:solidFill>
          <a:schemeClr val="tx1"/>
        </a:solidFill>
        <a:latin typeface="Century Gothic"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99" autoAdjust="0"/>
    <p:restoredTop sz="83275" autoAdjust="0"/>
  </p:normalViewPr>
  <p:slideViewPr>
    <p:cSldViewPr>
      <p:cViewPr>
        <p:scale>
          <a:sx n="86" d="100"/>
          <a:sy n="86" d="100"/>
        </p:scale>
        <p:origin x="-72" y="-12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1200" y="-7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image" Target="../media/image1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atin typeface="Arial" charset="0"/>
                <a:ea typeface="+mn-ea"/>
                <a:cs typeface="Arial" charset="0"/>
              </a:defRPr>
            </a:lvl1pPr>
          </a:lstStyle>
          <a:p>
            <a:pPr>
              <a:defRPr/>
            </a:pPr>
            <a:endParaRPr lang="en-US"/>
          </a:p>
        </p:txBody>
      </p:sp>
      <p:sp>
        <p:nvSpPr>
          <p:cNvPr id="68611"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atin typeface="Arial" charset="0"/>
                <a:ea typeface="+mn-ea"/>
                <a:cs typeface="Arial" charset="0"/>
              </a:defRPr>
            </a:lvl1pPr>
          </a:lstStyle>
          <a:p>
            <a:pPr>
              <a:defRPr/>
            </a:pPr>
            <a:endParaRPr lang="en-US"/>
          </a:p>
        </p:txBody>
      </p:sp>
      <p:sp>
        <p:nvSpPr>
          <p:cNvPr id="68612" name="Rectangle 4"/>
          <p:cNvSpPr>
            <a:spLocks noGrp="1" noChangeArrowheads="1"/>
          </p:cNvSpPr>
          <p:nvPr>
            <p:ph type="ftr" sz="quarter" idx="2"/>
          </p:nvPr>
        </p:nvSpPr>
        <p:spPr bwMode="auto">
          <a:xfrm>
            <a:off x="0" y="9120188"/>
            <a:ext cx="4724400"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atin typeface="Arial" charset="0"/>
                <a:ea typeface="+mn-ea"/>
                <a:cs typeface="Arial" charset="0"/>
              </a:defRPr>
            </a:lvl1pPr>
          </a:lstStyle>
          <a:p>
            <a:pPr>
              <a:defRPr/>
            </a:pPr>
            <a:r>
              <a:rPr lang="en-US"/>
              <a:t>CEE 4540: Sustainable Municipal Drinking Water Treatment</a:t>
            </a:r>
          </a:p>
          <a:p>
            <a:pPr>
              <a:defRPr/>
            </a:pPr>
            <a:r>
              <a:rPr lang="en-US"/>
              <a:t>Monroe Weber-Shirk</a:t>
            </a:r>
          </a:p>
        </p:txBody>
      </p:sp>
      <p:sp>
        <p:nvSpPr>
          <p:cNvPr id="68613"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atin typeface="Arial" pitchFamily="34" charset="0"/>
              </a:defRPr>
            </a:lvl1pPr>
          </a:lstStyle>
          <a:p>
            <a:pPr>
              <a:defRPr/>
            </a:pPr>
            <a:fld id="{3A88D1FE-AD11-4B13-BA49-3E8D18488D55}" type="slidenum">
              <a:rPr lang="en-US"/>
              <a:pPr>
                <a:defRPr/>
              </a:pPr>
              <a:t>‹#›</a:t>
            </a:fld>
            <a:endParaRPr lang="en-US"/>
          </a:p>
        </p:txBody>
      </p:sp>
    </p:spTree>
    <p:extLst>
      <p:ext uri="{BB962C8B-B14F-4D97-AF65-F5344CB8AC3E}">
        <p14:creationId xmlns="" xmlns:p14="http://schemas.microsoft.com/office/powerpoint/2010/main" val="15298834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atin typeface="Arial" charset="0"/>
                <a:ea typeface="+mn-ea"/>
                <a:cs typeface="Arial" charset="0"/>
              </a:defRPr>
            </a:lvl1pPr>
          </a:lstStyle>
          <a:p>
            <a:pPr>
              <a:defRPr/>
            </a:pPr>
            <a:endParaRPr lang="en-US"/>
          </a:p>
        </p:txBody>
      </p:sp>
      <p:sp>
        <p:nvSpPr>
          <p:cNvPr id="3075"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atin typeface="Arial" charset="0"/>
                <a:ea typeface="+mn-ea"/>
                <a:cs typeface="Arial" charset="0"/>
              </a:defRPr>
            </a:lvl1pPr>
          </a:lstStyle>
          <a:p>
            <a:pPr>
              <a:defRPr/>
            </a:pPr>
            <a:endParaRPr lang="en-US"/>
          </a:p>
        </p:txBody>
      </p:sp>
      <p:sp>
        <p:nvSpPr>
          <p:cNvPr id="2867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atin typeface="Arial" charset="0"/>
                <a:ea typeface="+mn-ea"/>
                <a:cs typeface="Arial" charset="0"/>
              </a:defRPr>
            </a:lvl1pPr>
          </a:lstStyle>
          <a:p>
            <a:pPr>
              <a:defRPr/>
            </a:pPr>
            <a:endParaRPr lang="en-US"/>
          </a:p>
        </p:txBody>
      </p:sp>
      <p:sp>
        <p:nvSpPr>
          <p:cNvPr id="3079"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atin typeface="Arial" pitchFamily="34" charset="0"/>
              </a:defRPr>
            </a:lvl1pPr>
          </a:lstStyle>
          <a:p>
            <a:pPr>
              <a:defRPr/>
            </a:pPr>
            <a:fld id="{B3061C7E-543A-49DE-86D1-9EE5D08D9598}" type="slidenum">
              <a:rPr lang="en-US"/>
              <a:pPr>
                <a:defRPr/>
              </a:pPr>
              <a:t>‹#›</a:t>
            </a:fld>
            <a:endParaRPr lang="en-US"/>
          </a:p>
        </p:txBody>
      </p:sp>
    </p:spTree>
    <p:extLst>
      <p:ext uri="{BB962C8B-B14F-4D97-AF65-F5344CB8AC3E}">
        <p14:creationId xmlns="" xmlns:p14="http://schemas.microsoft.com/office/powerpoint/2010/main" val="417312382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dirty="0" smtClean="0">
                <a:ea typeface="ＭＳ Ｐゴシック" pitchFamily="34" charset="-128"/>
              </a:rPr>
              <a:t>We are a research team examining the linear chemical dose control system   </a:t>
            </a:r>
          </a:p>
        </p:txBody>
      </p:sp>
      <p:sp>
        <p:nvSpPr>
          <p:cNvPr id="29700"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D9BB19D9-294B-4C5B-97A8-C346463C15A8}" type="slidenum">
              <a:rPr lang="en-US" smtClean="0">
                <a:latin typeface="Arial" charset="0"/>
              </a:rPr>
              <a:pPr eaLnBrk="1" hangingPunct="1"/>
              <a:t>1</a:t>
            </a:fld>
            <a:endParaRPr 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dirty="0" smtClean="0">
                <a:ea typeface="ＭＳ Ｐゴシック" pitchFamily="34" charset="-128"/>
              </a:rPr>
              <a:t>-- parts list explanations enable individual plants to choose appropriate materials</a:t>
            </a:r>
            <a:r>
              <a:rPr lang="en-US" baseline="0" dirty="0" smtClean="0">
                <a:ea typeface="ＭＳ Ｐゴシック" pitchFamily="34" charset="-128"/>
              </a:rPr>
              <a:t> from available/local options</a:t>
            </a:r>
            <a:endParaRPr lang="en-US" dirty="0" smtClean="0">
              <a:ea typeface="ＭＳ Ｐゴシック" pitchFamily="34" charset="-128"/>
            </a:endParaRPr>
          </a:p>
        </p:txBody>
      </p:sp>
      <p:sp>
        <p:nvSpPr>
          <p:cNvPr id="37892"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EBFEC89F-7678-4AF4-94DB-6DBBC8CDE77A}" type="slidenum">
              <a:rPr lang="en-US" smtClean="0">
                <a:latin typeface="Arial" charset="0"/>
              </a:rPr>
              <a:pPr eaLnBrk="1" hangingPunct="1"/>
              <a:t>11</a:t>
            </a:fld>
            <a:endParaRPr lang="en-US"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dirty="0" smtClean="0">
                <a:ea typeface="ＭＳ Ｐゴシック" pitchFamily="34" charset="-128"/>
              </a:rPr>
              <a:t>These are three basic equations used to design a linear chemical dose controller. The goal is to use the smallest possible tube diameter that preserves laminar flow at the maximum chemical flow rate so that you can use the shortest possible tube length. </a:t>
            </a:r>
          </a:p>
          <a:p>
            <a:pPr eaLnBrk="1" hangingPunct="1"/>
            <a:endParaRPr lang="en-US" dirty="0" smtClean="0">
              <a:ea typeface="ＭＳ Ｐゴシック" pitchFamily="34" charset="-128"/>
            </a:endParaRPr>
          </a:p>
          <a:p>
            <a:pPr eaLnBrk="1" hangingPunct="1"/>
            <a:r>
              <a:rPr lang="en-US" dirty="0" smtClean="0">
                <a:ea typeface="ＭＳ Ｐゴシック" pitchFamily="34" charset="-128"/>
              </a:rPr>
              <a:t>These equations show that the tube</a:t>
            </a:r>
            <a:r>
              <a:rPr lang="ja-JP" altLang="en-US" dirty="0" smtClean="0">
                <a:ea typeface="ＭＳ Ｐゴシック" pitchFamily="34" charset="-128"/>
              </a:rPr>
              <a:t>’</a:t>
            </a:r>
            <a:r>
              <a:rPr lang="en-US" altLang="ja-JP" dirty="0" smtClean="0">
                <a:ea typeface="ＭＳ Ｐゴシック" pitchFamily="34" charset="-128"/>
              </a:rPr>
              <a:t>s diameter is selected to maintain laminar flow, with the Reynolds number in the denominator of the equation. Furthermore, the tube length and expected flow rate equations demonstrate that they are both extremely sensitive to changes in the small tube diameter, each being proportional to the diameter to the fourth power.</a:t>
            </a:r>
          </a:p>
          <a:p>
            <a:pPr eaLnBrk="1" hangingPunct="1"/>
            <a:endParaRPr lang="en-US" altLang="ja-JP" dirty="0" smtClean="0">
              <a:ea typeface="ＭＳ Ｐゴシック" pitchFamily="34" charset="-128"/>
            </a:endParaRPr>
          </a:p>
          <a:p>
            <a:pPr eaLnBrk="1" hangingPunct="1"/>
            <a:r>
              <a:rPr lang="en-US" altLang="ja-JP" dirty="0" smtClean="0">
                <a:ea typeface="ＭＳ Ｐゴシック" pitchFamily="34" charset="-128"/>
              </a:rPr>
              <a:t>Difference between Turbulent</a:t>
            </a:r>
            <a:r>
              <a:rPr lang="en-US" altLang="ja-JP" baseline="0" dirty="0" smtClean="0">
                <a:ea typeface="ＭＳ Ｐゴシック" pitchFamily="34" charset="-128"/>
              </a:rPr>
              <a:t> and Laminar flow. And how the Minimum diameter will change due to change in velocity of the fluid flowing through the tube. </a:t>
            </a:r>
            <a:endParaRPr lang="en-US" altLang="ja-JP" dirty="0" smtClean="0">
              <a:ea typeface="ＭＳ Ｐゴシック" pitchFamily="34" charset="-128"/>
            </a:endParaRPr>
          </a:p>
          <a:p>
            <a:pPr eaLnBrk="1" hangingPunct="1"/>
            <a:endParaRPr lang="en-US" dirty="0" smtClean="0">
              <a:ea typeface="ＭＳ Ｐゴシック" pitchFamily="34" charset="-128"/>
            </a:endParaRPr>
          </a:p>
          <a:p>
            <a:pPr eaLnBrk="1" hangingPunct="1"/>
            <a:r>
              <a:rPr lang="en-US" dirty="0" smtClean="0">
                <a:ea typeface="ＭＳ Ｐゴシック" pitchFamily="34" charset="-128"/>
              </a:rPr>
              <a:t>The last equation if the </a:t>
            </a:r>
            <a:r>
              <a:rPr lang="en-US" dirty="0" err="1" smtClean="0">
                <a:ea typeface="ＭＳ Ｐゴシック" pitchFamily="34" charset="-128"/>
              </a:rPr>
              <a:t>flor</a:t>
            </a:r>
            <a:r>
              <a:rPr lang="en-US" dirty="0" smtClean="0">
                <a:ea typeface="ＭＳ Ｐゴシック" pitchFamily="34" charset="-128"/>
              </a:rPr>
              <a:t> rate equation for the flow of chemical/liquid through the CDC.</a:t>
            </a:r>
            <a:r>
              <a:rPr lang="en-US" baseline="0" dirty="0" smtClean="0">
                <a:ea typeface="ＭＳ Ｐゴシック" pitchFamily="34" charset="-128"/>
              </a:rPr>
              <a:t>  It is the Hagen-</a:t>
            </a:r>
            <a:r>
              <a:rPr lang="en-US" baseline="0" dirty="0" err="1" smtClean="0">
                <a:ea typeface="ＭＳ Ｐゴシック" pitchFamily="34" charset="-128"/>
              </a:rPr>
              <a:t>Pouiseuille</a:t>
            </a:r>
            <a:r>
              <a:rPr lang="en-US" baseline="0" dirty="0" smtClean="0">
                <a:ea typeface="ＭＳ Ｐゴシック" pitchFamily="34" charset="-128"/>
              </a:rPr>
              <a:t> equation, which assumes chemical flow is laminar and thus only deals with major loss in the system.  It predicts that the chemical flow rate and the major head loss would maintain a linear relationship to each other</a:t>
            </a:r>
            <a:endParaRPr lang="en-US" dirty="0" smtClean="0">
              <a:ea typeface="ＭＳ Ｐゴシック" pitchFamily="34" charset="-128"/>
            </a:endParaRPr>
          </a:p>
        </p:txBody>
      </p:sp>
      <p:sp>
        <p:nvSpPr>
          <p:cNvPr id="35844"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12444EC2-BA34-4E76-B177-1546D01715B5}" type="slidenum">
              <a:rPr lang="en-US" smtClean="0">
                <a:latin typeface="Arial" charset="0"/>
              </a:rPr>
              <a:pPr eaLnBrk="1" hangingPunct="1"/>
              <a:t>12</a:t>
            </a:fld>
            <a:endParaRPr lang="en-US"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Describe</a:t>
            </a:r>
            <a:r>
              <a:rPr lang="en-US" baseline="0" dirty="0" smtClean="0"/>
              <a:t> why the </a:t>
            </a:r>
            <a:r>
              <a:rPr lang="en-US" baseline="0" dirty="0" err="1" smtClean="0"/>
              <a:t>doser</a:t>
            </a:r>
            <a:r>
              <a:rPr lang="en-US" baseline="0" dirty="0" smtClean="0"/>
              <a:t> is at the same angle! We attached all three lever arms with a axle while keeps them at the same angle. Then this requires only one float for the whole device, which keeps it at the same angle. </a:t>
            </a:r>
            <a:endParaRPr lang="en-US" dirty="0"/>
          </a:p>
        </p:txBody>
      </p:sp>
      <p:sp>
        <p:nvSpPr>
          <p:cNvPr id="4" name="Slide Number Placeholder 3"/>
          <p:cNvSpPr>
            <a:spLocks noGrp="1"/>
          </p:cNvSpPr>
          <p:nvPr>
            <p:ph type="sldNum" sz="quarter" idx="10"/>
          </p:nvPr>
        </p:nvSpPr>
        <p:spPr/>
        <p:txBody>
          <a:bodyPr/>
          <a:lstStyle/>
          <a:p>
            <a:pPr>
              <a:defRPr/>
            </a:pPr>
            <a:fld id="{B3061C7E-543A-49DE-86D1-9EE5D08D9598}" type="slidenum">
              <a:rPr lang="en-US" smtClean="0"/>
              <a:pPr>
                <a:defRPr/>
              </a:pPr>
              <a:t>13</a:t>
            </a:fld>
            <a:endParaRPr lang="en-US"/>
          </a:p>
        </p:txBody>
      </p:sp>
    </p:spTree>
    <p:extLst>
      <p:ext uri="{BB962C8B-B14F-4D97-AF65-F5344CB8AC3E}">
        <p14:creationId xmlns="" xmlns:p14="http://schemas.microsoft.com/office/powerpoint/2010/main" val="17529382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the</a:t>
            </a:r>
            <a:r>
              <a:rPr lang="en-US" baseline="0" dirty="0" smtClean="0"/>
              <a:t> LFOM in the entrance tank as well, the float needs to be the proper size to fit in the entrance tank. If the float is too large, the entrance tank will need to be altered, which will lead to higher construction costs. </a:t>
            </a:r>
          </a:p>
          <a:p>
            <a:r>
              <a:rPr lang="en-US" baseline="0" dirty="0" smtClean="0"/>
              <a:t>The weight of the LCDC is something we need to consider while building the float because the mass of the LCDC will equal the water displaced by the float. We want to minimize the amount of water displaced by the mass. </a:t>
            </a:r>
          </a:p>
        </p:txBody>
      </p:sp>
      <p:sp>
        <p:nvSpPr>
          <p:cNvPr id="4" name="Slide Number Placeholder 3"/>
          <p:cNvSpPr>
            <a:spLocks noGrp="1"/>
          </p:cNvSpPr>
          <p:nvPr>
            <p:ph type="sldNum" sz="quarter" idx="10"/>
          </p:nvPr>
        </p:nvSpPr>
        <p:spPr/>
        <p:txBody>
          <a:bodyPr/>
          <a:lstStyle/>
          <a:p>
            <a:pPr>
              <a:defRPr/>
            </a:pPr>
            <a:fld id="{B3061C7E-543A-49DE-86D1-9EE5D08D9598}" type="slidenum">
              <a:rPr lang="en-US" smtClean="0"/>
              <a:pPr>
                <a:defRPr/>
              </a:pPr>
              <a:t>14</a:t>
            </a:fld>
            <a:endParaRPr lang="en-US"/>
          </a:p>
        </p:txBody>
      </p:sp>
    </p:spTree>
    <p:extLst>
      <p:ext uri="{BB962C8B-B14F-4D97-AF65-F5344CB8AC3E}">
        <p14:creationId xmlns="" xmlns:p14="http://schemas.microsoft.com/office/powerpoint/2010/main" val="2126818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dirty="0" smtClean="0">
                <a:ea typeface="ＭＳ Ｐゴシック" pitchFamily="34" charset="-128"/>
              </a:rPr>
              <a:t>To accurately calibrate the LCDC, the difference between the weight on either side of the steel rod pivot point for the lever arms needs to be accounted for. The extra mass on the slider side of the pivot will displace water on the float side. The weight of this extra mass will equal the combined weights of the slider material from the three levers, the drop tubes (including the “T”), and an extra 3 inches of lever arm material on each lever. The sum of these weights will be equal to the weight of the water displaced by the float. </a:t>
            </a:r>
          </a:p>
        </p:txBody>
      </p:sp>
      <p:sp>
        <p:nvSpPr>
          <p:cNvPr id="48132"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D02A4913-7798-4738-9E82-60E1246A2413}" type="slidenum">
              <a:rPr lang="en-US" smtClean="0">
                <a:latin typeface="Arial" charset="0"/>
              </a:rPr>
              <a:pPr eaLnBrk="1" hangingPunct="1"/>
              <a:t>15</a:t>
            </a:fld>
            <a:endParaRPr lang="en-US"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dirty="0" smtClean="0">
                <a:ea typeface="ＭＳ Ｐゴシック" pitchFamily="34" charset="-128"/>
              </a:rPr>
              <a:t>This is the current design for an </a:t>
            </a:r>
            <a:r>
              <a:rPr lang="en-US" dirty="0" err="1" smtClean="0">
                <a:ea typeface="ＭＳ Ｐゴシック" pitchFamily="34" charset="-128"/>
              </a:rPr>
              <a:t>AguaClara</a:t>
            </a:r>
            <a:r>
              <a:rPr lang="en-US" dirty="0" smtClean="0">
                <a:ea typeface="ＭＳ Ｐゴシック" pitchFamily="34" charset="-128"/>
              </a:rPr>
              <a:t> flow controller. The problem is that it appears dirty as chlorine seeps out through the holes beneath the outlet of the small diameter tube. Calcium carbonate precipitate forms when the Chlorine solution comes in contact with open air. The</a:t>
            </a:r>
            <a:r>
              <a:rPr lang="en-US" baseline="0" dirty="0" smtClean="0">
                <a:ea typeface="ＭＳ Ｐゴシック" pitchFamily="34" charset="-128"/>
              </a:rPr>
              <a:t> </a:t>
            </a:r>
            <a:r>
              <a:rPr lang="en-US" altLang="ja-JP" dirty="0" smtClean="0">
                <a:ea typeface="ＭＳ Ｐゴシック" pitchFamily="34" charset="-128"/>
              </a:rPr>
              <a:t>new  LCDC design will solve this</a:t>
            </a:r>
            <a:r>
              <a:rPr lang="en-US" altLang="ja-JP" baseline="0" dirty="0" smtClean="0">
                <a:ea typeface="ＭＳ Ｐゴシック" pitchFamily="34" charset="-128"/>
              </a:rPr>
              <a:t> by connecting  dosing tube to the drop tube. The precipitates that accumulates in the drop tube will be cleaned periodically.  Two drop tubes will be provided, so that the cleaning would not affect the dosing of chlorine. </a:t>
            </a:r>
            <a:endParaRPr lang="en-US" dirty="0" smtClean="0">
              <a:ea typeface="ＭＳ Ｐゴシック" pitchFamily="34" charset="-128"/>
            </a:endParaRPr>
          </a:p>
        </p:txBody>
      </p:sp>
      <p:sp>
        <p:nvSpPr>
          <p:cNvPr id="48132"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D02A4913-7798-4738-9E82-60E1246A2413}" type="slidenum">
              <a:rPr lang="en-US" smtClean="0">
                <a:latin typeface="Arial" charset="0"/>
              </a:rPr>
              <a:pPr eaLnBrk="1" hangingPunct="1"/>
              <a:t>16</a:t>
            </a:fld>
            <a:endParaRPr lang="en-US"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6"/>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77A858A9-65A7-4D67-A015-CE41B255CBDF}" type="slidenum">
              <a:rPr lang="en-US" smtClean="0">
                <a:latin typeface="Arial" charset="0"/>
              </a:rPr>
              <a:pPr eaLnBrk="1" hangingPunct="1"/>
              <a:t>17</a:t>
            </a:fld>
            <a:endParaRPr lang="en-US" smtClean="0">
              <a:latin typeface="Arial" charset="0"/>
            </a:endParaRPr>
          </a:p>
        </p:txBody>
      </p:sp>
      <p:sp>
        <p:nvSpPr>
          <p:cNvPr id="49155" name="Rectangle 1"/>
          <p:cNvSpPr>
            <a:spLocks noGrp="1" noRot="1" noChangeAspect="1" noChangeArrowheads="1" noTextEdit="1"/>
          </p:cNvSpPr>
          <p:nvPr>
            <p:ph type="sldImg"/>
          </p:nvPr>
        </p:nvSpPr>
        <p:spPr>
          <a:xfrm>
            <a:off x="1257300" y="728663"/>
            <a:ext cx="4800600" cy="3600450"/>
          </a:xfrm>
          <a:solidFill>
            <a:srgbClr val="FFFFFF"/>
          </a:solidFill>
          <a:ln/>
        </p:spPr>
      </p:sp>
      <p:sp>
        <p:nvSpPr>
          <p:cNvPr id="49156" name="Rectangle 2"/>
          <p:cNvSpPr>
            <a:spLocks noGrp="1" noChangeArrowheads="1"/>
          </p:cNvSpPr>
          <p:nvPr>
            <p:ph type="body" idx="1"/>
          </p:nvPr>
        </p:nvSpPr>
        <p:spPr>
          <a:xfrm>
            <a:off x="731838" y="4559300"/>
            <a:ext cx="5853112" cy="4233863"/>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dirty="0" smtClean="0">
              <a:ea typeface="ＭＳ Ｐゴシック" pitchFamily="34" charset="-128"/>
            </a:endParaRPr>
          </a:p>
          <a:p>
            <a:r>
              <a:rPr lang="en-US" dirty="0" smtClean="0">
                <a:ea typeface="ＭＳ Ｐゴシック" pitchFamily="34" charset="-128"/>
              </a:rPr>
              <a:t>Include price, unit number and McMaster Carr ID#. This will be necessary to practice how part ordering would be done in an </a:t>
            </a:r>
            <a:r>
              <a:rPr lang="en-US" dirty="0" err="1" smtClean="0">
                <a:ea typeface="ＭＳ Ｐゴシック" pitchFamily="34" charset="-128"/>
              </a:rPr>
              <a:t>AguaClara</a:t>
            </a:r>
            <a:r>
              <a:rPr lang="en-US" dirty="0" smtClean="0">
                <a:ea typeface="ＭＳ Ｐゴシック" pitchFamily="34" charset="-128"/>
              </a:rPr>
              <a:t> plant in Honduras.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dirty="0" smtClean="0">
              <a:ea typeface="ＭＳ Ｐゴシック" pitchFamily="34" charset="-128"/>
            </a:endParaRPr>
          </a:p>
        </p:txBody>
      </p:sp>
      <p:sp>
        <p:nvSpPr>
          <p:cNvPr id="50180"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BE96B1A3-4735-46D7-8005-15A23D42CDA5}" type="slidenum">
              <a:rPr lang="en-US" smtClean="0">
                <a:latin typeface="Arial" charset="0"/>
              </a:rPr>
              <a:pPr eaLnBrk="1" hangingPunct="1"/>
              <a:t>18</a:t>
            </a:fld>
            <a:endParaRPr 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dirty="0" smtClean="0">
                <a:ea typeface="ＭＳ Ｐゴシック" pitchFamily="34" charset="-128"/>
              </a:rPr>
              <a:t>The LCDC is the key technology for </a:t>
            </a:r>
            <a:r>
              <a:rPr lang="en-US" dirty="0" err="1" smtClean="0">
                <a:ea typeface="ＭＳ Ｐゴシック" pitchFamily="34" charset="-128"/>
              </a:rPr>
              <a:t>AguaClara</a:t>
            </a:r>
            <a:r>
              <a:rPr lang="en-US" dirty="0" smtClean="0">
                <a:ea typeface="ＭＳ Ｐゴシック" pitchFamily="34" charset="-128"/>
              </a:rPr>
              <a:t>. The LCDC makes it possible for the plant operator to directly set the chemical dose for the coagulant. However the LCDC performance has not been as good as expected due to unexpectedly high minor losses that are not proportional to the flow . (minor losses causes a departure from non-linearity due to the square dependency on flow)</a:t>
            </a:r>
          </a:p>
          <a:p>
            <a:pPr eaLnBrk="1" hangingPunct="1"/>
            <a:endParaRPr lang="en-US" dirty="0" smtClean="0">
              <a:ea typeface="ＭＳ Ｐゴシック" pitchFamily="34" charset="-128"/>
            </a:endParaRPr>
          </a:p>
        </p:txBody>
      </p:sp>
      <p:sp>
        <p:nvSpPr>
          <p:cNvPr id="30724"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F3714E55-D60C-4056-A462-6B81AB7705A3}" type="slidenum">
              <a:rPr lang="en-US" smtClean="0">
                <a:latin typeface="Arial" charset="0"/>
              </a:rPr>
              <a:pPr eaLnBrk="1" hangingPunct="1"/>
              <a:t>2</a:t>
            </a:fld>
            <a:endParaRPr 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dirty="0" smtClean="0">
                <a:ea typeface="ＭＳ Ｐゴシック" pitchFamily="34" charset="-128"/>
              </a:rPr>
              <a:t>The first application of chemicals occurs in the entrance tank, which is labeled</a:t>
            </a:r>
            <a:r>
              <a:rPr lang="en-US" baseline="0" dirty="0" smtClean="0">
                <a:ea typeface="ＭＳ Ｐゴシック" pitchFamily="34" charset="-128"/>
              </a:rPr>
              <a:t> with the red arrow </a:t>
            </a:r>
            <a:r>
              <a:rPr lang="en-US" dirty="0" smtClean="0">
                <a:ea typeface="ＭＳ Ｐゴシック" pitchFamily="34" charset="-128"/>
              </a:rPr>
              <a:t>Here, a coagulant, either aluminum sulfate or </a:t>
            </a:r>
            <a:r>
              <a:rPr lang="en-US" dirty="0" err="1" smtClean="0">
                <a:ea typeface="ＭＳ Ｐゴシック" pitchFamily="34" charset="-128"/>
              </a:rPr>
              <a:t>polyaluminum</a:t>
            </a:r>
            <a:r>
              <a:rPr lang="en-US" dirty="0" smtClean="0">
                <a:ea typeface="ＭＳ Ｐゴシック" pitchFamily="34" charset="-128"/>
              </a:rPr>
              <a:t> chloride, is added at a constant dose to alter the influent water</a:t>
            </a:r>
            <a:r>
              <a:rPr lang="ja-JP" altLang="en-US" dirty="0" smtClean="0">
                <a:ea typeface="ＭＳ Ｐゴシック" pitchFamily="34" charset="-128"/>
              </a:rPr>
              <a:t>’</a:t>
            </a:r>
            <a:r>
              <a:rPr lang="en-US" altLang="ja-JP" dirty="0" smtClean="0">
                <a:ea typeface="ＭＳ Ｐゴシック" pitchFamily="34" charset="-128"/>
              </a:rPr>
              <a:t>s chemistry to make the particles in the water sticky so they will attach to each other more easily during flocculation and settle out during sedimentation.</a:t>
            </a:r>
            <a:endParaRPr lang="en-US" dirty="0" smtClean="0">
              <a:ea typeface="ＭＳ Ｐゴシック" pitchFamily="34" charset="-128"/>
            </a:endParaRPr>
          </a:p>
        </p:txBody>
      </p:sp>
      <p:sp>
        <p:nvSpPr>
          <p:cNvPr id="3174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1EB2D052-4974-4BA2-AA6D-90202CA88617}" type="slidenum">
              <a:rPr lang="en-US" smtClean="0">
                <a:latin typeface="Arial" charset="0"/>
              </a:rPr>
              <a:pPr eaLnBrk="1" hangingPunct="1"/>
              <a:t>3</a:t>
            </a:fld>
            <a:endParaRPr lang="en-US"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0" lvl="1" eaLnBrk="1" hangingPunct="1"/>
            <a:r>
              <a:rPr lang="en-US" dirty="0" smtClean="0">
                <a:ea typeface="ＭＳ Ｐゴシック" pitchFamily="34" charset="-128"/>
              </a:rPr>
              <a:t>The second chemical application occurs during disinfection. At the end of the treatment process, calcium hypochlorite is added to kill any pathogens that survived through the rest of the treatment process. In existing plants, this takes place after the sedimentation tank, but in new plants with filters, it will take place after filtration. </a:t>
            </a:r>
          </a:p>
        </p:txBody>
      </p:sp>
      <p:sp>
        <p:nvSpPr>
          <p:cNvPr id="32772"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D20E2537-B1A9-4CB4-8794-6C37623D9E75}" type="slidenum">
              <a:rPr lang="en-US" smtClean="0">
                <a:latin typeface="Arial" charset="0"/>
              </a:rPr>
              <a:pPr eaLnBrk="1" hangingPunct="1"/>
              <a:t>4</a:t>
            </a:fld>
            <a:endParaRPr 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need to locate the </a:t>
            </a:r>
            <a:r>
              <a:rPr lang="en-US" baseline="0" dirty="0" err="1" smtClean="0"/>
              <a:t>doser</a:t>
            </a:r>
            <a:r>
              <a:rPr lang="en-US" baseline="0" dirty="0" smtClean="0"/>
              <a:t> so that one end of the lever arms overhangs the side of the entrance tank. The float will be attached to this end. The other end of the </a:t>
            </a:r>
            <a:r>
              <a:rPr lang="en-US" baseline="0" dirty="0" err="1" smtClean="0"/>
              <a:t>doser</a:t>
            </a:r>
            <a:r>
              <a:rPr lang="en-US" baseline="0" dirty="0" smtClean="0"/>
              <a:t> needs to be accessible to the plant operator since the operator will need to set the dose of each chemical depending on the turbidity of the water coming into the plant. Aside from these two requirements, design teams over the years have tried to maximize flexibility about the </a:t>
            </a:r>
            <a:r>
              <a:rPr lang="en-US" baseline="0" dirty="0" err="1" smtClean="0"/>
              <a:t>doser</a:t>
            </a:r>
            <a:r>
              <a:rPr lang="en-US" baseline="0" dirty="0" smtClean="0"/>
              <a:t> and its components placement. </a:t>
            </a:r>
            <a:endParaRPr lang="en-US" dirty="0"/>
          </a:p>
        </p:txBody>
      </p:sp>
      <p:sp>
        <p:nvSpPr>
          <p:cNvPr id="4" name="Slide Number Placeholder 3"/>
          <p:cNvSpPr>
            <a:spLocks noGrp="1"/>
          </p:cNvSpPr>
          <p:nvPr>
            <p:ph type="sldNum" sz="quarter" idx="10"/>
          </p:nvPr>
        </p:nvSpPr>
        <p:spPr/>
        <p:txBody>
          <a:bodyPr/>
          <a:lstStyle/>
          <a:p>
            <a:pPr>
              <a:defRPr/>
            </a:pPr>
            <a:fld id="{B3061C7E-543A-49DE-86D1-9EE5D08D9598}" type="slidenum">
              <a:rPr lang="en-US" smtClean="0"/>
              <a:pPr>
                <a:defRPr/>
              </a:pPr>
              <a:t>6</a:t>
            </a:fld>
            <a:endParaRPr lang="en-US"/>
          </a:p>
        </p:txBody>
      </p:sp>
    </p:spTree>
    <p:extLst>
      <p:ext uri="{BB962C8B-B14F-4D97-AF65-F5344CB8AC3E}">
        <p14:creationId xmlns="" xmlns:p14="http://schemas.microsoft.com/office/powerpoint/2010/main" val="460954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For example, chemical comes from the storage tanks (we need 3) to constant head tanks. Small diameter tubing carries the chemical from the constant head tank to the drop tubes. However, the length of this small diameter tubing is specific to the plant’s size, the concentration of the chemical flowing through the tube and the viscosity of that chemical solution. This is to ensure the correct amount of head loss. Using additional tubing with a larger diameter to cover extra distance lets the plants individually decide where to put the CHTs. The head loss in the large diameter tubing is insignificant so this tubing can be added liberally if necessary.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A float with the largest surface area is ideal but still lightweight is ideal because this float will be able to displace a lot of water with minimal sinking. If the float submerges, this drags the end of the lever arm down, which results in incorrect dosing. The geometry of the entrance tank and the pieces that the entrance tank must hold </a:t>
            </a:r>
            <a:r>
              <a:rPr lang="en-US" baseline="0" dirty="0" err="1" smtClean="0"/>
              <a:t>eg</a:t>
            </a:r>
            <a:r>
              <a:rPr lang="en-US" baseline="0" dirty="0" smtClean="0"/>
              <a:t> the LFOM allow the float to be a maximum of 8” diameter PVC cap. Right now we have a 6” diameter cap float. Before we specify the larger float we want to make sure that the improvement is necessary and that there is a measurable improvement.</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B3061C7E-543A-49DE-86D1-9EE5D08D9598}" type="slidenum">
              <a:rPr lang="en-US" smtClean="0"/>
              <a:pPr>
                <a:defRPr/>
              </a:pPr>
              <a:t>7</a:t>
            </a:fld>
            <a:endParaRPr lang="en-US"/>
          </a:p>
        </p:txBody>
      </p:sp>
    </p:spTree>
    <p:extLst>
      <p:ext uri="{BB962C8B-B14F-4D97-AF65-F5344CB8AC3E}">
        <p14:creationId xmlns="" xmlns:p14="http://schemas.microsoft.com/office/powerpoint/2010/main" val="24776327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dirty="0" smtClean="0">
                <a:ea typeface="ＭＳ Ｐゴシック" pitchFamily="34" charset="-128"/>
              </a:rPr>
              <a:t>Without electricity or pumps, </a:t>
            </a:r>
            <a:r>
              <a:rPr lang="en-US" dirty="0" err="1" smtClean="0">
                <a:ea typeface="ＭＳ Ｐゴシック" pitchFamily="34" charset="-128"/>
              </a:rPr>
              <a:t>AguaClara</a:t>
            </a:r>
            <a:r>
              <a:rPr lang="en-US" dirty="0" smtClean="0">
                <a:ea typeface="ＭＳ Ｐゴシック" pitchFamily="34" charset="-128"/>
              </a:rPr>
              <a:t> has innovated to allow for chemical addition.  Previous teams have developed a linear dose controller, a non-linear dose controller and a flow controller.</a:t>
            </a:r>
          </a:p>
          <a:p>
            <a:pPr eaLnBrk="1" hangingPunct="1"/>
            <a:endParaRPr lang="en-US" dirty="0" smtClean="0">
              <a:ea typeface="ＭＳ Ｐゴシック" pitchFamily="34" charset="-128"/>
            </a:endParaRPr>
          </a:p>
          <a:p>
            <a:pPr eaLnBrk="1" hangingPunct="1">
              <a:buFontTx/>
              <a:buChar char="-"/>
            </a:pPr>
            <a:r>
              <a:rPr lang="en-US" dirty="0" smtClean="0">
                <a:ea typeface="ＭＳ Ｐゴシック" pitchFamily="34" charset="-128"/>
              </a:rPr>
              <a:t>Dose controllers for coagulant (linear only in </a:t>
            </a:r>
            <a:r>
              <a:rPr lang="en-US" dirty="0" err="1" smtClean="0">
                <a:ea typeface="ＭＳ Ｐゴシック" pitchFamily="34" charset="-128"/>
              </a:rPr>
              <a:t>Agalteca</a:t>
            </a:r>
            <a:r>
              <a:rPr lang="en-US" dirty="0" smtClean="0">
                <a:ea typeface="ＭＳ Ｐゴシック" pitchFamily="34" charset="-128"/>
              </a:rPr>
              <a:t>)</a:t>
            </a:r>
          </a:p>
          <a:p>
            <a:pPr lvl="1" eaLnBrk="1" hangingPunct="1">
              <a:buFontTx/>
              <a:buChar char="-"/>
            </a:pPr>
            <a:r>
              <a:rPr lang="en-US" dirty="0" smtClean="0">
                <a:ea typeface="ＭＳ Ｐゴシック" pitchFamily="34" charset="-128"/>
              </a:rPr>
              <a:t> explain dose controller vs. flow controller</a:t>
            </a:r>
          </a:p>
          <a:p>
            <a:pPr lvl="1" eaLnBrk="1" hangingPunct="1">
              <a:buFontTx/>
              <a:buChar char="-"/>
            </a:pPr>
            <a:r>
              <a:rPr lang="en-US" dirty="0" smtClean="0">
                <a:ea typeface="ＭＳ Ｐゴシック" pitchFamily="34" charset="-128"/>
              </a:rPr>
              <a:t>Dose controller based on the flow rate of the plant.</a:t>
            </a:r>
            <a:r>
              <a:rPr lang="en-US" baseline="0" dirty="0" smtClean="0">
                <a:ea typeface="ＭＳ Ｐゴシック" pitchFamily="34" charset="-128"/>
              </a:rPr>
              <a:t> </a:t>
            </a:r>
          </a:p>
          <a:p>
            <a:pPr lvl="1" eaLnBrk="1" hangingPunct="1">
              <a:buFontTx/>
              <a:buChar char="-"/>
            </a:pPr>
            <a:r>
              <a:rPr lang="en-US" baseline="0" dirty="0" smtClean="0">
                <a:ea typeface="ＭＳ Ｐゴシック" pitchFamily="34" charset="-128"/>
              </a:rPr>
              <a:t>Flow controller controls the flow in the pipe; it is based on head and it was originally used for chlorine. It cannot be used for coagulant due to the fact that coagulant dose will change if the flow of the plant changes. Huge errors will result if coagulant was dosed with the flow controller because there probably wont be enough coagulant to effectively create </a:t>
            </a:r>
            <a:r>
              <a:rPr lang="en-US" baseline="0" dirty="0" err="1" smtClean="0">
                <a:ea typeface="ＭＳ Ｐゴシック" pitchFamily="34" charset="-128"/>
              </a:rPr>
              <a:t>flocs</a:t>
            </a:r>
            <a:r>
              <a:rPr lang="en-US" baseline="0" dirty="0" smtClean="0">
                <a:ea typeface="ＭＳ Ｐゴシック" pitchFamily="34" charset="-128"/>
              </a:rPr>
              <a:t> and it will decrease performance of the plant. </a:t>
            </a:r>
            <a:endParaRPr lang="en-US" dirty="0" smtClean="0">
              <a:ea typeface="ＭＳ Ｐゴシック" pitchFamily="34" charset="-128"/>
            </a:endParaRPr>
          </a:p>
          <a:p>
            <a:pPr lvl="1" eaLnBrk="1" hangingPunct="1">
              <a:buFontTx/>
              <a:buChar char="-"/>
            </a:pPr>
            <a:endParaRPr lang="en-US" dirty="0" smtClean="0">
              <a:ea typeface="ＭＳ Ｐゴシック" pitchFamily="34" charset="-128"/>
            </a:endParaRPr>
          </a:p>
          <a:p>
            <a:pPr eaLnBrk="1" hangingPunct="1"/>
            <a:r>
              <a:rPr lang="en-US" dirty="0" smtClean="0">
                <a:ea typeface="ＭＳ Ｐゴシック" pitchFamily="34" charset="-128"/>
              </a:rPr>
              <a:t>- Flow controllers for disinfection with chlorine. In our design we’ve combined</a:t>
            </a:r>
            <a:r>
              <a:rPr lang="en-US" baseline="0" dirty="0" smtClean="0">
                <a:ea typeface="ＭＳ Ｐゴシック" pitchFamily="34" charset="-128"/>
              </a:rPr>
              <a:t> these two devices to make a tripe </a:t>
            </a:r>
            <a:r>
              <a:rPr lang="en-US" baseline="0" dirty="0" err="1" smtClean="0">
                <a:ea typeface="ＭＳ Ｐゴシック" pitchFamily="34" charset="-128"/>
              </a:rPr>
              <a:t>doser</a:t>
            </a:r>
            <a:r>
              <a:rPr lang="en-US" baseline="0" dirty="0" smtClean="0">
                <a:ea typeface="ＭＳ Ｐゴシック" pitchFamily="34" charset="-128"/>
              </a:rPr>
              <a:t>. </a:t>
            </a:r>
            <a:endParaRPr lang="en-US" dirty="0" smtClean="0">
              <a:ea typeface="ＭＳ Ｐゴシック" pitchFamily="34" charset="-128"/>
            </a:endParaRPr>
          </a:p>
        </p:txBody>
      </p:sp>
      <p:sp>
        <p:nvSpPr>
          <p:cNvPr id="33796"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72137A3F-525C-4D54-9071-C2F41D85C667}" type="slidenum">
              <a:rPr lang="en-US" smtClean="0">
                <a:latin typeface="Arial" charset="0"/>
              </a:rPr>
              <a:pPr eaLnBrk="1" hangingPunct="1"/>
              <a:t>8</a:t>
            </a:fld>
            <a:endParaRPr lang="en-US"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dirty="0" smtClean="0">
                <a:ea typeface="ＭＳ Ｐゴシック" pitchFamily="34" charset="-128"/>
              </a:rPr>
              <a:t>Here is basic depictions of the linear dose control systems. This system is based upon a relationship between head loss and flow rate. Head loss in very general terms is energy of a flow that is lost due to friction or by expansions caused by the flow changing direction.</a:t>
            </a:r>
          </a:p>
          <a:p>
            <a:pPr eaLnBrk="1" hangingPunct="1"/>
            <a:endParaRPr lang="en-US" dirty="0" smtClean="0">
              <a:ea typeface="ＭＳ Ｐゴシック" pitchFamily="34" charset="-128"/>
            </a:endParaRPr>
          </a:p>
          <a:p>
            <a:pPr eaLnBrk="1" hangingPunct="1"/>
            <a:r>
              <a:rPr lang="en-US" dirty="0" smtClean="0">
                <a:ea typeface="ＭＳ Ｐゴシック" pitchFamily="34" charset="-128"/>
              </a:rPr>
              <a:t>The linear system uses a linear flow orifice meter to maintain a linear relationship between water depth, or head, in the entrance tank and flow through the LFOM. The chemical dose controller is designed to obtain laminar chemical flow through the small diameter tube and therefore also give a linear relationship between chemical flow and head loss. Flow is controlled by major head loss, the head loss due to friction.</a:t>
            </a:r>
          </a:p>
          <a:p>
            <a:pPr eaLnBrk="1" hangingPunct="1"/>
            <a:endParaRPr lang="en-US" dirty="0" smtClean="0">
              <a:ea typeface="ＭＳ Ｐゴシック" pitchFamily="34" charset="-128"/>
            </a:endParaRPr>
          </a:p>
          <a:p>
            <a:pPr eaLnBrk="1" hangingPunct="1"/>
            <a:r>
              <a:rPr lang="es-HN" dirty="0" err="1" smtClean="0">
                <a:ea typeface="ＭＳ Ｐゴシック" pitchFamily="34" charset="-128"/>
              </a:rPr>
              <a:t>This</a:t>
            </a:r>
            <a:r>
              <a:rPr lang="es-HN" dirty="0" smtClean="0">
                <a:ea typeface="ＭＳ Ｐゴシック" pitchFamily="34" charset="-128"/>
              </a:rPr>
              <a:t> </a:t>
            </a:r>
            <a:r>
              <a:rPr lang="es-HN" dirty="0" err="1" smtClean="0">
                <a:ea typeface="ＭＳ Ｐゴシック" pitchFamily="34" charset="-128"/>
              </a:rPr>
              <a:t>is</a:t>
            </a:r>
            <a:r>
              <a:rPr lang="es-HN" dirty="0" smtClean="0">
                <a:ea typeface="ＭＳ Ｐゴシック" pitchFamily="34" charset="-128"/>
              </a:rPr>
              <a:t> a </a:t>
            </a:r>
            <a:r>
              <a:rPr lang="es-HN" dirty="0" err="1" smtClean="0">
                <a:ea typeface="ＭＳ Ｐゴシック" pitchFamily="34" charset="-128"/>
              </a:rPr>
              <a:t>basic</a:t>
            </a:r>
            <a:r>
              <a:rPr lang="es-HN" dirty="0" smtClean="0">
                <a:ea typeface="ＭＳ Ｐゴシック" pitchFamily="34" charset="-128"/>
              </a:rPr>
              <a:t> </a:t>
            </a:r>
            <a:r>
              <a:rPr lang="es-HN" dirty="0" err="1" smtClean="0">
                <a:ea typeface="ＭＳ Ｐゴシック" pitchFamily="34" charset="-128"/>
              </a:rPr>
              <a:t>schematic</a:t>
            </a:r>
            <a:r>
              <a:rPr lang="es-HN" dirty="0" smtClean="0">
                <a:ea typeface="ＭＳ Ｐゴシック" pitchFamily="34" charset="-128"/>
              </a:rPr>
              <a:t> of </a:t>
            </a:r>
            <a:r>
              <a:rPr lang="es-HN" dirty="0" err="1" smtClean="0">
                <a:ea typeface="ＭＳ Ｐゴシック" pitchFamily="34" charset="-128"/>
              </a:rPr>
              <a:t>what</a:t>
            </a:r>
            <a:r>
              <a:rPr lang="es-HN" dirty="0" smtClean="0">
                <a:ea typeface="ＭＳ Ｐゴシック" pitchFamily="34" charset="-128"/>
              </a:rPr>
              <a:t> </a:t>
            </a:r>
            <a:r>
              <a:rPr lang="es-HN" dirty="0" err="1" smtClean="0">
                <a:ea typeface="ＭＳ Ｐゴシック" pitchFamily="34" charset="-128"/>
              </a:rPr>
              <a:t>research</a:t>
            </a:r>
            <a:r>
              <a:rPr lang="es-HN" dirty="0" smtClean="0">
                <a:ea typeface="ＭＳ Ｐゴシック" pitchFamily="34" charset="-128"/>
              </a:rPr>
              <a:t> and </a:t>
            </a:r>
            <a:r>
              <a:rPr lang="es-HN" dirty="0" err="1" smtClean="0">
                <a:ea typeface="ＭＳ Ｐゴシック" pitchFamily="34" charset="-128"/>
              </a:rPr>
              <a:t>design</a:t>
            </a:r>
            <a:r>
              <a:rPr lang="es-HN" dirty="0" smtClean="0">
                <a:ea typeface="ＭＳ Ｐゴシック" pitchFamily="34" charset="-128"/>
              </a:rPr>
              <a:t> </a:t>
            </a:r>
            <a:r>
              <a:rPr lang="es-HN" dirty="0" err="1" smtClean="0">
                <a:ea typeface="ＭＳ Ｐゴシック" pitchFamily="34" charset="-128"/>
              </a:rPr>
              <a:t>teams</a:t>
            </a:r>
            <a:r>
              <a:rPr lang="es-HN" dirty="0" smtClean="0">
                <a:ea typeface="ＭＳ Ｐゴシック" pitchFamily="34" charset="-128"/>
              </a:rPr>
              <a:t> </a:t>
            </a:r>
            <a:r>
              <a:rPr lang="es-HN" dirty="0" err="1" smtClean="0">
                <a:ea typeface="ＭＳ Ｐゴシック" pitchFamily="34" charset="-128"/>
              </a:rPr>
              <a:t>have</a:t>
            </a:r>
            <a:r>
              <a:rPr lang="es-HN" dirty="0" smtClean="0">
                <a:ea typeface="ＭＳ Ｐゴシック" pitchFamily="34" charset="-128"/>
              </a:rPr>
              <a:t> come up </a:t>
            </a:r>
            <a:r>
              <a:rPr lang="es-HN" dirty="0" err="1" smtClean="0">
                <a:ea typeface="ＭＳ Ｐゴシック" pitchFamily="34" charset="-128"/>
              </a:rPr>
              <a:t>with</a:t>
            </a:r>
            <a:r>
              <a:rPr lang="es-HN" dirty="0" smtClean="0">
                <a:ea typeface="ＭＳ Ｐゴシック" pitchFamily="34" charset="-128"/>
              </a:rPr>
              <a:t> </a:t>
            </a:r>
            <a:r>
              <a:rPr lang="es-HN" dirty="0" err="1" smtClean="0">
                <a:ea typeface="ＭＳ Ｐゴシック" pitchFamily="34" charset="-128"/>
              </a:rPr>
              <a:t>after</a:t>
            </a:r>
            <a:r>
              <a:rPr lang="es-HN" dirty="0" smtClean="0">
                <a:ea typeface="ＭＳ Ｐゴシック" pitchFamily="34" charset="-128"/>
              </a:rPr>
              <a:t> </a:t>
            </a:r>
            <a:r>
              <a:rPr lang="es-HN" dirty="0" err="1" smtClean="0">
                <a:ea typeface="ＭＳ Ｐゴシック" pitchFamily="34" charset="-128"/>
              </a:rPr>
              <a:t>many</a:t>
            </a:r>
            <a:r>
              <a:rPr lang="es-HN" dirty="0" smtClean="0">
                <a:ea typeface="ＭＳ Ｐゴシック" pitchFamily="34" charset="-128"/>
              </a:rPr>
              <a:t> </a:t>
            </a:r>
            <a:r>
              <a:rPr lang="es-HN" dirty="0" err="1" smtClean="0">
                <a:ea typeface="ＭＳ Ｐゴシック" pitchFamily="34" charset="-128"/>
              </a:rPr>
              <a:t>years</a:t>
            </a:r>
            <a:r>
              <a:rPr lang="es-HN" dirty="0" smtClean="0">
                <a:ea typeface="ＭＳ Ｐゴシック" pitchFamily="34" charset="-128"/>
              </a:rPr>
              <a:t> of </a:t>
            </a:r>
            <a:r>
              <a:rPr lang="es-HN" dirty="0" err="1" smtClean="0">
                <a:ea typeface="ＭＳ Ｐゴシック" pitchFamily="34" charset="-128"/>
              </a:rPr>
              <a:t>work</a:t>
            </a:r>
            <a:r>
              <a:rPr lang="es-HN" dirty="0" smtClean="0">
                <a:ea typeface="ＭＳ Ｐゴシック" pitchFamily="34" charset="-128"/>
              </a:rPr>
              <a:t>. </a:t>
            </a:r>
            <a:r>
              <a:rPr lang="es-HN" dirty="0" err="1" smtClean="0">
                <a:ea typeface="ＭＳ Ｐゴシック" pitchFamily="34" charset="-128"/>
              </a:rPr>
              <a:t>The</a:t>
            </a:r>
            <a:r>
              <a:rPr lang="es-HN" dirty="0" smtClean="0">
                <a:ea typeface="ＭＳ Ｐゴシック" pitchFamily="34" charset="-128"/>
              </a:rPr>
              <a:t> stock </a:t>
            </a:r>
            <a:r>
              <a:rPr lang="es-HN" dirty="0" err="1" smtClean="0">
                <a:ea typeface="ＭＳ Ｐゴシック" pitchFamily="34" charset="-128"/>
              </a:rPr>
              <a:t>tank</a:t>
            </a:r>
            <a:r>
              <a:rPr lang="es-HN" dirty="0" smtClean="0">
                <a:ea typeface="ＭＳ Ｐゴシック" pitchFamily="34" charset="-128"/>
              </a:rPr>
              <a:t> </a:t>
            </a:r>
            <a:r>
              <a:rPr lang="es-HN" dirty="0" err="1" smtClean="0">
                <a:ea typeface="ＭＳ Ｐゴシック" pitchFamily="34" charset="-128"/>
              </a:rPr>
              <a:t>holds</a:t>
            </a:r>
            <a:r>
              <a:rPr lang="es-HN" dirty="0" smtClean="0">
                <a:ea typeface="ＭＳ Ｐゴシック" pitchFamily="34" charset="-128"/>
              </a:rPr>
              <a:t> a stock </a:t>
            </a:r>
            <a:r>
              <a:rPr lang="es-HN" dirty="0" err="1" smtClean="0">
                <a:ea typeface="ＭＳ Ｐゴシック" pitchFamily="34" charset="-128"/>
              </a:rPr>
              <a:t>chemical</a:t>
            </a:r>
            <a:r>
              <a:rPr lang="es-HN" dirty="0" smtClean="0">
                <a:ea typeface="ＭＳ Ｐゴシック" pitchFamily="34" charset="-128"/>
              </a:rPr>
              <a:t> </a:t>
            </a:r>
            <a:r>
              <a:rPr lang="es-HN" dirty="0" err="1" smtClean="0">
                <a:ea typeface="ＭＳ Ｐゴシック" pitchFamily="34" charset="-128"/>
              </a:rPr>
              <a:t>solution</a:t>
            </a:r>
            <a:r>
              <a:rPr lang="es-HN" dirty="0" smtClean="0">
                <a:ea typeface="ＭＳ Ｐゴシック" pitchFamily="34" charset="-128"/>
              </a:rPr>
              <a:t> </a:t>
            </a:r>
            <a:r>
              <a:rPr lang="es-HN" dirty="0" err="1" smtClean="0">
                <a:ea typeface="ＭＳ Ｐゴシック" pitchFamily="34" charset="-128"/>
              </a:rPr>
              <a:t>which</a:t>
            </a:r>
            <a:r>
              <a:rPr lang="es-HN" dirty="0" smtClean="0">
                <a:ea typeface="ＭＳ Ｐゴシック" pitchFamily="34" charset="-128"/>
              </a:rPr>
              <a:t> </a:t>
            </a:r>
            <a:r>
              <a:rPr lang="es-HN" dirty="0" err="1" smtClean="0">
                <a:ea typeface="ＭＳ Ｐゴシック" pitchFamily="34" charset="-128"/>
              </a:rPr>
              <a:t>is</a:t>
            </a:r>
            <a:r>
              <a:rPr lang="es-HN" dirty="0" smtClean="0">
                <a:ea typeface="ＭＳ Ｐゴシック" pitchFamily="34" charset="-128"/>
              </a:rPr>
              <a:t> </a:t>
            </a:r>
            <a:r>
              <a:rPr lang="es-HN" dirty="0" err="1" smtClean="0">
                <a:ea typeface="ＭＳ Ｐゴシック" pitchFamily="34" charset="-128"/>
              </a:rPr>
              <a:t>connected</a:t>
            </a:r>
            <a:r>
              <a:rPr lang="es-HN" dirty="0" smtClean="0">
                <a:ea typeface="ＭＳ Ｐゴシック" pitchFamily="34" charset="-128"/>
              </a:rPr>
              <a:t> </a:t>
            </a:r>
            <a:r>
              <a:rPr lang="es-HN" dirty="0" err="1" smtClean="0">
                <a:ea typeface="ＭＳ Ｐゴシック" pitchFamily="34" charset="-128"/>
              </a:rPr>
              <a:t>to</a:t>
            </a:r>
            <a:r>
              <a:rPr lang="es-HN" dirty="0" smtClean="0">
                <a:ea typeface="ＭＳ Ｐゴシック" pitchFamily="34" charset="-128"/>
              </a:rPr>
              <a:t> a </a:t>
            </a:r>
            <a:r>
              <a:rPr lang="es-HN" dirty="0" err="1" smtClean="0">
                <a:ea typeface="ＭＳ Ｐゴシック" pitchFamily="34" charset="-128"/>
              </a:rPr>
              <a:t>constant</a:t>
            </a:r>
            <a:r>
              <a:rPr lang="es-HN" dirty="0" smtClean="0">
                <a:ea typeface="ＭＳ Ｐゴシック" pitchFamily="34" charset="-128"/>
              </a:rPr>
              <a:t> head </a:t>
            </a:r>
            <a:r>
              <a:rPr lang="es-HN" dirty="0" err="1" smtClean="0">
                <a:ea typeface="ＭＳ Ｐゴシック" pitchFamily="34" charset="-128"/>
              </a:rPr>
              <a:t>tank</a:t>
            </a:r>
            <a:r>
              <a:rPr lang="es-HN" dirty="0" smtClean="0">
                <a:ea typeface="ＭＳ Ｐゴシック" pitchFamily="34" charset="-128"/>
              </a:rPr>
              <a:t>. </a:t>
            </a:r>
            <a:r>
              <a:rPr lang="es-HN" dirty="0" err="1" smtClean="0">
                <a:ea typeface="ＭＳ Ｐゴシック" pitchFamily="34" charset="-128"/>
              </a:rPr>
              <a:t>The</a:t>
            </a:r>
            <a:r>
              <a:rPr lang="es-HN" dirty="0" smtClean="0">
                <a:ea typeface="ＭＳ Ｐゴシック" pitchFamily="34" charset="-128"/>
              </a:rPr>
              <a:t> </a:t>
            </a:r>
            <a:r>
              <a:rPr lang="es-HN" dirty="0" err="1" smtClean="0">
                <a:ea typeface="ＭＳ Ｐゴシック" pitchFamily="34" charset="-128"/>
              </a:rPr>
              <a:t>constant</a:t>
            </a:r>
            <a:r>
              <a:rPr lang="es-HN" dirty="0" smtClean="0">
                <a:ea typeface="ＭＳ Ｐゴシック" pitchFamily="34" charset="-128"/>
              </a:rPr>
              <a:t> head </a:t>
            </a:r>
            <a:r>
              <a:rPr lang="es-HN" dirty="0" err="1" smtClean="0">
                <a:ea typeface="ＭＳ Ｐゴシック" pitchFamily="34" charset="-128"/>
              </a:rPr>
              <a:t>tank</a:t>
            </a:r>
            <a:r>
              <a:rPr lang="es-HN" dirty="0" smtClean="0">
                <a:ea typeface="ＭＳ Ｐゴシック" pitchFamily="34" charset="-128"/>
              </a:rPr>
              <a:t> </a:t>
            </a:r>
            <a:r>
              <a:rPr lang="es-HN" dirty="0" err="1" smtClean="0">
                <a:ea typeface="ＭＳ Ｐゴシック" pitchFamily="34" charset="-128"/>
              </a:rPr>
              <a:t>is</a:t>
            </a:r>
            <a:r>
              <a:rPr lang="es-HN" dirty="0" smtClean="0">
                <a:ea typeface="ＭＳ Ｐゴシック" pitchFamily="34" charset="-128"/>
              </a:rPr>
              <a:t> </a:t>
            </a:r>
            <a:r>
              <a:rPr lang="es-HN" dirty="0" err="1" smtClean="0">
                <a:ea typeface="ＭＳ Ｐゴシック" pitchFamily="34" charset="-128"/>
              </a:rPr>
              <a:t>regulated</a:t>
            </a:r>
            <a:r>
              <a:rPr lang="es-HN" dirty="0" smtClean="0">
                <a:ea typeface="ＭＳ Ｐゴシック" pitchFamily="34" charset="-128"/>
              </a:rPr>
              <a:t> </a:t>
            </a:r>
            <a:r>
              <a:rPr lang="es-HN" dirty="0" err="1" smtClean="0">
                <a:ea typeface="ＭＳ Ｐゴシック" pitchFamily="34" charset="-128"/>
              </a:rPr>
              <a:t>by</a:t>
            </a:r>
            <a:r>
              <a:rPr lang="es-HN" dirty="0" smtClean="0">
                <a:ea typeface="ＭＳ Ｐゴシック" pitchFamily="34" charset="-128"/>
              </a:rPr>
              <a:t> a </a:t>
            </a:r>
            <a:r>
              <a:rPr lang="es-HN" dirty="0" err="1" smtClean="0">
                <a:ea typeface="ＭＳ Ｐゴシック" pitchFamily="34" charset="-128"/>
              </a:rPr>
              <a:t>float</a:t>
            </a:r>
            <a:r>
              <a:rPr lang="es-HN" dirty="0" smtClean="0">
                <a:ea typeface="ＭＳ Ｐゴシック" pitchFamily="34" charset="-128"/>
              </a:rPr>
              <a:t> </a:t>
            </a:r>
            <a:r>
              <a:rPr lang="es-HN" dirty="0" err="1" smtClean="0">
                <a:ea typeface="ＭＳ Ｐゴシック" pitchFamily="34" charset="-128"/>
              </a:rPr>
              <a:t>valve</a:t>
            </a:r>
            <a:r>
              <a:rPr lang="es-HN" dirty="0" smtClean="0">
                <a:ea typeface="ＭＳ Ｐゴシック" pitchFamily="34" charset="-128"/>
              </a:rPr>
              <a:t> </a:t>
            </a:r>
            <a:r>
              <a:rPr lang="es-HN" dirty="0" err="1" smtClean="0">
                <a:ea typeface="ＭＳ Ｐゴシック" pitchFamily="34" charset="-128"/>
              </a:rPr>
              <a:t>which</a:t>
            </a:r>
            <a:r>
              <a:rPr lang="es-HN" dirty="0" smtClean="0">
                <a:ea typeface="ＭＳ Ｐゴシック" pitchFamily="34" charset="-128"/>
              </a:rPr>
              <a:t> </a:t>
            </a:r>
            <a:r>
              <a:rPr lang="es-HN" dirty="0" err="1" smtClean="0">
                <a:ea typeface="ＭＳ Ｐゴシック" pitchFamily="34" charset="-128"/>
              </a:rPr>
              <a:t>keeps</a:t>
            </a:r>
            <a:r>
              <a:rPr lang="es-HN" dirty="0" smtClean="0">
                <a:ea typeface="ＭＳ Ｐゴシック" pitchFamily="34" charset="-128"/>
              </a:rPr>
              <a:t> </a:t>
            </a:r>
            <a:r>
              <a:rPr lang="es-HN" dirty="0" err="1" smtClean="0">
                <a:ea typeface="ＭＳ Ｐゴシック" pitchFamily="34" charset="-128"/>
              </a:rPr>
              <a:t>the</a:t>
            </a:r>
            <a:r>
              <a:rPr lang="es-HN" dirty="0" smtClean="0">
                <a:ea typeface="ＭＳ Ｐゴシック" pitchFamily="34" charset="-128"/>
              </a:rPr>
              <a:t> </a:t>
            </a:r>
            <a:r>
              <a:rPr lang="es-HN" dirty="0" err="1" smtClean="0">
                <a:ea typeface="ＭＳ Ｐゴシック" pitchFamily="34" charset="-128"/>
              </a:rPr>
              <a:t>chemical</a:t>
            </a:r>
            <a:r>
              <a:rPr lang="es-HN" dirty="0" smtClean="0">
                <a:ea typeface="ＭＳ Ｐゴシック" pitchFamily="34" charset="-128"/>
              </a:rPr>
              <a:t> </a:t>
            </a:r>
            <a:r>
              <a:rPr lang="es-HN" dirty="0" err="1" smtClean="0">
                <a:ea typeface="ＭＳ Ｐゴシック" pitchFamily="34" charset="-128"/>
              </a:rPr>
              <a:t>depth</a:t>
            </a:r>
            <a:r>
              <a:rPr lang="es-HN" dirty="0" smtClean="0">
                <a:ea typeface="ＭＳ Ｐゴシック" pitchFamily="34" charset="-128"/>
              </a:rPr>
              <a:t> </a:t>
            </a:r>
            <a:r>
              <a:rPr lang="es-HN" dirty="0" err="1" smtClean="0">
                <a:ea typeface="ＭＳ Ｐゴシック" pitchFamily="34" charset="-128"/>
              </a:rPr>
              <a:t>constant</a:t>
            </a:r>
            <a:r>
              <a:rPr lang="es-HN" dirty="0" smtClean="0">
                <a:ea typeface="ＭＳ Ｐゴシック" pitchFamily="34" charset="-128"/>
              </a:rPr>
              <a:t>. A </a:t>
            </a:r>
            <a:r>
              <a:rPr lang="es-HN" dirty="0" err="1" smtClean="0">
                <a:ea typeface="ＭＳ Ｐゴシック" pitchFamily="34" charset="-128"/>
              </a:rPr>
              <a:t>small</a:t>
            </a:r>
            <a:r>
              <a:rPr lang="es-HN" dirty="0" smtClean="0">
                <a:ea typeface="ＭＳ Ｐゴシック" pitchFamily="34" charset="-128"/>
              </a:rPr>
              <a:t> </a:t>
            </a:r>
            <a:r>
              <a:rPr lang="es-HN" dirty="0" err="1" smtClean="0">
                <a:ea typeface="ＭＳ Ｐゴシック" pitchFamily="34" charset="-128"/>
              </a:rPr>
              <a:t>diameter</a:t>
            </a:r>
            <a:r>
              <a:rPr lang="es-HN" dirty="0" smtClean="0">
                <a:ea typeface="ＭＳ Ｐゴシック" pitchFamily="34" charset="-128"/>
              </a:rPr>
              <a:t> </a:t>
            </a:r>
            <a:r>
              <a:rPr lang="es-HN" dirty="0" err="1" smtClean="0">
                <a:ea typeface="ＭＳ Ｐゴシック" pitchFamily="34" charset="-128"/>
              </a:rPr>
              <a:t>tube</a:t>
            </a:r>
            <a:r>
              <a:rPr lang="es-HN" dirty="0" smtClean="0">
                <a:ea typeface="ＭＳ Ｐゴシック" pitchFamily="34" charset="-128"/>
              </a:rPr>
              <a:t> leads </a:t>
            </a:r>
            <a:r>
              <a:rPr lang="es-HN" dirty="0" err="1" smtClean="0">
                <a:ea typeface="ＭＳ Ｐゴシック" pitchFamily="34" charset="-128"/>
              </a:rPr>
              <a:t>from</a:t>
            </a:r>
            <a:r>
              <a:rPr lang="es-HN" dirty="0" smtClean="0">
                <a:ea typeface="ＭＳ Ｐゴシック" pitchFamily="34" charset="-128"/>
              </a:rPr>
              <a:t> </a:t>
            </a:r>
            <a:r>
              <a:rPr lang="es-HN" dirty="0" err="1" smtClean="0">
                <a:ea typeface="ＭＳ Ｐゴシック" pitchFamily="34" charset="-128"/>
              </a:rPr>
              <a:t>the</a:t>
            </a:r>
            <a:r>
              <a:rPr lang="es-HN" dirty="0" smtClean="0">
                <a:ea typeface="ＭＳ Ｐゴシック" pitchFamily="34" charset="-128"/>
              </a:rPr>
              <a:t> stock </a:t>
            </a:r>
            <a:r>
              <a:rPr lang="es-HN" dirty="0" err="1" smtClean="0">
                <a:ea typeface="ＭＳ Ｐゴシック" pitchFamily="34" charset="-128"/>
              </a:rPr>
              <a:t>tank</a:t>
            </a:r>
            <a:r>
              <a:rPr lang="es-HN" dirty="0" smtClean="0">
                <a:ea typeface="ＭＳ Ｐゴシック" pitchFamily="34" charset="-128"/>
              </a:rPr>
              <a:t> </a:t>
            </a:r>
            <a:r>
              <a:rPr lang="es-HN" dirty="0" err="1" smtClean="0">
                <a:ea typeface="ＭＳ Ｐゴシック" pitchFamily="34" charset="-128"/>
              </a:rPr>
              <a:t>to</a:t>
            </a:r>
            <a:r>
              <a:rPr lang="es-HN" dirty="0" smtClean="0">
                <a:ea typeface="ＭＳ Ｐゴシック" pitchFamily="34" charset="-128"/>
              </a:rPr>
              <a:t> a </a:t>
            </a:r>
            <a:r>
              <a:rPr lang="es-HN" dirty="0" err="1" smtClean="0">
                <a:ea typeface="ＭＳ Ｐゴシック" pitchFamily="34" charset="-128"/>
              </a:rPr>
              <a:t>drop</a:t>
            </a:r>
            <a:r>
              <a:rPr lang="es-HN" dirty="0" smtClean="0">
                <a:ea typeface="ＭＳ Ｐゴシック" pitchFamily="34" charset="-128"/>
              </a:rPr>
              <a:t> </a:t>
            </a:r>
            <a:r>
              <a:rPr lang="es-HN" dirty="0" err="1" smtClean="0">
                <a:ea typeface="ＭＳ Ｐゴシック" pitchFamily="34" charset="-128"/>
              </a:rPr>
              <a:t>tube</a:t>
            </a:r>
            <a:r>
              <a:rPr lang="es-HN" dirty="0" smtClean="0">
                <a:ea typeface="ＭＳ Ｐゴシック" pitchFamily="34" charset="-128"/>
              </a:rPr>
              <a:t>, </a:t>
            </a:r>
            <a:r>
              <a:rPr lang="es-HN" dirty="0" err="1" smtClean="0">
                <a:ea typeface="ＭＳ Ｐゴシック" pitchFamily="34" charset="-128"/>
              </a:rPr>
              <a:t>where</a:t>
            </a:r>
            <a:r>
              <a:rPr lang="es-HN" dirty="0" smtClean="0">
                <a:ea typeface="ＭＳ Ｐゴシック" pitchFamily="34" charset="-128"/>
              </a:rPr>
              <a:t> </a:t>
            </a:r>
            <a:r>
              <a:rPr lang="es-HN" dirty="0" err="1" smtClean="0">
                <a:ea typeface="ＭＳ Ｐゴシック" pitchFamily="34" charset="-128"/>
              </a:rPr>
              <a:t>the</a:t>
            </a:r>
            <a:r>
              <a:rPr lang="es-HN" dirty="0" smtClean="0">
                <a:ea typeface="ＭＳ Ｐゴシック" pitchFamily="34" charset="-128"/>
              </a:rPr>
              <a:t> </a:t>
            </a:r>
            <a:r>
              <a:rPr lang="es-HN" dirty="0" err="1" smtClean="0">
                <a:ea typeface="ＭＳ Ｐゴシック" pitchFamily="34" charset="-128"/>
              </a:rPr>
              <a:t>chemical</a:t>
            </a:r>
            <a:r>
              <a:rPr lang="es-HN" dirty="0" smtClean="0">
                <a:ea typeface="ＭＳ Ｐゴシック" pitchFamily="34" charset="-128"/>
              </a:rPr>
              <a:t> </a:t>
            </a:r>
            <a:r>
              <a:rPr lang="es-HN" dirty="0" err="1" smtClean="0">
                <a:ea typeface="ＭＳ Ｐゴシック" pitchFamily="34" charset="-128"/>
              </a:rPr>
              <a:t>flows</a:t>
            </a:r>
            <a:r>
              <a:rPr lang="es-HN" dirty="0" smtClean="0">
                <a:ea typeface="ＭＳ Ｐゴシック" pitchFamily="34" charset="-128"/>
              </a:rPr>
              <a:t> </a:t>
            </a:r>
            <a:r>
              <a:rPr lang="es-HN" dirty="0" err="1" smtClean="0">
                <a:ea typeface="ＭＳ Ｐゴシック" pitchFamily="34" charset="-128"/>
              </a:rPr>
              <a:t>to</a:t>
            </a:r>
            <a:r>
              <a:rPr lang="es-HN" dirty="0" smtClean="0">
                <a:ea typeface="ＭＳ Ｐゴシック" pitchFamily="34" charset="-128"/>
              </a:rPr>
              <a:t> be </a:t>
            </a:r>
            <a:r>
              <a:rPr lang="es-HN" dirty="0" err="1" smtClean="0">
                <a:ea typeface="ＭＳ Ｐゴシック" pitchFamily="34" charset="-128"/>
              </a:rPr>
              <a:t>added</a:t>
            </a:r>
            <a:r>
              <a:rPr lang="es-HN" dirty="0" smtClean="0">
                <a:ea typeface="ＭＳ Ｐゴシック" pitchFamily="34" charset="-128"/>
              </a:rPr>
              <a:t> </a:t>
            </a:r>
            <a:r>
              <a:rPr lang="es-HN" dirty="0" err="1" smtClean="0">
                <a:ea typeface="ＭＳ Ｐゴシック" pitchFamily="34" charset="-128"/>
              </a:rPr>
              <a:t>to</a:t>
            </a:r>
            <a:r>
              <a:rPr lang="es-HN" dirty="0" smtClean="0">
                <a:ea typeface="ＭＳ Ｐゴシック" pitchFamily="34" charset="-128"/>
              </a:rPr>
              <a:t> </a:t>
            </a:r>
            <a:r>
              <a:rPr lang="es-HN" dirty="0" err="1" smtClean="0">
                <a:ea typeface="ＭＳ Ｐゴシック" pitchFamily="34" charset="-128"/>
              </a:rPr>
              <a:t>the</a:t>
            </a:r>
            <a:r>
              <a:rPr lang="es-HN" dirty="0" smtClean="0">
                <a:ea typeface="ＭＳ Ｐゴシック" pitchFamily="34" charset="-128"/>
              </a:rPr>
              <a:t> </a:t>
            </a:r>
            <a:r>
              <a:rPr lang="es-HN" dirty="0" err="1" smtClean="0">
                <a:ea typeface="ＭＳ Ｐゴシック" pitchFamily="34" charset="-128"/>
              </a:rPr>
              <a:t>plant</a:t>
            </a:r>
            <a:r>
              <a:rPr lang="es-HN" altLang="en-US" dirty="0" err="1" smtClean="0">
                <a:ea typeface="ＭＳ Ｐゴシック" pitchFamily="34" charset="-128"/>
              </a:rPr>
              <a:t>’</a:t>
            </a:r>
            <a:r>
              <a:rPr lang="es-HN" dirty="0" err="1" smtClean="0">
                <a:ea typeface="ＭＳ Ｐゴシック" pitchFamily="34" charset="-128"/>
              </a:rPr>
              <a:t>s</a:t>
            </a:r>
            <a:r>
              <a:rPr lang="es-HN" dirty="0" smtClean="0">
                <a:ea typeface="ＭＳ Ｐゴシック" pitchFamily="34" charset="-128"/>
              </a:rPr>
              <a:t> </a:t>
            </a:r>
            <a:r>
              <a:rPr lang="es-HN" dirty="0" err="1" smtClean="0">
                <a:ea typeface="ＭＳ Ｐゴシック" pitchFamily="34" charset="-128"/>
              </a:rPr>
              <a:t>influent</a:t>
            </a:r>
            <a:r>
              <a:rPr lang="es-HN" dirty="0" smtClean="0">
                <a:ea typeface="ＭＳ Ｐゴシック" pitchFamily="34" charset="-128"/>
              </a:rPr>
              <a:t> </a:t>
            </a:r>
            <a:r>
              <a:rPr lang="es-HN" dirty="0" err="1" smtClean="0">
                <a:ea typeface="ＭＳ Ｐゴシック" pitchFamily="34" charset="-128"/>
              </a:rPr>
              <a:t>water</a:t>
            </a:r>
            <a:r>
              <a:rPr lang="es-HN" dirty="0" smtClean="0">
                <a:ea typeface="ＭＳ Ｐゴシック" pitchFamily="34" charset="-128"/>
              </a:rPr>
              <a:t>. </a:t>
            </a:r>
            <a:r>
              <a:rPr lang="es-HN" dirty="0" err="1" smtClean="0">
                <a:ea typeface="ＭＳ Ｐゴシック" pitchFamily="34" charset="-128"/>
              </a:rPr>
              <a:t>The</a:t>
            </a:r>
            <a:r>
              <a:rPr lang="es-HN" dirty="0" smtClean="0">
                <a:ea typeface="ＭＳ Ｐゴシック" pitchFamily="34" charset="-128"/>
              </a:rPr>
              <a:t> </a:t>
            </a:r>
            <a:r>
              <a:rPr lang="es-HN" dirty="0" err="1" smtClean="0">
                <a:ea typeface="ＭＳ Ｐゴシック" pitchFamily="34" charset="-128"/>
              </a:rPr>
              <a:t>drop</a:t>
            </a:r>
            <a:r>
              <a:rPr lang="es-HN" dirty="0" smtClean="0">
                <a:ea typeface="ＭＳ Ｐゴシック" pitchFamily="34" charset="-128"/>
              </a:rPr>
              <a:t> </a:t>
            </a:r>
            <a:r>
              <a:rPr lang="es-HN" dirty="0" err="1" smtClean="0">
                <a:ea typeface="ＭＳ Ｐゴシック" pitchFamily="34" charset="-128"/>
              </a:rPr>
              <a:t>tube</a:t>
            </a:r>
            <a:r>
              <a:rPr lang="es-HN" dirty="0" smtClean="0">
                <a:ea typeface="ＭＳ Ｐゴシック" pitchFamily="34" charset="-128"/>
              </a:rPr>
              <a:t> </a:t>
            </a:r>
            <a:r>
              <a:rPr lang="es-HN" dirty="0" err="1" smtClean="0">
                <a:ea typeface="ＭＳ Ｐゴシック" pitchFamily="34" charset="-128"/>
              </a:rPr>
              <a:t>is</a:t>
            </a:r>
            <a:r>
              <a:rPr lang="es-HN" dirty="0" smtClean="0">
                <a:ea typeface="ＭＳ Ｐゴシック" pitchFamily="34" charset="-128"/>
              </a:rPr>
              <a:t> </a:t>
            </a:r>
            <a:r>
              <a:rPr lang="es-HN" dirty="0" err="1" smtClean="0">
                <a:ea typeface="ＭＳ Ｐゴシック" pitchFamily="34" charset="-128"/>
              </a:rPr>
              <a:t>connected</a:t>
            </a:r>
            <a:r>
              <a:rPr lang="es-HN" dirty="0" smtClean="0">
                <a:ea typeface="ＭＳ Ｐゴシック" pitchFamily="34" charset="-128"/>
              </a:rPr>
              <a:t> </a:t>
            </a:r>
            <a:r>
              <a:rPr lang="es-HN" dirty="0" err="1" smtClean="0">
                <a:ea typeface="ＭＳ Ｐゴシック" pitchFamily="34" charset="-128"/>
              </a:rPr>
              <a:t>to</a:t>
            </a:r>
            <a:r>
              <a:rPr lang="es-HN" dirty="0" smtClean="0">
                <a:ea typeface="ＭＳ Ｐゴシック" pitchFamily="34" charset="-128"/>
              </a:rPr>
              <a:t> a </a:t>
            </a:r>
            <a:r>
              <a:rPr lang="es-HN" dirty="0" err="1" smtClean="0">
                <a:ea typeface="ＭＳ Ｐゴシック" pitchFamily="34" charset="-128"/>
              </a:rPr>
              <a:t>lever</a:t>
            </a:r>
            <a:r>
              <a:rPr lang="es-HN" dirty="0" smtClean="0">
                <a:ea typeface="ＭＳ Ｐゴシック" pitchFamily="34" charset="-128"/>
              </a:rPr>
              <a:t> </a:t>
            </a:r>
            <a:r>
              <a:rPr lang="es-HN" dirty="0" err="1" smtClean="0">
                <a:ea typeface="ＭＳ Ｐゴシック" pitchFamily="34" charset="-128"/>
              </a:rPr>
              <a:t>via</a:t>
            </a:r>
            <a:r>
              <a:rPr lang="es-HN" dirty="0" smtClean="0">
                <a:ea typeface="ＭＳ Ｐゴシック" pitchFamily="34" charset="-128"/>
              </a:rPr>
              <a:t> a slider. </a:t>
            </a:r>
            <a:r>
              <a:rPr lang="es-HN" dirty="0" err="1" smtClean="0">
                <a:ea typeface="ＭＳ Ｐゴシック" pitchFamily="34" charset="-128"/>
              </a:rPr>
              <a:t>The</a:t>
            </a:r>
            <a:r>
              <a:rPr lang="es-HN" dirty="0" smtClean="0">
                <a:ea typeface="ＭＳ Ｐゴシック" pitchFamily="34" charset="-128"/>
              </a:rPr>
              <a:t> </a:t>
            </a:r>
            <a:r>
              <a:rPr lang="es-HN" dirty="0" err="1" smtClean="0">
                <a:ea typeface="ＭＳ Ｐゴシック" pitchFamily="34" charset="-128"/>
              </a:rPr>
              <a:t>plant</a:t>
            </a:r>
            <a:r>
              <a:rPr lang="es-HN" dirty="0" smtClean="0">
                <a:ea typeface="ＭＳ Ｐゴシック" pitchFamily="34" charset="-128"/>
              </a:rPr>
              <a:t> </a:t>
            </a:r>
            <a:r>
              <a:rPr lang="es-HN" dirty="0" err="1" smtClean="0">
                <a:ea typeface="ＭＳ Ｐゴシック" pitchFamily="34" charset="-128"/>
              </a:rPr>
              <a:t>operator</a:t>
            </a:r>
            <a:r>
              <a:rPr lang="es-HN" dirty="0" smtClean="0">
                <a:ea typeface="ＭＳ Ｐゴシック" pitchFamily="34" charset="-128"/>
              </a:rPr>
              <a:t> sets </a:t>
            </a:r>
            <a:r>
              <a:rPr lang="es-HN" dirty="0" err="1" smtClean="0">
                <a:ea typeface="ＭＳ Ｐゴシック" pitchFamily="34" charset="-128"/>
              </a:rPr>
              <a:t>the</a:t>
            </a:r>
            <a:r>
              <a:rPr lang="es-HN" dirty="0" smtClean="0">
                <a:ea typeface="ＭＳ Ｐゴシック" pitchFamily="34" charset="-128"/>
              </a:rPr>
              <a:t> slider at </a:t>
            </a:r>
            <a:r>
              <a:rPr lang="es-HN" dirty="0" err="1" smtClean="0">
                <a:ea typeface="ＭＳ Ｐゴシック" pitchFamily="34" charset="-128"/>
              </a:rPr>
              <a:t>the</a:t>
            </a:r>
            <a:r>
              <a:rPr lang="es-HN" dirty="0" smtClean="0">
                <a:ea typeface="ＭＳ Ｐゴシック" pitchFamily="34" charset="-128"/>
              </a:rPr>
              <a:t> </a:t>
            </a:r>
            <a:r>
              <a:rPr lang="es-HN" dirty="0" err="1" smtClean="0">
                <a:ea typeface="ＭＳ Ｐゴシック" pitchFamily="34" charset="-128"/>
              </a:rPr>
              <a:t>desired</a:t>
            </a:r>
            <a:r>
              <a:rPr lang="es-HN" dirty="0" smtClean="0">
                <a:ea typeface="ＭＳ Ｐゴシック" pitchFamily="34" charset="-128"/>
              </a:rPr>
              <a:t> </a:t>
            </a:r>
            <a:r>
              <a:rPr lang="es-HN" dirty="0" err="1" smtClean="0">
                <a:ea typeface="ＭＳ Ｐゴシック" pitchFamily="34" charset="-128"/>
              </a:rPr>
              <a:t>coagulant</a:t>
            </a:r>
            <a:r>
              <a:rPr lang="es-HN" dirty="0" smtClean="0">
                <a:ea typeface="ＭＳ Ｐゴシック" pitchFamily="34" charset="-128"/>
              </a:rPr>
              <a:t> </a:t>
            </a:r>
            <a:r>
              <a:rPr lang="es-HN" dirty="0" err="1" smtClean="0">
                <a:ea typeface="ＭＳ Ｐゴシック" pitchFamily="34" charset="-128"/>
              </a:rPr>
              <a:t>dose</a:t>
            </a:r>
            <a:r>
              <a:rPr lang="es-HN" dirty="0" smtClean="0">
                <a:ea typeface="ＭＳ Ｐゴシック" pitchFamily="34" charset="-128"/>
              </a:rPr>
              <a:t> </a:t>
            </a:r>
            <a:r>
              <a:rPr lang="es-HN" dirty="0" err="1" smtClean="0">
                <a:ea typeface="ＭＳ Ｐゴシック" pitchFamily="34" charset="-128"/>
              </a:rPr>
              <a:t>based</a:t>
            </a:r>
            <a:r>
              <a:rPr lang="es-HN" dirty="0" smtClean="0">
                <a:ea typeface="ＭＳ Ｐゴシック" pitchFamily="34" charset="-128"/>
              </a:rPr>
              <a:t> </a:t>
            </a:r>
            <a:r>
              <a:rPr lang="es-HN" dirty="0" err="1" smtClean="0">
                <a:ea typeface="ＭＳ Ｐゴシック" pitchFamily="34" charset="-128"/>
              </a:rPr>
              <a:t>upon</a:t>
            </a:r>
            <a:r>
              <a:rPr lang="es-HN" dirty="0" smtClean="0">
                <a:ea typeface="ＭＳ Ｐゴシック" pitchFamily="34" charset="-128"/>
              </a:rPr>
              <a:t> </a:t>
            </a:r>
            <a:r>
              <a:rPr lang="es-HN" dirty="0" err="1" smtClean="0">
                <a:ea typeface="ＭＳ Ｐゴシック" pitchFamily="34" charset="-128"/>
              </a:rPr>
              <a:t>characteristics</a:t>
            </a:r>
            <a:r>
              <a:rPr lang="es-HN" dirty="0" smtClean="0">
                <a:ea typeface="ＭＳ Ｐゴシック" pitchFamily="34" charset="-128"/>
              </a:rPr>
              <a:t> of </a:t>
            </a:r>
            <a:r>
              <a:rPr lang="es-HN" dirty="0" err="1" smtClean="0">
                <a:ea typeface="ＭＳ Ｐゴシック" pitchFamily="34" charset="-128"/>
              </a:rPr>
              <a:t>the</a:t>
            </a:r>
            <a:r>
              <a:rPr lang="es-HN" dirty="0" smtClean="0">
                <a:ea typeface="ＭＳ Ｐゴシック" pitchFamily="34" charset="-128"/>
              </a:rPr>
              <a:t> </a:t>
            </a:r>
            <a:r>
              <a:rPr lang="es-HN" dirty="0" err="1" smtClean="0">
                <a:ea typeface="ＭＳ Ｐゴシック" pitchFamily="34" charset="-128"/>
              </a:rPr>
              <a:t>influent</a:t>
            </a:r>
            <a:r>
              <a:rPr lang="es-HN" dirty="0" smtClean="0">
                <a:ea typeface="ＭＳ Ｐゴシック" pitchFamily="34" charset="-128"/>
              </a:rPr>
              <a:t> </a:t>
            </a:r>
            <a:r>
              <a:rPr lang="es-HN" dirty="0" err="1" smtClean="0">
                <a:ea typeface="ＭＳ Ｐゴシック" pitchFamily="34" charset="-128"/>
              </a:rPr>
              <a:t>water</a:t>
            </a:r>
            <a:r>
              <a:rPr lang="es-HN" dirty="0" smtClean="0">
                <a:ea typeface="ＭＳ Ｐゴシック" pitchFamily="34" charset="-128"/>
              </a:rPr>
              <a:t>. </a:t>
            </a:r>
            <a:r>
              <a:rPr lang="es-HN" dirty="0" err="1" smtClean="0">
                <a:ea typeface="ＭＳ Ｐゴシック" pitchFamily="34" charset="-128"/>
              </a:rPr>
              <a:t>The</a:t>
            </a:r>
            <a:r>
              <a:rPr lang="es-HN" dirty="0" smtClean="0">
                <a:ea typeface="ＭＳ Ｐゴシック" pitchFamily="34" charset="-128"/>
              </a:rPr>
              <a:t> </a:t>
            </a:r>
            <a:r>
              <a:rPr lang="es-HN" dirty="0" err="1" smtClean="0">
                <a:ea typeface="ＭＳ Ｐゴシック" pitchFamily="34" charset="-128"/>
              </a:rPr>
              <a:t>float</a:t>
            </a:r>
            <a:r>
              <a:rPr lang="es-HN" dirty="0" smtClean="0">
                <a:ea typeface="ＭＳ Ｐゴシック" pitchFamily="34" charset="-128"/>
              </a:rPr>
              <a:t> </a:t>
            </a:r>
            <a:r>
              <a:rPr lang="es-HN" dirty="0" err="1" smtClean="0">
                <a:ea typeface="ＭＳ Ｐゴシック" pitchFamily="34" charset="-128"/>
              </a:rPr>
              <a:t>attached</a:t>
            </a:r>
            <a:r>
              <a:rPr lang="es-HN" dirty="0" smtClean="0">
                <a:ea typeface="ＭＳ Ｐゴシック" pitchFamily="34" charset="-128"/>
              </a:rPr>
              <a:t> </a:t>
            </a:r>
            <a:r>
              <a:rPr lang="es-HN" dirty="0" err="1" smtClean="0">
                <a:ea typeface="ＭＳ Ｐゴシック" pitchFamily="34" charset="-128"/>
              </a:rPr>
              <a:t>to</a:t>
            </a:r>
            <a:r>
              <a:rPr lang="es-HN" dirty="0" smtClean="0">
                <a:ea typeface="ＭＳ Ｐゴシック" pitchFamily="34" charset="-128"/>
              </a:rPr>
              <a:t> </a:t>
            </a:r>
            <a:r>
              <a:rPr lang="es-HN" dirty="0" err="1" smtClean="0">
                <a:ea typeface="ＭＳ Ｐゴシック" pitchFamily="34" charset="-128"/>
              </a:rPr>
              <a:t>the</a:t>
            </a:r>
            <a:r>
              <a:rPr lang="es-HN" dirty="0" smtClean="0">
                <a:ea typeface="ＭＳ Ｐゴシック" pitchFamily="34" charset="-128"/>
              </a:rPr>
              <a:t> </a:t>
            </a:r>
            <a:r>
              <a:rPr lang="es-HN" dirty="0" err="1" smtClean="0">
                <a:ea typeface="ＭＳ Ｐゴシック" pitchFamily="34" charset="-128"/>
              </a:rPr>
              <a:t>lever</a:t>
            </a:r>
            <a:r>
              <a:rPr lang="es-HN" dirty="0" smtClean="0">
                <a:ea typeface="ＭＳ Ｐゴシック" pitchFamily="34" charset="-128"/>
              </a:rPr>
              <a:t> </a:t>
            </a:r>
            <a:r>
              <a:rPr lang="es-HN" dirty="0" err="1" smtClean="0">
                <a:ea typeface="ＭＳ Ｐゴシック" pitchFamily="34" charset="-128"/>
              </a:rPr>
              <a:t>changes</a:t>
            </a:r>
            <a:r>
              <a:rPr lang="es-HN" dirty="0" smtClean="0">
                <a:ea typeface="ＭＳ Ｐゴシック" pitchFamily="34" charset="-128"/>
              </a:rPr>
              <a:t> position as </a:t>
            </a:r>
            <a:r>
              <a:rPr lang="es-HN" dirty="0" err="1" smtClean="0">
                <a:ea typeface="ＭＳ Ｐゴシック" pitchFamily="34" charset="-128"/>
              </a:rPr>
              <a:t>flow</a:t>
            </a:r>
            <a:r>
              <a:rPr lang="es-HN" dirty="0" smtClean="0">
                <a:ea typeface="ＭＳ Ｐゴシック" pitchFamily="34" charset="-128"/>
              </a:rPr>
              <a:t> </a:t>
            </a:r>
            <a:r>
              <a:rPr lang="es-HN" dirty="0" err="1" smtClean="0">
                <a:ea typeface="ＭＳ Ｐゴシック" pitchFamily="34" charset="-128"/>
              </a:rPr>
              <a:t>rate</a:t>
            </a:r>
            <a:r>
              <a:rPr lang="es-HN" dirty="0" smtClean="0">
                <a:ea typeface="ＭＳ Ｐゴシック" pitchFamily="34" charset="-128"/>
              </a:rPr>
              <a:t> </a:t>
            </a:r>
            <a:r>
              <a:rPr lang="es-HN" dirty="0" err="1" smtClean="0">
                <a:ea typeface="ＭＳ Ｐゴシック" pitchFamily="34" charset="-128"/>
              </a:rPr>
              <a:t>into</a:t>
            </a:r>
            <a:r>
              <a:rPr lang="es-HN" dirty="0" smtClean="0">
                <a:ea typeface="ＭＳ Ｐゴシック" pitchFamily="34" charset="-128"/>
              </a:rPr>
              <a:t> </a:t>
            </a:r>
            <a:r>
              <a:rPr lang="es-HN" dirty="0" err="1" smtClean="0">
                <a:ea typeface="ＭＳ Ｐゴシック" pitchFamily="34" charset="-128"/>
              </a:rPr>
              <a:t>the</a:t>
            </a:r>
            <a:r>
              <a:rPr lang="es-HN" dirty="0" smtClean="0">
                <a:ea typeface="ＭＳ Ｐゴシック" pitchFamily="34" charset="-128"/>
              </a:rPr>
              <a:t> </a:t>
            </a:r>
            <a:r>
              <a:rPr lang="es-HN" dirty="0" err="1" smtClean="0">
                <a:ea typeface="ＭＳ Ｐゴシック" pitchFamily="34" charset="-128"/>
              </a:rPr>
              <a:t>plant</a:t>
            </a:r>
            <a:r>
              <a:rPr lang="es-HN" dirty="0" smtClean="0">
                <a:ea typeface="ＭＳ Ｐゴシック" pitchFamily="34" charset="-128"/>
              </a:rPr>
              <a:t> </a:t>
            </a:r>
            <a:r>
              <a:rPr lang="es-HN" dirty="0" err="1" smtClean="0">
                <a:ea typeface="ＭＳ Ｐゴシック" pitchFamily="34" charset="-128"/>
              </a:rPr>
              <a:t>changes</a:t>
            </a:r>
            <a:r>
              <a:rPr lang="es-HN" dirty="0" smtClean="0">
                <a:ea typeface="ＭＳ Ｐゴシック" pitchFamily="34" charset="-128"/>
              </a:rPr>
              <a:t>, </a:t>
            </a:r>
            <a:r>
              <a:rPr lang="es-HN" dirty="0" err="1" smtClean="0">
                <a:ea typeface="ＭＳ Ｐゴシック" pitchFamily="34" charset="-128"/>
              </a:rPr>
              <a:t>thus</a:t>
            </a:r>
            <a:r>
              <a:rPr lang="es-HN" dirty="0" smtClean="0">
                <a:ea typeface="ＭＳ Ｐゴシック" pitchFamily="34" charset="-128"/>
              </a:rPr>
              <a:t> </a:t>
            </a:r>
            <a:r>
              <a:rPr lang="es-HN" dirty="0" err="1" smtClean="0">
                <a:ea typeface="ＭＳ Ｐゴシック" pitchFamily="34" charset="-128"/>
              </a:rPr>
              <a:t>changing</a:t>
            </a:r>
            <a:r>
              <a:rPr lang="es-HN" dirty="0" smtClean="0">
                <a:ea typeface="ＭＳ Ｐゴシック" pitchFamily="34" charset="-128"/>
              </a:rPr>
              <a:t> </a:t>
            </a:r>
            <a:r>
              <a:rPr lang="es-HN" dirty="0" err="1" smtClean="0">
                <a:ea typeface="ＭＳ Ｐゴシック" pitchFamily="34" charset="-128"/>
              </a:rPr>
              <a:t>the</a:t>
            </a:r>
            <a:r>
              <a:rPr lang="es-HN" dirty="0" smtClean="0">
                <a:ea typeface="ＭＳ Ｐゴシック" pitchFamily="34" charset="-128"/>
              </a:rPr>
              <a:t> </a:t>
            </a:r>
            <a:r>
              <a:rPr lang="es-HN" dirty="0" err="1" smtClean="0">
                <a:ea typeface="ＭＳ Ｐゴシック" pitchFamily="34" charset="-128"/>
              </a:rPr>
              <a:t>elevation</a:t>
            </a:r>
            <a:r>
              <a:rPr lang="es-HN" dirty="0" smtClean="0">
                <a:ea typeface="ＭＳ Ｐゴシック" pitchFamily="34" charset="-128"/>
              </a:rPr>
              <a:t> of </a:t>
            </a:r>
            <a:r>
              <a:rPr lang="es-HN" dirty="0" err="1" smtClean="0">
                <a:ea typeface="ＭＳ Ｐゴシック" pitchFamily="34" charset="-128"/>
              </a:rPr>
              <a:t>the</a:t>
            </a:r>
            <a:r>
              <a:rPr lang="es-HN" dirty="0" smtClean="0">
                <a:ea typeface="ＭＳ Ｐゴシック" pitchFamily="34" charset="-128"/>
              </a:rPr>
              <a:t> </a:t>
            </a:r>
            <a:r>
              <a:rPr lang="es-HN" dirty="0" err="1" smtClean="0">
                <a:ea typeface="ＭＳ Ｐゴシック" pitchFamily="34" charset="-128"/>
              </a:rPr>
              <a:t>small</a:t>
            </a:r>
            <a:r>
              <a:rPr lang="es-HN" dirty="0" smtClean="0">
                <a:ea typeface="ＭＳ Ｐゴシック" pitchFamily="34" charset="-128"/>
              </a:rPr>
              <a:t> </a:t>
            </a:r>
            <a:r>
              <a:rPr lang="es-HN" dirty="0" err="1" smtClean="0">
                <a:ea typeface="ＭＳ Ｐゴシック" pitchFamily="34" charset="-128"/>
              </a:rPr>
              <a:t>diameter</a:t>
            </a:r>
            <a:r>
              <a:rPr lang="es-HN" dirty="0" smtClean="0">
                <a:ea typeface="ＭＳ Ｐゴシック" pitchFamily="34" charset="-128"/>
              </a:rPr>
              <a:t> </a:t>
            </a:r>
            <a:r>
              <a:rPr lang="es-HN" dirty="0" err="1" smtClean="0">
                <a:ea typeface="ＭＳ Ｐゴシック" pitchFamily="34" charset="-128"/>
              </a:rPr>
              <a:t>tube</a:t>
            </a:r>
            <a:r>
              <a:rPr lang="es-HN" altLang="en-US" dirty="0" err="1" smtClean="0">
                <a:ea typeface="ＭＳ Ｐゴシック" pitchFamily="34" charset="-128"/>
              </a:rPr>
              <a:t>’</a:t>
            </a:r>
            <a:r>
              <a:rPr lang="es-HN" dirty="0" err="1" smtClean="0">
                <a:ea typeface="ＭＳ Ｐゴシック" pitchFamily="34" charset="-128"/>
              </a:rPr>
              <a:t>s</a:t>
            </a:r>
            <a:r>
              <a:rPr lang="es-HN" dirty="0" smtClean="0">
                <a:ea typeface="ＭＳ Ｐゴシック" pitchFamily="34" charset="-128"/>
              </a:rPr>
              <a:t> </a:t>
            </a:r>
            <a:r>
              <a:rPr lang="es-HN" dirty="0" err="1" smtClean="0">
                <a:ea typeface="ＭＳ Ｐゴシック" pitchFamily="34" charset="-128"/>
              </a:rPr>
              <a:t>outlet</a:t>
            </a:r>
            <a:r>
              <a:rPr lang="es-HN" dirty="0" smtClean="0">
                <a:ea typeface="ＭＳ Ｐゴシック" pitchFamily="34" charset="-128"/>
              </a:rPr>
              <a:t>, and </a:t>
            </a:r>
            <a:r>
              <a:rPr lang="es-HN" dirty="0" err="1" smtClean="0">
                <a:ea typeface="ＭＳ Ｐゴシック" pitchFamily="34" charset="-128"/>
              </a:rPr>
              <a:t>maintaining</a:t>
            </a:r>
            <a:r>
              <a:rPr lang="es-HN" dirty="0" smtClean="0">
                <a:ea typeface="ＭＳ Ｐゴシック" pitchFamily="34" charset="-128"/>
              </a:rPr>
              <a:t> a </a:t>
            </a:r>
            <a:r>
              <a:rPr lang="es-HN" dirty="0" err="1" smtClean="0">
                <a:ea typeface="ＭＳ Ｐゴシック" pitchFamily="34" charset="-128"/>
              </a:rPr>
              <a:t>constant</a:t>
            </a:r>
            <a:r>
              <a:rPr lang="es-HN" dirty="0" smtClean="0">
                <a:ea typeface="ＭＳ Ｐゴシック" pitchFamily="34" charset="-128"/>
              </a:rPr>
              <a:t> </a:t>
            </a:r>
            <a:r>
              <a:rPr lang="es-HN" dirty="0" err="1" smtClean="0">
                <a:ea typeface="ＭＳ Ｐゴシック" pitchFamily="34" charset="-128"/>
              </a:rPr>
              <a:t>chemical</a:t>
            </a:r>
            <a:r>
              <a:rPr lang="es-HN" dirty="0" smtClean="0">
                <a:ea typeface="ＭＳ Ｐゴシック" pitchFamily="34" charset="-128"/>
              </a:rPr>
              <a:t> </a:t>
            </a:r>
            <a:r>
              <a:rPr lang="es-HN" dirty="0" err="1" smtClean="0">
                <a:ea typeface="ＭＳ Ｐゴシック" pitchFamily="34" charset="-128"/>
              </a:rPr>
              <a:t>dose</a:t>
            </a:r>
            <a:r>
              <a:rPr lang="es-HN" dirty="0" smtClean="0">
                <a:ea typeface="ＭＳ Ｐゴシック" pitchFamily="34" charset="-128"/>
              </a:rPr>
              <a:t>.</a:t>
            </a:r>
          </a:p>
          <a:p>
            <a:pPr eaLnBrk="1" hangingPunct="1"/>
            <a:endParaRPr lang="es-HN" dirty="0" smtClean="0">
              <a:ea typeface="ＭＳ Ｐゴシック" pitchFamily="34" charset="-128"/>
            </a:endParaRPr>
          </a:p>
          <a:p>
            <a:pPr eaLnBrk="1" hangingPunct="1"/>
            <a:endParaRPr lang="en-US" dirty="0" smtClean="0">
              <a:ea typeface="ＭＳ Ｐゴシック" pitchFamily="34" charset="-128"/>
            </a:endParaRPr>
          </a:p>
        </p:txBody>
      </p:sp>
      <p:sp>
        <p:nvSpPr>
          <p:cNvPr id="34820"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020DA11B-AE61-44AE-9D53-B1CA8132E9FD}" type="slidenum">
              <a:rPr lang="en-US" smtClean="0">
                <a:latin typeface="Arial" charset="0"/>
              </a:rPr>
              <a:pPr eaLnBrk="1" hangingPunct="1"/>
              <a:t>9</a:t>
            </a:fld>
            <a:endParaRPr lang="en-US"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Just to</a:t>
            </a:r>
            <a:r>
              <a:rPr lang="en-US" baseline="0" dirty="0" smtClean="0"/>
              <a:t> clarify these are the components in the system. </a:t>
            </a:r>
            <a:endParaRPr lang="en-US" dirty="0"/>
          </a:p>
        </p:txBody>
      </p:sp>
      <p:sp>
        <p:nvSpPr>
          <p:cNvPr id="4" name="Slide Number Placeholder 3"/>
          <p:cNvSpPr>
            <a:spLocks noGrp="1"/>
          </p:cNvSpPr>
          <p:nvPr>
            <p:ph type="sldNum" sz="quarter" idx="10"/>
          </p:nvPr>
        </p:nvSpPr>
        <p:spPr/>
        <p:txBody>
          <a:bodyPr/>
          <a:lstStyle/>
          <a:p>
            <a:pPr>
              <a:defRPr/>
            </a:pPr>
            <a:fld id="{B3061C7E-543A-49DE-86D1-9EE5D08D9598}" type="slidenum">
              <a:rPr lang="en-US" smtClean="0"/>
              <a:pPr>
                <a:defRPr/>
              </a:pPr>
              <a:t>10</a:t>
            </a:fld>
            <a:endParaRPr lang="en-US"/>
          </a:p>
        </p:txBody>
      </p:sp>
    </p:spTree>
    <p:extLst>
      <p:ext uri="{BB962C8B-B14F-4D97-AF65-F5344CB8AC3E}">
        <p14:creationId xmlns="" xmlns:p14="http://schemas.microsoft.com/office/powerpoint/2010/main" val="1138056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pic>
          <p:nvPicPr>
            <p:cNvPr id="5" name="Picture 3" descr="IMG_0249"/>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5760" cy="43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4" descr="IMG_0249"/>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l="73334" t="74040" r="23334" b="17778"/>
            <a:stretch>
              <a:fillRect/>
            </a:stretch>
          </p:blipFill>
          <p:spPr bwMode="auto">
            <a:xfrm>
              <a:off x="4032" y="3216"/>
              <a:ext cx="192" cy="4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5" descr="IMG_0249"/>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l="65834" t="84445" r="29166" b="13333"/>
            <a:stretch>
              <a:fillRect/>
            </a:stretch>
          </p:blipFill>
          <p:spPr bwMode="auto">
            <a:xfrm>
              <a:off x="3792" y="3552"/>
              <a:ext cx="288" cy="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pic>
        <p:nvPicPr>
          <p:cNvPr id="8" name="Picture 11" descr="AguaClara Logo Large"/>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953000" y="0"/>
            <a:ext cx="4191000" cy="1093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17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endParaRPr lang="en-US"/>
          </a:p>
        </p:txBody>
      </p:sp>
      <p:sp>
        <p:nvSpPr>
          <p:cNvPr id="7178" name="Rectangle 10"/>
          <p:cNvSpPr>
            <a:spLocks noGrp="1" noChangeArrowheads="1"/>
          </p:cNvSpPr>
          <p:nvPr>
            <p:ph type="ctrTitle" sz="quarter"/>
          </p:nvPr>
        </p:nvSpPr>
        <p:spPr>
          <a:xfrm>
            <a:off x="1371600" y="990600"/>
            <a:ext cx="7772400" cy="1470025"/>
          </a:xfrm>
          <a:ln w="9525"/>
        </p:spPr>
        <p:txBody>
          <a:bodyPr/>
          <a:lstStyle>
            <a:lvl1pPr>
              <a:defRPr sz="5400"/>
            </a:lvl1pPr>
          </a:lstStyle>
          <a:p>
            <a:r>
              <a:rPr lang="en-US"/>
              <a:t>Click to edit Master title style</a:t>
            </a:r>
          </a:p>
        </p:txBody>
      </p:sp>
      <p:sp>
        <p:nvSpPr>
          <p:cNvPr id="9" name="Rectangle 7"/>
          <p:cNvSpPr>
            <a:spLocks noGrp="1" noChangeArrowheads="1"/>
          </p:cNvSpPr>
          <p:nvPr>
            <p:ph type="dt" sz="half" idx="10"/>
          </p:nvPr>
        </p:nvSpPr>
        <p:spPr/>
        <p:txBody>
          <a:bodyPr/>
          <a:lstStyle>
            <a:lvl1pPr>
              <a:defRPr>
                <a:latin typeface="Arial" charset="0"/>
              </a:defRPr>
            </a:lvl1pPr>
          </a:lstStyle>
          <a:p>
            <a:pPr>
              <a:defRPr/>
            </a:pPr>
            <a:endParaRPr lang="en-US"/>
          </a:p>
        </p:txBody>
      </p:sp>
      <p:sp>
        <p:nvSpPr>
          <p:cNvPr id="10" name="Rectangle 8"/>
          <p:cNvSpPr>
            <a:spLocks noGrp="1" noChangeArrowheads="1"/>
          </p:cNvSpPr>
          <p:nvPr>
            <p:ph type="ftr" sz="quarter" idx="11"/>
          </p:nvPr>
        </p:nvSpPr>
        <p:spPr/>
        <p:txBody>
          <a:bodyPr/>
          <a:lstStyle>
            <a:lvl1pPr>
              <a:defRPr>
                <a:latin typeface="Arial" charset="0"/>
              </a:defRPr>
            </a:lvl1pPr>
          </a:lstStyle>
          <a:p>
            <a:pPr>
              <a:defRPr/>
            </a:pPr>
            <a:endParaRPr lang="en-US"/>
          </a:p>
        </p:txBody>
      </p:sp>
      <p:sp>
        <p:nvSpPr>
          <p:cNvPr id="11" name="Rectangle 9"/>
          <p:cNvSpPr>
            <a:spLocks noGrp="1" noChangeArrowheads="1"/>
          </p:cNvSpPr>
          <p:nvPr>
            <p:ph type="sldNum" sz="quarter" idx="12"/>
          </p:nvPr>
        </p:nvSpPr>
        <p:spPr/>
        <p:txBody>
          <a:bodyPr/>
          <a:lstStyle>
            <a:lvl1pPr>
              <a:defRPr>
                <a:latin typeface="Arial" pitchFamily="34" charset="0"/>
              </a:defRPr>
            </a:lvl1pPr>
          </a:lstStyle>
          <a:p>
            <a:pPr>
              <a:defRPr/>
            </a:pPr>
            <a:fld id="{A9BBE50E-F625-4E36-8A4A-98EB8F3603CA}" type="slidenum">
              <a:rPr lang="en-US"/>
              <a:pPr>
                <a:defRPr/>
              </a:pPr>
              <a:t>‹#›</a:t>
            </a:fld>
            <a:endParaRPr lang="en-US"/>
          </a:p>
        </p:txBody>
      </p:sp>
    </p:spTree>
    <p:extLst>
      <p:ext uri="{BB962C8B-B14F-4D97-AF65-F5344CB8AC3E}">
        <p14:creationId xmlns="" xmlns:p14="http://schemas.microsoft.com/office/powerpoint/2010/main" val="50136739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51EA750-F7C5-4D28-B2A6-9189A58EC5E5}" type="slidenum">
              <a:rPr lang="en-US"/>
              <a:pPr>
                <a:defRPr/>
              </a:pPr>
              <a:t>‹#›</a:t>
            </a:fld>
            <a:endParaRPr lang="en-US"/>
          </a:p>
        </p:txBody>
      </p:sp>
    </p:spTree>
    <p:extLst>
      <p:ext uri="{BB962C8B-B14F-4D97-AF65-F5344CB8AC3E}">
        <p14:creationId xmlns="" xmlns:p14="http://schemas.microsoft.com/office/powerpoint/2010/main" val="28834833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28600"/>
            <a:ext cx="211455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19125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581A05A-C06E-4209-AF13-D5FBC489560F}" type="slidenum">
              <a:rPr lang="en-US"/>
              <a:pPr>
                <a:defRPr/>
              </a:pPr>
              <a:t>‹#›</a:t>
            </a:fld>
            <a:endParaRPr lang="en-US"/>
          </a:p>
        </p:txBody>
      </p:sp>
    </p:spTree>
    <p:extLst>
      <p:ext uri="{BB962C8B-B14F-4D97-AF65-F5344CB8AC3E}">
        <p14:creationId xmlns="" xmlns:p14="http://schemas.microsoft.com/office/powerpoint/2010/main" val="206208962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B0ABEA7-56E6-4E7E-9944-572DA00F9D21}" type="slidenum">
              <a:rPr lang="en-US"/>
              <a:pPr>
                <a:defRPr/>
              </a:pPr>
              <a:t>‹#›</a:t>
            </a:fld>
            <a:endParaRPr lang="en-US"/>
          </a:p>
        </p:txBody>
      </p:sp>
    </p:spTree>
    <p:extLst>
      <p:ext uri="{BB962C8B-B14F-4D97-AF65-F5344CB8AC3E}">
        <p14:creationId xmlns="" xmlns:p14="http://schemas.microsoft.com/office/powerpoint/2010/main" val="374063435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67B9DEF-2D0A-44E4-BD89-64C2CE52A9CC}" type="slidenum">
              <a:rPr lang="en-US"/>
              <a:pPr>
                <a:defRPr/>
              </a:pPr>
              <a:t>‹#›</a:t>
            </a:fld>
            <a:endParaRPr lang="en-US"/>
          </a:p>
        </p:txBody>
      </p:sp>
    </p:spTree>
    <p:extLst>
      <p:ext uri="{BB962C8B-B14F-4D97-AF65-F5344CB8AC3E}">
        <p14:creationId xmlns="" xmlns:p14="http://schemas.microsoft.com/office/powerpoint/2010/main" val="1839705371"/>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A6D798-F45A-4A70-A3B3-B9E977160E50}" type="slidenum">
              <a:rPr lang="en-US"/>
              <a:pPr>
                <a:defRPr/>
              </a:pPr>
              <a:t>‹#›</a:t>
            </a:fld>
            <a:endParaRPr lang="en-US"/>
          </a:p>
        </p:txBody>
      </p:sp>
    </p:spTree>
    <p:extLst>
      <p:ext uri="{BB962C8B-B14F-4D97-AF65-F5344CB8AC3E}">
        <p14:creationId xmlns="" xmlns:p14="http://schemas.microsoft.com/office/powerpoint/2010/main" val="3582976013"/>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F7177E4-15B4-4DB8-9194-81D1B09210EF}" type="slidenum">
              <a:rPr lang="en-US"/>
              <a:pPr>
                <a:defRPr/>
              </a:pPr>
              <a:t>‹#›</a:t>
            </a:fld>
            <a:endParaRPr lang="en-US"/>
          </a:p>
        </p:txBody>
      </p:sp>
    </p:spTree>
    <p:extLst>
      <p:ext uri="{BB962C8B-B14F-4D97-AF65-F5344CB8AC3E}">
        <p14:creationId xmlns="" xmlns:p14="http://schemas.microsoft.com/office/powerpoint/2010/main" val="508363584"/>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CF461044-E3B8-4F12-AF39-EE3EC7199F27}" type="slidenum">
              <a:rPr lang="en-US"/>
              <a:pPr>
                <a:defRPr/>
              </a:pPr>
              <a:t>‹#›</a:t>
            </a:fld>
            <a:endParaRPr lang="en-US"/>
          </a:p>
        </p:txBody>
      </p:sp>
    </p:spTree>
    <p:extLst>
      <p:ext uri="{BB962C8B-B14F-4D97-AF65-F5344CB8AC3E}">
        <p14:creationId xmlns="" xmlns:p14="http://schemas.microsoft.com/office/powerpoint/2010/main" val="2905052626"/>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9CC00B6-7631-40B1-A00F-48084858F5AD}" type="slidenum">
              <a:rPr lang="en-US"/>
              <a:pPr>
                <a:defRPr/>
              </a:pPr>
              <a:t>‹#›</a:t>
            </a:fld>
            <a:endParaRPr lang="en-US"/>
          </a:p>
        </p:txBody>
      </p:sp>
    </p:spTree>
    <p:extLst>
      <p:ext uri="{BB962C8B-B14F-4D97-AF65-F5344CB8AC3E}">
        <p14:creationId xmlns="" xmlns:p14="http://schemas.microsoft.com/office/powerpoint/2010/main" val="2422820049"/>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BF37221-346E-460D-9707-85B62E6FCE9D}" type="slidenum">
              <a:rPr lang="en-US"/>
              <a:pPr>
                <a:defRPr/>
              </a:pPr>
              <a:t>‹#›</a:t>
            </a:fld>
            <a:endParaRPr lang="en-US"/>
          </a:p>
        </p:txBody>
      </p:sp>
    </p:spTree>
    <p:extLst>
      <p:ext uri="{BB962C8B-B14F-4D97-AF65-F5344CB8AC3E}">
        <p14:creationId xmlns="" xmlns:p14="http://schemas.microsoft.com/office/powerpoint/2010/main" val="165593062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952663B-AB0E-4D4F-B56C-78C7933DDDAF}" type="slidenum">
              <a:rPr lang="en-US"/>
              <a:pPr>
                <a:defRPr/>
              </a:pPr>
              <a:t>‹#›</a:t>
            </a:fld>
            <a:endParaRPr lang="en-US"/>
          </a:p>
        </p:txBody>
      </p:sp>
    </p:spTree>
    <p:extLst>
      <p:ext uri="{BB962C8B-B14F-4D97-AF65-F5344CB8AC3E}">
        <p14:creationId xmlns="" xmlns:p14="http://schemas.microsoft.com/office/powerpoint/2010/main" val="268895846"/>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28600"/>
            <a:ext cx="84582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ea typeface="+mn-ea"/>
                <a:cs typeface="Arial" charset="0"/>
              </a:defRPr>
            </a:lvl1pPr>
          </a:lstStyle>
          <a:p>
            <a:pPr>
              <a:defRPr/>
            </a:pPr>
            <a:endParaRPr lang="en-US"/>
          </a:p>
        </p:txBody>
      </p:sp>
      <p:sp>
        <p:nvSpPr>
          <p:cNvPr id="614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ea typeface="+mn-ea"/>
                <a:cs typeface="Arial" charset="0"/>
              </a:defRPr>
            </a:lvl1pPr>
          </a:lstStyle>
          <a:p>
            <a:pPr>
              <a:defRPr/>
            </a:pPr>
            <a:endParaRPr lang="en-US"/>
          </a:p>
        </p:txBody>
      </p:sp>
      <p:sp>
        <p:nvSpPr>
          <p:cNvPr id="615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Candara" pitchFamily="34" charset="0"/>
              </a:defRPr>
            </a:lvl1pPr>
          </a:lstStyle>
          <a:p>
            <a:pPr>
              <a:defRPr/>
            </a:pPr>
            <a:fld id="{66D74D64-F491-41C2-A9B9-0E613FE04AB1}" type="slidenum">
              <a:rPr lang="en-US"/>
              <a:pPr>
                <a:defRPr/>
              </a:pPr>
              <a:t>‹#›</a:t>
            </a:fld>
            <a:endParaRPr lang="en-US"/>
          </a:p>
        </p:txBody>
      </p:sp>
      <p:sp>
        <p:nvSpPr>
          <p:cNvPr id="1031" name="Line 7"/>
          <p:cNvSpPr>
            <a:spLocks noChangeShapeType="1"/>
          </p:cNvSpPr>
          <p:nvPr/>
        </p:nvSpPr>
        <p:spPr bwMode="auto">
          <a:xfrm>
            <a:off x="0" y="1447800"/>
            <a:ext cx="9144000" cy="0"/>
          </a:xfrm>
          <a:prstGeom prst="line">
            <a:avLst/>
          </a:prstGeom>
          <a:noFill/>
          <a:ln w="76200" cmpd="tri">
            <a:solidFill>
              <a:schemeClr val="accent1"/>
            </a:solidFill>
            <a:round/>
            <a:headEnd/>
            <a:tailEnd/>
          </a:ln>
          <a:extLst>
            <a:ext uri="{909E8E84-426E-40DD-AFC4-6F175D3DCCD1}">
              <a14:hiddenFill xmlns="" xmlns:a14="http://schemas.microsoft.com/office/drawing/2010/main">
                <a:noFill/>
              </a14:hiddenFill>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853"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Lst>
  <p:transition>
    <p:fade/>
  </p:transition>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latin typeface="+mj-lt"/>
          <a:ea typeface="ＭＳ Ｐゴシック" charset="0"/>
          <a:cs typeface="+mj-cs"/>
        </a:defRPr>
      </a:lvl1pPr>
      <a:lvl2pPr algn="ctr" rtl="0" eaLnBrk="0" fontAlgn="base" hangingPunct="0">
        <a:spcBef>
          <a:spcPct val="0"/>
        </a:spcBef>
        <a:spcAft>
          <a:spcPct val="0"/>
        </a:spcAft>
        <a:defRPr sz="4400" b="1">
          <a:solidFill>
            <a:schemeClr val="tx2"/>
          </a:solidFill>
          <a:latin typeface="Candara" pitchFamily="34" charset="0"/>
          <a:ea typeface="ＭＳ Ｐゴシック" charset="0"/>
        </a:defRPr>
      </a:lvl2pPr>
      <a:lvl3pPr algn="ctr" rtl="0" eaLnBrk="0" fontAlgn="base" hangingPunct="0">
        <a:spcBef>
          <a:spcPct val="0"/>
        </a:spcBef>
        <a:spcAft>
          <a:spcPct val="0"/>
        </a:spcAft>
        <a:defRPr sz="4400" b="1">
          <a:solidFill>
            <a:schemeClr val="tx2"/>
          </a:solidFill>
          <a:latin typeface="Candara" pitchFamily="34" charset="0"/>
          <a:ea typeface="ＭＳ Ｐゴシック" charset="0"/>
        </a:defRPr>
      </a:lvl3pPr>
      <a:lvl4pPr algn="ctr" rtl="0" eaLnBrk="0" fontAlgn="base" hangingPunct="0">
        <a:spcBef>
          <a:spcPct val="0"/>
        </a:spcBef>
        <a:spcAft>
          <a:spcPct val="0"/>
        </a:spcAft>
        <a:defRPr sz="4400" b="1">
          <a:solidFill>
            <a:schemeClr val="tx2"/>
          </a:solidFill>
          <a:latin typeface="Candara" pitchFamily="34" charset="0"/>
          <a:ea typeface="ＭＳ Ｐゴシック" charset="0"/>
        </a:defRPr>
      </a:lvl4pPr>
      <a:lvl5pPr algn="ctr" rtl="0" eaLnBrk="0" fontAlgn="base" hangingPunct="0">
        <a:spcBef>
          <a:spcPct val="0"/>
        </a:spcBef>
        <a:spcAft>
          <a:spcPct val="0"/>
        </a:spcAft>
        <a:defRPr sz="4400" b="1">
          <a:solidFill>
            <a:schemeClr val="tx2"/>
          </a:solidFill>
          <a:latin typeface="Candara" pitchFamily="34" charset="0"/>
          <a:ea typeface="ＭＳ Ｐゴシック" charset="0"/>
        </a:defRPr>
      </a:lvl5pPr>
      <a:lvl6pPr marL="457200" algn="ctr" rtl="0" fontAlgn="base">
        <a:spcBef>
          <a:spcPct val="0"/>
        </a:spcBef>
        <a:spcAft>
          <a:spcPct val="0"/>
        </a:spcAft>
        <a:defRPr sz="4400" b="1">
          <a:solidFill>
            <a:schemeClr val="tx2"/>
          </a:solidFill>
          <a:latin typeface="Candara" pitchFamily="34" charset="0"/>
        </a:defRPr>
      </a:lvl6pPr>
      <a:lvl7pPr marL="914400" algn="ctr" rtl="0" fontAlgn="base">
        <a:spcBef>
          <a:spcPct val="0"/>
        </a:spcBef>
        <a:spcAft>
          <a:spcPct val="0"/>
        </a:spcAft>
        <a:defRPr sz="4400" b="1">
          <a:solidFill>
            <a:schemeClr val="tx2"/>
          </a:solidFill>
          <a:latin typeface="Candara" pitchFamily="34" charset="0"/>
        </a:defRPr>
      </a:lvl7pPr>
      <a:lvl8pPr marL="1371600" algn="ctr" rtl="0" fontAlgn="base">
        <a:spcBef>
          <a:spcPct val="0"/>
        </a:spcBef>
        <a:spcAft>
          <a:spcPct val="0"/>
        </a:spcAft>
        <a:defRPr sz="4400" b="1">
          <a:solidFill>
            <a:schemeClr val="tx2"/>
          </a:solidFill>
          <a:latin typeface="Candara" pitchFamily="34" charset="0"/>
        </a:defRPr>
      </a:lvl8pPr>
      <a:lvl9pPr marL="1828800" algn="ctr" rtl="0" fontAlgn="base">
        <a:spcBef>
          <a:spcPct val="0"/>
        </a:spcBef>
        <a:spcAft>
          <a:spcPct val="0"/>
        </a:spcAft>
        <a:defRPr sz="4400" b="1">
          <a:solidFill>
            <a:schemeClr val="tx2"/>
          </a:solidFill>
          <a:latin typeface="Candara" pitchFamily="34" charset="0"/>
        </a:defRPr>
      </a:lvl9pPr>
    </p:titleStyle>
    <p:bodyStyle>
      <a:lvl1pPr marL="342900" indent="-342900" algn="l" rtl="0" eaLnBrk="0" fontAlgn="base" hangingPunct="0">
        <a:spcBef>
          <a:spcPct val="20000"/>
        </a:spcBef>
        <a:spcAft>
          <a:spcPct val="0"/>
        </a:spcAft>
        <a:buFont typeface="Wingdings" pitchFamily="2" charset="2"/>
        <a:buChar char="Ø"/>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Font typeface="Wingdings" pitchFamily="2" charset="2"/>
        <a:buChar char="Ø"/>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Font typeface="Wingdings" pitchFamily="2" charset="2"/>
        <a:buChar char="Ø"/>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Font typeface="Wingdings" pitchFamily="2" charset="2"/>
        <a:buChar char="Ø"/>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Font typeface="Wingdings" pitchFamily="2" charset="2"/>
        <a:buChar char="Ø"/>
        <a:defRPr sz="2000">
          <a:solidFill>
            <a:schemeClr val="tx1"/>
          </a:solidFill>
          <a:latin typeface="+mn-lt"/>
          <a:ea typeface="ＭＳ Ｐゴシック" charset="0"/>
        </a:defRPr>
      </a:lvl5pPr>
      <a:lvl6pPr marL="2514600" indent="-228600" algn="l" rtl="0" fontAlgn="base">
        <a:spcBef>
          <a:spcPct val="20000"/>
        </a:spcBef>
        <a:spcAft>
          <a:spcPct val="0"/>
        </a:spcAft>
        <a:buFont typeface="Wingdings" pitchFamily="2" charset="2"/>
        <a:buChar char="Ø"/>
        <a:defRPr sz="2000">
          <a:solidFill>
            <a:schemeClr val="tx1"/>
          </a:solidFill>
          <a:latin typeface="+mn-lt"/>
        </a:defRPr>
      </a:lvl6pPr>
      <a:lvl7pPr marL="2971800" indent="-228600" algn="l" rtl="0" fontAlgn="base">
        <a:spcBef>
          <a:spcPct val="20000"/>
        </a:spcBef>
        <a:spcAft>
          <a:spcPct val="0"/>
        </a:spcAft>
        <a:buFont typeface="Wingdings" pitchFamily="2" charset="2"/>
        <a:buChar char="Ø"/>
        <a:defRPr sz="2000">
          <a:solidFill>
            <a:schemeClr val="tx1"/>
          </a:solidFill>
          <a:latin typeface="+mn-lt"/>
        </a:defRPr>
      </a:lvl7pPr>
      <a:lvl8pPr marL="3429000" indent="-228600" algn="l" rtl="0" fontAlgn="base">
        <a:spcBef>
          <a:spcPct val="20000"/>
        </a:spcBef>
        <a:spcAft>
          <a:spcPct val="0"/>
        </a:spcAft>
        <a:buFont typeface="Wingdings" pitchFamily="2" charset="2"/>
        <a:buChar char="Ø"/>
        <a:defRPr sz="2000">
          <a:solidFill>
            <a:schemeClr val="tx1"/>
          </a:solidFill>
          <a:latin typeface="+mn-lt"/>
        </a:defRPr>
      </a:lvl8pPr>
      <a:lvl9pPr marL="3886200" indent="-228600" algn="l" rtl="0" fontAlgn="base">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8" Type="http://schemas.openxmlformats.org/officeDocument/2006/relationships/oleObject" Target="/Users/rujumehta/Downloads/Document1!OLE_LINK2" TargetMode="External"/><Relationship Id="rId3" Type="http://schemas.openxmlformats.org/officeDocument/2006/relationships/notesSlide" Target="../notesSlides/notesSlide11.xml"/><Relationship Id="rId7" Type="http://schemas.openxmlformats.org/officeDocument/2006/relationships/oleObject" Target="/Users/rujumehta/Downloads/Document1!OLE_LINK1"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Users/rujumehta/Documents/4th%20Semester/2550%20-%20AguaClara/Document1!OLE_LINK3" TargetMode="External"/><Relationship Id="rId5" Type="http://schemas.openxmlformats.org/officeDocument/2006/relationships/image" Target="../media/image3.png"/><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3.png"/><Relationship Id="rId4" Type="http://schemas.openxmlformats.org/officeDocument/2006/relationships/image" Target="../media/image4.jpeg"/></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ubtitle 6"/>
          <p:cNvSpPr>
            <a:spLocks noGrp="1"/>
          </p:cNvSpPr>
          <p:nvPr>
            <p:ph type="subTitle" idx="1"/>
          </p:nvPr>
        </p:nvSpPr>
        <p:spPr>
          <a:xfrm>
            <a:off x="2743200" y="5562600"/>
            <a:ext cx="3962400" cy="1143000"/>
          </a:xfrm>
        </p:spPr>
        <p:txBody>
          <a:bodyPr/>
          <a:lstStyle/>
          <a:p>
            <a:pPr eaLnBrk="1" hangingPunct="1"/>
            <a:r>
              <a:rPr lang="en-US" b="1" dirty="0" smtClean="0">
                <a:solidFill>
                  <a:schemeClr val="accent1"/>
                </a:solidFill>
                <a:ea typeface="ＭＳ Ｐゴシック" pitchFamily="34" charset="-128"/>
              </a:rPr>
              <a:t>Spring 2012 Teach-In</a:t>
            </a:r>
          </a:p>
          <a:p>
            <a:pPr eaLnBrk="1" hangingPunct="1"/>
            <a:r>
              <a:rPr lang="en-US" b="1" dirty="0" smtClean="0">
                <a:solidFill>
                  <a:schemeClr val="accent1"/>
                </a:solidFill>
                <a:ea typeface="ＭＳ Ｐゴシック" pitchFamily="34" charset="-128"/>
              </a:rPr>
              <a:t>3 April 2012</a:t>
            </a:r>
          </a:p>
        </p:txBody>
      </p:sp>
      <p:sp>
        <p:nvSpPr>
          <p:cNvPr id="5123" name="Title 5"/>
          <p:cNvSpPr>
            <a:spLocks noGrp="1"/>
          </p:cNvSpPr>
          <p:nvPr>
            <p:ph type="ctrTitle" sz="quarter"/>
          </p:nvPr>
        </p:nvSpPr>
        <p:spPr>
          <a:xfrm>
            <a:off x="2819400" y="1066800"/>
            <a:ext cx="6324600" cy="1470025"/>
          </a:xfrm>
        </p:spPr>
        <p:txBody>
          <a:bodyPr/>
          <a:lstStyle/>
          <a:p>
            <a:pPr eaLnBrk="1" hangingPunct="1"/>
            <a:r>
              <a:rPr lang="en-US" sz="3200" smtClean="0">
                <a:ea typeface="ＭＳ Ｐゴシック" pitchFamily="34" charset="-128"/>
              </a:rPr>
              <a:t>Linear Chemical Dose Controller</a:t>
            </a:r>
          </a:p>
        </p:txBody>
      </p:sp>
      <p:pic>
        <p:nvPicPr>
          <p:cNvPr id="5124" name="Picture 6" descr="a"/>
          <p:cNvPicPr>
            <a:picLocks noChangeAspect="1" noChangeArrowheads="1"/>
          </p:cNvPicPr>
          <p:nvPr/>
        </p:nvPicPr>
        <p:blipFill>
          <a:blip r:embed="rId3" cstate="print">
            <a:extLst>
              <a:ext uri="{28A0092B-C50C-407E-A947-70E740481C1C}">
                <a14:useLocalDpi xmlns=""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ectangle 1"/>
          <p:cNvSpPr/>
          <p:nvPr/>
        </p:nvSpPr>
        <p:spPr>
          <a:xfrm>
            <a:off x="5715000" y="2057399"/>
            <a:ext cx="3048000" cy="1200329"/>
          </a:xfrm>
          <a:prstGeom prst="rect">
            <a:avLst/>
          </a:prstGeom>
        </p:spPr>
        <p:txBody>
          <a:bodyPr wrap="square">
            <a:spAutoFit/>
          </a:bodyPr>
          <a:lstStyle/>
          <a:p>
            <a:pPr>
              <a:defRPr/>
            </a:pPr>
            <a:r>
              <a:rPr lang="en-US" b="1" dirty="0" err="1" smtClean="0">
                <a:solidFill>
                  <a:schemeClr val="accent2">
                    <a:lumMod val="75000"/>
                  </a:schemeClr>
                </a:solidFill>
                <a:effectLst>
                  <a:outerShdw blurRad="38100" dist="38100" dir="2700000" algn="tl">
                    <a:srgbClr val="000000">
                      <a:alpha val="43137"/>
                    </a:srgbClr>
                  </a:outerShdw>
                </a:effectLst>
              </a:rPr>
              <a:t>Ruju</a:t>
            </a:r>
            <a:r>
              <a:rPr lang="en-US" b="1" dirty="0" smtClean="0">
                <a:solidFill>
                  <a:schemeClr val="accent2">
                    <a:lumMod val="75000"/>
                  </a:schemeClr>
                </a:solidFill>
                <a:effectLst>
                  <a:outerShdw blurRad="38100" dist="38100" dir="2700000" algn="tl">
                    <a:srgbClr val="000000">
                      <a:alpha val="43137"/>
                    </a:srgbClr>
                  </a:outerShdw>
                </a:effectLst>
              </a:rPr>
              <a:t> Mehta</a:t>
            </a:r>
          </a:p>
          <a:p>
            <a:pPr>
              <a:defRPr/>
            </a:pPr>
            <a:r>
              <a:rPr lang="en-US" b="1" dirty="0" smtClean="0">
                <a:solidFill>
                  <a:schemeClr val="accent2">
                    <a:lumMod val="75000"/>
                  </a:schemeClr>
                </a:solidFill>
                <a:effectLst>
                  <a:outerShdw blurRad="38100" dist="38100" dir="2700000" algn="tl">
                    <a:srgbClr val="000000">
                      <a:alpha val="43137"/>
                    </a:srgbClr>
                  </a:outerShdw>
                </a:effectLst>
              </a:rPr>
              <a:t>Julia Mertz</a:t>
            </a:r>
          </a:p>
          <a:p>
            <a:pPr>
              <a:defRPr/>
            </a:pPr>
            <a:r>
              <a:rPr lang="en-US" b="1" dirty="0" smtClean="0">
                <a:solidFill>
                  <a:schemeClr val="accent2">
                    <a:lumMod val="75000"/>
                  </a:schemeClr>
                </a:solidFill>
                <a:effectLst>
                  <a:outerShdw blurRad="38100" dist="38100" dir="2700000" algn="tl">
                    <a:srgbClr val="000000">
                      <a:alpha val="43137"/>
                    </a:srgbClr>
                  </a:outerShdw>
                </a:effectLst>
              </a:rPr>
              <a:t>Frank </a:t>
            </a:r>
            <a:r>
              <a:rPr lang="en-US" b="1" dirty="0" err="1" smtClean="0">
                <a:solidFill>
                  <a:schemeClr val="accent2">
                    <a:lumMod val="75000"/>
                  </a:schemeClr>
                </a:solidFill>
                <a:effectLst>
                  <a:outerShdw blurRad="38100" dist="38100" dir="2700000" algn="tl">
                    <a:srgbClr val="000000">
                      <a:alpha val="43137"/>
                    </a:srgbClr>
                  </a:outerShdw>
                </a:effectLst>
              </a:rPr>
              <a:t>Owusu-Adarkwa</a:t>
            </a:r>
            <a:endParaRPr lang="en-US" b="1" dirty="0" smtClean="0">
              <a:solidFill>
                <a:schemeClr val="accent2">
                  <a:lumMod val="75000"/>
                </a:schemeClr>
              </a:solidFill>
              <a:effectLst>
                <a:outerShdw blurRad="38100" dist="38100" dir="2700000" algn="tl">
                  <a:srgbClr val="000000">
                    <a:alpha val="43137"/>
                  </a:srgbClr>
                </a:outerShdw>
              </a:effectLst>
            </a:endParaRPr>
          </a:p>
          <a:p>
            <a:pPr>
              <a:defRPr/>
            </a:pPr>
            <a:endParaRPr lang="en-US" b="1" dirty="0">
              <a:solidFill>
                <a:schemeClr val="accent2">
                  <a:lumMod val="75000"/>
                </a:schemeClr>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Labeled Diagram</a:t>
            </a:r>
            <a:endParaRPr lang="en-US" dirty="0"/>
          </a:p>
        </p:txBody>
      </p:sp>
      <p:pic>
        <p:nvPicPr>
          <p:cNvPr id="4"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l="3259" r="586"/>
          <a:stretch>
            <a:fillRect/>
          </a:stretch>
        </p:blipFill>
        <p:spPr bwMode="auto">
          <a:xfrm>
            <a:off x="1371600" y="1447799"/>
            <a:ext cx="6645966" cy="51816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6" name="Straight Arrow Connector 5"/>
          <p:cNvCxnSpPr>
            <a:stCxn id="18" idx="3"/>
          </p:cNvCxnSpPr>
          <p:nvPr/>
        </p:nvCxnSpPr>
        <p:spPr bwMode="auto">
          <a:xfrm>
            <a:off x="1413668" y="1708666"/>
            <a:ext cx="719932" cy="653534"/>
          </a:xfrm>
          <a:prstGeom prst="straightConnector1">
            <a:avLst/>
          </a:prstGeom>
          <a:solidFill>
            <a:schemeClr val="accent1"/>
          </a:solidFill>
          <a:ln w="28575" cap="flat" cmpd="sng" algn="ctr">
            <a:solidFill>
              <a:srgbClr val="FF0000"/>
            </a:solidFill>
            <a:prstDash val="solid"/>
            <a:round/>
            <a:headEnd type="none" w="lg" len="med"/>
            <a:tailEnd type="arrow"/>
          </a:ln>
          <a:effectLst/>
        </p:spPr>
      </p:cxnSp>
      <p:cxnSp>
        <p:nvCxnSpPr>
          <p:cNvPr id="11" name="Straight Arrow Connector 10"/>
          <p:cNvCxnSpPr/>
          <p:nvPr/>
        </p:nvCxnSpPr>
        <p:spPr bwMode="auto">
          <a:xfrm flipH="1">
            <a:off x="2514600" y="1752600"/>
            <a:ext cx="609600" cy="685800"/>
          </a:xfrm>
          <a:prstGeom prst="straightConnector1">
            <a:avLst/>
          </a:prstGeom>
          <a:solidFill>
            <a:schemeClr val="accent1"/>
          </a:solidFill>
          <a:ln w="28575" cap="flat" cmpd="sng" algn="ctr">
            <a:solidFill>
              <a:srgbClr val="FF0000"/>
            </a:solidFill>
            <a:prstDash val="solid"/>
            <a:round/>
            <a:headEnd type="none" w="lg" len="med"/>
            <a:tailEnd type="arrow"/>
          </a:ln>
          <a:effectLst/>
        </p:spPr>
      </p:cxnSp>
      <p:cxnSp>
        <p:nvCxnSpPr>
          <p:cNvPr id="14" name="Straight Arrow Connector 13"/>
          <p:cNvCxnSpPr>
            <a:stCxn id="20" idx="3"/>
          </p:cNvCxnSpPr>
          <p:nvPr/>
        </p:nvCxnSpPr>
        <p:spPr bwMode="auto">
          <a:xfrm flipV="1">
            <a:off x="1303037" y="3505200"/>
            <a:ext cx="1973563" cy="184666"/>
          </a:xfrm>
          <a:prstGeom prst="straightConnector1">
            <a:avLst/>
          </a:prstGeom>
          <a:solidFill>
            <a:schemeClr val="accent1"/>
          </a:solidFill>
          <a:ln w="28575" cap="flat" cmpd="sng" algn="ctr">
            <a:solidFill>
              <a:srgbClr val="FF0000"/>
            </a:solidFill>
            <a:prstDash val="solid"/>
            <a:round/>
            <a:headEnd type="none" w="lg" len="med"/>
            <a:tailEnd type="arrow"/>
          </a:ln>
          <a:effectLst/>
        </p:spPr>
      </p:cxnSp>
      <p:cxnSp>
        <p:nvCxnSpPr>
          <p:cNvPr id="17" name="Straight Arrow Connector 16"/>
          <p:cNvCxnSpPr/>
          <p:nvPr/>
        </p:nvCxnSpPr>
        <p:spPr bwMode="auto">
          <a:xfrm flipV="1">
            <a:off x="1600200" y="4267200"/>
            <a:ext cx="1524000" cy="228600"/>
          </a:xfrm>
          <a:prstGeom prst="straightConnector1">
            <a:avLst/>
          </a:prstGeom>
          <a:solidFill>
            <a:schemeClr val="accent1"/>
          </a:solidFill>
          <a:ln w="28575" cap="flat" cmpd="sng" algn="ctr">
            <a:solidFill>
              <a:srgbClr val="FF0000"/>
            </a:solidFill>
            <a:prstDash val="solid"/>
            <a:round/>
            <a:headEnd type="none" w="lg" len="med"/>
            <a:tailEnd type="arrow"/>
          </a:ln>
          <a:effectLst/>
        </p:spPr>
      </p:cxnSp>
      <p:sp>
        <p:nvSpPr>
          <p:cNvPr id="18" name="TextBox 17"/>
          <p:cNvSpPr txBox="1"/>
          <p:nvPr/>
        </p:nvSpPr>
        <p:spPr>
          <a:xfrm>
            <a:off x="0" y="1524000"/>
            <a:ext cx="1413668" cy="369332"/>
          </a:xfrm>
          <a:prstGeom prst="rect">
            <a:avLst/>
          </a:prstGeom>
          <a:noFill/>
        </p:spPr>
        <p:txBody>
          <a:bodyPr wrap="none" rtlCol="0">
            <a:spAutoFit/>
          </a:bodyPr>
          <a:lstStyle/>
          <a:p>
            <a:r>
              <a:rPr lang="en-US" dirty="0" smtClean="0"/>
              <a:t>Float Valve</a:t>
            </a:r>
            <a:endParaRPr lang="en-US" dirty="0"/>
          </a:p>
        </p:txBody>
      </p:sp>
      <p:sp>
        <p:nvSpPr>
          <p:cNvPr id="19" name="TextBox 18"/>
          <p:cNvSpPr txBox="1"/>
          <p:nvPr/>
        </p:nvSpPr>
        <p:spPr>
          <a:xfrm>
            <a:off x="2667000" y="1447800"/>
            <a:ext cx="2460755" cy="369332"/>
          </a:xfrm>
          <a:prstGeom prst="rect">
            <a:avLst/>
          </a:prstGeom>
          <a:noFill/>
        </p:spPr>
        <p:txBody>
          <a:bodyPr wrap="none" rtlCol="0">
            <a:spAutoFit/>
          </a:bodyPr>
          <a:lstStyle/>
          <a:p>
            <a:r>
              <a:rPr lang="en-US" dirty="0" smtClean="0"/>
              <a:t>Constant Head Tank</a:t>
            </a:r>
            <a:endParaRPr lang="en-US" dirty="0"/>
          </a:p>
        </p:txBody>
      </p:sp>
      <p:sp>
        <p:nvSpPr>
          <p:cNvPr id="20" name="TextBox 19"/>
          <p:cNvSpPr txBox="1"/>
          <p:nvPr/>
        </p:nvSpPr>
        <p:spPr>
          <a:xfrm>
            <a:off x="533400" y="3505200"/>
            <a:ext cx="769637" cy="369332"/>
          </a:xfrm>
          <a:prstGeom prst="rect">
            <a:avLst/>
          </a:prstGeom>
          <a:noFill/>
        </p:spPr>
        <p:txBody>
          <a:bodyPr wrap="none" rtlCol="0">
            <a:spAutoFit/>
          </a:bodyPr>
          <a:lstStyle/>
          <a:p>
            <a:r>
              <a:rPr lang="en-US" dirty="0" smtClean="0"/>
              <a:t>Slider</a:t>
            </a:r>
            <a:endParaRPr lang="en-US" dirty="0"/>
          </a:p>
        </p:txBody>
      </p:sp>
      <p:sp>
        <p:nvSpPr>
          <p:cNvPr id="21" name="TextBox 20"/>
          <p:cNvSpPr txBox="1"/>
          <p:nvPr/>
        </p:nvSpPr>
        <p:spPr>
          <a:xfrm>
            <a:off x="304800" y="4267200"/>
            <a:ext cx="1332967" cy="369332"/>
          </a:xfrm>
          <a:prstGeom prst="rect">
            <a:avLst/>
          </a:prstGeom>
          <a:noFill/>
        </p:spPr>
        <p:txBody>
          <a:bodyPr wrap="none" rtlCol="0">
            <a:spAutoFit/>
          </a:bodyPr>
          <a:lstStyle/>
          <a:p>
            <a:r>
              <a:rPr lang="en-US" dirty="0" smtClean="0"/>
              <a:t>Drop Tube</a:t>
            </a:r>
            <a:endParaRPr lang="en-US" dirty="0"/>
          </a:p>
        </p:txBody>
      </p:sp>
      <p:cxnSp>
        <p:nvCxnSpPr>
          <p:cNvPr id="22" name="Straight Arrow Connector 21"/>
          <p:cNvCxnSpPr/>
          <p:nvPr/>
        </p:nvCxnSpPr>
        <p:spPr bwMode="auto">
          <a:xfrm flipH="1">
            <a:off x="6172200" y="3657600"/>
            <a:ext cx="2286000" cy="914400"/>
          </a:xfrm>
          <a:prstGeom prst="straightConnector1">
            <a:avLst/>
          </a:prstGeom>
          <a:solidFill>
            <a:schemeClr val="accent1"/>
          </a:solidFill>
          <a:ln w="28575" cap="flat" cmpd="sng" algn="ctr">
            <a:solidFill>
              <a:srgbClr val="FF0000"/>
            </a:solidFill>
            <a:prstDash val="solid"/>
            <a:round/>
            <a:headEnd type="none" w="lg" len="med"/>
            <a:tailEnd type="arrow"/>
          </a:ln>
          <a:effectLst/>
        </p:spPr>
      </p:cxnSp>
      <p:cxnSp>
        <p:nvCxnSpPr>
          <p:cNvPr id="23" name="Straight Arrow Connector 22"/>
          <p:cNvCxnSpPr/>
          <p:nvPr/>
        </p:nvCxnSpPr>
        <p:spPr bwMode="auto">
          <a:xfrm flipH="1">
            <a:off x="7467600" y="5334000"/>
            <a:ext cx="1219200" cy="533400"/>
          </a:xfrm>
          <a:prstGeom prst="straightConnector1">
            <a:avLst/>
          </a:prstGeom>
          <a:solidFill>
            <a:schemeClr val="accent1"/>
          </a:solidFill>
          <a:ln w="28575" cap="flat" cmpd="sng" algn="ctr">
            <a:solidFill>
              <a:srgbClr val="FF0000"/>
            </a:solidFill>
            <a:prstDash val="solid"/>
            <a:round/>
            <a:headEnd type="none" w="lg" len="med"/>
            <a:tailEnd type="arrow"/>
          </a:ln>
          <a:effectLst/>
        </p:spPr>
      </p:cxnSp>
      <p:sp>
        <p:nvSpPr>
          <p:cNvPr id="26" name="TextBox 25"/>
          <p:cNvSpPr txBox="1"/>
          <p:nvPr/>
        </p:nvSpPr>
        <p:spPr>
          <a:xfrm>
            <a:off x="8077200" y="3352800"/>
            <a:ext cx="729850" cy="369332"/>
          </a:xfrm>
          <a:prstGeom prst="rect">
            <a:avLst/>
          </a:prstGeom>
          <a:noFill/>
        </p:spPr>
        <p:txBody>
          <a:bodyPr wrap="none" rtlCol="0">
            <a:spAutoFit/>
          </a:bodyPr>
          <a:lstStyle/>
          <a:p>
            <a:r>
              <a:rPr lang="en-US" dirty="0" smtClean="0"/>
              <a:t>Float</a:t>
            </a:r>
            <a:endParaRPr lang="en-US" dirty="0"/>
          </a:p>
        </p:txBody>
      </p:sp>
      <p:sp>
        <p:nvSpPr>
          <p:cNvPr id="27" name="TextBox 26"/>
          <p:cNvSpPr txBox="1"/>
          <p:nvPr/>
        </p:nvSpPr>
        <p:spPr>
          <a:xfrm>
            <a:off x="8324864" y="4953000"/>
            <a:ext cx="815961" cy="369332"/>
          </a:xfrm>
          <a:prstGeom prst="rect">
            <a:avLst/>
          </a:prstGeom>
          <a:noFill/>
        </p:spPr>
        <p:txBody>
          <a:bodyPr wrap="none" rtlCol="0">
            <a:spAutoFit/>
          </a:bodyPr>
          <a:lstStyle/>
          <a:p>
            <a:r>
              <a:rPr lang="en-US" dirty="0" smtClean="0"/>
              <a:t>LFOM</a:t>
            </a:r>
            <a:endParaRPr lang="en-US" dirty="0"/>
          </a:p>
        </p:txBody>
      </p:sp>
      <p:cxnSp>
        <p:nvCxnSpPr>
          <p:cNvPr id="30" name="Straight Arrow Connector 29"/>
          <p:cNvCxnSpPr/>
          <p:nvPr/>
        </p:nvCxnSpPr>
        <p:spPr bwMode="auto">
          <a:xfrm flipH="1">
            <a:off x="4648200" y="1905000"/>
            <a:ext cx="2438400" cy="533400"/>
          </a:xfrm>
          <a:prstGeom prst="straightConnector1">
            <a:avLst/>
          </a:prstGeom>
          <a:solidFill>
            <a:schemeClr val="accent1"/>
          </a:solidFill>
          <a:ln w="28575" cap="flat" cmpd="sng" algn="ctr">
            <a:solidFill>
              <a:srgbClr val="FF0000"/>
            </a:solidFill>
            <a:prstDash val="solid"/>
            <a:round/>
            <a:headEnd type="none" w="lg" len="med"/>
            <a:tailEnd type="arrow"/>
          </a:ln>
          <a:effectLst/>
        </p:spPr>
      </p:cxnSp>
      <p:sp>
        <p:nvSpPr>
          <p:cNvPr id="32" name="TextBox 31"/>
          <p:cNvSpPr txBox="1"/>
          <p:nvPr/>
        </p:nvSpPr>
        <p:spPr>
          <a:xfrm>
            <a:off x="5943600" y="1524000"/>
            <a:ext cx="2518801" cy="369332"/>
          </a:xfrm>
          <a:prstGeom prst="rect">
            <a:avLst/>
          </a:prstGeom>
          <a:noFill/>
        </p:spPr>
        <p:txBody>
          <a:bodyPr wrap="none" rtlCol="0">
            <a:spAutoFit/>
          </a:bodyPr>
          <a:lstStyle/>
          <a:p>
            <a:r>
              <a:rPr lang="en-US" dirty="0" smtClean="0"/>
              <a:t>Lever Arm with Scale</a:t>
            </a:r>
            <a:endParaRPr lang="en-US" dirty="0"/>
          </a:p>
        </p:txBody>
      </p:sp>
      <p:cxnSp>
        <p:nvCxnSpPr>
          <p:cNvPr id="40" name="Straight Arrow Connector 39"/>
          <p:cNvCxnSpPr/>
          <p:nvPr/>
        </p:nvCxnSpPr>
        <p:spPr bwMode="auto">
          <a:xfrm>
            <a:off x="1219200" y="2895600"/>
            <a:ext cx="567532" cy="120134"/>
          </a:xfrm>
          <a:prstGeom prst="straightConnector1">
            <a:avLst/>
          </a:prstGeom>
          <a:solidFill>
            <a:schemeClr val="accent1"/>
          </a:solidFill>
          <a:ln w="28575" cap="flat" cmpd="sng" algn="ctr">
            <a:solidFill>
              <a:srgbClr val="FF0000"/>
            </a:solidFill>
            <a:prstDash val="solid"/>
            <a:round/>
            <a:headEnd type="none" w="lg" len="med"/>
            <a:tailEnd type="arrow"/>
          </a:ln>
          <a:effectLst/>
        </p:spPr>
      </p:cxnSp>
      <p:sp>
        <p:nvSpPr>
          <p:cNvPr id="43" name="TextBox 42"/>
          <p:cNvSpPr txBox="1"/>
          <p:nvPr/>
        </p:nvSpPr>
        <p:spPr>
          <a:xfrm>
            <a:off x="0" y="2590800"/>
            <a:ext cx="1538890" cy="369332"/>
          </a:xfrm>
          <a:prstGeom prst="rect">
            <a:avLst/>
          </a:prstGeom>
          <a:noFill/>
        </p:spPr>
        <p:txBody>
          <a:bodyPr wrap="none" rtlCol="0">
            <a:spAutoFit/>
          </a:bodyPr>
          <a:lstStyle/>
          <a:p>
            <a:r>
              <a:rPr lang="en-US" dirty="0" smtClean="0"/>
              <a:t>Dosing Tube</a:t>
            </a:r>
            <a:endParaRPr lang="en-US" dirty="0"/>
          </a:p>
        </p:txBody>
      </p:sp>
    </p:spTree>
    <p:extLst>
      <p:ext uri="{BB962C8B-B14F-4D97-AF65-F5344CB8AC3E}">
        <p14:creationId xmlns="" xmlns:p14="http://schemas.microsoft.com/office/powerpoint/2010/main" val="5810255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7"/>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6" grpId="0"/>
      <p:bldP spid="27" grpId="0"/>
      <p:bldP spid="3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8"/>
          <p:cNvSpPr>
            <a:spLocks noGrp="1"/>
          </p:cNvSpPr>
          <p:nvPr>
            <p:ph type="title"/>
          </p:nvPr>
        </p:nvSpPr>
        <p:spPr>
          <a:xfrm>
            <a:off x="381000" y="228600"/>
            <a:ext cx="8458200" cy="1143000"/>
          </a:xfrm>
        </p:spPr>
        <p:txBody>
          <a:bodyPr/>
          <a:lstStyle/>
          <a:p>
            <a:pPr eaLnBrk="1" hangingPunct="1"/>
            <a:r>
              <a:rPr lang="en-US" dirty="0" smtClean="0">
                <a:ea typeface="ＭＳ Ｐゴシック" pitchFamily="34" charset="-128"/>
              </a:rPr>
              <a:t>What’s new this semester?</a:t>
            </a:r>
          </a:p>
        </p:txBody>
      </p:sp>
      <p:sp>
        <p:nvSpPr>
          <p:cNvPr id="13315" name="Content Placeholder 9"/>
          <p:cNvSpPr>
            <a:spLocks noGrp="1"/>
          </p:cNvSpPr>
          <p:nvPr>
            <p:ph idx="1"/>
          </p:nvPr>
        </p:nvSpPr>
        <p:spPr>
          <a:xfrm>
            <a:off x="381000" y="2053432"/>
            <a:ext cx="8610600" cy="4525962"/>
          </a:xfrm>
        </p:spPr>
        <p:txBody>
          <a:bodyPr/>
          <a:lstStyle/>
          <a:p>
            <a:pPr lvl="1" eaLnBrk="1" hangingPunct="1"/>
            <a:r>
              <a:rPr lang="en-US" dirty="0" smtClean="0">
                <a:ea typeface="ＭＳ Ｐゴシック" pitchFamily="34" charset="-128"/>
              </a:rPr>
              <a:t>Build a central chemical feed unit for </a:t>
            </a:r>
            <a:r>
              <a:rPr lang="en-US" dirty="0" err="1" smtClean="0">
                <a:ea typeface="ＭＳ Ｐゴシック" pitchFamily="34" charset="-128"/>
              </a:rPr>
              <a:t>AguaClara</a:t>
            </a:r>
            <a:r>
              <a:rPr lang="en-US" dirty="0" smtClean="0">
                <a:ea typeface="ＭＳ Ｐゴシック" pitchFamily="34" charset="-128"/>
              </a:rPr>
              <a:t> Plants that </a:t>
            </a:r>
            <a:r>
              <a:rPr lang="en-US" b="1" dirty="0" smtClean="0">
                <a:ea typeface="ＭＳ Ｐゴシック" pitchFamily="34" charset="-128"/>
              </a:rPr>
              <a:t>doses coagulant to  both the </a:t>
            </a:r>
            <a:r>
              <a:rPr lang="en-US" b="1" dirty="0" err="1" smtClean="0">
                <a:ea typeface="ＭＳ Ｐゴシック" pitchFamily="34" charset="-128"/>
              </a:rPr>
              <a:t>flocculator</a:t>
            </a:r>
            <a:r>
              <a:rPr lang="en-US" b="1" dirty="0" smtClean="0">
                <a:ea typeface="ＭＳ Ｐゴシック" pitchFamily="34" charset="-128"/>
              </a:rPr>
              <a:t> and filter, and chlorine</a:t>
            </a:r>
          </a:p>
          <a:p>
            <a:pPr lvl="2" eaLnBrk="1" hangingPunct="1"/>
            <a:r>
              <a:rPr lang="en-US" b="1" dirty="0" smtClean="0">
                <a:ea typeface="ＭＳ Ｐゴシック" pitchFamily="34" charset="-128"/>
              </a:rPr>
              <a:t>3 feeds </a:t>
            </a:r>
            <a:r>
              <a:rPr lang="en-US" b="1" dirty="0" err="1" smtClean="0">
                <a:ea typeface="ＭＳ Ｐゴシック" pitchFamily="34" charset="-128"/>
              </a:rPr>
              <a:t>vs</a:t>
            </a:r>
            <a:r>
              <a:rPr lang="en-US" b="1" dirty="0" smtClean="0">
                <a:ea typeface="ＭＳ Ｐゴシック" pitchFamily="34" charset="-128"/>
              </a:rPr>
              <a:t> previous 1</a:t>
            </a:r>
          </a:p>
          <a:p>
            <a:pPr lvl="1" eaLnBrk="1" hangingPunct="1"/>
            <a:r>
              <a:rPr lang="en-US" dirty="0" smtClean="0">
                <a:ea typeface="ＭＳ Ｐゴシック" pitchFamily="34" charset="-128"/>
              </a:rPr>
              <a:t>Provide detailed instructions for obtaining parts</a:t>
            </a:r>
          </a:p>
          <a:p>
            <a:pPr lvl="2" eaLnBrk="1" hangingPunct="1"/>
            <a:r>
              <a:rPr lang="en-US" dirty="0" smtClean="0">
                <a:ea typeface="ＭＳ Ｐゴシック" pitchFamily="34" charset="-128"/>
              </a:rPr>
              <a:t>Comprehensive parts list which includes explanations</a:t>
            </a:r>
          </a:p>
          <a:p>
            <a:pPr lvl="1" eaLnBrk="1" hangingPunct="1"/>
            <a:r>
              <a:rPr lang="en-US" dirty="0" smtClean="0">
                <a:ea typeface="ＭＳ Ｐゴシック" pitchFamily="34" charset="-128"/>
              </a:rPr>
              <a:t>Calibrate the </a:t>
            </a:r>
            <a:r>
              <a:rPr lang="en-US" dirty="0" err="1" smtClean="0">
                <a:ea typeface="ＭＳ Ｐゴシック" pitchFamily="34" charset="-128"/>
              </a:rPr>
              <a:t>doser</a:t>
            </a:r>
            <a:r>
              <a:rPr lang="en-US" dirty="0" smtClean="0">
                <a:ea typeface="ＭＳ Ｐゴシック" pitchFamily="34" charset="-128"/>
              </a:rPr>
              <a:t> LCDC taking into account torques</a:t>
            </a:r>
          </a:p>
        </p:txBody>
      </p:sp>
      <p:pic>
        <p:nvPicPr>
          <p:cNvPr id="13316" name="Picture 5" descr="b"/>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317" name="Picture 6" descr="a"/>
          <p:cNvPicPr>
            <a:picLocks noChangeAspect="1" noChangeArrowheads="1"/>
          </p:cNvPicPr>
          <p:nvPr/>
        </p:nvPicPr>
        <p:blipFill>
          <a:blip r:embed="rId4" cstate="print">
            <a:extLst>
              <a:ext uri="{28A0092B-C50C-407E-A947-70E740481C1C}">
                <a14:useLocalDpi xmlns=""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3945184179"/>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1" name="Picture 5" descr="b"/>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272" name="Picture 6" descr="a"/>
          <p:cNvPicPr>
            <a:picLocks noChangeAspect="1" noChangeArrowheads="1"/>
          </p:cNvPicPr>
          <p:nvPr/>
        </p:nvPicPr>
        <p:blipFill>
          <a:blip r:embed="rId5" cstate="print">
            <a:extLst>
              <a:ext uri="{28A0092B-C50C-407E-A947-70E740481C1C}">
                <a14:useLocalDpi xmlns=""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266" name="Title 1"/>
          <p:cNvSpPr>
            <a:spLocks noGrp="1"/>
          </p:cNvSpPr>
          <p:nvPr>
            <p:ph type="title"/>
          </p:nvPr>
        </p:nvSpPr>
        <p:spPr/>
        <p:txBody>
          <a:bodyPr/>
          <a:lstStyle/>
          <a:p>
            <a:pPr eaLnBrk="1" hangingPunct="1"/>
            <a:r>
              <a:rPr lang="en-US" smtClean="0">
                <a:ea typeface="ＭＳ Ｐゴシック" pitchFamily="34" charset="-128"/>
              </a:rPr>
              <a:t>Dose controller design</a:t>
            </a:r>
          </a:p>
        </p:txBody>
      </p:sp>
      <p:sp>
        <p:nvSpPr>
          <p:cNvPr id="11267" name="Content Placeholder 2"/>
          <p:cNvSpPr>
            <a:spLocks noGrp="1"/>
          </p:cNvSpPr>
          <p:nvPr>
            <p:ph idx="1"/>
          </p:nvPr>
        </p:nvSpPr>
        <p:spPr>
          <a:xfrm>
            <a:off x="76200" y="1600200"/>
            <a:ext cx="9220200" cy="5257800"/>
          </a:xfrm>
        </p:spPr>
        <p:txBody>
          <a:bodyPr/>
          <a:lstStyle/>
          <a:p>
            <a:pPr eaLnBrk="1" hangingPunct="1"/>
            <a:r>
              <a:rPr lang="en-US" sz="2800" dirty="0" smtClean="0">
                <a:ea typeface="ＭＳ Ｐゴシック" pitchFamily="34" charset="-128"/>
              </a:rPr>
              <a:t>Flow Rate                                                                               (Hagen-</a:t>
            </a:r>
            <a:r>
              <a:rPr lang="en-US" sz="2800" dirty="0" err="1" smtClean="0">
                <a:ea typeface="ＭＳ Ｐゴシック" pitchFamily="34" charset="-128"/>
              </a:rPr>
              <a:t>Poiseuille</a:t>
            </a:r>
            <a:r>
              <a:rPr lang="en-US" sz="2800" dirty="0" smtClean="0">
                <a:ea typeface="ＭＳ Ｐゴシック" pitchFamily="34" charset="-128"/>
              </a:rPr>
              <a:t>)</a:t>
            </a:r>
          </a:p>
          <a:p>
            <a:pPr lvl="1" eaLnBrk="1" hangingPunct="1"/>
            <a:endParaRPr lang="en-US" sz="2400" dirty="0" smtClean="0">
              <a:ea typeface="ＭＳ Ｐゴシック" pitchFamily="34" charset="-128"/>
            </a:endParaRPr>
          </a:p>
          <a:p>
            <a:pPr eaLnBrk="1" hangingPunct="1"/>
            <a:r>
              <a:rPr lang="en-US" sz="2800" dirty="0" smtClean="0">
                <a:ea typeface="ＭＳ Ｐゴシック" pitchFamily="34" charset="-128"/>
              </a:rPr>
              <a:t>Minimum tube </a:t>
            </a:r>
          </a:p>
          <a:p>
            <a:pPr eaLnBrk="1" hangingPunct="1">
              <a:buFont typeface="Wingdings" pitchFamily="2" charset="2"/>
              <a:buNone/>
            </a:pPr>
            <a:r>
              <a:rPr lang="en-US" sz="2800" dirty="0" smtClean="0">
                <a:ea typeface="ＭＳ Ｐゴシック" pitchFamily="34" charset="-128"/>
              </a:rPr>
              <a:t>        diameter</a:t>
            </a:r>
          </a:p>
          <a:p>
            <a:pPr eaLnBrk="1" hangingPunct="1">
              <a:buFont typeface="Wingdings" pitchFamily="2" charset="2"/>
              <a:buNone/>
            </a:pPr>
            <a:endParaRPr lang="en-US" sz="2800" dirty="0" smtClean="0">
              <a:ea typeface="ＭＳ Ｐゴシック" pitchFamily="34" charset="-128"/>
            </a:endParaRPr>
          </a:p>
          <a:p>
            <a:pPr eaLnBrk="1" hangingPunct="1"/>
            <a:r>
              <a:rPr lang="en-US" sz="2800" dirty="0" smtClean="0">
                <a:ea typeface="ＭＳ Ｐゴシック" pitchFamily="34" charset="-128"/>
              </a:rPr>
              <a:t>Optimal tube</a:t>
            </a:r>
          </a:p>
          <a:p>
            <a:pPr eaLnBrk="1" hangingPunct="1">
              <a:buFont typeface="Wingdings" pitchFamily="2" charset="2"/>
              <a:buNone/>
            </a:pPr>
            <a:r>
              <a:rPr lang="en-US" sz="2800" dirty="0" smtClean="0">
                <a:ea typeface="ＭＳ Ｐゴシック" pitchFamily="34" charset="-128"/>
              </a:rPr>
              <a:t>         length</a:t>
            </a:r>
          </a:p>
          <a:p>
            <a:pPr marL="457200" lvl="1" indent="0" eaLnBrk="1" hangingPunct="1">
              <a:buNone/>
            </a:pPr>
            <a:r>
              <a:rPr lang="en-US" sz="2400" dirty="0" smtClean="0">
                <a:ea typeface="ＭＳ Ｐゴシック" pitchFamily="34" charset="-128"/>
              </a:rPr>
              <a:t>Assumes chemical flow is laminar with only major head losses:</a:t>
            </a:r>
          </a:p>
          <a:p>
            <a:pPr marL="457200" lvl="1" indent="0" eaLnBrk="1" hangingPunct="1">
              <a:buNone/>
            </a:pPr>
            <a:r>
              <a:rPr lang="en-US" sz="2400" dirty="0">
                <a:ea typeface="ＭＳ Ｐゴシック" pitchFamily="34" charset="-128"/>
              </a:rPr>
              <a:t>	 </a:t>
            </a:r>
            <a:r>
              <a:rPr lang="en-US" sz="2400" dirty="0" smtClean="0">
                <a:ea typeface="ＭＳ Ｐゴシック" pitchFamily="34" charset="-128"/>
              </a:rPr>
              <a:t>          </a:t>
            </a:r>
            <a:r>
              <a:rPr lang="en-US" sz="2400" b="1" u="sng" dirty="0" smtClean="0">
                <a:ea typeface="ＭＳ Ｐゴシック" pitchFamily="34" charset="-128"/>
              </a:rPr>
              <a:t>Chemical flow rate  </a:t>
            </a:r>
            <a:r>
              <a:rPr lang="en-US" sz="2400" b="1" u="sng" dirty="0" smtClean="0">
                <a:latin typeface="Lucida Grande"/>
                <a:ea typeface="Lucida Grande"/>
                <a:cs typeface="Lucida Grande"/>
              </a:rPr>
              <a:t>α</a:t>
            </a:r>
            <a:r>
              <a:rPr lang="en-US" sz="2400" b="1" u="sng" dirty="0">
                <a:ea typeface="ＭＳ Ｐゴシック" pitchFamily="34" charset="-128"/>
              </a:rPr>
              <a:t>	</a:t>
            </a:r>
            <a:r>
              <a:rPr lang="en-US" sz="2400" b="1" u="sng" dirty="0" smtClean="0">
                <a:ea typeface="ＭＳ Ｐゴシック" pitchFamily="34" charset="-128"/>
              </a:rPr>
              <a:t>Major Head Loss</a:t>
            </a:r>
          </a:p>
        </p:txBody>
      </p:sp>
      <p:graphicFrame>
        <p:nvGraphicFramePr>
          <p:cNvPr id="9" name="Object 8"/>
          <p:cNvGraphicFramePr>
            <a:graphicFrameLocks noChangeAspect="1"/>
          </p:cNvGraphicFramePr>
          <p:nvPr>
            <p:extLst>
              <p:ext uri="{D42A27DB-BD31-4B8C-83A1-F6EECF244321}">
                <p14:modId xmlns="" xmlns:p14="http://schemas.microsoft.com/office/powerpoint/2010/main" val="835123145"/>
              </p:ext>
            </p:extLst>
          </p:nvPr>
        </p:nvGraphicFramePr>
        <p:xfrm>
          <a:off x="2667000" y="1752600"/>
          <a:ext cx="6705600" cy="838200"/>
        </p:xfrm>
        <a:graphic>
          <a:graphicData uri="http://schemas.openxmlformats.org/presentationml/2006/ole">
            <p:oleObj spid="_x0000_s77051" name="Document" r:id="rId6" imgW="5476320" imgH="676440" progId="Word.Document.12">
              <p:link updateAutomatic="1"/>
            </p:oleObj>
          </a:graphicData>
        </a:graphic>
      </p:graphicFrame>
      <p:graphicFrame>
        <p:nvGraphicFramePr>
          <p:cNvPr id="3" name="Object 2"/>
          <p:cNvGraphicFramePr>
            <a:graphicFrameLocks noChangeAspect="1"/>
          </p:cNvGraphicFramePr>
          <p:nvPr>
            <p:extLst>
              <p:ext uri="{D42A27DB-BD31-4B8C-83A1-F6EECF244321}">
                <p14:modId xmlns="" xmlns:p14="http://schemas.microsoft.com/office/powerpoint/2010/main" val="175129772"/>
              </p:ext>
            </p:extLst>
          </p:nvPr>
        </p:nvGraphicFramePr>
        <p:xfrm>
          <a:off x="2301292" y="2971800"/>
          <a:ext cx="6830008" cy="774700"/>
        </p:xfrm>
        <a:graphic>
          <a:graphicData uri="http://schemas.openxmlformats.org/presentationml/2006/ole">
            <p:oleObj spid="_x0000_s77052" name="Document" r:id="rId7" imgW="5476320" imgH="612360" progId="Word.Document.12">
              <p:link updateAutomatic="1"/>
            </p:oleObj>
          </a:graphicData>
        </a:graphic>
      </p:graphicFrame>
      <p:graphicFrame>
        <p:nvGraphicFramePr>
          <p:cNvPr id="4" name="Object 3"/>
          <p:cNvGraphicFramePr>
            <a:graphicFrameLocks noChangeAspect="1"/>
          </p:cNvGraphicFramePr>
          <p:nvPr>
            <p:extLst>
              <p:ext uri="{D42A27DB-BD31-4B8C-83A1-F6EECF244321}">
                <p14:modId xmlns="" xmlns:p14="http://schemas.microsoft.com/office/powerpoint/2010/main" val="1340414649"/>
              </p:ext>
            </p:extLst>
          </p:nvPr>
        </p:nvGraphicFramePr>
        <p:xfrm>
          <a:off x="2133600" y="4419600"/>
          <a:ext cx="6705600" cy="838200"/>
        </p:xfrm>
        <a:graphic>
          <a:graphicData uri="http://schemas.openxmlformats.org/presentationml/2006/ole">
            <p:oleObj spid="_x0000_s77053" name="Document" r:id="rId8" imgW="5476320" imgH="676440" progId="Word.Document.12">
              <p:link updateAutomatic="1"/>
            </p:oleObj>
          </a:graphicData>
        </a:graphic>
      </p:graphicFrame>
    </p:spTree>
    <p:extLst>
      <p:ext uri="{BB962C8B-B14F-4D97-AF65-F5344CB8AC3E}">
        <p14:creationId xmlns="" xmlns:p14="http://schemas.microsoft.com/office/powerpoint/2010/main" val="4233692732"/>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LCDC Design (Triple </a:t>
            </a:r>
            <a:r>
              <a:rPr lang="en-US" dirty="0" err="1" smtClean="0"/>
              <a:t>Doser</a:t>
            </a:r>
            <a:r>
              <a:rPr lang="en-US" dirty="0" smtClean="0"/>
              <a:t>)</a:t>
            </a:r>
            <a:endParaRPr lang="en-US" dirty="0"/>
          </a:p>
        </p:txBody>
      </p:sp>
      <p:pic>
        <p:nvPicPr>
          <p:cNvPr id="8" name="Content Placeholder 7" descr="LCDC.jpg"/>
          <p:cNvPicPr>
            <a:picLocks noGrp="1" noChangeAspect="1"/>
          </p:cNvPicPr>
          <p:nvPr>
            <p:ph idx="1"/>
          </p:nvPr>
        </p:nvPicPr>
        <p:blipFill>
          <a:blip r:embed="rId3">
            <a:extLst>
              <a:ext uri="{28A0092B-C50C-407E-A947-70E740481C1C}">
                <a14:useLocalDpi xmlns="" xmlns:a14="http://schemas.microsoft.com/office/drawing/2010/main" val="0"/>
              </a:ext>
            </a:extLst>
          </a:blip>
          <a:srcRect t="13336" b="13336"/>
          <a:stretch>
            <a:fillRect/>
          </a:stretch>
        </p:blipFill>
        <p:spPr>
          <a:xfrm>
            <a:off x="177526" y="1676401"/>
            <a:ext cx="8867530" cy="4876800"/>
          </a:xfrm>
        </p:spPr>
      </p:pic>
      <p:cxnSp>
        <p:nvCxnSpPr>
          <p:cNvPr id="10" name="Straight Arrow Connector 9"/>
          <p:cNvCxnSpPr/>
          <p:nvPr/>
        </p:nvCxnSpPr>
        <p:spPr bwMode="auto">
          <a:xfrm flipV="1">
            <a:off x="1371600" y="4876800"/>
            <a:ext cx="990600" cy="533400"/>
          </a:xfrm>
          <a:prstGeom prst="straightConnector1">
            <a:avLst/>
          </a:prstGeom>
          <a:solidFill>
            <a:schemeClr val="accent1"/>
          </a:solidFill>
          <a:ln w="28575" cap="flat" cmpd="sng" algn="ctr">
            <a:solidFill>
              <a:srgbClr val="FF0000"/>
            </a:solidFill>
            <a:prstDash val="solid"/>
            <a:round/>
            <a:headEnd type="none" w="lg" len="med"/>
            <a:tailEnd type="arrow"/>
          </a:ln>
          <a:effectLst/>
        </p:spPr>
      </p:cxnSp>
      <p:cxnSp>
        <p:nvCxnSpPr>
          <p:cNvPr id="12" name="Straight Arrow Connector 11"/>
          <p:cNvCxnSpPr/>
          <p:nvPr/>
        </p:nvCxnSpPr>
        <p:spPr bwMode="auto">
          <a:xfrm flipV="1">
            <a:off x="1524000" y="4724400"/>
            <a:ext cx="1600200" cy="838200"/>
          </a:xfrm>
          <a:prstGeom prst="straightConnector1">
            <a:avLst/>
          </a:prstGeom>
          <a:solidFill>
            <a:schemeClr val="accent1"/>
          </a:solidFill>
          <a:ln w="28575" cap="flat" cmpd="sng" algn="ctr">
            <a:solidFill>
              <a:srgbClr val="FF0000"/>
            </a:solidFill>
            <a:prstDash val="solid"/>
            <a:round/>
            <a:headEnd type="none" w="lg" len="med"/>
            <a:tailEnd type="arrow"/>
          </a:ln>
          <a:effectLst/>
        </p:spPr>
      </p:cxnSp>
      <p:cxnSp>
        <p:nvCxnSpPr>
          <p:cNvPr id="13" name="Straight Arrow Connector 12"/>
          <p:cNvCxnSpPr/>
          <p:nvPr/>
        </p:nvCxnSpPr>
        <p:spPr bwMode="auto">
          <a:xfrm flipV="1">
            <a:off x="1676400" y="4648200"/>
            <a:ext cx="2438400" cy="1066800"/>
          </a:xfrm>
          <a:prstGeom prst="straightConnector1">
            <a:avLst/>
          </a:prstGeom>
          <a:solidFill>
            <a:schemeClr val="accent1"/>
          </a:solidFill>
          <a:ln w="28575" cap="flat" cmpd="sng" algn="ctr">
            <a:solidFill>
              <a:srgbClr val="FF0000"/>
            </a:solidFill>
            <a:prstDash val="solid"/>
            <a:round/>
            <a:headEnd type="none" w="lg" len="med"/>
            <a:tailEnd type="arrow"/>
          </a:ln>
          <a:effectLst/>
        </p:spPr>
      </p:cxnSp>
      <p:sp>
        <p:nvSpPr>
          <p:cNvPr id="17" name="TextBox 16"/>
          <p:cNvSpPr txBox="1"/>
          <p:nvPr/>
        </p:nvSpPr>
        <p:spPr>
          <a:xfrm>
            <a:off x="228600" y="5486400"/>
            <a:ext cx="1422572" cy="369332"/>
          </a:xfrm>
          <a:prstGeom prst="rect">
            <a:avLst/>
          </a:prstGeom>
          <a:noFill/>
        </p:spPr>
        <p:txBody>
          <a:bodyPr wrap="none" rtlCol="0">
            <a:spAutoFit/>
          </a:bodyPr>
          <a:lstStyle/>
          <a:p>
            <a:r>
              <a:rPr lang="en-US" dirty="0" smtClean="0">
                <a:solidFill>
                  <a:srgbClr val="FF0000"/>
                </a:solidFill>
              </a:rPr>
              <a:t>Drop Tubes</a:t>
            </a:r>
            <a:endParaRPr lang="en-US" dirty="0">
              <a:solidFill>
                <a:srgbClr val="FF0000"/>
              </a:solidFill>
            </a:endParaRPr>
          </a:p>
        </p:txBody>
      </p:sp>
      <p:cxnSp>
        <p:nvCxnSpPr>
          <p:cNvPr id="19" name="Straight Arrow Connector 18"/>
          <p:cNvCxnSpPr/>
          <p:nvPr/>
        </p:nvCxnSpPr>
        <p:spPr bwMode="auto">
          <a:xfrm flipH="1" flipV="1">
            <a:off x="3962400" y="2971800"/>
            <a:ext cx="1447800" cy="457200"/>
          </a:xfrm>
          <a:prstGeom prst="straightConnector1">
            <a:avLst/>
          </a:prstGeom>
          <a:solidFill>
            <a:schemeClr val="accent1"/>
          </a:solidFill>
          <a:ln w="28575" cap="flat" cmpd="sng" algn="ctr">
            <a:solidFill>
              <a:srgbClr val="FF0000"/>
            </a:solidFill>
            <a:prstDash val="solid"/>
            <a:round/>
            <a:headEnd type="none" w="lg" len="med"/>
            <a:tailEnd type="arrow"/>
          </a:ln>
          <a:effectLst/>
        </p:spPr>
      </p:cxnSp>
      <p:sp>
        <p:nvSpPr>
          <p:cNvPr id="21" name="TextBox 20"/>
          <p:cNvSpPr txBox="1"/>
          <p:nvPr/>
        </p:nvSpPr>
        <p:spPr>
          <a:xfrm>
            <a:off x="5257800" y="3429000"/>
            <a:ext cx="769637" cy="369332"/>
          </a:xfrm>
          <a:prstGeom prst="rect">
            <a:avLst/>
          </a:prstGeom>
          <a:noFill/>
        </p:spPr>
        <p:txBody>
          <a:bodyPr wrap="none" rtlCol="0">
            <a:spAutoFit/>
          </a:bodyPr>
          <a:lstStyle/>
          <a:p>
            <a:r>
              <a:rPr lang="en-US" dirty="0" smtClean="0">
                <a:solidFill>
                  <a:srgbClr val="FF0000"/>
                </a:solidFill>
              </a:rPr>
              <a:t>Slider</a:t>
            </a:r>
            <a:endParaRPr lang="en-US" dirty="0">
              <a:solidFill>
                <a:srgbClr val="FF0000"/>
              </a:solidFill>
            </a:endParaRPr>
          </a:p>
        </p:txBody>
      </p:sp>
      <p:sp>
        <p:nvSpPr>
          <p:cNvPr id="22" name="TextBox 21"/>
          <p:cNvSpPr txBox="1"/>
          <p:nvPr/>
        </p:nvSpPr>
        <p:spPr>
          <a:xfrm>
            <a:off x="112199" y="2278743"/>
            <a:ext cx="2518801" cy="369332"/>
          </a:xfrm>
          <a:prstGeom prst="rect">
            <a:avLst/>
          </a:prstGeom>
          <a:noFill/>
        </p:spPr>
        <p:txBody>
          <a:bodyPr wrap="none" rtlCol="0">
            <a:spAutoFit/>
          </a:bodyPr>
          <a:lstStyle/>
          <a:p>
            <a:r>
              <a:rPr lang="en-US" dirty="0" smtClean="0">
                <a:solidFill>
                  <a:srgbClr val="FF0000"/>
                </a:solidFill>
              </a:rPr>
              <a:t>Lever Arm with Scale</a:t>
            </a:r>
            <a:endParaRPr lang="en-US" dirty="0">
              <a:solidFill>
                <a:srgbClr val="FF0000"/>
              </a:solidFill>
            </a:endParaRPr>
          </a:p>
        </p:txBody>
      </p:sp>
      <p:sp>
        <p:nvSpPr>
          <p:cNvPr id="23" name="TextBox 22"/>
          <p:cNvSpPr txBox="1"/>
          <p:nvPr/>
        </p:nvSpPr>
        <p:spPr>
          <a:xfrm>
            <a:off x="7010400" y="2895600"/>
            <a:ext cx="1743912" cy="369332"/>
          </a:xfrm>
          <a:prstGeom prst="rect">
            <a:avLst/>
          </a:prstGeom>
          <a:noFill/>
        </p:spPr>
        <p:txBody>
          <a:bodyPr wrap="none" rtlCol="0">
            <a:spAutoFit/>
          </a:bodyPr>
          <a:lstStyle/>
          <a:p>
            <a:r>
              <a:rPr lang="en-US" dirty="0" smtClean="0">
                <a:solidFill>
                  <a:srgbClr val="FF0000"/>
                </a:solidFill>
              </a:rPr>
              <a:t>Simulate Float</a:t>
            </a:r>
            <a:endParaRPr lang="en-US" dirty="0">
              <a:solidFill>
                <a:srgbClr val="FF0000"/>
              </a:solidFill>
            </a:endParaRPr>
          </a:p>
        </p:txBody>
      </p:sp>
      <p:cxnSp>
        <p:nvCxnSpPr>
          <p:cNvPr id="24" name="Straight Arrow Connector 23"/>
          <p:cNvCxnSpPr/>
          <p:nvPr/>
        </p:nvCxnSpPr>
        <p:spPr bwMode="auto">
          <a:xfrm>
            <a:off x="1143000" y="2667000"/>
            <a:ext cx="1447800" cy="685800"/>
          </a:xfrm>
          <a:prstGeom prst="straightConnector1">
            <a:avLst/>
          </a:prstGeom>
          <a:solidFill>
            <a:schemeClr val="accent1"/>
          </a:solidFill>
          <a:ln w="28575" cap="flat" cmpd="sng" algn="ctr">
            <a:solidFill>
              <a:srgbClr val="FF0000"/>
            </a:solidFill>
            <a:prstDash val="solid"/>
            <a:round/>
            <a:headEnd type="none" w="lg" len="med"/>
            <a:tailEnd type="arrow"/>
          </a:ln>
          <a:effectLst/>
        </p:spPr>
      </p:cxnSp>
      <p:cxnSp>
        <p:nvCxnSpPr>
          <p:cNvPr id="27" name="Straight Arrow Connector 26"/>
          <p:cNvCxnSpPr/>
          <p:nvPr/>
        </p:nvCxnSpPr>
        <p:spPr bwMode="auto">
          <a:xfrm flipH="1" flipV="1">
            <a:off x="6553200" y="2438400"/>
            <a:ext cx="838200" cy="533400"/>
          </a:xfrm>
          <a:prstGeom prst="straightConnector1">
            <a:avLst/>
          </a:prstGeom>
          <a:solidFill>
            <a:schemeClr val="accent1"/>
          </a:solidFill>
          <a:ln w="28575" cap="flat" cmpd="sng" algn="ctr">
            <a:solidFill>
              <a:srgbClr val="FF0000"/>
            </a:solidFill>
            <a:prstDash val="solid"/>
            <a:round/>
            <a:headEnd type="none" w="lg" len="med"/>
            <a:tailEnd type="arrow"/>
          </a:ln>
          <a:effectLst/>
        </p:spPr>
      </p:cxnSp>
    </p:spTree>
    <p:extLst>
      <p:ext uri="{BB962C8B-B14F-4D97-AF65-F5344CB8AC3E}">
        <p14:creationId xmlns="" xmlns:p14="http://schemas.microsoft.com/office/powerpoint/2010/main" val="4135284969"/>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Float Design Constraints</a:t>
            </a:r>
            <a:endParaRPr lang="en-US" dirty="0"/>
          </a:p>
        </p:txBody>
      </p:sp>
      <p:sp>
        <p:nvSpPr>
          <p:cNvPr id="17" name="Content Placeholder 16"/>
          <p:cNvSpPr>
            <a:spLocks noGrp="1"/>
          </p:cNvSpPr>
          <p:nvPr>
            <p:ph idx="1"/>
          </p:nvPr>
        </p:nvSpPr>
        <p:spPr/>
        <p:txBody>
          <a:bodyPr/>
          <a:lstStyle/>
          <a:p>
            <a:r>
              <a:rPr lang="en-US" sz="3000" dirty="0" smtClean="0"/>
              <a:t>Width of the Entrance Tank</a:t>
            </a:r>
          </a:p>
          <a:p>
            <a:endParaRPr lang="en-US" sz="3000" dirty="0" smtClean="0"/>
          </a:p>
          <a:p>
            <a:r>
              <a:rPr lang="en-US" sz="3000" dirty="0" smtClean="0"/>
              <a:t>Weight of the LCDC</a:t>
            </a:r>
          </a:p>
          <a:p>
            <a:endParaRPr lang="en-US" sz="3000" dirty="0" smtClean="0"/>
          </a:p>
          <a:p>
            <a:r>
              <a:rPr lang="en-US" sz="3000" dirty="0" smtClean="0"/>
              <a:t>Size </a:t>
            </a:r>
            <a:r>
              <a:rPr lang="en-US" sz="3000" dirty="0"/>
              <a:t>of the </a:t>
            </a:r>
            <a:r>
              <a:rPr lang="en-US" sz="3000" dirty="0" smtClean="0"/>
              <a:t>LFOM</a:t>
            </a:r>
          </a:p>
          <a:p>
            <a:endParaRPr lang="en-US" sz="3000" dirty="0"/>
          </a:p>
          <a:p>
            <a:r>
              <a:rPr lang="en-US" sz="3000" dirty="0" smtClean="0"/>
              <a:t>Increase diameter from </a:t>
            </a:r>
          </a:p>
          <a:p>
            <a:pPr marL="0" indent="0">
              <a:buNone/>
            </a:pPr>
            <a:r>
              <a:rPr lang="en-US" sz="3000" dirty="0" smtClean="0"/>
              <a:t>    6” to 8”?</a:t>
            </a:r>
          </a:p>
          <a:p>
            <a:endParaRPr lang="en-US" dirty="0"/>
          </a:p>
        </p:txBody>
      </p:sp>
      <p:pic>
        <p:nvPicPr>
          <p:cNvPr id="7782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5867400" y="1752600"/>
            <a:ext cx="1724025" cy="469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971117084"/>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sz="4000" dirty="0" smtClean="0">
                <a:ea typeface="ＭＳ Ｐゴシック" pitchFamily="34" charset="-128"/>
              </a:rPr>
              <a:t>Accuracy Of Triple </a:t>
            </a:r>
            <a:r>
              <a:rPr lang="en-US" sz="4000" dirty="0" err="1" smtClean="0">
                <a:ea typeface="ＭＳ Ｐゴシック" pitchFamily="34" charset="-128"/>
              </a:rPr>
              <a:t>Doser</a:t>
            </a:r>
            <a:endParaRPr lang="en-US" sz="4000" dirty="0" smtClean="0">
              <a:ea typeface="ＭＳ Ｐゴシック" pitchFamily="34" charset="-128"/>
            </a:endParaRPr>
          </a:p>
        </p:txBody>
      </p:sp>
      <p:sp>
        <p:nvSpPr>
          <p:cNvPr id="3" name="Content Placeholder 2"/>
          <p:cNvSpPr>
            <a:spLocks noGrp="1"/>
          </p:cNvSpPr>
          <p:nvPr>
            <p:ph idx="1"/>
          </p:nvPr>
        </p:nvSpPr>
        <p:spPr/>
        <p:txBody>
          <a:bodyPr/>
          <a:lstStyle/>
          <a:p>
            <a:r>
              <a:rPr lang="en-US" dirty="0" smtClean="0"/>
              <a:t>The sliders and drop tubes will contribute torques to the lever arms</a:t>
            </a:r>
          </a:p>
          <a:p>
            <a:pPr lvl="1"/>
            <a:r>
              <a:rPr lang="en-US" dirty="0" smtClean="0"/>
              <a:t>Slider farther from pivot </a:t>
            </a:r>
            <a:r>
              <a:rPr lang="en-US" dirty="0" smtClean="0">
                <a:sym typeface="Wingdings" pitchFamily="2" charset="2"/>
              </a:rPr>
              <a:t> greater torque</a:t>
            </a:r>
            <a:endParaRPr lang="en-US" dirty="0" smtClean="0"/>
          </a:p>
          <a:p>
            <a:r>
              <a:rPr lang="en-US" dirty="0" smtClean="0"/>
              <a:t>Weight of the components on the lever arm  will equal the weight of the water displaced by float to minimize calibration errors.</a:t>
            </a:r>
          </a:p>
          <a:p>
            <a:r>
              <a:rPr lang="en-US" dirty="0" smtClean="0"/>
              <a:t>Calibration errors should be less 10%.</a:t>
            </a:r>
            <a:endParaRPr lang="en-US" dirty="0"/>
          </a:p>
        </p:txBody>
      </p:sp>
      <p:pic>
        <p:nvPicPr>
          <p:cNvPr id="25604" name="Picture 5" descr="b"/>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5605" name="Picture 6" descr="a"/>
          <p:cNvPicPr>
            <a:picLocks noChangeAspect="1" noChangeArrowheads="1"/>
          </p:cNvPicPr>
          <p:nvPr/>
        </p:nvPicPr>
        <p:blipFill>
          <a:blip r:embed="rId4">
            <a:extLst>
              <a:ext uri="{28A0092B-C50C-407E-A947-70E740481C1C}">
                <a14:useLocalDpi xmlns=""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2851239950"/>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sz="4000" dirty="0" smtClean="0">
                <a:ea typeface="ＭＳ Ｐゴシック" pitchFamily="34" charset="-128"/>
              </a:rPr>
              <a:t>Future Work</a:t>
            </a:r>
          </a:p>
        </p:txBody>
      </p:sp>
      <p:pic>
        <p:nvPicPr>
          <p:cNvPr id="25603" name="Picture 3" descr="https://lh5.googleusercontent.com/_QuLPZg3XMcE/TT9ObxBuJzI/AAAAAAAAcx8/CXwhasbEkSI/s912/468.JPG"/>
          <p:cNvPicPr>
            <a:picLocks noChangeAspect="1" noChangeArrowheads="1"/>
          </p:cNvPicPr>
          <p:nvPr/>
        </p:nvPicPr>
        <p:blipFill>
          <a:blip r:embed="rId3">
            <a:extLst>
              <a:ext uri="{28A0092B-C50C-407E-A947-70E740481C1C}">
                <a14:useLocalDpi xmlns="" xmlns:a14="http://schemas.microsoft.com/office/drawing/2010/main" val="0"/>
              </a:ext>
            </a:extLst>
          </a:blip>
          <a:srcRect l="9511" t="6075" r="25044"/>
          <a:stretch>
            <a:fillRect/>
          </a:stretch>
        </p:blipFill>
        <p:spPr bwMode="auto">
          <a:xfrm>
            <a:off x="4343400" y="1981200"/>
            <a:ext cx="4053385"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5604" name="Picture 5" descr="b"/>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5605" name="Picture 6" descr="a"/>
          <p:cNvPicPr>
            <a:picLocks noChangeAspect="1" noChangeArrowheads="1"/>
          </p:cNvPicPr>
          <p:nvPr/>
        </p:nvPicPr>
        <p:blipFill>
          <a:blip r:embed="rId5">
            <a:extLst>
              <a:ext uri="{28A0092B-C50C-407E-A947-70E740481C1C}">
                <a14:useLocalDpi xmlns=""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p:cNvSpPr txBox="1"/>
          <p:nvPr/>
        </p:nvSpPr>
        <p:spPr>
          <a:xfrm>
            <a:off x="685800" y="2133600"/>
            <a:ext cx="3505200" cy="1938992"/>
          </a:xfrm>
          <a:prstGeom prst="rect">
            <a:avLst/>
          </a:prstGeom>
          <a:noFill/>
        </p:spPr>
        <p:txBody>
          <a:bodyPr wrap="square" rtlCol="0">
            <a:spAutoFit/>
          </a:bodyPr>
          <a:lstStyle/>
          <a:p>
            <a:r>
              <a:rPr lang="en-US" sz="2000" dirty="0" smtClean="0">
                <a:latin typeface="+mj-lt"/>
              </a:rPr>
              <a:t>Determine a way to control/ arrange for routine cleaning of drop tubes </a:t>
            </a:r>
          </a:p>
          <a:p>
            <a:endParaRPr lang="en-US" sz="2000" dirty="0">
              <a:latin typeface="+mj-lt"/>
            </a:endParaRPr>
          </a:p>
          <a:p>
            <a:endParaRPr lang="en-US" sz="2000" dirty="0" smtClean="0">
              <a:latin typeface="+mj-lt"/>
            </a:endParaRPr>
          </a:p>
          <a:p>
            <a:r>
              <a:rPr lang="en-US" sz="2000" dirty="0" smtClean="0">
                <a:latin typeface="+mj-lt"/>
              </a:rPr>
              <a:t>Calcium carbonate buildup</a:t>
            </a:r>
            <a:endParaRPr lang="en-US" sz="2000" dirty="0">
              <a:latin typeface="+mj-lt"/>
            </a:endParaRPr>
          </a:p>
        </p:txBody>
      </p:sp>
      <p:sp>
        <p:nvSpPr>
          <p:cNvPr id="3" name="Right Arrow 2"/>
          <p:cNvSpPr/>
          <p:nvPr/>
        </p:nvSpPr>
        <p:spPr bwMode="auto">
          <a:xfrm>
            <a:off x="4165600" y="3599543"/>
            <a:ext cx="1981200" cy="457200"/>
          </a:xfrm>
          <a:prstGeom prst="rightArrow">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pic>
        <p:nvPicPr>
          <p:cNvPr id="80898" name="Picture 2"/>
          <p:cNvPicPr>
            <a:picLocks noChangeAspect="1" noChangeArrowheads="1"/>
          </p:cNvPicPr>
          <p:nvPr/>
        </p:nvPicPr>
        <p:blipFill rotWithShape="1">
          <a:blip r:embed="rId6">
            <a:extLst>
              <a:ext uri="{28A0092B-C50C-407E-A947-70E740481C1C}">
                <a14:useLocalDpi xmlns="" xmlns:a14="http://schemas.microsoft.com/office/drawing/2010/main" val="0"/>
              </a:ext>
            </a:extLst>
          </a:blip>
          <a:srcRect l="11554" t="28800"/>
          <a:stretch/>
        </p:blipFill>
        <p:spPr bwMode="auto">
          <a:xfrm>
            <a:off x="881319" y="4009572"/>
            <a:ext cx="3048848" cy="211988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Oval 3"/>
          <p:cNvSpPr/>
          <p:nvPr/>
        </p:nvSpPr>
        <p:spPr bwMode="auto">
          <a:xfrm>
            <a:off x="1143000" y="4267200"/>
            <a:ext cx="609600" cy="609600"/>
          </a:xfrm>
          <a:prstGeom prst="ellipse">
            <a:avLst/>
          </a:prstGeom>
          <a:noFill/>
          <a:ln w="381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0" name="Oval 9"/>
          <p:cNvSpPr/>
          <p:nvPr/>
        </p:nvSpPr>
        <p:spPr bwMode="auto">
          <a:xfrm>
            <a:off x="3295167" y="5029200"/>
            <a:ext cx="609600" cy="609600"/>
          </a:xfrm>
          <a:prstGeom prst="ellipse">
            <a:avLst/>
          </a:prstGeom>
          <a:noFill/>
          <a:ln w="381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Tree>
    <p:extLst>
      <p:ext uri="{BB962C8B-B14F-4D97-AF65-F5344CB8AC3E}">
        <p14:creationId xmlns="" xmlns:p14="http://schemas.microsoft.com/office/powerpoint/2010/main" val="3237730565"/>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noGrp="1" noChangeArrowheads="1"/>
          </p:cNvSpPr>
          <p:nvPr>
            <p:ph type="title"/>
          </p:nvPr>
        </p:nvSpPr>
        <p:spPr>
          <a:xfrm>
            <a:off x="457200" y="314325"/>
            <a:ext cx="8228013" cy="1062038"/>
          </a:xfrm>
        </p:spPr>
        <p:txBody>
          <a:bodyPr tIns="35202"/>
          <a:lstStyle/>
          <a:p>
            <a:pPr eaLnBrk="1" hangingPunct="1">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pPr>
            <a:r>
              <a:rPr lang="en-US" smtClean="0">
                <a:ea typeface="ＭＳ Ｐゴシック" pitchFamily="34" charset="-128"/>
              </a:rPr>
              <a:t>Future Work</a:t>
            </a:r>
          </a:p>
        </p:txBody>
      </p:sp>
      <p:sp>
        <p:nvSpPr>
          <p:cNvPr id="26627" name="Rectangle 2"/>
          <p:cNvSpPr>
            <a:spLocks noGrp="1" noChangeArrowheads="1"/>
          </p:cNvSpPr>
          <p:nvPr>
            <p:ph type="body" idx="1"/>
          </p:nvPr>
        </p:nvSpPr>
        <p:spPr>
          <a:xfrm>
            <a:off x="381000" y="2330450"/>
            <a:ext cx="8228013" cy="4527550"/>
          </a:xfrm>
        </p:spPr>
        <p:txBody>
          <a:bodyPr/>
          <a:lstStyle/>
          <a:p>
            <a:r>
              <a:rPr lang="en-US" sz="2400" dirty="0" smtClean="0">
                <a:ea typeface="ＭＳ Ｐゴシック" pitchFamily="34" charset="-128"/>
              </a:rPr>
              <a:t>Finalize float design </a:t>
            </a:r>
          </a:p>
          <a:p>
            <a:r>
              <a:rPr lang="en-US" sz="2400" dirty="0" smtClean="0">
                <a:ea typeface="ＭＳ Ｐゴシック" pitchFamily="34" charset="-128"/>
              </a:rPr>
              <a:t>Determine suitable way to </a:t>
            </a:r>
          </a:p>
          <a:p>
            <a:pPr marL="0" indent="0">
              <a:buNone/>
            </a:pPr>
            <a:r>
              <a:rPr lang="en-US" sz="2400" dirty="0">
                <a:ea typeface="ＭＳ Ｐゴシック" pitchFamily="34" charset="-128"/>
              </a:rPr>
              <a:t> </a:t>
            </a:r>
            <a:r>
              <a:rPr lang="en-US" sz="2400" dirty="0" smtClean="0">
                <a:ea typeface="ＭＳ Ｐゴシック" pitchFamily="34" charset="-128"/>
              </a:rPr>
              <a:t>    print dosing scales on lever arms</a:t>
            </a:r>
          </a:p>
          <a:p>
            <a:r>
              <a:rPr lang="en-US" sz="2400" dirty="0">
                <a:ea typeface="ＭＳ Ｐゴシック" pitchFamily="34" charset="-128"/>
              </a:rPr>
              <a:t>Build and test prototype design </a:t>
            </a:r>
            <a:endParaRPr lang="en-US" sz="2400" dirty="0" smtClean="0">
              <a:ea typeface="ＭＳ Ｐゴシック" pitchFamily="34" charset="-128"/>
            </a:endParaRPr>
          </a:p>
          <a:p>
            <a:r>
              <a:rPr lang="en-US" sz="2400" dirty="0">
                <a:ea typeface="ＭＳ Ｐゴシック" pitchFamily="34" charset="-128"/>
              </a:rPr>
              <a:t>Create a detailed list of parts for easy assembly in </a:t>
            </a:r>
            <a:r>
              <a:rPr lang="en-US" sz="2400" dirty="0" smtClean="0">
                <a:ea typeface="ＭＳ Ｐゴシック" pitchFamily="34" charset="-128"/>
              </a:rPr>
              <a:t>Honduras</a:t>
            </a:r>
            <a:endParaRPr lang="en-US" sz="2400" dirty="0">
              <a:ea typeface="ＭＳ Ｐゴシック" pitchFamily="34" charset="-128"/>
            </a:endParaRPr>
          </a:p>
          <a:p>
            <a:r>
              <a:rPr lang="en-US" sz="2400" dirty="0">
                <a:ea typeface="ＭＳ Ｐゴシック" pitchFamily="34" charset="-128"/>
              </a:rPr>
              <a:t>Write article for submission to Journal of Environmental Engineering that details the current LCDC design, theoretical/testing </a:t>
            </a:r>
          </a:p>
          <a:p>
            <a:pPr marL="0" indent="0">
              <a:buNone/>
            </a:pPr>
            <a:endParaRPr lang="en-US" sz="2400" dirty="0" smtClean="0">
              <a:ea typeface="ＭＳ Ｐゴシック" pitchFamily="34" charset="-128"/>
            </a:endParaRPr>
          </a:p>
          <a:p>
            <a:pPr marL="0" indent="0">
              <a:buNone/>
            </a:pPr>
            <a:endParaRPr lang="en-US" sz="2400" dirty="0">
              <a:ea typeface="ＭＳ Ｐゴシック" pitchFamily="34" charset="-128"/>
            </a:endParaRPr>
          </a:p>
        </p:txBody>
      </p:sp>
      <p:pic>
        <p:nvPicPr>
          <p:cNvPr id="26628" name="Picture 4" descr="b"/>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6629" name="Picture 5" descr="a"/>
          <p:cNvPicPr>
            <a:picLocks noChangeAspect="1" noChangeArrowheads="1"/>
          </p:cNvPicPr>
          <p:nvPr/>
        </p:nvPicPr>
        <p:blipFill>
          <a:blip r:embed="rId4" cstate="print">
            <a:extLst>
              <a:ext uri="{28A0092B-C50C-407E-A947-70E740481C1C}">
                <a14:useLocalDpi xmlns=""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9874" name="Picture 2"/>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5257800" y="1552575"/>
            <a:ext cx="3338512" cy="24860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descr="C:\Users\jk743\AppData\Local\Microsoft\Windows\Temporary Internet Files\Content.IE5\9F4P7RCA\MP900433143[1].jpg"/>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b="12500"/>
          <a:stretch/>
        </p:blipFill>
        <p:spPr bwMode="auto">
          <a:xfrm>
            <a:off x="0" y="1515094"/>
            <a:ext cx="9144000" cy="5334000"/>
          </a:xfrm>
          <a:prstGeom prst="rect">
            <a:avLst/>
          </a:prstGeom>
          <a:noFill/>
          <a:extLst>
            <a:ext uri="{909E8E84-426E-40DD-AFC4-6F175D3DCCD1}">
              <a14:hiddenFill xmlns="" xmlns:a14="http://schemas.microsoft.com/office/drawing/2010/main">
                <a:solidFill>
                  <a:srgbClr val="FFFFFF"/>
                </a:solidFill>
              </a14:hiddenFill>
            </a:ext>
          </a:extLst>
        </p:spPr>
      </p:pic>
      <p:sp>
        <p:nvSpPr>
          <p:cNvPr id="27650" name="Title 1"/>
          <p:cNvSpPr>
            <a:spLocks noGrp="1"/>
          </p:cNvSpPr>
          <p:nvPr>
            <p:ph type="title"/>
          </p:nvPr>
        </p:nvSpPr>
        <p:spPr/>
        <p:txBody>
          <a:bodyPr/>
          <a:lstStyle/>
          <a:p>
            <a:pPr eaLnBrk="1" hangingPunct="1"/>
            <a:r>
              <a:rPr lang="en-US" dirty="0" smtClean="0">
                <a:ea typeface="ＭＳ Ｐゴシック" pitchFamily="34" charset="-128"/>
              </a:rPr>
              <a:t>Thank you</a:t>
            </a:r>
          </a:p>
        </p:txBody>
      </p:sp>
      <p:sp>
        <p:nvSpPr>
          <p:cNvPr id="27651" name="Content Placeholder 2"/>
          <p:cNvSpPr>
            <a:spLocks noGrp="1"/>
          </p:cNvSpPr>
          <p:nvPr>
            <p:ph idx="1"/>
          </p:nvPr>
        </p:nvSpPr>
        <p:spPr>
          <a:xfrm>
            <a:off x="-13855" y="1839686"/>
            <a:ext cx="9143999" cy="2046514"/>
          </a:xfrm>
        </p:spPr>
        <p:txBody>
          <a:bodyPr/>
          <a:lstStyle/>
          <a:p>
            <a:pPr algn="ctr" eaLnBrk="1" hangingPunct="1">
              <a:buFont typeface="Wingdings" pitchFamily="2" charset="2"/>
              <a:buNone/>
            </a:pPr>
            <a:r>
              <a:rPr lang="en-US" sz="6600" dirty="0" smtClean="0">
                <a:ea typeface="ＭＳ Ｐゴシック" pitchFamily="34" charset="-128"/>
              </a:rPr>
              <a:t>Questions?</a:t>
            </a:r>
          </a:p>
        </p:txBody>
      </p:sp>
      <p:pic>
        <p:nvPicPr>
          <p:cNvPr id="27652" name="Picture 3" descr="b"/>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7653" name="Picture 4" descr="a"/>
          <p:cNvPicPr>
            <a:picLocks noChangeAspect="1" noChangeArrowheads="1"/>
          </p:cNvPicPr>
          <p:nvPr/>
        </p:nvPicPr>
        <p:blipFill>
          <a:blip r:embed="rId5" cstate="print">
            <a:extLst>
              <a:ext uri="{28A0092B-C50C-407E-A947-70E740481C1C}">
                <a14:useLocalDpi xmlns=""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8"/>
          <p:cNvSpPr>
            <a:spLocks noGrp="1"/>
          </p:cNvSpPr>
          <p:nvPr>
            <p:ph type="title"/>
          </p:nvPr>
        </p:nvSpPr>
        <p:spPr/>
        <p:txBody>
          <a:bodyPr/>
          <a:lstStyle/>
          <a:p>
            <a:pPr eaLnBrk="1" hangingPunct="1"/>
            <a:r>
              <a:rPr lang="en-US" smtClean="0">
                <a:ea typeface="ＭＳ Ｐゴシック" pitchFamily="34" charset="-128"/>
              </a:rPr>
              <a:t>Outline</a:t>
            </a:r>
          </a:p>
        </p:txBody>
      </p:sp>
      <p:sp>
        <p:nvSpPr>
          <p:cNvPr id="6147" name="Content Placeholder 9"/>
          <p:cNvSpPr>
            <a:spLocks noGrp="1"/>
          </p:cNvSpPr>
          <p:nvPr>
            <p:ph idx="1"/>
          </p:nvPr>
        </p:nvSpPr>
        <p:spPr/>
        <p:txBody>
          <a:bodyPr/>
          <a:lstStyle/>
          <a:p>
            <a:pPr eaLnBrk="1" hangingPunct="1"/>
            <a:r>
              <a:rPr lang="en-US" dirty="0" smtClean="0">
                <a:ea typeface="ＭＳ Ｐゴシック" pitchFamily="34" charset="-128"/>
              </a:rPr>
              <a:t>Chemical dosing overview</a:t>
            </a:r>
            <a:endParaRPr lang="en-US" sz="1800" dirty="0" smtClean="0">
              <a:ea typeface="ＭＳ Ｐゴシック" pitchFamily="34" charset="-128"/>
            </a:endParaRPr>
          </a:p>
          <a:p>
            <a:pPr eaLnBrk="1" hangingPunct="1"/>
            <a:r>
              <a:rPr lang="en-US" dirty="0" smtClean="0">
                <a:ea typeface="ＭＳ Ｐゴシック" pitchFamily="34" charset="-128"/>
              </a:rPr>
              <a:t>LCDC Theory</a:t>
            </a:r>
          </a:p>
          <a:p>
            <a:pPr eaLnBrk="1" hangingPunct="1"/>
            <a:r>
              <a:rPr lang="en-US" dirty="0" smtClean="0">
                <a:ea typeface="ＭＳ Ｐゴシック" pitchFamily="34" charset="-128"/>
              </a:rPr>
              <a:t>Current LCDC Design in operation</a:t>
            </a:r>
          </a:p>
          <a:p>
            <a:pPr eaLnBrk="1" hangingPunct="1"/>
            <a:r>
              <a:rPr lang="en-US" dirty="0" smtClean="0">
                <a:ea typeface="ＭＳ Ｐゴシック" pitchFamily="34" charset="-128"/>
              </a:rPr>
              <a:t>New LCDC  (Triple </a:t>
            </a:r>
            <a:r>
              <a:rPr lang="en-US" dirty="0" err="1" smtClean="0">
                <a:ea typeface="ＭＳ Ｐゴシック" pitchFamily="34" charset="-128"/>
              </a:rPr>
              <a:t>Doser</a:t>
            </a:r>
            <a:r>
              <a:rPr lang="en-US" dirty="0" smtClean="0">
                <a:ea typeface="ＭＳ Ｐゴシック" pitchFamily="34" charset="-128"/>
              </a:rPr>
              <a:t>)</a:t>
            </a:r>
          </a:p>
          <a:p>
            <a:pPr eaLnBrk="1" hangingPunct="1"/>
            <a:r>
              <a:rPr lang="en-US" dirty="0" smtClean="0">
                <a:ea typeface="ＭＳ Ｐゴシック" pitchFamily="34" charset="-128"/>
              </a:rPr>
              <a:t>Future Work</a:t>
            </a:r>
          </a:p>
          <a:p>
            <a:pPr eaLnBrk="1" hangingPunct="1"/>
            <a:endParaRPr lang="en-US" dirty="0" smtClean="0">
              <a:ea typeface="ＭＳ Ｐゴシック" pitchFamily="34" charset="-128"/>
            </a:endParaRPr>
          </a:p>
          <a:p>
            <a:pPr eaLnBrk="1" hangingPunct="1"/>
            <a:endParaRPr lang="en-US" dirty="0" smtClean="0">
              <a:ea typeface="ＭＳ Ｐゴシック" pitchFamily="34" charset="-128"/>
            </a:endParaRPr>
          </a:p>
          <a:p>
            <a:pPr eaLnBrk="1" hangingPunct="1"/>
            <a:endParaRPr lang="en-US" dirty="0" smtClean="0">
              <a:ea typeface="ＭＳ Ｐゴシック" pitchFamily="34" charset="-128"/>
            </a:endParaRPr>
          </a:p>
        </p:txBody>
      </p:sp>
      <p:pic>
        <p:nvPicPr>
          <p:cNvPr id="6148" name="Picture 5" descr="b"/>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149" name="Picture 6" descr="a"/>
          <p:cNvPicPr>
            <a:picLocks noChangeAspect="1" noChangeArrowheads="1"/>
          </p:cNvPicPr>
          <p:nvPr/>
        </p:nvPicPr>
        <p:blipFill>
          <a:blip r:embed="rId4" cstate="print">
            <a:extLst>
              <a:ext uri="{28A0092B-C50C-407E-A947-70E740481C1C}">
                <a14:useLocalDpi xmlns=""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5" descr="b"/>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178" name="Picture 6" descr="a"/>
          <p:cNvPicPr>
            <a:picLocks noChangeAspect="1" noChangeArrowheads="1"/>
          </p:cNvPicPr>
          <p:nvPr/>
        </p:nvPicPr>
        <p:blipFill>
          <a:blip r:embed="rId4" cstate="print">
            <a:extLst>
              <a:ext uri="{28A0092B-C50C-407E-A947-70E740481C1C}">
                <a14:useLocalDpi xmlns=""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5"/>
          <a:stretch>
            <a:fillRect/>
          </a:stretch>
        </p:blipFill>
        <p:spPr>
          <a:xfrm>
            <a:off x="-31750" y="1549400"/>
            <a:ext cx="8187764" cy="5334000"/>
          </a:xfrm>
          <a:prstGeom prst="rect">
            <a:avLst/>
          </a:prstGeom>
        </p:spPr>
      </p:pic>
      <p:pic>
        <p:nvPicPr>
          <p:cNvPr id="7172" name="Picture 2" descr="http://www.unistarwater.com/Admin/upload/Powder%20Aluminum%20Sulfate90318.jp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6858000" y="5521325"/>
            <a:ext cx="2286000" cy="1371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171" name="Title 1"/>
          <p:cNvSpPr>
            <a:spLocks noGrp="1"/>
          </p:cNvSpPr>
          <p:nvPr>
            <p:ph type="title"/>
          </p:nvPr>
        </p:nvSpPr>
        <p:spPr/>
        <p:txBody>
          <a:bodyPr/>
          <a:lstStyle/>
          <a:p>
            <a:pPr eaLnBrk="1" hangingPunct="1"/>
            <a:r>
              <a:rPr lang="en-US" dirty="0" smtClean="0">
                <a:ea typeface="ＭＳ Ｐゴシック" pitchFamily="34" charset="-128"/>
              </a:rPr>
              <a:t>Chemical Application: Coagulation</a:t>
            </a:r>
          </a:p>
        </p:txBody>
      </p:sp>
      <p:sp>
        <p:nvSpPr>
          <p:cNvPr id="7173" name="AutoShape 4" descr="data:image/jpg;base64,/9j/4AAQSkZJRgABAQAAAQABAAD/2wCEAAkGBhQSERQUExQUFRQTFhgXFRQYGBYYFBgYGBUXGBcZFxUaHCYeGB0jGRgXHy8gIycpLCwsGB4xNTAqNSYrLCkBCQoKDgwOGg8PGiwkHiQtKSwsLCoqKSwqLykpLSwsLSksLCwsKSwsKSwsLCwsKSwsLCwsKSwpLCksLCwsKSwsKf/AABEIAMIBAwMBIgACEQEDEQH/xAAbAAEAAgMBAQAAAAAAAAAAAAAAAgMBBAUGB//EADgQAAEDAgQDBgUEAgICAwAAAAEAAhEhMQMSQVEEYXEFIoGRofAGEzKxwWLR4fFCUhQjM4IHQ1P/xAAbAQEAAwEBAQEAAAAAAAAAAAAAAQIEAwUGB//EAC0RAAIBAwMDAgUEAwAAAAAAAAABAgMRIQQSMQVBUZGhEyIyYXFSseHwFBVC/9oADAMBAAIRAxEAPwD7iiIgCIiAIiIAiIgCIiAIiIAiIgCIiAIiIAiIgCIiAIiIAiIgCIiAIiIAiIgCIiAIiIAiIgCIiAIiIAiIgCIiAIiIAiLEoDKIiAIiIAiIgCIiAIiIAiwXKPzEBNFX8xM6i4LEUMyzKkEkWJRAZREQBERAEREAREQBEWJQGUVHEcY1g7xA5TXyXC4nt9zpynKNhBdfeyyV9ZSofW8+C8YOXB6Jz4utXG7UwmfU9s7SCfJeY4hz3fUS6sxXyBNLclrN4QQYBo2KXrqRSp0K8ep1tf8AEfU7Kh5Z2+L+KP8A8wIpJdNSdA0a9Vx8f40xWuyzhiIJJY4Agm31C2qqYDtQGhFbxWZm3kStfi8QgTlq28wQGmoPnPkvPfU68pX3eh3jRiuUdDh/jbG1wsN7SYlrnNjWuYEC0XvG63uzv/kDh8Qd/NhGQO8JbX9YoPGF5o8JlGbDBAbBO8d4kbuvQ3jeFo9p8CXQG/8AlJAIcGiZkgF1AZBvrC10eqVb2buiXp4vg+ncJ2xg4pLcPEY8i4aQfLfwW4CvjfDtJaSyWPZmkChkSA2CeRqK9ZW/wfxlxOC5uZxcIHdfUFsUrcH3VenS6jF4kjjLTNcH1Rzlj5gXjuzPjvDxiGvBwnG2YgsJ2zUynquweM5r0I1YzV4szuDjydn5oWDjhcU8UdSoniFO4jadd/FhVO4xcz5yxn39+CjcTtN88Wstx1zhi94iDYGZFZvS9IurmuS5NjfbiqwPWnhuV4KsmVNgFTBVTSphWIJoiIQTREUgIiIAiIgCwShK5nHdttZIb33cj3Z2JXGtXhRjum7EqLlhFvHdrtwjDmuNJkAH0mVy8ftx7j3Ya3zJrTTZauNxBcczozeOlIAuFQRmqIvAGtL/ANL5XU9WqzbUMRNcaKXIdV0klxvJNda1VTsAUpAaZGknnGgVoaJBc0zYSRppy/pbDZIBmh5zTf3uvInVfLZ2WCGHhQdOpJzcwsYrADIudelvRStGvofL3dSc8Bsnwp1256LPuuyxyZBcSJggOpEGtSBSDNJjXVa3GtId3RV5yuYYLSJMmaFsAQIGgXQweCggtAAg52zLJNWiDrqSFpO4eSTXumBH1CXgEVsadNRqtUGrl+5DDIkvB7pDi6ZjQggi1YtoSslgIDXNEOyuzVcAZEjz1FoqbLGNhnCwzUy12YCP1DKDNaTEH1WZqHB2VpgAkTSCMpA676BW+6LplGPAGIGgd4hwsXDEBM01EBpqdQRaFTxfY+G5rsrssw8B4tmaSAXg90Ek8tbKWFxjxinOwsc55PenKYAEh1q3ImwFlu8Q6WkAE/LzTWrZoBM94tAIDV13Sg1Ylo8pmJefmCXOFSTE0ABB5R4rocJ8QYvDkMkuY2mR/wDjFIa8VpypyXV7Y4BuIMJ0SAQ1wAAdB7oIdcwdDvK8/wAZw4iBOYOLQB/lMOBg/T3SKVt1Xo0NTfMcFGlLlHe4X43FA/CitXNdYTcNI2/VouvgfEWA6IxWiwyulh8iK+BXz4M5gbG00mm9tVGZXox1U1zk5yoRfB9TcDrI981lr1824PtTEwiCx5EaEktg6Ftqr0PBfGQLgMVgaDTO0kgcy01joVqhqYS5wZ5UJI9S137eM7qYxIv7qtXC4hrxLXNc2YlpBE9QrWOHvXmtKfg42N7DK2WFcfs/hWYbsQtzZsU/McSSRqIBsBJNL12hdXDcukfuUZstKtCpwyrmq6Kk0WYRSCaIikgIiIAtfiuMbhiXHoBc9AtbtLtVuGIFX6Cp84XFfiueczjM9N6BeTruoxofLDMv2OsKe7ku4/tY4ktAAbtvtPjsueHZjWm1djy6WUhhbROoHT9wQrsLDEVk+/YXydevKrLfUd2a4pR4IgatEV6f2LrLWkmSf3U2CnukyjsM+o18Nlmc7rBcw3DABFwfQxpoFHAMd0U1iKVGnIqQwgIr/FIg+MFQOFqIpsT7suLyTgsxKjcVrrSyYJzCBeARtXZROmosetPxTxVOJgicw1M0kGtxz6HX0JIk12YD2PeWu7rqlhAhsCJbcDprKi/DoWiZbasu/TBoSc0OqtwO8iKHxm2v9qjisFrpaTBpDhcRbeRFPTWV1U7vJJr8Y2RnDpaZJaYM5RIBESQS2D4bV0y/KwkZTDpArtbYgBwpqByXRwcMguBAcDUCKXMxuJFtJgrmcdwwbRn0uIDXCjg57hJJ2AzQTao6aKbu9rLHPx8IhzCGtcRAc0Gcpmba0yidYg6LcxQ5rC5nfc9wjDMSc0WJg7mhkQOqpxMOXueR3m5Zc2tAYBIF+6WmRzWOIxXfLwmkQWOw3EiC2ADJFZJHK5ixoNTV7IumbODxrfnESRrBmJDRStqk9cxK1u2uGcwy2H4eIQCNZJcRInvCS6CKjKKwsunDc8loc3EcHEgkOaHi5aaTEQW0gaQtrHwhjtbkID2OAzNBDwBMdaQRIN7amt9klLsxbJzO3cAANaQWulzgIoQZGUReHCkWBF5lcN4j3ZenZxZLm5/oBOGHVBy1h00BPdPlRajuzsuIMS5zA1yubJn6pBAFWitia7rXSrbFtkQro4YHv2VkKfF4UPJggGCJEUNqSdZ10VfpyWzDVyeTa4DtB2C8OadagzBoRUePVe37J7YZjtkUIjMNQTaNwYNV89B9VscHxbsJ4ewgEeUG4IXelVdN27HGpSU+OT6fh4nv35LcwHz7qvPdi9rNxmyKOEZmXLdBJpMwahdvAxKGAbUG56letGSeUefJNYZ02GyvatPBLpqGhuUVk5s01EREREGb6LcYuyOZYiyikgkiLBKkAlcviu2cuYZXNIMAkUPMLd4riMgmKamYinrJgeK87jcRnOZ0TcchsF5HU9b/AI8Uov5mdaUNzK3y4ncmZ08vVSY3l/HRZzVNb/m+nNHkzzXxkqjldm1IFvsjw/KEmKkePVII35VA9/yslgNDtXfrK4ssZke9uSjigAV858aKZby5zt0Ujb8e9aBVT8gqdPKKR5ya6UUXm5HLmKj8QriOf23UC377fnzUXJKvmzNNbeFRJ91VeKdRepM8hqPXlRXBkG9Nb9Zix2WMVgNxz12uPW6thMm5S0S2bivOLz481HFwQRJAvHOoIE7+H8KWHhBsQYNARO1RS02qpYUyc3+JEeX1A61lWvbKJNZjS0uIMyZA10mDykqviasLhQiHU5G4/n9lsYjAHVtlFQKiAdfP7VWMRwHMGmpBpUUsaepXRPKBysBwc4Ot/wBla1B+kidG0AIte0KJ4VvcLmggAES0ESSSRl3EuP8ARVo4UYZgmHOMl1KgvDyeoaCLXCnhkxmjUOy2qADrZ31Cm3gtTlnBJrcFwvfyn6MQFzBMtBM90TXLBAgzBouT2RgkYpY5wLBnYHAwJYMoI/8AV1J0iJgLouxMjpdQCQ0xA77Y+nSoJHXnC1+OYHHCirmNJy5RGUmBmMWnLyIOhWiDeU+GdE+xFzjhtytDnZ8XugjuFuVofl3mwzWFG3XSwuHzYYaP/rJYQaA1FwZrDjT9R5rmY1Cx+YgDKwnZxaCO8b1hw8tCuh2Tx8NbmjMAJEAZi4TQbjvCD/tegVat9t0Hwc3iMBr3OJkQAGsNrtAgi4iHEiRU7rlcXwmRxEzH1QCA0kxEHwtSCF6XtTgw0te0EZKkVgisuaLEm1YsFyuOwC90UzUcQDLXAtPyy0j6XOEDKYqFo09Xh9ipygKc9o/KwVkG4N5rNKwayTeZWD9/fmt5LOh2D2mMDFzEHKRldykjvRrEW6r6BwPGAk95pFILbV/VNZv/AEvly3ex+Ndh4rXNbmIP0ESHbAjrULVSrOGOxnrUt3zI+v8ADNpblvtqtsEASaDU6CB6Lk9kVa174a97QS0HuyZihNSBSV2mNXrxd0eczDXyJFjZFOEViplReyQQdfBSVXEY7WAlxAA1RtJXYOF2s6XNAdRtLzBmesxFZWmYItffqtnHx2vxXZHAjumkRUeyoZRWn7Eii+A11V1NRNvz7HoQVolYcaczU7QNPRSMTYEjTXfW9gpEmxb9un7qBuadZgmkR75LCy5IkX87LGJQgxrfUSImOakBWuvTX3PipPtzXJskIWzv7CrLrGsQJ8vvNFn50Gvnpr91TJJZlO/v8qOfpRSD6aU2VYEwTM/g6HyVgZdyo4V6hVgyeYAMeJgjy+6yQQ6RWlj4fkDzUMV0x/akGXAh1hU/i3LVReKU5Uvzptqptx5MH2QRZQLN9BIMefj+6m5JU/Y1oRbSRaN6U9VqO7rjq0gyehkA9TNeYrvuPZ9oN6Un7qvHaHNgwHEADmRXWhgivRdIvySUOZPdJINhMEVBtpWo9FqODmnxba05YqDaTJ3M+e4zC7zm0BJOU1iQRmiu9Y5hQe02EW+nURDQa3Ei2srsn2Br47S8FtCDTLUimUy3UGZMV0XNLYxZABEn5cS13crLJABBJFBNdl18XDhrYjU1GpqZcLXNbmo1WljBssfA/wCs1vqBInwBpNitFKWCyNPiMMfLySQHBpiaANO9vqAMx15x7RcRkfFQe40EUDTJJ/2kB3Oyv4jAguMw0AtaJOoyhxrAEujUd0alUYcThtcKOw8taZTpPOnj5xoi+GWOjw2M92GSwZo3mJhxHJwOasW9Fy+HxhlPy4zDDDQ2fra5xI/9g2aD/Vyua8MlzHOAJGRgmC7MYJrbKYItRavCY+TDD3yQzEALQJow2JihAcdpJ6qIxVmTyanFYYY5xpGJmIDTVpnXlIvPlVUcWw5iZ0k1E7GxImZoF0eMLcU4ZArZ5mc0zlBbzgy7poocffvQW4f0nvd5rzLQ43BArlOhla4VHi/IOU7TT89FbhvAbmbIcJmDobWqLELOJwxYYcIIAdBgghw3GokWThGNLg01zQ0HvSCTcARmP6T6rS2msB2tk+ofCfEl7IzuxIAzYjg4DNbK0xBgAyQaUG69KzEBJAIJFxSnVc3sBmJ8nDGJLXADMCOQgbDoCeq6LMEAkgAE3MCT1Oq+gppqKPFk8liIi6lQtfi+HzgDmDzpsthV4xIBgSdATA84KpUjGUWpcErHB51/Btwnuy1zkGaTI7p6RCAUB98qqGJjlz33qRBOoG4NgPyrM3uOS/O9VtVaWxWVz0I3srmctOiwa6V3j7lZY4fwoxpzp/ax3LIjiDW/VRyxbnSb60VrHyKiJ92UYrB3/EqCxH5hnT8gndYyWk6U9NFl96jaT1pVYbMkEbnleFGQRwyWi8+/uj8Uc9b08ypYbqcjbfXzWX2v1p79lSkLlYOsSLRrKrxGiR5mgrWdtJNOalhttIikTOw/aqxj4R9DB8KUteVZAjjOAaayP5itL1WWiSC2KHT11VbMaYMXrIMGM1DBsTVWNoRAjlzkfeitYsVjErFpmBzFTc9PPkqc5s6szJGgEQQPEeZVuIe7JNBMnXqRyP2VeFhy1oNDljocoII5SD5KyWLgzimTmB+maHWkGo635BV/MJJMiRSNYm8i9kwwTNqiZpdpF9uaji4UgxSkRTxO419FcJEeIwczWgQJIIkwWlpkWHh5LSOHIBcHNcBmkk5i0tMh1MrpyiKVjeVuYjyJJAc02GskkEX89LxrFOLgTDgWjKaOpYP1BpIBoOZXeDsWuauEwOacMiJDhmml6d124B12VHE8OaGTlgZGuBLxmcILp5UkU9Vv8Uxr2d4ZYALgYIBnLz/rdauJg/Mc5tTdrblpIg9JMgUI8V3hIX7o1HYpZV7YaXaZpBLO60g/4gRQaBpUMcz8zDkOH/kgkkOABfDoIhwi4vAmVv5fmNdMHM4RMTmBOXMJh4Pdm00rSVxm4RyZ3E3yNdM5TMis/ScztRZu8rRDP5LIvZw4LmtBcHPaJoM4AaCYNJJDQbDWqzxHCOzTikFrsN3eblBDWggPIcQHEg6VMxQo0FxJcIL2kRMOcGwXOEawaWkC++zxLv8AslrpY2GiYLThmA9zYq0ioLSOcpd3RY4vEcU54a1zpayQ0loB8Reo0kmi6/w5wZdjNyANc+jXEDJGaHEikOyWymZiOVONhPZ8uhI7zWPcZiTlGfNIBadRQyvovYPwth4GH3TL3Ng4kVkgZsos1p2henpKTrO8eEZtRVUVbydjhGuDAH5c2uWQ2eU1V6qY0zplgRv+ysAX0K4PLMoiKQFghZRAcjtLs8yXt8dacgtEb9R0pSV6J7ZELm4vY7Q05JB5mZ69V811PpLqy+JRtfv9zRTq2wzm6+F6TzT5vQecz4WU3C7XUIFRrp4LWxMENqJBqNTVxFx4XnRfJuDi7S5NiaZfhmfekLL2c+X9bKtoqJrSZHl9lJjjY3r/AB6LmSQLbid4ptZC2PvNSpuwzECDFx/Srw8woQIFFJJPDdI+4/ZRe2aeOs+5SQegJ6ahQc2o9ImfE+SIgsczam3vkVW40IoDpsZr94QsPvTnfe6FhnTS5+3kOqlAqa0AgU70AQBYTFNwJ81XSndBmtDHUcxYq7Fu21CTIBuaR4qoiTQTSoNKk1rpOX3ZdFLuWKsPBIY9rnkmKEgQTWARrcLJMEWiI3ymwg7cip5iJoatzciQazFj057oBGYVgAU1iaEdBp1VrgrxcMZg4UuPPvRP7qlpitsohwrAzClItb15LbxWiSCBDoM2FTAB6qrEwJkWkCK1AA9OnMlSpeSTRxXgvktc1xbmLaAkZctH6a03Pis8O8uAlrTRxNSCXWECgzZRPP1UnYdRcOM5RSA7YcyIOxrqJUcJhOC5ooaUpmmdN+RuJWjFkTgqGJlLQQS11C0jvWOQEzzIrqIWsGnJQd8Ob3WzBa8wZEmKgOIrBZsVvsh7jmLoc0tFi4VinMEW5WqtH/if9eJTDMg1FIMtaHMmSHUmOdxVdYNdwVYGOC4YjcxBAgyc2ZzQAcpMEOy5gaKGJwzDhucJBc6TAIhxmjgbEkgZaWA5iOKx2EXCoirS4ZgTWHBzT+s1IjSFvYGEyxAmZLQJmZoWxWBO1hddm7O6LYRpYfDE4fyi6uH3rHLoBBDpsSCORXZ7O+H8TGLcwnDZLZAaDJGU5gTShgxX7rd7G+HSMcNxGOOE1ubvT9UZQHT9VLVNqr2rGwvX0Wh+KlUnx4MVau07RPM8B8J2GND2NNMOpbSRmd/tIihpXVena2FlF7dGhCjHbBGOU3Lkwsoi7lQiIgCIiALBCyiA53H8DIlg73lOviVyMUloLXUcIpVenhU8RwTXiDSs0oac14ev6THUtzg7S9jtTquODgj3Kw1snSliutjdlN/xMdaytZ/Y7v8AYTXdfO1OjaqDslf8NfwaFXizVI92UWivu+6uxOFeLtmNR1jw3WqMZpiu1fE/yvMq0alJ2nFo6xknwTc2AaGPBQdyrGmki6sa+QbeHvZYP5P8rldIsQE/sdaLGsEX13MLLh+fxE+Si0Ekz4D0v7sroFWLhXmYnQxQ39YKpxGGQDO9qGhF+v3C3I8wqsQFsG4EzU0gjdSmWTNfNYOIEAmfQn8IMT/aNBsY5g85t1WcT6jSn1H7OiKa11pqsCpgWETNYI05krpYkucz7R+0+a18ehIs4gR6joemxWcTGdALRNYcP0zcTBFZCj/ysznMIJLQCBYCW2of2skYvkgrNXA00OxoXV5/yeiqeyDE3w3NaYh47wIJFzM9aFVYToxWlpDmkQ4gAAmSYbW5mTpTqtp/BuxnB+G10AQ8PECKjvOtAI9ZWyFKUnZZIk1HkoxmTBygkX5a5hUEkkEDmKqt/dJabAB+YSCTHekWIp+NF6Ds74UAa0ucDEFsCusAumrYMDku3w3Y2EwyGiYDZNTAMi/Oq9Wj0itP6sL3OEtRFcHksDsdz3BvyzQgZqw3WCdq+II6LvdkfDrcLEdiuGbEdQGmVo5DQnU812hggevrdSDV7Ol6bToPdy/72M868pKxrcHwmTOZnO7NYDQDxstpEXpRioqyOAVbsOSDJpNAaGmo1ViKQYWURSAiIgCIiAIiIAiIgCxCyiAi9k0NQbha+NwbXCIEcqeUWW0sFUlCMlZom5y8Tscf4EgzNai9ee6od2ZiDYzsadZMfZdpZhebV6Tpajvtt+MHRVZLueexeGeLtNaUEz0/dP8Ag4snuGBao9Kr0GVIWP8A0Gnv9T9i/wAeR53H7KxSBDWyTeRTn4XhXYfYLi0CQ0A2uYneY0C7oCytFPoulh2b/LKuvNnIZ8OskElxI5jxFrfsFs4fZOGP8AeZknxlbyQt8NHQh9MF6FHOT5Zov7IwjdjT5+myw7srDIIyNE7CD5iq3liF0+BS/SvRFdzNThez8PDENY1o5D7m5W2AkLIKuoqOEiBCyiK4CIiAIiIAiIgCIiAIiIAiIgCIiAIiIAiIgCIiAIiIAiIgCIiAIiIAiIgMIsogMLKIgCIiAIiIAiIgCIiAIiIAiIgCIiAIiIAiIgCIiAIiIAiIgCIiAIiIAiIgCwURAZWERAZREQBERAEREAREQBERAf/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7174" name="AutoShape 6" descr="data:image/jpg;base64,/9j/4AAQSkZJRgABAQAAAQABAAD/2wCEAAkGBhQSERQUExQUFRQTFhgXFRQYGBYYFBgYGBUXGBcZFxUaHCYeGB0jGRgXHy8gIycpLCwsGB4xNTAqNSYrLCkBCQoKDgwOGg8PGiwkHiQtKSwsLCoqKSwqLykpLSwsLSksLCwsKSwsKSwsLCwsKSwsLCwsKSwpLCksLCwsKSwsKf/AABEIAMIBAwMBIgACEQEDEQH/xAAbAAEAAgMBAQAAAAAAAAAAAAAAAgMBBAUGB//EADgQAAEDAgQDBgUEAgICAwAAAAEAAhEhMQMSQVEEYXEFIoGRofAGEzKxwWLR4fFCUhQjM4IHQ1P/xAAbAQEAAwEBAQEAAAAAAAAAAAAAAQIEAwUGB//EAC0RAAIBAwMDAgUEAwAAAAAAAAABAgMRIQQSMQVBUZGhEyIyYXFSseHwFBVC/9oADAMBAAIRAxEAPwD7iiIgCIiAIiIAiIgCIiAIiIAiIgCIiAIiIAiIgCIiAIiIAiIgCIiAIiIAiIgCIiAIiIAiIgCIiAIiIAiIgCIiAIiIAiLEoDKIiAIiIAiIgCIiAIiIAiwXKPzEBNFX8xM6i4LEUMyzKkEkWJRAZREQBERAEREAREQBEWJQGUVHEcY1g7xA5TXyXC4nt9zpynKNhBdfeyyV9ZSofW8+C8YOXB6Jz4utXG7UwmfU9s7SCfJeY4hz3fUS6sxXyBNLclrN4QQYBo2KXrqRSp0K8ep1tf8AEfU7Kh5Z2+L+KP8A8wIpJdNSdA0a9Vx8f40xWuyzhiIJJY4Agm31C2qqYDtQGhFbxWZm3kStfi8QgTlq28wQGmoPnPkvPfU68pX3eh3jRiuUdDh/jbG1wsN7SYlrnNjWuYEC0XvG63uzv/kDh8Qd/NhGQO8JbX9YoPGF5o8JlGbDBAbBO8d4kbuvQ3jeFo9p8CXQG/8AlJAIcGiZkgF1AZBvrC10eqVb2buiXp4vg+ncJ2xg4pLcPEY8i4aQfLfwW4CvjfDtJaSyWPZmkChkSA2CeRqK9ZW/wfxlxOC5uZxcIHdfUFsUrcH3VenS6jF4kjjLTNcH1Rzlj5gXjuzPjvDxiGvBwnG2YgsJ2zUynquweM5r0I1YzV4szuDjydn5oWDjhcU8UdSoniFO4jadd/FhVO4xcz5yxn39+CjcTtN88Wstx1zhi94iDYGZFZvS9IurmuS5NjfbiqwPWnhuV4KsmVNgFTBVTSphWIJoiIQTREUgIiIAiIgCwShK5nHdttZIb33cj3Z2JXGtXhRjum7EqLlhFvHdrtwjDmuNJkAH0mVy8ftx7j3Ya3zJrTTZauNxBcczozeOlIAuFQRmqIvAGtL/ANL5XU9WqzbUMRNcaKXIdV0klxvJNda1VTsAUpAaZGknnGgVoaJBc0zYSRppy/pbDZIBmh5zTf3uvInVfLZ2WCGHhQdOpJzcwsYrADIudelvRStGvofL3dSc8Bsnwp1256LPuuyxyZBcSJggOpEGtSBSDNJjXVa3GtId3RV5yuYYLSJMmaFsAQIGgXQweCggtAAg52zLJNWiDrqSFpO4eSTXumBH1CXgEVsadNRqtUGrl+5DDIkvB7pDi6ZjQggi1YtoSslgIDXNEOyuzVcAZEjz1FoqbLGNhnCwzUy12YCP1DKDNaTEH1WZqHB2VpgAkTSCMpA676BW+6LplGPAGIGgd4hwsXDEBM01EBpqdQRaFTxfY+G5rsrssw8B4tmaSAXg90Ek8tbKWFxjxinOwsc55PenKYAEh1q3ImwFlu8Q6WkAE/LzTWrZoBM94tAIDV13Sg1Ylo8pmJefmCXOFSTE0ABB5R4rocJ8QYvDkMkuY2mR/wDjFIa8VpypyXV7Y4BuIMJ0SAQ1wAAdB7oIdcwdDvK8/wAZw4iBOYOLQB/lMOBg/T3SKVt1Xo0NTfMcFGlLlHe4X43FA/CitXNdYTcNI2/VouvgfEWA6IxWiwyulh8iK+BXz4M5gbG00mm9tVGZXox1U1zk5yoRfB9TcDrI981lr1824PtTEwiCx5EaEktg6Ftqr0PBfGQLgMVgaDTO0kgcy01joVqhqYS5wZ5UJI9S137eM7qYxIv7qtXC4hrxLXNc2YlpBE9QrWOHvXmtKfg42N7DK2WFcfs/hWYbsQtzZsU/McSSRqIBsBJNL12hdXDcukfuUZstKtCpwyrmq6Kk0WYRSCaIikgIiIAtfiuMbhiXHoBc9AtbtLtVuGIFX6Cp84XFfiueczjM9N6BeTruoxofLDMv2OsKe7ku4/tY4ktAAbtvtPjsueHZjWm1djy6WUhhbROoHT9wQrsLDEVk+/YXydevKrLfUd2a4pR4IgatEV6f2LrLWkmSf3U2CnukyjsM+o18Nlmc7rBcw3DABFwfQxpoFHAMd0U1iKVGnIqQwgIr/FIg+MFQOFqIpsT7suLyTgsxKjcVrrSyYJzCBeARtXZROmosetPxTxVOJgicw1M0kGtxz6HX0JIk12YD2PeWu7rqlhAhsCJbcDprKi/DoWiZbasu/TBoSc0OqtwO8iKHxm2v9qjisFrpaTBpDhcRbeRFPTWV1U7vJJr8Y2RnDpaZJaYM5RIBESQS2D4bV0y/KwkZTDpArtbYgBwpqByXRwcMguBAcDUCKXMxuJFtJgrmcdwwbRn0uIDXCjg57hJJ2AzQTao6aKbu9rLHPx8IhzCGtcRAc0Gcpmba0yidYg6LcxQ5rC5nfc9wjDMSc0WJg7mhkQOqpxMOXueR3m5Zc2tAYBIF+6WmRzWOIxXfLwmkQWOw3EiC2ADJFZJHK5ixoNTV7IumbODxrfnESRrBmJDRStqk9cxK1u2uGcwy2H4eIQCNZJcRInvCS6CKjKKwsunDc8loc3EcHEgkOaHi5aaTEQW0gaQtrHwhjtbkID2OAzNBDwBMdaQRIN7amt9klLsxbJzO3cAANaQWulzgIoQZGUReHCkWBF5lcN4j3ZenZxZLm5/oBOGHVBy1h00BPdPlRajuzsuIMS5zA1yubJn6pBAFWitia7rXSrbFtkQro4YHv2VkKfF4UPJggGCJEUNqSdZ10VfpyWzDVyeTa4DtB2C8OadagzBoRUePVe37J7YZjtkUIjMNQTaNwYNV89B9VscHxbsJ4ewgEeUG4IXelVdN27HGpSU+OT6fh4nv35LcwHz7qvPdi9rNxmyKOEZmXLdBJpMwahdvAxKGAbUG56letGSeUefJNYZ02GyvatPBLpqGhuUVk5s01EREREGb6LcYuyOZYiyikgkiLBKkAlcviu2cuYZXNIMAkUPMLd4riMgmKamYinrJgeK87jcRnOZ0TcchsF5HU9b/AI8Uov5mdaUNzK3y4ncmZ08vVSY3l/HRZzVNb/m+nNHkzzXxkqjldm1IFvsjw/KEmKkePVII35VA9/yslgNDtXfrK4ssZke9uSjigAV858aKZby5zt0Ujb8e9aBVT8gqdPKKR5ya6UUXm5HLmKj8QriOf23UC377fnzUXJKvmzNNbeFRJ91VeKdRepM8hqPXlRXBkG9Nb9Zix2WMVgNxz12uPW6thMm5S0S2bivOLz481HFwQRJAvHOoIE7+H8KWHhBsQYNARO1RS02qpYUyc3+JEeX1A61lWvbKJNZjS0uIMyZA10mDykqviasLhQiHU5G4/n9lsYjAHVtlFQKiAdfP7VWMRwHMGmpBpUUsaepXRPKBysBwc4Ot/wBla1B+kidG0AIte0KJ4VvcLmggAES0ESSSRl3EuP8ARVo4UYZgmHOMl1KgvDyeoaCLXCnhkxmjUOy2qADrZ31Cm3gtTlnBJrcFwvfyn6MQFzBMtBM90TXLBAgzBouT2RgkYpY5wLBnYHAwJYMoI/8AV1J0iJgLouxMjpdQCQ0xA77Y+nSoJHXnC1+OYHHCirmNJy5RGUmBmMWnLyIOhWiDeU+GdE+xFzjhtytDnZ8XugjuFuVofl3mwzWFG3XSwuHzYYaP/rJYQaA1FwZrDjT9R5rmY1Cx+YgDKwnZxaCO8b1hw8tCuh2Tx8NbmjMAJEAZi4TQbjvCD/tegVat9t0Hwc3iMBr3OJkQAGsNrtAgi4iHEiRU7rlcXwmRxEzH1QCA0kxEHwtSCF6XtTgw0te0EZKkVgisuaLEm1YsFyuOwC90UzUcQDLXAtPyy0j6XOEDKYqFo09Xh9ipygKc9o/KwVkG4N5rNKwayTeZWD9/fmt5LOh2D2mMDFzEHKRldykjvRrEW6r6BwPGAk95pFILbV/VNZv/AEvly3ex+Ndh4rXNbmIP0ESHbAjrULVSrOGOxnrUt3zI+v8ADNpblvtqtsEASaDU6CB6Lk9kVa174a97QS0HuyZihNSBSV2mNXrxd0eczDXyJFjZFOEViplReyQQdfBSVXEY7WAlxAA1RtJXYOF2s6XNAdRtLzBmesxFZWmYItffqtnHx2vxXZHAjumkRUeyoZRWn7Eii+A11V1NRNvz7HoQVolYcaczU7QNPRSMTYEjTXfW9gpEmxb9un7qBuadZgmkR75LCy5IkX87LGJQgxrfUSImOakBWuvTX3PipPtzXJskIWzv7CrLrGsQJ8vvNFn50Gvnpr91TJJZlO/v8qOfpRSD6aU2VYEwTM/g6HyVgZdyo4V6hVgyeYAMeJgjy+6yQQ6RWlj4fkDzUMV0x/akGXAh1hU/i3LVReKU5Uvzptqptx5MH2QRZQLN9BIMefj+6m5JU/Y1oRbSRaN6U9VqO7rjq0gyehkA9TNeYrvuPZ9oN6Un7qvHaHNgwHEADmRXWhgivRdIvySUOZPdJINhMEVBtpWo9FqODmnxba05YqDaTJ3M+e4zC7zm0BJOU1iQRmiu9Y5hQe02EW+nURDQa3Ei2srsn2Br47S8FtCDTLUimUy3UGZMV0XNLYxZABEn5cS13crLJABBJFBNdl18XDhrYjU1GpqZcLXNbmo1WljBssfA/wCs1vqBInwBpNitFKWCyNPiMMfLySQHBpiaANO9vqAMx15x7RcRkfFQe40EUDTJJ/2kB3Oyv4jAguMw0AtaJOoyhxrAEujUd0alUYcThtcKOw8taZTpPOnj5xoi+GWOjw2M92GSwZo3mJhxHJwOasW9Fy+HxhlPy4zDDDQ2fra5xI/9g2aD/Vyua8MlzHOAJGRgmC7MYJrbKYItRavCY+TDD3yQzEALQJow2JihAcdpJ6qIxVmTyanFYYY5xpGJmIDTVpnXlIvPlVUcWw5iZ0k1E7GxImZoF0eMLcU4ZArZ5mc0zlBbzgy7poocffvQW4f0nvd5rzLQ43BArlOhla4VHi/IOU7TT89FbhvAbmbIcJmDobWqLELOJwxYYcIIAdBgghw3GokWThGNLg01zQ0HvSCTcARmP6T6rS2msB2tk+ofCfEl7IzuxIAzYjg4DNbK0xBgAyQaUG69KzEBJAIJFxSnVc3sBmJ8nDGJLXADMCOQgbDoCeq6LMEAkgAE3MCT1Oq+gppqKPFk8liIi6lQtfi+HzgDmDzpsthV4xIBgSdATA84KpUjGUWpcErHB51/Btwnuy1zkGaTI7p6RCAUB98qqGJjlz33qRBOoG4NgPyrM3uOS/O9VtVaWxWVz0I3srmctOiwa6V3j7lZY4fwoxpzp/ax3LIjiDW/VRyxbnSb60VrHyKiJ92UYrB3/EqCxH5hnT8gndYyWk6U9NFl96jaT1pVYbMkEbnleFGQRwyWi8+/uj8Uc9b08ypYbqcjbfXzWX2v1p79lSkLlYOsSLRrKrxGiR5mgrWdtJNOalhttIikTOw/aqxj4R9DB8KUteVZAjjOAaayP5itL1WWiSC2KHT11VbMaYMXrIMGM1DBsTVWNoRAjlzkfeitYsVjErFpmBzFTc9PPkqc5s6szJGgEQQPEeZVuIe7JNBMnXqRyP2VeFhy1oNDljocoII5SD5KyWLgzimTmB+maHWkGo635BV/MJJMiRSNYm8i9kwwTNqiZpdpF9uaji4UgxSkRTxO419FcJEeIwczWgQJIIkwWlpkWHh5LSOHIBcHNcBmkk5i0tMh1MrpyiKVjeVuYjyJJAc02GskkEX89LxrFOLgTDgWjKaOpYP1BpIBoOZXeDsWuauEwOacMiJDhmml6d124B12VHE8OaGTlgZGuBLxmcILp5UkU9Vv8Uxr2d4ZYALgYIBnLz/rdauJg/Mc5tTdrblpIg9JMgUI8V3hIX7o1HYpZV7YaXaZpBLO60g/4gRQaBpUMcz8zDkOH/kgkkOABfDoIhwi4vAmVv5fmNdMHM4RMTmBOXMJh4Pdm00rSVxm4RyZ3E3yNdM5TMis/ScztRZu8rRDP5LIvZw4LmtBcHPaJoM4AaCYNJJDQbDWqzxHCOzTikFrsN3eblBDWggPIcQHEg6VMxQo0FxJcIL2kRMOcGwXOEawaWkC++zxLv8AslrpY2GiYLThmA9zYq0ioLSOcpd3RY4vEcU54a1zpayQ0loB8Reo0kmi6/w5wZdjNyANc+jXEDJGaHEikOyWymZiOVONhPZ8uhI7zWPcZiTlGfNIBadRQyvovYPwth4GH3TL3Ng4kVkgZsos1p2henpKTrO8eEZtRVUVbydjhGuDAH5c2uWQ2eU1V6qY0zplgRv+ysAX0K4PLMoiKQFghZRAcjtLs8yXt8dacgtEb9R0pSV6J7ZELm4vY7Q05JB5mZ69V811PpLqy+JRtfv9zRTq2wzm6+F6TzT5vQecz4WU3C7XUIFRrp4LWxMENqJBqNTVxFx4XnRfJuDi7S5NiaZfhmfekLL2c+X9bKtoqJrSZHl9lJjjY3r/AB6LmSQLbid4ptZC2PvNSpuwzECDFx/Srw8woQIFFJJPDdI+4/ZRe2aeOs+5SQegJ6ahQc2o9ImfE+SIgsczam3vkVW40IoDpsZr94QsPvTnfe6FhnTS5+3kOqlAqa0AgU70AQBYTFNwJ81XSndBmtDHUcxYq7Fu21CTIBuaR4qoiTQTSoNKk1rpOX3ZdFLuWKsPBIY9rnkmKEgQTWARrcLJMEWiI3ymwg7cip5iJoatzciQazFj057oBGYVgAU1iaEdBp1VrgrxcMZg4UuPPvRP7qlpitsohwrAzClItb15LbxWiSCBDoM2FTAB6qrEwJkWkCK1AA9OnMlSpeSTRxXgvktc1xbmLaAkZctH6a03Pis8O8uAlrTRxNSCXWECgzZRPP1UnYdRcOM5RSA7YcyIOxrqJUcJhOC5ooaUpmmdN+RuJWjFkTgqGJlLQQS11C0jvWOQEzzIrqIWsGnJQd8Ob3WzBa8wZEmKgOIrBZsVvsh7jmLoc0tFi4VinMEW5WqtH/if9eJTDMg1FIMtaHMmSHUmOdxVdYNdwVYGOC4YjcxBAgyc2ZzQAcpMEOy5gaKGJwzDhucJBc6TAIhxmjgbEkgZaWA5iOKx2EXCoirS4ZgTWHBzT+s1IjSFvYGEyxAmZLQJmZoWxWBO1hddm7O6LYRpYfDE4fyi6uH3rHLoBBDpsSCORXZ7O+H8TGLcwnDZLZAaDJGU5gTShgxX7rd7G+HSMcNxGOOE1ubvT9UZQHT9VLVNqr2rGwvX0Wh+KlUnx4MVau07RPM8B8J2GND2NNMOpbSRmd/tIihpXVena2FlF7dGhCjHbBGOU3Lkwsoi7lQiIgCIiALBCyiA53H8DIlg73lOviVyMUloLXUcIpVenhU8RwTXiDSs0oac14ev6THUtzg7S9jtTquODgj3Kw1snSliutjdlN/xMdaytZ/Y7v8AYTXdfO1OjaqDslf8NfwaFXizVI92UWivu+6uxOFeLtmNR1jw3WqMZpiu1fE/yvMq0alJ2nFo6xknwTc2AaGPBQdyrGmki6sa+QbeHvZYP5P8rldIsQE/sdaLGsEX13MLLh+fxE+Si0Ekz4D0v7sroFWLhXmYnQxQ39YKpxGGQDO9qGhF+v3C3I8wqsQFsG4EzU0gjdSmWTNfNYOIEAmfQn8IMT/aNBsY5g85t1WcT6jSn1H7OiKa11pqsCpgWETNYI05krpYkucz7R+0+a18ehIs4gR6joemxWcTGdALRNYcP0zcTBFZCj/ysznMIJLQCBYCW2of2skYvkgrNXA00OxoXV5/yeiqeyDE3w3NaYh47wIJFzM9aFVYToxWlpDmkQ4gAAmSYbW5mTpTqtp/BuxnB+G10AQ8PECKjvOtAI9ZWyFKUnZZIk1HkoxmTBygkX5a5hUEkkEDmKqt/dJabAB+YSCTHekWIp+NF6Ds74UAa0ucDEFsCusAumrYMDku3w3Y2EwyGiYDZNTAMi/Oq9Wj0itP6sL3OEtRFcHksDsdz3BvyzQgZqw3WCdq+II6LvdkfDrcLEdiuGbEdQGmVo5DQnU812hggevrdSDV7Ol6bToPdy/72M868pKxrcHwmTOZnO7NYDQDxstpEXpRioqyOAVbsOSDJpNAaGmo1ViKQYWURSAiIgCIiAIiIAiIgCxCyiAi9k0NQbha+NwbXCIEcqeUWW0sFUlCMlZom5y8Tscf4EgzNai9ee6od2ZiDYzsadZMfZdpZhebV6Tpajvtt+MHRVZLueexeGeLtNaUEz0/dP8Ag4snuGBao9Kr0GVIWP8A0Gnv9T9i/wAeR53H7KxSBDWyTeRTn4XhXYfYLi0CQ0A2uYneY0C7oCytFPoulh2b/LKuvNnIZ8OskElxI5jxFrfsFs4fZOGP8AeZknxlbyQt8NHQh9MF6FHOT5Zov7IwjdjT5+myw7srDIIyNE7CD5iq3liF0+BS/SvRFdzNThez8PDENY1o5D7m5W2AkLIKuoqOEiBCyiK4CIiAIiIAiIgCIiAIiIAiIgCIiAIiIAiIgCIiAIiIAiIgCIiAIiIAiIgMIsogMLKIgCIiAIiIAiIgCIiAIiIAiIgCIiAIiIAiIgCIiAIiIAiIgCIiAIiIAiIgCwURAZWERAZREQBERAEREAREQBERAf/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pic>
        <p:nvPicPr>
          <p:cNvPr id="7175" name="Picture 8" descr="http://img.diytrade.com/cdimg/632093/4873463/0/1197422157/Polyaluminium_Chloride-taki.jpg"/>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7010400" y="3771900"/>
            <a:ext cx="2133600" cy="160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Process 2"/>
          <p:cNvSpPr/>
          <p:nvPr/>
        </p:nvSpPr>
        <p:spPr bwMode="auto">
          <a:xfrm>
            <a:off x="0" y="1676400"/>
            <a:ext cx="1676400" cy="1524000"/>
          </a:xfrm>
          <a:prstGeom prst="flowChartProcess">
            <a:avLst/>
          </a:prstGeom>
          <a:noFill/>
          <a:ln w="57150" cmpd="sng">
            <a:solidFill>
              <a:srgbClr val="FF0000"/>
            </a:solidFill>
            <a:headEnd type="none" w="lg" len="med"/>
            <a:tailEnd type="none" w="lg"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cxnSp>
        <p:nvCxnSpPr>
          <p:cNvPr id="12" name="Straight Arrow Connector 11"/>
          <p:cNvCxnSpPr/>
          <p:nvPr/>
        </p:nvCxnSpPr>
        <p:spPr bwMode="auto">
          <a:xfrm flipV="1">
            <a:off x="152400" y="3810000"/>
            <a:ext cx="457200" cy="381000"/>
          </a:xfrm>
          <a:prstGeom prst="straightConnector1">
            <a:avLst/>
          </a:prstGeom>
          <a:solidFill>
            <a:schemeClr val="accent1"/>
          </a:solidFill>
          <a:ln w="38100" cap="flat" cmpd="sng" algn="ctr">
            <a:solidFill>
              <a:schemeClr val="tx1"/>
            </a:solidFill>
            <a:prstDash val="solid"/>
            <a:round/>
            <a:headEnd type="none" w="lg" len="med"/>
            <a:tailEnd type="arrow"/>
          </a:ln>
          <a:effectLst/>
        </p:spPr>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02" name="Picture 5" descr="b"/>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203" name="Picture 6" descr="a"/>
          <p:cNvPicPr>
            <a:picLocks noChangeAspect="1" noChangeArrowheads="1"/>
          </p:cNvPicPr>
          <p:nvPr/>
        </p:nvPicPr>
        <p:blipFill>
          <a:blip r:embed="rId4" cstate="print">
            <a:extLst>
              <a:ext uri="{28A0092B-C50C-407E-A947-70E740481C1C}">
                <a14:useLocalDpi xmlns=""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5"/>
          <a:stretch>
            <a:fillRect/>
          </a:stretch>
        </p:blipFill>
        <p:spPr>
          <a:xfrm>
            <a:off x="1635343" y="1771650"/>
            <a:ext cx="7508657" cy="5092700"/>
          </a:xfrm>
          <a:prstGeom prst="rect">
            <a:avLst/>
          </a:prstGeom>
        </p:spPr>
      </p:pic>
      <p:cxnSp>
        <p:nvCxnSpPr>
          <p:cNvPr id="8201" name="Straight Arrow Connector 13"/>
          <p:cNvCxnSpPr>
            <a:cxnSpLocks noChangeShapeType="1"/>
          </p:cNvCxnSpPr>
          <p:nvPr/>
        </p:nvCxnSpPr>
        <p:spPr bwMode="auto">
          <a:xfrm flipV="1">
            <a:off x="2743200" y="4876800"/>
            <a:ext cx="1905000" cy="609600"/>
          </a:xfrm>
          <a:prstGeom prst="straightConnector1">
            <a:avLst/>
          </a:prstGeom>
          <a:noFill/>
          <a:ln w="38100">
            <a:solidFill>
              <a:srgbClr val="FF0000"/>
            </a:solidFill>
            <a:round/>
            <a:headEnd type="none" w="lg" len="med"/>
            <a:tailEnd type="arrow" w="med" len="med"/>
          </a:ln>
          <a:extLst>
            <a:ext uri="{909E8E84-426E-40DD-AFC4-6F175D3DCCD1}">
              <a14:hiddenFill xmlns="" xmlns:a14="http://schemas.microsoft.com/office/drawing/2010/main">
                <a:noFill/>
              </a14:hiddenFill>
            </a:ext>
          </a:extLst>
        </p:spPr>
      </p:cxnSp>
      <p:sp>
        <p:nvSpPr>
          <p:cNvPr id="8200" name="Rectangle 11"/>
          <p:cNvSpPr>
            <a:spLocks noChangeArrowheads="1"/>
          </p:cNvSpPr>
          <p:nvPr/>
        </p:nvSpPr>
        <p:spPr bwMode="auto">
          <a:xfrm>
            <a:off x="1143000" y="5105400"/>
            <a:ext cx="1524000" cy="646113"/>
          </a:xfrm>
          <a:prstGeom prst="rect">
            <a:avLst/>
          </a:prstGeom>
          <a:noFill/>
          <a:ln w="44450">
            <a:solidFill>
              <a:srgbClr val="FF0000"/>
            </a:solidFill>
            <a:round/>
            <a:headEnd type="none" w="lg" len="med"/>
            <a:tailEnd type="none" w="lg" len="med"/>
          </a:ln>
          <a:extLst>
            <a:ext uri="{909E8E84-426E-40DD-AFC4-6F175D3DCCD1}">
              <a14:hiddenFill xmlns="" xmlns:a14="http://schemas.microsoft.com/office/drawing/2010/main">
                <a:solidFill>
                  <a:srgbClr val="FFFFFF"/>
                </a:solidFill>
              </a14:hiddenFill>
            </a:ext>
          </a:extLst>
        </p:spPr>
        <p:txBody>
          <a:bodyPr anchor="ctr">
            <a:spAutoFit/>
          </a:bodyPr>
          <a:lstStyle/>
          <a:p>
            <a:r>
              <a:rPr lang="en-US" dirty="0"/>
              <a:t>Chlorine application</a:t>
            </a:r>
          </a:p>
        </p:txBody>
      </p:sp>
      <p:sp>
        <p:nvSpPr>
          <p:cNvPr id="8194" name="Title 1"/>
          <p:cNvSpPr>
            <a:spLocks noGrp="1"/>
          </p:cNvSpPr>
          <p:nvPr>
            <p:ph type="title"/>
          </p:nvPr>
        </p:nvSpPr>
        <p:spPr/>
        <p:txBody>
          <a:bodyPr/>
          <a:lstStyle/>
          <a:p>
            <a:pPr eaLnBrk="1" hangingPunct="1"/>
            <a:r>
              <a:rPr lang="en-US" smtClean="0">
                <a:ea typeface="ＭＳ Ｐゴシック" pitchFamily="34" charset="-128"/>
              </a:rPr>
              <a:t>Chemical application: Disinfection</a:t>
            </a:r>
          </a:p>
        </p:txBody>
      </p:sp>
      <p:sp>
        <p:nvSpPr>
          <p:cNvPr id="8195" name="AutoShape 4" descr="data:image/jpg;base64,/9j/4AAQSkZJRgABAQAAAQABAAD/2wCEAAkGBhQSERQUExQUFRQTFhgXFRQYGBYYFBgYGBUXGBcZFxUaHCYeGB0jGRgXHy8gIycpLCwsGB4xNTAqNSYrLCkBCQoKDgwOGg8PGiwkHiQtKSwsLCoqKSwqLykpLSwsLSksLCwsKSwsKSwsLCwsKSwsLCwsKSwpLCksLCwsKSwsKf/AABEIAMIBAwMBIgACEQEDEQH/xAAbAAEAAgMBAQAAAAAAAAAAAAAAAgMBBAUGB//EADgQAAEDAgQDBgUEAgICAwAAAAEAAhEhMQMSQVEEYXEFIoGRofAGEzKxwWLR4fFCUhQjM4IHQ1P/xAAbAQEAAwEBAQEAAAAAAAAAAAAAAQIEAwUGB//EAC0RAAIBAwMDAgUEAwAAAAAAAAABAgMRIQQSMQVBUZGhEyIyYXFSseHwFBVC/9oADAMBAAIRAxEAPwD7iiIgCIiAIiIAiIgCIiAIiIAiIgCIiAIiIAiIgCIiAIiIAiIgCIiAIiIAiIgCIiAIiIAiIgCIiAIiIAiIgCIiAIiIAiLEoDKIiAIiIAiIgCIiAIiIAiwXKPzEBNFX8xM6i4LEUMyzKkEkWJRAZREQBERAEREAREQBEWJQGUVHEcY1g7xA5TXyXC4nt9zpynKNhBdfeyyV9ZSofW8+C8YOXB6Jz4utXG7UwmfU9s7SCfJeY4hz3fUS6sxXyBNLclrN4QQYBo2KXrqRSp0K8ep1tf8AEfU7Kh5Z2+L+KP8A8wIpJdNSdA0a9Vx8f40xWuyzhiIJJY4Agm31C2qqYDtQGhFbxWZm3kStfi8QgTlq28wQGmoPnPkvPfU68pX3eh3jRiuUdDh/jbG1wsN7SYlrnNjWuYEC0XvG63uzv/kDh8Qd/NhGQO8JbX9YoPGF5o8JlGbDBAbBO8d4kbuvQ3jeFo9p8CXQG/8AlJAIcGiZkgF1AZBvrC10eqVb2buiXp4vg+ncJ2xg4pLcPEY8i4aQfLfwW4CvjfDtJaSyWPZmkChkSA2CeRqK9ZW/wfxlxOC5uZxcIHdfUFsUrcH3VenS6jF4kjjLTNcH1Rzlj5gXjuzPjvDxiGvBwnG2YgsJ2zUynquweM5r0I1YzV4szuDjydn5oWDjhcU8UdSoniFO4jadd/FhVO4xcz5yxn39+CjcTtN88Wstx1zhi94iDYGZFZvS9IurmuS5NjfbiqwPWnhuV4KsmVNgFTBVTSphWIJoiIQTREUgIiIAiIgCwShK5nHdttZIb33cj3Z2JXGtXhRjum7EqLlhFvHdrtwjDmuNJkAH0mVy8ftx7j3Ya3zJrTTZauNxBcczozeOlIAuFQRmqIvAGtL/ANL5XU9WqzbUMRNcaKXIdV0klxvJNda1VTsAUpAaZGknnGgVoaJBc0zYSRppy/pbDZIBmh5zTf3uvInVfLZ2WCGHhQdOpJzcwsYrADIudelvRStGvofL3dSc8Bsnwp1256LPuuyxyZBcSJggOpEGtSBSDNJjXVa3GtId3RV5yuYYLSJMmaFsAQIGgXQweCggtAAg52zLJNWiDrqSFpO4eSTXumBH1CXgEVsadNRqtUGrl+5DDIkvB7pDi6ZjQggi1YtoSslgIDXNEOyuzVcAZEjz1FoqbLGNhnCwzUy12YCP1DKDNaTEH1WZqHB2VpgAkTSCMpA676BW+6LplGPAGIGgd4hwsXDEBM01EBpqdQRaFTxfY+G5rsrssw8B4tmaSAXg90Ek8tbKWFxjxinOwsc55PenKYAEh1q3ImwFlu8Q6WkAE/LzTWrZoBM94tAIDV13Sg1Ylo8pmJefmCXOFSTE0ABB5R4rocJ8QYvDkMkuY2mR/wDjFIa8VpypyXV7Y4BuIMJ0SAQ1wAAdB7oIdcwdDvK8/wAZw4iBOYOLQB/lMOBg/T3SKVt1Xo0NTfMcFGlLlHe4X43FA/CitXNdYTcNI2/VouvgfEWA6IxWiwyulh8iK+BXz4M5gbG00mm9tVGZXox1U1zk5yoRfB9TcDrI981lr1824PtTEwiCx5EaEktg6Ftqr0PBfGQLgMVgaDTO0kgcy01joVqhqYS5wZ5UJI9S137eM7qYxIv7qtXC4hrxLXNc2YlpBE9QrWOHvXmtKfg42N7DK2WFcfs/hWYbsQtzZsU/McSSRqIBsBJNL12hdXDcukfuUZstKtCpwyrmq6Kk0WYRSCaIikgIiIAtfiuMbhiXHoBc9AtbtLtVuGIFX6Cp84XFfiueczjM9N6BeTruoxofLDMv2OsKe7ku4/tY4ktAAbtvtPjsueHZjWm1djy6WUhhbROoHT9wQrsLDEVk+/YXydevKrLfUd2a4pR4IgatEV6f2LrLWkmSf3U2CnukyjsM+o18Nlmc7rBcw3DABFwfQxpoFHAMd0U1iKVGnIqQwgIr/FIg+MFQOFqIpsT7suLyTgsxKjcVrrSyYJzCBeARtXZROmosetPxTxVOJgicw1M0kGtxz6HX0JIk12YD2PeWu7rqlhAhsCJbcDprKi/DoWiZbasu/TBoSc0OqtwO8iKHxm2v9qjisFrpaTBpDhcRbeRFPTWV1U7vJJr8Y2RnDpaZJaYM5RIBESQS2D4bV0y/KwkZTDpArtbYgBwpqByXRwcMguBAcDUCKXMxuJFtJgrmcdwwbRn0uIDXCjg57hJJ2AzQTao6aKbu9rLHPx8IhzCGtcRAc0Gcpmba0yidYg6LcxQ5rC5nfc9wjDMSc0WJg7mhkQOqpxMOXueR3m5Zc2tAYBIF+6WmRzWOIxXfLwmkQWOw3EiC2ADJFZJHK5ixoNTV7IumbODxrfnESRrBmJDRStqk9cxK1u2uGcwy2H4eIQCNZJcRInvCS6CKjKKwsunDc8loc3EcHEgkOaHi5aaTEQW0gaQtrHwhjtbkID2OAzNBDwBMdaQRIN7amt9klLsxbJzO3cAANaQWulzgIoQZGUReHCkWBF5lcN4j3ZenZxZLm5/oBOGHVBy1h00BPdPlRajuzsuIMS5zA1yubJn6pBAFWitia7rXSrbFtkQro4YHv2VkKfF4UPJggGCJEUNqSdZ10VfpyWzDVyeTa4DtB2C8OadagzBoRUePVe37J7YZjtkUIjMNQTaNwYNV89B9VscHxbsJ4ewgEeUG4IXelVdN27HGpSU+OT6fh4nv35LcwHz7qvPdi9rNxmyKOEZmXLdBJpMwahdvAxKGAbUG56letGSeUefJNYZ02GyvatPBLpqGhuUVk5s01EREREGb6LcYuyOZYiyikgkiLBKkAlcviu2cuYZXNIMAkUPMLd4riMgmKamYinrJgeK87jcRnOZ0TcchsF5HU9b/AI8Uov5mdaUNzK3y4ncmZ08vVSY3l/HRZzVNb/m+nNHkzzXxkqjldm1IFvsjw/KEmKkePVII35VA9/yslgNDtXfrK4ssZke9uSjigAV858aKZby5zt0Ujb8e9aBVT8gqdPKKR5ya6UUXm5HLmKj8QriOf23UC377fnzUXJKvmzNNbeFRJ91VeKdRepM8hqPXlRXBkG9Nb9Zix2WMVgNxz12uPW6thMm5S0S2bivOLz481HFwQRJAvHOoIE7+H8KWHhBsQYNARO1RS02qpYUyc3+JEeX1A61lWvbKJNZjS0uIMyZA10mDykqviasLhQiHU5G4/n9lsYjAHVtlFQKiAdfP7VWMRwHMGmpBpUUsaepXRPKBysBwc4Ot/wBla1B+kidG0AIte0KJ4VvcLmggAES0ESSSRl3EuP8ARVo4UYZgmHOMl1KgvDyeoaCLXCnhkxmjUOy2qADrZ31Cm3gtTlnBJrcFwvfyn6MQFzBMtBM90TXLBAgzBouT2RgkYpY5wLBnYHAwJYMoI/8AV1J0iJgLouxMjpdQCQ0xA77Y+nSoJHXnC1+OYHHCirmNJy5RGUmBmMWnLyIOhWiDeU+GdE+xFzjhtytDnZ8XugjuFuVofl3mwzWFG3XSwuHzYYaP/rJYQaA1FwZrDjT9R5rmY1Cx+YgDKwnZxaCO8b1hw8tCuh2Tx8NbmjMAJEAZi4TQbjvCD/tegVat9t0Hwc3iMBr3OJkQAGsNrtAgi4iHEiRU7rlcXwmRxEzH1QCA0kxEHwtSCF6XtTgw0te0EZKkVgisuaLEm1YsFyuOwC90UzUcQDLXAtPyy0j6XOEDKYqFo09Xh9ipygKc9o/KwVkG4N5rNKwayTeZWD9/fmt5LOh2D2mMDFzEHKRldykjvRrEW6r6BwPGAk95pFILbV/VNZv/AEvly3ex+Ndh4rXNbmIP0ESHbAjrULVSrOGOxnrUt3zI+v8ADNpblvtqtsEASaDU6CB6Lk9kVa174a97QS0HuyZihNSBSV2mNXrxd0eczDXyJFjZFOEViplReyQQdfBSVXEY7WAlxAA1RtJXYOF2s6XNAdRtLzBmesxFZWmYItffqtnHx2vxXZHAjumkRUeyoZRWn7Eii+A11V1NRNvz7HoQVolYcaczU7QNPRSMTYEjTXfW9gpEmxb9un7qBuadZgmkR75LCy5IkX87LGJQgxrfUSImOakBWuvTX3PipPtzXJskIWzv7CrLrGsQJ8vvNFn50Gvnpr91TJJZlO/v8qOfpRSD6aU2VYEwTM/g6HyVgZdyo4V6hVgyeYAMeJgjy+6yQQ6RWlj4fkDzUMV0x/akGXAh1hU/i3LVReKU5Uvzptqptx5MH2QRZQLN9BIMefj+6m5JU/Y1oRbSRaN6U9VqO7rjq0gyehkA9TNeYrvuPZ9oN6Un7qvHaHNgwHEADmRXWhgivRdIvySUOZPdJINhMEVBtpWo9FqODmnxba05YqDaTJ3M+e4zC7zm0BJOU1iQRmiu9Y5hQe02EW+nURDQa3Ei2srsn2Br47S8FtCDTLUimUy3UGZMV0XNLYxZABEn5cS13crLJABBJFBNdl18XDhrYjU1GpqZcLXNbmo1WljBssfA/wCs1vqBInwBpNitFKWCyNPiMMfLySQHBpiaANO9vqAMx15x7RcRkfFQe40EUDTJJ/2kB3Oyv4jAguMw0AtaJOoyhxrAEujUd0alUYcThtcKOw8taZTpPOnj5xoi+GWOjw2M92GSwZo3mJhxHJwOasW9Fy+HxhlPy4zDDDQ2fra5xI/9g2aD/Vyua8MlzHOAJGRgmC7MYJrbKYItRavCY+TDD3yQzEALQJow2JihAcdpJ6qIxVmTyanFYYY5xpGJmIDTVpnXlIvPlVUcWw5iZ0k1E7GxImZoF0eMLcU4ZArZ5mc0zlBbzgy7poocffvQW4f0nvd5rzLQ43BArlOhla4VHi/IOU7TT89FbhvAbmbIcJmDobWqLELOJwxYYcIIAdBgghw3GokWThGNLg01zQ0HvSCTcARmP6T6rS2msB2tk+ofCfEl7IzuxIAzYjg4DNbK0xBgAyQaUG69KzEBJAIJFxSnVc3sBmJ8nDGJLXADMCOQgbDoCeq6LMEAkgAE3MCT1Oq+gppqKPFk8liIi6lQtfi+HzgDmDzpsthV4xIBgSdATA84KpUjGUWpcErHB51/Btwnuy1zkGaTI7p6RCAUB98qqGJjlz33qRBOoG4NgPyrM3uOS/O9VtVaWxWVz0I3srmctOiwa6V3j7lZY4fwoxpzp/ax3LIjiDW/VRyxbnSb60VrHyKiJ92UYrB3/EqCxH5hnT8gndYyWk6U9NFl96jaT1pVYbMkEbnleFGQRwyWi8+/uj8Uc9b08ypYbqcjbfXzWX2v1p79lSkLlYOsSLRrKrxGiR5mgrWdtJNOalhttIikTOw/aqxj4R9DB8KUteVZAjjOAaayP5itL1WWiSC2KHT11VbMaYMXrIMGM1DBsTVWNoRAjlzkfeitYsVjErFpmBzFTc9PPkqc5s6szJGgEQQPEeZVuIe7JNBMnXqRyP2VeFhy1oNDljocoII5SD5KyWLgzimTmB+maHWkGo635BV/MJJMiRSNYm8i9kwwTNqiZpdpF9uaji4UgxSkRTxO419FcJEeIwczWgQJIIkwWlpkWHh5LSOHIBcHNcBmkk5i0tMh1MrpyiKVjeVuYjyJJAc02GskkEX89LxrFOLgTDgWjKaOpYP1BpIBoOZXeDsWuauEwOacMiJDhmml6d124B12VHE8OaGTlgZGuBLxmcILp5UkU9Vv8Uxr2d4ZYALgYIBnLz/rdauJg/Mc5tTdrblpIg9JMgUI8V3hIX7o1HYpZV7YaXaZpBLO60g/4gRQaBpUMcz8zDkOH/kgkkOABfDoIhwi4vAmVv5fmNdMHM4RMTmBOXMJh4Pdm00rSVxm4RyZ3E3yNdM5TMis/ScztRZu8rRDP5LIvZw4LmtBcHPaJoM4AaCYNJJDQbDWqzxHCOzTikFrsN3eblBDWggPIcQHEg6VMxQo0FxJcIL2kRMOcGwXOEawaWkC++zxLv8AslrpY2GiYLThmA9zYq0ioLSOcpd3RY4vEcU54a1zpayQ0loB8Reo0kmi6/w5wZdjNyANc+jXEDJGaHEikOyWymZiOVONhPZ8uhI7zWPcZiTlGfNIBadRQyvovYPwth4GH3TL3Ng4kVkgZsos1p2henpKTrO8eEZtRVUVbydjhGuDAH5c2uWQ2eU1V6qY0zplgRv+ysAX0K4PLMoiKQFghZRAcjtLs8yXt8dacgtEb9R0pSV6J7ZELm4vY7Q05JB5mZ69V811PpLqy+JRtfv9zRTq2wzm6+F6TzT5vQecz4WU3C7XUIFRrp4LWxMENqJBqNTVxFx4XnRfJuDi7S5NiaZfhmfekLL2c+X9bKtoqJrSZHl9lJjjY3r/AB6LmSQLbid4ptZC2PvNSpuwzECDFx/Srw8woQIFFJJPDdI+4/ZRe2aeOs+5SQegJ6ahQc2o9ImfE+SIgsczam3vkVW40IoDpsZr94QsPvTnfe6FhnTS5+3kOqlAqa0AgU70AQBYTFNwJ81XSndBmtDHUcxYq7Fu21CTIBuaR4qoiTQTSoNKk1rpOX3ZdFLuWKsPBIY9rnkmKEgQTWARrcLJMEWiI3ymwg7cip5iJoatzciQazFj057oBGYVgAU1iaEdBp1VrgrxcMZg4UuPPvRP7qlpitsohwrAzClItb15LbxWiSCBDoM2FTAB6qrEwJkWkCK1AA9OnMlSpeSTRxXgvktc1xbmLaAkZctH6a03Pis8O8uAlrTRxNSCXWECgzZRPP1UnYdRcOM5RSA7YcyIOxrqJUcJhOC5ooaUpmmdN+RuJWjFkTgqGJlLQQS11C0jvWOQEzzIrqIWsGnJQd8Ob3WzBa8wZEmKgOIrBZsVvsh7jmLoc0tFi4VinMEW5WqtH/if9eJTDMg1FIMtaHMmSHUmOdxVdYNdwVYGOC4YjcxBAgyc2ZzQAcpMEOy5gaKGJwzDhucJBc6TAIhxmjgbEkgZaWA5iOKx2EXCoirS4ZgTWHBzT+s1IjSFvYGEyxAmZLQJmZoWxWBO1hddm7O6LYRpYfDE4fyi6uH3rHLoBBDpsSCORXZ7O+H8TGLcwnDZLZAaDJGU5gTShgxX7rd7G+HSMcNxGOOE1ubvT9UZQHT9VLVNqr2rGwvX0Wh+KlUnx4MVau07RPM8B8J2GND2NNMOpbSRmd/tIihpXVena2FlF7dGhCjHbBGOU3Lkwsoi7lQiIgCIiALBCyiA53H8DIlg73lOviVyMUloLXUcIpVenhU8RwTXiDSs0oac14ev6THUtzg7S9jtTquODgj3Kw1snSliutjdlN/xMdaytZ/Y7v8AYTXdfO1OjaqDslf8NfwaFXizVI92UWivu+6uxOFeLtmNR1jw3WqMZpiu1fE/yvMq0alJ2nFo6xknwTc2AaGPBQdyrGmki6sa+QbeHvZYP5P8rldIsQE/sdaLGsEX13MLLh+fxE+Si0Ekz4D0v7sroFWLhXmYnQxQ39YKpxGGQDO9qGhF+v3C3I8wqsQFsG4EzU0gjdSmWTNfNYOIEAmfQn8IMT/aNBsY5g85t1WcT6jSn1H7OiKa11pqsCpgWETNYI05krpYkucz7R+0+a18ehIs4gR6joemxWcTGdALRNYcP0zcTBFZCj/ysznMIJLQCBYCW2of2skYvkgrNXA00OxoXV5/yeiqeyDE3w3NaYh47wIJFzM9aFVYToxWlpDmkQ4gAAmSYbW5mTpTqtp/BuxnB+G10AQ8PECKjvOtAI9ZWyFKUnZZIk1HkoxmTBygkX5a5hUEkkEDmKqt/dJabAB+YSCTHekWIp+NF6Ds74UAa0ucDEFsCusAumrYMDku3w3Y2EwyGiYDZNTAMi/Oq9Wj0itP6sL3OEtRFcHksDsdz3BvyzQgZqw3WCdq+II6LvdkfDrcLEdiuGbEdQGmVo5DQnU812hggevrdSDV7Ol6bToPdy/72M868pKxrcHwmTOZnO7NYDQDxstpEXpRioqyOAVbsOSDJpNAaGmo1ViKQYWURSAiIgCIiAIiIAiIgCxCyiAi9k0NQbha+NwbXCIEcqeUWW0sFUlCMlZom5y8Tscf4EgzNai9ee6od2ZiDYzsadZMfZdpZhebV6Tpajvtt+MHRVZLueexeGeLtNaUEz0/dP8Ag4snuGBao9Kr0GVIWP8A0Gnv9T9i/wAeR53H7KxSBDWyTeRTn4XhXYfYLi0CQ0A2uYneY0C7oCytFPoulh2b/LKuvNnIZ8OskElxI5jxFrfsFs4fZOGP8AeZknxlbyQt8NHQh9MF6FHOT5Zov7IwjdjT5+myw7srDIIyNE7CD5iq3liF0+BS/SvRFdzNThez8PDENY1o5D7m5W2AkLIKuoqOEiBCyiK4CIiAIiIAiIgCIiAIiIAiIgCIiAIiIAiIgCIiAIiIAiIgCIiAIiIAiIgMIsogMLKIgCIiAIiIAiIgCIiAIiIAiIgCIiAIiIAiIgCIiAIiIAiIgCIiAIiIAiIgCwURAZWERAZREQBERAEREAREQBERAf/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8196" name="AutoShape 6" descr="data:image/jpg;base64,/9j/4AAQSkZJRgABAQAAAQABAAD/2wCEAAkGBhQSERQUExQUFRQTFhgXFRQYGBYYFBgYGBUXGBcZFxUaHCYeGB0jGRgXHy8gIycpLCwsGB4xNTAqNSYrLCkBCQoKDgwOGg8PGiwkHiQtKSwsLCoqKSwqLykpLSwsLSksLCwsKSwsKSwsLCwsKSwsLCwsKSwpLCksLCwsKSwsKf/AABEIAMIBAwMBIgACEQEDEQH/xAAbAAEAAgMBAQAAAAAAAAAAAAAAAgMBBAUGB//EADgQAAEDAgQDBgUEAgICAwAAAAEAAhEhMQMSQVEEYXEFIoGRofAGEzKxwWLR4fFCUhQjM4IHQ1P/xAAbAQEAAwEBAQEAAAAAAAAAAAAAAQIEAwUGB//EAC0RAAIBAwMDAgUEAwAAAAAAAAABAgMRIQQSMQVBUZGhEyIyYXFSseHwFBVC/9oADAMBAAIRAxEAPwD7iiIgCIiAIiIAiIgCIiAIiIAiIgCIiAIiIAiIgCIiAIiIAiIgCIiAIiIAiIgCIiAIiIAiIgCIiAIiIAiIgCIiAIiIAiLEoDKIiAIiIAiIgCIiAIiIAiwXKPzEBNFX8xM6i4LEUMyzKkEkWJRAZREQBERAEREAREQBEWJQGUVHEcY1g7xA5TXyXC4nt9zpynKNhBdfeyyV9ZSofW8+C8YOXB6Jz4utXG7UwmfU9s7SCfJeY4hz3fUS6sxXyBNLclrN4QQYBo2KXrqRSp0K8ep1tf8AEfU7Kh5Z2+L+KP8A8wIpJdNSdA0a9Vx8f40xWuyzhiIJJY4Agm31C2qqYDtQGhFbxWZm3kStfi8QgTlq28wQGmoPnPkvPfU68pX3eh3jRiuUdDh/jbG1wsN7SYlrnNjWuYEC0XvG63uzv/kDh8Qd/NhGQO8JbX9YoPGF5o8JlGbDBAbBO8d4kbuvQ3jeFo9p8CXQG/8AlJAIcGiZkgF1AZBvrC10eqVb2buiXp4vg+ncJ2xg4pLcPEY8i4aQfLfwW4CvjfDtJaSyWPZmkChkSA2CeRqK9ZW/wfxlxOC5uZxcIHdfUFsUrcH3VenS6jF4kjjLTNcH1Rzlj5gXjuzPjvDxiGvBwnG2YgsJ2zUynquweM5r0I1YzV4szuDjydn5oWDjhcU8UdSoniFO4jadd/FhVO4xcz5yxn39+CjcTtN88Wstx1zhi94iDYGZFZvS9IurmuS5NjfbiqwPWnhuV4KsmVNgFTBVTSphWIJoiIQTREUgIiIAiIgCwShK5nHdttZIb33cj3Z2JXGtXhRjum7EqLlhFvHdrtwjDmuNJkAH0mVy8ftx7j3Ya3zJrTTZauNxBcczozeOlIAuFQRmqIvAGtL/ANL5XU9WqzbUMRNcaKXIdV0klxvJNda1VTsAUpAaZGknnGgVoaJBc0zYSRppy/pbDZIBmh5zTf3uvInVfLZ2WCGHhQdOpJzcwsYrADIudelvRStGvofL3dSc8Bsnwp1256LPuuyxyZBcSJggOpEGtSBSDNJjXVa3GtId3RV5yuYYLSJMmaFsAQIGgXQweCggtAAg52zLJNWiDrqSFpO4eSTXumBH1CXgEVsadNRqtUGrl+5DDIkvB7pDi6ZjQggi1YtoSslgIDXNEOyuzVcAZEjz1FoqbLGNhnCwzUy12YCP1DKDNaTEH1WZqHB2VpgAkTSCMpA676BW+6LplGPAGIGgd4hwsXDEBM01EBpqdQRaFTxfY+G5rsrssw8B4tmaSAXg90Ek8tbKWFxjxinOwsc55PenKYAEh1q3ImwFlu8Q6WkAE/LzTWrZoBM94tAIDV13Sg1Ylo8pmJefmCXOFSTE0ABB5R4rocJ8QYvDkMkuY2mR/wDjFIa8VpypyXV7Y4BuIMJ0SAQ1wAAdB7oIdcwdDvK8/wAZw4iBOYOLQB/lMOBg/T3SKVt1Xo0NTfMcFGlLlHe4X43FA/CitXNdYTcNI2/VouvgfEWA6IxWiwyulh8iK+BXz4M5gbG00mm9tVGZXox1U1zk5yoRfB9TcDrI981lr1824PtTEwiCx5EaEktg6Ftqr0PBfGQLgMVgaDTO0kgcy01joVqhqYS5wZ5UJI9S137eM7qYxIv7qtXC4hrxLXNc2YlpBE9QrWOHvXmtKfg42N7DK2WFcfs/hWYbsQtzZsU/McSSRqIBsBJNL12hdXDcukfuUZstKtCpwyrmq6Kk0WYRSCaIikgIiIAtfiuMbhiXHoBc9AtbtLtVuGIFX6Cp84XFfiueczjM9N6BeTruoxofLDMv2OsKe7ku4/tY4ktAAbtvtPjsueHZjWm1djy6WUhhbROoHT9wQrsLDEVk+/YXydevKrLfUd2a4pR4IgatEV6f2LrLWkmSf3U2CnukyjsM+o18Nlmc7rBcw3DABFwfQxpoFHAMd0U1iKVGnIqQwgIr/FIg+MFQOFqIpsT7suLyTgsxKjcVrrSyYJzCBeARtXZROmosetPxTxVOJgicw1M0kGtxz6HX0JIk12YD2PeWu7rqlhAhsCJbcDprKi/DoWiZbasu/TBoSc0OqtwO8iKHxm2v9qjisFrpaTBpDhcRbeRFPTWV1U7vJJr8Y2RnDpaZJaYM5RIBESQS2D4bV0y/KwkZTDpArtbYgBwpqByXRwcMguBAcDUCKXMxuJFtJgrmcdwwbRn0uIDXCjg57hJJ2AzQTao6aKbu9rLHPx8IhzCGtcRAc0Gcpmba0yidYg6LcxQ5rC5nfc9wjDMSc0WJg7mhkQOqpxMOXueR3m5Zc2tAYBIF+6WmRzWOIxXfLwmkQWOw3EiC2ADJFZJHK5ixoNTV7IumbODxrfnESRrBmJDRStqk9cxK1u2uGcwy2H4eIQCNZJcRInvCS6CKjKKwsunDc8loc3EcHEgkOaHi5aaTEQW0gaQtrHwhjtbkID2OAzNBDwBMdaQRIN7amt9klLsxbJzO3cAANaQWulzgIoQZGUReHCkWBF5lcN4j3ZenZxZLm5/oBOGHVBy1h00BPdPlRajuzsuIMS5zA1yubJn6pBAFWitia7rXSrbFtkQro4YHv2VkKfF4UPJggGCJEUNqSdZ10VfpyWzDVyeTa4DtB2C8OadagzBoRUePVe37J7YZjtkUIjMNQTaNwYNV89B9VscHxbsJ4ewgEeUG4IXelVdN27HGpSU+OT6fh4nv35LcwHz7qvPdi9rNxmyKOEZmXLdBJpMwahdvAxKGAbUG56letGSeUefJNYZ02GyvatPBLpqGhuUVk5s01EREREGb6LcYuyOZYiyikgkiLBKkAlcviu2cuYZXNIMAkUPMLd4riMgmKamYinrJgeK87jcRnOZ0TcchsF5HU9b/AI8Uov5mdaUNzK3y4ncmZ08vVSY3l/HRZzVNb/m+nNHkzzXxkqjldm1IFvsjw/KEmKkePVII35VA9/yslgNDtXfrK4ssZke9uSjigAV858aKZby5zt0Ujb8e9aBVT8gqdPKKR5ya6UUXm5HLmKj8QriOf23UC377fnzUXJKvmzNNbeFRJ91VeKdRepM8hqPXlRXBkG9Nb9Zix2WMVgNxz12uPW6thMm5S0S2bivOLz481HFwQRJAvHOoIE7+H8KWHhBsQYNARO1RS02qpYUyc3+JEeX1A61lWvbKJNZjS0uIMyZA10mDykqviasLhQiHU5G4/n9lsYjAHVtlFQKiAdfP7VWMRwHMGmpBpUUsaepXRPKBysBwc4Ot/wBla1B+kidG0AIte0KJ4VvcLmggAES0ESSSRl3EuP8ARVo4UYZgmHOMl1KgvDyeoaCLXCnhkxmjUOy2qADrZ31Cm3gtTlnBJrcFwvfyn6MQFzBMtBM90TXLBAgzBouT2RgkYpY5wLBnYHAwJYMoI/8AV1J0iJgLouxMjpdQCQ0xA77Y+nSoJHXnC1+OYHHCirmNJy5RGUmBmMWnLyIOhWiDeU+GdE+xFzjhtytDnZ8XugjuFuVofl3mwzWFG3XSwuHzYYaP/rJYQaA1FwZrDjT9R5rmY1Cx+YgDKwnZxaCO8b1hw8tCuh2Tx8NbmjMAJEAZi4TQbjvCD/tegVat9t0Hwc3iMBr3OJkQAGsNrtAgi4iHEiRU7rlcXwmRxEzH1QCA0kxEHwtSCF6XtTgw0te0EZKkVgisuaLEm1YsFyuOwC90UzUcQDLXAtPyy0j6XOEDKYqFo09Xh9ipygKc9o/KwVkG4N5rNKwayTeZWD9/fmt5LOh2D2mMDFzEHKRldykjvRrEW6r6BwPGAk95pFILbV/VNZv/AEvly3ex+Ndh4rXNbmIP0ESHbAjrULVSrOGOxnrUt3zI+v8ADNpblvtqtsEASaDU6CB6Lk9kVa174a97QS0HuyZihNSBSV2mNXrxd0eczDXyJFjZFOEViplReyQQdfBSVXEY7WAlxAA1RtJXYOF2s6XNAdRtLzBmesxFZWmYItffqtnHx2vxXZHAjumkRUeyoZRWn7Eii+A11V1NRNvz7HoQVolYcaczU7QNPRSMTYEjTXfW9gpEmxb9un7qBuadZgmkR75LCy5IkX87LGJQgxrfUSImOakBWuvTX3PipPtzXJskIWzv7CrLrGsQJ8vvNFn50Gvnpr91TJJZlO/v8qOfpRSD6aU2VYEwTM/g6HyVgZdyo4V6hVgyeYAMeJgjy+6yQQ6RWlj4fkDzUMV0x/akGXAh1hU/i3LVReKU5Uvzptqptx5MH2QRZQLN9BIMefj+6m5JU/Y1oRbSRaN6U9VqO7rjq0gyehkA9TNeYrvuPZ9oN6Un7qvHaHNgwHEADmRXWhgivRdIvySUOZPdJINhMEVBtpWo9FqODmnxba05YqDaTJ3M+e4zC7zm0BJOU1iQRmiu9Y5hQe02EW+nURDQa3Ei2srsn2Br47S8FtCDTLUimUy3UGZMV0XNLYxZABEn5cS13crLJABBJFBNdl18XDhrYjU1GpqZcLXNbmo1WljBssfA/wCs1vqBInwBpNitFKWCyNPiMMfLySQHBpiaANO9vqAMx15x7RcRkfFQe40EUDTJJ/2kB3Oyv4jAguMw0AtaJOoyhxrAEujUd0alUYcThtcKOw8taZTpPOnj5xoi+GWOjw2M92GSwZo3mJhxHJwOasW9Fy+HxhlPy4zDDDQ2fra5xI/9g2aD/Vyua8MlzHOAJGRgmC7MYJrbKYItRavCY+TDD3yQzEALQJow2JihAcdpJ6qIxVmTyanFYYY5xpGJmIDTVpnXlIvPlVUcWw5iZ0k1E7GxImZoF0eMLcU4ZArZ5mc0zlBbzgy7poocffvQW4f0nvd5rzLQ43BArlOhla4VHi/IOU7TT89FbhvAbmbIcJmDobWqLELOJwxYYcIIAdBgghw3GokWThGNLg01zQ0HvSCTcARmP6T6rS2msB2tk+ofCfEl7IzuxIAzYjg4DNbK0xBgAyQaUG69KzEBJAIJFxSnVc3sBmJ8nDGJLXADMCOQgbDoCeq6LMEAkgAE3MCT1Oq+gppqKPFk8liIi6lQtfi+HzgDmDzpsthV4xIBgSdATA84KpUjGUWpcErHB51/Btwnuy1zkGaTI7p6RCAUB98qqGJjlz33qRBOoG4NgPyrM3uOS/O9VtVaWxWVz0I3srmctOiwa6V3j7lZY4fwoxpzp/ax3LIjiDW/VRyxbnSb60VrHyKiJ92UYrB3/EqCxH5hnT8gndYyWk6U9NFl96jaT1pVYbMkEbnleFGQRwyWi8+/uj8Uc9b08ypYbqcjbfXzWX2v1p79lSkLlYOsSLRrKrxGiR5mgrWdtJNOalhttIikTOw/aqxj4R9DB8KUteVZAjjOAaayP5itL1WWiSC2KHT11VbMaYMXrIMGM1DBsTVWNoRAjlzkfeitYsVjErFpmBzFTc9PPkqc5s6szJGgEQQPEeZVuIe7JNBMnXqRyP2VeFhy1oNDljocoII5SD5KyWLgzimTmB+maHWkGo635BV/MJJMiRSNYm8i9kwwTNqiZpdpF9uaji4UgxSkRTxO419FcJEeIwczWgQJIIkwWlpkWHh5LSOHIBcHNcBmkk5i0tMh1MrpyiKVjeVuYjyJJAc02GskkEX89LxrFOLgTDgWjKaOpYP1BpIBoOZXeDsWuauEwOacMiJDhmml6d124B12VHE8OaGTlgZGuBLxmcILp5UkU9Vv8Uxr2d4ZYALgYIBnLz/rdauJg/Mc5tTdrblpIg9JMgUI8V3hIX7o1HYpZV7YaXaZpBLO60g/4gRQaBpUMcz8zDkOH/kgkkOABfDoIhwi4vAmVv5fmNdMHM4RMTmBOXMJh4Pdm00rSVxm4RyZ3E3yNdM5TMis/ScztRZu8rRDP5LIvZw4LmtBcHPaJoM4AaCYNJJDQbDWqzxHCOzTikFrsN3eblBDWggPIcQHEg6VMxQo0FxJcIL2kRMOcGwXOEawaWkC++zxLv8AslrpY2GiYLThmA9zYq0ioLSOcpd3RY4vEcU54a1zpayQ0loB8Reo0kmi6/w5wZdjNyANc+jXEDJGaHEikOyWymZiOVONhPZ8uhI7zWPcZiTlGfNIBadRQyvovYPwth4GH3TL3Ng4kVkgZsos1p2henpKTrO8eEZtRVUVbydjhGuDAH5c2uWQ2eU1V6qY0zplgRv+ysAX0K4PLMoiKQFghZRAcjtLs8yXt8dacgtEb9R0pSV6J7ZELm4vY7Q05JB5mZ69V811PpLqy+JRtfv9zRTq2wzm6+F6TzT5vQecz4WU3C7XUIFRrp4LWxMENqJBqNTVxFx4XnRfJuDi7S5NiaZfhmfekLL2c+X9bKtoqJrSZHl9lJjjY3r/AB6LmSQLbid4ptZC2PvNSpuwzECDFx/Srw8woQIFFJJPDdI+4/ZRe2aeOs+5SQegJ6ahQc2o9ImfE+SIgsczam3vkVW40IoDpsZr94QsPvTnfe6FhnTS5+3kOqlAqa0AgU70AQBYTFNwJ81XSndBmtDHUcxYq7Fu21CTIBuaR4qoiTQTSoNKk1rpOX3ZdFLuWKsPBIY9rnkmKEgQTWARrcLJMEWiI3ymwg7cip5iJoatzciQazFj057oBGYVgAU1iaEdBp1VrgrxcMZg4UuPPvRP7qlpitsohwrAzClItb15LbxWiSCBDoM2FTAB6qrEwJkWkCK1AA9OnMlSpeSTRxXgvktc1xbmLaAkZctH6a03Pis8O8uAlrTRxNSCXWECgzZRPP1UnYdRcOM5RSA7YcyIOxrqJUcJhOC5ooaUpmmdN+RuJWjFkTgqGJlLQQS11C0jvWOQEzzIrqIWsGnJQd8Ob3WzBa8wZEmKgOIrBZsVvsh7jmLoc0tFi4VinMEW5WqtH/if9eJTDMg1FIMtaHMmSHUmOdxVdYNdwVYGOC4YjcxBAgyc2ZzQAcpMEOy5gaKGJwzDhucJBc6TAIhxmjgbEkgZaWA5iOKx2EXCoirS4ZgTWHBzT+s1IjSFvYGEyxAmZLQJmZoWxWBO1hddm7O6LYRpYfDE4fyi6uH3rHLoBBDpsSCORXZ7O+H8TGLcwnDZLZAaDJGU5gTShgxX7rd7G+HSMcNxGOOE1ubvT9UZQHT9VLVNqr2rGwvX0Wh+KlUnx4MVau07RPM8B8J2GND2NNMOpbSRmd/tIihpXVena2FlF7dGhCjHbBGOU3Lkwsoi7lQiIgCIiALBCyiA53H8DIlg73lOviVyMUloLXUcIpVenhU8RwTXiDSs0oac14ev6THUtzg7S9jtTquODgj3Kw1snSliutjdlN/xMdaytZ/Y7v8AYTXdfO1OjaqDslf8NfwaFXizVI92UWivu+6uxOFeLtmNR1jw3WqMZpiu1fE/yvMq0alJ2nFo6xknwTc2AaGPBQdyrGmki6sa+QbeHvZYP5P8rldIsQE/sdaLGsEX13MLLh+fxE+Si0Ekz4D0v7sroFWLhXmYnQxQ39YKpxGGQDO9qGhF+v3C3I8wqsQFsG4EzU0gjdSmWTNfNYOIEAmfQn8IMT/aNBsY5g85t1WcT6jSn1H7OiKa11pqsCpgWETNYI05krpYkucz7R+0+a18ehIs4gR6joemxWcTGdALRNYcP0zcTBFZCj/ysznMIJLQCBYCW2of2skYvkgrNXA00OxoXV5/yeiqeyDE3w3NaYh47wIJFzM9aFVYToxWlpDmkQ4gAAmSYbW5mTpTqtp/BuxnB+G10AQ8PECKjvOtAI9ZWyFKUnZZIk1HkoxmTBygkX5a5hUEkkEDmKqt/dJabAB+YSCTHekWIp+NF6Ds74UAa0ucDEFsCusAumrYMDku3w3Y2EwyGiYDZNTAMi/Oq9Wj0itP6sL3OEtRFcHksDsdz3BvyzQgZqw3WCdq+II6LvdkfDrcLEdiuGbEdQGmVo5DQnU812hggevrdSDV7Ol6bToPdy/72M868pKxrcHwmTOZnO7NYDQDxstpEXpRioqyOAVbsOSDJpNAaGmo1ViKQYWURSAiIgCIiAIiIAiIgCxCyiAi9k0NQbha+NwbXCIEcqeUWW0sFUlCMlZom5y8Tscf4EgzNai9ee6od2ZiDYzsadZMfZdpZhebV6Tpajvtt+MHRVZLueexeGeLtNaUEz0/dP8Ag4snuGBao9Kr0GVIWP8A0Gnv9T9i/wAeR53H7KxSBDWyTeRTn4XhXYfYLi0CQ0A2uYneY0C7oCytFPoulh2b/LKuvNnIZ8OskElxI5jxFrfsFs4fZOGP8AeZknxlbyQt8NHQh9MF6FHOT5Zov7IwjdjT5+myw7srDIIyNE7CD5iq3liF0+BS/SvRFdzNThez8PDENY1o5D7m5W2AkLIKuoqOEiBCyiK4CIiAIiIAiIgCIiAIiIAiIgCIiAIiIAiIgCIiAIiIAiIgCIiAIiIAiIgMIsogMLKIgCIiAIiIAiIgCIiAIiIAiIgCIiAIiIAiIgCIiAIiIAiIgCIiAIiIAiIgCwURAZWERAZREQBERAEREAREQBERAf/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pic>
        <p:nvPicPr>
          <p:cNvPr id="8197" name="Picture 10" descr="http://www.tradesparq.com/uploads_user/11301/20100429220020-Calcium-Hypochlorite.jpg"/>
          <p:cNvPicPr>
            <a:picLocks noChangeAspect="1" noChangeArrowheads="1"/>
          </p:cNvPicPr>
          <p:nvPr/>
        </p:nvPicPr>
        <p:blipFill>
          <a:blip r:embed="rId6" cstate="print">
            <a:extLst>
              <a:ext uri="{28A0092B-C50C-407E-A947-70E740481C1C}">
                <a14:useLocalDpi xmlns="" xmlns:a14="http://schemas.microsoft.com/office/drawing/2010/main" val="0"/>
              </a:ext>
            </a:extLst>
          </a:blip>
          <a:srcRect t="19003" b="10655"/>
          <a:stretch>
            <a:fillRect/>
          </a:stretch>
        </p:blipFill>
        <p:spPr bwMode="auto">
          <a:xfrm>
            <a:off x="152400" y="1828800"/>
            <a:ext cx="2720975" cy="1447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199" name="Picture 3"/>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9906000" y="4953000"/>
            <a:ext cx="1833563" cy="1123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204" name="Picture 3"/>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9906000" y="1524000"/>
            <a:ext cx="1833563" cy="1123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205" name="Picture 3"/>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9677400" y="3276600"/>
            <a:ext cx="1833563" cy="1123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201"/>
                                        </p:tgtEl>
                                        <p:attrNameLst>
                                          <p:attrName>style.visibility</p:attrName>
                                        </p:attrNameLst>
                                      </p:cBhvr>
                                      <p:to>
                                        <p:strVal val="visible"/>
                                      </p:to>
                                    </p:set>
                                    <p:anim calcmode="lin" valueType="num">
                                      <p:cBhvr additive="base">
                                        <p:cTn id="7" dur="500" fill="hold"/>
                                        <p:tgtEl>
                                          <p:spTgt spid="8201"/>
                                        </p:tgtEl>
                                        <p:attrNameLst>
                                          <p:attrName>ppt_x</p:attrName>
                                        </p:attrNameLst>
                                      </p:cBhvr>
                                      <p:tavLst>
                                        <p:tav tm="0">
                                          <p:val>
                                            <p:strVal val="#ppt_x"/>
                                          </p:val>
                                        </p:tav>
                                        <p:tav tm="100000">
                                          <p:val>
                                            <p:strVal val="#ppt_x"/>
                                          </p:val>
                                        </p:tav>
                                      </p:tavLst>
                                    </p:anim>
                                    <p:anim calcmode="lin" valueType="num">
                                      <p:cBhvr additive="base">
                                        <p:cTn id="8" dur="500" fill="hold"/>
                                        <p:tgtEl>
                                          <p:spTgt spid="820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200"/>
                                        </p:tgtEl>
                                        <p:attrNameLst>
                                          <p:attrName>style.visibility</p:attrName>
                                        </p:attrNameLst>
                                      </p:cBhvr>
                                      <p:to>
                                        <p:strVal val="visible"/>
                                      </p:to>
                                    </p:set>
                                    <p:anim calcmode="lin" valueType="num">
                                      <p:cBhvr additive="base">
                                        <p:cTn id="11" dur="500" fill="hold"/>
                                        <p:tgtEl>
                                          <p:spTgt spid="8200"/>
                                        </p:tgtEl>
                                        <p:attrNameLst>
                                          <p:attrName>ppt_x</p:attrName>
                                        </p:attrNameLst>
                                      </p:cBhvr>
                                      <p:tavLst>
                                        <p:tav tm="0">
                                          <p:val>
                                            <p:strVal val="#ppt_x"/>
                                          </p:val>
                                        </p:tav>
                                        <p:tav tm="100000">
                                          <p:val>
                                            <p:strVal val="#ppt_x"/>
                                          </p:val>
                                        </p:tav>
                                      </p:tavLst>
                                    </p:anim>
                                    <p:anim calcmode="lin" valueType="num">
                                      <p:cBhvr additive="base">
                                        <p:cTn id="12" dur="500" fill="hold"/>
                                        <p:tgtEl>
                                          <p:spTgt spid="82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Chemical Feeds</a:t>
            </a: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2289505268"/>
              </p:ext>
            </p:extLst>
          </p:nvPr>
        </p:nvGraphicFramePr>
        <p:xfrm>
          <a:off x="533400" y="2362200"/>
          <a:ext cx="8229600" cy="367284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endParaRPr lang="en-US" dirty="0"/>
                    </a:p>
                  </a:txBody>
                  <a:tcPr/>
                </a:tc>
                <a:tc>
                  <a:txBody>
                    <a:bodyPr/>
                    <a:lstStyle/>
                    <a:p>
                      <a:r>
                        <a:rPr lang="en-US" dirty="0" smtClean="0"/>
                        <a:t>Coagulant, </a:t>
                      </a:r>
                      <a:r>
                        <a:rPr lang="en-US" dirty="0" err="1" smtClean="0"/>
                        <a:t>floc</a:t>
                      </a:r>
                      <a:endParaRPr lang="en-US" dirty="0"/>
                    </a:p>
                  </a:txBody>
                  <a:tcPr/>
                </a:tc>
                <a:tc>
                  <a:txBody>
                    <a:bodyPr/>
                    <a:lstStyle/>
                    <a:p>
                      <a:r>
                        <a:rPr lang="en-US" dirty="0" smtClean="0"/>
                        <a:t>Coagulant, </a:t>
                      </a:r>
                      <a:r>
                        <a:rPr lang="en-US" dirty="0" err="1" smtClean="0"/>
                        <a:t>srsf</a:t>
                      </a:r>
                      <a:endParaRPr lang="en-US" dirty="0"/>
                    </a:p>
                  </a:txBody>
                  <a:tcPr/>
                </a:tc>
                <a:tc>
                  <a:txBody>
                    <a:bodyPr/>
                    <a:lstStyle/>
                    <a:p>
                      <a:r>
                        <a:rPr lang="en-US" dirty="0" smtClean="0"/>
                        <a:t>Chlorine</a:t>
                      </a:r>
                      <a:endParaRPr lang="en-US" dirty="0"/>
                    </a:p>
                  </a:txBody>
                  <a:tcPr/>
                </a:tc>
              </a:tr>
              <a:tr h="370840">
                <a:tc>
                  <a:txBody>
                    <a:bodyPr/>
                    <a:lstStyle/>
                    <a:p>
                      <a:r>
                        <a:rPr lang="en-US" dirty="0" smtClean="0"/>
                        <a:t>Stock Concentration</a:t>
                      </a:r>
                      <a:endParaRPr lang="en-US" dirty="0"/>
                    </a:p>
                  </a:txBody>
                  <a:tcPr/>
                </a:tc>
                <a:tc>
                  <a:txBody>
                    <a:bodyPr/>
                    <a:lstStyle/>
                    <a:p>
                      <a:r>
                        <a:rPr lang="en-US" dirty="0" smtClean="0"/>
                        <a:t>360 g/L</a:t>
                      </a:r>
                      <a:endParaRPr lang="en-US" dirty="0"/>
                    </a:p>
                  </a:txBody>
                  <a:tcPr/>
                </a:tc>
                <a:tc>
                  <a:txBody>
                    <a:bodyPr/>
                    <a:lstStyle/>
                    <a:p>
                      <a:r>
                        <a:rPr lang="en-US" dirty="0" smtClean="0"/>
                        <a:t>120 g/L</a:t>
                      </a:r>
                      <a:endParaRPr lang="en-US" dirty="0"/>
                    </a:p>
                  </a:txBody>
                  <a:tcPr/>
                </a:tc>
                <a:tc>
                  <a:txBody>
                    <a:bodyPr/>
                    <a:lstStyle/>
                    <a:p>
                      <a:r>
                        <a:rPr lang="en-US" dirty="0" smtClean="0"/>
                        <a:t>50 g/L</a:t>
                      </a:r>
                      <a:endParaRPr lang="en-US" dirty="0"/>
                    </a:p>
                  </a:txBody>
                  <a:tcPr/>
                </a:tc>
              </a:tr>
              <a:tr h="370840">
                <a:tc>
                  <a:txBody>
                    <a:bodyPr/>
                    <a:lstStyle/>
                    <a:p>
                      <a:r>
                        <a:rPr lang="en-US" dirty="0" err="1" smtClean="0"/>
                        <a:t>Q_chem</a:t>
                      </a:r>
                      <a:endParaRPr lang="en-US" dirty="0"/>
                    </a:p>
                  </a:txBody>
                  <a:tcPr/>
                </a:tc>
                <a:tc>
                  <a:txBody>
                    <a:bodyPr/>
                    <a:lstStyle/>
                    <a:p>
                      <a:r>
                        <a:rPr lang="en-US" dirty="0" smtClean="0"/>
                        <a:t>2 mL/s</a:t>
                      </a:r>
                      <a:endParaRPr lang="en-US" dirty="0"/>
                    </a:p>
                  </a:txBody>
                  <a:tcPr/>
                </a:tc>
                <a:tc>
                  <a:txBody>
                    <a:bodyPr/>
                    <a:lstStyle/>
                    <a:p>
                      <a:r>
                        <a:rPr lang="en-US" dirty="0" smtClean="0"/>
                        <a:t>2 mL/s</a:t>
                      </a:r>
                      <a:endParaRPr lang="en-US" dirty="0"/>
                    </a:p>
                  </a:txBody>
                  <a:tcPr/>
                </a:tc>
                <a:tc>
                  <a:txBody>
                    <a:bodyPr/>
                    <a:lstStyle/>
                    <a:p>
                      <a:r>
                        <a:rPr lang="en-US" dirty="0" smtClean="0"/>
                        <a:t>0-0.48 mL/s</a:t>
                      </a:r>
                      <a:endParaRPr lang="en-US" dirty="0"/>
                    </a:p>
                  </a:txBody>
                  <a:tcPr/>
                </a:tc>
              </a:tr>
              <a:tr h="370840">
                <a:tc>
                  <a:txBody>
                    <a:bodyPr/>
                    <a:lstStyle/>
                    <a:p>
                      <a:r>
                        <a:rPr lang="en-US" dirty="0" smtClean="0"/>
                        <a:t>Dose Range</a:t>
                      </a:r>
                      <a:endParaRPr lang="en-US" dirty="0"/>
                    </a:p>
                  </a:txBody>
                  <a:tcPr/>
                </a:tc>
                <a:tc>
                  <a:txBody>
                    <a:bodyPr/>
                    <a:lstStyle/>
                    <a:p>
                      <a:r>
                        <a:rPr lang="en-US" dirty="0" smtClean="0"/>
                        <a:t>0-60 mg/L (alum)</a:t>
                      </a:r>
                      <a:endParaRPr lang="en-US" dirty="0"/>
                    </a:p>
                  </a:txBody>
                  <a:tcPr/>
                </a:tc>
                <a:tc>
                  <a:txBody>
                    <a:bodyPr/>
                    <a:lstStyle/>
                    <a:p>
                      <a:r>
                        <a:rPr lang="en-US" dirty="0" smtClean="0"/>
                        <a:t>0-18 mg/L (alum)</a:t>
                      </a:r>
                      <a:endParaRPr lang="en-US" dirty="0"/>
                    </a:p>
                  </a:txBody>
                  <a:tcPr/>
                </a:tc>
                <a:tc>
                  <a:txBody>
                    <a:bodyPr/>
                    <a:lstStyle/>
                    <a:p>
                      <a:r>
                        <a:rPr lang="en-US" dirty="0" smtClean="0"/>
                        <a:t>0-2 mg/L</a:t>
                      </a:r>
                      <a:endParaRPr lang="en-US" dirty="0"/>
                    </a:p>
                  </a:txBody>
                  <a:tcPr/>
                </a:tc>
              </a:tr>
              <a:tr h="370840">
                <a:tc>
                  <a:txBody>
                    <a:bodyPr/>
                    <a:lstStyle/>
                    <a:p>
                      <a:r>
                        <a:rPr lang="en-US" dirty="0" smtClean="0"/>
                        <a:t>Length of</a:t>
                      </a:r>
                      <a:r>
                        <a:rPr lang="en-US" baseline="0" dirty="0" smtClean="0"/>
                        <a:t> Small Diameter Tubing</a:t>
                      </a:r>
                      <a:endParaRPr lang="en-US" dirty="0"/>
                    </a:p>
                  </a:txBody>
                  <a:tcPr/>
                </a:tc>
                <a:tc>
                  <a:txBody>
                    <a:bodyPr/>
                    <a:lstStyle/>
                    <a:p>
                      <a:r>
                        <a:rPr lang="en-US" dirty="0" smtClean="0"/>
                        <a:t>0.864 m</a:t>
                      </a:r>
                      <a:endParaRPr lang="en-US" dirty="0"/>
                    </a:p>
                  </a:txBody>
                  <a:tcPr/>
                </a:tc>
                <a:tc>
                  <a:txBody>
                    <a:bodyPr/>
                    <a:lstStyle/>
                    <a:p>
                      <a:r>
                        <a:rPr lang="en-US" dirty="0" smtClean="0"/>
                        <a:t>2.178</a:t>
                      </a:r>
                      <a:endParaRPr lang="en-US" dirty="0"/>
                    </a:p>
                  </a:txBody>
                  <a:tcPr/>
                </a:tc>
                <a:tc>
                  <a:txBody>
                    <a:bodyPr/>
                    <a:lstStyle/>
                    <a:p>
                      <a:r>
                        <a:rPr lang="en-US" dirty="0" smtClean="0"/>
                        <a:t>…</a:t>
                      </a:r>
                      <a:endParaRPr lang="en-US" dirty="0"/>
                    </a:p>
                  </a:txBody>
                  <a:tcPr/>
                </a:tc>
              </a:tr>
              <a:tr h="370840">
                <a:tc>
                  <a:txBody>
                    <a:bodyPr/>
                    <a:lstStyle/>
                    <a:p>
                      <a:r>
                        <a:rPr lang="en-US" dirty="0" smtClean="0"/>
                        <a:t>Length of Large Diameter Tubing</a:t>
                      </a:r>
                      <a:endParaRPr lang="en-US" dirty="0"/>
                    </a:p>
                  </a:txBody>
                  <a:tcPr/>
                </a:tc>
                <a:tc gridSpan="3">
                  <a:txBody>
                    <a:bodyPr/>
                    <a:lstStyle/>
                    <a:p>
                      <a:pPr algn="ctr"/>
                      <a:r>
                        <a:rPr lang="en-US" dirty="0" smtClean="0"/>
                        <a:t>Dependent</a:t>
                      </a:r>
                      <a:r>
                        <a:rPr lang="en-US" baseline="0" dirty="0" smtClean="0"/>
                        <a:t> on plant layout</a:t>
                      </a:r>
                      <a:endParaRPr lang="en-US" dirty="0"/>
                    </a:p>
                  </a:txBody>
                  <a:tcPr anchor="ctr"/>
                </a:tc>
                <a:tc hMerge="1">
                  <a:txBody>
                    <a:bodyPr/>
                    <a:lstStyle/>
                    <a:p>
                      <a:endParaRPr lang="en-US" dirty="0"/>
                    </a:p>
                  </a:txBody>
                  <a:tcPr/>
                </a:tc>
                <a:tc hMerge="1">
                  <a:txBody>
                    <a:bodyPr/>
                    <a:lstStyle/>
                    <a:p>
                      <a:endParaRPr lang="en-US" dirty="0"/>
                    </a:p>
                  </a:txBody>
                  <a:tcPr/>
                </a:tc>
              </a:tr>
              <a:tr h="370840">
                <a:tc>
                  <a:txBody>
                    <a:bodyPr/>
                    <a:lstStyle/>
                    <a:p>
                      <a:r>
                        <a:rPr lang="en-US" dirty="0" smtClean="0"/>
                        <a:t># of Drop</a:t>
                      </a:r>
                      <a:r>
                        <a:rPr lang="en-US" baseline="0" dirty="0" smtClean="0"/>
                        <a:t> Tubes Required</a:t>
                      </a:r>
                      <a:endParaRPr lang="en-US" dirty="0"/>
                    </a:p>
                  </a:txBody>
                  <a:tcPr/>
                </a:tc>
                <a:tc>
                  <a:txBody>
                    <a:bodyPr/>
                    <a:lstStyle/>
                    <a:p>
                      <a:r>
                        <a:rPr lang="en-US" dirty="0" smtClean="0"/>
                        <a:t>1</a:t>
                      </a:r>
                      <a:endParaRPr lang="en-US" dirty="0"/>
                    </a:p>
                  </a:txBody>
                  <a:tcPr/>
                </a:tc>
                <a:tc>
                  <a:txBody>
                    <a:bodyPr/>
                    <a:lstStyle/>
                    <a:p>
                      <a:r>
                        <a:rPr lang="en-US" dirty="0" smtClean="0"/>
                        <a:t>1</a:t>
                      </a:r>
                      <a:endParaRPr lang="en-US" dirty="0"/>
                    </a:p>
                  </a:txBody>
                  <a:tcPr/>
                </a:tc>
                <a:tc>
                  <a:txBody>
                    <a:bodyPr/>
                    <a:lstStyle/>
                    <a:p>
                      <a:r>
                        <a:rPr lang="en-US" dirty="0" smtClean="0"/>
                        <a:t>1</a:t>
                      </a:r>
                      <a:endParaRPr lang="en-US" dirty="0"/>
                    </a:p>
                  </a:txBody>
                  <a:tcPr/>
                </a:tc>
              </a:tr>
            </a:tbl>
          </a:graphicData>
        </a:graphic>
      </p:graphicFrame>
      <p:cxnSp>
        <p:nvCxnSpPr>
          <p:cNvPr id="6" name="Straight Arrow Connector 5"/>
          <p:cNvCxnSpPr/>
          <p:nvPr/>
        </p:nvCxnSpPr>
        <p:spPr bwMode="auto">
          <a:xfrm flipH="1">
            <a:off x="3505200" y="1761672"/>
            <a:ext cx="533401" cy="1057728"/>
          </a:xfrm>
          <a:prstGeom prst="straightConnector1">
            <a:avLst/>
          </a:prstGeom>
          <a:solidFill>
            <a:schemeClr val="accent1"/>
          </a:solidFill>
          <a:ln w="12700" cap="flat" cmpd="sng" algn="ctr">
            <a:solidFill>
              <a:schemeClr val="tx1"/>
            </a:solidFill>
            <a:prstDash val="solid"/>
            <a:round/>
            <a:headEnd type="none" w="lg" len="med"/>
            <a:tailEnd type="arrow"/>
          </a:ln>
          <a:effectLst/>
        </p:spPr>
      </p:cxnSp>
      <p:cxnSp>
        <p:nvCxnSpPr>
          <p:cNvPr id="8" name="Straight Arrow Connector 7"/>
          <p:cNvCxnSpPr/>
          <p:nvPr/>
        </p:nvCxnSpPr>
        <p:spPr bwMode="auto">
          <a:xfrm>
            <a:off x="4464957" y="1761672"/>
            <a:ext cx="259443" cy="1057728"/>
          </a:xfrm>
          <a:prstGeom prst="straightConnector1">
            <a:avLst/>
          </a:prstGeom>
          <a:solidFill>
            <a:schemeClr val="accent1"/>
          </a:solidFill>
          <a:ln w="12700" cap="flat" cmpd="sng" algn="ctr">
            <a:solidFill>
              <a:schemeClr val="tx1"/>
            </a:solidFill>
            <a:prstDash val="solid"/>
            <a:round/>
            <a:headEnd type="none" w="lg" len="med"/>
            <a:tailEnd type="arrow"/>
          </a:ln>
          <a:effectLst/>
        </p:spPr>
      </p:cxnSp>
      <p:sp>
        <p:nvSpPr>
          <p:cNvPr id="11" name="TextBox 10"/>
          <p:cNvSpPr txBox="1"/>
          <p:nvPr/>
        </p:nvSpPr>
        <p:spPr>
          <a:xfrm>
            <a:off x="4038600" y="1419163"/>
            <a:ext cx="3499676" cy="369332"/>
          </a:xfrm>
          <a:prstGeom prst="rect">
            <a:avLst/>
          </a:prstGeom>
          <a:noFill/>
        </p:spPr>
        <p:txBody>
          <a:bodyPr wrap="none" rtlCol="0">
            <a:spAutoFit/>
          </a:bodyPr>
          <a:lstStyle/>
          <a:p>
            <a:r>
              <a:rPr lang="en-US" dirty="0" smtClean="0"/>
              <a:t>2 storage tanks are necessary</a:t>
            </a:r>
            <a:endParaRPr lang="en-US" dirty="0"/>
          </a:p>
        </p:txBody>
      </p:sp>
      <p:sp>
        <p:nvSpPr>
          <p:cNvPr id="14" name="Oval 13"/>
          <p:cNvSpPr/>
          <p:nvPr/>
        </p:nvSpPr>
        <p:spPr bwMode="auto">
          <a:xfrm>
            <a:off x="2286000" y="5410200"/>
            <a:ext cx="5181600" cy="381000"/>
          </a:xfrm>
          <a:prstGeom prst="ellipse">
            <a:avLst/>
          </a:prstGeom>
          <a:noFill/>
          <a:ln w="12700" cap="flat" cmpd="sng" algn="ctr">
            <a:solidFill>
              <a:schemeClr val="accent5">
                <a:lumMod val="50000"/>
              </a:schemeClr>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5" name="TextBox 14"/>
          <p:cNvSpPr txBox="1"/>
          <p:nvPr/>
        </p:nvSpPr>
        <p:spPr>
          <a:xfrm>
            <a:off x="457200" y="1788495"/>
            <a:ext cx="1609736" cy="369332"/>
          </a:xfrm>
          <a:prstGeom prst="rect">
            <a:avLst/>
          </a:prstGeom>
          <a:noFill/>
        </p:spPr>
        <p:txBody>
          <a:bodyPr wrap="none" rtlCol="0">
            <a:spAutoFit/>
          </a:bodyPr>
          <a:lstStyle/>
          <a:p>
            <a:r>
              <a:rPr lang="en-US" dirty="0" smtClean="0"/>
              <a:t>* 12 L/s plant</a:t>
            </a:r>
            <a:endParaRPr lang="en-US" dirty="0"/>
          </a:p>
        </p:txBody>
      </p:sp>
      <p:cxnSp>
        <p:nvCxnSpPr>
          <p:cNvPr id="17" name="Straight Arrow Connector 16"/>
          <p:cNvCxnSpPr/>
          <p:nvPr/>
        </p:nvCxnSpPr>
        <p:spPr bwMode="auto">
          <a:xfrm>
            <a:off x="1828800" y="2157827"/>
            <a:ext cx="1066800" cy="3252373"/>
          </a:xfrm>
          <a:prstGeom prst="straightConnector1">
            <a:avLst/>
          </a:prstGeom>
          <a:solidFill>
            <a:schemeClr val="accent1"/>
          </a:solidFill>
          <a:ln w="12700" cap="flat" cmpd="sng" algn="ctr">
            <a:solidFill>
              <a:schemeClr val="tx1"/>
            </a:solidFill>
            <a:prstDash val="solid"/>
            <a:round/>
            <a:headEnd type="arrow"/>
            <a:tailEnd type="arrow"/>
          </a:ln>
          <a:effectLst/>
        </p:spPr>
      </p:cxnSp>
      <p:pic>
        <p:nvPicPr>
          <p:cNvPr id="91138" name="Picture 2"/>
          <p:cNvPicPr>
            <a:picLocks noChangeAspect="1" noChangeArrowheads="1"/>
          </p:cNvPicPr>
          <p:nvPr/>
        </p:nvPicPr>
        <p:blipFill>
          <a:blip r:embed="rId2" cstate="print"/>
          <a:srcRect l="7376" t="11765" r="6574" b="27941"/>
          <a:stretch>
            <a:fillRect/>
          </a:stretch>
        </p:blipFill>
        <p:spPr bwMode="auto">
          <a:xfrm>
            <a:off x="7010400" y="4343400"/>
            <a:ext cx="1951463" cy="2286000"/>
          </a:xfrm>
          <a:prstGeom prst="rect">
            <a:avLst/>
          </a:prstGeom>
          <a:noFill/>
          <a:ln w="9525">
            <a:noFill/>
            <a:miter lim="800000"/>
            <a:headEnd/>
            <a:tailEnd/>
          </a:ln>
          <a:effectLst/>
        </p:spPr>
      </p:pic>
    </p:spTree>
    <p:extLst>
      <p:ext uri="{BB962C8B-B14F-4D97-AF65-F5344CB8AC3E}">
        <p14:creationId xmlns="" xmlns:p14="http://schemas.microsoft.com/office/powerpoint/2010/main" val="13993800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91138"/>
                                        </p:tgtEl>
                                        <p:attrNameLst>
                                          <p:attrName>style.visibility</p:attrName>
                                        </p:attrNameLst>
                                      </p:cBhvr>
                                      <p:to>
                                        <p:strVal val="visible"/>
                                      </p:to>
                                    </p:set>
                                    <p:animEffect transition="in" filter="wipe(down)">
                                      <p:cBhvr>
                                        <p:cTn id="34" dur="500"/>
                                        <p:tgtEl>
                                          <p:spTgt spid="91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err="1" smtClean="0"/>
              <a:t>AguaClara</a:t>
            </a:r>
            <a:r>
              <a:rPr lang="en-US" dirty="0" smtClean="0"/>
              <a:t> Plant</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162624" y="1447800"/>
            <a:ext cx="8828976" cy="4800600"/>
          </a:xfrm>
          <a:prstGeom prst="rect">
            <a:avLst/>
          </a:prstGeom>
        </p:spPr>
      </p:pic>
      <p:sp>
        <p:nvSpPr>
          <p:cNvPr id="5" name="5-Point Star 4"/>
          <p:cNvSpPr/>
          <p:nvPr/>
        </p:nvSpPr>
        <p:spPr bwMode="auto">
          <a:xfrm>
            <a:off x="6096000" y="2286000"/>
            <a:ext cx="1905000" cy="1905000"/>
          </a:xfrm>
          <a:prstGeom prst="star5">
            <a:avLst/>
          </a:prstGeom>
          <a:noFill/>
          <a:ln w="76200" cap="flat" cmpd="sng" algn="ctr">
            <a:solidFill>
              <a:srgbClr val="FFC000"/>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cxnSp>
        <p:nvCxnSpPr>
          <p:cNvPr id="7" name="Straight Arrow Connector 6"/>
          <p:cNvCxnSpPr/>
          <p:nvPr/>
        </p:nvCxnSpPr>
        <p:spPr bwMode="auto">
          <a:xfrm>
            <a:off x="5715000" y="1676400"/>
            <a:ext cx="0" cy="2171700"/>
          </a:xfrm>
          <a:prstGeom prst="straightConnector1">
            <a:avLst/>
          </a:prstGeom>
          <a:solidFill>
            <a:schemeClr val="accent1"/>
          </a:solidFill>
          <a:ln w="38100" cap="flat" cmpd="sng" algn="ctr">
            <a:solidFill>
              <a:schemeClr val="tx1"/>
            </a:solidFill>
            <a:prstDash val="solid"/>
            <a:round/>
            <a:headEnd type="none" w="lg" len="med"/>
            <a:tailEnd type="arrow"/>
          </a:ln>
          <a:effectLst/>
        </p:spPr>
      </p:cxnSp>
      <p:cxnSp>
        <p:nvCxnSpPr>
          <p:cNvPr id="9" name="Straight Arrow Connector 8"/>
          <p:cNvCxnSpPr/>
          <p:nvPr/>
        </p:nvCxnSpPr>
        <p:spPr bwMode="auto">
          <a:xfrm rot="5400000">
            <a:off x="38100" y="1485900"/>
            <a:ext cx="1295400" cy="1588"/>
          </a:xfrm>
          <a:prstGeom prst="straightConnector1">
            <a:avLst/>
          </a:prstGeom>
          <a:solidFill>
            <a:schemeClr val="accent1"/>
          </a:solidFill>
          <a:ln w="28575" cap="flat" cmpd="sng" algn="ctr">
            <a:solidFill>
              <a:schemeClr val="tx1"/>
            </a:solidFill>
            <a:prstDash val="solid"/>
            <a:round/>
            <a:headEnd type="none" w="lg" len="med"/>
            <a:tailEnd type="arrow"/>
          </a:ln>
          <a:effectLst/>
        </p:spPr>
      </p:cxnSp>
      <p:cxnSp>
        <p:nvCxnSpPr>
          <p:cNvPr id="10" name="Straight Arrow Connector 9"/>
          <p:cNvCxnSpPr/>
          <p:nvPr/>
        </p:nvCxnSpPr>
        <p:spPr bwMode="auto">
          <a:xfrm rot="5400000">
            <a:off x="5220494" y="3466306"/>
            <a:ext cx="1295400" cy="1588"/>
          </a:xfrm>
          <a:prstGeom prst="straightConnector1">
            <a:avLst/>
          </a:prstGeom>
          <a:solidFill>
            <a:schemeClr val="accent1"/>
          </a:solidFill>
          <a:ln w="28575" cap="flat" cmpd="sng" algn="ctr">
            <a:solidFill>
              <a:schemeClr val="tx1"/>
            </a:solidFill>
            <a:prstDash val="solid"/>
            <a:round/>
            <a:headEnd type="none" w="lg" len="med"/>
            <a:tailEnd type="arrow"/>
          </a:ln>
          <a:effectLst/>
        </p:spPr>
      </p:cxnSp>
    </p:spTree>
    <p:extLst>
      <p:ext uri="{BB962C8B-B14F-4D97-AF65-F5344CB8AC3E}">
        <p14:creationId xmlns="" xmlns:p14="http://schemas.microsoft.com/office/powerpoint/2010/main" val="356681016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the LCDC work for plants with different setups/ flow rates</a:t>
            </a:r>
            <a:endParaRPr lang="en-US" dirty="0"/>
          </a:p>
        </p:txBody>
      </p:sp>
      <p:pic>
        <p:nvPicPr>
          <p:cNvPr id="4" name="Content Placeholder 3"/>
          <p:cNvPicPr>
            <a:picLocks noGrp="1" noChangeAspect="1" noChangeArrowheads="1"/>
          </p:cNvPicPr>
          <p:nvPr>
            <p:ph idx="1"/>
          </p:nvPr>
        </p:nvPicPr>
        <p:blipFill>
          <a:blip r:embed="rId3" cstate="print">
            <a:extLst>
              <a:ext uri="{28A0092B-C50C-407E-A947-70E740481C1C}">
                <a14:useLocalDpi xmlns="" xmlns:a14="http://schemas.microsoft.com/office/drawing/2010/main" val="0"/>
              </a:ext>
            </a:extLst>
          </a:blip>
          <a:srcRect t="19737" r="3661"/>
          <a:stretch>
            <a:fillRect/>
          </a:stretch>
        </p:blipFill>
        <p:spPr bwMode="auto">
          <a:xfrm>
            <a:off x="4267200" y="1676400"/>
            <a:ext cx="4679917" cy="2590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6" name="Straight Arrow Connector 5"/>
          <p:cNvCxnSpPr/>
          <p:nvPr/>
        </p:nvCxnSpPr>
        <p:spPr bwMode="auto">
          <a:xfrm>
            <a:off x="2971800" y="2286000"/>
            <a:ext cx="1219200" cy="304800"/>
          </a:xfrm>
          <a:prstGeom prst="straightConnector1">
            <a:avLst/>
          </a:prstGeom>
          <a:solidFill>
            <a:schemeClr val="accent1"/>
          </a:solidFill>
          <a:ln w="28575" cap="flat" cmpd="sng" algn="ctr">
            <a:solidFill>
              <a:srgbClr val="FF0000"/>
            </a:solidFill>
            <a:prstDash val="solid"/>
            <a:round/>
            <a:headEnd type="none" w="lg" len="med"/>
            <a:tailEnd type="arrow"/>
          </a:ln>
          <a:effectLst/>
        </p:spPr>
      </p:cxnSp>
      <p:sp>
        <p:nvSpPr>
          <p:cNvPr id="7" name="TextBox 6"/>
          <p:cNvSpPr txBox="1"/>
          <p:nvPr/>
        </p:nvSpPr>
        <p:spPr>
          <a:xfrm>
            <a:off x="457200" y="2209800"/>
            <a:ext cx="3144157" cy="1323439"/>
          </a:xfrm>
          <a:prstGeom prst="rect">
            <a:avLst/>
          </a:prstGeom>
          <a:noFill/>
        </p:spPr>
        <p:txBody>
          <a:bodyPr wrap="square" rtlCol="0">
            <a:spAutoFit/>
          </a:bodyPr>
          <a:lstStyle/>
          <a:p>
            <a:r>
              <a:rPr lang="en-US" sz="2000" dirty="0" smtClean="0">
                <a:latin typeface="+mj-lt"/>
              </a:rPr>
              <a:t>Small diameter tubing length is a function of chemical concentration (and viscosity), plant size</a:t>
            </a:r>
            <a:endParaRPr lang="en-US" sz="2000" dirty="0">
              <a:latin typeface="+mj-lt"/>
            </a:endParaRPr>
          </a:p>
        </p:txBody>
      </p:sp>
      <p:cxnSp>
        <p:nvCxnSpPr>
          <p:cNvPr id="9" name="Straight Arrow Connector 8"/>
          <p:cNvCxnSpPr/>
          <p:nvPr/>
        </p:nvCxnSpPr>
        <p:spPr bwMode="auto">
          <a:xfrm flipV="1">
            <a:off x="8077200" y="4419600"/>
            <a:ext cx="533400" cy="765041"/>
          </a:xfrm>
          <a:prstGeom prst="straightConnector1">
            <a:avLst/>
          </a:prstGeom>
          <a:solidFill>
            <a:schemeClr val="accent1"/>
          </a:solidFill>
          <a:ln w="28575" cap="flat" cmpd="sng" algn="ctr">
            <a:solidFill>
              <a:srgbClr val="FF0000"/>
            </a:solidFill>
            <a:prstDash val="solid"/>
            <a:round/>
            <a:headEnd type="none" w="lg" len="med"/>
            <a:tailEnd type="arrow"/>
          </a:ln>
          <a:effectLst/>
        </p:spPr>
      </p:cxnSp>
      <p:sp>
        <p:nvSpPr>
          <p:cNvPr id="13" name="TextBox 12"/>
          <p:cNvSpPr txBox="1"/>
          <p:nvPr/>
        </p:nvSpPr>
        <p:spPr>
          <a:xfrm>
            <a:off x="5404317" y="5715000"/>
            <a:ext cx="3739683" cy="707886"/>
          </a:xfrm>
          <a:prstGeom prst="rect">
            <a:avLst/>
          </a:prstGeom>
          <a:noFill/>
        </p:spPr>
        <p:txBody>
          <a:bodyPr wrap="square" rtlCol="0">
            <a:spAutoFit/>
          </a:bodyPr>
          <a:lstStyle/>
          <a:p>
            <a:r>
              <a:rPr lang="en-US" sz="2000" dirty="0" smtClean="0">
                <a:latin typeface="+mj-lt"/>
              </a:rPr>
              <a:t>Float with large surface area and light weight is ideal</a:t>
            </a:r>
            <a:endParaRPr lang="en-US" sz="2000" dirty="0">
              <a:latin typeface="+mj-lt"/>
            </a:endParaRPr>
          </a:p>
        </p:txBody>
      </p:sp>
      <p:sp>
        <p:nvSpPr>
          <p:cNvPr id="16" name="TextBox 15"/>
          <p:cNvSpPr txBox="1"/>
          <p:nvPr/>
        </p:nvSpPr>
        <p:spPr>
          <a:xfrm>
            <a:off x="838200" y="1752600"/>
            <a:ext cx="2215202" cy="415498"/>
          </a:xfrm>
          <a:prstGeom prst="rect">
            <a:avLst/>
          </a:prstGeom>
          <a:noFill/>
        </p:spPr>
        <p:txBody>
          <a:bodyPr wrap="square" rtlCol="0">
            <a:spAutoFit/>
          </a:bodyPr>
          <a:lstStyle/>
          <a:p>
            <a:r>
              <a:rPr lang="en-US" sz="2000" b="1" u="sng" dirty="0" smtClean="0">
                <a:latin typeface="+mj-lt"/>
              </a:rPr>
              <a:t>CHT Placement</a:t>
            </a:r>
            <a:endParaRPr lang="en-US" sz="2000" b="1" u="sng" dirty="0">
              <a:latin typeface="+mj-lt"/>
            </a:endParaRPr>
          </a:p>
        </p:txBody>
      </p:sp>
      <p:sp>
        <p:nvSpPr>
          <p:cNvPr id="17" name="TextBox 16"/>
          <p:cNvSpPr txBox="1"/>
          <p:nvPr/>
        </p:nvSpPr>
        <p:spPr>
          <a:xfrm>
            <a:off x="6096000" y="5334000"/>
            <a:ext cx="2358118" cy="415498"/>
          </a:xfrm>
          <a:prstGeom prst="rect">
            <a:avLst/>
          </a:prstGeom>
          <a:noFill/>
        </p:spPr>
        <p:txBody>
          <a:bodyPr wrap="square" rtlCol="0">
            <a:spAutoFit/>
          </a:bodyPr>
          <a:lstStyle/>
          <a:p>
            <a:r>
              <a:rPr lang="en-US" sz="2000" b="1" u="sng" dirty="0" smtClean="0">
                <a:latin typeface="+mj-lt"/>
              </a:rPr>
              <a:t>Float Dimensions</a:t>
            </a:r>
            <a:endParaRPr lang="en-US" sz="2000" b="1" u="sng" dirty="0">
              <a:latin typeface="+mj-lt"/>
            </a:endParaRPr>
          </a:p>
        </p:txBody>
      </p:sp>
      <p:pic>
        <p:nvPicPr>
          <p:cNvPr id="92162" name="Picture 2"/>
          <p:cNvPicPr>
            <a:picLocks noChangeAspect="1" noChangeArrowheads="1"/>
          </p:cNvPicPr>
          <p:nvPr/>
        </p:nvPicPr>
        <p:blipFill>
          <a:blip r:embed="rId4"/>
          <a:srcRect t="17647" r="7353"/>
          <a:stretch>
            <a:fillRect/>
          </a:stretch>
        </p:blipFill>
        <p:spPr bwMode="auto">
          <a:xfrm>
            <a:off x="381000" y="3657600"/>
            <a:ext cx="4343400" cy="2895600"/>
          </a:xfrm>
          <a:prstGeom prst="rect">
            <a:avLst/>
          </a:prstGeom>
          <a:noFill/>
          <a:ln w="9525">
            <a:noFill/>
            <a:miter lim="800000"/>
            <a:headEnd/>
            <a:tailEnd/>
          </a:ln>
          <a:effectLst/>
        </p:spPr>
      </p:pic>
      <p:sp>
        <p:nvSpPr>
          <p:cNvPr id="14" name="TextBox 13"/>
          <p:cNvSpPr txBox="1"/>
          <p:nvPr/>
        </p:nvSpPr>
        <p:spPr>
          <a:xfrm>
            <a:off x="0" y="3657600"/>
            <a:ext cx="461665" cy="2807732"/>
          </a:xfrm>
          <a:prstGeom prst="rect">
            <a:avLst/>
          </a:prstGeom>
          <a:noFill/>
        </p:spPr>
        <p:txBody>
          <a:bodyPr vert="vert270" wrap="square" rtlCol="0">
            <a:spAutoFit/>
          </a:bodyPr>
          <a:lstStyle/>
          <a:p>
            <a:r>
              <a:rPr lang="en-US" dirty="0" err="1" smtClean="0">
                <a:latin typeface="+mj-lt"/>
              </a:rPr>
              <a:t>Marcala</a:t>
            </a:r>
            <a:endParaRPr lang="en-US" dirty="0">
              <a:latin typeface="+mj-lt"/>
            </a:endParaRPr>
          </a:p>
        </p:txBody>
      </p:sp>
    </p:spTree>
    <p:extLst>
      <p:ext uri="{BB962C8B-B14F-4D97-AF65-F5344CB8AC3E}">
        <p14:creationId xmlns="" xmlns:p14="http://schemas.microsoft.com/office/powerpoint/2010/main" val="2061202513"/>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152400"/>
            <a:ext cx="8229600" cy="1143000"/>
          </a:xfrm>
        </p:spPr>
        <p:txBody>
          <a:bodyPr/>
          <a:lstStyle/>
          <a:p>
            <a:pPr eaLnBrk="1" hangingPunct="1"/>
            <a:r>
              <a:rPr lang="en-US" dirty="0" smtClean="0"/>
              <a:t>Linear Dose Controller combines </a:t>
            </a:r>
            <a:r>
              <a:rPr lang="en-US" dirty="0" smtClean="0">
                <a:ea typeface="ＭＳ Ｐゴシック" pitchFamily="34" charset="-128"/>
              </a:rPr>
              <a:t>2 Linear Relationships</a:t>
            </a:r>
          </a:p>
        </p:txBody>
      </p:sp>
      <p:pic>
        <p:nvPicPr>
          <p:cNvPr id="9221" name="Picture 9" descr="DSC01956.JPG"/>
          <p:cNvPicPr>
            <a:picLocks noGrp="1" noChangeAspect="1"/>
          </p:cNvPicPr>
          <p:nvPr isPhoto="1"/>
        </p:nvPicPr>
        <p:blipFill>
          <a:blip r:embed="rId3" cstate="print">
            <a:extLst>
              <a:ext uri="{28A0092B-C50C-407E-A947-70E740481C1C}">
                <a14:useLocalDpi xmlns="" xmlns:a14="http://schemas.microsoft.com/office/drawing/2010/main" val="0"/>
              </a:ext>
            </a:extLst>
          </a:blip>
          <a:srcRect l="29167" t="7777" r="37500" b="7585"/>
          <a:stretch>
            <a:fillRect/>
          </a:stretch>
        </p:blipFill>
        <p:spPr bwMode="auto">
          <a:xfrm>
            <a:off x="1371600" y="2057400"/>
            <a:ext cx="2120900" cy="4038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 name="Text Placeholder 3"/>
          <p:cNvSpPr txBox="1">
            <a:spLocks/>
          </p:cNvSpPr>
          <p:nvPr/>
        </p:nvSpPr>
        <p:spPr bwMode="auto">
          <a:xfrm>
            <a:off x="3962400" y="1676400"/>
            <a:ext cx="3276600" cy="487362"/>
          </a:xfrm>
          <a:prstGeom prst="rect">
            <a:avLst/>
          </a:prstGeom>
          <a:noFill/>
          <a:ln w="9525">
            <a:noFill/>
            <a:miter lim="800000"/>
            <a:headEnd/>
            <a:tailEnd/>
          </a:ln>
          <a:effectLst/>
        </p:spPr>
        <p:txBody>
          <a:bodyPr anchor="b"/>
          <a:lstStyle/>
          <a:p>
            <a:pPr>
              <a:spcBef>
                <a:spcPct val="20000"/>
              </a:spcBef>
              <a:buFont typeface="Wingdings" pitchFamily="2" charset="2"/>
              <a:buNone/>
              <a:defRPr/>
            </a:pPr>
            <a:r>
              <a:rPr lang="en-US" sz="2400" b="1" kern="0" dirty="0" smtClean="0">
                <a:latin typeface="+mn-lt"/>
                <a:ea typeface="+mn-ea"/>
              </a:rPr>
              <a:t>1) Flow Controller</a:t>
            </a:r>
          </a:p>
        </p:txBody>
      </p:sp>
      <p:sp>
        <p:nvSpPr>
          <p:cNvPr id="10" name="TextBox 9"/>
          <p:cNvSpPr txBox="1"/>
          <p:nvPr/>
        </p:nvSpPr>
        <p:spPr>
          <a:xfrm>
            <a:off x="4267200" y="2667000"/>
            <a:ext cx="4114800" cy="1846659"/>
          </a:xfrm>
          <a:prstGeom prst="rect">
            <a:avLst/>
          </a:prstGeom>
          <a:noFill/>
        </p:spPr>
        <p:txBody>
          <a:bodyPr wrap="square" rtlCol="0">
            <a:spAutoFit/>
          </a:bodyPr>
          <a:lstStyle/>
          <a:p>
            <a:r>
              <a:rPr lang="en-US" dirty="0" smtClean="0">
                <a:latin typeface="+mj-lt"/>
              </a:rPr>
              <a:t>•Q </a:t>
            </a:r>
            <a:r>
              <a:rPr lang="el-GR" sz="2400" dirty="0" smtClean="0">
                <a:latin typeface="+mj-lt"/>
              </a:rPr>
              <a:t>α</a:t>
            </a:r>
            <a:r>
              <a:rPr lang="en-US" dirty="0" smtClean="0">
                <a:latin typeface="+mj-lt"/>
              </a:rPr>
              <a:t> h: </a:t>
            </a:r>
          </a:p>
          <a:p>
            <a:r>
              <a:rPr lang="en-US" dirty="0" smtClean="0">
                <a:latin typeface="+mj-lt"/>
              </a:rPr>
              <a:t>Flow rate of chemical dose is linear because  the flow through small diameter tube  is proportional to the head loss in the tube</a:t>
            </a:r>
          </a:p>
          <a:p>
            <a:endParaRPr lang="en-US" dirty="0">
              <a:latin typeface="+mj-lt"/>
            </a:endParaRPr>
          </a:p>
        </p:txBody>
      </p:sp>
      <p:sp>
        <p:nvSpPr>
          <p:cNvPr id="12" name="TextBox 11"/>
          <p:cNvSpPr txBox="1"/>
          <p:nvPr/>
        </p:nvSpPr>
        <p:spPr>
          <a:xfrm>
            <a:off x="1295400" y="6096000"/>
            <a:ext cx="841897" cy="261610"/>
          </a:xfrm>
          <a:prstGeom prst="rect">
            <a:avLst/>
          </a:prstGeom>
          <a:noFill/>
        </p:spPr>
        <p:txBody>
          <a:bodyPr wrap="none" rtlCol="0">
            <a:spAutoFit/>
          </a:bodyPr>
          <a:lstStyle/>
          <a:p>
            <a:r>
              <a:rPr lang="en-US" sz="1100" dirty="0" smtClean="0">
                <a:latin typeface="+mj-lt"/>
              </a:rPr>
              <a:t>chlorinator</a:t>
            </a:r>
            <a:endParaRPr lang="en-US" sz="1100" dirty="0">
              <a:latin typeface="+mj-lt"/>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8" name="Rectangle 2"/>
          <p:cNvSpPr>
            <a:spLocks noChangeArrowheads="1"/>
          </p:cNvSpPr>
          <p:nvPr/>
        </p:nvSpPr>
        <p:spPr bwMode="auto">
          <a:xfrm>
            <a:off x="0" y="0"/>
            <a:ext cx="91440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250" name="Rectangle 3"/>
          <p:cNvSpPr>
            <a:spLocks noChangeArrowheads="1"/>
          </p:cNvSpPr>
          <p:nvPr/>
        </p:nvSpPr>
        <p:spPr bwMode="auto">
          <a:xfrm>
            <a:off x="0" y="676275"/>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spAutoFit/>
          </a:bodyPr>
          <a:lstStyle/>
          <a:p>
            <a:endParaRPr lang="en-US">
              <a:latin typeface="Arial" charset="0"/>
            </a:endParaRPr>
          </a:p>
        </p:txBody>
      </p:sp>
      <p:pic>
        <p:nvPicPr>
          <p:cNvPr id="7"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2657" y="1524000"/>
            <a:ext cx="4331154" cy="27717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 name="Picture 4"/>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4391323" y="3120747"/>
            <a:ext cx="4752677" cy="34242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609600" y="4800600"/>
            <a:ext cx="3581400" cy="1015663"/>
          </a:xfrm>
          <a:prstGeom prst="rect">
            <a:avLst/>
          </a:prstGeom>
          <a:noFill/>
        </p:spPr>
        <p:txBody>
          <a:bodyPr wrap="square" rtlCol="0">
            <a:spAutoFit/>
          </a:bodyPr>
          <a:lstStyle/>
          <a:p>
            <a:r>
              <a:rPr lang="en-US" sz="2000" dirty="0" smtClean="0">
                <a:latin typeface="+mj-lt"/>
              </a:rPr>
              <a:t>Effect:</a:t>
            </a:r>
          </a:p>
          <a:p>
            <a:r>
              <a:rPr lang="en-US" sz="2000" dirty="0" smtClean="0">
                <a:latin typeface="+mj-lt"/>
              </a:rPr>
              <a:t>Dose decreases </a:t>
            </a:r>
            <a:r>
              <a:rPr lang="en-US" sz="2000" dirty="0" smtClean="0">
                <a:latin typeface="+mj-lt"/>
                <a:sym typeface="Wingdings" pitchFamily="2" charset="2"/>
              </a:rPr>
              <a:t> H decreases</a:t>
            </a:r>
          </a:p>
          <a:p>
            <a:r>
              <a:rPr lang="en-US" sz="2000" dirty="0" smtClean="0">
                <a:latin typeface="+mj-lt"/>
                <a:sym typeface="Wingdings" pitchFamily="2" charset="2"/>
              </a:rPr>
              <a:t>Flow decreases  H decreases</a:t>
            </a:r>
          </a:p>
        </p:txBody>
      </p:sp>
      <p:sp>
        <p:nvSpPr>
          <p:cNvPr id="11" name="Text Placeholder 3"/>
          <p:cNvSpPr txBox="1">
            <a:spLocks/>
          </p:cNvSpPr>
          <p:nvPr/>
        </p:nvSpPr>
        <p:spPr bwMode="auto">
          <a:xfrm>
            <a:off x="4572000" y="1828800"/>
            <a:ext cx="3886200" cy="1249362"/>
          </a:xfrm>
          <a:prstGeom prst="rect">
            <a:avLst/>
          </a:prstGeom>
          <a:noFill/>
          <a:ln w="9525">
            <a:noFill/>
            <a:miter lim="800000"/>
            <a:headEnd/>
            <a:tailEnd/>
          </a:ln>
          <a:effectLst/>
        </p:spPr>
        <p:txBody>
          <a:bodyPr anchor="b"/>
          <a:lstStyle/>
          <a:p>
            <a:pPr>
              <a:spcBef>
                <a:spcPct val="20000"/>
              </a:spcBef>
              <a:buFont typeface="Wingdings" pitchFamily="2" charset="2"/>
              <a:buNone/>
              <a:defRPr/>
            </a:pPr>
            <a:r>
              <a:rPr lang="en-US" sz="2400" b="1" kern="0" dirty="0" smtClean="0">
                <a:latin typeface="+mn-lt"/>
                <a:ea typeface="+mn-ea"/>
              </a:rPr>
              <a:t>2) LFOM </a:t>
            </a:r>
          </a:p>
          <a:p>
            <a:pPr>
              <a:spcBef>
                <a:spcPct val="20000"/>
              </a:spcBef>
              <a:buFont typeface="Wingdings" pitchFamily="2" charset="2"/>
              <a:buNone/>
              <a:defRPr/>
            </a:pPr>
            <a:r>
              <a:rPr lang="en-US" sz="2200" kern="0" dirty="0" smtClean="0">
                <a:latin typeface="+mn-lt"/>
                <a:ea typeface="+mn-ea"/>
              </a:rPr>
              <a:t>Linear relationship between plant flow rate and height of water in entrance tank</a:t>
            </a:r>
            <a:endParaRPr lang="en-US" sz="2200" kern="0" dirty="0">
              <a:latin typeface="+mn-lt"/>
              <a:ea typeface="+mn-ea"/>
            </a:endParaRPr>
          </a:p>
        </p:txBody>
      </p:sp>
      <p:sp>
        <p:nvSpPr>
          <p:cNvPr id="12" name="Content Placeholder 11"/>
          <p:cNvSpPr>
            <a:spLocks noGrp="1"/>
          </p:cNvSpPr>
          <p:nvPr>
            <p:ph idx="1"/>
          </p:nvPr>
        </p:nvSpPr>
        <p:spPr>
          <a:xfrm flipH="1">
            <a:off x="-2514600" y="5257800"/>
            <a:ext cx="2286000" cy="792163"/>
          </a:xfrm>
        </p:spPr>
        <p:txBody>
          <a:bodyPr/>
          <a:lstStyle/>
          <a:p>
            <a:endParaRPr lang="en-US" dirty="0"/>
          </a:p>
        </p:txBody>
      </p:sp>
      <p:sp>
        <p:nvSpPr>
          <p:cNvPr id="13" name="Rectangle 12"/>
          <p:cNvSpPr/>
          <p:nvPr/>
        </p:nvSpPr>
        <p:spPr>
          <a:xfrm>
            <a:off x="2057400" y="5943600"/>
            <a:ext cx="1085554" cy="369332"/>
          </a:xfrm>
          <a:prstGeom prst="rect">
            <a:avLst/>
          </a:prstGeom>
        </p:spPr>
        <p:txBody>
          <a:bodyPr wrap="none">
            <a:spAutoFit/>
          </a:bodyPr>
          <a:lstStyle/>
          <a:p>
            <a:r>
              <a:rPr lang="en-US" dirty="0" smtClean="0">
                <a:latin typeface="+mj-lt"/>
                <a:sym typeface="Wingdings" pitchFamily="2" charset="2"/>
              </a:rPr>
              <a:t>H = head </a:t>
            </a:r>
            <a:endParaRPr lang="en-US" dirty="0">
              <a:latin typeface="+mj-lt"/>
            </a:endParaRPr>
          </a:p>
        </p:txBody>
      </p:sp>
      <p:sp>
        <p:nvSpPr>
          <p:cNvPr id="16" name="Title 1"/>
          <p:cNvSpPr>
            <a:spLocks noGrp="1"/>
          </p:cNvSpPr>
          <p:nvPr>
            <p:ph type="title"/>
          </p:nvPr>
        </p:nvSpPr>
        <p:spPr/>
        <p:txBody>
          <a:bodyPr/>
          <a:lstStyle/>
          <a:p>
            <a:pPr eaLnBrk="1" hangingPunct="1"/>
            <a:r>
              <a:rPr lang="en-US" dirty="0" smtClean="0"/>
              <a:t>Linear Dose Controller combines </a:t>
            </a:r>
            <a:r>
              <a:rPr lang="en-US" dirty="0" smtClean="0">
                <a:ea typeface="ＭＳ Ｐゴシック" pitchFamily="34" charset="-128"/>
              </a:rPr>
              <a:t>2 Linear Relationships</a:t>
            </a: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1_AguaClara the roa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AguaClara the road">
      <a:majorFont>
        <a:latin typeface="Candara"/>
        <a:ea typeface=""/>
        <a:cs typeface=""/>
      </a:majorFont>
      <a:minorFont>
        <a:latin typeface="Canda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lnDef>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AguaClara the road</Template>
  <TotalTime>8292</TotalTime>
  <Words>2091</Words>
  <Application>Microsoft Office PowerPoint</Application>
  <PresentationFormat>On-screen Show (4:3)</PresentationFormat>
  <Paragraphs>175</Paragraphs>
  <Slides>18</Slides>
  <Notes>17</Notes>
  <HiddenSlides>0</HiddenSlides>
  <MMClips>0</MMClips>
  <ScaleCrop>false</ScaleCrop>
  <HeadingPairs>
    <vt:vector size="6" baseType="variant">
      <vt:variant>
        <vt:lpstr>Theme</vt:lpstr>
      </vt:variant>
      <vt:variant>
        <vt:i4>1</vt:i4>
      </vt:variant>
      <vt:variant>
        <vt:lpstr>Links</vt:lpstr>
      </vt:variant>
      <vt:variant>
        <vt:i4>3</vt:i4>
      </vt:variant>
      <vt:variant>
        <vt:lpstr>Slide Titles</vt:lpstr>
      </vt:variant>
      <vt:variant>
        <vt:i4>18</vt:i4>
      </vt:variant>
    </vt:vector>
  </HeadingPairs>
  <TitlesOfParts>
    <vt:vector size="22" baseType="lpstr">
      <vt:lpstr>1_AguaClara the road</vt:lpstr>
      <vt:lpstr>\Users\rujumehta\Documents\4th Semester\2550 - AguaClara\Document1!OLE_LINK3</vt:lpstr>
      <vt:lpstr>\Users\rujumehta\Downloads\Document1!OLE_LINK1</vt:lpstr>
      <vt:lpstr>\Users\rujumehta\Downloads\Document1!OLE_LINK2</vt:lpstr>
      <vt:lpstr>Linear Chemical Dose Controller</vt:lpstr>
      <vt:lpstr>Outline</vt:lpstr>
      <vt:lpstr>Chemical Application: Coagulation</vt:lpstr>
      <vt:lpstr>Chemical application: Disinfection</vt:lpstr>
      <vt:lpstr>The Chemical Feeds</vt:lpstr>
      <vt:lpstr> AguaClara Plant</vt:lpstr>
      <vt:lpstr>Making the LCDC work for plants with different setups/ flow rates</vt:lpstr>
      <vt:lpstr>Linear Dose Controller combines 2 Linear Relationships</vt:lpstr>
      <vt:lpstr>Linear Dose Controller combines 2 Linear Relationships</vt:lpstr>
      <vt:lpstr>Labeled Diagram</vt:lpstr>
      <vt:lpstr>What’s new this semester?</vt:lpstr>
      <vt:lpstr>Dose controller design</vt:lpstr>
      <vt:lpstr>New LCDC Design (Triple Doser)</vt:lpstr>
      <vt:lpstr>Float Design Constraints</vt:lpstr>
      <vt:lpstr>Accuracy Of Triple Doser</vt:lpstr>
      <vt:lpstr>Future Work</vt:lpstr>
      <vt:lpstr>Future Work</vt:lpstr>
      <vt:lpstr>Thank you</vt:lpstr>
    </vt:vector>
  </TitlesOfParts>
  <Company>Cornell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CEE 4540: Sustainable Small-Scale Water Supplies</dc:title>
  <dc:creator>Monroe Weber-Shirk</dc:creator>
  <cp:lastModifiedBy>aguaclara</cp:lastModifiedBy>
  <cp:revision>688</cp:revision>
  <dcterms:created xsi:type="dcterms:W3CDTF">2008-08-26T14:48:34Z</dcterms:created>
  <dcterms:modified xsi:type="dcterms:W3CDTF">2012-04-07T12:52:15Z</dcterms:modified>
</cp:coreProperties>
</file>