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475" r:id="rId2"/>
    <p:sldId id="477" r:id="rId3"/>
    <p:sldId id="476" r:id="rId4"/>
    <p:sldId id="478" r:id="rId5"/>
    <p:sldId id="479" r:id="rId6"/>
    <p:sldId id="480" r:id="rId7"/>
    <p:sldId id="481" r:id="rId8"/>
    <p:sldId id="485" r:id="rId9"/>
    <p:sldId id="483" r:id="rId10"/>
    <p:sldId id="484" r:id="rId11"/>
    <p:sldId id="486" r:id="rId12"/>
    <p:sldId id="487" r:id="rId13"/>
    <p:sldId id="488" r:id="rId14"/>
    <p:sldId id="489" r:id="rId15"/>
    <p:sldId id="490" r:id="rId16"/>
    <p:sldId id="491" r:id="rId17"/>
    <p:sldId id="492" r:id="rId18"/>
    <p:sldId id="493" r:id="rId19"/>
    <p:sldId id="498" r:id="rId20"/>
    <p:sldId id="494" r:id="rId21"/>
    <p:sldId id="496" r:id="rId22"/>
    <p:sldId id="497" r:id="rId23"/>
    <p:sldId id="501" r:id="rId24"/>
    <p:sldId id="499" r:id="rId25"/>
    <p:sldId id="500" r:id="rId26"/>
    <p:sldId id="502" r:id="rId2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99" autoAdjust="0"/>
    <p:restoredTop sz="73096" autoAdjust="0"/>
  </p:normalViewPr>
  <p:slideViewPr>
    <p:cSldViewPr>
      <p:cViewPr>
        <p:scale>
          <a:sx n="60" d="100"/>
          <a:sy n="60" d="100"/>
        </p:scale>
        <p:origin x="-912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743200" y="5181600"/>
            <a:ext cx="5334000" cy="1143000"/>
          </a:xfrm>
        </p:spPr>
        <p:txBody>
          <a:bodyPr/>
          <a:lstStyle/>
          <a:p>
            <a:r>
              <a:rPr lang="en-US" dirty="0" smtClean="0"/>
              <a:t>David Buck, Andrea Castro, Rudra Koul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Linear Chemical Dose Controller Fall 2012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/>
              <a:t>Design Modifications: </a:t>
            </a:r>
            <a:r>
              <a:rPr lang="en-US" sz="3200" dirty="0" smtClean="0"/>
              <a:t>Drop Tube Design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95800" cy="4648200"/>
          </a:xfrm>
        </p:spPr>
        <p:txBody>
          <a:bodyPr/>
          <a:lstStyle/>
          <a:p>
            <a:pPr marL="0" indent="0">
              <a:lnSpc>
                <a:spcPct val="130000"/>
              </a:lnSpc>
              <a:buNone/>
            </a:pPr>
            <a:r>
              <a:rPr lang="en-US" sz="3200" dirty="0" smtClean="0"/>
              <a:t>Major Constraints</a:t>
            </a:r>
          </a:p>
          <a:p>
            <a:pPr lvl="1">
              <a:lnSpc>
                <a:spcPct val="130000"/>
              </a:lnSpc>
            </a:pPr>
            <a:r>
              <a:rPr lang="en-US" sz="2800" dirty="0" smtClean="0"/>
              <a:t>Light-weight</a:t>
            </a:r>
          </a:p>
          <a:p>
            <a:pPr lvl="1">
              <a:lnSpc>
                <a:spcPct val="130000"/>
              </a:lnSpc>
            </a:pPr>
            <a:r>
              <a:rPr lang="en-US" sz="2800" dirty="0" smtClean="0"/>
              <a:t>Leak-free connections</a:t>
            </a:r>
          </a:p>
          <a:p>
            <a:pPr lvl="1">
              <a:lnSpc>
                <a:spcPct val="130000"/>
              </a:lnSpc>
            </a:pPr>
            <a:r>
              <a:rPr lang="en-US" sz="2800" dirty="0" smtClean="0"/>
              <a:t>Chemical is visible</a:t>
            </a:r>
          </a:p>
          <a:p>
            <a:pPr lvl="1">
              <a:lnSpc>
                <a:spcPct val="130000"/>
              </a:lnSpc>
            </a:pPr>
            <a:r>
              <a:rPr lang="en-US" sz="2800" dirty="0" smtClean="0"/>
              <a:t>Constant height from which the solution drops</a:t>
            </a:r>
            <a:endParaRPr lang="en-US" sz="2800" dirty="0"/>
          </a:p>
        </p:txBody>
      </p:sp>
      <p:pic>
        <p:nvPicPr>
          <p:cNvPr id="5" name="Picture 4" descr="20121130_1442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600200"/>
            <a:ext cx="3723822" cy="462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2366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/>
              <a:t>Design Modifications: </a:t>
            </a:r>
            <a:r>
              <a:rPr lang="en-US" sz="3200" dirty="0" smtClean="0"/>
              <a:t>Scale and Logo</a:t>
            </a:r>
            <a:endParaRPr lang="en-US" sz="3200" dirty="0"/>
          </a:p>
        </p:txBody>
      </p:sp>
      <p:pic>
        <p:nvPicPr>
          <p:cNvPr id="6" name="Picture 5" descr="Screen Shot 2012-12-08 at 12.06.2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76400"/>
            <a:ext cx="6066506" cy="4686103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276600" y="6248400"/>
            <a:ext cx="2819400" cy="9143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Before Anodizing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9860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/>
              <a:t>Design Modifications: </a:t>
            </a:r>
            <a:r>
              <a:rPr lang="en-US" sz="3200" dirty="0" smtClean="0"/>
              <a:t>Scale and Logo</a:t>
            </a:r>
            <a:endParaRPr lang="en-US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276600" y="6172200"/>
            <a:ext cx="2819400" cy="9143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After Anodizing</a:t>
            </a:r>
            <a:endParaRPr lang="en-US" dirty="0"/>
          </a:p>
        </p:txBody>
      </p:sp>
      <p:pic>
        <p:nvPicPr>
          <p:cNvPr id="8" name="Picture 7" descr="Websit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76400"/>
            <a:ext cx="6110514" cy="458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5119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/>
              <a:t>Design Modifications: </a:t>
            </a:r>
            <a:r>
              <a:rPr lang="en-US" sz="3200" dirty="0" smtClean="0"/>
              <a:t>Scale and Logo</a:t>
            </a:r>
            <a:endParaRPr lang="en-US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276600" y="5943601"/>
            <a:ext cx="2819400" cy="9143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AguaClara Logo</a:t>
            </a:r>
            <a:endParaRPr lang="en-US" dirty="0"/>
          </a:p>
        </p:txBody>
      </p:sp>
      <p:pic>
        <p:nvPicPr>
          <p:cNvPr id="8" name="Picture 7" descr="Lever Arm Scale_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15" y="2102757"/>
            <a:ext cx="5842001" cy="1460501"/>
          </a:xfrm>
          <a:prstGeom prst="rect">
            <a:avLst/>
          </a:prstGeom>
        </p:spPr>
      </p:pic>
      <p:pic>
        <p:nvPicPr>
          <p:cNvPr id="9" name="Picture 8" descr="Lever Arm Logo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15" y="4351521"/>
            <a:ext cx="5842000" cy="1699122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3276600" y="3505200"/>
            <a:ext cx="2819400" cy="9143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Scale Engraving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5273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Methods: </a:t>
            </a:r>
            <a:r>
              <a:rPr lang="en-US" sz="3200" dirty="0" smtClean="0"/>
              <a:t>LCDC system laboratory setup</a:t>
            </a:r>
            <a:endParaRPr lang="en-US" sz="32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4208930"/>
          </a:xfrm>
        </p:spPr>
        <p:txBody>
          <a:bodyPr/>
          <a:lstStyle/>
          <a:p>
            <a:pPr marL="0" indent="0">
              <a:lnSpc>
                <a:spcPct val="130000"/>
              </a:lnSpc>
              <a:buNone/>
            </a:pPr>
            <a:r>
              <a:rPr lang="en-US" sz="3200" dirty="0" smtClean="0"/>
              <a:t>Design Parameters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Target plant flow rate: </a:t>
            </a:r>
            <a:r>
              <a:rPr lang="en-US" dirty="0" smtClean="0">
                <a:solidFill>
                  <a:srgbClr val="FF0000"/>
                </a:solidFill>
              </a:rPr>
              <a:t>44 L/s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Dosing tube length: </a:t>
            </a:r>
            <a:r>
              <a:rPr lang="en-US" dirty="0" smtClean="0">
                <a:solidFill>
                  <a:srgbClr val="FF0000"/>
                </a:solidFill>
              </a:rPr>
              <a:t>2.64 m (~104”)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Dosing tube inner diameter: </a:t>
            </a:r>
            <a:r>
              <a:rPr lang="en-US" dirty="0" smtClean="0">
                <a:solidFill>
                  <a:srgbClr val="FF0000"/>
                </a:solidFill>
              </a:rPr>
              <a:t>0.1875 cm (3/16”)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Number of dosing tubes:</a:t>
            </a:r>
            <a:r>
              <a:rPr lang="en-US" dirty="0" smtClean="0">
                <a:solidFill>
                  <a:srgbClr val="FF0000"/>
                </a:solidFill>
              </a:rPr>
              <a:t> 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2369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Methods: </a:t>
            </a:r>
            <a:r>
              <a:rPr lang="en-US" sz="3200" dirty="0" smtClean="0"/>
              <a:t>LCDC system laboratory setup</a:t>
            </a:r>
            <a:endParaRPr lang="en-US" sz="3200" dirty="0"/>
          </a:p>
        </p:txBody>
      </p:sp>
      <p:pic>
        <p:nvPicPr>
          <p:cNvPr id="5" name="Picture 4" descr="Overall Lab Setu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29" y="1697365"/>
            <a:ext cx="6277428" cy="468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5593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Methods: </a:t>
            </a:r>
            <a:r>
              <a:rPr lang="en-US" sz="3200" dirty="0" smtClean="0"/>
              <a:t>System calibration at zero flow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057400"/>
            <a:ext cx="6434117" cy="4185155"/>
          </a:xfrm>
        </p:spPr>
      </p:pic>
    </p:spTree>
    <p:extLst>
      <p:ext uri="{BB962C8B-B14F-4D97-AF65-F5344CB8AC3E}">
        <p14:creationId xmlns:p14="http://schemas.microsoft.com/office/powerpoint/2010/main" val="21059080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Methods: </a:t>
            </a:r>
            <a:r>
              <a:rPr lang="en-US" sz="3200" dirty="0" smtClean="0"/>
              <a:t>System calibration at maximum flow</a:t>
            </a:r>
            <a:endParaRPr lang="en-US" sz="3200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28800"/>
            <a:ext cx="6235436" cy="4676577"/>
          </a:xfrm>
        </p:spPr>
      </p:pic>
    </p:spTree>
    <p:extLst>
      <p:ext uri="{BB962C8B-B14F-4D97-AF65-F5344CB8AC3E}">
        <p14:creationId xmlns:p14="http://schemas.microsoft.com/office/powerpoint/2010/main" val="15662919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Results: </a:t>
            </a:r>
            <a:r>
              <a:rPr lang="en-US" sz="3200" dirty="0" smtClean="0"/>
              <a:t>Chemical flow vs. dose percent (scale)</a:t>
            </a:r>
            <a:endParaRPr lang="en-US" sz="3200" dirty="0"/>
          </a:p>
        </p:txBody>
      </p:sp>
      <p:pic>
        <p:nvPicPr>
          <p:cNvPr id="7" name="Picture 6" descr="Flow vs Dose Data Grap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76400"/>
            <a:ext cx="64770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9815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Results: </a:t>
            </a:r>
            <a:r>
              <a:rPr lang="en-US" sz="3200" dirty="0" smtClean="0"/>
              <a:t>Error- Scale offset on LCDC system</a:t>
            </a:r>
            <a:endParaRPr lang="en-US" sz="3200" dirty="0"/>
          </a:p>
        </p:txBody>
      </p:sp>
      <p:pic>
        <p:nvPicPr>
          <p:cNvPr id="3" name="Picture 2" descr="Slider Scale Offset Erro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00200"/>
            <a:ext cx="6665685" cy="497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923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Previous Designs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N:\RESEARCH\Chemical Dose Controller\Fall 2012\Old Lever Arm PPT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25" b="872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Results: </a:t>
            </a:r>
            <a:r>
              <a:rPr lang="en-US" sz="3200" dirty="0" smtClean="0"/>
              <a:t>Percent error- chemical flow vs. dose percent (scale)</a:t>
            </a:r>
            <a:endParaRPr lang="en-US" sz="3200" dirty="0"/>
          </a:p>
        </p:txBody>
      </p:sp>
      <p:pic>
        <p:nvPicPr>
          <p:cNvPr id="4" name="Picture 3" descr="Percent Error vs Dose Grap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752600"/>
            <a:ext cx="6400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2196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Results: </a:t>
            </a:r>
            <a:r>
              <a:rPr lang="en-US" sz="3200" dirty="0" smtClean="0"/>
              <a:t>Chemical flow vs. LFOM height (</a:t>
            </a:r>
            <a:r>
              <a:rPr lang="en-US" sz="3200" dirty="0" err="1" smtClean="0"/>
              <a:t>Q</a:t>
            </a:r>
            <a:r>
              <a:rPr lang="en-US" sz="3200" baseline="-25000" dirty="0" err="1" smtClean="0"/>
              <a:t>plant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pic>
        <p:nvPicPr>
          <p:cNvPr id="3" name="Picture 2" descr="Chemical flow vs LFOM Height Grap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76400"/>
            <a:ext cx="6604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7438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Results: </a:t>
            </a:r>
            <a:r>
              <a:rPr lang="en-US" sz="3200" dirty="0" smtClean="0"/>
              <a:t>Percent error- chemical flow vs. LFOM height (</a:t>
            </a:r>
            <a:r>
              <a:rPr lang="en-US" sz="3200" dirty="0" err="1" smtClean="0"/>
              <a:t>Q</a:t>
            </a:r>
            <a:r>
              <a:rPr lang="en-US" sz="3200" baseline="-25000" dirty="0" err="1" smtClean="0"/>
              <a:t>plant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pic>
        <p:nvPicPr>
          <p:cNvPr id="3" name="Picture 2" descr="Percent Error vs LFOM Height Grap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00200"/>
            <a:ext cx="65532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35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Deliverables</a:t>
            </a:r>
            <a:endParaRPr lang="en-US" sz="3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05799" cy="420893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3200" dirty="0" smtClean="0"/>
              <a:t>Fabricated prototype with design modifications</a:t>
            </a:r>
          </a:p>
          <a:p>
            <a:pPr>
              <a:lnSpc>
                <a:spcPct val="130000"/>
              </a:lnSpc>
            </a:pPr>
            <a:r>
              <a:rPr lang="en-US" sz="3200" dirty="0" smtClean="0"/>
              <a:t>Engraved logo and scale</a:t>
            </a:r>
          </a:p>
          <a:p>
            <a:pPr>
              <a:lnSpc>
                <a:spcPct val="130000"/>
              </a:lnSpc>
            </a:pPr>
            <a:r>
              <a:rPr lang="en-US" sz="3200" dirty="0" smtClean="0"/>
              <a:t>Verified linearity</a:t>
            </a:r>
          </a:p>
          <a:p>
            <a:pPr>
              <a:lnSpc>
                <a:spcPct val="130000"/>
              </a:lnSpc>
            </a:pPr>
            <a:r>
              <a:rPr lang="en-US" sz="3200" dirty="0" smtClean="0"/>
              <a:t>Refined calibration method</a:t>
            </a:r>
          </a:p>
        </p:txBody>
      </p:sp>
    </p:spTree>
    <p:extLst>
      <p:ext uri="{BB962C8B-B14F-4D97-AF65-F5344CB8AC3E}">
        <p14:creationId xmlns:p14="http://schemas.microsoft.com/office/powerpoint/2010/main" val="42275641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Conclusions</a:t>
            </a:r>
            <a:endParaRPr lang="en-US" sz="3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05799" cy="420893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3200" dirty="0" smtClean="0"/>
              <a:t>Heavy </a:t>
            </a:r>
            <a:r>
              <a:rPr lang="en-US" sz="3200" dirty="0" smtClean="0"/>
              <a:t>drop </a:t>
            </a:r>
            <a:r>
              <a:rPr lang="en-US" sz="3200" dirty="0" smtClean="0"/>
              <a:t>tube assembly</a:t>
            </a:r>
          </a:p>
          <a:p>
            <a:pPr>
              <a:lnSpc>
                <a:spcPct val="130000"/>
              </a:lnSpc>
            </a:pPr>
            <a:r>
              <a:rPr lang="en-US" sz="3200" dirty="0" smtClean="0"/>
              <a:t>Poor performance at low flow</a:t>
            </a:r>
          </a:p>
          <a:p>
            <a:pPr>
              <a:lnSpc>
                <a:spcPct val="130000"/>
              </a:lnSpc>
            </a:pPr>
            <a:r>
              <a:rPr lang="en-US" sz="3200" dirty="0"/>
              <a:t>L</a:t>
            </a:r>
            <a:r>
              <a:rPr lang="en-US" sz="3200" dirty="0" smtClean="0"/>
              <a:t>inear relationship observed between chemical flow rate and:</a:t>
            </a:r>
          </a:p>
          <a:p>
            <a:pPr lvl="1">
              <a:lnSpc>
                <a:spcPct val="130000"/>
              </a:lnSpc>
            </a:pPr>
            <a:r>
              <a:rPr lang="en-US" sz="2800" dirty="0" smtClean="0"/>
              <a:t>Dose % (Scale)</a:t>
            </a:r>
            <a:endParaRPr lang="en-US" sz="2800" dirty="0"/>
          </a:p>
          <a:p>
            <a:pPr lvl="1">
              <a:lnSpc>
                <a:spcPct val="130000"/>
              </a:lnSpc>
            </a:pPr>
            <a:r>
              <a:rPr lang="en-US" sz="2800" dirty="0" smtClean="0"/>
              <a:t>LFOM Height (</a:t>
            </a:r>
            <a:r>
              <a:rPr lang="en-US" sz="2800" dirty="0" err="1" smtClean="0"/>
              <a:t>Q</a:t>
            </a:r>
            <a:r>
              <a:rPr lang="en-US" sz="2800" baseline="-25000" dirty="0" err="1" smtClean="0"/>
              <a:t>plant</a:t>
            </a:r>
            <a:r>
              <a:rPr lang="en-US" sz="2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912627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Future Work</a:t>
            </a:r>
            <a:endParaRPr lang="en-US" sz="32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420893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Further calibration refinement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Use only chlorine-resistant materials, i.e. PVC (not nylon or polypropylene)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Single piece for cross bracing on the lever arm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Update design tool - AutoCAD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Lighten drop tube design</a:t>
            </a:r>
          </a:p>
        </p:txBody>
      </p:sp>
    </p:spTree>
    <p:extLst>
      <p:ext uri="{BB962C8B-B14F-4D97-AF65-F5344CB8AC3E}">
        <p14:creationId xmlns:p14="http://schemas.microsoft.com/office/powerpoint/2010/main" val="13124484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Questions</a:t>
            </a:r>
            <a:endParaRPr lang="en-US" sz="3200" dirty="0"/>
          </a:p>
        </p:txBody>
      </p:sp>
      <p:pic>
        <p:nvPicPr>
          <p:cNvPr id="1026" name="Picture 2" descr="C:\Users\amc496\AppData\Local\Microsoft\Windows\Temporary Internet Files\Content.IE5\WW9DZW11\MC900441902[1].wm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05000"/>
            <a:ext cx="3428206" cy="405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4811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Previous Designs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" t="21899" r="2792" b="25268"/>
          <a:stretch/>
        </p:blipFill>
        <p:spPr>
          <a:xfrm>
            <a:off x="381000" y="2133600"/>
            <a:ext cx="8444615" cy="338675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Fall 2012 Design</a:t>
            </a:r>
            <a:endParaRPr lang="en-US" dirty="0"/>
          </a:p>
        </p:txBody>
      </p:sp>
      <p:pic>
        <p:nvPicPr>
          <p:cNvPr id="5" name="Picture 3" descr="N:\RESEARCH\Chemical Dose Controller\Fall 2012\Design Pics\RudyPicsCDC\20121201_1501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0"/>
            <a:ext cx="6608743" cy="495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0809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Fall 2012 Challenges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Chlorine resistance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Build-full-scale prototype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Add calibration device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Label lever arm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Document calibration method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Test </a:t>
            </a:r>
            <a:r>
              <a:rPr lang="en-US" dirty="0" smtClean="0"/>
              <a:t>prototype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66037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Design Modifications: </a:t>
            </a:r>
            <a:r>
              <a:rPr lang="en-US" sz="3200" dirty="0" smtClean="0"/>
              <a:t>Chlorine Resistance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895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Polypropylene and nylon: </a:t>
            </a:r>
            <a:r>
              <a:rPr lang="en-US" u="sng" dirty="0" smtClean="0"/>
              <a:t>not</a:t>
            </a:r>
            <a:r>
              <a:rPr lang="en-US" dirty="0" smtClean="0"/>
              <a:t> resistant</a:t>
            </a:r>
            <a:endParaRPr lang="en-US" u="sng" dirty="0"/>
          </a:p>
        </p:txBody>
      </p:sp>
      <p:grpSp>
        <p:nvGrpSpPr>
          <p:cNvPr id="9" name="Group 8"/>
          <p:cNvGrpSpPr/>
          <p:nvPr/>
        </p:nvGrpSpPr>
        <p:grpSpPr>
          <a:xfrm>
            <a:off x="4004476" y="1922099"/>
            <a:ext cx="4575078" cy="4254500"/>
            <a:chOff x="1662545" y="1818986"/>
            <a:chExt cx="5689600" cy="42545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2545" y="1818986"/>
              <a:ext cx="5689600" cy="4254500"/>
            </a:xfrm>
            <a:prstGeom prst="rect">
              <a:avLst/>
            </a:prstGeom>
            <a:solidFill>
              <a:srgbClr val="FF0000">
                <a:alpha val="78000"/>
              </a:srgbClr>
            </a:solidFill>
            <a:ln>
              <a:noFill/>
            </a:ln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3183467" y="1818986"/>
              <a:ext cx="4168678" cy="4254500"/>
            </a:xfrm>
            <a:prstGeom prst="line">
              <a:avLst/>
            </a:prstGeom>
            <a:ln w="1270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777067" y="1818987"/>
              <a:ext cx="4575078" cy="4254499"/>
            </a:xfrm>
            <a:prstGeom prst="line">
              <a:avLst/>
            </a:prstGeom>
            <a:ln w="1270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57643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Design Modifications: </a:t>
            </a:r>
            <a:r>
              <a:rPr lang="en-US" sz="3200" dirty="0" smtClean="0"/>
              <a:t>Counterweight</a:t>
            </a:r>
            <a:endParaRPr lang="en-US" sz="4000" dirty="0"/>
          </a:p>
        </p:txBody>
      </p:sp>
      <p:pic>
        <p:nvPicPr>
          <p:cNvPr id="5" name="Picture 4" descr="20121130_1435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177" y="1723571"/>
            <a:ext cx="6223680" cy="466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6135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/>
              <a:t>Design Modifications: </a:t>
            </a:r>
            <a:r>
              <a:rPr lang="en-US" sz="3200" dirty="0" smtClean="0"/>
              <a:t>Fine tune calibration with the use of a turnbuckle</a:t>
            </a:r>
            <a:endParaRPr lang="en-US" sz="3200" dirty="0"/>
          </a:p>
        </p:txBody>
      </p:sp>
      <p:pic>
        <p:nvPicPr>
          <p:cNvPr id="5" name="Picture 4" descr="20121201_14424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362200"/>
            <a:ext cx="4945388" cy="3709041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234546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/>
              <a:t>Design Modifications: </a:t>
            </a:r>
            <a:r>
              <a:rPr lang="en-US" sz="3200" dirty="0" smtClean="0"/>
              <a:t>Cross-bracing of the lever arm assembly to prevent bending</a:t>
            </a:r>
            <a:endParaRPr lang="en-US" sz="3200" dirty="0"/>
          </a:p>
        </p:txBody>
      </p:sp>
      <p:pic>
        <p:nvPicPr>
          <p:cNvPr id="5" name="Picture 4" descr="Lever Arm Cross Bracin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670" y="1841499"/>
            <a:ext cx="3475869" cy="465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5798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2563</TotalTime>
  <Words>326</Words>
  <Application>Microsoft Office PowerPoint</Application>
  <PresentationFormat>On-screen Show (4:3)</PresentationFormat>
  <Paragraphs>64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1_AguaClara the road</vt:lpstr>
      <vt:lpstr>Linear Chemical Dose Controller Fall 2012</vt:lpstr>
      <vt:lpstr>Previous Designs</vt:lpstr>
      <vt:lpstr>Previous Designs</vt:lpstr>
      <vt:lpstr>Fall 2012 Design</vt:lpstr>
      <vt:lpstr>Fall 2012 Challenges</vt:lpstr>
      <vt:lpstr>Design Modifications: Chlorine Resistance</vt:lpstr>
      <vt:lpstr>Design Modifications: Counterweight</vt:lpstr>
      <vt:lpstr>Design Modifications: Fine tune calibration with the use of a turnbuckle</vt:lpstr>
      <vt:lpstr>Design Modifications: Cross-bracing of the lever arm assembly to prevent bending</vt:lpstr>
      <vt:lpstr>Design Modifications: Drop Tube Design</vt:lpstr>
      <vt:lpstr>Design Modifications: Scale and Logo</vt:lpstr>
      <vt:lpstr>Design Modifications: Scale and Logo</vt:lpstr>
      <vt:lpstr>Design Modifications: Scale and Logo</vt:lpstr>
      <vt:lpstr>Methods: LCDC system laboratory setup</vt:lpstr>
      <vt:lpstr>Methods: LCDC system laboratory setup</vt:lpstr>
      <vt:lpstr>Methods: System calibration at zero flow</vt:lpstr>
      <vt:lpstr>Methods: System calibration at maximum flow</vt:lpstr>
      <vt:lpstr>Results: Chemical flow vs. dose percent (scale)</vt:lpstr>
      <vt:lpstr>Results: Error- Scale offset on LCDC system</vt:lpstr>
      <vt:lpstr>Results: Percent error- chemical flow vs. dose percent (scale)</vt:lpstr>
      <vt:lpstr>Results: Chemical flow vs. LFOM height (Qplant)</vt:lpstr>
      <vt:lpstr>Results: Percent error- chemical flow vs. LFOM height (Qplant)</vt:lpstr>
      <vt:lpstr>Deliverables</vt:lpstr>
      <vt:lpstr>Conclusions</vt:lpstr>
      <vt:lpstr>Future Work</vt:lpstr>
      <vt:lpstr>Questions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ceeadmin</cp:lastModifiedBy>
  <cp:revision>299</cp:revision>
  <dcterms:created xsi:type="dcterms:W3CDTF">2008-08-26T14:48:34Z</dcterms:created>
  <dcterms:modified xsi:type="dcterms:W3CDTF">2012-12-08T18:06:47Z</dcterms:modified>
</cp:coreProperties>
</file>