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9"/>
  </p:notesMasterIdLst>
  <p:handoutMasterIdLst>
    <p:handoutMasterId r:id="rId30"/>
  </p:handoutMasterIdLst>
  <p:sldIdLst>
    <p:sldId id="475" r:id="rId2"/>
    <p:sldId id="477" r:id="rId3"/>
    <p:sldId id="485" r:id="rId4"/>
    <p:sldId id="492" r:id="rId5"/>
    <p:sldId id="494" r:id="rId6"/>
    <p:sldId id="499" r:id="rId7"/>
    <p:sldId id="542" r:id="rId8"/>
    <p:sldId id="537" r:id="rId9"/>
    <p:sldId id="535" r:id="rId10"/>
    <p:sldId id="527" r:id="rId11"/>
    <p:sldId id="482" r:id="rId12"/>
    <p:sldId id="538" r:id="rId13"/>
    <p:sldId id="539" r:id="rId14"/>
    <p:sldId id="536" r:id="rId15"/>
    <p:sldId id="540" r:id="rId16"/>
    <p:sldId id="541" r:id="rId17"/>
    <p:sldId id="546" r:id="rId18"/>
    <p:sldId id="556" r:id="rId19"/>
    <p:sldId id="548" r:id="rId20"/>
    <p:sldId id="549" r:id="rId21"/>
    <p:sldId id="557" r:id="rId22"/>
    <p:sldId id="547" r:id="rId23"/>
    <p:sldId id="550" r:id="rId24"/>
    <p:sldId id="551" r:id="rId25"/>
    <p:sldId id="553" r:id="rId26"/>
    <p:sldId id="554" r:id="rId27"/>
    <p:sldId id="526" r:id="rId28"/>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5pPr>
    <a:lvl6pPr marL="2286000" algn="l" defTabSz="914400" rtl="0" eaLnBrk="1" latinLnBrk="0" hangingPunct="1">
      <a:defRPr kern="1200">
        <a:solidFill>
          <a:schemeClr val="tx1"/>
        </a:solidFill>
        <a:latin typeface="Century Gothic" pitchFamily="34" charset="0"/>
        <a:ea typeface="ＭＳ Ｐゴシック" pitchFamily="34" charset="-128"/>
        <a:cs typeface="+mn-cs"/>
      </a:defRPr>
    </a:lvl6pPr>
    <a:lvl7pPr marL="2743200" algn="l" defTabSz="914400" rtl="0" eaLnBrk="1" latinLnBrk="0" hangingPunct="1">
      <a:defRPr kern="1200">
        <a:solidFill>
          <a:schemeClr val="tx1"/>
        </a:solidFill>
        <a:latin typeface="Century Gothic" pitchFamily="34" charset="0"/>
        <a:ea typeface="ＭＳ Ｐゴシック" pitchFamily="34" charset="-128"/>
        <a:cs typeface="+mn-cs"/>
      </a:defRPr>
    </a:lvl7pPr>
    <a:lvl8pPr marL="3200400" algn="l" defTabSz="914400" rtl="0" eaLnBrk="1" latinLnBrk="0" hangingPunct="1">
      <a:defRPr kern="1200">
        <a:solidFill>
          <a:schemeClr val="tx1"/>
        </a:solidFill>
        <a:latin typeface="Century Gothic" pitchFamily="34" charset="0"/>
        <a:ea typeface="ＭＳ Ｐゴシック" pitchFamily="34" charset="-128"/>
        <a:cs typeface="+mn-cs"/>
      </a:defRPr>
    </a:lvl8pPr>
    <a:lvl9pPr marL="3657600" algn="l" defTabSz="914400" rtl="0" eaLnBrk="1" latinLnBrk="0" hangingPunct="1">
      <a:defRPr kern="1200">
        <a:solidFill>
          <a:schemeClr val="tx1"/>
        </a:solidFill>
        <a:latin typeface="Century Gothic"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88034" autoAdjust="0"/>
  </p:normalViewPr>
  <p:slideViewPr>
    <p:cSldViewPr>
      <p:cViewPr>
        <p:scale>
          <a:sx n="80" d="100"/>
          <a:sy n="80" d="100"/>
        </p:scale>
        <p:origin x="-852" y="-4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4"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r>
              <a:rPr lang="en-US"/>
              <a:t>CEE 4540: Sustainable Municipal Drinking Water Treatment</a:t>
            </a:r>
          </a:p>
          <a:p>
            <a:pPr>
              <a:defRPr/>
            </a:pPr>
            <a:r>
              <a:rPr lang="en-US"/>
              <a:t>Monroe Weber-Shirk</a:t>
            </a:r>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3A88D1FE-AD11-4B13-BA49-3E8D18488D55}" type="slidenum">
              <a:rPr lang="en-US"/>
              <a:pPr>
                <a:defRPr/>
              </a:pPr>
              <a:t>‹#›</a:t>
            </a:fld>
            <a:endParaRPr lang="en-US"/>
          </a:p>
        </p:txBody>
      </p:sp>
    </p:spTree>
    <p:extLst>
      <p:ext uri="{BB962C8B-B14F-4D97-AF65-F5344CB8AC3E}">
        <p14:creationId xmlns:p14="http://schemas.microsoft.com/office/powerpoint/2010/main" val="1529883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B3061C7E-543A-49DE-86D1-9EE5D08D9598}" type="slidenum">
              <a:rPr lang="en-US"/>
              <a:pPr>
                <a:defRPr/>
              </a:pPr>
              <a:t>‹#›</a:t>
            </a:fld>
            <a:endParaRPr lang="en-US"/>
          </a:p>
        </p:txBody>
      </p:sp>
    </p:spTree>
    <p:extLst>
      <p:ext uri="{BB962C8B-B14F-4D97-AF65-F5344CB8AC3E}">
        <p14:creationId xmlns:p14="http://schemas.microsoft.com/office/powerpoint/2010/main" val="4173123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Hi my name is Jordanna. This is Frank. We are a research team examining the linear chemical dose control system and linear flow orifice meter.  </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9BB19D9-294B-4C5B-97A8-C346463C15A8}" type="slidenum">
              <a:rPr lang="en-US" smtClean="0">
                <a:latin typeface="Arial" charset="0"/>
              </a:rPr>
              <a:pPr eaLnBrk="1" hangingPunct="1"/>
              <a:t>1</a:t>
            </a:fld>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ea typeface="ＭＳ Ｐゴシック" pitchFamily="34" charset="-128"/>
              </a:rPr>
              <a:t>This design, though reducing a large percentage of minor loss, is not highly practical for use in the field because of the need for a perfectly straight tube that takes up a large amount of horizontal area</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10</a:t>
            </a:fld>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These are the variables</a:t>
            </a:r>
            <a:r>
              <a:rPr lang="en-US" baseline="0" dirty="0" smtClean="0">
                <a:ea typeface="ＭＳ Ｐゴシック" pitchFamily="34" charset="-128"/>
              </a:rPr>
              <a:t> and setups that will be tested.</a:t>
            </a:r>
          </a:p>
          <a:p>
            <a:pPr eaLnBrk="1" hangingPunct="1"/>
            <a:endParaRPr lang="en-US" baseline="0" dirty="0" smtClean="0">
              <a:ea typeface="ＭＳ Ｐゴシック" pitchFamily="34" charset="-128"/>
            </a:endParaRPr>
          </a:p>
          <a:p>
            <a:pPr eaLnBrk="1" hangingPunct="1"/>
            <a:r>
              <a:rPr lang="en-US" dirty="0" smtClean="0">
                <a:ea typeface="ＭＳ Ｐゴシック" pitchFamily="34" charset="-128"/>
              </a:rPr>
              <a:t>Instead of simply moving the CHT closer to the drop tube, allowing the tube to hang free, there will be various different experimental setups to see which will give the lowest value for the minor loss coefficient, K . There will be three separate setups that will be tested along with addition or exclusion of a minor weight, less than 100 grams as shown in Figure and using a new barbed fitting for ID tube that will be connected to the smaller ID tube (Figure ([</a:t>
            </a:r>
            <a:r>
              <a:rPr lang="en-US" dirty="0" err="1" smtClean="0">
                <a:ea typeface="ＭＳ Ｐゴシック" pitchFamily="34" charset="-128"/>
              </a:rPr>
              <a:t>fig:fittings</a:t>
            </a:r>
            <a:r>
              <a:rPr lang="en-US" dirty="0" smtClean="0">
                <a:ea typeface="ＭＳ Ｐゴシック" pitchFamily="34" charset="-128"/>
              </a:rPr>
              <a:t>]). If it is shown that the addition of the weight, and a particular setup, give a better k-value than the purely horizontal setup, this will be experimented with further by either increasing the weight or moving it along the tubing.</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11</a:t>
            </a:fld>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These are the variables</a:t>
            </a:r>
            <a:r>
              <a:rPr lang="en-US" baseline="0" dirty="0" smtClean="0">
                <a:ea typeface="ＭＳ Ｐゴシック" pitchFamily="34" charset="-128"/>
              </a:rPr>
              <a:t> and setups that will be tested.</a:t>
            </a:r>
          </a:p>
          <a:p>
            <a:pPr eaLnBrk="1" hangingPunct="1"/>
            <a:endParaRPr lang="en-US" baseline="0" dirty="0" smtClean="0">
              <a:ea typeface="ＭＳ Ｐゴシック" pitchFamily="34" charset="-128"/>
            </a:endParaRPr>
          </a:p>
          <a:p>
            <a:pPr eaLnBrk="1" hangingPunct="1"/>
            <a:r>
              <a:rPr lang="en-US" dirty="0" smtClean="0">
                <a:ea typeface="ＭＳ Ｐゴシック" pitchFamily="34" charset="-128"/>
              </a:rPr>
              <a:t>Instead of simply moving the CHT closer to the drop tube, allowing the tube to hang free, there will be various different experimental setups to see which will give the lowest value for the minor loss coefficient, K . There will be three separate setups that will be tested along with addition or exclusion of a minor weight, less than 100 grams as shown in Figure and using a new barbed fitting </a:t>
            </a:r>
            <a:r>
              <a:rPr lang="en-US" smtClean="0">
                <a:ea typeface="ＭＳ Ｐゴシック" pitchFamily="34" charset="-128"/>
              </a:rPr>
              <a:t>for ID </a:t>
            </a:r>
            <a:r>
              <a:rPr lang="en-US" dirty="0" smtClean="0">
                <a:ea typeface="ＭＳ Ｐゴシック" pitchFamily="34" charset="-128"/>
              </a:rPr>
              <a:t>tube that will be connected to the smaller ID tube (Figure ([</a:t>
            </a:r>
            <a:r>
              <a:rPr lang="en-US" dirty="0" err="1" smtClean="0">
                <a:ea typeface="ＭＳ Ｐゴシック" pitchFamily="34" charset="-128"/>
              </a:rPr>
              <a:t>fig:fittings</a:t>
            </a:r>
            <a:r>
              <a:rPr lang="en-US" dirty="0" smtClean="0">
                <a:ea typeface="ＭＳ Ｐゴシック" pitchFamily="34" charset="-128"/>
              </a:rPr>
              <a:t>]). If it is shown that the addition of the weight, and a particular setup, give a better k-value than the purely horizontal setup, this will be experimented with further by either increasing the weight or moving it along the tubing.</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12</a:t>
            </a:fld>
            <a:endParaRPr lang="en-US"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goal of the Fall 2011 team is to both reduce the k-value and the horizontal distance needed by the apparatus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13</a:t>
            </a:fld>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 Experiments using single tube, connected to base of CHT without weight</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14</a:t>
            </a:fld>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 Experiments using single tube, connected to base of CHT without weight</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15</a:t>
            </a:fld>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 Experiments using single tube, connected to base of CHT without weight</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16</a:t>
            </a:fld>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straight tube is considered the “best” setup available, giving a close to linear chemical flow and also having the smallest k-value present</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17</a:t>
            </a:fld>
            <a:endParaRPr lang="en-US"/>
          </a:p>
        </p:txBody>
      </p:sp>
    </p:spTree>
    <p:extLst>
      <p:ext uri="{BB962C8B-B14F-4D97-AF65-F5344CB8AC3E}">
        <p14:creationId xmlns:p14="http://schemas.microsoft.com/office/powerpoint/2010/main" val="7212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Previous LCDC teams had assumed kinematic viscosity equal to water (1 mm</a:t>
            </a:r>
            <a:r>
              <a:rPr lang="en-US" baseline="30000" smtClean="0">
                <a:ea typeface="ＭＳ Ｐゴシック" pitchFamily="34" charset="-128"/>
              </a:rPr>
              <a:t>2</a:t>
            </a:r>
            <a:r>
              <a:rPr lang="en-US" smtClean="0">
                <a:ea typeface="ＭＳ Ｐゴシック" pitchFamily="34" charset="-128"/>
              </a:rPr>
              <a:t> /s). However in the summer it was determined that kinematic viscosity increases with  coagulant concentration. The results found by the Summer 2011 team indicate that for coagulant concentrations above 100 gm/L, the kinematic viscosity cannot be assumed to be approximately equal to that of water. Kinematic viscosity must be taken into account when predicting chemical flows rates through the LCDC system.</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18</a:t>
            </a:fld>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Previous LCDC teams had assumed kinematic viscosity equal to water (1 mm</a:t>
            </a:r>
            <a:r>
              <a:rPr lang="en-US" baseline="30000" smtClean="0">
                <a:ea typeface="ＭＳ Ｐゴシック" pitchFamily="34" charset="-128"/>
              </a:rPr>
              <a:t>2</a:t>
            </a:r>
            <a:r>
              <a:rPr lang="en-US" smtClean="0">
                <a:ea typeface="ＭＳ Ｐゴシック" pitchFamily="34" charset="-128"/>
              </a:rPr>
              <a:t> /s). However in the summer it was determined that kinematic viscosity increases with  coagulant concentration. The results found by the Summer 2011 team indicate that for coagulant concentrations above 100 gm/L, the kinematic viscosity cannot be assumed to be approximately equal to that of water. Kinematic viscosity must be taken into account when predicting chemical flows rates through the LCDC system.</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19</a:t>
            </a:fld>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The LCDC is the key technology for AguaClara. The LCDC makes it possible for the plant operator to directly set the chemical dose for the coagulant. However the LCDC performance has not been as good as expected due to unexpectedly high minor losses that are not proportional to the flow . (minor losses causes a departure from non-linearity due to the square dependency on flow)</a:t>
            </a:r>
          </a:p>
          <a:p>
            <a:pPr eaLnBrk="1" hangingPunct="1"/>
            <a:endParaRPr lang="en-US" smtClean="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F3714E55-D60C-4056-A462-6B81AB7705A3}" type="slidenum">
              <a:rPr lang="en-US" smtClean="0">
                <a:latin typeface="Arial" charset="0"/>
              </a:rPr>
              <a:pPr eaLnBrk="1" hangingPunct="1"/>
              <a:t>2</a:t>
            </a:fld>
            <a:endParaRPr lang="en-US"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Previous LCDC teams had assumed kinematic viscosity equal to water (1 mm</a:t>
            </a:r>
            <a:r>
              <a:rPr lang="en-US" baseline="30000" smtClean="0">
                <a:ea typeface="ＭＳ Ｐゴシック" pitchFamily="34" charset="-128"/>
              </a:rPr>
              <a:t>2</a:t>
            </a:r>
            <a:r>
              <a:rPr lang="en-US" smtClean="0">
                <a:ea typeface="ＭＳ Ｐゴシック" pitchFamily="34" charset="-128"/>
              </a:rPr>
              <a:t> /s). However in the summer it was determined that kinematic viscosity increases with  coagulant concentration. The results found by the Summer 2011 team indicate that for coagulant concentrations above 100 gm/L, the kinematic viscosity cannot be assumed to be approximately equal to that of water. Kinematic viscosity must be taken into account when predicting chemical flows rates through the LCDC system.</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20</a:t>
            </a:fld>
            <a:endParaRPr lang="en-US"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Previous LCDC teams had assumed kinematic viscosity equal to water (1 mm</a:t>
            </a:r>
            <a:r>
              <a:rPr lang="en-US" baseline="30000" smtClean="0">
                <a:ea typeface="ＭＳ Ｐゴシック" pitchFamily="34" charset="-128"/>
              </a:rPr>
              <a:t>2</a:t>
            </a:r>
            <a:r>
              <a:rPr lang="en-US" smtClean="0">
                <a:ea typeface="ＭＳ Ｐゴシック" pitchFamily="34" charset="-128"/>
              </a:rPr>
              <a:t> /s). However in the summer it was determined that kinematic viscosity increases with  coagulant concentration. The results found by the Summer 2011 team indicate that for coagulant concentrations above 100 gm/L, the kinematic viscosity cannot be assumed to be approximately equal to that of water. Kinematic viscosity must be taken into account when predicting chemical flows rates through the LCDC system.</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21</a:t>
            </a:fld>
            <a:endParaRPr lang="en-US"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straight tube is considered the “best” setup available, giving a close to linear chemical flow and also having the smallest k-value present</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22</a:t>
            </a:fld>
            <a:endParaRPr lang="en-US"/>
          </a:p>
        </p:txBody>
      </p:sp>
    </p:spTree>
    <p:extLst>
      <p:ext uri="{BB962C8B-B14F-4D97-AF65-F5344CB8AC3E}">
        <p14:creationId xmlns:p14="http://schemas.microsoft.com/office/powerpoint/2010/main" val="72127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Previous LCDC teams had assumed kinematic viscosity equal to water (1 mm</a:t>
            </a:r>
            <a:r>
              <a:rPr lang="en-US" baseline="30000" smtClean="0">
                <a:ea typeface="ＭＳ Ｐゴシック" pitchFamily="34" charset="-128"/>
              </a:rPr>
              <a:t>2</a:t>
            </a:r>
            <a:r>
              <a:rPr lang="en-US" smtClean="0">
                <a:ea typeface="ＭＳ Ｐゴシック" pitchFamily="34" charset="-128"/>
              </a:rPr>
              <a:t> /s). However in the summer it was determined that kinematic viscosity increases with  coagulant concentration. The results found by the Summer 2011 team indicate that for coagulant concentrations above 100 gm/L, the kinematic viscosity cannot be assumed to be approximately equal to that of water. Kinematic viscosity must be taken into account when predicting chemical flows rates through the LCDC system.</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23</a:t>
            </a:fld>
            <a:endParaRPr lang="en-US"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Previous LCDC teams had assumed kinematic viscosity equal to water (1 mm</a:t>
            </a:r>
            <a:r>
              <a:rPr lang="en-US" baseline="30000" smtClean="0">
                <a:ea typeface="ＭＳ Ｐゴシック" pitchFamily="34" charset="-128"/>
              </a:rPr>
              <a:t>2</a:t>
            </a:r>
            <a:r>
              <a:rPr lang="en-US" smtClean="0">
                <a:ea typeface="ＭＳ Ｐゴシック" pitchFamily="34" charset="-128"/>
              </a:rPr>
              <a:t> /s). However in the summer it was determined that kinematic viscosity increases with  coagulant concentration. The results found by the Summer 2011 team indicate that for coagulant concentrations above 100 gm/L, the kinematic viscosity cannot be assumed to be approximately equal to that of water. Kinematic viscosity must be taken into account when predicting chemical flows rates through the LCDC system.</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24</a:t>
            </a:fld>
            <a:endParaRPr lang="en-US"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25</a:t>
            </a:fld>
            <a:endParaRPr lang="en-US"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6"/>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7A858A9-65A7-4D67-A015-CE41B255CBDF}" type="slidenum">
              <a:rPr lang="en-US" smtClean="0">
                <a:latin typeface="Arial" charset="0"/>
              </a:rPr>
              <a:pPr eaLnBrk="1" hangingPunct="1"/>
              <a:t>26</a:t>
            </a:fld>
            <a:endParaRPr lang="en-US" smtClean="0">
              <a:latin typeface="Arial" charset="0"/>
            </a:endParaRPr>
          </a:p>
        </p:txBody>
      </p:sp>
      <p:sp>
        <p:nvSpPr>
          <p:cNvPr id="49155" name="Rectangle 1"/>
          <p:cNvSpPr>
            <a:spLocks noGrp="1" noRot="1" noChangeAspect="1" noChangeArrowheads="1" noTextEdit="1"/>
          </p:cNvSpPr>
          <p:nvPr>
            <p:ph type="sldImg"/>
          </p:nvPr>
        </p:nvSpPr>
        <p:spPr>
          <a:xfrm>
            <a:off x="1257300" y="728663"/>
            <a:ext cx="4800600" cy="3600450"/>
          </a:xfrm>
          <a:solidFill>
            <a:srgbClr val="FFFFFF"/>
          </a:solidFill>
          <a:ln/>
        </p:spPr>
      </p:sp>
      <p:sp>
        <p:nvSpPr>
          <p:cNvPr id="49156" name="Rectangle 2"/>
          <p:cNvSpPr>
            <a:spLocks noGrp="1" noChangeArrowheads="1"/>
          </p:cNvSpPr>
          <p:nvPr>
            <p:ph type="body" idx="1"/>
          </p:nvPr>
        </p:nvSpPr>
        <p:spPr>
          <a:xfrm>
            <a:off x="731838" y="4559300"/>
            <a:ext cx="5853112" cy="4233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dirty="0" smtClean="0">
                <a:ea typeface="ＭＳ Ｐゴシック" pitchFamily="34" charset="-128"/>
              </a:rPr>
              <a:t>They will be tested with longer segments/sections of tubing to see if the k-value varies widely with each tube length increase. Again, this will show a trend in k-value increase or decrease</a:t>
            </a:r>
          </a:p>
          <a:p>
            <a:endParaRPr lang="en-US" dirty="0" smtClean="0">
              <a:ea typeface="ＭＳ Ｐゴシック" pitchFamily="34" charset="-128"/>
            </a:endParaRPr>
          </a:p>
          <a:p>
            <a:endParaRPr lang="en-US" dirty="0" smtClean="0">
              <a:ea typeface="ＭＳ Ｐゴシック" pitchFamily="34" charset="-128"/>
            </a:endParaRPr>
          </a:p>
          <a:p>
            <a:r>
              <a:rPr lang="en-US" dirty="0" smtClean="0">
                <a:ea typeface="ＭＳ Ｐゴシック" pitchFamily="34" charset="-128"/>
              </a:rPr>
              <a:t>The </a:t>
            </a:r>
            <a:r>
              <a:rPr lang="en-US" dirty="0" err="1" smtClean="0">
                <a:ea typeface="ＭＳ Ｐゴシック" pitchFamily="34" charset="-128"/>
              </a:rPr>
              <a:t>dosers</a:t>
            </a:r>
            <a:r>
              <a:rPr lang="en-US" dirty="0" smtClean="0">
                <a:ea typeface="ＭＳ Ｐゴシック" pitchFamily="34" charset="-128"/>
              </a:rPr>
              <a:t> that are used for chlorine all look terrible in Honduras because of small chlorine leaks. We need to improve plumbing connections that will completely eliminate leaks and be easy to clean and maintain.</a:t>
            </a:r>
          </a:p>
          <a:p>
            <a:endParaRPr lang="en-US" dirty="0" smtClean="0">
              <a:ea typeface="ＭＳ Ｐゴシック" pitchFamily="34" charset="-128"/>
            </a:endParaRPr>
          </a:p>
          <a:p>
            <a:r>
              <a:rPr lang="en-US" dirty="0" smtClean="0">
                <a:ea typeface="ＭＳ Ｐゴシック" pitchFamily="34" charset="-128"/>
              </a:rPr>
              <a:t>Include price, unit number and McMaster Carr ID#. This will be necessary to practice how part ordering would be done in an </a:t>
            </a:r>
            <a:r>
              <a:rPr lang="en-US" dirty="0" err="1" smtClean="0">
                <a:ea typeface="ＭＳ Ｐゴシック" pitchFamily="34" charset="-128"/>
              </a:rPr>
              <a:t>AguaClara</a:t>
            </a:r>
            <a:r>
              <a:rPr lang="en-US" dirty="0" smtClean="0">
                <a:ea typeface="ＭＳ Ｐゴシック" pitchFamily="34" charset="-128"/>
              </a:rPr>
              <a:t> plant in Honduras.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-minor loss modeling through the CDC system</a:t>
            </a:r>
          </a:p>
          <a:p>
            <a:pPr eaLnBrk="1" hangingPunct="1">
              <a:buFontTx/>
              <a:buChar char="-"/>
            </a:pPr>
            <a:r>
              <a:rPr lang="en-US" smtClean="0">
                <a:ea typeface="ＭＳ Ｐゴシック" pitchFamily="34" charset="-128"/>
              </a:rPr>
              <a:t>Adding a reducer to allow us to connect more than 3 small diameter tubes</a:t>
            </a:r>
          </a:p>
          <a:p>
            <a:pPr eaLnBrk="1" hangingPunct="1">
              <a:buFontTx/>
              <a:buChar char="-"/>
            </a:pPr>
            <a:r>
              <a:rPr lang="en-US" smtClean="0">
                <a:ea typeface="ＭＳ Ｐゴシック" pitchFamily="34" charset="-128"/>
              </a:rPr>
              <a:t>Building one of the chlorine flow controllers we mentioned earlier</a:t>
            </a:r>
          </a:p>
          <a:p>
            <a:pPr eaLnBrk="1" hangingPunct="1">
              <a:buFontTx/>
              <a:buChar char="-"/>
            </a:pPr>
            <a:r>
              <a:rPr lang="en-US" smtClean="0">
                <a:ea typeface="ＭＳ Ｐゴシック" pitchFamily="34" charset="-128"/>
              </a:rPr>
              <a:t>Developing an easy way to calibrate the CDC in the field</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BE96B1A3-4735-46D7-8005-15A23D42CDA5}" type="slidenum">
              <a:rPr lang="en-US" smtClean="0">
                <a:latin typeface="Arial" charset="0"/>
              </a:rPr>
              <a:pPr eaLnBrk="1" hangingPunct="1"/>
              <a:t>27</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The first application of chemicals occurs in the entrance tank, which is boxed in red here. Here, a coagulant, either aluminum sulfate or polyaluminum chloride, is added at a constant dose to alter the influent water</a:t>
            </a:r>
            <a:r>
              <a:rPr lang="ja-JP" altLang="en-US" smtClean="0">
                <a:ea typeface="ＭＳ Ｐゴシック" pitchFamily="34" charset="-128"/>
              </a:rPr>
              <a:t>’</a:t>
            </a:r>
            <a:r>
              <a:rPr lang="en-US" altLang="ja-JP" smtClean="0">
                <a:ea typeface="ＭＳ Ｐゴシック" pitchFamily="34" charset="-128"/>
              </a:rPr>
              <a:t>s chemistry to make the particles in the water sticky so they will attach to each other more easily during flocculation and settle out during sedimentation.</a:t>
            </a:r>
            <a:endParaRPr lang="en-US" smtClean="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EB2D052-4974-4BA2-AA6D-90202CA88617}" type="slidenum">
              <a:rPr lang="en-US" smtClean="0">
                <a:latin typeface="Arial" charset="0"/>
              </a:rPr>
              <a:pPr eaLnBrk="1" hangingPunct="1"/>
              <a:t>3</a:t>
            </a:fld>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smtClean="0">
                <a:ea typeface="ＭＳ Ｐゴシック" pitchFamily="34" charset="-128"/>
              </a:rPr>
              <a:t>The second chemical application occurs during disinfection. At the end of the treatment process, calcium hypochlorite is added to kill any pathogens that survived through the rest of the treatment process. In existing plants, this takes place after the sedimentation tank, but in new plants with filters, it will take place after filtration. </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20E2537-B1A9-4CB4-8794-6C37623D9E75}" type="slidenum">
              <a:rPr lang="en-US" smtClean="0">
                <a:latin typeface="Arial" charset="0"/>
              </a:rPr>
              <a:pPr eaLnBrk="1" hangingPunct="1"/>
              <a:t>4</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Without electricity or pumps, </a:t>
            </a:r>
            <a:r>
              <a:rPr lang="en-US" dirty="0" err="1" smtClean="0">
                <a:ea typeface="ＭＳ Ｐゴシック" pitchFamily="34" charset="-128"/>
              </a:rPr>
              <a:t>AguaClara</a:t>
            </a:r>
            <a:r>
              <a:rPr lang="en-US" dirty="0" smtClean="0">
                <a:ea typeface="ＭＳ Ｐゴシック" pitchFamily="34" charset="-128"/>
              </a:rPr>
              <a:t> has innovated to allow for chemical addition.  Previous teams have developed a linear dose controller, a non-linear dose controller and a flow controller.</a:t>
            </a:r>
          </a:p>
          <a:p>
            <a:pPr eaLnBrk="1" hangingPunct="1">
              <a:buFontTx/>
              <a:buChar char="-"/>
            </a:pPr>
            <a:r>
              <a:rPr lang="en-US" dirty="0" smtClean="0">
                <a:ea typeface="ＭＳ Ｐゴシック" pitchFamily="34" charset="-128"/>
              </a:rPr>
              <a:t>Dose controllers for coagulant (linear only in </a:t>
            </a:r>
            <a:r>
              <a:rPr lang="en-US" dirty="0" err="1" smtClean="0">
                <a:ea typeface="ＭＳ Ｐゴシック" pitchFamily="34" charset="-128"/>
              </a:rPr>
              <a:t>Agalteca</a:t>
            </a:r>
            <a:r>
              <a:rPr lang="en-US" dirty="0" smtClean="0">
                <a:ea typeface="ＭＳ Ｐゴシック" pitchFamily="34" charset="-128"/>
              </a:rPr>
              <a:t>)</a:t>
            </a:r>
          </a:p>
          <a:p>
            <a:pPr lvl="1" eaLnBrk="1" hangingPunct="1">
              <a:buFontTx/>
              <a:buChar char="-"/>
            </a:pPr>
            <a:r>
              <a:rPr lang="en-US" dirty="0" smtClean="0">
                <a:ea typeface="ＭＳ Ｐゴシック" pitchFamily="34" charset="-128"/>
              </a:rPr>
              <a:t> explain dose controller vs. flow controller</a:t>
            </a:r>
          </a:p>
          <a:p>
            <a:pPr eaLnBrk="1" hangingPunct="1"/>
            <a:r>
              <a:rPr lang="en-US" dirty="0" smtClean="0">
                <a:ea typeface="ＭＳ Ｐゴシック" pitchFamily="34" charset="-128"/>
              </a:rPr>
              <a:t>- Flow controllers for disinfection with chlorine</a:t>
            </a: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2137A3F-525C-4D54-9071-C2F41D85C667}" type="slidenum">
              <a:rPr lang="en-US" smtClean="0">
                <a:latin typeface="Arial" charset="0"/>
              </a:rPr>
              <a:pPr eaLnBrk="1" hangingPunct="1"/>
              <a:t>5</a:t>
            </a:fld>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Here are basic depictions of the linear and non-linear dose control systems. Both systems are based upon a relationship between head loss and flow rate. Head loss in very general terms is energy of a flow that is lost due to friction or by expansions caused by the flow changing direction.</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linear system uses a linear flow orifice meter to maintain a linear relationship between water depth, or head, in the entrance tank and flow through the LFOM. The chemical dose controller is designed to obtain laminar chemical flow through the small diameter tube and therefore also give a linear relationship between chemical flow and head loss. Flow is controlled by major head loss, the head loss due to friction.</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In contrast, the non-linear system uses an orifice to control flow. Therefore it</a:t>
            </a:r>
            <a:r>
              <a:rPr lang="ja-JP" altLang="en-US" dirty="0" smtClean="0">
                <a:ea typeface="ＭＳ Ｐゴシック" pitchFamily="34" charset="-128"/>
              </a:rPr>
              <a:t>’</a:t>
            </a:r>
            <a:r>
              <a:rPr lang="en-US" altLang="ja-JP" dirty="0" smtClean="0">
                <a:ea typeface="ＭＳ Ｐゴシック" pitchFamily="34" charset="-128"/>
              </a:rPr>
              <a:t>s controlled by minor head losses, the losses that occur when flows change direction and expand. The flow rate through the orifice is proportional to the square root of the water depth in the entrance tank. Therefore, the chemical dose controller is designed to also be non-linear, orifice-controlled flow. Non-linearity allows for turbulent flow through the chemical dose controller and therefore can accommodate higher flow rates than the linear </a:t>
            </a:r>
            <a:r>
              <a:rPr lang="en-US" altLang="ja-JP" dirty="0" err="1" smtClean="0">
                <a:ea typeface="ＭＳ Ｐゴシック" pitchFamily="34" charset="-128"/>
              </a:rPr>
              <a:t>doser</a:t>
            </a:r>
            <a:r>
              <a:rPr lang="en-US" altLang="ja-JP" dirty="0" smtClean="0">
                <a:ea typeface="ＭＳ Ｐゴシック" pitchFamily="34" charset="-128"/>
              </a:rPr>
              <a:t>.</a:t>
            </a:r>
          </a:p>
          <a:p>
            <a:pPr eaLnBrk="1" hangingPunct="1"/>
            <a:endParaRPr lang="en-US" dirty="0" smtClean="0">
              <a:ea typeface="ＭＳ Ｐゴシック" pitchFamily="34" charset="-128"/>
            </a:endParaRPr>
          </a:p>
          <a:p>
            <a:pPr eaLnBrk="1" hangingPunct="1"/>
            <a:r>
              <a:rPr lang="es-HN" dirty="0" err="1" smtClean="0">
                <a:ea typeface="ＭＳ Ｐゴシック" pitchFamily="34" charset="-128"/>
              </a:rPr>
              <a:t>This</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 </a:t>
            </a:r>
            <a:r>
              <a:rPr lang="es-HN" dirty="0" err="1" smtClean="0">
                <a:ea typeface="ＭＳ Ｐゴシック" pitchFamily="34" charset="-128"/>
              </a:rPr>
              <a:t>basic</a:t>
            </a:r>
            <a:r>
              <a:rPr lang="es-HN" dirty="0" smtClean="0">
                <a:ea typeface="ＭＳ Ｐゴシック" pitchFamily="34" charset="-128"/>
              </a:rPr>
              <a:t> </a:t>
            </a:r>
            <a:r>
              <a:rPr lang="es-HN" dirty="0" err="1" smtClean="0">
                <a:ea typeface="ＭＳ Ｐゴシック" pitchFamily="34" charset="-128"/>
              </a:rPr>
              <a:t>schematic</a:t>
            </a:r>
            <a:r>
              <a:rPr lang="es-HN" dirty="0" smtClean="0">
                <a:ea typeface="ＭＳ Ｐゴシック" pitchFamily="34" charset="-128"/>
              </a:rPr>
              <a:t> of </a:t>
            </a:r>
            <a:r>
              <a:rPr lang="es-HN" dirty="0" err="1" smtClean="0">
                <a:ea typeface="ＭＳ Ｐゴシック" pitchFamily="34" charset="-128"/>
              </a:rPr>
              <a:t>what</a:t>
            </a:r>
            <a:r>
              <a:rPr lang="es-HN" dirty="0" smtClean="0">
                <a:ea typeface="ＭＳ Ｐゴシック" pitchFamily="34" charset="-128"/>
              </a:rPr>
              <a:t> </a:t>
            </a:r>
            <a:r>
              <a:rPr lang="es-HN" dirty="0" err="1" smtClean="0">
                <a:ea typeface="ＭＳ Ｐゴシック" pitchFamily="34" charset="-128"/>
              </a:rPr>
              <a:t>research</a:t>
            </a:r>
            <a:r>
              <a:rPr lang="es-HN" dirty="0" smtClean="0">
                <a:ea typeface="ＭＳ Ｐゴシック" pitchFamily="34" charset="-128"/>
              </a:rPr>
              <a:t> and </a:t>
            </a:r>
            <a:r>
              <a:rPr lang="es-HN" dirty="0" err="1" smtClean="0">
                <a:ea typeface="ＭＳ Ｐゴシック" pitchFamily="34" charset="-128"/>
              </a:rPr>
              <a:t>design</a:t>
            </a:r>
            <a:r>
              <a:rPr lang="es-HN" dirty="0" smtClean="0">
                <a:ea typeface="ＭＳ Ｐゴシック" pitchFamily="34" charset="-128"/>
              </a:rPr>
              <a:t> </a:t>
            </a:r>
            <a:r>
              <a:rPr lang="es-HN" dirty="0" err="1" smtClean="0">
                <a:ea typeface="ＭＳ Ｐゴシック" pitchFamily="34" charset="-128"/>
              </a:rPr>
              <a:t>teams</a:t>
            </a:r>
            <a:r>
              <a:rPr lang="es-HN" dirty="0" smtClean="0">
                <a:ea typeface="ＭＳ Ｐゴシック" pitchFamily="34" charset="-128"/>
              </a:rPr>
              <a:t> </a:t>
            </a:r>
            <a:r>
              <a:rPr lang="es-HN" dirty="0" err="1" smtClean="0">
                <a:ea typeface="ＭＳ Ｐゴシック" pitchFamily="34" charset="-128"/>
              </a:rPr>
              <a:t>have</a:t>
            </a:r>
            <a:r>
              <a:rPr lang="es-HN" dirty="0" smtClean="0">
                <a:ea typeface="ＭＳ Ｐゴシック" pitchFamily="34" charset="-128"/>
              </a:rPr>
              <a:t> come up </a:t>
            </a:r>
            <a:r>
              <a:rPr lang="es-HN" dirty="0" err="1" smtClean="0">
                <a:ea typeface="ＭＳ Ｐゴシック" pitchFamily="34" charset="-128"/>
              </a:rPr>
              <a:t>with</a:t>
            </a:r>
            <a:r>
              <a:rPr lang="es-HN" dirty="0" smtClean="0">
                <a:ea typeface="ＭＳ Ｐゴシック" pitchFamily="34" charset="-128"/>
              </a:rPr>
              <a:t> </a:t>
            </a:r>
            <a:r>
              <a:rPr lang="es-HN" dirty="0" err="1" smtClean="0">
                <a:ea typeface="ＭＳ Ｐゴシック" pitchFamily="34" charset="-128"/>
              </a:rPr>
              <a:t>after</a:t>
            </a:r>
            <a:r>
              <a:rPr lang="es-HN" dirty="0" smtClean="0">
                <a:ea typeface="ＭＳ Ｐゴシック" pitchFamily="34" charset="-128"/>
              </a:rPr>
              <a:t> </a:t>
            </a:r>
            <a:r>
              <a:rPr lang="es-HN" dirty="0" err="1" smtClean="0">
                <a:ea typeface="ＭＳ Ｐゴシック" pitchFamily="34" charset="-128"/>
              </a:rPr>
              <a:t>many</a:t>
            </a:r>
            <a:r>
              <a:rPr lang="es-HN" dirty="0" smtClean="0">
                <a:ea typeface="ＭＳ Ｐゴシック" pitchFamily="34" charset="-128"/>
              </a:rPr>
              <a:t> </a:t>
            </a:r>
            <a:r>
              <a:rPr lang="es-HN" dirty="0" err="1" smtClean="0">
                <a:ea typeface="ＭＳ Ｐゴシック" pitchFamily="34" charset="-128"/>
              </a:rPr>
              <a:t>years</a:t>
            </a:r>
            <a:r>
              <a:rPr lang="es-HN" dirty="0" smtClean="0">
                <a:ea typeface="ＭＳ Ｐゴシック" pitchFamily="34" charset="-128"/>
              </a:rPr>
              <a:t> of </a:t>
            </a:r>
            <a:r>
              <a:rPr lang="es-HN" dirty="0" err="1" smtClean="0">
                <a:ea typeface="ＭＳ Ｐゴシック" pitchFamily="34" charset="-128"/>
              </a:rPr>
              <a:t>work</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stock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holds</a:t>
            </a:r>
            <a:r>
              <a:rPr lang="es-HN" dirty="0" smtClean="0">
                <a:ea typeface="ＭＳ Ｐゴシック" pitchFamily="34" charset="-128"/>
              </a:rPr>
              <a:t> a stock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solution</a:t>
            </a:r>
            <a:r>
              <a:rPr lang="es-HN" dirty="0" smtClean="0">
                <a:ea typeface="ＭＳ Ｐゴシック" pitchFamily="34" charset="-128"/>
              </a:rPr>
              <a:t> </a:t>
            </a:r>
            <a:r>
              <a:rPr lang="es-HN" dirty="0" err="1" smtClean="0">
                <a:ea typeface="ＭＳ Ｐゴシック" pitchFamily="34" charset="-128"/>
              </a:rPr>
              <a:t>which</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connected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constant</a:t>
            </a:r>
            <a:r>
              <a:rPr lang="es-HN" dirty="0" smtClean="0">
                <a:ea typeface="ＭＳ Ｐゴシック" pitchFamily="34" charset="-128"/>
              </a:rPr>
              <a:t> head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constant</a:t>
            </a:r>
            <a:r>
              <a:rPr lang="es-HN" dirty="0" smtClean="0">
                <a:ea typeface="ＭＳ Ｐゴシック" pitchFamily="34" charset="-128"/>
              </a:rPr>
              <a:t> head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regulated</a:t>
            </a:r>
            <a:r>
              <a:rPr lang="es-HN" dirty="0" smtClean="0">
                <a:ea typeface="ＭＳ Ｐゴシック" pitchFamily="34" charset="-128"/>
              </a:rPr>
              <a:t> </a:t>
            </a:r>
            <a:r>
              <a:rPr lang="es-HN" dirty="0" err="1" smtClean="0">
                <a:ea typeface="ＭＳ Ｐゴシック" pitchFamily="34" charset="-128"/>
              </a:rPr>
              <a:t>by</a:t>
            </a:r>
            <a:r>
              <a:rPr lang="es-HN" dirty="0" smtClean="0">
                <a:ea typeface="ＭＳ Ｐゴシック" pitchFamily="34" charset="-128"/>
              </a:rPr>
              <a:t> a </a:t>
            </a:r>
            <a:r>
              <a:rPr lang="es-HN" dirty="0" err="1" smtClean="0">
                <a:ea typeface="ＭＳ Ｐゴシック" pitchFamily="34" charset="-128"/>
              </a:rPr>
              <a:t>float</a:t>
            </a:r>
            <a:r>
              <a:rPr lang="es-HN" dirty="0" smtClean="0">
                <a:ea typeface="ＭＳ Ｐゴシック" pitchFamily="34" charset="-128"/>
              </a:rPr>
              <a:t> </a:t>
            </a:r>
            <a:r>
              <a:rPr lang="es-HN" dirty="0" err="1" smtClean="0">
                <a:ea typeface="ＭＳ Ｐゴシック" pitchFamily="34" charset="-128"/>
              </a:rPr>
              <a:t>valve</a:t>
            </a:r>
            <a:r>
              <a:rPr lang="es-HN" dirty="0" smtClean="0">
                <a:ea typeface="ＭＳ Ｐゴシック" pitchFamily="34" charset="-128"/>
              </a:rPr>
              <a:t> </a:t>
            </a:r>
            <a:r>
              <a:rPr lang="es-HN" dirty="0" err="1" smtClean="0">
                <a:ea typeface="ＭＳ Ｐゴシック" pitchFamily="34" charset="-128"/>
              </a:rPr>
              <a:t>which</a:t>
            </a:r>
            <a:r>
              <a:rPr lang="es-HN" dirty="0" smtClean="0">
                <a:ea typeface="ＭＳ Ｐゴシック" pitchFamily="34" charset="-128"/>
              </a:rPr>
              <a:t> </a:t>
            </a:r>
            <a:r>
              <a:rPr lang="es-HN" dirty="0" err="1" smtClean="0">
                <a:ea typeface="ＭＳ Ｐゴシック" pitchFamily="34" charset="-128"/>
              </a:rPr>
              <a:t>keeps</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depth</a:t>
            </a:r>
            <a:r>
              <a:rPr lang="es-HN" dirty="0" smtClean="0">
                <a:ea typeface="ＭＳ Ｐゴシック" pitchFamily="34" charset="-128"/>
              </a:rPr>
              <a:t> </a:t>
            </a:r>
            <a:r>
              <a:rPr lang="es-HN" dirty="0" err="1" smtClean="0">
                <a:ea typeface="ＭＳ Ｐゴシック" pitchFamily="34" charset="-128"/>
              </a:rPr>
              <a:t>constant</a:t>
            </a:r>
            <a:r>
              <a:rPr lang="es-HN" dirty="0" smtClean="0">
                <a:ea typeface="ＭＳ Ｐゴシック" pitchFamily="34" charset="-128"/>
              </a:rPr>
              <a:t>. A </a:t>
            </a:r>
            <a:r>
              <a:rPr lang="es-HN" dirty="0" err="1" smtClean="0">
                <a:ea typeface="ＭＳ Ｐゴシック" pitchFamily="34" charset="-128"/>
              </a:rPr>
              <a:t>small</a:t>
            </a:r>
            <a:r>
              <a:rPr lang="es-HN" dirty="0" smtClean="0">
                <a:ea typeface="ＭＳ Ｐゴシック" pitchFamily="34" charset="-128"/>
              </a:rPr>
              <a:t> </a:t>
            </a:r>
            <a:r>
              <a:rPr lang="es-HN" dirty="0" err="1" smtClean="0">
                <a:ea typeface="ＭＳ Ｐゴシック" pitchFamily="34" charset="-128"/>
              </a:rPr>
              <a:t>diameter</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leads </a:t>
            </a:r>
            <a:r>
              <a:rPr lang="es-HN" dirty="0" err="1" smtClean="0">
                <a:ea typeface="ＭＳ Ｐゴシック" pitchFamily="34" charset="-128"/>
              </a:rPr>
              <a:t>from</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stock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drop</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a:t>
            </a:r>
            <a:r>
              <a:rPr lang="es-HN" dirty="0" err="1" smtClean="0">
                <a:ea typeface="ＭＳ Ｐゴシック" pitchFamily="34" charset="-128"/>
              </a:rPr>
              <a:t>where</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flows</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be </a:t>
            </a:r>
            <a:r>
              <a:rPr lang="es-HN" dirty="0" err="1" smtClean="0">
                <a:ea typeface="ＭＳ Ｐゴシック" pitchFamily="34" charset="-128"/>
              </a:rPr>
              <a:t>added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altLang="en-US" dirty="0" err="1" smtClean="0">
                <a:ea typeface="ＭＳ Ｐゴシック" pitchFamily="34" charset="-128"/>
              </a:rPr>
              <a:t>’</a:t>
            </a:r>
            <a:r>
              <a:rPr lang="es-HN" dirty="0" err="1" smtClean="0">
                <a:ea typeface="ＭＳ Ｐゴシック" pitchFamily="34" charset="-128"/>
              </a:rPr>
              <a:t>s</a:t>
            </a:r>
            <a:r>
              <a:rPr lang="es-HN" dirty="0" smtClean="0">
                <a:ea typeface="ＭＳ Ｐゴシック" pitchFamily="34" charset="-128"/>
              </a:rPr>
              <a:t> </a:t>
            </a:r>
            <a:r>
              <a:rPr lang="es-HN" dirty="0" err="1" smtClean="0">
                <a:ea typeface="ＭＳ Ｐゴシック" pitchFamily="34" charset="-128"/>
              </a:rPr>
              <a:t>influent</a:t>
            </a:r>
            <a:r>
              <a:rPr lang="es-HN" dirty="0" smtClean="0">
                <a:ea typeface="ＭＳ Ｐゴシック" pitchFamily="34" charset="-128"/>
              </a:rPr>
              <a:t> </a:t>
            </a:r>
            <a:r>
              <a:rPr lang="es-HN" dirty="0" err="1" smtClean="0">
                <a:ea typeface="ＭＳ Ｐゴシック" pitchFamily="34" charset="-128"/>
              </a:rPr>
              <a:t>water</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drop</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connected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lever</a:t>
            </a:r>
            <a:r>
              <a:rPr lang="es-HN" dirty="0" smtClean="0">
                <a:ea typeface="ＭＳ Ｐゴシック" pitchFamily="34" charset="-128"/>
              </a:rPr>
              <a:t> </a:t>
            </a:r>
            <a:r>
              <a:rPr lang="es-HN" dirty="0" err="1" smtClean="0">
                <a:ea typeface="ＭＳ Ｐゴシック" pitchFamily="34" charset="-128"/>
              </a:rPr>
              <a:t>via</a:t>
            </a:r>
            <a:r>
              <a:rPr lang="es-HN" dirty="0" smtClean="0">
                <a:ea typeface="ＭＳ Ｐゴシック" pitchFamily="34" charset="-128"/>
              </a:rPr>
              <a:t> a slider.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dirty="0" smtClean="0">
                <a:ea typeface="ＭＳ Ｐゴシック" pitchFamily="34" charset="-128"/>
              </a:rPr>
              <a:t> </a:t>
            </a:r>
            <a:r>
              <a:rPr lang="es-HN" dirty="0" err="1" smtClean="0">
                <a:ea typeface="ＭＳ Ｐゴシック" pitchFamily="34" charset="-128"/>
              </a:rPr>
              <a:t>operator</a:t>
            </a:r>
            <a:r>
              <a:rPr lang="es-HN" dirty="0" smtClean="0">
                <a:ea typeface="ＭＳ Ｐゴシック" pitchFamily="34" charset="-128"/>
              </a:rPr>
              <a:t> sets </a:t>
            </a:r>
            <a:r>
              <a:rPr lang="es-HN" dirty="0" err="1" smtClean="0">
                <a:ea typeface="ＭＳ Ｐゴシック" pitchFamily="34" charset="-128"/>
              </a:rPr>
              <a:t>the</a:t>
            </a:r>
            <a:r>
              <a:rPr lang="es-HN" dirty="0" smtClean="0">
                <a:ea typeface="ＭＳ Ｐゴシック" pitchFamily="34" charset="-128"/>
              </a:rPr>
              <a:t> slider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desired</a:t>
            </a:r>
            <a:r>
              <a:rPr lang="es-HN" dirty="0" smtClean="0">
                <a:ea typeface="ＭＳ Ｐゴシック" pitchFamily="34" charset="-128"/>
              </a:rPr>
              <a:t> </a:t>
            </a:r>
            <a:r>
              <a:rPr lang="es-HN" dirty="0" err="1" smtClean="0">
                <a:ea typeface="ＭＳ Ｐゴシック" pitchFamily="34" charset="-128"/>
              </a:rPr>
              <a:t>coagulant</a:t>
            </a:r>
            <a:r>
              <a:rPr lang="es-HN" dirty="0" smtClean="0">
                <a:ea typeface="ＭＳ Ｐゴシック" pitchFamily="34" charset="-128"/>
              </a:rPr>
              <a:t> </a:t>
            </a:r>
            <a:r>
              <a:rPr lang="es-HN" dirty="0" err="1" smtClean="0">
                <a:ea typeface="ＭＳ Ｐゴシック" pitchFamily="34" charset="-128"/>
              </a:rPr>
              <a:t>dose</a:t>
            </a:r>
            <a:r>
              <a:rPr lang="es-HN" dirty="0" smtClean="0">
                <a:ea typeface="ＭＳ Ｐゴシック" pitchFamily="34" charset="-128"/>
              </a:rPr>
              <a:t> </a:t>
            </a:r>
            <a:r>
              <a:rPr lang="es-HN" dirty="0" err="1" smtClean="0">
                <a:ea typeface="ＭＳ Ｐゴシック" pitchFamily="34" charset="-128"/>
              </a:rPr>
              <a:t>based</a:t>
            </a:r>
            <a:r>
              <a:rPr lang="es-HN" dirty="0" smtClean="0">
                <a:ea typeface="ＭＳ Ｐゴシック" pitchFamily="34" charset="-128"/>
              </a:rPr>
              <a:t> </a:t>
            </a:r>
            <a:r>
              <a:rPr lang="es-HN" dirty="0" err="1" smtClean="0">
                <a:ea typeface="ＭＳ Ｐゴシック" pitchFamily="34" charset="-128"/>
              </a:rPr>
              <a:t>upon</a:t>
            </a:r>
            <a:r>
              <a:rPr lang="es-HN" dirty="0" smtClean="0">
                <a:ea typeface="ＭＳ Ｐゴシック" pitchFamily="34" charset="-128"/>
              </a:rPr>
              <a:t> </a:t>
            </a:r>
            <a:r>
              <a:rPr lang="es-HN" dirty="0" err="1" smtClean="0">
                <a:ea typeface="ＭＳ Ｐゴシック" pitchFamily="34" charset="-128"/>
              </a:rPr>
              <a:t>characteristics</a:t>
            </a:r>
            <a:r>
              <a:rPr lang="es-HN" dirty="0" smtClean="0">
                <a:ea typeface="ＭＳ Ｐゴシック" pitchFamily="34" charset="-128"/>
              </a:rPr>
              <a:t> of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influent</a:t>
            </a:r>
            <a:r>
              <a:rPr lang="es-HN" dirty="0" smtClean="0">
                <a:ea typeface="ＭＳ Ｐゴシック" pitchFamily="34" charset="-128"/>
              </a:rPr>
              <a:t> </a:t>
            </a:r>
            <a:r>
              <a:rPr lang="es-HN" dirty="0" err="1" smtClean="0">
                <a:ea typeface="ＭＳ Ｐゴシック" pitchFamily="34" charset="-128"/>
              </a:rPr>
              <a:t>water</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float</a:t>
            </a:r>
            <a:r>
              <a:rPr lang="es-HN" dirty="0" smtClean="0">
                <a:ea typeface="ＭＳ Ｐゴシック" pitchFamily="34" charset="-128"/>
              </a:rPr>
              <a:t> </a:t>
            </a:r>
            <a:r>
              <a:rPr lang="es-HN" dirty="0" err="1" smtClean="0">
                <a:ea typeface="ＭＳ Ｐゴシック" pitchFamily="34" charset="-128"/>
              </a:rPr>
              <a:t>attached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lever</a:t>
            </a:r>
            <a:r>
              <a:rPr lang="es-HN" dirty="0" smtClean="0">
                <a:ea typeface="ＭＳ Ｐゴシック" pitchFamily="34" charset="-128"/>
              </a:rPr>
              <a:t> </a:t>
            </a:r>
            <a:r>
              <a:rPr lang="es-HN" dirty="0" err="1" smtClean="0">
                <a:ea typeface="ＭＳ Ｐゴシック" pitchFamily="34" charset="-128"/>
              </a:rPr>
              <a:t>changes</a:t>
            </a:r>
            <a:r>
              <a:rPr lang="es-HN" dirty="0" smtClean="0">
                <a:ea typeface="ＭＳ Ｐゴシック" pitchFamily="34" charset="-128"/>
              </a:rPr>
              <a:t> position as </a:t>
            </a:r>
            <a:r>
              <a:rPr lang="es-HN" dirty="0" err="1" smtClean="0">
                <a:ea typeface="ＭＳ Ｐゴシック" pitchFamily="34" charset="-128"/>
              </a:rPr>
              <a:t>flow</a:t>
            </a:r>
            <a:r>
              <a:rPr lang="es-HN" dirty="0" smtClean="0">
                <a:ea typeface="ＭＳ Ｐゴシック" pitchFamily="34" charset="-128"/>
              </a:rPr>
              <a:t> </a:t>
            </a:r>
            <a:r>
              <a:rPr lang="es-HN" dirty="0" err="1" smtClean="0">
                <a:ea typeface="ＭＳ Ｐゴシック" pitchFamily="34" charset="-128"/>
              </a:rPr>
              <a:t>rate</a:t>
            </a:r>
            <a:r>
              <a:rPr lang="es-HN" dirty="0" smtClean="0">
                <a:ea typeface="ＭＳ Ｐゴシック" pitchFamily="34" charset="-128"/>
              </a:rPr>
              <a:t> </a:t>
            </a:r>
            <a:r>
              <a:rPr lang="es-HN" dirty="0" err="1" smtClean="0">
                <a:ea typeface="ＭＳ Ｐゴシック" pitchFamily="34" charset="-128"/>
              </a:rPr>
              <a:t>into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dirty="0" smtClean="0">
                <a:ea typeface="ＭＳ Ｐゴシック" pitchFamily="34" charset="-128"/>
              </a:rPr>
              <a:t> </a:t>
            </a:r>
            <a:r>
              <a:rPr lang="es-HN" dirty="0" err="1" smtClean="0">
                <a:ea typeface="ＭＳ Ｐゴシック" pitchFamily="34" charset="-128"/>
              </a:rPr>
              <a:t>changes</a:t>
            </a:r>
            <a:r>
              <a:rPr lang="es-HN" dirty="0" smtClean="0">
                <a:ea typeface="ＭＳ Ｐゴシック" pitchFamily="34" charset="-128"/>
              </a:rPr>
              <a:t>, </a:t>
            </a:r>
            <a:r>
              <a:rPr lang="es-HN" dirty="0" err="1" smtClean="0">
                <a:ea typeface="ＭＳ Ｐゴシック" pitchFamily="34" charset="-128"/>
              </a:rPr>
              <a:t>thus</a:t>
            </a:r>
            <a:r>
              <a:rPr lang="es-HN" dirty="0" smtClean="0">
                <a:ea typeface="ＭＳ Ｐゴシック" pitchFamily="34" charset="-128"/>
              </a:rPr>
              <a:t> </a:t>
            </a:r>
            <a:r>
              <a:rPr lang="es-HN" dirty="0" err="1" smtClean="0">
                <a:ea typeface="ＭＳ Ｐゴシック" pitchFamily="34" charset="-128"/>
              </a:rPr>
              <a:t>changing</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elevation</a:t>
            </a:r>
            <a:r>
              <a:rPr lang="es-HN" dirty="0" smtClean="0">
                <a:ea typeface="ＭＳ Ｐゴシック" pitchFamily="34" charset="-128"/>
              </a:rPr>
              <a:t> of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small</a:t>
            </a:r>
            <a:r>
              <a:rPr lang="es-HN" dirty="0" smtClean="0">
                <a:ea typeface="ＭＳ Ｐゴシック" pitchFamily="34" charset="-128"/>
              </a:rPr>
              <a:t> </a:t>
            </a:r>
            <a:r>
              <a:rPr lang="es-HN" dirty="0" err="1" smtClean="0">
                <a:ea typeface="ＭＳ Ｐゴシック" pitchFamily="34" charset="-128"/>
              </a:rPr>
              <a:t>diameter</a:t>
            </a:r>
            <a:r>
              <a:rPr lang="es-HN" dirty="0" smtClean="0">
                <a:ea typeface="ＭＳ Ｐゴシック" pitchFamily="34" charset="-128"/>
              </a:rPr>
              <a:t> </a:t>
            </a:r>
            <a:r>
              <a:rPr lang="es-HN" dirty="0" err="1" smtClean="0">
                <a:ea typeface="ＭＳ Ｐゴシック" pitchFamily="34" charset="-128"/>
              </a:rPr>
              <a:t>tube</a:t>
            </a:r>
            <a:r>
              <a:rPr lang="es-HN" altLang="en-US" dirty="0" err="1" smtClean="0">
                <a:ea typeface="ＭＳ Ｐゴシック" pitchFamily="34" charset="-128"/>
              </a:rPr>
              <a:t>’</a:t>
            </a:r>
            <a:r>
              <a:rPr lang="es-HN" dirty="0" err="1" smtClean="0">
                <a:ea typeface="ＭＳ Ｐゴシック" pitchFamily="34" charset="-128"/>
              </a:rPr>
              <a:t>s</a:t>
            </a:r>
            <a:r>
              <a:rPr lang="es-HN" dirty="0" smtClean="0">
                <a:ea typeface="ＭＳ Ｐゴシック" pitchFamily="34" charset="-128"/>
              </a:rPr>
              <a:t> </a:t>
            </a:r>
            <a:r>
              <a:rPr lang="es-HN" dirty="0" err="1" smtClean="0">
                <a:ea typeface="ＭＳ Ｐゴシック" pitchFamily="34" charset="-128"/>
              </a:rPr>
              <a:t>outlet</a:t>
            </a:r>
            <a:r>
              <a:rPr lang="es-HN" dirty="0" smtClean="0">
                <a:ea typeface="ＭＳ Ｐゴシック" pitchFamily="34" charset="-128"/>
              </a:rPr>
              <a:t>, and </a:t>
            </a:r>
            <a:r>
              <a:rPr lang="es-HN" dirty="0" err="1" smtClean="0">
                <a:ea typeface="ＭＳ Ｐゴシック" pitchFamily="34" charset="-128"/>
              </a:rPr>
              <a:t>maintaining</a:t>
            </a:r>
            <a:r>
              <a:rPr lang="es-HN" dirty="0" smtClean="0">
                <a:ea typeface="ＭＳ Ｐゴシック" pitchFamily="34" charset="-128"/>
              </a:rPr>
              <a:t> a </a:t>
            </a:r>
            <a:r>
              <a:rPr lang="es-HN" dirty="0" err="1" smtClean="0">
                <a:ea typeface="ＭＳ Ｐゴシック" pitchFamily="34" charset="-128"/>
              </a:rPr>
              <a:t>constant</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dose</a:t>
            </a:r>
            <a:r>
              <a:rPr lang="es-HN" dirty="0" smtClean="0">
                <a:ea typeface="ＭＳ Ｐゴシック" pitchFamily="34" charset="-128"/>
              </a:rPr>
              <a:t>.</a:t>
            </a:r>
          </a:p>
          <a:p>
            <a:pPr eaLnBrk="1" hangingPunct="1"/>
            <a:endParaRPr lang="es-HN" dirty="0" smtClean="0">
              <a:ea typeface="ＭＳ Ｐゴシック" pitchFamily="34" charset="-128"/>
            </a:endParaRPr>
          </a:p>
          <a:p>
            <a:pPr eaLnBrk="1" hangingPunct="1"/>
            <a:r>
              <a:rPr lang="es-HN" dirty="0" err="1" smtClean="0">
                <a:ea typeface="ＭＳ Ｐゴシック" pitchFamily="34" charset="-128"/>
              </a:rPr>
              <a:t>Now</a:t>
            </a:r>
            <a:r>
              <a:rPr lang="es-HN" dirty="0" smtClean="0">
                <a:ea typeface="ＭＳ Ｐゴシック" pitchFamily="34" charset="-128"/>
              </a:rPr>
              <a:t> Frank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going</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talk</a:t>
            </a:r>
            <a:r>
              <a:rPr lang="es-HN" dirty="0" smtClean="0">
                <a:ea typeface="ＭＳ Ｐゴシック" pitchFamily="34" charset="-128"/>
              </a:rPr>
              <a:t> </a:t>
            </a:r>
            <a:r>
              <a:rPr lang="es-HN" dirty="0" err="1" smtClean="0">
                <a:ea typeface="ＭＳ Ｐゴシック" pitchFamily="34" charset="-128"/>
              </a:rPr>
              <a:t>for</a:t>
            </a:r>
            <a:r>
              <a:rPr lang="es-HN" dirty="0" smtClean="0">
                <a:ea typeface="ＭＳ Ｐゴシック" pitchFamily="34" charset="-128"/>
              </a:rPr>
              <a:t> a bit </a:t>
            </a:r>
            <a:r>
              <a:rPr lang="es-HN" dirty="0" err="1" smtClean="0">
                <a:ea typeface="ＭＳ Ｐゴシック" pitchFamily="34" charset="-128"/>
              </a:rPr>
              <a:t>about</a:t>
            </a:r>
            <a:r>
              <a:rPr lang="es-HN" dirty="0" smtClean="0">
                <a:ea typeface="ＭＳ Ｐゴシック" pitchFamily="34" charset="-128"/>
              </a:rPr>
              <a:t> </a:t>
            </a:r>
            <a:r>
              <a:rPr lang="es-HN" dirty="0" err="1" smtClean="0">
                <a:ea typeface="ＭＳ Ｐゴシック" pitchFamily="34" charset="-128"/>
              </a:rPr>
              <a:t>how</a:t>
            </a:r>
            <a:r>
              <a:rPr lang="es-HN" dirty="0" smtClean="0">
                <a:ea typeface="ＭＳ Ｐゴシック" pitchFamily="34" charset="-128"/>
              </a:rPr>
              <a:t> </a:t>
            </a:r>
            <a:r>
              <a:rPr lang="es-HN" dirty="0" err="1" smtClean="0">
                <a:ea typeface="ＭＳ Ｐゴシック" pitchFamily="34" charset="-128"/>
              </a:rPr>
              <a:t>our</a:t>
            </a:r>
            <a:r>
              <a:rPr lang="es-HN" dirty="0" smtClean="0">
                <a:ea typeface="ＭＳ Ｐゴシック" pitchFamily="34" charset="-128"/>
              </a:rPr>
              <a:t> </a:t>
            </a:r>
            <a:r>
              <a:rPr lang="es-HN" dirty="0" err="1" smtClean="0">
                <a:ea typeface="ＭＳ Ｐゴシック" pitchFamily="34" charset="-128"/>
              </a:rPr>
              <a:t>team</a:t>
            </a:r>
            <a:r>
              <a:rPr lang="es-HN" dirty="0" smtClean="0">
                <a:ea typeface="ＭＳ Ｐゴシック" pitchFamily="34" charset="-128"/>
              </a:rPr>
              <a:t> </a:t>
            </a:r>
            <a:r>
              <a:rPr lang="es-HN" dirty="0" err="1" smtClean="0">
                <a:ea typeface="ＭＳ Ｐゴシック" pitchFamily="34" charset="-128"/>
              </a:rPr>
              <a:t>tests</a:t>
            </a:r>
            <a:r>
              <a:rPr lang="es-HN" dirty="0" smtClean="0">
                <a:ea typeface="ＭＳ Ｐゴシック" pitchFamily="34" charset="-128"/>
              </a:rPr>
              <a:t> </a:t>
            </a:r>
            <a:r>
              <a:rPr lang="es-HN" dirty="0" err="1" smtClean="0">
                <a:ea typeface="ＭＳ Ｐゴシック" pitchFamily="34" charset="-128"/>
              </a:rPr>
              <a:t>this</a:t>
            </a:r>
            <a:r>
              <a:rPr lang="es-HN" dirty="0" smtClean="0">
                <a:ea typeface="ＭＳ Ｐゴシック" pitchFamily="34" charset="-128"/>
              </a:rPr>
              <a:t> </a:t>
            </a:r>
            <a:r>
              <a:rPr lang="es-HN" dirty="0" err="1" smtClean="0">
                <a:ea typeface="ＭＳ Ｐゴシック" pitchFamily="34" charset="-128"/>
              </a:rPr>
              <a:t>setup</a:t>
            </a:r>
            <a:r>
              <a:rPr lang="es-HN" dirty="0" smtClean="0">
                <a:ea typeface="ＭＳ Ｐゴシック" pitchFamily="34" charset="-128"/>
              </a:rPr>
              <a:t> in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lab</a:t>
            </a:r>
            <a:r>
              <a:rPr lang="es-HN" dirty="0" smtClean="0">
                <a:ea typeface="ＭＳ Ｐゴシック" pitchFamily="34" charset="-128"/>
              </a:rPr>
              <a:t>.</a:t>
            </a:r>
          </a:p>
          <a:p>
            <a:pPr eaLnBrk="1" hangingPunct="1"/>
            <a:endParaRPr lang="en-US" dirty="0" smtClean="0">
              <a:ea typeface="ＭＳ Ｐゴシック" pitchFamily="34" charset="-128"/>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20DA11B-AE61-44AE-9D53-B1CA8132E9FD}" type="slidenum">
              <a:rPr lang="en-US" smtClean="0">
                <a:latin typeface="Arial" charset="0"/>
              </a:rPr>
              <a:pPr eaLnBrk="1" hangingPunct="1"/>
              <a:t>6</a:t>
            </a:fld>
            <a:endParaRPr lang="en-US"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These are three basic equations used to design a linear chemical dose controller. The goal is to use the smallest possible tube diameter that preserves laminar flow at the maximum chemical flow rate so that you can use the shortest possible tube length. </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These equations show that the tube</a:t>
            </a:r>
            <a:r>
              <a:rPr lang="ja-JP" altLang="en-US" dirty="0" smtClean="0">
                <a:ea typeface="ＭＳ Ｐゴシック" pitchFamily="34" charset="-128"/>
              </a:rPr>
              <a:t>’</a:t>
            </a:r>
            <a:r>
              <a:rPr lang="en-US" altLang="ja-JP" dirty="0" smtClean="0">
                <a:ea typeface="ＭＳ Ｐゴシック" pitchFamily="34" charset="-128"/>
              </a:rPr>
              <a:t>s diameter is selected to maintain laminar flow, with the Reynolds number in the denominator of the equation. Furthermore, the tube length and expected flow rate equations demonstrate that they are both extremely sensitive to changes in the small tube diameter, each being proportional to the diameter to the fourth power.</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last equation if the </a:t>
            </a:r>
            <a:r>
              <a:rPr lang="en-US" dirty="0" err="1" smtClean="0">
                <a:ea typeface="ＭＳ Ｐゴシック" pitchFamily="34" charset="-128"/>
              </a:rPr>
              <a:t>flor</a:t>
            </a:r>
            <a:r>
              <a:rPr lang="en-US" dirty="0" smtClean="0">
                <a:ea typeface="ＭＳ Ｐゴシック" pitchFamily="34" charset="-128"/>
              </a:rPr>
              <a:t> rate equation for the flow of chemical/liquid through the CDC.</a:t>
            </a:r>
            <a:r>
              <a:rPr lang="en-US" baseline="0" dirty="0" smtClean="0">
                <a:ea typeface="ＭＳ Ｐゴシック" pitchFamily="34" charset="-128"/>
              </a:rPr>
              <a:t>  It is the Hagen-</a:t>
            </a:r>
            <a:r>
              <a:rPr lang="en-US" baseline="0" dirty="0" err="1" smtClean="0">
                <a:ea typeface="ＭＳ Ｐゴシック" pitchFamily="34" charset="-128"/>
              </a:rPr>
              <a:t>Pouiseuille</a:t>
            </a:r>
            <a:r>
              <a:rPr lang="en-US" baseline="0" dirty="0" smtClean="0">
                <a:ea typeface="ＭＳ Ｐゴシック" pitchFamily="34" charset="-128"/>
              </a:rPr>
              <a:t> equation, which assumes chemical flow is laminar and thus only deals with major loss in the system.  It predicts that the chemical flow rate and the major head loss would maintain a linear relationship to each other</a:t>
            </a:r>
            <a:endParaRPr lang="en-US" dirty="0" smtClean="0">
              <a:ea typeface="ＭＳ Ｐゴシック" pitchFamily="3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2444EC2-BA34-4E76-B177-1546D01715B5}" type="slidenum">
              <a:rPr lang="en-US" smtClean="0">
                <a:latin typeface="Arial" charset="0"/>
              </a:rPr>
              <a:pPr eaLnBrk="1" hangingPunct="1"/>
              <a:t>7</a:t>
            </a:fld>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Past LCDC and LFC designs assumed that the length of the small diameter tube was sufficient enough to ensure that the major head losses dominated the Equation. These designs also believed that the linear relationship between the chemical flow rate and the major head loss would be maintained, as shown in the Hagen-</a:t>
            </a:r>
            <a:r>
              <a:rPr lang="en-US" dirty="0" err="1" smtClean="0">
                <a:ea typeface="ＭＳ Ｐゴシック" pitchFamily="34" charset="-128"/>
              </a:rPr>
              <a:t>Poiseuille</a:t>
            </a:r>
            <a:r>
              <a:rPr lang="en-US" dirty="0" smtClean="0">
                <a:ea typeface="ＭＳ Ｐゴシック" pitchFamily="34" charset="-128"/>
              </a:rPr>
              <a:t> Equation However, during the Spring 2011 semester, the LCDC team observed quadratic tendencies in the relationship between head loss and chemical flow (see Spring 2011 Final Report “Initial Laboratory Results” section for an analysis of the experiments that gave these results”. Minor head losses result from flow expansions through the system and are proportional to the square of the chemical flow rate. When the Spring 2011 LCDC team observed these results, they designed a method to model the magnitude of the minor head losses and sought to eliminate their sources.</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2444EC2-BA34-4E76-B177-1546D01715B5}" type="slidenum">
              <a:rPr lang="en-US" smtClean="0">
                <a:latin typeface="Arial" charset="0"/>
              </a:rPr>
              <a:pPr eaLnBrk="1" hangingPunct="1"/>
              <a:t>8</a:t>
            </a:fld>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goal of the Fall 2011 team is to both reduce the k-value and the horizontal distance needed by the apparatus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9</a:t>
            </a:fld>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G_0249"/>
            <p:cNvPicPr>
              <a:picLocks noChangeAspect="1" noChangeArrowheads="1"/>
            </p:cNvPicPr>
            <p:nvPr userDrawn="1"/>
          </p:nvPicPr>
          <p:blipFill>
            <a:blip r:embed="rId2">
              <a:extLst>
                <a:ext uri="{28A0092B-C50C-407E-A947-70E740481C1C}">
                  <a14:useLocalDpi xmlns:a14="http://schemas.microsoft.com/office/drawing/2010/main" val="0"/>
                </a:ext>
              </a:extLst>
            </a:blip>
            <a:srcRect l="73334" t="74040" r="23334" b="17778"/>
            <a:stretch>
              <a:fillRect/>
            </a:stretch>
          </p:blipFill>
          <p:spPr bwMode="auto">
            <a:xfrm>
              <a:off x="4032" y="3216"/>
              <a:ext cx="19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IMG_0249"/>
            <p:cNvPicPr>
              <a:picLocks noChangeAspect="1" noChangeArrowheads="1"/>
            </p:cNvPicPr>
            <p:nvPr userDrawn="1"/>
          </p:nvPicPr>
          <p:blipFill>
            <a:blip r:embed="rId2">
              <a:extLst>
                <a:ext uri="{28A0092B-C50C-407E-A947-70E740481C1C}">
                  <a14:useLocalDpi xmlns:a14="http://schemas.microsoft.com/office/drawing/2010/main" val="0"/>
                </a:ext>
              </a:extLst>
            </a:blip>
            <a:srcRect l="65834" t="84445" r="29166" b="13333"/>
            <a:stretch>
              <a:fillRect/>
            </a:stretch>
          </p:blipFill>
          <p:spPr bwMode="auto">
            <a:xfrm>
              <a:off x="3792" y="3552"/>
              <a:ext cx="28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11" descr="AguaClara Logo 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0"/>
            <a:ext cx="4191000"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pitchFamily="34" charset="0"/>
              </a:defRPr>
            </a:lvl1pPr>
          </a:lstStyle>
          <a:p>
            <a:pPr>
              <a:defRPr/>
            </a:pPr>
            <a:fld id="{A9BBE50E-F625-4E36-8A4A-98EB8F3603CA}" type="slidenum">
              <a:rPr lang="en-US"/>
              <a:pPr>
                <a:defRPr/>
              </a:pPr>
              <a:t>‹#›</a:t>
            </a:fld>
            <a:endParaRPr lang="en-US"/>
          </a:p>
        </p:txBody>
      </p:sp>
    </p:spTree>
    <p:extLst>
      <p:ext uri="{BB962C8B-B14F-4D97-AF65-F5344CB8AC3E}">
        <p14:creationId xmlns:p14="http://schemas.microsoft.com/office/powerpoint/2010/main" val="50136739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1EA750-F7C5-4D28-B2A6-9189A58EC5E5}" type="slidenum">
              <a:rPr lang="en-US"/>
              <a:pPr>
                <a:defRPr/>
              </a:pPr>
              <a:t>‹#›</a:t>
            </a:fld>
            <a:endParaRPr lang="en-US"/>
          </a:p>
        </p:txBody>
      </p:sp>
    </p:spTree>
    <p:extLst>
      <p:ext uri="{BB962C8B-B14F-4D97-AF65-F5344CB8AC3E}">
        <p14:creationId xmlns:p14="http://schemas.microsoft.com/office/powerpoint/2010/main" val="28834833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81A05A-C06E-4209-AF13-D5FBC489560F}" type="slidenum">
              <a:rPr lang="en-US"/>
              <a:pPr>
                <a:defRPr/>
              </a:pPr>
              <a:t>‹#›</a:t>
            </a:fld>
            <a:endParaRPr lang="en-US"/>
          </a:p>
        </p:txBody>
      </p:sp>
    </p:spTree>
    <p:extLst>
      <p:ext uri="{BB962C8B-B14F-4D97-AF65-F5344CB8AC3E}">
        <p14:creationId xmlns:p14="http://schemas.microsoft.com/office/powerpoint/2010/main" val="206208962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0ABEA7-56E6-4E7E-9944-572DA00F9D21}" type="slidenum">
              <a:rPr lang="en-US"/>
              <a:pPr>
                <a:defRPr/>
              </a:pPr>
              <a:t>‹#›</a:t>
            </a:fld>
            <a:endParaRPr lang="en-US"/>
          </a:p>
        </p:txBody>
      </p:sp>
    </p:spTree>
    <p:extLst>
      <p:ext uri="{BB962C8B-B14F-4D97-AF65-F5344CB8AC3E}">
        <p14:creationId xmlns:p14="http://schemas.microsoft.com/office/powerpoint/2010/main" val="374063435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B9DEF-2D0A-44E4-BD89-64C2CE52A9CC}" type="slidenum">
              <a:rPr lang="en-US"/>
              <a:pPr>
                <a:defRPr/>
              </a:pPr>
              <a:t>‹#›</a:t>
            </a:fld>
            <a:endParaRPr lang="en-US"/>
          </a:p>
        </p:txBody>
      </p:sp>
    </p:spTree>
    <p:extLst>
      <p:ext uri="{BB962C8B-B14F-4D97-AF65-F5344CB8AC3E}">
        <p14:creationId xmlns:p14="http://schemas.microsoft.com/office/powerpoint/2010/main" val="183970537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A6D798-F45A-4A70-A3B3-B9E977160E50}" type="slidenum">
              <a:rPr lang="en-US"/>
              <a:pPr>
                <a:defRPr/>
              </a:pPr>
              <a:t>‹#›</a:t>
            </a:fld>
            <a:endParaRPr lang="en-US"/>
          </a:p>
        </p:txBody>
      </p:sp>
    </p:spTree>
    <p:extLst>
      <p:ext uri="{BB962C8B-B14F-4D97-AF65-F5344CB8AC3E}">
        <p14:creationId xmlns:p14="http://schemas.microsoft.com/office/powerpoint/2010/main" val="358297601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7177E4-15B4-4DB8-9194-81D1B09210EF}" type="slidenum">
              <a:rPr lang="en-US"/>
              <a:pPr>
                <a:defRPr/>
              </a:pPr>
              <a:t>‹#›</a:t>
            </a:fld>
            <a:endParaRPr lang="en-US"/>
          </a:p>
        </p:txBody>
      </p:sp>
    </p:spTree>
    <p:extLst>
      <p:ext uri="{BB962C8B-B14F-4D97-AF65-F5344CB8AC3E}">
        <p14:creationId xmlns:p14="http://schemas.microsoft.com/office/powerpoint/2010/main" val="50836358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461044-E3B8-4F12-AF39-EE3EC7199F27}" type="slidenum">
              <a:rPr lang="en-US"/>
              <a:pPr>
                <a:defRPr/>
              </a:pPr>
              <a:t>‹#›</a:t>
            </a:fld>
            <a:endParaRPr lang="en-US"/>
          </a:p>
        </p:txBody>
      </p:sp>
    </p:spTree>
    <p:extLst>
      <p:ext uri="{BB962C8B-B14F-4D97-AF65-F5344CB8AC3E}">
        <p14:creationId xmlns:p14="http://schemas.microsoft.com/office/powerpoint/2010/main" val="290505262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9CC00B6-7631-40B1-A00F-48084858F5AD}" type="slidenum">
              <a:rPr lang="en-US"/>
              <a:pPr>
                <a:defRPr/>
              </a:pPr>
              <a:t>‹#›</a:t>
            </a:fld>
            <a:endParaRPr lang="en-US"/>
          </a:p>
        </p:txBody>
      </p:sp>
    </p:spTree>
    <p:extLst>
      <p:ext uri="{BB962C8B-B14F-4D97-AF65-F5344CB8AC3E}">
        <p14:creationId xmlns:p14="http://schemas.microsoft.com/office/powerpoint/2010/main" val="242282004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F37221-346E-460D-9707-85B62E6FCE9D}" type="slidenum">
              <a:rPr lang="en-US"/>
              <a:pPr>
                <a:defRPr/>
              </a:pPr>
              <a:t>‹#›</a:t>
            </a:fld>
            <a:endParaRPr lang="en-US"/>
          </a:p>
        </p:txBody>
      </p:sp>
    </p:spTree>
    <p:extLst>
      <p:ext uri="{BB962C8B-B14F-4D97-AF65-F5344CB8AC3E}">
        <p14:creationId xmlns:p14="http://schemas.microsoft.com/office/powerpoint/2010/main" val="165593062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52663B-AB0E-4D4F-B56C-78C7933DDDAF}" type="slidenum">
              <a:rPr lang="en-US"/>
              <a:pPr>
                <a:defRPr/>
              </a:pPr>
              <a:t>‹#›</a:t>
            </a:fld>
            <a:endParaRPr lang="en-US"/>
          </a:p>
        </p:txBody>
      </p:sp>
    </p:spTree>
    <p:extLst>
      <p:ext uri="{BB962C8B-B14F-4D97-AF65-F5344CB8AC3E}">
        <p14:creationId xmlns:p14="http://schemas.microsoft.com/office/powerpoint/2010/main" val="26889584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ndara" pitchFamily="34" charset="0"/>
              </a:defRPr>
            </a:lvl1pPr>
          </a:lstStyle>
          <a:p>
            <a:pPr>
              <a:defRPr/>
            </a:pPr>
            <a:fld id="{66D74D64-F491-41C2-A9B9-0E613FE04AB1}" type="slidenum">
              <a:rPr lang="en-US"/>
              <a:pPr>
                <a:defRPr/>
              </a:pPr>
              <a:t>‹#›</a:t>
            </a:fld>
            <a:endParaRPr lang="en-US"/>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53"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ＭＳ Ｐゴシック" charset="0"/>
          <a:cs typeface="+mj-cs"/>
        </a:defRPr>
      </a:lvl1pPr>
      <a:lvl2pPr algn="ctr" rtl="0" eaLnBrk="0" fontAlgn="base" hangingPunct="0">
        <a:spcBef>
          <a:spcPct val="0"/>
        </a:spcBef>
        <a:spcAft>
          <a:spcPct val="0"/>
        </a:spcAft>
        <a:defRPr sz="4400" b="1">
          <a:solidFill>
            <a:schemeClr val="tx2"/>
          </a:solidFill>
          <a:latin typeface="Candara" pitchFamily="34" charset="0"/>
          <a:ea typeface="ＭＳ Ｐゴシック" charset="0"/>
        </a:defRPr>
      </a:lvl2pPr>
      <a:lvl3pPr algn="ctr" rtl="0" eaLnBrk="0" fontAlgn="base" hangingPunct="0">
        <a:spcBef>
          <a:spcPct val="0"/>
        </a:spcBef>
        <a:spcAft>
          <a:spcPct val="0"/>
        </a:spcAft>
        <a:defRPr sz="4400" b="1">
          <a:solidFill>
            <a:schemeClr val="tx2"/>
          </a:solidFill>
          <a:latin typeface="Candara" pitchFamily="34" charset="0"/>
          <a:ea typeface="ＭＳ Ｐゴシック" charset="0"/>
        </a:defRPr>
      </a:lvl3pPr>
      <a:lvl4pPr algn="ctr" rtl="0" eaLnBrk="0" fontAlgn="base" hangingPunct="0">
        <a:spcBef>
          <a:spcPct val="0"/>
        </a:spcBef>
        <a:spcAft>
          <a:spcPct val="0"/>
        </a:spcAft>
        <a:defRPr sz="4400" b="1">
          <a:solidFill>
            <a:schemeClr val="tx2"/>
          </a:solidFill>
          <a:latin typeface="Candara" pitchFamily="34" charset="0"/>
          <a:ea typeface="ＭＳ Ｐゴシック" charset="0"/>
        </a:defRPr>
      </a:lvl4pPr>
      <a:lvl5pPr algn="ctr" rtl="0" eaLnBrk="0" fontAlgn="base" hangingPunct="0">
        <a:spcBef>
          <a:spcPct val="0"/>
        </a:spcBef>
        <a:spcAft>
          <a:spcPct val="0"/>
        </a:spcAft>
        <a:defRPr sz="4400" b="1">
          <a:solidFill>
            <a:schemeClr val="tx2"/>
          </a:solidFill>
          <a:latin typeface="Candara" pitchFamily="34" charset="0"/>
          <a:ea typeface="ＭＳ Ｐゴシック"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3.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8.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4.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9.wmf"/><Relationship Id="rId3" Type="http://schemas.openxmlformats.org/officeDocument/2006/relationships/notesSlide" Target="../notesSlides/notesSlide7.xml"/><Relationship Id="rId7" Type="http://schemas.openxmlformats.org/officeDocument/2006/relationships/image" Target="../media/image16.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18.wmf"/><Relationship Id="rId5" Type="http://schemas.openxmlformats.org/officeDocument/2006/relationships/image" Target="../media/image3.png"/><Relationship Id="rId10" Type="http://schemas.openxmlformats.org/officeDocument/2006/relationships/oleObject" Target="../embeddings/oleObject4.bin"/><Relationship Id="rId4" Type="http://schemas.openxmlformats.org/officeDocument/2006/relationships/image" Target="../media/image4.jpeg"/><Relationship Id="rId9" Type="http://schemas.openxmlformats.org/officeDocument/2006/relationships/image" Target="../media/image17.wmf"/></Relationships>
</file>

<file path=ppt/slides/_rels/slide8.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notesSlide" Target="../notesSlides/notesSlide8.xml"/><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png"/><Relationship Id="rId5" Type="http://schemas.openxmlformats.org/officeDocument/2006/relationships/image" Target="../media/image4.jpeg"/><Relationship Id="rId10" Type="http://schemas.openxmlformats.org/officeDocument/2006/relationships/image" Target="../media/image21.wmf"/><Relationship Id="rId4" Type="http://schemas.openxmlformats.org/officeDocument/2006/relationships/image" Target="../media/image22.png"/><Relationship Id="rId9"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6"/>
          <p:cNvSpPr>
            <a:spLocks noGrp="1"/>
          </p:cNvSpPr>
          <p:nvPr>
            <p:ph type="subTitle" idx="1"/>
          </p:nvPr>
        </p:nvSpPr>
        <p:spPr>
          <a:xfrm>
            <a:off x="2743200" y="5562600"/>
            <a:ext cx="5029200" cy="1143000"/>
          </a:xfrm>
        </p:spPr>
        <p:txBody>
          <a:bodyPr/>
          <a:lstStyle/>
          <a:p>
            <a:pPr eaLnBrk="1" hangingPunct="1"/>
            <a:r>
              <a:rPr lang="en-US" b="1" dirty="0" smtClean="0">
                <a:ea typeface="ＭＳ Ｐゴシック" pitchFamily="34" charset="-128"/>
              </a:rPr>
              <a:t>Fall 2011 </a:t>
            </a:r>
            <a:r>
              <a:rPr lang="en-US" b="1" dirty="0" smtClean="0">
                <a:ea typeface="ＭＳ Ｐゴシック" pitchFamily="34" charset="-128"/>
              </a:rPr>
              <a:t>Final Presentation</a:t>
            </a:r>
            <a:endParaRPr lang="en-US" b="1" dirty="0" smtClean="0">
              <a:ea typeface="ＭＳ Ｐゴシック" pitchFamily="34" charset="-128"/>
            </a:endParaRPr>
          </a:p>
          <a:p>
            <a:pPr eaLnBrk="1" hangingPunct="1"/>
            <a:r>
              <a:rPr lang="en-US" b="1" dirty="0" smtClean="0">
                <a:ea typeface="ＭＳ Ｐゴシック" pitchFamily="34" charset="-128"/>
              </a:rPr>
              <a:t>10</a:t>
            </a:r>
            <a:r>
              <a:rPr lang="en-US" b="1" dirty="0" smtClean="0">
                <a:ea typeface="ＭＳ Ｐゴシック" pitchFamily="34" charset="-128"/>
              </a:rPr>
              <a:t> December </a:t>
            </a:r>
            <a:r>
              <a:rPr lang="en-US" b="1" dirty="0" smtClean="0">
                <a:ea typeface="ＭＳ Ｐゴシック" pitchFamily="34" charset="-128"/>
              </a:rPr>
              <a:t>2011</a:t>
            </a:r>
          </a:p>
        </p:txBody>
      </p:sp>
      <p:sp>
        <p:nvSpPr>
          <p:cNvPr id="5123" name="Title 5"/>
          <p:cNvSpPr>
            <a:spLocks noGrp="1"/>
          </p:cNvSpPr>
          <p:nvPr>
            <p:ph type="ctrTitle" sz="quarter"/>
          </p:nvPr>
        </p:nvSpPr>
        <p:spPr>
          <a:xfrm>
            <a:off x="2819400" y="1066800"/>
            <a:ext cx="6324600" cy="1470025"/>
          </a:xfrm>
        </p:spPr>
        <p:txBody>
          <a:bodyPr/>
          <a:lstStyle/>
          <a:p>
            <a:pPr eaLnBrk="1" hangingPunct="1"/>
            <a:r>
              <a:rPr lang="en-US" sz="3200" smtClean="0">
                <a:ea typeface="ＭＳ Ｐゴシック" pitchFamily="34" charset="-128"/>
              </a:rPr>
              <a:t>Linear Chemical Dose Controller</a:t>
            </a:r>
          </a:p>
        </p:txBody>
      </p:sp>
      <p:pic>
        <p:nvPicPr>
          <p:cNvPr id="5124"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15000" y="2057399"/>
            <a:ext cx="3048000" cy="646331"/>
          </a:xfrm>
          <a:prstGeom prst="rect">
            <a:avLst/>
          </a:prstGeom>
        </p:spPr>
        <p:txBody>
          <a:bodyPr wrap="square">
            <a:spAutoFit/>
          </a:bodyPr>
          <a:lstStyle/>
          <a:p>
            <a:pPr>
              <a:defRPr/>
            </a:pPr>
            <a:r>
              <a:rPr lang="en-US" b="1" dirty="0" err="1" smtClean="0">
                <a:solidFill>
                  <a:schemeClr val="accent2">
                    <a:lumMod val="75000"/>
                  </a:schemeClr>
                </a:solidFill>
                <a:effectLst>
                  <a:outerShdw blurRad="38100" dist="38100" dir="2700000" algn="tl">
                    <a:srgbClr val="000000">
                      <a:alpha val="43137"/>
                    </a:srgbClr>
                  </a:outerShdw>
                </a:effectLst>
              </a:rPr>
              <a:t>Jordanna</a:t>
            </a:r>
            <a:r>
              <a:rPr lang="en-US" b="1" dirty="0" smtClean="0">
                <a:solidFill>
                  <a:schemeClr val="accent2">
                    <a:lumMod val="75000"/>
                  </a:schemeClr>
                </a:solidFill>
                <a:effectLst>
                  <a:outerShdw blurRad="38100" dist="38100" dir="2700000" algn="tl">
                    <a:srgbClr val="000000">
                      <a:alpha val="43137"/>
                    </a:srgbClr>
                  </a:outerShdw>
                </a:effectLst>
              </a:rPr>
              <a:t> </a:t>
            </a:r>
            <a:r>
              <a:rPr lang="en-US" b="1" dirty="0" err="1" smtClean="0">
                <a:solidFill>
                  <a:schemeClr val="accent2">
                    <a:lumMod val="75000"/>
                  </a:schemeClr>
                </a:solidFill>
                <a:effectLst>
                  <a:outerShdw blurRad="38100" dist="38100" dir="2700000" algn="tl">
                    <a:srgbClr val="000000">
                      <a:alpha val="43137"/>
                    </a:srgbClr>
                  </a:outerShdw>
                </a:effectLst>
              </a:rPr>
              <a:t>Kendrot</a:t>
            </a:r>
            <a:endParaRPr lang="en-US" b="1" dirty="0">
              <a:solidFill>
                <a:schemeClr val="accent2">
                  <a:lumMod val="75000"/>
                </a:schemeClr>
              </a:solidFill>
              <a:effectLst>
                <a:outerShdw blurRad="38100" dist="38100" dir="2700000" algn="tl">
                  <a:srgbClr val="000000">
                    <a:alpha val="43137"/>
                  </a:srgbClr>
                </a:outerShdw>
              </a:effectLst>
            </a:endParaRPr>
          </a:p>
          <a:p>
            <a:pPr>
              <a:defRPr/>
            </a:pPr>
            <a:r>
              <a:rPr lang="en-US" b="1" dirty="0" smtClean="0">
                <a:solidFill>
                  <a:schemeClr val="accent2">
                    <a:lumMod val="75000"/>
                  </a:schemeClr>
                </a:solidFill>
                <a:effectLst>
                  <a:outerShdw blurRad="38100" dist="38100" dir="2700000" algn="tl">
                    <a:srgbClr val="000000">
                      <a:alpha val="43137"/>
                    </a:srgbClr>
                  </a:outerShdw>
                </a:effectLst>
              </a:rPr>
              <a:t>Frank </a:t>
            </a:r>
            <a:r>
              <a:rPr lang="en-US" b="1" dirty="0" err="1" smtClean="0">
                <a:solidFill>
                  <a:schemeClr val="accent2">
                    <a:lumMod val="75000"/>
                  </a:schemeClr>
                </a:solidFill>
                <a:effectLst>
                  <a:outerShdw blurRad="38100" dist="38100" dir="2700000" algn="tl">
                    <a:srgbClr val="000000">
                      <a:alpha val="43137"/>
                    </a:srgbClr>
                  </a:outerShdw>
                </a:effectLst>
              </a:rPr>
              <a:t>Owusu-Adarkwa</a:t>
            </a:r>
            <a:endParaRPr lang="en-US"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04800" y="-152400"/>
            <a:ext cx="8458200" cy="1143000"/>
          </a:xfrm>
        </p:spPr>
        <p:txBody>
          <a:bodyPr/>
          <a:lstStyle/>
          <a:p>
            <a:r>
              <a:rPr lang="en-US" dirty="0" smtClean="0">
                <a:ea typeface="ＭＳ Ｐゴシック" pitchFamily="34" charset="-128"/>
              </a:rPr>
              <a:t>Previous Experiments</a:t>
            </a:r>
          </a:p>
        </p:txBody>
      </p:sp>
      <p:sp>
        <p:nvSpPr>
          <p:cNvPr id="3" name="TextBox 2"/>
          <p:cNvSpPr txBox="1"/>
          <p:nvPr/>
        </p:nvSpPr>
        <p:spPr>
          <a:xfrm>
            <a:off x="762000" y="762000"/>
            <a:ext cx="7772400" cy="584775"/>
          </a:xfrm>
          <a:prstGeom prst="rect">
            <a:avLst/>
          </a:prstGeom>
          <a:noFill/>
        </p:spPr>
        <p:txBody>
          <a:bodyPr wrap="square" rtlCol="0">
            <a:spAutoFit/>
          </a:bodyPr>
          <a:lstStyle/>
          <a:p>
            <a:r>
              <a:rPr lang="en-US" sz="3200" dirty="0" smtClean="0">
                <a:latin typeface="Calibri" pitchFamily="34" charset="0"/>
                <a:cs typeface="Calibri" pitchFamily="34" charset="0"/>
              </a:rPr>
              <a:t>Spring/Summer 2011 Experimental Setup</a:t>
            </a:r>
            <a:endParaRPr lang="en-US" sz="3200" dirty="0">
              <a:latin typeface="Calibri" pitchFamily="34" charset="0"/>
              <a:cs typeface="Calibri"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676400"/>
            <a:ext cx="5588000" cy="4191000"/>
          </a:xfrm>
          <a:prstGeom prst="rect">
            <a:avLst/>
          </a:prstGeom>
        </p:spPr>
      </p:pic>
      <p:sp>
        <p:nvSpPr>
          <p:cNvPr id="7" name="Rectangle 6"/>
          <p:cNvSpPr/>
          <p:nvPr/>
        </p:nvSpPr>
        <p:spPr>
          <a:xfrm>
            <a:off x="5648960" y="1522268"/>
            <a:ext cx="3495040" cy="4782848"/>
          </a:xfrm>
          <a:prstGeom prst="rect">
            <a:avLst/>
          </a:prstGeom>
        </p:spPr>
        <p:txBody>
          <a:bodyPr wrap="square">
            <a:spAutoFit/>
          </a:bodyPr>
          <a:lstStyle/>
          <a:p>
            <a:pPr marL="342900" lvl="0" indent="-342900">
              <a:spcBef>
                <a:spcPct val="20000"/>
              </a:spcBef>
              <a:buFont typeface="Wingdings" pitchFamily="2" charset="2"/>
              <a:buChar char="Ø"/>
            </a:pPr>
            <a:r>
              <a:rPr lang="en-US" sz="3200" kern="0" dirty="0" smtClean="0">
                <a:solidFill>
                  <a:prstClr val="black"/>
                </a:solidFill>
                <a:latin typeface="Candara"/>
              </a:rPr>
              <a:t>Lowest k-value (currently!!!)</a:t>
            </a:r>
            <a:endParaRPr lang="en-US" sz="3200" kern="0" dirty="0">
              <a:solidFill>
                <a:prstClr val="black"/>
              </a:solidFill>
              <a:latin typeface="Candara"/>
            </a:endParaRPr>
          </a:p>
          <a:p>
            <a:pPr marL="742950" lvl="1" indent="-285750">
              <a:spcBef>
                <a:spcPct val="20000"/>
              </a:spcBef>
              <a:buFont typeface="Wingdings" pitchFamily="2" charset="2"/>
              <a:buChar char="Ø"/>
            </a:pPr>
            <a:r>
              <a:rPr lang="en-US" sz="2800" kern="0" dirty="0" smtClean="0">
                <a:solidFill>
                  <a:prstClr val="black"/>
                </a:solidFill>
                <a:latin typeface="Candara"/>
              </a:rPr>
              <a:t>Larger barbed fittings than ID</a:t>
            </a:r>
            <a:endParaRPr lang="en-US" sz="2800" kern="0" dirty="0">
              <a:solidFill>
                <a:prstClr val="black"/>
              </a:solidFill>
              <a:latin typeface="Candara"/>
            </a:endParaRPr>
          </a:p>
          <a:p>
            <a:pPr marL="742950" lvl="1" indent="-285750">
              <a:spcBef>
                <a:spcPct val="20000"/>
              </a:spcBef>
              <a:buFont typeface="Wingdings" pitchFamily="2" charset="2"/>
              <a:buChar char="Ø"/>
            </a:pPr>
            <a:r>
              <a:rPr lang="en-US" sz="2800" kern="0" dirty="0" smtClean="0">
                <a:solidFill>
                  <a:prstClr val="black"/>
                </a:solidFill>
                <a:latin typeface="Candara"/>
              </a:rPr>
              <a:t>Held straight in a PVC trough</a:t>
            </a:r>
          </a:p>
          <a:p>
            <a:pPr marL="742950" lvl="1" indent="-285750">
              <a:spcBef>
                <a:spcPct val="20000"/>
              </a:spcBef>
              <a:buFont typeface="Wingdings" pitchFamily="2" charset="2"/>
              <a:buChar char="Ø"/>
            </a:pPr>
            <a:r>
              <a:rPr lang="en-US" sz="2800" kern="0" dirty="0" smtClean="0">
                <a:solidFill>
                  <a:prstClr val="black"/>
                </a:solidFill>
                <a:latin typeface="Candara"/>
              </a:rPr>
              <a:t>Highly impractical for use in plants due to space needed</a:t>
            </a:r>
            <a:endParaRPr lang="en-US" sz="2800" kern="0" dirty="0">
              <a:solidFill>
                <a:prstClr val="black"/>
              </a:solidFill>
              <a:latin typeface="Candara"/>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8"/>
          <p:cNvSpPr>
            <a:spLocks noGrp="1"/>
          </p:cNvSpPr>
          <p:nvPr>
            <p:ph type="title"/>
          </p:nvPr>
        </p:nvSpPr>
        <p:spPr/>
        <p:txBody>
          <a:bodyPr/>
          <a:lstStyle/>
          <a:p>
            <a:pPr eaLnBrk="1" hangingPunct="1"/>
            <a:r>
              <a:rPr lang="en-US" dirty="0" smtClean="0">
                <a:ea typeface="ＭＳ Ｐゴシック" pitchFamily="34" charset="-128"/>
              </a:rPr>
              <a:t>Fall 2011 Apparatus Variables</a:t>
            </a:r>
          </a:p>
        </p:txBody>
      </p:sp>
      <p:sp>
        <p:nvSpPr>
          <p:cNvPr id="13315" name="Content Placeholder 9"/>
          <p:cNvSpPr>
            <a:spLocks noGrp="1"/>
          </p:cNvSpPr>
          <p:nvPr>
            <p:ph idx="1"/>
          </p:nvPr>
        </p:nvSpPr>
        <p:spPr>
          <a:xfrm>
            <a:off x="2768556" y="1447800"/>
            <a:ext cx="6375444" cy="2209800"/>
          </a:xfrm>
        </p:spPr>
        <p:txBody>
          <a:bodyPr/>
          <a:lstStyle/>
          <a:p>
            <a:pPr eaLnBrk="1" hangingPunct="1"/>
            <a:r>
              <a:rPr lang="en-US" sz="3000" dirty="0" smtClean="0">
                <a:ea typeface="ＭＳ Ｐゴシック" pitchFamily="34" charset="-128"/>
              </a:rPr>
              <a:t>Reduce Minor Losses</a:t>
            </a:r>
          </a:p>
          <a:p>
            <a:pPr lvl="1" eaLnBrk="1" hangingPunct="1"/>
            <a:r>
              <a:rPr lang="en-US" sz="2600" dirty="0" smtClean="0">
                <a:ea typeface="ＭＳ Ｐゴシック" pitchFamily="34" charset="-128"/>
              </a:rPr>
              <a:t>Limit small ID tube curvature, increase straight section length (weight)</a:t>
            </a:r>
          </a:p>
          <a:p>
            <a:pPr lvl="1" eaLnBrk="1" hangingPunct="1"/>
            <a:r>
              <a:rPr lang="en-US" sz="2600" dirty="0" smtClean="0">
                <a:ea typeface="ＭＳ Ｐゴシック" pitchFamily="34" charset="-128"/>
              </a:rPr>
              <a:t>Larger ID tubing (1/2”) </a:t>
            </a:r>
          </a:p>
          <a:p>
            <a:pPr lvl="1" eaLnBrk="1" hangingPunct="1"/>
            <a:r>
              <a:rPr lang="en-US" sz="2600" dirty="0" smtClean="0">
                <a:ea typeface="ＭＳ Ｐゴシック" pitchFamily="34" charset="-128"/>
              </a:rPr>
              <a:t>Larger barbed fittings</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882" b="17995"/>
          <a:stretch/>
        </p:blipFill>
        <p:spPr>
          <a:xfrm>
            <a:off x="6400800" y="3974509"/>
            <a:ext cx="2514600" cy="2719883"/>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2166" t="5548" r="23155" b="25326"/>
          <a:stretch/>
        </p:blipFill>
        <p:spPr>
          <a:xfrm>
            <a:off x="152400" y="1579159"/>
            <a:ext cx="2616157" cy="2480482"/>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27891" t="22512" r="13705" b="24785"/>
          <a:stretch/>
        </p:blipFill>
        <p:spPr>
          <a:xfrm>
            <a:off x="1392240" y="3974509"/>
            <a:ext cx="2752633" cy="2629625"/>
          </a:xfrm>
          <a:prstGeom prst="rect">
            <a:avLst/>
          </a:prstGeom>
        </p:spPr>
      </p:pic>
      <p:pic>
        <p:nvPicPr>
          <p:cNvPr id="13317" name="Picture 6" descr="a"/>
          <p:cNvPicPr>
            <a:picLocks noChangeAspect="1" noChangeArrowheads="1"/>
          </p:cNvPicPr>
          <p:nvPr/>
        </p:nvPicPr>
        <p:blipFill>
          <a:blip r:embed="rId6">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5" descr="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8"/>
          <p:cNvSpPr>
            <a:spLocks noGrp="1"/>
          </p:cNvSpPr>
          <p:nvPr>
            <p:ph type="title"/>
          </p:nvPr>
        </p:nvSpPr>
        <p:spPr/>
        <p:txBody>
          <a:bodyPr/>
          <a:lstStyle/>
          <a:p>
            <a:pPr eaLnBrk="1" hangingPunct="1"/>
            <a:r>
              <a:rPr lang="en-US" dirty="0" smtClean="0">
                <a:ea typeface="ＭＳ Ｐゴシック" pitchFamily="34" charset="-128"/>
              </a:rPr>
              <a:t>Fall 2011 Apparatus Variables</a:t>
            </a:r>
          </a:p>
        </p:txBody>
      </p:sp>
      <p:pic>
        <p:nvPicPr>
          <p:cNvPr id="13316"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9"/>
          <p:cNvSpPr txBox="1">
            <a:spLocks/>
          </p:cNvSpPr>
          <p:nvPr/>
        </p:nvSpPr>
        <p:spPr bwMode="auto">
          <a:xfrm>
            <a:off x="76200" y="1804841"/>
            <a:ext cx="3352800" cy="398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pPr eaLnBrk="1" hangingPunct="1"/>
            <a:r>
              <a:rPr lang="en-US" sz="3000" dirty="0" smtClean="0">
                <a:ea typeface="ＭＳ Ｐゴシック" pitchFamily="34" charset="-128"/>
              </a:rPr>
              <a:t>Reduce Distance</a:t>
            </a:r>
          </a:p>
          <a:p>
            <a:pPr lvl="1" eaLnBrk="1" hangingPunct="1"/>
            <a:r>
              <a:rPr lang="en-US" sz="2600" dirty="0" smtClean="0">
                <a:ea typeface="ＭＳ Ｐゴシック" pitchFamily="34" charset="-128"/>
              </a:rPr>
              <a:t>Vertical Components</a:t>
            </a:r>
          </a:p>
          <a:p>
            <a:pPr lvl="1" eaLnBrk="1" hangingPunct="1"/>
            <a:r>
              <a:rPr lang="en-US" sz="2600" dirty="0">
                <a:ea typeface="ＭＳ Ｐゴシック" pitchFamily="34" charset="-128"/>
              </a:rPr>
              <a:t>CHT connection to dosing tube, change from side to base</a:t>
            </a:r>
          </a:p>
          <a:p>
            <a:pPr lvl="1" eaLnBrk="1" hangingPunct="1"/>
            <a:r>
              <a:rPr lang="en-US" sz="2600" dirty="0" smtClean="0">
                <a:ea typeface="ＭＳ Ｐゴシック" pitchFamily="34" charset="-128"/>
              </a:rPr>
              <a:t>Combination of tubes,  1/8” ID to 1/2” ID for curve</a:t>
            </a:r>
          </a:p>
          <a:p>
            <a:pPr lvl="1" eaLnBrk="1" hangingPunct="1"/>
            <a:endParaRPr lang="en-US" dirty="0" smtClean="0">
              <a:ea typeface="ＭＳ Ｐゴシック" pitchFamily="34" charset="-128"/>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037" t="14246" r="9054" b="4561"/>
          <a:stretch/>
        </p:blipFill>
        <p:spPr>
          <a:xfrm>
            <a:off x="6019800" y="1544320"/>
            <a:ext cx="2906289" cy="3705519"/>
          </a:xfrm>
          <a:prstGeom prst="rect">
            <a:avLst/>
          </a:prstGeom>
        </p:spPr>
      </p:pic>
      <p:pic>
        <p:nvPicPr>
          <p:cNvPr id="1331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8683" b="16470"/>
          <a:stretch/>
        </p:blipFill>
        <p:spPr>
          <a:xfrm>
            <a:off x="3657600" y="3397079"/>
            <a:ext cx="2499373" cy="3048304"/>
          </a:xfrm>
          <a:prstGeom prst="rect">
            <a:avLst/>
          </a:prstGeom>
        </p:spPr>
      </p:pic>
    </p:spTree>
    <p:extLst>
      <p:ext uri="{BB962C8B-B14F-4D97-AF65-F5344CB8AC3E}">
        <p14:creationId xmlns:p14="http://schemas.microsoft.com/office/powerpoint/2010/main" val="378587088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372" r="9978" b="8988"/>
          <a:stretch/>
        </p:blipFill>
        <p:spPr>
          <a:xfrm rot="5400000">
            <a:off x="1808401" y="2001599"/>
            <a:ext cx="5218196" cy="4110598"/>
          </a:xfrm>
          <a:prstGeom prst="rect">
            <a:avLst/>
          </a:prstGeom>
        </p:spPr>
      </p:pic>
      <p:sp>
        <p:nvSpPr>
          <p:cNvPr id="13314" name="Title 8"/>
          <p:cNvSpPr>
            <a:spLocks noGrp="1"/>
          </p:cNvSpPr>
          <p:nvPr>
            <p:ph type="title"/>
          </p:nvPr>
        </p:nvSpPr>
        <p:spPr>
          <a:xfrm>
            <a:off x="304800" y="76200"/>
            <a:ext cx="8458200" cy="1143000"/>
          </a:xfrm>
        </p:spPr>
        <p:txBody>
          <a:bodyPr/>
          <a:lstStyle/>
          <a:p>
            <a:pPr eaLnBrk="1" hangingPunct="1"/>
            <a:r>
              <a:rPr lang="en-US" dirty="0" smtClean="0">
                <a:ea typeface="ＭＳ Ｐゴシック" pitchFamily="34" charset="-128"/>
              </a:rPr>
              <a:t>Major Components of Experimental Apparatus</a:t>
            </a:r>
          </a:p>
        </p:txBody>
      </p:sp>
      <p:pic>
        <p:nvPicPr>
          <p:cNvPr id="1331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12"/>
          <p:cNvCxnSpPr>
            <a:cxnSpLocks noChangeShapeType="1"/>
          </p:cNvCxnSpPr>
          <p:nvPr/>
        </p:nvCxnSpPr>
        <p:spPr bwMode="auto">
          <a:xfrm flipH="1">
            <a:off x="5750719" y="2286000"/>
            <a:ext cx="1459706" cy="577083"/>
          </a:xfrm>
          <a:prstGeom prst="straightConnector1">
            <a:avLst/>
          </a:prstGeom>
          <a:noFill/>
          <a:ln w="50800">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8" name="Straight Arrow Connector 16"/>
          <p:cNvCxnSpPr>
            <a:cxnSpLocks noChangeShapeType="1"/>
          </p:cNvCxnSpPr>
          <p:nvPr/>
        </p:nvCxnSpPr>
        <p:spPr bwMode="auto">
          <a:xfrm>
            <a:off x="2133600" y="5600700"/>
            <a:ext cx="1828800" cy="0"/>
          </a:xfrm>
          <a:prstGeom prst="straightConnector1">
            <a:avLst/>
          </a:prstGeom>
          <a:noFill/>
          <a:ln w="50800">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9" name="Straight Arrow Connector 18"/>
          <p:cNvCxnSpPr>
            <a:cxnSpLocks noChangeShapeType="1"/>
          </p:cNvCxnSpPr>
          <p:nvPr/>
        </p:nvCxnSpPr>
        <p:spPr bwMode="auto">
          <a:xfrm rot="10800000">
            <a:off x="6525377" y="3709466"/>
            <a:ext cx="762000" cy="1588"/>
          </a:xfrm>
          <a:prstGeom prst="straightConnector1">
            <a:avLst/>
          </a:prstGeom>
          <a:noFill/>
          <a:ln w="50800">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11" name="Straight Arrow Connector 6"/>
          <p:cNvCxnSpPr>
            <a:cxnSpLocks noChangeShapeType="1"/>
          </p:cNvCxnSpPr>
          <p:nvPr/>
        </p:nvCxnSpPr>
        <p:spPr bwMode="auto">
          <a:xfrm flipV="1">
            <a:off x="1981200" y="3505201"/>
            <a:ext cx="1894764" cy="457199"/>
          </a:xfrm>
          <a:prstGeom prst="straightConnector1">
            <a:avLst/>
          </a:prstGeom>
          <a:noFill/>
          <a:ln w="38100" algn="ctr">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12" name="Straight Arrow Connector 8"/>
          <p:cNvCxnSpPr>
            <a:cxnSpLocks noChangeShapeType="1"/>
          </p:cNvCxnSpPr>
          <p:nvPr/>
        </p:nvCxnSpPr>
        <p:spPr bwMode="auto">
          <a:xfrm flipV="1">
            <a:off x="1752600" y="1693781"/>
            <a:ext cx="1025525" cy="269081"/>
          </a:xfrm>
          <a:prstGeom prst="straightConnector1">
            <a:avLst/>
          </a:prstGeom>
          <a:noFill/>
          <a:ln w="38100" algn="ctr">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13" name="Straight Arrow Connector 14"/>
          <p:cNvCxnSpPr>
            <a:cxnSpLocks noChangeShapeType="1"/>
          </p:cNvCxnSpPr>
          <p:nvPr/>
        </p:nvCxnSpPr>
        <p:spPr bwMode="auto">
          <a:xfrm flipH="1" flipV="1">
            <a:off x="5257800" y="4100324"/>
            <a:ext cx="1447799" cy="921638"/>
          </a:xfrm>
          <a:prstGeom prst="straightConnector1">
            <a:avLst/>
          </a:prstGeom>
          <a:noFill/>
          <a:ln w="38100" algn="ctr">
            <a:solidFill>
              <a:srgbClr val="FFC000"/>
            </a:solidFill>
            <a:round/>
            <a:headEnd type="none" w="lg" len="med"/>
            <a:tailEnd type="arrow" w="med" len="med"/>
          </a:ln>
          <a:extLst>
            <a:ext uri="{909E8E84-426E-40DD-AFC4-6F175D3DCCD1}">
              <a14:hiddenFill xmlns:a14="http://schemas.microsoft.com/office/drawing/2010/main">
                <a:noFill/>
              </a14:hiddenFill>
            </a:ext>
          </a:extLst>
        </p:spPr>
      </p:cxnSp>
      <p:sp>
        <p:nvSpPr>
          <p:cNvPr id="14" name="TextBox 15"/>
          <p:cNvSpPr txBox="1">
            <a:spLocks noChangeArrowheads="1"/>
          </p:cNvSpPr>
          <p:nvPr/>
        </p:nvSpPr>
        <p:spPr bwMode="auto">
          <a:xfrm>
            <a:off x="296068" y="1777918"/>
            <a:ext cx="15327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Chemical Stock </a:t>
            </a:r>
            <a:r>
              <a:rPr lang="en-US" b="1" dirty="0"/>
              <a:t>Tank</a:t>
            </a:r>
          </a:p>
        </p:txBody>
      </p:sp>
      <p:sp>
        <p:nvSpPr>
          <p:cNvPr id="15" name="TextBox 17"/>
          <p:cNvSpPr txBox="1">
            <a:spLocks noChangeArrowheads="1"/>
          </p:cNvSpPr>
          <p:nvPr/>
        </p:nvSpPr>
        <p:spPr bwMode="auto">
          <a:xfrm>
            <a:off x="172244" y="3315494"/>
            <a:ext cx="209311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a:t>Constant Head </a:t>
            </a:r>
          </a:p>
          <a:p>
            <a:pPr eaLnBrk="1" hangingPunct="1"/>
            <a:r>
              <a:rPr lang="en-US" b="1" dirty="0" smtClean="0"/>
              <a:t>Tank (controlled by float valve)</a:t>
            </a:r>
            <a:endParaRPr lang="en-US" b="1" dirty="0"/>
          </a:p>
        </p:txBody>
      </p:sp>
      <p:sp>
        <p:nvSpPr>
          <p:cNvPr id="16" name="TextBox 18"/>
          <p:cNvSpPr txBox="1">
            <a:spLocks noChangeArrowheads="1"/>
          </p:cNvSpPr>
          <p:nvPr/>
        </p:nvSpPr>
        <p:spPr bwMode="auto">
          <a:xfrm>
            <a:off x="7506195" y="3505201"/>
            <a:ext cx="13420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Drop Dose</a:t>
            </a:r>
            <a:endParaRPr lang="en-US" b="1" dirty="0"/>
          </a:p>
          <a:p>
            <a:pPr eaLnBrk="1" hangingPunct="1"/>
            <a:r>
              <a:rPr lang="en-US" b="1" dirty="0"/>
              <a:t>Tube</a:t>
            </a:r>
          </a:p>
        </p:txBody>
      </p:sp>
      <p:sp>
        <p:nvSpPr>
          <p:cNvPr id="25" name="TextBox 17"/>
          <p:cNvSpPr txBox="1">
            <a:spLocks noChangeArrowheads="1"/>
          </p:cNvSpPr>
          <p:nvPr/>
        </p:nvSpPr>
        <p:spPr bwMode="auto">
          <a:xfrm>
            <a:off x="152910" y="4876800"/>
            <a:ext cx="20931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Small diameter tubing (split tube setup example with weight)</a:t>
            </a:r>
            <a:endParaRPr lang="en-US" b="1" dirty="0"/>
          </a:p>
        </p:txBody>
      </p:sp>
      <p:sp>
        <p:nvSpPr>
          <p:cNvPr id="27" name="TextBox 17"/>
          <p:cNvSpPr txBox="1">
            <a:spLocks noChangeArrowheads="1"/>
          </p:cNvSpPr>
          <p:nvPr/>
        </p:nvSpPr>
        <p:spPr bwMode="auto">
          <a:xfrm>
            <a:off x="7210425" y="1777918"/>
            <a:ext cx="20931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Lever used to control total head loss of system</a:t>
            </a:r>
            <a:endParaRPr lang="en-US" b="1" dirty="0"/>
          </a:p>
        </p:txBody>
      </p:sp>
      <p:sp>
        <p:nvSpPr>
          <p:cNvPr id="31" name="TextBox 17"/>
          <p:cNvSpPr txBox="1">
            <a:spLocks noChangeArrowheads="1"/>
          </p:cNvSpPr>
          <p:nvPr/>
        </p:nvSpPr>
        <p:spPr bwMode="auto">
          <a:xfrm>
            <a:off x="6906377" y="4800600"/>
            <a:ext cx="209311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Large diameter tube connected to dose tube (minimal minor and major loss)</a:t>
            </a:r>
            <a:endParaRPr lang="en-US" b="1" dirty="0"/>
          </a:p>
        </p:txBody>
      </p:sp>
    </p:spTree>
    <p:extLst>
      <p:ext uri="{BB962C8B-B14F-4D97-AF65-F5344CB8AC3E}">
        <p14:creationId xmlns:p14="http://schemas.microsoft.com/office/powerpoint/2010/main" val="387695450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76200"/>
            <a:ext cx="9829800" cy="1143000"/>
          </a:xfrm>
        </p:spPr>
        <p:txBody>
          <a:bodyPr/>
          <a:lstStyle/>
          <a:p>
            <a:r>
              <a:rPr lang="en-US" sz="4000" dirty="0" smtClean="0">
                <a:ea typeface="ＭＳ Ｐゴシック" pitchFamily="34" charset="-128"/>
              </a:rPr>
              <a:t>Single Tube With and Without Weight</a:t>
            </a:r>
            <a:br>
              <a:rPr lang="en-US" sz="4000" dirty="0" smtClean="0">
                <a:ea typeface="ＭＳ Ｐゴシック" pitchFamily="34" charset="-128"/>
              </a:rPr>
            </a:br>
            <a:r>
              <a:rPr lang="en-US" sz="4000" dirty="0" smtClean="0">
                <a:ea typeface="ＭＳ Ｐゴシック" pitchFamily="34" charset="-128"/>
              </a:rPr>
              <a:t>Straight to Drop Tube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0044" t="994" r="12324"/>
          <a:stretch/>
        </p:blipFill>
        <p:spPr>
          <a:xfrm>
            <a:off x="4876800" y="1676400"/>
            <a:ext cx="3987406" cy="3813942"/>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8631" r="15099" b="15986"/>
          <a:stretch/>
        </p:blipFill>
        <p:spPr>
          <a:xfrm>
            <a:off x="279794" y="1676400"/>
            <a:ext cx="3987406" cy="3813942"/>
          </a:xfrm>
          <a:prstGeom prst="rect">
            <a:avLst/>
          </a:prstGeom>
        </p:spPr>
      </p:pic>
      <p:pic>
        <p:nvPicPr>
          <p:cNvPr id="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57200" y="5543107"/>
            <a:ext cx="8077200" cy="1200329"/>
          </a:xfrm>
          <a:prstGeom prst="rect">
            <a:avLst/>
          </a:prstGeom>
          <a:noFill/>
        </p:spPr>
        <p:txBody>
          <a:bodyPr wrap="square" rtlCol="0">
            <a:spAutoFit/>
          </a:bodyPr>
          <a:lstStyle/>
          <a:p>
            <a:pPr algn="ctr"/>
            <a:r>
              <a:rPr lang="en-US" sz="2400" dirty="0" smtClean="0">
                <a:latin typeface="+mj-lt"/>
              </a:rPr>
              <a:t>Notice the addition of a fairly small weight (&lt;100gm)</a:t>
            </a:r>
          </a:p>
          <a:p>
            <a:pPr algn="ctr"/>
            <a:r>
              <a:rPr lang="en-US" sz="2400" dirty="0" smtClean="0">
                <a:latin typeface="+mj-lt"/>
              </a:rPr>
              <a:t>drastically increases the amount of straight sections in the tubing</a:t>
            </a:r>
            <a:endParaRPr lang="en-US" sz="2400" dirty="0">
              <a:latin typeface="+mj-lt"/>
            </a:endParaRPr>
          </a:p>
        </p:txBody>
      </p:sp>
    </p:spTree>
    <p:extLst>
      <p:ext uri="{BB962C8B-B14F-4D97-AF65-F5344CB8AC3E}">
        <p14:creationId xmlns:p14="http://schemas.microsoft.com/office/powerpoint/2010/main" val="31256221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76200"/>
            <a:ext cx="9829800" cy="1143000"/>
          </a:xfrm>
        </p:spPr>
        <p:txBody>
          <a:bodyPr/>
          <a:lstStyle/>
          <a:p>
            <a:r>
              <a:rPr lang="en-US" sz="4000" dirty="0" smtClean="0">
                <a:ea typeface="ＭＳ Ｐゴシック" pitchFamily="34" charset="-128"/>
              </a:rPr>
              <a:t>Single Tube With and Without Weight</a:t>
            </a:r>
            <a:br>
              <a:rPr lang="en-US" sz="4000" dirty="0" smtClean="0">
                <a:ea typeface="ＭＳ Ｐゴシック" pitchFamily="34" charset="-128"/>
              </a:rPr>
            </a:br>
            <a:r>
              <a:rPr lang="en-US" sz="4000" dirty="0" smtClean="0">
                <a:ea typeface="ＭＳ Ｐゴシック" pitchFamily="34" charset="-128"/>
              </a:rPr>
              <a:t>To Larger ½” ID Dose Tube</a:t>
            </a:r>
          </a:p>
        </p:txBody>
      </p:sp>
      <p:pic>
        <p:nvPicPr>
          <p:cNvPr id="3"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5462" t="10347" b="8125"/>
          <a:stretch/>
        </p:blipFill>
        <p:spPr>
          <a:xfrm>
            <a:off x="5029200" y="1600200"/>
            <a:ext cx="3429000" cy="3942739"/>
          </a:xfrm>
          <a:prstGeom prst="rect">
            <a:avLst/>
          </a:prstGeom>
        </p:spPr>
      </p:pic>
      <p:pic>
        <p:nvPicPr>
          <p:cNvPr id="5" name="Picture 4"/>
          <p:cNvPicPr>
            <a:picLocks noChangeAspect="1"/>
          </p:cNvPicPr>
          <p:nvPr/>
        </p:nvPicPr>
        <p:blipFill rotWithShape="1">
          <a:blip r:embed="rId6" cstate="print">
            <a:extLst>
              <a:ext uri="{28A0092B-C50C-407E-A947-70E740481C1C}">
                <a14:useLocalDpi xmlns:a14="http://schemas.microsoft.com/office/drawing/2010/main" val="0"/>
              </a:ext>
            </a:extLst>
          </a:blip>
          <a:srcRect l="5064" t="9530" b="9530"/>
          <a:stretch/>
        </p:blipFill>
        <p:spPr>
          <a:xfrm>
            <a:off x="685800" y="1600200"/>
            <a:ext cx="3429000" cy="3897901"/>
          </a:xfrm>
          <a:prstGeom prst="rect">
            <a:avLst/>
          </a:prstGeom>
        </p:spPr>
      </p:pic>
      <p:sp>
        <p:nvSpPr>
          <p:cNvPr id="7" name="TextBox 6"/>
          <p:cNvSpPr txBox="1"/>
          <p:nvPr/>
        </p:nvSpPr>
        <p:spPr>
          <a:xfrm>
            <a:off x="152400" y="5613737"/>
            <a:ext cx="8915400" cy="1107996"/>
          </a:xfrm>
          <a:prstGeom prst="rect">
            <a:avLst/>
          </a:prstGeom>
          <a:noFill/>
        </p:spPr>
        <p:txBody>
          <a:bodyPr wrap="square" rtlCol="0">
            <a:spAutoFit/>
          </a:bodyPr>
          <a:lstStyle/>
          <a:p>
            <a:pPr algn="ctr"/>
            <a:r>
              <a:rPr lang="en-US" sz="2200" dirty="0" smtClean="0">
                <a:latin typeface="+mj-lt"/>
              </a:rPr>
              <a:t>Connect to larger ID tube with a small section of rigid tubing as a transition in sizing.  These tubes will not contribute significant minor losses, due to large diameter.</a:t>
            </a:r>
            <a:endParaRPr lang="en-US" sz="2200" dirty="0">
              <a:latin typeface="+mj-lt"/>
            </a:endParaRPr>
          </a:p>
        </p:txBody>
      </p:sp>
    </p:spTree>
    <p:extLst>
      <p:ext uri="{BB962C8B-B14F-4D97-AF65-F5344CB8AC3E}">
        <p14:creationId xmlns:p14="http://schemas.microsoft.com/office/powerpoint/2010/main" val="123861648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76200"/>
            <a:ext cx="9829800" cy="1143000"/>
          </a:xfrm>
        </p:spPr>
        <p:txBody>
          <a:bodyPr/>
          <a:lstStyle/>
          <a:p>
            <a:r>
              <a:rPr lang="en-US" sz="4000" dirty="0" smtClean="0">
                <a:ea typeface="ＭＳ Ｐゴシック" pitchFamily="34" charset="-128"/>
              </a:rPr>
              <a:t>Split Tube With and Without Weight</a:t>
            </a:r>
            <a:br>
              <a:rPr lang="en-US" sz="4000" dirty="0" smtClean="0">
                <a:ea typeface="ＭＳ Ｐゴシック" pitchFamily="34" charset="-128"/>
              </a:rPr>
            </a:br>
            <a:r>
              <a:rPr lang="en-US" sz="4000" dirty="0" smtClean="0">
                <a:ea typeface="ＭＳ Ｐゴシック" pitchFamily="34" charset="-128"/>
              </a:rPr>
              <a:t>To Larger ½” ID Dose Tube</a:t>
            </a:r>
          </a:p>
        </p:txBody>
      </p:sp>
      <p:pic>
        <p:nvPicPr>
          <p:cNvPr id="3"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5868" t="24658" r="20102" b="1"/>
          <a:stretch/>
        </p:blipFill>
        <p:spPr>
          <a:xfrm>
            <a:off x="5085725" y="1524000"/>
            <a:ext cx="3143875" cy="4114801"/>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9264" t="17282" r="8746"/>
          <a:stretch/>
        </p:blipFill>
        <p:spPr>
          <a:xfrm>
            <a:off x="674856" y="1524000"/>
            <a:ext cx="3058944" cy="4114800"/>
          </a:xfrm>
          <a:prstGeom prst="rect">
            <a:avLst/>
          </a:prstGeom>
        </p:spPr>
      </p:pic>
      <p:sp>
        <p:nvSpPr>
          <p:cNvPr id="5" name="TextBox 4"/>
          <p:cNvSpPr txBox="1"/>
          <p:nvPr/>
        </p:nvSpPr>
        <p:spPr>
          <a:xfrm>
            <a:off x="304800" y="5638800"/>
            <a:ext cx="8686800" cy="1107996"/>
          </a:xfrm>
          <a:prstGeom prst="rect">
            <a:avLst/>
          </a:prstGeom>
          <a:noFill/>
        </p:spPr>
        <p:txBody>
          <a:bodyPr wrap="square" rtlCol="0">
            <a:spAutoFit/>
          </a:bodyPr>
          <a:lstStyle/>
          <a:p>
            <a:r>
              <a:rPr lang="en-US" sz="2200" dirty="0" smtClean="0">
                <a:latin typeface="+mj-lt"/>
              </a:rPr>
              <a:t>Free hang split initially has fairly straight small diameter tube sections, but the weight does improve the setup.  A larger weight may straighten 			tube configuration further.</a:t>
            </a:r>
            <a:endParaRPr lang="en-US" sz="2200" dirty="0">
              <a:latin typeface="+mj-lt"/>
            </a:endParaRPr>
          </a:p>
        </p:txBody>
      </p:sp>
    </p:spTree>
    <p:extLst>
      <p:ext uri="{BB962C8B-B14F-4D97-AF65-F5344CB8AC3E}">
        <p14:creationId xmlns:p14="http://schemas.microsoft.com/office/powerpoint/2010/main" val="4278437767"/>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z="4300" dirty="0" smtClean="0">
                <a:ea typeface="ＭＳ Ｐゴシック" pitchFamily="34" charset="-128"/>
              </a:rPr>
              <a:t>Previous CDC Experimental Results</a:t>
            </a:r>
          </a:p>
        </p:txBody>
      </p:sp>
      <p:pic>
        <p:nvPicPr>
          <p:cNvPr id="5"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1524000"/>
            <a:ext cx="4572000" cy="5066567"/>
          </a:xfrm>
          <a:prstGeom prst="rect">
            <a:avLst/>
          </a:prstGeom>
        </p:spPr>
      </p:pic>
      <p:sp>
        <p:nvSpPr>
          <p:cNvPr id="6" name="TextBox 5"/>
          <p:cNvSpPr txBox="1"/>
          <p:nvPr/>
        </p:nvSpPr>
        <p:spPr>
          <a:xfrm>
            <a:off x="4467224" y="1600200"/>
            <a:ext cx="4600576" cy="4401205"/>
          </a:xfrm>
          <a:prstGeom prst="rect">
            <a:avLst/>
          </a:prstGeom>
          <a:noFill/>
        </p:spPr>
        <p:txBody>
          <a:bodyPr wrap="square" rtlCol="0">
            <a:spAutoFit/>
          </a:bodyPr>
          <a:lstStyle/>
          <a:p>
            <a:r>
              <a:rPr lang="en-US" sz="2000" dirty="0" smtClean="0">
                <a:latin typeface="Candara" pitchFamily="34" charset="0"/>
              </a:rPr>
              <a:t>A refresher from last time:</a:t>
            </a:r>
          </a:p>
          <a:p>
            <a:r>
              <a:rPr lang="en-US" sz="2000" dirty="0" smtClean="0">
                <a:latin typeface="Candara" pitchFamily="34" charset="0"/>
              </a:rPr>
              <a:t> </a:t>
            </a:r>
          </a:p>
          <a:p>
            <a:pPr marL="285750" indent="-285750">
              <a:buFont typeface="Arial" pitchFamily="34" charset="0"/>
              <a:buChar char="•"/>
            </a:pPr>
            <a:r>
              <a:rPr lang="en-US" sz="2000" dirty="0" smtClean="0">
                <a:latin typeface="Candara" pitchFamily="34" charset="0"/>
              </a:rPr>
              <a:t>The large tube as a connection to the drop tube greatly reduced the minor loss (~35%)</a:t>
            </a:r>
          </a:p>
          <a:p>
            <a:pPr marL="285750" indent="-285750">
              <a:buFont typeface="Arial" pitchFamily="34" charset="0"/>
              <a:buChar char="•"/>
            </a:pPr>
            <a:r>
              <a:rPr lang="en-US" sz="2000" dirty="0" smtClean="0">
                <a:latin typeface="Candara" pitchFamily="34" charset="0"/>
              </a:rPr>
              <a:t>The small weight increased this reduction up to 60% in some setups</a:t>
            </a:r>
          </a:p>
          <a:p>
            <a:pPr marL="285750" indent="-285750">
              <a:buFont typeface="Arial" pitchFamily="34" charset="0"/>
              <a:buChar char="•"/>
            </a:pPr>
            <a:r>
              <a:rPr lang="en-US" sz="2000" dirty="0" smtClean="0">
                <a:latin typeface="Candara" pitchFamily="34" charset="0"/>
              </a:rPr>
              <a:t>This brings even the highest of these k-values to 4.8, already performing at a level equal to or better than most plants in Honduras</a:t>
            </a:r>
          </a:p>
          <a:p>
            <a:pPr marL="285750" indent="-285750">
              <a:buFont typeface="Arial" pitchFamily="34" charset="0"/>
              <a:buChar char="•"/>
            </a:pPr>
            <a:r>
              <a:rPr lang="en-US" sz="2000" dirty="0" smtClean="0">
                <a:latin typeface="Candara" pitchFamily="34" charset="0"/>
              </a:rPr>
              <a:t>The straight tube is still the “best”, even without connection to the large ½” tube</a:t>
            </a:r>
            <a:endParaRPr lang="en-US" sz="2000" dirty="0">
              <a:latin typeface="Candara" pitchFamily="34" charset="0"/>
            </a:endParaRPr>
          </a:p>
        </p:txBody>
      </p:sp>
      <p:pic>
        <p:nvPicPr>
          <p:cNvPr id="4"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76766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ea typeface="ＭＳ Ｐゴシック" pitchFamily="34" charset="-128"/>
              </a:rPr>
              <a:t>What we learned from last time!</a:t>
            </a:r>
          </a:p>
        </p:txBody>
      </p:sp>
      <p:pic>
        <p:nvPicPr>
          <p:cNvPr id="5" name="Picture 6"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685800" y="1600200"/>
            <a:ext cx="7848600" cy="4154984"/>
          </a:xfrm>
          <a:prstGeom prst="rect">
            <a:avLst/>
          </a:prstGeom>
          <a:noFill/>
        </p:spPr>
        <p:txBody>
          <a:bodyPr wrap="square" rtlCol="0">
            <a:spAutoFit/>
          </a:bodyPr>
          <a:lstStyle/>
          <a:p>
            <a:r>
              <a:rPr lang="en-US" sz="2400" dirty="0" smtClean="0">
                <a:latin typeface="Candara" pitchFamily="34" charset="0"/>
              </a:rPr>
              <a:t>From the old k-value data, it has been determined that:</a:t>
            </a:r>
          </a:p>
          <a:p>
            <a:r>
              <a:rPr lang="en-US" sz="2400" dirty="0" smtClean="0">
                <a:latin typeface="Candara" pitchFamily="34" charset="0"/>
              </a:rPr>
              <a:t> </a:t>
            </a:r>
          </a:p>
          <a:p>
            <a:pPr marL="285750" indent="-285750">
              <a:buFont typeface="Arial" pitchFamily="34" charset="0"/>
              <a:buChar char="•"/>
            </a:pPr>
            <a:r>
              <a:rPr lang="en-US" sz="2400" dirty="0">
                <a:latin typeface="Candara" pitchFamily="34" charset="0"/>
              </a:rPr>
              <a:t>U</a:t>
            </a:r>
            <a:r>
              <a:rPr lang="en-US" sz="2400" dirty="0" smtClean="0">
                <a:latin typeface="Candara" pitchFamily="34" charset="0"/>
              </a:rPr>
              <a:t>se the weight; the k-value will </a:t>
            </a:r>
            <a:r>
              <a:rPr lang="en-US" sz="2400" i="1" u="sng" dirty="0" smtClean="0">
                <a:latin typeface="Candara" pitchFamily="34" charset="0"/>
              </a:rPr>
              <a:t>always</a:t>
            </a:r>
            <a:r>
              <a:rPr lang="en-US" sz="2400" dirty="0" smtClean="0">
                <a:latin typeface="Candara" pitchFamily="34" charset="0"/>
              </a:rPr>
              <a:t> be lower </a:t>
            </a:r>
          </a:p>
          <a:p>
            <a:pPr marL="285750" indent="-285750">
              <a:buFont typeface="Arial" pitchFamily="34" charset="0"/>
              <a:buChar char="•"/>
            </a:pPr>
            <a:r>
              <a:rPr lang="en-US" sz="2400" dirty="0" smtClean="0">
                <a:latin typeface="Candara" pitchFamily="34" charset="0"/>
              </a:rPr>
              <a:t>More data is required to see any data trends, so six lengths will be used in approx. 10cm increments</a:t>
            </a:r>
          </a:p>
          <a:p>
            <a:pPr marL="285750" indent="-285750">
              <a:buFont typeface="Arial" pitchFamily="34" charset="0"/>
              <a:buChar char="•"/>
            </a:pPr>
            <a:r>
              <a:rPr lang="en-US" sz="2400" dirty="0" smtClean="0">
                <a:latin typeface="Candara" pitchFamily="34" charset="0"/>
              </a:rPr>
              <a:t>The split tube setup, </a:t>
            </a:r>
            <a:r>
              <a:rPr lang="en-US" sz="2400" dirty="0">
                <a:latin typeface="Candara" pitchFamily="34" charset="0"/>
              </a:rPr>
              <a:t>despite </a:t>
            </a:r>
            <a:r>
              <a:rPr lang="en-US" sz="2400" dirty="0" smtClean="0">
                <a:latin typeface="Candara" pitchFamily="34" charset="0"/>
              </a:rPr>
              <a:t>having consistent low </a:t>
            </a:r>
            <a:r>
              <a:rPr lang="en-US" sz="2400" dirty="0">
                <a:latin typeface="Candara" pitchFamily="34" charset="0"/>
              </a:rPr>
              <a:t>k-values, is difficult to use in lab and thus would be even more difficult in the field</a:t>
            </a:r>
          </a:p>
          <a:p>
            <a:pPr marL="285750" indent="-285750">
              <a:buFont typeface="Arial" pitchFamily="34" charset="0"/>
              <a:buChar char="•"/>
            </a:pPr>
            <a:r>
              <a:rPr lang="en-US" sz="2400" dirty="0">
                <a:latin typeface="Candara" pitchFamily="34" charset="0"/>
              </a:rPr>
              <a:t>Begin use of ¼” ID tubing as “large tube connection” </a:t>
            </a:r>
            <a:r>
              <a:rPr lang="en-US" sz="2400" dirty="0" smtClean="0">
                <a:latin typeface="Candara" pitchFamily="34" charset="0"/>
              </a:rPr>
              <a:t>because, theoretically, </a:t>
            </a:r>
            <a:r>
              <a:rPr lang="en-US" sz="2400" dirty="0">
                <a:latin typeface="Candara" pitchFamily="34" charset="0"/>
              </a:rPr>
              <a:t>minor losses should be reduced by factor of 16 from change in </a:t>
            </a:r>
            <a:r>
              <a:rPr lang="en-US" sz="2400" dirty="0" smtClean="0">
                <a:latin typeface="Candara" pitchFamily="34" charset="0"/>
              </a:rPr>
              <a:t>diameter</a:t>
            </a:r>
            <a:endParaRPr lang="en-US" sz="2400" dirty="0">
              <a:latin typeface="Candara"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202407130"/>
              </p:ext>
            </p:extLst>
          </p:nvPr>
        </p:nvGraphicFramePr>
        <p:xfrm>
          <a:off x="4149725" y="5824537"/>
          <a:ext cx="2936875" cy="881063"/>
        </p:xfrm>
        <a:graphic>
          <a:graphicData uri="http://schemas.openxmlformats.org/presentationml/2006/ole">
            <mc:AlternateContent xmlns:mc="http://schemas.openxmlformats.org/markup-compatibility/2006">
              <mc:Choice xmlns:v="urn:schemas-microsoft-com:vml" Requires="v">
                <p:oleObj spid="_x0000_s78856" name="Equation" r:id="rId6" imgW="1726920" imgH="825480" progId="Equation.DSMT4">
                  <p:embed/>
                </p:oleObj>
              </mc:Choice>
              <mc:Fallback>
                <p:oleObj name="Equation" r:id="rId6" imgW="1726920" imgH="825480" progId="Equation.DSMT4">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9725" y="5824537"/>
                        <a:ext cx="2936875"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TextBox 3"/>
          <p:cNvSpPr txBox="1"/>
          <p:nvPr/>
        </p:nvSpPr>
        <p:spPr>
          <a:xfrm>
            <a:off x="1390347" y="5715000"/>
            <a:ext cx="2953053" cy="400110"/>
          </a:xfrm>
          <a:prstGeom prst="rect">
            <a:avLst/>
          </a:prstGeom>
          <a:noFill/>
        </p:spPr>
        <p:txBody>
          <a:bodyPr wrap="none" rtlCol="0">
            <a:spAutoFit/>
          </a:bodyPr>
          <a:lstStyle/>
          <a:p>
            <a:r>
              <a:rPr lang="en-US" sz="2000" dirty="0" smtClean="0">
                <a:latin typeface="Candara" pitchFamily="34" charset="0"/>
              </a:rPr>
              <a:t>Remember this equation?</a:t>
            </a:r>
            <a:endParaRPr lang="en-US" sz="2000" dirty="0">
              <a:latin typeface="Candara" pitchFamily="34" charset="0"/>
            </a:endParaRPr>
          </a:p>
        </p:txBody>
      </p:sp>
    </p:spTree>
    <p:extLst>
      <p:ext uri="{BB962C8B-B14F-4D97-AF65-F5344CB8AC3E}">
        <p14:creationId xmlns:p14="http://schemas.microsoft.com/office/powerpoint/2010/main" val="163940150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ea typeface="ＭＳ Ｐゴシック" pitchFamily="34" charset="-128"/>
              </a:rPr>
              <a:t>New Barbed Fittings to be Tested</a:t>
            </a:r>
          </a:p>
        </p:txBody>
      </p:sp>
      <p:pic>
        <p:nvPicPr>
          <p:cNvPr id="5"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20956" t="12319" r="5789" b="15184"/>
          <a:stretch/>
        </p:blipFill>
        <p:spPr>
          <a:xfrm rot="5400000">
            <a:off x="3515803" y="2041423"/>
            <a:ext cx="2904979" cy="2156180"/>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b="19464"/>
          <a:stretch/>
        </p:blipFill>
        <p:spPr>
          <a:xfrm rot="5400000">
            <a:off x="5240411" y="2591724"/>
            <a:ext cx="4572000" cy="2761585"/>
          </a:xfrm>
          <a:prstGeom prst="rect">
            <a:avLst/>
          </a:prstGeom>
        </p:spPr>
      </p:pic>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l="8963" t="15774" r="6341" b="10328"/>
          <a:stretch/>
        </p:blipFill>
        <p:spPr>
          <a:xfrm>
            <a:off x="3807273" y="4793255"/>
            <a:ext cx="2239110" cy="1465262"/>
          </a:xfrm>
          <a:prstGeom prst="rect">
            <a:avLst/>
          </a:prstGeom>
        </p:spPr>
      </p:pic>
      <p:sp>
        <p:nvSpPr>
          <p:cNvPr id="13" name="Content Placeholder 9"/>
          <p:cNvSpPr>
            <a:spLocks noGrp="1"/>
          </p:cNvSpPr>
          <p:nvPr>
            <p:ph idx="1"/>
          </p:nvPr>
        </p:nvSpPr>
        <p:spPr>
          <a:xfrm>
            <a:off x="228600" y="1524000"/>
            <a:ext cx="3733800" cy="4953000"/>
          </a:xfrm>
        </p:spPr>
        <p:txBody>
          <a:bodyPr/>
          <a:lstStyle/>
          <a:p>
            <a:pPr eaLnBrk="1" hangingPunct="1"/>
            <a:r>
              <a:rPr lang="en-US" sz="2600" dirty="0" smtClean="0">
                <a:ea typeface="ＭＳ Ｐゴシック" pitchFamily="34" charset="-128"/>
              </a:rPr>
              <a:t>Make Minor Losses Even Smaller!</a:t>
            </a:r>
          </a:p>
          <a:p>
            <a:pPr lvl="1" eaLnBrk="1" hangingPunct="1"/>
            <a:r>
              <a:rPr lang="en-US" sz="2400" dirty="0" smtClean="0">
                <a:ea typeface="ＭＳ Ｐゴシック" pitchFamily="34" charset="-128"/>
              </a:rPr>
              <a:t>Use ¼” ID tubing as the connector (Factor of 16)</a:t>
            </a:r>
          </a:p>
          <a:p>
            <a:pPr lvl="1" eaLnBrk="1" hangingPunct="1"/>
            <a:r>
              <a:rPr lang="en-US" sz="2400" dirty="0" smtClean="0">
                <a:ea typeface="ＭＳ Ｐゴシック" pitchFamily="34" charset="-128"/>
              </a:rPr>
              <a:t>New barbed fitting for drop tube that can be retrofitted due to threading </a:t>
            </a:r>
          </a:p>
          <a:p>
            <a:pPr lvl="1" eaLnBrk="1" hangingPunct="1"/>
            <a:r>
              <a:rPr lang="en-US" sz="2400" dirty="0" smtClean="0">
                <a:ea typeface="ＭＳ Ｐゴシック" pitchFamily="34" charset="-128"/>
              </a:rPr>
              <a:t>Reducing barbed fitting;</a:t>
            </a:r>
          </a:p>
          <a:p>
            <a:pPr marL="457200" lvl="1" indent="0" eaLnBrk="1" hangingPunct="1">
              <a:buNone/>
            </a:pPr>
            <a:r>
              <a:rPr lang="en-US" sz="2400" dirty="0" smtClean="0">
                <a:ea typeface="ＭＳ Ｐゴシック" pitchFamily="34" charset="-128"/>
              </a:rPr>
              <a:t>	</a:t>
            </a:r>
            <a:r>
              <a:rPr lang="en-US" sz="2400" u="sng" dirty="0" smtClean="0">
                <a:ea typeface="ＭＳ Ｐゴシック" pitchFamily="34" charset="-128"/>
              </a:rPr>
              <a:t>3/16” ID to 1/4” ID</a:t>
            </a:r>
          </a:p>
        </p:txBody>
      </p:sp>
      <p:sp>
        <p:nvSpPr>
          <p:cNvPr id="12" name="TextBox 11"/>
          <p:cNvSpPr txBox="1"/>
          <p:nvPr/>
        </p:nvSpPr>
        <p:spPr>
          <a:xfrm>
            <a:off x="3890202" y="1686884"/>
            <a:ext cx="782587" cy="369332"/>
          </a:xfrm>
          <a:prstGeom prst="rect">
            <a:avLst/>
          </a:prstGeom>
          <a:noFill/>
        </p:spPr>
        <p:txBody>
          <a:bodyPr wrap="none" rtlCol="0">
            <a:spAutoFit/>
          </a:bodyPr>
          <a:lstStyle/>
          <a:p>
            <a:r>
              <a:rPr lang="en-US" dirty="0" smtClean="0">
                <a:solidFill>
                  <a:schemeClr val="bg1"/>
                </a:solidFill>
              </a:rPr>
              <a:t>3/16”</a:t>
            </a:r>
            <a:endParaRPr lang="en-US" dirty="0">
              <a:solidFill>
                <a:schemeClr val="bg1"/>
              </a:solidFill>
            </a:endParaRPr>
          </a:p>
        </p:txBody>
      </p:sp>
      <p:sp>
        <p:nvSpPr>
          <p:cNvPr id="14" name="TextBox 13"/>
          <p:cNvSpPr txBox="1"/>
          <p:nvPr/>
        </p:nvSpPr>
        <p:spPr>
          <a:xfrm>
            <a:off x="3890202" y="2438400"/>
            <a:ext cx="654346" cy="369332"/>
          </a:xfrm>
          <a:prstGeom prst="rect">
            <a:avLst/>
          </a:prstGeom>
          <a:noFill/>
        </p:spPr>
        <p:txBody>
          <a:bodyPr wrap="none" rtlCol="0">
            <a:spAutoFit/>
          </a:bodyPr>
          <a:lstStyle/>
          <a:p>
            <a:r>
              <a:rPr lang="en-US" dirty="0" smtClean="0">
                <a:solidFill>
                  <a:schemeClr val="bg1"/>
                </a:solidFill>
              </a:rPr>
              <a:t>1/4”</a:t>
            </a:r>
            <a:endParaRPr lang="en-US" dirty="0">
              <a:solidFill>
                <a:schemeClr val="bg1"/>
              </a:solidFill>
            </a:endParaRPr>
          </a:p>
        </p:txBody>
      </p:sp>
      <p:sp>
        <p:nvSpPr>
          <p:cNvPr id="15" name="TextBox 14"/>
          <p:cNvSpPr txBox="1"/>
          <p:nvPr/>
        </p:nvSpPr>
        <p:spPr>
          <a:xfrm>
            <a:off x="3890202" y="3276600"/>
            <a:ext cx="654346" cy="369332"/>
          </a:xfrm>
          <a:prstGeom prst="rect">
            <a:avLst/>
          </a:prstGeom>
          <a:noFill/>
        </p:spPr>
        <p:txBody>
          <a:bodyPr wrap="none" rtlCol="0">
            <a:spAutoFit/>
          </a:bodyPr>
          <a:lstStyle/>
          <a:p>
            <a:r>
              <a:rPr lang="en-US" dirty="0" smtClean="0">
                <a:solidFill>
                  <a:schemeClr val="bg1"/>
                </a:solidFill>
              </a:rPr>
              <a:t>1/2”</a:t>
            </a:r>
            <a:endParaRPr lang="en-US" dirty="0">
              <a:solidFill>
                <a:schemeClr val="bg1"/>
              </a:solidFill>
            </a:endParaRPr>
          </a:p>
        </p:txBody>
      </p:sp>
      <p:sp>
        <p:nvSpPr>
          <p:cNvPr id="16" name="TextBox 15"/>
          <p:cNvSpPr txBox="1"/>
          <p:nvPr/>
        </p:nvSpPr>
        <p:spPr>
          <a:xfrm>
            <a:off x="3799528" y="4793255"/>
            <a:ext cx="1609736" cy="369332"/>
          </a:xfrm>
          <a:prstGeom prst="rect">
            <a:avLst/>
          </a:prstGeom>
          <a:noFill/>
        </p:spPr>
        <p:txBody>
          <a:bodyPr wrap="none" rtlCol="0">
            <a:spAutoFit/>
          </a:bodyPr>
          <a:lstStyle/>
          <a:p>
            <a:r>
              <a:rPr lang="en-US" dirty="0" smtClean="0">
                <a:solidFill>
                  <a:schemeClr val="bg1"/>
                </a:solidFill>
              </a:rPr>
              <a:t>3/16” to 1/4”</a:t>
            </a:r>
            <a:endParaRPr lang="en-US" dirty="0">
              <a:solidFill>
                <a:schemeClr val="bg1"/>
              </a:solidFill>
            </a:endParaRPr>
          </a:p>
        </p:txBody>
      </p:sp>
    </p:spTree>
    <p:extLst>
      <p:ext uri="{BB962C8B-B14F-4D97-AF65-F5344CB8AC3E}">
        <p14:creationId xmlns:p14="http://schemas.microsoft.com/office/powerpoint/2010/main" val="19670293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8"/>
          <p:cNvSpPr>
            <a:spLocks noGrp="1"/>
          </p:cNvSpPr>
          <p:nvPr>
            <p:ph type="title"/>
          </p:nvPr>
        </p:nvSpPr>
        <p:spPr/>
        <p:txBody>
          <a:bodyPr/>
          <a:lstStyle/>
          <a:p>
            <a:pPr eaLnBrk="1" hangingPunct="1"/>
            <a:r>
              <a:rPr lang="en-US" smtClean="0">
                <a:ea typeface="ＭＳ Ｐゴシック" pitchFamily="34" charset="-128"/>
              </a:rPr>
              <a:t>Outline</a:t>
            </a:r>
          </a:p>
        </p:txBody>
      </p:sp>
      <p:sp>
        <p:nvSpPr>
          <p:cNvPr id="6147" name="Content Placeholder 9"/>
          <p:cNvSpPr>
            <a:spLocks noGrp="1"/>
          </p:cNvSpPr>
          <p:nvPr>
            <p:ph idx="1"/>
          </p:nvPr>
        </p:nvSpPr>
        <p:spPr/>
        <p:txBody>
          <a:bodyPr/>
          <a:lstStyle/>
          <a:p>
            <a:pPr eaLnBrk="1" hangingPunct="1"/>
            <a:r>
              <a:rPr lang="en-US" dirty="0" smtClean="0">
                <a:ea typeface="ＭＳ Ｐゴシック" pitchFamily="34" charset="-128"/>
              </a:rPr>
              <a:t>Chemical dosing overview</a:t>
            </a:r>
            <a:endParaRPr lang="en-US" sz="1800" dirty="0" smtClean="0">
              <a:ea typeface="ＭＳ Ｐゴシック" pitchFamily="34" charset="-128"/>
            </a:endParaRPr>
          </a:p>
          <a:p>
            <a:pPr eaLnBrk="1" hangingPunct="1"/>
            <a:r>
              <a:rPr lang="en-US" dirty="0" smtClean="0">
                <a:ea typeface="ＭＳ Ｐゴシック" pitchFamily="34" charset="-128"/>
              </a:rPr>
              <a:t>LCDC Theory</a:t>
            </a:r>
          </a:p>
          <a:p>
            <a:pPr eaLnBrk="1" hangingPunct="1"/>
            <a:r>
              <a:rPr lang="en-US" dirty="0" smtClean="0">
                <a:ea typeface="ＭＳ Ｐゴシック" pitchFamily="34" charset="-128"/>
              </a:rPr>
              <a:t>Current : LCDC experimentation &amp; results</a:t>
            </a:r>
          </a:p>
          <a:p>
            <a:pPr eaLnBrk="1" hangingPunct="1"/>
            <a:r>
              <a:rPr lang="en-US" dirty="0" smtClean="0">
                <a:ea typeface="ＭＳ Ｐゴシック" pitchFamily="34" charset="-128"/>
              </a:rPr>
              <a:t>Future Work</a:t>
            </a: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p:txBody>
      </p:sp>
      <p:pic>
        <p:nvPicPr>
          <p:cNvPr id="6148"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ea typeface="ＭＳ Ｐゴシック" pitchFamily="34" charset="-128"/>
              </a:rPr>
              <a:t>¼” ID Tubing With and Without Reducing Barbed Fitting </a:t>
            </a:r>
          </a:p>
        </p:txBody>
      </p:sp>
      <p:pic>
        <p:nvPicPr>
          <p:cNvPr id="5"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r="13340" b="13039"/>
          <a:stretch/>
        </p:blipFill>
        <p:spPr>
          <a:xfrm rot="5400000">
            <a:off x="432389" y="2082211"/>
            <a:ext cx="3896836" cy="2932814"/>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033281" y="2052082"/>
            <a:ext cx="3896836" cy="2971800"/>
          </a:xfrm>
          <a:prstGeom prst="rect">
            <a:avLst/>
          </a:prstGeom>
        </p:spPr>
      </p:pic>
      <p:sp>
        <p:nvSpPr>
          <p:cNvPr id="9" name="TextBox 8"/>
          <p:cNvSpPr txBox="1"/>
          <p:nvPr/>
        </p:nvSpPr>
        <p:spPr>
          <a:xfrm>
            <a:off x="152399" y="5562600"/>
            <a:ext cx="8686800" cy="1323439"/>
          </a:xfrm>
          <a:prstGeom prst="rect">
            <a:avLst/>
          </a:prstGeom>
          <a:noFill/>
        </p:spPr>
        <p:txBody>
          <a:bodyPr wrap="square" rtlCol="0">
            <a:spAutoFit/>
          </a:bodyPr>
          <a:lstStyle/>
          <a:p>
            <a:r>
              <a:rPr lang="en-US" sz="2000" dirty="0" smtClean="0">
                <a:latin typeface="+mj-lt"/>
              </a:rPr>
              <a:t>Both setups have the weight variable added to them, since it always makes a positive change in the k-value.  This reducing fitting  was chosen because there 		are no readily available reducing barbed fittings </a:t>
            </a:r>
          </a:p>
          <a:p>
            <a:r>
              <a:rPr lang="en-US" sz="2000" dirty="0">
                <a:latin typeface="+mj-lt"/>
              </a:rPr>
              <a:t>	</a:t>
            </a:r>
            <a:r>
              <a:rPr lang="en-US" sz="2000" dirty="0" smtClean="0">
                <a:latin typeface="+mj-lt"/>
              </a:rPr>
              <a:t>	       for a tubing change of 3/16” ID to 1/2” ID.</a:t>
            </a:r>
            <a:endParaRPr lang="en-US" sz="2000" dirty="0">
              <a:latin typeface="+mj-lt"/>
            </a:endParaRPr>
          </a:p>
        </p:txBody>
      </p:sp>
    </p:spTree>
    <p:extLst>
      <p:ext uri="{BB962C8B-B14F-4D97-AF65-F5344CB8AC3E}">
        <p14:creationId xmlns:p14="http://schemas.microsoft.com/office/powerpoint/2010/main" val="239709063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ea typeface="ＭＳ Ｐゴシック" pitchFamily="34" charset="-128"/>
              </a:rPr>
              <a:t>Straight Tubing With ½” Tube Connection </a:t>
            </a:r>
          </a:p>
        </p:txBody>
      </p:sp>
      <p:pic>
        <p:nvPicPr>
          <p:cNvPr id="5"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188620" y="2188369"/>
            <a:ext cx="4705347" cy="3529011"/>
          </a:xfrm>
          <a:prstGeom prst="rect">
            <a:avLst/>
          </a:prstGeom>
        </p:spPr>
      </p:pic>
      <p:sp>
        <p:nvSpPr>
          <p:cNvPr id="10" name="Content Placeholder 9"/>
          <p:cNvSpPr>
            <a:spLocks noGrp="1"/>
          </p:cNvSpPr>
          <p:nvPr>
            <p:ph idx="1"/>
          </p:nvPr>
        </p:nvSpPr>
        <p:spPr>
          <a:xfrm>
            <a:off x="228600" y="1524000"/>
            <a:ext cx="3733800" cy="4953000"/>
          </a:xfrm>
        </p:spPr>
        <p:txBody>
          <a:bodyPr/>
          <a:lstStyle/>
          <a:p>
            <a:pPr eaLnBrk="1" hangingPunct="1"/>
            <a:r>
              <a:rPr lang="en-US" sz="2600" dirty="0" smtClean="0">
                <a:ea typeface="ＭＳ Ｐゴシック" pitchFamily="34" charset="-128"/>
              </a:rPr>
              <a:t>Attaching the ½” ID tubing to the straight tubing, is it plausible?</a:t>
            </a:r>
          </a:p>
          <a:p>
            <a:pPr lvl="1" eaLnBrk="1" hangingPunct="1"/>
            <a:r>
              <a:rPr lang="en-US" sz="2400" dirty="0" smtClean="0">
                <a:ea typeface="ＭＳ Ｐゴシック" pitchFamily="34" charset="-128"/>
              </a:rPr>
              <a:t>PVC was not long enough to contain entire tube length</a:t>
            </a:r>
          </a:p>
          <a:p>
            <a:pPr lvl="1" eaLnBrk="1" hangingPunct="1"/>
            <a:r>
              <a:rPr lang="en-US" sz="2400" dirty="0" smtClean="0">
                <a:ea typeface="ＭＳ Ｐゴシック" pitchFamily="34" charset="-128"/>
              </a:rPr>
              <a:t>Curvature was present in tubing</a:t>
            </a:r>
          </a:p>
          <a:p>
            <a:pPr lvl="1" eaLnBrk="1" hangingPunct="1"/>
            <a:r>
              <a:rPr lang="en-US" sz="2400" dirty="0" smtClean="0">
                <a:ea typeface="ＭＳ Ｐゴシック" pitchFamily="34" charset="-128"/>
              </a:rPr>
              <a:t>Could never be used in Honduras; at the shortest length it is almost 2m long</a:t>
            </a:r>
            <a:endParaRPr lang="en-US" sz="2400" u="sng" dirty="0" smtClean="0">
              <a:ea typeface="ＭＳ Ｐゴシック" pitchFamily="34" charset="-128"/>
            </a:endParaRPr>
          </a:p>
        </p:txBody>
      </p:sp>
      <p:pic>
        <p:nvPicPr>
          <p:cNvPr id="6" name="Picture 5" descr="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698696"/>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z="4300" dirty="0" smtClean="0">
                <a:ea typeface="ＭＳ Ｐゴシック" pitchFamily="34" charset="-128"/>
              </a:rPr>
              <a:t>CDC Experimental Results</a:t>
            </a:r>
          </a:p>
        </p:txBody>
      </p:sp>
      <p:pic>
        <p:nvPicPr>
          <p:cNvPr id="5"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467224" y="1600200"/>
            <a:ext cx="4600576" cy="4832092"/>
          </a:xfrm>
          <a:prstGeom prst="rect">
            <a:avLst/>
          </a:prstGeom>
          <a:noFill/>
        </p:spPr>
        <p:txBody>
          <a:bodyPr wrap="square" rtlCol="0">
            <a:spAutoFit/>
          </a:bodyPr>
          <a:lstStyle/>
          <a:p>
            <a:r>
              <a:rPr lang="en-US" sz="2200" dirty="0" smtClean="0">
                <a:latin typeface="Candara" pitchFamily="34" charset="0"/>
              </a:rPr>
              <a:t> </a:t>
            </a:r>
          </a:p>
          <a:p>
            <a:pPr marL="285750" indent="-285750">
              <a:buFont typeface="Arial" pitchFamily="34" charset="0"/>
              <a:buChar char="•"/>
            </a:pPr>
            <a:r>
              <a:rPr lang="en-US" sz="2200" dirty="0" smtClean="0">
                <a:latin typeface="Candara" pitchFamily="34" charset="0"/>
              </a:rPr>
              <a:t>Addition of larger ID tube to straight tube in PVC did not have a marked decrease in k-value, seemed to increase because of difficulty keeping tube length straight (2.5m+ length)</a:t>
            </a:r>
          </a:p>
          <a:p>
            <a:pPr marL="285750" indent="-285750">
              <a:buFont typeface="Arial" pitchFamily="34" charset="0"/>
              <a:buChar char="•"/>
            </a:pPr>
            <a:r>
              <a:rPr lang="en-US" sz="2200" dirty="0" smtClean="0">
                <a:latin typeface="Candara" pitchFamily="34" charset="0"/>
              </a:rPr>
              <a:t>Use of new reducing barbed fitting!</a:t>
            </a:r>
          </a:p>
          <a:p>
            <a:pPr marL="285750" indent="-285750">
              <a:buFont typeface="Arial" pitchFamily="34" charset="0"/>
              <a:buChar char="•"/>
            </a:pPr>
            <a:r>
              <a:rPr lang="en-US" sz="2200" dirty="0" smtClean="0">
                <a:latin typeface="Candara" pitchFamily="34" charset="0"/>
              </a:rPr>
              <a:t>Minor errors were found in the ¼” ID tests due to calibration errors, thus were re-run with a more significant decrease in k-value (next slide)</a:t>
            </a:r>
            <a:endParaRPr lang="en-US" sz="2200" dirty="0">
              <a:latin typeface="Candara"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524000"/>
            <a:ext cx="4307591" cy="4759325"/>
          </a:xfrm>
          <a:prstGeom prst="rect">
            <a:avLst/>
          </a:prstGeom>
        </p:spPr>
      </p:pic>
      <p:pic>
        <p:nvPicPr>
          <p:cNvPr id="4"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0268306"/>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ea typeface="ＭＳ Ｐゴシック" pitchFamily="34" charset="-128"/>
              </a:rPr>
              <a:t>CDC Experimental Results</a:t>
            </a:r>
          </a:p>
        </p:txBody>
      </p:sp>
      <p:pic>
        <p:nvPicPr>
          <p:cNvPr id="5"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47" y="1676399"/>
            <a:ext cx="4814577" cy="4606925"/>
          </a:xfrm>
          <a:prstGeom prst="rect">
            <a:avLst/>
          </a:prstGeom>
        </p:spPr>
      </p:pic>
      <p:sp>
        <p:nvSpPr>
          <p:cNvPr id="7" name="TextBox 6"/>
          <p:cNvSpPr txBox="1"/>
          <p:nvPr/>
        </p:nvSpPr>
        <p:spPr>
          <a:xfrm>
            <a:off x="4848224" y="1669971"/>
            <a:ext cx="4295776" cy="3816429"/>
          </a:xfrm>
          <a:prstGeom prst="rect">
            <a:avLst/>
          </a:prstGeom>
          <a:noFill/>
        </p:spPr>
        <p:txBody>
          <a:bodyPr wrap="square" rtlCol="0">
            <a:spAutoFit/>
          </a:bodyPr>
          <a:lstStyle/>
          <a:p>
            <a:r>
              <a:rPr lang="en-US" sz="2200" dirty="0" smtClean="0">
                <a:latin typeface="Candara" pitchFamily="34" charset="0"/>
              </a:rPr>
              <a:t>More new k-data!</a:t>
            </a:r>
          </a:p>
          <a:p>
            <a:r>
              <a:rPr lang="en-US" sz="2200" dirty="0" smtClean="0">
                <a:latin typeface="Candara" pitchFamily="34" charset="0"/>
              </a:rPr>
              <a:t> </a:t>
            </a:r>
          </a:p>
          <a:p>
            <a:pPr marL="285750" indent="-285750">
              <a:buFont typeface="Arial" pitchFamily="34" charset="0"/>
              <a:buChar char="•"/>
            </a:pPr>
            <a:r>
              <a:rPr lang="en-US" sz="2200" dirty="0" smtClean="0">
                <a:latin typeface="Candara" pitchFamily="34" charset="0"/>
              </a:rPr>
              <a:t>When re-run, the ¼” experimental results showed results consistent with the theory</a:t>
            </a:r>
          </a:p>
          <a:p>
            <a:pPr marL="285750" indent="-285750">
              <a:buFont typeface="Arial" pitchFamily="34" charset="0"/>
              <a:buChar char="•"/>
            </a:pPr>
            <a:r>
              <a:rPr lang="en-US" sz="2200" dirty="0" smtClean="0">
                <a:latin typeface="Candara" pitchFamily="34" charset="0"/>
              </a:rPr>
              <a:t>Reducing barbed fitting had k-value all under 4, with an </a:t>
            </a:r>
            <a:r>
              <a:rPr lang="en-US" sz="2200" dirty="0">
                <a:latin typeface="Candara" pitchFamily="34" charset="0"/>
              </a:rPr>
              <a:t>average k-vale of 3.107</a:t>
            </a:r>
          </a:p>
          <a:p>
            <a:pPr marL="285750" indent="-285750">
              <a:buFont typeface="Arial" pitchFamily="34" charset="0"/>
              <a:buChar char="•"/>
            </a:pPr>
            <a:r>
              <a:rPr lang="en-US" sz="2200" dirty="0" smtClean="0">
                <a:latin typeface="Candara" pitchFamily="34" charset="0"/>
              </a:rPr>
              <a:t>The barbed fitting </a:t>
            </a:r>
            <a:r>
              <a:rPr lang="en-US" sz="2200" dirty="0">
                <a:latin typeface="Candara" pitchFamily="34" charset="0"/>
              </a:rPr>
              <a:t>reduces k-value by </a:t>
            </a:r>
            <a:r>
              <a:rPr lang="en-US" sz="2200" dirty="0" smtClean="0">
                <a:latin typeface="Candara" pitchFamily="34" charset="0"/>
              </a:rPr>
              <a:t>approximately 35</a:t>
            </a:r>
            <a:r>
              <a:rPr lang="en-US" sz="2200" dirty="0">
                <a:latin typeface="Candara" pitchFamily="34" charset="0"/>
              </a:rPr>
              <a:t>%</a:t>
            </a:r>
          </a:p>
        </p:txBody>
      </p:sp>
    </p:spTree>
    <p:extLst>
      <p:ext uri="{BB962C8B-B14F-4D97-AF65-F5344CB8AC3E}">
        <p14:creationId xmlns:p14="http://schemas.microsoft.com/office/powerpoint/2010/main" val="401345472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ea typeface="ＭＳ Ｐゴシック" pitchFamily="34" charset="-128"/>
              </a:rPr>
              <a:t>Important Variable Data</a:t>
            </a:r>
          </a:p>
        </p:txBody>
      </p:sp>
      <p:pic>
        <p:nvPicPr>
          <p:cNvPr id="5"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1752600"/>
            <a:ext cx="4686912" cy="4191000"/>
          </a:xfrm>
          <a:prstGeom prst="rect">
            <a:avLst/>
          </a:prstGeom>
        </p:spPr>
      </p:pic>
      <p:sp>
        <p:nvSpPr>
          <p:cNvPr id="7" name="TextBox 6"/>
          <p:cNvSpPr txBox="1"/>
          <p:nvPr/>
        </p:nvSpPr>
        <p:spPr>
          <a:xfrm>
            <a:off x="4467224" y="1524000"/>
            <a:ext cx="4600576" cy="4832092"/>
          </a:xfrm>
          <a:prstGeom prst="rect">
            <a:avLst/>
          </a:prstGeom>
          <a:noFill/>
        </p:spPr>
        <p:txBody>
          <a:bodyPr wrap="square" rtlCol="0">
            <a:spAutoFit/>
          </a:bodyPr>
          <a:lstStyle/>
          <a:p>
            <a:r>
              <a:rPr lang="en-US" sz="2200" dirty="0" smtClean="0">
                <a:latin typeface="Candara" pitchFamily="34" charset="0"/>
              </a:rPr>
              <a:t>Simplified view of previous graph</a:t>
            </a:r>
          </a:p>
          <a:p>
            <a:r>
              <a:rPr lang="en-US" sz="2200" dirty="0" smtClean="0">
                <a:latin typeface="Candara" pitchFamily="34" charset="0"/>
              </a:rPr>
              <a:t> </a:t>
            </a:r>
          </a:p>
          <a:p>
            <a:pPr marL="285750" indent="-285750">
              <a:buFont typeface="Arial" pitchFamily="34" charset="0"/>
              <a:buChar char="•"/>
            </a:pPr>
            <a:r>
              <a:rPr lang="en-US" sz="2200" dirty="0" smtClean="0">
                <a:latin typeface="Candara" pitchFamily="34" charset="0"/>
              </a:rPr>
              <a:t>Single tube with weight is still the “best” of the setups, but with no barbed fitting safety is an issue</a:t>
            </a:r>
          </a:p>
          <a:p>
            <a:pPr marL="285750" indent="-285750">
              <a:buFont typeface="Arial" pitchFamily="34" charset="0"/>
              <a:buChar char="•"/>
            </a:pPr>
            <a:r>
              <a:rPr lang="en-US" sz="2200" dirty="0" smtClean="0">
                <a:latin typeface="Candara" pitchFamily="34" charset="0"/>
              </a:rPr>
              <a:t>Snugness of fit is not a viable reason to use to the 1/8” ID to 1/2”, and thus a barbed fitting is needed</a:t>
            </a:r>
          </a:p>
          <a:p>
            <a:pPr marL="285750" indent="-285750">
              <a:buFont typeface="Arial" pitchFamily="34" charset="0"/>
              <a:buChar char="•"/>
            </a:pPr>
            <a:r>
              <a:rPr lang="en-US" sz="2200" dirty="0">
                <a:latin typeface="Candara" pitchFamily="34" charset="0"/>
              </a:rPr>
              <a:t> </a:t>
            </a:r>
            <a:r>
              <a:rPr lang="en-US" sz="2200" dirty="0" smtClean="0">
                <a:latin typeface="Candara" pitchFamily="34" charset="0"/>
              </a:rPr>
              <a:t>There is no </a:t>
            </a:r>
            <a:r>
              <a:rPr lang="en-US" sz="2200" dirty="0">
                <a:latin typeface="Candara" pitchFamily="34" charset="0"/>
              </a:rPr>
              <a:t>reducer currently on the market that has a barbed fitting with both a </a:t>
            </a:r>
            <a:r>
              <a:rPr lang="en-US" sz="2200" dirty="0" smtClean="0">
                <a:latin typeface="Candara" pitchFamily="34" charset="0"/>
              </a:rPr>
              <a:t>1/2” ID </a:t>
            </a:r>
            <a:r>
              <a:rPr lang="en-US" sz="2200" dirty="0">
                <a:latin typeface="Candara" pitchFamily="34" charset="0"/>
              </a:rPr>
              <a:t>barbed fitting and </a:t>
            </a:r>
            <a:r>
              <a:rPr lang="en-US" sz="2200" dirty="0" smtClean="0">
                <a:latin typeface="Candara" pitchFamily="34" charset="0"/>
              </a:rPr>
              <a:t>3/16” ID </a:t>
            </a:r>
            <a:r>
              <a:rPr lang="en-US" sz="2200" dirty="0">
                <a:latin typeface="Candara" pitchFamily="34" charset="0"/>
              </a:rPr>
              <a:t>barbed </a:t>
            </a:r>
            <a:r>
              <a:rPr lang="en-US" sz="2200" dirty="0" smtClean="0">
                <a:latin typeface="Candara" pitchFamily="34" charset="0"/>
              </a:rPr>
              <a:t>fitting</a:t>
            </a:r>
          </a:p>
          <a:p>
            <a:pPr marL="285750" indent="-285750">
              <a:buFont typeface="Arial" pitchFamily="34" charset="0"/>
              <a:buChar char="•"/>
            </a:pPr>
            <a:r>
              <a:rPr lang="en-US" sz="2200" dirty="0" smtClean="0">
                <a:latin typeface="Candara" pitchFamily="34" charset="0"/>
              </a:rPr>
              <a:t>3/16” ID to 1/4” is available, and has good results, so it will be used</a:t>
            </a:r>
            <a:endParaRPr lang="en-US" sz="2200" dirty="0">
              <a:latin typeface="Candara" pitchFamily="34" charset="0"/>
            </a:endParaRPr>
          </a:p>
        </p:txBody>
      </p:sp>
    </p:spTree>
    <p:extLst>
      <p:ext uri="{BB962C8B-B14F-4D97-AF65-F5344CB8AC3E}">
        <p14:creationId xmlns:p14="http://schemas.microsoft.com/office/powerpoint/2010/main" val="1964887212"/>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657600"/>
            <a:ext cx="3810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8" name="Title 1"/>
          <p:cNvSpPr>
            <a:spLocks noGrp="1"/>
          </p:cNvSpPr>
          <p:nvPr>
            <p:ph type="title"/>
          </p:nvPr>
        </p:nvSpPr>
        <p:spPr/>
        <p:txBody>
          <a:bodyPr/>
          <a:lstStyle/>
          <a:p>
            <a:r>
              <a:rPr lang="en-US" dirty="0" smtClean="0">
                <a:ea typeface="ＭＳ Ｐゴシック" pitchFamily="34" charset="-128"/>
              </a:rPr>
              <a:t>Final Design: Use this!</a:t>
            </a:r>
          </a:p>
        </p:txBody>
      </p:sp>
      <p:pic>
        <p:nvPicPr>
          <p:cNvPr id="5" name="Picture 6"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9"/>
          <p:cNvSpPr>
            <a:spLocks noGrp="1"/>
          </p:cNvSpPr>
          <p:nvPr>
            <p:ph idx="1"/>
          </p:nvPr>
        </p:nvSpPr>
        <p:spPr>
          <a:xfrm>
            <a:off x="-76200" y="1600200"/>
            <a:ext cx="4572000" cy="4525962"/>
          </a:xfrm>
        </p:spPr>
        <p:txBody>
          <a:bodyPr/>
          <a:lstStyle/>
          <a:p>
            <a:pPr lvl="1" eaLnBrk="1" hangingPunct="1"/>
            <a:r>
              <a:rPr lang="en-US" sz="2600" dirty="0" smtClean="0">
                <a:ea typeface="ＭＳ Ｐゴシック" pitchFamily="34" charset="-128"/>
              </a:rPr>
              <a:t>Reduce horizontal distance by using a base connection to the CHT </a:t>
            </a:r>
          </a:p>
          <a:p>
            <a:pPr lvl="1" eaLnBrk="1" hangingPunct="1"/>
            <a:r>
              <a:rPr lang="en-US" sz="2600" dirty="0" smtClean="0">
                <a:ea typeface="ＭＳ Ｐゴシック" pitchFamily="34" charset="-128"/>
              </a:rPr>
              <a:t>Reduce the minor loss coefficient (k) by reducing curvature with weight</a:t>
            </a:r>
          </a:p>
          <a:p>
            <a:pPr lvl="1" eaLnBrk="1" hangingPunct="1"/>
            <a:r>
              <a:rPr lang="en-US" sz="2600" dirty="0" smtClean="0">
                <a:ea typeface="ＭＳ Ｐゴシック" pitchFamily="34" charset="-128"/>
              </a:rPr>
              <a:t>Using a barbed fitting is always better then shoving one tube into another!</a:t>
            </a:r>
          </a:p>
          <a:p>
            <a:pPr lvl="1" eaLnBrk="1" hangingPunct="1"/>
            <a:endParaRPr lang="en-US" dirty="0" smtClean="0">
              <a:ea typeface="ＭＳ Ｐゴシック" pitchFamily="34" charset="-128"/>
            </a:endParaRPr>
          </a:p>
        </p:txBody>
      </p:sp>
      <p:sp>
        <p:nvSpPr>
          <p:cNvPr id="2" name="TextBox 1"/>
          <p:cNvSpPr txBox="1"/>
          <p:nvPr/>
        </p:nvSpPr>
        <p:spPr>
          <a:xfrm>
            <a:off x="4267200" y="1524000"/>
            <a:ext cx="4648200" cy="2246769"/>
          </a:xfrm>
          <a:prstGeom prst="rect">
            <a:avLst/>
          </a:prstGeom>
          <a:noFill/>
        </p:spPr>
        <p:txBody>
          <a:bodyPr wrap="square" rtlCol="0">
            <a:spAutoFit/>
          </a:bodyPr>
          <a:lstStyle/>
          <a:p>
            <a:r>
              <a:rPr lang="en-US" sz="2800" dirty="0" smtClean="0">
                <a:latin typeface="Candara" pitchFamily="34" charset="0"/>
              </a:rPr>
              <a:t>Bring  new barbed fittings (drop tube and reducing fittings) to Honduras in January 2012 trip, and retrofit to LCDC’s currently in use</a:t>
            </a:r>
          </a:p>
        </p:txBody>
      </p:sp>
    </p:spTree>
    <p:extLst>
      <p:ext uri="{BB962C8B-B14F-4D97-AF65-F5344CB8AC3E}">
        <p14:creationId xmlns:p14="http://schemas.microsoft.com/office/powerpoint/2010/main" val="379528042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457200" y="314325"/>
            <a:ext cx="8228013" cy="1062038"/>
          </a:xfrm>
        </p:spPr>
        <p:txBody>
          <a:bodyPr tIns="35202"/>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US" dirty="0" smtClean="0">
                <a:ea typeface="ＭＳ Ｐゴシック" pitchFamily="34" charset="-128"/>
              </a:rPr>
              <a:t>Future Team Work (Spring 2012)</a:t>
            </a:r>
          </a:p>
        </p:txBody>
      </p:sp>
      <p:sp>
        <p:nvSpPr>
          <p:cNvPr id="26627" name="Rectangle 2"/>
          <p:cNvSpPr>
            <a:spLocks noGrp="1" noChangeArrowheads="1"/>
          </p:cNvSpPr>
          <p:nvPr>
            <p:ph type="body" idx="1"/>
          </p:nvPr>
        </p:nvSpPr>
        <p:spPr>
          <a:xfrm>
            <a:off x="457200" y="1636713"/>
            <a:ext cx="8228013" cy="4527550"/>
          </a:xfrm>
        </p:spPr>
        <p:txBody>
          <a:bodyPr/>
          <a:lstStyle/>
          <a:p>
            <a:r>
              <a:rPr lang="en-US" sz="2400" dirty="0" smtClean="0">
                <a:ea typeface="ＭＳ Ｐゴシック" pitchFamily="34" charset="-128"/>
              </a:rPr>
              <a:t>Continue testing horizontal setup, replace push-to-connect with tested 3/16” barbed fittings</a:t>
            </a:r>
          </a:p>
          <a:p>
            <a:r>
              <a:rPr lang="en-US" sz="2400" dirty="0" smtClean="0">
                <a:ea typeface="ＭＳ Ｐゴシック" pitchFamily="34" charset="-128"/>
              </a:rPr>
              <a:t>Research a 100gm weight that can be easily obtained in Honduras that can also be clipped on tube while it’s in use</a:t>
            </a:r>
          </a:p>
          <a:p>
            <a:r>
              <a:rPr lang="en-US" sz="2400" dirty="0" smtClean="0">
                <a:ea typeface="ＭＳ Ｐゴシック" pitchFamily="34" charset="-128"/>
              </a:rPr>
              <a:t>Coagulant testing was not done this semester, so the coagulant data used in </a:t>
            </a:r>
            <a:r>
              <a:rPr lang="en-US" sz="2400" dirty="0" err="1" smtClean="0">
                <a:ea typeface="ＭＳ Ｐゴシック" pitchFamily="34" charset="-128"/>
              </a:rPr>
              <a:t>MathCad</a:t>
            </a:r>
            <a:r>
              <a:rPr lang="en-US" sz="2400" dirty="0" smtClean="0">
                <a:ea typeface="ＭＳ Ｐゴシック" pitchFamily="34" charset="-128"/>
              </a:rPr>
              <a:t>  could be incorrect.  Also a wider range of concentrations should be tested </a:t>
            </a:r>
            <a:endParaRPr lang="en-US" sz="2400" dirty="0">
              <a:ea typeface="ＭＳ Ｐゴシック" pitchFamily="34" charset="-128"/>
            </a:endParaRPr>
          </a:p>
          <a:p>
            <a:r>
              <a:rPr lang="en-US" sz="2400" dirty="0" smtClean="0">
                <a:ea typeface="ＭＳ Ｐゴシック" pitchFamily="34" charset="-128"/>
              </a:rPr>
              <a:t>Deposit build up in the float valve orifice is a problem. This could possibly be controlled by float valve submersion.  This setup should be tested in lab to see if flow is affected</a:t>
            </a:r>
          </a:p>
          <a:p>
            <a:r>
              <a:rPr lang="en-US" sz="2400" dirty="0" smtClean="0">
                <a:ea typeface="ＭＳ Ｐゴシック" pitchFamily="34" charset="-128"/>
              </a:rPr>
              <a:t>See if k-value is consistent if multiple tubes are being used</a:t>
            </a:r>
          </a:p>
        </p:txBody>
      </p:sp>
      <p:pic>
        <p:nvPicPr>
          <p:cNvPr id="26628" name="Picture 4"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11578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jk743\AppData\Local\Microsoft\Windows\Temporary Internet Files\Content.IE5\9F4P7RCA\MP900433143[1].jpg"/>
          <p:cNvPicPr>
            <a:picLocks noChangeAspect="1" noChangeArrowheads="1"/>
          </p:cNvPicPr>
          <p:nvPr/>
        </p:nvPicPr>
        <p:blipFill rotWithShape="1">
          <a:blip r:embed="rId3">
            <a:extLst>
              <a:ext uri="{28A0092B-C50C-407E-A947-70E740481C1C}">
                <a14:useLocalDpi xmlns:a14="http://schemas.microsoft.com/office/drawing/2010/main" val="0"/>
              </a:ext>
            </a:extLst>
          </a:blip>
          <a:srcRect b="12500"/>
          <a:stretch/>
        </p:blipFill>
        <p:spPr bwMode="auto">
          <a:xfrm>
            <a:off x="0" y="1515094"/>
            <a:ext cx="9144000" cy="5334000"/>
          </a:xfrm>
          <a:prstGeom prst="rect">
            <a:avLst/>
          </a:prstGeom>
          <a:noFill/>
          <a:extLst>
            <a:ext uri="{909E8E84-426E-40DD-AFC4-6F175D3DCCD1}">
              <a14:hiddenFill xmlns:a14="http://schemas.microsoft.com/office/drawing/2010/main">
                <a:solidFill>
                  <a:srgbClr val="FFFFFF"/>
                </a:solidFill>
              </a14:hiddenFill>
            </a:ext>
          </a:extLst>
        </p:spPr>
      </p:pic>
      <p:sp>
        <p:nvSpPr>
          <p:cNvPr id="27650" name="Title 1"/>
          <p:cNvSpPr>
            <a:spLocks noGrp="1"/>
          </p:cNvSpPr>
          <p:nvPr>
            <p:ph type="title"/>
          </p:nvPr>
        </p:nvSpPr>
        <p:spPr/>
        <p:txBody>
          <a:bodyPr/>
          <a:lstStyle/>
          <a:p>
            <a:pPr eaLnBrk="1" hangingPunct="1"/>
            <a:r>
              <a:rPr lang="en-US" dirty="0" smtClean="0">
                <a:ea typeface="ＭＳ Ｐゴシック" pitchFamily="34" charset="-128"/>
              </a:rPr>
              <a:t>Thank you</a:t>
            </a:r>
          </a:p>
        </p:txBody>
      </p:sp>
      <p:sp>
        <p:nvSpPr>
          <p:cNvPr id="27651" name="Content Placeholder 2"/>
          <p:cNvSpPr>
            <a:spLocks noGrp="1"/>
          </p:cNvSpPr>
          <p:nvPr>
            <p:ph idx="1"/>
          </p:nvPr>
        </p:nvSpPr>
        <p:spPr>
          <a:xfrm>
            <a:off x="-13855" y="1839686"/>
            <a:ext cx="9143999" cy="2046514"/>
          </a:xfrm>
        </p:spPr>
        <p:txBody>
          <a:bodyPr/>
          <a:lstStyle/>
          <a:p>
            <a:pPr algn="ctr" eaLnBrk="1" hangingPunct="1">
              <a:buFont typeface="Wingdings" pitchFamily="2" charset="2"/>
              <a:buNone/>
            </a:pPr>
            <a:r>
              <a:rPr lang="en-US" sz="6600" dirty="0" smtClean="0">
                <a:ea typeface="ＭＳ Ｐゴシック" pitchFamily="34" charset="-128"/>
              </a:rPr>
              <a:t>Questions?</a:t>
            </a:r>
          </a:p>
        </p:txBody>
      </p:sp>
      <p:pic>
        <p:nvPicPr>
          <p:cNvPr id="27652" name="Picture 3"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pPr eaLnBrk="1" hangingPunct="1"/>
            <a:r>
              <a:rPr lang="en-US" dirty="0" smtClean="0">
                <a:ea typeface="ＭＳ Ｐゴシック" pitchFamily="34" charset="-128"/>
              </a:rPr>
              <a:t>Chemical Application: Coagulation</a:t>
            </a:r>
          </a:p>
        </p:txBody>
      </p:sp>
      <p:pic>
        <p:nvPicPr>
          <p:cNvPr id="7172" name="Picture 2" descr="http://www.unistarwater.com/Admin/upload/Powder%20Aluminum%20Sulfate903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600200"/>
            <a:ext cx="2857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4"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175" name="Picture 8" descr="http://img.diytrade.com/cdimg/632093/4873463/0/1197422157/Polyaluminium_Chloride-tak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81400"/>
            <a:ext cx="30988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2" descr="C:\Documents and Settings\mw24\Desktop\plant views\50 lps plant cropped.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9613" y="1905000"/>
            <a:ext cx="5894387"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Rectangle 10"/>
          <p:cNvSpPr>
            <a:spLocks noChangeArrowheads="1"/>
          </p:cNvSpPr>
          <p:nvPr/>
        </p:nvSpPr>
        <p:spPr bwMode="auto">
          <a:xfrm>
            <a:off x="3276600" y="2133600"/>
            <a:ext cx="1295400" cy="1371600"/>
          </a:xfrm>
          <a:prstGeom prst="rect">
            <a:avLst/>
          </a:prstGeom>
          <a:noFill/>
          <a:ln w="4445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pic>
        <p:nvPicPr>
          <p:cNvPr id="7178" name="Picture 6" descr="a"/>
          <p:cNvPicPr>
            <a:picLocks noChangeAspect="1" noChangeArrowheads="1"/>
          </p:cNvPicPr>
          <p:nvPr/>
        </p:nvPicPr>
        <p:blipFill>
          <a:blip r:embed="rId7">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ea typeface="ＭＳ Ｐゴシック" pitchFamily="34" charset="-128"/>
              </a:rPr>
              <a:t>Chemical application: Disinfection</a:t>
            </a:r>
          </a:p>
        </p:txBody>
      </p:sp>
      <p:sp>
        <p:nvSpPr>
          <p:cNvPr id="8195"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8197" name="Picture 10" descr="http://www.tradesparq.com/uploads_user/11301/20100429220020-Calcium-Hypochlorite.jpg"/>
          <p:cNvPicPr>
            <a:picLocks noChangeAspect="1" noChangeArrowheads="1"/>
          </p:cNvPicPr>
          <p:nvPr/>
        </p:nvPicPr>
        <p:blipFill>
          <a:blip r:embed="rId3" cstate="print">
            <a:extLst>
              <a:ext uri="{28A0092B-C50C-407E-A947-70E740481C1C}">
                <a14:useLocalDpi xmlns:a14="http://schemas.microsoft.com/office/drawing/2010/main" val="0"/>
              </a:ext>
            </a:extLst>
          </a:blip>
          <a:srcRect t="19003" b="10655"/>
          <a:stretch>
            <a:fillRect/>
          </a:stretch>
        </p:blipFill>
        <p:spPr bwMode="auto">
          <a:xfrm>
            <a:off x="6346825" y="1600200"/>
            <a:ext cx="27209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2" descr="C:\Documents and Settings\mw24\Desktop\plant views\50 lps plant cropp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905000"/>
            <a:ext cx="589438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1200" y="4572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Rectangle 11"/>
          <p:cNvSpPr>
            <a:spLocks noChangeArrowheads="1"/>
          </p:cNvSpPr>
          <p:nvPr/>
        </p:nvSpPr>
        <p:spPr bwMode="auto">
          <a:xfrm>
            <a:off x="7467600" y="3810000"/>
            <a:ext cx="1524000" cy="646113"/>
          </a:xfrm>
          <a:prstGeom prst="rect">
            <a:avLst/>
          </a:prstGeom>
          <a:noFill/>
          <a:ln w="4445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spAutoFit/>
          </a:bodyPr>
          <a:lstStyle/>
          <a:p>
            <a:r>
              <a:rPr lang="en-US"/>
              <a:t>Chlorine application</a:t>
            </a:r>
          </a:p>
        </p:txBody>
      </p:sp>
      <p:cxnSp>
        <p:nvCxnSpPr>
          <p:cNvPr id="8201" name="Straight Arrow Connector 13"/>
          <p:cNvCxnSpPr>
            <a:cxnSpLocks noChangeShapeType="1"/>
          </p:cNvCxnSpPr>
          <p:nvPr/>
        </p:nvCxnSpPr>
        <p:spPr bwMode="auto">
          <a:xfrm rot="5400000">
            <a:off x="7467600" y="4572000"/>
            <a:ext cx="533400" cy="228600"/>
          </a:xfrm>
          <a:prstGeom prst="straightConnector1">
            <a:avLst/>
          </a:prstGeom>
          <a:noFill/>
          <a:ln w="38100">
            <a:solidFill>
              <a:srgbClr val="FF0000"/>
            </a:solidFill>
            <a:round/>
            <a:headEnd type="none" w="lg" len="med"/>
            <a:tailEnd type="arrow" w="med" len="med"/>
          </a:ln>
          <a:extLst>
            <a:ext uri="{909E8E84-426E-40DD-AFC4-6F175D3DCCD1}">
              <a14:hiddenFill xmlns:a14="http://schemas.microsoft.com/office/drawing/2010/main">
                <a:noFill/>
              </a14:hiddenFill>
            </a:ext>
          </a:extLst>
        </p:spPr>
      </p:cxnSp>
      <p:pic>
        <p:nvPicPr>
          <p:cNvPr id="8202" name="Picture 5" descr="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6" descr="a"/>
          <p:cNvPicPr>
            <a:picLocks noChangeAspect="1" noChangeArrowheads="1"/>
          </p:cNvPicPr>
          <p:nvPr/>
        </p:nvPicPr>
        <p:blipFill>
          <a:blip r:embed="rId7">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47244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48768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52400"/>
            <a:ext cx="8229600" cy="1143000"/>
          </a:xfrm>
        </p:spPr>
        <p:txBody>
          <a:bodyPr/>
          <a:lstStyle/>
          <a:p>
            <a:pPr eaLnBrk="1" hangingPunct="1"/>
            <a:r>
              <a:rPr lang="en-US" dirty="0" smtClean="0">
                <a:ea typeface="ＭＳ Ｐゴシック" pitchFamily="34" charset="-128"/>
              </a:rPr>
              <a:t>Current </a:t>
            </a:r>
            <a:r>
              <a:rPr lang="en-US" dirty="0" err="1" smtClean="0">
                <a:ea typeface="ＭＳ Ｐゴシック" pitchFamily="34" charset="-128"/>
              </a:rPr>
              <a:t>AguaClara</a:t>
            </a:r>
            <a:r>
              <a:rPr lang="en-US" dirty="0" smtClean="0">
                <a:ea typeface="ＭＳ Ｐゴシック" pitchFamily="34" charset="-128"/>
              </a:rPr>
              <a:t> </a:t>
            </a:r>
            <a:r>
              <a:rPr lang="en-US" dirty="0">
                <a:ea typeface="ＭＳ Ｐゴシック" pitchFamily="34" charset="-128"/>
              </a:rPr>
              <a:t>C</a:t>
            </a:r>
            <a:r>
              <a:rPr lang="en-US" dirty="0" smtClean="0">
                <a:ea typeface="ＭＳ Ｐゴシック" pitchFamily="34" charset="-128"/>
              </a:rPr>
              <a:t>hemical Dosing Designs</a:t>
            </a:r>
          </a:p>
        </p:txBody>
      </p:sp>
      <p:sp>
        <p:nvSpPr>
          <p:cNvPr id="9219" name="Text Placeholder 3"/>
          <p:cNvSpPr>
            <a:spLocks noGrp="1"/>
          </p:cNvSpPr>
          <p:nvPr>
            <p:ph type="body" idx="1"/>
          </p:nvPr>
        </p:nvSpPr>
        <p:spPr>
          <a:xfrm>
            <a:off x="76200" y="2438400"/>
            <a:ext cx="1828800" cy="792163"/>
          </a:xfrm>
        </p:spPr>
        <p:txBody>
          <a:bodyPr/>
          <a:lstStyle/>
          <a:p>
            <a:pPr eaLnBrk="1" hangingPunct="1"/>
            <a:r>
              <a:rPr lang="en-US" dirty="0" smtClean="0">
                <a:ea typeface="ＭＳ Ｐゴシック" pitchFamily="34" charset="-128"/>
              </a:rPr>
              <a:t>Linear Dose Controller</a:t>
            </a:r>
          </a:p>
        </p:txBody>
      </p:sp>
      <p:pic>
        <p:nvPicPr>
          <p:cNvPr id="9220" name="Picture 3"/>
          <p:cNvPicPr>
            <a:picLocks noChangeAspect="1" noChangeArrowheads="1"/>
          </p:cNvPicPr>
          <p:nvPr/>
        </p:nvPicPr>
        <p:blipFill>
          <a:blip r:embed="rId3">
            <a:extLst>
              <a:ext uri="{28A0092B-C50C-407E-A947-70E740481C1C}">
                <a14:useLocalDpi xmlns:a14="http://schemas.microsoft.com/office/drawing/2010/main" val="0"/>
              </a:ext>
            </a:extLst>
          </a:blip>
          <a:srcRect t="19737" r="3661"/>
          <a:stretch>
            <a:fillRect/>
          </a:stretch>
        </p:blipFill>
        <p:spPr bwMode="auto">
          <a:xfrm>
            <a:off x="1828800" y="1524000"/>
            <a:ext cx="46799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9" descr="DSC01956.JPG"/>
          <p:cNvPicPr>
            <a:picLocks noGrp="1" noChangeAspect="1"/>
          </p:cNvPicPr>
          <p:nvPr isPhoto="1"/>
        </p:nvPicPr>
        <p:blipFill>
          <a:blip r:embed="rId4">
            <a:extLst>
              <a:ext uri="{28A0092B-C50C-407E-A947-70E740481C1C}">
                <a14:useLocalDpi xmlns:a14="http://schemas.microsoft.com/office/drawing/2010/main" val="0"/>
              </a:ext>
            </a:extLst>
          </a:blip>
          <a:srcRect l="29167" t="7777" r="37500"/>
          <a:stretch>
            <a:fillRect/>
          </a:stretch>
        </p:blipFill>
        <p:spPr bwMode="auto">
          <a:xfrm>
            <a:off x="6694488" y="2362200"/>
            <a:ext cx="21209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3"/>
          <p:cNvSpPr txBox="1">
            <a:spLocks/>
          </p:cNvSpPr>
          <p:nvPr/>
        </p:nvSpPr>
        <p:spPr bwMode="auto">
          <a:xfrm>
            <a:off x="6704013" y="1722438"/>
            <a:ext cx="2287587" cy="639762"/>
          </a:xfrm>
          <a:prstGeom prst="rect">
            <a:avLst/>
          </a:prstGeom>
          <a:noFill/>
          <a:ln w="9525">
            <a:noFill/>
            <a:miter lim="800000"/>
            <a:headEnd/>
            <a:tailEnd/>
          </a:ln>
          <a:effectLst/>
        </p:spPr>
        <p:txBody>
          <a:bodyPr anchor="b"/>
          <a:lstStyle/>
          <a:p>
            <a:pPr>
              <a:spcBef>
                <a:spcPct val="20000"/>
              </a:spcBef>
              <a:buFont typeface="Wingdings" pitchFamily="2" charset="2"/>
              <a:buNone/>
              <a:defRPr/>
            </a:pPr>
            <a:r>
              <a:rPr lang="en-US" sz="2400" b="1" kern="0" dirty="0">
                <a:latin typeface="+mn-lt"/>
                <a:ea typeface="+mn-ea"/>
              </a:rPr>
              <a:t>     AguaClara </a:t>
            </a:r>
          </a:p>
          <a:p>
            <a:pPr>
              <a:spcBef>
                <a:spcPct val="20000"/>
              </a:spcBef>
              <a:buFont typeface="Wingdings" pitchFamily="2" charset="2"/>
              <a:buNone/>
              <a:defRPr/>
            </a:pPr>
            <a:r>
              <a:rPr lang="en-US" sz="2400" b="1" kern="0" dirty="0">
                <a:latin typeface="+mn-lt"/>
                <a:ea typeface="+mn-ea"/>
              </a:rPr>
              <a:t>F</a:t>
            </a:r>
            <a:r>
              <a:rPr lang="en-US" sz="2400" b="1" kern="0" dirty="0" smtClean="0">
                <a:latin typeface="+mn-lt"/>
                <a:ea typeface="+mn-ea"/>
              </a:rPr>
              <a:t>low Controller</a:t>
            </a:r>
            <a:endParaRPr lang="en-US" sz="2400" b="1" kern="0" dirty="0">
              <a:latin typeface="+mn-lt"/>
              <a:ea typeface="+mn-ea"/>
            </a:endParaRPr>
          </a:p>
        </p:txBody>
      </p:sp>
      <p:pic>
        <p:nvPicPr>
          <p:cNvPr id="9223" name="Picture 2" descr="https://lh4.googleusercontent.com/_QuLPZg3XMcE/S-a60dssz1I/AAAAAAAAVwI/nDee3LGFSGg/s800/agaltca%2007_05_10%20002.JPG"/>
          <p:cNvPicPr>
            <a:picLocks noChangeAspect="1" noChangeArrowheads="1"/>
          </p:cNvPicPr>
          <p:nvPr/>
        </p:nvPicPr>
        <p:blipFill>
          <a:blip r:embed="rId5">
            <a:extLst>
              <a:ext uri="{28A0092B-C50C-407E-A947-70E740481C1C}">
                <a14:useLocalDpi xmlns:a14="http://schemas.microsoft.com/office/drawing/2010/main" val="0"/>
              </a:ext>
            </a:extLst>
          </a:blip>
          <a:srcRect t="6250" b="20833"/>
          <a:stretch>
            <a:fillRect/>
          </a:stretch>
        </p:blipFill>
        <p:spPr bwMode="auto">
          <a:xfrm>
            <a:off x="1752600" y="4191000"/>
            <a:ext cx="4876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 Placeholder 3"/>
          <p:cNvSpPr>
            <a:spLocks noGrp="1"/>
          </p:cNvSpPr>
          <p:nvPr>
            <p:ph type="body" idx="1"/>
          </p:nvPr>
        </p:nvSpPr>
        <p:spPr>
          <a:xfrm>
            <a:off x="76200" y="4846638"/>
            <a:ext cx="1828800" cy="1173162"/>
          </a:xfrm>
        </p:spPr>
        <p:txBody>
          <a:bodyPr/>
          <a:lstStyle/>
          <a:p>
            <a:pPr eaLnBrk="1" hangingPunct="1"/>
            <a:r>
              <a:rPr lang="en-US" dirty="0" smtClean="0">
                <a:ea typeface="ＭＳ Ｐゴシック" pitchFamily="34" charset="-128"/>
              </a:rPr>
              <a:t>Non-linear Dose Controller</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ea typeface="ＭＳ Ｐゴシック" pitchFamily="34" charset="-128"/>
              </a:rPr>
              <a:t>Linear vs. Non-linear system</a:t>
            </a:r>
          </a:p>
        </p:txBody>
      </p:sp>
      <p:sp>
        <p:nvSpPr>
          <p:cNvPr id="6" name="Content Placeholder 5"/>
          <p:cNvSpPr>
            <a:spLocks noGrp="1"/>
          </p:cNvSpPr>
          <p:nvPr>
            <p:ph idx="1"/>
          </p:nvPr>
        </p:nvSpPr>
        <p:spPr>
          <a:xfrm>
            <a:off x="457200" y="1600200"/>
            <a:ext cx="8229600" cy="5105400"/>
          </a:xfrm>
          <a:ln>
            <a:miter lim="800000"/>
            <a:headEnd/>
            <a:tailEnd/>
          </a:ln>
          <a:extLst>
            <a:ext uri="{FAA26D3D-D897-4be2-8F04-BA451C77F1D7}"/>
          </a:extLst>
        </p:spPr>
        <p:txBody>
          <a:bodyPr/>
          <a:lstStyle/>
          <a:p>
            <a:pPr marL="3657600" lvl="8" indent="0">
              <a:buNone/>
              <a:defRPr/>
            </a:pPr>
            <a:r>
              <a:rPr lang="en-US" dirty="0" smtClean="0"/>
              <a:t>          Linear </a:t>
            </a:r>
          </a:p>
          <a:p>
            <a:pPr marL="3657600" lvl="8" indent="0">
              <a:buNone/>
              <a:defRPr/>
            </a:pPr>
            <a:r>
              <a:rPr lang="en-US" dirty="0" smtClean="0"/>
              <a:t>              •Linear chemical dose controller</a:t>
            </a:r>
          </a:p>
          <a:p>
            <a:pPr marL="3657600" lvl="8" indent="0">
              <a:buNone/>
              <a:defRPr/>
            </a:pPr>
            <a:r>
              <a:rPr lang="en-US" dirty="0" smtClean="0"/>
              <a:t>       </a:t>
            </a:r>
            <a:r>
              <a:rPr lang="en-US" dirty="0"/>
              <a:t> </a:t>
            </a:r>
            <a:r>
              <a:rPr lang="en-US" dirty="0" smtClean="0"/>
              <a:t>      •</a:t>
            </a:r>
            <a:r>
              <a:rPr lang="en-US" dirty="0"/>
              <a:t>L</a:t>
            </a:r>
            <a:r>
              <a:rPr lang="en-US" dirty="0" smtClean="0"/>
              <a:t>inear flow orifice meter</a:t>
            </a:r>
          </a:p>
          <a:p>
            <a:pPr marL="3657600" lvl="8" indent="0">
              <a:buNone/>
              <a:defRPr/>
            </a:pPr>
            <a:r>
              <a:rPr lang="en-US" dirty="0" smtClean="0"/>
              <a:t>       </a:t>
            </a:r>
            <a:r>
              <a:rPr lang="en-US" dirty="0"/>
              <a:t> </a:t>
            </a:r>
            <a:r>
              <a:rPr lang="en-US" dirty="0" smtClean="0"/>
              <a:t>      •Q </a:t>
            </a:r>
            <a:r>
              <a:rPr lang="el-GR" sz="2400" dirty="0" smtClean="0"/>
              <a:t>α</a:t>
            </a:r>
            <a:r>
              <a:rPr lang="en-US" dirty="0" smtClean="0"/>
              <a:t> h</a:t>
            </a:r>
          </a:p>
          <a:p>
            <a:pPr lvl="8">
              <a:defRPr/>
            </a:pPr>
            <a:endParaRPr lang="en-US" dirty="0" smtClean="0"/>
          </a:p>
          <a:p>
            <a:pPr lvl="8">
              <a:defRPr/>
            </a:pPr>
            <a:endParaRPr lang="en-US" dirty="0" smtClean="0"/>
          </a:p>
          <a:p>
            <a:pPr lvl="8">
              <a:defRPr/>
            </a:pPr>
            <a:endParaRPr lang="en-US" dirty="0" smtClean="0"/>
          </a:p>
          <a:p>
            <a:pPr lvl="8">
              <a:defRPr/>
            </a:pPr>
            <a:endParaRPr lang="en-US" dirty="0" smtClean="0"/>
          </a:p>
          <a:p>
            <a:pPr marL="285750" lvl="8">
              <a:buFont typeface="Wingdings" pitchFamily="2" charset="2"/>
              <a:buNone/>
              <a:defRPr/>
            </a:pPr>
            <a:endParaRPr lang="en-US" sz="1200" dirty="0" smtClean="0"/>
          </a:p>
          <a:p>
            <a:pPr marL="285750" lvl="8">
              <a:buFont typeface="Wingdings" pitchFamily="2" charset="2"/>
              <a:buNone/>
              <a:defRPr/>
            </a:pPr>
            <a:endParaRPr lang="en-US" sz="1200" dirty="0" smtClean="0"/>
          </a:p>
          <a:p>
            <a:pPr marL="285750" lvl="8">
              <a:buFont typeface="Wingdings" pitchFamily="2" charset="2"/>
              <a:buNone/>
              <a:defRPr/>
            </a:pPr>
            <a:r>
              <a:rPr lang="en-US" dirty="0" smtClean="0"/>
              <a:t>Non-linear</a:t>
            </a:r>
          </a:p>
          <a:p>
            <a:pPr marL="285750" lvl="8">
              <a:buFont typeface="Wingdings" pitchFamily="2" charset="2"/>
              <a:buNone/>
              <a:defRPr/>
            </a:pPr>
            <a:r>
              <a:rPr lang="en-US" dirty="0" smtClean="0"/>
              <a:t>    •Non-linear chemical dose controller</a:t>
            </a:r>
          </a:p>
          <a:p>
            <a:pPr marL="285750" lvl="8">
              <a:buFont typeface="Wingdings" pitchFamily="2" charset="2"/>
              <a:buNone/>
              <a:defRPr/>
            </a:pPr>
            <a:r>
              <a:rPr lang="en-US" dirty="0" smtClean="0"/>
              <a:t>    •Orifice</a:t>
            </a:r>
          </a:p>
          <a:p>
            <a:pPr marL="285750" lvl="8">
              <a:buFont typeface="Wingdings" pitchFamily="2" charset="2"/>
              <a:buNone/>
              <a:defRPr/>
            </a:pPr>
            <a:r>
              <a:rPr lang="en-US" dirty="0" smtClean="0"/>
              <a:t>    •</a:t>
            </a:r>
          </a:p>
        </p:txBody>
      </p:sp>
      <p:pic>
        <p:nvPicPr>
          <p:cNvPr id="10244" name="Picture 3"/>
          <p:cNvPicPr>
            <a:picLocks noChangeAspect="1" noChangeArrowheads="1"/>
          </p:cNvPicPr>
          <p:nvPr/>
        </p:nvPicPr>
        <p:blipFill>
          <a:blip r:embed="rId4">
            <a:extLst>
              <a:ext uri="{28A0092B-C50C-407E-A947-70E740481C1C}">
                <a14:useLocalDpi xmlns:a14="http://schemas.microsoft.com/office/drawing/2010/main" val="0"/>
              </a:ext>
            </a:extLst>
          </a:blip>
          <a:srcRect l="3342"/>
          <a:stretch>
            <a:fillRect/>
          </a:stretch>
        </p:blipFill>
        <p:spPr bwMode="auto">
          <a:xfrm>
            <a:off x="4920332" y="3505200"/>
            <a:ext cx="421255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2"/>
          <p:cNvPicPr>
            <a:picLocks noChangeAspect="1" noChangeArrowheads="1"/>
          </p:cNvPicPr>
          <p:nvPr/>
        </p:nvPicPr>
        <p:blipFill>
          <a:blip r:embed="rId5">
            <a:extLst>
              <a:ext uri="{28A0092B-C50C-407E-A947-70E740481C1C}">
                <a14:useLocalDpi xmlns:a14="http://schemas.microsoft.com/office/drawing/2010/main" val="0"/>
              </a:ext>
            </a:extLst>
          </a:blip>
          <a:srcRect l="3259" r="586"/>
          <a:stretch>
            <a:fillRect/>
          </a:stretch>
        </p:blipFill>
        <p:spPr bwMode="auto">
          <a:xfrm>
            <a:off x="152399" y="1447800"/>
            <a:ext cx="4114800" cy="320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46" name="Straight Arrow Connector 7"/>
          <p:cNvCxnSpPr>
            <a:cxnSpLocks noChangeShapeType="1"/>
          </p:cNvCxnSpPr>
          <p:nvPr/>
        </p:nvCxnSpPr>
        <p:spPr bwMode="auto">
          <a:xfrm rot="10800000" flipV="1">
            <a:off x="4267199" y="2133600"/>
            <a:ext cx="609600" cy="7620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cxnSp>
        <p:nvCxnSpPr>
          <p:cNvPr id="10247" name="Straight Arrow Connector 9"/>
          <p:cNvCxnSpPr>
            <a:cxnSpLocks noChangeShapeType="1"/>
          </p:cNvCxnSpPr>
          <p:nvPr/>
        </p:nvCxnSpPr>
        <p:spPr bwMode="auto">
          <a:xfrm>
            <a:off x="3809999" y="5123479"/>
            <a:ext cx="762001" cy="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sp>
        <p:nvSpPr>
          <p:cNvPr id="10248"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10250" name="Rectangle 3"/>
          <p:cNvSpPr>
            <a:spLocks noChangeArrowheads="1"/>
          </p:cNvSpPr>
          <p:nvPr/>
        </p:nvSpPr>
        <p:spPr bwMode="auto">
          <a:xfrm>
            <a:off x="0" y="676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latin typeface="Arial"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551815935"/>
              </p:ext>
            </p:extLst>
          </p:nvPr>
        </p:nvGraphicFramePr>
        <p:xfrm>
          <a:off x="990600" y="6172200"/>
          <a:ext cx="838200" cy="304800"/>
        </p:xfrm>
        <a:graphic>
          <a:graphicData uri="http://schemas.openxmlformats.org/presentationml/2006/ole">
            <mc:AlternateContent xmlns:mc="http://schemas.openxmlformats.org/markup-compatibility/2006">
              <mc:Choice xmlns:v="urn:schemas-microsoft-com:vml" Requires="v">
                <p:oleObj spid="_x0000_s10288" name="Equation" r:id="rId6" imgW="850680" imgH="431640" progId="Equation.DSMT4">
                  <p:embed/>
                </p:oleObj>
              </mc:Choice>
              <mc:Fallback>
                <p:oleObj name="Equation" r:id="rId6" imgW="850680" imgH="431640" progId="Equation.DSMT4">
                  <p:embed/>
                  <p:pic>
                    <p:nvPicPr>
                      <p:cNvPr id="0" name="Object 4"/>
                      <p:cNvPicPr>
                        <a:picLocks noChangeAspect="1" noChangeArrowheads="1"/>
                      </p:cNvPicPr>
                      <p:nvPr/>
                    </p:nvPicPr>
                    <p:blipFill>
                      <a:blip r:embed="rId7"/>
                      <a:srcRect/>
                      <a:stretch>
                        <a:fillRect/>
                      </a:stretch>
                    </p:blipFill>
                    <p:spPr bwMode="auto">
                      <a:xfrm>
                        <a:off x="990600" y="6172200"/>
                        <a:ext cx="838200" cy="304800"/>
                      </a:xfrm>
                      <a:prstGeom prst="rect">
                        <a:avLst/>
                      </a:prstGeom>
                      <a:noFill/>
                      <a:ln>
                        <a:noFill/>
                      </a:ln>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1"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Title 1"/>
          <p:cNvSpPr>
            <a:spLocks noGrp="1"/>
          </p:cNvSpPr>
          <p:nvPr>
            <p:ph type="title"/>
          </p:nvPr>
        </p:nvSpPr>
        <p:spPr/>
        <p:txBody>
          <a:bodyPr/>
          <a:lstStyle/>
          <a:p>
            <a:pPr eaLnBrk="1" hangingPunct="1"/>
            <a:r>
              <a:rPr lang="en-US" smtClean="0">
                <a:ea typeface="ＭＳ Ｐゴシック" pitchFamily="34" charset="-128"/>
              </a:rPr>
              <a:t>Dose controller design</a:t>
            </a:r>
          </a:p>
        </p:txBody>
      </p:sp>
      <p:sp>
        <p:nvSpPr>
          <p:cNvPr id="11267" name="Content Placeholder 2"/>
          <p:cNvSpPr>
            <a:spLocks noGrp="1"/>
          </p:cNvSpPr>
          <p:nvPr>
            <p:ph idx="1"/>
          </p:nvPr>
        </p:nvSpPr>
        <p:spPr>
          <a:xfrm>
            <a:off x="76200" y="1600200"/>
            <a:ext cx="9220200" cy="5257800"/>
          </a:xfrm>
        </p:spPr>
        <p:txBody>
          <a:bodyPr/>
          <a:lstStyle/>
          <a:p>
            <a:pPr eaLnBrk="1" hangingPunct="1"/>
            <a:r>
              <a:rPr lang="en-US" sz="2800" dirty="0" smtClean="0">
                <a:ea typeface="ＭＳ Ｐゴシック" pitchFamily="34" charset="-128"/>
              </a:rPr>
              <a:t>Minimum tube </a:t>
            </a:r>
          </a:p>
          <a:p>
            <a:pPr eaLnBrk="1" hangingPunct="1">
              <a:buFont typeface="Wingdings" pitchFamily="2" charset="2"/>
              <a:buNone/>
            </a:pPr>
            <a:r>
              <a:rPr lang="en-US" sz="2800" dirty="0" smtClean="0">
                <a:ea typeface="ＭＳ Ｐゴシック" pitchFamily="34" charset="-128"/>
              </a:rPr>
              <a:t>        diameter</a:t>
            </a:r>
          </a:p>
          <a:p>
            <a:pPr eaLnBrk="1" hangingPunct="1">
              <a:buFont typeface="Wingdings" pitchFamily="2" charset="2"/>
              <a:buNone/>
            </a:pPr>
            <a:endParaRPr lang="en-US" sz="2800" dirty="0" smtClean="0">
              <a:ea typeface="ＭＳ Ｐゴシック" pitchFamily="34" charset="-128"/>
            </a:endParaRPr>
          </a:p>
          <a:p>
            <a:pPr eaLnBrk="1" hangingPunct="1"/>
            <a:r>
              <a:rPr lang="en-US" sz="2800" dirty="0" smtClean="0">
                <a:ea typeface="ＭＳ Ｐゴシック" pitchFamily="34" charset="-128"/>
              </a:rPr>
              <a:t>Optimal tube</a:t>
            </a:r>
          </a:p>
          <a:p>
            <a:pPr eaLnBrk="1" hangingPunct="1">
              <a:buFont typeface="Wingdings" pitchFamily="2" charset="2"/>
              <a:buNone/>
            </a:pPr>
            <a:r>
              <a:rPr lang="en-US" sz="2800" dirty="0" smtClean="0">
                <a:ea typeface="ＭＳ Ｐゴシック" pitchFamily="34" charset="-128"/>
              </a:rPr>
              <a:t>         length</a:t>
            </a:r>
          </a:p>
          <a:p>
            <a:pPr eaLnBrk="1" hangingPunct="1">
              <a:buFont typeface="Wingdings" pitchFamily="2" charset="2"/>
              <a:buNone/>
            </a:pPr>
            <a:endParaRPr lang="en-US" sz="2800" dirty="0" smtClean="0">
              <a:ea typeface="ＭＳ Ｐゴシック" pitchFamily="34" charset="-128"/>
            </a:endParaRPr>
          </a:p>
          <a:p>
            <a:pPr eaLnBrk="1" hangingPunct="1"/>
            <a:r>
              <a:rPr lang="en-US" sz="2800" dirty="0" smtClean="0">
                <a:ea typeface="ＭＳ Ｐゴシック" pitchFamily="34" charset="-128"/>
              </a:rPr>
              <a:t>Flow rate </a:t>
            </a:r>
          </a:p>
          <a:p>
            <a:pPr marL="457200" lvl="1" indent="0" eaLnBrk="1" hangingPunct="1">
              <a:buNone/>
            </a:pPr>
            <a:r>
              <a:rPr lang="en-US" sz="2400" dirty="0" smtClean="0">
                <a:ea typeface="ＭＳ Ｐゴシック" pitchFamily="34" charset="-128"/>
              </a:rPr>
              <a:t>Hagen-</a:t>
            </a:r>
            <a:r>
              <a:rPr lang="en-US" sz="2400" dirty="0" err="1" smtClean="0">
                <a:ea typeface="ＭＳ Ｐゴシック" pitchFamily="34" charset="-128"/>
              </a:rPr>
              <a:t>Poiseuille</a:t>
            </a:r>
            <a:endParaRPr lang="en-US" sz="2400" dirty="0" smtClean="0">
              <a:ea typeface="ＭＳ Ｐゴシック" pitchFamily="34" charset="-128"/>
            </a:endParaRPr>
          </a:p>
          <a:p>
            <a:pPr marL="457200" lvl="1" indent="0" eaLnBrk="1" hangingPunct="1">
              <a:buNone/>
            </a:pPr>
            <a:r>
              <a:rPr lang="en-US" sz="2400" dirty="0" smtClean="0">
                <a:ea typeface="ＭＳ Ｐゴシック" pitchFamily="34" charset="-128"/>
              </a:rPr>
              <a:t>Assumes chemical flow is laminar with only major head losses:</a:t>
            </a:r>
          </a:p>
          <a:p>
            <a:pPr marL="457200" lvl="1" indent="0" eaLnBrk="1" hangingPunct="1">
              <a:buNone/>
            </a:pPr>
            <a:r>
              <a:rPr lang="en-US" sz="2400" dirty="0">
                <a:ea typeface="ＭＳ Ｐゴシック" pitchFamily="34" charset="-128"/>
              </a:rPr>
              <a:t>	 </a:t>
            </a:r>
            <a:r>
              <a:rPr lang="en-US" sz="2400" dirty="0" smtClean="0">
                <a:ea typeface="ＭＳ Ｐゴシック" pitchFamily="34" charset="-128"/>
              </a:rPr>
              <a:t>          </a:t>
            </a:r>
            <a:r>
              <a:rPr lang="en-US" sz="2400" b="1" u="sng" dirty="0" smtClean="0">
                <a:ea typeface="ＭＳ Ｐゴシック" pitchFamily="34" charset="-128"/>
              </a:rPr>
              <a:t>Chemical flow rate </a:t>
            </a:r>
            <a:r>
              <a:rPr lang="en-US" sz="2400" b="1" u="sng" dirty="0">
                <a:ea typeface="ＭＳ Ｐゴシック" pitchFamily="34" charset="-128"/>
              </a:rPr>
              <a:t>	</a:t>
            </a:r>
            <a:r>
              <a:rPr lang="en-US" sz="2400" b="1" u="sng" dirty="0" smtClean="0">
                <a:ea typeface="ＭＳ Ｐゴシック" pitchFamily="34" charset="-128"/>
              </a:rPr>
              <a:t>Major Head Loss</a:t>
            </a:r>
          </a:p>
        </p:txBody>
      </p:sp>
      <p:graphicFrame>
        <p:nvGraphicFramePr>
          <p:cNvPr id="2" name="Object 1"/>
          <p:cNvGraphicFramePr>
            <a:graphicFrameLocks noChangeAspect="1"/>
          </p:cNvGraphicFramePr>
          <p:nvPr>
            <p:extLst>
              <p:ext uri="{D42A27DB-BD31-4B8C-83A1-F6EECF244321}">
                <p14:modId xmlns:p14="http://schemas.microsoft.com/office/powerpoint/2010/main" val="3863324313"/>
              </p:ext>
            </p:extLst>
          </p:nvPr>
        </p:nvGraphicFramePr>
        <p:xfrm>
          <a:off x="4343400" y="1600200"/>
          <a:ext cx="4138612" cy="685800"/>
        </p:xfrm>
        <a:graphic>
          <a:graphicData uri="http://schemas.openxmlformats.org/presentationml/2006/ole">
            <mc:AlternateContent xmlns:mc="http://schemas.openxmlformats.org/markup-compatibility/2006">
              <mc:Choice xmlns:v="urn:schemas-microsoft-com:vml" Requires="v">
                <p:oleObj spid="_x0000_s76966" name="Equation" r:id="rId6" imgW="2438280" imgH="736560" progId="Equation.DSMT4">
                  <p:embed/>
                </p:oleObj>
              </mc:Choice>
              <mc:Fallback>
                <p:oleObj name="Equation" r:id="rId6" imgW="2438280" imgH="736560" progId="Equation.DSMT4">
                  <p:embed/>
                  <p:pic>
                    <p:nvPicPr>
                      <p:cNvPr id="0" name=""/>
                      <p:cNvPicPr>
                        <a:picLocks noChangeAspect="1" noChangeArrowheads="1"/>
                      </p:cNvPicPr>
                      <p:nvPr/>
                    </p:nvPicPr>
                    <p:blipFill>
                      <a:blip r:embed="rId7"/>
                      <a:srcRect/>
                      <a:stretch>
                        <a:fillRect/>
                      </a:stretch>
                    </p:blipFill>
                    <p:spPr bwMode="auto">
                      <a:xfrm>
                        <a:off x="4343400" y="1600200"/>
                        <a:ext cx="4138612" cy="685800"/>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539997392"/>
              </p:ext>
            </p:extLst>
          </p:nvPr>
        </p:nvGraphicFramePr>
        <p:xfrm>
          <a:off x="4165908" y="2971800"/>
          <a:ext cx="4038600" cy="880288"/>
        </p:xfrm>
        <a:graphic>
          <a:graphicData uri="http://schemas.openxmlformats.org/presentationml/2006/ole">
            <mc:AlternateContent xmlns:mc="http://schemas.openxmlformats.org/markup-compatibility/2006">
              <mc:Choice xmlns:v="urn:schemas-microsoft-com:vml" Requires="v">
                <p:oleObj spid="_x0000_s76967" name="Equation" r:id="rId8" imgW="2374560" imgH="825480" progId="Equation.DSMT4">
                  <p:embed/>
                </p:oleObj>
              </mc:Choice>
              <mc:Fallback>
                <p:oleObj name="Equation" r:id="rId8" imgW="2374560" imgH="825480" progId="Equation.DSMT4">
                  <p:embed/>
                  <p:pic>
                    <p:nvPicPr>
                      <p:cNvPr id="0" name=""/>
                      <p:cNvPicPr>
                        <a:picLocks noChangeAspect="1" noChangeArrowheads="1"/>
                      </p:cNvPicPr>
                      <p:nvPr/>
                    </p:nvPicPr>
                    <p:blipFill>
                      <a:blip r:embed="rId9"/>
                      <a:srcRect/>
                      <a:stretch>
                        <a:fillRect/>
                      </a:stretch>
                    </p:blipFill>
                    <p:spPr bwMode="auto">
                      <a:xfrm>
                        <a:off x="4165908" y="2971800"/>
                        <a:ext cx="4038600" cy="880288"/>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20001041"/>
              </p:ext>
            </p:extLst>
          </p:nvPr>
        </p:nvGraphicFramePr>
        <p:xfrm>
          <a:off x="3808413" y="4495800"/>
          <a:ext cx="4460875" cy="873125"/>
        </p:xfrm>
        <a:graphic>
          <a:graphicData uri="http://schemas.openxmlformats.org/presentationml/2006/ole">
            <mc:AlternateContent xmlns:mc="http://schemas.openxmlformats.org/markup-compatibility/2006">
              <mc:Choice xmlns:v="urn:schemas-microsoft-com:vml" Requires="v">
                <p:oleObj spid="_x0000_s76968" name="Equation" r:id="rId10" imgW="2184120" imgH="774360" progId="Equation.DSMT4">
                  <p:embed/>
                </p:oleObj>
              </mc:Choice>
              <mc:Fallback>
                <p:oleObj name="Equation" r:id="rId10" imgW="2184120" imgH="774360" progId="Equation.DSMT4">
                  <p:embed/>
                  <p:pic>
                    <p:nvPicPr>
                      <p:cNvPr id="0" name=""/>
                      <p:cNvPicPr>
                        <a:picLocks noChangeAspect="1" noChangeArrowheads="1"/>
                      </p:cNvPicPr>
                      <p:nvPr/>
                    </p:nvPicPr>
                    <p:blipFill>
                      <a:blip r:embed="rId11"/>
                      <a:srcRect/>
                      <a:stretch>
                        <a:fillRect/>
                      </a:stretch>
                    </p:blipFill>
                    <p:spPr bwMode="auto">
                      <a:xfrm>
                        <a:off x="3808413" y="4495800"/>
                        <a:ext cx="4460875" cy="873125"/>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41178159"/>
              </p:ext>
            </p:extLst>
          </p:nvPr>
        </p:nvGraphicFramePr>
        <p:xfrm>
          <a:off x="4343400" y="6170612"/>
          <a:ext cx="534987" cy="230188"/>
        </p:xfrm>
        <a:graphic>
          <a:graphicData uri="http://schemas.openxmlformats.org/presentationml/2006/ole">
            <mc:AlternateContent xmlns:mc="http://schemas.openxmlformats.org/markup-compatibility/2006">
              <mc:Choice xmlns:v="urn:schemas-microsoft-com:vml" Requires="v">
                <p:oleObj spid="_x0000_s76969" name="Equation" r:id="rId12" imgW="241200" imgH="215640" progId="Equation.DSMT4">
                  <p:embed/>
                </p:oleObj>
              </mc:Choice>
              <mc:Fallback>
                <p:oleObj name="Equation" r:id="rId12" imgW="241200" imgH="215640" progId="Equation.DSMT4">
                  <p:embed/>
                  <p:pic>
                    <p:nvPicPr>
                      <p:cNvPr id="0" name="Object 2"/>
                      <p:cNvPicPr>
                        <a:picLocks noChangeAspect="1" noChangeArrowheads="1"/>
                      </p:cNvPicPr>
                      <p:nvPr/>
                    </p:nvPicPr>
                    <p:blipFill>
                      <a:blip r:embed="rId13"/>
                      <a:srcRect/>
                      <a:stretch>
                        <a:fillRect/>
                      </a:stretch>
                    </p:blipFill>
                    <p:spPr bwMode="auto">
                      <a:xfrm>
                        <a:off x="4343400" y="6170612"/>
                        <a:ext cx="5349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3369273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ea typeface="ＭＳ Ｐゴシック" pitchFamily="34" charset="-128"/>
              </a:rPr>
              <a:t>Minor Loss </a:t>
            </a:r>
            <a:r>
              <a:rPr lang="en-US" dirty="0" smtClean="0"/>
              <a:t>≠ Minor = Important!</a:t>
            </a:r>
            <a:endParaRPr lang="en-US" dirty="0" smtClean="0">
              <a:ea typeface="ＭＳ Ｐゴシック" pitchFamily="34" charset="-128"/>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5652"/>
          <a:stretch/>
        </p:blipFill>
        <p:spPr>
          <a:xfrm>
            <a:off x="3096627" y="2890112"/>
            <a:ext cx="6058746" cy="3891688"/>
          </a:xfrm>
          <a:prstGeom prst="rect">
            <a:avLst/>
          </a:prstGeom>
        </p:spPr>
      </p:pic>
      <p:pic>
        <p:nvPicPr>
          <p:cNvPr id="11271" name="Picture 5" descr="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6" descr="a"/>
          <p:cNvPicPr>
            <a:picLocks noChangeAspect="1" noChangeArrowheads="1"/>
          </p:cNvPicPr>
          <p:nvPr/>
        </p:nvPicPr>
        <p:blipFill>
          <a:blip r:embed="rId6">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Object 7"/>
          <p:cNvGraphicFramePr>
            <a:graphicFrameLocks noChangeAspect="1"/>
          </p:cNvGraphicFramePr>
          <p:nvPr>
            <p:extLst>
              <p:ext uri="{D42A27DB-BD31-4B8C-83A1-F6EECF244321}">
                <p14:modId xmlns:p14="http://schemas.microsoft.com/office/powerpoint/2010/main" val="2591900929"/>
              </p:ext>
            </p:extLst>
          </p:nvPr>
        </p:nvGraphicFramePr>
        <p:xfrm>
          <a:off x="228600" y="1676400"/>
          <a:ext cx="2673350" cy="284163"/>
        </p:xfrm>
        <a:graphic>
          <a:graphicData uri="http://schemas.openxmlformats.org/presentationml/2006/ole">
            <mc:AlternateContent xmlns:mc="http://schemas.openxmlformats.org/markup-compatibility/2006">
              <mc:Choice xmlns:v="urn:schemas-microsoft-com:vml" Requires="v">
                <p:oleObj spid="_x0000_s75862" name="Equation" r:id="rId7" imgW="1574640" imgH="304560" progId="Equation.DSMT4">
                  <p:embed/>
                </p:oleObj>
              </mc:Choice>
              <mc:Fallback>
                <p:oleObj name="Equation" r:id="rId7" imgW="1574640" imgH="304560" progId="Equation.DSMT4">
                  <p:embed/>
                  <p:pic>
                    <p:nvPicPr>
                      <p:cNvPr id="0" name="Object 1"/>
                      <p:cNvPicPr>
                        <a:picLocks noChangeAspect="1" noChangeArrowheads="1"/>
                      </p:cNvPicPr>
                      <p:nvPr/>
                    </p:nvPicPr>
                    <p:blipFill>
                      <a:blip r:embed="rId8"/>
                      <a:srcRect/>
                      <a:stretch>
                        <a:fillRect/>
                      </a:stretch>
                    </p:blipFill>
                    <p:spPr bwMode="auto">
                      <a:xfrm>
                        <a:off x="228600" y="1676400"/>
                        <a:ext cx="2673350" cy="284163"/>
                      </a:xfrm>
                      <a:prstGeom prst="rect">
                        <a:avLst/>
                      </a:prstGeom>
                      <a:noFill/>
                      <a:ln>
                        <a:noFill/>
                      </a:ln>
                    </p:spPr>
                  </p:pic>
                </p:oleObj>
              </mc:Fallback>
            </mc:AlternateContent>
          </a:graphicData>
        </a:graphic>
      </p:graphicFrame>
      <p:sp>
        <p:nvSpPr>
          <p:cNvPr id="9" name="TextBox 8"/>
          <p:cNvSpPr txBox="1"/>
          <p:nvPr/>
        </p:nvSpPr>
        <p:spPr>
          <a:xfrm>
            <a:off x="3590155" y="1644134"/>
            <a:ext cx="5020446" cy="954107"/>
          </a:xfrm>
          <a:prstGeom prst="rect">
            <a:avLst/>
          </a:prstGeom>
          <a:noFill/>
        </p:spPr>
        <p:txBody>
          <a:bodyPr wrap="square" rtlCol="0">
            <a:spAutoFit/>
          </a:bodyPr>
          <a:lstStyle/>
          <a:p>
            <a:r>
              <a:rPr lang="en-US" sz="2800" dirty="0" smtClean="0">
                <a:latin typeface="Candara" pitchFamily="34" charset="0"/>
              </a:rPr>
              <a:t>Total head loss is both major 		   </a:t>
            </a:r>
            <a:r>
              <a:rPr lang="en-US" sz="2800" b="1" u="sng" dirty="0" smtClean="0">
                <a:latin typeface="Candara" pitchFamily="34" charset="0"/>
              </a:rPr>
              <a:t>AND</a:t>
            </a:r>
            <a:r>
              <a:rPr lang="en-US" sz="2800" dirty="0" smtClean="0">
                <a:latin typeface="Candara" pitchFamily="34" charset="0"/>
              </a:rPr>
              <a:t> minor loss</a:t>
            </a:r>
            <a:endParaRPr lang="en-US" sz="2800" dirty="0">
              <a:latin typeface="Candara" pitchFamily="34"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512298061"/>
              </p:ext>
            </p:extLst>
          </p:nvPr>
        </p:nvGraphicFramePr>
        <p:xfrm>
          <a:off x="159751" y="2517440"/>
          <a:ext cx="2936876" cy="881063"/>
        </p:xfrm>
        <a:graphic>
          <a:graphicData uri="http://schemas.openxmlformats.org/presentationml/2006/ole">
            <mc:AlternateContent xmlns:mc="http://schemas.openxmlformats.org/markup-compatibility/2006">
              <mc:Choice xmlns:v="urn:schemas-microsoft-com:vml" Requires="v">
                <p:oleObj spid="_x0000_s75863" name="Equation" r:id="rId9" imgW="1726920" imgH="825480" progId="Equation.DSMT4">
                  <p:embed/>
                </p:oleObj>
              </mc:Choice>
              <mc:Fallback>
                <p:oleObj name="Equation" r:id="rId9" imgW="1726920" imgH="825480" progId="Equation.DSMT4">
                  <p:embed/>
                  <p:pic>
                    <p:nvPicPr>
                      <p:cNvPr id="0" name="Object 2"/>
                      <p:cNvPicPr>
                        <a:picLocks noChangeAspect="1" noChangeArrowheads="1"/>
                      </p:cNvPicPr>
                      <p:nvPr/>
                    </p:nvPicPr>
                    <p:blipFill>
                      <a:blip r:embed="rId10"/>
                      <a:srcRect/>
                      <a:stretch>
                        <a:fillRect/>
                      </a:stretch>
                    </p:blipFill>
                    <p:spPr bwMode="auto">
                      <a:xfrm>
                        <a:off x="159751" y="2517440"/>
                        <a:ext cx="2936876"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extBox 11"/>
          <p:cNvSpPr txBox="1"/>
          <p:nvPr/>
        </p:nvSpPr>
        <p:spPr>
          <a:xfrm>
            <a:off x="152400" y="3810000"/>
            <a:ext cx="3657599" cy="2308324"/>
          </a:xfrm>
          <a:prstGeom prst="rect">
            <a:avLst/>
          </a:prstGeom>
          <a:noFill/>
        </p:spPr>
        <p:txBody>
          <a:bodyPr wrap="square" rtlCol="0">
            <a:spAutoFit/>
          </a:bodyPr>
          <a:lstStyle/>
          <a:p>
            <a:r>
              <a:rPr lang="en-US" sz="2400" dirty="0" smtClean="0">
                <a:latin typeface="Candara" pitchFamily="34" charset="0"/>
              </a:rPr>
              <a:t>If the minor </a:t>
            </a:r>
          </a:p>
          <a:p>
            <a:r>
              <a:rPr lang="en-US" sz="2400" dirty="0" smtClean="0">
                <a:latin typeface="Candara" pitchFamily="34" charset="0"/>
              </a:rPr>
              <a:t>coefficient, </a:t>
            </a:r>
            <a:r>
              <a:rPr lang="en-US" sz="2400" dirty="0" err="1" smtClean="0">
                <a:latin typeface="Candara" pitchFamily="34" charset="0"/>
              </a:rPr>
              <a:t>k</a:t>
            </a:r>
            <a:r>
              <a:rPr lang="en-US" sz="2400" baseline="-25000" dirty="0" err="1" smtClean="0">
                <a:latin typeface="Candara" pitchFamily="34" charset="0"/>
              </a:rPr>
              <a:t>e</a:t>
            </a:r>
            <a:r>
              <a:rPr lang="en-US" sz="2400" dirty="0" smtClean="0">
                <a:latin typeface="Candara" pitchFamily="34" charset="0"/>
              </a:rPr>
              <a:t>, is </a:t>
            </a:r>
          </a:p>
          <a:p>
            <a:r>
              <a:rPr lang="en-US" sz="2400" dirty="0" smtClean="0">
                <a:latin typeface="Candara" pitchFamily="34" charset="0"/>
              </a:rPr>
              <a:t>totally minimized </a:t>
            </a:r>
          </a:p>
          <a:p>
            <a:r>
              <a:rPr lang="en-US" sz="2400" dirty="0" smtClean="0">
                <a:latin typeface="Candara" pitchFamily="34" charset="0"/>
              </a:rPr>
              <a:t>the flow will be linear </a:t>
            </a:r>
          </a:p>
          <a:p>
            <a:r>
              <a:rPr lang="en-US" sz="2400" dirty="0" smtClean="0">
                <a:latin typeface="Candara" pitchFamily="34" charset="0"/>
              </a:rPr>
              <a:t>and the LCDC system </a:t>
            </a:r>
          </a:p>
          <a:p>
            <a:r>
              <a:rPr lang="en-US" sz="2400" dirty="0" smtClean="0">
                <a:latin typeface="Candara" pitchFamily="34" charset="0"/>
              </a:rPr>
              <a:t>will work perfectly!</a:t>
            </a:r>
            <a:endParaRPr lang="en-US" sz="2400" dirty="0">
              <a:latin typeface="Candara" pitchFamily="34" charset="0"/>
            </a:endParaRPr>
          </a:p>
        </p:txBody>
      </p:sp>
      <p:sp>
        <p:nvSpPr>
          <p:cNvPr id="2" name="TextBox 1"/>
          <p:cNvSpPr txBox="1"/>
          <p:nvPr/>
        </p:nvSpPr>
        <p:spPr>
          <a:xfrm>
            <a:off x="3657600" y="3193623"/>
            <a:ext cx="3289683" cy="646331"/>
          </a:xfrm>
          <a:prstGeom prst="rect">
            <a:avLst/>
          </a:prstGeom>
          <a:noFill/>
          <a:ln>
            <a:solidFill>
              <a:schemeClr val="tx1"/>
            </a:solidFill>
          </a:ln>
        </p:spPr>
        <p:txBody>
          <a:bodyPr wrap="none" rtlCol="0">
            <a:spAutoFit/>
          </a:bodyPr>
          <a:lstStyle/>
          <a:p>
            <a:pPr marL="0" lvl="1"/>
            <a:r>
              <a:rPr lang="en-US" dirty="0" smtClean="0">
                <a:solidFill>
                  <a:schemeClr val="accent1">
                    <a:lumMod val="75000"/>
                  </a:schemeClr>
                </a:solidFill>
                <a:latin typeface="Candara" pitchFamily="34" charset="0"/>
              </a:rPr>
              <a:t>Blue Line </a:t>
            </a:r>
            <a:r>
              <a:rPr lang="en-US" dirty="0" smtClean="0">
                <a:latin typeface="Candara" pitchFamily="34" charset="0"/>
              </a:rPr>
              <a:t>= </a:t>
            </a:r>
            <a:r>
              <a:rPr lang="en-US" dirty="0">
                <a:latin typeface="Candara" pitchFamily="34" charset="0"/>
              </a:rPr>
              <a:t>Hagen-</a:t>
            </a:r>
            <a:r>
              <a:rPr lang="en-US" dirty="0" err="1">
                <a:latin typeface="Candara" pitchFamily="34" charset="0"/>
              </a:rPr>
              <a:t>Poiseuille</a:t>
            </a:r>
            <a:endParaRPr lang="en-US" dirty="0">
              <a:latin typeface="Candara" pitchFamily="34" charset="0"/>
            </a:endParaRPr>
          </a:p>
          <a:p>
            <a:r>
              <a:rPr lang="en-US" dirty="0" smtClean="0">
                <a:solidFill>
                  <a:srgbClr val="FF0000"/>
                </a:solidFill>
                <a:latin typeface="Candara" pitchFamily="34" charset="0"/>
              </a:rPr>
              <a:t>Red Line </a:t>
            </a:r>
            <a:r>
              <a:rPr lang="en-US" dirty="0" smtClean="0">
                <a:latin typeface="Candara" pitchFamily="34" charset="0"/>
              </a:rPr>
              <a:t>= What really happens!</a:t>
            </a:r>
            <a:endParaRPr lang="en-US" dirty="0">
              <a:latin typeface="Candara" pitchFamily="34" charset="0"/>
            </a:endParaRPr>
          </a:p>
        </p:txBody>
      </p:sp>
      <p:sp>
        <p:nvSpPr>
          <p:cNvPr id="4" name="TextBox 3"/>
          <p:cNvSpPr txBox="1"/>
          <p:nvPr/>
        </p:nvSpPr>
        <p:spPr>
          <a:xfrm>
            <a:off x="3276600" y="2514600"/>
            <a:ext cx="5904180" cy="461665"/>
          </a:xfrm>
          <a:prstGeom prst="rect">
            <a:avLst/>
          </a:prstGeom>
          <a:noFill/>
        </p:spPr>
        <p:txBody>
          <a:bodyPr wrap="none" rtlCol="0">
            <a:spAutoFit/>
          </a:bodyPr>
          <a:lstStyle/>
          <a:p>
            <a:r>
              <a:rPr lang="en-US" sz="2400" dirty="0" smtClean="0">
                <a:latin typeface="+mj-lt"/>
              </a:rPr>
              <a:t>Minor loss is from expansions and curvature</a:t>
            </a:r>
            <a:endParaRPr lang="en-US" sz="2400" dirty="0">
              <a:latin typeface="+mj-lt"/>
            </a:endParaRPr>
          </a:p>
        </p:txBody>
      </p:sp>
    </p:spTree>
    <p:extLst>
      <p:ext uri="{BB962C8B-B14F-4D97-AF65-F5344CB8AC3E}">
        <p14:creationId xmlns:p14="http://schemas.microsoft.com/office/powerpoint/2010/main" val="343722946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372" r="9978" b="8988"/>
          <a:stretch/>
        </p:blipFill>
        <p:spPr>
          <a:xfrm rot="5400000">
            <a:off x="4241949" y="1930252"/>
            <a:ext cx="5181599" cy="4369096"/>
          </a:xfrm>
          <a:prstGeom prst="rect">
            <a:avLst/>
          </a:prstGeom>
        </p:spPr>
      </p:pic>
      <p:sp>
        <p:nvSpPr>
          <p:cNvPr id="13314" name="Title 8"/>
          <p:cNvSpPr>
            <a:spLocks noGrp="1"/>
          </p:cNvSpPr>
          <p:nvPr>
            <p:ph type="title"/>
          </p:nvPr>
        </p:nvSpPr>
        <p:spPr>
          <a:xfrm>
            <a:off x="381000" y="228600"/>
            <a:ext cx="8458200" cy="1143000"/>
          </a:xfrm>
        </p:spPr>
        <p:txBody>
          <a:bodyPr/>
          <a:lstStyle/>
          <a:p>
            <a:pPr eaLnBrk="1" hangingPunct="1"/>
            <a:r>
              <a:rPr lang="en-US" dirty="0" smtClean="0">
                <a:ea typeface="ＭＳ Ｐゴシック" pitchFamily="34" charset="-128"/>
              </a:rPr>
              <a:t>Goals of Fall 2011 LCDC Team</a:t>
            </a:r>
          </a:p>
        </p:txBody>
      </p:sp>
      <p:sp>
        <p:nvSpPr>
          <p:cNvPr id="13315" name="Content Placeholder 9"/>
          <p:cNvSpPr>
            <a:spLocks noGrp="1"/>
          </p:cNvSpPr>
          <p:nvPr>
            <p:ph idx="1"/>
          </p:nvPr>
        </p:nvSpPr>
        <p:spPr>
          <a:xfrm>
            <a:off x="-76200" y="1874838"/>
            <a:ext cx="4572000" cy="4525962"/>
          </a:xfrm>
        </p:spPr>
        <p:txBody>
          <a:bodyPr/>
          <a:lstStyle/>
          <a:p>
            <a:pPr lvl="1" eaLnBrk="1" hangingPunct="1"/>
            <a:r>
              <a:rPr lang="en-US" dirty="0" smtClean="0">
                <a:ea typeface="ＭＳ Ｐゴシック" pitchFamily="34" charset="-128"/>
              </a:rPr>
              <a:t>Reduce horizontal distance needed by design</a:t>
            </a:r>
          </a:p>
          <a:p>
            <a:pPr lvl="1" eaLnBrk="1" hangingPunct="1"/>
            <a:r>
              <a:rPr lang="en-US" dirty="0" smtClean="0">
                <a:ea typeface="ＭＳ Ｐゴシック" pitchFamily="34" charset="-128"/>
              </a:rPr>
              <a:t>Reduce the minor loss coefficient (K)</a:t>
            </a:r>
          </a:p>
          <a:p>
            <a:pPr lvl="1" eaLnBrk="1" hangingPunct="1"/>
            <a:r>
              <a:rPr lang="en-US" dirty="0" smtClean="0">
                <a:ea typeface="ＭＳ Ｐゴシック" pitchFamily="34" charset="-128"/>
              </a:rPr>
              <a:t>Test combinations of different ID tubes</a:t>
            </a:r>
          </a:p>
          <a:p>
            <a:pPr lvl="1" eaLnBrk="1" hangingPunct="1"/>
            <a:endParaRPr lang="en-US" dirty="0" smtClean="0">
              <a:ea typeface="ＭＳ Ｐゴシック" pitchFamily="34" charset="-128"/>
            </a:endParaRPr>
          </a:p>
        </p:txBody>
      </p:sp>
      <p:pic>
        <p:nvPicPr>
          <p:cNvPr id="1331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518417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4576</TotalTime>
  <Words>3295</Words>
  <Application>Microsoft Office PowerPoint</Application>
  <PresentationFormat>On-screen Show (4:3)</PresentationFormat>
  <Paragraphs>236</Paragraphs>
  <Slides>27</Slides>
  <Notes>27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1_AguaClara the road</vt:lpstr>
      <vt:lpstr>Equation</vt:lpstr>
      <vt:lpstr>Linear Chemical Dose Controller</vt:lpstr>
      <vt:lpstr>Outline</vt:lpstr>
      <vt:lpstr>Chemical Application: Coagulation</vt:lpstr>
      <vt:lpstr>Chemical application: Disinfection</vt:lpstr>
      <vt:lpstr>Current AguaClara Chemical Dosing Designs</vt:lpstr>
      <vt:lpstr>Linear vs. Non-linear system</vt:lpstr>
      <vt:lpstr>Dose controller design</vt:lpstr>
      <vt:lpstr>Minor Loss ≠ Minor = Important!</vt:lpstr>
      <vt:lpstr>Goals of Fall 2011 LCDC Team</vt:lpstr>
      <vt:lpstr>Previous Experiments</vt:lpstr>
      <vt:lpstr>Fall 2011 Apparatus Variables</vt:lpstr>
      <vt:lpstr>Fall 2011 Apparatus Variables</vt:lpstr>
      <vt:lpstr>Major Components of Experimental Apparatus</vt:lpstr>
      <vt:lpstr>Single Tube With and Without Weight Straight to Drop Tube</vt:lpstr>
      <vt:lpstr>Single Tube With and Without Weight To Larger ½” ID Dose Tube</vt:lpstr>
      <vt:lpstr>Split Tube With and Without Weight To Larger ½” ID Dose Tube</vt:lpstr>
      <vt:lpstr>Previous CDC Experimental Results</vt:lpstr>
      <vt:lpstr>What we learned from last time!</vt:lpstr>
      <vt:lpstr>New Barbed Fittings to be Tested</vt:lpstr>
      <vt:lpstr>¼” ID Tubing With and Without Reducing Barbed Fitting </vt:lpstr>
      <vt:lpstr>Straight Tubing With ½” Tube Connection </vt:lpstr>
      <vt:lpstr>CDC Experimental Results</vt:lpstr>
      <vt:lpstr>CDC Experimental Results</vt:lpstr>
      <vt:lpstr>Important Variable Data</vt:lpstr>
      <vt:lpstr>Final Design: Use this!</vt:lpstr>
      <vt:lpstr>Future Team Work (Spring 2012)</vt:lpstr>
      <vt:lpstr>Thank you</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frank owusu-adarkwa</cp:lastModifiedBy>
  <cp:revision>521</cp:revision>
  <dcterms:created xsi:type="dcterms:W3CDTF">2008-08-26T14:48:34Z</dcterms:created>
  <dcterms:modified xsi:type="dcterms:W3CDTF">2011-12-10T20:08:11Z</dcterms:modified>
</cp:coreProperties>
</file>