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4"/>
  </p:notesMasterIdLst>
  <p:sldIdLst>
    <p:sldId id="256" r:id="rId2"/>
    <p:sldId id="360" r:id="rId3"/>
    <p:sldId id="361" r:id="rId4"/>
    <p:sldId id="362" r:id="rId5"/>
    <p:sldId id="364" r:id="rId6"/>
    <p:sldId id="358" r:id="rId7"/>
    <p:sldId id="357" r:id="rId8"/>
    <p:sldId id="355" r:id="rId9"/>
    <p:sldId id="359" r:id="rId10"/>
    <p:sldId id="356" r:id="rId11"/>
    <p:sldId id="363" r:id="rId12"/>
    <p:sldId id="365"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764" y="-312"/>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FC216BF3-39C5-4E07-9A09-9558091F61D5}" type="datetimeFigureOut">
              <a:rPr lang="en-US"/>
              <a:pPr>
                <a:defRPr/>
              </a:pPr>
              <a:t>5/16/2014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A2E8A52D-10A3-4064-912E-ABF700552D76}" type="slidenum">
              <a:rPr lang="en-US"/>
              <a:pPr>
                <a:defRPr/>
              </a:pPr>
              <a:t>‹#›</a:t>
            </a:fld>
            <a:endParaRPr lang="en-US"/>
          </a:p>
        </p:txBody>
      </p:sp>
    </p:spTree>
    <p:extLst>
      <p:ext uri="{BB962C8B-B14F-4D97-AF65-F5344CB8AC3E}">
        <p14:creationId xmlns:p14="http://schemas.microsoft.com/office/powerpoint/2010/main" val="40618283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7449D52F-67AD-4EEC-BED5-AE4CF35DDEB4}" type="slidenum">
              <a:rPr lang="en-US" altLang="en-US"/>
              <a:pPr eaLnBrk="1" hangingPunct="1"/>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959501C4-E42C-4637-8C95-51AAA6490DEA}" type="slidenum">
              <a:rPr lang="en-US" altLang="en-US"/>
              <a:pPr eaLnBrk="1" hangingPunct="1"/>
              <a:t>4</a:t>
            </a:fld>
            <a:endParaRPr lang="en-US" altLang="en-US"/>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HN" altLang="en-US" smtClean="0"/>
              <a:t>This is a basic schematic of what research and design teams have come up with after many years of work. The stock tank holds a stock chemical solution which is connected to a constant head tank. The constant head tank is regulated by a float valve which keeps the chemical depth constant. A large diameter tube leads from the stock tank to one or more small diameter long straight dosing tubes. A large diameter flexible leads to a drop tube with “open channel super critical flow”, where the chemical flows to be added to the plant’s influent water. The drop tube is connected to a lever via a slider. The plant operator sets the slider at the desired coagulant dose based upon characteristics of the influent water. The float attached to the lever changes position as flow rate into the plant changes, thus changing the elevation of the large diameter tube’s outlet, and maintaining a constant chemical dose.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32" y="3216"/>
              <a:ext cx="19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92" y="3552"/>
              <a:ext cx="28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6" descr="cu_logo_sml_150_ppt.jpg                                        000B7307&#10;MPF28 Panther                  BD8AC8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5876925"/>
            <a:ext cx="9145588"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963" y="0"/>
            <a:ext cx="3856037"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sp>
        <p:nvSpPr>
          <p:cNvPr id="10" name="Rectangle 7"/>
          <p:cNvSpPr>
            <a:spLocks noGrp="1" noChangeArrowheads="1"/>
          </p:cNvSpPr>
          <p:nvPr>
            <p:ph type="dt" sz="half" idx="10"/>
          </p:nvPr>
        </p:nvSpPr>
        <p:spPr>
          <a:xfrm>
            <a:off x="6781800" y="6248400"/>
            <a:ext cx="2133600" cy="476250"/>
          </a:xfrm>
        </p:spPr>
        <p:txBody>
          <a:bodyPr/>
          <a:lstStyle>
            <a:lvl1pPr>
              <a:defRPr smtClean="0">
                <a:latin typeface="Arial" pitchFamily="34" charset="0"/>
              </a:defRPr>
            </a:lvl1pPr>
          </a:lstStyle>
          <a:p>
            <a:pPr>
              <a:defRPr/>
            </a:pPr>
            <a:fld id="{E3B51CB1-8A6E-4C04-8B35-AF382CA6B2B3}" type="datetimeFigureOut">
              <a:rPr lang="es-HN"/>
              <a:pPr>
                <a:defRPr/>
              </a:pPr>
              <a:t>16/05/2014</a:t>
            </a:fld>
            <a:endParaRPr lang="es-HN"/>
          </a:p>
        </p:txBody>
      </p:sp>
      <p:sp>
        <p:nvSpPr>
          <p:cNvPr id="11" name="Rectangle 8"/>
          <p:cNvSpPr>
            <a:spLocks noGrp="1" noChangeArrowheads="1"/>
          </p:cNvSpPr>
          <p:nvPr>
            <p:ph type="ftr" sz="quarter" idx="11"/>
          </p:nvPr>
        </p:nvSpPr>
        <p:spPr/>
        <p:txBody>
          <a:bodyPr/>
          <a:lstStyle>
            <a:lvl1pPr>
              <a:defRPr>
                <a:latin typeface="Arial" charset="0"/>
              </a:defRPr>
            </a:lvl1pPr>
          </a:lstStyle>
          <a:p>
            <a:pPr>
              <a:defRPr/>
            </a:pPr>
            <a:endParaRPr lang="es-HN"/>
          </a:p>
        </p:txBody>
      </p:sp>
    </p:spTree>
    <p:extLst>
      <p:ext uri="{BB962C8B-B14F-4D97-AF65-F5344CB8AC3E}">
        <p14:creationId xmlns:p14="http://schemas.microsoft.com/office/powerpoint/2010/main" val="236678873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
        <p:nvSpPr>
          <p:cNvPr id="4" name="Rectangle 4"/>
          <p:cNvSpPr>
            <a:spLocks noGrp="1" noChangeArrowheads="1"/>
          </p:cNvSpPr>
          <p:nvPr>
            <p:ph type="dt" sz="half" idx="14"/>
          </p:nvPr>
        </p:nvSpPr>
        <p:spPr>
          <a:ln/>
        </p:spPr>
        <p:txBody>
          <a:bodyPr/>
          <a:lstStyle>
            <a:lvl1pPr>
              <a:defRPr/>
            </a:lvl1pPr>
          </a:lstStyle>
          <a:p>
            <a:pPr>
              <a:defRPr/>
            </a:pPr>
            <a:fld id="{1B6A2C83-E4D7-4DEA-815D-0A5BE6C13B78}" type="datetimeFigureOut">
              <a:rPr lang="es-HN"/>
              <a:pPr>
                <a:defRPr/>
              </a:pPr>
              <a:t>16/05/2014</a:t>
            </a:fld>
            <a:endParaRPr lang="es-HN"/>
          </a:p>
        </p:txBody>
      </p:sp>
      <p:sp>
        <p:nvSpPr>
          <p:cNvPr id="5" name="Rectangle 5"/>
          <p:cNvSpPr>
            <a:spLocks noGrp="1" noChangeArrowheads="1"/>
          </p:cNvSpPr>
          <p:nvPr>
            <p:ph type="ftr" sz="quarter" idx="15"/>
          </p:nvPr>
        </p:nvSpPr>
        <p:spPr>
          <a:ln/>
        </p:spPr>
        <p:txBody>
          <a:bodyPr/>
          <a:lstStyle>
            <a:lvl1pPr>
              <a:defRPr/>
            </a:lvl1pPr>
          </a:lstStyle>
          <a:p>
            <a:pPr>
              <a:defRPr/>
            </a:pPr>
            <a:endParaRPr lang="es-HN"/>
          </a:p>
        </p:txBody>
      </p:sp>
      <p:sp>
        <p:nvSpPr>
          <p:cNvPr id="6" name="Rectangle 6"/>
          <p:cNvSpPr>
            <a:spLocks noGrp="1" noChangeArrowheads="1"/>
          </p:cNvSpPr>
          <p:nvPr>
            <p:ph type="sldNum" sz="quarter" idx="16"/>
          </p:nvPr>
        </p:nvSpPr>
        <p:spPr>
          <a:ln/>
        </p:spPr>
        <p:txBody>
          <a:bodyPr/>
          <a:lstStyle>
            <a:lvl1pPr>
              <a:defRPr/>
            </a:lvl1pPr>
          </a:lstStyle>
          <a:p>
            <a:pPr>
              <a:defRPr/>
            </a:pPr>
            <a:fld id="{D2462920-0F93-482B-9FFB-AC27E0CCA6F5}" type="slidenum">
              <a:rPr lang="es-HN"/>
              <a:pPr>
                <a:defRPr/>
              </a:pPr>
              <a:t>‹#›</a:t>
            </a:fld>
            <a:endParaRPr lang="es-HN"/>
          </a:p>
        </p:txBody>
      </p:sp>
    </p:spTree>
    <p:extLst>
      <p:ext uri="{BB962C8B-B14F-4D97-AF65-F5344CB8AC3E}">
        <p14:creationId xmlns:p14="http://schemas.microsoft.com/office/powerpoint/2010/main" val="162313548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http://aguaclara.cornell.edu/resources/logo-large.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smtClean="0"/>
            </a:lvl1pPr>
          </a:lstStyle>
          <a:p>
            <a:pPr>
              <a:defRPr/>
            </a:pPr>
            <a:fld id="{5E66CCD9-4983-4E11-8D20-1246A217B10A}" type="datetimeFigureOut">
              <a:rPr lang="es-HN"/>
              <a:pPr>
                <a:defRPr/>
              </a:pPr>
              <a:t>16/05/2014</a:t>
            </a:fld>
            <a:endParaRPr lang="es-HN"/>
          </a:p>
        </p:txBody>
      </p:sp>
      <p:sp>
        <p:nvSpPr>
          <p:cNvPr id="5" name="Footer Placeholder 3"/>
          <p:cNvSpPr>
            <a:spLocks noGrp="1"/>
          </p:cNvSpPr>
          <p:nvPr>
            <p:ph type="ftr" sz="quarter" idx="11"/>
          </p:nvPr>
        </p:nvSpPr>
        <p:spPr/>
        <p:txBody>
          <a:bodyPr/>
          <a:lstStyle>
            <a:lvl1pPr>
              <a:defRPr/>
            </a:lvl1pPr>
          </a:lstStyle>
          <a:p>
            <a:pPr>
              <a:defRPr/>
            </a:pPr>
            <a:endParaRPr lang="es-HN"/>
          </a:p>
        </p:txBody>
      </p:sp>
      <p:sp>
        <p:nvSpPr>
          <p:cNvPr id="6" name="Slide Number Placeholder 4"/>
          <p:cNvSpPr>
            <a:spLocks noGrp="1"/>
          </p:cNvSpPr>
          <p:nvPr>
            <p:ph type="sldNum" sz="quarter" idx="12"/>
          </p:nvPr>
        </p:nvSpPr>
        <p:spPr/>
        <p:txBody>
          <a:bodyPr/>
          <a:lstStyle>
            <a:lvl1pPr>
              <a:defRPr smtClean="0"/>
            </a:lvl1pPr>
          </a:lstStyle>
          <a:p>
            <a:pPr>
              <a:defRPr/>
            </a:pPr>
            <a:fld id="{97265CD7-809A-4108-8ACD-317AE027340D}" type="slidenum">
              <a:rPr lang="es-HN"/>
              <a:pPr>
                <a:defRPr/>
              </a:pPr>
              <a:t>‹#›</a:t>
            </a:fld>
            <a:endParaRPr lang="es-HN"/>
          </a:p>
        </p:txBody>
      </p:sp>
    </p:spTree>
    <p:extLst>
      <p:ext uri="{BB962C8B-B14F-4D97-AF65-F5344CB8AC3E}">
        <p14:creationId xmlns:p14="http://schemas.microsoft.com/office/powerpoint/2010/main" val="191443940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Rectangle 4"/>
          <p:cNvSpPr>
            <a:spLocks noGrp="1" noChangeArrowheads="1"/>
          </p:cNvSpPr>
          <p:nvPr>
            <p:ph type="dt" sz="half" idx="10"/>
          </p:nvPr>
        </p:nvSpPr>
        <p:spPr>
          <a:ln/>
        </p:spPr>
        <p:txBody>
          <a:bodyPr/>
          <a:lstStyle>
            <a:lvl1pPr>
              <a:defRPr/>
            </a:lvl1pPr>
          </a:lstStyle>
          <a:p>
            <a:pPr>
              <a:defRPr/>
            </a:pPr>
            <a:fld id="{A344A49E-EE50-492C-9226-B9E5A5DB991B}" type="datetimeFigureOut">
              <a:rPr lang="es-HN"/>
              <a:pPr>
                <a:defRPr/>
              </a:pPr>
              <a:t>16/05/2014</a:t>
            </a:fld>
            <a:endParaRPr lang="es-HN"/>
          </a:p>
        </p:txBody>
      </p:sp>
      <p:sp>
        <p:nvSpPr>
          <p:cNvPr id="4" name="Rectangle 5"/>
          <p:cNvSpPr>
            <a:spLocks noGrp="1" noChangeArrowheads="1"/>
          </p:cNvSpPr>
          <p:nvPr>
            <p:ph type="ftr" sz="quarter" idx="11"/>
          </p:nvPr>
        </p:nvSpPr>
        <p:spPr>
          <a:ln/>
        </p:spPr>
        <p:txBody>
          <a:bodyPr/>
          <a:lstStyle>
            <a:lvl1pPr>
              <a:defRPr/>
            </a:lvl1pPr>
          </a:lstStyle>
          <a:p>
            <a:pPr>
              <a:defRPr/>
            </a:pPr>
            <a:endParaRPr lang="es-HN"/>
          </a:p>
        </p:txBody>
      </p:sp>
      <p:sp>
        <p:nvSpPr>
          <p:cNvPr id="5" name="Rectangle 6"/>
          <p:cNvSpPr>
            <a:spLocks noGrp="1" noChangeArrowheads="1"/>
          </p:cNvSpPr>
          <p:nvPr>
            <p:ph type="sldNum" sz="quarter" idx="12"/>
          </p:nvPr>
        </p:nvSpPr>
        <p:spPr>
          <a:ln/>
        </p:spPr>
        <p:txBody>
          <a:bodyPr/>
          <a:lstStyle>
            <a:lvl1pPr>
              <a:defRPr/>
            </a:lvl1pPr>
          </a:lstStyle>
          <a:p>
            <a:pPr>
              <a:defRPr/>
            </a:pPr>
            <a:fld id="{BD6052E6-913E-4317-85F0-A4DA0AEC1DF3}" type="slidenum">
              <a:rPr lang="es-HN"/>
              <a:pPr>
                <a:defRPr/>
              </a:pPr>
              <a:t>‹#›</a:t>
            </a:fld>
            <a:endParaRPr lang="es-HN"/>
          </a:p>
        </p:txBody>
      </p:sp>
    </p:spTree>
    <p:extLst>
      <p:ext uri="{BB962C8B-B14F-4D97-AF65-F5344CB8AC3E}">
        <p14:creationId xmlns:p14="http://schemas.microsoft.com/office/powerpoint/2010/main" val="53802267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descr="http://aguaclara.cornell.edu/resources/logo-large.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smtClean="0"/>
            </a:lvl1pPr>
          </a:lstStyle>
          <a:p>
            <a:pPr>
              <a:defRPr/>
            </a:pPr>
            <a:fld id="{6DBF983A-B2B4-4DA3-9A6E-C507C96F6B8D}" type="datetimeFigureOut">
              <a:rPr lang="es-HN"/>
              <a:pPr>
                <a:defRPr/>
              </a:pPr>
              <a:t>16/05/2014</a:t>
            </a:fld>
            <a:endParaRPr lang="es-HN"/>
          </a:p>
        </p:txBody>
      </p:sp>
      <p:sp>
        <p:nvSpPr>
          <p:cNvPr id="9" name="Footer Placeholder 7"/>
          <p:cNvSpPr>
            <a:spLocks noGrp="1"/>
          </p:cNvSpPr>
          <p:nvPr>
            <p:ph type="ftr" sz="quarter" idx="11"/>
          </p:nvPr>
        </p:nvSpPr>
        <p:spPr/>
        <p:txBody>
          <a:bodyPr/>
          <a:lstStyle>
            <a:lvl1pPr>
              <a:defRPr/>
            </a:lvl1pPr>
          </a:lstStyle>
          <a:p>
            <a:pPr>
              <a:defRPr/>
            </a:pPr>
            <a:endParaRPr lang="es-HN"/>
          </a:p>
        </p:txBody>
      </p:sp>
      <p:sp>
        <p:nvSpPr>
          <p:cNvPr id="10" name="Slide Number Placeholder 8"/>
          <p:cNvSpPr>
            <a:spLocks noGrp="1"/>
          </p:cNvSpPr>
          <p:nvPr>
            <p:ph type="sldNum" sz="quarter" idx="12"/>
          </p:nvPr>
        </p:nvSpPr>
        <p:spPr/>
        <p:txBody>
          <a:bodyPr/>
          <a:lstStyle>
            <a:lvl1pPr>
              <a:defRPr smtClean="0"/>
            </a:lvl1pPr>
          </a:lstStyle>
          <a:p>
            <a:pPr>
              <a:defRPr/>
            </a:pPr>
            <a:fld id="{3CB3A525-E92B-49CD-9B82-B8E67DB3C748}" type="slidenum">
              <a:rPr lang="es-HN"/>
              <a:pPr>
                <a:defRPr/>
              </a:pPr>
              <a:t>‹#›</a:t>
            </a:fld>
            <a:endParaRPr lang="es-HN"/>
          </a:p>
        </p:txBody>
      </p:sp>
    </p:spTree>
    <p:extLst>
      <p:ext uri="{BB962C8B-B14F-4D97-AF65-F5344CB8AC3E}">
        <p14:creationId xmlns:p14="http://schemas.microsoft.com/office/powerpoint/2010/main" val="233478521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http://aguaclara.cornell.edu/resources/logo-large.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smtClean="0"/>
            </a:lvl1pPr>
          </a:lstStyle>
          <a:p>
            <a:pPr>
              <a:defRPr/>
            </a:pPr>
            <a:fld id="{E59E7CC2-57EA-4898-9BF2-AAD77803BE39}" type="datetimeFigureOut">
              <a:rPr lang="es-HN"/>
              <a:pPr>
                <a:defRPr/>
              </a:pPr>
              <a:t>16/05/2014</a:t>
            </a:fld>
            <a:endParaRPr lang="es-HN"/>
          </a:p>
        </p:txBody>
      </p:sp>
      <p:sp>
        <p:nvSpPr>
          <p:cNvPr id="7" name="Footer Placeholder 5"/>
          <p:cNvSpPr>
            <a:spLocks noGrp="1"/>
          </p:cNvSpPr>
          <p:nvPr>
            <p:ph type="ftr" sz="quarter" idx="11"/>
          </p:nvPr>
        </p:nvSpPr>
        <p:spPr/>
        <p:txBody>
          <a:bodyPr/>
          <a:lstStyle>
            <a:lvl1pPr>
              <a:defRPr/>
            </a:lvl1pPr>
          </a:lstStyle>
          <a:p>
            <a:pPr>
              <a:defRPr/>
            </a:pPr>
            <a:endParaRPr lang="es-HN"/>
          </a:p>
        </p:txBody>
      </p:sp>
      <p:sp>
        <p:nvSpPr>
          <p:cNvPr id="8" name="Slide Number Placeholder 6"/>
          <p:cNvSpPr>
            <a:spLocks noGrp="1"/>
          </p:cNvSpPr>
          <p:nvPr>
            <p:ph type="sldNum" sz="quarter" idx="12"/>
          </p:nvPr>
        </p:nvSpPr>
        <p:spPr/>
        <p:txBody>
          <a:bodyPr/>
          <a:lstStyle>
            <a:lvl1pPr>
              <a:defRPr smtClean="0"/>
            </a:lvl1pPr>
          </a:lstStyle>
          <a:p>
            <a:pPr>
              <a:defRPr/>
            </a:pPr>
            <a:fld id="{FB5FAAA8-49C6-41D8-A808-C82D0ABD2F08}" type="slidenum">
              <a:rPr lang="es-HN"/>
              <a:pPr>
                <a:defRPr/>
              </a:pPr>
              <a:t>‹#›</a:t>
            </a:fld>
            <a:endParaRPr lang="es-HN"/>
          </a:p>
        </p:txBody>
      </p:sp>
    </p:spTree>
    <p:extLst>
      <p:ext uri="{BB962C8B-B14F-4D97-AF65-F5344CB8AC3E}">
        <p14:creationId xmlns:p14="http://schemas.microsoft.com/office/powerpoint/2010/main" val="220074575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http://aguaclara.cornell.edu/resources/logo-large.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smtClean="0"/>
            </a:lvl1pPr>
          </a:lstStyle>
          <a:p>
            <a:pPr>
              <a:defRPr/>
            </a:pPr>
            <a:fld id="{1B2BB657-65C6-4AD0-89FB-B9AB7CCB6E85}" type="datetimeFigureOut">
              <a:rPr lang="es-HN"/>
              <a:pPr>
                <a:defRPr/>
              </a:pPr>
              <a:t>16/05/2014</a:t>
            </a:fld>
            <a:endParaRPr lang="es-HN"/>
          </a:p>
        </p:txBody>
      </p:sp>
      <p:sp>
        <p:nvSpPr>
          <p:cNvPr id="4" name="Footer Placeholder 2"/>
          <p:cNvSpPr>
            <a:spLocks noGrp="1"/>
          </p:cNvSpPr>
          <p:nvPr>
            <p:ph type="ftr" sz="quarter" idx="11"/>
          </p:nvPr>
        </p:nvSpPr>
        <p:spPr/>
        <p:txBody>
          <a:bodyPr/>
          <a:lstStyle>
            <a:lvl1pPr>
              <a:defRPr/>
            </a:lvl1pPr>
          </a:lstStyle>
          <a:p>
            <a:pPr>
              <a:defRPr/>
            </a:pPr>
            <a:endParaRPr lang="es-HN"/>
          </a:p>
        </p:txBody>
      </p:sp>
      <p:sp>
        <p:nvSpPr>
          <p:cNvPr id="5" name="Slide Number Placeholder 3"/>
          <p:cNvSpPr>
            <a:spLocks noGrp="1"/>
          </p:cNvSpPr>
          <p:nvPr>
            <p:ph type="sldNum" sz="quarter" idx="12"/>
          </p:nvPr>
        </p:nvSpPr>
        <p:spPr/>
        <p:txBody>
          <a:bodyPr/>
          <a:lstStyle>
            <a:lvl1pPr>
              <a:defRPr smtClean="0"/>
            </a:lvl1pPr>
          </a:lstStyle>
          <a:p>
            <a:pPr>
              <a:defRPr/>
            </a:pPr>
            <a:fld id="{8BAD3EB4-B057-422D-A954-27F5C506C072}" type="slidenum">
              <a:rPr lang="es-HN"/>
              <a:pPr>
                <a:defRPr/>
              </a:pPr>
              <a:t>‹#›</a:t>
            </a:fld>
            <a:endParaRPr lang="es-HN"/>
          </a:p>
        </p:txBody>
      </p:sp>
    </p:spTree>
    <p:extLst>
      <p:ext uri="{BB962C8B-B14F-4D97-AF65-F5344CB8AC3E}">
        <p14:creationId xmlns:p14="http://schemas.microsoft.com/office/powerpoint/2010/main" val="16416534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819400" y="228600"/>
            <a:ext cx="609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4347F992-BC0E-436D-A2B0-A5B3354713C3}" type="datetimeFigureOut">
              <a:rPr lang="es-HN"/>
              <a:pPr>
                <a:defRPr/>
              </a:pPr>
              <a:t>16/05/2014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mn-lt"/>
                <a:ea typeface="+mn-ea"/>
              </a:defRPr>
            </a:lvl1pPr>
          </a:lstStyle>
          <a:p>
            <a:pPr>
              <a:defRPr/>
            </a:pPr>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299B433F-0202-4F58-AA44-F921FADFE230}" type="slidenum">
              <a:rPr lang="es-HN"/>
              <a:pPr>
                <a:defRPr/>
              </a:pPr>
              <a:t>‹#›</a:t>
            </a:fld>
            <a:endParaRPr lang="es-HN"/>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2" name="Picture 2" descr="http://aguaclara.cornell.edu/resources/logo-large.png"/>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1" r:id="rId1"/>
    <p:sldLayoutId id="2147483699" r:id="rId2"/>
    <p:sldLayoutId id="2147483702" r:id="rId3"/>
    <p:sldLayoutId id="2147483700" r:id="rId4"/>
    <p:sldLayoutId id="2147483703" r:id="rId5"/>
    <p:sldLayoutId id="2147483704" r:id="rId6"/>
    <p:sldLayoutId id="2147483705" r:id="rId7"/>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MS PGothic" pitchFamily="34" charset="-128"/>
          <a:cs typeface="+mj-cs"/>
        </a:defRPr>
      </a:lvl1pPr>
      <a:lvl2pPr algn="ctr" rtl="0" eaLnBrk="0" fontAlgn="base" hangingPunct="0">
        <a:spcBef>
          <a:spcPct val="0"/>
        </a:spcBef>
        <a:spcAft>
          <a:spcPct val="0"/>
        </a:spcAft>
        <a:defRPr sz="4400" b="1">
          <a:solidFill>
            <a:schemeClr val="tx2"/>
          </a:solidFill>
          <a:latin typeface="Calibri" pitchFamily="34" charset="0"/>
          <a:ea typeface="MS PGothic" pitchFamily="34" charset="-128"/>
        </a:defRPr>
      </a:lvl2pPr>
      <a:lvl3pPr algn="ctr" rtl="0" eaLnBrk="0" fontAlgn="base" hangingPunct="0">
        <a:spcBef>
          <a:spcPct val="0"/>
        </a:spcBef>
        <a:spcAft>
          <a:spcPct val="0"/>
        </a:spcAft>
        <a:defRPr sz="4400" b="1">
          <a:solidFill>
            <a:schemeClr val="tx2"/>
          </a:solidFill>
          <a:latin typeface="Calibri" pitchFamily="34" charset="0"/>
          <a:ea typeface="MS PGothic" pitchFamily="34" charset="-128"/>
        </a:defRPr>
      </a:lvl3pPr>
      <a:lvl4pPr algn="ctr" rtl="0" eaLnBrk="0" fontAlgn="base" hangingPunct="0">
        <a:spcBef>
          <a:spcPct val="0"/>
        </a:spcBef>
        <a:spcAft>
          <a:spcPct val="0"/>
        </a:spcAft>
        <a:defRPr sz="4400" b="1">
          <a:solidFill>
            <a:schemeClr val="tx2"/>
          </a:solidFill>
          <a:latin typeface="Calibri" pitchFamily="34" charset="0"/>
          <a:ea typeface="MS PGothic" pitchFamily="34" charset="-128"/>
        </a:defRPr>
      </a:lvl4pPr>
      <a:lvl5pPr algn="ctr" rtl="0" eaLnBrk="0" fontAlgn="base" hangingPunct="0">
        <a:spcBef>
          <a:spcPct val="0"/>
        </a:spcBef>
        <a:spcAft>
          <a:spcPct val="0"/>
        </a:spcAft>
        <a:defRPr sz="4400" b="1">
          <a:solidFill>
            <a:schemeClr val="tx2"/>
          </a:solidFill>
          <a:latin typeface="Calibri" pitchFamily="34" charset="0"/>
          <a:ea typeface="MS PGothic" pitchFamily="34" charset="-128"/>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MS PGothic" pitchFamily="34" charset="-128"/>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wmf"/></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ubtitle 2"/>
          <p:cNvSpPr>
            <a:spLocks noGrp="1"/>
          </p:cNvSpPr>
          <p:nvPr>
            <p:ph type="subTitle" idx="1"/>
          </p:nvPr>
        </p:nvSpPr>
        <p:spPr>
          <a:xfrm>
            <a:off x="3276600" y="4876800"/>
            <a:ext cx="3962400" cy="623888"/>
          </a:xfrm>
        </p:spPr>
        <p:txBody>
          <a:bodyPr/>
          <a:lstStyle/>
          <a:p>
            <a:pPr eaLnBrk="1" hangingPunct="1"/>
            <a:r>
              <a:rPr lang="es-HN" altLang="en-US" sz="2800" smtClean="0"/>
              <a:t>Annie Cashon</a:t>
            </a:r>
          </a:p>
          <a:p>
            <a:pPr eaLnBrk="1" hangingPunct="1"/>
            <a:r>
              <a:rPr lang="es-HN" altLang="en-US" sz="2800" smtClean="0"/>
              <a:t>Jeanette Liu</a:t>
            </a:r>
          </a:p>
          <a:p>
            <a:pPr eaLnBrk="1" hangingPunct="1"/>
            <a:r>
              <a:rPr lang="es-HN" altLang="en-US" sz="2800" smtClean="0"/>
              <a:t>Saugat Ghimire</a:t>
            </a:r>
          </a:p>
        </p:txBody>
      </p:sp>
      <p:sp>
        <p:nvSpPr>
          <p:cNvPr id="7171" name="Title 1"/>
          <p:cNvSpPr>
            <a:spLocks noGrp="1"/>
          </p:cNvSpPr>
          <p:nvPr>
            <p:ph type="ctrTitle" sz="quarter"/>
          </p:nvPr>
        </p:nvSpPr>
        <p:spPr>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HN" altLang="en-US" smtClean="0"/>
              <a:t>Chemical Dose Controller</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smtClean="0"/>
              <a:t>What We’re Going to Do</a:t>
            </a:r>
          </a:p>
        </p:txBody>
      </p:sp>
      <p:sp>
        <p:nvSpPr>
          <p:cNvPr id="16387" name="Content Placeholder 2"/>
          <p:cNvSpPr>
            <a:spLocks noGrp="1"/>
          </p:cNvSpPr>
          <p:nvPr>
            <p:ph sz="half" idx="1"/>
          </p:nvPr>
        </p:nvSpPr>
        <p:spPr>
          <a:xfrm>
            <a:off x="457200" y="1600200"/>
            <a:ext cx="8229600" cy="4525963"/>
          </a:xfrm>
        </p:spPr>
        <p:txBody>
          <a:bodyPr/>
          <a:lstStyle/>
          <a:p>
            <a:pPr eaLnBrk="1" hangingPunct="1"/>
            <a:r>
              <a:rPr lang="en-US" altLang="en-US" smtClean="0"/>
              <a:t>Develop a method to remove air from the dosing tubes easily. </a:t>
            </a:r>
          </a:p>
          <a:p>
            <a:pPr eaLnBrk="1" hangingPunct="1"/>
            <a:r>
              <a:rPr lang="en-US" altLang="en-US" smtClean="0"/>
              <a:t>Demonstrate that the calibration procedure is easy.</a:t>
            </a:r>
          </a:p>
          <a:p>
            <a:pPr eaLnBrk="1" hangingPunct="1"/>
            <a:r>
              <a:rPr lang="en-US" altLang="en-US" smtClean="0"/>
              <a:t>Determine the flow range for the mini float valve and then design for higher flow rates using a larger float valve. </a:t>
            </a:r>
          </a:p>
          <a:p>
            <a:pPr eaLnBrk="1" hangingPunct="1"/>
            <a:r>
              <a:rPr lang="en-US" altLang="en-US" smtClean="0"/>
              <a:t>Locate tubing connectors that are chlorine resistant from constant head tank to rapid mix.</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smtClean="0"/>
              <a:t>Questions For You!</a:t>
            </a:r>
          </a:p>
        </p:txBody>
      </p:sp>
      <p:sp>
        <p:nvSpPr>
          <p:cNvPr id="17411" name="Content Placeholder 2"/>
          <p:cNvSpPr>
            <a:spLocks noGrp="1"/>
          </p:cNvSpPr>
          <p:nvPr>
            <p:ph sz="half" idx="1"/>
          </p:nvPr>
        </p:nvSpPr>
        <p:spPr>
          <a:xfrm>
            <a:off x="457200" y="1600200"/>
            <a:ext cx="8305800" cy="4525963"/>
          </a:xfrm>
        </p:spPr>
        <p:txBody>
          <a:bodyPr/>
          <a:lstStyle/>
          <a:p>
            <a:pPr eaLnBrk="1" hangingPunct="1"/>
            <a:r>
              <a:rPr lang="en-US" altLang="en-US" smtClean="0"/>
              <a:t>How can we replace the metal pin in the float valve?</a:t>
            </a:r>
          </a:p>
          <a:p>
            <a:pPr eaLnBrk="1" hangingPunct="1"/>
            <a:endParaRPr lang="en-US" altLang="en-US" smtClean="0"/>
          </a:p>
          <a:p>
            <a:pPr eaLnBrk="1" hangingPunct="1"/>
            <a:r>
              <a:rPr lang="en-US" altLang="en-US" smtClean="0"/>
              <a:t>What materials could we use for the float that would be more durable than foam?</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371600" y="2514600"/>
            <a:ext cx="6858000" cy="2667000"/>
          </a:xfrm>
        </p:spPr>
        <p:txBody>
          <a:bodyPr/>
          <a:lstStyle/>
          <a:p>
            <a:pPr eaLnBrk="1" hangingPunct="1"/>
            <a:r>
              <a:rPr lang="en-US" altLang="en-US" sz="9600" smtClean="0"/>
              <a:t>Questions?</a:t>
            </a:r>
          </a:p>
        </p:txBody>
      </p:sp>
      <p:sp>
        <p:nvSpPr>
          <p:cNvPr id="18435" name="Content Placeholder 2"/>
          <p:cNvSpPr>
            <a:spLocks noGrp="1"/>
          </p:cNvSpPr>
          <p:nvPr>
            <p:ph sz="half" idx="1"/>
          </p:nvPr>
        </p:nvSpPr>
        <p:spPr/>
        <p:txBody>
          <a:bodyPr/>
          <a:lstStyle/>
          <a:p>
            <a:pPr eaLnBrk="1" hangingPunct="1"/>
            <a:endParaRPr lang="en-US" altLang="en-US" smtClean="0"/>
          </a:p>
        </p:txBody>
      </p:sp>
      <p:sp>
        <p:nvSpPr>
          <p:cNvPr id="18436" name="Content Placeholder 3"/>
          <p:cNvSpPr>
            <a:spLocks noGrp="1"/>
          </p:cNvSpPr>
          <p:nvPr>
            <p:ph sz="half" idx="2"/>
          </p:nvPr>
        </p:nvSpPr>
        <p:spPr/>
        <p:txBody>
          <a:bodyPr/>
          <a:lstStyle/>
          <a:p>
            <a:pPr eaLnBrk="1" hangingPunct="1"/>
            <a:endParaRPr lang="en-US" altLang="en-US" smtClean="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l="54568" t="27316" r="16853" b="47629"/>
          <a:stretch>
            <a:fillRect/>
          </a:stretch>
        </p:blipFill>
        <p:spPr bwMode="auto">
          <a:xfrm>
            <a:off x="1371600" y="1828800"/>
            <a:ext cx="6324600" cy="443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Oval 1"/>
          <p:cNvSpPr>
            <a:spLocks noChangeArrowheads="1"/>
          </p:cNvSpPr>
          <p:nvPr/>
        </p:nvSpPr>
        <p:spPr bwMode="auto">
          <a:xfrm>
            <a:off x="5486400" y="2667000"/>
            <a:ext cx="914400" cy="838200"/>
          </a:xfrm>
          <a:prstGeom prst="ellipse">
            <a:avLst/>
          </a:prstGeom>
          <a:noFill/>
          <a:ln w="1270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latin typeface="Century Gothic" pitchFamily="34" charset="0"/>
              <a:cs typeface="Arial" charset="0"/>
            </a:endParaRPr>
          </a:p>
        </p:txBody>
      </p:sp>
      <p:sp>
        <p:nvSpPr>
          <p:cNvPr id="8196" name="Title 4"/>
          <p:cNvSpPr txBox="1">
            <a:spLocks/>
          </p:cNvSpPr>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r>
              <a:rPr lang="en-US" altLang="en-US" sz="4400" b="1">
                <a:solidFill>
                  <a:schemeClr val="tx2"/>
                </a:solidFill>
              </a:rPr>
              <a:t>Background</a:t>
            </a:r>
          </a:p>
        </p:txBody>
      </p:sp>
      <p:sp>
        <p:nvSpPr>
          <p:cNvPr id="8197" name="TextBox 2"/>
          <p:cNvSpPr txBox="1">
            <a:spLocks noChangeArrowheads="1"/>
          </p:cNvSpPr>
          <p:nvPr/>
        </p:nvSpPr>
        <p:spPr bwMode="auto">
          <a:xfrm>
            <a:off x="304800" y="1676400"/>
            <a:ext cx="350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Purpose: To dose coagulant prior to flocculation and to dose chlorine prior to water leaving the plant</a:t>
            </a:r>
          </a:p>
        </p:txBody>
      </p:sp>
      <p:sp>
        <p:nvSpPr>
          <p:cNvPr id="8198" name="TextBox 6"/>
          <p:cNvSpPr txBox="1">
            <a:spLocks noChangeArrowheads="1"/>
          </p:cNvSpPr>
          <p:nvPr/>
        </p:nvSpPr>
        <p:spPr bwMode="auto">
          <a:xfrm>
            <a:off x="6248400" y="1797050"/>
            <a:ext cx="2895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Location within an AguaClara Plant</a:t>
            </a:r>
          </a:p>
        </p:txBody>
      </p:sp>
      <p:cxnSp>
        <p:nvCxnSpPr>
          <p:cNvPr id="8199" name="Straight Arrow Connector 7"/>
          <p:cNvCxnSpPr>
            <a:cxnSpLocks noChangeShapeType="1"/>
          </p:cNvCxnSpPr>
          <p:nvPr/>
        </p:nvCxnSpPr>
        <p:spPr bwMode="auto">
          <a:xfrm flipH="1">
            <a:off x="6096000" y="2443163"/>
            <a:ext cx="1143000" cy="642937"/>
          </a:xfrm>
          <a:prstGeom prst="straightConnector1">
            <a:avLst/>
          </a:prstGeom>
          <a:noFill/>
          <a:ln w="12700">
            <a:solidFill>
              <a:srgbClr val="FF0000"/>
            </a:solidFill>
            <a:round/>
            <a:headEnd type="none" w="lg" len="med"/>
            <a:tailEnd type="arrow" w="med" len="med"/>
          </a:ln>
          <a:extLst>
            <a:ext uri="{909E8E84-426E-40DD-AFC4-6F175D3DCCD1}">
              <a14:hiddenFill xmlns:a14="http://schemas.microsoft.com/office/drawing/2010/main">
                <a:noFill/>
              </a14:hiddenFill>
            </a:ext>
          </a:extLst>
        </p:spPr>
      </p:cxn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descr="System with Label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525" y="1524000"/>
            <a:ext cx="86423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le 4"/>
          <p:cNvSpPr txBox="1">
            <a:spLocks/>
          </p:cNvSpPr>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r>
              <a:rPr lang="en-US" altLang="en-US" sz="4400" b="1">
                <a:solidFill>
                  <a:schemeClr val="tx2"/>
                </a:solidFill>
              </a:rPr>
              <a:t>Plant Setup</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94"/>
          <p:cNvSpPr>
            <a:spLocks noChangeArrowheads="1"/>
          </p:cNvSpPr>
          <p:nvPr/>
        </p:nvSpPr>
        <p:spPr bwMode="auto">
          <a:xfrm>
            <a:off x="4679950" y="2886075"/>
            <a:ext cx="209550" cy="4929188"/>
          </a:xfrm>
          <a:prstGeom prst="rect">
            <a:avLst/>
          </a:prstGeom>
          <a:noFill/>
          <a:ln w="28575">
            <a:solidFill>
              <a:srgbClr val="00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Bef>
                <a:spcPct val="50000"/>
              </a:spcBef>
            </a:pPr>
            <a:endParaRPr lang="en-US" altLang="en-US" sz="2800">
              <a:latin typeface="Times New Roman" pitchFamily="18" charset="0"/>
            </a:endParaRPr>
          </a:p>
        </p:txBody>
      </p:sp>
      <p:sp>
        <p:nvSpPr>
          <p:cNvPr id="256" name="Rectangle 112"/>
          <p:cNvSpPr>
            <a:spLocks noChangeArrowheads="1"/>
          </p:cNvSpPr>
          <p:nvPr/>
        </p:nvSpPr>
        <p:spPr bwMode="auto">
          <a:xfrm>
            <a:off x="4684713" y="7272338"/>
            <a:ext cx="201612" cy="523875"/>
          </a:xfrm>
          <a:prstGeom prst="rect">
            <a:avLst/>
          </a:prstGeom>
          <a:solidFill>
            <a:schemeClr val="accent2">
              <a:lumMod val="50000"/>
            </a:schemeClr>
          </a:solidFill>
          <a:ln w="12700">
            <a:noFill/>
            <a:miter lim="800000"/>
            <a:headEnd type="none" w="lg" len="med"/>
            <a:tailEnd type="none" w="lg" len="med"/>
          </a:ln>
        </p:spPr>
        <p:txBody>
          <a:bodyPr anchor="ctr"/>
          <a:lstStyle/>
          <a:p>
            <a:pPr fontAlgn="auto">
              <a:spcBef>
                <a:spcPts val="0"/>
              </a:spcBef>
              <a:spcAft>
                <a:spcPts val="0"/>
              </a:spcAft>
              <a:defRPr/>
            </a:pPr>
            <a:endParaRPr lang="en-US">
              <a:latin typeface="+mn-lt"/>
              <a:ea typeface="+mn-ea"/>
            </a:endParaRPr>
          </a:p>
        </p:txBody>
      </p:sp>
      <p:sp>
        <p:nvSpPr>
          <p:cNvPr id="10244" name="Rectangle 112"/>
          <p:cNvSpPr>
            <a:spLocks noChangeArrowheads="1"/>
          </p:cNvSpPr>
          <p:nvPr/>
        </p:nvSpPr>
        <p:spPr bwMode="auto">
          <a:xfrm>
            <a:off x="6818313" y="6410325"/>
            <a:ext cx="647700" cy="523875"/>
          </a:xfrm>
          <a:prstGeom prst="rect">
            <a:avLst/>
          </a:prstGeom>
          <a:solidFill>
            <a:srgbClr val="8EAED2"/>
          </a:solidFill>
          <a:ln>
            <a:noFill/>
          </a:ln>
          <a:extLst>
            <a:ext uri="{91240B29-F687-4F45-9708-019B960494DF}">
              <a14:hiddenLine xmlns:a14="http://schemas.microsoft.com/office/drawing/2010/main" w="12700">
                <a:solidFill>
                  <a:srgbClr val="000000"/>
                </a:solidFill>
                <a:miter lim="800000"/>
                <a:headEnd type="none" w="lg" len="med"/>
                <a:tailEnd type="none" w="lg" len="med"/>
              </a14:hiddenLine>
            </a:ext>
          </a:extLst>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45" name="Rectangle 185"/>
          <p:cNvSpPr>
            <a:spLocks noChangeArrowheads="1"/>
          </p:cNvSpPr>
          <p:nvPr/>
        </p:nvSpPr>
        <p:spPr bwMode="auto">
          <a:xfrm>
            <a:off x="6224588" y="4303713"/>
            <a:ext cx="3117850" cy="2073275"/>
          </a:xfrm>
          <a:prstGeom prst="rect">
            <a:avLst/>
          </a:prstGeom>
          <a:solidFill>
            <a:srgbClr val="8EAED2"/>
          </a:solidFill>
          <a:ln w="12700">
            <a:solidFill>
              <a:schemeClr val="bg2"/>
            </a:solidFill>
            <a:round/>
            <a:headEnd type="none" w="lg" len="med"/>
            <a:tailEnd type="none" w="lg" len="med"/>
          </a:ln>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spcBef>
                <a:spcPct val="50000"/>
              </a:spcBef>
            </a:pPr>
            <a:endParaRPr lang="en-US" altLang="en-US" sz="2800">
              <a:latin typeface="Times New Roman" pitchFamily="18" charset="0"/>
            </a:endParaRPr>
          </a:p>
        </p:txBody>
      </p:sp>
      <p:sp>
        <p:nvSpPr>
          <p:cNvPr id="10246" name="Line 117"/>
          <p:cNvSpPr>
            <a:spLocks noChangeShapeType="1"/>
          </p:cNvSpPr>
          <p:nvPr/>
        </p:nvSpPr>
        <p:spPr bwMode="auto">
          <a:xfrm>
            <a:off x="8197850" y="60325"/>
            <a:ext cx="0" cy="418465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247" name="Line 119"/>
          <p:cNvSpPr>
            <a:spLocks noChangeShapeType="1"/>
          </p:cNvSpPr>
          <p:nvPr/>
        </p:nvSpPr>
        <p:spPr bwMode="auto">
          <a:xfrm>
            <a:off x="1219200" y="3140075"/>
            <a:ext cx="3533775" cy="0"/>
          </a:xfrm>
          <a:prstGeom prst="line">
            <a:avLst/>
          </a:prstGeom>
          <a:noFill/>
          <a:ln w="12700">
            <a:solidFill>
              <a:schemeClr val="tx1"/>
            </a:solidFill>
            <a:prstDash val="dash"/>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248"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grpSp>
        <p:nvGrpSpPr>
          <p:cNvPr id="10249" name="Group 265"/>
          <p:cNvGrpSpPr>
            <a:grpSpLocks/>
          </p:cNvGrpSpPr>
          <p:nvPr/>
        </p:nvGrpSpPr>
        <p:grpSpPr bwMode="auto">
          <a:xfrm>
            <a:off x="1295400" y="1989138"/>
            <a:ext cx="400050" cy="1154112"/>
            <a:chOff x="6858000" y="1988820"/>
            <a:chExt cx="400050" cy="1154430"/>
          </a:xfrm>
        </p:grpSpPr>
        <p:sp>
          <p:nvSpPr>
            <p:cNvPr id="10461" name="Line 198"/>
            <p:cNvSpPr>
              <a:spLocks noChangeShapeType="1"/>
            </p:cNvSpPr>
            <p:nvPr/>
          </p:nvSpPr>
          <p:spPr bwMode="auto">
            <a:xfrm flipH="1">
              <a:off x="7048500" y="1988820"/>
              <a:ext cx="0" cy="115443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0462" name="Rectangle 199"/>
            <p:cNvSpPr>
              <a:spLocks noChangeArrowheads="1"/>
            </p:cNvSpPr>
            <p:nvPr/>
          </p:nvSpPr>
          <p:spPr bwMode="auto">
            <a:xfrm rot="-5400000">
              <a:off x="6873081" y="2354422"/>
              <a:ext cx="369887" cy="40005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type="none" w="lg" len="med"/>
                  <a:tailEnd type="none" w="lg" len="med"/>
                </a14:hiddenLine>
              </a:ext>
            </a:extLst>
          </p:spPr>
          <p:txBody>
            <a:bodyPr wrap="none"/>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sz="2000" b="1"/>
                <a:t>H</a:t>
              </a:r>
            </a:p>
          </p:txBody>
        </p:sp>
      </p:grpSp>
      <p:sp>
        <p:nvSpPr>
          <p:cNvPr id="10250" name="Rectangle 115"/>
          <p:cNvSpPr>
            <a:spLocks noChangeArrowheads="1"/>
          </p:cNvSpPr>
          <p:nvPr/>
        </p:nvSpPr>
        <p:spPr bwMode="auto">
          <a:xfrm>
            <a:off x="7786688" y="4149725"/>
            <a:ext cx="822325" cy="350838"/>
          </a:xfrm>
          <a:prstGeom prst="rect">
            <a:avLst/>
          </a:prstGeom>
          <a:solidFill>
            <a:srgbClr val="F14343"/>
          </a:solidFill>
          <a:ln w="12700">
            <a:solidFill>
              <a:schemeClr val="tx1"/>
            </a:solidFill>
            <a:miter lim="800000"/>
            <a:headEnd type="none" w="lg" len="med"/>
            <a:tailEnd type="none" w="lg" len="med"/>
          </a:ln>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nvGrpSpPr>
          <p:cNvPr id="10251" name="Group 214"/>
          <p:cNvGrpSpPr>
            <a:grpSpLocks/>
          </p:cNvGrpSpPr>
          <p:nvPr/>
        </p:nvGrpSpPr>
        <p:grpSpPr bwMode="auto">
          <a:xfrm>
            <a:off x="6472238" y="4264025"/>
            <a:ext cx="328612" cy="1816100"/>
            <a:chOff x="6472238" y="4264025"/>
            <a:chExt cx="328612" cy="2157413"/>
          </a:xfrm>
        </p:grpSpPr>
        <p:pic>
          <p:nvPicPr>
            <p:cNvPr id="10401" name="Picture 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2238" y="4264025"/>
              <a:ext cx="13017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med"/>
                  <a:tailEnd type="none" w="lg" len="med"/>
                </a14:hiddenLine>
              </a:ext>
            </a:extLst>
          </p:spPr>
        </p:pic>
        <p:grpSp>
          <p:nvGrpSpPr>
            <p:cNvPr id="10402" name="Group 24"/>
            <p:cNvGrpSpPr>
              <a:grpSpLocks/>
            </p:cNvGrpSpPr>
            <p:nvPr/>
          </p:nvGrpSpPr>
          <p:grpSpPr bwMode="auto">
            <a:xfrm>
              <a:off x="6646863" y="4275138"/>
              <a:ext cx="153987" cy="2084387"/>
              <a:chOff x="3703" y="1140"/>
              <a:chExt cx="144" cy="1959"/>
            </a:xfrm>
          </p:grpSpPr>
          <p:sp>
            <p:nvSpPr>
              <p:cNvPr id="10403"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404"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05"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06"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07"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08"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09"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0"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1"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2"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3"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4"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5"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6"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7"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8"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19"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0"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1"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2"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3"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4"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5"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6"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7"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8"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29"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0"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1"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2"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3"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4"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5"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6"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7"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8"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39"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0"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1"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2"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3"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4"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5"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6"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7"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8"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49"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0"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1"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452"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3"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4"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5"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6"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7"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8"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59"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460"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10252" name="Group 83"/>
          <p:cNvGrpSpPr>
            <a:grpSpLocks/>
          </p:cNvGrpSpPr>
          <p:nvPr/>
        </p:nvGrpSpPr>
        <p:grpSpPr bwMode="auto">
          <a:xfrm>
            <a:off x="6827838" y="5943600"/>
            <a:ext cx="620712" cy="88900"/>
            <a:chOff x="4147" y="3703"/>
            <a:chExt cx="391" cy="56"/>
          </a:xfrm>
        </p:grpSpPr>
        <p:sp>
          <p:nvSpPr>
            <p:cNvPr id="10396"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7"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8"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9"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400"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grpSp>
        <p:nvGrpSpPr>
          <p:cNvPr id="10253" name="Group 89"/>
          <p:cNvGrpSpPr>
            <a:grpSpLocks/>
          </p:cNvGrpSpPr>
          <p:nvPr/>
        </p:nvGrpSpPr>
        <p:grpSpPr bwMode="auto">
          <a:xfrm>
            <a:off x="6961188" y="5778500"/>
            <a:ext cx="355600" cy="88900"/>
            <a:chOff x="4235" y="3596"/>
            <a:chExt cx="224" cy="56"/>
          </a:xfrm>
        </p:grpSpPr>
        <p:sp>
          <p:nvSpPr>
            <p:cNvPr id="10393"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4"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5"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grpSp>
        <p:nvGrpSpPr>
          <p:cNvPr id="10254" name="Group 93"/>
          <p:cNvGrpSpPr>
            <a:grpSpLocks/>
          </p:cNvGrpSpPr>
          <p:nvPr/>
        </p:nvGrpSpPr>
        <p:grpSpPr bwMode="auto">
          <a:xfrm>
            <a:off x="6961188" y="5613400"/>
            <a:ext cx="355600" cy="88900"/>
            <a:chOff x="4233" y="3461"/>
            <a:chExt cx="224" cy="56"/>
          </a:xfrm>
        </p:grpSpPr>
        <p:sp>
          <p:nvSpPr>
            <p:cNvPr id="10390"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1"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92"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grpSp>
        <p:nvGrpSpPr>
          <p:cNvPr id="10255" name="Group 97"/>
          <p:cNvGrpSpPr>
            <a:grpSpLocks/>
          </p:cNvGrpSpPr>
          <p:nvPr/>
        </p:nvGrpSpPr>
        <p:grpSpPr bwMode="auto">
          <a:xfrm>
            <a:off x="7026275" y="5448300"/>
            <a:ext cx="222250" cy="88900"/>
            <a:chOff x="4231" y="3326"/>
            <a:chExt cx="140" cy="56"/>
          </a:xfrm>
        </p:grpSpPr>
        <p:sp>
          <p:nvSpPr>
            <p:cNvPr id="10388"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89"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grpSp>
        <p:nvGrpSpPr>
          <p:cNvPr id="10256" name="Group 100"/>
          <p:cNvGrpSpPr>
            <a:grpSpLocks/>
          </p:cNvGrpSpPr>
          <p:nvPr/>
        </p:nvGrpSpPr>
        <p:grpSpPr bwMode="auto">
          <a:xfrm>
            <a:off x="7026275" y="5283200"/>
            <a:ext cx="222250" cy="88900"/>
            <a:chOff x="4229" y="3191"/>
            <a:chExt cx="140" cy="56"/>
          </a:xfrm>
        </p:grpSpPr>
        <p:sp>
          <p:nvSpPr>
            <p:cNvPr id="10386"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87"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grpSp>
        <p:nvGrpSpPr>
          <p:cNvPr id="10257" name="Group 103"/>
          <p:cNvGrpSpPr>
            <a:grpSpLocks/>
          </p:cNvGrpSpPr>
          <p:nvPr/>
        </p:nvGrpSpPr>
        <p:grpSpPr bwMode="auto">
          <a:xfrm>
            <a:off x="7026275" y="5118100"/>
            <a:ext cx="222250" cy="88900"/>
            <a:chOff x="4227" y="3056"/>
            <a:chExt cx="140" cy="56"/>
          </a:xfrm>
        </p:grpSpPr>
        <p:sp>
          <p:nvSpPr>
            <p:cNvPr id="10384"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385"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sp>
        <p:nvSpPr>
          <p:cNvPr id="10258" name="Oval 106"/>
          <p:cNvSpPr>
            <a:spLocks noChangeArrowheads="1"/>
          </p:cNvSpPr>
          <p:nvPr/>
        </p:nvSpPr>
        <p:spPr bwMode="auto">
          <a:xfrm>
            <a:off x="7092950" y="4951413"/>
            <a:ext cx="88900" cy="88900"/>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59" name="Oval 107"/>
          <p:cNvSpPr>
            <a:spLocks noChangeArrowheads="1"/>
          </p:cNvSpPr>
          <p:nvPr/>
        </p:nvSpPr>
        <p:spPr bwMode="auto">
          <a:xfrm>
            <a:off x="7092950" y="4786313"/>
            <a:ext cx="88900" cy="88900"/>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60" name="Oval 108"/>
          <p:cNvSpPr>
            <a:spLocks noChangeArrowheads="1"/>
          </p:cNvSpPr>
          <p:nvPr/>
        </p:nvSpPr>
        <p:spPr bwMode="auto">
          <a:xfrm>
            <a:off x="7092950" y="4621213"/>
            <a:ext cx="88900" cy="88900"/>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61" name="Oval 109"/>
          <p:cNvSpPr>
            <a:spLocks noChangeArrowheads="1"/>
          </p:cNvSpPr>
          <p:nvPr/>
        </p:nvSpPr>
        <p:spPr bwMode="auto">
          <a:xfrm>
            <a:off x="7092950" y="4456113"/>
            <a:ext cx="88900" cy="88900"/>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62"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nvGrpSpPr>
          <p:cNvPr id="10263" name="Group 254"/>
          <p:cNvGrpSpPr>
            <a:grpSpLocks/>
          </p:cNvGrpSpPr>
          <p:nvPr/>
        </p:nvGrpSpPr>
        <p:grpSpPr bwMode="auto">
          <a:xfrm>
            <a:off x="6810375" y="3333750"/>
            <a:ext cx="663575" cy="4556125"/>
            <a:chOff x="6810375" y="3333750"/>
            <a:chExt cx="663575" cy="4556125"/>
          </a:xfrm>
        </p:grpSpPr>
        <p:sp>
          <p:nvSpPr>
            <p:cNvPr id="10382"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383"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grpSp>
      <p:sp>
        <p:nvSpPr>
          <p:cNvPr id="10264"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265"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grpSp>
        <p:nvGrpSpPr>
          <p:cNvPr id="10266" name="Group 184"/>
          <p:cNvGrpSpPr>
            <a:grpSpLocks/>
          </p:cNvGrpSpPr>
          <p:nvPr/>
        </p:nvGrpSpPr>
        <p:grpSpPr bwMode="auto">
          <a:xfrm>
            <a:off x="2957513" y="1573213"/>
            <a:ext cx="3281362" cy="2192337"/>
            <a:chOff x="881063" y="1573213"/>
            <a:chExt cx="3281362" cy="2192337"/>
          </a:xfrm>
        </p:grpSpPr>
        <p:sp>
          <p:nvSpPr>
            <p:cNvPr id="10322"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3"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4"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5"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6"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7"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8"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29"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0"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1"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2"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3"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4"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5"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6"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7"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8"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39"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0"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1"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2"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3"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4"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5"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6"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7"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8"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49"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0"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351"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2"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3"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4"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5"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6"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7"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8"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59"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0"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1"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2"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3"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4"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5"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6"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7"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68"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sp>
          <p:nvSpPr>
            <p:cNvPr id="10369"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0"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1"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2"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3"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4"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5"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6"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0377"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wrap="none" anchor="ctr"/>
            <a:lstStyle/>
            <a:p>
              <a:endParaRPr lang="en-US"/>
            </a:p>
          </p:txBody>
        </p:sp>
        <p:pic>
          <p:nvPicPr>
            <p:cNvPr id="10378" name="Picture 18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021679">
              <a:off x="2389981" y="794545"/>
              <a:ext cx="263525"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lg" len="med"/>
                  <a:tailEnd type="none" w="lg" len="med"/>
                </a14:hiddenLine>
              </a:ext>
            </a:extLst>
          </p:spPr>
        </p:pic>
        <p:sp>
          <p:nvSpPr>
            <p:cNvPr id="10379"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lstStyle/>
            <a:p>
              <a:pPr eaLnBrk="0" fontAlgn="auto" hangingPunct="0">
                <a:spcBef>
                  <a:spcPct val="50000"/>
                </a:spcBef>
                <a:spcAft>
                  <a:spcPts val="0"/>
                </a:spcAft>
                <a:defRPr/>
              </a:pPr>
              <a:endParaRPr lang="en-US" sz="2800">
                <a:latin typeface="Times New Roman" pitchFamily="18" charset="0"/>
                <a:ea typeface="+mn-ea"/>
              </a:endParaRPr>
            </a:p>
          </p:txBody>
        </p:sp>
        <p:sp>
          <p:nvSpPr>
            <p:cNvPr id="10381" name="Oval 200"/>
            <p:cNvSpPr>
              <a:spLocks noChangeArrowheads="1"/>
            </p:cNvSpPr>
            <p:nvPr/>
          </p:nvSpPr>
          <p:spPr bwMode="auto">
            <a:xfrm>
              <a:off x="2819400" y="2590800"/>
              <a:ext cx="152400" cy="152400"/>
            </a:xfrm>
            <a:prstGeom prst="ellipse">
              <a:avLst/>
            </a:prstGeom>
            <a:solidFill>
              <a:srgbClr val="FF0000"/>
            </a:solidFill>
            <a:ln w="12700">
              <a:solidFill>
                <a:srgbClr val="FF0000"/>
              </a:solidFill>
              <a:round/>
              <a:headEnd type="none" w="lg" len="med"/>
              <a:tailEnd type="none" w="lg" len="med"/>
            </a:ln>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sp>
        <p:nvSpPr>
          <p:cNvPr id="191" name="AutoShape 10"/>
          <p:cNvSpPr>
            <a:spLocks noChangeArrowheads="1"/>
          </p:cNvSpPr>
          <p:nvPr/>
        </p:nvSpPr>
        <p:spPr bwMode="auto">
          <a:xfrm flipH="1">
            <a:off x="241300" y="1963738"/>
            <a:ext cx="514350" cy="238125"/>
          </a:xfrm>
          <a:prstGeom prst="roundRect">
            <a:avLst>
              <a:gd name="adj" fmla="val 16667"/>
            </a:avLst>
          </a:prstGeom>
          <a:solidFill>
            <a:schemeClr val="accent2">
              <a:lumMod val="50000"/>
            </a:schemeClr>
          </a:solidFill>
          <a:ln w="28575">
            <a:noFill/>
            <a:round/>
            <a:headEnd type="none" w="lg" len="med"/>
            <a:tailEnd type="none" w="lg" len="med"/>
          </a:ln>
        </p:spPr>
        <p:txBody>
          <a:bodyPr anchor="ctr"/>
          <a:lstStyle/>
          <a:p>
            <a:pPr fontAlgn="auto">
              <a:spcBef>
                <a:spcPts val="0"/>
              </a:spcBef>
              <a:spcAft>
                <a:spcPts val="0"/>
              </a:spcAft>
              <a:defRPr/>
            </a:pPr>
            <a:endParaRPr lang="en-US">
              <a:latin typeface="+mn-lt"/>
              <a:ea typeface="+mn-ea"/>
            </a:endParaRPr>
          </a:p>
        </p:txBody>
      </p:sp>
      <p:sp>
        <p:nvSpPr>
          <p:cNvPr id="10268" name="Rectangle 11"/>
          <p:cNvSpPr>
            <a:spLocks noChangeArrowheads="1"/>
          </p:cNvSpPr>
          <p:nvPr/>
        </p:nvSpPr>
        <p:spPr bwMode="auto">
          <a:xfrm flipH="1">
            <a:off x="238125" y="1912938"/>
            <a:ext cx="514350" cy="85725"/>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type="none" w="lg" len="med"/>
                <a:tailEnd type="none" w="lg" len="med"/>
              </a14:hiddenLine>
            </a:ext>
          </a:extLst>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69" name="AutoShape 12"/>
          <p:cNvSpPr>
            <a:spLocks noChangeArrowheads="1"/>
          </p:cNvSpPr>
          <p:nvPr/>
        </p:nvSpPr>
        <p:spPr bwMode="auto">
          <a:xfrm flipH="1">
            <a:off x="241300" y="1622425"/>
            <a:ext cx="514350" cy="568325"/>
          </a:xfrm>
          <a:prstGeom prst="roundRect">
            <a:avLst>
              <a:gd name="adj" fmla="val 16667"/>
            </a:avLst>
          </a:prstGeom>
          <a:noFill/>
          <a:ln w="28575">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pic>
        <p:nvPicPr>
          <p:cNvPr id="10270" name="Picture 13" descr="Product Picture"/>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63148" t="20000" b="48000"/>
          <a:stretch>
            <a:fillRect/>
          </a:stretch>
        </p:blipFill>
        <p:spPr bwMode="auto">
          <a:xfrm>
            <a:off x="468313" y="1630363"/>
            <a:ext cx="4111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1" name="Rectangle 14"/>
          <p:cNvSpPr>
            <a:spLocks noChangeArrowheads="1"/>
          </p:cNvSpPr>
          <p:nvPr/>
        </p:nvSpPr>
        <p:spPr bwMode="auto">
          <a:xfrm flipH="1">
            <a:off x="455613" y="1878013"/>
            <a:ext cx="42862" cy="114300"/>
          </a:xfrm>
          <a:prstGeom prst="rect">
            <a:avLst/>
          </a:prstGeom>
          <a:solidFill>
            <a:schemeClr val="accent1"/>
          </a:solidFill>
          <a:ln w="12700">
            <a:solidFill>
              <a:schemeClr val="tx1"/>
            </a:solidFill>
            <a:miter lim="800000"/>
            <a:headEnd type="none" w="lg" len="med"/>
            <a:tailEnd type="none" w="lg" len="med"/>
          </a:ln>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sp>
        <p:nvSpPr>
          <p:cNvPr id="10272" name="AutoShape 15"/>
          <p:cNvSpPr>
            <a:spLocks noChangeArrowheads="1"/>
          </p:cNvSpPr>
          <p:nvPr/>
        </p:nvSpPr>
        <p:spPr bwMode="auto">
          <a:xfrm rot="5400000" flipH="1">
            <a:off x="438150" y="1854200"/>
            <a:ext cx="112713" cy="303213"/>
          </a:xfrm>
          <a:prstGeom prst="roundRect">
            <a:avLst>
              <a:gd name="adj" fmla="val 16667"/>
            </a:avLst>
          </a:prstGeom>
          <a:solidFill>
            <a:schemeClr val="accent2"/>
          </a:solidFill>
          <a:ln w="12700">
            <a:solidFill>
              <a:schemeClr val="tx1"/>
            </a:solidFill>
            <a:round/>
            <a:headEnd type="none" w="lg" len="med"/>
            <a:tailEnd type="none" w="lg" len="med"/>
          </a:ln>
        </p:spPr>
        <p:txBody>
          <a:bodyPr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p>
        </p:txBody>
      </p:sp>
      <p:grpSp>
        <p:nvGrpSpPr>
          <p:cNvPr id="10273" name="Group 16"/>
          <p:cNvGrpSpPr>
            <a:grpSpLocks/>
          </p:cNvGrpSpPr>
          <p:nvPr/>
        </p:nvGrpSpPr>
        <p:grpSpPr bwMode="auto">
          <a:xfrm flipH="1">
            <a:off x="273050" y="1549400"/>
            <a:ext cx="454025" cy="85725"/>
            <a:chOff x="2282" y="276"/>
            <a:chExt cx="580" cy="111"/>
          </a:xfrm>
        </p:grpSpPr>
        <p:sp>
          <p:nvSpPr>
            <p:cNvPr id="10320" name="Arc 17"/>
            <p:cNvSpPr>
              <a:spLocks/>
            </p:cNvSpPr>
            <p:nvPr/>
          </p:nvSpPr>
          <p:spPr bwMode="auto">
            <a:xfrm rot="10800000" flipH="1">
              <a:off x="2282" y="276"/>
              <a:ext cx="40"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10321" name="Arc 18"/>
            <p:cNvSpPr>
              <a:spLocks/>
            </p:cNvSpPr>
            <p:nvPr/>
          </p:nvSpPr>
          <p:spPr bwMode="auto">
            <a:xfrm rot="10800000">
              <a:off x="2823" y="276"/>
              <a:ext cx="39"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lstStyle/>
            <a:p>
              <a:endParaRPr lang="en-US"/>
            </a:p>
          </p:txBody>
        </p:sp>
      </p:grpSp>
      <p:sp>
        <p:nvSpPr>
          <p:cNvPr id="10274" name="AutoShape 19"/>
          <p:cNvSpPr>
            <a:spLocks noChangeArrowheads="1"/>
          </p:cNvSpPr>
          <p:nvPr/>
        </p:nvSpPr>
        <p:spPr bwMode="auto">
          <a:xfrm flipH="1" flipV="1">
            <a:off x="280988" y="1597025"/>
            <a:ext cx="446087" cy="92075"/>
          </a:xfrm>
          <a:custGeom>
            <a:avLst/>
            <a:gdLst>
              <a:gd name="T0" fmla="*/ 155532 w 21600"/>
              <a:gd name="T1" fmla="*/ 733 h 21600"/>
              <a:gd name="T2" fmla="*/ 82464 w 21600"/>
              <a:gd name="T3" fmla="*/ 1462 h 21600"/>
              <a:gd name="T4" fmla="*/ 9397 w 21600"/>
              <a:gd name="T5" fmla="*/ 733 h 21600"/>
              <a:gd name="T6" fmla="*/ 82464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lnTo>
                  <a:pt x="0" y="0"/>
                </a:lnTo>
                <a:close/>
              </a:path>
            </a:pathLst>
          </a:custGeom>
          <a:solidFill>
            <a:schemeClr val="bg1"/>
          </a:solidFill>
          <a:ln w="12700">
            <a:solidFill>
              <a:schemeClr val="bg1"/>
            </a:solidFill>
            <a:miter lim="800000"/>
            <a:headEnd type="none" w="lg" len="med"/>
            <a:tailEnd type="none" w="lg" len="med"/>
          </a:ln>
        </p:spPr>
        <p:txBody>
          <a:bodyPr anchor="ctr"/>
          <a:lstStyle/>
          <a:p>
            <a:endParaRPr lang="en-US"/>
          </a:p>
        </p:txBody>
      </p:sp>
      <p:sp>
        <p:nvSpPr>
          <p:cNvPr id="10275" name="Freeform 21"/>
          <p:cNvSpPr>
            <a:spLocks/>
          </p:cNvSpPr>
          <p:nvPr/>
        </p:nvSpPr>
        <p:spPr bwMode="auto">
          <a:xfrm flipH="1">
            <a:off x="276225" y="1504950"/>
            <a:ext cx="446088" cy="96838"/>
          </a:xfrm>
          <a:custGeom>
            <a:avLst/>
            <a:gdLst>
              <a:gd name="T0" fmla="*/ 0 w 288"/>
              <a:gd name="T1" fmla="*/ 66065036 h 144"/>
              <a:gd name="T2" fmla="*/ 0 w 288"/>
              <a:gd name="T3" fmla="*/ 0 h 144"/>
              <a:gd name="T4" fmla="*/ 689032481 w 288"/>
              <a:gd name="T5" fmla="*/ 0 h 144"/>
              <a:gd name="T6" fmla="*/ 689032481 w 288"/>
              <a:gd name="T7" fmla="*/ 66065036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10276" name="Freeform 207"/>
          <p:cNvSpPr>
            <a:spLocks/>
          </p:cNvSpPr>
          <p:nvPr/>
        </p:nvSpPr>
        <p:spPr bwMode="auto">
          <a:xfrm>
            <a:off x="4930775" y="6788150"/>
            <a:ext cx="2224088" cy="1141413"/>
          </a:xfrm>
          <a:custGeom>
            <a:avLst/>
            <a:gdLst>
              <a:gd name="T0" fmla="*/ 0 w 5010391"/>
              <a:gd name="T1" fmla="*/ 101177 h 10900323"/>
              <a:gd name="T2" fmla="*/ 987147 w 5010391"/>
              <a:gd name="T3" fmla="*/ 2273 h 10900323"/>
              <a:gd name="T4" fmla="*/ 0 60000 65536"/>
              <a:gd name="T5" fmla="*/ 0 60000 65536"/>
            </a:gdLst>
            <a:ahLst/>
            <a:cxnLst>
              <a:cxn ang="T4">
                <a:pos x="T0" y="T1"/>
              </a:cxn>
              <a:cxn ang="T5">
                <a:pos x="T2" y="T3"/>
              </a:cxn>
            </a:cxnLst>
            <a:rect l="0" t="0" r="r" b="b"/>
            <a:pathLst>
              <a:path w="5010391" h="10900323">
                <a:moveTo>
                  <a:pt x="0" y="9224263"/>
                </a:moveTo>
                <a:cubicBezTo>
                  <a:pt x="28543" y="10900323"/>
                  <a:pt x="3240113" y="2"/>
                  <a:pt x="5010391" y="207266"/>
                </a:cubicBezTo>
              </a:path>
            </a:pathLst>
          </a:custGeom>
          <a:noFill/>
          <a:ln w="38100" cap="flat" cmpd="sng">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77" name="TextBox 189"/>
          <p:cNvSpPr txBox="1">
            <a:spLocks noChangeArrowheads="1"/>
          </p:cNvSpPr>
          <p:nvPr/>
        </p:nvSpPr>
        <p:spPr bwMode="auto">
          <a:xfrm>
            <a:off x="1219200" y="3760788"/>
            <a:ext cx="220503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Open channel supercritical flow</a:t>
            </a:r>
          </a:p>
          <a:p>
            <a:pPr eaLnBrk="1" hangingPunct="1"/>
            <a:r>
              <a:rPr lang="en-US" altLang="en-US"/>
              <a:t>Drop tube</a:t>
            </a:r>
          </a:p>
        </p:txBody>
      </p:sp>
      <p:cxnSp>
        <p:nvCxnSpPr>
          <p:cNvPr id="10278" name="Straight Arrow Connector 199"/>
          <p:cNvCxnSpPr>
            <a:cxnSpLocks noChangeShapeType="1"/>
          </p:cNvCxnSpPr>
          <p:nvPr/>
        </p:nvCxnSpPr>
        <p:spPr bwMode="auto">
          <a:xfrm flipV="1">
            <a:off x="3162300" y="4229100"/>
            <a:ext cx="1524000" cy="24765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sp>
        <p:nvSpPr>
          <p:cNvPr id="10279" name="Line 120"/>
          <p:cNvSpPr>
            <a:spLocks noChangeShapeType="1"/>
          </p:cNvSpPr>
          <p:nvPr/>
        </p:nvSpPr>
        <p:spPr bwMode="auto">
          <a:xfrm flipH="1">
            <a:off x="774700" y="2001838"/>
            <a:ext cx="968375" cy="0"/>
          </a:xfrm>
          <a:prstGeom prst="line">
            <a:avLst/>
          </a:prstGeom>
          <a:noFill/>
          <a:ln w="12700">
            <a:solidFill>
              <a:schemeClr val="tx1"/>
            </a:solidFill>
            <a:prstDash val="dash"/>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grpSp>
        <p:nvGrpSpPr>
          <p:cNvPr id="10280" name="Group 196"/>
          <p:cNvGrpSpPr>
            <a:grpSpLocks/>
          </p:cNvGrpSpPr>
          <p:nvPr/>
        </p:nvGrpSpPr>
        <p:grpSpPr bwMode="auto">
          <a:xfrm>
            <a:off x="6157913" y="3279775"/>
            <a:ext cx="3252787" cy="3192463"/>
            <a:chOff x="4081882" y="3280412"/>
            <a:chExt cx="4638255" cy="3468369"/>
          </a:xfrm>
        </p:grpSpPr>
        <p:cxnSp>
          <p:nvCxnSpPr>
            <p:cNvPr id="206" name="Straight Connector 187"/>
            <p:cNvCxnSpPr>
              <a:cxnSpLocks noChangeShapeType="1"/>
            </p:cNvCxnSpPr>
            <p:nvPr/>
          </p:nvCxnSpPr>
          <p:spPr bwMode="auto">
            <a:xfrm rot="5400000">
              <a:off x="2370388" y="5005488"/>
              <a:ext cx="3461470" cy="11318"/>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743" y="5012387"/>
              <a:ext cx="3461470" cy="11318"/>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704"/>
              <a:ext cx="4635992" cy="12072"/>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2725"/>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282" name="Line 117"/>
          <p:cNvSpPr>
            <a:spLocks noChangeShapeType="1"/>
          </p:cNvSpPr>
          <p:nvPr/>
        </p:nvSpPr>
        <p:spPr bwMode="auto">
          <a:xfrm flipV="1">
            <a:off x="3743325" y="3778250"/>
            <a:ext cx="0" cy="268288"/>
          </a:xfrm>
          <a:prstGeom prst="line">
            <a:avLst/>
          </a:prstGeom>
          <a:noFill/>
          <a:ln w="12700">
            <a:solidFill>
              <a:schemeClr val="tx1"/>
            </a:solidFill>
            <a:round/>
            <a:headEnd type="none" w="lg" len="med"/>
            <a:tailEnd type="none" w="lg" len="med"/>
          </a:ln>
          <a:extLst>
            <a:ext uri="{909E8E84-426E-40DD-AFC4-6F175D3DCCD1}">
              <a14:hiddenFill xmlns:a14="http://schemas.microsoft.com/office/drawing/2010/main">
                <a:noFill/>
              </a14:hiddenFill>
            </a:ext>
          </a:extLst>
        </p:spPr>
        <p:txBody>
          <a:bodyPr anchor="ctr"/>
          <a:lstStyle/>
          <a:p>
            <a:endParaRPr lang="en-US"/>
          </a:p>
        </p:txBody>
      </p:sp>
      <p:grpSp>
        <p:nvGrpSpPr>
          <p:cNvPr id="10283" name="Group 266"/>
          <p:cNvGrpSpPr>
            <a:grpSpLocks/>
          </p:cNvGrpSpPr>
          <p:nvPr/>
        </p:nvGrpSpPr>
        <p:grpSpPr bwMode="auto">
          <a:xfrm>
            <a:off x="450850" y="2181225"/>
            <a:ext cx="96838" cy="4338638"/>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cxnSp>
          <p:nvCxnSpPr>
            <p:cNvPr id="248" name="Straight Connector 247"/>
            <p:cNvCxnSpPr/>
            <p:nvPr/>
          </p:nvCxnSpPr>
          <p:spPr bwMode="auto">
            <a:xfrm rot="5400000">
              <a:off x="-162745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58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grpSp>
        <p:nvGrpSpPr>
          <p:cNvPr id="10284" name="Group 272"/>
          <p:cNvGrpSpPr>
            <a:grpSpLocks/>
          </p:cNvGrpSpPr>
          <p:nvPr/>
        </p:nvGrpSpPr>
        <p:grpSpPr bwMode="auto">
          <a:xfrm>
            <a:off x="4090988" y="3001963"/>
            <a:ext cx="612775" cy="3603625"/>
            <a:chOff x="4090416" y="3002541"/>
            <a:chExt cx="613258" cy="3603762"/>
          </a:xfrm>
        </p:grpSpPr>
        <p:sp>
          <p:nvSpPr>
            <p:cNvPr id="263" name="Freeform 262"/>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sp>
          <p:nvSpPr>
            <p:cNvPr id="10313" name="Freeform 257"/>
            <p:cNvSpPr>
              <a:spLocks/>
            </p:cNvSpPr>
            <p:nvPr/>
          </p:nvSpPr>
          <p:spPr bwMode="auto">
            <a:xfrm>
              <a:off x="4155453" y="3133725"/>
              <a:ext cx="547687" cy="3467100"/>
            </a:xfrm>
            <a:custGeom>
              <a:avLst/>
              <a:gdLst>
                <a:gd name="T0" fmla="*/ 61912 w 547687"/>
                <a:gd name="T1" fmla="*/ 3467100 h 3467100"/>
                <a:gd name="T2" fmla="*/ 80962 w 547687"/>
                <a:gd name="T3" fmla="*/ 876300 h 3467100"/>
                <a:gd name="T4" fmla="*/ 547687 w 547687"/>
                <a:gd name="T5" fmla="*/ 0 h 3467100"/>
                <a:gd name="T6" fmla="*/ 0 60000 65536"/>
                <a:gd name="T7" fmla="*/ 0 60000 65536"/>
                <a:gd name="T8" fmla="*/ 0 60000 65536"/>
              </a:gdLst>
              <a:ahLst/>
              <a:cxnLst>
                <a:cxn ang="T6">
                  <a:pos x="T0" y="T1"/>
                </a:cxn>
                <a:cxn ang="T7">
                  <a:pos x="T2" y="T3"/>
                </a:cxn>
                <a:cxn ang="T8">
                  <a:pos x="T4" y="T5"/>
                </a:cxn>
              </a:cxnLst>
              <a:rect l="0" t="0"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65" name="Freeform 264"/>
          <p:cNvSpPr/>
          <p:nvPr/>
        </p:nvSpPr>
        <p:spPr bwMode="auto">
          <a:xfrm>
            <a:off x="4686300" y="3152775"/>
            <a:ext cx="209550" cy="410527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grpSp>
        <p:nvGrpSpPr>
          <p:cNvPr id="237"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238"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242"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10289" name="Flowchart: Collate 267"/>
          <p:cNvSpPr>
            <a:spLocks noChangeArrowheads="1"/>
          </p:cNvSpPr>
          <p:nvPr/>
        </p:nvSpPr>
        <p:spPr bwMode="auto">
          <a:xfrm>
            <a:off x="420688" y="6521450"/>
            <a:ext cx="152400" cy="133350"/>
          </a:xfrm>
          <a:prstGeom prst="flowChartCollate">
            <a:avLst/>
          </a:prstGeom>
          <a:solidFill>
            <a:schemeClr val="accent1"/>
          </a:solidFill>
          <a:ln w="12700">
            <a:solidFill>
              <a:schemeClr val="tx1"/>
            </a:solidFill>
            <a:round/>
            <a:headEnd type="none" w="lg" len="med"/>
            <a:tailEnd type="none" w="lg" len="med"/>
          </a:ln>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latin typeface="Century Gothic" pitchFamily="34" charset="0"/>
              <a:cs typeface="Arial" charset="0"/>
            </a:endParaRPr>
          </a:p>
        </p:txBody>
      </p:sp>
      <p:sp>
        <p:nvSpPr>
          <p:cNvPr id="10290" name="Flowchart: Collate 268"/>
          <p:cNvSpPr>
            <a:spLocks noChangeArrowheads="1"/>
          </p:cNvSpPr>
          <p:nvPr/>
        </p:nvSpPr>
        <p:spPr bwMode="auto">
          <a:xfrm>
            <a:off x="4141788" y="6589713"/>
            <a:ext cx="152400" cy="133350"/>
          </a:xfrm>
          <a:prstGeom prst="flowChartCollate">
            <a:avLst/>
          </a:prstGeom>
          <a:solidFill>
            <a:schemeClr val="accent1"/>
          </a:solidFill>
          <a:ln w="12700">
            <a:solidFill>
              <a:schemeClr val="tx1"/>
            </a:solidFill>
            <a:round/>
            <a:headEnd type="none" w="lg" len="med"/>
            <a:tailEnd type="none" w="lg" len="med"/>
          </a:ln>
        </p:spPr>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grpSp>
        <p:nvGrpSpPr>
          <p:cNvPr id="10292" name="Group 273"/>
          <p:cNvGrpSpPr>
            <a:grpSpLocks/>
          </p:cNvGrpSpPr>
          <p:nvPr/>
        </p:nvGrpSpPr>
        <p:grpSpPr bwMode="auto">
          <a:xfrm rot="16200000" flipV="1">
            <a:off x="1573212" y="498476"/>
            <a:ext cx="665163" cy="210026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wrap="none" anchor="ctr"/>
            <a:lstStyle/>
            <a:p>
              <a:pPr>
                <a:defRPr/>
              </a:pPr>
              <a:endParaRPr lang="en-US">
                <a:latin typeface="Century Gothic" pitchFamily="34" charset="0"/>
                <a:ea typeface="+mn-ea"/>
                <a:cs typeface="Arial" charset="0"/>
              </a:endParaRPr>
            </a:p>
          </p:txBody>
        </p:sp>
        <p:sp>
          <p:nvSpPr>
            <p:cNvPr id="10311" name="Freeform 275"/>
            <p:cNvSpPr>
              <a:spLocks/>
            </p:cNvSpPr>
            <p:nvPr/>
          </p:nvSpPr>
          <p:spPr bwMode="auto">
            <a:xfrm>
              <a:off x="4155453" y="3133725"/>
              <a:ext cx="547687" cy="3467100"/>
            </a:xfrm>
            <a:custGeom>
              <a:avLst/>
              <a:gdLst>
                <a:gd name="T0" fmla="*/ 61912 w 547687"/>
                <a:gd name="T1" fmla="*/ 3467100 h 3467100"/>
                <a:gd name="T2" fmla="*/ 80962 w 547687"/>
                <a:gd name="T3" fmla="*/ 876300 h 3467100"/>
                <a:gd name="T4" fmla="*/ 547687 w 547687"/>
                <a:gd name="T5" fmla="*/ 0 h 3467100"/>
                <a:gd name="T6" fmla="*/ 0 60000 65536"/>
                <a:gd name="T7" fmla="*/ 0 60000 65536"/>
                <a:gd name="T8" fmla="*/ 0 60000 65536"/>
              </a:gdLst>
              <a:ahLst/>
              <a:cxnLst>
                <a:cxn ang="T6">
                  <a:pos x="T0" y="T1"/>
                </a:cxn>
                <a:cxn ang="T7">
                  <a:pos x="T2" y="T3"/>
                </a:cxn>
                <a:cxn ang="T8">
                  <a:pos x="T4" y="T5"/>
                </a:cxn>
              </a:cxnLst>
              <a:rect l="0" t="0"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solidFill>
                <a:schemeClr val="tx1"/>
              </a:solidFill>
              <a:prstDash val="solid"/>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0293" name="TextBox 277"/>
          <p:cNvSpPr txBox="1">
            <a:spLocks noChangeArrowheads="1"/>
          </p:cNvSpPr>
          <p:nvPr/>
        </p:nvSpPr>
        <p:spPr bwMode="auto">
          <a:xfrm>
            <a:off x="1162050" y="5619750"/>
            <a:ext cx="2205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Dosing tubes</a:t>
            </a:r>
          </a:p>
        </p:txBody>
      </p:sp>
      <p:sp>
        <p:nvSpPr>
          <p:cNvPr id="10294" name="TextBox 278"/>
          <p:cNvSpPr txBox="1">
            <a:spLocks noChangeArrowheads="1"/>
          </p:cNvSpPr>
          <p:nvPr/>
        </p:nvSpPr>
        <p:spPr bwMode="auto">
          <a:xfrm>
            <a:off x="1957388" y="219075"/>
            <a:ext cx="19812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Stock Tank of coagulant</a:t>
            </a:r>
          </a:p>
        </p:txBody>
      </p:sp>
      <p:sp>
        <p:nvSpPr>
          <p:cNvPr id="10295" name="TextBox 279"/>
          <p:cNvSpPr txBox="1">
            <a:spLocks noChangeArrowheads="1"/>
          </p:cNvSpPr>
          <p:nvPr/>
        </p:nvSpPr>
        <p:spPr bwMode="auto">
          <a:xfrm rot="-2348107">
            <a:off x="6134100" y="685800"/>
            <a:ext cx="1181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Lever</a:t>
            </a:r>
          </a:p>
        </p:txBody>
      </p:sp>
      <p:sp>
        <p:nvSpPr>
          <p:cNvPr id="10296" name="TextBox 280"/>
          <p:cNvSpPr txBox="1">
            <a:spLocks noChangeArrowheads="1"/>
          </p:cNvSpPr>
          <p:nvPr/>
        </p:nvSpPr>
        <p:spPr bwMode="auto">
          <a:xfrm>
            <a:off x="6724650" y="3486150"/>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LFOM</a:t>
            </a:r>
          </a:p>
        </p:txBody>
      </p:sp>
      <p:sp>
        <p:nvSpPr>
          <p:cNvPr id="10297" name="TextBox 281"/>
          <p:cNvSpPr txBox="1">
            <a:spLocks noChangeArrowheads="1"/>
          </p:cNvSpPr>
          <p:nvPr/>
        </p:nvSpPr>
        <p:spPr bwMode="auto">
          <a:xfrm>
            <a:off x="7886700" y="4152900"/>
            <a:ext cx="857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Float</a:t>
            </a:r>
          </a:p>
        </p:txBody>
      </p:sp>
      <p:sp>
        <p:nvSpPr>
          <p:cNvPr id="10298" name="TextBox 282"/>
          <p:cNvSpPr txBox="1">
            <a:spLocks noChangeArrowheads="1"/>
          </p:cNvSpPr>
          <p:nvPr/>
        </p:nvSpPr>
        <p:spPr bwMode="auto">
          <a:xfrm>
            <a:off x="0" y="304800"/>
            <a:ext cx="16954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Constant head tank</a:t>
            </a:r>
          </a:p>
        </p:txBody>
      </p:sp>
      <p:cxnSp>
        <p:nvCxnSpPr>
          <p:cNvPr id="10299" name="Straight Arrow Connector 283"/>
          <p:cNvCxnSpPr>
            <a:cxnSpLocks noChangeShapeType="1"/>
            <a:endCxn id="10275" idx="1"/>
          </p:cNvCxnSpPr>
          <p:nvPr/>
        </p:nvCxnSpPr>
        <p:spPr bwMode="auto">
          <a:xfrm flipH="1">
            <a:off x="722313" y="1200150"/>
            <a:ext cx="96837" cy="30480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sp>
        <p:nvSpPr>
          <p:cNvPr id="10300" name="TextBox 286"/>
          <p:cNvSpPr txBox="1">
            <a:spLocks noChangeArrowheads="1"/>
          </p:cNvSpPr>
          <p:nvPr/>
        </p:nvSpPr>
        <p:spPr bwMode="auto">
          <a:xfrm>
            <a:off x="781050" y="3257550"/>
            <a:ext cx="2038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Float valve</a:t>
            </a:r>
          </a:p>
        </p:txBody>
      </p:sp>
      <p:cxnSp>
        <p:nvCxnSpPr>
          <p:cNvPr id="10301" name="Straight Arrow Connector 287"/>
          <p:cNvCxnSpPr>
            <a:cxnSpLocks noChangeShapeType="1"/>
            <a:stCxn id="10300" idx="1"/>
          </p:cNvCxnSpPr>
          <p:nvPr/>
        </p:nvCxnSpPr>
        <p:spPr bwMode="auto">
          <a:xfrm flipH="1" flipV="1">
            <a:off x="685800" y="1847850"/>
            <a:ext cx="95250" cy="1671638"/>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cxnSp>
        <p:nvCxnSpPr>
          <p:cNvPr id="10302" name="Straight Arrow Connector 292"/>
          <p:cNvCxnSpPr>
            <a:cxnSpLocks noChangeShapeType="1"/>
          </p:cNvCxnSpPr>
          <p:nvPr/>
        </p:nvCxnSpPr>
        <p:spPr bwMode="auto">
          <a:xfrm flipV="1">
            <a:off x="2819400" y="5029200"/>
            <a:ext cx="1866900" cy="28575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sp>
        <p:nvSpPr>
          <p:cNvPr id="10303" name="TextBox 295"/>
          <p:cNvSpPr txBox="1">
            <a:spLocks noChangeArrowheads="1"/>
          </p:cNvSpPr>
          <p:nvPr/>
        </p:nvSpPr>
        <p:spPr bwMode="auto">
          <a:xfrm rot="-2348107">
            <a:off x="3536950" y="1922463"/>
            <a:ext cx="1181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Slider</a:t>
            </a:r>
          </a:p>
        </p:txBody>
      </p:sp>
      <p:sp>
        <p:nvSpPr>
          <p:cNvPr id="10304" name="Rectangle 296"/>
          <p:cNvSpPr>
            <a:spLocks noChangeArrowheads="1"/>
          </p:cNvSpPr>
          <p:nvPr/>
        </p:nvSpPr>
        <p:spPr bwMode="auto">
          <a:xfrm>
            <a:off x="1466850" y="-438150"/>
            <a:ext cx="3009900" cy="438150"/>
          </a:xfrm>
          <a:prstGeom prst="rect">
            <a:avLst/>
          </a:prstGeom>
          <a:solidFill>
            <a:schemeClr val="bg1"/>
          </a:solidFill>
          <a:ln>
            <a:noFill/>
          </a:ln>
          <a:extLst>
            <a:ext uri="{91240B29-F687-4F45-9708-019B960494DF}">
              <a14:hiddenLine xmlns:a14="http://schemas.microsoft.com/office/drawing/2010/main" w="12700">
                <a:solidFill>
                  <a:srgbClr val="000000"/>
                </a:solidFill>
                <a:round/>
                <a:headEnd type="none" w="lg" len="med"/>
                <a:tailEnd type="none" w="lg" len="med"/>
              </a14:hiddenLine>
            </a:ext>
          </a:extLst>
        </p:spPr>
        <p:txBody>
          <a:bodyPr wrap="none" anchor="ct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latin typeface="Century Gothic" pitchFamily="34" charset="0"/>
              <a:cs typeface="Arial" charset="0"/>
            </a:endParaRPr>
          </a:p>
        </p:txBody>
      </p:sp>
      <p:sp>
        <p:nvSpPr>
          <p:cNvPr id="10305" name="TextBox 297"/>
          <p:cNvSpPr txBox="1">
            <a:spLocks noChangeArrowheads="1"/>
          </p:cNvSpPr>
          <p:nvPr/>
        </p:nvSpPr>
        <p:spPr bwMode="auto">
          <a:xfrm>
            <a:off x="1098550" y="6334125"/>
            <a:ext cx="214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n-US" altLang="en-US"/>
              <a:t>Purge valves</a:t>
            </a:r>
          </a:p>
        </p:txBody>
      </p:sp>
      <p:cxnSp>
        <p:nvCxnSpPr>
          <p:cNvPr id="10306" name="Straight Arrow Connector 298"/>
          <p:cNvCxnSpPr>
            <a:cxnSpLocks noChangeShapeType="1"/>
            <a:stCxn id="10305" idx="3"/>
            <a:endCxn id="10290" idx="2"/>
          </p:cNvCxnSpPr>
          <p:nvPr/>
        </p:nvCxnSpPr>
        <p:spPr bwMode="auto">
          <a:xfrm>
            <a:off x="3244850" y="6596063"/>
            <a:ext cx="973138" cy="12700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cxnSp>
        <p:nvCxnSpPr>
          <p:cNvPr id="10307" name="Straight Arrow Connector 303"/>
          <p:cNvCxnSpPr>
            <a:cxnSpLocks noChangeShapeType="1"/>
            <a:stCxn id="10305" idx="1"/>
            <a:endCxn id="10289" idx="2"/>
          </p:cNvCxnSpPr>
          <p:nvPr/>
        </p:nvCxnSpPr>
        <p:spPr bwMode="auto">
          <a:xfrm flipH="1">
            <a:off x="496888" y="6596063"/>
            <a:ext cx="601662" cy="58737"/>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cxnSp>
        <p:nvCxnSpPr>
          <p:cNvPr id="10308" name="Straight Arrow Connector 306"/>
          <p:cNvCxnSpPr>
            <a:cxnSpLocks noChangeShapeType="1"/>
            <a:stCxn id="10303" idx="2"/>
            <a:endCxn id="198" idx="0"/>
          </p:cNvCxnSpPr>
          <p:nvPr/>
        </p:nvCxnSpPr>
        <p:spPr bwMode="auto">
          <a:xfrm>
            <a:off x="4292600" y="2387600"/>
            <a:ext cx="482600" cy="303213"/>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sp>
        <p:nvSpPr>
          <p:cNvPr id="10309" name="Rectangle 230"/>
          <p:cNvSpPr>
            <a:spLocks noChangeArrowheads="1"/>
          </p:cNvSpPr>
          <p:nvPr/>
        </p:nvSpPr>
        <p:spPr bwMode="auto">
          <a:xfrm>
            <a:off x="469900" y="1416050"/>
            <a:ext cx="44450" cy="158750"/>
          </a:xfrm>
          <a:prstGeom prst="rect">
            <a:avLst/>
          </a:prstGeom>
          <a:solidFill>
            <a:schemeClr val="bg1"/>
          </a:solidFill>
          <a:ln w="12700">
            <a:solidFill>
              <a:schemeClr val="bg1"/>
            </a:solidFill>
            <a:round/>
            <a:headEnd type="none" w="lg" len="med"/>
            <a:tailEnd type="none" w="lg" len="med"/>
          </a:ln>
        </p:spPr>
        <p:txBody>
          <a:bodyPr wrap="none" anchor="ct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altLang="en-US">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smtClean="0"/>
              <a:t>Types of Lever-arm</a:t>
            </a:r>
          </a:p>
        </p:txBody>
      </p:sp>
      <p:sp>
        <p:nvSpPr>
          <p:cNvPr id="3" name="TextBox 2"/>
          <p:cNvSpPr txBox="1"/>
          <p:nvPr/>
        </p:nvSpPr>
        <p:spPr>
          <a:xfrm>
            <a:off x="228600" y="1697038"/>
            <a:ext cx="8534400" cy="1414462"/>
          </a:xfrm>
          <a:prstGeom prst="rect">
            <a:avLst/>
          </a:prstGeom>
          <a:noFill/>
        </p:spPr>
        <p:txBody>
          <a:bodyPr>
            <a:spAutoFit/>
          </a:bodyPr>
          <a:lstStyle/>
          <a:p>
            <a:pPr marL="285750" indent="-285750">
              <a:buFont typeface="Wingdings" pitchFamily="2" charset="2"/>
              <a:buChar char="Ø"/>
              <a:defRPr/>
            </a:pPr>
            <a:r>
              <a:rPr lang="en-US" sz="2800" dirty="0">
                <a:latin typeface="+mn-lt"/>
              </a:rPr>
              <a:t>Half-sized</a:t>
            </a:r>
          </a:p>
          <a:p>
            <a:pPr marL="742950" lvl="1" indent="-285750">
              <a:buFont typeface="Arial" pitchFamily="34" charset="0"/>
              <a:buChar char="•"/>
              <a:defRPr/>
            </a:pPr>
            <a:r>
              <a:rPr lang="en-US" sz="2000" dirty="0">
                <a:latin typeface="+mn-lt"/>
              </a:rPr>
              <a:t>Single</a:t>
            </a:r>
          </a:p>
          <a:p>
            <a:pPr marL="742950" lvl="1" indent="-285750">
              <a:buFont typeface="Arial" pitchFamily="34" charset="0"/>
              <a:buChar char="•"/>
              <a:defRPr/>
            </a:pPr>
            <a:r>
              <a:rPr lang="en-US" sz="2000" dirty="0">
                <a:latin typeface="+mn-lt"/>
              </a:rPr>
              <a:t>Double</a:t>
            </a:r>
          </a:p>
          <a:p>
            <a:pPr marL="742950" lvl="1" indent="-285750">
              <a:buFont typeface="Arial" pitchFamily="34" charset="0"/>
              <a:buChar char="•"/>
              <a:defRPr/>
            </a:pPr>
            <a:endParaRPr lang="en-US" dirty="0">
              <a:latin typeface="+mn-lt"/>
            </a:endParaRPr>
          </a:p>
        </p:txBody>
      </p:sp>
      <p:sp>
        <p:nvSpPr>
          <p:cNvPr id="4" name="TextBox 3"/>
          <p:cNvSpPr txBox="1"/>
          <p:nvPr/>
        </p:nvSpPr>
        <p:spPr>
          <a:xfrm>
            <a:off x="228600" y="3200400"/>
            <a:ext cx="1824038" cy="1138238"/>
          </a:xfrm>
          <a:prstGeom prst="rect">
            <a:avLst/>
          </a:prstGeom>
          <a:noFill/>
        </p:spPr>
        <p:txBody>
          <a:bodyPr wrap="none">
            <a:spAutoFit/>
          </a:bodyPr>
          <a:lstStyle/>
          <a:p>
            <a:pPr marL="285750" indent="-285750">
              <a:buFont typeface="Wingdings" pitchFamily="2" charset="2"/>
              <a:buChar char="Ø"/>
              <a:defRPr/>
            </a:pPr>
            <a:r>
              <a:rPr lang="en-US" sz="2800" dirty="0">
                <a:latin typeface="+mn-lt"/>
              </a:rPr>
              <a:t>Full-sized</a:t>
            </a:r>
          </a:p>
          <a:p>
            <a:pPr marL="800100" lvl="1" indent="-342900">
              <a:buFont typeface="Arial" pitchFamily="34" charset="0"/>
              <a:buChar char="•"/>
              <a:defRPr/>
            </a:pPr>
            <a:r>
              <a:rPr lang="en-US" sz="2000" dirty="0">
                <a:latin typeface="+mn-lt"/>
              </a:rPr>
              <a:t>Single</a:t>
            </a:r>
          </a:p>
          <a:p>
            <a:pPr marL="800100" lvl="1" indent="-342900">
              <a:buFont typeface="Arial" pitchFamily="34" charset="0"/>
              <a:buChar char="•"/>
              <a:defRPr/>
            </a:pPr>
            <a:r>
              <a:rPr lang="en-US" sz="2000" dirty="0">
                <a:latin typeface="+mn-lt"/>
              </a:rPr>
              <a:t>Double</a:t>
            </a:r>
          </a:p>
        </p:txBody>
      </p:sp>
      <p:pic>
        <p:nvPicPr>
          <p:cNvPr id="11269"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048000" y="2057400"/>
            <a:ext cx="5715000" cy="36909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endParaRPr lang="en-US" altLang="en-US" smtClean="0"/>
          </a:p>
        </p:txBody>
      </p:sp>
      <p:sp>
        <p:nvSpPr>
          <p:cNvPr id="12291" name="Content Placeholder 2"/>
          <p:cNvSpPr>
            <a:spLocks noGrp="1"/>
          </p:cNvSpPr>
          <p:nvPr>
            <p:ph sz="half" idx="1"/>
          </p:nvPr>
        </p:nvSpPr>
        <p:spPr>
          <a:xfrm>
            <a:off x="457200" y="1600200"/>
            <a:ext cx="8229600" cy="4525963"/>
          </a:xfrm>
        </p:spPr>
        <p:txBody>
          <a:bodyPr/>
          <a:lstStyle/>
          <a:p>
            <a:pPr marL="0" indent="0" algn="ctr" eaLnBrk="1" hangingPunct="1">
              <a:buFont typeface="Wingdings" pitchFamily="2" charset="2"/>
              <a:buNone/>
            </a:pPr>
            <a:endParaRPr lang="en-US" altLang="en-US" sz="8000" b="1" smtClean="0"/>
          </a:p>
          <a:p>
            <a:pPr marL="0" indent="0" algn="ctr" eaLnBrk="1" hangingPunct="1">
              <a:buFont typeface="Wingdings" pitchFamily="2" charset="2"/>
              <a:buNone/>
            </a:pPr>
            <a:r>
              <a:rPr lang="en-US" altLang="en-US" sz="8000" b="1" smtClean="0"/>
              <a:t>What We’ve Done</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smtClean="0"/>
              <a:t>Single Lever Arm</a:t>
            </a:r>
          </a:p>
        </p:txBody>
      </p:sp>
      <p:pic>
        <p:nvPicPr>
          <p:cNvPr id="13315" name="Content Placeholder 5" descr="Single Arm CDC 1.jpg"/>
          <p:cNvPicPr>
            <a:picLocks noGrp="1" noChangeAspect="1"/>
          </p:cNvPicPr>
          <p:nvPr>
            <p:ph sz="half" idx="1"/>
          </p:nvPr>
        </p:nvPicPr>
        <p:blipFill>
          <a:blip r:embed="rId2">
            <a:extLst>
              <a:ext uri="{28A0092B-C50C-407E-A947-70E740481C1C}">
                <a14:useLocalDpi xmlns:a14="http://schemas.microsoft.com/office/drawing/2010/main" val="0"/>
              </a:ext>
            </a:extLst>
          </a:blip>
          <a:srcRect l="17439" r="17439"/>
          <a:stretch>
            <a:fillRect/>
          </a:stretch>
        </p:blipFill>
        <p:spPr/>
      </p:pic>
      <p:pic>
        <p:nvPicPr>
          <p:cNvPr id="13316" name="Content Placeholder 4" descr="Single Arm CDC 2.jpg"/>
          <p:cNvPicPr>
            <a:picLocks noGrp="1" noChangeAspect="1"/>
          </p:cNvPicPr>
          <p:nvPr>
            <p:ph sz="half" idx="2"/>
          </p:nvPr>
        </p:nvPicPr>
        <p:blipFill>
          <a:blip r:embed="rId3">
            <a:extLst>
              <a:ext uri="{28A0092B-C50C-407E-A947-70E740481C1C}">
                <a14:useLocalDpi xmlns:a14="http://schemas.microsoft.com/office/drawing/2010/main" val="0"/>
              </a:ext>
            </a:extLst>
          </a:blip>
          <a:srcRect l="17439" r="17439"/>
          <a:stretch>
            <a:fillRect/>
          </a:stretch>
        </p:blip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smtClean="0"/>
              <a:t>Float Valve</a:t>
            </a:r>
          </a:p>
        </p:txBody>
      </p:sp>
      <p:sp>
        <p:nvSpPr>
          <p:cNvPr id="14339" name="Content Placeholder 2"/>
          <p:cNvSpPr>
            <a:spLocks noGrp="1"/>
          </p:cNvSpPr>
          <p:nvPr>
            <p:ph sz="half" idx="1"/>
          </p:nvPr>
        </p:nvSpPr>
        <p:spPr/>
        <p:txBody>
          <a:bodyPr/>
          <a:lstStyle/>
          <a:p>
            <a:pPr eaLnBrk="1" hangingPunct="1"/>
            <a:endParaRPr lang="en-US" altLang="en-US" smtClean="0"/>
          </a:p>
        </p:txBody>
      </p:sp>
      <p:sp>
        <p:nvSpPr>
          <p:cNvPr id="14340" name="Content Placeholder 3"/>
          <p:cNvSpPr>
            <a:spLocks noGrp="1"/>
          </p:cNvSpPr>
          <p:nvPr>
            <p:ph sz="half" idx="2"/>
          </p:nvPr>
        </p:nvSpPr>
        <p:spPr/>
        <p:txBody>
          <a:bodyPr/>
          <a:lstStyle/>
          <a:p>
            <a:pPr eaLnBrk="1" hangingPunct="1"/>
            <a:endParaRPr lang="en-US" altLang="en-US" smtClean="0"/>
          </a:p>
        </p:txBody>
      </p:sp>
      <p:pic>
        <p:nvPicPr>
          <p:cNvPr id="1434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52600"/>
            <a:ext cx="40386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722438"/>
            <a:ext cx="3505200" cy="467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smtClean="0"/>
              <a:t>Float </a:t>
            </a:r>
          </a:p>
        </p:txBody>
      </p:sp>
      <p:pic>
        <p:nvPicPr>
          <p:cNvPr id="15363" name="Content Placeholder 1"/>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79463" y="1600200"/>
            <a:ext cx="3394075" cy="4525963"/>
          </a:xfrm>
        </p:spPr>
      </p:pic>
      <p:pic>
        <p:nvPicPr>
          <p:cNvPr id="15364"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70463" y="1600200"/>
            <a:ext cx="3394075" cy="4525963"/>
          </a:xfrm>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2209</TotalTime>
  <Words>345</Words>
  <Application>Microsoft Office PowerPoint</Application>
  <PresentationFormat>On-screen Show (4:3)</PresentationFormat>
  <Paragraphs>45</Paragraphs>
  <Slides>12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Calibri</vt:lpstr>
      <vt:lpstr>MS PGothic</vt:lpstr>
      <vt:lpstr>Arial</vt:lpstr>
      <vt:lpstr>Wingdings</vt:lpstr>
      <vt:lpstr>Century Gothic</vt:lpstr>
      <vt:lpstr>Times New Roman</vt:lpstr>
      <vt:lpstr>AguaClara English</vt:lpstr>
      <vt:lpstr>Chemical Dose Controller</vt:lpstr>
      <vt:lpstr>PowerPoint Presentation</vt:lpstr>
      <vt:lpstr>PowerPoint Presentation</vt:lpstr>
      <vt:lpstr>PowerPoint Presentation</vt:lpstr>
      <vt:lpstr>Types of Lever-arm</vt:lpstr>
      <vt:lpstr>PowerPoint Presentation</vt:lpstr>
      <vt:lpstr>Single Lever Arm</vt:lpstr>
      <vt:lpstr>Float Valve</vt:lpstr>
      <vt:lpstr>Float </vt:lpstr>
      <vt:lpstr>What We’re Going to Do</vt:lpstr>
      <vt:lpstr>Questions For You!</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Annie</cp:lastModifiedBy>
  <cp:revision>56</cp:revision>
  <dcterms:created xsi:type="dcterms:W3CDTF">2014-03-12T20:19:44Z</dcterms:created>
  <dcterms:modified xsi:type="dcterms:W3CDTF">2014-05-17T00:05:29Z</dcterms:modified>
</cp:coreProperties>
</file>