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lang="en-US" sz="1100"/>
              <a:t>The Linear Chemical Dose Controller (CDC) system was designed to maintain a constant chemical dose to the treatment train as the plant flow rate changes. Past CDC teams worked on improving the design of the Constant Head Tank (CHT), and making the CDC system modular. This semester the CDC team will be redesigning the CHTs so that all four tanks are connected to each other, and so that the calibration columns are attached to the CHT module. Additionally, the team will be recreating and modifying the modular CDC system designed in past semesters.</a:t>
            </a:r>
          </a:p>
          <a:p>
            <a:pPr lvl="0">
              <a:spcBef>
                <a:spcPts val="0"/>
              </a:spcBef>
              <a:buNone/>
            </a:pPr>
            <a:r>
              <a:t/>
            </a:r>
            <a:endParaRPr sz="1100"/>
          </a:p>
          <a:p>
            <a:pPr lvl="0" rtl="0">
              <a:spcBef>
                <a:spcPts val="0"/>
              </a:spcBef>
              <a:buNone/>
            </a:pPr>
            <a:r>
              <a:t/>
            </a:r>
            <a:endParaRPr sz="1100"/>
          </a:p>
          <a:p>
            <a:pPr lvl="0" rtl="0">
              <a:spcBef>
                <a:spcPts val="0"/>
              </a:spcBef>
              <a:buNone/>
            </a:pPr>
            <a:r>
              <a:rPr lang="en-US" sz="1100"/>
              <a:t>Link to read only-report: https://www.overleaf.com/read/vzxkhyvyfchn</a:t>
            </a:r>
          </a:p>
        </p:txBody>
      </p:sp>
      <p:sp>
        <p:nvSpPr>
          <p:cNvPr id="82" name="Shape 8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8" name="Shape 168"/>
        <p:cNvGrpSpPr/>
        <p:nvPr/>
      </p:nvGrpSpPr>
      <p:grpSpPr>
        <a:xfrm>
          <a:off x="0" y="0"/>
          <a:ext cx="0" cy="0"/>
          <a:chOff x="0" y="0"/>
          <a:chExt cx="0" cy="0"/>
        </a:xfrm>
      </p:grpSpPr>
      <p:sp>
        <p:nvSpPr>
          <p:cNvPr id="169" name="Shape 169"/>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Cite your sources here. </a:t>
            </a:r>
          </a:p>
          <a:p>
            <a:pPr lvl="0" rtl="0">
              <a:spcBef>
                <a:spcPts val="0"/>
              </a:spcBef>
              <a:buNone/>
            </a:pPr>
            <a:r>
              <a:t/>
            </a: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r>
              <a:t/>
            </a: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a:p>
            <a:pPr lvl="0" rtl="0">
              <a:spcBef>
                <a:spcPts val="0"/>
              </a:spcBef>
              <a:buClr>
                <a:schemeClr val="dk1"/>
              </a:buClr>
              <a:buFont typeface="Arial"/>
              <a:buNone/>
            </a:pPr>
            <a:r>
              <a:t/>
            </a:r>
            <a:endParaRPr sz="1000">
              <a:solidFill>
                <a:schemeClr val="dk1"/>
              </a:solidFill>
            </a:endParaRPr>
          </a:p>
          <a:p>
            <a:pPr lvl="0" rtl="0">
              <a:spcBef>
                <a:spcPts val="0"/>
              </a:spcBef>
              <a:buClr>
                <a:schemeClr val="dk1"/>
              </a:buClr>
              <a:buSzPct val="110000"/>
              <a:buFont typeface="Arial"/>
              <a:buNone/>
            </a:pPr>
            <a:r>
              <a:rPr lang="en-US" sz="1000">
                <a:solidFill>
                  <a:schemeClr val="dk1"/>
                </a:solidFill>
              </a:rPr>
              <a:t>If there are any appendix slides that are relevant to this slide, mention it in your notes. </a:t>
            </a:r>
          </a:p>
        </p:txBody>
      </p:sp>
      <p:sp>
        <p:nvSpPr>
          <p:cNvPr id="170" name="Shape 170"/>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7" name="Shape 177"/>
        <p:cNvGrpSpPr/>
        <p:nvPr/>
      </p:nvGrpSpPr>
      <p:grpSpPr>
        <a:xfrm>
          <a:off x="0" y="0"/>
          <a:ext cx="0" cy="0"/>
          <a:chOff x="0" y="0"/>
          <a:chExt cx="0" cy="0"/>
        </a:xfrm>
      </p:grpSpPr>
      <p:sp>
        <p:nvSpPr>
          <p:cNvPr id="178" name="Shape 178"/>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sz="1000"/>
          </a:p>
        </p:txBody>
      </p:sp>
      <p:sp>
        <p:nvSpPr>
          <p:cNvPr id="179" name="Shape 179"/>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0" name="Shape 190"/>
        <p:cNvGrpSpPr/>
        <p:nvPr/>
      </p:nvGrpSpPr>
      <p:grpSpPr>
        <a:xfrm>
          <a:off x="0" y="0"/>
          <a:ext cx="0" cy="0"/>
          <a:chOff x="0" y="0"/>
          <a:chExt cx="0" cy="0"/>
        </a:xfrm>
      </p:grpSpPr>
      <p:sp>
        <p:nvSpPr>
          <p:cNvPr id="191" name="Shape 19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lang="en-US" sz="1000"/>
              <a:t>After a talk with Ethan and Skyler in Honduras, the CDC team has decided to incorporate an adjustable shelf system, which has still yet to be designed and fabricated.An adjustable shelf design is preferred to permanently mounting it somewhere in the plant because there will likely be error in placement in the inital set up. </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The figure shown above is the CDC system with an adjustable shelf from the Fall 15 semester. </a:t>
            </a:r>
          </a:p>
          <a:p>
            <a:pPr lvl="0">
              <a:spcBef>
                <a:spcPts val="0"/>
              </a:spcBef>
              <a:buClr>
                <a:schemeClr val="dk1"/>
              </a:buClr>
              <a:buFont typeface="Arial"/>
              <a:buNone/>
            </a:pPr>
            <a:r>
              <a:t/>
            </a:r>
            <a:endParaRPr sz="1000"/>
          </a:p>
          <a:p>
            <a:pPr lvl="0" rtl="0">
              <a:spcBef>
                <a:spcPts val="0"/>
              </a:spcBef>
              <a:buClr>
                <a:schemeClr val="dk1"/>
              </a:buClr>
              <a:buSzPct val="110000"/>
              <a:buFont typeface="Arial"/>
              <a:buNone/>
            </a:pPr>
            <a:r>
              <a:rPr lang="en-US" sz="1000"/>
              <a:t>If this design is taken into practice, fabrication will need to keep occurring in the AguaClara lab in the US unless a PVC welder is sent to Honduras. </a:t>
            </a:r>
          </a:p>
        </p:txBody>
      </p:sp>
      <p:sp>
        <p:nvSpPr>
          <p:cNvPr id="192" name="Shape 19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0" name="Shape 200"/>
        <p:cNvGrpSpPr/>
        <p:nvPr/>
      </p:nvGrpSpPr>
      <p:grpSpPr>
        <a:xfrm>
          <a:off x="0" y="0"/>
          <a:ext cx="0" cy="0"/>
          <a:chOff x="0" y="0"/>
          <a:chExt cx="0" cy="0"/>
        </a:xfrm>
      </p:grpSpPr>
      <p:sp>
        <p:nvSpPr>
          <p:cNvPr id="201" name="Shape 20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202" name="Shape 20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2" name="Shape 212"/>
        <p:cNvGrpSpPr/>
        <p:nvPr/>
      </p:nvGrpSpPr>
      <p:grpSpPr>
        <a:xfrm>
          <a:off x="0" y="0"/>
          <a:ext cx="0" cy="0"/>
          <a:chOff x="0" y="0"/>
          <a:chExt cx="0" cy="0"/>
        </a:xfrm>
      </p:grpSpPr>
      <p:sp>
        <p:nvSpPr>
          <p:cNvPr id="213" name="Shape 21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rPr lang="en-US"/>
              <a:t>From this point on, add any slides with figures that will help support your thesis. You might pull these figures from your Final Report. </a:t>
            </a:r>
          </a:p>
        </p:txBody>
      </p:sp>
      <p:sp>
        <p:nvSpPr>
          <p:cNvPr id="214" name="Shape 21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1" name="Shape 221"/>
        <p:cNvGrpSpPr/>
        <p:nvPr/>
      </p:nvGrpSpPr>
      <p:grpSpPr>
        <a:xfrm>
          <a:off x="0" y="0"/>
          <a:ext cx="0" cy="0"/>
          <a:chOff x="0" y="0"/>
          <a:chExt cx="0" cy="0"/>
        </a:xfrm>
      </p:grpSpPr>
      <p:sp>
        <p:nvSpPr>
          <p:cNvPr id="222" name="Shape 222"/>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Cite your sources here. </a:t>
            </a:r>
          </a:p>
          <a:p>
            <a:pPr lvl="0" rtl="0">
              <a:spcBef>
                <a:spcPts val="0"/>
              </a:spcBef>
              <a:buNone/>
            </a:pPr>
            <a:r>
              <a:t/>
            </a: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r>
              <a:t/>
            </a: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p:txBody>
      </p:sp>
      <p:sp>
        <p:nvSpPr>
          <p:cNvPr id="223" name="Shape 223"/>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 name="Shape 89"/>
        <p:cNvGrpSpPr/>
        <p:nvPr/>
      </p:nvGrpSpPr>
      <p:grpSpPr>
        <a:xfrm>
          <a:off x="0" y="0"/>
          <a:ext cx="0" cy="0"/>
          <a:chOff x="0" y="0"/>
          <a:chExt cx="0" cy="0"/>
        </a:xfrm>
      </p:grpSpPr>
      <p:sp>
        <p:nvSpPr>
          <p:cNvPr id="90" name="Shape 9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The Chemical Dose Controller (CDC) system in AguaClara water treatment plants automatically controls the chemical dosage entering the treatment train. An integral part of the CDC system is the Constant Head Tank (CHT), which contains chemical solutions of either coagulant or chlorine which dose the raw water entering the plant. CHTs are designed such that the flow of chemicals leaving the CHT is controlled only by the elevation difference between the free surface in the CHT and the dosing tube exit that is open to the atmosphere. </a:t>
            </a:r>
          </a:p>
          <a:p>
            <a:pPr lvl="0" rtl="0">
              <a:spcBef>
                <a:spcPts val="0"/>
              </a:spcBef>
              <a:buNone/>
            </a:pPr>
            <a:r>
              <a:t/>
            </a:r>
            <a:endParaRPr sz="1000"/>
          </a:p>
          <a:p>
            <a:pPr lvl="0" rtl="0">
              <a:spcBef>
                <a:spcPts val="0"/>
              </a:spcBef>
              <a:buClr>
                <a:schemeClr val="dk1"/>
              </a:buClr>
              <a:buSzPct val="110000"/>
              <a:buFont typeface="Arial"/>
              <a:buNone/>
            </a:pPr>
            <a:r>
              <a:rPr lang="en-US" sz="1000"/>
              <a:t>This elevation difference can change in two ways: (1) The operator slides the end of the dosing tube along the lever arm to set the dose. (2) The plant flow rate changes, causing a corresponding change in the entrance tank water level that in turn lifts the float and changes the inclination of the lever arm. This system automatically controls the chemical flow rate based on the influent plant flow rate (Castro et al., 2013). </a:t>
            </a:r>
          </a:p>
          <a:p>
            <a:pPr lvl="0" rtl="0">
              <a:spcBef>
                <a:spcPts val="0"/>
              </a:spcBef>
              <a:buNone/>
            </a:pPr>
            <a:r>
              <a:t/>
            </a:r>
            <a:endParaRPr sz="1000"/>
          </a:p>
          <a:p>
            <a:pPr lvl="0" rtl="0">
              <a:spcBef>
                <a:spcPts val="0"/>
              </a:spcBef>
              <a:buNone/>
            </a:pPr>
            <a:r>
              <a:t/>
            </a:r>
            <a:endParaRPr sz="1000"/>
          </a:p>
          <a:p>
            <a:pPr lvl="0" rtl="0">
              <a:spcBef>
                <a:spcPts val="0"/>
              </a:spcBef>
              <a:buNone/>
            </a:pPr>
            <a:r>
              <a:t/>
            </a:r>
            <a:endParaRPr sz="1000"/>
          </a:p>
          <a:p>
            <a:pPr lvl="0" rtl="0">
              <a:spcBef>
                <a:spcPts val="0"/>
              </a:spcBef>
              <a:buNone/>
            </a:pPr>
            <a:r>
              <a:rPr b="1" lang="en-US" sz="1000"/>
              <a:t>Figure Caption:</a:t>
            </a:r>
            <a:r>
              <a:rPr lang="en-US" sz="1000"/>
              <a:t> A schematic of the Chemical Dose Control (CDC) system. The chemical flow rate into the treatment train is automatically controlled based on the elevation difference between the free surface in the CHT and the dosing tube level which is linearly correlated with water level in the Entrance Tank by a Linear Flow Orifice Meter </a:t>
            </a:r>
          </a:p>
        </p:txBody>
      </p:sp>
      <p:sp>
        <p:nvSpPr>
          <p:cNvPr id="91" name="Shape 9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 name="Shape 98"/>
        <p:cNvGrpSpPr/>
        <p:nvPr/>
      </p:nvGrpSpPr>
      <p:grpSpPr>
        <a:xfrm>
          <a:off x="0" y="0"/>
          <a:ext cx="0" cy="0"/>
          <a:chOff x="0" y="0"/>
          <a:chExt cx="0" cy="0"/>
        </a:xfrm>
      </p:grpSpPr>
      <p:sp>
        <p:nvSpPr>
          <p:cNvPr id="99" name="Shape 99"/>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lang="en-US" sz="1000"/>
              <a:t>The current implementation of the CHT in Honduras is a re-purposed Tupperware container. The tubing at the inlet of the container, shown at the right side, connects the chemical feed stock and the custom float valve. To the left is the outlet tube, which transports chemicals from the CHT to the lever arm. </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At the bottom of the CHT is the drain tube, which serves maintenance purposes. When sediment, namely calcium carbonate, builds up and settles at the base of the CHT, the CHT is taken off line and flushed with vinegar to clear off the calcium deposits. At this point, the inlet and outlet tubes are closed off and the drain tube is open to clean out the tank. </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Although the CHT in the figure above uses locally available materials, the Tupperware is not chlorine resistant and must be replaced periodically. Additionally, there is sediment build up on the sides of the tank that will not be completely solved by the drain.</a:t>
            </a:r>
          </a:p>
          <a:p>
            <a:pPr lvl="0" rtl="0">
              <a:spcBef>
                <a:spcPts val="0"/>
              </a:spcBef>
              <a:buClr>
                <a:schemeClr val="dk1"/>
              </a:buClr>
              <a:buFont typeface="Arial"/>
              <a:buNone/>
            </a:pPr>
            <a:r>
              <a:t/>
            </a:r>
            <a:endParaRPr sz="1000"/>
          </a:p>
        </p:txBody>
      </p:sp>
      <p:sp>
        <p:nvSpPr>
          <p:cNvPr id="100" name="Shape 100"/>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7" name="Shape 107"/>
        <p:cNvGrpSpPr/>
        <p:nvPr/>
      </p:nvGrpSpPr>
      <p:grpSpPr>
        <a:xfrm>
          <a:off x="0" y="0"/>
          <a:ext cx="0" cy="0"/>
          <a:chOff x="0" y="0"/>
          <a:chExt cx="0" cy="0"/>
        </a:xfrm>
      </p:grpSpPr>
      <p:sp>
        <p:nvSpPr>
          <p:cNvPr id="108" name="Shape 108"/>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lang="en-US" sz="1000"/>
              <a:t> In Spring 2016, the design of the constant head tank was created from large diameter PVC pipe. This design, shown in the figure above, solves the issue of periodic tank replacement since the PVC is fairly resistant to chlorine oxidizing effects. The design still implements the custom made float valves, which are shorter in length than the manufacturer made ones. The bottom of the PVC pipe tank is a fitted pipe cap that is drilled through to make room for the drain valve. The rounded nature of this CHT design's bottom resolves some of the issue of sediment build up and aids in simple maintenance. </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the fabrication of this CHT is very easy compared to the necessary welding to fabricate the Fall 16 design of the CHT. However, the non modular nature of this design is a demerit that is addressed by Fall 16. </a:t>
            </a:r>
          </a:p>
          <a:p>
            <a:pPr lvl="0">
              <a:spcBef>
                <a:spcPts val="0"/>
              </a:spcBef>
              <a:buClr>
                <a:schemeClr val="dk1"/>
              </a:buClr>
              <a:buFont typeface="Arial"/>
              <a:buNone/>
            </a:pPr>
            <a:r>
              <a:t/>
            </a:r>
            <a:endParaRPr sz="1000"/>
          </a:p>
          <a:p>
            <a:pPr lvl="0" rtl="0">
              <a:spcBef>
                <a:spcPts val="0"/>
              </a:spcBef>
              <a:buClr>
                <a:schemeClr val="dk1"/>
              </a:buClr>
              <a:buSzPct val="110000"/>
              <a:buFont typeface="Arial"/>
              <a:buNone/>
            </a:pPr>
            <a:r>
              <a:rPr lang="en-US" sz="1000"/>
              <a:t>Additionally, the use of tubing clamps is not ideal as the clamps permanently deform the tubing. In Fall 2016, the CDC team addresses this by using barbed valves instead which are a little more expensive but do not damage the tubing in anyway. </a:t>
            </a:r>
          </a:p>
        </p:txBody>
      </p:sp>
      <p:sp>
        <p:nvSpPr>
          <p:cNvPr id="109" name="Shape 109"/>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6" name="Shape 116"/>
        <p:cNvGrpSpPr/>
        <p:nvPr/>
      </p:nvGrpSpPr>
      <p:grpSpPr>
        <a:xfrm>
          <a:off x="0" y="0"/>
          <a:ext cx="0" cy="0"/>
          <a:chOff x="0" y="0"/>
          <a:chExt cx="0" cy="0"/>
        </a:xfrm>
      </p:grpSpPr>
      <p:sp>
        <p:nvSpPr>
          <p:cNvPr id="117" name="Shape 117"/>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lang="en-US" sz="1000">
                <a:solidFill>
                  <a:schemeClr val="dk1"/>
                </a:solidFill>
              </a:rPr>
              <a:t>The design for the first iteration of the CHT is based on the following constraints:</a:t>
            </a:r>
          </a:p>
          <a:p>
            <a:pPr lvl="0">
              <a:spcBef>
                <a:spcPts val="0"/>
              </a:spcBef>
              <a:buClr>
                <a:schemeClr val="dk1"/>
              </a:buClr>
              <a:buFont typeface="Arial"/>
              <a:buNone/>
            </a:pPr>
            <a:r>
              <a:t/>
            </a:r>
            <a:endParaRPr sz="1000">
              <a:solidFill>
                <a:schemeClr val="dk1"/>
              </a:solidFill>
            </a:endParaRPr>
          </a:p>
          <a:p>
            <a:pPr lvl="0">
              <a:spcBef>
                <a:spcPts val="0"/>
              </a:spcBef>
              <a:buClr>
                <a:schemeClr val="dk1"/>
              </a:buClr>
              <a:buSzPct val="110000"/>
              <a:buFont typeface="Arial"/>
              <a:buNone/>
            </a:pPr>
            <a:r>
              <a:rPr lang="en-US" sz="1000">
                <a:solidFill>
                  <a:schemeClr val="dk1"/>
                </a:solidFill>
              </a:rPr>
              <a:t>1.Resistance to chlorine: The new CHT is made from PVC, so it will not degrade as quickly as the current tupperware CHT and therefore will not have to be replaced as often.</a:t>
            </a:r>
          </a:p>
          <a:p>
            <a:pPr lvl="0">
              <a:spcBef>
                <a:spcPts val="0"/>
              </a:spcBef>
              <a:buClr>
                <a:schemeClr val="dk1"/>
              </a:buClr>
              <a:buSzPct val="110000"/>
              <a:buFont typeface="Arial"/>
              <a:buNone/>
            </a:pPr>
            <a:r>
              <a:rPr lang="en-US" sz="1000">
                <a:solidFill>
                  <a:schemeClr val="dk1"/>
                </a:solidFill>
              </a:rPr>
              <a:t>2.Ease of maintenance: In order to make maintenance of the CHT easier for plant operators, the new design has drainage tubing so that the tanks can be filled with vinegar for cleaning and then drained easily. Additionally, a spoon or spatula may need to be implemented to scrape precipitate out of the corners of the tanks. </a:t>
            </a:r>
          </a:p>
          <a:p>
            <a:pPr lvl="0">
              <a:spcBef>
                <a:spcPts val="0"/>
              </a:spcBef>
              <a:buClr>
                <a:schemeClr val="dk1"/>
              </a:buClr>
              <a:buSzPct val="110000"/>
              <a:buFont typeface="Arial"/>
              <a:buNone/>
            </a:pPr>
            <a:r>
              <a:rPr lang="en-US" sz="1000">
                <a:solidFill>
                  <a:schemeClr val="dk1"/>
                </a:solidFill>
              </a:rPr>
              <a:t>3.Accommodation of original float valve: The current CHT design uses a modified version of the float valve, while the new design accommodates the original size of the float valve.</a:t>
            </a:r>
          </a:p>
          <a:p>
            <a:pPr lvl="0">
              <a:spcBef>
                <a:spcPts val="0"/>
              </a:spcBef>
              <a:buClr>
                <a:schemeClr val="dk1"/>
              </a:buClr>
              <a:buSzPct val="110000"/>
              <a:buFont typeface="Arial"/>
              <a:buNone/>
            </a:pPr>
            <a:r>
              <a:rPr lang="en-US" sz="1000">
                <a:solidFill>
                  <a:schemeClr val="dk1"/>
                </a:solidFill>
              </a:rPr>
              <a:t>4.Size of PVC welder: The tank height is constrained by the size of the PVC welder, as the head of the welder needs to be able to fit inside each tank so that the corners can be properly welded.</a:t>
            </a:r>
          </a:p>
          <a:p>
            <a:pPr lvl="0">
              <a:spcBef>
                <a:spcPts val="0"/>
              </a:spcBef>
              <a:buClr>
                <a:schemeClr val="dk1"/>
              </a:buClr>
              <a:buSzPct val="110000"/>
              <a:buFont typeface="Arial"/>
              <a:buNone/>
            </a:pPr>
            <a:r>
              <a:rPr lang="en-US" sz="1000">
                <a:solidFill>
                  <a:schemeClr val="dk1"/>
                </a:solidFill>
              </a:rPr>
              <a:t>5.Addition of calibration columns: The new CHT design incorporates the calibration columns into the module, making the CDC system more streamlined and easier to ship to Honduras.</a:t>
            </a:r>
          </a:p>
          <a:p>
            <a:pPr lvl="0" rtl="0">
              <a:spcBef>
                <a:spcPts val="0"/>
              </a:spcBef>
              <a:buNone/>
            </a:pPr>
            <a:r>
              <a:t/>
            </a:r>
            <a:endParaRPr sz="1000"/>
          </a:p>
        </p:txBody>
      </p:sp>
      <p:sp>
        <p:nvSpPr>
          <p:cNvPr id="118" name="Shape 118"/>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6" name="Shape 126"/>
        <p:cNvGrpSpPr/>
        <p:nvPr/>
      </p:nvGrpSpPr>
      <p:grpSpPr>
        <a:xfrm>
          <a:off x="0" y="0"/>
          <a:ext cx="0" cy="0"/>
          <a:chOff x="0" y="0"/>
          <a:chExt cx="0" cy="0"/>
        </a:xfrm>
      </p:grpSpPr>
      <p:sp>
        <p:nvSpPr>
          <p:cNvPr id="127" name="Shape 127"/>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lang="en-US" sz="1000"/>
              <a:t>The figure below shows a side view of the CHT design for the Fall 2016 semester. The influent water will flow through the calibration columns and pipes, into the tank, then out through the outflow tube. The drainage tube is not shown but will have the same layout as the outflow tubes. </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From the single pipe that contains chlorine and diverts to the calibration column, the pipe splits into two pipes that are inlets to the constant head tank. The two pipes with the same chemical will have valves on them so only one needs to be in use at a time. This allows one constant head tank to be taken offline for maintenance while another is still functional. The calibration column and offset layout are chosen because of sizing constraints due to the pipe size and the tank compartment width. </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An issue with the previous design is that the four CHTs were not constrained to one another, so when the plant operator took one down for maintenance and placed it back, it could be at a different height, giving a different head loss for each CHT. </a:t>
            </a:r>
          </a:p>
          <a:p>
            <a:pPr lvl="0">
              <a:spcBef>
                <a:spcPts val="0"/>
              </a:spcBef>
              <a:buClr>
                <a:schemeClr val="dk1"/>
              </a:buClr>
              <a:buFont typeface="Arial"/>
              <a:buNone/>
            </a:pPr>
            <a:r>
              <a:t/>
            </a:r>
            <a:endParaRPr sz="1000"/>
          </a:p>
          <a:p>
            <a:pPr lvl="0">
              <a:spcBef>
                <a:spcPts val="0"/>
              </a:spcBef>
              <a:buClr>
                <a:schemeClr val="dk1"/>
              </a:buClr>
              <a:buFont typeface="Arial"/>
              <a:buNone/>
            </a:pPr>
            <a:r>
              <a:t/>
            </a:r>
            <a:endParaRPr sz="1000"/>
          </a:p>
          <a:p>
            <a:pPr lvl="0" rtl="0">
              <a:spcBef>
                <a:spcPts val="0"/>
              </a:spcBef>
              <a:buClr>
                <a:schemeClr val="dk1"/>
              </a:buClr>
              <a:buFont typeface="Arial"/>
              <a:buNone/>
            </a:pPr>
            <a:r>
              <a:t/>
            </a:r>
            <a:endParaRPr sz="1000"/>
          </a:p>
        </p:txBody>
      </p:sp>
      <p:sp>
        <p:nvSpPr>
          <p:cNvPr id="128" name="Shape 128"/>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5" name="Shape 135"/>
        <p:cNvGrpSpPr/>
        <p:nvPr/>
      </p:nvGrpSpPr>
      <p:grpSpPr>
        <a:xfrm>
          <a:off x="0" y="0"/>
          <a:ext cx="0" cy="0"/>
          <a:chOff x="0" y="0"/>
          <a:chExt cx="0" cy="0"/>
        </a:xfrm>
      </p:grpSpPr>
      <p:sp>
        <p:nvSpPr>
          <p:cNvPr id="136" name="Shape 136"/>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lang="en-US" sz="1000"/>
              <a:t>The welding of the tank is very time consuming and with the team exerted a lot of effort and time going over the corners in each tank to ensure a watertight seal. </a:t>
            </a:r>
          </a:p>
          <a:p>
            <a:pPr lvl="0">
              <a:spcBef>
                <a:spcPts val="0"/>
              </a:spcBef>
              <a:buNone/>
            </a:pPr>
            <a:r>
              <a:t/>
            </a:r>
            <a:endParaRPr sz="1000"/>
          </a:p>
          <a:p>
            <a:pPr lvl="0" rtl="0">
              <a:spcBef>
                <a:spcPts val="0"/>
              </a:spcBef>
              <a:buNone/>
            </a:pPr>
            <a:r>
              <a:rPr lang="en-US" sz="1000"/>
              <a:t>Figure caption: The new design for the constant head tank requires a lot of precision welding. The corners need to be welded multiple times to ensure a watertight seal. </a:t>
            </a:r>
          </a:p>
        </p:txBody>
      </p:sp>
      <p:sp>
        <p:nvSpPr>
          <p:cNvPr id="137" name="Shape 137"/>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7" name="Shape 147"/>
        <p:cNvGrpSpPr/>
        <p:nvPr/>
      </p:nvGrpSpPr>
      <p:grpSpPr>
        <a:xfrm>
          <a:off x="0" y="0"/>
          <a:ext cx="0" cy="0"/>
          <a:chOff x="0" y="0"/>
          <a:chExt cx="0" cy="0"/>
        </a:xfrm>
      </p:grpSpPr>
      <p:sp>
        <p:nvSpPr>
          <p:cNvPr id="148" name="Shape 148"/>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Font typeface="Arial"/>
              <a:buNone/>
            </a:pPr>
            <a:r>
              <a:t/>
            </a:r>
            <a:endParaRPr sz="1000"/>
          </a:p>
        </p:txBody>
      </p:sp>
      <p:sp>
        <p:nvSpPr>
          <p:cNvPr id="149" name="Shape 149"/>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6" name="Shape 156"/>
        <p:cNvGrpSpPr/>
        <p:nvPr/>
      </p:nvGrpSpPr>
      <p:grpSpPr>
        <a:xfrm>
          <a:off x="0" y="0"/>
          <a:ext cx="0" cy="0"/>
          <a:chOff x="0" y="0"/>
          <a:chExt cx="0" cy="0"/>
        </a:xfrm>
      </p:grpSpPr>
      <p:sp>
        <p:nvSpPr>
          <p:cNvPr id="157" name="Shape 157"/>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lang="en-US" sz="1000"/>
              <a:t>From our report on Overleaf:</a:t>
            </a:r>
          </a:p>
          <a:p>
            <a:pPr lvl="0">
              <a:spcBef>
                <a:spcPts val="0"/>
              </a:spcBef>
              <a:buNone/>
            </a:pPr>
            <a:r>
              <a:t/>
            </a:r>
            <a:endParaRPr sz="1000"/>
          </a:p>
          <a:p>
            <a:pPr lvl="0">
              <a:spcBef>
                <a:spcPts val="0"/>
              </a:spcBef>
              <a:buNone/>
            </a:pPr>
            <a:r>
              <a:rPr lang="en-US" sz="1000"/>
              <a:t>The figure below shows a top view of the CHT design for the Fall 2016 semester. The influent water will flow through the calibration columns and pipes, into the tank, then out through the ouflow tube. The drainage tube is not shown but will have the same layout as the outflow tubes. </a:t>
            </a:r>
          </a:p>
          <a:p>
            <a:pPr lvl="0">
              <a:spcBef>
                <a:spcPts val="0"/>
              </a:spcBef>
              <a:buNone/>
            </a:pPr>
            <a:r>
              <a:t/>
            </a:r>
            <a:endParaRPr sz="1000"/>
          </a:p>
          <a:p>
            <a:pPr lvl="0" rtl="0">
              <a:spcBef>
                <a:spcPts val="0"/>
              </a:spcBef>
              <a:buNone/>
            </a:pPr>
            <a:r>
              <a:rPr lang="en-US" sz="1000"/>
              <a:t>From the single pipe that contains chlorine and diverts to the calibration column, the pipe splits into two pipes that are inlets to the constant head tank. The two pipes with the same chemical will have valves on them so only one needs to be in use at a time. This allows one constant head tank to be taken off line for maintenance while another runs functional. The calibration column and offset layout are chosen because of sizing constraints due to the pipe size and the tank compartment width. </a:t>
            </a:r>
          </a:p>
        </p:txBody>
      </p:sp>
      <p:sp>
        <p:nvSpPr>
          <p:cNvPr id="158" name="Shape 158"/>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1" name="Shape 11"/>
        <p:cNvGrpSpPr/>
        <p:nvPr/>
      </p:nvGrpSpPr>
      <p:grpSpPr>
        <a:xfrm>
          <a:off x="0" y="0"/>
          <a:ext cx="0" cy="0"/>
          <a:chOff x="0" y="0"/>
          <a:chExt cx="0" cy="0"/>
        </a:xfrm>
      </p:grpSpPr>
      <p:sp>
        <p:nvSpPr>
          <p:cNvPr id="12" name="Shape 12"/>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13" name="Shape 13"/>
          <p:cNvSpPr txBox="1"/>
          <p:nvPr>
            <p:ph idx="1" type="body"/>
          </p:nvPr>
        </p:nvSpPr>
        <p:spPr>
          <a:xfrm>
            <a:off x="457200" y="1200150"/>
            <a:ext cx="8229600" cy="3394472"/>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14" name="Shape 14"/>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5" name="Shape 15"/>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6" name="Shape 16"/>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68" name="Shape 68"/>
        <p:cNvGrpSpPr/>
        <p:nvPr/>
      </p:nvGrpSpPr>
      <p:grpSpPr>
        <a:xfrm>
          <a:off x="0" y="0"/>
          <a:ext cx="0" cy="0"/>
          <a:chOff x="0" y="0"/>
          <a:chExt cx="0" cy="0"/>
        </a:xfrm>
      </p:grpSpPr>
      <p:sp>
        <p:nvSpPr>
          <p:cNvPr id="69" name="Shape 69"/>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0" name="Shape 70"/>
          <p:cNvSpPr txBox="1"/>
          <p:nvPr>
            <p:ph idx="1" type="body"/>
          </p:nvPr>
        </p:nvSpPr>
        <p:spPr>
          <a:xfrm rot="5400000">
            <a:off x="2874763" y="-1217413"/>
            <a:ext cx="3394472" cy="8229600"/>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71" name="Shape 71"/>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2" name="Shape 72"/>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3" name="Shape 73"/>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74" name="Shape 74"/>
        <p:cNvGrpSpPr/>
        <p:nvPr/>
      </p:nvGrpSpPr>
      <p:grpSpPr>
        <a:xfrm>
          <a:off x="0" y="0"/>
          <a:ext cx="0" cy="0"/>
          <a:chOff x="0" y="0"/>
          <a:chExt cx="0" cy="0"/>
        </a:xfrm>
      </p:grpSpPr>
      <p:sp>
        <p:nvSpPr>
          <p:cNvPr id="75" name="Shape 75"/>
          <p:cNvSpPr txBox="1"/>
          <p:nvPr>
            <p:ph type="title"/>
          </p:nvPr>
        </p:nvSpPr>
        <p:spPr>
          <a:xfrm rot="5400000">
            <a:off x="7649568" y="1920676"/>
            <a:ext cx="6144815" cy="2879724"/>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6" name="Shape 76"/>
          <p:cNvSpPr txBox="1"/>
          <p:nvPr>
            <p:ph idx="1" type="body"/>
          </p:nvPr>
        </p:nvSpPr>
        <p:spPr>
          <a:xfrm rot="5400000">
            <a:off x="1812330" y="-884436"/>
            <a:ext cx="6144815" cy="8489949"/>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77" name="Shape 77"/>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8" name="Shape 78"/>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9" name="Shape 79"/>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7" name="Shape 17"/>
        <p:cNvGrpSpPr/>
        <p:nvPr/>
      </p:nvGrpSpPr>
      <p:grpSpPr>
        <a:xfrm>
          <a:off x="0" y="0"/>
          <a:ext cx="0" cy="0"/>
          <a:chOff x="0" y="0"/>
          <a:chExt cx="0" cy="0"/>
        </a:xfrm>
      </p:grpSpPr>
      <p:sp>
        <p:nvSpPr>
          <p:cNvPr id="18" name="Shape 18"/>
          <p:cNvSpPr txBox="1"/>
          <p:nvPr>
            <p:ph type="ctrTitle"/>
          </p:nvPr>
        </p:nvSpPr>
        <p:spPr>
          <a:xfrm>
            <a:off x="685800" y="1597819"/>
            <a:ext cx="7772400" cy="1102518"/>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19" name="Shape 19"/>
          <p:cNvSpPr txBox="1"/>
          <p:nvPr>
            <p:ph idx="1" type="subTitle"/>
          </p:nvPr>
        </p:nvSpPr>
        <p:spPr>
          <a:xfrm>
            <a:off x="1371600" y="2914650"/>
            <a:ext cx="6400799" cy="1314449"/>
          </a:xfrm>
          <a:prstGeom prst="rect">
            <a:avLst/>
          </a:prstGeom>
          <a:noFill/>
          <a:ln>
            <a:noFill/>
          </a:ln>
        </p:spPr>
        <p:txBody>
          <a:bodyPr anchorCtr="0" anchor="t" bIns="91425" lIns="91425" rIns="91425" tIns="91425"/>
          <a:lstStyle>
            <a:lvl1pPr indent="0" lvl="0" marL="0" marR="0" rtl="0" algn="ctr">
              <a:spcBef>
                <a:spcPts val="580"/>
              </a:spcBef>
              <a:buClr>
                <a:srgbClr val="888888"/>
              </a:buClr>
              <a:buFont typeface="Arial"/>
              <a:buNone/>
              <a:defRPr/>
            </a:lvl1pPr>
            <a:lvl2pPr indent="-1779" lvl="1" marL="408179" marR="0" rtl="0" algn="ctr">
              <a:spcBef>
                <a:spcPts val="500"/>
              </a:spcBef>
              <a:buClr>
                <a:srgbClr val="888888"/>
              </a:buClr>
              <a:buFont typeface="Arial"/>
              <a:buNone/>
              <a:defRPr/>
            </a:lvl2pPr>
            <a:lvl3pPr indent="-3558" lvl="2" marL="816358" marR="0" rtl="0" algn="ctr">
              <a:spcBef>
                <a:spcPts val="440"/>
              </a:spcBef>
              <a:buClr>
                <a:srgbClr val="888888"/>
              </a:buClr>
              <a:buFont typeface="Arial"/>
              <a:buNone/>
              <a:defRPr/>
            </a:lvl3pPr>
            <a:lvl4pPr indent="-5336" lvl="3" marL="1224537" marR="0" rtl="0" algn="ctr">
              <a:spcBef>
                <a:spcPts val="360"/>
              </a:spcBef>
              <a:buClr>
                <a:srgbClr val="888888"/>
              </a:buClr>
              <a:buFont typeface="Arial"/>
              <a:buNone/>
              <a:defRPr/>
            </a:lvl4pPr>
            <a:lvl5pPr indent="-7116" lvl="4" marL="1632716" marR="0" rtl="0" algn="ctr">
              <a:spcBef>
                <a:spcPts val="360"/>
              </a:spcBef>
              <a:buClr>
                <a:srgbClr val="888888"/>
              </a:buClr>
              <a:buFont typeface="Arial"/>
              <a:buNone/>
              <a:defRPr/>
            </a:lvl5pPr>
            <a:lvl6pPr indent="-8895" lvl="5" marL="2040895" marR="0" rtl="0" algn="ctr">
              <a:spcBef>
                <a:spcPts val="360"/>
              </a:spcBef>
              <a:buClr>
                <a:srgbClr val="888888"/>
              </a:buClr>
              <a:buFont typeface="Arial"/>
              <a:buNone/>
              <a:defRPr/>
            </a:lvl6pPr>
            <a:lvl7pPr indent="-10673" lvl="6" marL="2449074" marR="0" rtl="0" algn="ctr">
              <a:spcBef>
                <a:spcPts val="360"/>
              </a:spcBef>
              <a:buClr>
                <a:srgbClr val="888888"/>
              </a:buClr>
              <a:buFont typeface="Arial"/>
              <a:buNone/>
              <a:defRPr/>
            </a:lvl7pPr>
            <a:lvl8pPr indent="-12452" lvl="7" marL="2857253" marR="0" rtl="0" algn="ctr">
              <a:spcBef>
                <a:spcPts val="360"/>
              </a:spcBef>
              <a:buClr>
                <a:srgbClr val="888888"/>
              </a:buClr>
              <a:buFont typeface="Arial"/>
              <a:buNone/>
              <a:defRPr/>
            </a:lvl8pPr>
            <a:lvl9pPr indent="-1532" lvl="8" marL="3265432" marR="0" rtl="0" algn="ctr">
              <a:spcBef>
                <a:spcPts val="360"/>
              </a:spcBef>
              <a:buClr>
                <a:srgbClr val="888888"/>
              </a:buClr>
              <a:buFont typeface="Arial"/>
              <a:buNone/>
              <a:defRPr/>
            </a:lvl9pPr>
          </a:lstStyle>
          <a:p/>
        </p:txBody>
      </p:sp>
      <p:sp>
        <p:nvSpPr>
          <p:cNvPr id="20" name="Shape 20"/>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1" name="Shape 21"/>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2" name="Shape 22"/>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2" y="3305176"/>
            <a:ext cx="7772400" cy="102155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5" name="Shape 25"/>
          <p:cNvSpPr txBox="1"/>
          <p:nvPr>
            <p:ph idx="1" type="body"/>
          </p:nvPr>
        </p:nvSpPr>
        <p:spPr>
          <a:xfrm>
            <a:off x="722312" y="2180034"/>
            <a:ext cx="7772400" cy="1125140"/>
          </a:xfrm>
          <a:prstGeom prst="rect">
            <a:avLst/>
          </a:prstGeom>
          <a:noFill/>
          <a:ln>
            <a:noFill/>
          </a:ln>
        </p:spPr>
        <p:txBody>
          <a:bodyPr anchorCtr="0" anchor="b" bIns="91425" lIns="91425" rIns="91425" tIns="91425"/>
          <a:lstStyle>
            <a:lvl1pPr indent="0" lvl="0" marL="0" rtl="0">
              <a:spcBef>
                <a:spcPts val="0"/>
              </a:spcBef>
              <a:buClr>
                <a:srgbClr val="888888"/>
              </a:buClr>
              <a:buFont typeface="Calibri"/>
              <a:buNone/>
              <a:defRPr/>
            </a:lvl1pPr>
            <a:lvl2pPr indent="-1779" lvl="1" marL="408179" rtl="0">
              <a:spcBef>
                <a:spcPts val="0"/>
              </a:spcBef>
              <a:buClr>
                <a:srgbClr val="888888"/>
              </a:buClr>
              <a:buFont typeface="Calibri"/>
              <a:buNone/>
              <a:defRPr/>
            </a:lvl2pPr>
            <a:lvl3pPr indent="-3558" lvl="2" marL="816358" rtl="0">
              <a:spcBef>
                <a:spcPts val="0"/>
              </a:spcBef>
              <a:buClr>
                <a:srgbClr val="888888"/>
              </a:buClr>
              <a:buFont typeface="Calibri"/>
              <a:buNone/>
              <a:defRPr/>
            </a:lvl3pPr>
            <a:lvl4pPr indent="-5336" lvl="3" marL="1224537" rtl="0">
              <a:spcBef>
                <a:spcPts val="0"/>
              </a:spcBef>
              <a:buClr>
                <a:srgbClr val="888888"/>
              </a:buClr>
              <a:buFont typeface="Calibri"/>
              <a:buNone/>
              <a:defRPr/>
            </a:lvl4pPr>
            <a:lvl5pPr indent="-7116" lvl="4" marL="1632716" rtl="0">
              <a:spcBef>
                <a:spcPts val="0"/>
              </a:spcBef>
              <a:buClr>
                <a:srgbClr val="888888"/>
              </a:buClr>
              <a:buFont typeface="Calibri"/>
              <a:buNone/>
              <a:defRPr/>
            </a:lvl5pPr>
            <a:lvl6pPr indent="-8895" lvl="5" marL="2040895" rtl="0">
              <a:spcBef>
                <a:spcPts val="0"/>
              </a:spcBef>
              <a:buClr>
                <a:srgbClr val="888888"/>
              </a:buClr>
              <a:buFont typeface="Calibri"/>
              <a:buNone/>
              <a:defRPr/>
            </a:lvl6pPr>
            <a:lvl7pPr indent="-10673" lvl="6" marL="2449074" rtl="0">
              <a:spcBef>
                <a:spcPts val="0"/>
              </a:spcBef>
              <a:buClr>
                <a:srgbClr val="888888"/>
              </a:buClr>
              <a:buFont typeface="Calibri"/>
              <a:buNone/>
              <a:defRPr/>
            </a:lvl7pPr>
            <a:lvl8pPr indent="-12452" lvl="7" marL="2857253" rtl="0">
              <a:spcBef>
                <a:spcPts val="0"/>
              </a:spcBef>
              <a:buClr>
                <a:srgbClr val="888888"/>
              </a:buClr>
              <a:buFont typeface="Calibri"/>
              <a:buNone/>
              <a:defRPr/>
            </a:lvl8pPr>
            <a:lvl9pPr indent="-1532" lvl="8" marL="3265432" rtl="0">
              <a:spcBef>
                <a:spcPts val="0"/>
              </a:spcBef>
              <a:buClr>
                <a:srgbClr val="888888"/>
              </a:buClr>
              <a:buFont typeface="Calibri"/>
              <a:buNone/>
              <a:defRPr/>
            </a:lvl9pPr>
          </a:lstStyle>
          <a:p/>
        </p:txBody>
      </p:sp>
      <p:sp>
        <p:nvSpPr>
          <p:cNvPr id="26" name="Shape 26"/>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7" name="Shape 27"/>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8" name="Shape 28"/>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9" name="Shape 29"/>
        <p:cNvGrpSpPr/>
        <p:nvPr/>
      </p:nvGrpSpPr>
      <p:grpSpPr>
        <a:xfrm>
          <a:off x="0" y="0"/>
          <a:ext cx="0" cy="0"/>
          <a:chOff x="0" y="0"/>
          <a:chExt cx="0" cy="0"/>
        </a:xfrm>
      </p:grpSpPr>
      <p:sp>
        <p:nvSpPr>
          <p:cNvPr id="30" name="Shape 30"/>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1" name="Shape 31"/>
          <p:cNvSpPr txBox="1"/>
          <p:nvPr>
            <p:ph idx="1" type="body"/>
          </p:nvPr>
        </p:nvSpPr>
        <p:spPr>
          <a:xfrm>
            <a:off x="639764" y="1679972"/>
            <a:ext cx="5684836" cy="475297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2" name="Shape 32"/>
          <p:cNvSpPr txBox="1"/>
          <p:nvPr>
            <p:ph idx="2" type="body"/>
          </p:nvPr>
        </p:nvSpPr>
        <p:spPr>
          <a:xfrm>
            <a:off x="6477000" y="1679972"/>
            <a:ext cx="5684837" cy="475297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3" name="Shape 33"/>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34" name="Shape 34"/>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35" name="Shape 35"/>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6" name="Shape 36"/>
        <p:cNvGrpSpPr/>
        <p:nvPr/>
      </p:nvGrpSpPr>
      <p:grpSpPr>
        <a:xfrm>
          <a:off x="0" y="0"/>
          <a:ext cx="0" cy="0"/>
          <a:chOff x="0" y="0"/>
          <a:chExt cx="0" cy="0"/>
        </a:xfrm>
      </p:grpSpPr>
      <p:sp>
        <p:nvSpPr>
          <p:cNvPr id="37" name="Shape 37"/>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8" name="Shape 38"/>
          <p:cNvSpPr txBox="1"/>
          <p:nvPr>
            <p:ph idx="1" type="body"/>
          </p:nvPr>
        </p:nvSpPr>
        <p:spPr>
          <a:xfrm>
            <a:off x="457200" y="1151334"/>
            <a:ext cx="4040187" cy="479821"/>
          </a:xfrm>
          <a:prstGeom prst="rect">
            <a:avLst/>
          </a:prstGeom>
          <a:noFill/>
          <a:ln>
            <a:noFill/>
          </a:ln>
        </p:spPr>
        <p:txBody>
          <a:bodyPr anchorCtr="0" anchor="b"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39" name="Shape 39"/>
          <p:cNvSpPr txBox="1"/>
          <p:nvPr>
            <p:ph idx="2" type="body"/>
          </p:nvPr>
        </p:nvSpPr>
        <p:spPr>
          <a:xfrm>
            <a:off x="457200" y="1631155"/>
            <a:ext cx="4040187" cy="2963465"/>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0" name="Shape 40"/>
          <p:cNvSpPr txBox="1"/>
          <p:nvPr>
            <p:ph idx="3" type="body"/>
          </p:nvPr>
        </p:nvSpPr>
        <p:spPr>
          <a:xfrm>
            <a:off x="4645026" y="1151334"/>
            <a:ext cx="4041774" cy="479821"/>
          </a:xfrm>
          <a:prstGeom prst="rect">
            <a:avLst/>
          </a:prstGeom>
          <a:noFill/>
          <a:ln>
            <a:noFill/>
          </a:ln>
        </p:spPr>
        <p:txBody>
          <a:bodyPr anchorCtr="0" anchor="b"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41" name="Shape 41"/>
          <p:cNvSpPr txBox="1"/>
          <p:nvPr>
            <p:ph idx="4" type="body"/>
          </p:nvPr>
        </p:nvSpPr>
        <p:spPr>
          <a:xfrm>
            <a:off x="4645026" y="1631155"/>
            <a:ext cx="4041774" cy="2963465"/>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2" name="Shape 42"/>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3" name="Shape 43"/>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4" name="Shape 44"/>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5" name="Shape 45"/>
        <p:cNvGrpSpPr/>
        <p:nvPr/>
      </p:nvGrpSpPr>
      <p:grpSpPr>
        <a:xfrm>
          <a:off x="0" y="0"/>
          <a:ext cx="0" cy="0"/>
          <a:chOff x="0" y="0"/>
          <a:chExt cx="0" cy="0"/>
        </a:xfrm>
      </p:grpSpPr>
      <p:sp>
        <p:nvSpPr>
          <p:cNvPr id="46" name="Shape 46"/>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7" name="Shape 47"/>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8" name="Shape 48"/>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9" name="Shape 49"/>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50" name="Shape 50"/>
        <p:cNvGrpSpPr/>
        <p:nvPr/>
      </p:nvGrpSpPr>
      <p:grpSpPr>
        <a:xfrm>
          <a:off x="0" y="0"/>
          <a:ext cx="0" cy="0"/>
          <a:chOff x="0" y="0"/>
          <a:chExt cx="0" cy="0"/>
        </a:xfrm>
      </p:grpSpPr>
      <p:sp>
        <p:nvSpPr>
          <p:cNvPr id="51" name="Shape 51"/>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2" name="Shape 52"/>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3" name="Shape 53"/>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4" name="Shape 54"/>
        <p:cNvGrpSpPr/>
        <p:nvPr/>
      </p:nvGrpSpPr>
      <p:grpSpPr>
        <a:xfrm>
          <a:off x="0" y="0"/>
          <a:ext cx="0" cy="0"/>
          <a:chOff x="0" y="0"/>
          <a:chExt cx="0" cy="0"/>
        </a:xfrm>
      </p:grpSpPr>
      <p:sp>
        <p:nvSpPr>
          <p:cNvPr id="55" name="Shape 55"/>
          <p:cNvSpPr txBox="1"/>
          <p:nvPr>
            <p:ph type="title"/>
          </p:nvPr>
        </p:nvSpPr>
        <p:spPr>
          <a:xfrm>
            <a:off x="457200" y="204786"/>
            <a:ext cx="3008313" cy="871538"/>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6" name="Shape 56"/>
          <p:cNvSpPr txBox="1"/>
          <p:nvPr>
            <p:ph idx="1" type="body"/>
          </p:nvPr>
        </p:nvSpPr>
        <p:spPr>
          <a:xfrm>
            <a:off x="3575050" y="204788"/>
            <a:ext cx="5111750" cy="438983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7" name="Shape 57"/>
          <p:cNvSpPr txBox="1"/>
          <p:nvPr>
            <p:ph idx="2" type="body"/>
          </p:nvPr>
        </p:nvSpPr>
        <p:spPr>
          <a:xfrm>
            <a:off x="457200" y="1076325"/>
            <a:ext cx="3008313" cy="3518296"/>
          </a:xfrm>
          <a:prstGeom prst="rect">
            <a:avLst/>
          </a:prstGeom>
          <a:noFill/>
          <a:ln>
            <a:noFill/>
          </a:ln>
        </p:spPr>
        <p:txBody>
          <a:bodyPr anchorCtr="0" anchor="t"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58" name="Shape 58"/>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9" name="Shape 59"/>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0" name="Shape 60"/>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1" name="Shape 61"/>
        <p:cNvGrpSpPr/>
        <p:nvPr/>
      </p:nvGrpSpPr>
      <p:grpSpPr>
        <a:xfrm>
          <a:off x="0" y="0"/>
          <a:ext cx="0" cy="0"/>
          <a:chOff x="0" y="0"/>
          <a:chExt cx="0" cy="0"/>
        </a:xfrm>
      </p:grpSpPr>
      <p:sp>
        <p:nvSpPr>
          <p:cNvPr id="62" name="Shape 62"/>
          <p:cNvSpPr txBox="1"/>
          <p:nvPr>
            <p:ph type="title"/>
          </p:nvPr>
        </p:nvSpPr>
        <p:spPr>
          <a:xfrm>
            <a:off x="1792288" y="3600450"/>
            <a:ext cx="5486399" cy="425053"/>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p:nvPr>
            <p:ph idx="2" type="pic"/>
          </p:nvPr>
        </p:nvSpPr>
        <p:spPr>
          <a:xfrm>
            <a:off x="1792288" y="459581"/>
            <a:ext cx="5486399" cy="3086099"/>
          </a:xfrm>
          <a:prstGeom prst="rect">
            <a:avLst/>
          </a:prstGeom>
          <a:noFill/>
          <a:ln>
            <a:noFill/>
          </a:ln>
        </p:spPr>
      </p:sp>
      <p:sp>
        <p:nvSpPr>
          <p:cNvPr id="64" name="Shape 64"/>
          <p:cNvSpPr txBox="1"/>
          <p:nvPr>
            <p:ph idx="1" type="body"/>
          </p:nvPr>
        </p:nvSpPr>
        <p:spPr>
          <a:xfrm>
            <a:off x="1792288" y="4025503"/>
            <a:ext cx="5486399" cy="603647"/>
          </a:xfrm>
          <a:prstGeom prst="rect">
            <a:avLst/>
          </a:prstGeom>
          <a:noFill/>
          <a:ln>
            <a:noFill/>
          </a:ln>
        </p:spPr>
        <p:txBody>
          <a:bodyPr anchorCtr="0" anchor="t"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65" name="Shape 65"/>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6" name="Shape 66"/>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7" name="Shape 67"/>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05978"/>
            <a:ext cx="8229600" cy="85725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7" name="Shape 7"/>
          <p:cNvSpPr txBox="1"/>
          <p:nvPr>
            <p:ph idx="1" type="body"/>
          </p:nvPr>
        </p:nvSpPr>
        <p:spPr>
          <a:xfrm>
            <a:off x="457200" y="1200150"/>
            <a:ext cx="8229600" cy="3394472"/>
          </a:xfrm>
          <a:prstGeom prst="rect">
            <a:avLst/>
          </a:prstGeom>
          <a:noFill/>
          <a:ln>
            <a:noFill/>
          </a:ln>
        </p:spPr>
        <p:txBody>
          <a:bodyPr anchorCtr="0" anchor="t" bIns="91425" lIns="91425" rIns="91425" tIns="91425"/>
          <a:lstStyle>
            <a:lvl1pPr indent="-121984" lvl="0" marL="306134" marR="0" rtl="0" algn="l">
              <a:spcBef>
                <a:spcPts val="580"/>
              </a:spcBef>
              <a:buClr>
                <a:schemeClr val="dk1"/>
              </a:buClr>
              <a:buFont typeface="Arial"/>
              <a:buChar char="•"/>
              <a:defRPr/>
            </a:lvl1pPr>
            <a:lvl2pPr indent="-98141" lvl="1" marL="663291" marR="0" rtl="0" algn="l">
              <a:spcBef>
                <a:spcPts val="500"/>
              </a:spcBef>
              <a:buClr>
                <a:schemeClr val="dk1"/>
              </a:buClr>
              <a:buFont typeface="Arial"/>
              <a:buChar char="–"/>
              <a:defRPr/>
            </a:lvl2pPr>
            <a:lvl3pPr indent="-67947" lvl="2" marL="1020448" marR="0" rtl="0" algn="l">
              <a:spcBef>
                <a:spcPts val="440"/>
              </a:spcBef>
              <a:buClr>
                <a:schemeClr val="dk1"/>
              </a:buClr>
              <a:buFont typeface="Arial"/>
              <a:buChar char="•"/>
              <a:defRPr/>
            </a:lvl3pPr>
            <a:lvl4pPr indent="-95127" lvl="3" marL="1428627" marR="0" rtl="0" algn="l">
              <a:spcBef>
                <a:spcPts val="360"/>
              </a:spcBef>
              <a:buClr>
                <a:schemeClr val="dk1"/>
              </a:buClr>
              <a:buFont typeface="Arial"/>
              <a:buChar char="–"/>
              <a:defRPr/>
            </a:lvl4pPr>
            <a:lvl5pPr indent="-96905" lvl="4" marL="1836805" marR="0" rtl="0" algn="l">
              <a:spcBef>
                <a:spcPts val="360"/>
              </a:spcBef>
              <a:buClr>
                <a:schemeClr val="dk1"/>
              </a:buClr>
              <a:buFont typeface="Arial"/>
              <a:buChar char="»"/>
              <a:defRPr/>
            </a:lvl5pPr>
            <a:lvl6pPr indent="-98685" lvl="5" marL="2244985" marR="0" rtl="0" algn="l">
              <a:spcBef>
                <a:spcPts val="360"/>
              </a:spcBef>
              <a:buClr>
                <a:schemeClr val="dk1"/>
              </a:buClr>
              <a:buFont typeface="Arial"/>
              <a:buChar char="•"/>
              <a:defRPr/>
            </a:lvl6pPr>
            <a:lvl7pPr indent="-100464" lvl="6" marL="2653164" marR="0" rtl="0" algn="l">
              <a:spcBef>
                <a:spcPts val="360"/>
              </a:spcBef>
              <a:buClr>
                <a:schemeClr val="dk1"/>
              </a:buClr>
              <a:buFont typeface="Arial"/>
              <a:buChar char="•"/>
              <a:defRPr/>
            </a:lvl7pPr>
            <a:lvl8pPr indent="-102242" lvl="7" marL="3061343" marR="0" rtl="0" algn="l">
              <a:spcBef>
                <a:spcPts val="360"/>
              </a:spcBef>
              <a:buClr>
                <a:schemeClr val="dk1"/>
              </a:buClr>
              <a:buFont typeface="Arial"/>
              <a:buChar char="•"/>
              <a:defRPr/>
            </a:lvl8pPr>
            <a:lvl9pPr indent="-91321" lvl="8" marL="3469522" marR="0" rtl="0" algn="l">
              <a:spcBef>
                <a:spcPts val="360"/>
              </a:spcBef>
              <a:buClr>
                <a:schemeClr val="dk1"/>
              </a:buClr>
              <a:buFont typeface="Arial"/>
              <a:buChar char="•"/>
              <a:defRPr/>
            </a:lvl9pPr>
          </a:lstStyle>
          <a:p/>
        </p:txBody>
      </p:sp>
      <p:sp>
        <p:nvSpPr>
          <p:cNvPr id="8" name="Shape 8"/>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9" name="Shape 9"/>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0" name="Shape 10"/>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06.png"/><Relationship Id="rId4" Type="http://schemas.openxmlformats.org/officeDocument/2006/relationships/image" Target="../media/image0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06.png"/><Relationship Id="rId4" Type="http://schemas.openxmlformats.org/officeDocument/2006/relationships/image" Target="../media/image0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06.png"/><Relationship Id="rId4" Type="http://schemas.openxmlformats.org/officeDocument/2006/relationships/image" Target="../media/image0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0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0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06.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08.png"/><Relationship Id="rId4" Type="http://schemas.openxmlformats.org/officeDocument/2006/relationships/image" Target="../media/image0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06.png"/><Relationship Id="rId4" Type="http://schemas.openxmlformats.org/officeDocument/2006/relationships/image" Target="../media/image0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01.png"/><Relationship Id="rId4" Type="http://schemas.openxmlformats.org/officeDocument/2006/relationships/image" Target="../media/image0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03.png"/><Relationship Id="rId4" Type="http://schemas.openxmlformats.org/officeDocument/2006/relationships/image" Target="../media/image0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06.png"/><Relationship Id="rId4" Type="http://schemas.openxmlformats.org/officeDocument/2006/relationships/image" Target="../media/image0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06.png"/><Relationship Id="rId4" Type="http://schemas.openxmlformats.org/officeDocument/2006/relationships/image" Target="../media/image0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0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06.png"/><Relationship Id="rId4" Type="http://schemas.openxmlformats.org/officeDocument/2006/relationships/image" Target="../media/image0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sp>
        <p:nvSpPr>
          <p:cNvPr id="84" name="Shape 84"/>
          <p:cNvSpPr txBox="1"/>
          <p:nvPr/>
        </p:nvSpPr>
        <p:spPr>
          <a:xfrm>
            <a:off x="1078625" y="1638650"/>
            <a:ext cx="7405500" cy="12003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4800">
                <a:solidFill>
                  <a:srgbClr val="7700C7"/>
                </a:solidFill>
              </a:rPr>
              <a:t>Chemical Dose Controller</a:t>
            </a:r>
          </a:p>
        </p:txBody>
      </p:sp>
      <p:sp>
        <p:nvSpPr>
          <p:cNvPr id="85" name="Shape 85"/>
          <p:cNvSpPr txBox="1"/>
          <p:nvPr/>
        </p:nvSpPr>
        <p:spPr>
          <a:xfrm>
            <a:off x="1730150" y="2897556"/>
            <a:ext cx="6121800" cy="14766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0" i="0" lang="en-US" sz="1400" u="none" cap="none" strike="noStrike">
                <a:solidFill>
                  <a:srgbClr val="7F7F7F"/>
                </a:solidFill>
                <a:latin typeface="Arial"/>
                <a:ea typeface="Arial"/>
                <a:cs typeface="Arial"/>
                <a:sym typeface="Arial"/>
              </a:rPr>
              <a:t>[</a:t>
            </a:r>
            <a:r>
              <a:rPr lang="en-US">
                <a:solidFill>
                  <a:srgbClr val="7F7F7F"/>
                </a:solidFill>
              </a:rPr>
              <a:t>The Fall 2016 Chemical Dose Controller sub-team has been working on a modular constant head tank design. The presentation will review the last two semester’s designs and compare them to this semester’s design, focusing on modularity and construction.  More information on this subject can be found on the Chemical Dose Controller Team AguaClara wiki page. </a:t>
            </a:r>
          </a:p>
        </p:txBody>
      </p:sp>
      <p:sp>
        <p:nvSpPr>
          <p:cNvPr id="86" name="Shape 86"/>
          <p:cNvSpPr txBox="1"/>
          <p:nvPr/>
        </p:nvSpPr>
        <p:spPr>
          <a:xfrm>
            <a:off x="5429132" y="4763421"/>
            <a:ext cx="35676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Fabrication</a:t>
            </a:r>
            <a:r>
              <a:rPr b="1" i="0" lang="en-US" sz="1000" u="none" cap="none" strike="noStrike">
                <a:solidFill>
                  <a:srgbClr val="7700C7"/>
                </a:solidFill>
                <a:latin typeface="Arial"/>
                <a:ea typeface="Arial"/>
                <a:cs typeface="Arial"/>
                <a:sym typeface="Arial"/>
              </a:rPr>
              <a:t> |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87" name="Shape 87"/>
          <p:cNvPicPr preferRelativeResize="0"/>
          <p:nvPr/>
        </p:nvPicPr>
        <p:blipFill>
          <a:blip r:embed="rId3">
            <a:alphaModFix/>
          </a:blip>
          <a:stretch>
            <a:fillRect/>
          </a:stretch>
        </p:blipFill>
        <p:spPr>
          <a:xfrm>
            <a:off x="7294200" y="65800"/>
            <a:ext cx="1764899" cy="513500"/>
          </a:xfrm>
          <a:prstGeom prst="rect">
            <a:avLst/>
          </a:prstGeom>
          <a:noFill/>
          <a:ln>
            <a:noFill/>
          </a:ln>
        </p:spPr>
      </p:pic>
      <p:pic>
        <p:nvPicPr>
          <p:cNvPr descr="AClogotype (1).png" id="88" name="Shape 88"/>
          <p:cNvPicPr preferRelativeResize="0"/>
          <p:nvPr/>
        </p:nvPicPr>
        <p:blipFill rotWithShape="1">
          <a:blip r:embed="rId3">
            <a:alphaModFix/>
          </a:blip>
          <a:srcRect b="0" l="4313" r="75452" t="0"/>
          <a:stretch/>
        </p:blipFill>
        <p:spPr>
          <a:xfrm>
            <a:off x="0" y="2024449"/>
            <a:ext cx="2077374" cy="298519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1" name="Shape 171"/>
        <p:cNvGrpSpPr/>
        <p:nvPr/>
      </p:nvGrpSpPr>
      <p:grpSpPr>
        <a:xfrm>
          <a:off x="0" y="0"/>
          <a:ext cx="0" cy="0"/>
          <a:chOff x="0" y="0"/>
          <a:chExt cx="0" cy="0"/>
        </a:xfrm>
      </p:grpSpPr>
      <p:pic>
        <p:nvPicPr>
          <p:cNvPr id="172" name="Shape 172"/>
          <p:cNvPicPr preferRelativeResize="0"/>
          <p:nvPr/>
        </p:nvPicPr>
        <p:blipFill/>
        <p:spPr>
          <a:xfrm>
            <a:off x="7514490" y="45563"/>
            <a:ext cx="718200" cy="718200"/>
          </a:xfrm>
          <a:prstGeom prst="rect">
            <a:avLst/>
          </a:prstGeom>
          <a:solidFill>
            <a:srgbClr val="FFFFFF"/>
          </a:solidFill>
          <a:ln>
            <a:noFill/>
          </a:ln>
        </p:spPr>
      </p:pic>
      <p:pic>
        <p:nvPicPr>
          <p:cNvPr descr="AClogotype (1).png" id="173" name="Shape 173"/>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74" name="Shape 174"/>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Chemical Dose Controller | Fabrication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sp>
        <p:nvSpPr>
          <p:cNvPr id="175" name="Shape 175"/>
          <p:cNvSpPr txBox="1"/>
          <p:nvPr/>
        </p:nvSpPr>
        <p:spPr>
          <a:xfrm>
            <a:off x="108725" y="261825"/>
            <a:ext cx="7141800" cy="11523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7700C7"/>
                </a:solidFill>
              </a:rPr>
              <a:t>Operators will clean with vinegar</a:t>
            </a:r>
          </a:p>
        </p:txBody>
      </p:sp>
      <p:pic>
        <p:nvPicPr>
          <p:cNvPr descr="CleaningCHT.PNG" id="176" name="Shape 176"/>
          <p:cNvPicPr preferRelativeResize="0"/>
          <p:nvPr/>
        </p:nvPicPr>
        <p:blipFill>
          <a:blip r:embed="rId4">
            <a:alphaModFix/>
          </a:blip>
          <a:stretch>
            <a:fillRect/>
          </a:stretch>
        </p:blipFill>
        <p:spPr>
          <a:xfrm>
            <a:off x="1668650" y="1249600"/>
            <a:ext cx="5581875" cy="351382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0" name="Shape 180"/>
        <p:cNvGrpSpPr/>
        <p:nvPr/>
      </p:nvGrpSpPr>
      <p:grpSpPr>
        <a:xfrm>
          <a:off x="0" y="0"/>
          <a:ext cx="0" cy="0"/>
          <a:chOff x="0" y="0"/>
          <a:chExt cx="0" cy="0"/>
        </a:xfrm>
      </p:grpSpPr>
      <p:pic>
        <p:nvPicPr>
          <p:cNvPr id="181" name="Shape 181"/>
          <p:cNvPicPr preferRelativeResize="0"/>
          <p:nvPr/>
        </p:nvPicPr>
        <p:blipFill/>
        <p:spPr>
          <a:xfrm>
            <a:off x="7514490" y="45563"/>
            <a:ext cx="718200" cy="718200"/>
          </a:xfrm>
          <a:prstGeom prst="rect">
            <a:avLst/>
          </a:prstGeom>
          <a:solidFill>
            <a:srgbClr val="FFFFFF"/>
          </a:solidFill>
          <a:ln>
            <a:noFill/>
          </a:ln>
        </p:spPr>
      </p:pic>
      <p:pic>
        <p:nvPicPr>
          <p:cNvPr descr="AClogotype (1).png" id="182" name="Shape 182"/>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83" name="Shape 183"/>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Chemical Dose Controller | Fabrication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sp>
        <p:nvSpPr>
          <p:cNvPr id="184" name="Shape 184"/>
          <p:cNvSpPr txBox="1"/>
          <p:nvPr/>
        </p:nvSpPr>
        <p:spPr>
          <a:xfrm>
            <a:off x="108724" y="261825"/>
            <a:ext cx="69624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3600">
                <a:solidFill>
                  <a:srgbClr val="7700C7"/>
                </a:solidFill>
              </a:rPr>
              <a:t>Operation of calibration column</a:t>
            </a:r>
          </a:p>
        </p:txBody>
      </p:sp>
      <p:pic>
        <p:nvPicPr>
          <p:cNvPr id="185" name="Shape 185"/>
          <p:cNvPicPr preferRelativeResize="0"/>
          <p:nvPr/>
        </p:nvPicPr>
        <p:blipFill>
          <a:blip r:embed="rId4">
            <a:alphaModFix/>
          </a:blip>
          <a:stretch>
            <a:fillRect/>
          </a:stretch>
        </p:blipFill>
        <p:spPr>
          <a:xfrm>
            <a:off x="1840574" y="1054137"/>
            <a:ext cx="5577924" cy="3403225"/>
          </a:xfrm>
          <a:prstGeom prst="rect">
            <a:avLst/>
          </a:prstGeom>
          <a:noFill/>
          <a:ln>
            <a:noFill/>
          </a:ln>
        </p:spPr>
      </p:pic>
      <p:sp>
        <p:nvSpPr>
          <p:cNvPr id="186" name="Shape 186"/>
          <p:cNvSpPr txBox="1"/>
          <p:nvPr/>
        </p:nvSpPr>
        <p:spPr>
          <a:xfrm>
            <a:off x="3024350" y="2316100"/>
            <a:ext cx="1764900" cy="344400"/>
          </a:xfrm>
          <a:prstGeom prst="rect">
            <a:avLst/>
          </a:prstGeom>
          <a:noFill/>
          <a:ln>
            <a:noFill/>
          </a:ln>
        </p:spPr>
        <p:txBody>
          <a:bodyPr anchorCtr="0" anchor="t" bIns="91425" lIns="91425" rIns="91425" tIns="91425">
            <a:noAutofit/>
          </a:bodyPr>
          <a:lstStyle/>
          <a:p>
            <a:pPr lvl="0" rtl="0">
              <a:spcBef>
                <a:spcPts val="0"/>
              </a:spcBef>
              <a:buNone/>
            </a:pPr>
            <a:r>
              <a:rPr lang="en-US" sz="1200"/>
              <a:t>Inlet valve is closed</a:t>
            </a:r>
          </a:p>
        </p:txBody>
      </p:sp>
      <p:sp>
        <p:nvSpPr>
          <p:cNvPr id="187" name="Shape 187"/>
          <p:cNvSpPr txBox="1"/>
          <p:nvPr/>
        </p:nvSpPr>
        <p:spPr>
          <a:xfrm>
            <a:off x="5026025" y="3943775"/>
            <a:ext cx="998700" cy="513600"/>
          </a:xfrm>
          <a:prstGeom prst="rect">
            <a:avLst/>
          </a:prstGeom>
          <a:noFill/>
          <a:ln>
            <a:noFill/>
          </a:ln>
        </p:spPr>
        <p:txBody>
          <a:bodyPr anchorCtr="0" anchor="t" bIns="91425" lIns="91425" rIns="91425" tIns="91425">
            <a:noAutofit/>
          </a:bodyPr>
          <a:lstStyle/>
          <a:p>
            <a:pPr lvl="0" rtl="0">
              <a:spcBef>
                <a:spcPts val="0"/>
              </a:spcBef>
              <a:buNone/>
            </a:pPr>
            <a:r>
              <a:rPr lang="en-US" sz="1200"/>
              <a:t>Drain valve is closed</a:t>
            </a:r>
          </a:p>
        </p:txBody>
      </p:sp>
      <p:sp>
        <p:nvSpPr>
          <p:cNvPr id="188" name="Shape 188"/>
          <p:cNvSpPr txBox="1"/>
          <p:nvPr/>
        </p:nvSpPr>
        <p:spPr>
          <a:xfrm>
            <a:off x="7418500" y="2900325"/>
            <a:ext cx="1278300" cy="807000"/>
          </a:xfrm>
          <a:prstGeom prst="rect">
            <a:avLst/>
          </a:prstGeom>
          <a:noFill/>
          <a:ln>
            <a:noFill/>
          </a:ln>
        </p:spPr>
        <p:txBody>
          <a:bodyPr anchorCtr="0" anchor="t" bIns="91425" lIns="91425" rIns="91425" tIns="91425">
            <a:noAutofit/>
          </a:bodyPr>
          <a:lstStyle/>
          <a:p>
            <a:pPr lvl="0" rtl="0">
              <a:spcBef>
                <a:spcPts val="0"/>
              </a:spcBef>
              <a:buNone/>
            </a:pPr>
            <a:r>
              <a:rPr lang="en-US" sz="1200"/>
              <a:t>Exit valve is closed</a:t>
            </a:r>
          </a:p>
        </p:txBody>
      </p:sp>
      <p:sp>
        <p:nvSpPr>
          <p:cNvPr id="189" name="Shape 189"/>
          <p:cNvSpPr txBox="1"/>
          <p:nvPr/>
        </p:nvSpPr>
        <p:spPr>
          <a:xfrm>
            <a:off x="459450" y="3235825"/>
            <a:ext cx="3302100" cy="1527600"/>
          </a:xfrm>
          <a:prstGeom prst="rect">
            <a:avLst/>
          </a:prstGeom>
          <a:noFill/>
          <a:ln>
            <a:noFill/>
          </a:ln>
        </p:spPr>
        <p:txBody>
          <a:bodyPr anchorCtr="0" anchor="t" bIns="91425" lIns="91425" rIns="91425" tIns="91425">
            <a:noAutofit/>
          </a:bodyPr>
          <a:lstStyle/>
          <a:p>
            <a:pPr lvl="0">
              <a:spcBef>
                <a:spcPts val="0"/>
              </a:spcBef>
              <a:buNone/>
            </a:pPr>
            <a:r>
              <a:rPr lang="en-US" sz="1200"/>
              <a:t>Due to the inlet valve being closed, chemical rises in the calibration column (driven by head loss from stock tanks to CHT). Plant operators record the time it takes the chemical to decrease a certain amount, and from that determine the flow rate of chemicals into the plant.</a:t>
            </a: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3" name="Shape 193"/>
        <p:cNvGrpSpPr/>
        <p:nvPr/>
      </p:nvGrpSpPr>
      <p:grpSpPr>
        <a:xfrm>
          <a:off x="0" y="0"/>
          <a:ext cx="0" cy="0"/>
          <a:chOff x="0" y="0"/>
          <a:chExt cx="0" cy="0"/>
        </a:xfrm>
      </p:grpSpPr>
      <p:pic>
        <p:nvPicPr>
          <p:cNvPr id="194" name="Shape 194"/>
          <p:cNvPicPr preferRelativeResize="0"/>
          <p:nvPr/>
        </p:nvPicPr>
        <p:blipFill/>
        <p:spPr>
          <a:xfrm>
            <a:off x="7514490" y="45563"/>
            <a:ext cx="718200" cy="718200"/>
          </a:xfrm>
          <a:prstGeom prst="rect">
            <a:avLst/>
          </a:prstGeom>
          <a:solidFill>
            <a:srgbClr val="FFFFFF"/>
          </a:solidFill>
          <a:ln>
            <a:noFill/>
          </a:ln>
        </p:spPr>
      </p:pic>
      <p:pic>
        <p:nvPicPr>
          <p:cNvPr descr="AClogotype (1).png" id="195" name="Shape 19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96" name="Shape 196"/>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Chemical Dose Controller | Fabrication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sp>
        <p:nvSpPr>
          <p:cNvPr id="197" name="Shape 197"/>
          <p:cNvSpPr txBox="1"/>
          <p:nvPr/>
        </p:nvSpPr>
        <p:spPr>
          <a:xfrm>
            <a:off x="108729" y="261836"/>
            <a:ext cx="4917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7700C7"/>
                </a:solidFill>
              </a:rPr>
              <a:t>Future Work</a:t>
            </a:r>
          </a:p>
        </p:txBody>
      </p:sp>
      <p:pic>
        <p:nvPicPr>
          <p:cNvPr id="198" name="Shape 198"/>
          <p:cNvPicPr preferRelativeResize="0"/>
          <p:nvPr/>
        </p:nvPicPr>
        <p:blipFill>
          <a:blip r:embed="rId4">
            <a:alphaModFix/>
          </a:blip>
          <a:stretch>
            <a:fillRect/>
          </a:stretch>
        </p:blipFill>
        <p:spPr>
          <a:xfrm>
            <a:off x="5572676" y="610849"/>
            <a:ext cx="2263500" cy="4100800"/>
          </a:xfrm>
          <a:prstGeom prst="rect">
            <a:avLst/>
          </a:prstGeom>
          <a:noFill/>
          <a:ln>
            <a:noFill/>
          </a:ln>
        </p:spPr>
      </p:pic>
      <p:sp>
        <p:nvSpPr>
          <p:cNvPr id="199" name="Shape 199"/>
          <p:cNvSpPr txBox="1"/>
          <p:nvPr/>
        </p:nvSpPr>
        <p:spPr>
          <a:xfrm>
            <a:off x="587225" y="1282325"/>
            <a:ext cx="4338300" cy="3117600"/>
          </a:xfrm>
          <a:prstGeom prst="rect">
            <a:avLst/>
          </a:prstGeom>
          <a:noFill/>
          <a:ln>
            <a:noFill/>
          </a:ln>
        </p:spPr>
        <p:txBody>
          <a:bodyPr anchorCtr="0" anchor="t" bIns="91425" lIns="91425" rIns="91425" tIns="91425">
            <a:noAutofit/>
          </a:bodyPr>
          <a:lstStyle/>
          <a:p>
            <a:pPr indent="-25400" lvl="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Construction of adjustable shelf for the</a:t>
            </a:r>
          </a:p>
          <a:p>
            <a:pPr lvl="0" rtl="0">
              <a:spcBef>
                <a:spcPts val="0"/>
              </a:spcBef>
              <a:buNone/>
            </a:pPr>
            <a:r>
              <a:rPr lang="en-US" sz="1800">
                <a:solidFill>
                  <a:srgbClr val="595959"/>
                </a:solidFill>
                <a:latin typeface="Calibri"/>
                <a:ea typeface="Calibri"/>
                <a:cs typeface="Calibri"/>
                <a:sym typeface="Calibri"/>
              </a:rPr>
              <a:t>         CHT</a:t>
            </a:r>
          </a:p>
          <a:p>
            <a:pPr indent="-25400" lvl="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Testing of  calibration columns </a:t>
            </a:r>
          </a:p>
          <a:p>
            <a:pPr indent="-25400" lvl="0" marL="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Implementation in future AguaClara</a:t>
            </a:r>
          </a:p>
          <a:p>
            <a:pPr lvl="0" rtl="0">
              <a:spcBef>
                <a:spcPts val="0"/>
              </a:spcBef>
              <a:buNone/>
            </a:pPr>
            <a:r>
              <a:rPr lang="en-US" sz="1800">
                <a:solidFill>
                  <a:srgbClr val="595959"/>
                </a:solidFill>
                <a:latin typeface="Calibri"/>
                <a:ea typeface="Calibri"/>
                <a:cs typeface="Calibri"/>
                <a:sym typeface="Calibri"/>
              </a:rPr>
              <a:t>         treatment plants</a:t>
            </a: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3" name="Shape 203"/>
        <p:cNvGrpSpPr/>
        <p:nvPr/>
      </p:nvGrpSpPr>
      <p:grpSpPr>
        <a:xfrm>
          <a:off x="0" y="0"/>
          <a:ext cx="0" cy="0"/>
          <a:chOff x="0" y="0"/>
          <a:chExt cx="0" cy="0"/>
        </a:xfrm>
      </p:grpSpPr>
      <p:pic>
        <p:nvPicPr>
          <p:cNvPr id="204" name="Shape 204"/>
          <p:cNvPicPr preferRelativeResize="0"/>
          <p:nvPr/>
        </p:nvPicPr>
        <p:blipFill/>
        <p:spPr>
          <a:xfrm>
            <a:off x="7514490" y="45563"/>
            <a:ext cx="718200" cy="718200"/>
          </a:xfrm>
          <a:prstGeom prst="rect">
            <a:avLst/>
          </a:prstGeom>
          <a:solidFill>
            <a:srgbClr val="FFFFFF"/>
          </a:solidFill>
          <a:ln>
            <a:noFill/>
          </a:ln>
        </p:spPr>
      </p:pic>
      <p:sp>
        <p:nvSpPr>
          <p:cNvPr id="205" name="Shape 205"/>
          <p:cNvSpPr txBox="1"/>
          <p:nvPr/>
        </p:nvSpPr>
        <p:spPr>
          <a:xfrm>
            <a:off x="1878149" y="559075"/>
            <a:ext cx="5387700" cy="21252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0" i="0" lang="en-US" sz="4800" u="none" cap="none" strike="noStrike">
                <a:solidFill>
                  <a:srgbClr val="7700C7"/>
                </a:solidFill>
                <a:latin typeface="Arial"/>
                <a:ea typeface="Arial"/>
                <a:cs typeface="Arial"/>
                <a:sym typeface="Arial"/>
              </a:rPr>
              <a:t>Q</a:t>
            </a:r>
            <a:r>
              <a:rPr lang="en-US" sz="4800">
                <a:solidFill>
                  <a:srgbClr val="7700C7"/>
                </a:solidFill>
              </a:rPr>
              <a:t>uestions</a:t>
            </a:r>
          </a:p>
          <a:p>
            <a:pPr indent="0" lvl="0" marL="0" marR="0" rtl="0" algn="ctr">
              <a:spcBef>
                <a:spcPts val="0"/>
              </a:spcBef>
              <a:buSzPct val="25000"/>
              <a:buNone/>
            </a:pPr>
            <a:r>
              <a:rPr lang="en-US" sz="4800">
                <a:solidFill>
                  <a:srgbClr val="7700C7"/>
                </a:solidFill>
              </a:rPr>
              <a:t>and</a:t>
            </a:r>
          </a:p>
          <a:p>
            <a:pPr indent="0" lvl="0" marL="0" marR="0" rtl="0" algn="ctr">
              <a:spcBef>
                <a:spcPts val="0"/>
              </a:spcBef>
              <a:buSzPct val="25000"/>
              <a:buNone/>
            </a:pPr>
            <a:r>
              <a:rPr lang="en-US" sz="4800">
                <a:solidFill>
                  <a:srgbClr val="7700C7"/>
                </a:solidFill>
              </a:rPr>
              <a:t>Recommendations</a:t>
            </a:r>
          </a:p>
        </p:txBody>
      </p:sp>
      <p:pic>
        <p:nvPicPr>
          <p:cNvPr descr="AClogotype (1).png" id="206" name="Shape 20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07" name="Shape 207"/>
          <p:cNvSpPr txBox="1"/>
          <p:nvPr/>
        </p:nvSpPr>
        <p:spPr>
          <a:xfrm>
            <a:off x="3442150" y="3811925"/>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Ashish Sangai</a:t>
            </a:r>
          </a:p>
          <a:p>
            <a:pPr indent="0" lvl="0" marL="0" marR="0" rtl="0" algn="ctr">
              <a:spcBef>
                <a:spcPts val="0"/>
              </a:spcBef>
              <a:buSzPct val="25000"/>
              <a:buNone/>
            </a:pPr>
            <a:r>
              <a:rPr lang="en-US" sz="1200"/>
              <a:t>B.S. Chemical Engineering </a:t>
            </a:r>
          </a:p>
          <a:p>
            <a:pPr indent="0" lvl="0" marL="0" marR="0" rtl="0" algn="ctr">
              <a:spcBef>
                <a:spcPts val="0"/>
              </a:spcBef>
              <a:buSzPct val="25000"/>
              <a:buNone/>
            </a:pPr>
            <a:r>
              <a:rPr lang="en-US" sz="1200"/>
              <a:t>aas298@cornell.edu</a:t>
            </a:r>
          </a:p>
        </p:txBody>
      </p:sp>
      <p:sp>
        <p:nvSpPr>
          <p:cNvPr id="208" name="Shape 208"/>
          <p:cNvSpPr txBox="1"/>
          <p:nvPr/>
        </p:nvSpPr>
        <p:spPr>
          <a:xfrm>
            <a:off x="4639200" y="2937150"/>
            <a:ext cx="2416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Anna Doyle</a:t>
            </a:r>
          </a:p>
          <a:p>
            <a:pPr indent="0" lvl="0" marL="0" marR="0" rtl="0" algn="ctr">
              <a:spcBef>
                <a:spcPts val="0"/>
              </a:spcBef>
              <a:buSzPct val="25000"/>
              <a:buNone/>
            </a:pPr>
            <a:r>
              <a:rPr lang="en-US" sz="1200"/>
              <a:t>B.S. Environmental Engineering</a:t>
            </a:r>
          </a:p>
          <a:p>
            <a:pPr indent="0" lvl="0" marL="0" marR="0" rtl="0" algn="ctr">
              <a:spcBef>
                <a:spcPts val="0"/>
              </a:spcBef>
              <a:buSzPct val="25000"/>
              <a:buNone/>
            </a:pPr>
            <a:r>
              <a:rPr lang="en-US" sz="1200"/>
              <a:t>ard73@cornell.edu</a:t>
            </a:r>
          </a:p>
        </p:txBody>
      </p:sp>
      <p:sp>
        <p:nvSpPr>
          <p:cNvPr id="209" name="Shape 209"/>
          <p:cNvSpPr txBox="1"/>
          <p:nvPr/>
        </p:nvSpPr>
        <p:spPr>
          <a:xfrm>
            <a:off x="2319600" y="2937125"/>
            <a:ext cx="2416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Cynthia Chan</a:t>
            </a:r>
          </a:p>
          <a:p>
            <a:pPr indent="0" lvl="0" marL="0" marR="0" rtl="0" algn="ctr">
              <a:spcBef>
                <a:spcPts val="0"/>
              </a:spcBef>
              <a:buSzPct val="25000"/>
              <a:buNone/>
            </a:pPr>
            <a:r>
              <a:rPr lang="en-US" sz="1200"/>
              <a:t>B.S. Environmental Engineering</a:t>
            </a:r>
          </a:p>
          <a:p>
            <a:pPr indent="0" lvl="0" marL="0" marR="0" rtl="0" algn="ctr">
              <a:spcBef>
                <a:spcPts val="0"/>
              </a:spcBef>
              <a:buSzPct val="25000"/>
              <a:buNone/>
            </a:pPr>
            <a:r>
              <a:rPr lang="en-US" sz="1200"/>
              <a:t>cc2467@cornell.edu</a:t>
            </a:r>
          </a:p>
        </p:txBody>
      </p:sp>
      <p:pic>
        <p:nvPicPr>
          <p:cNvPr descr="AClogotype (1).png" id="210" name="Shape 210"/>
          <p:cNvPicPr preferRelativeResize="0"/>
          <p:nvPr/>
        </p:nvPicPr>
        <p:blipFill rotWithShape="1">
          <a:blip r:embed="rId3">
            <a:alphaModFix/>
          </a:blip>
          <a:srcRect b="0" l="4313" r="75452" t="0"/>
          <a:stretch/>
        </p:blipFill>
        <p:spPr>
          <a:xfrm>
            <a:off x="0" y="2231174"/>
            <a:ext cx="1932197" cy="2778475"/>
          </a:xfrm>
          <a:prstGeom prst="rect">
            <a:avLst/>
          </a:prstGeom>
          <a:noFill/>
          <a:ln>
            <a:noFill/>
          </a:ln>
        </p:spPr>
      </p:pic>
      <p:sp>
        <p:nvSpPr>
          <p:cNvPr id="211" name="Shape 211"/>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Chemical Dose Controller | Fabrication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5" name="Shape 215"/>
        <p:cNvGrpSpPr/>
        <p:nvPr/>
      </p:nvGrpSpPr>
      <p:grpSpPr>
        <a:xfrm>
          <a:off x="0" y="0"/>
          <a:ext cx="0" cy="0"/>
          <a:chOff x="0" y="0"/>
          <a:chExt cx="0" cy="0"/>
        </a:xfrm>
      </p:grpSpPr>
      <p:pic>
        <p:nvPicPr>
          <p:cNvPr id="216" name="Shape 216"/>
          <p:cNvPicPr preferRelativeResize="0"/>
          <p:nvPr/>
        </p:nvPicPr>
        <p:blipFill/>
        <p:spPr>
          <a:xfrm>
            <a:off x="7514490" y="45563"/>
            <a:ext cx="718110" cy="718110"/>
          </a:xfrm>
          <a:prstGeom prst="rect">
            <a:avLst/>
          </a:prstGeom>
          <a:solidFill>
            <a:srgbClr val="FFFFFF"/>
          </a:solidFill>
          <a:ln>
            <a:noFill/>
          </a:ln>
        </p:spPr>
      </p:pic>
      <p:sp>
        <p:nvSpPr>
          <p:cNvPr id="217" name="Shape 217"/>
          <p:cNvSpPr txBox="1"/>
          <p:nvPr/>
        </p:nvSpPr>
        <p:spPr>
          <a:xfrm>
            <a:off x="1293600" y="1667775"/>
            <a:ext cx="6556800" cy="1459800"/>
          </a:xfrm>
          <a:prstGeom prst="rect">
            <a:avLst/>
          </a:prstGeom>
          <a:noFill/>
          <a:ln>
            <a:noFill/>
          </a:ln>
        </p:spPr>
        <p:txBody>
          <a:bodyPr anchorCtr="0" anchor="ctr" bIns="45700" lIns="91425" rIns="91425" tIns="45700">
            <a:noAutofit/>
          </a:bodyPr>
          <a:lstStyle/>
          <a:p>
            <a:pPr lvl="0" rtl="0" algn="ctr">
              <a:spcBef>
                <a:spcPts val="0"/>
              </a:spcBef>
              <a:buClr>
                <a:schemeClr val="dk1"/>
              </a:buClr>
              <a:buSzPct val="25000"/>
              <a:buFont typeface="Arial"/>
              <a:buNone/>
            </a:pPr>
            <a:r>
              <a:rPr lang="en-US" sz="4800">
                <a:solidFill>
                  <a:srgbClr val="7700C7"/>
                </a:solidFill>
              </a:rPr>
              <a:t>Appendix Slides</a:t>
            </a:r>
          </a:p>
        </p:txBody>
      </p:sp>
      <p:pic>
        <p:nvPicPr>
          <p:cNvPr descr="AClogotype (1).png" id="218" name="Shape 218"/>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descr="AClogotype (1).png" id="219" name="Shape 219"/>
          <p:cNvPicPr preferRelativeResize="0"/>
          <p:nvPr/>
        </p:nvPicPr>
        <p:blipFill rotWithShape="1">
          <a:blip r:embed="rId3">
            <a:alphaModFix/>
          </a:blip>
          <a:srcRect b="0" l="4313" r="75452" t="0"/>
          <a:stretch/>
        </p:blipFill>
        <p:spPr>
          <a:xfrm>
            <a:off x="-1" y="1739425"/>
            <a:ext cx="2274172" cy="3270224"/>
          </a:xfrm>
          <a:prstGeom prst="rect">
            <a:avLst/>
          </a:prstGeom>
          <a:noFill/>
          <a:ln>
            <a:noFill/>
          </a:ln>
        </p:spPr>
      </p:pic>
      <p:sp>
        <p:nvSpPr>
          <p:cNvPr id="220" name="Shape 220"/>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Chemical Dose Controller | Fabrication</a:t>
            </a:r>
            <a:r>
              <a:rPr b="1" i="0" lang="en-US" sz="1000" u="none" cap="none" strike="noStrike">
                <a:solidFill>
                  <a:srgbClr val="0B68FF"/>
                </a:solidFill>
                <a:latin typeface="Arial"/>
                <a:ea typeface="Arial"/>
                <a:cs typeface="Arial"/>
                <a:sym typeface="Arial"/>
              </a:rPr>
              <a:t> |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4" name="Shape 224"/>
        <p:cNvGrpSpPr/>
        <p:nvPr/>
      </p:nvGrpSpPr>
      <p:grpSpPr>
        <a:xfrm>
          <a:off x="0" y="0"/>
          <a:ext cx="0" cy="0"/>
          <a:chOff x="0" y="0"/>
          <a:chExt cx="0" cy="0"/>
        </a:xfrm>
      </p:grpSpPr>
      <p:pic>
        <p:nvPicPr>
          <p:cNvPr id="225" name="Shape 225"/>
          <p:cNvPicPr preferRelativeResize="0"/>
          <p:nvPr/>
        </p:nvPicPr>
        <p:blipFill/>
        <p:spPr>
          <a:xfrm>
            <a:off x="7514490" y="45563"/>
            <a:ext cx="718200" cy="718200"/>
          </a:xfrm>
          <a:prstGeom prst="rect">
            <a:avLst/>
          </a:prstGeom>
          <a:solidFill>
            <a:srgbClr val="FFFFFF"/>
          </a:solidFill>
          <a:ln>
            <a:noFill/>
          </a:ln>
        </p:spPr>
      </p:pic>
      <p:pic>
        <p:nvPicPr>
          <p:cNvPr descr="AClogotype (1).png" id="226" name="Shape 22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27" name="Shape 227"/>
          <p:cNvSpPr txBox="1"/>
          <p:nvPr/>
        </p:nvSpPr>
        <p:spPr>
          <a:xfrm>
            <a:off x="108725" y="176650"/>
            <a:ext cx="7950900" cy="8001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2400">
                <a:solidFill>
                  <a:srgbClr val="7700C7"/>
                </a:solidFill>
              </a:rPr>
              <a:t>Fabrication Materials for First Iteration Tank Design (available from McMaster-Carr and US Plastic)</a:t>
            </a:r>
          </a:p>
        </p:txBody>
      </p:sp>
      <p:sp>
        <p:nvSpPr>
          <p:cNvPr id="228" name="Shape 228"/>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Chemical Dose Controller | Fabrication</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Screen Shot 2016-10-24 at 5.00.43 PM.png" id="229" name="Shape 229"/>
          <p:cNvPicPr preferRelativeResize="0"/>
          <p:nvPr/>
        </p:nvPicPr>
        <p:blipFill>
          <a:blip r:embed="rId4">
            <a:alphaModFix/>
          </a:blip>
          <a:stretch>
            <a:fillRect/>
          </a:stretch>
        </p:blipFill>
        <p:spPr>
          <a:xfrm>
            <a:off x="1084262" y="1264400"/>
            <a:ext cx="6975476" cy="308465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2" name="Shape 92"/>
        <p:cNvGrpSpPr/>
        <p:nvPr/>
      </p:nvGrpSpPr>
      <p:grpSpPr>
        <a:xfrm>
          <a:off x="0" y="0"/>
          <a:ext cx="0" cy="0"/>
          <a:chOff x="0" y="0"/>
          <a:chExt cx="0" cy="0"/>
        </a:xfrm>
      </p:grpSpPr>
      <p:pic>
        <p:nvPicPr>
          <p:cNvPr id="93" name="Shape 93"/>
          <p:cNvPicPr preferRelativeResize="0"/>
          <p:nvPr/>
        </p:nvPicPr>
        <p:blipFill/>
        <p:spPr>
          <a:xfrm>
            <a:off x="7514490" y="45563"/>
            <a:ext cx="718200" cy="718200"/>
          </a:xfrm>
          <a:prstGeom prst="rect">
            <a:avLst/>
          </a:prstGeom>
          <a:solidFill>
            <a:srgbClr val="FFFFFF"/>
          </a:solidFill>
          <a:ln>
            <a:noFill/>
          </a:ln>
        </p:spPr>
      </p:pic>
      <p:sp>
        <p:nvSpPr>
          <p:cNvPr id="94" name="Shape 94"/>
          <p:cNvSpPr txBox="1"/>
          <p:nvPr/>
        </p:nvSpPr>
        <p:spPr>
          <a:xfrm>
            <a:off x="70425" y="45575"/>
            <a:ext cx="7059900" cy="1006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3000">
                <a:solidFill>
                  <a:srgbClr val="7700C7"/>
                </a:solidFill>
              </a:rPr>
              <a:t>The CDC system regulates the flow of chemicals into the treatment train</a:t>
            </a:r>
          </a:p>
        </p:txBody>
      </p:sp>
      <p:sp>
        <p:nvSpPr>
          <p:cNvPr id="95" name="Shape 95"/>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Chemical Dose Controller | Fabrication </a:t>
            </a:r>
            <a:r>
              <a:rPr lang="en-US">
                <a:solidFill>
                  <a:srgbClr val="7700C7"/>
                </a:solidFill>
              </a:rPr>
              <a:t>|</a:t>
            </a:r>
            <a:r>
              <a:rPr b="1" i="0" lang="en-US" sz="1000" u="none" cap="none" strike="noStrike">
                <a:solidFill>
                  <a:srgbClr val="0B68FF"/>
                </a:solidFill>
                <a:latin typeface="Arial"/>
                <a:ea typeface="Arial"/>
                <a:cs typeface="Arial"/>
                <a:sym typeface="Arial"/>
              </a:rPr>
              <a:t>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pic>
        <p:nvPicPr>
          <p:cNvPr descr="AClogotype (1).png" id="96" name="Shape 96"/>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97" name="Shape 97"/>
          <p:cNvPicPr preferRelativeResize="0"/>
          <p:nvPr/>
        </p:nvPicPr>
        <p:blipFill>
          <a:blip r:embed="rId4">
            <a:alphaModFix/>
          </a:blip>
          <a:stretch>
            <a:fillRect/>
          </a:stretch>
        </p:blipFill>
        <p:spPr>
          <a:xfrm>
            <a:off x="1965400" y="928450"/>
            <a:ext cx="5353050" cy="3924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1" name="Shape 101"/>
        <p:cNvGrpSpPr/>
        <p:nvPr/>
      </p:nvGrpSpPr>
      <p:grpSpPr>
        <a:xfrm>
          <a:off x="0" y="0"/>
          <a:ext cx="0" cy="0"/>
          <a:chOff x="0" y="0"/>
          <a:chExt cx="0" cy="0"/>
        </a:xfrm>
      </p:grpSpPr>
      <p:pic>
        <p:nvPicPr>
          <p:cNvPr id="102" name="Shape 102"/>
          <p:cNvPicPr preferRelativeResize="0"/>
          <p:nvPr/>
        </p:nvPicPr>
        <p:blipFill/>
        <p:spPr>
          <a:xfrm>
            <a:off x="7514490" y="45563"/>
            <a:ext cx="718200" cy="718200"/>
          </a:xfrm>
          <a:prstGeom prst="rect">
            <a:avLst/>
          </a:prstGeom>
          <a:solidFill>
            <a:srgbClr val="FFFFFF"/>
          </a:solidFill>
          <a:ln>
            <a:noFill/>
          </a:ln>
        </p:spPr>
      </p:pic>
      <p:pic>
        <p:nvPicPr>
          <p:cNvPr descr="AClogotype (1).png" id="103" name="Shape 103"/>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04" name="Shape 104"/>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Chemical Dose Controller | Fabrication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sp>
        <p:nvSpPr>
          <p:cNvPr id="105" name="Shape 105"/>
          <p:cNvSpPr txBox="1"/>
          <p:nvPr/>
        </p:nvSpPr>
        <p:spPr>
          <a:xfrm>
            <a:off x="108725" y="93525"/>
            <a:ext cx="7209600" cy="9306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3000">
                <a:solidFill>
                  <a:srgbClr val="7700C7"/>
                </a:solidFill>
              </a:rPr>
              <a:t>Current Implementation is not chlorine resistant</a:t>
            </a:r>
          </a:p>
        </p:txBody>
      </p:sp>
      <p:pic>
        <p:nvPicPr>
          <p:cNvPr id="106" name="Shape 106"/>
          <p:cNvPicPr preferRelativeResize="0"/>
          <p:nvPr/>
        </p:nvPicPr>
        <p:blipFill>
          <a:blip r:embed="rId4">
            <a:alphaModFix/>
          </a:blip>
          <a:stretch>
            <a:fillRect/>
          </a:stretch>
        </p:blipFill>
        <p:spPr>
          <a:xfrm>
            <a:off x="3095612" y="997875"/>
            <a:ext cx="2952778" cy="37619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0" name="Shape 110"/>
        <p:cNvGrpSpPr/>
        <p:nvPr/>
      </p:nvGrpSpPr>
      <p:grpSpPr>
        <a:xfrm>
          <a:off x="0" y="0"/>
          <a:ext cx="0" cy="0"/>
          <a:chOff x="0" y="0"/>
          <a:chExt cx="0" cy="0"/>
        </a:xfrm>
      </p:grpSpPr>
      <p:pic>
        <p:nvPicPr>
          <p:cNvPr id="111" name="Shape 111"/>
          <p:cNvPicPr preferRelativeResize="0"/>
          <p:nvPr/>
        </p:nvPicPr>
        <p:blipFill>
          <a:blip r:embed="rId3">
            <a:alphaModFix/>
          </a:blip>
          <a:stretch>
            <a:fillRect/>
          </a:stretch>
        </p:blipFill>
        <p:spPr>
          <a:xfrm>
            <a:off x="1623799" y="870274"/>
            <a:ext cx="5510325" cy="4132750"/>
          </a:xfrm>
          <a:prstGeom prst="rect">
            <a:avLst/>
          </a:prstGeom>
          <a:noFill/>
          <a:ln>
            <a:noFill/>
          </a:ln>
        </p:spPr>
      </p:pic>
      <p:pic>
        <p:nvPicPr>
          <p:cNvPr id="112" name="Shape 112"/>
          <p:cNvPicPr preferRelativeResize="0"/>
          <p:nvPr/>
        </p:nvPicPr>
        <p:blipFill/>
        <p:spPr>
          <a:xfrm>
            <a:off x="7514490" y="45563"/>
            <a:ext cx="718200" cy="718200"/>
          </a:xfrm>
          <a:prstGeom prst="rect">
            <a:avLst/>
          </a:prstGeom>
          <a:solidFill>
            <a:srgbClr val="FFFFFF"/>
          </a:solidFill>
          <a:ln>
            <a:noFill/>
          </a:ln>
        </p:spPr>
      </p:pic>
      <p:pic>
        <p:nvPicPr>
          <p:cNvPr descr="AClogotype (1).png" id="113" name="Shape 113"/>
          <p:cNvPicPr preferRelativeResize="0"/>
          <p:nvPr/>
        </p:nvPicPr>
        <p:blipFill>
          <a:blip r:embed="rId4">
            <a:alphaModFix/>
          </a:blip>
          <a:stretch>
            <a:fillRect/>
          </a:stretch>
        </p:blipFill>
        <p:spPr>
          <a:xfrm>
            <a:off x="7318450" y="45562"/>
            <a:ext cx="1764899" cy="513500"/>
          </a:xfrm>
          <a:prstGeom prst="rect">
            <a:avLst/>
          </a:prstGeom>
          <a:noFill/>
          <a:ln>
            <a:noFill/>
          </a:ln>
        </p:spPr>
      </p:pic>
      <p:sp>
        <p:nvSpPr>
          <p:cNvPr id="114" name="Shape 114"/>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Chemical Dose Controller | Fabrication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sp>
        <p:nvSpPr>
          <p:cNvPr id="115" name="Shape 115"/>
          <p:cNvSpPr txBox="1"/>
          <p:nvPr/>
        </p:nvSpPr>
        <p:spPr>
          <a:xfrm>
            <a:off x="108725" y="261825"/>
            <a:ext cx="7074900" cy="8262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3000">
                <a:solidFill>
                  <a:srgbClr val="7700C7"/>
                </a:solidFill>
              </a:rPr>
              <a:t>Next design for Las Vegas is not modular and requires modified floats</a:t>
            </a: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9" name="Shape 119"/>
        <p:cNvGrpSpPr/>
        <p:nvPr/>
      </p:nvGrpSpPr>
      <p:grpSpPr>
        <a:xfrm>
          <a:off x="0" y="0"/>
          <a:ext cx="0" cy="0"/>
          <a:chOff x="0" y="0"/>
          <a:chExt cx="0" cy="0"/>
        </a:xfrm>
      </p:grpSpPr>
      <p:pic>
        <p:nvPicPr>
          <p:cNvPr id="120" name="Shape 120"/>
          <p:cNvPicPr preferRelativeResize="0"/>
          <p:nvPr/>
        </p:nvPicPr>
        <p:blipFill>
          <a:blip r:embed="rId3">
            <a:alphaModFix/>
          </a:blip>
          <a:stretch>
            <a:fillRect/>
          </a:stretch>
        </p:blipFill>
        <p:spPr>
          <a:xfrm>
            <a:off x="3824129" y="1266925"/>
            <a:ext cx="4976244" cy="2993349"/>
          </a:xfrm>
          <a:prstGeom prst="rect">
            <a:avLst/>
          </a:prstGeom>
          <a:noFill/>
          <a:ln>
            <a:noFill/>
          </a:ln>
        </p:spPr>
      </p:pic>
      <p:pic>
        <p:nvPicPr>
          <p:cNvPr id="121" name="Shape 121"/>
          <p:cNvPicPr preferRelativeResize="0"/>
          <p:nvPr/>
        </p:nvPicPr>
        <p:blipFill/>
        <p:spPr>
          <a:xfrm>
            <a:off x="7514490" y="45563"/>
            <a:ext cx="718200" cy="718200"/>
          </a:xfrm>
          <a:prstGeom prst="rect">
            <a:avLst/>
          </a:prstGeom>
          <a:solidFill>
            <a:srgbClr val="FFFFFF"/>
          </a:solidFill>
          <a:ln>
            <a:noFill/>
          </a:ln>
        </p:spPr>
      </p:pic>
      <p:sp>
        <p:nvSpPr>
          <p:cNvPr id="122" name="Shape 122"/>
          <p:cNvSpPr txBox="1"/>
          <p:nvPr/>
        </p:nvSpPr>
        <p:spPr>
          <a:xfrm>
            <a:off x="256825" y="1422125"/>
            <a:ext cx="5443200" cy="2361300"/>
          </a:xfrm>
          <a:prstGeom prst="rect">
            <a:avLst/>
          </a:prstGeom>
          <a:noFill/>
          <a:ln>
            <a:noFill/>
          </a:ln>
        </p:spPr>
        <p:txBody>
          <a:bodyPr anchorCtr="0" anchor="t" bIns="45700" lIns="91425" rIns="91425" tIns="45700">
            <a:noAutofit/>
          </a:bodyPr>
          <a:lstStyle/>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Resistance to Chlorine</a:t>
            </a:r>
          </a:p>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Ease of maintenance</a:t>
            </a:r>
          </a:p>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Accommodation of original float valve</a:t>
            </a:r>
          </a:p>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Size of PVC welder</a:t>
            </a:r>
            <a:r>
              <a:rPr b="0" i="0" lang="en-US" sz="1800" u="none" cap="none" strike="noStrike">
                <a:solidFill>
                  <a:srgbClr val="595959"/>
                </a:solidFill>
                <a:latin typeface="Calibri"/>
                <a:ea typeface="Calibri"/>
                <a:cs typeface="Calibri"/>
                <a:sym typeface="Calibri"/>
              </a:rPr>
              <a:t> </a:t>
            </a:r>
          </a:p>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Addition of calibration columns</a:t>
            </a:r>
          </a:p>
        </p:txBody>
      </p:sp>
      <p:sp>
        <p:nvSpPr>
          <p:cNvPr id="123" name="Shape 123"/>
          <p:cNvSpPr txBox="1"/>
          <p:nvPr/>
        </p:nvSpPr>
        <p:spPr>
          <a:xfrm>
            <a:off x="108850" y="261875"/>
            <a:ext cx="7209600" cy="8388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3000">
                <a:solidFill>
                  <a:srgbClr val="7700C7"/>
                </a:solidFill>
              </a:rPr>
              <a:t>New design takes into account 5 parameters</a:t>
            </a:r>
          </a:p>
        </p:txBody>
      </p:sp>
      <p:sp>
        <p:nvSpPr>
          <p:cNvPr id="124" name="Shape 124"/>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Chemical Dose Controller | Fabrication</a:t>
            </a:r>
            <a:r>
              <a:rPr b="1" i="0" lang="en-US" sz="1000" u="none" cap="none" strike="noStrike">
                <a:solidFill>
                  <a:srgbClr val="0B68FF"/>
                </a:solidFill>
                <a:latin typeface="Arial"/>
                <a:ea typeface="Arial"/>
                <a:cs typeface="Arial"/>
                <a:sym typeface="Arial"/>
              </a:rPr>
              <a:t> |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125" name="Shape 125"/>
          <p:cNvPicPr preferRelativeResize="0"/>
          <p:nvPr/>
        </p:nvPicPr>
        <p:blipFill>
          <a:blip r:embed="rId4">
            <a:alphaModFix/>
          </a:blip>
          <a:stretch>
            <a:fillRect/>
          </a:stretch>
        </p:blipFill>
        <p:spPr>
          <a:xfrm>
            <a:off x="7318450" y="45562"/>
            <a:ext cx="1764899" cy="513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9" name="Shape 129"/>
        <p:cNvGrpSpPr/>
        <p:nvPr/>
      </p:nvGrpSpPr>
      <p:grpSpPr>
        <a:xfrm>
          <a:off x="0" y="0"/>
          <a:ext cx="0" cy="0"/>
          <a:chOff x="0" y="0"/>
          <a:chExt cx="0" cy="0"/>
        </a:xfrm>
      </p:grpSpPr>
      <p:pic>
        <p:nvPicPr>
          <p:cNvPr id="130" name="Shape 130"/>
          <p:cNvPicPr preferRelativeResize="0"/>
          <p:nvPr/>
        </p:nvPicPr>
        <p:blipFill/>
        <p:spPr>
          <a:xfrm>
            <a:off x="7514490" y="45563"/>
            <a:ext cx="718200" cy="718200"/>
          </a:xfrm>
          <a:prstGeom prst="rect">
            <a:avLst/>
          </a:prstGeom>
          <a:solidFill>
            <a:srgbClr val="FFFFFF"/>
          </a:solidFill>
          <a:ln>
            <a:noFill/>
          </a:ln>
        </p:spPr>
      </p:pic>
      <p:pic>
        <p:nvPicPr>
          <p:cNvPr descr="AClogotype (1).png" id="131" name="Shape 131"/>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32" name="Shape 132"/>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Chemical Dose Controller | Fabrication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sp>
        <p:nvSpPr>
          <p:cNvPr id="133" name="Shape 133"/>
          <p:cNvSpPr txBox="1"/>
          <p:nvPr/>
        </p:nvSpPr>
        <p:spPr>
          <a:xfrm>
            <a:off x="108850" y="336000"/>
            <a:ext cx="7209600" cy="7923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3000">
                <a:solidFill>
                  <a:srgbClr val="7700C7"/>
                </a:solidFill>
              </a:rPr>
              <a:t>Pro: The current CHT design is modular and chlorine resistant</a:t>
            </a:r>
          </a:p>
        </p:txBody>
      </p:sp>
      <p:pic>
        <p:nvPicPr>
          <p:cNvPr id="134" name="Shape 134"/>
          <p:cNvPicPr preferRelativeResize="0"/>
          <p:nvPr/>
        </p:nvPicPr>
        <p:blipFill>
          <a:blip r:embed="rId4">
            <a:alphaModFix/>
          </a:blip>
          <a:stretch>
            <a:fillRect/>
          </a:stretch>
        </p:blipFill>
        <p:spPr>
          <a:xfrm>
            <a:off x="1840574" y="1054137"/>
            <a:ext cx="5577924" cy="34032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8" name="Shape 138"/>
        <p:cNvGrpSpPr/>
        <p:nvPr/>
      </p:nvGrpSpPr>
      <p:grpSpPr>
        <a:xfrm>
          <a:off x="0" y="0"/>
          <a:ext cx="0" cy="0"/>
          <a:chOff x="0" y="0"/>
          <a:chExt cx="0" cy="0"/>
        </a:xfrm>
      </p:grpSpPr>
      <p:pic>
        <p:nvPicPr>
          <p:cNvPr id="139" name="Shape 139"/>
          <p:cNvPicPr preferRelativeResize="0"/>
          <p:nvPr/>
        </p:nvPicPr>
        <p:blipFill/>
        <p:spPr>
          <a:xfrm>
            <a:off x="7514490" y="45563"/>
            <a:ext cx="718200" cy="718200"/>
          </a:xfrm>
          <a:prstGeom prst="rect">
            <a:avLst/>
          </a:prstGeom>
          <a:solidFill>
            <a:srgbClr val="FFFFFF"/>
          </a:solidFill>
          <a:ln>
            <a:noFill/>
          </a:ln>
        </p:spPr>
      </p:pic>
      <p:sp>
        <p:nvSpPr>
          <p:cNvPr id="140" name="Shape 140"/>
          <p:cNvSpPr txBox="1"/>
          <p:nvPr/>
        </p:nvSpPr>
        <p:spPr>
          <a:xfrm>
            <a:off x="291950" y="1547475"/>
            <a:ext cx="5017800" cy="1964700"/>
          </a:xfrm>
          <a:prstGeom prst="rect">
            <a:avLst/>
          </a:prstGeom>
          <a:noFill/>
          <a:ln>
            <a:noFill/>
          </a:ln>
        </p:spPr>
        <p:txBody>
          <a:bodyPr anchorCtr="0" anchor="t" bIns="45700" lIns="91425" rIns="91425" tIns="45700">
            <a:noAutofit/>
          </a:bodyPr>
          <a:lstStyle/>
          <a:p>
            <a:pPr lvl="0" marR="0" rtl="0" algn="l">
              <a:spcBef>
                <a:spcPts val="0"/>
              </a:spcBef>
              <a:buNone/>
            </a:pPr>
            <a:r>
              <a:rPr lang="en-US" sz="1800">
                <a:solidFill>
                  <a:srgbClr val="595959"/>
                </a:solidFill>
                <a:latin typeface="Calibri"/>
                <a:ea typeface="Calibri"/>
                <a:cs typeface="Calibri"/>
                <a:sym typeface="Calibri"/>
              </a:rPr>
              <a:t>Either there will be: </a:t>
            </a:r>
          </a:p>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Need for a welding tool in Honduras</a:t>
            </a:r>
          </a:p>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Train a welder</a:t>
            </a:r>
          </a:p>
          <a:p>
            <a:pPr lvl="0" marR="0" rtl="0" algn="l">
              <a:spcBef>
                <a:spcPts val="0"/>
              </a:spcBef>
              <a:buNone/>
            </a:pPr>
            <a:r>
              <a:t/>
            </a:r>
            <a:endParaRPr sz="1800">
              <a:solidFill>
                <a:srgbClr val="595959"/>
              </a:solidFill>
              <a:latin typeface="Calibri"/>
              <a:ea typeface="Calibri"/>
              <a:cs typeface="Calibri"/>
              <a:sym typeface="Calibri"/>
            </a:endParaRPr>
          </a:p>
          <a:p>
            <a:pPr lvl="0" marR="0" rtl="0" algn="l">
              <a:spcBef>
                <a:spcPts val="0"/>
              </a:spcBef>
              <a:buNone/>
            </a:pPr>
            <a:r>
              <a:rPr lang="en-US" sz="1800">
                <a:solidFill>
                  <a:srgbClr val="595959"/>
                </a:solidFill>
                <a:latin typeface="Calibri"/>
                <a:ea typeface="Calibri"/>
                <a:cs typeface="Calibri"/>
                <a:sym typeface="Calibri"/>
              </a:rPr>
              <a:t>Or</a:t>
            </a:r>
          </a:p>
          <a:p>
            <a:pPr indent="-25400" lvl="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Fabrication will continue in US</a:t>
            </a:r>
          </a:p>
          <a:p>
            <a:pPr lvl="0" marR="0" rtl="0" algn="l">
              <a:spcBef>
                <a:spcPts val="0"/>
              </a:spcBef>
              <a:buNone/>
            </a:pPr>
            <a:r>
              <a:t/>
            </a:r>
            <a:endParaRPr>
              <a:solidFill>
                <a:srgbClr val="595959"/>
              </a:solidFill>
              <a:latin typeface="Calibri"/>
              <a:ea typeface="Calibri"/>
              <a:cs typeface="Calibri"/>
              <a:sym typeface="Calibri"/>
            </a:endParaRPr>
          </a:p>
        </p:txBody>
      </p:sp>
      <p:sp>
        <p:nvSpPr>
          <p:cNvPr id="141" name="Shape 141"/>
          <p:cNvSpPr txBox="1"/>
          <p:nvPr/>
        </p:nvSpPr>
        <p:spPr>
          <a:xfrm>
            <a:off x="108725" y="45575"/>
            <a:ext cx="7081800" cy="11286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3000">
                <a:solidFill>
                  <a:srgbClr val="7700C7"/>
                </a:solidFill>
              </a:rPr>
              <a:t>Con: The current CHT design requires a lot of welding</a:t>
            </a:r>
          </a:p>
        </p:txBody>
      </p:sp>
      <p:sp>
        <p:nvSpPr>
          <p:cNvPr id="142" name="Shape 142"/>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Chemical Dose Controller | Fabrication</a:t>
            </a:r>
            <a:r>
              <a:rPr b="1" i="0" lang="en-US" sz="1000" u="none" cap="none" strike="noStrike">
                <a:solidFill>
                  <a:srgbClr val="0B68FF"/>
                </a:solidFill>
                <a:latin typeface="Arial"/>
                <a:ea typeface="Arial"/>
                <a:cs typeface="Arial"/>
                <a:sym typeface="Arial"/>
              </a:rPr>
              <a:t> |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143" name="Shape 143"/>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descr="File_004.jpeg" id="144" name="Shape 144"/>
          <p:cNvPicPr preferRelativeResize="0"/>
          <p:nvPr/>
        </p:nvPicPr>
        <p:blipFill>
          <a:blip r:embed="rId4">
            <a:alphaModFix/>
          </a:blip>
          <a:stretch>
            <a:fillRect/>
          </a:stretch>
        </p:blipFill>
        <p:spPr>
          <a:xfrm rot="-5400000">
            <a:off x="4988124" y="411450"/>
            <a:ext cx="3374699" cy="4499599"/>
          </a:xfrm>
          <a:prstGeom prst="rect">
            <a:avLst/>
          </a:prstGeom>
          <a:noFill/>
          <a:ln>
            <a:noFill/>
          </a:ln>
        </p:spPr>
      </p:pic>
      <p:cxnSp>
        <p:nvCxnSpPr>
          <p:cNvPr id="145" name="Shape 145"/>
          <p:cNvCxnSpPr/>
          <p:nvPr/>
        </p:nvCxnSpPr>
        <p:spPr>
          <a:xfrm>
            <a:off x="6040050" y="970675"/>
            <a:ext cx="323700" cy="491400"/>
          </a:xfrm>
          <a:prstGeom prst="straightConnector1">
            <a:avLst/>
          </a:prstGeom>
          <a:noFill/>
          <a:ln cap="flat" cmpd="sng" w="28575">
            <a:solidFill>
              <a:srgbClr val="FF0000"/>
            </a:solidFill>
            <a:prstDash val="solid"/>
            <a:round/>
            <a:headEnd len="lg" w="lg" type="none"/>
            <a:tailEnd len="lg" w="lg" type="triangle"/>
          </a:ln>
        </p:spPr>
      </p:cxnSp>
      <p:sp>
        <p:nvSpPr>
          <p:cNvPr id="146" name="Shape 146"/>
          <p:cNvSpPr/>
          <p:nvPr/>
        </p:nvSpPr>
        <p:spPr>
          <a:xfrm>
            <a:off x="6255675" y="1462075"/>
            <a:ext cx="431700" cy="409200"/>
          </a:xfrm>
          <a:prstGeom prst="ellipse">
            <a:avLst/>
          </a:prstGeom>
          <a:noFill/>
          <a:ln cap="flat" cmpd="sng" w="28575">
            <a:solidFill>
              <a:srgbClr val="FF0000"/>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
                                        </p:tgtEl>
                                        <p:attrNameLst>
                                          <p:attrName>style.visibility</p:attrName>
                                        </p:attrNameLst>
                                      </p:cBhvr>
                                      <p:to>
                                        <p:strVal val="visible"/>
                                      </p:to>
                                    </p:set>
                                    <p:animEffect filter="fade" transition="in">
                                      <p:cBhvr>
                                        <p:cTn dur="1000"/>
                                        <p:tgtEl>
                                          <p:spTgt spid="1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0" name="Shape 150"/>
        <p:cNvGrpSpPr/>
        <p:nvPr/>
      </p:nvGrpSpPr>
      <p:grpSpPr>
        <a:xfrm>
          <a:off x="0" y="0"/>
          <a:ext cx="0" cy="0"/>
          <a:chOff x="0" y="0"/>
          <a:chExt cx="0" cy="0"/>
        </a:xfrm>
      </p:grpSpPr>
      <p:pic>
        <p:nvPicPr>
          <p:cNvPr id="151" name="Shape 151"/>
          <p:cNvPicPr preferRelativeResize="0"/>
          <p:nvPr/>
        </p:nvPicPr>
        <p:blipFill/>
        <p:spPr>
          <a:xfrm>
            <a:off x="7514490" y="45563"/>
            <a:ext cx="718200" cy="718200"/>
          </a:xfrm>
          <a:prstGeom prst="rect">
            <a:avLst/>
          </a:prstGeom>
          <a:solidFill>
            <a:srgbClr val="FFFFFF"/>
          </a:solidFill>
          <a:ln>
            <a:noFill/>
          </a:ln>
        </p:spPr>
      </p:pic>
      <p:sp>
        <p:nvSpPr>
          <p:cNvPr id="152" name="Shape 152"/>
          <p:cNvSpPr/>
          <p:nvPr/>
        </p:nvSpPr>
        <p:spPr>
          <a:xfrm>
            <a:off x="1163698" y="997885"/>
            <a:ext cx="6816600" cy="2885700"/>
          </a:xfrm>
          <a:prstGeom prst="rect">
            <a:avLst/>
          </a:prstGeom>
          <a:solidFill>
            <a:schemeClr val="lt1"/>
          </a:solidFill>
          <a:ln>
            <a:noFill/>
          </a:ln>
        </p:spPr>
        <p:txBody>
          <a:bodyPr anchorCtr="0" anchor="ctr" bIns="45700" lIns="91425" rIns="91425" tIns="45700">
            <a:noAutofit/>
          </a:bodyPr>
          <a:lstStyle/>
          <a:p>
            <a:pPr lvl="0" rtl="0">
              <a:spcBef>
                <a:spcPts val="0"/>
              </a:spcBef>
              <a:buSzPct val="45833"/>
              <a:buNone/>
            </a:pPr>
            <a:r>
              <a:rPr lang="en-US" sz="2400">
                <a:solidFill>
                  <a:srgbClr val="595959"/>
                </a:solidFill>
                <a:latin typeface="Calibri"/>
                <a:ea typeface="Calibri"/>
                <a:cs typeface="Calibri"/>
                <a:sym typeface="Calibri"/>
              </a:rPr>
              <a:t>Compared to the current CHT design,</a:t>
            </a:r>
          </a:p>
          <a:p>
            <a:pPr indent="-381000" lvl="0" marL="457200" rtl="0">
              <a:spcBef>
                <a:spcPts val="0"/>
              </a:spcBef>
              <a:buClr>
                <a:srgbClr val="595959"/>
              </a:buClr>
              <a:buSzPct val="100000"/>
              <a:buFont typeface="Calibri"/>
              <a:buChar char="●"/>
            </a:pPr>
            <a:r>
              <a:rPr lang="en-US" sz="2400">
                <a:solidFill>
                  <a:srgbClr val="595959"/>
                </a:solidFill>
                <a:latin typeface="Calibri"/>
                <a:ea typeface="Calibri"/>
                <a:cs typeface="Calibri"/>
                <a:sym typeface="Calibri"/>
              </a:rPr>
              <a:t>Fabrication is more difficult and time consuming</a:t>
            </a:r>
          </a:p>
          <a:p>
            <a:pPr indent="-381000" lvl="1" marL="914400" rtl="0">
              <a:spcBef>
                <a:spcPts val="0"/>
              </a:spcBef>
              <a:buClr>
                <a:srgbClr val="595959"/>
              </a:buClr>
              <a:buSzPct val="100000"/>
              <a:buFont typeface="Calibri"/>
              <a:buChar char="○"/>
            </a:pPr>
            <a:r>
              <a:rPr lang="en-US" sz="2400">
                <a:solidFill>
                  <a:srgbClr val="595959"/>
                </a:solidFill>
                <a:latin typeface="Calibri"/>
                <a:ea typeface="Calibri"/>
                <a:cs typeface="Calibri"/>
                <a:sym typeface="Calibri"/>
              </a:rPr>
              <a:t>PVC welding is difficult and requires practice</a:t>
            </a:r>
          </a:p>
          <a:p>
            <a:pPr indent="-381000" lvl="1" marL="914400" rtl="0">
              <a:spcBef>
                <a:spcPts val="0"/>
              </a:spcBef>
              <a:buClr>
                <a:srgbClr val="595959"/>
              </a:buClr>
              <a:buSzPct val="100000"/>
              <a:buFont typeface="Calibri"/>
              <a:buChar char="○"/>
            </a:pPr>
            <a:r>
              <a:rPr lang="en-US" sz="2400">
                <a:solidFill>
                  <a:srgbClr val="595959"/>
                </a:solidFill>
                <a:latin typeface="Calibri"/>
                <a:ea typeface="Calibri"/>
                <a:cs typeface="Calibri"/>
                <a:sym typeface="Calibri"/>
              </a:rPr>
              <a:t>Watertight seals are difficult to obtain</a:t>
            </a:r>
          </a:p>
          <a:p>
            <a:pPr indent="-381000" lvl="0" marL="457200" rtl="0">
              <a:spcBef>
                <a:spcPts val="0"/>
              </a:spcBef>
              <a:buClr>
                <a:srgbClr val="595959"/>
              </a:buClr>
              <a:buSzPct val="100000"/>
              <a:buFont typeface="Calibri"/>
              <a:buChar char="●"/>
            </a:pPr>
            <a:r>
              <a:rPr lang="en-US" sz="2400">
                <a:solidFill>
                  <a:srgbClr val="595959"/>
                </a:solidFill>
                <a:latin typeface="Calibri"/>
                <a:ea typeface="Calibri"/>
                <a:cs typeface="Calibri"/>
                <a:sym typeface="Calibri"/>
              </a:rPr>
              <a:t>Cost of fabrication is much higher</a:t>
            </a:r>
          </a:p>
          <a:p>
            <a:pPr indent="-381000" lvl="0" marL="457200" rtl="0">
              <a:spcBef>
                <a:spcPts val="0"/>
              </a:spcBef>
              <a:buClr>
                <a:srgbClr val="595959"/>
              </a:buClr>
              <a:buSzPct val="100000"/>
              <a:buFont typeface="Calibri"/>
              <a:buChar char="●"/>
            </a:pPr>
            <a:r>
              <a:rPr lang="en-US" sz="2400">
                <a:solidFill>
                  <a:srgbClr val="595959"/>
                </a:solidFill>
                <a:latin typeface="Calibri"/>
                <a:ea typeface="Calibri"/>
                <a:cs typeface="Calibri"/>
                <a:sym typeface="Calibri"/>
              </a:rPr>
              <a:t>More fittings leaves more room for error</a:t>
            </a:r>
          </a:p>
          <a:p>
            <a:pPr indent="-381000" lvl="1" marL="914400" rtl="0">
              <a:spcBef>
                <a:spcPts val="0"/>
              </a:spcBef>
              <a:buClr>
                <a:srgbClr val="595959"/>
              </a:buClr>
              <a:buSzPct val="100000"/>
              <a:buFont typeface="Calibri"/>
              <a:buChar char="○"/>
            </a:pPr>
            <a:r>
              <a:rPr lang="en-US" sz="2400">
                <a:solidFill>
                  <a:srgbClr val="595959"/>
                </a:solidFill>
                <a:latin typeface="Calibri"/>
                <a:ea typeface="Calibri"/>
                <a:cs typeface="Calibri"/>
                <a:sym typeface="Calibri"/>
              </a:rPr>
              <a:t>Fittings can more easily be misplaced/lost</a:t>
            </a:r>
          </a:p>
          <a:p>
            <a:pPr indent="-381000" lvl="1" marL="914400" rtl="0">
              <a:spcBef>
                <a:spcPts val="0"/>
              </a:spcBef>
              <a:buClr>
                <a:srgbClr val="595959"/>
              </a:buClr>
              <a:buSzPct val="100000"/>
              <a:buFont typeface="Calibri"/>
              <a:buChar char="○"/>
            </a:pPr>
            <a:r>
              <a:rPr lang="en-US" sz="2400">
                <a:solidFill>
                  <a:srgbClr val="595959"/>
                </a:solidFill>
                <a:latin typeface="Calibri"/>
                <a:ea typeface="Calibri"/>
                <a:cs typeface="Calibri"/>
                <a:sym typeface="Calibri"/>
              </a:rPr>
              <a:t>Increased risk of failure</a:t>
            </a:r>
          </a:p>
        </p:txBody>
      </p:sp>
      <p:pic>
        <p:nvPicPr>
          <p:cNvPr descr="AClogotype (1).png" id="153" name="Shape 153"/>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54" name="Shape 154"/>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Chemical Dose Controller | Fabrication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sp>
        <p:nvSpPr>
          <p:cNvPr id="155" name="Shape 155"/>
          <p:cNvSpPr txBox="1"/>
          <p:nvPr/>
        </p:nvSpPr>
        <p:spPr>
          <a:xfrm>
            <a:off x="108729" y="261836"/>
            <a:ext cx="4917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7700C7"/>
                </a:solidFill>
              </a:rPr>
              <a:t>Problems Identified</a:t>
            </a: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9" name="Shape 159"/>
        <p:cNvGrpSpPr/>
        <p:nvPr/>
      </p:nvGrpSpPr>
      <p:grpSpPr>
        <a:xfrm>
          <a:off x="0" y="0"/>
          <a:ext cx="0" cy="0"/>
          <a:chOff x="0" y="0"/>
          <a:chExt cx="0" cy="0"/>
        </a:xfrm>
      </p:grpSpPr>
      <p:pic>
        <p:nvPicPr>
          <p:cNvPr id="160" name="Shape 160"/>
          <p:cNvPicPr preferRelativeResize="0"/>
          <p:nvPr/>
        </p:nvPicPr>
        <p:blipFill/>
        <p:spPr>
          <a:xfrm>
            <a:off x="7514490" y="45563"/>
            <a:ext cx="718200" cy="718200"/>
          </a:xfrm>
          <a:prstGeom prst="rect">
            <a:avLst/>
          </a:prstGeom>
          <a:solidFill>
            <a:srgbClr val="FFFFFF"/>
          </a:solidFill>
          <a:ln>
            <a:noFill/>
          </a:ln>
        </p:spPr>
      </p:pic>
      <p:pic>
        <p:nvPicPr>
          <p:cNvPr descr="AClogotype (1).png" id="161" name="Shape 161"/>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62" name="Shape 162"/>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7700C7"/>
                </a:solidFill>
              </a:rPr>
              <a:t>Chemical Dose Controller | Fabrication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sp>
        <p:nvSpPr>
          <p:cNvPr id="163" name="Shape 163"/>
          <p:cNvSpPr txBox="1"/>
          <p:nvPr/>
        </p:nvSpPr>
        <p:spPr>
          <a:xfrm>
            <a:off x="108729" y="261836"/>
            <a:ext cx="4917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7700C7"/>
                </a:solidFill>
              </a:rPr>
              <a:t>Regular Operation</a:t>
            </a:r>
          </a:p>
        </p:txBody>
      </p:sp>
      <p:pic>
        <p:nvPicPr>
          <p:cNvPr id="164" name="Shape 164"/>
          <p:cNvPicPr preferRelativeResize="0"/>
          <p:nvPr/>
        </p:nvPicPr>
        <p:blipFill>
          <a:blip r:embed="rId4">
            <a:alphaModFix/>
          </a:blip>
          <a:stretch>
            <a:fillRect/>
          </a:stretch>
        </p:blipFill>
        <p:spPr>
          <a:xfrm>
            <a:off x="1840574" y="1054137"/>
            <a:ext cx="5577924" cy="3403225"/>
          </a:xfrm>
          <a:prstGeom prst="rect">
            <a:avLst/>
          </a:prstGeom>
          <a:noFill/>
          <a:ln>
            <a:noFill/>
          </a:ln>
        </p:spPr>
      </p:pic>
      <p:sp>
        <p:nvSpPr>
          <p:cNvPr id="165" name="Shape 165"/>
          <p:cNvSpPr txBox="1"/>
          <p:nvPr/>
        </p:nvSpPr>
        <p:spPr>
          <a:xfrm>
            <a:off x="3024350" y="2316100"/>
            <a:ext cx="1430100" cy="344400"/>
          </a:xfrm>
          <a:prstGeom prst="rect">
            <a:avLst/>
          </a:prstGeom>
          <a:noFill/>
          <a:ln>
            <a:noFill/>
          </a:ln>
        </p:spPr>
        <p:txBody>
          <a:bodyPr anchorCtr="0" anchor="t" bIns="91425" lIns="91425" rIns="91425" tIns="91425">
            <a:noAutofit/>
          </a:bodyPr>
          <a:lstStyle/>
          <a:p>
            <a:pPr lvl="0">
              <a:spcBef>
                <a:spcPts val="0"/>
              </a:spcBef>
              <a:buNone/>
            </a:pPr>
            <a:r>
              <a:rPr lang="en-US" sz="1200"/>
              <a:t>Inlet valve is open</a:t>
            </a:r>
          </a:p>
        </p:txBody>
      </p:sp>
      <p:sp>
        <p:nvSpPr>
          <p:cNvPr id="166" name="Shape 166"/>
          <p:cNvSpPr txBox="1"/>
          <p:nvPr/>
        </p:nvSpPr>
        <p:spPr>
          <a:xfrm>
            <a:off x="5026025" y="3943775"/>
            <a:ext cx="998700" cy="513600"/>
          </a:xfrm>
          <a:prstGeom prst="rect">
            <a:avLst/>
          </a:prstGeom>
          <a:noFill/>
          <a:ln>
            <a:noFill/>
          </a:ln>
        </p:spPr>
        <p:txBody>
          <a:bodyPr anchorCtr="0" anchor="t" bIns="91425" lIns="91425" rIns="91425" tIns="91425">
            <a:noAutofit/>
          </a:bodyPr>
          <a:lstStyle/>
          <a:p>
            <a:pPr lvl="0">
              <a:spcBef>
                <a:spcPts val="0"/>
              </a:spcBef>
              <a:buNone/>
            </a:pPr>
            <a:r>
              <a:rPr lang="en-US" sz="1200"/>
              <a:t>Drain valve is closed</a:t>
            </a:r>
          </a:p>
        </p:txBody>
      </p:sp>
      <p:sp>
        <p:nvSpPr>
          <p:cNvPr id="167" name="Shape 167"/>
          <p:cNvSpPr txBox="1"/>
          <p:nvPr/>
        </p:nvSpPr>
        <p:spPr>
          <a:xfrm>
            <a:off x="7418500" y="2900325"/>
            <a:ext cx="1278300" cy="807000"/>
          </a:xfrm>
          <a:prstGeom prst="rect">
            <a:avLst/>
          </a:prstGeom>
          <a:noFill/>
          <a:ln>
            <a:noFill/>
          </a:ln>
        </p:spPr>
        <p:txBody>
          <a:bodyPr anchorCtr="0" anchor="t" bIns="91425" lIns="91425" rIns="91425" tIns="91425">
            <a:noAutofit/>
          </a:bodyPr>
          <a:lstStyle/>
          <a:p>
            <a:pPr lvl="0">
              <a:spcBef>
                <a:spcPts val="0"/>
              </a:spcBef>
              <a:buNone/>
            </a:pPr>
            <a:r>
              <a:rPr lang="en-US" sz="1200"/>
              <a:t>Effluent flows through exit valve</a:t>
            </a:r>
          </a:p>
        </p:txBody>
      </p:sp>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