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8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7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6027AE34-8412-48FF-A7C8-DF3C40F16F37}">
  <a:tblStyle styleId="{6027AE34-8412-48FF-A7C8-DF3C40F16F37}" styleName="Table_0">
    <a:wholeTbl>
      <a:tcStyle>
        <a:tcBdr>
          <a:left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  <a:tblStyle styleId="{AEB636AD-AD33-4966-AC55-25F9A2383F7E}" styleName="Table_1">
    <a:wholeTbl>
      <a:tcStyle>
        <a:tcBdr>
          <a:left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  <a:tblStyle styleId="{9961CFAC-5A50-4E8B-9F02-3557D02C0993}" styleName="Table_2">
    <a:wholeTbl>
      <a:tcStyle>
        <a:tcBdr>
          <a:left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1" Type="http://schemas.openxmlformats.org/officeDocument/2006/relationships/slide" Target="slides/slide16.xml"/><Relationship Id="rId12" Type="http://schemas.openxmlformats.org/officeDocument/2006/relationships/slide" Target="slides/slide7.xml"/><Relationship Id="rId2" Type="http://schemas.openxmlformats.org/officeDocument/2006/relationships/presProps" Target="presProps.xml"/><Relationship Id="rId22" Type="http://schemas.openxmlformats.org/officeDocument/2006/relationships/slide" Target="slides/slide1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3" Type="http://schemas.openxmlformats.org/officeDocument/2006/relationships/tableStyles" Target="tableStyles.xml"/><Relationship Id="rId20" Type="http://schemas.openxmlformats.org/officeDocument/2006/relationships/slide" Target="slides/slide15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6097" y="4343701"/>
            <a:ext cx="5485800" cy="4113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75" lIns="86175" rIns="86175" tIns="8617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Annie</a:t>
            </a:r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428624" y="686404"/>
            <a:ext cx="60008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Want to make it so theres a set length and diameter and only change the number of tubes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Found the minimum length is around .7 with 1/8 10% error, one tube accomidates 12 L/s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Testing this hypothesis will help to see if we can use this idea in the plants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If we standardize it, it will make it a lot easier for current and future plants to get systems. 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Shorter tubes would make the system cheaper, less materials, etc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Conclusion: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The ratio was off at first because of the connection tubing. With 2 tubes, there’s a larger flow rate going through the system. Therefore, the original 1/4th tubing was including a lot of loss due to friction to the system. By changing the diameter to ½, these losses seemed to be minimized. This wasn’t really accounted for in our governing equations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Furthermore. the accuracy of the system seems to be less linear. Compare the .7 meters to the 1.06 meters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idx="1" type="body"/>
          </p:nvPr>
        </p:nvSpPr>
        <p:spPr>
          <a:xfrm>
            <a:off x="686097" y="4343701"/>
            <a:ext cx="5485800" cy="4113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75" lIns="86175" rIns="86175" tIns="8617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700" u="none" cap="none" strike="noStrike"/>
          </a:p>
        </p:txBody>
      </p:sp>
      <p:sp>
        <p:nvSpPr>
          <p:cNvPr id="225" name="Shape 225"/>
          <p:cNvSpPr/>
          <p:nvPr>
            <p:ph idx="2" type="sldImg"/>
          </p:nvPr>
        </p:nvSpPr>
        <p:spPr>
          <a:xfrm>
            <a:off x="428624" y="686404"/>
            <a:ext cx="60008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idx="1" type="body"/>
          </p:nvPr>
        </p:nvSpPr>
        <p:spPr>
          <a:xfrm>
            <a:off x="686097" y="4343701"/>
            <a:ext cx="5485800" cy="4113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75" lIns="86175" rIns="86175" tIns="8617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baseline="0" i="0" sz="1700" u="none" cap="none" strike="noStrike"/>
          </a:p>
        </p:txBody>
      </p:sp>
      <p:sp>
        <p:nvSpPr>
          <p:cNvPr id="231" name="Shape 231"/>
          <p:cNvSpPr/>
          <p:nvPr>
            <p:ph idx="2" type="sldImg"/>
          </p:nvPr>
        </p:nvSpPr>
        <p:spPr>
          <a:xfrm>
            <a:off x="428624" y="686404"/>
            <a:ext cx="60008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Looking into mathcad equations to standardized the system for making packages.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Given a plant flow, output stuff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Looked at different equations that given a set of parameters, outputs Length, diameter and number of tubes for the manifold through a system of equations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Want to accomadate all plants that range from 5 to 35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making stuff from 1 to 40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Through the formulas, the table was developed, very unstandardized.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Length is too long, want to standardize it, bigger diameter more error, longer length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Spatial efficieny vs accuracy in tubing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04.jpg"/><Relationship Id="rId3" Type="http://schemas.openxmlformats.org/officeDocument/2006/relationships/image" Target="../media/image00.jpg"/><Relationship Id="rId5" Type="http://schemas.openxmlformats.org/officeDocument/2006/relationships/image" Target="../media/image0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hape 12"/>
          <p:cNvGrpSpPr/>
          <p:nvPr/>
        </p:nvGrpSpPr>
        <p:grpSpPr>
          <a:xfrm>
            <a:off x="0" y="0"/>
            <a:ext cx="9051892" cy="5001781"/>
            <a:chOff x="0" y="0"/>
            <a:chExt cx="5700" cy="4199"/>
          </a:xfrm>
        </p:grpSpPr>
        <p:pic>
          <p:nvPicPr>
            <p:cNvPr id="13" name="Shape 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00" cy="4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Shape 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299" cy="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Shape 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0" y="3552"/>
              <a:ext cx="299" cy="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Shape 16"/>
          <p:cNvSpPr txBox="1"/>
          <p:nvPr>
            <p:ph idx="1" type="subTitle"/>
          </p:nvPr>
        </p:nvSpPr>
        <p:spPr>
          <a:xfrm>
            <a:off x="3352800" y="3771900"/>
            <a:ext cx="39623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158750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2pPr>
            <a:lvl3pPr indent="165100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3pPr>
            <a:lvl4pPr indent="114300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4pPr>
            <a:lvl5pPr indent="114300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5pPr>
            <a:lvl6pPr indent="114300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6pPr>
            <a:lvl7pPr indent="114300" marL="2971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7pPr>
            <a:lvl8pPr indent="114300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8pPr>
            <a:lvl9pPr indent="114300" marL="3886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0" name="Shape 20"/>
          <p:cNvSpPr txBox="1"/>
          <p:nvPr>
            <p:ph type="ctrTitle"/>
          </p:nvPr>
        </p:nvSpPr>
        <p:spPr>
          <a:xfrm>
            <a:off x="1371600" y="742950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/>
            </a:lvl1pPr>
            <a:lvl2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1" name="Shape 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53000" y="0"/>
            <a:ext cx="4190999" cy="82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 rot="5400000">
            <a:off x="2874748" y="-1217399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524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1pPr>
            <a:lvl2pPr indent="1587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2pPr>
            <a:lvl3pPr indent="1651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3pPr>
            <a:lvl4pPr indent="1143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4pPr>
            <a:lvl5pPr indent="1143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5pPr>
            <a:lvl6pPr indent="1143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6pPr>
            <a:lvl7pPr indent="1143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7pPr>
            <a:lvl8pPr indent="1143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8pPr>
            <a:lvl9pPr indent="1143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 rot="5400000">
            <a:off x="5646449" y="1325700"/>
            <a:ext cx="4423200" cy="211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 rot="5400000">
            <a:off x="1341149" y="-712650"/>
            <a:ext cx="4423200" cy="6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524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1pPr>
            <a:lvl2pPr indent="1587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2pPr>
            <a:lvl3pPr indent="1651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3pPr>
            <a:lvl4pPr indent="1143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4pPr>
            <a:lvl5pPr indent="1143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5pPr>
            <a:lvl6pPr indent="1143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6pPr>
            <a:lvl7pPr indent="1143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7pPr>
            <a:lvl8pPr indent="1143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8pPr>
            <a:lvl9pPr indent="1143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524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1pPr>
            <a:lvl2pPr indent="1587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2pPr>
            <a:lvl3pPr indent="1651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3pPr>
            <a:lvl4pPr indent="1143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4pPr>
            <a:lvl5pPr indent="1143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5pPr>
            <a:lvl6pPr indent="1143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6pPr>
            <a:lvl7pPr indent="1143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7pPr>
            <a:lvl8pPr indent="1143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8pPr>
            <a:lvl9pPr indent="1143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722312" y="3305175"/>
            <a:ext cx="7772400" cy="1021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722312" y="2180034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Galdeano"/>
              <a:buNone/>
              <a:defRPr/>
            </a:lvl1pPr>
            <a:lvl2pPr indent="0" marL="457200" rtl="0">
              <a:spcBef>
                <a:spcPts val="0"/>
              </a:spcBef>
              <a:buFont typeface="Galdeano"/>
              <a:buNone/>
              <a:defRPr/>
            </a:lvl2pPr>
            <a:lvl3pPr indent="0" marL="914400" rtl="0">
              <a:spcBef>
                <a:spcPts val="0"/>
              </a:spcBef>
              <a:buFont typeface="Galdeano"/>
              <a:buNone/>
              <a:defRPr/>
            </a:lvl3pPr>
            <a:lvl4pPr indent="0" marL="1371600" rtl="0">
              <a:spcBef>
                <a:spcPts val="0"/>
              </a:spcBef>
              <a:buFont typeface="Galdeano"/>
              <a:buNone/>
              <a:defRPr/>
            </a:lvl4pPr>
            <a:lvl5pPr indent="0" marL="1828800" rtl="0">
              <a:spcBef>
                <a:spcPts val="0"/>
              </a:spcBef>
              <a:buFont typeface="Galdeano"/>
              <a:buNone/>
              <a:defRPr/>
            </a:lvl5pPr>
            <a:lvl6pPr indent="0" marL="2286000" rtl="0">
              <a:spcBef>
                <a:spcPts val="0"/>
              </a:spcBef>
              <a:buFont typeface="Galdeano"/>
              <a:buNone/>
              <a:defRPr/>
            </a:lvl6pPr>
            <a:lvl7pPr indent="0" marL="2743200" rtl="0">
              <a:spcBef>
                <a:spcPts val="0"/>
              </a:spcBef>
              <a:buFont typeface="Galdeano"/>
              <a:buNone/>
              <a:defRPr/>
            </a:lvl7pPr>
            <a:lvl8pPr indent="0" marL="3200400" rtl="0">
              <a:spcBef>
                <a:spcPts val="0"/>
              </a:spcBef>
              <a:buFont typeface="Galdeano"/>
              <a:buNone/>
              <a:defRPr/>
            </a:lvl8pPr>
            <a:lvl9pPr indent="0" marL="3657600" rtl="0">
              <a:spcBef>
                <a:spcPts val="0"/>
              </a:spcBef>
              <a:buFont typeface="Galdeano"/>
              <a:buNone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457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4648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151333"/>
            <a:ext cx="4040099" cy="479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Galdeano"/>
              <a:buNone/>
              <a:defRPr/>
            </a:lvl1pPr>
            <a:lvl2pPr indent="0" marL="457200" rtl="0">
              <a:spcBef>
                <a:spcPts val="0"/>
              </a:spcBef>
              <a:buFont typeface="Galdeano"/>
              <a:buNone/>
              <a:defRPr/>
            </a:lvl2pPr>
            <a:lvl3pPr indent="0" marL="914400" rtl="0">
              <a:spcBef>
                <a:spcPts val="0"/>
              </a:spcBef>
              <a:buFont typeface="Galdeano"/>
              <a:buNone/>
              <a:defRPr/>
            </a:lvl3pPr>
            <a:lvl4pPr indent="0" marL="1371600" rtl="0">
              <a:spcBef>
                <a:spcPts val="0"/>
              </a:spcBef>
              <a:buFont typeface="Galdeano"/>
              <a:buNone/>
              <a:defRPr/>
            </a:lvl4pPr>
            <a:lvl5pPr indent="0" marL="1828800" rtl="0">
              <a:spcBef>
                <a:spcPts val="0"/>
              </a:spcBef>
              <a:buFont typeface="Galdeano"/>
              <a:buNone/>
              <a:defRPr/>
            </a:lvl5pPr>
            <a:lvl6pPr indent="0" marL="2286000" rtl="0">
              <a:spcBef>
                <a:spcPts val="0"/>
              </a:spcBef>
              <a:buFont typeface="Galdeano"/>
              <a:buNone/>
              <a:defRPr/>
            </a:lvl6pPr>
            <a:lvl7pPr indent="0" marL="2743200" rtl="0">
              <a:spcBef>
                <a:spcPts val="0"/>
              </a:spcBef>
              <a:buFont typeface="Galdeano"/>
              <a:buNone/>
              <a:defRPr/>
            </a:lvl7pPr>
            <a:lvl8pPr indent="0" marL="3200400" rtl="0">
              <a:spcBef>
                <a:spcPts val="0"/>
              </a:spcBef>
              <a:buFont typeface="Galdeano"/>
              <a:buNone/>
              <a:defRPr/>
            </a:lvl8pPr>
            <a:lvl9pPr indent="0" marL="3657600" rtl="0">
              <a:spcBef>
                <a:spcPts val="0"/>
              </a:spcBef>
              <a:buFont typeface="Galdeano"/>
              <a:buNone/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57200" y="1631156"/>
            <a:ext cx="4040099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3" type="body"/>
          </p:nvPr>
        </p:nvSpPr>
        <p:spPr>
          <a:xfrm>
            <a:off x="4645025" y="1151333"/>
            <a:ext cx="4041900" cy="479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Galdeano"/>
              <a:buNone/>
              <a:defRPr/>
            </a:lvl1pPr>
            <a:lvl2pPr indent="0" marL="457200" rtl="0">
              <a:spcBef>
                <a:spcPts val="0"/>
              </a:spcBef>
              <a:buFont typeface="Galdeano"/>
              <a:buNone/>
              <a:defRPr/>
            </a:lvl2pPr>
            <a:lvl3pPr indent="0" marL="914400" rtl="0">
              <a:spcBef>
                <a:spcPts val="0"/>
              </a:spcBef>
              <a:buFont typeface="Galdeano"/>
              <a:buNone/>
              <a:defRPr/>
            </a:lvl3pPr>
            <a:lvl4pPr indent="0" marL="1371600" rtl="0">
              <a:spcBef>
                <a:spcPts val="0"/>
              </a:spcBef>
              <a:buFont typeface="Galdeano"/>
              <a:buNone/>
              <a:defRPr/>
            </a:lvl4pPr>
            <a:lvl5pPr indent="0" marL="1828800" rtl="0">
              <a:spcBef>
                <a:spcPts val="0"/>
              </a:spcBef>
              <a:buFont typeface="Galdeano"/>
              <a:buNone/>
              <a:defRPr/>
            </a:lvl5pPr>
            <a:lvl6pPr indent="0" marL="2286000" rtl="0">
              <a:spcBef>
                <a:spcPts val="0"/>
              </a:spcBef>
              <a:buFont typeface="Galdeano"/>
              <a:buNone/>
              <a:defRPr/>
            </a:lvl6pPr>
            <a:lvl7pPr indent="0" marL="2743200" rtl="0">
              <a:spcBef>
                <a:spcPts val="0"/>
              </a:spcBef>
              <a:buFont typeface="Galdeano"/>
              <a:buNone/>
              <a:defRPr/>
            </a:lvl7pPr>
            <a:lvl8pPr indent="0" marL="3200400" rtl="0">
              <a:spcBef>
                <a:spcPts val="0"/>
              </a:spcBef>
              <a:buFont typeface="Galdeano"/>
              <a:buNone/>
              <a:defRPr/>
            </a:lvl8pPr>
            <a:lvl9pPr indent="0" marL="3657600" rtl="0">
              <a:spcBef>
                <a:spcPts val="0"/>
              </a:spcBef>
              <a:buFont typeface="Galdeano"/>
              <a:buNone/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457200" y="204787"/>
            <a:ext cx="3008399" cy="8714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575050" y="204787"/>
            <a:ext cx="5111699" cy="4389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457200" y="1076325"/>
            <a:ext cx="3008399" cy="351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Galdeano"/>
              <a:buNone/>
              <a:defRPr/>
            </a:lvl1pPr>
            <a:lvl2pPr indent="0" marL="457200" rtl="0">
              <a:spcBef>
                <a:spcPts val="0"/>
              </a:spcBef>
              <a:buFont typeface="Galdeano"/>
              <a:buNone/>
              <a:defRPr/>
            </a:lvl2pPr>
            <a:lvl3pPr indent="0" marL="914400" rtl="0">
              <a:spcBef>
                <a:spcPts val="0"/>
              </a:spcBef>
              <a:buFont typeface="Galdeano"/>
              <a:buNone/>
              <a:defRPr/>
            </a:lvl3pPr>
            <a:lvl4pPr indent="0" marL="1371600" rtl="0">
              <a:spcBef>
                <a:spcPts val="0"/>
              </a:spcBef>
              <a:buFont typeface="Galdeano"/>
              <a:buNone/>
              <a:defRPr/>
            </a:lvl4pPr>
            <a:lvl5pPr indent="0" marL="1828800" rtl="0">
              <a:spcBef>
                <a:spcPts val="0"/>
              </a:spcBef>
              <a:buFont typeface="Galdeano"/>
              <a:buNone/>
              <a:defRPr/>
            </a:lvl5pPr>
            <a:lvl6pPr indent="0" marL="2286000" rtl="0">
              <a:spcBef>
                <a:spcPts val="0"/>
              </a:spcBef>
              <a:buFont typeface="Galdeano"/>
              <a:buNone/>
              <a:defRPr/>
            </a:lvl6pPr>
            <a:lvl7pPr indent="0" marL="2743200" rtl="0">
              <a:spcBef>
                <a:spcPts val="0"/>
              </a:spcBef>
              <a:buFont typeface="Galdeano"/>
              <a:buNone/>
              <a:defRPr/>
            </a:lvl7pPr>
            <a:lvl8pPr indent="0" marL="3200400" rtl="0">
              <a:spcBef>
                <a:spcPts val="0"/>
              </a:spcBef>
              <a:buFont typeface="Galdeano"/>
              <a:buNone/>
              <a:defRPr/>
            </a:lvl8pPr>
            <a:lvl9pPr indent="0" marL="3657600" rtl="0">
              <a:spcBef>
                <a:spcPts val="0"/>
              </a:spcBef>
              <a:buFont typeface="Galdeano"/>
              <a:buNone/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1792288" y="3600450"/>
            <a:ext cx="5486399" cy="4250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8" name="Shape 68"/>
          <p:cNvSpPr/>
          <p:nvPr>
            <p:ph idx="2" type="pic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1792288" y="4025502"/>
            <a:ext cx="5486399" cy="603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Galdeano"/>
              <a:buNone/>
              <a:defRPr/>
            </a:lvl1pPr>
            <a:lvl2pPr indent="0" marL="457200" rtl="0">
              <a:spcBef>
                <a:spcPts val="0"/>
              </a:spcBef>
              <a:buFont typeface="Galdeano"/>
              <a:buNone/>
              <a:defRPr/>
            </a:lvl2pPr>
            <a:lvl3pPr indent="0" marL="914400" rtl="0">
              <a:spcBef>
                <a:spcPts val="0"/>
              </a:spcBef>
              <a:buFont typeface="Galdeano"/>
              <a:buNone/>
              <a:defRPr/>
            </a:lvl3pPr>
            <a:lvl4pPr indent="0" marL="1371600" rtl="0">
              <a:spcBef>
                <a:spcPts val="0"/>
              </a:spcBef>
              <a:buFont typeface="Galdeano"/>
              <a:buNone/>
              <a:defRPr/>
            </a:lvl4pPr>
            <a:lvl5pPr indent="0" marL="1828800" rtl="0">
              <a:spcBef>
                <a:spcPts val="0"/>
              </a:spcBef>
              <a:buFont typeface="Galdeano"/>
              <a:buNone/>
              <a:defRPr/>
            </a:lvl5pPr>
            <a:lvl6pPr indent="0" marL="2286000" rtl="0">
              <a:spcBef>
                <a:spcPts val="0"/>
              </a:spcBef>
              <a:buFont typeface="Galdeano"/>
              <a:buNone/>
              <a:defRPr/>
            </a:lvl6pPr>
            <a:lvl7pPr indent="0" marL="2743200" rtl="0">
              <a:spcBef>
                <a:spcPts val="0"/>
              </a:spcBef>
              <a:buFont typeface="Galdeano"/>
              <a:buNone/>
              <a:defRPr/>
            </a:lvl7pPr>
            <a:lvl8pPr indent="0" marL="3200400" rtl="0">
              <a:spcBef>
                <a:spcPts val="0"/>
              </a:spcBef>
              <a:buFont typeface="Galdeano"/>
              <a:buNone/>
              <a:defRPr/>
            </a:lvl8pPr>
            <a:lvl9pPr indent="0" marL="3657600" rtl="0">
              <a:spcBef>
                <a:spcPts val="0"/>
              </a:spcBef>
              <a:buFont typeface="Galdeano"/>
              <a:buNone/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3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1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/>
            </a:lvl1pPr>
            <a:lvl2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Galdeano"/>
              <a:buNone/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5240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1pPr>
            <a:lvl2pPr indent="158750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2pPr>
            <a:lvl3pPr indent="165100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3pPr>
            <a:lvl4pPr indent="114300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4pPr>
            <a:lvl5pPr indent="114300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5pPr>
            <a:lvl6pPr indent="114300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6pPr>
            <a:lvl7pPr indent="114300" marL="2971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7pPr>
            <a:lvl8pPr indent="114300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8pPr>
            <a:lvl9pPr indent="114300" marL="3886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/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88900" lvl="0" mar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1" marL="4572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2" marL="9144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3" marL="13716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4" marL="18288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5" marL="22860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6" marL="274320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7" marL="3200400">
              <a:spcBef>
                <a:spcPts val="0"/>
              </a:spcBef>
              <a:buClr>
                <a:srgbClr val="000000"/>
              </a:buClr>
              <a:buFont typeface="Courier New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  <a:p>
            <a:pPr indent="25400" lvl="8" marL="3657600">
              <a:spcBef>
                <a:spcPts val="0"/>
              </a:spcBef>
              <a:buClr>
                <a:srgbClr val="000000"/>
              </a:buClr>
              <a:buFont typeface="Noto Symbo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cxnSp>
        <p:nvCxnSpPr>
          <p:cNvPr id="10" name="Shape 10"/>
          <p:cNvCxnSpPr/>
          <p:nvPr/>
        </p:nvCxnSpPr>
        <p:spPr>
          <a:xfrm>
            <a:off x="0" y="1085850"/>
            <a:ext cx="9144000" cy="0"/>
          </a:xfrm>
          <a:prstGeom prst="straightConnector1">
            <a:avLst/>
          </a:prstGeom>
          <a:noFill/>
          <a:ln cap="flat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3" Type="http://schemas.openxmlformats.org/officeDocument/2006/relationships/image" Target="../media/image03.png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3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3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5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3" Type="http://schemas.openxmlformats.org/officeDocument/2006/relationships/image" Target="../media/image28.png"/></Relationships>
</file>

<file path=ppt/slides/_rels/slide1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3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Relationship Id="rId3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25.png"/></Relationships>
</file>

<file path=ppt/slides/_rels/slide1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7.jp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Relationship Id="rId3" Type="http://schemas.openxmlformats.org/officeDocument/2006/relationships/image" Target="../media/image16.jp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2.png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6.png"/><Relationship Id="rId3" Type="http://schemas.openxmlformats.org/officeDocument/2006/relationships/image" Target="../media/image08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09.png"/><Relationship Id="rId3" Type="http://schemas.openxmlformats.org/officeDocument/2006/relationships/image" Target="../media/image05.png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7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subTitle"/>
          </p:nvPr>
        </p:nvSpPr>
        <p:spPr>
          <a:xfrm>
            <a:off x="3895871" y="3586831"/>
            <a:ext cx="8387100" cy="4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45720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ldeano"/>
              <a:buNone/>
            </a:pPr>
            <a:r>
              <a:rPr b="1" baseline="0" i="0" lang="en" sz="3000" u="none" cap="none" strike="noStrike">
                <a:solidFill>
                  <a:srgbClr val="366092"/>
                </a:solidFill>
                <a:latin typeface="Galdeano"/>
                <a:ea typeface="Galdeano"/>
                <a:cs typeface="Galdeano"/>
                <a:sym typeface="Galdeano"/>
              </a:rPr>
              <a:t>Annie Cashon, 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ldeano"/>
              <a:buNone/>
            </a:pPr>
            <a:r>
              <a:rPr b="1" baseline="0" i="0" lang="en" sz="3000" u="none" cap="none" strike="noStrike">
                <a:solidFill>
                  <a:srgbClr val="366092"/>
                </a:solidFill>
                <a:latin typeface="Galdeano"/>
                <a:ea typeface="Galdeano"/>
                <a:cs typeface="Galdeano"/>
                <a:sym typeface="Galdeano"/>
              </a:rPr>
              <a:t>Christine Leu,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ldeano"/>
              <a:buNone/>
            </a:pPr>
            <a:r>
              <a:rPr b="1" baseline="0" i="0" lang="en" sz="3000" u="none" cap="none" strike="noStrike">
                <a:solidFill>
                  <a:srgbClr val="366092"/>
                </a:solidFill>
                <a:latin typeface="Galdeano"/>
                <a:ea typeface="Galdeano"/>
                <a:cs typeface="Galdeano"/>
                <a:sym typeface="Galdeano"/>
              </a:rPr>
              <a:t>Auggie Longo</a:t>
            </a:r>
          </a:p>
        </p:txBody>
      </p:sp>
      <p:sp>
        <p:nvSpPr>
          <p:cNvPr id="91" name="Shape 91"/>
          <p:cNvSpPr txBox="1"/>
          <p:nvPr>
            <p:ph type="ctrTitle"/>
          </p:nvPr>
        </p:nvSpPr>
        <p:spPr>
          <a:xfrm>
            <a:off x="1824250" y="1024434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6092"/>
              </a:buClr>
              <a:buSzPct val="25000"/>
              <a:buFont typeface="Galdeano"/>
              <a:buNone/>
            </a:pPr>
            <a:r>
              <a:rPr b="1" baseline="0" i="0" lang="en" sz="5400" u="none" cap="none" strike="noStrike">
                <a:solidFill>
                  <a:srgbClr val="366092"/>
                </a:solidFill>
                <a:latin typeface="Galdeano"/>
                <a:ea typeface="Galdeano"/>
                <a:cs typeface="Galdeano"/>
                <a:sym typeface="Galdeano"/>
              </a:rPr>
              <a:t>Chemical Dose Controller</a:t>
            </a:r>
            <a:br>
              <a:rPr b="1" baseline="0" i="0" lang="en" sz="5400" u="none" cap="none" strike="noStrike">
                <a:solidFill>
                  <a:srgbClr val="366092"/>
                </a:solidFill>
                <a:latin typeface="Galdeano"/>
                <a:ea typeface="Galdeano"/>
                <a:cs typeface="Galdeano"/>
                <a:sym typeface="Galdeano"/>
              </a:rPr>
            </a:b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725590"/>
            <a:ext cx="1981199" cy="41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Standardizing the CDC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457200" y="1200150"/>
            <a:ext cx="3689099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Set a diameter and length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latin typeface="Galdeano"/>
              <a:ea typeface="Galdeano"/>
              <a:cs typeface="Galdeano"/>
              <a:sym typeface="Galdeano"/>
            </a:endParaRPr>
          </a:p>
          <a:p>
            <a:pPr indent="-342900" lvl="0" marL="457200">
              <a:spcBef>
                <a:spcPts val="0"/>
              </a:spcBef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Only change is number of tubes</a:t>
            </a:r>
          </a:p>
        </p:txBody>
      </p:sp>
      <p:graphicFrame>
        <p:nvGraphicFramePr>
          <p:cNvPr id="162" name="Shape 162"/>
          <p:cNvGraphicFramePr/>
          <p:nvPr/>
        </p:nvGraphicFramePr>
        <p:xfrm>
          <a:off x="4363875" y="20501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{9961CFAC-5A50-4E8B-9F02-3557D02C0993}</a:tableStyleId>
              </a:tblPr>
              <a:tblGrid>
                <a:gridCol w="1116550"/>
                <a:gridCol w="1116550"/>
                <a:gridCol w="1116550"/>
                <a:gridCol w="1116550"/>
              </a:tblGrid>
              <a:tr h="708200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Plant Flow Rate (L/s)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Diameter (in)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Length (m)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# of tubes</a:t>
                      </a:r>
                    </a:p>
                  </a:txBody>
                  <a:tcPr marT="91425" marB="91425" marR="91425" marL="91425"/>
                </a:tc>
              </a:tr>
              <a:tr h="44782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0-12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1/8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</a:t>
                      </a:r>
                    </a:p>
                  </a:txBody>
                  <a:tcPr marT="91425" marB="91425" marR="91425" marL="91425"/>
                </a:tc>
              </a:tr>
              <a:tr h="4353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13-24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1/8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2</a:t>
                      </a:r>
                    </a:p>
                  </a:txBody>
                  <a:tcPr marT="91425" marB="91425" marR="91425" marL="91425"/>
                </a:tc>
              </a:tr>
              <a:tr h="43427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25-36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1/8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0.7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Packages and Future Work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457200" y="1200150"/>
            <a:ext cx="4345200" cy="3734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Make CDC packages for different flow rates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latin typeface="Galdeano"/>
              <a:ea typeface="Galdeano"/>
              <a:cs typeface="Galdeano"/>
              <a:sym typeface="Galdeano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Test MathCad hypotheses</a:t>
            </a:r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4825" y="1354225"/>
            <a:ext cx="3814675" cy="2857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457200" y="17812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Experimentation: Testing for Head Loss</a:t>
            </a:r>
            <a:r>
              <a:rPr lang="en" sz="3000"/>
              <a:t> 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0" y="1080675"/>
            <a:ext cx="8665499" cy="797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000">
                <a:latin typeface="Galdeano"/>
                <a:ea typeface="Galdeano"/>
                <a:cs typeface="Galdeano"/>
                <a:sym typeface="Galdeano"/>
              </a:rPr>
              <a:t>Purpose: </a:t>
            </a: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Determine which sizes allow </a:t>
            </a:r>
            <a:r>
              <a:rPr b="1" lang="en" sz="2000">
                <a:latin typeface="Galdeano"/>
                <a:ea typeface="Galdeano"/>
                <a:cs typeface="Galdeano"/>
                <a:sym typeface="Galdeano"/>
              </a:rPr>
              <a:t>accuracy</a:t>
            </a: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 and </a:t>
            </a:r>
            <a:r>
              <a:rPr b="1" lang="en" sz="2000">
                <a:latin typeface="Galdeano"/>
                <a:ea typeface="Galdeano"/>
                <a:cs typeface="Galdeano"/>
                <a:sym typeface="Galdeano"/>
              </a:rPr>
              <a:t>spatial efficiency.</a:t>
            </a:r>
          </a:p>
        </p:txBody>
      </p:sp>
      <p:pic>
        <p:nvPicPr>
          <p:cNvPr id="176" name="Shape 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449" y="1878075"/>
            <a:ext cx="4552075" cy="293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/>
        </p:nvSpPr>
        <p:spPr>
          <a:xfrm>
            <a:off x="5093900" y="2107725"/>
            <a:ext cx="4065899" cy="27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b="1" lang="en"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Procedure:</a:t>
            </a:r>
          </a:p>
          <a:p>
            <a:pPr indent="-342900" lvl="0" marL="457200" rt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90000"/>
              <a:buFont typeface="Galdeano"/>
              <a:buChar char="➢"/>
            </a:pPr>
            <a:r>
              <a:rPr lang="en"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System at steady state</a:t>
            </a:r>
          </a:p>
          <a:p>
            <a:pPr indent="-342900" lvl="0" marL="457200" rtl="0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90000"/>
              <a:buFont typeface="Galdeano"/>
              <a:buChar char="➢"/>
            </a:pPr>
            <a:r>
              <a:rPr lang="en"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Measure effluent water </a:t>
            </a:r>
          </a:p>
          <a:p>
            <a:pPr indent="-342900" lvl="0" marL="457200" rtl="0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90000"/>
              <a:buFont typeface="Galdeano"/>
              <a:buChar char="➢"/>
            </a:pPr>
            <a:r>
              <a:rPr lang="en"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Vary system parameters to match MathCAD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457200" y="205975"/>
            <a:ext cx="875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Testing the Slider</a:t>
            </a:r>
            <a:r>
              <a:rPr b="1" lang="en" sz="4000">
                <a:latin typeface="Galdeano"/>
                <a:ea typeface="Galdeano"/>
                <a:cs typeface="Galdeano"/>
                <a:sym typeface="Galdeano"/>
              </a:rPr>
              <a:t> </a:t>
            </a:r>
            <a:r>
              <a:rPr b="1" lang="en" sz="2400">
                <a:solidFill>
                  <a:srgbClr val="666666"/>
                </a:solidFill>
                <a:latin typeface="Galdeano"/>
                <a:ea typeface="Galdeano"/>
                <a:cs typeface="Galdeano"/>
                <a:sym typeface="Galdeano"/>
              </a:rPr>
              <a:t>with 1/16 inch tubing at 1.35 meters</a:t>
            </a:r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3">
            <a:alphaModFix/>
          </a:blip>
          <a:srcRect b="3980" l="0" r="15476" t="3022"/>
          <a:stretch/>
        </p:blipFill>
        <p:spPr>
          <a:xfrm>
            <a:off x="-11300" y="1229150"/>
            <a:ext cx="4605800" cy="249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 rotWithShape="1">
          <a:blip r:embed="rId4">
            <a:alphaModFix/>
          </a:blip>
          <a:srcRect b="3079" l="1228" r="5696" t="3313"/>
          <a:stretch/>
        </p:blipFill>
        <p:spPr>
          <a:xfrm>
            <a:off x="4784687" y="2183575"/>
            <a:ext cx="4060074" cy="257659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/>
        </p:nvSpPr>
        <p:spPr>
          <a:xfrm>
            <a:off x="368525" y="3703575"/>
            <a:ext cx="5600399" cy="1439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Very linear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No issues with flow</a:t>
            </a:r>
          </a:p>
          <a:p>
            <a:pPr indent="-342900" lvl="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Can we make dosing tubes shorter?</a:t>
            </a:r>
          </a:p>
        </p:txBody>
      </p:sp>
      <p:pic>
        <p:nvPicPr>
          <p:cNvPr id="186" name="Shape 1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8275" y="1173075"/>
            <a:ext cx="41529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192300" y="174150"/>
            <a:ext cx="875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Testing with ⅛ inch Tubing 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457200" y="1031550"/>
            <a:ext cx="5600399" cy="1095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7777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System Settings:</a:t>
            </a:r>
          </a:p>
          <a:p>
            <a:pPr indent="-3175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7777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Length: 0.7 meters</a:t>
            </a:r>
          </a:p>
          <a:p>
            <a:pPr indent="-3175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7777"/>
              <a:buFont typeface="Arial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Connecting Tubing: ¼ inch</a:t>
            </a:r>
            <a:r>
              <a:rPr lang="en" sz="1800"/>
              <a:t> </a:t>
            </a: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 b="2495" l="2107" r="2116" t="2977"/>
          <a:stretch/>
        </p:blipFill>
        <p:spPr>
          <a:xfrm>
            <a:off x="219225" y="2052475"/>
            <a:ext cx="6158150" cy="31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4503950" y="1107750"/>
            <a:ext cx="4657199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1800">
                <a:latin typeface="Galdeano"/>
                <a:ea typeface="Galdeano"/>
                <a:cs typeface="Galdeano"/>
                <a:sym typeface="Galdeano"/>
              </a:rPr>
              <a:t>Ratio of Flow 2 Tube</a:t>
            </a: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s: Flow 1 Tube: 1.69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239450" y="250350"/>
            <a:ext cx="875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Testing with ⅛ inch Tubing 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457200" y="1031550"/>
            <a:ext cx="5600399" cy="1053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System Settings: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Length: 1.06 meters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Connecting Tubing: ¼ inch </a:t>
            </a:r>
          </a:p>
        </p:txBody>
      </p:sp>
      <p:sp>
        <p:nvSpPr>
          <p:cNvPr id="201" name="Shape 201"/>
          <p:cNvSpPr txBox="1"/>
          <p:nvPr/>
        </p:nvSpPr>
        <p:spPr>
          <a:xfrm>
            <a:off x="4503950" y="1107750"/>
            <a:ext cx="4657199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1800">
                <a:latin typeface="Galdeano"/>
                <a:ea typeface="Galdeano"/>
                <a:cs typeface="Galdeano"/>
                <a:sym typeface="Galdeano"/>
              </a:rPr>
              <a:t>Ratio of Flow 2 Tube</a:t>
            </a: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s: Flow 1 Tube: 1.63</a:t>
            </a:r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3">
            <a:alphaModFix/>
          </a:blip>
          <a:srcRect b="1826" l="1175" r="1651" t="2066"/>
          <a:stretch/>
        </p:blipFill>
        <p:spPr>
          <a:xfrm>
            <a:off x="115725" y="2084800"/>
            <a:ext cx="5143500" cy="312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/>
          <p:nvPr/>
        </p:nvSpPr>
        <p:spPr>
          <a:xfrm rot="1251274">
            <a:off x="5397791" y="2421440"/>
            <a:ext cx="3561449" cy="2788893"/>
          </a:xfrm>
          <a:prstGeom prst="irregularSeal2">
            <a:avLst/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4" name="Shape 204"/>
          <p:cNvSpPr txBox="1"/>
          <p:nvPr/>
        </p:nvSpPr>
        <p:spPr>
          <a:xfrm>
            <a:off x="5689315" y="3586497"/>
            <a:ext cx="2723100" cy="6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b="1" lang="en">
                <a:latin typeface="Galdeano"/>
                <a:ea typeface="Galdeano"/>
                <a:cs typeface="Galdeano"/>
                <a:sym typeface="Galdeano"/>
              </a:rPr>
              <a:t>Where are we going wrong with our ratio?</a:t>
            </a:r>
          </a:p>
          <a:p>
            <a:pPr algn="ctr">
              <a:spcBef>
                <a:spcPts val="0"/>
              </a:spcBef>
              <a:buNone/>
            </a:pPr>
            <a:r>
              <a:t/>
            </a:r>
            <a:endParaRPr b="1"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Shape 209"/>
          <p:cNvPicPr preferRelativeResize="0"/>
          <p:nvPr/>
        </p:nvPicPr>
        <p:blipFill rotWithShape="1">
          <a:blip r:embed="rId3">
            <a:alphaModFix/>
          </a:blip>
          <a:srcRect b="0" l="0" r="0" t="3558"/>
          <a:stretch/>
        </p:blipFill>
        <p:spPr>
          <a:xfrm>
            <a:off x="4571450" y="2449300"/>
            <a:ext cx="4437300" cy="2694199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Shape 210"/>
          <p:cNvSpPr txBox="1"/>
          <p:nvPr>
            <p:ph type="title"/>
          </p:nvPr>
        </p:nvSpPr>
        <p:spPr>
          <a:xfrm>
            <a:off x="192300" y="208325"/>
            <a:ext cx="875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Testing with ⅛ inch Tubing </a:t>
            </a:r>
          </a:p>
        </p:txBody>
      </p:sp>
      <p:sp>
        <p:nvSpPr>
          <p:cNvPr id="211" name="Shape 211"/>
          <p:cNvSpPr txBox="1"/>
          <p:nvPr/>
        </p:nvSpPr>
        <p:spPr>
          <a:xfrm>
            <a:off x="-26000" y="1065732"/>
            <a:ext cx="5600399" cy="1061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System Settings: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Length: 0.7 meters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Connecting Tubing: ½ inch </a:t>
            </a: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4">
            <a:alphaModFix/>
          </a:blip>
          <a:srcRect b="0" l="1548" r="2251" t="2912"/>
          <a:stretch/>
        </p:blipFill>
        <p:spPr>
          <a:xfrm>
            <a:off x="50200" y="2285950"/>
            <a:ext cx="4335549" cy="282645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 txBox="1"/>
          <p:nvPr/>
        </p:nvSpPr>
        <p:spPr>
          <a:xfrm>
            <a:off x="5029225" y="2698975"/>
            <a:ext cx="4657199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1800">
                <a:latin typeface="Galdeano"/>
                <a:ea typeface="Galdeano"/>
                <a:cs typeface="Galdeano"/>
                <a:sym typeface="Galdeano"/>
              </a:rPr>
              <a:t>Ratio: 1.99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4322750" y="1093332"/>
            <a:ext cx="5600399" cy="1061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System Settings: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Length: 1.06 meters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Galdeano"/>
              <a:buChar char="➢"/>
            </a:pPr>
            <a:r>
              <a:rPr lang="en" sz="1800">
                <a:latin typeface="Galdeano"/>
                <a:ea typeface="Galdeano"/>
                <a:cs typeface="Galdeano"/>
                <a:sym typeface="Galdeano"/>
              </a:rPr>
              <a:t>Connecting Tubing: ½ inch 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478225" y="2767025"/>
            <a:ext cx="4657199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1800">
                <a:latin typeface="Galdeano"/>
                <a:ea typeface="Galdeano"/>
                <a:cs typeface="Galdeano"/>
                <a:sym typeface="Galdeano"/>
              </a:rPr>
              <a:t>Ratio: 1.90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Galdeano"/>
              <a:buNone/>
            </a:pPr>
            <a:r>
              <a:rPr b="1" baseline="0" i="0" lang="en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Future Goals </a:t>
            </a:r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-169125" y="1371600"/>
            <a:ext cx="57594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508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Galdeano"/>
              <a:buChar char="➢"/>
            </a:pPr>
            <a:r>
              <a:rPr lang="en" sz="3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Finalizing MathCAD relationships</a:t>
            </a:r>
          </a:p>
          <a:p>
            <a:pPr indent="-508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Galdeano"/>
              <a:buChar char="➢"/>
            </a:pPr>
            <a:r>
              <a:rPr b="0" baseline="0" i="0" lang="en" sz="3000" u="none" cap="none" strike="noStrik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Pre-made package CDC kit</a:t>
            </a:r>
          </a:p>
          <a:p>
            <a:pPr indent="-508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Galdeano"/>
              <a:buChar char="➢"/>
            </a:pPr>
            <a:r>
              <a:rPr lang="en" sz="3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Team India</a:t>
            </a:r>
          </a:p>
        </p:txBody>
      </p:sp>
      <p:pic>
        <p:nvPicPr>
          <p:cNvPr id="222" name="Shape 2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0800" y="1958600"/>
            <a:ext cx="3414600" cy="290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Galdeano"/>
              <a:buNone/>
            </a:pPr>
            <a:r>
              <a:rPr b="1" baseline="0" i="0" lang="en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Questions?</a:t>
            </a:r>
          </a:p>
        </p:txBody>
      </p:sp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0312" y="1620125"/>
            <a:ext cx="3523374" cy="3523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Constant Head Tank</a:t>
            </a:r>
          </a:p>
        </p:txBody>
      </p:sp>
      <p:pic>
        <p:nvPicPr>
          <p:cNvPr id="98" name="Shape 98"/>
          <p:cNvPicPr preferRelativeResize="0"/>
          <p:nvPr/>
        </p:nvPicPr>
        <p:blipFill rotWithShape="1">
          <a:blip r:embed="rId3">
            <a:alphaModFix/>
          </a:blip>
          <a:srcRect b="11280" l="10347" r="3065" t="17947"/>
          <a:stretch/>
        </p:blipFill>
        <p:spPr>
          <a:xfrm>
            <a:off x="457200" y="1200150"/>
            <a:ext cx="3295650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4058375" y="1258925"/>
            <a:ext cx="4856999" cy="3624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90000"/>
              <a:buFont typeface="Galdeano"/>
              <a:buChar char="➢"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Design criteria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70000"/>
              <a:buFont typeface="Galdeano"/>
              <a:buChar char="○"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Chlorine resistance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70000"/>
              <a:buFont typeface="Galdeano"/>
              <a:buChar char="○"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Transparent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70000"/>
              <a:buFont typeface="Galdeano"/>
              <a:buChar char="○"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Stratification control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70000"/>
              <a:buFont typeface="Galdeano"/>
              <a:buChar char="○"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Locally-sourced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70000"/>
              <a:buFont typeface="Galdeano"/>
              <a:buChar char="○"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Easy cleaning/maintenance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90000"/>
              <a:buFont typeface="Galdeano"/>
              <a:buChar char="➢"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Future designs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Mini Float-Valve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Ease of removal from CHT</a:t>
            </a:r>
          </a:p>
          <a:p>
            <a:pPr indent="-342900" lvl="1" marL="13716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Unthreaded attachment</a:t>
            </a:r>
          </a:p>
          <a:p>
            <a:pPr indent="-342900" lvl="1" marL="13716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Smaller size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Linearity during testing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 sz="2400">
              <a:latin typeface="Galdeano"/>
              <a:ea typeface="Galdeano"/>
              <a:cs typeface="Galdeano"/>
              <a:sym typeface="Galdeano"/>
            </a:endParaRP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 sz="2400">
              <a:latin typeface="Galdeano"/>
              <a:ea typeface="Galdeano"/>
              <a:cs typeface="Galdeano"/>
              <a:sym typeface="Galdeano"/>
            </a:endParaRP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16603" l="7506" r="18243" t="7924"/>
          <a:stretch/>
        </p:blipFill>
        <p:spPr>
          <a:xfrm rot="10800000">
            <a:off x="5219874" y="1548297"/>
            <a:ext cx="3543300" cy="2698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4">
            <a:alphaModFix/>
          </a:blip>
          <a:srcRect b="30931" l="9508" r="44085" t="43835"/>
          <a:stretch/>
        </p:blipFill>
        <p:spPr>
          <a:xfrm>
            <a:off x="1258750" y="3353225"/>
            <a:ext cx="2007450" cy="145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Flexible Drop-tube Unit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092600" y="1200150"/>
            <a:ext cx="4275299" cy="3411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Removal of calibration column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“Free fall”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Minimum length</a:t>
            </a:r>
          </a:p>
          <a:p>
            <a:pPr indent="-342900" lvl="0" marL="45720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Feasibility of flex-tubing</a:t>
            </a: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00" y="1253875"/>
            <a:ext cx="2690375" cy="3605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9975" y="1839762"/>
            <a:ext cx="1819275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Set-up Manual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047750"/>
            <a:ext cx="4121999" cy="3394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1. Label diagrams with item references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9325" y="1876375"/>
            <a:ext cx="2229250" cy="298889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 txBox="1"/>
          <p:nvPr/>
        </p:nvSpPr>
        <p:spPr>
          <a:xfrm>
            <a:off x="4687700" y="1112875"/>
            <a:ext cx="4121999" cy="3635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2. Step-by-step assembly instructions</a:t>
            </a:r>
          </a:p>
        </p:txBody>
      </p:sp>
      <p:pic>
        <p:nvPicPr>
          <p:cNvPr id="124" name="Shape 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8650" y="1973041"/>
            <a:ext cx="4426800" cy="2653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Set-up Manual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000">
                <a:latin typeface="Galdeano"/>
                <a:ea typeface="Galdeano"/>
                <a:cs typeface="Galdeano"/>
                <a:sym typeface="Galdeano"/>
              </a:rPr>
              <a:t>3. Table of parts and item numbers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6350" y="1964575"/>
            <a:ext cx="6591300" cy="255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MathCAD Equations</a:t>
            </a:r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150" y="1588925"/>
            <a:ext cx="2313025" cy="71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3300" y="1549437"/>
            <a:ext cx="2002349" cy="79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01625" y="2943100"/>
            <a:ext cx="3640325" cy="91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275" y="2943100"/>
            <a:ext cx="2947851" cy="91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16185" y="1588936"/>
            <a:ext cx="2727463" cy="713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Plant Flow Rates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457200" y="1200150"/>
            <a:ext cx="3689399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75000"/>
              <a:buFont typeface="Galdeano"/>
              <a:buChar char="➢"/>
            </a:pPr>
            <a:r>
              <a:rPr lang="en" sz="2400">
                <a:latin typeface="Galdeano"/>
                <a:ea typeface="Galdeano"/>
                <a:cs typeface="Galdeano"/>
                <a:sym typeface="Galdeano"/>
              </a:rPr>
              <a:t>Range from 6-32 L/s</a:t>
            </a:r>
          </a:p>
        </p:txBody>
      </p:sp>
      <p:graphicFrame>
        <p:nvGraphicFramePr>
          <p:cNvPr id="148" name="Shape 148"/>
          <p:cNvGraphicFramePr/>
          <p:nvPr/>
        </p:nvGraphicFramePr>
        <p:xfrm>
          <a:off x="4363775" y="12095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{6027AE34-8412-48FF-A7C8-DF3C40F16F37}</a:tableStyleId>
              </a:tblPr>
              <a:tblGrid>
                <a:gridCol w="2424150"/>
                <a:gridCol w="1776800"/>
              </a:tblGrid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b="1" lang="en" sz="1100"/>
                        <a:t>Plant Location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b="1" lang="en" sz="1100"/>
                        <a:t>Flow Rate (L/s)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Ojojona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6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Tamara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12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Marcala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30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Cuatro Comunidades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6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Agalteca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6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Marcala Expansion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22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Aluaca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12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Atima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16</a:t>
                      </a:r>
                    </a:p>
                  </a:txBody>
                  <a:tcPr marT="63500" marB="63500" marR="63500" marL="63500"/>
                </a:tc>
              </a:tr>
              <a:tr h="3649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San Nicolas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32</a:t>
                      </a: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Mathcad Equations Used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457200" y="1200150"/>
            <a:ext cx="29013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81818"/>
              <a:buFont typeface="Galdeano"/>
              <a:buChar char="➢"/>
            </a:pPr>
            <a:r>
              <a:rPr lang="en" sz="2200">
                <a:latin typeface="Galdeano"/>
                <a:ea typeface="Galdeano"/>
                <a:cs typeface="Galdeano"/>
                <a:sym typeface="Galdeano"/>
              </a:rPr>
              <a:t>Unstandardized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>
              <a:latin typeface="Galdeano"/>
              <a:ea typeface="Galdeano"/>
              <a:cs typeface="Galdeano"/>
              <a:sym typeface="Galdeano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81818"/>
              <a:buFont typeface="Galdeano"/>
              <a:buChar char="➢"/>
            </a:pPr>
            <a:r>
              <a:rPr lang="en" sz="2200">
                <a:latin typeface="Galdeano"/>
                <a:ea typeface="Galdeano"/>
                <a:cs typeface="Galdeano"/>
                <a:sym typeface="Galdeano"/>
              </a:rPr>
              <a:t>Lengths too long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>
              <a:latin typeface="Galdeano"/>
              <a:ea typeface="Galdeano"/>
              <a:cs typeface="Galdeano"/>
              <a:sym typeface="Galdeano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81818"/>
              <a:buFont typeface="Galdeano"/>
              <a:buChar char="➢"/>
            </a:pPr>
            <a:r>
              <a:rPr lang="en" sz="2200">
                <a:latin typeface="Galdeano"/>
                <a:ea typeface="Galdeano"/>
                <a:cs typeface="Galdeano"/>
                <a:sym typeface="Galdeano"/>
              </a:rPr>
              <a:t>Larger diameter gives too much error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>
              <a:latin typeface="Galdeano"/>
              <a:ea typeface="Galdeano"/>
              <a:cs typeface="Galdeano"/>
              <a:sym typeface="Galdeano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81818"/>
              <a:buFont typeface="Galdeano"/>
              <a:buChar char="➢"/>
            </a:pPr>
            <a:r>
              <a:rPr lang="en" sz="2200">
                <a:latin typeface="Galdeano"/>
                <a:ea typeface="Galdeano"/>
                <a:cs typeface="Galdeano"/>
                <a:sym typeface="Galdeano"/>
              </a:rPr>
              <a:t>Inverse relationship</a:t>
            </a:r>
          </a:p>
        </p:txBody>
      </p:sp>
      <p:graphicFrame>
        <p:nvGraphicFramePr>
          <p:cNvPr id="155" name="Shape 155"/>
          <p:cNvGraphicFramePr/>
          <p:nvPr/>
        </p:nvGraphicFramePr>
        <p:xfrm>
          <a:off x="3480050" y="1444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{AEB636AD-AD33-4966-AC55-25F9A2383F7E}</a:tableStyleId>
              </a:tblPr>
              <a:tblGrid>
                <a:gridCol w="1171575"/>
                <a:gridCol w="1485900"/>
                <a:gridCol w="1381125"/>
                <a:gridCol w="1276350"/>
              </a:tblGrid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100"/>
                        <a:t>Q.plant (L/s)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100"/>
                        <a:t>Length of Tubes (m)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100"/>
                        <a:t>Number of Tubes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100"/>
                        <a:t>Diameter (in)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1.141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1/16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0.445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2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1/16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10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1.781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1/8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1.141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1/8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20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1.781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2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1/8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25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2.582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3/16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30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2.936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3/16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35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2.468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3/16</a:t>
                      </a: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40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2.109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3/16</a:t>
                      </a: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1_AguaClara the road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