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blog.clientheartbeat.com/wp-content/uploads/2015/01/customer-feedback-loops.png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/>
              <a:t>[[Insert your abstract here.]]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100"/>
          </a:p>
          <a:p>
            <a:pPr lvl="0">
              <a:spcBef>
                <a:spcPts val="0"/>
              </a:spcBef>
              <a:buNone/>
            </a:pPr>
            <a:r>
              <a:rPr lang="en-US" sz="1100"/>
              <a:t>[[Add a link to your full report here. ]]</a:t>
            </a:r>
          </a:p>
        </p:txBody>
      </p:sp>
      <p:sp>
        <p:nvSpPr>
          <p:cNvPr id="156" name="Shape 15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[[Insert your abstract here.]]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100"/>
          </a:p>
          <a:p>
            <a:pPr lvl="0" rtl="0">
              <a:spcBef>
                <a:spcPts val="0"/>
              </a:spcBef>
              <a:buNone/>
            </a:pPr>
            <a:r>
              <a:rPr lang="en-US" sz="1100"/>
              <a:t>[[Add a link to your full report here. ]]</a:t>
            </a:r>
          </a:p>
        </p:txBody>
      </p:sp>
      <p:sp>
        <p:nvSpPr>
          <p:cNvPr id="172" name="Shape 172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[[Insert your abstract here.]]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100"/>
          </a:p>
          <a:p>
            <a:pPr lvl="0" rtl="0">
              <a:spcBef>
                <a:spcPts val="0"/>
              </a:spcBef>
              <a:buNone/>
            </a:pPr>
            <a:r>
              <a:rPr lang="en-US" sz="1100"/>
              <a:t>[[Add a link to your full report here. ]]</a:t>
            </a:r>
          </a:p>
        </p:txBody>
      </p:sp>
      <p:sp>
        <p:nvSpPr>
          <p:cNvPr id="187" name="Shape 18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[[Insert your abstract here.]]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100"/>
          </a:p>
          <a:p>
            <a:pPr lvl="0" rtl="0">
              <a:spcBef>
                <a:spcPts val="0"/>
              </a:spcBef>
              <a:buNone/>
            </a:pPr>
            <a:r>
              <a:rPr lang="en-US" sz="1100"/>
              <a:t>[[Add a link to your full report here. ]]</a:t>
            </a:r>
          </a:p>
        </p:txBody>
      </p:sp>
      <p:sp>
        <p:nvSpPr>
          <p:cNvPr id="202" name="Shape 202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000"/>
              <a:t>Cite your sources here.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>
              <a:spcBef>
                <a:spcPts val="0"/>
              </a:spcBef>
              <a:buNone/>
            </a:pPr>
            <a:r>
              <a:rPr lang="en-US" sz="1000"/>
              <a:t>Caption your figure and explain its relevance to your presentation/thesis here. You can take the caption from your Final Report and modify it.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>
              <a:spcBef>
                <a:spcPts val="0"/>
              </a:spcBef>
              <a:buNone/>
            </a:pPr>
            <a:r>
              <a:rPr lang="en-US" sz="1000"/>
              <a:t>Write a summary of this slide here. A future team member or client should be able to read this note and understand this slide without having your team explain it to them.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>
              <a:spcBef>
                <a:spcPts val="0"/>
              </a:spcBef>
              <a:buNone/>
            </a:pPr>
            <a:r>
              <a:rPr lang="en-US" sz="1000"/>
              <a:t>If there are any appendix slides that are relevant to this slide, mention it in your notes. </a:t>
            </a:r>
          </a:p>
        </p:txBody>
      </p:sp>
      <p:sp>
        <p:nvSpPr>
          <p:cNvPr id="217" name="Shape 21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000"/>
              <a:t>Cite your sources here.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en-US" sz="1000"/>
              <a:t>Caption your figure and explain its relevance to your presentation/thesis here. You can take the caption from your Final Report and modify it.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>
              <a:spcBef>
                <a:spcPts val="0"/>
              </a:spcBef>
              <a:buNone/>
            </a:pPr>
            <a:r>
              <a:rPr lang="en-US" sz="1000"/>
              <a:t>Write a summary of this slide here. A future team member or client should be able to read this note and understand this slide without having your team explain it to them.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-US" sz="1000">
                <a:solidFill>
                  <a:schemeClr val="dk1"/>
                </a:solidFill>
              </a:rPr>
              <a:t>If there are any appendix slides that are relevant to this slide, mention it in your notes. </a:t>
            </a:r>
          </a:p>
        </p:txBody>
      </p:sp>
      <p:sp>
        <p:nvSpPr>
          <p:cNvPr id="236" name="Shape 236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2" name="Shape 252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From this point on, add any slides with figures that will help support your thesis. You might pull these figures from your Final Report. </a:t>
            </a:r>
          </a:p>
        </p:txBody>
      </p:sp>
      <p:sp>
        <p:nvSpPr>
          <p:cNvPr id="270" name="Shape 27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000"/>
              <a:t>Cite your sources here.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en-US" sz="1000"/>
              <a:t>Caption your figure and explain its relevance to your presentation/thesis here. You can take the caption from your Final Report and modify it.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en-US" sz="1000"/>
              <a:t>Write a summary of this slide here. A future team member or client should be able to read this note and understand this slide without having your team explain it to them. </a:t>
            </a:r>
          </a:p>
        </p:txBody>
      </p:sp>
      <p:sp>
        <p:nvSpPr>
          <p:cNvPr id="284" name="Shape 284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000"/>
              <a:t>Cite your sources here.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en-US" sz="1000"/>
              <a:t>Caption your figure and explain its relevance to your presentation/thesis here. You can take the caption from your Final Report and modify it.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en-US" sz="1000"/>
              <a:t>Write a summary of this slide here. A future team member or client should be able to read this note and understand this slide without having your team explain it to them. </a:t>
            </a:r>
          </a:p>
        </p:txBody>
      </p:sp>
      <p:sp>
        <p:nvSpPr>
          <p:cNvPr id="303" name="Shape 30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000"/>
              <a:t>Photo taken from </a:t>
            </a:r>
            <a:r>
              <a:rPr lang="en-US" sz="1000" u="sng">
                <a:solidFill>
                  <a:schemeClr val="hlink"/>
                </a:solidFill>
                <a:hlinkClick r:id="rId2"/>
              </a:rPr>
              <a:t>http://blog.clientheartbeat.com/wp-content/uploads/2015/01/customer-feedback-loops.png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</p:txBody>
      </p:sp>
      <p:sp>
        <p:nvSpPr>
          <p:cNvPr id="89" name="Shape 89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</p:txBody>
      </p:sp>
      <p:sp>
        <p:nvSpPr>
          <p:cNvPr id="105" name="Shape 10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</p:txBody>
      </p:sp>
      <p:sp>
        <p:nvSpPr>
          <p:cNvPr id="113" name="Shape 11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21984" lvl="0" marL="306134" rtl="0" algn="l">
              <a:spcBef>
                <a:spcPts val="58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98141" lvl="1" marL="663291" rtl="0" algn="l">
              <a:spcBef>
                <a:spcPts val="50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67947" lvl="2" marL="1020448" rtl="0" algn="l">
              <a:spcBef>
                <a:spcPts val="44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95127" lvl="3" marL="1428627" rtl="0" algn="l">
              <a:spcBef>
                <a:spcPts val="36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96905" lvl="4" marL="1836805" rtl="0" algn="l">
              <a:spcBef>
                <a:spcPts val="36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98685" lvl="5" marL="2244985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00464" lvl="6" marL="2653164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02242" lvl="7" marL="3061343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91321" lvl="8" marL="3469522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2874763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21984" lvl="0" marL="306134" rtl="0" algn="l">
              <a:spcBef>
                <a:spcPts val="58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98141" lvl="1" marL="663291" rtl="0" algn="l">
              <a:spcBef>
                <a:spcPts val="50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67947" lvl="2" marL="1020448" rtl="0" algn="l">
              <a:spcBef>
                <a:spcPts val="44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95127" lvl="3" marL="1428627" rtl="0" algn="l">
              <a:spcBef>
                <a:spcPts val="36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96905" lvl="4" marL="1836805" rtl="0" algn="l">
              <a:spcBef>
                <a:spcPts val="36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98685" lvl="5" marL="2244985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00464" lvl="6" marL="2653164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02242" lvl="7" marL="3061343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91321" lvl="8" marL="3469522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7649568" y="1920676"/>
            <a:ext cx="6144815" cy="28797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1812330" y="-884436"/>
            <a:ext cx="6144815" cy="84899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21984" lvl="0" marL="306134" rtl="0" algn="l">
              <a:spcBef>
                <a:spcPts val="58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98141" lvl="1" marL="663291" rtl="0" algn="l">
              <a:spcBef>
                <a:spcPts val="50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67947" lvl="2" marL="1020448" rtl="0" algn="l">
              <a:spcBef>
                <a:spcPts val="44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95127" lvl="3" marL="1428627" rtl="0" algn="l">
              <a:spcBef>
                <a:spcPts val="36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96905" lvl="4" marL="1836805" rtl="0" algn="l">
              <a:spcBef>
                <a:spcPts val="36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98685" lvl="5" marL="2244985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00464" lvl="6" marL="2653164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02242" lvl="7" marL="3061343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91321" lvl="8" marL="3469522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1597819"/>
            <a:ext cx="7772400" cy="11025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2914650"/>
            <a:ext cx="6400799" cy="13144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580"/>
              </a:spcBef>
              <a:buClr>
                <a:srgbClr val="888888"/>
              </a:buClr>
              <a:buFont typeface="Arial"/>
              <a:buNone/>
              <a:defRPr/>
            </a:lvl1pPr>
            <a:lvl2pPr indent="-1779" lvl="1" marL="408179" marR="0" rtl="0" algn="ctr">
              <a:spcBef>
                <a:spcPts val="500"/>
              </a:spcBef>
              <a:buClr>
                <a:srgbClr val="888888"/>
              </a:buClr>
              <a:buFont typeface="Arial"/>
              <a:buNone/>
              <a:defRPr/>
            </a:lvl2pPr>
            <a:lvl3pPr indent="-3558" lvl="2" marL="816358" marR="0" rtl="0" algn="ctr">
              <a:spcBef>
                <a:spcPts val="440"/>
              </a:spcBef>
              <a:buClr>
                <a:srgbClr val="888888"/>
              </a:buClr>
              <a:buFont typeface="Arial"/>
              <a:buNone/>
              <a:defRPr/>
            </a:lvl3pPr>
            <a:lvl4pPr indent="-5336" lvl="3" marL="1224537" marR="0" rtl="0" algn="ctr">
              <a:spcBef>
                <a:spcPts val="360"/>
              </a:spcBef>
              <a:buClr>
                <a:srgbClr val="888888"/>
              </a:buClr>
              <a:buFont typeface="Arial"/>
              <a:buNone/>
              <a:defRPr/>
            </a:lvl4pPr>
            <a:lvl5pPr indent="-7116" lvl="4" marL="1632716" marR="0" rtl="0" algn="ctr">
              <a:spcBef>
                <a:spcPts val="360"/>
              </a:spcBef>
              <a:buClr>
                <a:srgbClr val="888888"/>
              </a:buClr>
              <a:buFont typeface="Arial"/>
              <a:buNone/>
              <a:defRPr/>
            </a:lvl5pPr>
            <a:lvl6pPr indent="-8895" lvl="5" marL="2040895" marR="0" rtl="0" algn="ctr">
              <a:spcBef>
                <a:spcPts val="360"/>
              </a:spcBef>
              <a:buClr>
                <a:srgbClr val="888888"/>
              </a:buClr>
              <a:buFont typeface="Arial"/>
              <a:buNone/>
              <a:defRPr/>
            </a:lvl6pPr>
            <a:lvl7pPr indent="-10673" lvl="6" marL="2449074" marR="0" rtl="0" algn="ctr">
              <a:spcBef>
                <a:spcPts val="360"/>
              </a:spcBef>
              <a:buClr>
                <a:srgbClr val="888888"/>
              </a:buClr>
              <a:buFont typeface="Arial"/>
              <a:buNone/>
              <a:defRPr/>
            </a:lvl7pPr>
            <a:lvl8pPr indent="-12452" lvl="7" marL="2857253" marR="0" rtl="0" algn="ctr">
              <a:spcBef>
                <a:spcPts val="360"/>
              </a:spcBef>
              <a:buClr>
                <a:srgbClr val="888888"/>
              </a:buClr>
              <a:buFont typeface="Arial"/>
              <a:buNone/>
              <a:defRPr/>
            </a:lvl8pPr>
            <a:lvl9pPr indent="-1532" lvl="8" marL="3265432" marR="0" rtl="0" algn="ctr">
              <a:spcBef>
                <a:spcPts val="36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3305176"/>
            <a:ext cx="7772400" cy="10215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 algn="l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180034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indent="-1779" lvl="1" marL="408179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indent="-3558" lvl="2" marL="816358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indent="-5336" lvl="3" marL="1224537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indent="-7116" lvl="4" marL="1632716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indent="-8895" lvl="5" marL="2040895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indent="-10673" lvl="6" marL="2449074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indent="-12452" lvl="7" marL="2857253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indent="-1532" lvl="8" marL="3265432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639764" y="1679972"/>
            <a:ext cx="5684836" cy="47529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6477000" y="1679972"/>
            <a:ext cx="5684837" cy="47529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457200" y="1151334"/>
            <a:ext cx="4040187" cy="47982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-1779" lvl="1" marL="408179" rtl="0">
              <a:spcBef>
                <a:spcPts val="0"/>
              </a:spcBef>
              <a:buFont typeface="Calibri"/>
              <a:buNone/>
              <a:defRPr/>
            </a:lvl2pPr>
            <a:lvl3pPr indent="-3558" lvl="2" marL="816358" rtl="0">
              <a:spcBef>
                <a:spcPts val="0"/>
              </a:spcBef>
              <a:buFont typeface="Calibri"/>
              <a:buNone/>
              <a:defRPr/>
            </a:lvl3pPr>
            <a:lvl4pPr indent="-5336" lvl="3" marL="1224537" rtl="0">
              <a:spcBef>
                <a:spcPts val="0"/>
              </a:spcBef>
              <a:buFont typeface="Calibri"/>
              <a:buNone/>
              <a:defRPr/>
            </a:lvl4pPr>
            <a:lvl5pPr indent="-7116" lvl="4" marL="1632716" rtl="0">
              <a:spcBef>
                <a:spcPts val="0"/>
              </a:spcBef>
              <a:buFont typeface="Calibri"/>
              <a:buNone/>
              <a:defRPr/>
            </a:lvl5pPr>
            <a:lvl6pPr indent="-8895" lvl="5" marL="2040895" rtl="0">
              <a:spcBef>
                <a:spcPts val="0"/>
              </a:spcBef>
              <a:buFont typeface="Calibri"/>
              <a:buNone/>
              <a:defRPr/>
            </a:lvl6pPr>
            <a:lvl7pPr indent="-10673" lvl="6" marL="2449074" rtl="0">
              <a:spcBef>
                <a:spcPts val="0"/>
              </a:spcBef>
              <a:buFont typeface="Calibri"/>
              <a:buNone/>
              <a:defRPr/>
            </a:lvl7pPr>
            <a:lvl8pPr indent="-12452" lvl="7" marL="2857253" rtl="0">
              <a:spcBef>
                <a:spcPts val="0"/>
              </a:spcBef>
              <a:buFont typeface="Calibri"/>
              <a:buNone/>
              <a:defRPr/>
            </a:lvl8pPr>
            <a:lvl9pPr indent="-1532" lvl="8" marL="3265432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57200" y="1631155"/>
            <a:ext cx="4040187" cy="29634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3" type="body"/>
          </p:nvPr>
        </p:nvSpPr>
        <p:spPr>
          <a:xfrm>
            <a:off x="4645026" y="1151334"/>
            <a:ext cx="4041774" cy="47982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-1779" lvl="1" marL="408179" rtl="0">
              <a:spcBef>
                <a:spcPts val="0"/>
              </a:spcBef>
              <a:buFont typeface="Calibri"/>
              <a:buNone/>
              <a:defRPr/>
            </a:lvl2pPr>
            <a:lvl3pPr indent="-3558" lvl="2" marL="816358" rtl="0">
              <a:spcBef>
                <a:spcPts val="0"/>
              </a:spcBef>
              <a:buFont typeface="Calibri"/>
              <a:buNone/>
              <a:defRPr/>
            </a:lvl3pPr>
            <a:lvl4pPr indent="-5336" lvl="3" marL="1224537" rtl="0">
              <a:spcBef>
                <a:spcPts val="0"/>
              </a:spcBef>
              <a:buFont typeface="Calibri"/>
              <a:buNone/>
              <a:defRPr/>
            </a:lvl4pPr>
            <a:lvl5pPr indent="-7116" lvl="4" marL="1632716" rtl="0">
              <a:spcBef>
                <a:spcPts val="0"/>
              </a:spcBef>
              <a:buFont typeface="Calibri"/>
              <a:buNone/>
              <a:defRPr/>
            </a:lvl5pPr>
            <a:lvl6pPr indent="-8895" lvl="5" marL="2040895" rtl="0">
              <a:spcBef>
                <a:spcPts val="0"/>
              </a:spcBef>
              <a:buFont typeface="Calibri"/>
              <a:buNone/>
              <a:defRPr/>
            </a:lvl6pPr>
            <a:lvl7pPr indent="-10673" lvl="6" marL="2449074" rtl="0">
              <a:spcBef>
                <a:spcPts val="0"/>
              </a:spcBef>
              <a:buFont typeface="Calibri"/>
              <a:buNone/>
              <a:defRPr/>
            </a:lvl7pPr>
            <a:lvl8pPr indent="-12452" lvl="7" marL="2857253" rtl="0">
              <a:spcBef>
                <a:spcPts val="0"/>
              </a:spcBef>
              <a:buFont typeface="Calibri"/>
              <a:buNone/>
              <a:defRPr/>
            </a:lvl8pPr>
            <a:lvl9pPr indent="-1532" lvl="8" marL="3265432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4" type="body"/>
          </p:nvPr>
        </p:nvSpPr>
        <p:spPr>
          <a:xfrm>
            <a:off x="4645026" y="1631155"/>
            <a:ext cx="4041774" cy="29634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2" name="Shape 42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04786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 algn="l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3575050" y="204788"/>
            <a:ext cx="5111750" cy="438983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57200" y="1076325"/>
            <a:ext cx="3008313" cy="35182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-1779" lvl="1" marL="408179" rtl="0">
              <a:spcBef>
                <a:spcPts val="0"/>
              </a:spcBef>
              <a:buFont typeface="Calibri"/>
              <a:buNone/>
              <a:defRPr/>
            </a:lvl2pPr>
            <a:lvl3pPr indent="-3558" lvl="2" marL="816358" rtl="0">
              <a:spcBef>
                <a:spcPts val="0"/>
              </a:spcBef>
              <a:buFont typeface="Calibri"/>
              <a:buNone/>
              <a:defRPr/>
            </a:lvl3pPr>
            <a:lvl4pPr indent="-5336" lvl="3" marL="1224537" rtl="0">
              <a:spcBef>
                <a:spcPts val="0"/>
              </a:spcBef>
              <a:buFont typeface="Calibri"/>
              <a:buNone/>
              <a:defRPr/>
            </a:lvl4pPr>
            <a:lvl5pPr indent="-7116" lvl="4" marL="1632716" rtl="0">
              <a:spcBef>
                <a:spcPts val="0"/>
              </a:spcBef>
              <a:buFont typeface="Calibri"/>
              <a:buNone/>
              <a:defRPr/>
            </a:lvl5pPr>
            <a:lvl6pPr indent="-8895" lvl="5" marL="2040895" rtl="0">
              <a:spcBef>
                <a:spcPts val="0"/>
              </a:spcBef>
              <a:buFont typeface="Calibri"/>
              <a:buNone/>
              <a:defRPr/>
            </a:lvl6pPr>
            <a:lvl7pPr indent="-10673" lvl="6" marL="2449074" rtl="0">
              <a:spcBef>
                <a:spcPts val="0"/>
              </a:spcBef>
              <a:buFont typeface="Calibri"/>
              <a:buNone/>
              <a:defRPr/>
            </a:lvl7pPr>
            <a:lvl8pPr indent="-12452" lvl="7" marL="2857253" rtl="0">
              <a:spcBef>
                <a:spcPts val="0"/>
              </a:spcBef>
              <a:buFont typeface="Calibri"/>
              <a:buNone/>
              <a:defRPr/>
            </a:lvl8pPr>
            <a:lvl9pPr indent="-1532" lvl="8" marL="3265432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1792288" y="3600450"/>
            <a:ext cx="5486399" cy="42505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 algn="l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1792288" y="4025503"/>
            <a:ext cx="5486399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-1779" lvl="1" marL="408179" rtl="0">
              <a:spcBef>
                <a:spcPts val="0"/>
              </a:spcBef>
              <a:buFont typeface="Calibri"/>
              <a:buNone/>
              <a:defRPr/>
            </a:lvl2pPr>
            <a:lvl3pPr indent="-3558" lvl="2" marL="816358" rtl="0">
              <a:spcBef>
                <a:spcPts val="0"/>
              </a:spcBef>
              <a:buFont typeface="Calibri"/>
              <a:buNone/>
              <a:defRPr/>
            </a:lvl3pPr>
            <a:lvl4pPr indent="-5336" lvl="3" marL="1224537" rtl="0">
              <a:spcBef>
                <a:spcPts val="0"/>
              </a:spcBef>
              <a:buFont typeface="Calibri"/>
              <a:buNone/>
              <a:defRPr/>
            </a:lvl4pPr>
            <a:lvl5pPr indent="-7116" lvl="4" marL="1632716" rtl="0">
              <a:spcBef>
                <a:spcPts val="0"/>
              </a:spcBef>
              <a:buFont typeface="Calibri"/>
              <a:buNone/>
              <a:defRPr/>
            </a:lvl5pPr>
            <a:lvl6pPr indent="-8895" lvl="5" marL="2040895" rtl="0">
              <a:spcBef>
                <a:spcPts val="0"/>
              </a:spcBef>
              <a:buFont typeface="Calibri"/>
              <a:buNone/>
              <a:defRPr/>
            </a:lvl6pPr>
            <a:lvl7pPr indent="-10673" lvl="6" marL="2449074" rtl="0">
              <a:spcBef>
                <a:spcPts val="0"/>
              </a:spcBef>
              <a:buFont typeface="Calibri"/>
              <a:buNone/>
              <a:defRPr/>
            </a:lvl7pPr>
            <a:lvl8pPr indent="-12452" lvl="7" marL="2857253" rtl="0">
              <a:spcBef>
                <a:spcPts val="0"/>
              </a:spcBef>
              <a:buFont typeface="Calibri"/>
              <a:buNone/>
              <a:defRPr/>
            </a:lvl8pPr>
            <a:lvl9pPr indent="-1532" lvl="8" marL="3265432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21984" lvl="0" marL="306134" marR="0" rtl="0" algn="l">
              <a:spcBef>
                <a:spcPts val="58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98141" lvl="1" marL="663291" marR="0" rtl="0" algn="l">
              <a:spcBef>
                <a:spcPts val="50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67947" lvl="2" marL="1020448" marR="0" rtl="0" algn="l">
              <a:spcBef>
                <a:spcPts val="44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95127" lvl="3" marL="1428627" marR="0" rtl="0" algn="l">
              <a:spcBef>
                <a:spcPts val="36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96905" lvl="4" marL="1836805" marR="0" rtl="0" algn="l">
              <a:spcBef>
                <a:spcPts val="36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98685" lvl="5" marL="2244985" marR="0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00464" lvl="6" marL="2653164" marR="0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02242" lvl="7" marL="3061343" marR="0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91321" lvl="8" marL="3469522" marR="0" rtl="0" algn="l">
              <a:spcBef>
                <a:spcPts val="36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-1779" lvl="1" marL="408179" marR="0" rtl="0" algn="l">
              <a:spcBef>
                <a:spcPts val="0"/>
              </a:spcBef>
              <a:defRPr/>
            </a:lvl2pPr>
            <a:lvl3pPr indent="-3558" lvl="2" marL="816358" marR="0" rtl="0" algn="l">
              <a:spcBef>
                <a:spcPts val="0"/>
              </a:spcBef>
              <a:defRPr/>
            </a:lvl3pPr>
            <a:lvl4pPr indent="-5336" lvl="3" marL="1224537" marR="0" rtl="0" algn="l">
              <a:spcBef>
                <a:spcPts val="0"/>
              </a:spcBef>
              <a:defRPr/>
            </a:lvl4pPr>
            <a:lvl5pPr indent="-7116" lvl="4" marL="1632716" marR="0" rtl="0" algn="l">
              <a:spcBef>
                <a:spcPts val="0"/>
              </a:spcBef>
              <a:defRPr/>
            </a:lvl5pPr>
            <a:lvl6pPr indent="-8895" lvl="5" marL="2040895" marR="0" rtl="0" algn="l">
              <a:spcBef>
                <a:spcPts val="0"/>
              </a:spcBef>
              <a:defRPr/>
            </a:lvl6pPr>
            <a:lvl7pPr indent="-10673" lvl="6" marL="2449074" marR="0" rtl="0" algn="l">
              <a:spcBef>
                <a:spcPts val="0"/>
              </a:spcBef>
              <a:defRPr/>
            </a:lvl7pPr>
            <a:lvl8pPr indent="-12452" lvl="7" marL="2857253" marR="0" rtl="0" algn="l">
              <a:spcBef>
                <a:spcPts val="0"/>
              </a:spcBef>
              <a:defRPr/>
            </a:lvl8pPr>
            <a:lvl9pPr indent="-1532" lvl="8" marL="3265432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800" lIns="81625" rIns="81625" tIns="408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0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0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0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0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0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1.png"/><Relationship Id="rId4" Type="http://schemas.openxmlformats.org/officeDocument/2006/relationships/image" Target="../media/image0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/>
        </p:nvSpPr>
        <p:spPr>
          <a:xfrm>
            <a:off x="1345800" y="1421400"/>
            <a:ext cx="6452400" cy="230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4800">
                <a:solidFill>
                  <a:srgbClr val="595959"/>
                </a:solidFill>
              </a:rPr>
              <a:t>What is the PURPOSE of Final Presentations?</a:t>
            </a:r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1730162" y="2897537"/>
            <a:ext cx="61218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[[ </a:t>
            </a:r>
            <a:r>
              <a:rPr lang="en-US">
                <a:solidFill>
                  <a:srgbClr val="7F7F7F"/>
                </a:solidFill>
              </a:rPr>
              <a:t>Purpose and summary of this presentation. Where to find more information</a:t>
            </a: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]] </a:t>
            </a:r>
          </a:p>
        </p:txBody>
      </p:sp>
      <p:sp>
        <p:nvSpPr>
          <p:cNvPr id="159" name="Shape 159"/>
          <p:cNvSpPr txBox="1"/>
          <p:nvPr/>
        </p:nvSpPr>
        <p:spPr>
          <a:xfrm>
            <a:off x="5429132" y="4763421"/>
            <a:ext cx="3567660" cy="246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0B68FF"/>
                </a:solidFill>
              </a:rPr>
              <a:t>Research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4200" y="65800"/>
            <a:ext cx="1764899" cy="51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Shape 161"/>
          <p:cNvCxnSpPr/>
          <p:nvPr/>
        </p:nvCxnSpPr>
        <p:spPr>
          <a:xfrm>
            <a:off x="92500" y="1933450"/>
            <a:ext cx="2830800" cy="990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62" name="Shape 162"/>
          <p:cNvSpPr txBox="1"/>
          <p:nvPr/>
        </p:nvSpPr>
        <p:spPr>
          <a:xfrm>
            <a:off x="-1027150" y="1420087"/>
            <a:ext cx="1469400" cy="221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/>
              <a:t>Explain the purpose of the presentation. Briefly describe what this presentation is about. State where to find more information about your research.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="1" sz="1000"/>
          </a:p>
          <a:p>
            <a:pPr lvl="0">
              <a:spcBef>
                <a:spcPts val="0"/>
              </a:spcBef>
              <a:buNone/>
            </a:pPr>
            <a:r>
              <a:rPr b="1" lang="en-US" sz="800"/>
              <a:t>Arial, pt. 14, centered, (RGB 127,127,127)</a:t>
            </a:r>
          </a:p>
        </p:txBody>
      </p:sp>
      <p:cxnSp>
        <p:nvCxnSpPr>
          <p:cNvPr id="163" name="Shape 163"/>
          <p:cNvCxnSpPr>
            <a:stCxn id="164" idx="2"/>
          </p:cNvCxnSpPr>
          <p:nvPr/>
        </p:nvCxnSpPr>
        <p:spPr>
          <a:xfrm>
            <a:off x="-402250" y="1056350"/>
            <a:ext cx="2235000" cy="892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64" name="Shape 164"/>
          <p:cNvSpPr txBox="1"/>
          <p:nvPr/>
        </p:nvSpPr>
        <p:spPr>
          <a:xfrm>
            <a:off x="-1027150" y="542750"/>
            <a:ext cx="1249800" cy="513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72, centered, (RGB 89, 89, 89) </a:t>
            </a:r>
          </a:p>
        </p:txBody>
      </p:sp>
      <p:pic>
        <p:nvPicPr>
          <p:cNvPr id="165" name="Shape 165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0" y="1739425"/>
            <a:ext cx="2275725" cy="3270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" name="Shape 166"/>
          <p:cNvCxnSpPr>
            <a:stCxn id="167" idx="2"/>
          </p:cNvCxnSpPr>
          <p:nvPr/>
        </p:nvCxnSpPr>
        <p:spPr>
          <a:xfrm flipH="1">
            <a:off x="6632925" y="3913500"/>
            <a:ext cx="2661000" cy="89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67" name="Shape 167"/>
          <p:cNvSpPr txBox="1"/>
          <p:nvPr/>
        </p:nvSpPr>
        <p:spPr>
          <a:xfrm>
            <a:off x="8484075" y="2959500"/>
            <a:ext cx="1619700" cy="954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 sz="1100">
                <a:solidFill>
                  <a:srgbClr val="0B68FF"/>
                </a:solidFill>
              </a:rPr>
              <a:t>Lab Research Teams’ team color is: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0B68FF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b="1" lang="en-US" sz="1100">
                <a:solidFill>
                  <a:srgbClr val="0B68FF"/>
                </a:solidFill>
              </a:rPr>
              <a:t>(RGB 11, 104, 255)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1587200" y="179000"/>
            <a:ext cx="5489700" cy="1241100"/>
          </a:xfrm>
          <a:prstGeom prst="rect">
            <a:avLst/>
          </a:prstGeom>
          <a:solidFill>
            <a:srgbClr val="F4CCCC"/>
          </a:solidFill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800"/>
              <a:t>REMOVE  ALL OF THE </a:t>
            </a:r>
            <a:r>
              <a:rPr lang="en-US" sz="1800">
                <a:highlight>
                  <a:srgbClr val="CFE2F3"/>
                </a:highlight>
              </a:rPr>
              <a:t>BLUE TEXT BOXES</a:t>
            </a:r>
            <a:r>
              <a:rPr lang="en-US" sz="1800"/>
              <a:t> AND </a:t>
            </a:r>
            <a:r>
              <a:rPr lang="en-US" sz="1800">
                <a:highlight>
                  <a:srgbClr val="FF0000"/>
                </a:highlight>
              </a:rPr>
              <a:t>RED ARROWS</a:t>
            </a:r>
            <a:r>
              <a:rPr lang="en-US" sz="1800"/>
              <a:t> BEFORE SUBMITTING THIS PRESENTATION!!!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1778000" y="1638648"/>
            <a:ext cx="6026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7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7200">
                <a:solidFill>
                  <a:srgbClr val="595959"/>
                </a:solidFill>
              </a:rPr>
              <a:t>eam Name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/>
        </p:nvSpPr>
        <p:spPr>
          <a:xfrm>
            <a:off x="1778000" y="1638648"/>
            <a:ext cx="6026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7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7200">
                <a:solidFill>
                  <a:srgbClr val="595959"/>
                </a:solidFill>
              </a:rPr>
              <a:t>eam Name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1730162" y="2897537"/>
            <a:ext cx="61218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[[ </a:t>
            </a:r>
            <a:r>
              <a:rPr lang="en-US">
                <a:solidFill>
                  <a:srgbClr val="7F7F7F"/>
                </a:solidFill>
              </a:rPr>
              <a:t>Purpose and summary of this presentation. Where to find more information</a:t>
            </a: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]] 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24D42D"/>
                </a:solidFill>
              </a:rPr>
              <a:t>Apps and Algorithms </a:t>
            </a:r>
            <a:r>
              <a:rPr b="1" i="0" lang="en-US" sz="1000" u="none" cap="none" strike="noStrike">
                <a:solidFill>
                  <a:srgbClr val="24D42D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4200" y="65800"/>
            <a:ext cx="1764899" cy="51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Shape 178"/>
          <p:cNvCxnSpPr/>
          <p:nvPr/>
        </p:nvCxnSpPr>
        <p:spPr>
          <a:xfrm>
            <a:off x="92500" y="1933450"/>
            <a:ext cx="2830800" cy="990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79" name="Shape 179"/>
          <p:cNvSpPr txBox="1"/>
          <p:nvPr/>
        </p:nvSpPr>
        <p:spPr>
          <a:xfrm>
            <a:off x="-1027150" y="1420087"/>
            <a:ext cx="1469400" cy="221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Explain the purpose of the presentation. Briefly describe what this presentation is about. State what to read to find more information about your research.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 sz="1000"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14, centered, (RGB 127,127,127)</a:t>
            </a:r>
          </a:p>
        </p:txBody>
      </p:sp>
      <p:cxnSp>
        <p:nvCxnSpPr>
          <p:cNvPr id="180" name="Shape 180"/>
          <p:cNvCxnSpPr>
            <a:stCxn id="181" idx="2"/>
          </p:cNvCxnSpPr>
          <p:nvPr/>
        </p:nvCxnSpPr>
        <p:spPr>
          <a:xfrm>
            <a:off x="-402250" y="1050400"/>
            <a:ext cx="2235000" cy="892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81" name="Shape 181"/>
          <p:cNvSpPr txBox="1"/>
          <p:nvPr/>
        </p:nvSpPr>
        <p:spPr>
          <a:xfrm>
            <a:off x="-1027150" y="536800"/>
            <a:ext cx="1249800" cy="513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72, centered, (RGB 89, 89, 89) </a:t>
            </a:r>
          </a:p>
        </p:txBody>
      </p:sp>
      <p:pic>
        <p:nvPicPr>
          <p:cNvPr id="182" name="Shape 182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0" y="1739425"/>
            <a:ext cx="2275725" cy="3270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3" name="Shape 183"/>
          <p:cNvCxnSpPr>
            <a:stCxn id="184" idx="2"/>
          </p:cNvCxnSpPr>
          <p:nvPr/>
        </p:nvCxnSpPr>
        <p:spPr>
          <a:xfrm flipH="1">
            <a:off x="6632925" y="3913500"/>
            <a:ext cx="2661000" cy="89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84" name="Shape 184"/>
          <p:cNvSpPr txBox="1"/>
          <p:nvPr/>
        </p:nvSpPr>
        <p:spPr>
          <a:xfrm>
            <a:off x="8484075" y="2959500"/>
            <a:ext cx="1619700" cy="954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100">
                <a:solidFill>
                  <a:srgbClr val="24D42D"/>
                </a:solidFill>
              </a:rPr>
              <a:t>App and Algorithms Teams’ team color is: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24D42D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1100">
                <a:solidFill>
                  <a:srgbClr val="24D42D"/>
                </a:solidFill>
              </a:rPr>
              <a:t>(RGB 36, 212, 45)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/>
        </p:nvSpPr>
        <p:spPr>
          <a:xfrm>
            <a:off x="1778000" y="1638648"/>
            <a:ext cx="6026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7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7200">
                <a:solidFill>
                  <a:srgbClr val="595959"/>
                </a:solidFill>
              </a:rPr>
              <a:t>eam Name</a:t>
            </a:r>
          </a:p>
        </p:txBody>
      </p:sp>
      <p:sp>
        <p:nvSpPr>
          <p:cNvPr id="190" name="Shape 190"/>
          <p:cNvSpPr txBox="1"/>
          <p:nvPr/>
        </p:nvSpPr>
        <p:spPr>
          <a:xfrm>
            <a:off x="1730162" y="2897537"/>
            <a:ext cx="61218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[[ </a:t>
            </a:r>
            <a:r>
              <a:rPr lang="en-US">
                <a:solidFill>
                  <a:srgbClr val="7F7F7F"/>
                </a:solidFill>
              </a:rPr>
              <a:t>Purpose and summary of this presentation. Where to find more information</a:t>
            </a: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]] </a:t>
            </a:r>
          </a:p>
        </p:txBody>
      </p:sp>
      <p:sp>
        <p:nvSpPr>
          <p:cNvPr id="191" name="Shape 191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7700C7"/>
                </a:solidFill>
              </a:rPr>
              <a:t>Fabrication</a:t>
            </a:r>
            <a:r>
              <a:rPr b="1" i="0" lang="en-US" sz="1000" u="none" cap="none" strike="noStrike">
                <a:solidFill>
                  <a:srgbClr val="7700C7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4200" y="65800"/>
            <a:ext cx="1764899" cy="51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" name="Shape 193"/>
          <p:cNvCxnSpPr/>
          <p:nvPr/>
        </p:nvCxnSpPr>
        <p:spPr>
          <a:xfrm>
            <a:off x="92500" y="1933450"/>
            <a:ext cx="2830800" cy="990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94" name="Shape 194"/>
          <p:cNvSpPr txBox="1"/>
          <p:nvPr/>
        </p:nvSpPr>
        <p:spPr>
          <a:xfrm>
            <a:off x="-1027150" y="1420087"/>
            <a:ext cx="1469400" cy="221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Explain the purpose of the presentation. Briefly describe what this presentation is about. State what to read to find more information about your research.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 sz="1000"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14, centered, (RGB 127,127,127)</a:t>
            </a:r>
          </a:p>
        </p:txBody>
      </p:sp>
      <p:cxnSp>
        <p:nvCxnSpPr>
          <p:cNvPr id="195" name="Shape 195"/>
          <p:cNvCxnSpPr>
            <a:stCxn id="196" idx="2"/>
          </p:cNvCxnSpPr>
          <p:nvPr/>
        </p:nvCxnSpPr>
        <p:spPr>
          <a:xfrm>
            <a:off x="-402250" y="1056350"/>
            <a:ext cx="2235000" cy="892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96" name="Shape 196"/>
          <p:cNvSpPr txBox="1"/>
          <p:nvPr/>
        </p:nvSpPr>
        <p:spPr>
          <a:xfrm>
            <a:off x="-1027150" y="542750"/>
            <a:ext cx="1249800" cy="513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72, centered, (RGB 89, 89, 89) </a:t>
            </a:r>
          </a:p>
        </p:txBody>
      </p:sp>
      <p:pic>
        <p:nvPicPr>
          <p:cNvPr id="197" name="Shape 197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0" y="1739425"/>
            <a:ext cx="2275725" cy="3270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Shape 198"/>
          <p:cNvCxnSpPr>
            <a:stCxn id="199" idx="2"/>
          </p:cNvCxnSpPr>
          <p:nvPr/>
        </p:nvCxnSpPr>
        <p:spPr>
          <a:xfrm flipH="1">
            <a:off x="6632925" y="3913500"/>
            <a:ext cx="2661000" cy="89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99" name="Shape 199"/>
          <p:cNvSpPr txBox="1"/>
          <p:nvPr/>
        </p:nvSpPr>
        <p:spPr>
          <a:xfrm>
            <a:off x="8484075" y="2959500"/>
            <a:ext cx="1619700" cy="954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100">
                <a:solidFill>
                  <a:srgbClr val="7700C7"/>
                </a:solidFill>
              </a:rPr>
              <a:t>Fabrications Teams’ team color is: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0B68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b="1" lang="en-US" sz="1100">
                <a:solidFill>
                  <a:srgbClr val="7700C7"/>
                </a:solidFill>
              </a:rPr>
              <a:t>(RGB 119, 0, 199)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/>
          <p:nvPr/>
        </p:nvSpPr>
        <p:spPr>
          <a:xfrm>
            <a:off x="1778000" y="1638648"/>
            <a:ext cx="6026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7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sz="7200">
                <a:solidFill>
                  <a:srgbClr val="595959"/>
                </a:solidFill>
              </a:rPr>
              <a:t>eam Name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1730162" y="2897537"/>
            <a:ext cx="61218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[[ </a:t>
            </a:r>
            <a:r>
              <a:rPr lang="en-US">
                <a:solidFill>
                  <a:srgbClr val="7F7F7F"/>
                </a:solidFill>
              </a:rPr>
              <a:t>Purpose and summary of this presentation. Where to find more information</a:t>
            </a:r>
            <a:r>
              <a:rPr b="0" i="0" lang="en-US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]] 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5429132" y="4763421"/>
            <a:ext cx="356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FF9900"/>
                </a:solidFill>
              </a:rPr>
              <a:t>Administration</a:t>
            </a:r>
            <a:r>
              <a:rPr b="1" i="0" lang="en-US" sz="10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pic>
        <p:nvPicPr>
          <p:cNvPr id="207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4200" y="65800"/>
            <a:ext cx="1764899" cy="51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8" name="Shape 208"/>
          <p:cNvCxnSpPr/>
          <p:nvPr/>
        </p:nvCxnSpPr>
        <p:spPr>
          <a:xfrm>
            <a:off x="92500" y="1933450"/>
            <a:ext cx="2830800" cy="990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09" name="Shape 209"/>
          <p:cNvSpPr txBox="1"/>
          <p:nvPr/>
        </p:nvSpPr>
        <p:spPr>
          <a:xfrm>
            <a:off x="-1027150" y="1420087"/>
            <a:ext cx="1469400" cy="221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Explain the purpose of the presentation. Briefly describe what this presentation is about. State what to read to find more information about your research.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 sz="1000"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14, centered, (RGB 127,127,127)</a:t>
            </a:r>
          </a:p>
        </p:txBody>
      </p:sp>
      <p:cxnSp>
        <p:nvCxnSpPr>
          <p:cNvPr id="210" name="Shape 210"/>
          <p:cNvCxnSpPr>
            <a:stCxn id="211" idx="2"/>
          </p:cNvCxnSpPr>
          <p:nvPr/>
        </p:nvCxnSpPr>
        <p:spPr>
          <a:xfrm>
            <a:off x="-402250" y="1056350"/>
            <a:ext cx="2235000" cy="892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11" name="Shape 211"/>
          <p:cNvSpPr txBox="1"/>
          <p:nvPr/>
        </p:nvSpPr>
        <p:spPr>
          <a:xfrm>
            <a:off x="-1027150" y="542750"/>
            <a:ext cx="1249800" cy="513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72, centered, (RGB 89, 89, 89) </a:t>
            </a:r>
          </a:p>
        </p:txBody>
      </p:sp>
      <p:pic>
        <p:nvPicPr>
          <p:cNvPr id="212" name="Shape 212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0" y="1739425"/>
            <a:ext cx="2275725" cy="3270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3" name="Shape 213"/>
          <p:cNvCxnSpPr>
            <a:stCxn id="214" idx="2"/>
          </p:cNvCxnSpPr>
          <p:nvPr/>
        </p:nvCxnSpPr>
        <p:spPr>
          <a:xfrm flipH="1">
            <a:off x="6632925" y="3913500"/>
            <a:ext cx="2661000" cy="89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14" name="Shape 214"/>
          <p:cNvSpPr txBox="1"/>
          <p:nvPr/>
        </p:nvSpPr>
        <p:spPr>
          <a:xfrm>
            <a:off x="8484075" y="2959500"/>
            <a:ext cx="1619700" cy="954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 sz="1100">
                <a:solidFill>
                  <a:srgbClr val="FF9900"/>
                </a:solidFill>
              </a:rPr>
              <a:t>Administration Teams’ team color is: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rgbClr val="7700C7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b="1" lang="en-US" sz="1100">
                <a:solidFill>
                  <a:srgbClr val="FF9900"/>
                </a:solidFill>
              </a:rPr>
              <a:t>(RGB 119, 0, 199)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Shape 219"/>
          <p:cNvPicPr preferRelativeResize="0"/>
          <p:nvPr/>
        </p:nvPicPr>
        <p:blipFill/>
        <p:spPr>
          <a:xfrm>
            <a:off x="7514490" y="45563"/>
            <a:ext cx="718110" cy="71811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20" name="Shape 220"/>
          <p:cNvSpPr txBox="1"/>
          <p:nvPr/>
        </p:nvSpPr>
        <p:spPr>
          <a:xfrm>
            <a:off x="281550" y="1100680"/>
            <a:ext cx="3204900" cy="13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595959"/>
              </a:buClr>
              <a:buFont typeface="Calibri"/>
              <a:buChar char="•"/>
            </a:pPr>
            <a:r>
              <a:rPr lang="en-US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[[Key Points]]</a:t>
            </a:r>
          </a:p>
          <a:p>
            <a:pPr indent="0" lvl="0" marL="0" marR="0" rtl="0" algn="l">
              <a:spcBef>
                <a:spcPts val="0"/>
              </a:spcBef>
              <a:buClr>
                <a:srgbClr val="595959"/>
              </a:buClr>
              <a:buSzPct val="1000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indent="0" lvl="0" marL="0" marR="0" rtl="0" algn="l">
              <a:spcBef>
                <a:spcPts val="0"/>
              </a:spcBef>
              <a:buClr>
                <a:srgbClr val="595959"/>
              </a:buClr>
              <a:buSzPct val="1000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21" name="Shape 221"/>
          <p:cNvSpPr/>
          <p:nvPr/>
        </p:nvSpPr>
        <p:spPr>
          <a:xfrm>
            <a:off x="3863978" y="1100662"/>
            <a:ext cx="4870409" cy="35155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0B68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Picture, chart, or graphic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i="1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without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box around it) 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108729" y="261836"/>
            <a:ext cx="4917437" cy="622572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-US" sz="4000">
                <a:solidFill>
                  <a:srgbClr val="0B68FF"/>
                </a:solidFill>
              </a:rPr>
              <a:t>Sentence Header</a:t>
            </a:r>
          </a:p>
        </p:txBody>
      </p:sp>
      <p:sp>
        <p:nvSpPr>
          <p:cNvPr id="223" name="Shape 223"/>
          <p:cNvSpPr txBox="1"/>
          <p:nvPr/>
        </p:nvSpPr>
        <p:spPr>
          <a:xfrm>
            <a:off x="4593771" y="4763421"/>
            <a:ext cx="4403022" cy="246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Team Name | </a:t>
            </a:r>
            <a:r>
              <a:rPr b="1" lang="en-US" sz="1000">
                <a:solidFill>
                  <a:srgbClr val="0B68FF"/>
                </a:solidFill>
              </a:rPr>
              <a:t>Research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224" name="Shape 224"/>
          <p:cNvSpPr txBox="1"/>
          <p:nvPr/>
        </p:nvSpPr>
        <p:spPr>
          <a:xfrm>
            <a:off x="281551" y="3997139"/>
            <a:ext cx="3205005" cy="923329"/>
          </a:xfrm>
          <a:prstGeom prst="rect">
            <a:avLst/>
          </a:prstGeom>
          <a:noFill/>
          <a:ln cap="flat" cmpd="sng" w="9525">
            <a:solidFill>
              <a:srgbClr val="0B68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/>
              <a:t>[[Optional Main Take Away Point]]</a:t>
            </a:r>
          </a:p>
        </p:txBody>
      </p:sp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6" name="Shape 226"/>
          <p:cNvCxnSpPr/>
          <p:nvPr/>
        </p:nvCxnSpPr>
        <p:spPr>
          <a:xfrm>
            <a:off x="305175" y="3626350"/>
            <a:ext cx="508800" cy="416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27" name="Shape 227"/>
          <p:cNvSpPr txBox="1"/>
          <p:nvPr/>
        </p:nvSpPr>
        <p:spPr>
          <a:xfrm>
            <a:off x="-1062750" y="3110775"/>
            <a:ext cx="1344300" cy="128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/>
              <a:t>Write the main take away point for this slide here.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b="1" lang="en-US" sz="800"/>
              <a:t>Arial, pt. 18, Left Align, (black)</a:t>
            </a:r>
          </a:p>
        </p:txBody>
      </p:sp>
      <p:cxnSp>
        <p:nvCxnSpPr>
          <p:cNvPr id="228" name="Shape 228"/>
          <p:cNvCxnSpPr/>
          <p:nvPr/>
        </p:nvCxnSpPr>
        <p:spPr>
          <a:xfrm flipH="1" rot="10800000">
            <a:off x="-185025" y="1341225"/>
            <a:ext cx="490200" cy="536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29" name="Shape 229"/>
          <p:cNvSpPr txBox="1"/>
          <p:nvPr/>
        </p:nvSpPr>
        <p:spPr>
          <a:xfrm>
            <a:off x="-1062750" y="1751137"/>
            <a:ext cx="1344300" cy="128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Write the key points here.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Calibri,</a:t>
            </a:r>
            <a:r>
              <a:rPr b="1" lang="en-US" sz="800"/>
              <a:t> pt. 18, Left Align, (RGB 89,89,89)</a:t>
            </a:r>
          </a:p>
        </p:txBody>
      </p:sp>
      <p:cxnSp>
        <p:nvCxnSpPr>
          <p:cNvPr id="230" name="Shape 230"/>
          <p:cNvCxnSpPr/>
          <p:nvPr/>
        </p:nvCxnSpPr>
        <p:spPr>
          <a:xfrm flipH="1">
            <a:off x="4195325" y="261825"/>
            <a:ext cx="497700" cy="184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31" name="Shape 231"/>
          <p:cNvSpPr txBox="1"/>
          <p:nvPr/>
        </p:nvSpPr>
        <p:spPr>
          <a:xfrm>
            <a:off x="4810750" y="-53075"/>
            <a:ext cx="1764900" cy="1006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the title is in your team color (see slide 1 for color)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40, Left </a:t>
            </a:r>
          </a:p>
        </p:txBody>
      </p:sp>
      <p:cxnSp>
        <p:nvCxnSpPr>
          <p:cNvPr id="232" name="Shape 232"/>
          <p:cNvCxnSpPr/>
          <p:nvPr/>
        </p:nvCxnSpPr>
        <p:spPr>
          <a:xfrm flipH="1">
            <a:off x="6438850" y="3570850"/>
            <a:ext cx="2728800" cy="1211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33" name="Shape 233"/>
          <p:cNvSpPr txBox="1"/>
          <p:nvPr/>
        </p:nvSpPr>
        <p:spPr>
          <a:xfrm>
            <a:off x="8800375" y="2952925"/>
            <a:ext cx="1144200" cy="1006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you are using your team color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Shape 238"/>
          <p:cNvPicPr preferRelativeResize="0"/>
          <p:nvPr/>
        </p:nvPicPr>
        <p:blipFill/>
        <p:spPr>
          <a:xfrm>
            <a:off x="7514490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39" name="Shape 239"/>
          <p:cNvSpPr/>
          <p:nvPr/>
        </p:nvSpPr>
        <p:spPr>
          <a:xfrm>
            <a:off x="1163698" y="997885"/>
            <a:ext cx="6816600" cy="2885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0B68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Picture, chart, or graphic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i="1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without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box around it) 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1163700" y="3997150"/>
            <a:ext cx="6816600" cy="718200"/>
          </a:xfrm>
          <a:prstGeom prst="rect">
            <a:avLst/>
          </a:prstGeom>
          <a:noFill/>
          <a:ln cap="flat" cmpd="sng" w="9525">
            <a:solidFill>
              <a:srgbClr val="0B68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800"/>
              <a:t>[[Optional Main Take Away Point]]</a:t>
            </a:r>
          </a:p>
        </p:txBody>
      </p:sp>
      <p:pic>
        <p:nvPicPr>
          <p:cNvPr id="241" name="Shape 2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2" name="Shape 242"/>
          <p:cNvCxnSpPr/>
          <p:nvPr/>
        </p:nvCxnSpPr>
        <p:spPr>
          <a:xfrm>
            <a:off x="203525" y="3839125"/>
            <a:ext cx="1156500" cy="369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43" name="Shape 243"/>
          <p:cNvSpPr txBox="1"/>
          <p:nvPr/>
        </p:nvSpPr>
        <p:spPr>
          <a:xfrm>
            <a:off x="-1025250" y="3010525"/>
            <a:ext cx="1344300" cy="128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Write the main take away point for this slide here.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18, Left Align, (black)</a:t>
            </a:r>
          </a:p>
        </p:txBody>
      </p:sp>
      <p:sp>
        <p:nvSpPr>
          <p:cNvPr id="244" name="Shape 244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Team Name | </a:t>
            </a:r>
            <a:r>
              <a:rPr b="1" lang="en-US" sz="1000">
                <a:solidFill>
                  <a:srgbClr val="0B68FF"/>
                </a:solidFill>
              </a:rPr>
              <a:t>Research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cxnSp>
        <p:nvCxnSpPr>
          <p:cNvPr id="245" name="Shape 245"/>
          <p:cNvCxnSpPr>
            <a:endCxn id="244" idx="0"/>
          </p:cNvCxnSpPr>
          <p:nvPr/>
        </p:nvCxnSpPr>
        <p:spPr>
          <a:xfrm flipH="1">
            <a:off x="6795321" y="4162821"/>
            <a:ext cx="1992900" cy="600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46" name="Shape 246"/>
          <p:cNvSpPr txBox="1"/>
          <p:nvPr/>
        </p:nvSpPr>
        <p:spPr>
          <a:xfrm>
            <a:off x="8580850" y="3435825"/>
            <a:ext cx="1271400" cy="930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you are using your team color</a:t>
            </a:r>
          </a:p>
        </p:txBody>
      </p:sp>
      <p:sp>
        <p:nvSpPr>
          <p:cNvPr id="247" name="Shape 247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-US" sz="4000">
                <a:solidFill>
                  <a:srgbClr val="0B68FF"/>
                </a:solidFill>
              </a:rPr>
              <a:t>Sentence Header</a:t>
            </a:r>
          </a:p>
        </p:txBody>
      </p:sp>
      <p:cxnSp>
        <p:nvCxnSpPr>
          <p:cNvPr id="248" name="Shape 248"/>
          <p:cNvCxnSpPr/>
          <p:nvPr/>
        </p:nvCxnSpPr>
        <p:spPr>
          <a:xfrm flipH="1">
            <a:off x="4195325" y="261825"/>
            <a:ext cx="497700" cy="184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49" name="Shape 249"/>
          <p:cNvSpPr txBox="1"/>
          <p:nvPr/>
        </p:nvSpPr>
        <p:spPr>
          <a:xfrm>
            <a:off x="4810750" y="-53075"/>
            <a:ext cx="1764900" cy="1006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the title is in your team color (see slide 1 for color)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40, Left 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Shape 254"/>
          <p:cNvPicPr preferRelativeResize="0"/>
          <p:nvPr/>
        </p:nvPicPr>
        <p:blipFill/>
        <p:spPr>
          <a:xfrm>
            <a:off x="7514490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55" name="Shape 255"/>
          <p:cNvSpPr txBox="1"/>
          <p:nvPr/>
        </p:nvSpPr>
        <p:spPr>
          <a:xfrm>
            <a:off x="1878149" y="559075"/>
            <a:ext cx="5387700" cy="21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48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4800">
                <a:solidFill>
                  <a:srgbClr val="0B68FF"/>
                </a:solidFill>
              </a:rPr>
              <a:t>uestions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4800">
                <a:solidFill>
                  <a:srgbClr val="0B68FF"/>
                </a:solidFill>
              </a:rPr>
              <a:t>and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4800">
                <a:solidFill>
                  <a:srgbClr val="0B68FF"/>
                </a:solidFill>
              </a:rPr>
              <a:t>Recommendations</a:t>
            </a:r>
          </a:p>
        </p:txBody>
      </p:sp>
      <p:pic>
        <p:nvPicPr>
          <p:cNvPr id="256" name="Shape 2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Shape 257"/>
          <p:cNvSpPr txBox="1"/>
          <p:nvPr/>
        </p:nvSpPr>
        <p:spPr>
          <a:xfrm>
            <a:off x="2319600" y="3802925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[[Team Member Name]]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[[Degree Pursuing]]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[[Email Address]]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4639200" y="2937150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[[Team Member Name]]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[[Degree Pursuing]]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[[Email Address]]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2319600" y="2937137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[[Team Member Name]]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[[Degree Pursuing]]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[[Email Address]]</a:t>
            </a:r>
          </a:p>
        </p:txBody>
      </p:sp>
      <p:pic>
        <p:nvPicPr>
          <p:cNvPr id="260" name="Shape 260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-1" y="1739425"/>
            <a:ext cx="2274172" cy="327022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Shape 261"/>
          <p:cNvSpPr txBox="1"/>
          <p:nvPr/>
        </p:nvSpPr>
        <p:spPr>
          <a:xfrm>
            <a:off x="4639200" y="3802925"/>
            <a:ext cx="2185200" cy="8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[[Team Member Name]]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[[Degree Pursuing]]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200"/>
              <a:t>[[Email Address]]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Team Name | </a:t>
            </a:r>
            <a:r>
              <a:rPr b="1" lang="en-US" sz="1000">
                <a:solidFill>
                  <a:srgbClr val="0B68FF"/>
                </a:solidFill>
              </a:rPr>
              <a:t>Research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cxnSp>
        <p:nvCxnSpPr>
          <p:cNvPr id="263" name="Shape 263"/>
          <p:cNvCxnSpPr>
            <a:endCxn id="264" idx="0"/>
          </p:cNvCxnSpPr>
          <p:nvPr/>
        </p:nvCxnSpPr>
        <p:spPr>
          <a:xfrm flipH="1">
            <a:off x="6795321" y="4162821"/>
            <a:ext cx="1992900" cy="600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65" name="Shape 265"/>
          <p:cNvSpPr txBox="1"/>
          <p:nvPr/>
        </p:nvSpPr>
        <p:spPr>
          <a:xfrm>
            <a:off x="8580850" y="3435825"/>
            <a:ext cx="1271400" cy="930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you are using your team color</a:t>
            </a:r>
          </a:p>
        </p:txBody>
      </p:sp>
      <p:cxnSp>
        <p:nvCxnSpPr>
          <p:cNvPr id="266" name="Shape 266"/>
          <p:cNvCxnSpPr/>
          <p:nvPr/>
        </p:nvCxnSpPr>
        <p:spPr>
          <a:xfrm rot="10800000">
            <a:off x="6457196" y="1295171"/>
            <a:ext cx="2360100" cy="920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67" name="Shape 267"/>
          <p:cNvSpPr txBox="1"/>
          <p:nvPr/>
        </p:nvSpPr>
        <p:spPr>
          <a:xfrm>
            <a:off x="8609925" y="1488275"/>
            <a:ext cx="1271400" cy="930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you are using your team color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Shape 272"/>
          <p:cNvPicPr preferRelativeResize="0"/>
          <p:nvPr/>
        </p:nvPicPr>
        <p:blipFill/>
        <p:spPr>
          <a:xfrm>
            <a:off x="7514490" y="45563"/>
            <a:ext cx="718110" cy="71811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73" name="Shape 273"/>
          <p:cNvSpPr txBox="1"/>
          <p:nvPr/>
        </p:nvSpPr>
        <p:spPr>
          <a:xfrm>
            <a:off x="1293600" y="1667775"/>
            <a:ext cx="6556800" cy="14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6000">
                <a:solidFill>
                  <a:srgbClr val="0B68FF"/>
                </a:solidFill>
              </a:rPr>
              <a:t>Appendix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6000">
                <a:solidFill>
                  <a:srgbClr val="0B68FF"/>
                </a:solidFill>
              </a:rPr>
              <a:t>Slides</a:t>
            </a:r>
          </a:p>
        </p:txBody>
      </p:sp>
      <p:pic>
        <p:nvPicPr>
          <p:cNvPr id="274" name="Shape 2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Shape 275"/>
          <p:cNvPicPr preferRelativeResize="0"/>
          <p:nvPr/>
        </p:nvPicPr>
        <p:blipFill rotWithShape="1">
          <a:blip r:embed="rId3">
            <a:alphaModFix/>
          </a:blip>
          <a:srcRect b="0" l="4313" r="75452" t="0"/>
          <a:stretch/>
        </p:blipFill>
        <p:spPr>
          <a:xfrm>
            <a:off x="-1" y="1739425"/>
            <a:ext cx="2274172" cy="3270224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Shape 276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Team Name | </a:t>
            </a:r>
            <a:r>
              <a:rPr b="1" lang="en-US" sz="1000">
                <a:solidFill>
                  <a:srgbClr val="0B68FF"/>
                </a:solidFill>
              </a:rPr>
              <a:t>Research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cxnSp>
        <p:nvCxnSpPr>
          <p:cNvPr id="277" name="Shape 277"/>
          <p:cNvCxnSpPr>
            <a:endCxn id="278" idx="0"/>
          </p:cNvCxnSpPr>
          <p:nvPr/>
        </p:nvCxnSpPr>
        <p:spPr>
          <a:xfrm flipH="1">
            <a:off x="6795321" y="4162821"/>
            <a:ext cx="1992900" cy="600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79" name="Shape 279"/>
          <p:cNvSpPr txBox="1"/>
          <p:nvPr/>
        </p:nvSpPr>
        <p:spPr>
          <a:xfrm>
            <a:off x="8580850" y="3435825"/>
            <a:ext cx="1271400" cy="930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you are using your team color</a:t>
            </a:r>
          </a:p>
        </p:txBody>
      </p:sp>
      <p:cxnSp>
        <p:nvCxnSpPr>
          <p:cNvPr id="280" name="Shape 280"/>
          <p:cNvCxnSpPr/>
          <p:nvPr/>
        </p:nvCxnSpPr>
        <p:spPr>
          <a:xfrm flipH="1">
            <a:off x="6281396" y="2215271"/>
            <a:ext cx="2535900" cy="116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81" name="Shape 281"/>
          <p:cNvSpPr txBox="1"/>
          <p:nvPr/>
        </p:nvSpPr>
        <p:spPr>
          <a:xfrm>
            <a:off x="8609925" y="1488275"/>
            <a:ext cx="1271400" cy="930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you are using your team color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Shape 286"/>
          <p:cNvPicPr preferRelativeResize="0"/>
          <p:nvPr/>
        </p:nvPicPr>
        <p:blipFill/>
        <p:spPr>
          <a:xfrm>
            <a:off x="7514490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87" name="Shape 287"/>
          <p:cNvSpPr txBox="1"/>
          <p:nvPr/>
        </p:nvSpPr>
        <p:spPr>
          <a:xfrm>
            <a:off x="281550" y="1100680"/>
            <a:ext cx="3204900" cy="13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595959"/>
              </a:buClr>
              <a:buFont typeface="Calibri"/>
              <a:buChar char="•"/>
            </a:pPr>
            <a:r>
              <a:rPr lang="en-US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[[Key Points]]</a:t>
            </a:r>
          </a:p>
          <a:p>
            <a:pPr indent="0" lvl="0" marL="0" marR="0" rtl="0" algn="l">
              <a:spcBef>
                <a:spcPts val="0"/>
              </a:spcBef>
              <a:buClr>
                <a:srgbClr val="595959"/>
              </a:buClr>
              <a:buSzPct val="1000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indent="0" lvl="0" marL="0" marR="0" rtl="0" algn="l">
              <a:spcBef>
                <a:spcPts val="0"/>
              </a:spcBef>
              <a:buClr>
                <a:srgbClr val="595959"/>
              </a:buClr>
              <a:buSzPct val="100000"/>
              <a:buFont typeface="Calibri"/>
              <a:buChar char="•"/>
            </a:pPr>
            <a:r>
              <a:rPr b="0" i="0" lang="en-US" sz="14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88" name="Shape 288"/>
          <p:cNvSpPr/>
          <p:nvPr/>
        </p:nvSpPr>
        <p:spPr>
          <a:xfrm>
            <a:off x="3863978" y="1100662"/>
            <a:ext cx="4870500" cy="35154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0B68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Picture, chart, or graphic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i="1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without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box around it) </a:t>
            </a:r>
          </a:p>
        </p:txBody>
      </p:sp>
      <p:sp>
        <p:nvSpPr>
          <p:cNvPr id="289" name="Shape 289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Team Name | </a:t>
            </a:r>
            <a:r>
              <a:rPr b="1" lang="en-US" sz="1000">
                <a:solidFill>
                  <a:srgbClr val="0B68FF"/>
                </a:solidFill>
              </a:rPr>
              <a:t>Research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290" name="Shape 290"/>
          <p:cNvSpPr txBox="1"/>
          <p:nvPr/>
        </p:nvSpPr>
        <p:spPr>
          <a:xfrm>
            <a:off x="281551" y="3997139"/>
            <a:ext cx="3204900" cy="923400"/>
          </a:xfrm>
          <a:prstGeom prst="rect">
            <a:avLst/>
          </a:prstGeom>
          <a:noFill/>
          <a:ln cap="flat" cmpd="sng" w="9525">
            <a:solidFill>
              <a:srgbClr val="0B68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/>
              <a:t>[[Optional Main Take Away Point]]</a:t>
            </a:r>
          </a:p>
        </p:txBody>
      </p:sp>
      <p:pic>
        <p:nvPicPr>
          <p:cNvPr id="291" name="Shape 2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2" name="Shape 292"/>
          <p:cNvCxnSpPr/>
          <p:nvPr/>
        </p:nvCxnSpPr>
        <p:spPr>
          <a:xfrm>
            <a:off x="305175" y="3626350"/>
            <a:ext cx="508800" cy="416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93" name="Shape 293"/>
          <p:cNvSpPr txBox="1"/>
          <p:nvPr/>
        </p:nvSpPr>
        <p:spPr>
          <a:xfrm>
            <a:off x="-1062750" y="3110775"/>
            <a:ext cx="1344300" cy="128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Write the main take away point for this slide here.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18, Left Align, (black)</a:t>
            </a:r>
          </a:p>
        </p:txBody>
      </p:sp>
      <p:cxnSp>
        <p:nvCxnSpPr>
          <p:cNvPr id="294" name="Shape 294"/>
          <p:cNvCxnSpPr/>
          <p:nvPr/>
        </p:nvCxnSpPr>
        <p:spPr>
          <a:xfrm flipH="1" rot="10800000">
            <a:off x="-185025" y="1341225"/>
            <a:ext cx="490200" cy="536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95" name="Shape 295"/>
          <p:cNvSpPr txBox="1"/>
          <p:nvPr/>
        </p:nvSpPr>
        <p:spPr>
          <a:xfrm>
            <a:off x="-1062750" y="1751137"/>
            <a:ext cx="1344300" cy="128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Write the key points here.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Calibri, pt. 18, Left Align, (RGB 89,89,89)</a:t>
            </a:r>
          </a:p>
        </p:txBody>
      </p:sp>
      <p:cxnSp>
        <p:nvCxnSpPr>
          <p:cNvPr id="296" name="Shape 296"/>
          <p:cNvCxnSpPr/>
          <p:nvPr/>
        </p:nvCxnSpPr>
        <p:spPr>
          <a:xfrm flipH="1">
            <a:off x="6438850" y="3570850"/>
            <a:ext cx="2728800" cy="12117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97" name="Shape 297"/>
          <p:cNvSpPr txBox="1"/>
          <p:nvPr/>
        </p:nvSpPr>
        <p:spPr>
          <a:xfrm>
            <a:off x="8800375" y="2952925"/>
            <a:ext cx="1144200" cy="1006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you are using your team color</a:t>
            </a:r>
          </a:p>
        </p:txBody>
      </p:sp>
      <p:sp>
        <p:nvSpPr>
          <p:cNvPr id="298" name="Shape 298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-US" sz="4000">
                <a:solidFill>
                  <a:srgbClr val="0B68FF"/>
                </a:solidFill>
              </a:rPr>
              <a:t>Sentence Header</a:t>
            </a:r>
          </a:p>
        </p:txBody>
      </p:sp>
      <p:cxnSp>
        <p:nvCxnSpPr>
          <p:cNvPr id="299" name="Shape 299"/>
          <p:cNvCxnSpPr/>
          <p:nvPr/>
        </p:nvCxnSpPr>
        <p:spPr>
          <a:xfrm flipH="1">
            <a:off x="4195325" y="261825"/>
            <a:ext cx="497700" cy="184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00" name="Shape 300"/>
          <p:cNvSpPr txBox="1"/>
          <p:nvPr/>
        </p:nvSpPr>
        <p:spPr>
          <a:xfrm>
            <a:off x="4810750" y="-53075"/>
            <a:ext cx="1764900" cy="1006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the title is in your team color (see slide 1 for color)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40, Left 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Shape 305"/>
          <p:cNvPicPr preferRelativeResize="0"/>
          <p:nvPr/>
        </p:nvPicPr>
        <p:blipFill/>
        <p:spPr>
          <a:xfrm>
            <a:off x="7514490" y="45563"/>
            <a:ext cx="718200" cy="71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06" name="Shape 306"/>
          <p:cNvSpPr/>
          <p:nvPr/>
        </p:nvSpPr>
        <p:spPr>
          <a:xfrm>
            <a:off x="1163698" y="997885"/>
            <a:ext cx="6816600" cy="2885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0B68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Picture, chart, or graphic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i="1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without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box around it) 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1163700" y="3997150"/>
            <a:ext cx="6816600" cy="718200"/>
          </a:xfrm>
          <a:prstGeom prst="rect">
            <a:avLst/>
          </a:prstGeom>
          <a:noFill/>
          <a:ln cap="flat" cmpd="sng" w="9525">
            <a:solidFill>
              <a:srgbClr val="0B68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1800"/>
              <a:t>[[Optional Main Take Away Point]]</a:t>
            </a:r>
          </a:p>
        </p:txBody>
      </p:sp>
      <p:pic>
        <p:nvPicPr>
          <p:cNvPr id="308" name="Shape 3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9" name="Shape 309"/>
          <p:cNvCxnSpPr/>
          <p:nvPr/>
        </p:nvCxnSpPr>
        <p:spPr>
          <a:xfrm>
            <a:off x="203525" y="3839125"/>
            <a:ext cx="1156500" cy="369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10" name="Shape 310"/>
          <p:cNvSpPr txBox="1"/>
          <p:nvPr/>
        </p:nvSpPr>
        <p:spPr>
          <a:xfrm>
            <a:off x="-1025250" y="3010525"/>
            <a:ext cx="1344300" cy="12810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Write the main take away point for this slide here.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18, Left Align, (black)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Team Name | </a:t>
            </a:r>
            <a:r>
              <a:rPr b="1" lang="en-US" sz="1000">
                <a:solidFill>
                  <a:srgbClr val="0B68FF"/>
                </a:solidFill>
              </a:rPr>
              <a:t>Research</a:t>
            </a:r>
            <a:r>
              <a:rPr b="1" i="0" lang="en-US" sz="1000" u="none" cap="none" strike="noStrike">
                <a:solidFill>
                  <a:srgbClr val="0B68FF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b="1" lang="en-US" sz="1000">
                <a:solidFill>
                  <a:srgbClr val="7F7F7F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Presentation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cxnSp>
        <p:nvCxnSpPr>
          <p:cNvPr id="312" name="Shape 312"/>
          <p:cNvCxnSpPr>
            <a:endCxn id="311" idx="0"/>
          </p:cNvCxnSpPr>
          <p:nvPr/>
        </p:nvCxnSpPr>
        <p:spPr>
          <a:xfrm flipH="1">
            <a:off x="6795321" y="4162821"/>
            <a:ext cx="1992900" cy="600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13" name="Shape 313"/>
          <p:cNvSpPr txBox="1"/>
          <p:nvPr/>
        </p:nvSpPr>
        <p:spPr>
          <a:xfrm>
            <a:off x="8580850" y="3435825"/>
            <a:ext cx="1271400" cy="930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you are using your team color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108729" y="261836"/>
            <a:ext cx="49173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75" lIns="121875" rIns="121875" tIns="121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-US" sz="4000">
                <a:solidFill>
                  <a:srgbClr val="0B68FF"/>
                </a:solidFill>
              </a:rPr>
              <a:t>Sentence Header</a:t>
            </a:r>
          </a:p>
        </p:txBody>
      </p:sp>
      <p:cxnSp>
        <p:nvCxnSpPr>
          <p:cNvPr id="315" name="Shape 315"/>
          <p:cNvCxnSpPr/>
          <p:nvPr/>
        </p:nvCxnSpPr>
        <p:spPr>
          <a:xfrm flipH="1">
            <a:off x="4195325" y="261825"/>
            <a:ext cx="497700" cy="184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16" name="Shape 316"/>
          <p:cNvSpPr txBox="1"/>
          <p:nvPr/>
        </p:nvSpPr>
        <p:spPr>
          <a:xfrm>
            <a:off x="4810750" y="-53075"/>
            <a:ext cx="1764900" cy="10065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100"/>
              <a:t>Make sure the title is in your team color (see slide 1 for color)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n-US" sz="800"/>
              <a:t>Arial, pt. 40, Left 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/>
        </p:nvSpPr>
        <p:spPr>
          <a:xfrm>
            <a:off x="81300" y="100325"/>
            <a:ext cx="49548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rgbClr val="595959"/>
                </a:solidFill>
              </a:rPr>
              <a:t>Purpose of your Final Presentation</a:t>
            </a:r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81300" y="709025"/>
            <a:ext cx="5155500" cy="43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rgbClr val="888888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Communicate the importance of your team’s work to the AguaClara team, clients, and professionals in the academic community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rgbClr val="888888"/>
              </a:buClr>
              <a:buSzPct val="100000"/>
              <a:buChar char="○"/>
            </a:pPr>
            <a:r>
              <a:rPr lang="en-US" sz="1100">
                <a:solidFill>
                  <a:schemeClr val="dk1"/>
                </a:solidFill>
              </a:rPr>
              <a:t>How?</a:t>
            </a:r>
          </a:p>
          <a:p>
            <a:pPr indent="-298450" lvl="2" marL="1371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■"/>
            </a:pPr>
            <a:r>
              <a:rPr b="1" lang="en-US" sz="1100">
                <a:solidFill>
                  <a:srgbClr val="7700C7"/>
                </a:solidFill>
              </a:rPr>
              <a:t>Fabrication</a:t>
            </a:r>
            <a:r>
              <a:rPr lang="en-US" sz="1100">
                <a:solidFill>
                  <a:schemeClr val="dk1"/>
                </a:solidFill>
              </a:rPr>
              <a:t> - By clearly stating the purpose of your team’s designs and its implications at AguaClara water treatment plants</a:t>
            </a:r>
          </a:p>
          <a:p>
            <a:pPr indent="-298450" lvl="2" marL="1371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■"/>
            </a:pPr>
            <a:r>
              <a:rPr b="1" lang="en-US" sz="1100">
                <a:solidFill>
                  <a:srgbClr val="0B68FF"/>
                </a:solidFill>
              </a:rPr>
              <a:t>Research Teams </a:t>
            </a:r>
            <a:r>
              <a:rPr lang="en-US" sz="1100">
                <a:solidFill>
                  <a:schemeClr val="dk1"/>
                </a:solidFill>
              </a:rPr>
              <a:t>- By clearly stating your team’s findings and analysis, along with its implications for AguaClara</a:t>
            </a:r>
          </a:p>
          <a:p>
            <a:pPr indent="-298450" lvl="2" marL="1371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■"/>
            </a:pPr>
            <a:r>
              <a:rPr b="1" lang="en-US" sz="1100">
                <a:solidFill>
                  <a:srgbClr val="24D42D"/>
                </a:solidFill>
              </a:rPr>
              <a:t>App and Algorithm Teams</a:t>
            </a:r>
            <a:r>
              <a:rPr lang="en-US" sz="1100">
                <a:solidFill>
                  <a:schemeClr val="dk1"/>
                </a:solidFill>
              </a:rPr>
              <a:t> - By clearly stating what your team has developed and explaining its implications for AguaClara</a:t>
            </a:r>
          </a:p>
          <a:p>
            <a:pPr indent="-298450" lvl="2" marL="13716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■"/>
            </a:pPr>
            <a:r>
              <a:rPr b="1" lang="en-US" sz="1100">
                <a:solidFill>
                  <a:srgbClr val="FF9900"/>
                </a:solidFill>
              </a:rPr>
              <a:t>Administration</a:t>
            </a:r>
            <a:r>
              <a:rPr lang="en-US" sz="1100">
                <a:solidFill>
                  <a:schemeClr val="dk1"/>
                </a:solidFill>
              </a:rPr>
              <a:t> - By clearly stating your team’s accomplishments and its purpose for AguaClara</a:t>
            </a:r>
          </a:p>
          <a:p>
            <a:pPr indent="0" lvl="0" marL="91440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rgbClr val="888888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Get feedback and engage your clients! </a:t>
            </a:r>
          </a:p>
          <a:p>
            <a:pPr indent="-298450" lvl="1" marL="9144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○"/>
            </a:pPr>
            <a:r>
              <a:rPr lang="en-US" sz="1100">
                <a:solidFill>
                  <a:schemeClr val="dk1"/>
                </a:solidFill>
              </a:rPr>
              <a:t>AguaClara team members and professionals in the academic community can give you feedback on your work in order to further and strengthen your designs, research, applications, and programs</a:t>
            </a:r>
          </a:p>
          <a:p>
            <a:pPr indent="0" lvl="0" marL="45720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  <a:p>
            <a:pPr indent="-298450" lvl="0" marL="457200" rtl="0">
              <a:lnSpc>
                <a:spcPct val="115000"/>
              </a:lnSpc>
              <a:spcBef>
                <a:spcPts val="0"/>
              </a:spcBef>
              <a:buClr>
                <a:srgbClr val="888888"/>
              </a:buClr>
              <a:buSzPct val="100000"/>
              <a:buAutoNum type="arabicPeriod"/>
            </a:pPr>
            <a:r>
              <a:rPr b="1" lang="en-US" sz="1100">
                <a:solidFill>
                  <a:schemeClr val="dk1"/>
                </a:solidFill>
              </a:rPr>
              <a:t>Reference for future team members and clients</a:t>
            </a:r>
          </a:p>
          <a:p>
            <a:pPr indent="0" lvl="0" marL="45720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4">
            <a:alphaModFix/>
          </a:blip>
          <a:srcRect b="0" l="6459" r="5303" t="0"/>
          <a:stretch/>
        </p:blipFill>
        <p:spPr>
          <a:xfrm>
            <a:off x="5363496" y="1527212"/>
            <a:ext cx="3645352" cy="2295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1345800" y="1421400"/>
            <a:ext cx="6452400" cy="230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4800">
                <a:solidFill>
                  <a:srgbClr val="595959"/>
                </a:solidFill>
              </a:rPr>
              <a:t>Grading Criteria</a:t>
            </a:r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/>
        </p:nvSpPr>
        <p:spPr>
          <a:xfrm>
            <a:off x="81300" y="100325"/>
            <a:ext cx="49548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rgbClr val="595959"/>
                </a:solidFill>
              </a:rPr>
              <a:t>Organization (25 points)</a:t>
            </a: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110" name="Shape 110"/>
          <p:cNvSpPr txBox="1"/>
          <p:nvPr/>
        </p:nvSpPr>
        <p:spPr>
          <a:xfrm>
            <a:off x="314550" y="1200750"/>
            <a:ext cx="8514900" cy="27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Presents information in a logical sequence. </a:t>
            </a:r>
            <a:r>
              <a:rPr b="1" lang="en-US" sz="1200"/>
              <a:t>- - 5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Includes the following in notes: </a:t>
            </a:r>
            <a:r>
              <a:rPr b="1" lang="en-US" sz="1200"/>
              <a:t>- - 10 pts.</a:t>
            </a:r>
          </a:p>
          <a:p>
            <a:pPr indent="-304800" lvl="1" marL="914400" rtl="0">
              <a:lnSpc>
                <a:spcPct val="115000"/>
              </a:lnSpc>
              <a:spcBef>
                <a:spcPts val="0"/>
              </a:spcBef>
              <a:buSzPct val="100000"/>
              <a:buChar char="○"/>
            </a:pPr>
            <a:r>
              <a:rPr lang="en-US" sz="1200"/>
              <a:t>Figure captions</a:t>
            </a:r>
          </a:p>
          <a:p>
            <a:pPr indent="-304800" lvl="1" marL="914400" rtl="0">
              <a:lnSpc>
                <a:spcPct val="115000"/>
              </a:lnSpc>
              <a:spcBef>
                <a:spcPts val="0"/>
              </a:spcBef>
              <a:buSzPct val="100000"/>
              <a:buChar char="○"/>
            </a:pPr>
            <a:r>
              <a:rPr lang="en-US" sz="1200"/>
              <a:t>Citations where needed</a:t>
            </a:r>
          </a:p>
          <a:p>
            <a:pPr indent="-304800" lvl="1" marL="914400" rtl="0">
              <a:lnSpc>
                <a:spcPct val="115000"/>
              </a:lnSpc>
              <a:spcBef>
                <a:spcPts val="0"/>
              </a:spcBef>
              <a:buSzPct val="100000"/>
              <a:buChar char="○"/>
            </a:pPr>
            <a:r>
              <a:rPr lang="en-US" sz="1200"/>
              <a:t>Summaries of slides such that a future team member or client can read the notes and understand the presentation without having the team to explain it to them. </a:t>
            </a:r>
          </a:p>
          <a:p>
            <a:pPr indent="-304800" lvl="1" marL="914400" rtl="0">
              <a:lnSpc>
                <a:spcPct val="115000"/>
              </a:lnSpc>
              <a:spcBef>
                <a:spcPts val="0"/>
              </a:spcBef>
              <a:buSzPct val="100000"/>
              <a:buChar char="○"/>
            </a:pPr>
            <a:r>
              <a:rPr lang="en-US" sz="1200"/>
              <a:t>Mentions relevant Appendix Slides.</a:t>
            </a:r>
          </a:p>
          <a:p>
            <a:pPr indent="0" lvl="0" marL="45720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Has Appendix Slides with additional information. </a:t>
            </a:r>
            <a:r>
              <a:rPr b="1" lang="en-US" sz="1200"/>
              <a:t>- - 5 pts.</a:t>
            </a:r>
          </a:p>
          <a:p>
            <a:pPr lvl="0" rtl="0">
              <a:lnSpc>
                <a:spcPct val="115000"/>
              </a:lnSpc>
              <a:spcBef>
                <a:spcPts val="800"/>
              </a:spcBef>
              <a:buNone/>
            </a:pPr>
            <a:r>
              <a:t/>
            </a:r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/>
        </p:nvSpPr>
        <p:spPr>
          <a:xfrm>
            <a:off x="81300" y="100325"/>
            <a:ext cx="49548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rgbClr val="595959"/>
                </a:solidFill>
              </a:rPr>
              <a:t>Content (35 points)</a:t>
            </a:r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118" name="Shape 118"/>
          <p:cNvSpPr txBox="1"/>
          <p:nvPr/>
        </p:nvSpPr>
        <p:spPr>
          <a:xfrm>
            <a:off x="235200" y="1158075"/>
            <a:ext cx="8673600" cy="33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ct val="100000"/>
              <a:buChar char="●"/>
            </a:pPr>
            <a:r>
              <a:rPr lang="en-US" sz="1200">
                <a:solidFill>
                  <a:srgbClr val="333333"/>
                </a:solidFill>
              </a:rPr>
              <a:t>Introduces the problem being solved and establishes a framework for the rest of the presentation.</a:t>
            </a:r>
            <a:r>
              <a:rPr b="1" lang="en-US" sz="1200">
                <a:solidFill>
                  <a:srgbClr val="333333"/>
                </a:solidFill>
              </a:rPr>
              <a:t> - - 5 pts.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●"/>
            </a:pPr>
            <a:r>
              <a:rPr lang="en-US" sz="1200">
                <a:solidFill>
                  <a:srgbClr val="333333"/>
                </a:solidFill>
              </a:rPr>
              <a:t>Clearly states the importance of the team’s work in the context of  AguaClara and the team’s semester goals </a:t>
            </a:r>
            <a:r>
              <a:rPr b="1" lang="en-US" sz="1200">
                <a:solidFill>
                  <a:srgbClr val="333333"/>
                </a:solidFill>
              </a:rPr>
              <a:t> - - 5 pts.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b="1" sz="1200">
              <a:solidFill>
                <a:srgbClr val="333333"/>
              </a:solidFill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Provides </a:t>
            </a:r>
            <a:r>
              <a:rPr lang="en-US" sz="1200">
                <a:solidFill>
                  <a:srgbClr val="333333"/>
                </a:solidFill>
              </a:rPr>
              <a:t>brief background information. Assumes that the audience attended their Symposium Presentation. </a:t>
            </a:r>
            <a:r>
              <a:rPr b="1" lang="en-US" sz="1200">
                <a:solidFill>
                  <a:srgbClr val="333333"/>
                </a:solidFill>
              </a:rPr>
              <a:t> - - 5 pts.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333333"/>
              </a:solidFill>
            </a:endParaRP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Defines technical terms and explains in a way that is appropriate for the audience. </a:t>
            </a:r>
            <a:r>
              <a:rPr b="1" lang="en-US" sz="1200">
                <a:solidFill>
                  <a:srgbClr val="333333"/>
                </a:solidFill>
              </a:rPr>
              <a:t> - - 5 pts.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Clearly describes the research method and process. </a:t>
            </a:r>
            <a:r>
              <a:rPr b="1" lang="en-US" sz="1200">
                <a:solidFill>
                  <a:srgbClr val="333333"/>
                </a:solidFill>
              </a:rPr>
              <a:t> - - 5 pts.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Clearly presents findings and discusses analysis. </a:t>
            </a:r>
            <a:r>
              <a:rPr b="1" lang="en-US" sz="1200">
                <a:solidFill>
                  <a:srgbClr val="333333"/>
                </a:solidFill>
              </a:rPr>
              <a:t> - - 5 pts.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Clearly states conclusions and makes recommendations for future work. </a:t>
            </a:r>
            <a:r>
              <a:rPr b="1" lang="en-US" sz="1200">
                <a:solidFill>
                  <a:srgbClr val="333333"/>
                </a:solidFill>
              </a:rPr>
              <a:t> - - 5 pts.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Contains accurate information. </a:t>
            </a:r>
            <a:r>
              <a:rPr b="1" lang="en-US" sz="1200">
                <a:solidFill>
                  <a:srgbClr val="333333"/>
                </a:solidFill>
              </a:rPr>
              <a:t> - - 3 pts.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Only includes information that is relevant to the purpose of the presentation. </a:t>
            </a:r>
            <a:r>
              <a:rPr b="1" lang="en-US" sz="1200">
                <a:solidFill>
                  <a:srgbClr val="333333"/>
                </a:solidFill>
              </a:rPr>
              <a:t> - - 2 pts.</a:t>
            </a:r>
          </a:p>
          <a:p>
            <a:pPr lvl="0" rtl="0">
              <a:lnSpc>
                <a:spcPct val="115000"/>
              </a:lnSpc>
              <a:spcBef>
                <a:spcPts val="800"/>
              </a:spcBef>
              <a:buNone/>
            </a:pPr>
            <a:r>
              <a:t/>
            </a:r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/>
        </p:nvSpPr>
        <p:spPr>
          <a:xfrm>
            <a:off x="81300" y="100325"/>
            <a:ext cx="71259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lang="en-US" sz="2100">
                <a:solidFill>
                  <a:srgbClr val="595959"/>
                </a:solidFill>
              </a:rPr>
              <a:t>Technical Writing (10 Points) + Slide Aesthetics (10 Points)</a:t>
            </a:r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Shape 125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126" name="Shape 126"/>
          <p:cNvSpPr txBox="1"/>
          <p:nvPr/>
        </p:nvSpPr>
        <p:spPr>
          <a:xfrm>
            <a:off x="235200" y="1130400"/>
            <a:ext cx="8673600" cy="28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-US" sz="1200">
                <a:solidFill>
                  <a:srgbClr val="333333"/>
                </a:solidFill>
              </a:rPr>
              <a:t>Technical Writing:</a:t>
            </a:r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Has no punctuation or spelling errors.</a:t>
            </a:r>
            <a:r>
              <a:rPr b="1" lang="en-US" sz="1200"/>
              <a:t> - - 5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Uses correct grammar and language that is appropriate for audience. Does not use excessive jargon. </a:t>
            </a:r>
            <a:r>
              <a:rPr b="1" lang="en-US" sz="1200">
                <a:solidFill>
                  <a:schemeClr val="dk1"/>
                </a:solidFill>
              </a:rPr>
              <a:t> - - 5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b="1" sz="120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-US" sz="1200"/>
              <a:t>Slide Aesthetics:</a:t>
            </a:r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Uses the AguaClara Final Presentation Template.</a:t>
            </a:r>
            <a:r>
              <a:rPr b="1" lang="en-US" sz="1200">
                <a:solidFill>
                  <a:schemeClr val="dk1"/>
                </a:solidFill>
              </a:rPr>
              <a:t> - - 2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Has no big blocks of text.</a:t>
            </a:r>
            <a:r>
              <a:rPr b="1" lang="en-US" sz="1200">
                <a:solidFill>
                  <a:schemeClr val="dk1"/>
                </a:solidFill>
              </a:rPr>
              <a:t> - - 3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Has images and tables that are clear. Has graph components labeled properly and presents graphs in a way that is easy for the audience to understand.</a:t>
            </a:r>
            <a:r>
              <a:rPr b="1" lang="en-US" sz="1200">
                <a:solidFill>
                  <a:schemeClr val="dk1"/>
                </a:solidFill>
              </a:rPr>
              <a:t> - - 5 pts.</a:t>
            </a:r>
          </a:p>
          <a:p>
            <a:pPr lvl="0" rtl="0">
              <a:lnSpc>
                <a:spcPct val="115000"/>
              </a:lnSpc>
              <a:spcBef>
                <a:spcPts val="800"/>
              </a:spcBef>
              <a:buNone/>
            </a:pPr>
            <a:r>
              <a:t/>
            </a:r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81300" y="100325"/>
            <a:ext cx="49548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rgbClr val="595959"/>
                </a:solidFill>
              </a:rPr>
              <a:t>Presentation</a:t>
            </a:r>
          </a:p>
        </p:txBody>
      </p:sp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235200" y="989725"/>
            <a:ext cx="8673600" cy="36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All team members present at an audible volume with good energy.</a:t>
            </a:r>
            <a:r>
              <a:rPr b="1" lang="en-US" sz="1200">
                <a:solidFill>
                  <a:schemeClr val="dk1"/>
                </a:solidFill>
              </a:rPr>
              <a:t>- - 5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All team members present at a proper pace and speak clearly.</a:t>
            </a:r>
            <a:r>
              <a:rPr b="1" lang="en-US" sz="1200">
                <a:solidFill>
                  <a:schemeClr val="dk1"/>
                </a:solidFill>
              </a:rPr>
              <a:t>- - 2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All team members maintain good eye contact with the audience and avoids other distracting gestures. </a:t>
            </a:r>
            <a:r>
              <a:rPr b="1" lang="en-US" sz="1200">
                <a:solidFill>
                  <a:schemeClr val="dk1"/>
                </a:solidFill>
              </a:rPr>
              <a:t>- - 1 pt.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All team members engage and interact with audience.</a:t>
            </a:r>
            <a:r>
              <a:rPr b="1" lang="en-US" sz="1200">
                <a:solidFill>
                  <a:schemeClr val="dk1"/>
                </a:solidFill>
              </a:rPr>
              <a:t>- - 3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All team members use visual aids effectively. </a:t>
            </a:r>
            <a:r>
              <a:rPr b="1" lang="en-US" sz="1200">
                <a:solidFill>
                  <a:schemeClr val="dk1"/>
                </a:solidFill>
              </a:rPr>
              <a:t>- - 2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The presentation and Q&amp;A  time is split evenly across all team members.</a:t>
            </a:r>
            <a:r>
              <a:rPr b="1" lang="en-US" sz="1200">
                <a:solidFill>
                  <a:schemeClr val="dk1"/>
                </a:solidFill>
              </a:rPr>
              <a:t>- - 4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All team members are well rehearsed and prepared.</a:t>
            </a:r>
            <a:r>
              <a:rPr b="1" lang="en-US" sz="1200">
                <a:solidFill>
                  <a:schemeClr val="dk1"/>
                </a:solidFill>
              </a:rPr>
              <a:t>- - 5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All team members are capable of answering any Q&amp;A question.</a:t>
            </a:r>
            <a:r>
              <a:rPr b="1" lang="en-US" sz="1200">
                <a:solidFill>
                  <a:schemeClr val="dk1"/>
                </a:solidFill>
              </a:rPr>
              <a:t>- - 2 pts.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SzPct val="100000"/>
              <a:buChar char="●"/>
            </a:pPr>
            <a:r>
              <a:rPr lang="en-US" sz="1200"/>
              <a:t>Completes the presentation in the amount of time allotted to them. </a:t>
            </a:r>
            <a:r>
              <a:rPr b="1" lang="en-US" sz="1200">
                <a:solidFill>
                  <a:schemeClr val="dk1"/>
                </a:solidFill>
              </a:rPr>
              <a:t>- - 1 pt.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333333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/>
        </p:nvSpPr>
        <p:spPr>
          <a:xfrm>
            <a:off x="262850" y="871500"/>
            <a:ext cx="8383200" cy="153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4800">
                <a:solidFill>
                  <a:srgbClr val="595959"/>
                </a:solidFill>
              </a:rPr>
              <a:t>Do you have anymore questions?</a:t>
            </a:r>
          </a:p>
        </p:txBody>
      </p:sp>
      <p:sp>
        <p:nvSpPr>
          <p:cNvPr id="140" name="Shape 140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141" name="Shape 141"/>
          <p:cNvSpPr txBox="1"/>
          <p:nvPr/>
        </p:nvSpPr>
        <p:spPr>
          <a:xfrm>
            <a:off x="1777650" y="3071050"/>
            <a:ext cx="5588700" cy="5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US" sz="1800"/>
              <a:t>If so, please ask your Research Adviser.</a:t>
            </a:r>
            <a:r>
              <a:rPr lang="en-US"/>
              <a:t> </a:t>
            </a:r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BE4">
            <a:alpha val="79620"/>
          </a:srgbClr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/>
        </p:nvSpPr>
        <p:spPr>
          <a:xfrm>
            <a:off x="1233950" y="559075"/>
            <a:ext cx="6556800" cy="87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en-US" sz="6000">
                <a:solidFill>
                  <a:srgbClr val="595959"/>
                </a:solidFill>
              </a:rPr>
              <a:t>Teams:</a:t>
            </a: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8450" y="45562"/>
            <a:ext cx="1764899" cy="51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Shape 149"/>
          <p:cNvSpPr txBox="1"/>
          <p:nvPr/>
        </p:nvSpPr>
        <p:spPr>
          <a:xfrm>
            <a:off x="4593771" y="4763421"/>
            <a:ext cx="4403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lang="en-US" sz="1000">
                <a:solidFill>
                  <a:srgbClr val="888888"/>
                </a:solidFill>
              </a:rPr>
              <a:t>Final</a:t>
            </a:r>
            <a:r>
              <a:rPr b="1" i="0" lang="en-US" sz="10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 Presen</a:t>
            </a:r>
            <a:r>
              <a:rPr b="1" i="0" lang="en-US" sz="1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tation Spring 201</a:t>
            </a:r>
            <a:r>
              <a:rPr b="1" lang="en-US" sz="1000">
                <a:solidFill>
                  <a:srgbClr val="7F7F7F"/>
                </a:solidFill>
              </a:rPr>
              <a:t>6</a:t>
            </a:r>
          </a:p>
        </p:txBody>
      </p:sp>
      <p:sp>
        <p:nvSpPr>
          <p:cNvPr id="150" name="Shape 150"/>
          <p:cNvSpPr txBox="1"/>
          <p:nvPr/>
        </p:nvSpPr>
        <p:spPr>
          <a:xfrm>
            <a:off x="257950" y="1527525"/>
            <a:ext cx="1866300" cy="29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>
                <a:solidFill>
                  <a:srgbClr val="7700C7"/>
                </a:solidFill>
              </a:rPr>
              <a:t>Fabrication:</a:t>
            </a:r>
          </a:p>
          <a:p>
            <a:pPr indent="-228600" lvl="0" marL="457200" rtl="0">
              <a:spcBef>
                <a:spcPts val="0"/>
              </a:spcBef>
              <a:buClr>
                <a:srgbClr val="7700C7"/>
              </a:buClr>
              <a:buChar char="●"/>
            </a:pPr>
            <a:r>
              <a:rPr lang="en-US">
                <a:solidFill>
                  <a:srgbClr val="7700C7"/>
                </a:solidFill>
              </a:rPr>
              <a:t>CDC</a:t>
            </a:r>
          </a:p>
          <a:p>
            <a:pPr indent="-228600" lvl="0" marL="457200" rtl="0">
              <a:spcBef>
                <a:spcPts val="0"/>
              </a:spcBef>
              <a:buClr>
                <a:srgbClr val="7700C7"/>
              </a:buClr>
              <a:buChar char="●"/>
            </a:pPr>
            <a:r>
              <a:rPr lang="en-US">
                <a:solidFill>
                  <a:srgbClr val="7700C7"/>
                </a:solidFill>
              </a:rPr>
              <a:t>OStaRS</a:t>
            </a:r>
          </a:p>
          <a:p>
            <a:pPr indent="-228600" lvl="0" marL="457200" rtl="0">
              <a:spcBef>
                <a:spcPts val="0"/>
              </a:spcBef>
              <a:buClr>
                <a:srgbClr val="7700C7"/>
              </a:buClr>
              <a:buChar char="●"/>
            </a:pPr>
            <a:r>
              <a:rPr lang="en-US">
                <a:solidFill>
                  <a:srgbClr val="7700C7"/>
                </a:solidFill>
              </a:rPr>
              <a:t>Floc Hopper </a:t>
            </a:r>
          </a:p>
          <a:p>
            <a:pPr indent="-228600" lvl="0" marL="457200" rtl="0">
              <a:spcBef>
                <a:spcPts val="0"/>
              </a:spcBef>
              <a:buClr>
                <a:srgbClr val="7700C7"/>
              </a:buClr>
              <a:buChar char="●"/>
            </a:pPr>
            <a:r>
              <a:rPr lang="en-US">
                <a:solidFill>
                  <a:srgbClr val="7700C7"/>
                </a:solidFill>
              </a:rPr>
              <a:t>Pre-fab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2225750" y="1527525"/>
            <a:ext cx="2374800" cy="29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>
                <a:solidFill>
                  <a:srgbClr val="0B68FF"/>
                </a:solidFill>
              </a:rPr>
              <a:t>Research: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UASB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HRUASB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GSBR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RMCC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HRS - Plate Settler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HRS - Floc Hopper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EStaRS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StaRS Theory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Ram Pump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Fluoride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CSFBR</a:t>
            </a:r>
          </a:p>
          <a:p>
            <a:pPr indent="-228600" lvl="0" marL="457200" rtl="0">
              <a:spcBef>
                <a:spcPts val="0"/>
              </a:spcBef>
              <a:buClr>
                <a:srgbClr val="0B68FF"/>
              </a:buClr>
              <a:buChar char="●"/>
            </a:pPr>
            <a:r>
              <a:rPr lang="en-US">
                <a:solidFill>
                  <a:srgbClr val="0B68FF"/>
                </a:solidFill>
              </a:rPr>
              <a:t>Microbio</a:t>
            </a:r>
          </a:p>
        </p:txBody>
      </p:sp>
      <p:sp>
        <p:nvSpPr>
          <p:cNvPr id="152" name="Shape 152"/>
          <p:cNvSpPr txBox="1"/>
          <p:nvPr/>
        </p:nvSpPr>
        <p:spPr>
          <a:xfrm>
            <a:off x="4702050" y="1527525"/>
            <a:ext cx="2040600" cy="29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>
                <a:solidFill>
                  <a:srgbClr val="24D42D"/>
                </a:solidFill>
              </a:rPr>
              <a:t>Apps and Algorithms:</a:t>
            </a:r>
          </a:p>
          <a:p>
            <a:pPr indent="-228600" lvl="0" marL="457200" rtl="0">
              <a:spcBef>
                <a:spcPts val="0"/>
              </a:spcBef>
              <a:buClr>
                <a:srgbClr val="24D42D"/>
              </a:buClr>
              <a:buChar char="●"/>
            </a:pPr>
            <a:r>
              <a:rPr lang="en-US">
                <a:solidFill>
                  <a:srgbClr val="24D42D"/>
                </a:solidFill>
              </a:rPr>
              <a:t>Design</a:t>
            </a:r>
          </a:p>
          <a:p>
            <a:pPr indent="-228600" lvl="0" marL="457200" rtl="0">
              <a:spcBef>
                <a:spcPts val="0"/>
              </a:spcBef>
              <a:buClr>
                <a:srgbClr val="24D42D"/>
              </a:buClr>
              <a:buChar char="●"/>
            </a:pPr>
            <a:r>
              <a:rPr lang="en-US">
                <a:solidFill>
                  <a:srgbClr val="24D42D"/>
                </a:solidFill>
              </a:rPr>
              <a:t>Floc App</a:t>
            </a:r>
          </a:p>
          <a:p>
            <a:pPr indent="-228600" lvl="0" marL="457200" rtl="0">
              <a:spcBef>
                <a:spcPts val="0"/>
              </a:spcBef>
              <a:buClr>
                <a:srgbClr val="24D42D"/>
              </a:buClr>
              <a:buChar char="●"/>
            </a:pPr>
            <a:r>
              <a:rPr lang="en-US">
                <a:solidFill>
                  <a:srgbClr val="24D42D"/>
                </a:solidFill>
              </a:rPr>
              <a:t>POST App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7700C7"/>
              </a:solidFill>
            </a:endParaRPr>
          </a:p>
        </p:txBody>
      </p:sp>
      <p:sp>
        <p:nvSpPr>
          <p:cNvPr id="153" name="Shape 153"/>
          <p:cNvSpPr txBox="1"/>
          <p:nvPr/>
        </p:nvSpPr>
        <p:spPr>
          <a:xfrm>
            <a:off x="7130572" y="1527525"/>
            <a:ext cx="1866300" cy="29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>
                <a:solidFill>
                  <a:srgbClr val="FF9900"/>
                </a:solidFill>
              </a:rPr>
              <a:t>Administration:</a:t>
            </a:r>
          </a:p>
          <a:p>
            <a:pPr indent="-228600" lvl="0" marL="457200" rtl="0">
              <a:spcBef>
                <a:spcPts val="0"/>
              </a:spcBef>
              <a:buClr>
                <a:srgbClr val="FF9900"/>
              </a:buClr>
              <a:buChar char="●"/>
            </a:pPr>
            <a:r>
              <a:rPr lang="en-US">
                <a:solidFill>
                  <a:srgbClr val="FF9900"/>
                </a:solidFill>
              </a:rPr>
              <a:t>PR</a:t>
            </a:r>
          </a:p>
          <a:p>
            <a:pPr indent="-228600" lvl="0" marL="457200" rtl="0">
              <a:spcBef>
                <a:spcPts val="0"/>
              </a:spcBef>
              <a:buClr>
                <a:srgbClr val="FF9900"/>
              </a:buClr>
              <a:buChar char="●"/>
            </a:pPr>
            <a:r>
              <a:rPr lang="en-US">
                <a:solidFill>
                  <a:srgbClr val="FF9900"/>
                </a:solidFill>
              </a:rPr>
              <a:t>Regional Planning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7700C7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