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475" r:id="rId2"/>
    <p:sldId id="478" r:id="rId3"/>
    <p:sldId id="491" r:id="rId4"/>
    <p:sldId id="479" r:id="rId5"/>
    <p:sldId id="514" r:id="rId6"/>
    <p:sldId id="504" r:id="rId7"/>
    <p:sldId id="505" r:id="rId8"/>
    <p:sldId id="506" r:id="rId9"/>
    <p:sldId id="507" r:id="rId10"/>
    <p:sldId id="517" r:id="rId11"/>
    <p:sldId id="489" r:id="rId12"/>
    <p:sldId id="518" r:id="rId13"/>
    <p:sldId id="490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59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>
        <p:scale>
          <a:sx n="60" d="100"/>
          <a:sy n="60" d="100"/>
        </p:scale>
        <p:origin x="-2286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848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Removal of Turbidity by Tube Settler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dPt>
            <c:idx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600" baseline="0"/>
                </a:pPr>
                <a:endParaRPr lang="en-US"/>
              </a:p>
            </c:txPr>
            <c:dLblPos val="outEnd"/>
            <c:showVal val="1"/>
          </c:dLbls>
          <c:cat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2.5</c:v>
                </c:pt>
                <c:pt idx="2">
                  <c:v>5</c:v>
                </c:pt>
                <c:pt idx="3">
                  <c:v>10</c:v>
                </c:pt>
                <c:pt idx="4">
                  <c:v>40</c:v>
                </c:pt>
              </c:numCache>
            </c:numRef>
          </c:cat>
          <c:val>
            <c:numRef>
              <c:f>Sheet1!$A$2:$A$6</c:f>
              <c:numCache>
                <c:formatCode>General</c:formatCode>
                <c:ptCount val="5"/>
                <c:pt idx="0">
                  <c:v>-24.62</c:v>
                </c:pt>
                <c:pt idx="1">
                  <c:v>-34.790000000000013</c:v>
                </c:pt>
                <c:pt idx="2">
                  <c:v>-17.170000000000005</c:v>
                </c:pt>
                <c:pt idx="3">
                  <c:v>-20.07</c:v>
                </c:pt>
                <c:pt idx="4">
                  <c:v>-11.59</c:v>
                </c:pt>
              </c:numCache>
            </c:numRef>
          </c:val>
        </c:ser>
        <c:axId val="147561472"/>
        <c:axId val="145364096"/>
      </c:barChart>
      <c:catAx>
        <c:axId val="1475614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Humic Concentration (mg/L)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600" baseline="0"/>
            </a:pPr>
            <a:endParaRPr lang="en-US"/>
          </a:p>
        </c:txPr>
        <c:crossAx val="145364096"/>
        <c:crosses val="autoZero"/>
        <c:auto val="1"/>
        <c:lblAlgn val="ctr"/>
        <c:lblOffset val="100"/>
      </c:catAx>
      <c:valAx>
        <c:axId val="1453640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% Removal</a:t>
                </a:r>
              </a:p>
            </c:rich>
          </c:tx>
          <c:layout/>
        </c:title>
        <c:numFmt formatCode="General" sourceLinked="1"/>
        <c:tickLblPos val="nextTo"/>
        <c:crossAx val="147561472"/>
        <c:crosses val="autoZero"/>
        <c:crossBetween val="between"/>
      </c:valAx>
    </c:plotArea>
    <c:plotVisOnly val="1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CEE 4540: Sustainable Municipal Drinking Water Treatment</a:t>
            </a:r>
          </a:p>
          <a:p>
            <a:pPr>
              <a:defRPr/>
            </a:pPr>
            <a:r>
              <a:rPr lang="en-US"/>
              <a:t>Monroe Weber-Shirk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7BBCF5D9-6B3E-4477-B68F-C4E826714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8ECFBDB2-CB71-4488-860B-EFD781C6F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-"/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83EDD7-80F0-4DFB-BCF5-AC8F9E66FC46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-"/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643727-533A-43FC-BDE0-16CA64A1313A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D7E5E6-F733-49DE-9D7C-E84FDD3E8B1C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E8438F-548A-4BC0-92EE-065B12934145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Particle density of blanket = explanation from report about smaller </a:t>
            </a:r>
            <a:r>
              <a:rPr lang="en-US" dirty="0" err="1" smtClean="0"/>
              <a:t>flocs</a:t>
            </a:r>
            <a:r>
              <a:rPr lang="en-US" dirty="0" smtClean="0"/>
              <a:t> escaping blanket at low </a:t>
            </a:r>
            <a:r>
              <a:rPr lang="en-US" dirty="0" err="1" smtClean="0"/>
              <a:t>humic</a:t>
            </a:r>
            <a:r>
              <a:rPr lang="en-US" dirty="0" smtClean="0"/>
              <a:t> concentration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EF32B6-D8A0-4453-BCED-8A88F64C65A1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a"/>
          <p:cNvPicPr>
            <a:picLocks noChangeAspect="1" noChangeArrowheads="1"/>
          </p:cNvPicPr>
          <p:nvPr userDrawn="1"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  <p:sp>
        <p:nvSpPr>
          <p:cNvPr id="13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BFA83BC-0F13-4C2D-9716-374BDBB09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"/>
          <p:cNvPicPr>
            <a:picLocks noChangeAspect="1" noChangeArrowheads="1"/>
          </p:cNvPicPr>
          <p:nvPr userDrawn="1"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78D16-E6FC-4139-AC49-8FD6EE38C8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DA467-C297-49AC-BF90-AE93EB237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"/>
          <p:cNvPicPr>
            <a:picLocks noChangeAspect="1" noChangeArrowheads="1"/>
          </p:cNvPicPr>
          <p:nvPr userDrawn="1"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A4380-F3C3-473F-A5B7-065824A9D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9B2D4-B2B9-439E-9E7A-6E81BB05F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"/>
          <p:cNvPicPr>
            <a:picLocks noChangeAspect="1" noChangeArrowheads="1"/>
          </p:cNvPicPr>
          <p:nvPr userDrawn="1"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/>
          <a:lstStyle>
            <a:lvl2pPr>
              <a:buSzPct val="80000"/>
              <a:buFont typeface="Wingdings" pitchFamily="2" charset="2"/>
              <a:buChar char="q"/>
              <a:defRPr/>
            </a:lvl2pPr>
            <a:lvl3pPr>
              <a:buFont typeface="Courier New" pitchFamily="49" charset="0"/>
              <a:buChar char="o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72A31-4377-49C6-AAE8-3011D1833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245225"/>
            <a:ext cx="533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6AE0A-BD00-4052-A096-5997EA251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"/>
          <p:cNvPicPr>
            <a:picLocks noChangeAspect="1" noChangeArrowheads="1"/>
          </p:cNvPicPr>
          <p:nvPr userDrawn="1"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7DBBD-0794-47A2-A775-C84A7478C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6D785-FA4D-480E-BDBA-60560FE7D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 userDrawn="1"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C5CA8-4944-4345-89AC-C78C89E21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C6837-0B77-4A3F-90C8-60E8DB603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a"/>
          <p:cNvPicPr>
            <a:picLocks noChangeAspect="1" noChangeArrowheads="1"/>
          </p:cNvPicPr>
          <p:nvPr userDrawn="1"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1EAA-6E4B-4EB7-AB9D-91BE37897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83B92-EA6E-4C55-9810-76EA3C8C2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a"/>
          <p:cNvPicPr>
            <a:picLocks noChangeAspect="1" noChangeArrowheads="1"/>
          </p:cNvPicPr>
          <p:nvPr userDrawn="1"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2742A-8562-427E-BEFE-B27AAB036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C327F-7F99-4402-8CDB-A86724CF9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a"/>
          <p:cNvPicPr>
            <a:picLocks noChangeAspect="1" noChangeArrowheads="1"/>
          </p:cNvPicPr>
          <p:nvPr userDrawn="1"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35EFB-896E-4292-BA9B-549FB6C0B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2D7AB-F8B4-4B52-BA55-C605738AE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"/>
          <p:cNvPicPr>
            <a:picLocks noChangeAspect="1" noChangeArrowheads="1"/>
          </p:cNvPicPr>
          <p:nvPr userDrawn="1"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1AC9C-8B94-4515-8E70-10931AA82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B89F-2346-4BC7-A74C-631C89F37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"/>
          <p:cNvPicPr>
            <a:picLocks noChangeAspect="1" noChangeArrowheads="1"/>
          </p:cNvPicPr>
          <p:nvPr userDrawn="1"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2A705-91C3-459F-9164-9C405E294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7D5CE-0290-432C-876D-3A33A6F19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ndara" charset="0"/>
              </a:defRPr>
            </a:lvl1pPr>
          </a:lstStyle>
          <a:p>
            <a:pPr>
              <a:defRPr/>
            </a:pPr>
            <a:fld id="{20DC51FF-B48B-4A91-B852-83CAEC2E6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ndara" charset="0"/>
              </a:defRPr>
            </a:lvl1pPr>
          </a:lstStyle>
          <a:p>
            <a:pPr>
              <a:defRPr/>
            </a:pPr>
            <a:fld id="{B46C6651-AB3F-41E2-A17F-B9F99F26E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Century Gothic" pitchFamily="34" charset="0"/>
              <a:ea typeface="+mn-ea"/>
              <a:cs typeface="Arial" charset="0"/>
            </a:endParaRPr>
          </a:p>
        </p:txBody>
      </p:sp>
      <p:pic>
        <p:nvPicPr>
          <p:cNvPr id="1032" name="Picture 5" descr="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24600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6" descr="a"/>
          <p:cNvPicPr>
            <a:picLocks noChangeAspect="1" noChangeArrowheads="1"/>
          </p:cNvPicPr>
          <p:nvPr/>
        </p:nvPicPr>
        <p:blipFill>
          <a:blip r:embed="rId1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6"/>
          <p:cNvSpPr>
            <a:spLocks noGrp="1"/>
          </p:cNvSpPr>
          <p:nvPr>
            <p:ph type="subTitle" idx="1"/>
          </p:nvPr>
        </p:nvSpPr>
        <p:spPr>
          <a:xfrm>
            <a:off x="4953000" y="4191000"/>
            <a:ext cx="3505200" cy="1905000"/>
          </a:xfrm>
          <a:solidFill>
            <a:schemeClr val="bg1">
              <a:alpha val="34901"/>
            </a:schemeClr>
          </a:solidFill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mtClean="0"/>
              <a:t>Alexandra Cheng</a:t>
            </a:r>
          </a:p>
          <a:p>
            <a:pPr eaLnBrk="1" hangingPunct="1">
              <a:buFont typeface="Wingdings" charset="2"/>
              <a:buNone/>
            </a:pPr>
            <a:r>
              <a:rPr lang="en-US" smtClean="0"/>
              <a:t>Roxanne Li</a:t>
            </a:r>
          </a:p>
          <a:p>
            <a:pPr eaLnBrk="1" hangingPunct="1">
              <a:buFont typeface="Wingdings" charset="2"/>
              <a:buNone/>
            </a:pPr>
            <a:r>
              <a:rPr lang="en-US" smtClean="0"/>
              <a:t>Ying Zhang</a:t>
            </a:r>
          </a:p>
          <a:p>
            <a:pPr eaLnBrk="1" hangingPunct="1">
              <a:buFont typeface="Wingdings" charset="2"/>
              <a:buNone/>
            </a:pPr>
            <a:endParaRPr lang="en-US" smtClean="0"/>
          </a:p>
        </p:txBody>
      </p:sp>
      <p:sp>
        <p:nvSpPr>
          <p:cNvPr id="13315" name="Title 5"/>
          <p:cNvSpPr>
            <a:spLocks noGrp="1"/>
          </p:cNvSpPr>
          <p:nvPr>
            <p:ph type="ctrTitle" sz="quarter"/>
          </p:nvPr>
        </p:nvSpPr>
        <p:spPr>
          <a:solidFill>
            <a:schemeClr val="bg1">
              <a:alpha val="30196"/>
            </a:schemeClr>
          </a:solidFill>
          <a:ln w="0"/>
        </p:spPr>
        <p:txBody>
          <a:bodyPr/>
          <a:lstStyle/>
          <a:p>
            <a:pPr eaLnBrk="1" hangingPunct="1"/>
            <a:r>
              <a:rPr lang="en-US" smtClean="0"/>
              <a:t>Plate Settler Spacing</a:t>
            </a:r>
          </a:p>
        </p:txBody>
      </p:sp>
      <p:pic>
        <p:nvPicPr>
          <p:cNvPr id="13316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B28774-8B7A-4828-860D-32C0566A1F27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Results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64042D-5D21-4C81-A531-C27A9CF04618}" type="slidenum">
              <a:rPr lang="en-US" smtClean="0"/>
              <a:pPr/>
              <a:t>10</a:t>
            </a:fld>
            <a:endParaRPr lang="en-US" smtClean="0"/>
          </a:p>
        </p:txBody>
      </p:sp>
      <p:grpSp>
        <p:nvGrpSpPr>
          <p:cNvPr id="22532" name="Group 13"/>
          <p:cNvGrpSpPr>
            <a:grpSpLocks/>
          </p:cNvGrpSpPr>
          <p:nvPr/>
        </p:nvGrpSpPr>
        <p:grpSpPr bwMode="auto">
          <a:xfrm>
            <a:off x="381000" y="1828800"/>
            <a:ext cx="8001000" cy="4343400"/>
            <a:chOff x="533400" y="1828800"/>
            <a:chExt cx="8001000" cy="4343400"/>
          </a:xfrm>
        </p:grpSpPr>
        <p:graphicFrame>
          <p:nvGraphicFramePr>
            <p:cNvPr id="8" name="Chart 7"/>
            <p:cNvGraphicFramePr/>
            <p:nvPr/>
          </p:nvGraphicFramePr>
          <p:xfrm>
            <a:off x="533400" y="1828800"/>
            <a:ext cx="8001000" cy="4343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22534" name="Group 12"/>
            <p:cNvGrpSpPr>
              <a:grpSpLocks/>
            </p:cNvGrpSpPr>
            <p:nvPr/>
          </p:nvGrpSpPr>
          <p:grpSpPr bwMode="auto">
            <a:xfrm>
              <a:off x="7010400" y="4419600"/>
              <a:ext cx="1143000" cy="954107"/>
              <a:chOff x="7010400" y="4419600"/>
              <a:chExt cx="1143000" cy="954107"/>
            </a:xfrm>
          </p:grpSpPr>
          <p:sp>
            <p:nvSpPr>
              <p:cNvPr id="22535" name="TextBox 8"/>
              <p:cNvSpPr txBox="1">
                <a:spLocks noChangeArrowheads="1"/>
              </p:cNvSpPr>
              <p:nvPr/>
            </p:nvSpPr>
            <p:spPr bwMode="auto">
              <a:xfrm>
                <a:off x="7010400" y="4419600"/>
                <a:ext cx="1143000" cy="95410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1400" dirty="0"/>
                  <a:t>       25 NTU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1400" dirty="0"/>
                  <a:t>       &lt;1 NTU  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7086600" y="4572000"/>
                <a:ext cx="257175" cy="25717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086600" y="5000625"/>
                <a:ext cx="257175" cy="25717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Happened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4267200" cy="3733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dirty="0" smtClean="0"/>
              <a:t>Failure to create floc </a:t>
            </a:r>
            <a:r>
              <a:rPr lang="en-US" sz="3000" dirty="0" smtClean="0"/>
              <a:t>blanket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</a:pPr>
            <a:r>
              <a:rPr lang="en-US" sz="3000" dirty="0" smtClean="0"/>
              <a:t>Floc </a:t>
            </a:r>
            <a:r>
              <a:rPr lang="en-US" sz="3000" dirty="0" smtClean="0"/>
              <a:t>roll-up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</a:pPr>
            <a:r>
              <a:rPr lang="en-US" sz="3000" dirty="0" smtClean="0"/>
              <a:t>Tube settler increased turbidity</a:t>
            </a:r>
          </a:p>
          <a:p>
            <a:pPr eaLnBrk="1" hangingPunct="1">
              <a:lnSpc>
                <a:spcPct val="80000"/>
              </a:lnSpc>
            </a:pPr>
            <a:endParaRPr lang="en-US" sz="3000" dirty="0" smtClean="0"/>
          </a:p>
          <a:p>
            <a:pPr eaLnBrk="1" hangingPunct="1">
              <a:lnSpc>
                <a:spcPct val="80000"/>
              </a:lnSpc>
            </a:pPr>
            <a:endParaRPr lang="en-US" sz="3000" dirty="0" smtClean="0"/>
          </a:p>
          <a:p>
            <a:pPr eaLnBrk="1" hangingPunct="1">
              <a:lnSpc>
                <a:spcPct val="80000"/>
              </a:lnSpc>
            </a:pPr>
            <a:endParaRPr lang="en-US" sz="3000" dirty="0" smtClean="0"/>
          </a:p>
          <a:p>
            <a:pPr eaLnBrk="1" hangingPunct="1">
              <a:lnSpc>
                <a:spcPct val="80000"/>
              </a:lnSpc>
            </a:pPr>
            <a:endParaRPr lang="en-US" sz="3000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297EA0-01E1-485B-8805-B8A1A59234B9}" type="slidenum">
              <a:rPr lang="en-US" smtClean="0"/>
              <a:pPr/>
              <a:t>11</a:t>
            </a:fld>
            <a:endParaRPr lang="en-US" smtClean="0"/>
          </a:p>
        </p:txBody>
      </p:sp>
      <p:pic>
        <p:nvPicPr>
          <p:cNvPr id="23557" name="Picture 2" descr="C:\Users\Roxanne\Desktop\Pictur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738313"/>
            <a:ext cx="289560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:\AguaClara Team Folders\PSS\2011 PSS Summer\Lyx PicturesGraphs\resultsgraphjpg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4114800"/>
            <a:ext cx="4686998" cy="21621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Low raw water turbidity leads to a porous floc blanket, from which particles can easily escape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Presence of humics  can increase floc blanket density, increasing tube settler performance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  <a:buFont typeface="Wingdings" charset="2"/>
              <a:buChar char="q"/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2DC304-6EC6-43B2-B4D3-AEA33BC1603B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24581" name="Picture 2" descr="C:\Users\Roxanne\Desktop\Untitled.png"/>
          <p:cNvPicPr>
            <a:picLocks noChangeAspect="1" noChangeArrowheads="1"/>
          </p:cNvPicPr>
          <p:nvPr/>
        </p:nvPicPr>
        <p:blipFill>
          <a:blip r:embed="rId3" cstate="print"/>
          <a:srcRect l="32124" t="26271" r="6039" b="4237"/>
          <a:stretch>
            <a:fillRect/>
          </a:stretch>
        </p:blipFill>
        <p:spPr bwMode="auto">
          <a:xfrm>
            <a:off x="5867400" y="2895600"/>
            <a:ext cx="2438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835775" y="41687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454775" y="43211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84" name="Oval 16"/>
          <p:cNvSpPr>
            <a:spLocks noChangeArrowheads="1"/>
          </p:cNvSpPr>
          <p:nvPr/>
        </p:nvSpPr>
        <p:spPr bwMode="auto">
          <a:xfrm>
            <a:off x="6073775" y="47783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7369175" y="40163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86" name="Oval 20"/>
          <p:cNvSpPr>
            <a:spLocks noChangeArrowheads="1"/>
          </p:cNvSpPr>
          <p:nvPr/>
        </p:nvSpPr>
        <p:spPr bwMode="auto">
          <a:xfrm>
            <a:off x="6378575" y="48545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87" name="Oval 21"/>
          <p:cNvSpPr>
            <a:spLocks noChangeArrowheads="1"/>
          </p:cNvSpPr>
          <p:nvPr/>
        </p:nvSpPr>
        <p:spPr bwMode="auto">
          <a:xfrm>
            <a:off x="7064375" y="50831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88" name="Oval 22"/>
          <p:cNvSpPr>
            <a:spLocks noChangeArrowheads="1"/>
          </p:cNvSpPr>
          <p:nvPr/>
        </p:nvSpPr>
        <p:spPr bwMode="auto">
          <a:xfrm>
            <a:off x="6988175" y="48545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7902575" y="42449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90" name="Oval 24"/>
          <p:cNvSpPr>
            <a:spLocks noChangeArrowheads="1"/>
          </p:cNvSpPr>
          <p:nvPr/>
        </p:nvSpPr>
        <p:spPr bwMode="auto">
          <a:xfrm>
            <a:off x="6096000" y="5364162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91" name="Oval 25"/>
          <p:cNvSpPr>
            <a:spLocks noChangeArrowheads="1"/>
          </p:cNvSpPr>
          <p:nvPr/>
        </p:nvSpPr>
        <p:spPr bwMode="auto">
          <a:xfrm>
            <a:off x="7750175" y="43973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92" name="Oval 26"/>
          <p:cNvSpPr>
            <a:spLocks noChangeArrowheads="1"/>
          </p:cNvSpPr>
          <p:nvPr/>
        </p:nvSpPr>
        <p:spPr bwMode="auto">
          <a:xfrm>
            <a:off x="7826375" y="53879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93" name="Oval 27"/>
          <p:cNvSpPr>
            <a:spLocks noChangeArrowheads="1"/>
          </p:cNvSpPr>
          <p:nvPr/>
        </p:nvSpPr>
        <p:spPr bwMode="auto">
          <a:xfrm>
            <a:off x="6073775" y="44735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94" name="Oval 28"/>
          <p:cNvSpPr>
            <a:spLocks noChangeArrowheads="1"/>
          </p:cNvSpPr>
          <p:nvPr/>
        </p:nvSpPr>
        <p:spPr bwMode="auto">
          <a:xfrm>
            <a:off x="7445375" y="46259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95" name="Oval 29"/>
          <p:cNvSpPr>
            <a:spLocks noChangeArrowheads="1"/>
          </p:cNvSpPr>
          <p:nvPr/>
        </p:nvSpPr>
        <p:spPr bwMode="auto">
          <a:xfrm>
            <a:off x="6889750" y="5334000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96" name="Oval 30"/>
          <p:cNvSpPr>
            <a:spLocks noChangeArrowheads="1"/>
          </p:cNvSpPr>
          <p:nvPr/>
        </p:nvSpPr>
        <p:spPr bwMode="auto">
          <a:xfrm>
            <a:off x="7369175" y="52355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97" name="Oval 31"/>
          <p:cNvSpPr>
            <a:spLocks noChangeArrowheads="1"/>
          </p:cNvSpPr>
          <p:nvPr/>
        </p:nvSpPr>
        <p:spPr bwMode="auto">
          <a:xfrm>
            <a:off x="6530975" y="51593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24598" name="Oval 32"/>
          <p:cNvSpPr>
            <a:spLocks noChangeArrowheads="1"/>
          </p:cNvSpPr>
          <p:nvPr/>
        </p:nvSpPr>
        <p:spPr bwMode="auto">
          <a:xfrm>
            <a:off x="6835775" y="4702175"/>
            <a:ext cx="196850" cy="503238"/>
          </a:xfrm>
          <a:prstGeom prst="ellipse">
            <a:avLst/>
          </a:prstGeom>
          <a:solidFill>
            <a:srgbClr val="B35915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cxnSp>
        <p:nvCxnSpPr>
          <p:cNvPr id="24599" name="Straight Connector 41"/>
          <p:cNvCxnSpPr>
            <a:cxnSpLocks noChangeShapeType="1"/>
          </p:cNvCxnSpPr>
          <p:nvPr/>
        </p:nvCxnSpPr>
        <p:spPr bwMode="auto">
          <a:xfrm flipV="1">
            <a:off x="7010400" y="2362200"/>
            <a:ext cx="11430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med"/>
            <a:tailEnd type="none" w="lg" len="med"/>
          </a:ln>
        </p:spPr>
      </p:cxnSp>
      <p:cxnSp>
        <p:nvCxnSpPr>
          <p:cNvPr id="24600" name="Straight Connector 42"/>
          <p:cNvCxnSpPr>
            <a:cxnSpLocks noChangeShapeType="1"/>
          </p:cNvCxnSpPr>
          <p:nvPr/>
        </p:nvCxnSpPr>
        <p:spPr bwMode="auto">
          <a:xfrm flipV="1">
            <a:off x="7467600" y="2438400"/>
            <a:ext cx="11430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med"/>
            <a:tailEnd type="none" w="lg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-0.02129 C 0.00608 -0.02338 0.00556 -0.02731 0.00799 -0.03356 C 0.00834 -0.03564 0.00886 -0.03773 0.00903 -0.03981 C 0.00955 -0.0456 0.00955 -0.05138 0.01025 -0.05694 C 0.01146 -0.0662 0.01563 -0.07314 0.01841 -0.08171 C 0.01927 -0.08472 0.0191 -0.08842 0.02066 -0.09097 C 0.02223 -0.09351 0.02483 -0.09467 0.02657 -0.09722 C 0.03021 -0.11111 0.02414 -0.1331 0.03698 -0.13912 C 0.03993 -0.14282 0.04254 -0.1449 0.04636 -0.14675 C 0.05191 -0.15439 0.05816 -0.16111 0.06372 -0.16851 C 0.0665 -0.17222 0.07309 -0.17777 0.07309 -0.17777 C 0.07552 -0.18449 0.079 -0.18888 0.0823 -0.1949 C 0.08837 -0.20578 0.08403 -0.20277 0.09045 -0.20578 C 0.09427 -0.21041 0.09705 -0.21527 0.10105 -0.21967 C 0.10521 -0.22407 0.11042 -0.22546 0.11493 -0.22893 C 0.12188 -0.23425 0.12709 -0.24259 0.13473 -0.24606 C 0.13611 -0.24884 0.1382 -0.25092 0.13941 -0.2537 C 0.14427 -0.26458 0.13629 -0.25277 0.14289 -0.26157 C 0.14462 -0.26921 0.14723 -0.2743 0.15209 -0.27847 C 0.15278 -0.28125 0.15643 -0.29097 0.15799 -0.29097 " pathEditMode="relative" ptsTypes="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4 -0.01713 C -0.00643 -0.01991 -0.00834 -0.02199 -0.00973 -0.02477 C -0.01545 -0.03681 -0.00643 -0.02292 -0.0132 -0.03264 C -0.01563 -0.0419 -0.02118 -0.04792 -0.01198 -0.05579 C -0.01077 -0.06135 -0.00816 -0.0632 -0.00625 -0.06829 C -0.00434 -0.07338 -0.00348 -0.07662 -0.00035 -0.08056 C 0.00086 -0.08565 0.00399 -0.09561 0.00659 -0.09931 C 0.00902 -0.10857 0.01493 -0.11459 0.0217 -0.11783 C 0.02205 -0.11945 0.02205 -0.1213 0.02291 -0.12246 C 0.02378 -0.12361 0.02534 -0.12338 0.02639 -0.12408 C 0.02986 -0.12639 0.03316 -0.12963 0.0368 -0.13172 C 0.03906 -0.13311 0.04375 -0.13496 0.04375 -0.13496 C 0.04896 -0.14491 0.04305 -0.13565 0.04965 -0.14098 C 0.05416 -0.14468 0.05607 -0.15093 0.06128 -0.15348 C 0.06319 -0.16227 0.06632 -0.16065 0.0717 -0.16436 C 0.07552 -0.1669 0.07934 -0.16945 0.08333 -0.17199 C 0.08802 -0.17871 0.0967 -0.18033 0.10312 -0.18287 C 0.11093 -0.19005 0.10816 -0.18635 0.11232 -0.19236 C 0.11441 -0.2 0.1151 -0.20371 0.11944 -0.20926 C 0.12083 -0.21528 0.12239 -0.21667 0.12639 -0.22014 C 0.13021 -0.22778 0.13715 -0.23611 0.14375 -0.23866 C 0.1493 -0.24607 0.14705 -0.25023 0.15659 -0.25417 C 0.15989 -0.25718 0.16267 -0.26111 0.16597 -0.26366 C 0.16927 -0.26621 0.17291 -0.26667 0.17639 -0.26968 C 0.17847 -0.27408 0.18159 -0.27755 0.18333 -0.28218 C 0.18507 -0.28704 0.18628 -0.29051 0.18906 -0.29468 C 0.19045 -0.30023 0.19271 -0.30093 0.19271 -0.30695 " pathEditMode="relative" ptsTypes="ffffffffffffffffffffffffff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3.33333E-6 C -0.0014 -0.0088 -0.00088 -0.01968 -0.00591 -0.02639 C -0.00695 -0.03079 -0.01042 -0.03866 -0.01286 -0.0419 C -0.01476 -0.05278 -0.01581 -0.06366 -0.01858 -0.07431 C -0.0172 -0.10695 -0.02015 -0.10301 -0.00817 -0.12245 C -0.00487 -0.12801 -0.00313 -0.13264 0.00225 -0.13472 C 0.00555 -0.13912 0.00989 -0.14213 0.01284 -0.14722 C 0.01596 -0.15278 0.01753 -0.15972 0.021 -0.16435 C 0.02291 -0.17269 0.02048 -0.16644 0.02551 -0.17037 C 0.02829 -0.17269 0.03072 -0.17801 0.03367 -0.17986 C 0.03749 -0.18241 0.04218 -0.18195 0.04652 -0.18287 C 0.05399 -0.18634 0.05503 -0.18773 0.06041 -0.19537 C 0.06145 -0.20625 0.06006 -0.20926 0.06735 -0.21227 C 0.07447 -0.22176 0.07378 -0.23426 0.07899 -0.24491 C 0.08107 -0.25509 0.07864 -0.25116 0.08958 -0.25116 " pathEditMode="relative" ptsTypes="ffffffffffffff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-0.0044 C -0.01788 -0.00718 -0.01944 -0.00903 -0.025 -0.0169 C -0.02691 -0.02454 -0.02969 -0.02454 -0.03542 -0.02616 C -0.03628 -0.02709 -0.03958 -0.03102 -0.0401 -0.03241 C -0.0408 -0.0338 -0.04045 -0.03588 -0.04132 -0.03704 C -0.04219 -0.0382 -0.04358 -0.03797 -0.04479 -0.03843 C -0.04635 -0.04075 -0.0467 -0.04422 -0.04826 -0.0463 C -0.05104 -0.05 -0.05486 -0.05209 -0.05764 -0.05556 C -0.05885 -0.06088 -0.06059 -0.0625 -0.06337 -0.06644 C -0.06476 -0.07153 -0.06927 -0.08033 -0.06927 -0.08033 C -0.07361 -0.09931 -0.07118 -0.09792 -0.07274 -0.12987 C -0.07292 -0.13473 -0.07622 -0.14399 -0.07622 -0.14399 C -0.07569 -0.15162 -0.07743 -0.1625 -0.07274 -0.16875 C -0.06719 -0.17616 -0.06007 -0.17362 -0.05399 -0.18426 C -0.05226 -0.18727 -0.05104 -0.19051 -0.04948 -0.19352 C -0.04531 -0.20209 -0.03785 -0.20857 -0.03316 -0.2169 C -0.02708 -0.22778 -0.02986 -0.22987 -0.02031 -0.2338 C -0.01528 -0.24399 -0.00486 -0.24838 0.00399 -0.25093 C 0.00625 -0.25371 0.00903 -0.25695 0.01111 -0.26019 C 0.01198 -0.26158 0.01215 -0.26389 0.01337 -0.26482 C 0.01545 -0.26667 0.02031 -0.26806 0.02031 -0.26806 C 0.02257 -0.27662 0.02639 -0.28936 0.03194 -0.29422 C 0.0342 -0.29862 0.03646 -0.3 0.03889 -0.30371 " pathEditMode="relative" ptsTypes="ffffffffffffffffffffff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20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Future Challenges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30F03A-4BC1-43A7-9746-C2E3D5627F8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763000" cy="16764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700" smtClean="0"/>
              <a:t>Use of PACl instead of Alum</a:t>
            </a:r>
          </a:p>
          <a:p>
            <a:pPr eaLnBrk="1" hangingPunct="1">
              <a:lnSpc>
                <a:spcPct val="80000"/>
              </a:lnSpc>
            </a:pPr>
            <a:r>
              <a:rPr lang="en-US" sz="2700" smtClean="0"/>
              <a:t>Varying turbidities</a:t>
            </a:r>
          </a:p>
          <a:p>
            <a:pPr lvl="1" eaLnBrk="1" hangingPunct="1">
              <a:lnSpc>
                <a:spcPct val="80000"/>
              </a:lnSpc>
              <a:buFont typeface="Wingdings" charset="2"/>
              <a:buChar char="q"/>
            </a:pPr>
            <a:r>
              <a:rPr lang="en-US" sz="2400" smtClean="0"/>
              <a:t>Determine ideal clay: humic ratio</a:t>
            </a:r>
          </a:p>
          <a:p>
            <a:pPr eaLnBrk="1" hangingPunct="1">
              <a:lnSpc>
                <a:spcPct val="80000"/>
              </a:lnSpc>
            </a:pPr>
            <a:r>
              <a:rPr lang="en-US" sz="2700" smtClean="0"/>
              <a:t>Achieve this (&lt;1 NTU!)</a:t>
            </a:r>
          </a:p>
          <a:p>
            <a:pPr eaLnBrk="1" hangingPunct="1">
              <a:lnSpc>
                <a:spcPct val="80000"/>
              </a:lnSpc>
            </a:pPr>
            <a:endParaRPr lang="en-US" sz="2700" smtClean="0"/>
          </a:p>
        </p:txBody>
      </p:sp>
      <p:pic>
        <p:nvPicPr>
          <p:cNvPr id="25605" name="Picture 16" descr="C:\Users\Roxanne\AppData\Local\Microsoft\Windows\Temporary Internet Files\Content.IE5\CQ2I0AIS\MP900446732[1].jpg"/>
          <p:cNvPicPr>
            <a:picLocks noChangeAspect="1" noChangeArrowheads="1"/>
          </p:cNvPicPr>
          <p:nvPr/>
        </p:nvPicPr>
        <p:blipFill>
          <a:blip r:embed="rId2" cstate="print"/>
          <a:srcRect t="4443" b="78889"/>
          <a:stretch>
            <a:fillRect/>
          </a:stretch>
        </p:blipFill>
        <p:spPr bwMode="auto">
          <a:xfrm>
            <a:off x="0" y="3830638"/>
            <a:ext cx="9144000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606" name="Elbow Connector 29"/>
          <p:cNvCxnSpPr>
            <a:cxnSpLocks noChangeShapeType="1"/>
          </p:cNvCxnSpPr>
          <p:nvPr/>
        </p:nvCxnSpPr>
        <p:spPr bwMode="auto">
          <a:xfrm rot="16200000" flipH="1">
            <a:off x="4114800" y="3429000"/>
            <a:ext cx="762000" cy="609600"/>
          </a:xfrm>
          <a:prstGeom prst="bentConnector3">
            <a:avLst>
              <a:gd name="adj1" fmla="val -2500"/>
            </a:avLst>
          </a:prstGeom>
          <a:noFill/>
          <a:ln w="34925">
            <a:solidFill>
              <a:schemeClr val="tx1"/>
            </a:solidFill>
            <a:round/>
            <a:headEnd type="none" w="lg" len="med"/>
            <a:tailEnd type="arrow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Purpose of Plate Settlers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36576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000" smtClean="0"/>
              <a:t>Used after flocculation and before filtration</a:t>
            </a:r>
          </a:p>
          <a:p>
            <a:pPr eaLnBrk="1" hangingPunct="1">
              <a:lnSpc>
                <a:spcPct val="90000"/>
              </a:lnSpc>
            </a:pPr>
            <a:endParaRPr lang="en-US" sz="3000" smtClean="0"/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Plate Settlers reduce sedimentation tank costs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q"/>
            </a:pPr>
            <a:endParaRPr lang="en-US" sz="260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30BB6E-18F4-4D31-ADC6-8C86D2293AE2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14341" name="Picture 4" descr="5 cm plate 5lps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70000"/>
          </a:blip>
          <a:srcRect l="4443" t="13745" r="24831" b="32628"/>
          <a:stretch>
            <a:fillRect/>
          </a:stretch>
        </p:blipFill>
        <p:spPr bwMode="auto">
          <a:xfrm>
            <a:off x="3917950" y="2590800"/>
            <a:ext cx="4845050" cy="2819400"/>
          </a:xfrm>
          <a:prstGeom prst="rect">
            <a:avLst/>
          </a:prstGeom>
          <a:noFill/>
          <a:ln w="38100">
            <a:solidFill>
              <a:srgbClr val="558ED5"/>
            </a:solidFill>
            <a:miter lim="800000"/>
            <a:headEnd/>
            <a:tailEnd/>
          </a:ln>
        </p:spPr>
      </p:pic>
      <p:sp>
        <p:nvSpPr>
          <p:cNvPr id="14342" name="Down Arrow 5"/>
          <p:cNvSpPr>
            <a:spLocks noChangeArrowheads="1"/>
          </p:cNvSpPr>
          <p:nvPr/>
        </p:nvSpPr>
        <p:spPr bwMode="auto">
          <a:xfrm rot="-7008770">
            <a:off x="3223419" y="5582444"/>
            <a:ext cx="196850" cy="430212"/>
          </a:xfrm>
          <a:prstGeom prst="downArrow">
            <a:avLst>
              <a:gd name="adj1" fmla="val 50000"/>
              <a:gd name="adj2" fmla="val 5785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14343" name="TextBox 6"/>
          <p:cNvSpPr txBox="1">
            <a:spLocks noChangeArrowheads="1"/>
          </p:cNvSpPr>
          <p:nvPr/>
        </p:nvSpPr>
        <p:spPr bwMode="auto">
          <a:xfrm>
            <a:off x="838200" y="5486400"/>
            <a:ext cx="2057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/>
              <a:t>Sedimentation tank</a:t>
            </a:r>
          </a:p>
        </p:txBody>
      </p:sp>
      <p:sp>
        <p:nvSpPr>
          <p:cNvPr id="14344" name="Down Arrow 9"/>
          <p:cNvSpPr>
            <a:spLocks noChangeArrowheads="1"/>
          </p:cNvSpPr>
          <p:nvPr/>
        </p:nvSpPr>
        <p:spPr bwMode="auto">
          <a:xfrm>
            <a:off x="6313488" y="2538413"/>
            <a:ext cx="196850" cy="438150"/>
          </a:xfrm>
          <a:prstGeom prst="downArrow">
            <a:avLst>
              <a:gd name="adj1" fmla="val 50000"/>
              <a:gd name="adj2" fmla="val 69556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5638800" y="1676400"/>
            <a:ext cx="167640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/>
              <a:t>Plate Settlers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Purpose of Plate Settlers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000" smtClean="0"/>
              <a:t>Guideline 5 cm spacing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q"/>
            </a:pPr>
            <a:r>
              <a:rPr lang="en-US" sz="2600" smtClean="0"/>
              <a:t>AguaClara uses 2.5 cm 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endParaRPr lang="en-US" sz="3000" smtClean="0"/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Objective of the team:</a:t>
            </a:r>
            <a:br>
              <a:rPr lang="en-US" sz="3000" smtClean="0"/>
            </a:br>
            <a:r>
              <a:rPr lang="en-US" sz="3000" b="1" smtClean="0"/>
              <a:t>Find optimal spacing to…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q"/>
            </a:pPr>
            <a:r>
              <a:rPr lang="en-US" sz="2600" smtClean="0"/>
              <a:t>Decrease sedimentation tank volume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q"/>
            </a:pPr>
            <a:r>
              <a:rPr lang="en-US" sz="2600" smtClean="0"/>
              <a:t>Facilitate more uniform flow distribution through the plates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91488" y="5991225"/>
            <a:ext cx="533400" cy="476250"/>
          </a:xfrm>
          <a:noFill/>
        </p:spPr>
        <p:txBody>
          <a:bodyPr/>
          <a:lstStyle/>
          <a:p>
            <a:fld id="{4E3AF34D-BC82-4EBE-ACB0-A94EE912413B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15365" name="Picture 4" descr="1 cm plates 5lps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70000"/>
          </a:blip>
          <a:srcRect l="14799" t="53822" r="12534" b="6743"/>
          <a:stretch>
            <a:fillRect/>
          </a:stretch>
        </p:blipFill>
        <p:spPr bwMode="auto">
          <a:xfrm>
            <a:off x="5715000" y="3597275"/>
            <a:ext cx="3200400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 descr="5mm plates 5lps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70000"/>
          </a:blip>
          <a:srcRect l="14400" t="47742" r="6000" b="11433"/>
          <a:stretch>
            <a:fillRect/>
          </a:stretch>
        </p:blipFill>
        <p:spPr bwMode="auto">
          <a:xfrm>
            <a:off x="5715000" y="5053013"/>
            <a:ext cx="32004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5 cm plate 5lps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70000"/>
          </a:blip>
          <a:srcRect l="4443" t="13745" r="24831" b="32628"/>
          <a:stretch>
            <a:fillRect/>
          </a:stretch>
        </p:blipFill>
        <p:spPr bwMode="auto">
          <a:xfrm>
            <a:off x="5715000" y="1600200"/>
            <a:ext cx="32004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7146925" y="2674938"/>
            <a:ext cx="17367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Candara" charset="0"/>
              </a:rPr>
              <a:t>2.25 m deep</a:t>
            </a:r>
          </a:p>
        </p:txBody>
      </p:sp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7146925" y="4111625"/>
            <a:ext cx="17367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Candara" charset="0"/>
              </a:rPr>
              <a:t>1.42 m deep</a:t>
            </a:r>
          </a:p>
        </p:txBody>
      </p:sp>
      <p:sp>
        <p:nvSpPr>
          <p:cNvPr id="15370" name="TextBox 9"/>
          <p:cNvSpPr txBox="1">
            <a:spLocks noChangeArrowheads="1"/>
          </p:cNvSpPr>
          <p:nvPr/>
        </p:nvSpPr>
        <p:spPr bwMode="auto">
          <a:xfrm>
            <a:off x="7146925" y="5549900"/>
            <a:ext cx="17367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Candara" charset="0"/>
              </a:rPr>
              <a:t>1.32 m deep</a:t>
            </a:r>
          </a:p>
        </p:txBody>
      </p:sp>
      <p:sp>
        <p:nvSpPr>
          <p:cNvPr id="15371" name="TextBox 10"/>
          <p:cNvSpPr txBox="1">
            <a:spLocks noChangeArrowheads="1"/>
          </p:cNvSpPr>
          <p:nvPr/>
        </p:nvSpPr>
        <p:spPr bwMode="auto">
          <a:xfrm>
            <a:off x="6027738" y="2706688"/>
            <a:ext cx="7889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Candara" charset="0"/>
              </a:rPr>
              <a:t>5 cm</a:t>
            </a:r>
          </a:p>
        </p:txBody>
      </p:sp>
      <p:sp>
        <p:nvSpPr>
          <p:cNvPr id="15372" name="TextBox 11"/>
          <p:cNvSpPr txBox="1">
            <a:spLocks noChangeArrowheads="1"/>
          </p:cNvSpPr>
          <p:nvPr/>
        </p:nvSpPr>
        <p:spPr bwMode="auto">
          <a:xfrm>
            <a:off x="6034088" y="4105275"/>
            <a:ext cx="7889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Candara" charset="0"/>
              </a:rPr>
              <a:t>1 cm</a:t>
            </a:r>
          </a:p>
        </p:txBody>
      </p:sp>
      <p:sp>
        <p:nvSpPr>
          <p:cNvPr id="15373" name="TextBox 12"/>
          <p:cNvSpPr txBox="1">
            <a:spLocks noChangeArrowheads="1"/>
          </p:cNvSpPr>
          <p:nvPr/>
        </p:nvSpPr>
        <p:spPr bwMode="auto">
          <a:xfrm>
            <a:off x="6013450" y="5530850"/>
            <a:ext cx="10223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Candara" charset="0"/>
              </a:rPr>
              <a:t>0.5 cm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Introducing…NOM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6200" y="1905000"/>
            <a:ext cx="5715000" cy="4495800"/>
          </a:xfrm>
        </p:spPr>
        <p:txBody>
          <a:bodyPr/>
          <a:lstStyle/>
          <a:p>
            <a:pPr lvl="1" eaLnBrk="1" hangingPunct="1">
              <a:buFont typeface="Wingdings" charset="2"/>
              <a:buChar char="q"/>
            </a:pPr>
            <a:r>
              <a:rPr lang="en-US" smtClean="0"/>
              <a:t>Previous experiments modeled turbid water with kaolin clay but no NOM</a:t>
            </a:r>
          </a:p>
          <a:p>
            <a:pPr lvl="1" eaLnBrk="1" hangingPunct="1">
              <a:buFont typeface="Wingdings" charset="2"/>
              <a:buChar char="q"/>
            </a:pPr>
            <a:r>
              <a:rPr lang="en-US" smtClean="0"/>
              <a:t>Natural Organic Matter (NOM)</a:t>
            </a:r>
          </a:p>
          <a:p>
            <a:pPr lvl="2" eaLnBrk="1" hangingPunct="1">
              <a:buFont typeface="Courier New" charset="0"/>
              <a:buChar char="o"/>
            </a:pPr>
            <a:r>
              <a:rPr lang="en-US" smtClean="0"/>
              <a:t>From decomposition of plants, animals and microbes</a:t>
            </a:r>
          </a:p>
          <a:p>
            <a:pPr lvl="2" eaLnBrk="1" hangingPunct="1">
              <a:buFont typeface="Courier New" charset="0"/>
              <a:buChar char="o"/>
            </a:pPr>
            <a:r>
              <a:rPr lang="en-US" smtClean="0"/>
              <a:t>Causes odor, brown discoloration</a:t>
            </a:r>
          </a:p>
          <a:p>
            <a:pPr lvl="2" eaLnBrk="1" hangingPunct="1">
              <a:buFont typeface="Courier New" charset="0"/>
              <a:buChar char="o"/>
            </a:pPr>
            <a:r>
              <a:rPr lang="en-US" smtClean="0"/>
              <a:t>Formation of carcinogens</a:t>
            </a:r>
          </a:p>
          <a:p>
            <a:pPr lvl="2" eaLnBrk="1" hangingPunct="1">
              <a:buFont typeface="Courier New" charset="0"/>
              <a:buChar char="o"/>
            </a:pPr>
            <a:r>
              <a:rPr lang="en-US" smtClean="0"/>
              <a:t>Formation of lighter flocs</a:t>
            </a:r>
          </a:p>
          <a:p>
            <a:pPr lvl="1" eaLnBrk="1" hangingPunct="1">
              <a:buFont typeface="Wingdings" charset="2"/>
              <a:buChar char="q"/>
            </a:pPr>
            <a:endParaRPr lang="en-US" smtClean="0"/>
          </a:p>
          <a:p>
            <a:pPr lvl="1" eaLnBrk="1" hangingPunct="1">
              <a:buFont typeface="Wingdings" charset="2"/>
              <a:buChar char="q"/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C4928D-78E9-4593-AE16-C765FB9106F8}" type="slidenum">
              <a:rPr lang="en-US" smtClean="0"/>
              <a:pPr/>
              <a:t>4</a:t>
            </a:fld>
            <a:endParaRPr lang="en-US" smtClean="0"/>
          </a:p>
        </p:txBody>
      </p:sp>
      <p:pic>
        <p:nvPicPr>
          <p:cNvPr id="16389" name="Picture 5" descr="flask_180x34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600200"/>
            <a:ext cx="24860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Experiment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 eaLnBrk="1" hangingPunct="1"/>
            <a:r>
              <a:rPr lang="en-US" smtClean="0"/>
              <a:t>Summer goal:</a:t>
            </a:r>
          </a:p>
          <a:p>
            <a:pPr lvl="1" eaLnBrk="1" hangingPunct="1">
              <a:buFont typeface="Wingdings" charset="2"/>
              <a:buChar char="q"/>
            </a:pPr>
            <a:r>
              <a:rPr lang="en-US" smtClean="0"/>
              <a:t> Determine threshold at which NOM removal is no longer feasible with current plate settler spacing (0.25”)</a:t>
            </a:r>
          </a:p>
          <a:p>
            <a:pPr eaLnBrk="1" hangingPunct="1"/>
            <a:r>
              <a:rPr lang="en-US" smtClean="0"/>
              <a:t>Prediction: </a:t>
            </a:r>
          </a:p>
          <a:p>
            <a:pPr lvl="1" eaLnBrk="1" hangingPunct="1">
              <a:buFont typeface="Wingdings" charset="2"/>
              <a:buChar char="q"/>
            </a:pPr>
            <a:r>
              <a:rPr lang="en-US" smtClean="0"/>
              <a:t>Tube settler performance will decrease with increasing NOM:Clay ratio. 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B9FD56-D0B0-47CA-BC75-67D480F9708C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Roxanne\Desktop\setup 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5943600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Materials and Methods</a:t>
            </a:r>
          </a:p>
        </p:txBody>
      </p:sp>
      <p:sp>
        <p:nvSpPr>
          <p:cNvPr id="1843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1000"/>
          </a:xfrm>
        </p:spPr>
        <p:txBody>
          <a:bodyPr/>
          <a:lstStyle/>
          <a:p>
            <a:pPr eaLnBrk="1" hangingPunct="1"/>
            <a:r>
              <a:rPr lang="en-US" sz="2800" smtClean="0"/>
              <a:t>Turbidity = 25 NTU (constant) </a:t>
            </a:r>
          </a:p>
          <a:p>
            <a:pPr eaLnBrk="1" hangingPunct="1"/>
            <a:r>
              <a:rPr lang="en-US" sz="2800" smtClean="0"/>
              <a:t>NOM = 0-40 mg/L (variable)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  <p:sp>
        <p:nvSpPr>
          <p:cNvPr id="1843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1178D5-1C87-402B-BD54-7F195C42766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8438" name="Left Arrow 8"/>
          <p:cNvSpPr>
            <a:spLocks noChangeArrowheads="1"/>
          </p:cNvSpPr>
          <p:nvPr/>
        </p:nvSpPr>
        <p:spPr bwMode="auto">
          <a:xfrm>
            <a:off x="5791200" y="2827338"/>
            <a:ext cx="1143000" cy="668337"/>
          </a:xfrm>
          <a:prstGeom prst="leftArrow">
            <a:avLst>
              <a:gd name="adj1" fmla="val 50000"/>
              <a:gd name="adj2" fmla="val 5488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 sz="1800"/>
          </a:p>
        </p:txBody>
      </p:sp>
      <p:sp>
        <p:nvSpPr>
          <p:cNvPr id="18439" name="TextBox 9"/>
          <p:cNvSpPr txBox="1">
            <a:spLocks noChangeArrowheads="1"/>
          </p:cNvSpPr>
          <p:nvPr/>
        </p:nvSpPr>
        <p:spPr bwMode="auto">
          <a:xfrm>
            <a:off x="7010400" y="2667000"/>
            <a:ext cx="18288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Tube settler = plate settler in actual plant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N:\AguaClara Team Folders\PSS\2011 PSS Summer\Lyx PicturesGraphs\Apparat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9238" y="1981200"/>
            <a:ext cx="58674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Apparatus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152400" y="2127250"/>
            <a:ext cx="2438400" cy="727075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  <a:headEnd type="none" w="lg" len="med"/>
            <a:tailEnd type="none" w="lg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Raw Water Turbidity</a:t>
            </a:r>
          </a:p>
        </p:txBody>
      </p:sp>
      <p:sp>
        <p:nvSpPr>
          <p:cNvPr id="19461" name="Slide Number Placeholder 1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48B688-64D4-4F01-8E3C-BDB9489A9E77}" type="slidenum">
              <a:rPr lang="en-US" smtClean="0"/>
              <a:pPr/>
              <a:t>7</a:t>
            </a:fld>
            <a:endParaRPr lang="en-US" smtClean="0"/>
          </a:p>
        </p:txBody>
      </p:sp>
      <p:cxnSp>
        <p:nvCxnSpPr>
          <p:cNvPr id="19462" name="Straight Connector 22"/>
          <p:cNvCxnSpPr>
            <a:cxnSpLocks noChangeShapeType="1"/>
          </p:cNvCxnSpPr>
          <p:nvPr/>
        </p:nvCxnSpPr>
        <p:spPr bwMode="auto">
          <a:xfrm rot="5400000" flipH="1" flipV="1">
            <a:off x="1791494" y="2858294"/>
            <a:ext cx="17526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  <p:cxnSp>
        <p:nvCxnSpPr>
          <p:cNvPr id="19463" name="Straight Connector 25"/>
          <p:cNvCxnSpPr>
            <a:cxnSpLocks noChangeShapeType="1"/>
          </p:cNvCxnSpPr>
          <p:nvPr/>
        </p:nvCxnSpPr>
        <p:spPr bwMode="auto">
          <a:xfrm>
            <a:off x="2667000" y="3733800"/>
            <a:ext cx="31242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  <p:sp>
        <p:nvSpPr>
          <p:cNvPr id="19464" name="Content Placeholder 7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1828800" cy="6096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mtClean="0">
                <a:cs typeface="Arial" charset="0"/>
              </a:rPr>
              <a:t>3 States:</a:t>
            </a:r>
          </a:p>
        </p:txBody>
      </p:sp>
      <p:cxnSp>
        <p:nvCxnSpPr>
          <p:cNvPr id="19465" name="Straight Connector 19"/>
          <p:cNvCxnSpPr>
            <a:cxnSpLocks noChangeShapeType="1"/>
          </p:cNvCxnSpPr>
          <p:nvPr/>
        </p:nvCxnSpPr>
        <p:spPr bwMode="auto">
          <a:xfrm rot="5400000" flipH="1" flipV="1">
            <a:off x="4915694" y="2856706"/>
            <a:ext cx="17526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  <p:cxnSp>
        <p:nvCxnSpPr>
          <p:cNvPr id="19466" name="Straight Connector 21"/>
          <p:cNvCxnSpPr>
            <a:cxnSpLocks noChangeShapeType="1"/>
          </p:cNvCxnSpPr>
          <p:nvPr/>
        </p:nvCxnSpPr>
        <p:spPr bwMode="auto">
          <a:xfrm>
            <a:off x="2667000" y="1981200"/>
            <a:ext cx="31242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Apparatus</a:t>
            </a:r>
          </a:p>
        </p:txBody>
      </p:sp>
      <p:sp>
        <p:nvSpPr>
          <p:cNvPr id="20483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828800" cy="6096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mtClean="0">
                <a:cs typeface="Arial" charset="0"/>
              </a:rPr>
              <a:t>3 States: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152400" y="2278063"/>
            <a:ext cx="2438400" cy="39052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lg" len="med"/>
            <a:tailEnd type="none" w="lg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Raw Water Turbidity</a:t>
            </a:r>
          </a:p>
        </p:txBody>
      </p:sp>
      <p:sp>
        <p:nvSpPr>
          <p:cNvPr id="20485" name="Slide Number Placeholder 1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54978A-E2C0-45A6-BBFD-DF2B16F4CA5E}" type="slidenum">
              <a:rPr lang="en-US" smtClean="0"/>
              <a:pPr/>
              <a:t>8</a:t>
            </a:fld>
            <a:endParaRPr lang="en-US" smtClean="0"/>
          </a:p>
        </p:txBody>
      </p:sp>
      <p:cxnSp>
        <p:nvCxnSpPr>
          <p:cNvPr id="20" name="Straight Arrow Connector 19"/>
          <p:cNvCxnSpPr/>
          <p:nvPr/>
        </p:nvCxnSpPr>
        <p:spPr bwMode="auto">
          <a:xfrm rot="5400000">
            <a:off x="1028700" y="2933700"/>
            <a:ext cx="533400" cy="0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 bwMode="auto">
          <a:xfrm>
            <a:off x="152400" y="3057525"/>
            <a:ext cx="2438400" cy="6604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  <a:headEnd type="none" w="lg" len="med"/>
            <a:tailEnd type="none" w="lg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Floc Blanket formation</a:t>
            </a:r>
          </a:p>
        </p:txBody>
      </p:sp>
      <p:pic>
        <p:nvPicPr>
          <p:cNvPr id="20488" name="Picture 2" descr="N:\AguaClara Team Folders\PSS\2011 PSS Summer\Lyx PicturesGraphs\Apparat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5438" y="2133600"/>
            <a:ext cx="591026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 bwMode="auto">
          <a:xfrm rot="5400000" flipH="1" flipV="1">
            <a:off x="1867694" y="3010694"/>
            <a:ext cx="1752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2743200" y="3886200"/>
            <a:ext cx="31242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rot="5400000" flipH="1" flipV="1">
            <a:off x="4991894" y="3009106"/>
            <a:ext cx="1752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2743200" y="2133600"/>
            <a:ext cx="31242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20493" name="Straight Connector 30"/>
          <p:cNvCxnSpPr>
            <a:cxnSpLocks noChangeShapeType="1"/>
          </p:cNvCxnSpPr>
          <p:nvPr/>
        </p:nvCxnSpPr>
        <p:spPr bwMode="auto">
          <a:xfrm>
            <a:off x="2819400" y="1905000"/>
            <a:ext cx="41148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  <p:cxnSp>
        <p:nvCxnSpPr>
          <p:cNvPr id="20494" name="Straight Connector 31"/>
          <p:cNvCxnSpPr>
            <a:cxnSpLocks noChangeShapeType="1"/>
          </p:cNvCxnSpPr>
          <p:nvPr/>
        </p:nvCxnSpPr>
        <p:spPr bwMode="auto">
          <a:xfrm rot="5400000" flipH="1" flipV="1">
            <a:off x="801688" y="3924300"/>
            <a:ext cx="4037012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  <p:cxnSp>
        <p:nvCxnSpPr>
          <p:cNvPr id="20495" name="Straight Connector 34"/>
          <p:cNvCxnSpPr>
            <a:cxnSpLocks noChangeShapeType="1"/>
          </p:cNvCxnSpPr>
          <p:nvPr/>
        </p:nvCxnSpPr>
        <p:spPr bwMode="auto">
          <a:xfrm rot="5400000" flipH="1" flipV="1">
            <a:off x="4915694" y="3923506"/>
            <a:ext cx="40386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  <p:cxnSp>
        <p:nvCxnSpPr>
          <p:cNvPr id="20496" name="Straight Connector 37"/>
          <p:cNvCxnSpPr>
            <a:cxnSpLocks noChangeShapeType="1"/>
          </p:cNvCxnSpPr>
          <p:nvPr/>
        </p:nvCxnSpPr>
        <p:spPr bwMode="auto">
          <a:xfrm>
            <a:off x="2819400" y="5943600"/>
            <a:ext cx="41148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Apparatus</a:t>
            </a:r>
          </a:p>
        </p:txBody>
      </p:sp>
      <p:sp>
        <p:nvSpPr>
          <p:cNvPr id="21507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828800" cy="6096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mtClean="0">
                <a:cs typeface="Arial" charset="0"/>
              </a:rPr>
              <a:t>3 States: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152400" y="2278063"/>
            <a:ext cx="2438400" cy="39052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lg" len="med"/>
            <a:tailEnd type="none" w="lg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Raw Water Turbidity</a:t>
            </a:r>
          </a:p>
        </p:txBody>
      </p:sp>
      <p:sp>
        <p:nvSpPr>
          <p:cNvPr id="21509" name="Slide Number Placeholder 1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821F3F-3F08-46A5-A337-2CF59B8C2C90}" type="slidenum">
              <a:rPr lang="en-US" smtClean="0"/>
              <a:pPr/>
              <a:t>9</a:t>
            </a:fld>
            <a:endParaRPr lang="en-US" smtClean="0"/>
          </a:p>
        </p:txBody>
      </p:sp>
      <p:cxnSp>
        <p:nvCxnSpPr>
          <p:cNvPr id="20" name="Straight Arrow Connector 19"/>
          <p:cNvCxnSpPr/>
          <p:nvPr/>
        </p:nvCxnSpPr>
        <p:spPr bwMode="auto">
          <a:xfrm rot="5400000">
            <a:off x="1028700" y="2933700"/>
            <a:ext cx="533400" cy="0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 bwMode="auto">
          <a:xfrm>
            <a:off x="152400" y="3057525"/>
            <a:ext cx="2438400" cy="6604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lg" len="med"/>
            <a:tailEnd type="none" w="lg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Floc Blanket formation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152400" y="4106863"/>
            <a:ext cx="2438400" cy="390525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  <a:headEnd type="none" w="lg" len="med"/>
            <a:tailEnd type="none" w="lg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Loading State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rot="5400000">
            <a:off x="1028700" y="3848100"/>
            <a:ext cx="533400" cy="0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none"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14" name="Picture 2" descr="N:\AguaClara Team Folders\PSS\2011 PSS Summer\Lyx PicturesGraphs\Apparat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5438" y="2133600"/>
            <a:ext cx="591026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/>
          <p:cNvCxnSpPr/>
          <p:nvPr/>
        </p:nvCxnSpPr>
        <p:spPr bwMode="auto">
          <a:xfrm rot="5400000" flipH="1" flipV="1">
            <a:off x="1867694" y="3010694"/>
            <a:ext cx="1752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2743200" y="3886200"/>
            <a:ext cx="31242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rot="5400000" flipH="1" flipV="1">
            <a:off x="4991894" y="3009106"/>
            <a:ext cx="1752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2743200" y="2133600"/>
            <a:ext cx="31242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2819400" y="1905000"/>
            <a:ext cx="41148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5400000" flipH="1" flipV="1">
            <a:off x="801688" y="3924300"/>
            <a:ext cx="4037012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5400000" flipH="1" flipV="1">
            <a:off x="4915694" y="3923506"/>
            <a:ext cx="4038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2819400" y="5943600"/>
            <a:ext cx="41148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lg" len="med"/>
            <a:tailEnd type="none" w="lg" len="med"/>
          </a:ln>
          <a:effectLst/>
        </p:spPr>
      </p:cxnSp>
      <p:cxnSp>
        <p:nvCxnSpPr>
          <p:cNvPr id="21523" name="Straight Connector 42"/>
          <p:cNvCxnSpPr>
            <a:cxnSpLocks noChangeShapeType="1"/>
          </p:cNvCxnSpPr>
          <p:nvPr/>
        </p:nvCxnSpPr>
        <p:spPr bwMode="auto">
          <a:xfrm rot="5400000" flipH="1" flipV="1">
            <a:off x="4838701" y="4914900"/>
            <a:ext cx="2362200" cy="3175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  <p:cxnSp>
        <p:nvCxnSpPr>
          <p:cNvPr id="21524" name="Straight Connector 47"/>
          <p:cNvCxnSpPr>
            <a:cxnSpLocks noChangeShapeType="1"/>
          </p:cNvCxnSpPr>
          <p:nvPr/>
        </p:nvCxnSpPr>
        <p:spPr bwMode="auto">
          <a:xfrm>
            <a:off x="6019800" y="3733800"/>
            <a:ext cx="26670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  <p:cxnSp>
        <p:nvCxnSpPr>
          <p:cNvPr id="21525" name="Straight Connector 50"/>
          <p:cNvCxnSpPr>
            <a:cxnSpLocks noChangeShapeType="1"/>
          </p:cNvCxnSpPr>
          <p:nvPr/>
        </p:nvCxnSpPr>
        <p:spPr bwMode="auto">
          <a:xfrm>
            <a:off x="6019800" y="6096000"/>
            <a:ext cx="26670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  <p:cxnSp>
        <p:nvCxnSpPr>
          <p:cNvPr id="21526" name="Straight Connector 51"/>
          <p:cNvCxnSpPr>
            <a:cxnSpLocks noChangeShapeType="1"/>
          </p:cNvCxnSpPr>
          <p:nvPr/>
        </p:nvCxnSpPr>
        <p:spPr bwMode="auto">
          <a:xfrm rot="5400000" flipH="1" flipV="1">
            <a:off x="7506494" y="4914106"/>
            <a:ext cx="2362200" cy="1588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 type="none" w="lg" len="med"/>
            <a:tailEnd type="none" w="lg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1_AguaClara the road">
    <a:majorFont>
      <a:latin typeface="Candara"/>
      <a:ea typeface=""/>
      <a:cs typeface=""/>
    </a:majorFont>
    <a:minorFont>
      <a:latin typeface="Candar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5728</TotalTime>
  <Words>311</Words>
  <Application>Microsoft Office PowerPoint</Application>
  <PresentationFormat>On-screen Show (4:3)</PresentationFormat>
  <Paragraphs>91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1_AguaClara the road</vt:lpstr>
      <vt:lpstr>Plate Settler Spacing</vt:lpstr>
      <vt:lpstr>Purpose of Plate Settlers</vt:lpstr>
      <vt:lpstr>Purpose of Plate Settlers</vt:lpstr>
      <vt:lpstr>Introducing…NOM</vt:lpstr>
      <vt:lpstr>The Experiment</vt:lpstr>
      <vt:lpstr>Materials and Methods</vt:lpstr>
      <vt:lpstr>Apparatus</vt:lpstr>
      <vt:lpstr>Apparatus</vt:lpstr>
      <vt:lpstr>Apparatus</vt:lpstr>
      <vt:lpstr>Results</vt:lpstr>
      <vt:lpstr>What Happened</vt:lpstr>
      <vt:lpstr>Conclusions</vt:lpstr>
      <vt:lpstr>Future Challenges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aguaclara</cp:lastModifiedBy>
  <cp:revision>657</cp:revision>
  <dcterms:created xsi:type="dcterms:W3CDTF">2008-08-26T14:48:34Z</dcterms:created>
  <dcterms:modified xsi:type="dcterms:W3CDTF">2011-08-08T18:49:16Z</dcterms:modified>
</cp:coreProperties>
</file>