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9"/>
  </p:notesMasterIdLst>
  <p:handoutMasterIdLst>
    <p:handoutMasterId r:id="rId30"/>
  </p:handoutMasterIdLst>
  <p:sldIdLst>
    <p:sldId id="475" r:id="rId2"/>
    <p:sldId id="477" r:id="rId3"/>
    <p:sldId id="478" r:id="rId4"/>
    <p:sldId id="491" r:id="rId5"/>
    <p:sldId id="479" r:id="rId6"/>
    <p:sldId id="492" r:id="rId7"/>
    <p:sldId id="511" r:id="rId8"/>
    <p:sldId id="493" r:id="rId9"/>
    <p:sldId id="494" r:id="rId10"/>
    <p:sldId id="504" r:id="rId11"/>
    <p:sldId id="505" r:id="rId12"/>
    <p:sldId id="506" r:id="rId13"/>
    <p:sldId id="507" r:id="rId14"/>
    <p:sldId id="508" r:id="rId15"/>
    <p:sldId id="509" r:id="rId16"/>
    <p:sldId id="512" r:id="rId17"/>
    <p:sldId id="501" r:id="rId18"/>
    <p:sldId id="502" r:id="rId19"/>
    <p:sldId id="503" r:id="rId20"/>
    <p:sldId id="489" r:id="rId21"/>
    <p:sldId id="490" r:id="rId22"/>
    <p:sldId id="496" r:id="rId23"/>
    <p:sldId id="497" r:id="rId24"/>
    <p:sldId id="498" r:id="rId25"/>
    <p:sldId id="499" r:id="rId26"/>
    <p:sldId id="500" r:id="rId27"/>
    <p:sldId id="513" r:id="rId28"/>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911" autoAdjust="0"/>
    <p:restoredTop sz="82118" autoAdjust="0"/>
  </p:normalViewPr>
  <p:slideViewPr>
    <p:cSldViewPr>
      <p:cViewPr varScale="1">
        <p:scale>
          <a:sx n="93" d="100"/>
          <a:sy n="93" d="100"/>
        </p:scale>
        <p:origin x="-175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6" d="100"/>
          <a:sy n="86" d="100"/>
        </p:scale>
        <p:origin x="-1848"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bridge\AguaClaraFiles\aguaclara\AguaClara%20Team%20Folders\PSS\2011%20PSS%20Spring\Data%20Analysis\PSSMeta%20File.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Data%20Analysis\PSSMeta%20File.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Ramp%20Experiment%20Design\ramp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5756792455361476"/>
          <c:y val="7.2612766770979789E-2"/>
          <c:w val="0.74443373682767267"/>
          <c:h val="0.79822506561679785"/>
        </c:manualLayout>
      </c:layout>
      <c:scatterChart>
        <c:scatterStyle val="lineMarker"/>
        <c:ser>
          <c:idx val="1"/>
          <c:order val="0"/>
          <c:tx>
            <c:v>Overall 6.35 mm ID</c:v>
          </c:tx>
          <c:spPr>
            <a:ln w="28575">
              <a:noFill/>
            </a:ln>
          </c:spPr>
          <c:marker>
            <c:symbol val="square"/>
            <c:size val="4"/>
            <c:spPr>
              <a:solidFill>
                <a:schemeClr val="accent1"/>
              </a:solidFill>
              <a:ln>
                <a:noFill/>
              </a:ln>
            </c:spPr>
          </c:marker>
          <c:trendline>
            <c:spPr>
              <a:ln w="12700"/>
            </c:spPr>
            <c:trendlineType val="linear"/>
          </c:trendline>
          <c:errBars>
            <c:errDir val="x"/>
            <c:errBarType val="both"/>
            <c:errValType val="fixedVal"/>
            <c:val val="0"/>
            <c:spPr>
              <a:ln w="3175">
                <a:solidFill>
                  <a:srgbClr val="000000"/>
                </a:solidFill>
                <a:prstDash val="solid"/>
              </a:ln>
            </c:spPr>
          </c:errBars>
          <c:errBars>
            <c:errDir val="y"/>
            <c:errBarType val="both"/>
            <c:errValType val="cust"/>
            <c:plus>
              <c:numRef>
                <c:f>('Meta File'!$AP$4:$AP$6,'Meta File'!$AP$9,'Meta File'!$AP$12:$AP$19)</c:f>
                <c:numCache>
                  <c:formatCode>General</c:formatCode>
                  <c:ptCount val="8"/>
                  <c:pt idx="0">
                    <c:v>0.14632000000000001</c:v>
                  </c:pt>
                  <c:pt idx="1">
                    <c:v>3.3810000000000021E-2</c:v>
                  </c:pt>
                  <c:pt idx="2">
                    <c:v>4.8390000000000065E-2</c:v>
                  </c:pt>
                  <c:pt idx="3">
                    <c:v>6.8589999999999998E-2</c:v>
                  </c:pt>
                  <c:pt idx="4">
                    <c:v>0.10489000000000002</c:v>
                  </c:pt>
                  <c:pt idx="5">
                    <c:v>8.2660000000000067E-2</c:v>
                  </c:pt>
                  <c:pt idx="6">
                    <c:v>0.12254000000000002</c:v>
                  </c:pt>
                  <c:pt idx="7">
                    <c:v>8.8340000000000043E-2</c:v>
                  </c:pt>
                </c:numCache>
              </c:numRef>
            </c:plus>
            <c:minus>
              <c:numRef>
                <c:f>('Meta File'!$AP$4:$AP$6,'Meta File'!$AP$9,'Meta File'!$AP$12:$AP$19)</c:f>
                <c:numCache>
                  <c:formatCode>General</c:formatCode>
                  <c:ptCount val="8"/>
                  <c:pt idx="0">
                    <c:v>0.14632000000000001</c:v>
                  </c:pt>
                  <c:pt idx="1">
                    <c:v>3.3810000000000021E-2</c:v>
                  </c:pt>
                  <c:pt idx="2">
                    <c:v>4.8390000000000065E-2</c:v>
                  </c:pt>
                  <c:pt idx="3">
                    <c:v>6.8589999999999998E-2</c:v>
                  </c:pt>
                  <c:pt idx="4">
                    <c:v>0.10489000000000002</c:v>
                  </c:pt>
                  <c:pt idx="5">
                    <c:v>8.2660000000000067E-2</c:v>
                  </c:pt>
                  <c:pt idx="6">
                    <c:v>0.12254000000000002</c:v>
                  </c:pt>
                  <c:pt idx="7">
                    <c:v>8.8340000000000043E-2</c:v>
                  </c:pt>
                </c:numCache>
              </c:numRef>
            </c:minus>
            <c:spPr>
              <a:ln w="3175">
                <a:solidFill>
                  <a:srgbClr val="000000"/>
                </a:solidFill>
                <a:prstDash val="solid"/>
              </a:ln>
            </c:spPr>
          </c:errBars>
          <c:xVal>
            <c:numRef>
              <c:f>('Meta File'!$M$4:$M$6,'Meta File'!$M$9,'Meta File'!$M$12:$M$19)</c:f>
              <c:numCache>
                <c:formatCode>0</c:formatCode>
                <c:ptCount val="8"/>
                <c:pt idx="0">
                  <c:v>0.75344210129246159</c:v>
                </c:pt>
                <c:pt idx="1">
                  <c:v>1.4938938215281568</c:v>
                </c:pt>
                <c:pt idx="2">
                  <c:v>3.7438278205601292</c:v>
                </c:pt>
                <c:pt idx="3">
                  <c:v>10.868618817494704</c:v>
                </c:pt>
                <c:pt idx="4">
                  <c:v>2.4387275370569812</c:v>
                </c:pt>
                <c:pt idx="5">
                  <c:v>5.7001792077091764</c:v>
                </c:pt>
                <c:pt idx="6">
                  <c:v>6.8563231217614033</c:v>
                </c:pt>
                <c:pt idx="7">
                  <c:v>8.6983591556109019</c:v>
                </c:pt>
              </c:numCache>
            </c:numRef>
          </c:xVal>
          <c:yVal>
            <c:numRef>
              <c:f>('Meta File'!$AO$4:$AO$6,'Meta File'!$AO$9,'Meta File'!$AO$12:$AO$19)</c:f>
              <c:numCache>
                <c:formatCode>General</c:formatCode>
                <c:ptCount val="8"/>
                <c:pt idx="0">
                  <c:v>2.2069999999999999</c:v>
                </c:pt>
                <c:pt idx="1">
                  <c:v>2.2000000000000002</c:v>
                </c:pt>
                <c:pt idx="2">
                  <c:v>2.069</c:v>
                </c:pt>
                <c:pt idx="3">
                  <c:v>1.242</c:v>
                </c:pt>
                <c:pt idx="4">
                  <c:v>1.9</c:v>
                </c:pt>
                <c:pt idx="5">
                  <c:v>1.9039999999999981</c:v>
                </c:pt>
                <c:pt idx="6">
                  <c:v>1.5489999999999986</c:v>
                </c:pt>
                <c:pt idx="7">
                  <c:v>1.544</c:v>
                </c:pt>
              </c:numCache>
            </c:numRef>
          </c:yVal>
        </c:ser>
        <c:ser>
          <c:idx val="3"/>
          <c:order val="1"/>
          <c:tx>
            <c:v>Overall 9.53 mm ID</c:v>
          </c:tx>
          <c:spPr>
            <a:ln w="28575">
              <a:noFill/>
            </a:ln>
          </c:spPr>
          <c:marker>
            <c:symbol val="square"/>
            <c:size val="5"/>
            <c:spPr>
              <a:noFill/>
              <a:ln>
                <a:solidFill>
                  <a:schemeClr val="accent1"/>
                </a:solidFill>
              </a:ln>
            </c:spPr>
          </c:marker>
          <c:errBars>
            <c:errDir val="x"/>
            <c:errBarType val="both"/>
            <c:errValType val="fixedVal"/>
            <c:val val="0"/>
            <c:spPr>
              <a:ln w="3175">
                <a:solidFill>
                  <a:srgbClr val="000000"/>
                </a:solidFill>
                <a:prstDash val="solid"/>
              </a:ln>
            </c:spPr>
          </c:errBars>
          <c:errBars>
            <c:errDir val="y"/>
            <c:errBarType val="both"/>
            <c:errValType val="cust"/>
            <c:plus>
              <c:numRef>
                <c:f>('Meta File'!$AP$8,'Meta File'!$AP$10)</c:f>
                <c:numCache>
                  <c:formatCode>General</c:formatCode>
                  <c:ptCount val="2"/>
                  <c:pt idx="0">
                    <c:v>8.6570000000000064E-2</c:v>
                  </c:pt>
                  <c:pt idx="1">
                    <c:v>4.6820000000000014E-2</c:v>
                  </c:pt>
                </c:numCache>
              </c:numRef>
            </c:plus>
            <c:minus>
              <c:numRef>
                <c:f>('Meta File'!$AP$8,'Meta File'!$AP$10)</c:f>
                <c:numCache>
                  <c:formatCode>General</c:formatCode>
                  <c:ptCount val="2"/>
                  <c:pt idx="0">
                    <c:v>8.6570000000000064E-2</c:v>
                  </c:pt>
                  <c:pt idx="1">
                    <c:v>4.6820000000000014E-2</c:v>
                  </c:pt>
                </c:numCache>
              </c:numRef>
            </c:minus>
            <c:spPr>
              <a:ln w="3175">
                <a:solidFill>
                  <a:srgbClr val="000000"/>
                </a:solidFill>
                <a:prstDash val="solid"/>
              </a:ln>
            </c:spPr>
          </c:errBars>
          <c:xVal>
            <c:numRef>
              <c:f>('Meta File'!$M$8,'Meta File'!$M$10)</c:f>
              <c:numCache>
                <c:formatCode>0</c:formatCode>
                <c:ptCount val="2"/>
                <c:pt idx="0">
                  <c:v>3.7403637189449959</c:v>
                </c:pt>
                <c:pt idx="1">
                  <c:v>1.4973579231432965</c:v>
                </c:pt>
              </c:numCache>
            </c:numRef>
          </c:xVal>
          <c:yVal>
            <c:numRef>
              <c:f>('Meta File'!$AO$8,'Meta File'!$AO$10)</c:f>
              <c:numCache>
                <c:formatCode>General</c:formatCode>
                <c:ptCount val="2"/>
                <c:pt idx="0">
                  <c:v>1.91</c:v>
                </c:pt>
                <c:pt idx="1">
                  <c:v>2.2850000000000001</c:v>
                </c:pt>
              </c:numCache>
            </c:numRef>
          </c:yVal>
        </c:ser>
        <c:ser>
          <c:idx val="0"/>
          <c:order val="2"/>
          <c:tx>
            <c:v>Floc Blanket 6.35 mm ID</c:v>
          </c:tx>
          <c:spPr>
            <a:ln w="28575">
              <a:noFill/>
            </a:ln>
          </c:spPr>
          <c:marker>
            <c:symbol val="diamond"/>
            <c:size val="5"/>
            <c:spPr>
              <a:solidFill>
                <a:srgbClr val="C00000"/>
              </a:solidFill>
              <a:ln>
                <a:noFill/>
              </a:ln>
            </c:spPr>
          </c:marker>
          <c:errBars>
            <c:errDir val="x"/>
            <c:errBarType val="both"/>
            <c:errValType val="fixedVal"/>
            <c:val val="0"/>
            <c:spPr>
              <a:ln w="3175">
                <a:solidFill>
                  <a:srgbClr val="000000"/>
                </a:solidFill>
                <a:prstDash val="solid"/>
              </a:ln>
            </c:spPr>
          </c:errBars>
          <c:errBars>
            <c:errDir val="y"/>
            <c:errBarType val="both"/>
            <c:errValType val="cust"/>
            <c:plus>
              <c:numRef>
                <c:f>('Meta File'!$AL$4:$AL$6,'Meta File'!$AL$9,'Meta File'!$AL$12:$AL$19)</c:f>
                <c:numCache>
                  <c:formatCode>General</c:formatCode>
                  <c:ptCount val="8"/>
                  <c:pt idx="0">
                    <c:v>4.8420000000000012E-2</c:v>
                  </c:pt>
                  <c:pt idx="1">
                    <c:v>8.2390000000000005E-2</c:v>
                  </c:pt>
                  <c:pt idx="2">
                    <c:v>2.6990000000000014E-2</c:v>
                  </c:pt>
                  <c:pt idx="3">
                    <c:v>9.0600000000000042E-2</c:v>
                  </c:pt>
                  <c:pt idx="4">
                    <c:v>5.5270000000000014E-2</c:v>
                  </c:pt>
                  <c:pt idx="5">
                    <c:v>5.4040000000000019E-2</c:v>
                  </c:pt>
                  <c:pt idx="6">
                    <c:v>7.8770000000000034E-2</c:v>
                  </c:pt>
                  <c:pt idx="7">
                    <c:v>7.2270000000000029E-2</c:v>
                  </c:pt>
                </c:numCache>
              </c:numRef>
            </c:plus>
            <c:minus>
              <c:numRef>
                <c:f>('Meta File'!$AL$4:$AL$6,'Meta File'!$AL$9,'Meta File'!$AL$12:$AL$19)</c:f>
                <c:numCache>
                  <c:formatCode>General</c:formatCode>
                  <c:ptCount val="8"/>
                  <c:pt idx="0">
                    <c:v>4.8420000000000012E-2</c:v>
                  </c:pt>
                  <c:pt idx="1">
                    <c:v>8.2390000000000005E-2</c:v>
                  </c:pt>
                  <c:pt idx="2">
                    <c:v>2.6990000000000014E-2</c:v>
                  </c:pt>
                  <c:pt idx="3">
                    <c:v>9.0600000000000042E-2</c:v>
                  </c:pt>
                  <c:pt idx="4">
                    <c:v>5.5270000000000014E-2</c:v>
                  </c:pt>
                  <c:pt idx="5">
                    <c:v>5.4040000000000019E-2</c:v>
                  </c:pt>
                  <c:pt idx="6">
                    <c:v>7.8770000000000034E-2</c:v>
                  </c:pt>
                  <c:pt idx="7">
                    <c:v>7.2270000000000029E-2</c:v>
                  </c:pt>
                </c:numCache>
              </c:numRef>
            </c:minus>
            <c:spPr>
              <a:ln w="3175">
                <a:solidFill>
                  <a:srgbClr val="000000"/>
                </a:solidFill>
                <a:prstDash val="solid"/>
              </a:ln>
            </c:spPr>
          </c:errBars>
          <c:xVal>
            <c:numRef>
              <c:f>('Meta File'!$M$4:$M$6,'Meta File'!$M$9,'Meta File'!$M$12:$M$19)</c:f>
              <c:numCache>
                <c:formatCode>0</c:formatCode>
                <c:ptCount val="8"/>
                <c:pt idx="0">
                  <c:v>0.75344210129246159</c:v>
                </c:pt>
                <c:pt idx="1">
                  <c:v>1.4938938215281568</c:v>
                </c:pt>
                <c:pt idx="2">
                  <c:v>3.7438278205601292</c:v>
                </c:pt>
                <c:pt idx="3">
                  <c:v>10.868618817494704</c:v>
                </c:pt>
                <c:pt idx="4">
                  <c:v>2.4387275370569812</c:v>
                </c:pt>
                <c:pt idx="5">
                  <c:v>5.7001792077091764</c:v>
                </c:pt>
                <c:pt idx="6">
                  <c:v>6.8563231217614033</c:v>
                </c:pt>
                <c:pt idx="7">
                  <c:v>8.6983591556109019</c:v>
                </c:pt>
              </c:numCache>
            </c:numRef>
          </c:xVal>
          <c:yVal>
            <c:numRef>
              <c:f>('Meta File'!$AK$4:$AK$6,'Meta File'!$AK$9,'Meta File'!$AK$12:$AK$19)</c:f>
              <c:numCache>
                <c:formatCode>0.00</c:formatCode>
                <c:ptCount val="8"/>
                <c:pt idx="0">
                  <c:v>0.93799999999999994</c:v>
                </c:pt>
                <c:pt idx="1">
                  <c:v>1.0229999999999986</c:v>
                </c:pt>
                <c:pt idx="2">
                  <c:v>1.109</c:v>
                </c:pt>
                <c:pt idx="3">
                  <c:v>1.113</c:v>
                </c:pt>
                <c:pt idx="4">
                  <c:v>0.99199999999999999</c:v>
                </c:pt>
                <c:pt idx="5">
                  <c:v>1.175</c:v>
                </c:pt>
                <c:pt idx="6">
                  <c:v>1.1040000000000001</c:v>
                </c:pt>
                <c:pt idx="7">
                  <c:v>1.28</c:v>
                </c:pt>
              </c:numCache>
            </c:numRef>
          </c:yVal>
        </c:ser>
        <c:ser>
          <c:idx val="2"/>
          <c:order val="3"/>
          <c:tx>
            <c:v>Floc Blanket 9.53 mm ID</c:v>
          </c:tx>
          <c:spPr>
            <a:ln w="28575">
              <a:noFill/>
            </a:ln>
          </c:spPr>
          <c:marker>
            <c:symbol val="diamond"/>
            <c:size val="5"/>
            <c:spPr>
              <a:noFill/>
              <a:ln>
                <a:solidFill>
                  <a:srgbClr val="C00000"/>
                </a:solidFill>
              </a:ln>
            </c:spPr>
          </c:marker>
          <c:errBars>
            <c:errDir val="x"/>
            <c:errBarType val="both"/>
            <c:errValType val="fixedVal"/>
            <c:val val="0"/>
            <c:spPr>
              <a:ln w="3175">
                <a:solidFill>
                  <a:srgbClr val="000000"/>
                </a:solidFill>
                <a:prstDash val="solid"/>
              </a:ln>
            </c:spPr>
          </c:errBars>
          <c:errBars>
            <c:errDir val="y"/>
            <c:errBarType val="both"/>
            <c:errValType val="cust"/>
            <c:plus>
              <c:numRef>
                <c:f>('Meta File'!$AL$8,'Meta File'!$AL$10)</c:f>
                <c:numCache>
                  <c:formatCode>General</c:formatCode>
                  <c:ptCount val="2"/>
                  <c:pt idx="0">
                    <c:v>5.4690000000000065E-2</c:v>
                  </c:pt>
                  <c:pt idx="1">
                    <c:v>3.0730000000000014E-2</c:v>
                  </c:pt>
                </c:numCache>
              </c:numRef>
            </c:plus>
            <c:minus>
              <c:numRef>
                <c:f>('Meta File'!$AL$8,'Meta File'!$AL$10)</c:f>
                <c:numCache>
                  <c:formatCode>General</c:formatCode>
                  <c:ptCount val="2"/>
                  <c:pt idx="0">
                    <c:v>5.4690000000000065E-2</c:v>
                  </c:pt>
                  <c:pt idx="1">
                    <c:v>3.0730000000000014E-2</c:v>
                  </c:pt>
                </c:numCache>
              </c:numRef>
            </c:minus>
            <c:spPr>
              <a:ln w="3175">
                <a:solidFill>
                  <a:srgbClr val="000000"/>
                </a:solidFill>
                <a:prstDash val="solid"/>
              </a:ln>
            </c:spPr>
          </c:errBars>
          <c:xVal>
            <c:numRef>
              <c:f>('Meta File'!$M$8,'Meta File'!$M$10)</c:f>
              <c:numCache>
                <c:formatCode>0</c:formatCode>
                <c:ptCount val="2"/>
                <c:pt idx="0">
                  <c:v>3.7403637189449959</c:v>
                </c:pt>
                <c:pt idx="1">
                  <c:v>1.4973579231432965</c:v>
                </c:pt>
              </c:numCache>
            </c:numRef>
          </c:xVal>
          <c:yVal>
            <c:numRef>
              <c:f>('Meta File'!$AK$8,'Meta File'!$AK$10)</c:f>
              <c:numCache>
                <c:formatCode>0.00</c:formatCode>
                <c:ptCount val="2"/>
                <c:pt idx="0">
                  <c:v>0.99099999999999999</c:v>
                </c:pt>
                <c:pt idx="1">
                  <c:v>1.214</c:v>
                </c:pt>
              </c:numCache>
            </c:numRef>
          </c:yVal>
        </c:ser>
        <c:axId val="56036352"/>
        <c:axId val="56054912"/>
      </c:scatterChart>
      <c:valAx>
        <c:axId val="56036352"/>
        <c:scaling>
          <c:orientation val="minMax"/>
          <c:max val="12"/>
          <c:min val="0"/>
        </c:scaling>
        <c:axPos val="b"/>
        <c:title>
          <c:tx>
            <c:rich>
              <a:bodyPr/>
              <a:lstStyle/>
              <a:p>
                <a:pPr>
                  <a:defRPr sz="1100" b="0" i="0" u="none" strike="noStrike" baseline="0">
                    <a:solidFill>
                      <a:srgbClr val="000000"/>
                    </a:solidFill>
                    <a:latin typeface="Calibri"/>
                    <a:ea typeface="Calibri"/>
                    <a:cs typeface="Calibri"/>
                  </a:defRPr>
                </a:pPr>
                <a:r>
                  <a:rPr lang="en-US" sz="1000" b="1" i="0" strike="noStrike">
                    <a:solidFill>
                      <a:srgbClr val="000000"/>
                    </a:solidFill>
                    <a:latin typeface="Calibri"/>
                    <a:cs typeface="Calibri"/>
                  </a:rPr>
                  <a:t>V</a:t>
                </a:r>
                <a:r>
                  <a:rPr lang="el-GR" sz="1000" b="1" i="0" strike="noStrike">
                    <a:solidFill>
                      <a:srgbClr val="000000"/>
                    </a:solidFill>
                    <a:latin typeface="Calibri"/>
                    <a:cs typeface="Calibri"/>
                  </a:rPr>
                  <a:t>α (</a:t>
                </a:r>
                <a:r>
                  <a:rPr lang="en-US" sz="1000" b="1" i="0" strike="noStrike">
                    <a:solidFill>
                      <a:srgbClr val="000000"/>
                    </a:solidFill>
                    <a:latin typeface="Calibri"/>
                    <a:cs typeface="Calibri"/>
                  </a:rPr>
                  <a:t>mm/s)</a:t>
                </a:r>
              </a:p>
            </c:rich>
          </c:tx>
          <c:layout>
            <c:manualLayout>
              <c:xMode val="edge"/>
              <c:yMode val="edge"/>
              <c:x val="0.45586229708193188"/>
              <c:y val="0.94483321403006471"/>
            </c:manualLayout>
          </c:layout>
        </c:title>
        <c:numFmt formatCode="0"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56054912"/>
        <c:crosses val="autoZero"/>
        <c:crossBetween val="midCat"/>
        <c:majorUnit val="2"/>
        <c:minorUnit val="0.4"/>
      </c:valAx>
      <c:valAx>
        <c:axId val="56054912"/>
        <c:scaling>
          <c:orientation val="minMax"/>
        </c:scaling>
        <c:axPos val="l"/>
        <c:title>
          <c:tx>
            <c:rich>
              <a:bodyPr/>
              <a:lstStyle/>
              <a:p>
                <a:pPr>
                  <a:defRPr sz="1000" b="1" i="0" u="none" strike="noStrike" baseline="0">
                    <a:solidFill>
                      <a:srgbClr val="000000"/>
                    </a:solidFill>
                    <a:latin typeface="Calibri"/>
                    <a:ea typeface="Calibri"/>
                    <a:cs typeface="Calibri"/>
                  </a:defRPr>
                </a:pPr>
                <a:r>
                  <a:rPr lang="en-US"/>
                  <a:t>pC*</a:t>
                </a:r>
              </a:p>
            </c:rich>
          </c:tx>
          <c:layout/>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56036352"/>
        <c:crosses val="autoZero"/>
        <c:crossBetween val="midCat"/>
      </c:valAx>
      <c:spPr>
        <a:noFill/>
        <a:ln w="25400">
          <a:solidFill>
            <a:schemeClr val="tx1"/>
          </a:solidFill>
        </a:ln>
      </c:spPr>
    </c:plotArea>
    <c:legend>
      <c:legendPos val="r"/>
      <c:legendEntry>
        <c:idx val="4"/>
        <c:delete val="1"/>
      </c:legendEntry>
      <c:layout>
        <c:manualLayout>
          <c:xMode val="edge"/>
          <c:yMode val="edge"/>
          <c:x val="0.60289443837314327"/>
          <c:y val="9.331114292531624E-2"/>
          <c:w val="0.27477749160059894"/>
          <c:h val="0.21918682891911237"/>
        </c:manualLayout>
      </c:layout>
      <c:spPr>
        <a:ln>
          <a:solidFill>
            <a:sysClr val="windowText" lastClr="000000"/>
          </a:solidFill>
        </a:ln>
      </c:spPr>
    </c:legend>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2307911226572378"/>
          <c:y val="5.8249719069970354E-2"/>
          <c:w val="0.79461488779871103"/>
          <c:h val="0.80324785220725969"/>
        </c:manualLayout>
      </c:layout>
      <c:scatterChart>
        <c:scatterStyle val="lineMarker"/>
        <c:ser>
          <c:idx val="0"/>
          <c:order val="0"/>
          <c:tx>
            <c:v>Tube Settler 6.35 mm ID</c:v>
          </c:tx>
          <c:spPr>
            <a:ln w="28575">
              <a:noFill/>
            </a:ln>
          </c:spPr>
          <c:marker>
            <c:symbol val="circle"/>
            <c:size val="5"/>
            <c:spPr>
              <a:solidFill>
                <a:schemeClr val="accent3">
                  <a:lumMod val="75000"/>
                </a:schemeClr>
              </a:solidFill>
              <a:ln>
                <a:noFill/>
              </a:ln>
            </c:spPr>
          </c:marker>
          <c:trendline>
            <c:trendlineType val="linear"/>
          </c:trendline>
          <c:errBars>
            <c:errDir val="x"/>
            <c:errBarType val="both"/>
            <c:errValType val="fixedVal"/>
            <c:val val="0"/>
            <c:spPr>
              <a:ln w="3175">
                <a:solidFill>
                  <a:srgbClr val="000000"/>
                </a:solidFill>
                <a:prstDash val="solid"/>
              </a:ln>
            </c:spPr>
          </c:errBars>
          <c:errBars>
            <c:errDir val="y"/>
            <c:errBarType val="both"/>
            <c:errValType val="cust"/>
            <c:plus>
              <c:numRef>
                <c:f>('Meta File'!$AH$4:$AH$6,'Meta File'!$AH$9,'Meta File'!$AH$12:$AH$19)</c:f>
                <c:numCache>
                  <c:formatCode>General</c:formatCode>
                  <c:ptCount val="8"/>
                  <c:pt idx="0">
                    <c:v>8.3340000000000025E-2</c:v>
                  </c:pt>
                  <c:pt idx="1">
                    <c:v>7.7929999999999999E-2</c:v>
                  </c:pt>
                  <c:pt idx="2">
                    <c:v>4.8400000000000012E-2</c:v>
                  </c:pt>
                  <c:pt idx="3">
                    <c:v>0.89981</c:v>
                  </c:pt>
                  <c:pt idx="4">
                    <c:v>0.16208</c:v>
                  </c:pt>
                  <c:pt idx="5">
                    <c:v>0.18362999999999999</c:v>
                  </c:pt>
                  <c:pt idx="6">
                    <c:v>0.16209000000000001</c:v>
                  </c:pt>
                  <c:pt idx="7">
                    <c:v>0.26279999999999998</c:v>
                  </c:pt>
                </c:numCache>
              </c:numRef>
            </c:plus>
            <c:minus>
              <c:numRef>
                <c:f>('Meta File'!$AH$4:$AH$6,'Meta File'!$AH$9,'Meta File'!$AH$12:$AH$19)</c:f>
                <c:numCache>
                  <c:formatCode>General</c:formatCode>
                  <c:ptCount val="8"/>
                  <c:pt idx="0">
                    <c:v>8.3340000000000025E-2</c:v>
                  </c:pt>
                  <c:pt idx="1">
                    <c:v>7.7929999999999999E-2</c:v>
                  </c:pt>
                  <c:pt idx="2">
                    <c:v>4.8400000000000012E-2</c:v>
                  </c:pt>
                  <c:pt idx="3">
                    <c:v>0.89981</c:v>
                  </c:pt>
                  <c:pt idx="4">
                    <c:v>0.16208</c:v>
                  </c:pt>
                  <c:pt idx="5">
                    <c:v>0.18362999999999999</c:v>
                  </c:pt>
                  <c:pt idx="6">
                    <c:v>0.16209000000000001</c:v>
                  </c:pt>
                  <c:pt idx="7">
                    <c:v>0.26279999999999998</c:v>
                  </c:pt>
                </c:numCache>
              </c:numRef>
            </c:minus>
            <c:spPr>
              <a:ln w="3175">
                <a:solidFill>
                  <a:srgbClr val="000000"/>
                </a:solidFill>
                <a:prstDash val="solid"/>
              </a:ln>
            </c:spPr>
          </c:errBars>
          <c:xVal>
            <c:numRef>
              <c:f>('Meta File'!$M$4:$M$6,'Meta File'!$M$9,'Meta File'!$M$12:$M$19)</c:f>
              <c:numCache>
                <c:formatCode>0</c:formatCode>
                <c:ptCount val="8"/>
                <c:pt idx="0">
                  <c:v>0.75344210129246159</c:v>
                </c:pt>
                <c:pt idx="1">
                  <c:v>1.4938938215281568</c:v>
                </c:pt>
                <c:pt idx="2">
                  <c:v>3.7438278205601292</c:v>
                </c:pt>
                <c:pt idx="3">
                  <c:v>10.868618817494704</c:v>
                </c:pt>
                <c:pt idx="4">
                  <c:v>2.4387275370569812</c:v>
                </c:pt>
                <c:pt idx="5">
                  <c:v>5.7001792077091764</c:v>
                </c:pt>
                <c:pt idx="6">
                  <c:v>6.8563231217614033</c:v>
                </c:pt>
                <c:pt idx="7">
                  <c:v>8.6983591556109019</c:v>
                </c:pt>
              </c:numCache>
            </c:numRef>
          </c:xVal>
          <c:yVal>
            <c:numRef>
              <c:f>('Meta File'!$AG$4:$AG$6,'Meta File'!$AG$9,'Meta File'!$AG$12:$AG$19)</c:f>
              <c:numCache>
                <c:formatCode>General</c:formatCode>
                <c:ptCount val="8"/>
                <c:pt idx="0">
                  <c:v>1.268</c:v>
                </c:pt>
                <c:pt idx="1">
                  <c:v>1.1759999999999986</c:v>
                </c:pt>
                <c:pt idx="2">
                  <c:v>0.96000000000000063</c:v>
                </c:pt>
                <c:pt idx="3">
                  <c:v>0.129</c:v>
                </c:pt>
                <c:pt idx="4">
                  <c:v>0.90800000000000003</c:v>
                </c:pt>
                <c:pt idx="5">
                  <c:v>0.72900000000000065</c:v>
                </c:pt>
                <c:pt idx="6">
                  <c:v>0.44500000000000001</c:v>
                </c:pt>
                <c:pt idx="7">
                  <c:v>0.26400000000000001</c:v>
                </c:pt>
              </c:numCache>
            </c:numRef>
          </c:yVal>
        </c:ser>
        <c:ser>
          <c:idx val="1"/>
          <c:order val="1"/>
          <c:tx>
            <c:v>Tube Settler 9.53 mm ID</c:v>
          </c:tx>
          <c:spPr>
            <a:ln w="28575">
              <a:noFill/>
            </a:ln>
          </c:spPr>
          <c:marker>
            <c:symbol val="circle"/>
            <c:size val="5"/>
            <c:spPr>
              <a:noFill/>
              <a:ln>
                <a:solidFill>
                  <a:schemeClr val="accent3">
                    <a:lumMod val="75000"/>
                  </a:schemeClr>
                </a:solidFill>
              </a:ln>
            </c:spPr>
          </c:marker>
          <c:errBars>
            <c:errDir val="x"/>
            <c:errBarType val="both"/>
            <c:errValType val="fixedVal"/>
            <c:val val="0"/>
            <c:spPr>
              <a:ln w="3175">
                <a:solidFill>
                  <a:srgbClr val="000000"/>
                </a:solidFill>
                <a:prstDash val="solid"/>
              </a:ln>
            </c:spPr>
          </c:errBars>
          <c:errBars>
            <c:errDir val="y"/>
            <c:errBarType val="both"/>
            <c:errValType val="cust"/>
            <c:plus>
              <c:numRef>
                <c:f>('Meta File'!$AH$8,'Meta File'!$AH$10)</c:f>
                <c:numCache>
                  <c:formatCode>General</c:formatCode>
                  <c:ptCount val="2"/>
                  <c:pt idx="0">
                    <c:v>7.7090000000000033E-2</c:v>
                  </c:pt>
                  <c:pt idx="1">
                    <c:v>6.7269999999999996E-2</c:v>
                  </c:pt>
                </c:numCache>
              </c:numRef>
            </c:plus>
            <c:minus>
              <c:numRef>
                <c:f>('Meta File'!$AH$8,'Meta File'!$AH$10)</c:f>
                <c:numCache>
                  <c:formatCode>General</c:formatCode>
                  <c:ptCount val="2"/>
                  <c:pt idx="0">
                    <c:v>7.7090000000000033E-2</c:v>
                  </c:pt>
                  <c:pt idx="1">
                    <c:v>6.7269999999999996E-2</c:v>
                  </c:pt>
                </c:numCache>
              </c:numRef>
            </c:minus>
            <c:spPr>
              <a:ln w="3175">
                <a:solidFill>
                  <a:srgbClr val="000000"/>
                </a:solidFill>
                <a:prstDash val="solid"/>
              </a:ln>
            </c:spPr>
          </c:errBars>
          <c:xVal>
            <c:numRef>
              <c:f>('Meta File'!$M$8,'Meta File'!$M$10)</c:f>
              <c:numCache>
                <c:formatCode>0</c:formatCode>
                <c:ptCount val="2"/>
                <c:pt idx="0">
                  <c:v>3.7403637189449959</c:v>
                </c:pt>
                <c:pt idx="1">
                  <c:v>1.4973579231432965</c:v>
                </c:pt>
              </c:numCache>
            </c:numRef>
          </c:xVal>
          <c:yVal>
            <c:numRef>
              <c:f>('Meta File'!$AG$8,'Meta File'!$AG$10)</c:f>
              <c:numCache>
                <c:formatCode>General</c:formatCode>
                <c:ptCount val="2"/>
                <c:pt idx="0">
                  <c:v>0.91900000000000004</c:v>
                </c:pt>
                <c:pt idx="1">
                  <c:v>1.0720000000000001</c:v>
                </c:pt>
              </c:numCache>
            </c:numRef>
          </c:yVal>
        </c:ser>
        <c:axId val="56091008"/>
        <c:axId val="56092928"/>
      </c:scatterChart>
      <c:valAx>
        <c:axId val="56091008"/>
        <c:scaling>
          <c:orientation val="minMax"/>
          <c:max val="12"/>
        </c:scaling>
        <c:axPos val="b"/>
        <c:title>
          <c:tx>
            <c:rich>
              <a:bodyPr/>
              <a:lstStyle/>
              <a:p>
                <a:pPr>
                  <a:defRPr sz="1100" b="0" i="0" u="none" strike="noStrike" baseline="0">
                    <a:solidFill>
                      <a:srgbClr val="000000"/>
                    </a:solidFill>
                    <a:latin typeface="Calibri"/>
                    <a:ea typeface="Calibri"/>
                    <a:cs typeface="Calibri"/>
                  </a:defRPr>
                </a:pPr>
                <a:r>
                  <a:rPr lang="en-US" sz="1000" b="1" i="0" strike="noStrike">
                    <a:solidFill>
                      <a:srgbClr val="000000"/>
                    </a:solidFill>
                    <a:latin typeface="Calibri"/>
                    <a:cs typeface="Calibri"/>
                  </a:rPr>
                  <a:t>V</a:t>
                </a:r>
                <a:r>
                  <a:rPr lang="el-GR" sz="1000" b="1" i="0" strike="noStrike">
                    <a:solidFill>
                      <a:srgbClr val="000000"/>
                    </a:solidFill>
                    <a:latin typeface="Calibri"/>
                    <a:cs typeface="Calibri"/>
                  </a:rPr>
                  <a:t>α (</a:t>
                </a:r>
                <a:r>
                  <a:rPr lang="en-US" sz="1000" b="1" i="0" strike="noStrike">
                    <a:solidFill>
                      <a:srgbClr val="000000"/>
                    </a:solidFill>
                    <a:latin typeface="Calibri"/>
                    <a:cs typeface="Calibri"/>
                  </a:rPr>
                  <a:t>mm/s)</a:t>
                </a:r>
              </a:p>
            </c:rich>
          </c:tx>
          <c:layout>
            <c:manualLayout>
              <c:xMode val="edge"/>
              <c:yMode val="edge"/>
              <c:x val="0.45912519074650554"/>
              <c:y val="0.9005718285214348"/>
            </c:manualLayout>
          </c:layout>
        </c:title>
        <c:numFmt formatCode="0"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56092928"/>
        <c:crosses val="autoZero"/>
        <c:crossBetween val="midCat"/>
      </c:valAx>
      <c:valAx>
        <c:axId val="56092928"/>
        <c:scaling>
          <c:orientation val="minMax"/>
        </c:scaling>
        <c:axPos val="l"/>
        <c:title>
          <c:tx>
            <c:rich>
              <a:bodyPr/>
              <a:lstStyle/>
              <a:p>
                <a:pPr>
                  <a:defRPr sz="1000" b="1" i="0" u="none" strike="noStrike" baseline="0">
                    <a:solidFill>
                      <a:srgbClr val="000000"/>
                    </a:solidFill>
                    <a:latin typeface="Calibri"/>
                    <a:ea typeface="Calibri"/>
                    <a:cs typeface="Calibri"/>
                  </a:defRPr>
                </a:pPr>
                <a:r>
                  <a:rPr lang="en-US"/>
                  <a:t>pC*</a:t>
                </a:r>
              </a:p>
            </c:rich>
          </c:tx>
          <c:layout>
            <c:manualLayout>
              <c:xMode val="edge"/>
              <c:yMode val="edge"/>
              <c:x val="2.7150257380618152E-2"/>
              <c:y val="0.4215661708953054"/>
            </c:manualLayout>
          </c:layout>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56091008"/>
        <c:crosses val="autoZero"/>
        <c:crossBetween val="midCat"/>
      </c:valAx>
      <c:spPr>
        <a:ln w="25400">
          <a:solidFill>
            <a:sysClr val="windowText" lastClr="000000"/>
          </a:solidFill>
        </a:ln>
      </c:spPr>
    </c:plotArea>
    <c:legend>
      <c:legendPos val="r"/>
      <c:legendEntry>
        <c:idx val="2"/>
        <c:delete val="1"/>
      </c:legendEntry>
      <c:layout>
        <c:manualLayout>
          <c:xMode val="edge"/>
          <c:yMode val="edge"/>
          <c:x val="0.53446734959991082"/>
          <c:y val="7.9323524091277922E-2"/>
          <c:w val="0.28969516873666717"/>
          <c:h val="9.7353995510780597E-2"/>
        </c:manualLayout>
      </c:layout>
      <c:spPr>
        <a:ln>
          <a:solidFill>
            <a:sysClr val="windowText" lastClr="000000"/>
          </a:solidFill>
        </a:ln>
      </c:spPr>
      <c:txPr>
        <a:bodyPr/>
        <a:lstStyle/>
        <a:p>
          <a:pPr>
            <a:defRPr sz="920" b="0" i="0" u="none" strike="noStrike" baseline="0">
              <a:solidFill>
                <a:srgbClr val="000000"/>
              </a:solidFill>
              <a:latin typeface="Calibri"/>
              <a:ea typeface="Calibri"/>
              <a:cs typeface="Calibri"/>
            </a:defRPr>
          </a:pPr>
          <a:endParaRPr lang="en-US"/>
        </a:p>
      </c:txPr>
    </c:legend>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4484951881014874"/>
          <c:y val="2.3584617140248773E-2"/>
          <c:w val="0.80145603674540677"/>
          <c:h val="0.8128433524145986"/>
        </c:manualLayout>
      </c:layout>
      <c:scatterChart>
        <c:scatterStyle val="lineMarker"/>
        <c:ser>
          <c:idx val="0"/>
          <c:order val="0"/>
          <c:tx>
            <c:v>10 runs interval</c:v>
          </c:tx>
          <c:spPr>
            <a:ln w="28575">
              <a:noFill/>
            </a:ln>
          </c:spPr>
          <c:marker>
            <c:symbol val="circle"/>
            <c:size val="2"/>
          </c:marker>
          <c:errBars>
            <c:errDir val="y"/>
            <c:errBarType val="both"/>
            <c:errValType val="cust"/>
            <c:plus>
              <c:numRef>
                <c:f>ramp1!$I$169:$I$184</c:f>
                <c:numCache>
                  <c:formatCode>General</c:formatCode>
                  <c:ptCount val="16"/>
                  <c:pt idx="0">
                    <c:v>2.7882506030872774E-2</c:v>
                  </c:pt>
                  <c:pt idx="1">
                    <c:v>1.1243512822001459E-2</c:v>
                  </c:pt>
                  <c:pt idx="2">
                    <c:v>1.8295908278635236E-2</c:v>
                  </c:pt>
                  <c:pt idx="3">
                    <c:v>1.5860823695690963E-2</c:v>
                  </c:pt>
                  <c:pt idx="4">
                    <c:v>1.666807630058072E-2</c:v>
                  </c:pt>
                  <c:pt idx="5">
                    <c:v>1.6313822713403044E-2</c:v>
                  </c:pt>
                  <c:pt idx="6">
                    <c:v>9.2743487391985183E-3</c:v>
                  </c:pt>
                  <c:pt idx="7">
                    <c:v>1.6966716289903861E-2</c:v>
                  </c:pt>
                  <c:pt idx="8">
                    <c:v>1.5166701669502283E-2</c:v>
                  </c:pt>
                  <c:pt idx="9">
                    <c:v>2.0016964469867646E-2</c:v>
                  </c:pt>
                  <c:pt idx="10">
                    <c:v>1.8114601130156699E-2</c:v>
                  </c:pt>
                  <c:pt idx="11">
                    <c:v>2.0073184512066692E-2</c:v>
                  </c:pt>
                  <c:pt idx="12">
                    <c:v>1.1485639264772756E-2</c:v>
                  </c:pt>
                  <c:pt idx="13">
                    <c:v>1.0759849578300888E-2</c:v>
                  </c:pt>
                  <c:pt idx="14">
                    <c:v>1.5408625797485991E-2</c:v>
                  </c:pt>
                  <c:pt idx="15">
                    <c:v>1.1533596421703915E-2</c:v>
                  </c:pt>
                </c:numCache>
              </c:numRef>
            </c:plus>
            <c:minus>
              <c:numRef>
                <c:f>ramp1!$I$169:$I$184</c:f>
                <c:numCache>
                  <c:formatCode>General</c:formatCode>
                  <c:ptCount val="16"/>
                  <c:pt idx="0">
                    <c:v>2.7882506030872774E-2</c:v>
                  </c:pt>
                  <c:pt idx="1">
                    <c:v>1.1243512822001459E-2</c:v>
                  </c:pt>
                  <c:pt idx="2">
                    <c:v>1.8295908278635236E-2</c:v>
                  </c:pt>
                  <c:pt idx="3">
                    <c:v>1.5860823695690963E-2</c:v>
                  </c:pt>
                  <c:pt idx="4">
                    <c:v>1.666807630058072E-2</c:v>
                  </c:pt>
                  <c:pt idx="5">
                    <c:v>1.6313822713403044E-2</c:v>
                  </c:pt>
                  <c:pt idx="6">
                    <c:v>9.2743487391985183E-3</c:v>
                  </c:pt>
                  <c:pt idx="7">
                    <c:v>1.6966716289903861E-2</c:v>
                  </c:pt>
                  <c:pt idx="8">
                    <c:v>1.5166701669502283E-2</c:v>
                  </c:pt>
                  <c:pt idx="9">
                    <c:v>2.0016964469867646E-2</c:v>
                  </c:pt>
                  <c:pt idx="10">
                    <c:v>1.8114601130156699E-2</c:v>
                  </c:pt>
                  <c:pt idx="11">
                    <c:v>2.0073184512066692E-2</c:v>
                  </c:pt>
                  <c:pt idx="12">
                    <c:v>1.1485639264772756E-2</c:v>
                  </c:pt>
                  <c:pt idx="13">
                    <c:v>1.0759849578300888E-2</c:v>
                  </c:pt>
                  <c:pt idx="14">
                    <c:v>1.5408625797485991E-2</c:v>
                  </c:pt>
                  <c:pt idx="15">
                    <c:v>1.1533596421703915E-2</c:v>
                  </c:pt>
                </c:numCache>
              </c:numRef>
            </c:minus>
          </c:errBars>
          <c:errBars>
            <c:errDir val="x"/>
            <c:errBarType val="both"/>
            <c:errValType val="fixedVal"/>
            <c:val val="0"/>
          </c:errBars>
          <c:xVal>
            <c:numRef>
              <c:f>ramp1!$G$170:$G$184</c:f>
              <c:numCache>
                <c:formatCode>General</c:formatCode>
                <c:ptCount val="15"/>
                <c:pt idx="0">
                  <c:v>8.9307558835191606E-2</c:v>
                </c:pt>
                <c:pt idx="1">
                  <c:v>0.13396133825278717</c:v>
                </c:pt>
                <c:pt idx="2">
                  <c:v>0.17861511767038299</c:v>
                </c:pt>
                <c:pt idx="3">
                  <c:v>0.22326889708797923</c:v>
                </c:pt>
                <c:pt idx="4">
                  <c:v>0.26792267650557533</c:v>
                </c:pt>
                <c:pt idx="5">
                  <c:v>0.31257645592317146</c:v>
                </c:pt>
                <c:pt idx="6">
                  <c:v>0.35723023534076598</c:v>
                </c:pt>
                <c:pt idx="7">
                  <c:v>0.40188401475836233</c:v>
                </c:pt>
                <c:pt idx="8">
                  <c:v>0.44653779417595801</c:v>
                </c:pt>
                <c:pt idx="9">
                  <c:v>0.49119157359355398</c:v>
                </c:pt>
                <c:pt idx="10">
                  <c:v>0.53584535301115066</c:v>
                </c:pt>
                <c:pt idx="11">
                  <c:v>0.58049913242874662</c:v>
                </c:pt>
                <c:pt idx="12">
                  <c:v>0.62515291184634059</c:v>
                </c:pt>
                <c:pt idx="13">
                  <c:v>0.66980669126393766</c:v>
                </c:pt>
                <c:pt idx="14">
                  <c:v>0.71446047068153362</c:v>
                </c:pt>
              </c:numCache>
            </c:numRef>
          </c:xVal>
          <c:yVal>
            <c:numRef>
              <c:f>ramp1!$H$170:$H$184</c:f>
              <c:numCache>
                <c:formatCode>General</c:formatCode>
                <c:ptCount val="15"/>
                <c:pt idx="0">
                  <c:v>0.63497727272727356</c:v>
                </c:pt>
                <c:pt idx="1">
                  <c:v>0.62585227272727362</c:v>
                </c:pt>
                <c:pt idx="2">
                  <c:v>0.64772727272727326</c:v>
                </c:pt>
                <c:pt idx="3">
                  <c:v>0.60022727272727283</c:v>
                </c:pt>
                <c:pt idx="4">
                  <c:v>0.57400252525252449</c:v>
                </c:pt>
                <c:pt idx="5">
                  <c:v>0.60181818181818181</c:v>
                </c:pt>
                <c:pt idx="6">
                  <c:v>0.64501262626262645</c:v>
                </c:pt>
                <c:pt idx="7">
                  <c:v>0.664215909090909</c:v>
                </c:pt>
                <c:pt idx="8">
                  <c:v>0.73030844155844232</c:v>
                </c:pt>
                <c:pt idx="9">
                  <c:v>0.6999621212121202</c:v>
                </c:pt>
                <c:pt idx="10">
                  <c:v>0.68646464646464633</c:v>
                </c:pt>
                <c:pt idx="11">
                  <c:v>0.67217045454545543</c:v>
                </c:pt>
                <c:pt idx="12">
                  <c:v>0.69105681818181863</c:v>
                </c:pt>
                <c:pt idx="13">
                  <c:v>0.88292613636363604</c:v>
                </c:pt>
                <c:pt idx="14">
                  <c:v>0.91452651515151528</c:v>
                </c:pt>
              </c:numCache>
            </c:numRef>
          </c:yVal>
        </c:ser>
        <c:ser>
          <c:idx val="1"/>
          <c:order val="1"/>
          <c:tx>
            <c:v>30 runs interval</c:v>
          </c:tx>
          <c:spPr>
            <a:ln w="28575">
              <a:noFill/>
            </a:ln>
          </c:spPr>
          <c:marker>
            <c:symbol val="square"/>
            <c:size val="3"/>
          </c:marker>
          <c:errBars>
            <c:errDir val="y"/>
            <c:errBarType val="both"/>
            <c:errValType val="cust"/>
            <c:plus>
              <c:numRef>
                <c:f>(ramp1!$L$176:$L$179,ramp1!$L$181:$L$183)</c:f>
                <c:numCache>
                  <c:formatCode>General</c:formatCode>
                  <c:ptCount val="7"/>
                  <c:pt idx="0">
                    <c:v>1.6703447070378026E-2</c:v>
                  </c:pt>
                  <c:pt idx="1">
                    <c:v>1.8784022630225949E-2</c:v>
                  </c:pt>
                  <c:pt idx="2">
                    <c:v>1.7718972025274574E-2</c:v>
                  </c:pt>
                  <c:pt idx="3">
                    <c:v>4.489631401735944E-2</c:v>
                  </c:pt>
                  <c:pt idx="4">
                    <c:v>3.478153225139189E-2</c:v>
                  </c:pt>
                  <c:pt idx="5">
                    <c:v>4.7645581399639106E-2</c:v>
                  </c:pt>
                  <c:pt idx="6">
                    <c:v>4.9740521729235723E-2</c:v>
                  </c:pt>
                </c:numCache>
              </c:numRef>
            </c:plus>
            <c:minus>
              <c:numRef>
                <c:f>(ramp1!$L$176:$L$179,ramp1!$L$181:$L$183)</c:f>
                <c:numCache>
                  <c:formatCode>General</c:formatCode>
                  <c:ptCount val="7"/>
                  <c:pt idx="0">
                    <c:v>1.6703447070378026E-2</c:v>
                  </c:pt>
                  <c:pt idx="1">
                    <c:v>1.8784022630225949E-2</c:v>
                  </c:pt>
                  <c:pt idx="2">
                    <c:v>1.7718972025274574E-2</c:v>
                  </c:pt>
                  <c:pt idx="3">
                    <c:v>4.489631401735944E-2</c:v>
                  </c:pt>
                  <c:pt idx="4">
                    <c:v>3.478153225139189E-2</c:v>
                  </c:pt>
                  <c:pt idx="5">
                    <c:v>4.7645581399639106E-2</c:v>
                  </c:pt>
                  <c:pt idx="6">
                    <c:v>4.9740521729235723E-2</c:v>
                  </c:pt>
                </c:numCache>
              </c:numRef>
            </c:minus>
          </c:errBars>
          <c:errBars>
            <c:errDir val="x"/>
            <c:errBarType val="both"/>
            <c:errValType val="fixedVal"/>
            <c:val val="0"/>
          </c:errBars>
          <c:xVal>
            <c:numRef>
              <c:f>ramp1!$G$176:$G$183</c:f>
              <c:numCache>
                <c:formatCode>General</c:formatCode>
                <c:ptCount val="8"/>
                <c:pt idx="0">
                  <c:v>0.35723023534076598</c:v>
                </c:pt>
                <c:pt idx="1">
                  <c:v>0.40188401475836233</c:v>
                </c:pt>
                <c:pt idx="2">
                  <c:v>0.44653779417595801</c:v>
                </c:pt>
                <c:pt idx="3">
                  <c:v>0.49119157359355398</c:v>
                </c:pt>
                <c:pt idx="4">
                  <c:v>0.53584535301115066</c:v>
                </c:pt>
                <c:pt idx="5">
                  <c:v>0.58049913242874662</c:v>
                </c:pt>
                <c:pt idx="6">
                  <c:v>0.62515291184634059</c:v>
                </c:pt>
                <c:pt idx="7">
                  <c:v>0.66980669126393766</c:v>
                </c:pt>
              </c:numCache>
            </c:numRef>
          </c:xVal>
          <c:yVal>
            <c:numRef>
              <c:f>ramp1!$K$176:$K$183</c:f>
              <c:numCache>
                <c:formatCode>General</c:formatCode>
                <c:ptCount val="8"/>
                <c:pt idx="0">
                  <c:v>0.63426666666666653</c:v>
                </c:pt>
                <c:pt idx="1">
                  <c:v>0.66911111111111188</c:v>
                </c:pt>
                <c:pt idx="2">
                  <c:v>0.67403703703703777</c:v>
                </c:pt>
                <c:pt idx="3">
                  <c:v>0.9681111111111107</c:v>
                </c:pt>
                <c:pt idx="4">
                  <c:v>1.1271895424836607</c:v>
                </c:pt>
                <c:pt idx="5">
                  <c:v>0.88311965811965831</c:v>
                </c:pt>
                <c:pt idx="6">
                  <c:v>1.0101157407407422</c:v>
                </c:pt>
                <c:pt idx="7">
                  <c:v>1.1340909090909101</c:v>
                </c:pt>
              </c:numCache>
            </c:numRef>
          </c:yVal>
        </c:ser>
        <c:axId val="57257984"/>
        <c:axId val="57259904"/>
      </c:scatterChart>
      <c:valAx>
        <c:axId val="57257984"/>
        <c:scaling>
          <c:orientation val="minMax"/>
        </c:scaling>
        <c:axPos val="b"/>
        <c:title>
          <c:tx>
            <c:rich>
              <a:bodyPr/>
              <a:lstStyle/>
              <a:p>
                <a:pPr>
                  <a:defRPr/>
                </a:pPr>
                <a:r>
                  <a:rPr lang="en-US" dirty="0" err="1"/>
                  <a:t>V</a:t>
                </a:r>
                <a:r>
                  <a:rPr lang="en-US" baseline="-25000" dirty="0" err="1"/>
                  <a:t>capture</a:t>
                </a:r>
                <a:r>
                  <a:rPr lang="en-US" dirty="0"/>
                  <a:t> (mm/s)</a:t>
                </a:r>
              </a:p>
            </c:rich>
          </c:tx>
          <c:layout>
            <c:manualLayout>
              <c:xMode val="edge"/>
              <c:yMode val="edge"/>
              <c:x val="0.45146731677650204"/>
              <c:y val="0.91511236621027159"/>
            </c:manualLayout>
          </c:layout>
        </c:title>
        <c:numFmt formatCode="General" sourceLinked="1"/>
        <c:tickLblPos val="nextTo"/>
        <c:crossAx val="57259904"/>
        <c:crosses val="autoZero"/>
        <c:crossBetween val="midCat"/>
      </c:valAx>
      <c:valAx>
        <c:axId val="57259904"/>
        <c:scaling>
          <c:orientation val="minMax"/>
        </c:scaling>
        <c:axPos val="l"/>
        <c:title>
          <c:tx>
            <c:rich>
              <a:bodyPr rot="-5400000" vert="horz"/>
              <a:lstStyle/>
              <a:p>
                <a:pPr>
                  <a:defRPr/>
                </a:pPr>
                <a:r>
                  <a:rPr lang="en-US"/>
                  <a:t>Tube</a:t>
                </a:r>
                <a:r>
                  <a:rPr lang="en-US" baseline="0"/>
                  <a:t> effl. NTUs</a:t>
                </a:r>
                <a:endParaRPr lang="en-US"/>
              </a:p>
            </c:rich>
          </c:tx>
          <c:layout/>
        </c:title>
        <c:numFmt formatCode="General" sourceLinked="1"/>
        <c:tickLblPos val="nextTo"/>
        <c:crossAx val="57257984"/>
        <c:crosses val="autoZero"/>
        <c:crossBetween val="midCat"/>
      </c:valAx>
      <c:spPr>
        <a:ln w="25400">
          <a:solidFill>
            <a:schemeClr val="tx1"/>
          </a:solidFill>
        </a:ln>
      </c:spPr>
    </c:plotArea>
    <c:legend>
      <c:legendPos val="r"/>
      <c:layout>
        <c:manualLayout>
          <c:xMode val="edge"/>
          <c:yMode val="edge"/>
          <c:x val="0.2023105495046652"/>
          <c:y val="8.5324812659287361E-2"/>
          <c:w val="0.21383668186327018"/>
          <c:h val="0.13247551773080737"/>
        </c:manualLayout>
      </c:layout>
      <c:spPr>
        <a:ln>
          <a:solidFill>
            <a:sysClr val="windowText" lastClr="000000"/>
          </a:solidFill>
        </a:ln>
      </c:spPr>
    </c:legend>
    <c:plotVisOnly val="1"/>
  </c:chart>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5" Type="http://schemas.openxmlformats.org/officeDocument/2006/relationships/image" Target="../media/image15.wmf"/><Relationship Id="rId4"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wmf"/></Relationships>
</file>

<file path=ppt/drawings/drawing1.xml><?xml version="1.0" encoding="utf-8"?>
<c:userShapes xmlns:c="http://schemas.openxmlformats.org/drawingml/2006/chart">
  <cdr:relSizeAnchor xmlns:cdr="http://schemas.openxmlformats.org/drawingml/2006/chartDrawing">
    <cdr:from>
      <cdr:x>0.18905</cdr:x>
      <cdr:y>0.525</cdr:y>
    </cdr:from>
    <cdr:to>
      <cdr:x>0.8524</cdr:x>
      <cdr:y>0.52538</cdr:y>
    </cdr:to>
    <cdr:sp macro="" textlink="">
      <cdr:nvSpPr>
        <cdr:cNvPr id="5" name="Straight Connector 4"/>
        <cdr:cNvSpPr/>
      </cdr:nvSpPr>
      <cdr:spPr>
        <a:xfrm xmlns:a="http://schemas.openxmlformats.org/drawingml/2006/main">
          <a:off x="1085851" y="2200275"/>
          <a:ext cx="3810000" cy="1588"/>
        </a:xfrm>
        <a:prstGeom xmlns:a="http://schemas.openxmlformats.org/drawingml/2006/main" prst="line">
          <a:avLst/>
        </a:prstGeom>
        <a:ln xmlns:a="http://schemas.openxmlformats.org/drawingml/2006/main" w="12700">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a:t>
            </a:r>
            <a:r>
              <a:rPr lang="en-US" baseline="0" dirty="0" smtClean="0"/>
              <a:t> understand what we’ve been doing I have to explain the background theory. First I would like to define the design parameter for tube settlers which we refer to as the capture velocity. but in order to do this I need to explain the terminal velocity of flocs. Flocs in water have a terminal velocity due to gravity which pulls them down. So if I have a floc entering the plate settler at the top plate, it is going to experience the pull of gravity and the push of the fluid. The resulting distance it will have to travel before hitting the bottom plate will be a function of its terminal velocity. Once it hits the bottom plate, the floc should slide down the incline with a terminal velocity multiplied by the sine of the angle alpha. Now that we have an idea about what the terminal velocity does to the flocs, we can define the capture velocity. The capture velocity will be the terminal velocity of the slowest settling floc. If we look at the diagram on the right the capture velocity of the plate settler here would be related to the settling velocity of the red particle. What is fortunately </a:t>
            </a:r>
            <a:r>
              <a:rPr lang="en-US" baseline="0" dirty="0" err="1" smtClean="0"/>
              <a:t>convienent</a:t>
            </a:r>
            <a:r>
              <a:rPr lang="en-US" baseline="0" dirty="0" smtClean="0"/>
              <a:t> for us is that the capture velocity of settlers is dependent on geometric factors as well as the velocity of the fluid.</a:t>
            </a:r>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that you’re more</a:t>
            </a:r>
            <a:r>
              <a:rPr lang="en-US" baseline="0" dirty="0" smtClean="0"/>
              <a:t> familiar with terminal velocity I can explain what we refer to as floc roll up theory.</a:t>
            </a:r>
          </a:p>
          <a:p>
            <a:endParaRPr lang="en-US" baseline="0" dirty="0" smtClean="0"/>
          </a:p>
          <a:p>
            <a:r>
              <a:rPr lang="en-US" baseline="0" dirty="0" smtClean="0"/>
              <a:t>Flocs falling down the </a:t>
            </a:r>
            <a:r>
              <a:rPr lang="en-US" baseline="0" smtClean="0"/>
              <a:t>incline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Draw boxes/change layout.</a:t>
            </a:r>
          </a:p>
          <a:p>
            <a:pPr>
              <a:buFontTx/>
              <a:buChar char="-"/>
            </a:pPr>
            <a:endParaRPr lang="en-US" dirty="0" smtClean="0"/>
          </a:p>
          <a:p>
            <a:pPr>
              <a:buFontTx/>
              <a:buChar char="-"/>
            </a:pPr>
            <a:r>
              <a:rPr lang="en-US" dirty="0" smtClean="0"/>
              <a:t>Emphasize</a:t>
            </a:r>
            <a:r>
              <a:rPr lang="en-US" baseline="0" dirty="0" smtClean="0"/>
              <a:t> on the turbidity measurements we collect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Draw boxes/change layout.</a:t>
            </a:r>
          </a:p>
          <a:p>
            <a:pPr>
              <a:buFontTx/>
              <a:buChar char="-"/>
            </a:pPr>
            <a:endParaRPr lang="en-US" dirty="0" smtClean="0"/>
          </a:p>
          <a:p>
            <a:pPr>
              <a:buFontTx/>
              <a:buChar char="-"/>
            </a:pPr>
            <a:r>
              <a:rPr lang="en-US" dirty="0" smtClean="0"/>
              <a:t>Emphasize</a:t>
            </a:r>
            <a:r>
              <a:rPr lang="en-US" baseline="0" dirty="0" smtClean="0"/>
              <a:t> on the turbidity measurements we collect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Draw boxes/change layout.</a:t>
            </a:r>
          </a:p>
          <a:p>
            <a:pPr>
              <a:buFontTx/>
              <a:buChar char="-"/>
            </a:pPr>
            <a:endParaRPr lang="en-US" dirty="0" smtClean="0"/>
          </a:p>
          <a:p>
            <a:pPr>
              <a:buFontTx/>
              <a:buChar char="-"/>
            </a:pPr>
            <a:r>
              <a:rPr lang="en-US" dirty="0" smtClean="0"/>
              <a:t>Emphasize</a:t>
            </a:r>
            <a:r>
              <a:rPr lang="en-US" baseline="0" dirty="0" smtClean="0"/>
              <a:t> on the turbidity measurements we collect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Draw boxes/change layout.</a:t>
            </a:r>
          </a:p>
          <a:p>
            <a:pPr>
              <a:buFontTx/>
              <a:buChar char="-"/>
            </a:pPr>
            <a:endParaRPr lang="en-US" dirty="0" smtClean="0"/>
          </a:p>
          <a:p>
            <a:pPr>
              <a:buFontTx/>
              <a:buChar char="-"/>
            </a:pPr>
            <a:r>
              <a:rPr lang="en-US" dirty="0" smtClean="0"/>
              <a:t>Emphasize</a:t>
            </a:r>
            <a:r>
              <a:rPr lang="en-US" baseline="0" dirty="0" smtClean="0"/>
              <a:t> on the turbidity measurements we collect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Draw boxes/change layout.</a:t>
            </a:r>
          </a:p>
          <a:p>
            <a:pPr>
              <a:buFontTx/>
              <a:buChar char="-"/>
            </a:pPr>
            <a:endParaRPr lang="en-US" dirty="0" smtClean="0"/>
          </a:p>
          <a:p>
            <a:pPr>
              <a:buFontTx/>
              <a:buChar char="-"/>
            </a:pPr>
            <a:r>
              <a:rPr lang="en-US" dirty="0" smtClean="0"/>
              <a:t>Emphasize</a:t>
            </a:r>
            <a:r>
              <a:rPr lang="en-US" baseline="0" dirty="0" smtClean="0"/>
              <a:t> on the turbidity measurements we collect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r>
              <a:rPr lang="en-US" smtClean="0"/>
              <a:t>‹#›</a:t>
            </a:r>
            <a:endParaRPr lang="en-US" dirty="0"/>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dirty="0"/>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dirty="0"/>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pic>
        <p:nvPicPr>
          <p:cNvPr id="12" name="Picture 5" descr="b"/>
          <p:cNvPicPr>
            <a:picLocks noChangeAspect="1" noChangeArrowheads="1"/>
          </p:cNvPicPr>
          <p:nvPr userDrawn="1"/>
        </p:nvPicPr>
        <p:blipFill>
          <a:blip r:embed="rId4" cstate="print"/>
          <a:srcRect/>
          <a:stretch>
            <a:fillRect/>
          </a:stretch>
        </p:blipFill>
        <p:spPr bwMode="auto">
          <a:xfrm>
            <a:off x="6248400" y="6283098"/>
            <a:ext cx="1934029" cy="574902"/>
          </a:xfrm>
          <a:prstGeom prst="rect">
            <a:avLst/>
          </a:prstGeom>
          <a:noFill/>
          <a:ln w="9525">
            <a:noFill/>
            <a:miter lim="800000"/>
            <a:headEnd/>
            <a:tailEnd/>
          </a:ln>
        </p:spPr>
      </p:pic>
      <p:pic>
        <p:nvPicPr>
          <p:cNvPr id="13" name="Picture 6" descr="a"/>
          <p:cNvPicPr>
            <a:picLocks noChangeAspect="1" noChangeArrowheads="1"/>
          </p:cNvPicPr>
          <p:nvPr userDrawn="1"/>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fld id="{0BEC7233-2BFA-432B-ABE8-38F34C33CB0A}" type="slidenum">
              <a:rPr lang="en-US" smtClean="0"/>
              <a:pPr/>
              <a:t>‹#›</a:t>
            </a:fld>
            <a:endParaRPr lang="en-US" dirty="0"/>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pic>
        <p:nvPicPr>
          <p:cNvPr id="8"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fld id="{1B777A3E-FDD0-4F82-99B3-45471980314D}" type="slidenum">
              <a:rPr lang="en-US" smtClean="0"/>
              <a:pPr/>
              <a:t>‹#›</a:t>
            </a:fld>
            <a:endParaRPr lang="en-US" dirty="0"/>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pic>
        <p:nvPicPr>
          <p:cNvPr id="8"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495800"/>
          </a:xfrm>
        </p:spPr>
        <p:txBody>
          <a:bodyPr/>
          <a:lstStyle>
            <a:lvl2pPr>
              <a:buSzPct val="80000"/>
              <a:buFont typeface="Wingdings" pitchFamily="2" charset="2"/>
              <a:buChar char="q"/>
              <a:defRPr/>
            </a:lvl2pPr>
            <a:lvl3pPr>
              <a:buFont typeface="Courier New" pitchFamily="49" charset="0"/>
              <a:buChar char="o"/>
              <a:defRPr/>
            </a:lvl3pPr>
            <a:lvl4pPr>
              <a:buFont typeface="Wingdings" pitchFamily="2" charset="2"/>
              <a:buChar char="§"/>
              <a:defRPr/>
            </a:lvl4pPr>
            <a:lvl5pPr>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fld id="{1BC34EED-9ADC-4AED-8D3A-F5B8192C3ADF}" type="slidenum">
              <a:rPr lang="en-US" smtClean="0"/>
              <a:pPr/>
              <a:t>‹#›</a:t>
            </a:fld>
            <a:endParaRPr lang="en-US" dirty="0"/>
          </a:p>
        </p:txBody>
      </p:sp>
      <p:sp>
        <p:nvSpPr>
          <p:cNvPr id="6" name="Slide Number Placeholder 5"/>
          <p:cNvSpPr>
            <a:spLocks noGrp="1"/>
          </p:cNvSpPr>
          <p:nvPr>
            <p:ph type="sldNum" sz="quarter" idx="12"/>
          </p:nvPr>
        </p:nvSpPr>
        <p:spPr>
          <a:xfrm>
            <a:off x="8153400" y="6245225"/>
            <a:ext cx="533400" cy="476250"/>
          </a:xfrm>
        </p:spPr>
        <p:txBody>
          <a:bodyPr/>
          <a:lstStyle>
            <a:lvl1pPr>
              <a:defRPr/>
            </a:lvl1pPr>
          </a:lstStyle>
          <a:p>
            <a:fld id="{33253CF1-E184-4C42-BF06-4252E09B8650}" type="slidenum">
              <a:rPr lang="en-US"/>
              <a:pPr/>
              <a:t>‹#›</a:t>
            </a:fld>
            <a:endParaRPr lang="en-US"/>
          </a:p>
        </p:txBody>
      </p:sp>
      <p:pic>
        <p:nvPicPr>
          <p:cNvPr id="8"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fld id="{40D9B386-C87B-4891-89D9-E9655FA33052}" type="slidenum">
              <a:rPr lang="en-US" smtClean="0"/>
              <a:pPr/>
              <a:t>‹#›</a:t>
            </a:fld>
            <a:endParaRPr lang="en-US" dirty="0"/>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pic>
        <p:nvPicPr>
          <p:cNvPr id="8"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fld id="{8F7BFCB7-E6D6-400D-8852-CDECB7087DE7}" type="slidenum">
              <a:rPr lang="en-US" smtClean="0"/>
              <a:pPr/>
              <a:t>‹#›</a:t>
            </a:fld>
            <a:endParaRPr lang="en-US" dirty="0"/>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pic>
        <p:nvPicPr>
          <p:cNvPr id="8" name="Picture 5" descr="b"/>
          <p:cNvPicPr>
            <a:picLocks noChangeAspect="1" noChangeArrowheads="1"/>
          </p:cNvPicPr>
          <p:nvPr userDrawn="1"/>
        </p:nvPicPr>
        <p:blipFill>
          <a:blip r:embed="rId2" cstate="print"/>
          <a:srcRect/>
          <a:stretch>
            <a:fillRect/>
          </a:stretch>
        </p:blipFill>
        <p:spPr bwMode="auto">
          <a:xfrm>
            <a:off x="6400800" y="6283098"/>
            <a:ext cx="1934029" cy="574902"/>
          </a:xfrm>
          <a:prstGeom prst="rect">
            <a:avLst/>
          </a:prstGeom>
          <a:noFill/>
          <a:ln w="9525">
            <a:noFill/>
            <a:miter lim="800000"/>
            <a:headEnd/>
            <a:tailEnd/>
          </a:ln>
        </p:spPr>
      </p:pic>
      <p:pic>
        <p:nvPicPr>
          <p:cNvPr id="9" name="Picture 6" descr="a"/>
          <p:cNvPicPr>
            <a:picLocks noChangeAspect="1" noChangeArrowheads="1"/>
          </p:cNvPicPr>
          <p:nvPr userDrawn="1"/>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fld id="{B1CF9C7C-5A3F-4BD3-B180-B90214185C2A}" type="slidenum">
              <a:rPr lang="en-US" smtClean="0"/>
              <a:pPr/>
              <a:t>‹#›</a:t>
            </a:fld>
            <a:endParaRPr lang="en-US" dirty="0"/>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pic>
        <p:nvPicPr>
          <p:cNvPr id="11"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fld id="{129BE4E0-8753-4E2B-B43F-4C95E0C992A7}" type="slidenum">
              <a:rPr lang="en-US" smtClean="0"/>
              <a:pPr/>
              <a:t>‹#›</a:t>
            </a:fld>
            <a:endParaRPr lang="en-US" dirty="0"/>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pic>
        <p:nvPicPr>
          <p:cNvPr id="7"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fld id="{39B92679-C539-4866-B169-C3AF45E60196}" type="slidenum">
              <a:rPr lang="en-US" smtClean="0"/>
              <a:pPr/>
              <a:t>‹#›</a:t>
            </a:fld>
            <a:endParaRPr lang="en-US" dirty="0"/>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pic>
        <p:nvPicPr>
          <p:cNvPr id="6"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fld id="{9E63E2A1-ED60-4DBC-86D8-A5D82A1F4591}" type="slidenum">
              <a:rPr lang="en-US" smtClean="0"/>
              <a:pPr/>
              <a:t>‹#›</a:t>
            </a:fld>
            <a:endParaRPr lang="en-US" dirty="0"/>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pic>
        <p:nvPicPr>
          <p:cNvPr id="9"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fld id="{CE70F593-77CC-49AE-B29B-2DBA65CBB5DF}" type="slidenum">
              <a:rPr lang="en-US" smtClean="0"/>
              <a:pPr/>
              <a:t>‹#›</a:t>
            </a:fld>
            <a:endParaRPr lang="en-US" dirty="0"/>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pic>
        <p:nvPicPr>
          <p:cNvPr id="9" name="Picture 6" descr="a"/>
          <p:cNvPicPr>
            <a:picLocks noChangeAspect="1" noChangeArrowheads="1"/>
          </p:cNvPicPr>
          <p:nvPr userDrawn="1"/>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6147" name="Rectangle 3"/>
          <p:cNvSpPr>
            <a:spLocks noGrp="1" noChangeArrowheads="1"/>
          </p:cNvSpPr>
          <p:nvPr>
            <p:ph type="body" idx="1"/>
          </p:nvPr>
        </p:nvSpPr>
        <p:spPr bwMode="auto">
          <a:xfrm>
            <a:off x="457200" y="1600200"/>
            <a:ext cx="8229600" cy="228370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fld id="{8BCCEE44-EEF3-40D8-B17F-24F3240BCDE6}" type="slidenum">
              <a:rPr lang="en-US" smtClean="0"/>
              <a:pPr/>
              <a:t>‹#›</a:t>
            </a:fld>
            <a:endParaRPr lang="en-US" dirty="0"/>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pic>
        <p:nvPicPr>
          <p:cNvPr id="8" name="Picture 5" descr="b"/>
          <p:cNvPicPr>
            <a:picLocks noChangeAspect="1" noChangeArrowheads="1"/>
          </p:cNvPicPr>
          <p:nvPr userDrawn="1"/>
        </p:nvPicPr>
        <p:blipFill>
          <a:blip r:embed="rId13" cstate="print"/>
          <a:srcRect/>
          <a:stretch>
            <a:fillRect/>
          </a:stretch>
        </p:blipFill>
        <p:spPr bwMode="auto">
          <a:xfrm>
            <a:off x="6324600" y="6283098"/>
            <a:ext cx="1934029" cy="574902"/>
          </a:xfrm>
          <a:prstGeom prst="rect">
            <a:avLst/>
          </a:prstGeom>
          <a:noFill/>
          <a:ln w="9525">
            <a:noFill/>
            <a:miter lim="800000"/>
            <a:headEnd/>
            <a:tailEnd/>
          </a:ln>
        </p:spPr>
      </p:pic>
      <p:pic>
        <p:nvPicPr>
          <p:cNvPr id="9" name="Picture 6" descr="a"/>
          <p:cNvPicPr>
            <a:picLocks noChangeAspect="1" noChangeArrowheads="1"/>
          </p:cNvPicPr>
          <p:nvPr userDrawn="1"/>
        </p:nvPicPr>
        <p:blipFill>
          <a:blip r:embed="rId14" cstate="print"/>
          <a:srcRect r="4546"/>
          <a:stretch>
            <a:fillRect/>
          </a:stretch>
        </p:blipFill>
        <p:spPr bwMode="auto">
          <a:xfrm>
            <a:off x="0" y="6300788"/>
            <a:ext cx="1981200" cy="5572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hf hdr="0" ftr="0" dt="0"/>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file:///\\bridge\AguaClaraFiles\aguaclara\AguaClara%20Team%20Folders\PSS\2011%20PSS%20Spring\Ramp%20Experiment%20Design\Ramp%20Experiment%20design.xmcd\Selection%20635%204683%201491%204999" TargetMode="Externa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2.xml"/><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953000" y="4191000"/>
            <a:ext cx="3505200" cy="1905000"/>
          </a:xfrm>
          <a:solidFill>
            <a:schemeClr val="bg1">
              <a:alpha val="35000"/>
            </a:schemeClr>
          </a:solidFill>
        </p:spPr>
        <p:txBody>
          <a:bodyPr>
            <a:normAutofit fontScale="92500" lnSpcReduction="20000"/>
          </a:bodyPr>
          <a:lstStyle/>
          <a:p>
            <a:r>
              <a:rPr lang="en-US" dirty="0" smtClean="0"/>
              <a:t>Adela </a:t>
            </a:r>
            <a:r>
              <a:rPr lang="en-US" dirty="0" err="1" smtClean="0"/>
              <a:t>Kuzmiakova</a:t>
            </a:r>
            <a:r>
              <a:rPr lang="en-US" dirty="0" smtClean="0"/>
              <a:t>,</a:t>
            </a:r>
          </a:p>
          <a:p>
            <a:r>
              <a:rPr lang="en-US" dirty="0" smtClean="0"/>
              <a:t>Ashleigh </a:t>
            </a:r>
            <a:r>
              <a:rPr lang="en-US" dirty="0" err="1" smtClean="0"/>
              <a:t>Sujin</a:t>
            </a:r>
            <a:r>
              <a:rPr lang="en-US" dirty="0" smtClean="0"/>
              <a:t> </a:t>
            </a:r>
            <a:r>
              <a:rPr lang="en-US" dirty="0" err="1" smtClean="0"/>
              <a:t>Choi</a:t>
            </a:r>
            <a:r>
              <a:rPr lang="en-US" dirty="0" smtClean="0"/>
              <a:t>,</a:t>
            </a:r>
          </a:p>
          <a:p>
            <a:r>
              <a:rPr lang="en-US" dirty="0" err="1" smtClean="0"/>
              <a:t>Cosme</a:t>
            </a:r>
            <a:r>
              <a:rPr lang="en-US" dirty="0" smtClean="0"/>
              <a:t> </a:t>
            </a:r>
            <a:r>
              <a:rPr lang="en-US" dirty="0" err="1" smtClean="0"/>
              <a:t>Somogyi</a:t>
            </a:r>
            <a:endParaRPr lang="en-US" dirty="0" smtClean="0"/>
          </a:p>
          <a:p>
            <a:r>
              <a:rPr lang="en-US" dirty="0" smtClean="0"/>
              <a:t>Ying Zhang,</a:t>
            </a:r>
          </a:p>
          <a:p>
            <a:endParaRPr lang="en-US" dirty="0"/>
          </a:p>
        </p:txBody>
      </p:sp>
      <p:sp>
        <p:nvSpPr>
          <p:cNvPr id="6" name="Title 5"/>
          <p:cNvSpPr>
            <a:spLocks noGrp="1"/>
          </p:cNvSpPr>
          <p:nvPr>
            <p:ph type="ctrTitle" sz="quarter"/>
          </p:nvPr>
        </p:nvSpPr>
        <p:spPr>
          <a:solidFill>
            <a:schemeClr val="bg1">
              <a:alpha val="30000"/>
            </a:schemeClr>
          </a:solidFill>
        </p:spPr>
        <p:txBody>
          <a:bodyPr/>
          <a:lstStyle/>
          <a:p>
            <a:r>
              <a:rPr lang="en-US" dirty="0" smtClean="0"/>
              <a:t>Plate Settlers Spacing</a:t>
            </a:r>
            <a:endParaRPr lang="en-US"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
        <p:nvSpPr>
          <p:cNvPr id="8" name="Slide Number Placeholder 7"/>
          <p:cNvSpPr>
            <a:spLocks noGrp="1"/>
          </p:cNvSpPr>
          <p:nvPr>
            <p:ph type="sldNum" sz="quarter" idx="4"/>
          </p:nvPr>
        </p:nvSpPr>
        <p:spPr/>
        <p:txBody>
          <a:bodyPr/>
          <a:lstStyle/>
          <a:p>
            <a:fld id="{35688495-61E6-4C43-9431-EA7C184628A2}" type="slidenum">
              <a:rPr lang="en-US" smtClean="0"/>
              <a:pPr/>
              <a:t>1</a:t>
            </a:fld>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Gradient Experiment: Concept</a:t>
            </a:r>
            <a:endParaRPr lang="en-US" dirty="0"/>
          </a:p>
        </p:txBody>
      </p:sp>
      <p:sp>
        <p:nvSpPr>
          <p:cNvPr id="3" name="Content Placeholder 2"/>
          <p:cNvSpPr>
            <a:spLocks noGrp="1"/>
          </p:cNvSpPr>
          <p:nvPr>
            <p:ph idx="1"/>
          </p:nvPr>
        </p:nvSpPr>
        <p:spPr>
          <a:xfrm>
            <a:off x="457200" y="1600200"/>
            <a:ext cx="8229600" cy="4191000"/>
          </a:xfrm>
        </p:spPr>
        <p:txBody>
          <a:bodyPr>
            <a:normAutofit lnSpcReduction="10000"/>
          </a:bodyPr>
          <a:lstStyle/>
          <a:p>
            <a:r>
              <a:rPr lang="en-US" dirty="0" smtClean="0"/>
              <a:t>Objective: </a:t>
            </a:r>
          </a:p>
          <a:p>
            <a:pPr lvl="1"/>
            <a:r>
              <a:rPr lang="en-US" dirty="0" smtClean="0"/>
              <a:t>Validate velocity gradient theory with experimental evidence</a:t>
            </a:r>
          </a:p>
          <a:p>
            <a:r>
              <a:rPr lang="en-US" dirty="0" smtClean="0"/>
              <a:t>Fixed parameter: </a:t>
            </a:r>
          </a:p>
          <a:p>
            <a:pPr lvl="1"/>
            <a:r>
              <a:rPr lang="en-US" dirty="0" err="1" smtClean="0"/>
              <a:t>V</a:t>
            </a:r>
            <a:r>
              <a:rPr lang="en-US" baseline="-25000" dirty="0" err="1" smtClean="0"/>
              <a:t>c</a:t>
            </a:r>
            <a:r>
              <a:rPr lang="en-US" dirty="0" smtClean="0"/>
              <a:t>  = 0.10 mm/s </a:t>
            </a:r>
          </a:p>
          <a:p>
            <a:r>
              <a:rPr lang="en-US" dirty="0" smtClean="0"/>
              <a:t>Varied parameters: </a:t>
            </a:r>
          </a:p>
          <a:p>
            <a:pPr lvl="1"/>
            <a:r>
              <a:rPr lang="en-US" dirty="0" smtClean="0"/>
              <a:t>Velocity gradients (via changing V</a:t>
            </a:r>
            <a:r>
              <a:rPr lang="el-GR" baseline="-25000" dirty="0" smtClean="0">
                <a:latin typeface="Calibri"/>
                <a:cs typeface="Calibri"/>
              </a:rPr>
              <a:t>α</a:t>
            </a:r>
            <a:r>
              <a:rPr lang="en-US" baseline="-25000" dirty="0" smtClean="0">
                <a:latin typeface="Calibri"/>
                <a:cs typeface="Calibri"/>
              </a:rPr>
              <a:t> </a:t>
            </a:r>
            <a:r>
              <a:rPr lang="en-US" dirty="0" smtClean="0"/>
              <a:t>)</a:t>
            </a:r>
          </a:p>
          <a:p>
            <a:pPr lvl="1"/>
            <a:r>
              <a:rPr lang="en-US" dirty="0" smtClean="0"/>
              <a:t>Adjusting L/D</a:t>
            </a:r>
          </a:p>
        </p:txBody>
      </p:sp>
      <p:sp>
        <p:nvSpPr>
          <p:cNvPr id="4" name="Slide Number Placeholder 3"/>
          <p:cNvSpPr>
            <a:spLocks noGrp="1"/>
          </p:cNvSpPr>
          <p:nvPr>
            <p:ph type="sldNum" sz="quarter" idx="12"/>
          </p:nvPr>
        </p:nvSpPr>
        <p:spPr/>
        <p:txBody>
          <a:bodyPr/>
          <a:lstStyle/>
          <a:p>
            <a:fld id="{33253CF1-E184-4C42-BF06-4252E09B8650}" type="slidenum">
              <a:rPr lang="en-US" smtClean="0"/>
              <a:pPr/>
              <a:t>10</a:t>
            </a:fld>
            <a:endParaRPr lang="en-US"/>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19400" y="1778657"/>
            <a:ext cx="6324600" cy="507934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latin typeface="+mn-lt"/>
                <a:cs typeface="Arial" pitchFamily="34" charset="0"/>
              </a:rPr>
              <a:t>Velocity Gradient Apparatus</a:t>
            </a:r>
            <a:endParaRPr lang="en-US" dirty="0">
              <a:latin typeface="+mn-lt"/>
              <a:cs typeface="Arial" pitchFamily="34" charset="0"/>
            </a:endParaRPr>
          </a:p>
        </p:txBody>
      </p:sp>
      <p:sp>
        <p:nvSpPr>
          <p:cNvPr id="12" name="Rounded Rectangle 11"/>
          <p:cNvSpPr/>
          <p:nvPr/>
        </p:nvSpPr>
        <p:spPr bwMode="auto">
          <a:xfrm>
            <a:off x="152400" y="2286000"/>
            <a:ext cx="2438400" cy="408623"/>
          </a:xfrm>
          <a:prstGeom prst="roundRect">
            <a:avLst/>
          </a:prstGeom>
          <a:solidFill>
            <a:srgbClr val="00B0F0"/>
          </a:solidFill>
          <a:ln>
            <a:solidFill>
              <a:srgbClr val="00B0F0"/>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pitchFamily="34" charset="0"/>
                <a:cs typeface="Arial" pitchFamily="34" charset="0"/>
              </a:rPr>
              <a:t>Raw Water</a:t>
            </a:r>
            <a:r>
              <a:rPr kumimoji="0" lang="en-US" sz="1800" b="1" i="0" u="none" strike="noStrike" cap="none" normalizeH="0" dirty="0" smtClean="0">
                <a:ln>
                  <a:noFill/>
                </a:ln>
                <a:solidFill>
                  <a:schemeClr val="bg1"/>
                </a:solidFill>
                <a:effectLst/>
                <a:latin typeface="Arial" pitchFamily="34" charset="0"/>
                <a:cs typeface="Arial" pitchFamily="34" charset="0"/>
              </a:rPr>
              <a:t> Turbidity</a:t>
            </a:r>
            <a:endParaRPr kumimoji="0" lang="en-US"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8" name="Slide Number Placeholder 17"/>
          <p:cNvSpPr>
            <a:spLocks noGrp="1"/>
          </p:cNvSpPr>
          <p:nvPr>
            <p:ph type="sldNum" sz="quarter" idx="12"/>
          </p:nvPr>
        </p:nvSpPr>
        <p:spPr/>
        <p:txBody>
          <a:bodyPr/>
          <a:lstStyle/>
          <a:p>
            <a:fld id="{485492B4-78F1-42E2-AFF8-75AECCA8D8C9}" type="slidenum">
              <a:rPr lang="en-US" smtClean="0"/>
              <a:pPr/>
              <a:t>11</a:t>
            </a:fld>
            <a:endParaRPr lang="en-US"/>
          </a:p>
        </p:txBody>
      </p:sp>
      <p:cxnSp>
        <p:nvCxnSpPr>
          <p:cNvPr id="23" name="Straight Connector 22"/>
          <p:cNvCxnSpPr/>
          <p:nvPr/>
        </p:nvCxnSpPr>
        <p:spPr bwMode="auto">
          <a:xfrm rot="5400000" flipH="1" flipV="1">
            <a:off x="1715294" y="3085306"/>
            <a:ext cx="22098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24" name="Straight Connector 23"/>
          <p:cNvCxnSpPr/>
          <p:nvPr/>
        </p:nvCxnSpPr>
        <p:spPr bwMode="auto">
          <a:xfrm rot="5400000" flipH="1" flipV="1">
            <a:off x="4458494" y="3085306"/>
            <a:ext cx="22098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25" name="Straight Connector 24"/>
          <p:cNvCxnSpPr/>
          <p:nvPr/>
        </p:nvCxnSpPr>
        <p:spPr bwMode="auto">
          <a:xfrm>
            <a:off x="2819400" y="1981200"/>
            <a:ext cx="27432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26" name="Straight Connector 25"/>
          <p:cNvCxnSpPr/>
          <p:nvPr/>
        </p:nvCxnSpPr>
        <p:spPr bwMode="auto">
          <a:xfrm>
            <a:off x="2819400" y="4191000"/>
            <a:ext cx="27432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sp>
        <p:nvSpPr>
          <p:cNvPr id="13" name="Content Placeholder 7"/>
          <p:cNvSpPr>
            <a:spLocks noGrp="1"/>
          </p:cNvSpPr>
          <p:nvPr>
            <p:ph sz="half" idx="1"/>
          </p:nvPr>
        </p:nvSpPr>
        <p:spPr>
          <a:xfrm>
            <a:off x="381000" y="1600200"/>
            <a:ext cx="1828800" cy="609600"/>
          </a:xfrm>
        </p:spPr>
        <p:txBody>
          <a:bodyPr/>
          <a:lstStyle/>
          <a:p>
            <a:pPr>
              <a:buNone/>
            </a:pPr>
            <a:r>
              <a:rPr lang="en-US" dirty="0" smtClean="0">
                <a:cs typeface="Arial" pitchFamily="34" charset="0"/>
              </a:rPr>
              <a:t>4 States:</a:t>
            </a:r>
            <a:endParaRPr lang="en-US" dirty="0">
              <a:cs typeface="Arial" pitchFamily="34" charset="0"/>
            </a:endParaRPr>
          </a:p>
        </p:txBody>
      </p:sp>
    </p:spTree>
    <p:extLst>
      <p:ext uri="{BB962C8B-B14F-4D97-AF65-F5344CB8AC3E}">
        <p14:creationId xmlns="" xmlns:p14="http://schemas.microsoft.com/office/powerpoint/2010/main" val="125193857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19400" y="1778657"/>
            <a:ext cx="6324600" cy="507934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latin typeface="Arial" pitchFamily="34" charset="0"/>
                <a:cs typeface="Arial" pitchFamily="34" charset="0"/>
              </a:rPr>
              <a:t>Velocity Gradient Apparatus</a:t>
            </a:r>
            <a:endParaRPr lang="en-US" dirty="0">
              <a:latin typeface="Arial" pitchFamily="34" charset="0"/>
              <a:cs typeface="Arial" pitchFamily="34" charset="0"/>
            </a:endParaRPr>
          </a:p>
        </p:txBody>
      </p:sp>
      <p:sp>
        <p:nvSpPr>
          <p:cNvPr id="8" name="Content Placeholder 7"/>
          <p:cNvSpPr>
            <a:spLocks noGrp="1"/>
          </p:cNvSpPr>
          <p:nvPr>
            <p:ph sz="half" idx="1"/>
          </p:nvPr>
        </p:nvSpPr>
        <p:spPr>
          <a:xfrm>
            <a:off x="457200" y="1600201"/>
            <a:ext cx="1828800" cy="609600"/>
          </a:xfrm>
        </p:spPr>
        <p:txBody>
          <a:bodyPr/>
          <a:lstStyle/>
          <a:p>
            <a:pPr>
              <a:buNone/>
            </a:pPr>
            <a:r>
              <a:rPr lang="en-US" dirty="0" smtClean="0">
                <a:cs typeface="Arial" pitchFamily="34" charset="0"/>
              </a:rPr>
              <a:t>4 States:</a:t>
            </a:r>
            <a:endParaRPr lang="en-US" dirty="0">
              <a:cs typeface="Arial" pitchFamily="34" charset="0"/>
            </a:endParaRPr>
          </a:p>
        </p:txBody>
      </p:sp>
      <p:sp>
        <p:nvSpPr>
          <p:cNvPr id="12" name="Rounded Rectangle 11"/>
          <p:cNvSpPr/>
          <p:nvPr/>
        </p:nvSpPr>
        <p:spPr bwMode="auto">
          <a:xfrm>
            <a:off x="152400" y="2286000"/>
            <a:ext cx="2438400" cy="374571"/>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Raw Water</a:t>
            </a:r>
            <a:r>
              <a:rPr kumimoji="0" lang="en-US" sz="1600" b="1" i="0" u="none" strike="noStrike" cap="none" normalizeH="0" dirty="0" smtClean="0">
                <a:ln>
                  <a:noFill/>
                </a:ln>
                <a:solidFill>
                  <a:schemeClr val="bg1"/>
                </a:solidFill>
                <a:effectLst/>
                <a:latin typeface="Arial" pitchFamily="34" charset="0"/>
                <a:cs typeface="Arial" pitchFamily="34" charset="0"/>
              </a:rPr>
              <a:t> Turbidity</a:t>
            </a:r>
            <a:endParaRPr kumimoji="0" lang="en-US"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18" name="Slide Number Placeholder 17"/>
          <p:cNvSpPr>
            <a:spLocks noGrp="1"/>
          </p:cNvSpPr>
          <p:nvPr>
            <p:ph type="sldNum" sz="quarter" idx="12"/>
          </p:nvPr>
        </p:nvSpPr>
        <p:spPr/>
        <p:txBody>
          <a:bodyPr/>
          <a:lstStyle/>
          <a:p>
            <a:fld id="{485492B4-78F1-42E2-AFF8-75AECCA8D8C9}" type="slidenum">
              <a:rPr lang="en-US" smtClean="0"/>
              <a:pPr/>
              <a:t>12</a:t>
            </a:fld>
            <a:endParaRPr lang="en-US"/>
          </a:p>
        </p:txBody>
      </p:sp>
      <p:cxnSp>
        <p:nvCxnSpPr>
          <p:cNvPr id="23" name="Straight Connector 22"/>
          <p:cNvCxnSpPr/>
          <p:nvPr/>
        </p:nvCxnSpPr>
        <p:spPr bwMode="auto">
          <a:xfrm rot="5400000" flipH="1" flipV="1">
            <a:off x="1715294" y="3085306"/>
            <a:ext cx="22098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4" name="Straight Connector 23"/>
          <p:cNvCxnSpPr/>
          <p:nvPr/>
        </p:nvCxnSpPr>
        <p:spPr bwMode="auto">
          <a:xfrm rot="5400000" flipH="1" flipV="1">
            <a:off x="4458494" y="3085306"/>
            <a:ext cx="22098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5" name="Straight Connector 24"/>
          <p:cNvCxnSpPr/>
          <p:nvPr/>
        </p:nvCxnSpPr>
        <p:spPr bwMode="auto">
          <a:xfrm>
            <a:off x="2819400" y="1981200"/>
            <a:ext cx="27432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6" name="Straight Connector 25"/>
          <p:cNvCxnSpPr/>
          <p:nvPr/>
        </p:nvCxnSpPr>
        <p:spPr bwMode="auto">
          <a:xfrm>
            <a:off x="2819400" y="4191000"/>
            <a:ext cx="27432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1" name="Straight Connector 10"/>
          <p:cNvCxnSpPr/>
          <p:nvPr/>
        </p:nvCxnSpPr>
        <p:spPr bwMode="auto">
          <a:xfrm rot="5400000" flipH="1" flipV="1">
            <a:off x="343694" y="4304506"/>
            <a:ext cx="4800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14" name="Straight Connector 13"/>
          <p:cNvCxnSpPr/>
          <p:nvPr/>
        </p:nvCxnSpPr>
        <p:spPr bwMode="auto">
          <a:xfrm rot="5400000" flipH="1" flipV="1">
            <a:off x="4534694" y="4304506"/>
            <a:ext cx="4800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15" name="Straight Connector 14"/>
          <p:cNvCxnSpPr/>
          <p:nvPr/>
        </p:nvCxnSpPr>
        <p:spPr bwMode="auto">
          <a:xfrm>
            <a:off x="2743200" y="1905000"/>
            <a:ext cx="4191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19" name="Straight Connector 18"/>
          <p:cNvCxnSpPr/>
          <p:nvPr/>
        </p:nvCxnSpPr>
        <p:spPr bwMode="auto">
          <a:xfrm>
            <a:off x="2743200" y="6705600"/>
            <a:ext cx="4191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20" name="Straight Arrow Connector 19"/>
          <p:cNvCxnSpPr/>
          <p:nvPr/>
        </p:nvCxnSpPr>
        <p:spPr bwMode="auto">
          <a:xfrm rot="5400000">
            <a:off x="1028982" y="2933418"/>
            <a:ext cx="533400" cy="564"/>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bwMode="auto">
          <a:xfrm>
            <a:off x="152400" y="3200400"/>
            <a:ext cx="2438400" cy="374571"/>
          </a:xfrm>
          <a:prstGeom prst="roundRect">
            <a:avLst/>
          </a:prstGeom>
          <a:solidFill>
            <a:srgbClr val="00B0F0"/>
          </a:solidFill>
          <a:ln>
            <a:solidFill>
              <a:srgbClr val="00B0F0"/>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Floc Blanket formation</a:t>
            </a:r>
          </a:p>
        </p:txBody>
      </p:sp>
    </p:spTree>
    <p:extLst>
      <p:ext uri="{BB962C8B-B14F-4D97-AF65-F5344CB8AC3E}">
        <p14:creationId xmlns="" xmlns:p14="http://schemas.microsoft.com/office/powerpoint/2010/main" val="125193857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19400" y="1778657"/>
            <a:ext cx="6324600" cy="507934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latin typeface="+mn-lt"/>
                <a:cs typeface="Arial" pitchFamily="34" charset="0"/>
              </a:rPr>
              <a:t>Velocity Gradient Apparatus</a:t>
            </a:r>
            <a:endParaRPr lang="en-US" dirty="0">
              <a:latin typeface="+mn-lt"/>
              <a:cs typeface="Arial" pitchFamily="34" charset="0"/>
            </a:endParaRPr>
          </a:p>
        </p:txBody>
      </p:sp>
      <p:sp>
        <p:nvSpPr>
          <p:cNvPr id="8" name="Content Placeholder 7"/>
          <p:cNvSpPr>
            <a:spLocks noGrp="1"/>
          </p:cNvSpPr>
          <p:nvPr>
            <p:ph sz="half" idx="1"/>
          </p:nvPr>
        </p:nvSpPr>
        <p:spPr>
          <a:xfrm>
            <a:off x="457200" y="1600201"/>
            <a:ext cx="1828800" cy="609600"/>
          </a:xfrm>
        </p:spPr>
        <p:txBody>
          <a:bodyPr/>
          <a:lstStyle/>
          <a:p>
            <a:pPr>
              <a:buNone/>
            </a:pPr>
            <a:r>
              <a:rPr lang="en-US" dirty="0" smtClean="0">
                <a:cs typeface="Arial" pitchFamily="34" charset="0"/>
              </a:rPr>
              <a:t>4 States:</a:t>
            </a:r>
            <a:endParaRPr lang="en-US" dirty="0">
              <a:cs typeface="Arial" pitchFamily="34" charset="0"/>
            </a:endParaRPr>
          </a:p>
        </p:txBody>
      </p:sp>
      <p:sp>
        <p:nvSpPr>
          <p:cNvPr id="12" name="Rounded Rectangle 11"/>
          <p:cNvSpPr/>
          <p:nvPr/>
        </p:nvSpPr>
        <p:spPr bwMode="auto">
          <a:xfrm>
            <a:off x="152400" y="2286000"/>
            <a:ext cx="2438400" cy="374571"/>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Raw Water</a:t>
            </a:r>
            <a:r>
              <a:rPr kumimoji="0" lang="en-US" sz="1600" b="1" i="0" u="none" strike="noStrike" cap="none" normalizeH="0" dirty="0" smtClean="0">
                <a:ln>
                  <a:noFill/>
                </a:ln>
                <a:solidFill>
                  <a:schemeClr val="bg1"/>
                </a:solidFill>
                <a:effectLst/>
                <a:latin typeface="Arial" pitchFamily="34" charset="0"/>
                <a:cs typeface="Arial" pitchFamily="34" charset="0"/>
              </a:rPr>
              <a:t> Turbidity</a:t>
            </a:r>
            <a:endParaRPr kumimoji="0" lang="en-US"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18" name="Slide Number Placeholder 17"/>
          <p:cNvSpPr>
            <a:spLocks noGrp="1"/>
          </p:cNvSpPr>
          <p:nvPr>
            <p:ph type="sldNum" sz="quarter" idx="12"/>
          </p:nvPr>
        </p:nvSpPr>
        <p:spPr/>
        <p:txBody>
          <a:bodyPr/>
          <a:lstStyle/>
          <a:p>
            <a:fld id="{485492B4-78F1-42E2-AFF8-75AECCA8D8C9}" type="slidenum">
              <a:rPr lang="en-US" smtClean="0"/>
              <a:pPr/>
              <a:t>13</a:t>
            </a:fld>
            <a:endParaRPr lang="en-US"/>
          </a:p>
        </p:txBody>
      </p:sp>
      <p:cxnSp>
        <p:nvCxnSpPr>
          <p:cNvPr id="23" name="Straight Connector 22"/>
          <p:cNvCxnSpPr/>
          <p:nvPr/>
        </p:nvCxnSpPr>
        <p:spPr bwMode="auto">
          <a:xfrm rot="5400000" flipH="1" flipV="1">
            <a:off x="1715294" y="3085306"/>
            <a:ext cx="22098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4" name="Straight Connector 23"/>
          <p:cNvCxnSpPr/>
          <p:nvPr/>
        </p:nvCxnSpPr>
        <p:spPr bwMode="auto">
          <a:xfrm rot="5400000" flipH="1" flipV="1">
            <a:off x="4458494" y="3085306"/>
            <a:ext cx="22098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5" name="Straight Connector 24"/>
          <p:cNvCxnSpPr/>
          <p:nvPr/>
        </p:nvCxnSpPr>
        <p:spPr bwMode="auto">
          <a:xfrm>
            <a:off x="2819400" y="1981200"/>
            <a:ext cx="27432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6" name="Straight Connector 25"/>
          <p:cNvCxnSpPr/>
          <p:nvPr/>
        </p:nvCxnSpPr>
        <p:spPr bwMode="auto">
          <a:xfrm>
            <a:off x="2819400" y="4191000"/>
            <a:ext cx="27432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1" name="Straight Connector 10"/>
          <p:cNvCxnSpPr/>
          <p:nvPr/>
        </p:nvCxnSpPr>
        <p:spPr bwMode="auto">
          <a:xfrm rot="5400000" flipH="1" flipV="1">
            <a:off x="343694" y="4304506"/>
            <a:ext cx="48006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4" name="Straight Connector 13"/>
          <p:cNvCxnSpPr/>
          <p:nvPr/>
        </p:nvCxnSpPr>
        <p:spPr bwMode="auto">
          <a:xfrm rot="5400000" flipH="1" flipV="1">
            <a:off x="4534694" y="4304506"/>
            <a:ext cx="48006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5" name="Straight Connector 14"/>
          <p:cNvCxnSpPr/>
          <p:nvPr/>
        </p:nvCxnSpPr>
        <p:spPr bwMode="auto">
          <a:xfrm>
            <a:off x="2743200" y="1905000"/>
            <a:ext cx="41910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9" name="Straight Connector 18"/>
          <p:cNvCxnSpPr/>
          <p:nvPr/>
        </p:nvCxnSpPr>
        <p:spPr bwMode="auto">
          <a:xfrm>
            <a:off x="2743200" y="6705600"/>
            <a:ext cx="4191000" cy="1588"/>
          </a:xfrm>
          <a:prstGeom prst="line">
            <a:avLst/>
          </a:prstGeom>
          <a:solidFill>
            <a:schemeClr val="accent1"/>
          </a:solidFill>
          <a:ln w="38100" cap="flat" cmpd="sng" algn="ctr">
            <a:solidFill>
              <a:schemeClr val="bg1">
                <a:lumMod val="65000"/>
              </a:schemeClr>
            </a:solidFill>
            <a:prstDash val="dash"/>
            <a:round/>
            <a:headEnd type="none" w="lg" len="med"/>
            <a:tailEnd type="none" w="lg" len="med"/>
          </a:ln>
          <a:effectLst/>
        </p:spPr>
      </p:cxnSp>
      <p:cxnSp>
        <p:nvCxnSpPr>
          <p:cNvPr id="20" name="Straight Arrow Connector 19"/>
          <p:cNvCxnSpPr/>
          <p:nvPr/>
        </p:nvCxnSpPr>
        <p:spPr bwMode="auto">
          <a:xfrm rot="5400000">
            <a:off x="1028982" y="2933418"/>
            <a:ext cx="533400" cy="564"/>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bwMode="auto">
          <a:xfrm>
            <a:off x="152400" y="3200400"/>
            <a:ext cx="2438400" cy="374571"/>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Floc Blanket formation</a:t>
            </a:r>
          </a:p>
        </p:txBody>
      </p:sp>
      <p:sp>
        <p:nvSpPr>
          <p:cNvPr id="17" name="Rounded Rectangle 16"/>
          <p:cNvSpPr/>
          <p:nvPr/>
        </p:nvSpPr>
        <p:spPr bwMode="auto">
          <a:xfrm>
            <a:off x="152400" y="4114800"/>
            <a:ext cx="2438400" cy="374571"/>
          </a:xfrm>
          <a:prstGeom prst="roundRect">
            <a:avLst/>
          </a:prstGeom>
          <a:solidFill>
            <a:srgbClr val="00B0F0"/>
          </a:solidFill>
          <a:ln>
            <a:solidFill>
              <a:srgbClr val="00B0F0"/>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Loading State</a:t>
            </a:r>
          </a:p>
        </p:txBody>
      </p:sp>
      <p:cxnSp>
        <p:nvCxnSpPr>
          <p:cNvPr id="22" name="Straight Arrow Connector 21"/>
          <p:cNvCxnSpPr/>
          <p:nvPr/>
        </p:nvCxnSpPr>
        <p:spPr bwMode="auto">
          <a:xfrm rot="5400000">
            <a:off x="1028982" y="3847818"/>
            <a:ext cx="533400" cy="564"/>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a:off x="5791200" y="4724400"/>
            <a:ext cx="1905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0" name="Straight Connector 29"/>
          <p:cNvCxnSpPr/>
          <p:nvPr/>
        </p:nvCxnSpPr>
        <p:spPr bwMode="auto">
          <a:xfrm>
            <a:off x="5791200" y="6629400"/>
            <a:ext cx="3048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2" name="Straight Connector 31"/>
          <p:cNvCxnSpPr/>
          <p:nvPr/>
        </p:nvCxnSpPr>
        <p:spPr bwMode="auto">
          <a:xfrm rot="5400000" flipH="1" flipV="1">
            <a:off x="4838700" y="5676900"/>
            <a:ext cx="1905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5" name="Straight Connector 34"/>
          <p:cNvCxnSpPr/>
          <p:nvPr/>
        </p:nvCxnSpPr>
        <p:spPr bwMode="auto">
          <a:xfrm rot="5400000" flipH="1" flipV="1">
            <a:off x="8420100" y="6210300"/>
            <a:ext cx="8382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7" name="Straight Connector 36"/>
          <p:cNvCxnSpPr/>
          <p:nvPr/>
        </p:nvCxnSpPr>
        <p:spPr bwMode="auto">
          <a:xfrm rot="5400000" flipH="1" flipV="1">
            <a:off x="7163594" y="5257006"/>
            <a:ext cx="10668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9" name="Straight Connector 38"/>
          <p:cNvCxnSpPr/>
          <p:nvPr/>
        </p:nvCxnSpPr>
        <p:spPr bwMode="auto">
          <a:xfrm>
            <a:off x="7696200" y="5791200"/>
            <a:ext cx="1143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spTree>
    <p:extLst>
      <p:ext uri="{BB962C8B-B14F-4D97-AF65-F5344CB8AC3E}">
        <p14:creationId xmlns="" xmlns:p14="http://schemas.microsoft.com/office/powerpoint/2010/main" val="125193857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19400" y="1778657"/>
            <a:ext cx="6324600" cy="507934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latin typeface="+mn-lt"/>
                <a:cs typeface="Arial" pitchFamily="34" charset="0"/>
              </a:rPr>
              <a:t>Velocity Gradient Apparatus</a:t>
            </a:r>
            <a:endParaRPr lang="en-US" dirty="0">
              <a:latin typeface="+mn-lt"/>
              <a:cs typeface="Arial" pitchFamily="34" charset="0"/>
            </a:endParaRPr>
          </a:p>
        </p:txBody>
      </p:sp>
      <p:sp>
        <p:nvSpPr>
          <p:cNvPr id="8" name="Content Placeholder 7"/>
          <p:cNvSpPr>
            <a:spLocks noGrp="1"/>
          </p:cNvSpPr>
          <p:nvPr>
            <p:ph sz="half" idx="1"/>
          </p:nvPr>
        </p:nvSpPr>
        <p:spPr>
          <a:xfrm>
            <a:off x="457200" y="1600201"/>
            <a:ext cx="1828800" cy="609600"/>
          </a:xfrm>
        </p:spPr>
        <p:txBody>
          <a:bodyPr/>
          <a:lstStyle/>
          <a:p>
            <a:pPr>
              <a:buNone/>
            </a:pPr>
            <a:r>
              <a:rPr lang="en-US" dirty="0" smtClean="0">
                <a:cs typeface="Arial" pitchFamily="34" charset="0"/>
              </a:rPr>
              <a:t>4 States:</a:t>
            </a:r>
            <a:endParaRPr lang="en-US" dirty="0">
              <a:cs typeface="Arial" pitchFamily="34" charset="0"/>
            </a:endParaRPr>
          </a:p>
        </p:txBody>
      </p:sp>
      <p:sp>
        <p:nvSpPr>
          <p:cNvPr id="12" name="Rounded Rectangle 11"/>
          <p:cNvSpPr/>
          <p:nvPr/>
        </p:nvSpPr>
        <p:spPr bwMode="auto">
          <a:xfrm>
            <a:off x="152400" y="2286000"/>
            <a:ext cx="2438400" cy="374571"/>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Raw Water</a:t>
            </a:r>
            <a:r>
              <a:rPr kumimoji="0" lang="en-US" sz="1600" b="1" i="0" u="none" strike="noStrike" cap="none" normalizeH="0" dirty="0" smtClean="0">
                <a:ln>
                  <a:noFill/>
                </a:ln>
                <a:solidFill>
                  <a:schemeClr val="bg1"/>
                </a:solidFill>
                <a:effectLst/>
                <a:latin typeface="Arial" pitchFamily="34" charset="0"/>
                <a:cs typeface="Arial" pitchFamily="34" charset="0"/>
              </a:rPr>
              <a:t> Turbidity</a:t>
            </a:r>
            <a:endParaRPr kumimoji="0" lang="en-US"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18" name="Slide Number Placeholder 17"/>
          <p:cNvSpPr>
            <a:spLocks noGrp="1"/>
          </p:cNvSpPr>
          <p:nvPr>
            <p:ph type="sldNum" sz="quarter" idx="12"/>
          </p:nvPr>
        </p:nvSpPr>
        <p:spPr/>
        <p:txBody>
          <a:bodyPr/>
          <a:lstStyle/>
          <a:p>
            <a:fld id="{485492B4-78F1-42E2-AFF8-75AECCA8D8C9}" type="slidenum">
              <a:rPr lang="en-US" smtClean="0"/>
              <a:pPr/>
              <a:t>14</a:t>
            </a:fld>
            <a:endParaRPr lang="en-US"/>
          </a:p>
        </p:txBody>
      </p:sp>
      <p:cxnSp>
        <p:nvCxnSpPr>
          <p:cNvPr id="23" name="Straight Connector 22"/>
          <p:cNvCxnSpPr/>
          <p:nvPr/>
        </p:nvCxnSpPr>
        <p:spPr bwMode="auto">
          <a:xfrm rot="5400000" flipH="1" flipV="1">
            <a:off x="1715294" y="3085306"/>
            <a:ext cx="22098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4" name="Straight Connector 23"/>
          <p:cNvCxnSpPr/>
          <p:nvPr/>
        </p:nvCxnSpPr>
        <p:spPr bwMode="auto">
          <a:xfrm rot="5400000" flipH="1" flipV="1">
            <a:off x="4458494" y="3085306"/>
            <a:ext cx="22098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5" name="Straight Connector 24"/>
          <p:cNvCxnSpPr/>
          <p:nvPr/>
        </p:nvCxnSpPr>
        <p:spPr bwMode="auto">
          <a:xfrm>
            <a:off x="2819400" y="1981200"/>
            <a:ext cx="27432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6" name="Straight Connector 25"/>
          <p:cNvCxnSpPr/>
          <p:nvPr/>
        </p:nvCxnSpPr>
        <p:spPr bwMode="auto">
          <a:xfrm>
            <a:off x="2819400" y="4191000"/>
            <a:ext cx="27432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1" name="Straight Connector 10"/>
          <p:cNvCxnSpPr/>
          <p:nvPr/>
        </p:nvCxnSpPr>
        <p:spPr bwMode="auto">
          <a:xfrm rot="5400000" flipH="1" flipV="1">
            <a:off x="343694" y="4304506"/>
            <a:ext cx="48006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4" name="Straight Connector 13"/>
          <p:cNvCxnSpPr/>
          <p:nvPr/>
        </p:nvCxnSpPr>
        <p:spPr bwMode="auto">
          <a:xfrm rot="5400000" flipH="1" flipV="1">
            <a:off x="4534694" y="4304506"/>
            <a:ext cx="48006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5" name="Straight Connector 14"/>
          <p:cNvCxnSpPr/>
          <p:nvPr/>
        </p:nvCxnSpPr>
        <p:spPr bwMode="auto">
          <a:xfrm>
            <a:off x="2743200" y="1905000"/>
            <a:ext cx="41910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19" name="Straight Connector 18"/>
          <p:cNvCxnSpPr/>
          <p:nvPr/>
        </p:nvCxnSpPr>
        <p:spPr bwMode="auto">
          <a:xfrm>
            <a:off x="2743200" y="6705600"/>
            <a:ext cx="4191000" cy="1588"/>
          </a:xfrm>
          <a:prstGeom prst="line">
            <a:avLst/>
          </a:prstGeom>
          <a:solidFill>
            <a:schemeClr val="accent1"/>
          </a:solidFill>
          <a:ln w="38100" cap="flat" cmpd="sng" algn="ctr">
            <a:solidFill>
              <a:schemeClr val="bg1">
                <a:lumMod val="65000"/>
              </a:schemeClr>
            </a:solidFill>
            <a:prstDash val="dash"/>
            <a:round/>
            <a:headEnd type="none" w="lg" len="med"/>
            <a:tailEnd type="none" w="lg" len="med"/>
          </a:ln>
          <a:effectLst/>
        </p:spPr>
      </p:cxnSp>
      <p:cxnSp>
        <p:nvCxnSpPr>
          <p:cNvPr id="20" name="Straight Arrow Connector 19"/>
          <p:cNvCxnSpPr/>
          <p:nvPr/>
        </p:nvCxnSpPr>
        <p:spPr bwMode="auto">
          <a:xfrm rot="5400000">
            <a:off x="1028982" y="2933418"/>
            <a:ext cx="533400" cy="564"/>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bwMode="auto">
          <a:xfrm>
            <a:off x="152400" y="3200400"/>
            <a:ext cx="2438400" cy="374571"/>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Floc Blanket formation</a:t>
            </a:r>
          </a:p>
        </p:txBody>
      </p:sp>
      <p:sp>
        <p:nvSpPr>
          <p:cNvPr id="17" name="Rounded Rectangle 16"/>
          <p:cNvSpPr/>
          <p:nvPr/>
        </p:nvSpPr>
        <p:spPr bwMode="auto">
          <a:xfrm>
            <a:off x="152400" y="4114800"/>
            <a:ext cx="2438400" cy="374571"/>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Loading State</a:t>
            </a:r>
          </a:p>
        </p:txBody>
      </p:sp>
      <p:cxnSp>
        <p:nvCxnSpPr>
          <p:cNvPr id="22" name="Straight Arrow Connector 21"/>
          <p:cNvCxnSpPr/>
          <p:nvPr/>
        </p:nvCxnSpPr>
        <p:spPr bwMode="auto">
          <a:xfrm rot="5400000">
            <a:off x="1028982" y="3847818"/>
            <a:ext cx="533400" cy="564"/>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a:off x="5791200" y="4724400"/>
            <a:ext cx="19050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30" name="Straight Connector 29"/>
          <p:cNvCxnSpPr/>
          <p:nvPr/>
        </p:nvCxnSpPr>
        <p:spPr bwMode="auto">
          <a:xfrm>
            <a:off x="5791200" y="6629400"/>
            <a:ext cx="30480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32" name="Straight Connector 31"/>
          <p:cNvCxnSpPr/>
          <p:nvPr/>
        </p:nvCxnSpPr>
        <p:spPr bwMode="auto">
          <a:xfrm rot="5400000" flipH="1" flipV="1">
            <a:off x="4838700" y="5676900"/>
            <a:ext cx="19050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35" name="Straight Connector 34"/>
          <p:cNvCxnSpPr/>
          <p:nvPr/>
        </p:nvCxnSpPr>
        <p:spPr bwMode="auto">
          <a:xfrm rot="5400000" flipH="1" flipV="1">
            <a:off x="8420100" y="6210300"/>
            <a:ext cx="8382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37" name="Straight Connector 36"/>
          <p:cNvCxnSpPr/>
          <p:nvPr/>
        </p:nvCxnSpPr>
        <p:spPr bwMode="auto">
          <a:xfrm rot="5400000" flipH="1" flipV="1">
            <a:off x="7163594" y="5257006"/>
            <a:ext cx="10668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39" name="Straight Connector 38"/>
          <p:cNvCxnSpPr/>
          <p:nvPr/>
        </p:nvCxnSpPr>
        <p:spPr bwMode="auto">
          <a:xfrm>
            <a:off x="7696200" y="5791200"/>
            <a:ext cx="1143000" cy="1588"/>
          </a:xfrm>
          <a:prstGeom prst="line">
            <a:avLst/>
          </a:prstGeom>
          <a:solidFill>
            <a:schemeClr val="accent1"/>
          </a:solidFill>
          <a:ln w="38100" cap="flat" cmpd="sng" algn="ctr">
            <a:solidFill>
              <a:schemeClr val="bg1">
                <a:lumMod val="75000"/>
              </a:schemeClr>
            </a:solidFill>
            <a:prstDash val="dash"/>
            <a:round/>
            <a:headEnd type="none" w="lg" len="med"/>
            <a:tailEnd type="none" w="lg" len="med"/>
          </a:ln>
          <a:effectLst/>
        </p:spPr>
      </p:cxnSp>
      <p:cxnSp>
        <p:nvCxnSpPr>
          <p:cNvPr id="29" name="Straight Arrow Connector 28"/>
          <p:cNvCxnSpPr/>
          <p:nvPr/>
        </p:nvCxnSpPr>
        <p:spPr bwMode="auto">
          <a:xfrm rot="5400000">
            <a:off x="1028982" y="4762218"/>
            <a:ext cx="533400" cy="564"/>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bwMode="auto">
          <a:xfrm>
            <a:off x="152400" y="5029200"/>
            <a:ext cx="2438400" cy="374571"/>
          </a:xfrm>
          <a:prstGeom prst="roundRect">
            <a:avLst/>
          </a:prstGeom>
          <a:solidFill>
            <a:srgbClr val="00B0F0"/>
          </a:solidFill>
          <a:ln>
            <a:solidFill>
              <a:srgbClr val="00B0F0"/>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Withdrawal State</a:t>
            </a:r>
          </a:p>
        </p:txBody>
      </p:sp>
      <p:cxnSp>
        <p:nvCxnSpPr>
          <p:cNvPr id="33" name="Straight Connector 32"/>
          <p:cNvCxnSpPr/>
          <p:nvPr/>
        </p:nvCxnSpPr>
        <p:spPr bwMode="auto">
          <a:xfrm rot="5400000" flipH="1" flipV="1">
            <a:off x="4648200" y="5638800"/>
            <a:ext cx="2133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6" name="Straight Connector 35"/>
          <p:cNvCxnSpPr/>
          <p:nvPr/>
        </p:nvCxnSpPr>
        <p:spPr bwMode="auto">
          <a:xfrm rot="5400000" flipH="1" flipV="1">
            <a:off x="7925594" y="5638006"/>
            <a:ext cx="2133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8" name="Straight Connector 37"/>
          <p:cNvCxnSpPr/>
          <p:nvPr/>
        </p:nvCxnSpPr>
        <p:spPr bwMode="auto">
          <a:xfrm>
            <a:off x="5715000" y="6705600"/>
            <a:ext cx="3276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41" name="Straight Connector 40"/>
          <p:cNvCxnSpPr/>
          <p:nvPr/>
        </p:nvCxnSpPr>
        <p:spPr bwMode="auto">
          <a:xfrm>
            <a:off x="5715000" y="4572000"/>
            <a:ext cx="3276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4" name="Straight Arrow Connector 33"/>
          <p:cNvCxnSpPr/>
          <p:nvPr/>
        </p:nvCxnSpPr>
        <p:spPr bwMode="auto">
          <a:xfrm rot="5400000">
            <a:off x="1638582" y="4762218"/>
            <a:ext cx="533400" cy="564"/>
          </a:xfrm>
          <a:prstGeom prst="straightConnector1">
            <a:avLst/>
          </a:prstGeom>
          <a:ln w="25400">
            <a:solidFill>
              <a:srgbClr val="00B0F0"/>
            </a:solidFill>
            <a:headEnd type="arrow" w="lg" len="me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25193857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Settling Velocity Experiment: Concept</a:t>
            </a:r>
            <a:endParaRPr lang="en-US" dirty="0"/>
          </a:p>
        </p:txBody>
      </p:sp>
      <p:sp>
        <p:nvSpPr>
          <p:cNvPr id="3" name="Content Placeholder 2"/>
          <p:cNvSpPr>
            <a:spLocks noGrp="1"/>
          </p:cNvSpPr>
          <p:nvPr>
            <p:ph idx="1"/>
          </p:nvPr>
        </p:nvSpPr>
        <p:spPr>
          <a:xfrm>
            <a:off x="457200" y="1600200"/>
            <a:ext cx="8229600" cy="4419600"/>
          </a:xfrm>
        </p:spPr>
        <p:txBody>
          <a:bodyPr>
            <a:normAutofit lnSpcReduction="10000"/>
          </a:bodyPr>
          <a:lstStyle/>
          <a:p>
            <a:r>
              <a:rPr lang="en-US" dirty="0" smtClean="0"/>
              <a:t>Objective: </a:t>
            </a:r>
          </a:p>
          <a:p>
            <a:pPr lvl="1"/>
            <a:r>
              <a:rPr lang="en-US" dirty="0" smtClean="0"/>
              <a:t>Obtain a </a:t>
            </a:r>
            <a:r>
              <a:rPr lang="en-US" dirty="0" err="1" smtClean="0"/>
              <a:t>V</a:t>
            </a:r>
            <a:r>
              <a:rPr lang="en-US" baseline="-25000" dirty="0" err="1" smtClean="0"/>
              <a:t>settling</a:t>
            </a:r>
            <a:r>
              <a:rPr lang="en-US" dirty="0" smtClean="0"/>
              <a:t> distribution to be able to use turbidity to relate the velocity gradient to the effective capture velocity</a:t>
            </a:r>
          </a:p>
          <a:p>
            <a:r>
              <a:rPr lang="en-US" dirty="0" smtClean="0"/>
              <a:t>Fixed parameters: </a:t>
            </a:r>
          </a:p>
          <a:p>
            <a:pPr lvl="1"/>
            <a:r>
              <a:rPr lang="en-US" dirty="0" smtClean="0"/>
              <a:t>D = 2.54 cm (1 in)</a:t>
            </a:r>
          </a:p>
          <a:p>
            <a:pPr lvl="1"/>
            <a:r>
              <a:rPr lang="en-US" dirty="0" smtClean="0"/>
              <a:t> L = 33.0 cm (13 in)</a:t>
            </a:r>
          </a:p>
          <a:p>
            <a:r>
              <a:rPr lang="en-US" dirty="0" smtClean="0"/>
              <a:t>Varied parameters: </a:t>
            </a:r>
          </a:p>
          <a:p>
            <a:pPr lvl="1"/>
            <a:r>
              <a:rPr lang="en-US" dirty="0" err="1" smtClean="0">
                <a:latin typeface="Cambria Math" pitchFamily="18" charset="0"/>
                <a:ea typeface="Cambria Math" pitchFamily="18" charset="0"/>
              </a:rPr>
              <a:t>V</a:t>
            </a:r>
            <a:r>
              <a:rPr lang="en-US" baseline="-25000" dirty="0" err="1" smtClean="0">
                <a:latin typeface="Cambria Math" pitchFamily="18" charset="0"/>
                <a:ea typeface="Cambria Math" pitchFamily="18" charset="0"/>
              </a:rPr>
              <a:t>capture</a:t>
            </a:r>
            <a:r>
              <a:rPr lang="en-US" dirty="0" smtClean="0">
                <a:latin typeface="Cambria Math" pitchFamily="18" charset="0"/>
                <a:ea typeface="Cambria Math" pitchFamily="18" charset="0"/>
              </a:rPr>
              <a:t> (through Q)</a:t>
            </a:r>
            <a:endParaRPr lang="en-US" dirty="0" smtClean="0"/>
          </a:p>
        </p:txBody>
      </p:sp>
      <p:sp>
        <p:nvSpPr>
          <p:cNvPr id="4" name="Slide Number Placeholder 3"/>
          <p:cNvSpPr>
            <a:spLocks noGrp="1"/>
          </p:cNvSpPr>
          <p:nvPr>
            <p:ph type="sldNum" sz="quarter" idx="12"/>
          </p:nvPr>
        </p:nvSpPr>
        <p:spPr/>
        <p:txBody>
          <a:bodyPr/>
          <a:lstStyle/>
          <a:p>
            <a:fld id="{33253CF1-E184-4C42-BF06-4252E09B8650}" type="slidenum">
              <a:rPr lang="en-US" smtClean="0"/>
              <a:pPr/>
              <a:t>15</a:t>
            </a:fld>
            <a:endParaRPr lang="en-US"/>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114800" y="2819004"/>
            <a:ext cx="5029200" cy="403899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dirty="0" smtClean="0">
                <a:latin typeface="+mn-lt"/>
                <a:cs typeface="Arial" pitchFamily="34" charset="0"/>
              </a:rPr>
              <a:t>Settling Velocity Apparatus</a:t>
            </a:r>
            <a:endParaRPr lang="en-US" dirty="0">
              <a:latin typeface="+mn-lt"/>
              <a:cs typeface="Arial" pitchFamily="34" charset="0"/>
            </a:endParaRPr>
          </a:p>
        </p:txBody>
      </p:sp>
      <p:sp>
        <p:nvSpPr>
          <p:cNvPr id="18" name="Slide Number Placeholder 17"/>
          <p:cNvSpPr>
            <a:spLocks noGrp="1"/>
          </p:cNvSpPr>
          <p:nvPr>
            <p:ph type="sldNum" sz="quarter" idx="12"/>
          </p:nvPr>
        </p:nvSpPr>
        <p:spPr/>
        <p:txBody>
          <a:bodyPr/>
          <a:lstStyle/>
          <a:p>
            <a:fld id="{485492B4-78F1-42E2-AFF8-75AECCA8D8C9}" type="slidenum">
              <a:rPr lang="en-US" smtClean="0"/>
              <a:pPr/>
              <a:t>16</a:t>
            </a:fld>
            <a:endParaRPr lang="en-US"/>
          </a:p>
        </p:txBody>
      </p:sp>
      <p:sp>
        <p:nvSpPr>
          <p:cNvPr id="17" name="Rounded Rectangle 16"/>
          <p:cNvSpPr/>
          <p:nvPr/>
        </p:nvSpPr>
        <p:spPr bwMode="auto">
          <a:xfrm>
            <a:off x="304800" y="3962400"/>
            <a:ext cx="1981200" cy="374571"/>
          </a:xfrm>
          <a:prstGeom prst="roundRect">
            <a:avLst/>
          </a:prstGeom>
          <a:solidFill>
            <a:srgbClr val="00B0F0"/>
          </a:solidFill>
          <a:ln>
            <a:solidFill>
              <a:srgbClr val="00B0F0"/>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Loading State</a:t>
            </a:r>
          </a:p>
        </p:txBody>
      </p:sp>
      <p:cxnSp>
        <p:nvCxnSpPr>
          <p:cNvPr id="28" name="Straight Connector 27"/>
          <p:cNvCxnSpPr/>
          <p:nvPr/>
        </p:nvCxnSpPr>
        <p:spPr bwMode="auto">
          <a:xfrm>
            <a:off x="6400800" y="4876800"/>
            <a:ext cx="1600200" cy="1588"/>
          </a:xfrm>
          <a:prstGeom prst="line">
            <a:avLst/>
          </a:prstGeom>
          <a:solidFill>
            <a:schemeClr val="accent1"/>
          </a:solidFill>
          <a:ln w="38100" cap="flat" cmpd="sng" algn="ctr">
            <a:solidFill>
              <a:schemeClr val="bg1">
                <a:lumMod val="75000"/>
              </a:schemeClr>
            </a:solidFill>
            <a:prstDash val="solid"/>
            <a:round/>
            <a:headEnd type="none" w="lg" len="med"/>
            <a:tailEnd type="none" w="lg" len="med"/>
          </a:ln>
          <a:effectLst/>
        </p:spPr>
      </p:cxnSp>
      <p:cxnSp>
        <p:nvCxnSpPr>
          <p:cNvPr id="30" name="Straight Connector 29"/>
          <p:cNvCxnSpPr/>
          <p:nvPr/>
        </p:nvCxnSpPr>
        <p:spPr bwMode="auto">
          <a:xfrm>
            <a:off x="6400800" y="6629400"/>
            <a:ext cx="2438400" cy="1588"/>
          </a:xfrm>
          <a:prstGeom prst="line">
            <a:avLst/>
          </a:prstGeom>
          <a:solidFill>
            <a:schemeClr val="accent1"/>
          </a:solidFill>
          <a:ln w="38100" cap="flat" cmpd="sng" algn="ctr">
            <a:solidFill>
              <a:schemeClr val="bg1">
                <a:lumMod val="75000"/>
              </a:schemeClr>
            </a:solidFill>
            <a:prstDash val="solid"/>
            <a:round/>
            <a:headEnd type="none" w="lg" len="med"/>
            <a:tailEnd type="none" w="lg" len="med"/>
          </a:ln>
          <a:effectLst/>
        </p:spPr>
      </p:cxnSp>
      <p:cxnSp>
        <p:nvCxnSpPr>
          <p:cNvPr id="32" name="Straight Connector 31"/>
          <p:cNvCxnSpPr/>
          <p:nvPr/>
        </p:nvCxnSpPr>
        <p:spPr bwMode="auto">
          <a:xfrm rot="5400000" flipH="1" flipV="1">
            <a:off x="5524500" y="5753100"/>
            <a:ext cx="1752600" cy="1588"/>
          </a:xfrm>
          <a:prstGeom prst="line">
            <a:avLst/>
          </a:prstGeom>
          <a:solidFill>
            <a:schemeClr val="accent1"/>
          </a:solidFill>
          <a:ln w="38100" cap="flat" cmpd="sng" algn="ctr">
            <a:solidFill>
              <a:schemeClr val="bg1">
                <a:lumMod val="75000"/>
              </a:schemeClr>
            </a:solidFill>
            <a:prstDash val="solid"/>
            <a:round/>
            <a:headEnd type="none" w="lg" len="med"/>
            <a:tailEnd type="none" w="lg" len="med"/>
          </a:ln>
          <a:effectLst/>
        </p:spPr>
      </p:cxnSp>
      <p:cxnSp>
        <p:nvCxnSpPr>
          <p:cNvPr id="35" name="Straight Connector 34"/>
          <p:cNvCxnSpPr/>
          <p:nvPr/>
        </p:nvCxnSpPr>
        <p:spPr bwMode="auto">
          <a:xfrm rot="5400000" flipH="1" flipV="1">
            <a:off x="8495506" y="6286500"/>
            <a:ext cx="686594" cy="794"/>
          </a:xfrm>
          <a:prstGeom prst="line">
            <a:avLst/>
          </a:prstGeom>
          <a:solidFill>
            <a:schemeClr val="accent1"/>
          </a:solidFill>
          <a:ln w="38100" cap="flat" cmpd="sng" algn="ctr">
            <a:solidFill>
              <a:schemeClr val="bg1">
                <a:lumMod val="75000"/>
              </a:schemeClr>
            </a:solidFill>
            <a:prstDash val="solid"/>
            <a:round/>
            <a:headEnd type="none" w="lg" len="med"/>
            <a:tailEnd type="none" w="lg" len="med"/>
          </a:ln>
          <a:effectLst/>
        </p:spPr>
      </p:cxnSp>
      <p:cxnSp>
        <p:nvCxnSpPr>
          <p:cNvPr id="37" name="Straight Connector 36"/>
          <p:cNvCxnSpPr/>
          <p:nvPr/>
        </p:nvCxnSpPr>
        <p:spPr bwMode="auto">
          <a:xfrm rot="5400000" flipH="1" flipV="1">
            <a:off x="7468394" y="5409406"/>
            <a:ext cx="1066800" cy="1588"/>
          </a:xfrm>
          <a:prstGeom prst="line">
            <a:avLst/>
          </a:prstGeom>
          <a:solidFill>
            <a:schemeClr val="accent1"/>
          </a:solidFill>
          <a:ln w="38100" cap="flat" cmpd="sng" algn="ctr">
            <a:solidFill>
              <a:schemeClr val="bg1">
                <a:lumMod val="75000"/>
              </a:schemeClr>
            </a:solidFill>
            <a:prstDash val="solid"/>
            <a:round/>
            <a:headEnd type="none" w="lg" len="med"/>
            <a:tailEnd type="none" w="lg" len="med"/>
          </a:ln>
          <a:effectLst/>
        </p:spPr>
      </p:cxnSp>
      <p:cxnSp>
        <p:nvCxnSpPr>
          <p:cNvPr id="39" name="Straight Connector 38"/>
          <p:cNvCxnSpPr/>
          <p:nvPr/>
        </p:nvCxnSpPr>
        <p:spPr bwMode="auto">
          <a:xfrm>
            <a:off x="8001000" y="5943600"/>
            <a:ext cx="838200" cy="1588"/>
          </a:xfrm>
          <a:prstGeom prst="line">
            <a:avLst/>
          </a:prstGeom>
          <a:solidFill>
            <a:schemeClr val="accent1"/>
          </a:solidFill>
          <a:ln w="38100" cap="flat" cmpd="sng" algn="ctr">
            <a:solidFill>
              <a:schemeClr val="bg1">
                <a:lumMod val="75000"/>
              </a:schemeClr>
            </a:solidFill>
            <a:prstDash val="solid"/>
            <a:round/>
            <a:headEnd type="none" w="lg" len="med"/>
            <a:tailEnd type="none" w="lg" len="med"/>
          </a:ln>
          <a:effectLst/>
        </p:spPr>
      </p:cxnSp>
      <p:cxnSp>
        <p:nvCxnSpPr>
          <p:cNvPr id="29" name="Straight Arrow Connector 28"/>
          <p:cNvCxnSpPr>
            <a:stCxn id="45" idx="2"/>
          </p:cNvCxnSpPr>
          <p:nvPr/>
        </p:nvCxnSpPr>
        <p:spPr bwMode="auto">
          <a:xfrm rot="5400000">
            <a:off x="949286" y="3616285"/>
            <a:ext cx="692229" cy="1588"/>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bwMode="auto">
          <a:xfrm>
            <a:off x="304800" y="5029200"/>
            <a:ext cx="1981200" cy="374571"/>
          </a:xfrm>
          <a:prstGeom prst="roundRect">
            <a:avLst/>
          </a:prstGeom>
          <a:solidFill>
            <a:srgbClr val="00B0F0"/>
          </a:solidFill>
          <a:ln>
            <a:solidFill>
              <a:srgbClr val="00B0F0"/>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Withdrawal State</a:t>
            </a:r>
          </a:p>
        </p:txBody>
      </p:sp>
      <p:cxnSp>
        <p:nvCxnSpPr>
          <p:cNvPr id="33" name="Straight Connector 32"/>
          <p:cNvCxnSpPr/>
          <p:nvPr/>
        </p:nvCxnSpPr>
        <p:spPr bwMode="auto">
          <a:xfrm rot="5400000" flipH="1" flipV="1">
            <a:off x="5295900" y="5753100"/>
            <a:ext cx="1905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6" name="Straight Connector 35"/>
          <p:cNvCxnSpPr/>
          <p:nvPr/>
        </p:nvCxnSpPr>
        <p:spPr bwMode="auto">
          <a:xfrm rot="5400000" flipH="1" flipV="1">
            <a:off x="8039100" y="5753100"/>
            <a:ext cx="19050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8" name="Straight Connector 37"/>
          <p:cNvCxnSpPr/>
          <p:nvPr/>
        </p:nvCxnSpPr>
        <p:spPr bwMode="auto">
          <a:xfrm>
            <a:off x="6248400" y="6705600"/>
            <a:ext cx="27432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41" name="Straight Connector 40"/>
          <p:cNvCxnSpPr/>
          <p:nvPr/>
        </p:nvCxnSpPr>
        <p:spPr bwMode="auto">
          <a:xfrm>
            <a:off x="6248400" y="4800600"/>
            <a:ext cx="27432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34" name="Straight Arrow Connector 33"/>
          <p:cNvCxnSpPr>
            <a:endCxn id="31" idx="0"/>
          </p:cNvCxnSpPr>
          <p:nvPr/>
        </p:nvCxnSpPr>
        <p:spPr bwMode="auto">
          <a:xfrm rot="5400000">
            <a:off x="952782" y="4686018"/>
            <a:ext cx="685800" cy="564"/>
          </a:xfrm>
          <a:prstGeom prst="straightConnector1">
            <a:avLst/>
          </a:prstGeom>
          <a:ln w="25400">
            <a:solidFill>
              <a:srgbClr val="00B0F0"/>
            </a:solidFill>
            <a:headEnd type="arrow" w="lg" len="med"/>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381000" y="4038600"/>
            <a:ext cx="2285999" cy="369332"/>
          </a:xfrm>
          <a:prstGeom prst="rect">
            <a:avLst/>
          </a:prstGeom>
        </p:spPr>
        <p:txBody>
          <a:bodyPr wrap="square">
            <a:spAutoFit/>
          </a:bodyPr>
          <a:lstStyle/>
          <a:p>
            <a:pPr>
              <a:buNone/>
            </a:pPr>
            <a:r>
              <a:rPr lang="en-US" dirty="0" smtClean="0">
                <a:latin typeface="Candara" pitchFamily="34" charset="0"/>
                <a:cs typeface="Arial" pitchFamily="34" charset="0"/>
              </a:rPr>
              <a:t> </a:t>
            </a:r>
            <a:endParaRPr lang="en-US" dirty="0">
              <a:latin typeface="Candara" pitchFamily="34" charset="0"/>
              <a:cs typeface="Arial" pitchFamily="34" charset="0"/>
            </a:endParaRPr>
          </a:p>
        </p:txBody>
      </p:sp>
      <p:sp>
        <p:nvSpPr>
          <p:cNvPr id="45" name="Rounded Rectangle 44"/>
          <p:cNvSpPr/>
          <p:nvPr/>
        </p:nvSpPr>
        <p:spPr bwMode="auto">
          <a:xfrm>
            <a:off x="304800" y="2895600"/>
            <a:ext cx="1981200" cy="374571"/>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Arial" pitchFamily="34" charset="0"/>
              </a:rPr>
              <a:t>START</a:t>
            </a:r>
          </a:p>
        </p:txBody>
      </p:sp>
      <p:cxnSp>
        <p:nvCxnSpPr>
          <p:cNvPr id="48" name="Straight Arrow Connector 47"/>
          <p:cNvCxnSpPr/>
          <p:nvPr/>
        </p:nvCxnSpPr>
        <p:spPr bwMode="auto">
          <a:xfrm flipV="1">
            <a:off x="2286000" y="5257800"/>
            <a:ext cx="457200" cy="794"/>
          </a:xfrm>
          <a:prstGeom prst="straightConnector1">
            <a:avLst/>
          </a:prstGeom>
          <a:ln w="25400">
            <a:solidFill>
              <a:srgbClr val="00B0F0"/>
            </a:solidFill>
            <a:headEnd type="none" w="lg" len="med"/>
            <a:tailEnd type="arrow"/>
          </a:ln>
        </p:spPr>
        <p:style>
          <a:lnRef idx="1">
            <a:schemeClr val="accent1"/>
          </a:lnRef>
          <a:fillRef idx="0">
            <a:schemeClr val="accent1"/>
          </a:fillRef>
          <a:effectRef idx="0">
            <a:schemeClr val="accent1"/>
          </a:effectRef>
          <a:fontRef idx="minor">
            <a:schemeClr val="tx1"/>
          </a:fontRef>
        </p:style>
      </p:cxnSp>
      <p:sp>
        <p:nvSpPr>
          <p:cNvPr id="51" name="Rounded Rectangle 50"/>
          <p:cNvSpPr/>
          <p:nvPr/>
        </p:nvSpPr>
        <p:spPr bwMode="auto">
          <a:xfrm>
            <a:off x="2743200" y="4953000"/>
            <a:ext cx="1295400" cy="578882"/>
          </a:xfrm>
          <a:prstGeom prst="roundRect">
            <a:avLst/>
          </a:prstGeom>
          <a:solidFill>
            <a:schemeClr val="bg1">
              <a:lumMod val="75000"/>
            </a:schemeClr>
          </a:solidFill>
          <a:ln>
            <a:solidFill>
              <a:schemeClr val="bg1">
                <a:lumMod val="75000"/>
              </a:schemeClr>
            </a:solidFill>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cs typeface="Arial" pitchFamily="34" charset="0"/>
              </a:rPr>
              <a:t>Max runs completed?</a:t>
            </a:r>
          </a:p>
        </p:txBody>
      </p:sp>
      <p:cxnSp>
        <p:nvCxnSpPr>
          <p:cNvPr id="54" name="Straight Connector 53"/>
          <p:cNvCxnSpPr/>
          <p:nvPr/>
        </p:nvCxnSpPr>
        <p:spPr bwMode="auto">
          <a:xfrm rot="5400000" flipH="1" flipV="1">
            <a:off x="3009900" y="4533900"/>
            <a:ext cx="838200" cy="1588"/>
          </a:xfrm>
          <a:prstGeom prst="line">
            <a:avLst/>
          </a:prstGeom>
          <a:solidFill>
            <a:schemeClr val="accent1"/>
          </a:solidFill>
          <a:ln w="28575" cap="flat" cmpd="sng" algn="ctr">
            <a:solidFill>
              <a:schemeClr val="bg1">
                <a:lumMod val="75000"/>
              </a:schemeClr>
            </a:solidFill>
            <a:prstDash val="solid"/>
            <a:round/>
            <a:headEnd type="none" w="lg" len="med"/>
            <a:tailEnd type="none" w="lg" len="med"/>
          </a:ln>
          <a:effectLst/>
        </p:spPr>
      </p:cxnSp>
      <p:cxnSp>
        <p:nvCxnSpPr>
          <p:cNvPr id="56" name="Straight Arrow Connector 55"/>
          <p:cNvCxnSpPr/>
          <p:nvPr/>
        </p:nvCxnSpPr>
        <p:spPr bwMode="auto">
          <a:xfrm rot="10800000">
            <a:off x="2286000" y="4114800"/>
            <a:ext cx="1143000" cy="1588"/>
          </a:xfrm>
          <a:prstGeom prst="straightConnector1">
            <a:avLst/>
          </a:prstGeom>
          <a:ln w="25400">
            <a:solidFill>
              <a:schemeClr val="bg1">
                <a:lumMod val="75000"/>
              </a:schemeClr>
            </a:solidFill>
            <a:headEnd type="none" w="lg" len="med"/>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3429000" y="4267200"/>
            <a:ext cx="457200" cy="276999"/>
          </a:xfrm>
          <a:prstGeom prst="rect">
            <a:avLst/>
          </a:prstGeom>
          <a:noFill/>
        </p:spPr>
        <p:txBody>
          <a:bodyPr wrap="square" rtlCol="0">
            <a:spAutoFit/>
          </a:bodyPr>
          <a:lstStyle/>
          <a:p>
            <a:r>
              <a:rPr lang="en-US" sz="1200" dirty="0" smtClean="0">
                <a:latin typeface="Arial" pitchFamily="34" charset="0"/>
                <a:cs typeface="Arial" pitchFamily="34" charset="0"/>
              </a:rPr>
              <a:t>Yes</a:t>
            </a:r>
            <a:endParaRPr lang="en-US" sz="1200" dirty="0">
              <a:latin typeface="Arial" pitchFamily="34" charset="0"/>
              <a:cs typeface="Arial" pitchFamily="34" charset="0"/>
            </a:endParaRPr>
          </a:p>
        </p:txBody>
      </p:sp>
      <p:sp>
        <p:nvSpPr>
          <p:cNvPr id="62" name="Rectangle 61"/>
          <p:cNvSpPr/>
          <p:nvPr/>
        </p:nvSpPr>
        <p:spPr>
          <a:xfrm>
            <a:off x="2362200" y="3810000"/>
            <a:ext cx="1752600" cy="276999"/>
          </a:xfrm>
          <a:prstGeom prst="rect">
            <a:avLst/>
          </a:prstGeom>
        </p:spPr>
        <p:txBody>
          <a:bodyPr wrap="square">
            <a:spAutoFit/>
          </a:bodyPr>
          <a:lstStyle/>
          <a:p>
            <a:r>
              <a:rPr lang="en-US" sz="1200" dirty="0" smtClean="0">
                <a:latin typeface="Arial" pitchFamily="34" charset="0"/>
                <a:cs typeface="Arial" pitchFamily="34" charset="0"/>
              </a:rPr>
              <a:t>Q = Q + 10 </a:t>
            </a:r>
            <a:r>
              <a:rPr lang="en-US" sz="1200" dirty="0" err="1" smtClean="0">
                <a:latin typeface="Arial" pitchFamily="34" charset="0"/>
                <a:cs typeface="Arial" pitchFamily="34" charset="0"/>
              </a:rPr>
              <a:t>mL</a:t>
            </a:r>
            <a:r>
              <a:rPr lang="en-US" sz="1200" dirty="0" smtClean="0">
                <a:latin typeface="Arial" pitchFamily="34" charset="0"/>
                <a:cs typeface="Arial" pitchFamily="34" charset="0"/>
              </a:rPr>
              <a:t>/min</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xmlns="" val="125193857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t>
            </a:r>
            <a:r>
              <a:rPr lang="el-GR" baseline="-25000" dirty="0" smtClean="0"/>
              <a:t>α</a:t>
            </a:r>
            <a:r>
              <a:rPr lang="en-US" baseline="-25000" dirty="0" smtClean="0"/>
              <a:t>  </a:t>
            </a:r>
            <a:r>
              <a:rPr lang="en-US" dirty="0" smtClean="0"/>
              <a:t>Experiment: Results</a:t>
            </a:r>
            <a:endParaRPr lang="en-US" dirty="0"/>
          </a:p>
        </p:txBody>
      </p:sp>
      <p:sp>
        <p:nvSpPr>
          <p:cNvPr id="3" name="Content Placeholder 2"/>
          <p:cNvSpPr>
            <a:spLocks noGrp="1"/>
          </p:cNvSpPr>
          <p:nvPr>
            <p:ph idx="1"/>
          </p:nvPr>
        </p:nvSpPr>
        <p:spPr>
          <a:xfrm>
            <a:off x="457200" y="1600200"/>
            <a:ext cx="8229600" cy="4267200"/>
          </a:xfrm>
        </p:spPr>
        <p:txBody>
          <a:bodyPr/>
          <a:lstStyle/>
          <a:p>
            <a:r>
              <a:rPr lang="en-US" dirty="0" smtClean="0"/>
              <a:t>Graphs &amp; discussion</a:t>
            </a:r>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17</a:t>
            </a:fld>
            <a:endParaRPr lang="en-US"/>
          </a:p>
        </p:txBody>
      </p:sp>
      <p:graphicFrame>
        <p:nvGraphicFramePr>
          <p:cNvPr id="6" name="Chart 5"/>
          <p:cNvGraphicFramePr>
            <a:graphicFrameLocks/>
          </p:cNvGraphicFramePr>
          <p:nvPr/>
        </p:nvGraphicFramePr>
        <p:xfrm>
          <a:off x="-152399" y="1981200"/>
          <a:ext cx="5181600" cy="39039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nvGraphicFramePr>
        <p:xfrm>
          <a:off x="4419600" y="2057400"/>
          <a:ext cx="4982527" cy="388619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Settling Velocity Experiment: Expected Results</a:t>
            </a:r>
            <a:endParaRPr lang="en-US" dirty="0"/>
          </a:p>
        </p:txBody>
      </p:sp>
      <p:sp>
        <p:nvSpPr>
          <p:cNvPr id="3" name="Content Placeholder 2"/>
          <p:cNvSpPr>
            <a:spLocks noGrp="1"/>
          </p:cNvSpPr>
          <p:nvPr>
            <p:ph idx="1"/>
          </p:nvPr>
        </p:nvSpPr>
        <p:spPr>
          <a:xfrm>
            <a:off x="457200" y="1600200"/>
            <a:ext cx="8229600" cy="4343400"/>
          </a:xfrm>
        </p:spPr>
        <p:txBody>
          <a:bodyPr>
            <a:normAutofit/>
          </a:bodyPr>
          <a:lstStyle/>
          <a:p>
            <a:r>
              <a:rPr lang="en-US" dirty="0" smtClean="0"/>
              <a:t>Predictions of what the settling velocity experiment results will look like</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2"/>
          </p:nvPr>
        </p:nvSpPr>
        <p:spPr/>
        <p:txBody>
          <a:bodyPr/>
          <a:lstStyle/>
          <a:p>
            <a:fld id="{33253CF1-E184-4C42-BF06-4252E09B8650}" type="slidenum">
              <a:rPr lang="en-US" smtClean="0"/>
              <a:pPr/>
              <a:t>18</a:t>
            </a:fld>
            <a:endParaRPr lang="en-US"/>
          </a:p>
        </p:txBody>
      </p:sp>
      <p:grpSp>
        <p:nvGrpSpPr>
          <p:cNvPr id="5" name="Group 11"/>
          <p:cNvGrpSpPr/>
          <p:nvPr/>
        </p:nvGrpSpPr>
        <p:grpSpPr>
          <a:xfrm>
            <a:off x="1752600" y="3048000"/>
            <a:ext cx="2896394" cy="2058194"/>
            <a:chOff x="1751806" y="1753394"/>
            <a:chExt cx="2896394" cy="2058194"/>
          </a:xfrm>
        </p:grpSpPr>
        <p:cxnSp>
          <p:nvCxnSpPr>
            <p:cNvPr id="13" name="Straight Connector 12"/>
            <p:cNvCxnSpPr/>
            <p:nvPr/>
          </p:nvCxnSpPr>
          <p:spPr bwMode="auto">
            <a:xfrm>
              <a:off x="1752600" y="3810000"/>
              <a:ext cx="2895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14" name="Straight Connector 13"/>
            <p:cNvCxnSpPr/>
            <p:nvPr/>
          </p:nvCxnSpPr>
          <p:spPr bwMode="auto">
            <a:xfrm rot="5400000" flipH="1" flipV="1">
              <a:off x="723900" y="2781300"/>
              <a:ext cx="20574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grpSp>
      <p:grpSp>
        <p:nvGrpSpPr>
          <p:cNvPr id="6" name="Group 15"/>
          <p:cNvGrpSpPr/>
          <p:nvPr/>
        </p:nvGrpSpPr>
        <p:grpSpPr>
          <a:xfrm>
            <a:off x="5715000" y="3124200"/>
            <a:ext cx="2896394" cy="2058194"/>
            <a:chOff x="1447800" y="2971800"/>
            <a:chExt cx="2896394" cy="2058194"/>
          </a:xfrm>
        </p:grpSpPr>
        <p:grpSp>
          <p:nvGrpSpPr>
            <p:cNvPr id="7" name="Group 10"/>
            <p:cNvGrpSpPr/>
            <p:nvPr/>
          </p:nvGrpSpPr>
          <p:grpSpPr>
            <a:xfrm>
              <a:off x="1447800" y="2971800"/>
              <a:ext cx="2896394" cy="2058194"/>
              <a:chOff x="1751806" y="1753394"/>
              <a:chExt cx="2896394" cy="2058194"/>
            </a:xfrm>
          </p:grpSpPr>
          <p:cxnSp>
            <p:nvCxnSpPr>
              <p:cNvPr id="8" name="Straight Connector 7"/>
              <p:cNvCxnSpPr/>
              <p:nvPr/>
            </p:nvCxnSpPr>
            <p:spPr bwMode="auto">
              <a:xfrm>
                <a:off x="1752600" y="3810000"/>
                <a:ext cx="28956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cxnSp>
            <p:nvCxnSpPr>
              <p:cNvPr id="10" name="Straight Connector 9"/>
              <p:cNvCxnSpPr/>
              <p:nvPr/>
            </p:nvCxnSpPr>
            <p:spPr bwMode="auto">
              <a:xfrm rot="5400000" flipH="1" flipV="1">
                <a:off x="723900" y="2781300"/>
                <a:ext cx="2057400" cy="1588"/>
              </a:xfrm>
              <a:prstGeom prst="line">
                <a:avLst/>
              </a:prstGeom>
              <a:solidFill>
                <a:schemeClr val="accent1"/>
              </a:solidFill>
              <a:ln w="38100" cap="flat" cmpd="sng" algn="ctr">
                <a:solidFill>
                  <a:srgbClr val="00B0F0"/>
                </a:solidFill>
                <a:prstDash val="solid"/>
                <a:round/>
                <a:headEnd type="none" w="lg" len="med"/>
                <a:tailEnd type="none" w="lg" len="med"/>
              </a:ln>
              <a:effectLst/>
            </p:spPr>
          </p:cxnSp>
        </p:grpSp>
        <p:sp>
          <p:nvSpPr>
            <p:cNvPr id="15" name="Freeform 14"/>
            <p:cNvSpPr/>
            <p:nvPr/>
          </p:nvSpPr>
          <p:spPr bwMode="auto">
            <a:xfrm>
              <a:off x="1447800" y="3486150"/>
              <a:ext cx="2457450" cy="1533525"/>
            </a:xfrm>
            <a:custGeom>
              <a:avLst/>
              <a:gdLst>
                <a:gd name="connsiteX0" fmla="*/ 0 w 2457450"/>
                <a:gd name="connsiteY0" fmla="*/ 1533525 h 1533525"/>
                <a:gd name="connsiteX1" fmla="*/ 1038225 w 2457450"/>
                <a:gd name="connsiteY1" fmla="*/ 0 h 1533525"/>
                <a:gd name="connsiteX2" fmla="*/ 2457450 w 2457450"/>
                <a:gd name="connsiteY2" fmla="*/ 1533525 h 1533525"/>
              </a:gdLst>
              <a:ahLst/>
              <a:cxnLst>
                <a:cxn ang="0">
                  <a:pos x="connsiteX0" y="connsiteY0"/>
                </a:cxn>
                <a:cxn ang="0">
                  <a:pos x="connsiteX1" y="connsiteY1"/>
                </a:cxn>
                <a:cxn ang="0">
                  <a:pos x="connsiteX2" y="connsiteY2"/>
                </a:cxn>
              </a:cxnLst>
              <a:rect l="l" t="t" r="r" b="b"/>
              <a:pathLst>
                <a:path w="2457450" h="1533525">
                  <a:moveTo>
                    <a:pt x="0" y="1533525"/>
                  </a:moveTo>
                  <a:cubicBezTo>
                    <a:pt x="314325" y="766762"/>
                    <a:pt x="628650" y="0"/>
                    <a:pt x="1038225" y="0"/>
                  </a:cubicBezTo>
                  <a:cubicBezTo>
                    <a:pt x="1447800" y="0"/>
                    <a:pt x="2227263" y="1287463"/>
                    <a:pt x="2457450" y="1533525"/>
                  </a:cubicBezTo>
                </a:path>
              </a:pathLst>
            </a:custGeom>
            <a:solidFill>
              <a:schemeClr val="accent1"/>
            </a:solidFill>
            <a:ln w="38100" cap="flat" cmpd="sng" algn="ctr">
              <a:solidFill>
                <a:srgbClr val="00B0F0"/>
              </a:solidFill>
              <a:prstDash val="solid"/>
              <a:round/>
              <a:headEnd type="none" w="lg" len="med"/>
              <a:tailEnd type="none" w="lg" len="med"/>
            </a:ln>
            <a:effectLst/>
          </p:spPr>
          <p:txBody>
            <a:bodyPr rtlCol="0" anchor="ctr"/>
            <a:lstStyle/>
            <a:p>
              <a:pPr algn="ctr"/>
              <a:endParaRPr lang="en-US"/>
            </a:p>
          </p:txBody>
        </p:sp>
      </p:grpSp>
      <p:sp>
        <p:nvSpPr>
          <p:cNvPr id="18" name="Freeform 17"/>
          <p:cNvSpPr/>
          <p:nvPr/>
        </p:nvSpPr>
        <p:spPr bwMode="auto">
          <a:xfrm>
            <a:off x="1743075" y="3219450"/>
            <a:ext cx="2914650" cy="1885950"/>
          </a:xfrm>
          <a:custGeom>
            <a:avLst/>
            <a:gdLst>
              <a:gd name="connsiteX0" fmla="*/ 0 w 2914650"/>
              <a:gd name="connsiteY0" fmla="*/ 1885950 h 1885950"/>
              <a:gd name="connsiteX1" fmla="*/ 1057275 w 2914650"/>
              <a:gd name="connsiteY1" fmla="*/ 1514475 h 1885950"/>
              <a:gd name="connsiteX2" fmla="*/ 1933575 w 2914650"/>
              <a:gd name="connsiteY2" fmla="*/ 247650 h 1885950"/>
              <a:gd name="connsiteX3" fmla="*/ 2914650 w 2914650"/>
              <a:gd name="connsiteY3" fmla="*/ 28575 h 1885950"/>
            </a:gdLst>
            <a:ahLst/>
            <a:cxnLst>
              <a:cxn ang="0">
                <a:pos x="connsiteX0" y="connsiteY0"/>
              </a:cxn>
              <a:cxn ang="0">
                <a:pos x="connsiteX1" y="connsiteY1"/>
              </a:cxn>
              <a:cxn ang="0">
                <a:pos x="connsiteX2" y="connsiteY2"/>
              </a:cxn>
              <a:cxn ang="0">
                <a:pos x="connsiteX3" y="connsiteY3"/>
              </a:cxn>
            </a:cxnLst>
            <a:rect l="l" t="t" r="r" b="b"/>
            <a:pathLst>
              <a:path w="2914650" h="1885950">
                <a:moveTo>
                  <a:pt x="0" y="1885950"/>
                </a:moveTo>
                <a:cubicBezTo>
                  <a:pt x="367506" y="1836737"/>
                  <a:pt x="735013" y="1787525"/>
                  <a:pt x="1057275" y="1514475"/>
                </a:cubicBezTo>
                <a:cubicBezTo>
                  <a:pt x="1379537" y="1241425"/>
                  <a:pt x="1624013" y="495300"/>
                  <a:pt x="1933575" y="247650"/>
                </a:cubicBezTo>
                <a:cubicBezTo>
                  <a:pt x="2243138" y="0"/>
                  <a:pt x="2578894" y="14287"/>
                  <a:pt x="2914650" y="28575"/>
                </a:cubicBezTo>
              </a:path>
            </a:pathLst>
          </a:custGeom>
          <a:noFill/>
          <a:ln w="38100" cap="flat" cmpd="sng" algn="ctr">
            <a:solidFill>
              <a:srgbClr val="00B0F0"/>
            </a:solidFill>
            <a:prstDash val="solid"/>
            <a:round/>
            <a:headEnd type="none" w="lg" len="med"/>
            <a:tailEnd type="none" w="lg" len="med"/>
          </a:ln>
          <a:effectLst/>
        </p:spPr>
        <p:txBody>
          <a:bodyPr rtlCol="0" anchor="ctr"/>
          <a:lstStyle/>
          <a:p>
            <a:pPr algn="ctr"/>
            <a:endParaRPr lang="en-US"/>
          </a:p>
        </p:txBody>
      </p:sp>
      <p:sp>
        <p:nvSpPr>
          <p:cNvPr id="21" name="TextBox 20"/>
          <p:cNvSpPr txBox="1"/>
          <p:nvPr/>
        </p:nvSpPr>
        <p:spPr>
          <a:xfrm rot="10800000">
            <a:off x="1143000" y="3352800"/>
            <a:ext cx="461665" cy="1565493"/>
          </a:xfrm>
          <a:prstGeom prst="rect">
            <a:avLst/>
          </a:prstGeom>
          <a:noFill/>
        </p:spPr>
        <p:txBody>
          <a:bodyPr vert="eaVert" wrap="none" rtlCol="0">
            <a:spAutoFit/>
          </a:bodyPr>
          <a:lstStyle/>
          <a:p>
            <a:r>
              <a:rPr lang="en-US" dirty="0" smtClean="0"/>
              <a:t>Tube </a:t>
            </a:r>
            <a:r>
              <a:rPr lang="en-US" dirty="0" err="1" smtClean="0"/>
              <a:t>Effl</a:t>
            </a:r>
            <a:r>
              <a:rPr lang="en-US" dirty="0" smtClean="0"/>
              <a:t>. NTU</a:t>
            </a:r>
            <a:endParaRPr lang="en-US" dirty="0"/>
          </a:p>
        </p:txBody>
      </p:sp>
      <p:sp>
        <p:nvSpPr>
          <p:cNvPr id="24" name="TextBox 23"/>
          <p:cNvSpPr txBox="1"/>
          <p:nvPr/>
        </p:nvSpPr>
        <p:spPr>
          <a:xfrm>
            <a:off x="1905000" y="5257800"/>
            <a:ext cx="2743200" cy="369332"/>
          </a:xfrm>
          <a:prstGeom prst="rect">
            <a:avLst/>
          </a:prstGeom>
          <a:noFill/>
        </p:spPr>
        <p:txBody>
          <a:bodyPr wrap="square" rtlCol="0">
            <a:spAutoFit/>
          </a:bodyPr>
          <a:lstStyle/>
          <a:p>
            <a:r>
              <a:rPr lang="en-US" dirty="0" smtClean="0"/>
              <a:t>Capture Velocity</a:t>
            </a:r>
            <a:endParaRPr lang="en-US" dirty="0"/>
          </a:p>
        </p:txBody>
      </p:sp>
      <p:sp>
        <p:nvSpPr>
          <p:cNvPr id="26" name="TextBox 25"/>
          <p:cNvSpPr txBox="1"/>
          <p:nvPr/>
        </p:nvSpPr>
        <p:spPr>
          <a:xfrm>
            <a:off x="5943600" y="5334000"/>
            <a:ext cx="2743200" cy="369332"/>
          </a:xfrm>
          <a:prstGeom prst="rect">
            <a:avLst/>
          </a:prstGeom>
          <a:noFill/>
        </p:spPr>
        <p:txBody>
          <a:bodyPr wrap="square" rtlCol="0">
            <a:spAutoFit/>
          </a:bodyPr>
          <a:lstStyle/>
          <a:p>
            <a:r>
              <a:rPr lang="en-US" dirty="0" smtClean="0"/>
              <a:t>Capture Velocity</a:t>
            </a:r>
            <a:endParaRPr lang="en-US" dirty="0"/>
          </a:p>
        </p:txBody>
      </p:sp>
      <p:sp>
        <p:nvSpPr>
          <p:cNvPr id="27" name="TextBox 26"/>
          <p:cNvSpPr txBox="1"/>
          <p:nvPr/>
        </p:nvSpPr>
        <p:spPr>
          <a:xfrm rot="10800000">
            <a:off x="5105400" y="2914384"/>
            <a:ext cx="461665" cy="2442335"/>
          </a:xfrm>
          <a:prstGeom prst="rect">
            <a:avLst/>
          </a:prstGeom>
          <a:noFill/>
        </p:spPr>
        <p:txBody>
          <a:bodyPr vert="eaVert" wrap="none" rtlCol="0">
            <a:spAutoFit/>
          </a:bodyPr>
          <a:lstStyle/>
          <a:p>
            <a:r>
              <a:rPr lang="en-US" dirty="0" smtClean="0"/>
              <a:t>“particle distribution”</a:t>
            </a:r>
            <a:endParaRPr lang="en-US" dirty="0"/>
          </a:p>
        </p:txBody>
      </p:sp>
      <p:sp>
        <p:nvSpPr>
          <p:cNvPr id="28" name="TextBox 27"/>
          <p:cNvSpPr txBox="1"/>
          <p:nvPr/>
        </p:nvSpPr>
        <p:spPr>
          <a:xfrm>
            <a:off x="2743200" y="2667000"/>
            <a:ext cx="655949" cy="369332"/>
          </a:xfrm>
          <a:prstGeom prst="rect">
            <a:avLst/>
          </a:prstGeom>
          <a:noFill/>
        </p:spPr>
        <p:txBody>
          <a:bodyPr wrap="none" rtlCol="0">
            <a:spAutoFit/>
          </a:bodyPr>
          <a:lstStyle/>
          <a:p>
            <a:r>
              <a:rPr lang="en-US" dirty="0" smtClean="0"/>
              <a:t>CDF</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Settling Velocity Experiment: Results</a:t>
            </a:r>
            <a:endParaRPr lang="en-US" dirty="0"/>
          </a:p>
        </p:txBody>
      </p:sp>
      <p:sp>
        <p:nvSpPr>
          <p:cNvPr id="3" name="Content Placeholder 2"/>
          <p:cNvSpPr>
            <a:spLocks noGrp="1"/>
          </p:cNvSpPr>
          <p:nvPr>
            <p:ph idx="1"/>
          </p:nvPr>
        </p:nvSpPr>
        <p:spPr>
          <a:xfrm>
            <a:off x="457200" y="1600200"/>
            <a:ext cx="8229600" cy="4267200"/>
          </a:xfrm>
        </p:spPr>
        <p:txBody>
          <a:bodyPr/>
          <a:lstStyle/>
          <a:p>
            <a:r>
              <a:rPr lang="en-US" dirty="0" smtClean="0"/>
              <a:t>Graphs &amp; discussion</a:t>
            </a:r>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19</a:t>
            </a:fld>
            <a:endParaRPr lang="en-US"/>
          </a:p>
        </p:txBody>
      </p:sp>
      <p:graphicFrame>
        <p:nvGraphicFramePr>
          <p:cNvPr id="5" name="Chart 4"/>
          <p:cNvGraphicFramePr/>
          <p:nvPr/>
        </p:nvGraphicFramePr>
        <p:xfrm>
          <a:off x="533400" y="2209800"/>
          <a:ext cx="5334000" cy="3867682"/>
        </p:xfrm>
        <a:graphic>
          <a:graphicData uri="http://schemas.openxmlformats.org/drawingml/2006/chart">
            <c:chart xmlns:c="http://schemas.openxmlformats.org/drawingml/2006/chart" xmlns:r="http://schemas.openxmlformats.org/officeDocument/2006/relationships" r:id="rId2"/>
          </a:graphicData>
        </a:graphic>
      </p:graphicFrame>
      <p:sp>
        <p:nvSpPr>
          <p:cNvPr id="6" name="Oval 5"/>
          <p:cNvSpPr/>
          <p:nvPr/>
        </p:nvSpPr>
        <p:spPr bwMode="auto">
          <a:xfrm>
            <a:off x="3733800" y="2667000"/>
            <a:ext cx="685800" cy="914400"/>
          </a:xfrm>
          <a:prstGeom prst="ellipse">
            <a:avLst/>
          </a:prstGeom>
          <a:noFill/>
          <a:ln w="9525">
            <a:solidFill>
              <a:schemeClr val="accent2">
                <a:lumMod val="60000"/>
                <a:lumOff val="40000"/>
              </a:schemeClr>
            </a:solidFill>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TextBox 11"/>
          <p:cNvSpPr txBox="1"/>
          <p:nvPr/>
        </p:nvSpPr>
        <p:spPr>
          <a:xfrm>
            <a:off x="6172200" y="2514600"/>
            <a:ext cx="2743059" cy="1969770"/>
          </a:xfrm>
          <a:prstGeom prst="rect">
            <a:avLst/>
          </a:prstGeom>
          <a:noFill/>
        </p:spPr>
        <p:txBody>
          <a:bodyPr wrap="none" rtlCol="0">
            <a:spAutoFit/>
          </a:bodyPr>
          <a:lstStyle/>
          <a:p>
            <a:pPr>
              <a:buFont typeface="Arial" pitchFamily="34" charset="0"/>
              <a:buChar char="•"/>
            </a:pPr>
            <a:r>
              <a:rPr lang="en-US" sz="2200" dirty="0" smtClean="0">
                <a:latin typeface="+mn-lt"/>
              </a:rPr>
              <a:t>  Π</a:t>
            </a:r>
            <a:r>
              <a:rPr lang="en-US" sz="2200" baseline="-25000" dirty="0" smtClean="0">
                <a:latin typeface="+mn-lt"/>
              </a:rPr>
              <a:t>V   </a:t>
            </a:r>
            <a:r>
              <a:rPr lang="en-US" sz="2200" dirty="0" smtClean="0">
                <a:latin typeface="+mn-lt"/>
              </a:rPr>
              <a:t>&gt;   1</a:t>
            </a:r>
          </a:p>
          <a:p>
            <a:pPr>
              <a:buFont typeface="Arial" pitchFamily="34" charset="0"/>
              <a:buChar char="•"/>
            </a:pPr>
            <a:endParaRPr lang="en-US" sz="2200" dirty="0" smtClean="0">
              <a:latin typeface="+mn-lt"/>
            </a:endParaRPr>
          </a:p>
          <a:p>
            <a:pPr>
              <a:buFont typeface="Arial" pitchFamily="34" charset="0"/>
              <a:buChar char="•"/>
            </a:pPr>
            <a:r>
              <a:rPr lang="en-US" sz="2200" dirty="0" smtClean="0">
                <a:latin typeface="+mn-lt"/>
              </a:rPr>
              <a:t> L=33 cm, D= 2.54 cm</a:t>
            </a:r>
          </a:p>
          <a:p>
            <a:pPr>
              <a:buFont typeface="Arial" pitchFamily="34" charset="0"/>
              <a:buChar char="•"/>
            </a:pPr>
            <a:endParaRPr lang="en-US" sz="2200" dirty="0" smtClean="0">
              <a:latin typeface="+mn-lt"/>
            </a:endParaRPr>
          </a:p>
          <a:p>
            <a:pPr>
              <a:buFont typeface="Arial" pitchFamily="34" charset="0"/>
              <a:buChar char="•"/>
            </a:pPr>
            <a:r>
              <a:rPr lang="en-US" sz="2200" dirty="0" smtClean="0">
                <a:latin typeface="+mn-lt"/>
              </a:rPr>
              <a:t> Q: 80 ~160 </a:t>
            </a:r>
            <a:r>
              <a:rPr lang="en-US" sz="2200" dirty="0" err="1" smtClean="0">
                <a:latin typeface="+mn-lt"/>
              </a:rPr>
              <a:t>mL</a:t>
            </a:r>
            <a:r>
              <a:rPr lang="en-US" sz="2200" dirty="0" smtClean="0">
                <a:latin typeface="+mn-lt"/>
              </a:rPr>
              <a:t>/min</a:t>
            </a:r>
          </a:p>
          <a:p>
            <a:pPr>
              <a:buFont typeface="Arial" pitchFamily="34" charset="0"/>
              <a:buChar char="•"/>
            </a:pPr>
            <a:endParaRPr lang="en-US" baseline="-25000" dirty="0">
              <a:latin typeface="+mn-l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600200"/>
            <a:ext cx="8229600" cy="4572000"/>
          </a:xfrm>
        </p:spPr>
        <p:txBody>
          <a:bodyPr>
            <a:normAutofit fontScale="62500" lnSpcReduction="20000"/>
          </a:bodyPr>
          <a:lstStyle/>
          <a:p>
            <a:r>
              <a:rPr lang="en-US" dirty="0" smtClean="0"/>
              <a:t>Introduction</a:t>
            </a:r>
          </a:p>
          <a:p>
            <a:pPr lvl="1"/>
            <a:r>
              <a:rPr lang="en-US" dirty="0" smtClean="0"/>
              <a:t>Why a PSS team</a:t>
            </a:r>
          </a:p>
          <a:p>
            <a:pPr lvl="1"/>
            <a:r>
              <a:rPr lang="en-US" dirty="0" smtClean="0"/>
              <a:t>Reminder of where we were last semester</a:t>
            </a:r>
          </a:p>
          <a:p>
            <a:r>
              <a:rPr lang="en-US" dirty="0" smtClean="0"/>
              <a:t>Theory</a:t>
            </a:r>
          </a:p>
          <a:p>
            <a:pPr lvl="1"/>
            <a:r>
              <a:rPr lang="en-US" dirty="0" smtClean="0"/>
              <a:t>Floc roll-up model summary</a:t>
            </a:r>
          </a:p>
          <a:p>
            <a:pPr lvl="1"/>
            <a:r>
              <a:rPr lang="en-US" dirty="0" smtClean="0"/>
              <a:t>Improvements for </a:t>
            </a:r>
            <a:r>
              <a:rPr lang="en-US" dirty="0" err="1" smtClean="0"/>
              <a:t>Vc</a:t>
            </a:r>
            <a:endParaRPr lang="en-US" dirty="0" smtClean="0"/>
          </a:p>
          <a:p>
            <a:r>
              <a:rPr lang="en-US" dirty="0" smtClean="0"/>
              <a:t>Experimental methods</a:t>
            </a:r>
          </a:p>
          <a:p>
            <a:pPr lvl="1"/>
            <a:r>
              <a:rPr lang="en-US" dirty="0" smtClean="0"/>
              <a:t>Summary on the way we collected/analyzed data</a:t>
            </a:r>
          </a:p>
          <a:p>
            <a:r>
              <a:rPr lang="en-US" dirty="0" smtClean="0"/>
              <a:t>Results and discussion </a:t>
            </a:r>
          </a:p>
          <a:p>
            <a:pPr lvl="1"/>
            <a:r>
              <a:rPr lang="en-US" dirty="0" smtClean="0"/>
              <a:t>Results </a:t>
            </a:r>
          </a:p>
          <a:p>
            <a:pPr lvl="2"/>
            <a:r>
              <a:rPr lang="en-US" dirty="0" err="1" smtClean="0"/>
              <a:t>Vc</a:t>
            </a:r>
            <a:r>
              <a:rPr lang="en-US" dirty="0" smtClean="0"/>
              <a:t>=0.10 mm/s </a:t>
            </a:r>
          </a:p>
          <a:p>
            <a:pPr lvl="2"/>
            <a:r>
              <a:rPr lang="en-US" dirty="0" smtClean="0"/>
              <a:t>Ramp experiment</a:t>
            </a:r>
          </a:p>
          <a:p>
            <a:r>
              <a:rPr lang="en-US" dirty="0" smtClean="0"/>
              <a:t>Conclusions</a:t>
            </a:r>
          </a:p>
          <a:p>
            <a:pPr lvl="1"/>
            <a:r>
              <a:rPr lang="en-US" dirty="0" smtClean="0"/>
              <a:t>Final proposal for AC plants in general, with a FB ! = Before/After PSS team </a:t>
            </a:r>
          </a:p>
          <a:p>
            <a:pPr lvl="1"/>
            <a:r>
              <a:rPr lang="en-US" dirty="0" smtClean="0"/>
              <a:t>Challenges for next team</a:t>
            </a:r>
          </a:p>
        </p:txBody>
      </p:sp>
      <p:sp>
        <p:nvSpPr>
          <p:cNvPr id="4" name="Slide Number Placeholder 3"/>
          <p:cNvSpPr>
            <a:spLocks noGrp="1"/>
          </p:cNvSpPr>
          <p:nvPr>
            <p:ph type="sldNum" sz="quarter" idx="12"/>
          </p:nvPr>
        </p:nvSpPr>
        <p:spPr/>
        <p:txBody>
          <a:bodyPr/>
          <a:lstStyle/>
          <a:p>
            <a:fld id="{33253CF1-E184-4C42-BF06-4252E09B8650}" type="slidenum">
              <a:rPr lang="en-US" smtClean="0"/>
              <a:pPr/>
              <a:t>2</a:t>
            </a:fld>
            <a:endParaRPr lang="en-US"/>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r>
              <a:rPr lang="en-US" dirty="0" err="1" smtClean="0"/>
              <a:t>AguaClara</a:t>
            </a:r>
            <a:r>
              <a:rPr lang="en-US" dirty="0" smtClean="0"/>
              <a:t> Application</a:t>
            </a:r>
            <a:endParaRPr lang="en-US" dirty="0"/>
          </a:p>
        </p:txBody>
      </p:sp>
      <p:sp>
        <p:nvSpPr>
          <p:cNvPr id="3" name="Content Placeholder 2"/>
          <p:cNvSpPr>
            <a:spLocks noGrp="1"/>
          </p:cNvSpPr>
          <p:nvPr>
            <p:ph idx="1"/>
          </p:nvPr>
        </p:nvSpPr>
        <p:spPr>
          <a:xfrm>
            <a:off x="457200" y="1600200"/>
            <a:ext cx="8534400" cy="4495800"/>
          </a:xfrm>
        </p:spPr>
        <p:txBody>
          <a:bodyPr>
            <a:normAutofit/>
          </a:bodyPr>
          <a:lstStyle/>
          <a:p>
            <a:r>
              <a:rPr lang="en-US" dirty="0" smtClean="0"/>
              <a:t>How this can be good for </a:t>
            </a:r>
            <a:r>
              <a:rPr lang="en-US" dirty="0" err="1" smtClean="0"/>
              <a:t>AguaClara</a:t>
            </a:r>
            <a:endParaRPr lang="en-US" dirty="0" smtClean="0"/>
          </a:p>
          <a:p>
            <a:pPr lvl="1"/>
            <a:r>
              <a:rPr lang="en-US" dirty="0" smtClean="0"/>
              <a:t> Clay /Alum/ </a:t>
            </a:r>
            <a:r>
              <a:rPr lang="en-US" dirty="0" err="1" smtClean="0"/>
              <a:t>Floc</a:t>
            </a:r>
            <a:r>
              <a:rPr lang="en-US" dirty="0" smtClean="0"/>
              <a:t> Blanket experiments shows that:</a:t>
            </a:r>
          </a:p>
          <a:p>
            <a:pPr lvl="3"/>
            <a:r>
              <a:rPr lang="en-US" dirty="0" err="1" smtClean="0"/>
              <a:t>V</a:t>
            </a:r>
            <a:r>
              <a:rPr lang="en-US" baseline="-25000" dirty="0" err="1" smtClean="0"/>
              <a:t>c</a:t>
            </a:r>
            <a:r>
              <a:rPr lang="en-US" dirty="0" smtClean="0"/>
              <a:t> = 10 m/day</a:t>
            </a:r>
          </a:p>
          <a:p>
            <a:pPr lvl="3"/>
            <a:r>
              <a:rPr lang="en-US" dirty="0" smtClean="0"/>
              <a:t>V</a:t>
            </a:r>
            <a:r>
              <a:rPr lang="en-US" baseline="-25000" dirty="0" smtClean="0">
                <a:latin typeface="Calibri"/>
                <a:cs typeface="Calibri"/>
              </a:rPr>
              <a:t>↑</a:t>
            </a:r>
            <a:r>
              <a:rPr lang="en-US" dirty="0" smtClean="0"/>
              <a:t> = 1 mm/s</a:t>
            </a:r>
          </a:p>
          <a:p>
            <a:pPr lvl="3"/>
            <a:r>
              <a:rPr lang="en-US" b="1" dirty="0" smtClean="0"/>
              <a:t>D = 6.35 mm (=1/4 in)</a:t>
            </a:r>
          </a:p>
          <a:p>
            <a:pPr lvl="3"/>
            <a:r>
              <a:rPr lang="en-US" b="1" dirty="0" smtClean="0"/>
              <a:t>L = 16 cm</a:t>
            </a:r>
          </a:p>
          <a:p>
            <a:pPr lvl="2"/>
            <a:r>
              <a:rPr lang="en-US" dirty="0" smtClean="0"/>
              <a:t>While achieving same performance</a:t>
            </a:r>
          </a:p>
          <a:p>
            <a:pPr lvl="1"/>
            <a:r>
              <a:rPr lang="en-US" dirty="0" smtClean="0"/>
              <a:t>Cost savings </a:t>
            </a:r>
          </a:p>
          <a:p>
            <a:pPr lvl="1"/>
            <a:r>
              <a:rPr lang="en-US" dirty="0" smtClean="0"/>
              <a:t>More uniform flow distribution</a:t>
            </a:r>
          </a:p>
          <a:p>
            <a:endParaRPr lang="en-US" dirty="0" smtClean="0"/>
          </a:p>
        </p:txBody>
      </p:sp>
      <p:sp>
        <p:nvSpPr>
          <p:cNvPr id="4" name="Slide Number Placeholder 3"/>
          <p:cNvSpPr>
            <a:spLocks noGrp="1"/>
          </p:cNvSpPr>
          <p:nvPr>
            <p:ph type="sldNum" sz="quarter" idx="12"/>
          </p:nvPr>
        </p:nvSpPr>
        <p:spPr/>
        <p:txBody>
          <a:bodyPr/>
          <a:lstStyle/>
          <a:p>
            <a:fld id="{33253CF1-E184-4C42-BF06-4252E09B8650}" type="slidenum">
              <a:rPr lang="en-US" smtClean="0"/>
              <a:pPr/>
              <a:t>20</a:t>
            </a:fld>
            <a:endParaRPr lang="en-US"/>
          </a:p>
        </p:txBody>
      </p:sp>
      <p:pic>
        <p:nvPicPr>
          <p:cNvPr id="6" name="Picture 5" descr="5mm plates 5lps.png"/>
          <p:cNvPicPr>
            <a:picLocks noChangeAspect="1"/>
          </p:cNvPicPr>
          <p:nvPr/>
        </p:nvPicPr>
        <p:blipFill>
          <a:blip r:embed="rId2" cstate="print">
            <a:clrChange>
              <a:clrFrom>
                <a:srgbClr val="FFFFFF"/>
              </a:clrFrom>
              <a:clrTo>
                <a:srgbClr val="FFFFFF">
                  <a:alpha val="0"/>
                </a:srgbClr>
              </a:clrTo>
            </a:clrChange>
            <a:lum bright="-70000"/>
          </a:blip>
          <a:srcRect l="11434" t="14400" r="47742" b="6000"/>
          <a:stretch>
            <a:fillRect/>
          </a:stretch>
        </p:blipFill>
        <p:spPr>
          <a:xfrm rot="16200000">
            <a:off x="6456706" y="1849094"/>
            <a:ext cx="1259788" cy="3200400"/>
          </a:xfrm>
          <a:prstGeom prst="rect">
            <a:avLst/>
          </a:prstGeom>
        </p:spPr>
      </p:pic>
      <p:sp>
        <p:nvSpPr>
          <p:cNvPr id="7" name="TextBox 6"/>
          <p:cNvSpPr txBox="1"/>
          <p:nvPr/>
        </p:nvSpPr>
        <p:spPr>
          <a:xfrm>
            <a:off x="6934200" y="3352800"/>
            <a:ext cx="1459054" cy="430887"/>
          </a:xfrm>
          <a:prstGeom prst="rect">
            <a:avLst/>
          </a:prstGeom>
          <a:noFill/>
        </p:spPr>
        <p:txBody>
          <a:bodyPr wrap="none" rtlCol="0">
            <a:spAutoFit/>
          </a:bodyPr>
          <a:lstStyle/>
          <a:p>
            <a:r>
              <a:rPr lang="en-US" sz="2200" dirty="0" smtClean="0">
                <a:latin typeface="+mn-lt"/>
              </a:rPr>
              <a:t>1.4 m deep</a:t>
            </a:r>
            <a:endParaRPr lang="en-US" sz="2200" dirty="0">
              <a:latin typeface="+mn-lt"/>
            </a:endParaRPr>
          </a:p>
        </p:txBody>
      </p:sp>
      <p:sp>
        <p:nvSpPr>
          <p:cNvPr id="8" name="TextBox 7"/>
          <p:cNvSpPr txBox="1"/>
          <p:nvPr/>
        </p:nvSpPr>
        <p:spPr>
          <a:xfrm>
            <a:off x="5801148" y="3332925"/>
            <a:ext cx="1135247" cy="430887"/>
          </a:xfrm>
          <a:prstGeom prst="rect">
            <a:avLst/>
          </a:prstGeom>
          <a:noFill/>
        </p:spPr>
        <p:txBody>
          <a:bodyPr wrap="none" rtlCol="0">
            <a:spAutoFit/>
          </a:bodyPr>
          <a:lstStyle/>
          <a:p>
            <a:r>
              <a:rPr lang="en-US" sz="2200" dirty="0" smtClean="0">
                <a:latin typeface="+mn-lt"/>
              </a:rPr>
              <a:t>0.64 cm</a:t>
            </a:r>
            <a:endParaRPr lang="en-US" sz="2200" dirty="0">
              <a:latin typeface="+mn-l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Future Challenges</a:t>
            </a:r>
            <a:endParaRPr lang="en-US" dirty="0"/>
          </a:p>
        </p:txBody>
      </p:sp>
      <p:sp>
        <p:nvSpPr>
          <p:cNvPr id="3" name="Content Placeholder 2"/>
          <p:cNvSpPr>
            <a:spLocks noGrp="1"/>
          </p:cNvSpPr>
          <p:nvPr>
            <p:ph idx="1"/>
          </p:nvPr>
        </p:nvSpPr>
        <p:spPr>
          <a:xfrm>
            <a:off x="304800" y="1600200"/>
            <a:ext cx="8610600" cy="4495800"/>
          </a:xfrm>
        </p:spPr>
        <p:txBody>
          <a:bodyPr/>
          <a:lstStyle/>
          <a:p>
            <a:r>
              <a:rPr lang="en-US" dirty="0" smtClean="0"/>
              <a:t>Need to test combinations of the following:</a:t>
            </a:r>
          </a:p>
          <a:p>
            <a:pPr lvl="1"/>
            <a:r>
              <a:rPr lang="en-US" dirty="0" smtClean="0"/>
              <a:t>Natural Organic Matter (NOM)   / Clay</a:t>
            </a:r>
          </a:p>
          <a:p>
            <a:pPr lvl="2"/>
            <a:r>
              <a:rPr lang="en-US" dirty="0" smtClean="0"/>
              <a:t>Simulate real field conditions</a:t>
            </a:r>
          </a:p>
          <a:p>
            <a:pPr lvl="1"/>
            <a:r>
              <a:rPr lang="en-US" dirty="0" smtClean="0"/>
              <a:t>Performance w/ Floc Blanket or w/out Floc Blanket</a:t>
            </a:r>
          </a:p>
          <a:p>
            <a:pPr lvl="2"/>
            <a:r>
              <a:rPr lang="en-US" dirty="0" err="1" smtClean="0"/>
              <a:t>AguaClara</a:t>
            </a:r>
            <a:r>
              <a:rPr lang="en-US" dirty="0" smtClean="0"/>
              <a:t> plants do not have a FB at the moment</a:t>
            </a:r>
          </a:p>
          <a:p>
            <a:pPr lvl="1"/>
            <a:r>
              <a:rPr lang="en-US" dirty="0" err="1" smtClean="0"/>
              <a:t>PACl</a:t>
            </a:r>
            <a:r>
              <a:rPr lang="en-US" dirty="0" smtClean="0"/>
              <a:t> / Alum</a:t>
            </a:r>
          </a:p>
          <a:p>
            <a:pPr lvl="2"/>
            <a:r>
              <a:rPr lang="en-US" dirty="0" smtClean="0"/>
              <a:t>A few plants in Honduras have switched to </a:t>
            </a:r>
            <a:r>
              <a:rPr lang="en-US" dirty="0" err="1" smtClean="0"/>
              <a:t>PACl</a:t>
            </a:r>
            <a:endParaRPr lang="en-US" dirty="0" smtClean="0"/>
          </a:p>
        </p:txBody>
      </p:sp>
      <p:sp>
        <p:nvSpPr>
          <p:cNvPr id="4" name="Slide Number Placeholder 3"/>
          <p:cNvSpPr>
            <a:spLocks noGrp="1"/>
          </p:cNvSpPr>
          <p:nvPr>
            <p:ph type="sldNum" sz="quarter" idx="12"/>
          </p:nvPr>
        </p:nvSpPr>
        <p:spPr/>
        <p:txBody>
          <a:bodyPr/>
          <a:lstStyle/>
          <a:p>
            <a:fld id="{33253CF1-E184-4C42-BF06-4252E09B8650}" type="slidenum">
              <a:rPr lang="en-US" smtClean="0"/>
              <a:pPr/>
              <a:t>21</a:t>
            </a:fld>
            <a:endParaRPr lang="en-US"/>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22</a:t>
            </a:fld>
            <a:endParaRPr lang="en-US"/>
          </a:p>
        </p:txBody>
      </p:sp>
      <p:pic>
        <p:nvPicPr>
          <p:cNvPr id="23555" name="Picture 3"/>
          <p:cNvPicPr>
            <a:picLocks noChangeAspect="1" noChangeArrowheads="1"/>
          </p:cNvPicPr>
          <p:nvPr/>
        </p:nvPicPr>
        <p:blipFill>
          <a:blip r:embed="rId2"/>
          <a:srcRect/>
          <a:stretch>
            <a:fillRect/>
          </a:stretch>
        </p:blipFill>
        <p:spPr bwMode="auto">
          <a:xfrm>
            <a:off x="304800" y="1828800"/>
            <a:ext cx="2895600" cy="4338284"/>
          </a:xfrm>
          <a:prstGeom prst="rect">
            <a:avLst/>
          </a:prstGeom>
          <a:noFill/>
          <a:ln w="9525">
            <a:noFill/>
            <a:miter lim="800000"/>
            <a:headEnd/>
            <a:tailEnd/>
          </a:ln>
          <a:effectLst/>
        </p:spPr>
      </p:pic>
      <p:pic>
        <p:nvPicPr>
          <p:cNvPr id="23557" name="Picture 5"/>
          <p:cNvPicPr>
            <a:picLocks noChangeAspect="1" noChangeArrowheads="1"/>
          </p:cNvPicPr>
          <p:nvPr/>
        </p:nvPicPr>
        <p:blipFill>
          <a:blip r:embed="rId2"/>
          <a:srcRect/>
          <a:stretch>
            <a:fillRect/>
          </a:stretch>
        </p:blipFill>
        <p:spPr bwMode="auto">
          <a:xfrm>
            <a:off x="5943600" y="1828800"/>
            <a:ext cx="2895600" cy="4338284"/>
          </a:xfrm>
          <a:prstGeom prst="rect">
            <a:avLst/>
          </a:prstGeom>
          <a:noFill/>
          <a:ln w="9525">
            <a:noFill/>
            <a:miter lim="800000"/>
            <a:headEnd/>
            <a:tailEnd/>
          </a:ln>
          <a:effectLst/>
        </p:spPr>
      </p:pic>
      <p:pic>
        <p:nvPicPr>
          <p:cNvPr id="23556" name="Picture 4"/>
          <p:cNvPicPr>
            <a:picLocks noChangeAspect="1" noChangeArrowheads="1"/>
          </p:cNvPicPr>
          <p:nvPr/>
        </p:nvPicPr>
        <p:blipFill>
          <a:blip r:embed="rId2"/>
          <a:srcRect/>
          <a:stretch>
            <a:fillRect/>
          </a:stretch>
        </p:blipFill>
        <p:spPr bwMode="auto">
          <a:xfrm>
            <a:off x="3200400" y="1828800"/>
            <a:ext cx="2895600" cy="4338284"/>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Pi ratio</a:t>
            </a:r>
          </a:p>
          <a:p>
            <a:r>
              <a:rPr lang="en-US" dirty="0" smtClean="0"/>
              <a:t>Numerical simulation</a:t>
            </a:r>
          </a:p>
          <a:p>
            <a:r>
              <a:rPr lang="en-US" dirty="0" smtClean="0"/>
              <a:t>Shear flocculation/breakup</a:t>
            </a:r>
          </a:p>
          <a:p>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23</a:t>
            </a:fld>
            <a:endParaRPr lang="en-US"/>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Pi-ratio</a:t>
            </a:r>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24</a:t>
            </a:fld>
            <a:endParaRPr lang="en-US"/>
          </a:p>
        </p:txBody>
      </p:sp>
      <p:pic>
        <p:nvPicPr>
          <p:cNvPr id="4098" name="Picture 2"/>
          <p:cNvPicPr>
            <a:picLocks noChangeAspect="1" noChangeArrowheads="1"/>
          </p:cNvPicPr>
          <p:nvPr/>
        </p:nvPicPr>
        <p:blipFill>
          <a:blip r:embed="rId2"/>
          <a:srcRect l="37143" t="61714" r="11905" b="20762"/>
          <a:stretch>
            <a:fillRect/>
          </a:stretch>
        </p:blipFill>
        <p:spPr bwMode="auto">
          <a:xfrm>
            <a:off x="609600" y="2057400"/>
            <a:ext cx="8153400" cy="1752600"/>
          </a:xfrm>
          <a:prstGeom prst="rect">
            <a:avLst/>
          </a:prstGeom>
          <a:noFill/>
          <a:ln w="9525">
            <a:noFill/>
            <a:miter lim="800000"/>
            <a:headEnd/>
            <a:tailEnd/>
          </a:ln>
          <a:effectLst/>
        </p:spPr>
      </p:pic>
      <p:grpSp>
        <p:nvGrpSpPr>
          <p:cNvPr id="10" name="Group 9"/>
          <p:cNvGrpSpPr/>
          <p:nvPr/>
        </p:nvGrpSpPr>
        <p:grpSpPr>
          <a:xfrm>
            <a:off x="1905000" y="3581400"/>
            <a:ext cx="2743200" cy="2743200"/>
            <a:chOff x="2286000" y="3581400"/>
            <a:chExt cx="2743200" cy="2743200"/>
          </a:xfrm>
        </p:grpSpPr>
        <p:pic>
          <p:nvPicPr>
            <p:cNvPr id="6" name="Picture 2"/>
            <p:cNvPicPr>
              <a:picLocks noChangeAspect="1" noChangeArrowheads="1"/>
            </p:cNvPicPr>
            <p:nvPr/>
          </p:nvPicPr>
          <p:blipFill>
            <a:blip r:embed="rId3" cstate="print"/>
            <a:srcRect/>
            <a:stretch>
              <a:fillRect/>
            </a:stretch>
          </p:blipFill>
          <p:spPr bwMode="auto">
            <a:xfrm>
              <a:off x="2286000" y="3581400"/>
              <a:ext cx="2743200" cy="2743200"/>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a:stretch>
              <a:fillRect/>
            </a:stretch>
          </p:blipFill>
          <p:spPr bwMode="auto">
            <a:xfrm>
              <a:off x="3505200" y="4191000"/>
              <a:ext cx="297086" cy="309863"/>
            </a:xfrm>
            <a:prstGeom prst="rect">
              <a:avLst/>
            </a:prstGeom>
            <a:noFill/>
            <a:ln w="9525">
              <a:noFill/>
              <a:miter lim="800000"/>
              <a:headEnd/>
              <a:tailEnd/>
            </a:ln>
            <a:effectLst/>
          </p:spPr>
        </p:pic>
        <p:pic>
          <p:nvPicPr>
            <p:cNvPr id="8" name="Picture 3"/>
            <p:cNvPicPr>
              <a:picLocks noChangeAspect="1" noChangeArrowheads="1"/>
            </p:cNvPicPr>
            <p:nvPr/>
          </p:nvPicPr>
          <p:blipFill>
            <a:blip r:embed="rId4" cstate="print"/>
            <a:srcRect/>
            <a:stretch>
              <a:fillRect/>
            </a:stretch>
          </p:blipFill>
          <p:spPr bwMode="auto">
            <a:xfrm>
              <a:off x="4038600" y="4953000"/>
              <a:ext cx="297086" cy="309863"/>
            </a:xfrm>
            <a:prstGeom prst="rect">
              <a:avLst/>
            </a:prstGeom>
            <a:noFill/>
            <a:ln w="9525">
              <a:noFill/>
              <a:miter lim="800000"/>
              <a:headEnd/>
              <a:tailEnd/>
            </a:ln>
            <a:effectLst/>
          </p:spPr>
        </p:pic>
        <p:pic>
          <p:nvPicPr>
            <p:cNvPr id="9" name="Picture 3"/>
            <p:cNvPicPr>
              <a:picLocks noChangeAspect="1" noChangeArrowheads="1"/>
            </p:cNvPicPr>
            <p:nvPr/>
          </p:nvPicPr>
          <p:blipFill>
            <a:blip r:embed="rId4" cstate="print"/>
            <a:srcRect/>
            <a:stretch>
              <a:fillRect/>
            </a:stretch>
          </p:blipFill>
          <p:spPr bwMode="auto">
            <a:xfrm>
              <a:off x="3124200" y="4876800"/>
              <a:ext cx="297086" cy="309863"/>
            </a:xfrm>
            <a:prstGeom prst="rect">
              <a:avLst/>
            </a:prstGeom>
            <a:noFill/>
            <a:ln w="9525">
              <a:noFill/>
              <a:miter lim="800000"/>
              <a:headEnd/>
              <a:tailEnd/>
            </a:ln>
            <a:effectLst/>
          </p:spPr>
        </p:pic>
      </p:gr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Numerical simulation</a:t>
            </a:r>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25</a:t>
            </a:fld>
            <a:endParaRPr lang="en-US"/>
          </a:p>
        </p:txBody>
      </p:sp>
      <p:pic>
        <p:nvPicPr>
          <p:cNvPr id="5122" name="Picture 2"/>
          <p:cNvPicPr>
            <a:picLocks noChangeAspect="1" noChangeArrowheads="1"/>
          </p:cNvPicPr>
          <p:nvPr/>
        </p:nvPicPr>
        <p:blipFill>
          <a:blip r:embed="rId2"/>
          <a:srcRect l="17619" t="12190" r="14762" b="28381"/>
          <a:stretch>
            <a:fillRect/>
          </a:stretch>
        </p:blipFill>
        <p:spPr bwMode="auto">
          <a:xfrm>
            <a:off x="533400" y="1676400"/>
            <a:ext cx="8077200" cy="4436772"/>
          </a:xfrm>
          <a:prstGeom prst="rect">
            <a:avLst/>
          </a:prstGeom>
          <a:noFill/>
          <a:ln w="9525">
            <a:noFill/>
            <a:miter lim="800000"/>
            <a:headEnd/>
            <a:tailEnd/>
          </a:ln>
          <a:effectLst/>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Shear flocculation/breakup</a:t>
            </a:r>
          </a:p>
        </p:txBody>
      </p:sp>
      <p:sp>
        <p:nvSpPr>
          <p:cNvPr id="4" name="Slide Number Placeholder 3"/>
          <p:cNvSpPr>
            <a:spLocks noGrp="1"/>
          </p:cNvSpPr>
          <p:nvPr>
            <p:ph type="sldNum" sz="quarter" idx="12"/>
          </p:nvPr>
        </p:nvSpPr>
        <p:spPr/>
        <p:txBody>
          <a:bodyPr/>
          <a:lstStyle/>
          <a:p>
            <a:fld id="{33253CF1-E184-4C42-BF06-4252E09B8650}" type="slidenum">
              <a:rPr lang="en-US" smtClean="0"/>
              <a:pPr/>
              <a:t>26</a:t>
            </a:fld>
            <a:endParaRPr lang="en-US"/>
          </a:p>
        </p:txBody>
      </p:sp>
      <p:grpSp>
        <p:nvGrpSpPr>
          <p:cNvPr id="36" name="Group 35"/>
          <p:cNvGrpSpPr/>
          <p:nvPr/>
        </p:nvGrpSpPr>
        <p:grpSpPr>
          <a:xfrm>
            <a:off x="304801" y="1676400"/>
            <a:ext cx="8610599" cy="4560276"/>
            <a:chOff x="152401" y="1905001"/>
            <a:chExt cx="8610599" cy="4560276"/>
          </a:xfrm>
        </p:grpSpPr>
        <p:cxnSp>
          <p:nvCxnSpPr>
            <p:cNvPr id="5" name="Straight Connector 4"/>
            <p:cNvCxnSpPr>
              <a:cxnSpLocks noChangeShapeType="1"/>
            </p:cNvCxnSpPr>
            <p:nvPr/>
          </p:nvCxnSpPr>
          <p:spPr bwMode="auto">
            <a:xfrm rot="5400000">
              <a:off x="-268837" y="2806883"/>
              <a:ext cx="1371600" cy="1588"/>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6" name="Straight Connector 5"/>
            <p:cNvCxnSpPr>
              <a:cxnSpLocks noChangeShapeType="1"/>
            </p:cNvCxnSpPr>
            <p:nvPr/>
          </p:nvCxnSpPr>
          <p:spPr bwMode="auto">
            <a:xfrm rot="10800000">
              <a:off x="416169" y="3493477"/>
              <a:ext cx="3603626" cy="1588"/>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7" name="Straight Connector 6"/>
            <p:cNvCxnSpPr>
              <a:cxnSpLocks noChangeShapeType="1"/>
            </p:cNvCxnSpPr>
            <p:nvPr/>
          </p:nvCxnSpPr>
          <p:spPr bwMode="auto">
            <a:xfrm rot="5400000">
              <a:off x="986874" y="3150578"/>
              <a:ext cx="686596" cy="794"/>
            </a:xfrm>
            <a:prstGeom prst="line">
              <a:avLst/>
            </a:prstGeom>
            <a:noFill/>
            <a:ln w="19050">
              <a:solidFill>
                <a:schemeClr val="accent1"/>
              </a:solidFill>
              <a:prstDash val="sysDash"/>
              <a:round/>
              <a:headEnd/>
              <a:tailEnd/>
            </a:ln>
            <a:effectLst>
              <a:outerShdw dist="20000" dir="5400000" rotWithShape="0">
                <a:srgbClr val="808080">
                  <a:alpha val="37999"/>
                </a:srgbClr>
              </a:outerShdw>
            </a:effectLst>
          </p:spPr>
        </p:cxnSp>
        <p:sp>
          <p:nvSpPr>
            <p:cNvPr id="8" name="TextBox 34"/>
            <p:cNvSpPr txBox="1">
              <a:spLocks noChangeArrowheads="1"/>
            </p:cNvSpPr>
            <p:nvPr/>
          </p:nvSpPr>
          <p:spPr bwMode="auto">
            <a:xfrm>
              <a:off x="1711569" y="2883877"/>
              <a:ext cx="814388" cy="276225"/>
            </a:xfrm>
            <a:prstGeom prst="rect">
              <a:avLst/>
            </a:prstGeom>
            <a:noFill/>
            <a:ln w="9525">
              <a:noFill/>
              <a:miter lim="800000"/>
              <a:headEnd/>
              <a:tailEnd/>
            </a:ln>
          </p:spPr>
          <p:txBody>
            <a:bodyPr wrap="none">
              <a:spAutoFit/>
            </a:bodyPr>
            <a:lstStyle/>
            <a:p>
              <a:r>
                <a:rPr lang="en-US" sz="1200" dirty="0">
                  <a:latin typeface="Century Schoolbook" pitchFamily="18" charset="0"/>
                </a:rPr>
                <a:t>captured</a:t>
              </a:r>
            </a:p>
          </p:txBody>
        </p:sp>
        <p:sp>
          <p:nvSpPr>
            <p:cNvPr id="9" name="TextBox 35"/>
            <p:cNvSpPr txBox="1">
              <a:spLocks noChangeArrowheads="1"/>
            </p:cNvSpPr>
            <p:nvPr/>
          </p:nvSpPr>
          <p:spPr bwMode="auto">
            <a:xfrm>
              <a:off x="416169" y="2655277"/>
              <a:ext cx="838200" cy="646331"/>
            </a:xfrm>
            <a:prstGeom prst="rect">
              <a:avLst/>
            </a:prstGeom>
            <a:noFill/>
            <a:ln w="9525">
              <a:noFill/>
              <a:miter lim="800000"/>
              <a:headEnd/>
              <a:tailEnd/>
            </a:ln>
          </p:spPr>
          <p:txBody>
            <a:bodyPr wrap="square">
              <a:spAutoFit/>
            </a:bodyPr>
            <a:lstStyle/>
            <a:p>
              <a:r>
                <a:rPr lang="en-US" sz="1200" dirty="0">
                  <a:latin typeface="Century Schoolbook" pitchFamily="18" charset="0"/>
                </a:rPr>
                <a:t>carried out with effluent</a:t>
              </a:r>
            </a:p>
          </p:txBody>
        </p:sp>
        <p:sp>
          <p:nvSpPr>
            <p:cNvPr id="10" name="TextBox 36"/>
            <p:cNvSpPr txBox="1">
              <a:spLocks noChangeArrowheads="1"/>
            </p:cNvSpPr>
            <p:nvPr/>
          </p:nvSpPr>
          <p:spPr bwMode="auto">
            <a:xfrm>
              <a:off x="1559169" y="3645877"/>
              <a:ext cx="1447800" cy="261938"/>
            </a:xfrm>
            <a:prstGeom prst="rect">
              <a:avLst/>
            </a:prstGeom>
            <a:noFill/>
            <a:ln w="9525">
              <a:noFill/>
              <a:miter lim="800000"/>
              <a:headEnd/>
              <a:tailEnd/>
            </a:ln>
          </p:spPr>
          <p:txBody>
            <a:bodyPr>
              <a:spAutoFit/>
            </a:bodyPr>
            <a:lstStyle/>
            <a:p>
              <a:r>
                <a:rPr lang="en-US" sz="1100" dirty="0" smtClean="0">
                  <a:latin typeface="Century Schoolbook" pitchFamily="18" charset="0"/>
                </a:rPr>
                <a:t>Particle Size</a:t>
              </a:r>
              <a:endParaRPr lang="en-US" sz="1100" dirty="0">
                <a:latin typeface="Century Schoolbook" pitchFamily="18" charset="0"/>
              </a:endParaRPr>
            </a:p>
          </p:txBody>
        </p:sp>
        <p:sp>
          <p:nvSpPr>
            <p:cNvPr id="11" name="Freeform 10"/>
            <p:cNvSpPr/>
            <p:nvPr/>
          </p:nvSpPr>
          <p:spPr>
            <a:xfrm>
              <a:off x="838200" y="2286000"/>
              <a:ext cx="2901461" cy="1195754"/>
            </a:xfrm>
            <a:custGeom>
              <a:avLst/>
              <a:gdLst>
                <a:gd name="connsiteX0" fmla="*/ 0 w 2901461"/>
                <a:gd name="connsiteY0" fmla="*/ 1195754 h 1195754"/>
                <a:gd name="connsiteX1" fmla="*/ 1292469 w 2901461"/>
                <a:gd name="connsiteY1" fmla="*/ 0 h 1195754"/>
                <a:gd name="connsiteX2" fmla="*/ 2901461 w 2901461"/>
                <a:gd name="connsiteY2" fmla="*/ 1195754 h 1195754"/>
              </a:gdLst>
              <a:ahLst/>
              <a:cxnLst>
                <a:cxn ang="0">
                  <a:pos x="connsiteX0" y="connsiteY0"/>
                </a:cxn>
                <a:cxn ang="0">
                  <a:pos x="connsiteX1" y="connsiteY1"/>
                </a:cxn>
                <a:cxn ang="0">
                  <a:pos x="connsiteX2" y="connsiteY2"/>
                </a:cxn>
              </a:cxnLst>
              <a:rect l="l" t="t" r="r" b="b"/>
              <a:pathLst>
                <a:path w="2901461" h="1195754">
                  <a:moveTo>
                    <a:pt x="0" y="1195754"/>
                  </a:moveTo>
                  <a:cubicBezTo>
                    <a:pt x="404446" y="597877"/>
                    <a:pt x="808892" y="0"/>
                    <a:pt x="1292469" y="0"/>
                  </a:cubicBezTo>
                  <a:cubicBezTo>
                    <a:pt x="1776046" y="0"/>
                    <a:pt x="2489688" y="1066800"/>
                    <a:pt x="2901461" y="1195754"/>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ectangle 11"/>
            <p:cNvSpPr/>
            <p:nvPr/>
          </p:nvSpPr>
          <p:spPr>
            <a:xfrm rot="16200000">
              <a:off x="-592742" y="2650144"/>
              <a:ext cx="1767286" cy="276999"/>
            </a:xfrm>
            <a:prstGeom prst="rect">
              <a:avLst/>
            </a:prstGeom>
          </p:spPr>
          <p:txBody>
            <a:bodyPr wrap="square">
              <a:spAutoFit/>
            </a:bodyPr>
            <a:lstStyle/>
            <a:p>
              <a:r>
                <a:rPr lang="en-US" sz="1200" dirty="0" smtClean="0">
                  <a:latin typeface="Century Schoolbook" pitchFamily="18" charset="0"/>
                </a:rPr>
                <a:t>Number in system</a:t>
              </a:r>
              <a:endParaRPr lang="en-US" sz="1200" dirty="0">
                <a:latin typeface="Century Schoolbook" pitchFamily="18" charset="0"/>
              </a:endParaRPr>
            </a:p>
          </p:txBody>
        </p:sp>
        <p:cxnSp>
          <p:nvCxnSpPr>
            <p:cNvPr id="13" name="Straight Connector 12"/>
            <p:cNvCxnSpPr>
              <a:cxnSpLocks noChangeShapeType="1"/>
            </p:cNvCxnSpPr>
            <p:nvPr/>
          </p:nvCxnSpPr>
          <p:spPr bwMode="auto">
            <a:xfrm rot="5400000">
              <a:off x="-243940" y="5364345"/>
              <a:ext cx="1371600" cy="1588"/>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14" name="Straight Connector 13"/>
            <p:cNvCxnSpPr>
              <a:cxnSpLocks noChangeShapeType="1"/>
            </p:cNvCxnSpPr>
            <p:nvPr/>
          </p:nvCxnSpPr>
          <p:spPr bwMode="auto">
            <a:xfrm rot="10800000">
              <a:off x="441066" y="6050939"/>
              <a:ext cx="3603626" cy="1588"/>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15" name="Straight Connector 14"/>
            <p:cNvCxnSpPr>
              <a:cxnSpLocks noChangeShapeType="1"/>
            </p:cNvCxnSpPr>
            <p:nvPr/>
          </p:nvCxnSpPr>
          <p:spPr bwMode="auto">
            <a:xfrm rot="16200000" flipH="1">
              <a:off x="444820" y="5141882"/>
              <a:ext cx="1784535" cy="35169"/>
            </a:xfrm>
            <a:prstGeom prst="line">
              <a:avLst/>
            </a:prstGeom>
            <a:noFill/>
            <a:ln w="19050">
              <a:solidFill>
                <a:schemeClr val="accent1"/>
              </a:solidFill>
              <a:prstDash val="sysDash"/>
              <a:round/>
              <a:headEnd/>
              <a:tailEnd/>
            </a:ln>
            <a:effectLst>
              <a:outerShdw dist="20000" dir="5400000" rotWithShape="0">
                <a:srgbClr val="808080">
                  <a:alpha val="37999"/>
                </a:srgbClr>
              </a:outerShdw>
            </a:effectLst>
          </p:spPr>
        </p:cxnSp>
        <p:sp>
          <p:nvSpPr>
            <p:cNvPr id="16" name="TextBox 34"/>
            <p:cNvSpPr txBox="1">
              <a:spLocks noChangeArrowheads="1"/>
            </p:cNvSpPr>
            <p:nvPr/>
          </p:nvSpPr>
          <p:spPr bwMode="auto">
            <a:xfrm>
              <a:off x="1736466" y="5441339"/>
              <a:ext cx="814388" cy="276225"/>
            </a:xfrm>
            <a:prstGeom prst="rect">
              <a:avLst/>
            </a:prstGeom>
            <a:noFill/>
            <a:ln w="9525">
              <a:noFill/>
              <a:miter lim="800000"/>
              <a:headEnd/>
              <a:tailEnd/>
            </a:ln>
          </p:spPr>
          <p:txBody>
            <a:bodyPr wrap="none">
              <a:spAutoFit/>
            </a:bodyPr>
            <a:lstStyle/>
            <a:p>
              <a:r>
                <a:rPr lang="en-US" sz="1200" dirty="0">
                  <a:latin typeface="Century Schoolbook" pitchFamily="18" charset="0"/>
                </a:rPr>
                <a:t>captured</a:t>
              </a:r>
            </a:p>
          </p:txBody>
        </p:sp>
        <p:sp>
          <p:nvSpPr>
            <p:cNvPr id="17" name="TextBox 35"/>
            <p:cNvSpPr txBox="1">
              <a:spLocks noChangeArrowheads="1"/>
            </p:cNvSpPr>
            <p:nvPr/>
          </p:nvSpPr>
          <p:spPr bwMode="auto">
            <a:xfrm>
              <a:off x="441066" y="5212739"/>
              <a:ext cx="838200" cy="646331"/>
            </a:xfrm>
            <a:prstGeom prst="rect">
              <a:avLst/>
            </a:prstGeom>
            <a:noFill/>
            <a:ln w="9525">
              <a:noFill/>
              <a:miter lim="800000"/>
              <a:headEnd/>
              <a:tailEnd/>
            </a:ln>
          </p:spPr>
          <p:txBody>
            <a:bodyPr wrap="square">
              <a:spAutoFit/>
            </a:bodyPr>
            <a:lstStyle/>
            <a:p>
              <a:r>
                <a:rPr lang="en-US" sz="1200" dirty="0">
                  <a:latin typeface="Century Schoolbook" pitchFamily="18" charset="0"/>
                </a:rPr>
                <a:t>carried out with effluent</a:t>
              </a:r>
            </a:p>
          </p:txBody>
        </p:sp>
        <p:sp>
          <p:nvSpPr>
            <p:cNvPr id="18" name="TextBox 36"/>
            <p:cNvSpPr txBox="1">
              <a:spLocks noChangeArrowheads="1"/>
            </p:cNvSpPr>
            <p:nvPr/>
          </p:nvSpPr>
          <p:spPr bwMode="auto">
            <a:xfrm>
              <a:off x="1584066" y="6203339"/>
              <a:ext cx="1447800" cy="261938"/>
            </a:xfrm>
            <a:prstGeom prst="rect">
              <a:avLst/>
            </a:prstGeom>
            <a:noFill/>
            <a:ln w="9525">
              <a:noFill/>
              <a:miter lim="800000"/>
              <a:headEnd/>
              <a:tailEnd/>
            </a:ln>
          </p:spPr>
          <p:txBody>
            <a:bodyPr>
              <a:spAutoFit/>
            </a:bodyPr>
            <a:lstStyle/>
            <a:p>
              <a:r>
                <a:rPr lang="en-US" sz="1100" dirty="0" smtClean="0">
                  <a:latin typeface="Century Schoolbook" pitchFamily="18" charset="0"/>
                </a:rPr>
                <a:t>Particle Size</a:t>
              </a:r>
              <a:endParaRPr lang="en-US" sz="1100" dirty="0">
                <a:latin typeface="Century Schoolbook" pitchFamily="18" charset="0"/>
              </a:endParaRPr>
            </a:p>
          </p:txBody>
        </p:sp>
        <p:sp>
          <p:nvSpPr>
            <p:cNvPr id="19" name="Freeform 18"/>
            <p:cNvSpPr/>
            <p:nvPr/>
          </p:nvSpPr>
          <p:spPr>
            <a:xfrm>
              <a:off x="557503" y="4222139"/>
              <a:ext cx="2016369" cy="1817077"/>
            </a:xfrm>
            <a:custGeom>
              <a:avLst/>
              <a:gdLst>
                <a:gd name="connsiteX0" fmla="*/ 0 w 2901461"/>
                <a:gd name="connsiteY0" fmla="*/ 1195754 h 1195754"/>
                <a:gd name="connsiteX1" fmla="*/ 1292469 w 2901461"/>
                <a:gd name="connsiteY1" fmla="*/ 0 h 1195754"/>
                <a:gd name="connsiteX2" fmla="*/ 2901461 w 2901461"/>
                <a:gd name="connsiteY2" fmla="*/ 1195754 h 1195754"/>
              </a:gdLst>
              <a:ahLst/>
              <a:cxnLst>
                <a:cxn ang="0">
                  <a:pos x="connsiteX0" y="connsiteY0"/>
                </a:cxn>
                <a:cxn ang="0">
                  <a:pos x="connsiteX1" y="connsiteY1"/>
                </a:cxn>
                <a:cxn ang="0">
                  <a:pos x="connsiteX2" y="connsiteY2"/>
                </a:cxn>
              </a:cxnLst>
              <a:rect l="l" t="t" r="r" b="b"/>
              <a:pathLst>
                <a:path w="2901461" h="1195754">
                  <a:moveTo>
                    <a:pt x="0" y="1195754"/>
                  </a:moveTo>
                  <a:cubicBezTo>
                    <a:pt x="404446" y="597877"/>
                    <a:pt x="808892" y="0"/>
                    <a:pt x="1292469" y="0"/>
                  </a:cubicBezTo>
                  <a:cubicBezTo>
                    <a:pt x="1776046" y="0"/>
                    <a:pt x="2489688" y="1066800"/>
                    <a:pt x="2901461" y="1195754"/>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Rectangle 19"/>
            <p:cNvSpPr/>
            <p:nvPr/>
          </p:nvSpPr>
          <p:spPr>
            <a:xfrm rot="16200000">
              <a:off x="-564943" y="5195882"/>
              <a:ext cx="1767286" cy="276999"/>
            </a:xfrm>
            <a:prstGeom prst="rect">
              <a:avLst/>
            </a:prstGeom>
          </p:spPr>
          <p:txBody>
            <a:bodyPr wrap="square">
              <a:spAutoFit/>
            </a:bodyPr>
            <a:lstStyle/>
            <a:p>
              <a:r>
                <a:rPr lang="en-US" sz="1200" dirty="0" smtClean="0">
                  <a:latin typeface="Century Schoolbook" pitchFamily="18" charset="0"/>
                </a:rPr>
                <a:t>Number in system</a:t>
              </a:r>
              <a:endParaRPr lang="en-US" sz="1200" dirty="0">
                <a:latin typeface="Century Schoolbook" pitchFamily="18" charset="0"/>
              </a:endParaRPr>
            </a:p>
          </p:txBody>
        </p:sp>
        <p:cxnSp>
          <p:nvCxnSpPr>
            <p:cNvPr id="21" name="Straight Arrow Connector 20"/>
            <p:cNvCxnSpPr/>
            <p:nvPr/>
          </p:nvCxnSpPr>
          <p:spPr>
            <a:xfrm rot="5400000">
              <a:off x="2435469" y="4598377"/>
              <a:ext cx="1752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TextBox 35"/>
            <p:cNvSpPr txBox="1">
              <a:spLocks noChangeArrowheads="1"/>
            </p:cNvSpPr>
            <p:nvPr/>
          </p:nvSpPr>
          <p:spPr bwMode="auto">
            <a:xfrm>
              <a:off x="2667000" y="4343400"/>
              <a:ext cx="2057400" cy="276999"/>
            </a:xfrm>
            <a:prstGeom prst="rect">
              <a:avLst/>
            </a:prstGeom>
            <a:noFill/>
            <a:ln w="9525">
              <a:noFill/>
              <a:miter lim="800000"/>
              <a:headEnd/>
              <a:tailEnd/>
            </a:ln>
          </p:spPr>
          <p:txBody>
            <a:bodyPr wrap="square">
              <a:spAutoFit/>
            </a:bodyPr>
            <a:lstStyle/>
            <a:p>
              <a:r>
                <a:rPr lang="en-US" sz="1200" dirty="0" smtClean="0">
                  <a:latin typeface="Century Schoolbook" pitchFamily="18" charset="0"/>
                </a:rPr>
                <a:t>Shear breakup</a:t>
              </a:r>
              <a:endParaRPr lang="en-US" sz="1200" dirty="0">
                <a:latin typeface="Century Schoolbook" pitchFamily="18" charset="0"/>
              </a:endParaRPr>
            </a:p>
          </p:txBody>
        </p:sp>
        <p:cxnSp>
          <p:nvCxnSpPr>
            <p:cNvPr id="23" name="Straight Connector 22"/>
            <p:cNvCxnSpPr>
              <a:cxnSpLocks noChangeShapeType="1"/>
            </p:cNvCxnSpPr>
            <p:nvPr/>
          </p:nvCxnSpPr>
          <p:spPr bwMode="auto">
            <a:xfrm rot="5400000">
              <a:off x="4474368" y="2806883"/>
              <a:ext cx="1371600" cy="1588"/>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24" name="Straight Connector 23"/>
            <p:cNvCxnSpPr>
              <a:cxnSpLocks noChangeShapeType="1"/>
            </p:cNvCxnSpPr>
            <p:nvPr/>
          </p:nvCxnSpPr>
          <p:spPr bwMode="auto">
            <a:xfrm rot="10800000">
              <a:off x="5159374" y="3493477"/>
              <a:ext cx="3603626" cy="1588"/>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25" name="Straight Connector 24"/>
            <p:cNvCxnSpPr>
              <a:cxnSpLocks noChangeShapeType="1"/>
            </p:cNvCxnSpPr>
            <p:nvPr/>
          </p:nvCxnSpPr>
          <p:spPr bwMode="auto">
            <a:xfrm rot="5400000">
              <a:off x="6003273" y="3422512"/>
              <a:ext cx="141472" cy="2049"/>
            </a:xfrm>
            <a:prstGeom prst="line">
              <a:avLst/>
            </a:prstGeom>
            <a:noFill/>
            <a:ln w="19050">
              <a:solidFill>
                <a:schemeClr val="accent1"/>
              </a:solidFill>
              <a:prstDash val="sysDash"/>
              <a:round/>
              <a:headEnd/>
              <a:tailEnd/>
            </a:ln>
            <a:effectLst>
              <a:outerShdw dist="20000" dir="5400000" rotWithShape="0">
                <a:srgbClr val="808080">
                  <a:alpha val="37999"/>
                </a:srgbClr>
              </a:outerShdw>
            </a:effectLst>
          </p:spPr>
        </p:cxnSp>
        <p:sp>
          <p:nvSpPr>
            <p:cNvPr id="26" name="TextBox 34"/>
            <p:cNvSpPr txBox="1">
              <a:spLocks noChangeArrowheads="1"/>
            </p:cNvSpPr>
            <p:nvPr/>
          </p:nvSpPr>
          <p:spPr bwMode="auto">
            <a:xfrm>
              <a:off x="6454774" y="2883877"/>
              <a:ext cx="814388" cy="276225"/>
            </a:xfrm>
            <a:prstGeom prst="rect">
              <a:avLst/>
            </a:prstGeom>
            <a:noFill/>
            <a:ln w="9525">
              <a:noFill/>
              <a:miter lim="800000"/>
              <a:headEnd/>
              <a:tailEnd/>
            </a:ln>
          </p:spPr>
          <p:txBody>
            <a:bodyPr wrap="none">
              <a:spAutoFit/>
            </a:bodyPr>
            <a:lstStyle/>
            <a:p>
              <a:r>
                <a:rPr lang="en-US" sz="1200" dirty="0">
                  <a:latin typeface="Century Schoolbook" pitchFamily="18" charset="0"/>
                </a:rPr>
                <a:t>captured</a:t>
              </a:r>
            </a:p>
          </p:txBody>
        </p:sp>
        <p:sp>
          <p:nvSpPr>
            <p:cNvPr id="27" name="TextBox 35"/>
            <p:cNvSpPr txBox="1">
              <a:spLocks noChangeArrowheads="1"/>
            </p:cNvSpPr>
            <p:nvPr/>
          </p:nvSpPr>
          <p:spPr bwMode="auto">
            <a:xfrm>
              <a:off x="5159374" y="2655277"/>
              <a:ext cx="838200" cy="646331"/>
            </a:xfrm>
            <a:prstGeom prst="rect">
              <a:avLst/>
            </a:prstGeom>
            <a:noFill/>
            <a:ln w="9525">
              <a:noFill/>
              <a:miter lim="800000"/>
              <a:headEnd/>
              <a:tailEnd/>
            </a:ln>
          </p:spPr>
          <p:txBody>
            <a:bodyPr wrap="square">
              <a:spAutoFit/>
            </a:bodyPr>
            <a:lstStyle/>
            <a:p>
              <a:r>
                <a:rPr lang="en-US" sz="1200" dirty="0">
                  <a:latin typeface="Century Schoolbook" pitchFamily="18" charset="0"/>
                </a:rPr>
                <a:t>carried out with effluent</a:t>
              </a:r>
            </a:p>
          </p:txBody>
        </p:sp>
        <p:sp>
          <p:nvSpPr>
            <p:cNvPr id="28" name="TextBox 36"/>
            <p:cNvSpPr txBox="1">
              <a:spLocks noChangeArrowheads="1"/>
            </p:cNvSpPr>
            <p:nvPr/>
          </p:nvSpPr>
          <p:spPr bwMode="auto">
            <a:xfrm>
              <a:off x="6302374" y="3645877"/>
              <a:ext cx="1447800" cy="261938"/>
            </a:xfrm>
            <a:prstGeom prst="rect">
              <a:avLst/>
            </a:prstGeom>
            <a:noFill/>
            <a:ln w="9525">
              <a:noFill/>
              <a:miter lim="800000"/>
              <a:headEnd/>
              <a:tailEnd/>
            </a:ln>
          </p:spPr>
          <p:txBody>
            <a:bodyPr>
              <a:spAutoFit/>
            </a:bodyPr>
            <a:lstStyle/>
            <a:p>
              <a:r>
                <a:rPr lang="en-US" sz="1100" dirty="0" smtClean="0">
                  <a:latin typeface="Century Schoolbook" pitchFamily="18" charset="0"/>
                </a:rPr>
                <a:t>Particle Size</a:t>
              </a:r>
              <a:endParaRPr lang="en-US" sz="1100" dirty="0">
                <a:latin typeface="Century Schoolbook" pitchFamily="18" charset="0"/>
              </a:endParaRPr>
            </a:p>
          </p:txBody>
        </p:sp>
        <p:sp>
          <p:nvSpPr>
            <p:cNvPr id="29" name="Freeform 28"/>
            <p:cNvSpPr/>
            <p:nvPr/>
          </p:nvSpPr>
          <p:spPr>
            <a:xfrm>
              <a:off x="5943600" y="2743200"/>
              <a:ext cx="2539266" cy="738554"/>
            </a:xfrm>
            <a:custGeom>
              <a:avLst/>
              <a:gdLst>
                <a:gd name="connsiteX0" fmla="*/ 0 w 2901461"/>
                <a:gd name="connsiteY0" fmla="*/ 1195754 h 1195754"/>
                <a:gd name="connsiteX1" fmla="*/ 1292469 w 2901461"/>
                <a:gd name="connsiteY1" fmla="*/ 0 h 1195754"/>
                <a:gd name="connsiteX2" fmla="*/ 2901461 w 2901461"/>
                <a:gd name="connsiteY2" fmla="*/ 1195754 h 1195754"/>
              </a:gdLst>
              <a:ahLst/>
              <a:cxnLst>
                <a:cxn ang="0">
                  <a:pos x="connsiteX0" y="connsiteY0"/>
                </a:cxn>
                <a:cxn ang="0">
                  <a:pos x="connsiteX1" y="connsiteY1"/>
                </a:cxn>
                <a:cxn ang="0">
                  <a:pos x="connsiteX2" y="connsiteY2"/>
                </a:cxn>
              </a:cxnLst>
              <a:rect l="l" t="t" r="r" b="b"/>
              <a:pathLst>
                <a:path w="2901461" h="1195754">
                  <a:moveTo>
                    <a:pt x="0" y="1195754"/>
                  </a:moveTo>
                  <a:cubicBezTo>
                    <a:pt x="404446" y="597877"/>
                    <a:pt x="808892" y="0"/>
                    <a:pt x="1292469" y="0"/>
                  </a:cubicBezTo>
                  <a:cubicBezTo>
                    <a:pt x="1776046" y="0"/>
                    <a:pt x="2489688" y="1066800"/>
                    <a:pt x="2901461" y="1195754"/>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Rectangle 29"/>
            <p:cNvSpPr/>
            <p:nvPr/>
          </p:nvSpPr>
          <p:spPr>
            <a:xfrm rot="16200000">
              <a:off x="4159457" y="2650144"/>
              <a:ext cx="1767286" cy="276999"/>
            </a:xfrm>
            <a:prstGeom prst="rect">
              <a:avLst/>
            </a:prstGeom>
          </p:spPr>
          <p:txBody>
            <a:bodyPr wrap="square">
              <a:spAutoFit/>
            </a:bodyPr>
            <a:lstStyle/>
            <a:p>
              <a:r>
                <a:rPr lang="en-US" sz="1200" dirty="0" smtClean="0">
                  <a:latin typeface="Century Schoolbook" pitchFamily="18" charset="0"/>
                </a:rPr>
                <a:t>Number in system</a:t>
              </a:r>
              <a:endParaRPr lang="en-US" sz="1200" dirty="0">
                <a:latin typeface="Century Schoolbook" pitchFamily="18" charset="0"/>
              </a:endParaRPr>
            </a:p>
          </p:txBody>
        </p:sp>
        <p:cxnSp>
          <p:nvCxnSpPr>
            <p:cNvPr id="31" name="Straight Arrow Connector 30"/>
            <p:cNvCxnSpPr/>
            <p:nvPr/>
          </p:nvCxnSpPr>
          <p:spPr>
            <a:xfrm>
              <a:off x="3810002" y="2743200"/>
              <a:ext cx="91439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TextBox 35"/>
            <p:cNvSpPr txBox="1">
              <a:spLocks noChangeArrowheads="1"/>
            </p:cNvSpPr>
            <p:nvPr/>
          </p:nvSpPr>
          <p:spPr bwMode="auto">
            <a:xfrm>
              <a:off x="3581400" y="2362200"/>
              <a:ext cx="2057400" cy="276999"/>
            </a:xfrm>
            <a:prstGeom prst="rect">
              <a:avLst/>
            </a:prstGeom>
            <a:noFill/>
            <a:ln w="9525">
              <a:noFill/>
              <a:miter lim="800000"/>
              <a:headEnd/>
              <a:tailEnd/>
            </a:ln>
          </p:spPr>
          <p:txBody>
            <a:bodyPr wrap="square">
              <a:spAutoFit/>
            </a:bodyPr>
            <a:lstStyle/>
            <a:p>
              <a:r>
                <a:rPr lang="en-US" sz="1200" dirty="0" smtClean="0">
                  <a:latin typeface="Century Schoolbook" pitchFamily="18" charset="0"/>
                </a:rPr>
                <a:t>Shear flocculation</a:t>
              </a:r>
              <a:endParaRPr lang="en-US" sz="1200" dirty="0">
                <a:latin typeface="Century Schoolbook" pitchFamily="18" charset="0"/>
              </a:endParaRPr>
            </a:p>
          </p:txBody>
        </p:sp>
        <p:cxnSp>
          <p:nvCxnSpPr>
            <p:cNvPr id="33" name="Straight Arrow Connector 32"/>
            <p:cNvCxnSpPr/>
            <p:nvPr/>
          </p:nvCxnSpPr>
          <p:spPr>
            <a:xfrm>
              <a:off x="4114800" y="3657600"/>
              <a:ext cx="17526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TextBox 35"/>
            <p:cNvSpPr txBox="1">
              <a:spLocks noChangeArrowheads="1"/>
            </p:cNvSpPr>
            <p:nvPr/>
          </p:nvSpPr>
          <p:spPr bwMode="auto">
            <a:xfrm>
              <a:off x="4572000" y="4419600"/>
              <a:ext cx="2057400" cy="461665"/>
            </a:xfrm>
            <a:prstGeom prst="rect">
              <a:avLst/>
            </a:prstGeom>
            <a:noFill/>
            <a:ln w="9525">
              <a:noFill/>
              <a:miter lim="800000"/>
              <a:headEnd/>
              <a:tailEnd/>
            </a:ln>
          </p:spPr>
          <p:txBody>
            <a:bodyPr wrap="square">
              <a:spAutoFit/>
            </a:bodyPr>
            <a:lstStyle/>
            <a:p>
              <a:r>
                <a:rPr lang="en-US" sz="1200" dirty="0" smtClean="0">
                  <a:latin typeface="Century Schoolbook" pitchFamily="18" charset="0"/>
                </a:rPr>
                <a:t>Combination of breakup and flocculation</a:t>
              </a:r>
              <a:endParaRPr lang="en-US" sz="1200" dirty="0">
                <a:latin typeface="Century Schoolbook" pitchFamily="18" charset="0"/>
              </a:endParaRPr>
            </a:p>
          </p:txBody>
        </p:sp>
        <p:sp>
          <p:nvSpPr>
            <p:cNvPr id="35" name="TextBox 35"/>
            <p:cNvSpPr txBox="1">
              <a:spLocks noChangeArrowheads="1"/>
            </p:cNvSpPr>
            <p:nvPr/>
          </p:nvSpPr>
          <p:spPr bwMode="auto">
            <a:xfrm>
              <a:off x="6019800" y="5181600"/>
              <a:ext cx="2057400" cy="461665"/>
            </a:xfrm>
            <a:prstGeom prst="rect">
              <a:avLst/>
            </a:prstGeom>
            <a:noFill/>
            <a:ln w="9525">
              <a:noFill/>
              <a:miter lim="800000"/>
              <a:headEnd/>
              <a:tailEnd/>
            </a:ln>
          </p:spPr>
          <p:txBody>
            <a:bodyPr wrap="square">
              <a:spAutoFit/>
            </a:bodyPr>
            <a:lstStyle/>
            <a:p>
              <a:r>
                <a:rPr lang="en-US" sz="2400" b="1" dirty="0" smtClean="0">
                  <a:latin typeface="Century Schoolbook" pitchFamily="18" charset="0"/>
                </a:rPr>
                <a:t>????</a:t>
              </a:r>
              <a:endParaRPr lang="en-US" sz="2400" b="1" dirty="0">
                <a:latin typeface="Century Schoolbook" pitchFamily="18" charset="0"/>
              </a:endParaRPr>
            </a:p>
          </p:txBody>
        </p:sp>
      </p:gr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Ramp experiment design</a:t>
            </a:r>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27</a:t>
            </a:fld>
            <a:endParaRPr lang="en-US"/>
          </a:p>
        </p:txBody>
      </p:sp>
      <p:graphicFrame>
        <p:nvGraphicFramePr>
          <p:cNvPr id="27651" name="Object 3"/>
          <p:cNvGraphicFramePr>
            <a:graphicFrameLocks noChangeAspect="1"/>
          </p:cNvGraphicFramePr>
          <p:nvPr/>
        </p:nvGraphicFramePr>
        <p:xfrm>
          <a:off x="2171700" y="4284114"/>
          <a:ext cx="6972300" cy="2573886"/>
        </p:xfrm>
        <a:graphic>
          <a:graphicData uri="http://schemas.openxmlformats.org/presentationml/2006/ole">
            <p:oleObj spid="_x0000_s27651" name="Mathcad" r:id="rId3" imgW="8153280" imgH="3009960" progId="Mathcad">
              <p:link updateAutomatic="1"/>
            </p:oleObj>
          </a:graphicData>
        </a:graphic>
      </p:graphicFrame>
      <p:pic>
        <p:nvPicPr>
          <p:cNvPr id="27654" name="Picture 6"/>
          <p:cNvPicPr>
            <a:picLocks noChangeAspect="1" noChangeArrowheads="1"/>
          </p:cNvPicPr>
          <p:nvPr/>
        </p:nvPicPr>
        <p:blipFill>
          <a:blip r:embed="rId4"/>
          <a:srcRect l="1905" t="30476" r="68095" b="36000"/>
          <a:stretch>
            <a:fillRect/>
          </a:stretch>
        </p:blipFill>
        <p:spPr bwMode="auto">
          <a:xfrm>
            <a:off x="990600" y="1676400"/>
            <a:ext cx="4364182" cy="3048000"/>
          </a:xfrm>
          <a:prstGeom prst="rect">
            <a:avLst/>
          </a:prstGeom>
          <a:noFill/>
          <a:ln w="9525">
            <a:noFill/>
            <a:miter lim="800000"/>
            <a:headEnd/>
            <a:tailEnd/>
          </a:ln>
          <a:effectLst/>
        </p:spPr>
      </p:pic>
      <p:sp>
        <p:nvSpPr>
          <p:cNvPr id="11" name="TextBox 10"/>
          <p:cNvSpPr txBox="1"/>
          <p:nvPr/>
        </p:nvSpPr>
        <p:spPr>
          <a:xfrm>
            <a:off x="5715000" y="1905000"/>
            <a:ext cx="3039615" cy="369332"/>
          </a:xfrm>
          <a:prstGeom prst="rect">
            <a:avLst/>
          </a:prstGeom>
          <a:noFill/>
        </p:spPr>
        <p:txBody>
          <a:bodyPr wrap="none" rtlCol="0">
            <a:spAutoFit/>
          </a:bodyPr>
          <a:lstStyle/>
          <a:p>
            <a:r>
              <a:rPr lang="en-US" dirty="0" smtClean="0"/>
              <a:t>Increments of 0.045 mm/s</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304800" y="1524000"/>
            <a:ext cx="3657600" cy="3657600"/>
          </a:xfrm>
        </p:spPr>
        <p:txBody>
          <a:bodyPr>
            <a:normAutofit fontScale="92500" lnSpcReduction="10000"/>
          </a:bodyPr>
          <a:lstStyle/>
          <a:p>
            <a:r>
              <a:rPr lang="en-US" dirty="0" smtClean="0"/>
              <a:t>Where ?</a:t>
            </a:r>
          </a:p>
          <a:p>
            <a:pPr lvl="1"/>
            <a:r>
              <a:rPr lang="en-US" dirty="0" smtClean="0"/>
              <a:t>After flocculation</a:t>
            </a:r>
          </a:p>
          <a:p>
            <a:pPr lvl="1"/>
            <a:r>
              <a:rPr lang="en-US" dirty="0" smtClean="0"/>
              <a:t>Before filtration</a:t>
            </a:r>
          </a:p>
          <a:p>
            <a:endParaRPr lang="en-US" dirty="0" smtClean="0"/>
          </a:p>
          <a:p>
            <a:r>
              <a:rPr lang="en-US" dirty="0" smtClean="0"/>
              <a:t>Why plate settlers?</a:t>
            </a:r>
          </a:p>
          <a:p>
            <a:pPr lvl="1"/>
            <a:r>
              <a:rPr lang="en-US" dirty="0" smtClean="0"/>
              <a:t>Reduces sedimentation tank costs</a:t>
            </a:r>
          </a:p>
          <a:p>
            <a:pPr lvl="1"/>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3</a:t>
            </a:fld>
            <a:endParaRPr lang="en-US"/>
          </a:p>
        </p:txBody>
      </p:sp>
      <p:pic>
        <p:nvPicPr>
          <p:cNvPr id="5" name="Picture 4" descr="5 cm plate 5lps.png"/>
          <p:cNvPicPr>
            <a:picLocks noChangeAspect="1"/>
          </p:cNvPicPr>
          <p:nvPr/>
        </p:nvPicPr>
        <p:blipFill>
          <a:blip r:embed="rId2" cstate="print">
            <a:clrChange>
              <a:clrFrom>
                <a:srgbClr val="FFFFFF"/>
              </a:clrFrom>
              <a:clrTo>
                <a:srgbClr val="FFFFFF">
                  <a:alpha val="0"/>
                </a:srgbClr>
              </a:clrTo>
            </a:clrChange>
            <a:lum bright="-70000"/>
          </a:blip>
          <a:srcRect l="32628" t="4444" r="13745" b="24831"/>
          <a:stretch>
            <a:fillRect/>
          </a:stretch>
        </p:blipFill>
        <p:spPr>
          <a:xfrm rot="16200000">
            <a:off x="4931002" y="1578197"/>
            <a:ext cx="2819400" cy="4844603"/>
          </a:xfrm>
          <a:prstGeom prst="rect">
            <a:avLst/>
          </a:prstGeom>
          <a:ln w="38100">
            <a:solidFill>
              <a:schemeClr val="tx2">
                <a:lumMod val="60000"/>
                <a:lumOff val="40000"/>
              </a:schemeClr>
            </a:solidFill>
          </a:ln>
        </p:spPr>
      </p:pic>
      <p:sp>
        <p:nvSpPr>
          <p:cNvPr id="6" name="Down Arrow 5"/>
          <p:cNvSpPr/>
          <p:nvPr/>
        </p:nvSpPr>
        <p:spPr bwMode="auto">
          <a:xfrm rot="14591230">
            <a:off x="2978887" y="5015539"/>
            <a:ext cx="685800" cy="12954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7" name="TextBox 6"/>
          <p:cNvSpPr txBox="1"/>
          <p:nvPr/>
        </p:nvSpPr>
        <p:spPr>
          <a:xfrm>
            <a:off x="838200" y="5486400"/>
            <a:ext cx="2057400" cy="646331"/>
          </a:xfrm>
          <a:prstGeom prst="rect">
            <a:avLst/>
          </a:prstGeom>
          <a:noFill/>
        </p:spPr>
        <p:txBody>
          <a:bodyPr wrap="square" rtlCol="0">
            <a:spAutoFit/>
          </a:bodyPr>
          <a:lstStyle/>
          <a:p>
            <a:r>
              <a:rPr lang="en-US" b="1" dirty="0" smtClean="0"/>
              <a:t>Sedimentation tank</a:t>
            </a:r>
            <a:endParaRPr lang="en-US" b="1" dirty="0"/>
          </a:p>
        </p:txBody>
      </p:sp>
      <p:sp>
        <p:nvSpPr>
          <p:cNvPr id="10" name="Down Arrow 9"/>
          <p:cNvSpPr/>
          <p:nvPr/>
        </p:nvSpPr>
        <p:spPr bwMode="auto">
          <a:xfrm>
            <a:off x="6172200" y="2209800"/>
            <a:ext cx="762000" cy="12192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TextBox 10"/>
          <p:cNvSpPr txBox="1"/>
          <p:nvPr/>
        </p:nvSpPr>
        <p:spPr>
          <a:xfrm>
            <a:off x="5638800" y="1676400"/>
            <a:ext cx="1676400" cy="369332"/>
          </a:xfrm>
          <a:prstGeom prst="rect">
            <a:avLst/>
          </a:prstGeom>
          <a:noFill/>
        </p:spPr>
        <p:txBody>
          <a:bodyPr wrap="square" rtlCol="0">
            <a:spAutoFit/>
          </a:bodyPr>
          <a:lstStyle/>
          <a:p>
            <a:r>
              <a:rPr lang="en-US" b="1" dirty="0" smtClean="0"/>
              <a:t>Plate Settlers</a:t>
            </a:r>
            <a:endParaRPr lang="en-US" b="1"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457200" y="1600200"/>
            <a:ext cx="4724400" cy="4495800"/>
          </a:xfrm>
        </p:spPr>
        <p:txBody>
          <a:bodyPr>
            <a:normAutofit fontScale="92500"/>
          </a:bodyPr>
          <a:lstStyle/>
          <a:p>
            <a:r>
              <a:rPr lang="en-US" dirty="0" smtClean="0"/>
              <a:t>Guideline 5 cm spacing</a:t>
            </a:r>
          </a:p>
          <a:p>
            <a:pPr lvl="1"/>
            <a:r>
              <a:rPr lang="en-US" dirty="0" err="1" smtClean="0"/>
              <a:t>Aguaclara</a:t>
            </a:r>
            <a:r>
              <a:rPr lang="en-US" dirty="0" smtClean="0"/>
              <a:t> uses 2.5 cm </a:t>
            </a:r>
          </a:p>
          <a:p>
            <a:pPr>
              <a:buNone/>
            </a:pPr>
            <a:endParaRPr lang="en-US" dirty="0" smtClean="0"/>
          </a:p>
          <a:p>
            <a:r>
              <a:rPr lang="en-US" dirty="0" smtClean="0"/>
              <a:t>Objective of the team:</a:t>
            </a:r>
            <a:br>
              <a:rPr lang="en-US" dirty="0" smtClean="0"/>
            </a:br>
            <a:r>
              <a:rPr lang="en-US" b="1" dirty="0" smtClean="0"/>
              <a:t>Find optimal Spacing</a:t>
            </a:r>
          </a:p>
          <a:p>
            <a:pPr lvl="1"/>
            <a:r>
              <a:rPr lang="en-US" dirty="0" smtClean="0"/>
              <a:t>Decreases </a:t>
            </a:r>
            <a:r>
              <a:rPr lang="en-US" dirty="0" err="1" smtClean="0"/>
              <a:t>sed</a:t>
            </a:r>
            <a:r>
              <a:rPr lang="en-US" dirty="0" smtClean="0"/>
              <a:t> tank volume</a:t>
            </a:r>
          </a:p>
          <a:p>
            <a:pPr lvl="1"/>
            <a:r>
              <a:rPr lang="en-US" dirty="0" smtClean="0"/>
              <a:t>More uniform flow distribution through the plates</a:t>
            </a:r>
            <a:endParaRPr lang="en-US" dirty="0"/>
          </a:p>
        </p:txBody>
      </p:sp>
      <p:sp>
        <p:nvSpPr>
          <p:cNvPr id="4" name="Slide Number Placeholder 3"/>
          <p:cNvSpPr>
            <a:spLocks noGrp="1"/>
          </p:cNvSpPr>
          <p:nvPr>
            <p:ph type="sldNum" sz="quarter" idx="12"/>
          </p:nvPr>
        </p:nvSpPr>
        <p:spPr>
          <a:xfrm>
            <a:off x="8091382" y="5990720"/>
            <a:ext cx="533400" cy="476250"/>
          </a:xfrm>
        </p:spPr>
        <p:txBody>
          <a:bodyPr/>
          <a:lstStyle/>
          <a:p>
            <a:fld id="{33253CF1-E184-4C42-BF06-4252E09B8650}" type="slidenum">
              <a:rPr lang="en-US" smtClean="0"/>
              <a:pPr/>
              <a:t>4</a:t>
            </a:fld>
            <a:endParaRPr lang="en-US"/>
          </a:p>
        </p:txBody>
      </p:sp>
      <p:pic>
        <p:nvPicPr>
          <p:cNvPr id="5" name="Picture 4" descr="1 cm plates 5lps.png"/>
          <p:cNvPicPr>
            <a:picLocks noChangeAspect="1"/>
          </p:cNvPicPr>
          <p:nvPr/>
        </p:nvPicPr>
        <p:blipFill>
          <a:blip r:embed="rId2" cstate="print">
            <a:clrChange>
              <a:clrFrom>
                <a:srgbClr val="FFFFFF"/>
              </a:clrFrom>
              <a:clrTo>
                <a:srgbClr val="FFFFFF">
                  <a:alpha val="0"/>
                </a:srgbClr>
              </a:clrTo>
            </a:clrChange>
            <a:lum bright="-70000"/>
          </a:blip>
          <a:srcRect l="6743" t="14800" r="53822" b="12533"/>
          <a:stretch>
            <a:fillRect/>
          </a:stretch>
        </p:blipFill>
        <p:spPr>
          <a:xfrm rot="16200000">
            <a:off x="6648696" y="2662870"/>
            <a:ext cx="1333009" cy="3200400"/>
          </a:xfrm>
          <a:prstGeom prst="rect">
            <a:avLst/>
          </a:prstGeom>
        </p:spPr>
      </p:pic>
      <p:pic>
        <p:nvPicPr>
          <p:cNvPr id="6" name="Picture 5" descr="5mm plates 5lps.png"/>
          <p:cNvPicPr>
            <a:picLocks noChangeAspect="1"/>
          </p:cNvPicPr>
          <p:nvPr/>
        </p:nvPicPr>
        <p:blipFill>
          <a:blip r:embed="rId3" cstate="print">
            <a:clrChange>
              <a:clrFrom>
                <a:srgbClr val="FFFFFF"/>
              </a:clrFrom>
              <a:clrTo>
                <a:srgbClr val="FFFFFF">
                  <a:alpha val="0"/>
                </a:srgbClr>
              </a:clrTo>
            </a:clrChange>
            <a:lum bright="-70000"/>
          </a:blip>
          <a:srcRect l="11434" t="14400" r="47742" b="6000"/>
          <a:stretch>
            <a:fillRect/>
          </a:stretch>
        </p:blipFill>
        <p:spPr>
          <a:xfrm rot="16200000">
            <a:off x="6685307" y="4082644"/>
            <a:ext cx="1259788" cy="3200400"/>
          </a:xfrm>
          <a:prstGeom prst="rect">
            <a:avLst/>
          </a:prstGeom>
        </p:spPr>
      </p:pic>
      <p:pic>
        <p:nvPicPr>
          <p:cNvPr id="7" name="Picture 6" descr="5 cm plate 5lps.png"/>
          <p:cNvPicPr>
            <a:picLocks noChangeAspect="1"/>
          </p:cNvPicPr>
          <p:nvPr/>
        </p:nvPicPr>
        <p:blipFill>
          <a:blip r:embed="rId4" cstate="print">
            <a:clrChange>
              <a:clrFrom>
                <a:srgbClr val="FFFFFF"/>
              </a:clrFrom>
              <a:clrTo>
                <a:srgbClr val="FFFFFF">
                  <a:alpha val="0"/>
                </a:srgbClr>
              </a:clrTo>
            </a:clrChange>
            <a:lum bright="-70000"/>
          </a:blip>
          <a:srcRect l="32628" t="4444" r="13745" b="24831"/>
          <a:stretch>
            <a:fillRect/>
          </a:stretch>
        </p:blipFill>
        <p:spPr>
          <a:xfrm rot="16200000">
            <a:off x="6383936" y="931264"/>
            <a:ext cx="1862528" cy="3200400"/>
          </a:xfrm>
          <a:prstGeom prst="rect">
            <a:avLst/>
          </a:prstGeom>
        </p:spPr>
      </p:pic>
      <p:sp>
        <p:nvSpPr>
          <p:cNvPr id="8" name="TextBox 7"/>
          <p:cNvSpPr txBox="1"/>
          <p:nvPr/>
        </p:nvSpPr>
        <p:spPr>
          <a:xfrm>
            <a:off x="7147153" y="2674226"/>
            <a:ext cx="1606530" cy="430887"/>
          </a:xfrm>
          <a:prstGeom prst="rect">
            <a:avLst/>
          </a:prstGeom>
          <a:noFill/>
        </p:spPr>
        <p:txBody>
          <a:bodyPr wrap="none" rtlCol="0">
            <a:spAutoFit/>
          </a:bodyPr>
          <a:lstStyle/>
          <a:p>
            <a:r>
              <a:rPr lang="en-US" sz="2200" dirty="0" smtClean="0">
                <a:latin typeface="+mn-lt"/>
              </a:rPr>
              <a:t>2.25 m deep</a:t>
            </a:r>
            <a:endParaRPr lang="en-US" sz="2200" dirty="0">
              <a:latin typeface="+mn-lt"/>
            </a:endParaRPr>
          </a:p>
        </p:txBody>
      </p:sp>
      <p:sp>
        <p:nvSpPr>
          <p:cNvPr id="9" name="TextBox 8"/>
          <p:cNvSpPr txBox="1"/>
          <p:nvPr/>
        </p:nvSpPr>
        <p:spPr>
          <a:xfrm>
            <a:off x="7147153" y="4112083"/>
            <a:ext cx="1588897" cy="430887"/>
          </a:xfrm>
          <a:prstGeom prst="rect">
            <a:avLst/>
          </a:prstGeom>
          <a:noFill/>
        </p:spPr>
        <p:txBody>
          <a:bodyPr wrap="none" rtlCol="0">
            <a:spAutoFit/>
          </a:bodyPr>
          <a:lstStyle/>
          <a:p>
            <a:r>
              <a:rPr lang="en-US" sz="2200" dirty="0" smtClean="0">
                <a:latin typeface="+mn-lt"/>
              </a:rPr>
              <a:t>1.42 m deep</a:t>
            </a:r>
            <a:endParaRPr lang="en-US" sz="2200" dirty="0">
              <a:latin typeface="+mn-lt"/>
            </a:endParaRPr>
          </a:p>
        </p:txBody>
      </p:sp>
      <p:sp>
        <p:nvSpPr>
          <p:cNvPr id="10" name="TextBox 9"/>
          <p:cNvSpPr txBox="1"/>
          <p:nvPr/>
        </p:nvSpPr>
        <p:spPr>
          <a:xfrm>
            <a:off x="7147153" y="5549940"/>
            <a:ext cx="1576072" cy="430887"/>
          </a:xfrm>
          <a:prstGeom prst="rect">
            <a:avLst/>
          </a:prstGeom>
          <a:noFill/>
        </p:spPr>
        <p:txBody>
          <a:bodyPr wrap="none" rtlCol="0">
            <a:spAutoFit/>
          </a:bodyPr>
          <a:lstStyle/>
          <a:p>
            <a:r>
              <a:rPr lang="en-US" sz="2200" dirty="0" smtClean="0">
                <a:latin typeface="+mn-lt"/>
              </a:rPr>
              <a:t>1.32 m deep</a:t>
            </a:r>
            <a:endParaRPr lang="en-US" sz="2200" dirty="0">
              <a:latin typeface="+mn-lt"/>
            </a:endParaRPr>
          </a:p>
        </p:txBody>
      </p:sp>
      <p:sp>
        <p:nvSpPr>
          <p:cNvPr id="11" name="TextBox 10"/>
          <p:cNvSpPr txBox="1"/>
          <p:nvPr/>
        </p:nvSpPr>
        <p:spPr>
          <a:xfrm>
            <a:off x="6027354" y="2707348"/>
            <a:ext cx="740908" cy="430887"/>
          </a:xfrm>
          <a:prstGeom prst="rect">
            <a:avLst/>
          </a:prstGeom>
          <a:noFill/>
        </p:spPr>
        <p:txBody>
          <a:bodyPr wrap="none" rtlCol="0">
            <a:spAutoFit/>
          </a:bodyPr>
          <a:lstStyle/>
          <a:p>
            <a:r>
              <a:rPr lang="en-US" sz="2200" dirty="0" smtClean="0">
                <a:latin typeface="+mn-lt"/>
              </a:rPr>
              <a:t>5 cm</a:t>
            </a:r>
            <a:endParaRPr lang="en-US" sz="2200" dirty="0">
              <a:latin typeface="+mn-lt"/>
            </a:endParaRPr>
          </a:p>
        </p:txBody>
      </p:sp>
      <p:sp>
        <p:nvSpPr>
          <p:cNvPr id="12" name="TextBox 11"/>
          <p:cNvSpPr txBox="1"/>
          <p:nvPr/>
        </p:nvSpPr>
        <p:spPr>
          <a:xfrm>
            <a:off x="6033980" y="4105452"/>
            <a:ext cx="702436" cy="430887"/>
          </a:xfrm>
          <a:prstGeom prst="rect">
            <a:avLst/>
          </a:prstGeom>
          <a:noFill/>
        </p:spPr>
        <p:txBody>
          <a:bodyPr wrap="none" rtlCol="0">
            <a:spAutoFit/>
          </a:bodyPr>
          <a:lstStyle/>
          <a:p>
            <a:r>
              <a:rPr lang="en-US" sz="2200" dirty="0" smtClean="0">
                <a:latin typeface="+mn-lt"/>
              </a:rPr>
              <a:t>1 cm</a:t>
            </a:r>
            <a:endParaRPr lang="en-US" sz="2200" dirty="0">
              <a:latin typeface="+mn-lt"/>
            </a:endParaRPr>
          </a:p>
        </p:txBody>
      </p:sp>
      <p:sp>
        <p:nvSpPr>
          <p:cNvPr id="13" name="TextBox 12"/>
          <p:cNvSpPr txBox="1"/>
          <p:nvPr/>
        </p:nvSpPr>
        <p:spPr>
          <a:xfrm>
            <a:off x="6014101" y="5530065"/>
            <a:ext cx="966931" cy="430887"/>
          </a:xfrm>
          <a:prstGeom prst="rect">
            <a:avLst/>
          </a:prstGeom>
          <a:noFill/>
        </p:spPr>
        <p:txBody>
          <a:bodyPr wrap="none" rtlCol="0">
            <a:spAutoFit/>
          </a:bodyPr>
          <a:lstStyle/>
          <a:p>
            <a:r>
              <a:rPr lang="en-US" sz="2200" dirty="0" smtClean="0">
                <a:latin typeface="+mn-lt"/>
              </a:rPr>
              <a:t>0.5 cm</a:t>
            </a:r>
            <a:endParaRPr lang="en-US" sz="2200" dirty="0">
              <a:latin typeface="+mn-lt"/>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457200" y="1600200"/>
            <a:ext cx="8458200" cy="4572000"/>
          </a:xfrm>
        </p:spPr>
        <p:txBody>
          <a:bodyPr>
            <a:normAutofit/>
          </a:bodyPr>
          <a:lstStyle/>
          <a:p>
            <a:r>
              <a:rPr lang="en-US" dirty="0" smtClean="0"/>
              <a:t>Before our teach-in </a:t>
            </a:r>
          </a:p>
          <a:p>
            <a:pPr lvl="1"/>
            <a:r>
              <a:rPr lang="en-US" dirty="0" smtClean="0"/>
              <a:t>Designing and running Velocity gradient experiments</a:t>
            </a:r>
          </a:p>
          <a:p>
            <a:pPr lvl="1"/>
            <a:r>
              <a:rPr lang="en-US" dirty="0" smtClean="0"/>
              <a:t>Theory and Modeling of the dimensionless Pi ratio</a:t>
            </a:r>
          </a:p>
          <a:p>
            <a:r>
              <a:rPr lang="en-US" dirty="0" smtClean="0"/>
              <a:t>Since our teach-in </a:t>
            </a:r>
          </a:p>
          <a:p>
            <a:pPr lvl="1"/>
            <a:r>
              <a:rPr lang="en-US" dirty="0" smtClean="0"/>
              <a:t>Compiled our results in a research paper</a:t>
            </a:r>
          </a:p>
          <a:p>
            <a:pPr lvl="1"/>
            <a:r>
              <a:rPr lang="en-US" dirty="0" smtClean="0"/>
              <a:t>Designing &amp; running settling velocity distribution</a:t>
            </a:r>
          </a:p>
        </p:txBody>
      </p:sp>
      <p:sp>
        <p:nvSpPr>
          <p:cNvPr id="4" name="Slide Number Placeholder 3"/>
          <p:cNvSpPr>
            <a:spLocks noGrp="1"/>
          </p:cNvSpPr>
          <p:nvPr>
            <p:ph type="sldNum" sz="quarter" idx="12"/>
          </p:nvPr>
        </p:nvSpPr>
        <p:spPr/>
        <p:txBody>
          <a:bodyPr/>
          <a:lstStyle/>
          <a:p>
            <a:fld id="{33253CF1-E184-4C42-BF06-4252E09B8650}" type="slidenum">
              <a:rPr lang="en-US" smtClean="0"/>
              <a:pPr/>
              <a:t>5</a:t>
            </a:fld>
            <a:endParaRPr lang="en-US"/>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93"/>
          <p:cNvSpPr txBox="1"/>
          <p:nvPr/>
        </p:nvSpPr>
        <p:spPr>
          <a:xfrm rot="17996903">
            <a:off x="6172522" y="3276064"/>
            <a:ext cx="814291"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pitchFamily="18" charset="0"/>
                <a:ea typeface="Cambria Math" pitchFamily="18" charset="0"/>
              </a:rPr>
              <a:t>g sin</a:t>
            </a:r>
            <a:r>
              <a:rPr lang="el-GR" dirty="0" smtClean="0">
                <a:latin typeface="Cambria Math" pitchFamily="18" charset="0"/>
                <a:ea typeface="Cambria Math" pitchFamily="18" charset="0"/>
              </a:rPr>
              <a:t>α</a:t>
            </a:r>
            <a:r>
              <a:rPr lang="en-US" dirty="0" smtClean="0">
                <a:latin typeface="Cambria Math" pitchFamily="18" charset="0"/>
                <a:ea typeface="Cambria Math" pitchFamily="18" charset="0"/>
              </a:rPr>
              <a:t> </a:t>
            </a:r>
            <a:endParaRPr lang="en-US" dirty="0">
              <a:latin typeface="Cambria Math" pitchFamily="18" charset="0"/>
              <a:ea typeface="Cambria Math" pitchFamily="18" charset="0"/>
            </a:endParaRPr>
          </a:p>
        </p:txBody>
      </p:sp>
      <p:sp>
        <p:nvSpPr>
          <p:cNvPr id="2" name="Title 1"/>
          <p:cNvSpPr>
            <a:spLocks noGrp="1"/>
          </p:cNvSpPr>
          <p:nvPr>
            <p:ph type="title"/>
          </p:nvPr>
        </p:nvSpPr>
        <p:spPr/>
        <p:txBody>
          <a:bodyPr/>
          <a:lstStyle/>
          <a:p>
            <a:r>
              <a:rPr lang="en-US" dirty="0" smtClean="0"/>
              <a:t>Theory</a:t>
            </a:r>
            <a:endParaRPr lang="en-US" dirty="0"/>
          </a:p>
        </p:txBody>
      </p:sp>
      <p:sp>
        <p:nvSpPr>
          <p:cNvPr id="3" name="Content Placeholder 2"/>
          <p:cNvSpPr>
            <a:spLocks noGrp="1"/>
          </p:cNvSpPr>
          <p:nvPr>
            <p:ph idx="1"/>
          </p:nvPr>
        </p:nvSpPr>
        <p:spPr>
          <a:xfrm>
            <a:off x="457200" y="1600200"/>
            <a:ext cx="8229600" cy="4144818"/>
          </a:xfrm>
        </p:spPr>
        <p:txBody>
          <a:bodyPr>
            <a:normAutofit/>
          </a:bodyPr>
          <a:lstStyle/>
          <a:p>
            <a:r>
              <a:rPr lang="en-US" dirty="0" smtClean="0"/>
              <a:t>Capture velocity for Tube settlers</a:t>
            </a:r>
          </a:p>
          <a:p>
            <a:pPr lvl="1"/>
            <a:r>
              <a:rPr lang="en-US" dirty="0" smtClean="0"/>
              <a:t>Define </a:t>
            </a:r>
            <a:r>
              <a:rPr lang="en-US" dirty="0" smtClean="0">
                <a:solidFill>
                  <a:schemeClr val="accent1"/>
                </a:solidFill>
              </a:rPr>
              <a:t>V</a:t>
            </a:r>
            <a:r>
              <a:rPr lang="en-US" baseline="-25000" dirty="0" smtClean="0">
                <a:solidFill>
                  <a:schemeClr val="accent1"/>
                </a:solidFill>
              </a:rPr>
              <a:t>T</a:t>
            </a:r>
          </a:p>
          <a:p>
            <a:pPr lvl="1"/>
            <a:endParaRPr lang="en-US" baseline="-25000" dirty="0" smtClean="0">
              <a:solidFill>
                <a:schemeClr val="tx1">
                  <a:lumMod val="50000"/>
                  <a:lumOff val="50000"/>
                </a:schemeClr>
              </a:solidFill>
            </a:endParaRPr>
          </a:p>
          <a:p>
            <a:pPr lvl="1"/>
            <a:endParaRPr lang="en-US" baseline="-25000" dirty="0" smtClean="0">
              <a:solidFill>
                <a:schemeClr val="tx1">
                  <a:lumMod val="50000"/>
                  <a:lumOff val="50000"/>
                </a:schemeClr>
              </a:solidFill>
            </a:endParaRPr>
          </a:p>
          <a:p>
            <a:pPr lvl="1"/>
            <a:endParaRPr lang="en-US" baseline="-25000" dirty="0" smtClean="0">
              <a:solidFill>
                <a:schemeClr val="tx1">
                  <a:lumMod val="50000"/>
                  <a:lumOff val="50000"/>
                </a:schemeClr>
              </a:solidFill>
            </a:endParaRPr>
          </a:p>
          <a:p>
            <a:pPr lvl="1"/>
            <a:r>
              <a:rPr lang="en-US" dirty="0" smtClean="0"/>
              <a:t>Define </a:t>
            </a:r>
            <a:r>
              <a:rPr lang="en-US" dirty="0" err="1" smtClean="0">
                <a:solidFill>
                  <a:srgbClr val="FF0000"/>
                </a:solidFill>
              </a:rPr>
              <a:t>V</a:t>
            </a:r>
            <a:r>
              <a:rPr lang="en-US" baseline="-25000" dirty="0" err="1" smtClean="0">
                <a:solidFill>
                  <a:srgbClr val="FF0000"/>
                </a:solidFill>
              </a:rPr>
              <a:t>c</a:t>
            </a:r>
            <a:endParaRPr lang="en-US" baseline="-25000" dirty="0" smtClean="0">
              <a:solidFill>
                <a:srgbClr val="FF0000"/>
              </a:solidFill>
            </a:endParaRPr>
          </a:p>
        </p:txBody>
      </p:sp>
      <p:sp>
        <p:nvSpPr>
          <p:cNvPr id="4" name="Slide Number Placeholder 3"/>
          <p:cNvSpPr>
            <a:spLocks noGrp="1"/>
          </p:cNvSpPr>
          <p:nvPr>
            <p:ph type="sldNum" sz="quarter" idx="12"/>
          </p:nvPr>
        </p:nvSpPr>
        <p:spPr/>
        <p:txBody>
          <a:bodyPr/>
          <a:lstStyle/>
          <a:p>
            <a:fld id="{33253CF1-E184-4C42-BF06-4252E09B8650}" type="slidenum">
              <a:rPr lang="en-US" smtClean="0"/>
              <a:pPr/>
              <a:t>6</a:t>
            </a:fld>
            <a:endParaRPr lang="en-US"/>
          </a:p>
        </p:txBody>
      </p:sp>
      <p:grpSp>
        <p:nvGrpSpPr>
          <p:cNvPr id="5" name="Group 4"/>
          <p:cNvGrpSpPr/>
          <p:nvPr/>
        </p:nvGrpSpPr>
        <p:grpSpPr>
          <a:xfrm>
            <a:off x="3740652" y="2392220"/>
            <a:ext cx="4191000" cy="3928316"/>
            <a:chOff x="3276600" y="2168478"/>
            <a:chExt cx="3124200" cy="3090116"/>
          </a:xfrm>
        </p:grpSpPr>
        <p:cxnSp>
          <p:nvCxnSpPr>
            <p:cNvPr id="25" name="Straight Connector 24"/>
            <p:cNvCxnSpPr/>
            <p:nvPr/>
          </p:nvCxnSpPr>
          <p:spPr>
            <a:xfrm rot="7200000">
              <a:off x="3287194" y="3278680"/>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276600" y="4773834"/>
              <a:ext cx="3124200" cy="1588"/>
            </a:xfrm>
            <a:prstGeom prst="line">
              <a:avLst/>
            </a:prstGeom>
            <a:ln w="317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800000">
              <a:off x="3551109" y="4621540"/>
              <a:ext cx="1828800" cy="1588"/>
            </a:xfrm>
            <a:prstGeom prst="line">
              <a:avLst/>
            </a:prstGeom>
            <a:ln w="317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7200000">
              <a:off x="4153587" y="378210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7200000">
              <a:off x="3527930" y="3428206"/>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800000">
              <a:off x="5293562" y="2489316"/>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1" name="Arc 30"/>
            <p:cNvSpPr/>
            <p:nvPr/>
          </p:nvSpPr>
          <p:spPr>
            <a:xfrm>
              <a:off x="4648200" y="4495800"/>
              <a:ext cx="466725" cy="504825"/>
            </a:xfrm>
            <a:prstGeom prst="arc">
              <a:avLst>
                <a:gd name="adj1" fmla="val 16200000"/>
                <a:gd name="adj2" fmla="val 556363"/>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32" name="TextBox 32"/>
            <p:cNvSpPr txBox="1"/>
            <p:nvPr/>
          </p:nvSpPr>
          <p:spPr>
            <a:xfrm>
              <a:off x="4191000" y="3099022"/>
              <a:ext cx="228600" cy="338554"/>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33" name="TextBox 35"/>
            <p:cNvSpPr txBox="1"/>
            <p:nvPr/>
          </p:nvSpPr>
          <p:spPr>
            <a:xfrm>
              <a:off x="5486400" y="2209800"/>
              <a:ext cx="152400"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a:latin typeface="Cambria Math" pitchFamily="18" charset="0"/>
                  <a:ea typeface="Cambria Math" pitchFamily="18" charset="0"/>
                </a:rPr>
                <a:t>D</a:t>
              </a:r>
            </a:p>
          </p:txBody>
        </p:sp>
        <p:sp>
          <p:nvSpPr>
            <p:cNvPr id="34" name="TextBox 37"/>
            <p:cNvSpPr txBox="1"/>
            <p:nvPr/>
          </p:nvSpPr>
          <p:spPr>
            <a:xfrm>
              <a:off x="4838700" y="4489672"/>
              <a:ext cx="457200" cy="38100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35" name="Straight Arrow Connector 34"/>
            <p:cNvCxnSpPr/>
            <p:nvPr/>
          </p:nvCxnSpPr>
          <p:spPr>
            <a:xfrm rot="5400000" flipH="1" flipV="1">
              <a:off x="3748088" y="4938713"/>
              <a:ext cx="638175" cy="15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5181600" y="3476625"/>
              <a:ext cx="171450" cy="180975"/>
            </a:xfrm>
            <a:prstGeom prst="ellipse">
              <a:avLst/>
            </a:prstGeom>
            <a:solidFill>
              <a:schemeClr val="tx2">
                <a:lumMod val="60000"/>
                <a:lumOff val="4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7" name="Straight Arrow Connector 36"/>
            <p:cNvCxnSpPr/>
            <p:nvPr/>
          </p:nvCxnSpPr>
          <p:spPr>
            <a:xfrm rot="5400000" flipH="1" flipV="1">
              <a:off x="3971925" y="4791075"/>
              <a:ext cx="552450" cy="381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16200000" flipH="1">
              <a:off x="4838700" y="3990974"/>
              <a:ext cx="904875" cy="9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772027" y="3676649"/>
              <a:ext cx="676275" cy="390527"/>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92"/>
            <p:cNvSpPr txBox="1"/>
            <p:nvPr/>
          </p:nvSpPr>
          <p:spPr>
            <a:xfrm>
              <a:off x="5305425" y="4248150"/>
              <a:ext cx="298480"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pitchFamily="18" charset="0"/>
                  <a:ea typeface="Cambria Math" pitchFamily="18" charset="0"/>
                </a:rPr>
                <a:t>g</a:t>
              </a:r>
              <a:endParaRPr lang="en-US" dirty="0">
                <a:latin typeface="Cambria Math" pitchFamily="18" charset="0"/>
                <a:ea typeface="Cambria Math" pitchFamily="18" charset="0"/>
              </a:endParaRPr>
            </a:p>
          </p:txBody>
        </p:sp>
        <p:sp>
          <p:nvSpPr>
            <p:cNvPr id="41" name="TextBox 93"/>
            <p:cNvSpPr txBox="1"/>
            <p:nvPr/>
          </p:nvSpPr>
          <p:spPr>
            <a:xfrm rot="17996903">
              <a:off x="4579740" y="3817621"/>
              <a:ext cx="722784" cy="2753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chemeClr val="accent1"/>
                  </a:solidFill>
                </a:rPr>
                <a:t>V</a:t>
              </a:r>
              <a:r>
                <a:rPr lang="en-US" baseline="-25000" dirty="0" smtClean="0">
                  <a:solidFill>
                    <a:schemeClr val="accent1"/>
                  </a:solidFill>
                </a:rPr>
                <a:t>T</a:t>
              </a:r>
              <a:r>
                <a:rPr lang="en-US" dirty="0" smtClean="0">
                  <a:latin typeface="Cambria Math" pitchFamily="18" charset="0"/>
                  <a:ea typeface="Cambria Math" pitchFamily="18" charset="0"/>
                </a:rPr>
                <a:t> sin</a:t>
              </a:r>
              <a:r>
                <a:rPr lang="el-GR" dirty="0" smtClean="0">
                  <a:latin typeface="Cambria Math" pitchFamily="18" charset="0"/>
                  <a:ea typeface="Cambria Math" pitchFamily="18" charset="0"/>
                </a:rPr>
                <a:t>α</a:t>
              </a:r>
              <a:r>
                <a:rPr lang="en-US" dirty="0" smtClean="0">
                  <a:latin typeface="Cambria Math" pitchFamily="18" charset="0"/>
                  <a:ea typeface="Cambria Math" pitchFamily="18" charset="0"/>
                </a:rPr>
                <a:t> </a:t>
              </a:r>
              <a:endParaRPr lang="en-US" dirty="0">
                <a:latin typeface="Cambria Math" pitchFamily="18" charset="0"/>
                <a:ea typeface="Cambria Math" pitchFamily="18" charset="0"/>
              </a:endParaRPr>
            </a:p>
          </p:txBody>
        </p:sp>
        <p:sp>
          <p:nvSpPr>
            <p:cNvPr id="43" name="TextBox 95"/>
            <p:cNvSpPr txBox="1"/>
            <p:nvPr/>
          </p:nvSpPr>
          <p:spPr>
            <a:xfrm>
              <a:off x="3724275" y="4705350"/>
              <a:ext cx="39626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pitchFamily="18" charset="0"/>
                  <a:ea typeface="Cambria Math" pitchFamily="18" charset="0"/>
                </a:rPr>
                <a:t>V</a:t>
              </a:r>
              <a:r>
                <a:rPr lang="en-US" baseline="-25000" dirty="0" smtClean="0">
                  <a:latin typeface="Cambria Math" pitchFamily="18" charset="0"/>
                  <a:ea typeface="Cambria Math" pitchFamily="18" charset="0"/>
                </a:rPr>
                <a:t>↑</a:t>
              </a:r>
              <a:endParaRPr lang="en-US" dirty="0">
                <a:latin typeface="Cambria Math" pitchFamily="18" charset="0"/>
                <a:ea typeface="Cambria Math" pitchFamily="18" charset="0"/>
              </a:endParaRPr>
            </a:p>
          </p:txBody>
        </p:sp>
        <p:sp>
          <p:nvSpPr>
            <p:cNvPr id="44" name="TextBox 96"/>
            <p:cNvSpPr txBox="1"/>
            <p:nvPr/>
          </p:nvSpPr>
          <p:spPr>
            <a:xfrm>
              <a:off x="4191000" y="4848225"/>
              <a:ext cx="41229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pitchFamily="18" charset="0"/>
                  <a:ea typeface="Cambria Math" pitchFamily="18" charset="0"/>
                </a:rPr>
                <a:t>V</a:t>
              </a:r>
              <a:r>
                <a:rPr lang="el-GR" baseline="-25000" dirty="0" smtClean="0">
                  <a:latin typeface="Cambria Math" pitchFamily="18" charset="0"/>
                  <a:ea typeface="Cambria Math" pitchFamily="18" charset="0"/>
                </a:rPr>
                <a:t>α</a:t>
              </a:r>
              <a:endParaRPr lang="en-US" dirty="0">
                <a:latin typeface="Cambria Math" pitchFamily="18" charset="0"/>
                <a:ea typeface="Cambria Math" pitchFamily="18" charset="0"/>
              </a:endParaRPr>
            </a:p>
          </p:txBody>
        </p:sp>
      </p:grpSp>
      <p:graphicFrame>
        <p:nvGraphicFramePr>
          <p:cNvPr id="46" name="Object 45"/>
          <p:cNvGraphicFramePr>
            <a:graphicFrameLocks noChangeAspect="1"/>
          </p:cNvGraphicFramePr>
          <p:nvPr/>
        </p:nvGraphicFramePr>
        <p:xfrm>
          <a:off x="465570" y="4278746"/>
          <a:ext cx="3600450" cy="1322388"/>
        </p:xfrm>
        <a:graphic>
          <a:graphicData uri="http://schemas.openxmlformats.org/presentationml/2006/ole">
            <p:oleObj spid="_x0000_s1026" name="Equation" r:id="rId4" imgW="1625400" imgH="596880" progId="Equation.3">
              <p:embed/>
            </p:oleObj>
          </a:graphicData>
        </a:graphic>
      </p:graphicFrame>
      <p:sp>
        <p:nvSpPr>
          <p:cNvPr id="49" name="Oval 48"/>
          <p:cNvSpPr/>
          <p:nvPr/>
        </p:nvSpPr>
        <p:spPr>
          <a:xfrm>
            <a:off x="6864852" y="3078020"/>
            <a:ext cx="229994" cy="230065"/>
          </a:xfrm>
          <a:prstGeom prst="ellipse">
            <a:avLst/>
          </a:prstGeom>
          <a:solidFill>
            <a:srgbClr val="FF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50" name="Straight Arrow Connector 49"/>
          <p:cNvCxnSpPr/>
          <p:nvPr/>
        </p:nvCxnSpPr>
        <p:spPr>
          <a:xfrm rot="16200000" flipH="1">
            <a:off x="6403523" y="3708506"/>
            <a:ext cx="1150324" cy="127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6306059" y="3295545"/>
            <a:ext cx="859716" cy="523878"/>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92"/>
          <p:cNvSpPr txBox="1"/>
          <p:nvPr/>
        </p:nvSpPr>
        <p:spPr>
          <a:xfrm>
            <a:off x="6997852" y="4035776"/>
            <a:ext cx="400400" cy="46951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pitchFamily="18" charset="0"/>
                <a:ea typeface="Cambria Math" pitchFamily="18" charset="0"/>
              </a:rPr>
              <a:t>g</a:t>
            </a:r>
            <a:endParaRPr lang="en-US" dirty="0">
              <a:latin typeface="Cambria Math" pitchFamily="18" charset="0"/>
              <a:ea typeface="Cambria Math" pitchFamily="18" charset="0"/>
            </a:endParaRPr>
          </a:p>
        </p:txBody>
      </p:sp>
      <p:cxnSp>
        <p:nvCxnSpPr>
          <p:cNvPr id="55" name="Straight Connector 54"/>
          <p:cNvCxnSpPr/>
          <p:nvPr/>
        </p:nvCxnSpPr>
        <p:spPr bwMode="auto">
          <a:xfrm flipV="1">
            <a:off x="4885871" y="4188469"/>
            <a:ext cx="1491449" cy="1056442"/>
          </a:xfrm>
          <a:prstGeom prst="line">
            <a:avLst/>
          </a:prstGeom>
          <a:solidFill>
            <a:schemeClr val="accent1"/>
          </a:solidFill>
          <a:ln w="12700" cap="flat" cmpd="sng" algn="ctr">
            <a:solidFill>
              <a:schemeClr val="tx2">
                <a:lumMod val="60000"/>
                <a:lumOff val="40000"/>
              </a:schemeClr>
            </a:solidFill>
            <a:prstDash val="dash"/>
            <a:round/>
            <a:headEnd type="none" w="lg" len="med"/>
            <a:tailEnd type="none" w="lg" len="med"/>
          </a:ln>
          <a:effectLst/>
        </p:spPr>
      </p:cxnSp>
      <p:graphicFrame>
        <p:nvGraphicFramePr>
          <p:cNvPr id="58" name="Object 57"/>
          <p:cNvGraphicFramePr>
            <a:graphicFrameLocks noChangeAspect="1"/>
          </p:cNvGraphicFramePr>
          <p:nvPr/>
        </p:nvGraphicFramePr>
        <p:xfrm>
          <a:off x="411016" y="2862118"/>
          <a:ext cx="3261983" cy="564574"/>
        </p:xfrm>
        <a:graphic>
          <a:graphicData uri="http://schemas.openxmlformats.org/presentationml/2006/ole">
            <p:oleObj spid="_x0000_s1027" name="Equation" r:id="rId5" imgW="1320480" imgH="228600" progId="Equation.3">
              <p:embed/>
            </p:oleObj>
          </a:graphicData>
        </a:graphic>
      </p:graphicFrame>
      <p:graphicFrame>
        <p:nvGraphicFramePr>
          <p:cNvPr id="60" name="Object 59"/>
          <p:cNvGraphicFramePr>
            <a:graphicFrameLocks noChangeAspect="1"/>
          </p:cNvGraphicFramePr>
          <p:nvPr/>
        </p:nvGraphicFramePr>
        <p:xfrm>
          <a:off x="7305888" y="5014192"/>
          <a:ext cx="1417655" cy="689670"/>
        </p:xfrm>
        <a:graphic>
          <a:graphicData uri="http://schemas.openxmlformats.org/presentationml/2006/ole">
            <p:oleObj spid="_x0000_s1028" name="Equation" r:id="rId6" imgW="469800" imgH="228600" progId="Equation.3">
              <p:embed/>
            </p:oleObj>
          </a:graphicData>
        </a:graphic>
      </p:graphicFrame>
      <p:sp>
        <p:nvSpPr>
          <p:cNvPr id="45" name="Rectangle 44"/>
          <p:cNvSpPr/>
          <p:nvPr/>
        </p:nvSpPr>
        <p:spPr bwMode="auto">
          <a:xfrm rot="18070860">
            <a:off x="6080180" y="3353929"/>
            <a:ext cx="817026" cy="369332"/>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TextBox 93"/>
          <p:cNvSpPr txBox="1"/>
          <p:nvPr/>
        </p:nvSpPr>
        <p:spPr>
          <a:xfrm rot="17996903">
            <a:off x="6110404" y="3120767"/>
            <a:ext cx="918841"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smtClean="0">
                <a:solidFill>
                  <a:srgbClr val="FF0000"/>
                </a:solidFill>
              </a:rPr>
              <a:t>V</a:t>
            </a:r>
            <a:r>
              <a:rPr lang="en-US" baseline="-25000" dirty="0" err="1" smtClean="0">
                <a:solidFill>
                  <a:srgbClr val="FF0000"/>
                </a:solidFill>
              </a:rPr>
              <a:t>c</a:t>
            </a:r>
            <a:r>
              <a:rPr lang="en-US" dirty="0" smtClean="0">
                <a:latin typeface="Cambria Math" pitchFamily="18" charset="0"/>
                <a:ea typeface="Cambria Math" pitchFamily="18" charset="0"/>
              </a:rPr>
              <a:t> sin</a:t>
            </a:r>
            <a:r>
              <a:rPr lang="el-GR" dirty="0" smtClean="0">
                <a:latin typeface="Cambria Math" pitchFamily="18" charset="0"/>
                <a:ea typeface="Cambria Math" pitchFamily="18" charset="0"/>
              </a:rPr>
              <a:t>α</a:t>
            </a:r>
            <a:r>
              <a:rPr lang="en-US" dirty="0" smtClean="0">
                <a:latin typeface="Cambria Math" pitchFamily="18" charset="0"/>
                <a:ea typeface="Cambria Math" pitchFamily="18" charset="0"/>
              </a:rPr>
              <a:t> </a:t>
            </a:r>
            <a:endParaRPr lang="en-US" dirty="0">
              <a:latin typeface="Cambria Math" pitchFamily="18" charset="0"/>
              <a:ea typeface="Cambria Math" pitchFamily="18" charset="0"/>
            </a:endParaRPr>
          </a:p>
        </p:txBody>
      </p:sp>
      <p:cxnSp>
        <p:nvCxnSpPr>
          <p:cNvPr id="57" name="Straight Connector 56"/>
          <p:cNvCxnSpPr>
            <a:endCxn id="49" idx="3"/>
          </p:cNvCxnSpPr>
          <p:nvPr/>
        </p:nvCxnSpPr>
        <p:spPr bwMode="auto">
          <a:xfrm flipV="1">
            <a:off x="4904435" y="3274393"/>
            <a:ext cx="1994099" cy="1971864"/>
          </a:xfrm>
          <a:prstGeom prst="line">
            <a:avLst/>
          </a:prstGeom>
          <a:solidFill>
            <a:schemeClr val="accent1"/>
          </a:solidFill>
          <a:ln w="12700" cap="flat" cmpd="sng" algn="ctr">
            <a:solidFill>
              <a:srgbClr val="FF0000"/>
            </a:solidFill>
            <a:prstDash val="sysDash"/>
            <a:round/>
            <a:headEnd type="none" w="lg" len="med"/>
            <a:tailEnd type="none" w="lg" len="med"/>
          </a:ln>
          <a:effectLst/>
        </p:spPr>
      </p:cxn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p:cNvSpPr/>
          <p:nvPr/>
        </p:nvSpPr>
        <p:spPr bwMode="auto">
          <a:xfrm>
            <a:off x="7693891" y="3565236"/>
            <a:ext cx="600363" cy="519351"/>
          </a:xfrm>
          <a:prstGeom prst="ellipse">
            <a:avLst/>
          </a:prstGeom>
          <a:solidFill>
            <a:schemeClr val="tx1">
              <a:lumMod val="50000"/>
              <a:lumOff val="50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p:txBody>
          <a:bodyPr/>
          <a:lstStyle/>
          <a:p>
            <a:r>
              <a:rPr lang="en-US" dirty="0" smtClean="0"/>
              <a:t>Theory</a:t>
            </a:r>
            <a:endParaRPr lang="en-US" dirty="0"/>
          </a:p>
        </p:txBody>
      </p:sp>
      <p:sp>
        <p:nvSpPr>
          <p:cNvPr id="3" name="Content Placeholder 2"/>
          <p:cNvSpPr>
            <a:spLocks noGrp="1"/>
          </p:cNvSpPr>
          <p:nvPr>
            <p:ph idx="1"/>
          </p:nvPr>
        </p:nvSpPr>
        <p:spPr>
          <a:xfrm>
            <a:off x="457200" y="1600200"/>
            <a:ext cx="6756400" cy="4495800"/>
          </a:xfrm>
        </p:spPr>
        <p:txBody>
          <a:bodyPr>
            <a:normAutofit fontScale="77500" lnSpcReduction="20000"/>
          </a:bodyPr>
          <a:lstStyle/>
          <a:p>
            <a:r>
              <a:rPr lang="en-US" dirty="0" err="1" smtClean="0"/>
              <a:t>Floc</a:t>
            </a:r>
            <a:r>
              <a:rPr lang="en-US" dirty="0" smtClean="0"/>
              <a:t> roll up theory</a:t>
            </a:r>
          </a:p>
          <a:p>
            <a:pPr lvl="1"/>
            <a:r>
              <a:rPr lang="en-US" dirty="0" smtClean="0"/>
              <a:t>Velocity gradient</a:t>
            </a:r>
          </a:p>
          <a:p>
            <a:pPr lvl="2"/>
            <a:r>
              <a:rPr lang="en-US" dirty="0" smtClean="0"/>
              <a:t>Flocs at the wall experience </a:t>
            </a:r>
          </a:p>
          <a:p>
            <a:pPr lvl="2"/>
            <a:endParaRPr lang="en-US" dirty="0" smtClean="0"/>
          </a:p>
          <a:p>
            <a:pPr lvl="2"/>
            <a:endParaRPr lang="en-US" dirty="0" smtClean="0"/>
          </a:p>
          <a:p>
            <a:pPr lvl="2"/>
            <a:endParaRPr lang="en-US" dirty="0" smtClean="0"/>
          </a:p>
          <a:p>
            <a:pPr lvl="2"/>
            <a:r>
              <a:rPr lang="en-US" dirty="0" err="1" smtClean="0"/>
              <a:t>d</a:t>
            </a:r>
            <a:r>
              <a:rPr lang="en-US" baseline="-25000" dirty="0" err="1" smtClean="0"/>
              <a:t>Floc</a:t>
            </a:r>
            <a:r>
              <a:rPr lang="en-US" dirty="0" smtClean="0"/>
              <a:t> . </a:t>
            </a:r>
            <a:r>
              <a:rPr lang="en-US" dirty="0" err="1" smtClean="0"/>
              <a:t>V</a:t>
            </a:r>
            <a:r>
              <a:rPr lang="en-US" baseline="-25000" dirty="0" err="1" smtClean="0"/>
              <a:t>gradient</a:t>
            </a:r>
            <a:r>
              <a:rPr lang="en-US" baseline="-25000" dirty="0" smtClean="0"/>
              <a:t>,</a:t>
            </a:r>
            <a:r>
              <a:rPr lang="el-GR" baseline="-25000" dirty="0" smtClean="0"/>
              <a:t>α</a:t>
            </a:r>
            <a:r>
              <a:rPr lang="en-US" dirty="0" smtClean="0"/>
              <a:t> &gt; V</a:t>
            </a:r>
            <a:r>
              <a:rPr lang="en-US" baseline="-25000" dirty="0" smtClean="0"/>
              <a:t>T,</a:t>
            </a:r>
            <a:r>
              <a:rPr lang="el-GR" baseline="-25000" dirty="0" smtClean="0"/>
              <a:t>α</a:t>
            </a:r>
            <a:r>
              <a:rPr lang="en-US" baseline="-25000" dirty="0" smtClean="0"/>
              <a:t> </a:t>
            </a:r>
            <a:r>
              <a:rPr lang="en-US" dirty="0" smtClean="0"/>
              <a:t>?</a:t>
            </a:r>
          </a:p>
          <a:p>
            <a:pPr lvl="2"/>
            <a:endParaRPr lang="en-US" b="1" dirty="0" smtClean="0"/>
          </a:p>
          <a:p>
            <a:pPr lvl="1"/>
            <a:r>
              <a:rPr lang="en-US" dirty="0" smtClean="0"/>
              <a:t>Ratio used by PSS team</a:t>
            </a:r>
          </a:p>
          <a:p>
            <a:pPr lvl="2"/>
            <a:r>
              <a:rPr lang="en-US" dirty="0" smtClean="0"/>
              <a:t>Compares the two velocities on a ratio</a:t>
            </a:r>
          </a:p>
          <a:p>
            <a:pPr lvl="2"/>
            <a:endParaRPr lang="en-US" dirty="0" smtClean="0"/>
          </a:p>
          <a:p>
            <a:pPr lvl="2"/>
            <a:endParaRPr lang="en-US" dirty="0" smtClean="0"/>
          </a:p>
          <a:p>
            <a:pPr lvl="2"/>
            <a:endParaRPr lang="en-US" dirty="0" smtClean="0"/>
          </a:p>
          <a:p>
            <a:pPr lvl="2"/>
            <a:r>
              <a:rPr lang="en-US" dirty="0" smtClean="0"/>
              <a:t>“ Is </a:t>
            </a:r>
            <a:r>
              <a:rPr lang="en-US" dirty="0" err="1" smtClean="0"/>
              <a:t>V</a:t>
            </a:r>
            <a:r>
              <a:rPr lang="en-US" baseline="-25000" dirty="0" err="1" smtClean="0"/>
              <a:t>c</a:t>
            </a:r>
            <a:r>
              <a:rPr lang="en-US" dirty="0" smtClean="0"/>
              <a:t> design = </a:t>
            </a:r>
            <a:r>
              <a:rPr lang="en-US" dirty="0" err="1" smtClean="0"/>
              <a:t>V</a:t>
            </a:r>
            <a:r>
              <a:rPr lang="en-US" baseline="-25000" dirty="0" err="1" smtClean="0"/>
              <a:t>c</a:t>
            </a:r>
            <a:r>
              <a:rPr lang="en-US" dirty="0" smtClean="0"/>
              <a:t> observed ? ”</a:t>
            </a:r>
          </a:p>
          <a:p>
            <a:pPr lvl="1"/>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7</a:t>
            </a:fld>
            <a:endParaRPr lang="en-US"/>
          </a:p>
        </p:txBody>
      </p:sp>
      <p:cxnSp>
        <p:nvCxnSpPr>
          <p:cNvPr id="6" name="Straight Connector 5"/>
          <p:cNvCxnSpPr/>
          <p:nvPr/>
        </p:nvCxnSpPr>
        <p:spPr bwMode="auto">
          <a:xfrm flipV="1">
            <a:off x="7573776" y="1958109"/>
            <a:ext cx="942109" cy="840510"/>
          </a:xfrm>
          <a:prstGeom prst="line">
            <a:avLst/>
          </a:prstGeom>
          <a:solidFill>
            <a:schemeClr val="accent1"/>
          </a:solidFill>
          <a:ln w="12700" cap="flat" cmpd="sng" algn="ctr">
            <a:solidFill>
              <a:schemeClr val="tx1"/>
            </a:solidFill>
            <a:prstDash val="solid"/>
            <a:round/>
            <a:headEnd type="none" w="lg" len="med"/>
            <a:tailEnd type="none" w="lg" len="med"/>
          </a:ln>
          <a:effectLst/>
        </p:spPr>
      </p:cxnSp>
      <p:sp>
        <p:nvSpPr>
          <p:cNvPr id="10" name="Right Arrow 9"/>
          <p:cNvSpPr/>
          <p:nvPr/>
        </p:nvSpPr>
        <p:spPr bwMode="auto">
          <a:xfrm rot="19064388">
            <a:off x="6472778" y="2350913"/>
            <a:ext cx="1191803" cy="733663"/>
          </a:xfrm>
          <a:prstGeom prst="rightArrow">
            <a:avLst/>
          </a:prstGeom>
          <a:solidFill>
            <a:schemeClr val="accent1"/>
          </a:solidFill>
          <a:ln w="9525"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dirty="0" err="1" smtClean="0">
                <a:latin typeface="+mn-lt"/>
              </a:rPr>
              <a:t>V</a:t>
            </a:r>
            <a:r>
              <a:rPr lang="en-US" baseline="-25000" dirty="0" err="1" smtClean="0">
                <a:latin typeface="+mn-lt"/>
              </a:rPr>
              <a:t>gradient</a:t>
            </a:r>
            <a:endParaRPr kumimoji="0" lang="en-US" b="0" i="0" u="none" strike="noStrike" cap="none" normalizeH="0" baseline="-25000" dirty="0" smtClean="0">
              <a:ln>
                <a:noFill/>
              </a:ln>
              <a:solidFill>
                <a:schemeClr val="tx1"/>
              </a:solidFill>
              <a:effectLst/>
              <a:latin typeface="+mn-lt"/>
              <a:cs typeface="Arial" charset="0"/>
            </a:endParaRPr>
          </a:p>
        </p:txBody>
      </p:sp>
      <p:sp>
        <p:nvSpPr>
          <p:cNvPr id="14" name="Left Arrow 13"/>
          <p:cNvSpPr/>
          <p:nvPr/>
        </p:nvSpPr>
        <p:spPr bwMode="auto">
          <a:xfrm rot="19174159">
            <a:off x="7388498" y="1453154"/>
            <a:ext cx="1291145" cy="733663"/>
          </a:xfrm>
          <a:prstGeom prst="leftArrow">
            <a:avLst/>
          </a:prstGeom>
          <a:solidFill>
            <a:srgbClr val="C000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V</a:t>
            </a:r>
            <a:r>
              <a:rPr kumimoji="0" lang="en-US" sz="1800" b="0" i="0" u="none" strike="noStrike" cap="none" normalizeH="0" baseline="-25000" dirty="0" smtClean="0">
                <a:ln>
                  <a:noFill/>
                </a:ln>
                <a:solidFill>
                  <a:schemeClr val="tx1"/>
                </a:solidFill>
                <a:effectLst/>
                <a:latin typeface="Century Gothic" pitchFamily="34" charset="0"/>
                <a:cs typeface="Arial" charset="0"/>
              </a:rPr>
              <a:t>T</a:t>
            </a:r>
          </a:p>
        </p:txBody>
      </p:sp>
      <p:cxnSp>
        <p:nvCxnSpPr>
          <p:cNvPr id="16" name="Straight Connector 15"/>
          <p:cNvCxnSpPr/>
          <p:nvPr/>
        </p:nvCxnSpPr>
        <p:spPr bwMode="auto">
          <a:xfrm>
            <a:off x="7933994" y="2466109"/>
            <a:ext cx="637309" cy="27710"/>
          </a:xfrm>
          <a:prstGeom prst="line">
            <a:avLst/>
          </a:prstGeom>
          <a:solidFill>
            <a:schemeClr val="accent1"/>
          </a:solidFill>
          <a:ln w="12700" cap="flat" cmpd="sng" algn="ctr">
            <a:solidFill>
              <a:schemeClr val="tx1"/>
            </a:solidFill>
            <a:prstDash val="solid"/>
            <a:round/>
            <a:headEnd type="none" w="lg" len="med"/>
            <a:tailEnd type="none" w="lg" len="med"/>
          </a:ln>
          <a:effectLst/>
        </p:spPr>
      </p:cxnSp>
      <p:sp>
        <p:nvSpPr>
          <p:cNvPr id="17" name="TextBox 16"/>
          <p:cNvSpPr txBox="1"/>
          <p:nvPr/>
        </p:nvSpPr>
        <p:spPr>
          <a:xfrm>
            <a:off x="8164903" y="2179782"/>
            <a:ext cx="369455" cy="369332"/>
          </a:xfrm>
          <a:prstGeom prst="rect">
            <a:avLst/>
          </a:prstGeom>
          <a:noFill/>
        </p:spPr>
        <p:txBody>
          <a:bodyPr wrap="square" rtlCol="0">
            <a:spAutoFit/>
          </a:bodyPr>
          <a:lstStyle/>
          <a:p>
            <a:r>
              <a:rPr lang="el-GR" dirty="0" smtClean="0">
                <a:latin typeface="+mn-lt"/>
              </a:rPr>
              <a:t>α</a:t>
            </a:r>
            <a:endParaRPr lang="en-US" dirty="0">
              <a:latin typeface="+mn-lt"/>
            </a:endParaRPr>
          </a:p>
        </p:txBody>
      </p:sp>
      <p:sp>
        <p:nvSpPr>
          <p:cNvPr id="18" name="Arc 17"/>
          <p:cNvSpPr/>
          <p:nvPr/>
        </p:nvSpPr>
        <p:spPr bwMode="auto">
          <a:xfrm>
            <a:off x="7647668" y="2105890"/>
            <a:ext cx="609600" cy="733663"/>
          </a:xfrm>
          <a:prstGeom prst="arc">
            <a:avLst>
              <a:gd name="adj1" fmla="val 18948581"/>
              <a:gd name="adj2" fmla="val 114551"/>
            </a:avLst>
          </a:pr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aphicFrame>
        <p:nvGraphicFramePr>
          <p:cNvPr id="19" name="Object 18"/>
          <p:cNvGraphicFramePr>
            <a:graphicFrameLocks noChangeAspect="1"/>
          </p:cNvGraphicFramePr>
          <p:nvPr/>
        </p:nvGraphicFramePr>
        <p:xfrm>
          <a:off x="4033837" y="4648200"/>
          <a:ext cx="2138363" cy="879475"/>
        </p:xfrm>
        <a:graphic>
          <a:graphicData uri="http://schemas.openxmlformats.org/presentationml/2006/ole">
            <p:oleObj spid="_x0000_s25602" name="Equation" r:id="rId4" imgW="1143000" imgH="469800" progId="Equation.3">
              <p:embed/>
            </p:oleObj>
          </a:graphicData>
        </a:graphic>
      </p:graphicFrame>
      <p:cxnSp>
        <p:nvCxnSpPr>
          <p:cNvPr id="20" name="Straight Connector 19"/>
          <p:cNvCxnSpPr/>
          <p:nvPr/>
        </p:nvCxnSpPr>
        <p:spPr bwMode="auto">
          <a:xfrm flipV="1">
            <a:off x="7624618" y="3717636"/>
            <a:ext cx="942109" cy="840510"/>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23" name="Straight Connector 22"/>
          <p:cNvCxnSpPr/>
          <p:nvPr/>
        </p:nvCxnSpPr>
        <p:spPr bwMode="auto">
          <a:xfrm>
            <a:off x="7984836" y="4225636"/>
            <a:ext cx="637309" cy="27710"/>
          </a:xfrm>
          <a:prstGeom prst="line">
            <a:avLst/>
          </a:prstGeom>
          <a:solidFill>
            <a:schemeClr val="accent1"/>
          </a:solidFill>
          <a:ln w="12700" cap="flat" cmpd="sng" algn="ctr">
            <a:solidFill>
              <a:schemeClr val="tx1"/>
            </a:solidFill>
            <a:prstDash val="solid"/>
            <a:round/>
            <a:headEnd type="none" w="lg" len="med"/>
            <a:tailEnd type="none" w="lg" len="med"/>
          </a:ln>
          <a:effectLst/>
        </p:spPr>
      </p:cxnSp>
      <p:sp>
        <p:nvSpPr>
          <p:cNvPr id="24" name="TextBox 23"/>
          <p:cNvSpPr txBox="1"/>
          <p:nvPr/>
        </p:nvSpPr>
        <p:spPr>
          <a:xfrm>
            <a:off x="8215745" y="3939309"/>
            <a:ext cx="369455" cy="369332"/>
          </a:xfrm>
          <a:prstGeom prst="rect">
            <a:avLst/>
          </a:prstGeom>
          <a:noFill/>
        </p:spPr>
        <p:txBody>
          <a:bodyPr wrap="square" rtlCol="0">
            <a:spAutoFit/>
          </a:bodyPr>
          <a:lstStyle/>
          <a:p>
            <a:r>
              <a:rPr lang="el-GR" dirty="0" smtClean="0">
                <a:latin typeface="+mn-lt"/>
              </a:rPr>
              <a:t>α</a:t>
            </a:r>
            <a:endParaRPr lang="en-US" dirty="0">
              <a:latin typeface="+mn-lt"/>
            </a:endParaRPr>
          </a:p>
        </p:txBody>
      </p:sp>
      <p:sp>
        <p:nvSpPr>
          <p:cNvPr id="25" name="Arc 24"/>
          <p:cNvSpPr/>
          <p:nvPr/>
        </p:nvSpPr>
        <p:spPr bwMode="auto">
          <a:xfrm>
            <a:off x="7698510" y="3865417"/>
            <a:ext cx="609600" cy="733663"/>
          </a:xfrm>
          <a:prstGeom prst="arc">
            <a:avLst>
              <a:gd name="adj1" fmla="val 18948581"/>
              <a:gd name="adj2" fmla="val 114551"/>
            </a:avLst>
          </a:pr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31" name="Straight Arrow Connector 30"/>
          <p:cNvCxnSpPr/>
          <p:nvPr/>
        </p:nvCxnSpPr>
        <p:spPr bwMode="auto">
          <a:xfrm rot="10800000" flipV="1">
            <a:off x="7536873" y="3925454"/>
            <a:ext cx="406400" cy="397163"/>
          </a:xfrm>
          <a:prstGeom prst="straightConnector1">
            <a:avLst/>
          </a:prstGeom>
          <a:solidFill>
            <a:schemeClr val="accent1"/>
          </a:solidFill>
          <a:ln w="41275" cap="flat" cmpd="sng" algn="ctr">
            <a:solidFill>
              <a:srgbClr val="C00000"/>
            </a:solidFill>
            <a:prstDash val="solid"/>
            <a:round/>
            <a:headEnd type="none" w="lg" len="med"/>
            <a:tailEnd type="arrow"/>
          </a:ln>
          <a:effectLst/>
        </p:spPr>
      </p:cxnSp>
      <p:grpSp>
        <p:nvGrpSpPr>
          <p:cNvPr id="5" name="Group 37"/>
          <p:cNvGrpSpPr/>
          <p:nvPr/>
        </p:nvGrpSpPr>
        <p:grpSpPr>
          <a:xfrm>
            <a:off x="7767782" y="4798248"/>
            <a:ext cx="997527" cy="1033844"/>
            <a:chOff x="7767782" y="4798248"/>
            <a:chExt cx="997527" cy="1033844"/>
          </a:xfrm>
        </p:grpSpPr>
        <p:sp>
          <p:nvSpPr>
            <p:cNvPr id="32" name="Oval 31"/>
            <p:cNvSpPr/>
            <p:nvPr/>
          </p:nvSpPr>
          <p:spPr bwMode="auto">
            <a:xfrm>
              <a:off x="7837055" y="4798248"/>
              <a:ext cx="600363" cy="519351"/>
            </a:xfrm>
            <a:prstGeom prst="ellipse">
              <a:avLst/>
            </a:prstGeom>
            <a:solidFill>
              <a:schemeClr val="tx1">
                <a:lumMod val="50000"/>
                <a:lumOff val="50000"/>
              </a:schemeClr>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33" name="Straight Connector 32"/>
            <p:cNvCxnSpPr/>
            <p:nvPr/>
          </p:nvCxnSpPr>
          <p:spPr bwMode="auto">
            <a:xfrm flipV="1">
              <a:off x="7767782" y="4950648"/>
              <a:ext cx="942109" cy="840510"/>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34" name="Straight Connector 33"/>
            <p:cNvCxnSpPr/>
            <p:nvPr/>
          </p:nvCxnSpPr>
          <p:spPr bwMode="auto">
            <a:xfrm>
              <a:off x="8128000" y="5458648"/>
              <a:ext cx="637309" cy="27710"/>
            </a:xfrm>
            <a:prstGeom prst="line">
              <a:avLst/>
            </a:prstGeom>
            <a:solidFill>
              <a:schemeClr val="accent1"/>
            </a:solidFill>
            <a:ln w="12700" cap="flat" cmpd="sng" algn="ctr">
              <a:solidFill>
                <a:schemeClr val="tx1"/>
              </a:solidFill>
              <a:prstDash val="solid"/>
              <a:round/>
              <a:headEnd type="none" w="lg" len="med"/>
              <a:tailEnd type="none" w="lg" len="med"/>
            </a:ln>
            <a:effectLst/>
          </p:spPr>
        </p:cxnSp>
        <p:sp>
          <p:nvSpPr>
            <p:cNvPr id="35" name="TextBox 34"/>
            <p:cNvSpPr txBox="1"/>
            <p:nvPr/>
          </p:nvSpPr>
          <p:spPr>
            <a:xfrm>
              <a:off x="8358909" y="5172321"/>
              <a:ext cx="369455" cy="369332"/>
            </a:xfrm>
            <a:prstGeom prst="rect">
              <a:avLst/>
            </a:prstGeom>
            <a:noFill/>
          </p:spPr>
          <p:txBody>
            <a:bodyPr wrap="square" rtlCol="0">
              <a:spAutoFit/>
            </a:bodyPr>
            <a:lstStyle/>
            <a:p>
              <a:r>
                <a:rPr lang="el-GR" dirty="0" smtClean="0">
                  <a:latin typeface="+mn-lt"/>
                </a:rPr>
                <a:t>α</a:t>
              </a:r>
              <a:endParaRPr lang="en-US" dirty="0">
                <a:latin typeface="+mn-lt"/>
              </a:endParaRPr>
            </a:p>
          </p:txBody>
        </p:sp>
        <p:sp>
          <p:nvSpPr>
            <p:cNvPr id="36" name="Arc 35"/>
            <p:cNvSpPr/>
            <p:nvPr/>
          </p:nvSpPr>
          <p:spPr bwMode="auto">
            <a:xfrm>
              <a:off x="7841674" y="5098429"/>
              <a:ext cx="609600" cy="733663"/>
            </a:xfrm>
            <a:prstGeom prst="arc">
              <a:avLst>
                <a:gd name="adj1" fmla="val 18948581"/>
                <a:gd name="adj2" fmla="val 114551"/>
              </a:avLst>
            </a:prstGeom>
            <a:no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grpSp>
      <p:cxnSp>
        <p:nvCxnSpPr>
          <p:cNvPr id="42" name="Straight Arrow Connector 41"/>
          <p:cNvCxnSpPr/>
          <p:nvPr/>
        </p:nvCxnSpPr>
        <p:spPr bwMode="auto">
          <a:xfrm flipV="1">
            <a:off x="8201891" y="4636655"/>
            <a:ext cx="461818" cy="369454"/>
          </a:xfrm>
          <a:prstGeom prst="straightConnector1">
            <a:avLst/>
          </a:prstGeom>
          <a:solidFill>
            <a:schemeClr val="accent1"/>
          </a:solidFill>
          <a:ln w="38100" cap="flat" cmpd="sng" algn="ctr">
            <a:solidFill>
              <a:schemeClr val="tx2"/>
            </a:solidFill>
            <a:prstDash val="solid"/>
            <a:round/>
            <a:headEnd type="none" w="lg" len="med"/>
            <a:tailEnd type="arrow"/>
          </a:ln>
          <a:effectLst/>
        </p:spPr>
      </p:cxnSp>
      <p:sp>
        <p:nvSpPr>
          <p:cNvPr id="43" name="TextBox 42"/>
          <p:cNvSpPr txBox="1"/>
          <p:nvPr/>
        </p:nvSpPr>
        <p:spPr>
          <a:xfrm>
            <a:off x="7213558" y="1893455"/>
            <a:ext cx="471054" cy="369332"/>
          </a:xfrm>
          <a:prstGeom prst="rect">
            <a:avLst/>
          </a:prstGeom>
          <a:noFill/>
        </p:spPr>
        <p:txBody>
          <a:bodyPr wrap="square" rtlCol="0">
            <a:spAutoFit/>
          </a:bodyPr>
          <a:lstStyle/>
          <a:p>
            <a:r>
              <a:rPr lang="en-US" dirty="0" smtClean="0">
                <a:latin typeface="+mn-lt"/>
              </a:rPr>
              <a:t>?</a:t>
            </a:r>
            <a:endParaRPr lang="en-US" dirty="0">
              <a:latin typeface="+mn-lt"/>
            </a:endParaRPr>
          </a:p>
        </p:txBody>
      </p:sp>
      <p:graphicFrame>
        <p:nvGraphicFramePr>
          <p:cNvPr id="44" name="Object 43"/>
          <p:cNvGraphicFramePr>
            <a:graphicFrameLocks noChangeAspect="1"/>
          </p:cNvGraphicFramePr>
          <p:nvPr/>
        </p:nvGraphicFramePr>
        <p:xfrm>
          <a:off x="6692900" y="3397827"/>
          <a:ext cx="1031522" cy="546100"/>
        </p:xfrm>
        <a:graphic>
          <a:graphicData uri="http://schemas.openxmlformats.org/presentationml/2006/ole">
            <p:oleObj spid="_x0000_s25603" name="Equation" r:id="rId5" imgW="431640" imgH="228600" progId="Equation.3">
              <p:embed/>
            </p:oleObj>
          </a:graphicData>
        </a:graphic>
      </p:graphicFrame>
      <p:graphicFrame>
        <p:nvGraphicFramePr>
          <p:cNvPr id="11267" name="Object 3"/>
          <p:cNvGraphicFramePr>
            <a:graphicFrameLocks noChangeAspect="1"/>
          </p:cNvGraphicFramePr>
          <p:nvPr/>
        </p:nvGraphicFramePr>
        <p:xfrm>
          <a:off x="6679046" y="4864439"/>
          <a:ext cx="950192" cy="503043"/>
        </p:xfrm>
        <a:graphic>
          <a:graphicData uri="http://schemas.openxmlformats.org/presentationml/2006/ole">
            <p:oleObj spid="_x0000_s25604" name="Equation" r:id="rId6" imgW="431640" imgH="228600" progId="Equation.3">
              <p:embed/>
            </p:oleObj>
          </a:graphicData>
        </a:graphic>
      </p:graphicFrame>
      <p:graphicFrame>
        <p:nvGraphicFramePr>
          <p:cNvPr id="30" name="Object 29"/>
          <p:cNvGraphicFramePr>
            <a:graphicFrameLocks noChangeAspect="1"/>
          </p:cNvGraphicFramePr>
          <p:nvPr/>
        </p:nvGraphicFramePr>
        <p:xfrm>
          <a:off x="4514850" y="3321050"/>
          <a:ext cx="114300" cy="215900"/>
        </p:xfrm>
        <a:graphic>
          <a:graphicData uri="http://schemas.openxmlformats.org/presentationml/2006/ole">
            <p:oleObj spid="_x0000_s25605" name="Equation" r:id="rId7" imgW="114120" imgH="215640" progId="Equation.3">
              <p:embed/>
            </p:oleObj>
          </a:graphicData>
        </a:graphic>
      </p:graphicFrame>
      <p:graphicFrame>
        <p:nvGraphicFramePr>
          <p:cNvPr id="11269" name="Object 5"/>
          <p:cNvGraphicFramePr>
            <a:graphicFrameLocks noChangeAspect="1"/>
          </p:cNvGraphicFramePr>
          <p:nvPr/>
        </p:nvGraphicFramePr>
        <p:xfrm>
          <a:off x="4038600" y="2667000"/>
          <a:ext cx="2114550" cy="760412"/>
        </p:xfrm>
        <a:graphic>
          <a:graphicData uri="http://schemas.openxmlformats.org/presentationml/2006/ole">
            <p:oleObj spid="_x0000_s25606" name="Equation" r:id="rId8" imgW="1130040" imgH="406080" progId="Equation.3">
              <p:embed/>
            </p:oleObj>
          </a:graphicData>
        </a:graphic>
      </p:graphicFrame>
      <p:sp>
        <p:nvSpPr>
          <p:cNvPr id="37" name="Right Arrow 36"/>
          <p:cNvSpPr/>
          <p:nvPr/>
        </p:nvSpPr>
        <p:spPr bwMode="auto">
          <a:xfrm rot="19064388">
            <a:off x="7860379" y="3013854"/>
            <a:ext cx="1191803" cy="733663"/>
          </a:xfrm>
          <a:prstGeom prst="rightArrow">
            <a:avLst/>
          </a:prstGeom>
          <a:solidFill>
            <a:schemeClr val="accent1"/>
          </a:solidFill>
          <a:ln w="9525"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US" dirty="0" err="1" smtClean="0">
                <a:latin typeface="+mn-lt"/>
              </a:rPr>
              <a:t>V</a:t>
            </a:r>
            <a:r>
              <a:rPr lang="en-US" baseline="-25000" dirty="0" err="1" smtClean="0">
                <a:latin typeface="+mn-lt"/>
              </a:rPr>
              <a:t>gradient</a:t>
            </a:r>
            <a:endParaRPr kumimoji="0" lang="en-US" b="0" i="0" u="none" strike="noStrike" cap="none" normalizeH="0" baseline="-25000" dirty="0" smtClean="0">
              <a:ln>
                <a:noFill/>
              </a:ln>
              <a:solidFill>
                <a:schemeClr val="tx1"/>
              </a:solidFill>
              <a:effectLst/>
              <a:latin typeface="+mn-lt"/>
              <a:cs typeface="Arial" charset="0"/>
            </a:endParaRPr>
          </a:p>
        </p:txBody>
      </p:sp>
      <p:sp>
        <p:nvSpPr>
          <p:cNvPr id="39" name="Left Arrow 38"/>
          <p:cNvSpPr/>
          <p:nvPr/>
        </p:nvSpPr>
        <p:spPr bwMode="auto">
          <a:xfrm rot="19174159">
            <a:off x="6992258" y="5125995"/>
            <a:ext cx="1291145" cy="733663"/>
          </a:xfrm>
          <a:prstGeom prst="leftArrow">
            <a:avLst/>
          </a:prstGeom>
          <a:solidFill>
            <a:srgbClr val="C0000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V</a:t>
            </a:r>
            <a:r>
              <a:rPr kumimoji="0" lang="en-US" sz="1800" b="0" i="0" u="none" strike="noStrike" cap="none" normalizeH="0" baseline="-25000" dirty="0" smtClean="0">
                <a:ln>
                  <a:noFill/>
                </a:ln>
                <a:solidFill>
                  <a:schemeClr val="tx1"/>
                </a:solidFill>
                <a:effectLst/>
                <a:latin typeface="Century Gothic" pitchFamily="34" charset="0"/>
                <a:cs typeface="Arial" charset="0"/>
              </a:rPr>
              <a:t>T</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Theory</a:t>
            </a:r>
            <a:endParaRPr lang="en-US" dirty="0"/>
          </a:p>
        </p:txBody>
      </p:sp>
      <p:sp>
        <p:nvSpPr>
          <p:cNvPr id="3" name="Content Placeholder 2"/>
          <p:cNvSpPr>
            <a:spLocks noGrp="1"/>
          </p:cNvSpPr>
          <p:nvPr>
            <p:ph idx="1"/>
          </p:nvPr>
        </p:nvSpPr>
        <p:spPr>
          <a:xfrm>
            <a:off x="457200" y="1600200"/>
            <a:ext cx="8229600" cy="2362199"/>
          </a:xfrm>
        </p:spPr>
        <p:txBody>
          <a:bodyPr>
            <a:normAutofit fontScale="70000" lnSpcReduction="20000"/>
          </a:bodyPr>
          <a:lstStyle/>
          <a:p>
            <a:r>
              <a:rPr lang="en-US" dirty="0" smtClean="0"/>
              <a:t>Assumes </a:t>
            </a:r>
          </a:p>
          <a:p>
            <a:pPr marL="971550" lvl="1" indent="-514350">
              <a:buFont typeface="+mj-lt"/>
              <a:buAutoNum type="arabicPeriod"/>
            </a:pPr>
            <a:r>
              <a:rPr lang="en-US" dirty="0" smtClean="0"/>
              <a:t>Linear model for the flow profile</a:t>
            </a:r>
          </a:p>
          <a:p>
            <a:pPr marL="971550" lvl="1" indent="-514350">
              <a:buFont typeface="+mj-lt"/>
              <a:buAutoNum type="arabicPeriod"/>
            </a:pPr>
            <a:r>
              <a:rPr lang="en-US" dirty="0" smtClean="0"/>
              <a:t>Fully developed laminar flow</a:t>
            </a:r>
          </a:p>
          <a:p>
            <a:pPr marL="571500" indent="-514350"/>
            <a:endParaRPr lang="en-US" dirty="0" smtClean="0"/>
          </a:p>
          <a:p>
            <a:pPr marL="571500" indent="-514350"/>
            <a:r>
              <a:rPr lang="en-US" dirty="0" smtClean="0"/>
              <a:t>Numerical simulation without #1</a:t>
            </a:r>
          </a:p>
          <a:p>
            <a:pPr marL="571500" indent="-514350"/>
            <a:r>
              <a:rPr lang="en-US" dirty="0" smtClean="0"/>
              <a:t>Focus on </a:t>
            </a:r>
            <a:r>
              <a:rPr lang="en-US" dirty="0" err="1" smtClean="0">
                <a:solidFill>
                  <a:srgbClr val="FF0000"/>
                </a:solidFill>
              </a:rPr>
              <a:t>V</a:t>
            </a:r>
            <a:r>
              <a:rPr lang="en-US" baseline="-25000" dirty="0" err="1" smtClean="0">
                <a:solidFill>
                  <a:srgbClr val="FF0000"/>
                </a:solidFill>
              </a:rPr>
              <a:t>c</a:t>
            </a:r>
            <a:endParaRPr lang="en-US" baseline="-25000" dirty="0" smtClean="0">
              <a:solidFill>
                <a:srgbClr val="FF0000"/>
              </a:solidFill>
            </a:endParaRPr>
          </a:p>
          <a:p>
            <a:pPr marL="571500" indent="-514350"/>
            <a:r>
              <a:rPr lang="en-US" dirty="0" smtClean="0"/>
              <a:t>Velocity profile </a:t>
            </a:r>
            <a:r>
              <a:rPr lang="en-US" dirty="0" err="1" smtClean="0"/>
              <a:t>v</a:t>
            </a:r>
            <a:r>
              <a:rPr lang="en-US" baseline="-25000" dirty="0" err="1" smtClean="0"/>
              <a:t>z</a:t>
            </a:r>
            <a:r>
              <a:rPr lang="en-US" dirty="0" smtClean="0"/>
              <a:t>(r):</a:t>
            </a:r>
          </a:p>
          <a:p>
            <a:pPr marL="571500" indent="-514350"/>
            <a:endParaRPr lang="en-US" dirty="0" smtClean="0"/>
          </a:p>
        </p:txBody>
      </p:sp>
      <p:sp>
        <p:nvSpPr>
          <p:cNvPr id="4" name="Slide Number Placeholder 3"/>
          <p:cNvSpPr>
            <a:spLocks noGrp="1"/>
          </p:cNvSpPr>
          <p:nvPr>
            <p:ph type="sldNum" sz="quarter" idx="12"/>
          </p:nvPr>
        </p:nvSpPr>
        <p:spPr/>
        <p:txBody>
          <a:bodyPr/>
          <a:lstStyle/>
          <a:p>
            <a:fld id="{33253CF1-E184-4C42-BF06-4252E09B8650}" type="slidenum">
              <a:rPr lang="en-US" smtClean="0"/>
              <a:pPr/>
              <a:t>8</a:t>
            </a:fld>
            <a:endParaRPr lang="en-US"/>
          </a:p>
        </p:txBody>
      </p:sp>
      <p:sp>
        <p:nvSpPr>
          <p:cNvPr id="122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nvGraphicFramePr>
        <p:xfrm>
          <a:off x="735630" y="4038600"/>
          <a:ext cx="2787312" cy="802408"/>
        </p:xfrm>
        <a:graphic>
          <a:graphicData uri="http://schemas.openxmlformats.org/presentationml/2006/ole">
            <p:oleObj spid="_x0000_s2050" name="Equation" r:id="rId3" imgW="1676160" imgH="482400" progId="Equation.3">
              <p:embed/>
            </p:oleObj>
          </a:graphicData>
        </a:graphic>
      </p:graphicFrame>
      <p:grpSp>
        <p:nvGrpSpPr>
          <p:cNvPr id="5" name="Group 7"/>
          <p:cNvGrpSpPr/>
          <p:nvPr/>
        </p:nvGrpSpPr>
        <p:grpSpPr>
          <a:xfrm>
            <a:off x="3490191" y="2276255"/>
            <a:ext cx="3124200" cy="3465236"/>
            <a:chOff x="3276600" y="1849591"/>
            <a:chExt cx="3124200" cy="3465236"/>
          </a:xfrm>
        </p:grpSpPr>
        <p:grpSp>
          <p:nvGrpSpPr>
            <p:cNvPr id="6" name="Group 4"/>
            <p:cNvGrpSpPr/>
            <p:nvPr/>
          </p:nvGrpSpPr>
          <p:grpSpPr>
            <a:xfrm>
              <a:off x="3276600" y="1849591"/>
              <a:ext cx="3124200" cy="3465236"/>
              <a:chOff x="3276600" y="1849591"/>
              <a:chExt cx="3124200" cy="3465236"/>
            </a:xfrm>
          </p:grpSpPr>
          <p:pic>
            <p:nvPicPr>
              <p:cNvPr id="14" name="Picture 13"/>
              <p:cNvPicPr/>
              <p:nvPr/>
            </p:nvPicPr>
            <p:blipFill>
              <a:blip r:embed="rId4">
                <a:grayscl/>
              </a:blip>
              <a:srcRect l="58155" t="23042" r="35765" b="68904"/>
              <a:stretch>
                <a:fillRect/>
              </a:stretch>
            </p:blipFill>
            <p:spPr bwMode="auto">
              <a:xfrm>
                <a:off x="4965847" y="2584791"/>
                <a:ext cx="758677" cy="748959"/>
              </a:xfrm>
              <a:prstGeom prst="rect">
                <a:avLst/>
              </a:prstGeom>
              <a:noFill/>
              <a:ln w="9525">
                <a:noFill/>
                <a:miter lim="800000"/>
                <a:headEnd/>
                <a:tailEnd/>
              </a:ln>
            </p:spPr>
          </p:pic>
          <p:cxnSp>
            <p:nvCxnSpPr>
              <p:cNvPr id="15" name="Straight Connector 14"/>
              <p:cNvCxnSpPr/>
              <p:nvPr/>
            </p:nvCxnSpPr>
            <p:spPr>
              <a:xfrm rot="7200000">
                <a:off x="3287194" y="3278680"/>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276600" y="4773834"/>
                <a:ext cx="3124200" cy="1588"/>
              </a:xfrm>
              <a:prstGeom prst="line">
                <a:avLst/>
              </a:prstGeom>
              <a:ln w="317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800000">
                <a:off x="3551109" y="4621540"/>
                <a:ext cx="1828800" cy="1588"/>
              </a:xfrm>
              <a:prstGeom prst="line">
                <a:avLst/>
              </a:prstGeom>
              <a:ln w="317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7200000">
                <a:off x="4153587" y="378210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7200000">
                <a:off x="3543988" y="3428206"/>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800000">
                <a:off x="5579883" y="2110631"/>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Arc 20"/>
              <p:cNvSpPr/>
              <p:nvPr/>
            </p:nvSpPr>
            <p:spPr>
              <a:xfrm>
                <a:off x="4648200" y="4495800"/>
                <a:ext cx="466725" cy="504825"/>
              </a:xfrm>
              <a:prstGeom prst="arc">
                <a:avLst>
                  <a:gd name="adj1" fmla="val 16200000"/>
                  <a:gd name="adj2" fmla="val 556363"/>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2" name="TextBox 32"/>
              <p:cNvSpPr txBox="1"/>
              <p:nvPr/>
            </p:nvSpPr>
            <p:spPr>
              <a:xfrm>
                <a:off x="4191000" y="3099022"/>
                <a:ext cx="228600" cy="338554"/>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23" name="TextBox 35"/>
              <p:cNvSpPr txBox="1"/>
              <p:nvPr/>
            </p:nvSpPr>
            <p:spPr>
              <a:xfrm>
                <a:off x="5791195" y="1849591"/>
                <a:ext cx="152400"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a:latin typeface="Cambria Math" pitchFamily="18" charset="0"/>
                    <a:ea typeface="Cambria Math" pitchFamily="18" charset="0"/>
                  </a:rPr>
                  <a:t>D</a:t>
                </a:r>
              </a:p>
            </p:txBody>
          </p:sp>
          <p:sp>
            <p:nvSpPr>
              <p:cNvPr id="24" name="TextBox 37"/>
              <p:cNvSpPr txBox="1"/>
              <p:nvPr/>
            </p:nvSpPr>
            <p:spPr>
              <a:xfrm>
                <a:off x="4838700" y="4489672"/>
                <a:ext cx="457200" cy="38100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25" name="Straight Arrow Connector 24"/>
              <p:cNvCxnSpPr/>
              <p:nvPr/>
            </p:nvCxnSpPr>
            <p:spPr>
              <a:xfrm rot="5400000" flipH="1" flipV="1">
                <a:off x="4246895" y="4953116"/>
                <a:ext cx="439005" cy="57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5196900" y="2928503"/>
                <a:ext cx="676275" cy="390527"/>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94"/>
              <p:cNvSpPr txBox="1"/>
              <p:nvPr/>
            </p:nvSpPr>
            <p:spPr>
              <a:xfrm rot="18065659">
                <a:off x="5083048" y="2415309"/>
                <a:ext cx="37221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pitchFamily="18" charset="0"/>
                    <a:ea typeface="Cambria Math" pitchFamily="18" charset="0"/>
                  </a:rPr>
                  <a:t>v</a:t>
                </a:r>
                <a:r>
                  <a:rPr lang="en-US" baseline="-25000" dirty="0" smtClean="0">
                    <a:latin typeface="Cambria Math" pitchFamily="18" charset="0"/>
                    <a:ea typeface="Cambria Math" pitchFamily="18" charset="0"/>
                  </a:rPr>
                  <a:t>z</a:t>
                </a:r>
                <a:endParaRPr lang="en-US" baseline="-25000" dirty="0">
                  <a:latin typeface="Cambria Math" pitchFamily="18" charset="0"/>
                  <a:ea typeface="Cambria Math" pitchFamily="18" charset="0"/>
                </a:endParaRPr>
              </a:p>
            </p:txBody>
          </p:sp>
          <p:sp>
            <p:nvSpPr>
              <p:cNvPr id="33" name="TextBox 95"/>
              <p:cNvSpPr txBox="1"/>
              <p:nvPr/>
            </p:nvSpPr>
            <p:spPr>
              <a:xfrm>
                <a:off x="4426238" y="4945495"/>
                <a:ext cx="39626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latin typeface="Cambria Math" pitchFamily="18" charset="0"/>
                    <a:ea typeface="Cambria Math" pitchFamily="18" charset="0"/>
                  </a:rPr>
                  <a:t>V</a:t>
                </a:r>
                <a:r>
                  <a:rPr lang="en-US" baseline="-25000" dirty="0" smtClean="0">
                    <a:latin typeface="Cambria Math" pitchFamily="18" charset="0"/>
                    <a:ea typeface="Cambria Math" pitchFamily="18" charset="0"/>
                  </a:rPr>
                  <a:t>↑</a:t>
                </a:r>
                <a:endParaRPr lang="en-US" dirty="0">
                  <a:latin typeface="Cambria Math" pitchFamily="18" charset="0"/>
                  <a:ea typeface="Cambria Math" pitchFamily="18" charset="0"/>
                </a:endParaRPr>
              </a:p>
            </p:txBody>
          </p:sp>
        </p:grpSp>
        <p:cxnSp>
          <p:nvCxnSpPr>
            <p:cNvPr id="10" name="Straight Arrow Connector 9"/>
            <p:cNvCxnSpPr/>
            <p:nvPr/>
          </p:nvCxnSpPr>
          <p:spPr>
            <a:xfrm rot="-3600000" flipV="1">
              <a:off x="4351020" y="4477648"/>
              <a:ext cx="274320" cy="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9000000" flipV="1">
              <a:off x="4170044" y="4534798"/>
              <a:ext cx="274320" cy="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05"/>
            <p:cNvSpPr txBox="1"/>
            <p:nvPr/>
          </p:nvSpPr>
          <p:spPr>
            <a:xfrm rot="17978634">
              <a:off x="4486275" y="4248150"/>
              <a:ext cx="266420"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smtClean="0">
                  <a:latin typeface="Cambria Math" pitchFamily="18" charset="0"/>
                  <a:ea typeface="Cambria Math" pitchFamily="18" charset="0"/>
                </a:rPr>
                <a:t>z</a:t>
              </a:r>
              <a:endParaRPr lang="en-US" sz="1400" dirty="0">
                <a:latin typeface="Cambria Math" pitchFamily="18" charset="0"/>
                <a:ea typeface="Cambria Math" pitchFamily="18" charset="0"/>
              </a:endParaRPr>
            </a:p>
          </p:txBody>
        </p:sp>
        <p:sp>
          <p:nvSpPr>
            <p:cNvPr id="13" name="TextBox 106"/>
            <p:cNvSpPr txBox="1"/>
            <p:nvPr/>
          </p:nvSpPr>
          <p:spPr>
            <a:xfrm rot="17868765">
              <a:off x="4114801" y="4248149"/>
              <a:ext cx="25840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smtClean="0">
                  <a:latin typeface="Cambria Math" pitchFamily="18" charset="0"/>
                  <a:ea typeface="Cambria Math" pitchFamily="18" charset="0"/>
                </a:rPr>
                <a:t>r</a:t>
              </a:r>
              <a:endParaRPr lang="en-US" sz="1400" dirty="0">
                <a:latin typeface="Cambria Math" pitchFamily="18" charset="0"/>
                <a:ea typeface="Cambria Math" pitchFamily="18" charset="0"/>
              </a:endParaRPr>
            </a:p>
          </p:txBody>
        </p:sp>
      </p:grpSp>
      <p:sp>
        <p:nvSpPr>
          <p:cNvPr id="35" name="Oval 34"/>
          <p:cNvSpPr/>
          <p:nvPr/>
        </p:nvSpPr>
        <p:spPr>
          <a:xfrm>
            <a:off x="5838519" y="3136701"/>
            <a:ext cx="171450" cy="180975"/>
          </a:xfrm>
          <a:prstGeom prst="ellips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40" name="Straight Connector 39"/>
          <p:cNvCxnSpPr/>
          <p:nvPr/>
        </p:nvCxnSpPr>
        <p:spPr bwMode="auto">
          <a:xfrm rot="5400000" flipH="1" flipV="1">
            <a:off x="4318001" y="3255819"/>
            <a:ext cx="1607127" cy="1579418"/>
          </a:xfrm>
          <a:prstGeom prst="line">
            <a:avLst/>
          </a:prstGeom>
          <a:solidFill>
            <a:schemeClr val="accent1"/>
          </a:solidFill>
          <a:ln w="6350" cap="flat" cmpd="sng" algn="ctr">
            <a:solidFill>
              <a:schemeClr val="accent2">
                <a:lumMod val="60000"/>
                <a:lumOff val="40000"/>
              </a:schemeClr>
            </a:solidFill>
            <a:prstDash val="sysDash"/>
            <a:round/>
            <a:headEnd type="none" w="lg" len="med"/>
            <a:tailEnd type="none" w="lg" len="med"/>
          </a:ln>
          <a:effectLst/>
        </p:spPr>
      </p:cxnSp>
      <p:sp>
        <p:nvSpPr>
          <p:cNvPr id="46" name="Freeform 45"/>
          <p:cNvSpPr/>
          <p:nvPr/>
        </p:nvSpPr>
        <p:spPr bwMode="auto">
          <a:xfrm>
            <a:off x="4350327" y="2900218"/>
            <a:ext cx="1801091" cy="1948873"/>
          </a:xfrm>
          <a:custGeom>
            <a:avLst/>
            <a:gdLst>
              <a:gd name="connsiteX0" fmla="*/ 0 w 1801091"/>
              <a:gd name="connsiteY0" fmla="*/ 1948873 h 1948873"/>
              <a:gd name="connsiteX1" fmla="*/ 701964 w 1801091"/>
              <a:gd name="connsiteY1" fmla="*/ 1191491 h 1948873"/>
              <a:gd name="connsiteX2" fmla="*/ 1163782 w 1801091"/>
              <a:gd name="connsiteY2" fmla="*/ 498764 h 1948873"/>
              <a:gd name="connsiteX3" fmla="*/ 1801091 w 1801091"/>
              <a:gd name="connsiteY3" fmla="*/ 0 h 1948873"/>
            </a:gdLst>
            <a:ahLst/>
            <a:cxnLst>
              <a:cxn ang="0">
                <a:pos x="connsiteX0" y="connsiteY0"/>
              </a:cxn>
              <a:cxn ang="0">
                <a:pos x="connsiteX1" y="connsiteY1"/>
              </a:cxn>
              <a:cxn ang="0">
                <a:pos x="connsiteX2" y="connsiteY2"/>
              </a:cxn>
              <a:cxn ang="0">
                <a:pos x="connsiteX3" y="connsiteY3"/>
              </a:cxn>
            </a:cxnLst>
            <a:rect l="l" t="t" r="r" b="b"/>
            <a:pathLst>
              <a:path w="1801091" h="1948873">
                <a:moveTo>
                  <a:pt x="0" y="1948873"/>
                </a:moveTo>
                <a:cubicBezTo>
                  <a:pt x="254000" y="1691024"/>
                  <a:pt x="508000" y="1433176"/>
                  <a:pt x="701964" y="1191491"/>
                </a:cubicBezTo>
                <a:cubicBezTo>
                  <a:pt x="895928" y="949806"/>
                  <a:pt x="980594" y="697346"/>
                  <a:pt x="1163782" y="498764"/>
                </a:cubicBezTo>
                <a:cubicBezTo>
                  <a:pt x="1346970" y="300182"/>
                  <a:pt x="1690255" y="86206"/>
                  <a:pt x="1801091" y="0"/>
                </a:cubicBezTo>
              </a:path>
            </a:pathLst>
          </a:custGeom>
          <a:noFill/>
          <a:ln w="12700" cap="flat" cmpd="sng" algn="ctr">
            <a:solidFill>
              <a:srgbClr val="FF00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7" name="Oval 46"/>
          <p:cNvSpPr/>
          <p:nvPr/>
        </p:nvSpPr>
        <p:spPr>
          <a:xfrm>
            <a:off x="6064810" y="2790338"/>
            <a:ext cx="171450" cy="18097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Right Brace 47"/>
          <p:cNvSpPr/>
          <p:nvPr/>
        </p:nvSpPr>
        <p:spPr bwMode="auto">
          <a:xfrm>
            <a:off x="6557818" y="2641600"/>
            <a:ext cx="350982" cy="849745"/>
          </a:xfrm>
          <a:prstGeom prst="rightBrace">
            <a:avLst/>
          </a:prstGeom>
          <a:no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9" name="TextBox 48"/>
          <p:cNvSpPr txBox="1"/>
          <p:nvPr/>
        </p:nvSpPr>
        <p:spPr>
          <a:xfrm>
            <a:off x="6973455" y="2854033"/>
            <a:ext cx="1810327" cy="369332"/>
          </a:xfrm>
          <a:prstGeom prst="rect">
            <a:avLst/>
          </a:prstGeom>
          <a:noFill/>
        </p:spPr>
        <p:txBody>
          <a:bodyPr wrap="square" rtlCol="0">
            <a:spAutoFit/>
          </a:bodyPr>
          <a:lstStyle/>
          <a:p>
            <a:r>
              <a:rPr lang="en-US" dirty="0" smtClean="0">
                <a:latin typeface="+mn-lt"/>
              </a:rPr>
              <a:t>Systematically</a:t>
            </a:r>
            <a:endParaRPr lang="en-US" dirty="0">
              <a:latin typeface="+mn-lt"/>
            </a:endParaRPr>
          </a:p>
        </p:txBody>
      </p:sp>
      <p:cxnSp>
        <p:nvCxnSpPr>
          <p:cNvPr id="52" name="Straight Arrow Connector 51"/>
          <p:cNvCxnSpPr/>
          <p:nvPr/>
        </p:nvCxnSpPr>
        <p:spPr bwMode="auto">
          <a:xfrm rot="5400000">
            <a:off x="6026726" y="3052620"/>
            <a:ext cx="387930" cy="212436"/>
          </a:xfrm>
          <a:prstGeom prst="straightConnector1">
            <a:avLst/>
          </a:prstGeom>
          <a:solidFill>
            <a:schemeClr val="accent1"/>
          </a:solidFill>
          <a:ln w="12700" cap="flat" cmpd="sng" algn="ctr">
            <a:solidFill>
              <a:srgbClr val="FF0000"/>
            </a:solidFill>
            <a:prstDash val="solid"/>
            <a:round/>
            <a:headEnd type="arrow"/>
            <a:tailEnd type="arrow"/>
          </a:ln>
          <a:effectLst/>
        </p:spPr>
      </p:cxn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Theory</a:t>
            </a:r>
            <a:endParaRPr lang="en-US" dirty="0"/>
          </a:p>
        </p:txBody>
      </p:sp>
      <p:sp>
        <p:nvSpPr>
          <p:cNvPr id="3" name="Content Placeholder 2"/>
          <p:cNvSpPr>
            <a:spLocks noGrp="1"/>
          </p:cNvSpPr>
          <p:nvPr>
            <p:ph idx="1"/>
          </p:nvPr>
        </p:nvSpPr>
        <p:spPr>
          <a:xfrm>
            <a:off x="457200" y="1600199"/>
            <a:ext cx="5343236" cy="4477328"/>
          </a:xfrm>
        </p:spPr>
        <p:txBody>
          <a:bodyPr>
            <a:normAutofit fontScale="85000" lnSpcReduction="20000"/>
          </a:bodyPr>
          <a:lstStyle/>
          <a:p>
            <a:r>
              <a:rPr lang="en-US" dirty="0" smtClean="0"/>
              <a:t>(re)deriving the equations for tubes</a:t>
            </a:r>
          </a:p>
          <a:p>
            <a:endParaRPr lang="en-US" dirty="0" smtClean="0"/>
          </a:p>
          <a:p>
            <a:endParaRPr lang="en-US" dirty="0" smtClean="0"/>
          </a:p>
          <a:p>
            <a:endParaRPr lang="en-US" dirty="0" smtClean="0"/>
          </a:p>
          <a:p>
            <a:endParaRPr lang="en-US" dirty="0" smtClean="0"/>
          </a:p>
          <a:p>
            <a:r>
              <a:rPr lang="en-US" dirty="0" smtClean="0"/>
              <a:t>Initial conditions: </a:t>
            </a:r>
          </a:p>
          <a:p>
            <a:r>
              <a:rPr lang="en-US" dirty="0" smtClean="0"/>
              <a:t>Solution:</a:t>
            </a:r>
          </a:p>
          <a:p>
            <a:pPr>
              <a:buNone/>
            </a:pPr>
            <a:endParaRPr lang="en-US" dirty="0" smtClean="0"/>
          </a:p>
          <a:p>
            <a:endParaRPr lang="en-US" dirty="0" smtClean="0"/>
          </a:p>
          <a:p>
            <a:r>
              <a:rPr lang="en-US" dirty="0" smtClean="0"/>
              <a:t>We used </a:t>
            </a:r>
            <a:r>
              <a:rPr lang="en-US" dirty="0" err="1" smtClean="0">
                <a:solidFill>
                  <a:srgbClr val="FF0000"/>
                </a:solidFill>
              </a:rPr>
              <a:t>V</a:t>
            </a:r>
            <a:r>
              <a:rPr lang="en-US" baseline="-25000" dirty="0" err="1" smtClean="0">
                <a:solidFill>
                  <a:srgbClr val="FF0000"/>
                </a:solidFill>
              </a:rPr>
              <a:t>c</a:t>
            </a:r>
            <a:r>
              <a:rPr lang="en-US" baseline="-25000" dirty="0" smtClean="0"/>
              <a:t> </a:t>
            </a:r>
            <a:r>
              <a:rPr lang="en-US" dirty="0" smtClean="0"/>
              <a:t>!</a:t>
            </a:r>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9</a:t>
            </a:fld>
            <a:endParaRPr lang="en-US" dirty="0"/>
          </a:p>
        </p:txBody>
      </p:sp>
      <p:pic>
        <p:nvPicPr>
          <p:cNvPr id="30723" name="Picture 3"/>
          <p:cNvPicPr>
            <a:picLocks noChangeAspect="1" noChangeArrowheads="1"/>
          </p:cNvPicPr>
          <p:nvPr/>
        </p:nvPicPr>
        <p:blipFill>
          <a:blip r:embed="rId2"/>
          <a:srcRect/>
          <a:stretch>
            <a:fillRect/>
          </a:stretch>
        </p:blipFill>
        <p:spPr bwMode="auto">
          <a:xfrm>
            <a:off x="746271" y="2312415"/>
            <a:ext cx="5872163" cy="762953"/>
          </a:xfrm>
          <a:prstGeom prst="rect">
            <a:avLst/>
          </a:prstGeom>
          <a:noFill/>
          <a:ln w="9525">
            <a:noFill/>
            <a:miter lim="800000"/>
            <a:headEnd/>
            <a:tailEnd/>
          </a:ln>
          <a:effectLst/>
        </p:spPr>
      </p:pic>
      <p:pic>
        <p:nvPicPr>
          <p:cNvPr id="30724" name="Picture 4"/>
          <p:cNvPicPr>
            <a:picLocks noChangeAspect="1" noChangeArrowheads="1"/>
          </p:cNvPicPr>
          <p:nvPr/>
        </p:nvPicPr>
        <p:blipFill>
          <a:blip r:embed="rId3"/>
          <a:srcRect/>
          <a:stretch>
            <a:fillRect/>
          </a:stretch>
        </p:blipFill>
        <p:spPr bwMode="auto">
          <a:xfrm>
            <a:off x="797221" y="3244867"/>
            <a:ext cx="2571750" cy="514350"/>
          </a:xfrm>
          <a:prstGeom prst="rect">
            <a:avLst/>
          </a:prstGeom>
          <a:noFill/>
          <a:ln w="9525">
            <a:noFill/>
            <a:miter lim="800000"/>
            <a:headEnd/>
            <a:tailEnd/>
          </a:ln>
          <a:effectLst/>
        </p:spPr>
      </p:pic>
      <p:pic>
        <p:nvPicPr>
          <p:cNvPr id="30727" name="Picture 7"/>
          <p:cNvPicPr>
            <a:picLocks noChangeAspect="1" noChangeArrowheads="1"/>
          </p:cNvPicPr>
          <p:nvPr/>
        </p:nvPicPr>
        <p:blipFill>
          <a:blip r:embed="rId4"/>
          <a:srcRect/>
          <a:stretch>
            <a:fillRect/>
          </a:stretch>
        </p:blipFill>
        <p:spPr bwMode="auto">
          <a:xfrm>
            <a:off x="3466812" y="3923288"/>
            <a:ext cx="3682134" cy="473417"/>
          </a:xfrm>
          <a:prstGeom prst="rect">
            <a:avLst/>
          </a:prstGeom>
          <a:noFill/>
          <a:ln w="9525">
            <a:noFill/>
            <a:miter lim="800000"/>
            <a:headEnd/>
            <a:tailEnd/>
          </a:ln>
          <a:effectLst/>
        </p:spPr>
      </p:pic>
      <p:pic>
        <p:nvPicPr>
          <p:cNvPr id="30729" name="Picture 9"/>
          <p:cNvPicPr>
            <a:picLocks noChangeAspect="1" noChangeArrowheads="1"/>
          </p:cNvPicPr>
          <p:nvPr/>
        </p:nvPicPr>
        <p:blipFill>
          <a:blip r:embed="rId5"/>
          <a:srcRect/>
          <a:stretch>
            <a:fillRect/>
          </a:stretch>
        </p:blipFill>
        <p:spPr bwMode="auto">
          <a:xfrm>
            <a:off x="2265667" y="4499119"/>
            <a:ext cx="5610225" cy="1000125"/>
          </a:xfrm>
          <a:prstGeom prst="rect">
            <a:avLst/>
          </a:prstGeom>
          <a:noFill/>
          <a:ln w="9525">
            <a:solidFill>
              <a:schemeClr val="tx1"/>
            </a:solidFill>
            <a:miter lim="800000"/>
            <a:headEnd/>
            <a:tailEnd/>
          </a:ln>
          <a:effectLst/>
        </p:spPr>
      </p:pic>
      <p:grpSp>
        <p:nvGrpSpPr>
          <p:cNvPr id="5" name="Group 41"/>
          <p:cNvGrpSpPr/>
          <p:nvPr/>
        </p:nvGrpSpPr>
        <p:grpSpPr>
          <a:xfrm rot="3570885">
            <a:off x="6541802" y="285875"/>
            <a:ext cx="1336822" cy="2639898"/>
            <a:chOff x="4090114" y="2286000"/>
            <a:chExt cx="1336822" cy="2639898"/>
          </a:xfrm>
        </p:grpSpPr>
        <p:grpSp>
          <p:nvGrpSpPr>
            <p:cNvPr id="6" name="Group 4"/>
            <p:cNvGrpSpPr/>
            <p:nvPr/>
          </p:nvGrpSpPr>
          <p:grpSpPr>
            <a:xfrm>
              <a:off x="4661301" y="2286000"/>
              <a:ext cx="765635" cy="2639898"/>
              <a:chOff x="4661301" y="2286000"/>
              <a:chExt cx="765635" cy="2639898"/>
            </a:xfrm>
          </p:grpSpPr>
          <p:pic>
            <p:nvPicPr>
              <p:cNvPr id="48" name="Picture 47"/>
              <p:cNvPicPr/>
              <p:nvPr/>
            </p:nvPicPr>
            <p:blipFill>
              <a:blip r:embed="rId6">
                <a:grayscl/>
              </a:blip>
              <a:srcRect l="58155" t="23042" r="35765" b="68904"/>
              <a:stretch>
                <a:fillRect/>
              </a:stretch>
            </p:blipFill>
            <p:spPr bwMode="auto">
              <a:xfrm>
                <a:off x="4661301" y="3102135"/>
                <a:ext cx="758677" cy="748959"/>
              </a:xfrm>
              <a:prstGeom prst="rect">
                <a:avLst/>
              </a:prstGeom>
              <a:noFill/>
              <a:ln w="9525">
                <a:noFill/>
                <a:miter lim="800000"/>
                <a:headEnd/>
                <a:tailEnd/>
              </a:ln>
            </p:spPr>
          </p:pic>
          <p:cxnSp>
            <p:nvCxnSpPr>
              <p:cNvPr id="50" name="Straight Connector 49"/>
              <p:cNvCxnSpPr/>
              <p:nvPr/>
            </p:nvCxnSpPr>
            <p:spPr>
              <a:xfrm rot="7200000">
                <a:off x="4153587" y="378210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7200000">
                <a:off x="3543988" y="3428206"/>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57" name="TextBox 94"/>
              <p:cNvSpPr txBox="1"/>
              <p:nvPr/>
            </p:nvSpPr>
            <p:spPr>
              <a:xfrm rot="18065659">
                <a:off x="4911891" y="2800084"/>
                <a:ext cx="66075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smtClean="0">
                    <a:latin typeface="Cambria Math" pitchFamily="18" charset="0"/>
                    <a:ea typeface="Cambria Math" pitchFamily="18" charset="0"/>
                  </a:rPr>
                  <a:t>v</a:t>
                </a:r>
                <a:r>
                  <a:rPr lang="en-US" baseline="-25000" dirty="0" err="1" smtClean="0">
                    <a:latin typeface="Cambria Math" pitchFamily="18" charset="0"/>
                    <a:ea typeface="Cambria Math" pitchFamily="18" charset="0"/>
                  </a:rPr>
                  <a:t>z</a:t>
                </a:r>
                <a:r>
                  <a:rPr lang="en-US" dirty="0" smtClean="0">
                    <a:latin typeface="Cambria Math" pitchFamily="18" charset="0"/>
                    <a:ea typeface="Cambria Math" pitchFamily="18" charset="0"/>
                  </a:rPr>
                  <a:t>(r)</a:t>
                </a:r>
                <a:endParaRPr lang="en-US" baseline="-25000" dirty="0">
                  <a:latin typeface="Cambria Math" pitchFamily="18" charset="0"/>
                  <a:ea typeface="Cambria Math" pitchFamily="18" charset="0"/>
                </a:endParaRPr>
              </a:p>
            </p:txBody>
          </p:sp>
        </p:grpSp>
        <p:cxnSp>
          <p:nvCxnSpPr>
            <p:cNvPr id="44" name="Straight Arrow Connector 43"/>
            <p:cNvCxnSpPr/>
            <p:nvPr/>
          </p:nvCxnSpPr>
          <p:spPr>
            <a:xfrm rot="-3600000" flipV="1">
              <a:off x="4351020" y="4477648"/>
              <a:ext cx="274320" cy="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9000000" flipV="1">
              <a:off x="4170044" y="4534798"/>
              <a:ext cx="274320" cy="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 name="TextBox 105"/>
            <p:cNvSpPr txBox="1"/>
            <p:nvPr/>
          </p:nvSpPr>
          <p:spPr>
            <a:xfrm rot="17978634">
              <a:off x="4486275" y="4248150"/>
              <a:ext cx="266420"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smtClean="0">
                  <a:latin typeface="Cambria Math" pitchFamily="18" charset="0"/>
                  <a:ea typeface="Cambria Math" pitchFamily="18" charset="0"/>
                </a:rPr>
                <a:t>z</a:t>
              </a:r>
              <a:endParaRPr lang="en-US" sz="1400" dirty="0">
                <a:latin typeface="Cambria Math" pitchFamily="18" charset="0"/>
                <a:ea typeface="Cambria Math" pitchFamily="18" charset="0"/>
              </a:endParaRPr>
            </a:p>
          </p:txBody>
        </p:sp>
        <p:sp>
          <p:nvSpPr>
            <p:cNvPr id="47" name="TextBox 106"/>
            <p:cNvSpPr txBox="1"/>
            <p:nvPr/>
          </p:nvSpPr>
          <p:spPr>
            <a:xfrm rot="17868765">
              <a:off x="4114801" y="4248149"/>
              <a:ext cx="25840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smtClean="0">
                  <a:latin typeface="Cambria Math" pitchFamily="18" charset="0"/>
                  <a:ea typeface="Cambria Math" pitchFamily="18" charset="0"/>
                </a:rPr>
                <a:t>r</a:t>
              </a:r>
              <a:endParaRPr lang="en-US" sz="1400" dirty="0">
                <a:latin typeface="Cambria Math" pitchFamily="18" charset="0"/>
                <a:ea typeface="Cambria Math" pitchFamily="18" charset="0"/>
              </a:endParaRPr>
            </a:p>
          </p:txBody>
        </p:sp>
      </p:grpSp>
      <p:sp>
        <p:nvSpPr>
          <p:cNvPr id="59" name="Left Brace 58"/>
          <p:cNvSpPr/>
          <p:nvPr/>
        </p:nvSpPr>
        <p:spPr bwMode="auto">
          <a:xfrm>
            <a:off x="517230" y="2521527"/>
            <a:ext cx="249382" cy="1089891"/>
          </a:xfrm>
          <a:prstGeom prst="leftBrace">
            <a:avLst/>
          </a:prstGeom>
          <a:no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2935</TotalTime>
  <Words>1060</Words>
  <Application>Microsoft Office PowerPoint</Application>
  <PresentationFormat>On-screen Show (4:3)</PresentationFormat>
  <Paragraphs>286</Paragraphs>
  <Slides>27</Slides>
  <Notes>7</Notes>
  <HiddenSlides>0</HiddenSlides>
  <MMClips>0</MMClips>
  <ScaleCrop>false</ScaleCrop>
  <HeadingPairs>
    <vt:vector size="8" baseType="variant">
      <vt:variant>
        <vt:lpstr>Theme</vt:lpstr>
      </vt:variant>
      <vt:variant>
        <vt:i4>1</vt:i4>
      </vt:variant>
      <vt:variant>
        <vt:lpstr>Links</vt:lpstr>
      </vt:variant>
      <vt:variant>
        <vt:i4>1</vt:i4>
      </vt:variant>
      <vt:variant>
        <vt:lpstr>Embedded OLE Servers</vt:lpstr>
      </vt:variant>
      <vt:variant>
        <vt:i4>1</vt:i4>
      </vt:variant>
      <vt:variant>
        <vt:lpstr>Slide Titles</vt:lpstr>
      </vt:variant>
      <vt:variant>
        <vt:i4>27</vt:i4>
      </vt:variant>
    </vt:vector>
  </HeadingPairs>
  <TitlesOfParts>
    <vt:vector size="30" baseType="lpstr">
      <vt:lpstr>1_AguaClara the road</vt:lpstr>
      <vt:lpstr>\\bridge\AguaClaraFiles\aguaclara\AguaClara Team Folders\PSS\2011 PSS Spring\Ramp Experiment Design\Ramp Experiment design.xmcd\Selection 635 4683 1491 4999</vt:lpstr>
      <vt:lpstr>Equation</vt:lpstr>
      <vt:lpstr>Plate Settlers Spacing</vt:lpstr>
      <vt:lpstr>Outline</vt:lpstr>
      <vt:lpstr>Introduction</vt:lpstr>
      <vt:lpstr>Introduction</vt:lpstr>
      <vt:lpstr>Introduction</vt:lpstr>
      <vt:lpstr>Theory</vt:lpstr>
      <vt:lpstr>Theory</vt:lpstr>
      <vt:lpstr>Theory</vt:lpstr>
      <vt:lpstr>Theory</vt:lpstr>
      <vt:lpstr>Velocity Gradient Experiment: Concept</vt:lpstr>
      <vt:lpstr>Velocity Gradient Apparatus</vt:lpstr>
      <vt:lpstr>Velocity Gradient Apparatus</vt:lpstr>
      <vt:lpstr>Velocity Gradient Apparatus</vt:lpstr>
      <vt:lpstr>Velocity Gradient Apparatus</vt:lpstr>
      <vt:lpstr>Settling Velocity Experiment: Concept</vt:lpstr>
      <vt:lpstr>Settling Velocity Apparatus</vt:lpstr>
      <vt:lpstr>Vα  Experiment: Results</vt:lpstr>
      <vt:lpstr>Settling Velocity Experiment: Expected Results</vt:lpstr>
      <vt:lpstr>Settling Velocity Experiment: Results</vt:lpstr>
      <vt:lpstr>Conclusion: AguaClara Application</vt:lpstr>
      <vt:lpstr>Conclusion: Future Challenges</vt:lpstr>
      <vt:lpstr>Questions?</vt:lpstr>
      <vt:lpstr>Slide 23</vt:lpstr>
      <vt:lpstr>Pi-ratio</vt:lpstr>
      <vt:lpstr>Numerical simulation</vt:lpstr>
      <vt:lpstr>Shear flocculation/breakup</vt:lpstr>
      <vt:lpstr>Ramp experiment design</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aguaclara</cp:lastModifiedBy>
  <cp:revision>488</cp:revision>
  <dcterms:created xsi:type="dcterms:W3CDTF">2008-08-26T14:48:34Z</dcterms:created>
  <dcterms:modified xsi:type="dcterms:W3CDTF">2011-05-16T00:08:35Z</dcterms:modified>
</cp:coreProperties>
</file>