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1" autoAdjust="0"/>
    <p:restoredTop sz="94737" autoAdjust="0"/>
  </p:normalViewPr>
  <p:slideViewPr>
    <p:cSldViewPr>
      <p:cViewPr varScale="1">
        <p:scale>
          <a:sx n="71" d="100"/>
          <a:sy n="71" d="100"/>
        </p:scale>
        <p:origin x="-112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67606B-F034-4199-9634-734AB9AC246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1832345-02EB-44A9-803B-F064E1F9965A}">
      <dgm:prSet phldrT="[Text]"/>
      <dgm:spPr/>
      <dgm:t>
        <a:bodyPr/>
        <a:lstStyle/>
        <a:p>
          <a:r>
            <a:rPr lang="en-US" dirty="0" smtClean="0"/>
            <a:t>Step 1</a:t>
          </a:r>
          <a:endParaRPr lang="en-US" dirty="0"/>
        </a:p>
      </dgm:t>
    </dgm:pt>
    <dgm:pt modelId="{4C14463C-6AA4-4F38-9675-E5F07157D2EF}" type="parTrans" cxnId="{1DAE96B8-DFFD-4EA3-B03F-4DA178EC2281}">
      <dgm:prSet/>
      <dgm:spPr/>
      <dgm:t>
        <a:bodyPr/>
        <a:lstStyle/>
        <a:p>
          <a:endParaRPr lang="en-US"/>
        </a:p>
      </dgm:t>
    </dgm:pt>
    <dgm:pt modelId="{14740D92-A75B-4BA5-B96A-574576467068}" type="sibTrans" cxnId="{1DAE96B8-DFFD-4EA3-B03F-4DA178EC2281}">
      <dgm:prSet/>
      <dgm:spPr/>
      <dgm:t>
        <a:bodyPr/>
        <a:lstStyle/>
        <a:p>
          <a:endParaRPr lang="en-US"/>
        </a:p>
      </dgm:t>
    </dgm:pt>
    <dgm:pt modelId="{F8B5FF58-5792-4F9B-A2BE-4682B3832C07}">
      <dgm:prSet phldrT="[Text]"/>
      <dgm:spPr/>
      <dgm:t>
        <a:bodyPr/>
        <a:lstStyle/>
        <a:p>
          <a:r>
            <a:rPr lang="en-US" dirty="0" smtClean="0"/>
            <a:t>A Field Manager is assigned to 25 villages to </a:t>
          </a:r>
          <a:r>
            <a:rPr lang="en-US" dirty="0" smtClean="0"/>
            <a:t>learn about ground conditions and to </a:t>
          </a:r>
          <a:r>
            <a:rPr lang="en-US" dirty="0" smtClean="0"/>
            <a:t>collect loan applications</a:t>
          </a:r>
          <a:endParaRPr lang="en-US" dirty="0"/>
        </a:p>
      </dgm:t>
    </dgm:pt>
    <dgm:pt modelId="{658EFA7F-1E75-4042-BC7E-E46B0C083B04}" type="parTrans" cxnId="{25D8C5E5-6C7B-4398-A43E-05CA0BA6FE62}">
      <dgm:prSet/>
      <dgm:spPr/>
      <dgm:t>
        <a:bodyPr/>
        <a:lstStyle/>
        <a:p>
          <a:endParaRPr lang="en-US"/>
        </a:p>
      </dgm:t>
    </dgm:pt>
    <dgm:pt modelId="{34EB7BAF-B91C-4FE6-B50F-9BA93FBA0103}" type="sibTrans" cxnId="{25D8C5E5-6C7B-4398-A43E-05CA0BA6FE62}">
      <dgm:prSet/>
      <dgm:spPr/>
      <dgm:t>
        <a:bodyPr/>
        <a:lstStyle/>
        <a:p>
          <a:endParaRPr lang="en-US"/>
        </a:p>
      </dgm:t>
    </dgm:pt>
    <dgm:pt modelId="{D2C66C64-637C-447D-BE14-C6ED9BF83389}">
      <dgm:prSet phldrT="[Text]"/>
      <dgm:spPr/>
      <dgm:t>
        <a:bodyPr/>
        <a:lstStyle/>
        <a:p>
          <a:r>
            <a:rPr lang="en-US" dirty="0" smtClean="0"/>
            <a:t>Step 2</a:t>
          </a:r>
          <a:endParaRPr lang="en-US" dirty="0"/>
        </a:p>
      </dgm:t>
    </dgm:pt>
    <dgm:pt modelId="{A04F664D-6399-49AD-82C5-B92F28283AAF}" type="parTrans" cxnId="{CAF4B1C7-DC2B-4EC1-BA12-87BF6A21BBE2}">
      <dgm:prSet/>
      <dgm:spPr/>
      <dgm:t>
        <a:bodyPr/>
        <a:lstStyle/>
        <a:p>
          <a:endParaRPr lang="en-US"/>
        </a:p>
      </dgm:t>
    </dgm:pt>
    <dgm:pt modelId="{8E022746-60BD-4794-B732-93F1725CCD1A}" type="sibTrans" cxnId="{CAF4B1C7-DC2B-4EC1-BA12-87BF6A21BBE2}">
      <dgm:prSet/>
      <dgm:spPr/>
      <dgm:t>
        <a:bodyPr/>
        <a:lstStyle/>
        <a:p>
          <a:endParaRPr lang="en-US"/>
        </a:p>
      </dgm:t>
    </dgm:pt>
    <dgm:pt modelId="{AEF080AE-F94B-4145-ADA4-1CBD2CD501AA}">
      <dgm:prSet phldrT="[Text]"/>
      <dgm:spPr/>
      <dgm:t>
        <a:bodyPr/>
        <a:lstStyle/>
        <a:p>
          <a:r>
            <a:rPr lang="en-US" dirty="0" smtClean="0"/>
            <a:t>Groups of five prospective borrowers are formed; The group is observed for a month to see if the members are conforming to rules of the bank.</a:t>
          </a:r>
          <a:endParaRPr lang="en-US" dirty="0"/>
        </a:p>
      </dgm:t>
    </dgm:pt>
    <dgm:pt modelId="{519D7EBD-0400-4ACB-BCC7-8C676E331623}" type="parTrans" cxnId="{9CFFAB0D-0820-473F-A2B7-712D7765CD79}">
      <dgm:prSet/>
      <dgm:spPr/>
      <dgm:t>
        <a:bodyPr/>
        <a:lstStyle/>
        <a:p>
          <a:endParaRPr lang="en-US"/>
        </a:p>
      </dgm:t>
    </dgm:pt>
    <dgm:pt modelId="{649726D5-2319-45F3-A56A-333D783DC0C8}" type="sibTrans" cxnId="{9CFFAB0D-0820-473F-A2B7-712D7765CD79}">
      <dgm:prSet/>
      <dgm:spPr/>
      <dgm:t>
        <a:bodyPr/>
        <a:lstStyle/>
        <a:p>
          <a:endParaRPr lang="en-US"/>
        </a:p>
      </dgm:t>
    </dgm:pt>
    <dgm:pt modelId="{3CFB816A-AA1C-4867-B2EB-036E372F60A7}">
      <dgm:prSet phldrT="[Text]"/>
      <dgm:spPr/>
      <dgm:t>
        <a:bodyPr/>
        <a:lstStyle/>
        <a:p>
          <a:r>
            <a:rPr lang="en-US" dirty="0" smtClean="0"/>
            <a:t>Step 3</a:t>
          </a:r>
          <a:endParaRPr lang="en-US" dirty="0"/>
        </a:p>
      </dgm:t>
    </dgm:pt>
    <dgm:pt modelId="{CC0CFC63-7E6E-47EE-82DA-092630174C0E}" type="parTrans" cxnId="{09311ED4-7377-444F-B49F-994E1AA4F672}">
      <dgm:prSet/>
      <dgm:spPr/>
      <dgm:t>
        <a:bodyPr/>
        <a:lstStyle/>
        <a:p>
          <a:endParaRPr lang="en-US"/>
        </a:p>
      </dgm:t>
    </dgm:pt>
    <dgm:pt modelId="{C4A7823A-F28C-4404-BCDF-947A2328D8F2}" type="sibTrans" cxnId="{09311ED4-7377-444F-B49F-994E1AA4F672}">
      <dgm:prSet/>
      <dgm:spPr/>
      <dgm:t>
        <a:bodyPr/>
        <a:lstStyle/>
        <a:p>
          <a:endParaRPr lang="en-US"/>
        </a:p>
      </dgm:t>
    </dgm:pt>
    <dgm:pt modelId="{2CD7CFE9-4A5C-470B-B5ED-95B545055ED3}">
      <dgm:prSet phldrT="[Text]"/>
      <dgm:spPr/>
      <dgm:t>
        <a:bodyPr/>
        <a:lstStyle/>
        <a:p>
          <a:r>
            <a:rPr lang="en-US" dirty="0" smtClean="0"/>
            <a:t>Loans are provided to 1 member of the group; once the first borrower repays the principal plus interest for over a period of 50 weeks the loans are extended to other members</a:t>
          </a:r>
          <a:endParaRPr lang="en-US" dirty="0"/>
        </a:p>
      </dgm:t>
    </dgm:pt>
    <dgm:pt modelId="{03F17117-9983-4137-9214-746E10F1CE3E}" type="parTrans" cxnId="{3589C1C2-EF03-4063-A5DF-073397F37934}">
      <dgm:prSet/>
      <dgm:spPr/>
      <dgm:t>
        <a:bodyPr/>
        <a:lstStyle/>
        <a:p>
          <a:endParaRPr lang="en-US"/>
        </a:p>
      </dgm:t>
    </dgm:pt>
    <dgm:pt modelId="{E73F4BC0-3351-4C5C-98B4-979CD9B6FFC4}" type="sibTrans" cxnId="{3589C1C2-EF03-4063-A5DF-073397F37934}">
      <dgm:prSet/>
      <dgm:spPr/>
      <dgm:t>
        <a:bodyPr/>
        <a:lstStyle/>
        <a:p>
          <a:endParaRPr lang="en-US"/>
        </a:p>
      </dgm:t>
    </dgm:pt>
    <dgm:pt modelId="{B3329A19-C9B5-460B-80F0-EF28D576F792}" type="pres">
      <dgm:prSet presAssocID="{D067606B-F034-4199-9634-734AB9AC246E}" presName="linearFlow" presStyleCnt="0">
        <dgm:presLayoutVars>
          <dgm:dir/>
          <dgm:animLvl val="lvl"/>
          <dgm:resizeHandles val="exact"/>
        </dgm:presLayoutVars>
      </dgm:prSet>
      <dgm:spPr/>
    </dgm:pt>
    <dgm:pt modelId="{6C69AE4A-BB30-4A0A-851E-DFFB6F6D0782}" type="pres">
      <dgm:prSet presAssocID="{81832345-02EB-44A9-803B-F064E1F9965A}" presName="composite" presStyleCnt="0"/>
      <dgm:spPr/>
    </dgm:pt>
    <dgm:pt modelId="{2FD8DA51-6F56-44F8-B67E-0D69DC8C9E81}" type="pres">
      <dgm:prSet presAssocID="{81832345-02EB-44A9-803B-F064E1F9965A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4540CB86-3EAF-45F5-8096-0A167956A66A}" type="pres">
      <dgm:prSet presAssocID="{81832345-02EB-44A9-803B-F064E1F9965A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2E1E9E-5E13-4EC9-AFAB-C1EFFF07408E}" type="pres">
      <dgm:prSet presAssocID="{14740D92-A75B-4BA5-B96A-574576467068}" presName="sp" presStyleCnt="0"/>
      <dgm:spPr/>
    </dgm:pt>
    <dgm:pt modelId="{B5DDBE81-A176-4F0A-A23E-E409F5D54CAB}" type="pres">
      <dgm:prSet presAssocID="{D2C66C64-637C-447D-BE14-C6ED9BF83389}" presName="composite" presStyleCnt="0"/>
      <dgm:spPr/>
    </dgm:pt>
    <dgm:pt modelId="{B9C4329C-813A-4B12-AEC8-58F17194B8F0}" type="pres">
      <dgm:prSet presAssocID="{D2C66C64-637C-447D-BE14-C6ED9BF83389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A280A84A-53E0-47EB-92D0-0946006E0C8B}" type="pres">
      <dgm:prSet presAssocID="{D2C66C64-637C-447D-BE14-C6ED9BF8338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9EE485-C016-4CF0-857D-16BC6306A994}" type="pres">
      <dgm:prSet presAssocID="{8E022746-60BD-4794-B732-93F1725CCD1A}" presName="sp" presStyleCnt="0"/>
      <dgm:spPr/>
    </dgm:pt>
    <dgm:pt modelId="{15691F7D-9017-437B-B7B1-901BCD069A3A}" type="pres">
      <dgm:prSet presAssocID="{3CFB816A-AA1C-4867-B2EB-036E372F60A7}" presName="composite" presStyleCnt="0"/>
      <dgm:spPr/>
    </dgm:pt>
    <dgm:pt modelId="{7B414493-1023-4DFF-A6EE-AE1F098BAF79}" type="pres">
      <dgm:prSet presAssocID="{3CFB816A-AA1C-4867-B2EB-036E372F60A7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5E8FF725-85B3-4918-9662-2DCA86087631}" type="pres">
      <dgm:prSet presAssocID="{3CFB816A-AA1C-4867-B2EB-036E372F60A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AF4B1C7-DC2B-4EC1-BA12-87BF6A21BBE2}" srcId="{D067606B-F034-4199-9634-734AB9AC246E}" destId="{D2C66C64-637C-447D-BE14-C6ED9BF83389}" srcOrd="1" destOrd="0" parTransId="{A04F664D-6399-49AD-82C5-B92F28283AAF}" sibTransId="{8E022746-60BD-4794-B732-93F1725CCD1A}"/>
    <dgm:cxn modelId="{2CD27D07-4141-4BAF-A614-508C79BFA23F}" type="presOf" srcId="{D2C66C64-637C-447D-BE14-C6ED9BF83389}" destId="{B9C4329C-813A-4B12-AEC8-58F17194B8F0}" srcOrd="0" destOrd="0" presId="urn:microsoft.com/office/officeart/2005/8/layout/chevron2"/>
    <dgm:cxn modelId="{3589C1C2-EF03-4063-A5DF-073397F37934}" srcId="{3CFB816A-AA1C-4867-B2EB-036E372F60A7}" destId="{2CD7CFE9-4A5C-470B-B5ED-95B545055ED3}" srcOrd="0" destOrd="0" parTransId="{03F17117-9983-4137-9214-746E10F1CE3E}" sibTransId="{E73F4BC0-3351-4C5C-98B4-979CD9B6FFC4}"/>
    <dgm:cxn modelId="{18055C96-2786-4E75-B0E5-D95D913E1E06}" type="presOf" srcId="{AEF080AE-F94B-4145-ADA4-1CBD2CD501AA}" destId="{A280A84A-53E0-47EB-92D0-0946006E0C8B}" srcOrd="0" destOrd="0" presId="urn:microsoft.com/office/officeart/2005/8/layout/chevron2"/>
    <dgm:cxn modelId="{4C5689BA-8AFE-4416-8B0E-E214314A4392}" type="presOf" srcId="{D067606B-F034-4199-9634-734AB9AC246E}" destId="{B3329A19-C9B5-460B-80F0-EF28D576F792}" srcOrd="0" destOrd="0" presId="urn:microsoft.com/office/officeart/2005/8/layout/chevron2"/>
    <dgm:cxn modelId="{9CFFAB0D-0820-473F-A2B7-712D7765CD79}" srcId="{D2C66C64-637C-447D-BE14-C6ED9BF83389}" destId="{AEF080AE-F94B-4145-ADA4-1CBD2CD501AA}" srcOrd="0" destOrd="0" parTransId="{519D7EBD-0400-4ACB-BCC7-8C676E331623}" sibTransId="{649726D5-2319-45F3-A56A-333D783DC0C8}"/>
    <dgm:cxn modelId="{1608E5E3-50A5-4429-AD89-A9DF9402EB17}" type="presOf" srcId="{81832345-02EB-44A9-803B-F064E1F9965A}" destId="{2FD8DA51-6F56-44F8-B67E-0D69DC8C9E81}" srcOrd="0" destOrd="0" presId="urn:microsoft.com/office/officeart/2005/8/layout/chevron2"/>
    <dgm:cxn modelId="{A3BA6181-11CA-458C-98AC-2845C5476E12}" type="presOf" srcId="{F8B5FF58-5792-4F9B-A2BE-4682B3832C07}" destId="{4540CB86-3EAF-45F5-8096-0A167956A66A}" srcOrd="0" destOrd="0" presId="urn:microsoft.com/office/officeart/2005/8/layout/chevron2"/>
    <dgm:cxn modelId="{1DAE96B8-DFFD-4EA3-B03F-4DA178EC2281}" srcId="{D067606B-F034-4199-9634-734AB9AC246E}" destId="{81832345-02EB-44A9-803B-F064E1F9965A}" srcOrd="0" destOrd="0" parTransId="{4C14463C-6AA4-4F38-9675-E5F07157D2EF}" sibTransId="{14740D92-A75B-4BA5-B96A-574576467068}"/>
    <dgm:cxn modelId="{09311ED4-7377-444F-B49F-994E1AA4F672}" srcId="{D067606B-F034-4199-9634-734AB9AC246E}" destId="{3CFB816A-AA1C-4867-B2EB-036E372F60A7}" srcOrd="2" destOrd="0" parTransId="{CC0CFC63-7E6E-47EE-82DA-092630174C0E}" sibTransId="{C4A7823A-F28C-4404-BCDF-947A2328D8F2}"/>
    <dgm:cxn modelId="{25D8C5E5-6C7B-4398-A43E-05CA0BA6FE62}" srcId="{81832345-02EB-44A9-803B-F064E1F9965A}" destId="{F8B5FF58-5792-4F9B-A2BE-4682B3832C07}" srcOrd="0" destOrd="0" parTransId="{658EFA7F-1E75-4042-BC7E-E46B0C083B04}" sibTransId="{34EB7BAF-B91C-4FE6-B50F-9BA93FBA0103}"/>
    <dgm:cxn modelId="{E12030B4-110E-4AA0-B13B-8CADA49BF9BF}" type="presOf" srcId="{3CFB816A-AA1C-4867-B2EB-036E372F60A7}" destId="{7B414493-1023-4DFF-A6EE-AE1F098BAF79}" srcOrd="0" destOrd="0" presId="urn:microsoft.com/office/officeart/2005/8/layout/chevron2"/>
    <dgm:cxn modelId="{C217C2DD-FEE5-4834-877B-6FF88ED07C66}" type="presOf" srcId="{2CD7CFE9-4A5C-470B-B5ED-95B545055ED3}" destId="{5E8FF725-85B3-4918-9662-2DCA86087631}" srcOrd="0" destOrd="0" presId="urn:microsoft.com/office/officeart/2005/8/layout/chevron2"/>
    <dgm:cxn modelId="{0E467121-91A8-4CAA-B309-52D5F033AB64}" type="presParOf" srcId="{B3329A19-C9B5-460B-80F0-EF28D576F792}" destId="{6C69AE4A-BB30-4A0A-851E-DFFB6F6D0782}" srcOrd="0" destOrd="0" presId="urn:microsoft.com/office/officeart/2005/8/layout/chevron2"/>
    <dgm:cxn modelId="{E99A7F75-D0BC-4C26-A6FB-2DA071A1C647}" type="presParOf" srcId="{6C69AE4A-BB30-4A0A-851E-DFFB6F6D0782}" destId="{2FD8DA51-6F56-44F8-B67E-0D69DC8C9E81}" srcOrd="0" destOrd="0" presId="urn:microsoft.com/office/officeart/2005/8/layout/chevron2"/>
    <dgm:cxn modelId="{37B72CB7-8DA3-4915-8F67-0C2E7AB6012E}" type="presParOf" srcId="{6C69AE4A-BB30-4A0A-851E-DFFB6F6D0782}" destId="{4540CB86-3EAF-45F5-8096-0A167956A66A}" srcOrd="1" destOrd="0" presId="urn:microsoft.com/office/officeart/2005/8/layout/chevron2"/>
    <dgm:cxn modelId="{FE189279-7783-4E34-B56D-D8F4011BAF36}" type="presParOf" srcId="{B3329A19-C9B5-460B-80F0-EF28D576F792}" destId="{CA2E1E9E-5E13-4EC9-AFAB-C1EFFF07408E}" srcOrd="1" destOrd="0" presId="urn:microsoft.com/office/officeart/2005/8/layout/chevron2"/>
    <dgm:cxn modelId="{B16588BF-FB3A-4C71-9560-4F7CFC2168B6}" type="presParOf" srcId="{B3329A19-C9B5-460B-80F0-EF28D576F792}" destId="{B5DDBE81-A176-4F0A-A23E-E409F5D54CAB}" srcOrd="2" destOrd="0" presId="urn:microsoft.com/office/officeart/2005/8/layout/chevron2"/>
    <dgm:cxn modelId="{C345A5EC-6D84-4FC8-953E-A30655EEA8C1}" type="presParOf" srcId="{B5DDBE81-A176-4F0A-A23E-E409F5D54CAB}" destId="{B9C4329C-813A-4B12-AEC8-58F17194B8F0}" srcOrd="0" destOrd="0" presId="urn:microsoft.com/office/officeart/2005/8/layout/chevron2"/>
    <dgm:cxn modelId="{79B8FEAB-E688-4A41-9C3F-C9075724F07B}" type="presParOf" srcId="{B5DDBE81-A176-4F0A-A23E-E409F5D54CAB}" destId="{A280A84A-53E0-47EB-92D0-0946006E0C8B}" srcOrd="1" destOrd="0" presId="urn:microsoft.com/office/officeart/2005/8/layout/chevron2"/>
    <dgm:cxn modelId="{8915166A-0429-4FEF-8789-22D49F41A82B}" type="presParOf" srcId="{B3329A19-C9B5-460B-80F0-EF28D576F792}" destId="{4C9EE485-C016-4CF0-857D-16BC6306A994}" srcOrd="3" destOrd="0" presId="urn:microsoft.com/office/officeart/2005/8/layout/chevron2"/>
    <dgm:cxn modelId="{7210B9A8-F33E-4FA9-A6B7-108FC0EA6C0B}" type="presParOf" srcId="{B3329A19-C9B5-460B-80F0-EF28D576F792}" destId="{15691F7D-9017-437B-B7B1-901BCD069A3A}" srcOrd="4" destOrd="0" presId="urn:microsoft.com/office/officeart/2005/8/layout/chevron2"/>
    <dgm:cxn modelId="{60B81601-7301-4807-AED7-31754263A6BD}" type="presParOf" srcId="{15691F7D-9017-437B-B7B1-901BCD069A3A}" destId="{7B414493-1023-4DFF-A6EE-AE1F098BAF79}" srcOrd="0" destOrd="0" presId="urn:microsoft.com/office/officeart/2005/8/layout/chevron2"/>
    <dgm:cxn modelId="{492C7183-1BBD-4B6E-B508-D6474613F079}" type="presParOf" srcId="{15691F7D-9017-437B-B7B1-901BCD069A3A}" destId="{5E8FF725-85B3-4918-9662-2DCA86087631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8DC3F-1A34-4AAA-8AB1-014C5323650B}" type="datetimeFigureOut">
              <a:rPr lang="en-US" smtClean="0"/>
              <a:t>3/29/2009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8C8ED-D10C-43F2-B4A0-199FC0A03E0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8C8ED-D10C-43F2-B4A0-199FC0A03E08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8C8ED-D10C-43F2-B4A0-199FC0A03E08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BD0C0-71D5-42D8-B231-426023C0FC9A}" type="datetimeFigureOut">
              <a:rPr lang="en-US" smtClean="0"/>
              <a:t>3/29/2009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6C4A-D7F9-49D1-896B-28F8A9654B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BD0C0-71D5-42D8-B231-426023C0FC9A}" type="datetimeFigureOut">
              <a:rPr lang="en-US" smtClean="0"/>
              <a:t>3/29/2009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6C4A-D7F9-49D1-896B-28F8A9654B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BD0C0-71D5-42D8-B231-426023C0FC9A}" type="datetimeFigureOut">
              <a:rPr lang="en-US" smtClean="0"/>
              <a:t>3/29/2009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6C4A-D7F9-49D1-896B-28F8A9654B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BD0C0-71D5-42D8-B231-426023C0FC9A}" type="datetimeFigureOut">
              <a:rPr lang="en-US" smtClean="0"/>
              <a:t>3/29/2009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6C4A-D7F9-49D1-896B-28F8A9654B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BD0C0-71D5-42D8-B231-426023C0FC9A}" type="datetimeFigureOut">
              <a:rPr lang="en-US" smtClean="0"/>
              <a:t>3/29/2009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6C4A-D7F9-49D1-896B-28F8A9654B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BD0C0-71D5-42D8-B231-426023C0FC9A}" type="datetimeFigureOut">
              <a:rPr lang="en-US" smtClean="0"/>
              <a:t>3/29/2009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6C4A-D7F9-49D1-896B-28F8A9654B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BD0C0-71D5-42D8-B231-426023C0FC9A}" type="datetimeFigureOut">
              <a:rPr lang="en-US" smtClean="0"/>
              <a:t>3/29/2009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6C4A-D7F9-49D1-896B-28F8A9654B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BD0C0-71D5-42D8-B231-426023C0FC9A}" type="datetimeFigureOut">
              <a:rPr lang="en-US" smtClean="0"/>
              <a:t>3/29/2009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6C4A-D7F9-49D1-896B-28F8A9654B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BD0C0-71D5-42D8-B231-426023C0FC9A}" type="datetimeFigureOut">
              <a:rPr lang="en-US" smtClean="0"/>
              <a:t>3/29/2009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6C4A-D7F9-49D1-896B-28F8A9654B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BD0C0-71D5-42D8-B231-426023C0FC9A}" type="datetimeFigureOut">
              <a:rPr lang="en-US" smtClean="0"/>
              <a:t>3/29/2009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6C4A-D7F9-49D1-896B-28F8A9654B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BD0C0-71D5-42D8-B231-426023C0FC9A}" type="datetimeFigureOut">
              <a:rPr lang="en-US" smtClean="0"/>
              <a:t>3/29/2009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6C4A-D7F9-49D1-896B-28F8A9654B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BD0C0-71D5-42D8-B231-426023C0FC9A}" type="datetimeFigureOut">
              <a:rPr lang="en-US" smtClean="0"/>
              <a:t>3/29/2009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36C4A-D7F9-49D1-896B-28F8A9654B2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Microfinance In Honduras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of the Microfinance organizations in Honduras use the </a:t>
            </a:r>
            <a:r>
              <a:rPr lang="en-US" dirty="0" err="1" smtClean="0"/>
              <a:t>Grameen</a:t>
            </a:r>
            <a:r>
              <a:rPr lang="en-US" dirty="0" smtClean="0"/>
              <a:t> Model for lending</a:t>
            </a:r>
          </a:p>
          <a:p>
            <a:r>
              <a:rPr lang="en-US" dirty="0" smtClean="0"/>
              <a:t>Lending Process:</a:t>
            </a:r>
          </a:p>
          <a:p>
            <a:endParaRPr lang="en-US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1447800" y="3200400"/>
          <a:ext cx="5791200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Pros and Cons of using Microfinance to finance </a:t>
            </a:r>
            <a:r>
              <a:rPr lang="en-US" dirty="0" err="1" smtClean="0"/>
              <a:t>Aguaclara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Access to funds: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Honduras has one of the highest Microfinance penetrations in the world. 12% of all the Microenterprises in Honduras use it for funding</a:t>
            </a:r>
          </a:p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Tap the current structure: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Water boards can be used to transform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Aguaclara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into a business and submit applications for funding</a:t>
            </a:r>
          </a:p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Sustainability: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Commercialization of water treatment makes project more sustainable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Time: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lending process takes as long as 50 months to initiate</a:t>
            </a:r>
          </a:p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Size of Funding: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Ranges from anything between $50 to $5000, which is not enough to fund the construction of a whole water treatment plant</a:t>
            </a:r>
          </a:p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Organization: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Convincing the water boards to commercialize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Aguaclara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and submit applications for funding might delay project start time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236</Words>
  <Application>Microsoft Office PowerPoint</Application>
  <PresentationFormat>On-screen Show (4:3)</PresentationFormat>
  <Paragraphs>20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Microfinance In Honduras</vt:lpstr>
      <vt:lpstr>Pros and Cons of using Microfinance to finance Aguaclara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Microfinance In Honduras</dc:title>
  <dc:creator>Einsteinia</dc:creator>
  <cp:lastModifiedBy>Einsteinia</cp:lastModifiedBy>
  <cp:revision>6</cp:revision>
  <dcterms:created xsi:type="dcterms:W3CDTF">2009-03-30T01:21:06Z</dcterms:created>
  <dcterms:modified xsi:type="dcterms:W3CDTF">2009-03-30T02:12:37Z</dcterms:modified>
</cp:coreProperties>
</file>