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Default Extension="xls" ContentType="application/vnd.ms-exce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</p:sldMasterIdLst>
  <p:notesMasterIdLst>
    <p:notesMasterId r:id="rId46"/>
  </p:notesMasterIdLst>
  <p:handoutMasterIdLst>
    <p:handoutMasterId r:id="rId47"/>
  </p:handoutMasterIdLst>
  <p:sldIdLst>
    <p:sldId id="358" r:id="rId3"/>
    <p:sldId id="427" r:id="rId4"/>
    <p:sldId id="485" r:id="rId5"/>
    <p:sldId id="403" r:id="rId6"/>
    <p:sldId id="446" r:id="rId7"/>
    <p:sldId id="405" r:id="rId8"/>
    <p:sldId id="406" r:id="rId9"/>
    <p:sldId id="407" r:id="rId10"/>
    <p:sldId id="372" r:id="rId11"/>
    <p:sldId id="452" r:id="rId12"/>
    <p:sldId id="453" r:id="rId13"/>
    <p:sldId id="454" r:id="rId14"/>
    <p:sldId id="456" r:id="rId15"/>
    <p:sldId id="430" r:id="rId16"/>
    <p:sldId id="457" r:id="rId17"/>
    <p:sldId id="458" r:id="rId18"/>
    <p:sldId id="459" r:id="rId19"/>
    <p:sldId id="460" r:id="rId20"/>
    <p:sldId id="461" r:id="rId21"/>
    <p:sldId id="462" r:id="rId22"/>
    <p:sldId id="463" r:id="rId23"/>
    <p:sldId id="464" r:id="rId24"/>
    <p:sldId id="465" r:id="rId25"/>
    <p:sldId id="466" r:id="rId26"/>
    <p:sldId id="470" r:id="rId27"/>
    <p:sldId id="472" r:id="rId28"/>
    <p:sldId id="473" r:id="rId29"/>
    <p:sldId id="474" r:id="rId30"/>
    <p:sldId id="475" r:id="rId31"/>
    <p:sldId id="482" r:id="rId32"/>
    <p:sldId id="409" r:id="rId33"/>
    <p:sldId id="402" r:id="rId34"/>
    <p:sldId id="414" r:id="rId35"/>
    <p:sldId id="371" r:id="rId36"/>
    <p:sldId id="380" r:id="rId37"/>
    <p:sldId id="432" r:id="rId38"/>
    <p:sldId id="484" r:id="rId39"/>
    <p:sldId id="486" r:id="rId40"/>
    <p:sldId id="487" r:id="rId41"/>
    <p:sldId id="488" r:id="rId42"/>
    <p:sldId id="489" r:id="rId43"/>
    <p:sldId id="341" r:id="rId44"/>
    <p:sldId id="490" r:id="rId45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8" autoAdjust="0"/>
    <p:restoredTop sz="94660"/>
  </p:normalViewPr>
  <p:slideViewPr>
    <p:cSldViewPr>
      <p:cViewPr varScale="1">
        <p:scale>
          <a:sx n="58" d="100"/>
          <a:sy n="58" d="100"/>
        </p:scale>
        <p:origin x="-13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1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1" smtClean="0"/>
            </a:lvl1pPr>
          </a:lstStyle>
          <a:p>
            <a:pPr>
              <a:defRPr/>
            </a:pPr>
            <a:fld id="{6DE3BA9F-7DE3-4A02-9813-CCD3ADF900E4}" type="datetimeFigureOut">
              <a:rPr lang="en-US"/>
              <a:pPr>
                <a:defRPr/>
              </a:pPr>
              <a:t>8/24/2009</a:t>
            </a:fld>
            <a:endParaRPr lang="en-US"/>
          </a:p>
        </p:txBody>
      </p:sp>
      <p:sp>
        <p:nvSpPr>
          <p:cNvPr id="155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1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5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1" smtClean="0"/>
            </a:lvl1pPr>
          </a:lstStyle>
          <a:p>
            <a:pPr>
              <a:defRPr/>
            </a:pPr>
            <a:fld id="{48436B8E-D496-4DF8-BDD2-9A745016CC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 smtClean="0"/>
            </a:lvl1pPr>
          </a:lstStyle>
          <a:p>
            <a:pPr>
              <a:defRPr/>
            </a:pPr>
            <a:fld id="{099DE0A9-5F3B-470C-91FD-CA69DFF81E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F04B74-3EF9-4437-95DC-122BB60695C8}" type="slidenum">
              <a:rPr lang="en-US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9E756D-5379-4145-B908-650C3D065940}" type="slidenum">
              <a:rPr lang="en-US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C035AD-673C-40FB-A23F-5C8C0398CE08}" type="slidenum">
              <a:rPr lang="en-US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3A4E1E-EA80-4FDA-8F54-E2479C949319}" type="slidenum">
              <a:rPr lang="en-US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03B6A9-6D16-483A-85FA-3D0187CF5FCE}" type="slidenum">
              <a:rPr lang="en-US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80E083-5446-4962-8F5F-74A3F8890663}" type="slidenum">
              <a:rPr lang="en-US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22B8EE-386A-47E1-A569-70DD53329A07}" type="slidenum">
              <a:rPr lang="en-US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5FACAB-7BA4-4865-8781-294A14A86453}" type="slidenum">
              <a:rPr lang="en-US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F0B3C5-A959-47D0-BFD2-AD2403A4F095}" type="slidenum">
              <a:rPr lang="en-US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776290-C550-45AF-B6DD-B19FDA1F6028}" type="slidenum">
              <a:rPr lang="en-US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931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8F8803-6975-427A-826E-9153A2DFBD0B}" type="slidenum">
              <a:rPr lang="en-US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FDDBB8-F0FD-4196-9D20-9BE773ED5820}" type="slidenum">
              <a:rPr lang="en-US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952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808E48-9AF1-45FD-BF1C-3D8FA7A82FF0}" type="slidenum">
              <a:rPr lang="en-US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62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962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13A2D7-263A-46D3-9228-DF4437DD5C4B}" type="slidenum">
              <a:rPr lang="en-US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Ethics of Engineering Experimentation</a:t>
            </a: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F27C30-7772-43EA-988F-2BE48852CC41}" type="slidenum">
              <a:rPr lang="en-US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A6F4E5-6A9E-4FDF-AD58-AC3161880824}" type="slidenum">
              <a:rPr lang="en-US"/>
              <a:pPr/>
              <a:t>37</a:t>
            </a:fld>
            <a:endParaRPr lang="en-US"/>
          </a:p>
        </p:txBody>
      </p:sp>
      <p:sp>
        <p:nvSpPr>
          <p:cNvPr id="231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Partnerships are crucial for the sustainability of AguaClara.</a:t>
            </a:r>
          </a:p>
          <a:p>
            <a:r>
              <a:rPr lang="en-US"/>
              <a:t>Our success is measured partly by knowledge transfer. We need to have good relationships with our partners for this to happen. If knowledge transfer doesn’t happen, then AguaClara is a drip in a bucket rather than a river of life.</a:t>
            </a: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9DE0A9-5F3B-470C-91FD-CA69DFF81E35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9DE0A9-5F3B-470C-91FD-CA69DFF81E35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A4E856C0-E9B6-4029-97AA-C19E5261FAF6}" type="slidenum">
              <a:rPr lang="en-US" sz="1300"/>
              <a:pPr algn="r" defTabSz="966788"/>
              <a:t>4</a:t>
            </a:fld>
            <a:endParaRPr lang="en-US" sz="130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000" smtClean="0"/>
              <a:t>Reasonably sustainable technologies! (not dependent on advanced infrastructure)</a:t>
            </a:r>
          </a:p>
          <a:p>
            <a:pPr eaLnBrk="1" hangingPunct="1">
              <a:lnSpc>
                <a:spcPct val="80000"/>
              </a:lnSpc>
            </a:pPr>
            <a:r>
              <a:rPr lang="en-US" sz="1000" smtClean="0"/>
              <a:t>Disinfection: (if the water is always less than about 15 NTU you could probably get away with only using a disinfectant (chlorine/ozone/ultraviolet). Note that this does NOT change the turbidity and that some pathogens are resistant to the disinfectants.</a:t>
            </a:r>
          </a:p>
          <a:p>
            <a:pPr eaLnBrk="1" hangingPunct="1">
              <a:lnSpc>
                <a:spcPct val="80000"/>
              </a:lnSpc>
            </a:pPr>
            <a:endParaRPr lang="en-US" sz="1000" smtClean="0"/>
          </a:p>
          <a:p>
            <a:pPr eaLnBrk="1" hangingPunct="1">
              <a:lnSpc>
                <a:spcPct val="80000"/>
              </a:lnSpc>
            </a:pPr>
            <a:r>
              <a:rPr lang="en-US" sz="1000" smtClean="0"/>
              <a:t>Filtration: if the water is always less than 50 NTU than filtration could be used prior to disinfection.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US" sz="1000" smtClean="0"/>
              <a:t>POU </a:t>
            </a:r>
          </a:p>
          <a:p>
            <a:pPr lvl="1" eaLnBrk="1" hangingPunct="1">
              <a:lnSpc>
                <a:spcPct val="80000"/>
              </a:lnSpc>
              <a:buFontTx/>
              <a:buChar char="•"/>
            </a:pPr>
            <a:r>
              <a:rPr lang="en-US" sz="1000" smtClean="0"/>
              <a:t>Ceramic candles</a:t>
            </a:r>
          </a:p>
          <a:p>
            <a:pPr lvl="1" eaLnBrk="1" hangingPunct="1">
              <a:lnSpc>
                <a:spcPct val="80000"/>
              </a:lnSpc>
              <a:buFontTx/>
              <a:buChar char="•"/>
            </a:pPr>
            <a:r>
              <a:rPr lang="en-US" sz="1000" smtClean="0"/>
              <a:t>Pots</a:t>
            </a:r>
          </a:p>
          <a:p>
            <a:pPr lvl="1" eaLnBrk="1" hangingPunct="1">
              <a:lnSpc>
                <a:spcPct val="80000"/>
              </a:lnSpc>
              <a:buFontTx/>
              <a:buChar char="•"/>
            </a:pPr>
            <a:r>
              <a:rPr lang="en-US" sz="1000" smtClean="0"/>
              <a:t>slow sand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US" sz="1000" smtClean="0"/>
              <a:t>Municipal</a:t>
            </a:r>
          </a:p>
          <a:p>
            <a:pPr lvl="1" eaLnBrk="1" hangingPunct="1">
              <a:lnSpc>
                <a:spcPct val="80000"/>
              </a:lnSpc>
              <a:buFontTx/>
              <a:buChar char="•"/>
            </a:pPr>
            <a:r>
              <a:rPr lang="en-US" sz="1000" smtClean="0"/>
              <a:t>SSF</a:t>
            </a:r>
          </a:p>
          <a:p>
            <a:pPr lvl="1" eaLnBrk="1" hangingPunct="1">
              <a:lnSpc>
                <a:spcPct val="80000"/>
              </a:lnSpc>
              <a:buFontTx/>
              <a:buChar char="•"/>
            </a:pPr>
            <a:r>
              <a:rPr lang="en-US" sz="1000" smtClean="0"/>
              <a:t>RSF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endParaRPr lang="en-US" sz="1000" smtClean="0"/>
          </a:p>
          <a:p>
            <a:pPr eaLnBrk="1" hangingPunct="1">
              <a:lnSpc>
                <a:spcPct val="80000"/>
              </a:lnSpc>
            </a:pPr>
            <a:r>
              <a:rPr lang="en-US" sz="1000" smtClean="0"/>
              <a:t>For turbidities that are normally found in many surface waters either Roughing Filtration or Flocculation Sedimentation must be used.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US" sz="1000" smtClean="0"/>
              <a:t>Roughing filters are simple, but are capital intensive (10x larger facilities than AguaClara) and they haven’t figure out a way to clean them.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US" sz="1000" smtClean="0"/>
              <a:t>PUR created flocculation sedimentation in a packet for POU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endParaRPr lang="en-US" sz="1000" smtClean="0"/>
          </a:p>
          <a:p>
            <a:pPr eaLnBrk="1" hangingPunct="1">
              <a:lnSpc>
                <a:spcPct val="80000"/>
              </a:lnSpc>
            </a:pPr>
            <a:endParaRPr lang="en-US" sz="1000" smtClean="0"/>
          </a:p>
          <a:p>
            <a:pPr eaLnBrk="1" hangingPunct="1">
              <a:lnSpc>
                <a:spcPct val="80000"/>
              </a:lnSpc>
            </a:pPr>
            <a:r>
              <a:rPr lang="en-US" sz="1000" smtClean="0"/>
              <a:t>Prior to AguaClara technology </a:t>
            </a:r>
            <a:r>
              <a:rPr lang="en-US" sz="1000" b="1" smtClean="0"/>
              <a:t>robust</a:t>
            </a:r>
            <a:r>
              <a:rPr lang="en-US" sz="1000" smtClean="0"/>
              <a:t> flocculation sedimentation was only available for communities that were larger than about 100,000 because the engineers didn’t know how to scale the flocculation process down. </a:t>
            </a: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9DE0A9-5F3B-470C-91FD-CA69DFF81E35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9DE0A9-5F3B-470C-91FD-CA69DFF81E35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9DE0A9-5F3B-470C-91FD-CA69DFF81E35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B71BF64B-775B-4BA4-89DA-4E6F01750BCC}" type="slidenum">
              <a:rPr lang="en-US" sz="1300"/>
              <a:pPr algn="r" defTabSz="966788"/>
              <a:t>6</a:t>
            </a:fld>
            <a:endParaRPr lang="en-US" sz="130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04800"/>
            <a:ext cx="22098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4770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04800"/>
            <a:ext cx="7467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1447800"/>
            <a:ext cx="43434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3434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04800"/>
            <a:ext cx="7467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52400" y="1447800"/>
            <a:ext cx="8839200" cy="4953000"/>
          </a:xfrm>
        </p:spPr>
        <p:txBody>
          <a:bodyPr/>
          <a:lstStyle/>
          <a:p>
            <a:pPr lvl="0"/>
            <a:endParaRPr lang="en-US" noProof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447800" y="304800"/>
            <a:ext cx="7467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447800"/>
            <a:ext cx="43434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447800"/>
            <a:ext cx="43434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152400" y="4000500"/>
            <a:ext cx="43434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000500"/>
            <a:ext cx="43434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5" name="Picture 3" descr="IMG_0249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4" descr="IMG_0249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5" descr="IMG_0249"/>
            <p:cNvPicPr>
              <a:picLocks noChangeAspect="1" noChangeArrowheads="1"/>
            </p:cNvPicPr>
            <p:nvPr userDrawn="1"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" name="Picture 12"/>
          <p:cNvPicPr>
            <a:picLocks noChangeAspect="1" noChangeArrowheads="1"/>
          </p:cNvPicPr>
          <p:nvPr userDrawn="1"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00600" y="0"/>
            <a:ext cx="434340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885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3659D226-BC82-45FC-A90B-79CC576DEC56}" type="datetimeFigureOut">
              <a:rPr lang="en-US"/>
              <a:pPr>
                <a:defRPr/>
              </a:pPr>
              <a:t>8/24/2009</a:t>
            </a:fld>
            <a:endParaRPr lang="en-US"/>
          </a:p>
        </p:txBody>
      </p:sp>
      <p:sp>
        <p:nvSpPr>
          <p:cNvPr id="10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962573D8-9CD0-4F12-A649-21991AB4F7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3F6BF-DE6F-44B6-B3D9-865450441481}" type="datetimeFigureOut">
              <a:rPr lang="en-US"/>
              <a:pPr>
                <a:defRPr/>
              </a:pPr>
              <a:t>8/24/2009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4A7FF1-29CA-45AA-9F10-4D3D468EA8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57066A-1AD2-4702-9CF8-B5A1BD967E83}" type="datetimeFigureOut">
              <a:rPr lang="en-US"/>
              <a:pPr>
                <a:defRPr/>
              </a:pPr>
              <a:t>8/24/2009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697E12-BB59-432F-9C14-DF0B0569A4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E7CAB9-6E0A-4F05-9222-B9B5AB1245C6}" type="datetimeFigureOut">
              <a:rPr lang="en-US"/>
              <a:pPr>
                <a:defRPr/>
              </a:pPr>
              <a:t>8/24/2009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257BF3-C622-4890-BCB2-8AD8AE2AB5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C32CAC-1511-4123-903B-21FA45CC6F4C}" type="datetimeFigureOut">
              <a:rPr lang="en-US"/>
              <a:pPr>
                <a:defRPr/>
              </a:pPr>
              <a:t>8/24/2009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FCD966-9EB5-4DC2-9A9B-E1813F6C1D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6988F8-3B40-4CCC-A08D-E2132E93E7CB}" type="datetimeFigureOut">
              <a:rPr lang="en-US"/>
              <a:pPr>
                <a:defRPr/>
              </a:pPr>
              <a:t>8/24/2009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E15A96-1C30-4762-8537-EC8EB4401C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D73C51-2E27-4535-BA41-F9F5ED50D825}" type="datetimeFigureOut">
              <a:rPr lang="en-US"/>
              <a:pPr>
                <a:defRPr/>
              </a:pPr>
              <a:t>8/24/2009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F7572-47F9-4225-A437-0FE5ECBC1F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07B55-A44E-47E1-BC06-0ED9DCBF62AB}" type="datetimeFigureOut">
              <a:rPr lang="en-US"/>
              <a:pPr>
                <a:defRPr/>
              </a:pPr>
              <a:t>8/24/2009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3754A8-DEE9-4DBC-A409-0DB083B1D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3DE16-D9FD-468D-A8DB-3EEFD16A55EB}" type="datetimeFigureOut">
              <a:rPr lang="en-US"/>
              <a:pPr>
                <a:defRPr/>
              </a:pPr>
              <a:t>8/24/2009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1843A5-B237-472A-903A-2CA2ED338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170CC8-E82B-4A6E-BA50-8239BE07A6C7}" type="datetimeFigureOut">
              <a:rPr lang="en-US"/>
              <a:pPr>
                <a:defRPr/>
              </a:pPr>
              <a:t>8/24/2009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FEAE4C-84FF-44C2-B4E4-1BD58E30CE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305E6A-91DF-4CFC-AE60-00CAD1404EBE}" type="datetimeFigureOut">
              <a:rPr lang="en-US"/>
              <a:pPr>
                <a:defRPr/>
              </a:pPr>
              <a:t>8/24/2009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CE859E-7B21-4873-8F70-80CC3A6996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447800"/>
            <a:ext cx="43434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3434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304800"/>
            <a:ext cx="7467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447800"/>
            <a:ext cx="88392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8134" name="Line 6"/>
          <p:cNvSpPr>
            <a:spLocks noChangeShapeType="1"/>
          </p:cNvSpPr>
          <p:nvPr/>
        </p:nvSpPr>
        <p:spPr bwMode="auto">
          <a:xfrm>
            <a:off x="0" y="1219200"/>
            <a:ext cx="7086600" cy="0"/>
          </a:xfrm>
          <a:prstGeom prst="line">
            <a:avLst/>
          </a:prstGeom>
          <a:noFill/>
          <a:ln w="60325">
            <a:solidFill>
              <a:srgbClr val="C9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5334000" y="6400800"/>
            <a:ext cx="3429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sp>
        <p:nvSpPr>
          <p:cNvPr id="48136" name="AutoShape 8"/>
          <p:cNvSpPr>
            <a:spLocks noChangeArrowheads="1"/>
          </p:cNvSpPr>
          <p:nvPr/>
        </p:nvSpPr>
        <p:spPr bwMode="auto">
          <a:xfrm rot="5400000">
            <a:off x="533400" y="-304800"/>
            <a:ext cx="990600" cy="2057400"/>
          </a:xfrm>
          <a:prstGeom prst="rtTriangle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8137" name="AutoShape 9"/>
          <p:cNvSpPr>
            <a:spLocks noChangeArrowheads="1"/>
          </p:cNvSpPr>
          <p:nvPr/>
        </p:nvSpPr>
        <p:spPr bwMode="auto">
          <a:xfrm rot="10800000">
            <a:off x="4648200" y="6477000"/>
            <a:ext cx="4495800" cy="1524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033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8138" name="Text Box 10"/>
          <p:cNvSpPr txBox="1">
            <a:spLocks noChangeArrowheads="1"/>
          </p:cNvSpPr>
          <p:nvPr/>
        </p:nvSpPr>
        <p:spPr bwMode="auto">
          <a:xfrm>
            <a:off x="5105400" y="6491288"/>
            <a:ext cx="3733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b="1">
                <a:solidFill>
                  <a:srgbClr val="CC0000"/>
                </a:solidFill>
              </a:rPr>
              <a:t>AguaClara</a:t>
            </a:r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195263"/>
            <a:ext cx="12954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Black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Black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Black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Black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Black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Black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Black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Black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>
              <a:defRPr/>
            </a:pPr>
            <a:fld id="{EE71E25A-10C8-4525-A68E-C21ABE69A579}" type="datetimeFigureOut">
              <a:rPr lang="en-US"/>
              <a:pPr>
                <a:defRPr/>
              </a:pPr>
              <a:t>8/24/2009</a:t>
            </a:fld>
            <a:endParaRPr lang="en-US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pPr>
              <a:defRPr/>
            </a:pPr>
            <a:fld id="{74E00679-7D68-4E97-8F4E-F4F93754F3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783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wmf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0.png"/><Relationship Id="rId5" Type="http://schemas.openxmlformats.org/officeDocument/2006/relationships/image" Target="../media/image9.wmf"/><Relationship Id="rId4" Type="http://schemas.openxmlformats.org/officeDocument/2006/relationships/image" Target="../media/image8.wmf"/><Relationship Id="rId9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0.xml"/><Relationship Id="rId1" Type="http://schemas.openxmlformats.org/officeDocument/2006/relationships/video" Target="file:///C:\Users\Monroe\Documents\Resource%20Foundation\Big+Flocs.MPG" TargetMode="External"/><Relationship Id="rId4" Type="http://schemas.openxmlformats.org/officeDocument/2006/relationships/image" Target="../media/image5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0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7.jpeg"/><Relationship Id="rId7" Type="http://schemas.openxmlformats.org/officeDocument/2006/relationships/image" Target="../media/image7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0.png"/><Relationship Id="rId5" Type="http://schemas.openxmlformats.org/officeDocument/2006/relationships/image" Target="../media/image69.emf"/><Relationship Id="rId4" Type="http://schemas.openxmlformats.org/officeDocument/2006/relationships/image" Target="../media/image68.png"/><Relationship Id="rId9" Type="http://schemas.openxmlformats.org/officeDocument/2006/relationships/image" Target="../media/image7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8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8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75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76.png"/><Relationship Id="rId7" Type="http://schemas.openxmlformats.org/officeDocument/2006/relationships/image" Target="../media/image79.png"/><Relationship Id="rId12" Type="http://schemas.openxmlformats.org/officeDocument/2006/relationships/image" Target="../media/image8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8.png"/><Relationship Id="rId11" Type="http://schemas.openxmlformats.org/officeDocument/2006/relationships/image" Target="../media/image83.png"/><Relationship Id="rId5" Type="http://schemas.openxmlformats.org/officeDocument/2006/relationships/image" Target="../media/image78.png"/><Relationship Id="rId10" Type="http://schemas.openxmlformats.org/officeDocument/2006/relationships/image" Target="../media/image82.png"/><Relationship Id="rId4" Type="http://schemas.openxmlformats.org/officeDocument/2006/relationships/image" Target="../media/image77.png"/><Relationship Id="rId9" Type="http://schemas.openxmlformats.org/officeDocument/2006/relationships/image" Target="../media/image81.emf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0.xml"/><Relationship Id="rId5" Type="http://schemas.openxmlformats.org/officeDocument/2006/relationships/hyperlink" Target="https://confluence.cornell.edu/display/AGUACLARA/Home" TargetMode="External"/><Relationship Id="rId4" Type="http://schemas.openxmlformats.org/officeDocument/2006/relationships/image" Target="../media/image86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9.wmf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9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0.emf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9.wmf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13" Type="http://schemas.openxmlformats.org/officeDocument/2006/relationships/image" Target="../media/image43.pn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37.jpeg"/><Relationship Id="rId12" Type="http://schemas.openxmlformats.org/officeDocument/2006/relationships/image" Target="../media/image42.png"/><Relationship Id="rId2" Type="http://schemas.openxmlformats.org/officeDocument/2006/relationships/slideLayout" Target="../slideLayouts/slideLayout20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6.jpeg"/><Relationship Id="rId11" Type="http://schemas.openxmlformats.org/officeDocument/2006/relationships/image" Target="../media/image41.png"/><Relationship Id="rId5" Type="http://schemas.openxmlformats.org/officeDocument/2006/relationships/image" Target="../media/image35.jpeg"/><Relationship Id="rId10" Type="http://schemas.openxmlformats.org/officeDocument/2006/relationships/image" Target="../media/image40.png"/><Relationship Id="rId4" Type="http://schemas.openxmlformats.org/officeDocument/2006/relationships/oleObject" Target="../embeddings/Microsoft_Office_Excel_97-2003_Worksheet1.xls"/><Relationship Id="rId9" Type="http://schemas.openxmlformats.org/officeDocument/2006/relationships/image" Target="../media/image39.png"/><Relationship Id="rId14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1066800"/>
            <a:ext cx="7848600" cy="1143000"/>
          </a:xfrm>
          <a:ln w="0"/>
        </p:spPr>
        <p:txBody>
          <a:bodyPr/>
          <a:lstStyle/>
          <a:p>
            <a:pPr algn="r" eaLnBrk="1" hangingPunct="1"/>
            <a:r>
              <a:rPr lang="en-US" sz="3200" dirty="0" smtClean="0"/>
              <a:t>The Resource Foundation</a:t>
            </a:r>
            <a:endParaRPr lang="en-US" sz="3200" i="1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5486400"/>
            <a:ext cx="46482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Monroe Weber-Shirk</a:t>
            </a:r>
          </a:p>
          <a:p>
            <a:pPr eaLnBrk="1" hangingPunct="1"/>
            <a:r>
              <a:rPr lang="en-US" sz="2000" dirty="0" smtClean="0"/>
              <a:t>Senior Lecturer</a:t>
            </a:r>
          </a:p>
          <a:p>
            <a:pPr eaLnBrk="1" hangingPunct="1"/>
            <a:r>
              <a:rPr lang="en-US" sz="2000" dirty="0" smtClean="0"/>
              <a:t>Civil and Environmental Engineering</a:t>
            </a:r>
          </a:p>
        </p:txBody>
      </p:sp>
      <p:pic>
        <p:nvPicPr>
          <p:cNvPr id="5124" name="Picture 6" descr="CULogo18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05363" y="5507038"/>
            <a:ext cx="4338637" cy="135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5791200" y="5181600"/>
            <a:ext cx="194155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/>
              <a:t>August 24, </a:t>
            </a:r>
            <a:r>
              <a:rPr lang="en-US" b="1" dirty="0"/>
              <a:t>2009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3315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4339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5363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7411" name="Picture 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267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6"/>
          <p:cNvPicPr>
            <a:picLocks noChangeAspect="1" noChangeArrowheads="1"/>
          </p:cNvPicPr>
          <p:nvPr/>
        </p:nvPicPr>
        <p:blipFill>
          <a:blip r:embed="rId4" cstate="email"/>
          <a:srcRect l="13474"/>
          <a:stretch>
            <a:fillRect/>
          </a:stretch>
        </p:blipFill>
        <p:spPr bwMode="auto">
          <a:xfrm>
            <a:off x="4210050" y="0"/>
            <a:ext cx="4933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 Box 8"/>
          <p:cNvSpPr txBox="1">
            <a:spLocks noChangeArrowheads="1"/>
          </p:cNvSpPr>
          <p:nvPr/>
        </p:nvSpPr>
        <p:spPr bwMode="auto">
          <a:xfrm>
            <a:off x="4419600" y="1747838"/>
            <a:ext cx="3440113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>
                <a:solidFill>
                  <a:schemeClr val="hlink"/>
                </a:solidFill>
              </a:rPr>
              <a:t>Flocculation</a:t>
            </a:r>
          </a:p>
        </p:txBody>
      </p:sp>
      <p:sp>
        <p:nvSpPr>
          <p:cNvPr id="17414" name="Text Box 9"/>
          <p:cNvSpPr txBox="1">
            <a:spLocks noChangeArrowheads="1"/>
          </p:cNvSpPr>
          <p:nvPr/>
        </p:nvSpPr>
        <p:spPr bwMode="auto">
          <a:xfrm>
            <a:off x="304800" y="2357438"/>
            <a:ext cx="4086225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>
                <a:solidFill>
                  <a:schemeClr val="hlink"/>
                </a:solidFill>
              </a:rPr>
              <a:t>Sedimentation</a:t>
            </a:r>
          </a:p>
        </p:txBody>
      </p:sp>
      <p:sp>
        <p:nvSpPr>
          <p:cNvPr id="17415" name="Rectangle 10"/>
          <p:cNvSpPr>
            <a:spLocks noChangeArrowheads="1"/>
          </p:cNvSpPr>
          <p:nvPr/>
        </p:nvSpPr>
        <p:spPr bwMode="auto">
          <a:xfrm>
            <a:off x="4191000" y="0"/>
            <a:ext cx="1524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8435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3175"/>
            <a:ext cx="9144000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9459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623615" y="4549676"/>
            <a:ext cx="705834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600" dirty="0" smtClean="0"/>
              <a:t>Local Labor</a:t>
            </a:r>
          </a:p>
          <a:p>
            <a:pPr algn="r"/>
            <a:r>
              <a:rPr lang="en-US" sz="3600" dirty="0" smtClean="0"/>
              <a:t>Local Materials</a:t>
            </a:r>
          </a:p>
          <a:p>
            <a:pPr algn="r"/>
            <a:r>
              <a:rPr lang="en-US" sz="3600" dirty="0" smtClean="0"/>
              <a:t>Open Source Technology</a:t>
            </a:r>
          </a:p>
          <a:p>
            <a:pPr algn="r"/>
            <a:r>
              <a:rPr lang="en-US" sz="3600" dirty="0" smtClean="0"/>
              <a:t>Community Owned and Operated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" descr="DSC01951.JPG"/>
          <p:cNvPicPr>
            <a:picLocks noGrp="1" noChangeAspect="1"/>
          </p:cNvPicPr>
          <p:nvPr isPhoto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HN" smtClean="0"/>
              <a:t>Cuatro Comunidades Plant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" descr="DSC02022.jpg"/>
          <p:cNvPicPr>
            <a:picLocks noGrp="1" noChangeAspect="1"/>
          </p:cNvPicPr>
          <p:nvPr isPhoto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HN" smtClean="0"/>
              <a:t>Chemical tanks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1" descr="DSC01975.jpg"/>
          <p:cNvPicPr>
            <a:picLocks noGrp="1" noChangeAspect="1"/>
          </p:cNvPicPr>
          <p:nvPr isPhoto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HN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1" descr="DSC02011.jpg"/>
          <p:cNvPicPr>
            <a:picLocks noGrp="1" noChangeAspect="1"/>
          </p:cNvPicPr>
          <p:nvPr isPhoto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HN" smtClean="0"/>
              <a:t>Raw Water (Entrance tank)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5400" smtClean="0">
                <a:latin typeface="Arial" charset="0"/>
              </a:rPr>
              <a:t>The        AguaClara Story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eaLnBrk="1" hangingPunct="1"/>
            <a:r>
              <a:rPr lang="en-US" smtClean="0"/>
              <a:t>The Niche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5 years of growth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Research – Design - Education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Opportunities</a:t>
            </a:r>
          </a:p>
        </p:txBody>
      </p:sp>
      <p:pic>
        <p:nvPicPr>
          <p:cNvPr id="6148" name="Picture 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10200" y="1905000"/>
            <a:ext cx="2971800" cy="174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53200" y="3657600"/>
            <a:ext cx="2314575" cy="152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1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19400" y="1524000"/>
            <a:ext cx="2133600" cy="123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1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981200" y="0"/>
            <a:ext cx="137160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152" name="Group 19"/>
          <p:cNvGrpSpPr>
            <a:grpSpLocks/>
          </p:cNvGrpSpPr>
          <p:nvPr/>
        </p:nvGrpSpPr>
        <p:grpSpPr bwMode="auto">
          <a:xfrm>
            <a:off x="2971800" y="5181600"/>
            <a:ext cx="4114800" cy="1373188"/>
            <a:chOff x="1872" y="3360"/>
            <a:chExt cx="2592" cy="865"/>
          </a:xfrm>
        </p:grpSpPr>
        <p:pic>
          <p:nvPicPr>
            <p:cNvPr id="6153" name="Picture 16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2736" y="3361"/>
              <a:ext cx="875" cy="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4" name="Picture 17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1872" y="3360"/>
              <a:ext cx="864" cy="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5" name="Picture 18"/>
            <p:cNvPicPr>
              <a:picLocks noChangeAspect="1" noChangeArrowheads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 bwMode="auto">
            <a:xfrm>
              <a:off x="3600" y="3360"/>
              <a:ext cx="864" cy="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1" descr="DSC01966.JPG"/>
          <p:cNvPicPr>
            <a:picLocks noGrp="1" noChangeAspect="1"/>
          </p:cNvPicPr>
          <p:nvPr isPhoto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es-HN" smtClean="0"/>
              <a:t>Chemical Doser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1" descr="MOV01968.jpg"/>
          <p:cNvPicPr>
            <a:picLocks noGrp="1" noChangeAspect="1"/>
          </p:cNvPicPr>
          <p:nvPr isPhoto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81200" y="274638"/>
            <a:ext cx="6705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HN" dirty="0" err="1" smtClean="0">
                <a:solidFill>
                  <a:schemeClr val="bg1"/>
                </a:solidFill>
              </a:rPr>
              <a:t>Water</a:t>
            </a:r>
            <a:r>
              <a:rPr lang="es-HN" dirty="0" smtClean="0">
                <a:solidFill>
                  <a:schemeClr val="bg1"/>
                </a:solidFill>
              </a:rPr>
              <a:t> </a:t>
            </a:r>
            <a:r>
              <a:rPr lang="es-HN" dirty="0" err="1" smtClean="0">
                <a:solidFill>
                  <a:schemeClr val="bg1"/>
                </a:solidFill>
              </a:rPr>
              <a:t>leaving</a:t>
            </a:r>
            <a:r>
              <a:rPr lang="es-HN" dirty="0" smtClean="0">
                <a:solidFill>
                  <a:schemeClr val="bg1"/>
                </a:solidFill>
              </a:rPr>
              <a:t> </a:t>
            </a:r>
            <a:r>
              <a:rPr lang="es-HN" dirty="0" err="1" smtClean="0">
                <a:solidFill>
                  <a:schemeClr val="bg1"/>
                </a:solidFill>
              </a:rPr>
              <a:t>the</a:t>
            </a:r>
            <a:r>
              <a:rPr lang="es-HN" dirty="0" smtClean="0">
                <a:solidFill>
                  <a:schemeClr val="bg1"/>
                </a:solidFill>
              </a:rPr>
              <a:t> </a:t>
            </a:r>
            <a:r>
              <a:rPr lang="es-HN" dirty="0" err="1" smtClean="0">
                <a:solidFill>
                  <a:schemeClr val="bg1"/>
                </a:solidFill>
              </a:rPr>
              <a:t>entrance</a:t>
            </a:r>
            <a:r>
              <a:rPr lang="es-HN" dirty="0" smtClean="0">
                <a:solidFill>
                  <a:schemeClr val="bg1"/>
                </a:solidFill>
              </a:rPr>
              <a:t> </a:t>
            </a:r>
            <a:r>
              <a:rPr lang="es-HN" dirty="0" err="1" smtClean="0">
                <a:solidFill>
                  <a:schemeClr val="bg1"/>
                </a:solidFill>
              </a:rPr>
              <a:t>tank</a:t>
            </a:r>
            <a:endParaRPr lang="es-HN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1" descr="DSC02012.jpg"/>
          <p:cNvPicPr>
            <a:picLocks noGrp="1" noChangeAspect="1"/>
          </p:cNvPicPr>
          <p:nvPr isPhoto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HN" smtClean="0"/>
              <a:t>Flocculator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g+Flocs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481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HN" smtClean="0"/>
              <a:t>Flocs!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1" descr="DSC01959.JPG"/>
          <p:cNvPicPr>
            <a:picLocks noGrp="1" noChangeAspect="1"/>
          </p:cNvPicPr>
          <p:nvPr isPhoto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HN" smtClean="0">
                <a:solidFill>
                  <a:schemeClr val="bg1"/>
                </a:solidFill>
              </a:rPr>
              <a:t>Sedimentation tank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1" descr="DSC01956.JPG"/>
          <p:cNvPicPr>
            <a:picLocks noGrp="1" noChangeAspect="1"/>
          </p:cNvPicPr>
          <p:nvPr isPhoto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HN" smtClean="0"/>
              <a:t>Chlorinator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1" descr="DSC01977.jpg"/>
          <p:cNvPicPr>
            <a:picLocks noGrp="1" noChangeAspect="1"/>
          </p:cNvPicPr>
          <p:nvPr isPhoto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HN" dirty="0" err="1" smtClean="0"/>
              <a:t>Desk</a:t>
            </a:r>
            <a:r>
              <a:rPr lang="es-HN" dirty="0" smtClean="0"/>
              <a:t> </a:t>
            </a:r>
            <a:r>
              <a:rPr lang="es-HN" dirty="0" err="1" smtClean="0"/>
              <a:t>for</a:t>
            </a:r>
            <a:r>
              <a:rPr lang="es-HN" dirty="0" smtClean="0"/>
              <a:t> </a:t>
            </a:r>
            <a:r>
              <a:rPr lang="es-HN" dirty="0" err="1" smtClean="0"/>
              <a:t>recording</a:t>
            </a:r>
            <a:r>
              <a:rPr lang="es-HN" dirty="0" smtClean="0"/>
              <a:t> </a:t>
            </a:r>
            <a:r>
              <a:rPr lang="es-HN" dirty="0" err="1" smtClean="0"/>
              <a:t>plant</a:t>
            </a:r>
            <a:r>
              <a:rPr lang="es-HN" dirty="0" smtClean="0"/>
              <a:t> performance</a:t>
            </a:r>
            <a:endParaRPr lang="es-H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1" descr="DSC02031.jpg"/>
          <p:cNvPicPr>
            <a:picLocks noGrp="1" noChangeAspect="1"/>
          </p:cNvPicPr>
          <p:nvPr isPhoto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HN" smtClean="0"/>
              <a:t>Inauguration Day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1" descr="DSC02032.jpg"/>
          <p:cNvPicPr>
            <a:picLocks noGrp="1" noChangeAspect="1"/>
          </p:cNvPicPr>
          <p:nvPr isPhoto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HN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1" descr="DSC02020.jpg"/>
          <p:cNvPicPr>
            <a:picLocks noGrp="1" noChangeAspect="1"/>
          </p:cNvPicPr>
          <p:nvPr isPhoto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HN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Examples of Technology Misfits in the Global South</a:t>
            </a:r>
          </a:p>
        </p:txBody>
      </p:sp>
      <p:sp>
        <p:nvSpPr>
          <p:cNvPr id="361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7325" y="1900238"/>
            <a:ext cx="7772400" cy="4719637"/>
          </a:xfrm>
        </p:spPr>
        <p:txBody>
          <a:bodyPr/>
          <a:lstStyle/>
          <a:p>
            <a:pPr eaLnBrk="1" hangingPunct="1"/>
            <a:r>
              <a:rPr lang="en-US" sz="2800" smtClean="0"/>
              <a:t>El Progreso, Honduras</a:t>
            </a:r>
          </a:p>
          <a:p>
            <a:pPr lvl="1" eaLnBrk="1" hangingPunct="1"/>
            <a:r>
              <a:rPr lang="en-US" sz="2400" smtClean="0"/>
              <a:t>Modular Package plant</a:t>
            </a:r>
          </a:p>
          <a:p>
            <a:pPr lvl="1" eaLnBrk="1" hangingPunct="1"/>
            <a:r>
              <a:rPr lang="en-US" sz="2400" smtClean="0"/>
              <a:t>Dependent technology</a:t>
            </a:r>
          </a:p>
          <a:p>
            <a:pPr eaLnBrk="1" hangingPunct="1"/>
            <a:r>
              <a:rPr lang="en-US" sz="2800" smtClean="0"/>
              <a:t>Siguatepeque</a:t>
            </a:r>
          </a:p>
          <a:p>
            <a:pPr lvl="1" eaLnBrk="1" hangingPunct="1"/>
            <a:r>
              <a:rPr lang="en-US" sz="2400" smtClean="0"/>
              <a:t>Built in place</a:t>
            </a:r>
          </a:p>
          <a:p>
            <a:pPr lvl="1" eaLnBrk="1" hangingPunct="1"/>
            <a:r>
              <a:rPr lang="en-US" sz="2400" smtClean="0"/>
              <a:t>Dependent technology</a:t>
            </a:r>
          </a:p>
          <a:p>
            <a:pPr eaLnBrk="1" hangingPunct="1"/>
            <a:r>
              <a:rPr lang="en-US" sz="2800" smtClean="0"/>
              <a:t>Marcala, Honduras</a:t>
            </a:r>
          </a:p>
          <a:p>
            <a:pPr lvl="1" eaLnBrk="1" hangingPunct="1"/>
            <a:r>
              <a:rPr lang="en-US" sz="2400" smtClean="0"/>
              <a:t>No chemical feeds</a:t>
            </a:r>
          </a:p>
          <a:p>
            <a:pPr lvl="1" eaLnBrk="1" hangingPunct="1"/>
            <a:r>
              <a:rPr lang="en-US" sz="2400" smtClean="0"/>
              <a:t>Upflow filtration</a:t>
            </a:r>
          </a:p>
          <a:p>
            <a:pPr lvl="1" eaLnBrk="1" hangingPunct="1"/>
            <a:r>
              <a:rPr lang="en-US" sz="2400" smtClean="0"/>
              <a:t>Worthless technology</a:t>
            </a:r>
          </a:p>
          <a:p>
            <a:pPr eaLnBrk="1" hangingPunct="1"/>
            <a:endParaRPr lang="en-US" sz="2800" smtClean="0"/>
          </a:p>
        </p:txBody>
      </p:sp>
      <p:pic>
        <p:nvPicPr>
          <p:cNvPr id="361476" name="Picture 4" descr="Marcala (15)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81500" y="2433638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1477" name="Picture 5" descr="El Progresso (13)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81500" y="2433638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1478" name="Picture 6" descr="El Progresso (74)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381500" y="2438400"/>
            <a:ext cx="4572000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1479" name="Picture 7" descr="El Progresso (65)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381500" y="2438400"/>
            <a:ext cx="4572000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1480" name="Picture 8" descr="El Progresso (25)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381500" y="1906099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1481" name="Picture 9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343400" y="1895109"/>
            <a:ext cx="4648200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1487" name="Picture 15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679950" y="2023533"/>
            <a:ext cx="39751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1475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1" descr="DSC02053.jpg"/>
          <p:cNvPicPr>
            <a:picLocks noGrp="1" noChangeAspect="1"/>
          </p:cNvPicPr>
          <p:nvPr isPhoto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7" name="Title 2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eaLnBrk="1" hangingPunct="1"/>
            <a:r>
              <a:rPr lang="es-HN" smtClean="0"/>
              <a:t>Workshop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6"/>
          <p:cNvGrpSpPr>
            <a:grpSpLocks/>
          </p:cNvGrpSpPr>
          <p:nvPr/>
        </p:nvGrpSpPr>
        <p:grpSpPr bwMode="auto">
          <a:xfrm>
            <a:off x="1828800" y="1600200"/>
            <a:ext cx="4876800" cy="4876800"/>
            <a:chOff x="1152" y="1008"/>
            <a:chExt cx="3072" cy="3072"/>
          </a:xfrm>
        </p:grpSpPr>
        <p:sp>
          <p:nvSpPr>
            <p:cNvPr id="20500" name="Oval 24"/>
            <p:cNvSpPr>
              <a:spLocks noChangeArrowheads="1"/>
            </p:cNvSpPr>
            <p:nvPr/>
          </p:nvSpPr>
          <p:spPr bwMode="auto">
            <a:xfrm>
              <a:off x="1152" y="1008"/>
              <a:ext cx="3072" cy="307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1" name="Oval 25"/>
            <p:cNvSpPr>
              <a:spLocks noChangeArrowheads="1"/>
            </p:cNvSpPr>
            <p:nvPr/>
          </p:nvSpPr>
          <p:spPr bwMode="auto">
            <a:xfrm>
              <a:off x="1392" y="1272"/>
              <a:ext cx="2592" cy="25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What does a team of 40 students do?</a:t>
            </a:r>
          </a:p>
        </p:txBody>
      </p:sp>
      <p:pic>
        <p:nvPicPr>
          <p:cNvPr id="20484" name="Picture 5"/>
          <p:cNvPicPr>
            <a:picLocks noChangeAspect="1" noChangeArrowheads="1"/>
          </p:cNvPicPr>
          <p:nvPr/>
        </p:nvPicPr>
        <p:blipFill>
          <a:blip r:embed="rId3" cstate="email">
            <a:lum bright="12000"/>
          </a:blip>
          <a:srcRect/>
          <a:stretch>
            <a:fillRect/>
          </a:stretch>
        </p:blipFill>
        <p:spPr bwMode="auto">
          <a:xfrm>
            <a:off x="2133600" y="1752600"/>
            <a:ext cx="1901825" cy="142557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</p:pic>
      <p:pic>
        <p:nvPicPr>
          <p:cNvPr id="20485" name="Picture 6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C6C3C6"/>
              </a:clrFrom>
              <a:clrTo>
                <a:srgbClr val="C6C3C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76800" y="4648200"/>
            <a:ext cx="2667000" cy="1893888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</p:pic>
      <p:grpSp>
        <p:nvGrpSpPr>
          <p:cNvPr id="20486" name="Group 16"/>
          <p:cNvGrpSpPr>
            <a:grpSpLocks/>
          </p:cNvGrpSpPr>
          <p:nvPr/>
        </p:nvGrpSpPr>
        <p:grpSpPr bwMode="auto">
          <a:xfrm>
            <a:off x="4419600" y="1524000"/>
            <a:ext cx="2190750" cy="2111375"/>
            <a:chOff x="2784" y="960"/>
            <a:chExt cx="1380" cy="1330"/>
          </a:xfrm>
        </p:grpSpPr>
        <p:sp>
          <p:nvSpPr>
            <p:cNvPr id="20498" name="Rectangle 15"/>
            <p:cNvSpPr>
              <a:spLocks noChangeArrowheads="1"/>
            </p:cNvSpPr>
            <p:nvPr/>
          </p:nvSpPr>
          <p:spPr bwMode="auto">
            <a:xfrm>
              <a:off x="2832" y="1008"/>
              <a:ext cx="1248" cy="96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0499" name="Picture 8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2784" y="960"/>
              <a:ext cx="1380" cy="1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487" name="Text Box 10"/>
          <p:cNvSpPr txBox="1">
            <a:spLocks noChangeArrowheads="1"/>
          </p:cNvSpPr>
          <p:nvPr/>
        </p:nvSpPr>
        <p:spPr bwMode="auto">
          <a:xfrm>
            <a:off x="6477000" y="1828800"/>
            <a:ext cx="1327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Analytical </a:t>
            </a:r>
          </a:p>
          <a:p>
            <a:r>
              <a:rPr lang="en-US" b="1"/>
              <a:t>Modeling</a:t>
            </a:r>
          </a:p>
        </p:txBody>
      </p:sp>
      <p:sp>
        <p:nvSpPr>
          <p:cNvPr id="20488" name="Text Box 11"/>
          <p:cNvSpPr txBox="1">
            <a:spLocks noChangeArrowheads="1"/>
          </p:cNvSpPr>
          <p:nvPr/>
        </p:nvSpPr>
        <p:spPr bwMode="auto">
          <a:xfrm>
            <a:off x="762000" y="1949450"/>
            <a:ext cx="152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Laboratory Research</a:t>
            </a:r>
          </a:p>
        </p:txBody>
      </p:sp>
      <p:pic>
        <p:nvPicPr>
          <p:cNvPr id="20489" name="Picture 1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391400" y="3048000"/>
            <a:ext cx="430213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0" name="Picture 1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334000" y="3733800"/>
            <a:ext cx="19812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1" name="Text Box 17"/>
          <p:cNvSpPr txBox="1">
            <a:spLocks noChangeArrowheads="1"/>
          </p:cNvSpPr>
          <p:nvPr/>
        </p:nvSpPr>
        <p:spPr bwMode="auto">
          <a:xfrm>
            <a:off x="6629400" y="3352800"/>
            <a:ext cx="654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CFD</a:t>
            </a:r>
          </a:p>
        </p:txBody>
      </p:sp>
      <p:sp>
        <p:nvSpPr>
          <p:cNvPr id="20492" name="Text Box 18"/>
          <p:cNvSpPr txBox="1">
            <a:spLocks noChangeArrowheads="1"/>
          </p:cNvSpPr>
          <p:nvPr/>
        </p:nvSpPr>
        <p:spPr bwMode="auto">
          <a:xfrm>
            <a:off x="7010400" y="6064250"/>
            <a:ext cx="15398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Automated Design</a:t>
            </a:r>
          </a:p>
        </p:txBody>
      </p:sp>
      <p:sp>
        <p:nvSpPr>
          <p:cNvPr id="20493" name="Text Box 19"/>
          <p:cNvSpPr txBox="1">
            <a:spLocks noChangeArrowheads="1"/>
          </p:cNvSpPr>
          <p:nvPr/>
        </p:nvSpPr>
        <p:spPr bwMode="auto">
          <a:xfrm>
            <a:off x="533400" y="5181600"/>
            <a:ext cx="22860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Full Scale Implementation,</a:t>
            </a:r>
          </a:p>
          <a:p>
            <a:r>
              <a:rPr lang="en-US" b="1"/>
              <a:t>Capacity Building, Training, and Empowerment</a:t>
            </a:r>
          </a:p>
        </p:txBody>
      </p:sp>
      <p:sp>
        <p:nvSpPr>
          <p:cNvPr id="20494" name="Text Box 20"/>
          <p:cNvSpPr txBox="1">
            <a:spLocks noChangeArrowheads="1"/>
          </p:cNvSpPr>
          <p:nvPr/>
        </p:nvSpPr>
        <p:spPr bwMode="auto">
          <a:xfrm>
            <a:off x="228600" y="38862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Evaluation</a:t>
            </a:r>
          </a:p>
        </p:txBody>
      </p:sp>
      <p:sp>
        <p:nvSpPr>
          <p:cNvPr id="20495" name="Text Box 21"/>
          <p:cNvSpPr txBox="1">
            <a:spLocks noChangeArrowheads="1"/>
          </p:cNvSpPr>
          <p:nvPr/>
        </p:nvSpPr>
        <p:spPr bwMode="auto">
          <a:xfrm>
            <a:off x="5499100" y="4376738"/>
            <a:ext cx="1663700" cy="2143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b="1"/>
              <a:t>Normalized energy dissipation</a:t>
            </a:r>
          </a:p>
        </p:txBody>
      </p:sp>
      <p:pic>
        <p:nvPicPr>
          <p:cNvPr id="20496" name="Picture 2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590800" y="5334000"/>
            <a:ext cx="1814513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7" name="Picture 23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600200" y="3505200"/>
            <a:ext cx="139065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Research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Approximately 1/2 of the student team is engaged in research to better understand the fundamental science of water treatment</a:t>
            </a:r>
          </a:p>
          <a:p>
            <a:pPr eaLnBrk="1" hangingPunct="1"/>
            <a:r>
              <a:rPr lang="en-US" dirty="0" smtClean="0"/>
              <a:t>We have the goal of consistently producing water that has less than 1 NTU (turbidity unit) without using electricity. </a:t>
            </a: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10400" y="0"/>
            <a:ext cx="2133600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5221" name="Line 5"/>
          <p:cNvSpPr>
            <a:spLocks noChangeShapeType="1"/>
          </p:cNvSpPr>
          <p:nvPr/>
        </p:nvSpPr>
        <p:spPr bwMode="auto">
          <a:xfrm>
            <a:off x="1828800" y="4724400"/>
            <a:ext cx="4114800" cy="0"/>
          </a:xfrm>
          <a:prstGeom prst="line">
            <a:avLst/>
          </a:prstGeom>
          <a:noFill/>
          <a:ln w="7620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65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221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</p:pic>
      <p:grpSp>
        <p:nvGrpSpPr>
          <p:cNvPr id="22532" name="Group 8"/>
          <p:cNvGrpSpPr>
            <a:grpSpLocks/>
          </p:cNvGrpSpPr>
          <p:nvPr/>
        </p:nvGrpSpPr>
        <p:grpSpPr bwMode="auto">
          <a:xfrm>
            <a:off x="6934200" y="0"/>
            <a:ext cx="2209800" cy="1447800"/>
            <a:chOff x="4368" y="0"/>
            <a:chExt cx="1392" cy="912"/>
          </a:xfrm>
        </p:grpSpPr>
        <p:sp>
          <p:nvSpPr>
            <p:cNvPr id="22533" name="AutoShape 7"/>
            <p:cNvSpPr>
              <a:spLocks noChangeArrowheads="1"/>
            </p:cNvSpPr>
            <p:nvPr/>
          </p:nvSpPr>
          <p:spPr bwMode="auto">
            <a:xfrm>
              <a:off x="4368" y="0"/>
              <a:ext cx="1392" cy="912"/>
            </a:xfrm>
            <a:prstGeom prst="roundRect">
              <a:avLst>
                <a:gd name="adj" fmla="val 28509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2534" name="Picture 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4416" y="0"/>
              <a:ext cx="1344" cy="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mtClean="0"/>
              <a:t>Automated Design Tool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 3-year major team effort creating a tool that produces complete water treatment plant designs</a:t>
            </a:r>
          </a:p>
          <a:p>
            <a:pPr eaLnBrk="1" hangingPunct="1"/>
            <a:r>
              <a:rPr lang="en-US" dirty="0" smtClean="0"/>
              <a:t>Placed online May 2009 for global dissemination of designs</a:t>
            </a: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C6C3C6"/>
              </a:clrFrom>
              <a:clrTo>
                <a:srgbClr val="C6C3C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29200" y="3937000"/>
            <a:ext cx="4114800" cy="2921000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</p:pic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457200" y="4176713"/>
            <a:ext cx="4191000" cy="2528887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  <p:txBody>
          <a:bodyPr>
            <a:spAutoFit/>
          </a:bodyPr>
          <a:lstStyle/>
          <a:p>
            <a:pPr marL="287338" indent="-287338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3200">
                <a:latin typeface="Candara" pitchFamily="34" charset="0"/>
              </a:rPr>
              <a:t>The tool is powerful and makes it possible to quickly check the effects of different design assumptions</a:t>
            </a:r>
          </a:p>
        </p:txBody>
      </p:sp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10400" y="0"/>
            <a:ext cx="2133600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4495800" cy="1143000"/>
          </a:xfrm>
        </p:spPr>
        <p:txBody>
          <a:bodyPr/>
          <a:lstStyle/>
          <a:p>
            <a:pPr eaLnBrk="1" hangingPunct="1"/>
            <a:r>
              <a:rPr lang="en-US" smtClean="0"/>
              <a:t>Project Expansion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The need for surface water treatment is great in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Latin America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Sub-Saharan Africa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South and South East Asia 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Our model for scaling is to empower local partners to build the AguaClara plants using local materials and local construction techniques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  <p:pic>
        <p:nvPicPr>
          <p:cNvPr id="24580" name="Picture 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00800" y="1588"/>
            <a:ext cx="1389063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29200" y="0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9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772400" y="0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44958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How much does it cost?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800600" cy="4525963"/>
          </a:xfrm>
        </p:spPr>
        <p:txBody>
          <a:bodyPr/>
          <a:lstStyle/>
          <a:p>
            <a:pPr eaLnBrk="1" hangingPunct="1"/>
            <a:r>
              <a:rPr lang="en-US" dirty="0" smtClean="0"/>
              <a:t>$20/person for the design-build-train-operate-transfer costs</a:t>
            </a:r>
          </a:p>
          <a:p>
            <a:pPr eaLnBrk="1" hangingPunct="1"/>
            <a:r>
              <a:rPr lang="en-US" dirty="0" smtClean="0"/>
              <a:t>About ¼ the cost of conventional water treatment </a:t>
            </a:r>
            <a:r>
              <a:rPr lang="en-US" dirty="0" smtClean="0"/>
              <a:t>technologies</a:t>
            </a:r>
          </a:p>
          <a:p>
            <a:pPr eaLnBrk="1" hangingPunct="1"/>
            <a:r>
              <a:rPr lang="en-US" dirty="0" smtClean="0"/>
              <a:t>Benefits from the free design service provided by the AguaClara team</a:t>
            </a:r>
            <a:endParaRPr lang="en-US" dirty="0" smtClean="0"/>
          </a:p>
        </p:txBody>
      </p:sp>
      <p:pic>
        <p:nvPicPr>
          <p:cNvPr id="25604" name="Picture 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00800" y="1588"/>
            <a:ext cx="1389063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29200" y="0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9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772400" y="0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10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334000" y="1524000"/>
            <a:ext cx="358140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ChangeArrowheads="1"/>
          </p:cNvSpPr>
          <p:nvPr/>
        </p:nvSpPr>
        <p:spPr bwMode="auto">
          <a:xfrm>
            <a:off x="457200" y="45720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b="1">
                <a:solidFill>
                  <a:schemeClr val="tx2"/>
                </a:solidFill>
                <a:latin typeface="Arial Black" pitchFamily="34" charset="0"/>
              </a:rPr>
              <a:t>Partnerships</a:t>
            </a:r>
          </a:p>
        </p:txBody>
      </p:sp>
      <p:sp>
        <p:nvSpPr>
          <p:cNvPr id="230406" name="Oval 6"/>
          <p:cNvSpPr>
            <a:spLocks noChangeArrowheads="1"/>
          </p:cNvSpPr>
          <p:nvPr/>
        </p:nvSpPr>
        <p:spPr bwMode="auto">
          <a:xfrm>
            <a:off x="3192462" y="4318000"/>
            <a:ext cx="3124200" cy="16510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Ctr="1"/>
          <a:lstStyle/>
          <a:p>
            <a:pPr algn="ctr" eaLnBrk="0" hangingPunct="0"/>
            <a:r>
              <a:rPr lang="en-US">
                <a:latin typeface="Tahoma" pitchFamily="34" charset="0"/>
              </a:rPr>
              <a:t>Water Treatment Plant</a:t>
            </a:r>
          </a:p>
        </p:txBody>
      </p:sp>
      <p:sp>
        <p:nvSpPr>
          <p:cNvPr id="230410" name="AutoShape 10"/>
          <p:cNvSpPr>
            <a:spLocks noChangeArrowheads="1"/>
          </p:cNvSpPr>
          <p:nvPr/>
        </p:nvSpPr>
        <p:spPr bwMode="auto">
          <a:xfrm>
            <a:off x="6629400" y="1600200"/>
            <a:ext cx="2286000" cy="119181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/>
            <a:r>
              <a:rPr lang="en-US" sz="1600" dirty="0" smtClean="0">
                <a:latin typeface="Tahoma" pitchFamily="34" charset="0"/>
              </a:rPr>
              <a:t>Funding </a:t>
            </a:r>
            <a:endParaRPr lang="en-US" sz="1600" dirty="0">
              <a:latin typeface="Tahoma" pitchFamily="34" charset="0"/>
            </a:endParaRPr>
          </a:p>
          <a:p>
            <a:pPr eaLnBrk="0" hangingPunct="0">
              <a:buFontTx/>
              <a:buChar char="•"/>
            </a:pPr>
            <a:r>
              <a:rPr lang="en-US" sz="1600" dirty="0" err="1">
                <a:latin typeface="Tahoma" pitchFamily="34" charset="0"/>
              </a:rPr>
              <a:t>Sanjuan</a:t>
            </a:r>
            <a:r>
              <a:rPr lang="en-US" sz="1600" dirty="0">
                <a:latin typeface="Tahoma" pitchFamily="34" charset="0"/>
              </a:rPr>
              <a:t> Fund</a:t>
            </a:r>
          </a:p>
          <a:p>
            <a:pPr eaLnBrk="0" hangingPunct="0">
              <a:buFontTx/>
              <a:buChar char="•"/>
            </a:pPr>
            <a:r>
              <a:rPr lang="en-US" sz="1600" dirty="0">
                <a:latin typeface="Tahoma" pitchFamily="34" charset="0"/>
              </a:rPr>
              <a:t>Cornell </a:t>
            </a:r>
            <a:r>
              <a:rPr lang="en-US" sz="1600" dirty="0" smtClean="0">
                <a:latin typeface="Tahoma" pitchFamily="34" charset="0"/>
              </a:rPr>
              <a:t>University</a:t>
            </a:r>
          </a:p>
          <a:p>
            <a:pPr eaLnBrk="0" hangingPunct="0">
              <a:buFontTx/>
              <a:buChar char="•"/>
            </a:pPr>
            <a:r>
              <a:rPr lang="en-US" sz="1600" dirty="0" smtClean="0">
                <a:latin typeface="Tahoma" pitchFamily="34" charset="0"/>
              </a:rPr>
              <a:t>Friends of AguaClara</a:t>
            </a:r>
            <a:endParaRPr lang="en-US" sz="1600" dirty="0">
              <a:latin typeface="Tahoma" pitchFamily="34" charset="0"/>
            </a:endParaRPr>
          </a:p>
        </p:txBody>
      </p:sp>
      <p:cxnSp>
        <p:nvCxnSpPr>
          <p:cNvPr id="230412" name="AutoShape 12"/>
          <p:cNvCxnSpPr>
            <a:cxnSpLocks noChangeShapeType="1"/>
            <a:stCxn id="48138" idx="0"/>
            <a:endCxn id="21" idx="1"/>
          </p:cNvCxnSpPr>
          <p:nvPr/>
        </p:nvCxnSpPr>
        <p:spPr bwMode="auto">
          <a:xfrm rot="5400000" flipH="1" flipV="1">
            <a:off x="2430870" y="3586063"/>
            <a:ext cx="659585" cy="879475"/>
          </a:xfrm>
          <a:prstGeom prst="curvedConnector2">
            <a:avLst/>
          </a:prstGeom>
          <a:noFill/>
          <a:ln w="25400">
            <a:solidFill>
              <a:schemeClr val="tx1"/>
            </a:solidFill>
            <a:round/>
            <a:headEnd type="triangle" w="lg" len="lg"/>
            <a:tailEnd type="none" w="lg" len="lg"/>
          </a:ln>
          <a:effectLst/>
        </p:spPr>
      </p:cxnSp>
      <p:cxnSp>
        <p:nvCxnSpPr>
          <p:cNvPr id="230416" name="AutoShape 16"/>
          <p:cNvCxnSpPr>
            <a:cxnSpLocks noChangeShapeType="1"/>
            <a:stCxn id="230410" idx="1"/>
            <a:endCxn id="230426" idx="3"/>
          </p:cNvCxnSpPr>
          <p:nvPr/>
        </p:nvCxnSpPr>
        <p:spPr bwMode="auto">
          <a:xfrm rot="10800000" flipV="1">
            <a:off x="6396038" y="2196107"/>
            <a:ext cx="233362" cy="9657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none" w="lg" len="lg"/>
            <a:tailEnd type="triangle" w="lg" len="lg"/>
          </a:ln>
          <a:effectLst/>
        </p:spPr>
      </p:cxnSp>
      <p:cxnSp>
        <p:nvCxnSpPr>
          <p:cNvPr id="230418" name="AutoShape 18"/>
          <p:cNvCxnSpPr>
            <a:cxnSpLocks noChangeShapeType="1"/>
            <a:stCxn id="48138" idx="3"/>
            <a:endCxn id="230406" idx="2"/>
          </p:cNvCxnSpPr>
          <p:nvPr/>
        </p:nvCxnSpPr>
        <p:spPr bwMode="auto">
          <a:xfrm>
            <a:off x="2811462" y="5140452"/>
            <a:ext cx="381000" cy="3048"/>
          </a:xfrm>
          <a:prstGeom prst="curved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round/>
            <a:headEnd type="none" w="lg" len="lg"/>
            <a:tailEnd type="triangle" w="lg" len="lg"/>
          </a:ln>
          <a:effectLst/>
        </p:spPr>
      </p:cxnSp>
      <p:grpSp>
        <p:nvGrpSpPr>
          <p:cNvPr id="25" name="Group 24"/>
          <p:cNvGrpSpPr/>
          <p:nvPr/>
        </p:nvGrpSpPr>
        <p:grpSpPr>
          <a:xfrm>
            <a:off x="4114800" y="1950606"/>
            <a:ext cx="2281238" cy="1325994"/>
            <a:chOff x="4114800" y="1950606"/>
            <a:chExt cx="2281238" cy="1325994"/>
          </a:xfrm>
        </p:grpSpPr>
        <p:cxnSp>
          <p:nvCxnSpPr>
            <p:cNvPr id="230423" name="AutoShape 23"/>
            <p:cNvCxnSpPr>
              <a:cxnSpLocks noChangeShapeType="1"/>
              <a:stCxn id="230426" idx="2"/>
              <a:endCxn id="21" idx="0"/>
            </p:cNvCxnSpPr>
            <p:nvPr/>
          </p:nvCxnSpPr>
          <p:spPr bwMode="auto">
            <a:xfrm rot="5400000">
              <a:off x="4524922" y="2546102"/>
              <a:ext cx="815677" cy="645319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 type="none" w="lg" len="lg"/>
              <a:tailEnd type="triangle" w="lg" len="lg"/>
            </a:ln>
            <a:effectLst/>
          </p:spPr>
        </p:cxnSp>
        <p:pic>
          <p:nvPicPr>
            <p:cNvPr id="230426" name="Picture 26" descr="CEE a ppt cover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114800" y="1950606"/>
              <a:ext cx="2281238" cy="510317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9" name="Group 28"/>
          <p:cNvGrpSpPr/>
          <p:nvPr/>
        </p:nvGrpSpPr>
        <p:grpSpPr>
          <a:xfrm>
            <a:off x="6316662" y="4984750"/>
            <a:ext cx="1912938" cy="1517650"/>
            <a:chOff x="6316662" y="4984750"/>
            <a:chExt cx="1912938" cy="1517650"/>
          </a:xfrm>
        </p:grpSpPr>
        <p:cxnSp>
          <p:nvCxnSpPr>
            <p:cNvPr id="230415" name="AutoShape 15"/>
            <p:cNvCxnSpPr>
              <a:cxnSpLocks noChangeShapeType="1"/>
              <a:stCxn id="230428" idx="1"/>
              <a:endCxn id="230406" idx="6"/>
            </p:cNvCxnSpPr>
            <p:nvPr/>
          </p:nvCxnSpPr>
          <p:spPr bwMode="auto">
            <a:xfrm rot="10800000">
              <a:off x="6316662" y="5143501"/>
              <a:ext cx="401638" cy="161925"/>
            </a:xfrm>
            <a:prstGeom prst="curvedConnector3">
              <a:avLst>
                <a:gd name="adj1" fmla="val 50000"/>
              </a:avLst>
            </a:prstGeom>
            <a:noFill/>
            <a:ln w="25400">
              <a:solidFill>
                <a:schemeClr val="tx1"/>
              </a:solidFill>
              <a:round/>
              <a:headEnd type="none" w="lg" len="lg"/>
              <a:tailEnd type="triangle" w="lg" len="lg"/>
            </a:ln>
            <a:effectLst/>
          </p:spPr>
        </p:cxnSp>
        <p:pic>
          <p:nvPicPr>
            <p:cNvPr id="230427" name="Picture 27" descr="BD10972_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54825" y="5588000"/>
              <a:ext cx="1298575" cy="914400"/>
            </a:xfrm>
            <a:prstGeom prst="rect">
              <a:avLst/>
            </a:prstGeom>
            <a:noFill/>
          </p:spPr>
        </p:pic>
        <p:sp>
          <p:nvSpPr>
            <p:cNvPr id="230428" name="Rectangle 28"/>
            <p:cNvSpPr>
              <a:spLocks noChangeArrowheads="1"/>
            </p:cNvSpPr>
            <p:nvPr/>
          </p:nvSpPr>
          <p:spPr bwMode="auto">
            <a:xfrm>
              <a:off x="6718300" y="4984750"/>
              <a:ext cx="1511300" cy="641350"/>
            </a:xfrm>
            <a:prstGeom prst="rect">
              <a:avLst/>
            </a:prstGeom>
            <a:noFill/>
            <a:ln w="12700">
              <a:noFill/>
              <a:miter lim="800000"/>
              <a:headEnd type="none" w="lg" len="med"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dirty="0"/>
                <a:t>Municipal Government</a:t>
              </a:r>
            </a:p>
          </p:txBody>
        </p:sp>
      </p:grpSp>
      <p:pic>
        <p:nvPicPr>
          <p:cNvPr id="21" name="Picture 12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0400" y="3276600"/>
            <a:ext cx="2819400" cy="83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C6C3C6"/>
              </a:clrFrom>
              <a:clrTo>
                <a:srgbClr val="C6C3C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30662" y="4876800"/>
            <a:ext cx="1447800" cy="1027759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</p:pic>
      <p:cxnSp>
        <p:nvCxnSpPr>
          <p:cNvPr id="24" name="AutoShape 23"/>
          <p:cNvCxnSpPr>
            <a:cxnSpLocks noChangeShapeType="1"/>
            <a:stCxn id="21" idx="3"/>
            <a:endCxn id="28" idx="1"/>
          </p:cNvCxnSpPr>
          <p:nvPr/>
        </p:nvCxnSpPr>
        <p:spPr bwMode="auto">
          <a:xfrm flipV="1">
            <a:off x="6019800" y="3679388"/>
            <a:ext cx="609600" cy="16619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none" w="lg" len="lg"/>
            <a:tailEnd type="triangle" w="lg" len="lg"/>
          </a:ln>
          <a:effectLst/>
        </p:spPr>
      </p:cxnSp>
      <p:sp>
        <p:nvSpPr>
          <p:cNvPr id="28" name="AutoShape 10"/>
          <p:cNvSpPr>
            <a:spLocks noChangeArrowheads="1"/>
          </p:cNvSpPr>
          <p:nvPr/>
        </p:nvSpPr>
        <p:spPr bwMode="auto">
          <a:xfrm>
            <a:off x="6629400" y="3083480"/>
            <a:ext cx="2328862" cy="119181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/>
            <a:r>
              <a:rPr lang="en-US" sz="1600" dirty="0" smtClean="0">
                <a:latin typeface="Tahoma" pitchFamily="34" charset="0"/>
              </a:rPr>
              <a:t>R&amp;D</a:t>
            </a:r>
          </a:p>
          <a:p>
            <a:pPr eaLnBrk="0" hangingPunct="0"/>
            <a:r>
              <a:rPr lang="en-US" sz="1600" dirty="0" smtClean="0">
                <a:latin typeface="Tahoma" pitchFamily="34" charset="0"/>
              </a:rPr>
              <a:t>Design</a:t>
            </a:r>
          </a:p>
          <a:p>
            <a:pPr eaLnBrk="0" hangingPunct="0"/>
            <a:r>
              <a:rPr lang="en-US" sz="1600" dirty="0" smtClean="0">
                <a:latin typeface="Tahoma" pitchFamily="34" charset="0"/>
              </a:rPr>
              <a:t>Team trip to visit project sites</a:t>
            </a:r>
            <a:endParaRPr lang="en-US" sz="1600" dirty="0">
              <a:latin typeface="Tahoma" pitchFamily="34" charset="0"/>
            </a:endParaRPr>
          </a:p>
        </p:txBody>
      </p:sp>
      <p:pic>
        <p:nvPicPr>
          <p:cNvPr id="48137" name="Picture 9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28600" y="1828800"/>
            <a:ext cx="2286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0" name="Group 29"/>
          <p:cNvGrpSpPr/>
          <p:nvPr/>
        </p:nvGrpSpPr>
        <p:grpSpPr>
          <a:xfrm>
            <a:off x="2320925" y="1905000"/>
            <a:ext cx="1089025" cy="2450592"/>
            <a:chOff x="2320925" y="1905000"/>
            <a:chExt cx="1089025" cy="2450592"/>
          </a:xfrm>
        </p:grpSpPr>
        <p:pic>
          <p:nvPicPr>
            <p:cNvPr id="48131" name="Picture 3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2743200" y="1905000"/>
              <a:ext cx="666750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64" name="AutoShape 12"/>
            <p:cNvCxnSpPr>
              <a:cxnSpLocks noChangeShapeType="1"/>
              <a:stCxn id="48138" idx="0"/>
              <a:endCxn id="48131" idx="2"/>
            </p:cNvCxnSpPr>
            <p:nvPr/>
          </p:nvCxnSpPr>
          <p:spPr bwMode="auto">
            <a:xfrm rot="5400000" flipH="1" flipV="1">
              <a:off x="1806829" y="3085846"/>
              <a:ext cx="1783842" cy="755650"/>
            </a:xfrm>
            <a:prstGeom prst="curvedConnector3">
              <a:avLst>
                <a:gd name="adj1" fmla="val 50000"/>
              </a:avLst>
            </a:prstGeom>
            <a:noFill/>
            <a:ln w="25400">
              <a:solidFill>
                <a:schemeClr val="tx1"/>
              </a:solidFill>
              <a:round/>
              <a:headEnd type="triangle" w="lg" len="lg"/>
              <a:tailEnd type="none" w="lg" len="lg"/>
            </a:ln>
            <a:effectLst/>
          </p:spPr>
        </p:cxnSp>
      </p:grpSp>
      <p:cxnSp>
        <p:nvCxnSpPr>
          <p:cNvPr id="68" name="AutoShape 12"/>
          <p:cNvCxnSpPr>
            <a:cxnSpLocks noChangeShapeType="1"/>
            <a:stCxn id="48138" idx="0"/>
            <a:endCxn id="48137" idx="2"/>
          </p:cNvCxnSpPr>
          <p:nvPr/>
        </p:nvCxnSpPr>
        <p:spPr bwMode="auto">
          <a:xfrm rot="16200000" flipV="1">
            <a:off x="963867" y="2998533"/>
            <a:ext cx="1764792" cy="949325"/>
          </a:xfrm>
          <a:prstGeom prst="curved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round/>
            <a:headEnd type="triangle" w="lg" len="lg"/>
            <a:tailEnd type="none" w="lg" len="lg"/>
          </a:ln>
          <a:effectLst/>
        </p:spPr>
      </p:cxnSp>
      <p:pic>
        <p:nvPicPr>
          <p:cNvPr id="48138" name="Picture 10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830387" y="4355592"/>
            <a:ext cx="981075" cy="1569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28600" y="4800600"/>
            <a:ext cx="9525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11" cstate="print"/>
          <a:srcRect l="3429" t="11594" r="46286" b="7246"/>
          <a:stretch>
            <a:fillRect/>
          </a:stretch>
        </p:blipFill>
        <p:spPr bwMode="auto">
          <a:xfrm>
            <a:off x="76200" y="3810000"/>
            <a:ext cx="1905000" cy="606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12" cstate="print"/>
          <a:srcRect l="6118" r="6118"/>
          <a:stretch>
            <a:fillRect/>
          </a:stretch>
        </p:blipFill>
        <p:spPr bwMode="auto">
          <a:xfrm>
            <a:off x="76200" y="6019800"/>
            <a:ext cx="29718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2304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0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6" grpId="0" animBg="1"/>
      <p:bldP spid="230410" grpId="0" animBg="1"/>
      <p:bldP spid="28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Growth within and beyond Honduras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implementation partners (design</a:t>
            </a:r>
            <a:r>
              <a:rPr lang="en-US" dirty="0" smtClean="0"/>
              <a:t>, build, train, operate</a:t>
            </a:r>
            <a:r>
              <a:rPr lang="en-US" dirty="0" smtClean="0"/>
              <a:t>, monitor) selected through the RRAS-CA network</a:t>
            </a:r>
          </a:p>
          <a:p>
            <a:r>
              <a:rPr lang="en-US" dirty="0" smtClean="0"/>
              <a:t>Funding in the initial stages organized by The Resource Foundation to support:</a:t>
            </a:r>
          </a:p>
          <a:p>
            <a:pPr lvl="1"/>
            <a:r>
              <a:rPr lang="en-US" dirty="0" smtClean="0"/>
              <a:t>Training of engineers and technicians</a:t>
            </a:r>
          </a:p>
          <a:p>
            <a:pPr lvl="1"/>
            <a:r>
              <a:rPr lang="en-US" dirty="0" smtClean="0"/>
              <a:t>Construction of demonstration AguaClara plants for cities near the capital cities</a:t>
            </a:r>
          </a:p>
          <a:p>
            <a:r>
              <a:rPr lang="en-US" dirty="0" smtClean="0"/>
              <a:t>Gradual transition to funding provided by municipalities and central governments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 win-win-win-win-win partnership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Communities in Latin America</a:t>
            </a:r>
          </a:p>
          <a:p>
            <a:r>
              <a:rPr lang="en-US" dirty="0" smtClean="0"/>
              <a:t>Implementing Partners</a:t>
            </a:r>
          </a:p>
          <a:p>
            <a:r>
              <a:rPr lang="en-US" dirty="0" smtClean="0"/>
              <a:t>The Resource Foundation</a:t>
            </a:r>
          </a:p>
          <a:p>
            <a:r>
              <a:rPr lang="en-US" dirty="0" smtClean="0"/>
              <a:t>Donors</a:t>
            </a:r>
          </a:p>
          <a:p>
            <a:r>
              <a:rPr lang="en-US" dirty="0" smtClean="0"/>
              <a:t>AguaClara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1981200" y="4519613"/>
            <a:ext cx="7162800" cy="1263650"/>
          </a:xfrm>
          <a:prstGeom prst="rect">
            <a:avLst/>
          </a:prstGeom>
          <a:solidFill>
            <a:srgbClr val="00FF00">
              <a:alpha val="50195"/>
            </a:srgbClr>
          </a:solidFill>
          <a:ln w="12700">
            <a:solidFill>
              <a:schemeClr val="tx1"/>
            </a:solidFill>
            <a:miter lim="800000"/>
            <a:headEnd type="none" w="lg" len="med"/>
            <a:tailEnd type="non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981200" y="3657600"/>
            <a:ext cx="7162800" cy="2133600"/>
          </a:xfrm>
          <a:prstGeom prst="rect">
            <a:avLst/>
          </a:prstGeom>
          <a:solidFill>
            <a:srgbClr val="C800C8">
              <a:alpha val="50195"/>
            </a:srgbClr>
          </a:solidFill>
          <a:ln w="12700">
            <a:solidFill>
              <a:schemeClr val="tx1"/>
            </a:solidFill>
            <a:miter lim="800000"/>
            <a:headEnd type="none" w="lg" len="med"/>
            <a:tailEnd type="non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Robust Surface Water Treatment Niche</a:t>
            </a:r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>
            <a:off x="1981200" y="5783263"/>
            <a:ext cx="7162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 flipV="1">
            <a:off x="1981200" y="1635125"/>
            <a:ext cx="0" cy="41608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1327150" y="3733800"/>
            <a:ext cx="654050" cy="366713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  <p:txBody>
          <a:bodyPr wrap="none">
            <a:spAutoFit/>
          </a:bodyPr>
          <a:lstStyle/>
          <a:p>
            <a:r>
              <a:rPr lang="en-US"/>
              <a:t>NTU</a:t>
            </a:r>
          </a:p>
        </p:txBody>
      </p:sp>
      <p:grpSp>
        <p:nvGrpSpPr>
          <p:cNvPr id="7176" name="Group 8"/>
          <p:cNvGrpSpPr>
            <a:grpSpLocks/>
          </p:cNvGrpSpPr>
          <p:nvPr/>
        </p:nvGrpSpPr>
        <p:grpSpPr bwMode="auto">
          <a:xfrm>
            <a:off x="1828800" y="1981200"/>
            <a:ext cx="304800" cy="3810000"/>
            <a:chOff x="576" y="1680"/>
            <a:chExt cx="192" cy="1440"/>
          </a:xfrm>
        </p:grpSpPr>
        <p:sp>
          <p:nvSpPr>
            <p:cNvPr id="7221" name="Line 9"/>
            <p:cNvSpPr>
              <a:spLocks noChangeShapeType="1"/>
            </p:cNvSpPr>
            <p:nvPr/>
          </p:nvSpPr>
          <p:spPr bwMode="auto">
            <a:xfrm>
              <a:off x="576" y="3120"/>
              <a:ext cx="1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7222" name="Line 10"/>
            <p:cNvSpPr>
              <a:spLocks noChangeShapeType="1"/>
            </p:cNvSpPr>
            <p:nvPr/>
          </p:nvSpPr>
          <p:spPr bwMode="auto">
            <a:xfrm>
              <a:off x="576" y="2640"/>
              <a:ext cx="1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7223" name="Line 11"/>
            <p:cNvSpPr>
              <a:spLocks noChangeShapeType="1"/>
            </p:cNvSpPr>
            <p:nvPr/>
          </p:nvSpPr>
          <p:spPr bwMode="auto">
            <a:xfrm>
              <a:off x="576" y="2160"/>
              <a:ext cx="1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7224" name="Line 12"/>
            <p:cNvSpPr>
              <a:spLocks noChangeShapeType="1"/>
            </p:cNvSpPr>
            <p:nvPr/>
          </p:nvSpPr>
          <p:spPr bwMode="auto">
            <a:xfrm>
              <a:off x="576" y="1680"/>
              <a:ext cx="1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7177" name="Text Box 13"/>
          <p:cNvSpPr txBox="1">
            <a:spLocks noChangeArrowheads="1"/>
          </p:cNvSpPr>
          <p:nvPr/>
        </p:nvSpPr>
        <p:spPr bwMode="auto">
          <a:xfrm>
            <a:off x="1600200" y="5599113"/>
            <a:ext cx="311150" cy="366712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  <p:txBody>
          <a:bodyPr wrap="none">
            <a:spAutoFit/>
          </a:bodyPr>
          <a:lstStyle/>
          <a:p>
            <a:pPr algn="r"/>
            <a:r>
              <a:rPr lang="en-US"/>
              <a:t>1</a:t>
            </a:r>
          </a:p>
        </p:txBody>
      </p:sp>
      <p:sp>
        <p:nvSpPr>
          <p:cNvPr id="7178" name="Text Box 14"/>
          <p:cNvSpPr txBox="1">
            <a:spLocks noChangeArrowheads="1"/>
          </p:cNvSpPr>
          <p:nvPr/>
        </p:nvSpPr>
        <p:spPr bwMode="auto">
          <a:xfrm>
            <a:off x="1473200" y="4343400"/>
            <a:ext cx="438150" cy="366713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  <p:txBody>
          <a:bodyPr wrap="none">
            <a:spAutoFit/>
          </a:bodyPr>
          <a:lstStyle/>
          <a:p>
            <a:pPr algn="r"/>
            <a:r>
              <a:rPr lang="en-US"/>
              <a:t>10</a:t>
            </a:r>
          </a:p>
        </p:txBody>
      </p:sp>
      <p:sp>
        <p:nvSpPr>
          <p:cNvPr id="7179" name="Text Box 15"/>
          <p:cNvSpPr txBox="1">
            <a:spLocks noChangeArrowheads="1"/>
          </p:cNvSpPr>
          <p:nvPr/>
        </p:nvSpPr>
        <p:spPr bwMode="auto">
          <a:xfrm>
            <a:off x="1346200" y="3048000"/>
            <a:ext cx="565150" cy="366713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  <p:txBody>
          <a:bodyPr wrap="none">
            <a:spAutoFit/>
          </a:bodyPr>
          <a:lstStyle/>
          <a:p>
            <a:pPr algn="r"/>
            <a:r>
              <a:rPr lang="en-US"/>
              <a:t>100</a:t>
            </a:r>
          </a:p>
        </p:txBody>
      </p:sp>
      <p:sp>
        <p:nvSpPr>
          <p:cNvPr id="7180" name="Text Box 16"/>
          <p:cNvSpPr txBox="1">
            <a:spLocks noChangeArrowheads="1"/>
          </p:cNvSpPr>
          <p:nvPr/>
        </p:nvSpPr>
        <p:spPr bwMode="auto">
          <a:xfrm>
            <a:off x="1219200" y="1752600"/>
            <a:ext cx="692150" cy="366713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  <p:txBody>
          <a:bodyPr wrap="none">
            <a:spAutoFit/>
          </a:bodyPr>
          <a:lstStyle/>
          <a:p>
            <a:pPr algn="r"/>
            <a:r>
              <a:rPr lang="en-US"/>
              <a:t>1000</a:t>
            </a:r>
          </a:p>
        </p:txBody>
      </p:sp>
      <p:sp>
        <p:nvSpPr>
          <p:cNvPr id="7181" name="Text Box 17"/>
          <p:cNvSpPr txBox="1">
            <a:spLocks noChangeArrowheads="1"/>
          </p:cNvSpPr>
          <p:nvPr/>
        </p:nvSpPr>
        <p:spPr bwMode="auto">
          <a:xfrm>
            <a:off x="4495800" y="6172200"/>
            <a:ext cx="1263650" cy="366713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  <p:txBody>
          <a:bodyPr wrap="none">
            <a:spAutoFit/>
          </a:bodyPr>
          <a:lstStyle/>
          <a:p>
            <a:r>
              <a:rPr lang="en-US"/>
              <a:t>Population</a:t>
            </a:r>
          </a:p>
        </p:txBody>
      </p:sp>
      <p:grpSp>
        <p:nvGrpSpPr>
          <p:cNvPr id="7182" name="Group 18"/>
          <p:cNvGrpSpPr>
            <a:grpSpLocks/>
          </p:cNvGrpSpPr>
          <p:nvPr/>
        </p:nvGrpSpPr>
        <p:grpSpPr bwMode="auto">
          <a:xfrm>
            <a:off x="1981200" y="5638800"/>
            <a:ext cx="6350000" cy="304800"/>
            <a:chOff x="672" y="3552"/>
            <a:chExt cx="4000" cy="192"/>
          </a:xfrm>
        </p:grpSpPr>
        <p:sp>
          <p:nvSpPr>
            <p:cNvPr id="7215" name="Line 19"/>
            <p:cNvSpPr>
              <a:spLocks noChangeShapeType="1"/>
            </p:cNvSpPr>
            <p:nvPr/>
          </p:nvSpPr>
          <p:spPr bwMode="auto">
            <a:xfrm rot="5400000">
              <a:off x="576" y="3648"/>
              <a:ext cx="1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7216" name="Line 20"/>
            <p:cNvSpPr>
              <a:spLocks noChangeShapeType="1"/>
            </p:cNvSpPr>
            <p:nvPr/>
          </p:nvSpPr>
          <p:spPr bwMode="auto">
            <a:xfrm rot="5400000">
              <a:off x="1376" y="3648"/>
              <a:ext cx="1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7217" name="Line 21"/>
            <p:cNvSpPr>
              <a:spLocks noChangeShapeType="1"/>
            </p:cNvSpPr>
            <p:nvPr/>
          </p:nvSpPr>
          <p:spPr bwMode="auto">
            <a:xfrm rot="5400000">
              <a:off x="2176" y="3648"/>
              <a:ext cx="1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7218" name="Line 22"/>
            <p:cNvSpPr>
              <a:spLocks noChangeShapeType="1"/>
            </p:cNvSpPr>
            <p:nvPr/>
          </p:nvSpPr>
          <p:spPr bwMode="auto">
            <a:xfrm rot="5400000">
              <a:off x="2976" y="3648"/>
              <a:ext cx="1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7219" name="Line 23"/>
            <p:cNvSpPr>
              <a:spLocks noChangeShapeType="1"/>
            </p:cNvSpPr>
            <p:nvPr/>
          </p:nvSpPr>
          <p:spPr bwMode="auto">
            <a:xfrm rot="5400000">
              <a:off x="3776" y="3648"/>
              <a:ext cx="1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7220" name="Line 24"/>
            <p:cNvSpPr>
              <a:spLocks noChangeShapeType="1"/>
            </p:cNvSpPr>
            <p:nvPr/>
          </p:nvSpPr>
          <p:spPr bwMode="auto">
            <a:xfrm rot="5400000">
              <a:off x="4576" y="3648"/>
              <a:ext cx="1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7183" name="Text Box 25"/>
          <p:cNvSpPr txBox="1">
            <a:spLocks noChangeArrowheads="1"/>
          </p:cNvSpPr>
          <p:nvPr/>
        </p:nvSpPr>
        <p:spPr bwMode="auto">
          <a:xfrm>
            <a:off x="1822450" y="5881688"/>
            <a:ext cx="311150" cy="366712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1</a:t>
            </a:r>
          </a:p>
        </p:txBody>
      </p:sp>
      <p:sp>
        <p:nvSpPr>
          <p:cNvPr id="7184" name="Text Box 26"/>
          <p:cNvSpPr txBox="1">
            <a:spLocks noChangeArrowheads="1"/>
          </p:cNvSpPr>
          <p:nvPr/>
        </p:nvSpPr>
        <p:spPr bwMode="auto">
          <a:xfrm>
            <a:off x="2984500" y="5881688"/>
            <a:ext cx="438150" cy="366712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10</a:t>
            </a:r>
          </a:p>
        </p:txBody>
      </p:sp>
      <p:sp>
        <p:nvSpPr>
          <p:cNvPr id="7185" name="Text Box 27"/>
          <p:cNvSpPr txBox="1">
            <a:spLocks noChangeArrowheads="1"/>
          </p:cNvSpPr>
          <p:nvPr/>
        </p:nvSpPr>
        <p:spPr bwMode="auto">
          <a:xfrm>
            <a:off x="4203700" y="5881688"/>
            <a:ext cx="565150" cy="366712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100</a:t>
            </a:r>
          </a:p>
        </p:txBody>
      </p:sp>
      <p:sp>
        <p:nvSpPr>
          <p:cNvPr id="7186" name="Text Box 28"/>
          <p:cNvSpPr txBox="1">
            <a:spLocks noChangeArrowheads="1"/>
          </p:cNvSpPr>
          <p:nvPr/>
        </p:nvSpPr>
        <p:spPr bwMode="auto">
          <a:xfrm>
            <a:off x="5422900" y="5881688"/>
            <a:ext cx="692150" cy="366712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1000</a:t>
            </a:r>
          </a:p>
        </p:txBody>
      </p:sp>
      <p:sp>
        <p:nvSpPr>
          <p:cNvPr id="7187" name="Text Box 29"/>
          <p:cNvSpPr txBox="1">
            <a:spLocks noChangeArrowheads="1"/>
          </p:cNvSpPr>
          <p:nvPr/>
        </p:nvSpPr>
        <p:spPr bwMode="auto">
          <a:xfrm>
            <a:off x="6584950" y="5881688"/>
            <a:ext cx="882650" cy="366712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10,000</a:t>
            </a:r>
          </a:p>
        </p:txBody>
      </p:sp>
      <p:sp>
        <p:nvSpPr>
          <p:cNvPr id="7188" name="Text Box 30"/>
          <p:cNvSpPr txBox="1">
            <a:spLocks noChangeArrowheads="1"/>
          </p:cNvSpPr>
          <p:nvPr/>
        </p:nvSpPr>
        <p:spPr bwMode="auto">
          <a:xfrm>
            <a:off x="7861300" y="5881688"/>
            <a:ext cx="1009650" cy="366712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100,000</a:t>
            </a:r>
          </a:p>
        </p:txBody>
      </p:sp>
      <p:grpSp>
        <p:nvGrpSpPr>
          <p:cNvPr id="7189" name="Group 31"/>
          <p:cNvGrpSpPr>
            <a:grpSpLocks/>
          </p:cNvGrpSpPr>
          <p:nvPr/>
        </p:nvGrpSpPr>
        <p:grpSpPr bwMode="auto">
          <a:xfrm>
            <a:off x="458788" y="3597275"/>
            <a:ext cx="366712" cy="3032125"/>
            <a:chOff x="97" y="2448"/>
            <a:chExt cx="231" cy="1728"/>
          </a:xfrm>
        </p:grpSpPr>
        <p:sp>
          <p:nvSpPr>
            <p:cNvPr id="7213" name="Line 32"/>
            <p:cNvSpPr>
              <a:spLocks noChangeShapeType="1"/>
            </p:cNvSpPr>
            <p:nvPr/>
          </p:nvSpPr>
          <p:spPr bwMode="auto">
            <a:xfrm>
              <a:off x="240" y="2448"/>
              <a:ext cx="0" cy="17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lg" len="med"/>
              <a:tailEnd type="triangl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7214" name="Text Box 33"/>
            <p:cNvSpPr txBox="1">
              <a:spLocks noChangeArrowheads="1"/>
            </p:cNvSpPr>
            <p:nvPr/>
          </p:nvSpPr>
          <p:spPr bwMode="auto">
            <a:xfrm rot="-5400000">
              <a:off x="-90" y="3230"/>
              <a:ext cx="605" cy="231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 type="none" w="lg" len="med"/>
              <a:tailEnd type="none" w="lg" len="med"/>
            </a:ln>
          </p:spPr>
          <p:txBody>
            <a:bodyPr wrap="none">
              <a:spAutoFit/>
            </a:bodyPr>
            <a:lstStyle/>
            <a:p>
              <a:r>
                <a:rPr lang="en-US"/>
                <a:t>Filtration</a:t>
              </a:r>
            </a:p>
          </p:txBody>
        </p:sp>
      </p:grpSp>
      <p:grpSp>
        <p:nvGrpSpPr>
          <p:cNvPr id="7190" name="Group 34"/>
          <p:cNvGrpSpPr>
            <a:grpSpLocks/>
          </p:cNvGrpSpPr>
          <p:nvPr/>
        </p:nvGrpSpPr>
        <p:grpSpPr bwMode="auto">
          <a:xfrm>
            <a:off x="17463" y="2362200"/>
            <a:ext cx="366712" cy="3384550"/>
            <a:chOff x="11" y="1488"/>
            <a:chExt cx="231" cy="2132"/>
          </a:xfrm>
        </p:grpSpPr>
        <p:sp>
          <p:nvSpPr>
            <p:cNvPr id="7211" name="Line 35"/>
            <p:cNvSpPr>
              <a:spLocks noChangeShapeType="1"/>
            </p:cNvSpPr>
            <p:nvPr/>
          </p:nvSpPr>
          <p:spPr bwMode="auto">
            <a:xfrm>
              <a:off x="135" y="1488"/>
              <a:ext cx="0" cy="213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lg" len="med"/>
              <a:tailEnd type="triangl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7212" name="Text Box 36"/>
            <p:cNvSpPr txBox="1">
              <a:spLocks noChangeArrowheads="1"/>
            </p:cNvSpPr>
            <p:nvPr/>
          </p:nvSpPr>
          <p:spPr bwMode="auto">
            <a:xfrm rot="-5400000">
              <a:off x="-815" y="2425"/>
              <a:ext cx="1884" cy="231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 type="none" w="lg" len="med"/>
              <a:tailEnd type="none" w="lg" len="med"/>
            </a:ln>
          </p:spPr>
          <p:txBody>
            <a:bodyPr wrap="none">
              <a:spAutoFit/>
            </a:bodyPr>
            <a:lstStyle/>
            <a:p>
              <a:r>
                <a:rPr lang="en-US"/>
                <a:t>Flocculation  Sedimentation</a:t>
              </a:r>
            </a:p>
          </p:txBody>
        </p:sp>
      </p:grpSp>
      <p:grpSp>
        <p:nvGrpSpPr>
          <p:cNvPr id="7191" name="Group 37"/>
          <p:cNvGrpSpPr>
            <a:grpSpLocks/>
          </p:cNvGrpSpPr>
          <p:nvPr/>
        </p:nvGrpSpPr>
        <p:grpSpPr bwMode="auto">
          <a:xfrm>
            <a:off x="471488" y="2105025"/>
            <a:ext cx="366712" cy="1524000"/>
            <a:chOff x="96" y="1488"/>
            <a:chExt cx="231" cy="960"/>
          </a:xfrm>
        </p:grpSpPr>
        <p:sp>
          <p:nvSpPr>
            <p:cNvPr id="7209" name="Line 38"/>
            <p:cNvSpPr>
              <a:spLocks noChangeShapeType="1"/>
            </p:cNvSpPr>
            <p:nvPr/>
          </p:nvSpPr>
          <p:spPr bwMode="auto">
            <a:xfrm>
              <a:off x="240" y="1488"/>
              <a:ext cx="0" cy="96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lg" len="med"/>
              <a:tailEnd type="triangl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7210" name="Text Box 39"/>
            <p:cNvSpPr txBox="1">
              <a:spLocks noChangeArrowheads="1"/>
            </p:cNvSpPr>
            <p:nvPr/>
          </p:nvSpPr>
          <p:spPr bwMode="auto">
            <a:xfrm rot="-5400000">
              <a:off x="-154" y="1822"/>
              <a:ext cx="732" cy="231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 type="none" w="lg" len="med"/>
              <a:tailEnd type="none" w="lg" len="med"/>
            </a:ln>
          </p:spPr>
          <p:txBody>
            <a:bodyPr wrap="none">
              <a:spAutoFit/>
            </a:bodyPr>
            <a:lstStyle/>
            <a:p>
              <a:r>
                <a:rPr lang="en-US"/>
                <a:t>Roughing</a:t>
              </a:r>
            </a:p>
          </p:txBody>
        </p:sp>
      </p:grpSp>
      <p:sp>
        <p:nvSpPr>
          <p:cNvPr id="7192" name="Line 42"/>
          <p:cNvSpPr>
            <a:spLocks noChangeShapeType="1"/>
          </p:cNvSpPr>
          <p:nvPr/>
        </p:nvSpPr>
        <p:spPr bwMode="auto">
          <a:xfrm flipH="1">
            <a:off x="1981200" y="1600200"/>
            <a:ext cx="3810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193" name="Text Box 43"/>
          <p:cNvSpPr txBox="1">
            <a:spLocks noChangeArrowheads="1"/>
          </p:cNvSpPr>
          <p:nvPr/>
        </p:nvSpPr>
        <p:spPr bwMode="auto">
          <a:xfrm>
            <a:off x="2879725" y="1408113"/>
            <a:ext cx="679450" cy="36671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lg" len="med"/>
            <a:tailEnd type="none" w="lg" len="med"/>
          </a:ln>
        </p:spPr>
        <p:txBody>
          <a:bodyPr wrap="none">
            <a:spAutoFit/>
          </a:bodyPr>
          <a:lstStyle/>
          <a:p>
            <a:r>
              <a:rPr lang="en-US"/>
              <a:t>POU</a:t>
            </a:r>
          </a:p>
        </p:txBody>
      </p:sp>
      <p:sp>
        <p:nvSpPr>
          <p:cNvPr id="7194" name="Line 44"/>
          <p:cNvSpPr>
            <a:spLocks noChangeShapeType="1"/>
          </p:cNvSpPr>
          <p:nvPr/>
        </p:nvSpPr>
        <p:spPr bwMode="auto">
          <a:xfrm rot="10800000" flipH="1">
            <a:off x="5181600" y="1600200"/>
            <a:ext cx="3810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195" name="Text Box 45"/>
          <p:cNvSpPr txBox="1">
            <a:spLocks noChangeArrowheads="1"/>
          </p:cNvSpPr>
          <p:nvPr/>
        </p:nvSpPr>
        <p:spPr bwMode="auto">
          <a:xfrm>
            <a:off x="6889750" y="1408113"/>
            <a:ext cx="1149350" cy="36671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lg" len="med"/>
            <a:tailEnd type="none" w="lg" len="med"/>
          </a:ln>
        </p:spPr>
        <p:txBody>
          <a:bodyPr wrap="none">
            <a:spAutoFit/>
          </a:bodyPr>
          <a:lstStyle/>
          <a:p>
            <a:r>
              <a:rPr lang="en-US"/>
              <a:t>Municipal</a:t>
            </a:r>
          </a:p>
        </p:txBody>
      </p:sp>
      <p:grpSp>
        <p:nvGrpSpPr>
          <p:cNvPr id="7196" name="Group 46"/>
          <p:cNvGrpSpPr>
            <a:grpSpLocks/>
          </p:cNvGrpSpPr>
          <p:nvPr/>
        </p:nvGrpSpPr>
        <p:grpSpPr bwMode="auto">
          <a:xfrm>
            <a:off x="5759450" y="1454150"/>
            <a:ext cx="184150" cy="366713"/>
            <a:chOff x="3926" y="916"/>
            <a:chExt cx="116" cy="231"/>
          </a:xfrm>
        </p:grpSpPr>
        <p:sp>
          <p:nvSpPr>
            <p:cNvPr id="7206" name="Rectangle 47"/>
            <p:cNvSpPr>
              <a:spLocks noChangeArrowheads="1"/>
            </p:cNvSpPr>
            <p:nvPr/>
          </p:nvSpPr>
          <p:spPr bwMode="auto">
            <a:xfrm>
              <a:off x="3926" y="916"/>
              <a:ext cx="116" cy="231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 type="none" w="lg" len="med"/>
              <a:tailEnd type="none" w="lg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7207" name="Line 48"/>
            <p:cNvSpPr>
              <a:spLocks noChangeShapeType="1"/>
            </p:cNvSpPr>
            <p:nvPr/>
          </p:nvSpPr>
          <p:spPr bwMode="auto">
            <a:xfrm>
              <a:off x="3936" y="960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lg" len="med"/>
              <a:tailEnd type="none" w="lg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7208" name="Line 49"/>
            <p:cNvSpPr>
              <a:spLocks noChangeShapeType="1"/>
            </p:cNvSpPr>
            <p:nvPr/>
          </p:nvSpPr>
          <p:spPr bwMode="auto">
            <a:xfrm>
              <a:off x="4032" y="960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lg" len="med"/>
              <a:tailEnd type="none" w="lg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pic>
        <p:nvPicPr>
          <p:cNvPr id="7197" name="Picture 51" descr="filtro1-dr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95600" y="4343400"/>
            <a:ext cx="874713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98" name="Picture 53" descr="doulton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62200" y="3962400"/>
            <a:ext cx="423863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199" name="Group 123"/>
          <p:cNvGrpSpPr>
            <a:grpSpLocks/>
          </p:cNvGrpSpPr>
          <p:nvPr/>
        </p:nvGrpSpPr>
        <p:grpSpPr bwMode="auto">
          <a:xfrm>
            <a:off x="1004888" y="4495800"/>
            <a:ext cx="366712" cy="2133600"/>
            <a:chOff x="633" y="2832"/>
            <a:chExt cx="231" cy="1344"/>
          </a:xfrm>
        </p:grpSpPr>
        <p:sp>
          <p:nvSpPr>
            <p:cNvPr id="7204" name="Line 124"/>
            <p:cNvSpPr>
              <a:spLocks noChangeShapeType="1"/>
            </p:cNvSpPr>
            <p:nvPr/>
          </p:nvSpPr>
          <p:spPr bwMode="auto">
            <a:xfrm>
              <a:off x="768" y="2832"/>
              <a:ext cx="0" cy="13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diamond" w="med" len="med"/>
              <a:tailEnd type="diamond" w="med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7205" name="Text Box 125"/>
            <p:cNvSpPr txBox="1">
              <a:spLocks noChangeArrowheads="1"/>
            </p:cNvSpPr>
            <p:nvPr/>
          </p:nvSpPr>
          <p:spPr bwMode="auto">
            <a:xfrm rot="-5400000">
              <a:off x="319" y="3438"/>
              <a:ext cx="860" cy="231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 type="none" w="lg" len="med"/>
              <a:tailEnd type="none" w="lg" len="med"/>
            </a:ln>
          </p:spPr>
          <p:txBody>
            <a:bodyPr wrap="none">
              <a:spAutoFit/>
            </a:bodyPr>
            <a:lstStyle/>
            <a:p>
              <a:r>
                <a:rPr lang="en-US"/>
                <a:t>Disinfection</a:t>
              </a:r>
            </a:p>
          </p:txBody>
        </p:sp>
      </p:grpSp>
      <p:pic>
        <p:nvPicPr>
          <p:cNvPr id="7200" name="Picture 127" descr="solution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62400" y="3886200"/>
            <a:ext cx="1290638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01" name="Picture 129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25" y="2362200"/>
            <a:ext cx="334327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02" name="Line 131"/>
          <p:cNvSpPr>
            <a:spLocks noChangeShapeType="1"/>
          </p:cNvSpPr>
          <p:nvPr/>
        </p:nvSpPr>
        <p:spPr bwMode="auto">
          <a:xfrm>
            <a:off x="1066800" y="762000"/>
            <a:ext cx="1600200" cy="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398" name="Line 32"/>
          <p:cNvSpPr>
            <a:spLocks noChangeShapeType="1"/>
          </p:cNvSpPr>
          <p:nvPr/>
        </p:nvSpPr>
        <p:spPr bwMode="auto">
          <a:xfrm>
            <a:off x="7543800" y="2057400"/>
            <a:ext cx="0" cy="2895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67398"/>
                                        </p:tgtEl>
                                      </p:cBhvr>
                                      <p:by x="10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70213E-6 L 0 0.1332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673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398" grpId="0" animBg="1"/>
      <p:bldP spid="267398" grpId="1" animBg="1"/>
      <p:bldP spid="267398" grpId="2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/>
              <a:t>                     as a partner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deliver the designs for the water treatment plants at no charge</a:t>
            </a:r>
          </a:p>
          <a:p>
            <a:r>
              <a:rPr lang="en-US" dirty="0" smtClean="0"/>
              <a:t>We provide technical support</a:t>
            </a:r>
          </a:p>
          <a:p>
            <a:r>
              <a:rPr lang="en-US" dirty="0" smtClean="0"/>
              <a:t>Cornell </a:t>
            </a:r>
            <a:r>
              <a:rPr lang="en-US" dirty="0" smtClean="0"/>
              <a:t>students get to work on a project with meaning</a:t>
            </a:r>
          </a:p>
        </p:txBody>
      </p:sp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76400" y="381000"/>
            <a:ext cx="2819400" cy="83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143000" y="4397276"/>
            <a:ext cx="6477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 “I’ve been looking for a project that combines my interest in fluids with something that has more purpose than just building a fast car. Therefore, I am very interested in joining the AguaClara team and am especially interested in related CFD projects.”</a:t>
            </a:r>
            <a:endParaRPr lang="en-US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     as a partner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Funds projects that will provide excellent publicity and that provide a sustainable improvement to the lives of millions in Latin America</a:t>
            </a:r>
          </a:p>
          <a:p>
            <a:r>
              <a:rPr lang="en-US" dirty="0" smtClean="0"/>
              <a:t>High visibility projects</a:t>
            </a:r>
          </a:p>
          <a:p>
            <a:r>
              <a:rPr lang="en-US" dirty="0" smtClean="0"/>
              <a:t>Enthusiastic community support</a:t>
            </a:r>
          </a:p>
          <a:p>
            <a:r>
              <a:rPr lang="en-US" dirty="0" smtClean="0"/>
              <a:t>High level institutional support from Cornell and national governments</a:t>
            </a:r>
            <a:endParaRPr lang="en-US" dirty="0"/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9200" y="127000"/>
            <a:ext cx="3733800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2400" y="1676400"/>
            <a:ext cx="4641850" cy="4725988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</p:pic>
      <p:sp>
        <p:nvSpPr>
          <p:cNvPr id="2662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Why we do what we do...</a:t>
            </a:r>
          </a:p>
        </p:txBody>
      </p:sp>
      <p:pic>
        <p:nvPicPr>
          <p:cNvPr id="125957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29200" y="1676400"/>
            <a:ext cx="40005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Text Box 6"/>
          <p:cNvSpPr txBox="1">
            <a:spLocks noChangeArrowheads="1"/>
          </p:cNvSpPr>
          <p:nvPr/>
        </p:nvSpPr>
        <p:spPr bwMode="auto">
          <a:xfrm>
            <a:off x="1295400" y="6491288"/>
            <a:ext cx="4972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Find out more at </a:t>
            </a:r>
            <a:r>
              <a:rPr lang="en-US" b="1">
                <a:hlinkClick r:id="rId5"/>
              </a:rPr>
              <a:t>AguaClara.cee.cornell.edu</a:t>
            </a:r>
            <a:r>
              <a:rPr lang="en-US" b="1"/>
              <a:t>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AguaClara Hypothesis</a:t>
            </a:r>
          </a:p>
        </p:txBody>
      </p:sp>
      <p:sp>
        <p:nvSpPr>
          <p:cNvPr id="369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planet needs a new model for disseminating water treatment technology that empowers rather than creating dependency</a:t>
            </a:r>
          </a:p>
          <a:p>
            <a:pPr eaLnBrk="1" hangingPunct="1"/>
            <a:r>
              <a:rPr lang="en-US" dirty="0" smtClean="0"/>
              <a:t>Open Source Engineering combined with Smart, Robust Technologies is succeeding where conventional water treatment has failed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966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8600"/>
            <a:ext cx="5437188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The AguaClara Niche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1447800"/>
            <a:ext cx="5638800" cy="5181600"/>
          </a:xfrm>
        </p:spPr>
        <p:txBody>
          <a:bodyPr/>
          <a:lstStyle/>
          <a:p>
            <a:pPr eaLnBrk="1" hangingPunct="1"/>
            <a:r>
              <a:rPr lang="en-US" smtClean="0"/>
              <a:t>Globally we estimate that 125 million could benefit from AguaClara water treatment plants</a:t>
            </a:r>
          </a:p>
          <a:p>
            <a:pPr eaLnBrk="1" hangingPunct="1"/>
            <a:r>
              <a:rPr lang="en-US" smtClean="0"/>
              <a:t>To meet that need in 10 years our partners would need to be building approximately </a:t>
            </a:r>
            <a:br>
              <a:rPr lang="en-US" smtClean="0"/>
            </a:br>
            <a:r>
              <a:rPr lang="en-US" sz="4400" u="sng" smtClean="0"/>
              <a:t>3 plants per day</a:t>
            </a:r>
          </a:p>
        </p:txBody>
      </p:sp>
      <p:sp>
        <p:nvSpPr>
          <p:cNvPr id="10244" name="Oval 5"/>
          <p:cNvSpPr>
            <a:spLocks noChangeArrowheads="1"/>
          </p:cNvSpPr>
          <p:nvPr/>
        </p:nvSpPr>
        <p:spPr bwMode="auto">
          <a:xfrm>
            <a:off x="7923213" y="152400"/>
            <a:ext cx="990600" cy="609600"/>
          </a:xfrm>
          <a:prstGeom prst="ellipse">
            <a:avLst/>
          </a:prstGeom>
          <a:noFill/>
          <a:ln w="5715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5" name="Line 6"/>
          <p:cNvSpPr>
            <a:spLocks noChangeShapeType="1"/>
          </p:cNvSpPr>
          <p:nvPr/>
        </p:nvSpPr>
        <p:spPr bwMode="auto">
          <a:xfrm flipV="1">
            <a:off x="6019800" y="457200"/>
            <a:ext cx="2362200" cy="304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10246" name="Picture 7" descr="0015_08_73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67400" y="1676400"/>
            <a:ext cx="2697163" cy="208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8" descr="0015_08_77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67400" y="3962400"/>
            <a:ext cx="2697163" cy="208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9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05600" y="0"/>
            <a:ext cx="2438400" cy="141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6705600" cy="1143000"/>
          </a:xfrm>
        </p:spPr>
        <p:txBody>
          <a:bodyPr/>
          <a:lstStyle/>
          <a:p>
            <a:pPr eaLnBrk="1" hangingPunct="1"/>
            <a:r>
              <a:rPr lang="en-US" smtClean="0"/>
              <a:t>Gravity Water Supply</a:t>
            </a:r>
          </a:p>
        </p:txBody>
      </p:sp>
      <p:sp>
        <p:nvSpPr>
          <p:cNvPr id="11267" name="Freeform 3"/>
          <p:cNvSpPr>
            <a:spLocks/>
          </p:cNvSpPr>
          <p:nvPr/>
        </p:nvSpPr>
        <p:spPr bwMode="auto">
          <a:xfrm>
            <a:off x="-52388" y="2990850"/>
            <a:ext cx="9288463" cy="3919538"/>
          </a:xfrm>
          <a:custGeom>
            <a:avLst/>
            <a:gdLst>
              <a:gd name="T0" fmla="*/ 25 w 5851"/>
              <a:gd name="T1" fmla="*/ 0 h 2469"/>
              <a:gd name="T2" fmla="*/ 657 w 5851"/>
              <a:gd name="T3" fmla="*/ 276 h 2469"/>
              <a:gd name="T4" fmla="*/ 1374 w 5851"/>
              <a:gd name="T5" fmla="*/ 140 h 2469"/>
              <a:gd name="T6" fmla="*/ 1917 w 5851"/>
              <a:gd name="T7" fmla="*/ 922 h 2469"/>
              <a:gd name="T8" fmla="*/ 2433 w 5851"/>
              <a:gd name="T9" fmla="*/ 1524 h 2469"/>
              <a:gd name="T10" fmla="*/ 3009 w 5851"/>
              <a:gd name="T11" fmla="*/ 1284 h 2469"/>
              <a:gd name="T12" fmla="*/ 3351 w 5851"/>
              <a:gd name="T13" fmla="*/ 1254 h 2469"/>
              <a:gd name="T14" fmla="*/ 3801 w 5851"/>
              <a:gd name="T15" fmla="*/ 1206 h 2469"/>
              <a:gd name="T16" fmla="*/ 4180 w 5851"/>
              <a:gd name="T17" fmla="*/ 873 h 2469"/>
              <a:gd name="T18" fmla="*/ 4583 w 5851"/>
              <a:gd name="T19" fmla="*/ 1029 h 2469"/>
              <a:gd name="T20" fmla="*/ 5834 w 5851"/>
              <a:gd name="T21" fmla="*/ 1251 h 2469"/>
              <a:gd name="T22" fmla="*/ 5826 w 5851"/>
              <a:gd name="T23" fmla="*/ 2452 h 2469"/>
              <a:gd name="T24" fmla="*/ 8 w 5851"/>
              <a:gd name="T25" fmla="*/ 2461 h 2469"/>
              <a:gd name="T26" fmla="*/ 25 w 5851"/>
              <a:gd name="T27" fmla="*/ 0 h 2469"/>
              <a:gd name="T28" fmla="*/ 25 w 5851"/>
              <a:gd name="T29" fmla="*/ 0 h 246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5851"/>
              <a:gd name="T46" fmla="*/ 0 h 2469"/>
              <a:gd name="T47" fmla="*/ 5851 w 5851"/>
              <a:gd name="T48" fmla="*/ 2469 h 2469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5851" h="2469">
                <a:moveTo>
                  <a:pt x="25" y="0"/>
                </a:moveTo>
                <a:cubicBezTo>
                  <a:pt x="130" y="49"/>
                  <a:pt x="532" y="231"/>
                  <a:pt x="657" y="276"/>
                </a:cubicBezTo>
                <a:cubicBezTo>
                  <a:pt x="782" y="321"/>
                  <a:pt x="1164" y="32"/>
                  <a:pt x="1374" y="140"/>
                </a:cubicBezTo>
                <a:cubicBezTo>
                  <a:pt x="1584" y="248"/>
                  <a:pt x="1741" y="691"/>
                  <a:pt x="1917" y="922"/>
                </a:cubicBezTo>
                <a:cubicBezTo>
                  <a:pt x="2093" y="1153"/>
                  <a:pt x="2251" y="1464"/>
                  <a:pt x="2433" y="1524"/>
                </a:cubicBezTo>
                <a:cubicBezTo>
                  <a:pt x="2615" y="1584"/>
                  <a:pt x="2856" y="1329"/>
                  <a:pt x="3009" y="1284"/>
                </a:cubicBezTo>
                <a:cubicBezTo>
                  <a:pt x="3162" y="1239"/>
                  <a:pt x="3219" y="1267"/>
                  <a:pt x="3351" y="1254"/>
                </a:cubicBezTo>
                <a:cubicBezTo>
                  <a:pt x="3483" y="1241"/>
                  <a:pt x="3663" y="1269"/>
                  <a:pt x="3801" y="1206"/>
                </a:cubicBezTo>
                <a:cubicBezTo>
                  <a:pt x="3939" y="1143"/>
                  <a:pt x="4050" y="902"/>
                  <a:pt x="4180" y="873"/>
                </a:cubicBezTo>
                <a:cubicBezTo>
                  <a:pt x="4310" y="844"/>
                  <a:pt x="4307" y="966"/>
                  <a:pt x="4583" y="1029"/>
                </a:cubicBezTo>
                <a:cubicBezTo>
                  <a:pt x="4788" y="1224"/>
                  <a:pt x="5546" y="1235"/>
                  <a:pt x="5834" y="1251"/>
                </a:cubicBezTo>
                <a:cubicBezTo>
                  <a:pt x="5826" y="1465"/>
                  <a:pt x="5851" y="2206"/>
                  <a:pt x="5826" y="2452"/>
                </a:cubicBezTo>
                <a:cubicBezTo>
                  <a:pt x="5620" y="2469"/>
                  <a:pt x="206" y="2469"/>
                  <a:pt x="8" y="2461"/>
                </a:cubicBezTo>
                <a:cubicBezTo>
                  <a:pt x="0" y="2156"/>
                  <a:pt x="22" y="513"/>
                  <a:pt x="25" y="0"/>
                </a:cubicBezTo>
                <a:cubicBezTo>
                  <a:pt x="25" y="0"/>
                  <a:pt x="25" y="0"/>
                  <a:pt x="25" y="0"/>
                </a:cubicBezTo>
                <a:close/>
              </a:path>
            </a:pathLst>
          </a:custGeom>
          <a:solidFill>
            <a:srgbClr val="449D35">
              <a:alpha val="50195"/>
            </a:srgbClr>
          </a:solidFill>
          <a:ln w="12700">
            <a:noFill/>
            <a:round/>
            <a:headEnd type="none" w="lg" len="med"/>
            <a:tailEnd type="none" w="lg" len="med"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6986588" y="4378325"/>
            <a:ext cx="314325" cy="312738"/>
            <a:chOff x="4401" y="2758"/>
            <a:chExt cx="198" cy="197"/>
          </a:xfrm>
        </p:grpSpPr>
        <p:sp>
          <p:nvSpPr>
            <p:cNvPr id="11379" name="Rectangle 5"/>
            <p:cNvSpPr>
              <a:spLocks noChangeArrowheads="1"/>
            </p:cNvSpPr>
            <p:nvPr/>
          </p:nvSpPr>
          <p:spPr bwMode="auto">
            <a:xfrm>
              <a:off x="4401" y="2806"/>
              <a:ext cx="198" cy="148"/>
            </a:xfrm>
            <a:prstGeom prst="rect">
              <a:avLst/>
            </a:prstGeom>
            <a:solidFill>
              <a:schemeClr val="hlink"/>
            </a:solidFill>
            <a:ln w="12700">
              <a:noFill/>
              <a:miter lim="800000"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1380" name="Rectangle 6"/>
            <p:cNvSpPr>
              <a:spLocks noChangeArrowheads="1"/>
            </p:cNvSpPr>
            <p:nvPr/>
          </p:nvSpPr>
          <p:spPr bwMode="auto">
            <a:xfrm>
              <a:off x="4401" y="2758"/>
              <a:ext cx="198" cy="197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11269" name="Group 7"/>
          <p:cNvGrpSpPr>
            <a:grpSpLocks/>
          </p:cNvGrpSpPr>
          <p:nvPr/>
        </p:nvGrpSpPr>
        <p:grpSpPr bwMode="auto">
          <a:xfrm>
            <a:off x="93663" y="2967038"/>
            <a:ext cx="511175" cy="292100"/>
            <a:chOff x="59" y="1869"/>
            <a:chExt cx="322" cy="184"/>
          </a:xfrm>
        </p:grpSpPr>
        <p:sp>
          <p:nvSpPr>
            <p:cNvPr id="11377" name="Freeform 8"/>
            <p:cNvSpPr>
              <a:spLocks/>
            </p:cNvSpPr>
            <p:nvPr/>
          </p:nvSpPr>
          <p:spPr bwMode="auto">
            <a:xfrm>
              <a:off x="59" y="1925"/>
              <a:ext cx="322" cy="128"/>
            </a:xfrm>
            <a:custGeom>
              <a:avLst/>
              <a:gdLst>
                <a:gd name="T0" fmla="*/ 0 w 331"/>
                <a:gd name="T1" fmla="*/ 0 h 128"/>
                <a:gd name="T2" fmla="*/ 331 w 331"/>
                <a:gd name="T3" fmla="*/ 128 h 128"/>
                <a:gd name="T4" fmla="*/ 331 w 331"/>
                <a:gd name="T5" fmla="*/ 0 h 128"/>
                <a:gd name="T6" fmla="*/ 0 w 331"/>
                <a:gd name="T7" fmla="*/ 0 h 1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31"/>
                <a:gd name="T13" fmla="*/ 0 h 128"/>
                <a:gd name="T14" fmla="*/ 331 w 331"/>
                <a:gd name="T15" fmla="*/ 128 h 1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31" h="128">
                  <a:moveTo>
                    <a:pt x="0" y="0"/>
                  </a:moveTo>
                  <a:lnTo>
                    <a:pt x="331" y="128"/>
                  </a:lnTo>
                  <a:lnTo>
                    <a:pt x="3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hlink"/>
            </a:solidFill>
            <a:ln w="12700">
              <a:solidFill>
                <a:schemeClr val="tx1"/>
              </a:solidFill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1378" name="Rectangle 9"/>
            <p:cNvSpPr>
              <a:spLocks noChangeArrowheads="1"/>
            </p:cNvSpPr>
            <p:nvPr/>
          </p:nvSpPr>
          <p:spPr bwMode="auto">
            <a:xfrm>
              <a:off x="60" y="1869"/>
              <a:ext cx="321" cy="5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11270" name="Freeform 10"/>
          <p:cNvSpPr>
            <a:spLocks/>
          </p:cNvSpPr>
          <p:nvPr/>
        </p:nvSpPr>
        <p:spPr bwMode="auto">
          <a:xfrm>
            <a:off x="587375" y="3167063"/>
            <a:ext cx="6432550" cy="1995487"/>
          </a:xfrm>
          <a:custGeom>
            <a:avLst/>
            <a:gdLst>
              <a:gd name="T0" fmla="*/ 0 w 4052"/>
              <a:gd name="T1" fmla="*/ 2 h 1257"/>
              <a:gd name="T2" fmla="*/ 104 w 4052"/>
              <a:gd name="T3" fmla="*/ 0 h 1257"/>
              <a:gd name="T4" fmla="*/ 110 w 4052"/>
              <a:gd name="T5" fmla="*/ 192 h 1257"/>
              <a:gd name="T6" fmla="*/ 856 w 4052"/>
              <a:gd name="T7" fmla="*/ 46 h 1257"/>
              <a:gd name="T8" fmla="*/ 1478 w 4052"/>
              <a:gd name="T9" fmla="*/ 882 h 1257"/>
              <a:gd name="T10" fmla="*/ 1748 w 4052"/>
              <a:gd name="T11" fmla="*/ 1251 h 1257"/>
              <a:gd name="T12" fmla="*/ 2522 w 4052"/>
              <a:gd name="T13" fmla="*/ 1257 h 1257"/>
              <a:gd name="T14" fmla="*/ 2924 w 4052"/>
              <a:gd name="T15" fmla="*/ 1185 h 1257"/>
              <a:gd name="T16" fmla="*/ 3422 w 4052"/>
              <a:gd name="T17" fmla="*/ 1143 h 1257"/>
              <a:gd name="T18" fmla="*/ 3785 w 4052"/>
              <a:gd name="T19" fmla="*/ 822 h 1257"/>
              <a:gd name="T20" fmla="*/ 3968 w 4052"/>
              <a:gd name="T21" fmla="*/ 891 h 1257"/>
              <a:gd name="T22" fmla="*/ 4052 w 4052"/>
              <a:gd name="T23" fmla="*/ 903 h 125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052"/>
              <a:gd name="T37" fmla="*/ 0 h 1257"/>
              <a:gd name="T38" fmla="*/ 4052 w 4052"/>
              <a:gd name="T39" fmla="*/ 1257 h 1257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052" h="1257">
                <a:moveTo>
                  <a:pt x="0" y="2"/>
                </a:moveTo>
                <a:cubicBezTo>
                  <a:pt x="17" y="2"/>
                  <a:pt x="62" y="0"/>
                  <a:pt x="104" y="0"/>
                </a:cubicBezTo>
                <a:cubicBezTo>
                  <a:pt x="104" y="82"/>
                  <a:pt x="110" y="126"/>
                  <a:pt x="110" y="192"/>
                </a:cubicBezTo>
                <a:cubicBezTo>
                  <a:pt x="346" y="293"/>
                  <a:pt x="675" y="46"/>
                  <a:pt x="856" y="46"/>
                </a:cubicBezTo>
                <a:cubicBezTo>
                  <a:pt x="1037" y="46"/>
                  <a:pt x="1329" y="681"/>
                  <a:pt x="1478" y="882"/>
                </a:cubicBezTo>
                <a:cubicBezTo>
                  <a:pt x="1627" y="1083"/>
                  <a:pt x="1658" y="1119"/>
                  <a:pt x="1748" y="1251"/>
                </a:cubicBezTo>
                <a:cubicBezTo>
                  <a:pt x="1928" y="1251"/>
                  <a:pt x="2336" y="1257"/>
                  <a:pt x="2522" y="1257"/>
                </a:cubicBezTo>
                <a:cubicBezTo>
                  <a:pt x="2696" y="1167"/>
                  <a:pt x="2762" y="1185"/>
                  <a:pt x="2924" y="1185"/>
                </a:cubicBezTo>
                <a:cubicBezTo>
                  <a:pt x="3086" y="1185"/>
                  <a:pt x="3278" y="1204"/>
                  <a:pt x="3422" y="1143"/>
                </a:cubicBezTo>
                <a:cubicBezTo>
                  <a:pt x="3566" y="1082"/>
                  <a:pt x="3694" y="864"/>
                  <a:pt x="3785" y="822"/>
                </a:cubicBezTo>
                <a:cubicBezTo>
                  <a:pt x="3876" y="780"/>
                  <a:pt x="3923" y="877"/>
                  <a:pt x="3968" y="891"/>
                </a:cubicBezTo>
                <a:cubicBezTo>
                  <a:pt x="4013" y="905"/>
                  <a:pt x="4035" y="901"/>
                  <a:pt x="4052" y="903"/>
                </a:cubicBezTo>
              </a:path>
            </a:pathLst>
          </a:custGeom>
          <a:noFill/>
          <a:ln w="38100">
            <a:solidFill>
              <a:schemeClr val="accent1"/>
            </a:solidFill>
            <a:round/>
            <a:headEnd type="none" w="lg" len="med"/>
            <a:tailEnd type="none" w="lg" len="med"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pSp>
        <p:nvGrpSpPr>
          <p:cNvPr id="11271" name="Group 11"/>
          <p:cNvGrpSpPr>
            <a:grpSpLocks/>
          </p:cNvGrpSpPr>
          <p:nvPr/>
        </p:nvGrpSpPr>
        <p:grpSpPr bwMode="auto">
          <a:xfrm>
            <a:off x="3257550" y="4800600"/>
            <a:ext cx="1609725" cy="633413"/>
            <a:chOff x="2052" y="3024"/>
            <a:chExt cx="1014" cy="399"/>
          </a:xfrm>
        </p:grpSpPr>
        <p:grpSp>
          <p:nvGrpSpPr>
            <p:cNvPr id="11364" name="Group 12"/>
            <p:cNvGrpSpPr>
              <a:grpSpLocks/>
            </p:cNvGrpSpPr>
            <p:nvPr/>
          </p:nvGrpSpPr>
          <p:grpSpPr bwMode="auto">
            <a:xfrm>
              <a:off x="2196" y="3072"/>
              <a:ext cx="612" cy="189"/>
              <a:chOff x="2196" y="3072"/>
              <a:chExt cx="612" cy="189"/>
            </a:xfrm>
          </p:grpSpPr>
          <p:sp>
            <p:nvSpPr>
              <p:cNvPr id="11369" name="Line 13"/>
              <p:cNvSpPr>
                <a:spLocks noChangeShapeType="1"/>
              </p:cNvSpPr>
              <p:nvPr/>
            </p:nvSpPr>
            <p:spPr bwMode="auto">
              <a:xfrm>
                <a:off x="2196" y="3093"/>
                <a:ext cx="0" cy="14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370" name="Line 14"/>
              <p:cNvSpPr>
                <a:spLocks noChangeShapeType="1"/>
              </p:cNvSpPr>
              <p:nvPr/>
            </p:nvSpPr>
            <p:spPr bwMode="auto">
              <a:xfrm>
                <a:off x="2283" y="3153"/>
                <a:ext cx="0" cy="9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371" name="Line 15"/>
              <p:cNvSpPr>
                <a:spLocks noChangeShapeType="1"/>
              </p:cNvSpPr>
              <p:nvPr/>
            </p:nvSpPr>
            <p:spPr bwMode="auto">
              <a:xfrm>
                <a:off x="2633" y="31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372" name="Line 16"/>
              <p:cNvSpPr>
                <a:spLocks noChangeShapeType="1"/>
              </p:cNvSpPr>
              <p:nvPr/>
            </p:nvSpPr>
            <p:spPr bwMode="auto">
              <a:xfrm>
                <a:off x="2720" y="3135"/>
                <a:ext cx="0" cy="12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373" name="Line 17"/>
              <p:cNvSpPr>
                <a:spLocks noChangeShapeType="1"/>
              </p:cNvSpPr>
              <p:nvPr/>
            </p:nvSpPr>
            <p:spPr bwMode="auto">
              <a:xfrm>
                <a:off x="2808" y="3072"/>
                <a:ext cx="0" cy="16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374" name="Line 18"/>
              <p:cNvSpPr>
                <a:spLocks noChangeShapeType="1"/>
              </p:cNvSpPr>
              <p:nvPr/>
            </p:nvSpPr>
            <p:spPr bwMode="auto">
              <a:xfrm>
                <a:off x="2370" y="3198"/>
                <a:ext cx="0" cy="5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375" name="Line 19"/>
              <p:cNvSpPr>
                <a:spLocks noChangeShapeType="1"/>
              </p:cNvSpPr>
              <p:nvPr/>
            </p:nvSpPr>
            <p:spPr bwMode="auto">
              <a:xfrm>
                <a:off x="2458" y="3228"/>
                <a:ext cx="0" cy="3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376" name="Line 20"/>
              <p:cNvSpPr>
                <a:spLocks noChangeShapeType="1"/>
              </p:cNvSpPr>
              <p:nvPr/>
            </p:nvSpPr>
            <p:spPr bwMode="auto">
              <a:xfrm>
                <a:off x="2545" y="3216"/>
                <a:ext cx="0" cy="4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1365" name="Freeform 21"/>
            <p:cNvSpPr>
              <a:spLocks/>
            </p:cNvSpPr>
            <p:nvPr/>
          </p:nvSpPr>
          <p:spPr bwMode="auto">
            <a:xfrm>
              <a:off x="2242" y="3291"/>
              <a:ext cx="513" cy="132"/>
            </a:xfrm>
            <a:custGeom>
              <a:avLst/>
              <a:gdLst>
                <a:gd name="T0" fmla="*/ 0 w 534"/>
                <a:gd name="T1" fmla="*/ 2 h 148"/>
                <a:gd name="T2" fmla="*/ 240 w 534"/>
                <a:gd name="T3" fmla="*/ 148 h 148"/>
                <a:gd name="T4" fmla="*/ 534 w 534"/>
                <a:gd name="T5" fmla="*/ 2 h 148"/>
                <a:gd name="T6" fmla="*/ 0 w 534"/>
                <a:gd name="T7" fmla="*/ 2 h 1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34"/>
                <a:gd name="T13" fmla="*/ 0 h 148"/>
                <a:gd name="T14" fmla="*/ 534 w 534"/>
                <a:gd name="T15" fmla="*/ 148 h 1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34" h="148">
                  <a:moveTo>
                    <a:pt x="0" y="2"/>
                  </a:moveTo>
                  <a:cubicBezTo>
                    <a:pt x="52" y="70"/>
                    <a:pt x="151" y="148"/>
                    <a:pt x="240" y="148"/>
                  </a:cubicBezTo>
                  <a:cubicBezTo>
                    <a:pt x="321" y="148"/>
                    <a:pt x="464" y="54"/>
                    <a:pt x="534" y="2"/>
                  </a:cubicBezTo>
                  <a:cubicBezTo>
                    <a:pt x="444" y="0"/>
                    <a:pt x="74" y="0"/>
                    <a:pt x="0" y="2"/>
                  </a:cubicBezTo>
                  <a:close/>
                </a:path>
              </a:pathLst>
            </a:custGeom>
            <a:solidFill>
              <a:schemeClr val="hlink"/>
            </a:solidFill>
            <a:ln w="12700">
              <a:noFill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1366" name="Rectangle 22"/>
            <p:cNvSpPr>
              <a:spLocks noChangeArrowheads="1"/>
            </p:cNvSpPr>
            <p:nvPr/>
          </p:nvSpPr>
          <p:spPr bwMode="auto">
            <a:xfrm>
              <a:off x="2868" y="3030"/>
              <a:ext cx="27" cy="234"/>
            </a:xfrm>
            <a:prstGeom prst="rect">
              <a:avLst/>
            </a:prstGeom>
            <a:solidFill>
              <a:schemeClr val="tx2"/>
            </a:solidFill>
            <a:ln w="12700">
              <a:solidFill>
                <a:schemeClr val="tx2"/>
              </a:solidFill>
              <a:miter lim="800000"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1367" name="Rectangle 23"/>
            <p:cNvSpPr>
              <a:spLocks noChangeArrowheads="1"/>
            </p:cNvSpPr>
            <p:nvPr/>
          </p:nvSpPr>
          <p:spPr bwMode="auto">
            <a:xfrm>
              <a:off x="2112" y="3030"/>
              <a:ext cx="27" cy="234"/>
            </a:xfrm>
            <a:prstGeom prst="rect">
              <a:avLst/>
            </a:prstGeom>
            <a:solidFill>
              <a:schemeClr val="tx2"/>
            </a:solidFill>
            <a:ln w="12700">
              <a:solidFill>
                <a:schemeClr val="tx2"/>
              </a:solidFill>
              <a:miter lim="800000"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1368" name="Freeform 24"/>
            <p:cNvSpPr>
              <a:spLocks/>
            </p:cNvSpPr>
            <p:nvPr/>
          </p:nvSpPr>
          <p:spPr bwMode="auto">
            <a:xfrm>
              <a:off x="2052" y="3024"/>
              <a:ext cx="1014" cy="205"/>
            </a:xfrm>
            <a:custGeom>
              <a:avLst/>
              <a:gdLst>
                <a:gd name="T0" fmla="*/ 0 w 1014"/>
                <a:gd name="T1" fmla="*/ 42 h 205"/>
                <a:gd name="T2" fmla="*/ 78 w 1014"/>
                <a:gd name="T3" fmla="*/ 6 h 205"/>
                <a:gd name="T4" fmla="*/ 438 w 1014"/>
                <a:gd name="T5" fmla="*/ 204 h 205"/>
                <a:gd name="T6" fmla="*/ 828 w 1014"/>
                <a:gd name="T7" fmla="*/ 0 h 205"/>
                <a:gd name="T8" fmla="*/ 1014 w 1014"/>
                <a:gd name="T9" fmla="*/ 120 h 2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14"/>
                <a:gd name="T16" fmla="*/ 0 h 205"/>
                <a:gd name="T17" fmla="*/ 1014 w 1014"/>
                <a:gd name="T18" fmla="*/ 205 h 20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14" h="205">
                  <a:moveTo>
                    <a:pt x="0" y="42"/>
                  </a:moveTo>
                  <a:cubicBezTo>
                    <a:pt x="0" y="42"/>
                    <a:pt x="6" y="36"/>
                    <a:pt x="78" y="6"/>
                  </a:cubicBezTo>
                  <a:cubicBezTo>
                    <a:pt x="162" y="78"/>
                    <a:pt x="313" y="205"/>
                    <a:pt x="438" y="204"/>
                  </a:cubicBezTo>
                  <a:cubicBezTo>
                    <a:pt x="563" y="203"/>
                    <a:pt x="726" y="78"/>
                    <a:pt x="828" y="0"/>
                  </a:cubicBezTo>
                  <a:cubicBezTo>
                    <a:pt x="930" y="78"/>
                    <a:pt x="975" y="95"/>
                    <a:pt x="1014" y="120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 type="none" w="lg" len="med"/>
              <a:tailEnd type="none" w="lg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11272" name="Group 25"/>
          <p:cNvGrpSpPr>
            <a:grpSpLocks/>
          </p:cNvGrpSpPr>
          <p:nvPr/>
        </p:nvGrpSpPr>
        <p:grpSpPr bwMode="auto">
          <a:xfrm>
            <a:off x="6910388" y="4654550"/>
            <a:ext cx="2195512" cy="2243138"/>
            <a:chOff x="4353" y="2932"/>
            <a:chExt cx="1383" cy="1413"/>
          </a:xfrm>
        </p:grpSpPr>
        <p:sp>
          <p:nvSpPr>
            <p:cNvPr id="11306" name="Freeform 26"/>
            <p:cNvSpPr>
              <a:spLocks/>
            </p:cNvSpPr>
            <p:nvPr/>
          </p:nvSpPr>
          <p:spPr bwMode="auto">
            <a:xfrm>
              <a:off x="4353" y="3110"/>
              <a:ext cx="987" cy="1235"/>
            </a:xfrm>
            <a:custGeom>
              <a:avLst/>
              <a:gdLst>
                <a:gd name="T0" fmla="*/ 987 w 987"/>
                <a:gd name="T1" fmla="*/ 0 h 1235"/>
                <a:gd name="T2" fmla="*/ 938 w 987"/>
                <a:gd name="T3" fmla="*/ 297 h 1235"/>
                <a:gd name="T4" fmla="*/ 724 w 987"/>
                <a:gd name="T5" fmla="*/ 609 h 1235"/>
                <a:gd name="T6" fmla="*/ 0 w 987"/>
                <a:gd name="T7" fmla="*/ 1235 h 123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87"/>
                <a:gd name="T13" fmla="*/ 0 h 1235"/>
                <a:gd name="T14" fmla="*/ 987 w 987"/>
                <a:gd name="T15" fmla="*/ 1235 h 123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87" h="1235">
                  <a:moveTo>
                    <a:pt x="987" y="0"/>
                  </a:moveTo>
                  <a:cubicBezTo>
                    <a:pt x="984" y="98"/>
                    <a:pt x="982" y="196"/>
                    <a:pt x="938" y="297"/>
                  </a:cubicBezTo>
                  <a:cubicBezTo>
                    <a:pt x="894" y="398"/>
                    <a:pt x="880" y="453"/>
                    <a:pt x="724" y="609"/>
                  </a:cubicBezTo>
                  <a:cubicBezTo>
                    <a:pt x="568" y="765"/>
                    <a:pt x="284" y="1000"/>
                    <a:pt x="0" y="1235"/>
                  </a:cubicBezTo>
                </a:path>
              </a:pathLst>
            </a:custGeom>
            <a:noFill/>
            <a:ln w="152400">
              <a:solidFill>
                <a:srgbClr val="A1804B"/>
              </a:solidFill>
              <a:round/>
              <a:headEnd type="none" w="lg" len="med"/>
              <a:tailEnd type="none" w="lg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grpSp>
          <p:nvGrpSpPr>
            <p:cNvPr id="11307" name="Group 27"/>
            <p:cNvGrpSpPr>
              <a:grpSpLocks/>
            </p:cNvGrpSpPr>
            <p:nvPr/>
          </p:nvGrpSpPr>
          <p:grpSpPr bwMode="auto">
            <a:xfrm>
              <a:off x="4362" y="2932"/>
              <a:ext cx="1374" cy="1228"/>
              <a:chOff x="4362" y="2932"/>
              <a:chExt cx="1374" cy="1228"/>
            </a:xfrm>
          </p:grpSpPr>
          <p:grpSp>
            <p:nvGrpSpPr>
              <p:cNvPr id="11308" name="Group 28"/>
              <p:cNvGrpSpPr>
                <a:grpSpLocks/>
              </p:cNvGrpSpPr>
              <p:nvPr/>
            </p:nvGrpSpPr>
            <p:grpSpPr bwMode="auto">
              <a:xfrm flipH="1">
                <a:off x="5588" y="2953"/>
                <a:ext cx="140" cy="180"/>
                <a:chOff x="4468" y="1156"/>
                <a:chExt cx="568" cy="808"/>
              </a:xfrm>
            </p:grpSpPr>
            <p:sp>
              <p:nvSpPr>
                <p:cNvPr id="11358" name="Rectangle 29"/>
                <p:cNvSpPr>
                  <a:spLocks noChangeArrowheads="1"/>
                </p:cNvSpPr>
                <p:nvPr/>
              </p:nvSpPr>
              <p:spPr bwMode="auto">
                <a:xfrm>
                  <a:off x="4852" y="1156"/>
                  <a:ext cx="40" cy="232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59" name="Rectangle 30" descr="Light horizontal"/>
                <p:cNvSpPr>
                  <a:spLocks noChangeArrowheads="1"/>
                </p:cNvSpPr>
                <p:nvPr/>
              </p:nvSpPr>
              <p:spPr bwMode="auto">
                <a:xfrm>
                  <a:off x="4516" y="1444"/>
                  <a:ext cx="472" cy="520"/>
                </a:xfrm>
                <a:prstGeom prst="rect">
                  <a:avLst/>
                </a:prstGeom>
                <a:pattFill prst="ltHorz">
                  <a:fgClr>
                    <a:schemeClr val="tx1"/>
                  </a:fgClr>
                  <a:bgClr>
                    <a:schemeClr val="hlink"/>
                  </a:bgClr>
                </a:patt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60" name="AutoShape 31" descr="Diagonal brick"/>
                <p:cNvSpPr>
                  <a:spLocks noChangeArrowheads="1"/>
                </p:cNvSpPr>
                <p:nvPr/>
              </p:nvSpPr>
              <p:spPr bwMode="auto">
                <a:xfrm>
                  <a:off x="4468" y="1204"/>
                  <a:ext cx="568" cy="232"/>
                </a:xfrm>
                <a:prstGeom prst="triangle">
                  <a:avLst>
                    <a:gd name="adj" fmla="val 49995"/>
                  </a:avLst>
                </a:prstGeom>
                <a:pattFill prst="diagBrick">
                  <a:fgClr>
                    <a:schemeClr val="tx1"/>
                  </a:fgClr>
                  <a:bgClr>
                    <a:schemeClr val="accent2"/>
                  </a:bgClr>
                </a:patt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61" name="Rectangle 32"/>
                <p:cNvSpPr>
                  <a:spLocks noChangeArrowheads="1"/>
                </p:cNvSpPr>
                <p:nvPr/>
              </p:nvSpPr>
              <p:spPr bwMode="auto">
                <a:xfrm>
                  <a:off x="4708" y="1588"/>
                  <a:ext cx="136" cy="184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62" name="Line 33"/>
                <p:cNvSpPr>
                  <a:spLocks noChangeShapeType="1"/>
                </p:cNvSpPr>
                <p:nvPr/>
              </p:nvSpPr>
              <p:spPr bwMode="auto">
                <a:xfrm>
                  <a:off x="4776" y="1588"/>
                  <a:ext cx="0" cy="18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63" name="Line 34"/>
                <p:cNvSpPr>
                  <a:spLocks noChangeShapeType="1"/>
                </p:cNvSpPr>
                <p:nvPr/>
              </p:nvSpPr>
              <p:spPr bwMode="auto">
                <a:xfrm>
                  <a:off x="4708" y="1680"/>
                  <a:ext cx="13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309" name="Group 35"/>
              <p:cNvGrpSpPr>
                <a:grpSpLocks/>
              </p:cNvGrpSpPr>
              <p:nvPr/>
            </p:nvGrpSpPr>
            <p:grpSpPr bwMode="auto">
              <a:xfrm>
                <a:off x="4976" y="3264"/>
                <a:ext cx="140" cy="180"/>
                <a:chOff x="4468" y="1156"/>
                <a:chExt cx="568" cy="808"/>
              </a:xfrm>
            </p:grpSpPr>
            <p:sp>
              <p:nvSpPr>
                <p:cNvPr id="11352" name="Rectangle 36"/>
                <p:cNvSpPr>
                  <a:spLocks noChangeArrowheads="1"/>
                </p:cNvSpPr>
                <p:nvPr/>
              </p:nvSpPr>
              <p:spPr bwMode="auto">
                <a:xfrm>
                  <a:off x="4852" y="1156"/>
                  <a:ext cx="40" cy="232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53" name="Rectangle 37" descr="Light horizontal"/>
                <p:cNvSpPr>
                  <a:spLocks noChangeArrowheads="1"/>
                </p:cNvSpPr>
                <p:nvPr/>
              </p:nvSpPr>
              <p:spPr bwMode="auto">
                <a:xfrm>
                  <a:off x="4516" y="1444"/>
                  <a:ext cx="472" cy="520"/>
                </a:xfrm>
                <a:prstGeom prst="rect">
                  <a:avLst/>
                </a:prstGeom>
                <a:pattFill prst="ltHorz">
                  <a:fgClr>
                    <a:schemeClr val="tx1"/>
                  </a:fgClr>
                  <a:bgClr>
                    <a:schemeClr val="hlink"/>
                  </a:bgClr>
                </a:patt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54" name="AutoShape 38" descr="Diagonal brick"/>
                <p:cNvSpPr>
                  <a:spLocks noChangeArrowheads="1"/>
                </p:cNvSpPr>
                <p:nvPr/>
              </p:nvSpPr>
              <p:spPr bwMode="auto">
                <a:xfrm>
                  <a:off x="4468" y="1204"/>
                  <a:ext cx="568" cy="232"/>
                </a:xfrm>
                <a:prstGeom prst="triangle">
                  <a:avLst>
                    <a:gd name="adj" fmla="val 49995"/>
                  </a:avLst>
                </a:prstGeom>
                <a:pattFill prst="diagBrick">
                  <a:fgClr>
                    <a:schemeClr val="tx1"/>
                  </a:fgClr>
                  <a:bgClr>
                    <a:schemeClr val="accent2"/>
                  </a:bgClr>
                </a:patt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55" name="Rectangle 39"/>
                <p:cNvSpPr>
                  <a:spLocks noChangeArrowheads="1"/>
                </p:cNvSpPr>
                <p:nvPr/>
              </p:nvSpPr>
              <p:spPr bwMode="auto">
                <a:xfrm>
                  <a:off x="4708" y="1588"/>
                  <a:ext cx="136" cy="184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56" name="Line 40"/>
                <p:cNvSpPr>
                  <a:spLocks noChangeShapeType="1"/>
                </p:cNvSpPr>
                <p:nvPr/>
              </p:nvSpPr>
              <p:spPr bwMode="auto">
                <a:xfrm>
                  <a:off x="4776" y="1588"/>
                  <a:ext cx="0" cy="18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57" name="Line 41"/>
                <p:cNvSpPr>
                  <a:spLocks noChangeShapeType="1"/>
                </p:cNvSpPr>
                <p:nvPr/>
              </p:nvSpPr>
              <p:spPr bwMode="auto">
                <a:xfrm>
                  <a:off x="4708" y="1680"/>
                  <a:ext cx="13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310" name="Group 42"/>
              <p:cNvGrpSpPr>
                <a:grpSpLocks/>
              </p:cNvGrpSpPr>
              <p:nvPr/>
            </p:nvGrpSpPr>
            <p:grpSpPr bwMode="auto">
              <a:xfrm>
                <a:off x="5007" y="2932"/>
                <a:ext cx="140" cy="180"/>
                <a:chOff x="4468" y="1156"/>
                <a:chExt cx="568" cy="808"/>
              </a:xfrm>
            </p:grpSpPr>
            <p:sp>
              <p:nvSpPr>
                <p:cNvPr id="11346" name="Rectangle 43"/>
                <p:cNvSpPr>
                  <a:spLocks noChangeArrowheads="1"/>
                </p:cNvSpPr>
                <p:nvPr/>
              </p:nvSpPr>
              <p:spPr bwMode="auto">
                <a:xfrm>
                  <a:off x="4852" y="1156"/>
                  <a:ext cx="40" cy="232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47" name="Rectangle 44" descr="Light horizontal"/>
                <p:cNvSpPr>
                  <a:spLocks noChangeArrowheads="1"/>
                </p:cNvSpPr>
                <p:nvPr/>
              </p:nvSpPr>
              <p:spPr bwMode="auto">
                <a:xfrm>
                  <a:off x="4516" y="1444"/>
                  <a:ext cx="472" cy="520"/>
                </a:xfrm>
                <a:prstGeom prst="rect">
                  <a:avLst/>
                </a:prstGeom>
                <a:pattFill prst="ltHorz">
                  <a:fgClr>
                    <a:schemeClr val="tx1"/>
                  </a:fgClr>
                  <a:bgClr>
                    <a:schemeClr val="hlink"/>
                  </a:bgClr>
                </a:patt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48" name="AutoShape 45" descr="Diagonal brick"/>
                <p:cNvSpPr>
                  <a:spLocks noChangeArrowheads="1"/>
                </p:cNvSpPr>
                <p:nvPr/>
              </p:nvSpPr>
              <p:spPr bwMode="auto">
                <a:xfrm>
                  <a:off x="4468" y="1204"/>
                  <a:ext cx="568" cy="232"/>
                </a:xfrm>
                <a:prstGeom prst="triangle">
                  <a:avLst>
                    <a:gd name="adj" fmla="val 49995"/>
                  </a:avLst>
                </a:prstGeom>
                <a:pattFill prst="diagBrick">
                  <a:fgClr>
                    <a:schemeClr val="tx1"/>
                  </a:fgClr>
                  <a:bgClr>
                    <a:schemeClr val="accent2"/>
                  </a:bgClr>
                </a:patt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49" name="Rectangle 46"/>
                <p:cNvSpPr>
                  <a:spLocks noChangeArrowheads="1"/>
                </p:cNvSpPr>
                <p:nvPr/>
              </p:nvSpPr>
              <p:spPr bwMode="auto">
                <a:xfrm>
                  <a:off x="4708" y="1588"/>
                  <a:ext cx="136" cy="184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50" name="Line 47"/>
                <p:cNvSpPr>
                  <a:spLocks noChangeShapeType="1"/>
                </p:cNvSpPr>
                <p:nvPr/>
              </p:nvSpPr>
              <p:spPr bwMode="auto">
                <a:xfrm>
                  <a:off x="4776" y="1588"/>
                  <a:ext cx="0" cy="18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51" name="Line 48"/>
                <p:cNvSpPr>
                  <a:spLocks noChangeShapeType="1"/>
                </p:cNvSpPr>
                <p:nvPr/>
              </p:nvSpPr>
              <p:spPr bwMode="auto">
                <a:xfrm>
                  <a:off x="4708" y="1680"/>
                  <a:ext cx="13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311" name="Group 49"/>
              <p:cNvGrpSpPr>
                <a:grpSpLocks/>
              </p:cNvGrpSpPr>
              <p:nvPr/>
            </p:nvGrpSpPr>
            <p:grpSpPr bwMode="auto">
              <a:xfrm>
                <a:off x="5596" y="3193"/>
                <a:ext cx="140" cy="180"/>
                <a:chOff x="4468" y="1156"/>
                <a:chExt cx="568" cy="808"/>
              </a:xfrm>
            </p:grpSpPr>
            <p:sp>
              <p:nvSpPr>
                <p:cNvPr id="11340" name="Rectangle 50"/>
                <p:cNvSpPr>
                  <a:spLocks noChangeArrowheads="1"/>
                </p:cNvSpPr>
                <p:nvPr/>
              </p:nvSpPr>
              <p:spPr bwMode="auto">
                <a:xfrm>
                  <a:off x="4852" y="1156"/>
                  <a:ext cx="40" cy="232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41" name="Rectangle 51" descr="Light horizontal"/>
                <p:cNvSpPr>
                  <a:spLocks noChangeArrowheads="1"/>
                </p:cNvSpPr>
                <p:nvPr/>
              </p:nvSpPr>
              <p:spPr bwMode="auto">
                <a:xfrm>
                  <a:off x="4516" y="1444"/>
                  <a:ext cx="472" cy="520"/>
                </a:xfrm>
                <a:prstGeom prst="rect">
                  <a:avLst/>
                </a:prstGeom>
                <a:pattFill prst="ltHorz">
                  <a:fgClr>
                    <a:schemeClr val="tx1"/>
                  </a:fgClr>
                  <a:bgClr>
                    <a:schemeClr val="hlink"/>
                  </a:bgClr>
                </a:patt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42" name="AutoShape 52" descr="Diagonal brick"/>
                <p:cNvSpPr>
                  <a:spLocks noChangeArrowheads="1"/>
                </p:cNvSpPr>
                <p:nvPr/>
              </p:nvSpPr>
              <p:spPr bwMode="auto">
                <a:xfrm>
                  <a:off x="4468" y="1204"/>
                  <a:ext cx="568" cy="232"/>
                </a:xfrm>
                <a:prstGeom prst="triangle">
                  <a:avLst>
                    <a:gd name="adj" fmla="val 49995"/>
                  </a:avLst>
                </a:prstGeom>
                <a:pattFill prst="diagBrick">
                  <a:fgClr>
                    <a:schemeClr val="tx1"/>
                  </a:fgClr>
                  <a:bgClr>
                    <a:schemeClr val="accent2"/>
                  </a:bgClr>
                </a:patt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43" name="Rectangle 53"/>
                <p:cNvSpPr>
                  <a:spLocks noChangeArrowheads="1"/>
                </p:cNvSpPr>
                <p:nvPr/>
              </p:nvSpPr>
              <p:spPr bwMode="auto">
                <a:xfrm>
                  <a:off x="4708" y="1588"/>
                  <a:ext cx="136" cy="184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44" name="Line 54"/>
                <p:cNvSpPr>
                  <a:spLocks noChangeShapeType="1"/>
                </p:cNvSpPr>
                <p:nvPr/>
              </p:nvSpPr>
              <p:spPr bwMode="auto">
                <a:xfrm>
                  <a:off x="4776" y="1588"/>
                  <a:ext cx="0" cy="18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45" name="Line 55"/>
                <p:cNvSpPr>
                  <a:spLocks noChangeShapeType="1"/>
                </p:cNvSpPr>
                <p:nvPr/>
              </p:nvSpPr>
              <p:spPr bwMode="auto">
                <a:xfrm>
                  <a:off x="4708" y="1680"/>
                  <a:ext cx="13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312" name="Group 56"/>
              <p:cNvGrpSpPr>
                <a:grpSpLocks/>
              </p:cNvGrpSpPr>
              <p:nvPr/>
            </p:nvGrpSpPr>
            <p:grpSpPr bwMode="auto">
              <a:xfrm flipH="1">
                <a:off x="4757" y="3489"/>
                <a:ext cx="140" cy="180"/>
                <a:chOff x="4468" y="1156"/>
                <a:chExt cx="568" cy="808"/>
              </a:xfrm>
            </p:grpSpPr>
            <p:sp>
              <p:nvSpPr>
                <p:cNvPr id="11334" name="Rectangle 57"/>
                <p:cNvSpPr>
                  <a:spLocks noChangeArrowheads="1"/>
                </p:cNvSpPr>
                <p:nvPr/>
              </p:nvSpPr>
              <p:spPr bwMode="auto">
                <a:xfrm>
                  <a:off x="4852" y="1156"/>
                  <a:ext cx="40" cy="232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35" name="Rectangle 58" descr="Light horizontal"/>
                <p:cNvSpPr>
                  <a:spLocks noChangeArrowheads="1"/>
                </p:cNvSpPr>
                <p:nvPr/>
              </p:nvSpPr>
              <p:spPr bwMode="auto">
                <a:xfrm>
                  <a:off x="4516" y="1444"/>
                  <a:ext cx="472" cy="520"/>
                </a:xfrm>
                <a:prstGeom prst="rect">
                  <a:avLst/>
                </a:prstGeom>
                <a:pattFill prst="ltHorz">
                  <a:fgClr>
                    <a:schemeClr val="tx1"/>
                  </a:fgClr>
                  <a:bgClr>
                    <a:schemeClr val="hlink"/>
                  </a:bgClr>
                </a:patt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36" name="AutoShape 59" descr="Diagonal brick"/>
                <p:cNvSpPr>
                  <a:spLocks noChangeArrowheads="1"/>
                </p:cNvSpPr>
                <p:nvPr/>
              </p:nvSpPr>
              <p:spPr bwMode="auto">
                <a:xfrm>
                  <a:off x="4468" y="1204"/>
                  <a:ext cx="568" cy="232"/>
                </a:xfrm>
                <a:prstGeom prst="triangle">
                  <a:avLst>
                    <a:gd name="adj" fmla="val 49995"/>
                  </a:avLst>
                </a:prstGeom>
                <a:pattFill prst="diagBrick">
                  <a:fgClr>
                    <a:schemeClr val="tx1"/>
                  </a:fgClr>
                  <a:bgClr>
                    <a:schemeClr val="accent2"/>
                  </a:bgClr>
                </a:patt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37" name="Rectangle 60"/>
                <p:cNvSpPr>
                  <a:spLocks noChangeArrowheads="1"/>
                </p:cNvSpPr>
                <p:nvPr/>
              </p:nvSpPr>
              <p:spPr bwMode="auto">
                <a:xfrm>
                  <a:off x="4708" y="1588"/>
                  <a:ext cx="136" cy="184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38" name="Line 61"/>
                <p:cNvSpPr>
                  <a:spLocks noChangeShapeType="1"/>
                </p:cNvSpPr>
                <p:nvPr/>
              </p:nvSpPr>
              <p:spPr bwMode="auto">
                <a:xfrm>
                  <a:off x="4776" y="1588"/>
                  <a:ext cx="0" cy="18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39" name="Line 62"/>
                <p:cNvSpPr>
                  <a:spLocks noChangeShapeType="1"/>
                </p:cNvSpPr>
                <p:nvPr/>
              </p:nvSpPr>
              <p:spPr bwMode="auto">
                <a:xfrm>
                  <a:off x="4708" y="1680"/>
                  <a:ext cx="13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313" name="Group 63"/>
              <p:cNvGrpSpPr>
                <a:grpSpLocks/>
              </p:cNvGrpSpPr>
              <p:nvPr/>
            </p:nvGrpSpPr>
            <p:grpSpPr bwMode="auto">
              <a:xfrm flipH="1">
                <a:off x="4935" y="3980"/>
                <a:ext cx="140" cy="180"/>
                <a:chOff x="4468" y="1156"/>
                <a:chExt cx="568" cy="808"/>
              </a:xfrm>
            </p:grpSpPr>
            <p:sp>
              <p:nvSpPr>
                <p:cNvPr id="11328" name="Rectangle 64"/>
                <p:cNvSpPr>
                  <a:spLocks noChangeArrowheads="1"/>
                </p:cNvSpPr>
                <p:nvPr/>
              </p:nvSpPr>
              <p:spPr bwMode="auto">
                <a:xfrm>
                  <a:off x="4852" y="1156"/>
                  <a:ext cx="40" cy="232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29" name="Rectangle 65" descr="Light horizontal"/>
                <p:cNvSpPr>
                  <a:spLocks noChangeArrowheads="1"/>
                </p:cNvSpPr>
                <p:nvPr/>
              </p:nvSpPr>
              <p:spPr bwMode="auto">
                <a:xfrm>
                  <a:off x="4516" y="1444"/>
                  <a:ext cx="472" cy="520"/>
                </a:xfrm>
                <a:prstGeom prst="rect">
                  <a:avLst/>
                </a:prstGeom>
                <a:pattFill prst="ltHorz">
                  <a:fgClr>
                    <a:schemeClr val="tx1"/>
                  </a:fgClr>
                  <a:bgClr>
                    <a:schemeClr val="hlink"/>
                  </a:bgClr>
                </a:patt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30" name="AutoShape 66" descr="Diagonal brick"/>
                <p:cNvSpPr>
                  <a:spLocks noChangeArrowheads="1"/>
                </p:cNvSpPr>
                <p:nvPr/>
              </p:nvSpPr>
              <p:spPr bwMode="auto">
                <a:xfrm>
                  <a:off x="4468" y="1204"/>
                  <a:ext cx="568" cy="232"/>
                </a:xfrm>
                <a:prstGeom prst="triangle">
                  <a:avLst>
                    <a:gd name="adj" fmla="val 49995"/>
                  </a:avLst>
                </a:prstGeom>
                <a:pattFill prst="diagBrick">
                  <a:fgClr>
                    <a:schemeClr val="tx1"/>
                  </a:fgClr>
                  <a:bgClr>
                    <a:schemeClr val="accent2"/>
                  </a:bgClr>
                </a:patt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31" name="Rectangle 67"/>
                <p:cNvSpPr>
                  <a:spLocks noChangeArrowheads="1"/>
                </p:cNvSpPr>
                <p:nvPr/>
              </p:nvSpPr>
              <p:spPr bwMode="auto">
                <a:xfrm>
                  <a:off x="4708" y="1588"/>
                  <a:ext cx="136" cy="184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32" name="Line 68"/>
                <p:cNvSpPr>
                  <a:spLocks noChangeShapeType="1"/>
                </p:cNvSpPr>
                <p:nvPr/>
              </p:nvSpPr>
              <p:spPr bwMode="auto">
                <a:xfrm>
                  <a:off x="4776" y="1588"/>
                  <a:ext cx="0" cy="18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33" name="Line 69"/>
                <p:cNvSpPr>
                  <a:spLocks noChangeShapeType="1"/>
                </p:cNvSpPr>
                <p:nvPr/>
              </p:nvSpPr>
              <p:spPr bwMode="auto">
                <a:xfrm>
                  <a:off x="4708" y="1680"/>
                  <a:ext cx="13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314" name="Group 70"/>
              <p:cNvGrpSpPr>
                <a:grpSpLocks/>
              </p:cNvGrpSpPr>
              <p:nvPr/>
            </p:nvGrpSpPr>
            <p:grpSpPr bwMode="auto">
              <a:xfrm>
                <a:off x="5530" y="3753"/>
                <a:ext cx="140" cy="180"/>
                <a:chOff x="4468" y="1156"/>
                <a:chExt cx="568" cy="808"/>
              </a:xfrm>
            </p:grpSpPr>
            <p:sp>
              <p:nvSpPr>
                <p:cNvPr id="11322" name="Rectangle 71"/>
                <p:cNvSpPr>
                  <a:spLocks noChangeArrowheads="1"/>
                </p:cNvSpPr>
                <p:nvPr/>
              </p:nvSpPr>
              <p:spPr bwMode="auto">
                <a:xfrm>
                  <a:off x="4852" y="1156"/>
                  <a:ext cx="40" cy="232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23" name="Rectangle 72" descr="Light horizontal"/>
                <p:cNvSpPr>
                  <a:spLocks noChangeArrowheads="1"/>
                </p:cNvSpPr>
                <p:nvPr/>
              </p:nvSpPr>
              <p:spPr bwMode="auto">
                <a:xfrm>
                  <a:off x="4516" y="1444"/>
                  <a:ext cx="472" cy="520"/>
                </a:xfrm>
                <a:prstGeom prst="rect">
                  <a:avLst/>
                </a:prstGeom>
                <a:pattFill prst="ltHorz">
                  <a:fgClr>
                    <a:schemeClr val="tx1"/>
                  </a:fgClr>
                  <a:bgClr>
                    <a:schemeClr val="hlink"/>
                  </a:bgClr>
                </a:patt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24" name="AutoShape 73" descr="Diagonal brick"/>
                <p:cNvSpPr>
                  <a:spLocks noChangeArrowheads="1"/>
                </p:cNvSpPr>
                <p:nvPr/>
              </p:nvSpPr>
              <p:spPr bwMode="auto">
                <a:xfrm>
                  <a:off x="4468" y="1204"/>
                  <a:ext cx="568" cy="232"/>
                </a:xfrm>
                <a:prstGeom prst="triangle">
                  <a:avLst>
                    <a:gd name="adj" fmla="val 49995"/>
                  </a:avLst>
                </a:prstGeom>
                <a:pattFill prst="diagBrick">
                  <a:fgClr>
                    <a:schemeClr val="tx1"/>
                  </a:fgClr>
                  <a:bgClr>
                    <a:schemeClr val="accent2"/>
                  </a:bgClr>
                </a:patt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25" name="Rectangle 74"/>
                <p:cNvSpPr>
                  <a:spLocks noChangeArrowheads="1"/>
                </p:cNvSpPr>
                <p:nvPr/>
              </p:nvSpPr>
              <p:spPr bwMode="auto">
                <a:xfrm>
                  <a:off x="4708" y="1588"/>
                  <a:ext cx="136" cy="184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26" name="Line 75"/>
                <p:cNvSpPr>
                  <a:spLocks noChangeShapeType="1"/>
                </p:cNvSpPr>
                <p:nvPr/>
              </p:nvSpPr>
              <p:spPr bwMode="auto">
                <a:xfrm>
                  <a:off x="4776" y="1588"/>
                  <a:ext cx="0" cy="18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27" name="Line 76"/>
                <p:cNvSpPr>
                  <a:spLocks noChangeShapeType="1"/>
                </p:cNvSpPr>
                <p:nvPr/>
              </p:nvSpPr>
              <p:spPr bwMode="auto">
                <a:xfrm>
                  <a:off x="4708" y="1680"/>
                  <a:ext cx="13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315" name="Group 77"/>
              <p:cNvGrpSpPr>
                <a:grpSpLocks/>
              </p:cNvGrpSpPr>
              <p:nvPr/>
            </p:nvGrpSpPr>
            <p:grpSpPr bwMode="auto">
              <a:xfrm>
                <a:off x="4362" y="3555"/>
                <a:ext cx="140" cy="180"/>
                <a:chOff x="4468" y="1156"/>
                <a:chExt cx="568" cy="808"/>
              </a:xfrm>
            </p:grpSpPr>
            <p:sp>
              <p:nvSpPr>
                <p:cNvPr id="11316" name="Rectangle 78"/>
                <p:cNvSpPr>
                  <a:spLocks noChangeArrowheads="1"/>
                </p:cNvSpPr>
                <p:nvPr/>
              </p:nvSpPr>
              <p:spPr bwMode="auto">
                <a:xfrm>
                  <a:off x="4852" y="1156"/>
                  <a:ext cx="40" cy="232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17" name="Rectangle 79" descr="Light horizontal"/>
                <p:cNvSpPr>
                  <a:spLocks noChangeArrowheads="1"/>
                </p:cNvSpPr>
                <p:nvPr/>
              </p:nvSpPr>
              <p:spPr bwMode="auto">
                <a:xfrm>
                  <a:off x="4516" y="1444"/>
                  <a:ext cx="472" cy="520"/>
                </a:xfrm>
                <a:prstGeom prst="rect">
                  <a:avLst/>
                </a:prstGeom>
                <a:pattFill prst="ltHorz">
                  <a:fgClr>
                    <a:schemeClr val="tx1"/>
                  </a:fgClr>
                  <a:bgClr>
                    <a:schemeClr val="hlink"/>
                  </a:bgClr>
                </a:patt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18" name="AutoShape 80" descr="Diagonal brick"/>
                <p:cNvSpPr>
                  <a:spLocks noChangeArrowheads="1"/>
                </p:cNvSpPr>
                <p:nvPr/>
              </p:nvSpPr>
              <p:spPr bwMode="auto">
                <a:xfrm>
                  <a:off x="4468" y="1204"/>
                  <a:ext cx="568" cy="232"/>
                </a:xfrm>
                <a:prstGeom prst="triangle">
                  <a:avLst>
                    <a:gd name="adj" fmla="val 49995"/>
                  </a:avLst>
                </a:prstGeom>
                <a:pattFill prst="diagBrick">
                  <a:fgClr>
                    <a:schemeClr val="tx1"/>
                  </a:fgClr>
                  <a:bgClr>
                    <a:schemeClr val="accent2"/>
                  </a:bgClr>
                </a:patt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19" name="Rectangle 81"/>
                <p:cNvSpPr>
                  <a:spLocks noChangeArrowheads="1"/>
                </p:cNvSpPr>
                <p:nvPr/>
              </p:nvSpPr>
              <p:spPr bwMode="auto">
                <a:xfrm>
                  <a:off x="4708" y="1588"/>
                  <a:ext cx="136" cy="184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20" name="Line 82"/>
                <p:cNvSpPr>
                  <a:spLocks noChangeShapeType="1"/>
                </p:cNvSpPr>
                <p:nvPr/>
              </p:nvSpPr>
              <p:spPr bwMode="auto">
                <a:xfrm>
                  <a:off x="4776" y="1588"/>
                  <a:ext cx="0" cy="18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21" name="Line 83"/>
                <p:cNvSpPr>
                  <a:spLocks noChangeShapeType="1"/>
                </p:cNvSpPr>
                <p:nvPr/>
              </p:nvSpPr>
              <p:spPr bwMode="auto">
                <a:xfrm>
                  <a:off x="4708" y="1680"/>
                  <a:ext cx="13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1273" name="Group 84"/>
          <p:cNvGrpSpPr>
            <a:grpSpLocks/>
          </p:cNvGrpSpPr>
          <p:nvPr/>
        </p:nvGrpSpPr>
        <p:grpSpPr bwMode="auto">
          <a:xfrm>
            <a:off x="7207250" y="4987925"/>
            <a:ext cx="1419225" cy="1404938"/>
            <a:chOff x="4540" y="3142"/>
            <a:chExt cx="894" cy="885"/>
          </a:xfrm>
        </p:grpSpPr>
        <p:grpSp>
          <p:nvGrpSpPr>
            <p:cNvPr id="11292" name="Group 85"/>
            <p:cNvGrpSpPr>
              <a:grpSpLocks/>
            </p:cNvGrpSpPr>
            <p:nvPr/>
          </p:nvGrpSpPr>
          <p:grpSpPr bwMode="auto">
            <a:xfrm>
              <a:off x="4540" y="3142"/>
              <a:ext cx="140" cy="180"/>
              <a:chOff x="2697" y="1364"/>
              <a:chExt cx="140" cy="180"/>
            </a:xfrm>
          </p:grpSpPr>
          <p:sp>
            <p:nvSpPr>
              <p:cNvPr id="11300" name="Rectangle 86"/>
              <p:cNvSpPr>
                <a:spLocks noChangeArrowheads="1"/>
              </p:cNvSpPr>
              <p:nvPr/>
            </p:nvSpPr>
            <p:spPr bwMode="auto">
              <a:xfrm>
                <a:off x="2792" y="1364"/>
                <a:ext cx="10" cy="52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01" name="Rectangle 87"/>
              <p:cNvSpPr>
                <a:spLocks noChangeArrowheads="1"/>
              </p:cNvSpPr>
              <p:nvPr/>
            </p:nvSpPr>
            <p:spPr bwMode="auto">
              <a:xfrm>
                <a:off x="2709" y="1428"/>
                <a:ext cx="116" cy="116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02" name="AutoShape 88" descr="Diagonal brick"/>
              <p:cNvSpPr>
                <a:spLocks noChangeArrowheads="1"/>
              </p:cNvSpPr>
              <p:nvPr/>
            </p:nvSpPr>
            <p:spPr bwMode="auto">
              <a:xfrm>
                <a:off x="2697" y="1375"/>
                <a:ext cx="140" cy="51"/>
              </a:xfrm>
              <a:prstGeom prst="triangle">
                <a:avLst>
                  <a:gd name="adj" fmla="val 49995"/>
                </a:avLst>
              </a:prstGeom>
              <a:pattFill prst="diagBrick">
                <a:fgClr>
                  <a:schemeClr val="tx1"/>
                </a:fgClr>
                <a:bgClr>
                  <a:schemeClr val="accent2"/>
                </a:bgClr>
              </a:patt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03" name="Rectangle 89"/>
              <p:cNvSpPr>
                <a:spLocks noChangeArrowheads="1"/>
              </p:cNvSpPr>
              <p:nvPr/>
            </p:nvSpPr>
            <p:spPr bwMode="auto">
              <a:xfrm>
                <a:off x="2756" y="1460"/>
                <a:ext cx="34" cy="4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04" name="Line 90"/>
              <p:cNvSpPr>
                <a:spLocks noChangeShapeType="1"/>
              </p:cNvSpPr>
              <p:nvPr/>
            </p:nvSpPr>
            <p:spPr bwMode="auto">
              <a:xfrm>
                <a:off x="2773" y="1460"/>
                <a:ext cx="0" cy="4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05" name="Line 91"/>
              <p:cNvSpPr>
                <a:spLocks noChangeShapeType="1"/>
              </p:cNvSpPr>
              <p:nvPr/>
            </p:nvSpPr>
            <p:spPr bwMode="auto">
              <a:xfrm>
                <a:off x="2756" y="1481"/>
                <a:ext cx="3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293" name="Group 92"/>
            <p:cNvGrpSpPr>
              <a:grpSpLocks/>
            </p:cNvGrpSpPr>
            <p:nvPr/>
          </p:nvGrpSpPr>
          <p:grpSpPr bwMode="auto">
            <a:xfrm>
              <a:off x="5294" y="3847"/>
              <a:ext cx="140" cy="180"/>
              <a:chOff x="2697" y="1364"/>
              <a:chExt cx="140" cy="180"/>
            </a:xfrm>
          </p:grpSpPr>
          <p:sp>
            <p:nvSpPr>
              <p:cNvPr id="11294" name="Rectangle 93"/>
              <p:cNvSpPr>
                <a:spLocks noChangeArrowheads="1"/>
              </p:cNvSpPr>
              <p:nvPr/>
            </p:nvSpPr>
            <p:spPr bwMode="auto">
              <a:xfrm>
                <a:off x="2792" y="1364"/>
                <a:ext cx="10" cy="52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95" name="Rectangle 94"/>
              <p:cNvSpPr>
                <a:spLocks noChangeArrowheads="1"/>
              </p:cNvSpPr>
              <p:nvPr/>
            </p:nvSpPr>
            <p:spPr bwMode="auto">
              <a:xfrm>
                <a:off x="2709" y="1428"/>
                <a:ext cx="116" cy="116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96" name="AutoShape 95" descr="Diagonal brick"/>
              <p:cNvSpPr>
                <a:spLocks noChangeArrowheads="1"/>
              </p:cNvSpPr>
              <p:nvPr/>
            </p:nvSpPr>
            <p:spPr bwMode="auto">
              <a:xfrm>
                <a:off x="2697" y="1375"/>
                <a:ext cx="140" cy="51"/>
              </a:xfrm>
              <a:prstGeom prst="triangle">
                <a:avLst>
                  <a:gd name="adj" fmla="val 49995"/>
                </a:avLst>
              </a:prstGeom>
              <a:pattFill prst="diagBrick">
                <a:fgClr>
                  <a:schemeClr val="tx1"/>
                </a:fgClr>
                <a:bgClr>
                  <a:schemeClr val="accent2"/>
                </a:bgClr>
              </a:patt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97" name="Rectangle 96"/>
              <p:cNvSpPr>
                <a:spLocks noChangeArrowheads="1"/>
              </p:cNvSpPr>
              <p:nvPr/>
            </p:nvSpPr>
            <p:spPr bwMode="auto">
              <a:xfrm>
                <a:off x="2756" y="1460"/>
                <a:ext cx="34" cy="4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98" name="Line 97"/>
              <p:cNvSpPr>
                <a:spLocks noChangeShapeType="1"/>
              </p:cNvSpPr>
              <p:nvPr/>
            </p:nvSpPr>
            <p:spPr bwMode="auto">
              <a:xfrm>
                <a:off x="2773" y="1460"/>
                <a:ext cx="0" cy="4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99" name="Line 98"/>
              <p:cNvSpPr>
                <a:spLocks noChangeShapeType="1"/>
              </p:cNvSpPr>
              <p:nvPr/>
            </p:nvSpPr>
            <p:spPr bwMode="auto">
              <a:xfrm>
                <a:off x="2756" y="1481"/>
                <a:ext cx="3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11274" name="Group 99"/>
          <p:cNvGrpSpPr>
            <a:grpSpLocks/>
          </p:cNvGrpSpPr>
          <p:nvPr/>
        </p:nvGrpSpPr>
        <p:grpSpPr bwMode="auto">
          <a:xfrm>
            <a:off x="7315200" y="4648200"/>
            <a:ext cx="1373188" cy="1600200"/>
            <a:chOff x="4608" y="2928"/>
            <a:chExt cx="865" cy="1008"/>
          </a:xfrm>
        </p:grpSpPr>
        <p:sp>
          <p:nvSpPr>
            <p:cNvPr id="11289" name="Freeform 100"/>
            <p:cNvSpPr>
              <a:spLocks/>
            </p:cNvSpPr>
            <p:nvPr/>
          </p:nvSpPr>
          <p:spPr bwMode="auto">
            <a:xfrm>
              <a:off x="4608" y="2928"/>
              <a:ext cx="864" cy="1008"/>
            </a:xfrm>
            <a:custGeom>
              <a:avLst/>
              <a:gdLst>
                <a:gd name="T0" fmla="*/ 0 w 864"/>
                <a:gd name="T1" fmla="*/ 0 h 1008"/>
                <a:gd name="T2" fmla="*/ 240 w 864"/>
                <a:gd name="T3" fmla="*/ 240 h 1008"/>
                <a:gd name="T4" fmla="*/ 864 w 864"/>
                <a:gd name="T5" fmla="*/ 384 h 1008"/>
                <a:gd name="T6" fmla="*/ 624 w 864"/>
                <a:gd name="T7" fmla="*/ 816 h 1008"/>
                <a:gd name="T8" fmla="*/ 336 w 864"/>
                <a:gd name="T9" fmla="*/ 1008 h 10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4"/>
                <a:gd name="T16" fmla="*/ 0 h 1008"/>
                <a:gd name="T17" fmla="*/ 864 w 864"/>
                <a:gd name="T18" fmla="*/ 1008 h 10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4" h="1008">
                  <a:moveTo>
                    <a:pt x="0" y="0"/>
                  </a:moveTo>
                  <a:lnTo>
                    <a:pt x="240" y="240"/>
                  </a:lnTo>
                  <a:lnTo>
                    <a:pt x="864" y="384"/>
                  </a:lnTo>
                  <a:lnTo>
                    <a:pt x="624" y="816"/>
                  </a:lnTo>
                  <a:lnTo>
                    <a:pt x="336" y="1008"/>
                  </a:lnTo>
                </a:path>
              </a:pathLst>
            </a:custGeom>
            <a:noFill/>
            <a:ln w="28575">
              <a:solidFill>
                <a:schemeClr val="accent1"/>
              </a:solidFill>
              <a:round/>
              <a:headEnd type="none" w="lg" len="med"/>
              <a:tailEnd type="none" w="lg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1290" name="Line 101"/>
            <p:cNvSpPr>
              <a:spLocks noChangeShapeType="1"/>
            </p:cNvSpPr>
            <p:nvPr/>
          </p:nvSpPr>
          <p:spPr bwMode="auto">
            <a:xfrm flipH="1">
              <a:off x="4608" y="3168"/>
              <a:ext cx="240" cy="432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 type="none" w="lg" len="med"/>
              <a:tailEnd type="none" w="lg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1291" name="Line 102"/>
            <p:cNvSpPr>
              <a:spLocks noChangeShapeType="1"/>
            </p:cNvSpPr>
            <p:nvPr/>
          </p:nvSpPr>
          <p:spPr bwMode="auto">
            <a:xfrm flipV="1">
              <a:off x="5472" y="3120"/>
              <a:ext cx="1" cy="192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 type="none" w="lg" len="med"/>
              <a:tailEnd type="none" w="lg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pic>
        <p:nvPicPr>
          <p:cNvPr id="11275" name="Picture 104" descr="IMG_025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16688" y="3833813"/>
            <a:ext cx="1322387" cy="103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276" name="Group 105"/>
          <p:cNvGrpSpPr>
            <a:grpSpLocks/>
          </p:cNvGrpSpPr>
          <p:nvPr/>
        </p:nvGrpSpPr>
        <p:grpSpPr bwMode="auto">
          <a:xfrm>
            <a:off x="5268913" y="2078038"/>
            <a:ext cx="2265362" cy="1687512"/>
            <a:chOff x="3095" y="1352"/>
            <a:chExt cx="1427" cy="1063"/>
          </a:xfrm>
        </p:grpSpPr>
        <p:sp>
          <p:nvSpPr>
            <p:cNvPr id="11287" name="Text Box 106"/>
            <p:cNvSpPr txBox="1">
              <a:spLocks noChangeArrowheads="1"/>
            </p:cNvSpPr>
            <p:nvPr/>
          </p:nvSpPr>
          <p:spPr bwMode="auto">
            <a:xfrm>
              <a:off x="3095" y="1352"/>
              <a:ext cx="1254" cy="596"/>
            </a:xfrm>
            <a:prstGeom prst="rect">
              <a:avLst/>
            </a:prstGeom>
            <a:noFill/>
            <a:ln w="12700">
              <a:noFill/>
              <a:miter lim="800000"/>
              <a:headEnd type="none" w="lg" len="med"/>
              <a:tailEnd type="none" w="lg" len="med"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2800">
                  <a:latin typeface="Times New Roman" pitchFamily="18" charset="0"/>
                </a:rPr>
                <a:t>Drip Chlorinator</a:t>
              </a:r>
            </a:p>
          </p:txBody>
        </p:sp>
        <p:cxnSp>
          <p:nvCxnSpPr>
            <p:cNvPr id="11288" name="AutoShape 107"/>
            <p:cNvCxnSpPr>
              <a:cxnSpLocks noChangeShapeType="1"/>
              <a:stCxn id="11287" idx="3"/>
            </p:cNvCxnSpPr>
            <p:nvPr/>
          </p:nvCxnSpPr>
          <p:spPr bwMode="auto">
            <a:xfrm>
              <a:off x="4349" y="1650"/>
              <a:ext cx="173" cy="765"/>
            </a:xfrm>
            <a:prstGeom prst="bentConnector2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lg" len="med"/>
              <a:tailEnd type="triangle" w="lg" len="med"/>
            </a:ln>
          </p:spPr>
        </p:cxnSp>
      </p:grpSp>
      <p:grpSp>
        <p:nvGrpSpPr>
          <p:cNvPr id="11277" name="Group 108"/>
          <p:cNvGrpSpPr>
            <a:grpSpLocks/>
          </p:cNvGrpSpPr>
          <p:nvPr/>
        </p:nvGrpSpPr>
        <p:grpSpPr bwMode="auto">
          <a:xfrm>
            <a:off x="3895725" y="3025775"/>
            <a:ext cx="3248025" cy="1352550"/>
            <a:chOff x="2454" y="1906"/>
            <a:chExt cx="2046" cy="852"/>
          </a:xfrm>
        </p:grpSpPr>
        <p:sp>
          <p:nvSpPr>
            <p:cNvPr id="11285" name="Text Box 109"/>
            <p:cNvSpPr txBox="1">
              <a:spLocks noChangeArrowheads="1"/>
            </p:cNvSpPr>
            <p:nvPr/>
          </p:nvSpPr>
          <p:spPr bwMode="auto">
            <a:xfrm>
              <a:off x="2454" y="1906"/>
              <a:ext cx="1254" cy="596"/>
            </a:xfrm>
            <a:prstGeom prst="rect">
              <a:avLst/>
            </a:prstGeom>
            <a:noFill/>
            <a:ln w="12700">
              <a:noFill/>
              <a:miter lim="800000"/>
              <a:headEnd type="none" w="lg" len="med"/>
              <a:tailEnd type="none" w="lg" len="med"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2800">
                  <a:latin typeface="Times New Roman" pitchFamily="18" charset="0"/>
                </a:rPr>
                <a:t>Distribution Tank</a:t>
              </a:r>
            </a:p>
          </p:txBody>
        </p:sp>
        <p:cxnSp>
          <p:nvCxnSpPr>
            <p:cNvPr id="11286" name="AutoShape 110"/>
            <p:cNvCxnSpPr>
              <a:cxnSpLocks noChangeShapeType="1"/>
              <a:stCxn id="11285" idx="3"/>
              <a:endCxn id="11380" idx="0"/>
            </p:cNvCxnSpPr>
            <p:nvPr/>
          </p:nvCxnSpPr>
          <p:spPr bwMode="auto">
            <a:xfrm>
              <a:off x="3708" y="2204"/>
              <a:ext cx="792" cy="554"/>
            </a:xfrm>
            <a:prstGeom prst="bentConnector2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lg" len="med"/>
              <a:tailEnd type="triangle" w="lg" len="med"/>
            </a:ln>
          </p:spPr>
        </p:cxnSp>
      </p:grpSp>
      <p:pic>
        <p:nvPicPr>
          <p:cNvPr id="11278" name="Picture 111" descr="IMG_044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67425" y="5264150"/>
            <a:ext cx="1809750" cy="128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9" name="Picture 112" descr="CedricSummer05-1 015b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1752600"/>
            <a:ext cx="2493963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280" name="Group 113"/>
          <p:cNvGrpSpPr>
            <a:grpSpLocks/>
          </p:cNvGrpSpPr>
          <p:nvPr/>
        </p:nvGrpSpPr>
        <p:grpSpPr bwMode="auto">
          <a:xfrm>
            <a:off x="182563" y="3259138"/>
            <a:ext cx="1233487" cy="2089150"/>
            <a:chOff x="115" y="2053"/>
            <a:chExt cx="777" cy="1316"/>
          </a:xfrm>
        </p:grpSpPr>
        <p:sp>
          <p:nvSpPr>
            <p:cNvPr id="11283" name="Text Box 114"/>
            <p:cNvSpPr txBox="1">
              <a:spLocks noChangeArrowheads="1"/>
            </p:cNvSpPr>
            <p:nvPr/>
          </p:nvSpPr>
          <p:spPr bwMode="auto">
            <a:xfrm>
              <a:off x="115" y="2504"/>
              <a:ext cx="777" cy="865"/>
            </a:xfrm>
            <a:prstGeom prst="rect">
              <a:avLst/>
            </a:prstGeom>
            <a:noFill/>
            <a:ln w="12700">
              <a:noFill/>
              <a:miter lim="800000"/>
              <a:headEnd type="none" w="lg" len="med"/>
              <a:tailEnd type="none" w="lg" len="med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2800">
                  <a:latin typeface="Times New Roman" pitchFamily="18" charset="0"/>
                </a:rPr>
                <a:t>Spring box or dam</a:t>
              </a:r>
            </a:p>
          </p:txBody>
        </p:sp>
        <p:cxnSp>
          <p:nvCxnSpPr>
            <p:cNvPr id="11284" name="AutoShape 115"/>
            <p:cNvCxnSpPr>
              <a:cxnSpLocks noChangeShapeType="1"/>
              <a:stCxn id="11283" idx="0"/>
              <a:endCxn id="11377" idx="1"/>
            </p:cNvCxnSpPr>
            <p:nvPr/>
          </p:nvCxnSpPr>
          <p:spPr bwMode="auto">
            <a:xfrm flipH="1" flipV="1">
              <a:off x="381" y="2053"/>
              <a:ext cx="123" cy="451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lg" len="med"/>
              <a:tailEnd type="triangle" w="lg" len="med"/>
            </a:ln>
          </p:spPr>
        </p:cxnSp>
      </p:grpSp>
      <p:pic>
        <p:nvPicPr>
          <p:cNvPr id="273524" name="Picture 11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033838" y="3830638"/>
            <a:ext cx="2408237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2" name="Picture 117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858000" y="152400"/>
            <a:ext cx="2133600" cy="123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7" name="TextBox 116"/>
          <p:cNvSpPr txBox="1"/>
          <p:nvPr/>
        </p:nvSpPr>
        <p:spPr>
          <a:xfrm>
            <a:off x="2743200" y="1676400"/>
            <a:ext cx="5216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2004 </a:t>
            </a:r>
            <a:r>
              <a:rPr lang="en-US" dirty="0" err="1" smtClean="0"/>
              <a:t>Jacobo</a:t>
            </a:r>
            <a:r>
              <a:rPr lang="en-US" dirty="0" smtClean="0"/>
              <a:t> asked, “What can WE do about  this muddy water?”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4000" smtClean="0"/>
              <a:t>Flocculation – Sedimentation</a:t>
            </a:r>
          </a:p>
        </p:txBody>
      </p:sp>
      <p:grpSp>
        <p:nvGrpSpPr>
          <p:cNvPr id="12291" name="Group 3"/>
          <p:cNvGrpSpPr>
            <a:grpSpLocks/>
          </p:cNvGrpSpPr>
          <p:nvPr/>
        </p:nvGrpSpPr>
        <p:grpSpPr bwMode="auto">
          <a:xfrm>
            <a:off x="3365500" y="3886200"/>
            <a:ext cx="4191000" cy="1958975"/>
            <a:chOff x="2880" y="2448"/>
            <a:chExt cx="2640" cy="1234"/>
          </a:xfrm>
        </p:grpSpPr>
        <p:sp>
          <p:nvSpPr>
            <p:cNvPr id="12330" name="Rectangle 4"/>
            <p:cNvSpPr>
              <a:spLocks noChangeArrowheads="1"/>
            </p:cNvSpPr>
            <p:nvPr/>
          </p:nvSpPr>
          <p:spPr bwMode="auto">
            <a:xfrm>
              <a:off x="2880" y="2591"/>
              <a:ext cx="2640" cy="1091"/>
            </a:xfrm>
            <a:prstGeom prst="rect">
              <a:avLst/>
            </a:prstGeom>
            <a:solidFill>
              <a:schemeClr val="hlink"/>
            </a:solidFill>
            <a:ln w="12700">
              <a:noFill/>
              <a:miter lim="800000"/>
              <a:headEnd type="none" w="lg" len="med"/>
              <a:tailEnd type="none" w="lg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331" name="Freeform 5"/>
            <p:cNvSpPr>
              <a:spLocks/>
            </p:cNvSpPr>
            <p:nvPr/>
          </p:nvSpPr>
          <p:spPr bwMode="auto">
            <a:xfrm>
              <a:off x="2880" y="2477"/>
              <a:ext cx="2640" cy="1205"/>
            </a:xfrm>
            <a:custGeom>
              <a:avLst/>
              <a:gdLst>
                <a:gd name="T0" fmla="*/ 0 w 2640"/>
                <a:gd name="T1" fmla="*/ 1205 h 1205"/>
                <a:gd name="T2" fmla="*/ 2640 w 2640"/>
                <a:gd name="T3" fmla="*/ 1205 h 1205"/>
                <a:gd name="T4" fmla="*/ 2640 w 2640"/>
                <a:gd name="T5" fmla="*/ 0 h 1205"/>
                <a:gd name="T6" fmla="*/ 0 60000 65536"/>
                <a:gd name="T7" fmla="*/ 0 60000 65536"/>
                <a:gd name="T8" fmla="*/ 0 60000 65536"/>
                <a:gd name="T9" fmla="*/ 0 w 2640"/>
                <a:gd name="T10" fmla="*/ 0 h 1205"/>
                <a:gd name="T11" fmla="*/ 2640 w 2640"/>
                <a:gd name="T12" fmla="*/ 1205 h 120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40" h="1205">
                  <a:moveTo>
                    <a:pt x="0" y="1205"/>
                  </a:moveTo>
                  <a:lnTo>
                    <a:pt x="2640" y="1205"/>
                  </a:lnTo>
                  <a:lnTo>
                    <a:pt x="2640" y="0"/>
                  </a:lnTo>
                </a:path>
              </a:pathLst>
            </a:custGeom>
            <a:noFill/>
            <a:ln w="57150">
              <a:solidFill>
                <a:schemeClr val="tx1"/>
              </a:solidFill>
              <a:round/>
              <a:headEnd type="none" w="lg" len="med"/>
              <a:tailEnd type="none" w="lg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grpSp>
          <p:nvGrpSpPr>
            <p:cNvPr id="12332" name="Group 6"/>
            <p:cNvGrpSpPr>
              <a:grpSpLocks/>
            </p:cNvGrpSpPr>
            <p:nvPr/>
          </p:nvGrpSpPr>
          <p:grpSpPr bwMode="auto">
            <a:xfrm>
              <a:off x="3160" y="2764"/>
              <a:ext cx="2217" cy="516"/>
              <a:chOff x="1428" y="1864"/>
              <a:chExt cx="3072" cy="864"/>
            </a:xfrm>
          </p:grpSpPr>
          <p:sp>
            <p:nvSpPr>
              <p:cNvPr id="12352" name="Line 7"/>
              <p:cNvSpPr>
                <a:spLocks noChangeShapeType="1"/>
              </p:cNvSpPr>
              <p:nvPr/>
            </p:nvSpPr>
            <p:spPr bwMode="auto">
              <a:xfrm rot="1800000" flipV="1">
                <a:off x="1428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53" name="Line 8"/>
              <p:cNvSpPr>
                <a:spLocks noChangeShapeType="1"/>
              </p:cNvSpPr>
              <p:nvPr/>
            </p:nvSpPr>
            <p:spPr bwMode="auto">
              <a:xfrm rot="1800000" flipV="1">
                <a:off x="1524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54" name="Line 9"/>
              <p:cNvSpPr>
                <a:spLocks noChangeShapeType="1"/>
              </p:cNvSpPr>
              <p:nvPr/>
            </p:nvSpPr>
            <p:spPr bwMode="auto">
              <a:xfrm rot="1800000" flipV="1">
                <a:off x="1620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55" name="Line 10"/>
              <p:cNvSpPr>
                <a:spLocks noChangeShapeType="1"/>
              </p:cNvSpPr>
              <p:nvPr/>
            </p:nvSpPr>
            <p:spPr bwMode="auto">
              <a:xfrm rot="1800000" flipV="1">
                <a:off x="1716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56" name="Line 11"/>
              <p:cNvSpPr>
                <a:spLocks noChangeShapeType="1"/>
              </p:cNvSpPr>
              <p:nvPr/>
            </p:nvSpPr>
            <p:spPr bwMode="auto">
              <a:xfrm rot="1800000" flipV="1">
                <a:off x="1812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57" name="Line 12"/>
              <p:cNvSpPr>
                <a:spLocks noChangeShapeType="1"/>
              </p:cNvSpPr>
              <p:nvPr/>
            </p:nvSpPr>
            <p:spPr bwMode="auto">
              <a:xfrm rot="1800000" flipV="1">
                <a:off x="1908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58" name="Line 13"/>
              <p:cNvSpPr>
                <a:spLocks noChangeShapeType="1"/>
              </p:cNvSpPr>
              <p:nvPr/>
            </p:nvSpPr>
            <p:spPr bwMode="auto">
              <a:xfrm rot="1800000" flipV="1">
                <a:off x="2004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59" name="Line 14"/>
              <p:cNvSpPr>
                <a:spLocks noChangeShapeType="1"/>
              </p:cNvSpPr>
              <p:nvPr/>
            </p:nvSpPr>
            <p:spPr bwMode="auto">
              <a:xfrm rot="1800000" flipV="1">
                <a:off x="2100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60" name="Line 15"/>
              <p:cNvSpPr>
                <a:spLocks noChangeShapeType="1"/>
              </p:cNvSpPr>
              <p:nvPr/>
            </p:nvSpPr>
            <p:spPr bwMode="auto">
              <a:xfrm rot="1800000" flipV="1">
                <a:off x="2196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61" name="Line 16"/>
              <p:cNvSpPr>
                <a:spLocks noChangeShapeType="1"/>
              </p:cNvSpPr>
              <p:nvPr/>
            </p:nvSpPr>
            <p:spPr bwMode="auto">
              <a:xfrm rot="1800000" flipV="1">
                <a:off x="2292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62" name="Line 17"/>
              <p:cNvSpPr>
                <a:spLocks noChangeShapeType="1"/>
              </p:cNvSpPr>
              <p:nvPr/>
            </p:nvSpPr>
            <p:spPr bwMode="auto">
              <a:xfrm rot="1800000" flipV="1">
                <a:off x="2388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63" name="Line 18"/>
              <p:cNvSpPr>
                <a:spLocks noChangeShapeType="1"/>
              </p:cNvSpPr>
              <p:nvPr/>
            </p:nvSpPr>
            <p:spPr bwMode="auto">
              <a:xfrm rot="1800000" flipV="1">
                <a:off x="2484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64" name="Line 19"/>
              <p:cNvSpPr>
                <a:spLocks noChangeShapeType="1"/>
              </p:cNvSpPr>
              <p:nvPr/>
            </p:nvSpPr>
            <p:spPr bwMode="auto">
              <a:xfrm rot="1800000" flipV="1">
                <a:off x="2580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65" name="Line 20"/>
              <p:cNvSpPr>
                <a:spLocks noChangeShapeType="1"/>
              </p:cNvSpPr>
              <p:nvPr/>
            </p:nvSpPr>
            <p:spPr bwMode="auto">
              <a:xfrm rot="1800000" flipV="1">
                <a:off x="2676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66" name="Line 21"/>
              <p:cNvSpPr>
                <a:spLocks noChangeShapeType="1"/>
              </p:cNvSpPr>
              <p:nvPr/>
            </p:nvSpPr>
            <p:spPr bwMode="auto">
              <a:xfrm rot="1800000" flipV="1">
                <a:off x="2772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67" name="Line 22"/>
              <p:cNvSpPr>
                <a:spLocks noChangeShapeType="1"/>
              </p:cNvSpPr>
              <p:nvPr/>
            </p:nvSpPr>
            <p:spPr bwMode="auto">
              <a:xfrm rot="1800000" flipV="1">
                <a:off x="2868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68" name="Line 23"/>
              <p:cNvSpPr>
                <a:spLocks noChangeShapeType="1"/>
              </p:cNvSpPr>
              <p:nvPr/>
            </p:nvSpPr>
            <p:spPr bwMode="auto">
              <a:xfrm rot="1800000" flipV="1">
                <a:off x="2964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69" name="Line 24"/>
              <p:cNvSpPr>
                <a:spLocks noChangeShapeType="1"/>
              </p:cNvSpPr>
              <p:nvPr/>
            </p:nvSpPr>
            <p:spPr bwMode="auto">
              <a:xfrm rot="1800000" flipV="1">
                <a:off x="3060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70" name="Line 25"/>
              <p:cNvSpPr>
                <a:spLocks noChangeShapeType="1"/>
              </p:cNvSpPr>
              <p:nvPr/>
            </p:nvSpPr>
            <p:spPr bwMode="auto">
              <a:xfrm rot="1800000" flipV="1">
                <a:off x="3156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71" name="Line 26"/>
              <p:cNvSpPr>
                <a:spLocks noChangeShapeType="1"/>
              </p:cNvSpPr>
              <p:nvPr/>
            </p:nvSpPr>
            <p:spPr bwMode="auto">
              <a:xfrm rot="1800000" flipV="1">
                <a:off x="3252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72" name="Line 27"/>
              <p:cNvSpPr>
                <a:spLocks noChangeShapeType="1"/>
              </p:cNvSpPr>
              <p:nvPr/>
            </p:nvSpPr>
            <p:spPr bwMode="auto">
              <a:xfrm rot="1800000" flipV="1">
                <a:off x="3347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73" name="Line 28"/>
              <p:cNvSpPr>
                <a:spLocks noChangeShapeType="1"/>
              </p:cNvSpPr>
              <p:nvPr/>
            </p:nvSpPr>
            <p:spPr bwMode="auto">
              <a:xfrm rot="1800000" flipV="1">
                <a:off x="3443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74" name="Line 29"/>
              <p:cNvSpPr>
                <a:spLocks noChangeShapeType="1"/>
              </p:cNvSpPr>
              <p:nvPr/>
            </p:nvSpPr>
            <p:spPr bwMode="auto">
              <a:xfrm rot="1800000" flipV="1">
                <a:off x="3539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75" name="Line 30"/>
              <p:cNvSpPr>
                <a:spLocks noChangeShapeType="1"/>
              </p:cNvSpPr>
              <p:nvPr/>
            </p:nvSpPr>
            <p:spPr bwMode="auto">
              <a:xfrm rot="1800000" flipV="1">
                <a:off x="3635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76" name="Line 31"/>
              <p:cNvSpPr>
                <a:spLocks noChangeShapeType="1"/>
              </p:cNvSpPr>
              <p:nvPr/>
            </p:nvSpPr>
            <p:spPr bwMode="auto">
              <a:xfrm rot="1800000" flipV="1">
                <a:off x="3731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77" name="Line 32"/>
              <p:cNvSpPr>
                <a:spLocks noChangeShapeType="1"/>
              </p:cNvSpPr>
              <p:nvPr/>
            </p:nvSpPr>
            <p:spPr bwMode="auto">
              <a:xfrm rot="1800000" flipV="1">
                <a:off x="3827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78" name="Line 33"/>
              <p:cNvSpPr>
                <a:spLocks noChangeShapeType="1"/>
              </p:cNvSpPr>
              <p:nvPr/>
            </p:nvSpPr>
            <p:spPr bwMode="auto">
              <a:xfrm rot="1800000" flipV="1">
                <a:off x="3923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79" name="Line 34"/>
              <p:cNvSpPr>
                <a:spLocks noChangeShapeType="1"/>
              </p:cNvSpPr>
              <p:nvPr/>
            </p:nvSpPr>
            <p:spPr bwMode="auto">
              <a:xfrm rot="1800000" flipV="1">
                <a:off x="4019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80" name="Line 35"/>
              <p:cNvSpPr>
                <a:spLocks noChangeShapeType="1"/>
              </p:cNvSpPr>
              <p:nvPr/>
            </p:nvSpPr>
            <p:spPr bwMode="auto">
              <a:xfrm rot="1800000" flipV="1">
                <a:off x="4116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81" name="Line 36"/>
              <p:cNvSpPr>
                <a:spLocks noChangeShapeType="1"/>
              </p:cNvSpPr>
              <p:nvPr/>
            </p:nvSpPr>
            <p:spPr bwMode="auto">
              <a:xfrm rot="1800000" flipV="1">
                <a:off x="4212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82" name="Line 37"/>
              <p:cNvSpPr>
                <a:spLocks noChangeShapeType="1"/>
              </p:cNvSpPr>
              <p:nvPr/>
            </p:nvSpPr>
            <p:spPr bwMode="auto">
              <a:xfrm rot="1800000" flipV="1">
                <a:off x="4308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83" name="Line 38"/>
              <p:cNvSpPr>
                <a:spLocks noChangeShapeType="1"/>
              </p:cNvSpPr>
              <p:nvPr/>
            </p:nvSpPr>
            <p:spPr bwMode="auto">
              <a:xfrm rot="1800000" flipV="1">
                <a:off x="4404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84" name="Line 39"/>
              <p:cNvSpPr>
                <a:spLocks noChangeShapeType="1"/>
              </p:cNvSpPr>
              <p:nvPr/>
            </p:nvSpPr>
            <p:spPr bwMode="auto">
              <a:xfrm rot="1800000" flipV="1">
                <a:off x="4500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2333" name="Line 40"/>
            <p:cNvSpPr>
              <a:spLocks noChangeShapeType="1"/>
            </p:cNvSpPr>
            <p:nvPr/>
          </p:nvSpPr>
          <p:spPr bwMode="auto">
            <a:xfrm flipV="1">
              <a:off x="3023" y="2448"/>
              <a:ext cx="0" cy="123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grpSp>
          <p:nvGrpSpPr>
            <p:cNvPr id="12334" name="Group 41"/>
            <p:cNvGrpSpPr>
              <a:grpSpLocks/>
            </p:cNvGrpSpPr>
            <p:nvPr/>
          </p:nvGrpSpPr>
          <p:grpSpPr bwMode="auto">
            <a:xfrm>
              <a:off x="3138" y="3424"/>
              <a:ext cx="2152" cy="29"/>
              <a:chOff x="1392" y="3360"/>
              <a:chExt cx="2640" cy="0"/>
            </a:xfrm>
          </p:grpSpPr>
          <p:sp>
            <p:nvSpPr>
              <p:cNvPr id="12345" name="Line 42"/>
              <p:cNvSpPr>
                <a:spLocks noChangeShapeType="1"/>
              </p:cNvSpPr>
              <p:nvPr/>
            </p:nvSpPr>
            <p:spPr bwMode="auto">
              <a:xfrm>
                <a:off x="1392" y="3360"/>
                <a:ext cx="336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 type="none" w="lg" len="med"/>
                <a:tailEnd type="triangl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46" name="Line 43"/>
              <p:cNvSpPr>
                <a:spLocks noChangeShapeType="1"/>
              </p:cNvSpPr>
              <p:nvPr/>
            </p:nvSpPr>
            <p:spPr bwMode="auto">
              <a:xfrm>
                <a:off x="1776" y="3360"/>
                <a:ext cx="336" cy="0"/>
              </a:xfrm>
              <a:prstGeom prst="line">
                <a:avLst/>
              </a:prstGeom>
              <a:noFill/>
              <a:ln w="63500">
                <a:solidFill>
                  <a:schemeClr val="tx1"/>
                </a:solidFill>
                <a:round/>
                <a:headEnd type="none" w="lg" len="med"/>
                <a:tailEnd type="triangl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47" name="Line 44"/>
              <p:cNvSpPr>
                <a:spLocks noChangeShapeType="1"/>
              </p:cNvSpPr>
              <p:nvPr/>
            </p:nvSpPr>
            <p:spPr bwMode="auto">
              <a:xfrm>
                <a:off x="2160" y="3360"/>
                <a:ext cx="336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 type="none" w="lg" len="med"/>
                <a:tailEnd type="triangl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48" name="Line 45"/>
              <p:cNvSpPr>
                <a:spLocks noChangeShapeType="1"/>
              </p:cNvSpPr>
              <p:nvPr/>
            </p:nvSpPr>
            <p:spPr bwMode="auto">
              <a:xfrm>
                <a:off x="2544" y="3360"/>
                <a:ext cx="33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none" w="lg" len="med"/>
                <a:tailEnd type="triangl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49" name="Line 46"/>
              <p:cNvSpPr>
                <a:spLocks noChangeShapeType="1"/>
              </p:cNvSpPr>
              <p:nvPr/>
            </p:nvSpPr>
            <p:spPr bwMode="auto">
              <a:xfrm>
                <a:off x="2928" y="3360"/>
                <a:ext cx="33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lg" len="med"/>
                <a:tailEnd type="triangl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50" name="Line 47"/>
              <p:cNvSpPr>
                <a:spLocks noChangeShapeType="1"/>
              </p:cNvSpPr>
              <p:nvPr/>
            </p:nvSpPr>
            <p:spPr bwMode="auto">
              <a:xfrm>
                <a:off x="3312" y="3360"/>
                <a:ext cx="33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none" w="lg" len="med"/>
                <a:tailEnd type="triangl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51" name="Line 48"/>
              <p:cNvSpPr>
                <a:spLocks noChangeShapeType="1"/>
              </p:cNvSpPr>
              <p:nvPr/>
            </p:nvSpPr>
            <p:spPr bwMode="auto">
              <a:xfrm>
                <a:off x="3696" y="3360"/>
                <a:ext cx="33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 type="none" w="lg" len="med"/>
                <a:tailEnd type="triangl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12335" name="Group 49"/>
            <p:cNvGrpSpPr>
              <a:grpSpLocks/>
            </p:cNvGrpSpPr>
            <p:nvPr/>
          </p:nvGrpSpPr>
          <p:grpSpPr bwMode="auto">
            <a:xfrm flipH="1" flipV="1">
              <a:off x="3167" y="2678"/>
              <a:ext cx="2152" cy="28"/>
              <a:chOff x="1200" y="1440"/>
              <a:chExt cx="2640" cy="0"/>
            </a:xfrm>
          </p:grpSpPr>
          <p:sp>
            <p:nvSpPr>
              <p:cNvPr id="12338" name="Line 50"/>
              <p:cNvSpPr>
                <a:spLocks noChangeShapeType="1"/>
              </p:cNvSpPr>
              <p:nvPr/>
            </p:nvSpPr>
            <p:spPr bwMode="auto">
              <a:xfrm flipH="1">
                <a:off x="1200" y="1440"/>
                <a:ext cx="336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 type="none" w="lg" len="med"/>
                <a:tailEnd type="triangl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39" name="Line 51"/>
              <p:cNvSpPr>
                <a:spLocks noChangeShapeType="1"/>
              </p:cNvSpPr>
              <p:nvPr/>
            </p:nvSpPr>
            <p:spPr bwMode="auto">
              <a:xfrm flipH="1">
                <a:off x="1584" y="1440"/>
                <a:ext cx="336" cy="0"/>
              </a:xfrm>
              <a:prstGeom prst="line">
                <a:avLst/>
              </a:prstGeom>
              <a:noFill/>
              <a:ln w="63500">
                <a:solidFill>
                  <a:schemeClr val="tx1"/>
                </a:solidFill>
                <a:round/>
                <a:headEnd type="none" w="lg" len="med"/>
                <a:tailEnd type="triangl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40" name="Line 52"/>
              <p:cNvSpPr>
                <a:spLocks noChangeShapeType="1"/>
              </p:cNvSpPr>
              <p:nvPr/>
            </p:nvSpPr>
            <p:spPr bwMode="auto">
              <a:xfrm flipH="1">
                <a:off x="1968" y="1440"/>
                <a:ext cx="336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 type="none" w="lg" len="med"/>
                <a:tailEnd type="triangl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41" name="Line 53"/>
              <p:cNvSpPr>
                <a:spLocks noChangeShapeType="1"/>
              </p:cNvSpPr>
              <p:nvPr/>
            </p:nvSpPr>
            <p:spPr bwMode="auto">
              <a:xfrm flipH="1">
                <a:off x="2352" y="1440"/>
                <a:ext cx="33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none" w="lg" len="med"/>
                <a:tailEnd type="triangl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42" name="Line 54"/>
              <p:cNvSpPr>
                <a:spLocks noChangeShapeType="1"/>
              </p:cNvSpPr>
              <p:nvPr/>
            </p:nvSpPr>
            <p:spPr bwMode="auto">
              <a:xfrm flipH="1">
                <a:off x="2736" y="1440"/>
                <a:ext cx="33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lg" len="med"/>
                <a:tailEnd type="triangl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43" name="Line 55"/>
              <p:cNvSpPr>
                <a:spLocks noChangeShapeType="1"/>
              </p:cNvSpPr>
              <p:nvPr/>
            </p:nvSpPr>
            <p:spPr bwMode="auto">
              <a:xfrm flipH="1">
                <a:off x="3120" y="1440"/>
                <a:ext cx="33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none" w="lg" len="med"/>
                <a:tailEnd type="triangl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44" name="Line 56"/>
              <p:cNvSpPr>
                <a:spLocks noChangeShapeType="1"/>
              </p:cNvSpPr>
              <p:nvPr/>
            </p:nvSpPr>
            <p:spPr bwMode="auto">
              <a:xfrm flipH="1">
                <a:off x="3504" y="1440"/>
                <a:ext cx="33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 type="none" w="lg" len="med"/>
                <a:tailEnd type="triangl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2336" name="Oval 57"/>
            <p:cNvSpPr>
              <a:spLocks noChangeArrowheads="1"/>
            </p:cNvSpPr>
            <p:nvPr/>
          </p:nvSpPr>
          <p:spPr bwMode="auto">
            <a:xfrm>
              <a:off x="2928" y="2663"/>
              <a:ext cx="33" cy="3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lg" len="med"/>
              <a:tailEnd type="none" w="lg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337" name="Line 58"/>
            <p:cNvSpPr>
              <a:spLocks noChangeShapeType="1"/>
            </p:cNvSpPr>
            <p:nvPr/>
          </p:nvSpPr>
          <p:spPr bwMode="auto">
            <a:xfrm flipV="1">
              <a:off x="3023" y="3309"/>
              <a:ext cx="0" cy="201"/>
            </a:xfrm>
            <a:prstGeom prst="line">
              <a:avLst/>
            </a:prstGeom>
            <a:noFill/>
            <a:ln w="57150">
              <a:pattFill prst="dkHorz">
                <a:fgClr>
                  <a:schemeClr val="tx1"/>
                </a:fgClr>
                <a:bgClr>
                  <a:schemeClr val="hlink"/>
                </a:bgClr>
              </a:pattFill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12292" name="Group 59"/>
          <p:cNvGrpSpPr>
            <a:grpSpLocks/>
          </p:cNvGrpSpPr>
          <p:nvPr/>
        </p:nvGrpSpPr>
        <p:grpSpPr bwMode="auto">
          <a:xfrm>
            <a:off x="1117600" y="3746500"/>
            <a:ext cx="2255838" cy="2089150"/>
            <a:chOff x="1459" y="2449"/>
            <a:chExt cx="1421" cy="807"/>
          </a:xfrm>
        </p:grpSpPr>
        <p:sp>
          <p:nvSpPr>
            <p:cNvPr id="12317" name="Rectangle 60"/>
            <p:cNvSpPr>
              <a:spLocks noChangeArrowheads="1"/>
            </p:cNvSpPr>
            <p:nvPr/>
          </p:nvSpPr>
          <p:spPr bwMode="auto">
            <a:xfrm>
              <a:off x="1469" y="2552"/>
              <a:ext cx="148" cy="38"/>
            </a:xfrm>
            <a:prstGeom prst="rect">
              <a:avLst/>
            </a:prstGeom>
            <a:solidFill>
              <a:schemeClr val="hlink"/>
            </a:solidFill>
            <a:ln w="12700">
              <a:noFill/>
              <a:miter lim="800000"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2318" name="Rectangle 61"/>
            <p:cNvSpPr>
              <a:spLocks noChangeArrowheads="1"/>
            </p:cNvSpPr>
            <p:nvPr/>
          </p:nvSpPr>
          <p:spPr bwMode="auto">
            <a:xfrm>
              <a:off x="1615" y="2552"/>
              <a:ext cx="149" cy="676"/>
            </a:xfrm>
            <a:prstGeom prst="rect">
              <a:avLst/>
            </a:prstGeom>
            <a:solidFill>
              <a:schemeClr val="hlink"/>
            </a:solidFill>
            <a:ln w="12700">
              <a:noFill/>
              <a:miter lim="800000"/>
              <a:headEnd type="none" w="lg" len="med"/>
              <a:tailEnd type="none" w="lg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319" name="Rectangle 62"/>
            <p:cNvSpPr>
              <a:spLocks noChangeArrowheads="1"/>
            </p:cNvSpPr>
            <p:nvPr/>
          </p:nvSpPr>
          <p:spPr bwMode="auto">
            <a:xfrm>
              <a:off x="1761" y="2568"/>
              <a:ext cx="431" cy="667"/>
            </a:xfrm>
            <a:prstGeom prst="rect">
              <a:avLst/>
            </a:prstGeom>
            <a:solidFill>
              <a:schemeClr val="hlink"/>
            </a:solidFill>
            <a:ln w="12700">
              <a:noFill/>
              <a:miter lim="800000"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2320" name="Rectangle 63"/>
            <p:cNvSpPr>
              <a:spLocks noChangeArrowheads="1"/>
            </p:cNvSpPr>
            <p:nvPr/>
          </p:nvSpPr>
          <p:spPr bwMode="auto">
            <a:xfrm>
              <a:off x="2192" y="2578"/>
              <a:ext cx="430" cy="668"/>
            </a:xfrm>
            <a:prstGeom prst="rect">
              <a:avLst/>
            </a:prstGeom>
            <a:solidFill>
              <a:schemeClr val="hlink"/>
            </a:solidFill>
            <a:ln w="12700">
              <a:noFill/>
              <a:miter lim="800000"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2321" name="Rectangle 64"/>
            <p:cNvSpPr>
              <a:spLocks noChangeArrowheads="1"/>
            </p:cNvSpPr>
            <p:nvPr/>
          </p:nvSpPr>
          <p:spPr bwMode="auto">
            <a:xfrm>
              <a:off x="2622" y="2588"/>
              <a:ext cx="258" cy="668"/>
            </a:xfrm>
            <a:prstGeom prst="rect">
              <a:avLst/>
            </a:prstGeom>
            <a:solidFill>
              <a:schemeClr val="hlink"/>
            </a:solidFill>
            <a:ln w="12700">
              <a:noFill/>
              <a:miter lim="800000"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2322" name="Freeform 65"/>
            <p:cNvSpPr>
              <a:spLocks/>
            </p:cNvSpPr>
            <p:nvPr/>
          </p:nvSpPr>
          <p:spPr bwMode="auto">
            <a:xfrm>
              <a:off x="1459" y="2590"/>
              <a:ext cx="1420" cy="666"/>
            </a:xfrm>
            <a:custGeom>
              <a:avLst/>
              <a:gdLst>
                <a:gd name="T0" fmla="*/ 0 w 4407"/>
                <a:gd name="T1" fmla="*/ 0 h 2357"/>
                <a:gd name="T2" fmla="*/ 471 w 4407"/>
                <a:gd name="T3" fmla="*/ 0 h 2357"/>
                <a:gd name="T4" fmla="*/ 471 w 4407"/>
                <a:gd name="T5" fmla="*/ 2261 h 2357"/>
                <a:gd name="T6" fmla="*/ 4407 w 4407"/>
                <a:gd name="T7" fmla="*/ 2357 h 235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07"/>
                <a:gd name="T13" fmla="*/ 0 h 2357"/>
                <a:gd name="T14" fmla="*/ 4407 w 4407"/>
                <a:gd name="T15" fmla="*/ 2357 h 235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07" h="2357">
                  <a:moveTo>
                    <a:pt x="0" y="0"/>
                  </a:moveTo>
                  <a:lnTo>
                    <a:pt x="471" y="0"/>
                  </a:lnTo>
                  <a:lnTo>
                    <a:pt x="471" y="2261"/>
                  </a:lnTo>
                  <a:lnTo>
                    <a:pt x="4407" y="2357"/>
                  </a:lnTo>
                </a:path>
              </a:pathLst>
            </a:custGeom>
            <a:noFill/>
            <a:ln w="76200">
              <a:solidFill>
                <a:schemeClr val="tx1"/>
              </a:solidFill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grpSp>
          <p:nvGrpSpPr>
            <p:cNvPr id="12323" name="Group 66"/>
            <p:cNvGrpSpPr>
              <a:grpSpLocks/>
            </p:cNvGrpSpPr>
            <p:nvPr/>
          </p:nvGrpSpPr>
          <p:grpSpPr bwMode="auto">
            <a:xfrm>
              <a:off x="1758" y="2449"/>
              <a:ext cx="867" cy="579"/>
              <a:chOff x="1561" y="1187"/>
              <a:chExt cx="3006" cy="1763"/>
            </a:xfrm>
          </p:grpSpPr>
          <p:sp>
            <p:nvSpPr>
              <p:cNvPr id="12327" name="Rectangle 67" descr="Wide upward diagonal"/>
              <p:cNvSpPr>
                <a:spLocks noChangeArrowheads="1"/>
              </p:cNvSpPr>
              <p:nvPr/>
            </p:nvSpPr>
            <p:spPr bwMode="auto">
              <a:xfrm>
                <a:off x="1561" y="1187"/>
                <a:ext cx="56" cy="1763"/>
              </a:xfrm>
              <a:prstGeom prst="rect">
                <a:avLst/>
              </a:prstGeom>
              <a:pattFill prst="wdUpDiag">
                <a:fgClr>
                  <a:schemeClr val="accent1"/>
                </a:fgClr>
                <a:bgClr>
                  <a:schemeClr val="tx1"/>
                </a:bgClr>
              </a:pattFill>
              <a:ln w="12700">
                <a:solidFill>
                  <a:schemeClr val="tx1"/>
                </a:solidFill>
                <a:miter lim="800000"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28" name="Rectangle 68" descr="Wide upward diagonal"/>
              <p:cNvSpPr>
                <a:spLocks noChangeArrowheads="1"/>
              </p:cNvSpPr>
              <p:nvPr/>
            </p:nvSpPr>
            <p:spPr bwMode="auto">
              <a:xfrm>
                <a:off x="3036" y="1187"/>
                <a:ext cx="56" cy="1763"/>
              </a:xfrm>
              <a:prstGeom prst="rect">
                <a:avLst/>
              </a:prstGeom>
              <a:pattFill prst="wdUpDiag">
                <a:fgClr>
                  <a:schemeClr val="accent1"/>
                </a:fgClr>
                <a:bgClr>
                  <a:schemeClr val="tx1"/>
                </a:bgClr>
              </a:pattFill>
              <a:ln w="12700">
                <a:solidFill>
                  <a:schemeClr val="tx1"/>
                </a:solidFill>
                <a:miter lim="800000"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29" name="Rectangle 69" descr="Wide upward diagonal"/>
              <p:cNvSpPr>
                <a:spLocks noChangeArrowheads="1"/>
              </p:cNvSpPr>
              <p:nvPr/>
            </p:nvSpPr>
            <p:spPr bwMode="auto">
              <a:xfrm>
                <a:off x="4511" y="1187"/>
                <a:ext cx="56" cy="1763"/>
              </a:xfrm>
              <a:prstGeom prst="rect">
                <a:avLst/>
              </a:prstGeom>
              <a:pattFill prst="wdUpDiag">
                <a:fgClr>
                  <a:schemeClr val="accent1"/>
                </a:fgClr>
                <a:bgClr>
                  <a:schemeClr val="tx1"/>
                </a:bgClr>
              </a:pattFill>
              <a:ln w="12700">
                <a:solidFill>
                  <a:schemeClr val="tx1"/>
                </a:solidFill>
                <a:miter lim="800000"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2324" name="Rectangle 70" descr="Wide upward diagonal"/>
            <p:cNvSpPr>
              <a:spLocks noChangeArrowheads="1"/>
            </p:cNvSpPr>
            <p:nvPr/>
          </p:nvSpPr>
          <p:spPr bwMode="auto">
            <a:xfrm>
              <a:off x="1965" y="2721"/>
              <a:ext cx="16" cy="509"/>
            </a:xfrm>
            <a:prstGeom prst="rect">
              <a:avLst/>
            </a:prstGeom>
            <a:pattFill prst="wdUpDiag">
              <a:fgClr>
                <a:schemeClr val="accent1"/>
              </a:fgClr>
              <a:bgClr>
                <a:schemeClr val="tx1"/>
              </a:bgClr>
            </a:pattFill>
            <a:ln w="12700">
              <a:solidFill>
                <a:schemeClr val="tx1"/>
              </a:solidFill>
              <a:miter lim="800000"/>
              <a:headEnd type="none" w="lg" len="med"/>
              <a:tailEnd type="none" w="lg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325" name="Rectangle 71" descr="Wide upward diagonal"/>
            <p:cNvSpPr>
              <a:spLocks noChangeArrowheads="1"/>
            </p:cNvSpPr>
            <p:nvPr/>
          </p:nvSpPr>
          <p:spPr bwMode="auto">
            <a:xfrm>
              <a:off x="2391" y="2731"/>
              <a:ext cx="16" cy="509"/>
            </a:xfrm>
            <a:prstGeom prst="rect">
              <a:avLst/>
            </a:prstGeom>
            <a:pattFill prst="wdUpDiag">
              <a:fgClr>
                <a:schemeClr val="accent1"/>
              </a:fgClr>
              <a:bgClr>
                <a:schemeClr val="tx1"/>
              </a:bgClr>
            </a:pattFill>
            <a:ln w="12700">
              <a:solidFill>
                <a:schemeClr val="tx1"/>
              </a:solidFill>
              <a:miter lim="800000"/>
              <a:headEnd type="none" w="lg" len="med"/>
              <a:tailEnd type="none" w="lg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326" name="Rectangle 72" descr="Wide upward diagonal"/>
            <p:cNvSpPr>
              <a:spLocks noChangeArrowheads="1"/>
            </p:cNvSpPr>
            <p:nvPr/>
          </p:nvSpPr>
          <p:spPr bwMode="auto">
            <a:xfrm>
              <a:off x="2816" y="2739"/>
              <a:ext cx="16" cy="509"/>
            </a:xfrm>
            <a:prstGeom prst="rect">
              <a:avLst/>
            </a:prstGeom>
            <a:pattFill prst="wdUpDiag">
              <a:fgClr>
                <a:schemeClr val="accent1"/>
              </a:fgClr>
              <a:bgClr>
                <a:schemeClr val="tx1"/>
              </a:bgClr>
            </a:pattFill>
            <a:ln w="12700">
              <a:solidFill>
                <a:schemeClr val="tx1"/>
              </a:solidFill>
              <a:miter lim="800000"/>
              <a:headEnd type="none" w="lg" len="med"/>
              <a:tailEnd type="none" w="lg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275529" name="Oval 73"/>
          <p:cNvSpPr>
            <a:spLocks noChangeArrowheads="1"/>
          </p:cNvSpPr>
          <p:nvPr/>
        </p:nvSpPr>
        <p:spPr bwMode="auto">
          <a:xfrm>
            <a:off x="1066800" y="1943100"/>
            <a:ext cx="457200" cy="457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lg" len="med"/>
            <a:tailEnd type="none" w="lg" len="med"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75530" name="Oval 74"/>
          <p:cNvSpPr>
            <a:spLocks noChangeArrowheads="1"/>
          </p:cNvSpPr>
          <p:nvPr/>
        </p:nvSpPr>
        <p:spPr bwMode="auto">
          <a:xfrm>
            <a:off x="2590800" y="2324100"/>
            <a:ext cx="457200" cy="457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lg" len="med"/>
            <a:tailEnd type="none" w="lg" len="med"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75531" name="Oval 75"/>
          <p:cNvSpPr>
            <a:spLocks noChangeArrowheads="1"/>
          </p:cNvSpPr>
          <p:nvPr/>
        </p:nvSpPr>
        <p:spPr bwMode="auto">
          <a:xfrm>
            <a:off x="4191000" y="1943100"/>
            <a:ext cx="457200" cy="457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lg" len="med"/>
            <a:tailEnd type="none" w="lg" len="med"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75532" name="Text Box 76"/>
          <p:cNvSpPr txBox="1">
            <a:spLocks noChangeArrowheads="1"/>
          </p:cNvSpPr>
          <p:nvPr/>
        </p:nvSpPr>
        <p:spPr bwMode="auto">
          <a:xfrm>
            <a:off x="5795963" y="1365250"/>
            <a:ext cx="2406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Shear collisions </a:t>
            </a:r>
          </a:p>
        </p:txBody>
      </p:sp>
      <p:pic>
        <p:nvPicPr>
          <p:cNvPr id="275533" name="Picture 77" descr="inlinestatic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76363" y="4129088"/>
            <a:ext cx="215900" cy="129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8" name="Line 78"/>
          <p:cNvSpPr>
            <a:spLocks noChangeShapeType="1"/>
          </p:cNvSpPr>
          <p:nvPr/>
        </p:nvSpPr>
        <p:spPr bwMode="auto">
          <a:xfrm>
            <a:off x="2122488" y="4389438"/>
            <a:ext cx="0" cy="708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299" name="Line 79"/>
          <p:cNvSpPr>
            <a:spLocks noChangeShapeType="1"/>
          </p:cNvSpPr>
          <p:nvPr/>
        </p:nvSpPr>
        <p:spPr bwMode="auto">
          <a:xfrm flipV="1">
            <a:off x="1743075" y="4711700"/>
            <a:ext cx="0" cy="708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75536" name="Text Box 80"/>
          <p:cNvSpPr txBox="1">
            <a:spLocks noChangeArrowheads="1"/>
          </p:cNvSpPr>
          <p:nvPr/>
        </p:nvSpPr>
        <p:spPr bwMode="auto">
          <a:xfrm>
            <a:off x="-1438275" y="3027363"/>
            <a:ext cx="13255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Aluminum sulfate</a:t>
            </a:r>
          </a:p>
        </p:txBody>
      </p:sp>
      <p:pic>
        <p:nvPicPr>
          <p:cNvPr id="275537" name="Picture 81" descr="La34stream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403350"/>
            <a:ext cx="2060575" cy="154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5538" name="Text Box 82"/>
          <p:cNvSpPr txBox="1">
            <a:spLocks noChangeArrowheads="1"/>
          </p:cNvSpPr>
          <p:nvPr/>
        </p:nvSpPr>
        <p:spPr bwMode="auto">
          <a:xfrm>
            <a:off x="163513" y="4329113"/>
            <a:ext cx="10779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2400"/>
              <a:t>Rapid Mix </a:t>
            </a:r>
          </a:p>
        </p:txBody>
      </p:sp>
      <p:sp>
        <p:nvSpPr>
          <p:cNvPr id="275539" name="Text Box 83"/>
          <p:cNvSpPr txBox="1">
            <a:spLocks noChangeArrowheads="1"/>
          </p:cNvSpPr>
          <p:nvPr/>
        </p:nvSpPr>
        <p:spPr bwMode="auto">
          <a:xfrm>
            <a:off x="1331913" y="5829300"/>
            <a:ext cx="2200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/>
              <a:t>Flocculation</a:t>
            </a:r>
          </a:p>
        </p:txBody>
      </p:sp>
      <p:sp>
        <p:nvSpPr>
          <p:cNvPr id="275540" name="Text Box 84"/>
          <p:cNvSpPr txBox="1">
            <a:spLocks noChangeArrowheads="1"/>
          </p:cNvSpPr>
          <p:nvPr/>
        </p:nvSpPr>
        <p:spPr bwMode="auto">
          <a:xfrm>
            <a:off x="4594225" y="5895975"/>
            <a:ext cx="2200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/>
              <a:t>Sedimentation</a:t>
            </a:r>
          </a:p>
        </p:txBody>
      </p:sp>
      <p:sp>
        <p:nvSpPr>
          <p:cNvPr id="275541" name="Oval 85"/>
          <p:cNvSpPr>
            <a:spLocks noChangeArrowheads="1"/>
          </p:cNvSpPr>
          <p:nvPr/>
        </p:nvSpPr>
        <p:spPr bwMode="auto">
          <a:xfrm>
            <a:off x="1365250" y="3865563"/>
            <a:ext cx="88900" cy="88900"/>
          </a:xfrm>
          <a:prstGeom prst="ellipse">
            <a:avLst/>
          </a:prstGeom>
          <a:solidFill>
            <a:srgbClr val="996600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5542" name="Freeform 86"/>
          <p:cNvSpPr>
            <a:spLocks/>
          </p:cNvSpPr>
          <p:nvPr/>
        </p:nvSpPr>
        <p:spPr bwMode="auto">
          <a:xfrm>
            <a:off x="7327900" y="4051300"/>
            <a:ext cx="1104900" cy="1389063"/>
          </a:xfrm>
          <a:custGeom>
            <a:avLst/>
            <a:gdLst>
              <a:gd name="T0" fmla="*/ 90 w 696"/>
              <a:gd name="T1" fmla="*/ 100 h 875"/>
              <a:gd name="T2" fmla="*/ 622 w 696"/>
              <a:gd name="T3" fmla="*/ 763 h 875"/>
              <a:gd name="T4" fmla="*/ 535 w 696"/>
              <a:gd name="T5" fmla="*/ 774 h 875"/>
              <a:gd name="T6" fmla="*/ 79 w 696"/>
              <a:gd name="T7" fmla="*/ 165 h 875"/>
              <a:gd name="T8" fmla="*/ 90 w 696"/>
              <a:gd name="T9" fmla="*/ 100 h 8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96"/>
              <a:gd name="T16" fmla="*/ 0 h 875"/>
              <a:gd name="T17" fmla="*/ 696 w 696"/>
              <a:gd name="T18" fmla="*/ 875 h 87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96" h="875">
                <a:moveTo>
                  <a:pt x="90" y="100"/>
                </a:moveTo>
                <a:cubicBezTo>
                  <a:pt x="568" y="176"/>
                  <a:pt x="553" y="651"/>
                  <a:pt x="622" y="763"/>
                </a:cubicBezTo>
                <a:cubicBezTo>
                  <a:pt x="696" y="875"/>
                  <a:pt x="665" y="774"/>
                  <a:pt x="535" y="774"/>
                </a:cubicBezTo>
                <a:cubicBezTo>
                  <a:pt x="448" y="263"/>
                  <a:pt x="275" y="219"/>
                  <a:pt x="79" y="165"/>
                </a:cubicBezTo>
                <a:cubicBezTo>
                  <a:pt x="79" y="78"/>
                  <a:pt x="0" y="0"/>
                  <a:pt x="90" y="100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75543" name="Picture 87" descr="Ojojona (795)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661275" y="4835525"/>
            <a:ext cx="1000125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5544" name="AutoShape 88"/>
          <p:cNvSpPr>
            <a:spLocks noChangeArrowheads="1"/>
          </p:cNvSpPr>
          <p:nvPr/>
        </p:nvSpPr>
        <p:spPr bwMode="auto">
          <a:xfrm>
            <a:off x="1346200" y="2881313"/>
            <a:ext cx="258763" cy="1241425"/>
          </a:xfrm>
          <a:prstGeom prst="downArrow">
            <a:avLst>
              <a:gd name="adj1" fmla="val 50000"/>
              <a:gd name="adj2" fmla="val 119938"/>
            </a:avLst>
          </a:prstGeom>
          <a:solidFill>
            <a:srgbClr val="99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5545" name="Line 89"/>
          <p:cNvSpPr>
            <a:spLocks noChangeShapeType="1"/>
          </p:cNvSpPr>
          <p:nvPr/>
        </p:nvSpPr>
        <p:spPr bwMode="auto">
          <a:xfrm>
            <a:off x="896938" y="3622675"/>
            <a:ext cx="466725" cy="258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8" name="Group 90"/>
          <p:cNvGrpSpPr>
            <a:grpSpLocks/>
          </p:cNvGrpSpPr>
          <p:nvPr/>
        </p:nvGrpSpPr>
        <p:grpSpPr bwMode="auto">
          <a:xfrm>
            <a:off x="7086600" y="2819400"/>
            <a:ext cx="1322388" cy="1316038"/>
            <a:chOff x="4782" y="2005"/>
            <a:chExt cx="833" cy="829"/>
          </a:xfrm>
        </p:grpSpPr>
        <p:sp>
          <p:nvSpPr>
            <p:cNvPr id="12315" name="Text Box 91"/>
            <p:cNvSpPr txBox="1">
              <a:spLocks noChangeArrowheads="1"/>
            </p:cNvSpPr>
            <p:nvPr/>
          </p:nvSpPr>
          <p:spPr bwMode="auto">
            <a:xfrm>
              <a:off x="4782" y="2005"/>
              <a:ext cx="83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/>
                <a:t>Chlorine</a:t>
              </a:r>
            </a:p>
          </p:txBody>
        </p:sp>
        <p:sp>
          <p:nvSpPr>
            <p:cNvPr id="12316" name="Line 92"/>
            <p:cNvSpPr>
              <a:spLocks noChangeShapeType="1"/>
            </p:cNvSpPr>
            <p:nvPr/>
          </p:nvSpPr>
          <p:spPr bwMode="auto">
            <a:xfrm>
              <a:off x="5184" y="2285"/>
              <a:ext cx="0" cy="54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5549" name="Text Box 93"/>
          <p:cNvSpPr txBox="1">
            <a:spLocks noChangeArrowheads="1"/>
          </p:cNvSpPr>
          <p:nvPr/>
        </p:nvSpPr>
        <p:spPr bwMode="auto">
          <a:xfrm>
            <a:off x="2971800" y="3200400"/>
            <a:ext cx="3744913" cy="519113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folHlink"/>
                </a:solidFill>
              </a:rPr>
              <a:t>Without any electricity!</a:t>
            </a:r>
          </a:p>
        </p:txBody>
      </p:sp>
      <p:sp>
        <p:nvSpPr>
          <p:cNvPr id="275550" name="Oval 94"/>
          <p:cNvSpPr>
            <a:spLocks noChangeArrowheads="1"/>
          </p:cNvSpPr>
          <p:nvPr/>
        </p:nvSpPr>
        <p:spPr bwMode="auto">
          <a:xfrm>
            <a:off x="0" y="2995613"/>
            <a:ext cx="1377950" cy="768350"/>
          </a:xfrm>
          <a:prstGeom prst="ellipse">
            <a:avLst/>
          </a:prstGeom>
          <a:noFill/>
          <a:ln w="28575">
            <a:solidFill>
              <a:schemeClr val="folHlink"/>
            </a:solidFill>
            <a:round/>
            <a:headEnd type="none" w="lg" len="med"/>
            <a:tailEnd type="none" w="lg" len="med"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75551" name="Oval 95"/>
          <p:cNvSpPr>
            <a:spLocks noChangeArrowheads="1"/>
          </p:cNvSpPr>
          <p:nvPr/>
        </p:nvSpPr>
        <p:spPr bwMode="auto">
          <a:xfrm>
            <a:off x="7080250" y="2667000"/>
            <a:ext cx="1377950" cy="768350"/>
          </a:xfrm>
          <a:prstGeom prst="ellipse">
            <a:avLst/>
          </a:prstGeom>
          <a:noFill/>
          <a:ln w="28575">
            <a:solidFill>
              <a:schemeClr val="folHlink"/>
            </a:solidFill>
            <a:round/>
            <a:headEnd type="none" w="lg" len="med"/>
            <a:tailEnd type="none" w="lg" len="med"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2314" name="Picture 99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934200" y="152400"/>
            <a:ext cx="2133600" cy="123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" dur="1000"/>
                                        <p:tgtEl>
                                          <p:spTgt spid="275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3" presetClass="path" presetSubtype="0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2.22222E-6 -1.7341E-7 L 0.16319 -1.7341E-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755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800"/>
                                        <p:tgtEl>
                                          <p:spTgt spid="275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3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0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47086E-6 C 3.33333E-6 0.01226 3.33333E-6 0.02475 0.0026 0.03562 C 0.00521 0.04649 0.0158 0.05712 0.01597 0.06568 C 0.01614 0.07424 0.00347 0.07909 0.00399 0.08719 C 0.00451 0.09528 0.01805 0.10662 0.01857 0.11379 C 0.01909 0.12095 0.0085 0.12257 0.00659 0.12974 C 0.00468 0.13691 0.00521 0.1457 0.00659 0.15634 C 0.00798 0.16698 0.01493 0.18432 0.01458 0.19357 C 0.01423 0.20282 0.00503 0.20375 0.00399 0.21138 C 0.00295 0.21901 0.0026 0.23659 0.00798 0.23983 C 0.01336 0.24306 0.02847 0.26457 0.03646 0.2315 C 0.04444 0.19843 0.03003 0.03862 0.0559 0.04094 C 0.08177 0.04325 0.06336 0.22711 0.09323 0.22572 C 0.12309 0.22433 0.1033 0.05088 0.13055 0.04972 C 0.15781 0.04857 0.13819 0.23058 0.16666 0.23104 C 0.19514 0.2315 0.18194 0.04579 0.20521 0.04625 C 0.22847 0.04672 0.20034 0.19357 0.22916 0.2167 C 0.25816 0.24006 0.34444 0.21115 0.37916 0.1871 C 0.40746 0.13784 0.40989 0.11957 0.43732 0.07285 C 0.44045 0.07285 0.40347 0.15079 0.39253 0.1834 C 0.38715 0.25463 0.38507 0.25093 0.38316 0.26873 " pathEditMode="relative" rAng="0" ptsTypes="aaaaaaaaaaasssssafffa">
                                      <p:cBhvr>
                                        <p:cTn id="19" dur="11700" fill="hold"/>
                                        <p:tgtEl>
                                          <p:spTgt spid="2755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" y="13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mph" presetSubtype="0" grpId="1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 rctx="PPT">
                                        <p:cTn id="25" dur="indefinite"/>
                                        <p:tgtEl>
                                          <p:spTgt spid="2755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6" dur="indefinite"/>
                                        <p:tgtEl>
                                          <p:spTgt spid="275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63" presetClass="path" presetSubtype="0" fill="hold" grpId="1" nodeType="withEffect">
                                  <p:stCondLst>
                                    <p:cond delay="3900"/>
                                  </p:stCondLst>
                                  <p:childTnLst>
                                    <p:animMotion origin="layout" path="M 3.33333E-6 -4.44444E-6 L 0.56666 -4.44444E-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755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3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3" presetClass="path" presetSubtype="0" fill="hold" grpId="1" nodeType="withEffect">
                                  <p:stCondLst>
                                    <p:cond delay="3800"/>
                                  </p:stCondLst>
                                  <p:childTnLst>
                                    <p:animMotion origin="layout" path="M -3.33333E-6 -2.22222E-6 L 0.4 -2.22222E-6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2755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3" presetClass="path" presetSubtype="0" fill="hold" grpId="1" nodeType="withEffect">
                                  <p:stCondLst>
                                    <p:cond delay="3800"/>
                                  </p:stCondLst>
                                  <p:childTnLst>
                                    <p:animMotion origin="layout" path="M 3.33333E-6 -4.44444E-6 L 0.56666 -4.44444E-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755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3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2" nodeType="withEffect">
                                  <p:stCondLst>
                                    <p:cond delay="5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2755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5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2" nodeType="withEffect">
                                  <p:stCondLst>
                                    <p:cond delay="5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000"/>
                                        <p:tgtEl>
                                          <p:spTgt spid="2755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5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mph" presetSubtype="0" grpId="1" nodeType="withEffect">
                                  <p:stCondLst>
                                    <p:cond delay="5900"/>
                                  </p:stCondLst>
                                  <p:childTnLst>
                                    <p:set>
                                      <p:cBhvr rctx="PPT">
                                        <p:cTn id="52" dur="indefinite"/>
                                        <p:tgtEl>
                                          <p:spTgt spid="2755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3" dur="indefinite"/>
                                        <p:tgtEl>
                                          <p:spTgt spid="275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87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9" presetClass="emph" presetSubtype="0" grpId="1" nodeType="withEffect">
                                  <p:stCondLst>
                                    <p:cond delay="11300"/>
                                  </p:stCondLst>
                                  <p:childTnLst>
                                    <p:set>
                                      <p:cBhvr rctx="PPT">
                                        <p:cTn id="57" dur="indefinite"/>
                                        <p:tgtEl>
                                          <p:spTgt spid="2755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8" dur="indefinite"/>
                                        <p:tgtEl>
                                          <p:spTgt spid="275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113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00"/>
                                        <p:tgtEl>
                                          <p:spTgt spid="275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nodeType="withEffect">
                                  <p:stCondLst>
                                    <p:cond delay="12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8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113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900"/>
                                        <p:tgtEl>
                                          <p:spTgt spid="275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529" grpId="0" animBg="1"/>
      <p:bldP spid="275529" grpId="1" animBg="1"/>
      <p:bldP spid="275529" grpId="2" animBg="1"/>
      <p:bldP spid="275530" grpId="0" animBg="1"/>
      <p:bldP spid="275530" grpId="1" animBg="1"/>
      <p:bldP spid="275530" grpId="2" animBg="1"/>
      <p:bldP spid="275531" grpId="0" animBg="1"/>
      <p:bldP spid="275531" grpId="1" animBg="1"/>
      <p:bldP spid="275532" grpId="0"/>
      <p:bldP spid="275532" grpId="1"/>
      <p:bldP spid="275536" grpId="0"/>
      <p:bldP spid="275538" grpId="0"/>
      <p:bldP spid="275538" grpId="1"/>
      <p:bldP spid="275539" grpId="0"/>
      <p:bldP spid="275539" grpId="1"/>
      <p:bldP spid="275540" grpId="0"/>
      <p:bldP spid="275540" grpId="1"/>
      <p:bldP spid="275541" grpId="0" animBg="1"/>
      <p:bldP spid="275541" grpId="1" animBg="1"/>
      <p:bldP spid="275542" grpId="0" animBg="1"/>
      <p:bldP spid="275544" grpId="0" animBg="1"/>
      <p:bldP spid="275545" grpId="0" animBg="1"/>
      <p:bldP spid="275549" grpId="0"/>
      <p:bldP spid="275550" grpId="0" animBg="1"/>
      <p:bldP spid="27555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Population Served</a:t>
            </a: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360363" y="1609725"/>
          <a:ext cx="7496175" cy="4624388"/>
        </p:xfrm>
        <a:graphic>
          <a:graphicData uri="http://schemas.openxmlformats.org/presentationml/2006/ole">
            <p:oleObj spid="_x0000_s1026" name="Chart" r:id="rId4" imgW="5543550" imgH="3419475" progId="Excel.Sheet.8">
              <p:embed/>
            </p:oleObj>
          </a:graphicData>
        </a:graphic>
      </p:graphicFrame>
      <p:pic>
        <p:nvPicPr>
          <p:cNvPr id="1028" name="Picture 4" descr="IMGP4839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19800" y="3276600"/>
            <a:ext cx="12954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Honduras 15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81400" y="2895600"/>
            <a:ext cx="12954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Marcala%20inauguration"/>
          <p:cNvPicPr>
            <a:picLocks noChangeAspect="1" noChangeArrowheads="1"/>
          </p:cNvPicPr>
          <p:nvPr/>
        </p:nvPicPr>
        <p:blipFill>
          <a:blip r:embed="rId7" cstate="email"/>
          <a:srcRect b="-3436"/>
          <a:stretch>
            <a:fillRect/>
          </a:stretch>
        </p:blipFill>
        <p:spPr bwMode="auto">
          <a:xfrm>
            <a:off x="4648200" y="2057400"/>
            <a:ext cx="1143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133600" y="2971800"/>
            <a:ext cx="1327150" cy="995363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</p:pic>
      <p:pic>
        <p:nvPicPr>
          <p:cNvPr id="1032" name="Picture 9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010400" y="1676400"/>
            <a:ext cx="1204913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utoShape 4"/>
          <p:cNvSpPr>
            <a:spLocks noChangeAspect="1" noChangeArrowheads="1" noTextEdit="1"/>
          </p:cNvSpPr>
          <p:nvPr/>
        </p:nvSpPr>
        <p:spPr bwMode="auto">
          <a:xfrm>
            <a:off x="6934200" y="0"/>
            <a:ext cx="2209800" cy="130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6951663" y="17462"/>
            <a:ext cx="2076450" cy="127317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7400925" y="123825"/>
            <a:ext cx="1589088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7400925" y="123825"/>
            <a:ext cx="1589088" cy="696913"/>
          </a:xfrm>
          <a:prstGeom prst="rect">
            <a:avLst/>
          </a:prstGeom>
          <a:noFill/>
          <a:ln w="2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>
            <a:off x="7400925" y="123825"/>
            <a:ext cx="1588" cy="696913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7375525" y="820738"/>
            <a:ext cx="25400" cy="1588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7375525" y="731838"/>
            <a:ext cx="25400" cy="1588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6" name="Line 12"/>
          <p:cNvSpPr>
            <a:spLocks noChangeShapeType="1"/>
          </p:cNvSpPr>
          <p:nvPr/>
        </p:nvSpPr>
        <p:spPr bwMode="auto">
          <a:xfrm>
            <a:off x="7375525" y="644525"/>
            <a:ext cx="25400" cy="1588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7375525" y="558800"/>
            <a:ext cx="25400" cy="1588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7375525" y="471487"/>
            <a:ext cx="25400" cy="1588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auto">
          <a:xfrm>
            <a:off x="7375525" y="385762"/>
            <a:ext cx="25400" cy="1588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7375525" y="298450"/>
            <a:ext cx="25400" cy="1588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7375525" y="209550"/>
            <a:ext cx="25400" cy="1588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2" name="Line 18"/>
          <p:cNvSpPr>
            <a:spLocks noChangeShapeType="1"/>
          </p:cNvSpPr>
          <p:nvPr/>
        </p:nvSpPr>
        <p:spPr bwMode="auto">
          <a:xfrm>
            <a:off x="7375525" y="123825"/>
            <a:ext cx="25400" cy="1588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auto">
          <a:xfrm>
            <a:off x="7400925" y="820738"/>
            <a:ext cx="1589088" cy="1588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 flipV="1">
            <a:off x="7400925" y="820738"/>
            <a:ext cx="1588" cy="23813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5" name="Line 21"/>
          <p:cNvSpPr>
            <a:spLocks noChangeShapeType="1"/>
          </p:cNvSpPr>
          <p:nvPr/>
        </p:nvSpPr>
        <p:spPr bwMode="auto">
          <a:xfrm flipV="1">
            <a:off x="7720013" y="820738"/>
            <a:ext cx="1588" cy="23813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6" name="Line 22"/>
          <p:cNvSpPr>
            <a:spLocks noChangeShapeType="1"/>
          </p:cNvSpPr>
          <p:nvPr/>
        </p:nvSpPr>
        <p:spPr bwMode="auto">
          <a:xfrm flipV="1">
            <a:off x="8035925" y="820738"/>
            <a:ext cx="1588" cy="23813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7" name="Line 23"/>
          <p:cNvSpPr>
            <a:spLocks noChangeShapeType="1"/>
          </p:cNvSpPr>
          <p:nvPr/>
        </p:nvSpPr>
        <p:spPr bwMode="auto">
          <a:xfrm flipV="1">
            <a:off x="8353425" y="820738"/>
            <a:ext cx="1588" cy="23813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8" name="Line 24"/>
          <p:cNvSpPr>
            <a:spLocks noChangeShapeType="1"/>
          </p:cNvSpPr>
          <p:nvPr/>
        </p:nvSpPr>
        <p:spPr bwMode="auto">
          <a:xfrm flipV="1">
            <a:off x="8669338" y="820738"/>
            <a:ext cx="1588" cy="23813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9" name="Line 25"/>
          <p:cNvSpPr>
            <a:spLocks noChangeShapeType="1"/>
          </p:cNvSpPr>
          <p:nvPr/>
        </p:nvSpPr>
        <p:spPr bwMode="auto">
          <a:xfrm flipV="1">
            <a:off x="8990013" y="820738"/>
            <a:ext cx="1588" cy="23813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0" name="Freeform 26"/>
          <p:cNvSpPr>
            <a:spLocks/>
          </p:cNvSpPr>
          <p:nvPr/>
        </p:nvSpPr>
        <p:spPr bwMode="auto">
          <a:xfrm>
            <a:off x="7558088" y="708025"/>
            <a:ext cx="50800" cy="47625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32" y="15"/>
              </a:cxn>
              <a:cxn ang="0">
                <a:pos x="16" y="30"/>
              </a:cxn>
              <a:cxn ang="0">
                <a:pos x="0" y="15"/>
              </a:cxn>
              <a:cxn ang="0">
                <a:pos x="16" y="0"/>
              </a:cxn>
            </a:cxnLst>
            <a:rect l="0" t="0" r="r" b="b"/>
            <a:pathLst>
              <a:path w="32" h="30">
                <a:moveTo>
                  <a:pt x="16" y="0"/>
                </a:moveTo>
                <a:lnTo>
                  <a:pt x="32" y="15"/>
                </a:lnTo>
                <a:lnTo>
                  <a:pt x="16" y="30"/>
                </a:lnTo>
                <a:lnTo>
                  <a:pt x="0" y="15"/>
                </a:lnTo>
                <a:lnTo>
                  <a:pt x="16" y="0"/>
                </a:lnTo>
                <a:close/>
              </a:path>
            </a:pathLst>
          </a:custGeom>
          <a:solidFill>
            <a:srgbClr val="000080"/>
          </a:solidFill>
          <a:ln w="2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1" name="Freeform 27"/>
          <p:cNvSpPr>
            <a:spLocks/>
          </p:cNvSpPr>
          <p:nvPr/>
        </p:nvSpPr>
        <p:spPr bwMode="auto">
          <a:xfrm>
            <a:off x="8010525" y="619125"/>
            <a:ext cx="50800" cy="52388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32" y="16"/>
              </a:cxn>
              <a:cxn ang="0">
                <a:pos x="16" y="33"/>
              </a:cxn>
              <a:cxn ang="0">
                <a:pos x="0" y="16"/>
              </a:cxn>
              <a:cxn ang="0">
                <a:pos x="16" y="0"/>
              </a:cxn>
            </a:cxnLst>
            <a:rect l="0" t="0" r="r" b="b"/>
            <a:pathLst>
              <a:path w="32" h="33">
                <a:moveTo>
                  <a:pt x="16" y="0"/>
                </a:moveTo>
                <a:lnTo>
                  <a:pt x="32" y="16"/>
                </a:lnTo>
                <a:lnTo>
                  <a:pt x="16" y="33"/>
                </a:lnTo>
                <a:lnTo>
                  <a:pt x="0" y="16"/>
                </a:lnTo>
                <a:lnTo>
                  <a:pt x="16" y="0"/>
                </a:lnTo>
                <a:close/>
              </a:path>
            </a:pathLst>
          </a:custGeom>
          <a:solidFill>
            <a:srgbClr val="000080"/>
          </a:solidFill>
          <a:ln w="2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2" name="Freeform 28"/>
          <p:cNvSpPr>
            <a:spLocks/>
          </p:cNvSpPr>
          <p:nvPr/>
        </p:nvSpPr>
        <p:spPr bwMode="auto">
          <a:xfrm>
            <a:off x="8469313" y="468312"/>
            <a:ext cx="50800" cy="50800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32" y="15"/>
              </a:cxn>
              <a:cxn ang="0">
                <a:pos x="16" y="32"/>
              </a:cxn>
              <a:cxn ang="0">
                <a:pos x="0" y="15"/>
              </a:cxn>
              <a:cxn ang="0">
                <a:pos x="16" y="0"/>
              </a:cxn>
            </a:cxnLst>
            <a:rect l="0" t="0" r="r" b="b"/>
            <a:pathLst>
              <a:path w="32" h="32">
                <a:moveTo>
                  <a:pt x="16" y="0"/>
                </a:moveTo>
                <a:lnTo>
                  <a:pt x="32" y="15"/>
                </a:lnTo>
                <a:lnTo>
                  <a:pt x="16" y="32"/>
                </a:lnTo>
                <a:lnTo>
                  <a:pt x="0" y="15"/>
                </a:lnTo>
                <a:lnTo>
                  <a:pt x="16" y="0"/>
                </a:lnTo>
                <a:close/>
              </a:path>
            </a:pathLst>
          </a:custGeom>
          <a:solidFill>
            <a:srgbClr val="000080"/>
          </a:solidFill>
          <a:ln w="2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3" name="Freeform 29"/>
          <p:cNvSpPr>
            <a:spLocks/>
          </p:cNvSpPr>
          <p:nvPr/>
        </p:nvSpPr>
        <p:spPr bwMode="auto">
          <a:xfrm>
            <a:off x="8485188" y="228600"/>
            <a:ext cx="50800" cy="50800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32" y="17"/>
              </a:cxn>
              <a:cxn ang="0">
                <a:pos x="16" y="32"/>
              </a:cxn>
              <a:cxn ang="0">
                <a:pos x="0" y="17"/>
              </a:cxn>
              <a:cxn ang="0">
                <a:pos x="16" y="0"/>
              </a:cxn>
            </a:cxnLst>
            <a:rect l="0" t="0" r="r" b="b"/>
            <a:pathLst>
              <a:path w="32" h="32">
                <a:moveTo>
                  <a:pt x="16" y="0"/>
                </a:moveTo>
                <a:lnTo>
                  <a:pt x="32" y="17"/>
                </a:lnTo>
                <a:lnTo>
                  <a:pt x="16" y="32"/>
                </a:lnTo>
                <a:lnTo>
                  <a:pt x="0" y="17"/>
                </a:lnTo>
                <a:lnTo>
                  <a:pt x="16" y="0"/>
                </a:lnTo>
                <a:close/>
              </a:path>
            </a:pathLst>
          </a:custGeom>
          <a:solidFill>
            <a:srgbClr val="000080"/>
          </a:solidFill>
          <a:ln w="2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4" name="Freeform 30"/>
          <p:cNvSpPr>
            <a:spLocks/>
          </p:cNvSpPr>
          <p:nvPr/>
        </p:nvSpPr>
        <p:spPr bwMode="auto">
          <a:xfrm>
            <a:off x="8715375" y="142875"/>
            <a:ext cx="50800" cy="49213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32" y="15"/>
              </a:cxn>
              <a:cxn ang="0">
                <a:pos x="16" y="31"/>
              </a:cxn>
              <a:cxn ang="0">
                <a:pos x="0" y="15"/>
              </a:cxn>
              <a:cxn ang="0">
                <a:pos x="16" y="0"/>
              </a:cxn>
            </a:cxnLst>
            <a:rect l="0" t="0" r="r" b="b"/>
            <a:pathLst>
              <a:path w="32" h="31">
                <a:moveTo>
                  <a:pt x="16" y="0"/>
                </a:moveTo>
                <a:lnTo>
                  <a:pt x="32" y="15"/>
                </a:lnTo>
                <a:lnTo>
                  <a:pt x="16" y="31"/>
                </a:lnTo>
                <a:lnTo>
                  <a:pt x="0" y="15"/>
                </a:lnTo>
                <a:lnTo>
                  <a:pt x="16" y="0"/>
                </a:lnTo>
                <a:close/>
              </a:path>
            </a:pathLst>
          </a:custGeom>
          <a:solidFill>
            <a:srgbClr val="000080"/>
          </a:solidFill>
          <a:ln w="2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auto">
          <a:xfrm>
            <a:off x="7299325" y="774700"/>
            <a:ext cx="66675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auto">
          <a:xfrm>
            <a:off x="7180263" y="688975"/>
            <a:ext cx="17303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2000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auto">
          <a:xfrm>
            <a:off x="7180263" y="601662"/>
            <a:ext cx="17303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4000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auto">
          <a:xfrm>
            <a:off x="7180263" y="515937"/>
            <a:ext cx="17303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6000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9" name="Rectangle 35"/>
          <p:cNvSpPr>
            <a:spLocks noChangeArrowheads="1"/>
          </p:cNvSpPr>
          <p:nvPr/>
        </p:nvSpPr>
        <p:spPr bwMode="auto">
          <a:xfrm>
            <a:off x="7180263" y="428625"/>
            <a:ext cx="17303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8000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60" name="Rectangle 36"/>
          <p:cNvSpPr>
            <a:spLocks noChangeArrowheads="1"/>
          </p:cNvSpPr>
          <p:nvPr/>
        </p:nvSpPr>
        <p:spPr bwMode="auto">
          <a:xfrm>
            <a:off x="7142163" y="339725"/>
            <a:ext cx="20796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10000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61" name="Rectangle 37"/>
          <p:cNvSpPr>
            <a:spLocks noChangeArrowheads="1"/>
          </p:cNvSpPr>
          <p:nvPr/>
        </p:nvSpPr>
        <p:spPr bwMode="auto">
          <a:xfrm>
            <a:off x="7142163" y="255587"/>
            <a:ext cx="20796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12000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62" name="Rectangle 38"/>
          <p:cNvSpPr>
            <a:spLocks noChangeArrowheads="1"/>
          </p:cNvSpPr>
          <p:nvPr/>
        </p:nvSpPr>
        <p:spPr bwMode="auto">
          <a:xfrm>
            <a:off x="7142163" y="166687"/>
            <a:ext cx="20796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14000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63" name="Rectangle 39"/>
          <p:cNvSpPr>
            <a:spLocks noChangeArrowheads="1"/>
          </p:cNvSpPr>
          <p:nvPr/>
        </p:nvSpPr>
        <p:spPr bwMode="auto">
          <a:xfrm>
            <a:off x="7142163" y="79375"/>
            <a:ext cx="20796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16000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64" name="Rectangle 40"/>
          <p:cNvSpPr>
            <a:spLocks noChangeArrowheads="1"/>
          </p:cNvSpPr>
          <p:nvPr/>
        </p:nvSpPr>
        <p:spPr bwMode="auto">
          <a:xfrm rot="18000000">
            <a:off x="7216775" y="920750"/>
            <a:ext cx="2174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Jan-05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65" name="Rectangle 41"/>
          <p:cNvSpPr>
            <a:spLocks noChangeArrowheads="1"/>
          </p:cNvSpPr>
          <p:nvPr/>
        </p:nvSpPr>
        <p:spPr bwMode="auto">
          <a:xfrm rot="18000000">
            <a:off x="7532687" y="920750"/>
            <a:ext cx="2174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Jan-06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66" name="Rectangle 42"/>
          <p:cNvSpPr>
            <a:spLocks noChangeArrowheads="1"/>
          </p:cNvSpPr>
          <p:nvPr/>
        </p:nvSpPr>
        <p:spPr bwMode="auto">
          <a:xfrm rot="18000000">
            <a:off x="7850187" y="920750"/>
            <a:ext cx="2174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Jan-07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67" name="Rectangle 43"/>
          <p:cNvSpPr>
            <a:spLocks noChangeArrowheads="1"/>
          </p:cNvSpPr>
          <p:nvPr/>
        </p:nvSpPr>
        <p:spPr bwMode="auto">
          <a:xfrm rot="18000000">
            <a:off x="8169275" y="920750"/>
            <a:ext cx="2174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Jan-08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68" name="Rectangle 44"/>
          <p:cNvSpPr>
            <a:spLocks noChangeArrowheads="1"/>
          </p:cNvSpPr>
          <p:nvPr/>
        </p:nvSpPr>
        <p:spPr bwMode="auto">
          <a:xfrm rot="18000000">
            <a:off x="8483600" y="920750"/>
            <a:ext cx="2174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Jan-09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69" name="Rectangle 45"/>
          <p:cNvSpPr>
            <a:spLocks noChangeArrowheads="1"/>
          </p:cNvSpPr>
          <p:nvPr/>
        </p:nvSpPr>
        <p:spPr bwMode="auto">
          <a:xfrm rot="18000000">
            <a:off x="8802687" y="920750"/>
            <a:ext cx="2174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Jan-10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70" name="Rectangle 46"/>
          <p:cNvSpPr>
            <a:spLocks noChangeArrowheads="1"/>
          </p:cNvSpPr>
          <p:nvPr/>
        </p:nvSpPr>
        <p:spPr bwMode="auto">
          <a:xfrm>
            <a:off x="8120063" y="1133475"/>
            <a:ext cx="1666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Date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71" name="Rectangle 47"/>
          <p:cNvSpPr>
            <a:spLocks noChangeArrowheads="1"/>
          </p:cNvSpPr>
          <p:nvPr/>
        </p:nvSpPr>
        <p:spPr bwMode="auto">
          <a:xfrm rot="16200000">
            <a:off x="6573837" y="384175"/>
            <a:ext cx="94456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Cumulative Population Served .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72" name="Picture 48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8524875" y="382587"/>
            <a:ext cx="365125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3" name="Picture 49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840663" y="382587"/>
            <a:ext cx="363538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4" name="Picture 50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8140700" y="127000"/>
            <a:ext cx="322263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5" name="Picture 51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7432675" y="468312"/>
            <a:ext cx="373063" cy="2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6" name="Picture 52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8804275" y="17462"/>
            <a:ext cx="339725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guaClara">
  <a:themeElements>
    <a:clrScheme name="AguaClara 1">
      <a:dk1>
        <a:srgbClr val="000000"/>
      </a:dk1>
      <a:lt1>
        <a:srgbClr val="EFF7FB"/>
      </a:lt1>
      <a:dk2>
        <a:srgbClr val="000000"/>
      </a:dk2>
      <a:lt2>
        <a:srgbClr val="969696"/>
      </a:lt2>
      <a:accent1>
        <a:srgbClr val="0099FF"/>
      </a:accent1>
      <a:accent2>
        <a:srgbClr val="156169"/>
      </a:accent2>
      <a:accent3>
        <a:srgbClr val="F6FAFD"/>
      </a:accent3>
      <a:accent4>
        <a:srgbClr val="000000"/>
      </a:accent4>
      <a:accent5>
        <a:srgbClr val="AACAFF"/>
      </a:accent5>
      <a:accent6>
        <a:srgbClr val="12575E"/>
      </a:accent6>
      <a:hlink>
        <a:srgbClr val="0000FF"/>
      </a:hlink>
      <a:folHlink>
        <a:srgbClr val="C50B1D"/>
      </a:folHlink>
    </a:clrScheme>
    <a:fontScheme name="AguaClara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guaClara 1">
        <a:dk1>
          <a:srgbClr val="000000"/>
        </a:dk1>
        <a:lt1>
          <a:srgbClr val="EFF7FB"/>
        </a:lt1>
        <a:dk2>
          <a:srgbClr val="000000"/>
        </a:dk2>
        <a:lt2>
          <a:srgbClr val="969696"/>
        </a:lt2>
        <a:accent1>
          <a:srgbClr val="0099FF"/>
        </a:accent1>
        <a:accent2>
          <a:srgbClr val="156169"/>
        </a:accent2>
        <a:accent3>
          <a:srgbClr val="F6FAFD"/>
        </a:accent3>
        <a:accent4>
          <a:srgbClr val="000000"/>
        </a:accent4>
        <a:accent5>
          <a:srgbClr val="AACAFF"/>
        </a:accent5>
        <a:accent6>
          <a:srgbClr val="12575E"/>
        </a:accent6>
        <a:hlink>
          <a:srgbClr val="0000FF"/>
        </a:hlink>
        <a:folHlink>
          <a:srgbClr val="C50B1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AguaClara the road">
  <a:themeElements>
    <a:clrScheme name="1_AguaClara the road 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F3300"/>
      </a:accent1>
      <a:accent2>
        <a:srgbClr val="FF9900"/>
      </a:accent2>
      <a:accent3>
        <a:srgbClr val="FFFFFF"/>
      </a:accent3>
      <a:accent4>
        <a:srgbClr val="000000"/>
      </a:accent4>
      <a:accent5>
        <a:srgbClr val="FFADAA"/>
      </a:accent5>
      <a:accent6>
        <a:srgbClr val="E78A00"/>
      </a:accent6>
      <a:hlink>
        <a:srgbClr val="3366FF"/>
      </a:hlink>
      <a:folHlink>
        <a:srgbClr val="A50021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23741</TotalTime>
  <Words>937</Words>
  <Application>Microsoft Office PowerPoint</Application>
  <PresentationFormat>On-screen Show (4:3)</PresentationFormat>
  <Paragraphs>204</Paragraphs>
  <Slides>43</Slides>
  <Notes>43</Notes>
  <HiddenSlides>0</HiddenSlides>
  <MMClips>1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6" baseType="lpstr">
      <vt:lpstr>AguaClara</vt:lpstr>
      <vt:lpstr>1_AguaClara the road</vt:lpstr>
      <vt:lpstr>Chart</vt:lpstr>
      <vt:lpstr>The Resource Foundation</vt:lpstr>
      <vt:lpstr>The        AguaClara Story</vt:lpstr>
      <vt:lpstr>Examples of Technology Misfits in the Global South</vt:lpstr>
      <vt:lpstr>Robust Surface Water Treatment Niche</vt:lpstr>
      <vt:lpstr>The AguaClara Hypothesis</vt:lpstr>
      <vt:lpstr>The AguaClara Niche</vt:lpstr>
      <vt:lpstr>Gravity Water Supply</vt:lpstr>
      <vt:lpstr>Flocculation – Sedimentation</vt:lpstr>
      <vt:lpstr>Population Served</vt:lpstr>
      <vt:lpstr>Slide 10</vt:lpstr>
      <vt:lpstr>Slide 11</vt:lpstr>
      <vt:lpstr>Slide 12</vt:lpstr>
      <vt:lpstr>Slide 13</vt:lpstr>
      <vt:lpstr>Slide 14</vt:lpstr>
      <vt:lpstr>Slide 15</vt:lpstr>
      <vt:lpstr>Cuatro Comunidades Plant</vt:lpstr>
      <vt:lpstr>Chemical tanks</vt:lpstr>
      <vt:lpstr>Slide 18</vt:lpstr>
      <vt:lpstr>Raw Water (Entrance tank)</vt:lpstr>
      <vt:lpstr>Chemical Doser</vt:lpstr>
      <vt:lpstr>Water leaving the entrance tank</vt:lpstr>
      <vt:lpstr>Flocculator</vt:lpstr>
      <vt:lpstr>Flocs!</vt:lpstr>
      <vt:lpstr>Sedimentation tank</vt:lpstr>
      <vt:lpstr>Chlorinator</vt:lpstr>
      <vt:lpstr>Desk for recording plant performance</vt:lpstr>
      <vt:lpstr>Inauguration Day</vt:lpstr>
      <vt:lpstr>Slide 28</vt:lpstr>
      <vt:lpstr>Slide 29</vt:lpstr>
      <vt:lpstr>Workshop</vt:lpstr>
      <vt:lpstr>What does a team of 40 students do?</vt:lpstr>
      <vt:lpstr>Research</vt:lpstr>
      <vt:lpstr>Slide 33</vt:lpstr>
      <vt:lpstr>Automated Design Tool</vt:lpstr>
      <vt:lpstr>Project Expansion</vt:lpstr>
      <vt:lpstr>How much does it cost?</vt:lpstr>
      <vt:lpstr>Slide 37</vt:lpstr>
      <vt:lpstr>Growth within and beyond Honduras</vt:lpstr>
      <vt:lpstr>Creating a win-win-win-win-win partnership</vt:lpstr>
      <vt:lpstr>                      as a partner</vt:lpstr>
      <vt:lpstr>                             as a partner</vt:lpstr>
      <vt:lpstr>Why we do what we do...</vt:lpstr>
      <vt:lpstr>Next steps…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CIT Public Labs</dc:creator>
  <cp:lastModifiedBy>Monroe Weber-Shirk</cp:lastModifiedBy>
  <cp:revision>214</cp:revision>
  <dcterms:created xsi:type="dcterms:W3CDTF">2008-04-07T03:00:52Z</dcterms:created>
  <dcterms:modified xsi:type="dcterms:W3CDTF">2009-08-24T11:55:30Z</dcterms:modified>
</cp:coreProperties>
</file>