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702" r:id="rId3"/>
  </p:sldMasterIdLst>
  <p:notesMasterIdLst>
    <p:notesMasterId r:id="rId51"/>
  </p:notesMasterIdLst>
  <p:handoutMasterIdLst>
    <p:handoutMasterId r:id="rId52"/>
  </p:handoutMasterIdLst>
  <p:sldIdLst>
    <p:sldId id="358" r:id="rId4"/>
    <p:sldId id="427" r:id="rId5"/>
    <p:sldId id="506" r:id="rId6"/>
    <p:sldId id="406" r:id="rId7"/>
    <p:sldId id="407" r:id="rId8"/>
    <p:sldId id="405" r:id="rId9"/>
    <p:sldId id="372" r:id="rId10"/>
    <p:sldId id="452" r:id="rId11"/>
    <p:sldId id="453" r:id="rId12"/>
    <p:sldId id="454" r:id="rId13"/>
    <p:sldId id="455" r:id="rId14"/>
    <p:sldId id="456" r:id="rId15"/>
    <p:sldId id="430" r:id="rId16"/>
    <p:sldId id="457" r:id="rId17"/>
    <p:sldId id="487" r:id="rId18"/>
    <p:sldId id="488" r:id="rId19"/>
    <p:sldId id="489" r:id="rId20"/>
    <p:sldId id="490" r:id="rId21"/>
    <p:sldId id="491" r:id="rId22"/>
    <p:sldId id="493" r:id="rId23"/>
    <p:sldId id="507" r:id="rId24"/>
    <p:sldId id="494" r:id="rId25"/>
    <p:sldId id="495" r:id="rId26"/>
    <p:sldId id="496" r:id="rId27"/>
    <p:sldId id="497" r:id="rId28"/>
    <p:sldId id="498" r:id="rId29"/>
    <p:sldId id="499" r:id="rId30"/>
    <p:sldId id="500" r:id="rId31"/>
    <p:sldId id="501" r:id="rId32"/>
    <p:sldId id="502" r:id="rId33"/>
    <p:sldId id="503" r:id="rId34"/>
    <p:sldId id="504" r:id="rId35"/>
    <p:sldId id="409" r:id="rId36"/>
    <p:sldId id="485" r:id="rId37"/>
    <p:sldId id="508" r:id="rId38"/>
    <p:sldId id="510" r:id="rId39"/>
    <p:sldId id="458" r:id="rId40"/>
    <p:sldId id="459" r:id="rId41"/>
    <p:sldId id="460" r:id="rId42"/>
    <p:sldId id="461" r:id="rId43"/>
    <p:sldId id="462" r:id="rId44"/>
    <p:sldId id="463" r:id="rId45"/>
    <p:sldId id="464" r:id="rId46"/>
    <p:sldId id="465" r:id="rId47"/>
    <p:sldId id="466" r:id="rId48"/>
    <p:sldId id="470" r:id="rId49"/>
    <p:sldId id="509" r:id="rId5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60"/>
  </p:normalViewPr>
  <p:slideViewPr>
    <p:cSldViewPr>
      <p:cViewPr>
        <p:scale>
          <a:sx n="100" d="100"/>
          <a:sy n="100" d="100"/>
        </p:scale>
        <p:origin x="-112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w24\Application%20Data\Microsoft\Excel\Worksheet%20in%20Swanson%20Lab%20Advisory%20Council%20(version%2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4367208137754992"/>
          <c:y val="5.7286658444802838E-2"/>
          <c:w val="0.76252079535477779"/>
          <c:h val="0.71646662239509229"/>
        </c:manualLayout>
      </c:layout>
      <c:scatterChart>
        <c:scatterStyle val="lineMarker"/>
        <c:ser>
          <c:idx val="0"/>
          <c:order val="0"/>
          <c:marker>
            <c:symbol val="diamond"/>
            <c:size val="10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Projects!$C$2:$C$5</c:f>
              <c:numCache>
                <c:formatCode>m/d/yyyy</c:formatCode>
                <c:ptCount val="4"/>
                <c:pt idx="0">
                  <c:v>39097</c:v>
                </c:pt>
                <c:pt idx="1">
                  <c:v>39614</c:v>
                </c:pt>
                <c:pt idx="2">
                  <c:v>39630</c:v>
                </c:pt>
                <c:pt idx="3">
                  <c:v>39897</c:v>
                </c:pt>
              </c:numCache>
            </c:numRef>
          </c:xVal>
          <c:yVal>
            <c:numRef>
              <c:f>Projects!$E$2:$E$5</c:f>
              <c:numCache>
                <c:formatCode>General</c:formatCode>
                <c:ptCount val="4"/>
                <c:pt idx="0">
                  <c:v>2000</c:v>
                </c:pt>
                <c:pt idx="1">
                  <c:v>5500</c:v>
                </c:pt>
                <c:pt idx="2">
                  <c:v>11000</c:v>
                </c:pt>
                <c:pt idx="3">
                  <c:v>13000</c:v>
                </c:pt>
              </c:numCache>
            </c:numRef>
          </c:yVal>
        </c:ser>
        <c:axId val="117904512"/>
        <c:axId val="117906432"/>
      </c:scatterChart>
      <c:valAx>
        <c:axId val="117904512"/>
        <c:scaling>
          <c:orientation val="minMax"/>
          <c:min val="39084"/>
        </c:scaling>
        <c:axPos val="b"/>
        <c:numFmt formatCode="[$-409]mmm\-yy;@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3600000" vert="horz"/>
          <a:lstStyle/>
          <a:p>
            <a:pPr>
              <a:defRPr sz="1725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906432"/>
        <c:crosses val="autoZero"/>
        <c:crossBetween val="midCat"/>
        <c:majorUnit val="365"/>
        <c:minorUnit val="30"/>
      </c:valAx>
      <c:valAx>
        <c:axId val="11790643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725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dirty="0"/>
                  <a:t>Cumulative </a:t>
                </a:r>
                <a:r>
                  <a:rPr lang="en-US" dirty="0" smtClean="0"/>
                  <a:t>Population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2924071082390957E-2"/>
              <c:y val="0.1566265060240963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25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904512"/>
        <c:crosses val="autoZero"/>
        <c:crossBetween val="midCat"/>
      </c:valAx>
      <c:spPr>
        <a:noFill/>
        <a:ln w="12700">
          <a:noFill/>
          <a:prstDash val="solid"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725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 smtClean="0"/>
            </a:lvl1pPr>
          </a:lstStyle>
          <a:p>
            <a:pPr>
              <a:defRPr/>
            </a:pPr>
            <a:fld id="{6DE3BA9F-7DE3-4A02-9813-CCD3ADF900E4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 smtClean="0"/>
            </a:lvl1pPr>
          </a:lstStyle>
          <a:p>
            <a:pPr>
              <a:defRPr/>
            </a:pPr>
            <a:fld id="{48436B8E-D496-4DF8-BDD2-9A745016C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099DE0A9-5F3B-470C-91FD-CA69DFF81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0450"/>
          </a:xfrm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70D95-C04C-4E1E-8587-7836B5E97153}" type="slidenum">
              <a:rPr lang="en-US"/>
              <a:pPr/>
              <a:t>16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HN"/>
              <a:t>planta de 50 Lps con 2 cámaras de sedimentación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A3FA48-F23E-4F98-94C7-54263EE13749}" type="slidenum">
              <a:rPr lang="en-US"/>
              <a:pPr/>
              <a:t>17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FF040F-D563-4AA3-84F0-63039456187A}" type="slidenum">
              <a:rPr lang="en-US"/>
              <a:pPr/>
              <a:t>19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FF6793-35F4-419A-B21A-699D7105B25E}" type="slidenum">
              <a:rPr lang="en-US"/>
              <a:pPr/>
              <a:t>22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HN"/>
              <a:t>planta de 50 Lps con 2 cámaras de sedimentación</a:t>
            </a:r>
          </a:p>
          <a:p>
            <a:endParaRPr lang="es-H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BA8DE-4FC4-4792-9820-89A7D6C50076}" type="slidenum">
              <a:rPr lang="en-US"/>
              <a:pPr/>
              <a:t>23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HN"/>
              <a:t>planta de 50 Lps con 2 cámaras de sedimentación</a:t>
            </a:r>
          </a:p>
          <a:p>
            <a:endParaRPr lang="es-H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4AF38-BE25-4828-8D6F-E2A71F76C730}" type="slidenum">
              <a:rPr lang="en-US"/>
              <a:pPr/>
              <a:t>24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0EDC89-F73C-421A-B1E6-3748A7BBA424}" type="slidenum">
              <a:rPr lang="en-US"/>
              <a:pPr/>
              <a:t>25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H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44064-64A6-40ED-97A8-B308457DE91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1D302-3967-498E-8209-9800B88F43CC}" type="slidenum">
              <a:rPr lang="en-US"/>
              <a:pPr/>
              <a:t>28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155175-C855-434A-A43E-8B3774316993}" type="slidenum">
              <a:rPr lang="en-US"/>
              <a:pPr/>
              <a:t>29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5DB3A-CF17-4D5C-8858-8558FD6346E7}" type="slidenum">
              <a:rPr lang="en-US"/>
              <a:pPr/>
              <a:t>30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D96B2B-EE0A-4866-B4A9-E7EEAC136E3B}" type="slidenum">
              <a:rPr lang="en-US"/>
              <a:pPr/>
              <a:t>31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04B74-3EF9-4437-95DC-122BB60695C8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9E756D-5379-4145-B908-650C3D065940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C035AD-673C-40FB-A23F-5C8C0398CE08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A4E1E-EA80-4FDA-8F54-E2479C949319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3B6A9-6D16-483A-85FA-3D0187CF5FCE}" type="slidenum">
              <a:rPr lang="en-US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0E083-5446-4962-8F5F-74A3F8890663}" type="slidenum">
              <a:rPr lang="en-US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22B8EE-386A-47E1-A569-70DD53329A07}" type="slidenum">
              <a:rPr lang="en-US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FACAB-7BA4-4865-8781-294A14A86453}" type="slidenum">
              <a:rPr lang="en-US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0B3C5-A959-47D0-BFD2-AD2403A4F095}" type="slidenum">
              <a:rPr lang="en-US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776290-C550-45AF-B6DD-B19FDA1F6028}" type="slidenum">
              <a:rPr lang="en-US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B71BF64B-775B-4BA4-89DA-4E6F01750BCC}" type="slidenum">
              <a:rPr lang="en-US" sz="1300"/>
              <a:pPr algn="r" defTabSz="966788"/>
              <a:t>6</a:t>
            </a:fld>
            <a:endParaRPr lang="en-US" sz="13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cee.cornell.edu/faculty/info.cfm?abbrev=faculty&amp;shorttitle=bio&amp;netid=mw24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://ceeserver.cee.cornell.edu/mw24/Default.htm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rnell.edu/" TargetMode="External"/><Relationship Id="rId5" Type="http://schemas.openxmlformats.org/officeDocument/2006/relationships/hyperlink" Target="http://www.cee.cornell.edu/index.cfm" TargetMode="External"/><Relationship Id="rId4" Type="http://schemas.openxmlformats.org/officeDocument/2006/relationships/image" Target="../media/image6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447800"/>
            <a:ext cx="8839200" cy="49530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47800" y="304800"/>
            <a:ext cx="7467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343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0"/>
            <a:ext cx="4343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659D226-BC82-45FC-A90B-79CC576DEC5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62573D8-9CD0-4F12-A649-21991AB4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3F6BF-DE6F-44B6-B3D9-865450441481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A7FF1-29CA-45AA-9F10-4D3D468EA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7066A-1AD2-4702-9CF8-B5A1BD967E83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7E12-BB59-432F-9C14-DF0B0569A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CAB9-6E0A-4F05-9222-B9B5AB1245C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57BF3-C622-4890-BCB2-8AD8AE2A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32CAC-1511-4123-903B-21FA45CC6F4C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CD966-9EB5-4DC2-9A9B-E1813F6C1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988F8-3B40-4CCC-A08D-E2132E93E7CB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15A96-1C30-4762-8537-EC8EB4401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73C51-2E27-4535-BA41-F9F5ED50D825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F7572-47F9-4225-A437-0FE5ECBC1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07B55-A44E-47E1-BC06-0ED9DCBF62AB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754A8-DEE9-4DBC-A409-0DB083B1D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DE16-D9FD-468D-A8DB-3EEFD16A55EB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843A5-B237-472A-903A-2CA2ED338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70CC8-E82B-4A6E-BA50-8239BE07A6C7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AE4C-84FF-44C2-B4E4-1BD58E30C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05E6A-91DF-4CFC-AE60-00CAD1404EBE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E859E-7B21-4873-8F70-80CC3A699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0" y="3200400"/>
            <a:ext cx="9131300" cy="1143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ltGray">
          <a:xfrm>
            <a:off x="0" y="3409950"/>
            <a:ext cx="9131300" cy="381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9913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quarter" idx="2"/>
          </p:nvPr>
        </p:nvSpPr>
        <p:spPr>
          <a:xfrm>
            <a:off x="1212850" y="6232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9D226-BC82-45FC-A90B-79CC576DEC56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651250" y="623252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0250" y="6232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73D8-9CD0-4F12-A649-21991AB4F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09600" y="6451600"/>
            <a:ext cx="3276600" cy="3810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>
                <a:hlinkClick r:id="rId2"/>
              </a:rPr>
              <a:t>Monroe L. Weber-Shirk </a:t>
            </a:r>
            <a:endParaRPr lang="en-US" sz="2000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117600" y="152082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131" name="Picture 11" descr="mw24 pho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061075"/>
            <a:ext cx="542925" cy="796925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-485775" y="2957513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568700" y="6156325"/>
            <a:ext cx="3124200" cy="7016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>
                <a:hlinkClick r:id="rId5"/>
              </a:rPr>
              <a:t>S</a:t>
            </a:r>
            <a:r>
              <a:rPr lang="en-US" sz="1400">
                <a:hlinkClick r:id="rId5"/>
              </a:rPr>
              <a:t>chool of </a:t>
            </a:r>
            <a:r>
              <a:rPr lang="en-US" sz="2000">
                <a:hlinkClick r:id="rId5"/>
              </a:rPr>
              <a:t>Civil </a:t>
            </a:r>
            <a:r>
              <a:rPr lang="en-US" sz="1400">
                <a:hlinkClick r:id="rId5"/>
              </a:rPr>
              <a:t>and</a:t>
            </a:r>
            <a:r>
              <a:rPr lang="en-US" sz="2000">
                <a:hlinkClick r:id="rId5"/>
              </a:rPr>
              <a:t> Environmental Engineering</a:t>
            </a:r>
            <a:endParaRPr lang="en-US" sz="2000"/>
          </a:p>
        </p:txBody>
      </p:sp>
      <p:pic>
        <p:nvPicPr>
          <p:cNvPr id="5134" name="Picture 14" descr="culogo_web_60red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38925" y="6134100"/>
            <a:ext cx="2505075" cy="723900"/>
          </a:xfrm>
          <a:prstGeom prst="rect">
            <a:avLst/>
          </a:prstGeom>
          <a:noFill/>
        </p:spPr>
      </p:pic>
      <p:pic>
        <p:nvPicPr>
          <p:cNvPr id="15" name="Picture 12"/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0"/>
            <a:ext cx="4343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3F6BF-DE6F-44B6-B3D9-865450441481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A7FF1-29CA-45AA-9F10-4D3D468EA8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066A-1AD2-4702-9CF8-B5A1BD967E83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97E12-BB59-432F-9C14-DF0B0569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7CAB9-6E0A-4F05-9222-B9B5AB1245C6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7BF3-C622-4890-BCB2-8AD8AE2AB5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32CAC-1511-4123-903B-21FA45CC6F4C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CD966-9EB5-4DC2-9A9B-E1813F6C1D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988F8-3B40-4CCC-A08D-E2132E93E7CB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5A96-1C30-4762-8537-EC8EB4401C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73C51-2E27-4535-BA41-F9F5ED50D825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F7572-47F9-4225-A437-0FE5ECBC1F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07B55-A44E-47E1-BC06-0ED9DCBF62AB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54A8-DEE9-4DBC-A409-0DB083B1D9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DE16-D9FD-468D-A8DB-3EEFD16A55EB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43A5-B237-472A-903A-2CA2ED3383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70CC8-E82B-4A6E-BA50-8239BE07A6C7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EAE4C-84FF-44C2-B4E4-1BD58E30CE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05E6A-91DF-4CFC-AE60-00CAD1404EBE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859E-7B21-4873-8F70-80CC3A6996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04800"/>
            <a:ext cx="77724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1E25A-10C8-4525-A68E-C21ABE69A579}" type="datetimeFigureOut">
              <a:rPr lang="en-US" smtClean="0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00679-7D68-4E97-8F4E-F4F93754F3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0480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8839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0" y="1219200"/>
            <a:ext cx="7086600" cy="0"/>
          </a:xfrm>
          <a:prstGeom prst="line">
            <a:avLst/>
          </a:prstGeom>
          <a:noFill/>
          <a:ln w="60325">
            <a:solidFill>
              <a:srgbClr val="C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34000" y="64008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 rot="5400000">
            <a:off x="533400" y="-304800"/>
            <a:ext cx="990600" cy="2057400"/>
          </a:xfrm>
          <a:prstGeom prst="rtTriangle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 rot="10800000">
            <a:off x="4648200" y="6477000"/>
            <a:ext cx="4495800" cy="152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105400" y="6491288"/>
            <a:ext cx="373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rgbClr val="CC0000"/>
                </a:solidFill>
              </a:rPr>
              <a:t>AguaClara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95263"/>
            <a:ext cx="1295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EE71E25A-10C8-4525-A68E-C21ABE69A579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74E00679-7D68-4E97-8F4E-F4F93754F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0" y="1524000"/>
            <a:ext cx="9131300" cy="1143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0" y="1733550"/>
            <a:ext cx="9131300" cy="381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470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fld id="{5B081E52-71EA-4E57-8407-382B560E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71.png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70.png"/><Relationship Id="rId2" Type="http://schemas.openxmlformats.org/officeDocument/2006/relationships/slideLayout" Target="../slideLayouts/slideLayout31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66.png"/><Relationship Id="rId11" Type="http://schemas.openxmlformats.org/officeDocument/2006/relationships/image" Target="../media/image69.png"/><Relationship Id="rId5" Type="http://schemas.openxmlformats.org/officeDocument/2006/relationships/image" Target="../media/image65.png"/><Relationship Id="rId15" Type="http://schemas.openxmlformats.org/officeDocument/2006/relationships/image" Target="../media/image73.emf"/><Relationship Id="rId10" Type="http://schemas.openxmlformats.org/officeDocument/2006/relationships/image" Target="../media/image68.png"/><Relationship Id="rId4" Type="http://schemas.openxmlformats.org/officeDocument/2006/relationships/image" Target="../media/image64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7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0.emf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8.v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4.png"/><Relationship Id="rId5" Type="http://schemas.openxmlformats.org/officeDocument/2006/relationships/image" Target="../media/image83.emf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em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0.xml"/><Relationship Id="rId1" Type="http://schemas.openxmlformats.org/officeDocument/2006/relationships/video" Target="file:///C:\Documents%20and%20Settings\cee\My%20Documents\My%20Pictures\MOV02008.MPG" TargetMode="External"/><Relationship Id="rId4" Type="http://schemas.openxmlformats.org/officeDocument/2006/relationships/image" Target="../media/image9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jpe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4.png"/><Relationship Id="rId5" Type="http://schemas.openxmlformats.org/officeDocument/2006/relationships/image" Target="../media/image83.emf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715000"/>
            <a:ext cx="4648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Monroe </a:t>
            </a:r>
            <a:r>
              <a:rPr lang="en-US" dirty="0" smtClean="0"/>
              <a:t>Weber-Shirk</a:t>
            </a:r>
          </a:p>
          <a:p>
            <a:pPr eaLnBrk="1" hangingPunct="1"/>
            <a:r>
              <a:rPr lang="en-US" dirty="0" smtClean="0"/>
              <a:t>Civil and Environmental</a:t>
            </a:r>
            <a:endParaRPr lang="en-US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066800"/>
            <a:ext cx="7848600" cy="1447800"/>
          </a:xfrm>
          <a:ln w="0"/>
        </p:spPr>
        <p:txBody>
          <a:bodyPr/>
          <a:lstStyle/>
          <a:p>
            <a:pPr algn="r" eaLnBrk="1" hangingPunct="1"/>
            <a:r>
              <a:rPr lang="en-US" sz="3200" dirty="0" smtClean="0"/>
              <a:t>CFD for the AguaClara project: Connecting Advanced Simulation to Robust, Sustainable Tech</a:t>
            </a:r>
            <a:endParaRPr lang="en-US" sz="3200" i="1" dirty="0" smtClean="0"/>
          </a:p>
        </p:txBody>
      </p:sp>
      <p:pic>
        <p:nvPicPr>
          <p:cNvPr id="5124" name="Picture 6" descr="CULogo18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5363" y="5507038"/>
            <a:ext cx="4338637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5791200" y="5181600"/>
            <a:ext cx="1531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Oct </a:t>
            </a:r>
            <a:r>
              <a:rPr lang="en-US" b="1" dirty="0" smtClean="0"/>
              <a:t>26, </a:t>
            </a:r>
            <a:r>
              <a:rPr lang="en-US" b="1" dirty="0"/>
              <a:t>2009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572000"/>
            <a:ext cx="4519186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Swanson Engineering Simulation Program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953000"/>
            <a:ext cx="1903085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Advisory </a:t>
            </a:r>
            <a:r>
              <a:rPr lang="en-US" i="1" dirty="0" smtClean="0"/>
              <a:t>Council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8991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 cstate="screen"/>
          <a:srcRect l="13474"/>
          <a:stretch>
            <a:fillRect/>
          </a:stretch>
        </p:blipFill>
        <p:spPr bwMode="auto">
          <a:xfrm>
            <a:off x="4210050" y="0"/>
            <a:ext cx="4933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4419600" y="1747838"/>
            <a:ext cx="3440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Flocculation</a:t>
            </a: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04800" y="2357438"/>
            <a:ext cx="4086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hlink"/>
                </a:solidFill>
              </a:rPr>
              <a:t>Sedimentation</a:t>
            </a:r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41910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5500688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Hydraulic Flocculators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026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Horizontal baffle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Vertical baffle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Pipe </a:t>
            </a:r>
            <a:r>
              <a:rPr lang="en-US" dirty="0" smtClean="0"/>
              <a:t>flow</a:t>
            </a:r>
            <a:endParaRPr lang="en-US" dirty="0" smtClean="0"/>
          </a:p>
        </p:txBody>
      </p:sp>
      <p:pic>
        <p:nvPicPr>
          <p:cNvPr id="101380" name="Picture 4" descr="R001-0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9101" y="1207672"/>
            <a:ext cx="2355850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5" descr="P110026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00900" y="1774825"/>
            <a:ext cx="13335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3628" y="4533952"/>
            <a:ext cx="2701925" cy="182086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8242300" y="1905000"/>
            <a:ext cx="88900" cy="889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184900" y="-71438"/>
            <a:ext cx="2970213" cy="1674813"/>
            <a:chOff x="2191" y="1296"/>
            <a:chExt cx="3185" cy="1796"/>
          </a:xfrm>
        </p:grpSpPr>
        <p:sp>
          <p:nvSpPr>
            <p:cNvPr id="101385" name="Rectangle 9"/>
            <p:cNvSpPr>
              <a:spLocks noChangeArrowheads="1"/>
            </p:cNvSpPr>
            <p:nvPr/>
          </p:nvSpPr>
          <p:spPr bwMode="auto">
            <a:xfrm>
              <a:off x="2235" y="1528"/>
              <a:ext cx="331" cy="84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86" name="Rectangle 10"/>
            <p:cNvSpPr>
              <a:spLocks noChangeArrowheads="1"/>
            </p:cNvSpPr>
            <p:nvPr/>
          </p:nvSpPr>
          <p:spPr bwMode="auto">
            <a:xfrm>
              <a:off x="2561" y="1528"/>
              <a:ext cx="330" cy="1501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87" name="Rectangle 11"/>
            <p:cNvSpPr>
              <a:spLocks noChangeArrowheads="1"/>
            </p:cNvSpPr>
            <p:nvPr/>
          </p:nvSpPr>
          <p:spPr bwMode="auto">
            <a:xfrm>
              <a:off x="2886" y="1562"/>
              <a:ext cx="958" cy="1484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88" name="Rectangle 12"/>
            <p:cNvSpPr>
              <a:spLocks noChangeArrowheads="1"/>
            </p:cNvSpPr>
            <p:nvPr/>
          </p:nvSpPr>
          <p:spPr bwMode="auto">
            <a:xfrm>
              <a:off x="3844" y="1585"/>
              <a:ext cx="958" cy="1484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89" name="Rectangle 13"/>
            <p:cNvSpPr>
              <a:spLocks noChangeArrowheads="1"/>
            </p:cNvSpPr>
            <p:nvPr/>
          </p:nvSpPr>
          <p:spPr bwMode="auto">
            <a:xfrm>
              <a:off x="4801" y="1608"/>
              <a:ext cx="575" cy="1484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0" name="Freeform 14"/>
            <p:cNvSpPr>
              <a:spLocks/>
            </p:cNvSpPr>
            <p:nvPr/>
          </p:nvSpPr>
          <p:spPr bwMode="auto">
            <a:xfrm>
              <a:off x="2213" y="1612"/>
              <a:ext cx="3161" cy="1479"/>
            </a:xfrm>
            <a:custGeom>
              <a:avLst/>
              <a:gdLst>
                <a:gd name="T0" fmla="*/ 0 w 4407"/>
                <a:gd name="T1" fmla="*/ 0 h 2357"/>
                <a:gd name="T2" fmla="*/ 338 w 4407"/>
                <a:gd name="T3" fmla="*/ 0 h 2357"/>
                <a:gd name="T4" fmla="*/ 338 w 4407"/>
                <a:gd name="T5" fmla="*/ 1419 h 2357"/>
                <a:gd name="T6" fmla="*/ 3161 w 4407"/>
                <a:gd name="T7" fmla="*/ 1479 h 2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7"/>
                <a:gd name="T13" fmla="*/ 0 h 2357"/>
                <a:gd name="T14" fmla="*/ 4407 w 4407"/>
                <a:gd name="T15" fmla="*/ 2357 h 2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7" h="2357">
                  <a:moveTo>
                    <a:pt x="0" y="0"/>
                  </a:moveTo>
                  <a:lnTo>
                    <a:pt x="471" y="0"/>
                  </a:lnTo>
                  <a:lnTo>
                    <a:pt x="471" y="2261"/>
                  </a:lnTo>
                  <a:lnTo>
                    <a:pt x="4407" y="2357"/>
                  </a:ln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1" name="Line 15"/>
            <p:cNvSpPr>
              <a:spLocks noChangeShapeType="1"/>
            </p:cNvSpPr>
            <p:nvPr/>
          </p:nvSpPr>
          <p:spPr bwMode="auto">
            <a:xfrm>
              <a:off x="2191" y="1296"/>
              <a:ext cx="30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879" y="1298"/>
              <a:ext cx="1930" cy="1288"/>
              <a:chOff x="1561" y="1187"/>
              <a:chExt cx="3006" cy="1763"/>
            </a:xfrm>
          </p:grpSpPr>
          <p:sp>
            <p:nvSpPr>
              <p:cNvPr id="101396" name="Rectangle 17" descr="Wide upward diagonal"/>
              <p:cNvSpPr>
                <a:spLocks noChangeArrowheads="1"/>
              </p:cNvSpPr>
              <p:nvPr/>
            </p:nvSpPr>
            <p:spPr bwMode="auto">
              <a:xfrm>
                <a:off x="156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1397" name="Rectangle 18" descr="Wide upward diagonal"/>
              <p:cNvSpPr>
                <a:spLocks noChangeArrowheads="1"/>
              </p:cNvSpPr>
              <p:nvPr/>
            </p:nvSpPr>
            <p:spPr bwMode="auto">
              <a:xfrm>
                <a:off x="3036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1398" name="Rectangle 19" descr="Wide upward diagonal"/>
              <p:cNvSpPr>
                <a:spLocks noChangeArrowheads="1"/>
              </p:cNvSpPr>
              <p:nvPr/>
            </p:nvSpPr>
            <p:spPr bwMode="auto">
              <a:xfrm>
                <a:off x="451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01393" name="Rectangle 20" descr="Wide upward diagonal"/>
            <p:cNvSpPr>
              <a:spLocks noChangeArrowheads="1"/>
            </p:cNvSpPr>
            <p:nvPr/>
          </p:nvSpPr>
          <p:spPr bwMode="auto">
            <a:xfrm>
              <a:off x="3340" y="1903"/>
              <a:ext cx="36" cy="1131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94" name="Rectangle 21" descr="Wide upward diagonal"/>
            <p:cNvSpPr>
              <a:spLocks noChangeArrowheads="1"/>
            </p:cNvSpPr>
            <p:nvPr/>
          </p:nvSpPr>
          <p:spPr bwMode="auto">
            <a:xfrm>
              <a:off x="4287" y="1926"/>
              <a:ext cx="36" cy="1131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95" name="Rectangle 22" descr="Wide upward diagonal"/>
            <p:cNvSpPr>
              <a:spLocks noChangeArrowheads="1"/>
            </p:cNvSpPr>
            <p:nvPr/>
          </p:nvSpPr>
          <p:spPr bwMode="auto">
            <a:xfrm>
              <a:off x="5234" y="1943"/>
              <a:ext cx="35" cy="1132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414722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37791" y="3028013"/>
            <a:ext cx="4116858" cy="132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7.40741E-7 C -0.01094 0.00393 -0.0625 -0.02593 -0.06597 0.02315 C -0.06944 0.07222 0.00069 0.0213 0.00278 0.07407 C 0.00486 0.12685 -0.05885 0.10255 -0.07431 0.11389 C -0.08802 0.12546 -0.07865 0.13727 -0.07986 0.14352 " pathEditMode="relative" rAng="0" ptsTypes="assaa">
                                      <p:cBhvr>
                                        <p:cTn id="6" dur="5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50 Lps 3 tanques 2 camaras de 1m-Model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 contrast="40000"/>
          </a:blip>
          <a:srcRect l="7721" t="40848" r="11503" b="3152"/>
          <a:stretch>
            <a:fillRect/>
          </a:stretch>
        </p:blipFill>
        <p:spPr>
          <a:xfrm>
            <a:off x="631767" y="2194560"/>
            <a:ext cx="6924502" cy="3840480"/>
          </a:xfrm>
          <a:prstGeom prst="rect">
            <a:avLst/>
          </a:prstGeom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Flocculator Geometry</a:t>
            </a:r>
            <a:endParaRPr lang="en-US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282100" y="2271713"/>
            <a:ext cx="1518364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Channels</a:t>
            </a:r>
            <a:endParaRPr lang="en-US" dirty="0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6180820" y="5496472"/>
            <a:ext cx="2201180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Upper Baffles</a:t>
            </a:r>
            <a:endParaRPr lang="en-US" dirty="0"/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7594838" y="3330575"/>
            <a:ext cx="1441450" cy="138499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Ports between channels</a:t>
            </a:r>
            <a:endParaRPr lang="en-US" dirty="0"/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678936" y="1905000"/>
            <a:ext cx="3493264" cy="36933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Rapid mix orifice (not yet drawn)</a:t>
            </a:r>
            <a:endParaRPr lang="en-US" dirty="0"/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2854050" y="6019800"/>
            <a:ext cx="2241255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Lower Baffles</a:t>
            </a:r>
            <a:endParaRPr lang="en-US" dirty="0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 flipH="1" flipV="1">
            <a:off x="6708371" y="4472246"/>
            <a:ext cx="195462" cy="10369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 flipH="1" flipV="1">
            <a:off x="6024358" y="4602709"/>
            <a:ext cx="869950" cy="9144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 flipH="1" flipV="1">
            <a:off x="5295207" y="4721629"/>
            <a:ext cx="1608626" cy="77643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333" name="Line 13"/>
          <p:cNvSpPr>
            <a:spLocks noChangeShapeType="1"/>
          </p:cNvSpPr>
          <p:nvPr/>
        </p:nvSpPr>
        <p:spPr bwMode="auto">
          <a:xfrm flipH="1" flipV="1">
            <a:off x="3441469" y="4995948"/>
            <a:ext cx="277768" cy="1025833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 flipH="1" flipV="1">
            <a:off x="2734887" y="5137265"/>
            <a:ext cx="974825" cy="892454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 flipH="1" flipV="1">
            <a:off x="2015850" y="5240732"/>
            <a:ext cx="1703387" cy="769937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1399575" y="6410980"/>
            <a:ext cx="6465231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Exit to sedimentation tank entrance channel</a:t>
            </a:r>
            <a:endParaRPr lang="en-US" dirty="0"/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 flipH="1">
            <a:off x="7057505" y="3711574"/>
            <a:ext cx="616708" cy="353349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6340" name="Line 20"/>
          <p:cNvSpPr>
            <a:spLocks noChangeShapeType="1"/>
          </p:cNvSpPr>
          <p:nvPr/>
        </p:nvSpPr>
        <p:spPr bwMode="auto">
          <a:xfrm>
            <a:off x="6154976" y="2098623"/>
            <a:ext cx="725510" cy="536578"/>
          </a:xfrm>
          <a:custGeom>
            <a:avLst/>
            <a:gdLst>
              <a:gd name="connsiteX0" fmla="*/ 0 w 746125"/>
              <a:gd name="connsiteY0" fmla="*/ 0 h 100012"/>
              <a:gd name="connsiteX1" fmla="*/ 746125 w 746125"/>
              <a:gd name="connsiteY1" fmla="*/ 100012 h 100012"/>
              <a:gd name="connsiteX0" fmla="*/ 0 w 746125"/>
              <a:gd name="connsiteY0" fmla="*/ 13299 h 113311"/>
              <a:gd name="connsiteX1" fmla="*/ 725510 w 746125"/>
              <a:gd name="connsiteY1" fmla="*/ 0 h 113311"/>
              <a:gd name="connsiteX2" fmla="*/ 746125 w 746125"/>
              <a:gd name="connsiteY2" fmla="*/ 113311 h 113311"/>
              <a:gd name="connsiteX0" fmla="*/ 0 w 821076"/>
              <a:gd name="connsiteY0" fmla="*/ 13299 h 652957"/>
              <a:gd name="connsiteX1" fmla="*/ 725510 w 821076"/>
              <a:gd name="connsiteY1" fmla="*/ 0 h 652957"/>
              <a:gd name="connsiteX2" fmla="*/ 821076 w 821076"/>
              <a:gd name="connsiteY2" fmla="*/ 652957 h 652957"/>
              <a:gd name="connsiteX0" fmla="*/ 0 w 821076"/>
              <a:gd name="connsiteY0" fmla="*/ 13299 h 652957"/>
              <a:gd name="connsiteX1" fmla="*/ 725510 w 821076"/>
              <a:gd name="connsiteY1" fmla="*/ 0 h 652957"/>
              <a:gd name="connsiteX2" fmla="*/ 821076 w 821076"/>
              <a:gd name="connsiteY2" fmla="*/ 652957 h 652957"/>
              <a:gd name="connsiteX0" fmla="*/ 0 w 725510"/>
              <a:gd name="connsiteY0" fmla="*/ 13299 h 536578"/>
              <a:gd name="connsiteX1" fmla="*/ 725510 w 725510"/>
              <a:gd name="connsiteY1" fmla="*/ 0 h 536578"/>
              <a:gd name="connsiteX2" fmla="*/ 688073 w 725510"/>
              <a:gd name="connsiteY2" fmla="*/ 536578 h 53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5510" h="536578">
                <a:moveTo>
                  <a:pt x="0" y="13299"/>
                </a:moveTo>
                <a:lnTo>
                  <a:pt x="725510" y="0"/>
                </a:lnTo>
                <a:lnTo>
                  <a:pt x="688073" y="536578"/>
                </a:lnTo>
              </a:path>
            </a:pathLst>
          </a:cu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H="1" flipV="1">
            <a:off x="1500459" y="5440236"/>
            <a:ext cx="286776" cy="927312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How do the flocs grow?</a:t>
            </a:r>
            <a:endParaRPr lang="en-US" dirty="0"/>
          </a:p>
        </p:txBody>
      </p:sp>
      <p:pic>
        <p:nvPicPr>
          <p:cNvPr id="155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884277" y="3948305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156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 flipV="1">
            <a:off x="3220765" y="4829456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  <a:scene3d>
            <a:camera prst="orthographicFront">
              <a:rot lat="0" lon="0" rev="19799999"/>
            </a:camera>
            <a:lightRig rig="threePt" dir="t"/>
          </a:scene3d>
        </p:spPr>
      </p:pic>
      <p:pic>
        <p:nvPicPr>
          <p:cNvPr id="157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2036677" y="1864508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158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 flipV="1">
            <a:off x="3373165" y="2762285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  <a:scene3d>
            <a:camera prst="orthographicFront">
              <a:rot lat="0" lon="0" rev="19799999"/>
            </a:camera>
            <a:lightRig rig="threePt" dir="t"/>
          </a:scene3d>
        </p:spPr>
      </p:pic>
      <p:pic>
        <p:nvPicPr>
          <p:cNvPr id="159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2177998" y="2978450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160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 flipV="1">
            <a:off x="3514486" y="3876227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  <a:scene3d>
            <a:camera prst="orthographicFront">
              <a:rot lat="0" lon="0" rev="19799999"/>
            </a:camera>
            <a:lightRig rig="threePt" dir="t"/>
          </a:scene3d>
        </p:spPr>
      </p:pic>
      <p:pic>
        <p:nvPicPr>
          <p:cNvPr id="163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428381" y="3843002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pic>
        <p:nvPicPr>
          <p:cNvPr id="164" name="Picture 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 flipV="1">
            <a:off x="6764869" y="4740779"/>
            <a:ext cx="187325" cy="18573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  <a:scene3d>
            <a:camera prst="orthographicFront">
              <a:rot lat="0" lon="0" rev="19799999"/>
            </a:camera>
            <a:lightRig rig="threePt" dir="t"/>
          </a:scene3d>
        </p:spPr>
      </p:pic>
      <p:grpSp>
        <p:nvGrpSpPr>
          <p:cNvPr id="2" name="Group 166"/>
          <p:cNvGrpSpPr/>
          <p:nvPr/>
        </p:nvGrpSpPr>
        <p:grpSpPr>
          <a:xfrm>
            <a:off x="7111118" y="3304654"/>
            <a:ext cx="283630" cy="253824"/>
            <a:chOff x="6986427" y="2972145"/>
            <a:chExt cx="283630" cy="253824"/>
          </a:xfrm>
        </p:grpSpPr>
        <p:pic>
          <p:nvPicPr>
            <p:cNvPr id="165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16200000">
              <a:off x="6985633" y="3039438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  <p:pic>
          <p:nvPicPr>
            <p:cNvPr id="166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5400000" flipV="1">
              <a:off x="7083525" y="2972939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  <a:scene3d>
              <a:camera prst="orthographicFront">
                <a:rot lat="0" lon="0" rev="19799999"/>
              </a:camera>
              <a:lightRig rig="threePt" dir="t"/>
            </a:scene3d>
          </p:spPr>
        </p:pic>
      </p:grpSp>
      <p:grpSp>
        <p:nvGrpSpPr>
          <p:cNvPr id="3" name="Group 169"/>
          <p:cNvGrpSpPr/>
          <p:nvPr/>
        </p:nvGrpSpPr>
        <p:grpSpPr>
          <a:xfrm>
            <a:off x="2394919" y="5205503"/>
            <a:ext cx="291942" cy="203954"/>
            <a:chOff x="2394919" y="5205503"/>
            <a:chExt cx="291942" cy="203954"/>
          </a:xfrm>
        </p:grpSpPr>
        <p:pic>
          <p:nvPicPr>
            <p:cNvPr id="168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16200000">
              <a:off x="2394125" y="5206297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  <p:pic>
          <p:nvPicPr>
            <p:cNvPr id="169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5400000" flipV="1">
              <a:off x="2500329" y="5222926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  <a:scene3d>
              <a:camera prst="orthographicFront">
                <a:rot lat="0" lon="0" rev="19799999"/>
              </a:camera>
              <a:lightRig rig="threePt" dir="t"/>
            </a:scene3d>
          </p:spPr>
        </p:pic>
      </p:grpSp>
      <p:grpSp>
        <p:nvGrpSpPr>
          <p:cNvPr id="4" name="Group 173"/>
          <p:cNvGrpSpPr/>
          <p:nvPr/>
        </p:nvGrpSpPr>
        <p:grpSpPr>
          <a:xfrm>
            <a:off x="2231441" y="3703623"/>
            <a:ext cx="291937" cy="212275"/>
            <a:chOff x="2231441" y="3046896"/>
            <a:chExt cx="291937" cy="212275"/>
          </a:xfrm>
        </p:grpSpPr>
        <p:pic>
          <p:nvPicPr>
            <p:cNvPr id="172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5400000" flipV="1">
              <a:off x="2336846" y="3047690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  <a:scene3d>
              <a:camera prst="orthographicFront">
                <a:rot lat="0" lon="0" rev="19799999"/>
              </a:camera>
              <a:lightRig rig="threePt" dir="t"/>
            </a:scene3d>
          </p:spPr>
        </p:pic>
        <p:pic>
          <p:nvPicPr>
            <p:cNvPr id="173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16200000">
              <a:off x="2230647" y="3072640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</p:grpSp>
      <p:grpSp>
        <p:nvGrpSpPr>
          <p:cNvPr id="5" name="Group 175"/>
          <p:cNvGrpSpPr/>
          <p:nvPr/>
        </p:nvGrpSpPr>
        <p:grpSpPr>
          <a:xfrm>
            <a:off x="2962956" y="2115885"/>
            <a:ext cx="300259" cy="237183"/>
            <a:chOff x="2962956" y="2115885"/>
            <a:chExt cx="300259" cy="237183"/>
          </a:xfrm>
        </p:grpSpPr>
        <p:pic>
          <p:nvPicPr>
            <p:cNvPr id="171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5400000" flipV="1">
              <a:off x="3076683" y="2116679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  <a:scene3d>
              <a:camera prst="orthographicFront">
                <a:rot lat="0" lon="0" rev="19799999"/>
              </a:camera>
              <a:lightRig rig="threePt" dir="t"/>
            </a:scene3d>
          </p:spPr>
        </p:pic>
        <p:pic>
          <p:nvPicPr>
            <p:cNvPr id="175" name="Picture 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16200000">
              <a:off x="2962162" y="2166537"/>
              <a:ext cx="187325" cy="18573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  <a:effectLst/>
          </p:spPr>
        </p:pic>
      </p:grpSp>
      <p:grpSp>
        <p:nvGrpSpPr>
          <p:cNvPr id="6" name="Group 182"/>
          <p:cNvGrpSpPr/>
          <p:nvPr/>
        </p:nvGrpSpPr>
        <p:grpSpPr>
          <a:xfrm>
            <a:off x="4503627" y="2218458"/>
            <a:ext cx="499826" cy="320263"/>
            <a:chOff x="4503627" y="2218458"/>
            <a:chExt cx="499826" cy="320263"/>
          </a:xfrm>
        </p:grpSpPr>
        <p:grpSp>
          <p:nvGrpSpPr>
            <p:cNvPr id="7" name="Group 176"/>
            <p:cNvGrpSpPr/>
            <p:nvPr/>
          </p:nvGrpSpPr>
          <p:grpSpPr>
            <a:xfrm>
              <a:off x="4503627" y="2301538"/>
              <a:ext cx="300259" cy="237183"/>
              <a:chOff x="2962956" y="2115885"/>
              <a:chExt cx="300259" cy="237183"/>
            </a:xfrm>
          </p:grpSpPr>
          <p:pic>
            <p:nvPicPr>
              <p:cNvPr id="178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5400000" flipV="1">
                <a:off x="3076683" y="2116679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  <a:scene3d>
                <a:camera prst="orthographicFront">
                  <a:rot lat="0" lon="0" rev="19799999"/>
                </a:camera>
                <a:lightRig rig="threePt" dir="t"/>
              </a:scene3d>
            </p:spPr>
          </p:pic>
          <p:pic>
            <p:nvPicPr>
              <p:cNvPr id="179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16200000">
                <a:off x="2962162" y="2166537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</p:spPr>
          </p:pic>
        </p:grpSp>
        <p:grpSp>
          <p:nvGrpSpPr>
            <p:cNvPr id="8" name="Group 179"/>
            <p:cNvGrpSpPr/>
            <p:nvPr/>
          </p:nvGrpSpPr>
          <p:grpSpPr>
            <a:xfrm>
              <a:off x="4719823" y="2218458"/>
              <a:ext cx="283630" cy="253824"/>
              <a:chOff x="6986427" y="2972145"/>
              <a:chExt cx="283630" cy="253824"/>
            </a:xfrm>
          </p:grpSpPr>
          <p:pic>
            <p:nvPicPr>
              <p:cNvPr id="181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16200000">
                <a:off x="6985633" y="3039438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</p:spPr>
          </p:pic>
          <p:pic>
            <p:nvPicPr>
              <p:cNvPr id="182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5400000" flipV="1">
                <a:off x="7083525" y="2972939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  <a:scene3d>
                <a:camera prst="orthographicFront">
                  <a:rot lat="0" lon="0" rev="19799999"/>
                </a:camera>
                <a:lightRig rig="threePt" dir="t"/>
              </a:scene3d>
            </p:spPr>
          </p:pic>
        </p:grpSp>
      </p:grpSp>
      <p:grpSp>
        <p:nvGrpSpPr>
          <p:cNvPr id="9" name="Group 189"/>
          <p:cNvGrpSpPr/>
          <p:nvPr/>
        </p:nvGrpSpPr>
        <p:grpSpPr>
          <a:xfrm>
            <a:off x="1849027" y="5784639"/>
            <a:ext cx="319658" cy="359128"/>
            <a:chOff x="1849027" y="5784639"/>
            <a:chExt cx="319658" cy="359128"/>
          </a:xfrm>
        </p:grpSpPr>
        <p:grpSp>
          <p:nvGrpSpPr>
            <p:cNvPr id="10" name="Group 183"/>
            <p:cNvGrpSpPr/>
            <p:nvPr/>
          </p:nvGrpSpPr>
          <p:grpSpPr>
            <a:xfrm>
              <a:off x="1849027" y="5939813"/>
              <a:ext cx="291942" cy="203954"/>
              <a:chOff x="2394919" y="5205503"/>
              <a:chExt cx="291942" cy="203954"/>
            </a:xfrm>
          </p:grpSpPr>
          <p:pic>
            <p:nvPicPr>
              <p:cNvPr id="185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16200000">
                <a:off x="2394125" y="5206297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</p:spPr>
          </p:pic>
          <p:pic>
            <p:nvPicPr>
              <p:cNvPr id="186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5400000" flipV="1">
                <a:off x="2500329" y="5222926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  <a:scene3d>
                <a:camera prst="orthographicFront">
                  <a:rot lat="0" lon="0" rev="19799999"/>
                </a:camera>
                <a:lightRig rig="threePt" dir="t"/>
              </a:scene3d>
            </p:spPr>
          </p:pic>
        </p:grpSp>
        <p:grpSp>
          <p:nvGrpSpPr>
            <p:cNvPr id="11" name="Group 186"/>
            <p:cNvGrpSpPr/>
            <p:nvPr/>
          </p:nvGrpSpPr>
          <p:grpSpPr>
            <a:xfrm>
              <a:off x="1876748" y="5784639"/>
              <a:ext cx="291937" cy="212275"/>
              <a:chOff x="2231441" y="3046896"/>
              <a:chExt cx="291937" cy="212275"/>
            </a:xfrm>
          </p:grpSpPr>
          <p:pic>
            <p:nvPicPr>
              <p:cNvPr id="188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5400000" flipV="1">
                <a:off x="2336846" y="3047690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  <a:scene3d>
                <a:camera prst="orthographicFront">
                  <a:rot lat="0" lon="0" rev="19799999"/>
                </a:camera>
                <a:lightRig rig="threePt" dir="t"/>
              </a:scene3d>
            </p:spPr>
          </p:pic>
          <p:pic>
            <p:nvPicPr>
              <p:cNvPr id="189" name="Picture 2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 rot="16200000">
                <a:off x="2230647" y="3072640"/>
                <a:ext cx="187325" cy="1857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lg" len="med"/>
                <a:tailEnd type="none" w="lg" len="med"/>
              </a:ln>
              <a:effectLst/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C 0.0066 0.01504 0.04444 0.07569 0.03958 0.09027 C 0.03472 0.10486 -0.01719 0.09328 -0.02951 0.08796 C -0.04184 0.08263 -0.03924 0.06226 -0.0349 0.05763 C -0.03056 0.053 -0.00642 0.0618 -0.00313 0.06018 C 0.00017 0.05856 -0.00747 0.05324 -0.01493 0.04791 C -0.0224 0.04259 -0.03993 0.02754 -0.04757 0.02847 C -0.05521 0.02939 -0.06215 0.04097 -0.06129 0.05277 C -0.06042 0.06458 -0.05313 0.09537 -0.04271 0.0993 C -0.03229 0.10324 0.00434 0.08078 0.00087 0.07615 C -0.0026 0.07152 -0.05712 0.06342 -0.06389 0.07106 L -0.03941 0.12199 C -0.02379 0.13101 0.0151 0.13032 0.03056 0.12546 C 0.04601 0.1206 0.04549 0.10046 0.05365 0.09328 C 0.06181 0.08611 0.08038 0.09074 0.07969 0.08194 C 0.07899 0.07314 0.04566 0.04722 0.04965 0.04074 L 0.10365 0.04236 " pathEditMode="relative" rAng="0" ptsTypes="aaaaaaaaaaAaaaaAa">
                                      <p:cBhvr>
                                        <p:cTn id="6" dur="3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6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59259E-6 C 0.00729 -0.00555 0.03542 -0.0324 0.04358 -0.03403 C 0.05174 -0.03565 0.05521 -0.02963 0.04913 -0.00972 C 0.04306 0.01019 0.02552 0.07408 0.00729 0.08496 C -0.01094 0.09584 -0.05608 0.05116 -0.06007 0.05579 C -0.06406 0.06042 -0.03958 0.11227 -0.01632 0.11273 C 0.00694 0.1132 0.08229 0.07153 0.08003 0.0581 C 0.07778 0.04468 -0.01233 0.0456 -0.03003 0.03148 C -0.04774 0.01736 -0.0342 -0.01528 -0.02639 -0.02662 C -0.01858 -0.03796 0.01181 -0.02778 0.01719 -0.03634 C 0.02257 -0.0449 0.01285 -0.07453 0.00642 -0.0787 C 5.55112E-17 -0.08287 -0.01615 -0.05926 -0.02101 -0.0618 C -0.02587 -0.06435 -0.02066 -0.08935 -0.02274 -0.09444 L -0.03368 -0.09213 " pathEditMode="relative" rAng="0" ptsTypes="aaaaaaaaaaaaAA">
                                      <p:cBhvr>
                                        <p:cTn id="8" dur="3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115 C 0.00642 0.01389 0.04427 0.07454 0.03941 0.08912 C 0.03472 0.10371 -0.01719 0.09213 -0.02952 0.08681 C -0.04184 0.08148 -0.03924 0.06111 -0.0349 0.05648 C -0.03056 0.05186 -0.00643 0.06065 -0.00313 0.05903 C 2.5E-6 0.05741 -0.00747 0.05209 -0.01493 0.04676 C -0.0224 0.04144 -0.03993 0.02639 -0.04757 0.02732 C -0.05521 0.02824 -0.06216 0.03982 -0.06129 0.05162 C -0.06042 0.06343 -0.05313 0.09422 -0.04271 0.09815 C -0.03229 0.10209 0.00416 0.07963 0.00087 0.075 C -0.00261 0.07037 -0.05712 0.06227 -0.06389 0.06991 L -0.03941 0.12084 C -0.02379 0.12986 0.03784 0.12014 0.03055 0.12431 C 0.02309 0.12848 -0.06354 0.14838 -0.08299 0.14607 C -0.10243 0.14375 -0.08594 0.12292 -0.08577 0.10973 C -0.08559 0.09653 -0.09688 0.06667 -0.08212 0.06621 L 0.0033 0.10625 " pathEditMode="relative" rAng="0" ptsTypes="aaaaaaaaaaAaaaaAa">
                                      <p:cBhvr>
                                        <p:cTn id="10" dur="3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7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116 C 0.00729 -0.00671 0.03541 -0.03356 0.04357 -0.03518 C 0.05173 -0.03681 0.05521 -0.03079 0.04913 -0.01088 C 0.04305 0.00903 0.02552 0.07292 0.00729 0.0838 C -0.01094 0.09468 -0.04774 0.08171 -0.06007 0.05463 C -0.0724 0.02755 -0.05261 -0.07014 -0.06649 -0.07917 C -0.08038 -0.08819 -0.14896 -0.01736 -0.14288 0.00093 C -0.13681 0.01921 -0.04948 0.03519 -0.03004 0.03032 C -0.01059 0.02546 -0.0342 -0.01643 -0.02639 -0.02778 C -0.01858 -0.03912 0.0118 -0.02893 0.01719 -0.0375 C 0.02257 -0.04606 0.01285 -0.07569 0.00642 -0.07986 C 1.94444E-6 -0.08403 -0.01059 -0.0713 -0.02101 -0.06296 C -0.03143 -0.05463 -0.03802 -0.03727 -0.05608 -0.03032 C -0.07413 -0.02338 -0.11441 -0.02361 -0.12969 -0.02176 " pathEditMode="relative" rAng="0" ptsTypes="aaaaaaaaaaaaaa">
                                      <p:cBhvr>
                                        <p:cTn id="12" dur="3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0185 C 0.02222 0.0294 0.10156 0.14005 0.09878 0.1669 C 0.09601 0.19375 -0.01007 0.1713 -0.0099 0.1625 C -0.00972 0.15371 0.08264 0.12917 0.09983 0.11459 C 0.11701 0.1 0.10781 0.07894 0.0934 0.07454 C 0.07899 0.07014 0.0349 0.09213 0.01302 0.08843 C -0.00885 0.08472 -0.02622 0.05093 -0.03837 0.05255 C -0.05035 0.05417 -0.06129 0.0757 -0.0599 0.09746 C -0.05851 0.11945 -0.05608 0.20185 -0.03073 0.18357 C -0.00538 0.16528 0.09809 -0.00393 0.09253 -0.01273 C 0.08698 -0.02153 -0.04427 0.09144 -0.06389 0.13125 C -0.08351 0.17107 -0.05035 0.20857 -0.02552 0.22547 C -0.00069 0.24236 0.06024 0.24097 0.08455 0.23195 C 0.10885 0.22292 0.10799 0.18565 0.12083 0.17246 C 0.13368 0.15926 0.16302 0.16783 0.16181 0.15139 C 0.16076 0.13519 0.11094 0.11227 0.11458 0.07523 L 0.18351 -0.07083 " pathEditMode="relative" rAng="0" ptsTypes="aaaaaaaaaaaaaaaAa">
                                      <p:cBhvr>
                                        <p:cTn id="14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8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0.00208 C 0.01632 0.01111 0.04653 0.04444 0.07552 0.05648 C 0.10451 0.06852 0.17361 0.04884 0.17813 0.07477 C 0.18264 0.10069 0.12951 0.19583 0.10226 0.21157 C 0.075 0.22731 0.02014 0.16227 0.01493 0.16898 C 0.0099 0.17569 0.04149 0.25139 0.0717 0.25208 C 0.10191 0.25278 0.19965 0.1919 0.1967 0.17222 C 0.19375 0.15278 0.07691 0.15417 0.05399 0.13356 C 0.0309 0.11296 0.04063 0.09815 0.05868 0.04884 C 0.07674 -0.00046 0.15608 -0.12917 0.16267 -0.16273 C 0.16927 -0.1963 0.10955 -0.11898 0.09826 -0.15301 C 0.08698 -0.18704 0.08872 -0.35625 0.09462 -0.36759 C 0.10052 -0.37894 0.14132 -0.24769 0.13368 -0.22107 C 0.12604 -0.19444 0.06597 -0.21042 0.04826 -0.20764 " pathEditMode="relative" rAng="0" ptsTypes="aaaaaaaaaaaaaa">
                                      <p:cBhvr>
                                        <p:cTn id="16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6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0255 C 0.01667 0.02569 0.10035 0.13935 0.09878 0.16689 C 0.09722 0.19444 0.00955 0.17245 -0.0099 0.1625 C -0.02934 0.15277 -0.02517 0.11504 -0.0184 0.10648 C -0.01163 0.09791 0.02639 0.11412 0.0316 0.11111 C 0.03681 0.10833 0.02483 0.09838 0.01302 0.08842 C 0.00121 0.0787 -0.02622 0.05092 -0.03837 0.05254 C -0.05035 0.05416 -0.06129 0.07569 -0.0599 0.09745 C -0.05851 0.11944 -0.04705 0.17638 -0.03073 0.18356 C -0.01424 0.19097 0.0434 0.1493 0.03785 0.14074 C 0.03246 0.13217 -0.0533 0.11713 -0.06389 0.13125 L -0.02552 0.22546 C -0.00087 0.24236 0.06024 0.24097 0.08455 0.23194 C 0.10885 0.22291 0.10799 0.18564 0.12083 0.17245 C 0.13368 0.15925 0.16302 0.16782 0.16181 0.15138 C 0.16076 0.13518 0.13177 0.07013 0.11458 0.07523 L 0.05816 0.18356 " pathEditMode="relative" rAng="0" ptsTypes="aaaaaaaaaaAaaaaAa">
                                      <p:cBhvr>
                                        <p:cTn id="18" dur="3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12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0371 C 0.02865 0.00949 0.12691 0.01667 0.14931 0.03797 C 0.1717 0.05926 0.14705 0.10324 0.13924 0.13218 C 0.13142 0.16111 0.12292 0.20556 0.10226 0.21158 C 0.0816 0.2176 0.02014 0.16227 0.01493 0.16898 C 0.0099 0.1757 0.04149 0.25139 0.0717 0.25209 C 0.10191 0.25278 0.19965 0.1919 0.1967 0.17222 C 0.19375 0.15278 0.07691 0.15417 0.05399 0.13357 C 0.0309 0.11297 0.04861 0.06528 0.05868 0.04885 C 0.06875 0.03218 0.10816 0.04722 0.1151 0.03472 C 0.12222 0.02222 0.10955 -0.02106 0.10122 -0.02708 C 0.09288 -0.0331 0.07917 -0.01458 0.06563 -0.00254 C 0.05208 0.00972 0.04358 0.03496 0.02014 0.04514 C -0.0033 0.05533 -0.05538 0.05486 -0.07517 0.05764 " pathEditMode="relative" rAng="0" ptsTypes="aaaaaaaaaaaaaa">
                                      <p:cBhvr>
                                        <p:cTn id="20" dur="3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10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C -0.02778 0.00648 -0.13663 0.00856 -0.16632 0.03888 C -0.19601 0.06921 -0.20399 0.16851 -0.17813 0.18194 C -0.15226 0.19537 -0.03038 0.13796 -0.01076 0.11898 C 0.00885 0.1 -0.0408 0.06481 -0.06076 0.06805 C -0.08073 0.07129 -0.11927 0.10972 -0.1309 0.13819 C -0.14254 0.16666 -0.14653 0.21088 -0.1309 0.23888 C -0.11528 0.26689 -0.0566 0.29259 -0.03715 0.30671 " pathEditMode="relative" rAng="0" ptsTypes="aaaaaaaa">
                                      <p:cBhvr>
                                        <p:cTn id="3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15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C 0.02413 0.02963 0.04844 0.0595 0.07448 0.06551 C 0.10052 0.07153 0.13629 0.06459 0.15643 0.03635 C 0.17657 0.00811 0.20538 -0.07638 0.19549 -0.10416 C 0.18559 -0.13194 0.12761 -0.128 0.09723 -0.13078 C 0.06684 -0.13356 0.03334 -0.13495 0.01268 -0.12106 C -0.00798 -0.10717 -0.03055 -0.08518 -0.02725 -0.04722 C -0.02396 -0.00925 0.02223 0.06991 0.03282 0.10672 C 0.04341 0.14352 0.05243 0.15903 0.03629 0.17338 C 0.02014 0.18774 -0.04305 0.19977 -0.06458 0.19283 C -0.08611 0.18588 -0.09375 0.14746 -0.09271 0.13218 C -0.09166 0.1169 -0.075 0.1088 -0.05816 0.1007 " pathEditMode="relative" ptsTypes="aaaaaaaaaaaA">
                                      <p:cBhvr>
                                        <p:cTn id="3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C 0.04653 -0.02708 0.09306 -0.05393 0.13993 -0.04861 C 0.18681 -0.04328 0.26285 0.01019 0.28177 0.03264 C 0.3007 0.0551 0.26441 0.07037 0.25365 0.08588 C 0.24288 0.10139 0.21111 0.11459 0.21684 0.12639 C 0.22257 0.1382 0.26545 0.15811 0.28768 0.15672 C 0.3099 0.15533 0.34115 0.13681 0.35052 0.11806 C 0.3599 0.09931 0.37031 0.06204 0.34358 0.04468 C 0.31684 0.02732 0.25538 0.01806 0.18993 0.01436 " pathEditMode="relative" rAng="0" ptsTypes="aaaaaaaaa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5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C -0.02917 0.0044 -0.05834 0.00903 -0.07188 -0.00115 C -0.08542 -0.01134 -0.09098 -0.03171 -0.08178 -0.06065 C -0.07257 -0.08958 -0.03351 -0.1669 -0.01632 -0.17453 C 0.00086 -0.18217 0.02951 -0.1294 0.02187 -0.10671 C 0.01423 -0.08402 -0.02223 -0.05995 -0.06181 -0.03889 C -0.10139 -0.01782 -0.17605 0.02824 -0.2158 0.01945 C -0.25556 0.01065 -0.28907 -0.06342 -0.3 -0.09097 C -0.31094 -0.11852 -0.29844 -0.12824 -0.28178 -0.1456 " pathEditMode="relative" rAng="0" ptsTypes="aaaaaaaaa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-7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7.40741E-7 C 0.03351 0.00185 0.06702 0.00393 0.06632 0.03032 C 0.06563 0.05671 0.03507 0.14329 -0.00364 0.1588 C -0.04236 0.1743 -0.12517 0.10555 -0.16649 0.12361 C -0.20781 0.14167 -0.27378 0.22917 -0.2519 0.26782 C -0.23003 0.30648 -0.08472 0.36528 -0.03559 0.35509 C 0.01355 0.34491 0.04688 0.23079 0.04271 0.20718 C 0.03855 0.18356 -0.04548 0.20486 -0.06093 0.21319 C -0.07638 0.22153 -0.06319 0.23912 -0.04999 0.25694 " pathEditMode="relative" ptsTypes="aaaaaaaaA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85185E-6 C 0.12535 0.02014 0.2507 0.04028 0.33455 -0.01204 C 0.41841 -0.06435 0.51372 -0.24722 0.50278 -0.31389 C 0.49184 -0.38056 0.32014 -0.40648 0.2691 -0.41204 C 0.21806 -0.41759 0.20764 -0.37037 0.19636 -0.34792 C 0.18507 -0.32547 0.1941 -0.29283 0.20087 -0.27755 C 0.20764 -0.26227 0.2224 -0.25972 0.23733 -0.25695 " pathEditMode="relative" ptsTypes="aaaaa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takes about 30 sequential </a:t>
            </a:r>
            <a:r>
              <a:rPr lang="en-US" dirty="0" smtClean="0"/>
              <a:t>collisions </a:t>
            </a:r>
            <a:r>
              <a:rPr lang="en-US" dirty="0" smtClean="0"/>
              <a:t>to </a:t>
            </a:r>
            <a:r>
              <a:rPr lang="en-US" dirty="0" smtClean="0"/>
              <a:t>make a 1 mm particle starting from 1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smtClean="0"/>
              <a:t>particles!</a:t>
            </a:r>
          </a:p>
          <a:p>
            <a:r>
              <a:rPr lang="en-US" dirty="0" smtClean="0"/>
              <a:t>The challenge is to understand how much time is required by each collision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>
          <a:xfrm>
            <a:off x="238125" y="304800"/>
            <a:ext cx="8591550" cy="1143000"/>
          </a:xfrm>
          <a:effectLst/>
        </p:spPr>
        <p:txBody>
          <a:bodyPr/>
          <a:lstStyle/>
          <a:p>
            <a:r>
              <a:rPr lang="en-US" sz="4000" dirty="0" smtClean="0"/>
              <a:t>Collision Time between two flocs</a:t>
            </a:r>
            <a:br>
              <a:rPr lang="en-US" sz="4000" dirty="0" smtClean="0"/>
            </a:br>
            <a:endParaRPr lang="en-US" sz="4000" dirty="0"/>
          </a:p>
        </p:txBody>
      </p:sp>
      <p:pic>
        <p:nvPicPr>
          <p:cNvPr id="462849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" y="1533267"/>
            <a:ext cx="4912821" cy="430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688359" y="1845426"/>
            <a:ext cx="18822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D</a:t>
            </a:r>
            <a:r>
              <a:rPr lang="en-US" sz="2400" baseline="-25000" dirty="0" err="1" smtClean="0"/>
              <a:t>Fractal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2.3</a:t>
            </a:r>
          </a:p>
          <a:p>
            <a:r>
              <a:rPr lang="en-US" sz="2400" dirty="0" smtClean="0"/>
              <a:t>d</a:t>
            </a:r>
            <a:r>
              <a:rPr lang="en-US" sz="2400" baseline="-25000" dirty="0" smtClean="0"/>
              <a:t>0 </a:t>
            </a:r>
            <a:r>
              <a:rPr lang="en-US" sz="2400" dirty="0" smtClean="0"/>
              <a:t>= 1 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m</a:t>
            </a:r>
          </a:p>
          <a:p>
            <a:r>
              <a:rPr lang="en-US" sz="2400" dirty="0" smtClean="0">
                <a:latin typeface="Symbol" pitchFamily="18" charset="2"/>
              </a:rPr>
              <a:t>e</a:t>
            </a:r>
            <a:r>
              <a:rPr lang="en-US" sz="2400" dirty="0" smtClean="0"/>
              <a:t> = 1 </a:t>
            </a:r>
            <a:r>
              <a:rPr lang="en-US" sz="2400" dirty="0" err="1" smtClean="0"/>
              <a:t>mW</a:t>
            </a:r>
            <a:r>
              <a:rPr lang="en-US" sz="2400" dirty="0" smtClean="0"/>
              <a:t>/kg</a:t>
            </a:r>
            <a:endParaRPr lang="en-US" sz="2400" dirty="0"/>
          </a:p>
        </p:txBody>
      </p:sp>
      <p:sp>
        <p:nvSpPr>
          <p:cNvPr id="4628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62850" name="Object 2"/>
          <p:cNvGraphicFramePr>
            <a:graphicFrameLocks noChangeAspect="1"/>
          </p:cNvGraphicFramePr>
          <p:nvPr/>
        </p:nvGraphicFramePr>
        <p:xfrm>
          <a:off x="4048178" y="5626100"/>
          <a:ext cx="4921250" cy="1079500"/>
        </p:xfrm>
        <a:graphic>
          <a:graphicData uri="http://schemas.openxmlformats.org/presentationml/2006/ole">
            <p:oleObj spid="_x0000_s41986" name="Equation" r:id="rId5" imgW="4914720" imgH="1079280" progId="Equation.DSMT4">
              <p:embed/>
            </p:oleObj>
          </a:graphicData>
        </a:graphic>
      </p:graphicFrame>
      <p:sp>
        <p:nvSpPr>
          <p:cNvPr id="4628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62852" name="Object 4"/>
          <p:cNvGraphicFramePr>
            <a:graphicFrameLocks noChangeAspect="1"/>
          </p:cNvGraphicFramePr>
          <p:nvPr/>
        </p:nvGraphicFramePr>
        <p:xfrm>
          <a:off x="3810000" y="4495800"/>
          <a:ext cx="5213350" cy="1111250"/>
        </p:xfrm>
        <a:graphic>
          <a:graphicData uri="http://schemas.openxmlformats.org/presentationml/2006/ole">
            <p:oleObj spid="_x0000_s41987" name="Equation" r:id="rId6" imgW="5219640" imgH="1117440" progId="Equation.DSMT4">
              <p:embed/>
            </p:oleObj>
          </a:graphicData>
        </a:graphic>
      </p:graphicFrame>
      <p:cxnSp>
        <p:nvCxnSpPr>
          <p:cNvPr id="14" name="Straight Connector 13"/>
          <p:cNvCxnSpPr/>
          <p:nvPr/>
        </p:nvCxnSpPr>
        <p:spPr bwMode="auto">
          <a:xfrm rot="16200000" flipH="1">
            <a:off x="13926" y="2324862"/>
            <a:ext cx="3250275" cy="11774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1562794" y="2651763"/>
            <a:ext cx="249382" cy="831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837113" y="2377441"/>
            <a:ext cx="158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Turbulent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898848">
            <a:off x="230399" y="2011683"/>
            <a:ext cx="1318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Viscous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rot="10800000">
            <a:off x="1346663" y="2576949"/>
            <a:ext cx="207818" cy="9975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med"/>
          </a:ln>
          <a:effectLst/>
        </p:spPr>
      </p:cxnSp>
      <p:sp>
        <p:nvSpPr>
          <p:cNvPr id="4628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Freeform 26"/>
          <p:cNvSpPr/>
          <p:nvPr/>
        </p:nvSpPr>
        <p:spPr bwMode="auto">
          <a:xfrm>
            <a:off x="166486" y="4197926"/>
            <a:ext cx="3872114" cy="2152953"/>
          </a:xfrm>
          <a:custGeom>
            <a:avLst/>
            <a:gdLst>
              <a:gd name="connsiteX0" fmla="*/ 3599411 w 3599411"/>
              <a:gd name="connsiteY0" fmla="*/ 1770611 h 1974273"/>
              <a:gd name="connsiteX1" fmla="*/ 515389 w 3599411"/>
              <a:gd name="connsiteY1" fmla="*/ 1812175 h 1974273"/>
              <a:gd name="connsiteX2" fmla="*/ 507076 w 3599411"/>
              <a:gd name="connsiteY2" fmla="*/ 798022 h 1974273"/>
              <a:gd name="connsiteX3" fmla="*/ 1263535 w 3599411"/>
              <a:gd name="connsiteY3" fmla="*/ 149629 h 1974273"/>
              <a:gd name="connsiteX4" fmla="*/ 1388225 w 3599411"/>
              <a:gd name="connsiteY4" fmla="*/ 0 h 1974273"/>
              <a:gd name="connsiteX0" fmla="*/ 3599411 w 3599411"/>
              <a:gd name="connsiteY0" fmla="*/ 1770611 h 1974273"/>
              <a:gd name="connsiteX1" fmla="*/ 515389 w 3599411"/>
              <a:gd name="connsiteY1" fmla="*/ 1812175 h 1974273"/>
              <a:gd name="connsiteX2" fmla="*/ 507076 w 3599411"/>
              <a:gd name="connsiteY2" fmla="*/ 798022 h 1974273"/>
              <a:gd name="connsiteX3" fmla="*/ 1263535 w 3599411"/>
              <a:gd name="connsiteY3" fmla="*/ 407324 h 1974273"/>
              <a:gd name="connsiteX4" fmla="*/ 1388225 w 3599411"/>
              <a:gd name="connsiteY4" fmla="*/ 0 h 1974273"/>
              <a:gd name="connsiteX0" fmla="*/ 3609109 w 3609109"/>
              <a:gd name="connsiteY0" fmla="*/ 1770611 h 1957648"/>
              <a:gd name="connsiteX1" fmla="*/ 525087 w 3609109"/>
              <a:gd name="connsiteY1" fmla="*/ 1812175 h 1957648"/>
              <a:gd name="connsiteX2" fmla="*/ 458585 w 3609109"/>
              <a:gd name="connsiteY2" fmla="*/ 897775 h 1957648"/>
              <a:gd name="connsiteX3" fmla="*/ 1273233 w 3609109"/>
              <a:gd name="connsiteY3" fmla="*/ 407324 h 1957648"/>
              <a:gd name="connsiteX4" fmla="*/ 1397923 w 3609109"/>
              <a:gd name="connsiteY4" fmla="*/ 0 h 1957648"/>
              <a:gd name="connsiteX0" fmla="*/ 3653335 w 3653335"/>
              <a:gd name="connsiteY0" fmla="*/ 2037496 h 2139327"/>
              <a:gd name="connsiteX1" fmla="*/ 531405 w 3653335"/>
              <a:gd name="connsiteY1" fmla="*/ 1812175 h 2139327"/>
              <a:gd name="connsiteX2" fmla="*/ 464903 w 3653335"/>
              <a:gd name="connsiteY2" fmla="*/ 897775 h 2139327"/>
              <a:gd name="connsiteX3" fmla="*/ 1279551 w 3653335"/>
              <a:gd name="connsiteY3" fmla="*/ 407324 h 2139327"/>
              <a:gd name="connsiteX4" fmla="*/ 1404241 w 3653335"/>
              <a:gd name="connsiteY4" fmla="*/ 0 h 213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3335" h="2139327">
                <a:moveTo>
                  <a:pt x="3653335" y="2037496"/>
                </a:moveTo>
                <a:cubicBezTo>
                  <a:pt x="2369018" y="2139327"/>
                  <a:pt x="1062810" y="2002128"/>
                  <a:pt x="531405" y="1812175"/>
                </a:cubicBezTo>
                <a:cubicBezTo>
                  <a:pt x="0" y="1622222"/>
                  <a:pt x="340212" y="1131917"/>
                  <a:pt x="464903" y="897775"/>
                </a:cubicBezTo>
                <a:cubicBezTo>
                  <a:pt x="589594" y="663633"/>
                  <a:pt x="1122995" y="556953"/>
                  <a:pt x="1279551" y="407324"/>
                </a:cubicBezTo>
                <a:cubicBezTo>
                  <a:pt x="1436107" y="257695"/>
                  <a:pt x="1415325" y="8312"/>
                  <a:pt x="1404241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 bwMode="auto">
          <a:xfrm>
            <a:off x="3237536" y="4181303"/>
            <a:ext cx="572464" cy="1035004"/>
          </a:xfrm>
          <a:custGeom>
            <a:avLst/>
            <a:gdLst>
              <a:gd name="connsiteX0" fmla="*/ 3599411 w 3599411"/>
              <a:gd name="connsiteY0" fmla="*/ 1770611 h 1974273"/>
              <a:gd name="connsiteX1" fmla="*/ 515389 w 3599411"/>
              <a:gd name="connsiteY1" fmla="*/ 1812175 h 1974273"/>
              <a:gd name="connsiteX2" fmla="*/ 507076 w 3599411"/>
              <a:gd name="connsiteY2" fmla="*/ 798022 h 1974273"/>
              <a:gd name="connsiteX3" fmla="*/ 1263535 w 3599411"/>
              <a:gd name="connsiteY3" fmla="*/ 149629 h 1974273"/>
              <a:gd name="connsiteX4" fmla="*/ 1388225 w 3599411"/>
              <a:gd name="connsiteY4" fmla="*/ 0 h 1974273"/>
              <a:gd name="connsiteX0" fmla="*/ 3599411 w 3599411"/>
              <a:gd name="connsiteY0" fmla="*/ 1770611 h 1974273"/>
              <a:gd name="connsiteX1" fmla="*/ 515389 w 3599411"/>
              <a:gd name="connsiteY1" fmla="*/ 1812175 h 1974273"/>
              <a:gd name="connsiteX2" fmla="*/ 507076 w 3599411"/>
              <a:gd name="connsiteY2" fmla="*/ 798022 h 1974273"/>
              <a:gd name="connsiteX3" fmla="*/ 1263535 w 3599411"/>
              <a:gd name="connsiteY3" fmla="*/ 407324 h 1974273"/>
              <a:gd name="connsiteX4" fmla="*/ 1388225 w 3599411"/>
              <a:gd name="connsiteY4" fmla="*/ 0 h 1974273"/>
              <a:gd name="connsiteX0" fmla="*/ 3609109 w 3609109"/>
              <a:gd name="connsiteY0" fmla="*/ 1770611 h 1957648"/>
              <a:gd name="connsiteX1" fmla="*/ 525087 w 3609109"/>
              <a:gd name="connsiteY1" fmla="*/ 1812175 h 1957648"/>
              <a:gd name="connsiteX2" fmla="*/ 458585 w 3609109"/>
              <a:gd name="connsiteY2" fmla="*/ 897775 h 1957648"/>
              <a:gd name="connsiteX3" fmla="*/ 1273233 w 3609109"/>
              <a:gd name="connsiteY3" fmla="*/ 407324 h 1957648"/>
              <a:gd name="connsiteX4" fmla="*/ 1397923 w 3609109"/>
              <a:gd name="connsiteY4" fmla="*/ 0 h 1957648"/>
              <a:gd name="connsiteX0" fmla="*/ 3338158 w 3338158"/>
              <a:gd name="connsiteY0" fmla="*/ 1770611 h 1872440"/>
              <a:gd name="connsiteX1" fmla="*/ 2128098 w 3338158"/>
              <a:gd name="connsiteY1" fmla="*/ 923301 h 1872440"/>
              <a:gd name="connsiteX2" fmla="*/ 187634 w 3338158"/>
              <a:gd name="connsiteY2" fmla="*/ 897775 h 1872440"/>
              <a:gd name="connsiteX3" fmla="*/ 1002282 w 3338158"/>
              <a:gd name="connsiteY3" fmla="*/ 407324 h 1872440"/>
              <a:gd name="connsiteX4" fmla="*/ 1126972 w 3338158"/>
              <a:gd name="connsiteY4" fmla="*/ 0 h 1872440"/>
              <a:gd name="connsiteX0" fmla="*/ 2404891 w 2404891"/>
              <a:gd name="connsiteY0" fmla="*/ 1770611 h 1872444"/>
              <a:gd name="connsiteX1" fmla="*/ 1194831 w 2404891"/>
              <a:gd name="connsiteY1" fmla="*/ 923301 h 1872444"/>
              <a:gd name="connsiteX2" fmla="*/ 607785 w 2404891"/>
              <a:gd name="connsiteY2" fmla="*/ 866028 h 1872444"/>
              <a:gd name="connsiteX3" fmla="*/ 69015 w 2404891"/>
              <a:gd name="connsiteY3" fmla="*/ 407324 h 1872444"/>
              <a:gd name="connsiteX4" fmla="*/ 193705 w 2404891"/>
              <a:gd name="connsiteY4" fmla="*/ 0 h 1872444"/>
              <a:gd name="connsiteX0" fmla="*/ 3818030 w 3818030"/>
              <a:gd name="connsiteY0" fmla="*/ 1770611 h 1872441"/>
              <a:gd name="connsiteX1" fmla="*/ 2607970 w 3818030"/>
              <a:gd name="connsiteY1" fmla="*/ 923301 h 1872441"/>
              <a:gd name="connsiteX2" fmla="*/ 2020924 w 3818030"/>
              <a:gd name="connsiteY2" fmla="*/ 866028 h 1872441"/>
              <a:gd name="connsiteX3" fmla="*/ 1482154 w 3818030"/>
              <a:gd name="connsiteY3" fmla="*/ 407324 h 1872441"/>
              <a:gd name="connsiteX4" fmla="*/ 0 w 3818030"/>
              <a:gd name="connsiteY4" fmla="*/ 0 h 1872441"/>
              <a:gd name="connsiteX0" fmla="*/ 3917995 w 3917995"/>
              <a:gd name="connsiteY0" fmla="*/ 1770611 h 1872441"/>
              <a:gd name="connsiteX1" fmla="*/ 2707935 w 3917995"/>
              <a:gd name="connsiteY1" fmla="*/ 923301 h 1872441"/>
              <a:gd name="connsiteX2" fmla="*/ 2120889 w 3917995"/>
              <a:gd name="connsiteY2" fmla="*/ 866028 h 1872441"/>
              <a:gd name="connsiteX3" fmla="*/ 336820 w 3917995"/>
              <a:gd name="connsiteY3" fmla="*/ 737831 h 1872441"/>
              <a:gd name="connsiteX4" fmla="*/ 99965 w 3917995"/>
              <a:gd name="connsiteY4" fmla="*/ 0 h 1872441"/>
              <a:gd name="connsiteX0" fmla="*/ 3917995 w 3917995"/>
              <a:gd name="connsiteY0" fmla="*/ 1770611 h 1770610"/>
              <a:gd name="connsiteX1" fmla="*/ 2120889 w 3917995"/>
              <a:gd name="connsiteY1" fmla="*/ 866028 h 1770610"/>
              <a:gd name="connsiteX2" fmla="*/ 336820 w 3917995"/>
              <a:gd name="connsiteY2" fmla="*/ 737831 h 1770610"/>
              <a:gd name="connsiteX3" fmla="*/ 99965 w 3917995"/>
              <a:gd name="connsiteY3" fmla="*/ 0 h 1770610"/>
              <a:gd name="connsiteX0" fmla="*/ 3917995 w 3917995"/>
              <a:gd name="connsiteY0" fmla="*/ 1770611 h 1770610"/>
              <a:gd name="connsiteX1" fmla="*/ 2120889 w 3917995"/>
              <a:gd name="connsiteY1" fmla="*/ 866028 h 1770610"/>
              <a:gd name="connsiteX2" fmla="*/ 336820 w 3917995"/>
              <a:gd name="connsiteY2" fmla="*/ 737831 h 1770610"/>
              <a:gd name="connsiteX3" fmla="*/ 99965 w 3917995"/>
              <a:gd name="connsiteY3" fmla="*/ 0 h 1770610"/>
              <a:gd name="connsiteX0" fmla="*/ 3917995 w 3917995"/>
              <a:gd name="connsiteY0" fmla="*/ 1770611 h 1770610"/>
              <a:gd name="connsiteX1" fmla="*/ 2120889 w 3917995"/>
              <a:gd name="connsiteY1" fmla="*/ 866028 h 1770610"/>
              <a:gd name="connsiteX2" fmla="*/ 336820 w 3917995"/>
              <a:gd name="connsiteY2" fmla="*/ 737831 h 1770610"/>
              <a:gd name="connsiteX3" fmla="*/ 99965 w 3917995"/>
              <a:gd name="connsiteY3" fmla="*/ 0 h 1770610"/>
              <a:gd name="connsiteX0" fmla="*/ 3917995 w 3917995"/>
              <a:gd name="connsiteY0" fmla="*/ 1770611 h 1770610"/>
              <a:gd name="connsiteX1" fmla="*/ 2120889 w 3917995"/>
              <a:gd name="connsiteY1" fmla="*/ 866028 h 1770610"/>
              <a:gd name="connsiteX2" fmla="*/ 336820 w 3917995"/>
              <a:gd name="connsiteY2" fmla="*/ 737831 h 1770610"/>
              <a:gd name="connsiteX3" fmla="*/ 99965 w 3917995"/>
              <a:gd name="connsiteY3" fmla="*/ 0 h 1770610"/>
              <a:gd name="connsiteX0" fmla="*/ 3917995 w 3917995"/>
              <a:gd name="connsiteY0" fmla="*/ 1770611 h 1870407"/>
              <a:gd name="connsiteX1" fmla="*/ 2120889 w 3917995"/>
              <a:gd name="connsiteY1" fmla="*/ 866028 h 1870407"/>
              <a:gd name="connsiteX2" fmla="*/ 336820 w 3917995"/>
              <a:gd name="connsiteY2" fmla="*/ 737831 h 1870407"/>
              <a:gd name="connsiteX3" fmla="*/ 99965 w 3917995"/>
              <a:gd name="connsiteY3" fmla="*/ 0 h 1870407"/>
              <a:gd name="connsiteX0" fmla="*/ 3917995 w 3917995"/>
              <a:gd name="connsiteY0" fmla="*/ 1770611 h 2540729"/>
              <a:gd name="connsiteX1" fmla="*/ 2428310 w 3917995"/>
              <a:gd name="connsiteY1" fmla="*/ 2389965 h 2540729"/>
              <a:gd name="connsiteX2" fmla="*/ 2120889 w 3917995"/>
              <a:gd name="connsiteY2" fmla="*/ 866028 h 2540729"/>
              <a:gd name="connsiteX3" fmla="*/ 336820 w 3917995"/>
              <a:gd name="connsiteY3" fmla="*/ 737831 h 2540729"/>
              <a:gd name="connsiteX4" fmla="*/ 99965 w 3917995"/>
              <a:gd name="connsiteY4" fmla="*/ 0 h 2540729"/>
              <a:gd name="connsiteX0" fmla="*/ 3309305 w 3309305"/>
              <a:gd name="connsiteY0" fmla="*/ 2389963 h 2643955"/>
              <a:gd name="connsiteX1" fmla="*/ 2428310 w 3309305"/>
              <a:gd name="connsiteY1" fmla="*/ 2389965 h 2643955"/>
              <a:gd name="connsiteX2" fmla="*/ 2120889 w 3309305"/>
              <a:gd name="connsiteY2" fmla="*/ 866028 h 2643955"/>
              <a:gd name="connsiteX3" fmla="*/ 336820 w 3309305"/>
              <a:gd name="connsiteY3" fmla="*/ 737831 h 2643955"/>
              <a:gd name="connsiteX4" fmla="*/ 99965 w 3309305"/>
              <a:gd name="connsiteY4" fmla="*/ 0 h 2643955"/>
              <a:gd name="connsiteX0" fmla="*/ 3309305 w 3309305"/>
              <a:gd name="connsiteY0" fmla="*/ 2389963 h 2643952"/>
              <a:gd name="connsiteX1" fmla="*/ 1987812 w 3309305"/>
              <a:gd name="connsiteY1" fmla="*/ 2389963 h 2643952"/>
              <a:gd name="connsiteX2" fmla="*/ 2120889 w 3309305"/>
              <a:gd name="connsiteY2" fmla="*/ 866028 h 2643952"/>
              <a:gd name="connsiteX3" fmla="*/ 336820 w 3309305"/>
              <a:gd name="connsiteY3" fmla="*/ 737831 h 2643952"/>
              <a:gd name="connsiteX4" fmla="*/ 99965 w 3309305"/>
              <a:gd name="connsiteY4" fmla="*/ 0 h 2643952"/>
              <a:gd name="connsiteX0" fmla="*/ 3309305 w 3309305"/>
              <a:gd name="connsiteY0" fmla="*/ 2389963 h 2676798"/>
              <a:gd name="connsiteX1" fmla="*/ 3309305 w 3309305"/>
              <a:gd name="connsiteY1" fmla="*/ 2587036 h 2676798"/>
              <a:gd name="connsiteX2" fmla="*/ 1987812 w 3309305"/>
              <a:gd name="connsiteY2" fmla="*/ 2389963 h 2676798"/>
              <a:gd name="connsiteX3" fmla="*/ 2120889 w 3309305"/>
              <a:gd name="connsiteY3" fmla="*/ 866028 h 2676798"/>
              <a:gd name="connsiteX4" fmla="*/ 336820 w 3309305"/>
              <a:gd name="connsiteY4" fmla="*/ 737831 h 2676798"/>
              <a:gd name="connsiteX5" fmla="*/ 99965 w 3309305"/>
              <a:gd name="connsiteY5" fmla="*/ 0 h 267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09305" h="2676798">
                <a:moveTo>
                  <a:pt x="3309305" y="2389963"/>
                </a:moveTo>
                <a:lnTo>
                  <a:pt x="3309305" y="2587036"/>
                </a:lnTo>
                <a:cubicBezTo>
                  <a:pt x="3089056" y="2587036"/>
                  <a:pt x="2185881" y="2676798"/>
                  <a:pt x="1987812" y="2389963"/>
                </a:cubicBezTo>
                <a:cubicBezTo>
                  <a:pt x="1789743" y="2103128"/>
                  <a:pt x="2396054" y="1141383"/>
                  <a:pt x="2120889" y="866028"/>
                </a:cubicBezTo>
                <a:cubicBezTo>
                  <a:pt x="1845724" y="590673"/>
                  <a:pt x="673641" y="882169"/>
                  <a:pt x="336820" y="737831"/>
                </a:cubicBezTo>
                <a:cubicBezTo>
                  <a:pt x="-1" y="593493"/>
                  <a:pt x="111049" y="8312"/>
                  <a:pt x="99965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62856" name="Object 8">
            <a:hlinkClick r:id="" action="ppaction://ole?verb=0"/>
          </p:cNvPr>
          <p:cNvGraphicFramePr>
            <a:graphicFrameLocks/>
          </p:cNvGraphicFramePr>
          <p:nvPr/>
        </p:nvGraphicFramePr>
        <p:xfrm>
          <a:off x="613412" y="730659"/>
          <a:ext cx="1193800" cy="857250"/>
        </p:xfrm>
        <a:graphic>
          <a:graphicData uri="http://schemas.openxmlformats.org/presentationml/2006/ole">
            <p:oleObj spid="_x0000_s41989" name="Equation" r:id="rId7" imgW="1447560" imgH="1054080" progId="Equation.DSMT4">
              <p:embed/>
            </p:oleObj>
          </a:graphicData>
        </a:graphic>
      </p:graphicFrame>
      <p:sp>
        <p:nvSpPr>
          <p:cNvPr id="21" name="Rounded Rectangle 20"/>
          <p:cNvSpPr/>
          <p:nvPr/>
        </p:nvSpPr>
        <p:spPr bwMode="auto">
          <a:xfrm>
            <a:off x="3733800" y="4419600"/>
            <a:ext cx="5334000" cy="1143000"/>
          </a:xfrm>
          <a:prstGeom prst="roundRect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5638800" y="4648200"/>
            <a:ext cx="457200" cy="685800"/>
          </a:xfrm>
          <a:prstGeom prst="roundRect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1430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latin typeface="Arial" charset="0"/>
              </a:rPr>
              <a:t>The        AguaClara Story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/>
              <a:t>context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5 years of growth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The CFD connection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Reflections</a:t>
            </a:r>
            <a:endParaRPr lang="en-US" dirty="0" smtClean="0"/>
          </a:p>
        </p:txBody>
      </p:sp>
      <p:pic>
        <p:nvPicPr>
          <p:cNvPr id="6149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95600" y="4800600"/>
            <a:ext cx="231457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28800" y="0"/>
            <a:ext cx="13716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33800" y="2286000"/>
            <a:ext cx="293539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1" name="Picture 1" descr="C:\Documents and Settings\mw24\Desktop\Cuatro Comunidades Inauguration\DSC020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77000" y="1600200"/>
            <a:ext cx="1701800" cy="1276350"/>
          </a:xfrm>
          <a:prstGeom prst="rect">
            <a:avLst/>
          </a:prstGeom>
          <a:noFill/>
        </p:spPr>
      </p:pic>
      <p:pic>
        <p:nvPicPr>
          <p:cNvPr id="13" name="Picture 343"/>
          <p:cNvPicPr>
            <a:picLocks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382000" y="2819400"/>
            <a:ext cx="533400" cy="34671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79861"/>
            <a:ext cx="7129548" cy="1143000"/>
          </a:xfrm>
        </p:spPr>
        <p:txBody>
          <a:bodyPr/>
          <a:lstStyle/>
          <a:p>
            <a:r>
              <a:rPr lang="en-US" dirty="0" smtClean="0"/>
              <a:t>Collision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Collision Potential required to make large flocs is a characteristic of the </a:t>
            </a:r>
            <a:r>
              <a:rPr lang="en-US" dirty="0" smtClean="0"/>
              <a:t>suspension</a:t>
            </a:r>
          </a:p>
          <a:p>
            <a:pPr lvl="1"/>
            <a:r>
              <a:rPr lang="en-US" dirty="0" smtClean="0"/>
              <a:t>Analytical flocculation model</a:t>
            </a:r>
            <a:endParaRPr lang="en-US" dirty="0" smtClean="0"/>
          </a:p>
          <a:p>
            <a:r>
              <a:rPr lang="en-US" dirty="0" smtClean="0"/>
              <a:t>The Collision Potential provided by the flocculator is a characteristic of the flocculator. </a:t>
            </a:r>
            <a:endParaRPr lang="en-US" dirty="0" smtClean="0"/>
          </a:p>
          <a:p>
            <a:pPr lvl="1"/>
            <a:r>
              <a:rPr lang="en-US" dirty="0" smtClean="0"/>
              <a:t>Computational </a:t>
            </a:r>
            <a:r>
              <a:rPr lang="en-US" dirty="0" smtClean="0"/>
              <a:t>Fluid Dynamics</a:t>
            </a:r>
            <a:endParaRPr lang="en-US" dirty="0"/>
          </a:p>
        </p:txBody>
      </p:sp>
      <p:graphicFrame>
        <p:nvGraphicFramePr>
          <p:cNvPr id="250882" name="Object 2"/>
          <p:cNvGraphicFramePr>
            <a:graphicFrameLocks noChangeAspect="1"/>
          </p:cNvGraphicFramePr>
          <p:nvPr/>
        </p:nvGraphicFramePr>
        <p:xfrm>
          <a:off x="7772400" y="228600"/>
          <a:ext cx="941649" cy="988398"/>
        </p:xfrm>
        <a:graphic>
          <a:graphicData uri="http://schemas.openxmlformats.org/presentationml/2006/ole">
            <p:oleObj spid="_x0000_s44034" name="Equation" r:id="rId3" imgW="253800" imgH="26640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030777" y="3108961"/>
            <a:ext cx="1961805" cy="357446"/>
          </a:xfrm>
          <a:prstGeom prst="rect">
            <a:avLst/>
          </a:prstGeom>
          <a:solidFill>
            <a:schemeClr val="accent3">
              <a:alpha val="25098"/>
            </a:schemeClr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953000" y="2514600"/>
          <a:ext cx="4062413" cy="884238"/>
        </p:xfrm>
        <a:graphic>
          <a:graphicData uri="http://schemas.openxmlformats.org/presentationml/2006/ole">
            <p:oleObj spid="_x0000_s44035" name="Equation" r:id="rId4" imgW="5117760" imgH="111744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 bwMode="auto">
          <a:xfrm>
            <a:off x="1970116" y="399009"/>
            <a:ext cx="2369128" cy="881149"/>
          </a:xfrm>
          <a:prstGeom prst="rect">
            <a:avLst/>
          </a:prstGeom>
          <a:solidFill>
            <a:schemeClr val="accent3">
              <a:alpha val="25098"/>
            </a:schemeClr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45092" name="Object 4"/>
          <p:cNvGraphicFramePr>
            <a:graphicFrameLocks noChangeAspect="1"/>
          </p:cNvGraphicFramePr>
          <p:nvPr/>
        </p:nvGraphicFramePr>
        <p:xfrm>
          <a:off x="6248400" y="5105400"/>
          <a:ext cx="927100" cy="596900"/>
        </p:xfrm>
        <a:graphic>
          <a:graphicData uri="http://schemas.openxmlformats.org/presentationml/2006/ole">
            <p:oleObj spid="_x0000_s44036" name="Equation" r:id="rId5" imgW="927000" imgH="59688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CFD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772400" cy="4114800"/>
          </a:xfrm>
        </p:spPr>
        <p:txBody>
          <a:bodyPr/>
          <a:lstStyle/>
          <a:p>
            <a:r>
              <a:rPr lang="en-US" dirty="0" smtClean="0"/>
              <a:t>We need to characterize the collision potential provided by a reactor</a:t>
            </a:r>
          </a:p>
          <a:p>
            <a:r>
              <a:rPr lang="en-US" dirty="0" smtClean="0"/>
              <a:t>We need to characterize the spatial distribution of the energy dissipation rate as a function of reactor geometry </a:t>
            </a:r>
          </a:p>
        </p:txBody>
      </p:sp>
      <p:pic>
        <p:nvPicPr>
          <p:cNvPr id="5" name="Picture 4" descr="50 Lps 3 tanques 2 camaras de 1m-Model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 contrast="40000"/>
          </a:blip>
          <a:srcRect l="7721" t="40848" r="11503" b="3152"/>
          <a:stretch>
            <a:fillRect/>
          </a:stretch>
        </p:blipFill>
        <p:spPr>
          <a:xfrm>
            <a:off x="4559531" y="4315354"/>
            <a:ext cx="4584469" cy="25426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1958975" y="5390894"/>
            <a:ext cx="0" cy="7889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770063" y="5616319"/>
            <a:ext cx="376237" cy="3365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600" smtClean="0"/>
              <a:t>W</a:t>
            </a:r>
            <a:endParaRPr lang="en-US" sz="1600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36600" y="1941513"/>
            <a:ext cx="5537029" cy="138499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W = Width of the flocculator channel</a:t>
            </a:r>
          </a:p>
          <a:p>
            <a:r>
              <a:rPr lang="en-US" dirty="0" smtClean="0"/>
              <a:t>S = Space between baffles</a:t>
            </a:r>
          </a:p>
          <a:p>
            <a:r>
              <a:rPr lang="en-US" dirty="0" smtClean="0"/>
              <a:t>L = Length of a flocculator channel</a:t>
            </a:r>
            <a:endParaRPr lang="en-US" dirty="0"/>
          </a:p>
        </p:txBody>
      </p:sp>
      <p:sp>
        <p:nvSpPr>
          <p:cNvPr id="65566" name="Line 30"/>
          <p:cNvSpPr>
            <a:spLocks noChangeShapeType="1"/>
          </p:cNvSpPr>
          <p:nvPr/>
        </p:nvSpPr>
        <p:spPr bwMode="auto">
          <a:xfrm rot="-5400000">
            <a:off x="1521619" y="5591713"/>
            <a:ext cx="0" cy="423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5567" name="Text Box 31"/>
          <p:cNvSpPr txBox="1">
            <a:spLocks noChangeArrowheads="1"/>
          </p:cNvSpPr>
          <p:nvPr/>
        </p:nvSpPr>
        <p:spPr bwMode="auto">
          <a:xfrm>
            <a:off x="1370013" y="5478206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S</a:t>
            </a:r>
            <a:endParaRPr lang="en-US" sz="2000"/>
          </a:p>
        </p:txBody>
      </p:sp>
      <p:sp>
        <p:nvSpPr>
          <p:cNvPr id="65568" name="Line 32"/>
          <p:cNvSpPr>
            <a:spLocks noChangeShapeType="1"/>
          </p:cNvSpPr>
          <p:nvPr/>
        </p:nvSpPr>
        <p:spPr bwMode="auto">
          <a:xfrm rot="-5400000">
            <a:off x="4443166" y="2864387"/>
            <a:ext cx="0" cy="7297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5569" name="Text Box 33"/>
          <p:cNvSpPr txBox="1">
            <a:spLocks noChangeArrowheads="1"/>
          </p:cNvSpPr>
          <p:nvPr/>
        </p:nvSpPr>
        <p:spPr bwMode="auto">
          <a:xfrm>
            <a:off x="4241800" y="6313231"/>
            <a:ext cx="32067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L</a:t>
            </a:r>
            <a:endParaRPr lang="en-US" sz="2000"/>
          </a:p>
        </p:txBody>
      </p:sp>
      <p:pic>
        <p:nvPicPr>
          <p:cNvPr id="472068" name="Picture 4" descr="C:\Documents and Settings\mw24\My Documents\454\Lectures 09\50 Lps 3 tanques 2 camaras de 1m-Model top view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9A9E80"/>
              </a:clrFrom>
              <a:clrTo>
                <a:srgbClr val="9A9E80">
                  <a:alpha val="0"/>
                </a:srgbClr>
              </a:clrTo>
            </a:clrChange>
          </a:blip>
          <a:srcRect l="18982" t="14848" r="44548" b="14290"/>
          <a:stretch>
            <a:fillRect/>
          </a:stretch>
        </p:blipFill>
        <p:spPr bwMode="auto">
          <a:xfrm rot="16200000">
            <a:off x="2942524" y="1048750"/>
            <a:ext cx="2990379" cy="75703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Side View</a:t>
            </a:r>
            <a:endParaRPr lang="en-US" dirty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41388" y="4337050"/>
            <a:ext cx="7270750" cy="1708150"/>
            <a:chOff x="96" y="2640"/>
            <a:chExt cx="5472" cy="1286"/>
          </a:xfrm>
        </p:grpSpPr>
        <p:sp>
          <p:nvSpPr>
            <p:cNvPr id="61448" name="Rectangle 8"/>
            <p:cNvSpPr>
              <a:spLocks noChangeArrowheads="1"/>
            </p:cNvSpPr>
            <p:nvPr/>
          </p:nvSpPr>
          <p:spPr bwMode="auto">
            <a:xfrm>
              <a:off x="181" y="3175"/>
              <a:ext cx="139" cy="39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61445" name="Picture 5" descr="50 Lps 2 bays-Model side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0"/>
            </a:blip>
            <a:srcRect t="68666"/>
            <a:stretch>
              <a:fillRect/>
            </a:stretch>
          </p:blipFill>
          <p:spPr bwMode="auto">
            <a:xfrm>
              <a:off x="96" y="2640"/>
              <a:ext cx="5472" cy="1286"/>
            </a:xfrm>
            <a:prstGeom prst="rect">
              <a:avLst/>
            </a:prstGeom>
            <a:noFill/>
          </p:spPr>
        </p:pic>
        <p:sp>
          <p:nvSpPr>
            <p:cNvPr id="61446" name="Line 6"/>
            <p:cNvSpPr>
              <a:spLocks noChangeShapeType="1"/>
            </p:cNvSpPr>
            <p:nvPr/>
          </p:nvSpPr>
          <p:spPr bwMode="auto">
            <a:xfrm>
              <a:off x="192" y="2898"/>
              <a:ext cx="52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617538" y="4679950"/>
            <a:ext cx="0" cy="1246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447675" y="5119688"/>
            <a:ext cx="330200" cy="3365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600" smtClean="0"/>
              <a:t>H</a:t>
            </a:r>
            <a:endParaRPr lang="en-US" sz="1600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rot="-5400000">
            <a:off x="1702594" y="5320507"/>
            <a:ext cx="0" cy="40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1541463" y="5211763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S</a:t>
            </a:r>
            <a:endParaRPr lang="en-US" sz="2000"/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 rot="-5400000">
            <a:off x="2132114" y="5168799"/>
            <a:ext cx="0" cy="45740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1954213" y="5067300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B</a:t>
            </a:r>
            <a:endParaRPr lang="en-US" sz="2000"/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2203450" y="3910013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T</a:t>
            </a:r>
            <a:endParaRPr lang="en-US" sz="2000"/>
          </a:p>
        </p:txBody>
      </p:sp>
      <p:sp>
        <p:nvSpPr>
          <p:cNvPr id="61458" name="Line 18"/>
          <p:cNvSpPr>
            <a:spLocks noChangeShapeType="1"/>
          </p:cNvSpPr>
          <p:nvPr/>
        </p:nvSpPr>
        <p:spPr bwMode="auto">
          <a:xfrm>
            <a:off x="2070100" y="4321175"/>
            <a:ext cx="269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 flipH="1">
            <a:off x="2384425" y="4321175"/>
            <a:ext cx="269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70" name="Rectangle 30"/>
          <p:cNvSpPr>
            <a:spLocks noChangeArrowheads="1"/>
          </p:cNvSpPr>
          <p:nvPr/>
        </p:nvSpPr>
        <p:spPr bwMode="auto">
          <a:xfrm>
            <a:off x="193676" y="1851025"/>
            <a:ext cx="8679392" cy="193899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/>
              <a:t>HW = Water depth</a:t>
            </a:r>
          </a:p>
          <a:p>
            <a:r>
              <a:rPr lang="en-US" sz="2000" dirty="0" smtClean="0"/>
              <a:t>L = Length of the flocculator channel</a:t>
            </a:r>
          </a:p>
          <a:p>
            <a:r>
              <a:rPr lang="en-US" sz="2000" dirty="0" smtClean="0"/>
              <a:t>S = Space between baffles (and between the bottom of the tank and bottom of the upper baffles)</a:t>
            </a:r>
          </a:p>
          <a:p>
            <a:r>
              <a:rPr lang="en-US" sz="2000" dirty="0" smtClean="0"/>
              <a:t>T = Thickness of the baffles</a:t>
            </a:r>
          </a:p>
          <a:p>
            <a:r>
              <a:rPr lang="en-US" sz="2000" dirty="0" smtClean="0"/>
              <a:t>B =Perpendicular center to center distance between baffles</a:t>
            </a:r>
            <a:endParaRPr lang="en-US" sz="2000" dirty="0"/>
          </a:p>
        </p:txBody>
      </p:sp>
      <p:graphicFrame>
        <p:nvGraphicFramePr>
          <p:cNvPr id="61492" name="Object 52"/>
          <p:cNvGraphicFramePr>
            <a:graphicFrameLocks noChangeAspect="1"/>
          </p:cNvGraphicFramePr>
          <p:nvPr/>
        </p:nvGraphicFramePr>
        <p:xfrm>
          <a:off x="206174" y="3920259"/>
          <a:ext cx="1193800" cy="279400"/>
        </p:xfrm>
        <a:graphic>
          <a:graphicData uri="http://schemas.openxmlformats.org/presentationml/2006/ole">
            <p:oleObj spid="_x0000_s45058" name="Equation" r:id="rId5" imgW="1193760" imgH="279360" progId="Equation.DSMT4">
              <p:embed/>
            </p:oleObj>
          </a:graphicData>
        </a:graphic>
      </p:graphicFrame>
      <p:sp>
        <p:nvSpPr>
          <p:cNvPr id="61493" name="Line 53"/>
          <p:cNvSpPr>
            <a:spLocks noChangeShapeType="1"/>
          </p:cNvSpPr>
          <p:nvPr/>
        </p:nvSpPr>
        <p:spPr bwMode="auto">
          <a:xfrm rot="-5400000">
            <a:off x="4568032" y="2783681"/>
            <a:ext cx="0" cy="70119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494" name="Text Box 54"/>
          <p:cNvSpPr txBox="1">
            <a:spLocks noChangeArrowheads="1"/>
          </p:cNvSpPr>
          <p:nvPr/>
        </p:nvSpPr>
        <p:spPr bwMode="auto">
          <a:xfrm>
            <a:off x="4451350" y="6089650"/>
            <a:ext cx="32067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L</a:t>
            </a:r>
            <a:endParaRPr lang="en-US" sz="2000"/>
          </a:p>
        </p:txBody>
      </p:sp>
      <p:sp>
        <p:nvSpPr>
          <p:cNvPr id="61495" name="Line 55"/>
          <p:cNvSpPr>
            <a:spLocks noChangeShapeType="1"/>
          </p:cNvSpPr>
          <p:nvPr/>
        </p:nvSpPr>
        <p:spPr bwMode="auto">
          <a:xfrm rot="-10800000">
            <a:off x="2370138" y="5519738"/>
            <a:ext cx="0" cy="40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496" name="Text Box 56"/>
          <p:cNvSpPr txBox="1">
            <a:spLocks noChangeArrowheads="1"/>
          </p:cNvSpPr>
          <p:nvPr/>
        </p:nvSpPr>
        <p:spPr bwMode="auto">
          <a:xfrm>
            <a:off x="2093913" y="5507038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S</a:t>
            </a:r>
            <a:endParaRPr lang="en-US" sz="2000"/>
          </a:p>
        </p:txBody>
      </p:sp>
      <p:sp>
        <p:nvSpPr>
          <p:cNvPr id="61497" name="Line 57"/>
          <p:cNvSpPr>
            <a:spLocks noChangeShapeType="1"/>
          </p:cNvSpPr>
          <p:nvPr/>
        </p:nvSpPr>
        <p:spPr bwMode="auto">
          <a:xfrm rot="-10800000">
            <a:off x="2808288" y="4700588"/>
            <a:ext cx="0" cy="40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498" name="Text Box 58"/>
          <p:cNvSpPr txBox="1">
            <a:spLocks noChangeArrowheads="1"/>
          </p:cNvSpPr>
          <p:nvPr/>
        </p:nvSpPr>
        <p:spPr bwMode="auto">
          <a:xfrm>
            <a:off x="2513013" y="4668838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S</a:t>
            </a:r>
            <a:endParaRPr lang="en-US" sz="2000"/>
          </a:p>
        </p:txBody>
      </p:sp>
      <p:sp>
        <p:nvSpPr>
          <p:cNvPr id="61499" name="Rectangle 59"/>
          <p:cNvSpPr>
            <a:spLocks noChangeArrowheads="1"/>
          </p:cNvSpPr>
          <p:nvPr/>
        </p:nvSpPr>
        <p:spPr bwMode="auto">
          <a:xfrm>
            <a:off x="4360863" y="3849688"/>
            <a:ext cx="1862241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Upper baffles</a:t>
            </a:r>
            <a:endParaRPr lang="en-US" sz="2400" dirty="0"/>
          </a:p>
        </p:txBody>
      </p:sp>
      <p:sp>
        <p:nvSpPr>
          <p:cNvPr id="61500" name="Line 60"/>
          <p:cNvSpPr>
            <a:spLocks noChangeShapeType="1"/>
          </p:cNvSpPr>
          <p:nvPr/>
        </p:nvSpPr>
        <p:spPr bwMode="auto">
          <a:xfrm flipH="1">
            <a:off x="4171950" y="4229100"/>
            <a:ext cx="45720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01" name="Line 61"/>
          <p:cNvSpPr>
            <a:spLocks noChangeShapeType="1"/>
          </p:cNvSpPr>
          <p:nvPr/>
        </p:nvSpPr>
        <p:spPr bwMode="auto">
          <a:xfrm>
            <a:off x="4610100" y="4219575"/>
            <a:ext cx="36195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502" name="Rectangle 62"/>
          <p:cNvSpPr>
            <a:spLocks noChangeArrowheads="1"/>
          </p:cNvSpPr>
          <p:nvPr/>
        </p:nvSpPr>
        <p:spPr bwMode="auto">
          <a:xfrm>
            <a:off x="5608638" y="6400800"/>
            <a:ext cx="1895904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Lower baffles</a:t>
            </a:r>
            <a:endParaRPr lang="en-US" sz="2400" dirty="0"/>
          </a:p>
        </p:txBody>
      </p:sp>
      <p:sp>
        <p:nvSpPr>
          <p:cNvPr id="61503" name="Line 63"/>
          <p:cNvSpPr>
            <a:spLocks noChangeShapeType="1"/>
          </p:cNvSpPr>
          <p:nvPr/>
        </p:nvSpPr>
        <p:spPr bwMode="auto">
          <a:xfrm flipH="1" flipV="1">
            <a:off x="5486400" y="5932488"/>
            <a:ext cx="57150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504" name="Line 64"/>
          <p:cNvSpPr>
            <a:spLocks noChangeShapeType="1"/>
          </p:cNvSpPr>
          <p:nvPr/>
        </p:nvSpPr>
        <p:spPr bwMode="auto">
          <a:xfrm flipV="1">
            <a:off x="6057900" y="5922963"/>
            <a:ext cx="276225" cy="514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" name="Rounded Rectangle 29"/>
          <p:cNvSpPr/>
          <p:nvPr/>
        </p:nvSpPr>
        <p:spPr bwMode="auto">
          <a:xfrm>
            <a:off x="457200" y="4648200"/>
            <a:ext cx="304800" cy="1295400"/>
          </a:xfrm>
          <a:prstGeom prst="roundRect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1524000" y="5257800"/>
            <a:ext cx="381000" cy="381000"/>
          </a:xfrm>
          <a:prstGeom prst="roundRect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How can we optimize the design of the flocculator?</a:t>
            </a:r>
            <a:endParaRPr lang="en-US" sz="4000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6372225" cy="4562475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H </a:t>
            </a:r>
            <a:r>
              <a:rPr lang="en-US" sz="2800" dirty="0" smtClean="0"/>
              <a:t>to </a:t>
            </a:r>
            <a:r>
              <a:rPr lang="en-US" sz="2800" dirty="0" smtClean="0"/>
              <a:t>S </a:t>
            </a:r>
            <a:r>
              <a:rPr lang="en-US" sz="2800" dirty="0" smtClean="0"/>
              <a:t>ratio influences the efficiency of the flocculator</a:t>
            </a:r>
          </a:p>
          <a:p>
            <a:r>
              <a:rPr lang="en-US" sz="2800" dirty="0" smtClean="0"/>
              <a:t>We used computational fluid dynamics (CFD) and the software FLUENT</a:t>
            </a:r>
          </a:p>
          <a:p>
            <a:r>
              <a:rPr lang="en-US" sz="2800" dirty="0" smtClean="0"/>
              <a:t>From that analysis we were able to create relationships between the reactor geometry and the collision potential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7673975" y="2922915"/>
            <a:ext cx="877888" cy="52322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70662" name="Picture 6" descr="50 Lps 2 bays-Model sid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/>
          </a:blip>
          <a:srcRect t="68666" r="85808"/>
          <a:stretch>
            <a:fillRect/>
          </a:stretch>
        </p:blipFill>
        <p:spPr bwMode="auto">
          <a:xfrm>
            <a:off x="7561263" y="2212975"/>
            <a:ext cx="1031875" cy="1708150"/>
          </a:xfrm>
          <a:prstGeom prst="rect">
            <a:avLst/>
          </a:prstGeom>
          <a:noFill/>
        </p:spPr>
      </p:pic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7237413" y="2555875"/>
            <a:ext cx="0" cy="1246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7067550" y="2995613"/>
            <a:ext cx="330200" cy="3365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600" smtClean="0"/>
              <a:t>H</a:t>
            </a:r>
            <a:endParaRPr lang="en-US" sz="1600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rot="-5400000">
            <a:off x="8322469" y="3196432"/>
            <a:ext cx="0" cy="404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8161338" y="3087688"/>
            <a:ext cx="23177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000" smtClean="0"/>
              <a:t>S</a:t>
            </a:r>
            <a:endParaRPr lang="en-U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01783" y="304800"/>
            <a:ext cx="8409708" cy="1143000"/>
          </a:xfrm>
          <a:effectLst/>
        </p:spPr>
        <p:txBody>
          <a:bodyPr/>
          <a:lstStyle/>
          <a:p>
            <a:r>
              <a:rPr lang="en-US" sz="4000" dirty="0" smtClean="0"/>
              <a:t>Results of the CFD analysis: H/S = 4</a:t>
            </a:r>
            <a:endParaRPr lang="en-US" sz="4000" dirty="0"/>
          </a:p>
        </p:txBody>
      </p:sp>
      <p:pic>
        <p:nvPicPr>
          <p:cNvPr id="86021" name="Picture 5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6300" y="1865313"/>
            <a:ext cx="4457700" cy="4668837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86022" name="Picture 5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94125" y="1931988"/>
            <a:ext cx="777875" cy="3802062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355600" y="2200275"/>
            <a:ext cx="3240088" cy="181588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S = 0.1 m</a:t>
            </a:r>
          </a:p>
          <a:p>
            <a:r>
              <a:rPr lang="en-US" dirty="0" smtClean="0"/>
              <a:t>H = 0.4 m</a:t>
            </a:r>
          </a:p>
          <a:p>
            <a:r>
              <a:rPr lang="en-US" dirty="0" smtClean="0"/>
              <a:t>V = 0.1 m/s</a:t>
            </a:r>
          </a:p>
          <a:p>
            <a:r>
              <a:rPr lang="en-US" dirty="0" smtClean="0"/>
              <a:t>2d analysis</a:t>
            </a:r>
            <a:endParaRPr lang="en-US" dirty="0"/>
          </a:p>
        </p:txBody>
      </p:sp>
      <p:graphicFrame>
        <p:nvGraphicFramePr>
          <p:cNvPr id="86026" name="Object 10"/>
          <p:cNvGraphicFramePr>
            <a:graphicFrameLocks noChangeAspect="1"/>
          </p:cNvGraphicFramePr>
          <p:nvPr/>
        </p:nvGraphicFramePr>
        <p:xfrm>
          <a:off x="3484563" y="5765800"/>
          <a:ext cx="1143000" cy="863600"/>
        </p:xfrm>
        <a:graphic>
          <a:graphicData uri="http://schemas.openxmlformats.org/presentationml/2006/ole">
            <p:oleObj spid="_x0000_s46082" name="Equation" r:id="rId6" imgW="1143000" imgH="86328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5528" y="4613564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energy dissipation rate is an indicator of the collision rate</a:t>
            </a:r>
            <a:endParaRPr lang="en-US" dirty="0"/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1447800" y="5562600"/>
          <a:ext cx="927100" cy="596900"/>
        </p:xfrm>
        <a:graphic>
          <a:graphicData uri="http://schemas.openxmlformats.org/presentationml/2006/ole">
            <p:oleObj spid="_x0000_s46083" name="Equation" r:id="rId7" imgW="927000" imgH="59688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Energy Dissipation Rate isn’t uniform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2785672"/>
          </a:xfrm>
        </p:spPr>
        <p:txBody>
          <a:bodyPr/>
          <a:lstStyle/>
          <a:p>
            <a:r>
              <a:rPr lang="en-US" dirty="0" smtClean="0"/>
              <a:t>Ideally (for optimal efficiency) the flocculator would have a completely uniform energy dissipation rate</a:t>
            </a:r>
          </a:p>
          <a:p>
            <a:r>
              <a:rPr lang="en-US" dirty="0" smtClean="0"/>
              <a:t>We can evaluate the efficiency of various designs as a function of H/S</a:t>
            </a:r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401795" y="2911755"/>
            <a:ext cx="8345487" cy="3683000"/>
            <a:chOff x="798513" y="3076575"/>
            <a:chExt cx="8345487" cy="3683000"/>
          </a:xfrm>
        </p:grpSpPr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906461" y="5362575"/>
              <a:ext cx="7056435" cy="1289050"/>
              <a:chOff x="661" y="2928"/>
              <a:chExt cx="4445" cy="812"/>
            </a:xfrm>
          </p:grpSpPr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664" y="3167"/>
                <a:ext cx="4429" cy="330"/>
              </a:xfrm>
              <a:prstGeom prst="rect">
                <a:avLst/>
              </a:prstGeom>
              <a:solidFill>
                <a:srgbClr val="69FF7B"/>
              </a:solid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943" y="2928"/>
                <a:ext cx="4163" cy="812"/>
                <a:chOff x="943" y="2928"/>
                <a:chExt cx="4163" cy="812"/>
              </a:xfrm>
            </p:grpSpPr>
            <p:pic>
              <p:nvPicPr>
                <p:cNvPr id="18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943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501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2059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2617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3175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3733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291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849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 flipV="1">
                <a:off x="661" y="2928"/>
                <a:ext cx="4163" cy="812"/>
                <a:chOff x="943" y="2928"/>
                <a:chExt cx="4163" cy="812"/>
              </a:xfrm>
            </p:grpSpPr>
            <p:pic>
              <p:nvPicPr>
                <p:cNvPr id="10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943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501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2059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2617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3175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3733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291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4849" y="2928"/>
                  <a:ext cx="257" cy="812"/>
                </a:xfrm>
                <a:prstGeom prst="rect">
                  <a:avLst/>
                </a:prstGeom>
                <a:noFill/>
                <a:ln w="1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313738" y="3076575"/>
              <a:ext cx="830262" cy="3643313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pic>
          <p:nvPicPr>
            <p:cNvPr id="6" name="Picture 8" descr="50 Lps 2 bays-Model side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0"/>
            </a:blip>
            <a:srcRect t="68666"/>
            <a:stretch>
              <a:fillRect/>
            </a:stretch>
          </p:blipFill>
          <p:spPr bwMode="auto">
            <a:xfrm>
              <a:off x="798513" y="5051425"/>
              <a:ext cx="7270750" cy="17081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5507182" cy="1143000"/>
          </a:xfrm>
          <a:effectLst/>
        </p:spPr>
        <p:txBody>
          <a:bodyPr/>
          <a:lstStyle/>
          <a:p>
            <a:r>
              <a:rPr lang="en-US" dirty="0" smtClean="0"/>
              <a:t>Flocculation Efficiency</a:t>
            </a:r>
            <a:endParaRPr lang="en-US" dirty="0"/>
          </a:p>
        </p:txBody>
      </p:sp>
      <p:pic>
        <p:nvPicPr>
          <p:cNvPr id="3" name="Picture 343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92836" y="0"/>
            <a:ext cx="651164" cy="601619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5" name="Picture 5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34544" y="0"/>
            <a:ext cx="1506385" cy="609600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316254" y="6076845"/>
            <a:ext cx="1305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H/S = 4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77201" y="6096000"/>
            <a:ext cx="115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H/S = 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873" y="2258291"/>
            <a:ext cx="52785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space between baffles is better considering the uniformity of the energy dissipation rate?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721927"/>
            <a:ext cx="5902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space with very low energy dissipation rate doesn’t contribute much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 bwMode="auto">
          <a:xfrm>
            <a:off x="5366479" y="5678356"/>
            <a:ext cx="1154242" cy="523220"/>
          </a:xfrm>
          <a:custGeom>
            <a:avLst/>
            <a:gdLst>
              <a:gd name="connsiteX0" fmla="*/ 0 w 4251037"/>
              <a:gd name="connsiteY0" fmla="*/ 858982 h 1223819"/>
              <a:gd name="connsiteX1" fmla="*/ 3546764 w 4251037"/>
              <a:gd name="connsiteY1" fmla="*/ 1080655 h 1223819"/>
              <a:gd name="connsiteX2" fmla="*/ 4225637 w 4251037"/>
              <a:gd name="connsiteY2" fmla="*/ 0 h 1223819"/>
              <a:gd name="connsiteX0" fmla="*/ 0 w 4251037"/>
              <a:gd name="connsiteY0" fmla="*/ 858982 h 1223819"/>
              <a:gd name="connsiteX1" fmla="*/ 3546764 w 4251037"/>
              <a:gd name="connsiteY1" fmla="*/ 1080655 h 1223819"/>
              <a:gd name="connsiteX2" fmla="*/ 4225637 w 4251037"/>
              <a:gd name="connsiteY2" fmla="*/ 0 h 122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1037" h="1223819">
                <a:moveTo>
                  <a:pt x="0" y="858982"/>
                </a:moveTo>
                <a:cubicBezTo>
                  <a:pt x="1421245" y="1041400"/>
                  <a:pt x="2842491" y="1223819"/>
                  <a:pt x="3546764" y="1080655"/>
                </a:cubicBezTo>
                <a:cubicBezTo>
                  <a:pt x="4251037" y="937491"/>
                  <a:pt x="3642592" y="177800"/>
                  <a:pt x="4225637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 w="lg" len="lg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61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69163" y="2505075"/>
            <a:ext cx="93662" cy="33893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53263" name="Picture 191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48413" y="2466975"/>
            <a:ext cx="171450" cy="34242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53265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0425" y="2447925"/>
            <a:ext cx="220663" cy="34480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algn="l"/>
            <a:r>
              <a:rPr lang="en-US" dirty="0" smtClean="0"/>
              <a:t>Flocculation Efficiency</a:t>
            </a:r>
            <a:endParaRPr lang="en-US" dirty="0"/>
          </a:p>
        </p:txBody>
      </p:sp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0" y="7162800"/>
          <a:ext cx="2733675" cy="1358900"/>
        </p:xfrm>
        <a:graphic>
          <a:graphicData uri="http://schemas.openxmlformats.org/presentationml/2006/ole">
            <p:oleObj spid="_x0000_s47106" name="Equation" r:id="rId7" imgW="2730240" imgH="1358640" progId="Equation.DSMT4">
              <p:embed/>
            </p:oleObj>
          </a:graphicData>
        </a:graphic>
      </p:graphicFrame>
      <p:graphicFrame>
        <p:nvGraphicFramePr>
          <p:cNvPr id="53255" name="Object 7"/>
          <p:cNvGraphicFramePr>
            <a:graphicFrameLocks/>
          </p:cNvGraphicFramePr>
          <p:nvPr/>
        </p:nvGraphicFramePr>
        <p:xfrm>
          <a:off x="3381375" y="7029450"/>
          <a:ext cx="1438275" cy="952500"/>
        </p:xfrm>
        <a:graphic>
          <a:graphicData uri="http://schemas.openxmlformats.org/presentationml/2006/ole">
            <p:oleObj spid="_x0000_s47107" name="Equation" r:id="rId8" imgW="1485720" imgH="952200" progId="Equation.DSMT4">
              <p:embed/>
            </p:oleObj>
          </a:graphicData>
        </a:graphic>
      </p:graphicFrame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165100" y="2619375"/>
            <a:ext cx="2178050" cy="310854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Flocculation Efficiency given the non uniform energy dissipation rate </a:t>
            </a:r>
            <a:endParaRPr lang="en-US" dirty="0"/>
          </a:p>
        </p:txBody>
      </p:sp>
      <p:pic>
        <p:nvPicPr>
          <p:cNvPr id="53258" name="Picture 5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219575" y="2922588"/>
            <a:ext cx="271463" cy="109855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3259" name="Picture 251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14850" y="3051175"/>
            <a:ext cx="273050" cy="146050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3260" name="Picture 343"/>
          <p:cNvPicPr>
            <a:picLocks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449888" y="3800475"/>
            <a:ext cx="219075" cy="20240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pic>
        <p:nvPicPr>
          <p:cNvPr id="53268" name="Picture 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129213" y="3509963"/>
            <a:ext cx="261937" cy="213042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3273" name="Picture 9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373438" y="3703638"/>
            <a:ext cx="284162" cy="6000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3275" name="Picture 1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876675" y="3027363"/>
            <a:ext cx="258763" cy="808037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3365500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2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3889375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3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4251325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4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79" name="Text Box 31"/>
          <p:cNvSpPr txBox="1">
            <a:spLocks noChangeArrowheads="1"/>
          </p:cNvSpPr>
          <p:nvPr/>
        </p:nvSpPr>
        <p:spPr bwMode="auto">
          <a:xfrm>
            <a:off x="4527550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5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80" name="Text Box 32"/>
          <p:cNvSpPr txBox="1">
            <a:spLocks noChangeArrowheads="1"/>
          </p:cNvSpPr>
          <p:nvPr/>
        </p:nvSpPr>
        <p:spPr bwMode="auto">
          <a:xfrm>
            <a:off x="4775200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6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4965700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7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3282" name="Text Box 34"/>
          <p:cNvSpPr txBox="1">
            <a:spLocks noChangeArrowheads="1"/>
          </p:cNvSpPr>
          <p:nvPr/>
        </p:nvSpPr>
        <p:spPr bwMode="auto">
          <a:xfrm>
            <a:off x="5156200" y="5964238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bg2"/>
                </a:solidFill>
                <a:latin typeface="Arial" charset="0"/>
              </a:rPr>
              <a:t>8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53285" name="Picture 37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039938" y="2095500"/>
            <a:ext cx="6789737" cy="474186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graphicFrame>
        <p:nvGraphicFramePr>
          <p:cNvPr id="53256" name="Object 8"/>
          <p:cNvGraphicFramePr>
            <a:graphicFrameLocks noChangeAspect="1"/>
          </p:cNvGraphicFramePr>
          <p:nvPr/>
        </p:nvGraphicFramePr>
        <p:xfrm>
          <a:off x="6496050" y="88900"/>
          <a:ext cx="2324100" cy="1460500"/>
        </p:xfrm>
        <a:graphic>
          <a:graphicData uri="http://schemas.openxmlformats.org/presentationml/2006/ole">
            <p:oleObj spid="_x0000_s47108" name="Equation" r:id="rId16" imgW="2323800" imgH="146016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0" y="2133600"/>
            <a:ext cx="4476750" cy="382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z="4000" dirty="0" smtClean="0"/>
              <a:t>Pressure Coefficient</a:t>
            </a:r>
            <a:endParaRPr lang="en-US" sz="4000" dirty="0"/>
          </a:p>
        </p:txBody>
      </p:sp>
      <p:graphicFrame>
        <p:nvGraphicFramePr>
          <p:cNvPr id="50186" name="Object 10">
            <a:hlinkClick r:id="" action="ppaction://ole?verb=0"/>
          </p:cNvPr>
          <p:cNvGraphicFramePr>
            <a:graphicFrameLocks/>
          </p:cNvGraphicFramePr>
          <p:nvPr/>
        </p:nvGraphicFramePr>
        <p:xfrm>
          <a:off x="7391400" y="3505200"/>
          <a:ext cx="1409700" cy="828675"/>
        </p:xfrm>
        <a:graphic>
          <a:graphicData uri="http://schemas.openxmlformats.org/presentationml/2006/ole">
            <p:oleObj spid="_x0000_s48132" name="Equation" r:id="rId5" imgW="1409400" imgH="825480" progId="Equation.DSMT4">
              <p:embed/>
            </p:oleObj>
          </a:graphicData>
        </a:graphic>
      </p:graphicFrame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212725" y="5994400"/>
            <a:ext cx="8778875" cy="83099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square">
            <a:spAutoFit/>
          </a:bodyPr>
          <a:lstStyle/>
          <a:p>
            <a:r>
              <a:rPr lang="en-US" sz="2400" i="1" dirty="0" smtClean="0"/>
              <a:t>K</a:t>
            </a:r>
            <a:r>
              <a:rPr lang="en-US" sz="2400" i="1" baseline="-25000" dirty="0" smtClean="0"/>
              <a:t>P</a:t>
            </a:r>
            <a:r>
              <a:rPr lang="en-US" sz="2400" dirty="0" smtClean="0"/>
              <a:t> </a:t>
            </a:r>
            <a:r>
              <a:rPr lang="en-US" sz="2400" dirty="0" smtClean="0"/>
              <a:t>head </a:t>
            </a:r>
            <a:r>
              <a:rPr lang="en-US" sz="2400" dirty="0" smtClean="0"/>
              <a:t>loss </a:t>
            </a:r>
            <a:r>
              <a:rPr lang="en-US" sz="2400" dirty="0" smtClean="0"/>
              <a:t>(or pressure) coefficient </a:t>
            </a:r>
            <a:r>
              <a:rPr lang="en-US" sz="2400" dirty="0" smtClean="0"/>
              <a:t>due to the expansion and wall </a:t>
            </a:r>
            <a:r>
              <a:rPr lang="en-US" sz="2400" dirty="0" smtClean="0"/>
              <a:t>shear</a:t>
            </a:r>
            <a:endParaRPr lang="en-US" sz="2400" dirty="0" smtClean="0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4899025" y="1863725"/>
            <a:ext cx="2997872" cy="52322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Effect of wall shear</a:t>
            </a:r>
            <a:endParaRPr lang="en-US" dirty="0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28393" y="1724025"/>
            <a:ext cx="3606800" cy="646331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Effect of the high </a:t>
            </a:r>
            <a:r>
              <a:rPr lang="en-US" dirty="0" smtClean="0"/>
              <a:t>velocity jet from the previous contraction</a:t>
            </a:r>
            <a:endParaRPr lang="en-US" dirty="0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H="1">
            <a:off x="5562600" y="2209800"/>
            <a:ext cx="533400" cy="251459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2133600" y="2362200"/>
            <a:ext cx="8382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05000" y="358140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K</a:t>
            </a:r>
            <a:r>
              <a:rPr lang="en-US" i="1" baseline="-25000" dirty="0" smtClean="0"/>
              <a:t>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 Water: What you didn’t want to know</a:t>
            </a:r>
            <a:endParaRPr lang="en-US" dirty="0"/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5200" y="1752600"/>
            <a:ext cx="2997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17526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0" y="3810000"/>
            <a:ext cx="9144000" cy="3200400"/>
            <a:chOff x="1828800" y="3752850"/>
            <a:chExt cx="7315200" cy="2190750"/>
          </a:xfrm>
        </p:grpSpPr>
        <p:pic>
          <p:nvPicPr>
            <p:cNvPr id="144388" name="Picture 4"/>
            <p:cNvPicPr>
              <a:picLocks noChangeAspect="1" noChangeArrowheads="1"/>
            </p:cNvPicPr>
            <p:nvPr/>
          </p:nvPicPr>
          <p:blipFill>
            <a:blip r:embed="rId4" cstate="screen">
              <a:lum bright="-20000"/>
            </a:blip>
            <a:srcRect/>
            <a:stretch>
              <a:fillRect/>
            </a:stretch>
          </p:blipFill>
          <p:spPr bwMode="auto">
            <a:xfrm>
              <a:off x="1828800" y="3752850"/>
              <a:ext cx="1905000" cy="219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89" name="Picture 5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07119" y="3752850"/>
              <a:ext cx="5436881" cy="216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6143625" cy="1143000"/>
          </a:xfrm>
        </p:spPr>
        <p:txBody>
          <a:bodyPr/>
          <a:lstStyle/>
          <a:p>
            <a:r>
              <a:rPr lang="en-US" sz="4000" dirty="0" smtClean="0"/>
              <a:t>Why evaluate designs that are far from the optimum?</a:t>
            </a:r>
            <a:endParaRPr lang="en-US" sz="40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Prior to AguaClara it was assumed that hydraulic flocculators couldn’t be scaled to work for small flows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We proved that it is possible, but the geometric requirements of construction forced us to use suboptimal geometry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With CFD we obtained the tradeoff from the suboptimal geometry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Small </a:t>
            </a:r>
            <a:r>
              <a:rPr lang="en-US" sz="2800" dirty="0" smtClean="0"/>
              <a:t>plants will need longer residence time and more baffles to achieve adequate flocculation</a:t>
            </a:r>
            <a:endParaRPr lang="en-US" sz="2800" dirty="0"/>
          </a:p>
        </p:txBody>
      </p:sp>
      <p:pic>
        <p:nvPicPr>
          <p:cNvPr id="88085" name="Picture 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97700" y="0"/>
            <a:ext cx="2146300" cy="15001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Results of CFD Analysis</a:t>
            </a:r>
            <a:endParaRPr lang="en-US" dirty="0"/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3733800" y="1828800"/>
          <a:ext cx="1676400" cy="622300"/>
        </p:xfrm>
        <a:graphic>
          <a:graphicData uri="http://schemas.openxmlformats.org/presentationml/2006/ole">
            <p:oleObj spid="_x0000_s49154" name="Equation" r:id="rId4" imgW="1676160" imgH="622080" progId="Equation.DSMT4">
              <p:embed/>
            </p:oleObj>
          </a:graphicData>
        </a:graphic>
      </p:graphicFrame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4667250" y="5715000"/>
            <a:ext cx="4229100" cy="83099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400" dirty="0" smtClean="0"/>
              <a:t>This graph is only valid for the case of S = 0.1 m</a:t>
            </a:r>
            <a:endParaRPr lang="en-US" sz="2400" dirty="0"/>
          </a:p>
        </p:txBody>
      </p:sp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3729038" y="3532188"/>
          <a:ext cx="698500" cy="574675"/>
        </p:xfrm>
        <a:graphic>
          <a:graphicData uri="http://schemas.openxmlformats.org/presentationml/2006/ole">
            <p:oleObj spid="_x0000_s49155" name="Equation" r:id="rId5" imgW="1079280" imgH="888840" progId="Equation.DSMT4">
              <p:embed/>
            </p:oleObj>
          </a:graphicData>
        </a:graphic>
      </p:graphicFrame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6832582" y="1952625"/>
            <a:ext cx="1502334" cy="46166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dirty="0" smtClean="0"/>
              <a:t>CFD data</a:t>
            </a:r>
            <a:endParaRPr lang="en-US" sz="2400" dirty="0"/>
          </a:p>
        </p:txBody>
      </p:sp>
      <p:pic>
        <p:nvPicPr>
          <p:cNvPr id="58380" name="Picture 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59263" y="2549525"/>
            <a:ext cx="4597400" cy="320992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</p:pic>
      <p:sp>
        <p:nvSpPr>
          <p:cNvPr id="58381" name="Oval 13"/>
          <p:cNvSpPr>
            <a:spLocks noChangeArrowheads="1"/>
          </p:cNvSpPr>
          <p:nvPr/>
        </p:nvSpPr>
        <p:spPr bwMode="auto">
          <a:xfrm>
            <a:off x="8391525" y="2023672"/>
            <a:ext cx="227819" cy="25462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 type="none" w="lg" len="med"/>
            <a:tailEnd type="none" w="lg" len="med"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>
            <a:off x="5441950" y="2150269"/>
            <a:ext cx="3238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lg" len="med"/>
            <a:tailEnd type="none" w="lg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463550" y="1963738"/>
            <a:ext cx="2530475" cy="156966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400" i="1" dirty="0" err="1" smtClean="0">
                <a:latin typeface="Symbol" pitchFamily="18" charset="2"/>
              </a:rPr>
              <a:t>y</a:t>
            </a:r>
            <a:r>
              <a:rPr lang="en-US" sz="2400" i="1" baseline="-25000" dirty="0" err="1" smtClean="0"/>
              <a:t>P</a:t>
            </a:r>
            <a:r>
              <a:rPr lang="en-US" sz="2400" dirty="0" smtClean="0"/>
              <a:t> is the collision potential in the space between two baffles.</a:t>
            </a:r>
            <a:endParaRPr lang="en-US" sz="2400" dirty="0"/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213610" y="4641173"/>
            <a:ext cx="4229100" cy="193899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sz="2400" dirty="0" smtClean="0"/>
              <a:t>This equation is thought to be valid for all designs, but additional work must be done to verify that it is independent of Re</a:t>
            </a:r>
            <a:endParaRPr lang="en-US" sz="2400" dirty="0"/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auto">
          <a:xfrm flipV="1">
            <a:off x="1933730" y="2514600"/>
            <a:ext cx="1857219" cy="222229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7200900" y="-25400"/>
          <a:ext cx="1892300" cy="863600"/>
        </p:xfrm>
        <a:graphic>
          <a:graphicData uri="http://schemas.openxmlformats.org/presentationml/2006/ole">
            <p:oleObj spid="_x0000_s49156" name="Equation" r:id="rId7" imgW="1892160" imgH="86328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Surprising (and beautiful) Result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774" y="1981200"/>
            <a:ext cx="8113426" cy="4114800"/>
          </a:xfrm>
        </p:spPr>
        <p:txBody>
          <a:bodyPr/>
          <a:lstStyle/>
          <a:p>
            <a:r>
              <a:rPr lang="en-US" dirty="0" smtClean="0"/>
              <a:t>This simple relationship is the result of curve fitting the CFD data</a:t>
            </a:r>
            <a:endParaRPr lang="en-US" dirty="0" smtClean="0"/>
          </a:p>
          <a:p>
            <a:r>
              <a:rPr lang="en-US" dirty="0" smtClean="0"/>
              <a:t>It is possible that the collision potential will be somewhat affected by the Reynolds number, but this </a:t>
            </a:r>
            <a:r>
              <a:rPr lang="en-US" dirty="0" smtClean="0"/>
              <a:t>effect will </a:t>
            </a:r>
            <a:r>
              <a:rPr lang="en-US" dirty="0" smtClean="0"/>
              <a:t>probably be small</a:t>
            </a:r>
          </a:p>
          <a:p>
            <a:r>
              <a:rPr lang="en-US" dirty="0" smtClean="0"/>
              <a:t>We can design a flocculator for the maximum flow rate and be confident that the flocculator will also work for lower flow </a:t>
            </a:r>
            <a:r>
              <a:rPr lang="en-US" dirty="0" smtClean="0"/>
              <a:t>rates</a:t>
            </a:r>
            <a:endParaRPr lang="en-US" dirty="0"/>
          </a:p>
        </p:txBody>
      </p:sp>
      <p:graphicFrame>
        <p:nvGraphicFramePr>
          <p:cNvPr id="190466" name="Object 2"/>
          <p:cNvGraphicFramePr>
            <a:graphicFrameLocks noChangeAspect="1"/>
          </p:cNvGraphicFramePr>
          <p:nvPr/>
        </p:nvGraphicFramePr>
        <p:xfrm>
          <a:off x="7090795" y="892390"/>
          <a:ext cx="1676400" cy="622300"/>
        </p:xfrm>
        <a:graphic>
          <a:graphicData uri="http://schemas.openxmlformats.org/presentationml/2006/ole">
            <p:oleObj spid="_x0000_s50178" name="Equation" r:id="rId3" imgW="1676160" imgH="62208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6"/>
          <p:cNvGrpSpPr>
            <a:grpSpLocks/>
          </p:cNvGrpSpPr>
          <p:nvPr/>
        </p:nvGrpSpPr>
        <p:grpSpPr bwMode="auto">
          <a:xfrm>
            <a:off x="1828800" y="1600200"/>
            <a:ext cx="4876800" cy="4876800"/>
            <a:chOff x="1152" y="1008"/>
            <a:chExt cx="3072" cy="3072"/>
          </a:xfrm>
        </p:grpSpPr>
        <p:sp>
          <p:nvSpPr>
            <p:cNvPr id="20500" name="Oval 24"/>
            <p:cNvSpPr>
              <a:spLocks noChangeArrowheads="1"/>
            </p:cNvSpPr>
            <p:nvPr/>
          </p:nvSpPr>
          <p:spPr bwMode="auto">
            <a:xfrm>
              <a:off x="1152" y="1008"/>
              <a:ext cx="3072" cy="30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Oval 25"/>
            <p:cNvSpPr>
              <a:spLocks noChangeArrowheads="1"/>
            </p:cNvSpPr>
            <p:nvPr/>
          </p:nvSpPr>
          <p:spPr bwMode="auto">
            <a:xfrm>
              <a:off x="1392" y="1272"/>
              <a:ext cx="2592" cy="2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Integration of CFD into R&amp;D </a:t>
            </a:r>
            <a:endParaRPr lang="en-US" sz="4000" dirty="0" smtClean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screen">
            <a:lum bright="12000"/>
          </a:blip>
          <a:srcRect/>
          <a:stretch>
            <a:fillRect/>
          </a:stretch>
        </p:blipFill>
        <p:spPr bwMode="auto">
          <a:xfrm>
            <a:off x="2133600" y="1752600"/>
            <a:ext cx="1901825" cy="14255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648200"/>
            <a:ext cx="2667000" cy="18938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grpSp>
        <p:nvGrpSpPr>
          <p:cNvPr id="20486" name="Group 16"/>
          <p:cNvGrpSpPr>
            <a:grpSpLocks/>
          </p:cNvGrpSpPr>
          <p:nvPr/>
        </p:nvGrpSpPr>
        <p:grpSpPr bwMode="auto">
          <a:xfrm>
            <a:off x="4419600" y="1524000"/>
            <a:ext cx="2190750" cy="2111375"/>
            <a:chOff x="2784" y="960"/>
            <a:chExt cx="1380" cy="1330"/>
          </a:xfrm>
        </p:grpSpPr>
        <p:sp>
          <p:nvSpPr>
            <p:cNvPr id="20498" name="Rectangle 15"/>
            <p:cNvSpPr>
              <a:spLocks noChangeArrowheads="1"/>
            </p:cNvSpPr>
            <p:nvPr/>
          </p:nvSpPr>
          <p:spPr bwMode="auto">
            <a:xfrm>
              <a:off x="2832" y="1008"/>
              <a:ext cx="1248" cy="9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499" name="Picture 8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784" y="960"/>
              <a:ext cx="1380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6477000" y="18288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Analytical </a:t>
            </a:r>
          </a:p>
          <a:p>
            <a:r>
              <a:rPr lang="en-US" b="1"/>
              <a:t>Modeling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762000" y="19494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Laboratory Research</a:t>
            </a:r>
          </a:p>
        </p:txBody>
      </p:sp>
      <p:pic>
        <p:nvPicPr>
          <p:cNvPr id="20489" name="Picture 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91400" y="3048000"/>
            <a:ext cx="43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3"/>
          <p:cNvPicPr>
            <a:picLocks noChangeAspect="1" noChangeArrowheads="1"/>
          </p:cNvPicPr>
          <p:nvPr/>
        </p:nvPicPr>
        <p:blipFill>
          <a:blip r:embed="rId7" cstate="screen"/>
          <a:srcRect l="26065" t="29863" r="18797" b="41846"/>
          <a:stretch>
            <a:fillRect/>
          </a:stretch>
        </p:blipFill>
        <p:spPr bwMode="auto">
          <a:xfrm>
            <a:off x="5334000" y="3733800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17"/>
          <p:cNvSpPr txBox="1">
            <a:spLocks noChangeArrowheads="1"/>
          </p:cNvSpPr>
          <p:nvPr/>
        </p:nvSpPr>
        <p:spPr bwMode="auto">
          <a:xfrm>
            <a:off x="6629400" y="33528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CFD</a:t>
            </a:r>
          </a:p>
        </p:txBody>
      </p:sp>
      <p:sp>
        <p:nvSpPr>
          <p:cNvPr id="20492" name="Text Box 18"/>
          <p:cNvSpPr txBox="1">
            <a:spLocks noChangeArrowheads="1"/>
          </p:cNvSpPr>
          <p:nvPr/>
        </p:nvSpPr>
        <p:spPr bwMode="auto">
          <a:xfrm>
            <a:off x="7010400" y="6064250"/>
            <a:ext cx="1539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Automated Design</a:t>
            </a:r>
          </a:p>
        </p:txBody>
      </p:sp>
      <p:sp>
        <p:nvSpPr>
          <p:cNvPr id="20493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Full Scale Implementation,</a:t>
            </a:r>
          </a:p>
          <a:p>
            <a:r>
              <a:rPr lang="en-US" b="1"/>
              <a:t>Capacity Building, Training, and Empowerment</a:t>
            </a:r>
          </a:p>
        </p:txBody>
      </p:sp>
      <p:sp>
        <p:nvSpPr>
          <p:cNvPr id="20494" name="Text Box 20"/>
          <p:cNvSpPr txBox="1">
            <a:spLocks noChangeArrowheads="1"/>
          </p:cNvSpPr>
          <p:nvPr/>
        </p:nvSpPr>
        <p:spPr bwMode="auto">
          <a:xfrm>
            <a:off x="228600" y="3886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Evaluation</a:t>
            </a:r>
          </a:p>
        </p:txBody>
      </p:sp>
      <p:sp>
        <p:nvSpPr>
          <p:cNvPr id="20495" name="Text Box 21"/>
          <p:cNvSpPr txBox="1">
            <a:spLocks noChangeArrowheads="1"/>
          </p:cNvSpPr>
          <p:nvPr/>
        </p:nvSpPr>
        <p:spPr bwMode="auto">
          <a:xfrm>
            <a:off x="5499100" y="4376738"/>
            <a:ext cx="1663700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/>
              <a:t>Normalized energy dissipation</a:t>
            </a:r>
          </a:p>
        </p:txBody>
      </p:sp>
      <p:pic>
        <p:nvPicPr>
          <p:cNvPr id="20496" name="Picture 2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90800" y="5334000"/>
            <a:ext cx="18145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2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600200" y="3505200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/>
          <p:nvPr/>
        </p:nvGrpSpPr>
        <p:grpSpPr>
          <a:xfrm>
            <a:off x="3618225" y="3810000"/>
            <a:ext cx="1371600" cy="1130260"/>
            <a:chOff x="3618225" y="3810000"/>
            <a:chExt cx="1371600" cy="1130260"/>
          </a:xfrm>
        </p:grpSpPr>
        <p:sp>
          <p:nvSpPr>
            <p:cNvPr id="22" name="Curved Left Arrow 21"/>
            <p:cNvSpPr/>
            <p:nvPr/>
          </p:nvSpPr>
          <p:spPr>
            <a:xfrm rot="5071826">
              <a:off x="3884925" y="3835360"/>
              <a:ext cx="838200" cy="137160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62400" y="3810000"/>
              <a:ext cx="7617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/>
                <a:t>t?</a:t>
              </a:r>
              <a:endParaRPr lang="en-US" sz="54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/>
              <a:t>I don’t have access to any other research tools or facilities that could provide the information that we needed to characterize hydraulic flocculators, except PIV…</a:t>
            </a:r>
          </a:p>
          <a:p>
            <a:r>
              <a:rPr lang="en-US" dirty="0" smtClean="0"/>
              <a:t>We plan to compare the CFD results to a limited number of PIV observations to check the results</a:t>
            </a:r>
          </a:p>
          <a:p>
            <a:r>
              <a:rPr lang="en-US" dirty="0" smtClean="0"/>
              <a:t>The CFD approach allows us to quickly vary the geometry and the Reynolds number over the range of interest</a:t>
            </a:r>
          </a:p>
        </p:txBody>
      </p:sp>
      <p:pic>
        <p:nvPicPr>
          <p:cNvPr id="4" name="Picture 34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53400" y="-76200"/>
            <a:ext cx="1066800" cy="6934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using CFD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Computers lack intelligence</a:t>
            </a:r>
          </a:p>
          <a:p>
            <a:r>
              <a:rPr lang="en-US" dirty="0" smtClean="0"/>
              <a:t>All forms of research benefit from prior experience and knowledge</a:t>
            </a:r>
          </a:p>
          <a:p>
            <a:r>
              <a:rPr lang="en-US" dirty="0" smtClean="0"/>
              <a:t>The great flexibility of a research tool comes at the cost of a large number of ways to use it incorrectly and to produce large quantities of useless results</a:t>
            </a:r>
          </a:p>
          <a:p>
            <a:r>
              <a:rPr lang="en-US" dirty="0" smtClean="0"/>
              <a:t>Dr</a:t>
            </a:r>
            <a:r>
              <a:rPr lang="en-US" dirty="0" smtClean="0"/>
              <a:t>. </a:t>
            </a:r>
            <a:r>
              <a:rPr lang="en-US" dirty="0" err="1" smtClean="0"/>
              <a:t>Bhaskaran</a:t>
            </a:r>
            <a:r>
              <a:rPr lang="en-US" dirty="0" smtClean="0"/>
              <a:t> provides the experience and knowledge  to guide students to success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4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53400" y="-76200"/>
            <a:ext cx="1066800" cy="6934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Wenqi</a:t>
            </a:r>
            <a:r>
              <a:rPr lang="en-US" dirty="0" smtClean="0"/>
              <a:t> Li, Yong </a:t>
            </a:r>
            <a:r>
              <a:rPr lang="en-US" dirty="0" err="1" smtClean="0"/>
              <a:t>Sheng</a:t>
            </a:r>
            <a:r>
              <a:rPr lang="en-US" dirty="0" smtClean="0"/>
              <a:t> </a:t>
            </a:r>
            <a:r>
              <a:rPr lang="en-US" dirty="0" err="1" smtClean="0"/>
              <a:t>Khoo</a:t>
            </a:r>
            <a:r>
              <a:rPr lang="en-US" dirty="0" smtClean="0"/>
              <a:t>, and Jesse </a:t>
            </a:r>
            <a:r>
              <a:rPr lang="en-US" dirty="0" err="1" smtClean="0"/>
              <a:t>Pragar</a:t>
            </a:r>
            <a:r>
              <a:rPr lang="en-US" dirty="0" smtClean="0"/>
              <a:t>: did the CFD work presented here</a:t>
            </a:r>
          </a:p>
          <a:p>
            <a:r>
              <a:rPr lang="en-US" dirty="0" smtClean="0"/>
              <a:t>Dr</a:t>
            </a:r>
            <a:r>
              <a:rPr lang="en-US" dirty="0" smtClean="0"/>
              <a:t>. </a:t>
            </a:r>
            <a:r>
              <a:rPr lang="en-US" dirty="0" err="1" smtClean="0"/>
              <a:t>Bhaskaran</a:t>
            </a:r>
            <a:r>
              <a:rPr lang="en-US" dirty="0" smtClean="0"/>
              <a:t>:  adviser for the </a:t>
            </a:r>
            <a:r>
              <a:rPr lang="en-US" dirty="0" smtClean="0"/>
              <a:t>AguaClara </a:t>
            </a:r>
            <a:r>
              <a:rPr lang="en-US" dirty="0" smtClean="0"/>
              <a:t>CFD team</a:t>
            </a:r>
          </a:p>
          <a:p>
            <a:r>
              <a:rPr lang="en-US" dirty="0" smtClean="0"/>
              <a:t>Over 100 students who have contributed to the AguaClara project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DSC01951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Cuatro Comunidades Plant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DSC02022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Chemical tanks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DSC01975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Gravity Water Supply</a:t>
            </a:r>
          </a:p>
        </p:txBody>
      </p:sp>
      <p:sp>
        <p:nvSpPr>
          <p:cNvPr id="11267" name="Freeform 3"/>
          <p:cNvSpPr>
            <a:spLocks/>
          </p:cNvSpPr>
          <p:nvPr/>
        </p:nvSpPr>
        <p:spPr bwMode="auto">
          <a:xfrm>
            <a:off x="-52388" y="2990850"/>
            <a:ext cx="9288463" cy="3919538"/>
          </a:xfrm>
          <a:custGeom>
            <a:avLst/>
            <a:gdLst>
              <a:gd name="T0" fmla="*/ 25 w 5851"/>
              <a:gd name="T1" fmla="*/ 0 h 2469"/>
              <a:gd name="T2" fmla="*/ 657 w 5851"/>
              <a:gd name="T3" fmla="*/ 276 h 2469"/>
              <a:gd name="T4" fmla="*/ 1374 w 5851"/>
              <a:gd name="T5" fmla="*/ 140 h 2469"/>
              <a:gd name="T6" fmla="*/ 1917 w 5851"/>
              <a:gd name="T7" fmla="*/ 922 h 2469"/>
              <a:gd name="T8" fmla="*/ 2433 w 5851"/>
              <a:gd name="T9" fmla="*/ 1524 h 2469"/>
              <a:gd name="T10" fmla="*/ 3009 w 5851"/>
              <a:gd name="T11" fmla="*/ 1284 h 2469"/>
              <a:gd name="T12" fmla="*/ 3351 w 5851"/>
              <a:gd name="T13" fmla="*/ 1254 h 2469"/>
              <a:gd name="T14" fmla="*/ 3801 w 5851"/>
              <a:gd name="T15" fmla="*/ 1206 h 2469"/>
              <a:gd name="T16" fmla="*/ 4180 w 5851"/>
              <a:gd name="T17" fmla="*/ 873 h 2469"/>
              <a:gd name="T18" fmla="*/ 4583 w 5851"/>
              <a:gd name="T19" fmla="*/ 1029 h 2469"/>
              <a:gd name="T20" fmla="*/ 5834 w 5851"/>
              <a:gd name="T21" fmla="*/ 1251 h 2469"/>
              <a:gd name="T22" fmla="*/ 5826 w 5851"/>
              <a:gd name="T23" fmla="*/ 2452 h 2469"/>
              <a:gd name="T24" fmla="*/ 8 w 5851"/>
              <a:gd name="T25" fmla="*/ 2461 h 2469"/>
              <a:gd name="T26" fmla="*/ 25 w 5851"/>
              <a:gd name="T27" fmla="*/ 0 h 2469"/>
              <a:gd name="T28" fmla="*/ 25 w 5851"/>
              <a:gd name="T29" fmla="*/ 0 h 246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51"/>
              <a:gd name="T46" fmla="*/ 0 h 2469"/>
              <a:gd name="T47" fmla="*/ 5851 w 5851"/>
              <a:gd name="T48" fmla="*/ 2469 h 246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51" h="2469">
                <a:moveTo>
                  <a:pt x="25" y="0"/>
                </a:moveTo>
                <a:cubicBezTo>
                  <a:pt x="130" y="49"/>
                  <a:pt x="532" y="231"/>
                  <a:pt x="657" y="276"/>
                </a:cubicBezTo>
                <a:cubicBezTo>
                  <a:pt x="782" y="321"/>
                  <a:pt x="1164" y="32"/>
                  <a:pt x="1374" y="140"/>
                </a:cubicBezTo>
                <a:cubicBezTo>
                  <a:pt x="1584" y="248"/>
                  <a:pt x="1741" y="691"/>
                  <a:pt x="1917" y="922"/>
                </a:cubicBezTo>
                <a:cubicBezTo>
                  <a:pt x="2093" y="1153"/>
                  <a:pt x="2251" y="1464"/>
                  <a:pt x="2433" y="1524"/>
                </a:cubicBezTo>
                <a:cubicBezTo>
                  <a:pt x="2615" y="1584"/>
                  <a:pt x="2856" y="1329"/>
                  <a:pt x="3009" y="1284"/>
                </a:cubicBezTo>
                <a:cubicBezTo>
                  <a:pt x="3162" y="1239"/>
                  <a:pt x="3219" y="1267"/>
                  <a:pt x="3351" y="1254"/>
                </a:cubicBezTo>
                <a:cubicBezTo>
                  <a:pt x="3483" y="1241"/>
                  <a:pt x="3663" y="1269"/>
                  <a:pt x="3801" y="1206"/>
                </a:cubicBezTo>
                <a:cubicBezTo>
                  <a:pt x="3939" y="1143"/>
                  <a:pt x="4050" y="902"/>
                  <a:pt x="4180" y="873"/>
                </a:cubicBezTo>
                <a:cubicBezTo>
                  <a:pt x="4310" y="844"/>
                  <a:pt x="4307" y="966"/>
                  <a:pt x="4583" y="1029"/>
                </a:cubicBezTo>
                <a:cubicBezTo>
                  <a:pt x="4788" y="1224"/>
                  <a:pt x="5546" y="1235"/>
                  <a:pt x="5834" y="1251"/>
                </a:cubicBezTo>
                <a:cubicBezTo>
                  <a:pt x="5826" y="1465"/>
                  <a:pt x="5851" y="2206"/>
                  <a:pt x="5826" y="2452"/>
                </a:cubicBezTo>
                <a:cubicBezTo>
                  <a:pt x="5620" y="2469"/>
                  <a:pt x="206" y="2469"/>
                  <a:pt x="8" y="2461"/>
                </a:cubicBezTo>
                <a:cubicBezTo>
                  <a:pt x="0" y="2156"/>
                  <a:pt x="22" y="513"/>
                  <a:pt x="25" y="0"/>
                </a:cubicBezTo>
                <a:cubicBezTo>
                  <a:pt x="25" y="0"/>
                  <a:pt x="25" y="0"/>
                  <a:pt x="25" y="0"/>
                </a:cubicBezTo>
                <a:close/>
              </a:path>
            </a:pathLst>
          </a:custGeom>
          <a:solidFill>
            <a:srgbClr val="449D35">
              <a:alpha val="50195"/>
            </a:srgbClr>
          </a:solidFill>
          <a:ln w="12700">
            <a:noFill/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6986588" y="4378325"/>
            <a:ext cx="314325" cy="312738"/>
            <a:chOff x="4401" y="2758"/>
            <a:chExt cx="198" cy="197"/>
          </a:xfrm>
        </p:grpSpPr>
        <p:sp>
          <p:nvSpPr>
            <p:cNvPr id="11379" name="Rectangle 5"/>
            <p:cNvSpPr>
              <a:spLocks noChangeArrowheads="1"/>
            </p:cNvSpPr>
            <p:nvPr/>
          </p:nvSpPr>
          <p:spPr bwMode="auto">
            <a:xfrm>
              <a:off x="4401" y="2806"/>
              <a:ext cx="198" cy="14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80" name="Rectangle 6"/>
            <p:cNvSpPr>
              <a:spLocks noChangeArrowheads="1"/>
            </p:cNvSpPr>
            <p:nvPr/>
          </p:nvSpPr>
          <p:spPr bwMode="auto">
            <a:xfrm>
              <a:off x="4401" y="2758"/>
              <a:ext cx="198" cy="1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269" name="Group 7"/>
          <p:cNvGrpSpPr>
            <a:grpSpLocks/>
          </p:cNvGrpSpPr>
          <p:nvPr/>
        </p:nvGrpSpPr>
        <p:grpSpPr bwMode="auto">
          <a:xfrm>
            <a:off x="93663" y="2967038"/>
            <a:ext cx="511175" cy="292100"/>
            <a:chOff x="59" y="1869"/>
            <a:chExt cx="322" cy="184"/>
          </a:xfrm>
        </p:grpSpPr>
        <p:sp>
          <p:nvSpPr>
            <p:cNvPr id="11377" name="Freeform 8"/>
            <p:cNvSpPr>
              <a:spLocks/>
            </p:cNvSpPr>
            <p:nvPr/>
          </p:nvSpPr>
          <p:spPr bwMode="auto">
            <a:xfrm>
              <a:off x="59" y="1925"/>
              <a:ext cx="322" cy="128"/>
            </a:xfrm>
            <a:custGeom>
              <a:avLst/>
              <a:gdLst>
                <a:gd name="T0" fmla="*/ 0 w 331"/>
                <a:gd name="T1" fmla="*/ 0 h 128"/>
                <a:gd name="T2" fmla="*/ 331 w 331"/>
                <a:gd name="T3" fmla="*/ 128 h 128"/>
                <a:gd name="T4" fmla="*/ 331 w 331"/>
                <a:gd name="T5" fmla="*/ 0 h 128"/>
                <a:gd name="T6" fmla="*/ 0 w 331"/>
                <a:gd name="T7" fmla="*/ 0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1"/>
                <a:gd name="T13" fmla="*/ 0 h 128"/>
                <a:gd name="T14" fmla="*/ 331 w 331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1" h="128">
                  <a:moveTo>
                    <a:pt x="0" y="0"/>
                  </a:moveTo>
                  <a:lnTo>
                    <a:pt x="331" y="128"/>
                  </a:lnTo>
                  <a:lnTo>
                    <a:pt x="3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78" name="Rectangle 9"/>
            <p:cNvSpPr>
              <a:spLocks noChangeArrowheads="1"/>
            </p:cNvSpPr>
            <p:nvPr/>
          </p:nvSpPr>
          <p:spPr bwMode="auto">
            <a:xfrm>
              <a:off x="60" y="1869"/>
              <a:ext cx="321" cy="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1270" name="Freeform 10"/>
          <p:cNvSpPr>
            <a:spLocks/>
          </p:cNvSpPr>
          <p:nvPr/>
        </p:nvSpPr>
        <p:spPr bwMode="auto">
          <a:xfrm>
            <a:off x="587375" y="3167063"/>
            <a:ext cx="6432550" cy="1995487"/>
          </a:xfrm>
          <a:custGeom>
            <a:avLst/>
            <a:gdLst>
              <a:gd name="T0" fmla="*/ 0 w 4052"/>
              <a:gd name="T1" fmla="*/ 2 h 1257"/>
              <a:gd name="T2" fmla="*/ 104 w 4052"/>
              <a:gd name="T3" fmla="*/ 0 h 1257"/>
              <a:gd name="T4" fmla="*/ 110 w 4052"/>
              <a:gd name="T5" fmla="*/ 192 h 1257"/>
              <a:gd name="T6" fmla="*/ 856 w 4052"/>
              <a:gd name="T7" fmla="*/ 46 h 1257"/>
              <a:gd name="T8" fmla="*/ 1478 w 4052"/>
              <a:gd name="T9" fmla="*/ 882 h 1257"/>
              <a:gd name="T10" fmla="*/ 1748 w 4052"/>
              <a:gd name="T11" fmla="*/ 1251 h 1257"/>
              <a:gd name="T12" fmla="*/ 2522 w 4052"/>
              <a:gd name="T13" fmla="*/ 1257 h 1257"/>
              <a:gd name="T14" fmla="*/ 2924 w 4052"/>
              <a:gd name="T15" fmla="*/ 1185 h 1257"/>
              <a:gd name="T16" fmla="*/ 3422 w 4052"/>
              <a:gd name="T17" fmla="*/ 1143 h 1257"/>
              <a:gd name="T18" fmla="*/ 3785 w 4052"/>
              <a:gd name="T19" fmla="*/ 822 h 1257"/>
              <a:gd name="T20" fmla="*/ 3968 w 4052"/>
              <a:gd name="T21" fmla="*/ 891 h 1257"/>
              <a:gd name="T22" fmla="*/ 4052 w 4052"/>
              <a:gd name="T23" fmla="*/ 903 h 125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052"/>
              <a:gd name="T37" fmla="*/ 0 h 1257"/>
              <a:gd name="T38" fmla="*/ 4052 w 4052"/>
              <a:gd name="T39" fmla="*/ 1257 h 125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052" h="1257">
                <a:moveTo>
                  <a:pt x="0" y="2"/>
                </a:moveTo>
                <a:cubicBezTo>
                  <a:pt x="17" y="2"/>
                  <a:pt x="62" y="0"/>
                  <a:pt x="104" y="0"/>
                </a:cubicBezTo>
                <a:cubicBezTo>
                  <a:pt x="104" y="82"/>
                  <a:pt x="110" y="126"/>
                  <a:pt x="110" y="192"/>
                </a:cubicBezTo>
                <a:cubicBezTo>
                  <a:pt x="346" y="293"/>
                  <a:pt x="675" y="46"/>
                  <a:pt x="856" y="46"/>
                </a:cubicBezTo>
                <a:cubicBezTo>
                  <a:pt x="1037" y="46"/>
                  <a:pt x="1329" y="681"/>
                  <a:pt x="1478" y="882"/>
                </a:cubicBezTo>
                <a:cubicBezTo>
                  <a:pt x="1627" y="1083"/>
                  <a:pt x="1658" y="1119"/>
                  <a:pt x="1748" y="1251"/>
                </a:cubicBezTo>
                <a:cubicBezTo>
                  <a:pt x="1928" y="1251"/>
                  <a:pt x="2336" y="1257"/>
                  <a:pt x="2522" y="1257"/>
                </a:cubicBezTo>
                <a:cubicBezTo>
                  <a:pt x="2696" y="1167"/>
                  <a:pt x="2762" y="1185"/>
                  <a:pt x="2924" y="1185"/>
                </a:cubicBezTo>
                <a:cubicBezTo>
                  <a:pt x="3086" y="1185"/>
                  <a:pt x="3278" y="1204"/>
                  <a:pt x="3422" y="1143"/>
                </a:cubicBezTo>
                <a:cubicBezTo>
                  <a:pt x="3566" y="1082"/>
                  <a:pt x="3694" y="864"/>
                  <a:pt x="3785" y="822"/>
                </a:cubicBezTo>
                <a:cubicBezTo>
                  <a:pt x="3876" y="780"/>
                  <a:pt x="3923" y="877"/>
                  <a:pt x="3968" y="891"/>
                </a:cubicBezTo>
                <a:cubicBezTo>
                  <a:pt x="4013" y="905"/>
                  <a:pt x="4035" y="901"/>
                  <a:pt x="4052" y="903"/>
                </a:cubicBezTo>
              </a:path>
            </a:pathLst>
          </a:custGeom>
          <a:noFill/>
          <a:ln w="38100">
            <a:solidFill>
              <a:schemeClr val="accent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1271" name="Group 11"/>
          <p:cNvGrpSpPr>
            <a:grpSpLocks/>
          </p:cNvGrpSpPr>
          <p:nvPr/>
        </p:nvGrpSpPr>
        <p:grpSpPr bwMode="auto">
          <a:xfrm>
            <a:off x="3257550" y="4800600"/>
            <a:ext cx="1609725" cy="633413"/>
            <a:chOff x="2052" y="3024"/>
            <a:chExt cx="1014" cy="399"/>
          </a:xfrm>
        </p:grpSpPr>
        <p:grpSp>
          <p:nvGrpSpPr>
            <p:cNvPr id="11364" name="Group 12"/>
            <p:cNvGrpSpPr>
              <a:grpSpLocks/>
            </p:cNvGrpSpPr>
            <p:nvPr/>
          </p:nvGrpSpPr>
          <p:grpSpPr bwMode="auto">
            <a:xfrm>
              <a:off x="2196" y="3072"/>
              <a:ext cx="612" cy="189"/>
              <a:chOff x="2196" y="3072"/>
              <a:chExt cx="612" cy="189"/>
            </a:xfrm>
          </p:grpSpPr>
          <p:sp>
            <p:nvSpPr>
              <p:cNvPr id="11369" name="Line 13"/>
              <p:cNvSpPr>
                <a:spLocks noChangeShapeType="1"/>
              </p:cNvSpPr>
              <p:nvPr/>
            </p:nvSpPr>
            <p:spPr bwMode="auto">
              <a:xfrm>
                <a:off x="2196" y="3093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0" name="Line 14"/>
              <p:cNvSpPr>
                <a:spLocks noChangeShapeType="1"/>
              </p:cNvSpPr>
              <p:nvPr/>
            </p:nvSpPr>
            <p:spPr bwMode="auto">
              <a:xfrm>
                <a:off x="2283" y="3153"/>
                <a:ext cx="0" cy="9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1" name="Line 15"/>
              <p:cNvSpPr>
                <a:spLocks noChangeShapeType="1"/>
              </p:cNvSpPr>
              <p:nvPr/>
            </p:nvSpPr>
            <p:spPr bwMode="auto">
              <a:xfrm>
                <a:off x="2633" y="31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2" name="Line 16"/>
              <p:cNvSpPr>
                <a:spLocks noChangeShapeType="1"/>
              </p:cNvSpPr>
              <p:nvPr/>
            </p:nvSpPr>
            <p:spPr bwMode="auto">
              <a:xfrm>
                <a:off x="2720" y="3135"/>
                <a:ext cx="0" cy="1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3" name="Line 17"/>
              <p:cNvSpPr>
                <a:spLocks noChangeShapeType="1"/>
              </p:cNvSpPr>
              <p:nvPr/>
            </p:nvSpPr>
            <p:spPr bwMode="auto">
              <a:xfrm>
                <a:off x="2808" y="3072"/>
                <a:ext cx="0" cy="1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4" name="Line 18"/>
              <p:cNvSpPr>
                <a:spLocks noChangeShapeType="1"/>
              </p:cNvSpPr>
              <p:nvPr/>
            </p:nvSpPr>
            <p:spPr bwMode="auto">
              <a:xfrm>
                <a:off x="2370" y="3198"/>
                <a:ext cx="0" cy="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5" name="Line 19"/>
              <p:cNvSpPr>
                <a:spLocks noChangeShapeType="1"/>
              </p:cNvSpPr>
              <p:nvPr/>
            </p:nvSpPr>
            <p:spPr bwMode="auto">
              <a:xfrm>
                <a:off x="2458" y="3228"/>
                <a:ext cx="0" cy="3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376" name="Line 20"/>
              <p:cNvSpPr>
                <a:spLocks noChangeShapeType="1"/>
              </p:cNvSpPr>
              <p:nvPr/>
            </p:nvSpPr>
            <p:spPr bwMode="auto">
              <a:xfrm>
                <a:off x="2545" y="3216"/>
                <a:ext cx="0" cy="4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365" name="Freeform 21"/>
            <p:cNvSpPr>
              <a:spLocks/>
            </p:cNvSpPr>
            <p:nvPr/>
          </p:nvSpPr>
          <p:spPr bwMode="auto">
            <a:xfrm>
              <a:off x="2242" y="3291"/>
              <a:ext cx="513" cy="132"/>
            </a:xfrm>
            <a:custGeom>
              <a:avLst/>
              <a:gdLst>
                <a:gd name="T0" fmla="*/ 0 w 534"/>
                <a:gd name="T1" fmla="*/ 2 h 148"/>
                <a:gd name="T2" fmla="*/ 240 w 534"/>
                <a:gd name="T3" fmla="*/ 148 h 148"/>
                <a:gd name="T4" fmla="*/ 534 w 534"/>
                <a:gd name="T5" fmla="*/ 2 h 148"/>
                <a:gd name="T6" fmla="*/ 0 w 534"/>
                <a:gd name="T7" fmla="*/ 2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4"/>
                <a:gd name="T13" fmla="*/ 0 h 148"/>
                <a:gd name="T14" fmla="*/ 534 w 534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4" h="148">
                  <a:moveTo>
                    <a:pt x="0" y="2"/>
                  </a:moveTo>
                  <a:cubicBezTo>
                    <a:pt x="52" y="70"/>
                    <a:pt x="151" y="148"/>
                    <a:pt x="240" y="148"/>
                  </a:cubicBezTo>
                  <a:cubicBezTo>
                    <a:pt x="321" y="148"/>
                    <a:pt x="464" y="54"/>
                    <a:pt x="534" y="2"/>
                  </a:cubicBezTo>
                  <a:cubicBezTo>
                    <a:pt x="444" y="0"/>
                    <a:pt x="74" y="0"/>
                    <a:pt x="0" y="2"/>
                  </a:cubicBezTo>
                  <a:close/>
                </a:path>
              </a:pathLst>
            </a:custGeom>
            <a:solidFill>
              <a:schemeClr val="hlink"/>
            </a:solidFill>
            <a:ln w="12700">
              <a:noFill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6" name="Rectangle 22"/>
            <p:cNvSpPr>
              <a:spLocks noChangeArrowheads="1"/>
            </p:cNvSpPr>
            <p:nvPr/>
          </p:nvSpPr>
          <p:spPr bwMode="auto">
            <a:xfrm>
              <a:off x="2868" y="3030"/>
              <a:ext cx="27" cy="2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7" name="Rectangle 23"/>
            <p:cNvSpPr>
              <a:spLocks noChangeArrowheads="1"/>
            </p:cNvSpPr>
            <p:nvPr/>
          </p:nvSpPr>
          <p:spPr bwMode="auto">
            <a:xfrm>
              <a:off x="2112" y="3030"/>
              <a:ext cx="27" cy="2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368" name="Freeform 24"/>
            <p:cNvSpPr>
              <a:spLocks/>
            </p:cNvSpPr>
            <p:nvPr/>
          </p:nvSpPr>
          <p:spPr bwMode="auto">
            <a:xfrm>
              <a:off x="2052" y="3024"/>
              <a:ext cx="1014" cy="205"/>
            </a:xfrm>
            <a:custGeom>
              <a:avLst/>
              <a:gdLst>
                <a:gd name="T0" fmla="*/ 0 w 1014"/>
                <a:gd name="T1" fmla="*/ 42 h 205"/>
                <a:gd name="T2" fmla="*/ 78 w 1014"/>
                <a:gd name="T3" fmla="*/ 6 h 205"/>
                <a:gd name="T4" fmla="*/ 438 w 1014"/>
                <a:gd name="T5" fmla="*/ 204 h 205"/>
                <a:gd name="T6" fmla="*/ 828 w 1014"/>
                <a:gd name="T7" fmla="*/ 0 h 205"/>
                <a:gd name="T8" fmla="*/ 1014 w 1014"/>
                <a:gd name="T9" fmla="*/ 120 h 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14"/>
                <a:gd name="T16" fmla="*/ 0 h 205"/>
                <a:gd name="T17" fmla="*/ 1014 w 1014"/>
                <a:gd name="T18" fmla="*/ 205 h 2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14" h="205">
                  <a:moveTo>
                    <a:pt x="0" y="42"/>
                  </a:moveTo>
                  <a:cubicBezTo>
                    <a:pt x="0" y="42"/>
                    <a:pt x="6" y="36"/>
                    <a:pt x="78" y="6"/>
                  </a:cubicBezTo>
                  <a:cubicBezTo>
                    <a:pt x="162" y="78"/>
                    <a:pt x="313" y="205"/>
                    <a:pt x="438" y="204"/>
                  </a:cubicBezTo>
                  <a:cubicBezTo>
                    <a:pt x="563" y="203"/>
                    <a:pt x="726" y="78"/>
                    <a:pt x="828" y="0"/>
                  </a:cubicBezTo>
                  <a:cubicBezTo>
                    <a:pt x="930" y="78"/>
                    <a:pt x="975" y="95"/>
                    <a:pt x="1014" y="12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1272" name="Group 25"/>
          <p:cNvGrpSpPr>
            <a:grpSpLocks/>
          </p:cNvGrpSpPr>
          <p:nvPr/>
        </p:nvGrpSpPr>
        <p:grpSpPr bwMode="auto">
          <a:xfrm>
            <a:off x="6910388" y="4654550"/>
            <a:ext cx="2195512" cy="2243138"/>
            <a:chOff x="4353" y="2932"/>
            <a:chExt cx="1383" cy="1413"/>
          </a:xfrm>
        </p:grpSpPr>
        <p:sp>
          <p:nvSpPr>
            <p:cNvPr id="11306" name="Freeform 26"/>
            <p:cNvSpPr>
              <a:spLocks/>
            </p:cNvSpPr>
            <p:nvPr/>
          </p:nvSpPr>
          <p:spPr bwMode="auto">
            <a:xfrm>
              <a:off x="4353" y="3110"/>
              <a:ext cx="987" cy="1235"/>
            </a:xfrm>
            <a:custGeom>
              <a:avLst/>
              <a:gdLst>
                <a:gd name="T0" fmla="*/ 987 w 987"/>
                <a:gd name="T1" fmla="*/ 0 h 1235"/>
                <a:gd name="T2" fmla="*/ 938 w 987"/>
                <a:gd name="T3" fmla="*/ 297 h 1235"/>
                <a:gd name="T4" fmla="*/ 724 w 987"/>
                <a:gd name="T5" fmla="*/ 609 h 1235"/>
                <a:gd name="T6" fmla="*/ 0 w 987"/>
                <a:gd name="T7" fmla="*/ 1235 h 12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87"/>
                <a:gd name="T13" fmla="*/ 0 h 1235"/>
                <a:gd name="T14" fmla="*/ 987 w 987"/>
                <a:gd name="T15" fmla="*/ 1235 h 12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87" h="1235">
                  <a:moveTo>
                    <a:pt x="987" y="0"/>
                  </a:moveTo>
                  <a:cubicBezTo>
                    <a:pt x="984" y="98"/>
                    <a:pt x="982" y="196"/>
                    <a:pt x="938" y="297"/>
                  </a:cubicBezTo>
                  <a:cubicBezTo>
                    <a:pt x="894" y="398"/>
                    <a:pt x="880" y="453"/>
                    <a:pt x="724" y="609"/>
                  </a:cubicBezTo>
                  <a:cubicBezTo>
                    <a:pt x="568" y="765"/>
                    <a:pt x="284" y="1000"/>
                    <a:pt x="0" y="1235"/>
                  </a:cubicBezTo>
                </a:path>
              </a:pathLst>
            </a:custGeom>
            <a:noFill/>
            <a:ln w="152400">
              <a:solidFill>
                <a:srgbClr val="A1804B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1307" name="Group 27"/>
            <p:cNvGrpSpPr>
              <a:grpSpLocks/>
            </p:cNvGrpSpPr>
            <p:nvPr/>
          </p:nvGrpSpPr>
          <p:grpSpPr bwMode="auto">
            <a:xfrm>
              <a:off x="4362" y="2932"/>
              <a:ext cx="1374" cy="1228"/>
              <a:chOff x="4362" y="2932"/>
              <a:chExt cx="1374" cy="1228"/>
            </a:xfrm>
          </p:grpSpPr>
          <p:grpSp>
            <p:nvGrpSpPr>
              <p:cNvPr id="11308" name="Group 28"/>
              <p:cNvGrpSpPr>
                <a:grpSpLocks/>
              </p:cNvGrpSpPr>
              <p:nvPr/>
            </p:nvGrpSpPr>
            <p:grpSpPr bwMode="auto">
              <a:xfrm flipH="1">
                <a:off x="5588" y="2953"/>
                <a:ext cx="140" cy="180"/>
                <a:chOff x="4468" y="1156"/>
                <a:chExt cx="568" cy="808"/>
              </a:xfrm>
            </p:grpSpPr>
            <p:sp>
              <p:nvSpPr>
                <p:cNvPr id="11358" name="Rectangle 29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9" name="Rectangle 30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0" name="AutoShape 31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1" name="Rectangle 32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2" name="Line 33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63" name="Line 34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09" name="Group 35"/>
              <p:cNvGrpSpPr>
                <a:grpSpLocks/>
              </p:cNvGrpSpPr>
              <p:nvPr/>
            </p:nvGrpSpPr>
            <p:grpSpPr bwMode="auto">
              <a:xfrm>
                <a:off x="4976" y="3264"/>
                <a:ext cx="140" cy="180"/>
                <a:chOff x="4468" y="1156"/>
                <a:chExt cx="568" cy="808"/>
              </a:xfrm>
            </p:grpSpPr>
            <p:sp>
              <p:nvSpPr>
                <p:cNvPr id="11352" name="Rectangle 36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3" name="Rectangle 37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4" name="AutoShape 38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5" name="Rectangle 39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6" name="Line 40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7" name="Line 41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0" name="Group 42"/>
              <p:cNvGrpSpPr>
                <a:grpSpLocks/>
              </p:cNvGrpSpPr>
              <p:nvPr/>
            </p:nvGrpSpPr>
            <p:grpSpPr bwMode="auto">
              <a:xfrm>
                <a:off x="5007" y="2932"/>
                <a:ext cx="140" cy="180"/>
                <a:chOff x="4468" y="1156"/>
                <a:chExt cx="568" cy="808"/>
              </a:xfrm>
            </p:grpSpPr>
            <p:sp>
              <p:nvSpPr>
                <p:cNvPr id="11346" name="Rectangle 43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7" name="Rectangle 44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8" name="AutoShape 45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9" name="Rectangle 46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0" name="Line 47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51" name="Line 48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1" name="Group 49"/>
              <p:cNvGrpSpPr>
                <a:grpSpLocks/>
              </p:cNvGrpSpPr>
              <p:nvPr/>
            </p:nvGrpSpPr>
            <p:grpSpPr bwMode="auto">
              <a:xfrm>
                <a:off x="5596" y="3193"/>
                <a:ext cx="140" cy="180"/>
                <a:chOff x="4468" y="1156"/>
                <a:chExt cx="568" cy="808"/>
              </a:xfrm>
            </p:grpSpPr>
            <p:sp>
              <p:nvSpPr>
                <p:cNvPr id="11340" name="Rectangle 50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1" name="Rectangle 51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2" name="AutoShape 52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3" name="Rectangle 53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4" name="Line 54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5" name="Line 55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2" name="Group 56"/>
              <p:cNvGrpSpPr>
                <a:grpSpLocks/>
              </p:cNvGrpSpPr>
              <p:nvPr/>
            </p:nvGrpSpPr>
            <p:grpSpPr bwMode="auto">
              <a:xfrm flipH="1">
                <a:off x="4757" y="3489"/>
                <a:ext cx="140" cy="180"/>
                <a:chOff x="4468" y="1156"/>
                <a:chExt cx="568" cy="808"/>
              </a:xfrm>
            </p:grpSpPr>
            <p:sp>
              <p:nvSpPr>
                <p:cNvPr id="11334" name="Rectangle 57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5" name="Rectangle 58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6" name="AutoShape 59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7" name="Rectangle 60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8" name="Line 61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9" name="Line 62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3" name="Group 63"/>
              <p:cNvGrpSpPr>
                <a:grpSpLocks/>
              </p:cNvGrpSpPr>
              <p:nvPr/>
            </p:nvGrpSpPr>
            <p:grpSpPr bwMode="auto">
              <a:xfrm flipH="1">
                <a:off x="4935" y="3980"/>
                <a:ext cx="140" cy="180"/>
                <a:chOff x="4468" y="1156"/>
                <a:chExt cx="568" cy="808"/>
              </a:xfrm>
            </p:grpSpPr>
            <p:sp>
              <p:nvSpPr>
                <p:cNvPr id="11328" name="Rectangle 64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9" name="Rectangle 65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0" name="AutoShape 66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1" name="Rectangle 67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2" name="Line 68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3" name="Line 69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4" name="Group 70"/>
              <p:cNvGrpSpPr>
                <a:grpSpLocks/>
              </p:cNvGrpSpPr>
              <p:nvPr/>
            </p:nvGrpSpPr>
            <p:grpSpPr bwMode="auto">
              <a:xfrm>
                <a:off x="5530" y="3753"/>
                <a:ext cx="140" cy="180"/>
                <a:chOff x="4468" y="1156"/>
                <a:chExt cx="568" cy="808"/>
              </a:xfrm>
            </p:grpSpPr>
            <p:sp>
              <p:nvSpPr>
                <p:cNvPr id="11322" name="Rectangle 71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3" name="Rectangle 72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4" name="AutoShape 73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5" name="Rectangle 74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6" name="Line 75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7" name="Line 76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15" name="Group 77"/>
              <p:cNvGrpSpPr>
                <a:grpSpLocks/>
              </p:cNvGrpSpPr>
              <p:nvPr/>
            </p:nvGrpSpPr>
            <p:grpSpPr bwMode="auto">
              <a:xfrm>
                <a:off x="4362" y="3555"/>
                <a:ext cx="140" cy="180"/>
                <a:chOff x="4468" y="1156"/>
                <a:chExt cx="568" cy="808"/>
              </a:xfrm>
            </p:grpSpPr>
            <p:sp>
              <p:nvSpPr>
                <p:cNvPr id="11316" name="Rectangle 78"/>
                <p:cNvSpPr>
                  <a:spLocks noChangeArrowheads="1"/>
                </p:cNvSpPr>
                <p:nvPr/>
              </p:nvSpPr>
              <p:spPr bwMode="auto">
                <a:xfrm>
                  <a:off x="4852" y="1156"/>
                  <a:ext cx="40" cy="232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7" name="Rectangle 79" descr="Light horizontal"/>
                <p:cNvSpPr>
                  <a:spLocks noChangeArrowheads="1"/>
                </p:cNvSpPr>
                <p:nvPr/>
              </p:nvSpPr>
              <p:spPr bwMode="auto">
                <a:xfrm>
                  <a:off x="4516" y="1444"/>
                  <a:ext cx="472" cy="520"/>
                </a:xfrm>
                <a:prstGeom prst="rect">
                  <a:avLst/>
                </a:prstGeom>
                <a:pattFill prst="ltHorz">
                  <a:fgClr>
                    <a:schemeClr val="tx1"/>
                  </a:fgClr>
                  <a:bgClr>
                    <a:schemeClr val="hlink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8" name="AutoShape 80" descr="Diagonal brick"/>
                <p:cNvSpPr>
                  <a:spLocks noChangeArrowheads="1"/>
                </p:cNvSpPr>
                <p:nvPr/>
              </p:nvSpPr>
              <p:spPr bwMode="auto">
                <a:xfrm>
                  <a:off x="4468" y="1204"/>
                  <a:ext cx="568" cy="232"/>
                </a:xfrm>
                <a:prstGeom prst="triangle">
                  <a:avLst>
                    <a:gd name="adj" fmla="val 49995"/>
                  </a:avLst>
                </a:prstGeom>
                <a:pattFill prst="diagBrick">
                  <a:fgClr>
                    <a:schemeClr val="tx1"/>
                  </a:fgClr>
                  <a:bgClr>
                    <a:schemeClr val="accent2"/>
                  </a:bgClr>
                </a:patt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1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08" y="1588"/>
                  <a:ext cx="136" cy="18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0" name="Line 82"/>
                <p:cNvSpPr>
                  <a:spLocks noChangeShapeType="1"/>
                </p:cNvSpPr>
                <p:nvPr/>
              </p:nvSpPr>
              <p:spPr bwMode="auto">
                <a:xfrm>
                  <a:off x="4776" y="1588"/>
                  <a:ext cx="0" cy="18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1" name="Line 83"/>
                <p:cNvSpPr>
                  <a:spLocks noChangeShapeType="1"/>
                </p:cNvSpPr>
                <p:nvPr/>
              </p:nvSpPr>
              <p:spPr bwMode="auto">
                <a:xfrm>
                  <a:off x="4708" y="1680"/>
                  <a:ext cx="1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273" name="Group 84"/>
          <p:cNvGrpSpPr>
            <a:grpSpLocks/>
          </p:cNvGrpSpPr>
          <p:nvPr/>
        </p:nvGrpSpPr>
        <p:grpSpPr bwMode="auto">
          <a:xfrm>
            <a:off x="7207250" y="4987925"/>
            <a:ext cx="1419225" cy="1404938"/>
            <a:chOff x="4540" y="3142"/>
            <a:chExt cx="894" cy="885"/>
          </a:xfrm>
        </p:grpSpPr>
        <p:grpSp>
          <p:nvGrpSpPr>
            <p:cNvPr id="11292" name="Group 85"/>
            <p:cNvGrpSpPr>
              <a:grpSpLocks/>
            </p:cNvGrpSpPr>
            <p:nvPr/>
          </p:nvGrpSpPr>
          <p:grpSpPr bwMode="auto">
            <a:xfrm>
              <a:off x="4540" y="3142"/>
              <a:ext cx="140" cy="180"/>
              <a:chOff x="2697" y="1364"/>
              <a:chExt cx="140" cy="180"/>
            </a:xfrm>
          </p:grpSpPr>
          <p:sp>
            <p:nvSpPr>
              <p:cNvPr id="11300" name="Rectangle 86"/>
              <p:cNvSpPr>
                <a:spLocks noChangeArrowheads="1"/>
              </p:cNvSpPr>
              <p:nvPr/>
            </p:nvSpPr>
            <p:spPr bwMode="auto">
              <a:xfrm>
                <a:off x="2792" y="1364"/>
                <a:ext cx="10" cy="5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1" name="Rectangle 87"/>
              <p:cNvSpPr>
                <a:spLocks noChangeArrowheads="1"/>
              </p:cNvSpPr>
              <p:nvPr/>
            </p:nvSpPr>
            <p:spPr bwMode="auto">
              <a:xfrm>
                <a:off x="2709" y="1428"/>
                <a:ext cx="116" cy="11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2" name="AutoShape 88" descr="Diagonal brick"/>
              <p:cNvSpPr>
                <a:spLocks noChangeArrowheads="1"/>
              </p:cNvSpPr>
              <p:nvPr/>
            </p:nvSpPr>
            <p:spPr bwMode="auto">
              <a:xfrm>
                <a:off x="2697" y="1375"/>
                <a:ext cx="140" cy="51"/>
              </a:xfrm>
              <a:prstGeom prst="triangle">
                <a:avLst>
                  <a:gd name="adj" fmla="val 49995"/>
                </a:avLst>
              </a:prstGeom>
              <a:pattFill prst="diagBrick">
                <a:fgClr>
                  <a:schemeClr val="tx1"/>
                </a:fgClr>
                <a:bgClr>
                  <a:schemeClr val="accent2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3" name="Rectangle 89"/>
              <p:cNvSpPr>
                <a:spLocks noChangeArrowheads="1"/>
              </p:cNvSpPr>
              <p:nvPr/>
            </p:nvSpPr>
            <p:spPr bwMode="auto">
              <a:xfrm>
                <a:off x="2756" y="1460"/>
                <a:ext cx="34" cy="4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4" name="Line 90"/>
              <p:cNvSpPr>
                <a:spLocks noChangeShapeType="1"/>
              </p:cNvSpPr>
              <p:nvPr/>
            </p:nvSpPr>
            <p:spPr bwMode="auto">
              <a:xfrm>
                <a:off x="2773" y="1460"/>
                <a:ext cx="0" cy="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05" name="Line 91"/>
              <p:cNvSpPr>
                <a:spLocks noChangeShapeType="1"/>
              </p:cNvSpPr>
              <p:nvPr/>
            </p:nvSpPr>
            <p:spPr bwMode="auto">
              <a:xfrm>
                <a:off x="2756" y="1481"/>
                <a:ext cx="3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293" name="Group 92"/>
            <p:cNvGrpSpPr>
              <a:grpSpLocks/>
            </p:cNvGrpSpPr>
            <p:nvPr/>
          </p:nvGrpSpPr>
          <p:grpSpPr bwMode="auto">
            <a:xfrm>
              <a:off x="5294" y="3847"/>
              <a:ext cx="140" cy="180"/>
              <a:chOff x="2697" y="1364"/>
              <a:chExt cx="140" cy="180"/>
            </a:xfrm>
          </p:grpSpPr>
          <p:sp>
            <p:nvSpPr>
              <p:cNvPr id="11294" name="Rectangle 93"/>
              <p:cNvSpPr>
                <a:spLocks noChangeArrowheads="1"/>
              </p:cNvSpPr>
              <p:nvPr/>
            </p:nvSpPr>
            <p:spPr bwMode="auto">
              <a:xfrm>
                <a:off x="2792" y="1364"/>
                <a:ext cx="10" cy="5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5" name="Rectangle 94"/>
              <p:cNvSpPr>
                <a:spLocks noChangeArrowheads="1"/>
              </p:cNvSpPr>
              <p:nvPr/>
            </p:nvSpPr>
            <p:spPr bwMode="auto">
              <a:xfrm>
                <a:off x="2709" y="1428"/>
                <a:ext cx="116" cy="11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6" name="AutoShape 95" descr="Diagonal brick"/>
              <p:cNvSpPr>
                <a:spLocks noChangeArrowheads="1"/>
              </p:cNvSpPr>
              <p:nvPr/>
            </p:nvSpPr>
            <p:spPr bwMode="auto">
              <a:xfrm>
                <a:off x="2697" y="1375"/>
                <a:ext cx="140" cy="51"/>
              </a:xfrm>
              <a:prstGeom prst="triangle">
                <a:avLst>
                  <a:gd name="adj" fmla="val 49995"/>
                </a:avLst>
              </a:prstGeom>
              <a:pattFill prst="diagBrick">
                <a:fgClr>
                  <a:schemeClr val="tx1"/>
                </a:fgClr>
                <a:bgClr>
                  <a:schemeClr val="accent2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7" name="Rectangle 96"/>
              <p:cNvSpPr>
                <a:spLocks noChangeArrowheads="1"/>
              </p:cNvSpPr>
              <p:nvPr/>
            </p:nvSpPr>
            <p:spPr bwMode="auto">
              <a:xfrm>
                <a:off x="2756" y="1460"/>
                <a:ext cx="34" cy="4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8" name="Line 97"/>
              <p:cNvSpPr>
                <a:spLocks noChangeShapeType="1"/>
              </p:cNvSpPr>
              <p:nvPr/>
            </p:nvSpPr>
            <p:spPr bwMode="auto">
              <a:xfrm>
                <a:off x="2773" y="1460"/>
                <a:ext cx="0" cy="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9" name="Line 98"/>
              <p:cNvSpPr>
                <a:spLocks noChangeShapeType="1"/>
              </p:cNvSpPr>
              <p:nvPr/>
            </p:nvSpPr>
            <p:spPr bwMode="auto">
              <a:xfrm>
                <a:off x="2756" y="1481"/>
                <a:ext cx="3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1274" name="Group 99"/>
          <p:cNvGrpSpPr>
            <a:grpSpLocks/>
          </p:cNvGrpSpPr>
          <p:nvPr/>
        </p:nvGrpSpPr>
        <p:grpSpPr bwMode="auto">
          <a:xfrm>
            <a:off x="7315200" y="4648200"/>
            <a:ext cx="1373188" cy="1600200"/>
            <a:chOff x="4608" y="2928"/>
            <a:chExt cx="865" cy="1008"/>
          </a:xfrm>
        </p:grpSpPr>
        <p:sp>
          <p:nvSpPr>
            <p:cNvPr id="11289" name="Freeform 100"/>
            <p:cNvSpPr>
              <a:spLocks/>
            </p:cNvSpPr>
            <p:nvPr/>
          </p:nvSpPr>
          <p:spPr bwMode="auto">
            <a:xfrm>
              <a:off x="4608" y="2928"/>
              <a:ext cx="864" cy="1008"/>
            </a:xfrm>
            <a:custGeom>
              <a:avLst/>
              <a:gdLst>
                <a:gd name="T0" fmla="*/ 0 w 864"/>
                <a:gd name="T1" fmla="*/ 0 h 1008"/>
                <a:gd name="T2" fmla="*/ 240 w 864"/>
                <a:gd name="T3" fmla="*/ 240 h 1008"/>
                <a:gd name="T4" fmla="*/ 864 w 864"/>
                <a:gd name="T5" fmla="*/ 384 h 1008"/>
                <a:gd name="T6" fmla="*/ 624 w 864"/>
                <a:gd name="T7" fmla="*/ 816 h 1008"/>
                <a:gd name="T8" fmla="*/ 336 w 864"/>
                <a:gd name="T9" fmla="*/ 1008 h 10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4"/>
                <a:gd name="T16" fmla="*/ 0 h 1008"/>
                <a:gd name="T17" fmla="*/ 864 w 864"/>
                <a:gd name="T18" fmla="*/ 1008 h 10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4" h="1008">
                  <a:moveTo>
                    <a:pt x="0" y="0"/>
                  </a:moveTo>
                  <a:lnTo>
                    <a:pt x="240" y="240"/>
                  </a:lnTo>
                  <a:lnTo>
                    <a:pt x="864" y="384"/>
                  </a:lnTo>
                  <a:lnTo>
                    <a:pt x="624" y="816"/>
                  </a:lnTo>
                  <a:lnTo>
                    <a:pt x="336" y="1008"/>
                  </a:ln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90" name="Line 101"/>
            <p:cNvSpPr>
              <a:spLocks noChangeShapeType="1"/>
            </p:cNvSpPr>
            <p:nvPr/>
          </p:nvSpPr>
          <p:spPr bwMode="auto">
            <a:xfrm flipH="1">
              <a:off x="4608" y="3168"/>
              <a:ext cx="240" cy="43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91" name="Line 102"/>
            <p:cNvSpPr>
              <a:spLocks noChangeShapeType="1"/>
            </p:cNvSpPr>
            <p:nvPr/>
          </p:nvSpPr>
          <p:spPr bwMode="auto">
            <a:xfrm flipV="1">
              <a:off x="5472" y="3120"/>
              <a:ext cx="1" cy="1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275" name="Picture 104" descr="IMG_02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3833813"/>
            <a:ext cx="1322387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6" name="Group 105"/>
          <p:cNvGrpSpPr>
            <a:grpSpLocks/>
          </p:cNvGrpSpPr>
          <p:nvPr/>
        </p:nvGrpSpPr>
        <p:grpSpPr bwMode="auto">
          <a:xfrm>
            <a:off x="5268913" y="2078038"/>
            <a:ext cx="2265362" cy="1687512"/>
            <a:chOff x="3095" y="1352"/>
            <a:chExt cx="1427" cy="1063"/>
          </a:xfrm>
        </p:grpSpPr>
        <p:sp>
          <p:nvSpPr>
            <p:cNvPr id="11287" name="Text Box 106"/>
            <p:cNvSpPr txBox="1">
              <a:spLocks noChangeArrowheads="1"/>
            </p:cNvSpPr>
            <p:nvPr/>
          </p:nvSpPr>
          <p:spPr bwMode="auto">
            <a:xfrm>
              <a:off x="3095" y="1352"/>
              <a:ext cx="1254" cy="596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>
                  <a:latin typeface="Times New Roman" pitchFamily="18" charset="0"/>
                </a:rPr>
                <a:t>Drip Chlorinator</a:t>
              </a:r>
            </a:p>
          </p:txBody>
        </p:sp>
        <p:cxnSp>
          <p:nvCxnSpPr>
            <p:cNvPr id="11288" name="AutoShape 107"/>
            <p:cNvCxnSpPr>
              <a:cxnSpLocks noChangeShapeType="1"/>
              <a:stCxn id="11287" idx="3"/>
            </p:cNvCxnSpPr>
            <p:nvPr/>
          </p:nvCxnSpPr>
          <p:spPr bwMode="auto">
            <a:xfrm>
              <a:off x="4349" y="1650"/>
              <a:ext cx="173" cy="765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triangle" w="lg" len="med"/>
            </a:ln>
          </p:spPr>
        </p:cxnSp>
      </p:grpSp>
      <p:grpSp>
        <p:nvGrpSpPr>
          <p:cNvPr id="11277" name="Group 108"/>
          <p:cNvGrpSpPr>
            <a:grpSpLocks/>
          </p:cNvGrpSpPr>
          <p:nvPr/>
        </p:nvGrpSpPr>
        <p:grpSpPr bwMode="auto">
          <a:xfrm>
            <a:off x="3895725" y="3025775"/>
            <a:ext cx="3248025" cy="1352550"/>
            <a:chOff x="2454" y="1906"/>
            <a:chExt cx="2046" cy="852"/>
          </a:xfrm>
        </p:grpSpPr>
        <p:sp>
          <p:nvSpPr>
            <p:cNvPr id="11285" name="Text Box 109"/>
            <p:cNvSpPr txBox="1">
              <a:spLocks noChangeArrowheads="1"/>
            </p:cNvSpPr>
            <p:nvPr/>
          </p:nvSpPr>
          <p:spPr bwMode="auto">
            <a:xfrm>
              <a:off x="2454" y="1906"/>
              <a:ext cx="1254" cy="596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>
                  <a:latin typeface="Times New Roman" pitchFamily="18" charset="0"/>
                </a:rPr>
                <a:t>Distribution Tank</a:t>
              </a:r>
            </a:p>
          </p:txBody>
        </p:sp>
        <p:cxnSp>
          <p:nvCxnSpPr>
            <p:cNvPr id="11286" name="AutoShape 110"/>
            <p:cNvCxnSpPr>
              <a:cxnSpLocks noChangeShapeType="1"/>
              <a:stCxn id="11285" idx="3"/>
              <a:endCxn id="11380" idx="0"/>
            </p:cNvCxnSpPr>
            <p:nvPr/>
          </p:nvCxnSpPr>
          <p:spPr bwMode="auto">
            <a:xfrm>
              <a:off x="3708" y="2204"/>
              <a:ext cx="792" cy="554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lg" len="med"/>
              <a:tailEnd type="triangle" w="lg" len="med"/>
            </a:ln>
          </p:spPr>
        </p:cxnSp>
      </p:grpSp>
      <p:pic>
        <p:nvPicPr>
          <p:cNvPr id="11278" name="Picture 111" descr="IMG_044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67425" y="5264150"/>
            <a:ext cx="180975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12" descr="CedricSummer05-1 015b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752600"/>
            <a:ext cx="249396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80" name="Group 113"/>
          <p:cNvGrpSpPr>
            <a:grpSpLocks/>
          </p:cNvGrpSpPr>
          <p:nvPr/>
        </p:nvGrpSpPr>
        <p:grpSpPr bwMode="auto">
          <a:xfrm>
            <a:off x="182563" y="3259138"/>
            <a:ext cx="1233487" cy="2089150"/>
            <a:chOff x="115" y="2053"/>
            <a:chExt cx="777" cy="1316"/>
          </a:xfrm>
        </p:grpSpPr>
        <p:sp>
          <p:nvSpPr>
            <p:cNvPr id="11283" name="Text Box 114"/>
            <p:cNvSpPr txBox="1">
              <a:spLocks noChangeArrowheads="1"/>
            </p:cNvSpPr>
            <p:nvPr/>
          </p:nvSpPr>
          <p:spPr bwMode="auto">
            <a:xfrm>
              <a:off x="115" y="2504"/>
              <a:ext cx="777" cy="865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800">
                  <a:latin typeface="Times New Roman" pitchFamily="18" charset="0"/>
                </a:rPr>
                <a:t>Spring box or dam</a:t>
              </a:r>
            </a:p>
          </p:txBody>
        </p:sp>
        <p:cxnSp>
          <p:nvCxnSpPr>
            <p:cNvPr id="11284" name="AutoShape 115"/>
            <p:cNvCxnSpPr>
              <a:cxnSpLocks noChangeShapeType="1"/>
              <a:stCxn id="11283" idx="0"/>
              <a:endCxn id="11377" idx="1"/>
            </p:cNvCxnSpPr>
            <p:nvPr/>
          </p:nvCxnSpPr>
          <p:spPr bwMode="auto">
            <a:xfrm flipH="1" flipV="1">
              <a:off x="381" y="2053"/>
              <a:ext cx="123" cy="45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</p:cxnSp>
      </p:grpSp>
      <p:pic>
        <p:nvPicPr>
          <p:cNvPr id="273524" name="Picture 11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33838" y="3830638"/>
            <a:ext cx="24082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 descr="DSC02011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Raw Water (Entrance tank)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DSC01966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s-HN" smtClean="0"/>
              <a:t>Chemical Doser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MOV01968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HN" dirty="0" err="1" smtClean="0">
                <a:solidFill>
                  <a:schemeClr val="bg1"/>
                </a:solidFill>
              </a:rPr>
              <a:t>Water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leaving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the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entrance</a:t>
            </a:r>
            <a:r>
              <a:rPr lang="es-HN" dirty="0" smtClean="0">
                <a:solidFill>
                  <a:schemeClr val="bg1"/>
                </a:solidFill>
              </a:rPr>
              <a:t> </a:t>
            </a:r>
            <a:r>
              <a:rPr lang="es-HN" dirty="0" err="1" smtClean="0">
                <a:solidFill>
                  <a:schemeClr val="bg1"/>
                </a:solidFill>
              </a:rPr>
              <a:t>tank</a:t>
            </a:r>
            <a:endParaRPr lang="es-H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DSC02012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Flocculator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OV02008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Flocs!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DSC01959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>
                <a:solidFill>
                  <a:schemeClr val="bg1"/>
                </a:solidFill>
              </a:rPr>
              <a:t>Sedimentation tank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DSC01956.JPG"/>
          <p:cNvPicPr>
            <a:picLocks noGrp="1" noChangeAspect="1"/>
          </p:cNvPicPr>
          <p:nvPr isPhoto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HN" smtClean="0"/>
              <a:t>Chlorinator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828800" y="1600200"/>
            <a:ext cx="4876800" cy="4876800"/>
            <a:chOff x="1152" y="1008"/>
            <a:chExt cx="3072" cy="3072"/>
          </a:xfrm>
        </p:grpSpPr>
        <p:sp>
          <p:nvSpPr>
            <p:cNvPr id="20500" name="Oval 24"/>
            <p:cNvSpPr>
              <a:spLocks noChangeArrowheads="1"/>
            </p:cNvSpPr>
            <p:nvPr/>
          </p:nvSpPr>
          <p:spPr bwMode="auto">
            <a:xfrm>
              <a:off x="1152" y="1008"/>
              <a:ext cx="3072" cy="30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Oval 25"/>
            <p:cNvSpPr>
              <a:spLocks noChangeArrowheads="1"/>
            </p:cNvSpPr>
            <p:nvPr/>
          </p:nvSpPr>
          <p:spPr bwMode="auto">
            <a:xfrm>
              <a:off x="1392" y="1272"/>
              <a:ext cx="2592" cy="2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Integration of CFD into R&amp;D </a:t>
            </a:r>
            <a:endParaRPr lang="en-US" sz="4000" dirty="0" smtClean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screen">
            <a:lum bright="12000"/>
          </a:blip>
          <a:srcRect/>
          <a:stretch>
            <a:fillRect/>
          </a:stretch>
        </p:blipFill>
        <p:spPr bwMode="auto">
          <a:xfrm>
            <a:off x="2133600" y="1752600"/>
            <a:ext cx="1901825" cy="14255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C6C3C6"/>
              </a:clrFrom>
              <a:clrTo>
                <a:srgbClr val="C6C3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648200"/>
            <a:ext cx="2667000" cy="1893888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419600" y="1524000"/>
            <a:ext cx="2190750" cy="2111375"/>
            <a:chOff x="2784" y="960"/>
            <a:chExt cx="1380" cy="1330"/>
          </a:xfrm>
        </p:grpSpPr>
        <p:sp>
          <p:nvSpPr>
            <p:cNvPr id="20498" name="Rectangle 15"/>
            <p:cNvSpPr>
              <a:spLocks noChangeArrowheads="1"/>
            </p:cNvSpPr>
            <p:nvPr/>
          </p:nvSpPr>
          <p:spPr bwMode="auto">
            <a:xfrm>
              <a:off x="2832" y="1008"/>
              <a:ext cx="1248" cy="9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499" name="Picture 8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784" y="960"/>
              <a:ext cx="1380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6477000" y="1828800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Analytical </a:t>
            </a:r>
          </a:p>
          <a:p>
            <a:r>
              <a:rPr lang="en-US" b="1"/>
              <a:t>Modeling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762000" y="19494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Laboratory Research</a:t>
            </a:r>
          </a:p>
        </p:txBody>
      </p:sp>
      <p:pic>
        <p:nvPicPr>
          <p:cNvPr id="20489" name="Picture 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91400" y="3048000"/>
            <a:ext cx="430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3"/>
          <p:cNvPicPr>
            <a:picLocks noChangeAspect="1" noChangeArrowheads="1"/>
          </p:cNvPicPr>
          <p:nvPr/>
        </p:nvPicPr>
        <p:blipFill>
          <a:blip r:embed="rId7" cstate="screen"/>
          <a:srcRect l="26065" t="29863" r="18797" b="41846"/>
          <a:stretch>
            <a:fillRect/>
          </a:stretch>
        </p:blipFill>
        <p:spPr bwMode="auto">
          <a:xfrm>
            <a:off x="5334000" y="3733800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17"/>
          <p:cNvSpPr txBox="1">
            <a:spLocks noChangeArrowheads="1"/>
          </p:cNvSpPr>
          <p:nvPr/>
        </p:nvSpPr>
        <p:spPr bwMode="auto">
          <a:xfrm>
            <a:off x="6629400" y="33528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CFD</a:t>
            </a:r>
          </a:p>
        </p:txBody>
      </p:sp>
      <p:sp>
        <p:nvSpPr>
          <p:cNvPr id="20492" name="Text Box 18"/>
          <p:cNvSpPr txBox="1">
            <a:spLocks noChangeArrowheads="1"/>
          </p:cNvSpPr>
          <p:nvPr/>
        </p:nvSpPr>
        <p:spPr bwMode="auto">
          <a:xfrm>
            <a:off x="7010400" y="6064250"/>
            <a:ext cx="1539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Automated Design</a:t>
            </a:r>
          </a:p>
        </p:txBody>
      </p:sp>
      <p:sp>
        <p:nvSpPr>
          <p:cNvPr id="20493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Full Scale Implementation,</a:t>
            </a:r>
          </a:p>
          <a:p>
            <a:r>
              <a:rPr lang="en-US" b="1"/>
              <a:t>Capacity Building, Training, and Empowerment</a:t>
            </a:r>
          </a:p>
        </p:txBody>
      </p:sp>
      <p:sp>
        <p:nvSpPr>
          <p:cNvPr id="20494" name="Text Box 20"/>
          <p:cNvSpPr txBox="1">
            <a:spLocks noChangeArrowheads="1"/>
          </p:cNvSpPr>
          <p:nvPr/>
        </p:nvSpPr>
        <p:spPr bwMode="auto">
          <a:xfrm>
            <a:off x="228600" y="3886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Evaluation</a:t>
            </a:r>
          </a:p>
        </p:txBody>
      </p:sp>
      <p:sp>
        <p:nvSpPr>
          <p:cNvPr id="20495" name="Text Box 21"/>
          <p:cNvSpPr txBox="1">
            <a:spLocks noChangeArrowheads="1"/>
          </p:cNvSpPr>
          <p:nvPr/>
        </p:nvSpPr>
        <p:spPr bwMode="auto">
          <a:xfrm>
            <a:off x="5499100" y="4376738"/>
            <a:ext cx="1663700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/>
              <a:t>Normalized energy dissipation</a:t>
            </a:r>
          </a:p>
        </p:txBody>
      </p:sp>
      <p:pic>
        <p:nvPicPr>
          <p:cNvPr id="20496" name="Picture 2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90800" y="5334000"/>
            <a:ext cx="18145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2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600200" y="3505200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3"/>
          <p:cNvGrpSpPr/>
          <p:nvPr/>
        </p:nvGrpSpPr>
        <p:grpSpPr>
          <a:xfrm>
            <a:off x="3618225" y="3810000"/>
            <a:ext cx="1371600" cy="1130260"/>
            <a:chOff x="3618225" y="3810000"/>
            <a:chExt cx="1371600" cy="1130260"/>
          </a:xfrm>
        </p:grpSpPr>
        <p:sp>
          <p:nvSpPr>
            <p:cNvPr id="22" name="Curved Left Arrow 21"/>
            <p:cNvSpPr/>
            <p:nvPr/>
          </p:nvSpPr>
          <p:spPr>
            <a:xfrm rot="5071826">
              <a:off x="3884925" y="3835360"/>
              <a:ext cx="838200" cy="137160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62400" y="3810000"/>
              <a:ext cx="7617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/>
                <a:t>t?</a:t>
              </a:r>
              <a:endParaRPr lang="en-US" sz="54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smtClean="0"/>
              <a:t>Flocculation – Sedimentation</a:t>
            </a: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365500" y="3886200"/>
            <a:ext cx="4191000" cy="1958975"/>
            <a:chOff x="2880" y="2448"/>
            <a:chExt cx="2640" cy="1234"/>
          </a:xfrm>
        </p:grpSpPr>
        <p:sp>
          <p:nvSpPr>
            <p:cNvPr id="12330" name="Rectangle 4"/>
            <p:cNvSpPr>
              <a:spLocks noChangeArrowheads="1"/>
            </p:cNvSpPr>
            <p:nvPr/>
          </p:nvSpPr>
          <p:spPr bwMode="auto">
            <a:xfrm>
              <a:off x="2880" y="2591"/>
              <a:ext cx="2640" cy="1091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31" name="Freeform 5"/>
            <p:cNvSpPr>
              <a:spLocks/>
            </p:cNvSpPr>
            <p:nvPr/>
          </p:nvSpPr>
          <p:spPr bwMode="auto">
            <a:xfrm>
              <a:off x="2880" y="2477"/>
              <a:ext cx="2640" cy="1205"/>
            </a:xfrm>
            <a:custGeom>
              <a:avLst/>
              <a:gdLst>
                <a:gd name="T0" fmla="*/ 0 w 2640"/>
                <a:gd name="T1" fmla="*/ 1205 h 1205"/>
                <a:gd name="T2" fmla="*/ 2640 w 2640"/>
                <a:gd name="T3" fmla="*/ 1205 h 1205"/>
                <a:gd name="T4" fmla="*/ 2640 w 2640"/>
                <a:gd name="T5" fmla="*/ 0 h 1205"/>
                <a:gd name="T6" fmla="*/ 0 60000 65536"/>
                <a:gd name="T7" fmla="*/ 0 60000 65536"/>
                <a:gd name="T8" fmla="*/ 0 60000 65536"/>
                <a:gd name="T9" fmla="*/ 0 w 2640"/>
                <a:gd name="T10" fmla="*/ 0 h 1205"/>
                <a:gd name="T11" fmla="*/ 2640 w 2640"/>
                <a:gd name="T12" fmla="*/ 1205 h 12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0" h="1205">
                  <a:moveTo>
                    <a:pt x="0" y="1205"/>
                  </a:moveTo>
                  <a:lnTo>
                    <a:pt x="2640" y="1205"/>
                  </a:lnTo>
                  <a:lnTo>
                    <a:pt x="2640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32" name="Group 6"/>
            <p:cNvGrpSpPr>
              <a:grpSpLocks/>
            </p:cNvGrpSpPr>
            <p:nvPr/>
          </p:nvGrpSpPr>
          <p:grpSpPr bwMode="auto">
            <a:xfrm>
              <a:off x="3160" y="2764"/>
              <a:ext cx="2217" cy="516"/>
              <a:chOff x="1428" y="1864"/>
              <a:chExt cx="3072" cy="864"/>
            </a:xfrm>
          </p:grpSpPr>
          <p:sp>
            <p:nvSpPr>
              <p:cNvPr id="12352" name="Line 7"/>
              <p:cNvSpPr>
                <a:spLocks noChangeShapeType="1"/>
              </p:cNvSpPr>
              <p:nvPr/>
            </p:nvSpPr>
            <p:spPr bwMode="auto">
              <a:xfrm rot="1800000" flipV="1">
                <a:off x="142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3" name="Line 8"/>
              <p:cNvSpPr>
                <a:spLocks noChangeShapeType="1"/>
              </p:cNvSpPr>
              <p:nvPr/>
            </p:nvSpPr>
            <p:spPr bwMode="auto">
              <a:xfrm rot="1800000" flipV="1">
                <a:off x="152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4" name="Line 9"/>
              <p:cNvSpPr>
                <a:spLocks noChangeShapeType="1"/>
              </p:cNvSpPr>
              <p:nvPr/>
            </p:nvSpPr>
            <p:spPr bwMode="auto">
              <a:xfrm rot="1800000" flipV="1">
                <a:off x="162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5" name="Line 10"/>
              <p:cNvSpPr>
                <a:spLocks noChangeShapeType="1"/>
              </p:cNvSpPr>
              <p:nvPr/>
            </p:nvSpPr>
            <p:spPr bwMode="auto">
              <a:xfrm rot="1800000" flipV="1">
                <a:off x="171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6" name="Line 11"/>
              <p:cNvSpPr>
                <a:spLocks noChangeShapeType="1"/>
              </p:cNvSpPr>
              <p:nvPr/>
            </p:nvSpPr>
            <p:spPr bwMode="auto">
              <a:xfrm rot="1800000" flipV="1">
                <a:off x="181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7" name="Line 12"/>
              <p:cNvSpPr>
                <a:spLocks noChangeShapeType="1"/>
              </p:cNvSpPr>
              <p:nvPr/>
            </p:nvSpPr>
            <p:spPr bwMode="auto">
              <a:xfrm rot="1800000" flipV="1">
                <a:off x="190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8" name="Line 13"/>
              <p:cNvSpPr>
                <a:spLocks noChangeShapeType="1"/>
              </p:cNvSpPr>
              <p:nvPr/>
            </p:nvSpPr>
            <p:spPr bwMode="auto">
              <a:xfrm rot="1800000" flipV="1">
                <a:off x="200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9" name="Line 14"/>
              <p:cNvSpPr>
                <a:spLocks noChangeShapeType="1"/>
              </p:cNvSpPr>
              <p:nvPr/>
            </p:nvSpPr>
            <p:spPr bwMode="auto">
              <a:xfrm rot="1800000" flipV="1">
                <a:off x="210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0" name="Line 15"/>
              <p:cNvSpPr>
                <a:spLocks noChangeShapeType="1"/>
              </p:cNvSpPr>
              <p:nvPr/>
            </p:nvSpPr>
            <p:spPr bwMode="auto">
              <a:xfrm rot="1800000" flipV="1">
                <a:off x="219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1" name="Line 16"/>
              <p:cNvSpPr>
                <a:spLocks noChangeShapeType="1"/>
              </p:cNvSpPr>
              <p:nvPr/>
            </p:nvSpPr>
            <p:spPr bwMode="auto">
              <a:xfrm rot="1800000" flipV="1">
                <a:off x="229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2" name="Line 17"/>
              <p:cNvSpPr>
                <a:spLocks noChangeShapeType="1"/>
              </p:cNvSpPr>
              <p:nvPr/>
            </p:nvSpPr>
            <p:spPr bwMode="auto">
              <a:xfrm rot="1800000" flipV="1">
                <a:off x="238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3" name="Line 18"/>
              <p:cNvSpPr>
                <a:spLocks noChangeShapeType="1"/>
              </p:cNvSpPr>
              <p:nvPr/>
            </p:nvSpPr>
            <p:spPr bwMode="auto">
              <a:xfrm rot="1800000" flipV="1">
                <a:off x="248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4" name="Line 19"/>
              <p:cNvSpPr>
                <a:spLocks noChangeShapeType="1"/>
              </p:cNvSpPr>
              <p:nvPr/>
            </p:nvSpPr>
            <p:spPr bwMode="auto">
              <a:xfrm rot="1800000" flipV="1">
                <a:off x="258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5" name="Line 20"/>
              <p:cNvSpPr>
                <a:spLocks noChangeShapeType="1"/>
              </p:cNvSpPr>
              <p:nvPr/>
            </p:nvSpPr>
            <p:spPr bwMode="auto">
              <a:xfrm rot="1800000" flipV="1">
                <a:off x="267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6" name="Line 21"/>
              <p:cNvSpPr>
                <a:spLocks noChangeShapeType="1"/>
              </p:cNvSpPr>
              <p:nvPr/>
            </p:nvSpPr>
            <p:spPr bwMode="auto">
              <a:xfrm rot="1800000" flipV="1">
                <a:off x="277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7" name="Line 22"/>
              <p:cNvSpPr>
                <a:spLocks noChangeShapeType="1"/>
              </p:cNvSpPr>
              <p:nvPr/>
            </p:nvSpPr>
            <p:spPr bwMode="auto">
              <a:xfrm rot="1800000" flipV="1">
                <a:off x="286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8" name="Line 23"/>
              <p:cNvSpPr>
                <a:spLocks noChangeShapeType="1"/>
              </p:cNvSpPr>
              <p:nvPr/>
            </p:nvSpPr>
            <p:spPr bwMode="auto">
              <a:xfrm rot="1800000" flipV="1">
                <a:off x="296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69" name="Line 24"/>
              <p:cNvSpPr>
                <a:spLocks noChangeShapeType="1"/>
              </p:cNvSpPr>
              <p:nvPr/>
            </p:nvSpPr>
            <p:spPr bwMode="auto">
              <a:xfrm rot="1800000" flipV="1">
                <a:off x="306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0" name="Line 25"/>
              <p:cNvSpPr>
                <a:spLocks noChangeShapeType="1"/>
              </p:cNvSpPr>
              <p:nvPr/>
            </p:nvSpPr>
            <p:spPr bwMode="auto">
              <a:xfrm rot="1800000" flipV="1">
                <a:off x="315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1" name="Line 26"/>
              <p:cNvSpPr>
                <a:spLocks noChangeShapeType="1"/>
              </p:cNvSpPr>
              <p:nvPr/>
            </p:nvSpPr>
            <p:spPr bwMode="auto">
              <a:xfrm rot="1800000" flipV="1">
                <a:off x="325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2" name="Line 27"/>
              <p:cNvSpPr>
                <a:spLocks noChangeShapeType="1"/>
              </p:cNvSpPr>
              <p:nvPr/>
            </p:nvSpPr>
            <p:spPr bwMode="auto">
              <a:xfrm rot="1800000" flipV="1">
                <a:off x="3347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3" name="Line 28"/>
              <p:cNvSpPr>
                <a:spLocks noChangeShapeType="1"/>
              </p:cNvSpPr>
              <p:nvPr/>
            </p:nvSpPr>
            <p:spPr bwMode="auto">
              <a:xfrm rot="1800000" flipV="1">
                <a:off x="3443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4" name="Line 29"/>
              <p:cNvSpPr>
                <a:spLocks noChangeShapeType="1"/>
              </p:cNvSpPr>
              <p:nvPr/>
            </p:nvSpPr>
            <p:spPr bwMode="auto">
              <a:xfrm rot="1800000" flipV="1">
                <a:off x="3539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5" name="Line 30"/>
              <p:cNvSpPr>
                <a:spLocks noChangeShapeType="1"/>
              </p:cNvSpPr>
              <p:nvPr/>
            </p:nvSpPr>
            <p:spPr bwMode="auto">
              <a:xfrm rot="1800000" flipV="1">
                <a:off x="3635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6" name="Line 31"/>
              <p:cNvSpPr>
                <a:spLocks noChangeShapeType="1"/>
              </p:cNvSpPr>
              <p:nvPr/>
            </p:nvSpPr>
            <p:spPr bwMode="auto">
              <a:xfrm rot="1800000" flipV="1">
                <a:off x="3731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7" name="Line 32"/>
              <p:cNvSpPr>
                <a:spLocks noChangeShapeType="1"/>
              </p:cNvSpPr>
              <p:nvPr/>
            </p:nvSpPr>
            <p:spPr bwMode="auto">
              <a:xfrm rot="1800000" flipV="1">
                <a:off x="3827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8" name="Line 33"/>
              <p:cNvSpPr>
                <a:spLocks noChangeShapeType="1"/>
              </p:cNvSpPr>
              <p:nvPr/>
            </p:nvSpPr>
            <p:spPr bwMode="auto">
              <a:xfrm rot="1800000" flipV="1">
                <a:off x="3923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79" name="Line 34"/>
              <p:cNvSpPr>
                <a:spLocks noChangeShapeType="1"/>
              </p:cNvSpPr>
              <p:nvPr/>
            </p:nvSpPr>
            <p:spPr bwMode="auto">
              <a:xfrm rot="1800000" flipV="1">
                <a:off x="4019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0" name="Line 35"/>
              <p:cNvSpPr>
                <a:spLocks noChangeShapeType="1"/>
              </p:cNvSpPr>
              <p:nvPr/>
            </p:nvSpPr>
            <p:spPr bwMode="auto">
              <a:xfrm rot="1800000" flipV="1">
                <a:off x="4116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1" name="Line 36"/>
              <p:cNvSpPr>
                <a:spLocks noChangeShapeType="1"/>
              </p:cNvSpPr>
              <p:nvPr/>
            </p:nvSpPr>
            <p:spPr bwMode="auto">
              <a:xfrm rot="1800000" flipV="1">
                <a:off x="4212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2" name="Line 37"/>
              <p:cNvSpPr>
                <a:spLocks noChangeShapeType="1"/>
              </p:cNvSpPr>
              <p:nvPr/>
            </p:nvSpPr>
            <p:spPr bwMode="auto">
              <a:xfrm rot="1800000" flipV="1">
                <a:off x="4308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3" name="Line 38"/>
              <p:cNvSpPr>
                <a:spLocks noChangeShapeType="1"/>
              </p:cNvSpPr>
              <p:nvPr/>
            </p:nvSpPr>
            <p:spPr bwMode="auto">
              <a:xfrm rot="1800000" flipV="1">
                <a:off x="4404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84" name="Line 39"/>
              <p:cNvSpPr>
                <a:spLocks noChangeShapeType="1"/>
              </p:cNvSpPr>
              <p:nvPr/>
            </p:nvSpPr>
            <p:spPr bwMode="auto">
              <a:xfrm rot="1800000" flipV="1">
                <a:off x="4500" y="1864"/>
                <a:ext cx="0" cy="8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33" name="Line 40"/>
            <p:cNvSpPr>
              <a:spLocks noChangeShapeType="1"/>
            </p:cNvSpPr>
            <p:nvPr/>
          </p:nvSpPr>
          <p:spPr bwMode="auto">
            <a:xfrm flipV="1">
              <a:off x="3023" y="2448"/>
              <a:ext cx="0" cy="123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34" name="Group 41"/>
            <p:cNvGrpSpPr>
              <a:grpSpLocks/>
            </p:cNvGrpSpPr>
            <p:nvPr/>
          </p:nvGrpSpPr>
          <p:grpSpPr bwMode="auto">
            <a:xfrm>
              <a:off x="3138" y="3424"/>
              <a:ext cx="2152" cy="29"/>
              <a:chOff x="1392" y="3360"/>
              <a:chExt cx="2640" cy="0"/>
            </a:xfrm>
          </p:grpSpPr>
          <p:sp>
            <p:nvSpPr>
              <p:cNvPr id="12345" name="Line 42"/>
              <p:cNvSpPr>
                <a:spLocks noChangeShapeType="1"/>
              </p:cNvSpPr>
              <p:nvPr/>
            </p:nvSpPr>
            <p:spPr bwMode="auto">
              <a:xfrm>
                <a:off x="1392" y="3360"/>
                <a:ext cx="3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6" name="Line 43"/>
              <p:cNvSpPr>
                <a:spLocks noChangeShapeType="1"/>
              </p:cNvSpPr>
              <p:nvPr/>
            </p:nvSpPr>
            <p:spPr bwMode="auto">
              <a:xfrm>
                <a:off x="1776" y="3360"/>
                <a:ext cx="336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7" name="Line 44"/>
              <p:cNvSpPr>
                <a:spLocks noChangeShapeType="1"/>
              </p:cNvSpPr>
              <p:nvPr/>
            </p:nvSpPr>
            <p:spPr bwMode="auto">
              <a:xfrm>
                <a:off x="2160" y="3360"/>
                <a:ext cx="33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8" name="Line 45"/>
              <p:cNvSpPr>
                <a:spLocks noChangeShapeType="1"/>
              </p:cNvSpPr>
              <p:nvPr/>
            </p:nvSpPr>
            <p:spPr bwMode="auto">
              <a:xfrm>
                <a:off x="2544" y="3360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9" name="Line 46"/>
              <p:cNvSpPr>
                <a:spLocks noChangeShapeType="1"/>
              </p:cNvSpPr>
              <p:nvPr/>
            </p:nvSpPr>
            <p:spPr bwMode="auto">
              <a:xfrm>
                <a:off x="2928" y="3360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0" name="Line 47"/>
              <p:cNvSpPr>
                <a:spLocks noChangeShapeType="1"/>
              </p:cNvSpPr>
              <p:nvPr/>
            </p:nvSpPr>
            <p:spPr bwMode="auto">
              <a:xfrm>
                <a:off x="3312" y="3360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51" name="Line 48"/>
              <p:cNvSpPr>
                <a:spLocks noChangeShapeType="1"/>
              </p:cNvSpPr>
              <p:nvPr/>
            </p:nvSpPr>
            <p:spPr bwMode="auto">
              <a:xfrm>
                <a:off x="3696" y="3360"/>
                <a:ext cx="33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2335" name="Group 49"/>
            <p:cNvGrpSpPr>
              <a:grpSpLocks/>
            </p:cNvGrpSpPr>
            <p:nvPr/>
          </p:nvGrpSpPr>
          <p:grpSpPr bwMode="auto">
            <a:xfrm flipH="1" flipV="1">
              <a:off x="3167" y="2678"/>
              <a:ext cx="2152" cy="28"/>
              <a:chOff x="1200" y="1440"/>
              <a:chExt cx="2640" cy="0"/>
            </a:xfrm>
          </p:grpSpPr>
          <p:sp>
            <p:nvSpPr>
              <p:cNvPr id="12338" name="Line 50"/>
              <p:cNvSpPr>
                <a:spLocks noChangeShapeType="1"/>
              </p:cNvSpPr>
              <p:nvPr/>
            </p:nvSpPr>
            <p:spPr bwMode="auto">
              <a:xfrm flipH="1">
                <a:off x="1200" y="1440"/>
                <a:ext cx="3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39" name="Line 51"/>
              <p:cNvSpPr>
                <a:spLocks noChangeShapeType="1"/>
              </p:cNvSpPr>
              <p:nvPr/>
            </p:nvSpPr>
            <p:spPr bwMode="auto">
              <a:xfrm flipH="1">
                <a:off x="1584" y="1440"/>
                <a:ext cx="336" cy="0"/>
              </a:xfrm>
              <a:prstGeom prst="line">
                <a:avLst/>
              </a:prstGeom>
              <a:noFill/>
              <a:ln w="635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0" name="Line 52"/>
              <p:cNvSpPr>
                <a:spLocks noChangeShapeType="1"/>
              </p:cNvSpPr>
              <p:nvPr/>
            </p:nvSpPr>
            <p:spPr bwMode="auto">
              <a:xfrm flipH="1">
                <a:off x="1968" y="1440"/>
                <a:ext cx="33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1" name="Line 53"/>
              <p:cNvSpPr>
                <a:spLocks noChangeShapeType="1"/>
              </p:cNvSpPr>
              <p:nvPr/>
            </p:nvSpPr>
            <p:spPr bwMode="auto">
              <a:xfrm flipH="1">
                <a:off x="2352" y="1440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2" name="Line 54"/>
              <p:cNvSpPr>
                <a:spLocks noChangeShapeType="1"/>
              </p:cNvSpPr>
              <p:nvPr/>
            </p:nvSpPr>
            <p:spPr bwMode="auto">
              <a:xfrm flipH="1">
                <a:off x="2736" y="1440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3" name="Line 55"/>
              <p:cNvSpPr>
                <a:spLocks noChangeShapeType="1"/>
              </p:cNvSpPr>
              <p:nvPr/>
            </p:nvSpPr>
            <p:spPr bwMode="auto">
              <a:xfrm flipH="1">
                <a:off x="3120" y="1440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44" name="Line 56"/>
              <p:cNvSpPr>
                <a:spLocks noChangeShapeType="1"/>
              </p:cNvSpPr>
              <p:nvPr/>
            </p:nvSpPr>
            <p:spPr bwMode="auto">
              <a:xfrm flipH="1">
                <a:off x="3504" y="1440"/>
                <a:ext cx="33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none" w="lg" len="med"/>
                <a:tailEnd type="triangle" w="lg" len="med"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36" name="Oval 57"/>
            <p:cNvSpPr>
              <a:spLocks noChangeArrowheads="1"/>
            </p:cNvSpPr>
            <p:nvPr/>
          </p:nvSpPr>
          <p:spPr bwMode="auto">
            <a:xfrm>
              <a:off x="2928" y="2663"/>
              <a:ext cx="33" cy="3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37" name="Line 58"/>
            <p:cNvSpPr>
              <a:spLocks noChangeShapeType="1"/>
            </p:cNvSpPr>
            <p:nvPr/>
          </p:nvSpPr>
          <p:spPr bwMode="auto">
            <a:xfrm flipV="1">
              <a:off x="3023" y="3309"/>
              <a:ext cx="0" cy="201"/>
            </a:xfrm>
            <a:prstGeom prst="line">
              <a:avLst/>
            </a:prstGeom>
            <a:noFill/>
            <a:ln w="57150">
              <a:pattFill prst="dkHorz">
                <a:fgClr>
                  <a:schemeClr val="tx1"/>
                </a:fgClr>
                <a:bgClr>
                  <a:schemeClr val="hlink"/>
                </a:bgClr>
              </a:patt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292" name="Group 59"/>
          <p:cNvGrpSpPr>
            <a:grpSpLocks/>
          </p:cNvGrpSpPr>
          <p:nvPr/>
        </p:nvGrpSpPr>
        <p:grpSpPr bwMode="auto">
          <a:xfrm>
            <a:off x="1117600" y="3746500"/>
            <a:ext cx="2255838" cy="2089150"/>
            <a:chOff x="1459" y="2449"/>
            <a:chExt cx="1421" cy="807"/>
          </a:xfrm>
        </p:grpSpPr>
        <p:sp>
          <p:nvSpPr>
            <p:cNvPr id="12317" name="Rectangle 60"/>
            <p:cNvSpPr>
              <a:spLocks noChangeArrowheads="1"/>
            </p:cNvSpPr>
            <p:nvPr/>
          </p:nvSpPr>
          <p:spPr bwMode="auto">
            <a:xfrm>
              <a:off x="1469" y="2552"/>
              <a:ext cx="148" cy="3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18" name="Rectangle 61"/>
            <p:cNvSpPr>
              <a:spLocks noChangeArrowheads="1"/>
            </p:cNvSpPr>
            <p:nvPr/>
          </p:nvSpPr>
          <p:spPr bwMode="auto">
            <a:xfrm>
              <a:off x="1615" y="2552"/>
              <a:ext cx="149" cy="67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19" name="Rectangle 62"/>
            <p:cNvSpPr>
              <a:spLocks noChangeArrowheads="1"/>
            </p:cNvSpPr>
            <p:nvPr/>
          </p:nvSpPr>
          <p:spPr bwMode="auto">
            <a:xfrm>
              <a:off x="1761" y="2568"/>
              <a:ext cx="431" cy="667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0" name="Rectangle 63"/>
            <p:cNvSpPr>
              <a:spLocks noChangeArrowheads="1"/>
            </p:cNvSpPr>
            <p:nvPr/>
          </p:nvSpPr>
          <p:spPr bwMode="auto">
            <a:xfrm>
              <a:off x="2192" y="2578"/>
              <a:ext cx="430" cy="66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1" name="Rectangle 64"/>
            <p:cNvSpPr>
              <a:spLocks noChangeArrowheads="1"/>
            </p:cNvSpPr>
            <p:nvPr/>
          </p:nvSpPr>
          <p:spPr bwMode="auto">
            <a:xfrm>
              <a:off x="2622" y="2588"/>
              <a:ext cx="258" cy="668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322" name="Freeform 65"/>
            <p:cNvSpPr>
              <a:spLocks/>
            </p:cNvSpPr>
            <p:nvPr/>
          </p:nvSpPr>
          <p:spPr bwMode="auto">
            <a:xfrm>
              <a:off x="1459" y="2590"/>
              <a:ext cx="1420" cy="666"/>
            </a:xfrm>
            <a:custGeom>
              <a:avLst/>
              <a:gdLst>
                <a:gd name="T0" fmla="*/ 0 w 4407"/>
                <a:gd name="T1" fmla="*/ 0 h 2357"/>
                <a:gd name="T2" fmla="*/ 471 w 4407"/>
                <a:gd name="T3" fmla="*/ 0 h 2357"/>
                <a:gd name="T4" fmla="*/ 471 w 4407"/>
                <a:gd name="T5" fmla="*/ 2261 h 2357"/>
                <a:gd name="T6" fmla="*/ 4407 w 4407"/>
                <a:gd name="T7" fmla="*/ 2357 h 23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7"/>
                <a:gd name="T13" fmla="*/ 0 h 2357"/>
                <a:gd name="T14" fmla="*/ 4407 w 4407"/>
                <a:gd name="T15" fmla="*/ 2357 h 23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7" h="2357">
                  <a:moveTo>
                    <a:pt x="0" y="0"/>
                  </a:moveTo>
                  <a:lnTo>
                    <a:pt x="471" y="0"/>
                  </a:lnTo>
                  <a:lnTo>
                    <a:pt x="471" y="2261"/>
                  </a:lnTo>
                  <a:lnTo>
                    <a:pt x="4407" y="2357"/>
                  </a:ln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2323" name="Group 66"/>
            <p:cNvGrpSpPr>
              <a:grpSpLocks/>
            </p:cNvGrpSpPr>
            <p:nvPr/>
          </p:nvGrpSpPr>
          <p:grpSpPr bwMode="auto">
            <a:xfrm>
              <a:off x="1758" y="2449"/>
              <a:ext cx="867" cy="579"/>
              <a:chOff x="1561" y="1187"/>
              <a:chExt cx="3006" cy="1763"/>
            </a:xfrm>
          </p:grpSpPr>
          <p:sp>
            <p:nvSpPr>
              <p:cNvPr id="12327" name="Rectangle 67" descr="Wide upward diagonal"/>
              <p:cNvSpPr>
                <a:spLocks noChangeArrowheads="1"/>
              </p:cNvSpPr>
              <p:nvPr/>
            </p:nvSpPr>
            <p:spPr bwMode="auto">
              <a:xfrm>
                <a:off x="156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28" name="Rectangle 68" descr="Wide upward diagonal"/>
              <p:cNvSpPr>
                <a:spLocks noChangeArrowheads="1"/>
              </p:cNvSpPr>
              <p:nvPr/>
            </p:nvSpPr>
            <p:spPr bwMode="auto">
              <a:xfrm>
                <a:off x="3036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329" name="Rectangle 69" descr="Wide upward diagonal"/>
              <p:cNvSpPr>
                <a:spLocks noChangeArrowheads="1"/>
              </p:cNvSpPr>
              <p:nvPr/>
            </p:nvSpPr>
            <p:spPr bwMode="auto">
              <a:xfrm>
                <a:off x="4511" y="1187"/>
                <a:ext cx="56" cy="17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  <a:miter lim="800000"/>
                <a:headEnd type="none" w="lg" len="med"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2324" name="Rectangle 70" descr="Wide upward diagonal"/>
            <p:cNvSpPr>
              <a:spLocks noChangeArrowheads="1"/>
            </p:cNvSpPr>
            <p:nvPr/>
          </p:nvSpPr>
          <p:spPr bwMode="auto">
            <a:xfrm>
              <a:off x="1965" y="2721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25" name="Rectangle 71" descr="Wide upward diagonal"/>
            <p:cNvSpPr>
              <a:spLocks noChangeArrowheads="1"/>
            </p:cNvSpPr>
            <p:nvPr/>
          </p:nvSpPr>
          <p:spPr bwMode="auto">
            <a:xfrm>
              <a:off x="2391" y="2731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326" name="Rectangle 72" descr="Wide upward diagonal"/>
            <p:cNvSpPr>
              <a:spLocks noChangeArrowheads="1"/>
            </p:cNvSpPr>
            <p:nvPr/>
          </p:nvSpPr>
          <p:spPr bwMode="auto">
            <a:xfrm>
              <a:off x="2816" y="2739"/>
              <a:ext cx="16" cy="50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tx1"/>
              </a:bgClr>
            </a:pattFill>
            <a:ln w="12700">
              <a:solidFill>
                <a:schemeClr val="tx1"/>
              </a:solidFill>
              <a:miter lim="800000"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75529" name="Oval 73"/>
          <p:cNvSpPr>
            <a:spLocks noChangeArrowheads="1"/>
          </p:cNvSpPr>
          <p:nvPr/>
        </p:nvSpPr>
        <p:spPr bwMode="auto">
          <a:xfrm>
            <a:off x="1066800" y="1943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0" name="Oval 74"/>
          <p:cNvSpPr>
            <a:spLocks noChangeArrowheads="1"/>
          </p:cNvSpPr>
          <p:nvPr/>
        </p:nvSpPr>
        <p:spPr bwMode="auto">
          <a:xfrm>
            <a:off x="2590800" y="2324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1" name="Oval 75"/>
          <p:cNvSpPr>
            <a:spLocks noChangeArrowheads="1"/>
          </p:cNvSpPr>
          <p:nvPr/>
        </p:nvSpPr>
        <p:spPr bwMode="auto">
          <a:xfrm>
            <a:off x="4191000" y="1943100"/>
            <a:ext cx="457200" cy="45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32" name="Text Box 76"/>
          <p:cNvSpPr txBox="1">
            <a:spLocks noChangeArrowheads="1"/>
          </p:cNvSpPr>
          <p:nvPr/>
        </p:nvSpPr>
        <p:spPr bwMode="auto">
          <a:xfrm>
            <a:off x="5791200" y="1752600"/>
            <a:ext cx="240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Shear collisions </a:t>
            </a:r>
          </a:p>
        </p:txBody>
      </p:sp>
      <p:pic>
        <p:nvPicPr>
          <p:cNvPr id="275533" name="Picture 77" descr="inlinestati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6363" y="4129088"/>
            <a:ext cx="2159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Line 78"/>
          <p:cNvSpPr>
            <a:spLocks noChangeShapeType="1"/>
          </p:cNvSpPr>
          <p:nvPr/>
        </p:nvSpPr>
        <p:spPr bwMode="auto">
          <a:xfrm>
            <a:off x="2122488" y="4389438"/>
            <a:ext cx="0" cy="70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79"/>
          <p:cNvSpPr>
            <a:spLocks noChangeShapeType="1"/>
          </p:cNvSpPr>
          <p:nvPr/>
        </p:nvSpPr>
        <p:spPr bwMode="auto">
          <a:xfrm flipV="1">
            <a:off x="1743075" y="4711700"/>
            <a:ext cx="0" cy="70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5536" name="Text Box 80"/>
          <p:cNvSpPr txBox="1">
            <a:spLocks noChangeArrowheads="1"/>
          </p:cNvSpPr>
          <p:nvPr/>
        </p:nvSpPr>
        <p:spPr bwMode="auto">
          <a:xfrm>
            <a:off x="-1438275" y="3027363"/>
            <a:ext cx="1325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Aluminum sulfate</a:t>
            </a:r>
          </a:p>
        </p:txBody>
      </p:sp>
      <p:pic>
        <p:nvPicPr>
          <p:cNvPr id="275537" name="Picture 81" descr="La34strea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403350"/>
            <a:ext cx="206057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538" name="Text Box 82"/>
          <p:cNvSpPr txBox="1">
            <a:spLocks noChangeArrowheads="1"/>
          </p:cNvSpPr>
          <p:nvPr/>
        </p:nvSpPr>
        <p:spPr bwMode="auto">
          <a:xfrm>
            <a:off x="163513" y="4329113"/>
            <a:ext cx="1077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400"/>
              <a:t>Rapid Mix </a:t>
            </a:r>
          </a:p>
        </p:txBody>
      </p:sp>
      <p:sp>
        <p:nvSpPr>
          <p:cNvPr id="275539" name="Text Box 83"/>
          <p:cNvSpPr txBox="1">
            <a:spLocks noChangeArrowheads="1"/>
          </p:cNvSpPr>
          <p:nvPr/>
        </p:nvSpPr>
        <p:spPr bwMode="auto">
          <a:xfrm>
            <a:off x="1331913" y="5829300"/>
            <a:ext cx="220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Flocculation</a:t>
            </a:r>
          </a:p>
        </p:txBody>
      </p:sp>
      <p:sp>
        <p:nvSpPr>
          <p:cNvPr id="275540" name="Text Box 84"/>
          <p:cNvSpPr txBox="1">
            <a:spLocks noChangeArrowheads="1"/>
          </p:cNvSpPr>
          <p:nvPr/>
        </p:nvSpPr>
        <p:spPr bwMode="auto">
          <a:xfrm>
            <a:off x="4594225" y="5895975"/>
            <a:ext cx="220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Sedimentation</a:t>
            </a:r>
          </a:p>
        </p:txBody>
      </p:sp>
      <p:sp>
        <p:nvSpPr>
          <p:cNvPr id="275541" name="Oval 85"/>
          <p:cNvSpPr>
            <a:spLocks noChangeArrowheads="1"/>
          </p:cNvSpPr>
          <p:nvPr/>
        </p:nvSpPr>
        <p:spPr bwMode="auto">
          <a:xfrm>
            <a:off x="1365250" y="3865563"/>
            <a:ext cx="88900" cy="88900"/>
          </a:xfrm>
          <a:prstGeom prst="ellipse">
            <a:avLst/>
          </a:prstGeom>
          <a:solidFill>
            <a:srgbClr val="996600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5542" name="Freeform 86"/>
          <p:cNvSpPr>
            <a:spLocks/>
          </p:cNvSpPr>
          <p:nvPr/>
        </p:nvSpPr>
        <p:spPr bwMode="auto">
          <a:xfrm>
            <a:off x="7327900" y="4051300"/>
            <a:ext cx="1104900" cy="1389063"/>
          </a:xfrm>
          <a:custGeom>
            <a:avLst/>
            <a:gdLst>
              <a:gd name="T0" fmla="*/ 90 w 696"/>
              <a:gd name="T1" fmla="*/ 100 h 875"/>
              <a:gd name="T2" fmla="*/ 622 w 696"/>
              <a:gd name="T3" fmla="*/ 763 h 875"/>
              <a:gd name="T4" fmla="*/ 535 w 696"/>
              <a:gd name="T5" fmla="*/ 774 h 875"/>
              <a:gd name="T6" fmla="*/ 79 w 696"/>
              <a:gd name="T7" fmla="*/ 165 h 875"/>
              <a:gd name="T8" fmla="*/ 90 w 696"/>
              <a:gd name="T9" fmla="*/ 100 h 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6"/>
              <a:gd name="T16" fmla="*/ 0 h 875"/>
              <a:gd name="T17" fmla="*/ 696 w 696"/>
              <a:gd name="T18" fmla="*/ 875 h 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6" h="875">
                <a:moveTo>
                  <a:pt x="90" y="100"/>
                </a:moveTo>
                <a:cubicBezTo>
                  <a:pt x="568" y="176"/>
                  <a:pt x="553" y="651"/>
                  <a:pt x="622" y="763"/>
                </a:cubicBezTo>
                <a:cubicBezTo>
                  <a:pt x="696" y="875"/>
                  <a:pt x="665" y="774"/>
                  <a:pt x="535" y="774"/>
                </a:cubicBezTo>
                <a:cubicBezTo>
                  <a:pt x="448" y="263"/>
                  <a:pt x="275" y="219"/>
                  <a:pt x="79" y="165"/>
                </a:cubicBezTo>
                <a:cubicBezTo>
                  <a:pt x="79" y="78"/>
                  <a:pt x="0" y="0"/>
                  <a:pt x="90" y="10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75543" name="Picture 87" descr="Ojojona (795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1275" y="4835525"/>
            <a:ext cx="10001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5544" name="AutoShape 88"/>
          <p:cNvSpPr>
            <a:spLocks noChangeArrowheads="1"/>
          </p:cNvSpPr>
          <p:nvPr/>
        </p:nvSpPr>
        <p:spPr bwMode="auto">
          <a:xfrm>
            <a:off x="1346200" y="2881313"/>
            <a:ext cx="258763" cy="1241425"/>
          </a:xfrm>
          <a:prstGeom prst="downArrow">
            <a:avLst>
              <a:gd name="adj1" fmla="val 50000"/>
              <a:gd name="adj2" fmla="val 119938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5545" name="Line 89"/>
          <p:cNvSpPr>
            <a:spLocks noChangeShapeType="1"/>
          </p:cNvSpPr>
          <p:nvPr/>
        </p:nvSpPr>
        <p:spPr bwMode="auto">
          <a:xfrm>
            <a:off x="896938" y="3622675"/>
            <a:ext cx="466725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90"/>
          <p:cNvGrpSpPr>
            <a:grpSpLocks/>
          </p:cNvGrpSpPr>
          <p:nvPr/>
        </p:nvGrpSpPr>
        <p:grpSpPr bwMode="auto">
          <a:xfrm>
            <a:off x="7086600" y="2819400"/>
            <a:ext cx="1322388" cy="1316038"/>
            <a:chOff x="4782" y="2005"/>
            <a:chExt cx="833" cy="829"/>
          </a:xfrm>
        </p:grpSpPr>
        <p:sp>
          <p:nvSpPr>
            <p:cNvPr id="12315" name="Text Box 91"/>
            <p:cNvSpPr txBox="1">
              <a:spLocks noChangeArrowheads="1"/>
            </p:cNvSpPr>
            <p:nvPr/>
          </p:nvSpPr>
          <p:spPr bwMode="auto">
            <a:xfrm>
              <a:off x="4782" y="2005"/>
              <a:ext cx="8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Chlorine</a:t>
              </a:r>
            </a:p>
          </p:txBody>
        </p:sp>
        <p:sp>
          <p:nvSpPr>
            <p:cNvPr id="12316" name="Line 92"/>
            <p:cNvSpPr>
              <a:spLocks noChangeShapeType="1"/>
            </p:cNvSpPr>
            <p:nvPr/>
          </p:nvSpPr>
          <p:spPr bwMode="auto">
            <a:xfrm>
              <a:off x="5184" y="2285"/>
              <a:ext cx="0" cy="5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5549" name="Text Box 93"/>
          <p:cNvSpPr txBox="1">
            <a:spLocks noChangeArrowheads="1"/>
          </p:cNvSpPr>
          <p:nvPr/>
        </p:nvSpPr>
        <p:spPr bwMode="auto">
          <a:xfrm>
            <a:off x="2971800" y="3200400"/>
            <a:ext cx="3744913" cy="5191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folHlink"/>
                </a:solidFill>
              </a:rPr>
              <a:t>Without any electricity!</a:t>
            </a:r>
          </a:p>
        </p:txBody>
      </p:sp>
      <p:sp>
        <p:nvSpPr>
          <p:cNvPr id="275550" name="Oval 94"/>
          <p:cNvSpPr>
            <a:spLocks noChangeArrowheads="1"/>
          </p:cNvSpPr>
          <p:nvPr/>
        </p:nvSpPr>
        <p:spPr bwMode="auto">
          <a:xfrm>
            <a:off x="0" y="2995613"/>
            <a:ext cx="1377950" cy="768350"/>
          </a:xfrm>
          <a:prstGeom prst="ellipse">
            <a:avLst/>
          </a:prstGeom>
          <a:noFill/>
          <a:ln w="28575">
            <a:solidFill>
              <a:schemeClr val="folHlink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5551" name="Oval 95"/>
          <p:cNvSpPr>
            <a:spLocks noChangeArrowheads="1"/>
          </p:cNvSpPr>
          <p:nvPr/>
        </p:nvSpPr>
        <p:spPr bwMode="auto">
          <a:xfrm>
            <a:off x="7080250" y="2667000"/>
            <a:ext cx="1377950" cy="768350"/>
          </a:xfrm>
          <a:prstGeom prst="ellipse">
            <a:avLst/>
          </a:prstGeom>
          <a:noFill/>
          <a:ln w="28575">
            <a:solidFill>
              <a:schemeClr val="folHlink"/>
            </a:solidFill>
            <a:round/>
            <a:headEnd type="none" w="lg" len="med"/>
            <a:tailEnd type="none" w="lg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27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22222E-6 -1.7341E-7 L 0.16319 -1.7341E-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5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800"/>
                                        <p:tgtEl>
                                          <p:spTgt spid="27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7086E-6 C 3.33333E-6 0.01226 3.33333E-6 0.02475 0.0026 0.03562 C 0.00521 0.04649 0.0158 0.05712 0.01597 0.06568 C 0.01614 0.07424 0.00347 0.07909 0.00399 0.08719 C 0.00451 0.09528 0.01805 0.10662 0.01857 0.11379 C 0.01909 0.12095 0.0085 0.12257 0.00659 0.12974 C 0.00468 0.13691 0.00521 0.1457 0.00659 0.15634 C 0.00798 0.16698 0.01493 0.18432 0.01458 0.19357 C 0.01423 0.20282 0.00503 0.20375 0.00399 0.21138 C 0.00295 0.21901 0.0026 0.23659 0.00798 0.23983 C 0.01336 0.24306 0.02847 0.26457 0.03646 0.2315 C 0.04444 0.19843 0.03003 0.03862 0.0559 0.04094 C 0.08177 0.04325 0.06336 0.22711 0.09323 0.22572 C 0.12309 0.22433 0.1033 0.05088 0.13055 0.04972 C 0.15781 0.04857 0.13819 0.23058 0.16666 0.23104 C 0.19514 0.2315 0.18194 0.04579 0.20521 0.04625 C 0.22847 0.04672 0.20034 0.19357 0.22916 0.2167 C 0.25816 0.24006 0.34444 0.21115 0.37916 0.1871 C 0.40746 0.13784 0.40989 0.11957 0.43732 0.07285 C 0.44045 0.07285 0.40347 0.15079 0.39253 0.1834 C 0.38715 0.25463 0.38507 0.25093 0.38316 0.26873 " pathEditMode="relative" rAng="0" ptsTypes="aaaaaaaaaaasssssafffa">
                                      <p:cBhvr>
                                        <p:cTn id="19" dur="11700" fill="hold"/>
                                        <p:tgtEl>
                                          <p:spTgt spid="275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13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grpId="1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755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7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3" presetClass="path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Motion origin="layout" path="M 3.33333E-6 -4.44444E-6 L 0.56666 -4.44444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3.33333E-6 -2.22222E-6 L 0.4 -2.22222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33333E-6 -4.44444E-6 L 0.56666 -4.44444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75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2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75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2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75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mph" presetSubtype="0" grpId="1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755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27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2755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27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27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12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11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900"/>
                                        <p:tgtEl>
                                          <p:spTgt spid="27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529" grpId="0" animBg="1"/>
      <p:bldP spid="275529" grpId="1" animBg="1"/>
      <p:bldP spid="275529" grpId="2" animBg="1"/>
      <p:bldP spid="275530" grpId="0" animBg="1"/>
      <p:bldP spid="275530" grpId="1" animBg="1"/>
      <p:bldP spid="275530" grpId="2" animBg="1"/>
      <p:bldP spid="275531" grpId="0" animBg="1"/>
      <p:bldP spid="275531" grpId="1" animBg="1"/>
      <p:bldP spid="275532" grpId="0"/>
      <p:bldP spid="275532" grpId="1"/>
      <p:bldP spid="275536" grpId="0"/>
      <p:bldP spid="275538" grpId="0"/>
      <p:bldP spid="275538" grpId="1"/>
      <p:bldP spid="275539" grpId="0"/>
      <p:bldP spid="275539" grpId="1"/>
      <p:bldP spid="275540" grpId="0"/>
      <p:bldP spid="275540" grpId="1"/>
      <p:bldP spid="275541" grpId="0" animBg="1"/>
      <p:bldP spid="275541" grpId="1" animBg="1"/>
      <p:bldP spid="275542" grpId="0" animBg="1"/>
      <p:bldP spid="275544" grpId="0" animBg="1"/>
      <p:bldP spid="275545" grpId="0" animBg="1"/>
      <p:bldP spid="275549" grpId="0"/>
      <p:bldP spid="275550" grpId="0" animBg="1"/>
      <p:bldP spid="2755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The AguaClara Niche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5105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Globally we estimate that 125 million could benefit from AguaClara water treatment plants</a:t>
            </a:r>
          </a:p>
          <a:p>
            <a:pPr eaLnBrk="1" hangingPunct="1"/>
            <a:r>
              <a:rPr lang="en-US" dirty="0" smtClean="0"/>
              <a:t>To meet that need in 10 years our partners would need to be building approximately </a:t>
            </a:r>
            <a:br>
              <a:rPr lang="en-US" dirty="0" smtClean="0"/>
            </a:br>
            <a:r>
              <a:rPr lang="en-US" sz="4400" u="sng" dirty="0" smtClean="0"/>
              <a:t>3 plants per day</a:t>
            </a:r>
          </a:p>
        </p:txBody>
      </p:sp>
      <p:pic>
        <p:nvPicPr>
          <p:cNvPr id="10246" name="Picture 7" descr="0015_08_7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1676400"/>
            <a:ext cx="269716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0015_08_77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3962400"/>
            <a:ext cx="269716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Population </a:t>
            </a:r>
            <a:r>
              <a:rPr lang="en-US" dirty="0" smtClean="0"/>
              <a:t>Served by AguaClara</a:t>
            </a:r>
            <a:endParaRPr lang="en-US" dirty="0" smtClean="0"/>
          </a:p>
        </p:txBody>
      </p:sp>
      <p:pic>
        <p:nvPicPr>
          <p:cNvPr id="1028" name="Picture 4" descr="IMGP48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86200" y="3676650"/>
            <a:ext cx="1295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onduras 15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95400" y="4556125"/>
            <a:ext cx="129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Marcala%20inauguration"/>
          <p:cNvPicPr>
            <a:picLocks noChangeAspect="1" noChangeArrowheads="1"/>
          </p:cNvPicPr>
          <p:nvPr/>
        </p:nvPicPr>
        <p:blipFill>
          <a:blip r:embed="rId5" cstate="screen"/>
          <a:srcRect b="-3436"/>
          <a:stretch>
            <a:fillRect/>
          </a:stretch>
        </p:blipFill>
        <p:spPr bwMode="auto">
          <a:xfrm>
            <a:off x="4114800" y="219075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3087" y="1676400"/>
            <a:ext cx="12049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0" y="1524000"/>
          <a:ext cx="8943975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">
  <a:themeElements>
    <a:clrScheme name="AguaClara 1">
      <a:dk1>
        <a:srgbClr val="000000"/>
      </a:dk1>
      <a:lt1>
        <a:srgbClr val="EFF7FB"/>
      </a:lt1>
      <a:dk2>
        <a:srgbClr val="000000"/>
      </a:dk2>
      <a:lt2>
        <a:srgbClr val="969696"/>
      </a:lt2>
      <a:accent1>
        <a:srgbClr val="0099FF"/>
      </a:accent1>
      <a:accent2>
        <a:srgbClr val="156169"/>
      </a:accent2>
      <a:accent3>
        <a:srgbClr val="F6FAFD"/>
      </a:accent3>
      <a:accent4>
        <a:srgbClr val="000000"/>
      </a:accent4>
      <a:accent5>
        <a:srgbClr val="AACAFF"/>
      </a:accent5>
      <a:accent6>
        <a:srgbClr val="12575E"/>
      </a:accent6>
      <a:hlink>
        <a:srgbClr val="0000FF"/>
      </a:hlink>
      <a:folHlink>
        <a:srgbClr val="C50B1D"/>
      </a:folHlink>
    </a:clrScheme>
    <a:fontScheme name="AguaClara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uaClara 1">
        <a:dk1>
          <a:srgbClr val="000000"/>
        </a:dk1>
        <a:lt1>
          <a:srgbClr val="EFF7FB"/>
        </a:lt1>
        <a:dk2>
          <a:srgbClr val="000000"/>
        </a:dk2>
        <a:lt2>
          <a:srgbClr val="969696"/>
        </a:lt2>
        <a:accent1>
          <a:srgbClr val="0099FF"/>
        </a:accent1>
        <a:accent2>
          <a:srgbClr val="156169"/>
        </a:accent2>
        <a:accent3>
          <a:srgbClr val="F6FAFD"/>
        </a:accent3>
        <a:accent4>
          <a:srgbClr val="000000"/>
        </a:accent4>
        <a:accent5>
          <a:srgbClr val="AACAFF"/>
        </a:accent5>
        <a:accent6>
          <a:srgbClr val="12575E"/>
        </a:accent6>
        <a:hlink>
          <a:srgbClr val="0000FF"/>
        </a:hlink>
        <a:folHlink>
          <a:srgbClr val="C50B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guaClara the road">
  <a:themeElements>
    <a:clrScheme name="1_AguaClara the road 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ADAA"/>
      </a:accent5>
      <a:accent6>
        <a:srgbClr val="E78A00"/>
      </a:accent6>
      <a:hlink>
        <a:srgbClr val="3366FF"/>
      </a:hlink>
      <a:folHlink>
        <a:srgbClr val="A50021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nroe's Teaching">
  <a:themeElements>
    <a:clrScheme name="classroom">
      <a:dk1>
        <a:srgbClr val="663300"/>
      </a:dk1>
      <a:lt1>
        <a:srgbClr val="FFFFFF"/>
      </a:lt1>
      <a:dk2>
        <a:srgbClr val="003A1A"/>
      </a:dk2>
      <a:lt2>
        <a:srgbClr val="FFFFFF"/>
      </a:lt2>
      <a:accent1>
        <a:srgbClr val="F14343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1900B4"/>
      </a:hlink>
      <a:folHlink>
        <a:srgbClr val="AC0000"/>
      </a:folHlink>
    </a:clrScheme>
    <a:fontScheme name="teach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none" w="lg" len="med"/>
          <a:tailEnd type="non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none" w="lg" len="med"/>
          <a:tailEnd type="non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aching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AEAEAE"/>
        </a:accent6>
        <a:hlink>
          <a:srgbClr val="EAEAEA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ching 2">
        <a:dk1>
          <a:srgbClr val="000000"/>
        </a:dk1>
        <a:lt1>
          <a:srgbClr val="FFFFFF"/>
        </a:lt1>
        <a:dk2>
          <a:srgbClr val="003225"/>
        </a:dk2>
        <a:lt2>
          <a:srgbClr val="85FFBC"/>
        </a:lt2>
        <a:accent1>
          <a:srgbClr val="FA3A57"/>
        </a:accent1>
        <a:accent2>
          <a:srgbClr val="FBA305"/>
        </a:accent2>
        <a:accent3>
          <a:srgbClr val="AAADAC"/>
        </a:accent3>
        <a:accent4>
          <a:srgbClr val="DADADA"/>
        </a:accent4>
        <a:accent5>
          <a:srgbClr val="FCAEB4"/>
        </a:accent5>
        <a:accent6>
          <a:srgbClr val="E39304"/>
        </a:accent6>
        <a:hlink>
          <a:srgbClr val="3DA3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ching 3">
        <a:dk1>
          <a:srgbClr val="000000"/>
        </a:dk1>
        <a:lt1>
          <a:srgbClr val="FFFFFF"/>
        </a:lt1>
        <a:dk2>
          <a:srgbClr val="000044"/>
        </a:dk2>
        <a:lt2>
          <a:srgbClr val="FBBFF4"/>
        </a:lt2>
        <a:accent1>
          <a:srgbClr val="BC3C48"/>
        </a:accent1>
        <a:accent2>
          <a:srgbClr val="FF00FF"/>
        </a:accent2>
        <a:accent3>
          <a:srgbClr val="AAAAB0"/>
        </a:accent3>
        <a:accent4>
          <a:srgbClr val="DADADA"/>
        </a:accent4>
        <a:accent5>
          <a:srgbClr val="DAAFB1"/>
        </a:accent5>
        <a:accent6>
          <a:srgbClr val="E700E7"/>
        </a:accent6>
        <a:hlink>
          <a:srgbClr val="0000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ching 4">
        <a:dk1>
          <a:srgbClr val="000000"/>
        </a:dk1>
        <a:lt1>
          <a:srgbClr val="F8F8F8"/>
        </a:lt1>
        <a:dk2>
          <a:srgbClr val="2A002A"/>
        </a:dk2>
        <a:lt2>
          <a:srgbClr val="FFC9FF"/>
        </a:lt2>
        <a:accent1>
          <a:srgbClr val="CB9661"/>
        </a:accent1>
        <a:accent2>
          <a:srgbClr val="90F4B8"/>
        </a:accent2>
        <a:accent3>
          <a:srgbClr val="ACAAAC"/>
        </a:accent3>
        <a:accent4>
          <a:srgbClr val="D4D4D4"/>
        </a:accent4>
        <a:accent5>
          <a:srgbClr val="E2C9B7"/>
        </a:accent5>
        <a:accent6>
          <a:srgbClr val="82DDA6"/>
        </a:accent6>
        <a:hlink>
          <a:srgbClr val="0000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ching 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5F5F5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B6B6B6"/>
        </a:accent5>
        <a:accent6>
          <a:srgbClr val="737373"/>
        </a:accent6>
        <a:hlink>
          <a:srgbClr val="B2B2B2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ching 6">
        <a:dk1>
          <a:srgbClr val="663300"/>
        </a:dk1>
        <a:lt1>
          <a:srgbClr val="FFFFFF"/>
        </a:lt1>
        <a:dk2>
          <a:srgbClr val="85FFBC"/>
        </a:dk2>
        <a:lt2>
          <a:srgbClr val="000000"/>
        </a:lt2>
        <a:accent1>
          <a:srgbClr val="FA3A57"/>
        </a:accent1>
        <a:accent2>
          <a:srgbClr val="FBA305"/>
        </a:accent2>
        <a:accent3>
          <a:srgbClr val="FFFFFF"/>
        </a:accent3>
        <a:accent4>
          <a:srgbClr val="562A00"/>
        </a:accent4>
        <a:accent5>
          <a:srgbClr val="FCAEB4"/>
        </a:accent5>
        <a:accent6>
          <a:srgbClr val="E39304"/>
        </a:accent6>
        <a:hlink>
          <a:srgbClr val="3DA3FF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ching 7">
        <a:dk1>
          <a:srgbClr val="663300"/>
        </a:dk1>
        <a:lt1>
          <a:srgbClr val="FFFFFF"/>
        </a:lt1>
        <a:dk2>
          <a:srgbClr val="003A1A"/>
        </a:dk2>
        <a:lt2>
          <a:srgbClr val="000000"/>
        </a:lt2>
        <a:accent1>
          <a:srgbClr val="F14343"/>
        </a:accent1>
        <a:accent2>
          <a:srgbClr val="FBA305"/>
        </a:accent2>
        <a:accent3>
          <a:srgbClr val="FFFFFF"/>
        </a:accent3>
        <a:accent4>
          <a:srgbClr val="562A00"/>
        </a:accent4>
        <a:accent5>
          <a:srgbClr val="F7B0B0"/>
        </a:accent5>
        <a:accent6>
          <a:srgbClr val="E39304"/>
        </a:accent6>
        <a:hlink>
          <a:srgbClr val="7E69FF"/>
        </a:hlink>
        <a:folHlink>
          <a:srgbClr val="A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24793</TotalTime>
  <Words>1048</Words>
  <Application>Microsoft Office PowerPoint</Application>
  <PresentationFormat>On-screen Show (4:3)</PresentationFormat>
  <Paragraphs>209</Paragraphs>
  <Slides>47</Slides>
  <Notes>38</Notes>
  <HiddenSlides>0</HiddenSlides>
  <MMClips>1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AguaClara</vt:lpstr>
      <vt:lpstr>1_AguaClara the road</vt:lpstr>
      <vt:lpstr>Monroe's Teaching</vt:lpstr>
      <vt:lpstr>Equation</vt:lpstr>
      <vt:lpstr>MathType 6.0 Equation</vt:lpstr>
      <vt:lpstr>CFD for the AguaClara project: Connecting Advanced Simulation to Robust, Sustainable Tech</vt:lpstr>
      <vt:lpstr>The        AguaClara Story</vt:lpstr>
      <vt:lpstr>Tap Water: What you didn’t want to know</vt:lpstr>
      <vt:lpstr>Gravity Water Supply</vt:lpstr>
      <vt:lpstr>Flocculation – Sedimentation</vt:lpstr>
      <vt:lpstr>The AguaClara Niche</vt:lpstr>
      <vt:lpstr>Population Served by AguaClara</vt:lpstr>
      <vt:lpstr>Slide 8</vt:lpstr>
      <vt:lpstr>Slide 9</vt:lpstr>
      <vt:lpstr>Slide 10</vt:lpstr>
      <vt:lpstr>Slide 11</vt:lpstr>
      <vt:lpstr>Slide 12</vt:lpstr>
      <vt:lpstr>Slide 13</vt:lpstr>
      <vt:lpstr>Slide 14</vt:lpstr>
      <vt:lpstr>Hydraulic Flocculators</vt:lpstr>
      <vt:lpstr>Flocculator Geometry</vt:lpstr>
      <vt:lpstr>How do the flocs grow?</vt:lpstr>
      <vt:lpstr>Exponential growth</vt:lpstr>
      <vt:lpstr>Collision Time between two flocs </vt:lpstr>
      <vt:lpstr>Collision Potential</vt:lpstr>
      <vt:lpstr>Enter CFD</vt:lpstr>
      <vt:lpstr>Top View</vt:lpstr>
      <vt:lpstr>Side View</vt:lpstr>
      <vt:lpstr>How can we optimize the design of the flocculator?</vt:lpstr>
      <vt:lpstr>Results of the CFD analysis: H/S = 4</vt:lpstr>
      <vt:lpstr>The Energy Dissipation Rate isn’t uniform</vt:lpstr>
      <vt:lpstr>Flocculation Efficiency</vt:lpstr>
      <vt:lpstr>Flocculation Efficiency</vt:lpstr>
      <vt:lpstr>Pressure Coefficient</vt:lpstr>
      <vt:lpstr>Why evaluate designs that are far from the optimum?</vt:lpstr>
      <vt:lpstr>Results of CFD Analysis</vt:lpstr>
      <vt:lpstr>A Surprising (and beautiful) Result</vt:lpstr>
      <vt:lpstr>Integration of CFD into R&amp;D </vt:lpstr>
      <vt:lpstr>Reflections</vt:lpstr>
      <vt:lpstr>Challenges of using CFD</vt:lpstr>
      <vt:lpstr>Acknowledgements</vt:lpstr>
      <vt:lpstr>Cuatro Comunidades Plant</vt:lpstr>
      <vt:lpstr>Chemical tanks</vt:lpstr>
      <vt:lpstr>Slide 39</vt:lpstr>
      <vt:lpstr>Raw Water (Entrance tank)</vt:lpstr>
      <vt:lpstr>Chemical Doser</vt:lpstr>
      <vt:lpstr>Water leaving the entrance tank</vt:lpstr>
      <vt:lpstr>Flocculator</vt:lpstr>
      <vt:lpstr>Flocs!</vt:lpstr>
      <vt:lpstr>Sedimentation tank</vt:lpstr>
      <vt:lpstr>Chlorinator</vt:lpstr>
      <vt:lpstr>Integration of CFD into R&amp;D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 Public Labs</dc:creator>
  <cp:lastModifiedBy>mw24</cp:lastModifiedBy>
  <cp:revision>214</cp:revision>
  <dcterms:created xsi:type="dcterms:W3CDTF">2008-04-07T03:00:52Z</dcterms:created>
  <dcterms:modified xsi:type="dcterms:W3CDTF">2009-10-22T20:46:01Z</dcterms:modified>
</cp:coreProperties>
</file>