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handoutMasterIdLst>
    <p:handoutMasterId r:id="rId37"/>
  </p:handoutMasterIdLst>
  <p:sldIdLst>
    <p:sldId id="319" r:id="rId2"/>
    <p:sldId id="411" r:id="rId3"/>
    <p:sldId id="412" r:id="rId4"/>
    <p:sldId id="413" r:id="rId5"/>
    <p:sldId id="414" r:id="rId6"/>
    <p:sldId id="415" r:id="rId7"/>
    <p:sldId id="416" r:id="rId8"/>
    <p:sldId id="417" r:id="rId9"/>
    <p:sldId id="432" r:id="rId10"/>
    <p:sldId id="431" r:id="rId11"/>
    <p:sldId id="335" r:id="rId12"/>
    <p:sldId id="337" r:id="rId13"/>
    <p:sldId id="354" r:id="rId14"/>
    <p:sldId id="429" r:id="rId15"/>
    <p:sldId id="392" r:id="rId16"/>
    <p:sldId id="361" r:id="rId17"/>
    <p:sldId id="439" r:id="rId18"/>
    <p:sldId id="438" r:id="rId19"/>
    <p:sldId id="437" r:id="rId20"/>
    <p:sldId id="433" r:id="rId21"/>
    <p:sldId id="434" r:id="rId22"/>
    <p:sldId id="435" r:id="rId23"/>
    <p:sldId id="436" r:id="rId24"/>
    <p:sldId id="419" r:id="rId25"/>
    <p:sldId id="420" r:id="rId26"/>
    <p:sldId id="423" r:id="rId27"/>
    <p:sldId id="421" r:id="rId28"/>
    <p:sldId id="422" r:id="rId29"/>
    <p:sldId id="424" r:id="rId30"/>
    <p:sldId id="426" r:id="rId31"/>
    <p:sldId id="425" r:id="rId32"/>
    <p:sldId id="427" r:id="rId33"/>
    <p:sldId id="428" r:id="rId34"/>
    <p:sldId id="430" r:id="rId35"/>
  </p:sldIdLst>
  <p:sldSz cx="9144000" cy="6858000" type="screen4x3"/>
  <p:notesSz cx="7315200" cy="9601200"/>
  <p:defaultTextStyle>
    <a:defPPr>
      <a:defRPr lang="es-HN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clrMru>
    <a:srgbClr val="226586"/>
    <a:srgbClr val="FF0066"/>
    <a:srgbClr val="FF9900"/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60" autoAdjust="0"/>
    <p:restoredTop sz="80715" autoAdjust="0"/>
  </p:normalViewPr>
  <p:slideViewPr>
    <p:cSldViewPr snapToGrid="0">
      <p:cViewPr varScale="1">
        <p:scale>
          <a:sx n="71" d="100"/>
          <a:sy n="71" d="100"/>
        </p:scale>
        <p:origin x="-4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310"/>
    </p:cViewPr>
  </p:sorterViewPr>
  <p:notesViewPr>
    <p:cSldViewPr snapToGrid="0">
      <p:cViewPr varScale="1">
        <p:scale>
          <a:sx n="48" d="100"/>
          <a:sy n="48" d="100"/>
        </p:scale>
        <p:origin x="-2076" y="-96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06778B5E-7DD2-465A-9EAA-170AEEEA7EE1}" type="datetimeFigureOut">
              <a:rPr lang="es-HN"/>
              <a:pPr>
                <a:defRPr/>
              </a:pPr>
              <a:t>05/03/2010</a:t>
            </a:fld>
            <a:endParaRPr lang="es-HN"/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623CE3F4-0A84-44DB-B698-6CE061773B29}" type="slidenum">
              <a:rPr lang="es-HN"/>
              <a:pPr>
                <a:defRPr/>
              </a:pPr>
              <a:t>‹#›</a:t>
            </a:fld>
            <a:endParaRPr lang="es-H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HN" noProof="0" smtClean="0"/>
              <a:t>Click to edit Master text styles</a:t>
            </a:r>
          </a:p>
          <a:p>
            <a:pPr lvl="1"/>
            <a:r>
              <a:rPr lang="es-HN" noProof="0" smtClean="0"/>
              <a:t>Second level</a:t>
            </a:r>
          </a:p>
          <a:p>
            <a:pPr lvl="2"/>
            <a:r>
              <a:rPr lang="es-HN" noProof="0" smtClean="0"/>
              <a:t>Third level</a:t>
            </a:r>
          </a:p>
          <a:p>
            <a:pPr lvl="3"/>
            <a:r>
              <a:rPr lang="es-HN" noProof="0" smtClean="0"/>
              <a:t>Fourth level</a:t>
            </a:r>
          </a:p>
          <a:p>
            <a:pPr lvl="4"/>
            <a:r>
              <a:rPr lang="es-H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E185F9F-DF42-4432-AE27-F2E07C3559AA}" type="slidenum">
              <a:rPr lang="es-HN"/>
              <a:pPr>
                <a:defRPr/>
              </a:pPr>
              <a:t>‹#›</a:t>
            </a:fld>
            <a:endParaRPr lang="es-H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543B0B-9442-416D-986B-DDB31871929D}" type="slidenum">
              <a:rPr lang="es-HN" smtClean="0"/>
              <a:pPr/>
              <a:t>1</a:t>
            </a:fld>
            <a:endParaRPr lang="es-HN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5A16CA96-22A4-4C63-9E3F-E1D145E5FDD0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9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5A16CA96-22A4-4C63-9E3F-E1D145E5FDD0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10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5A16CA96-22A4-4C63-9E3F-E1D145E5FDD0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11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83EBACCD-804C-488E-AA94-A96A710E73EF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12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904C7ED7-C4E2-41F0-B072-15753CCE3796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13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85CAB49A-AD4E-4093-B848-DEB74BD47895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15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485CD4EC-DF04-435F-B75F-EE9D21CEFB02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16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788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0"/>
            <a:ext cx="7772400" cy="1470025"/>
          </a:xfrm>
          <a:noFill/>
          <a:ln w="9525">
            <a:noFill/>
          </a:ln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AguaClara</a:t>
            </a: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1143000"/>
            <a:ext cx="6400800" cy="1752600"/>
          </a:xfrm>
          <a:noFill/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n-US"/>
              <a:t>Clear Water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15A92-ACA7-451A-B7F6-14759004E9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D0FA6-3600-4349-AC50-2AF06BBC14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EA46F-17BF-4DBB-A4EB-C4BB2B4E2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458200" cy="1143000"/>
          </a:xfrm>
          <a:noFill/>
        </p:spPr>
        <p:txBody>
          <a:bodyPr/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es-H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  <a:noFill/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35B36-09D3-415F-8246-8019219D56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C45E8-3CFE-4FC6-A212-5B6F5076CD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458200" cy="1143000"/>
          </a:xfrm>
          <a:noFill/>
        </p:spPr>
        <p:txBody>
          <a:bodyPr/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es-HN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97C6E-17B4-4EAB-B073-22C924BAB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229600" cy="1143000"/>
          </a:xfrm>
          <a:noFill/>
        </p:spPr>
        <p:txBody>
          <a:bodyPr/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es-H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48962-7598-40ED-8C4B-CA9A6D9CA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458200" cy="1143000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73340-A384-4314-8225-1AF2C0ABC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F3934-5360-4398-B65B-65FAB22391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7146D-488B-450E-AAA4-F7944C7461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H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019D0-58EC-49CF-8ACB-FA558C6A0F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chemeClr val="bg1">
              <a:alpha val="74901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9ED1D51-D029-44CD-909E-E3B288C0ED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07" r:id="rId10"/>
    <p:sldLayoutId id="2147483808" r:id="rId11"/>
  </p:sldLayoutIdLst>
  <p:transition/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H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8" descr="IMGP278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43000"/>
            <a:ext cx="7729538" cy="2438400"/>
          </a:xfrm>
          <a:solidFill>
            <a:schemeClr val="bg1">
              <a:alpha val="59999"/>
            </a:schemeClr>
          </a:solidFill>
          <a:ln>
            <a:noFill/>
          </a:ln>
        </p:spPr>
        <p:txBody>
          <a:bodyPr/>
          <a:lstStyle/>
          <a:p>
            <a:pPr algn="l" eaLnBrk="1" hangingPunct="1"/>
            <a:r>
              <a:rPr lang="es-HN" sz="4500" dirty="0" smtClean="0">
                <a:solidFill>
                  <a:schemeClr val="tx1"/>
                </a:solidFill>
              </a:rPr>
              <a:t>  </a:t>
            </a:r>
            <a:r>
              <a:rPr lang="es-HN" sz="4500" dirty="0" err="1" smtClean="0">
                <a:solidFill>
                  <a:schemeClr val="tx1"/>
                </a:solidFill>
              </a:rPr>
              <a:t>AguaClara</a:t>
            </a:r>
            <a:r>
              <a:rPr lang="es-HN" sz="4500" dirty="0" smtClean="0">
                <a:solidFill>
                  <a:schemeClr val="tx1"/>
                </a:solidFill>
              </a:rPr>
              <a:t>:</a:t>
            </a:r>
            <a:r>
              <a:rPr lang="es-HN" sz="4000" dirty="0" smtClean="0">
                <a:solidFill>
                  <a:schemeClr val="tx1"/>
                </a:solidFill>
              </a:rPr>
              <a:t/>
            </a:r>
            <a:br>
              <a:rPr lang="es-HN" sz="4000" dirty="0" smtClean="0">
                <a:solidFill>
                  <a:schemeClr val="tx1"/>
                </a:solidFill>
              </a:rPr>
            </a:br>
            <a:r>
              <a:rPr lang="es-HN" sz="4000" dirty="0" smtClean="0">
                <a:solidFill>
                  <a:schemeClr val="tx1"/>
                </a:solidFill>
              </a:rPr>
              <a:t>  </a:t>
            </a:r>
            <a:r>
              <a:rPr lang="es-HN" sz="3000" i="1" dirty="0" err="1" smtClean="0">
                <a:solidFill>
                  <a:schemeClr val="tx1"/>
                </a:solidFill>
              </a:rPr>
              <a:t>State</a:t>
            </a:r>
            <a:r>
              <a:rPr lang="es-HN" sz="3000" i="1" dirty="0" smtClean="0">
                <a:solidFill>
                  <a:schemeClr val="tx1"/>
                </a:solidFill>
              </a:rPr>
              <a:t> of </a:t>
            </a:r>
            <a:r>
              <a:rPr lang="es-HN" sz="3000" i="1" dirty="0" err="1" smtClean="0">
                <a:solidFill>
                  <a:schemeClr val="tx1"/>
                </a:solidFill>
              </a:rPr>
              <a:t>the</a:t>
            </a:r>
            <a:r>
              <a:rPr lang="es-HN" sz="3000" i="1" dirty="0" smtClean="0">
                <a:solidFill>
                  <a:schemeClr val="tx1"/>
                </a:solidFill>
              </a:rPr>
              <a:t> Project in Honduras</a:t>
            </a:r>
          </a:p>
        </p:txBody>
      </p:sp>
      <p:sp>
        <p:nvSpPr>
          <p:cNvPr id="1029" name="Rectangle 4"/>
          <p:cNvSpPr>
            <a:spLocks noChangeArrowheads="1"/>
          </p:cNvSpPr>
          <p:nvPr/>
        </p:nvSpPr>
        <p:spPr bwMode="auto">
          <a:xfrm>
            <a:off x="0" y="5653088"/>
            <a:ext cx="9144000" cy="1219200"/>
          </a:xfrm>
          <a:prstGeom prst="rect">
            <a:avLst/>
          </a:prstGeom>
          <a:solidFill>
            <a:schemeClr val="tx1">
              <a:alpha val="74901"/>
            </a:schemeClr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endParaRPr lang="en-US" sz="2000"/>
          </a:p>
        </p:txBody>
      </p:sp>
      <p:pic>
        <p:nvPicPr>
          <p:cNvPr id="1030" name="Picture 5" descr="CEE a ppt cover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8522" y="5849938"/>
            <a:ext cx="3048000" cy="68262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7827482" y="5715000"/>
          <a:ext cx="685800" cy="1004888"/>
        </p:xfrm>
        <a:graphic>
          <a:graphicData uri="http://schemas.openxmlformats.org/presentationml/2006/ole">
            <p:oleObj spid="_x0000_s1026" r:id="rId6" imgW="2448267" imgH="3134162" progId="">
              <p:embed/>
            </p:oleObj>
          </a:graphicData>
        </a:graphic>
      </p:graphicFrame>
      <p:sp>
        <p:nvSpPr>
          <p:cNvPr id="1031" name="Text Box 8"/>
          <p:cNvSpPr txBox="1">
            <a:spLocks noChangeArrowheads="1"/>
          </p:cNvSpPr>
          <p:nvPr/>
        </p:nvSpPr>
        <p:spPr bwMode="auto">
          <a:xfrm>
            <a:off x="-11113" y="3876675"/>
            <a:ext cx="8676142" cy="1200329"/>
          </a:xfrm>
          <a:prstGeom prst="rect">
            <a:avLst/>
          </a:prstGeom>
          <a:solidFill>
            <a:schemeClr val="bg1">
              <a:alpha val="59999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sz="1800" dirty="0" smtClean="0">
                <a:solidFill>
                  <a:schemeClr val="tx1"/>
                </a:solidFill>
                <a:latin typeface="Arial" charset="0"/>
              </a:rPr>
              <a:t>     </a:t>
            </a:r>
            <a:r>
              <a:rPr lang="es-HN" sz="1800" dirty="0" err="1" smtClean="0">
                <a:solidFill>
                  <a:schemeClr val="tx1"/>
                </a:solidFill>
                <a:latin typeface="Arial" charset="0"/>
              </a:rPr>
              <a:t>AguaClara</a:t>
            </a:r>
            <a:r>
              <a:rPr lang="es-HN" sz="18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s-HN" sz="1800" dirty="0" err="1" smtClean="0">
                <a:solidFill>
                  <a:schemeClr val="tx1"/>
                </a:solidFill>
                <a:latin typeface="Arial" charset="0"/>
              </a:rPr>
              <a:t>Advisory</a:t>
            </a:r>
            <a:r>
              <a:rPr lang="es-HN" sz="1800" dirty="0" smtClean="0">
                <a:solidFill>
                  <a:schemeClr val="tx1"/>
                </a:solidFill>
                <a:latin typeface="Arial" charset="0"/>
              </a:rPr>
              <a:t> Council Meeting</a:t>
            </a:r>
          </a:p>
          <a:p>
            <a:endParaRPr lang="es-HN" sz="1800" dirty="0" smtClean="0">
              <a:solidFill>
                <a:schemeClr val="tx1"/>
              </a:solidFill>
              <a:latin typeface="Arial" charset="0"/>
            </a:endParaRPr>
          </a:p>
          <a:p>
            <a:r>
              <a:rPr lang="es-HN" sz="1800" dirty="0" smtClean="0">
                <a:solidFill>
                  <a:schemeClr val="tx1"/>
                </a:solidFill>
                <a:latin typeface="Arial" charset="0"/>
              </a:rPr>
              <a:t>     </a:t>
            </a:r>
            <a:r>
              <a:rPr lang="es-HN" sz="1800" dirty="0" err="1" smtClean="0">
                <a:solidFill>
                  <a:schemeClr val="tx1"/>
                </a:solidFill>
                <a:latin typeface="Arial" charset="0"/>
              </a:rPr>
              <a:t>March</a:t>
            </a:r>
            <a:r>
              <a:rPr lang="es-HN" sz="1800" dirty="0" smtClean="0">
                <a:solidFill>
                  <a:schemeClr val="tx1"/>
                </a:solidFill>
                <a:latin typeface="Arial" charset="0"/>
              </a:rPr>
              <a:t> 5, 2010</a:t>
            </a:r>
            <a:endParaRPr lang="es-HN" sz="1800" dirty="0">
              <a:solidFill>
                <a:schemeClr val="tx1"/>
              </a:solidFill>
              <a:latin typeface="Arial" charset="0"/>
            </a:endParaRPr>
          </a:p>
          <a:p>
            <a:r>
              <a:rPr lang="es-HN" sz="1800" dirty="0">
                <a:solidFill>
                  <a:schemeClr val="tx1"/>
                </a:solidFill>
                <a:latin typeface="Arial" charset="0"/>
              </a:rPr>
              <a:t>     </a:t>
            </a:r>
            <a:r>
              <a:rPr lang="es-HN" sz="1800" dirty="0" err="1" smtClean="0">
                <a:solidFill>
                  <a:schemeClr val="tx1"/>
                </a:solidFill>
                <a:latin typeface="Arial" charset="0"/>
              </a:rPr>
              <a:t>Phone</a:t>
            </a:r>
            <a:r>
              <a:rPr lang="es-HN" sz="18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s-HN" sz="1800" dirty="0" err="1" smtClean="0">
                <a:solidFill>
                  <a:schemeClr val="tx1"/>
                </a:solidFill>
                <a:latin typeface="Arial" charset="0"/>
              </a:rPr>
              <a:t>conference</a:t>
            </a:r>
            <a:r>
              <a:rPr lang="es-HN" sz="1800" dirty="0" smtClean="0">
                <a:solidFill>
                  <a:schemeClr val="tx1"/>
                </a:solidFill>
                <a:latin typeface="Arial" charset="0"/>
              </a:rPr>
              <a:t>: </a:t>
            </a:r>
            <a:r>
              <a:rPr lang="es-HN" sz="1800" dirty="0" err="1" smtClean="0">
                <a:solidFill>
                  <a:schemeClr val="tx1"/>
                </a:solidFill>
                <a:latin typeface="Arial" charset="0"/>
              </a:rPr>
              <a:t>Cornell</a:t>
            </a:r>
            <a:r>
              <a:rPr lang="es-HN" sz="18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s-HN" sz="1800" dirty="0" err="1" smtClean="0">
                <a:solidFill>
                  <a:schemeClr val="tx1"/>
                </a:solidFill>
                <a:latin typeface="Arial" charset="0"/>
              </a:rPr>
              <a:t>University</a:t>
            </a:r>
            <a:r>
              <a:rPr lang="es-HN" sz="1800" dirty="0" smtClean="0">
                <a:solidFill>
                  <a:schemeClr val="tx1"/>
                </a:solidFill>
                <a:latin typeface="Arial" charset="0"/>
              </a:rPr>
              <a:t>, New York and Tegucigalpa, Honduras</a:t>
            </a:r>
            <a:endParaRPr lang="es-HN" sz="180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032" name="Picture 8" descr="AguaClara Logo Large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338393" y="5827486"/>
            <a:ext cx="2743200" cy="715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 dirty="0" smtClean="0"/>
              <a:t>Ojojona</a:t>
            </a:r>
            <a:endParaRPr lang="es-HN" sz="4000" b="1" dirty="0"/>
          </a:p>
        </p:txBody>
      </p:sp>
      <p:pic>
        <p:nvPicPr>
          <p:cNvPr id="95234" name="Picture 2" descr="C:\Users\aguaclara\Pictures\Comunidades\Ojojona\Visit from the UNAH October\IMGP527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65717" y="1279953"/>
            <a:ext cx="7329820" cy="549736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 dirty="0" smtClean="0"/>
              <a:t>Tamara</a:t>
            </a:r>
            <a:endParaRPr lang="es-HN" sz="4000" b="1" dirty="0"/>
          </a:p>
        </p:txBody>
      </p:sp>
      <p:pic>
        <p:nvPicPr>
          <p:cNvPr id="24579" name="Picture 19" descr="DSC0221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3000" y="1295400"/>
            <a:ext cx="6934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 Box 30"/>
          <p:cNvSpPr txBox="1">
            <a:spLocks noChangeArrowheads="1"/>
          </p:cNvSpPr>
          <p:nvPr/>
        </p:nvSpPr>
        <p:spPr bwMode="auto">
          <a:xfrm>
            <a:off x="1939925" y="6445250"/>
            <a:ext cx="5527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600" dirty="0"/>
              <a:t>Planta de tratamiento de Támara, Francisco Morazán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 dirty="0"/>
              <a:t>	</a:t>
            </a:r>
            <a:r>
              <a:rPr lang="es-HN" sz="4000" b="1" dirty="0" err="1" smtClean="0"/>
              <a:t>Inside</a:t>
            </a:r>
            <a:r>
              <a:rPr lang="es-HN" sz="4000" b="1" dirty="0" smtClean="0"/>
              <a:t> Tamara</a:t>
            </a:r>
            <a:endParaRPr lang="es-HN" sz="4000" b="1" dirty="0"/>
          </a:p>
        </p:txBody>
      </p:sp>
      <p:pic>
        <p:nvPicPr>
          <p:cNvPr id="35843" name="Picture 24" descr="DSC0219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" y="1295400"/>
            <a:ext cx="6934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311" name="Text Box 31"/>
          <p:cNvSpPr txBox="1">
            <a:spLocks noChangeArrowheads="1"/>
          </p:cNvSpPr>
          <p:nvPr/>
        </p:nvSpPr>
        <p:spPr bwMode="auto">
          <a:xfrm>
            <a:off x="7086600" y="2133600"/>
            <a:ext cx="2133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 dirty="0" err="1" smtClean="0"/>
              <a:t>Sedimentation</a:t>
            </a:r>
            <a:r>
              <a:rPr lang="es-HN" sz="2000" dirty="0" smtClean="0"/>
              <a:t> </a:t>
            </a:r>
            <a:r>
              <a:rPr lang="es-HN" sz="2000" dirty="0" err="1" smtClean="0"/>
              <a:t>Tanks</a:t>
            </a:r>
            <a:endParaRPr lang="es-HN" sz="2000" dirty="0"/>
          </a:p>
        </p:txBody>
      </p:sp>
      <p:sp>
        <p:nvSpPr>
          <p:cNvPr id="97312" name="Line 9"/>
          <p:cNvSpPr>
            <a:spLocks noChangeShapeType="1"/>
          </p:cNvSpPr>
          <p:nvPr/>
        </p:nvSpPr>
        <p:spPr bwMode="auto">
          <a:xfrm flipH="1">
            <a:off x="4953000" y="2362200"/>
            <a:ext cx="2209800" cy="1295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7313" name="Line 9"/>
          <p:cNvSpPr>
            <a:spLocks noChangeShapeType="1"/>
          </p:cNvSpPr>
          <p:nvPr/>
        </p:nvSpPr>
        <p:spPr bwMode="auto">
          <a:xfrm flipH="1">
            <a:off x="4343400" y="2362200"/>
            <a:ext cx="2819400" cy="1905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7314" name="Line 9"/>
          <p:cNvSpPr>
            <a:spLocks noChangeShapeType="1"/>
          </p:cNvSpPr>
          <p:nvPr/>
        </p:nvSpPr>
        <p:spPr bwMode="auto">
          <a:xfrm flipH="1">
            <a:off x="3810000" y="2362200"/>
            <a:ext cx="3352800" cy="2819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7315" name="Text Box 35"/>
          <p:cNvSpPr txBox="1">
            <a:spLocks noChangeArrowheads="1"/>
          </p:cNvSpPr>
          <p:nvPr/>
        </p:nvSpPr>
        <p:spPr bwMode="auto">
          <a:xfrm>
            <a:off x="7391400" y="4419600"/>
            <a:ext cx="2133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 dirty="0" err="1" smtClean="0"/>
              <a:t>Distribution</a:t>
            </a:r>
            <a:endParaRPr lang="es-HN" sz="2000" dirty="0" smtClean="0"/>
          </a:p>
          <a:p>
            <a:r>
              <a:rPr lang="es-HN" sz="2000" dirty="0" smtClean="0"/>
              <a:t>Canal</a:t>
            </a:r>
            <a:endParaRPr lang="es-HN" sz="2000" dirty="0"/>
          </a:p>
        </p:txBody>
      </p:sp>
      <p:sp>
        <p:nvSpPr>
          <p:cNvPr id="97316" name="Line 9"/>
          <p:cNvSpPr>
            <a:spLocks noChangeShapeType="1"/>
          </p:cNvSpPr>
          <p:nvPr/>
        </p:nvSpPr>
        <p:spPr bwMode="auto">
          <a:xfrm flipH="1">
            <a:off x="5715000" y="4648200"/>
            <a:ext cx="167640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11" grpId="0"/>
      <p:bldP spid="97312" grpId="0" animBg="1"/>
      <p:bldP spid="97313" grpId="0" animBg="1"/>
      <p:bldP spid="97314" grpId="0" animBg="1"/>
      <p:bldP spid="97315" grpId="0"/>
      <p:bldP spid="973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 dirty="0" smtClean="0"/>
              <a:t>Cuatro Comunidades</a:t>
            </a:r>
            <a:endParaRPr lang="es-HN" sz="4000" b="1" dirty="0"/>
          </a:p>
        </p:txBody>
      </p: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66800" y="1277256"/>
            <a:ext cx="6934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C:\Users\aguaclara\Pictures\Comunidades\Cuatro Comunidades\Inauguration\PICT26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54565" y="1368910"/>
            <a:ext cx="7046434" cy="5284995"/>
          </a:xfrm>
          <a:prstGeom prst="rect">
            <a:avLst/>
          </a:prstGeom>
          <a:noFill/>
        </p:spPr>
      </p:pic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 dirty="0" err="1" smtClean="0"/>
              <a:t>Inside</a:t>
            </a:r>
            <a:r>
              <a:rPr lang="es-HN" sz="4000" b="1" dirty="0" smtClean="0"/>
              <a:t> Cuatro Comunidades</a:t>
            </a:r>
            <a:endParaRPr lang="es-HN" sz="4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 dirty="0" smtClean="0"/>
              <a:t>Marcala</a:t>
            </a:r>
            <a:endParaRPr lang="es-HN" sz="4000" b="1" dirty="0"/>
          </a:p>
        </p:txBody>
      </p:sp>
      <p:pic>
        <p:nvPicPr>
          <p:cNvPr id="26628" name="Picture 5" descr="Marcala 091509 a 092909 01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89025" y="1273175"/>
            <a:ext cx="6977063" cy="523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 dirty="0" smtClean="0"/>
              <a:t>Marcala </a:t>
            </a:r>
            <a:r>
              <a:rPr lang="es-HN" sz="4000" b="1" dirty="0" err="1" smtClean="0"/>
              <a:t>Inside</a:t>
            </a:r>
            <a:endParaRPr lang="es-HN" sz="4000" b="1" dirty="0"/>
          </a:p>
        </p:txBody>
      </p:sp>
      <p:pic>
        <p:nvPicPr>
          <p:cNvPr id="34821" name="Picture 12" descr="MX_GT_HON_til_050409 02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" y="1389063"/>
            <a:ext cx="6781800" cy="508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Line 9"/>
          <p:cNvSpPr>
            <a:spLocks noChangeShapeType="1"/>
          </p:cNvSpPr>
          <p:nvPr/>
        </p:nvSpPr>
        <p:spPr bwMode="auto">
          <a:xfrm flipH="1">
            <a:off x="5851525" y="1751013"/>
            <a:ext cx="1241425" cy="5318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7048500" y="1497013"/>
            <a:ext cx="1981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 dirty="0" err="1" smtClean="0"/>
              <a:t>Operator</a:t>
            </a:r>
            <a:r>
              <a:rPr lang="es-HN" sz="2000" dirty="0" smtClean="0"/>
              <a:t> Edwin</a:t>
            </a:r>
            <a:endParaRPr lang="es-HN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Construction Advances in </a:t>
            </a:r>
            <a:br>
              <a:rPr lang="en-US" dirty="0" smtClean="0"/>
            </a:br>
            <a:r>
              <a:rPr lang="en-US" dirty="0" smtClean="0"/>
              <a:t>Agalteca</a:t>
            </a:r>
            <a:endParaRPr lang="es-MX" dirty="0"/>
          </a:p>
        </p:txBody>
      </p:sp>
      <p:pic>
        <p:nvPicPr>
          <p:cNvPr id="104450" name="Picture 2" descr="C:\Users\aguaclara\Pictures\Comunidades\Agalteca\Agalteca Prim Piedra_Buenos Fotos\P11306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95767" y="1385048"/>
            <a:ext cx="7064188" cy="529814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Construction Advances in </a:t>
            </a:r>
            <a:br>
              <a:rPr lang="en-US" dirty="0" smtClean="0"/>
            </a:br>
            <a:r>
              <a:rPr lang="en-US" dirty="0" smtClean="0"/>
              <a:t>Agalteca</a:t>
            </a:r>
            <a:endParaRPr lang="es-MX" dirty="0"/>
          </a:p>
        </p:txBody>
      </p:sp>
      <p:pic>
        <p:nvPicPr>
          <p:cNvPr id="103426" name="Picture 2" descr="C:\Users\aguaclara\Pictures\Comunidades\Agalteca\Construccion\17_12_09\DSC043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8922" y="13716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Construction Advances in </a:t>
            </a:r>
            <a:br>
              <a:rPr lang="en-US" dirty="0" smtClean="0"/>
            </a:br>
            <a:r>
              <a:rPr lang="en-US" dirty="0" smtClean="0"/>
              <a:t>Agalteca</a:t>
            </a:r>
            <a:endParaRPr lang="es-MX" dirty="0"/>
          </a:p>
        </p:txBody>
      </p:sp>
      <p:pic>
        <p:nvPicPr>
          <p:cNvPr id="102402" name="Picture 2" descr="C:\Users\aguaclara\Pictures\Comunidades\Agalteca\Construccion\03_12_09\DSC043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5404" y="1331259"/>
            <a:ext cx="7046258" cy="528469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the presentation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99" y="1371600"/>
            <a:ext cx="8940801" cy="5486400"/>
          </a:xfrm>
        </p:spPr>
        <p:txBody>
          <a:bodyPr/>
          <a:lstStyle/>
          <a:p>
            <a:r>
              <a:rPr lang="en-US" dirty="0" smtClean="0"/>
              <a:t>Update the </a:t>
            </a:r>
            <a:r>
              <a:rPr lang="en-US" dirty="0" err="1" smtClean="0"/>
              <a:t>AguaClara</a:t>
            </a:r>
            <a:r>
              <a:rPr lang="en-US" dirty="0" smtClean="0"/>
              <a:t> Advisory Council on the current state of the project in Honduras</a:t>
            </a:r>
          </a:p>
          <a:p>
            <a:pPr lvl="1"/>
            <a:r>
              <a:rPr lang="en-US" dirty="0" smtClean="0"/>
              <a:t>State the overall goals and aspirations of the project </a:t>
            </a:r>
          </a:p>
          <a:p>
            <a:pPr lvl="1"/>
            <a:r>
              <a:rPr lang="en-US" dirty="0" smtClean="0"/>
              <a:t>Report on recent and current activities in Honduras and Central America</a:t>
            </a:r>
          </a:p>
          <a:p>
            <a:pPr lvl="1"/>
            <a:r>
              <a:rPr lang="en-US" dirty="0" smtClean="0"/>
              <a:t>Report on the near and mid-term outlook for the future</a:t>
            </a:r>
          </a:p>
          <a:p>
            <a:pPr lvl="1"/>
            <a:r>
              <a:rPr lang="en-US" dirty="0" smtClean="0"/>
              <a:t>Collaborate with the Advisory Council to direct the future course of the project</a:t>
            </a:r>
          </a:p>
          <a:p>
            <a:pPr lvl="1"/>
            <a:endParaRPr lang="es-MX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Construction Advances in </a:t>
            </a:r>
            <a:br>
              <a:rPr lang="en-US" dirty="0" smtClean="0"/>
            </a:br>
            <a:r>
              <a:rPr lang="en-US" dirty="0" smtClean="0"/>
              <a:t>Agalteca</a:t>
            </a:r>
            <a:endParaRPr lang="es-MX" dirty="0"/>
          </a:p>
        </p:txBody>
      </p:sp>
      <p:pic>
        <p:nvPicPr>
          <p:cNvPr id="101378" name="Picture 2" descr="C:\Users\aguaclara\Pictures\Comunidades\Agalteca\Construccion\19_02_2010\DSC046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95082" y="1358152"/>
            <a:ext cx="7091767" cy="53188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Construction Advances in </a:t>
            </a:r>
            <a:br>
              <a:rPr lang="en-US" dirty="0" smtClean="0"/>
            </a:br>
            <a:r>
              <a:rPr lang="en-US" dirty="0" smtClean="0"/>
              <a:t>Agalteca</a:t>
            </a:r>
            <a:endParaRPr lang="es-MX" dirty="0"/>
          </a:p>
        </p:txBody>
      </p:sp>
      <p:pic>
        <p:nvPicPr>
          <p:cNvPr id="100354" name="Picture 2" descr="C:\Users\aguaclara\Pictures\Comunidades\Agalteca\Construccion\19_02_2010\DSC046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766" y="1385047"/>
            <a:ext cx="6970743" cy="52280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Construction Advances in </a:t>
            </a:r>
            <a:br>
              <a:rPr lang="en-US" dirty="0" smtClean="0"/>
            </a:br>
            <a:r>
              <a:rPr lang="en-US" dirty="0" smtClean="0"/>
              <a:t>Agalteca</a:t>
            </a:r>
            <a:endParaRPr lang="es-MX" dirty="0"/>
          </a:p>
        </p:txBody>
      </p:sp>
      <p:pic>
        <p:nvPicPr>
          <p:cNvPr id="99330" name="Picture 2" descr="C:\Users\aguaclara\Pictures\Comunidades\Agalteca\Construccion\26_02_10\DSC046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81636" y="1331258"/>
            <a:ext cx="7118661" cy="53389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Construction Advances in </a:t>
            </a:r>
            <a:br>
              <a:rPr lang="en-US" dirty="0" smtClean="0"/>
            </a:br>
            <a:r>
              <a:rPr lang="en-US" dirty="0" smtClean="0"/>
              <a:t>Agalteca</a:t>
            </a:r>
            <a:endParaRPr lang="es-MX" dirty="0"/>
          </a:p>
        </p:txBody>
      </p:sp>
      <p:pic>
        <p:nvPicPr>
          <p:cNvPr id="98307" name="Picture 3" descr="C:\Users\aguaclara\Pictures\Comunidades\Agalteca\Construccion\26_02_10\Inside_plan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68189" y="1317811"/>
            <a:ext cx="7159002" cy="53692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Construction Advances in </a:t>
            </a:r>
            <a:br>
              <a:rPr lang="en-US" dirty="0" smtClean="0"/>
            </a:br>
            <a:r>
              <a:rPr lang="en-US" dirty="0" smtClean="0"/>
              <a:t>Agalteca</a:t>
            </a:r>
            <a:endParaRPr lang="es-MX" dirty="0"/>
          </a:p>
        </p:txBody>
      </p:sp>
      <p:pic>
        <p:nvPicPr>
          <p:cNvPr id="97282" name="Picture 2" descr="C:\Users\aguaclara\Pictures\Comunidades\Agalteca\Construccion\26_02_10\DSC046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2333" y="1277471"/>
            <a:ext cx="7315200" cy="5486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3997"/>
            <a:ext cx="8915400" cy="1143000"/>
          </a:xfrm>
        </p:spPr>
        <p:txBody>
          <a:bodyPr/>
          <a:lstStyle/>
          <a:p>
            <a:r>
              <a:rPr lang="en-US" sz="3600" dirty="0" smtClean="0"/>
              <a:t>Recent and Current Activities:</a:t>
            </a:r>
            <a:br>
              <a:rPr lang="en-US" sz="3600" dirty="0" smtClean="0"/>
            </a:br>
            <a:r>
              <a:rPr lang="en-US" sz="3600" dirty="0" smtClean="0"/>
              <a:t>Potential or Proposed Treatment Plants</a:t>
            </a:r>
            <a:br>
              <a:rPr lang="en-US" sz="3600" dirty="0" smtClean="0"/>
            </a:br>
            <a:endParaRPr lang="es-MX" sz="3600" dirty="0"/>
          </a:p>
        </p:txBody>
      </p:sp>
      <p:pic>
        <p:nvPicPr>
          <p:cNvPr id="4" name="Picture 3" descr="honduras-map-120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81660" y="1449388"/>
            <a:ext cx="6337300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3327134" y="4150315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>
            <a:off x="2504175" y="3993561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2636980" y="4196036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0" name="AutoShape 15"/>
          <p:cNvSpPr>
            <a:spLocks noChangeArrowheads="1"/>
          </p:cNvSpPr>
          <p:nvPr/>
        </p:nvSpPr>
        <p:spPr bwMode="auto">
          <a:xfrm>
            <a:off x="2815506" y="3769315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4" name="Line 127"/>
          <p:cNvSpPr>
            <a:spLocks noChangeShapeType="1"/>
          </p:cNvSpPr>
          <p:nvPr/>
        </p:nvSpPr>
        <p:spPr bwMode="auto">
          <a:xfrm>
            <a:off x="2050869" y="2076995"/>
            <a:ext cx="1423851" cy="223374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128"/>
          <p:cNvSpPr>
            <a:spLocks noChangeShapeType="1"/>
          </p:cNvSpPr>
          <p:nvPr/>
        </p:nvSpPr>
        <p:spPr bwMode="auto">
          <a:xfrm flipV="1">
            <a:off x="1815737" y="4428308"/>
            <a:ext cx="979721" cy="118872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7" name="Text Box 130"/>
          <p:cNvSpPr txBox="1">
            <a:spLocks noChangeArrowheads="1"/>
          </p:cNvSpPr>
          <p:nvPr/>
        </p:nvSpPr>
        <p:spPr bwMode="auto">
          <a:xfrm>
            <a:off x="215453" y="1496513"/>
            <a:ext cx="1885453" cy="64633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 dirty="0" err="1" smtClean="0"/>
              <a:t>Siguatepeque</a:t>
            </a:r>
            <a:r>
              <a:rPr lang="es-HN" sz="1800" b="1" dirty="0" smtClean="0"/>
              <a:t>, </a:t>
            </a:r>
            <a:endParaRPr lang="es-HN" sz="1800" b="1" dirty="0"/>
          </a:p>
          <a:p>
            <a:r>
              <a:rPr lang="es-HN" sz="1800" b="1" dirty="0" smtClean="0"/>
              <a:t>Comayagua</a:t>
            </a:r>
            <a:endParaRPr lang="es-HN" sz="1800" b="1" dirty="0"/>
          </a:p>
        </p:txBody>
      </p:sp>
      <p:sp>
        <p:nvSpPr>
          <p:cNvPr id="18" name="Line 131"/>
          <p:cNvSpPr>
            <a:spLocks noChangeShapeType="1"/>
          </p:cNvSpPr>
          <p:nvPr/>
        </p:nvSpPr>
        <p:spPr bwMode="auto">
          <a:xfrm>
            <a:off x="1881051" y="3252652"/>
            <a:ext cx="1071161" cy="66620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0" name="Line 133"/>
          <p:cNvSpPr>
            <a:spLocks noChangeShapeType="1"/>
          </p:cNvSpPr>
          <p:nvPr/>
        </p:nvSpPr>
        <p:spPr bwMode="auto">
          <a:xfrm>
            <a:off x="1672046" y="4114800"/>
            <a:ext cx="953588" cy="10450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1" name="Text Box 134"/>
          <p:cNvSpPr txBox="1">
            <a:spLocks noChangeArrowheads="1"/>
          </p:cNvSpPr>
          <p:nvPr/>
        </p:nvSpPr>
        <p:spPr bwMode="auto">
          <a:xfrm>
            <a:off x="5964698" y="3584575"/>
            <a:ext cx="228917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 dirty="0" err="1" smtClean="0"/>
              <a:t>Jalaca</a:t>
            </a:r>
            <a:r>
              <a:rPr lang="es-HN" sz="1800" b="1" dirty="0" smtClean="0"/>
              <a:t>, </a:t>
            </a:r>
            <a:endParaRPr lang="es-HN" sz="1800" b="1" dirty="0"/>
          </a:p>
          <a:p>
            <a:r>
              <a:rPr lang="es-HN" sz="1800" b="1" dirty="0"/>
              <a:t>Francisco Morazán</a:t>
            </a:r>
          </a:p>
        </p:txBody>
      </p:sp>
      <p:sp>
        <p:nvSpPr>
          <p:cNvPr id="25" name="AutoShape 15"/>
          <p:cNvSpPr>
            <a:spLocks noChangeArrowheads="1"/>
          </p:cNvSpPr>
          <p:nvPr/>
        </p:nvSpPr>
        <p:spPr bwMode="auto">
          <a:xfrm>
            <a:off x="4156626" y="4287476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22" name="Line 135"/>
          <p:cNvSpPr>
            <a:spLocks noChangeShapeType="1"/>
          </p:cNvSpPr>
          <p:nvPr/>
        </p:nvSpPr>
        <p:spPr bwMode="auto">
          <a:xfrm flipH="1">
            <a:off x="4441378" y="3935412"/>
            <a:ext cx="1516970" cy="54514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3" name="Text Box 126"/>
          <p:cNvSpPr txBox="1">
            <a:spLocks noChangeArrowheads="1"/>
          </p:cNvSpPr>
          <p:nvPr/>
        </p:nvSpPr>
        <p:spPr bwMode="auto">
          <a:xfrm>
            <a:off x="365768" y="2343603"/>
            <a:ext cx="1541410" cy="92333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sz="1800" b="1" dirty="0" err="1" smtClean="0"/>
              <a:t>Atima</a:t>
            </a:r>
            <a:r>
              <a:rPr lang="es-HN" sz="1800" b="1" dirty="0" smtClean="0"/>
              <a:t>, </a:t>
            </a:r>
            <a:endParaRPr lang="es-HN" sz="1800" b="1" dirty="0"/>
          </a:p>
          <a:p>
            <a:r>
              <a:rPr lang="es-HN" sz="1800" b="1" dirty="0" smtClean="0"/>
              <a:t>Santa Bárbara</a:t>
            </a:r>
            <a:endParaRPr lang="es-HN" sz="1800" b="1" dirty="0"/>
          </a:p>
        </p:txBody>
      </p:sp>
      <p:sp>
        <p:nvSpPr>
          <p:cNvPr id="15" name="Text Box 129"/>
          <p:cNvSpPr txBox="1">
            <a:spLocks noChangeArrowheads="1"/>
          </p:cNvSpPr>
          <p:nvPr/>
        </p:nvSpPr>
        <p:spPr bwMode="auto">
          <a:xfrm>
            <a:off x="756836" y="5495064"/>
            <a:ext cx="1125629" cy="64633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 dirty="0" smtClean="0"/>
              <a:t>Gracias,</a:t>
            </a:r>
            <a:endParaRPr lang="es-HN" sz="1800" b="1" dirty="0"/>
          </a:p>
          <a:p>
            <a:r>
              <a:rPr lang="es-HN" sz="1800" b="1" dirty="0" smtClean="0"/>
              <a:t>Lempira</a:t>
            </a:r>
            <a:endParaRPr lang="es-HN" sz="1800" b="1" dirty="0"/>
          </a:p>
        </p:txBody>
      </p:sp>
      <p:sp>
        <p:nvSpPr>
          <p:cNvPr id="19" name="Text Box 132"/>
          <p:cNvSpPr txBox="1">
            <a:spLocks noChangeArrowheads="1"/>
          </p:cNvSpPr>
          <p:nvPr/>
        </p:nvSpPr>
        <p:spPr bwMode="auto">
          <a:xfrm>
            <a:off x="313515" y="3636600"/>
            <a:ext cx="1448661" cy="92333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sz="1800" b="1" dirty="0" smtClean="0"/>
              <a:t>Santa Rosa de Copán, </a:t>
            </a:r>
            <a:endParaRPr lang="es-HN" sz="1800" b="1" dirty="0"/>
          </a:p>
          <a:p>
            <a:r>
              <a:rPr lang="es-HN" sz="1800" b="1" dirty="0" smtClean="0"/>
              <a:t>Copan</a:t>
            </a:r>
            <a:endParaRPr lang="es-HN" sz="1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 and Publicity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817" y="1332411"/>
            <a:ext cx="8647611" cy="5264332"/>
          </a:xfrm>
        </p:spPr>
        <p:txBody>
          <a:bodyPr/>
          <a:lstStyle/>
          <a:p>
            <a:r>
              <a:rPr lang="en-US" sz="2800" b="1" dirty="0" smtClean="0"/>
              <a:t>Documentation and publicity efforts in 2009-2010:</a:t>
            </a:r>
          </a:p>
          <a:p>
            <a:pPr lvl="1"/>
            <a:r>
              <a:rPr lang="en-US" sz="2400" dirty="0" smtClean="0"/>
              <a:t>Monroe’s short course at the UPI in Tegucigalpa, June 2009</a:t>
            </a:r>
          </a:p>
          <a:p>
            <a:pPr lvl="1"/>
            <a:r>
              <a:rPr lang="en-US" sz="2400" dirty="0" smtClean="0"/>
              <a:t>Documentation study – Dan’s Fulbright project</a:t>
            </a:r>
          </a:p>
          <a:p>
            <a:pPr lvl="1"/>
            <a:r>
              <a:rPr lang="en-US" sz="2400" dirty="0" smtClean="0"/>
              <a:t>Presentation at the AIDIS Conference in Guatemala City, November 2009</a:t>
            </a:r>
          </a:p>
          <a:p>
            <a:pPr lvl="1"/>
            <a:r>
              <a:rPr lang="en-US" sz="2400" dirty="0" smtClean="0"/>
              <a:t>Presentation to RAS-CA in San Salvador, December 2009</a:t>
            </a:r>
          </a:p>
          <a:p>
            <a:pPr lvl="1"/>
            <a:r>
              <a:rPr lang="en-US" sz="2400" dirty="0" smtClean="0"/>
              <a:t>Presentation</a:t>
            </a:r>
            <a:r>
              <a:rPr lang="es-MX" sz="2400" dirty="0" smtClean="0"/>
              <a:t>s </a:t>
            </a:r>
            <a:r>
              <a:rPr lang="es-MX" sz="2400" dirty="0" err="1" smtClean="0"/>
              <a:t>to</a:t>
            </a:r>
            <a:r>
              <a:rPr lang="es-MX" sz="2400" dirty="0" smtClean="0"/>
              <a:t> </a:t>
            </a:r>
            <a:r>
              <a:rPr lang="es-MX" sz="2400" dirty="0" err="1" smtClean="0"/>
              <a:t>various</a:t>
            </a:r>
            <a:r>
              <a:rPr lang="es-MX" sz="2400" dirty="0" smtClean="0"/>
              <a:t> </a:t>
            </a:r>
            <a:r>
              <a:rPr lang="es-MX" sz="2400" dirty="0" err="1" smtClean="0"/>
              <a:t>organizations</a:t>
            </a:r>
            <a:r>
              <a:rPr lang="es-MX" sz="2400" dirty="0" smtClean="0"/>
              <a:t> in Guatemala, </a:t>
            </a:r>
            <a:r>
              <a:rPr lang="es-MX" sz="2400" dirty="0" err="1" smtClean="0"/>
              <a:t>January</a:t>
            </a:r>
            <a:r>
              <a:rPr lang="es-MX" sz="2400" dirty="0" smtClean="0"/>
              <a:t> 2010</a:t>
            </a:r>
            <a:endParaRPr lang="es-MX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Institutional Connections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19349"/>
            <a:ext cx="9144000" cy="5538651"/>
          </a:xfrm>
        </p:spPr>
        <p:txBody>
          <a:bodyPr>
            <a:normAutofit/>
          </a:bodyPr>
          <a:lstStyle/>
          <a:p>
            <a:r>
              <a:rPr lang="en-US" sz="2200" b="1" dirty="0" smtClean="0"/>
              <a:t>In 2009 </a:t>
            </a:r>
            <a:r>
              <a:rPr lang="en-US" sz="2200" b="1" dirty="0" err="1" smtClean="0"/>
              <a:t>AguaClara</a:t>
            </a:r>
            <a:r>
              <a:rPr lang="en-US" sz="2200" b="1" dirty="0" smtClean="0"/>
              <a:t> made connections with the following institutions in the region to promote projects or as potential collaborators:</a:t>
            </a:r>
          </a:p>
          <a:p>
            <a:pPr lvl="1"/>
            <a:r>
              <a:rPr lang="en-US" sz="2000" b="1" dirty="0" smtClean="0"/>
              <a:t>Regional water sector organizations and academic institutions</a:t>
            </a:r>
          </a:p>
          <a:p>
            <a:pPr lvl="2"/>
            <a:r>
              <a:rPr lang="en-US" sz="2000" b="1" dirty="0" smtClean="0"/>
              <a:t>RAS-HON</a:t>
            </a:r>
            <a:r>
              <a:rPr lang="en-US" sz="2000" dirty="0" smtClean="0"/>
              <a:t> - Water and Sanitation Network of Honduras</a:t>
            </a:r>
          </a:p>
          <a:p>
            <a:pPr lvl="2"/>
            <a:r>
              <a:rPr lang="en-US" sz="2000" b="1" dirty="0" smtClean="0"/>
              <a:t>RAS-GUA</a:t>
            </a:r>
            <a:r>
              <a:rPr lang="en-US" sz="2000" dirty="0" smtClean="0"/>
              <a:t> - Water and Sanitation Network of Guatemala</a:t>
            </a:r>
          </a:p>
          <a:p>
            <a:pPr lvl="2"/>
            <a:r>
              <a:rPr lang="en-US" sz="2000" b="1" dirty="0" smtClean="0"/>
              <a:t>RAS-NIC</a:t>
            </a:r>
            <a:r>
              <a:rPr lang="en-US" sz="2000" dirty="0" smtClean="0"/>
              <a:t> - Water and Sanitation Network of Nicaragua</a:t>
            </a:r>
          </a:p>
          <a:p>
            <a:pPr lvl="2"/>
            <a:r>
              <a:rPr lang="en-US" sz="2000" b="1" dirty="0" smtClean="0"/>
              <a:t>RAS-CA</a:t>
            </a:r>
            <a:r>
              <a:rPr lang="en-US" sz="2000" dirty="0" smtClean="0"/>
              <a:t> - Water and Sanitation Network of Central America</a:t>
            </a:r>
          </a:p>
          <a:p>
            <a:pPr lvl="2"/>
            <a:r>
              <a:rPr lang="en-US" sz="2000" b="1" dirty="0" smtClean="0"/>
              <a:t>Universidad </a:t>
            </a:r>
            <a:r>
              <a:rPr lang="en-US" sz="2000" b="1" dirty="0" err="1" smtClean="0"/>
              <a:t>Politecnica</a:t>
            </a:r>
            <a:r>
              <a:rPr lang="en-US" sz="2000" b="1" dirty="0" smtClean="0"/>
              <a:t> de Honduras </a:t>
            </a:r>
            <a:r>
              <a:rPr lang="en-US" sz="2000" dirty="0" smtClean="0"/>
              <a:t>– Tegucigalpa, Honduras</a:t>
            </a:r>
          </a:p>
          <a:p>
            <a:pPr lvl="2"/>
            <a:r>
              <a:rPr lang="en-US" sz="2000" b="1" dirty="0" smtClean="0"/>
              <a:t>ERIS</a:t>
            </a:r>
            <a:r>
              <a:rPr lang="en-US" sz="2000" dirty="0" smtClean="0"/>
              <a:t> – Regional School of Sanitary Engineering, Universidad de San Carlos, Guatemala</a:t>
            </a:r>
          </a:p>
          <a:p>
            <a:pPr lvl="2"/>
            <a:r>
              <a:rPr lang="en-US" sz="2000" b="1" dirty="0" smtClean="0"/>
              <a:t>Universidad Santo Tomas en </a:t>
            </a:r>
            <a:r>
              <a:rPr lang="en-US" sz="2000" b="1" dirty="0" err="1" smtClean="0"/>
              <a:t>Tunja</a:t>
            </a:r>
            <a:r>
              <a:rPr lang="en-US" sz="2000" b="1" dirty="0" smtClean="0"/>
              <a:t> </a:t>
            </a:r>
            <a:r>
              <a:rPr lang="en-US" sz="2000" dirty="0" smtClean="0"/>
              <a:t>– </a:t>
            </a:r>
            <a:r>
              <a:rPr lang="en-US" sz="2000" dirty="0" err="1" smtClean="0"/>
              <a:t>Tunja</a:t>
            </a:r>
            <a:r>
              <a:rPr lang="en-US" sz="2000" dirty="0" smtClean="0"/>
              <a:t>, Colombia</a:t>
            </a:r>
            <a:endParaRPr lang="es-MX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Institutional Connections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19349"/>
            <a:ext cx="9144000" cy="5708468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en-US" sz="2200" b="1" dirty="0" smtClean="0"/>
              <a:t>In 2009 </a:t>
            </a:r>
            <a:r>
              <a:rPr lang="en-US" sz="2200" b="1" dirty="0" err="1" smtClean="0"/>
              <a:t>AguaClara</a:t>
            </a:r>
            <a:r>
              <a:rPr lang="en-US" sz="2200" b="1" dirty="0" smtClean="0"/>
              <a:t> made connections with the following institutions in the region to promote projects or as potential collaborators:</a:t>
            </a:r>
          </a:p>
          <a:p>
            <a:pPr lvl="1"/>
            <a:r>
              <a:rPr lang="en-US" sz="2000" b="1" dirty="0" smtClean="0"/>
              <a:t>Current and potential project implementation partners:</a:t>
            </a:r>
          </a:p>
          <a:p>
            <a:pPr lvl="2"/>
            <a:r>
              <a:rPr lang="en-US" sz="2000" b="1" dirty="0" smtClean="0"/>
              <a:t>Honduran National Congress </a:t>
            </a:r>
            <a:r>
              <a:rPr lang="en-US" sz="2000" dirty="0" smtClean="0"/>
              <a:t>– Congressman from the district that includes </a:t>
            </a:r>
            <a:r>
              <a:rPr lang="en-US" sz="2000" dirty="0" err="1" smtClean="0"/>
              <a:t>Agalteca</a:t>
            </a:r>
            <a:r>
              <a:rPr lang="en-US" sz="2000" dirty="0" smtClean="0"/>
              <a:t>  secured national funds for project</a:t>
            </a:r>
          </a:p>
          <a:p>
            <a:pPr lvl="2"/>
            <a:r>
              <a:rPr lang="en-US" sz="2000" b="1" dirty="0" err="1" smtClean="0"/>
              <a:t>Alianza</a:t>
            </a:r>
            <a:r>
              <a:rPr lang="en-US" sz="2000" b="1" dirty="0" smtClean="0"/>
              <a:t> Para el Agua </a:t>
            </a:r>
            <a:r>
              <a:rPr lang="en-US" sz="2000" dirty="0" smtClean="0"/>
              <a:t>– Spanish NGO that funded materials for </a:t>
            </a:r>
            <a:r>
              <a:rPr lang="en-US" sz="2000" dirty="0" err="1" smtClean="0"/>
              <a:t>Cuatro</a:t>
            </a:r>
            <a:r>
              <a:rPr lang="en-US" sz="2000" dirty="0" smtClean="0"/>
              <a:t> </a:t>
            </a:r>
            <a:r>
              <a:rPr lang="en-US" sz="2000" dirty="0" err="1" smtClean="0"/>
              <a:t>Comunidades</a:t>
            </a:r>
            <a:r>
              <a:rPr lang="en-US" sz="2000" dirty="0" smtClean="0"/>
              <a:t> and </a:t>
            </a:r>
            <a:r>
              <a:rPr lang="en-US" sz="2000" dirty="0" err="1" smtClean="0"/>
              <a:t>Agalteca</a:t>
            </a:r>
            <a:r>
              <a:rPr lang="en-US" sz="2000" dirty="0" smtClean="0"/>
              <a:t> and could fund more</a:t>
            </a:r>
          </a:p>
          <a:p>
            <a:pPr lvl="2"/>
            <a:r>
              <a:rPr lang="en-US" sz="2000" b="1" dirty="0" smtClean="0"/>
              <a:t>PROMOSAS (Honduras Secretariat of Finance)</a:t>
            </a:r>
            <a:r>
              <a:rPr lang="en-US" sz="2000" dirty="0" smtClean="0"/>
              <a:t> – Funds municipal water companies with Inter-American Development Bank funds:</a:t>
            </a:r>
          </a:p>
          <a:p>
            <a:pPr lvl="3"/>
            <a:r>
              <a:rPr lang="en-US" sz="1800" dirty="0" err="1" smtClean="0"/>
              <a:t>Aguas</a:t>
            </a:r>
            <a:r>
              <a:rPr lang="en-US" sz="1800" dirty="0" smtClean="0"/>
              <a:t> de </a:t>
            </a:r>
            <a:r>
              <a:rPr lang="en-US" sz="1800" dirty="0" err="1" smtClean="0"/>
              <a:t>Siguatepeque</a:t>
            </a:r>
            <a:endParaRPr lang="en-US" sz="1800" dirty="0" smtClean="0"/>
          </a:p>
          <a:p>
            <a:pPr lvl="3"/>
            <a:r>
              <a:rPr lang="en-US" sz="1800" dirty="0" err="1" smtClean="0"/>
              <a:t>Aguas</a:t>
            </a:r>
            <a:r>
              <a:rPr lang="en-US" sz="1800" dirty="0" smtClean="0"/>
              <a:t> de Comayagua</a:t>
            </a:r>
          </a:p>
          <a:p>
            <a:pPr lvl="3"/>
            <a:r>
              <a:rPr lang="en-US" sz="1800" dirty="0" err="1" smtClean="0"/>
              <a:t>Aguas</a:t>
            </a:r>
            <a:r>
              <a:rPr lang="en-US" sz="1800" dirty="0" smtClean="0"/>
              <a:t> de Choluteca</a:t>
            </a:r>
          </a:p>
          <a:p>
            <a:pPr lvl="2"/>
            <a:r>
              <a:rPr lang="en-US" sz="2000" b="1" dirty="0" err="1" smtClean="0"/>
              <a:t>Solidaridad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Internacional</a:t>
            </a:r>
            <a:r>
              <a:rPr lang="en-US" sz="2000" dirty="0" smtClean="0"/>
              <a:t> – Spanish NGO working in Central America with funds from the </a:t>
            </a:r>
            <a:r>
              <a:rPr lang="en-US" sz="2000" dirty="0" err="1" smtClean="0"/>
              <a:t>Cooperacion</a:t>
            </a:r>
            <a:r>
              <a:rPr lang="en-US" sz="2000" dirty="0" smtClean="0"/>
              <a:t> Espanola</a:t>
            </a:r>
          </a:p>
          <a:p>
            <a:pPr lvl="3"/>
            <a:r>
              <a:rPr lang="en-US" sz="1800" dirty="0" smtClean="0"/>
              <a:t>Project to refurbish water system in Gracias, Lempira including a treatment plant</a:t>
            </a:r>
          </a:p>
          <a:p>
            <a:pPr lvl="2"/>
            <a:r>
              <a:rPr lang="en-US" sz="2000" b="1" dirty="0" smtClean="0"/>
              <a:t>ACRA</a:t>
            </a:r>
            <a:r>
              <a:rPr lang="en-US" sz="2000" dirty="0" smtClean="0"/>
              <a:t> – Italian NGO working in </a:t>
            </a:r>
            <a:r>
              <a:rPr lang="en-US" sz="2000" dirty="0" err="1" smtClean="0"/>
              <a:t>Marcla</a:t>
            </a:r>
            <a:r>
              <a:rPr lang="en-US" sz="2000" dirty="0" smtClean="0"/>
              <a:t>, La Paz</a:t>
            </a:r>
          </a:p>
          <a:p>
            <a:pPr lvl="2"/>
            <a:r>
              <a:rPr lang="en-US" sz="2000" b="1" dirty="0" smtClean="0"/>
              <a:t>FHIS</a:t>
            </a:r>
            <a:r>
              <a:rPr lang="en-US" sz="2000" dirty="0" smtClean="0"/>
              <a:t> – </a:t>
            </a:r>
            <a:r>
              <a:rPr lang="en-US" sz="2000" dirty="0" err="1" smtClean="0"/>
              <a:t>Fondo</a:t>
            </a:r>
            <a:r>
              <a:rPr lang="en-US" sz="2000" dirty="0" smtClean="0"/>
              <a:t> </a:t>
            </a:r>
            <a:r>
              <a:rPr lang="en-US" sz="2000" dirty="0" err="1" smtClean="0"/>
              <a:t>Hondureno</a:t>
            </a:r>
            <a:r>
              <a:rPr lang="en-US" sz="2000" dirty="0" smtClean="0"/>
              <a:t> de Inversion Social that has numerous Multiple-Stage Filter projects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 for the Future:</a:t>
            </a:r>
            <a:br>
              <a:rPr lang="en-US" dirty="0" smtClean="0"/>
            </a:br>
            <a:r>
              <a:rPr lang="en-US" dirty="0" smtClean="0"/>
              <a:t>New Projects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66928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Potential treatment plant projects with significant progress:</a:t>
            </a:r>
          </a:p>
          <a:p>
            <a:pPr lvl="1"/>
            <a:r>
              <a:rPr lang="en-US" b="1" dirty="0" smtClean="0"/>
              <a:t>Gracias, Lempira (50 L/s) </a:t>
            </a:r>
            <a:r>
              <a:rPr lang="en-US" dirty="0" smtClean="0"/>
              <a:t>– partnership with </a:t>
            </a:r>
            <a:r>
              <a:rPr lang="en-US" dirty="0" err="1" smtClean="0"/>
              <a:t>Solidaridad</a:t>
            </a:r>
            <a:r>
              <a:rPr lang="en-US" dirty="0" smtClean="0"/>
              <a:t> </a:t>
            </a:r>
            <a:r>
              <a:rPr lang="en-US" dirty="0" err="1" smtClean="0"/>
              <a:t>Internacional</a:t>
            </a:r>
            <a:r>
              <a:rPr lang="en-US" dirty="0" smtClean="0"/>
              <a:t> is strong, funds approved, but still suspended</a:t>
            </a:r>
          </a:p>
          <a:p>
            <a:pPr lvl="1"/>
            <a:r>
              <a:rPr lang="en-US" b="1" dirty="0" err="1" smtClean="0"/>
              <a:t>Atima</a:t>
            </a:r>
            <a:r>
              <a:rPr lang="en-US" b="1" dirty="0" smtClean="0"/>
              <a:t>, Santa Barbara (6 L/s) </a:t>
            </a:r>
            <a:r>
              <a:rPr lang="en-US" dirty="0" smtClean="0"/>
              <a:t>– design complete, project proposed to but declined by Japanese cooperation</a:t>
            </a:r>
          </a:p>
          <a:p>
            <a:pPr lvl="1"/>
            <a:r>
              <a:rPr lang="en-US" b="1" dirty="0" err="1" smtClean="0"/>
              <a:t>Jalaca</a:t>
            </a:r>
            <a:r>
              <a:rPr lang="en-US" b="1" dirty="0" smtClean="0"/>
              <a:t> (6 L/s) </a:t>
            </a:r>
            <a:r>
              <a:rPr lang="en-US" dirty="0" smtClean="0"/>
              <a:t>– Local water board motivated and potential to revitalize old infrastructure</a:t>
            </a:r>
          </a:p>
          <a:p>
            <a:pPr lvl="1"/>
            <a:r>
              <a:rPr lang="en-US" b="1" dirty="0" err="1" smtClean="0"/>
              <a:t>Siguatepeque</a:t>
            </a:r>
            <a:r>
              <a:rPr lang="en-US" b="1" dirty="0" smtClean="0"/>
              <a:t> (16 L/s) </a:t>
            </a:r>
            <a:r>
              <a:rPr lang="en-US" dirty="0" smtClean="0"/>
              <a:t>– Municipal water company and its funding source have said they definitely want an </a:t>
            </a:r>
            <a:r>
              <a:rPr lang="en-US" dirty="0" err="1" smtClean="0"/>
              <a:t>AguaClara</a:t>
            </a:r>
            <a:r>
              <a:rPr lang="en-US" dirty="0" smtClean="0"/>
              <a:t> plant, delays due to political changes and Inter-American Development Bank funding policies</a:t>
            </a:r>
          </a:p>
          <a:p>
            <a:pPr lvl="1"/>
            <a:r>
              <a:rPr lang="en-US" b="1" dirty="0" smtClean="0"/>
              <a:t>Santa Rosa de Copan </a:t>
            </a:r>
            <a:r>
              <a:rPr lang="en-US" dirty="0" smtClean="0"/>
              <a:t>– preliminary design presented to the water company which is motivated, stalled due to political changes and suspension of aid from the </a:t>
            </a:r>
            <a:r>
              <a:rPr lang="en-US" dirty="0" err="1" smtClean="0"/>
              <a:t>Cooperacion</a:t>
            </a:r>
            <a:r>
              <a:rPr lang="en-US" dirty="0" smtClean="0"/>
              <a:t> Espanola</a:t>
            </a:r>
            <a:endParaRPr lang="es-MX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AguaClara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Goals and Aspirations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 fontScale="70000" lnSpcReduction="20000"/>
          </a:bodyPr>
          <a:lstStyle/>
          <a:p>
            <a:pPr marL="514350" lvl="0" indent="-514350">
              <a:buNone/>
            </a:pPr>
            <a:r>
              <a:rPr lang="en-US" b="1" dirty="0" smtClean="0"/>
              <a:t>1)   To expand drinking water treatment coverage through the construction of non-mechanized, gravity-powered drinking water treatment plants and the provision of the technical and social support that ensures their sustainability.</a:t>
            </a:r>
            <a:endParaRPr lang="es-MX" b="1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i="1" dirty="0" smtClean="0"/>
              <a:t>Outreach</a:t>
            </a:r>
            <a:r>
              <a:rPr lang="en-US" dirty="0" smtClean="0"/>
              <a:t> – a resource for communities with water quality problems that need technical and organizational support to solve them.</a:t>
            </a:r>
            <a:endParaRPr lang="es-MX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i="1" dirty="0" smtClean="0"/>
              <a:t>Design</a:t>
            </a:r>
            <a:r>
              <a:rPr lang="en-US" dirty="0" smtClean="0"/>
              <a:t> – non-mechanized, gravity-powered, and operationally simple water treatment plants.</a:t>
            </a:r>
            <a:endParaRPr lang="es-MX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i="1" dirty="0" smtClean="0"/>
              <a:t>Construction</a:t>
            </a:r>
            <a:r>
              <a:rPr lang="en-US" dirty="0" smtClean="0"/>
              <a:t> – infrastructure built as much as possible with local materials, oversight, and labor.</a:t>
            </a:r>
            <a:endParaRPr lang="es-MX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i="1" dirty="0" smtClean="0"/>
              <a:t>Operator</a:t>
            </a:r>
            <a:r>
              <a:rPr lang="en-US" dirty="0" smtClean="0"/>
              <a:t> </a:t>
            </a:r>
            <a:r>
              <a:rPr lang="en-US" i="1" dirty="0" smtClean="0"/>
              <a:t>and Administrator Training </a:t>
            </a:r>
            <a:r>
              <a:rPr lang="en-US" dirty="0" smtClean="0"/>
              <a:t>– education of the treatment plant operators and the local leaders responsible for plant administration</a:t>
            </a:r>
            <a:endParaRPr lang="es-MX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i="1" dirty="0" smtClean="0"/>
              <a:t>Technical Support </a:t>
            </a:r>
            <a:r>
              <a:rPr lang="en-US" dirty="0" smtClean="0"/>
              <a:t>– constant on-the-job training and education for the plant operators and the local administration for a period after plant construction</a:t>
            </a:r>
            <a:endParaRPr lang="es-MX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i="1" dirty="0" smtClean="0"/>
              <a:t>Social support</a:t>
            </a:r>
            <a:endParaRPr lang="es-MX" i="1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i="1" dirty="0" smtClean="0"/>
              <a:t>Long-term Assistance</a:t>
            </a:r>
            <a:endParaRPr lang="es-MX" i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 for the Future:</a:t>
            </a:r>
            <a:br>
              <a:rPr lang="en-US" dirty="0" smtClean="0"/>
            </a:br>
            <a:r>
              <a:rPr lang="en-US" dirty="0" smtClean="0"/>
              <a:t>Continuing Outreach Efforts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32411"/>
            <a:ext cx="9144000" cy="5525589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err="1" smtClean="0"/>
              <a:t>AguaClara’s</a:t>
            </a:r>
            <a:r>
              <a:rPr lang="en-US" b="1" dirty="0" smtClean="0"/>
              <a:t> current plans for continuing to make the project and treatment strategy more widely known:</a:t>
            </a:r>
          </a:p>
          <a:p>
            <a:pPr lvl="1"/>
            <a:r>
              <a:rPr lang="en-US" dirty="0" smtClean="0"/>
              <a:t>Meetings with mayors offices, CARE, and a university on the rainy North Coast of Honduras (March 22-25, 2010)</a:t>
            </a:r>
          </a:p>
          <a:p>
            <a:pPr lvl="1"/>
            <a:r>
              <a:rPr lang="en-US" dirty="0" smtClean="0"/>
              <a:t>Presentation of the documentation study results (April 2010)</a:t>
            </a:r>
          </a:p>
          <a:p>
            <a:pPr lvl="1"/>
            <a:r>
              <a:rPr lang="en-US" dirty="0" smtClean="0"/>
              <a:t>Short course to be given by Monroe at the Universidad de San Carlos, Guatemala (June 2010)</a:t>
            </a:r>
          </a:p>
          <a:p>
            <a:pPr lvl="1"/>
            <a:r>
              <a:rPr lang="en-US" dirty="0" smtClean="0"/>
              <a:t>Presentation at the II Civil and Environmental Engineering Congress, Universidad de </a:t>
            </a:r>
            <a:r>
              <a:rPr lang="en-US" dirty="0" err="1" smtClean="0"/>
              <a:t>Tunja</a:t>
            </a:r>
            <a:r>
              <a:rPr lang="en-US" dirty="0" smtClean="0"/>
              <a:t>, Colombia (May 5-6, 2010)</a:t>
            </a:r>
          </a:p>
          <a:p>
            <a:pPr lvl="1"/>
            <a:r>
              <a:rPr lang="en-US" dirty="0" smtClean="0"/>
              <a:t>Presentations to the RAS-NIC in Managua, Nicaragua (pending)</a:t>
            </a:r>
          </a:p>
          <a:p>
            <a:pPr lvl="1"/>
            <a:r>
              <a:rPr lang="en-US" dirty="0" smtClean="0"/>
              <a:t>XX World Water Week, Stockholm, Sweden (</a:t>
            </a:r>
            <a:r>
              <a:rPr lang="en-US" i="1" dirty="0" smtClean="0"/>
              <a:t>Hopefully</a:t>
            </a:r>
            <a:r>
              <a:rPr lang="en-US" dirty="0" smtClean="0"/>
              <a:t> September 2010 – abstract pending acceptance)</a:t>
            </a:r>
          </a:p>
          <a:p>
            <a:pPr lvl="1"/>
            <a:endParaRPr lang="es-MX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 for the Future:</a:t>
            </a:r>
            <a:br>
              <a:rPr lang="en-US" dirty="0" smtClean="0"/>
            </a:br>
            <a:r>
              <a:rPr lang="en-US" dirty="0" smtClean="0"/>
              <a:t>Continuing Projects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7096"/>
            <a:ext cx="9144000" cy="5643154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We need to find a way to continue supporting the plants we built and the Juntas de Agua that we trained:</a:t>
            </a:r>
          </a:p>
          <a:p>
            <a:pPr lvl="1"/>
            <a:r>
              <a:rPr lang="en-US" b="1" dirty="0" err="1" smtClean="0"/>
              <a:t>Ojojona</a:t>
            </a:r>
            <a:r>
              <a:rPr lang="en-US" b="1" dirty="0" smtClean="0"/>
              <a:t>, Francisco </a:t>
            </a:r>
            <a:r>
              <a:rPr lang="en-US" b="1" dirty="0" err="1" smtClean="0"/>
              <a:t>Morazan</a:t>
            </a:r>
            <a:r>
              <a:rPr lang="en-US" b="1" dirty="0" smtClean="0"/>
              <a:t> (6 L/s) </a:t>
            </a:r>
            <a:r>
              <a:rPr lang="en-US" dirty="0" smtClean="0"/>
              <a:t>– Though badly in need of updates, the plant works but suffers from under use (drought, Junta de Agua organization and low motivation)</a:t>
            </a:r>
          </a:p>
          <a:p>
            <a:pPr lvl="1"/>
            <a:r>
              <a:rPr lang="en-US" b="1" dirty="0" smtClean="0"/>
              <a:t>Tamara (10 L/s) </a:t>
            </a:r>
            <a:r>
              <a:rPr lang="en-US" dirty="0" smtClean="0"/>
              <a:t>– Recent improvements to flocculation dramatically improved plant ease to operate, operational situation relatively stable</a:t>
            </a:r>
          </a:p>
          <a:p>
            <a:pPr lvl="1"/>
            <a:r>
              <a:rPr lang="en-US" b="1" dirty="0" err="1" smtClean="0"/>
              <a:t>Cuatro</a:t>
            </a:r>
            <a:r>
              <a:rPr lang="en-US" b="1" dirty="0" smtClean="0"/>
              <a:t> </a:t>
            </a:r>
            <a:r>
              <a:rPr lang="en-US" b="1" dirty="0" err="1" smtClean="0"/>
              <a:t>Comunidades</a:t>
            </a:r>
            <a:r>
              <a:rPr lang="en-US" b="1" dirty="0" smtClean="0"/>
              <a:t> (6 L/s) </a:t>
            </a:r>
            <a:r>
              <a:rPr lang="en-US" dirty="0" smtClean="0"/>
              <a:t>– going into second year of operation, functions well overall though treatment of very high turbidity is made difficult by extremely low alkalinity</a:t>
            </a:r>
          </a:p>
          <a:p>
            <a:pPr lvl="1"/>
            <a:r>
              <a:rPr lang="en-US" b="1" dirty="0" err="1" smtClean="0"/>
              <a:t>Agalteca</a:t>
            </a:r>
            <a:r>
              <a:rPr lang="en-US" b="1" dirty="0" smtClean="0"/>
              <a:t> (6 L/s) </a:t>
            </a:r>
            <a:r>
              <a:rPr lang="en-US" dirty="0" smtClean="0"/>
              <a:t>– Construction nearly complete, tanks now holding water, should be running within a month (before the rains!)</a:t>
            </a:r>
          </a:p>
          <a:p>
            <a:pPr lvl="1"/>
            <a:r>
              <a:rPr lang="en-US" b="1" dirty="0" err="1" smtClean="0"/>
              <a:t>Marcala</a:t>
            </a:r>
            <a:r>
              <a:rPr lang="en-US" b="1" dirty="0" smtClean="0"/>
              <a:t>, La Paz (33 L/s) </a:t>
            </a:r>
            <a:r>
              <a:rPr lang="en-US" dirty="0" smtClean="0"/>
              <a:t>– Though not officially built by </a:t>
            </a:r>
            <a:r>
              <a:rPr lang="en-US" dirty="0" err="1" smtClean="0"/>
              <a:t>AguaClara</a:t>
            </a:r>
            <a:r>
              <a:rPr lang="en-US" dirty="0" smtClean="0"/>
              <a:t>, benefits from our support and has a large impact on its beneficiaries. Potential project for plant expansion through the municipality’s connection with the Italian NGO ACRA.</a:t>
            </a:r>
            <a:endParaRPr lang="es-MX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and Future Challenges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06286"/>
            <a:ext cx="9144000" cy="5551714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Funding for Projects</a:t>
            </a:r>
          </a:p>
          <a:p>
            <a:pPr lvl="1"/>
            <a:r>
              <a:rPr lang="en-US" dirty="0" smtClean="0"/>
              <a:t>Double-whammy of the world economic crisis and the Honduran coup of June 28, 2009 decimated investment in the water sector in the county</a:t>
            </a:r>
          </a:p>
          <a:p>
            <a:pPr lvl="1"/>
            <a:r>
              <a:rPr lang="en-US" dirty="0" smtClean="0"/>
              <a:t>We have several potential projects that our collaborators want to do but their funding sources are still suspended</a:t>
            </a:r>
          </a:p>
          <a:p>
            <a:pPr lvl="1"/>
            <a:r>
              <a:rPr lang="en-US" dirty="0" smtClean="0"/>
              <a:t>Personnel – uncertainty in future projects makes the Honduran staff nervous about job security</a:t>
            </a:r>
          </a:p>
          <a:p>
            <a:pPr lvl="1"/>
            <a:r>
              <a:rPr lang="en-US" dirty="0" smtClean="0"/>
              <a:t>Downturn also affects APP which is integral to supporting </a:t>
            </a:r>
            <a:r>
              <a:rPr lang="en-US" dirty="0" err="1" smtClean="0"/>
              <a:t>AguaClara</a:t>
            </a:r>
            <a:r>
              <a:rPr lang="en-US" dirty="0" smtClean="0"/>
              <a:t> projects</a:t>
            </a:r>
            <a:endParaRPr lang="es-MX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and Future Challenges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06286"/>
            <a:ext cx="9144000" cy="5551714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Supporting past projects</a:t>
            </a:r>
          </a:p>
          <a:p>
            <a:pPr lvl="1"/>
            <a:r>
              <a:rPr lang="en-US" dirty="0" smtClean="0"/>
              <a:t>These projects are never done and we feel they need a certain amount of long-term support</a:t>
            </a:r>
          </a:p>
          <a:p>
            <a:pPr lvl="1"/>
            <a:r>
              <a:rPr lang="en-US" dirty="0" smtClean="0"/>
              <a:t>How to support these plants and people in a regulatory vacuum and system geared towards construction only?</a:t>
            </a:r>
          </a:p>
          <a:p>
            <a:r>
              <a:rPr lang="en-US" b="1" dirty="0" smtClean="0"/>
              <a:t>Choosing an organization model</a:t>
            </a:r>
          </a:p>
          <a:p>
            <a:pPr lvl="1"/>
            <a:r>
              <a:rPr lang="en-US" dirty="0" smtClean="0"/>
              <a:t>We want the project to be self-sufficient with income from projects</a:t>
            </a:r>
          </a:p>
          <a:p>
            <a:pPr lvl="1"/>
            <a:r>
              <a:rPr lang="en-US" dirty="0" smtClean="0"/>
              <a:t>In the absence of new projects, and with the need to support past projects, we must find a way to sustain the project and its goals</a:t>
            </a:r>
            <a:endParaRPr lang="es-MX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Reflections on the Experience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/>
          <a:lstStyle/>
          <a:p>
            <a:r>
              <a:rPr lang="en-US" dirty="0" smtClean="0"/>
              <a:t>We are operating in a vacuum of a culture of attention, knowledge and support for public water treatment </a:t>
            </a:r>
          </a:p>
          <a:p>
            <a:r>
              <a:rPr lang="en-US" dirty="0" smtClean="0"/>
              <a:t>Unlike other government agencies or NGOs we are virtually independent from a larger organization, which gives immense freedom but some insecurity</a:t>
            </a:r>
          </a:p>
          <a:p>
            <a:r>
              <a:rPr lang="en-US" dirty="0" smtClean="0"/>
              <a:t>If there is one thing that sets us apart, it is that we keep going back and supporting the projects as much as we can</a:t>
            </a:r>
            <a:endParaRPr lang="es-MX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AguaClara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Goals and Aspirations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 fontScale="85000" lnSpcReduction="10000"/>
          </a:bodyPr>
          <a:lstStyle/>
          <a:p>
            <a:pPr lvl="0">
              <a:buNone/>
            </a:pPr>
            <a:r>
              <a:rPr lang="en-US" sz="2600" b="1" dirty="0" smtClean="0"/>
              <a:t>2) To continue to innovate and implement new technology for the treatment of drinking water at the community scale where conventional strategies may not be appropriate.</a:t>
            </a:r>
            <a:endParaRPr lang="es-MX" sz="2600" b="1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i="1" dirty="0" smtClean="0"/>
              <a:t>University teaching and research</a:t>
            </a:r>
            <a:endParaRPr lang="es-MX" i="1" dirty="0" smtClean="0"/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Undergraduate research and classes</a:t>
            </a:r>
            <a:endParaRPr lang="es-MX" dirty="0" smtClean="0"/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Graduate level research and design</a:t>
            </a:r>
            <a:endParaRPr lang="es-MX" dirty="0" smtClean="0"/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Research grants related to non-mechanized water treatment </a:t>
            </a:r>
            <a:endParaRPr lang="es-MX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i="1" dirty="0" smtClean="0"/>
              <a:t>Field research and documentation</a:t>
            </a:r>
            <a:endParaRPr lang="es-MX" i="1" dirty="0" smtClean="0"/>
          </a:p>
          <a:p>
            <a:pPr marL="1371600" lvl="2" indent="-457200">
              <a:buFont typeface="+mj-lt"/>
              <a:buAutoNum type="arabicPeriod"/>
            </a:pPr>
            <a:r>
              <a:rPr lang="es-HN" i="1" dirty="0" smtClean="0"/>
              <a:t>Estudio de documentación de las plantas </a:t>
            </a:r>
            <a:r>
              <a:rPr lang="es-HN" i="1" dirty="0" err="1" smtClean="0"/>
              <a:t>AguaClara</a:t>
            </a:r>
            <a:endParaRPr lang="es-MX" dirty="0" smtClean="0"/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Student on-location field research in </a:t>
            </a:r>
            <a:r>
              <a:rPr lang="en-US" dirty="0" err="1" smtClean="0"/>
              <a:t>AguaClara</a:t>
            </a:r>
            <a:r>
              <a:rPr lang="en-US" dirty="0" smtClean="0"/>
              <a:t> plants</a:t>
            </a:r>
            <a:endParaRPr lang="es-MX" dirty="0" smtClean="0"/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Implementation of new component designs in the field in conjunction with local partners</a:t>
            </a:r>
            <a:endParaRPr lang="es-MX" dirty="0" smtClean="0"/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Encouraging innovation and idea exchange between local operators and administrators</a:t>
            </a:r>
            <a:endParaRPr lang="es-MX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i="1" dirty="0" smtClean="0"/>
              <a:t>Construction of water treatment plants with design improvements for each plant</a:t>
            </a:r>
            <a:endParaRPr lang="es-MX" i="1" dirty="0" smtClean="0"/>
          </a:p>
          <a:p>
            <a:endParaRPr lang="es-MX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AguaClara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Goals and Aspirations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2400" b="1" dirty="0" smtClean="0"/>
              <a:t>3) To develop relationships with local, national, and regional institutions as collaborating partners in the improvement of water quality through the development of water treatment plant projects.</a:t>
            </a:r>
            <a:endParaRPr lang="es-MX" sz="2400" b="1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2200" dirty="0" smtClean="0"/>
              <a:t>Disseminate the experiences of implementing </a:t>
            </a:r>
            <a:r>
              <a:rPr lang="en-US" sz="2200" dirty="0" err="1" smtClean="0"/>
              <a:t>AguaClara</a:t>
            </a:r>
            <a:r>
              <a:rPr lang="en-US" sz="2200" dirty="0" smtClean="0"/>
              <a:t> projects to national and international organizations via the internet, conferences, presentations, and publications.</a:t>
            </a:r>
            <a:endParaRPr lang="es-MX" sz="22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2200" dirty="0" smtClean="0"/>
              <a:t>Develop relationships with national level organizations that could assist with the regulation and continuity of adequate water treatment in communities with an </a:t>
            </a:r>
            <a:r>
              <a:rPr lang="en-US" sz="2200" dirty="0" err="1" smtClean="0"/>
              <a:t>AguaClara</a:t>
            </a:r>
            <a:r>
              <a:rPr lang="en-US" sz="2200" dirty="0" smtClean="0"/>
              <a:t> treatment plant.</a:t>
            </a:r>
            <a:endParaRPr lang="es-MX" sz="22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2200" dirty="0" smtClean="0"/>
              <a:t>To make the </a:t>
            </a:r>
            <a:r>
              <a:rPr lang="en-US" sz="2200" dirty="0" err="1" smtClean="0"/>
              <a:t>AguaClara</a:t>
            </a:r>
            <a:r>
              <a:rPr lang="en-US" sz="2200" dirty="0" smtClean="0"/>
              <a:t> design and methodology known as a viable choice for drinking water treatment interventions amongst the principal players in the sector. </a:t>
            </a:r>
            <a:endParaRPr lang="es-MX" sz="2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AguaClara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Goals and Aspirations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en-US" sz="2800" b="1" dirty="0" smtClean="0"/>
              <a:t>4) To continue to foster the technical and cultural exchange between local and international partners for the advancement and dissemination of water treatment knowledge.</a:t>
            </a:r>
            <a:endParaRPr lang="es-MX" sz="2800" b="1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sz="2600" dirty="0" smtClean="0"/>
              <a:t>Empower and educate resident </a:t>
            </a:r>
            <a:r>
              <a:rPr lang="en-US" sz="2600" dirty="0" err="1" smtClean="0"/>
              <a:t>AguaClara</a:t>
            </a:r>
            <a:r>
              <a:rPr lang="en-US" sz="2600" dirty="0" smtClean="0"/>
              <a:t> staff to spearhead the development and implementation of water treatment innovations and projects.</a:t>
            </a:r>
            <a:endParaRPr lang="es-MX" sz="2600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sz="2600" dirty="0" smtClean="0"/>
              <a:t>Maintain the link between Cornell University engineering students and </a:t>
            </a:r>
            <a:r>
              <a:rPr lang="en-US" sz="2600" dirty="0" err="1" smtClean="0"/>
              <a:t>AguaClara’s</a:t>
            </a:r>
            <a:r>
              <a:rPr lang="en-US" sz="2600" dirty="0" smtClean="0"/>
              <a:t> Honduran partners through student trips and exchange experiences in Honduras.</a:t>
            </a:r>
            <a:endParaRPr lang="es-MX" sz="2600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sz="2600" dirty="0" smtClean="0"/>
              <a:t>Support the creation of a program that allows Honduran university students and/or young professionals to work as interns with the </a:t>
            </a:r>
            <a:r>
              <a:rPr lang="en-US" sz="2600" dirty="0" err="1" smtClean="0"/>
              <a:t>AguaClara</a:t>
            </a:r>
            <a:r>
              <a:rPr lang="en-US" sz="2600" dirty="0" smtClean="0"/>
              <a:t> staff in all facets of the project, especially technical field work and interfacing with the communities served. </a:t>
            </a:r>
            <a:endParaRPr lang="es-MX" sz="2600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sz="2600" dirty="0" smtClean="0"/>
              <a:t>Maintain an emphasis on including the members of the communities served in the water treatment plant projects and the transfer of knowledge that supports them.</a:t>
            </a:r>
            <a:endParaRPr lang="es-MX" sz="2600" dirty="0" smtClean="0"/>
          </a:p>
          <a:p>
            <a:pPr marL="514350" lvl="0" indent="-514350">
              <a:buFont typeface="+mj-lt"/>
              <a:buAutoNum type="arabicPeriod"/>
            </a:pPr>
            <a:endParaRPr lang="es-MX" sz="2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Project Organization and Staff in Honduras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8628" y="3229430"/>
            <a:ext cx="3490686" cy="399142"/>
          </a:xfrm>
        </p:spPr>
        <p:txBody>
          <a:bodyPr/>
          <a:lstStyle/>
          <a:p>
            <a:pPr>
              <a:buNone/>
            </a:pPr>
            <a:r>
              <a:rPr lang="en-US" sz="1600" dirty="0" err="1" smtClean="0"/>
              <a:t>Jacobo</a:t>
            </a:r>
            <a:r>
              <a:rPr lang="en-US" sz="1600" dirty="0" smtClean="0"/>
              <a:t> Nunez and Arturo Diaz</a:t>
            </a:r>
            <a:endParaRPr lang="es-MX" sz="1600" dirty="0"/>
          </a:p>
        </p:txBody>
      </p:sp>
      <p:graphicFrame>
        <p:nvGraphicFramePr>
          <p:cNvPr id="4" name="Object 7"/>
          <p:cNvGraphicFramePr>
            <a:graphicFrameLocks noChangeAspect="1"/>
          </p:cNvGraphicFramePr>
          <p:nvPr/>
        </p:nvGraphicFramePr>
        <p:xfrm>
          <a:off x="1267024" y="1607457"/>
          <a:ext cx="1287489" cy="1886530"/>
        </p:xfrm>
        <a:graphic>
          <a:graphicData uri="http://schemas.openxmlformats.org/presentationml/2006/ole">
            <p:oleObj spid="_x0000_s87042" r:id="rId3" imgW="2448267" imgH="3134162" progId="">
              <p:embed/>
            </p:oleObj>
          </a:graphicData>
        </a:graphic>
      </p:graphicFrame>
      <p:pic>
        <p:nvPicPr>
          <p:cNvPr id="5" name="Picture 8" descr="AguaClara Logo Large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7084" y="4826001"/>
            <a:ext cx="3420089" cy="8926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57487" y="5950858"/>
            <a:ext cx="3265713" cy="907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Daniel Smith, Sarah Long,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Antionio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Elvir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and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Wilfredo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Serrano</a:t>
            </a:r>
            <a:endParaRPr kumimoji="0" lang="es-MX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82"/>
            <a:ext cx="8458200" cy="1143000"/>
          </a:xfrm>
        </p:spPr>
        <p:txBody>
          <a:bodyPr/>
          <a:lstStyle/>
          <a:p>
            <a:r>
              <a:rPr lang="en-US" sz="3600" dirty="0" smtClean="0"/>
              <a:t>Recent and Current Activities:</a:t>
            </a:r>
            <a:br>
              <a:rPr lang="en-US" sz="3600" dirty="0" smtClean="0"/>
            </a:br>
            <a:r>
              <a:rPr lang="en-US" sz="3600" dirty="0" smtClean="0"/>
              <a:t>Current Treatment Plants</a:t>
            </a:r>
            <a:br>
              <a:rPr lang="en-US" sz="3600" dirty="0" smtClean="0"/>
            </a:br>
            <a:endParaRPr lang="es-MX" sz="3600" dirty="0"/>
          </a:p>
        </p:txBody>
      </p:sp>
      <p:pic>
        <p:nvPicPr>
          <p:cNvPr id="4" name="Picture 3" descr="honduras-map-120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93825" y="1449388"/>
            <a:ext cx="6337300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3222625" y="4986338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>
            <a:off x="3222625" y="4529138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2689225" y="4757738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" name="AutoShape 13"/>
          <p:cNvSpPr>
            <a:spLocks noChangeArrowheads="1"/>
          </p:cNvSpPr>
          <p:nvPr/>
        </p:nvSpPr>
        <p:spPr bwMode="auto">
          <a:xfrm>
            <a:off x="3527425" y="4224338"/>
            <a:ext cx="379413" cy="354012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0" name="AutoShape 15"/>
          <p:cNvSpPr>
            <a:spLocks noChangeArrowheads="1"/>
          </p:cNvSpPr>
          <p:nvPr/>
        </p:nvSpPr>
        <p:spPr bwMode="auto">
          <a:xfrm>
            <a:off x="3298825" y="4605338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3" name="Text Box 126"/>
          <p:cNvSpPr txBox="1">
            <a:spLocks noChangeArrowheads="1"/>
          </p:cNvSpPr>
          <p:nvPr/>
        </p:nvSpPr>
        <p:spPr bwMode="auto">
          <a:xfrm>
            <a:off x="200025" y="5870575"/>
            <a:ext cx="228917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Ojojona, </a:t>
            </a:r>
          </a:p>
          <a:p>
            <a:r>
              <a:rPr lang="es-HN" sz="1800" b="1"/>
              <a:t>Francisco Morazán</a:t>
            </a:r>
          </a:p>
        </p:txBody>
      </p:sp>
      <p:sp>
        <p:nvSpPr>
          <p:cNvPr id="14" name="Line 127"/>
          <p:cNvSpPr>
            <a:spLocks noChangeShapeType="1"/>
          </p:cNvSpPr>
          <p:nvPr/>
        </p:nvSpPr>
        <p:spPr bwMode="auto">
          <a:xfrm flipV="1">
            <a:off x="2489200" y="5230813"/>
            <a:ext cx="901700" cy="844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5" name="Text Box 129"/>
          <p:cNvSpPr txBox="1">
            <a:spLocks noChangeArrowheads="1"/>
          </p:cNvSpPr>
          <p:nvPr/>
        </p:nvSpPr>
        <p:spPr bwMode="auto">
          <a:xfrm>
            <a:off x="142875" y="4097338"/>
            <a:ext cx="119062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Marcala,</a:t>
            </a:r>
          </a:p>
          <a:p>
            <a:r>
              <a:rPr lang="es-HN" sz="1800" b="1"/>
              <a:t>La Paz</a:t>
            </a:r>
          </a:p>
        </p:txBody>
      </p:sp>
      <p:sp>
        <p:nvSpPr>
          <p:cNvPr id="16" name="Line 128"/>
          <p:cNvSpPr>
            <a:spLocks noChangeShapeType="1"/>
          </p:cNvSpPr>
          <p:nvPr/>
        </p:nvSpPr>
        <p:spPr bwMode="auto">
          <a:xfrm>
            <a:off x="1314450" y="4433888"/>
            <a:ext cx="1495425" cy="4937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7" name="Text Box 130"/>
          <p:cNvSpPr txBox="1">
            <a:spLocks noChangeArrowheads="1"/>
          </p:cNvSpPr>
          <p:nvPr/>
        </p:nvSpPr>
        <p:spPr bwMode="auto">
          <a:xfrm>
            <a:off x="5375275" y="5572125"/>
            <a:ext cx="228917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T</a:t>
            </a:r>
            <a:r>
              <a:rPr lang="en-US" sz="1800" b="1"/>
              <a:t>ám</a:t>
            </a:r>
            <a:r>
              <a:rPr lang="es-HN" sz="1800" b="1"/>
              <a:t>ara, </a:t>
            </a:r>
          </a:p>
          <a:p>
            <a:r>
              <a:rPr lang="es-HN" sz="1800" b="1"/>
              <a:t>Francisco Morazán</a:t>
            </a:r>
          </a:p>
        </p:txBody>
      </p:sp>
      <p:sp>
        <p:nvSpPr>
          <p:cNvPr id="18" name="Line 131"/>
          <p:cNvSpPr>
            <a:spLocks noChangeShapeType="1"/>
          </p:cNvSpPr>
          <p:nvPr/>
        </p:nvSpPr>
        <p:spPr bwMode="auto">
          <a:xfrm flipH="1" flipV="1">
            <a:off x="3527425" y="4832350"/>
            <a:ext cx="1828800" cy="9318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9" name="Text Box 132"/>
          <p:cNvSpPr txBox="1">
            <a:spLocks noChangeArrowheads="1"/>
          </p:cNvSpPr>
          <p:nvPr/>
        </p:nvSpPr>
        <p:spPr bwMode="auto">
          <a:xfrm>
            <a:off x="5383213" y="4564063"/>
            <a:ext cx="270192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Cuatro Comunidades, </a:t>
            </a:r>
          </a:p>
          <a:p>
            <a:r>
              <a:rPr lang="es-HN" sz="1800" b="1"/>
              <a:t>Francisco Morazán</a:t>
            </a:r>
          </a:p>
        </p:txBody>
      </p:sp>
      <p:sp>
        <p:nvSpPr>
          <p:cNvPr id="20" name="Line 133"/>
          <p:cNvSpPr>
            <a:spLocks noChangeShapeType="1"/>
          </p:cNvSpPr>
          <p:nvPr/>
        </p:nvSpPr>
        <p:spPr bwMode="auto">
          <a:xfrm flipH="1" flipV="1">
            <a:off x="3490913" y="4722813"/>
            <a:ext cx="1887537" cy="177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1" name="Text Box 134"/>
          <p:cNvSpPr txBox="1">
            <a:spLocks noChangeArrowheads="1"/>
          </p:cNvSpPr>
          <p:nvPr/>
        </p:nvSpPr>
        <p:spPr bwMode="auto">
          <a:xfrm>
            <a:off x="5376863" y="3584575"/>
            <a:ext cx="228917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Agalteca, </a:t>
            </a:r>
          </a:p>
          <a:p>
            <a:r>
              <a:rPr lang="es-HN" sz="1800" b="1"/>
              <a:t>Francisco Morazán</a:t>
            </a:r>
          </a:p>
        </p:txBody>
      </p:sp>
      <p:sp>
        <p:nvSpPr>
          <p:cNvPr id="22" name="Line 135"/>
          <p:cNvSpPr>
            <a:spLocks noChangeShapeType="1"/>
          </p:cNvSpPr>
          <p:nvPr/>
        </p:nvSpPr>
        <p:spPr bwMode="auto">
          <a:xfrm flipH="1">
            <a:off x="3789363" y="3935413"/>
            <a:ext cx="1581150" cy="5191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 dirty="0" smtClean="0"/>
              <a:t>Ojojona</a:t>
            </a:r>
            <a:endParaRPr lang="es-HN" sz="4000" b="1" dirty="0"/>
          </a:p>
        </p:txBody>
      </p:sp>
      <p:pic>
        <p:nvPicPr>
          <p:cNvPr id="96258" name="Picture 2" descr="C:\Users\aguaclara\Pictures\Comunidades\Ojojona\Photos Generales de la Planta\DSC0196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60612" y="1321380"/>
            <a:ext cx="7310444" cy="54828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>
            <a:alpha val="75000"/>
          </a:schemeClr>
        </a:solidFill>
        <a:ln w="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HN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>
            <a:alpha val="75000"/>
          </a:schemeClr>
        </a:solidFill>
        <a:ln w="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HN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6793</TotalTime>
  <Words>1648</Words>
  <Application>Microsoft Office PowerPoint</Application>
  <PresentationFormat>On-screen Show (4:3)</PresentationFormat>
  <Paragraphs>166</Paragraphs>
  <Slides>34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1_Default Design</vt:lpstr>
      <vt:lpstr>  AguaClara:   State of the Project in Honduras</vt:lpstr>
      <vt:lpstr>Goals of the presentation</vt:lpstr>
      <vt:lpstr>AguaClara Goals and Aspirations</vt:lpstr>
      <vt:lpstr>AguaClara Goals and Aspirations</vt:lpstr>
      <vt:lpstr>AguaClara Goals and Aspirations</vt:lpstr>
      <vt:lpstr>AguaClara Goals and Aspirations</vt:lpstr>
      <vt:lpstr>Current Project Organization and Staff in Honduras</vt:lpstr>
      <vt:lpstr>Recent and Current Activities: Current Treatment Plants 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Construction Advances in  Agalteca</vt:lpstr>
      <vt:lpstr>Construction Advances in  Agalteca</vt:lpstr>
      <vt:lpstr>Construction Advances in  Agalteca</vt:lpstr>
      <vt:lpstr>Construction Advances in  Agalteca</vt:lpstr>
      <vt:lpstr>Construction Advances in  Agalteca</vt:lpstr>
      <vt:lpstr>Construction Advances in  Agalteca</vt:lpstr>
      <vt:lpstr>Construction Advances in  Agalteca</vt:lpstr>
      <vt:lpstr>Construction Advances in  Agalteca</vt:lpstr>
      <vt:lpstr>Recent and Current Activities: Potential or Proposed Treatment Plants </vt:lpstr>
      <vt:lpstr>Documentation and Publicity</vt:lpstr>
      <vt:lpstr>Institutional Connections</vt:lpstr>
      <vt:lpstr>Institutional Connections</vt:lpstr>
      <vt:lpstr>Outlook for the Future: New Projects</vt:lpstr>
      <vt:lpstr>Outlook for the Future: Continuing Outreach Efforts</vt:lpstr>
      <vt:lpstr>Outlook for the Future: Continuing Projects</vt:lpstr>
      <vt:lpstr>Present and Future Challenges</vt:lpstr>
      <vt:lpstr>Present and Future Challenges</vt:lpstr>
      <vt:lpstr>Reflections on the Experience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AguaClara</dc:creator>
  <cp:lastModifiedBy>aguaclara</cp:lastModifiedBy>
  <cp:revision>358</cp:revision>
  <dcterms:created xsi:type="dcterms:W3CDTF">2007-10-03T14:56:53Z</dcterms:created>
  <dcterms:modified xsi:type="dcterms:W3CDTF">2010-03-05T14:56:14Z</dcterms:modified>
</cp:coreProperties>
</file>