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1"/>
  </p:notesMasterIdLst>
  <p:sldIdLst>
    <p:sldId id="256" r:id="rId3"/>
    <p:sldId id="258" r:id="rId4"/>
    <p:sldId id="360" r:id="rId5"/>
    <p:sldId id="358" r:id="rId6"/>
    <p:sldId id="384" r:id="rId7"/>
    <p:sldId id="331" r:id="rId8"/>
    <p:sldId id="332" r:id="rId9"/>
    <p:sldId id="262" r:id="rId10"/>
    <p:sldId id="263" r:id="rId11"/>
    <p:sldId id="264" r:id="rId12"/>
    <p:sldId id="300" r:id="rId13"/>
    <p:sldId id="266" r:id="rId14"/>
    <p:sldId id="306" r:id="rId15"/>
    <p:sldId id="308" r:id="rId16"/>
    <p:sldId id="309" r:id="rId17"/>
    <p:sldId id="310" r:id="rId18"/>
    <p:sldId id="313" r:id="rId19"/>
    <p:sldId id="315" r:id="rId20"/>
    <p:sldId id="316" r:id="rId21"/>
    <p:sldId id="317" r:id="rId22"/>
    <p:sldId id="381" r:id="rId23"/>
    <p:sldId id="301" r:id="rId24"/>
    <p:sldId id="303" r:id="rId25"/>
    <p:sldId id="348" r:id="rId26"/>
    <p:sldId id="371" r:id="rId27"/>
    <p:sldId id="370" r:id="rId28"/>
    <p:sldId id="374" r:id="rId29"/>
    <p:sldId id="259" r:id="rId30"/>
    <p:sldId id="287" r:id="rId31"/>
    <p:sldId id="295" r:id="rId32"/>
    <p:sldId id="345" r:id="rId33"/>
    <p:sldId id="296" r:id="rId34"/>
    <p:sldId id="260" r:id="rId35"/>
    <p:sldId id="261" r:id="rId36"/>
    <p:sldId id="355" r:id="rId37"/>
    <p:sldId id="273" r:id="rId38"/>
    <p:sldId id="378" r:id="rId39"/>
    <p:sldId id="267" r:id="rId40"/>
    <p:sldId id="268" r:id="rId41"/>
    <p:sldId id="269" r:id="rId42"/>
    <p:sldId id="270" r:id="rId43"/>
    <p:sldId id="271" r:id="rId44"/>
    <p:sldId id="356" r:id="rId45"/>
    <p:sldId id="379" r:id="rId46"/>
    <p:sldId id="319" r:id="rId47"/>
    <p:sldId id="375" r:id="rId48"/>
    <p:sldId id="320" r:id="rId49"/>
    <p:sldId id="323" r:id="rId50"/>
    <p:sldId id="322" r:id="rId51"/>
    <p:sldId id="275" r:id="rId52"/>
    <p:sldId id="324" r:id="rId53"/>
    <p:sldId id="290" r:id="rId54"/>
    <p:sldId id="277" r:id="rId55"/>
    <p:sldId id="278" r:id="rId56"/>
    <p:sldId id="274" r:id="rId57"/>
    <p:sldId id="291" r:id="rId58"/>
    <p:sldId id="292" r:id="rId59"/>
    <p:sldId id="293" r:id="rId60"/>
    <p:sldId id="377" r:id="rId61"/>
    <p:sldId id="279" r:id="rId62"/>
    <p:sldId id="280" r:id="rId63"/>
    <p:sldId id="281" r:id="rId64"/>
    <p:sldId id="282" r:id="rId65"/>
    <p:sldId id="283" r:id="rId66"/>
    <p:sldId id="284" r:id="rId67"/>
    <p:sldId id="285" r:id="rId68"/>
    <p:sldId id="286" r:id="rId69"/>
    <p:sldId id="326" r:id="rId70"/>
    <p:sldId id="327" r:id="rId71"/>
    <p:sldId id="329" r:id="rId72"/>
    <p:sldId id="357" r:id="rId73"/>
    <p:sldId id="380" r:id="rId74"/>
    <p:sldId id="339" r:id="rId75"/>
    <p:sldId id="340" r:id="rId76"/>
    <p:sldId id="333" r:id="rId77"/>
    <p:sldId id="337" r:id="rId78"/>
    <p:sldId id="364" r:id="rId79"/>
    <p:sldId id="344" r:id="rId80"/>
    <p:sldId id="342" r:id="rId81"/>
    <p:sldId id="341" r:id="rId82"/>
    <p:sldId id="343" r:id="rId83"/>
    <p:sldId id="349" r:id="rId84"/>
    <p:sldId id="385" r:id="rId85"/>
    <p:sldId id="386" r:id="rId86"/>
    <p:sldId id="350" r:id="rId87"/>
    <p:sldId id="383" r:id="rId88"/>
    <p:sldId id="382" r:id="rId89"/>
    <p:sldId id="365"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roduction" id="{380936D8-0AF8-4DF2-9F3C-30DEC9FF6563}">
          <p14:sldIdLst>
            <p14:sldId id="256"/>
            <p14:sldId id="258"/>
          </p14:sldIdLst>
        </p14:section>
        <p14:section name="Program Level" id="{7852D37E-6F2B-476D-87F2-35D356020A30}">
          <p14:sldIdLst>
            <p14:sldId id="360"/>
            <p14:sldId id="358"/>
            <p14:sldId id="384"/>
            <p14:sldId id="331"/>
            <p14:sldId id="332"/>
            <p14:sldId id="262"/>
            <p14:sldId id="263"/>
            <p14:sldId id="264"/>
            <p14:sldId id="300"/>
            <p14:sldId id="266"/>
          </p14:sldIdLst>
        </p14:section>
        <p14:section name="Tecnologia y mas" id="{1DB568A4-D58A-4876-BD3A-D65412C49A75}">
          <p14:sldIdLst>
            <p14:sldId id="306"/>
            <p14:sldId id="308"/>
          </p14:sldIdLst>
        </p14:section>
        <p14:section name="Nepal" id="{B9BA2A5D-9EFC-4D8C-828B-6C476E0EAAAE}">
          <p14:sldIdLst>
            <p14:sldId id="309"/>
            <p14:sldId id="310"/>
            <p14:sldId id="313"/>
            <p14:sldId id="315"/>
            <p14:sldId id="316"/>
            <p14:sldId id="317"/>
            <p14:sldId id="381"/>
            <p14:sldId id="301"/>
            <p14:sldId id="303"/>
            <p14:sldId id="348"/>
            <p14:sldId id="371"/>
            <p14:sldId id="370"/>
          </p14:sldIdLst>
        </p14:section>
        <p14:section name="Teoria de floculacion" id="{5A87A987-C254-4462-A8BB-90619284B880}">
          <p14:sldIdLst>
            <p14:sldId id="374"/>
            <p14:sldId id="259"/>
            <p14:sldId id="287"/>
            <p14:sldId id="295"/>
            <p14:sldId id="345"/>
            <p14:sldId id="296"/>
            <p14:sldId id="260"/>
            <p14:sldId id="261"/>
            <p14:sldId id="355"/>
            <p14:sldId id="273"/>
          </p14:sldIdLst>
        </p14:section>
        <p14:section name="Dose Controller" id="{A120BFB4-4E02-431A-9100-D96DA7106A70}">
          <p14:sldIdLst>
            <p14:sldId id="378"/>
            <p14:sldId id="267"/>
            <p14:sldId id="268"/>
            <p14:sldId id="269"/>
            <p14:sldId id="270"/>
            <p14:sldId id="271"/>
            <p14:sldId id="356"/>
          </p14:sldIdLst>
        </p14:section>
        <p14:section name="Tanque de sedimentacion" id="{65884771-733F-43BA-ACD2-043CF4380591}">
          <p14:sldIdLst>
            <p14:sldId id="379"/>
            <p14:sldId id="319"/>
            <p14:sldId id="375"/>
            <p14:sldId id="320"/>
            <p14:sldId id="323"/>
            <p14:sldId id="322"/>
            <p14:sldId id="275"/>
            <p14:sldId id="324"/>
            <p14:sldId id="290"/>
            <p14:sldId id="277"/>
            <p14:sldId id="278"/>
            <p14:sldId id="274"/>
            <p14:sldId id="291"/>
            <p14:sldId id="292"/>
            <p14:sldId id="293"/>
            <p14:sldId id="377"/>
          </p14:sldIdLst>
        </p14:section>
        <p14:section name="SRSF" id="{8DAF7C17-294D-49AF-AC0E-B7B5970E957A}">
          <p14:sldIdLst>
            <p14:sldId id="279"/>
            <p14:sldId id="280"/>
            <p14:sldId id="281"/>
            <p14:sldId id="282"/>
            <p14:sldId id="283"/>
            <p14:sldId id="284"/>
            <p14:sldId id="285"/>
            <p14:sldId id="286"/>
            <p14:sldId id="326"/>
            <p14:sldId id="327"/>
            <p14:sldId id="329"/>
            <p14:sldId id="357"/>
          </p14:sldIdLst>
        </p14:section>
        <p14:section name="Low Flow" id="{E80F19E6-96C3-4B60-9B56-797FACE1D9D6}">
          <p14:sldIdLst>
            <p14:sldId id="380"/>
            <p14:sldId id="339"/>
            <p14:sldId id="340"/>
            <p14:sldId id="333"/>
            <p14:sldId id="337"/>
            <p14:sldId id="364"/>
            <p14:sldId id="344"/>
            <p14:sldId id="342"/>
            <p14:sldId id="341"/>
            <p14:sldId id="343"/>
          </p14:sldIdLst>
        </p14:section>
        <p14:section name="Herramienta de diseño" id="{5DF15998-C6A7-4DF1-AF7D-E1CC71796027}">
          <p14:sldIdLst>
            <p14:sldId id="349"/>
          </p14:sldIdLst>
        </p14:section>
        <p14:section name="Monitoreo" id="{AF45FD11-9284-4FA6-9B1B-1D10815B3006}">
          <p14:sldIdLst>
            <p14:sldId id="385"/>
            <p14:sldId id="386"/>
            <p14:sldId id="350"/>
          </p14:sldIdLst>
        </p14:section>
        <p14:section name="Reflections" id="{5F55FFC8-3C14-4208-AD8F-046F89B1B10E}">
          <p14:sldIdLst>
            <p14:sldId id="383"/>
            <p14:sldId id="382"/>
            <p14:sldId id="3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6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07" autoAdjust="0"/>
    <p:restoredTop sz="92525" autoAdjust="0"/>
  </p:normalViewPr>
  <p:slideViewPr>
    <p:cSldViewPr>
      <p:cViewPr varScale="1">
        <p:scale>
          <a:sx n="73" d="100"/>
          <a:sy n="73" d="100"/>
        </p:scale>
        <p:origin x="-1194" y="-96"/>
      </p:cViewPr>
      <p:guideLst>
        <p:guide orient="horz" pos="2160"/>
        <p:guide pos="2880"/>
      </p:guideLst>
    </p:cSldViewPr>
  </p:slideViewPr>
  <p:outlineViewPr>
    <p:cViewPr>
      <p:scale>
        <a:sx n="33" d="100"/>
        <a:sy n="33" d="100"/>
      </p:scale>
      <p:origin x="0" y="16446"/>
    </p:cViewPr>
  </p:outlineViewPr>
  <p:notesTextViewPr>
    <p:cViewPr>
      <p:scale>
        <a:sx n="100" d="100"/>
        <a:sy n="100" d="100"/>
      </p:scale>
      <p:origin x="0" y="0"/>
    </p:cViewPr>
  </p:notesTextViewPr>
  <p:sorterViewPr>
    <p:cViewPr>
      <p:scale>
        <a:sx n="100" d="100"/>
        <a:sy n="100" d="100"/>
      </p:scale>
      <p:origin x="0" y="473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mas352\My%20Documents\Downloads\World%20Bank%20Enonomics.xmcd\Embedding%204"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onroe\Google%20Drive\Proposals\NSF%20Proposal%202013\floc%20breaku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'[Worksheet in World Bank Enonomics]Sheet1'!$A$2</c:f>
              <c:strCache>
                <c:ptCount val="1"/>
                <c:pt idx="0">
                  <c:v>chlorine</c:v>
                </c:pt>
              </c:strCache>
            </c:strRef>
          </c:tx>
          <c:spPr>
            <a:solidFill>
              <a:srgbClr val="00B050"/>
            </a:solidFill>
          </c:spPr>
          <c:invertIfNegative val="0"/>
          <c:cat>
            <c:strRef>
              <c:f>'[Worksheet in World Bank Enonomics]Sheet1'!$B$1:$C$1</c:f>
              <c:strCache>
                <c:ptCount val="2"/>
                <c:pt idx="0">
                  <c:v>Mechanized</c:v>
                </c:pt>
                <c:pt idx="1">
                  <c:v>AguaClara</c:v>
                </c:pt>
              </c:strCache>
            </c:strRef>
          </c:cat>
          <c:val>
            <c:numRef>
              <c:f>'[Worksheet in World Bank Enonomics]Sheet1'!$B$2:$C$2</c:f>
              <c:numCache>
                <c:formatCode>_("$"* #,##0_);_("$"* \(#,##0\);_("$"* "-"??_);_(@_)</c:formatCode>
                <c:ptCount val="2"/>
                <c:pt idx="0">
                  <c:v>7.5555555555555332</c:v>
                </c:pt>
                <c:pt idx="1">
                  <c:v>7.5555555555555332</c:v>
                </c:pt>
              </c:numCache>
            </c:numRef>
          </c:val>
        </c:ser>
        <c:ser>
          <c:idx val="1"/>
          <c:order val="1"/>
          <c:tx>
            <c:strRef>
              <c:f>'[Worksheet in World Bank Enonomics]Sheet1'!$A$3</c:f>
              <c:strCache>
                <c:ptCount val="1"/>
                <c:pt idx="0">
                  <c:v>coagulant</c:v>
                </c:pt>
              </c:strCache>
            </c:strRef>
          </c:tx>
          <c:spPr>
            <a:solidFill>
              <a:srgbClr val="FFFF00"/>
            </a:solidFill>
          </c:spPr>
          <c:invertIfNegative val="0"/>
          <c:cat>
            <c:strRef>
              <c:f>'[Worksheet in World Bank Enonomics]Sheet1'!$B$1:$C$1</c:f>
              <c:strCache>
                <c:ptCount val="2"/>
                <c:pt idx="0">
                  <c:v>Mechanized</c:v>
                </c:pt>
                <c:pt idx="1">
                  <c:v>AguaClara</c:v>
                </c:pt>
              </c:strCache>
            </c:strRef>
          </c:cat>
          <c:val>
            <c:numRef>
              <c:f>'[Worksheet in World Bank Enonomics]Sheet1'!$B$3:$C$3</c:f>
              <c:numCache>
                <c:formatCode>_("$"* #,##0_);_("$"* \(#,##0\);_("$"* "-"??_);_(@_)</c:formatCode>
                <c:ptCount val="2"/>
                <c:pt idx="0">
                  <c:v>18.160000000000004</c:v>
                </c:pt>
                <c:pt idx="1">
                  <c:v>18.160000000000004</c:v>
                </c:pt>
              </c:numCache>
            </c:numRef>
          </c:val>
        </c:ser>
        <c:ser>
          <c:idx val="2"/>
          <c:order val="2"/>
          <c:tx>
            <c:strRef>
              <c:f>'[Worksheet in World Bank Enonomics]Sheet1'!$A$4</c:f>
              <c:strCache>
                <c:ptCount val="1"/>
                <c:pt idx="0">
                  <c:v>electricity</c:v>
                </c:pt>
              </c:strCache>
            </c:strRef>
          </c:tx>
          <c:spPr>
            <a:solidFill>
              <a:srgbClr val="FF0000"/>
            </a:solidFill>
          </c:spPr>
          <c:invertIfNegative val="0"/>
          <c:cat>
            <c:strRef>
              <c:f>'[Worksheet in World Bank Enonomics]Sheet1'!$B$1:$C$1</c:f>
              <c:strCache>
                <c:ptCount val="2"/>
                <c:pt idx="0">
                  <c:v>Mechanized</c:v>
                </c:pt>
                <c:pt idx="1">
                  <c:v>AguaClara</c:v>
                </c:pt>
              </c:strCache>
            </c:strRef>
          </c:cat>
          <c:val>
            <c:numRef>
              <c:f>'[Worksheet in World Bank Enonomics]Sheet1'!$B$4:$C$4</c:f>
              <c:numCache>
                <c:formatCode>_("$"* #,##0_);_("$"* \(#,##0\);_("$"* "-"??_);_(@_)</c:formatCode>
                <c:ptCount val="2"/>
                <c:pt idx="0">
                  <c:v>17.777777777777779</c:v>
                </c:pt>
                <c:pt idx="1">
                  <c:v>0</c:v>
                </c:pt>
              </c:numCache>
            </c:numRef>
          </c:val>
        </c:ser>
        <c:ser>
          <c:idx val="3"/>
          <c:order val="3"/>
          <c:tx>
            <c:strRef>
              <c:f>'[Worksheet in World Bank Enonomics]Sheet1'!$A$5</c:f>
              <c:strCache>
                <c:ptCount val="1"/>
                <c:pt idx="0">
                  <c:v>capital</c:v>
                </c:pt>
              </c:strCache>
            </c:strRef>
          </c:tx>
          <c:spPr>
            <a:solidFill>
              <a:schemeClr val="bg1">
                <a:lumMod val="50000"/>
              </a:schemeClr>
            </a:solidFill>
          </c:spPr>
          <c:invertIfNegative val="0"/>
          <c:cat>
            <c:strRef>
              <c:f>'[Worksheet in World Bank Enonomics]Sheet1'!$B$1:$C$1</c:f>
              <c:strCache>
                <c:ptCount val="2"/>
                <c:pt idx="0">
                  <c:v>Mechanized</c:v>
                </c:pt>
                <c:pt idx="1">
                  <c:v>AguaClara</c:v>
                </c:pt>
              </c:strCache>
            </c:strRef>
          </c:cat>
          <c:val>
            <c:numRef>
              <c:f>'[Worksheet in World Bank Enonomics]Sheet1'!$B$5:$C$5</c:f>
              <c:numCache>
                <c:formatCode>_("$"* #,##0_);_("$"* \(#,##0\);_("$"* "-"??_);_(@_)</c:formatCode>
                <c:ptCount val="2"/>
                <c:pt idx="0">
                  <c:v>30.421214055185729</c:v>
                </c:pt>
                <c:pt idx="1">
                  <c:v>15.210607027592868</c:v>
                </c:pt>
              </c:numCache>
            </c:numRef>
          </c:val>
        </c:ser>
        <c:ser>
          <c:idx val="4"/>
          <c:order val="4"/>
          <c:tx>
            <c:strRef>
              <c:f>'[Worksheet in World Bank Enonomics]Sheet1'!$A$6</c:f>
              <c:strCache>
                <c:ptCount val="1"/>
                <c:pt idx="0">
                  <c:v>finance</c:v>
                </c:pt>
              </c:strCache>
            </c:strRef>
          </c:tx>
          <c:spPr>
            <a:solidFill>
              <a:srgbClr val="0070C0"/>
            </a:solidFill>
          </c:spPr>
          <c:invertIfNegative val="0"/>
          <c:cat>
            <c:strRef>
              <c:f>'[Worksheet in World Bank Enonomics]Sheet1'!$B$1:$C$1</c:f>
              <c:strCache>
                <c:ptCount val="2"/>
                <c:pt idx="0">
                  <c:v>Mechanized</c:v>
                </c:pt>
                <c:pt idx="1">
                  <c:v>AguaClara</c:v>
                </c:pt>
              </c:strCache>
            </c:strRef>
          </c:cat>
          <c:val>
            <c:numRef>
              <c:f>'[Worksheet in World Bank Enonomics]Sheet1'!$B$6:$C$6</c:f>
              <c:numCache>
                <c:formatCode>_("$"* #,##0_);_("$"* \(#,##0\);_("$"* "-"??_);_(@_)</c:formatCode>
                <c:ptCount val="2"/>
                <c:pt idx="0">
                  <c:v>23.54028322584653</c:v>
                </c:pt>
                <c:pt idx="1">
                  <c:v>11.77014161292327</c:v>
                </c:pt>
              </c:numCache>
            </c:numRef>
          </c:val>
        </c:ser>
        <c:dLbls>
          <c:showLegendKey val="0"/>
          <c:showVal val="0"/>
          <c:showCatName val="0"/>
          <c:showSerName val="0"/>
          <c:showPercent val="0"/>
          <c:showBubbleSize val="0"/>
        </c:dLbls>
        <c:gapWidth val="150"/>
        <c:overlap val="100"/>
        <c:axId val="86224896"/>
        <c:axId val="86226432"/>
      </c:barChart>
      <c:catAx>
        <c:axId val="86224896"/>
        <c:scaling>
          <c:orientation val="minMax"/>
        </c:scaling>
        <c:delete val="0"/>
        <c:axPos val="b"/>
        <c:numFmt formatCode="General" sourceLinked="1"/>
        <c:majorTickMark val="out"/>
        <c:minorTickMark val="none"/>
        <c:tickLblPos val="nextTo"/>
        <c:crossAx val="86226432"/>
        <c:crosses val="autoZero"/>
        <c:auto val="1"/>
        <c:lblAlgn val="ctr"/>
        <c:lblOffset val="100"/>
        <c:noMultiLvlLbl val="0"/>
      </c:catAx>
      <c:valAx>
        <c:axId val="86226432"/>
        <c:scaling>
          <c:orientation val="minMax"/>
        </c:scaling>
        <c:delete val="0"/>
        <c:axPos val="l"/>
        <c:title>
          <c:tx>
            <c:rich>
              <a:bodyPr rot="-5400000" vert="horz"/>
              <a:lstStyle/>
              <a:p>
                <a:pPr>
                  <a:defRPr/>
                </a:pPr>
                <a:r>
                  <a:rPr lang="en-US"/>
                  <a:t>USD per 1 million liters</a:t>
                </a:r>
              </a:p>
            </c:rich>
          </c:tx>
          <c:layout>
            <c:manualLayout>
              <c:xMode val="edge"/>
              <c:yMode val="edge"/>
              <c:x val="1.0565221900453933E-2"/>
              <c:y val="0.253002844097865"/>
            </c:manualLayout>
          </c:layout>
          <c:overlay val="0"/>
        </c:title>
        <c:numFmt formatCode="_(&quot;$&quot;* #,##0_);_(&quot;$&quot;* \(#,##0\);_(&quot;$&quot;* &quot;-&quot;??_);_(@_)" sourceLinked="1"/>
        <c:majorTickMark val="out"/>
        <c:minorTickMark val="none"/>
        <c:tickLblPos val="nextTo"/>
        <c:crossAx val="86224896"/>
        <c:crosses val="autoZero"/>
        <c:crossBetween val="between"/>
      </c:valAx>
    </c:plotArea>
    <c:legend>
      <c:legendPos val="r"/>
      <c:layout/>
      <c:overlay val="0"/>
    </c:legend>
    <c:plotVisOnly val="1"/>
    <c:dispBlanksAs val="gap"/>
    <c:showDLblsOverMax val="0"/>
  </c:chart>
  <c:txPr>
    <a:bodyPr/>
    <a:lstStyle/>
    <a:p>
      <a:pPr>
        <a:defRPr sz="14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76163206871869"/>
          <c:y val="5.1843590979698963E-2"/>
          <c:w val="0.77173961209394282"/>
          <c:h val="0.75100710313308738"/>
        </c:manualLayout>
      </c:layout>
      <c:scatterChart>
        <c:scatterStyle val="lineMarker"/>
        <c:varyColors val="0"/>
        <c:ser>
          <c:idx val="1"/>
          <c:order val="0"/>
          <c:tx>
            <c:v>Control</c:v>
          </c:tx>
          <c:spPr>
            <a:ln w="28575">
              <a:noFill/>
            </a:ln>
          </c:spPr>
          <c:xVal>
            <c:numRef>
              <c:f>Sheet1!$A$2:$A$16</c:f>
              <c:numCache>
                <c:formatCode>General</c:formatCode>
                <c:ptCount val="15"/>
                <c:pt idx="0">
                  <c:v>0</c:v>
                </c:pt>
                <c:pt idx="1">
                  <c:v>1.3</c:v>
                </c:pt>
                <c:pt idx="2">
                  <c:v>1.4950000000000001</c:v>
                </c:pt>
                <c:pt idx="3">
                  <c:v>1.7190000000000001</c:v>
                </c:pt>
                <c:pt idx="4">
                  <c:v>1.9770000000000001</c:v>
                </c:pt>
                <c:pt idx="5">
                  <c:v>2.274</c:v>
                </c:pt>
                <c:pt idx="6">
                  <c:v>2.6150000000000002</c:v>
                </c:pt>
                <c:pt idx="7">
                  <c:v>3.0070000000000001</c:v>
                </c:pt>
                <c:pt idx="8">
                  <c:v>3.4580000000000002</c:v>
                </c:pt>
                <c:pt idx="9">
                  <c:v>3.9769999999999999</c:v>
                </c:pt>
                <c:pt idx="10">
                  <c:v>4.5730000000000004</c:v>
                </c:pt>
                <c:pt idx="11">
                  <c:v>5.2590000000000003</c:v>
                </c:pt>
                <c:pt idx="12">
                  <c:v>6.048</c:v>
                </c:pt>
                <c:pt idx="13">
                  <c:v>6.9550000000000001</c:v>
                </c:pt>
                <c:pt idx="14">
                  <c:v>7.9989999999999997</c:v>
                </c:pt>
              </c:numCache>
            </c:numRef>
          </c:xVal>
          <c:yVal>
            <c:numRef>
              <c:f>Sheet1!$B$2:$B$16</c:f>
              <c:numCache>
                <c:formatCode>General</c:formatCode>
                <c:ptCount val="15"/>
                <c:pt idx="0">
                  <c:v>60.023000000000003</c:v>
                </c:pt>
                <c:pt idx="1">
                  <c:v>49.274999999999999</c:v>
                </c:pt>
                <c:pt idx="2">
                  <c:v>53.720999999999997</c:v>
                </c:pt>
                <c:pt idx="3">
                  <c:v>50.054000000000002</c:v>
                </c:pt>
                <c:pt idx="4">
                  <c:v>45.79</c:v>
                </c:pt>
                <c:pt idx="5">
                  <c:v>42.801000000000002</c:v>
                </c:pt>
                <c:pt idx="6">
                  <c:v>35.838999999999999</c:v>
                </c:pt>
                <c:pt idx="7">
                  <c:v>32.646999999999998</c:v>
                </c:pt>
                <c:pt idx="8">
                  <c:v>28.727</c:v>
                </c:pt>
                <c:pt idx="9">
                  <c:v>27.716999999999999</c:v>
                </c:pt>
                <c:pt idx="10">
                  <c:v>25.501999999999999</c:v>
                </c:pt>
                <c:pt idx="11">
                  <c:v>21.637</c:v>
                </c:pt>
                <c:pt idx="12">
                  <c:v>16.132999999999999</c:v>
                </c:pt>
                <c:pt idx="13">
                  <c:v>11.272</c:v>
                </c:pt>
                <c:pt idx="14">
                  <c:v>13.396000000000001</c:v>
                </c:pt>
              </c:numCache>
            </c:numRef>
          </c:yVal>
          <c:smooth val="0"/>
        </c:ser>
        <c:ser>
          <c:idx val="0"/>
          <c:order val="1"/>
          <c:tx>
            <c:v>With floc breakup</c:v>
          </c:tx>
          <c:spPr>
            <a:ln w="28575">
              <a:noFill/>
            </a:ln>
          </c:spPr>
          <c:marker>
            <c:symbol val="diamond"/>
            <c:size val="9"/>
            <c:spPr>
              <a:solidFill>
                <a:schemeClr val="accent1"/>
              </a:solidFill>
            </c:spPr>
          </c:marker>
          <c:xVal>
            <c:numRef>
              <c:f>Sheet1!$G$2:$G$16</c:f>
              <c:numCache>
                <c:formatCode>General</c:formatCode>
                <c:ptCount val="15"/>
                <c:pt idx="0">
                  <c:v>0</c:v>
                </c:pt>
                <c:pt idx="1">
                  <c:v>1.3</c:v>
                </c:pt>
                <c:pt idx="2">
                  <c:v>1.4950000000000001</c:v>
                </c:pt>
                <c:pt idx="3">
                  <c:v>1.7190000000000001</c:v>
                </c:pt>
                <c:pt idx="4">
                  <c:v>1.9770000000000001</c:v>
                </c:pt>
                <c:pt idx="5">
                  <c:v>2.274</c:v>
                </c:pt>
                <c:pt idx="6">
                  <c:v>2.6150000000000002</c:v>
                </c:pt>
                <c:pt idx="7">
                  <c:v>3.0070000000000001</c:v>
                </c:pt>
                <c:pt idx="8">
                  <c:v>3.4580000000000002</c:v>
                </c:pt>
                <c:pt idx="9">
                  <c:v>3.9769999999999999</c:v>
                </c:pt>
                <c:pt idx="10">
                  <c:v>4.5730000000000004</c:v>
                </c:pt>
                <c:pt idx="11">
                  <c:v>5.2590000000000003</c:v>
                </c:pt>
                <c:pt idx="12">
                  <c:v>6.048</c:v>
                </c:pt>
                <c:pt idx="13">
                  <c:v>6.9550000000000001</c:v>
                </c:pt>
                <c:pt idx="14">
                  <c:v>7.9989999999999997</c:v>
                </c:pt>
              </c:numCache>
            </c:numRef>
          </c:xVal>
          <c:yVal>
            <c:numRef>
              <c:f>Sheet1!$H$2:$H$16</c:f>
              <c:numCache>
                <c:formatCode>General</c:formatCode>
                <c:ptCount val="15"/>
                <c:pt idx="0">
                  <c:v>62.494999999999997</c:v>
                </c:pt>
                <c:pt idx="1">
                  <c:v>53.177999999999997</c:v>
                </c:pt>
                <c:pt idx="2">
                  <c:v>52.033999999999999</c:v>
                </c:pt>
                <c:pt idx="3">
                  <c:v>44.863</c:v>
                </c:pt>
                <c:pt idx="4">
                  <c:v>42.555999999999997</c:v>
                </c:pt>
                <c:pt idx="5">
                  <c:v>35.72</c:v>
                </c:pt>
                <c:pt idx="6">
                  <c:v>28.751999999999999</c:v>
                </c:pt>
                <c:pt idx="7">
                  <c:v>25.677</c:v>
                </c:pt>
                <c:pt idx="8">
                  <c:v>19.007000000000001</c:v>
                </c:pt>
                <c:pt idx="9">
                  <c:v>13.787000000000001</c:v>
                </c:pt>
                <c:pt idx="10">
                  <c:v>9.6809999999999992</c:v>
                </c:pt>
                <c:pt idx="11">
                  <c:v>9.6940000000000008</c:v>
                </c:pt>
                <c:pt idx="12">
                  <c:v>6.1609999999999996</c:v>
                </c:pt>
                <c:pt idx="13">
                  <c:v>3.8530000000000002</c:v>
                </c:pt>
                <c:pt idx="14">
                  <c:v>2.31</c:v>
                </c:pt>
              </c:numCache>
            </c:numRef>
          </c:yVal>
          <c:smooth val="0"/>
        </c:ser>
        <c:dLbls>
          <c:showLegendKey val="0"/>
          <c:showVal val="0"/>
          <c:showCatName val="0"/>
          <c:showSerName val="0"/>
          <c:showPercent val="0"/>
          <c:showBubbleSize val="0"/>
        </c:dLbls>
        <c:axId val="94139520"/>
        <c:axId val="94141824"/>
      </c:scatterChart>
      <c:valAx>
        <c:axId val="94139520"/>
        <c:scaling>
          <c:orientation val="minMax"/>
        </c:scaling>
        <c:delete val="0"/>
        <c:axPos val="b"/>
        <c:title>
          <c:tx>
            <c:rich>
              <a:bodyPr/>
              <a:lstStyle/>
              <a:p>
                <a:pPr>
                  <a:defRPr/>
                </a:pPr>
                <a:r>
                  <a:rPr lang="en-US"/>
                  <a:t>Dosis de sulfato de aluminio (mg/L)</a:t>
                </a:r>
              </a:p>
            </c:rich>
          </c:tx>
          <c:layout>
            <c:manualLayout>
              <c:xMode val="edge"/>
              <c:yMode val="edge"/>
              <c:x val="0.27387377714149364"/>
              <c:y val="0.92823256467941506"/>
            </c:manualLayout>
          </c:layout>
          <c:overlay val="0"/>
        </c:title>
        <c:numFmt formatCode="General" sourceLinked="1"/>
        <c:majorTickMark val="out"/>
        <c:minorTickMark val="none"/>
        <c:tickLblPos val="nextTo"/>
        <c:crossAx val="94141824"/>
        <c:crosses val="autoZero"/>
        <c:crossBetween val="midCat"/>
      </c:valAx>
      <c:valAx>
        <c:axId val="94141824"/>
        <c:scaling>
          <c:orientation val="minMax"/>
        </c:scaling>
        <c:delete val="0"/>
        <c:axPos val="l"/>
        <c:title>
          <c:tx>
            <c:rich>
              <a:bodyPr rot="-5400000" vert="horz"/>
              <a:lstStyle/>
              <a:p>
                <a:pPr>
                  <a:defRPr/>
                </a:pPr>
                <a:r>
                  <a:rPr lang="en-US" dirty="0" err="1"/>
                  <a:t>Turbidez</a:t>
                </a:r>
                <a:r>
                  <a:rPr lang="en-US" dirty="0"/>
                  <a:t> de </a:t>
                </a:r>
                <a:r>
                  <a:rPr lang="en-US" dirty="0" err="1" smtClean="0"/>
                  <a:t>agua</a:t>
                </a:r>
                <a:r>
                  <a:rPr lang="en-US" dirty="0" smtClean="0"/>
                  <a:t> </a:t>
                </a:r>
                <a:r>
                  <a:rPr lang="en-US" dirty="0" err="1"/>
                  <a:t>decantada</a:t>
                </a:r>
                <a:r>
                  <a:rPr lang="en-US" dirty="0"/>
                  <a:t> (NTU)</a:t>
                </a:r>
              </a:p>
            </c:rich>
          </c:tx>
          <c:layout/>
          <c:overlay val="0"/>
        </c:title>
        <c:numFmt formatCode="General" sourceLinked="1"/>
        <c:majorTickMark val="out"/>
        <c:minorTickMark val="none"/>
        <c:tickLblPos val="nextTo"/>
        <c:crossAx val="94139520"/>
        <c:crosses val="autoZero"/>
        <c:crossBetween val="midCat"/>
      </c:valAx>
    </c:plotArea>
    <c:legend>
      <c:legendPos val="r"/>
      <c:layout>
        <c:manualLayout>
          <c:xMode val="edge"/>
          <c:yMode val="edge"/>
          <c:x val="0.56091267000715817"/>
          <c:y val="0.15505998813085428"/>
          <c:w val="0.38479667314312982"/>
          <c:h val="0.25583270622640697"/>
        </c:manualLayout>
      </c:layout>
      <c:overlay val="0"/>
    </c:legend>
    <c:plotVisOnly val="1"/>
    <c:dispBlanksAs val="gap"/>
    <c:showDLblsOverMax val="0"/>
  </c:chart>
  <c:spPr>
    <a:noFill/>
    <a:ln>
      <a:noFill/>
    </a:ln>
  </c:spPr>
  <c:txPr>
    <a:bodyPr/>
    <a:lstStyle/>
    <a:p>
      <a:pPr>
        <a:defRPr lang="es-HN" sz="1800" noProof="0">
          <a:latin typeface="Times New Roman" pitchFamily="18" charset="0"/>
          <a:cs typeface="Times New Roman" pitchFamily="18" charset="0"/>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468D9A-A16B-48AF-AEA3-2A12E6C6BAB0}" type="datetimeFigureOut">
              <a:rPr lang="en-US" smtClean="0"/>
              <a:pPr/>
              <a:t>1/19/2013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0C6128-81C0-4D22-9682-FF8AC6094E80}" type="slidenum">
              <a:rPr lang="en-US" smtClean="0"/>
              <a:pPr/>
              <a:t>‹#›</a:t>
            </a:fld>
            <a:endParaRPr lang="en-US"/>
          </a:p>
        </p:txBody>
      </p:sp>
    </p:spTree>
    <p:extLst>
      <p:ext uri="{BB962C8B-B14F-4D97-AF65-F5344CB8AC3E}">
        <p14:creationId xmlns:p14="http://schemas.microsoft.com/office/powerpoint/2010/main" val="2173811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APP will put together costs</a:t>
            </a:r>
          </a:p>
          <a:p>
            <a:r>
              <a:rPr lang="en-US" dirty="0" smtClean="0"/>
              <a:t>Important to mention need to design for every plant</a:t>
            </a:r>
          </a:p>
          <a:p>
            <a:r>
              <a:rPr lang="es-ES" dirty="0" smtClean="0"/>
              <a:t>10:30 a 12:00 a.m.	</a:t>
            </a:r>
          </a:p>
          <a:p>
            <a:r>
              <a:rPr lang="es-ES" dirty="0" smtClean="0"/>
              <a:t>Presentación de las innovaciones de las tecnologías AguaClara</a:t>
            </a:r>
          </a:p>
          <a:p>
            <a:r>
              <a:rPr lang="es-ES" dirty="0" smtClean="0"/>
              <a:t>	Describir las principales evoluciones del programa AguaClara	Dr. Monroe Weber-</a:t>
            </a:r>
            <a:r>
              <a:rPr lang="es-ES" dirty="0" err="1" smtClean="0"/>
              <a:t>Shirk</a:t>
            </a:r>
            <a:endParaRPr lang="es-ES" dirty="0" smtClean="0"/>
          </a:p>
          <a:p>
            <a:endParaRPr lang="es-ES" sz="1200" b="0" i="1" kern="1200" dirty="0" smtClean="0">
              <a:solidFill>
                <a:schemeClr val="tx1"/>
              </a:solidFill>
              <a:latin typeface="+mn-lt"/>
              <a:ea typeface="+mn-ea"/>
              <a:cs typeface="+mn-cs"/>
            </a:endParaRPr>
          </a:p>
          <a:p>
            <a:r>
              <a:rPr lang="es-ES" sz="1200" b="0" i="1" kern="1200" dirty="0" smtClean="0">
                <a:solidFill>
                  <a:schemeClr val="tx1"/>
                </a:solidFill>
                <a:latin typeface="+mn-lt"/>
                <a:ea typeface="+mn-ea"/>
                <a:cs typeface="+mn-cs"/>
              </a:rPr>
              <a:t>Estimados Miembros de la Red: </a:t>
            </a:r>
            <a:br>
              <a:rPr lang="es-ES" sz="1200" b="0" i="1" kern="1200" dirty="0" smtClean="0">
                <a:solidFill>
                  <a:schemeClr val="tx1"/>
                </a:solidFill>
                <a:latin typeface="+mn-lt"/>
                <a:ea typeface="+mn-ea"/>
                <a:cs typeface="+mn-cs"/>
              </a:rPr>
            </a:br>
            <a:endParaRPr lang="es-ES" sz="1200" b="0" i="0" kern="1200" dirty="0" smtClean="0">
              <a:solidFill>
                <a:schemeClr val="tx1"/>
              </a:solidFill>
              <a:latin typeface="+mn-lt"/>
              <a:ea typeface="+mn-ea"/>
              <a:cs typeface="+mn-cs"/>
            </a:endParaRPr>
          </a:p>
          <a:p>
            <a:r>
              <a:rPr lang="es-ES" sz="1200" b="0" i="1" kern="1200" dirty="0" smtClean="0">
                <a:solidFill>
                  <a:schemeClr val="tx1"/>
                </a:solidFill>
                <a:latin typeface="+mn-lt"/>
                <a:ea typeface="+mn-ea"/>
                <a:cs typeface="+mn-cs"/>
              </a:rPr>
              <a:t>Por este medio estamos invitando a nuestra próxima </a:t>
            </a:r>
            <a:r>
              <a:rPr lang="es-ES" sz="1200" b="0" i="1" kern="1200" dirty="0" err="1" smtClean="0">
                <a:solidFill>
                  <a:schemeClr val="tx1"/>
                </a:solidFill>
                <a:latin typeface="+mn-lt"/>
                <a:ea typeface="+mn-ea"/>
                <a:cs typeface="+mn-cs"/>
              </a:rPr>
              <a:t>reunion</a:t>
            </a:r>
            <a:r>
              <a:rPr lang="es-ES" sz="1200" b="0" i="1" kern="1200" dirty="0" smtClean="0">
                <a:solidFill>
                  <a:schemeClr val="tx1"/>
                </a:solidFill>
                <a:latin typeface="+mn-lt"/>
                <a:ea typeface="+mn-ea"/>
                <a:cs typeface="+mn-cs"/>
              </a:rPr>
              <a:t> técnica que se llevará a cabo el día martes 15 de enero del 2013 , en un horario de 8:30 a.m. - 12:30 m., en el Hotel Real Intercontinental de Tegucigalpa, de la ciudad de Tegucigalpa, M.D.C. </a:t>
            </a:r>
            <a:r>
              <a:rPr lang="es-ES" sz="1200" b="0" i="0" kern="1200" dirty="0" smtClean="0">
                <a:solidFill>
                  <a:schemeClr val="tx1"/>
                </a:solidFill>
                <a:latin typeface="+mn-lt"/>
                <a:ea typeface="+mn-ea"/>
                <a:cs typeface="+mn-cs"/>
              </a:rPr>
              <a:t/>
            </a:r>
            <a:br>
              <a:rPr lang="es-ES" sz="1200" b="0" i="0" kern="1200" dirty="0" smtClean="0">
                <a:solidFill>
                  <a:schemeClr val="tx1"/>
                </a:solidFill>
                <a:latin typeface="+mn-lt"/>
                <a:ea typeface="+mn-ea"/>
                <a:cs typeface="+mn-cs"/>
              </a:rPr>
            </a:br>
            <a:endParaRPr lang="es-ES" sz="1200" b="0" i="0" kern="1200" dirty="0" smtClean="0">
              <a:solidFill>
                <a:schemeClr val="tx1"/>
              </a:solidFill>
              <a:latin typeface="+mn-lt"/>
              <a:ea typeface="+mn-ea"/>
              <a:cs typeface="+mn-cs"/>
            </a:endParaRPr>
          </a:p>
          <a:p>
            <a:r>
              <a:rPr lang="es-ES" sz="1200" b="0" i="1" kern="1200" dirty="0" smtClean="0">
                <a:solidFill>
                  <a:schemeClr val="tx1"/>
                </a:solidFill>
                <a:latin typeface="+mn-lt"/>
                <a:ea typeface="+mn-ea"/>
                <a:cs typeface="+mn-cs"/>
              </a:rPr>
              <a:t>Agradecemos el apoyo brindado por los colegas de Agua Para el Pueblo y la Universidad de </a:t>
            </a:r>
            <a:r>
              <a:rPr lang="es-ES" sz="1200" b="0" i="1" kern="1200" dirty="0" err="1" smtClean="0">
                <a:solidFill>
                  <a:schemeClr val="tx1"/>
                </a:solidFill>
                <a:latin typeface="+mn-lt"/>
                <a:ea typeface="+mn-ea"/>
                <a:cs typeface="+mn-cs"/>
              </a:rPr>
              <a:t>Cornell</a:t>
            </a:r>
            <a:r>
              <a:rPr lang="es-ES" sz="1200" b="0" i="1" kern="1200" dirty="0" smtClean="0">
                <a:solidFill>
                  <a:schemeClr val="tx1"/>
                </a:solidFill>
                <a:latin typeface="+mn-lt"/>
                <a:ea typeface="+mn-ea"/>
                <a:cs typeface="+mn-cs"/>
              </a:rPr>
              <a:t>, USA, quienes en esta ocasión serán nuestros anfitriones y compartirán el tema: </a:t>
            </a:r>
            <a:r>
              <a:rPr lang="es-ES" sz="1200" b="0" i="0" kern="1200" dirty="0" smtClean="0">
                <a:solidFill>
                  <a:schemeClr val="tx1"/>
                </a:solidFill>
                <a:latin typeface="+mn-lt"/>
                <a:ea typeface="+mn-ea"/>
                <a:cs typeface="+mn-cs"/>
              </a:rPr>
              <a:t>“Avances en la innovación de las tecnologías AguaClara y las perspectivas de su implementación en Honduras”</a:t>
            </a:r>
          </a:p>
          <a:p>
            <a:r>
              <a:rPr lang="es-ES" sz="1200" b="0" i="1" kern="1200" dirty="0" smtClean="0">
                <a:solidFill>
                  <a:schemeClr val="tx1"/>
                </a:solidFill>
                <a:latin typeface="+mn-lt"/>
                <a:ea typeface="+mn-ea"/>
                <a:cs typeface="+mn-cs"/>
              </a:rPr>
              <a:t>Favor tomar nota en sus agenda.</a:t>
            </a:r>
            <a:endParaRPr lang="es-ES" sz="1200" b="0" i="0" kern="1200" dirty="0" smtClean="0">
              <a:solidFill>
                <a:schemeClr val="tx1"/>
              </a:solidFill>
              <a:latin typeface="+mn-lt"/>
              <a:ea typeface="+mn-ea"/>
              <a:cs typeface="+mn-cs"/>
            </a:endParaRPr>
          </a:p>
          <a:p>
            <a:r>
              <a:rPr lang="es-ES" sz="1200" b="0" i="1" kern="1200" dirty="0" smtClean="0">
                <a:solidFill>
                  <a:schemeClr val="tx1"/>
                </a:solidFill>
                <a:latin typeface="+mn-lt"/>
                <a:ea typeface="+mn-ea"/>
                <a:cs typeface="+mn-cs"/>
              </a:rPr>
              <a:t>Saludos cordiales,</a:t>
            </a:r>
            <a:endParaRPr lang="es-ES" sz="1200" b="0" i="0" kern="1200" dirty="0" smtClean="0">
              <a:solidFill>
                <a:schemeClr val="tx1"/>
              </a:solidFill>
              <a:latin typeface="+mn-lt"/>
              <a:ea typeface="+mn-ea"/>
              <a:cs typeface="+mn-cs"/>
            </a:endParaRPr>
          </a:p>
          <a:p>
            <a:r>
              <a:rPr lang="es-ES" sz="1200" b="0" i="0" kern="1200" dirty="0" smtClean="0">
                <a:solidFill>
                  <a:schemeClr val="tx1"/>
                </a:solidFill>
                <a:latin typeface="+mn-lt"/>
                <a:ea typeface="+mn-ea"/>
                <a:cs typeface="+mn-cs"/>
              </a:rPr>
              <a:t/>
            </a:r>
            <a:br>
              <a:rPr lang="es-ES" sz="1200" b="0" i="0" kern="1200" dirty="0" smtClean="0">
                <a:solidFill>
                  <a:schemeClr val="tx1"/>
                </a:solidFill>
                <a:latin typeface="+mn-lt"/>
                <a:ea typeface="+mn-ea"/>
                <a:cs typeface="+mn-cs"/>
              </a:rPr>
            </a:br>
            <a:endParaRPr lang="es-ES" sz="1200" b="0" i="0" kern="1200" dirty="0" smtClean="0">
              <a:solidFill>
                <a:schemeClr val="tx1"/>
              </a:solidFill>
              <a:latin typeface="+mn-lt"/>
              <a:ea typeface="+mn-ea"/>
              <a:cs typeface="+mn-cs"/>
            </a:endParaRPr>
          </a:p>
          <a:p>
            <a:r>
              <a:rPr lang="es-ES" sz="1200" b="0" i="0" kern="1200" dirty="0" smtClean="0">
                <a:solidFill>
                  <a:schemeClr val="tx1"/>
                </a:solidFill>
                <a:latin typeface="+mn-lt"/>
                <a:ea typeface="+mn-ea"/>
                <a:cs typeface="+mn-cs"/>
              </a:rPr>
              <a:t> </a:t>
            </a:r>
          </a:p>
          <a:p>
            <a:r>
              <a:rPr lang="es-ES" sz="1200" b="0" i="0" kern="1200" dirty="0" smtClean="0">
                <a:solidFill>
                  <a:schemeClr val="tx1"/>
                </a:solidFill>
                <a:latin typeface="+mn-lt"/>
                <a:ea typeface="+mn-ea"/>
                <a:cs typeface="+mn-cs"/>
              </a:rPr>
              <a:t> </a:t>
            </a:r>
          </a:p>
          <a:p>
            <a:r>
              <a:rPr lang="es-ES" sz="1200" b="1" i="1" u="sng" kern="1200" dirty="0" smtClean="0">
                <a:solidFill>
                  <a:schemeClr val="tx1"/>
                </a:solidFill>
                <a:latin typeface="+mn-lt"/>
                <a:ea typeface="+mn-ea"/>
                <a:cs typeface="+mn-cs"/>
              </a:rPr>
              <a:t>Ligia Miranda </a:t>
            </a:r>
            <a:br>
              <a:rPr lang="es-ES" sz="1200" b="1" i="1" u="sng" kern="1200" dirty="0" smtClean="0">
                <a:solidFill>
                  <a:schemeClr val="tx1"/>
                </a:solidFill>
                <a:latin typeface="+mn-lt"/>
                <a:ea typeface="+mn-ea"/>
                <a:cs typeface="+mn-cs"/>
              </a:rPr>
            </a:br>
            <a:r>
              <a:rPr lang="es-ES" sz="1200" b="0" i="1" kern="1200" dirty="0" smtClean="0">
                <a:solidFill>
                  <a:schemeClr val="tx1"/>
                </a:solidFill>
                <a:latin typeface="+mn-lt"/>
                <a:ea typeface="+mn-ea"/>
                <a:cs typeface="+mn-cs"/>
              </a:rPr>
              <a:t>Secretaria Ejecutiva </a:t>
            </a:r>
            <a:br>
              <a:rPr lang="es-ES" sz="1200" b="0" i="1" kern="1200" dirty="0" smtClean="0">
                <a:solidFill>
                  <a:schemeClr val="tx1"/>
                </a:solidFill>
                <a:latin typeface="+mn-lt"/>
                <a:ea typeface="+mn-ea"/>
                <a:cs typeface="+mn-cs"/>
              </a:rPr>
            </a:br>
            <a:r>
              <a:rPr lang="es-ES" sz="1200" b="0" i="1" kern="1200" dirty="0" smtClean="0">
                <a:solidFill>
                  <a:schemeClr val="tx1"/>
                </a:solidFill>
                <a:latin typeface="+mn-lt"/>
                <a:ea typeface="+mn-ea"/>
                <a:cs typeface="+mn-cs"/>
              </a:rPr>
              <a:t>Red de Agua y Saneamiento de Honduras (RAS-HON)</a:t>
            </a:r>
            <a:br>
              <a:rPr lang="es-ES" sz="1200" b="0" i="1" kern="1200" dirty="0" smtClean="0">
                <a:solidFill>
                  <a:schemeClr val="tx1"/>
                </a:solidFill>
                <a:latin typeface="+mn-lt"/>
                <a:ea typeface="+mn-ea"/>
                <a:cs typeface="+mn-cs"/>
              </a:rPr>
            </a:br>
            <a:r>
              <a:rPr lang="es-ES" sz="1200" b="0" i="1" kern="1200" dirty="0" smtClean="0">
                <a:solidFill>
                  <a:schemeClr val="tx1"/>
                </a:solidFill>
                <a:latin typeface="+mn-lt"/>
                <a:ea typeface="+mn-ea"/>
                <a:cs typeface="+mn-cs"/>
              </a:rPr>
              <a:t>Col. Palmira, edificio Roma No. 1601 </a:t>
            </a:r>
            <a:br>
              <a:rPr lang="es-ES" sz="1200" b="0" i="1" kern="1200" dirty="0" smtClean="0">
                <a:solidFill>
                  <a:schemeClr val="tx1"/>
                </a:solidFill>
                <a:latin typeface="+mn-lt"/>
                <a:ea typeface="+mn-ea"/>
                <a:cs typeface="+mn-cs"/>
              </a:rPr>
            </a:br>
            <a:r>
              <a:rPr lang="es-ES" sz="1200" b="0" i="1" kern="1200" dirty="0" smtClean="0">
                <a:solidFill>
                  <a:schemeClr val="tx1"/>
                </a:solidFill>
                <a:latin typeface="+mn-lt"/>
                <a:ea typeface="+mn-ea"/>
                <a:cs typeface="+mn-cs"/>
              </a:rPr>
              <a:t>Esquina Opuesta a Nunciatura </a:t>
            </a:r>
            <a:r>
              <a:rPr lang="es-ES" sz="1200" b="0" i="1" kern="1200" dirty="0" err="1" smtClean="0">
                <a:solidFill>
                  <a:schemeClr val="tx1"/>
                </a:solidFill>
                <a:latin typeface="+mn-lt"/>
                <a:ea typeface="+mn-ea"/>
                <a:cs typeface="+mn-cs"/>
              </a:rPr>
              <a:t>Apostolica</a:t>
            </a:r>
            <a:r>
              <a:rPr lang="es-ES" sz="1200" b="0" i="1" kern="1200" dirty="0" smtClean="0">
                <a:solidFill>
                  <a:schemeClr val="tx1"/>
                </a:solidFill>
                <a:latin typeface="+mn-lt"/>
                <a:ea typeface="+mn-ea"/>
                <a:cs typeface="+mn-cs"/>
              </a:rPr>
              <a:t/>
            </a:r>
            <a:br>
              <a:rPr lang="es-ES" sz="1200" b="0" i="1" kern="1200" dirty="0" smtClean="0">
                <a:solidFill>
                  <a:schemeClr val="tx1"/>
                </a:solidFill>
                <a:latin typeface="+mn-lt"/>
                <a:ea typeface="+mn-ea"/>
                <a:cs typeface="+mn-cs"/>
              </a:rPr>
            </a:br>
            <a:r>
              <a:rPr lang="es-ES" sz="1200" b="0" i="1" kern="1200" dirty="0" smtClean="0">
                <a:solidFill>
                  <a:schemeClr val="tx1"/>
                </a:solidFill>
                <a:latin typeface="+mn-lt"/>
                <a:ea typeface="+mn-ea"/>
                <a:cs typeface="+mn-cs"/>
              </a:rPr>
              <a:t>Tegucigalpa, Honduras C. A</a:t>
            </a:r>
            <a:br>
              <a:rPr lang="es-ES" sz="1200" b="0" i="1" kern="1200" dirty="0" smtClean="0">
                <a:solidFill>
                  <a:schemeClr val="tx1"/>
                </a:solidFill>
                <a:latin typeface="+mn-lt"/>
                <a:ea typeface="+mn-ea"/>
                <a:cs typeface="+mn-cs"/>
              </a:rPr>
            </a:br>
            <a:r>
              <a:rPr lang="es-ES" sz="1200" b="0" i="1" kern="1200" dirty="0" smtClean="0">
                <a:solidFill>
                  <a:schemeClr val="tx1"/>
                </a:solidFill>
                <a:latin typeface="+mn-lt"/>
                <a:ea typeface="+mn-ea"/>
                <a:cs typeface="+mn-cs"/>
              </a:rPr>
              <a:t>Telefax (504) 2222-4345</a:t>
            </a:r>
            <a:endParaRPr lang="es-ES" sz="1200" b="0" i="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40C6128-81C0-4D22-9682-FF8AC6094E8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are the results! For a capture velocity of 0.12 mm/s the data collapses to a line with an R^2 around 0.9 for both. Keep in mind that this graph encompasses 244,000 data points…</a:t>
            </a:r>
          </a:p>
          <a:p>
            <a:endParaRPr lang="en-US" baseline="0" dirty="0" smtClean="0"/>
          </a:p>
          <a:p>
            <a:r>
              <a:rPr lang="en-US" baseline="0" dirty="0" smtClean="0"/>
              <a:t>k = 0.7</a:t>
            </a:r>
            <a:endParaRPr lang="en-US" dirty="0"/>
          </a:p>
        </p:txBody>
      </p:sp>
      <p:sp>
        <p:nvSpPr>
          <p:cNvPr id="4" name="Slide Number Placeholder 3"/>
          <p:cNvSpPr>
            <a:spLocks noGrp="1"/>
          </p:cNvSpPr>
          <p:nvPr>
            <p:ph type="sldNum" sz="quarter" idx="10"/>
          </p:nvPr>
        </p:nvSpPr>
        <p:spPr/>
        <p:txBody>
          <a:bodyPr/>
          <a:lstStyle/>
          <a:p>
            <a:pPr>
              <a:defRPr/>
            </a:pPr>
            <a:fld id="{F522C632-36F3-49AF-BCF6-6E9DF416615A}" type="slidenum">
              <a:rPr lang="en-US" smtClean="0"/>
              <a:pPr>
                <a:defRPr/>
              </a:pPr>
              <a:t>34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F6793-35F4-419A-B21A-699D7105B25E}" type="slidenum">
              <a:rPr lang="en-US"/>
              <a:pPr/>
              <a:t>36</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r>
              <a:rPr lang="es-HN"/>
              <a:t>planta de 50 Lps con 2 cámaras de sedimentación</a:t>
            </a:r>
          </a:p>
          <a:p>
            <a:endParaRPr lang="es-H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pPr/>
              <a:t>38</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s-HN" dirty="0" err="1" smtClean="0"/>
              <a:t>This</a:t>
            </a:r>
            <a:r>
              <a:rPr lang="es-HN" dirty="0" smtClean="0"/>
              <a:t> </a:t>
            </a:r>
            <a:r>
              <a:rPr lang="es-HN" dirty="0" err="1" smtClean="0"/>
              <a:t>is</a:t>
            </a:r>
            <a:r>
              <a:rPr lang="es-HN" dirty="0" smtClean="0"/>
              <a:t> a </a:t>
            </a:r>
            <a:r>
              <a:rPr lang="es-HN" dirty="0" err="1" smtClean="0"/>
              <a:t>basic</a:t>
            </a:r>
            <a:r>
              <a:rPr lang="es-HN" dirty="0" smtClean="0"/>
              <a:t> </a:t>
            </a:r>
            <a:r>
              <a:rPr lang="es-HN" dirty="0" err="1" smtClean="0"/>
              <a:t>schematic</a:t>
            </a:r>
            <a:r>
              <a:rPr lang="es-HN" dirty="0" smtClean="0"/>
              <a:t> of </a:t>
            </a:r>
            <a:r>
              <a:rPr lang="es-HN" dirty="0" err="1" smtClean="0"/>
              <a:t>what</a:t>
            </a:r>
            <a:r>
              <a:rPr lang="es-HN" dirty="0" smtClean="0"/>
              <a:t> </a:t>
            </a:r>
            <a:r>
              <a:rPr lang="es-HN" dirty="0" err="1" smtClean="0"/>
              <a:t>research</a:t>
            </a:r>
            <a:r>
              <a:rPr lang="es-HN" dirty="0" smtClean="0"/>
              <a:t> and </a:t>
            </a:r>
            <a:r>
              <a:rPr lang="es-HN" dirty="0" err="1" smtClean="0"/>
              <a:t>design</a:t>
            </a:r>
            <a:r>
              <a:rPr lang="es-HN" dirty="0" smtClean="0"/>
              <a:t> </a:t>
            </a:r>
            <a:r>
              <a:rPr lang="es-HN" dirty="0" err="1" smtClean="0"/>
              <a:t>teams</a:t>
            </a:r>
            <a:r>
              <a:rPr lang="es-HN" dirty="0" smtClean="0"/>
              <a:t> </a:t>
            </a:r>
            <a:r>
              <a:rPr lang="es-HN" dirty="0" err="1" smtClean="0"/>
              <a:t>have</a:t>
            </a:r>
            <a:r>
              <a:rPr lang="es-HN" dirty="0" smtClean="0"/>
              <a:t> come up </a:t>
            </a:r>
            <a:r>
              <a:rPr lang="es-HN" dirty="0" err="1" smtClean="0"/>
              <a:t>with</a:t>
            </a:r>
            <a:r>
              <a:rPr lang="es-HN" dirty="0" smtClean="0"/>
              <a:t> </a:t>
            </a:r>
            <a:r>
              <a:rPr lang="es-HN" dirty="0" err="1" smtClean="0"/>
              <a:t>after</a:t>
            </a:r>
            <a:r>
              <a:rPr lang="es-HN" dirty="0" smtClean="0"/>
              <a:t> </a:t>
            </a:r>
            <a:r>
              <a:rPr lang="es-HN" dirty="0" err="1" smtClean="0"/>
              <a:t>many</a:t>
            </a:r>
            <a:r>
              <a:rPr lang="es-HN" dirty="0" smtClean="0"/>
              <a:t> </a:t>
            </a:r>
            <a:r>
              <a:rPr lang="es-HN" dirty="0" err="1" smtClean="0"/>
              <a:t>years</a:t>
            </a:r>
            <a:r>
              <a:rPr lang="es-HN" dirty="0" smtClean="0"/>
              <a:t> of </a:t>
            </a:r>
            <a:r>
              <a:rPr lang="es-HN" dirty="0" err="1" smtClean="0"/>
              <a:t>work</a:t>
            </a:r>
            <a:r>
              <a:rPr lang="es-HN" dirty="0" smtClean="0"/>
              <a:t>. </a:t>
            </a:r>
            <a:r>
              <a:rPr lang="es-HN" dirty="0" err="1" smtClean="0"/>
              <a:t>The</a:t>
            </a:r>
            <a:r>
              <a:rPr lang="es-HN" dirty="0" smtClean="0"/>
              <a:t> stock </a:t>
            </a:r>
            <a:r>
              <a:rPr lang="es-HN" dirty="0" err="1" smtClean="0"/>
              <a:t>tank</a:t>
            </a:r>
            <a:r>
              <a:rPr lang="es-HN" dirty="0" smtClean="0"/>
              <a:t> </a:t>
            </a:r>
            <a:r>
              <a:rPr lang="es-HN" dirty="0" err="1" smtClean="0"/>
              <a:t>holds</a:t>
            </a:r>
            <a:r>
              <a:rPr lang="es-HN" dirty="0" smtClean="0"/>
              <a:t> a stock </a:t>
            </a:r>
            <a:r>
              <a:rPr lang="es-HN" dirty="0" err="1" smtClean="0"/>
              <a:t>chemical</a:t>
            </a:r>
            <a:r>
              <a:rPr lang="es-HN" dirty="0" smtClean="0"/>
              <a:t> </a:t>
            </a:r>
            <a:r>
              <a:rPr lang="es-HN" dirty="0" err="1" smtClean="0"/>
              <a:t>solution</a:t>
            </a:r>
            <a:r>
              <a:rPr lang="es-HN" dirty="0" smtClean="0"/>
              <a:t> </a:t>
            </a:r>
            <a:r>
              <a:rPr lang="es-HN" dirty="0" err="1" smtClean="0"/>
              <a:t>which</a:t>
            </a:r>
            <a:r>
              <a:rPr lang="es-HN" dirty="0" smtClean="0"/>
              <a:t> </a:t>
            </a:r>
            <a:r>
              <a:rPr lang="es-HN" dirty="0" err="1" smtClean="0"/>
              <a:t>is</a:t>
            </a:r>
            <a:r>
              <a:rPr lang="es-HN" dirty="0" smtClean="0"/>
              <a:t> </a:t>
            </a:r>
            <a:r>
              <a:rPr lang="es-HN" dirty="0" err="1" smtClean="0"/>
              <a:t>connected</a:t>
            </a:r>
            <a:r>
              <a:rPr lang="es-HN" dirty="0" smtClean="0"/>
              <a:t> </a:t>
            </a:r>
            <a:r>
              <a:rPr lang="es-HN" dirty="0" err="1" smtClean="0"/>
              <a:t>to</a:t>
            </a:r>
            <a:r>
              <a:rPr lang="es-HN" dirty="0" smtClean="0"/>
              <a:t> a </a:t>
            </a:r>
            <a:r>
              <a:rPr lang="es-HN" dirty="0" err="1" smtClean="0"/>
              <a:t>constant</a:t>
            </a:r>
            <a:r>
              <a:rPr lang="es-HN" dirty="0" smtClean="0"/>
              <a:t> head </a:t>
            </a:r>
            <a:r>
              <a:rPr lang="es-HN" dirty="0" err="1" smtClean="0"/>
              <a:t>tank</a:t>
            </a:r>
            <a:r>
              <a:rPr lang="es-HN" dirty="0" smtClean="0"/>
              <a:t>. </a:t>
            </a:r>
            <a:r>
              <a:rPr lang="es-HN" dirty="0" err="1" smtClean="0"/>
              <a:t>The</a:t>
            </a:r>
            <a:r>
              <a:rPr lang="es-HN" dirty="0" smtClean="0"/>
              <a:t> </a:t>
            </a:r>
            <a:r>
              <a:rPr lang="es-HN" dirty="0" err="1" smtClean="0"/>
              <a:t>constant</a:t>
            </a:r>
            <a:r>
              <a:rPr lang="es-HN" dirty="0" smtClean="0"/>
              <a:t> head </a:t>
            </a:r>
            <a:r>
              <a:rPr lang="es-HN" dirty="0" err="1" smtClean="0"/>
              <a:t>tank</a:t>
            </a:r>
            <a:r>
              <a:rPr lang="es-HN" dirty="0" smtClean="0"/>
              <a:t> </a:t>
            </a:r>
            <a:r>
              <a:rPr lang="es-HN" dirty="0" err="1" smtClean="0"/>
              <a:t>is</a:t>
            </a:r>
            <a:r>
              <a:rPr lang="es-HN" dirty="0" smtClean="0"/>
              <a:t> </a:t>
            </a:r>
            <a:r>
              <a:rPr lang="es-HN" dirty="0" err="1" smtClean="0"/>
              <a:t>regulated</a:t>
            </a:r>
            <a:r>
              <a:rPr lang="es-HN" dirty="0" smtClean="0"/>
              <a:t> </a:t>
            </a:r>
            <a:r>
              <a:rPr lang="es-HN" dirty="0" err="1" smtClean="0"/>
              <a:t>by</a:t>
            </a:r>
            <a:r>
              <a:rPr lang="es-HN" dirty="0" smtClean="0"/>
              <a:t> a </a:t>
            </a:r>
            <a:r>
              <a:rPr lang="es-HN" dirty="0" err="1" smtClean="0"/>
              <a:t>float</a:t>
            </a:r>
            <a:r>
              <a:rPr lang="es-HN" dirty="0" smtClean="0"/>
              <a:t> </a:t>
            </a:r>
            <a:r>
              <a:rPr lang="es-HN" dirty="0" err="1" smtClean="0"/>
              <a:t>valve</a:t>
            </a:r>
            <a:r>
              <a:rPr lang="es-HN" dirty="0" smtClean="0"/>
              <a:t> </a:t>
            </a:r>
            <a:r>
              <a:rPr lang="es-HN" dirty="0" err="1" smtClean="0"/>
              <a:t>which</a:t>
            </a:r>
            <a:r>
              <a:rPr lang="es-HN" dirty="0" smtClean="0"/>
              <a:t> </a:t>
            </a:r>
            <a:r>
              <a:rPr lang="es-HN" dirty="0" err="1" smtClean="0"/>
              <a:t>keeps</a:t>
            </a:r>
            <a:r>
              <a:rPr lang="es-HN" dirty="0" smtClean="0"/>
              <a:t> </a:t>
            </a:r>
            <a:r>
              <a:rPr lang="es-HN" dirty="0" err="1" smtClean="0"/>
              <a:t>the</a:t>
            </a:r>
            <a:r>
              <a:rPr lang="es-HN" dirty="0" smtClean="0"/>
              <a:t> </a:t>
            </a:r>
            <a:r>
              <a:rPr lang="es-HN" dirty="0" err="1" smtClean="0"/>
              <a:t>chemical</a:t>
            </a:r>
            <a:r>
              <a:rPr lang="es-HN" dirty="0" smtClean="0"/>
              <a:t> </a:t>
            </a:r>
            <a:r>
              <a:rPr lang="es-HN" dirty="0" err="1" smtClean="0"/>
              <a:t>depth</a:t>
            </a:r>
            <a:r>
              <a:rPr lang="es-HN" dirty="0" smtClean="0"/>
              <a:t> </a:t>
            </a:r>
            <a:r>
              <a:rPr lang="es-HN" dirty="0" err="1" smtClean="0"/>
              <a:t>constant</a:t>
            </a:r>
            <a:r>
              <a:rPr lang="es-HN" dirty="0" smtClean="0"/>
              <a:t>. A </a:t>
            </a:r>
            <a:r>
              <a:rPr lang="es-HN" dirty="0" err="1" smtClean="0"/>
              <a:t>large</a:t>
            </a:r>
            <a:r>
              <a:rPr lang="es-HN" dirty="0" smtClean="0"/>
              <a:t> </a:t>
            </a:r>
            <a:r>
              <a:rPr lang="es-HN" dirty="0" err="1" smtClean="0"/>
              <a:t>diameter</a:t>
            </a:r>
            <a:r>
              <a:rPr lang="es-HN" dirty="0" smtClean="0"/>
              <a:t> </a:t>
            </a:r>
            <a:r>
              <a:rPr lang="es-HN" dirty="0" err="1" smtClean="0"/>
              <a:t>tube</a:t>
            </a:r>
            <a:r>
              <a:rPr lang="es-HN" dirty="0" smtClean="0"/>
              <a:t> leads </a:t>
            </a:r>
            <a:r>
              <a:rPr lang="es-HN" dirty="0" err="1" smtClean="0"/>
              <a:t>from</a:t>
            </a:r>
            <a:r>
              <a:rPr lang="es-HN" dirty="0" smtClean="0"/>
              <a:t> </a:t>
            </a:r>
            <a:r>
              <a:rPr lang="es-HN" dirty="0" err="1" smtClean="0"/>
              <a:t>the</a:t>
            </a:r>
            <a:r>
              <a:rPr lang="es-HN" dirty="0" smtClean="0"/>
              <a:t> stock </a:t>
            </a:r>
            <a:r>
              <a:rPr lang="es-HN" dirty="0" err="1" smtClean="0"/>
              <a:t>tank</a:t>
            </a:r>
            <a:r>
              <a:rPr lang="es-HN" dirty="0" smtClean="0"/>
              <a:t> </a:t>
            </a:r>
            <a:r>
              <a:rPr lang="es-HN" dirty="0" err="1" smtClean="0"/>
              <a:t>to</a:t>
            </a:r>
            <a:r>
              <a:rPr lang="es-HN" dirty="0" smtClean="0"/>
              <a:t> </a:t>
            </a:r>
            <a:r>
              <a:rPr lang="es-HN" dirty="0" err="1" smtClean="0"/>
              <a:t>one</a:t>
            </a:r>
            <a:r>
              <a:rPr lang="es-HN" dirty="0" smtClean="0"/>
              <a:t> </a:t>
            </a:r>
            <a:r>
              <a:rPr lang="es-HN" dirty="0" err="1" smtClean="0"/>
              <a:t>or</a:t>
            </a:r>
            <a:r>
              <a:rPr lang="es-HN" dirty="0" smtClean="0"/>
              <a:t> more </a:t>
            </a:r>
            <a:r>
              <a:rPr lang="es-HN" dirty="0" err="1" smtClean="0"/>
              <a:t>small</a:t>
            </a:r>
            <a:r>
              <a:rPr lang="es-HN" baseline="0" dirty="0" smtClean="0"/>
              <a:t> </a:t>
            </a:r>
            <a:r>
              <a:rPr lang="es-HN" baseline="0" dirty="0" err="1" smtClean="0"/>
              <a:t>diameter</a:t>
            </a:r>
            <a:r>
              <a:rPr lang="es-HN" baseline="0" dirty="0" smtClean="0"/>
              <a:t> </a:t>
            </a:r>
            <a:r>
              <a:rPr lang="es-HN" baseline="0" dirty="0" err="1" smtClean="0"/>
              <a:t>long</a:t>
            </a:r>
            <a:r>
              <a:rPr lang="es-HN" baseline="0" dirty="0" smtClean="0"/>
              <a:t> </a:t>
            </a:r>
            <a:r>
              <a:rPr lang="es-HN" baseline="0" dirty="0" err="1" smtClean="0"/>
              <a:t>straight</a:t>
            </a:r>
            <a:r>
              <a:rPr lang="es-HN" baseline="0" dirty="0" smtClean="0"/>
              <a:t> </a:t>
            </a:r>
            <a:r>
              <a:rPr lang="es-HN" baseline="0" dirty="0" err="1" smtClean="0"/>
              <a:t>dosing</a:t>
            </a:r>
            <a:r>
              <a:rPr lang="es-HN" baseline="0" dirty="0" smtClean="0"/>
              <a:t> </a:t>
            </a:r>
            <a:r>
              <a:rPr lang="es-HN" baseline="0" dirty="0" err="1" smtClean="0"/>
              <a:t>tubes</a:t>
            </a:r>
            <a:r>
              <a:rPr lang="es-HN" baseline="0" dirty="0" smtClean="0"/>
              <a:t>. A </a:t>
            </a:r>
            <a:r>
              <a:rPr lang="es-HN" baseline="0" dirty="0" err="1" smtClean="0"/>
              <a:t>large</a:t>
            </a:r>
            <a:r>
              <a:rPr lang="es-HN" baseline="0" dirty="0" smtClean="0"/>
              <a:t> </a:t>
            </a:r>
            <a:r>
              <a:rPr lang="es-HN" baseline="0" dirty="0" err="1" smtClean="0"/>
              <a:t>diameter</a:t>
            </a:r>
            <a:r>
              <a:rPr lang="es-HN" baseline="0" dirty="0" smtClean="0"/>
              <a:t> flexible leads</a:t>
            </a:r>
            <a:r>
              <a:rPr lang="es-HN" dirty="0" smtClean="0"/>
              <a:t> </a:t>
            </a:r>
            <a:r>
              <a:rPr lang="es-HN" dirty="0" err="1" smtClean="0"/>
              <a:t>to</a:t>
            </a:r>
            <a:r>
              <a:rPr lang="es-HN" dirty="0" smtClean="0"/>
              <a:t> a </a:t>
            </a:r>
            <a:r>
              <a:rPr lang="es-HN" dirty="0" err="1" smtClean="0"/>
              <a:t>drop</a:t>
            </a:r>
            <a:r>
              <a:rPr lang="es-HN" dirty="0" smtClean="0"/>
              <a:t> </a:t>
            </a:r>
            <a:r>
              <a:rPr lang="es-HN" dirty="0" err="1" smtClean="0"/>
              <a:t>tube</a:t>
            </a:r>
            <a:r>
              <a:rPr lang="es-HN" dirty="0" smtClean="0"/>
              <a:t> </a:t>
            </a:r>
            <a:r>
              <a:rPr lang="es-HN" dirty="0" err="1" smtClean="0"/>
              <a:t>with</a:t>
            </a:r>
            <a:r>
              <a:rPr lang="es-HN" dirty="0" smtClean="0"/>
              <a:t> “open </a:t>
            </a:r>
            <a:r>
              <a:rPr lang="es-HN" dirty="0" err="1" smtClean="0"/>
              <a:t>channel</a:t>
            </a:r>
            <a:r>
              <a:rPr lang="es-HN" dirty="0" smtClean="0"/>
              <a:t> </a:t>
            </a:r>
            <a:r>
              <a:rPr lang="es-HN" dirty="0" err="1" smtClean="0"/>
              <a:t>super</a:t>
            </a:r>
            <a:r>
              <a:rPr lang="es-HN" dirty="0" smtClean="0"/>
              <a:t> </a:t>
            </a:r>
            <a:r>
              <a:rPr lang="es-HN" dirty="0" err="1" smtClean="0"/>
              <a:t>critical</a:t>
            </a:r>
            <a:r>
              <a:rPr lang="es-HN" dirty="0" smtClean="0"/>
              <a:t> </a:t>
            </a:r>
            <a:r>
              <a:rPr lang="es-HN" dirty="0" err="1" smtClean="0"/>
              <a:t>flow</a:t>
            </a:r>
            <a:r>
              <a:rPr lang="es-HN" dirty="0" smtClean="0"/>
              <a:t>”, </a:t>
            </a:r>
            <a:r>
              <a:rPr lang="es-HN" dirty="0" err="1" smtClean="0"/>
              <a:t>where</a:t>
            </a:r>
            <a:r>
              <a:rPr lang="es-HN" dirty="0" smtClean="0"/>
              <a:t> </a:t>
            </a:r>
            <a:r>
              <a:rPr lang="es-HN" dirty="0" err="1" smtClean="0"/>
              <a:t>the</a:t>
            </a:r>
            <a:r>
              <a:rPr lang="es-HN" dirty="0" smtClean="0"/>
              <a:t> </a:t>
            </a:r>
            <a:r>
              <a:rPr lang="es-HN" dirty="0" err="1" smtClean="0"/>
              <a:t>chemical</a:t>
            </a:r>
            <a:r>
              <a:rPr lang="es-HN" dirty="0" smtClean="0"/>
              <a:t> </a:t>
            </a:r>
            <a:r>
              <a:rPr lang="es-HN" dirty="0" err="1" smtClean="0"/>
              <a:t>flows</a:t>
            </a:r>
            <a:r>
              <a:rPr lang="es-HN" dirty="0" smtClean="0"/>
              <a:t> </a:t>
            </a:r>
            <a:r>
              <a:rPr lang="es-HN" dirty="0" err="1" smtClean="0"/>
              <a:t>to</a:t>
            </a:r>
            <a:r>
              <a:rPr lang="es-HN" dirty="0" smtClean="0"/>
              <a:t> </a:t>
            </a:r>
            <a:r>
              <a:rPr lang="es-HN" dirty="0" err="1" smtClean="0"/>
              <a:t>be</a:t>
            </a:r>
            <a:r>
              <a:rPr lang="es-HN" dirty="0" smtClean="0"/>
              <a:t> </a:t>
            </a:r>
            <a:r>
              <a:rPr lang="es-HN" dirty="0" err="1" smtClean="0"/>
              <a:t>added</a:t>
            </a:r>
            <a:r>
              <a:rPr lang="es-HN" dirty="0" smtClean="0"/>
              <a:t> </a:t>
            </a:r>
            <a:r>
              <a:rPr lang="es-HN" dirty="0" err="1" smtClean="0"/>
              <a:t>to</a:t>
            </a:r>
            <a:r>
              <a:rPr lang="es-HN" dirty="0" smtClean="0"/>
              <a:t> </a:t>
            </a:r>
            <a:r>
              <a:rPr lang="es-HN" dirty="0" err="1" smtClean="0"/>
              <a:t>the</a:t>
            </a:r>
            <a:r>
              <a:rPr lang="es-HN" dirty="0" smtClean="0"/>
              <a:t> </a:t>
            </a:r>
            <a:r>
              <a:rPr lang="es-HN" dirty="0" err="1" smtClean="0"/>
              <a:t>plant’s</a:t>
            </a:r>
            <a:r>
              <a:rPr lang="es-HN" dirty="0" smtClean="0"/>
              <a:t> </a:t>
            </a:r>
            <a:r>
              <a:rPr lang="es-HN" dirty="0" err="1" smtClean="0"/>
              <a:t>influent</a:t>
            </a:r>
            <a:r>
              <a:rPr lang="es-HN" dirty="0" smtClean="0"/>
              <a:t> </a:t>
            </a:r>
            <a:r>
              <a:rPr lang="es-HN" dirty="0" err="1" smtClean="0"/>
              <a:t>water</a:t>
            </a:r>
            <a:r>
              <a:rPr lang="es-HN" dirty="0" smtClean="0"/>
              <a:t>. </a:t>
            </a:r>
            <a:r>
              <a:rPr lang="es-HN" dirty="0" err="1" smtClean="0"/>
              <a:t>The</a:t>
            </a:r>
            <a:r>
              <a:rPr lang="es-HN" dirty="0" smtClean="0"/>
              <a:t> </a:t>
            </a:r>
            <a:r>
              <a:rPr lang="es-HN" dirty="0" err="1" smtClean="0"/>
              <a:t>drop</a:t>
            </a:r>
            <a:r>
              <a:rPr lang="es-HN" dirty="0" smtClean="0"/>
              <a:t> </a:t>
            </a:r>
            <a:r>
              <a:rPr lang="es-HN" dirty="0" err="1" smtClean="0"/>
              <a:t>tube</a:t>
            </a:r>
            <a:r>
              <a:rPr lang="es-HN" dirty="0" smtClean="0"/>
              <a:t> </a:t>
            </a:r>
            <a:r>
              <a:rPr lang="es-HN" dirty="0" err="1" smtClean="0"/>
              <a:t>is</a:t>
            </a:r>
            <a:r>
              <a:rPr lang="es-HN" dirty="0" smtClean="0"/>
              <a:t> </a:t>
            </a:r>
            <a:r>
              <a:rPr lang="es-HN" dirty="0" err="1" smtClean="0"/>
              <a:t>connected</a:t>
            </a:r>
            <a:r>
              <a:rPr lang="es-HN" dirty="0" smtClean="0"/>
              <a:t> </a:t>
            </a:r>
            <a:r>
              <a:rPr lang="es-HN" dirty="0" err="1" smtClean="0"/>
              <a:t>to</a:t>
            </a:r>
            <a:r>
              <a:rPr lang="es-HN" dirty="0" smtClean="0"/>
              <a:t> a </a:t>
            </a:r>
            <a:r>
              <a:rPr lang="es-HN" dirty="0" err="1" smtClean="0"/>
              <a:t>lever</a:t>
            </a:r>
            <a:r>
              <a:rPr lang="es-HN" dirty="0" smtClean="0"/>
              <a:t> </a:t>
            </a:r>
            <a:r>
              <a:rPr lang="es-HN" dirty="0" err="1" smtClean="0"/>
              <a:t>via</a:t>
            </a:r>
            <a:r>
              <a:rPr lang="es-HN" dirty="0" smtClean="0"/>
              <a:t> a slider. </a:t>
            </a:r>
            <a:r>
              <a:rPr lang="es-HN" dirty="0" err="1" smtClean="0"/>
              <a:t>The</a:t>
            </a:r>
            <a:r>
              <a:rPr lang="es-HN" dirty="0" smtClean="0"/>
              <a:t> </a:t>
            </a:r>
            <a:r>
              <a:rPr lang="es-HN" dirty="0" err="1" smtClean="0"/>
              <a:t>plant</a:t>
            </a:r>
            <a:r>
              <a:rPr lang="es-HN" dirty="0" smtClean="0"/>
              <a:t> </a:t>
            </a:r>
            <a:r>
              <a:rPr lang="es-HN" dirty="0" err="1" smtClean="0"/>
              <a:t>operator</a:t>
            </a:r>
            <a:r>
              <a:rPr lang="es-HN" dirty="0" smtClean="0"/>
              <a:t> sets </a:t>
            </a:r>
            <a:r>
              <a:rPr lang="es-HN" dirty="0" err="1" smtClean="0"/>
              <a:t>the</a:t>
            </a:r>
            <a:r>
              <a:rPr lang="es-HN" dirty="0" smtClean="0"/>
              <a:t> slider at </a:t>
            </a:r>
            <a:r>
              <a:rPr lang="es-HN" dirty="0" err="1" smtClean="0"/>
              <a:t>the</a:t>
            </a:r>
            <a:r>
              <a:rPr lang="es-HN" dirty="0" smtClean="0"/>
              <a:t> </a:t>
            </a:r>
            <a:r>
              <a:rPr lang="es-HN" dirty="0" err="1" smtClean="0"/>
              <a:t>desired</a:t>
            </a:r>
            <a:r>
              <a:rPr lang="es-HN" dirty="0" smtClean="0"/>
              <a:t> </a:t>
            </a:r>
            <a:r>
              <a:rPr lang="es-HN" dirty="0" err="1" smtClean="0"/>
              <a:t>coagulant</a:t>
            </a:r>
            <a:r>
              <a:rPr lang="es-HN" dirty="0" smtClean="0"/>
              <a:t> </a:t>
            </a:r>
            <a:r>
              <a:rPr lang="es-HN" dirty="0" err="1" smtClean="0"/>
              <a:t>dose</a:t>
            </a:r>
            <a:r>
              <a:rPr lang="es-HN" dirty="0" smtClean="0"/>
              <a:t> </a:t>
            </a:r>
            <a:r>
              <a:rPr lang="es-HN" dirty="0" err="1" smtClean="0"/>
              <a:t>based</a:t>
            </a:r>
            <a:r>
              <a:rPr lang="es-HN" dirty="0" smtClean="0"/>
              <a:t> </a:t>
            </a:r>
            <a:r>
              <a:rPr lang="es-HN" dirty="0" err="1" smtClean="0"/>
              <a:t>upon</a:t>
            </a:r>
            <a:r>
              <a:rPr lang="es-HN" dirty="0" smtClean="0"/>
              <a:t> </a:t>
            </a:r>
            <a:r>
              <a:rPr lang="es-HN" dirty="0" err="1" smtClean="0"/>
              <a:t>characteristics</a:t>
            </a:r>
            <a:r>
              <a:rPr lang="es-HN" dirty="0" smtClean="0"/>
              <a:t> of </a:t>
            </a:r>
            <a:r>
              <a:rPr lang="es-HN" dirty="0" err="1" smtClean="0"/>
              <a:t>the</a:t>
            </a:r>
            <a:r>
              <a:rPr lang="es-HN" dirty="0" smtClean="0"/>
              <a:t> </a:t>
            </a:r>
            <a:r>
              <a:rPr lang="es-HN" dirty="0" err="1" smtClean="0"/>
              <a:t>influent</a:t>
            </a:r>
            <a:r>
              <a:rPr lang="es-HN" dirty="0" smtClean="0"/>
              <a:t> </a:t>
            </a:r>
            <a:r>
              <a:rPr lang="es-HN" dirty="0" err="1" smtClean="0"/>
              <a:t>water</a:t>
            </a:r>
            <a:r>
              <a:rPr lang="es-HN" dirty="0" smtClean="0"/>
              <a:t>. </a:t>
            </a:r>
            <a:r>
              <a:rPr lang="es-HN" dirty="0" err="1" smtClean="0"/>
              <a:t>The</a:t>
            </a:r>
            <a:r>
              <a:rPr lang="es-HN" dirty="0" smtClean="0"/>
              <a:t> </a:t>
            </a:r>
            <a:r>
              <a:rPr lang="es-HN" dirty="0" err="1" smtClean="0"/>
              <a:t>float</a:t>
            </a:r>
            <a:r>
              <a:rPr lang="es-HN" dirty="0" smtClean="0"/>
              <a:t> </a:t>
            </a:r>
            <a:r>
              <a:rPr lang="es-HN" dirty="0" err="1" smtClean="0"/>
              <a:t>attached</a:t>
            </a:r>
            <a:r>
              <a:rPr lang="es-HN" dirty="0" smtClean="0"/>
              <a:t> </a:t>
            </a:r>
            <a:r>
              <a:rPr lang="es-HN" dirty="0" err="1" smtClean="0"/>
              <a:t>to</a:t>
            </a:r>
            <a:r>
              <a:rPr lang="es-HN" dirty="0" smtClean="0"/>
              <a:t> </a:t>
            </a:r>
            <a:r>
              <a:rPr lang="es-HN" dirty="0" err="1" smtClean="0"/>
              <a:t>the</a:t>
            </a:r>
            <a:r>
              <a:rPr lang="es-HN" dirty="0" smtClean="0"/>
              <a:t> </a:t>
            </a:r>
            <a:r>
              <a:rPr lang="es-HN" dirty="0" err="1" smtClean="0"/>
              <a:t>lever</a:t>
            </a:r>
            <a:r>
              <a:rPr lang="es-HN" dirty="0" smtClean="0"/>
              <a:t> </a:t>
            </a:r>
            <a:r>
              <a:rPr lang="es-HN" dirty="0" err="1" smtClean="0"/>
              <a:t>changes</a:t>
            </a:r>
            <a:r>
              <a:rPr lang="es-HN" dirty="0" smtClean="0"/>
              <a:t> position as </a:t>
            </a:r>
            <a:r>
              <a:rPr lang="es-HN" dirty="0" err="1" smtClean="0"/>
              <a:t>flow</a:t>
            </a:r>
            <a:r>
              <a:rPr lang="es-HN" dirty="0" smtClean="0"/>
              <a:t> </a:t>
            </a:r>
            <a:r>
              <a:rPr lang="es-HN" dirty="0" err="1" smtClean="0"/>
              <a:t>rate</a:t>
            </a:r>
            <a:r>
              <a:rPr lang="es-HN" dirty="0" smtClean="0"/>
              <a:t> </a:t>
            </a:r>
            <a:r>
              <a:rPr lang="es-HN" dirty="0" err="1" smtClean="0"/>
              <a:t>into</a:t>
            </a:r>
            <a:r>
              <a:rPr lang="es-HN" dirty="0" smtClean="0"/>
              <a:t> </a:t>
            </a:r>
            <a:r>
              <a:rPr lang="es-HN" dirty="0" err="1" smtClean="0"/>
              <a:t>the</a:t>
            </a:r>
            <a:r>
              <a:rPr lang="es-HN" dirty="0" smtClean="0"/>
              <a:t> </a:t>
            </a:r>
            <a:r>
              <a:rPr lang="es-HN" dirty="0" err="1" smtClean="0"/>
              <a:t>plant</a:t>
            </a:r>
            <a:r>
              <a:rPr lang="es-HN" dirty="0" smtClean="0"/>
              <a:t> </a:t>
            </a:r>
            <a:r>
              <a:rPr lang="es-HN" dirty="0" err="1" smtClean="0"/>
              <a:t>changes</a:t>
            </a:r>
            <a:r>
              <a:rPr lang="es-HN" dirty="0" smtClean="0"/>
              <a:t>, </a:t>
            </a:r>
            <a:r>
              <a:rPr lang="es-HN" dirty="0" err="1" smtClean="0"/>
              <a:t>thus</a:t>
            </a:r>
            <a:r>
              <a:rPr lang="es-HN" dirty="0" smtClean="0"/>
              <a:t> </a:t>
            </a:r>
            <a:r>
              <a:rPr lang="es-HN" dirty="0" err="1" smtClean="0"/>
              <a:t>changing</a:t>
            </a:r>
            <a:r>
              <a:rPr lang="es-HN" dirty="0" smtClean="0"/>
              <a:t> </a:t>
            </a:r>
            <a:r>
              <a:rPr lang="es-HN" dirty="0" err="1" smtClean="0"/>
              <a:t>the</a:t>
            </a:r>
            <a:r>
              <a:rPr lang="es-HN" dirty="0" smtClean="0"/>
              <a:t> </a:t>
            </a:r>
            <a:r>
              <a:rPr lang="es-HN" dirty="0" err="1" smtClean="0"/>
              <a:t>elevation</a:t>
            </a:r>
            <a:r>
              <a:rPr lang="es-HN" dirty="0" smtClean="0"/>
              <a:t> of </a:t>
            </a:r>
            <a:r>
              <a:rPr lang="es-HN" dirty="0" err="1" smtClean="0"/>
              <a:t>the</a:t>
            </a:r>
            <a:r>
              <a:rPr lang="es-HN" dirty="0" smtClean="0"/>
              <a:t> </a:t>
            </a:r>
            <a:r>
              <a:rPr lang="es-HN" dirty="0" err="1" smtClean="0"/>
              <a:t>large</a:t>
            </a:r>
            <a:r>
              <a:rPr lang="es-HN" dirty="0" smtClean="0"/>
              <a:t> </a:t>
            </a:r>
            <a:r>
              <a:rPr lang="es-HN" dirty="0" err="1" smtClean="0"/>
              <a:t>diameter</a:t>
            </a:r>
            <a:r>
              <a:rPr lang="es-HN" dirty="0" smtClean="0"/>
              <a:t> </a:t>
            </a:r>
            <a:r>
              <a:rPr lang="es-HN" dirty="0" err="1" smtClean="0"/>
              <a:t>tube’s</a:t>
            </a:r>
            <a:r>
              <a:rPr lang="es-HN" dirty="0" smtClean="0"/>
              <a:t> </a:t>
            </a:r>
            <a:r>
              <a:rPr lang="es-HN" dirty="0" err="1" smtClean="0"/>
              <a:t>outlet</a:t>
            </a:r>
            <a:r>
              <a:rPr lang="es-HN" dirty="0" smtClean="0"/>
              <a:t>, and </a:t>
            </a:r>
            <a:r>
              <a:rPr lang="es-HN" dirty="0" err="1" smtClean="0"/>
              <a:t>maintaining</a:t>
            </a:r>
            <a:r>
              <a:rPr lang="es-HN" dirty="0" smtClean="0"/>
              <a:t> a </a:t>
            </a:r>
            <a:r>
              <a:rPr lang="es-HN" dirty="0" err="1" smtClean="0"/>
              <a:t>constant</a:t>
            </a:r>
            <a:r>
              <a:rPr lang="es-HN" dirty="0" smtClean="0"/>
              <a:t> </a:t>
            </a:r>
            <a:r>
              <a:rPr lang="es-HN" dirty="0" err="1" smtClean="0"/>
              <a:t>chemical</a:t>
            </a:r>
            <a:r>
              <a:rPr lang="es-HN" dirty="0" smtClean="0"/>
              <a:t> </a:t>
            </a:r>
            <a:r>
              <a:rPr lang="es-HN" dirty="0" err="1" smtClean="0"/>
              <a:t>dose</a:t>
            </a:r>
            <a:r>
              <a:rPr lang="es-HN" dirty="0" smtClean="0"/>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39</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40</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41</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42</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414" y="8685894"/>
            <a:ext cx="2972098" cy="456595"/>
          </a:xfrm>
          <a:prstGeom prst="rect">
            <a:avLst/>
          </a:prstGeom>
          <a:ln/>
        </p:spPr>
        <p:txBody>
          <a:bodyPr/>
          <a:lstStyle/>
          <a:p>
            <a:fld id="{5E8937F4-65B4-4BA9-9E74-764E4B367272}" type="slidenum">
              <a:rPr lang="en-US"/>
              <a:pPr/>
              <a:t>45</a:t>
            </a:fld>
            <a:endParaRPr lang="en-US"/>
          </a:p>
        </p:txBody>
      </p:sp>
      <p:sp>
        <p:nvSpPr>
          <p:cNvPr id="448514" name="Rectangle 2"/>
          <p:cNvSpPr>
            <a:spLocks noGrp="1" noRot="1" noChangeAspect="1" noChangeArrowheads="1" noTextEdit="1"/>
          </p:cNvSpPr>
          <p:nvPr>
            <p:ph type="sldImg"/>
          </p:nvPr>
        </p:nvSpPr>
        <p:spPr>
          <a:xfrm>
            <a:off x="1144588" y="685800"/>
            <a:ext cx="4570412" cy="3429000"/>
          </a:xfrm>
          <a:prstGeom prst="rect">
            <a:avLst/>
          </a:prstGeom>
          <a:ln/>
        </p:spPr>
      </p:sp>
      <p:sp>
        <p:nvSpPr>
          <p:cNvPr id="448515" name="Rectangle 3"/>
          <p:cNvSpPr>
            <a:spLocks noGrp="1" noChangeArrowheads="1"/>
          </p:cNvSpPr>
          <p:nvPr>
            <p:ph type="body" idx="1"/>
          </p:nvPr>
        </p:nvSpPr>
        <p:spPr>
          <a:xfrm>
            <a:off x="686098" y="4343704"/>
            <a:ext cx="5485805" cy="4113892"/>
          </a:xfrm>
          <a:prstGeom prst="rect">
            <a:avLst/>
          </a:prstGeom>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70412" cy="3429000"/>
          </a:xfrm>
          <a:prstGeom prst="rect">
            <a:avLst/>
          </a:prstGeom>
        </p:spPr>
      </p:sp>
      <p:sp>
        <p:nvSpPr>
          <p:cNvPr id="3" name="Notes Placeholder 2"/>
          <p:cNvSpPr>
            <a:spLocks noGrp="1"/>
          </p:cNvSpPr>
          <p:nvPr>
            <p:ph type="body" idx="1"/>
          </p:nvPr>
        </p:nvSpPr>
        <p:spPr>
          <a:xfrm>
            <a:off x="686098" y="4343704"/>
            <a:ext cx="5485805" cy="4113892"/>
          </a:xfrm>
          <a:prstGeom prst="rect">
            <a:avLst/>
          </a:prstGeom>
        </p:spPr>
        <p:txBody>
          <a:bodyPr>
            <a:normAutofit/>
          </a:bodyPr>
          <a:lstStyle/>
          <a:p>
            <a:endParaRPr lang="en-US" dirty="0"/>
          </a:p>
        </p:txBody>
      </p:sp>
      <p:sp>
        <p:nvSpPr>
          <p:cNvPr id="4" name="Slide Number Placeholder 3"/>
          <p:cNvSpPr>
            <a:spLocks noGrp="1"/>
          </p:cNvSpPr>
          <p:nvPr>
            <p:ph type="sldNum" sz="quarter" idx="10"/>
          </p:nvPr>
        </p:nvSpPr>
        <p:spPr>
          <a:xfrm>
            <a:off x="3884414" y="8685894"/>
            <a:ext cx="2972098" cy="456595"/>
          </a:xfrm>
          <a:prstGeom prst="rect">
            <a:avLst/>
          </a:prstGeom>
        </p:spPr>
        <p:txBody>
          <a:bodyPr/>
          <a:lstStyle/>
          <a:p>
            <a:fld id="{10DE02E4-A158-45AA-B5D0-F76AD53DDB06}" type="slidenum">
              <a:rPr lang="en-US" smtClean="0"/>
              <a:pPr/>
              <a:t>49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70412" cy="3429000"/>
          </a:xfrm>
          <a:prstGeom prst="rect">
            <a:avLst/>
          </a:prstGeom>
        </p:spPr>
      </p:sp>
      <p:sp>
        <p:nvSpPr>
          <p:cNvPr id="3" name="Notes Placeholder 2"/>
          <p:cNvSpPr>
            <a:spLocks noGrp="1"/>
          </p:cNvSpPr>
          <p:nvPr>
            <p:ph type="body" idx="1"/>
          </p:nvPr>
        </p:nvSpPr>
        <p:spPr>
          <a:xfrm>
            <a:off x="686098" y="4343704"/>
            <a:ext cx="5485805" cy="4113892"/>
          </a:xfrm>
          <a:prstGeom prst="rect">
            <a:avLst/>
          </a:prstGeom>
        </p:spPr>
        <p:txBody>
          <a:bodyPr>
            <a:normAutofit/>
          </a:bodyPr>
          <a:lstStyle/>
          <a:p>
            <a:r>
              <a:rPr lang="en-US" dirty="0" smtClean="0"/>
              <a:t>This was tested at multiple plants and is much better than the manifolds that were simple pipes with a row of holes!</a:t>
            </a:r>
            <a:endParaRPr lang="en-US" dirty="0"/>
          </a:p>
        </p:txBody>
      </p:sp>
      <p:sp>
        <p:nvSpPr>
          <p:cNvPr id="4" name="Slide Number Placeholder 3"/>
          <p:cNvSpPr>
            <a:spLocks noGrp="1"/>
          </p:cNvSpPr>
          <p:nvPr>
            <p:ph type="sldNum" sz="quarter" idx="10"/>
          </p:nvPr>
        </p:nvSpPr>
        <p:spPr>
          <a:xfrm>
            <a:off x="3884414" y="8685894"/>
            <a:ext cx="2972098" cy="456595"/>
          </a:xfrm>
          <a:prstGeom prst="rect">
            <a:avLst/>
          </a:prstGeom>
        </p:spPr>
        <p:txBody>
          <a:bodyPr/>
          <a:lstStyle/>
          <a:p>
            <a:fld id="{10DE02E4-A158-45AA-B5D0-F76AD53DDB06}" type="slidenum">
              <a:rPr lang="en-US" smtClean="0"/>
              <a:pPr/>
              <a:t>51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t>
            </a:r>
            <a:r>
              <a:rPr lang="en-US" baseline="0" dirty="0" smtClean="0"/>
              <a:t> not going to tell you what you should believe. </a:t>
            </a:r>
          </a:p>
          <a:p>
            <a:endParaRPr lang="en-US" dirty="0" smtClean="0"/>
          </a:p>
          <a:p>
            <a:r>
              <a:rPr lang="en-US" dirty="0" smtClean="0"/>
              <a:t>How many of you feel that your values and world view are affected by religion?</a:t>
            </a:r>
          </a:p>
          <a:p>
            <a:r>
              <a:rPr lang="en-US" dirty="0" smtClean="0"/>
              <a:t>Are your engineering studies affected by</a:t>
            </a:r>
            <a:r>
              <a:rPr lang="en-US" baseline="0" dirty="0" smtClean="0"/>
              <a:t> what you value?</a:t>
            </a:r>
          </a:p>
          <a:p>
            <a:r>
              <a:rPr lang="en-US" baseline="0" dirty="0" smtClean="0"/>
              <a:t>Can you create connections between engineering of safe drinking water and religion?</a:t>
            </a:r>
          </a:p>
          <a:p>
            <a:r>
              <a:rPr lang="en-US" baseline="0" dirty="0" smtClean="0"/>
              <a:t>Engineering makes it possible to live in communities!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Do you think of science and religion as opposites or as complimentary?</a:t>
            </a:r>
          </a:p>
          <a:p>
            <a:r>
              <a:rPr lang="en-US" baseline="0" dirty="0" smtClean="0"/>
              <a:t>The choice to care about others is a highly evolved trait.  My experience is that happiness is directly related to other-centeredness.</a:t>
            </a:r>
          </a:p>
          <a:p>
            <a:r>
              <a:rPr lang="en-US" baseline="0" dirty="0" smtClean="0"/>
              <a:t>Have you had classes at Cornell where you have discussed values and world views in a safe environment?</a:t>
            </a:r>
          </a:p>
          <a:p>
            <a:r>
              <a:rPr lang="en-US" baseline="0" dirty="0" smtClean="0"/>
              <a:t>Are you curious about what your professors value? </a:t>
            </a:r>
            <a:endParaRPr lang="en-US" dirty="0"/>
          </a:p>
        </p:txBody>
      </p:sp>
      <p:sp>
        <p:nvSpPr>
          <p:cNvPr id="4" name="Slide Number Placeholder 3"/>
          <p:cNvSpPr>
            <a:spLocks noGrp="1"/>
          </p:cNvSpPr>
          <p:nvPr>
            <p:ph type="sldNum" sz="quarter" idx="10"/>
          </p:nvPr>
        </p:nvSpPr>
        <p:spPr/>
        <p:txBody>
          <a:bodyPr/>
          <a:lstStyle/>
          <a:p>
            <a:fld id="{68131A24-38D8-4CC5-9E6E-A126B09286EB}"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HN" dirty="0"/>
          </a:p>
        </p:txBody>
      </p:sp>
      <p:sp>
        <p:nvSpPr>
          <p:cNvPr id="4" name="Slide Number Placeholder 3"/>
          <p:cNvSpPr>
            <a:spLocks noGrp="1"/>
          </p:cNvSpPr>
          <p:nvPr>
            <p:ph type="sldNum" sz="quarter" idx="10"/>
          </p:nvPr>
        </p:nvSpPr>
        <p:spPr/>
        <p:txBody>
          <a:bodyPr/>
          <a:lstStyle/>
          <a:p>
            <a:fld id="{140C6128-81C0-4D22-9682-FF8AC6094E80}" type="slidenum">
              <a:rPr lang="en-US" smtClean="0"/>
              <a:pPr/>
              <a:t>54</a:t>
            </a:fld>
            <a:endParaRPr lang="en-US"/>
          </a:p>
        </p:txBody>
      </p:sp>
    </p:spTree>
    <p:extLst>
      <p:ext uri="{BB962C8B-B14F-4D97-AF65-F5344CB8AC3E}">
        <p14:creationId xmlns:p14="http://schemas.microsoft.com/office/powerpoint/2010/main" val="1497757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Exercise: Tell the story of the journey of</a:t>
            </a:r>
            <a:r>
              <a:rPr lang="en-US" baseline="0" dirty="0" smtClean="0"/>
              <a:t> a large floc, a small floc, a rouge loner clay particle, and of a water molecule as each travels through this sedimentation tank.</a:t>
            </a:r>
            <a:endParaRPr lang="en-US" dirty="0"/>
          </a:p>
        </p:txBody>
      </p:sp>
      <p:sp>
        <p:nvSpPr>
          <p:cNvPr id="4" name="Slide Number Placeholder 3"/>
          <p:cNvSpPr>
            <a:spLocks noGrp="1"/>
          </p:cNvSpPr>
          <p:nvPr>
            <p:ph type="sldNum" sz="quarter" idx="10"/>
          </p:nvPr>
        </p:nvSpPr>
        <p:spPr/>
        <p:txBody>
          <a:bodyPr/>
          <a:lstStyle/>
          <a:p>
            <a:fld id="{4680736C-C557-4F27-A92F-FA435A243315}" type="slidenum">
              <a:rPr lang="en-US" smtClean="0"/>
              <a:pPr/>
              <a:t>55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Optimal</a:t>
            </a:r>
            <a:r>
              <a:rPr lang="en-US" baseline="0" dirty="0" smtClean="0"/>
              <a:t> number of layers is a function of backwash requirements and optimal filtration velocity. We are using shallower filter beds than conventionally used and thus filter performance is expected to be poorer. </a:t>
            </a:r>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64931" fontAlgn="base">
              <a:spcBef>
                <a:spcPct val="30000"/>
              </a:spcBef>
              <a:spcAft>
                <a:spcPct val="0"/>
              </a:spcAft>
              <a:defRPr/>
            </a:pPr>
            <a:r>
              <a:rPr lang="en-US" dirty="0" smtClean="0"/>
              <a:t>Need to analyze the beginning of the siphon right after the air pressure is equalized with atmospheric pressure. It</a:t>
            </a:r>
            <a:r>
              <a:rPr lang="en-US" baseline="0" dirty="0" smtClean="0"/>
              <a:t> appears that we may need the height of water above the top of the siphon tube to equal the depth of submergence of the end of the siphon to initiate flow through the siphon</a:t>
            </a:r>
            <a:endParaRPr lang="en-US" dirty="0" smtClean="0"/>
          </a:p>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pPr/>
              <a:t>66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0C6128-81C0-4D22-9682-FF8AC6094E80}" type="slidenum">
              <a:rPr lang="en-US" smtClean="0"/>
              <a:pPr/>
              <a:t>79</a:t>
            </a:fld>
            <a:endParaRPr lang="en-US"/>
          </a:p>
        </p:txBody>
      </p:sp>
    </p:spTree>
    <p:extLst>
      <p:ext uri="{BB962C8B-B14F-4D97-AF65-F5344CB8AC3E}">
        <p14:creationId xmlns:p14="http://schemas.microsoft.com/office/powerpoint/2010/main" val="30261062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3157024-4D7B-4296-83D8-515E8B947EDB}" type="slidenum">
              <a:rPr lang="en-US"/>
              <a:pPr/>
              <a:t>83</a:t>
            </a:fld>
            <a:endParaRPr lang="en-US"/>
          </a:p>
        </p:txBody>
      </p:sp>
      <p:sp>
        <p:nvSpPr>
          <p:cNvPr id="10241"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2" name="Rectangle 2"/>
          <p:cNvSpPr txBox="1">
            <a:spLocks noGrp="1" noChangeArrowheads="1"/>
          </p:cNvSpPr>
          <p:nvPr>
            <p:ph type="body" idx="1"/>
          </p:nvPr>
        </p:nvSpPr>
        <p:spPr bwMode="auto">
          <a:xfrm>
            <a:off x="686361" y="4342535"/>
            <a:ext cx="5485279" cy="41145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837A52-F69D-4572-81B1-FF78441FB616}"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85EB55A-3860-45F6-ADD1-23791BC0972D}" type="slidenum">
              <a:rPr lang="en-US"/>
              <a:pPr/>
              <a:t>84</a:t>
            </a:fld>
            <a:endParaRPr lang="en-US"/>
          </a:p>
        </p:txBody>
      </p:sp>
      <p:sp>
        <p:nvSpPr>
          <p:cNvPr id="11265"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6" name="Rectangle 2"/>
          <p:cNvSpPr txBox="1">
            <a:spLocks noGrp="1" noChangeArrowheads="1"/>
          </p:cNvSpPr>
          <p:nvPr>
            <p:ph type="body" idx="1"/>
          </p:nvPr>
        </p:nvSpPr>
        <p:spPr bwMode="auto">
          <a:xfrm>
            <a:off x="686361" y="4342535"/>
            <a:ext cx="5485279" cy="41145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AguaClara Program at Cornell</a:t>
            </a:r>
            <a:r>
              <a:rPr lang="en-US" dirty="0"/>
              <a:t> – R&amp;D, new design and technology development. Note that Agua Clara plans to make their designs open source so cost for their proprietary designs is not an impediment to their adoption.</a:t>
            </a:r>
          </a:p>
          <a:p>
            <a:r>
              <a:rPr lang="en-US" b="1" dirty="0"/>
              <a:t>AguaClara Inc.</a:t>
            </a:r>
            <a:r>
              <a:rPr lang="en-US" dirty="0"/>
              <a:t> – Proposed commercial entity which recruits and vets engineering and construction firms local to target communities (Implementation Partners, below), provides oversight and QA services,  acts as a “face” to regional/local communities and as a go between with the AguaClara program as needed, and provides feedback to Cornell related to lessons learned and downstream technical requirements. In short, the “glue” between all entities.</a:t>
            </a:r>
          </a:p>
          <a:p>
            <a:r>
              <a:rPr lang="en-US" b="1" dirty="0"/>
              <a:t>Implementation Partners </a:t>
            </a:r>
            <a:r>
              <a:rPr lang="en-US" dirty="0"/>
              <a:t>– Engineering and Construction firms in the target regions who will develop bids, sell services and build and deploy the plant and transfer support to local water boards.</a:t>
            </a:r>
          </a:p>
          <a:p>
            <a:r>
              <a:rPr lang="en-US" b="1" dirty="0"/>
              <a:t>Local Water Boards</a:t>
            </a:r>
            <a:r>
              <a:rPr lang="en-US" dirty="0"/>
              <a:t> – Municipal entities who will “purchase” the build/deploy services from the Implementation Partner, and get funding from municipal/region/national sources for deployment of the plants.</a:t>
            </a:r>
          </a:p>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mn-lt"/>
              </a:rPr>
              <a:t>Assuming both plants last 25 years and that no components fail for 25 years!</a:t>
            </a:r>
          </a:p>
          <a:p>
            <a:r>
              <a:rPr lang="en-US" dirty="0" smtClean="0"/>
              <a:t>Electricity cost is $0.16/</a:t>
            </a:r>
            <a:r>
              <a:rPr lang="en-US" dirty="0" err="1" smtClean="0"/>
              <a:t>kWhr</a:t>
            </a:r>
            <a:r>
              <a:rPr lang="en-US" dirty="0" smtClean="0"/>
              <a:t>, Interest is 5%, 2012 chemical costs in Honduras</a:t>
            </a:r>
            <a:endParaRPr lang="en-US" dirty="0"/>
          </a:p>
        </p:txBody>
      </p:sp>
      <p:sp>
        <p:nvSpPr>
          <p:cNvPr id="4" name="Slide Number Placeholder 3"/>
          <p:cNvSpPr>
            <a:spLocks noGrp="1"/>
          </p:cNvSpPr>
          <p:nvPr>
            <p:ph type="sldNum" sz="quarter" idx="10"/>
          </p:nvPr>
        </p:nvSpPr>
        <p:spPr/>
        <p:txBody>
          <a:bodyPr/>
          <a:lstStyle/>
          <a:p>
            <a:fld id="{A840569E-0111-4BF6-8A6F-72B42D2511BB}"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A3FA48-F23E-4F98-94C7-54263EE13749}" type="slidenum">
              <a:rPr lang="en-US"/>
              <a:pPr/>
              <a:t>28</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s-H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a:xfrm>
            <a:off x="685494" y="4342940"/>
            <a:ext cx="5487013" cy="4114587"/>
          </a:xfrm>
          <a:prstGeom prst="rect">
            <a:avLst/>
          </a:prstGeom>
        </p:spPr>
        <p:txBody>
          <a:bodyPr>
            <a:normAutofit/>
          </a:bodyPr>
          <a:lstStyle/>
          <a:p>
            <a:r>
              <a:rPr lang="en-US" dirty="0" smtClean="0"/>
              <a:t>Here </a:t>
            </a:r>
            <a:r>
              <a:rPr lang="en-US" baseline="0" dirty="0" smtClean="0"/>
              <a:t>are the five stages of colloid or particle removal in hydraulic drinking water treatment plants. The first stage, coagulation, involves the addition of a chemical coagulant to destabilize a suspension of particles. The coagulant precipitates and attaches to the particle surface. Then in flocculation, velocity gradients in the water cause the particles (now coated in precipitated coagulant) to collide and stick to one another forming aggregates. In floc blankets there are many more opportunities for collisions. In sedimentation, fluid flow is very slow and the aggregates settle to the bottom of the tank. Filtration is often used to remove any remaining particles but is not included in the bench-scale setup.</a:t>
            </a:r>
            <a:endParaRPr lang="en-US" dirty="0"/>
          </a:p>
        </p:txBody>
      </p:sp>
      <p:sp>
        <p:nvSpPr>
          <p:cNvPr id="4" name="Slide Number Placeholder 3"/>
          <p:cNvSpPr>
            <a:spLocks noGrp="1"/>
          </p:cNvSpPr>
          <p:nvPr>
            <p:ph type="sldNum" sz="quarter" idx="10"/>
          </p:nvPr>
        </p:nvSpPr>
        <p:spPr>
          <a:xfrm>
            <a:off x="3884463" y="8685879"/>
            <a:ext cx="2972004" cy="456704"/>
          </a:xfrm>
          <a:prstGeom prst="rect">
            <a:avLst/>
          </a:prstGeom>
        </p:spPr>
        <p:txBody>
          <a:bodyPr/>
          <a:lstStyle/>
          <a:p>
            <a:fld id="{B41D8EC2-A0E9-457F-B1CC-A5C98B015440}" type="slidenum">
              <a:rPr lang="en-US" smtClean="0"/>
              <a:pPr/>
              <a:t>30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5175" cy="3430588"/>
          </a:xfrm>
          <a:prstGeom prst="rect">
            <a:avLst/>
          </a:prstGeom>
        </p:spPr>
      </p:sp>
      <p:sp>
        <p:nvSpPr>
          <p:cNvPr id="3" name="Notes Placeholder 2"/>
          <p:cNvSpPr>
            <a:spLocks noGrp="1"/>
          </p:cNvSpPr>
          <p:nvPr>
            <p:ph type="body" idx="1"/>
          </p:nvPr>
        </p:nvSpPr>
        <p:spPr>
          <a:xfrm>
            <a:off x="686098" y="4343704"/>
            <a:ext cx="5485805" cy="4113892"/>
          </a:xfrm>
          <a:prstGeom prst="rect">
            <a:avLst/>
          </a:prstGeom>
        </p:spPr>
        <p:txBody>
          <a:bodyPr/>
          <a:lstStyle/>
          <a:p>
            <a:r>
              <a:rPr lang="en-US" dirty="0" smtClean="0"/>
              <a:t>Our smallest aggregates were</a:t>
            </a:r>
            <a:r>
              <a:rPr lang="en-US" baseline="0" dirty="0" smtClean="0"/>
              <a:t> the control, at 180 nm. </a:t>
            </a:r>
            <a:endParaRPr lang="en-US" dirty="0"/>
          </a:p>
        </p:txBody>
      </p:sp>
      <p:sp>
        <p:nvSpPr>
          <p:cNvPr id="4" name="Slide Number Placeholder 3"/>
          <p:cNvSpPr>
            <a:spLocks noGrp="1"/>
          </p:cNvSpPr>
          <p:nvPr>
            <p:ph type="sldNum" sz="quarter" idx="10"/>
          </p:nvPr>
        </p:nvSpPr>
        <p:spPr>
          <a:xfrm>
            <a:off x="3884414" y="8685894"/>
            <a:ext cx="2972098" cy="456595"/>
          </a:xfrm>
          <a:prstGeom prst="rect">
            <a:avLst/>
          </a:prstGeom>
        </p:spPr>
        <p:txBody>
          <a:bodyPr/>
          <a:lstStyle/>
          <a:p>
            <a:pPr>
              <a:defRPr/>
            </a:pPr>
            <a:fld id="{F522C632-36F3-49AF-BCF6-6E9DF416615A}" type="slidenum">
              <a:rPr lang="en-US" smtClean="0"/>
              <a:pPr>
                <a:defRPr/>
              </a:pPr>
              <a:t>32</a:t>
            </a:fld>
            <a:endParaRPr lang="en-US" dirty="0"/>
          </a:p>
        </p:txBody>
      </p:sp>
    </p:spTree>
    <p:extLst>
      <p:ext uri="{BB962C8B-B14F-4D97-AF65-F5344CB8AC3E}">
        <p14:creationId xmlns:p14="http://schemas.microsoft.com/office/powerpoint/2010/main" val="3261429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 plotted the residual turbidity,</a:t>
            </a:r>
            <a:r>
              <a:rPr lang="en-US" baseline="0" dirty="0" smtClean="0"/>
              <a:t> the turbidity of the water after settling, against the coagulant dose. We noticed that when we used a log-log plot, there was a linear trend in the data. So we explored further.</a:t>
            </a:r>
          </a:p>
        </p:txBody>
      </p:sp>
      <p:sp>
        <p:nvSpPr>
          <p:cNvPr id="4" name="Slide Number Placeholder 3"/>
          <p:cNvSpPr>
            <a:spLocks noGrp="1"/>
          </p:cNvSpPr>
          <p:nvPr>
            <p:ph type="sldNum" sz="quarter" idx="10"/>
          </p:nvPr>
        </p:nvSpPr>
        <p:spPr/>
        <p:txBody>
          <a:bodyPr/>
          <a:lstStyle/>
          <a:p>
            <a:pPr>
              <a:defRPr/>
            </a:pPr>
            <a:fld id="{F522C632-36F3-49AF-BCF6-6E9DF416615A}" type="slidenum">
              <a:rPr lang="en-US" smtClean="0"/>
              <a:pPr>
                <a:defRPr/>
              </a:pPr>
              <a:t>33</a:t>
            </a:fld>
            <a:endParaRPr lang="en-US" dirty="0"/>
          </a:p>
        </p:txBody>
      </p:sp>
    </p:spTree>
    <p:extLst>
      <p:ext uri="{BB962C8B-B14F-4D97-AF65-F5344CB8AC3E}">
        <p14:creationId xmlns:p14="http://schemas.microsoft.com/office/powerpoint/2010/main" val="8785431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8.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2.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31629856-8270-48D5-B442-F11B3D6C3030}" type="datetimeFigureOut">
              <a:rPr lang="en-US" smtClean="0"/>
              <a:pPr/>
              <a:t>1/19/2013</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78860" name="Picture 12"/>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05400" y="0"/>
            <a:ext cx="4038600" cy="1201543"/>
          </a:xfrm>
          <a:prstGeom prst="rect">
            <a:avLst/>
          </a:prstGeom>
          <a:noFill/>
          <a:ln w="9525">
            <a:noFill/>
            <a:miter lim="800000"/>
            <a:headEnd/>
            <a:tailEnd/>
          </a:ln>
          <a:effectLst/>
        </p:spPr>
      </p:pic>
      <p:pic>
        <p:nvPicPr>
          <p:cNvPr id="12" name="Picture 6" descr="cu_logo_sml_150_ppt.jpg                                        000B7307&#10;MPF28 Panther                  BD8AC84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88" y="5876925"/>
            <a:ext cx="9145588" cy="981075"/>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a:solidFill>
                <a:srgbClr val="000000"/>
              </a:solidFill>
            </a:endParaRPr>
          </a:p>
        </p:txBody>
      </p:sp>
      <p:sp>
        <p:nvSpPr>
          <p:cNvPr id="5123"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a:solidFill>
                <a:srgbClr val="000000"/>
              </a:solidFill>
            </a:endParaRPr>
          </a:p>
        </p:txBody>
      </p:sp>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5126" name="Rectangle 6"/>
          <p:cNvSpPr>
            <a:spLocks noGrp="1" noChangeArrowheads="1"/>
          </p:cNvSpPr>
          <p:nvPr>
            <p:ph type="dt" sz="quarter" idx="2"/>
          </p:nvPr>
        </p:nvSpPr>
        <p:spPr>
          <a:xfrm>
            <a:off x="1212850" y="6232525"/>
            <a:ext cx="1905000" cy="457200"/>
          </a:xfrm>
        </p:spPr>
        <p:txBody>
          <a:bodyPr/>
          <a:lstStyle>
            <a:lvl1pPr>
              <a:defRPr/>
            </a:lvl1pPr>
          </a:lstStyle>
          <a:p>
            <a:endParaRPr lang="en-US">
              <a:solidFill>
                <a:srgbClr val="000000"/>
              </a:solidFill>
            </a:endParaRPr>
          </a:p>
        </p:txBody>
      </p:sp>
      <p:sp>
        <p:nvSpPr>
          <p:cNvPr id="5127" name="Rectangle 7"/>
          <p:cNvSpPr>
            <a:spLocks noGrp="1" noChangeArrowheads="1"/>
          </p:cNvSpPr>
          <p:nvPr>
            <p:ph type="ftr" sz="quarter" idx="3"/>
          </p:nvPr>
        </p:nvSpPr>
        <p:spPr>
          <a:xfrm>
            <a:off x="3651250" y="6232525"/>
            <a:ext cx="2895600" cy="457200"/>
          </a:xfrm>
        </p:spPr>
        <p:txBody>
          <a:bodyPr/>
          <a:lstStyle>
            <a:lvl1pPr>
              <a:defRPr/>
            </a:lvl1pPr>
          </a:lstStyle>
          <a:p>
            <a:endParaRPr lang="en-US">
              <a:solidFill>
                <a:srgbClr val="000000"/>
              </a:solidFill>
            </a:endParaRPr>
          </a:p>
        </p:txBody>
      </p:sp>
      <p:sp>
        <p:nvSpPr>
          <p:cNvPr id="5128" name="Rectangle 8"/>
          <p:cNvSpPr>
            <a:spLocks noGrp="1" noChangeArrowheads="1"/>
          </p:cNvSpPr>
          <p:nvPr>
            <p:ph type="sldNum" sz="quarter" idx="4"/>
          </p:nvPr>
        </p:nvSpPr>
        <p:spPr>
          <a:xfrm>
            <a:off x="7080250" y="6232525"/>
            <a:ext cx="1905000" cy="457200"/>
          </a:xfrm>
        </p:spPr>
        <p:txBody>
          <a:bodyPr/>
          <a:lstStyle>
            <a:lvl1pPr>
              <a:defRPr/>
            </a:lvl1pPr>
          </a:lstStyle>
          <a:p>
            <a:fld id="{E1BF802B-21BB-4BE9-8DE5-F7FB740F773C}" type="slidenum">
              <a:rPr lang="en-US" smtClean="0">
                <a:solidFill>
                  <a:srgbClr val="000000"/>
                </a:solidFill>
              </a:rPr>
              <a:pPr/>
              <a:t>‹#›</a:t>
            </a:fld>
            <a:endParaRPr lang="en-US">
              <a:solidFill>
                <a:srgbClr val="000000"/>
              </a:solidFill>
            </a:endParaRPr>
          </a:p>
        </p:txBody>
      </p:sp>
      <p:sp>
        <p:nvSpPr>
          <p:cNvPr id="5129"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eaLnBrk="0" fontAlgn="base" hangingPunct="0">
              <a:spcBef>
                <a:spcPct val="0"/>
              </a:spcBef>
              <a:spcAft>
                <a:spcPct val="0"/>
              </a:spcAft>
            </a:pPr>
            <a:r>
              <a:rPr lang="en-US" sz="2000">
                <a:solidFill>
                  <a:srgbClr val="000000"/>
                </a:solidFill>
                <a:hlinkClick r:id="rId2"/>
              </a:rPr>
              <a:t>Monroe L. Weber-Shirk </a:t>
            </a:r>
            <a:endParaRPr lang="en-US" sz="2000">
              <a:solidFill>
                <a:srgbClr val="000000"/>
              </a:solidFill>
            </a:endParaRPr>
          </a:p>
        </p:txBody>
      </p:sp>
      <p:sp>
        <p:nvSpPr>
          <p:cNvPr id="5130"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pPr eaLnBrk="0" fontAlgn="base" hangingPunct="0">
              <a:spcBef>
                <a:spcPct val="0"/>
              </a:spcBef>
              <a:spcAft>
                <a:spcPct val="0"/>
              </a:spcAft>
            </a:pPr>
            <a:endParaRPr lang="en-US" sz="2800">
              <a:solidFill>
                <a:srgbClr val="000000"/>
              </a:solidFill>
            </a:endParaRPr>
          </a:p>
        </p:txBody>
      </p:sp>
      <p:pic>
        <p:nvPicPr>
          <p:cNvPr id="5131" name="Picture 11" descr="mw24 photo">
            <a:hlinkClick r:id="rId3"/>
          </p:cNvPr>
          <p:cNvPicPr>
            <a:picLocks noChangeAspect="1" noChangeArrowheads="1"/>
          </p:cNvPicPr>
          <p:nvPr/>
        </p:nvPicPr>
        <p:blipFill>
          <a:blip r:embed="rId4" cstate="print"/>
          <a:srcRect/>
          <a:stretch>
            <a:fillRect/>
          </a:stretch>
        </p:blipFill>
        <p:spPr bwMode="auto">
          <a:xfrm>
            <a:off x="0" y="6061075"/>
            <a:ext cx="542925" cy="796925"/>
          </a:xfrm>
          <a:prstGeom prst="rect">
            <a:avLst/>
          </a:prstGeom>
          <a:noFill/>
        </p:spPr>
      </p:pic>
      <p:sp>
        <p:nvSpPr>
          <p:cNvPr id="5132"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pPr eaLnBrk="0" fontAlgn="base" hangingPunct="0">
              <a:spcBef>
                <a:spcPct val="0"/>
              </a:spcBef>
              <a:spcAft>
                <a:spcPct val="0"/>
              </a:spcAft>
            </a:pPr>
            <a:endParaRPr lang="en-US" sz="2800">
              <a:solidFill>
                <a:srgbClr val="000000"/>
              </a:solidFill>
            </a:endParaRPr>
          </a:p>
        </p:txBody>
      </p:sp>
      <p:sp>
        <p:nvSpPr>
          <p:cNvPr id="5133"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eaLnBrk="0" fontAlgn="base" hangingPunct="0">
              <a:spcBef>
                <a:spcPct val="0"/>
              </a:spcBef>
              <a:spcAft>
                <a:spcPct val="0"/>
              </a:spcAft>
            </a:pPr>
            <a:r>
              <a:rPr lang="en-US" sz="2000">
                <a:solidFill>
                  <a:srgbClr val="000000"/>
                </a:solidFill>
                <a:hlinkClick r:id="rId5"/>
              </a:rPr>
              <a:t>S</a:t>
            </a:r>
            <a:r>
              <a:rPr lang="en-US" sz="1400">
                <a:solidFill>
                  <a:srgbClr val="000000"/>
                </a:solidFill>
                <a:hlinkClick r:id="rId5"/>
              </a:rPr>
              <a:t>chool of </a:t>
            </a:r>
            <a:r>
              <a:rPr lang="en-US" sz="2000">
                <a:solidFill>
                  <a:srgbClr val="000000"/>
                </a:solidFill>
                <a:hlinkClick r:id="rId5"/>
              </a:rPr>
              <a:t>Civil </a:t>
            </a:r>
            <a:r>
              <a:rPr lang="en-US" sz="1400">
                <a:solidFill>
                  <a:srgbClr val="000000"/>
                </a:solidFill>
                <a:hlinkClick r:id="rId5"/>
              </a:rPr>
              <a:t>and</a:t>
            </a:r>
            <a:r>
              <a:rPr lang="en-US" sz="2000">
                <a:solidFill>
                  <a:srgbClr val="000000"/>
                </a:solidFill>
                <a:hlinkClick r:id="rId5"/>
              </a:rPr>
              <a:t> Environmental Engineering</a:t>
            </a:r>
            <a:endParaRPr lang="en-US" sz="2000">
              <a:solidFill>
                <a:srgbClr val="000000"/>
              </a:solidFill>
            </a:endParaRPr>
          </a:p>
        </p:txBody>
      </p:sp>
      <p:pic>
        <p:nvPicPr>
          <p:cNvPr id="5134" name="Picture 14" descr="culogo_web_60red">
            <a:hlinkClick r:id="rId6"/>
          </p:cNvPr>
          <p:cNvPicPr>
            <a:picLocks noChangeAspect="1" noChangeArrowheads="1"/>
          </p:cNvPicPr>
          <p:nvPr/>
        </p:nvPicPr>
        <p:blipFill>
          <a:blip r:embed="rId7" cstate="print"/>
          <a:srcRect/>
          <a:stretch>
            <a:fillRect/>
          </a:stretch>
        </p:blipFill>
        <p:spPr bwMode="auto">
          <a:xfrm>
            <a:off x="6638925" y="6134100"/>
            <a:ext cx="2505075" cy="723900"/>
          </a:xfrm>
          <a:prstGeom prst="rect">
            <a:avLst/>
          </a:prstGeom>
          <a:noFill/>
        </p:spPr>
      </p:pic>
    </p:spTree>
    <p:extLst>
      <p:ext uri="{BB962C8B-B14F-4D97-AF65-F5344CB8AC3E}">
        <p14:creationId xmlns:p14="http://schemas.microsoft.com/office/powerpoint/2010/main" val="2402942307"/>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C9ADE63-3FDA-416F-A9F9-18A0D1B06E78}"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17096240"/>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8223CA3-D24D-45FF-B6A8-B29DA6F7FD82}"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20292343"/>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38975AB-0F33-46D5-823F-F99AA875C828}"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7970066"/>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68B08A4-B246-4226-8180-CFC46E1A4BED}"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52070824"/>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3C6E89E2-8019-44BF-90D5-1902BF5B0CCD}"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37707354"/>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BF16BE7-D429-4842-A024-592A43A169BA}"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49180778"/>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0D0AFD9-ABE2-448C-ACAE-9EB3BD92F2E2}"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9293345"/>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EB64D1A-CB39-4D3C-B433-C723AF5893CC}" type="slidenum">
              <a:rPr lang="en-US" smtClean="0"/>
              <a:pPr/>
              <a:t>‹#›</a:t>
            </a:fld>
            <a:endParaRPr lang="en-US" dirty="0"/>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AA2CA49-606E-44DF-B11F-BC867DD1AFF7}"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92750770"/>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A41620C-D3D3-4921-914F-4EABE4EA71D7}"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88761844"/>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24D6AF9-E347-4A9A-B54C-7F72D3E54336}"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61223223"/>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354CE0EE-90E4-4CB8-9C28-36044EF41FF3}"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8034287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13"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5"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0480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1629856-8270-48D5-B442-F11B3D6C3030}" type="datetimeFigureOut">
              <a:rPr lang="en-US" smtClean="0"/>
              <a:pPr/>
              <a:t>1/19/2013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EB64D1A-CB39-4D3C-B433-C723AF5893CC}"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31629856-8270-48D5-B442-F11B3D6C3030}" type="datetimeFigureOut">
              <a:rPr lang="en-US" smtClean="0"/>
              <a:pPr/>
              <a:t>1/19/2013</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0EB64D1A-CB39-4D3C-B433-C723AF5893CC}"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a:solidFill>
                <a:srgbClr val="000000"/>
              </a:solidFill>
            </a:endParaRPr>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a:solidFill>
                <a:srgbClr val="000000"/>
              </a:solidFill>
            </a:endParaRPr>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US" dirty="0" smtClean="0"/>
          </a:p>
        </p:txBody>
      </p:sp>
      <p:sp>
        <p:nvSpPr>
          <p:cNvPr id="4101"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endParaRPr lang="en-US">
              <a:solidFill>
                <a:srgbClr val="000000"/>
              </a:solidFill>
            </a:endParaRPr>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endParaRPr lang="en-US">
              <a:solidFill>
                <a:srgbClr val="000000"/>
              </a:solidFill>
            </a:endParaRPr>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fld id="{354CE0EE-90E4-4CB8-9C28-36044EF41FF3}" type="slidenum">
              <a:rPr lang="en-US" smtClean="0">
                <a:solidFill>
                  <a:srgbClr val="000000"/>
                </a:solidFill>
              </a:rPr>
              <a:pPr eaLnBrk="0" fontAlgn="base" hangingPunct="0">
                <a:spcAft>
                  <a:spcPct val="0"/>
                </a:spcAft>
              </a:pPr>
              <a:t>‹#›</a:t>
            </a:fld>
            <a:endParaRPr lang="en-US">
              <a:solidFill>
                <a:srgbClr val="000000"/>
              </a:solidFill>
            </a:endParaRPr>
          </a:p>
        </p:txBody>
      </p:sp>
    </p:spTree>
    <p:extLst>
      <p:ext uri="{BB962C8B-B14F-4D97-AF65-F5344CB8AC3E}">
        <p14:creationId xmlns:p14="http://schemas.microsoft.com/office/powerpoint/2010/main" val="25490734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chart" Target="../charts/chart1.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3.jpeg"/><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9.w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1.emf"/><Relationship Id="rId4" Type="http://schemas.openxmlformats.org/officeDocument/2006/relationships/image" Target="../media/image40.emf"/></Relationships>
</file>

<file path=ppt/slides/_rels/slide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wmf"/></Relationships>
</file>

<file path=ppt/slides/_rels/slide39.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wmf"/></Relationships>
</file>

<file path=ppt/slides/_rels/slide41.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wmf"/></Relationships>
</file>

<file path=ppt/slides/_rels/slide42.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3.xml"/><Relationship Id="rId4" Type="http://schemas.openxmlformats.org/officeDocument/2006/relationships/image" Target="../media/image50.jpeg"/></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hyperlink" Target="http://youtu.be/bf3fRxmk2VU" TargetMode="External"/><Relationship Id="rId7" Type="http://schemas.openxmlformats.org/officeDocument/2006/relationships/hyperlink" Target="http://youtu.be/wa66el51uiY" TargetMode="External"/><Relationship Id="rId2" Type="http://schemas.openxmlformats.org/officeDocument/2006/relationships/image" Target="../media/image55.emf"/><Relationship Id="rId1" Type="http://schemas.openxmlformats.org/officeDocument/2006/relationships/slideLayout" Target="../slideLayouts/slideLayout3.xml"/><Relationship Id="rId6" Type="http://schemas.openxmlformats.org/officeDocument/2006/relationships/image" Target="../media/image57.jpeg"/><Relationship Id="rId5" Type="http://schemas.openxmlformats.org/officeDocument/2006/relationships/hyperlink" Target="http://youtu.be/bQgMdkO0qUA" TargetMode="External"/><Relationship Id="rId4" Type="http://schemas.openxmlformats.org/officeDocument/2006/relationships/image" Target="../media/image56.jpeg"/></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60.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notesSlide" Target="../notesSlides/notesSlide22.xml"/><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6.wmf"/><Relationship Id="rId5" Type="http://schemas.openxmlformats.org/officeDocument/2006/relationships/oleObject" Target="../embeddings/oleObject2.bin"/><Relationship Id="rId10" Type="http://schemas.openxmlformats.org/officeDocument/2006/relationships/image" Target="../media/image68.wmf"/><Relationship Id="rId4" Type="http://schemas.openxmlformats.org/officeDocument/2006/relationships/image" Target="../media/image69.jpeg"/><Relationship Id="rId9" Type="http://schemas.openxmlformats.org/officeDocument/2006/relationships/oleObject" Target="../embeddings/oleObject4.bin"/></Relationships>
</file>

<file path=ppt/slides/_rels/slide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2.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3.jpe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hyperlink" Target="http://aguaclara.cornell.edu/"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monitor.wash4all.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19600" y="4800600"/>
            <a:ext cx="3048000" cy="1219200"/>
          </a:xfrm>
        </p:spPr>
        <p:txBody>
          <a:bodyPr/>
          <a:lstStyle/>
          <a:p>
            <a:r>
              <a:rPr lang="es-HN" noProof="0" dirty="0" smtClean="0"/>
              <a:t>RAS-Ho</a:t>
            </a:r>
            <a:r>
              <a:rPr lang="es-HN" dirty="0" smtClean="0"/>
              <a:t>n</a:t>
            </a:r>
          </a:p>
          <a:p>
            <a:r>
              <a:rPr lang="es-HN" noProof="0" dirty="0" smtClean="0"/>
              <a:t>15 de enero</a:t>
            </a:r>
          </a:p>
        </p:txBody>
      </p:sp>
      <p:sp>
        <p:nvSpPr>
          <p:cNvPr id="2" name="Title 1"/>
          <p:cNvSpPr>
            <a:spLocks noGrp="1"/>
          </p:cNvSpPr>
          <p:nvPr>
            <p:ph type="ctrTitle" sz="quarter"/>
          </p:nvPr>
        </p:nvSpPr>
        <p:spPr/>
        <p:txBody>
          <a:bodyPr/>
          <a:lstStyle/>
          <a:p>
            <a:r>
              <a:rPr lang="es-HN" b="0" kern="1200" noProof="0" dirty="0" smtClean="0">
                <a:solidFill>
                  <a:schemeClr val="tx1"/>
                </a:solidFill>
              </a:rPr>
              <a:t>Innovaciones y una vista hacia el futuro</a:t>
            </a:r>
            <a:endParaRPr lang="es-HN" noProof="0" dirty="0"/>
          </a:p>
        </p:txBody>
      </p:sp>
      <p:sp>
        <p:nvSpPr>
          <p:cNvPr id="4" name="Subtitle 2"/>
          <p:cNvSpPr txBox="1">
            <a:spLocks/>
          </p:cNvSpPr>
          <p:nvPr/>
        </p:nvSpPr>
        <p:spPr bwMode="auto">
          <a:xfrm>
            <a:off x="4953000" y="6096000"/>
            <a:ext cx="39624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Font typeface="Wingdings" pitchFamily="2" charset="2"/>
              <a:buNone/>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a:lstStyle>
          <a:p>
            <a:r>
              <a:rPr lang="es-HN" dirty="0" smtClean="0">
                <a:solidFill>
                  <a:schemeClr val="bg1"/>
                </a:solidFill>
              </a:rPr>
              <a:t>Monroe Weber-</a:t>
            </a:r>
            <a:r>
              <a:rPr lang="es-HN" dirty="0" err="1" smtClean="0">
                <a:solidFill>
                  <a:schemeClr val="bg1"/>
                </a:solidFill>
              </a:rPr>
              <a:t>Shirk</a:t>
            </a:r>
            <a:endParaRPr lang="es-HN"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lh4.googleusercontent.com/-XYEYJcX9d9E/TsErRWYBQ0I/AAAAAAAAj2s/uqPAdBKcmIA/s800/IMG_057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05996" y="2438400"/>
            <a:ext cx="1371600" cy="1028700"/>
          </a:xfrm>
          <a:prstGeom prst="rect">
            <a:avLst/>
          </a:prstGeom>
          <a:noFill/>
        </p:spPr>
      </p:pic>
      <p:pic>
        <p:nvPicPr>
          <p:cNvPr id="6" name="Picture 7" descr="El Progresso (6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85404" y="1676400"/>
            <a:ext cx="1371600" cy="1025843"/>
          </a:xfrm>
          <a:prstGeom prst="rect">
            <a:avLst/>
          </a:prstGeom>
          <a:noFill/>
        </p:spPr>
      </p:pic>
      <p:graphicFrame>
        <p:nvGraphicFramePr>
          <p:cNvPr id="7" name="Chart 6"/>
          <p:cNvGraphicFramePr>
            <a:graphicFrameLocks noGrp="1"/>
          </p:cNvGraphicFramePr>
          <p:nvPr/>
        </p:nvGraphicFramePr>
        <p:xfrm>
          <a:off x="1447800" y="2209800"/>
          <a:ext cx="6267450" cy="2886075"/>
        </p:xfrm>
        <a:graphic>
          <a:graphicData uri="http://schemas.openxmlformats.org/drawingml/2006/chart">
            <c:chart xmlns:c="http://schemas.openxmlformats.org/drawingml/2006/chart" xmlns:r="http://schemas.openxmlformats.org/officeDocument/2006/relationships" r:id="rId5"/>
          </a:graphicData>
        </a:graphic>
      </p:graphicFrame>
      <p:sp>
        <p:nvSpPr>
          <p:cNvPr id="8" name="Title 7"/>
          <p:cNvSpPr>
            <a:spLocks noGrp="1"/>
          </p:cNvSpPr>
          <p:nvPr>
            <p:ph type="title"/>
          </p:nvPr>
        </p:nvSpPr>
        <p:spPr/>
        <p:txBody>
          <a:bodyPr/>
          <a:lstStyle/>
          <a:p>
            <a:r>
              <a:rPr lang="es-HN" noProof="0" dirty="0" smtClean="0"/>
              <a:t>Comparación de Costos</a:t>
            </a:r>
            <a:endParaRPr lang="es-HN" noProof="0" dirty="0"/>
          </a:p>
        </p:txBody>
      </p:sp>
      <p:sp>
        <p:nvSpPr>
          <p:cNvPr id="9" name="Rectangle 8"/>
          <p:cNvSpPr/>
          <p:nvPr/>
        </p:nvSpPr>
        <p:spPr>
          <a:xfrm>
            <a:off x="533400" y="5105400"/>
            <a:ext cx="7848600" cy="1569660"/>
          </a:xfrm>
          <a:prstGeom prst="rect">
            <a:avLst/>
          </a:prstGeom>
        </p:spPr>
        <p:txBody>
          <a:bodyPr wrap="square">
            <a:spAutoFit/>
          </a:bodyPr>
          <a:lstStyle/>
          <a:p>
            <a:r>
              <a:rPr lang="es-HN" sz="2400" dirty="0" smtClean="0"/>
              <a:t>Dado que ambas plantas tienen una vida útil de 25 años y que los componentes no fallan. </a:t>
            </a:r>
          </a:p>
          <a:p>
            <a:r>
              <a:rPr lang="es-HN" sz="2400" dirty="0" smtClean="0"/>
              <a:t>Costo de energía de $0.16/</a:t>
            </a:r>
            <a:r>
              <a:rPr lang="es-HN" sz="2400" dirty="0" err="1" smtClean="0"/>
              <a:t>kWhr</a:t>
            </a:r>
            <a:r>
              <a:rPr lang="es-HN" sz="2400" dirty="0" smtClean="0"/>
              <a:t>, interés es 5%, costo de químicos en Honduras en 2012</a:t>
            </a:r>
            <a:endParaRPr lang="es-HN" sz="2400" dirty="0"/>
          </a:p>
        </p:txBody>
      </p:sp>
    </p:spTree>
    <p:extLst>
      <p:ext uri="{BB962C8B-B14F-4D97-AF65-F5344CB8AC3E}">
        <p14:creationId xmlns:p14="http://schemas.microsoft.com/office/powerpoint/2010/main" val="291848556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HN" smtClean="0"/>
              <a:t>Costos de una planta AguaClara de 32 L/s</a:t>
            </a:r>
            <a:endParaRPr lang="es-HN"/>
          </a:p>
        </p:txBody>
      </p:sp>
      <p:sp>
        <p:nvSpPr>
          <p:cNvPr id="7" name="TextBox 6"/>
          <p:cNvSpPr txBox="1"/>
          <p:nvPr/>
        </p:nvSpPr>
        <p:spPr>
          <a:xfrm>
            <a:off x="5181600" y="1524000"/>
            <a:ext cx="3837910" cy="369332"/>
          </a:xfrm>
          <a:prstGeom prst="rect">
            <a:avLst/>
          </a:prstGeom>
          <a:noFill/>
        </p:spPr>
        <p:txBody>
          <a:bodyPr wrap="none" rtlCol="0">
            <a:spAutoFit/>
          </a:bodyPr>
          <a:lstStyle/>
          <a:p>
            <a:r>
              <a:rPr lang="es-HN" smtClean="0"/>
              <a:t>Presupuesto total = $8000 por cada L/s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303" y="1526177"/>
            <a:ext cx="9144000" cy="5062876"/>
          </a:xfrm>
          <a:prstGeom prst="rect">
            <a:avLst/>
          </a:prstGeom>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a:xfrm>
            <a:off x="4191000" y="1066800"/>
            <a:ext cx="2057400" cy="1524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32"/>
          <p:cNvGrpSpPr/>
          <p:nvPr/>
        </p:nvGrpSpPr>
        <p:grpSpPr>
          <a:xfrm>
            <a:off x="-38100" y="-36493"/>
            <a:ext cx="9182100" cy="6858000"/>
            <a:chOff x="-38100" y="-36493"/>
            <a:chExt cx="9182100" cy="6858000"/>
          </a:xfrm>
        </p:grpSpPr>
        <p:grpSp>
          <p:nvGrpSpPr>
            <p:cNvPr id="3" name="Group 30"/>
            <p:cNvGrpSpPr/>
            <p:nvPr/>
          </p:nvGrpSpPr>
          <p:grpSpPr>
            <a:xfrm>
              <a:off x="-38100" y="-36493"/>
              <a:ext cx="9144000" cy="6858000"/>
              <a:chOff x="-38100" y="-36493"/>
              <a:chExt cx="9144000" cy="6858000"/>
            </a:xfrm>
          </p:grpSpPr>
          <p:pic>
            <p:nvPicPr>
              <p:cNvPr id="14" name="Picture 13" descr="no lighting.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 y="-36493"/>
                <a:ext cx="9144000" cy="6858000"/>
              </a:xfrm>
              <a:prstGeom prst="rect">
                <a:avLst/>
              </a:prstGeom>
            </p:spPr>
          </p:pic>
          <p:grpSp>
            <p:nvGrpSpPr>
              <p:cNvPr id="4" name="Group 26"/>
              <p:cNvGrpSpPr/>
              <p:nvPr/>
            </p:nvGrpSpPr>
            <p:grpSpPr>
              <a:xfrm>
                <a:off x="1981200" y="1219200"/>
                <a:ext cx="6172200" cy="2974777"/>
                <a:chOff x="1981200" y="1219200"/>
                <a:chExt cx="6172200" cy="2974777"/>
              </a:xfrm>
            </p:grpSpPr>
            <p:sp>
              <p:nvSpPr>
                <p:cNvPr id="16" name="TextBox 15"/>
                <p:cNvSpPr txBox="1"/>
                <p:nvPr/>
              </p:nvSpPr>
              <p:spPr>
                <a:xfrm>
                  <a:off x="4886597" y="2862254"/>
                  <a:ext cx="1905000" cy="307777"/>
                </a:xfrm>
                <a:prstGeom prst="rect">
                  <a:avLst/>
                </a:prstGeom>
                <a:noFill/>
              </p:spPr>
              <p:txBody>
                <a:bodyPr wrap="square" rtlCol="0">
                  <a:spAutoFit/>
                </a:bodyPr>
                <a:lstStyle/>
                <a:p>
                  <a:pPr algn="ctr" fontAlgn="auto">
                    <a:spcBef>
                      <a:spcPts val="0"/>
                    </a:spcBef>
                    <a:spcAft>
                      <a:spcPts val="0"/>
                    </a:spcAft>
                  </a:pPr>
                  <a:r>
                    <a:rPr lang="es-HN" sz="1400" b="1" dirty="0" smtClean="0">
                      <a:solidFill>
                        <a:prstClr val="black"/>
                      </a:solidFill>
                      <a:latin typeface="Calibri"/>
                      <a:cs typeface="+mn-cs"/>
                    </a:rPr>
                    <a:t>Floculación</a:t>
                  </a:r>
                  <a:endParaRPr lang="es-HN" sz="1400" b="1" dirty="0">
                    <a:solidFill>
                      <a:prstClr val="black"/>
                    </a:solidFill>
                    <a:latin typeface="Calibri"/>
                    <a:cs typeface="+mn-cs"/>
                  </a:endParaRPr>
                </a:p>
              </p:txBody>
            </p:sp>
            <p:sp>
              <p:nvSpPr>
                <p:cNvPr id="18" name="TextBox 17"/>
                <p:cNvSpPr txBox="1"/>
                <p:nvPr/>
              </p:nvSpPr>
              <p:spPr>
                <a:xfrm>
                  <a:off x="3581400" y="3886200"/>
                  <a:ext cx="1905000" cy="307777"/>
                </a:xfrm>
                <a:prstGeom prst="rect">
                  <a:avLst/>
                </a:prstGeom>
                <a:noFill/>
              </p:spPr>
              <p:txBody>
                <a:bodyPr wrap="square" rtlCol="0">
                  <a:spAutoFit/>
                </a:bodyPr>
                <a:lstStyle/>
                <a:p>
                  <a:pPr algn="ctr" fontAlgn="auto">
                    <a:spcBef>
                      <a:spcPts val="0"/>
                    </a:spcBef>
                    <a:spcAft>
                      <a:spcPts val="0"/>
                    </a:spcAft>
                  </a:pPr>
                  <a:r>
                    <a:rPr lang="es-HN" sz="1400" b="1" dirty="0" smtClean="0">
                      <a:solidFill>
                        <a:prstClr val="black"/>
                      </a:solidFill>
                      <a:latin typeface="Calibri"/>
                      <a:cs typeface="+mn-cs"/>
                    </a:rPr>
                    <a:t>Sedimentación</a:t>
                  </a:r>
                  <a:endParaRPr lang="es-HN" sz="1400" b="1" dirty="0">
                    <a:solidFill>
                      <a:prstClr val="black"/>
                    </a:solidFill>
                    <a:latin typeface="Calibri"/>
                    <a:cs typeface="+mn-cs"/>
                  </a:endParaRPr>
                </a:p>
              </p:txBody>
            </p:sp>
            <p:sp>
              <p:nvSpPr>
                <p:cNvPr id="20" name="TextBox 19"/>
                <p:cNvSpPr txBox="1"/>
                <p:nvPr/>
              </p:nvSpPr>
              <p:spPr>
                <a:xfrm>
                  <a:off x="5867400" y="2133600"/>
                  <a:ext cx="2286000" cy="307777"/>
                </a:xfrm>
                <a:prstGeom prst="rect">
                  <a:avLst/>
                </a:prstGeom>
                <a:noFill/>
              </p:spPr>
              <p:txBody>
                <a:bodyPr wrap="square" rtlCol="0">
                  <a:spAutoFit/>
                </a:bodyPr>
                <a:lstStyle/>
                <a:p>
                  <a:pPr algn="ctr" fontAlgn="auto">
                    <a:spcBef>
                      <a:spcPts val="0"/>
                    </a:spcBef>
                    <a:spcAft>
                      <a:spcPts val="0"/>
                    </a:spcAft>
                  </a:pPr>
                  <a:r>
                    <a:rPr lang="es-HN" sz="1400" b="1" dirty="0" err="1" smtClean="0">
                      <a:solidFill>
                        <a:prstClr val="black"/>
                      </a:solidFill>
                      <a:latin typeface="Calibri"/>
                      <a:cs typeface="+mn-cs"/>
                    </a:rPr>
                    <a:t>Desarenador</a:t>
                  </a:r>
                  <a:endParaRPr lang="es-HN" sz="1400" b="1" dirty="0">
                    <a:solidFill>
                      <a:prstClr val="black"/>
                    </a:solidFill>
                    <a:latin typeface="Calibri"/>
                    <a:cs typeface="+mn-cs"/>
                  </a:endParaRPr>
                </a:p>
              </p:txBody>
            </p:sp>
            <p:sp>
              <p:nvSpPr>
                <p:cNvPr id="21" name="TextBox 20"/>
                <p:cNvSpPr txBox="1"/>
                <p:nvPr/>
              </p:nvSpPr>
              <p:spPr>
                <a:xfrm>
                  <a:off x="1981200" y="2057400"/>
                  <a:ext cx="1295400" cy="307777"/>
                </a:xfrm>
                <a:prstGeom prst="rect">
                  <a:avLst/>
                </a:prstGeom>
                <a:noFill/>
              </p:spPr>
              <p:txBody>
                <a:bodyPr wrap="square" rtlCol="0">
                  <a:spAutoFit/>
                </a:bodyPr>
                <a:lstStyle/>
                <a:p>
                  <a:pPr algn="ctr" fontAlgn="auto">
                    <a:spcBef>
                      <a:spcPts val="0"/>
                    </a:spcBef>
                    <a:spcAft>
                      <a:spcPts val="0"/>
                    </a:spcAft>
                  </a:pPr>
                  <a:r>
                    <a:rPr lang="es-HN" sz="1400" b="1" dirty="0" err="1" smtClean="0">
                      <a:solidFill>
                        <a:prstClr val="black"/>
                      </a:solidFill>
                      <a:latin typeface="Calibri"/>
                      <a:cs typeface="+mn-cs"/>
                    </a:rPr>
                    <a:t>FRAMCa</a:t>
                  </a:r>
                  <a:endParaRPr lang="es-HN" sz="1400" b="1" dirty="0">
                    <a:solidFill>
                      <a:prstClr val="black"/>
                    </a:solidFill>
                    <a:latin typeface="Calibri"/>
                    <a:cs typeface="+mn-cs"/>
                  </a:endParaRPr>
                </a:p>
              </p:txBody>
            </p:sp>
            <p:sp>
              <p:nvSpPr>
                <p:cNvPr id="22" name="TextBox 21"/>
                <p:cNvSpPr txBox="1"/>
                <p:nvPr/>
              </p:nvSpPr>
              <p:spPr>
                <a:xfrm>
                  <a:off x="4648200" y="1219200"/>
                  <a:ext cx="1600200" cy="307777"/>
                </a:xfrm>
                <a:prstGeom prst="rect">
                  <a:avLst/>
                </a:prstGeom>
                <a:noFill/>
              </p:spPr>
              <p:txBody>
                <a:bodyPr wrap="square" rtlCol="0">
                  <a:spAutoFit/>
                </a:bodyPr>
                <a:lstStyle/>
                <a:p>
                  <a:pPr algn="ctr" fontAlgn="auto">
                    <a:spcBef>
                      <a:spcPts val="0"/>
                    </a:spcBef>
                    <a:spcAft>
                      <a:spcPts val="0"/>
                    </a:spcAft>
                  </a:pPr>
                  <a:r>
                    <a:rPr lang="es-HN" sz="1400" b="1" dirty="0" smtClean="0">
                      <a:solidFill>
                        <a:prstClr val="black"/>
                      </a:solidFill>
                      <a:latin typeface="Calibri"/>
                      <a:cs typeface="+mn-cs"/>
                    </a:rPr>
                    <a:t>Químicos</a:t>
                  </a:r>
                  <a:endParaRPr lang="es-HN" sz="1400" b="1" dirty="0">
                    <a:solidFill>
                      <a:prstClr val="black"/>
                    </a:solidFill>
                    <a:latin typeface="Calibri"/>
                    <a:cs typeface="+mn-cs"/>
                  </a:endParaRPr>
                </a:p>
              </p:txBody>
            </p:sp>
          </p:grpSp>
        </p:grpSp>
        <p:sp>
          <p:nvSpPr>
            <p:cNvPr id="8" name="Rectangle 7"/>
            <p:cNvSpPr/>
            <p:nvPr/>
          </p:nvSpPr>
          <p:spPr>
            <a:xfrm>
              <a:off x="228600" y="2425005"/>
              <a:ext cx="1676400" cy="1600438"/>
            </a:xfrm>
            <a:prstGeom prst="rect">
              <a:avLst/>
            </a:prstGeom>
          </p:spPr>
          <p:txBody>
            <a:bodyPr wrap="square">
              <a:spAutoFit/>
            </a:bodyPr>
            <a:lstStyle/>
            <a:p>
              <a:pPr algn="just" fontAlgn="auto">
                <a:spcBef>
                  <a:spcPts val="0"/>
                </a:spcBef>
                <a:spcAft>
                  <a:spcPts val="0"/>
                </a:spcAft>
              </a:pPr>
              <a:r>
                <a:rPr lang="es-HN" sz="1400" dirty="0" smtClean="0">
                  <a:solidFill>
                    <a:prstClr val="black"/>
                  </a:solidFill>
                  <a:latin typeface="Calibri"/>
                  <a:cs typeface="+mn-cs"/>
                </a:rPr>
                <a:t>Componentes de bajo costo y disponibles en el mercado nacional como tubería de PVC y válvulas manuales.</a:t>
              </a:r>
              <a:endParaRPr lang="es-HN" sz="1400" dirty="0">
                <a:solidFill>
                  <a:prstClr val="black"/>
                </a:solidFill>
                <a:latin typeface="Calibri"/>
                <a:cs typeface="+mn-cs"/>
              </a:endParaRPr>
            </a:p>
          </p:txBody>
        </p:sp>
        <p:sp>
          <p:nvSpPr>
            <p:cNvPr id="5" name="Rectangle 4"/>
            <p:cNvSpPr/>
            <p:nvPr/>
          </p:nvSpPr>
          <p:spPr>
            <a:xfrm>
              <a:off x="0" y="76200"/>
              <a:ext cx="2895600" cy="738664"/>
            </a:xfrm>
            <a:prstGeom prst="rect">
              <a:avLst/>
            </a:prstGeom>
          </p:spPr>
          <p:txBody>
            <a:bodyPr wrap="square">
              <a:spAutoFit/>
            </a:bodyPr>
            <a:lstStyle/>
            <a:p>
              <a:pPr algn="just" fontAlgn="auto">
                <a:spcBef>
                  <a:spcPts val="0"/>
                </a:spcBef>
                <a:spcAft>
                  <a:spcPts val="0"/>
                </a:spcAft>
              </a:pPr>
              <a:r>
                <a:rPr lang="es-HN" sz="1400" dirty="0" smtClean="0">
                  <a:solidFill>
                    <a:prstClr val="black"/>
                  </a:solidFill>
                  <a:latin typeface="Calibri"/>
                  <a:cs typeface="+mn-cs"/>
                </a:rPr>
                <a:t>AguaClara </a:t>
              </a:r>
              <a:r>
                <a:rPr lang="es-HN" sz="1400" dirty="0" err="1" smtClean="0">
                  <a:solidFill>
                    <a:prstClr val="black"/>
                  </a:solidFill>
                  <a:latin typeface="Calibri"/>
                  <a:cs typeface="+mn-cs"/>
                </a:rPr>
                <a:t>FRAMCa</a:t>
              </a:r>
              <a:r>
                <a:rPr lang="es-HN" sz="1400" dirty="0" smtClean="0">
                  <a:solidFill>
                    <a:prstClr val="black"/>
                  </a:solidFill>
                  <a:latin typeface="Calibri"/>
                  <a:cs typeface="+mn-cs"/>
                </a:rPr>
                <a:t> requiere un sexto </a:t>
              </a:r>
              <a:r>
                <a:rPr lang="es-HN" sz="1400" dirty="0" smtClean="0">
                  <a:solidFill>
                    <a:prstClr val="black"/>
                  </a:solidFill>
                  <a:latin typeface="Calibri"/>
                </a:rPr>
                <a:t>del área de filtros rápidos y utiliza una sola válvula pequeña de control</a:t>
              </a:r>
              <a:endParaRPr lang="es-HN" sz="1400" dirty="0" smtClean="0">
                <a:solidFill>
                  <a:prstClr val="black"/>
                </a:solidFill>
                <a:latin typeface="Calibri"/>
                <a:cs typeface="+mn-cs"/>
              </a:endParaRPr>
            </a:p>
          </p:txBody>
        </p:sp>
        <p:sp>
          <p:nvSpPr>
            <p:cNvPr id="6" name="Rectangle 5"/>
            <p:cNvSpPr/>
            <p:nvPr/>
          </p:nvSpPr>
          <p:spPr>
            <a:xfrm>
              <a:off x="2971800" y="381000"/>
              <a:ext cx="2667000" cy="307777"/>
            </a:xfrm>
            <a:prstGeom prst="rect">
              <a:avLst/>
            </a:prstGeom>
          </p:spPr>
          <p:txBody>
            <a:bodyPr wrap="square">
              <a:spAutoFit/>
            </a:bodyPr>
            <a:lstStyle/>
            <a:p>
              <a:pPr algn="just" fontAlgn="auto">
                <a:spcBef>
                  <a:spcPts val="0"/>
                </a:spcBef>
                <a:spcAft>
                  <a:spcPts val="0"/>
                </a:spcAft>
              </a:pPr>
              <a:endParaRPr lang="es-HN" sz="1400" dirty="0" smtClean="0">
                <a:solidFill>
                  <a:prstClr val="black"/>
                </a:solidFill>
                <a:latin typeface="Calibri"/>
                <a:cs typeface="+mn-cs"/>
              </a:endParaRPr>
            </a:p>
          </p:txBody>
        </p:sp>
        <p:cxnSp>
          <p:nvCxnSpPr>
            <p:cNvPr id="12" name="Straight Arrow Connector 11"/>
            <p:cNvCxnSpPr/>
            <p:nvPr/>
          </p:nvCxnSpPr>
          <p:spPr>
            <a:xfrm>
              <a:off x="1143000" y="1066800"/>
              <a:ext cx="1143000" cy="914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324600" y="0"/>
              <a:ext cx="2743200" cy="1815882"/>
            </a:xfrm>
            <a:prstGeom prst="rect">
              <a:avLst/>
            </a:prstGeom>
          </p:spPr>
          <p:txBody>
            <a:bodyPr wrap="square">
              <a:spAutoFit/>
            </a:bodyPr>
            <a:lstStyle/>
            <a:p>
              <a:pPr algn="just" fontAlgn="auto">
                <a:spcBef>
                  <a:spcPts val="0"/>
                </a:spcBef>
                <a:spcAft>
                  <a:spcPts val="0"/>
                </a:spcAft>
              </a:pPr>
              <a:r>
                <a:rPr lang="es-HN" sz="1400" dirty="0" smtClean="0">
                  <a:solidFill>
                    <a:prstClr val="black"/>
                  </a:solidFill>
                  <a:latin typeface="Calibri"/>
                  <a:cs typeface="+mn-cs"/>
                </a:rPr>
                <a:t>Elimina tabla de control, computadoras, bombas para los químicos, y sistemas de </a:t>
              </a:r>
              <a:r>
                <a:rPr lang="es-HN" sz="1400" dirty="0">
                  <a:solidFill>
                    <a:prstClr val="black"/>
                  </a:solidFill>
                </a:rPr>
                <a:t>control </a:t>
              </a:r>
              <a:r>
                <a:rPr lang="es-HN" sz="1400" dirty="0" smtClean="0">
                  <a:solidFill>
                    <a:prstClr val="black"/>
                  </a:solidFill>
                </a:rPr>
                <a:t>electrónicos</a:t>
              </a:r>
              <a:endParaRPr lang="es-HN" sz="1400" dirty="0" smtClean="0">
                <a:solidFill>
                  <a:prstClr val="black"/>
                </a:solidFill>
                <a:latin typeface="Calibri"/>
                <a:cs typeface="+mn-cs"/>
              </a:endParaRPr>
            </a:p>
            <a:p>
              <a:pPr algn="just" fontAlgn="auto">
                <a:spcBef>
                  <a:spcPts val="0"/>
                </a:spcBef>
                <a:spcAft>
                  <a:spcPts val="0"/>
                </a:spcAft>
              </a:pPr>
              <a:r>
                <a:rPr lang="es-HN" sz="1400" dirty="0" smtClean="0">
                  <a:solidFill>
                    <a:prstClr val="black"/>
                  </a:solidFill>
                  <a:latin typeface="Calibri"/>
                  <a:cs typeface="+mn-cs"/>
                </a:rPr>
                <a:t>El m</a:t>
              </a:r>
              <a:r>
                <a:rPr lang="es-HN" sz="1400" dirty="0" smtClean="0">
                  <a:solidFill>
                    <a:prstClr val="black"/>
                  </a:solidFill>
                  <a:latin typeface="Calibri"/>
                </a:rPr>
                <a:t>á</a:t>
              </a:r>
              <a:r>
                <a:rPr lang="es-HN" sz="1400" dirty="0" smtClean="0">
                  <a:solidFill>
                    <a:prstClr val="black"/>
                  </a:solidFill>
                  <a:latin typeface="Calibri"/>
                  <a:cs typeface="+mn-cs"/>
                </a:rPr>
                <a:t>s avanzado diseño de dosificador de químicos que mantiene automáticamente la dosis cuando cambia el caudal</a:t>
              </a:r>
            </a:p>
          </p:txBody>
        </p:sp>
        <p:cxnSp>
          <p:nvCxnSpPr>
            <p:cNvPr id="26" name="Straight Arrow Connector 25"/>
            <p:cNvCxnSpPr/>
            <p:nvPr/>
          </p:nvCxnSpPr>
          <p:spPr>
            <a:xfrm flipH="1">
              <a:off x="5943600" y="1371600"/>
              <a:ext cx="457200"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705600" y="4953000"/>
              <a:ext cx="2438400" cy="954107"/>
            </a:xfrm>
            <a:prstGeom prst="rect">
              <a:avLst/>
            </a:prstGeom>
          </p:spPr>
          <p:txBody>
            <a:bodyPr wrap="square">
              <a:spAutoFit/>
            </a:bodyPr>
            <a:lstStyle/>
            <a:p>
              <a:pPr fontAlgn="auto">
                <a:spcBef>
                  <a:spcPts val="0"/>
                </a:spcBef>
                <a:spcAft>
                  <a:spcPts val="0"/>
                </a:spcAft>
              </a:pPr>
              <a:r>
                <a:rPr lang="es-HN" sz="1400" dirty="0" smtClean="0">
                  <a:solidFill>
                    <a:prstClr val="black"/>
                  </a:solidFill>
                  <a:latin typeface="Calibri"/>
                  <a:cs typeface="+mn-cs"/>
                </a:rPr>
                <a:t>Sencillo sistema de armar módulos de placas en vez de usar componentes especializados.</a:t>
              </a:r>
            </a:p>
          </p:txBody>
        </p:sp>
        <p:sp>
          <p:nvSpPr>
            <p:cNvPr id="10" name="Rectangle 9"/>
            <p:cNvSpPr/>
            <p:nvPr/>
          </p:nvSpPr>
          <p:spPr>
            <a:xfrm>
              <a:off x="304800" y="5867400"/>
              <a:ext cx="1828800" cy="954107"/>
            </a:xfrm>
            <a:prstGeom prst="rect">
              <a:avLst/>
            </a:prstGeom>
          </p:spPr>
          <p:txBody>
            <a:bodyPr wrap="square">
              <a:spAutoFit/>
            </a:bodyPr>
            <a:lstStyle/>
            <a:p>
              <a:pPr algn="just" fontAlgn="auto">
                <a:spcBef>
                  <a:spcPts val="0"/>
                </a:spcBef>
                <a:spcAft>
                  <a:spcPts val="0"/>
                </a:spcAft>
              </a:pPr>
              <a:r>
                <a:rPr lang="es-HN" sz="1400" dirty="0" smtClean="0">
                  <a:solidFill>
                    <a:prstClr val="black"/>
                  </a:solidFill>
                  <a:latin typeface="Calibri"/>
                  <a:cs typeface="+mn-cs"/>
                </a:rPr>
                <a:t>Todos los tanques abiertos, fáciles para monitorear, limpiar, y mantener.</a:t>
              </a:r>
            </a:p>
          </p:txBody>
        </p:sp>
        <p:cxnSp>
          <p:nvCxnSpPr>
            <p:cNvPr id="23" name="Straight Arrow Connector 22"/>
            <p:cNvCxnSpPr>
              <a:stCxn id="9" idx="1"/>
            </p:cNvCxnSpPr>
            <p:nvPr/>
          </p:nvCxnSpPr>
          <p:spPr>
            <a:xfrm flipH="1" flipV="1">
              <a:off x="3810000" y="5410202"/>
              <a:ext cx="2895600" cy="1985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6477000" y="4191000"/>
              <a:ext cx="685800" cy="75554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607607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4200" y="820608"/>
            <a:ext cx="2334293" cy="5386090"/>
          </a:xfrm>
          <a:prstGeom prst="rect">
            <a:avLst/>
          </a:prstGeom>
          <a:noFill/>
        </p:spPr>
        <p:txBody>
          <a:bodyPr wrap="none" rtlCol="0">
            <a:spAutoFit/>
          </a:bodyPr>
          <a:lstStyle/>
          <a:p>
            <a:r>
              <a:rPr lang="en-US" sz="34400" dirty="0" smtClean="0">
                <a:latin typeface="+mn-lt"/>
              </a:rPr>
              <a:t>Y</a:t>
            </a:r>
          </a:p>
        </p:txBody>
      </p:sp>
      <p:sp>
        <p:nvSpPr>
          <p:cNvPr id="6" name="Rectangle 5"/>
          <p:cNvSpPr/>
          <p:nvPr/>
        </p:nvSpPr>
        <p:spPr>
          <a:xfrm>
            <a:off x="2514600" y="5791200"/>
            <a:ext cx="3077894" cy="830997"/>
          </a:xfrm>
          <a:prstGeom prst="rect">
            <a:avLst/>
          </a:prstGeom>
        </p:spPr>
        <p:txBody>
          <a:bodyPr wrap="none">
            <a:spAutoFit/>
          </a:bodyPr>
          <a:lstStyle/>
          <a:p>
            <a:r>
              <a:rPr lang="es-HN" sz="4800" dirty="0" smtClean="0"/>
              <a:t>Tecnologías</a:t>
            </a:r>
            <a:endParaRPr lang="es-HN" sz="4800" dirty="0"/>
          </a:p>
        </p:txBody>
      </p:sp>
      <p:sp>
        <p:nvSpPr>
          <p:cNvPr id="7" name="Title 6"/>
          <p:cNvSpPr>
            <a:spLocks noGrp="1"/>
          </p:cNvSpPr>
          <p:nvPr>
            <p:ph type="title"/>
          </p:nvPr>
        </p:nvSpPr>
        <p:spPr/>
        <p:txBody>
          <a:bodyPr/>
          <a:lstStyle/>
          <a:p>
            <a:r>
              <a:rPr lang="es-HN" dirty="0" smtClean="0"/>
              <a:t>Educación, Instituciones,  Voluntad Política</a:t>
            </a:r>
            <a:endParaRPr lang="es-HN" dirty="0"/>
          </a:p>
        </p:txBody>
      </p:sp>
    </p:spTree>
    <p:extLst>
      <p:ext uri="{BB962C8B-B14F-4D97-AF65-F5344CB8AC3E}">
        <p14:creationId xmlns:p14="http://schemas.microsoft.com/office/powerpoint/2010/main" val="39863637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Multiplicación</a:t>
            </a:r>
            <a:endParaRPr lang="es-HN" dirty="0"/>
          </a:p>
        </p:txBody>
      </p:sp>
      <p:sp>
        <p:nvSpPr>
          <p:cNvPr id="4" name="TextBox 3"/>
          <p:cNvSpPr txBox="1"/>
          <p:nvPr/>
        </p:nvSpPr>
        <p:spPr>
          <a:xfrm>
            <a:off x="422026" y="2164140"/>
            <a:ext cx="8669361" cy="1569660"/>
          </a:xfrm>
          <a:prstGeom prst="rect">
            <a:avLst/>
          </a:prstGeom>
          <a:noFill/>
        </p:spPr>
        <p:txBody>
          <a:bodyPr wrap="none" rtlCol="0">
            <a:spAutoFit/>
          </a:bodyPr>
          <a:lstStyle/>
          <a:p>
            <a:r>
              <a:rPr lang="es-HN" sz="9600" dirty="0" smtClean="0">
                <a:latin typeface="+mn-lt"/>
              </a:rPr>
              <a:t>1x1x</a:t>
            </a:r>
            <a:r>
              <a:rPr lang="es-HN" sz="9600" dirty="0" smtClean="0">
                <a:solidFill>
                  <a:srgbClr val="008000"/>
                </a:solidFill>
                <a:latin typeface="+mn-lt"/>
              </a:rPr>
              <a:t>1</a:t>
            </a:r>
            <a:r>
              <a:rPr lang="es-HN" sz="9600" dirty="0" smtClean="0">
                <a:latin typeface="+mn-lt"/>
              </a:rPr>
              <a:t>x1 x 1 x</a:t>
            </a:r>
            <a:r>
              <a:rPr lang="es-HN" sz="9600" dirty="0" smtClean="0">
                <a:solidFill>
                  <a:schemeClr val="accent1"/>
                </a:solidFill>
                <a:latin typeface="+mn-lt"/>
              </a:rPr>
              <a:t>0</a:t>
            </a:r>
            <a:r>
              <a:rPr lang="es-HN" sz="9600" dirty="0" smtClean="0">
                <a:latin typeface="+mn-lt"/>
              </a:rPr>
              <a:t>=0</a:t>
            </a:r>
          </a:p>
        </p:txBody>
      </p:sp>
      <p:sp>
        <p:nvSpPr>
          <p:cNvPr id="5" name="Rectangle 4"/>
          <p:cNvSpPr/>
          <p:nvPr/>
        </p:nvSpPr>
        <p:spPr>
          <a:xfrm>
            <a:off x="380999" y="1981200"/>
            <a:ext cx="8710387" cy="400110"/>
          </a:xfrm>
          <a:prstGeom prst="rect">
            <a:avLst/>
          </a:prstGeom>
        </p:spPr>
        <p:txBody>
          <a:bodyPr wrap="square">
            <a:spAutoFit/>
          </a:bodyPr>
          <a:lstStyle/>
          <a:p>
            <a:pPr marL="0" lvl="1"/>
            <a:r>
              <a:rPr lang="es-HN" sz="2000" dirty="0" smtClean="0">
                <a:latin typeface="+mn-lt"/>
              </a:rPr>
              <a:t>Energía x Educación x </a:t>
            </a:r>
            <a:r>
              <a:rPr lang="es-HN" sz="2000" dirty="0" smtClean="0">
                <a:solidFill>
                  <a:srgbClr val="008000"/>
                </a:solidFill>
                <a:latin typeface="+mn-lt"/>
              </a:rPr>
              <a:t>Dinero </a:t>
            </a:r>
            <a:r>
              <a:rPr lang="es-HN" sz="2000" dirty="0" smtClean="0">
                <a:latin typeface="+mn-lt"/>
              </a:rPr>
              <a:t>x Gobernación x Mano de obra x </a:t>
            </a:r>
            <a:r>
              <a:rPr lang="es-HN" sz="2000" dirty="0" smtClean="0">
                <a:solidFill>
                  <a:schemeClr val="accent1"/>
                </a:solidFill>
                <a:latin typeface="+mn-lt"/>
              </a:rPr>
              <a:t>Tecnología</a:t>
            </a:r>
            <a:r>
              <a:rPr lang="es-HN" sz="2000" dirty="0" smtClean="0">
                <a:latin typeface="+mn-lt"/>
              </a:rPr>
              <a:t>   =       ?</a:t>
            </a:r>
          </a:p>
        </p:txBody>
      </p:sp>
      <p:sp>
        <p:nvSpPr>
          <p:cNvPr id="6" name="TextBox 5"/>
          <p:cNvSpPr txBox="1"/>
          <p:nvPr/>
        </p:nvSpPr>
        <p:spPr>
          <a:xfrm>
            <a:off x="422026" y="4221540"/>
            <a:ext cx="8036174" cy="1569660"/>
          </a:xfrm>
          <a:prstGeom prst="rect">
            <a:avLst/>
          </a:prstGeom>
          <a:noFill/>
        </p:spPr>
        <p:txBody>
          <a:bodyPr wrap="none" rtlCol="0">
            <a:spAutoFit/>
          </a:bodyPr>
          <a:lstStyle/>
          <a:p>
            <a:r>
              <a:rPr lang="es-HN" sz="9600" smtClean="0">
                <a:latin typeface="+mn-lt"/>
              </a:rPr>
              <a:t>1x1x</a:t>
            </a:r>
            <a:r>
              <a:rPr lang="es-HN" sz="9600" smtClean="0">
                <a:solidFill>
                  <a:srgbClr val="008000"/>
                </a:solidFill>
                <a:latin typeface="+mn-lt"/>
              </a:rPr>
              <a:t>½</a:t>
            </a:r>
            <a:r>
              <a:rPr lang="es-HN" sz="9600" smtClean="0">
                <a:latin typeface="+mn-lt"/>
              </a:rPr>
              <a:t>x1x1x</a:t>
            </a:r>
            <a:r>
              <a:rPr lang="es-HN" sz="9600" smtClean="0">
                <a:solidFill>
                  <a:schemeClr val="accent1"/>
                </a:solidFill>
                <a:latin typeface="+mn-lt"/>
              </a:rPr>
              <a:t>2</a:t>
            </a:r>
            <a:r>
              <a:rPr lang="es-HN" sz="9600" smtClean="0">
                <a:latin typeface="+mn-lt"/>
              </a:rPr>
              <a:t>=1</a:t>
            </a:r>
          </a:p>
        </p:txBody>
      </p:sp>
      <p:sp>
        <p:nvSpPr>
          <p:cNvPr id="7" name="TextBox 6"/>
          <p:cNvSpPr txBox="1"/>
          <p:nvPr/>
        </p:nvSpPr>
        <p:spPr>
          <a:xfrm>
            <a:off x="585823" y="5950058"/>
            <a:ext cx="7846251" cy="584775"/>
          </a:xfrm>
          <a:prstGeom prst="rect">
            <a:avLst/>
          </a:prstGeom>
          <a:noFill/>
        </p:spPr>
        <p:txBody>
          <a:bodyPr wrap="none" rtlCol="0">
            <a:spAutoFit/>
          </a:bodyPr>
          <a:lstStyle/>
          <a:p>
            <a:r>
              <a:rPr lang="es-HN" sz="3200" dirty="0" smtClean="0"/>
              <a:t>Tecnología buena requiere menos y rinde mas</a:t>
            </a:r>
            <a:endParaRPr lang="es-HN" sz="3200" dirty="0" smtClean="0">
              <a:latin typeface="+mn-lt"/>
            </a:endParaRPr>
          </a:p>
        </p:txBody>
      </p:sp>
    </p:spTree>
    <p:extLst>
      <p:ext uri="{BB962C8B-B14F-4D97-AF65-F5344CB8AC3E}">
        <p14:creationId xmlns:p14="http://schemas.microsoft.com/office/powerpoint/2010/main" val="18519034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smtClean="0"/>
              <a:t>Gira a Nepal</a:t>
            </a:r>
            <a:endParaRPr lang="es-HN"/>
          </a:p>
        </p:txBody>
      </p:sp>
      <p:sp>
        <p:nvSpPr>
          <p:cNvPr id="3" name="Content Placeholder 2"/>
          <p:cNvSpPr>
            <a:spLocks noGrp="1"/>
          </p:cNvSpPr>
          <p:nvPr>
            <p:ph idx="1"/>
          </p:nvPr>
        </p:nvSpPr>
        <p:spPr/>
        <p:txBody>
          <a:bodyPr/>
          <a:lstStyle/>
          <a:p>
            <a:r>
              <a:rPr lang="es-HN" dirty="0" smtClean="0"/>
              <a:t>En Octubre del año pasado el Banco Mundial me invitó a presentar el programa AguaClara en un taller con participantes de Nepal, Pakistán, India, Afganistán, Sri Lanka, Bangladesh, y Bután</a:t>
            </a:r>
          </a:p>
          <a:p>
            <a:r>
              <a:rPr lang="es-HN" dirty="0" smtClean="0"/>
              <a:t>Fui a ver 3 plantas potabilizadoras en la capital Katmandú</a:t>
            </a:r>
          </a:p>
        </p:txBody>
      </p:sp>
    </p:spTree>
    <p:extLst>
      <p:ext uri="{BB962C8B-B14F-4D97-AF65-F5344CB8AC3E}">
        <p14:creationId xmlns:p14="http://schemas.microsoft.com/office/powerpoint/2010/main" val="340256511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998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2686338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s-HN" dirty="0"/>
              <a:t>¿Que </a:t>
            </a:r>
            <a:r>
              <a:rPr lang="es-HN" dirty="0" smtClean="0"/>
              <a:t>podemos aprender de Honduras y Nepal?</a:t>
            </a:r>
            <a:endParaRPr lang="es-HN" dirty="0"/>
          </a:p>
        </p:txBody>
      </p:sp>
      <p:sp>
        <p:nvSpPr>
          <p:cNvPr id="3" name="Content Placeholder 2"/>
          <p:cNvSpPr>
            <a:spLocks noGrp="1"/>
          </p:cNvSpPr>
          <p:nvPr>
            <p:ph idx="1"/>
          </p:nvPr>
        </p:nvSpPr>
        <p:spPr/>
        <p:txBody>
          <a:bodyPr/>
          <a:lstStyle/>
          <a:p>
            <a:r>
              <a:rPr lang="es-HN" dirty="0" smtClean="0"/>
              <a:t>Las tecnologías que dependen de muchos componentes móviles son vulnerables a fallar</a:t>
            </a:r>
          </a:p>
          <a:p>
            <a:r>
              <a:rPr lang="es-HN" dirty="0" smtClean="0"/>
              <a:t>Componentes muy especializados son difíciles de reponer</a:t>
            </a:r>
          </a:p>
          <a:p>
            <a:r>
              <a:rPr lang="es-HN" dirty="0" smtClean="0"/>
              <a:t>La necesidad de tecnologías que sean más confiables es grande y no es solamente en Honduras</a:t>
            </a:r>
          </a:p>
        </p:txBody>
      </p:sp>
    </p:spTree>
    <p:extLst>
      <p:ext uri="{BB962C8B-B14F-4D97-AF65-F5344CB8AC3E}">
        <p14:creationId xmlns:p14="http://schemas.microsoft.com/office/powerpoint/2010/main" val="30860506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Punto Clave para el Éxito</a:t>
            </a:r>
            <a:endParaRPr lang="es-HN" dirty="0"/>
          </a:p>
        </p:txBody>
      </p:sp>
      <p:sp>
        <p:nvSpPr>
          <p:cNvPr id="3" name="Content Placeholder 2"/>
          <p:cNvSpPr>
            <a:spLocks noGrp="1"/>
          </p:cNvSpPr>
          <p:nvPr>
            <p:ph idx="1"/>
          </p:nvPr>
        </p:nvSpPr>
        <p:spPr/>
        <p:txBody>
          <a:bodyPr/>
          <a:lstStyle/>
          <a:p>
            <a:r>
              <a:rPr lang="es-HN" b="1" dirty="0" smtClean="0"/>
              <a:t>Retroalimentación</a:t>
            </a:r>
            <a:r>
              <a:rPr lang="es-HN" dirty="0" smtClean="0"/>
              <a:t> y comunicación entre todos los miembros del equipo</a:t>
            </a:r>
          </a:p>
          <a:p>
            <a:r>
              <a:rPr lang="es-HN" dirty="0" smtClean="0"/>
              <a:t>La </a:t>
            </a:r>
            <a:r>
              <a:rPr lang="es-HN" b="1" dirty="0" smtClean="0"/>
              <a:t>retroalimentación</a:t>
            </a:r>
            <a:r>
              <a:rPr lang="es-HN" dirty="0" smtClean="0"/>
              <a:t> es fundamental para aprender y mejorar los diseños y la operación de las plantas potabilizadoras</a:t>
            </a:r>
          </a:p>
        </p:txBody>
      </p:sp>
    </p:spTree>
    <p:extLst>
      <p:ext uri="{BB962C8B-B14F-4D97-AF65-F5344CB8AC3E}">
        <p14:creationId xmlns:p14="http://schemas.microsoft.com/office/powerpoint/2010/main" val="43811424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4083" y="304800"/>
            <a:ext cx="5867400" cy="1143000"/>
          </a:xfrm>
        </p:spPr>
        <p:txBody>
          <a:bodyPr/>
          <a:lstStyle/>
          <a:p>
            <a:r>
              <a:rPr lang="es-HN" dirty="0" smtClean="0"/>
              <a:t>Ejemplos de Falta de Retroalimentación</a:t>
            </a:r>
            <a:endParaRPr lang="es-HN" dirty="0"/>
          </a:p>
        </p:txBody>
      </p:sp>
      <p:sp>
        <p:nvSpPr>
          <p:cNvPr id="4" name="Text Placeholder 3"/>
          <p:cNvSpPr>
            <a:spLocks noGrp="1"/>
          </p:cNvSpPr>
          <p:nvPr>
            <p:ph type="body" idx="1"/>
          </p:nvPr>
        </p:nvSpPr>
        <p:spPr/>
        <p:txBody>
          <a:bodyPr/>
          <a:lstStyle/>
          <a:p>
            <a:r>
              <a:rPr lang="es-HN" dirty="0" smtClean="0"/>
              <a:t>Acción</a:t>
            </a:r>
            <a:endParaRPr lang="es-HN" dirty="0"/>
          </a:p>
        </p:txBody>
      </p:sp>
      <p:sp>
        <p:nvSpPr>
          <p:cNvPr id="5" name="Content Placeholder 4"/>
          <p:cNvSpPr>
            <a:spLocks noGrp="1"/>
          </p:cNvSpPr>
          <p:nvPr>
            <p:ph sz="half" idx="2"/>
          </p:nvPr>
        </p:nvSpPr>
        <p:spPr/>
        <p:txBody>
          <a:bodyPr/>
          <a:lstStyle/>
          <a:p>
            <a:r>
              <a:rPr lang="es-HN" sz="2800" dirty="0" smtClean="0"/>
              <a:t>Ingeniero Japonés diseña una planta potabilizadora</a:t>
            </a:r>
          </a:p>
          <a:p>
            <a:r>
              <a:rPr lang="es-HN" sz="2800" dirty="0"/>
              <a:t>Operador Nepalés maneja la </a:t>
            </a:r>
            <a:r>
              <a:rPr lang="es-HN" sz="2800" dirty="0" smtClean="0"/>
              <a:t>planta y agrega cloro al tanque madre</a:t>
            </a:r>
          </a:p>
        </p:txBody>
      </p:sp>
      <p:sp>
        <p:nvSpPr>
          <p:cNvPr id="6" name="Text Placeholder 5"/>
          <p:cNvSpPr>
            <a:spLocks noGrp="1"/>
          </p:cNvSpPr>
          <p:nvPr>
            <p:ph type="body" sz="quarter" idx="3"/>
          </p:nvPr>
        </p:nvSpPr>
        <p:spPr/>
        <p:txBody>
          <a:bodyPr/>
          <a:lstStyle/>
          <a:p>
            <a:r>
              <a:rPr lang="es-HN" dirty="0" smtClean="0"/>
              <a:t>Reflexión</a:t>
            </a:r>
            <a:endParaRPr lang="es-HN" dirty="0"/>
          </a:p>
        </p:txBody>
      </p:sp>
      <p:sp>
        <p:nvSpPr>
          <p:cNvPr id="7" name="Content Placeholder 6"/>
          <p:cNvSpPr>
            <a:spLocks noGrp="1"/>
          </p:cNvSpPr>
          <p:nvPr>
            <p:ph sz="quarter" idx="4"/>
          </p:nvPr>
        </p:nvSpPr>
        <p:spPr/>
        <p:txBody>
          <a:bodyPr/>
          <a:lstStyle/>
          <a:p>
            <a:r>
              <a:rPr lang="es-HN" sz="2800" dirty="0" smtClean="0"/>
              <a:t>Operador Nepalés maneja la planta</a:t>
            </a:r>
            <a:br>
              <a:rPr lang="es-HN" sz="2800" dirty="0" smtClean="0"/>
            </a:br>
            <a:endParaRPr lang="es-HN" sz="2800" dirty="0" smtClean="0"/>
          </a:p>
          <a:p>
            <a:r>
              <a:rPr lang="es-HN" sz="2800" dirty="0" smtClean="0"/>
              <a:t>El técnico químico mide el cloro residual</a:t>
            </a:r>
          </a:p>
        </p:txBody>
      </p:sp>
      <p:sp>
        <p:nvSpPr>
          <p:cNvPr id="9" name="TextBox 8"/>
          <p:cNvSpPr txBox="1"/>
          <p:nvPr/>
        </p:nvSpPr>
        <p:spPr>
          <a:xfrm>
            <a:off x="381000" y="5715000"/>
            <a:ext cx="8320483" cy="830997"/>
          </a:xfrm>
          <a:prstGeom prst="rect">
            <a:avLst/>
          </a:prstGeom>
          <a:noFill/>
        </p:spPr>
        <p:txBody>
          <a:bodyPr wrap="none" rtlCol="0">
            <a:spAutoFit/>
          </a:bodyPr>
          <a:lstStyle/>
          <a:p>
            <a:r>
              <a:rPr lang="es-HN" sz="2400" dirty="0" smtClean="0">
                <a:latin typeface="+mn-lt"/>
              </a:rPr>
              <a:t>Sin retroalimentación </a:t>
            </a:r>
            <a:r>
              <a:rPr lang="es-HN" sz="2400" dirty="0" smtClean="0"/>
              <a:t>la próxima planta no será mejor</a:t>
            </a:r>
          </a:p>
          <a:p>
            <a:r>
              <a:rPr lang="es-HN" sz="2400" dirty="0" smtClean="0">
                <a:latin typeface="+mn-lt"/>
              </a:rPr>
              <a:t>Sin retroalimentación la planta no va a funcionar mejor mañana.</a:t>
            </a:r>
          </a:p>
        </p:txBody>
      </p:sp>
    </p:spTree>
    <p:extLst>
      <p:ext uri="{BB962C8B-B14F-4D97-AF65-F5344CB8AC3E}">
        <p14:creationId xmlns:p14="http://schemas.microsoft.com/office/powerpoint/2010/main" val="16933258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uiExpand="1" build="p"/>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noProof="0" dirty="0" smtClean="0"/>
              <a:t>Temas</a:t>
            </a:r>
            <a:endParaRPr lang="es-HN" noProof="0" dirty="0"/>
          </a:p>
        </p:txBody>
      </p:sp>
      <p:sp>
        <p:nvSpPr>
          <p:cNvPr id="3" name="Content Placeholder 2"/>
          <p:cNvSpPr>
            <a:spLocks noGrp="1"/>
          </p:cNvSpPr>
          <p:nvPr>
            <p:ph idx="1"/>
          </p:nvPr>
        </p:nvSpPr>
        <p:spPr/>
        <p:txBody>
          <a:bodyPr/>
          <a:lstStyle/>
          <a:p>
            <a:r>
              <a:rPr lang="es-ES" sz="2400" dirty="0" smtClean="0"/>
              <a:t>Actualización al nivel del programa y el contexto</a:t>
            </a:r>
          </a:p>
          <a:p>
            <a:r>
              <a:rPr lang="es-ES" sz="2400" dirty="0" smtClean="0"/>
              <a:t>Sencillez al otro </a:t>
            </a:r>
            <a:r>
              <a:rPr lang="es-ES" sz="2400" dirty="0"/>
              <a:t>lado de la </a:t>
            </a:r>
            <a:r>
              <a:rPr lang="es-ES" sz="2400" dirty="0" smtClean="0"/>
              <a:t>complejidad</a:t>
            </a:r>
          </a:p>
          <a:p>
            <a:r>
              <a:rPr lang="es-HN" sz="2400" noProof="0" dirty="0" smtClean="0"/>
              <a:t>Nueva teoría de floculación</a:t>
            </a:r>
          </a:p>
          <a:p>
            <a:r>
              <a:rPr lang="es-ES" sz="2400" dirty="0" smtClean="0">
                <a:solidFill>
                  <a:schemeClr val="tx1"/>
                </a:solidFill>
                <a:effectLst/>
              </a:rPr>
              <a:t>Actualización de las tecnologías</a:t>
            </a:r>
            <a:endParaRPr lang="es-HN" sz="2400" noProof="0" dirty="0" smtClean="0"/>
          </a:p>
          <a:p>
            <a:pPr lvl="1"/>
            <a:r>
              <a:rPr lang="es-ES" sz="2000" dirty="0" smtClean="0"/>
              <a:t>Dosificador</a:t>
            </a:r>
          </a:p>
          <a:p>
            <a:pPr lvl="1"/>
            <a:r>
              <a:rPr lang="es-HN" sz="2000" noProof="0" dirty="0" smtClean="0"/>
              <a:t>Filtro rápido de múltiples capas</a:t>
            </a:r>
          </a:p>
          <a:p>
            <a:pPr lvl="1"/>
            <a:r>
              <a:rPr lang="es-HN" sz="2000" noProof="0" dirty="0" smtClean="0"/>
              <a:t>Lecho de flóculos</a:t>
            </a:r>
          </a:p>
          <a:p>
            <a:pPr lvl="1"/>
            <a:r>
              <a:rPr lang="es-HN" sz="2000" dirty="0" smtClean="0"/>
              <a:t>Herramienta de diseño</a:t>
            </a:r>
            <a:endParaRPr lang="es-HN" sz="2000" noProof="0" dirty="0" smtClean="0"/>
          </a:p>
          <a:p>
            <a:pPr lvl="1"/>
            <a:r>
              <a:rPr lang="es-HN" sz="2000" noProof="0" dirty="0" smtClean="0"/>
              <a:t>Monitoreo en vivo usando celulares</a:t>
            </a:r>
          </a:p>
          <a:p>
            <a:pPr lvl="1"/>
            <a:r>
              <a:rPr lang="es-HN" sz="2000" noProof="0" dirty="0" smtClean="0"/>
              <a:t>Plantas de bajo caudal</a:t>
            </a:r>
          </a:p>
          <a:p>
            <a:r>
              <a:rPr lang="es-HN" sz="2400" dirty="0" smtClean="0"/>
              <a:t>Reflexiones</a:t>
            </a:r>
            <a:endParaRPr lang="es-HN" sz="2400" noProof="0" dirty="0" smtClean="0"/>
          </a:p>
        </p:txBody>
      </p:sp>
    </p:spTree>
    <p:extLst>
      <p:ext uri="{BB962C8B-B14F-4D97-AF65-F5344CB8AC3E}">
        <p14:creationId xmlns:p14="http://schemas.microsoft.com/office/powerpoint/2010/main" val="93825059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HN" dirty="0"/>
              <a:t>Ejemplos de Falta de Retroalimentación</a:t>
            </a:r>
          </a:p>
        </p:txBody>
      </p:sp>
      <p:pic>
        <p:nvPicPr>
          <p:cNvPr id="1740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24400" y="2133600"/>
            <a:ext cx="4128710" cy="4572000"/>
          </a:xfrm>
          <a:prstGeom prst="rect">
            <a:avLst/>
          </a:prstGeom>
          <a:noFill/>
          <a:ln w="9525">
            <a:noFill/>
            <a:miter lim="800000"/>
            <a:headEnd/>
            <a:tailEnd/>
          </a:ln>
        </p:spPr>
      </p:pic>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2073442"/>
            <a:ext cx="2667000" cy="4632158"/>
          </a:xfrm>
          <a:prstGeom prst="rect">
            <a:avLst/>
          </a:prstGeom>
          <a:noFill/>
          <a:ln w="9525">
            <a:noFill/>
            <a:miter lim="800000"/>
            <a:headEnd/>
            <a:tailEnd/>
          </a:ln>
        </p:spPr>
      </p:pic>
      <p:sp>
        <p:nvSpPr>
          <p:cNvPr id="7" name="TextBox 6"/>
          <p:cNvSpPr txBox="1"/>
          <p:nvPr/>
        </p:nvSpPr>
        <p:spPr>
          <a:xfrm>
            <a:off x="381000" y="1600200"/>
            <a:ext cx="4073295" cy="523220"/>
          </a:xfrm>
          <a:prstGeom prst="rect">
            <a:avLst/>
          </a:prstGeom>
          <a:noFill/>
        </p:spPr>
        <p:txBody>
          <a:bodyPr wrap="none" rtlCol="0">
            <a:spAutoFit/>
          </a:bodyPr>
          <a:lstStyle/>
          <a:p>
            <a:r>
              <a:rPr lang="es-HN" sz="2800" dirty="0" smtClean="0">
                <a:latin typeface="+mn-lt"/>
              </a:rPr>
              <a:t>Dosificación de coagulante</a:t>
            </a:r>
          </a:p>
        </p:txBody>
      </p:sp>
      <p:sp>
        <p:nvSpPr>
          <p:cNvPr id="8" name="TextBox 7"/>
          <p:cNvSpPr txBox="1"/>
          <p:nvPr/>
        </p:nvSpPr>
        <p:spPr>
          <a:xfrm>
            <a:off x="4814510" y="1600200"/>
            <a:ext cx="3757930" cy="523220"/>
          </a:xfrm>
          <a:prstGeom prst="rect">
            <a:avLst/>
          </a:prstGeom>
          <a:noFill/>
        </p:spPr>
        <p:txBody>
          <a:bodyPr wrap="square" rtlCol="0">
            <a:spAutoFit/>
          </a:bodyPr>
          <a:lstStyle/>
          <a:p>
            <a:r>
              <a:rPr lang="es-HN" sz="2800" dirty="0" smtClean="0">
                <a:latin typeface="+mn-lt"/>
              </a:rPr>
              <a:t>Monitoreo? </a:t>
            </a:r>
          </a:p>
        </p:txBody>
      </p:sp>
      <p:sp>
        <p:nvSpPr>
          <p:cNvPr id="2" name="TextBox 1"/>
          <p:cNvSpPr txBox="1"/>
          <p:nvPr/>
        </p:nvSpPr>
        <p:spPr>
          <a:xfrm>
            <a:off x="3281262" y="4796135"/>
            <a:ext cx="1290738" cy="461665"/>
          </a:xfrm>
          <a:prstGeom prst="rect">
            <a:avLst/>
          </a:prstGeom>
          <a:noFill/>
        </p:spPr>
        <p:txBody>
          <a:bodyPr wrap="none" rtlCol="0">
            <a:spAutoFit/>
          </a:bodyPr>
          <a:lstStyle/>
          <a:p>
            <a:r>
              <a:rPr lang="es-HN" sz="2400" dirty="0" smtClean="0">
                <a:latin typeface="+mn-lt"/>
              </a:rPr>
              <a:t>Candado</a:t>
            </a:r>
          </a:p>
        </p:txBody>
      </p:sp>
      <p:cxnSp>
        <p:nvCxnSpPr>
          <p:cNvPr id="4" name="Straight Arrow Connector 3"/>
          <p:cNvCxnSpPr>
            <a:stCxn id="2" idx="3"/>
          </p:cNvCxnSpPr>
          <p:nvPr/>
        </p:nvCxnSpPr>
        <p:spPr>
          <a:xfrm flipV="1">
            <a:off x="4572000" y="5026967"/>
            <a:ext cx="914400"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41732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Retroalimentación</a:t>
            </a:r>
            <a:endParaRPr lang="es-HN" dirty="0"/>
          </a:p>
        </p:txBody>
      </p:sp>
      <p:sp>
        <p:nvSpPr>
          <p:cNvPr id="3" name="Content Placeholder 2"/>
          <p:cNvSpPr>
            <a:spLocks noGrp="1"/>
          </p:cNvSpPr>
          <p:nvPr>
            <p:ph idx="1"/>
          </p:nvPr>
        </p:nvSpPr>
        <p:spPr/>
        <p:txBody>
          <a:bodyPr/>
          <a:lstStyle/>
          <a:p>
            <a:r>
              <a:rPr lang="es-HN" dirty="0" smtClean="0"/>
              <a:t>El programa de AguaClara es diseñada para optimizar el retroalimentación tanto para mejorar los diseños como para operar las plantas</a:t>
            </a:r>
          </a:p>
          <a:p>
            <a:r>
              <a:rPr lang="es-HN" dirty="0" smtClean="0"/>
              <a:t>El retroalimentación guía nuestro programa de investigación </a:t>
            </a:r>
          </a:p>
          <a:p>
            <a:r>
              <a:rPr lang="es-HN" dirty="0" smtClean="0"/>
              <a:t>Podemos aprender y mejorar rápidamente</a:t>
            </a:r>
          </a:p>
          <a:p>
            <a:r>
              <a:rPr lang="es-HN" dirty="0" smtClean="0"/>
              <a:t>Van a ver ejemplos más adelante</a:t>
            </a:r>
          </a:p>
          <a:p>
            <a:r>
              <a:rPr lang="es-HN" dirty="0" smtClean="0"/>
              <a:t>Un ejemplo es la bondad de diseños simplificados</a:t>
            </a:r>
          </a:p>
        </p:txBody>
      </p:sp>
    </p:spTree>
    <p:extLst>
      <p:ext uri="{BB962C8B-B14F-4D97-AF65-F5344CB8AC3E}">
        <p14:creationId xmlns:p14="http://schemas.microsoft.com/office/powerpoint/2010/main" val="358342521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a:hlinkClick r:id="" action="ppaction://macro?name=randomNumber"/>
          </p:cNvPr>
          <p:cNvSpPr txBox="1">
            <a:spLocks noChangeArrowheads="1"/>
          </p:cNvSpPr>
          <p:nvPr/>
        </p:nvSpPr>
        <p:spPr bwMode="auto">
          <a:xfrm>
            <a:off x="152400" y="4648200"/>
            <a:ext cx="3200400" cy="990600"/>
          </a:xfrm>
          <a:prstGeom prst="rect">
            <a:avLst/>
          </a:prstGeom>
          <a:solidFill>
            <a:srgbClr val="FF0000"/>
          </a:solidFill>
          <a:ln w="25400">
            <a:solidFill>
              <a:schemeClr val="tx1"/>
            </a:solidFill>
            <a:miter lim="800000"/>
            <a:headEnd/>
            <a:tailEnd/>
          </a:ln>
          <a:effectLst/>
        </p:spPr>
        <p:txBody>
          <a:bodyPr anchor="ctr">
            <a:noAutofit/>
          </a:bodyPr>
          <a:lstStyle/>
          <a:p>
            <a:pPr algn="ctr">
              <a:spcBef>
                <a:spcPct val="50000"/>
              </a:spcBef>
            </a:pPr>
            <a:r>
              <a:rPr lang="es-HN" dirty="0"/>
              <a:t>seleccionar al </a:t>
            </a:r>
            <a:r>
              <a:rPr lang="es-HN" dirty="0" smtClean="0"/>
              <a:t>azar</a:t>
            </a:r>
            <a:endParaRPr lang="es-HN" b="1" dirty="0">
              <a:solidFill>
                <a:schemeClr val="bg1"/>
              </a:solidFill>
              <a:latin typeface="Comic Sans MS" pitchFamily="66" charset="0"/>
            </a:endParaRPr>
          </a:p>
        </p:txBody>
      </p:sp>
      <p:sp>
        <p:nvSpPr>
          <p:cNvPr id="2054" name="Text Box 6"/>
          <p:cNvSpPr txBox="1">
            <a:spLocks noChangeArrowheads="1"/>
          </p:cNvSpPr>
          <p:nvPr/>
        </p:nvSpPr>
        <p:spPr bwMode="auto">
          <a:xfrm>
            <a:off x="68580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dirty="0"/>
          </a:p>
        </p:txBody>
      </p:sp>
      <p:sp>
        <p:nvSpPr>
          <p:cNvPr id="9" name="Text Box 6"/>
          <p:cNvSpPr txBox="1">
            <a:spLocks noChangeArrowheads="1"/>
          </p:cNvSpPr>
          <p:nvPr/>
        </p:nvSpPr>
        <p:spPr bwMode="auto">
          <a:xfrm>
            <a:off x="238125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dirty="0"/>
          </a:p>
        </p:txBody>
      </p:sp>
      <p:sp>
        <p:nvSpPr>
          <p:cNvPr id="10" name="Text Box 6"/>
          <p:cNvSpPr txBox="1">
            <a:spLocks noChangeArrowheads="1"/>
          </p:cNvSpPr>
          <p:nvPr/>
        </p:nvSpPr>
        <p:spPr bwMode="auto">
          <a:xfrm>
            <a:off x="407670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dirty="0"/>
          </a:p>
        </p:txBody>
      </p:sp>
      <p:sp>
        <p:nvSpPr>
          <p:cNvPr id="11" name="Text Box 6"/>
          <p:cNvSpPr txBox="1">
            <a:spLocks noChangeArrowheads="1"/>
          </p:cNvSpPr>
          <p:nvPr/>
        </p:nvSpPr>
        <p:spPr bwMode="auto">
          <a:xfrm>
            <a:off x="577215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dirty="0"/>
          </a:p>
        </p:txBody>
      </p:sp>
      <p:sp>
        <p:nvSpPr>
          <p:cNvPr id="12" name="Text Box 6"/>
          <p:cNvSpPr txBox="1">
            <a:spLocks noChangeArrowheads="1"/>
          </p:cNvSpPr>
          <p:nvPr/>
        </p:nvSpPr>
        <p:spPr bwMode="auto">
          <a:xfrm>
            <a:off x="746760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dirty="0"/>
          </a:p>
        </p:txBody>
      </p:sp>
      <p:sp>
        <p:nvSpPr>
          <p:cNvPr id="24" name="Text Box 6"/>
          <p:cNvSpPr txBox="1">
            <a:spLocks noChangeArrowheads="1"/>
          </p:cNvSpPr>
          <p:nvPr/>
        </p:nvSpPr>
        <p:spPr bwMode="auto">
          <a:xfrm>
            <a:off x="3429000" y="4297740"/>
            <a:ext cx="5715000" cy="1569660"/>
          </a:xfrm>
          <a:prstGeom prst="rect">
            <a:avLst/>
          </a:prstGeom>
          <a:noFill/>
          <a:ln w="9525">
            <a:noFill/>
            <a:miter lim="800000"/>
            <a:headEnd/>
            <a:tailEnd/>
          </a:ln>
          <a:effectLst/>
        </p:spPr>
        <p:txBody>
          <a:bodyPr wrap="square">
            <a:spAutoFit/>
          </a:bodyPr>
          <a:lstStyle/>
          <a:p>
            <a:pPr algn="ctr">
              <a:spcBef>
                <a:spcPct val="50000"/>
              </a:spcBef>
            </a:pPr>
            <a:r>
              <a:rPr lang="es-HN" sz="9600" b="1" smtClean="0"/>
              <a:t>éxito</a:t>
            </a:r>
            <a:endParaRPr lang="es-HN" sz="9600" b="1" dirty="0"/>
          </a:p>
        </p:txBody>
      </p:sp>
      <p:sp>
        <p:nvSpPr>
          <p:cNvPr id="13" name="Title 12"/>
          <p:cNvSpPr>
            <a:spLocks noGrp="1"/>
          </p:cNvSpPr>
          <p:nvPr>
            <p:ph type="title"/>
          </p:nvPr>
        </p:nvSpPr>
        <p:spPr/>
        <p:txBody>
          <a:bodyPr/>
          <a:lstStyle/>
          <a:p>
            <a:r>
              <a:rPr lang="es-HN" dirty="0" smtClean="0"/>
              <a:t>Riesgo de un fallo en una planta mecanizada</a:t>
            </a:r>
            <a:endParaRPr lang="es-HN" dirty="0"/>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3733800" y="1821180"/>
            <a:ext cx="1600200" cy="1760220"/>
          </a:xfrm>
          <a:prstGeom prst="rect">
            <a:avLst/>
          </a:prstGeom>
        </p:spPr>
      </p:pic>
      <p:pic>
        <p:nvPicPr>
          <p:cNvPr id="19" name="Picture 2" descr="https://lh5.googleusercontent.com/-LB9AuSXAl0w/TT83JEb9vhI/AAAAAAAAcpQ/CQlBmFv-2lI/s800/DSC0027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2196612"/>
            <a:ext cx="1600200" cy="1384788"/>
          </a:xfrm>
          <a:prstGeom prst="rect">
            <a:avLst/>
          </a:prstGeom>
          <a:noFill/>
        </p:spPr>
      </p:pic>
      <p:pic>
        <p:nvPicPr>
          <p:cNvPr id="20" name="Picture 19" descr="https://lh5.googleusercontent.com/-EI4U3Dd4OXk/S1xWSNnkiTI/AAAAAAAANZM/Iq9YddyMVGI/s576/DSC03039.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81200" y="1447800"/>
            <a:ext cx="1600200" cy="2133600"/>
          </a:xfrm>
          <a:prstGeom prst="rect">
            <a:avLst/>
          </a:prstGeom>
          <a:noFill/>
        </p:spPr>
      </p:pic>
      <p:pic>
        <p:nvPicPr>
          <p:cNvPr id="21" name="Picture 4" descr="https://lh4.googleusercontent.com/-1CJyUq5XrJM/TTs1xNE0ffI/AAAAAAAAYrI/zTR3lYy1VTo/s720/DSC0482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239000" y="2381250"/>
            <a:ext cx="1600200" cy="1200150"/>
          </a:xfrm>
          <a:prstGeom prst="rect">
            <a:avLst/>
          </a:prstGeom>
          <a:noFill/>
        </p:spPr>
      </p:pic>
      <p:sp>
        <p:nvSpPr>
          <p:cNvPr id="23" name="TextBox 22"/>
          <p:cNvSpPr txBox="1"/>
          <p:nvPr/>
        </p:nvSpPr>
        <p:spPr>
          <a:xfrm>
            <a:off x="648789" y="5657671"/>
            <a:ext cx="7543800" cy="1200329"/>
          </a:xfrm>
          <a:prstGeom prst="rect">
            <a:avLst/>
          </a:prstGeom>
          <a:noFill/>
        </p:spPr>
        <p:txBody>
          <a:bodyPr wrap="square" rtlCol="0">
            <a:spAutoFit/>
          </a:bodyPr>
          <a:lstStyle/>
          <a:p>
            <a:pPr marL="228600" indent="-228600">
              <a:buFont typeface="Wingdings" pitchFamily="2" charset="2"/>
              <a:buChar char="Ø"/>
            </a:pPr>
            <a:r>
              <a:rPr lang="es-HN" dirty="0" smtClean="0"/>
              <a:t>La planta de tratamiento solamente funciona bien si todos los procesos están funcionando bien</a:t>
            </a:r>
          </a:p>
          <a:p>
            <a:pPr marL="228600" indent="-228600">
              <a:buFont typeface="Wingdings" pitchFamily="2" charset="2"/>
              <a:buChar char="Ø"/>
            </a:pPr>
            <a:r>
              <a:rPr lang="es-HN" dirty="0" smtClean="0">
                <a:latin typeface="+mn-lt"/>
              </a:rPr>
              <a:t>La probabilidad de fracaso es muy alta cuando hay varias plataformas de tecnologías con muchos componentes </a:t>
            </a:r>
          </a:p>
        </p:txBody>
      </p:sp>
      <p:pic>
        <p:nvPicPr>
          <p:cNvPr id="69634" name="Picture 2" descr="https://lh3.googleusercontent.com/-cmV1d22hpWE/UMolGQvTIqI/AAAAAAAAotU/tGpxtVFRWZc/s912/IMG_7783.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86400" y="1701164"/>
            <a:ext cx="1600200" cy="188023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a:hlinkClick r:id="" action="ppaction://macro?name=onerandomNumber"/>
          </p:cNvPr>
          <p:cNvSpPr txBox="1">
            <a:spLocks noChangeArrowheads="1"/>
          </p:cNvSpPr>
          <p:nvPr/>
        </p:nvSpPr>
        <p:spPr bwMode="auto">
          <a:xfrm>
            <a:off x="76200" y="4876800"/>
            <a:ext cx="3124200" cy="958840"/>
          </a:xfrm>
          <a:prstGeom prst="rect">
            <a:avLst/>
          </a:prstGeom>
          <a:solidFill>
            <a:srgbClr val="FF0000"/>
          </a:solidFill>
          <a:ln w="25400">
            <a:solidFill>
              <a:schemeClr val="tx1"/>
            </a:solidFill>
            <a:miter lim="800000"/>
            <a:headEnd/>
            <a:tailEnd/>
          </a:ln>
          <a:effectLst/>
        </p:spPr>
        <p:txBody>
          <a:bodyPr anchor="ctr">
            <a:noAutofit/>
          </a:bodyPr>
          <a:lstStyle/>
          <a:p>
            <a:pPr algn="ctr">
              <a:spcBef>
                <a:spcPct val="50000"/>
              </a:spcBef>
            </a:pPr>
            <a:r>
              <a:rPr lang="es-HN" dirty="0" smtClean="0"/>
              <a:t>seleccionar al azar</a:t>
            </a:r>
            <a:endParaRPr lang="es-HN" b="1" dirty="0">
              <a:solidFill>
                <a:schemeClr val="bg1"/>
              </a:solidFill>
              <a:latin typeface="Comic Sans MS" pitchFamily="66" charset="0"/>
            </a:endParaRPr>
          </a:p>
        </p:txBody>
      </p:sp>
      <p:sp>
        <p:nvSpPr>
          <p:cNvPr id="2054" name="Text Box 6"/>
          <p:cNvSpPr txBox="1">
            <a:spLocks noChangeArrowheads="1"/>
          </p:cNvSpPr>
          <p:nvPr/>
        </p:nvSpPr>
        <p:spPr bwMode="auto">
          <a:xfrm>
            <a:off x="7543800" y="319284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0</a:t>
            </a:r>
            <a:endParaRPr lang="en-US" sz="9600" b="1" dirty="0"/>
          </a:p>
        </p:txBody>
      </p:sp>
      <p:sp>
        <p:nvSpPr>
          <p:cNvPr id="13" name="Title 12"/>
          <p:cNvSpPr>
            <a:spLocks noGrp="1"/>
          </p:cNvSpPr>
          <p:nvPr>
            <p:ph type="title"/>
          </p:nvPr>
        </p:nvSpPr>
        <p:spPr/>
        <p:txBody>
          <a:bodyPr/>
          <a:lstStyle/>
          <a:p>
            <a:r>
              <a:rPr lang="es-HN" dirty="0" smtClean="0"/>
              <a:t>Riesgo de un fallo en una planta AguaClara</a:t>
            </a:r>
            <a:endParaRPr lang="es-HN" dirty="0"/>
          </a:p>
        </p:txBody>
      </p:sp>
      <p:sp>
        <p:nvSpPr>
          <p:cNvPr id="14" name="Text Box 6"/>
          <p:cNvSpPr txBox="1">
            <a:spLocks noChangeArrowheads="1"/>
          </p:cNvSpPr>
          <p:nvPr/>
        </p:nvSpPr>
        <p:spPr bwMode="auto">
          <a:xfrm>
            <a:off x="3124200" y="4572000"/>
            <a:ext cx="6019800" cy="1569660"/>
          </a:xfrm>
          <a:prstGeom prst="rect">
            <a:avLst/>
          </a:prstGeom>
          <a:noFill/>
          <a:ln w="9525">
            <a:noFill/>
            <a:miter lim="800000"/>
            <a:headEnd/>
            <a:tailEnd/>
          </a:ln>
          <a:effectLst/>
        </p:spPr>
        <p:txBody>
          <a:bodyPr wrap="square">
            <a:spAutoFit/>
          </a:bodyPr>
          <a:lstStyle/>
          <a:p>
            <a:pPr algn="ctr">
              <a:spcBef>
                <a:spcPct val="50000"/>
              </a:spcBef>
            </a:pPr>
            <a:r>
              <a:rPr lang="es-HN" sz="9600" b="1" smtClean="0"/>
              <a:t>fracaso</a:t>
            </a:r>
            <a:endParaRPr lang="es-HN" sz="9600" b="1" dirty="0"/>
          </a:p>
        </p:txBody>
      </p:sp>
      <p:sp>
        <p:nvSpPr>
          <p:cNvPr id="23" name="TextBox 22"/>
          <p:cNvSpPr txBox="1"/>
          <p:nvPr/>
        </p:nvSpPr>
        <p:spPr>
          <a:xfrm>
            <a:off x="118452" y="5943600"/>
            <a:ext cx="8873148" cy="923330"/>
          </a:xfrm>
          <a:prstGeom prst="rect">
            <a:avLst/>
          </a:prstGeom>
          <a:noFill/>
        </p:spPr>
        <p:txBody>
          <a:bodyPr wrap="square" rtlCol="0">
            <a:spAutoFit/>
          </a:bodyPr>
          <a:lstStyle/>
          <a:p>
            <a:r>
              <a:rPr lang="es-HN" dirty="0" smtClean="0"/>
              <a:t>Hay pocos componentes móviles y que puedan fallar en una planta AguaClara. Por eso son mucho mas confiables y con bajo riesgo de un fallo. Además los componentes son fáciles de mantener y reparar.</a:t>
            </a:r>
            <a:endParaRPr lang="es-HN" dirty="0" smtClean="0">
              <a:latin typeface="+mn-lt"/>
            </a:endParaRPr>
          </a:p>
        </p:txBody>
      </p:sp>
      <p:pic>
        <p:nvPicPr>
          <p:cNvPr id="67586" name="Picture 2" descr="https://lh3.googleusercontent.com/-k2PjgCnjjWs/TzLV3ca773I/AAAAAAAAmhY/TqH_eg88iPA/s640/IMG_114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95600" y="1676400"/>
            <a:ext cx="4114800" cy="3086100"/>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Honduras no es el único</a:t>
            </a:r>
            <a:endParaRPr lang="es-HN" dirty="0"/>
          </a:p>
        </p:txBody>
      </p:sp>
      <p:sp>
        <p:nvSpPr>
          <p:cNvPr id="3" name="Content Placeholder 2"/>
          <p:cNvSpPr>
            <a:spLocks noGrp="1"/>
          </p:cNvSpPr>
          <p:nvPr>
            <p:ph idx="1"/>
          </p:nvPr>
        </p:nvSpPr>
        <p:spPr/>
        <p:txBody>
          <a:bodyPr/>
          <a:lstStyle/>
          <a:p>
            <a:r>
              <a:rPr lang="es-HN" dirty="0" smtClean="0"/>
              <a:t>El alto índice de fallas de plantas mecanizadas no es solamente en Honduras</a:t>
            </a:r>
          </a:p>
          <a:p>
            <a:r>
              <a:rPr lang="es-HN" dirty="0" smtClean="0"/>
              <a:t>No es que las plantas altamente mecanizadas no puedan tratar el agua</a:t>
            </a:r>
          </a:p>
          <a:p>
            <a:r>
              <a:rPr lang="es-HN" dirty="0" smtClean="0"/>
              <a:t>Es que son muy vulnerables a fallar por su alto numero de componentes</a:t>
            </a:r>
          </a:p>
          <a:p>
            <a:r>
              <a:rPr lang="es-HN" dirty="0" smtClean="0"/>
              <a:t>Además requieren más empleados con alta capacitación para mantenerlas</a:t>
            </a:r>
            <a:endParaRPr lang="es-HN" dirty="0"/>
          </a:p>
        </p:txBody>
      </p:sp>
    </p:spTree>
    <p:extLst>
      <p:ext uri="{BB962C8B-B14F-4D97-AF65-F5344CB8AC3E}">
        <p14:creationId xmlns:p14="http://schemas.microsoft.com/office/powerpoint/2010/main" val="1056380373"/>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sz="3600" dirty="0" smtClean="0"/>
              <a:t>Observaciones de plantas potabilizadoras Hondureñas</a:t>
            </a:r>
            <a:endParaRPr lang="es-HN" sz="3600" dirty="0"/>
          </a:p>
        </p:txBody>
      </p:sp>
      <p:sp>
        <p:nvSpPr>
          <p:cNvPr id="3" name="Content Placeholder 2"/>
          <p:cNvSpPr>
            <a:spLocks noGrp="1"/>
          </p:cNvSpPr>
          <p:nvPr>
            <p:ph idx="1"/>
          </p:nvPr>
        </p:nvSpPr>
        <p:spPr>
          <a:xfrm>
            <a:off x="457200" y="1600200"/>
            <a:ext cx="5715000" cy="4525963"/>
          </a:xfrm>
        </p:spPr>
        <p:txBody>
          <a:bodyPr/>
          <a:lstStyle/>
          <a:p>
            <a:r>
              <a:rPr lang="es-HN" dirty="0" smtClean="0"/>
              <a:t>He visitado la planta obra civil en </a:t>
            </a:r>
            <a:r>
              <a:rPr lang="es-HN" dirty="0" err="1" smtClean="0"/>
              <a:t>Siguatepeque</a:t>
            </a:r>
            <a:r>
              <a:rPr lang="es-HN" dirty="0" smtClean="0"/>
              <a:t> cada año por 6 veces y esta planta está deteriorando y muchos componentes ya pasaron su vida útil</a:t>
            </a:r>
          </a:p>
          <a:p>
            <a:pPr lvl="1"/>
            <a:r>
              <a:rPr lang="es-HN" dirty="0" smtClean="0"/>
              <a:t>Válvula de control de nivel de agua en los filtros</a:t>
            </a:r>
          </a:p>
          <a:p>
            <a:pPr lvl="1"/>
            <a:r>
              <a:rPr lang="es-HN" dirty="0" smtClean="0"/>
              <a:t>Bombas de dosificación</a:t>
            </a:r>
          </a:p>
        </p:txBody>
      </p:sp>
      <p:pic>
        <p:nvPicPr>
          <p:cNvPr id="3074" name="Picture 2"/>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bwMode="auto">
          <a:xfrm>
            <a:off x="6413864" y="2514600"/>
            <a:ext cx="2653936"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descr="C:\Users\monroe\Pictures\Honduras 2013\Siguatepeque\IMG_146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13863" y="4776106"/>
            <a:ext cx="2653937" cy="19904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onroe\Pictures\Honduras 2013\Siguatepeque\IMG_1463.JPG"/>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096000" y="2514600"/>
            <a:ext cx="29718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009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Reflexiones</a:t>
            </a:r>
            <a:endParaRPr lang="es-HN" dirty="0"/>
          </a:p>
        </p:txBody>
      </p:sp>
      <p:sp>
        <p:nvSpPr>
          <p:cNvPr id="3" name="Content Placeholder 2"/>
          <p:cNvSpPr>
            <a:spLocks noGrp="1"/>
          </p:cNvSpPr>
          <p:nvPr>
            <p:ph idx="1"/>
          </p:nvPr>
        </p:nvSpPr>
        <p:spPr/>
        <p:txBody>
          <a:bodyPr/>
          <a:lstStyle/>
          <a:p>
            <a:endParaRPr lang="es-HN" dirty="0"/>
          </a:p>
        </p:txBody>
      </p:sp>
    </p:spTree>
    <p:extLst>
      <p:ext uri="{BB962C8B-B14F-4D97-AF65-F5344CB8AC3E}">
        <p14:creationId xmlns:p14="http://schemas.microsoft.com/office/powerpoint/2010/main" val="148974082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s-HN" dirty="0" smtClean="0"/>
              <a:t>Nueva teoría:</a:t>
            </a:r>
            <a:br>
              <a:rPr lang="es-HN" dirty="0" smtClean="0"/>
            </a:br>
            <a:r>
              <a:rPr lang="es-HN" dirty="0" smtClean="0"/>
              <a:t>Floculación</a:t>
            </a:r>
            <a:endParaRPr lang="es-HN" dirty="0"/>
          </a:p>
        </p:txBody>
      </p:sp>
    </p:spTree>
    <p:extLst>
      <p:ext uri="{BB962C8B-B14F-4D97-AF65-F5344CB8AC3E}">
        <p14:creationId xmlns:p14="http://schemas.microsoft.com/office/powerpoint/2010/main" val="169469638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effectLst/>
        </p:spPr>
        <p:txBody>
          <a:bodyPr/>
          <a:lstStyle/>
          <a:p>
            <a:r>
              <a:rPr lang="es-HN" noProof="0" dirty="0" smtClean="0"/>
              <a:t>Como crecen los flóculos?</a:t>
            </a:r>
            <a:endParaRPr lang="es-HN" noProof="0" dirty="0"/>
          </a:p>
        </p:txBody>
      </p:sp>
      <p:pic>
        <p:nvPicPr>
          <p:cNvPr id="155"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1884277" y="3948305"/>
            <a:ext cx="187325" cy="185738"/>
          </a:xfrm>
          <a:prstGeom prst="rect">
            <a:avLst/>
          </a:prstGeom>
          <a:noFill/>
          <a:ln w="12700">
            <a:noFill/>
            <a:miter lim="800000"/>
            <a:headEnd type="none" w="lg" len="med"/>
            <a:tailEnd type="none" w="lg" len="med"/>
          </a:ln>
          <a:effectLst/>
        </p:spPr>
      </p:pic>
      <p:pic>
        <p:nvPicPr>
          <p:cNvPr id="156"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3220765" y="482945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7"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036677" y="1864508"/>
            <a:ext cx="187325" cy="185738"/>
          </a:xfrm>
          <a:prstGeom prst="rect">
            <a:avLst/>
          </a:prstGeom>
          <a:noFill/>
          <a:ln w="12700">
            <a:noFill/>
            <a:miter lim="800000"/>
            <a:headEnd type="none" w="lg" len="med"/>
            <a:tailEnd type="none" w="lg" len="med"/>
          </a:ln>
          <a:effectLst/>
        </p:spPr>
      </p:pic>
      <p:pic>
        <p:nvPicPr>
          <p:cNvPr id="158"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3373165" y="2762285"/>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9"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177998" y="2978450"/>
            <a:ext cx="187325" cy="185738"/>
          </a:xfrm>
          <a:prstGeom prst="rect">
            <a:avLst/>
          </a:prstGeom>
          <a:noFill/>
          <a:ln w="12700">
            <a:noFill/>
            <a:miter lim="800000"/>
            <a:headEnd type="none" w="lg" len="med"/>
            <a:tailEnd type="none" w="lg" len="med"/>
          </a:ln>
          <a:effectLst/>
        </p:spPr>
      </p:pic>
      <p:pic>
        <p:nvPicPr>
          <p:cNvPr id="160"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3514486" y="3876227"/>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3"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5428381" y="3843002"/>
            <a:ext cx="187325" cy="185738"/>
          </a:xfrm>
          <a:prstGeom prst="rect">
            <a:avLst/>
          </a:prstGeom>
          <a:noFill/>
          <a:ln w="12700">
            <a:noFill/>
            <a:miter lim="800000"/>
            <a:headEnd type="none" w="lg" len="med"/>
            <a:tailEnd type="none" w="lg" len="med"/>
          </a:ln>
          <a:effectLst/>
        </p:spPr>
      </p:pic>
      <p:pic>
        <p:nvPicPr>
          <p:cNvPr id="164"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6764869" y="47407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nvGrpSpPr>
          <p:cNvPr id="167" name="Group 166"/>
          <p:cNvGrpSpPr/>
          <p:nvPr/>
        </p:nvGrpSpPr>
        <p:grpSpPr>
          <a:xfrm>
            <a:off x="7111118" y="3304654"/>
            <a:ext cx="283630" cy="253824"/>
            <a:chOff x="6986427" y="2972145"/>
            <a:chExt cx="283630" cy="253824"/>
          </a:xfrm>
        </p:grpSpPr>
        <p:pic>
          <p:nvPicPr>
            <p:cNvPr id="165"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66"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170" name="Group 169"/>
          <p:cNvGrpSpPr/>
          <p:nvPr/>
        </p:nvGrpSpPr>
        <p:grpSpPr>
          <a:xfrm>
            <a:off x="2394919" y="5205503"/>
            <a:ext cx="291942" cy="203954"/>
            <a:chOff x="2394919" y="5205503"/>
            <a:chExt cx="291942" cy="203954"/>
          </a:xfrm>
        </p:grpSpPr>
        <p:pic>
          <p:nvPicPr>
            <p:cNvPr id="168"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394125" y="5206297"/>
              <a:ext cx="187325" cy="185738"/>
            </a:xfrm>
            <a:prstGeom prst="rect">
              <a:avLst/>
            </a:prstGeom>
            <a:noFill/>
            <a:ln w="12700">
              <a:noFill/>
              <a:miter lim="800000"/>
              <a:headEnd type="none" w="lg" len="med"/>
              <a:tailEnd type="none" w="lg" len="med"/>
            </a:ln>
            <a:effectLst/>
          </p:spPr>
        </p:pic>
        <p:pic>
          <p:nvPicPr>
            <p:cNvPr id="169"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2500329" y="522292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174" name="Group 173"/>
          <p:cNvGrpSpPr/>
          <p:nvPr/>
        </p:nvGrpSpPr>
        <p:grpSpPr>
          <a:xfrm>
            <a:off x="2231441" y="3703623"/>
            <a:ext cx="291937" cy="212275"/>
            <a:chOff x="2231441" y="3046896"/>
            <a:chExt cx="291937" cy="212275"/>
          </a:xfrm>
        </p:grpSpPr>
        <p:pic>
          <p:nvPicPr>
            <p:cNvPr id="172"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2336846" y="3047690"/>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3"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230647" y="3072640"/>
              <a:ext cx="187325" cy="185738"/>
            </a:xfrm>
            <a:prstGeom prst="rect">
              <a:avLst/>
            </a:prstGeom>
            <a:noFill/>
            <a:ln w="12700">
              <a:noFill/>
              <a:miter lim="800000"/>
              <a:headEnd type="none" w="lg" len="med"/>
              <a:tailEnd type="none" w="lg" len="med"/>
            </a:ln>
            <a:effectLst/>
          </p:spPr>
        </p:pic>
      </p:grpSp>
      <p:grpSp>
        <p:nvGrpSpPr>
          <p:cNvPr id="176" name="Group 175"/>
          <p:cNvGrpSpPr/>
          <p:nvPr/>
        </p:nvGrpSpPr>
        <p:grpSpPr>
          <a:xfrm>
            <a:off x="2962956" y="2115885"/>
            <a:ext cx="300259" cy="237183"/>
            <a:chOff x="2962956" y="2115885"/>
            <a:chExt cx="300259" cy="237183"/>
          </a:xfrm>
        </p:grpSpPr>
        <p:pic>
          <p:nvPicPr>
            <p:cNvPr id="171"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5"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83" name="Group 182"/>
          <p:cNvGrpSpPr/>
          <p:nvPr/>
        </p:nvGrpSpPr>
        <p:grpSpPr>
          <a:xfrm>
            <a:off x="4503627" y="2218458"/>
            <a:ext cx="499826" cy="320263"/>
            <a:chOff x="4503627" y="2218458"/>
            <a:chExt cx="499826" cy="320263"/>
          </a:xfrm>
        </p:grpSpPr>
        <p:grpSp>
          <p:nvGrpSpPr>
            <p:cNvPr id="177" name="Group 176"/>
            <p:cNvGrpSpPr/>
            <p:nvPr/>
          </p:nvGrpSpPr>
          <p:grpSpPr>
            <a:xfrm>
              <a:off x="4503627" y="2301538"/>
              <a:ext cx="300259" cy="237183"/>
              <a:chOff x="2962956" y="2115885"/>
              <a:chExt cx="300259" cy="237183"/>
            </a:xfrm>
          </p:grpSpPr>
          <p:pic>
            <p:nvPicPr>
              <p:cNvPr id="178"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9"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80" name="Group 179"/>
            <p:cNvGrpSpPr/>
            <p:nvPr/>
          </p:nvGrpSpPr>
          <p:grpSpPr>
            <a:xfrm>
              <a:off x="4719823" y="2218458"/>
              <a:ext cx="283630" cy="253824"/>
              <a:chOff x="6986427" y="2972145"/>
              <a:chExt cx="283630" cy="253824"/>
            </a:xfrm>
          </p:grpSpPr>
          <p:pic>
            <p:nvPicPr>
              <p:cNvPr id="181"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82"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90" name="Group 189"/>
          <p:cNvGrpSpPr/>
          <p:nvPr/>
        </p:nvGrpSpPr>
        <p:grpSpPr>
          <a:xfrm>
            <a:off x="1849027" y="5784639"/>
            <a:ext cx="319658" cy="359128"/>
            <a:chOff x="1849027" y="5784639"/>
            <a:chExt cx="319658" cy="359128"/>
          </a:xfrm>
        </p:grpSpPr>
        <p:grpSp>
          <p:nvGrpSpPr>
            <p:cNvPr id="184" name="Group 183"/>
            <p:cNvGrpSpPr/>
            <p:nvPr/>
          </p:nvGrpSpPr>
          <p:grpSpPr>
            <a:xfrm>
              <a:off x="1849027" y="5939813"/>
              <a:ext cx="291942" cy="203954"/>
              <a:chOff x="2394919" y="5205503"/>
              <a:chExt cx="291942" cy="203954"/>
            </a:xfrm>
          </p:grpSpPr>
          <p:pic>
            <p:nvPicPr>
              <p:cNvPr id="185"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394125" y="5206297"/>
                <a:ext cx="187325" cy="185738"/>
              </a:xfrm>
              <a:prstGeom prst="rect">
                <a:avLst/>
              </a:prstGeom>
              <a:noFill/>
              <a:ln w="12700">
                <a:noFill/>
                <a:miter lim="800000"/>
                <a:headEnd type="none" w="lg" len="med"/>
                <a:tailEnd type="none" w="lg" len="med"/>
              </a:ln>
              <a:effectLst/>
            </p:spPr>
          </p:pic>
          <p:pic>
            <p:nvPicPr>
              <p:cNvPr id="186"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2500329" y="522292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187" name="Group 186"/>
            <p:cNvGrpSpPr/>
            <p:nvPr/>
          </p:nvGrpSpPr>
          <p:grpSpPr>
            <a:xfrm>
              <a:off x="1876748" y="5784639"/>
              <a:ext cx="291937" cy="212275"/>
              <a:chOff x="2231441" y="3046896"/>
              <a:chExt cx="291937" cy="212275"/>
            </a:xfrm>
          </p:grpSpPr>
          <p:pic>
            <p:nvPicPr>
              <p:cNvPr id="188"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flipV="1">
                <a:off x="2336846" y="3047690"/>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89"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2230647" y="3072640"/>
                <a:ext cx="187325" cy="185738"/>
              </a:xfrm>
              <a:prstGeom prst="rect">
                <a:avLst/>
              </a:prstGeom>
              <a:noFill/>
              <a:ln w="12700">
                <a:noFill/>
                <a:miter lim="800000"/>
                <a:headEnd type="none" w="lg" len="med"/>
                <a:tailEnd type="none" w="lg" len="med"/>
              </a:ln>
              <a:effectLst/>
            </p:spPr>
          </p:pic>
        </p:grpSp>
      </p:grpSp>
      <p:pic>
        <p:nvPicPr>
          <p:cNvPr id="38" name="Picture 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764880" y="2882756"/>
            <a:ext cx="187325" cy="185738"/>
          </a:xfrm>
          <a:prstGeom prst="rect">
            <a:avLst/>
          </a:prstGeom>
          <a:noFill/>
          <a:ln w="12700">
            <a:noFill/>
            <a:miter lim="800000"/>
            <a:headEnd type="none" w="lg" len="med"/>
            <a:tailEnd type="none" w="lg" len="med"/>
          </a:ln>
          <a:effectLst/>
        </p:spPr>
      </p:pic>
    </p:spTree>
    <p:extLst>
      <p:ext uri="{BB962C8B-B14F-4D97-AF65-F5344CB8AC3E}">
        <p14:creationId xmlns:p14="http://schemas.microsoft.com/office/powerpoint/2010/main" val="843733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childTnLst>
                                    <p:animMotion origin="layout" path="M 3.88889E-6 -9.43326E-6 C -0.04688 0.03932 -0.09375 0.07864 -0.05139 0.12722 C -0.00903 0.1758 0.15017 0.28521 0.25399 0.291 C 0.35781 0.29724 0.55677 0.21582 0.5717 0.16377 C 0.58663 0.11172 0.40226 -0.01851 0.3434 -0.02129 C 0.28455 -0.02406 0.26285 0.16747 0.21858 0.14735 C 0.17431 0.12722 0.11285 -0.19732 0.07778 -0.14157 C 0.04271 -0.08583 -0.06875 0.37936 0.00799 0.48184 C 0.08472 0.58477 0.4816 0.57182 0.53802 0.4749 C 0.59444 0.37844 0.43559 -0.01828 0.34687 -0.09785 C 0.25816 -0.17743 0.1316 -0.08999 0.00521 -0.00255 " pathEditMode="relative" ptsTypes="aaaaaaaaaaA">
                                      <p:cBhvr>
                                        <p:cTn id="6" dur="5000" fill="hold"/>
                                        <p:tgtEl>
                                          <p:spTgt spid="38"/>
                                        </p:tgtEl>
                                        <p:attrNameLst>
                                          <p:attrName>ppt_x</p:attrName>
                                          <p:attrName>ppt_y</p:attrName>
                                        </p:attrNameLst>
                                      </p:cBhvr>
                                    </p:animMotion>
                                  </p:childTnLst>
                                </p:cTn>
                              </p:par>
                              <p:par>
                                <p:cTn id="7" presetID="0" presetClass="path" presetSubtype="0" fill="hold" nodeType="withEffect">
                                  <p:stCondLst>
                                    <p:cond delay="0"/>
                                  </p:stCondLst>
                                  <p:childTnLst>
                                    <p:animMotion origin="layout" path="M 5.55556E-7 4.44444E-6 C 0.0066 0.01504 0.04444 0.07569 0.03958 0.09027 C 0.03472 0.10486 -0.01719 0.09328 -0.02951 0.08796 C -0.04184 0.08263 -0.03924 0.06226 -0.0349 0.05763 C -0.03056 0.053 -0.00642 0.0618 -0.00313 0.06018 C 0.00017 0.05856 -0.00747 0.05324 -0.01493 0.04791 C -0.0224 0.04259 -0.03993 0.02754 -0.04757 0.02847 C -0.05521 0.02939 -0.06215 0.04097 -0.06129 0.05277 C -0.06042 0.06458 -0.05313 0.09537 -0.04271 0.0993 C -0.03229 0.10324 0.00434 0.08078 0.00087 0.07615 C -0.0026 0.07152 -0.05712 0.06342 -0.06389 0.07106 L -0.03941 0.12199 C -0.02379 0.13101 0.0151 0.13032 0.03056 0.12546 C 0.04601 0.1206 0.04549 0.10046 0.05365 0.09328 C 0.06181 0.08611 0.08038 0.09074 0.07969 0.08194 C 0.07899 0.07314 0.04566 0.04722 0.04965 0.04074 L 0.10365 0.04236 " pathEditMode="relative" rAng="0" ptsTypes="aaaaaaaaaaAaaaaAa">
                                      <p:cBhvr>
                                        <p:cTn id="8" dur="3000" fill="hold"/>
                                        <p:tgtEl>
                                          <p:spTgt spid="157"/>
                                        </p:tgtEl>
                                        <p:attrNameLst>
                                          <p:attrName>ppt_x</p:attrName>
                                          <p:attrName>ppt_y</p:attrName>
                                        </p:attrNameLst>
                                      </p:cBhvr>
                                      <p:rCtr x="2000" y="6600"/>
                                    </p:animMotion>
                                  </p:childTnLst>
                                  <p:subTnLst>
                                    <p:set>
                                      <p:cBhvr override="childStyle">
                                        <p:cTn dur="1" fill="hold" display="0" masterRel="sameClick" afterEffect="1">
                                          <p:stCondLst>
                                            <p:cond evt="end" delay="0">
                                              <p:tn val="7"/>
                                            </p:cond>
                                          </p:stCondLst>
                                        </p:cTn>
                                        <p:tgtEl>
                                          <p:spTgt spid="157"/>
                                        </p:tgtEl>
                                        <p:attrNameLst>
                                          <p:attrName>style.visibility</p:attrName>
                                        </p:attrNameLst>
                                      </p:cBhvr>
                                      <p:to>
                                        <p:strVal val="hidden"/>
                                      </p:to>
                                    </p:set>
                                  </p:subTnLst>
                                </p:cTn>
                              </p:par>
                              <p:par>
                                <p:cTn id="9" presetID="0" presetClass="path" presetSubtype="0" fill="hold" nodeType="withEffect">
                                  <p:stCondLst>
                                    <p:cond delay="0"/>
                                  </p:stCondLst>
                                  <p:childTnLst>
                                    <p:animMotion origin="layout" path="M 5.55112E-17 -2.59259E-6 C 0.00729 -0.00555 0.03542 -0.0324 0.04358 -0.03403 C 0.05174 -0.03565 0.05521 -0.02963 0.04913 -0.00972 C 0.04306 0.01019 0.02552 0.07408 0.00729 0.08496 C -0.01094 0.09584 -0.05608 0.05116 -0.06007 0.05579 C -0.06406 0.06042 -0.03958 0.11227 -0.01632 0.11273 C 0.00694 0.1132 0.08229 0.07153 0.08003 0.0581 C 0.07778 0.04468 -0.01233 0.0456 -0.03003 0.03148 C -0.04774 0.01736 -0.0342 -0.01528 -0.02639 -0.02662 C -0.01858 -0.03796 0.01181 -0.02778 0.01719 -0.03634 C 0.02257 -0.0449 0.01285 -0.07453 0.00642 -0.0787 C 5.55112E-17 -0.08287 -0.01615 -0.05926 -0.02101 -0.0618 C -0.02587 -0.06435 -0.02066 -0.08935 -0.02274 -0.09444 L -0.03368 -0.09213 " pathEditMode="relative" rAng="0" ptsTypes="aaaaaaaaaaaaAA">
                                      <p:cBhvr>
                                        <p:cTn id="10" dur="3000" fill="hold"/>
                                        <p:tgtEl>
                                          <p:spTgt spid="158"/>
                                        </p:tgtEl>
                                        <p:attrNameLst>
                                          <p:attrName>ppt_x</p:attrName>
                                          <p:attrName>ppt_y</p:attrName>
                                        </p:attrNameLst>
                                      </p:cBhvr>
                                      <p:rCtr x="900" y="900"/>
                                    </p:animMotion>
                                  </p:childTnLst>
                                  <p:subTnLst>
                                    <p:set>
                                      <p:cBhvr override="childStyle">
                                        <p:cTn dur="1" fill="hold" display="0" masterRel="sameClick" afterEffect="1">
                                          <p:stCondLst>
                                            <p:cond evt="end" delay="0">
                                              <p:tn val="9"/>
                                            </p:cond>
                                          </p:stCondLst>
                                        </p:cTn>
                                        <p:tgtEl>
                                          <p:spTgt spid="158"/>
                                        </p:tgtEl>
                                        <p:attrNameLst>
                                          <p:attrName>style.visibility</p:attrName>
                                        </p:attrNameLst>
                                      </p:cBhvr>
                                      <p:to>
                                        <p:strVal val="hidden"/>
                                      </p:to>
                                    </p:set>
                                  </p:subTnLst>
                                </p:cTn>
                              </p:par>
                              <p:par>
                                <p:cTn id="11" presetID="0" presetClass="path" presetSubtype="0" fill="hold" nodeType="withEffect">
                                  <p:stCondLst>
                                    <p:cond delay="0"/>
                                  </p:stCondLst>
                                  <p:childTnLst>
                                    <p:animMotion origin="layout" path="M 2.5E-6 -0.00115 C 0.00642 0.01389 0.04427 0.07454 0.03941 0.08912 C 0.03472 0.10371 -0.01719 0.09213 -0.02952 0.08681 C -0.04184 0.08148 -0.03924 0.06111 -0.0349 0.05648 C -0.03056 0.05186 -0.00643 0.06065 -0.00313 0.05903 C 2.5E-6 0.05741 -0.00747 0.05209 -0.01493 0.04676 C -0.0224 0.04144 -0.03993 0.02639 -0.04757 0.02732 C -0.05521 0.02824 -0.06216 0.03982 -0.06129 0.05162 C -0.06042 0.06343 -0.05313 0.09422 -0.04271 0.09815 C -0.03229 0.10209 0.00416 0.07963 0.00087 0.075 C -0.00261 0.07037 -0.05712 0.06227 -0.06389 0.06991 L -0.03941 0.12084 C -0.02379 0.12986 0.03784 0.12014 0.03055 0.12431 C 0.02309 0.12848 -0.06354 0.14838 -0.08299 0.14607 C -0.10243 0.14375 -0.08594 0.12292 -0.08577 0.10973 C -0.08559 0.09653 -0.09688 0.06667 -0.08212 0.06621 L 0.0033 0.10625 " pathEditMode="relative" rAng="0" ptsTypes="aaaaaaaaaaAaaaaAa">
                                      <p:cBhvr>
                                        <p:cTn id="12" dur="3000" fill="hold"/>
                                        <p:tgtEl>
                                          <p:spTgt spid="159"/>
                                        </p:tgtEl>
                                        <p:attrNameLst>
                                          <p:attrName>ppt_x</p:attrName>
                                          <p:attrName>ppt_y</p:attrName>
                                        </p:attrNameLst>
                                      </p:cBhvr>
                                      <p:rCtr x="-2900" y="7500"/>
                                    </p:animMotion>
                                  </p:childTnLst>
                                  <p:subTnLst>
                                    <p:set>
                                      <p:cBhvr override="childStyle">
                                        <p:cTn dur="1" fill="hold" display="0" masterRel="sameClick" afterEffect="1">
                                          <p:stCondLst>
                                            <p:cond evt="end" delay="0">
                                              <p:tn val="11"/>
                                            </p:cond>
                                          </p:stCondLst>
                                        </p:cTn>
                                        <p:tgtEl>
                                          <p:spTgt spid="159"/>
                                        </p:tgtEl>
                                        <p:attrNameLst>
                                          <p:attrName>style.visibility</p:attrName>
                                        </p:attrNameLst>
                                      </p:cBhvr>
                                      <p:to>
                                        <p:strVal val="hidden"/>
                                      </p:to>
                                    </p:set>
                                  </p:subTnLst>
                                </p:cTn>
                              </p:par>
                              <p:par>
                                <p:cTn id="13" presetID="0" presetClass="path" presetSubtype="0" fill="hold" nodeType="withEffect">
                                  <p:stCondLst>
                                    <p:cond delay="0"/>
                                  </p:stCondLst>
                                  <p:childTnLst>
                                    <p:animMotion origin="layout" path="M 1.94444E-6 -0.00116 C 0.00729 -0.00671 0.03541 -0.03356 0.04357 -0.03518 C 0.05173 -0.03681 0.05521 -0.03079 0.04913 -0.01088 C 0.04305 0.00903 0.02552 0.07292 0.00729 0.0838 C -0.01094 0.09468 -0.04774 0.08171 -0.06007 0.05463 C -0.0724 0.02755 -0.05261 -0.07014 -0.06649 -0.07917 C -0.08038 -0.08819 -0.14896 -0.01736 -0.14288 0.00093 C -0.13681 0.01921 -0.04948 0.03519 -0.03004 0.03032 C -0.01059 0.02546 -0.0342 -0.01643 -0.02639 -0.02778 C -0.01858 -0.03912 0.0118 -0.02893 0.01719 -0.0375 C 0.02257 -0.04606 0.01285 -0.07569 0.00642 -0.07986 C 1.94444E-6 -0.08403 -0.01059 -0.0713 -0.02101 -0.06296 C -0.03143 -0.05463 -0.03802 -0.03727 -0.05608 -0.03032 C -0.07413 -0.02338 -0.11441 -0.02361 -0.12969 -0.02176 " pathEditMode="relative" rAng="0" ptsTypes="aaaaaaaaaaaaaa">
                                      <p:cBhvr>
                                        <p:cTn id="14" dur="3000" fill="hold"/>
                                        <p:tgtEl>
                                          <p:spTgt spid="160"/>
                                        </p:tgtEl>
                                        <p:attrNameLst>
                                          <p:attrName>ppt_x</p:attrName>
                                          <p:attrName>ppt_y</p:attrName>
                                        </p:attrNameLst>
                                      </p:cBhvr>
                                      <p:rCtr x="-4700" y="400"/>
                                    </p:animMotion>
                                  </p:childTnLst>
                                  <p:subTnLst>
                                    <p:set>
                                      <p:cBhvr override="childStyle">
                                        <p:cTn dur="1" fill="hold" display="0" masterRel="sameClick" afterEffect="1">
                                          <p:stCondLst>
                                            <p:cond evt="end" delay="0">
                                              <p:tn val="13"/>
                                            </p:cond>
                                          </p:stCondLst>
                                        </p:cTn>
                                        <p:tgtEl>
                                          <p:spTgt spid="160"/>
                                        </p:tgtEl>
                                        <p:attrNameLst>
                                          <p:attrName>style.visibility</p:attrName>
                                        </p:attrNameLst>
                                      </p:cBhvr>
                                      <p:to>
                                        <p:strVal val="hidden"/>
                                      </p:to>
                                    </p:set>
                                  </p:subTnLst>
                                </p:cTn>
                              </p:par>
                              <p:par>
                                <p:cTn id="15" presetID="0" presetClass="path" presetSubtype="0" fill="hold" nodeType="withEffect">
                                  <p:stCondLst>
                                    <p:cond delay="0"/>
                                  </p:stCondLst>
                                  <p:childTnLst>
                                    <p:animMotion origin="layout" path="M 0.00712 0.00185 C 0.02222 0.0294 0.10156 0.14005 0.09878 0.1669 C 0.09601 0.19375 -0.01007 0.1713 -0.0099 0.1625 C -0.00972 0.15371 0.08264 0.12917 0.09983 0.11459 C 0.11701 0.1 0.10781 0.07894 0.0934 0.07454 C 0.07899 0.07014 0.0349 0.09213 0.01302 0.08843 C -0.00885 0.08472 -0.02622 0.05093 -0.03837 0.05255 C -0.05035 0.05417 -0.06129 0.0757 -0.0599 0.09746 C -0.05851 0.11945 -0.05608 0.20185 -0.03073 0.18357 C -0.00538 0.16528 0.09809 -0.00393 0.09253 -0.01273 C 0.08698 -0.02153 -0.04427 0.09144 -0.06389 0.13125 C -0.08351 0.17107 -0.05035 0.20857 -0.02552 0.22547 C -0.00069 0.24236 0.06024 0.24097 0.08455 0.23195 C 0.10885 0.22292 0.10799 0.18565 0.12083 0.17246 C 0.13368 0.15926 0.16302 0.16783 0.16181 0.15139 C 0.16076 0.13519 0.11094 0.11227 0.11458 0.07523 L 0.18351 -0.07083 " pathEditMode="relative" rAng="0" ptsTypes="aaaaaaaaaaaaaaaAa">
                                      <p:cBhvr>
                                        <p:cTn id="16" dur="3000" fill="hold"/>
                                        <p:tgtEl>
                                          <p:spTgt spid="163"/>
                                        </p:tgtEl>
                                        <p:attrNameLst>
                                          <p:attrName>ppt_x</p:attrName>
                                          <p:attrName>ppt_y</p:attrName>
                                        </p:attrNameLst>
                                      </p:cBhvr>
                                      <p:rCtr x="4300" y="8400"/>
                                    </p:animMotion>
                                  </p:childTnLst>
                                  <p:subTnLst>
                                    <p:set>
                                      <p:cBhvr override="childStyle">
                                        <p:cTn dur="1" fill="hold" display="0" masterRel="sameClick" afterEffect="1">
                                          <p:stCondLst>
                                            <p:cond evt="end" delay="0">
                                              <p:tn val="15"/>
                                            </p:cond>
                                          </p:stCondLst>
                                        </p:cTn>
                                        <p:tgtEl>
                                          <p:spTgt spid="163"/>
                                        </p:tgtEl>
                                        <p:attrNameLst>
                                          <p:attrName>style.visibility</p:attrName>
                                        </p:attrNameLst>
                                      </p:cBhvr>
                                      <p:to>
                                        <p:strVal val="hidden"/>
                                      </p:to>
                                    </p:set>
                                  </p:subTnLst>
                                </p:cTn>
                              </p:par>
                              <p:par>
                                <p:cTn id="17" presetID="0" presetClass="path" presetSubtype="0" fill="hold" nodeType="withEffect">
                                  <p:stCondLst>
                                    <p:cond delay="0"/>
                                  </p:stCondLst>
                                  <p:childTnLst>
                                    <p:animMotion origin="layout" path="M 0.00451 0.00208 C 0.01632 0.01111 0.04653 0.04444 0.07552 0.05648 C 0.10451 0.06852 0.17361 0.04884 0.17813 0.07477 C 0.18264 0.10069 0.12951 0.19583 0.10226 0.21157 C 0.075 0.22731 0.02014 0.16227 0.01493 0.16898 C 0.0099 0.17569 0.04149 0.25139 0.0717 0.25208 C 0.10191 0.25278 0.19965 0.1919 0.1967 0.17222 C 0.19375 0.15278 0.07691 0.15417 0.05399 0.13356 C 0.0309 0.11296 0.04063 0.09815 0.05868 0.04884 C 0.07674 -0.00046 0.15608 -0.12917 0.16267 -0.16273 C 0.16927 -0.1963 0.10955 -0.11898 0.09826 -0.15301 C 0.08698 -0.18704 0.08872 -0.35625 0.09462 -0.36759 C 0.10052 -0.37894 0.14132 -0.24769 0.13368 -0.22107 C 0.12604 -0.19444 0.06597 -0.21042 0.04826 -0.20764 " pathEditMode="relative" rAng="0" ptsTypes="aaaaaaaaaaaaaa">
                                      <p:cBhvr>
                                        <p:cTn id="18" dur="3000" fill="hold"/>
                                        <p:tgtEl>
                                          <p:spTgt spid="164"/>
                                        </p:tgtEl>
                                        <p:attrNameLst>
                                          <p:attrName>ppt_x</p:attrName>
                                          <p:attrName>ppt_y</p:attrName>
                                        </p:attrNameLst>
                                      </p:cBhvr>
                                      <p:rCtr x="9800" y="-6500"/>
                                    </p:animMotion>
                                  </p:childTnLst>
                                  <p:subTnLst>
                                    <p:set>
                                      <p:cBhvr override="childStyle">
                                        <p:cTn dur="1" fill="hold" display="0" masterRel="sameClick" afterEffect="1">
                                          <p:stCondLst>
                                            <p:cond evt="end" delay="0">
                                              <p:tn val="17"/>
                                            </p:cond>
                                          </p:stCondLst>
                                        </p:cTn>
                                        <p:tgtEl>
                                          <p:spTgt spid="164"/>
                                        </p:tgtEl>
                                        <p:attrNameLst>
                                          <p:attrName>style.visibility</p:attrName>
                                        </p:attrNameLst>
                                      </p:cBhvr>
                                      <p:to>
                                        <p:strVal val="hidden"/>
                                      </p:to>
                                    </p:set>
                                  </p:subTnLst>
                                </p:cTn>
                              </p:par>
                              <p:par>
                                <p:cTn id="19" presetID="0" presetClass="path" presetSubtype="0" fill="hold" nodeType="withEffect">
                                  <p:stCondLst>
                                    <p:cond delay="0"/>
                                  </p:stCondLst>
                                  <p:childTnLst>
                                    <p:animMotion origin="layout" path="M 5.55556E-7 -0.00255 C 0.01667 0.02569 0.10035 0.13935 0.09878 0.16689 C 0.09722 0.19444 0.00955 0.17245 -0.0099 0.1625 C -0.02934 0.15277 -0.02517 0.11504 -0.0184 0.10648 C -0.01163 0.09791 0.02639 0.11412 0.0316 0.11111 C 0.03681 0.10833 0.02483 0.09838 0.01302 0.08842 C 0.00121 0.0787 -0.02622 0.05092 -0.03837 0.05254 C -0.05035 0.05416 -0.06129 0.07569 -0.0599 0.09745 C -0.05851 0.11944 -0.04705 0.17638 -0.03073 0.18356 C -0.01424 0.19097 0.0434 0.1493 0.03785 0.14074 C 0.03246 0.13217 -0.0533 0.11713 -0.06389 0.13125 L -0.02552 0.22546 C -0.00087 0.24236 0.06024 0.24097 0.08455 0.23194 C 0.10885 0.22291 0.10799 0.18564 0.12083 0.17245 C 0.13368 0.15925 0.16302 0.16782 0.16181 0.15138 C 0.16076 0.13518 0.13177 0.07013 0.11458 0.07523 L 0.05816 0.18356 " pathEditMode="relative" rAng="0" ptsTypes="aaaaaaaaaaAaaaaAa">
                                      <p:cBhvr>
                                        <p:cTn id="20" dur="3000" fill="hold"/>
                                        <p:tgtEl>
                                          <p:spTgt spid="155"/>
                                        </p:tgtEl>
                                        <p:attrNameLst>
                                          <p:attrName>ppt_x</p:attrName>
                                          <p:attrName>ppt_y</p:attrName>
                                        </p:attrNameLst>
                                      </p:cBhvr>
                                      <p:rCtr x="4900" y="12200"/>
                                    </p:animMotion>
                                  </p:childTnLst>
                                  <p:subTnLst>
                                    <p:set>
                                      <p:cBhvr override="childStyle">
                                        <p:cTn dur="1" fill="hold" display="0" masterRel="sameClick" afterEffect="1">
                                          <p:stCondLst>
                                            <p:cond evt="end" delay="0">
                                              <p:tn val="19"/>
                                            </p:cond>
                                          </p:stCondLst>
                                        </p:cTn>
                                        <p:tgtEl>
                                          <p:spTgt spid="155"/>
                                        </p:tgtEl>
                                        <p:attrNameLst>
                                          <p:attrName>style.visibility</p:attrName>
                                        </p:attrNameLst>
                                      </p:cBhvr>
                                      <p:to>
                                        <p:strVal val="hidden"/>
                                      </p:to>
                                    </p:set>
                                  </p:subTnLst>
                                </p:cTn>
                              </p:par>
                              <p:par>
                                <p:cTn id="21" presetID="0" presetClass="path" presetSubtype="0" fill="hold" nodeType="withEffect">
                                  <p:stCondLst>
                                    <p:cond delay="0"/>
                                  </p:stCondLst>
                                  <p:childTnLst>
                                    <p:animMotion origin="layout" path="M 0.00469 0.00371 C 0.02865 0.00949 0.12691 0.01667 0.14931 0.03797 C 0.1717 0.05926 0.14705 0.10324 0.13924 0.13218 C 0.13142 0.16111 0.12292 0.20556 0.10226 0.21158 C 0.0816 0.2176 0.02014 0.16227 0.01493 0.16898 C 0.0099 0.1757 0.04149 0.25139 0.0717 0.25209 C 0.10191 0.25278 0.19965 0.1919 0.1967 0.17222 C 0.19375 0.15278 0.07691 0.15417 0.05399 0.13357 C 0.0309 0.11297 0.04861 0.06528 0.05868 0.04885 C 0.06875 0.03218 0.10816 0.04722 0.1151 0.03472 C 0.12222 0.02222 0.10955 -0.02106 0.10122 -0.02708 C 0.09288 -0.0331 0.07917 -0.01458 0.06563 -0.00254 C 0.05208 0.00972 0.04358 0.03496 0.02014 0.04514 C -0.0033 0.05533 -0.05538 0.05486 -0.07517 0.05764 " pathEditMode="relative" rAng="0" ptsTypes="aaaaaaaaaaaaaa">
                                      <p:cBhvr>
                                        <p:cTn id="22" dur="3000" fill="hold"/>
                                        <p:tgtEl>
                                          <p:spTgt spid="156"/>
                                        </p:tgtEl>
                                        <p:attrNameLst>
                                          <p:attrName>ppt_x</p:attrName>
                                          <p:attrName>ppt_y</p:attrName>
                                        </p:attrNameLst>
                                      </p:cBhvr>
                                      <p:rCtr x="5700" y="10600"/>
                                    </p:animMotion>
                                  </p:childTnLst>
                                  <p:subTnLst>
                                    <p:set>
                                      <p:cBhvr override="childStyle">
                                        <p:cTn dur="1" fill="hold" display="0" masterRel="sameClick" afterEffect="1">
                                          <p:stCondLst>
                                            <p:cond evt="end" delay="0">
                                              <p:tn val="21"/>
                                            </p:cond>
                                          </p:stCondLst>
                                        </p:cTn>
                                        <p:tgtEl>
                                          <p:spTgt spid="156"/>
                                        </p:tgtEl>
                                        <p:attrNameLst>
                                          <p:attrName>style.visibility</p:attrName>
                                        </p:attrNameLst>
                                      </p:cBhvr>
                                      <p:to>
                                        <p:strVal val="hidden"/>
                                      </p:to>
                                    </p:set>
                                  </p:sub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167"/>
                                        </p:tgtEl>
                                        <p:attrNameLst>
                                          <p:attrName>style.visibility</p:attrName>
                                        </p:attrNameLst>
                                      </p:cBhvr>
                                      <p:to>
                                        <p:strVal val="visible"/>
                                      </p:to>
                                    </p:set>
                                  </p:childTnLst>
                                </p:cTn>
                              </p:par>
                            </p:childTnLst>
                          </p:cTn>
                        </p:par>
                        <p:par>
                          <p:cTn id="26" fill="hold">
                            <p:stCondLst>
                              <p:cond delay="3000"/>
                            </p:stCondLst>
                            <p:childTnLst>
                              <p:par>
                                <p:cTn id="27" presetID="1" presetClass="entr" presetSubtype="0" fill="hold" nodeType="afterEffect">
                                  <p:stCondLst>
                                    <p:cond delay="0"/>
                                  </p:stCondLst>
                                  <p:childTnLst>
                                    <p:set>
                                      <p:cBhvr>
                                        <p:cTn id="28" dur="1" fill="hold">
                                          <p:stCondLst>
                                            <p:cond delay="0"/>
                                          </p:stCondLst>
                                        </p:cTn>
                                        <p:tgtEl>
                                          <p:spTgt spid="170"/>
                                        </p:tgtEl>
                                        <p:attrNameLst>
                                          <p:attrName>style.visibility</p:attrName>
                                        </p:attrNameLst>
                                      </p:cBhvr>
                                      <p:to>
                                        <p:strVal val="visible"/>
                                      </p:to>
                                    </p:set>
                                  </p:childTnLst>
                                </p:cTn>
                              </p:par>
                            </p:childTnLst>
                          </p:cTn>
                        </p:par>
                        <p:par>
                          <p:cTn id="29" fill="hold">
                            <p:stCondLst>
                              <p:cond delay="3000"/>
                            </p:stCondLst>
                            <p:childTnLst>
                              <p:par>
                                <p:cTn id="30" presetID="1" presetClass="entr" presetSubtype="0" fill="hold" nodeType="afterEffect">
                                  <p:stCondLst>
                                    <p:cond delay="0"/>
                                  </p:stCondLst>
                                  <p:childTnLst>
                                    <p:set>
                                      <p:cBhvr>
                                        <p:cTn id="31" dur="1" fill="hold">
                                          <p:stCondLst>
                                            <p:cond delay="0"/>
                                          </p:stCondLst>
                                        </p:cTn>
                                        <p:tgtEl>
                                          <p:spTgt spid="176"/>
                                        </p:tgtEl>
                                        <p:attrNameLst>
                                          <p:attrName>style.visibility</p:attrName>
                                        </p:attrNameLst>
                                      </p:cBhvr>
                                      <p:to>
                                        <p:strVal val="visible"/>
                                      </p:to>
                                    </p:set>
                                  </p:childTnLst>
                                </p:cTn>
                              </p:par>
                            </p:childTnLst>
                          </p:cTn>
                        </p:par>
                        <p:par>
                          <p:cTn id="32" fill="hold">
                            <p:stCondLst>
                              <p:cond delay="3000"/>
                            </p:stCondLst>
                            <p:childTnLst>
                              <p:par>
                                <p:cTn id="33" presetID="1" presetClass="entr" presetSubtype="0" fill="hold" nodeType="afterEffect">
                                  <p:stCondLst>
                                    <p:cond delay="0"/>
                                  </p:stCondLst>
                                  <p:childTnLst>
                                    <p:set>
                                      <p:cBhvr>
                                        <p:cTn id="34" dur="1" fill="hold">
                                          <p:stCondLst>
                                            <p:cond delay="0"/>
                                          </p:stCondLst>
                                        </p:cTn>
                                        <p:tgtEl>
                                          <p:spTgt spid="174"/>
                                        </p:tgtEl>
                                        <p:attrNameLst>
                                          <p:attrName>style.visibility</p:attrName>
                                        </p:attrNameLst>
                                      </p:cBhvr>
                                      <p:to>
                                        <p:strVal val="visible"/>
                                      </p:to>
                                    </p:set>
                                  </p:childTnLst>
                                </p:cTn>
                              </p:par>
                            </p:childTnLst>
                          </p:cTn>
                        </p:par>
                        <p:par>
                          <p:cTn id="35" fill="hold">
                            <p:stCondLst>
                              <p:cond delay="3000"/>
                            </p:stCondLst>
                            <p:childTnLst>
                              <p:par>
                                <p:cTn id="36" presetID="0" presetClass="path" presetSubtype="0" fill="hold" nodeType="afterEffect">
                                  <p:stCondLst>
                                    <p:cond delay="0"/>
                                  </p:stCondLst>
                                  <p:childTnLst>
                                    <p:animMotion origin="layout" path="M 5.55556E-7 4.44444E-6 C -0.02778 0.00648 -0.13663 0.00856 -0.16632 0.03888 C -0.19601 0.06921 -0.20399 0.16851 -0.17813 0.18194 C -0.15226 0.19537 -0.03038 0.13796 -0.01076 0.11898 C 0.00885 0.1 -0.0408 0.06481 -0.06076 0.06805 C -0.08073 0.07129 -0.11927 0.10972 -0.1309 0.13819 C -0.14254 0.16666 -0.14653 0.21088 -0.1309 0.23888 C -0.11528 0.26689 -0.0566 0.29259 -0.03715 0.30671 " pathEditMode="relative" rAng="0" ptsTypes="aaaaaaaa">
                                      <p:cBhvr>
                                        <p:cTn id="37" dur="3000" fill="hold"/>
                                        <p:tgtEl>
                                          <p:spTgt spid="174"/>
                                        </p:tgtEl>
                                        <p:attrNameLst>
                                          <p:attrName>ppt_x</p:attrName>
                                          <p:attrName>ppt_y</p:attrName>
                                        </p:attrNameLst>
                                      </p:cBhvr>
                                      <p:rCtr x="-9800" y="15300"/>
                                    </p:animMotion>
                                  </p:childTnLst>
                                  <p:subTnLst>
                                    <p:set>
                                      <p:cBhvr override="childStyle">
                                        <p:cTn dur="1" fill="hold" display="0" masterRel="sameClick" afterEffect="1">
                                          <p:stCondLst>
                                            <p:cond evt="end" delay="0">
                                              <p:tn val="36"/>
                                            </p:cond>
                                          </p:stCondLst>
                                        </p:cTn>
                                        <p:tgtEl>
                                          <p:spTgt spid="174"/>
                                        </p:tgtEl>
                                        <p:attrNameLst>
                                          <p:attrName>style.visibility</p:attrName>
                                        </p:attrNameLst>
                                      </p:cBhvr>
                                      <p:to>
                                        <p:strVal val="hidden"/>
                                      </p:to>
                                    </p:set>
                                  </p:subTnLst>
                                </p:cTn>
                              </p:par>
                              <p:par>
                                <p:cTn id="38" presetID="0" presetClass="path" presetSubtype="0" fill="hold" nodeType="withEffect">
                                  <p:stCondLst>
                                    <p:cond delay="0"/>
                                  </p:stCondLst>
                                  <p:childTnLst>
                                    <p:animMotion origin="layout" path="M -1.38889E-6 -1.85185E-6 C 0.02413 0.02963 0.04844 0.0595 0.07448 0.06551 C 0.10052 0.07153 0.13629 0.06459 0.15643 0.03635 C 0.17657 0.00811 0.20538 -0.07638 0.19549 -0.10416 C 0.18559 -0.13194 0.12761 -0.128 0.09723 -0.13078 C 0.06684 -0.13356 0.03334 -0.13495 0.01268 -0.12106 C -0.00798 -0.10717 -0.03055 -0.08518 -0.02725 -0.04722 C -0.02396 -0.00925 0.02223 0.06991 0.03282 0.10672 C 0.04341 0.14352 0.05243 0.15903 0.03629 0.17338 C 0.02014 0.18774 -0.04305 0.19977 -0.06458 0.19283 C -0.08611 0.18588 -0.09375 0.14746 -0.09271 0.13218 C -0.09166 0.1169 -0.075 0.1088 -0.05816 0.1007 " pathEditMode="relative" ptsTypes="aaaaaaaaaaaA">
                                      <p:cBhvr>
                                        <p:cTn id="39" dur="3000" fill="hold"/>
                                        <p:tgtEl>
                                          <p:spTgt spid="170"/>
                                        </p:tgtEl>
                                        <p:attrNameLst>
                                          <p:attrName>ppt_x</p:attrName>
                                          <p:attrName>ppt_y</p:attrName>
                                        </p:attrNameLst>
                                      </p:cBhvr>
                                    </p:animMotion>
                                  </p:childTnLst>
                                  <p:subTnLst>
                                    <p:set>
                                      <p:cBhvr override="childStyle">
                                        <p:cTn dur="1" fill="hold" display="0" masterRel="sameClick" afterEffect="1">
                                          <p:stCondLst>
                                            <p:cond evt="end" delay="0">
                                              <p:tn val="38"/>
                                            </p:cond>
                                          </p:stCondLst>
                                        </p:cTn>
                                        <p:tgtEl>
                                          <p:spTgt spid="170"/>
                                        </p:tgtEl>
                                        <p:attrNameLst>
                                          <p:attrName>style.visibility</p:attrName>
                                        </p:attrNameLst>
                                      </p:cBhvr>
                                      <p:to>
                                        <p:strVal val="hidden"/>
                                      </p:to>
                                    </p:set>
                                  </p:subTnLst>
                                </p:cTn>
                              </p:par>
                              <p:par>
                                <p:cTn id="40" presetID="0" presetClass="path" presetSubtype="0" fill="hold" nodeType="withEffect">
                                  <p:stCondLst>
                                    <p:cond delay="0"/>
                                  </p:stCondLst>
                                  <p:childTnLst>
                                    <p:animMotion origin="layout" path="M -1.38889E-6 -4.44444E-6 C 0.04653 -0.02708 0.09306 -0.05393 0.13993 -0.04861 C 0.18681 -0.04328 0.26285 0.01019 0.28177 0.03264 C 0.3007 0.0551 0.26441 0.07037 0.25365 0.08588 C 0.24288 0.10139 0.21111 0.11459 0.21684 0.12639 C 0.22257 0.1382 0.26545 0.15811 0.28768 0.15672 C 0.3099 0.15533 0.34115 0.13681 0.35052 0.11806 C 0.3599 0.09931 0.37031 0.06204 0.34358 0.04468 C 0.31684 0.02732 0.25538 0.01806 0.18993 0.01436 " pathEditMode="relative" rAng="0" ptsTypes="aaaaaaaaa">
                                      <p:cBhvr>
                                        <p:cTn id="41" dur="3000" fill="hold"/>
                                        <p:tgtEl>
                                          <p:spTgt spid="176"/>
                                        </p:tgtEl>
                                        <p:attrNameLst>
                                          <p:attrName>ppt_x</p:attrName>
                                          <p:attrName>ppt_y</p:attrName>
                                        </p:attrNameLst>
                                      </p:cBhvr>
                                      <p:rCtr x="18500" y="5200"/>
                                    </p:animMotion>
                                  </p:childTnLst>
                                  <p:subTnLst>
                                    <p:set>
                                      <p:cBhvr override="childStyle">
                                        <p:cTn dur="1" fill="hold" display="0" masterRel="sameClick" afterEffect="1">
                                          <p:stCondLst>
                                            <p:cond evt="end" delay="0">
                                              <p:tn val="40"/>
                                            </p:cond>
                                          </p:stCondLst>
                                        </p:cTn>
                                        <p:tgtEl>
                                          <p:spTgt spid="176"/>
                                        </p:tgtEl>
                                        <p:attrNameLst>
                                          <p:attrName>style.visibility</p:attrName>
                                        </p:attrNameLst>
                                      </p:cBhvr>
                                      <p:to>
                                        <p:strVal val="hidden"/>
                                      </p:to>
                                    </p:set>
                                  </p:subTnLst>
                                </p:cTn>
                              </p:par>
                              <p:par>
                                <p:cTn id="42" presetID="0" presetClass="path" presetSubtype="0" fill="hold" nodeType="withEffect">
                                  <p:stCondLst>
                                    <p:cond delay="0"/>
                                  </p:stCondLst>
                                  <p:childTnLst>
                                    <p:animMotion origin="layout" path="M 4.44444E-6 -2.96296E-6 C -0.02917 0.0044 -0.05834 0.00903 -0.07188 -0.00115 C -0.08542 -0.01134 -0.09098 -0.03171 -0.08178 -0.06065 C -0.07257 -0.08958 -0.03351 -0.1669 -0.01632 -0.17453 C 0.00086 -0.18217 0.02951 -0.1294 0.02187 -0.10671 C 0.01423 -0.08402 -0.02223 -0.05995 -0.06181 -0.03889 C -0.10139 -0.01782 -0.17605 0.02824 -0.2158 0.01945 C -0.25556 0.01065 -0.28907 -0.06342 -0.3 -0.09097 C -0.31094 -0.11852 -0.29844 -0.12824 -0.28178 -0.1456 " pathEditMode="relative" rAng="0" ptsTypes="aaaaaaaaa">
                                      <p:cBhvr>
                                        <p:cTn id="43" dur="3000" fill="hold"/>
                                        <p:tgtEl>
                                          <p:spTgt spid="167"/>
                                        </p:tgtEl>
                                        <p:attrNameLst>
                                          <p:attrName>ppt_x</p:attrName>
                                          <p:attrName>ppt_y</p:attrName>
                                        </p:attrNameLst>
                                      </p:cBhvr>
                                      <p:rCtr x="-14100" y="-7700"/>
                                    </p:animMotion>
                                  </p:childTnLst>
                                  <p:subTnLst>
                                    <p:set>
                                      <p:cBhvr override="childStyle">
                                        <p:cTn dur="1" fill="hold" display="0" masterRel="sameClick" afterEffect="1">
                                          <p:stCondLst>
                                            <p:cond evt="end" delay="0">
                                              <p:tn val="42"/>
                                            </p:cond>
                                          </p:stCondLst>
                                        </p:cTn>
                                        <p:tgtEl>
                                          <p:spTgt spid="167"/>
                                        </p:tgtEl>
                                        <p:attrNameLst>
                                          <p:attrName>style.visibility</p:attrName>
                                        </p:attrNameLst>
                                      </p:cBhvr>
                                      <p:to>
                                        <p:strVal val="hidden"/>
                                      </p:to>
                                    </p:set>
                                  </p:subTnLst>
                                </p:cTn>
                              </p:par>
                            </p:childTnLst>
                          </p:cTn>
                        </p:par>
                        <p:par>
                          <p:cTn id="44" fill="hold">
                            <p:stCondLst>
                              <p:cond delay="6000"/>
                            </p:stCondLst>
                            <p:childTnLst>
                              <p:par>
                                <p:cTn id="45" presetID="1" presetClass="entr" presetSubtype="0" fill="hold" nodeType="afterEffect">
                                  <p:stCondLst>
                                    <p:cond delay="0"/>
                                  </p:stCondLst>
                                  <p:childTnLst>
                                    <p:set>
                                      <p:cBhvr>
                                        <p:cTn id="46" dur="1" fill="hold">
                                          <p:stCondLst>
                                            <p:cond delay="0"/>
                                          </p:stCondLst>
                                        </p:cTn>
                                        <p:tgtEl>
                                          <p:spTgt spid="18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0"/>
                                        </p:tgtEl>
                                        <p:attrNameLst>
                                          <p:attrName>style.visibility</p:attrName>
                                        </p:attrNameLst>
                                      </p:cBhvr>
                                      <p:to>
                                        <p:strVal val="visible"/>
                                      </p:to>
                                    </p:set>
                                  </p:childTnLst>
                                </p:cTn>
                              </p:par>
                              <p:par>
                                <p:cTn id="49" presetID="0" presetClass="path" presetSubtype="0" fill="hold" nodeType="withEffect">
                                  <p:stCondLst>
                                    <p:cond delay="0"/>
                                  </p:stCondLst>
                                  <p:childTnLst>
                                    <p:animMotion origin="layout" path="M 6.66667E-6 7.40741E-7 C 0.03351 0.00185 0.06702 0.00393 0.06632 0.03032 C 0.06563 0.05671 0.03507 0.14329 -0.00364 0.1588 C -0.04236 0.1743 -0.12517 0.10555 -0.16649 0.12361 C -0.20781 0.14167 -0.27378 0.22917 -0.2519 0.26782 C -0.23003 0.30648 -0.08472 0.36528 -0.03559 0.35509 C 0.01355 0.34491 0.04688 0.23079 0.04271 0.20718 C 0.03855 0.18356 -0.04548 0.20486 -0.06093 0.21319 C -0.07638 0.22153 -0.06319 0.23912 -0.04999 0.25694 " pathEditMode="relative" ptsTypes="aaaaaaaaA">
                                      <p:cBhvr>
                                        <p:cTn id="50" dur="2000" fill="hold"/>
                                        <p:tgtEl>
                                          <p:spTgt spid="183"/>
                                        </p:tgtEl>
                                        <p:attrNameLst>
                                          <p:attrName>ppt_x</p:attrName>
                                          <p:attrName>ppt_y</p:attrName>
                                        </p:attrNameLst>
                                      </p:cBhvr>
                                    </p:animMotion>
                                  </p:childTnLst>
                                </p:cTn>
                              </p:par>
                              <p:par>
                                <p:cTn id="51" presetID="0" presetClass="path" presetSubtype="0" fill="hold" nodeType="withEffect">
                                  <p:stCondLst>
                                    <p:cond delay="0"/>
                                  </p:stCondLst>
                                  <p:childTnLst>
                                    <p:animMotion origin="layout" path="M -5E-6 -1.85185E-6 C 0.12535 0.02014 0.2507 0.04028 0.33455 -0.01204 C 0.41841 -0.06435 0.51372 -0.24722 0.50278 -0.31389 C 0.49184 -0.38056 0.32014 -0.40648 0.2691 -0.41204 C 0.21806 -0.41759 0.20764 -0.37037 0.19636 -0.34792 C 0.18507 -0.32547 0.1941 -0.29283 0.20087 -0.27755 C 0.20764 -0.26227 0.2224 -0.25972 0.23733 -0.25695 " pathEditMode="relative" ptsTypes="aaaaaaA">
                                      <p:cBhvr>
                                        <p:cTn id="52" dur="2000" fill="hold"/>
                                        <p:tgtEl>
                                          <p:spTgt spid="19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noProof="0" dirty="0" smtClean="0"/>
              <a:t>Cuál es la Meta de la Floculación?</a:t>
            </a:r>
            <a:endParaRPr lang="es-HN" noProof="0" dirty="0"/>
          </a:p>
        </p:txBody>
      </p:sp>
      <p:sp>
        <p:nvSpPr>
          <p:cNvPr id="3" name="Content Placeholder 2"/>
          <p:cNvSpPr>
            <a:spLocks noGrp="1"/>
          </p:cNvSpPr>
          <p:nvPr>
            <p:ph idx="1"/>
          </p:nvPr>
        </p:nvSpPr>
        <p:spPr>
          <a:xfrm>
            <a:off x="457200" y="1676400"/>
            <a:ext cx="8229600" cy="4525963"/>
          </a:xfrm>
        </p:spPr>
        <p:txBody>
          <a:bodyPr/>
          <a:lstStyle/>
          <a:p>
            <a:r>
              <a:rPr lang="es-HN" dirty="0" smtClean="0"/>
              <a:t>Hacer flóculos grandes?</a:t>
            </a:r>
          </a:p>
          <a:p>
            <a:r>
              <a:rPr lang="es-HN" dirty="0" smtClean="0"/>
              <a:t>Reducir la cantidad de flóculos pequeños?</a:t>
            </a:r>
          </a:p>
        </p:txBody>
      </p:sp>
    </p:spTree>
    <p:extLst>
      <p:ext uri="{BB962C8B-B14F-4D97-AF65-F5344CB8AC3E}">
        <p14:creationId xmlns:p14="http://schemas.microsoft.com/office/powerpoint/2010/main" val="3544242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
                                            <p:txEl>
                                              <p:pRg st="0" end="0"/>
                                            </p:txEl>
                                          </p:spTgt>
                                        </p:tgtEl>
                                        <p:attrNameLst>
                                          <p:attrName>style.opacity</p:attrName>
                                        </p:attrNameLst>
                                      </p:cBhvr>
                                      <p:to>
                                        <p:strVal val="0.5"/>
                                      </p:to>
                                    </p:set>
                                    <p:animEffect filter="image" prLst="opacity: 0.5">
                                      <p:cBhvr rctx="IE">
                                        <p:cTn id="7" dur="indefinite"/>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28600"/>
            <a:ext cx="6629400" cy="1143000"/>
          </a:xfrm>
        </p:spPr>
        <p:txBody>
          <a:bodyPr/>
          <a:lstStyle/>
          <a:p>
            <a:r>
              <a:rPr lang="es-HN" sz="3600" dirty="0" smtClean="0"/>
              <a:t>¿Que palabra se puede deletrear usando las letras en “Re</a:t>
            </a:r>
            <a:r>
              <a:rPr lang="es-HN" sz="3600" dirty="0" smtClean="0">
                <a:solidFill>
                  <a:schemeClr val="accent3"/>
                </a:solidFill>
              </a:rPr>
              <a:t>l</a:t>
            </a:r>
            <a:r>
              <a:rPr lang="es-HN" sz="3600" dirty="0" smtClean="0"/>
              <a:t>igión”?</a:t>
            </a:r>
            <a:endParaRPr lang="es-HN" sz="3600" dirty="0"/>
          </a:p>
        </p:txBody>
      </p:sp>
      <p:sp>
        <p:nvSpPr>
          <p:cNvPr id="3" name="Content Placeholder 2"/>
          <p:cNvSpPr>
            <a:spLocks noGrp="1"/>
          </p:cNvSpPr>
          <p:nvPr>
            <p:ph idx="1"/>
          </p:nvPr>
        </p:nvSpPr>
        <p:spPr/>
        <p:txBody>
          <a:bodyPr/>
          <a:lstStyle/>
          <a:p>
            <a:r>
              <a:rPr lang="es-HN" dirty="0" smtClean="0"/>
              <a:t>Religión: </a:t>
            </a:r>
          </a:p>
          <a:p>
            <a:pPr lvl="1"/>
            <a:r>
              <a:rPr lang="es-HN" dirty="0" smtClean="0"/>
              <a:t>Re – otra vez</a:t>
            </a:r>
          </a:p>
          <a:p>
            <a:pPr lvl="1"/>
            <a:r>
              <a:rPr lang="es-HN" dirty="0" smtClean="0"/>
              <a:t>ligar – amarrar, empatar, unirse</a:t>
            </a:r>
          </a:p>
          <a:p>
            <a:pPr lvl="1"/>
            <a:r>
              <a:rPr lang="es-HN" dirty="0" smtClean="0"/>
              <a:t>Reconectar</a:t>
            </a:r>
          </a:p>
          <a:p>
            <a:pPr lvl="1"/>
            <a:r>
              <a:rPr lang="es-HN" dirty="0" smtClean="0"/>
              <a:t>Crear comunidad</a:t>
            </a:r>
          </a:p>
          <a:p>
            <a:pPr lvl="1"/>
            <a:r>
              <a:rPr lang="es-HN" dirty="0" smtClean="0"/>
              <a:t>Interesarse más en otros que en uno mismo</a:t>
            </a:r>
          </a:p>
          <a:p>
            <a:r>
              <a:rPr lang="es-HN" dirty="0" smtClean="0"/>
              <a:t>Ingeniería: </a:t>
            </a:r>
          </a:p>
          <a:p>
            <a:pPr lvl="1"/>
            <a:r>
              <a:rPr lang="es-HN" dirty="0" smtClean="0"/>
              <a:t>Creando la infraestructura para vivir sanamente en comunidad</a:t>
            </a:r>
            <a:endParaRPr lang="es-HN" dirty="0"/>
          </a:p>
        </p:txBody>
      </p:sp>
      <p:sp>
        <p:nvSpPr>
          <p:cNvPr id="4" name="TextBox 3"/>
          <p:cNvSpPr txBox="1"/>
          <p:nvPr/>
        </p:nvSpPr>
        <p:spPr>
          <a:xfrm>
            <a:off x="5562600" y="1592125"/>
            <a:ext cx="2358979" cy="769441"/>
          </a:xfrm>
          <a:prstGeom prst="rect">
            <a:avLst/>
          </a:prstGeom>
          <a:noFill/>
        </p:spPr>
        <p:txBody>
          <a:bodyPr wrap="none" rtlCol="0">
            <a:spAutoFit/>
          </a:bodyPr>
          <a:lstStyle/>
          <a:p>
            <a:r>
              <a:rPr lang="es-HN" sz="4400" dirty="0" smtClean="0">
                <a:latin typeface="+mn-lt"/>
              </a:rPr>
              <a:t>Ingeniero</a:t>
            </a:r>
          </a:p>
        </p:txBody>
      </p:sp>
    </p:spTree>
    <p:extLst>
      <p:ext uri="{BB962C8B-B14F-4D97-AF65-F5344CB8AC3E}">
        <p14:creationId xmlns:p14="http://schemas.microsoft.com/office/powerpoint/2010/main" val="42151886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Pasos para remover las partículas </a:t>
            </a:r>
            <a:endParaRPr lang="es-HN" dirty="0"/>
          </a:p>
        </p:txBody>
      </p:sp>
      <p:sp>
        <p:nvSpPr>
          <p:cNvPr id="6" name="TextBox 5"/>
          <p:cNvSpPr txBox="1"/>
          <p:nvPr/>
        </p:nvSpPr>
        <p:spPr>
          <a:xfrm>
            <a:off x="7306152"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s-HN" sz="2000" b="1" dirty="0" smtClean="0">
                <a:latin typeface="+mj-lt"/>
              </a:rPr>
              <a:t>Filtración </a:t>
            </a:r>
            <a:endParaRPr lang="es-HN" sz="2000" b="1" dirty="0">
              <a:latin typeface="+mj-lt"/>
            </a:endParaRPr>
          </a:p>
        </p:txBody>
      </p:sp>
      <p:sp>
        <p:nvSpPr>
          <p:cNvPr id="7" name="TextBox 6"/>
          <p:cNvSpPr txBox="1"/>
          <p:nvPr/>
        </p:nvSpPr>
        <p:spPr>
          <a:xfrm>
            <a:off x="5479614"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s-HN" sz="2000" b="1" dirty="0" smtClean="0">
                <a:latin typeface="+mj-lt"/>
              </a:rPr>
              <a:t>Sedimentación</a:t>
            </a:r>
            <a:endParaRPr lang="es-HN" sz="2000" b="1" dirty="0">
              <a:latin typeface="+mj-lt"/>
            </a:endParaRPr>
          </a:p>
        </p:txBody>
      </p:sp>
      <p:sp>
        <p:nvSpPr>
          <p:cNvPr id="8" name="TextBox 7"/>
          <p:cNvSpPr txBox="1"/>
          <p:nvPr/>
        </p:nvSpPr>
        <p:spPr>
          <a:xfrm>
            <a:off x="1826538"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s-HN" sz="2000" b="1" dirty="0" smtClean="0">
                <a:latin typeface="+mj-lt"/>
              </a:rPr>
              <a:t>Floculación</a:t>
            </a:r>
            <a:endParaRPr lang="es-HN" sz="2000" b="1" dirty="0">
              <a:latin typeface="+mj-lt"/>
            </a:endParaRPr>
          </a:p>
        </p:txBody>
      </p:sp>
      <p:sp>
        <p:nvSpPr>
          <p:cNvPr id="9" name="TextBox 8"/>
          <p:cNvSpPr txBox="1"/>
          <p:nvPr/>
        </p:nvSpPr>
        <p:spPr>
          <a:xfrm>
            <a:off x="0"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s-HN" sz="2000" b="1" dirty="0" smtClean="0">
                <a:latin typeface="+mj-lt"/>
              </a:rPr>
              <a:t>Coagulación</a:t>
            </a:r>
            <a:endParaRPr lang="es-HN" sz="2000" b="1" dirty="0">
              <a:latin typeface="+mj-lt"/>
            </a:endParaRPr>
          </a:p>
        </p:txBody>
      </p:sp>
      <p:grpSp>
        <p:nvGrpSpPr>
          <p:cNvPr id="3" name="Group 66"/>
          <p:cNvGrpSpPr/>
          <p:nvPr/>
        </p:nvGrpSpPr>
        <p:grpSpPr>
          <a:xfrm>
            <a:off x="1888552" y="3131949"/>
            <a:ext cx="1715775" cy="2514600"/>
            <a:chOff x="12954000" y="10820400"/>
            <a:chExt cx="1371600" cy="1828800"/>
          </a:xfrm>
        </p:grpSpPr>
        <p:sp>
          <p:nvSpPr>
            <p:cNvPr id="47" name="Can 46"/>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8" name="Can 47"/>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23" name="Flowchart: Connector 22"/>
          <p:cNvSpPr/>
          <p:nvPr/>
        </p:nvSpPr>
        <p:spPr bwMode="auto">
          <a:xfrm>
            <a:off x="326117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4" name="Group 300"/>
          <p:cNvGrpSpPr/>
          <p:nvPr/>
        </p:nvGrpSpPr>
        <p:grpSpPr>
          <a:xfrm>
            <a:off x="2975210" y="4640709"/>
            <a:ext cx="114385" cy="167640"/>
            <a:chOff x="2975210" y="4640709"/>
            <a:chExt cx="114385" cy="167640"/>
          </a:xfrm>
        </p:grpSpPr>
        <p:sp>
          <p:nvSpPr>
            <p:cNvPr id="21" name="Flowchart: Connector 20"/>
            <p:cNvSpPr/>
            <p:nvPr/>
          </p:nvSpPr>
          <p:spPr bwMode="auto">
            <a:xfrm>
              <a:off x="297521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 name="Flowchart: Connector 21"/>
            <p:cNvSpPr/>
            <p:nvPr/>
          </p:nvSpPr>
          <p:spPr bwMode="auto">
            <a:xfrm>
              <a:off x="297521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9" name="Flowchart: Connector 28"/>
            <p:cNvSpPr/>
            <p:nvPr/>
          </p:nvSpPr>
          <p:spPr bwMode="auto">
            <a:xfrm>
              <a:off x="303240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2" name="Flowchart: Connector 31"/>
            <p:cNvSpPr/>
            <p:nvPr/>
          </p:nvSpPr>
          <p:spPr bwMode="auto">
            <a:xfrm>
              <a:off x="297521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5" name="Group 298"/>
          <p:cNvGrpSpPr/>
          <p:nvPr/>
        </p:nvGrpSpPr>
        <p:grpSpPr>
          <a:xfrm>
            <a:off x="2212643" y="5164584"/>
            <a:ext cx="114385" cy="230505"/>
            <a:chOff x="2212643" y="5164584"/>
            <a:chExt cx="114385" cy="230505"/>
          </a:xfrm>
        </p:grpSpPr>
        <p:sp>
          <p:nvSpPr>
            <p:cNvPr id="26" name="Flowchart: Connector 25"/>
            <p:cNvSpPr/>
            <p:nvPr/>
          </p:nvSpPr>
          <p:spPr bwMode="auto">
            <a:xfrm>
              <a:off x="221264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3" name="Flowchart: Connector 32"/>
            <p:cNvSpPr/>
            <p:nvPr/>
          </p:nvSpPr>
          <p:spPr bwMode="auto">
            <a:xfrm>
              <a:off x="221264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4" name="Flowchart: Connector 33"/>
            <p:cNvSpPr/>
            <p:nvPr/>
          </p:nvSpPr>
          <p:spPr bwMode="auto">
            <a:xfrm>
              <a:off x="226983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5" name="Flowchart: Connector 34"/>
            <p:cNvSpPr/>
            <p:nvPr/>
          </p:nvSpPr>
          <p:spPr bwMode="auto">
            <a:xfrm>
              <a:off x="226983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6" name="Flowchart: Connector 35"/>
            <p:cNvSpPr/>
            <p:nvPr/>
          </p:nvSpPr>
          <p:spPr bwMode="auto">
            <a:xfrm>
              <a:off x="226983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0" name="Group 295"/>
          <p:cNvGrpSpPr/>
          <p:nvPr/>
        </p:nvGrpSpPr>
        <p:grpSpPr>
          <a:xfrm>
            <a:off x="3165851" y="4431159"/>
            <a:ext cx="152514" cy="167640"/>
            <a:chOff x="3165851" y="4431159"/>
            <a:chExt cx="152514" cy="167640"/>
          </a:xfrm>
        </p:grpSpPr>
        <p:sp>
          <p:nvSpPr>
            <p:cNvPr id="30" name="Flowchart: Connector 29"/>
            <p:cNvSpPr/>
            <p:nvPr/>
          </p:nvSpPr>
          <p:spPr bwMode="auto">
            <a:xfrm>
              <a:off x="322304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1" name="Flowchart: Connector 30"/>
            <p:cNvSpPr/>
            <p:nvPr/>
          </p:nvSpPr>
          <p:spPr bwMode="auto">
            <a:xfrm>
              <a:off x="326117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7" name="Flowchart: Connector 36"/>
            <p:cNvSpPr/>
            <p:nvPr/>
          </p:nvSpPr>
          <p:spPr bwMode="auto">
            <a:xfrm>
              <a:off x="326117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9" name="Flowchart: Connector 38"/>
            <p:cNvSpPr/>
            <p:nvPr/>
          </p:nvSpPr>
          <p:spPr bwMode="auto">
            <a:xfrm>
              <a:off x="316585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1" name="Group 297"/>
          <p:cNvGrpSpPr/>
          <p:nvPr/>
        </p:nvGrpSpPr>
        <p:grpSpPr>
          <a:xfrm>
            <a:off x="2212643" y="4598799"/>
            <a:ext cx="209706" cy="167640"/>
            <a:chOff x="2212643" y="4598799"/>
            <a:chExt cx="209706" cy="167640"/>
          </a:xfrm>
        </p:grpSpPr>
        <p:sp>
          <p:nvSpPr>
            <p:cNvPr id="18" name="Flowchart: Connector 17"/>
            <p:cNvSpPr/>
            <p:nvPr/>
          </p:nvSpPr>
          <p:spPr bwMode="auto">
            <a:xfrm>
              <a:off x="226983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 name="Flowchart: Connector 18"/>
            <p:cNvSpPr/>
            <p:nvPr/>
          </p:nvSpPr>
          <p:spPr bwMode="auto">
            <a:xfrm>
              <a:off x="226983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 name="Flowchart: Connector 24"/>
            <p:cNvSpPr/>
            <p:nvPr/>
          </p:nvSpPr>
          <p:spPr bwMode="auto">
            <a:xfrm>
              <a:off x="230796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1" name="Flowchart: Connector 40"/>
            <p:cNvSpPr/>
            <p:nvPr/>
          </p:nvSpPr>
          <p:spPr bwMode="auto">
            <a:xfrm>
              <a:off x="221264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2" name="Flowchart: Connector 41"/>
            <p:cNvSpPr/>
            <p:nvPr/>
          </p:nvSpPr>
          <p:spPr bwMode="auto">
            <a:xfrm>
              <a:off x="236515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44" name="Flowchart: Connector 43"/>
          <p:cNvSpPr/>
          <p:nvPr/>
        </p:nvSpPr>
        <p:spPr bwMode="auto">
          <a:xfrm>
            <a:off x="25557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12" name="Group 296"/>
          <p:cNvGrpSpPr/>
          <p:nvPr/>
        </p:nvGrpSpPr>
        <p:grpSpPr>
          <a:xfrm>
            <a:off x="2555798" y="4179699"/>
            <a:ext cx="152514" cy="167640"/>
            <a:chOff x="2555798" y="4179699"/>
            <a:chExt cx="152514" cy="167640"/>
          </a:xfrm>
        </p:grpSpPr>
        <p:sp>
          <p:nvSpPr>
            <p:cNvPr id="17" name="Flowchart: Connector 16"/>
            <p:cNvSpPr/>
            <p:nvPr/>
          </p:nvSpPr>
          <p:spPr bwMode="auto">
            <a:xfrm>
              <a:off x="255579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 name="Flowchart: Connector 19"/>
            <p:cNvSpPr/>
            <p:nvPr/>
          </p:nvSpPr>
          <p:spPr bwMode="auto">
            <a:xfrm>
              <a:off x="265111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 name="Flowchart: Connector 26"/>
            <p:cNvSpPr/>
            <p:nvPr/>
          </p:nvSpPr>
          <p:spPr bwMode="auto">
            <a:xfrm>
              <a:off x="265111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 name="Flowchart: Connector 27"/>
            <p:cNvSpPr/>
            <p:nvPr/>
          </p:nvSpPr>
          <p:spPr bwMode="auto">
            <a:xfrm>
              <a:off x="259392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5" name="Flowchart: Connector 44"/>
            <p:cNvSpPr/>
            <p:nvPr/>
          </p:nvSpPr>
          <p:spPr bwMode="auto">
            <a:xfrm>
              <a:off x="259392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3" name="Group 299"/>
          <p:cNvGrpSpPr/>
          <p:nvPr/>
        </p:nvGrpSpPr>
        <p:grpSpPr>
          <a:xfrm>
            <a:off x="2841760" y="5227449"/>
            <a:ext cx="152514" cy="209550"/>
            <a:chOff x="2841760" y="5227449"/>
            <a:chExt cx="152514" cy="209550"/>
          </a:xfrm>
        </p:grpSpPr>
        <p:sp>
          <p:nvSpPr>
            <p:cNvPr id="24" name="Flowchart: Connector 23"/>
            <p:cNvSpPr/>
            <p:nvPr/>
          </p:nvSpPr>
          <p:spPr bwMode="auto">
            <a:xfrm>
              <a:off x="284176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8" name="Flowchart: Connector 37"/>
            <p:cNvSpPr/>
            <p:nvPr/>
          </p:nvSpPr>
          <p:spPr bwMode="auto">
            <a:xfrm>
              <a:off x="287988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0" name="Flowchart: Connector 39"/>
            <p:cNvSpPr/>
            <p:nvPr/>
          </p:nvSpPr>
          <p:spPr bwMode="auto">
            <a:xfrm>
              <a:off x="284176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3" name="Flowchart: Connector 42"/>
            <p:cNvSpPr/>
            <p:nvPr/>
          </p:nvSpPr>
          <p:spPr bwMode="auto">
            <a:xfrm>
              <a:off x="287988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46" name="Flowchart: Connector 45"/>
            <p:cNvSpPr/>
            <p:nvPr/>
          </p:nvSpPr>
          <p:spPr bwMode="auto">
            <a:xfrm>
              <a:off x="293708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4" name="Group 48"/>
          <p:cNvGrpSpPr/>
          <p:nvPr/>
        </p:nvGrpSpPr>
        <p:grpSpPr>
          <a:xfrm>
            <a:off x="56202" y="2625645"/>
            <a:ext cx="1715775" cy="3020904"/>
            <a:chOff x="2514600" y="10375979"/>
            <a:chExt cx="1371600" cy="2197021"/>
          </a:xfrm>
        </p:grpSpPr>
        <p:sp>
          <p:nvSpPr>
            <p:cNvPr id="50" name="Can 49"/>
            <p:cNvSpPr/>
            <p:nvPr/>
          </p:nvSpPr>
          <p:spPr bwMode="auto">
            <a:xfrm>
              <a:off x="2514600" y="111252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1" name="Can 50"/>
            <p:cNvSpPr/>
            <p:nvPr/>
          </p:nvSpPr>
          <p:spPr bwMode="auto">
            <a:xfrm>
              <a:off x="2514600" y="107442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2" name="Flowchart: Connector 51"/>
            <p:cNvSpPr/>
            <p:nvPr/>
          </p:nvSpPr>
          <p:spPr bwMode="auto">
            <a:xfrm>
              <a:off x="2667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3" name="Flowchart: Connector 52"/>
            <p:cNvSpPr/>
            <p:nvPr/>
          </p:nvSpPr>
          <p:spPr bwMode="auto">
            <a:xfrm>
              <a:off x="28956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4" name="Flowchart: Connector 53"/>
            <p:cNvSpPr/>
            <p:nvPr/>
          </p:nvSpPr>
          <p:spPr bwMode="auto">
            <a:xfrm>
              <a:off x="30480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5" name="Flowchart: Connector 54"/>
            <p:cNvSpPr/>
            <p:nvPr/>
          </p:nvSpPr>
          <p:spPr bwMode="auto">
            <a:xfrm>
              <a:off x="320040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6" name="Flowchart: Connector 55"/>
            <p:cNvSpPr/>
            <p:nvPr/>
          </p:nvSpPr>
          <p:spPr bwMode="auto">
            <a:xfrm>
              <a:off x="32308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7" name="Flowchart: Connector 56"/>
            <p:cNvSpPr/>
            <p:nvPr/>
          </p:nvSpPr>
          <p:spPr bwMode="auto">
            <a:xfrm>
              <a:off x="338328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8" name="Flowchart: Connector 57"/>
            <p:cNvSpPr/>
            <p:nvPr/>
          </p:nvSpPr>
          <p:spPr bwMode="auto">
            <a:xfrm>
              <a:off x="353568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59" name="Flowchart: Connector 58"/>
            <p:cNvSpPr/>
            <p:nvPr/>
          </p:nvSpPr>
          <p:spPr bwMode="auto">
            <a:xfrm>
              <a:off x="3688080" y="12192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0" name="Flowchart: Connector 59"/>
            <p:cNvSpPr/>
            <p:nvPr/>
          </p:nvSpPr>
          <p:spPr bwMode="auto">
            <a:xfrm>
              <a:off x="2667000" y="11765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1" name="Flowchart: Connector 60"/>
            <p:cNvSpPr/>
            <p:nvPr/>
          </p:nvSpPr>
          <p:spPr bwMode="auto">
            <a:xfrm>
              <a:off x="2697480" y="11993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2" name="Flowchart: Connector 61"/>
            <p:cNvSpPr/>
            <p:nvPr/>
          </p:nvSpPr>
          <p:spPr bwMode="auto">
            <a:xfrm>
              <a:off x="3002280" y="12070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3" name="Flowchart: Connector 62"/>
            <p:cNvSpPr/>
            <p:nvPr/>
          </p:nvSpPr>
          <p:spPr bwMode="auto">
            <a:xfrm>
              <a:off x="3124200" y="12222480"/>
              <a:ext cx="45720" cy="45720"/>
            </a:xfrm>
            <a:prstGeom prst="flowChartConnector">
              <a:avLst/>
            </a:prstGeom>
            <a:solidFill>
              <a:srgbClr val="0E025F">
                <a:alpha val="60000"/>
              </a:srgb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4" name="Flowchart: Connector 63"/>
            <p:cNvSpPr/>
            <p:nvPr/>
          </p:nvSpPr>
          <p:spPr bwMode="auto">
            <a:xfrm>
              <a:off x="3429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5" name="Flowchart: Connector 64"/>
            <p:cNvSpPr/>
            <p:nvPr/>
          </p:nvSpPr>
          <p:spPr bwMode="auto">
            <a:xfrm>
              <a:off x="35814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6" name="Flowchart: Connector 65"/>
            <p:cNvSpPr/>
            <p:nvPr/>
          </p:nvSpPr>
          <p:spPr bwMode="auto">
            <a:xfrm>
              <a:off x="37338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7" name="Flowchart: Connector 66"/>
            <p:cNvSpPr/>
            <p:nvPr/>
          </p:nvSpPr>
          <p:spPr bwMode="auto">
            <a:xfrm>
              <a:off x="3154680" y="11658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8" name="Flowchart: Connector 67"/>
            <p:cNvSpPr/>
            <p:nvPr/>
          </p:nvSpPr>
          <p:spPr bwMode="auto">
            <a:xfrm>
              <a:off x="2667000" y="12146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69" name="Flowchart: Connector 68"/>
            <p:cNvSpPr/>
            <p:nvPr/>
          </p:nvSpPr>
          <p:spPr bwMode="auto">
            <a:xfrm>
              <a:off x="281940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0" name="Flowchart: Connector 69"/>
            <p:cNvSpPr/>
            <p:nvPr/>
          </p:nvSpPr>
          <p:spPr bwMode="auto">
            <a:xfrm>
              <a:off x="2971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1" name="Flowchart: Connector 70"/>
            <p:cNvSpPr/>
            <p:nvPr/>
          </p:nvSpPr>
          <p:spPr bwMode="auto">
            <a:xfrm>
              <a:off x="31546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2" name="Flowchart: Connector 71"/>
            <p:cNvSpPr/>
            <p:nvPr/>
          </p:nvSpPr>
          <p:spPr bwMode="auto">
            <a:xfrm>
              <a:off x="34594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3" name="Flowchart: Connector 72"/>
            <p:cNvSpPr/>
            <p:nvPr/>
          </p:nvSpPr>
          <p:spPr bwMode="auto">
            <a:xfrm>
              <a:off x="36118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4" name="Flowchart: Connector 73"/>
            <p:cNvSpPr/>
            <p:nvPr/>
          </p:nvSpPr>
          <p:spPr bwMode="auto">
            <a:xfrm>
              <a:off x="3733800" y="11506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5" name="Flowchart: Connector 74"/>
            <p:cNvSpPr/>
            <p:nvPr/>
          </p:nvSpPr>
          <p:spPr bwMode="auto">
            <a:xfrm>
              <a:off x="3733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6" name="Flowchart: Connector 75"/>
            <p:cNvSpPr/>
            <p:nvPr/>
          </p:nvSpPr>
          <p:spPr bwMode="auto">
            <a:xfrm>
              <a:off x="2773680" y="11811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7" name="Flowchart: Connector 76"/>
            <p:cNvSpPr/>
            <p:nvPr/>
          </p:nvSpPr>
          <p:spPr bwMode="auto">
            <a:xfrm>
              <a:off x="28956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8" name="Flowchart: Connector 77"/>
            <p:cNvSpPr/>
            <p:nvPr/>
          </p:nvSpPr>
          <p:spPr bwMode="auto">
            <a:xfrm>
              <a:off x="3383280" y="12374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79" name="Flowchart: Connector 78"/>
            <p:cNvSpPr/>
            <p:nvPr/>
          </p:nvSpPr>
          <p:spPr bwMode="auto">
            <a:xfrm>
              <a:off x="3352800" y="122224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80" name="Flowchart: Connector 79"/>
            <p:cNvSpPr/>
            <p:nvPr/>
          </p:nvSpPr>
          <p:spPr bwMode="auto">
            <a:xfrm>
              <a:off x="292608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81" name="Flowchart: Connector 80"/>
            <p:cNvSpPr/>
            <p:nvPr/>
          </p:nvSpPr>
          <p:spPr bwMode="auto">
            <a:xfrm>
              <a:off x="353568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82" name="Teardrop 81"/>
            <p:cNvSpPr/>
            <p:nvPr/>
          </p:nvSpPr>
          <p:spPr bwMode="auto">
            <a:xfrm rot="-2460000">
              <a:off x="3126084" y="10375979"/>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83" name="Teardrop 82"/>
            <p:cNvSpPr/>
            <p:nvPr/>
          </p:nvSpPr>
          <p:spPr bwMode="auto">
            <a:xfrm rot="-2460000">
              <a:off x="2934935" y="10777226"/>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84" name="Teardrop 83"/>
            <p:cNvSpPr/>
            <p:nvPr/>
          </p:nvSpPr>
          <p:spPr bwMode="auto">
            <a:xfrm rot="-2460000">
              <a:off x="3163535" y="11158227"/>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5" name="Group 69"/>
          <p:cNvGrpSpPr/>
          <p:nvPr/>
        </p:nvGrpSpPr>
        <p:grpSpPr>
          <a:xfrm>
            <a:off x="5553252" y="3131949"/>
            <a:ext cx="1715775" cy="2514600"/>
            <a:chOff x="12954000" y="10820400"/>
            <a:chExt cx="1371600" cy="1828800"/>
          </a:xfrm>
        </p:grpSpPr>
        <p:sp>
          <p:nvSpPr>
            <p:cNvPr id="123" name="Can 122"/>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4" name="Can 123"/>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87" name="Flowchart: Connector 86"/>
          <p:cNvSpPr/>
          <p:nvPr/>
        </p:nvSpPr>
        <p:spPr bwMode="auto">
          <a:xfrm>
            <a:off x="6925872"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16" name="Group 170"/>
          <p:cNvGrpSpPr/>
          <p:nvPr/>
        </p:nvGrpSpPr>
        <p:grpSpPr>
          <a:xfrm>
            <a:off x="6777626" y="4975272"/>
            <a:ext cx="114385" cy="167640"/>
            <a:chOff x="11308080" y="12146280"/>
            <a:chExt cx="91440" cy="121920"/>
          </a:xfrm>
        </p:grpSpPr>
        <p:sp>
          <p:nvSpPr>
            <p:cNvPr id="119" name="Flowchart: Connector 139"/>
            <p:cNvSpPr/>
            <p:nvPr/>
          </p:nvSpPr>
          <p:spPr bwMode="auto">
            <a:xfrm>
              <a:off x="11308080" y="12222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0" name="Flowchart: Connector 140"/>
            <p:cNvSpPr/>
            <p:nvPr/>
          </p:nvSpPr>
          <p:spPr bwMode="auto">
            <a:xfrm>
              <a:off x="1130808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1" name="Flowchart: Connector 120"/>
            <p:cNvSpPr/>
            <p:nvPr/>
          </p:nvSpPr>
          <p:spPr bwMode="auto">
            <a:xfrm>
              <a:off x="113538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2" name="Flowchart: Connector 121"/>
            <p:cNvSpPr/>
            <p:nvPr/>
          </p:nvSpPr>
          <p:spPr bwMode="auto">
            <a:xfrm>
              <a:off x="113080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49" name="Group 168"/>
          <p:cNvGrpSpPr/>
          <p:nvPr/>
        </p:nvGrpSpPr>
        <p:grpSpPr>
          <a:xfrm>
            <a:off x="5666680" y="4564358"/>
            <a:ext cx="114385" cy="230505"/>
            <a:chOff x="10698480" y="12527280"/>
            <a:chExt cx="91440" cy="167640"/>
          </a:xfrm>
        </p:grpSpPr>
        <p:sp>
          <p:nvSpPr>
            <p:cNvPr id="114" name="Flowchart: Connector 113"/>
            <p:cNvSpPr/>
            <p:nvPr/>
          </p:nvSpPr>
          <p:spPr bwMode="auto">
            <a:xfrm>
              <a:off x="10698480" y="12527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5" name="Flowchart: Connector 114"/>
            <p:cNvSpPr/>
            <p:nvPr/>
          </p:nvSpPr>
          <p:spPr bwMode="auto">
            <a:xfrm>
              <a:off x="1069848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6" name="Flowchart: Connector 115"/>
            <p:cNvSpPr/>
            <p:nvPr/>
          </p:nvSpPr>
          <p:spPr bwMode="auto">
            <a:xfrm>
              <a:off x="107442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7" name="Flowchart: Connector 116"/>
            <p:cNvSpPr/>
            <p:nvPr/>
          </p:nvSpPr>
          <p:spPr bwMode="auto">
            <a:xfrm>
              <a:off x="1074420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8" name="Flowchart: Connector 117"/>
            <p:cNvSpPr/>
            <p:nvPr/>
          </p:nvSpPr>
          <p:spPr bwMode="auto">
            <a:xfrm>
              <a:off x="1074420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85" name="Group 165"/>
          <p:cNvGrpSpPr/>
          <p:nvPr/>
        </p:nvGrpSpPr>
        <p:grpSpPr>
          <a:xfrm>
            <a:off x="7029987" y="4319405"/>
            <a:ext cx="152513" cy="167640"/>
            <a:chOff x="11460480" y="11993880"/>
            <a:chExt cx="121920" cy="121920"/>
          </a:xfrm>
        </p:grpSpPr>
        <p:sp>
          <p:nvSpPr>
            <p:cNvPr id="110" name="Flowchart: Connector 109"/>
            <p:cNvSpPr/>
            <p:nvPr/>
          </p:nvSpPr>
          <p:spPr bwMode="auto">
            <a:xfrm>
              <a:off x="1150620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1" name="Flowchart: Connector 110"/>
            <p:cNvSpPr/>
            <p:nvPr/>
          </p:nvSpPr>
          <p:spPr bwMode="auto">
            <a:xfrm>
              <a:off x="11536680" y="120700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2" name="Flowchart: Connector 111"/>
            <p:cNvSpPr/>
            <p:nvPr/>
          </p:nvSpPr>
          <p:spPr bwMode="auto">
            <a:xfrm>
              <a:off x="11536680" y="119938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13" name="Flowchart: Connector 112"/>
            <p:cNvSpPr/>
            <p:nvPr/>
          </p:nvSpPr>
          <p:spPr bwMode="auto">
            <a:xfrm>
              <a:off x="1146048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86" name="Group 167"/>
          <p:cNvGrpSpPr/>
          <p:nvPr/>
        </p:nvGrpSpPr>
        <p:grpSpPr>
          <a:xfrm>
            <a:off x="5895450" y="5034119"/>
            <a:ext cx="209706" cy="167640"/>
            <a:chOff x="10698480" y="12115800"/>
            <a:chExt cx="167640" cy="121920"/>
          </a:xfrm>
        </p:grpSpPr>
        <p:sp>
          <p:nvSpPr>
            <p:cNvPr id="105" name="Flowchart: Connector 136"/>
            <p:cNvSpPr/>
            <p:nvPr/>
          </p:nvSpPr>
          <p:spPr bwMode="auto">
            <a:xfrm>
              <a:off x="107442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6" name="Flowchart: Connector 137"/>
            <p:cNvSpPr/>
            <p:nvPr/>
          </p:nvSpPr>
          <p:spPr bwMode="auto">
            <a:xfrm>
              <a:off x="107442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7" name="Flowchart: Connector 106"/>
            <p:cNvSpPr/>
            <p:nvPr/>
          </p:nvSpPr>
          <p:spPr bwMode="auto">
            <a:xfrm>
              <a:off x="107746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8" name="Flowchart: Connector 107"/>
            <p:cNvSpPr/>
            <p:nvPr/>
          </p:nvSpPr>
          <p:spPr bwMode="auto">
            <a:xfrm>
              <a:off x="10698480" y="121158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9" name="Flowchart: Connector 108"/>
            <p:cNvSpPr/>
            <p:nvPr/>
          </p:nvSpPr>
          <p:spPr bwMode="auto">
            <a:xfrm>
              <a:off x="108204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92" name="Flowchart: Connector 91"/>
          <p:cNvSpPr/>
          <p:nvPr/>
        </p:nvSpPr>
        <p:spPr bwMode="auto">
          <a:xfrm>
            <a:off x="62204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88" name="Group 166"/>
          <p:cNvGrpSpPr/>
          <p:nvPr/>
        </p:nvGrpSpPr>
        <p:grpSpPr>
          <a:xfrm>
            <a:off x="6378933" y="4368690"/>
            <a:ext cx="152513" cy="167640"/>
            <a:chOff x="10972800" y="11811000"/>
            <a:chExt cx="121920" cy="121920"/>
          </a:xfrm>
        </p:grpSpPr>
        <p:sp>
          <p:nvSpPr>
            <p:cNvPr id="100" name="Flowchart: Connector 135"/>
            <p:cNvSpPr/>
            <p:nvPr/>
          </p:nvSpPr>
          <p:spPr bwMode="auto">
            <a:xfrm>
              <a:off x="109728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1" name="Flowchart: Connector 138"/>
            <p:cNvSpPr/>
            <p:nvPr/>
          </p:nvSpPr>
          <p:spPr bwMode="auto">
            <a:xfrm>
              <a:off x="1104900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2" name="Flowchart: Connector 101"/>
            <p:cNvSpPr/>
            <p:nvPr/>
          </p:nvSpPr>
          <p:spPr bwMode="auto">
            <a:xfrm>
              <a:off x="110490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3" name="Flowchart: Connector 102"/>
            <p:cNvSpPr/>
            <p:nvPr/>
          </p:nvSpPr>
          <p:spPr bwMode="auto">
            <a:xfrm>
              <a:off x="11003280" y="11811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04" name="Flowchart: Connector 103"/>
            <p:cNvSpPr/>
            <p:nvPr/>
          </p:nvSpPr>
          <p:spPr bwMode="auto">
            <a:xfrm>
              <a:off x="1100328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89" name="Group 169"/>
          <p:cNvGrpSpPr/>
          <p:nvPr/>
        </p:nvGrpSpPr>
        <p:grpSpPr>
          <a:xfrm>
            <a:off x="6062840" y="4214121"/>
            <a:ext cx="152513" cy="209550"/>
            <a:chOff x="11201400" y="12573000"/>
            <a:chExt cx="121920" cy="152400"/>
          </a:xfrm>
        </p:grpSpPr>
        <p:sp>
          <p:nvSpPr>
            <p:cNvPr id="95" name="Flowchart: Connector 142"/>
            <p:cNvSpPr/>
            <p:nvPr/>
          </p:nvSpPr>
          <p:spPr bwMode="auto">
            <a:xfrm>
              <a:off x="112014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96" name="Flowchart: Connector 95"/>
            <p:cNvSpPr/>
            <p:nvPr/>
          </p:nvSpPr>
          <p:spPr bwMode="auto">
            <a:xfrm>
              <a:off x="1123188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97" name="Flowchart: Connector 96"/>
            <p:cNvSpPr/>
            <p:nvPr/>
          </p:nvSpPr>
          <p:spPr bwMode="auto">
            <a:xfrm>
              <a:off x="11201400" y="126796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98" name="Flowchart: Connector 97"/>
            <p:cNvSpPr/>
            <p:nvPr/>
          </p:nvSpPr>
          <p:spPr bwMode="auto">
            <a:xfrm>
              <a:off x="1123188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99" name="Flowchart: Connector 98"/>
            <p:cNvSpPr/>
            <p:nvPr/>
          </p:nvSpPr>
          <p:spPr bwMode="auto">
            <a:xfrm>
              <a:off x="112776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127" name="Can 126"/>
          <p:cNvSpPr/>
          <p:nvPr/>
        </p:nvSpPr>
        <p:spPr bwMode="auto">
          <a:xfrm>
            <a:off x="7385601" y="3970149"/>
            <a:ext cx="1715775" cy="1257300"/>
          </a:xfrm>
          <a:prstGeom prst="can">
            <a:avLst>
              <a:gd name="adj" fmla="val 38223"/>
            </a:avLst>
          </a:prstGeom>
          <a:blipFill>
            <a:blip r:embed="rId3" cstate="print"/>
            <a:tile tx="0" ty="0" sx="100000" sy="100000" flip="none" algn="tl"/>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6" name="Can 125"/>
          <p:cNvSpPr/>
          <p:nvPr/>
        </p:nvSpPr>
        <p:spPr bwMode="auto">
          <a:xfrm>
            <a:off x="7385601" y="3655824"/>
            <a:ext cx="1715775" cy="1990725"/>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8" name="Can 127"/>
          <p:cNvSpPr/>
          <p:nvPr/>
        </p:nvSpPr>
        <p:spPr bwMode="auto">
          <a:xfrm>
            <a:off x="7385601" y="3131949"/>
            <a:ext cx="1715775" cy="25146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9" name="Flowchart: Connector 128"/>
          <p:cNvSpPr/>
          <p:nvPr/>
        </p:nvSpPr>
        <p:spPr bwMode="auto">
          <a:xfrm>
            <a:off x="8427250" y="39010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30" name="Flowchart: Connector 129"/>
          <p:cNvSpPr/>
          <p:nvPr/>
        </p:nvSpPr>
        <p:spPr bwMode="auto">
          <a:xfrm>
            <a:off x="7853151" y="4106705"/>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25" name="TextBox 124"/>
          <p:cNvSpPr txBox="1"/>
          <p:nvPr/>
        </p:nvSpPr>
        <p:spPr>
          <a:xfrm>
            <a:off x="61997" y="5780868"/>
            <a:ext cx="1828800" cy="923330"/>
          </a:xfrm>
          <a:prstGeom prst="rect">
            <a:avLst/>
          </a:prstGeom>
          <a:noFill/>
        </p:spPr>
        <p:txBody>
          <a:bodyPr wrap="square" rtlCol="0">
            <a:spAutoFit/>
          </a:bodyPr>
          <a:lstStyle/>
          <a:p>
            <a:pPr algn="ctr"/>
            <a:r>
              <a:rPr lang="es-HN" dirty="0" smtClean="0"/>
              <a:t>Deposición de las partículas de coagulante</a:t>
            </a:r>
            <a:endParaRPr lang="es-HN" dirty="0"/>
          </a:p>
        </p:txBody>
      </p:sp>
      <p:sp>
        <p:nvSpPr>
          <p:cNvPr id="131" name="TextBox 130"/>
          <p:cNvSpPr txBox="1"/>
          <p:nvPr/>
        </p:nvSpPr>
        <p:spPr>
          <a:xfrm>
            <a:off x="1871424" y="5780868"/>
            <a:ext cx="1828800" cy="369332"/>
          </a:xfrm>
          <a:prstGeom prst="rect">
            <a:avLst/>
          </a:prstGeom>
          <a:noFill/>
        </p:spPr>
        <p:txBody>
          <a:bodyPr wrap="square" rtlCol="0">
            <a:spAutoFit/>
          </a:bodyPr>
          <a:lstStyle/>
          <a:p>
            <a:pPr algn="ctr"/>
            <a:r>
              <a:rPr lang="es-HN" dirty="0" smtClean="0"/>
              <a:t>Colisiones</a:t>
            </a:r>
            <a:endParaRPr lang="es-HN" dirty="0"/>
          </a:p>
        </p:txBody>
      </p:sp>
      <p:sp>
        <p:nvSpPr>
          <p:cNvPr id="132" name="TextBox 131"/>
          <p:cNvSpPr txBox="1"/>
          <p:nvPr/>
        </p:nvSpPr>
        <p:spPr>
          <a:xfrm>
            <a:off x="5490278" y="5780868"/>
            <a:ext cx="1828800" cy="369332"/>
          </a:xfrm>
          <a:prstGeom prst="rect">
            <a:avLst/>
          </a:prstGeom>
          <a:noFill/>
        </p:spPr>
        <p:txBody>
          <a:bodyPr wrap="square" rtlCol="0">
            <a:spAutoFit/>
          </a:bodyPr>
          <a:lstStyle/>
          <a:p>
            <a:pPr algn="ctr"/>
            <a:r>
              <a:rPr lang="es-HN" dirty="0" smtClean="0"/>
              <a:t>Gravedad!</a:t>
            </a:r>
            <a:endParaRPr lang="es-HN" dirty="0"/>
          </a:p>
        </p:txBody>
      </p:sp>
      <p:sp>
        <p:nvSpPr>
          <p:cNvPr id="137" name="TextBox 136"/>
          <p:cNvSpPr txBox="1"/>
          <p:nvPr/>
        </p:nvSpPr>
        <p:spPr>
          <a:xfrm>
            <a:off x="3653076" y="1903161"/>
            <a:ext cx="1828800" cy="369332"/>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s-HN" b="1" dirty="0" smtClean="0">
                <a:latin typeface="+mj-lt"/>
              </a:rPr>
              <a:t>Lecho de flóculos</a:t>
            </a:r>
            <a:endParaRPr lang="es-HN" b="1" dirty="0">
              <a:latin typeface="+mj-lt"/>
            </a:endParaRPr>
          </a:p>
        </p:txBody>
      </p:sp>
      <p:grpSp>
        <p:nvGrpSpPr>
          <p:cNvPr id="90" name="Group 66"/>
          <p:cNvGrpSpPr/>
          <p:nvPr/>
        </p:nvGrpSpPr>
        <p:grpSpPr>
          <a:xfrm>
            <a:off x="3720902" y="3131949"/>
            <a:ext cx="1715775" cy="2514600"/>
            <a:chOff x="12954000" y="10820400"/>
            <a:chExt cx="1371600" cy="1828800"/>
          </a:xfrm>
        </p:grpSpPr>
        <p:sp>
          <p:nvSpPr>
            <p:cNvPr id="170" name="Can 169"/>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71" name="Can 170"/>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146" name="Flowchart: Connector 145"/>
          <p:cNvSpPr/>
          <p:nvPr/>
        </p:nvSpPr>
        <p:spPr bwMode="auto">
          <a:xfrm>
            <a:off x="509352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91" name="Group 178"/>
          <p:cNvGrpSpPr/>
          <p:nvPr/>
        </p:nvGrpSpPr>
        <p:grpSpPr>
          <a:xfrm>
            <a:off x="4807560" y="4640709"/>
            <a:ext cx="114385" cy="167640"/>
            <a:chOff x="4807560" y="4640709"/>
            <a:chExt cx="114385" cy="167640"/>
          </a:xfrm>
        </p:grpSpPr>
        <p:sp>
          <p:nvSpPr>
            <p:cNvPr id="144" name="Flowchart: Connector 143"/>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45" name="Flowchart: Connector 144"/>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2" name="Flowchart: Connector 151"/>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5" name="Flowchart: Connector 154"/>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93" name="Group 179"/>
          <p:cNvGrpSpPr/>
          <p:nvPr/>
        </p:nvGrpSpPr>
        <p:grpSpPr>
          <a:xfrm>
            <a:off x="3859013" y="4645391"/>
            <a:ext cx="114385" cy="230505"/>
            <a:chOff x="4044993" y="5164584"/>
            <a:chExt cx="114385" cy="230505"/>
          </a:xfrm>
        </p:grpSpPr>
        <p:sp>
          <p:nvSpPr>
            <p:cNvPr id="149" name="Flowchart: Connector 148"/>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6" name="Flowchart: Connector 155"/>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7" name="Flowchart: Connector 156"/>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8" name="Flowchart: Connector 157"/>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9" name="Flowchart: Connector 158"/>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94" name="Group 177"/>
          <p:cNvGrpSpPr/>
          <p:nvPr/>
        </p:nvGrpSpPr>
        <p:grpSpPr>
          <a:xfrm>
            <a:off x="4998201" y="4431159"/>
            <a:ext cx="152514" cy="167640"/>
            <a:chOff x="4998201" y="4431159"/>
            <a:chExt cx="152514" cy="167640"/>
          </a:xfrm>
        </p:grpSpPr>
        <p:sp>
          <p:nvSpPr>
            <p:cNvPr id="153" name="Flowchart: Connector 152"/>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4" name="Flowchart: Connector 153"/>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0" name="Flowchart: Connector 159"/>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2" name="Flowchart: Connector 16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33" name="Group 176"/>
          <p:cNvGrpSpPr/>
          <p:nvPr/>
        </p:nvGrpSpPr>
        <p:grpSpPr>
          <a:xfrm>
            <a:off x="4044993" y="4598799"/>
            <a:ext cx="209706" cy="167640"/>
            <a:chOff x="4044993" y="4598799"/>
            <a:chExt cx="209706" cy="167640"/>
          </a:xfrm>
        </p:grpSpPr>
        <p:sp>
          <p:nvSpPr>
            <p:cNvPr id="141" name="Flowchart: Connector 140"/>
            <p:cNvSpPr/>
            <p:nvPr/>
          </p:nvSpPr>
          <p:spPr bwMode="auto">
            <a:xfrm>
              <a:off x="410218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42" name="Flowchart: Connector 141"/>
            <p:cNvSpPr/>
            <p:nvPr/>
          </p:nvSpPr>
          <p:spPr bwMode="auto">
            <a:xfrm>
              <a:off x="410218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48" name="Flowchart: Connector 147"/>
            <p:cNvSpPr/>
            <p:nvPr/>
          </p:nvSpPr>
          <p:spPr bwMode="auto">
            <a:xfrm>
              <a:off x="414031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4" name="Flowchart: Connector 163"/>
            <p:cNvSpPr/>
            <p:nvPr/>
          </p:nvSpPr>
          <p:spPr bwMode="auto">
            <a:xfrm>
              <a:off x="404499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5" name="Flowchart: Connector 164"/>
            <p:cNvSpPr/>
            <p:nvPr/>
          </p:nvSpPr>
          <p:spPr bwMode="auto">
            <a:xfrm>
              <a:off x="419750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167" name="Flowchart: Connector 166"/>
          <p:cNvSpPr/>
          <p:nvPr/>
        </p:nvSpPr>
        <p:spPr bwMode="auto">
          <a:xfrm>
            <a:off x="438814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134" name="Group 175"/>
          <p:cNvGrpSpPr/>
          <p:nvPr/>
        </p:nvGrpSpPr>
        <p:grpSpPr>
          <a:xfrm rot="1620000">
            <a:off x="4473389" y="4443170"/>
            <a:ext cx="152514" cy="167640"/>
            <a:chOff x="4388148" y="4179699"/>
            <a:chExt cx="152514" cy="167640"/>
          </a:xfrm>
        </p:grpSpPr>
        <p:sp>
          <p:nvSpPr>
            <p:cNvPr id="140" name="Flowchart: Connector 139"/>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43" name="Flowchart: Connector 14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0" name="Flowchart: Connector 149"/>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51" name="Flowchart: Connector 150"/>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8" name="Flowchart: Connector 16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35" name="Group 180"/>
          <p:cNvGrpSpPr/>
          <p:nvPr/>
        </p:nvGrpSpPr>
        <p:grpSpPr>
          <a:xfrm>
            <a:off x="4798095" y="4994975"/>
            <a:ext cx="152514" cy="209550"/>
            <a:chOff x="4674110" y="5227449"/>
            <a:chExt cx="152514" cy="209550"/>
          </a:xfrm>
        </p:grpSpPr>
        <p:sp>
          <p:nvSpPr>
            <p:cNvPr id="147" name="Flowchart: Connector 14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1" name="Flowchart: Connector 160"/>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3" name="Flowchart: Connector 16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6" name="Flowchart: Connector 16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69" name="Flowchart: Connector 168"/>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sp>
        <p:nvSpPr>
          <p:cNvPr id="172" name="TextBox 171"/>
          <p:cNvSpPr txBox="1"/>
          <p:nvPr/>
        </p:nvSpPr>
        <p:spPr>
          <a:xfrm>
            <a:off x="3680851" y="5780868"/>
            <a:ext cx="1828800" cy="369332"/>
          </a:xfrm>
          <a:prstGeom prst="rect">
            <a:avLst/>
          </a:prstGeom>
          <a:noFill/>
        </p:spPr>
        <p:txBody>
          <a:bodyPr wrap="square" rtlCol="0">
            <a:spAutoFit/>
          </a:bodyPr>
          <a:lstStyle/>
          <a:p>
            <a:pPr algn="ctr"/>
            <a:r>
              <a:rPr lang="es-HN" dirty="0" smtClean="0"/>
              <a:t>Mas Colisiones</a:t>
            </a:r>
            <a:endParaRPr lang="es-HN" dirty="0"/>
          </a:p>
        </p:txBody>
      </p:sp>
      <p:sp>
        <p:nvSpPr>
          <p:cNvPr id="173" name="Flowchart: Connector 172"/>
          <p:cNvSpPr/>
          <p:nvPr/>
        </p:nvSpPr>
        <p:spPr bwMode="auto">
          <a:xfrm>
            <a:off x="3103612" y="535169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74" name="Flowchart: Connector 173"/>
          <p:cNvSpPr/>
          <p:nvPr/>
        </p:nvSpPr>
        <p:spPr bwMode="auto">
          <a:xfrm>
            <a:off x="2047168" y="413251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75" name="Flowchart: Connector 174"/>
          <p:cNvSpPr/>
          <p:nvPr/>
        </p:nvSpPr>
        <p:spPr bwMode="auto">
          <a:xfrm>
            <a:off x="1959349" y="521479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nvGrpSpPr>
          <p:cNvPr id="136" name="Group 181"/>
          <p:cNvGrpSpPr/>
          <p:nvPr/>
        </p:nvGrpSpPr>
        <p:grpSpPr>
          <a:xfrm rot="1620000" flipH="1">
            <a:off x="4384809" y="4643680"/>
            <a:ext cx="152514" cy="209550"/>
            <a:chOff x="4674110" y="5227449"/>
            <a:chExt cx="152514" cy="209550"/>
          </a:xfrm>
        </p:grpSpPr>
        <p:sp>
          <p:nvSpPr>
            <p:cNvPr id="183" name="Flowchart: Connector 182"/>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84" name="Flowchart: Connector 183"/>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85" name="Flowchart: Connector 184"/>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86" name="Flowchart: Connector 18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87" name="Flowchart: Connector 186"/>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38" name="Group 187"/>
          <p:cNvGrpSpPr/>
          <p:nvPr/>
        </p:nvGrpSpPr>
        <p:grpSpPr>
          <a:xfrm rot="16200000">
            <a:off x="4959960" y="4793109"/>
            <a:ext cx="114385" cy="167640"/>
            <a:chOff x="4807560" y="4640709"/>
            <a:chExt cx="114385" cy="167640"/>
          </a:xfrm>
        </p:grpSpPr>
        <p:sp>
          <p:nvSpPr>
            <p:cNvPr id="189" name="Flowchart: Connector 188"/>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0" name="Flowchart: Connector 189"/>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1" name="Flowchart: Connector 190"/>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2" name="Flowchart: Connector 191"/>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39" name="Group 192"/>
          <p:cNvGrpSpPr/>
          <p:nvPr/>
        </p:nvGrpSpPr>
        <p:grpSpPr>
          <a:xfrm>
            <a:off x="4181957" y="4506067"/>
            <a:ext cx="152514" cy="167640"/>
            <a:chOff x="4998201" y="4431159"/>
            <a:chExt cx="152514" cy="167640"/>
          </a:xfrm>
        </p:grpSpPr>
        <p:sp>
          <p:nvSpPr>
            <p:cNvPr id="194" name="Flowchart: Connector 193"/>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5" name="Flowchart: Connector 194"/>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6" name="Flowchart: Connector 195"/>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197" name="Flowchart: Connector 196"/>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76" name="Group 197"/>
          <p:cNvGrpSpPr/>
          <p:nvPr/>
        </p:nvGrpSpPr>
        <p:grpSpPr>
          <a:xfrm>
            <a:off x="4187123" y="4759205"/>
            <a:ext cx="152514" cy="167640"/>
            <a:chOff x="4998201" y="4431159"/>
            <a:chExt cx="152514" cy="167640"/>
          </a:xfrm>
        </p:grpSpPr>
        <p:sp>
          <p:nvSpPr>
            <p:cNvPr id="199" name="Flowchart: Connector 198"/>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0" name="Flowchart: Connector 199"/>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1" name="Flowchart: Connector 200"/>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2" name="Flowchart: Connector 20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77" name="Group 202"/>
          <p:cNvGrpSpPr/>
          <p:nvPr/>
        </p:nvGrpSpPr>
        <p:grpSpPr>
          <a:xfrm>
            <a:off x="4912508" y="4502580"/>
            <a:ext cx="152514" cy="167640"/>
            <a:chOff x="4388148" y="4179699"/>
            <a:chExt cx="152514" cy="167640"/>
          </a:xfrm>
        </p:grpSpPr>
        <p:sp>
          <p:nvSpPr>
            <p:cNvPr id="204" name="Flowchart: Connector 203"/>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5" name="Flowchart: Connector 204"/>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6" name="Flowchart: Connector 205"/>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7" name="Flowchart: Connector 206"/>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08" name="Flowchart: Connector 20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78" name="Group 208"/>
          <p:cNvGrpSpPr/>
          <p:nvPr/>
        </p:nvGrpSpPr>
        <p:grpSpPr>
          <a:xfrm rot="1620000">
            <a:off x="3941671" y="4836536"/>
            <a:ext cx="114385" cy="230505"/>
            <a:chOff x="4044993" y="5164584"/>
            <a:chExt cx="114385" cy="230505"/>
          </a:xfrm>
        </p:grpSpPr>
        <p:sp>
          <p:nvSpPr>
            <p:cNvPr id="210" name="Flowchart: Connector 20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1" name="Flowchart: Connector 21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2" name="Flowchart: Connector 21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3" name="Flowchart: Connector 21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4" name="Flowchart: Connector 21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79" name="Group 214"/>
          <p:cNvGrpSpPr/>
          <p:nvPr/>
        </p:nvGrpSpPr>
        <p:grpSpPr>
          <a:xfrm rot="1620000">
            <a:off x="4339460" y="4978604"/>
            <a:ext cx="114385" cy="230505"/>
            <a:chOff x="4044993" y="5164584"/>
            <a:chExt cx="114385" cy="230505"/>
          </a:xfrm>
        </p:grpSpPr>
        <p:sp>
          <p:nvSpPr>
            <p:cNvPr id="216" name="Flowchart: Connector 215"/>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7" name="Flowchart: Connector 216"/>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8" name="Flowchart: Connector 217"/>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19" name="Flowchart: Connector 218"/>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0" name="Flowchart: Connector 219"/>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80" name="Group 220"/>
          <p:cNvGrpSpPr/>
          <p:nvPr/>
        </p:nvGrpSpPr>
        <p:grpSpPr>
          <a:xfrm>
            <a:off x="4185913" y="4994974"/>
            <a:ext cx="152514" cy="209550"/>
            <a:chOff x="4674110" y="5227449"/>
            <a:chExt cx="152514" cy="209550"/>
          </a:xfrm>
        </p:grpSpPr>
        <p:sp>
          <p:nvSpPr>
            <p:cNvPr id="222" name="Flowchart: Connector 221"/>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3" name="Flowchart: Connector 222"/>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4" name="Flowchart: Connector 223"/>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5" name="Flowchart: Connector 224"/>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6" name="Flowchart: Connector 225"/>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81" name="Group 226"/>
          <p:cNvGrpSpPr/>
          <p:nvPr/>
        </p:nvGrpSpPr>
        <p:grpSpPr>
          <a:xfrm flipV="1">
            <a:off x="4522857" y="4929526"/>
            <a:ext cx="114385" cy="230505"/>
            <a:chOff x="4044993" y="5164584"/>
            <a:chExt cx="114385" cy="230505"/>
          </a:xfrm>
        </p:grpSpPr>
        <p:sp>
          <p:nvSpPr>
            <p:cNvPr id="228" name="Flowchart: Connector 227"/>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29" name="Flowchart: Connector 228"/>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0" name="Flowchart: Connector 229"/>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1" name="Flowchart: Connector 230"/>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2" name="Flowchart: Connector 231"/>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82" name="Group 232"/>
          <p:cNvGrpSpPr/>
          <p:nvPr/>
        </p:nvGrpSpPr>
        <p:grpSpPr>
          <a:xfrm>
            <a:off x="5046068" y="4855490"/>
            <a:ext cx="152514" cy="209550"/>
            <a:chOff x="4674110" y="5227449"/>
            <a:chExt cx="152514" cy="209550"/>
          </a:xfrm>
        </p:grpSpPr>
        <p:sp>
          <p:nvSpPr>
            <p:cNvPr id="234" name="Flowchart: Connector 23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5" name="Flowchart: Connector 23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6" name="Flowchart: Connector 23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7" name="Flowchart: Connector 23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38" name="Flowchart: Connector 23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88" name="Group 238"/>
          <p:cNvGrpSpPr/>
          <p:nvPr/>
        </p:nvGrpSpPr>
        <p:grpSpPr>
          <a:xfrm flipV="1">
            <a:off x="4770830" y="4790041"/>
            <a:ext cx="114385" cy="230505"/>
            <a:chOff x="4044993" y="5164584"/>
            <a:chExt cx="114385" cy="230505"/>
          </a:xfrm>
        </p:grpSpPr>
        <p:sp>
          <p:nvSpPr>
            <p:cNvPr id="240" name="Flowchart: Connector 23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1" name="Flowchart: Connector 24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2" name="Flowchart: Connector 24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3" name="Flowchart: Connector 24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4" name="Flowchart: Connector 24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93" name="Group 244"/>
          <p:cNvGrpSpPr/>
          <p:nvPr/>
        </p:nvGrpSpPr>
        <p:grpSpPr>
          <a:xfrm rot="16200000" flipH="1">
            <a:off x="3767486" y="4483637"/>
            <a:ext cx="152514" cy="209550"/>
            <a:chOff x="4674110" y="5227449"/>
            <a:chExt cx="152514" cy="209550"/>
          </a:xfrm>
        </p:grpSpPr>
        <p:sp>
          <p:nvSpPr>
            <p:cNvPr id="246" name="Flowchart: Connector 245"/>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7" name="Flowchart: Connector 246"/>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8" name="Flowchart: Connector 247"/>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49" name="Flowchart: Connector 248"/>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0" name="Flowchart: Connector 249"/>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198" name="Group 250"/>
          <p:cNvGrpSpPr/>
          <p:nvPr/>
        </p:nvGrpSpPr>
        <p:grpSpPr>
          <a:xfrm>
            <a:off x="3734025" y="4851984"/>
            <a:ext cx="152514" cy="167640"/>
            <a:chOff x="4388148" y="4179699"/>
            <a:chExt cx="152514" cy="167640"/>
          </a:xfrm>
        </p:grpSpPr>
        <p:sp>
          <p:nvSpPr>
            <p:cNvPr id="252" name="Flowchart: Connector 251"/>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3" name="Flowchart: Connector 25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4" name="Flowchart: Connector 253"/>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5" name="Flowchart: Connector 254"/>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6" name="Flowchart: Connector 255"/>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203" name="Group 256"/>
          <p:cNvGrpSpPr/>
          <p:nvPr/>
        </p:nvGrpSpPr>
        <p:grpSpPr>
          <a:xfrm flipH="1">
            <a:off x="4537209" y="4796080"/>
            <a:ext cx="152514" cy="209550"/>
            <a:chOff x="4674110" y="5227449"/>
            <a:chExt cx="152514" cy="209550"/>
          </a:xfrm>
        </p:grpSpPr>
        <p:sp>
          <p:nvSpPr>
            <p:cNvPr id="258" name="Flowchart: Connector 257"/>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59" name="Flowchart: Connector 258"/>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0" name="Flowchart: Connector 259"/>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1" name="Flowchart: Connector 260"/>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2" name="Flowchart: Connector 261"/>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209" name="Group 262"/>
          <p:cNvGrpSpPr/>
          <p:nvPr/>
        </p:nvGrpSpPr>
        <p:grpSpPr>
          <a:xfrm flipH="1">
            <a:off x="5095148" y="4594603"/>
            <a:ext cx="152514" cy="209550"/>
            <a:chOff x="4674110" y="5227449"/>
            <a:chExt cx="152514" cy="209550"/>
          </a:xfrm>
        </p:grpSpPr>
        <p:sp>
          <p:nvSpPr>
            <p:cNvPr id="264" name="Flowchart: Connector 26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5" name="Flowchart: Connector 26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6" name="Flowchart: Connector 26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7" name="Flowchart: Connector 26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68" name="Flowchart: Connector 26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215" name="Group 268"/>
          <p:cNvGrpSpPr/>
          <p:nvPr/>
        </p:nvGrpSpPr>
        <p:grpSpPr>
          <a:xfrm rot="1620000" flipV="1">
            <a:off x="5240945" y="4795208"/>
            <a:ext cx="114385" cy="230505"/>
            <a:chOff x="4044993" y="5164584"/>
            <a:chExt cx="114385" cy="230505"/>
          </a:xfrm>
        </p:grpSpPr>
        <p:sp>
          <p:nvSpPr>
            <p:cNvPr id="270" name="Flowchart: Connector 26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1" name="Flowchart: Connector 27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2" name="Flowchart: Connector 27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3" name="Flowchart: Connector 27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4" name="Flowchart: Connector 27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221" name="Group 274"/>
          <p:cNvGrpSpPr/>
          <p:nvPr/>
        </p:nvGrpSpPr>
        <p:grpSpPr>
          <a:xfrm rot="16200000">
            <a:off x="4611249" y="4591631"/>
            <a:ext cx="114385" cy="167640"/>
            <a:chOff x="4807560" y="4640709"/>
            <a:chExt cx="114385" cy="167640"/>
          </a:xfrm>
        </p:grpSpPr>
        <p:sp>
          <p:nvSpPr>
            <p:cNvPr id="276" name="Flowchart: Connector 275"/>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7" name="Flowchart: Connector 276"/>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8" name="Flowchart: Connector 277"/>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79" name="Flowchart: Connector 278"/>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227" name="Group 279"/>
          <p:cNvGrpSpPr/>
          <p:nvPr/>
        </p:nvGrpSpPr>
        <p:grpSpPr>
          <a:xfrm>
            <a:off x="4942747" y="4682425"/>
            <a:ext cx="152514" cy="209550"/>
            <a:chOff x="4674110" y="5227449"/>
            <a:chExt cx="152514" cy="209550"/>
          </a:xfrm>
        </p:grpSpPr>
        <p:sp>
          <p:nvSpPr>
            <p:cNvPr id="281" name="Flowchart: Connector 280"/>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2" name="Flowchart: Connector 281"/>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3" name="Flowchart: Connector 28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4" name="Flowchart: Connector 283"/>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5" name="Flowchart: Connector 284"/>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grpSp>
        <p:nvGrpSpPr>
          <p:cNvPr id="233" name="Group 285"/>
          <p:cNvGrpSpPr/>
          <p:nvPr/>
        </p:nvGrpSpPr>
        <p:grpSpPr>
          <a:xfrm>
            <a:off x="3971520" y="5028554"/>
            <a:ext cx="152514" cy="209550"/>
            <a:chOff x="4674110" y="5227449"/>
            <a:chExt cx="152514" cy="209550"/>
          </a:xfrm>
        </p:grpSpPr>
        <p:sp>
          <p:nvSpPr>
            <p:cNvPr id="287" name="Flowchart: Connector 28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8" name="Flowchart: Connector 287"/>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89" name="Flowchart: Connector 288"/>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90" name="Flowchart: Connector 289"/>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291" name="Flowchart: Connector 290"/>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grpSp>
      <p:cxnSp>
        <p:nvCxnSpPr>
          <p:cNvPr id="295" name="Straight Arrow Connector 294"/>
          <p:cNvCxnSpPr/>
          <p:nvPr/>
        </p:nvCxnSpPr>
        <p:spPr bwMode="auto">
          <a:xfrm flipV="1">
            <a:off x="4549366" y="4277762"/>
            <a:ext cx="0" cy="1140736"/>
          </a:xfrm>
          <a:prstGeom prst="straightConnector1">
            <a:avLst/>
          </a:prstGeom>
          <a:noFill/>
          <a:ln w="12700" cap="flat" cmpd="sng" algn="ctr">
            <a:solidFill>
              <a:schemeClr val="tx1"/>
            </a:solidFill>
            <a:prstDash val="solid"/>
            <a:round/>
            <a:headEnd type="none" w="lg" len="med"/>
            <a:tailEnd type="arrow"/>
          </a:ln>
          <a:effectLst/>
        </p:spPr>
      </p:cxnSp>
      <p:sp>
        <p:nvSpPr>
          <p:cNvPr id="302" name="Flowchart: Connector 301"/>
          <p:cNvSpPr/>
          <p:nvPr/>
        </p:nvSpPr>
        <p:spPr bwMode="auto">
          <a:xfrm>
            <a:off x="3798344" y="524389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03" name="Flowchart: Connector 302"/>
          <p:cNvSpPr/>
          <p:nvPr/>
        </p:nvSpPr>
        <p:spPr bwMode="auto">
          <a:xfrm>
            <a:off x="4335516" y="5427983"/>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04" name="Flowchart: Connector 303"/>
          <p:cNvSpPr/>
          <p:nvPr/>
        </p:nvSpPr>
        <p:spPr bwMode="auto">
          <a:xfrm>
            <a:off x="4940589" y="530877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05" name="Flowchart: Connector 304"/>
          <p:cNvSpPr/>
          <p:nvPr/>
        </p:nvSpPr>
        <p:spPr bwMode="auto">
          <a:xfrm>
            <a:off x="5224264" y="540233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06" name="Flowchart: Connector 305"/>
          <p:cNvSpPr/>
          <p:nvPr/>
        </p:nvSpPr>
        <p:spPr bwMode="auto">
          <a:xfrm>
            <a:off x="4693126" y="504773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07" name="Flowchart: Connector 306"/>
          <p:cNvSpPr/>
          <p:nvPr/>
        </p:nvSpPr>
        <p:spPr bwMode="auto">
          <a:xfrm>
            <a:off x="4094088" y="52318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HN" sz="2400" b="0" i="0" u="none" strike="noStrike" cap="none" normalizeH="0" baseline="0" smtClean="0">
              <a:ln>
                <a:noFill/>
              </a:ln>
              <a:solidFill>
                <a:schemeClr val="tx1"/>
              </a:solidFill>
              <a:effectLst/>
              <a:latin typeface="Times" pitchFamily="1" charset="0"/>
            </a:endParaRPr>
          </a:p>
        </p:txBody>
      </p:sp>
      <p:sp>
        <p:nvSpPr>
          <p:cNvPr id="308" name="TextBox 307"/>
          <p:cNvSpPr txBox="1"/>
          <p:nvPr/>
        </p:nvSpPr>
        <p:spPr>
          <a:xfrm>
            <a:off x="7299705" y="5780868"/>
            <a:ext cx="1828800" cy="646331"/>
          </a:xfrm>
          <a:prstGeom prst="rect">
            <a:avLst/>
          </a:prstGeom>
          <a:noFill/>
        </p:spPr>
        <p:txBody>
          <a:bodyPr wrap="square" rtlCol="0">
            <a:spAutoFit/>
          </a:bodyPr>
          <a:lstStyle/>
          <a:p>
            <a:pPr algn="ctr"/>
            <a:r>
              <a:rPr lang="es-HN" dirty="0" smtClean="0"/>
              <a:t>Ultima oportunidad!</a:t>
            </a:r>
            <a:endParaRPr lang="es-HN" dirty="0"/>
          </a:p>
        </p:txBody>
      </p:sp>
    </p:spTree>
    <p:extLst>
      <p:ext uri="{BB962C8B-B14F-4D97-AF65-F5344CB8AC3E}">
        <p14:creationId xmlns:p14="http://schemas.microsoft.com/office/powerpoint/2010/main" val="21654694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endCondLst>
                                    <p:cond evt="onNext" delay="0">
                                      <p:tgtEl>
                                        <p:sldTgt/>
                                      </p:tgtEl>
                                    </p:cond>
                                  </p:endCondLst>
                                  <p:childTnLst>
                                    <p:animMotion origin="layout" path="M -1.94444E-6 1.85185E-6 C 0.01389 0.02315 0.02796 0.04629 0.04757 0.04953 C 0.06719 0.05277 0.10539 0.0375 0.11737 0.01921 C 0.12934 0.00092 0.12726 -0.04468 0.1198 -0.06065 C 0.11233 -0.07662 0.08421 -0.08519 0.0724 -0.07709 C 0.06059 -0.06898 0.04948 -0.03959 0.04914 -0.01181 C 0.04879 0.01597 0.07639 0.06898 0.07032 0.08912 C 0.06424 0.10926 0.03125 0.11574 0.01285 0.10972 C -0.00555 0.1037 -0.03697 0.07152 -0.0401 0.05301 C -0.04322 0.03449 -0.02465 0.0162 -0.0059 -0.00185 " pathEditMode="relative" ptsTypes="aaaaaaaaaA">
                                      <p:cBhvr>
                                        <p:cTn id="6" dur="5000" fill="hold"/>
                                        <p:tgtEl>
                                          <p:spTgt spid="11"/>
                                        </p:tgtEl>
                                        <p:attrNameLst>
                                          <p:attrName>ppt_x</p:attrName>
                                          <p:attrName>ppt_y</p:attrName>
                                        </p:attrNameLst>
                                      </p:cBhvr>
                                    </p:animMotion>
                                  </p:childTnLst>
                                </p:cTn>
                              </p:par>
                              <p:par>
                                <p:cTn id="7" presetID="0" presetClass="path" presetSubtype="0" repeatCount="indefinite" fill="hold" nodeType="withEffect">
                                  <p:stCondLst>
                                    <p:cond delay="0"/>
                                  </p:stCondLst>
                                  <p:endCondLst>
                                    <p:cond evt="onNext" delay="0">
                                      <p:tgtEl>
                                        <p:sldTgt/>
                                      </p:tgtEl>
                                    </p:cond>
                                  </p:endCondLst>
                                  <p:childTnLst>
                                    <p:animMotion origin="layout" path="M -7.22222E-6 -3.7037E-7 C 0.01927 0.00092 0.04305 -0.0081 0.05885 -3.7037E-7 C 0.07465 0.0081 0.09357 0.02592 0.09496 0.04815 C 0.09635 0.07037 0.08072 0.12708 0.06683 0.13333 C 0.05295 0.13958 0.03072 0.10648 0.0118 0.08565 C -0.00712 0.06481 -0.03178 0.01528 -0.04653 0.00856 C -0.06129 0.00185 -0.08386 0.01643 -0.07726 0.0456 C -0.07067 0.07477 -0.01025 0.19259 -0.00695 0.18403 C -0.00365 0.17546 -0.05834 0.02454 -0.05695 -0.00602 C -0.05556 -0.03658 -0.01928 -0.00093 -7.22222E-6 -3.7037E-7 Z " pathEditMode="relative" ptsTypes="aaaaaaaaaa">
                                      <p:cBhvr>
                                        <p:cTn id="8" dur="5000" fill="hold"/>
                                        <p:tgtEl>
                                          <p:spTgt spid="12"/>
                                        </p:tgtEl>
                                        <p:attrNameLst>
                                          <p:attrName>ppt_x</p:attrName>
                                          <p:attrName>ppt_y</p:attrName>
                                        </p:attrNameLst>
                                      </p:cBhvr>
                                    </p:animMotion>
                                  </p:childTnLst>
                                </p:cTn>
                              </p:par>
                              <p:par>
                                <p:cTn id="9" presetID="0" presetClass="path" presetSubtype="0" repeatCount="indefinite" fill="hold" nodeType="withEffect">
                                  <p:stCondLst>
                                    <p:cond delay="0"/>
                                  </p:stCondLst>
                                  <p:endCondLst>
                                    <p:cond evt="onNext" delay="0">
                                      <p:tgtEl>
                                        <p:sldTgt/>
                                      </p:tgtEl>
                                    </p:cond>
                                  </p:endCondLst>
                                  <p:childTnLst>
                                    <p:animMotion origin="layout" path="M 5.55556E-7 7.03704E-6 C -0.02343 -0.00578 -0.09236 -0.01388 -0.11371 -0.00069 C -0.13507 0.01251 -0.1368 0.06042 -0.1276 0.07848 C -0.1184 0.09653 -0.0842 0.11505 -0.05833 0.10765 C -0.03246 0.10024 0.01789 0.05186 0.02726 0.03427 C 0.03664 0.01667 0.02344 0.00579 5.55556E-7 7.03704E-6 Z " pathEditMode="relative" ptsTypes="aaaaaa">
                                      <p:cBhvr>
                                        <p:cTn id="10" dur="5000" fill="hold"/>
                                        <p:tgtEl>
                                          <p:spTgt spid="10"/>
                                        </p:tgtEl>
                                        <p:attrNameLst>
                                          <p:attrName>ppt_x</p:attrName>
                                          <p:attrName>ppt_y</p:attrName>
                                        </p:attrNameLst>
                                      </p:cBhvr>
                                    </p:animMotion>
                                  </p:childTnLst>
                                </p:cTn>
                              </p:par>
                              <p:par>
                                <p:cTn id="11" presetID="0" presetClass="path" presetSubtype="0" repeatCount="indefinite" fill="hold" nodeType="withEffect">
                                  <p:stCondLst>
                                    <p:cond delay="0"/>
                                  </p:stCondLst>
                                  <p:endCondLst>
                                    <p:cond evt="onNext" delay="0">
                                      <p:tgtEl>
                                        <p:sldTgt/>
                                      </p:tgtEl>
                                    </p:cond>
                                  </p:endCondLst>
                                  <p:childTnLst>
                                    <p:animMotion origin="layout" path="M 0.00017 -0.0007 C -0.02014 -0.00232 -0.05695 -0.00857 -0.06407 -0.02848 C -0.07118 -0.04838 -0.05799 -0.10093 -0.04236 -0.11945 C -0.02674 -0.13797 0.02639 -0.14699 0.02986 -0.13936 C 0.03333 -0.13172 -0.0257 -0.09375 -0.02101 -0.07385 C -0.01632 -0.05394 0.05486 -0.03149 0.05816 -0.01922 C 0.06146 -0.00695 0.02048 0.00092 0.00017 -0.0007 Z " pathEditMode="relative" ptsTypes="aaaaaaa">
                                      <p:cBhvr>
                                        <p:cTn id="12" dur="5000" fill="hold"/>
                                        <p:tgtEl>
                                          <p:spTgt spid="13"/>
                                        </p:tgtEl>
                                        <p:attrNameLst>
                                          <p:attrName>ppt_x</p:attrName>
                                          <p:attrName>ppt_y</p:attrName>
                                        </p:attrNameLst>
                                      </p:cBhvr>
                                    </p:animMotion>
                                  </p:childTnLst>
                                </p:cTn>
                              </p:par>
                              <p:par>
                                <p:cTn id="13" presetID="0" presetClass="path" presetSubtype="0" repeatCount="indefinite" fill="hold" nodeType="withEffect">
                                  <p:stCondLst>
                                    <p:cond delay="0"/>
                                  </p:stCondLst>
                                  <p:endCondLst>
                                    <p:cond evt="onNext" delay="0">
                                      <p:tgtEl>
                                        <p:sldTgt/>
                                      </p:tgtEl>
                                    </p:cond>
                                  </p:endCondLst>
                                  <p:childTnLst>
                                    <p:animMotion origin="layout" path="M 3.05556E-6 -5.55556E-6 C 0.01406 0.02106 0.03438 0.03402 0.05243 0.03309 C 0.07049 0.03217 0.10208 0.02291 0.10886 -0.00603 C 0.11563 -0.03496 0.10469 -0.1308 0.09358 -0.14121 C 0.08247 -0.15163 0.06354 -0.07593 0.04254 -0.06806 C 0.02153 -0.06019 -0.02465 -0.10556 -0.03212 -0.09376 C -0.03958 -0.08195 -0.01406 -0.02107 3.05556E-6 -5.55556E-6 Z " pathEditMode="relative" ptsTypes="aaaaaaa">
                                      <p:cBhvr>
                                        <p:cTn id="14" dur="5000" fill="hold"/>
                                        <p:tgtEl>
                                          <p:spTgt spid="5"/>
                                        </p:tgtEl>
                                        <p:attrNameLst>
                                          <p:attrName>ppt_x</p:attrName>
                                          <p:attrName>ppt_y</p:attrName>
                                        </p:attrNameLst>
                                      </p:cBhvr>
                                    </p:animMotion>
                                  </p:childTnLst>
                                </p:cTn>
                              </p:par>
                              <p:par>
                                <p:cTn id="15" presetID="0" presetClass="path" presetSubtype="0" repeatCount="indefinite" fill="hold" nodeType="withEffect">
                                  <p:stCondLst>
                                    <p:cond delay="0"/>
                                  </p:stCondLst>
                                  <p:endCondLst>
                                    <p:cond evt="onNext" delay="0">
                                      <p:tgtEl>
                                        <p:sldTgt/>
                                      </p:tgtEl>
                                    </p:cond>
                                  </p:endCondLst>
                                  <p:childTnLst>
                                    <p:animMotion origin="layout" path="M -7.22222E-6 -5.92593E-6 C -0.01511 -0.02616 -0.0356 -0.05301 -0.05296 -0.0595 C -0.07032 -0.06598 -0.10782 -0.04769 -0.104 -0.03889 C -0.10018 -0.0301 -0.03612 -0.02362 -0.02969 -0.00602 C -0.02327 0.01157 -0.07709 0.04953 -0.0658 0.06666 C -0.05452 0.08379 0.02708 0.10787 0.03819 0.09699 C 0.0493 0.08611 0.0151 0.02615 -7.22222E-6 -5.92593E-6 Z " pathEditMode="relative" ptsTypes="aaaaaaa">
                                      <p:cBhvr>
                                        <p:cTn id="16" dur="5000" fill="hold"/>
                                        <p:tgtEl>
                                          <p:spTgt spid="4"/>
                                        </p:tgtEl>
                                        <p:attrNameLst>
                                          <p:attrName>ppt_x</p:attrName>
                                          <p:attrName>ppt_y</p:attrName>
                                        </p:attrNameLst>
                                      </p:cBhvr>
                                    </p:animMotion>
                                  </p:childTnLst>
                                </p:cTn>
                              </p:par>
                              <p:par>
                                <p:cTn id="17" presetID="0" presetClass="path" presetSubtype="0" repeatCount="indefinite" fill="hold" grpId="0" nodeType="withEffect">
                                  <p:stCondLst>
                                    <p:cond delay="0"/>
                                  </p:stCondLst>
                                  <p:endCondLst>
                                    <p:cond evt="onNext" delay="0">
                                      <p:tgtEl>
                                        <p:sldTgt/>
                                      </p:tgtEl>
                                    </p:cond>
                                  </p:endCondLst>
                                  <p:childTnLst>
                                    <p:animMotion origin="layout" path="M -8.33333E-7 -1.11111E-6 C -0.00573 -0.01713 0.00556 -0.04491 0.02413 -0.06343 C 0.04271 -0.08195 0.08872 -0.12176 0.11129 -0.11158 C 0.13386 -0.10139 0.16406 -0.01528 0.15938 -0.00255 C 0.15469 0.01018 0.1 -0.04213 0.08316 -0.03496 C 0.06632 -0.02778 0.07222 0.03403 0.05834 0.04028 C 0.04445 0.04653 0.00573 0.01713 -8.33333E-7 -1.11111E-6 Z " pathEditMode="relative" ptsTypes="aaaaaaa">
                                      <p:cBhvr>
                                        <p:cTn id="18" dur="5000" fill="hold"/>
                                        <p:tgtEl>
                                          <p:spTgt spid="175"/>
                                        </p:tgtEl>
                                        <p:attrNameLst>
                                          <p:attrName>ppt_x</p:attrName>
                                          <p:attrName>ppt_y</p:attrName>
                                        </p:attrNameLst>
                                      </p:cBhvr>
                                    </p:animMotion>
                                  </p:childTnLst>
                                </p:cTn>
                              </p:par>
                              <p:par>
                                <p:cTn id="19" presetID="0" presetClass="path" presetSubtype="0" repeatCount="indefinite" fill="hold" grpId="0" nodeType="withEffect">
                                  <p:stCondLst>
                                    <p:cond delay="0"/>
                                  </p:stCondLst>
                                  <p:endCondLst>
                                    <p:cond evt="onNext" delay="0">
                                      <p:tgtEl>
                                        <p:sldTgt/>
                                      </p:tgtEl>
                                    </p:cond>
                                  </p:endCondLst>
                                  <p:childTnLst>
                                    <p:animMotion origin="layout" path="M -0.00399 0.00393 C -0.0111 0.00741 -0.01822 0.01088 -0.01735 0.02292 C -0.01649 0.03495 -0.02083 0.05995 0.00088 0.07592 C 0.02258 0.0919 0.09063 0.12477 0.11286 0.11875 C 0.13508 0.11273 0.15279 0.06018 0.13404 0.04028 C 0.11529 0.02037 0.05765 0.01018 5.55556E-6 -2.59259E-6 " pathEditMode="relative" ptsTypes="aaaaaA">
                                      <p:cBhvr>
                                        <p:cTn id="20" dur="5000" fill="hold"/>
                                        <p:tgtEl>
                                          <p:spTgt spid="174"/>
                                        </p:tgtEl>
                                        <p:attrNameLst>
                                          <p:attrName>ppt_x</p:attrName>
                                          <p:attrName>ppt_y</p:attrName>
                                        </p:attrNameLst>
                                      </p:cBhvr>
                                    </p:animMotion>
                                  </p:childTnLst>
                                </p:cTn>
                              </p:par>
                              <p:par>
                                <p:cTn id="21" presetID="0" presetClass="path" presetSubtype="0" repeatCount="indefinite" fill="hold" grpId="0" nodeType="withEffect">
                                  <p:stCondLst>
                                    <p:cond delay="0"/>
                                  </p:stCondLst>
                                  <p:endCondLst>
                                    <p:cond evt="onNext" delay="0">
                                      <p:tgtEl>
                                        <p:sldTgt/>
                                      </p:tgtEl>
                                    </p:cond>
                                  </p:endCondLst>
                                  <p:childTnLst>
                                    <p:animMotion origin="layout" path="M 8.88889E-6 1.48148E-6 C 0.02032 -0.00625 0.04914 -0.04444 0.04497 -0.06782 C 0.0408 -0.0912 -0.01562 -0.14514 -0.02534 -0.14051 C -0.03506 -0.13588 -0.00486 -0.05879 -0.01336 -0.04028 C -0.02187 -0.02176 -0.07916 -0.03657 -0.07673 -0.02963 C -0.0743 -0.02268 -0.02031 0.00625 8.88889E-6 1.48148E-6 Z " pathEditMode="relative" ptsTypes="aaaaaa">
                                      <p:cBhvr>
                                        <p:cTn id="22" dur="5000" fill="hold"/>
                                        <p:tgtEl>
                                          <p:spTgt spid="173"/>
                                        </p:tgtEl>
                                        <p:attrNameLst>
                                          <p:attrName>ppt_x</p:attrName>
                                          <p:attrName>ppt_y</p:attrName>
                                        </p:attrNameLst>
                                      </p:cBhvr>
                                    </p:animMotion>
                                  </p:childTnLst>
                                </p:cTn>
                              </p:par>
                              <p:par>
                                <p:cTn id="23" presetID="0" presetClass="path" presetSubtype="0" repeatCount="indefinite" fill="hold" grpId="0" nodeType="withEffect">
                                  <p:stCondLst>
                                    <p:cond delay="0"/>
                                  </p:stCondLst>
                                  <p:endCondLst>
                                    <p:cond evt="onNext" delay="0">
                                      <p:tgtEl>
                                        <p:sldTgt/>
                                      </p:tgtEl>
                                    </p:cond>
                                  </p:endCondLst>
                                  <p:childTnLst>
                                    <p:animMotion origin="layout" path="M 4.72222E-6 2.96296E-6 C 0.01666 -0.00741 0.03663 -0.01806 0.02725 -0.03634 C 0.01788 -0.05463 -0.03681 -0.10579 -0.05591 -0.10949 C -0.075 -0.1132 -0.09115 -0.0706 -0.08768 -0.0588 C -0.0842 -0.04699 -0.03716 -0.04931 -0.03472 -0.0382 C -0.03229 -0.02709 -0.079 0.00162 -0.07275 0.00787 C -0.0665 0.01412 -0.01667 0.00741 4.72222E-6 2.96296E-6 Z " pathEditMode="relative" ptsTypes="aaaaaaa">
                                      <p:cBhvr>
                                        <p:cTn id="24" dur="5000" fill="hold"/>
                                        <p:tgtEl>
                                          <p:spTgt spid="23"/>
                                        </p:tgtEl>
                                        <p:attrNameLst>
                                          <p:attrName>ppt_x</p:attrName>
                                          <p:attrName>ppt_y</p:attrName>
                                        </p:attrNameLst>
                                      </p:cBhvr>
                                    </p:animMotion>
                                  </p:childTnLst>
                                </p:cTn>
                              </p:par>
                              <p:par>
                                <p:cTn id="25" presetID="0" presetClass="path" presetSubtype="0" repeatCount="indefinite" fill="hold" grpId="0" nodeType="withEffect">
                                  <p:stCondLst>
                                    <p:cond delay="0"/>
                                  </p:stCondLst>
                                  <p:endCondLst>
                                    <p:cond evt="onNext" delay="0">
                                      <p:tgtEl>
                                        <p:sldTgt/>
                                      </p:tgtEl>
                                    </p:cond>
                                  </p:endCondLst>
                                  <p:childTnLst>
                                    <p:animMotion origin="layout" path="M -2.5E-6 -3.33333E-6 C -0.00295 -0.0162 -0.00764 -0.06111 -0.01892 -0.06666 C -0.03021 -0.07222 -0.06996 -0.0574 -0.06736 -0.0331 C -0.06476 -0.00879 -0.02691 0.0757 -0.00347 0.07986 C 0.01997 0.08403 0.07292 -0.00023 0.07327 -0.00856 C 0.07361 -0.01689 0.01146 0.02894 -0.00104 0.03033 C -0.01354 0.03172 0.00295 0.01621 -2.5E-6 -3.33333E-6 Z " pathEditMode="relative" ptsTypes="aaaaaaa">
                                      <p:cBhvr>
                                        <p:cTn id="26" dur="5000" fill="hold"/>
                                        <p:tgtEl>
                                          <p:spTgt spid="44"/>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0.00017 -0.00023 C -0.00018 -0.01111 -0.00052 -0.02199 0.00017 -0.02916 C 0.00086 -0.03634 0.00277 -0.03958 0.00468 -0.04259 " pathEditMode="relative" ptsTypes="aaA">
                                      <p:cBhvr>
                                        <p:cTn id="30" dur="2000" fill="hold"/>
                                        <p:tgtEl>
                                          <p:spTgt spid="302"/>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3.05556E-6 -4.81481E-6 C -0.00157 -0.0081 -0.00313 -0.01597 -0.00348 -0.02708 C -0.00382 -0.03819 -0.00191 -0.05208 -0.00243 -0.06736 C -0.00295 -0.08263 -0.00504 -0.10046 -0.00695 -0.11828 " pathEditMode="relative" ptsTypes="aaaA">
                                      <p:cBhvr>
                                        <p:cTn id="32" dur="2000" fill="hold"/>
                                        <p:tgtEl>
                                          <p:spTgt spid="303"/>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00035 0.00023 C 0.00139 -0.00856 0.0033 -0.01713 0.00364 -0.02546 C 0.00399 -0.0338 0.00469 -0.03796 0.00156 -0.04977 C -0.00156 -0.06157 -0.01268 -0.08055 -0.01476 -0.09676 C -0.01684 -0.11296 -0.01406 -0.13032 -0.01129 -0.14745 " pathEditMode="relative" ptsTypes="aaaaA">
                                      <p:cBhvr>
                                        <p:cTn id="34" dur="2000" fill="hold"/>
                                        <p:tgtEl>
                                          <p:spTgt spid="307"/>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00018 0.00024 C 0.00087 -0.01574 0.00174 -0.03148 0.00122 -0.04282 C 0.0007 -0.05416 -0.00121 -0.05879 -0.00277 -0.06782 C -0.00434 -0.07685 -0.00642 -0.0868 -0.00833 -0.09676 " pathEditMode="relative" ptsTypes="aaaA">
                                      <p:cBhvr>
                                        <p:cTn id="36" dur="2000" fill="hold"/>
                                        <p:tgtEl>
                                          <p:spTgt spid="304"/>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0.00035 -0.00092 C 0.00156 -0.02176 0.00278 -0.04259 0.00069 -0.05833 C -0.00139 -0.07407 -0.00851 -0.08449 -0.01163 -0.09537 C -0.01476 -0.10625 -0.01823 -0.10926 -0.01806 -0.12315 C -0.01788 -0.13704 -0.01458 -0.1581 -0.01111 -0.17917 " pathEditMode="relative" ptsTypes="aaaaA">
                                      <p:cBhvr>
                                        <p:cTn id="38" dur="2000" fill="hold"/>
                                        <p:tgtEl>
                                          <p:spTgt spid="305"/>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11111E-6 L -4.16667E-6 0.17708 " pathEditMode="relative" rAng="0" ptsTypes="AA">
                                      <p:cBhvr>
                                        <p:cTn id="42" dur="5000" fill="hold"/>
                                        <p:tgtEl>
                                          <p:spTgt spid="89"/>
                                        </p:tgtEl>
                                        <p:attrNameLst>
                                          <p:attrName>ppt_x</p:attrName>
                                          <p:attrName>ppt_y</p:attrName>
                                        </p:attrNameLst>
                                      </p:cBhvr>
                                      <p:rCtr x="0" y="88"/>
                                    </p:animMotion>
                                  </p:childTnLst>
                                </p:cTn>
                              </p:par>
                              <p:par>
                                <p:cTn id="43" presetID="42" presetClass="path" presetSubtype="0" accel="50000" decel="50000" fill="hold" nodeType="withEffect">
                                  <p:stCondLst>
                                    <p:cond delay="0"/>
                                  </p:stCondLst>
                                  <p:childTnLst>
                                    <p:animMotion origin="layout" path="M -1.66667E-6 4.07407E-6 L -1.66667E-6 0.11134 " pathEditMode="relative" rAng="0" ptsTypes="AA">
                                      <p:cBhvr>
                                        <p:cTn id="44" dur="3100" fill="hold"/>
                                        <p:tgtEl>
                                          <p:spTgt spid="49"/>
                                        </p:tgtEl>
                                        <p:attrNameLst>
                                          <p:attrName>ppt_x</p:attrName>
                                          <p:attrName>ppt_y</p:attrName>
                                        </p:attrNameLst>
                                      </p:cBhvr>
                                      <p:rCtr x="0" y="56"/>
                                    </p:animMotion>
                                  </p:childTnLst>
                                </p:cTn>
                              </p:par>
                              <p:par>
                                <p:cTn id="45" presetID="42" presetClass="path" presetSubtype="0" accel="50000" decel="50000" fill="hold" nodeType="withEffect">
                                  <p:stCondLst>
                                    <p:cond delay="0"/>
                                  </p:stCondLst>
                                  <p:childTnLst>
                                    <p:animMotion origin="layout" path="M 1.11022E-16 3.7037E-6 L 1.11022E-16 0.05532 " pathEditMode="relative" rAng="0" ptsTypes="AA">
                                      <p:cBhvr>
                                        <p:cTn id="46" dur="2000" fill="hold"/>
                                        <p:tgtEl>
                                          <p:spTgt spid="86"/>
                                        </p:tgtEl>
                                        <p:attrNameLst>
                                          <p:attrName>ppt_x</p:attrName>
                                          <p:attrName>ppt_y</p:attrName>
                                        </p:attrNameLst>
                                      </p:cBhvr>
                                      <p:rCtr x="0" y="28"/>
                                    </p:animMotion>
                                  </p:childTnLst>
                                </p:cTn>
                              </p:par>
                              <p:par>
                                <p:cTn id="47" presetID="42" presetClass="path" presetSubtype="0" accel="50000" decel="50000" fill="hold" nodeType="withEffect">
                                  <p:stCondLst>
                                    <p:cond delay="0"/>
                                  </p:stCondLst>
                                  <p:childTnLst>
                                    <p:animMotion origin="layout" path="M -2.77778E-6 4.44444E-6 L -2.77778E-6 0.16273 " pathEditMode="relative" rAng="0" ptsTypes="AA">
                                      <p:cBhvr>
                                        <p:cTn id="48" dur="4900" fill="hold"/>
                                        <p:tgtEl>
                                          <p:spTgt spid="88"/>
                                        </p:tgtEl>
                                        <p:attrNameLst>
                                          <p:attrName>ppt_x</p:attrName>
                                          <p:attrName>ppt_y</p:attrName>
                                        </p:attrNameLst>
                                      </p:cBhvr>
                                      <p:rCtr x="0" y="81"/>
                                    </p:animMotion>
                                  </p:childTnLst>
                                </p:cTn>
                              </p:par>
                              <p:par>
                                <p:cTn id="49" presetID="42" presetClass="path" presetSubtype="0" accel="50000" decel="50000" fill="hold" nodeType="withEffect">
                                  <p:stCondLst>
                                    <p:cond delay="0"/>
                                  </p:stCondLst>
                                  <p:childTnLst>
                                    <p:animMotion origin="layout" path="M 4.16667E-6 -1.48148E-6 L 4.16667E-6 0.07593 " pathEditMode="relative" rAng="0" ptsTypes="AA">
                                      <p:cBhvr>
                                        <p:cTn id="50" dur="2000" fill="hold"/>
                                        <p:tgtEl>
                                          <p:spTgt spid="16"/>
                                        </p:tgtEl>
                                        <p:attrNameLst>
                                          <p:attrName>ppt_x</p:attrName>
                                          <p:attrName>ppt_y</p:attrName>
                                        </p:attrNameLst>
                                      </p:cBhvr>
                                      <p:rCtr x="0" y="38"/>
                                    </p:animMotion>
                                  </p:childTnLst>
                                </p:cTn>
                              </p:par>
                              <p:par>
                                <p:cTn id="51" presetID="42" presetClass="path" presetSubtype="0" accel="50000" decel="50000" fill="hold" nodeType="withEffect">
                                  <p:stCondLst>
                                    <p:cond delay="0"/>
                                  </p:stCondLst>
                                  <p:childTnLst>
                                    <p:animMotion origin="layout" path="M -3.33333E-6 1.85185E-6 L -3.33333E-6 0.14514 " pathEditMode="relative" rAng="0" ptsTypes="AA">
                                      <p:cBhvr>
                                        <p:cTn id="52" dur="4600" fill="hold"/>
                                        <p:tgtEl>
                                          <p:spTgt spid="85"/>
                                        </p:tgtEl>
                                        <p:attrNameLst>
                                          <p:attrName>ppt_x</p:attrName>
                                          <p:attrName>ppt_y</p:attrName>
                                        </p:attrNameLst>
                                      </p:cBhvr>
                                      <p:rCtr x="0" y="72"/>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grpId="0" nodeType="clickEffect">
                                  <p:stCondLst>
                                    <p:cond delay="0"/>
                                  </p:stCondLst>
                                  <p:childTnLst>
                                    <p:animMotion origin="layout" path="M 3.61111E-6 3.7037E-7 L 3.61111E-6 0.16759 " pathEditMode="relative" rAng="0" ptsTypes="AA">
                                      <p:cBhvr>
                                        <p:cTn id="56" dur="2000" fill="hold"/>
                                        <p:tgtEl>
                                          <p:spTgt spid="129"/>
                                        </p:tgtEl>
                                        <p:attrNameLst>
                                          <p:attrName>ppt_x</p:attrName>
                                          <p:attrName>ppt_y</p:attrName>
                                        </p:attrNameLst>
                                      </p:cBhvr>
                                      <p:rCtr x="0" y="84"/>
                                    </p:animMotion>
                                  </p:childTnLst>
                                </p:cTn>
                              </p:par>
                              <p:par>
                                <p:cTn id="57" presetID="42" presetClass="path" presetSubtype="0" accel="50000" decel="50000" fill="hold" grpId="0" nodeType="withEffect">
                                  <p:stCondLst>
                                    <p:cond delay="0"/>
                                  </p:stCondLst>
                                  <p:childTnLst>
                                    <p:animMotion origin="layout" path="M 8.33333E-7 -2.22222E-6 L 8.33333E-7 0.08588 " pathEditMode="relative" rAng="0" ptsTypes="AA">
                                      <p:cBhvr>
                                        <p:cTn id="58" dur="2000" fill="hold"/>
                                        <p:tgtEl>
                                          <p:spTgt spid="130"/>
                                        </p:tgtEl>
                                        <p:attrNameLst>
                                          <p:attrName>ppt_x</p:attrName>
                                          <p:attrName>ppt_y</p:attrName>
                                        </p:attrNameLst>
                                      </p:cBhvr>
                                      <p:rCtr x="0" y="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4" grpId="0" animBg="1"/>
      <p:bldP spid="129" grpId="0" animBg="1"/>
      <p:bldP spid="130" grpId="0" animBg="1"/>
      <p:bldP spid="173" grpId="0" animBg="1"/>
      <p:bldP spid="174" grpId="0" animBg="1"/>
      <p:bldP spid="175" grpId="0" animBg="1"/>
      <p:bldP spid="302" grpId="0" animBg="1"/>
      <p:bldP spid="303" grpId="0" animBg="1"/>
      <p:bldP spid="304" grpId="0" animBg="1"/>
      <p:bldP spid="305" grpId="0" animBg="1"/>
      <p:bldP spid="30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Nueva Teoría </a:t>
            </a:r>
            <a:r>
              <a:rPr lang="es-HN" dirty="0"/>
              <a:t>de </a:t>
            </a:r>
            <a:r>
              <a:rPr lang="es-HN" dirty="0" smtClean="0"/>
              <a:t>Floculación</a:t>
            </a:r>
            <a:endParaRPr lang="en-US" dirty="0"/>
          </a:p>
        </p:txBody>
      </p:sp>
      <p:sp>
        <p:nvSpPr>
          <p:cNvPr id="3" name="Content Placeholder 2"/>
          <p:cNvSpPr>
            <a:spLocks noGrp="1"/>
          </p:cNvSpPr>
          <p:nvPr>
            <p:ph idx="1"/>
          </p:nvPr>
        </p:nvSpPr>
        <p:spPr/>
        <p:txBody>
          <a:bodyPr/>
          <a:lstStyle/>
          <a:p>
            <a:r>
              <a:rPr lang="es-HN" dirty="0"/>
              <a:t>Con la meta de mejorar el proceso de floculación hemos estado investigando los parámetros que controlan </a:t>
            </a:r>
            <a:r>
              <a:rPr lang="es-HN" dirty="0" smtClean="0"/>
              <a:t>su desempeño</a:t>
            </a:r>
            <a:endParaRPr lang="es-HN" dirty="0"/>
          </a:p>
          <a:p>
            <a:r>
              <a:rPr lang="es-HN" dirty="0"/>
              <a:t>Resulta una nueva teoría de floculación</a:t>
            </a:r>
          </a:p>
          <a:p>
            <a:pPr lvl="1"/>
            <a:r>
              <a:rPr lang="es-HN" dirty="0"/>
              <a:t>La probabilidad que dos partículas se puedan adherir es proporcional a su cobertura con coagulante</a:t>
            </a:r>
          </a:p>
          <a:p>
            <a:pPr lvl="1"/>
            <a:r>
              <a:rPr lang="es-HN" dirty="0"/>
              <a:t>Partículas pequeñas no </a:t>
            </a:r>
            <a:r>
              <a:rPr lang="es-HN" dirty="0" smtClean="0"/>
              <a:t>pueden adherirse </a:t>
            </a:r>
            <a:r>
              <a:rPr lang="es-HN" dirty="0"/>
              <a:t>a flóculos grandes</a:t>
            </a:r>
            <a:endParaRPr lang="en-US" dirty="0"/>
          </a:p>
          <a:p>
            <a:endParaRPr lang="en-US" dirty="0"/>
          </a:p>
        </p:txBody>
      </p:sp>
    </p:spTree>
    <p:extLst>
      <p:ext uri="{BB962C8B-B14F-4D97-AF65-F5344CB8AC3E}">
        <p14:creationId xmlns:p14="http://schemas.microsoft.com/office/powerpoint/2010/main" val="683943038"/>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HN" dirty="0"/>
              <a:t>Geometría </a:t>
            </a:r>
            <a:r>
              <a:rPr lang="es-HN" dirty="0" smtClean="0"/>
              <a:t>de Coagulación</a:t>
            </a:r>
            <a:endParaRPr lang="es-HN" dirty="0"/>
          </a:p>
        </p:txBody>
      </p:sp>
      <p:grpSp>
        <p:nvGrpSpPr>
          <p:cNvPr id="2" name="Group 503"/>
          <p:cNvGrpSpPr/>
          <p:nvPr/>
        </p:nvGrpSpPr>
        <p:grpSpPr>
          <a:xfrm rot="4680000">
            <a:off x="5202253" y="5021082"/>
            <a:ext cx="228601" cy="228600"/>
            <a:chOff x="2263322" y="2383933"/>
            <a:chExt cx="1623415" cy="1341120"/>
          </a:xfrm>
          <a:solidFill>
            <a:schemeClr val="accent5">
              <a:lumMod val="50000"/>
            </a:schemeClr>
          </a:solidFill>
        </p:grpSpPr>
        <p:sp>
          <p:nvSpPr>
            <p:cNvPr id="5169" name="Oval 516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0" name="Oval 516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1" name="Oval 517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2" name="Oval 517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3" name="Oval 517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4" name="Oval 517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5" name="Oval 517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6" name="Oval 517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7" name="Oval 517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8" name="Oval 517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79" name="Oval 517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0" name="Oval 517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1" name="Oval 518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2" name="Oval 518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3" name="Oval 518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4" name="Oval 518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5" name="Oval 518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6" name="Oval 518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7" name="Oval 518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8" name="Oval 518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89" name="Oval 518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0" name="Oval 518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1" name="Oval 519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2" name="Oval 519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3" name="Oval 519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4" name="Oval 519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5" name="Oval 519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6" name="Oval 519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7" name="Oval 519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8" name="Oval 519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99" name="Oval 519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0" name="Oval 519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1" name="Oval 520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2" name="Oval 520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3" name="Oval 520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4" name="Oval 520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5" name="Oval 520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6" name="Oval 520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7" name="Oval 520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8" name="Oval 520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09" name="Oval 520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0" name="Oval 520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1" name="Oval 521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2" name="Oval 521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3" name="Oval 521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4" name="Oval 521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5" name="Oval 521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16" name="Oval 521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3" name="Group 454"/>
          <p:cNvGrpSpPr/>
          <p:nvPr/>
        </p:nvGrpSpPr>
        <p:grpSpPr>
          <a:xfrm rot="4680000">
            <a:off x="4473481" y="1592479"/>
            <a:ext cx="228601" cy="228600"/>
            <a:chOff x="2263322" y="2383933"/>
            <a:chExt cx="1623415" cy="1341120"/>
          </a:xfrm>
          <a:solidFill>
            <a:schemeClr val="accent5">
              <a:lumMod val="50000"/>
            </a:schemeClr>
          </a:solidFill>
        </p:grpSpPr>
        <p:sp>
          <p:nvSpPr>
            <p:cNvPr id="5121" name="Oval 512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2" name="Oval 512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3" name="Oval 512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4" name="Oval 512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5" name="Oval 512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6" name="Oval 512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7" name="Oval 512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8" name="Oval 512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9" name="Oval 512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0" name="Oval 512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1" name="Oval 513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2" name="Oval 513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3" name="Oval 513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4" name="Oval 513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5" name="Oval 513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6" name="Oval 513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7" name="Oval 513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8" name="Oval 513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39" name="Oval 513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0" name="Oval 513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1" name="Oval 514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2" name="Oval 514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3" name="Oval 514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4" name="Oval 514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5" name="Oval 514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6" name="Oval 514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7" name="Oval 514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8" name="Oval 514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49" name="Oval 514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0" name="Oval 514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1" name="Oval 515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2" name="Oval 515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3" name="Oval 515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4" name="Oval 515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5" name="Oval 515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6" name="Oval 515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7" name="Oval 515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8" name="Oval 515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59" name="Oval 515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0" name="Oval 515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1" name="Oval 516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2" name="Oval 516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3" name="Oval 516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4" name="Oval 516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5" name="Oval 516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6" name="Oval 516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7" name="Oval 516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68" name="Oval 516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5" name="Group 62"/>
          <p:cNvGrpSpPr/>
          <p:nvPr/>
        </p:nvGrpSpPr>
        <p:grpSpPr>
          <a:xfrm rot="4680000">
            <a:off x="4571414" y="3519221"/>
            <a:ext cx="228601" cy="228600"/>
            <a:chOff x="2263322" y="2383933"/>
            <a:chExt cx="1623415" cy="1341120"/>
          </a:xfrm>
          <a:solidFill>
            <a:schemeClr val="accent5">
              <a:lumMod val="50000"/>
            </a:schemeClr>
          </a:solidFill>
        </p:grpSpPr>
        <p:sp>
          <p:nvSpPr>
            <p:cNvPr id="5073" name="Oval 507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4" name="Oval 507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5" name="Oval 507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6" name="Oval 507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7" name="Oval 507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8" name="Oval 507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9" name="Oval 507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0" name="Oval 507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1" name="Oval 508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2" name="Oval 508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3" name="Oval 508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4" name="Oval 508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5" name="Oval 508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6" name="Oval 508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7" name="Oval 508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8" name="Oval 508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89" name="Oval 508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0" name="Oval 508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1" name="Oval 509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2" name="Oval 509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3" name="Oval 509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4" name="Oval 509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5" name="Oval 509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6" name="Oval 509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7" name="Oval 509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8" name="Oval 509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99" name="Oval 509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0" name="Oval 509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1" name="Oval 510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2" name="Oval 510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3" name="Oval 510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4" name="Oval 510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5" name="Oval 95"/>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6" name="Oval 96"/>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7" name="Oval 97"/>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8" name="Oval 98"/>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09" name="Oval 99"/>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0" name="Oval 100"/>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1" name="Oval 101"/>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2" name="Oval 102"/>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3" name="Oval 103"/>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4" name="Oval 104"/>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5" name="Oval 105"/>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6" name="Oval 106"/>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7" name="Oval 107"/>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8" name="Oval 108"/>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19" name="Oval 109"/>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120" name="Oval 110"/>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sp>
        <p:nvSpPr>
          <p:cNvPr id="4337" name="Flowchart: Magnetic Disk 4336"/>
          <p:cNvSpPr/>
          <p:nvPr/>
        </p:nvSpPr>
        <p:spPr>
          <a:xfrm rot="4680000">
            <a:off x="3137492" y="3130103"/>
            <a:ext cx="3566160" cy="548640"/>
          </a:xfrm>
          <a:prstGeom prst="flowChartMagneticDisk">
            <a:avLst/>
          </a:prstGeom>
          <a:solidFill>
            <a:schemeClr val="bg1">
              <a:lumMod val="50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nvGrpSpPr>
          <p:cNvPr id="6" name="Group 8"/>
          <p:cNvGrpSpPr/>
          <p:nvPr/>
        </p:nvGrpSpPr>
        <p:grpSpPr>
          <a:xfrm rot="4680000">
            <a:off x="4198775" y="1766085"/>
            <a:ext cx="228601" cy="228600"/>
            <a:chOff x="2263322" y="2383933"/>
            <a:chExt cx="1623415" cy="1341120"/>
          </a:xfrm>
          <a:solidFill>
            <a:schemeClr val="accent5">
              <a:lumMod val="50000"/>
            </a:schemeClr>
          </a:solidFill>
        </p:grpSpPr>
        <p:sp>
          <p:nvSpPr>
            <p:cNvPr id="5025" name="Oval 9"/>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6" name="Oval 10"/>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7" name="Oval 11"/>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8" name="Oval 12"/>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9" name="Oval 13"/>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0" name="Oval 14"/>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1" name="Oval 15"/>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2" name="Oval 16"/>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3" name="Oval 17"/>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4" name="Oval 18"/>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5" name="Oval 19"/>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6" name="Oval 20"/>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7" name="Oval 21"/>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8" name="Oval 22"/>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39" name="Oval 23"/>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0" name="Oval 24"/>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1" name="Oval 25"/>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2" name="Oval 26"/>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3" name="Oval 27"/>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4" name="Oval 28"/>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5" name="Oval 29"/>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6" name="Oval 30"/>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7" name="Oval 504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8" name="Oval 504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49" name="Oval 504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0" name="Oval 504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1" name="Oval 505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2" name="Oval 505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3" name="Oval 505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4" name="Oval 505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5" name="Oval 505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6" name="Oval 505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7" name="Oval 505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8" name="Oval 505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59" name="Oval 505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0" name="Oval 505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1" name="Oval 506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2" name="Oval 506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3" name="Oval 506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4" name="Oval 506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5" name="Oval 506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6" name="Oval 506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7" name="Oval 506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8" name="Oval 506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69" name="Oval 506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0" name="Oval 506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1" name="Oval 507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72" name="Oval 507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7" name="Group 111"/>
          <p:cNvGrpSpPr/>
          <p:nvPr/>
        </p:nvGrpSpPr>
        <p:grpSpPr>
          <a:xfrm rot="4680000">
            <a:off x="4907723" y="2902420"/>
            <a:ext cx="228601" cy="228600"/>
            <a:chOff x="2263322" y="2383933"/>
            <a:chExt cx="1623415" cy="1341120"/>
          </a:xfrm>
          <a:solidFill>
            <a:schemeClr val="accent5">
              <a:lumMod val="50000"/>
            </a:schemeClr>
          </a:solidFill>
        </p:grpSpPr>
        <p:sp>
          <p:nvSpPr>
            <p:cNvPr id="4977" name="Oval 497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8" name="Oval 497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9" name="Oval 497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0" name="Oval 497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1" name="Oval 498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2" name="Oval 498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3" name="Oval 498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4" name="Oval 498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5" name="Oval 498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6" name="Oval 498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7" name="Oval 498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8" name="Oval 498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89" name="Oval 498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0" name="Oval 498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1" name="Oval 499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2" name="Oval 499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3" name="Oval 499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4" name="Oval 499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5" name="Oval 499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6" name="Oval 499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7" name="Oval 499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8" name="Oval 499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99" name="Oval 499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0" name="Oval 499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1" name="Oval 500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2" name="Oval 500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3" name="Oval 500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4" name="Oval 500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5" name="Oval 500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6" name="Oval 500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7" name="Oval 500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8" name="Oval 500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09" name="Oval 500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0" name="Oval 500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1" name="Oval 501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2" name="Oval 501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3" name="Oval 501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4" name="Oval 501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5" name="Oval 501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6" name="Oval 501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7" name="Oval 501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8" name="Oval 501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19" name="Oval 501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0" name="Oval 501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1" name="Oval 502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2" name="Oval 502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3" name="Oval 502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024" name="Oval 502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8" name="Group 160"/>
          <p:cNvGrpSpPr/>
          <p:nvPr/>
        </p:nvGrpSpPr>
        <p:grpSpPr>
          <a:xfrm rot="4680000">
            <a:off x="4338450" y="2789716"/>
            <a:ext cx="228601" cy="228600"/>
            <a:chOff x="2263322" y="2383933"/>
            <a:chExt cx="1623415" cy="1341120"/>
          </a:xfrm>
          <a:solidFill>
            <a:schemeClr val="accent5">
              <a:lumMod val="50000"/>
            </a:schemeClr>
          </a:solidFill>
        </p:grpSpPr>
        <p:sp>
          <p:nvSpPr>
            <p:cNvPr id="4929" name="Oval 492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0" name="Oval 492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1" name="Oval 493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2" name="Oval 493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3" name="Oval 493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4" name="Oval 493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5" name="Oval 493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6" name="Oval 493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7" name="Oval 493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8" name="Oval 493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39" name="Oval 493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0" name="Oval 493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1" name="Oval 494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2" name="Oval 494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3" name="Oval 494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4" name="Oval 494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5" name="Oval 494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6" name="Oval 494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7" name="Oval 494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8" name="Oval 494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49" name="Oval 494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0" name="Oval 494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1" name="Oval 495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2" name="Oval 495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3" name="Oval 495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4" name="Oval 495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5" name="Oval 495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6" name="Oval 495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7" name="Oval 495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8" name="Oval 495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59" name="Oval 495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0" name="Oval 495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1" name="Oval 496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2" name="Oval 496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3" name="Oval 496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4" name="Oval 496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5" name="Oval 496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6" name="Oval 496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7" name="Oval 496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8" name="Oval 496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69" name="Oval 496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0" name="Oval 496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1" name="Oval 497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2" name="Oval 497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3" name="Oval 497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4" name="Oval 497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5" name="Oval 497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76" name="Oval 497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9" name="Group 209"/>
          <p:cNvGrpSpPr/>
          <p:nvPr/>
        </p:nvGrpSpPr>
        <p:grpSpPr>
          <a:xfrm rot="4680000">
            <a:off x="4591936" y="3982273"/>
            <a:ext cx="228601" cy="228600"/>
            <a:chOff x="2263322" y="2383933"/>
            <a:chExt cx="1623415" cy="1341120"/>
          </a:xfrm>
          <a:solidFill>
            <a:schemeClr val="accent5">
              <a:lumMod val="50000"/>
            </a:schemeClr>
          </a:solidFill>
        </p:grpSpPr>
        <p:sp>
          <p:nvSpPr>
            <p:cNvPr id="4881" name="Oval 488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2" name="Oval 488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3" name="Oval 488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4" name="Oval 488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5" name="Oval 488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6" name="Oval 488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7" name="Oval 488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8" name="Oval 488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9" name="Oval 488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0" name="Oval 488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1" name="Oval 489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2" name="Oval 489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3" name="Oval 489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4" name="Oval 489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5" name="Oval 489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6" name="Oval 489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7" name="Oval 489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8" name="Oval 489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99" name="Oval 489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0" name="Oval 489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1" name="Oval 490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2" name="Oval 490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3" name="Oval 490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4" name="Oval 490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5" name="Oval 490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6" name="Oval 490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7" name="Oval 490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8" name="Oval 490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09" name="Oval 490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0" name="Oval 490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1" name="Oval 491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2" name="Oval 491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3" name="Oval 491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4" name="Oval 491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5" name="Oval 491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6" name="Oval 491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7" name="Oval 491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8" name="Oval 491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19" name="Oval 491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0" name="Oval 491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1" name="Oval 492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2" name="Oval 492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3" name="Oval 492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4" name="Oval 492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5" name="Oval 492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6" name="Oval 492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7" name="Oval 492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928" name="Oval 492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0" name="Group 258"/>
          <p:cNvGrpSpPr/>
          <p:nvPr/>
        </p:nvGrpSpPr>
        <p:grpSpPr>
          <a:xfrm rot="4680000">
            <a:off x="4718679" y="4578552"/>
            <a:ext cx="228601" cy="228600"/>
            <a:chOff x="2263322" y="2383933"/>
            <a:chExt cx="1623415" cy="1341120"/>
          </a:xfrm>
          <a:solidFill>
            <a:schemeClr val="accent5">
              <a:lumMod val="50000"/>
            </a:schemeClr>
          </a:solidFill>
        </p:grpSpPr>
        <p:sp>
          <p:nvSpPr>
            <p:cNvPr id="4833" name="Oval 483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4" name="Oval 483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5" name="Oval 483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6" name="Oval 483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7" name="Oval 483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8" name="Oval 483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9" name="Oval 483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0" name="Oval 483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1" name="Oval 484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2" name="Oval 484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3" name="Oval 484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4" name="Oval 484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5" name="Oval 484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6" name="Oval 484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7" name="Oval 484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8" name="Oval 484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49" name="Oval 484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0" name="Oval 484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1" name="Oval 485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2" name="Oval 485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3" name="Oval 485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4" name="Oval 485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5" name="Oval 485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6" name="Oval 485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7" name="Oval 485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8" name="Oval 485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59" name="Oval 485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0" name="Oval 485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1" name="Oval 486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2" name="Oval 486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3" name="Oval 486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4" name="Oval 486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5" name="Oval 486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6" name="Oval 486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7" name="Oval 486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8" name="Oval 486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69" name="Oval 486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0" name="Oval 486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1" name="Oval 487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2" name="Oval 487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3" name="Oval 487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4" name="Oval 487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5" name="Oval 487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6" name="Oval 487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7" name="Oval 487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8" name="Oval 487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79" name="Oval 487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80" name="Oval 487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1" name="Group 307"/>
          <p:cNvGrpSpPr/>
          <p:nvPr/>
        </p:nvGrpSpPr>
        <p:grpSpPr>
          <a:xfrm rot="4680000">
            <a:off x="5161209" y="4094978"/>
            <a:ext cx="228601" cy="228600"/>
            <a:chOff x="2263322" y="2383933"/>
            <a:chExt cx="1623415" cy="1341120"/>
          </a:xfrm>
          <a:solidFill>
            <a:schemeClr val="accent5">
              <a:lumMod val="50000"/>
            </a:schemeClr>
          </a:solidFill>
        </p:grpSpPr>
        <p:sp>
          <p:nvSpPr>
            <p:cNvPr id="4785" name="Oval 478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6" name="Oval 478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7" name="Oval 478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8" name="Oval 478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9" name="Oval 478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0" name="Oval 478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1" name="Oval 479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2" name="Oval 479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3" name="Oval 479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4" name="Oval 479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5" name="Oval 479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6" name="Oval 479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7" name="Oval 479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8" name="Oval 479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99" name="Oval 479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0" name="Oval 479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1" name="Oval 480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2" name="Oval 480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3" name="Oval 480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4" name="Oval 480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5" name="Oval 480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6" name="Oval 480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7" name="Oval 480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8" name="Oval 480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09" name="Oval 480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0" name="Oval 480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1" name="Oval 481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2" name="Oval 481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3" name="Oval 481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4" name="Oval 481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5" name="Oval 481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6" name="Oval 481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7" name="Oval 481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8" name="Oval 481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19" name="Oval 481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0" name="Oval 481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1" name="Oval 482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2" name="Oval 482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3" name="Oval 482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4" name="Oval 482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5" name="Oval 482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6" name="Oval 482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7" name="Oval 482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8" name="Oval 482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29" name="Oval 482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0" name="Oval 482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1" name="Oval 483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832" name="Oval 483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2" name="Group 356"/>
          <p:cNvGrpSpPr/>
          <p:nvPr/>
        </p:nvGrpSpPr>
        <p:grpSpPr>
          <a:xfrm rot="4680000">
            <a:off x="4823829" y="2141229"/>
            <a:ext cx="228601" cy="228600"/>
            <a:chOff x="2263322" y="2383933"/>
            <a:chExt cx="1623415" cy="1341120"/>
          </a:xfrm>
          <a:solidFill>
            <a:schemeClr val="accent5">
              <a:lumMod val="50000"/>
            </a:schemeClr>
          </a:solidFill>
        </p:grpSpPr>
        <p:sp>
          <p:nvSpPr>
            <p:cNvPr id="4737" name="Oval 473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8" name="Oval 473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9" name="Oval 473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0" name="Oval 473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1" name="Oval 474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2" name="Oval 474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3" name="Oval 474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4" name="Oval 474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5" name="Oval 474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6" name="Oval 474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7" name="Oval 474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8" name="Oval 474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49" name="Oval 474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0" name="Oval 474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1" name="Oval 475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2" name="Oval 475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3" name="Oval 475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4" name="Oval 475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5" name="Oval 475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6" name="Oval 475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7" name="Oval 475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8" name="Oval 475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59" name="Oval 475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0" name="Oval 475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1" name="Oval 476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2" name="Oval 476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3" name="Oval 476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4" name="Oval 476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5" name="Oval 476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6" name="Oval 476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7" name="Oval 476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8" name="Oval 476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69" name="Oval 476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0" name="Oval 476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1" name="Oval 477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2" name="Oval 477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3" name="Oval 477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4" name="Oval 477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5" name="Oval 477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6" name="Oval 477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7" name="Oval 477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8" name="Oval 477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79" name="Oval 477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0" name="Oval 477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1" name="Oval 478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2" name="Oval 478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3" name="Oval 478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84" name="Oval 478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3" name="Group 405"/>
          <p:cNvGrpSpPr/>
          <p:nvPr/>
        </p:nvGrpSpPr>
        <p:grpSpPr>
          <a:xfrm rot="4680000">
            <a:off x="5199378" y="3541548"/>
            <a:ext cx="228601" cy="228600"/>
            <a:chOff x="2263322" y="2383933"/>
            <a:chExt cx="1623415" cy="1341120"/>
          </a:xfrm>
          <a:solidFill>
            <a:schemeClr val="accent5">
              <a:lumMod val="50000"/>
            </a:schemeClr>
          </a:solidFill>
        </p:grpSpPr>
        <p:sp>
          <p:nvSpPr>
            <p:cNvPr id="4689" name="Oval 468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0" name="Oval 468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1" name="Oval 469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2" name="Oval 469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3" name="Oval 469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4" name="Oval 469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5" name="Oval 469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6" name="Oval 469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7" name="Oval 469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8" name="Oval 469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99" name="Oval 469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0" name="Oval 469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1" name="Oval 470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2" name="Oval 470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3" name="Oval 470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4" name="Oval 470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5" name="Oval 470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6" name="Oval 470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7" name="Oval 470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8" name="Oval 470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09" name="Oval 470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0" name="Oval 470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1" name="Oval 471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2" name="Oval 471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3" name="Oval 471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4" name="Oval 471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5" name="Oval 471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6" name="Oval 471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7" name="Oval 471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8" name="Oval 471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19" name="Oval 471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0" name="Oval 471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1" name="Oval 472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2" name="Oval 472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3" name="Oval 472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4" name="Oval 472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5" name="Oval 472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6" name="Oval 472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7" name="Oval 472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8" name="Oval 472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29" name="Oval 472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0" name="Oval 472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1" name="Oval 473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2" name="Oval 473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3" name="Oval 473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4" name="Oval 473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5" name="Oval 473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736" name="Oval 473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4" name="Group 552"/>
          <p:cNvGrpSpPr/>
          <p:nvPr/>
        </p:nvGrpSpPr>
        <p:grpSpPr>
          <a:xfrm rot="4680000">
            <a:off x="4552696" y="1965153"/>
            <a:ext cx="228601" cy="228600"/>
            <a:chOff x="2263322" y="2383933"/>
            <a:chExt cx="1623415" cy="1341120"/>
          </a:xfrm>
          <a:solidFill>
            <a:schemeClr val="accent5">
              <a:lumMod val="50000"/>
            </a:schemeClr>
          </a:solidFill>
        </p:grpSpPr>
        <p:sp>
          <p:nvSpPr>
            <p:cNvPr id="4641" name="Oval 464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2" name="Oval 464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3" name="Oval 464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4" name="Oval 464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5" name="Oval 464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6" name="Oval 464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7" name="Oval 464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8" name="Oval 464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9" name="Oval 464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0" name="Oval 464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1" name="Oval 465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2" name="Oval 465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3" name="Oval 465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4" name="Oval 465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5" name="Oval 465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6" name="Oval 465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7" name="Oval 465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8" name="Oval 465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59" name="Oval 465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0" name="Oval 465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1" name="Oval 466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2" name="Oval 466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3" name="Oval 466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4" name="Oval 466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5" name="Oval 466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6" name="Oval 466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7" name="Oval 466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8" name="Oval 466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69" name="Oval 466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0" name="Oval 466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1" name="Oval 467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2" name="Oval 467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3" name="Oval 467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4" name="Oval 467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5" name="Oval 467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6" name="Oval 467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7" name="Oval 467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8" name="Oval 467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79" name="Oval 467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0" name="Oval 467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1" name="Oval 468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2" name="Oval 468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3" name="Oval 468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4" name="Oval 468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5" name="Oval 468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6" name="Oval 468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7" name="Oval 468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88" name="Oval 468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5" name="Group 601"/>
          <p:cNvGrpSpPr/>
          <p:nvPr/>
        </p:nvGrpSpPr>
        <p:grpSpPr>
          <a:xfrm rot="4680000">
            <a:off x="5123039" y="4648407"/>
            <a:ext cx="228601" cy="228600"/>
            <a:chOff x="2263322" y="2383933"/>
            <a:chExt cx="1623415" cy="1341120"/>
          </a:xfrm>
          <a:solidFill>
            <a:schemeClr val="accent5">
              <a:lumMod val="50000"/>
            </a:schemeClr>
          </a:solidFill>
        </p:grpSpPr>
        <p:sp>
          <p:nvSpPr>
            <p:cNvPr id="4593" name="Oval 459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4" name="Oval 459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5" name="Oval 459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6" name="Oval 459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7" name="Oval 459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8" name="Oval 459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9" name="Oval 459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0" name="Oval 459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1" name="Oval 460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2" name="Oval 460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3" name="Oval 460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4" name="Oval 460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5" name="Oval 460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6" name="Oval 460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7" name="Oval 460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8" name="Oval 460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09" name="Oval 460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0" name="Oval 460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1" name="Oval 461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2" name="Oval 461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3" name="Oval 461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4" name="Oval 461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5" name="Oval 461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6" name="Oval 461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7" name="Oval 461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8" name="Oval 461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19" name="Oval 461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0" name="Oval 461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1" name="Oval 462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2" name="Oval 462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3" name="Oval 462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4" name="Oval 462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5" name="Oval 462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6" name="Oval 462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7" name="Oval 462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8" name="Oval 462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29" name="Oval 462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0" name="Oval 462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1" name="Oval 463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2" name="Oval 463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3" name="Oval 463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4" name="Oval 463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5" name="Oval 463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6" name="Oval 463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7" name="Oval 463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8" name="Oval 463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39" name="Oval 463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640" name="Oval 463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6" name="Group 650"/>
          <p:cNvGrpSpPr/>
          <p:nvPr/>
        </p:nvGrpSpPr>
        <p:grpSpPr>
          <a:xfrm rot="4680000">
            <a:off x="4657112" y="3189396"/>
            <a:ext cx="228601" cy="228600"/>
            <a:chOff x="2263322" y="2383933"/>
            <a:chExt cx="1623415" cy="1341120"/>
          </a:xfrm>
          <a:solidFill>
            <a:schemeClr val="accent5">
              <a:lumMod val="50000"/>
            </a:schemeClr>
          </a:solidFill>
        </p:grpSpPr>
        <p:sp>
          <p:nvSpPr>
            <p:cNvPr id="4545" name="Oval 454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6" name="Oval 454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7" name="Oval 454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8" name="Oval 454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9" name="Oval 454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0" name="Oval 454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1" name="Oval 455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2" name="Oval 455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3" name="Oval 455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4" name="Oval 455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5" name="Oval 455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6" name="Oval 455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7" name="Oval 455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8" name="Oval 455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59" name="Oval 455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0" name="Oval 455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1" name="Oval 456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2" name="Oval 456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3" name="Oval 456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4" name="Oval 456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5" name="Oval 456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6" name="Oval 456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7" name="Oval 456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8" name="Oval 456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69" name="Oval 456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0" name="Oval 456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1" name="Oval 457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2" name="Oval 457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3" name="Oval 457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4" name="Oval 457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5" name="Oval 457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6" name="Oval 457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7" name="Oval 457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8" name="Oval 457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79" name="Oval 457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0" name="Oval 457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1" name="Oval 458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2" name="Oval 458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3" name="Oval 458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4" name="Oval 458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5" name="Oval 458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6" name="Oval 458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7" name="Oval 458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8" name="Oval 458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89" name="Oval 458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0" name="Oval 458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1" name="Oval 459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92" name="Oval 459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7" name="Group 3251"/>
          <p:cNvGrpSpPr/>
          <p:nvPr/>
        </p:nvGrpSpPr>
        <p:grpSpPr>
          <a:xfrm rot="4680000">
            <a:off x="4901239" y="3604919"/>
            <a:ext cx="228601" cy="228600"/>
            <a:chOff x="2263322" y="2383933"/>
            <a:chExt cx="1623415" cy="1341120"/>
          </a:xfrm>
          <a:solidFill>
            <a:schemeClr val="accent5">
              <a:lumMod val="50000"/>
            </a:schemeClr>
          </a:solidFill>
        </p:grpSpPr>
        <p:sp>
          <p:nvSpPr>
            <p:cNvPr id="4497" name="Oval 449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8" name="Oval 449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9" name="Oval 449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0" name="Oval 449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1" name="Oval 450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2" name="Oval 450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3" name="Oval 450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4" name="Oval 450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5" name="Oval 450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6" name="Oval 450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7" name="Oval 450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8" name="Oval 450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09" name="Oval 450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0" name="Oval 450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1" name="Oval 451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2" name="Oval 451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3" name="Oval 451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4" name="Oval 451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5" name="Oval 451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6" name="Oval 451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7" name="Oval 451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8" name="Oval 451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19" name="Oval 451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0" name="Oval 451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1" name="Oval 452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2" name="Oval 452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3" name="Oval 452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4" name="Oval 452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5" name="Oval 452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6" name="Oval 452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7" name="Oval 452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8" name="Oval 452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29" name="Oval 452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0" name="Oval 452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1" name="Oval 453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2" name="Oval 453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3" name="Oval 453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4" name="Oval 453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5" name="Oval 453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6" name="Oval 453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7" name="Oval 453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8" name="Oval 453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39" name="Oval 453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0" name="Oval 453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1" name="Oval 454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2" name="Oval 454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3" name="Oval 454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544" name="Oval 454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8" name="Group 3300"/>
          <p:cNvGrpSpPr/>
          <p:nvPr/>
        </p:nvGrpSpPr>
        <p:grpSpPr>
          <a:xfrm rot="4680000">
            <a:off x="4804377" y="4248727"/>
            <a:ext cx="228601" cy="228600"/>
            <a:chOff x="2263322" y="2383933"/>
            <a:chExt cx="1623415" cy="1341120"/>
          </a:xfrm>
          <a:solidFill>
            <a:schemeClr val="accent5">
              <a:lumMod val="50000"/>
            </a:schemeClr>
          </a:solidFill>
        </p:grpSpPr>
        <p:sp>
          <p:nvSpPr>
            <p:cNvPr id="4449" name="Oval 444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0" name="Oval 444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1" name="Oval 445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2" name="Oval 445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3" name="Oval 445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4" name="Oval 445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5" name="Oval 445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6" name="Oval 445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7" name="Oval 445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8" name="Oval 445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59" name="Oval 445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0" name="Oval 445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1" name="Oval 446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2" name="Oval 446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3" name="Oval 446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4" name="Oval 446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5" name="Oval 446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6" name="Oval 446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7" name="Oval 446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8" name="Oval 446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69" name="Oval 446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0" name="Oval 446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1" name="Oval 447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2" name="Oval 447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3" name="Oval 447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4" name="Oval 447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5" name="Oval 447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6" name="Oval 447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7" name="Oval 447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8" name="Oval 447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79" name="Oval 447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0" name="Oval 447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1" name="Oval 448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2" name="Oval 448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3" name="Oval 448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4" name="Oval 448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5" name="Oval 448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6" name="Oval 448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7" name="Oval 448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8" name="Oval 448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89" name="Oval 448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0" name="Oval 448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1" name="Oval 449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2" name="Oval 449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3" name="Oval 449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4" name="Oval 449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5" name="Oval 449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96" name="Oval 449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19" name="Group 3349"/>
          <p:cNvGrpSpPr/>
          <p:nvPr/>
        </p:nvGrpSpPr>
        <p:grpSpPr>
          <a:xfrm rot="4680000">
            <a:off x="5330801" y="4526344"/>
            <a:ext cx="228601" cy="228600"/>
            <a:chOff x="2263322" y="2383933"/>
            <a:chExt cx="1623415" cy="1341120"/>
          </a:xfrm>
          <a:solidFill>
            <a:schemeClr val="accent5">
              <a:lumMod val="50000"/>
            </a:schemeClr>
          </a:solidFill>
        </p:grpSpPr>
        <p:sp>
          <p:nvSpPr>
            <p:cNvPr id="4401" name="Oval 440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2" name="Oval 440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3" name="Oval 440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4" name="Oval 440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5" name="Oval 440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6" name="Oval 440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7" name="Oval 440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8" name="Oval 440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9" name="Oval 440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0" name="Oval 440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1" name="Oval 441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2" name="Oval 441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3" name="Oval 441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4" name="Oval 441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5" name="Oval 441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6" name="Oval 441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7" name="Oval 441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8" name="Oval 441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19" name="Oval 441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0" name="Oval 441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1" name="Oval 442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2" name="Oval 442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3" name="Oval 442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4" name="Oval 442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5" name="Oval 442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6" name="Oval 442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7" name="Oval 442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8" name="Oval 442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29" name="Oval 442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0" name="Oval 442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1" name="Oval 443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2" name="Oval 443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3" name="Oval 443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4" name="Oval 443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5" name="Oval 443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6" name="Oval 443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7" name="Oval 443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8" name="Oval 443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39" name="Oval 443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0" name="Oval 443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1" name="Oval 444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2" name="Oval 444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3" name="Oval 444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4" name="Oval 444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5" name="Oval 444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6" name="Oval 444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7" name="Oval 444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48" name="Oval 444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0" name="Group 3398"/>
          <p:cNvGrpSpPr/>
          <p:nvPr/>
        </p:nvGrpSpPr>
        <p:grpSpPr>
          <a:xfrm rot="4680000">
            <a:off x="4663596" y="2486897"/>
            <a:ext cx="228601" cy="228600"/>
            <a:chOff x="2263322" y="2383933"/>
            <a:chExt cx="1623415" cy="1341120"/>
          </a:xfrm>
          <a:solidFill>
            <a:schemeClr val="accent5">
              <a:lumMod val="50000"/>
            </a:schemeClr>
          </a:solidFill>
        </p:grpSpPr>
        <p:sp>
          <p:nvSpPr>
            <p:cNvPr id="4353" name="Oval 435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54" name="Oval 435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55" name="Oval 435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56" name="Oval 435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57" name="Oval 435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58" name="Oval 435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59" name="Oval 435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0" name="Oval 435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1" name="Oval 436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2" name="Oval 436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3" name="Oval 436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4" name="Oval 436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5" name="Oval 436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6" name="Oval 436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7" name="Oval 436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8" name="Oval 436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69" name="Oval 436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0" name="Oval 436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1" name="Oval 437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2" name="Oval 437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3" name="Oval 437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4" name="Oval 437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5" name="Oval 437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6" name="Oval 437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7" name="Oval 437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8" name="Oval 437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79" name="Oval 437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0" name="Oval 437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1" name="Oval 438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2" name="Oval 438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3" name="Oval 438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4" name="Oval 438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5" name="Oval 438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6" name="Oval 438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7" name="Oval 438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8" name="Oval 438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89" name="Oval 438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0" name="Oval 438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1" name="Oval 439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2" name="Oval 439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3" name="Oval 439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4" name="Oval 439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5" name="Oval 439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6" name="Oval 439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7" name="Oval 439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8" name="Oval 439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399" name="Oval 439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4400" name="Oval 439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1" name="Group 5216"/>
          <p:cNvGrpSpPr/>
          <p:nvPr/>
        </p:nvGrpSpPr>
        <p:grpSpPr>
          <a:xfrm rot="900000">
            <a:off x="5410200" y="2057400"/>
            <a:ext cx="3733800" cy="914400"/>
            <a:chOff x="533400" y="1524000"/>
            <a:chExt cx="3733800" cy="914400"/>
          </a:xfrm>
        </p:grpSpPr>
        <p:grpSp>
          <p:nvGrpSpPr>
            <p:cNvPr id="22" name="Group 503"/>
            <p:cNvGrpSpPr/>
            <p:nvPr/>
          </p:nvGrpSpPr>
          <p:grpSpPr>
            <a:xfrm>
              <a:off x="4038601" y="1828800"/>
              <a:ext cx="228601" cy="228600"/>
              <a:chOff x="2263322" y="2383933"/>
              <a:chExt cx="1623415" cy="1341120"/>
            </a:xfrm>
            <a:solidFill>
              <a:schemeClr val="accent5">
                <a:lumMod val="50000"/>
              </a:schemeClr>
            </a:solidFill>
          </p:grpSpPr>
          <p:sp>
            <p:nvSpPr>
              <p:cNvPr id="6053" name="Oval 605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4" name="Oval 605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5" name="Oval 605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6" name="Oval 605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7" name="Oval 605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8" name="Oval 605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9" name="Oval 605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0" name="Oval 605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1" name="Oval 606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2" name="Oval 606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3" name="Oval 606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4" name="Oval 606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5" name="Oval 606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6" name="Oval 606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7" name="Oval 606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8" name="Oval 606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69" name="Oval 606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0" name="Oval 606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1" name="Oval 607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2" name="Oval 607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3" name="Oval 607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4" name="Oval 607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5" name="Oval 607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6" name="Oval 607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7" name="Oval 607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8" name="Oval 607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79" name="Oval 607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0" name="Oval 607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1" name="Oval 608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2" name="Oval 608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3" name="Oval 608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4" name="Oval 608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5" name="Oval 608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6" name="Oval 608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7" name="Oval 608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8" name="Oval 608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89" name="Oval 608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0" name="Oval 608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1" name="Oval 609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2" name="Oval 609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3" name="Oval 609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4" name="Oval 609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5" name="Oval 609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6" name="Oval 609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7" name="Oval 609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8" name="Oval 609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99" name="Oval 609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100" name="Oval 609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3" name="Group 454"/>
            <p:cNvGrpSpPr/>
            <p:nvPr/>
          </p:nvGrpSpPr>
          <p:grpSpPr>
            <a:xfrm>
              <a:off x="533401" y="1828800"/>
              <a:ext cx="228601" cy="228600"/>
              <a:chOff x="2263322" y="2383933"/>
              <a:chExt cx="1623415" cy="1341120"/>
            </a:xfrm>
            <a:solidFill>
              <a:schemeClr val="accent5">
                <a:lumMod val="50000"/>
              </a:schemeClr>
            </a:solidFill>
          </p:grpSpPr>
          <p:sp>
            <p:nvSpPr>
              <p:cNvPr id="6005" name="Oval 600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6" name="Oval 600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7" name="Oval 600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8" name="Oval 600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9" name="Oval 600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0" name="Oval 600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1" name="Oval 601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2" name="Oval 601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3" name="Oval 601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4" name="Oval 601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5" name="Oval 601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6" name="Oval 601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7" name="Oval 601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8" name="Oval 601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19" name="Oval 601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0" name="Oval 601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1" name="Oval 602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2" name="Oval 602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3" name="Oval 602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4" name="Oval 602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5" name="Oval 602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6" name="Oval 602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7" name="Oval 602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8" name="Oval 602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29" name="Oval 602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0" name="Oval 602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1" name="Oval 603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2" name="Oval 603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3" name="Oval 603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4" name="Oval 603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5" name="Oval 603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6" name="Oval 603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7" name="Oval 603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8" name="Oval 603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39" name="Oval 603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0" name="Oval 603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1" name="Oval 604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2" name="Oval 604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3" name="Oval 604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4" name="Oval 604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5" name="Oval 604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6" name="Oval 604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7" name="Oval 604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8" name="Oval 604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49" name="Oval 604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0" name="Oval 604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1" name="Oval 605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52" name="Oval 605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4" name="Group 62"/>
            <p:cNvGrpSpPr/>
            <p:nvPr/>
          </p:nvGrpSpPr>
          <p:grpSpPr>
            <a:xfrm>
              <a:off x="2438401" y="2133600"/>
              <a:ext cx="228601" cy="228600"/>
              <a:chOff x="2263322" y="2383933"/>
              <a:chExt cx="1623415" cy="1341120"/>
            </a:xfrm>
            <a:solidFill>
              <a:schemeClr val="accent5">
                <a:lumMod val="50000"/>
              </a:schemeClr>
            </a:solidFill>
          </p:grpSpPr>
          <p:sp>
            <p:nvSpPr>
              <p:cNvPr id="5957" name="Oval 595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8" name="Oval 595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9" name="Oval 595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0" name="Oval 595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1" name="Oval 596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2" name="Oval 596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3" name="Oval 596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4" name="Oval 596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5" name="Oval 596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6" name="Oval 596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7" name="Oval 596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8" name="Oval 596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69" name="Oval 596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0" name="Oval 596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1" name="Oval 597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2" name="Oval 597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3" name="Oval 597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4" name="Oval 597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5" name="Oval 597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6" name="Oval 597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7" name="Oval 597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8" name="Oval 597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79" name="Oval 597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0" name="Oval 597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1" name="Oval 598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2" name="Oval 598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3" name="Oval 598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4" name="Oval 598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5" name="Oval 598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6" name="Oval 598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7" name="Oval 598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8" name="Oval 598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89" name="Oval 95"/>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0" name="Oval 96"/>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1" name="Oval 97"/>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2" name="Oval 98"/>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3" name="Oval 99"/>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4" name="Oval 100"/>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5" name="Oval 101"/>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6" name="Oval 102"/>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7" name="Oval 103"/>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8" name="Oval 104"/>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99" name="Oval 105"/>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0" name="Oval 106"/>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1" name="Oval 107"/>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2" name="Oval 108"/>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3" name="Oval 109"/>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6004" name="Oval 110"/>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sp>
          <p:nvSpPr>
            <p:cNvPr id="5221" name="Flowchart: Magnetic Disk 5220"/>
            <p:cNvSpPr/>
            <p:nvPr/>
          </p:nvSpPr>
          <p:spPr>
            <a:xfrm>
              <a:off x="594359" y="1696222"/>
              <a:ext cx="3566160" cy="548640"/>
            </a:xfrm>
            <a:prstGeom prst="flowChartMagneticDisk">
              <a:avLst/>
            </a:prstGeom>
            <a:solidFill>
              <a:schemeClr val="bg1">
                <a:lumMod val="50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nvGrpSpPr>
            <p:cNvPr id="25" name="Group 8"/>
            <p:cNvGrpSpPr/>
            <p:nvPr/>
          </p:nvGrpSpPr>
          <p:grpSpPr>
            <a:xfrm>
              <a:off x="646099" y="2133598"/>
              <a:ext cx="228601" cy="228600"/>
              <a:chOff x="2263322" y="2383933"/>
              <a:chExt cx="1623415" cy="1341120"/>
            </a:xfrm>
            <a:solidFill>
              <a:schemeClr val="accent5">
                <a:lumMod val="50000"/>
              </a:schemeClr>
            </a:solidFill>
          </p:grpSpPr>
          <p:sp>
            <p:nvSpPr>
              <p:cNvPr id="5909" name="Oval 9"/>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0" name="Oval 10"/>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1" name="Oval 11"/>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2" name="Oval 12"/>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3" name="Oval 13"/>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4" name="Oval 14"/>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5" name="Oval 15"/>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6" name="Oval 16"/>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7" name="Oval 17"/>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8" name="Oval 18"/>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19" name="Oval 19"/>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0" name="Oval 20"/>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1" name="Oval 21"/>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2" name="Oval 22"/>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3" name="Oval 23"/>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4" name="Oval 24"/>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5" name="Oval 25"/>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6" name="Oval 26"/>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7" name="Oval 27"/>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8" name="Oval 28"/>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29" name="Oval 29"/>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0" name="Oval 30"/>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1" name="Oval 593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2" name="Oval 593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3" name="Oval 593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4" name="Oval 593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5" name="Oval 593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6" name="Oval 593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7" name="Oval 593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8" name="Oval 593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39" name="Oval 593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0" name="Oval 593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1" name="Oval 594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2" name="Oval 594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3" name="Oval 594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4" name="Oval 594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5" name="Oval 594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6" name="Oval 594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7" name="Oval 594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8" name="Oval 594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49" name="Oval 594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0" name="Oval 594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1" name="Oval 595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2" name="Oval 595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3" name="Oval 595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4" name="Oval 595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5" name="Oval 595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56" name="Oval 595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6" name="Group 111"/>
            <p:cNvGrpSpPr/>
            <p:nvPr/>
          </p:nvGrpSpPr>
          <p:grpSpPr>
            <a:xfrm>
              <a:off x="1905001" y="1676400"/>
              <a:ext cx="228601" cy="228600"/>
              <a:chOff x="2263322" y="2383933"/>
              <a:chExt cx="1623415" cy="1341120"/>
            </a:xfrm>
            <a:solidFill>
              <a:schemeClr val="accent5">
                <a:lumMod val="50000"/>
              </a:schemeClr>
            </a:solidFill>
          </p:grpSpPr>
          <p:sp>
            <p:nvSpPr>
              <p:cNvPr id="5861" name="Oval 586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2" name="Oval 586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3" name="Oval 586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4" name="Oval 586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5" name="Oval 586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6" name="Oval 586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7" name="Oval 586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8" name="Oval 586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9" name="Oval 586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0" name="Oval 586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1" name="Oval 587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2" name="Oval 587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3" name="Oval 587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4" name="Oval 587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5" name="Oval 587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6" name="Oval 587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7" name="Oval 587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8" name="Oval 587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79" name="Oval 587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0" name="Oval 587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1" name="Oval 588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2" name="Oval 588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3" name="Oval 588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4" name="Oval 588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5" name="Oval 588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6" name="Oval 588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7" name="Oval 588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8" name="Oval 588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89" name="Oval 588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0" name="Oval 588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1" name="Oval 589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2" name="Oval 589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3" name="Oval 589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4" name="Oval 589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5" name="Oval 589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6" name="Oval 589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7" name="Oval 589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8" name="Oval 589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99" name="Oval 589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0" name="Oval 589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1" name="Oval 590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2" name="Oval 590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3" name="Oval 590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4" name="Oval 590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5" name="Oval 590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6" name="Oval 590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7" name="Oval 590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908" name="Oval 590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7" name="Group 160"/>
            <p:cNvGrpSpPr/>
            <p:nvPr/>
          </p:nvGrpSpPr>
          <p:grpSpPr>
            <a:xfrm>
              <a:off x="1676401" y="2209800"/>
              <a:ext cx="228601" cy="228600"/>
              <a:chOff x="2263322" y="2383933"/>
              <a:chExt cx="1623415" cy="1341120"/>
            </a:xfrm>
            <a:solidFill>
              <a:schemeClr val="accent5">
                <a:lumMod val="50000"/>
              </a:schemeClr>
            </a:solidFill>
          </p:grpSpPr>
          <p:sp>
            <p:nvSpPr>
              <p:cNvPr id="5813" name="Oval 581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4" name="Oval 581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5" name="Oval 581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6" name="Oval 581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7" name="Oval 581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8" name="Oval 581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9" name="Oval 581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0" name="Oval 581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1" name="Oval 582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2" name="Oval 582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3" name="Oval 582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4" name="Oval 582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5" name="Oval 582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6" name="Oval 582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7" name="Oval 582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8" name="Oval 582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29" name="Oval 582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0" name="Oval 582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1" name="Oval 583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2" name="Oval 583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3" name="Oval 583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4" name="Oval 583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5" name="Oval 583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6" name="Oval 583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7" name="Oval 583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8" name="Oval 583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39" name="Oval 583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0" name="Oval 583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1" name="Oval 584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2" name="Oval 584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3" name="Oval 584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4" name="Oval 584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5" name="Oval 584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6" name="Oval 584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7" name="Oval 584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8" name="Oval 584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49" name="Oval 584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0" name="Oval 584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1" name="Oval 585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2" name="Oval 585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3" name="Oval 585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4" name="Oval 585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5" name="Oval 585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6" name="Oval 585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7" name="Oval 585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8" name="Oval 585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59" name="Oval 585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60" name="Oval 585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8" name="Group 209"/>
            <p:cNvGrpSpPr/>
            <p:nvPr/>
          </p:nvGrpSpPr>
          <p:grpSpPr>
            <a:xfrm>
              <a:off x="2895601" y="2209800"/>
              <a:ext cx="228601" cy="228600"/>
              <a:chOff x="2263322" y="2383933"/>
              <a:chExt cx="1623415" cy="1341120"/>
            </a:xfrm>
            <a:solidFill>
              <a:schemeClr val="accent5">
                <a:lumMod val="50000"/>
              </a:schemeClr>
            </a:solidFill>
          </p:grpSpPr>
          <p:sp>
            <p:nvSpPr>
              <p:cNvPr id="5765" name="Oval 576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6" name="Oval 576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7" name="Oval 576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8" name="Oval 576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9" name="Oval 576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0" name="Oval 576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1" name="Oval 577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2" name="Oval 577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3" name="Oval 577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4" name="Oval 577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5" name="Oval 577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6" name="Oval 577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7" name="Oval 577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8" name="Oval 577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79" name="Oval 577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0" name="Oval 577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1" name="Oval 578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2" name="Oval 578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3" name="Oval 578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4" name="Oval 578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5" name="Oval 578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6" name="Oval 578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7" name="Oval 578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8" name="Oval 578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89" name="Oval 578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0" name="Oval 578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1" name="Oval 579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2" name="Oval 579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3" name="Oval 579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4" name="Oval 579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5" name="Oval 579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6" name="Oval 579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7" name="Oval 579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8" name="Oval 579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99" name="Oval 579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0" name="Oval 579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1" name="Oval 580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2" name="Oval 580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3" name="Oval 580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4" name="Oval 580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5" name="Oval 580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6" name="Oval 580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7" name="Oval 580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8" name="Oval 580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09" name="Oval 580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0" name="Oval 580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1" name="Oval 581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812" name="Oval 581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29" name="Group 258"/>
            <p:cNvGrpSpPr/>
            <p:nvPr/>
          </p:nvGrpSpPr>
          <p:grpSpPr>
            <a:xfrm>
              <a:off x="3505201" y="2209800"/>
              <a:ext cx="228601" cy="228600"/>
              <a:chOff x="2263322" y="2383933"/>
              <a:chExt cx="1623415" cy="1341120"/>
            </a:xfrm>
            <a:solidFill>
              <a:schemeClr val="accent5">
                <a:lumMod val="50000"/>
              </a:schemeClr>
            </a:solidFill>
          </p:grpSpPr>
          <p:sp>
            <p:nvSpPr>
              <p:cNvPr id="5717" name="Oval 571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8" name="Oval 571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9" name="Oval 571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0" name="Oval 571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1" name="Oval 572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2" name="Oval 572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3" name="Oval 572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4" name="Oval 572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5" name="Oval 572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6" name="Oval 572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7" name="Oval 572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8" name="Oval 572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29" name="Oval 572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0" name="Oval 572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1" name="Oval 573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2" name="Oval 573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3" name="Oval 573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4" name="Oval 573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5" name="Oval 573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6" name="Oval 573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7" name="Oval 573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8" name="Oval 573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39" name="Oval 573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0" name="Oval 573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1" name="Oval 574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2" name="Oval 574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3" name="Oval 574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4" name="Oval 574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5" name="Oval 574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6" name="Oval 574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7" name="Oval 574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8" name="Oval 574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49" name="Oval 574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0" name="Oval 574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1" name="Oval 575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2" name="Oval 575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3" name="Oval 575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4" name="Oval 575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5" name="Oval 575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6" name="Oval 575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7" name="Oval 575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8" name="Oval 575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59" name="Oval 575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0" name="Oval 575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1" name="Oval 576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2" name="Oval 576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3" name="Oval 576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64" name="Oval 576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30" name="Group 307"/>
            <p:cNvGrpSpPr/>
            <p:nvPr/>
          </p:nvGrpSpPr>
          <p:grpSpPr>
            <a:xfrm>
              <a:off x="3124201" y="1676400"/>
              <a:ext cx="228601" cy="228600"/>
              <a:chOff x="2263322" y="2383933"/>
              <a:chExt cx="1623415" cy="1341120"/>
            </a:xfrm>
            <a:solidFill>
              <a:schemeClr val="accent5">
                <a:lumMod val="50000"/>
              </a:schemeClr>
            </a:solidFill>
          </p:grpSpPr>
          <p:sp>
            <p:nvSpPr>
              <p:cNvPr id="5669" name="Oval 566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0" name="Oval 566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1" name="Oval 567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2" name="Oval 567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3" name="Oval 567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4" name="Oval 567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5" name="Oval 567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6" name="Oval 567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7" name="Oval 567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8" name="Oval 567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79" name="Oval 567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0" name="Oval 567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1" name="Oval 568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2" name="Oval 568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3" name="Oval 568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4" name="Oval 568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5" name="Oval 568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6" name="Oval 568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7" name="Oval 568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8" name="Oval 568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89" name="Oval 568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0" name="Oval 568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1" name="Oval 569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2" name="Oval 569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3" name="Oval 569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4" name="Oval 569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5" name="Oval 569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6" name="Oval 569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7" name="Oval 569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8" name="Oval 569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99" name="Oval 569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0" name="Oval 569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1" name="Oval 570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2" name="Oval 570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3" name="Oval 570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4" name="Oval 570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5" name="Oval 570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6" name="Oval 570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7" name="Oval 570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8" name="Oval 570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09" name="Oval 570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0" name="Oval 570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1" name="Oval 571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2" name="Oval 571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3" name="Oval 571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4" name="Oval 571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5" name="Oval 571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716" name="Oval 571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31" name="Group 356"/>
            <p:cNvGrpSpPr/>
            <p:nvPr/>
          </p:nvGrpSpPr>
          <p:grpSpPr>
            <a:xfrm>
              <a:off x="1143001" y="1600200"/>
              <a:ext cx="228601" cy="228600"/>
              <a:chOff x="2263322" y="2383933"/>
              <a:chExt cx="1623415" cy="1341120"/>
            </a:xfrm>
            <a:solidFill>
              <a:schemeClr val="accent5">
                <a:lumMod val="50000"/>
              </a:schemeClr>
            </a:solidFill>
          </p:grpSpPr>
          <p:sp>
            <p:nvSpPr>
              <p:cNvPr id="5621" name="Oval 562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2" name="Oval 562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3" name="Oval 562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4" name="Oval 562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5" name="Oval 562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6" name="Oval 562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7" name="Oval 562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8" name="Oval 562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9" name="Oval 562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0" name="Oval 562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1" name="Oval 563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2" name="Oval 563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3" name="Oval 563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4" name="Oval 563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5" name="Oval 563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6" name="Oval 563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7" name="Oval 563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8" name="Oval 563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39" name="Oval 563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0" name="Oval 563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1" name="Oval 564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2" name="Oval 564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3" name="Oval 564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4" name="Oval 564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5" name="Oval 564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6" name="Oval 564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7" name="Oval 564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8" name="Oval 564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49" name="Oval 564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0" name="Oval 564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1" name="Oval 565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2" name="Oval 565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3" name="Oval 565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4" name="Oval 565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5" name="Oval 565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6" name="Oval 565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7" name="Oval 565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8" name="Oval 565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59" name="Oval 565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0" name="Oval 565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1" name="Oval 566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2" name="Oval 566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3" name="Oval 566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4" name="Oval 566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5" name="Oval 566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6" name="Oval 566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7" name="Oval 566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68" name="Oval 566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76" name="Group 405"/>
            <p:cNvGrpSpPr/>
            <p:nvPr/>
          </p:nvGrpSpPr>
          <p:grpSpPr>
            <a:xfrm>
              <a:off x="2590801" y="1524000"/>
              <a:ext cx="228601" cy="228600"/>
              <a:chOff x="2263322" y="2383933"/>
              <a:chExt cx="1623415" cy="1341120"/>
            </a:xfrm>
            <a:solidFill>
              <a:schemeClr val="accent5">
                <a:lumMod val="50000"/>
              </a:schemeClr>
            </a:solidFill>
          </p:grpSpPr>
          <p:sp>
            <p:nvSpPr>
              <p:cNvPr id="5573" name="Oval 557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4" name="Oval 557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5" name="Oval 557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6" name="Oval 557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7" name="Oval 557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8" name="Oval 557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9" name="Oval 557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0" name="Oval 557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1" name="Oval 558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2" name="Oval 558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3" name="Oval 558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4" name="Oval 558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5" name="Oval 558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6" name="Oval 558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7" name="Oval 558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8" name="Oval 558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89" name="Oval 558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0" name="Oval 558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1" name="Oval 559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2" name="Oval 559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3" name="Oval 559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4" name="Oval 559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5" name="Oval 559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6" name="Oval 559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7" name="Oval 559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8" name="Oval 559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99" name="Oval 559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0" name="Oval 559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1" name="Oval 560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2" name="Oval 560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3" name="Oval 560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4" name="Oval 560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5" name="Oval 560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6" name="Oval 560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7" name="Oval 560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8" name="Oval 560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09" name="Oval 560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0" name="Oval 560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1" name="Oval 561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2" name="Oval 561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3" name="Oval 561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4" name="Oval 561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5" name="Oval 561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6" name="Oval 561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7" name="Oval 561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8" name="Oval 561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19" name="Oval 561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620" name="Oval 561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77" name="Group 552"/>
            <p:cNvGrpSpPr/>
            <p:nvPr/>
          </p:nvGrpSpPr>
          <p:grpSpPr>
            <a:xfrm>
              <a:off x="914401" y="1828800"/>
              <a:ext cx="228601" cy="228600"/>
              <a:chOff x="2263322" y="2383933"/>
              <a:chExt cx="1623415" cy="1341120"/>
            </a:xfrm>
            <a:solidFill>
              <a:schemeClr val="accent5">
                <a:lumMod val="50000"/>
              </a:schemeClr>
            </a:solidFill>
          </p:grpSpPr>
          <p:sp>
            <p:nvSpPr>
              <p:cNvPr id="5525" name="Oval 552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6" name="Oval 552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7" name="Oval 552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8" name="Oval 552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9" name="Oval 552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0" name="Oval 552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1" name="Oval 553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2" name="Oval 553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3" name="Oval 553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4" name="Oval 553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5" name="Oval 553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6" name="Oval 553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7" name="Oval 553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8" name="Oval 553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39" name="Oval 553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0" name="Oval 553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1" name="Oval 554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2" name="Oval 554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3" name="Oval 554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4" name="Oval 554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5" name="Oval 554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6" name="Oval 554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7" name="Oval 554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8" name="Oval 554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49" name="Oval 554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0" name="Oval 554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1" name="Oval 555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2" name="Oval 555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3" name="Oval 555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4" name="Oval 555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5" name="Oval 555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6" name="Oval 555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7" name="Oval 555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8" name="Oval 555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59" name="Oval 555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0" name="Oval 555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1" name="Oval 556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2" name="Oval 556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3" name="Oval 556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4" name="Oval 556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5" name="Oval 556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6" name="Oval 556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7" name="Oval 556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8" name="Oval 556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69" name="Oval 556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0" name="Oval 556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1" name="Oval 557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72" name="Oval 557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78" name="Group 601"/>
            <p:cNvGrpSpPr/>
            <p:nvPr/>
          </p:nvGrpSpPr>
          <p:grpSpPr>
            <a:xfrm>
              <a:off x="3657601" y="1828800"/>
              <a:ext cx="228601" cy="228600"/>
              <a:chOff x="2263322" y="2383933"/>
              <a:chExt cx="1623415" cy="1341120"/>
            </a:xfrm>
            <a:solidFill>
              <a:schemeClr val="accent5">
                <a:lumMod val="50000"/>
              </a:schemeClr>
            </a:solidFill>
          </p:grpSpPr>
          <p:sp>
            <p:nvSpPr>
              <p:cNvPr id="5477" name="Oval 547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8" name="Oval 547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9" name="Oval 547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0" name="Oval 547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1" name="Oval 548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2" name="Oval 548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3" name="Oval 548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4" name="Oval 548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5" name="Oval 548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6" name="Oval 548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7" name="Oval 548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8" name="Oval 548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89" name="Oval 548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0" name="Oval 548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1" name="Oval 549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2" name="Oval 549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3" name="Oval 549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4" name="Oval 549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5" name="Oval 549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6" name="Oval 549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7" name="Oval 549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8" name="Oval 549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99" name="Oval 549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0" name="Oval 549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1" name="Oval 550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2" name="Oval 550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3" name="Oval 550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4" name="Oval 550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5" name="Oval 550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6" name="Oval 550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7" name="Oval 550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8" name="Oval 550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09" name="Oval 550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0" name="Oval 550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1" name="Oval 551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2" name="Oval 551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3" name="Oval 551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4" name="Oval 551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5" name="Oval 551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6" name="Oval 551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7" name="Oval 551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8" name="Oval 551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19" name="Oval 551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0" name="Oval 551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1" name="Oval 552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2" name="Oval 552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3" name="Oval 552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524" name="Oval 552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79" name="Group 650"/>
            <p:cNvGrpSpPr/>
            <p:nvPr/>
          </p:nvGrpSpPr>
          <p:grpSpPr>
            <a:xfrm>
              <a:off x="2133601" y="1981200"/>
              <a:ext cx="228601" cy="228600"/>
              <a:chOff x="2263322" y="2383933"/>
              <a:chExt cx="1623415" cy="1341120"/>
            </a:xfrm>
            <a:solidFill>
              <a:schemeClr val="accent5">
                <a:lumMod val="50000"/>
              </a:schemeClr>
            </a:solidFill>
          </p:grpSpPr>
          <p:sp>
            <p:nvSpPr>
              <p:cNvPr id="5429" name="Oval 542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0" name="Oval 542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1" name="Oval 543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2" name="Oval 543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3" name="Oval 543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4" name="Oval 543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5" name="Oval 543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6" name="Oval 543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7" name="Oval 543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8" name="Oval 543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39" name="Oval 543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0" name="Oval 543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1" name="Oval 544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2" name="Oval 544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3" name="Oval 544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4" name="Oval 544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5" name="Oval 544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6" name="Oval 544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7" name="Oval 544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8" name="Oval 544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49" name="Oval 544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0" name="Oval 544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1" name="Oval 545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2" name="Oval 545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3" name="Oval 545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4" name="Oval 545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5" name="Oval 545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6" name="Oval 545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7" name="Oval 545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8" name="Oval 545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59" name="Oval 545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0" name="Oval 545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1" name="Oval 546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2" name="Oval 546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3" name="Oval 546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4" name="Oval 546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5" name="Oval 546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6" name="Oval 546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7" name="Oval 546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8" name="Oval 546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69" name="Oval 546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0" name="Oval 546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1" name="Oval 547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2" name="Oval 547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3" name="Oval 547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4" name="Oval 547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5" name="Oval 547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76" name="Oval 547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80" name="Group 3251"/>
            <p:cNvGrpSpPr/>
            <p:nvPr/>
          </p:nvGrpSpPr>
          <p:grpSpPr>
            <a:xfrm>
              <a:off x="2590801" y="1828800"/>
              <a:ext cx="228601" cy="228600"/>
              <a:chOff x="2263322" y="2383933"/>
              <a:chExt cx="1623415" cy="1341120"/>
            </a:xfrm>
            <a:solidFill>
              <a:schemeClr val="accent5">
                <a:lumMod val="50000"/>
              </a:schemeClr>
            </a:solidFill>
          </p:grpSpPr>
          <p:sp>
            <p:nvSpPr>
              <p:cNvPr id="5381" name="Oval 538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2" name="Oval 538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3" name="Oval 538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4" name="Oval 538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5" name="Oval 538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6" name="Oval 538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7" name="Oval 538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8" name="Oval 538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9" name="Oval 538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0" name="Oval 538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1" name="Oval 539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2" name="Oval 539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3" name="Oval 539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4" name="Oval 539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5" name="Oval 539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6" name="Oval 539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7" name="Oval 539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8" name="Oval 539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99" name="Oval 539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0" name="Oval 539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1" name="Oval 540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2" name="Oval 540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3" name="Oval 540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4" name="Oval 540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5" name="Oval 540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6" name="Oval 540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7" name="Oval 540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8" name="Oval 540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09" name="Oval 540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0" name="Oval 540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1" name="Oval 541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2" name="Oval 541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3" name="Oval 541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4" name="Oval 541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5" name="Oval 541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6" name="Oval 541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7" name="Oval 541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8" name="Oval 541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19" name="Oval 541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0" name="Oval 541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1" name="Oval 542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2" name="Oval 542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3" name="Oval 542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4" name="Oval 542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5" name="Oval 542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6" name="Oval 542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7" name="Oval 542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428" name="Oval 542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81" name="Group 3300"/>
            <p:cNvGrpSpPr/>
            <p:nvPr/>
          </p:nvGrpSpPr>
          <p:grpSpPr>
            <a:xfrm>
              <a:off x="3200401" y="2057400"/>
              <a:ext cx="228601" cy="228600"/>
              <a:chOff x="2263322" y="2383933"/>
              <a:chExt cx="1623415" cy="1341120"/>
            </a:xfrm>
            <a:solidFill>
              <a:schemeClr val="accent5">
                <a:lumMod val="50000"/>
              </a:schemeClr>
            </a:solidFill>
          </p:grpSpPr>
          <p:sp>
            <p:nvSpPr>
              <p:cNvPr id="5333" name="Oval 533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4" name="Oval 533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5" name="Oval 533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6" name="Oval 533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7" name="Oval 533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8" name="Oval 533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9" name="Oval 533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0" name="Oval 533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1" name="Oval 534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2" name="Oval 534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3" name="Oval 534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4" name="Oval 534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5" name="Oval 534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6" name="Oval 534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7" name="Oval 534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8" name="Oval 534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49" name="Oval 534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0" name="Oval 534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1" name="Oval 535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2" name="Oval 535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3" name="Oval 535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4" name="Oval 535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5" name="Oval 535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6" name="Oval 535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7" name="Oval 535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8" name="Oval 535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59" name="Oval 535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0" name="Oval 535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1" name="Oval 536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2" name="Oval 536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3" name="Oval 536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4" name="Oval 536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5" name="Oval 536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6" name="Oval 536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7" name="Oval 536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8" name="Oval 536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69" name="Oval 536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0" name="Oval 536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1" name="Oval 537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2" name="Oval 537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3" name="Oval 537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4" name="Oval 537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5" name="Oval 537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6" name="Oval 537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7" name="Oval 537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8" name="Oval 537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79" name="Oval 537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80" name="Oval 537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82" name="Group 3349"/>
            <p:cNvGrpSpPr/>
            <p:nvPr/>
          </p:nvGrpSpPr>
          <p:grpSpPr>
            <a:xfrm>
              <a:off x="3581401" y="1600200"/>
              <a:ext cx="228601" cy="228600"/>
              <a:chOff x="2263322" y="2383933"/>
              <a:chExt cx="1623415" cy="1341120"/>
            </a:xfrm>
            <a:solidFill>
              <a:schemeClr val="accent5">
                <a:lumMod val="50000"/>
              </a:schemeClr>
            </a:solidFill>
          </p:grpSpPr>
          <p:sp>
            <p:nvSpPr>
              <p:cNvPr id="5285" name="Oval 528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6" name="Oval 528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7" name="Oval 528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8" name="Oval 528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9" name="Oval 528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0" name="Oval 528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1" name="Oval 529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2" name="Oval 529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3" name="Oval 529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4" name="Oval 529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5" name="Oval 529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6" name="Oval 529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7" name="Oval 529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8" name="Oval 529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99" name="Oval 529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0" name="Oval 529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1" name="Oval 530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2" name="Oval 530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3" name="Oval 530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4" name="Oval 530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5" name="Oval 530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6" name="Oval 530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7" name="Oval 530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8" name="Oval 530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09" name="Oval 530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0" name="Oval 530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1" name="Oval 531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2" name="Oval 531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3" name="Oval 531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4" name="Oval 531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5" name="Oval 531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6" name="Oval 531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7" name="Oval 531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8" name="Oval 531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19" name="Oval 531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0" name="Oval 531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1" name="Oval 532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2" name="Oval 532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3" name="Oval 532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4" name="Oval 532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5" name="Oval 532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6" name="Oval 532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7" name="Oval 532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8" name="Oval 532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29" name="Oval 532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0" name="Oval 532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1" name="Oval 533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332" name="Oval 533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83" name="Group 3398"/>
            <p:cNvGrpSpPr/>
            <p:nvPr/>
          </p:nvGrpSpPr>
          <p:grpSpPr>
            <a:xfrm>
              <a:off x="1447801" y="1828800"/>
              <a:ext cx="228601" cy="228600"/>
              <a:chOff x="2263322" y="2383933"/>
              <a:chExt cx="1623415" cy="1341120"/>
            </a:xfrm>
            <a:solidFill>
              <a:schemeClr val="accent5">
                <a:lumMod val="50000"/>
              </a:schemeClr>
            </a:solidFill>
          </p:grpSpPr>
          <p:sp>
            <p:nvSpPr>
              <p:cNvPr id="5237" name="Oval 523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38" name="Oval 523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39" name="Oval 523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0" name="Oval 523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1" name="Oval 524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2" name="Oval 524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3" name="Oval 524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4" name="Oval 524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5" name="Oval 524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6" name="Oval 524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7" name="Oval 524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8" name="Oval 524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49" name="Oval 524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0" name="Oval 524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1" name="Oval 525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2" name="Oval 525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3" name="Oval 525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4" name="Oval 525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5" name="Oval 525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6" name="Oval 525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7" name="Oval 525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8" name="Oval 525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59" name="Oval 525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0" name="Oval 525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1" name="Oval 526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2" name="Oval 526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3" name="Oval 526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4" name="Oval 526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5" name="Oval 526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6" name="Oval 526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7" name="Oval 526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8" name="Oval 526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69" name="Oval 526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0" name="Oval 526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1" name="Oval 527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2" name="Oval 527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3" name="Oval 527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4" name="Oval 527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5" name="Oval 527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6" name="Oval 527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7" name="Oval 527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8" name="Oval 527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79" name="Oval 527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0" name="Oval 527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1" name="Oval 528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2" name="Oval 528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3" name="Oval 528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5284" name="Oval 528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grpSp>
        <p:nvGrpSpPr>
          <p:cNvPr id="6984" name="Group 6984"/>
          <p:cNvGrpSpPr/>
          <p:nvPr/>
        </p:nvGrpSpPr>
        <p:grpSpPr>
          <a:xfrm rot="3960000">
            <a:off x="5787110" y="4634659"/>
            <a:ext cx="3733801" cy="914400"/>
            <a:chOff x="533401" y="1524000"/>
            <a:chExt cx="3733801" cy="914400"/>
          </a:xfrm>
        </p:grpSpPr>
        <p:grpSp>
          <p:nvGrpSpPr>
            <p:cNvPr id="6985" name="Group 503"/>
            <p:cNvGrpSpPr/>
            <p:nvPr/>
          </p:nvGrpSpPr>
          <p:grpSpPr>
            <a:xfrm>
              <a:off x="4038601" y="1828800"/>
              <a:ext cx="228601" cy="228600"/>
              <a:chOff x="2263322" y="2383933"/>
              <a:chExt cx="1623415" cy="1341120"/>
            </a:xfrm>
            <a:solidFill>
              <a:schemeClr val="accent5">
                <a:lumMod val="50000"/>
              </a:schemeClr>
            </a:solidFill>
          </p:grpSpPr>
          <p:sp>
            <p:nvSpPr>
              <p:cNvPr id="7821" name="Oval 782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2" name="Oval 782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3" name="Oval 782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4" name="Oval 782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5" name="Oval 782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6" name="Oval 782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7" name="Oval 782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8" name="Oval 782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9" name="Oval 782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0" name="Oval 782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1" name="Oval 783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2" name="Oval 783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3" name="Oval 783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4" name="Oval 783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5" name="Oval 783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6" name="Oval 783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7" name="Oval 783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8" name="Oval 783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39" name="Oval 783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0" name="Oval 783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1" name="Oval 784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2" name="Oval 784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3" name="Oval 784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4" name="Oval 784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5" name="Oval 784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6" name="Oval 784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7" name="Oval 784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8" name="Oval 784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49" name="Oval 784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0" name="Oval 784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1" name="Oval 785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2" name="Oval 785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3" name="Oval 785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4" name="Oval 785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5" name="Oval 785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6" name="Oval 785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7" name="Oval 785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8" name="Oval 785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59" name="Oval 785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0" name="Oval 785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1" name="Oval 786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2" name="Oval 786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3" name="Oval 786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4" name="Oval 786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5" name="Oval 786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6" name="Oval 786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7" name="Oval 786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68" name="Oval 786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86" name="Group 454"/>
            <p:cNvGrpSpPr/>
            <p:nvPr/>
          </p:nvGrpSpPr>
          <p:grpSpPr>
            <a:xfrm>
              <a:off x="533401" y="1828800"/>
              <a:ext cx="228601" cy="228600"/>
              <a:chOff x="2263322" y="2383933"/>
              <a:chExt cx="1623415" cy="1341120"/>
            </a:xfrm>
            <a:solidFill>
              <a:schemeClr val="accent5">
                <a:lumMod val="50000"/>
              </a:schemeClr>
            </a:solidFill>
          </p:grpSpPr>
          <p:sp>
            <p:nvSpPr>
              <p:cNvPr id="7773" name="Oval 777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4" name="Oval 777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5" name="Oval 777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6" name="Oval 777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7" name="Oval 777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8" name="Oval 777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9" name="Oval 777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0" name="Oval 777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1" name="Oval 778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2" name="Oval 778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3" name="Oval 778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4" name="Oval 778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5" name="Oval 778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6" name="Oval 778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7" name="Oval 778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8" name="Oval 778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89" name="Oval 778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0" name="Oval 778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1" name="Oval 779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2" name="Oval 779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3" name="Oval 779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4" name="Oval 779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5" name="Oval 779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6" name="Oval 779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7" name="Oval 779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8" name="Oval 779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99" name="Oval 779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0" name="Oval 779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1" name="Oval 780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2" name="Oval 780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3" name="Oval 780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4" name="Oval 780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5" name="Oval 780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6" name="Oval 780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7" name="Oval 780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8" name="Oval 780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09" name="Oval 780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0" name="Oval 780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1" name="Oval 781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2" name="Oval 781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3" name="Oval 781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4" name="Oval 781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5" name="Oval 781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6" name="Oval 781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7" name="Oval 781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8" name="Oval 781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19" name="Oval 781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820" name="Oval 781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87" name="Group 62"/>
            <p:cNvGrpSpPr/>
            <p:nvPr/>
          </p:nvGrpSpPr>
          <p:grpSpPr>
            <a:xfrm>
              <a:off x="2438401" y="2133600"/>
              <a:ext cx="228601" cy="228600"/>
              <a:chOff x="2263322" y="2383933"/>
              <a:chExt cx="1623415" cy="1341120"/>
            </a:xfrm>
            <a:solidFill>
              <a:schemeClr val="accent5">
                <a:lumMod val="50000"/>
              </a:schemeClr>
            </a:solidFill>
          </p:grpSpPr>
          <p:sp>
            <p:nvSpPr>
              <p:cNvPr id="7725" name="Oval 772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6" name="Oval 772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7" name="Oval 772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8" name="Oval 772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9" name="Oval 772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0" name="Oval 772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1" name="Oval 773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2" name="Oval 773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3" name="Oval 773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4" name="Oval 773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5" name="Oval 773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6" name="Oval 773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7" name="Oval 773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8" name="Oval 773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39" name="Oval 773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0" name="Oval 773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1" name="Oval 774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2" name="Oval 774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3" name="Oval 774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4" name="Oval 774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5" name="Oval 774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6" name="Oval 774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7" name="Oval 774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8" name="Oval 774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49" name="Oval 774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0" name="Oval 774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1" name="Oval 775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2" name="Oval 775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3" name="Oval 775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4" name="Oval 775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5" name="Oval 775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6" name="Oval 775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7" name="Oval 95"/>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8" name="Oval 96"/>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59" name="Oval 97"/>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0" name="Oval 98"/>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1" name="Oval 99"/>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2" name="Oval 100"/>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3" name="Oval 101"/>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4" name="Oval 102"/>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5" name="Oval 103"/>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6" name="Oval 104"/>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7" name="Oval 105"/>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8" name="Oval 106"/>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69" name="Oval 107"/>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0" name="Oval 108"/>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1" name="Oval 109"/>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72" name="Oval 110"/>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sp>
          <p:nvSpPr>
            <p:cNvPr id="6989" name="Flowchart: Magnetic Disk 6988"/>
            <p:cNvSpPr/>
            <p:nvPr/>
          </p:nvSpPr>
          <p:spPr>
            <a:xfrm>
              <a:off x="594358" y="1696222"/>
              <a:ext cx="3566160" cy="548640"/>
            </a:xfrm>
            <a:prstGeom prst="flowChartMagneticDisk">
              <a:avLst/>
            </a:prstGeom>
            <a:solidFill>
              <a:schemeClr val="bg1">
                <a:lumMod val="50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nvGrpSpPr>
            <p:cNvPr id="6988" name="Group 8"/>
            <p:cNvGrpSpPr/>
            <p:nvPr/>
          </p:nvGrpSpPr>
          <p:grpSpPr>
            <a:xfrm>
              <a:off x="646099" y="2133598"/>
              <a:ext cx="228601" cy="228600"/>
              <a:chOff x="2263322" y="2383933"/>
              <a:chExt cx="1623415" cy="1341120"/>
            </a:xfrm>
            <a:solidFill>
              <a:schemeClr val="accent5">
                <a:lumMod val="50000"/>
              </a:schemeClr>
            </a:solidFill>
          </p:grpSpPr>
          <p:sp>
            <p:nvSpPr>
              <p:cNvPr id="7677" name="Oval 9"/>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8" name="Oval 10"/>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9" name="Oval 11"/>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0" name="Oval 12"/>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1" name="Oval 13"/>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2" name="Oval 14"/>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3" name="Oval 15"/>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4" name="Oval 16"/>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5" name="Oval 17"/>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6" name="Oval 18"/>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7" name="Oval 19"/>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8" name="Oval 20"/>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89" name="Oval 21"/>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0" name="Oval 22"/>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1" name="Oval 23"/>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2" name="Oval 24"/>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3" name="Oval 25"/>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4" name="Oval 26"/>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5" name="Oval 27"/>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6" name="Oval 28"/>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7" name="Oval 29"/>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8" name="Oval 30"/>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99" name="Oval 769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0" name="Oval 769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1" name="Oval 770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2" name="Oval 770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3" name="Oval 770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4" name="Oval 770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5" name="Oval 770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6" name="Oval 770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7" name="Oval 770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8" name="Oval 770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09" name="Oval 770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0" name="Oval 770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1" name="Oval 771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2" name="Oval 771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3" name="Oval 771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4" name="Oval 771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5" name="Oval 771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6" name="Oval 771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7" name="Oval 771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8" name="Oval 771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19" name="Oval 771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0" name="Oval 771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1" name="Oval 772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2" name="Oval 772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3" name="Oval 772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724" name="Oval 772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0" name="Group 111"/>
            <p:cNvGrpSpPr/>
            <p:nvPr/>
          </p:nvGrpSpPr>
          <p:grpSpPr>
            <a:xfrm>
              <a:off x="1905001" y="1676400"/>
              <a:ext cx="228601" cy="228600"/>
              <a:chOff x="2263322" y="2383933"/>
              <a:chExt cx="1623415" cy="1341120"/>
            </a:xfrm>
            <a:solidFill>
              <a:schemeClr val="accent5">
                <a:lumMod val="50000"/>
              </a:schemeClr>
            </a:solidFill>
          </p:grpSpPr>
          <p:sp>
            <p:nvSpPr>
              <p:cNvPr id="7629" name="Oval 762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0" name="Oval 762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1" name="Oval 763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2" name="Oval 763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3" name="Oval 763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4" name="Oval 763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5" name="Oval 763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6" name="Oval 763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7" name="Oval 763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8" name="Oval 763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39" name="Oval 763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0" name="Oval 763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1" name="Oval 764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2" name="Oval 764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3" name="Oval 764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4" name="Oval 764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5" name="Oval 764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6" name="Oval 764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7" name="Oval 764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8" name="Oval 764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49" name="Oval 764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0" name="Oval 764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1" name="Oval 765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2" name="Oval 765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3" name="Oval 765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4" name="Oval 765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5" name="Oval 765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6" name="Oval 765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7" name="Oval 765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8" name="Oval 765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59" name="Oval 765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0" name="Oval 765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1" name="Oval 766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2" name="Oval 766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3" name="Oval 766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4" name="Oval 766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5" name="Oval 766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6" name="Oval 766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7" name="Oval 766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8" name="Oval 766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69" name="Oval 766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0" name="Oval 766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1" name="Oval 767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2" name="Oval 767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3" name="Oval 767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4" name="Oval 767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5" name="Oval 767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76" name="Oval 767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1" name="Group 160"/>
            <p:cNvGrpSpPr/>
            <p:nvPr/>
          </p:nvGrpSpPr>
          <p:grpSpPr>
            <a:xfrm>
              <a:off x="1676401" y="2209800"/>
              <a:ext cx="228601" cy="228600"/>
              <a:chOff x="2263322" y="2383933"/>
              <a:chExt cx="1623415" cy="1341120"/>
            </a:xfrm>
            <a:solidFill>
              <a:schemeClr val="accent5">
                <a:lumMod val="50000"/>
              </a:schemeClr>
            </a:solidFill>
          </p:grpSpPr>
          <p:sp>
            <p:nvSpPr>
              <p:cNvPr id="7581" name="Oval 758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2" name="Oval 758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3" name="Oval 758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4" name="Oval 758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5" name="Oval 758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6" name="Oval 758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7" name="Oval 758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8" name="Oval 758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9" name="Oval 758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0" name="Oval 758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1" name="Oval 759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2" name="Oval 759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3" name="Oval 759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4" name="Oval 759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5" name="Oval 759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6" name="Oval 759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7" name="Oval 759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8" name="Oval 759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99" name="Oval 759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0" name="Oval 759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1" name="Oval 760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2" name="Oval 760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3" name="Oval 760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4" name="Oval 760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5" name="Oval 760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6" name="Oval 760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7" name="Oval 760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8" name="Oval 760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09" name="Oval 760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0" name="Oval 760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1" name="Oval 761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2" name="Oval 761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3" name="Oval 761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4" name="Oval 761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5" name="Oval 761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6" name="Oval 761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7" name="Oval 761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8" name="Oval 761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19" name="Oval 761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0" name="Oval 761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1" name="Oval 762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2" name="Oval 762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3" name="Oval 762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4" name="Oval 762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5" name="Oval 762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6" name="Oval 762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7" name="Oval 762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628" name="Oval 762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2" name="Group 209"/>
            <p:cNvGrpSpPr/>
            <p:nvPr/>
          </p:nvGrpSpPr>
          <p:grpSpPr>
            <a:xfrm>
              <a:off x="2895601" y="2209800"/>
              <a:ext cx="228601" cy="228600"/>
              <a:chOff x="2263322" y="2383933"/>
              <a:chExt cx="1623415" cy="1341120"/>
            </a:xfrm>
            <a:solidFill>
              <a:schemeClr val="accent5">
                <a:lumMod val="50000"/>
              </a:schemeClr>
            </a:solidFill>
          </p:grpSpPr>
          <p:sp>
            <p:nvSpPr>
              <p:cNvPr id="7533" name="Oval 753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4" name="Oval 753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5" name="Oval 753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6" name="Oval 753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7" name="Oval 753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8" name="Oval 753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9" name="Oval 753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0" name="Oval 753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1" name="Oval 754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2" name="Oval 754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3" name="Oval 754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4" name="Oval 754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5" name="Oval 754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6" name="Oval 754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7" name="Oval 754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8" name="Oval 754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49" name="Oval 754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0" name="Oval 754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1" name="Oval 755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2" name="Oval 755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3" name="Oval 755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4" name="Oval 755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5" name="Oval 755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6" name="Oval 755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7" name="Oval 755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8" name="Oval 755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59" name="Oval 755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0" name="Oval 755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1" name="Oval 756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2" name="Oval 756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3" name="Oval 756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4" name="Oval 756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5" name="Oval 756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6" name="Oval 756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7" name="Oval 756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8" name="Oval 756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69" name="Oval 756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0" name="Oval 756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1" name="Oval 757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2" name="Oval 757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3" name="Oval 757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4" name="Oval 757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5" name="Oval 757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6" name="Oval 757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7" name="Oval 757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8" name="Oval 757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79" name="Oval 757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80" name="Oval 757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3" name="Group 258"/>
            <p:cNvGrpSpPr/>
            <p:nvPr/>
          </p:nvGrpSpPr>
          <p:grpSpPr>
            <a:xfrm>
              <a:off x="3505201" y="2209800"/>
              <a:ext cx="228601" cy="228600"/>
              <a:chOff x="2263322" y="2383933"/>
              <a:chExt cx="1623415" cy="1341120"/>
            </a:xfrm>
            <a:solidFill>
              <a:schemeClr val="accent5">
                <a:lumMod val="50000"/>
              </a:schemeClr>
            </a:solidFill>
          </p:grpSpPr>
          <p:sp>
            <p:nvSpPr>
              <p:cNvPr id="7485" name="Oval 748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6" name="Oval 748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7" name="Oval 748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8" name="Oval 748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9" name="Oval 748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0" name="Oval 748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1" name="Oval 749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2" name="Oval 749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3" name="Oval 749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4" name="Oval 749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5" name="Oval 749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6" name="Oval 749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7" name="Oval 749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8" name="Oval 749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99" name="Oval 749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0" name="Oval 749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1" name="Oval 750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2" name="Oval 750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3" name="Oval 750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4" name="Oval 750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5" name="Oval 750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6" name="Oval 750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7" name="Oval 750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8" name="Oval 750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09" name="Oval 750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0" name="Oval 750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1" name="Oval 751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2" name="Oval 751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3" name="Oval 751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4" name="Oval 751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5" name="Oval 751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6" name="Oval 751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7" name="Oval 751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8" name="Oval 751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19" name="Oval 751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0" name="Oval 751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1" name="Oval 752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2" name="Oval 752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3" name="Oval 752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4" name="Oval 752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5" name="Oval 752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6" name="Oval 752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7" name="Oval 752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8" name="Oval 752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29" name="Oval 752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0" name="Oval 752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1" name="Oval 753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532" name="Oval 753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4" name="Group 307"/>
            <p:cNvGrpSpPr/>
            <p:nvPr/>
          </p:nvGrpSpPr>
          <p:grpSpPr>
            <a:xfrm>
              <a:off x="3124201" y="1676400"/>
              <a:ext cx="228601" cy="228600"/>
              <a:chOff x="2263322" y="2383933"/>
              <a:chExt cx="1623415" cy="1341120"/>
            </a:xfrm>
            <a:solidFill>
              <a:schemeClr val="accent5">
                <a:lumMod val="50000"/>
              </a:schemeClr>
            </a:solidFill>
          </p:grpSpPr>
          <p:sp>
            <p:nvSpPr>
              <p:cNvPr id="7437" name="Oval 743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8" name="Oval 743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9" name="Oval 743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0" name="Oval 743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1" name="Oval 744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2" name="Oval 744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3" name="Oval 744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4" name="Oval 744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5" name="Oval 744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6" name="Oval 744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7" name="Oval 744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8" name="Oval 744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49" name="Oval 744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0" name="Oval 744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1" name="Oval 745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2" name="Oval 745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3" name="Oval 745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4" name="Oval 745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5" name="Oval 745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6" name="Oval 745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7" name="Oval 745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8" name="Oval 745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59" name="Oval 745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0" name="Oval 745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1" name="Oval 746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2" name="Oval 746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3" name="Oval 746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4" name="Oval 746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5" name="Oval 746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6" name="Oval 746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7" name="Oval 746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8" name="Oval 746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69" name="Oval 746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0" name="Oval 746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1" name="Oval 747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2" name="Oval 747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3" name="Oval 747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4" name="Oval 747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5" name="Oval 747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6" name="Oval 747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7" name="Oval 747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8" name="Oval 747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79" name="Oval 747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0" name="Oval 747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1" name="Oval 748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2" name="Oval 748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3" name="Oval 748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84" name="Oval 748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5" name="Group 356"/>
            <p:cNvGrpSpPr/>
            <p:nvPr/>
          </p:nvGrpSpPr>
          <p:grpSpPr>
            <a:xfrm>
              <a:off x="1143001" y="1600200"/>
              <a:ext cx="228601" cy="228600"/>
              <a:chOff x="2263322" y="2383933"/>
              <a:chExt cx="1623415" cy="1341120"/>
            </a:xfrm>
            <a:solidFill>
              <a:schemeClr val="accent5">
                <a:lumMod val="50000"/>
              </a:schemeClr>
            </a:solidFill>
          </p:grpSpPr>
          <p:sp>
            <p:nvSpPr>
              <p:cNvPr id="7389" name="Oval 738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0" name="Oval 738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1" name="Oval 739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2" name="Oval 739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3" name="Oval 739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4" name="Oval 739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5" name="Oval 739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6" name="Oval 739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7" name="Oval 739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8" name="Oval 739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99" name="Oval 739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0" name="Oval 739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1" name="Oval 740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2" name="Oval 740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3" name="Oval 740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4" name="Oval 740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5" name="Oval 740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6" name="Oval 740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7" name="Oval 740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8" name="Oval 740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09" name="Oval 740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0" name="Oval 740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1" name="Oval 741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2" name="Oval 741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3" name="Oval 741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4" name="Oval 741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5" name="Oval 741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6" name="Oval 741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7" name="Oval 741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8" name="Oval 741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19" name="Oval 741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0" name="Oval 741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1" name="Oval 742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2" name="Oval 742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3" name="Oval 742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4" name="Oval 742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5" name="Oval 742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6" name="Oval 742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7" name="Oval 742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8" name="Oval 742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29" name="Oval 742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0" name="Oval 742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1" name="Oval 743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2" name="Oval 743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3" name="Oval 743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4" name="Oval 743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5" name="Oval 743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436" name="Oval 743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6" name="Group 405"/>
            <p:cNvGrpSpPr/>
            <p:nvPr/>
          </p:nvGrpSpPr>
          <p:grpSpPr>
            <a:xfrm>
              <a:off x="2590801" y="1524000"/>
              <a:ext cx="228601" cy="228600"/>
              <a:chOff x="2263322" y="2383933"/>
              <a:chExt cx="1623415" cy="1341120"/>
            </a:xfrm>
            <a:solidFill>
              <a:schemeClr val="accent5">
                <a:lumMod val="50000"/>
              </a:schemeClr>
            </a:solidFill>
          </p:grpSpPr>
          <p:sp>
            <p:nvSpPr>
              <p:cNvPr id="7341" name="Oval 734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2" name="Oval 734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3" name="Oval 734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4" name="Oval 734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5" name="Oval 734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6" name="Oval 734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7" name="Oval 734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8" name="Oval 734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9" name="Oval 734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0" name="Oval 734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1" name="Oval 735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2" name="Oval 735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3" name="Oval 735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4" name="Oval 735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5" name="Oval 735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6" name="Oval 735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7" name="Oval 735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8" name="Oval 735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59" name="Oval 735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0" name="Oval 735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1" name="Oval 736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2" name="Oval 736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3" name="Oval 736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4" name="Oval 736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5" name="Oval 736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6" name="Oval 736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7" name="Oval 736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8" name="Oval 736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69" name="Oval 736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0" name="Oval 736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1" name="Oval 737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2" name="Oval 737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3" name="Oval 737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4" name="Oval 737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5" name="Oval 737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6" name="Oval 737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7" name="Oval 737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8" name="Oval 737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79" name="Oval 737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0" name="Oval 737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1" name="Oval 738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2" name="Oval 738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3" name="Oval 738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4" name="Oval 738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5" name="Oval 738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6" name="Oval 738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7" name="Oval 738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88" name="Oval 738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7" name="Group 552"/>
            <p:cNvGrpSpPr/>
            <p:nvPr/>
          </p:nvGrpSpPr>
          <p:grpSpPr>
            <a:xfrm>
              <a:off x="914401" y="1828800"/>
              <a:ext cx="228601" cy="228600"/>
              <a:chOff x="2263322" y="2383933"/>
              <a:chExt cx="1623415" cy="1341120"/>
            </a:xfrm>
            <a:solidFill>
              <a:schemeClr val="accent5">
                <a:lumMod val="50000"/>
              </a:schemeClr>
            </a:solidFill>
          </p:grpSpPr>
          <p:sp>
            <p:nvSpPr>
              <p:cNvPr id="7293" name="Oval 729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4" name="Oval 729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5" name="Oval 729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6" name="Oval 729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7" name="Oval 729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8" name="Oval 729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9" name="Oval 729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0" name="Oval 729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1" name="Oval 730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2" name="Oval 730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3" name="Oval 730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4" name="Oval 730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5" name="Oval 730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6" name="Oval 730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7" name="Oval 730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8" name="Oval 730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09" name="Oval 730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0" name="Oval 730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1" name="Oval 731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2" name="Oval 731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3" name="Oval 731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4" name="Oval 731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5" name="Oval 731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6" name="Oval 731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7" name="Oval 731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8" name="Oval 731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19" name="Oval 731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0" name="Oval 731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1" name="Oval 732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2" name="Oval 732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3" name="Oval 732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4" name="Oval 732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5" name="Oval 732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6" name="Oval 732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7" name="Oval 732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8" name="Oval 732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29" name="Oval 732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0" name="Oval 732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1" name="Oval 733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2" name="Oval 733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3" name="Oval 733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4" name="Oval 733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5" name="Oval 733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6" name="Oval 733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7" name="Oval 733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8" name="Oval 733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39" name="Oval 733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340" name="Oval 733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8" name="Group 601"/>
            <p:cNvGrpSpPr/>
            <p:nvPr/>
          </p:nvGrpSpPr>
          <p:grpSpPr>
            <a:xfrm>
              <a:off x="3657601" y="1828800"/>
              <a:ext cx="228601" cy="228600"/>
              <a:chOff x="2263322" y="2383933"/>
              <a:chExt cx="1623415" cy="1341120"/>
            </a:xfrm>
            <a:solidFill>
              <a:schemeClr val="accent5">
                <a:lumMod val="50000"/>
              </a:schemeClr>
            </a:solidFill>
          </p:grpSpPr>
          <p:sp>
            <p:nvSpPr>
              <p:cNvPr id="7245" name="Oval 724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6" name="Oval 724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7" name="Oval 724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8" name="Oval 724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9" name="Oval 724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0" name="Oval 724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1" name="Oval 725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2" name="Oval 725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3" name="Oval 725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4" name="Oval 725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5" name="Oval 725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6" name="Oval 725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7" name="Oval 725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8" name="Oval 725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59" name="Oval 725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0" name="Oval 725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1" name="Oval 726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2" name="Oval 726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3" name="Oval 726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4" name="Oval 726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5" name="Oval 726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6" name="Oval 726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7" name="Oval 726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8" name="Oval 726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69" name="Oval 726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0" name="Oval 726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1" name="Oval 727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2" name="Oval 727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3" name="Oval 727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4" name="Oval 727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5" name="Oval 727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6" name="Oval 727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7" name="Oval 727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8" name="Oval 727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79" name="Oval 727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0" name="Oval 727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1" name="Oval 728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2" name="Oval 728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3" name="Oval 728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4" name="Oval 728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5" name="Oval 728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6" name="Oval 728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7" name="Oval 728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8" name="Oval 728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89" name="Oval 728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0" name="Oval 728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1" name="Oval 729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92" name="Oval 729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6999" name="Group 650"/>
            <p:cNvGrpSpPr/>
            <p:nvPr/>
          </p:nvGrpSpPr>
          <p:grpSpPr>
            <a:xfrm>
              <a:off x="2133601" y="1981200"/>
              <a:ext cx="228601" cy="228600"/>
              <a:chOff x="2263322" y="2383933"/>
              <a:chExt cx="1623415" cy="1341120"/>
            </a:xfrm>
            <a:solidFill>
              <a:schemeClr val="accent5">
                <a:lumMod val="50000"/>
              </a:schemeClr>
            </a:solidFill>
          </p:grpSpPr>
          <p:sp>
            <p:nvSpPr>
              <p:cNvPr id="7197" name="Oval 719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8" name="Oval 719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9" name="Oval 719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0" name="Oval 719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1" name="Oval 720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2" name="Oval 720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3" name="Oval 720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4" name="Oval 720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5" name="Oval 720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6" name="Oval 720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7" name="Oval 720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8" name="Oval 720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09" name="Oval 720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0" name="Oval 720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1" name="Oval 721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2" name="Oval 721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3" name="Oval 721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4" name="Oval 721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5" name="Oval 721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6" name="Oval 721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7" name="Oval 721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8" name="Oval 721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19" name="Oval 721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0" name="Oval 721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1" name="Oval 722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2" name="Oval 722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3" name="Oval 722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4" name="Oval 722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5" name="Oval 722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6" name="Oval 722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7" name="Oval 722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8" name="Oval 722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29" name="Oval 722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0" name="Oval 722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1" name="Oval 723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2" name="Oval 723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3" name="Oval 723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4" name="Oval 723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5" name="Oval 723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6" name="Oval 723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7" name="Oval 723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8" name="Oval 723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39" name="Oval 723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0" name="Oval 723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1" name="Oval 724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2" name="Oval 724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3" name="Oval 724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244" name="Oval 724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7000" name="Group 3251"/>
            <p:cNvGrpSpPr/>
            <p:nvPr/>
          </p:nvGrpSpPr>
          <p:grpSpPr>
            <a:xfrm>
              <a:off x="2590801" y="1828800"/>
              <a:ext cx="228601" cy="228600"/>
              <a:chOff x="2263322" y="2383933"/>
              <a:chExt cx="1623415" cy="1341120"/>
            </a:xfrm>
            <a:solidFill>
              <a:schemeClr val="accent5">
                <a:lumMod val="50000"/>
              </a:schemeClr>
            </a:solidFill>
          </p:grpSpPr>
          <p:sp>
            <p:nvSpPr>
              <p:cNvPr id="7149" name="Oval 714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0" name="Oval 714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1" name="Oval 715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2" name="Oval 715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3" name="Oval 715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4" name="Oval 715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5" name="Oval 715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6" name="Oval 715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7" name="Oval 715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8" name="Oval 715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59" name="Oval 715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0" name="Oval 715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1" name="Oval 716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2" name="Oval 716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3" name="Oval 716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4" name="Oval 716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5" name="Oval 716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6" name="Oval 716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7" name="Oval 716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8" name="Oval 716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69" name="Oval 716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0" name="Oval 716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1" name="Oval 717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2" name="Oval 717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3" name="Oval 717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4" name="Oval 717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5" name="Oval 717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6" name="Oval 717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7" name="Oval 717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8" name="Oval 717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79" name="Oval 717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0" name="Oval 717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1" name="Oval 718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2" name="Oval 718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3" name="Oval 718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4" name="Oval 718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5" name="Oval 718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6" name="Oval 718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7" name="Oval 718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8" name="Oval 718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89" name="Oval 718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0" name="Oval 718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1" name="Oval 719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2" name="Oval 719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3" name="Oval 719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4" name="Oval 719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5" name="Oval 719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96" name="Oval 719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7001" name="Group 3300"/>
            <p:cNvGrpSpPr/>
            <p:nvPr/>
          </p:nvGrpSpPr>
          <p:grpSpPr>
            <a:xfrm>
              <a:off x="3200401" y="2057400"/>
              <a:ext cx="228601" cy="228600"/>
              <a:chOff x="2263322" y="2383933"/>
              <a:chExt cx="1623415" cy="1341120"/>
            </a:xfrm>
            <a:solidFill>
              <a:schemeClr val="accent5">
                <a:lumMod val="50000"/>
              </a:schemeClr>
            </a:solidFill>
          </p:grpSpPr>
          <p:sp>
            <p:nvSpPr>
              <p:cNvPr id="7101" name="Oval 710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2" name="Oval 710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3" name="Oval 710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4" name="Oval 710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5" name="Oval 710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6" name="Oval 710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7" name="Oval 710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8" name="Oval 710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9" name="Oval 710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0" name="Oval 710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1" name="Oval 711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2" name="Oval 711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3" name="Oval 711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4" name="Oval 711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5" name="Oval 711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6" name="Oval 711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7" name="Oval 711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8" name="Oval 711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19" name="Oval 711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0" name="Oval 711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1" name="Oval 712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2" name="Oval 712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3" name="Oval 712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4" name="Oval 712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5" name="Oval 712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6" name="Oval 712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7" name="Oval 712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8" name="Oval 712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29" name="Oval 712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0" name="Oval 712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1" name="Oval 713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2" name="Oval 713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3" name="Oval 713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4" name="Oval 713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5" name="Oval 713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6" name="Oval 713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7" name="Oval 713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8" name="Oval 713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39" name="Oval 713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0" name="Oval 713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1" name="Oval 714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2" name="Oval 714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3" name="Oval 714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4" name="Oval 714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5" name="Oval 714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6" name="Oval 714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7" name="Oval 714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48" name="Oval 714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7002" name="Group 3349"/>
            <p:cNvGrpSpPr/>
            <p:nvPr/>
          </p:nvGrpSpPr>
          <p:grpSpPr>
            <a:xfrm>
              <a:off x="3581401" y="1600200"/>
              <a:ext cx="228601" cy="228600"/>
              <a:chOff x="2263322" y="2383933"/>
              <a:chExt cx="1623415" cy="1341120"/>
            </a:xfrm>
            <a:solidFill>
              <a:schemeClr val="accent5">
                <a:lumMod val="50000"/>
              </a:schemeClr>
            </a:solidFill>
          </p:grpSpPr>
          <p:sp>
            <p:nvSpPr>
              <p:cNvPr id="7053" name="Oval 705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4" name="Oval 705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5" name="Oval 705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6" name="Oval 705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7" name="Oval 705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8" name="Oval 705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9" name="Oval 705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0" name="Oval 705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1" name="Oval 706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2" name="Oval 706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3" name="Oval 706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4" name="Oval 706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5" name="Oval 706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6" name="Oval 706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7" name="Oval 706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8" name="Oval 706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69" name="Oval 706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0" name="Oval 706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1" name="Oval 707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2" name="Oval 707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3" name="Oval 707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4" name="Oval 707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5" name="Oval 707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6" name="Oval 707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7" name="Oval 707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8" name="Oval 707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79" name="Oval 707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0" name="Oval 707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1" name="Oval 708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2" name="Oval 708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3" name="Oval 708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4" name="Oval 708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5" name="Oval 708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6" name="Oval 708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7" name="Oval 708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8" name="Oval 708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89" name="Oval 708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0" name="Oval 708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1" name="Oval 709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2" name="Oval 709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3" name="Oval 709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4" name="Oval 709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5" name="Oval 709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6" name="Oval 709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7" name="Oval 709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8" name="Oval 709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99" name="Oval 709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100" name="Oval 709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nvGrpSpPr>
            <p:cNvPr id="7003" name="Group 3398"/>
            <p:cNvGrpSpPr/>
            <p:nvPr/>
          </p:nvGrpSpPr>
          <p:grpSpPr>
            <a:xfrm>
              <a:off x="1447801" y="1828800"/>
              <a:ext cx="228601" cy="228600"/>
              <a:chOff x="2263322" y="2383933"/>
              <a:chExt cx="1623415" cy="1341120"/>
            </a:xfrm>
            <a:solidFill>
              <a:schemeClr val="accent5">
                <a:lumMod val="50000"/>
              </a:schemeClr>
            </a:solidFill>
          </p:grpSpPr>
          <p:sp>
            <p:nvSpPr>
              <p:cNvPr id="7005" name="Oval 700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06" name="Oval 700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07" name="Oval 700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08" name="Oval 700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09" name="Oval 700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0" name="Oval 700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1" name="Oval 701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2" name="Oval 701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3" name="Oval 701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4" name="Oval 701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5" name="Oval 701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6" name="Oval 701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7" name="Oval 701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8" name="Oval 701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19" name="Oval 701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0" name="Oval 701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1" name="Oval 702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2" name="Oval 702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3" name="Oval 702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4" name="Oval 702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5" name="Oval 702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6" name="Oval 702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7" name="Oval 702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8" name="Oval 702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29" name="Oval 702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0" name="Oval 702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1" name="Oval 703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2" name="Oval 703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3" name="Oval 703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4" name="Oval 703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5" name="Oval 703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6" name="Oval 703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7" name="Oval 703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8" name="Oval 703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39" name="Oval 703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0" name="Oval 703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1" name="Oval 704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2" name="Oval 704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3" name="Oval 704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4" name="Oval 704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5" name="Oval 704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6" name="Oval 704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7" name="Oval 704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8" name="Oval 704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49" name="Oval 704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0" name="Oval 704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1" name="Oval 705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sp>
            <p:nvSpPr>
              <p:cNvPr id="7052" name="Oval 705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sz="2000"/>
              </a:p>
            </p:txBody>
          </p:sp>
        </p:grpSp>
      </p:grpSp>
      <p:grpSp>
        <p:nvGrpSpPr>
          <p:cNvPr id="7004" name="Group 2721"/>
          <p:cNvGrpSpPr/>
          <p:nvPr/>
        </p:nvGrpSpPr>
        <p:grpSpPr>
          <a:xfrm>
            <a:off x="304800" y="2514600"/>
            <a:ext cx="3566160" cy="3566160"/>
            <a:chOff x="304800" y="2514600"/>
            <a:chExt cx="3566160" cy="3566160"/>
          </a:xfrm>
        </p:grpSpPr>
        <p:sp>
          <p:nvSpPr>
            <p:cNvPr id="2658" name="Oval 2657"/>
            <p:cNvSpPr/>
            <p:nvPr/>
          </p:nvSpPr>
          <p:spPr>
            <a:xfrm>
              <a:off x="304800" y="2514600"/>
              <a:ext cx="3566160" cy="356616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HN"/>
            </a:p>
          </p:txBody>
        </p:sp>
        <p:pic>
          <p:nvPicPr>
            <p:cNvPr id="7065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43200" y="3200400"/>
              <a:ext cx="137160" cy="171450"/>
            </a:xfrm>
            <a:prstGeom prst="rect">
              <a:avLst/>
            </a:prstGeom>
            <a:noFill/>
            <a:ln w="9525">
              <a:noFill/>
              <a:miter lim="800000"/>
              <a:headEnd/>
              <a:tailEnd/>
            </a:ln>
            <a:effectLst/>
          </p:spPr>
        </p:pic>
        <p:pic>
          <p:nvPicPr>
            <p:cNvPr id="266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52800" y="3733800"/>
              <a:ext cx="137160" cy="171450"/>
            </a:xfrm>
            <a:prstGeom prst="rect">
              <a:avLst/>
            </a:prstGeom>
            <a:noFill/>
            <a:ln w="9525">
              <a:noFill/>
              <a:miter lim="800000"/>
              <a:headEnd/>
              <a:tailEnd/>
            </a:ln>
            <a:effectLst/>
          </p:spPr>
        </p:pic>
        <p:pic>
          <p:nvPicPr>
            <p:cNvPr id="2662"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895600" y="4267200"/>
              <a:ext cx="137160" cy="171450"/>
            </a:xfrm>
            <a:prstGeom prst="rect">
              <a:avLst/>
            </a:prstGeom>
            <a:noFill/>
            <a:ln w="9525">
              <a:noFill/>
              <a:miter lim="800000"/>
              <a:headEnd/>
              <a:tailEnd/>
            </a:ln>
            <a:effectLst/>
          </p:spPr>
        </p:pic>
        <p:pic>
          <p:nvPicPr>
            <p:cNvPr id="2663"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38200" y="3124200"/>
              <a:ext cx="137160" cy="171450"/>
            </a:xfrm>
            <a:prstGeom prst="rect">
              <a:avLst/>
            </a:prstGeom>
            <a:noFill/>
            <a:ln w="9525">
              <a:noFill/>
              <a:miter lim="800000"/>
              <a:headEnd/>
              <a:tailEnd/>
            </a:ln>
            <a:effectLst/>
          </p:spPr>
        </p:pic>
        <p:pic>
          <p:nvPicPr>
            <p:cNvPr id="2664"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09800" y="3429000"/>
              <a:ext cx="137160" cy="171450"/>
            </a:xfrm>
            <a:prstGeom prst="rect">
              <a:avLst/>
            </a:prstGeom>
            <a:noFill/>
            <a:ln w="9525">
              <a:noFill/>
              <a:miter lim="800000"/>
              <a:headEnd/>
              <a:tailEnd/>
            </a:ln>
            <a:effectLst/>
          </p:spPr>
        </p:pic>
        <p:pic>
          <p:nvPicPr>
            <p:cNvPr id="2665"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905000" y="3276600"/>
              <a:ext cx="137160" cy="171450"/>
            </a:xfrm>
            <a:prstGeom prst="rect">
              <a:avLst/>
            </a:prstGeom>
            <a:noFill/>
            <a:ln w="9525">
              <a:noFill/>
              <a:miter lim="800000"/>
              <a:headEnd/>
              <a:tailEnd/>
            </a:ln>
            <a:effectLst/>
          </p:spPr>
        </p:pic>
        <p:pic>
          <p:nvPicPr>
            <p:cNvPr id="2666"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90800" y="3810000"/>
              <a:ext cx="137160" cy="171450"/>
            </a:xfrm>
            <a:prstGeom prst="rect">
              <a:avLst/>
            </a:prstGeom>
            <a:noFill/>
            <a:ln w="9525">
              <a:noFill/>
              <a:miter lim="800000"/>
              <a:headEnd/>
              <a:tailEnd/>
            </a:ln>
            <a:effectLst/>
          </p:spPr>
        </p:pic>
        <p:pic>
          <p:nvPicPr>
            <p:cNvPr id="2667"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00400" y="4343400"/>
              <a:ext cx="137160" cy="171450"/>
            </a:xfrm>
            <a:prstGeom prst="rect">
              <a:avLst/>
            </a:prstGeom>
            <a:noFill/>
            <a:ln w="9525">
              <a:noFill/>
              <a:miter lim="800000"/>
              <a:headEnd/>
              <a:tailEnd/>
            </a:ln>
            <a:effectLst/>
          </p:spPr>
        </p:pic>
        <p:pic>
          <p:nvPicPr>
            <p:cNvPr id="266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43200" y="4876800"/>
              <a:ext cx="137160" cy="171450"/>
            </a:xfrm>
            <a:prstGeom prst="rect">
              <a:avLst/>
            </a:prstGeom>
            <a:noFill/>
            <a:ln w="9525">
              <a:noFill/>
              <a:miter lim="800000"/>
              <a:headEnd/>
              <a:tailEnd/>
            </a:ln>
            <a:effectLst/>
          </p:spPr>
        </p:pic>
        <p:pic>
          <p:nvPicPr>
            <p:cNvPr id="2669"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5800" y="3733800"/>
              <a:ext cx="137160" cy="171450"/>
            </a:xfrm>
            <a:prstGeom prst="rect">
              <a:avLst/>
            </a:prstGeom>
            <a:noFill/>
            <a:ln w="9525">
              <a:noFill/>
              <a:miter lim="800000"/>
              <a:headEnd/>
              <a:tailEnd/>
            </a:ln>
            <a:effectLst/>
          </p:spPr>
        </p:pic>
        <p:pic>
          <p:nvPicPr>
            <p:cNvPr id="2670"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52600" y="4724400"/>
              <a:ext cx="137160" cy="171450"/>
            </a:xfrm>
            <a:prstGeom prst="rect">
              <a:avLst/>
            </a:prstGeom>
            <a:noFill/>
            <a:ln w="9525">
              <a:noFill/>
              <a:miter lim="800000"/>
              <a:headEnd/>
              <a:tailEnd/>
            </a:ln>
            <a:effectLst/>
          </p:spPr>
        </p:pic>
        <p:pic>
          <p:nvPicPr>
            <p:cNvPr id="267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52600" y="3886200"/>
              <a:ext cx="137160" cy="171450"/>
            </a:xfrm>
            <a:prstGeom prst="rect">
              <a:avLst/>
            </a:prstGeom>
            <a:noFill/>
            <a:ln w="9525">
              <a:noFill/>
              <a:miter lim="800000"/>
              <a:headEnd/>
              <a:tailEnd/>
            </a:ln>
            <a:effectLst/>
          </p:spPr>
        </p:pic>
        <p:pic>
          <p:nvPicPr>
            <p:cNvPr id="2672"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76600" y="3276600"/>
              <a:ext cx="137160" cy="171450"/>
            </a:xfrm>
            <a:prstGeom prst="rect">
              <a:avLst/>
            </a:prstGeom>
            <a:noFill/>
            <a:ln w="9525">
              <a:noFill/>
              <a:miter lim="800000"/>
              <a:headEnd/>
              <a:tailEnd/>
            </a:ln>
            <a:effectLst/>
          </p:spPr>
        </p:pic>
        <p:pic>
          <p:nvPicPr>
            <p:cNvPr id="2673"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05200" y="4267200"/>
              <a:ext cx="137160" cy="171450"/>
            </a:xfrm>
            <a:prstGeom prst="rect">
              <a:avLst/>
            </a:prstGeom>
            <a:noFill/>
            <a:ln w="9525">
              <a:noFill/>
              <a:miter lim="800000"/>
              <a:headEnd/>
              <a:tailEnd/>
            </a:ln>
            <a:effectLst/>
          </p:spPr>
        </p:pic>
        <p:pic>
          <p:nvPicPr>
            <p:cNvPr id="2674"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00400" y="4800600"/>
              <a:ext cx="137160" cy="171450"/>
            </a:xfrm>
            <a:prstGeom prst="rect">
              <a:avLst/>
            </a:prstGeom>
            <a:noFill/>
            <a:ln w="9525">
              <a:noFill/>
              <a:miter lim="800000"/>
              <a:headEnd/>
              <a:tailEnd/>
            </a:ln>
            <a:effectLst/>
          </p:spPr>
        </p:pic>
        <p:pic>
          <p:nvPicPr>
            <p:cNvPr id="2675"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95400" y="2895600"/>
              <a:ext cx="137160" cy="171450"/>
            </a:xfrm>
            <a:prstGeom prst="rect">
              <a:avLst/>
            </a:prstGeom>
            <a:noFill/>
            <a:ln w="9525">
              <a:noFill/>
              <a:miter lim="800000"/>
              <a:headEnd/>
              <a:tailEnd/>
            </a:ln>
            <a:effectLst/>
          </p:spPr>
        </p:pic>
        <p:pic>
          <p:nvPicPr>
            <p:cNvPr id="2676"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57400" y="4267200"/>
              <a:ext cx="137160" cy="171450"/>
            </a:xfrm>
            <a:prstGeom prst="rect">
              <a:avLst/>
            </a:prstGeom>
            <a:noFill/>
            <a:ln w="9525">
              <a:noFill/>
              <a:miter lim="800000"/>
              <a:headEnd/>
              <a:tailEnd/>
            </a:ln>
            <a:effectLst/>
          </p:spPr>
        </p:pic>
        <p:pic>
          <p:nvPicPr>
            <p:cNvPr id="2677"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95400" y="3886200"/>
              <a:ext cx="137160" cy="171450"/>
            </a:xfrm>
            <a:prstGeom prst="rect">
              <a:avLst/>
            </a:prstGeom>
            <a:noFill/>
            <a:ln w="9525">
              <a:noFill/>
              <a:miter lim="800000"/>
              <a:headEnd/>
              <a:tailEnd/>
            </a:ln>
            <a:effectLst/>
          </p:spPr>
        </p:pic>
        <p:pic>
          <p:nvPicPr>
            <p:cNvPr id="267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86000" y="4648200"/>
              <a:ext cx="137160" cy="171450"/>
            </a:xfrm>
            <a:prstGeom prst="rect">
              <a:avLst/>
            </a:prstGeom>
            <a:noFill/>
            <a:ln w="9525">
              <a:noFill/>
              <a:miter lim="800000"/>
              <a:headEnd/>
              <a:tailEnd/>
            </a:ln>
            <a:effectLst/>
          </p:spPr>
        </p:pic>
        <p:pic>
          <p:nvPicPr>
            <p:cNvPr id="2679"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971800" y="5105400"/>
              <a:ext cx="137160" cy="171450"/>
            </a:xfrm>
            <a:prstGeom prst="rect">
              <a:avLst/>
            </a:prstGeom>
            <a:noFill/>
            <a:ln w="9525">
              <a:noFill/>
              <a:miter lim="800000"/>
              <a:headEnd/>
              <a:tailEnd/>
            </a:ln>
            <a:effectLst/>
          </p:spPr>
        </p:pic>
        <p:pic>
          <p:nvPicPr>
            <p:cNvPr id="2680"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14600" y="5638800"/>
              <a:ext cx="137160" cy="171450"/>
            </a:xfrm>
            <a:prstGeom prst="rect">
              <a:avLst/>
            </a:prstGeom>
            <a:noFill/>
            <a:ln w="9525">
              <a:noFill/>
              <a:miter lim="800000"/>
              <a:headEnd/>
              <a:tailEnd/>
            </a:ln>
            <a:effectLst/>
          </p:spPr>
        </p:pic>
        <p:pic>
          <p:nvPicPr>
            <p:cNvPr id="268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7200" y="4495800"/>
              <a:ext cx="137160" cy="171450"/>
            </a:xfrm>
            <a:prstGeom prst="rect">
              <a:avLst/>
            </a:prstGeom>
            <a:noFill/>
            <a:ln w="9525">
              <a:noFill/>
              <a:miter lim="800000"/>
              <a:headEnd/>
              <a:tailEnd/>
            </a:ln>
            <a:effectLst/>
          </p:spPr>
        </p:pic>
        <p:pic>
          <p:nvPicPr>
            <p:cNvPr id="2682"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524000" y="5486400"/>
              <a:ext cx="137160" cy="171450"/>
            </a:xfrm>
            <a:prstGeom prst="rect">
              <a:avLst/>
            </a:prstGeom>
            <a:noFill/>
            <a:ln w="9525">
              <a:noFill/>
              <a:miter lim="800000"/>
              <a:headEnd/>
              <a:tailEnd/>
            </a:ln>
            <a:effectLst/>
          </p:spPr>
        </p:pic>
        <p:pic>
          <p:nvPicPr>
            <p:cNvPr id="2683"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524000" y="4419600"/>
              <a:ext cx="137160" cy="171450"/>
            </a:xfrm>
            <a:prstGeom prst="rect">
              <a:avLst/>
            </a:prstGeom>
            <a:noFill/>
            <a:ln w="9525">
              <a:noFill/>
              <a:miter lim="800000"/>
              <a:headEnd/>
              <a:tailEnd/>
            </a:ln>
            <a:effectLst/>
          </p:spPr>
        </p:pic>
        <p:pic>
          <p:nvPicPr>
            <p:cNvPr id="2684"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14600" y="2743200"/>
              <a:ext cx="137160" cy="171450"/>
            </a:xfrm>
            <a:prstGeom prst="rect">
              <a:avLst/>
            </a:prstGeom>
            <a:noFill/>
            <a:ln w="9525">
              <a:noFill/>
              <a:miter lim="800000"/>
              <a:headEnd/>
              <a:tailEnd/>
            </a:ln>
            <a:effectLst/>
          </p:spPr>
        </p:pic>
        <p:pic>
          <p:nvPicPr>
            <p:cNvPr id="2685"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124200" y="2971800"/>
              <a:ext cx="137160" cy="171450"/>
            </a:xfrm>
            <a:prstGeom prst="rect">
              <a:avLst/>
            </a:prstGeom>
            <a:noFill/>
            <a:ln w="9525">
              <a:noFill/>
              <a:miter lim="800000"/>
              <a:headEnd/>
              <a:tailEnd/>
            </a:ln>
            <a:effectLst/>
          </p:spPr>
        </p:pic>
        <p:pic>
          <p:nvPicPr>
            <p:cNvPr id="2686"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67000" y="3505200"/>
              <a:ext cx="137160" cy="171450"/>
            </a:xfrm>
            <a:prstGeom prst="rect">
              <a:avLst/>
            </a:prstGeom>
            <a:noFill/>
            <a:ln w="9525">
              <a:noFill/>
              <a:miter lim="800000"/>
              <a:headEnd/>
              <a:tailEnd/>
            </a:ln>
            <a:effectLst/>
          </p:spPr>
        </p:pic>
        <p:pic>
          <p:nvPicPr>
            <p:cNvPr id="2687"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66800" y="3505200"/>
              <a:ext cx="137160" cy="171450"/>
            </a:xfrm>
            <a:prstGeom prst="rect">
              <a:avLst/>
            </a:prstGeom>
            <a:noFill/>
            <a:ln w="9525">
              <a:noFill/>
              <a:miter lim="800000"/>
              <a:headEnd/>
              <a:tailEnd/>
            </a:ln>
            <a:effectLst/>
          </p:spPr>
        </p:pic>
        <p:pic>
          <p:nvPicPr>
            <p:cNvPr id="268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524000" y="3352800"/>
              <a:ext cx="137160" cy="171450"/>
            </a:xfrm>
            <a:prstGeom prst="rect">
              <a:avLst/>
            </a:prstGeom>
            <a:noFill/>
            <a:ln w="9525">
              <a:noFill/>
              <a:miter lim="800000"/>
              <a:headEnd/>
              <a:tailEnd/>
            </a:ln>
            <a:effectLst/>
          </p:spPr>
        </p:pic>
        <p:pic>
          <p:nvPicPr>
            <p:cNvPr id="2689"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76400" y="2514600"/>
              <a:ext cx="137160" cy="171450"/>
            </a:xfrm>
            <a:prstGeom prst="rect">
              <a:avLst/>
            </a:prstGeom>
            <a:noFill/>
            <a:ln w="9525">
              <a:noFill/>
              <a:miter lim="800000"/>
              <a:headEnd/>
              <a:tailEnd/>
            </a:ln>
            <a:effectLst/>
          </p:spPr>
        </p:pic>
        <p:pic>
          <p:nvPicPr>
            <p:cNvPr id="2690"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19200" y="3276600"/>
              <a:ext cx="137160" cy="171450"/>
            </a:xfrm>
            <a:prstGeom prst="rect">
              <a:avLst/>
            </a:prstGeom>
            <a:noFill/>
            <a:ln w="9525">
              <a:noFill/>
              <a:miter lim="800000"/>
              <a:headEnd/>
              <a:tailEnd/>
            </a:ln>
            <a:effectLst/>
          </p:spPr>
        </p:pic>
        <p:pic>
          <p:nvPicPr>
            <p:cNvPr id="269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19200" y="4572000"/>
              <a:ext cx="137160" cy="171450"/>
            </a:xfrm>
            <a:prstGeom prst="rect">
              <a:avLst/>
            </a:prstGeom>
            <a:noFill/>
            <a:ln w="9525">
              <a:noFill/>
              <a:miter lim="800000"/>
              <a:headEnd/>
              <a:tailEnd/>
            </a:ln>
            <a:effectLst/>
          </p:spPr>
        </p:pic>
        <p:pic>
          <p:nvPicPr>
            <p:cNvPr id="2692"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905000" y="4495800"/>
              <a:ext cx="137160" cy="171450"/>
            </a:xfrm>
            <a:prstGeom prst="rect">
              <a:avLst/>
            </a:prstGeom>
            <a:noFill/>
            <a:ln w="9525">
              <a:noFill/>
              <a:miter lim="800000"/>
              <a:headEnd/>
              <a:tailEnd/>
            </a:ln>
            <a:effectLst/>
          </p:spPr>
        </p:pic>
        <p:pic>
          <p:nvPicPr>
            <p:cNvPr id="2693"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38200" y="4267200"/>
              <a:ext cx="137160" cy="171450"/>
            </a:xfrm>
            <a:prstGeom prst="rect">
              <a:avLst/>
            </a:prstGeom>
            <a:noFill/>
            <a:ln w="9525">
              <a:noFill/>
              <a:miter lim="800000"/>
              <a:headEnd/>
              <a:tailEnd/>
            </a:ln>
            <a:effectLst/>
          </p:spPr>
        </p:pic>
        <p:pic>
          <p:nvPicPr>
            <p:cNvPr id="2694"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47800" y="4800600"/>
              <a:ext cx="137160" cy="171450"/>
            </a:xfrm>
            <a:prstGeom prst="rect">
              <a:avLst/>
            </a:prstGeom>
            <a:noFill/>
            <a:ln w="9525">
              <a:noFill/>
              <a:miter lim="800000"/>
              <a:headEnd/>
              <a:tailEnd/>
            </a:ln>
            <a:effectLst/>
          </p:spPr>
        </p:pic>
        <p:pic>
          <p:nvPicPr>
            <p:cNvPr id="2695"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90600" y="5334000"/>
              <a:ext cx="137160" cy="171450"/>
            </a:xfrm>
            <a:prstGeom prst="rect">
              <a:avLst/>
            </a:prstGeom>
            <a:noFill/>
            <a:ln w="9525">
              <a:noFill/>
              <a:miter lim="800000"/>
              <a:headEnd/>
              <a:tailEnd/>
            </a:ln>
            <a:effectLst/>
          </p:spPr>
        </p:pic>
        <p:pic>
          <p:nvPicPr>
            <p:cNvPr id="2696"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90800" y="4495800"/>
              <a:ext cx="137160" cy="171450"/>
            </a:xfrm>
            <a:prstGeom prst="rect">
              <a:avLst/>
            </a:prstGeom>
            <a:noFill/>
            <a:ln w="9525">
              <a:noFill/>
              <a:miter lim="800000"/>
              <a:headEnd/>
              <a:tailEnd/>
            </a:ln>
            <a:effectLst/>
          </p:spPr>
        </p:pic>
        <p:pic>
          <p:nvPicPr>
            <p:cNvPr id="2697"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133600" y="5029200"/>
              <a:ext cx="137160" cy="171450"/>
            </a:xfrm>
            <a:prstGeom prst="rect">
              <a:avLst/>
            </a:prstGeom>
            <a:noFill/>
            <a:ln w="9525">
              <a:noFill/>
              <a:miter lim="800000"/>
              <a:headEnd/>
              <a:tailEnd/>
            </a:ln>
            <a:effectLst/>
          </p:spPr>
        </p:pic>
        <p:pic>
          <p:nvPicPr>
            <p:cNvPr id="269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43200" y="5334000"/>
              <a:ext cx="137160" cy="171450"/>
            </a:xfrm>
            <a:prstGeom prst="rect">
              <a:avLst/>
            </a:prstGeom>
            <a:noFill/>
            <a:ln w="9525">
              <a:noFill/>
              <a:miter lim="800000"/>
              <a:headEnd/>
              <a:tailEnd/>
            </a:ln>
            <a:effectLst/>
          </p:spPr>
        </p:pic>
        <p:pic>
          <p:nvPicPr>
            <p:cNvPr id="2699"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52600" y="4724400"/>
              <a:ext cx="137160" cy="171450"/>
            </a:xfrm>
            <a:prstGeom prst="rect">
              <a:avLst/>
            </a:prstGeom>
            <a:noFill/>
            <a:ln w="9525">
              <a:noFill/>
              <a:miter lim="800000"/>
              <a:headEnd/>
              <a:tailEnd/>
            </a:ln>
            <a:effectLst/>
          </p:spPr>
        </p:pic>
        <p:pic>
          <p:nvPicPr>
            <p:cNvPr id="2700"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62200" y="5257800"/>
              <a:ext cx="137160" cy="171450"/>
            </a:xfrm>
            <a:prstGeom prst="rect">
              <a:avLst/>
            </a:prstGeom>
            <a:noFill/>
            <a:ln w="9525">
              <a:noFill/>
              <a:miter lim="800000"/>
              <a:headEnd/>
              <a:tailEnd/>
            </a:ln>
            <a:effectLst/>
          </p:spPr>
        </p:pic>
        <p:pic>
          <p:nvPicPr>
            <p:cNvPr id="270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905000" y="5791200"/>
              <a:ext cx="137160" cy="171450"/>
            </a:xfrm>
            <a:prstGeom prst="rect">
              <a:avLst/>
            </a:prstGeom>
            <a:noFill/>
            <a:ln w="9525">
              <a:noFill/>
              <a:miter lim="800000"/>
              <a:headEnd/>
              <a:tailEnd/>
            </a:ln>
            <a:effectLst/>
          </p:spPr>
        </p:pic>
        <p:pic>
          <p:nvPicPr>
            <p:cNvPr id="2702"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43200" y="2667000"/>
              <a:ext cx="137160" cy="171450"/>
            </a:xfrm>
            <a:prstGeom prst="rect">
              <a:avLst/>
            </a:prstGeom>
            <a:noFill/>
            <a:ln w="9525">
              <a:noFill/>
              <a:miter lim="800000"/>
              <a:headEnd/>
              <a:tailEnd/>
            </a:ln>
            <a:effectLst/>
          </p:spPr>
        </p:pic>
        <p:pic>
          <p:nvPicPr>
            <p:cNvPr id="2703"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38400" y="3124200"/>
              <a:ext cx="137160" cy="171450"/>
            </a:xfrm>
            <a:prstGeom prst="rect">
              <a:avLst/>
            </a:prstGeom>
            <a:noFill/>
            <a:ln w="9525">
              <a:noFill/>
              <a:miter lim="800000"/>
              <a:headEnd/>
              <a:tailEnd/>
            </a:ln>
            <a:effectLst/>
          </p:spPr>
        </p:pic>
        <p:pic>
          <p:nvPicPr>
            <p:cNvPr id="2704"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86000" y="2895600"/>
              <a:ext cx="137160" cy="171450"/>
            </a:xfrm>
            <a:prstGeom prst="rect">
              <a:avLst/>
            </a:prstGeom>
            <a:noFill/>
            <a:ln w="9525">
              <a:noFill/>
              <a:miter lim="800000"/>
              <a:headEnd/>
              <a:tailEnd/>
            </a:ln>
            <a:effectLst/>
          </p:spPr>
        </p:pic>
        <p:pic>
          <p:nvPicPr>
            <p:cNvPr id="2705"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905000" y="2895600"/>
              <a:ext cx="137160" cy="171450"/>
            </a:xfrm>
            <a:prstGeom prst="rect">
              <a:avLst/>
            </a:prstGeom>
            <a:noFill/>
            <a:ln w="9525">
              <a:noFill/>
              <a:miter lim="800000"/>
              <a:headEnd/>
              <a:tailEnd/>
            </a:ln>
            <a:effectLst/>
          </p:spPr>
        </p:pic>
        <p:pic>
          <p:nvPicPr>
            <p:cNvPr id="2706"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971800" y="3429000"/>
              <a:ext cx="137160" cy="171450"/>
            </a:xfrm>
            <a:prstGeom prst="rect">
              <a:avLst/>
            </a:prstGeom>
            <a:noFill/>
            <a:ln w="9525">
              <a:noFill/>
              <a:miter lim="800000"/>
              <a:headEnd/>
              <a:tailEnd/>
            </a:ln>
            <a:effectLst/>
          </p:spPr>
        </p:pic>
        <p:pic>
          <p:nvPicPr>
            <p:cNvPr id="2707"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57400" y="3962400"/>
              <a:ext cx="137160" cy="171450"/>
            </a:xfrm>
            <a:prstGeom prst="rect">
              <a:avLst/>
            </a:prstGeom>
            <a:noFill/>
            <a:ln w="9525">
              <a:noFill/>
              <a:miter lim="800000"/>
              <a:headEnd/>
              <a:tailEnd/>
            </a:ln>
            <a:effectLst/>
          </p:spPr>
        </p:pic>
        <p:pic>
          <p:nvPicPr>
            <p:cNvPr id="270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52600" y="3505200"/>
              <a:ext cx="137160" cy="171450"/>
            </a:xfrm>
            <a:prstGeom prst="rect">
              <a:avLst/>
            </a:prstGeom>
            <a:noFill/>
            <a:ln w="9525">
              <a:noFill/>
              <a:miter lim="800000"/>
              <a:headEnd/>
              <a:tailEnd/>
            </a:ln>
            <a:effectLst/>
          </p:spPr>
        </p:pic>
        <p:pic>
          <p:nvPicPr>
            <p:cNvPr id="2709"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90600" y="4038600"/>
              <a:ext cx="137160" cy="171450"/>
            </a:xfrm>
            <a:prstGeom prst="rect">
              <a:avLst/>
            </a:prstGeom>
            <a:noFill/>
            <a:ln w="9525">
              <a:noFill/>
              <a:miter lim="800000"/>
              <a:headEnd/>
              <a:tailEnd/>
            </a:ln>
            <a:effectLst/>
          </p:spPr>
        </p:pic>
        <p:pic>
          <p:nvPicPr>
            <p:cNvPr id="2710"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47800" y="4114800"/>
              <a:ext cx="137160" cy="171450"/>
            </a:xfrm>
            <a:prstGeom prst="rect">
              <a:avLst/>
            </a:prstGeom>
            <a:noFill/>
            <a:ln w="9525">
              <a:noFill/>
              <a:miter lim="800000"/>
              <a:headEnd/>
              <a:tailEnd/>
            </a:ln>
            <a:effectLst/>
          </p:spPr>
        </p:pic>
        <p:pic>
          <p:nvPicPr>
            <p:cNvPr id="271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57200" y="3962400"/>
              <a:ext cx="137160" cy="171450"/>
            </a:xfrm>
            <a:prstGeom prst="rect">
              <a:avLst/>
            </a:prstGeom>
            <a:noFill/>
            <a:ln w="9525">
              <a:noFill/>
              <a:miter lim="800000"/>
              <a:headEnd/>
              <a:tailEnd/>
            </a:ln>
            <a:effectLst/>
          </p:spPr>
        </p:pic>
        <p:pic>
          <p:nvPicPr>
            <p:cNvPr id="2712"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828800" y="5257800"/>
              <a:ext cx="137160" cy="171450"/>
            </a:xfrm>
            <a:prstGeom prst="rect">
              <a:avLst/>
            </a:prstGeom>
            <a:noFill/>
            <a:ln w="9525">
              <a:noFill/>
              <a:miter lim="800000"/>
              <a:headEnd/>
              <a:tailEnd/>
            </a:ln>
            <a:effectLst/>
          </p:spPr>
        </p:pic>
        <p:pic>
          <p:nvPicPr>
            <p:cNvPr id="2713"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2000" y="4953000"/>
              <a:ext cx="137160" cy="171450"/>
            </a:xfrm>
            <a:prstGeom prst="rect">
              <a:avLst/>
            </a:prstGeom>
            <a:noFill/>
            <a:ln w="9525">
              <a:noFill/>
              <a:miter lim="800000"/>
              <a:headEnd/>
              <a:tailEnd/>
            </a:ln>
            <a:effectLst/>
          </p:spPr>
        </p:pic>
        <p:pic>
          <p:nvPicPr>
            <p:cNvPr id="2714"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48000" y="3733800"/>
              <a:ext cx="137160" cy="171450"/>
            </a:xfrm>
            <a:prstGeom prst="rect">
              <a:avLst/>
            </a:prstGeom>
            <a:noFill/>
            <a:ln w="9525">
              <a:noFill/>
              <a:miter lim="800000"/>
              <a:headEnd/>
              <a:tailEnd/>
            </a:ln>
            <a:effectLst/>
          </p:spPr>
        </p:pic>
        <p:pic>
          <p:nvPicPr>
            <p:cNvPr id="2715"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38400" y="4114800"/>
              <a:ext cx="137160" cy="171450"/>
            </a:xfrm>
            <a:prstGeom prst="rect">
              <a:avLst/>
            </a:prstGeom>
            <a:noFill/>
            <a:ln w="9525">
              <a:noFill/>
              <a:miter lim="800000"/>
              <a:headEnd/>
              <a:tailEnd/>
            </a:ln>
            <a:effectLst/>
          </p:spPr>
        </p:pic>
        <p:pic>
          <p:nvPicPr>
            <p:cNvPr id="2716"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819400" y="3962400"/>
              <a:ext cx="137160" cy="171450"/>
            </a:xfrm>
            <a:prstGeom prst="rect">
              <a:avLst/>
            </a:prstGeom>
            <a:noFill/>
            <a:ln w="9525">
              <a:noFill/>
              <a:miter lim="800000"/>
              <a:headEnd/>
              <a:tailEnd/>
            </a:ln>
            <a:effectLst/>
          </p:spPr>
        </p:pic>
        <p:pic>
          <p:nvPicPr>
            <p:cNvPr id="2717"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71600" y="2667000"/>
              <a:ext cx="137160" cy="171450"/>
            </a:xfrm>
            <a:prstGeom prst="rect">
              <a:avLst/>
            </a:prstGeom>
            <a:noFill/>
            <a:ln w="9525">
              <a:noFill/>
              <a:miter lim="800000"/>
              <a:headEnd/>
              <a:tailEnd/>
            </a:ln>
            <a:effectLst/>
          </p:spPr>
        </p:pic>
        <p:pic>
          <p:nvPicPr>
            <p:cNvPr id="2718"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00400" y="4038600"/>
              <a:ext cx="137160" cy="171450"/>
            </a:xfrm>
            <a:prstGeom prst="rect">
              <a:avLst/>
            </a:prstGeom>
            <a:noFill/>
            <a:ln w="9525">
              <a:noFill/>
              <a:miter lim="800000"/>
              <a:headEnd/>
              <a:tailEnd/>
            </a:ln>
            <a:effectLst/>
          </p:spPr>
        </p:pic>
        <p:pic>
          <p:nvPicPr>
            <p:cNvPr id="2719"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14600" y="4953000"/>
              <a:ext cx="137160" cy="171450"/>
            </a:xfrm>
            <a:prstGeom prst="rect">
              <a:avLst/>
            </a:prstGeom>
            <a:noFill/>
            <a:ln w="9525">
              <a:noFill/>
              <a:miter lim="800000"/>
              <a:headEnd/>
              <a:tailEnd/>
            </a:ln>
            <a:effectLst/>
          </p:spPr>
        </p:pic>
        <p:pic>
          <p:nvPicPr>
            <p:cNvPr id="2720"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05200" y="4648200"/>
              <a:ext cx="137160" cy="171450"/>
            </a:xfrm>
            <a:prstGeom prst="rect">
              <a:avLst/>
            </a:prstGeom>
            <a:noFill/>
            <a:ln w="9525">
              <a:noFill/>
              <a:miter lim="800000"/>
              <a:headEnd/>
              <a:tailEnd/>
            </a:ln>
            <a:effectLst/>
          </p:spPr>
        </p:pic>
        <p:pic>
          <p:nvPicPr>
            <p:cNvPr id="2721" name="Picture 2"/>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57400" y="2667000"/>
              <a:ext cx="137160" cy="171450"/>
            </a:xfrm>
            <a:prstGeom prst="rect">
              <a:avLst/>
            </a:prstGeom>
            <a:noFill/>
            <a:ln w="9525">
              <a:noFill/>
              <a:miter lim="800000"/>
              <a:headEnd/>
              <a:tailEnd/>
            </a:ln>
            <a:effectLst/>
          </p:spPr>
        </p:pic>
      </p:grpSp>
      <p:sp>
        <p:nvSpPr>
          <p:cNvPr id="2722" name="TextBox 2721"/>
          <p:cNvSpPr txBox="1"/>
          <p:nvPr/>
        </p:nvSpPr>
        <p:spPr>
          <a:xfrm>
            <a:off x="2397760" y="6055360"/>
            <a:ext cx="3052759" cy="461665"/>
          </a:xfrm>
          <a:prstGeom prst="rect">
            <a:avLst/>
          </a:prstGeom>
          <a:noFill/>
        </p:spPr>
        <p:txBody>
          <a:bodyPr wrap="none" rtlCol="0">
            <a:spAutoFit/>
          </a:bodyPr>
          <a:lstStyle/>
          <a:p>
            <a:r>
              <a:rPr lang="es-HN" sz="2400" dirty="0" smtClean="0"/>
              <a:t>Una partícula de arcilla</a:t>
            </a:r>
            <a:endParaRPr lang="es-HN" sz="2400" dirty="0"/>
          </a:p>
        </p:txBody>
      </p:sp>
      <p:cxnSp>
        <p:nvCxnSpPr>
          <p:cNvPr id="2724" name="Straight Arrow Connector 2723"/>
          <p:cNvCxnSpPr>
            <a:stCxn id="2722" idx="0"/>
            <a:endCxn id="2658" idx="5"/>
          </p:cNvCxnSpPr>
          <p:nvPr/>
        </p:nvCxnSpPr>
        <p:spPr bwMode="auto">
          <a:xfrm flipH="1" flipV="1">
            <a:off x="3348708" y="5558508"/>
            <a:ext cx="575432" cy="496852"/>
          </a:xfrm>
          <a:prstGeom prst="straightConnector1">
            <a:avLst/>
          </a:prstGeom>
          <a:noFill/>
          <a:ln w="12700" cap="flat" cmpd="sng" algn="ctr">
            <a:solidFill>
              <a:schemeClr val="bg2"/>
            </a:solidFill>
            <a:prstDash val="solid"/>
            <a:round/>
            <a:headEnd type="none" w="lg" len="med"/>
            <a:tailEnd type="arrow"/>
          </a:ln>
          <a:effectLst/>
        </p:spPr>
      </p:cxnSp>
      <p:cxnSp>
        <p:nvCxnSpPr>
          <p:cNvPr id="2726" name="Straight Arrow Connector 2725"/>
          <p:cNvCxnSpPr>
            <a:stCxn id="2722" idx="0"/>
            <a:endCxn id="4337" idx="4"/>
          </p:cNvCxnSpPr>
          <p:nvPr/>
        </p:nvCxnSpPr>
        <p:spPr bwMode="auto">
          <a:xfrm flipV="1">
            <a:off x="3924140" y="5148538"/>
            <a:ext cx="1367155" cy="906822"/>
          </a:xfrm>
          <a:prstGeom prst="straightConnector1">
            <a:avLst/>
          </a:prstGeom>
          <a:noFill/>
          <a:ln w="12700" cap="flat" cmpd="sng" algn="ctr">
            <a:solidFill>
              <a:schemeClr val="bg2"/>
            </a:solidFill>
            <a:prstDash val="solid"/>
            <a:round/>
            <a:headEnd type="none" w="lg" len="med"/>
            <a:tailEnd type="arrow"/>
          </a:ln>
          <a:effectLst/>
        </p:spPr>
      </p:cxnSp>
      <p:sp>
        <p:nvSpPr>
          <p:cNvPr id="2737" name="TextBox 2736"/>
          <p:cNvSpPr txBox="1"/>
          <p:nvPr/>
        </p:nvSpPr>
        <p:spPr>
          <a:xfrm>
            <a:off x="5397138" y="5643760"/>
            <a:ext cx="2072640" cy="461665"/>
          </a:xfrm>
          <a:prstGeom prst="rect">
            <a:avLst/>
          </a:prstGeom>
          <a:noFill/>
        </p:spPr>
        <p:txBody>
          <a:bodyPr wrap="square" rtlCol="0">
            <a:spAutoFit/>
          </a:bodyPr>
          <a:lstStyle/>
          <a:p>
            <a:r>
              <a:rPr lang="es-HN" sz="2400" dirty="0" smtClean="0"/>
              <a:t>Coagulante</a:t>
            </a:r>
            <a:endParaRPr lang="es-HN" sz="2400" dirty="0"/>
          </a:p>
        </p:txBody>
      </p:sp>
      <p:cxnSp>
        <p:nvCxnSpPr>
          <p:cNvPr id="2738" name="Straight Arrow Connector 2737"/>
          <p:cNvCxnSpPr>
            <a:stCxn id="2737" idx="0"/>
            <a:endCxn id="7608" idx="6"/>
          </p:cNvCxnSpPr>
          <p:nvPr/>
        </p:nvCxnSpPr>
        <p:spPr bwMode="auto">
          <a:xfrm flipV="1">
            <a:off x="6433458" y="4710688"/>
            <a:ext cx="584893" cy="933072"/>
          </a:xfrm>
          <a:prstGeom prst="straightConnector1">
            <a:avLst/>
          </a:prstGeom>
          <a:noFill/>
          <a:ln w="12700" cap="flat" cmpd="sng" algn="ctr">
            <a:solidFill>
              <a:schemeClr val="bg2"/>
            </a:solidFill>
            <a:prstDash val="solid"/>
            <a:round/>
            <a:headEnd type="none" w="lg" len="med"/>
            <a:tailEnd type="arrow"/>
          </a:ln>
          <a:effectLst/>
        </p:spPr>
      </p:cxnSp>
      <p:cxnSp>
        <p:nvCxnSpPr>
          <p:cNvPr id="2741" name="Straight Arrow Connector 2740"/>
          <p:cNvCxnSpPr>
            <a:stCxn id="2737" idx="0"/>
            <a:endCxn id="4440" idx="1"/>
          </p:cNvCxnSpPr>
          <p:nvPr/>
        </p:nvCxnSpPr>
        <p:spPr bwMode="auto">
          <a:xfrm flipH="1" flipV="1">
            <a:off x="5523876" y="4671650"/>
            <a:ext cx="909582" cy="972110"/>
          </a:xfrm>
          <a:prstGeom prst="straightConnector1">
            <a:avLst/>
          </a:prstGeom>
          <a:noFill/>
          <a:ln w="12700" cap="flat" cmpd="sng" algn="ctr">
            <a:solidFill>
              <a:schemeClr val="bg2"/>
            </a:solidFill>
            <a:prstDash val="solid"/>
            <a:round/>
            <a:headEnd type="none" w="lg" len="med"/>
            <a:tailEnd type="arrow"/>
          </a:ln>
          <a:effectLst/>
        </p:spPr>
      </p:cxnSp>
      <p:cxnSp>
        <p:nvCxnSpPr>
          <p:cNvPr id="4323" name="Straight Arrow Connector 4322"/>
          <p:cNvCxnSpPr>
            <a:stCxn id="2722" idx="1"/>
            <a:endCxn id="2658" idx="4"/>
          </p:cNvCxnSpPr>
          <p:nvPr/>
        </p:nvCxnSpPr>
        <p:spPr>
          <a:xfrm flipH="1" flipV="1">
            <a:off x="2087880" y="6080760"/>
            <a:ext cx="309880" cy="2054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29" name="Straight Arrow Connector 2728"/>
          <p:cNvCxnSpPr>
            <a:endCxn id="2737" idx="3"/>
          </p:cNvCxnSpPr>
          <p:nvPr/>
        </p:nvCxnSpPr>
        <p:spPr>
          <a:xfrm>
            <a:off x="6863411" y="5874592"/>
            <a:ext cx="60636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32" name="Straight Arrow Connector 2731"/>
          <p:cNvCxnSpPr>
            <a:endCxn id="7527" idx="5"/>
          </p:cNvCxnSpPr>
          <p:nvPr/>
        </p:nvCxnSpPr>
        <p:spPr>
          <a:xfrm>
            <a:off x="6863411" y="5874593"/>
            <a:ext cx="924174" cy="4381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36" name="Straight Arrow Connector 2735"/>
          <p:cNvCxnSpPr>
            <a:endCxn id="7772" idx="4"/>
          </p:cNvCxnSpPr>
          <p:nvPr/>
        </p:nvCxnSpPr>
        <p:spPr>
          <a:xfrm flipV="1">
            <a:off x="6873709" y="5377684"/>
            <a:ext cx="555076" cy="4969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47452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304800"/>
            <a:ext cx="3929358" cy="1143000"/>
          </a:xfrm>
        </p:spPr>
        <p:txBody>
          <a:bodyPr/>
          <a:lstStyle/>
          <a:p>
            <a:r>
              <a:rPr lang="es-HN" sz="3200" noProof="0" dirty="0" smtClean="0"/>
              <a:t>Más de 200,000 datos de floculación</a:t>
            </a:r>
            <a:endParaRPr lang="es-HN" sz="3200" noProof="0" dirty="0"/>
          </a:p>
        </p:txBody>
      </p:sp>
      <p:pic>
        <p:nvPicPr>
          <p:cNvPr id="112641" name="Picture 1" descr="C:\Users\kas444\Dropbox\Dissertation\Figures\RTvsDoseBoth.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1544914"/>
            <a:ext cx="7848600" cy="5313085"/>
          </a:xfrm>
          <a:prstGeom prst="rect">
            <a:avLst/>
          </a:prstGeom>
          <a:noFill/>
        </p:spPr>
      </p:pic>
      <p:sp>
        <p:nvSpPr>
          <p:cNvPr id="4" name="TextBox 3"/>
          <p:cNvSpPr txBox="1"/>
          <p:nvPr/>
        </p:nvSpPr>
        <p:spPr>
          <a:xfrm>
            <a:off x="7162800" y="6027003"/>
            <a:ext cx="1981200" cy="830997"/>
          </a:xfrm>
          <a:prstGeom prst="rect">
            <a:avLst/>
          </a:prstGeom>
          <a:noFill/>
        </p:spPr>
        <p:txBody>
          <a:bodyPr wrap="square" rtlCol="0">
            <a:spAutoFit/>
          </a:bodyPr>
          <a:lstStyle/>
          <a:p>
            <a:r>
              <a:rPr lang="es-HN" sz="1600" dirty="0" smtClean="0">
                <a:latin typeface="+mn-lt"/>
              </a:rPr>
              <a:t>Dr. Karen </a:t>
            </a:r>
            <a:r>
              <a:rPr lang="es-HN" sz="1600" dirty="0" err="1" smtClean="0">
                <a:latin typeface="+mn-lt"/>
              </a:rPr>
              <a:t>Swetland</a:t>
            </a:r>
            <a:r>
              <a:rPr lang="es-HN" sz="1600" dirty="0" smtClean="0">
                <a:latin typeface="+mn-lt"/>
              </a:rPr>
              <a:t>  investigación para  su disertación</a:t>
            </a:r>
          </a:p>
        </p:txBody>
      </p:sp>
      <p:pic>
        <p:nvPicPr>
          <p:cNvPr id="5" name="Picture 2" descr="M:\AguaClara Team Folders\Research and Development\LabFlocTeam\Spring 2010\Wiki\pictures apparatus\whole_setup.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53927" y="1"/>
            <a:ext cx="1990072" cy="1493331"/>
          </a:xfrm>
          <a:prstGeom prst="rect">
            <a:avLst/>
          </a:prstGeom>
          <a:noFill/>
        </p:spPr>
      </p:pic>
      <p:sp>
        <p:nvSpPr>
          <p:cNvPr id="6" name="TextBox 5"/>
          <p:cNvSpPr txBox="1"/>
          <p:nvPr/>
        </p:nvSpPr>
        <p:spPr>
          <a:xfrm>
            <a:off x="1403294" y="1481928"/>
            <a:ext cx="3200401" cy="369332"/>
          </a:xfrm>
          <a:prstGeom prst="rect">
            <a:avLst/>
          </a:prstGeom>
          <a:solidFill>
            <a:schemeClr val="bg1"/>
          </a:solidFill>
        </p:spPr>
        <p:txBody>
          <a:bodyPr wrap="square" rtlCol="0">
            <a:spAutoFit/>
          </a:bodyPr>
          <a:lstStyle/>
          <a:p>
            <a:r>
              <a:rPr lang="en-US" dirty="0" err="1" smtClean="0"/>
              <a:t>PACl</a:t>
            </a:r>
            <a:r>
              <a:rPr lang="en-US" dirty="0" smtClean="0"/>
              <a:t> - Poly Aluminum Chloride</a:t>
            </a:r>
            <a:endParaRPr lang="en-US" dirty="0"/>
          </a:p>
        </p:txBody>
      </p:sp>
      <p:sp>
        <p:nvSpPr>
          <p:cNvPr id="7" name="TextBox 6"/>
          <p:cNvSpPr txBox="1"/>
          <p:nvPr/>
        </p:nvSpPr>
        <p:spPr>
          <a:xfrm>
            <a:off x="5746694" y="1483416"/>
            <a:ext cx="2101906" cy="369332"/>
          </a:xfrm>
          <a:prstGeom prst="rect">
            <a:avLst/>
          </a:prstGeom>
          <a:solidFill>
            <a:schemeClr val="bg1"/>
          </a:solidFill>
        </p:spPr>
        <p:txBody>
          <a:bodyPr wrap="square" rtlCol="0">
            <a:spAutoFit/>
          </a:bodyPr>
          <a:lstStyle/>
          <a:p>
            <a:r>
              <a:rPr lang="es-HN" dirty="0" smtClean="0"/>
              <a:t>Sulfato</a:t>
            </a:r>
            <a:r>
              <a:rPr lang="en-US" dirty="0" smtClean="0"/>
              <a:t> de </a:t>
            </a:r>
            <a:r>
              <a:rPr lang="es-HN" dirty="0" smtClean="0"/>
              <a:t>aluminio</a:t>
            </a:r>
            <a:endParaRPr lang="es-HN" dirty="0"/>
          </a:p>
        </p:txBody>
      </p:sp>
    </p:spTree>
    <p:extLst>
      <p:ext uri="{BB962C8B-B14F-4D97-AF65-F5344CB8AC3E}">
        <p14:creationId xmlns:p14="http://schemas.microsoft.com/office/powerpoint/2010/main" val="406938100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04800"/>
            <a:ext cx="6137564" cy="1143000"/>
          </a:xfrm>
        </p:spPr>
        <p:txBody>
          <a:bodyPr/>
          <a:lstStyle/>
          <a:p>
            <a:r>
              <a:rPr lang="es-HN" sz="4000" noProof="0" dirty="0" smtClean="0"/>
              <a:t>Resultados sorprendentes</a:t>
            </a:r>
            <a:endParaRPr lang="es-HN" sz="4000" noProof="0" dirty="0"/>
          </a:p>
        </p:txBody>
      </p:sp>
      <p:pic>
        <p:nvPicPr>
          <p:cNvPr id="19458"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5953"/>
          <a:stretch/>
        </p:blipFill>
        <p:spPr bwMode="auto">
          <a:xfrm>
            <a:off x="3738073" y="1698170"/>
            <a:ext cx="3495440" cy="5159829"/>
          </a:xfrm>
          <a:prstGeom prst="rect">
            <a:avLst/>
          </a:prstGeom>
          <a:noFill/>
          <a:ln w="9525">
            <a:noFill/>
            <a:miter lim="800000"/>
            <a:headEnd/>
            <a:tailEnd/>
          </a:ln>
          <a:effectLst/>
        </p:spPr>
      </p:pic>
      <p:pic>
        <p:nvPicPr>
          <p:cNvPr id="19459" name="Picture 3"/>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5754"/>
          <a:stretch/>
        </p:blipFill>
        <p:spPr bwMode="auto">
          <a:xfrm>
            <a:off x="86745" y="1698170"/>
            <a:ext cx="3495440" cy="5170716"/>
          </a:xfrm>
          <a:prstGeom prst="rect">
            <a:avLst/>
          </a:prstGeom>
          <a:noFill/>
          <a:ln w="9525">
            <a:noFill/>
            <a:miter lim="800000"/>
            <a:headEnd/>
            <a:tailEnd/>
          </a:ln>
          <a:effectLst/>
        </p:spPr>
      </p:pic>
      <p:graphicFrame>
        <p:nvGraphicFramePr>
          <p:cNvPr id="1906689" name="Object 1"/>
          <p:cNvGraphicFramePr>
            <a:graphicFrameLocks noChangeAspect="1"/>
          </p:cNvGraphicFramePr>
          <p:nvPr>
            <p:extLst>
              <p:ext uri="{D42A27DB-BD31-4B8C-83A1-F6EECF244321}">
                <p14:modId xmlns:p14="http://schemas.microsoft.com/office/powerpoint/2010/main" val="3310568057"/>
              </p:ext>
            </p:extLst>
          </p:nvPr>
        </p:nvGraphicFramePr>
        <p:xfrm>
          <a:off x="5715146" y="3369852"/>
          <a:ext cx="3314554" cy="755834"/>
        </p:xfrm>
        <a:graphic>
          <a:graphicData uri="http://schemas.openxmlformats.org/presentationml/2006/ole">
            <mc:AlternateContent xmlns:mc="http://schemas.openxmlformats.org/markup-compatibility/2006">
              <mc:Choice xmlns:v="urn:schemas-microsoft-com:vml" Requires="v">
                <p:oleObj spid="_x0000_s1137" name="Equation" r:id="rId6" imgW="4749800" imgH="1079500" progId="Equation.DSMT4">
                  <p:embed/>
                </p:oleObj>
              </mc:Choice>
              <mc:Fallback>
                <p:oleObj name="Equation" r:id="rId6" imgW="4749800" imgH="1079500" progId="Equation.DSMT4">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146" y="3369852"/>
                        <a:ext cx="3314554" cy="755834"/>
                      </a:xfrm>
                      <a:prstGeom prst="rect">
                        <a:avLst/>
                      </a:prstGeom>
                      <a:solidFill>
                        <a:schemeClr val="bg1"/>
                      </a:solidFill>
                      <a:ln w="25400">
                        <a:solidFill>
                          <a:schemeClr val="accent1"/>
                        </a:solidFill>
                        <a:miter lim="800000"/>
                        <a:headEnd/>
                        <a:tailEnd/>
                      </a:ln>
                    </p:spPr>
                  </p:pic>
                </p:oleObj>
              </mc:Fallback>
            </mc:AlternateContent>
          </a:graphicData>
        </a:graphic>
      </p:graphicFrame>
      <p:sp>
        <p:nvSpPr>
          <p:cNvPr id="8" name="TextBox 7"/>
          <p:cNvSpPr txBox="1"/>
          <p:nvPr/>
        </p:nvSpPr>
        <p:spPr>
          <a:xfrm>
            <a:off x="457200" y="1457980"/>
            <a:ext cx="3200401" cy="369332"/>
          </a:xfrm>
          <a:prstGeom prst="rect">
            <a:avLst/>
          </a:prstGeom>
          <a:noFill/>
        </p:spPr>
        <p:txBody>
          <a:bodyPr wrap="square" rtlCol="0">
            <a:spAutoFit/>
          </a:bodyPr>
          <a:lstStyle/>
          <a:p>
            <a:r>
              <a:rPr lang="en-US" dirty="0" err="1" smtClean="0"/>
              <a:t>PACl</a:t>
            </a:r>
            <a:r>
              <a:rPr lang="en-US" dirty="0" smtClean="0"/>
              <a:t> - Poly Aluminum Chloride</a:t>
            </a:r>
            <a:endParaRPr lang="en-US" dirty="0"/>
          </a:p>
        </p:txBody>
      </p:sp>
      <p:sp>
        <p:nvSpPr>
          <p:cNvPr id="9" name="TextBox 8"/>
          <p:cNvSpPr txBox="1"/>
          <p:nvPr/>
        </p:nvSpPr>
        <p:spPr>
          <a:xfrm>
            <a:off x="4800600" y="1459468"/>
            <a:ext cx="2101906" cy="369332"/>
          </a:xfrm>
          <a:prstGeom prst="rect">
            <a:avLst/>
          </a:prstGeom>
          <a:noFill/>
        </p:spPr>
        <p:txBody>
          <a:bodyPr wrap="square" rtlCol="0">
            <a:spAutoFit/>
          </a:bodyPr>
          <a:lstStyle/>
          <a:p>
            <a:r>
              <a:rPr lang="es-HN" dirty="0" smtClean="0"/>
              <a:t>Sulfato</a:t>
            </a:r>
            <a:r>
              <a:rPr lang="en-US" dirty="0" smtClean="0"/>
              <a:t> de </a:t>
            </a:r>
            <a:r>
              <a:rPr lang="es-HN" dirty="0" smtClean="0"/>
              <a:t>aluminio</a:t>
            </a:r>
            <a:endParaRPr lang="es-HN" dirty="0"/>
          </a:p>
        </p:txBody>
      </p:sp>
      <p:sp>
        <p:nvSpPr>
          <p:cNvPr id="3" name="TextBox 2"/>
          <p:cNvSpPr txBox="1"/>
          <p:nvPr/>
        </p:nvSpPr>
        <p:spPr>
          <a:xfrm>
            <a:off x="6324600" y="4747736"/>
            <a:ext cx="2590800" cy="1754326"/>
          </a:xfrm>
          <a:prstGeom prst="rect">
            <a:avLst/>
          </a:prstGeom>
          <a:noFill/>
        </p:spPr>
        <p:txBody>
          <a:bodyPr wrap="square" rtlCol="0">
            <a:spAutoFit/>
          </a:bodyPr>
          <a:lstStyle/>
          <a:p>
            <a:r>
              <a:rPr lang="es-HN" dirty="0" smtClean="0">
                <a:latin typeface="+mn-lt"/>
              </a:rPr>
              <a:t>Para mejorar el comportamiento del </a:t>
            </a:r>
            <a:r>
              <a:rPr lang="es-HN" dirty="0" err="1" smtClean="0">
                <a:latin typeface="+mn-lt"/>
              </a:rPr>
              <a:t>floculador</a:t>
            </a:r>
            <a:r>
              <a:rPr lang="es-HN" dirty="0" smtClean="0">
                <a:latin typeface="+mn-lt"/>
              </a:rPr>
              <a:t> se requiere más flóculos pequeños. Como podríamos lograr eso?</a:t>
            </a:r>
          </a:p>
        </p:txBody>
      </p:sp>
    </p:spTree>
    <p:extLst>
      <p:ext uri="{BB962C8B-B14F-4D97-AF65-F5344CB8AC3E}">
        <p14:creationId xmlns:p14="http://schemas.microsoft.com/office/powerpoint/2010/main" val="31998222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Datos muy preliminares de romper los flóculos</a:t>
            </a:r>
            <a:endParaRPr lang="es-HN" dirty="0"/>
          </a:p>
        </p:txBody>
      </p:sp>
      <p:graphicFrame>
        <p:nvGraphicFramePr>
          <p:cNvPr id="3" name="Chart 2"/>
          <p:cNvGraphicFramePr>
            <a:graphicFrameLocks/>
          </p:cNvGraphicFramePr>
          <p:nvPr>
            <p:extLst>
              <p:ext uri="{D42A27DB-BD31-4B8C-83A1-F6EECF244321}">
                <p14:modId xmlns:p14="http://schemas.microsoft.com/office/powerpoint/2010/main" val="3029965823"/>
              </p:ext>
            </p:extLst>
          </p:nvPr>
        </p:nvGraphicFramePr>
        <p:xfrm>
          <a:off x="1676400" y="2057400"/>
          <a:ext cx="58674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5334000" y="3354978"/>
            <a:ext cx="2260106" cy="369332"/>
          </a:xfrm>
          <a:prstGeom prst="rect">
            <a:avLst/>
          </a:prstGeom>
          <a:solidFill>
            <a:schemeClr val="bg1"/>
          </a:solidFill>
        </p:spPr>
        <p:txBody>
          <a:bodyPr wrap="none" rtlCol="0">
            <a:spAutoFit/>
          </a:bodyPr>
          <a:lstStyle/>
          <a:p>
            <a:r>
              <a:rPr lang="es-HN" dirty="0" smtClean="0">
                <a:latin typeface="+mn-lt"/>
              </a:rPr>
              <a:t>Con </a:t>
            </a:r>
            <a:r>
              <a:rPr lang="es-HN" dirty="0" smtClean="0"/>
              <a:t>rotura </a:t>
            </a:r>
            <a:r>
              <a:rPr lang="es-HN" dirty="0" smtClean="0">
                <a:latin typeface="+mn-lt"/>
              </a:rPr>
              <a:t>de flóculos</a:t>
            </a:r>
          </a:p>
        </p:txBody>
      </p:sp>
    </p:spTree>
    <p:extLst>
      <p:ext uri="{BB962C8B-B14F-4D97-AF65-F5344CB8AC3E}">
        <p14:creationId xmlns:p14="http://schemas.microsoft.com/office/powerpoint/2010/main" val="1656254672"/>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3841" name="Picture 1"/>
          <p:cNvPicPr>
            <a:picLocks noChangeAspect="1" noChangeArrowheads="1"/>
          </p:cNvPicPr>
          <p:nvPr/>
        </p:nvPicPr>
        <p:blipFill>
          <a:blip r:embed="rId3" cstate="email">
            <a:clrChange>
              <a:clrFrom>
                <a:srgbClr val="212830"/>
              </a:clrFrom>
              <a:clrTo>
                <a:srgbClr val="212830">
                  <a:alpha val="0"/>
                </a:srgbClr>
              </a:clrTo>
            </a:clrChange>
            <a:extLst>
              <a:ext uri="{28A0092B-C50C-407E-A947-70E740481C1C}">
                <a14:useLocalDpi xmlns:a14="http://schemas.microsoft.com/office/drawing/2010/main"/>
              </a:ext>
            </a:extLst>
          </a:blip>
          <a:srcRect/>
          <a:stretch>
            <a:fillRect/>
          </a:stretch>
        </p:blipFill>
        <p:spPr bwMode="auto">
          <a:xfrm>
            <a:off x="0" y="3204447"/>
            <a:ext cx="8942849" cy="3653554"/>
          </a:xfrm>
          <a:prstGeom prst="rect">
            <a:avLst/>
          </a:prstGeom>
          <a:noFill/>
          <a:ln w="9525">
            <a:noFill/>
            <a:miter lim="800000"/>
            <a:headEnd/>
            <a:tailEnd/>
          </a:ln>
        </p:spPr>
      </p:pic>
      <p:sp>
        <p:nvSpPr>
          <p:cNvPr id="65540" name="Rectangle 4"/>
          <p:cNvSpPr>
            <a:spLocks noGrp="1" noChangeArrowheads="1"/>
          </p:cNvSpPr>
          <p:nvPr>
            <p:ph type="title"/>
          </p:nvPr>
        </p:nvSpPr>
        <p:spPr>
          <a:xfrm>
            <a:off x="2667000" y="228600"/>
            <a:ext cx="3886200" cy="1143000"/>
          </a:xfrm>
          <a:effectLst/>
        </p:spPr>
        <p:txBody>
          <a:bodyPr/>
          <a:lstStyle/>
          <a:p>
            <a:r>
              <a:rPr lang="es-HN" dirty="0" err="1" smtClean="0"/>
              <a:t>Floculador</a:t>
            </a:r>
            <a:endParaRPr lang="es-HN" dirty="0"/>
          </a:p>
        </p:txBody>
      </p:sp>
      <p:sp>
        <p:nvSpPr>
          <p:cNvPr id="12" name="Line 6"/>
          <p:cNvSpPr>
            <a:spLocks noChangeShapeType="1"/>
          </p:cNvSpPr>
          <p:nvPr/>
        </p:nvSpPr>
        <p:spPr bwMode="auto">
          <a:xfrm>
            <a:off x="8480440" y="3472218"/>
            <a:ext cx="0" cy="1099782"/>
          </a:xfrm>
          <a:prstGeom prst="line">
            <a:avLst/>
          </a:prstGeom>
          <a:noFill/>
          <a:ln w="38100">
            <a:solidFill>
              <a:schemeClr val="tx1"/>
            </a:solidFill>
            <a:round/>
            <a:headEnd type="triangle" w="med" len="med"/>
            <a:tailEnd type="triangle" w="med" len="med"/>
          </a:ln>
          <a:effectLst/>
        </p:spPr>
        <p:txBody>
          <a:bodyPr wrap="square" anchor="ctr">
            <a:spAutoFit/>
          </a:bodyPr>
          <a:lstStyle/>
          <a:p>
            <a:endParaRPr lang="es-HN"/>
          </a:p>
        </p:txBody>
      </p:sp>
      <p:sp>
        <p:nvSpPr>
          <p:cNvPr id="13" name="Text Box 7"/>
          <p:cNvSpPr txBox="1">
            <a:spLocks noChangeArrowheads="1"/>
          </p:cNvSpPr>
          <p:nvPr/>
        </p:nvSpPr>
        <p:spPr bwMode="auto">
          <a:xfrm>
            <a:off x="8595900" y="3802720"/>
            <a:ext cx="426720" cy="400110"/>
          </a:xfrm>
          <a:prstGeom prst="rect">
            <a:avLst/>
          </a:prstGeom>
          <a:noFill/>
          <a:ln w="12700">
            <a:noFill/>
            <a:miter lim="800000"/>
            <a:headEnd type="none" w="lg" len="med"/>
            <a:tailEnd type="none" w="lg" len="med"/>
          </a:ln>
          <a:effectLst/>
        </p:spPr>
        <p:txBody>
          <a:bodyPr wrap="none">
            <a:spAutoFit/>
          </a:bodyPr>
          <a:lstStyle/>
          <a:p>
            <a:r>
              <a:rPr lang="es-HN" sz="2000" dirty="0"/>
              <a:t>W</a:t>
            </a:r>
          </a:p>
        </p:txBody>
      </p:sp>
      <p:sp>
        <p:nvSpPr>
          <p:cNvPr id="14" name="Line 30"/>
          <p:cNvSpPr>
            <a:spLocks noChangeShapeType="1"/>
          </p:cNvSpPr>
          <p:nvPr/>
        </p:nvSpPr>
        <p:spPr bwMode="auto">
          <a:xfrm rot="-5400000">
            <a:off x="7895788" y="3639687"/>
            <a:ext cx="0" cy="327759"/>
          </a:xfrm>
          <a:prstGeom prst="line">
            <a:avLst/>
          </a:prstGeom>
          <a:noFill/>
          <a:ln w="38100">
            <a:solidFill>
              <a:schemeClr val="tx1"/>
            </a:solidFill>
            <a:round/>
            <a:headEnd type="triangle" w="med" len="med"/>
            <a:tailEnd type="triangle" w="med" len="med"/>
          </a:ln>
          <a:effectLst/>
        </p:spPr>
        <p:txBody>
          <a:bodyPr wrap="square" anchor="ctr">
            <a:spAutoFit/>
          </a:bodyPr>
          <a:lstStyle/>
          <a:p>
            <a:endParaRPr lang="es-HN"/>
          </a:p>
        </p:txBody>
      </p:sp>
      <p:sp>
        <p:nvSpPr>
          <p:cNvPr id="15" name="Text Box 31"/>
          <p:cNvSpPr txBox="1">
            <a:spLocks noChangeArrowheads="1"/>
          </p:cNvSpPr>
          <p:nvPr/>
        </p:nvSpPr>
        <p:spPr bwMode="auto">
          <a:xfrm>
            <a:off x="7705838" y="3123526"/>
            <a:ext cx="394289" cy="523220"/>
          </a:xfrm>
          <a:prstGeom prst="rect">
            <a:avLst/>
          </a:prstGeom>
          <a:noFill/>
          <a:ln w="12700">
            <a:noFill/>
            <a:miter lim="800000"/>
            <a:headEnd type="none" w="lg" len="med"/>
            <a:tailEnd type="none" w="lg" len="med"/>
          </a:ln>
          <a:effectLst/>
        </p:spPr>
        <p:txBody>
          <a:bodyPr wrap="square">
            <a:spAutoFit/>
          </a:bodyPr>
          <a:lstStyle/>
          <a:p>
            <a:r>
              <a:rPr lang="es-HN" dirty="0"/>
              <a:t>S</a:t>
            </a:r>
          </a:p>
        </p:txBody>
      </p:sp>
      <p:sp>
        <p:nvSpPr>
          <p:cNvPr id="16" name="Line 32"/>
          <p:cNvSpPr>
            <a:spLocks noChangeShapeType="1"/>
          </p:cNvSpPr>
          <p:nvPr/>
        </p:nvSpPr>
        <p:spPr bwMode="auto">
          <a:xfrm rot="-5400000">
            <a:off x="4651021" y="1732257"/>
            <a:ext cx="0" cy="7910204"/>
          </a:xfrm>
          <a:prstGeom prst="line">
            <a:avLst/>
          </a:prstGeom>
          <a:noFill/>
          <a:ln w="38100">
            <a:solidFill>
              <a:schemeClr val="tx1"/>
            </a:solidFill>
            <a:round/>
            <a:headEnd type="triangle" w="med" len="med"/>
            <a:tailEnd type="triangle" w="med" len="med"/>
          </a:ln>
          <a:effectLst/>
        </p:spPr>
        <p:txBody>
          <a:bodyPr wrap="square" anchor="ctr">
            <a:spAutoFit/>
          </a:bodyPr>
          <a:lstStyle/>
          <a:p>
            <a:endParaRPr lang="es-HN"/>
          </a:p>
        </p:txBody>
      </p:sp>
      <p:sp>
        <p:nvSpPr>
          <p:cNvPr id="17" name="Text Box 33"/>
          <p:cNvSpPr txBox="1">
            <a:spLocks noChangeArrowheads="1"/>
          </p:cNvSpPr>
          <p:nvPr/>
        </p:nvSpPr>
        <p:spPr bwMode="auto">
          <a:xfrm>
            <a:off x="4228353" y="5729381"/>
            <a:ext cx="320675" cy="523220"/>
          </a:xfrm>
          <a:prstGeom prst="rect">
            <a:avLst/>
          </a:prstGeom>
          <a:noFill/>
          <a:ln w="12700">
            <a:noFill/>
            <a:miter lim="800000"/>
            <a:headEnd type="none" w="lg" len="med"/>
            <a:tailEnd type="none" w="lg" len="med"/>
          </a:ln>
          <a:effectLst/>
        </p:spPr>
        <p:txBody>
          <a:bodyPr>
            <a:spAutoFit/>
          </a:bodyPr>
          <a:lstStyle/>
          <a:p>
            <a:r>
              <a:rPr lang="es-HN" dirty="0"/>
              <a:t>L</a:t>
            </a:r>
          </a:p>
        </p:txBody>
      </p:sp>
      <p:sp>
        <p:nvSpPr>
          <p:cNvPr id="2" name="TextBox 1"/>
          <p:cNvSpPr txBox="1"/>
          <p:nvPr/>
        </p:nvSpPr>
        <p:spPr>
          <a:xfrm>
            <a:off x="580459" y="1502011"/>
            <a:ext cx="7899981" cy="1446550"/>
          </a:xfrm>
          <a:prstGeom prst="rect">
            <a:avLst/>
          </a:prstGeom>
          <a:noFill/>
        </p:spPr>
        <p:txBody>
          <a:bodyPr wrap="square" rtlCol="0">
            <a:spAutoFit/>
          </a:bodyPr>
          <a:lstStyle/>
          <a:p>
            <a:r>
              <a:rPr lang="es-HN" sz="4400" dirty="0" smtClean="0">
                <a:latin typeface="+mn-lt"/>
              </a:rPr>
              <a:t>Como podríamos cambiar el diseño dada la nueva teoría?</a:t>
            </a:r>
          </a:p>
        </p:txBody>
      </p:sp>
    </p:spTree>
    <p:extLst>
      <p:ext uri="{BB962C8B-B14F-4D97-AF65-F5344CB8AC3E}">
        <p14:creationId xmlns:p14="http://schemas.microsoft.com/office/powerpoint/2010/main" val="545569389"/>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s-HN" dirty="0" smtClean="0"/>
              <a:t>Nuevas tecnologías: Dosificación</a:t>
            </a:r>
            <a:endParaRPr lang="es-HN" dirty="0"/>
          </a:p>
        </p:txBody>
      </p:sp>
    </p:spTree>
    <p:extLst>
      <p:ext uri="{BB962C8B-B14F-4D97-AF65-F5344CB8AC3E}">
        <p14:creationId xmlns:p14="http://schemas.microsoft.com/office/powerpoint/2010/main" val="2677683596"/>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4679949" y="2886074"/>
            <a:ext cx="209895" cy="4928616"/>
          </a:xfrm>
          <a:prstGeom prst="rect">
            <a:avLst/>
          </a:prstGeom>
          <a:noFill/>
          <a:ln w="28575" algn="ctr">
            <a:solidFill>
              <a:srgbClr val="000000"/>
            </a:solidFill>
            <a:round/>
            <a:headEnd type="none" w="lg" len="med"/>
            <a:tailEnd type="none" w="lg" len="med"/>
          </a:ln>
        </p:spPr>
        <p:txBody>
          <a:bodyPr wrap="square">
            <a:noAutofit/>
          </a:bodyPr>
          <a:lstStyle/>
          <a:p>
            <a:pPr eaLnBrk="0" hangingPunct="0">
              <a:spcBef>
                <a:spcPct val="50000"/>
              </a:spcBef>
            </a:pPr>
            <a:endParaRPr lang="es-HN" sz="2800">
              <a:latin typeface="Times New Roman" pitchFamily="18" charset="0"/>
            </a:endParaRPr>
          </a:p>
        </p:txBody>
      </p:sp>
      <p:sp>
        <p:nvSpPr>
          <p:cNvPr id="256" name="Rectangle 112"/>
          <p:cNvSpPr>
            <a:spLocks noChangeArrowheads="1"/>
          </p:cNvSpPr>
          <p:nvPr/>
        </p:nvSpPr>
        <p:spPr bwMode="auto">
          <a:xfrm>
            <a:off x="4685506" y="7271858"/>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s-HN"/>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s-HN"/>
          </a:p>
        </p:txBody>
      </p:sp>
      <p:sp>
        <p:nvSpPr>
          <p:cNvPr id="13314" name="Rectangle 185"/>
          <p:cNvSpPr>
            <a:spLocks noChangeArrowheads="1"/>
          </p:cNvSpPr>
          <p:nvPr/>
        </p:nvSpPr>
        <p:spPr bwMode="auto">
          <a:xfrm>
            <a:off x="6224169" y="4303713"/>
            <a:ext cx="3118239" cy="2073024"/>
          </a:xfrm>
          <a:prstGeom prst="rect">
            <a:avLst/>
          </a:prstGeom>
          <a:solidFill>
            <a:srgbClr val="8EAED2"/>
          </a:solidFill>
          <a:ln w="12700" algn="ctr">
            <a:solidFill>
              <a:schemeClr val="bg2"/>
            </a:solidFill>
            <a:round/>
            <a:headEnd type="none" w="lg" len="med"/>
            <a:tailEnd type="none" w="lg" len="med"/>
          </a:ln>
        </p:spPr>
        <p:txBody>
          <a:bodyPr>
            <a:noAutofit/>
          </a:bodyPr>
          <a:lstStyle/>
          <a:p>
            <a:pPr eaLnBrk="0" hangingPunct="0">
              <a:spcBef>
                <a:spcPct val="50000"/>
              </a:spcBef>
            </a:pPr>
            <a:endParaRPr lang="es-HN" sz="2800">
              <a:latin typeface="Times New Roman" pitchFamily="18" charset="0"/>
            </a:endParaRPr>
          </a:p>
        </p:txBody>
      </p:sp>
      <p:sp>
        <p:nvSpPr>
          <p:cNvPr id="13330" name="Line 117"/>
          <p:cNvSpPr>
            <a:spLocks noChangeShapeType="1"/>
          </p:cNvSpPr>
          <p:nvPr/>
        </p:nvSpPr>
        <p:spPr bwMode="auto">
          <a:xfrm>
            <a:off x="8197850" y="6038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s-HN"/>
          </a:p>
        </p:txBody>
      </p:sp>
      <p:sp>
        <p:nvSpPr>
          <p:cNvPr id="13331" name="Line 119"/>
          <p:cNvSpPr>
            <a:spLocks noChangeShapeType="1"/>
          </p:cNvSpPr>
          <p:nvPr/>
        </p:nvSpPr>
        <p:spPr bwMode="auto">
          <a:xfrm>
            <a:off x="1219200" y="3140075"/>
            <a:ext cx="3533775"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s-HN"/>
          </a:p>
        </p:txBody>
      </p:sp>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s-HN"/>
          </a:p>
        </p:txBody>
      </p:sp>
      <p:grpSp>
        <p:nvGrpSpPr>
          <p:cNvPr id="2" name="Group 265"/>
          <p:cNvGrpSpPr/>
          <p:nvPr/>
        </p:nvGrpSpPr>
        <p:grpSpPr>
          <a:xfrm>
            <a:off x="1295400" y="1988820"/>
            <a:ext cx="400050" cy="1154430"/>
            <a:chOff x="6858000" y="1988820"/>
            <a:chExt cx="400050" cy="1154430"/>
          </a:xfrm>
        </p:grpSpPr>
        <p:sp>
          <p:nvSpPr>
            <p:cNvPr id="13392" name="Line 198"/>
            <p:cNvSpPr>
              <a:spLocks noChangeShapeType="1"/>
            </p:cNvSpPr>
            <p:nvPr/>
          </p:nvSpPr>
          <p:spPr bwMode="auto">
            <a:xfrm flipH="1">
              <a:off x="7048500" y="1988820"/>
              <a:ext cx="0" cy="1154430"/>
            </a:xfrm>
            <a:prstGeom prst="line">
              <a:avLst/>
            </a:prstGeom>
            <a:noFill/>
            <a:ln w="12700">
              <a:solidFill>
                <a:schemeClr val="tx1"/>
              </a:solidFill>
              <a:round/>
              <a:headEnd type="triangle" w="med" len="med"/>
              <a:tailEnd type="triangle" w="med" len="med"/>
            </a:ln>
          </p:spPr>
          <p:txBody>
            <a:bodyPr wrap="square" anchor="ctr">
              <a:noAutofit/>
            </a:bodyPr>
            <a:lstStyle/>
            <a:p>
              <a:endParaRPr lang="es-HN"/>
            </a:p>
          </p:txBody>
        </p:sp>
        <p:sp>
          <p:nvSpPr>
            <p:cNvPr id="13393" name="Rectangle 199"/>
            <p:cNvSpPr>
              <a:spLocks noChangeArrowheads="1"/>
            </p:cNvSpPr>
            <p:nvPr/>
          </p:nvSpPr>
          <p:spPr bwMode="auto">
            <a:xfrm rot="-5400000">
              <a:off x="6873081" y="2354422"/>
              <a:ext cx="369887" cy="400050"/>
            </a:xfrm>
            <a:prstGeom prst="rect">
              <a:avLst/>
            </a:prstGeom>
            <a:solidFill>
              <a:schemeClr val="bg1"/>
            </a:solidFill>
            <a:ln w="12700">
              <a:noFill/>
              <a:miter lim="800000"/>
              <a:headEnd type="none" w="lg" len="med"/>
              <a:tailEnd type="none" w="lg" len="med"/>
            </a:ln>
          </p:spPr>
          <p:txBody>
            <a:bodyPr wrap="none">
              <a:noAutofit/>
            </a:bodyPr>
            <a:lstStyle/>
            <a:p>
              <a:r>
                <a:rPr lang="es-HN" sz="2000" b="1" smtClean="0"/>
                <a:t>H</a:t>
              </a:r>
              <a:endParaRPr lang="es-HN" sz="2000" b="1"/>
            </a:p>
          </p:txBody>
        </p:sp>
      </p:grpSp>
      <p:sp>
        <p:nvSpPr>
          <p:cNvPr id="13394" name="Rectangle 115"/>
          <p:cNvSpPr>
            <a:spLocks noChangeArrowheads="1"/>
          </p:cNvSpPr>
          <p:nvPr/>
        </p:nvSpPr>
        <p:spPr bwMode="auto">
          <a:xfrm>
            <a:off x="7786540" y="414930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s-HN"/>
          </a:p>
        </p:txBody>
      </p:sp>
      <p:grpSp>
        <p:nvGrpSpPr>
          <p:cNvPr id="3"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4"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s-HN"/>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s-HN"/>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grpSp>
      </p:grpSp>
      <p:grpSp>
        <p:nvGrpSpPr>
          <p:cNvPr id="5"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grpSp>
        <p:nvGrpSpPr>
          <p:cNvPr id="6"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grpSp>
        <p:nvGrpSpPr>
          <p:cNvPr id="7"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grpSp>
        <p:nvGrpSpPr>
          <p:cNvPr id="8"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grpSp>
        <p:nvGrpSpPr>
          <p:cNvPr id="9"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grpSp>
        <p:nvGrpSpPr>
          <p:cNvPr id="10"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p>
        </p:txBody>
      </p:sp>
      <p:grpSp>
        <p:nvGrpSpPr>
          <p:cNvPr id="11"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s-HN"/>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s-HN"/>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s-HN"/>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s-HN"/>
          </a:p>
        </p:txBody>
      </p:sp>
      <p:grpSp>
        <p:nvGrpSpPr>
          <p:cNvPr id="12"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s-HN"/>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s-HN"/>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p>
          </p:txBody>
        </p:sp>
        <p:pic>
          <p:nvPicPr>
            <p:cNvPr id="13390" name="Picture 1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s-HN"/>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eaLnBrk="0" hangingPunct="0">
                <a:spcBef>
                  <a:spcPct val="50000"/>
                </a:spcBef>
                <a:defRPr/>
              </a:pPr>
              <a:endParaRPr lang="es-HN" sz="2800">
                <a:latin typeface="Times New Roman" pitchFamily="18" charset="0"/>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s-HN"/>
            </a:p>
          </p:txBody>
        </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s-HN"/>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s-HN"/>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s-HN"/>
          </a:p>
        </p:txBody>
      </p:sp>
      <p:pic>
        <p:nvPicPr>
          <p:cNvPr id="194" name="Picture 13" descr="Product Picture"/>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s-HN"/>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s-HN"/>
          </a:p>
        </p:txBody>
      </p:sp>
      <p:grpSp>
        <p:nvGrpSpPr>
          <p:cNvPr id="13"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s-HN"/>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s-HN"/>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s-HN"/>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s-HN"/>
          </a:p>
        </p:txBody>
      </p:sp>
      <p:sp>
        <p:nvSpPr>
          <p:cNvPr id="208" name="Freeform 207"/>
          <p:cNvSpPr/>
          <p:nvPr/>
        </p:nvSpPr>
        <p:spPr bwMode="auto">
          <a:xfrm>
            <a:off x="4931054" y="6788037"/>
            <a:ext cx="2223829" cy="1141794"/>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10391"/>
              <a:gd name="connsiteY0" fmla="*/ 9224263 h 10900323"/>
              <a:gd name="connsiteX1" fmla="*/ 5010391 w 5010391"/>
              <a:gd name="connsiteY1" fmla="*/ 207266 h 10900323"/>
            </a:gdLst>
            <a:ahLst/>
            <a:cxnLst>
              <a:cxn ang="0">
                <a:pos x="connsiteX0" y="connsiteY0"/>
              </a:cxn>
              <a:cxn ang="0">
                <a:pos x="connsiteX1" y="connsiteY1"/>
              </a:cxn>
            </a:cxnLst>
            <a:rect l="l" t="t" r="r" b="b"/>
            <a:pathLst>
              <a:path w="5010391" h="10900323">
                <a:moveTo>
                  <a:pt x="0" y="9224263"/>
                </a:moveTo>
                <a:cubicBezTo>
                  <a:pt x="28543" y="10900323"/>
                  <a:pt x="3240113" y="2"/>
                  <a:pt x="5010391" y="207266"/>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sp>
        <p:nvSpPr>
          <p:cNvPr id="190" name="TextBox 189"/>
          <p:cNvSpPr txBox="1"/>
          <p:nvPr/>
        </p:nvSpPr>
        <p:spPr>
          <a:xfrm>
            <a:off x="1849173" y="4088130"/>
            <a:ext cx="1361377" cy="646331"/>
          </a:xfrm>
          <a:prstGeom prst="rect">
            <a:avLst/>
          </a:prstGeom>
          <a:noFill/>
        </p:spPr>
        <p:txBody>
          <a:bodyPr wrap="square" rtlCol="0">
            <a:spAutoFit/>
          </a:bodyPr>
          <a:lstStyle/>
          <a:p>
            <a:r>
              <a:rPr lang="es-HN" dirty="0" smtClean="0"/>
              <a:t>Cascada de coagulante</a:t>
            </a:r>
            <a:endParaRPr lang="es-HN" dirty="0"/>
          </a:p>
        </p:txBody>
      </p:sp>
      <p:cxnSp>
        <p:nvCxnSpPr>
          <p:cNvPr id="200" name="Straight Arrow Connector 199"/>
          <p:cNvCxnSpPr/>
          <p:nvPr/>
        </p:nvCxnSpPr>
        <p:spPr bwMode="auto">
          <a:xfrm flipV="1">
            <a:off x="3162300" y="4229101"/>
            <a:ext cx="1524000" cy="247649"/>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s-HN"/>
          </a:p>
        </p:txBody>
      </p:sp>
      <p:grpSp>
        <p:nvGrpSpPr>
          <p:cNvPr id="14" name="Group 196"/>
          <p:cNvGrpSpPr/>
          <p:nvPr/>
        </p:nvGrpSpPr>
        <p:grpSpPr>
          <a:xfrm>
            <a:off x="6158333" y="3280412"/>
            <a:ext cx="3253086"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HN"/>
          </a:p>
        </p:txBody>
      </p:sp>
      <p:sp>
        <p:nvSpPr>
          <p:cNvPr id="212" name="Line 117"/>
          <p:cNvSpPr>
            <a:spLocks noChangeShapeType="1"/>
          </p:cNvSpPr>
          <p:nvPr/>
        </p:nvSpPr>
        <p:spPr bwMode="auto">
          <a:xfrm flipV="1">
            <a:off x="3743960" y="37785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s-HN"/>
          </a:p>
        </p:txBody>
      </p:sp>
      <p:grpSp>
        <p:nvGrpSpPr>
          <p:cNvPr id="15"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grpSp>
        <p:nvGrpSpPr>
          <p:cNvPr id="16" name="Group 272"/>
          <p:cNvGrpSpPr/>
          <p:nvPr/>
        </p:nvGrpSpPr>
        <p:grpSpPr>
          <a:xfrm>
            <a:off x="4090416" y="3002541"/>
            <a:ext cx="613258" cy="3603762"/>
            <a:chOff x="4090416" y="3002541"/>
            <a:chExt cx="613258" cy="3603762"/>
          </a:xfrm>
        </p:grpSpPr>
        <p:sp>
          <p:nvSpPr>
            <p:cNvPr id="263" name="Freeform 262"/>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58" name="Freeform 257"/>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grpSp>
      <p:sp>
        <p:nvSpPr>
          <p:cNvPr id="265" name="Freeform 264"/>
          <p:cNvSpPr/>
          <p:nvPr/>
        </p:nvSpPr>
        <p:spPr bwMode="auto">
          <a:xfrm>
            <a:off x="4686300" y="3152775"/>
            <a:ext cx="209550" cy="410527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grpSp>
        <p:nvGrpSpPr>
          <p:cNvPr id="17"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8"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9"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grpSp>
        <p:nvGrpSpPr>
          <p:cNvPr id="20"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grpSp>
      <p:sp>
        <p:nvSpPr>
          <p:cNvPr id="278" name="TextBox 277"/>
          <p:cNvSpPr txBox="1"/>
          <p:nvPr/>
        </p:nvSpPr>
        <p:spPr>
          <a:xfrm>
            <a:off x="1161752" y="5619750"/>
            <a:ext cx="2535535" cy="369332"/>
          </a:xfrm>
          <a:prstGeom prst="rect">
            <a:avLst/>
          </a:prstGeom>
          <a:noFill/>
        </p:spPr>
        <p:txBody>
          <a:bodyPr wrap="square" rtlCol="0">
            <a:spAutoFit/>
          </a:bodyPr>
          <a:lstStyle/>
          <a:p>
            <a:r>
              <a:rPr lang="es-HN" smtClean="0"/>
              <a:t>Tubos con flujo laminar</a:t>
            </a:r>
            <a:endParaRPr lang="es-HN"/>
          </a:p>
        </p:txBody>
      </p:sp>
      <p:sp>
        <p:nvSpPr>
          <p:cNvPr id="279" name="TextBox 278"/>
          <p:cNvSpPr txBox="1"/>
          <p:nvPr/>
        </p:nvSpPr>
        <p:spPr>
          <a:xfrm>
            <a:off x="1957049" y="218828"/>
            <a:ext cx="1981497" cy="590549"/>
          </a:xfrm>
          <a:prstGeom prst="rect">
            <a:avLst/>
          </a:prstGeom>
          <a:noFill/>
        </p:spPr>
        <p:txBody>
          <a:bodyPr wrap="square" rtlCol="0">
            <a:noAutofit/>
          </a:bodyPr>
          <a:lstStyle/>
          <a:p>
            <a:r>
              <a:rPr lang="es-HN" dirty="0" smtClean="0">
                <a:solidFill>
                  <a:schemeClr val="bg1"/>
                </a:solidFill>
              </a:rPr>
              <a:t>Tanque madre de coagulante</a:t>
            </a:r>
            <a:endParaRPr lang="es-HN" dirty="0">
              <a:solidFill>
                <a:schemeClr val="bg1"/>
              </a:solidFill>
            </a:endParaRPr>
          </a:p>
        </p:txBody>
      </p:sp>
      <p:sp>
        <p:nvSpPr>
          <p:cNvPr id="280" name="TextBox 279"/>
          <p:cNvSpPr txBox="1"/>
          <p:nvPr/>
        </p:nvSpPr>
        <p:spPr>
          <a:xfrm rot="19251893">
            <a:off x="6133803" y="762746"/>
            <a:ext cx="1181397" cy="369332"/>
          </a:xfrm>
          <a:prstGeom prst="rect">
            <a:avLst/>
          </a:prstGeom>
          <a:noFill/>
        </p:spPr>
        <p:txBody>
          <a:bodyPr wrap="square" rtlCol="0">
            <a:spAutoFit/>
          </a:bodyPr>
          <a:lstStyle/>
          <a:p>
            <a:r>
              <a:rPr lang="es-HN" smtClean="0"/>
              <a:t>Palanca</a:t>
            </a:r>
            <a:endParaRPr lang="es-HN"/>
          </a:p>
        </p:txBody>
      </p:sp>
      <p:sp>
        <p:nvSpPr>
          <p:cNvPr id="281" name="TextBox 280"/>
          <p:cNvSpPr txBox="1"/>
          <p:nvPr/>
        </p:nvSpPr>
        <p:spPr>
          <a:xfrm>
            <a:off x="6724353" y="3486151"/>
            <a:ext cx="857547" cy="369332"/>
          </a:xfrm>
          <a:prstGeom prst="rect">
            <a:avLst/>
          </a:prstGeom>
          <a:noFill/>
        </p:spPr>
        <p:txBody>
          <a:bodyPr wrap="square" rtlCol="0">
            <a:spAutoFit/>
          </a:bodyPr>
          <a:lstStyle/>
          <a:p>
            <a:r>
              <a:rPr lang="es-HN" sz="1800" smtClean="0"/>
              <a:t>LFOM</a:t>
            </a:r>
            <a:endParaRPr lang="es-HN" sz="1800"/>
          </a:p>
        </p:txBody>
      </p:sp>
      <p:sp>
        <p:nvSpPr>
          <p:cNvPr id="282" name="TextBox 281"/>
          <p:cNvSpPr txBox="1"/>
          <p:nvPr/>
        </p:nvSpPr>
        <p:spPr>
          <a:xfrm>
            <a:off x="7773838" y="4152901"/>
            <a:ext cx="912962" cy="338554"/>
          </a:xfrm>
          <a:prstGeom prst="rect">
            <a:avLst/>
          </a:prstGeom>
          <a:noFill/>
        </p:spPr>
        <p:txBody>
          <a:bodyPr wrap="square" rtlCol="0">
            <a:spAutoFit/>
          </a:bodyPr>
          <a:lstStyle/>
          <a:p>
            <a:r>
              <a:rPr lang="es-HN" sz="1600" dirty="0" smtClean="0"/>
              <a:t>Flotador</a:t>
            </a:r>
            <a:endParaRPr lang="es-HN" sz="1600" dirty="0"/>
          </a:p>
        </p:txBody>
      </p:sp>
      <p:sp>
        <p:nvSpPr>
          <p:cNvPr id="283" name="TextBox 282"/>
          <p:cNvSpPr txBox="1"/>
          <p:nvPr/>
        </p:nvSpPr>
        <p:spPr>
          <a:xfrm>
            <a:off x="0" y="304801"/>
            <a:ext cx="1695450" cy="646331"/>
          </a:xfrm>
          <a:prstGeom prst="rect">
            <a:avLst/>
          </a:prstGeom>
          <a:noFill/>
        </p:spPr>
        <p:txBody>
          <a:bodyPr wrap="square" rtlCol="0">
            <a:spAutoFit/>
          </a:bodyPr>
          <a:lstStyle/>
          <a:p>
            <a:r>
              <a:rPr lang="es-HN" smtClean="0"/>
              <a:t>Tanque con carga constante</a:t>
            </a:r>
            <a:endParaRPr lang="es-HN"/>
          </a:p>
        </p:txBody>
      </p:sp>
      <p:cxnSp>
        <p:nvCxnSpPr>
          <p:cNvPr id="284" name="Straight Arrow Connector 283"/>
          <p:cNvCxnSpPr>
            <a:endCxn id="201" idx="1"/>
          </p:cNvCxnSpPr>
          <p:nvPr/>
        </p:nvCxnSpPr>
        <p:spPr bwMode="auto">
          <a:xfrm flipH="1">
            <a:off x="721606" y="1200150"/>
            <a:ext cx="97544" cy="30404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287" name="TextBox 286"/>
          <p:cNvSpPr txBox="1"/>
          <p:nvPr/>
        </p:nvSpPr>
        <p:spPr>
          <a:xfrm>
            <a:off x="781050" y="3257551"/>
            <a:ext cx="2038350" cy="369332"/>
          </a:xfrm>
          <a:prstGeom prst="rect">
            <a:avLst/>
          </a:prstGeom>
          <a:noFill/>
        </p:spPr>
        <p:txBody>
          <a:bodyPr wrap="square" rtlCol="0">
            <a:spAutoFit/>
          </a:bodyPr>
          <a:lstStyle/>
          <a:p>
            <a:r>
              <a:rPr lang="es-HN" dirty="0" smtClean="0"/>
              <a:t>Válvula flotadora</a:t>
            </a:r>
            <a:endParaRPr lang="es-HN" dirty="0"/>
          </a:p>
        </p:txBody>
      </p:sp>
      <p:cxnSp>
        <p:nvCxnSpPr>
          <p:cNvPr id="288" name="Straight Arrow Connector 287"/>
          <p:cNvCxnSpPr>
            <a:stCxn id="287" idx="1"/>
          </p:cNvCxnSpPr>
          <p:nvPr/>
        </p:nvCxnSpPr>
        <p:spPr bwMode="auto">
          <a:xfrm flipH="1" flipV="1">
            <a:off x="685800" y="1847851"/>
            <a:ext cx="95250" cy="1594366"/>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296" name="TextBox 295"/>
          <p:cNvSpPr txBox="1"/>
          <p:nvPr/>
        </p:nvSpPr>
        <p:spPr>
          <a:xfrm rot="19251893">
            <a:off x="3536216" y="1999496"/>
            <a:ext cx="1181397" cy="369332"/>
          </a:xfrm>
          <a:prstGeom prst="rect">
            <a:avLst/>
          </a:prstGeom>
          <a:noFill/>
        </p:spPr>
        <p:txBody>
          <a:bodyPr wrap="square" rtlCol="0">
            <a:spAutoFit/>
          </a:bodyPr>
          <a:lstStyle/>
          <a:p>
            <a:r>
              <a:rPr lang="es-HN" dirty="0" smtClean="0"/>
              <a:t>Deslizador</a:t>
            </a:r>
            <a:endParaRPr lang="es-HN" dirty="0"/>
          </a:p>
        </p:txBody>
      </p:sp>
      <p:sp>
        <p:nvSpPr>
          <p:cNvPr id="297" name="Rectangle 296"/>
          <p:cNvSpPr/>
          <p:nvPr/>
        </p:nvSpPr>
        <p:spPr bwMode="auto">
          <a:xfrm>
            <a:off x="1466850" y="-403741"/>
            <a:ext cx="184731" cy="369332"/>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98" name="TextBox 297"/>
          <p:cNvSpPr txBox="1"/>
          <p:nvPr/>
        </p:nvSpPr>
        <p:spPr>
          <a:xfrm>
            <a:off x="1098142" y="6412468"/>
            <a:ext cx="2145990" cy="369332"/>
          </a:xfrm>
          <a:prstGeom prst="rect">
            <a:avLst/>
          </a:prstGeom>
          <a:noFill/>
        </p:spPr>
        <p:txBody>
          <a:bodyPr wrap="square" rtlCol="0">
            <a:spAutoFit/>
          </a:bodyPr>
          <a:lstStyle/>
          <a:p>
            <a:r>
              <a:rPr lang="es-HN" dirty="0" smtClean="0"/>
              <a:t>Válvulas de purgar</a:t>
            </a:r>
            <a:endParaRPr lang="es-HN" dirty="0"/>
          </a:p>
        </p:txBody>
      </p:sp>
      <p:cxnSp>
        <p:nvCxnSpPr>
          <p:cNvPr id="299" name="Straight Arrow Connector 298"/>
          <p:cNvCxnSpPr>
            <a:stCxn id="298" idx="3"/>
            <a:endCxn id="269" idx="2"/>
          </p:cNvCxnSpPr>
          <p:nvPr/>
        </p:nvCxnSpPr>
        <p:spPr bwMode="auto">
          <a:xfrm>
            <a:off x="3244132" y="6597134"/>
            <a:ext cx="974544" cy="12571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304" name="Straight Arrow Connector 303"/>
          <p:cNvCxnSpPr>
            <a:stCxn id="298" idx="1"/>
            <a:endCxn id="268" idx="2"/>
          </p:cNvCxnSpPr>
          <p:nvPr/>
        </p:nvCxnSpPr>
        <p:spPr bwMode="auto">
          <a:xfrm flipH="1">
            <a:off x="496199" y="6597134"/>
            <a:ext cx="601943" cy="58144"/>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307" name="Straight Arrow Connector 306"/>
          <p:cNvCxnSpPr>
            <a:stCxn id="296" idx="2"/>
            <a:endCxn id="198" idx="0"/>
          </p:cNvCxnSpPr>
          <p:nvPr/>
        </p:nvCxnSpPr>
        <p:spPr bwMode="auto">
          <a:xfrm>
            <a:off x="4243467" y="2327400"/>
            <a:ext cx="531850" cy="363361"/>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231" name="Rectangle 230"/>
          <p:cNvSpPr/>
          <p:nvPr/>
        </p:nvSpPr>
        <p:spPr bwMode="auto">
          <a:xfrm>
            <a:off x="469126" y="1310179"/>
            <a:ext cx="184731" cy="369332"/>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233505170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5318273" y="2368514"/>
            <a:ext cx="209895" cy="4928616"/>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s-HN">
              <a:solidFill>
                <a:srgbClr val="000000"/>
              </a:solidFill>
            </a:endParaRPr>
          </a:p>
        </p:txBody>
      </p:sp>
      <p:sp>
        <p:nvSpPr>
          <p:cNvPr id="256" name="Rectangle 112"/>
          <p:cNvSpPr>
            <a:spLocks noChangeArrowheads="1"/>
          </p:cNvSpPr>
          <p:nvPr/>
        </p:nvSpPr>
        <p:spPr bwMode="auto">
          <a:xfrm>
            <a:off x="5323830" y="6735248"/>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s-HN">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s-HN">
              <a:solidFill>
                <a:srgbClr val="000000"/>
              </a:solidFill>
            </a:endParaRPr>
          </a:p>
        </p:txBody>
      </p:sp>
      <p:sp>
        <p:nvSpPr>
          <p:cNvPr id="13314" name="Rectangle 185"/>
          <p:cNvSpPr>
            <a:spLocks noChangeArrowheads="1"/>
          </p:cNvSpPr>
          <p:nvPr/>
        </p:nvSpPr>
        <p:spPr bwMode="auto">
          <a:xfrm>
            <a:off x="6224169" y="4303713"/>
            <a:ext cx="3144118" cy="2073024"/>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s-HN">
              <a:solidFill>
                <a:srgbClr val="000000"/>
              </a:solidFill>
            </a:endParaRPr>
          </a:p>
        </p:txBody>
      </p:sp>
      <p:sp>
        <p:nvSpPr>
          <p:cNvPr id="13330" name="Line 117"/>
          <p:cNvSpPr>
            <a:spLocks noChangeShapeType="1"/>
          </p:cNvSpPr>
          <p:nvPr/>
        </p:nvSpPr>
        <p:spPr bwMode="auto">
          <a:xfrm>
            <a:off x="8197850" y="6038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s-HN">
              <a:solidFill>
                <a:srgbClr val="000000"/>
              </a:solidFill>
            </a:endParaRPr>
          </a:p>
        </p:txBody>
      </p:sp>
      <p:sp>
        <p:nvSpPr>
          <p:cNvPr id="13331" name="Line 119"/>
          <p:cNvSpPr>
            <a:spLocks noChangeShapeType="1"/>
          </p:cNvSpPr>
          <p:nvPr/>
        </p:nvSpPr>
        <p:spPr bwMode="auto">
          <a:xfrm>
            <a:off x="1354348" y="2674249"/>
            <a:ext cx="4019730"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s-HN">
              <a:solidFill>
                <a:srgbClr val="000000"/>
              </a:solidFill>
            </a:endParaRPr>
          </a:p>
        </p:txBody>
      </p:sp>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s-HN">
              <a:solidFill>
                <a:srgbClr val="000000"/>
              </a:solidFill>
            </a:endParaRPr>
          </a:p>
        </p:txBody>
      </p:sp>
      <p:sp>
        <p:nvSpPr>
          <p:cNvPr id="13392" name="Line 198"/>
          <p:cNvSpPr>
            <a:spLocks noChangeShapeType="1"/>
          </p:cNvSpPr>
          <p:nvPr/>
        </p:nvSpPr>
        <p:spPr bwMode="auto">
          <a:xfrm flipH="1">
            <a:off x="1485900" y="1988820"/>
            <a:ext cx="0" cy="685369"/>
          </a:xfrm>
          <a:prstGeom prst="line">
            <a:avLst/>
          </a:prstGeom>
          <a:noFill/>
          <a:ln w="12700">
            <a:solidFill>
              <a:schemeClr val="tx1"/>
            </a:solidFill>
            <a:round/>
            <a:headEnd type="triangle" w="med" len="med"/>
            <a:tailEnd type="triangle" w="med" len="med"/>
          </a:ln>
        </p:spPr>
        <p:txBody>
          <a:bodyPr wrap="square" anchor="ctr">
            <a:noAutofit/>
          </a:bodyPr>
          <a:lstStyle/>
          <a:p>
            <a:endParaRPr lang="es-HN">
              <a:solidFill>
                <a:srgbClr val="000000"/>
              </a:solidFill>
            </a:endParaRPr>
          </a:p>
        </p:txBody>
      </p:sp>
      <p:sp>
        <p:nvSpPr>
          <p:cNvPr id="13393" name="Rectangle 199"/>
          <p:cNvSpPr>
            <a:spLocks noChangeArrowheads="1"/>
          </p:cNvSpPr>
          <p:nvPr/>
        </p:nvSpPr>
        <p:spPr bwMode="auto">
          <a:xfrm rot="16200000">
            <a:off x="1341244" y="2155841"/>
            <a:ext cx="295073" cy="400110"/>
          </a:xfrm>
          <a:prstGeom prst="rect">
            <a:avLst/>
          </a:prstGeom>
          <a:solidFill>
            <a:schemeClr val="bg1"/>
          </a:solidFill>
          <a:ln w="12700">
            <a:noFill/>
            <a:miter lim="800000"/>
            <a:headEnd type="none" w="lg" len="med"/>
            <a:tailEnd type="none" w="lg" len="med"/>
          </a:ln>
        </p:spPr>
        <p:txBody>
          <a:bodyPr wrap="square">
            <a:noAutofit/>
          </a:bodyPr>
          <a:lstStyle/>
          <a:p>
            <a:r>
              <a:rPr lang="es-HN" sz="2000" b="1" smtClean="0">
                <a:solidFill>
                  <a:srgbClr val="000000"/>
                </a:solidFill>
              </a:rPr>
              <a:t>H</a:t>
            </a:r>
            <a:endParaRPr lang="es-HN" sz="2000" b="1">
              <a:solidFill>
                <a:srgbClr val="000000"/>
              </a:solidFill>
            </a:endParaRPr>
          </a:p>
        </p:txBody>
      </p:sp>
      <p:sp>
        <p:nvSpPr>
          <p:cNvPr id="13394" name="Rectangle 115"/>
          <p:cNvSpPr>
            <a:spLocks noChangeArrowheads="1"/>
          </p:cNvSpPr>
          <p:nvPr/>
        </p:nvSpPr>
        <p:spPr bwMode="auto">
          <a:xfrm>
            <a:off x="7786540" y="414930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s-HN">
              <a:solidFill>
                <a:srgbClr val="000000"/>
              </a:solidFill>
            </a:endParaRPr>
          </a:p>
        </p:txBody>
      </p:sp>
      <p:grpSp>
        <p:nvGrpSpPr>
          <p:cNvPr id="2"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3"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grpSp>
      <p:grpSp>
        <p:nvGrpSpPr>
          <p:cNvPr id="4"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grpSp>
        <p:nvGrpSpPr>
          <p:cNvPr id="5"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grpSp>
        <p:nvGrpSpPr>
          <p:cNvPr id="6"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grpSp>
        <p:nvGrpSpPr>
          <p:cNvPr id="7"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grpSp>
        <p:nvGrpSpPr>
          <p:cNvPr id="8"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grpSp>
        <p:nvGrpSpPr>
          <p:cNvPr id="9"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grpSp>
        <p:nvGrpSpPr>
          <p:cNvPr id="10"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s-HN">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s-HN">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s-HN">
              <a:solidFill>
                <a:srgbClr val="000000"/>
              </a:solidFill>
            </a:endParaRPr>
          </a:p>
        </p:txBody>
      </p:sp>
      <p:grpSp>
        <p:nvGrpSpPr>
          <p:cNvPr id="11"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s-HN">
                <a:solidFill>
                  <a:srgbClr val="000000"/>
                </a:solidFill>
              </a:endParaRPr>
            </a:p>
          </p:txBody>
        </p:sp>
        <p:pic>
          <p:nvPicPr>
            <p:cNvPr id="13390" name="Picture 1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198" name="Rectangle 197"/>
            <p:cNvSpPr/>
            <p:nvPr/>
          </p:nvSpPr>
          <p:spPr bwMode="auto">
            <a:xfrm rot="19190903">
              <a:off x="3166791" y="2094509"/>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s-HN">
                <a:solidFill>
                  <a:srgbClr val="000000"/>
                </a:solidFill>
              </a:endParaRPr>
            </a:p>
          </p:txBody>
        </p:sp>
        <p:sp>
          <p:nvSpPr>
            <p:cNvPr id="13406" name="Oval 200"/>
            <p:cNvSpPr>
              <a:spLocks noChangeArrowheads="1"/>
            </p:cNvSpPr>
            <p:nvPr/>
          </p:nvSpPr>
          <p:spPr bwMode="auto">
            <a:xfrm>
              <a:off x="3492228" y="2021484"/>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s-HN">
                <a:solidFill>
                  <a:srgbClr val="000000"/>
                </a:solidFill>
              </a:endParaRPr>
            </a:p>
          </p:txBody>
        </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s-HN">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s-HN">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s-HN">
              <a:solidFill>
                <a:srgbClr val="000000"/>
              </a:solidFill>
            </a:endParaRPr>
          </a:p>
        </p:txBody>
      </p:sp>
      <p:pic>
        <p:nvPicPr>
          <p:cNvPr id="194" name="Picture 13" descr="Product Picture"/>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s-HN">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s-HN">
              <a:solidFill>
                <a:srgbClr val="000000"/>
              </a:solidFill>
            </a:endParaRPr>
          </a:p>
        </p:txBody>
      </p:sp>
      <p:grpSp>
        <p:nvGrpSpPr>
          <p:cNvPr id="12"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s-HN">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s-HN">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s-HN">
              <a:solidFill>
                <a:srgbClr val="000000"/>
              </a:solidFill>
            </a:endParaRPr>
          </a:p>
        </p:txBody>
      </p:sp>
      <p:sp>
        <p:nvSpPr>
          <p:cNvPr id="208" name="Freeform 207"/>
          <p:cNvSpPr/>
          <p:nvPr/>
        </p:nvSpPr>
        <p:spPr bwMode="auto">
          <a:xfrm>
            <a:off x="5538518" y="6495237"/>
            <a:ext cx="1616365" cy="962299"/>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15291"/>
              <a:gd name="connsiteY0" fmla="*/ 1321478 h 2997539"/>
              <a:gd name="connsiteX1" fmla="*/ 5015291 w 5015291"/>
              <a:gd name="connsiteY1" fmla="*/ 207263 h 2997539"/>
              <a:gd name="connsiteX0" fmla="*/ 0 w 5015291"/>
              <a:gd name="connsiteY0" fmla="*/ 1321480 h 1654591"/>
              <a:gd name="connsiteX1" fmla="*/ 5015291 w 5015291"/>
              <a:gd name="connsiteY1" fmla="*/ 207265 h 1654591"/>
            </a:gdLst>
            <a:ahLst/>
            <a:cxnLst>
              <a:cxn ang="0">
                <a:pos x="connsiteX0" y="connsiteY0"/>
              </a:cxn>
              <a:cxn ang="0">
                <a:pos x="connsiteX1" y="connsiteY1"/>
              </a:cxn>
            </a:cxnLst>
            <a:rect l="l" t="t" r="r" b="b"/>
            <a:pathLst>
              <a:path w="5015291" h="1654591">
                <a:moveTo>
                  <a:pt x="0" y="1321480"/>
                </a:moveTo>
                <a:cubicBezTo>
                  <a:pt x="2215566" y="1654592"/>
                  <a:pt x="3245013" y="1"/>
                  <a:pt x="5015291" y="207265"/>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s-HN"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s-HN">
              <a:solidFill>
                <a:srgbClr val="000000"/>
              </a:solidFill>
            </a:endParaRPr>
          </a:p>
        </p:txBody>
      </p:sp>
      <p:grpSp>
        <p:nvGrpSpPr>
          <p:cNvPr id="13" name="Group 196"/>
          <p:cNvGrpSpPr/>
          <p:nvPr/>
        </p:nvGrpSpPr>
        <p:grpSpPr>
          <a:xfrm>
            <a:off x="6158333" y="3280412"/>
            <a:ext cx="3287592"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HN">
              <a:solidFill>
                <a:srgbClr val="FFFFFF"/>
              </a:solidFill>
            </a:endParaRPr>
          </a:p>
        </p:txBody>
      </p:sp>
      <p:sp>
        <p:nvSpPr>
          <p:cNvPr id="212" name="Line 117"/>
          <p:cNvSpPr>
            <a:spLocks noChangeShapeType="1"/>
          </p:cNvSpPr>
          <p:nvPr/>
        </p:nvSpPr>
        <p:spPr bwMode="auto">
          <a:xfrm flipV="1">
            <a:off x="3743960" y="37785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s-HN">
              <a:solidFill>
                <a:srgbClr val="000000"/>
              </a:solidFill>
            </a:endParaRPr>
          </a:p>
        </p:txBody>
      </p:sp>
      <p:grpSp>
        <p:nvGrpSpPr>
          <p:cNvPr id="14"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sp>
        <p:nvSpPr>
          <p:cNvPr id="263" name="Freeform 262"/>
          <p:cNvSpPr/>
          <p:nvPr/>
        </p:nvSpPr>
        <p:spPr bwMode="auto">
          <a:xfrm>
            <a:off x="4080295" y="2510287"/>
            <a:ext cx="1259455" cy="4166558"/>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 name="connsiteX0" fmla="*/ 593995 w 601311"/>
              <a:gd name="connsiteY0" fmla="*/ 84474 h 3603762"/>
              <a:gd name="connsiteX1" fmla="*/ 86563 w 601311"/>
              <a:gd name="connsiteY1" fmla="*/ 1226960 h 3603762"/>
              <a:gd name="connsiteX2" fmla="*/ 74616 w 601311"/>
              <a:gd name="connsiteY2" fmla="*/ 3603086 h 3603762"/>
              <a:gd name="connsiteX3" fmla="*/ 147768 w 601311"/>
              <a:gd name="connsiteY3" fmla="*/ 3588455 h 3603762"/>
              <a:gd name="connsiteX4" fmla="*/ 147768 w 601311"/>
              <a:gd name="connsiteY4" fmla="*/ 1174440 h 3603762"/>
              <a:gd name="connsiteX5" fmla="*/ 601311 w 601311"/>
              <a:gd name="connsiteY5" fmla="*/ 164942 h 3603762"/>
              <a:gd name="connsiteX6" fmla="*/ 593995 w 601311"/>
              <a:gd name="connsiteY6" fmla="*/ 84474 h 3603762"/>
              <a:gd name="connsiteX0" fmla="*/ 574084 w 581400"/>
              <a:gd name="connsiteY0" fmla="*/ 84474 h 3603762"/>
              <a:gd name="connsiteX1" fmla="*/ 66652 w 581400"/>
              <a:gd name="connsiteY1" fmla="*/ 1226960 h 3603762"/>
              <a:gd name="connsiteX2" fmla="*/ 54705 w 581400"/>
              <a:gd name="connsiteY2" fmla="*/ 3603086 h 3603762"/>
              <a:gd name="connsiteX3" fmla="*/ 127857 w 581400"/>
              <a:gd name="connsiteY3" fmla="*/ 3588455 h 3603762"/>
              <a:gd name="connsiteX4" fmla="*/ 127857 w 581400"/>
              <a:gd name="connsiteY4" fmla="*/ 1174440 h 3603762"/>
              <a:gd name="connsiteX5" fmla="*/ 581400 w 581400"/>
              <a:gd name="connsiteY5" fmla="*/ 164942 h 3603762"/>
              <a:gd name="connsiteX6" fmla="*/ 574084 w 581400"/>
              <a:gd name="connsiteY6" fmla="*/ 84474 h 3603762"/>
              <a:gd name="connsiteX0" fmla="*/ 574084 w 581400"/>
              <a:gd name="connsiteY0" fmla="*/ 84474 h 3603762"/>
              <a:gd name="connsiteX1" fmla="*/ 66652 w 581400"/>
              <a:gd name="connsiteY1" fmla="*/ 1226960 h 3603762"/>
              <a:gd name="connsiteX2" fmla="*/ 78599 w 581400"/>
              <a:gd name="connsiteY2" fmla="*/ 3603086 h 3603762"/>
              <a:gd name="connsiteX3" fmla="*/ 127857 w 581400"/>
              <a:gd name="connsiteY3" fmla="*/ 3588455 h 3603762"/>
              <a:gd name="connsiteX4" fmla="*/ 127857 w 581400"/>
              <a:gd name="connsiteY4" fmla="*/ 1174440 h 3603762"/>
              <a:gd name="connsiteX5" fmla="*/ 581400 w 581400"/>
              <a:gd name="connsiteY5" fmla="*/ 164942 h 3603762"/>
              <a:gd name="connsiteX6" fmla="*/ 574084 w 581400"/>
              <a:gd name="connsiteY6" fmla="*/ 84474 h 3603762"/>
              <a:gd name="connsiteX0" fmla="*/ 574084 w 581400"/>
              <a:gd name="connsiteY0" fmla="*/ 84474 h 3603762"/>
              <a:gd name="connsiteX1" fmla="*/ 66652 w 581400"/>
              <a:gd name="connsiteY1" fmla="*/ 1226960 h 3603762"/>
              <a:gd name="connsiteX2" fmla="*/ 78599 w 581400"/>
              <a:gd name="connsiteY2" fmla="*/ 3603086 h 3603762"/>
              <a:gd name="connsiteX3" fmla="*/ 127857 w 581400"/>
              <a:gd name="connsiteY3" fmla="*/ 3588455 h 3603762"/>
              <a:gd name="connsiteX4" fmla="*/ 127857 w 581400"/>
              <a:gd name="connsiteY4" fmla="*/ 1174440 h 3603762"/>
              <a:gd name="connsiteX5" fmla="*/ 581400 w 581400"/>
              <a:gd name="connsiteY5" fmla="*/ 164942 h 3603762"/>
              <a:gd name="connsiteX6" fmla="*/ 574084 w 581400"/>
              <a:gd name="connsiteY6" fmla="*/ 84474 h 3603762"/>
              <a:gd name="connsiteX0" fmla="*/ 574084 w 581400"/>
              <a:gd name="connsiteY0" fmla="*/ 84474 h 3603762"/>
              <a:gd name="connsiteX1" fmla="*/ 66652 w 581400"/>
              <a:gd name="connsiteY1" fmla="*/ 1226960 h 3603762"/>
              <a:gd name="connsiteX2" fmla="*/ 78599 w 581400"/>
              <a:gd name="connsiteY2" fmla="*/ 3603086 h 3603762"/>
              <a:gd name="connsiteX3" fmla="*/ 127857 w 581400"/>
              <a:gd name="connsiteY3" fmla="*/ 3588455 h 3603762"/>
              <a:gd name="connsiteX4" fmla="*/ 119893 w 581400"/>
              <a:gd name="connsiteY4" fmla="*/ 1152056 h 3603762"/>
              <a:gd name="connsiteX5" fmla="*/ 581400 w 581400"/>
              <a:gd name="connsiteY5" fmla="*/ 164942 h 3603762"/>
              <a:gd name="connsiteX6" fmla="*/ 574084 w 581400"/>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400" h="3603762">
                <a:moveTo>
                  <a:pt x="574084" y="84474"/>
                </a:moveTo>
                <a:cubicBezTo>
                  <a:pt x="232805" y="195964"/>
                  <a:pt x="153215" y="640525"/>
                  <a:pt x="66652" y="1226960"/>
                </a:cubicBezTo>
                <a:cubicBezTo>
                  <a:pt x="0" y="1820857"/>
                  <a:pt x="66407" y="3198312"/>
                  <a:pt x="78599" y="3603086"/>
                </a:cubicBezTo>
                <a:cubicBezTo>
                  <a:pt x="136059" y="3591400"/>
                  <a:pt x="101734" y="3603762"/>
                  <a:pt x="127857" y="3588455"/>
                </a:cubicBezTo>
                <a:cubicBezTo>
                  <a:pt x="101122" y="3177731"/>
                  <a:pt x="44303" y="1722641"/>
                  <a:pt x="119893" y="1152056"/>
                </a:cubicBezTo>
                <a:cubicBezTo>
                  <a:pt x="195483" y="581471"/>
                  <a:pt x="341109" y="198609"/>
                  <a:pt x="581400" y="164942"/>
                </a:cubicBezTo>
                <a:cubicBezTo>
                  <a:pt x="568194" y="0"/>
                  <a:pt x="580385" y="126893"/>
                  <a:pt x="574084"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sp>
        <p:nvSpPr>
          <p:cNvPr id="258" name="Freeform 257"/>
          <p:cNvSpPr/>
          <p:nvPr/>
        </p:nvSpPr>
        <p:spPr bwMode="auto">
          <a:xfrm>
            <a:off x="4152169" y="2661958"/>
            <a:ext cx="1186424" cy="4008554"/>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sp>
        <p:nvSpPr>
          <p:cNvPr id="265" name="Freeform 264"/>
          <p:cNvSpPr/>
          <p:nvPr/>
        </p:nvSpPr>
        <p:spPr bwMode="auto">
          <a:xfrm>
            <a:off x="5324625" y="2692365"/>
            <a:ext cx="180826" cy="422278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grpSp>
        <p:nvGrpSpPr>
          <p:cNvPr id="15"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6"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7"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grpSp>
        <p:nvGrpSpPr>
          <p:cNvPr id="18"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s-HN" sz="1800" smtClean="0">
                <a:solidFill>
                  <a:srgbClr val="000000"/>
                </a:solidFill>
                <a:latin typeface="Century Gothic" pitchFamily="34" charset="0"/>
                <a:cs typeface="Arial" charset="0"/>
              </a:endParaRPr>
            </a:p>
          </p:txBody>
        </p:sp>
      </p:grpSp>
      <p:sp>
        <p:nvSpPr>
          <p:cNvPr id="215" name="TextBox 214"/>
          <p:cNvSpPr txBox="1"/>
          <p:nvPr/>
        </p:nvSpPr>
        <p:spPr>
          <a:xfrm>
            <a:off x="4554747" y="276046"/>
            <a:ext cx="2244525" cy="523220"/>
          </a:xfrm>
          <a:prstGeom prst="rect">
            <a:avLst/>
          </a:prstGeom>
          <a:noFill/>
        </p:spPr>
        <p:txBody>
          <a:bodyPr wrap="none" rtlCol="0">
            <a:noAutofit/>
          </a:bodyPr>
          <a:lstStyle/>
          <a:p>
            <a:r>
              <a:rPr lang="es-HN" sz="2400" dirty="0" smtClean="0"/>
              <a:t>Disminuir la dosis</a:t>
            </a:r>
            <a:endParaRPr lang="es-HN" sz="2400" dirty="0"/>
          </a:p>
        </p:txBody>
      </p:sp>
      <p:sp>
        <p:nvSpPr>
          <p:cNvPr id="216" name="Rectangle 215"/>
          <p:cNvSpPr/>
          <p:nvPr/>
        </p:nvSpPr>
        <p:spPr bwMode="auto">
          <a:xfrm>
            <a:off x="1466850" y="-403741"/>
            <a:ext cx="184731" cy="369332"/>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13" name="Rectangle 212"/>
          <p:cNvSpPr/>
          <p:nvPr/>
        </p:nvSpPr>
        <p:spPr bwMode="auto">
          <a:xfrm>
            <a:off x="469126" y="1310179"/>
            <a:ext cx="184731" cy="369332"/>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63074062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s-HN" dirty="0" smtClean="0"/>
              <a:t>Recordando el Porqué</a:t>
            </a:r>
            <a:br>
              <a:rPr lang="es-HN" dirty="0" smtClean="0"/>
            </a:br>
            <a:r>
              <a:rPr lang="es-HN" dirty="0" smtClean="0"/>
              <a:t>¿</a:t>
            </a:r>
            <a:r>
              <a:rPr lang="es-HN" sz="4000" dirty="0"/>
              <a:t>Porqué estamos aquí hoy</a:t>
            </a:r>
            <a:r>
              <a:rPr lang="es-HN" sz="4000" dirty="0" smtClean="0"/>
              <a:t>?</a:t>
            </a:r>
            <a:endParaRPr lang="es-HN" dirty="0"/>
          </a:p>
        </p:txBody>
      </p:sp>
      <p:sp>
        <p:nvSpPr>
          <p:cNvPr id="3" name="Content Placeholder 2"/>
          <p:cNvSpPr>
            <a:spLocks noGrp="1"/>
          </p:cNvSpPr>
          <p:nvPr>
            <p:ph idx="1"/>
          </p:nvPr>
        </p:nvSpPr>
        <p:spPr>
          <a:xfrm>
            <a:off x="457200" y="1600200"/>
            <a:ext cx="8382000" cy="4525963"/>
          </a:xfrm>
        </p:spPr>
        <p:txBody>
          <a:bodyPr/>
          <a:lstStyle/>
          <a:p>
            <a:r>
              <a:rPr lang="es-HN" dirty="0" smtClean="0"/>
              <a:t>Es para ver tecnología de punta (¿pero </a:t>
            </a:r>
            <a:r>
              <a:rPr lang="es-HN" dirty="0"/>
              <a:t>porqué?)</a:t>
            </a:r>
            <a:endParaRPr lang="es-HN" dirty="0" smtClean="0"/>
          </a:p>
          <a:p>
            <a:r>
              <a:rPr lang="es-HN" dirty="0" smtClean="0"/>
              <a:t>Es por nuestro amor a los demás seres humanos y el deseo de verles disfrutando una vida sana</a:t>
            </a:r>
          </a:p>
          <a:p>
            <a:r>
              <a:rPr lang="es-HN" dirty="0" smtClean="0"/>
              <a:t>¿Cuál es el objetivo de la ingeniería ambiental?</a:t>
            </a:r>
          </a:p>
          <a:p>
            <a:pPr lvl="1"/>
            <a:r>
              <a:rPr lang="es-HN" dirty="0" smtClean="0"/>
              <a:t>Proteger los humanos de lo malo que </a:t>
            </a:r>
            <a:r>
              <a:rPr lang="es-HN" dirty="0"/>
              <a:t>esté </a:t>
            </a:r>
            <a:r>
              <a:rPr lang="es-HN" dirty="0" smtClean="0"/>
              <a:t>en el ambiente</a:t>
            </a:r>
          </a:p>
          <a:p>
            <a:pPr lvl="1"/>
            <a:r>
              <a:rPr lang="es-HN" dirty="0" smtClean="0"/>
              <a:t>Proteger el ambiente de lo malo que pueden hacer los humanos</a:t>
            </a:r>
          </a:p>
        </p:txBody>
      </p:sp>
    </p:spTree>
    <p:extLst>
      <p:ext uri="{BB962C8B-B14F-4D97-AF65-F5344CB8AC3E}">
        <p14:creationId xmlns:p14="http://schemas.microsoft.com/office/powerpoint/2010/main" val="2408976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 name="TextBox 214"/>
          <p:cNvSpPr txBox="1"/>
          <p:nvPr/>
        </p:nvSpPr>
        <p:spPr>
          <a:xfrm>
            <a:off x="4554747" y="276046"/>
            <a:ext cx="2125903" cy="523220"/>
          </a:xfrm>
          <a:prstGeom prst="rect">
            <a:avLst/>
          </a:prstGeom>
          <a:noFill/>
        </p:spPr>
        <p:txBody>
          <a:bodyPr wrap="none" rtlCol="0">
            <a:noAutofit/>
          </a:bodyPr>
          <a:lstStyle/>
          <a:p>
            <a:r>
              <a:rPr lang="es-HN" sz="2400" dirty="0" smtClean="0"/>
              <a:t>Aumentar la dosis</a:t>
            </a:r>
            <a:endParaRPr lang="es-HN" sz="2400" dirty="0"/>
          </a:p>
        </p:txBody>
      </p:sp>
      <p:grpSp>
        <p:nvGrpSpPr>
          <p:cNvPr id="2" name="Group 220"/>
          <p:cNvGrpSpPr/>
          <p:nvPr/>
        </p:nvGrpSpPr>
        <p:grpSpPr>
          <a:xfrm>
            <a:off x="249448" y="-471915"/>
            <a:ext cx="9199142" cy="8328025"/>
            <a:chOff x="238155" y="-438150"/>
            <a:chExt cx="9199142" cy="8328025"/>
          </a:xfrm>
        </p:grpSpPr>
        <p:sp>
          <p:nvSpPr>
            <p:cNvPr id="13401" name="Rectangle 194"/>
            <p:cNvSpPr>
              <a:spLocks noChangeArrowheads="1"/>
            </p:cNvSpPr>
            <p:nvPr/>
          </p:nvSpPr>
          <p:spPr bwMode="auto">
            <a:xfrm>
              <a:off x="4679949" y="2886074"/>
              <a:ext cx="209895" cy="4928616"/>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4685506" y="7290908"/>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4303713"/>
              <a:ext cx="3187250" cy="2073024"/>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197850" y="6038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219200" y="3140075"/>
              <a:ext cx="3533775"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3" name="Group 265"/>
            <p:cNvGrpSpPr/>
            <p:nvPr/>
          </p:nvGrpSpPr>
          <p:grpSpPr>
            <a:xfrm>
              <a:off x="1295400" y="1988820"/>
              <a:ext cx="400050" cy="1154430"/>
              <a:chOff x="6858000" y="1988820"/>
              <a:chExt cx="400050" cy="1154430"/>
            </a:xfrm>
          </p:grpSpPr>
          <p:sp>
            <p:nvSpPr>
              <p:cNvPr id="13392" name="Line 198"/>
              <p:cNvSpPr>
                <a:spLocks noChangeShapeType="1"/>
              </p:cNvSpPr>
              <p:nvPr/>
            </p:nvSpPr>
            <p:spPr bwMode="auto">
              <a:xfrm flipH="1">
                <a:off x="7048500" y="1988820"/>
                <a:ext cx="0" cy="1154430"/>
              </a:xfrm>
              <a:prstGeom prst="line">
                <a:avLst/>
              </a:prstGeom>
              <a:noFill/>
              <a:ln w="12700">
                <a:solidFill>
                  <a:schemeClr val="tx1"/>
                </a:solidFill>
                <a:round/>
                <a:headEnd type="triangle" w="med" len="med"/>
                <a:tailEnd type="triangle" w="med" len="med"/>
              </a:ln>
            </p:spPr>
            <p:txBody>
              <a:bodyPr wrap="square" anchor="ctr">
                <a:noAutofit/>
              </a:bodyPr>
              <a:lstStyle/>
              <a:p>
                <a:endParaRPr lang="en-US">
                  <a:solidFill>
                    <a:srgbClr val="000000"/>
                  </a:solidFill>
                </a:endParaRPr>
              </a:p>
            </p:txBody>
          </p:sp>
          <p:sp>
            <p:nvSpPr>
              <p:cNvPr id="13393" name="Rectangle 199"/>
              <p:cNvSpPr>
                <a:spLocks noChangeArrowheads="1"/>
              </p:cNvSpPr>
              <p:nvPr/>
            </p:nvSpPr>
            <p:spPr bwMode="auto">
              <a:xfrm rot="-5400000">
                <a:off x="6873081" y="2354422"/>
                <a:ext cx="369887" cy="400050"/>
              </a:xfrm>
              <a:prstGeom prst="rect">
                <a:avLst/>
              </a:prstGeom>
              <a:solidFill>
                <a:schemeClr val="bg1"/>
              </a:solidFill>
              <a:ln w="12700">
                <a:noFill/>
                <a:miter lim="800000"/>
                <a:headEnd type="none" w="lg" len="med"/>
                <a:tailEnd type="none" w="lg" len="med"/>
              </a:ln>
            </p:spPr>
            <p:txBody>
              <a:bodyPr wrap="none">
                <a:noAutofit/>
              </a:bodyPr>
              <a:lstStyle/>
              <a:p>
                <a:r>
                  <a:rPr lang="en-US" sz="2000" b="1">
                    <a:solidFill>
                      <a:srgbClr val="000000"/>
                    </a:solidFill>
                  </a:rPr>
                  <a:t>H</a:t>
                </a:r>
              </a:p>
            </p:txBody>
          </p:sp>
        </p:grpSp>
        <p:sp>
          <p:nvSpPr>
            <p:cNvPr id="13394" name="Rectangle 115"/>
            <p:cNvSpPr>
              <a:spLocks noChangeArrowheads="1"/>
            </p:cNvSpPr>
            <p:nvPr/>
          </p:nvSpPr>
          <p:spPr bwMode="auto">
            <a:xfrm>
              <a:off x="7786540" y="414930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4"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5"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6"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10"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11"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2"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3"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4"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4912004" y="6788037"/>
              <a:ext cx="2242879" cy="1027494"/>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53312"/>
                <a:gd name="connsiteY0" fmla="*/ 8133079 h 9809140"/>
                <a:gd name="connsiteX1" fmla="*/ 5053312 w 5053312"/>
                <a:gd name="connsiteY1" fmla="*/ 207266 h 9809140"/>
              </a:gdLst>
              <a:ahLst/>
              <a:cxnLst>
                <a:cxn ang="0">
                  <a:pos x="connsiteX0" y="connsiteY0"/>
                </a:cxn>
                <a:cxn ang="0">
                  <a:pos x="connsiteX1" y="connsiteY1"/>
                </a:cxn>
              </a:cxnLst>
              <a:rect l="l" t="t" r="r" b="b"/>
              <a:pathLst>
                <a:path w="5053312" h="9809140">
                  <a:moveTo>
                    <a:pt x="0" y="8133079"/>
                  </a:moveTo>
                  <a:cubicBezTo>
                    <a:pt x="28543" y="9809139"/>
                    <a:pt x="3283034" y="2"/>
                    <a:pt x="5053312" y="207266"/>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5" name="Group 196"/>
            <p:cNvGrpSpPr/>
            <p:nvPr/>
          </p:nvGrpSpPr>
          <p:grpSpPr>
            <a:xfrm>
              <a:off x="6158332" y="3280412"/>
              <a:ext cx="3278965"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743960" y="37785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6"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grpSp>
          <p:nvGrpSpPr>
            <p:cNvPr id="17" name="Group 272"/>
            <p:cNvGrpSpPr/>
            <p:nvPr/>
          </p:nvGrpSpPr>
          <p:grpSpPr>
            <a:xfrm>
              <a:off x="4090416" y="3002541"/>
              <a:ext cx="613258" cy="3603762"/>
              <a:chOff x="4090416" y="3002541"/>
              <a:chExt cx="613258" cy="3603762"/>
            </a:xfrm>
          </p:grpSpPr>
          <p:sp>
            <p:nvSpPr>
              <p:cNvPr id="263" name="Freeform 262"/>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65" name="Freeform 264"/>
            <p:cNvSpPr/>
            <p:nvPr/>
          </p:nvSpPr>
          <p:spPr bwMode="auto">
            <a:xfrm>
              <a:off x="4686301" y="3152775"/>
              <a:ext cx="190500" cy="416242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8"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9"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20"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21"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6" name="Rectangle 215"/>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Rectangle 217"/>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Tree>
    <p:extLst>
      <p:ext uri="{BB962C8B-B14F-4D97-AF65-F5344CB8AC3E}">
        <p14:creationId xmlns:p14="http://schemas.microsoft.com/office/powerpoint/2010/main" val="254598374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4369395" y="2316726"/>
            <a:ext cx="209895" cy="4928616"/>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4364447" y="6701976"/>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5167223"/>
            <a:ext cx="3195876" cy="1209513"/>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680906" y="888477"/>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247687" y="2580830"/>
            <a:ext cx="311066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92" name="Line 198"/>
          <p:cNvSpPr>
            <a:spLocks noChangeShapeType="1"/>
          </p:cNvSpPr>
          <p:nvPr/>
        </p:nvSpPr>
        <p:spPr bwMode="auto">
          <a:xfrm flipH="1">
            <a:off x="1485900" y="1988820"/>
            <a:ext cx="0" cy="600556"/>
          </a:xfrm>
          <a:prstGeom prst="line">
            <a:avLst/>
          </a:prstGeom>
          <a:noFill/>
          <a:ln w="12700">
            <a:solidFill>
              <a:schemeClr val="tx1"/>
            </a:solidFill>
            <a:round/>
            <a:headEnd type="triangle" w="med" len="med"/>
            <a:tailEnd type="triangle" w="med" len="med"/>
          </a:ln>
        </p:spPr>
        <p:txBody>
          <a:bodyPr wrap="square" anchor="ctr">
            <a:noAutofit/>
          </a:bodyPr>
          <a:lstStyle/>
          <a:p>
            <a:endParaRPr lang="en-US">
              <a:solidFill>
                <a:srgbClr val="000000"/>
              </a:solidFill>
            </a:endParaRPr>
          </a:p>
        </p:txBody>
      </p:sp>
      <p:sp>
        <p:nvSpPr>
          <p:cNvPr id="13393" name="Rectangle 199"/>
          <p:cNvSpPr>
            <a:spLocks noChangeArrowheads="1"/>
          </p:cNvSpPr>
          <p:nvPr/>
        </p:nvSpPr>
        <p:spPr bwMode="auto">
          <a:xfrm rot="16200000">
            <a:off x="1318460" y="2096298"/>
            <a:ext cx="353928" cy="400050"/>
          </a:xfrm>
          <a:prstGeom prst="rect">
            <a:avLst/>
          </a:prstGeom>
          <a:solidFill>
            <a:schemeClr val="bg1"/>
          </a:solidFill>
          <a:ln w="12700">
            <a:noFill/>
            <a:miter lim="800000"/>
            <a:headEnd type="none" w="lg" len="med"/>
            <a:tailEnd type="none" w="lg" len="med"/>
          </a:ln>
        </p:spPr>
        <p:txBody>
          <a:bodyPr wrap="square">
            <a:noAutofit/>
          </a:bodyPr>
          <a:lstStyle/>
          <a:p>
            <a:r>
              <a:rPr lang="en-US" sz="2000" b="1" dirty="0">
                <a:solidFill>
                  <a:srgbClr val="000000"/>
                </a:solidFill>
              </a:rPr>
              <a:t>H</a:t>
            </a:r>
          </a:p>
        </p:txBody>
      </p:sp>
      <p:sp>
        <p:nvSpPr>
          <p:cNvPr id="13394" name="Rectangle 115"/>
          <p:cNvSpPr>
            <a:spLocks noChangeArrowheads="1"/>
          </p:cNvSpPr>
          <p:nvPr/>
        </p:nvSpPr>
        <p:spPr bwMode="auto">
          <a:xfrm>
            <a:off x="8269596" y="4977402"/>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2"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3"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4"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5"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6"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0"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1" name="Group 215"/>
          <p:cNvGrpSpPr/>
          <p:nvPr/>
        </p:nvGrpSpPr>
        <p:grpSpPr>
          <a:xfrm rot="1242137">
            <a:off x="2966139" y="-210466"/>
            <a:ext cx="5249862" cy="3746500"/>
            <a:chOff x="2957513" y="39688"/>
            <a:chExt cx="5249862" cy="3746500"/>
          </a:xfrm>
        </p:grpSpPr>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2"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3"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4587642" y="6420851"/>
            <a:ext cx="2567242" cy="1389649"/>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4979332"/>
              <a:gd name="connsiteY0" fmla="*/ 849044 h 2525104"/>
              <a:gd name="connsiteX1" fmla="*/ 4979332 w 4979332"/>
              <a:gd name="connsiteY1" fmla="*/ 207264 h 2525104"/>
              <a:gd name="connsiteX0" fmla="*/ 0 w 4979332"/>
              <a:gd name="connsiteY0" fmla="*/ 849044 h 1431009"/>
              <a:gd name="connsiteX1" fmla="*/ 4979332 w 4979332"/>
              <a:gd name="connsiteY1" fmla="*/ 207264 h 1431009"/>
            </a:gdLst>
            <a:ahLst/>
            <a:cxnLst>
              <a:cxn ang="0">
                <a:pos x="connsiteX0" y="connsiteY0"/>
              </a:cxn>
              <a:cxn ang="0">
                <a:pos x="connsiteX1" y="connsiteY1"/>
              </a:cxn>
            </a:cxnLst>
            <a:rect l="l" t="t" r="r" b="b"/>
            <a:pathLst>
              <a:path w="4979332" h="1431009">
                <a:moveTo>
                  <a:pt x="0" y="849044"/>
                </a:moveTo>
                <a:cubicBezTo>
                  <a:pt x="2467157" y="1431009"/>
                  <a:pt x="3209054" y="0"/>
                  <a:pt x="4979332" y="207264"/>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4" name="Group 196"/>
          <p:cNvGrpSpPr/>
          <p:nvPr/>
        </p:nvGrpSpPr>
        <p:grpSpPr>
          <a:xfrm>
            <a:off x="6158332" y="3280412"/>
            <a:ext cx="3322097"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2895600" y="297180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153410" y="276891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5"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sp>
        <p:nvSpPr>
          <p:cNvPr id="263" name="Freeform 262"/>
          <p:cNvSpPr/>
          <p:nvPr/>
        </p:nvSpPr>
        <p:spPr bwMode="auto">
          <a:xfrm>
            <a:off x="4153256" y="2458046"/>
            <a:ext cx="228963" cy="4156804"/>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297052 w 613258"/>
              <a:gd name="connsiteY4" fmla="*/ 1181774 h 3603762"/>
              <a:gd name="connsiteX5" fmla="*/ 613258 w 613258"/>
              <a:gd name="connsiteY5" fmla="*/ 164942 h 3603762"/>
              <a:gd name="connsiteX6" fmla="*/ 605942 w 613258"/>
              <a:gd name="connsiteY6" fmla="*/ 84474 h 3603762"/>
              <a:gd name="connsiteX0" fmla="*/ 605942 w 613258"/>
              <a:gd name="connsiteY0" fmla="*/ 84474 h 3611096"/>
              <a:gd name="connsiteX1" fmla="*/ 86563 w 613258"/>
              <a:gd name="connsiteY1" fmla="*/ 1159809 h 3611096"/>
              <a:gd name="connsiteX2" fmla="*/ 86563 w 613258"/>
              <a:gd name="connsiteY2" fmla="*/ 3603086 h 3611096"/>
              <a:gd name="connsiteX3" fmla="*/ 297050 w 613258"/>
              <a:gd name="connsiteY3" fmla="*/ 3595789 h 3611096"/>
              <a:gd name="connsiteX4" fmla="*/ 297052 w 613258"/>
              <a:gd name="connsiteY4" fmla="*/ 1181774 h 3611096"/>
              <a:gd name="connsiteX5" fmla="*/ 613258 w 613258"/>
              <a:gd name="connsiteY5" fmla="*/ 164942 h 3611096"/>
              <a:gd name="connsiteX6" fmla="*/ 605942 w 613258"/>
              <a:gd name="connsiteY6" fmla="*/ 84474 h 3611096"/>
              <a:gd name="connsiteX0" fmla="*/ 605942 w 613258"/>
              <a:gd name="connsiteY0" fmla="*/ 40473 h 3567095"/>
              <a:gd name="connsiteX1" fmla="*/ 86563 w 613258"/>
              <a:gd name="connsiteY1" fmla="*/ 1115808 h 3567095"/>
              <a:gd name="connsiteX2" fmla="*/ 86563 w 613258"/>
              <a:gd name="connsiteY2" fmla="*/ 3559085 h 3567095"/>
              <a:gd name="connsiteX3" fmla="*/ 297050 w 613258"/>
              <a:gd name="connsiteY3" fmla="*/ 3551788 h 3567095"/>
              <a:gd name="connsiteX4" fmla="*/ 297052 w 613258"/>
              <a:gd name="connsiteY4" fmla="*/ 1137773 h 3567095"/>
              <a:gd name="connsiteX5" fmla="*/ 613258 w 613258"/>
              <a:gd name="connsiteY5" fmla="*/ 164942 h 3567095"/>
              <a:gd name="connsiteX6" fmla="*/ 605942 w 613258"/>
              <a:gd name="connsiteY6" fmla="*/ 40473 h 356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567095">
                <a:moveTo>
                  <a:pt x="605942" y="40473"/>
                </a:moveTo>
                <a:cubicBezTo>
                  <a:pt x="264663" y="151963"/>
                  <a:pt x="173126" y="529373"/>
                  <a:pt x="86563" y="1115808"/>
                </a:cubicBezTo>
                <a:cubicBezTo>
                  <a:pt x="0" y="1702243"/>
                  <a:pt x="74371" y="3154311"/>
                  <a:pt x="86563" y="3559085"/>
                </a:cubicBezTo>
                <a:cubicBezTo>
                  <a:pt x="144023" y="3547399"/>
                  <a:pt x="270927" y="3567095"/>
                  <a:pt x="297050" y="3551788"/>
                </a:cubicBezTo>
                <a:cubicBezTo>
                  <a:pt x="314119" y="3133602"/>
                  <a:pt x="244351" y="1702247"/>
                  <a:pt x="297052" y="1137773"/>
                </a:cubicBezTo>
                <a:cubicBezTo>
                  <a:pt x="349753" y="573299"/>
                  <a:pt x="372967" y="198609"/>
                  <a:pt x="613258" y="164942"/>
                </a:cubicBezTo>
                <a:cubicBezTo>
                  <a:pt x="600052" y="0"/>
                  <a:pt x="612243" y="82892"/>
                  <a:pt x="605942" y="40473"/>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97141" y="2559641"/>
            <a:ext cx="184897" cy="4040278"/>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5" name="Freeform 264"/>
          <p:cNvSpPr/>
          <p:nvPr/>
        </p:nvSpPr>
        <p:spPr bwMode="auto">
          <a:xfrm>
            <a:off x="4375746" y="2583427"/>
            <a:ext cx="177204" cy="4274573"/>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6"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7"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8"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9"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5" name="TextBox 214"/>
          <p:cNvSpPr txBox="1"/>
          <p:nvPr/>
        </p:nvSpPr>
        <p:spPr>
          <a:xfrm>
            <a:off x="4554746" y="276046"/>
            <a:ext cx="3714849" cy="523220"/>
          </a:xfrm>
          <a:prstGeom prst="rect">
            <a:avLst/>
          </a:prstGeom>
          <a:noFill/>
        </p:spPr>
        <p:txBody>
          <a:bodyPr wrap="none" rtlCol="0">
            <a:noAutofit/>
          </a:bodyPr>
          <a:lstStyle/>
          <a:p>
            <a:r>
              <a:rPr lang="es-HN" sz="2400" smtClean="0"/>
              <a:t>Reducir el caudal de la planta</a:t>
            </a:r>
            <a:endParaRPr lang="es-HN" sz="2400"/>
          </a:p>
        </p:txBody>
      </p:sp>
      <p:sp>
        <p:nvSpPr>
          <p:cNvPr id="217" name="Rectangle 216"/>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103559095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4412125" y="1778329"/>
            <a:ext cx="209895" cy="4930120"/>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4426228" y="6381750"/>
            <a:ext cx="183872" cy="321583"/>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6024785"/>
            <a:ext cx="3195876" cy="351951"/>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851826" y="173453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342937" y="2009330"/>
            <a:ext cx="311066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94" name="Rectangle 115"/>
          <p:cNvSpPr>
            <a:spLocks noChangeArrowheads="1"/>
          </p:cNvSpPr>
          <p:nvPr/>
        </p:nvSpPr>
        <p:spPr bwMode="auto">
          <a:xfrm>
            <a:off x="8440516" y="582345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2"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3"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4"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5"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6"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0"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1" name="Group 215"/>
          <p:cNvGrpSpPr/>
          <p:nvPr/>
        </p:nvGrpSpPr>
        <p:grpSpPr>
          <a:xfrm rot="2374105">
            <a:off x="3025961" y="-364294"/>
            <a:ext cx="5249862" cy="3746500"/>
            <a:chOff x="2957513" y="39688"/>
            <a:chExt cx="5249862" cy="3746500"/>
          </a:xfrm>
        </p:grpSpPr>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2"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3"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4631821" y="6532636"/>
            <a:ext cx="2574339" cy="365111"/>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95359"/>
              <a:gd name="connsiteY0" fmla="*/ 0 h 1676060"/>
              <a:gd name="connsiteX1" fmla="*/ 5095359 w 5095359"/>
              <a:gd name="connsiteY1" fmla="*/ 482213 h 1676060"/>
              <a:gd name="connsiteX0" fmla="*/ 0 w 5194810"/>
              <a:gd name="connsiteY0" fmla="*/ 0 h 1676060"/>
              <a:gd name="connsiteX1" fmla="*/ 5194810 w 5194810"/>
              <a:gd name="connsiteY1" fmla="*/ 878912 h 1676060"/>
              <a:gd name="connsiteX0" fmla="*/ 0 w 5194810"/>
              <a:gd name="connsiteY0" fmla="*/ 0 h 1676060"/>
              <a:gd name="connsiteX1" fmla="*/ 5194810 w 5194810"/>
              <a:gd name="connsiteY1" fmla="*/ 878912 h 1676060"/>
              <a:gd name="connsiteX0" fmla="*/ 0 w 5194810"/>
              <a:gd name="connsiteY0" fmla="*/ 7346 h 1676060"/>
              <a:gd name="connsiteX1" fmla="*/ 69111 w 5194810"/>
              <a:gd name="connsiteY1" fmla="*/ 0 h 1676060"/>
              <a:gd name="connsiteX2" fmla="*/ 5194810 w 5194810"/>
              <a:gd name="connsiteY2" fmla="*/ 886258 h 1676060"/>
              <a:gd name="connsiteX0" fmla="*/ 0 w 5194810"/>
              <a:gd name="connsiteY0" fmla="*/ 7346 h 1242630"/>
              <a:gd name="connsiteX1" fmla="*/ 69111 w 5194810"/>
              <a:gd name="connsiteY1" fmla="*/ 0 h 1242630"/>
              <a:gd name="connsiteX2" fmla="*/ 5194810 w 5194810"/>
              <a:gd name="connsiteY2" fmla="*/ 886258 h 1242630"/>
              <a:gd name="connsiteX0" fmla="*/ 0 w 5194810"/>
              <a:gd name="connsiteY0" fmla="*/ 0 h 1881757"/>
              <a:gd name="connsiteX1" fmla="*/ 234862 w 5194810"/>
              <a:gd name="connsiteY1" fmla="*/ 639126 h 1881757"/>
              <a:gd name="connsiteX2" fmla="*/ 5194810 w 5194810"/>
              <a:gd name="connsiteY2" fmla="*/ 878912 h 1881757"/>
              <a:gd name="connsiteX0" fmla="*/ 23991 w 4983939"/>
              <a:gd name="connsiteY0" fmla="*/ 0 h 1242630"/>
              <a:gd name="connsiteX1" fmla="*/ 4983939 w 4983939"/>
              <a:gd name="connsiteY1" fmla="*/ 239786 h 1242630"/>
              <a:gd name="connsiteX0" fmla="*/ 1 w 4959949"/>
              <a:gd name="connsiteY0" fmla="*/ 0 h 588812"/>
              <a:gd name="connsiteX1" fmla="*/ 4959949 w 4959949"/>
              <a:gd name="connsiteY1" fmla="*/ 239786 h 588812"/>
              <a:gd name="connsiteX0" fmla="*/ 0 w 4993098"/>
              <a:gd name="connsiteY0" fmla="*/ 158481 h 747293"/>
              <a:gd name="connsiteX1" fmla="*/ 4993098 w 4993098"/>
              <a:gd name="connsiteY1" fmla="*/ 133801 h 747293"/>
              <a:gd name="connsiteX0" fmla="*/ 0 w 4993098"/>
              <a:gd name="connsiteY0" fmla="*/ 158481 h 313863"/>
              <a:gd name="connsiteX1" fmla="*/ 4993098 w 4993098"/>
              <a:gd name="connsiteY1" fmla="*/ 133801 h 313863"/>
            </a:gdLst>
            <a:ahLst/>
            <a:cxnLst>
              <a:cxn ang="0">
                <a:pos x="connsiteX0" y="connsiteY0"/>
              </a:cxn>
              <a:cxn ang="0">
                <a:pos x="connsiteX1" y="connsiteY1"/>
              </a:cxn>
            </a:cxnLst>
            <a:rect l="l" t="t" r="r" b="b"/>
            <a:pathLst>
              <a:path w="4993098" h="313863">
                <a:moveTo>
                  <a:pt x="0" y="158481"/>
                </a:moveTo>
                <a:cubicBezTo>
                  <a:pt x="1285445" y="313863"/>
                  <a:pt x="3222820" y="0"/>
                  <a:pt x="4993098" y="133801"/>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4" name="Group 196"/>
          <p:cNvGrpSpPr/>
          <p:nvPr/>
        </p:nvGrpSpPr>
        <p:grpSpPr>
          <a:xfrm>
            <a:off x="6158332" y="3280412"/>
            <a:ext cx="3322097"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2743200" y="20002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001010" y="17973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5"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sp>
        <p:nvSpPr>
          <p:cNvPr id="263" name="Freeform 262"/>
          <p:cNvSpPr/>
          <p:nvPr/>
        </p:nvSpPr>
        <p:spPr bwMode="auto">
          <a:xfrm>
            <a:off x="4153256" y="1897166"/>
            <a:ext cx="256374" cy="4717684"/>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297052 w 613258"/>
              <a:gd name="connsiteY4" fmla="*/ 1181774 h 3603762"/>
              <a:gd name="connsiteX5" fmla="*/ 613258 w 613258"/>
              <a:gd name="connsiteY5" fmla="*/ 164942 h 3603762"/>
              <a:gd name="connsiteX6" fmla="*/ 605942 w 613258"/>
              <a:gd name="connsiteY6" fmla="*/ 84474 h 3603762"/>
              <a:gd name="connsiteX0" fmla="*/ 605942 w 613258"/>
              <a:gd name="connsiteY0" fmla="*/ 84474 h 3611096"/>
              <a:gd name="connsiteX1" fmla="*/ 86563 w 613258"/>
              <a:gd name="connsiteY1" fmla="*/ 1159809 h 3611096"/>
              <a:gd name="connsiteX2" fmla="*/ 86563 w 613258"/>
              <a:gd name="connsiteY2" fmla="*/ 3603086 h 3611096"/>
              <a:gd name="connsiteX3" fmla="*/ 297050 w 613258"/>
              <a:gd name="connsiteY3" fmla="*/ 3595789 h 3611096"/>
              <a:gd name="connsiteX4" fmla="*/ 297052 w 613258"/>
              <a:gd name="connsiteY4" fmla="*/ 1181774 h 3611096"/>
              <a:gd name="connsiteX5" fmla="*/ 613258 w 613258"/>
              <a:gd name="connsiteY5" fmla="*/ 164942 h 3611096"/>
              <a:gd name="connsiteX6" fmla="*/ 605942 w 613258"/>
              <a:gd name="connsiteY6" fmla="*/ 84474 h 3611096"/>
              <a:gd name="connsiteX0" fmla="*/ 605942 w 613258"/>
              <a:gd name="connsiteY0" fmla="*/ 40473 h 3567095"/>
              <a:gd name="connsiteX1" fmla="*/ 86563 w 613258"/>
              <a:gd name="connsiteY1" fmla="*/ 1115808 h 3567095"/>
              <a:gd name="connsiteX2" fmla="*/ 86563 w 613258"/>
              <a:gd name="connsiteY2" fmla="*/ 3559085 h 3567095"/>
              <a:gd name="connsiteX3" fmla="*/ 297050 w 613258"/>
              <a:gd name="connsiteY3" fmla="*/ 3551788 h 3567095"/>
              <a:gd name="connsiteX4" fmla="*/ 297052 w 613258"/>
              <a:gd name="connsiteY4" fmla="*/ 1137773 h 3567095"/>
              <a:gd name="connsiteX5" fmla="*/ 613258 w 613258"/>
              <a:gd name="connsiteY5" fmla="*/ 164942 h 3567095"/>
              <a:gd name="connsiteX6" fmla="*/ 605942 w 613258"/>
              <a:gd name="connsiteY6" fmla="*/ 40473 h 356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567095">
                <a:moveTo>
                  <a:pt x="605942" y="40473"/>
                </a:moveTo>
                <a:cubicBezTo>
                  <a:pt x="264663" y="151963"/>
                  <a:pt x="173126" y="529373"/>
                  <a:pt x="86563" y="1115808"/>
                </a:cubicBezTo>
                <a:cubicBezTo>
                  <a:pt x="0" y="1702243"/>
                  <a:pt x="74371" y="3154311"/>
                  <a:pt x="86563" y="3559085"/>
                </a:cubicBezTo>
                <a:cubicBezTo>
                  <a:pt x="144023" y="3547399"/>
                  <a:pt x="270927" y="3567095"/>
                  <a:pt x="297050" y="3551788"/>
                </a:cubicBezTo>
                <a:cubicBezTo>
                  <a:pt x="314119" y="3133602"/>
                  <a:pt x="244351" y="1702247"/>
                  <a:pt x="297052" y="1137773"/>
                </a:cubicBezTo>
                <a:cubicBezTo>
                  <a:pt x="349753" y="573299"/>
                  <a:pt x="372967" y="198609"/>
                  <a:pt x="613258" y="164942"/>
                </a:cubicBezTo>
                <a:cubicBezTo>
                  <a:pt x="600052" y="0"/>
                  <a:pt x="612243" y="82892"/>
                  <a:pt x="605942" y="40473"/>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78893" y="1999716"/>
            <a:ext cx="247828" cy="4600203"/>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5" name="Freeform 264"/>
          <p:cNvSpPr/>
          <p:nvPr/>
        </p:nvSpPr>
        <p:spPr bwMode="auto">
          <a:xfrm>
            <a:off x="4431100" y="2036482"/>
            <a:ext cx="198049" cy="4383368"/>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6"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7"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8"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9"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5" name="TextBox 214"/>
          <p:cNvSpPr txBox="1"/>
          <p:nvPr/>
        </p:nvSpPr>
        <p:spPr>
          <a:xfrm>
            <a:off x="4554747" y="276046"/>
            <a:ext cx="1917491" cy="523220"/>
          </a:xfrm>
          <a:prstGeom prst="rect">
            <a:avLst/>
          </a:prstGeom>
          <a:noFill/>
        </p:spPr>
        <p:txBody>
          <a:bodyPr wrap="none" rtlCol="0">
            <a:noAutofit/>
          </a:bodyPr>
          <a:lstStyle/>
          <a:p>
            <a:r>
              <a:rPr lang="es-HN" sz="2400" dirty="0" smtClean="0">
                <a:solidFill>
                  <a:srgbClr val="000000"/>
                </a:solidFill>
              </a:rPr>
              <a:t>Apagar la planta</a:t>
            </a:r>
            <a:endParaRPr lang="es-HN" sz="2400" dirty="0">
              <a:solidFill>
                <a:srgbClr val="000000"/>
              </a:solidFill>
            </a:endParaRPr>
          </a:p>
        </p:txBody>
      </p:sp>
      <p:sp>
        <p:nvSpPr>
          <p:cNvPr id="216" name="Rectangle 215"/>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Rectangle 212"/>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53183239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marL="0" indent="0">
              <a:buNone/>
            </a:pPr>
            <a:r>
              <a:rPr lang="en-US" dirty="0"/>
              <a:t>K.A. </a:t>
            </a:r>
            <a:r>
              <a:rPr lang="en-US" dirty="0" err="1"/>
              <a:t>Swetland</a:t>
            </a:r>
            <a:r>
              <a:rPr lang="en-US" dirty="0"/>
              <a:t>, M. Weber-Shirk, and L.W. Lion “Gravity-Powered Chemical Dose Controller for Sustainable, Municipal-Scale Drinking Water Treatment”, </a:t>
            </a:r>
            <a:r>
              <a:rPr lang="en-US" i="1" dirty="0"/>
              <a:t>ASCE Journal of Environmental </a:t>
            </a:r>
            <a:r>
              <a:rPr lang="en-US" i="1" dirty="0" smtClean="0"/>
              <a:t>Engineering</a:t>
            </a:r>
            <a:r>
              <a:rPr lang="en-US" dirty="0" smtClean="0"/>
              <a:t>.</a:t>
            </a:r>
            <a:endParaRPr lang="en-US" dirty="0"/>
          </a:p>
        </p:txBody>
      </p:sp>
      <p:sp>
        <p:nvSpPr>
          <p:cNvPr id="3" name="Title 2"/>
          <p:cNvSpPr>
            <a:spLocks noGrp="1"/>
          </p:cNvSpPr>
          <p:nvPr>
            <p:ph type="title"/>
          </p:nvPr>
        </p:nvSpPr>
        <p:spPr/>
        <p:txBody>
          <a:bodyPr/>
          <a:lstStyle/>
          <a:p>
            <a:r>
              <a:rPr lang="es-HN" dirty="0" smtClean="0"/>
              <a:t>Publicación</a:t>
            </a:r>
            <a:endParaRPr lang="es-HN" dirty="0"/>
          </a:p>
        </p:txBody>
      </p:sp>
    </p:spTree>
    <p:extLst>
      <p:ext uri="{BB962C8B-B14F-4D97-AF65-F5344CB8AC3E}">
        <p14:creationId xmlns:p14="http://schemas.microsoft.com/office/powerpoint/2010/main" val="225740906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s-HN" dirty="0" smtClean="0"/>
              <a:t>Nuevas tecnologías: Sedimentación</a:t>
            </a:r>
            <a:endParaRPr lang="es-HN" dirty="0"/>
          </a:p>
        </p:txBody>
      </p:sp>
    </p:spTree>
    <p:extLst>
      <p:ext uri="{BB962C8B-B14F-4D97-AF65-F5344CB8AC3E}">
        <p14:creationId xmlns:p14="http://schemas.microsoft.com/office/powerpoint/2010/main" val="4163643084"/>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1" name="Picture 3"/>
          <p:cNvPicPr>
            <a:picLocks noChangeAspect="1" noChangeArrowheads="1"/>
          </p:cNvPicPr>
          <p:nvPr/>
        </p:nvPicPr>
        <p:blipFill>
          <a:blip r:embed="rId3" cstate="print"/>
          <a:srcRect/>
          <a:stretch>
            <a:fillRect/>
          </a:stretch>
        </p:blipFill>
        <p:spPr bwMode="auto">
          <a:xfrm>
            <a:off x="2514600" y="1524000"/>
            <a:ext cx="3943350" cy="5257800"/>
          </a:xfrm>
          <a:prstGeom prst="rect">
            <a:avLst/>
          </a:prstGeom>
          <a:noFill/>
          <a:ln w="12700">
            <a:noFill/>
            <a:miter lim="800000"/>
            <a:headEnd type="none" w="lg" len="med"/>
            <a:tailEnd type="none" w="lg" len="med"/>
          </a:ln>
          <a:effectLst/>
        </p:spPr>
      </p:pic>
      <p:sp>
        <p:nvSpPr>
          <p:cNvPr id="447493" name="Rectangle 5"/>
          <p:cNvSpPr>
            <a:spLocks noGrp="1" noChangeArrowheads="1"/>
          </p:cNvSpPr>
          <p:nvPr>
            <p:ph type="title"/>
          </p:nvPr>
        </p:nvSpPr>
        <p:spPr/>
        <p:txBody>
          <a:bodyPr/>
          <a:lstStyle/>
          <a:p>
            <a:r>
              <a:rPr lang="en-US" dirty="0" err="1" smtClean="0"/>
              <a:t>Ojojona</a:t>
            </a:r>
            <a:r>
              <a:rPr lang="en-US" dirty="0" smtClean="0"/>
              <a:t> - 2006</a:t>
            </a:r>
            <a:endParaRPr lang="en-US" dirty="0"/>
          </a:p>
        </p:txBody>
      </p:sp>
    </p:spTree>
    <p:extLst>
      <p:ext uri="{BB962C8B-B14F-4D97-AF65-F5344CB8AC3E}">
        <p14:creationId xmlns:p14="http://schemas.microsoft.com/office/powerpoint/2010/main" val="823082467"/>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Támara - 2008 </a:t>
            </a:r>
            <a:endParaRPr lang="es-HN" dirty="0"/>
          </a:p>
        </p:txBody>
      </p:sp>
      <p:pic>
        <p:nvPicPr>
          <p:cNvPr id="4" name="Picture 7"/>
          <p:cNvPicPr>
            <a:picLocks noChangeAspect="1" noChangeArrowheads="1"/>
          </p:cNvPicPr>
          <p:nvPr/>
        </p:nvPicPr>
        <p:blipFill>
          <a:blip r:embed="rId2" cstate="print"/>
          <a:srcRect/>
          <a:stretch>
            <a:fillRect/>
          </a:stretch>
        </p:blipFill>
        <p:spPr bwMode="auto">
          <a:xfrm>
            <a:off x="3200400" y="1587137"/>
            <a:ext cx="3943350" cy="5257800"/>
          </a:xfrm>
          <a:prstGeom prst="rect">
            <a:avLst/>
          </a:prstGeom>
          <a:noFill/>
          <a:ln w="12700">
            <a:noFill/>
            <a:miter lim="800000"/>
            <a:headEnd type="none" w="lg" len="med"/>
            <a:tailEnd type="none" w="lg" len="med"/>
          </a:ln>
          <a:effectLst/>
        </p:spPr>
      </p:pic>
    </p:spTree>
    <p:extLst>
      <p:ext uri="{BB962C8B-B14F-4D97-AF65-F5344CB8AC3E}">
        <p14:creationId xmlns:p14="http://schemas.microsoft.com/office/powerpoint/2010/main" val="2789782527"/>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IMGP5757"/>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Title 5"/>
          <p:cNvSpPr>
            <a:spLocks noGrp="1"/>
          </p:cNvSpPr>
          <p:nvPr>
            <p:ph type="title"/>
          </p:nvPr>
        </p:nvSpPr>
        <p:spPr/>
        <p:txBody>
          <a:bodyPr/>
          <a:lstStyle/>
          <a:p>
            <a:r>
              <a:rPr lang="es-HN" dirty="0" smtClean="0"/>
              <a:t>Cuatro Comunidades - 2009</a:t>
            </a:r>
            <a:endParaRPr lang="en-US" dirty="0"/>
          </a:p>
        </p:txBody>
      </p:sp>
      <p:grpSp>
        <p:nvGrpSpPr>
          <p:cNvPr id="4" name="Group 8"/>
          <p:cNvGrpSpPr/>
          <p:nvPr/>
        </p:nvGrpSpPr>
        <p:grpSpPr>
          <a:xfrm>
            <a:off x="9144000" y="1890344"/>
            <a:ext cx="9144000" cy="4967656"/>
            <a:chOff x="0" y="1890344"/>
            <a:chExt cx="9144000" cy="4967656"/>
          </a:xfrm>
        </p:grpSpPr>
        <p:pic>
          <p:nvPicPr>
            <p:cNvPr id="5" name="Picture 4" descr="IMGP575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890344"/>
              <a:ext cx="6694331" cy="4967656"/>
            </a:xfrm>
            <a:prstGeom prst="rect">
              <a:avLst/>
            </a:prstGeom>
            <a:noFill/>
            <a:ln w="9525">
              <a:noFill/>
              <a:miter lim="800000"/>
              <a:headEnd/>
              <a:tailEnd/>
            </a:ln>
            <a:effectLst/>
          </p:spPr>
        </p:pic>
        <p:pic>
          <p:nvPicPr>
            <p:cNvPr id="7" name="Picture 4" descr="IMGP668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5407257" y="1890344"/>
              <a:ext cx="3736743" cy="4958877"/>
            </a:xfrm>
            <a:prstGeom prst="rect">
              <a:avLst/>
            </a:prstGeom>
            <a:noFill/>
          </p:spPr>
        </p:pic>
      </p:grpSp>
    </p:spTree>
    <p:extLst>
      <p:ext uri="{BB962C8B-B14F-4D97-AF65-F5344CB8AC3E}">
        <p14:creationId xmlns:p14="http://schemas.microsoft.com/office/powerpoint/2010/main" val="19418935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1.48148E-6 L -1.00521 -1.48148E-6 " pathEditMode="relative" rAng="0" ptsTypes="AA">
                                      <p:cBhvr>
                                        <p:cTn id="6" dur="500" fill="hold"/>
                                        <p:tgtEl>
                                          <p:spTgt spid="4"/>
                                        </p:tgtEl>
                                        <p:attrNameLst>
                                          <p:attrName>ppt_x</p:attrName>
                                          <p:attrName>ppt_y</p:attrName>
                                        </p:attrNameLst>
                                      </p:cBhvr>
                                      <p:rCtr x="-50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Flóculos escapando en </a:t>
            </a:r>
            <a:r>
              <a:rPr lang="es-HN" dirty="0" err="1" smtClean="0"/>
              <a:t>Agalteca</a:t>
            </a:r>
            <a:r>
              <a:rPr lang="es-HN" dirty="0" smtClean="0"/>
              <a:t>  - 2010</a:t>
            </a:r>
            <a:endParaRPr lang="es-HN" dirty="0"/>
          </a:p>
        </p:txBody>
      </p:sp>
      <p:pic>
        <p:nvPicPr>
          <p:cNvPr id="7" name="Content Placeholder 6" descr="Agalteca floc accumulation difference 091211.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09600" y="1521395"/>
            <a:ext cx="8001000" cy="5336605"/>
          </a:xfrm>
        </p:spPr>
      </p:pic>
      <p:sp>
        <p:nvSpPr>
          <p:cNvPr id="80898" name="AutoShape 2" descr="https://mail.google.com/mail/?ui=2&amp;ik=4132c39bb2&amp;view=att&amp;th=1325fea3c1519bb2&amp;attid=0.1&amp;disp=inline&amp;realattid=f_gsi2hdwy0&amp;z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0900" name="AutoShape 4" descr="https://mail.google.com/mail/?ui=2&amp;ik=4132c39bb2&amp;view=att&amp;th=1325fea3c1519bb2&amp;attid=0.1&amp;disp=inline&amp;realattid=f_gsi2hdwy0&amp;z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0902" name="AutoShape 6" descr="https://mail.google.com/mail/?ui=2&amp;ik=4132c39bb2&amp;view=att&amp;th=1325fea3c1519bb2&amp;attid=0.1&amp;disp=inline&amp;realattid=f_gsi2hdwy0&amp;z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12722378"/>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d side view.wmf"/>
          <p:cNvPicPr>
            <a:picLocks noChangeAspect="1"/>
          </p:cNvPicPr>
          <p:nvPr/>
        </p:nvPicPr>
        <p:blipFill>
          <a:blip r:embed="rId3" cstate="email">
            <a:lum bright="-40000"/>
            <a:extLst>
              <a:ext uri="{28A0092B-C50C-407E-A947-70E740481C1C}">
                <a14:useLocalDpi xmlns:a14="http://schemas.microsoft.com/office/drawing/2010/main"/>
              </a:ext>
            </a:extLst>
          </a:blip>
          <a:srcRect l="13288" t="15241" r="13288" b="4065"/>
          <a:stretch>
            <a:fillRect/>
          </a:stretch>
        </p:blipFill>
        <p:spPr>
          <a:xfrm>
            <a:off x="0" y="1954060"/>
            <a:ext cx="9185453" cy="4764098"/>
          </a:xfrm>
          <a:prstGeom prst="rect">
            <a:avLst/>
          </a:prstGeom>
        </p:spPr>
      </p:pic>
      <p:sp>
        <p:nvSpPr>
          <p:cNvPr id="2" name="Title 1"/>
          <p:cNvSpPr>
            <a:spLocks noGrp="1"/>
          </p:cNvSpPr>
          <p:nvPr>
            <p:ph type="title"/>
          </p:nvPr>
        </p:nvSpPr>
        <p:spPr/>
        <p:txBody>
          <a:bodyPr/>
          <a:lstStyle/>
          <a:p>
            <a:r>
              <a:rPr lang="es-HN" dirty="0" smtClean="0"/>
              <a:t>Circulación de larga escala</a:t>
            </a:r>
            <a:endParaRPr lang="es-HN" dirty="0"/>
          </a:p>
        </p:txBody>
      </p:sp>
      <p:sp>
        <p:nvSpPr>
          <p:cNvPr id="43" name="Rectangle 42"/>
          <p:cNvSpPr/>
          <p:nvPr/>
        </p:nvSpPr>
        <p:spPr bwMode="auto">
          <a:xfrm>
            <a:off x="609600" y="4572000"/>
            <a:ext cx="8001000" cy="15240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pic>
        <p:nvPicPr>
          <p:cNvPr id="42" name="Picture 41" descr="sed side view.wmf"/>
          <p:cNvPicPr>
            <a:picLocks noChangeAspect="1"/>
          </p:cNvPicPr>
          <p:nvPr/>
        </p:nvPicPr>
        <p:blipFill>
          <a:blip r:embed="rId3" cstate="email">
            <a:lum bright="-40000"/>
            <a:extLst>
              <a:ext uri="{28A0092B-C50C-407E-A947-70E740481C1C}">
                <a14:useLocalDpi xmlns:a14="http://schemas.microsoft.com/office/drawing/2010/main"/>
              </a:ext>
            </a:extLst>
          </a:blip>
          <a:srcRect l="18161" t="63456" r="17883" b="14603"/>
          <a:stretch>
            <a:fillRect/>
          </a:stretch>
        </p:blipFill>
        <p:spPr>
          <a:xfrm>
            <a:off x="617262" y="4437432"/>
            <a:ext cx="8001000" cy="1295400"/>
          </a:xfrm>
          <a:prstGeom prst="rect">
            <a:avLst/>
          </a:prstGeom>
        </p:spPr>
      </p:pic>
      <p:grpSp>
        <p:nvGrpSpPr>
          <p:cNvPr id="3" name="Group 47"/>
          <p:cNvGrpSpPr/>
          <p:nvPr/>
        </p:nvGrpSpPr>
        <p:grpSpPr>
          <a:xfrm>
            <a:off x="1658162" y="5503861"/>
            <a:ext cx="6313248" cy="476950"/>
            <a:chOff x="1715312" y="5865811"/>
            <a:chExt cx="6313248" cy="476950"/>
          </a:xfrm>
        </p:grpSpPr>
        <p:cxnSp>
          <p:nvCxnSpPr>
            <p:cNvPr id="97" name="Straight Arrow Connector 96"/>
            <p:cNvCxnSpPr/>
            <p:nvPr/>
          </p:nvCxnSpPr>
          <p:spPr bwMode="auto">
            <a:xfrm rot="16200000" flipH="1">
              <a:off x="1715312" y="6068440"/>
              <a:ext cx="274320" cy="274320"/>
            </a:xfrm>
            <a:prstGeom prst="straightConnector1">
              <a:avLst/>
            </a:prstGeom>
            <a:noFill/>
            <a:ln w="25400" cap="flat" cmpd="sng" algn="ctr">
              <a:solidFill>
                <a:schemeClr val="tx2"/>
              </a:solidFill>
              <a:prstDash val="solid"/>
              <a:round/>
              <a:headEnd type="none" w="lg" len="med"/>
              <a:tailEnd type="arrow"/>
            </a:ln>
            <a:effectLst/>
          </p:spPr>
        </p:cxnSp>
        <p:cxnSp>
          <p:nvCxnSpPr>
            <p:cNvPr id="100" name="Straight Arrow Connector 99"/>
            <p:cNvCxnSpPr/>
            <p:nvPr/>
          </p:nvCxnSpPr>
          <p:spPr bwMode="auto">
            <a:xfrm rot="16200000" flipH="1">
              <a:off x="1944564" y="6073012"/>
              <a:ext cx="274320" cy="265176"/>
            </a:xfrm>
            <a:prstGeom prst="straightConnector1">
              <a:avLst/>
            </a:prstGeom>
            <a:noFill/>
            <a:ln w="25400" cap="flat" cmpd="sng" algn="ctr">
              <a:solidFill>
                <a:schemeClr val="tx2"/>
              </a:solidFill>
              <a:prstDash val="solid"/>
              <a:round/>
              <a:headEnd type="none" w="lg" len="med"/>
              <a:tailEnd type="arrow"/>
            </a:ln>
            <a:effectLst/>
          </p:spPr>
        </p:cxnSp>
        <p:cxnSp>
          <p:nvCxnSpPr>
            <p:cNvPr id="103" name="Straight Arrow Connector 102"/>
            <p:cNvCxnSpPr/>
            <p:nvPr/>
          </p:nvCxnSpPr>
          <p:spPr bwMode="auto">
            <a:xfrm rot="16200000" flipH="1">
              <a:off x="2173816" y="6077585"/>
              <a:ext cx="274320" cy="256032"/>
            </a:xfrm>
            <a:prstGeom prst="straightConnector1">
              <a:avLst/>
            </a:prstGeom>
            <a:noFill/>
            <a:ln w="25400" cap="flat" cmpd="sng" algn="ctr">
              <a:solidFill>
                <a:schemeClr val="tx2"/>
              </a:solidFill>
              <a:prstDash val="solid"/>
              <a:round/>
              <a:headEnd type="none" w="lg" len="med"/>
              <a:tailEnd type="arrow"/>
            </a:ln>
            <a:effectLst/>
          </p:spPr>
        </p:cxnSp>
        <p:cxnSp>
          <p:nvCxnSpPr>
            <p:cNvPr id="106" name="Straight Arrow Connector 105"/>
            <p:cNvCxnSpPr/>
            <p:nvPr/>
          </p:nvCxnSpPr>
          <p:spPr bwMode="auto">
            <a:xfrm rot="16200000" flipH="1">
              <a:off x="2403068" y="6082157"/>
              <a:ext cx="274320" cy="246888"/>
            </a:xfrm>
            <a:prstGeom prst="straightConnector1">
              <a:avLst/>
            </a:prstGeom>
            <a:noFill/>
            <a:ln w="25400" cap="flat" cmpd="sng" algn="ctr">
              <a:solidFill>
                <a:schemeClr val="tx2"/>
              </a:solidFill>
              <a:prstDash val="solid"/>
              <a:round/>
              <a:headEnd type="none" w="lg" len="med"/>
              <a:tailEnd type="arrow"/>
            </a:ln>
            <a:effectLst/>
          </p:spPr>
        </p:cxnSp>
        <p:cxnSp>
          <p:nvCxnSpPr>
            <p:cNvPr id="109" name="Straight Arrow Connector 108"/>
            <p:cNvCxnSpPr/>
            <p:nvPr/>
          </p:nvCxnSpPr>
          <p:spPr bwMode="auto">
            <a:xfrm rot="16200000" flipH="1">
              <a:off x="2632320" y="6086729"/>
              <a:ext cx="274320" cy="237744"/>
            </a:xfrm>
            <a:prstGeom prst="straightConnector1">
              <a:avLst/>
            </a:prstGeom>
            <a:noFill/>
            <a:ln w="25400" cap="flat" cmpd="sng" algn="ctr">
              <a:solidFill>
                <a:schemeClr val="tx2"/>
              </a:solidFill>
              <a:prstDash val="solid"/>
              <a:round/>
              <a:headEnd type="none" w="lg" len="med"/>
              <a:tailEnd type="arrow"/>
            </a:ln>
            <a:effectLst/>
          </p:spPr>
        </p:cxnSp>
        <p:cxnSp>
          <p:nvCxnSpPr>
            <p:cNvPr id="112" name="Straight Arrow Connector 111"/>
            <p:cNvCxnSpPr/>
            <p:nvPr/>
          </p:nvCxnSpPr>
          <p:spPr bwMode="auto">
            <a:xfrm rot="16200000" flipH="1">
              <a:off x="2861572" y="6091301"/>
              <a:ext cx="274320" cy="228600"/>
            </a:xfrm>
            <a:prstGeom prst="straightConnector1">
              <a:avLst/>
            </a:prstGeom>
            <a:noFill/>
            <a:ln w="25400" cap="flat" cmpd="sng" algn="ctr">
              <a:solidFill>
                <a:schemeClr val="tx2"/>
              </a:solidFill>
              <a:prstDash val="solid"/>
              <a:round/>
              <a:headEnd type="none" w="lg" len="med"/>
              <a:tailEnd type="arrow"/>
            </a:ln>
            <a:effectLst/>
          </p:spPr>
        </p:cxnSp>
        <p:cxnSp>
          <p:nvCxnSpPr>
            <p:cNvPr id="115" name="Straight Arrow Connector 114"/>
            <p:cNvCxnSpPr/>
            <p:nvPr/>
          </p:nvCxnSpPr>
          <p:spPr bwMode="auto">
            <a:xfrm rot="16200000" flipH="1">
              <a:off x="3090824" y="6095873"/>
              <a:ext cx="274320" cy="219456"/>
            </a:xfrm>
            <a:prstGeom prst="straightConnector1">
              <a:avLst/>
            </a:prstGeom>
            <a:noFill/>
            <a:ln w="25400" cap="flat" cmpd="sng" algn="ctr">
              <a:solidFill>
                <a:schemeClr val="tx2"/>
              </a:solidFill>
              <a:prstDash val="solid"/>
              <a:round/>
              <a:headEnd type="none" w="lg" len="med"/>
              <a:tailEnd type="arrow"/>
            </a:ln>
            <a:effectLst/>
          </p:spPr>
        </p:cxnSp>
        <p:cxnSp>
          <p:nvCxnSpPr>
            <p:cNvPr id="118" name="Straight Arrow Connector 117"/>
            <p:cNvCxnSpPr/>
            <p:nvPr/>
          </p:nvCxnSpPr>
          <p:spPr bwMode="auto">
            <a:xfrm rot="16200000" flipH="1">
              <a:off x="3320076" y="6100445"/>
              <a:ext cx="274320" cy="210312"/>
            </a:xfrm>
            <a:prstGeom prst="straightConnector1">
              <a:avLst/>
            </a:prstGeom>
            <a:noFill/>
            <a:ln w="25400" cap="flat" cmpd="sng" algn="ctr">
              <a:solidFill>
                <a:schemeClr val="tx2"/>
              </a:solidFill>
              <a:prstDash val="solid"/>
              <a:round/>
              <a:headEnd type="none" w="lg" len="med"/>
              <a:tailEnd type="arrow"/>
            </a:ln>
            <a:effectLst/>
          </p:spPr>
        </p:cxnSp>
        <p:cxnSp>
          <p:nvCxnSpPr>
            <p:cNvPr id="121" name="Straight Arrow Connector 120"/>
            <p:cNvCxnSpPr/>
            <p:nvPr/>
          </p:nvCxnSpPr>
          <p:spPr bwMode="auto">
            <a:xfrm rot="16200000" flipH="1">
              <a:off x="3549328" y="6105017"/>
              <a:ext cx="274320" cy="201168"/>
            </a:xfrm>
            <a:prstGeom prst="straightConnector1">
              <a:avLst/>
            </a:prstGeom>
            <a:noFill/>
            <a:ln w="25400" cap="flat" cmpd="sng" algn="ctr">
              <a:solidFill>
                <a:schemeClr val="tx2"/>
              </a:solidFill>
              <a:prstDash val="solid"/>
              <a:round/>
              <a:headEnd type="none" w="lg" len="med"/>
              <a:tailEnd type="arrow"/>
            </a:ln>
            <a:effectLst/>
          </p:spPr>
        </p:cxnSp>
        <p:cxnSp>
          <p:nvCxnSpPr>
            <p:cNvPr id="124" name="Straight Arrow Connector 123"/>
            <p:cNvCxnSpPr/>
            <p:nvPr/>
          </p:nvCxnSpPr>
          <p:spPr bwMode="auto">
            <a:xfrm rot="16200000" flipH="1">
              <a:off x="3778580" y="6109589"/>
              <a:ext cx="274320" cy="192024"/>
            </a:xfrm>
            <a:prstGeom prst="straightConnector1">
              <a:avLst/>
            </a:prstGeom>
            <a:noFill/>
            <a:ln w="25400" cap="flat" cmpd="sng" algn="ctr">
              <a:solidFill>
                <a:schemeClr val="tx2"/>
              </a:solidFill>
              <a:prstDash val="solid"/>
              <a:round/>
              <a:headEnd type="none" w="lg" len="med"/>
              <a:tailEnd type="arrow"/>
            </a:ln>
            <a:effectLst/>
          </p:spPr>
        </p:cxnSp>
        <p:cxnSp>
          <p:nvCxnSpPr>
            <p:cNvPr id="127" name="Straight Arrow Connector 126"/>
            <p:cNvCxnSpPr/>
            <p:nvPr/>
          </p:nvCxnSpPr>
          <p:spPr bwMode="auto">
            <a:xfrm rot="16200000" flipH="1">
              <a:off x="4007832" y="6114161"/>
              <a:ext cx="274320" cy="182880"/>
            </a:xfrm>
            <a:prstGeom prst="straightConnector1">
              <a:avLst/>
            </a:prstGeom>
            <a:noFill/>
            <a:ln w="25400" cap="flat" cmpd="sng" algn="ctr">
              <a:solidFill>
                <a:schemeClr val="tx2"/>
              </a:solidFill>
              <a:prstDash val="solid"/>
              <a:round/>
              <a:headEnd type="none" w="lg" len="med"/>
              <a:tailEnd type="arrow"/>
            </a:ln>
            <a:effectLst/>
          </p:spPr>
        </p:cxnSp>
        <p:cxnSp>
          <p:nvCxnSpPr>
            <p:cNvPr id="130" name="Straight Arrow Connector 129"/>
            <p:cNvCxnSpPr/>
            <p:nvPr/>
          </p:nvCxnSpPr>
          <p:spPr bwMode="auto">
            <a:xfrm rot="16200000" flipH="1">
              <a:off x="4237084" y="6118733"/>
              <a:ext cx="274320" cy="173736"/>
            </a:xfrm>
            <a:prstGeom prst="straightConnector1">
              <a:avLst/>
            </a:prstGeom>
            <a:noFill/>
            <a:ln w="25400" cap="flat" cmpd="sng" algn="ctr">
              <a:solidFill>
                <a:schemeClr val="tx2"/>
              </a:solidFill>
              <a:prstDash val="solid"/>
              <a:round/>
              <a:headEnd type="none" w="lg" len="med"/>
              <a:tailEnd type="arrow"/>
            </a:ln>
            <a:effectLst/>
          </p:spPr>
        </p:cxnSp>
        <p:cxnSp>
          <p:nvCxnSpPr>
            <p:cNvPr id="133" name="Straight Arrow Connector 132"/>
            <p:cNvCxnSpPr/>
            <p:nvPr/>
          </p:nvCxnSpPr>
          <p:spPr bwMode="auto">
            <a:xfrm rot="16200000" flipH="1">
              <a:off x="4466336" y="6123305"/>
              <a:ext cx="274320" cy="164592"/>
            </a:xfrm>
            <a:prstGeom prst="straightConnector1">
              <a:avLst/>
            </a:prstGeom>
            <a:noFill/>
            <a:ln w="25400" cap="flat" cmpd="sng" algn="ctr">
              <a:solidFill>
                <a:schemeClr val="tx2"/>
              </a:solidFill>
              <a:prstDash val="solid"/>
              <a:round/>
              <a:headEnd type="none" w="lg" len="med"/>
              <a:tailEnd type="arrow"/>
            </a:ln>
            <a:effectLst/>
          </p:spPr>
        </p:cxnSp>
        <p:cxnSp>
          <p:nvCxnSpPr>
            <p:cNvPr id="134" name="Straight Arrow Connector 133"/>
            <p:cNvCxnSpPr/>
            <p:nvPr/>
          </p:nvCxnSpPr>
          <p:spPr bwMode="auto">
            <a:xfrm rot="16200000" flipH="1">
              <a:off x="4695588" y="6127877"/>
              <a:ext cx="274320" cy="155448"/>
            </a:xfrm>
            <a:prstGeom prst="straightConnector1">
              <a:avLst/>
            </a:prstGeom>
            <a:noFill/>
            <a:ln w="25400" cap="flat" cmpd="sng" algn="ctr">
              <a:solidFill>
                <a:schemeClr val="tx2"/>
              </a:solidFill>
              <a:prstDash val="solid"/>
              <a:round/>
              <a:headEnd type="none" w="lg" len="med"/>
              <a:tailEnd type="arrow"/>
            </a:ln>
            <a:effectLst/>
          </p:spPr>
        </p:cxnSp>
        <p:cxnSp>
          <p:nvCxnSpPr>
            <p:cNvPr id="135" name="Straight Arrow Connector 134"/>
            <p:cNvCxnSpPr/>
            <p:nvPr/>
          </p:nvCxnSpPr>
          <p:spPr bwMode="auto">
            <a:xfrm rot="16200000" flipH="1">
              <a:off x="4924840" y="6132449"/>
              <a:ext cx="274320" cy="146304"/>
            </a:xfrm>
            <a:prstGeom prst="straightConnector1">
              <a:avLst/>
            </a:prstGeom>
            <a:noFill/>
            <a:ln w="25400" cap="flat" cmpd="sng" algn="ctr">
              <a:solidFill>
                <a:schemeClr val="tx2"/>
              </a:solidFill>
              <a:prstDash val="solid"/>
              <a:round/>
              <a:headEnd type="none" w="lg" len="med"/>
              <a:tailEnd type="arrow"/>
            </a:ln>
            <a:effectLst/>
          </p:spPr>
        </p:cxnSp>
        <p:cxnSp>
          <p:nvCxnSpPr>
            <p:cNvPr id="136" name="Straight Arrow Connector 135"/>
            <p:cNvCxnSpPr/>
            <p:nvPr/>
          </p:nvCxnSpPr>
          <p:spPr bwMode="auto">
            <a:xfrm rot="16200000" flipH="1">
              <a:off x="5154092" y="6137021"/>
              <a:ext cx="274320" cy="137160"/>
            </a:xfrm>
            <a:prstGeom prst="straightConnector1">
              <a:avLst/>
            </a:prstGeom>
            <a:noFill/>
            <a:ln w="25400" cap="flat" cmpd="sng" algn="ctr">
              <a:solidFill>
                <a:schemeClr val="tx2"/>
              </a:solidFill>
              <a:prstDash val="solid"/>
              <a:round/>
              <a:headEnd type="none" w="lg" len="med"/>
              <a:tailEnd type="arrow"/>
            </a:ln>
            <a:effectLst/>
          </p:spPr>
        </p:cxnSp>
        <p:cxnSp>
          <p:nvCxnSpPr>
            <p:cNvPr id="137" name="Straight Arrow Connector 136"/>
            <p:cNvCxnSpPr/>
            <p:nvPr/>
          </p:nvCxnSpPr>
          <p:spPr bwMode="auto">
            <a:xfrm rot="16200000" flipH="1">
              <a:off x="5383344" y="6141593"/>
              <a:ext cx="274320" cy="128016"/>
            </a:xfrm>
            <a:prstGeom prst="straightConnector1">
              <a:avLst/>
            </a:prstGeom>
            <a:noFill/>
            <a:ln w="25400" cap="flat" cmpd="sng" algn="ctr">
              <a:solidFill>
                <a:schemeClr val="tx2"/>
              </a:solidFill>
              <a:prstDash val="solid"/>
              <a:round/>
              <a:headEnd type="none" w="lg" len="med"/>
              <a:tailEnd type="arrow"/>
            </a:ln>
            <a:effectLst/>
          </p:spPr>
        </p:cxnSp>
        <p:cxnSp>
          <p:nvCxnSpPr>
            <p:cNvPr id="138" name="Straight Arrow Connector 137"/>
            <p:cNvCxnSpPr/>
            <p:nvPr/>
          </p:nvCxnSpPr>
          <p:spPr bwMode="auto">
            <a:xfrm rot="16200000" flipH="1">
              <a:off x="5612596" y="6146165"/>
              <a:ext cx="274320" cy="118872"/>
            </a:xfrm>
            <a:prstGeom prst="straightConnector1">
              <a:avLst/>
            </a:prstGeom>
            <a:noFill/>
            <a:ln w="25400" cap="flat" cmpd="sng" algn="ctr">
              <a:solidFill>
                <a:schemeClr val="tx2"/>
              </a:solidFill>
              <a:prstDash val="solid"/>
              <a:round/>
              <a:headEnd type="none" w="lg" len="med"/>
              <a:tailEnd type="arrow"/>
            </a:ln>
            <a:effectLst/>
          </p:spPr>
        </p:cxnSp>
        <p:cxnSp>
          <p:nvCxnSpPr>
            <p:cNvPr id="139" name="Straight Arrow Connector 138"/>
            <p:cNvCxnSpPr/>
            <p:nvPr/>
          </p:nvCxnSpPr>
          <p:spPr bwMode="auto">
            <a:xfrm rot="16200000" flipH="1">
              <a:off x="5841848" y="6150737"/>
              <a:ext cx="274320" cy="109728"/>
            </a:xfrm>
            <a:prstGeom prst="straightConnector1">
              <a:avLst/>
            </a:prstGeom>
            <a:noFill/>
            <a:ln w="25400" cap="flat" cmpd="sng" algn="ctr">
              <a:solidFill>
                <a:schemeClr val="tx2"/>
              </a:solidFill>
              <a:prstDash val="solid"/>
              <a:round/>
              <a:headEnd type="none" w="lg" len="med"/>
              <a:tailEnd type="arrow"/>
            </a:ln>
            <a:effectLst/>
          </p:spPr>
        </p:cxnSp>
        <p:cxnSp>
          <p:nvCxnSpPr>
            <p:cNvPr id="140" name="Straight Arrow Connector 139"/>
            <p:cNvCxnSpPr/>
            <p:nvPr/>
          </p:nvCxnSpPr>
          <p:spPr bwMode="auto">
            <a:xfrm rot="16200000" flipH="1">
              <a:off x="6071100" y="6155309"/>
              <a:ext cx="274320" cy="100584"/>
            </a:xfrm>
            <a:prstGeom prst="straightConnector1">
              <a:avLst/>
            </a:prstGeom>
            <a:noFill/>
            <a:ln w="25400" cap="flat" cmpd="sng" algn="ctr">
              <a:solidFill>
                <a:schemeClr val="tx2"/>
              </a:solidFill>
              <a:prstDash val="solid"/>
              <a:round/>
              <a:headEnd type="none" w="lg" len="med"/>
              <a:tailEnd type="arrow"/>
            </a:ln>
            <a:effectLst/>
          </p:spPr>
        </p:cxnSp>
        <p:cxnSp>
          <p:nvCxnSpPr>
            <p:cNvPr id="141" name="Straight Arrow Connector 140"/>
            <p:cNvCxnSpPr/>
            <p:nvPr/>
          </p:nvCxnSpPr>
          <p:spPr bwMode="auto">
            <a:xfrm rot="16200000" flipH="1">
              <a:off x="6300352" y="6159881"/>
              <a:ext cx="274320" cy="91440"/>
            </a:xfrm>
            <a:prstGeom prst="straightConnector1">
              <a:avLst/>
            </a:prstGeom>
            <a:noFill/>
            <a:ln w="25400" cap="flat" cmpd="sng" algn="ctr">
              <a:solidFill>
                <a:schemeClr val="tx2"/>
              </a:solidFill>
              <a:prstDash val="solid"/>
              <a:round/>
              <a:headEnd type="none" w="lg" len="med"/>
              <a:tailEnd type="arrow"/>
            </a:ln>
            <a:effectLst/>
          </p:spPr>
        </p:cxnSp>
        <p:cxnSp>
          <p:nvCxnSpPr>
            <p:cNvPr id="142" name="Straight Arrow Connector 141"/>
            <p:cNvCxnSpPr/>
            <p:nvPr/>
          </p:nvCxnSpPr>
          <p:spPr bwMode="auto">
            <a:xfrm rot="16200000" flipH="1">
              <a:off x="6529604" y="6164453"/>
              <a:ext cx="274320" cy="82296"/>
            </a:xfrm>
            <a:prstGeom prst="straightConnector1">
              <a:avLst/>
            </a:prstGeom>
            <a:noFill/>
            <a:ln w="25400" cap="flat" cmpd="sng" algn="ctr">
              <a:solidFill>
                <a:schemeClr val="tx2"/>
              </a:solidFill>
              <a:prstDash val="solid"/>
              <a:round/>
              <a:headEnd type="none" w="lg" len="med"/>
              <a:tailEnd type="arrow"/>
            </a:ln>
            <a:effectLst/>
          </p:spPr>
        </p:cxnSp>
        <p:cxnSp>
          <p:nvCxnSpPr>
            <p:cNvPr id="143" name="Straight Arrow Connector 142"/>
            <p:cNvCxnSpPr/>
            <p:nvPr/>
          </p:nvCxnSpPr>
          <p:spPr bwMode="auto">
            <a:xfrm rot="16200000" flipH="1">
              <a:off x="6758856" y="6169025"/>
              <a:ext cx="274320" cy="73152"/>
            </a:xfrm>
            <a:prstGeom prst="straightConnector1">
              <a:avLst/>
            </a:prstGeom>
            <a:noFill/>
            <a:ln w="25400" cap="flat" cmpd="sng" algn="ctr">
              <a:solidFill>
                <a:schemeClr val="tx2"/>
              </a:solidFill>
              <a:prstDash val="solid"/>
              <a:round/>
              <a:headEnd type="none" w="lg" len="med"/>
              <a:tailEnd type="arrow"/>
            </a:ln>
            <a:effectLst/>
          </p:spPr>
        </p:cxnSp>
        <p:cxnSp>
          <p:nvCxnSpPr>
            <p:cNvPr id="144" name="Straight Arrow Connector 143"/>
            <p:cNvCxnSpPr/>
            <p:nvPr/>
          </p:nvCxnSpPr>
          <p:spPr bwMode="auto">
            <a:xfrm rot="16200000" flipH="1">
              <a:off x="6988108" y="6173597"/>
              <a:ext cx="274320" cy="64008"/>
            </a:xfrm>
            <a:prstGeom prst="straightConnector1">
              <a:avLst/>
            </a:prstGeom>
            <a:noFill/>
            <a:ln w="25400" cap="flat" cmpd="sng" algn="ctr">
              <a:solidFill>
                <a:schemeClr val="tx2"/>
              </a:solidFill>
              <a:prstDash val="solid"/>
              <a:round/>
              <a:headEnd type="none" w="lg" len="med"/>
              <a:tailEnd type="arrow"/>
            </a:ln>
            <a:effectLst/>
          </p:spPr>
        </p:cxnSp>
        <p:cxnSp>
          <p:nvCxnSpPr>
            <p:cNvPr id="145" name="Straight Arrow Connector 144"/>
            <p:cNvCxnSpPr/>
            <p:nvPr/>
          </p:nvCxnSpPr>
          <p:spPr bwMode="auto">
            <a:xfrm rot="16200000" flipH="1">
              <a:off x="7217360" y="6178169"/>
              <a:ext cx="274320" cy="54864"/>
            </a:xfrm>
            <a:prstGeom prst="straightConnector1">
              <a:avLst/>
            </a:prstGeom>
            <a:noFill/>
            <a:ln w="25400" cap="flat" cmpd="sng" algn="ctr">
              <a:solidFill>
                <a:schemeClr val="tx2"/>
              </a:solidFill>
              <a:prstDash val="solid"/>
              <a:round/>
              <a:headEnd type="none" w="lg" len="med"/>
              <a:tailEnd type="arrow"/>
            </a:ln>
            <a:effectLst/>
          </p:spPr>
        </p:cxnSp>
        <p:cxnSp>
          <p:nvCxnSpPr>
            <p:cNvPr id="146" name="Straight Arrow Connector 145"/>
            <p:cNvCxnSpPr/>
            <p:nvPr/>
          </p:nvCxnSpPr>
          <p:spPr bwMode="auto">
            <a:xfrm rot="16200000" flipH="1">
              <a:off x="7446612" y="6182741"/>
              <a:ext cx="274320" cy="45720"/>
            </a:xfrm>
            <a:prstGeom prst="straightConnector1">
              <a:avLst/>
            </a:prstGeom>
            <a:noFill/>
            <a:ln w="25400" cap="flat" cmpd="sng" algn="ctr">
              <a:solidFill>
                <a:schemeClr val="tx2"/>
              </a:solidFill>
              <a:prstDash val="solid"/>
              <a:round/>
              <a:headEnd type="none" w="lg" len="med"/>
              <a:tailEnd type="arrow"/>
            </a:ln>
            <a:effectLst/>
          </p:spPr>
        </p:cxnSp>
        <p:cxnSp>
          <p:nvCxnSpPr>
            <p:cNvPr id="147" name="Straight Arrow Connector 146"/>
            <p:cNvCxnSpPr/>
            <p:nvPr/>
          </p:nvCxnSpPr>
          <p:spPr bwMode="auto">
            <a:xfrm rot="16200000" flipH="1">
              <a:off x="7891400" y="6205601"/>
              <a:ext cx="274320" cy="0"/>
            </a:xfrm>
            <a:prstGeom prst="straightConnector1">
              <a:avLst/>
            </a:prstGeom>
            <a:noFill/>
            <a:ln w="25400" cap="flat" cmpd="sng" algn="ctr">
              <a:solidFill>
                <a:schemeClr val="tx2"/>
              </a:solidFill>
              <a:prstDash val="solid"/>
              <a:round/>
              <a:headEnd type="none" w="lg" len="med"/>
              <a:tailEnd type="arrow"/>
            </a:ln>
            <a:effectLst/>
          </p:spPr>
        </p:cxnSp>
        <p:cxnSp>
          <p:nvCxnSpPr>
            <p:cNvPr id="148" name="Straight Arrow Connector 147"/>
            <p:cNvCxnSpPr/>
            <p:nvPr/>
          </p:nvCxnSpPr>
          <p:spPr bwMode="auto">
            <a:xfrm rot="16200000" flipH="1">
              <a:off x="7671292" y="6191885"/>
              <a:ext cx="274320" cy="27432"/>
            </a:xfrm>
            <a:prstGeom prst="straightConnector1">
              <a:avLst/>
            </a:prstGeom>
            <a:noFill/>
            <a:ln w="25400" cap="flat" cmpd="sng" algn="ctr">
              <a:solidFill>
                <a:schemeClr val="tx2"/>
              </a:solidFill>
              <a:prstDash val="solid"/>
              <a:round/>
              <a:headEnd type="none" w="lg" len="med"/>
              <a:tailEnd type="arrow"/>
            </a:ln>
            <a:effectLst/>
          </p:spPr>
        </p:cxnSp>
        <p:cxnSp>
          <p:nvCxnSpPr>
            <p:cNvPr id="149" name="Straight Arrow Connector 148"/>
            <p:cNvCxnSpPr/>
            <p:nvPr/>
          </p:nvCxnSpPr>
          <p:spPr bwMode="auto">
            <a:xfrm rot="10800000" flipH="1">
              <a:off x="4876801" y="5865811"/>
              <a:ext cx="381000" cy="1588"/>
            </a:xfrm>
            <a:prstGeom prst="straightConnector1">
              <a:avLst/>
            </a:prstGeom>
            <a:noFill/>
            <a:ln w="25400" cap="flat" cmpd="sng" algn="ctr">
              <a:solidFill>
                <a:schemeClr val="tx2"/>
              </a:solidFill>
              <a:prstDash val="solid"/>
              <a:round/>
              <a:headEnd type="none" w="lg" len="med"/>
              <a:tailEnd type="arrow"/>
            </a:ln>
            <a:effectLst/>
          </p:spPr>
        </p:cxnSp>
      </p:grpSp>
      <p:sp>
        <p:nvSpPr>
          <p:cNvPr id="150" name="Rounded Rectangle 149"/>
          <p:cNvSpPr/>
          <p:nvPr/>
        </p:nvSpPr>
        <p:spPr bwMode="auto">
          <a:xfrm>
            <a:off x="1066800" y="4495800"/>
            <a:ext cx="7315200" cy="1371600"/>
          </a:xfrm>
          <a:prstGeom prst="roundRect">
            <a:avLst>
              <a:gd name="adj" fmla="val 50000"/>
            </a:avLst>
          </a:prstGeom>
          <a:noFill/>
          <a:ln w="254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1" name="Rounded Rectangle 150"/>
          <p:cNvSpPr/>
          <p:nvPr/>
        </p:nvSpPr>
        <p:spPr bwMode="auto">
          <a:xfrm>
            <a:off x="1295400" y="4686300"/>
            <a:ext cx="6858000" cy="990600"/>
          </a:xfrm>
          <a:prstGeom prst="roundRect">
            <a:avLst>
              <a:gd name="adj" fmla="val 50000"/>
            </a:avLst>
          </a:prstGeom>
          <a:noFill/>
          <a:ln w="254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5" name="Group 48"/>
          <p:cNvGrpSpPr/>
          <p:nvPr/>
        </p:nvGrpSpPr>
        <p:grpSpPr>
          <a:xfrm>
            <a:off x="7620000" y="4191000"/>
            <a:ext cx="609600" cy="534988"/>
            <a:chOff x="7620000" y="4191000"/>
            <a:chExt cx="609600" cy="534988"/>
          </a:xfrm>
        </p:grpSpPr>
        <p:cxnSp>
          <p:nvCxnSpPr>
            <p:cNvPr id="153" name="Straight Arrow Connector 152"/>
            <p:cNvCxnSpPr/>
            <p:nvPr/>
          </p:nvCxnSpPr>
          <p:spPr bwMode="auto">
            <a:xfrm rot="16200000" flipV="1">
              <a:off x="7733506" y="4229894"/>
              <a:ext cx="534988" cy="457200"/>
            </a:xfrm>
            <a:prstGeom prst="straightConnector1">
              <a:avLst/>
            </a:prstGeom>
            <a:noFill/>
            <a:ln w="25400" cap="flat" cmpd="sng" algn="ctr">
              <a:solidFill>
                <a:schemeClr val="tx2"/>
              </a:solidFill>
              <a:prstDash val="solid"/>
              <a:round/>
              <a:headEnd type="none" w="lg" len="med"/>
              <a:tailEnd type="arrow"/>
            </a:ln>
            <a:effectLst/>
          </p:spPr>
        </p:cxnSp>
        <p:cxnSp>
          <p:nvCxnSpPr>
            <p:cNvPr id="154" name="Straight Arrow Connector 153"/>
            <p:cNvCxnSpPr/>
            <p:nvPr/>
          </p:nvCxnSpPr>
          <p:spPr bwMode="auto">
            <a:xfrm rot="16200000" flipV="1">
              <a:off x="7581106" y="4229894"/>
              <a:ext cx="534988" cy="457200"/>
            </a:xfrm>
            <a:prstGeom prst="straightConnector1">
              <a:avLst/>
            </a:prstGeom>
            <a:noFill/>
            <a:ln w="25400" cap="flat" cmpd="sng" algn="ctr">
              <a:solidFill>
                <a:schemeClr val="tx2"/>
              </a:solidFill>
              <a:prstDash val="solid"/>
              <a:round/>
              <a:headEnd type="none" w="lg" len="med"/>
              <a:tailEnd type="arrow"/>
            </a:ln>
            <a:effectLst/>
          </p:spPr>
        </p:cxnSp>
      </p:grpSp>
    </p:spTree>
    <p:extLst>
      <p:ext uri="{BB962C8B-B14F-4D97-AF65-F5344CB8AC3E}">
        <p14:creationId xmlns:p14="http://schemas.microsoft.com/office/powerpoint/2010/main" val="34673365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5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15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s-HN" dirty="0" smtClean="0"/>
              <a:t>Gira de Estudiantes de la Universidad de </a:t>
            </a:r>
            <a:r>
              <a:rPr lang="es-HN" dirty="0" err="1" smtClean="0"/>
              <a:t>Cornell</a:t>
            </a:r>
            <a:endParaRPr lang="es-HN" dirty="0"/>
          </a:p>
        </p:txBody>
      </p:sp>
      <p:sp>
        <p:nvSpPr>
          <p:cNvPr id="3" name="Content Placeholder 2"/>
          <p:cNvSpPr>
            <a:spLocks noGrp="1"/>
          </p:cNvSpPr>
          <p:nvPr>
            <p:ph idx="1"/>
          </p:nvPr>
        </p:nvSpPr>
        <p:spPr/>
        <p:txBody>
          <a:bodyPr/>
          <a:lstStyle/>
          <a:p>
            <a:r>
              <a:rPr lang="es-HN" dirty="0" smtClean="0"/>
              <a:t>El diezmo viaje con estudiantes a Honduras</a:t>
            </a:r>
          </a:p>
          <a:p>
            <a:r>
              <a:rPr lang="es-HN" dirty="0" smtClean="0"/>
              <a:t>Una anécdota…</a:t>
            </a:r>
          </a:p>
          <a:p>
            <a:r>
              <a:rPr lang="es-HN" dirty="0" smtClean="0"/>
              <a:t>No tenemos que comprobar que vale tener agua de alta calidad en la casa</a:t>
            </a:r>
          </a:p>
          <a:p>
            <a:endParaRPr lang="es-HN" dirty="0" smtClean="0"/>
          </a:p>
          <a:p>
            <a:endParaRPr lang="es-HN" dirty="0"/>
          </a:p>
        </p:txBody>
      </p:sp>
    </p:spTree>
    <p:extLst>
      <p:ext uri="{BB962C8B-B14F-4D97-AF65-F5344CB8AC3E}">
        <p14:creationId xmlns:p14="http://schemas.microsoft.com/office/powerpoint/2010/main" val="2585155741"/>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noProof="0" dirty="0" err="1" smtClean="0"/>
              <a:t>Marcala</a:t>
            </a:r>
            <a:r>
              <a:rPr lang="es-HN" noProof="0" dirty="0" smtClean="0"/>
              <a:t> </a:t>
            </a:r>
            <a:r>
              <a:rPr lang="es-HN" noProof="0" dirty="0" err="1" smtClean="0"/>
              <a:t>sedimentation</a:t>
            </a:r>
            <a:r>
              <a:rPr lang="es-HN" noProof="0" dirty="0" smtClean="0"/>
              <a:t> </a:t>
            </a:r>
            <a:r>
              <a:rPr lang="es-HN" noProof="0" dirty="0" err="1" smtClean="0"/>
              <a:t>tank</a:t>
            </a:r>
            <a:endParaRPr lang="es-HN" noProof="0" dirty="0"/>
          </a:p>
        </p:txBody>
      </p:sp>
      <p:pic>
        <p:nvPicPr>
          <p:cNvPr id="3" name="Picture 2" descr="https://lh4.googleusercontent.com/-pNJulhXCRd8/TkPA7P1EndI/AAAAAAAAiPg/GTxALqSfZog/s720/DSC01257.JPG"/>
          <p:cNvPicPr>
            <a:picLocks noChangeAspect="1" noChangeArrowheads="1"/>
          </p:cNvPicPr>
          <p:nvPr/>
        </p:nvPicPr>
        <p:blipFill>
          <a:blip r:embed="rId2" cstate="screen"/>
          <a:srcRect/>
          <a:stretch>
            <a:fillRect/>
          </a:stretch>
        </p:blipFill>
        <p:spPr bwMode="auto">
          <a:xfrm>
            <a:off x="0" y="-1"/>
            <a:ext cx="9144000" cy="6858001"/>
          </a:xfrm>
          <a:prstGeom prst="rect">
            <a:avLst/>
          </a:prstGeom>
          <a:noFill/>
        </p:spPr>
      </p:pic>
    </p:spTree>
    <p:extLst>
      <p:ext uri="{BB962C8B-B14F-4D97-AF65-F5344CB8AC3E}">
        <p14:creationId xmlns:p14="http://schemas.microsoft.com/office/powerpoint/2010/main" val="1602560333"/>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d side view.wmf"/>
          <p:cNvPicPr>
            <a:picLocks noChangeAspect="1"/>
          </p:cNvPicPr>
          <p:nvPr/>
        </p:nvPicPr>
        <p:blipFill>
          <a:blip r:embed="rId3" cstate="email">
            <a:lum bright="-40000"/>
            <a:extLst>
              <a:ext uri="{28A0092B-C50C-407E-A947-70E740481C1C}">
                <a14:useLocalDpi xmlns:a14="http://schemas.microsoft.com/office/drawing/2010/main"/>
              </a:ext>
            </a:extLst>
          </a:blip>
          <a:srcRect l="13288" t="15241" r="13288" b="4065"/>
          <a:stretch>
            <a:fillRect/>
          </a:stretch>
        </p:blipFill>
        <p:spPr>
          <a:xfrm>
            <a:off x="0" y="1954060"/>
            <a:ext cx="9185453" cy="4764098"/>
          </a:xfrm>
          <a:prstGeom prst="rect">
            <a:avLst/>
          </a:prstGeom>
        </p:spPr>
      </p:pic>
      <p:sp>
        <p:nvSpPr>
          <p:cNvPr id="2" name="Title 1"/>
          <p:cNvSpPr>
            <a:spLocks noGrp="1"/>
          </p:cNvSpPr>
          <p:nvPr>
            <p:ph type="title"/>
          </p:nvPr>
        </p:nvSpPr>
        <p:spPr>
          <a:xfrm>
            <a:off x="2454081" y="228600"/>
            <a:ext cx="6461319" cy="1143000"/>
          </a:xfrm>
        </p:spPr>
        <p:txBody>
          <a:bodyPr/>
          <a:lstStyle/>
          <a:p>
            <a:r>
              <a:rPr lang="es-HN" sz="4000" dirty="0" smtClean="0"/>
              <a:t>Tubitos para guiar el agua y Eliminar Circulación - 2011 </a:t>
            </a:r>
            <a:endParaRPr lang="es-HN" sz="4000" dirty="0"/>
          </a:p>
        </p:txBody>
      </p:sp>
      <p:sp>
        <p:nvSpPr>
          <p:cNvPr id="43" name="Rectangle 42"/>
          <p:cNvSpPr/>
          <p:nvPr/>
        </p:nvSpPr>
        <p:spPr bwMode="auto">
          <a:xfrm>
            <a:off x="609600" y="4572000"/>
            <a:ext cx="8001000" cy="15240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pic>
        <p:nvPicPr>
          <p:cNvPr id="42" name="Picture 41" descr="sed side view.wmf"/>
          <p:cNvPicPr>
            <a:picLocks noChangeAspect="1"/>
          </p:cNvPicPr>
          <p:nvPr/>
        </p:nvPicPr>
        <p:blipFill>
          <a:blip r:embed="rId3" cstate="email">
            <a:lum bright="-40000"/>
            <a:extLst>
              <a:ext uri="{28A0092B-C50C-407E-A947-70E740481C1C}">
                <a14:useLocalDpi xmlns:a14="http://schemas.microsoft.com/office/drawing/2010/main"/>
              </a:ext>
            </a:extLst>
          </a:blip>
          <a:srcRect l="18161" t="63456" r="17883" b="14603"/>
          <a:stretch>
            <a:fillRect/>
          </a:stretch>
        </p:blipFill>
        <p:spPr>
          <a:xfrm>
            <a:off x="617262" y="4437432"/>
            <a:ext cx="8001000" cy="1295400"/>
          </a:xfrm>
          <a:prstGeom prst="rect">
            <a:avLst/>
          </a:prstGeom>
          <a:ln>
            <a:noFill/>
          </a:ln>
        </p:spPr>
      </p:pic>
      <p:grpSp>
        <p:nvGrpSpPr>
          <p:cNvPr id="3" name="Group 50"/>
          <p:cNvGrpSpPr/>
          <p:nvPr/>
        </p:nvGrpSpPr>
        <p:grpSpPr>
          <a:xfrm>
            <a:off x="1676400" y="5705272"/>
            <a:ext cx="76200" cy="304800"/>
            <a:chOff x="1676400" y="5715000"/>
            <a:chExt cx="76200" cy="304800"/>
          </a:xfrm>
        </p:grpSpPr>
        <p:cxnSp>
          <p:nvCxnSpPr>
            <p:cNvPr id="49" name="Straight Connector 48"/>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50" name="Straight Connector 49"/>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5" name="Group 51"/>
          <p:cNvGrpSpPr/>
          <p:nvPr/>
        </p:nvGrpSpPr>
        <p:grpSpPr>
          <a:xfrm>
            <a:off x="1910227" y="5705272"/>
            <a:ext cx="76200" cy="304800"/>
            <a:chOff x="1676400" y="5715000"/>
            <a:chExt cx="76200" cy="304800"/>
          </a:xfrm>
        </p:grpSpPr>
        <p:cxnSp>
          <p:nvCxnSpPr>
            <p:cNvPr id="53" name="Straight Connector 52"/>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54" name="Straight Connector 53"/>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6" name="Group 54"/>
          <p:cNvGrpSpPr/>
          <p:nvPr/>
        </p:nvGrpSpPr>
        <p:grpSpPr>
          <a:xfrm>
            <a:off x="2144054" y="5705272"/>
            <a:ext cx="76200" cy="304800"/>
            <a:chOff x="1676400" y="5715000"/>
            <a:chExt cx="76200" cy="304800"/>
          </a:xfrm>
        </p:grpSpPr>
        <p:cxnSp>
          <p:nvCxnSpPr>
            <p:cNvPr id="56" name="Straight Connector 55"/>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57" name="Straight Connector 56"/>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7" name="Group 57"/>
          <p:cNvGrpSpPr/>
          <p:nvPr/>
        </p:nvGrpSpPr>
        <p:grpSpPr>
          <a:xfrm>
            <a:off x="2377881" y="5705272"/>
            <a:ext cx="76200" cy="304800"/>
            <a:chOff x="1676400" y="5715000"/>
            <a:chExt cx="76200" cy="304800"/>
          </a:xfrm>
        </p:grpSpPr>
        <p:cxnSp>
          <p:nvCxnSpPr>
            <p:cNvPr id="59" name="Straight Connector 58"/>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60" name="Straight Connector 59"/>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8" name="Group 60"/>
          <p:cNvGrpSpPr/>
          <p:nvPr/>
        </p:nvGrpSpPr>
        <p:grpSpPr>
          <a:xfrm>
            <a:off x="2611708" y="5705272"/>
            <a:ext cx="76200" cy="304800"/>
            <a:chOff x="1676400" y="5715000"/>
            <a:chExt cx="76200" cy="304800"/>
          </a:xfrm>
        </p:grpSpPr>
        <p:cxnSp>
          <p:nvCxnSpPr>
            <p:cNvPr id="62" name="Straight Connector 61"/>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63" name="Straight Connector 62"/>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9" name="Group 63"/>
          <p:cNvGrpSpPr/>
          <p:nvPr/>
        </p:nvGrpSpPr>
        <p:grpSpPr>
          <a:xfrm>
            <a:off x="2845535" y="5705272"/>
            <a:ext cx="76200" cy="304800"/>
            <a:chOff x="1676400" y="5715000"/>
            <a:chExt cx="76200" cy="304800"/>
          </a:xfrm>
        </p:grpSpPr>
        <p:cxnSp>
          <p:nvCxnSpPr>
            <p:cNvPr id="65" name="Straight Connector 64"/>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66" name="Straight Connector 65"/>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0" name="Group 66"/>
          <p:cNvGrpSpPr/>
          <p:nvPr/>
        </p:nvGrpSpPr>
        <p:grpSpPr>
          <a:xfrm>
            <a:off x="3079362" y="5705272"/>
            <a:ext cx="76200" cy="304800"/>
            <a:chOff x="1676400" y="5715000"/>
            <a:chExt cx="76200" cy="304800"/>
          </a:xfrm>
        </p:grpSpPr>
        <p:cxnSp>
          <p:nvCxnSpPr>
            <p:cNvPr id="68" name="Straight Connector 67"/>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69" name="Straight Connector 68"/>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1" name="Group 69"/>
          <p:cNvGrpSpPr/>
          <p:nvPr/>
        </p:nvGrpSpPr>
        <p:grpSpPr>
          <a:xfrm>
            <a:off x="3313189" y="5705272"/>
            <a:ext cx="76200" cy="304800"/>
            <a:chOff x="1676400" y="5715000"/>
            <a:chExt cx="76200" cy="304800"/>
          </a:xfrm>
        </p:grpSpPr>
        <p:cxnSp>
          <p:nvCxnSpPr>
            <p:cNvPr id="71" name="Straight Connector 70"/>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72" name="Straight Connector 71"/>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2" name="Group 72"/>
          <p:cNvGrpSpPr/>
          <p:nvPr/>
        </p:nvGrpSpPr>
        <p:grpSpPr>
          <a:xfrm>
            <a:off x="3547016" y="5705272"/>
            <a:ext cx="76200" cy="304800"/>
            <a:chOff x="1676400" y="5715000"/>
            <a:chExt cx="76200" cy="304800"/>
          </a:xfrm>
        </p:grpSpPr>
        <p:cxnSp>
          <p:nvCxnSpPr>
            <p:cNvPr id="74" name="Straight Connector 73"/>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75" name="Straight Connector 74"/>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3" name="Group 75"/>
          <p:cNvGrpSpPr/>
          <p:nvPr/>
        </p:nvGrpSpPr>
        <p:grpSpPr>
          <a:xfrm>
            <a:off x="3780843" y="5705272"/>
            <a:ext cx="76200" cy="304800"/>
            <a:chOff x="1676400" y="5715000"/>
            <a:chExt cx="76200" cy="304800"/>
          </a:xfrm>
        </p:grpSpPr>
        <p:cxnSp>
          <p:nvCxnSpPr>
            <p:cNvPr id="77" name="Straight Connector 76"/>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78" name="Straight Connector 77"/>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4" name="Group 78"/>
          <p:cNvGrpSpPr/>
          <p:nvPr/>
        </p:nvGrpSpPr>
        <p:grpSpPr>
          <a:xfrm>
            <a:off x="4014670" y="5705272"/>
            <a:ext cx="76200" cy="304800"/>
            <a:chOff x="1676400" y="5715000"/>
            <a:chExt cx="76200" cy="304800"/>
          </a:xfrm>
        </p:grpSpPr>
        <p:cxnSp>
          <p:nvCxnSpPr>
            <p:cNvPr id="80" name="Straight Connector 79"/>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81" name="Straight Connector 80"/>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5" name="Group 81"/>
          <p:cNvGrpSpPr/>
          <p:nvPr/>
        </p:nvGrpSpPr>
        <p:grpSpPr>
          <a:xfrm>
            <a:off x="4248497" y="5705272"/>
            <a:ext cx="76200" cy="304800"/>
            <a:chOff x="1676400" y="5715000"/>
            <a:chExt cx="76200" cy="304800"/>
          </a:xfrm>
        </p:grpSpPr>
        <p:cxnSp>
          <p:nvCxnSpPr>
            <p:cNvPr id="83" name="Straight Connector 82"/>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84" name="Straight Connector 83"/>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6" name="Group 84"/>
          <p:cNvGrpSpPr/>
          <p:nvPr/>
        </p:nvGrpSpPr>
        <p:grpSpPr>
          <a:xfrm>
            <a:off x="4482324" y="5705272"/>
            <a:ext cx="76200" cy="304800"/>
            <a:chOff x="1676400" y="5715000"/>
            <a:chExt cx="76200" cy="304800"/>
          </a:xfrm>
        </p:grpSpPr>
        <p:cxnSp>
          <p:nvCxnSpPr>
            <p:cNvPr id="86" name="Straight Connector 85"/>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87" name="Straight Connector 86"/>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7" name="Group 87"/>
          <p:cNvGrpSpPr/>
          <p:nvPr/>
        </p:nvGrpSpPr>
        <p:grpSpPr>
          <a:xfrm>
            <a:off x="4716151" y="5705272"/>
            <a:ext cx="76200" cy="304800"/>
            <a:chOff x="1676400" y="5715000"/>
            <a:chExt cx="76200" cy="304800"/>
          </a:xfrm>
        </p:grpSpPr>
        <p:cxnSp>
          <p:nvCxnSpPr>
            <p:cNvPr id="89" name="Straight Connector 88"/>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90" name="Straight Connector 89"/>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8" name="Group 90"/>
          <p:cNvGrpSpPr/>
          <p:nvPr/>
        </p:nvGrpSpPr>
        <p:grpSpPr>
          <a:xfrm>
            <a:off x="4949978" y="5705272"/>
            <a:ext cx="76200" cy="304800"/>
            <a:chOff x="1676400" y="5715000"/>
            <a:chExt cx="76200" cy="304800"/>
          </a:xfrm>
        </p:grpSpPr>
        <p:cxnSp>
          <p:nvCxnSpPr>
            <p:cNvPr id="92" name="Straight Connector 91"/>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93" name="Straight Connector 92"/>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19" name="Group 93"/>
          <p:cNvGrpSpPr/>
          <p:nvPr/>
        </p:nvGrpSpPr>
        <p:grpSpPr>
          <a:xfrm>
            <a:off x="5183805" y="5705272"/>
            <a:ext cx="76200" cy="304800"/>
            <a:chOff x="1676400" y="5715000"/>
            <a:chExt cx="76200" cy="304800"/>
          </a:xfrm>
        </p:grpSpPr>
        <p:cxnSp>
          <p:nvCxnSpPr>
            <p:cNvPr id="95" name="Straight Connector 94"/>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96" name="Straight Connector 95"/>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0" name="Group 96"/>
          <p:cNvGrpSpPr/>
          <p:nvPr/>
        </p:nvGrpSpPr>
        <p:grpSpPr>
          <a:xfrm>
            <a:off x="5417632" y="5705272"/>
            <a:ext cx="76200" cy="304800"/>
            <a:chOff x="1676400" y="5715000"/>
            <a:chExt cx="76200" cy="304800"/>
          </a:xfrm>
        </p:grpSpPr>
        <p:cxnSp>
          <p:nvCxnSpPr>
            <p:cNvPr id="98" name="Straight Connector 97"/>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99" name="Straight Connector 98"/>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1" name="Group 99"/>
          <p:cNvGrpSpPr/>
          <p:nvPr/>
        </p:nvGrpSpPr>
        <p:grpSpPr>
          <a:xfrm>
            <a:off x="5651459" y="5705272"/>
            <a:ext cx="76200" cy="304800"/>
            <a:chOff x="1676400" y="5715000"/>
            <a:chExt cx="76200" cy="304800"/>
          </a:xfrm>
        </p:grpSpPr>
        <p:cxnSp>
          <p:nvCxnSpPr>
            <p:cNvPr id="101" name="Straight Connector 100"/>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02" name="Straight Connector 101"/>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2" name="Group 102"/>
          <p:cNvGrpSpPr/>
          <p:nvPr/>
        </p:nvGrpSpPr>
        <p:grpSpPr>
          <a:xfrm>
            <a:off x="5885286" y="5705272"/>
            <a:ext cx="76200" cy="304800"/>
            <a:chOff x="1676400" y="5715000"/>
            <a:chExt cx="76200" cy="304800"/>
          </a:xfrm>
        </p:grpSpPr>
        <p:cxnSp>
          <p:nvCxnSpPr>
            <p:cNvPr id="104" name="Straight Connector 103"/>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05" name="Straight Connector 104"/>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3" name="Group 105"/>
          <p:cNvGrpSpPr/>
          <p:nvPr/>
        </p:nvGrpSpPr>
        <p:grpSpPr>
          <a:xfrm>
            <a:off x="6119113" y="5705272"/>
            <a:ext cx="76200" cy="304800"/>
            <a:chOff x="1676400" y="5715000"/>
            <a:chExt cx="76200" cy="304800"/>
          </a:xfrm>
        </p:grpSpPr>
        <p:cxnSp>
          <p:nvCxnSpPr>
            <p:cNvPr id="107" name="Straight Connector 106"/>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08" name="Straight Connector 107"/>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4" name="Group 108"/>
          <p:cNvGrpSpPr/>
          <p:nvPr/>
        </p:nvGrpSpPr>
        <p:grpSpPr>
          <a:xfrm>
            <a:off x="6352940" y="5705272"/>
            <a:ext cx="76200" cy="304800"/>
            <a:chOff x="1676400" y="5715000"/>
            <a:chExt cx="76200" cy="304800"/>
          </a:xfrm>
        </p:grpSpPr>
        <p:cxnSp>
          <p:nvCxnSpPr>
            <p:cNvPr id="110" name="Straight Connector 109"/>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11" name="Straight Connector 110"/>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5" name="Group 111"/>
          <p:cNvGrpSpPr/>
          <p:nvPr/>
        </p:nvGrpSpPr>
        <p:grpSpPr>
          <a:xfrm>
            <a:off x="6586767" y="5705272"/>
            <a:ext cx="76200" cy="304800"/>
            <a:chOff x="1676400" y="5715000"/>
            <a:chExt cx="76200" cy="304800"/>
          </a:xfrm>
        </p:grpSpPr>
        <p:cxnSp>
          <p:nvCxnSpPr>
            <p:cNvPr id="113" name="Straight Connector 112"/>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14" name="Straight Connector 113"/>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6" name="Group 114"/>
          <p:cNvGrpSpPr/>
          <p:nvPr/>
        </p:nvGrpSpPr>
        <p:grpSpPr>
          <a:xfrm>
            <a:off x="6820594" y="5705272"/>
            <a:ext cx="76200" cy="304800"/>
            <a:chOff x="1676400" y="5715000"/>
            <a:chExt cx="76200" cy="304800"/>
          </a:xfrm>
        </p:grpSpPr>
        <p:cxnSp>
          <p:nvCxnSpPr>
            <p:cNvPr id="116" name="Straight Connector 115"/>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17" name="Straight Connector 116"/>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7" name="Group 117"/>
          <p:cNvGrpSpPr/>
          <p:nvPr/>
        </p:nvGrpSpPr>
        <p:grpSpPr>
          <a:xfrm>
            <a:off x="7054421" y="5705272"/>
            <a:ext cx="76200" cy="304800"/>
            <a:chOff x="1676400" y="5715000"/>
            <a:chExt cx="76200" cy="304800"/>
          </a:xfrm>
        </p:grpSpPr>
        <p:cxnSp>
          <p:nvCxnSpPr>
            <p:cNvPr id="119" name="Straight Connector 118"/>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20" name="Straight Connector 119"/>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8" name="Group 120"/>
          <p:cNvGrpSpPr/>
          <p:nvPr/>
        </p:nvGrpSpPr>
        <p:grpSpPr>
          <a:xfrm>
            <a:off x="7288248" y="5705272"/>
            <a:ext cx="76200" cy="304800"/>
            <a:chOff x="1676400" y="5715000"/>
            <a:chExt cx="76200" cy="304800"/>
          </a:xfrm>
        </p:grpSpPr>
        <p:cxnSp>
          <p:nvCxnSpPr>
            <p:cNvPr id="122" name="Straight Connector 121"/>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23" name="Straight Connector 122"/>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29" name="Group 123"/>
          <p:cNvGrpSpPr/>
          <p:nvPr/>
        </p:nvGrpSpPr>
        <p:grpSpPr>
          <a:xfrm>
            <a:off x="7522075" y="5705272"/>
            <a:ext cx="76200" cy="304800"/>
            <a:chOff x="1676400" y="5715000"/>
            <a:chExt cx="76200" cy="304800"/>
          </a:xfrm>
        </p:grpSpPr>
        <p:cxnSp>
          <p:nvCxnSpPr>
            <p:cNvPr id="125" name="Straight Connector 124"/>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26" name="Straight Connector 125"/>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30" name="Group 126"/>
          <p:cNvGrpSpPr/>
          <p:nvPr/>
        </p:nvGrpSpPr>
        <p:grpSpPr>
          <a:xfrm>
            <a:off x="7755902" y="5705272"/>
            <a:ext cx="76200" cy="304800"/>
            <a:chOff x="1676400" y="5715000"/>
            <a:chExt cx="76200" cy="304800"/>
          </a:xfrm>
        </p:grpSpPr>
        <p:cxnSp>
          <p:nvCxnSpPr>
            <p:cNvPr id="128" name="Straight Connector 127"/>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29" name="Straight Connector 128"/>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grpSp>
        <p:nvGrpSpPr>
          <p:cNvPr id="31" name="Group 129"/>
          <p:cNvGrpSpPr/>
          <p:nvPr/>
        </p:nvGrpSpPr>
        <p:grpSpPr>
          <a:xfrm>
            <a:off x="7989728" y="5705272"/>
            <a:ext cx="76200" cy="304800"/>
            <a:chOff x="1676400" y="5715000"/>
            <a:chExt cx="76200" cy="304800"/>
          </a:xfrm>
        </p:grpSpPr>
        <p:cxnSp>
          <p:nvCxnSpPr>
            <p:cNvPr id="131" name="Straight Connector 130"/>
            <p:cNvCxnSpPr/>
            <p:nvPr/>
          </p:nvCxnSpPr>
          <p:spPr bwMode="auto">
            <a:xfrm rot="5400000">
              <a:off x="1524000" y="5867400"/>
              <a:ext cx="304800" cy="0"/>
            </a:xfrm>
            <a:prstGeom prst="line">
              <a:avLst/>
            </a:prstGeom>
            <a:noFill/>
            <a:ln w="19050" cap="flat" cmpd="sng" algn="ctr">
              <a:solidFill>
                <a:schemeClr val="tx2"/>
              </a:solidFill>
              <a:prstDash val="solid"/>
              <a:round/>
              <a:headEnd type="none" w="lg" len="med"/>
              <a:tailEnd type="none" w="lg" len="med"/>
            </a:ln>
            <a:effectLst/>
          </p:spPr>
        </p:cxnSp>
        <p:cxnSp>
          <p:nvCxnSpPr>
            <p:cNvPr id="132" name="Straight Connector 131"/>
            <p:cNvCxnSpPr/>
            <p:nvPr/>
          </p:nvCxnSpPr>
          <p:spPr bwMode="auto">
            <a:xfrm rot="5400000">
              <a:off x="1600200" y="5867400"/>
              <a:ext cx="304800" cy="0"/>
            </a:xfrm>
            <a:prstGeom prst="line">
              <a:avLst/>
            </a:prstGeom>
            <a:noFill/>
            <a:ln w="19050" cap="flat" cmpd="sng" algn="ctr">
              <a:solidFill>
                <a:schemeClr val="tx2"/>
              </a:solidFill>
              <a:prstDash val="solid"/>
              <a:round/>
              <a:headEnd type="none" w="lg" len="med"/>
              <a:tailEnd type="none" w="lg" len="med"/>
            </a:ln>
            <a:effectLst/>
          </p:spPr>
        </p:cxnSp>
      </p:grpSp>
    </p:spTree>
    <p:extLst>
      <p:ext uri="{BB962C8B-B14F-4D97-AF65-F5344CB8AC3E}">
        <p14:creationId xmlns:p14="http://schemas.microsoft.com/office/powerpoint/2010/main" val="1269416463"/>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Flat bottom </a:t>
            </a:r>
            <a:r>
              <a:rPr lang="en-US" dirty="0" err="1" smtClean="0"/>
              <a:t>sed</a:t>
            </a:r>
            <a:r>
              <a:rPr lang="en-US" dirty="0" smtClean="0"/>
              <a:t> tanks</a:t>
            </a:r>
            <a:endParaRPr lang="en-US" dirty="0"/>
          </a:p>
        </p:txBody>
      </p:sp>
      <p:sp>
        <p:nvSpPr>
          <p:cNvPr id="3" name="Content Placeholder 2"/>
          <p:cNvSpPr>
            <a:spLocks noGrp="1"/>
          </p:cNvSpPr>
          <p:nvPr>
            <p:ph idx="1"/>
          </p:nvPr>
        </p:nvSpPr>
        <p:spPr/>
        <p:txBody>
          <a:bodyPr/>
          <a:lstStyle/>
          <a:p>
            <a:endParaRPr lang="en-US"/>
          </a:p>
        </p:txBody>
      </p:sp>
      <p:pic>
        <p:nvPicPr>
          <p:cNvPr id="82946" name="Picture 2" descr="https://lh3.googleusercontent.com/-2qBqMaiDbY4/Tc3MUgU7kLI/AAAAAAAAffo/XTtJJLxCdZc/s720/IMG_110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
        <p:nvSpPr>
          <p:cNvPr id="5" name="TextBox 4"/>
          <p:cNvSpPr txBox="1"/>
          <p:nvPr/>
        </p:nvSpPr>
        <p:spPr>
          <a:xfrm>
            <a:off x="3028208" y="320633"/>
            <a:ext cx="5284519" cy="2246769"/>
          </a:xfrm>
          <a:prstGeom prst="rect">
            <a:avLst/>
          </a:prstGeom>
          <a:noFill/>
        </p:spPr>
        <p:txBody>
          <a:bodyPr wrap="square" rtlCol="0">
            <a:spAutoFit/>
          </a:bodyPr>
          <a:lstStyle/>
          <a:p>
            <a:r>
              <a:rPr lang="es-HN" sz="2800" dirty="0" smtClean="0"/>
              <a:t>No hay lecho de flóculos en este diseño porque la tapadera del drenaje es plana (pero este diseño es mucho mejor que los diseños previos</a:t>
            </a:r>
            <a:endParaRPr lang="es-HN" sz="2800" dirty="0"/>
          </a:p>
        </p:txBody>
      </p:sp>
      <p:cxnSp>
        <p:nvCxnSpPr>
          <p:cNvPr id="7" name="Straight Arrow Connector 6"/>
          <p:cNvCxnSpPr>
            <a:stCxn id="5" idx="2"/>
          </p:cNvCxnSpPr>
          <p:nvPr/>
        </p:nvCxnSpPr>
        <p:spPr bwMode="auto">
          <a:xfrm flipH="1">
            <a:off x="4738256" y="2567402"/>
            <a:ext cx="932212" cy="1873969"/>
          </a:xfrm>
          <a:prstGeom prst="straightConnector1">
            <a:avLst/>
          </a:prstGeom>
          <a:noFill/>
          <a:ln w="38100" cap="flat" cmpd="sng" algn="ctr">
            <a:solidFill>
              <a:schemeClr val="bg2"/>
            </a:solidFill>
            <a:prstDash val="solid"/>
            <a:round/>
            <a:headEnd type="none" w="lg" len="med"/>
            <a:tailEnd type="arrow"/>
          </a:ln>
          <a:effectLst/>
        </p:spPr>
      </p:cxnSp>
      <p:cxnSp>
        <p:nvCxnSpPr>
          <p:cNvPr id="8" name="Straight Arrow Connector 7"/>
          <p:cNvCxnSpPr>
            <a:stCxn id="5" idx="2"/>
          </p:cNvCxnSpPr>
          <p:nvPr/>
        </p:nvCxnSpPr>
        <p:spPr bwMode="auto">
          <a:xfrm flipH="1">
            <a:off x="990600" y="2567402"/>
            <a:ext cx="4679868" cy="2995198"/>
          </a:xfrm>
          <a:prstGeom prst="straightConnector1">
            <a:avLst/>
          </a:prstGeom>
          <a:noFill/>
          <a:ln w="38100" cap="flat" cmpd="sng" algn="ctr">
            <a:solidFill>
              <a:schemeClr val="bg2"/>
            </a:solidFill>
            <a:prstDash val="solid"/>
            <a:round/>
            <a:headEnd type="none" w="lg" len="med"/>
            <a:tailEnd type="arrow"/>
          </a:ln>
          <a:effectLst/>
        </p:spPr>
      </p:cxnSp>
    </p:spTree>
    <p:extLst>
      <p:ext uri="{BB962C8B-B14F-4D97-AF65-F5344CB8AC3E}">
        <p14:creationId xmlns:p14="http://schemas.microsoft.com/office/powerpoint/2010/main" val="1459775493"/>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bwMode="auto">
          <a:xfrm>
            <a:off x="685800" y="304800"/>
            <a:ext cx="77724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HN" sz="4400" b="0" i="0" u="none" strike="noStrike" kern="0" cap="none" spc="0" normalizeH="0" baseline="0">
              <a:ln>
                <a:noFill/>
              </a:ln>
              <a:solidFill>
                <a:schemeClr val="tx2"/>
              </a:solidFill>
              <a:effectLst/>
              <a:uLnTx/>
              <a:uFillTx/>
              <a:latin typeface="+mj-lt"/>
              <a:ea typeface="+mj-ea"/>
              <a:cs typeface="+mj-cs"/>
            </a:endParaRPr>
          </a:p>
        </p:txBody>
      </p:sp>
      <p:grpSp>
        <p:nvGrpSpPr>
          <p:cNvPr id="2" name="Group 84"/>
          <p:cNvGrpSpPr/>
          <p:nvPr/>
        </p:nvGrpSpPr>
        <p:grpSpPr>
          <a:xfrm>
            <a:off x="838200" y="1211818"/>
            <a:ext cx="7965774" cy="5650972"/>
            <a:chOff x="838200" y="1211818"/>
            <a:chExt cx="7965774" cy="5650972"/>
          </a:xfrm>
        </p:grpSpPr>
        <p:sp>
          <p:nvSpPr>
            <p:cNvPr id="50" name="TextBox 49"/>
            <p:cNvSpPr txBox="1"/>
            <p:nvPr/>
          </p:nvSpPr>
          <p:spPr>
            <a:xfrm>
              <a:off x="838200" y="5165292"/>
              <a:ext cx="3416448" cy="400110"/>
            </a:xfrm>
            <a:prstGeom prst="rect">
              <a:avLst/>
            </a:prstGeom>
            <a:noFill/>
          </p:spPr>
          <p:txBody>
            <a:bodyPr wrap="none" rtlCol="0">
              <a:spAutoFit/>
            </a:bodyPr>
            <a:lstStyle/>
            <a:p>
              <a:r>
                <a:rPr lang="es-HN" sz="2000" dirty="0" smtClean="0"/>
                <a:t>Cubierta de drenaje removible</a:t>
              </a:r>
              <a:endParaRPr lang="es-HN" sz="2000" dirty="0"/>
            </a:p>
          </p:txBody>
        </p:sp>
        <p:sp>
          <p:nvSpPr>
            <p:cNvPr id="51" name="TextBox 50"/>
            <p:cNvSpPr txBox="1"/>
            <p:nvPr/>
          </p:nvSpPr>
          <p:spPr>
            <a:xfrm>
              <a:off x="838200" y="4732830"/>
              <a:ext cx="2617768" cy="400110"/>
            </a:xfrm>
            <a:prstGeom prst="rect">
              <a:avLst/>
            </a:prstGeom>
            <a:noFill/>
          </p:spPr>
          <p:txBody>
            <a:bodyPr wrap="none" rtlCol="0">
              <a:spAutoFit/>
            </a:bodyPr>
            <a:lstStyle/>
            <a:p>
              <a:r>
                <a:rPr lang="es-HN" sz="2000" dirty="0" smtClean="0"/>
                <a:t>Punto de </a:t>
              </a:r>
              <a:r>
                <a:rPr lang="es-HN" sz="2000" dirty="0" err="1" smtClean="0"/>
                <a:t>resuspensión</a:t>
              </a:r>
              <a:endParaRPr lang="es-HN" sz="2000" dirty="0"/>
            </a:p>
          </p:txBody>
        </p:sp>
        <p:sp>
          <p:nvSpPr>
            <p:cNvPr id="54" name="TextBox 53"/>
            <p:cNvSpPr txBox="1"/>
            <p:nvPr/>
          </p:nvSpPr>
          <p:spPr>
            <a:xfrm>
              <a:off x="838200" y="5597754"/>
              <a:ext cx="3496983" cy="400110"/>
            </a:xfrm>
            <a:prstGeom prst="rect">
              <a:avLst/>
            </a:prstGeom>
            <a:noFill/>
          </p:spPr>
          <p:txBody>
            <a:bodyPr wrap="none" rtlCol="0">
              <a:spAutoFit/>
            </a:bodyPr>
            <a:lstStyle/>
            <a:p>
              <a:r>
                <a:rPr lang="es-HN" sz="2000" dirty="0" smtClean="0"/>
                <a:t>Cambio del dirección del chorro</a:t>
              </a:r>
              <a:endParaRPr lang="es-HN" sz="2000" dirty="0"/>
            </a:p>
          </p:txBody>
        </p:sp>
        <p:sp>
          <p:nvSpPr>
            <p:cNvPr id="60" name="Rectangle 59"/>
            <p:cNvSpPr/>
            <p:nvPr/>
          </p:nvSpPr>
          <p:spPr>
            <a:xfrm>
              <a:off x="838200" y="6462680"/>
              <a:ext cx="1003608" cy="400110"/>
            </a:xfrm>
            <a:prstGeom prst="rect">
              <a:avLst/>
            </a:prstGeom>
          </p:spPr>
          <p:txBody>
            <a:bodyPr wrap="none">
              <a:spAutoFit/>
            </a:bodyPr>
            <a:lstStyle/>
            <a:p>
              <a:r>
                <a:rPr lang="es-HN" sz="2000" dirty="0" smtClean="0"/>
                <a:t>Drenaje</a:t>
              </a:r>
              <a:endParaRPr lang="es-HN" sz="2000" dirty="0"/>
            </a:p>
          </p:txBody>
        </p:sp>
        <p:sp>
          <p:nvSpPr>
            <p:cNvPr id="61" name="Rectangle 60"/>
            <p:cNvSpPr/>
            <p:nvPr/>
          </p:nvSpPr>
          <p:spPr>
            <a:xfrm>
              <a:off x="838200" y="6030216"/>
              <a:ext cx="2119298" cy="400110"/>
            </a:xfrm>
            <a:prstGeom prst="rect">
              <a:avLst/>
            </a:prstGeom>
          </p:spPr>
          <p:txBody>
            <a:bodyPr wrap="none">
              <a:spAutoFit/>
            </a:bodyPr>
            <a:lstStyle/>
            <a:p>
              <a:r>
                <a:rPr lang="es-HN" sz="2000" dirty="0" smtClean="0"/>
                <a:t>Orificio de drenaje</a:t>
              </a:r>
              <a:endParaRPr lang="es-HN" sz="2000" dirty="0"/>
            </a:p>
          </p:txBody>
        </p:sp>
        <p:sp>
          <p:nvSpPr>
            <p:cNvPr id="62" name="TextBox 61"/>
            <p:cNvSpPr txBox="1"/>
            <p:nvPr/>
          </p:nvSpPr>
          <p:spPr>
            <a:xfrm>
              <a:off x="838200" y="3992592"/>
              <a:ext cx="2896318" cy="400110"/>
            </a:xfrm>
            <a:prstGeom prst="rect">
              <a:avLst/>
            </a:prstGeom>
            <a:noFill/>
          </p:spPr>
          <p:txBody>
            <a:bodyPr wrap="square" rtlCol="0">
              <a:spAutoFit/>
            </a:bodyPr>
            <a:lstStyle/>
            <a:p>
              <a:r>
                <a:rPr lang="es-HN" sz="2000" dirty="0" smtClean="0"/>
                <a:t>Tubo difusor aplanado</a:t>
              </a:r>
              <a:endParaRPr lang="es-HN" sz="2000" dirty="0"/>
            </a:p>
          </p:txBody>
        </p:sp>
        <p:grpSp>
          <p:nvGrpSpPr>
            <p:cNvPr id="3" name="Group 80"/>
            <p:cNvGrpSpPr/>
            <p:nvPr/>
          </p:nvGrpSpPr>
          <p:grpSpPr>
            <a:xfrm>
              <a:off x="3734518" y="1211818"/>
              <a:ext cx="5069456" cy="5508159"/>
              <a:chOff x="3728567" y="1211818"/>
              <a:chExt cx="5299697" cy="5758325"/>
            </a:xfrm>
          </p:grpSpPr>
          <p:pic>
            <p:nvPicPr>
              <p:cNvPr id="5" name="Picture 4"/>
              <p:cNvPicPr>
                <a:picLocks noChangeAspect="1" noChangeArrowheads="1"/>
              </p:cNvPicPr>
              <p:nvPr/>
            </p:nvPicPr>
            <p:blipFill>
              <a:blip r:embed="rId2" cstate="email">
                <a:lum bright="-40000" contrast="40000"/>
                <a:extLst>
                  <a:ext uri="{28A0092B-C50C-407E-A947-70E740481C1C}">
                    <a14:useLocalDpi xmlns:a14="http://schemas.microsoft.com/office/drawing/2010/main"/>
                  </a:ext>
                </a:extLst>
              </a:blip>
              <a:srcRect l="51347" t="38509" r="33140" b="35985"/>
              <a:stretch>
                <a:fillRect/>
              </a:stretch>
            </p:blipFill>
            <p:spPr bwMode="auto">
              <a:xfrm>
                <a:off x="4305852" y="1211818"/>
                <a:ext cx="4647572" cy="3674441"/>
              </a:xfrm>
              <a:prstGeom prst="rect">
                <a:avLst/>
              </a:prstGeom>
              <a:noFill/>
              <a:ln w="9525">
                <a:noFill/>
                <a:miter lim="800000"/>
                <a:headEnd/>
                <a:tailEnd/>
              </a:ln>
              <a:effectLst/>
            </p:spPr>
          </p:pic>
          <p:sp>
            <p:nvSpPr>
              <p:cNvPr id="7" name="Arc 6"/>
              <p:cNvSpPr/>
              <p:nvPr/>
            </p:nvSpPr>
            <p:spPr>
              <a:xfrm flipV="1">
                <a:off x="6452577" y="5790656"/>
                <a:ext cx="347942" cy="348028"/>
              </a:xfrm>
              <a:prstGeom prst="arc">
                <a:avLst>
                  <a:gd name="adj1" fmla="val 10705849"/>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HN"/>
              </a:p>
            </p:txBody>
          </p:sp>
          <p:cxnSp>
            <p:nvCxnSpPr>
              <p:cNvPr id="15" name="Straight Connector 14"/>
              <p:cNvCxnSpPr/>
              <p:nvPr/>
            </p:nvCxnSpPr>
            <p:spPr bwMode="auto">
              <a:xfrm>
                <a:off x="6064009" y="4683046"/>
                <a:ext cx="2964255" cy="0"/>
              </a:xfrm>
              <a:prstGeom prst="line">
                <a:avLst/>
              </a:prstGeom>
              <a:noFill/>
              <a:ln w="12700" cap="flat" cmpd="sng" algn="ctr">
                <a:solidFill>
                  <a:schemeClr val="accent1"/>
                </a:solidFill>
                <a:prstDash val="solid"/>
                <a:round/>
                <a:headEnd type="none" w="lg" len="med"/>
                <a:tailEnd type="none" w="lg" len="med"/>
              </a:ln>
              <a:effectLst/>
              <a:scene3d>
                <a:camera prst="orthographicFront">
                  <a:rot lat="0" lon="0" rev="3600000"/>
                </a:camera>
                <a:lightRig rig="threePt" dir="t"/>
              </a:scene3d>
            </p:spPr>
          </p:cxnSp>
          <p:cxnSp>
            <p:nvCxnSpPr>
              <p:cNvPr id="16" name="Straight Connector 15"/>
              <p:cNvCxnSpPr/>
              <p:nvPr/>
            </p:nvCxnSpPr>
            <p:spPr bwMode="auto">
              <a:xfrm rot="10800000">
                <a:off x="4227664" y="4682065"/>
                <a:ext cx="2964255" cy="0"/>
              </a:xfrm>
              <a:prstGeom prst="line">
                <a:avLst/>
              </a:prstGeom>
              <a:noFill/>
              <a:ln w="12700" cap="flat" cmpd="sng" algn="ctr">
                <a:solidFill>
                  <a:schemeClr val="accent1"/>
                </a:solidFill>
                <a:prstDash val="solid"/>
                <a:round/>
                <a:headEnd type="none" w="lg" len="med"/>
                <a:tailEnd type="none" w="lg" len="med"/>
              </a:ln>
              <a:effectLst/>
              <a:scene3d>
                <a:camera prst="orthographicFront">
                  <a:rot lat="0" lon="0" rev="18000000"/>
                </a:camera>
                <a:lightRig rig="threePt" dir="t"/>
              </a:scene3d>
            </p:spPr>
          </p:cxnSp>
          <p:sp>
            <p:nvSpPr>
              <p:cNvPr id="18" name="Rectangle 17"/>
              <p:cNvSpPr/>
              <p:nvPr/>
            </p:nvSpPr>
            <p:spPr bwMode="auto">
              <a:xfrm>
                <a:off x="6245525" y="6424839"/>
                <a:ext cx="768000" cy="545303"/>
              </a:xfrm>
              <a:prstGeom prst="rect">
                <a:avLst/>
              </a:pr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sp>
            <p:nvSpPr>
              <p:cNvPr id="29" name="Freeform 28"/>
              <p:cNvSpPr/>
              <p:nvPr/>
            </p:nvSpPr>
            <p:spPr bwMode="auto">
              <a:xfrm>
                <a:off x="6118518" y="5389792"/>
                <a:ext cx="1020166" cy="546983"/>
              </a:xfrm>
              <a:custGeom>
                <a:avLst/>
                <a:gdLst>
                  <a:gd name="connsiteX0" fmla="*/ 0 w 1888177"/>
                  <a:gd name="connsiteY0" fmla="*/ 0 h 1911927"/>
                  <a:gd name="connsiteX1" fmla="*/ 5938 w 1888177"/>
                  <a:gd name="connsiteY1" fmla="*/ 1911927 h 1911927"/>
                  <a:gd name="connsiteX2" fmla="*/ 1888177 w 1888177"/>
                  <a:gd name="connsiteY2" fmla="*/ 1911927 h 1911927"/>
                  <a:gd name="connsiteX3" fmla="*/ 1882239 w 1888177"/>
                  <a:gd name="connsiteY3" fmla="*/ 17813 h 1911927"/>
                </a:gdLst>
                <a:ahLst/>
                <a:cxnLst>
                  <a:cxn ang="0">
                    <a:pos x="connsiteX0" y="connsiteY0"/>
                  </a:cxn>
                  <a:cxn ang="0">
                    <a:pos x="connsiteX1" y="connsiteY1"/>
                  </a:cxn>
                  <a:cxn ang="0">
                    <a:pos x="connsiteX2" y="connsiteY2"/>
                  </a:cxn>
                  <a:cxn ang="0">
                    <a:pos x="connsiteX3" y="connsiteY3"/>
                  </a:cxn>
                </a:cxnLst>
                <a:rect l="l" t="t" r="r" b="b"/>
                <a:pathLst>
                  <a:path w="1888177" h="1911927">
                    <a:moveTo>
                      <a:pt x="0" y="0"/>
                    </a:moveTo>
                    <a:cubicBezTo>
                      <a:pt x="1979" y="637309"/>
                      <a:pt x="3959" y="1274618"/>
                      <a:pt x="5938" y="1911927"/>
                    </a:cubicBezTo>
                    <a:lnTo>
                      <a:pt x="1888177" y="1911927"/>
                    </a:lnTo>
                    <a:cubicBezTo>
                      <a:pt x="1886198" y="1280556"/>
                      <a:pt x="1884218" y="649184"/>
                      <a:pt x="1882239" y="17813"/>
                    </a:cubicBezTo>
                  </a:path>
                </a:pathLst>
              </a:cu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grpSp>
            <p:nvGrpSpPr>
              <p:cNvPr id="6" name="Group 45"/>
              <p:cNvGrpSpPr/>
              <p:nvPr/>
            </p:nvGrpSpPr>
            <p:grpSpPr>
              <a:xfrm>
                <a:off x="6567648" y="6121232"/>
                <a:ext cx="121906" cy="304315"/>
                <a:chOff x="6705600" y="2819400"/>
                <a:chExt cx="762000" cy="1676400"/>
              </a:xfrm>
            </p:grpSpPr>
            <p:cxnSp>
              <p:nvCxnSpPr>
                <p:cNvPr id="47" name="Straight Connector 46"/>
                <p:cNvCxnSpPr/>
                <p:nvPr/>
              </p:nvCxnSpPr>
              <p:spPr>
                <a:xfrm rot="5400000" flipH="1" flipV="1">
                  <a:off x="5867400" y="3657600"/>
                  <a:ext cx="16764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flipH="1" flipV="1">
                  <a:off x="6629400" y="3657600"/>
                  <a:ext cx="16764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53" name="Rectangle 52"/>
              <p:cNvSpPr/>
              <p:nvPr/>
            </p:nvSpPr>
            <p:spPr bwMode="auto">
              <a:xfrm>
                <a:off x="4322913" y="1241125"/>
                <a:ext cx="4533900" cy="5729018"/>
              </a:xfrm>
              <a:prstGeom prst="rect">
                <a:avLst/>
              </a:prstGeom>
              <a:no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grpSp>
            <p:nvGrpSpPr>
              <p:cNvPr id="8" name="Group 57"/>
              <p:cNvGrpSpPr/>
              <p:nvPr/>
            </p:nvGrpSpPr>
            <p:grpSpPr>
              <a:xfrm>
                <a:off x="6485265" y="4861663"/>
                <a:ext cx="266425" cy="546993"/>
                <a:chOff x="5648502" y="4706412"/>
                <a:chExt cx="266425" cy="152530"/>
              </a:xfrm>
            </p:grpSpPr>
            <p:sp>
              <p:nvSpPr>
                <p:cNvPr id="56" name="Freeform 55"/>
                <p:cNvSpPr/>
                <p:nvPr/>
              </p:nvSpPr>
              <p:spPr bwMode="auto">
                <a:xfrm>
                  <a:off x="5842794" y="4706415"/>
                  <a:ext cx="72133" cy="152527"/>
                </a:xfrm>
                <a:custGeom>
                  <a:avLst/>
                  <a:gdLst>
                    <a:gd name="connsiteX0" fmla="*/ 60385 w 60385"/>
                    <a:gd name="connsiteY0" fmla="*/ 0 h 310551"/>
                    <a:gd name="connsiteX1" fmla="*/ 0 w 60385"/>
                    <a:gd name="connsiteY1" fmla="*/ 310551 h 310551"/>
                    <a:gd name="connsiteX0" fmla="*/ 66259 w 66259"/>
                    <a:gd name="connsiteY0" fmla="*/ 0 h 310551"/>
                    <a:gd name="connsiteX1" fmla="*/ 5874 w 66259"/>
                    <a:gd name="connsiteY1" fmla="*/ 310551 h 310551"/>
                    <a:gd name="connsiteX0" fmla="*/ 66259 w 72133"/>
                    <a:gd name="connsiteY0" fmla="*/ 0 h 310551"/>
                    <a:gd name="connsiteX1" fmla="*/ 5874 w 72133"/>
                    <a:gd name="connsiteY1" fmla="*/ 310551 h 310551"/>
                  </a:gdLst>
                  <a:ahLst/>
                  <a:cxnLst>
                    <a:cxn ang="0">
                      <a:pos x="connsiteX0" y="connsiteY0"/>
                    </a:cxn>
                    <a:cxn ang="0">
                      <a:pos x="connsiteX1" y="connsiteY1"/>
                    </a:cxn>
                  </a:cxnLst>
                  <a:rect l="l" t="t" r="r" b="b"/>
                  <a:pathLst>
                    <a:path w="72133" h="310551">
                      <a:moveTo>
                        <a:pt x="66259" y="0"/>
                      </a:moveTo>
                      <a:cubicBezTo>
                        <a:pt x="72133" y="120852"/>
                        <a:pt x="0" y="163698"/>
                        <a:pt x="5874" y="310551"/>
                      </a:cubicBezTo>
                    </a:path>
                  </a:pathLst>
                </a:cu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sp>
              <p:nvSpPr>
                <p:cNvPr id="57" name="Freeform 56"/>
                <p:cNvSpPr/>
                <p:nvPr/>
              </p:nvSpPr>
              <p:spPr bwMode="auto">
                <a:xfrm flipH="1">
                  <a:off x="5648502" y="4706412"/>
                  <a:ext cx="72133" cy="152527"/>
                </a:xfrm>
                <a:custGeom>
                  <a:avLst/>
                  <a:gdLst>
                    <a:gd name="connsiteX0" fmla="*/ 60385 w 60385"/>
                    <a:gd name="connsiteY0" fmla="*/ 0 h 310551"/>
                    <a:gd name="connsiteX1" fmla="*/ 0 w 60385"/>
                    <a:gd name="connsiteY1" fmla="*/ 310551 h 310551"/>
                    <a:gd name="connsiteX0" fmla="*/ 66259 w 66259"/>
                    <a:gd name="connsiteY0" fmla="*/ 0 h 310551"/>
                    <a:gd name="connsiteX1" fmla="*/ 5874 w 66259"/>
                    <a:gd name="connsiteY1" fmla="*/ 310551 h 310551"/>
                    <a:gd name="connsiteX0" fmla="*/ 66259 w 72133"/>
                    <a:gd name="connsiteY0" fmla="*/ 0 h 310551"/>
                    <a:gd name="connsiteX1" fmla="*/ 5874 w 72133"/>
                    <a:gd name="connsiteY1" fmla="*/ 310551 h 310551"/>
                  </a:gdLst>
                  <a:ahLst/>
                  <a:cxnLst>
                    <a:cxn ang="0">
                      <a:pos x="connsiteX0" y="connsiteY0"/>
                    </a:cxn>
                    <a:cxn ang="0">
                      <a:pos x="connsiteX1" y="connsiteY1"/>
                    </a:cxn>
                  </a:cxnLst>
                  <a:rect l="l" t="t" r="r" b="b"/>
                  <a:pathLst>
                    <a:path w="72133" h="310551">
                      <a:moveTo>
                        <a:pt x="66259" y="0"/>
                      </a:moveTo>
                      <a:cubicBezTo>
                        <a:pt x="72133" y="120852"/>
                        <a:pt x="0" y="163698"/>
                        <a:pt x="5874" y="310551"/>
                      </a:cubicBezTo>
                    </a:path>
                  </a:pathLst>
                </a:cu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grpSp>
          <p:cxnSp>
            <p:nvCxnSpPr>
              <p:cNvPr id="64" name="Straight Arrow Connector 63"/>
              <p:cNvCxnSpPr>
                <a:stCxn id="62" idx="3"/>
              </p:cNvCxnSpPr>
              <p:nvPr/>
            </p:nvCxnSpPr>
            <p:spPr bwMode="auto">
              <a:xfrm>
                <a:off x="3728567" y="4328028"/>
                <a:ext cx="2630165" cy="968591"/>
              </a:xfrm>
              <a:prstGeom prst="straightConnector1">
                <a:avLst/>
              </a:prstGeom>
              <a:noFill/>
              <a:ln w="12700" cap="flat" cmpd="sng" algn="ctr">
                <a:solidFill>
                  <a:schemeClr val="tx2"/>
                </a:solidFill>
                <a:prstDash val="solid"/>
                <a:round/>
                <a:headEnd type="none" w="lg" len="med"/>
                <a:tailEnd type="arrow"/>
              </a:ln>
              <a:effectLst/>
            </p:spPr>
          </p:cxnSp>
        </p:grpSp>
        <p:cxnSp>
          <p:nvCxnSpPr>
            <p:cNvPr id="65" name="Straight Arrow Connector 64"/>
            <p:cNvCxnSpPr>
              <a:stCxn id="51" idx="3"/>
              <a:endCxn id="7" idx="0"/>
            </p:cNvCxnSpPr>
            <p:nvPr/>
          </p:nvCxnSpPr>
          <p:spPr bwMode="auto">
            <a:xfrm>
              <a:off x="3455968" y="4932885"/>
              <a:ext cx="2884280" cy="820744"/>
            </a:xfrm>
            <a:prstGeom prst="straightConnector1">
              <a:avLst/>
            </a:prstGeom>
            <a:noFill/>
            <a:ln w="12700" cap="flat" cmpd="sng" algn="ctr">
              <a:solidFill>
                <a:schemeClr val="tx2"/>
              </a:solidFill>
              <a:prstDash val="solid"/>
              <a:round/>
              <a:headEnd type="none" w="lg" len="med"/>
              <a:tailEnd type="arrow"/>
            </a:ln>
            <a:effectLst/>
          </p:spPr>
        </p:cxnSp>
        <p:cxnSp>
          <p:nvCxnSpPr>
            <p:cNvPr id="68" name="Straight Arrow Connector 67"/>
            <p:cNvCxnSpPr>
              <a:stCxn id="50" idx="3"/>
            </p:cNvCxnSpPr>
            <p:nvPr/>
          </p:nvCxnSpPr>
          <p:spPr bwMode="auto">
            <a:xfrm>
              <a:off x="4254648" y="5365347"/>
              <a:ext cx="1756351" cy="517868"/>
            </a:xfrm>
            <a:prstGeom prst="straightConnector1">
              <a:avLst/>
            </a:prstGeom>
            <a:noFill/>
            <a:ln w="12700" cap="flat" cmpd="sng" algn="ctr">
              <a:solidFill>
                <a:schemeClr val="tx2"/>
              </a:solidFill>
              <a:prstDash val="solid"/>
              <a:round/>
              <a:headEnd type="none" w="lg" len="med"/>
              <a:tailEnd type="arrow"/>
            </a:ln>
            <a:effectLst/>
          </p:spPr>
        </p:cxnSp>
        <p:cxnSp>
          <p:nvCxnSpPr>
            <p:cNvPr id="71" name="Straight Arrow Connector 70"/>
            <p:cNvCxnSpPr>
              <a:stCxn id="54" idx="3"/>
            </p:cNvCxnSpPr>
            <p:nvPr/>
          </p:nvCxnSpPr>
          <p:spPr bwMode="auto">
            <a:xfrm>
              <a:off x="4335183" y="5797809"/>
              <a:ext cx="1925982" cy="102659"/>
            </a:xfrm>
            <a:prstGeom prst="straightConnector1">
              <a:avLst/>
            </a:prstGeom>
            <a:noFill/>
            <a:ln w="12700" cap="flat" cmpd="sng" algn="ctr">
              <a:solidFill>
                <a:schemeClr val="tx2"/>
              </a:solidFill>
              <a:prstDash val="solid"/>
              <a:round/>
              <a:headEnd type="none" w="lg" len="med"/>
              <a:tailEnd type="arrow"/>
            </a:ln>
            <a:effectLst/>
          </p:spPr>
        </p:cxnSp>
        <p:cxnSp>
          <p:nvCxnSpPr>
            <p:cNvPr id="75" name="Straight Arrow Connector 74"/>
            <p:cNvCxnSpPr>
              <a:stCxn id="61" idx="3"/>
            </p:cNvCxnSpPr>
            <p:nvPr/>
          </p:nvCxnSpPr>
          <p:spPr bwMode="auto">
            <a:xfrm flipV="1">
              <a:off x="2957498" y="6098875"/>
              <a:ext cx="3364051" cy="131396"/>
            </a:xfrm>
            <a:prstGeom prst="straightConnector1">
              <a:avLst/>
            </a:prstGeom>
            <a:noFill/>
            <a:ln w="12700" cap="flat" cmpd="sng" algn="ctr">
              <a:solidFill>
                <a:schemeClr val="tx2"/>
              </a:solidFill>
              <a:prstDash val="solid"/>
              <a:round/>
              <a:headEnd type="none" w="lg" len="med"/>
              <a:tailEnd type="arrow"/>
            </a:ln>
            <a:effectLst/>
          </p:spPr>
        </p:cxnSp>
        <p:cxnSp>
          <p:nvCxnSpPr>
            <p:cNvPr id="78" name="Straight Arrow Connector 77"/>
            <p:cNvCxnSpPr>
              <a:stCxn id="60" idx="3"/>
            </p:cNvCxnSpPr>
            <p:nvPr/>
          </p:nvCxnSpPr>
          <p:spPr bwMode="auto">
            <a:xfrm flipV="1">
              <a:off x="1841808" y="6599209"/>
              <a:ext cx="4462489" cy="63526"/>
            </a:xfrm>
            <a:prstGeom prst="straightConnector1">
              <a:avLst/>
            </a:prstGeom>
            <a:noFill/>
            <a:ln w="12700" cap="flat" cmpd="sng" algn="ctr">
              <a:solidFill>
                <a:schemeClr val="tx2"/>
              </a:solidFill>
              <a:prstDash val="solid"/>
              <a:round/>
              <a:headEnd type="none" w="lg" len="med"/>
              <a:tailEnd type="arrow"/>
            </a:ln>
            <a:effectLst/>
          </p:spPr>
        </p:cxnSp>
      </p:grpSp>
      <p:pic>
        <p:nvPicPr>
          <p:cNvPr id="1716225" name="Picture 1">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8356" y="2610035"/>
            <a:ext cx="1314583" cy="964438"/>
          </a:xfrm>
          <a:prstGeom prst="rect">
            <a:avLst/>
          </a:prstGeom>
          <a:noFill/>
          <a:ln w="9525">
            <a:noFill/>
            <a:miter lim="800000"/>
            <a:headEnd/>
            <a:tailEnd/>
          </a:ln>
        </p:spPr>
      </p:pic>
      <p:pic>
        <p:nvPicPr>
          <p:cNvPr id="1716226" name="Picture 2">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4496" y="2321937"/>
            <a:ext cx="1254330" cy="1248522"/>
          </a:xfrm>
          <a:prstGeom prst="rect">
            <a:avLst/>
          </a:prstGeom>
          <a:noFill/>
          <a:ln w="9525">
            <a:noFill/>
            <a:miter lim="800000"/>
            <a:headEnd/>
            <a:tailEnd/>
          </a:ln>
        </p:spPr>
      </p:pic>
      <p:pic>
        <p:nvPicPr>
          <p:cNvPr id="1716227" name="Picture 3">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861953" y="2339437"/>
            <a:ext cx="1177397" cy="1246911"/>
          </a:xfrm>
          <a:prstGeom prst="rect">
            <a:avLst/>
          </a:prstGeom>
          <a:noFill/>
          <a:ln w="9525">
            <a:noFill/>
            <a:miter lim="800000"/>
            <a:headEnd/>
            <a:tailEnd/>
          </a:ln>
        </p:spPr>
      </p:pic>
      <p:sp>
        <p:nvSpPr>
          <p:cNvPr id="35" name="TextBox 34"/>
          <p:cNvSpPr txBox="1"/>
          <p:nvPr/>
        </p:nvSpPr>
        <p:spPr>
          <a:xfrm>
            <a:off x="154379" y="2232561"/>
            <a:ext cx="1482778" cy="400110"/>
          </a:xfrm>
          <a:prstGeom prst="rect">
            <a:avLst/>
          </a:prstGeom>
          <a:noFill/>
        </p:spPr>
        <p:txBody>
          <a:bodyPr wrap="none" rtlCol="0">
            <a:spAutoFit/>
          </a:bodyPr>
          <a:lstStyle/>
          <a:p>
            <a:pPr algn="ctr"/>
            <a:r>
              <a:rPr lang="es-HN" sz="2000" smtClean="0"/>
              <a:t>Fondo plano</a:t>
            </a:r>
            <a:endParaRPr lang="es-HN" sz="2000"/>
          </a:p>
        </p:txBody>
      </p:sp>
      <p:sp>
        <p:nvSpPr>
          <p:cNvPr id="36" name="TextBox 35"/>
          <p:cNvSpPr txBox="1"/>
          <p:nvPr/>
        </p:nvSpPr>
        <p:spPr>
          <a:xfrm>
            <a:off x="1448790" y="1600200"/>
            <a:ext cx="1218210" cy="707886"/>
          </a:xfrm>
          <a:prstGeom prst="rect">
            <a:avLst/>
          </a:prstGeom>
          <a:noFill/>
        </p:spPr>
        <p:txBody>
          <a:bodyPr wrap="square" rtlCol="0">
            <a:spAutoFit/>
          </a:bodyPr>
          <a:lstStyle/>
          <a:p>
            <a:pPr algn="ctr"/>
            <a:r>
              <a:rPr lang="es-HN" sz="2000" smtClean="0"/>
              <a:t>Chorro al centro</a:t>
            </a:r>
            <a:endParaRPr lang="es-HN" sz="2000"/>
          </a:p>
        </p:txBody>
      </p:sp>
      <p:sp>
        <p:nvSpPr>
          <p:cNvPr id="37" name="TextBox 36"/>
          <p:cNvSpPr txBox="1"/>
          <p:nvPr/>
        </p:nvSpPr>
        <p:spPr>
          <a:xfrm>
            <a:off x="2641643" y="1888176"/>
            <a:ext cx="1650516" cy="400110"/>
          </a:xfrm>
          <a:prstGeom prst="rect">
            <a:avLst/>
          </a:prstGeom>
          <a:noFill/>
        </p:spPr>
        <p:txBody>
          <a:bodyPr wrap="none" rtlCol="0">
            <a:spAutoFit/>
          </a:bodyPr>
          <a:lstStyle/>
          <a:p>
            <a:pPr algn="ctr"/>
            <a:r>
              <a:rPr lang="es-HN" sz="2000" dirty="0" smtClean="0"/>
              <a:t>Chorro al lado</a:t>
            </a:r>
            <a:endParaRPr lang="es-HN" sz="2000" dirty="0"/>
          </a:p>
        </p:txBody>
      </p:sp>
      <p:sp>
        <p:nvSpPr>
          <p:cNvPr id="25" name="Title 24"/>
          <p:cNvSpPr>
            <a:spLocks noGrp="1"/>
          </p:cNvSpPr>
          <p:nvPr>
            <p:ph type="title"/>
          </p:nvPr>
        </p:nvSpPr>
        <p:spPr>
          <a:xfrm>
            <a:off x="2417368" y="150222"/>
            <a:ext cx="6726632" cy="1143000"/>
          </a:xfrm>
          <a:solidFill>
            <a:schemeClr val="bg1"/>
          </a:solidFill>
        </p:spPr>
        <p:txBody>
          <a:bodyPr/>
          <a:lstStyle/>
          <a:p>
            <a:r>
              <a:rPr lang="es-HN" dirty="0" smtClean="0"/>
              <a:t>Geometría para volver a levantar los flóculos </a:t>
            </a:r>
            <a:endParaRPr lang="es-HN" dirty="0"/>
          </a:p>
        </p:txBody>
      </p:sp>
    </p:spTree>
    <p:extLst>
      <p:ext uri="{BB962C8B-B14F-4D97-AF65-F5344CB8AC3E}">
        <p14:creationId xmlns:p14="http://schemas.microsoft.com/office/powerpoint/2010/main" val="2587861531"/>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HN" noProof="0" dirty="0" err="1" smtClean="0"/>
              <a:t>Resuspensión</a:t>
            </a:r>
            <a:r>
              <a:rPr lang="es-HN" noProof="0" dirty="0" smtClean="0"/>
              <a:t> del lecho de flóculos</a:t>
            </a:r>
            <a:endParaRPr lang="es-HN" noProof="0" dirty="0"/>
          </a:p>
        </p:txBody>
      </p:sp>
      <p:grpSp>
        <p:nvGrpSpPr>
          <p:cNvPr id="2" name="Group 19"/>
          <p:cNvGrpSpPr/>
          <p:nvPr/>
        </p:nvGrpSpPr>
        <p:grpSpPr>
          <a:xfrm>
            <a:off x="5037891" y="1500597"/>
            <a:ext cx="362312" cy="2943447"/>
            <a:chOff x="6705600" y="2819400"/>
            <a:chExt cx="762000" cy="1676400"/>
          </a:xfrm>
        </p:grpSpPr>
        <p:cxnSp>
          <p:nvCxnSpPr>
            <p:cNvPr id="11" name="Straight Connector 10"/>
            <p:cNvCxnSpPr/>
            <p:nvPr/>
          </p:nvCxnSpPr>
          <p:spPr>
            <a:xfrm rot="5400000" flipH="1" flipV="1">
              <a:off x="5867400" y="36576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flipH="1" flipV="1">
              <a:off x="6629400" y="3657600"/>
              <a:ext cx="1676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 name="Group 31"/>
          <p:cNvGrpSpPr/>
          <p:nvPr/>
        </p:nvGrpSpPr>
        <p:grpSpPr>
          <a:xfrm>
            <a:off x="3056692" y="2664250"/>
            <a:ext cx="5351252" cy="2034105"/>
            <a:chOff x="3056692" y="2664250"/>
            <a:chExt cx="5351252" cy="2034105"/>
          </a:xfrm>
        </p:grpSpPr>
        <p:cxnSp>
          <p:nvCxnSpPr>
            <p:cNvPr id="14" name="Straight Connector 13"/>
            <p:cNvCxnSpPr/>
            <p:nvPr/>
          </p:nvCxnSpPr>
          <p:spPr>
            <a:xfrm flipV="1">
              <a:off x="6392238" y="2664250"/>
              <a:ext cx="2015706" cy="20157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56692" y="2741040"/>
              <a:ext cx="1957315" cy="195731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p:cNvCxnSpPr/>
          <p:nvPr/>
        </p:nvCxnSpPr>
        <p:spPr>
          <a:xfrm>
            <a:off x="2971866" y="6607802"/>
            <a:ext cx="58674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231285" y="5646466"/>
            <a:ext cx="922240" cy="369332"/>
          </a:xfrm>
          <a:prstGeom prst="rect">
            <a:avLst/>
          </a:prstGeom>
          <a:noFill/>
          <a:ln>
            <a:noFill/>
          </a:ln>
        </p:spPr>
        <p:txBody>
          <a:bodyPr wrap="none" rtlCol="0">
            <a:spAutoFit/>
          </a:bodyPr>
          <a:lstStyle/>
          <a:p>
            <a:r>
              <a:rPr lang="en-US" dirty="0" err="1" smtClean="0"/>
              <a:t>Drenaje</a:t>
            </a:r>
            <a:endParaRPr lang="en-US" dirty="0"/>
          </a:p>
        </p:txBody>
      </p:sp>
      <p:pic>
        <p:nvPicPr>
          <p:cNvPr id="17" name="Picture 56"/>
          <p:cNvPicPr>
            <a:picLocks noChangeAspect="1" noChangeArrowheads="1"/>
          </p:cNvPicPr>
          <p:nvPr/>
        </p:nvPicPr>
        <p:blipFill>
          <a:blip r:embed="rId3" cstate="email">
            <a:lum bright="-22000" contrast="54000"/>
            <a:extLst>
              <a:ext uri="{28A0092B-C50C-407E-A947-70E740481C1C}">
                <a14:useLocalDpi xmlns:a14="http://schemas.microsoft.com/office/drawing/2010/main"/>
              </a:ext>
            </a:extLst>
          </a:blip>
          <a:srcRect/>
          <a:stretch>
            <a:fillRect/>
          </a:stretch>
        </p:blipFill>
        <p:spPr bwMode="auto">
          <a:xfrm>
            <a:off x="7296426" y="2538119"/>
            <a:ext cx="201941" cy="201941"/>
          </a:xfrm>
          <a:prstGeom prst="rect">
            <a:avLst/>
          </a:prstGeom>
          <a:noFill/>
          <a:ln w="9525">
            <a:noFill/>
            <a:miter lim="800000"/>
            <a:headEnd/>
            <a:tailEnd/>
          </a:ln>
          <a:effectLst/>
        </p:spPr>
      </p:pic>
      <p:pic>
        <p:nvPicPr>
          <p:cNvPr id="19" name="Picture 56"/>
          <p:cNvPicPr>
            <a:picLocks noChangeAspect="1" noChangeArrowheads="1"/>
          </p:cNvPicPr>
          <p:nvPr/>
        </p:nvPicPr>
        <p:blipFill>
          <a:blip r:embed="rId4" cstate="email">
            <a:lum bright="-40000" contrast="54000"/>
            <a:extLst>
              <a:ext uri="{28A0092B-C50C-407E-A947-70E740481C1C}">
                <a14:useLocalDpi xmlns:a14="http://schemas.microsoft.com/office/drawing/2010/main"/>
              </a:ext>
            </a:extLst>
          </a:blip>
          <a:srcRect/>
          <a:stretch>
            <a:fillRect/>
          </a:stretch>
        </p:blipFill>
        <p:spPr bwMode="auto">
          <a:xfrm>
            <a:off x="5904758" y="2020764"/>
            <a:ext cx="109871" cy="109871"/>
          </a:xfrm>
          <a:prstGeom prst="rect">
            <a:avLst/>
          </a:prstGeom>
          <a:noFill/>
          <a:ln w="9525">
            <a:noFill/>
            <a:miter lim="800000"/>
            <a:headEnd/>
            <a:tailEnd/>
          </a:ln>
          <a:effectLst/>
        </p:spPr>
      </p:pic>
      <p:pic>
        <p:nvPicPr>
          <p:cNvPr id="21" name="Picture 56"/>
          <p:cNvPicPr>
            <a:picLocks noChangeAspect="1" noChangeArrowheads="1"/>
          </p:cNvPicPr>
          <p:nvPr/>
        </p:nvPicPr>
        <p:blipFill>
          <a:blip r:embed="rId4" cstate="email">
            <a:lum bright="-40000" contrast="54000"/>
            <a:extLst>
              <a:ext uri="{28A0092B-C50C-407E-A947-70E740481C1C}">
                <a14:useLocalDpi xmlns:a14="http://schemas.microsoft.com/office/drawing/2010/main"/>
              </a:ext>
            </a:extLst>
          </a:blip>
          <a:srcRect/>
          <a:stretch>
            <a:fillRect/>
          </a:stretch>
        </p:blipFill>
        <p:spPr bwMode="auto">
          <a:xfrm>
            <a:off x="6057158" y="2173164"/>
            <a:ext cx="109871" cy="109871"/>
          </a:xfrm>
          <a:prstGeom prst="rect">
            <a:avLst/>
          </a:prstGeom>
          <a:noFill/>
          <a:ln w="9525">
            <a:noFill/>
            <a:miter lim="800000"/>
            <a:headEnd/>
            <a:tailEnd/>
          </a:ln>
          <a:effectLst/>
        </p:spPr>
      </p:pic>
      <p:pic>
        <p:nvPicPr>
          <p:cNvPr id="22" name="Picture 56"/>
          <p:cNvPicPr>
            <a:picLocks noChangeAspect="1" noChangeArrowheads="1"/>
          </p:cNvPicPr>
          <p:nvPr/>
        </p:nvPicPr>
        <p:blipFill>
          <a:blip r:embed="rId4" cstate="email">
            <a:lum bright="-40000" contrast="54000"/>
            <a:extLst>
              <a:ext uri="{28A0092B-C50C-407E-A947-70E740481C1C}">
                <a14:useLocalDpi xmlns:a14="http://schemas.microsoft.com/office/drawing/2010/main"/>
              </a:ext>
            </a:extLst>
          </a:blip>
          <a:srcRect/>
          <a:stretch>
            <a:fillRect/>
          </a:stretch>
        </p:blipFill>
        <p:spPr bwMode="auto">
          <a:xfrm>
            <a:off x="6060696" y="2166069"/>
            <a:ext cx="109871" cy="109871"/>
          </a:xfrm>
          <a:prstGeom prst="rect">
            <a:avLst/>
          </a:prstGeom>
          <a:noFill/>
          <a:ln w="9525">
            <a:noFill/>
            <a:miter lim="800000"/>
            <a:headEnd/>
            <a:tailEnd/>
          </a:ln>
          <a:effectLst/>
        </p:spPr>
      </p:pic>
      <p:pic>
        <p:nvPicPr>
          <p:cNvPr id="23" name="Picture 56"/>
          <p:cNvPicPr>
            <a:picLocks noChangeAspect="1" noChangeArrowheads="1"/>
          </p:cNvPicPr>
          <p:nvPr/>
        </p:nvPicPr>
        <p:blipFill>
          <a:blip r:embed="rId4" cstate="email">
            <a:lum bright="-40000" contrast="54000"/>
            <a:extLst>
              <a:ext uri="{28A0092B-C50C-407E-A947-70E740481C1C}">
                <a14:useLocalDpi xmlns:a14="http://schemas.microsoft.com/office/drawing/2010/main"/>
              </a:ext>
            </a:extLst>
          </a:blip>
          <a:srcRect/>
          <a:stretch>
            <a:fillRect/>
          </a:stretch>
        </p:blipFill>
        <p:spPr bwMode="auto">
          <a:xfrm>
            <a:off x="6064234" y="2180240"/>
            <a:ext cx="109871" cy="109871"/>
          </a:xfrm>
          <a:prstGeom prst="rect">
            <a:avLst/>
          </a:prstGeom>
          <a:noFill/>
          <a:ln w="9525">
            <a:noFill/>
            <a:miter lim="800000"/>
            <a:headEnd/>
            <a:tailEnd/>
          </a:ln>
          <a:effectLst/>
        </p:spPr>
      </p:pic>
      <p:pic>
        <p:nvPicPr>
          <p:cNvPr id="24" name="Picture 56"/>
          <p:cNvPicPr>
            <a:picLocks noChangeAspect="1" noChangeArrowheads="1"/>
          </p:cNvPicPr>
          <p:nvPr/>
        </p:nvPicPr>
        <p:blipFill>
          <a:blip r:embed="rId4" cstate="email">
            <a:lum bright="-40000" contrast="54000"/>
            <a:extLst>
              <a:ext uri="{28A0092B-C50C-407E-A947-70E740481C1C}">
                <a14:useLocalDpi xmlns:a14="http://schemas.microsoft.com/office/drawing/2010/main"/>
              </a:ext>
            </a:extLst>
          </a:blip>
          <a:srcRect/>
          <a:stretch>
            <a:fillRect/>
          </a:stretch>
        </p:blipFill>
        <p:spPr bwMode="auto">
          <a:xfrm>
            <a:off x="6067772" y="2183778"/>
            <a:ext cx="109871" cy="109871"/>
          </a:xfrm>
          <a:prstGeom prst="rect">
            <a:avLst/>
          </a:prstGeom>
          <a:noFill/>
          <a:ln w="9525">
            <a:noFill/>
            <a:miter lim="800000"/>
            <a:headEnd/>
            <a:tailEnd/>
          </a:ln>
          <a:effectLst/>
        </p:spPr>
      </p:pic>
      <p:sp>
        <p:nvSpPr>
          <p:cNvPr id="25" name="TextBox 24"/>
          <p:cNvSpPr txBox="1"/>
          <p:nvPr/>
        </p:nvSpPr>
        <p:spPr>
          <a:xfrm rot="16200000">
            <a:off x="4431573" y="3294430"/>
            <a:ext cx="1571456" cy="400110"/>
          </a:xfrm>
          <a:prstGeom prst="rect">
            <a:avLst/>
          </a:prstGeom>
          <a:noFill/>
        </p:spPr>
        <p:txBody>
          <a:bodyPr wrap="none" rtlCol="0">
            <a:spAutoFit/>
          </a:bodyPr>
          <a:lstStyle/>
          <a:p>
            <a:r>
              <a:rPr lang="en-US" sz="2000" dirty="0" smtClean="0"/>
              <a:t>Inlet diffuser </a:t>
            </a:r>
            <a:endParaRPr lang="en-US" sz="2000" dirty="0"/>
          </a:p>
        </p:txBody>
      </p:sp>
      <p:sp>
        <p:nvSpPr>
          <p:cNvPr id="27" name="Arc 26"/>
          <p:cNvSpPr/>
          <p:nvPr/>
        </p:nvSpPr>
        <p:spPr bwMode="auto">
          <a:xfrm flipV="1">
            <a:off x="5012010" y="3994007"/>
            <a:ext cx="1371600" cy="1371600"/>
          </a:xfrm>
          <a:prstGeom prst="arc">
            <a:avLst>
              <a:gd name="adj1" fmla="val 10905744"/>
              <a:gd name="adj2" fmla="val 0"/>
            </a:avLst>
          </a:prstGeom>
          <a:no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Oval 29"/>
          <p:cNvSpPr/>
          <p:nvPr/>
        </p:nvSpPr>
        <p:spPr bwMode="auto">
          <a:xfrm>
            <a:off x="5171599" y="5451870"/>
            <a:ext cx="1052422" cy="1052422"/>
          </a:xfrm>
          <a:prstGeom prst="ellipse">
            <a:avLst/>
          </a:prstGeom>
          <a:no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pic>
        <p:nvPicPr>
          <p:cNvPr id="31" name="Picture 56"/>
          <p:cNvPicPr>
            <a:picLocks noChangeAspect="1" noChangeArrowheads="1"/>
          </p:cNvPicPr>
          <p:nvPr/>
        </p:nvPicPr>
        <p:blipFill>
          <a:blip r:embed="rId3" cstate="email">
            <a:lum bright="-22000" contrast="54000"/>
            <a:extLst>
              <a:ext uri="{28A0092B-C50C-407E-A947-70E740481C1C}">
                <a14:useLocalDpi xmlns:a14="http://schemas.microsoft.com/office/drawing/2010/main"/>
              </a:ext>
            </a:extLst>
          </a:blip>
          <a:srcRect/>
          <a:stretch>
            <a:fillRect/>
          </a:stretch>
        </p:blipFill>
        <p:spPr bwMode="auto">
          <a:xfrm flipH="1">
            <a:off x="3841715" y="2550273"/>
            <a:ext cx="201941" cy="201941"/>
          </a:xfrm>
          <a:prstGeom prst="rect">
            <a:avLst/>
          </a:prstGeom>
          <a:noFill/>
          <a:ln w="9525">
            <a:noFill/>
            <a:miter lim="800000"/>
            <a:headEnd/>
            <a:tailEnd/>
          </a:ln>
          <a:effectLst/>
        </p:spPr>
      </p:pic>
      <p:pic>
        <p:nvPicPr>
          <p:cNvPr id="26" name="Picture 56"/>
          <p:cNvPicPr>
            <a:picLocks noChangeAspect="1" noChangeArrowheads="1"/>
          </p:cNvPicPr>
          <p:nvPr/>
        </p:nvPicPr>
        <p:blipFill>
          <a:blip r:embed="rId3" cstate="email">
            <a:lum bright="-22000" contrast="54000"/>
            <a:extLst>
              <a:ext uri="{28A0092B-C50C-407E-A947-70E740481C1C}">
                <a14:useLocalDpi xmlns:a14="http://schemas.microsoft.com/office/drawing/2010/main"/>
              </a:ext>
            </a:extLst>
          </a:blip>
          <a:srcRect/>
          <a:stretch>
            <a:fillRect/>
          </a:stretch>
        </p:blipFill>
        <p:spPr bwMode="auto">
          <a:xfrm>
            <a:off x="8066343" y="2631143"/>
            <a:ext cx="201941" cy="201941"/>
          </a:xfrm>
          <a:prstGeom prst="rect">
            <a:avLst/>
          </a:prstGeom>
          <a:noFill/>
          <a:ln w="9525">
            <a:noFill/>
            <a:miter lim="800000"/>
            <a:headEnd/>
            <a:tailEnd/>
          </a:ln>
          <a:effectLst/>
        </p:spPr>
      </p:pic>
    </p:spTree>
    <p:extLst>
      <p:ext uri="{BB962C8B-B14F-4D97-AF65-F5344CB8AC3E}">
        <p14:creationId xmlns:p14="http://schemas.microsoft.com/office/powerpoint/2010/main" val="32251628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childTnLst>
                                    <p:animMotion origin="layout" path="M -4.16667E-6 -0.00532 C -0.00034 0.01873 0.01598 0.09019 -0.00243 0.13876 C -0.03489 0.17738 -0.07847 0.23774 -0.11041 0.28677 C -0.11215 0.19889 -0.09982 0.1709 -0.09895 0.12812 C -0.09809 0.08533 -0.10468 0.06336 -0.10555 0.0296 C -0.10642 -0.00417 -0.10781 -0.03631 -0.10434 -0.07424 C -0.10086 -0.11217 -0.08489 -0.1612 -0.08454 -0.19797 C -0.0842 -0.23474 -0.10191 -0.25764 -0.10208 -0.29579 C -0.10225 -0.33395 -0.10034 -0.41883 -0.08541 -0.42762 C -0.07048 -0.43641 -0.02326 -0.37951 -0.0125 -0.34852 C -0.00173 -0.31753 -0.01197 -0.26781 -0.02066 -0.24145 C -0.02934 -0.21531 -0.06197 -0.21069 -0.06475 -0.19196 C -0.06753 -0.17322 -0.05225 -0.14663 -0.03697 -0.12836 C -0.0217 -0.11217 0.02066 -0.11471 0.02709 -0.09436 C 0.03351 -0.07401 0.01737 -0.04001 0.00139 -0.00602 " pathEditMode="relative" rAng="0" ptsTypes="affaaaaaaaaaaaa">
                                      <p:cBhvr>
                                        <p:cTn id="6" dur="3000" fill="hold"/>
                                        <p:tgtEl>
                                          <p:spTgt spid="17"/>
                                        </p:tgtEl>
                                        <p:attrNameLst>
                                          <p:attrName>ppt_x</p:attrName>
                                          <p:attrName>ppt_y</p:attrName>
                                        </p:attrNameLst>
                                      </p:cBhvr>
                                      <p:rCtr x="-3900" y="-7000"/>
                                    </p:animMotion>
                                  </p:childTnLst>
                                </p:cTn>
                              </p:par>
                              <p:par>
                                <p:cTn id="7" presetID="0" presetClass="path" presetSubtype="0" repeatCount="indefinite" fill="hold" nodeType="withEffect">
                                  <p:stCondLst>
                                    <p:cond delay="0"/>
                                  </p:stCondLst>
                                  <p:childTnLst>
                                    <p:animMotion origin="layout" path="M -0.00122 -0.01295 C -0.01598 0.01041 -0.05573 0.07933 -0.0882 0.12743 C -0.12066 0.16605 -0.16424 0.22641 -0.19618 0.27544 C -0.19792 0.18756 -0.18559 0.15958 -0.18473 0.11679 C -0.18386 0.07401 -0.19046 0.05204 -0.19132 0.01827 C -0.19219 -0.01573 -0.19358 -0.04764 -0.19011 -0.0858 C -0.18664 -0.1235 -0.17066 -0.17252 -0.17032 -0.2093 C -0.16997 -0.24607 -0.18768 -0.26919 -0.18785 -0.30712 C -0.18803 -0.34528 -0.19098 -0.42646 -0.17118 -0.43894 C -0.15139 -0.45143 -0.0875 -0.39894 -0.06962 -0.38252 C -0.05174 -0.3661 -0.07153 -0.35014 -0.06441 -0.34089 C -0.0573 -0.33164 -0.03507 -0.34227 -0.02674 -0.32701 C -0.01841 -0.31175 -0.00695 -0.26226 -0.01389 -0.24954 C -0.02084 -0.23659 -0.0632 -0.23959 -0.06841 -0.25092 C -0.07362 -0.26249 -0.04375 -0.33187 -0.04497 -0.31845 C -0.04618 -0.30504 -0.08039 -0.18571 -0.07622 -0.16975 C -0.07205 -0.15379 -0.03178 -0.22641 -0.02032 -0.2234 C -0.00886 -0.21993 -0.00747 -0.16929 -0.0073 -0.15055 C -0.00712 -0.13182 -0.01928 -0.13367 -0.0191 -0.11078 C -0.01893 -0.08788 -0.00903 -0.03353 -0.00643 -0.01295 " pathEditMode="relative" rAng="0" ptsTypes="affaaaaaaaaaaaaaaaaa">
                                      <p:cBhvr>
                                        <p:cTn id="8" dur="4000" fill="hold"/>
                                        <p:tgtEl>
                                          <p:spTgt spid="26"/>
                                        </p:tgtEl>
                                        <p:attrNameLst>
                                          <p:attrName>ppt_x</p:attrName>
                                          <p:attrName>ppt_y</p:attrName>
                                        </p:attrNameLst>
                                      </p:cBhvr>
                                      <p:rCtr x="-9800" y="-7500"/>
                                    </p:animMotion>
                                  </p:childTnLst>
                                </p:cTn>
                              </p:par>
                              <p:par>
                                <p:cTn id="9" presetID="0" presetClass="path" presetSubtype="0" repeatCount="indefinite" fill="hold" nodeType="withEffect">
                                  <p:stCondLst>
                                    <p:cond delay="0"/>
                                  </p:stCondLst>
                                  <p:childTnLst>
                                    <p:animMotion origin="layout" path="M -0.06962 -0.02454 C -0.0691 0.04977 -0.08351 0.34815 -0.06598 0.42199 C -0.05625 0.48056 0.03767 0.45648 0.03593 0.41806 C 0.04097 0.35417 0.05625 0.34028 0.0559 0.29468 C 0.05555 0.24907 0.03489 0.19329 0.0342 0.14421 C 0.0335 0.09514 0.04236 0.04745 0.05121 3.7037E-7 " pathEditMode="relative" rAng="0" ptsTypes="affaaa">
                                      <p:cBhvr>
                                        <p:cTn id="10" dur="2000" fill="hold"/>
                                        <p:tgtEl>
                                          <p:spTgt spid="19"/>
                                        </p:tgtEl>
                                        <p:attrNameLst>
                                          <p:attrName>ppt_x</p:attrName>
                                          <p:attrName>ppt_y</p:attrName>
                                        </p:attrNameLst>
                                      </p:cBhvr>
                                      <p:rCtr x="5600" y="25300"/>
                                    </p:animMotion>
                                  </p:childTnLst>
                                </p:cTn>
                              </p:par>
                              <p:par>
                                <p:cTn id="11" presetID="0" presetClass="path" presetSubtype="0" repeatCount="indefinite" fill="hold" nodeType="withEffect">
                                  <p:stCondLst>
                                    <p:cond delay="300"/>
                                  </p:stCondLst>
                                  <p:childTnLst>
                                    <p:animMotion origin="layout" path="M -0.10989 -0.05069 C -0.10642 0.02408 -0.1118 0.32477 -0.0901 0.39838 C -0.08021 0.45695 0.02205 0.4294 0.02032 0.39097 C 0.02552 0.32709 0.03924 0.3169 0.03872 0.27199 C 0.0382 0.22709 0.01736 0.1706 0.01667 0.12153 C 0.01598 0.07246 0.025 0.02477 0.03403 -0.02268 " pathEditMode="relative" rAng="0" ptsTypes="affaaa">
                                      <p:cBhvr>
                                        <p:cTn id="12" dur="2000" fill="hold"/>
                                        <p:tgtEl>
                                          <p:spTgt spid="21"/>
                                        </p:tgtEl>
                                        <p:attrNameLst>
                                          <p:attrName>ppt_x</p:attrName>
                                          <p:attrName>ppt_y</p:attrName>
                                        </p:attrNameLst>
                                      </p:cBhvr>
                                      <p:rCtr x="7400" y="25400"/>
                                    </p:animMotion>
                                  </p:childTnLst>
                                </p:cTn>
                              </p:par>
                              <p:par>
                                <p:cTn id="13" presetID="0" presetClass="path" presetSubtype="0" repeatCount="indefinite" fill="hold" nodeType="withEffect">
                                  <p:stCondLst>
                                    <p:cond delay="600"/>
                                  </p:stCondLst>
                                  <p:childTnLst>
                                    <p:animMotion origin="layout" path="M -0.11215 -0.06227 C -0.10972 0.01643 -0.11979 0.33588 -0.09792 0.41203 C -0.08802 0.47037 0.02066 0.43287 0.01892 0.39444 C 0.02413 0.33055 0.03906 0.31736 0.03872 0.27199 C 0.03837 0.22662 0.01736 0.1706 0.01667 0.12152 C 0.01597 0.07245 0.025 0.02476 0.03403 -0.02269 " pathEditMode="relative" rAng="0" ptsTypes="affaaa">
                                      <p:cBhvr>
                                        <p:cTn id="14" dur="2000" fill="hold"/>
                                        <p:tgtEl>
                                          <p:spTgt spid="22"/>
                                        </p:tgtEl>
                                        <p:attrNameLst>
                                          <p:attrName>ppt_x</p:attrName>
                                          <p:attrName>ppt_y</p:attrName>
                                        </p:attrNameLst>
                                      </p:cBhvr>
                                      <p:rCtr x="7200" y="26600"/>
                                    </p:animMotion>
                                  </p:childTnLst>
                                </p:cTn>
                              </p:par>
                              <p:par>
                                <p:cTn id="15" presetID="0" presetClass="path" presetSubtype="0" repeatCount="indefinite" fill="hold" nodeType="withEffect">
                                  <p:stCondLst>
                                    <p:cond delay="900"/>
                                  </p:stCondLst>
                                  <p:childTnLst>
                                    <p:animMotion origin="layout" path="M -0.09549 -0.06042 C -0.09358 0.01852 -0.10347 0.33819 -0.08507 0.41389 C -0.07518 0.47222 0.00972 0.45764 0.01493 0.39375 C 0.02014 0.32986 0.01823 0.31342 0.01857 0.26805 C 0.01892 0.22268 0.01406 0.16991 0.01666 0.12153 C 0.01927 0.07315 0.025 0.02477 0.03403 -0.02269 " pathEditMode="relative" rAng="0" ptsTypes="afsaaa">
                                      <p:cBhvr>
                                        <p:cTn id="16" dur="2000" fill="hold"/>
                                        <p:tgtEl>
                                          <p:spTgt spid="23"/>
                                        </p:tgtEl>
                                        <p:attrNameLst>
                                          <p:attrName>ppt_x</p:attrName>
                                          <p:attrName>ppt_y</p:attrName>
                                        </p:attrNameLst>
                                      </p:cBhvr>
                                      <p:rCtr x="6100" y="26600"/>
                                    </p:animMotion>
                                  </p:childTnLst>
                                </p:cTn>
                              </p:par>
                              <p:par>
                                <p:cTn id="17" presetID="0" presetClass="path" presetSubtype="0" repeatCount="indefinite" fill="hold" nodeType="withEffect">
                                  <p:stCondLst>
                                    <p:cond delay="1100"/>
                                  </p:stCondLst>
                                  <p:childTnLst>
                                    <p:animMotion origin="layout" path="M -0.10156 -0.07477 C -0.10017 0.0044 -0.1125 0.32454 -0.09305 0.4007 C -0.08316 0.45926 0.01719 0.42153 0.01546 0.3831 C 0.02066 0.31922 0.00209 0.31204 0.00226 0.26852 C 0.00244 0.225 0.01146 0.17014 0.01667 0.12153 C 0.02188 0.07292 0.025 0.02477 0.03403 -0.02268 " pathEditMode="relative" rAng="0" ptsTypes="affaaa">
                                      <p:cBhvr>
                                        <p:cTn id="18" dur="2000" fill="hold"/>
                                        <p:tgtEl>
                                          <p:spTgt spid="24"/>
                                        </p:tgtEl>
                                        <p:attrNameLst>
                                          <p:attrName>ppt_x</p:attrName>
                                          <p:attrName>ppt_y</p:attrName>
                                        </p:attrNameLst>
                                      </p:cBhvr>
                                      <p:rCtr x="6200" y="26700"/>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repeatCount="indefinite" fill="hold" nodeType="clickEffect">
                                  <p:stCondLst>
                                    <p:cond delay="0"/>
                                  </p:stCondLst>
                                  <p:childTnLst>
                                    <p:animMotion origin="layout" path="M 0.00139 -0.00671 C 0.00173 0.01711 -0.01667 0.08811 0.00382 0.1376 C 0.03767 0.17553 0.0908 0.24098 0.12413 0.29024 C 0.14323 0.4438 0.2625 0.34065 0.26041 0.29718 C 0.27569 0.24768 0.22482 0.06359 0.21614 -0.00486 C 0.20746 -0.07285 0.21059 -0.08395 0.20816 -0.11263 C 0.20573 -0.14085 0.20833 -0.12535 0.20139 -0.1753 C 0.19444 -0.22549 0.19514 -0.3735 0.16632 -0.41397 C 0.1375 -0.45444 0.0526 -0.44589 0.02864 -0.41744 C 0.00468 -0.389 0.03211 -0.29649 0.02291 -0.24307 C 0.01371 -0.18941 -0.02309 -0.1346 -0.02691 -0.09575 C -0.03073 -0.05666 -0.01684 -0.04163 -0.00018 -0.00764 " pathEditMode="relative" rAng="0" ptsTypes="affaaaaaaaaa">
                                      <p:cBhvr>
                                        <p:cTn id="22" dur="3000" fill="hold"/>
                                        <p:tgtEl>
                                          <p:spTgt spid="31"/>
                                        </p:tgtEl>
                                        <p:attrNameLst>
                                          <p:attrName>ppt_x</p:attrName>
                                          <p:attrName>ppt_y</p:attrName>
                                        </p:attrNameLst>
                                      </p:cBhvr>
                                      <p:rCtr x="12100" y="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82" name="Picture 2" descr="http://designserver.cee.cornell.edu/Designs/EtFlocSedFi/5299/12Lps/EtFlocSedFiSed_f.png"/>
          <p:cNvPicPr>
            <a:picLocks noChangeAspect="1" noChangeArrowheads="1"/>
          </p:cNvPicPr>
          <p:nvPr/>
        </p:nvPicPr>
        <p:blipFill>
          <a:blip r:embed="rId3" cstate="email">
            <a:extLst>
              <a:ext uri="{28A0092B-C50C-407E-A947-70E740481C1C}">
                <a14:useLocalDpi xmlns:a14="http://schemas.microsoft.com/office/drawing/2010/main"/>
              </a:ext>
            </a:extLst>
          </a:blip>
          <a:srcRect t="47033"/>
          <a:stretch>
            <a:fillRect/>
          </a:stretch>
        </p:blipFill>
        <p:spPr bwMode="auto">
          <a:xfrm>
            <a:off x="0" y="2538241"/>
            <a:ext cx="8834442" cy="3310759"/>
          </a:xfrm>
          <a:prstGeom prst="rect">
            <a:avLst/>
          </a:prstGeom>
          <a:noFill/>
        </p:spPr>
      </p:pic>
      <p:sp>
        <p:nvSpPr>
          <p:cNvPr id="49" name="TextBox 48"/>
          <p:cNvSpPr txBox="1"/>
          <p:nvPr/>
        </p:nvSpPr>
        <p:spPr>
          <a:xfrm>
            <a:off x="2388326" y="1791789"/>
            <a:ext cx="2898228"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Canal de agua decantada</a:t>
            </a:r>
          </a:p>
        </p:txBody>
      </p:sp>
      <p:sp>
        <p:nvSpPr>
          <p:cNvPr id="50" name="TextBox 49"/>
          <p:cNvSpPr txBox="1"/>
          <p:nvPr/>
        </p:nvSpPr>
        <p:spPr>
          <a:xfrm>
            <a:off x="246063" y="1686790"/>
            <a:ext cx="2009745" cy="646331"/>
          </a:xfrm>
          <a:prstGeom prst="rect">
            <a:avLst/>
          </a:prstGeom>
          <a:noFill/>
        </p:spPr>
        <p:txBody>
          <a:bodyPr wrap="square" rtlCol="0">
            <a:spAutoFit/>
          </a:bodyPr>
          <a:lstStyle/>
          <a:p>
            <a:pPr eaLnBrk="1" fontAlgn="auto" hangingPunct="1">
              <a:spcBef>
                <a:spcPts val="0"/>
              </a:spcBef>
              <a:spcAft>
                <a:spcPts val="0"/>
              </a:spcAft>
            </a:pPr>
            <a:r>
              <a:rPr lang="es-HN" smtClean="0">
                <a:latin typeface="Calibri"/>
              </a:rPr>
              <a:t>Canal de agua floculada</a:t>
            </a:r>
            <a:endParaRPr lang="es-HN" sz="1800" smtClean="0">
              <a:latin typeface="Calibri"/>
            </a:endParaRPr>
          </a:p>
        </p:txBody>
      </p:sp>
      <p:sp>
        <p:nvSpPr>
          <p:cNvPr id="52" name="TextBox 51"/>
          <p:cNvSpPr txBox="1"/>
          <p:nvPr/>
        </p:nvSpPr>
        <p:spPr>
          <a:xfrm>
            <a:off x="4309241" y="4800600"/>
            <a:ext cx="1752600" cy="369332"/>
          </a:xfrm>
          <a:prstGeom prst="rect">
            <a:avLst/>
          </a:prstGeom>
          <a:noFill/>
        </p:spPr>
        <p:txBody>
          <a:bodyPr wrap="square" rtlCol="0">
            <a:spAutoFit/>
          </a:bodyPr>
          <a:lstStyle/>
          <a:p>
            <a:pPr eaLnBrk="1" fontAlgn="auto" hangingPunct="1">
              <a:spcBef>
                <a:spcPts val="0"/>
              </a:spcBef>
              <a:spcAft>
                <a:spcPts val="0"/>
              </a:spcAft>
            </a:pPr>
            <a:r>
              <a:rPr lang="es-HN" sz="1800" dirty="0" err="1" smtClean="0">
                <a:latin typeface="Calibri"/>
              </a:rPr>
              <a:t>Manifold</a:t>
            </a:r>
            <a:endParaRPr lang="es-HN" sz="1800" dirty="0" smtClean="0">
              <a:latin typeface="Calibri"/>
            </a:endParaRPr>
          </a:p>
        </p:txBody>
      </p:sp>
      <p:sp>
        <p:nvSpPr>
          <p:cNvPr id="53" name="TextBox 52"/>
          <p:cNvSpPr txBox="1"/>
          <p:nvPr/>
        </p:nvSpPr>
        <p:spPr>
          <a:xfrm>
            <a:off x="3880943" y="3366538"/>
            <a:ext cx="2837571"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Placas de sedimentación</a:t>
            </a:r>
          </a:p>
        </p:txBody>
      </p:sp>
      <p:sp>
        <p:nvSpPr>
          <p:cNvPr id="54" name="TextBox 53"/>
          <p:cNvSpPr txBox="1"/>
          <p:nvPr/>
        </p:nvSpPr>
        <p:spPr>
          <a:xfrm>
            <a:off x="4544740" y="5113802"/>
            <a:ext cx="1143000"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Difusores</a:t>
            </a:r>
          </a:p>
        </p:txBody>
      </p:sp>
      <p:sp>
        <p:nvSpPr>
          <p:cNvPr id="55" name="TextBox 54"/>
          <p:cNvSpPr txBox="1"/>
          <p:nvPr/>
        </p:nvSpPr>
        <p:spPr>
          <a:xfrm>
            <a:off x="630618" y="6488668"/>
            <a:ext cx="6087896"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Válvula para purgar tanque de sedimentación</a:t>
            </a:r>
          </a:p>
        </p:txBody>
      </p:sp>
      <p:sp>
        <p:nvSpPr>
          <p:cNvPr id="58" name="TextBox 57"/>
          <p:cNvSpPr txBox="1"/>
          <p:nvPr/>
        </p:nvSpPr>
        <p:spPr>
          <a:xfrm>
            <a:off x="3019096" y="4081370"/>
            <a:ext cx="3915104" cy="646331"/>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Vertedero para los flóculos (para mantener el nivel del lecho </a:t>
            </a:r>
            <a:r>
              <a:rPr lang="es-HN" sz="1800" smtClean="0">
                <a:latin typeface="Calibri"/>
              </a:rPr>
              <a:t>de flóculos)</a:t>
            </a:r>
            <a:endParaRPr lang="es-HN" sz="1800" dirty="0" smtClean="0">
              <a:latin typeface="Calibri"/>
            </a:endParaRPr>
          </a:p>
        </p:txBody>
      </p:sp>
      <p:sp>
        <p:nvSpPr>
          <p:cNvPr id="26" name="Title 25"/>
          <p:cNvSpPr>
            <a:spLocks noGrp="1"/>
          </p:cNvSpPr>
          <p:nvPr>
            <p:ph type="title"/>
          </p:nvPr>
        </p:nvSpPr>
        <p:spPr/>
        <p:txBody>
          <a:bodyPr/>
          <a:lstStyle/>
          <a:p>
            <a:r>
              <a:rPr lang="es-HN" b="1" dirty="0" smtClean="0">
                <a:solidFill>
                  <a:srgbClr val="002060"/>
                </a:solidFill>
                <a:latin typeface="Calibri"/>
              </a:rPr>
              <a:t>Tanque de Sedimentación - 2012</a:t>
            </a:r>
            <a:endParaRPr lang="es-HN" dirty="0"/>
          </a:p>
        </p:txBody>
      </p:sp>
      <p:sp>
        <p:nvSpPr>
          <p:cNvPr id="28" name="Oval 27"/>
          <p:cNvSpPr/>
          <p:nvPr/>
        </p:nvSpPr>
        <p:spPr bwMode="auto">
          <a:xfrm>
            <a:off x="993227" y="2868168"/>
            <a:ext cx="259766" cy="256032"/>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30" name="Straight Arrow Connector 29"/>
          <p:cNvCxnSpPr>
            <a:stCxn id="58" idx="1"/>
          </p:cNvCxnSpPr>
          <p:nvPr/>
        </p:nvCxnSpPr>
        <p:spPr bwMode="auto">
          <a:xfrm flipH="1" flipV="1">
            <a:off x="2617076" y="4367054"/>
            <a:ext cx="402020" cy="37482"/>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2" name="Rectangle 31"/>
          <p:cNvSpPr/>
          <p:nvPr/>
        </p:nvSpPr>
        <p:spPr bwMode="auto">
          <a:xfrm>
            <a:off x="2490952" y="3804010"/>
            <a:ext cx="184731" cy="369332"/>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35" name="Straight Arrow Connector 34"/>
          <p:cNvCxnSpPr>
            <a:stCxn id="55" idx="1"/>
          </p:cNvCxnSpPr>
          <p:nvPr/>
        </p:nvCxnSpPr>
        <p:spPr bwMode="auto">
          <a:xfrm flipH="1" flipV="1">
            <a:off x="204952" y="5675587"/>
            <a:ext cx="425666" cy="99774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8" name="TextBox 37"/>
          <p:cNvSpPr txBox="1"/>
          <p:nvPr/>
        </p:nvSpPr>
        <p:spPr>
          <a:xfrm rot="2629359">
            <a:off x="1016876" y="4633163"/>
            <a:ext cx="1524000"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Tolva de lodos</a:t>
            </a:r>
          </a:p>
        </p:txBody>
      </p:sp>
      <p:sp>
        <p:nvSpPr>
          <p:cNvPr id="42" name="TextBox 41"/>
          <p:cNvSpPr txBox="1"/>
          <p:nvPr/>
        </p:nvSpPr>
        <p:spPr>
          <a:xfrm>
            <a:off x="756743" y="5984171"/>
            <a:ext cx="5234154"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Válvula para purgar lodos</a:t>
            </a:r>
          </a:p>
        </p:txBody>
      </p:sp>
      <p:cxnSp>
        <p:nvCxnSpPr>
          <p:cNvPr id="43" name="Straight Arrow Connector 42"/>
          <p:cNvCxnSpPr>
            <a:stCxn id="42" idx="1"/>
          </p:cNvCxnSpPr>
          <p:nvPr/>
        </p:nvCxnSpPr>
        <p:spPr bwMode="auto">
          <a:xfrm flipH="1" flipV="1">
            <a:off x="551793" y="5423339"/>
            <a:ext cx="204950" cy="74549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60" name="Oval 59"/>
          <p:cNvSpPr/>
          <p:nvPr/>
        </p:nvSpPr>
        <p:spPr bwMode="auto">
          <a:xfrm>
            <a:off x="1003738" y="2847147"/>
            <a:ext cx="259766" cy="256032"/>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cxnSp>
        <p:nvCxnSpPr>
          <p:cNvPr id="63" name="Straight Arrow Connector 62"/>
          <p:cNvCxnSpPr>
            <a:stCxn id="50" idx="2"/>
            <a:endCxn id="60" idx="0"/>
          </p:cNvCxnSpPr>
          <p:nvPr/>
        </p:nvCxnSpPr>
        <p:spPr bwMode="auto">
          <a:xfrm flipH="1">
            <a:off x="1133621" y="2333121"/>
            <a:ext cx="117315" cy="514026"/>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65" name="Straight Arrow Connector 64"/>
          <p:cNvCxnSpPr>
            <a:stCxn id="49" idx="1"/>
          </p:cNvCxnSpPr>
          <p:nvPr/>
        </p:nvCxnSpPr>
        <p:spPr bwMode="auto">
          <a:xfrm rot="10800000" flipV="1">
            <a:off x="1812886" y="1976455"/>
            <a:ext cx="575440" cy="753368"/>
          </a:xfrm>
          <a:prstGeom prst="curvedConnector2">
            <a:avLst/>
          </a:prstGeom>
          <a:solidFill>
            <a:schemeClr val="accent1"/>
          </a:solidFill>
          <a:ln w="12700" cap="flat" cmpd="sng" algn="ctr">
            <a:solidFill>
              <a:schemeClr val="tx1"/>
            </a:solidFill>
            <a:prstDash val="solid"/>
            <a:round/>
            <a:headEnd type="none" w="lg" len="med"/>
            <a:tailEnd type="arrow"/>
          </a:ln>
          <a:effectLst/>
        </p:spPr>
      </p:cxnSp>
      <p:sp>
        <p:nvSpPr>
          <p:cNvPr id="23" name="TextBox 22"/>
          <p:cNvSpPr txBox="1"/>
          <p:nvPr/>
        </p:nvSpPr>
        <p:spPr>
          <a:xfrm>
            <a:off x="2392578" y="1524000"/>
            <a:ext cx="4325937"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Canal para botar agua que sea mal floculada</a:t>
            </a:r>
          </a:p>
        </p:txBody>
      </p:sp>
      <p:cxnSp>
        <p:nvCxnSpPr>
          <p:cNvPr id="24" name="Straight Arrow Connector 23"/>
          <p:cNvCxnSpPr>
            <a:stCxn id="23" idx="1"/>
          </p:cNvCxnSpPr>
          <p:nvPr/>
        </p:nvCxnSpPr>
        <p:spPr bwMode="auto">
          <a:xfrm rot="10800000" flipV="1">
            <a:off x="1593654" y="1708666"/>
            <a:ext cx="798924" cy="1017642"/>
          </a:xfrm>
          <a:prstGeom prst="curvedConnector2">
            <a:avLst/>
          </a:prstGeom>
          <a:solidFill>
            <a:schemeClr val="accent1"/>
          </a:solidFill>
          <a:ln w="12700" cap="flat" cmpd="sng" algn="ctr">
            <a:solidFill>
              <a:schemeClr val="tx1"/>
            </a:solidFill>
            <a:prstDash val="solid"/>
            <a:round/>
            <a:headEnd type="none" w="lg" len="med"/>
            <a:tailEnd type="arrow"/>
          </a:ln>
          <a:effectLst/>
        </p:spPr>
      </p:cxnSp>
      <p:sp>
        <p:nvSpPr>
          <p:cNvPr id="27" name="TextBox 26"/>
          <p:cNvSpPr txBox="1"/>
          <p:nvPr/>
        </p:nvSpPr>
        <p:spPr>
          <a:xfrm>
            <a:off x="2427515" y="2106079"/>
            <a:ext cx="6033116" cy="369332"/>
          </a:xfrm>
          <a:prstGeom prst="rect">
            <a:avLst/>
          </a:prstGeom>
          <a:noFill/>
        </p:spPr>
        <p:txBody>
          <a:bodyPr wrap="square" rtlCol="0">
            <a:spAutoFit/>
          </a:bodyPr>
          <a:lstStyle/>
          <a:p>
            <a:pPr eaLnBrk="1" fontAlgn="auto" hangingPunct="1">
              <a:spcBef>
                <a:spcPts val="0"/>
              </a:spcBef>
              <a:spcAft>
                <a:spcPts val="0"/>
              </a:spcAft>
            </a:pPr>
            <a:r>
              <a:rPr lang="es-HN" sz="1800" dirty="0" smtClean="0">
                <a:latin typeface="Calibri"/>
              </a:rPr>
              <a:t>Vertedero que </a:t>
            </a:r>
            <a:r>
              <a:rPr lang="es-HN" dirty="0" smtClean="0">
                <a:latin typeface="Calibri"/>
              </a:rPr>
              <a:t>da el nivel de agua en los procesos aguas arriba</a:t>
            </a:r>
            <a:endParaRPr lang="es-HN" sz="1800" dirty="0" smtClean="0">
              <a:latin typeface="Calibri"/>
            </a:endParaRPr>
          </a:p>
        </p:txBody>
      </p:sp>
      <p:cxnSp>
        <p:nvCxnSpPr>
          <p:cNvPr id="31" name="Elbow Connector 30"/>
          <p:cNvCxnSpPr>
            <a:stCxn id="27" idx="1"/>
            <a:endCxn id="34" idx="0"/>
          </p:cNvCxnSpPr>
          <p:nvPr/>
        </p:nvCxnSpPr>
        <p:spPr bwMode="auto">
          <a:xfrm rot="10800000" flipV="1">
            <a:off x="2030279" y="2290744"/>
            <a:ext cx="397237" cy="545445"/>
          </a:xfrm>
          <a:prstGeom prst="curvedConnector2">
            <a:avLst/>
          </a:prstGeom>
          <a:noFill/>
          <a:ln w="12700" cap="flat" cmpd="sng" algn="ctr">
            <a:solidFill>
              <a:schemeClr val="tx2"/>
            </a:solidFill>
            <a:prstDash val="solid"/>
            <a:round/>
            <a:headEnd type="none" w="lg" len="med"/>
            <a:tailEnd type="arrow"/>
          </a:ln>
          <a:effectLst/>
        </p:spPr>
      </p:cxnSp>
      <p:sp>
        <p:nvSpPr>
          <p:cNvPr id="34" name="Rectangle 33"/>
          <p:cNvSpPr/>
          <p:nvPr/>
        </p:nvSpPr>
        <p:spPr bwMode="auto">
          <a:xfrm>
            <a:off x="1991532" y="2836190"/>
            <a:ext cx="77492"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HN"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10284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grpId="0" nodeType="clickEffect">
                                  <p:stCondLst>
                                    <p:cond delay="0"/>
                                  </p:stCondLst>
                                  <p:childTnLst>
                                    <p:animMotion origin="layout" path="M 3.61111E-6 2.22222E-6 L 0.0052 0.10578 L 0.13802 0.28495 L 0.16562 0.29421 L 0.65 0.30578 L 0.64826 0.3493 C 0.65086 0.35324 0.66336 0.36666 0.66597 0.32916 C 0.66857 0.29166 0.65677 0.17801 0.66389 0.12407 L 0.70694 0.02291 L 0.71389 -0.00695 L 0.12066 -0.00232 L 0.1052 -0.03218 L 0.09149 -0.02523 L 0.08455 0.00694 " pathEditMode="relative" rAng="0" ptsTypes="AAAAAasAAAAAAA">
                                      <p:cBhvr>
                                        <p:cTn id="6" dur="10000" fill="hold"/>
                                        <p:tgtEl>
                                          <p:spTgt spid="28"/>
                                        </p:tgtEl>
                                        <p:attrNameLst>
                                          <p:attrName>ppt_x</p:attrName>
                                          <p:attrName>ppt_y</p:attrName>
                                        </p:attrNameLst>
                                      </p:cBhvr>
                                      <p:rCtr x="35700" y="16700"/>
                                    </p:animMotion>
                                  </p:childTnLst>
                                </p:cTn>
                              </p:par>
                              <p:par>
                                <p:cTn id="7" presetID="0" presetClass="path" presetSubtype="0" repeatCount="indefinite" fill="hold" grpId="0" nodeType="withEffect">
                                  <p:stCondLst>
                                    <p:cond delay="4000"/>
                                  </p:stCondLst>
                                  <p:childTnLst>
                                    <p:animMotion origin="layout" path="M 1.94444E-6 2.96296E-6 L 0.00521 0.10578 L 0.13802 0.28495 L 0.16562 0.29421 L 0.32691 0.31412 L 0.33385 0.35301 C 0.33767 0.35648 0.34496 0.37152 0.3493 0.33472 L 0.35972 0.1324 L 0.3993 0.03356 L 0.3993 0.0037 L 0.12066 -0.00232 L 0.10521 -0.03218 L 0.09149 -0.02523 L 0.08455 0.00694 " pathEditMode="relative" rAng="0" ptsTypes="AAAAAaSAAAAAAA">
                                      <p:cBhvr>
                                        <p:cTn id="8" dur="10000" fill="hold"/>
                                        <p:tgtEl>
                                          <p:spTgt spid="60"/>
                                        </p:tgtEl>
                                        <p:attrNameLst>
                                          <p:attrName>ppt_x</p:attrName>
                                          <p:attrName>ppt_y</p:attrName>
                                        </p:attrNameLst>
                                      </p:cBhvr>
                                      <p:rCtr x="20000" y="17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6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8930" name="Picture 2" descr="https://lh3.googleusercontent.com/-6BRNreGn4to/T8Ot6c4C8aI/AAAAAAAAnO8/ggqt6QZWWm8/s912/IMG_612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8000"/>
          </a:xfrm>
          <a:prstGeom prst="rect">
            <a:avLst/>
          </a:prstGeom>
          <a:noFill/>
        </p:spPr>
      </p:pic>
      <p:sp>
        <p:nvSpPr>
          <p:cNvPr id="5" name="Title 4"/>
          <p:cNvSpPr>
            <a:spLocks noGrp="1"/>
          </p:cNvSpPr>
          <p:nvPr>
            <p:ph type="title"/>
          </p:nvPr>
        </p:nvSpPr>
        <p:spPr/>
        <p:txBody>
          <a:bodyPr/>
          <a:lstStyle/>
          <a:p>
            <a:r>
              <a:rPr lang="en-US" dirty="0" err="1" smtClean="0"/>
              <a:t>Atima</a:t>
            </a:r>
            <a:endParaRPr lang="en-US" dirty="0"/>
          </a:p>
        </p:txBody>
      </p:sp>
    </p:spTree>
    <p:extLst>
      <p:ext uri="{BB962C8B-B14F-4D97-AF65-F5344CB8AC3E}">
        <p14:creationId xmlns:p14="http://schemas.microsoft.com/office/powerpoint/2010/main" val="286688261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Atima</a:t>
            </a:r>
            <a:r>
              <a:rPr lang="en-US" baseline="0" dirty="0" smtClean="0"/>
              <a:t> inlet manifolds</a:t>
            </a:r>
            <a:endParaRPr lang="en-US" dirty="0"/>
          </a:p>
        </p:txBody>
      </p:sp>
      <p:sp>
        <p:nvSpPr>
          <p:cNvPr id="3" name="Content Placeholder 2"/>
          <p:cNvSpPr>
            <a:spLocks noGrp="1"/>
          </p:cNvSpPr>
          <p:nvPr>
            <p:ph idx="1"/>
          </p:nvPr>
        </p:nvSpPr>
        <p:spPr/>
        <p:txBody>
          <a:bodyPr/>
          <a:lstStyle/>
          <a:p>
            <a:endParaRPr lang="en-US"/>
          </a:p>
        </p:txBody>
      </p:sp>
      <p:pic>
        <p:nvPicPr>
          <p:cNvPr id="1786882" name="Picture 2" descr="https://lh4.googleusercontent.com/-pO0yjJcuaO0/T8OoCKTgT3I/AAAAAAAAnJw/Jw4nMxsYPwQ/s912/IMG_605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4045727783"/>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Atima</a:t>
            </a:r>
            <a:r>
              <a:rPr lang="en-US" baseline="0" dirty="0" smtClean="0"/>
              <a:t> rounded </a:t>
            </a:r>
            <a:r>
              <a:rPr lang="en-US" baseline="0" dirty="0" err="1" smtClean="0"/>
              <a:t>sed</a:t>
            </a:r>
            <a:r>
              <a:rPr lang="en-US" baseline="0" dirty="0" smtClean="0"/>
              <a:t> tank profile</a:t>
            </a:r>
            <a:endParaRPr lang="en-US" dirty="0"/>
          </a:p>
        </p:txBody>
      </p:sp>
      <p:sp>
        <p:nvSpPr>
          <p:cNvPr id="3" name="Content Placeholder 2"/>
          <p:cNvSpPr>
            <a:spLocks noGrp="1"/>
          </p:cNvSpPr>
          <p:nvPr>
            <p:ph idx="1"/>
          </p:nvPr>
        </p:nvSpPr>
        <p:spPr/>
        <p:txBody>
          <a:bodyPr/>
          <a:lstStyle/>
          <a:p>
            <a:endParaRPr lang="en-US"/>
          </a:p>
        </p:txBody>
      </p:sp>
      <p:pic>
        <p:nvPicPr>
          <p:cNvPr id="1789954" name="Picture 2" descr="https://lh3.googleusercontent.com/-MR9P70kuEZs/T8O1fzjAj-I/AAAAAAAAnYw/4aFAvS_he6M/s576/IMG_6259.JPG"/>
          <p:cNvPicPr>
            <a:picLocks noChangeAspect="1" noChangeArrowheads="1"/>
          </p:cNvPicPr>
          <p:nvPr/>
        </p:nvPicPr>
        <p:blipFill>
          <a:blip r:embed="rId2" cstate="print"/>
          <a:srcRect/>
          <a:stretch>
            <a:fillRect/>
          </a:stretch>
        </p:blipFill>
        <p:spPr bwMode="auto">
          <a:xfrm>
            <a:off x="4572000" y="0"/>
            <a:ext cx="4572000" cy="6858000"/>
          </a:xfrm>
          <a:prstGeom prst="rect">
            <a:avLst/>
          </a:prstGeom>
          <a:noFill/>
        </p:spPr>
      </p:pic>
      <p:pic>
        <p:nvPicPr>
          <p:cNvPr id="1789956" name="Picture 4" descr="https://lh6.googleusercontent.com/-mtPdtpK-bow/T8O0pp2Y_EI/AAAAAAAAnXg/edXHcA848sw/s576/IMG_6249.JPG"/>
          <p:cNvPicPr>
            <a:picLocks noChangeAspect="1" noChangeArrowheads="1"/>
          </p:cNvPicPr>
          <p:nvPr/>
        </p:nvPicPr>
        <p:blipFill>
          <a:blip r:embed="rId3" cstate="print"/>
          <a:srcRect/>
          <a:stretch>
            <a:fillRect/>
          </a:stretch>
        </p:blipFill>
        <p:spPr bwMode="auto">
          <a:xfrm>
            <a:off x="0" y="0"/>
            <a:ext cx="4572000" cy="6858000"/>
          </a:xfrm>
          <a:prstGeom prst="rect">
            <a:avLst/>
          </a:prstGeom>
          <a:noFill/>
        </p:spPr>
      </p:pic>
    </p:spTree>
    <p:extLst>
      <p:ext uri="{BB962C8B-B14F-4D97-AF65-F5344CB8AC3E}">
        <p14:creationId xmlns:p14="http://schemas.microsoft.com/office/powerpoint/2010/main" val="3378579121"/>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HN" dirty="0" smtClean="0"/>
              <a:t>El desafío y el reto de los filtros</a:t>
            </a:r>
            <a:endParaRPr lang="es-HN" dirty="0"/>
          </a:p>
        </p:txBody>
      </p:sp>
      <p:sp>
        <p:nvSpPr>
          <p:cNvPr id="4" name="Content Placeholder 3"/>
          <p:cNvSpPr>
            <a:spLocks noGrp="1"/>
          </p:cNvSpPr>
          <p:nvPr>
            <p:ph idx="1"/>
          </p:nvPr>
        </p:nvSpPr>
        <p:spPr/>
        <p:txBody>
          <a:bodyPr/>
          <a:lstStyle/>
          <a:p>
            <a:r>
              <a:rPr lang="es-HN" dirty="0" smtClean="0"/>
              <a:t>Reducir turbidez</a:t>
            </a:r>
          </a:p>
          <a:p>
            <a:r>
              <a:rPr lang="es-HN" dirty="0" smtClean="0"/>
              <a:t>Otra barrera para protección</a:t>
            </a:r>
          </a:p>
          <a:p>
            <a:r>
              <a:rPr lang="es-HN" dirty="0" smtClean="0"/>
              <a:t>Mejor protección contra patógenos que son resistentes al cloro</a:t>
            </a:r>
          </a:p>
          <a:p>
            <a:r>
              <a:rPr lang="es-HN" dirty="0" smtClean="0"/>
              <a:t>Pero como filtrar?</a:t>
            </a:r>
          </a:p>
          <a:p>
            <a:r>
              <a:rPr lang="es-HN" dirty="0" smtClean="0"/>
              <a:t>Quisiéramos un filtro que reúna los requisitos de la filosofía de AguaClara</a:t>
            </a:r>
          </a:p>
        </p:txBody>
      </p:sp>
    </p:spTree>
    <p:extLst>
      <p:ext uri="{BB962C8B-B14F-4D97-AF65-F5344CB8AC3E}">
        <p14:creationId xmlns:p14="http://schemas.microsoft.com/office/powerpoint/2010/main" val="103906997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solidFill>
            <a:schemeClr val="bg1"/>
          </a:solidFill>
        </p:spPr>
        <p:txBody>
          <a:bodyPr/>
          <a:lstStyle/>
          <a:p>
            <a:r>
              <a:rPr lang="es-HN" dirty="0" smtClean="0"/>
              <a:t>Desde el 2005: </a:t>
            </a:r>
            <a:br>
              <a:rPr lang="es-HN" dirty="0" smtClean="0"/>
            </a:br>
            <a:r>
              <a:rPr lang="es-HN" dirty="0" smtClean="0"/>
              <a:t>AguaClara en Honduras</a:t>
            </a:r>
            <a:endParaRPr lang="es-HN" dirty="0"/>
          </a:p>
        </p:txBody>
      </p:sp>
      <p:sp>
        <p:nvSpPr>
          <p:cNvPr id="9" name="5-Point Star 8"/>
          <p:cNvSpPr/>
          <p:nvPr/>
        </p:nvSpPr>
        <p:spPr>
          <a:xfrm>
            <a:off x="4495800" y="3657600"/>
            <a:ext cx="533400" cy="457200"/>
          </a:xfrm>
          <a:prstGeom prst="star5">
            <a:avLst>
              <a:gd name="adj" fmla="val 25128"/>
              <a:gd name="hf" fmla="val 105146"/>
              <a:gd name="vf" fmla="val 110557"/>
            </a:avLst>
          </a:prstGeom>
          <a:solidFill>
            <a:srgbClr val="FF33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51"/>
          <p:cNvGrpSpPr/>
          <p:nvPr/>
        </p:nvGrpSpPr>
        <p:grpSpPr>
          <a:xfrm>
            <a:off x="5943600" y="3657600"/>
            <a:ext cx="2929466" cy="1207532"/>
            <a:chOff x="5943600" y="3657600"/>
            <a:chExt cx="2929466" cy="1207532"/>
          </a:xfrm>
        </p:grpSpPr>
        <p:pic>
          <p:nvPicPr>
            <p:cNvPr id="41987" name="Picture 3" descr="https://lh6.googleusercontent.com/-wj1XfIyazB8/TqrIPE6bs-I/AAAAAAAAjdQ/i7BA5JgxwwQ/s720/IMG_053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10400" y="3657600"/>
              <a:ext cx="1862666" cy="838200"/>
            </a:xfrm>
            <a:prstGeom prst="rect">
              <a:avLst/>
            </a:prstGeom>
            <a:noFill/>
          </p:spPr>
        </p:pic>
        <p:sp>
          <p:nvSpPr>
            <p:cNvPr id="17" name="TextBox 16"/>
            <p:cNvSpPr txBox="1"/>
            <p:nvPr/>
          </p:nvSpPr>
          <p:spPr>
            <a:xfrm>
              <a:off x="7010400" y="4495800"/>
              <a:ext cx="1449949" cy="369332"/>
            </a:xfrm>
            <a:prstGeom prst="rect">
              <a:avLst/>
            </a:prstGeom>
            <a:solidFill>
              <a:srgbClr val="FFF8D1"/>
            </a:solidFill>
          </p:spPr>
          <p:txBody>
            <a:bodyPr wrap="none" rtlCol="0">
              <a:spAutoFit/>
            </a:bodyPr>
            <a:lstStyle/>
            <a:p>
              <a:r>
                <a:rPr lang="en-US" dirty="0" err="1" smtClean="0"/>
                <a:t>Alauca</a:t>
              </a:r>
              <a:r>
                <a:rPr lang="en-US" dirty="0" smtClean="0"/>
                <a:t> 2011</a:t>
              </a:r>
              <a:endParaRPr lang="en-US" dirty="0"/>
            </a:p>
          </p:txBody>
        </p:sp>
        <p:cxnSp>
          <p:nvCxnSpPr>
            <p:cNvPr id="29" name="Straight Arrow Connector 28"/>
            <p:cNvCxnSpPr>
              <a:stCxn id="41987" idx="1"/>
            </p:cNvCxnSpPr>
            <p:nvPr/>
          </p:nvCxnSpPr>
          <p:spPr>
            <a:xfrm flipH="1">
              <a:off x="5943600" y="4076700"/>
              <a:ext cx="1066800" cy="381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8" name="Group 47"/>
          <p:cNvGrpSpPr/>
          <p:nvPr/>
        </p:nvGrpSpPr>
        <p:grpSpPr>
          <a:xfrm>
            <a:off x="4572000" y="2438400"/>
            <a:ext cx="2293253" cy="1359932"/>
            <a:chOff x="4572000" y="2438400"/>
            <a:chExt cx="2293253" cy="1359932"/>
          </a:xfrm>
        </p:grpSpPr>
        <p:pic>
          <p:nvPicPr>
            <p:cNvPr id="3" name="Picture 4" descr="IMGP4839"/>
            <p:cNvPicPr>
              <a:picLocks noChangeAspect="1" noChangeArrowheads="1"/>
            </p:cNvPicPr>
            <p:nvPr/>
          </p:nvPicPr>
          <p:blipFill>
            <a:blip r:embed="rId5" cstate="screen"/>
            <a:srcRect/>
            <a:stretch>
              <a:fillRect/>
            </a:stretch>
          </p:blipFill>
          <p:spPr bwMode="auto">
            <a:xfrm>
              <a:off x="5486400" y="2438400"/>
              <a:ext cx="1295400" cy="971550"/>
            </a:xfrm>
            <a:prstGeom prst="rect">
              <a:avLst/>
            </a:prstGeom>
            <a:noFill/>
          </p:spPr>
        </p:pic>
        <p:sp>
          <p:nvSpPr>
            <p:cNvPr id="11" name="TextBox 10"/>
            <p:cNvSpPr txBox="1"/>
            <p:nvPr/>
          </p:nvSpPr>
          <p:spPr>
            <a:xfrm>
              <a:off x="5334000" y="3429000"/>
              <a:ext cx="1531253" cy="369332"/>
            </a:xfrm>
            <a:prstGeom prst="rect">
              <a:avLst/>
            </a:prstGeom>
            <a:solidFill>
              <a:srgbClr val="FFF8D1"/>
            </a:solidFill>
          </p:spPr>
          <p:txBody>
            <a:bodyPr wrap="none" rtlCol="0">
              <a:spAutoFit/>
            </a:bodyPr>
            <a:lstStyle/>
            <a:p>
              <a:r>
                <a:rPr lang="en-US" dirty="0" smtClean="0"/>
                <a:t>Tamara 2008</a:t>
              </a:r>
              <a:endParaRPr lang="en-US" dirty="0"/>
            </a:p>
          </p:txBody>
        </p:sp>
        <p:cxnSp>
          <p:nvCxnSpPr>
            <p:cNvPr id="31" name="Straight Arrow Connector 30"/>
            <p:cNvCxnSpPr>
              <a:stCxn id="3" idx="1"/>
            </p:cNvCxnSpPr>
            <p:nvPr/>
          </p:nvCxnSpPr>
          <p:spPr>
            <a:xfrm flipH="1">
              <a:off x="4572000" y="2924175"/>
              <a:ext cx="914400" cy="5429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5" name="Group 49"/>
          <p:cNvGrpSpPr/>
          <p:nvPr/>
        </p:nvGrpSpPr>
        <p:grpSpPr>
          <a:xfrm>
            <a:off x="4343400" y="1447800"/>
            <a:ext cx="4010119" cy="1838325"/>
            <a:chOff x="4343400" y="1447800"/>
            <a:chExt cx="4010119" cy="1838325"/>
          </a:xfrm>
        </p:grpSpPr>
        <p:pic>
          <p:nvPicPr>
            <p:cNvPr id="6" name="Picture 9"/>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10200" y="1447800"/>
              <a:ext cx="1204913" cy="904875"/>
            </a:xfrm>
            <a:prstGeom prst="rect">
              <a:avLst/>
            </a:prstGeom>
            <a:noFill/>
            <a:ln w="9525">
              <a:noFill/>
              <a:miter lim="800000"/>
              <a:headEnd/>
              <a:tailEnd/>
            </a:ln>
            <a:effectLst/>
          </p:spPr>
        </p:pic>
        <p:sp>
          <p:nvSpPr>
            <p:cNvPr id="13" name="TextBox 12"/>
            <p:cNvSpPr txBox="1"/>
            <p:nvPr/>
          </p:nvSpPr>
          <p:spPr>
            <a:xfrm>
              <a:off x="6629400" y="1447800"/>
              <a:ext cx="1724119" cy="923330"/>
            </a:xfrm>
            <a:prstGeom prst="rect">
              <a:avLst/>
            </a:prstGeom>
            <a:solidFill>
              <a:srgbClr val="FFF8D1"/>
            </a:solidFill>
          </p:spPr>
          <p:txBody>
            <a:bodyPr wrap="square" rtlCol="0">
              <a:spAutoFit/>
            </a:bodyPr>
            <a:lstStyle/>
            <a:p>
              <a:pPr algn="r"/>
              <a:r>
                <a:rPr lang="en-US" dirty="0" smtClean="0"/>
                <a:t>“</a:t>
              </a:r>
              <a:r>
                <a:rPr lang="en-US" dirty="0" err="1" smtClean="0"/>
                <a:t>Cuatro</a:t>
              </a:r>
              <a:r>
                <a:rPr lang="en-US" dirty="0" smtClean="0"/>
                <a:t> </a:t>
              </a:r>
              <a:r>
                <a:rPr lang="en-US" dirty="0" err="1" smtClean="0"/>
                <a:t>Comunidades</a:t>
              </a:r>
              <a:r>
                <a:rPr lang="en-US" dirty="0" smtClean="0"/>
                <a:t>” 2009</a:t>
              </a:r>
              <a:endParaRPr lang="en-US" dirty="0"/>
            </a:p>
          </p:txBody>
        </p:sp>
        <p:cxnSp>
          <p:nvCxnSpPr>
            <p:cNvPr id="33" name="Straight Arrow Connector 32"/>
            <p:cNvCxnSpPr>
              <a:stCxn id="6" idx="1"/>
            </p:cNvCxnSpPr>
            <p:nvPr/>
          </p:nvCxnSpPr>
          <p:spPr>
            <a:xfrm flipH="1">
              <a:off x="4343400" y="1900238"/>
              <a:ext cx="1066800" cy="13858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50"/>
          <p:cNvGrpSpPr/>
          <p:nvPr/>
        </p:nvGrpSpPr>
        <p:grpSpPr>
          <a:xfrm>
            <a:off x="2743200" y="1600200"/>
            <a:ext cx="1828800" cy="1295400"/>
            <a:chOff x="2743200" y="1600200"/>
            <a:chExt cx="1828800" cy="1295400"/>
          </a:xfrm>
        </p:grpSpPr>
        <p:sp>
          <p:nvSpPr>
            <p:cNvPr id="14" name="TextBox 13"/>
            <p:cNvSpPr txBox="1"/>
            <p:nvPr/>
          </p:nvSpPr>
          <p:spPr>
            <a:xfrm>
              <a:off x="2743200" y="2413476"/>
              <a:ext cx="1659429" cy="369332"/>
            </a:xfrm>
            <a:prstGeom prst="rect">
              <a:avLst/>
            </a:prstGeom>
            <a:solidFill>
              <a:srgbClr val="FFF8D1"/>
            </a:solidFill>
          </p:spPr>
          <p:txBody>
            <a:bodyPr wrap="none" rtlCol="0">
              <a:spAutoFit/>
            </a:bodyPr>
            <a:lstStyle/>
            <a:p>
              <a:r>
                <a:rPr lang="en-US" dirty="0" err="1" smtClean="0"/>
                <a:t>Agalteca</a:t>
              </a:r>
              <a:r>
                <a:rPr lang="en-US" dirty="0" smtClean="0"/>
                <a:t> 2010</a:t>
              </a:r>
              <a:endParaRPr lang="en-US" dirty="0"/>
            </a:p>
          </p:txBody>
        </p:sp>
        <p:pic>
          <p:nvPicPr>
            <p:cNvPr id="16"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971800" y="1600200"/>
              <a:ext cx="1219200" cy="807903"/>
            </a:xfrm>
            <a:prstGeom prst="rect">
              <a:avLst/>
            </a:prstGeom>
            <a:noFill/>
            <a:ln w="9525">
              <a:noFill/>
              <a:miter lim="800000"/>
              <a:headEnd/>
              <a:tailEnd/>
            </a:ln>
            <a:effectLst/>
          </p:spPr>
        </p:pic>
        <p:cxnSp>
          <p:nvCxnSpPr>
            <p:cNvPr id="35" name="Straight Arrow Connector 34"/>
            <p:cNvCxnSpPr>
              <a:stCxn id="16" idx="3"/>
            </p:cNvCxnSpPr>
            <p:nvPr/>
          </p:nvCxnSpPr>
          <p:spPr>
            <a:xfrm>
              <a:off x="4191000" y="2004152"/>
              <a:ext cx="381000" cy="8914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52"/>
          <p:cNvGrpSpPr/>
          <p:nvPr/>
        </p:nvGrpSpPr>
        <p:grpSpPr>
          <a:xfrm>
            <a:off x="228600" y="1650332"/>
            <a:ext cx="1981200" cy="1157400"/>
            <a:chOff x="228600" y="1650332"/>
            <a:chExt cx="1981200" cy="1157400"/>
          </a:xfrm>
        </p:grpSpPr>
        <p:pic>
          <p:nvPicPr>
            <p:cNvPr id="41989" name="Picture 5" descr="https://lh5.googleusercontent.com/-dkstSbrecug/Tx1apuytpFI/AAAAAAAAk8s/vjTvI0K8H4M/s720/IMG_7753.JPG"/>
            <p:cNvPicPr>
              <a:picLocks noChangeAspect="1" noChangeArrowheads="1"/>
            </p:cNvPicPr>
            <p:nvPr/>
          </p:nvPicPr>
          <p:blipFill>
            <a:blip r:embed="rId8" cstate="email">
              <a:extLst>
                <a:ext uri="{28A0092B-C50C-407E-A947-70E740481C1C}">
                  <a14:useLocalDpi xmlns:a14="http://schemas.microsoft.com/office/drawing/2010/main"/>
                </a:ext>
              </a:extLst>
            </a:blip>
            <a:stretch>
              <a:fillRect/>
            </a:stretch>
          </p:blipFill>
          <p:spPr bwMode="auto">
            <a:xfrm>
              <a:off x="304800" y="1650332"/>
              <a:ext cx="1219200" cy="814136"/>
            </a:xfrm>
            <a:prstGeom prst="rect">
              <a:avLst/>
            </a:prstGeom>
            <a:noFill/>
          </p:spPr>
        </p:pic>
        <p:sp>
          <p:nvSpPr>
            <p:cNvPr id="26" name="TextBox 25"/>
            <p:cNvSpPr txBox="1"/>
            <p:nvPr/>
          </p:nvSpPr>
          <p:spPr>
            <a:xfrm>
              <a:off x="228600" y="2438400"/>
              <a:ext cx="1351652" cy="369332"/>
            </a:xfrm>
            <a:prstGeom prst="rect">
              <a:avLst/>
            </a:prstGeom>
            <a:solidFill>
              <a:srgbClr val="FFF8D1"/>
            </a:solidFill>
          </p:spPr>
          <p:txBody>
            <a:bodyPr wrap="none" rtlCol="0">
              <a:spAutoFit/>
            </a:bodyPr>
            <a:lstStyle/>
            <a:p>
              <a:r>
                <a:rPr lang="en-US" dirty="0" err="1" smtClean="0"/>
                <a:t>Atima</a:t>
              </a:r>
              <a:r>
                <a:rPr lang="en-US" dirty="0" smtClean="0"/>
                <a:t> 2012</a:t>
              </a:r>
              <a:endParaRPr lang="en-US" dirty="0"/>
            </a:p>
          </p:txBody>
        </p:sp>
        <p:cxnSp>
          <p:nvCxnSpPr>
            <p:cNvPr id="38" name="Straight Arrow Connector 37"/>
            <p:cNvCxnSpPr>
              <a:stCxn id="41989" idx="3"/>
            </p:cNvCxnSpPr>
            <p:nvPr/>
          </p:nvCxnSpPr>
          <p:spPr>
            <a:xfrm flipV="1">
              <a:off x="1524000" y="1981200"/>
              <a:ext cx="6858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48"/>
          <p:cNvGrpSpPr/>
          <p:nvPr/>
        </p:nvGrpSpPr>
        <p:grpSpPr>
          <a:xfrm>
            <a:off x="1371600" y="3429000"/>
            <a:ext cx="2142446" cy="1207532"/>
            <a:chOff x="1371600" y="3429000"/>
            <a:chExt cx="2142446" cy="1207532"/>
          </a:xfrm>
        </p:grpSpPr>
        <p:pic>
          <p:nvPicPr>
            <p:cNvPr id="5" name="Picture 6" descr="Marcala%20inauguration"/>
            <p:cNvPicPr>
              <a:picLocks noChangeAspect="1" noChangeArrowheads="1"/>
            </p:cNvPicPr>
            <p:nvPr/>
          </p:nvPicPr>
          <p:blipFill>
            <a:blip r:embed="rId9" cstate="email">
              <a:extLst>
                <a:ext uri="{28A0092B-C50C-407E-A947-70E740481C1C}">
                  <a14:useLocalDpi xmlns:a14="http://schemas.microsoft.com/office/drawing/2010/main"/>
                </a:ext>
              </a:extLst>
            </a:blip>
            <a:srcRect b="-3435"/>
            <a:stretch>
              <a:fillRect/>
            </a:stretch>
          </p:blipFill>
          <p:spPr bwMode="auto">
            <a:xfrm>
              <a:off x="1524000" y="3429000"/>
              <a:ext cx="1143000" cy="857250"/>
            </a:xfrm>
            <a:prstGeom prst="rect">
              <a:avLst/>
            </a:prstGeom>
            <a:noFill/>
          </p:spPr>
        </p:pic>
        <p:sp>
          <p:nvSpPr>
            <p:cNvPr id="12" name="TextBox 11"/>
            <p:cNvSpPr txBox="1"/>
            <p:nvPr/>
          </p:nvSpPr>
          <p:spPr>
            <a:xfrm>
              <a:off x="1371600" y="4267200"/>
              <a:ext cx="2142446" cy="369332"/>
            </a:xfrm>
            <a:prstGeom prst="rect">
              <a:avLst/>
            </a:prstGeom>
            <a:solidFill>
              <a:srgbClr val="FFF8D1"/>
            </a:solidFill>
          </p:spPr>
          <p:txBody>
            <a:bodyPr wrap="none" rtlCol="0">
              <a:spAutoFit/>
            </a:bodyPr>
            <a:lstStyle/>
            <a:p>
              <a:r>
                <a:rPr lang="en-US" dirty="0" err="1" smtClean="0"/>
                <a:t>Marcala</a:t>
              </a:r>
              <a:r>
                <a:rPr lang="en-US" dirty="0" smtClean="0"/>
                <a:t> 2008/2011</a:t>
              </a:r>
              <a:endParaRPr lang="en-US" dirty="0"/>
            </a:p>
          </p:txBody>
        </p:sp>
        <p:cxnSp>
          <p:nvCxnSpPr>
            <p:cNvPr id="41" name="Straight Arrow Connector 40"/>
            <p:cNvCxnSpPr>
              <a:stCxn id="5" idx="3"/>
            </p:cNvCxnSpPr>
            <p:nvPr/>
          </p:nvCxnSpPr>
          <p:spPr>
            <a:xfrm flipV="1">
              <a:off x="2667000" y="3581400"/>
              <a:ext cx="457200" cy="2762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46"/>
          <p:cNvGrpSpPr/>
          <p:nvPr/>
        </p:nvGrpSpPr>
        <p:grpSpPr>
          <a:xfrm>
            <a:off x="3886200" y="4038600"/>
            <a:ext cx="1556836" cy="1969532"/>
            <a:chOff x="3886200" y="4038600"/>
            <a:chExt cx="1556836" cy="1969532"/>
          </a:xfrm>
        </p:grpSpPr>
        <p:pic>
          <p:nvPicPr>
            <p:cNvPr id="4" name="Picture 5" descr="Honduras 154"/>
            <p:cNvPicPr>
              <a:picLocks noChangeAspect="1" noChangeArrowheads="1"/>
            </p:cNvPicPr>
            <p:nvPr/>
          </p:nvPicPr>
          <p:blipFill>
            <a:blip r:embed="rId10" cstate="screen"/>
            <a:srcRect/>
            <a:stretch>
              <a:fillRect/>
            </a:stretch>
          </p:blipFill>
          <p:spPr bwMode="auto">
            <a:xfrm>
              <a:off x="4038600" y="4800600"/>
              <a:ext cx="1295400" cy="854075"/>
            </a:xfrm>
            <a:prstGeom prst="rect">
              <a:avLst/>
            </a:prstGeom>
            <a:noFill/>
          </p:spPr>
        </p:pic>
        <p:sp>
          <p:nvSpPr>
            <p:cNvPr id="10" name="TextBox 9"/>
            <p:cNvSpPr txBox="1"/>
            <p:nvPr/>
          </p:nvSpPr>
          <p:spPr>
            <a:xfrm>
              <a:off x="3886200" y="5638800"/>
              <a:ext cx="1556836" cy="369332"/>
            </a:xfrm>
            <a:prstGeom prst="rect">
              <a:avLst/>
            </a:prstGeom>
            <a:solidFill>
              <a:srgbClr val="FFF8D1"/>
            </a:solidFill>
          </p:spPr>
          <p:txBody>
            <a:bodyPr wrap="none" rtlCol="0">
              <a:spAutoFit/>
            </a:bodyPr>
            <a:lstStyle/>
            <a:p>
              <a:r>
                <a:rPr lang="en-US" dirty="0" err="1" smtClean="0"/>
                <a:t>Ojojona</a:t>
              </a:r>
              <a:r>
                <a:rPr lang="en-US" dirty="0" smtClean="0"/>
                <a:t> 2007</a:t>
              </a:r>
              <a:endParaRPr lang="en-US" dirty="0"/>
            </a:p>
          </p:txBody>
        </p:sp>
        <p:cxnSp>
          <p:nvCxnSpPr>
            <p:cNvPr id="44" name="Straight Arrow Connector 43"/>
            <p:cNvCxnSpPr>
              <a:stCxn id="4" idx="0"/>
            </p:cNvCxnSpPr>
            <p:nvPr/>
          </p:nvCxnSpPr>
          <p:spPr>
            <a:xfrm flipH="1" flipV="1">
              <a:off x="4572000" y="4038600"/>
              <a:ext cx="114300" cy="762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74261"/>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6357" y="304800"/>
            <a:ext cx="6358055" cy="1143000"/>
          </a:xfrm>
        </p:spPr>
        <p:txBody>
          <a:bodyPr/>
          <a:lstStyle/>
          <a:p>
            <a:r>
              <a:rPr lang="es-HN" noProof="0" dirty="0" smtClean="0"/>
              <a:t>Filtro Rápido de Arena de Múltiples Capas (</a:t>
            </a:r>
            <a:r>
              <a:rPr lang="es-HN" noProof="0" dirty="0" err="1" smtClean="0"/>
              <a:t>FRAMCa</a:t>
            </a:r>
            <a:r>
              <a:rPr lang="es-HN" noProof="0" dirty="0" smtClean="0"/>
              <a:t>)</a:t>
            </a:r>
            <a:endParaRPr lang="es-HN" noProof="0" dirty="0"/>
          </a:p>
        </p:txBody>
      </p:sp>
      <p:sp>
        <p:nvSpPr>
          <p:cNvPr id="38" name="Rectangle 37" descr="Cork"/>
          <p:cNvSpPr>
            <a:spLocks noChangeArrowheads="1"/>
          </p:cNvSpPr>
          <p:nvPr/>
        </p:nvSpPr>
        <p:spPr bwMode="auto">
          <a:xfrm>
            <a:off x="7550407" y="2615381"/>
            <a:ext cx="892149" cy="3298246"/>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9" name="Arc 38"/>
          <p:cNvSpPr/>
          <p:nvPr/>
        </p:nvSpPr>
        <p:spPr bwMode="auto">
          <a:xfrm flipV="1">
            <a:off x="7808660" y="2505303"/>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3" name="Group 58"/>
          <p:cNvGrpSpPr/>
          <p:nvPr/>
        </p:nvGrpSpPr>
        <p:grpSpPr>
          <a:xfrm>
            <a:off x="7550407" y="3583850"/>
            <a:ext cx="892149" cy="2328234"/>
            <a:chOff x="6881079" y="3977144"/>
            <a:chExt cx="892149" cy="2328234"/>
          </a:xfrm>
        </p:grpSpPr>
        <p:grpSp>
          <p:nvGrpSpPr>
            <p:cNvPr id="4" name="Group 42"/>
            <p:cNvGrpSpPr/>
            <p:nvPr/>
          </p:nvGrpSpPr>
          <p:grpSpPr>
            <a:xfrm>
              <a:off x="6881079" y="5919019"/>
              <a:ext cx="892149" cy="386359"/>
              <a:chOff x="6868789" y="5919019"/>
              <a:chExt cx="892149" cy="386359"/>
            </a:xfrm>
          </p:grpSpPr>
          <p:sp>
            <p:nvSpPr>
              <p:cNvPr id="40" name="Rectangle 5" descr="Cork"/>
              <p:cNvSpPr>
                <a:spLocks noChangeArrowheads="1"/>
              </p:cNvSpPr>
              <p:nvPr/>
            </p:nvSpPr>
            <p:spPr bwMode="auto">
              <a:xfrm>
                <a:off x="6868789" y="5919019"/>
                <a:ext cx="892149" cy="386359"/>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2" name="Up Arrow 41"/>
              <p:cNvSpPr/>
              <p:nvPr/>
            </p:nvSpPr>
            <p:spPr bwMode="auto">
              <a:xfrm>
                <a:off x="7221457" y="5958348"/>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5" name="Group 43"/>
            <p:cNvGrpSpPr/>
            <p:nvPr/>
          </p:nvGrpSpPr>
          <p:grpSpPr>
            <a:xfrm flipV="1">
              <a:off x="6881079" y="5530644"/>
              <a:ext cx="892149" cy="386359"/>
              <a:chOff x="6868789" y="5919019"/>
              <a:chExt cx="892149" cy="386359"/>
            </a:xfrm>
          </p:grpSpPr>
          <p:sp>
            <p:nvSpPr>
              <p:cNvPr id="45" name="Rectangle 5" descr="Cork"/>
              <p:cNvSpPr>
                <a:spLocks noChangeArrowheads="1"/>
              </p:cNvSpPr>
              <p:nvPr/>
            </p:nvSpPr>
            <p:spPr bwMode="auto">
              <a:xfrm>
                <a:off x="6868789" y="5919019"/>
                <a:ext cx="892149" cy="386359"/>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Up Arrow 45"/>
              <p:cNvSpPr/>
              <p:nvPr/>
            </p:nvSpPr>
            <p:spPr bwMode="auto">
              <a:xfrm>
                <a:off x="7221457" y="5958348"/>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8" name="Group 46"/>
            <p:cNvGrpSpPr/>
            <p:nvPr/>
          </p:nvGrpSpPr>
          <p:grpSpPr>
            <a:xfrm>
              <a:off x="6881079" y="5142269"/>
              <a:ext cx="892149" cy="386359"/>
              <a:chOff x="6868789" y="5919019"/>
              <a:chExt cx="892149" cy="386359"/>
            </a:xfrm>
          </p:grpSpPr>
          <p:sp>
            <p:nvSpPr>
              <p:cNvPr id="48" name="Rectangle 5" descr="Cork"/>
              <p:cNvSpPr>
                <a:spLocks noChangeArrowheads="1"/>
              </p:cNvSpPr>
              <p:nvPr/>
            </p:nvSpPr>
            <p:spPr bwMode="auto">
              <a:xfrm>
                <a:off x="6868789" y="5919019"/>
                <a:ext cx="892149" cy="386359"/>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9" name="Up Arrow 48"/>
              <p:cNvSpPr/>
              <p:nvPr/>
            </p:nvSpPr>
            <p:spPr bwMode="auto">
              <a:xfrm>
                <a:off x="7221457" y="5958348"/>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1" name="Group 49"/>
            <p:cNvGrpSpPr/>
            <p:nvPr/>
          </p:nvGrpSpPr>
          <p:grpSpPr>
            <a:xfrm flipV="1">
              <a:off x="6881079" y="4753894"/>
              <a:ext cx="892149" cy="386359"/>
              <a:chOff x="6868789" y="5919019"/>
              <a:chExt cx="892149" cy="386359"/>
            </a:xfrm>
          </p:grpSpPr>
          <p:sp>
            <p:nvSpPr>
              <p:cNvPr id="51" name="Rectangle 5" descr="Cork"/>
              <p:cNvSpPr>
                <a:spLocks noChangeArrowheads="1"/>
              </p:cNvSpPr>
              <p:nvPr/>
            </p:nvSpPr>
            <p:spPr bwMode="auto">
              <a:xfrm>
                <a:off x="6868789" y="5919019"/>
                <a:ext cx="892149" cy="386359"/>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2" name="Up Arrow 51"/>
              <p:cNvSpPr/>
              <p:nvPr/>
            </p:nvSpPr>
            <p:spPr bwMode="auto">
              <a:xfrm>
                <a:off x="7221457" y="5958348"/>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2" name="Group 52"/>
            <p:cNvGrpSpPr/>
            <p:nvPr/>
          </p:nvGrpSpPr>
          <p:grpSpPr>
            <a:xfrm>
              <a:off x="6881079" y="4365519"/>
              <a:ext cx="892149" cy="386359"/>
              <a:chOff x="6868789" y="5919019"/>
              <a:chExt cx="892149" cy="386359"/>
            </a:xfrm>
          </p:grpSpPr>
          <p:sp>
            <p:nvSpPr>
              <p:cNvPr id="54" name="Rectangle 5" descr="Cork"/>
              <p:cNvSpPr>
                <a:spLocks noChangeArrowheads="1"/>
              </p:cNvSpPr>
              <p:nvPr/>
            </p:nvSpPr>
            <p:spPr bwMode="auto">
              <a:xfrm>
                <a:off x="6868789" y="5919019"/>
                <a:ext cx="892149" cy="386359"/>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5" name="Up Arrow 54"/>
              <p:cNvSpPr/>
              <p:nvPr/>
            </p:nvSpPr>
            <p:spPr bwMode="auto">
              <a:xfrm>
                <a:off x="7221457" y="5958348"/>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3" name="Group 55"/>
            <p:cNvGrpSpPr/>
            <p:nvPr/>
          </p:nvGrpSpPr>
          <p:grpSpPr>
            <a:xfrm flipV="1">
              <a:off x="6881079" y="3977144"/>
              <a:ext cx="892149" cy="386359"/>
              <a:chOff x="6868789" y="5919019"/>
              <a:chExt cx="892149" cy="386359"/>
            </a:xfrm>
          </p:grpSpPr>
          <p:sp>
            <p:nvSpPr>
              <p:cNvPr id="57" name="Rectangle 5" descr="Cork"/>
              <p:cNvSpPr>
                <a:spLocks noChangeArrowheads="1"/>
              </p:cNvSpPr>
              <p:nvPr/>
            </p:nvSpPr>
            <p:spPr bwMode="auto">
              <a:xfrm>
                <a:off x="6868789" y="5919019"/>
                <a:ext cx="892149" cy="386359"/>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8" name="Up Arrow 57"/>
              <p:cNvSpPr/>
              <p:nvPr/>
            </p:nvSpPr>
            <p:spPr bwMode="auto">
              <a:xfrm>
                <a:off x="7221457" y="5958348"/>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sp>
        <p:nvSpPr>
          <p:cNvPr id="41" name="Freeform 40"/>
          <p:cNvSpPr/>
          <p:nvPr/>
        </p:nvSpPr>
        <p:spPr bwMode="auto">
          <a:xfrm>
            <a:off x="7550407" y="2241756"/>
            <a:ext cx="892149" cy="3686064"/>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14" name="Group 61"/>
          <p:cNvGrpSpPr/>
          <p:nvPr/>
        </p:nvGrpSpPr>
        <p:grpSpPr>
          <a:xfrm>
            <a:off x="7071257" y="5847243"/>
            <a:ext cx="1371600" cy="104223"/>
            <a:chOff x="4514888" y="2248636"/>
            <a:chExt cx="1371600" cy="104223"/>
          </a:xfrm>
        </p:grpSpPr>
        <p:sp>
          <p:nvSpPr>
            <p:cNvPr id="61" name="Rectangle 60"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0" name="Freeform 59"/>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5" name="Group 62"/>
          <p:cNvGrpSpPr/>
          <p:nvPr/>
        </p:nvGrpSpPr>
        <p:grpSpPr>
          <a:xfrm>
            <a:off x="7066341" y="5075411"/>
            <a:ext cx="1371600" cy="104223"/>
            <a:chOff x="4514888" y="2248636"/>
            <a:chExt cx="1371600" cy="104223"/>
          </a:xfrm>
        </p:grpSpPr>
        <p:sp>
          <p:nvSpPr>
            <p:cNvPr id="64" name="Rectangle 63"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5" name="Freeform 64"/>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6" name="Group 65"/>
          <p:cNvGrpSpPr/>
          <p:nvPr/>
        </p:nvGrpSpPr>
        <p:grpSpPr>
          <a:xfrm>
            <a:off x="7061425" y="4303579"/>
            <a:ext cx="1371600" cy="104223"/>
            <a:chOff x="4514888" y="2248636"/>
            <a:chExt cx="1371600" cy="104223"/>
          </a:xfrm>
        </p:grpSpPr>
        <p:sp>
          <p:nvSpPr>
            <p:cNvPr id="67" name="Rectangle 66"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8" name="Freeform 67"/>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7" name="Group 68"/>
          <p:cNvGrpSpPr/>
          <p:nvPr/>
        </p:nvGrpSpPr>
        <p:grpSpPr>
          <a:xfrm>
            <a:off x="7056509" y="3531747"/>
            <a:ext cx="1371600" cy="104223"/>
            <a:chOff x="4514888" y="2248636"/>
            <a:chExt cx="1371600" cy="104223"/>
          </a:xfrm>
        </p:grpSpPr>
        <p:sp>
          <p:nvSpPr>
            <p:cNvPr id="70" name="Rectangle 69"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71" name="Freeform 70"/>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8" name="Group 71"/>
          <p:cNvGrpSpPr/>
          <p:nvPr/>
        </p:nvGrpSpPr>
        <p:grpSpPr>
          <a:xfrm flipH="1">
            <a:off x="7553038" y="3917663"/>
            <a:ext cx="1371600" cy="104223"/>
            <a:chOff x="4514888" y="2248636"/>
            <a:chExt cx="1371600" cy="104223"/>
          </a:xfrm>
        </p:grpSpPr>
        <p:sp>
          <p:nvSpPr>
            <p:cNvPr id="73" name="Rectangle 72"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74" name="Freeform 73"/>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9" name="Group 74"/>
          <p:cNvGrpSpPr/>
          <p:nvPr/>
        </p:nvGrpSpPr>
        <p:grpSpPr>
          <a:xfrm flipH="1">
            <a:off x="7557954" y="4689495"/>
            <a:ext cx="1371600" cy="104223"/>
            <a:chOff x="4514888" y="2248636"/>
            <a:chExt cx="1371600" cy="104223"/>
          </a:xfrm>
        </p:grpSpPr>
        <p:sp>
          <p:nvSpPr>
            <p:cNvPr id="76" name="Rectangle 75"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77" name="Freeform 76"/>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0" name="Group 77"/>
          <p:cNvGrpSpPr/>
          <p:nvPr/>
        </p:nvGrpSpPr>
        <p:grpSpPr>
          <a:xfrm flipH="1">
            <a:off x="7562870" y="5461327"/>
            <a:ext cx="1371600" cy="104223"/>
            <a:chOff x="4514888" y="2248636"/>
            <a:chExt cx="1371600" cy="104223"/>
          </a:xfrm>
        </p:grpSpPr>
        <p:sp>
          <p:nvSpPr>
            <p:cNvPr id="79" name="Rectangle 78" descr="Cork"/>
            <p:cNvSpPr>
              <a:spLocks noChangeArrowheads="1"/>
            </p:cNvSpPr>
            <p:nvPr/>
          </p:nvSpPr>
          <p:spPr bwMode="auto">
            <a:xfrm>
              <a:off x="4514888" y="2261419"/>
              <a:ext cx="1371600" cy="91440"/>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80" name="Freeform 79"/>
            <p:cNvSpPr/>
            <p:nvPr/>
          </p:nvSpPr>
          <p:spPr bwMode="auto">
            <a:xfrm rot="16200000">
              <a:off x="5154968" y="1608556"/>
              <a:ext cx="91440" cy="1371600"/>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25400" cap="flat" cmpd="sng" algn="ctr">
              <a:solidFill>
                <a:schemeClr val="tx1"/>
              </a:solidFill>
              <a:prstDash val="sysDash"/>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1" name="Group 106"/>
          <p:cNvGrpSpPr/>
          <p:nvPr/>
        </p:nvGrpSpPr>
        <p:grpSpPr>
          <a:xfrm>
            <a:off x="1464974" y="2846440"/>
            <a:ext cx="898019" cy="3110876"/>
            <a:chOff x="245806" y="3411794"/>
            <a:chExt cx="898019" cy="3110876"/>
          </a:xfrm>
        </p:grpSpPr>
        <p:sp>
          <p:nvSpPr>
            <p:cNvPr id="6" name="Rectangle 5" descr="Cork"/>
            <p:cNvSpPr>
              <a:spLocks noChangeArrowheads="1"/>
            </p:cNvSpPr>
            <p:nvPr/>
          </p:nvSpPr>
          <p:spPr bwMode="auto">
            <a:xfrm>
              <a:off x="251676" y="3716594"/>
              <a:ext cx="892149" cy="2791884"/>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7" name="Arc 6"/>
            <p:cNvSpPr/>
            <p:nvPr/>
          </p:nvSpPr>
          <p:spPr bwMode="auto">
            <a:xfrm flipV="1">
              <a:off x="527538" y="4663442"/>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9" name="Rectangle 5" descr="Cork"/>
            <p:cNvSpPr>
              <a:spLocks noChangeArrowheads="1"/>
            </p:cNvSpPr>
            <p:nvPr/>
          </p:nvSpPr>
          <p:spPr bwMode="auto">
            <a:xfrm>
              <a:off x="251676" y="5512192"/>
              <a:ext cx="892149" cy="847263"/>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0" name="Freeform 9"/>
            <p:cNvSpPr/>
            <p:nvPr/>
          </p:nvSpPr>
          <p:spPr bwMode="auto">
            <a:xfrm>
              <a:off x="245806" y="3411794"/>
              <a:ext cx="892149" cy="311087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0" name="Up Arrow 99"/>
            <p:cNvSpPr/>
            <p:nvPr/>
          </p:nvSpPr>
          <p:spPr bwMode="auto">
            <a:xfrm flipV="1">
              <a:off x="597725" y="5789177"/>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2" name="Group 107"/>
          <p:cNvGrpSpPr/>
          <p:nvPr/>
        </p:nvGrpSpPr>
        <p:grpSpPr>
          <a:xfrm>
            <a:off x="2364626" y="2846440"/>
            <a:ext cx="898019" cy="3110876"/>
            <a:chOff x="245806" y="3411794"/>
            <a:chExt cx="898019" cy="3110876"/>
          </a:xfrm>
        </p:grpSpPr>
        <p:sp>
          <p:nvSpPr>
            <p:cNvPr id="109" name="Rectangle 108" descr="Cork"/>
            <p:cNvSpPr>
              <a:spLocks noChangeArrowheads="1"/>
            </p:cNvSpPr>
            <p:nvPr/>
          </p:nvSpPr>
          <p:spPr bwMode="auto">
            <a:xfrm>
              <a:off x="251676" y="3716594"/>
              <a:ext cx="892149" cy="2791884"/>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10" name="Arc 109"/>
            <p:cNvSpPr/>
            <p:nvPr/>
          </p:nvSpPr>
          <p:spPr bwMode="auto">
            <a:xfrm flipV="1">
              <a:off x="527538" y="4663442"/>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1" name="Rectangle 5" descr="Cork"/>
            <p:cNvSpPr>
              <a:spLocks noChangeArrowheads="1"/>
            </p:cNvSpPr>
            <p:nvPr/>
          </p:nvSpPr>
          <p:spPr bwMode="auto">
            <a:xfrm>
              <a:off x="251676" y="5512192"/>
              <a:ext cx="892149" cy="847263"/>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12" name="Freeform 111"/>
            <p:cNvSpPr/>
            <p:nvPr/>
          </p:nvSpPr>
          <p:spPr bwMode="auto">
            <a:xfrm>
              <a:off x="245806" y="3411794"/>
              <a:ext cx="892149" cy="311087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3" name="Up Arrow 112"/>
            <p:cNvSpPr/>
            <p:nvPr/>
          </p:nvSpPr>
          <p:spPr bwMode="auto">
            <a:xfrm flipV="1">
              <a:off x="597725" y="5789177"/>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3" name="Group 113"/>
          <p:cNvGrpSpPr/>
          <p:nvPr/>
        </p:nvGrpSpPr>
        <p:grpSpPr>
          <a:xfrm>
            <a:off x="3264278" y="2846440"/>
            <a:ext cx="898019" cy="3110876"/>
            <a:chOff x="245806" y="3411794"/>
            <a:chExt cx="898019" cy="3110876"/>
          </a:xfrm>
        </p:grpSpPr>
        <p:sp>
          <p:nvSpPr>
            <p:cNvPr id="115" name="Rectangle 114" descr="Cork"/>
            <p:cNvSpPr>
              <a:spLocks noChangeArrowheads="1"/>
            </p:cNvSpPr>
            <p:nvPr/>
          </p:nvSpPr>
          <p:spPr bwMode="auto">
            <a:xfrm>
              <a:off x="251676" y="3716594"/>
              <a:ext cx="892149" cy="2791884"/>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16" name="Arc 115"/>
            <p:cNvSpPr/>
            <p:nvPr/>
          </p:nvSpPr>
          <p:spPr bwMode="auto">
            <a:xfrm flipV="1">
              <a:off x="527538" y="4663442"/>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7" name="Rectangle 5" descr="Cork"/>
            <p:cNvSpPr>
              <a:spLocks noChangeArrowheads="1"/>
            </p:cNvSpPr>
            <p:nvPr/>
          </p:nvSpPr>
          <p:spPr bwMode="auto">
            <a:xfrm>
              <a:off x="251676" y="5512192"/>
              <a:ext cx="892149" cy="847263"/>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18" name="Freeform 117"/>
            <p:cNvSpPr/>
            <p:nvPr/>
          </p:nvSpPr>
          <p:spPr bwMode="auto">
            <a:xfrm>
              <a:off x="245806" y="3411794"/>
              <a:ext cx="892149" cy="311087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9" name="Up Arrow 118"/>
            <p:cNvSpPr/>
            <p:nvPr/>
          </p:nvSpPr>
          <p:spPr bwMode="auto">
            <a:xfrm flipV="1">
              <a:off x="597725" y="5789177"/>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4" name="Group 119"/>
          <p:cNvGrpSpPr/>
          <p:nvPr/>
        </p:nvGrpSpPr>
        <p:grpSpPr>
          <a:xfrm>
            <a:off x="4163930" y="2846440"/>
            <a:ext cx="898019" cy="3110876"/>
            <a:chOff x="245806" y="3411794"/>
            <a:chExt cx="898019" cy="3110876"/>
          </a:xfrm>
        </p:grpSpPr>
        <p:sp>
          <p:nvSpPr>
            <p:cNvPr id="121" name="Rectangle 120" descr="Cork"/>
            <p:cNvSpPr>
              <a:spLocks noChangeArrowheads="1"/>
            </p:cNvSpPr>
            <p:nvPr/>
          </p:nvSpPr>
          <p:spPr bwMode="auto">
            <a:xfrm>
              <a:off x="251676" y="3716594"/>
              <a:ext cx="892149" cy="2791884"/>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22" name="Arc 121"/>
            <p:cNvSpPr/>
            <p:nvPr/>
          </p:nvSpPr>
          <p:spPr bwMode="auto">
            <a:xfrm flipV="1">
              <a:off x="527538" y="4663442"/>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3" name="Rectangle 5" descr="Cork"/>
            <p:cNvSpPr>
              <a:spLocks noChangeArrowheads="1"/>
            </p:cNvSpPr>
            <p:nvPr/>
          </p:nvSpPr>
          <p:spPr bwMode="auto">
            <a:xfrm>
              <a:off x="251676" y="5512192"/>
              <a:ext cx="892149" cy="847263"/>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24" name="Freeform 123"/>
            <p:cNvSpPr/>
            <p:nvPr/>
          </p:nvSpPr>
          <p:spPr bwMode="auto">
            <a:xfrm>
              <a:off x="245806" y="3411794"/>
              <a:ext cx="892149" cy="311087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5" name="Up Arrow 124"/>
            <p:cNvSpPr/>
            <p:nvPr/>
          </p:nvSpPr>
          <p:spPr bwMode="auto">
            <a:xfrm flipV="1">
              <a:off x="597725" y="5789177"/>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5" name="Group 125"/>
          <p:cNvGrpSpPr/>
          <p:nvPr/>
        </p:nvGrpSpPr>
        <p:grpSpPr>
          <a:xfrm>
            <a:off x="5063582" y="2846440"/>
            <a:ext cx="898019" cy="3110876"/>
            <a:chOff x="245806" y="3411794"/>
            <a:chExt cx="898019" cy="3110876"/>
          </a:xfrm>
        </p:grpSpPr>
        <p:sp>
          <p:nvSpPr>
            <p:cNvPr id="127" name="Rectangle 126" descr="Cork"/>
            <p:cNvSpPr>
              <a:spLocks noChangeArrowheads="1"/>
            </p:cNvSpPr>
            <p:nvPr/>
          </p:nvSpPr>
          <p:spPr bwMode="auto">
            <a:xfrm>
              <a:off x="251676" y="3716594"/>
              <a:ext cx="892149" cy="2791884"/>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28" name="Arc 127"/>
            <p:cNvSpPr/>
            <p:nvPr/>
          </p:nvSpPr>
          <p:spPr bwMode="auto">
            <a:xfrm flipV="1">
              <a:off x="527538" y="4663442"/>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9" name="Rectangle 5" descr="Cork"/>
            <p:cNvSpPr>
              <a:spLocks noChangeArrowheads="1"/>
            </p:cNvSpPr>
            <p:nvPr/>
          </p:nvSpPr>
          <p:spPr bwMode="auto">
            <a:xfrm>
              <a:off x="251676" y="5512192"/>
              <a:ext cx="892149" cy="847263"/>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30" name="Freeform 129"/>
            <p:cNvSpPr/>
            <p:nvPr/>
          </p:nvSpPr>
          <p:spPr bwMode="auto">
            <a:xfrm>
              <a:off x="245806" y="3411794"/>
              <a:ext cx="892149" cy="311087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1" name="Up Arrow 130"/>
            <p:cNvSpPr/>
            <p:nvPr/>
          </p:nvSpPr>
          <p:spPr bwMode="auto">
            <a:xfrm flipV="1">
              <a:off x="597725" y="5789177"/>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133" name="Rectangle 132" descr="Cork"/>
          <p:cNvSpPr>
            <a:spLocks noChangeArrowheads="1"/>
          </p:cNvSpPr>
          <p:nvPr/>
        </p:nvSpPr>
        <p:spPr bwMode="auto">
          <a:xfrm>
            <a:off x="5969104" y="4286864"/>
            <a:ext cx="892149" cy="1656259"/>
          </a:xfrm>
          <a:prstGeom prst="rect">
            <a:avLst/>
          </a:prstGeom>
          <a:solidFill>
            <a:schemeClr val="accent3"/>
          </a:solidFill>
          <a:ln w="12700">
            <a:solidFill>
              <a:schemeClr val="bg2"/>
            </a:solid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34" name="Arc 133"/>
          <p:cNvSpPr/>
          <p:nvPr/>
        </p:nvSpPr>
        <p:spPr bwMode="auto">
          <a:xfrm flipV="1">
            <a:off x="6244966" y="4098088"/>
            <a:ext cx="375642" cy="454164"/>
          </a:xfrm>
          <a:prstGeom prst="arc">
            <a:avLst>
              <a:gd name="adj1" fmla="val 10799995"/>
              <a:gd name="adj2" fmla="val 0"/>
            </a:avLst>
          </a:pr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5" name="Rectangle 5" descr="Cork"/>
          <p:cNvSpPr>
            <a:spLocks noChangeArrowheads="1"/>
          </p:cNvSpPr>
          <p:nvPr/>
        </p:nvSpPr>
        <p:spPr bwMode="auto">
          <a:xfrm>
            <a:off x="5969104" y="4591666"/>
            <a:ext cx="892149" cy="1202436"/>
          </a:xfrm>
          <a:prstGeom prst="rect">
            <a:avLst/>
          </a:prstGeom>
          <a:blipFill>
            <a:blip r:embed="rId4"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36" name="Freeform 135"/>
          <p:cNvSpPr/>
          <p:nvPr/>
        </p:nvSpPr>
        <p:spPr bwMode="auto">
          <a:xfrm>
            <a:off x="5963234" y="2846440"/>
            <a:ext cx="892149" cy="311087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7" name="Up Arrow 136"/>
          <p:cNvSpPr/>
          <p:nvPr/>
        </p:nvSpPr>
        <p:spPr bwMode="auto">
          <a:xfrm>
            <a:off x="6315153" y="5223823"/>
            <a:ext cx="186813" cy="245807"/>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8" name="Rectangle 137"/>
          <p:cNvSpPr/>
          <p:nvPr/>
        </p:nvSpPr>
        <p:spPr bwMode="auto">
          <a:xfrm>
            <a:off x="1484654" y="5803838"/>
            <a:ext cx="5319252" cy="134846"/>
          </a:xfrm>
          <a:prstGeom prst="rect">
            <a:avLst/>
          </a:prstGeom>
          <a:solidFill>
            <a:schemeClr val="accent3"/>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cxnSp>
        <p:nvCxnSpPr>
          <p:cNvPr id="143" name="Straight Connector 142"/>
          <p:cNvCxnSpPr/>
          <p:nvPr/>
        </p:nvCxnSpPr>
        <p:spPr bwMode="auto">
          <a:xfrm rot="10800000">
            <a:off x="144562" y="4944573"/>
            <a:ext cx="1631884" cy="0"/>
          </a:xfrm>
          <a:prstGeom prst="line">
            <a:avLst/>
          </a:prstGeom>
          <a:noFill/>
          <a:ln w="12700" cap="flat" cmpd="sng" algn="ctr">
            <a:solidFill>
              <a:schemeClr val="tx1"/>
            </a:solidFill>
            <a:prstDash val="sysDot"/>
            <a:round/>
            <a:headEnd type="none" w="lg" len="med"/>
            <a:tailEnd type="none" w="lg" len="med"/>
          </a:ln>
          <a:effectLst/>
        </p:spPr>
      </p:cxnSp>
      <p:cxnSp>
        <p:nvCxnSpPr>
          <p:cNvPr id="144" name="Straight Connector 143"/>
          <p:cNvCxnSpPr/>
          <p:nvPr/>
        </p:nvCxnSpPr>
        <p:spPr bwMode="auto">
          <a:xfrm rot="10800000">
            <a:off x="67193" y="5785253"/>
            <a:ext cx="1741489" cy="0"/>
          </a:xfrm>
          <a:prstGeom prst="line">
            <a:avLst/>
          </a:prstGeom>
          <a:noFill/>
          <a:ln w="12700" cap="flat" cmpd="sng" algn="ctr">
            <a:solidFill>
              <a:schemeClr val="tx1"/>
            </a:solidFill>
            <a:prstDash val="sysDot"/>
            <a:round/>
            <a:headEnd type="none" w="lg" len="med"/>
            <a:tailEnd type="none" w="lg" len="med"/>
          </a:ln>
          <a:effectLst/>
        </p:spPr>
      </p:cxnSp>
      <p:cxnSp>
        <p:nvCxnSpPr>
          <p:cNvPr id="145" name="Straight Arrow Connector 144"/>
          <p:cNvCxnSpPr/>
          <p:nvPr/>
        </p:nvCxnSpPr>
        <p:spPr bwMode="auto">
          <a:xfrm rot="16200000" flipH="1">
            <a:off x="-56587" y="5371545"/>
            <a:ext cx="871499" cy="1"/>
          </a:xfrm>
          <a:prstGeom prst="straightConnector1">
            <a:avLst/>
          </a:prstGeom>
          <a:noFill/>
          <a:ln w="12700" cap="flat" cmpd="sng" algn="ctr">
            <a:solidFill>
              <a:schemeClr val="tx1"/>
            </a:solidFill>
            <a:prstDash val="solid"/>
            <a:round/>
            <a:headEnd type="triangle" w="lg" len="med"/>
            <a:tailEnd type="triangle" w="lg" len="med"/>
          </a:ln>
          <a:effectLst/>
        </p:spPr>
      </p:cxnSp>
      <p:cxnSp>
        <p:nvCxnSpPr>
          <p:cNvPr id="146" name="Straight Connector 145"/>
          <p:cNvCxnSpPr/>
          <p:nvPr/>
        </p:nvCxnSpPr>
        <p:spPr bwMode="auto">
          <a:xfrm rot="10800000">
            <a:off x="178976" y="4575863"/>
            <a:ext cx="5858031" cy="0"/>
          </a:xfrm>
          <a:prstGeom prst="line">
            <a:avLst/>
          </a:prstGeom>
          <a:noFill/>
          <a:ln w="12700" cap="flat" cmpd="sng" algn="ctr">
            <a:solidFill>
              <a:schemeClr val="tx1"/>
            </a:solidFill>
            <a:prstDash val="sysDot"/>
            <a:round/>
            <a:headEnd type="none" w="lg" len="med"/>
            <a:tailEnd type="none" w="lg" len="med"/>
          </a:ln>
          <a:effectLst/>
        </p:spPr>
      </p:cxnSp>
      <p:cxnSp>
        <p:nvCxnSpPr>
          <p:cNvPr id="148" name="Straight Connector 147"/>
          <p:cNvCxnSpPr/>
          <p:nvPr/>
        </p:nvCxnSpPr>
        <p:spPr bwMode="auto">
          <a:xfrm rot="10800000">
            <a:off x="237969" y="3169851"/>
            <a:ext cx="1631884" cy="0"/>
          </a:xfrm>
          <a:prstGeom prst="line">
            <a:avLst/>
          </a:prstGeom>
          <a:noFill/>
          <a:ln w="12700" cap="flat" cmpd="sng" algn="ctr">
            <a:solidFill>
              <a:schemeClr val="tx1"/>
            </a:solidFill>
            <a:prstDash val="sysDot"/>
            <a:round/>
            <a:headEnd type="none" w="lg" len="med"/>
            <a:tailEnd type="none" w="lg" len="med"/>
          </a:ln>
          <a:effectLst/>
        </p:spPr>
      </p:cxnSp>
      <p:cxnSp>
        <p:nvCxnSpPr>
          <p:cNvPr id="150" name="Straight Arrow Connector 149"/>
          <p:cNvCxnSpPr/>
          <p:nvPr/>
        </p:nvCxnSpPr>
        <p:spPr bwMode="auto">
          <a:xfrm rot="5400000">
            <a:off x="-213230" y="3728885"/>
            <a:ext cx="1096294" cy="1588"/>
          </a:xfrm>
          <a:prstGeom prst="straightConnector1">
            <a:avLst/>
          </a:prstGeom>
          <a:noFill/>
          <a:ln w="12700" cap="flat" cmpd="sng" algn="ctr">
            <a:solidFill>
              <a:schemeClr val="tx1"/>
            </a:solidFill>
            <a:prstDash val="solid"/>
            <a:round/>
            <a:headEnd type="triangle" w="lg" len="med"/>
            <a:tailEnd type="triangle" w="lg" len="med"/>
          </a:ln>
          <a:effectLst/>
        </p:spPr>
      </p:cxnSp>
      <p:cxnSp>
        <p:nvCxnSpPr>
          <p:cNvPr id="151" name="Straight Connector 150"/>
          <p:cNvCxnSpPr/>
          <p:nvPr/>
        </p:nvCxnSpPr>
        <p:spPr bwMode="auto">
          <a:xfrm rot="10800000">
            <a:off x="193728" y="4295655"/>
            <a:ext cx="5858031" cy="0"/>
          </a:xfrm>
          <a:prstGeom prst="line">
            <a:avLst/>
          </a:prstGeom>
          <a:noFill/>
          <a:ln w="12700" cap="flat" cmpd="sng" algn="ctr">
            <a:solidFill>
              <a:schemeClr val="tx1"/>
            </a:solidFill>
            <a:prstDash val="sysDot"/>
            <a:round/>
            <a:headEnd type="none" w="lg" len="med"/>
            <a:tailEnd type="none" w="lg" len="med"/>
          </a:ln>
          <a:effectLst/>
        </p:spPr>
      </p:cxnSp>
      <p:graphicFrame>
        <p:nvGraphicFramePr>
          <p:cNvPr id="499714" name="Object 2"/>
          <p:cNvGraphicFramePr>
            <a:graphicFrameLocks noChangeAspect="1"/>
          </p:cNvGraphicFramePr>
          <p:nvPr/>
        </p:nvGraphicFramePr>
        <p:xfrm>
          <a:off x="242631" y="3425620"/>
          <a:ext cx="558800" cy="419100"/>
        </p:xfrm>
        <a:graphic>
          <a:graphicData uri="http://schemas.openxmlformats.org/presentationml/2006/ole">
            <mc:AlternateContent xmlns:mc="http://schemas.openxmlformats.org/markup-compatibility/2006">
              <mc:Choice xmlns:v="urn:schemas-microsoft-com:vml" Requires="v">
                <p:oleObj spid="_x0000_s2365" name="Equation" r:id="rId5" imgW="558800" imgH="419100" progId="Equation.DSMT4">
                  <p:embed/>
                </p:oleObj>
              </mc:Choice>
              <mc:Fallback>
                <p:oleObj name="Equation" r:id="rId5" imgW="558800" imgH="419100" progId="Equation.DSMT4">
                  <p:embed/>
                  <p:pic>
                    <p:nvPicPr>
                      <p:cNvPr id="0"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631" y="3425620"/>
                        <a:ext cx="558800" cy="4191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9715" name="Object 3"/>
          <p:cNvGraphicFramePr>
            <a:graphicFrameLocks noChangeAspect="1"/>
          </p:cNvGraphicFramePr>
          <p:nvPr/>
        </p:nvGraphicFramePr>
        <p:xfrm>
          <a:off x="118192" y="5204951"/>
          <a:ext cx="825500" cy="381000"/>
        </p:xfrm>
        <a:graphic>
          <a:graphicData uri="http://schemas.openxmlformats.org/presentationml/2006/ole">
            <mc:AlternateContent xmlns:mc="http://schemas.openxmlformats.org/markup-compatibility/2006">
              <mc:Choice xmlns:v="urn:schemas-microsoft-com:vml" Requires="v">
                <p:oleObj spid="_x0000_s2366" name="Equation" r:id="rId7" imgW="825500" imgH="381000" progId="Equation.DSMT4">
                  <p:embed/>
                </p:oleObj>
              </mc:Choice>
              <mc:Fallback>
                <p:oleObj name="Equation" r:id="rId7" imgW="825500" imgH="381000" progId="Equation.DSMT4">
                  <p:embed/>
                  <p:pic>
                    <p:nvPicPr>
                      <p:cNvPr id="0"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192" y="5204951"/>
                        <a:ext cx="825500"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2" name="Object 3"/>
          <p:cNvGraphicFramePr>
            <a:graphicFrameLocks noChangeAspect="1"/>
          </p:cNvGraphicFramePr>
          <p:nvPr/>
        </p:nvGraphicFramePr>
        <p:xfrm>
          <a:off x="0" y="4608408"/>
          <a:ext cx="1386348" cy="280570"/>
        </p:xfrm>
        <a:graphic>
          <a:graphicData uri="http://schemas.openxmlformats.org/presentationml/2006/ole">
            <mc:AlternateContent xmlns:mc="http://schemas.openxmlformats.org/markup-compatibility/2006">
              <mc:Choice xmlns:v="urn:schemas-microsoft-com:vml" Requires="v">
                <p:oleObj spid="_x0000_s2367" name="Equation" r:id="rId9" imgW="2133600" imgH="431800" progId="Equation.DSMT4">
                  <p:embed/>
                </p:oleObj>
              </mc:Choice>
              <mc:Fallback>
                <p:oleObj name="Equation" r:id="rId9" imgW="2133600" imgH="431800" progId="Equation.DSMT4">
                  <p:embed/>
                  <p:pic>
                    <p:nvPicPr>
                      <p:cNvPr id="0" name="Picture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4608408"/>
                        <a:ext cx="1386348" cy="28057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 name="TextBox 152"/>
          <p:cNvSpPr txBox="1"/>
          <p:nvPr/>
        </p:nvSpPr>
        <p:spPr>
          <a:xfrm>
            <a:off x="1052052" y="1838632"/>
            <a:ext cx="5550366" cy="369332"/>
          </a:xfrm>
          <a:prstGeom prst="rect">
            <a:avLst/>
          </a:prstGeom>
          <a:noFill/>
        </p:spPr>
        <p:txBody>
          <a:bodyPr wrap="none" rtlCol="0">
            <a:spAutoFit/>
          </a:bodyPr>
          <a:lstStyle/>
          <a:p>
            <a:r>
              <a:rPr lang="es-HN" b="0" smtClean="0"/>
              <a:t>En vez de 6 filtros lado a lado, ponga uno encima del otro</a:t>
            </a:r>
            <a:endParaRPr lang="es-HN" b="0"/>
          </a:p>
        </p:txBody>
      </p:sp>
      <p:sp>
        <p:nvSpPr>
          <p:cNvPr id="154" name="Up Arrow 153"/>
          <p:cNvSpPr/>
          <p:nvPr/>
        </p:nvSpPr>
        <p:spPr bwMode="auto">
          <a:xfrm rot="5400000">
            <a:off x="7088511" y="3407428"/>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5" name="Up Arrow 154"/>
          <p:cNvSpPr/>
          <p:nvPr/>
        </p:nvSpPr>
        <p:spPr bwMode="auto">
          <a:xfrm rot="5400000">
            <a:off x="7088511" y="4182538"/>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6" name="Up Arrow 155"/>
          <p:cNvSpPr/>
          <p:nvPr/>
        </p:nvSpPr>
        <p:spPr bwMode="auto">
          <a:xfrm rot="5400000">
            <a:off x="7088511" y="4957648"/>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7" name="Up Arrow 156"/>
          <p:cNvSpPr/>
          <p:nvPr/>
        </p:nvSpPr>
        <p:spPr bwMode="auto">
          <a:xfrm rot="5400000">
            <a:off x="7088511" y="5732759"/>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8" name="Up Arrow 157"/>
          <p:cNvSpPr/>
          <p:nvPr/>
        </p:nvSpPr>
        <p:spPr bwMode="auto">
          <a:xfrm rot="5400000">
            <a:off x="8794408" y="3803997"/>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9" name="Up Arrow 158"/>
          <p:cNvSpPr/>
          <p:nvPr/>
        </p:nvSpPr>
        <p:spPr bwMode="auto">
          <a:xfrm rot="5400000">
            <a:off x="8794408" y="4579107"/>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60" name="Up Arrow 159"/>
          <p:cNvSpPr/>
          <p:nvPr/>
        </p:nvSpPr>
        <p:spPr bwMode="auto">
          <a:xfrm rot="5400000">
            <a:off x="8794408" y="5354218"/>
            <a:ext cx="97480" cy="322529"/>
          </a:xfrm>
          <a:prstGeom prst="upArrow">
            <a:avLst/>
          </a:prstGeom>
          <a:solidFill>
            <a:schemeClr val="accent1"/>
          </a:solid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169224099"/>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5" descr="Cork"/>
          <p:cNvSpPr>
            <a:spLocks noChangeArrowheads="1"/>
          </p:cNvSpPr>
          <p:nvPr/>
        </p:nvSpPr>
        <p:spPr bwMode="auto">
          <a:xfrm>
            <a:off x="1696744" y="2419127"/>
            <a:ext cx="1494503" cy="181938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5" name="Chord 64"/>
          <p:cNvSpPr/>
          <p:nvPr/>
        </p:nvSpPr>
        <p:spPr bwMode="auto">
          <a:xfrm rot="5400000" flipH="1">
            <a:off x="3268027" y="2137410"/>
            <a:ext cx="228600" cy="228600"/>
          </a:xfrm>
          <a:prstGeom prst="chord">
            <a:avLst>
              <a:gd name="adj1" fmla="val 15384200"/>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Rectangle 5" descr="Cork"/>
          <p:cNvSpPr>
            <a:spLocks noChangeArrowheads="1"/>
          </p:cNvSpPr>
          <p:nvPr/>
        </p:nvSpPr>
        <p:spPr bwMode="auto">
          <a:xfrm>
            <a:off x="3310390" y="4421393"/>
            <a:ext cx="433270" cy="1027164"/>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s-HN" noProof="0" dirty="0" smtClean="0"/>
              <a:t>Empezar Filtración</a:t>
            </a:r>
            <a:endParaRPr lang="es-HN" noProof="0" dirty="0"/>
          </a:p>
        </p:txBody>
      </p:sp>
      <p:sp>
        <p:nvSpPr>
          <p:cNvPr id="4" name="Rectangle 5" descr="Cork"/>
          <p:cNvSpPr>
            <a:spLocks noChangeArrowheads="1"/>
          </p:cNvSpPr>
          <p:nvPr/>
        </p:nvSpPr>
        <p:spPr bwMode="auto">
          <a:xfrm>
            <a:off x="1705709" y="4224618"/>
            <a:ext cx="1494503"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7" name="Rectangle 5" descr="Cork"/>
          <p:cNvSpPr>
            <a:spLocks noChangeArrowheads="1"/>
          </p:cNvSpPr>
          <p:nvPr/>
        </p:nvSpPr>
        <p:spPr bwMode="auto">
          <a:xfrm>
            <a:off x="1716467" y="5461877"/>
            <a:ext cx="1494503" cy="1173921"/>
          </a:xfrm>
          <a:prstGeom prst="rect">
            <a:avLst/>
          </a:prstGeom>
          <a:blipFill>
            <a:blip r:embed="rId3"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7" name="Freeform 16"/>
          <p:cNvSpPr/>
          <p:nvPr/>
        </p:nvSpPr>
        <p:spPr bwMode="auto">
          <a:xfrm>
            <a:off x="1695876" y="2032656"/>
            <a:ext cx="1494504" cy="46033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Freeform 18"/>
          <p:cNvSpPr/>
          <p:nvPr/>
        </p:nvSpPr>
        <p:spPr bwMode="auto">
          <a:xfrm>
            <a:off x="3311315" y="4141700"/>
            <a:ext cx="432345" cy="131243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3" name="Freeform 32"/>
          <p:cNvSpPr/>
          <p:nvPr/>
        </p:nvSpPr>
        <p:spPr bwMode="auto">
          <a:xfrm flipH="1" flipV="1">
            <a:off x="4539596" y="4276689"/>
            <a:ext cx="150737" cy="213487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5" name="Rectangle 5" descr="Cork"/>
          <p:cNvSpPr>
            <a:spLocks noChangeArrowheads="1"/>
          </p:cNvSpPr>
          <p:nvPr/>
        </p:nvSpPr>
        <p:spPr bwMode="auto">
          <a:xfrm flipH="1" flipV="1">
            <a:off x="3727049" y="4279730"/>
            <a:ext cx="833848" cy="151953"/>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36" name="Straight Connector 35"/>
          <p:cNvCxnSpPr/>
          <p:nvPr/>
        </p:nvCxnSpPr>
        <p:spPr bwMode="auto">
          <a:xfrm flipH="1" flipV="1">
            <a:off x="3727049" y="4443839"/>
            <a:ext cx="833848" cy="0"/>
          </a:xfrm>
          <a:prstGeom prst="line">
            <a:avLst/>
          </a:prstGeom>
          <a:noFill/>
          <a:ln w="38100" cap="flat" cmpd="sng" algn="ctr">
            <a:solidFill>
              <a:schemeClr val="tx1"/>
            </a:solidFill>
            <a:prstDash val="solid"/>
            <a:round/>
            <a:headEnd type="none" w="lg" len="med"/>
            <a:tailEnd type="none" w="lg" len="med"/>
          </a:ln>
          <a:effectLst/>
        </p:spPr>
      </p:cxnSp>
      <p:cxnSp>
        <p:nvCxnSpPr>
          <p:cNvPr id="37" name="Straight Connector 36"/>
          <p:cNvCxnSpPr/>
          <p:nvPr/>
        </p:nvCxnSpPr>
        <p:spPr bwMode="auto">
          <a:xfrm flipH="1" flipV="1">
            <a:off x="3725154" y="4276690"/>
            <a:ext cx="833848" cy="0"/>
          </a:xfrm>
          <a:prstGeom prst="line">
            <a:avLst/>
          </a:prstGeom>
          <a:noFill/>
          <a:ln w="38100" cap="flat" cmpd="sng" algn="ctr">
            <a:solidFill>
              <a:schemeClr val="tx1"/>
            </a:solidFill>
            <a:prstDash val="solid"/>
            <a:round/>
            <a:headEnd type="none" w="lg" len="med"/>
            <a:tailEnd type="none" w="lg" len="med"/>
          </a:ln>
          <a:effectLst/>
        </p:spPr>
      </p:cxnSp>
      <p:grpSp>
        <p:nvGrpSpPr>
          <p:cNvPr id="3" name="Group 30"/>
          <p:cNvGrpSpPr/>
          <p:nvPr/>
        </p:nvGrpSpPr>
        <p:grpSpPr>
          <a:xfrm>
            <a:off x="2837111" y="2489571"/>
            <a:ext cx="751909" cy="2013849"/>
            <a:chOff x="2837111" y="2489571"/>
            <a:chExt cx="751909" cy="2013849"/>
          </a:xfrm>
          <a:solidFill>
            <a:schemeClr val="bg1"/>
          </a:solidFill>
        </p:grpSpPr>
        <p:sp>
          <p:nvSpPr>
            <p:cNvPr id="41"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4" name="Rectangle 43"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5" name="Rectangle 44"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sp>
        <p:nvSpPr>
          <p:cNvPr id="43" name="Rectangle 5" descr="Cork"/>
          <p:cNvSpPr>
            <a:spLocks noChangeArrowheads="1"/>
          </p:cNvSpPr>
          <p:nvPr/>
        </p:nvSpPr>
        <p:spPr bwMode="auto">
          <a:xfrm>
            <a:off x="2700168" y="4226411"/>
            <a:ext cx="33348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Rectangle 5" descr="Cork"/>
          <p:cNvSpPr>
            <a:spLocks noChangeArrowheads="1"/>
          </p:cNvSpPr>
          <p:nvPr/>
        </p:nvSpPr>
        <p:spPr bwMode="auto">
          <a:xfrm>
            <a:off x="3463961" y="4410635"/>
            <a:ext cx="107577" cy="892885"/>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9" name="Freeform 28"/>
          <p:cNvSpPr/>
          <p:nvPr/>
        </p:nvSpPr>
        <p:spPr bwMode="auto">
          <a:xfrm flipV="1">
            <a:off x="2818504" y="2475518"/>
            <a:ext cx="774550" cy="283852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Freeform 29"/>
          <p:cNvSpPr/>
          <p:nvPr/>
        </p:nvSpPr>
        <p:spPr bwMode="auto">
          <a:xfrm flipV="1">
            <a:off x="2969111" y="2627918"/>
            <a:ext cx="473337" cy="268636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5" name="Group 66"/>
          <p:cNvGrpSpPr/>
          <p:nvPr/>
        </p:nvGrpSpPr>
        <p:grpSpPr>
          <a:xfrm>
            <a:off x="3352800" y="1985010"/>
            <a:ext cx="60960" cy="491490"/>
            <a:chOff x="3352800" y="2125980"/>
            <a:chExt cx="60960" cy="350520"/>
          </a:xfrm>
        </p:grpSpPr>
        <p:cxnSp>
          <p:nvCxnSpPr>
            <p:cNvPr id="60" name="Straight Connector 59"/>
            <p:cNvCxnSpPr/>
            <p:nvPr/>
          </p:nvCxnSpPr>
          <p:spPr bwMode="auto">
            <a:xfrm rot="5400000" flipH="1" flipV="1">
              <a:off x="3177540" y="2301240"/>
              <a:ext cx="350520" cy="0"/>
            </a:xfrm>
            <a:prstGeom prst="line">
              <a:avLst/>
            </a:prstGeom>
            <a:noFill/>
            <a:ln w="19050" cap="flat" cmpd="sng" algn="ctr">
              <a:solidFill>
                <a:schemeClr val="tx1"/>
              </a:solidFill>
              <a:prstDash val="solid"/>
              <a:round/>
              <a:headEnd type="none" w="lg" len="med"/>
              <a:tailEnd type="none" w="lg" len="med"/>
            </a:ln>
            <a:effectLst/>
          </p:spPr>
        </p:cxnSp>
        <p:cxnSp>
          <p:nvCxnSpPr>
            <p:cNvPr id="61" name="Straight Connector 60"/>
            <p:cNvCxnSpPr/>
            <p:nvPr/>
          </p:nvCxnSpPr>
          <p:spPr bwMode="auto">
            <a:xfrm rot="5400000" flipH="1" flipV="1">
              <a:off x="3238500" y="2301240"/>
              <a:ext cx="350520" cy="0"/>
            </a:xfrm>
            <a:prstGeom prst="line">
              <a:avLst/>
            </a:prstGeom>
            <a:noFill/>
            <a:ln w="19050" cap="flat" cmpd="sng" algn="ctr">
              <a:solidFill>
                <a:schemeClr val="tx1"/>
              </a:solidFill>
              <a:prstDash val="solid"/>
              <a:round/>
              <a:headEnd type="none" w="lg" len="med"/>
              <a:tailEnd type="none" w="lg" len="med"/>
            </a:ln>
            <a:effectLst/>
          </p:spPr>
        </p:cxnSp>
      </p:grpSp>
      <p:grpSp>
        <p:nvGrpSpPr>
          <p:cNvPr id="6" name="Group 65"/>
          <p:cNvGrpSpPr/>
          <p:nvPr/>
        </p:nvGrpSpPr>
        <p:grpSpPr>
          <a:xfrm rot="5400000">
            <a:off x="3268027" y="2137410"/>
            <a:ext cx="228600" cy="228600"/>
            <a:chOff x="3844290" y="2049780"/>
            <a:chExt cx="228600" cy="228600"/>
          </a:xfrm>
        </p:grpSpPr>
        <p:sp>
          <p:nvSpPr>
            <p:cNvPr id="55" name="Chord 54"/>
            <p:cNvSpPr/>
            <p:nvPr/>
          </p:nvSpPr>
          <p:spPr bwMode="auto">
            <a:xfrm flipH="1">
              <a:off x="3844290" y="2049780"/>
              <a:ext cx="228600" cy="228600"/>
            </a:xfrm>
            <a:prstGeom prst="chord">
              <a:avLst>
                <a:gd name="adj1" fmla="val 6444352"/>
                <a:gd name="adj2" fmla="val 6302526"/>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Chord 52"/>
            <p:cNvSpPr/>
            <p:nvPr/>
          </p:nvSpPr>
          <p:spPr bwMode="auto">
            <a:xfrm>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4" name="Chord 53"/>
            <p:cNvSpPr/>
            <p:nvPr/>
          </p:nvSpPr>
          <p:spPr bwMode="auto">
            <a:xfrm flipH="1">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63" name="Chord 62"/>
          <p:cNvSpPr/>
          <p:nvPr/>
        </p:nvSpPr>
        <p:spPr bwMode="auto">
          <a:xfrm rot="5400000" flipH="1">
            <a:off x="4732020" y="2872740"/>
            <a:ext cx="228600" cy="228600"/>
          </a:xfrm>
          <a:prstGeom prst="chord">
            <a:avLst>
              <a:gd name="adj1" fmla="val 6444352"/>
              <a:gd name="adj2" fmla="val 6302526"/>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8" name="Rectangle 67"/>
          <p:cNvSpPr/>
          <p:nvPr/>
        </p:nvSpPr>
        <p:spPr bwMode="auto">
          <a:xfrm>
            <a:off x="3366135" y="2417445"/>
            <a:ext cx="36576" cy="74295"/>
          </a:xfrm>
          <a:prstGeom prst="rect">
            <a:avLst/>
          </a:prstGeom>
          <a:solidFill>
            <a:schemeClr val="bg1"/>
          </a:solidFill>
          <a:ln w="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2" name="Rectangle 5" descr="Cork"/>
          <p:cNvSpPr>
            <a:spLocks noChangeArrowheads="1"/>
          </p:cNvSpPr>
          <p:nvPr/>
        </p:nvSpPr>
        <p:spPr bwMode="auto">
          <a:xfrm>
            <a:off x="2831054" y="4197724"/>
            <a:ext cx="118334"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6" name="Rectangle 5" descr="Cork"/>
          <p:cNvSpPr>
            <a:spLocks noChangeArrowheads="1"/>
          </p:cNvSpPr>
          <p:nvPr/>
        </p:nvSpPr>
        <p:spPr bwMode="auto">
          <a:xfrm>
            <a:off x="2832847" y="3130475"/>
            <a:ext cx="128016" cy="108114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7" name="Oval 14"/>
          <p:cNvSpPr>
            <a:spLocks noChangeArrowheads="1"/>
          </p:cNvSpPr>
          <p:nvPr/>
        </p:nvSpPr>
        <p:spPr bwMode="auto">
          <a:xfrm>
            <a:off x="3464094" y="5226984"/>
            <a:ext cx="106212" cy="96818"/>
          </a:xfrm>
          <a:prstGeom prst="ellipse">
            <a:avLst/>
          </a:prstGeom>
          <a:solidFill>
            <a:schemeClr val="bg1"/>
          </a:solidFill>
          <a:ln w="12700">
            <a:noFill/>
            <a:round/>
            <a:headEnd/>
            <a:tailEnd/>
          </a:ln>
          <a:effectLst/>
        </p:spPr>
        <p:txBody>
          <a:bodyPr wrap="none" anchor="ctr"/>
          <a:lstStyle/>
          <a:p>
            <a:endParaRPr lang="en-US"/>
          </a:p>
        </p:txBody>
      </p:sp>
      <p:sp>
        <p:nvSpPr>
          <p:cNvPr id="7" name="TextBox 6"/>
          <p:cNvSpPr txBox="1"/>
          <p:nvPr/>
        </p:nvSpPr>
        <p:spPr>
          <a:xfrm>
            <a:off x="5867400" y="2565191"/>
            <a:ext cx="2819400" cy="1384995"/>
          </a:xfrm>
          <a:prstGeom prst="rect">
            <a:avLst/>
          </a:prstGeom>
          <a:noFill/>
        </p:spPr>
        <p:txBody>
          <a:bodyPr wrap="square" rtlCol="0">
            <a:spAutoFit/>
          </a:bodyPr>
          <a:lstStyle/>
          <a:p>
            <a:r>
              <a:rPr lang="es-HN" sz="2800" dirty="0" smtClean="0">
                <a:latin typeface="+mn-lt"/>
              </a:rPr>
              <a:t>El aire en el tubo sifón previene que el agua salga </a:t>
            </a:r>
          </a:p>
        </p:txBody>
      </p:sp>
      <p:cxnSp>
        <p:nvCxnSpPr>
          <p:cNvPr id="9" name="Straight Arrow Connector 8"/>
          <p:cNvCxnSpPr>
            <a:stCxn id="7" idx="1"/>
          </p:cNvCxnSpPr>
          <p:nvPr/>
        </p:nvCxnSpPr>
        <p:spPr>
          <a:xfrm flipH="1" flipV="1">
            <a:off x="3575683" y="2872740"/>
            <a:ext cx="2291717" cy="3849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33902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0"/>
                                        <p:tgtEl>
                                          <p:spTgt spid="6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wipe(down)">
                                      <p:cBhvr>
                                        <p:cTn id="10" dur="5000"/>
                                        <p:tgtEl>
                                          <p:spTgt spid="6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up)">
                                      <p:cBhvr>
                                        <p:cTn id="13" dur="2400"/>
                                        <p:tgtEl>
                                          <p:spTgt spid="46"/>
                                        </p:tgtEl>
                                      </p:cBhvr>
                                    </p:animEffect>
                                  </p:childTnLst>
                                </p:cTn>
                              </p:par>
                              <p:par>
                                <p:cTn id="14" presetID="1" presetClass="entr" presetSubtype="0" fill="hold" grpId="1" nodeType="withEffect">
                                  <p:stCondLst>
                                    <p:cond delay="2400"/>
                                  </p:stCondLst>
                                  <p:childTnLst>
                                    <p:set>
                                      <p:cBhvr>
                                        <p:cTn id="15" dur="1" fill="hold">
                                          <p:stCondLst>
                                            <p:cond delay="0"/>
                                          </p:stCondLst>
                                        </p:cTn>
                                        <p:tgtEl>
                                          <p:spTgt spid="67"/>
                                        </p:tgtEl>
                                        <p:attrNameLst>
                                          <p:attrName>style.visibility</p:attrName>
                                        </p:attrNameLst>
                                      </p:cBhvr>
                                      <p:to>
                                        <p:strVal val="visible"/>
                                      </p:to>
                                    </p:set>
                                  </p:childTnLst>
                                </p:cTn>
                              </p:par>
                              <p:par>
                                <p:cTn id="16" presetID="0" presetClass="path" presetSubtype="0" repeatCount="3000" accel="50000" fill="hold" grpId="0" nodeType="withEffect">
                                  <p:stCondLst>
                                    <p:cond delay="2500"/>
                                  </p:stCondLst>
                                  <p:childTnLst>
                                    <p:animMotion origin="layout" path="M 1.38889E-6 -2.96296E-6 C 0.00035 0.00209 -0.00104 0.01019 0.00156 0.01181 C 0.00417 0.01343 0.01233 0.0213 0.0151 0.00949 C 0.01788 -0.00231 0.01858 -0.0412 0.01823 -0.05949 C 0.01788 -0.07777 0.01371 -0.08981 0.01337 -0.10092 C 0.01302 -0.11203 0.01597 -0.12199 0.01649 -0.12615 " pathEditMode="relative" rAng="0" ptsTypes="aaaaaa">
                                      <p:cBhvr>
                                        <p:cTn id="17" dur="900" fill="hold"/>
                                        <p:tgtEl>
                                          <p:spTgt spid="67"/>
                                        </p:tgtEl>
                                        <p:attrNameLst>
                                          <p:attrName>ppt_x</p:attrName>
                                          <p:attrName>ppt_y</p:attrName>
                                        </p:attrNameLst>
                                      </p:cBhvr>
                                      <p:rCtr x="900" y="-5300"/>
                                    </p:animMotion>
                                  </p:childTnLst>
                                </p:cTn>
                              </p:par>
                            </p:childTnLst>
                          </p:cTn>
                        </p:par>
                        <p:par>
                          <p:cTn id="18" fill="hold">
                            <p:stCondLst>
                              <p:cond delay="5200"/>
                            </p:stCondLst>
                            <p:childTnLst>
                              <p:par>
                                <p:cTn id="19" presetID="1" presetClass="exit" presetSubtype="0" fill="hold" grpId="2" nodeType="afterEffect">
                                  <p:stCondLst>
                                    <p:cond delay="0"/>
                                  </p:stCondLst>
                                  <p:childTnLst>
                                    <p:set>
                                      <p:cBhvr>
                                        <p:cTn id="20" dur="1" fill="hold">
                                          <p:stCondLst>
                                            <p:cond delay="0"/>
                                          </p:stCondLst>
                                        </p:cTn>
                                        <p:tgtEl>
                                          <p:spTgt spid="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46" grpId="0" animBg="1"/>
      <p:bldP spid="66" grpId="0" animBg="1"/>
      <p:bldP spid="67" grpId="0" animBg="1"/>
      <p:bldP spid="67" grpId="1" animBg="1"/>
      <p:bldP spid="67" grpId="2"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5" descr="Cork"/>
          <p:cNvSpPr>
            <a:spLocks noChangeArrowheads="1"/>
          </p:cNvSpPr>
          <p:nvPr/>
        </p:nvSpPr>
        <p:spPr bwMode="auto">
          <a:xfrm>
            <a:off x="1696744" y="2419127"/>
            <a:ext cx="1494503" cy="181938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5" name="Chord 64"/>
          <p:cNvSpPr/>
          <p:nvPr/>
        </p:nvSpPr>
        <p:spPr bwMode="auto">
          <a:xfrm rot="5400000" flipH="1">
            <a:off x="3268027" y="2137410"/>
            <a:ext cx="228600" cy="228600"/>
          </a:xfrm>
          <a:prstGeom prst="chord">
            <a:avLst>
              <a:gd name="adj1" fmla="val 15384200"/>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Rectangle 5" descr="Cork"/>
          <p:cNvSpPr>
            <a:spLocks noChangeArrowheads="1"/>
          </p:cNvSpPr>
          <p:nvPr/>
        </p:nvSpPr>
        <p:spPr bwMode="auto">
          <a:xfrm>
            <a:off x="3310390" y="4421393"/>
            <a:ext cx="433270" cy="1027164"/>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s-HN" noProof="0" dirty="0" smtClean="0"/>
              <a:t>Empezar el </a:t>
            </a:r>
            <a:r>
              <a:rPr lang="es-HN" noProof="0" dirty="0" err="1" smtClean="0"/>
              <a:t>retrolavado</a:t>
            </a:r>
            <a:endParaRPr lang="es-HN" noProof="0" dirty="0"/>
          </a:p>
        </p:txBody>
      </p:sp>
      <p:sp>
        <p:nvSpPr>
          <p:cNvPr id="4" name="Rectangle 5" descr="Cork"/>
          <p:cNvSpPr>
            <a:spLocks noChangeArrowheads="1"/>
          </p:cNvSpPr>
          <p:nvPr/>
        </p:nvSpPr>
        <p:spPr bwMode="auto">
          <a:xfrm>
            <a:off x="1705709" y="4224618"/>
            <a:ext cx="1494503"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8" name="Rectangle 5" descr="Cork"/>
          <p:cNvSpPr>
            <a:spLocks noChangeArrowheads="1"/>
          </p:cNvSpPr>
          <p:nvPr/>
        </p:nvSpPr>
        <p:spPr bwMode="auto">
          <a:xfrm>
            <a:off x="1705710" y="4767902"/>
            <a:ext cx="1494503" cy="1869117"/>
          </a:xfrm>
          <a:prstGeom prst="rect">
            <a:avLst/>
          </a:prstGeom>
          <a:blipFill dpi="0" rotWithShape="1">
            <a:blip r:embed="rId3" cstate="screen">
              <a:alphaModFix amt="50000"/>
            </a:blip>
            <a:srcRec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7" name="Rectangle 5" descr="Cork"/>
          <p:cNvSpPr>
            <a:spLocks noChangeArrowheads="1"/>
          </p:cNvSpPr>
          <p:nvPr/>
        </p:nvSpPr>
        <p:spPr bwMode="auto">
          <a:xfrm>
            <a:off x="1716467" y="5461877"/>
            <a:ext cx="1494503" cy="1173921"/>
          </a:xfrm>
          <a:prstGeom prst="rect">
            <a:avLst/>
          </a:prstGeom>
          <a:blipFill>
            <a:blip r:embed="rId3"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2" name="Rectangle 5" descr="Cork"/>
          <p:cNvSpPr>
            <a:spLocks noChangeArrowheads="1"/>
          </p:cNvSpPr>
          <p:nvPr/>
        </p:nvSpPr>
        <p:spPr bwMode="auto">
          <a:xfrm>
            <a:off x="1698534" y="2410163"/>
            <a:ext cx="1494503" cy="1819386"/>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7" name="Freeform 16"/>
          <p:cNvSpPr/>
          <p:nvPr/>
        </p:nvSpPr>
        <p:spPr bwMode="auto">
          <a:xfrm>
            <a:off x="1695876" y="2032656"/>
            <a:ext cx="1494504" cy="46033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Freeform 18"/>
          <p:cNvSpPr/>
          <p:nvPr/>
        </p:nvSpPr>
        <p:spPr bwMode="auto">
          <a:xfrm>
            <a:off x="3311315" y="4141700"/>
            <a:ext cx="432345" cy="131243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3" name="Freeform 32"/>
          <p:cNvSpPr/>
          <p:nvPr/>
        </p:nvSpPr>
        <p:spPr bwMode="auto">
          <a:xfrm flipH="1" flipV="1">
            <a:off x="4539596" y="4276689"/>
            <a:ext cx="150737" cy="213487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5" name="Rectangle 5" descr="Cork"/>
          <p:cNvSpPr>
            <a:spLocks noChangeArrowheads="1"/>
          </p:cNvSpPr>
          <p:nvPr/>
        </p:nvSpPr>
        <p:spPr bwMode="auto">
          <a:xfrm flipH="1" flipV="1">
            <a:off x="3727049" y="4279730"/>
            <a:ext cx="833848" cy="151953"/>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36" name="Straight Connector 35"/>
          <p:cNvCxnSpPr/>
          <p:nvPr/>
        </p:nvCxnSpPr>
        <p:spPr bwMode="auto">
          <a:xfrm flipH="1" flipV="1">
            <a:off x="3727049" y="4443839"/>
            <a:ext cx="833848" cy="0"/>
          </a:xfrm>
          <a:prstGeom prst="line">
            <a:avLst/>
          </a:prstGeom>
          <a:noFill/>
          <a:ln w="38100" cap="flat" cmpd="sng" algn="ctr">
            <a:solidFill>
              <a:schemeClr val="tx1"/>
            </a:solidFill>
            <a:prstDash val="solid"/>
            <a:round/>
            <a:headEnd type="none" w="lg" len="med"/>
            <a:tailEnd type="none" w="lg" len="med"/>
          </a:ln>
          <a:effectLst/>
        </p:spPr>
      </p:cxnSp>
      <p:cxnSp>
        <p:nvCxnSpPr>
          <p:cNvPr id="37" name="Straight Connector 36"/>
          <p:cNvCxnSpPr/>
          <p:nvPr/>
        </p:nvCxnSpPr>
        <p:spPr bwMode="auto">
          <a:xfrm flipH="1" flipV="1">
            <a:off x="3725154" y="4276690"/>
            <a:ext cx="833848" cy="0"/>
          </a:xfrm>
          <a:prstGeom prst="line">
            <a:avLst/>
          </a:prstGeom>
          <a:noFill/>
          <a:ln w="38100" cap="flat" cmpd="sng" algn="ctr">
            <a:solidFill>
              <a:schemeClr val="tx1"/>
            </a:solidFill>
            <a:prstDash val="solid"/>
            <a:round/>
            <a:headEnd type="none" w="lg" len="med"/>
            <a:tailEnd type="none" w="lg" len="med"/>
          </a:ln>
          <a:effectLst/>
        </p:spPr>
      </p:cxnSp>
      <p:grpSp>
        <p:nvGrpSpPr>
          <p:cNvPr id="3" name="Group 30"/>
          <p:cNvGrpSpPr/>
          <p:nvPr/>
        </p:nvGrpSpPr>
        <p:grpSpPr>
          <a:xfrm>
            <a:off x="2837111" y="2489571"/>
            <a:ext cx="751909" cy="2013849"/>
            <a:chOff x="2837111" y="2489571"/>
            <a:chExt cx="751909" cy="2013849"/>
          </a:xfrm>
          <a:solidFill>
            <a:schemeClr val="bg1"/>
          </a:solidFill>
        </p:grpSpPr>
        <p:sp>
          <p:nvSpPr>
            <p:cNvPr id="41"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4" name="Rectangle 43"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5" name="Rectangle 44"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sp>
        <p:nvSpPr>
          <p:cNvPr id="43" name="Rectangle 5" descr="Cork"/>
          <p:cNvSpPr>
            <a:spLocks noChangeArrowheads="1"/>
          </p:cNvSpPr>
          <p:nvPr/>
        </p:nvSpPr>
        <p:spPr bwMode="auto">
          <a:xfrm>
            <a:off x="2700168" y="4226411"/>
            <a:ext cx="33348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Rectangle 5" descr="Cork"/>
          <p:cNvSpPr>
            <a:spLocks noChangeArrowheads="1"/>
          </p:cNvSpPr>
          <p:nvPr/>
        </p:nvSpPr>
        <p:spPr bwMode="auto">
          <a:xfrm>
            <a:off x="3463961" y="4410635"/>
            <a:ext cx="107577" cy="892885"/>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8" name="Rectangle 5" descr="Cork"/>
          <p:cNvSpPr>
            <a:spLocks noChangeArrowheads="1"/>
          </p:cNvSpPr>
          <p:nvPr/>
        </p:nvSpPr>
        <p:spPr bwMode="auto">
          <a:xfrm flipH="1" flipV="1">
            <a:off x="2833286" y="2474135"/>
            <a:ext cx="733427" cy="14265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9" name="Rectangle 38" descr="Cork"/>
          <p:cNvSpPr>
            <a:spLocks noChangeArrowheads="1"/>
          </p:cNvSpPr>
          <p:nvPr/>
        </p:nvSpPr>
        <p:spPr bwMode="auto">
          <a:xfrm>
            <a:off x="2828141" y="2469843"/>
            <a:ext cx="130212" cy="68214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9" name="Rectangle 5" descr="Cork"/>
          <p:cNvSpPr>
            <a:spLocks noChangeArrowheads="1"/>
          </p:cNvSpPr>
          <p:nvPr/>
        </p:nvSpPr>
        <p:spPr bwMode="auto">
          <a:xfrm flipH="1" flipV="1">
            <a:off x="3324112" y="4292301"/>
            <a:ext cx="1355117" cy="129092"/>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0" name="Rectangle 39" descr="Cork"/>
          <p:cNvSpPr>
            <a:spLocks noChangeArrowheads="1"/>
          </p:cNvSpPr>
          <p:nvPr/>
        </p:nvSpPr>
        <p:spPr bwMode="auto">
          <a:xfrm>
            <a:off x="3452981" y="2477463"/>
            <a:ext cx="140073" cy="286908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9" name="Freeform 28"/>
          <p:cNvSpPr/>
          <p:nvPr/>
        </p:nvSpPr>
        <p:spPr bwMode="auto">
          <a:xfrm flipV="1">
            <a:off x="2818504" y="2475518"/>
            <a:ext cx="774550" cy="283852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Freeform 29"/>
          <p:cNvSpPr/>
          <p:nvPr/>
        </p:nvSpPr>
        <p:spPr bwMode="auto">
          <a:xfrm flipV="1">
            <a:off x="2969111" y="2627918"/>
            <a:ext cx="473337" cy="268636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5" name="Group 66"/>
          <p:cNvGrpSpPr/>
          <p:nvPr/>
        </p:nvGrpSpPr>
        <p:grpSpPr>
          <a:xfrm>
            <a:off x="3352800" y="1985010"/>
            <a:ext cx="60960" cy="491490"/>
            <a:chOff x="3352800" y="2125980"/>
            <a:chExt cx="60960" cy="350520"/>
          </a:xfrm>
        </p:grpSpPr>
        <p:cxnSp>
          <p:nvCxnSpPr>
            <p:cNvPr id="60" name="Straight Connector 59"/>
            <p:cNvCxnSpPr/>
            <p:nvPr/>
          </p:nvCxnSpPr>
          <p:spPr bwMode="auto">
            <a:xfrm rot="5400000" flipH="1" flipV="1">
              <a:off x="3177540" y="2301240"/>
              <a:ext cx="350520" cy="0"/>
            </a:xfrm>
            <a:prstGeom prst="line">
              <a:avLst/>
            </a:prstGeom>
            <a:noFill/>
            <a:ln w="19050" cap="flat" cmpd="sng" algn="ctr">
              <a:solidFill>
                <a:schemeClr val="tx1"/>
              </a:solidFill>
              <a:prstDash val="solid"/>
              <a:round/>
              <a:headEnd type="none" w="lg" len="med"/>
              <a:tailEnd type="none" w="lg" len="med"/>
            </a:ln>
            <a:effectLst/>
          </p:spPr>
        </p:cxnSp>
        <p:cxnSp>
          <p:nvCxnSpPr>
            <p:cNvPr id="61" name="Straight Connector 60"/>
            <p:cNvCxnSpPr/>
            <p:nvPr/>
          </p:nvCxnSpPr>
          <p:spPr bwMode="auto">
            <a:xfrm rot="5400000" flipH="1" flipV="1">
              <a:off x="3238500" y="2301240"/>
              <a:ext cx="350520" cy="0"/>
            </a:xfrm>
            <a:prstGeom prst="line">
              <a:avLst/>
            </a:prstGeom>
            <a:noFill/>
            <a:ln w="19050" cap="flat" cmpd="sng" algn="ctr">
              <a:solidFill>
                <a:schemeClr val="tx1"/>
              </a:solidFill>
              <a:prstDash val="solid"/>
              <a:round/>
              <a:headEnd type="none" w="lg" len="med"/>
              <a:tailEnd type="none" w="lg" len="med"/>
            </a:ln>
            <a:effectLst/>
          </p:spPr>
        </p:cxnSp>
      </p:grpSp>
      <p:grpSp>
        <p:nvGrpSpPr>
          <p:cNvPr id="6" name="Group 65"/>
          <p:cNvGrpSpPr/>
          <p:nvPr/>
        </p:nvGrpSpPr>
        <p:grpSpPr>
          <a:xfrm rot="5400000">
            <a:off x="3268027" y="2137410"/>
            <a:ext cx="228600" cy="228600"/>
            <a:chOff x="3844290" y="2049780"/>
            <a:chExt cx="228600" cy="228600"/>
          </a:xfrm>
        </p:grpSpPr>
        <p:sp>
          <p:nvSpPr>
            <p:cNvPr id="55" name="Chord 54"/>
            <p:cNvSpPr/>
            <p:nvPr/>
          </p:nvSpPr>
          <p:spPr bwMode="auto">
            <a:xfrm flipH="1">
              <a:off x="3844290" y="2049780"/>
              <a:ext cx="228600" cy="228600"/>
            </a:xfrm>
            <a:prstGeom prst="chord">
              <a:avLst>
                <a:gd name="adj1" fmla="val 6444352"/>
                <a:gd name="adj2" fmla="val 6302526"/>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Chord 52"/>
            <p:cNvSpPr/>
            <p:nvPr/>
          </p:nvSpPr>
          <p:spPr bwMode="auto">
            <a:xfrm>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4" name="Chord 53"/>
            <p:cNvSpPr/>
            <p:nvPr/>
          </p:nvSpPr>
          <p:spPr bwMode="auto">
            <a:xfrm flipH="1">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68" name="Rectangle 67"/>
          <p:cNvSpPr/>
          <p:nvPr/>
        </p:nvSpPr>
        <p:spPr bwMode="auto">
          <a:xfrm>
            <a:off x="3366135" y="2417445"/>
            <a:ext cx="36576" cy="74295"/>
          </a:xfrm>
          <a:prstGeom prst="rect">
            <a:avLst/>
          </a:prstGeom>
          <a:solidFill>
            <a:schemeClr val="bg1"/>
          </a:solidFill>
          <a:ln w="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2" name="Rectangle 5" descr="Cork"/>
          <p:cNvSpPr>
            <a:spLocks noChangeArrowheads="1"/>
          </p:cNvSpPr>
          <p:nvPr/>
        </p:nvSpPr>
        <p:spPr bwMode="auto">
          <a:xfrm>
            <a:off x="2831054" y="4197724"/>
            <a:ext cx="118334"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6" name="Rectangle 5" descr="Cork"/>
          <p:cNvSpPr>
            <a:spLocks noChangeArrowheads="1"/>
          </p:cNvSpPr>
          <p:nvPr/>
        </p:nvSpPr>
        <p:spPr bwMode="auto">
          <a:xfrm>
            <a:off x="2832847" y="3130475"/>
            <a:ext cx="125506" cy="108114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67" name="Oval 14"/>
          <p:cNvSpPr>
            <a:spLocks noChangeArrowheads="1"/>
          </p:cNvSpPr>
          <p:nvPr/>
        </p:nvSpPr>
        <p:spPr bwMode="auto">
          <a:xfrm>
            <a:off x="3464094" y="5226984"/>
            <a:ext cx="106212" cy="96818"/>
          </a:xfrm>
          <a:prstGeom prst="ellipse">
            <a:avLst/>
          </a:prstGeom>
          <a:solidFill>
            <a:schemeClr val="bg1"/>
          </a:solidFill>
          <a:ln w="12700">
            <a:noFill/>
            <a:round/>
            <a:headEnd/>
            <a:tailEnd/>
          </a:ln>
          <a:effectLst/>
        </p:spPr>
        <p:txBody>
          <a:bodyPr wrap="none" anchor="ctr"/>
          <a:lstStyle/>
          <a:p>
            <a:endParaRPr lang="en-US"/>
          </a:p>
        </p:txBody>
      </p:sp>
      <p:sp>
        <p:nvSpPr>
          <p:cNvPr id="42" name="Rectangle 5" descr="Cork"/>
          <p:cNvSpPr>
            <a:spLocks noChangeArrowheads="1"/>
          </p:cNvSpPr>
          <p:nvPr/>
        </p:nvSpPr>
        <p:spPr bwMode="auto">
          <a:xfrm>
            <a:off x="3465749" y="4476971"/>
            <a:ext cx="107577" cy="892885"/>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7" name="Rectangle 5" descr="Cork"/>
          <p:cNvSpPr>
            <a:spLocks noChangeArrowheads="1"/>
          </p:cNvSpPr>
          <p:nvPr/>
        </p:nvSpPr>
        <p:spPr bwMode="auto">
          <a:xfrm flipH="1" flipV="1">
            <a:off x="4553617" y="4302194"/>
            <a:ext cx="137160" cy="229224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Tree>
    <p:extLst>
      <p:ext uri="{BB962C8B-B14F-4D97-AF65-F5344CB8AC3E}">
        <p14:creationId xmlns:p14="http://schemas.microsoft.com/office/powerpoint/2010/main" val="1630662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5400000">
                                      <p:cBhvr>
                                        <p:cTn id="6" dur="1000" fill="hold"/>
                                        <p:tgtEl>
                                          <p:spTgt spid="6"/>
                                        </p:tgtEl>
                                        <p:attrNameLst>
                                          <p:attrName>r</p:attrName>
                                        </p:attrNameLst>
                                      </p:cBhvr>
                                    </p:animRot>
                                  </p:childTnLst>
                                </p:cTn>
                              </p:par>
                            </p:childTnLst>
                          </p:cTn>
                        </p:par>
                        <p:par>
                          <p:cTn id="7" fill="hold">
                            <p:stCondLst>
                              <p:cond delay="1000"/>
                            </p:stCondLst>
                            <p:childTnLst>
                              <p:par>
                                <p:cTn id="8" presetID="22" presetClass="entr" presetSubtype="4" fill="hold" grpId="0" nodeType="after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wipe(down)">
                                      <p:cBhvr>
                                        <p:cTn id="13" dur="500"/>
                                        <p:tgtEl>
                                          <p:spTgt spid="42"/>
                                        </p:tgtEl>
                                      </p:cBhvr>
                                    </p:animEffect>
                                  </p:childTnLst>
                                </p:cTn>
                              </p:par>
                            </p:childTnLst>
                          </p:cTn>
                        </p:par>
                        <p:par>
                          <p:cTn id="14" fill="hold">
                            <p:stCondLst>
                              <p:cond delay="1500"/>
                            </p:stCondLst>
                            <p:childTnLst>
                              <p:par>
                                <p:cTn id="15" presetID="8" presetClass="emph" presetSubtype="0" fill="hold" nodeType="afterEffect">
                                  <p:stCondLst>
                                    <p:cond delay="0"/>
                                  </p:stCondLst>
                                  <p:childTnLst>
                                    <p:animRot by="-5400000">
                                      <p:cBhvr>
                                        <p:cTn id="16" dur="500" fill="hold"/>
                                        <p:tgtEl>
                                          <p:spTgt spid="6"/>
                                        </p:tgtEl>
                                        <p:attrNameLst>
                                          <p:attrName>r</p:attrName>
                                        </p:attrNameLst>
                                      </p:cBhvr>
                                    </p:animRot>
                                  </p:childTnLst>
                                </p:cTn>
                              </p:par>
                              <p:par>
                                <p:cTn id="17" presetID="22" presetClass="entr" presetSubtype="8"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500"/>
                                        <p:tgtEl>
                                          <p:spTgt spid="38"/>
                                        </p:tgtEl>
                                      </p:cBhvr>
                                    </p:animEffect>
                                  </p:childTnLst>
                                </p:cTn>
                              </p:par>
                              <p:par>
                                <p:cTn id="20" presetID="22" presetClass="exit" presetSubtype="1" fill="hold" grpId="1" nodeType="withEffect">
                                  <p:stCondLst>
                                    <p:cond delay="400"/>
                                  </p:stCondLst>
                                  <p:childTnLst>
                                    <p:animEffect transition="out" filter="wipe(up)">
                                      <p:cBhvr>
                                        <p:cTn id="21" dur="500"/>
                                        <p:tgtEl>
                                          <p:spTgt spid="42"/>
                                        </p:tgtEl>
                                      </p:cBhvr>
                                    </p:animEffect>
                                    <p:set>
                                      <p:cBhvr>
                                        <p:cTn id="22" dur="1" fill="hold">
                                          <p:stCondLst>
                                            <p:cond delay="499"/>
                                          </p:stCondLst>
                                        </p:cTn>
                                        <p:tgtEl>
                                          <p:spTgt spid="42"/>
                                        </p:tgtEl>
                                        <p:attrNameLst>
                                          <p:attrName>style.visibility</p:attrName>
                                        </p:attrNameLst>
                                      </p:cBhvr>
                                      <p:to>
                                        <p:strVal val="hidden"/>
                                      </p:to>
                                    </p:set>
                                  </p:childTnLst>
                                </p:cTn>
                              </p:par>
                              <p:par>
                                <p:cTn id="23" presetID="22" presetClass="entr" presetSubtype="1" fill="hold" grpId="0" nodeType="withEffect">
                                  <p:stCondLst>
                                    <p:cond delay="500"/>
                                  </p:stCondLst>
                                  <p:childTnLst>
                                    <p:set>
                                      <p:cBhvr>
                                        <p:cTn id="24" dur="1" fill="hold">
                                          <p:stCondLst>
                                            <p:cond delay="0"/>
                                          </p:stCondLst>
                                        </p:cTn>
                                        <p:tgtEl>
                                          <p:spTgt spid="40"/>
                                        </p:tgtEl>
                                        <p:attrNameLst>
                                          <p:attrName>style.visibility</p:attrName>
                                        </p:attrNameLst>
                                      </p:cBhvr>
                                      <p:to>
                                        <p:strVal val="visible"/>
                                      </p:to>
                                    </p:set>
                                    <p:animEffect transition="in" filter="wipe(up)">
                                      <p:cBhvr>
                                        <p:cTn id="25" dur="500"/>
                                        <p:tgtEl>
                                          <p:spTgt spid="40"/>
                                        </p:tgtEl>
                                      </p:cBhvr>
                                    </p:animEffect>
                                  </p:childTnLst>
                                </p:cTn>
                              </p:par>
                              <p:par>
                                <p:cTn id="26" presetID="0" presetClass="path" presetSubtype="0" repeatCount="5000" accel="50000" fill="hold" grpId="0" nodeType="withEffect">
                                  <p:stCondLst>
                                    <p:cond delay="800"/>
                                  </p:stCondLst>
                                  <p:childTnLst>
                                    <p:animMotion origin="layout" path="M 1.38889E-6 -2.96296E-6 C 0.00035 0.00209 -0.00104 0.01019 0.00156 0.01181 C 0.00417 0.01343 0.01233 0.0213 0.0151 0.00949 C 0.01788 -0.00231 0.01858 -0.0412 0.01823 -0.05949 C 0.01788 -0.07777 0.01371 -0.08981 0.01337 -0.10092 C 0.01302 -0.11203 0.01597 -0.12199 0.01649 -0.12615 " pathEditMode="relative" rAng="0" ptsTypes="aaaaaa">
                                      <p:cBhvr>
                                        <p:cTn id="27" dur="100" fill="hold"/>
                                        <p:tgtEl>
                                          <p:spTgt spid="67"/>
                                        </p:tgtEl>
                                        <p:attrNameLst>
                                          <p:attrName>ppt_x</p:attrName>
                                          <p:attrName>ppt_y</p:attrName>
                                        </p:attrNameLst>
                                      </p:cBhvr>
                                      <p:rCtr x="900" y="-5300"/>
                                    </p:animMotion>
                                  </p:childTnLst>
                                </p:cTn>
                              </p:par>
                            </p:childTnLst>
                          </p:cTn>
                        </p:par>
                        <p:par>
                          <p:cTn id="28" fill="hold">
                            <p:stCondLst>
                              <p:cond delay="2800"/>
                            </p:stCondLst>
                            <p:childTnLst>
                              <p:par>
                                <p:cTn id="29" presetID="1" presetClass="exit" presetSubtype="0" fill="hold" grpId="1" nodeType="afterEffect">
                                  <p:stCondLst>
                                    <p:cond delay="0"/>
                                  </p:stCondLst>
                                  <p:childTnLst>
                                    <p:set>
                                      <p:cBhvr>
                                        <p:cTn id="30" dur="1" fill="hold">
                                          <p:stCondLst>
                                            <p:cond delay="0"/>
                                          </p:stCondLst>
                                        </p:cTn>
                                        <p:tgtEl>
                                          <p:spTgt spid="67"/>
                                        </p:tgtEl>
                                        <p:attrNameLst>
                                          <p:attrName>style.visibility</p:attrName>
                                        </p:attrNameLst>
                                      </p:cBhvr>
                                      <p:to>
                                        <p:strVal val="hidden"/>
                                      </p:to>
                                    </p:set>
                                  </p:childTnLst>
                                </p:cTn>
                              </p:par>
                            </p:childTnLst>
                          </p:cTn>
                        </p:par>
                        <p:par>
                          <p:cTn id="31" fill="hold">
                            <p:stCondLst>
                              <p:cond delay="2800"/>
                            </p:stCondLst>
                            <p:childTnLst>
                              <p:par>
                                <p:cTn id="32" presetID="22" presetClass="entr" presetSubtype="8" fill="hold" grpId="0" nodeType="after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wipe(left)">
                                      <p:cBhvr>
                                        <p:cTn id="34" dur="500"/>
                                        <p:tgtEl>
                                          <p:spTgt spid="49"/>
                                        </p:tgtEl>
                                      </p:cBhvr>
                                    </p:animEffect>
                                  </p:childTnLst>
                                </p:cTn>
                              </p:par>
                            </p:childTnLst>
                          </p:cTn>
                        </p:par>
                        <p:par>
                          <p:cTn id="35" fill="hold">
                            <p:stCondLst>
                              <p:cond delay="3300"/>
                            </p:stCondLst>
                            <p:childTnLst>
                              <p:par>
                                <p:cTn id="36" presetID="22" presetClass="entr" presetSubtype="1" fill="hold" grpId="0"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up)">
                                      <p:cBhvr>
                                        <p:cTn id="38" dur="500"/>
                                        <p:tgtEl>
                                          <p:spTgt spid="47"/>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wipe(up)">
                                      <p:cBhvr>
                                        <p:cTn id="41" dur="3000"/>
                                        <p:tgtEl>
                                          <p:spTgt spid="52"/>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down)">
                                      <p:cBhvr>
                                        <p:cTn id="44" dur="3000"/>
                                        <p:tgtEl>
                                          <p:spTgt spid="48"/>
                                        </p:tgtEl>
                                      </p:cBhvr>
                                    </p:animEffect>
                                  </p:childTnLst>
                                </p:cTn>
                              </p:par>
                              <p:par>
                                <p:cTn id="45" presetID="10" presetClass="exit" presetSubtype="0" fill="hold" grpId="0" nodeType="withEffect">
                                  <p:stCondLst>
                                    <p:cond delay="0"/>
                                  </p:stCondLst>
                                  <p:childTnLst>
                                    <p:animEffect transition="out" filter="fade">
                                      <p:cBhvr>
                                        <p:cTn id="46" dur="3000"/>
                                        <p:tgtEl>
                                          <p:spTgt spid="57"/>
                                        </p:tgtEl>
                                      </p:cBhvr>
                                    </p:animEffect>
                                    <p:set>
                                      <p:cBhvr>
                                        <p:cTn id="47" dur="1" fill="hold">
                                          <p:stCondLst>
                                            <p:cond delay="2999"/>
                                          </p:stCondLst>
                                        </p:cTn>
                                        <p:tgtEl>
                                          <p:spTgt spid="57"/>
                                        </p:tgtEl>
                                        <p:attrNameLst>
                                          <p:attrName>style.visibility</p:attrName>
                                        </p:attrNameLst>
                                      </p:cBhvr>
                                      <p:to>
                                        <p:strVal val="hidden"/>
                                      </p:to>
                                    </p:set>
                                  </p:childTnLst>
                                </p:cTn>
                              </p:par>
                            </p:childTnLst>
                          </p:cTn>
                        </p:par>
                        <p:par>
                          <p:cTn id="48" fill="hold">
                            <p:stCondLst>
                              <p:cond delay="6300"/>
                            </p:stCondLst>
                            <p:childTnLst>
                              <p:par>
                                <p:cTn id="49" presetID="1" presetClass="exit" presetSubtype="0" fill="hold" grpId="2" nodeType="afterEffect">
                                  <p:stCondLst>
                                    <p:cond delay="0"/>
                                  </p:stCondLst>
                                  <p:childTnLst>
                                    <p:set>
                                      <p:cBhvr>
                                        <p:cTn id="50" dur="1" fill="hold">
                                          <p:stCondLst>
                                            <p:cond delay="0"/>
                                          </p:stCondLst>
                                        </p:cTn>
                                        <p:tgtEl>
                                          <p:spTgt spid="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7" grpId="0" animBg="1"/>
      <p:bldP spid="52" grpId="0" animBg="1"/>
      <p:bldP spid="38" grpId="0" animBg="1"/>
      <p:bldP spid="39" grpId="0" animBg="1"/>
      <p:bldP spid="49" grpId="0" animBg="1"/>
      <p:bldP spid="40" grpId="0" animBg="1"/>
      <p:bldP spid="67" grpId="0" animBg="1"/>
      <p:bldP spid="67" grpId="1" animBg="1"/>
      <p:bldP spid="67" grpId="2" animBg="1"/>
      <p:bldP spid="42" grpId="0" animBg="1"/>
      <p:bldP spid="42" grpId="1" animBg="1"/>
      <p:bldP spid="4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hord 64"/>
          <p:cNvSpPr/>
          <p:nvPr/>
        </p:nvSpPr>
        <p:spPr bwMode="auto">
          <a:xfrm rot="5400000" flipH="1">
            <a:off x="3268027" y="2137410"/>
            <a:ext cx="228600" cy="228600"/>
          </a:xfrm>
          <a:prstGeom prst="chord">
            <a:avLst>
              <a:gd name="adj1" fmla="val 15384200"/>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Rectangle 5" descr="Cork"/>
          <p:cNvSpPr>
            <a:spLocks noChangeArrowheads="1"/>
          </p:cNvSpPr>
          <p:nvPr/>
        </p:nvSpPr>
        <p:spPr bwMode="auto">
          <a:xfrm>
            <a:off x="3310390" y="4292300"/>
            <a:ext cx="433270" cy="115625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 name="Title 1"/>
          <p:cNvSpPr>
            <a:spLocks noGrp="1"/>
          </p:cNvSpPr>
          <p:nvPr>
            <p:ph type="title"/>
          </p:nvPr>
        </p:nvSpPr>
        <p:spPr/>
        <p:txBody>
          <a:bodyPr/>
          <a:lstStyle/>
          <a:p>
            <a:r>
              <a:rPr lang="es-HN" noProof="0" dirty="0" smtClean="0"/>
              <a:t>Terminar el </a:t>
            </a:r>
            <a:r>
              <a:rPr lang="es-HN" noProof="0" dirty="0" err="1" smtClean="0"/>
              <a:t>retrolavado</a:t>
            </a:r>
            <a:endParaRPr lang="es-HN" noProof="0" dirty="0"/>
          </a:p>
        </p:txBody>
      </p:sp>
      <p:sp>
        <p:nvSpPr>
          <p:cNvPr id="4" name="Rectangle 5" descr="Cork"/>
          <p:cNvSpPr>
            <a:spLocks noChangeArrowheads="1"/>
          </p:cNvSpPr>
          <p:nvPr/>
        </p:nvSpPr>
        <p:spPr bwMode="auto">
          <a:xfrm>
            <a:off x="1705709" y="4224618"/>
            <a:ext cx="1494503" cy="2399368"/>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4" name="Rectangle 5" descr="Cork"/>
          <p:cNvSpPr>
            <a:spLocks noChangeArrowheads="1"/>
          </p:cNvSpPr>
          <p:nvPr/>
        </p:nvSpPr>
        <p:spPr bwMode="auto">
          <a:xfrm>
            <a:off x="1705710" y="4767902"/>
            <a:ext cx="1494503" cy="1869117"/>
          </a:xfrm>
          <a:prstGeom prst="rect">
            <a:avLst/>
          </a:prstGeom>
          <a:blipFill dpi="0" rotWithShape="1">
            <a:blip r:embed="rId3" cstate="screen">
              <a:alphaModFix amt="50000"/>
            </a:blip>
            <a:srcRect/>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57" name="Rectangle 5" descr="Cork"/>
          <p:cNvSpPr>
            <a:spLocks noChangeArrowheads="1"/>
          </p:cNvSpPr>
          <p:nvPr/>
        </p:nvSpPr>
        <p:spPr bwMode="auto">
          <a:xfrm>
            <a:off x="1716467" y="5461877"/>
            <a:ext cx="1494503" cy="1173921"/>
          </a:xfrm>
          <a:prstGeom prst="rect">
            <a:avLst/>
          </a:prstGeom>
          <a:blipFill>
            <a:blip r:embed="rId3" cstate="screen"/>
            <a:tile tx="0" ty="0" sx="100000" sy="100000" flip="none" algn="tl"/>
          </a:bli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17" name="Freeform 16"/>
          <p:cNvSpPr/>
          <p:nvPr/>
        </p:nvSpPr>
        <p:spPr bwMode="auto">
          <a:xfrm>
            <a:off x="1695876" y="2032656"/>
            <a:ext cx="1494504" cy="4603375"/>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Lst>
            <a:ahLst/>
            <a:cxnLst>
              <a:cxn ang="0">
                <a:pos x="connsiteX0" y="connsiteY0"/>
              </a:cxn>
              <a:cxn ang="0">
                <a:pos x="connsiteX1" y="connsiteY1"/>
              </a:cxn>
              <a:cxn ang="0">
                <a:pos x="connsiteX2" y="connsiteY2"/>
              </a:cxn>
              <a:cxn ang="0">
                <a:pos x="connsiteX3" y="connsiteY3"/>
              </a:cxn>
            </a:cxnLst>
            <a:rect l="l" t="t" r="r" b="b"/>
            <a:pathLst>
              <a:path w="2635046" h="3254859">
                <a:moveTo>
                  <a:pt x="0" y="0"/>
                </a:moveTo>
                <a:cubicBezTo>
                  <a:pt x="3278" y="1078271"/>
                  <a:pt x="6555" y="2176588"/>
                  <a:pt x="9833" y="3254859"/>
                </a:cubicBezTo>
                <a:lnTo>
                  <a:pt x="2635046" y="3254859"/>
                </a:lnTo>
                <a:lnTo>
                  <a:pt x="2635046" y="381"/>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Freeform 18"/>
          <p:cNvSpPr/>
          <p:nvPr/>
        </p:nvSpPr>
        <p:spPr bwMode="auto">
          <a:xfrm>
            <a:off x="3311315" y="4141700"/>
            <a:ext cx="432345" cy="131243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2" name="Rectangle 5" descr="Cork"/>
          <p:cNvSpPr>
            <a:spLocks noChangeArrowheads="1"/>
          </p:cNvSpPr>
          <p:nvPr/>
        </p:nvSpPr>
        <p:spPr bwMode="auto">
          <a:xfrm flipH="1" flipV="1">
            <a:off x="4553617" y="4291436"/>
            <a:ext cx="137160" cy="2292247"/>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33" name="Freeform 32"/>
          <p:cNvSpPr/>
          <p:nvPr/>
        </p:nvSpPr>
        <p:spPr bwMode="auto">
          <a:xfrm flipH="1" flipV="1">
            <a:off x="4539596" y="4276689"/>
            <a:ext cx="150737" cy="2134873"/>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Lst>
            <a:ahLst/>
            <a:cxnLst>
              <a:cxn ang="0">
                <a:pos x="connsiteX0" y="connsiteY0"/>
              </a:cxn>
              <a:cxn ang="0">
                <a:pos x="connsiteX1" y="connsiteY1"/>
              </a:cxn>
              <a:cxn ang="0">
                <a:pos x="connsiteX2" y="connsiteY2"/>
              </a:cxn>
              <a:cxn ang="0">
                <a:pos x="connsiteX3" y="connsiteY3"/>
              </a:cxn>
            </a:cxnLst>
            <a:rect l="l" t="t" r="r" b="b"/>
            <a:pathLst>
              <a:path w="2635046" h="3254478">
                <a:moveTo>
                  <a:pt x="0" y="19665"/>
                </a:moveTo>
                <a:cubicBezTo>
                  <a:pt x="3278" y="1097936"/>
                  <a:pt x="6555" y="2176207"/>
                  <a:pt x="9833" y="3254478"/>
                </a:cubicBezTo>
                <a:lnTo>
                  <a:pt x="2635046" y="3254478"/>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3" name="Group 33"/>
          <p:cNvGrpSpPr/>
          <p:nvPr/>
        </p:nvGrpSpPr>
        <p:grpSpPr>
          <a:xfrm flipH="1" flipV="1">
            <a:off x="3725154" y="4276690"/>
            <a:ext cx="835743" cy="167149"/>
            <a:chOff x="1179871" y="5447071"/>
            <a:chExt cx="2168013" cy="270387"/>
          </a:xfrm>
        </p:grpSpPr>
        <p:sp>
          <p:nvSpPr>
            <p:cNvPr id="35" name="Rectangle 5" descr="Cork"/>
            <p:cNvSpPr>
              <a:spLocks noChangeArrowheads="1"/>
            </p:cNvSpPr>
            <p:nvPr/>
          </p:nvSpPr>
          <p:spPr bwMode="auto">
            <a:xfrm>
              <a:off x="1179872" y="5466735"/>
              <a:ext cx="2163096" cy="24580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cxnSp>
          <p:nvCxnSpPr>
            <p:cNvPr id="36" name="Straight Connector 35"/>
            <p:cNvCxnSpPr/>
            <p:nvPr/>
          </p:nvCxnSpPr>
          <p:spPr bwMode="auto">
            <a:xfrm>
              <a:off x="1179871" y="5447071"/>
              <a:ext cx="2163097" cy="0"/>
            </a:xfrm>
            <a:prstGeom prst="line">
              <a:avLst/>
            </a:prstGeom>
            <a:noFill/>
            <a:ln w="38100" cap="flat" cmpd="sng" algn="ctr">
              <a:solidFill>
                <a:schemeClr val="tx1"/>
              </a:solidFill>
              <a:prstDash val="solid"/>
              <a:round/>
              <a:headEnd type="none" w="lg" len="med"/>
              <a:tailEnd type="none" w="lg" len="med"/>
            </a:ln>
            <a:effectLst/>
          </p:spPr>
        </p:cxnSp>
        <p:cxnSp>
          <p:nvCxnSpPr>
            <p:cNvPr id="37" name="Straight Connector 36"/>
            <p:cNvCxnSpPr/>
            <p:nvPr/>
          </p:nvCxnSpPr>
          <p:spPr bwMode="auto">
            <a:xfrm>
              <a:off x="1184787" y="5717458"/>
              <a:ext cx="2163097" cy="0"/>
            </a:xfrm>
            <a:prstGeom prst="line">
              <a:avLst/>
            </a:prstGeom>
            <a:noFill/>
            <a:ln w="38100" cap="flat" cmpd="sng" algn="ctr">
              <a:solidFill>
                <a:schemeClr val="tx1"/>
              </a:solidFill>
              <a:prstDash val="solid"/>
              <a:round/>
              <a:headEnd type="none" w="lg" len="med"/>
              <a:tailEnd type="none" w="lg" len="med"/>
            </a:ln>
            <a:effectLst/>
          </p:spPr>
        </p:cxnSp>
      </p:grpSp>
      <p:grpSp>
        <p:nvGrpSpPr>
          <p:cNvPr id="5" name="Group 30"/>
          <p:cNvGrpSpPr/>
          <p:nvPr/>
        </p:nvGrpSpPr>
        <p:grpSpPr>
          <a:xfrm>
            <a:off x="2837111" y="2489571"/>
            <a:ext cx="751909" cy="2013849"/>
            <a:chOff x="2837111" y="2489571"/>
            <a:chExt cx="751909" cy="2013849"/>
          </a:xfrm>
        </p:grpSpPr>
        <p:sp>
          <p:nvSpPr>
            <p:cNvPr id="41" name="Rectangle 5" descr="Cork"/>
            <p:cNvSpPr>
              <a:spLocks noChangeArrowheads="1"/>
            </p:cNvSpPr>
            <p:nvPr/>
          </p:nvSpPr>
          <p:spPr bwMode="auto">
            <a:xfrm flipH="1" flipV="1">
              <a:off x="2842256" y="2493863"/>
              <a:ext cx="733427" cy="142656"/>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4" name="Rectangle 43" descr="Cork"/>
            <p:cNvSpPr>
              <a:spLocks noChangeArrowheads="1"/>
            </p:cNvSpPr>
            <p:nvPr/>
          </p:nvSpPr>
          <p:spPr bwMode="auto">
            <a:xfrm>
              <a:off x="2837111" y="2489571"/>
              <a:ext cx="127069" cy="2006229"/>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5" name="Rectangle 44" descr="Cork"/>
            <p:cNvSpPr>
              <a:spLocks noChangeArrowheads="1"/>
            </p:cNvSpPr>
            <p:nvPr/>
          </p:nvSpPr>
          <p:spPr bwMode="auto">
            <a:xfrm>
              <a:off x="3461951" y="2497191"/>
              <a:ext cx="127069" cy="2006229"/>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grpSp>
        <p:nvGrpSpPr>
          <p:cNvPr id="6" name="Group 33"/>
          <p:cNvGrpSpPr/>
          <p:nvPr/>
        </p:nvGrpSpPr>
        <p:grpSpPr>
          <a:xfrm>
            <a:off x="2828141" y="2480601"/>
            <a:ext cx="751909" cy="2013849"/>
            <a:chOff x="2837111" y="2489571"/>
            <a:chExt cx="751909" cy="2013849"/>
          </a:xfrm>
          <a:solidFill>
            <a:schemeClr val="bg1"/>
          </a:solidFill>
        </p:grpSpPr>
        <p:sp>
          <p:nvSpPr>
            <p:cNvPr id="39" name="Rectangle 5" descr="Cork"/>
            <p:cNvSpPr>
              <a:spLocks noChangeArrowheads="1"/>
            </p:cNvSpPr>
            <p:nvPr/>
          </p:nvSpPr>
          <p:spPr bwMode="auto">
            <a:xfrm flipH="1" flipV="1">
              <a:off x="2842256" y="2493863"/>
              <a:ext cx="733427" cy="142656"/>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0" name="Rectangle 39" descr="Cork"/>
            <p:cNvSpPr>
              <a:spLocks noChangeArrowheads="1"/>
            </p:cNvSpPr>
            <p:nvPr/>
          </p:nvSpPr>
          <p:spPr bwMode="auto">
            <a:xfrm>
              <a:off x="2837111" y="248957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2" name="Rectangle 41" descr="Cork"/>
            <p:cNvSpPr>
              <a:spLocks noChangeArrowheads="1"/>
            </p:cNvSpPr>
            <p:nvPr/>
          </p:nvSpPr>
          <p:spPr bwMode="auto">
            <a:xfrm>
              <a:off x="3461951" y="2497191"/>
              <a:ext cx="127069" cy="2006229"/>
            </a:xfrm>
            <a:prstGeom prst="rect">
              <a:avLst/>
            </a:prstGeom>
            <a:grp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grpSp>
      <p:sp>
        <p:nvSpPr>
          <p:cNvPr id="43" name="Rectangle 5" descr="Cork"/>
          <p:cNvSpPr>
            <a:spLocks noChangeArrowheads="1"/>
          </p:cNvSpPr>
          <p:nvPr/>
        </p:nvSpPr>
        <p:spPr bwMode="auto">
          <a:xfrm>
            <a:off x="2700168" y="4226411"/>
            <a:ext cx="33348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6" name="Rectangle 5" descr="Cork"/>
          <p:cNvSpPr>
            <a:spLocks noChangeArrowheads="1"/>
          </p:cNvSpPr>
          <p:nvPr/>
        </p:nvSpPr>
        <p:spPr bwMode="auto">
          <a:xfrm>
            <a:off x="3401208" y="4292750"/>
            <a:ext cx="234877" cy="291800"/>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7" name="Rectangle 5" descr="Cork"/>
          <p:cNvSpPr>
            <a:spLocks noChangeArrowheads="1"/>
          </p:cNvSpPr>
          <p:nvPr/>
        </p:nvSpPr>
        <p:spPr bwMode="auto">
          <a:xfrm flipH="1" flipV="1">
            <a:off x="4554350" y="4293229"/>
            <a:ext cx="138221" cy="2292247"/>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49" name="Rectangle 5" descr="Cork"/>
          <p:cNvSpPr>
            <a:spLocks noChangeArrowheads="1"/>
          </p:cNvSpPr>
          <p:nvPr/>
        </p:nvSpPr>
        <p:spPr bwMode="auto">
          <a:xfrm flipH="1" flipV="1">
            <a:off x="3334873" y="4292281"/>
            <a:ext cx="1269845" cy="139870"/>
          </a:xfrm>
          <a:prstGeom prst="rect">
            <a:avLst/>
          </a:prstGeom>
          <a:solidFill>
            <a:schemeClr val="bg1"/>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
        <p:nvSpPr>
          <p:cNvPr id="29" name="Freeform 28"/>
          <p:cNvSpPr/>
          <p:nvPr/>
        </p:nvSpPr>
        <p:spPr bwMode="auto">
          <a:xfrm flipV="1">
            <a:off x="2818504" y="2475518"/>
            <a:ext cx="774550" cy="283852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244382"/>
                </a:moveTo>
                <a:cubicBezTo>
                  <a:pt x="3278" y="2322653"/>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Freeform 29"/>
          <p:cNvSpPr/>
          <p:nvPr/>
        </p:nvSpPr>
        <p:spPr bwMode="auto">
          <a:xfrm flipV="1">
            <a:off x="2969111" y="2627918"/>
            <a:ext cx="473337" cy="2686366"/>
          </a:xfrm>
          <a:custGeom>
            <a:avLst/>
            <a:gdLst>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429341 w 3501922"/>
              <a:gd name="connsiteY0" fmla="*/ 19665 h 3796891"/>
              <a:gd name="connsiteX1" fmla="*/ 439174 w 3501922"/>
              <a:gd name="connsiteY1" fmla="*/ 3254478 h 3796891"/>
              <a:gd name="connsiteX2" fmla="*/ 3064387 w 3501922"/>
              <a:gd name="connsiteY2" fmla="*/ 3254478 h 3796891"/>
              <a:gd name="connsiteX3" fmla="*/ 3064387 w 3501922"/>
              <a:gd name="connsiteY3" fmla="*/ 0 h 3796891"/>
              <a:gd name="connsiteX0" fmla="*/ 0 w 3072581"/>
              <a:gd name="connsiteY0" fmla="*/ 19665 h 3796891"/>
              <a:gd name="connsiteX1" fmla="*/ 9833 w 3072581"/>
              <a:gd name="connsiteY1" fmla="*/ 3254478 h 3796891"/>
              <a:gd name="connsiteX2" fmla="*/ 2635046 w 3072581"/>
              <a:gd name="connsiteY2" fmla="*/ 3254478 h 3796891"/>
              <a:gd name="connsiteX3" fmla="*/ 2635046 w 3072581"/>
              <a:gd name="connsiteY3" fmla="*/ 0 h 3796891"/>
              <a:gd name="connsiteX0" fmla="*/ 0 w 3072581"/>
              <a:gd name="connsiteY0" fmla="*/ 19665 h 3254478"/>
              <a:gd name="connsiteX1" fmla="*/ 9833 w 3072581"/>
              <a:gd name="connsiteY1" fmla="*/ 3254478 h 3254478"/>
              <a:gd name="connsiteX2" fmla="*/ 2635046 w 3072581"/>
              <a:gd name="connsiteY2" fmla="*/ 3254478 h 3254478"/>
              <a:gd name="connsiteX3" fmla="*/ 2635046 w 3072581"/>
              <a:gd name="connsiteY3" fmla="*/ 0 h 3254478"/>
              <a:gd name="connsiteX0" fmla="*/ 0 w 2635046"/>
              <a:gd name="connsiteY0" fmla="*/ 19665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80451"/>
              <a:gd name="connsiteX1" fmla="*/ 9833 w 2635046"/>
              <a:gd name="connsiteY1" fmla="*/ 3280451 h 3280451"/>
              <a:gd name="connsiteX2" fmla="*/ 2635046 w 2635046"/>
              <a:gd name="connsiteY2" fmla="*/ 3280451 h 3280451"/>
              <a:gd name="connsiteX3" fmla="*/ 2635046 w 2635046"/>
              <a:gd name="connsiteY3" fmla="*/ 25973 h 3280451"/>
              <a:gd name="connsiteX0" fmla="*/ 0 w 2635046"/>
              <a:gd name="connsiteY0" fmla="*/ 0 h 3260247"/>
              <a:gd name="connsiteX1" fmla="*/ 9833 w 2635046"/>
              <a:gd name="connsiteY1" fmla="*/ 3260247 h 3260247"/>
              <a:gd name="connsiteX2" fmla="*/ 2635046 w 2635046"/>
              <a:gd name="connsiteY2" fmla="*/ 3260247 h 3260247"/>
              <a:gd name="connsiteX3" fmla="*/ 2635046 w 2635046"/>
              <a:gd name="connsiteY3" fmla="*/ 5769 h 3260247"/>
              <a:gd name="connsiteX0" fmla="*/ 0 w 2635046"/>
              <a:gd name="connsiteY0" fmla="*/ 3660 h 3254478"/>
              <a:gd name="connsiteX1" fmla="*/ 9833 w 2635046"/>
              <a:gd name="connsiteY1" fmla="*/ 3254478 h 3254478"/>
              <a:gd name="connsiteX2" fmla="*/ 2635046 w 2635046"/>
              <a:gd name="connsiteY2" fmla="*/ 3254478 h 3254478"/>
              <a:gd name="connsiteX3" fmla="*/ 2635046 w 2635046"/>
              <a:gd name="connsiteY3" fmla="*/ 0 h 3254478"/>
              <a:gd name="connsiteX0" fmla="*/ 0 w 2635046"/>
              <a:gd name="connsiteY0" fmla="*/ 0 h 3254859"/>
              <a:gd name="connsiteX1" fmla="*/ 9833 w 2635046"/>
              <a:gd name="connsiteY1" fmla="*/ 3254859 h 3254859"/>
              <a:gd name="connsiteX2" fmla="*/ 2635046 w 2635046"/>
              <a:gd name="connsiteY2" fmla="*/ 3254859 h 3254859"/>
              <a:gd name="connsiteX3" fmla="*/ 2635046 w 2635046"/>
              <a:gd name="connsiteY3" fmla="*/ 381 h 3254859"/>
              <a:gd name="connsiteX0" fmla="*/ 0 w 2635046"/>
              <a:gd name="connsiteY0" fmla="*/ 1244382 h 4499241"/>
              <a:gd name="connsiteX1" fmla="*/ 9833 w 2635046"/>
              <a:gd name="connsiteY1" fmla="*/ 4499241 h 4499241"/>
              <a:gd name="connsiteX2" fmla="*/ 2635046 w 2635046"/>
              <a:gd name="connsiteY2" fmla="*/ 4499241 h 4499241"/>
              <a:gd name="connsiteX3" fmla="*/ 2635046 w 2635046"/>
              <a:gd name="connsiteY3" fmla="*/ 0 h 4499241"/>
              <a:gd name="connsiteX0" fmla="*/ 0 w 2635046"/>
              <a:gd name="connsiteY0" fmla="*/ 1334470 h 4499241"/>
              <a:gd name="connsiteX1" fmla="*/ 9833 w 2635046"/>
              <a:gd name="connsiteY1" fmla="*/ 4499241 h 4499241"/>
              <a:gd name="connsiteX2" fmla="*/ 2635046 w 2635046"/>
              <a:gd name="connsiteY2" fmla="*/ 4499241 h 4499241"/>
              <a:gd name="connsiteX3" fmla="*/ 2635046 w 2635046"/>
              <a:gd name="connsiteY3" fmla="*/ 0 h 4499241"/>
            </a:gdLst>
            <a:ahLst/>
            <a:cxnLst>
              <a:cxn ang="0">
                <a:pos x="connsiteX0" y="connsiteY0"/>
              </a:cxn>
              <a:cxn ang="0">
                <a:pos x="connsiteX1" y="connsiteY1"/>
              </a:cxn>
              <a:cxn ang="0">
                <a:pos x="connsiteX2" y="connsiteY2"/>
              </a:cxn>
              <a:cxn ang="0">
                <a:pos x="connsiteX3" y="connsiteY3"/>
              </a:cxn>
            </a:cxnLst>
            <a:rect l="l" t="t" r="r" b="b"/>
            <a:pathLst>
              <a:path w="2635046" h="4499241">
                <a:moveTo>
                  <a:pt x="0" y="1334470"/>
                </a:moveTo>
                <a:cubicBezTo>
                  <a:pt x="3278" y="2412741"/>
                  <a:pt x="6555" y="3420970"/>
                  <a:pt x="9833" y="4499241"/>
                </a:cubicBezTo>
                <a:lnTo>
                  <a:pt x="2635046" y="4499241"/>
                </a:lnTo>
                <a:lnTo>
                  <a:pt x="2635046" y="0"/>
                </a:ln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7" name="Group 66"/>
          <p:cNvGrpSpPr/>
          <p:nvPr/>
        </p:nvGrpSpPr>
        <p:grpSpPr>
          <a:xfrm>
            <a:off x="3352800" y="1985010"/>
            <a:ext cx="60960" cy="491490"/>
            <a:chOff x="3352800" y="2125980"/>
            <a:chExt cx="60960" cy="350520"/>
          </a:xfrm>
        </p:grpSpPr>
        <p:cxnSp>
          <p:nvCxnSpPr>
            <p:cNvPr id="60" name="Straight Connector 59"/>
            <p:cNvCxnSpPr/>
            <p:nvPr/>
          </p:nvCxnSpPr>
          <p:spPr bwMode="auto">
            <a:xfrm rot="5400000" flipH="1" flipV="1">
              <a:off x="3177540" y="2301240"/>
              <a:ext cx="350520" cy="0"/>
            </a:xfrm>
            <a:prstGeom prst="line">
              <a:avLst/>
            </a:prstGeom>
            <a:noFill/>
            <a:ln w="19050" cap="flat" cmpd="sng" algn="ctr">
              <a:solidFill>
                <a:schemeClr val="tx1"/>
              </a:solidFill>
              <a:prstDash val="solid"/>
              <a:round/>
              <a:headEnd type="none" w="lg" len="med"/>
              <a:tailEnd type="none" w="lg" len="med"/>
            </a:ln>
            <a:effectLst/>
          </p:spPr>
        </p:cxnSp>
        <p:cxnSp>
          <p:nvCxnSpPr>
            <p:cNvPr id="61" name="Straight Connector 60"/>
            <p:cNvCxnSpPr/>
            <p:nvPr/>
          </p:nvCxnSpPr>
          <p:spPr bwMode="auto">
            <a:xfrm rot="5400000" flipH="1" flipV="1">
              <a:off x="3238500" y="2301240"/>
              <a:ext cx="350520" cy="0"/>
            </a:xfrm>
            <a:prstGeom prst="line">
              <a:avLst/>
            </a:prstGeom>
            <a:noFill/>
            <a:ln w="19050" cap="flat" cmpd="sng" algn="ctr">
              <a:solidFill>
                <a:schemeClr val="tx1"/>
              </a:solidFill>
              <a:prstDash val="solid"/>
              <a:round/>
              <a:headEnd type="none" w="lg" len="med"/>
              <a:tailEnd type="none" w="lg" len="med"/>
            </a:ln>
            <a:effectLst/>
          </p:spPr>
        </p:cxnSp>
      </p:grpSp>
      <p:grpSp>
        <p:nvGrpSpPr>
          <p:cNvPr id="8" name="Group 65"/>
          <p:cNvGrpSpPr/>
          <p:nvPr/>
        </p:nvGrpSpPr>
        <p:grpSpPr>
          <a:xfrm rot="5400000">
            <a:off x="3268027" y="2137410"/>
            <a:ext cx="228600" cy="228600"/>
            <a:chOff x="3844290" y="2049780"/>
            <a:chExt cx="228600" cy="228600"/>
          </a:xfrm>
        </p:grpSpPr>
        <p:sp>
          <p:nvSpPr>
            <p:cNvPr id="55" name="Chord 54"/>
            <p:cNvSpPr/>
            <p:nvPr/>
          </p:nvSpPr>
          <p:spPr bwMode="auto">
            <a:xfrm flipH="1">
              <a:off x="3844290" y="2049780"/>
              <a:ext cx="228600" cy="228600"/>
            </a:xfrm>
            <a:prstGeom prst="chord">
              <a:avLst>
                <a:gd name="adj1" fmla="val 6444352"/>
                <a:gd name="adj2" fmla="val 6302526"/>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Chord 52"/>
            <p:cNvSpPr/>
            <p:nvPr/>
          </p:nvSpPr>
          <p:spPr bwMode="auto">
            <a:xfrm>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4" name="Chord 53"/>
            <p:cNvSpPr/>
            <p:nvPr/>
          </p:nvSpPr>
          <p:spPr bwMode="auto">
            <a:xfrm flipH="1">
              <a:off x="3844290" y="2049780"/>
              <a:ext cx="228600" cy="228600"/>
            </a:xfrm>
            <a:prstGeom prst="chord">
              <a:avLst>
                <a:gd name="adj1" fmla="val 6444352"/>
                <a:gd name="adj2" fmla="val 15085416"/>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
        <p:nvSpPr>
          <p:cNvPr id="63" name="Chord 62"/>
          <p:cNvSpPr/>
          <p:nvPr/>
        </p:nvSpPr>
        <p:spPr bwMode="auto">
          <a:xfrm rot="5400000" flipH="1">
            <a:off x="4732020" y="2872740"/>
            <a:ext cx="228600" cy="228600"/>
          </a:xfrm>
          <a:prstGeom prst="chord">
            <a:avLst>
              <a:gd name="adj1" fmla="val 6444352"/>
              <a:gd name="adj2" fmla="val 6302526"/>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8" name="Rectangle 67"/>
          <p:cNvSpPr/>
          <p:nvPr/>
        </p:nvSpPr>
        <p:spPr bwMode="auto">
          <a:xfrm>
            <a:off x="3366135" y="2417445"/>
            <a:ext cx="36576" cy="74295"/>
          </a:xfrm>
          <a:prstGeom prst="rect">
            <a:avLst/>
          </a:prstGeom>
          <a:solidFill>
            <a:schemeClr val="bg1"/>
          </a:solidFill>
          <a:ln w="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8" name="Rectangle 5" descr="Cork"/>
          <p:cNvSpPr>
            <a:spLocks noChangeArrowheads="1"/>
          </p:cNvSpPr>
          <p:nvPr/>
        </p:nvSpPr>
        <p:spPr bwMode="auto">
          <a:xfrm>
            <a:off x="1729019" y="4765637"/>
            <a:ext cx="1444488" cy="720763"/>
          </a:xfrm>
          <a:prstGeom prst="rect">
            <a:avLst/>
          </a:prstGeom>
          <a:solidFill>
            <a:schemeClr val="accent3"/>
          </a:solidFill>
          <a:ln w="12700">
            <a:noFill/>
            <a:miter lim="800000"/>
            <a:headEnd type="none" w="sm" len="sm"/>
            <a:tailEnd type="none" w="med" len="sm"/>
          </a:ln>
          <a:effectLst/>
        </p:spPr>
        <p:txBody>
          <a:bodyPr wrap="none" anchor="ctr"/>
          <a:lstStyle/>
          <a:p>
            <a:pPr algn="ctr"/>
            <a:endParaRPr lang="en-US" b="0" dirty="0">
              <a:solidFill>
                <a:schemeClr val="bg2"/>
              </a:solidFill>
              <a:latin typeface="Book Antiqua" pitchFamily="18" charset="0"/>
            </a:endParaRPr>
          </a:p>
        </p:txBody>
      </p:sp>
    </p:spTree>
    <p:extLst>
      <p:ext uri="{BB962C8B-B14F-4D97-AF65-F5344CB8AC3E}">
        <p14:creationId xmlns:p14="http://schemas.microsoft.com/office/powerpoint/2010/main" val="16948329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5400000">
                                      <p:cBhvr>
                                        <p:cTn id="6" dur="2000" fill="hold"/>
                                        <p:tgtEl>
                                          <p:spTgt spid="8"/>
                                        </p:tgtEl>
                                        <p:attrNameLst>
                                          <p:attrName>r</p:attrName>
                                        </p:attrNameLst>
                                      </p:cBhvr>
                                    </p:animRot>
                                  </p:childTnLst>
                                </p:cTn>
                              </p:par>
                            </p:childTnLst>
                          </p:cTn>
                        </p:par>
                        <p:par>
                          <p:cTn id="7" fill="hold">
                            <p:stCondLst>
                              <p:cond delay="2000"/>
                            </p:stCondLst>
                            <p:childTnLst>
                              <p:par>
                                <p:cTn id="8" presetID="22" presetClass="entr" presetSubtype="1"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childTnLst>
                          </p:cTn>
                        </p:par>
                        <p:par>
                          <p:cTn id="11" fill="hold">
                            <p:stCondLst>
                              <p:cond delay="3000"/>
                            </p:stCondLst>
                            <p:childTnLst>
                              <p:par>
                                <p:cTn id="12" presetID="8" presetClass="emph" presetSubtype="0" fill="hold" nodeType="afterEffect">
                                  <p:stCondLst>
                                    <p:cond delay="0"/>
                                  </p:stCondLst>
                                  <p:childTnLst>
                                    <p:animRot by="-5400000">
                                      <p:cBhvr>
                                        <p:cTn id="13" dur="2000" fill="hold"/>
                                        <p:tgtEl>
                                          <p:spTgt spid="8"/>
                                        </p:tgtEl>
                                        <p:attrNameLst>
                                          <p:attrName>r</p:attrName>
                                        </p:attrNameLst>
                                      </p:cBhvr>
                                    </p:animRot>
                                  </p:childTnLst>
                                </p:cTn>
                              </p:par>
                              <p:par>
                                <p:cTn id="14" presetID="22" presetClass="entr" presetSubtype="8"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left)">
                                      <p:cBhvr>
                                        <p:cTn id="16" dur="500"/>
                                        <p:tgtEl>
                                          <p:spTgt spid="49"/>
                                        </p:tgtEl>
                                      </p:cBhvr>
                                    </p:animEffect>
                                  </p:childTnLst>
                                </p:cTn>
                              </p:par>
                              <p:par>
                                <p:cTn id="17" presetID="22" presetClass="entr" presetSubtype="1"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Effect transition="in" filter="wipe(up)">
                                      <p:cBhvr>
                                        <p:cTn id="19" dur="500"/>
                                        <p:tgtEl>
                                          <p:spTgt spid="47"/>
                                        </p:tgtEl>
                                      </p:cBhvr>
                                    </p:animEffect>
                                  </p:childTnLst>
                                </p:cTn>
                              </p:par>
                            </p:childTnLst>
                          </p:cTn>
                        </p:par>
                        <p:par>
                          <p:cTn id="20" fill="hold">
                            <p:stCondLst>
                              <p:cond delay="5000"/>
                            </p:stCondLst>
                            <p:childTnLst>
                              <p:par>
                                <p:cTn id="21" presetID="22" presetClass="entr" presetSubtype="1" fill="hold" grpId="0" nodeType="after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fade">
                                      <p:cBhvr>
                                        <p:cTn id="26"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47" grpId="0" animBg="1"/>
      <p:bldP spid="49" grpId="0" animBg="1"/>
      <p:bldP spid="58"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 name="Rectangle 169"/>
          <p:cNvSpPr>
            <a:spLocks noChangeArrowheads="1"/>
          </p:cNvSpPr>
          <p:nvPr/>
        </p:nvSpPr>
        <p:spPr bwMode="auto">
          <a:xfrm flipV="1">
            <a:off x="3543300" y="4435695"/>
            <a:ext cx="1322388"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4" name="Rectangle 169"/>
          <p:cNvSpPr>
            <a:spLocks noChangeArrowheads="1"/>
          </p:cNvSpPr>
          <p:nvPr/>
        </p:nvSpPr>
        <p:spPr bwMode="auto">
          <a:xfrm flipV="1">
            <a:off x="4051300" y="5507257"/>
            <a:ext cx="8255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2" name="Rectangle 11"/>
          <p:cNvSpPr>
            <a:spLocks noChangeArrowheads="1"/>
          </p:cNvSpPr>
          <p:nvPr/>
        </p:nvSpPr>
        <p:spPr bwMode="auto">
          <a:xfrm flipH="1">
            <a:off x="4144962" y="1562986"/>
            <a:ext cx="64008" cy="3118771"/>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5" name="Rectangle 11"/>
          <p:cNvSpPr>
            <a:spLocks noChangeArrowheads="1"/>
          </p:cNvSpPr>
          <p:nvPr/>
        </p:nvSpPr>
        <p:spPr bwMode="auto">
          <a:xfrm flipH="1">
            <a:off x="3127375" y="1541721"/>
            <a:ext cx="62392" cy="352421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6" name="Rectangle 11"/>
          <p:cNvSpPr>
            <a:spLocks noChangeArrowheads="1"/>
          </p:cNvSpPr>
          <p:nvPr/>
        </p:nvSpPr>
        <p:spPr bwMode="auto">
          <a:xfrm flipH="1">
            <a:off x="2908299" y="1573619"/>
            <a:ext cx="64008" cy="4219389"/>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8" name="Rectangle 11"/>
          <p:cNvSpPr>
            <a:spLocks noChangeArrowheads="1"/>
          </p:cNvSpPr>
          <p:nvPr/>
        </p:nvSpPr>
        <p:spPr bwMode="auto">
          <a:xfrm flipH="1">
            <a:off x="2668587" y="1520457"/>
            <a:ext cx="63979" cy="4993276"/>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3" name="Rectangle 32"/>
          <p:cNvSpPr/>
          <p:nvPr/>
        </p:nvSpPr>
        <p:spPr bwMode="auto">
          <a:xfrm>
            <a:off x="2590800" y="1304362"/>
            <a:ext cx="952500" cy="215900"/>
          </a:xfrm>
          <a:prstGeom prst="rect">
            <a:avLst/>
          </a:prstGeom>
          <a:solidFill>
            <a:srgbClr val="3399FF"/>
          </a:solidFill>
          <a:ln>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p:cNvCxnSpPr/>
          <p:nvPr/>
        </p:nvCxnSpPr>
        <p:spPr bwMode="auto">
          <a:xfrm>
            <a:off x="2590800" y="1536137"/>
            <a:ext cx="177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bwMode="auto">
          <a:xfrm>
            <a:off x="26352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14"/>
          <p:cNvSpPr/>
          <p:nvPr/>
        </p:nvSpPr>
        <p:spPr bwMode="auto">
          <a:xfrm>
            <a:off x="28638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Rectangle 17"/>
          <p:cNvSpPr/>
          <p:nvPr/>
        </p:nvSpPr>
        <p:spPr bwMode="auto">
          <a:xfrm>
            <a:off x="3089275"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172" name="Straight Connector 6"/>
          <p:cNvCxnSpPr>
            <a:cxnSpLocks noChangeShapeType="1"/>
          </p:cNvCxnSpPr>
          <p:nvPr/>
        </p:nvCxnSpPr>
        <p:spPr bwMode="auto">
          <a:xfrm>
            <a:off x="4368800" y="1347224"/>
            <a:ext cx="0" cy="18891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4" name="Rectangle 13"/>
          <p:cNvSpPr/>
          <p:nvPr/>
        </p:nvSpPr>
        <p:spPr bwMode="auto">
          <a:xfrm>
            <a:off x="2908300" y="1021787"/>
            <a:ext cx="61913" cy="45243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16"/>
          <p:cNvSpPr/>
          <p:nvPr/>
        </p:nvSpPr>
        <p:spPr bwMode="auto">
          <a:xfrm>
            <a:off x="3135313" y="1010674"/>
            <a:ext cx="61913" cy="46355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Rectangle 19"/>
          <p:cNvSpPr/>
          <p:nvPr/>
        </p:nvSpPr>
        <p:spPr bwMode="auto">
          <a:xfrm>
            <a:off x="3362325" y="1024962"/>
            <a:ext cx="61913" cy="44926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5" name="Rectangle 169"/>
          <p:cNvSpPr>
            <a:spLocks noChangeArrowheads="1"/>
          </p:cNvSpPr>
          <p:nvPr/>
        </p:nvSpPr>
        <p:spPr bwMode="auto">
          <a:xfrm flipV="1">
            <a:off x="2840038" y="6639145"/>
            <a:ext cx="2036763"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192" name="Block Arc 44"/>
          <p:cNvSpPr>
            <a:spLocks/>
          </p:cNvSpPr>
          <p:nvPr/>
        </p:nvSpPr>
        <p:spPr bwMode="auto">
          <a:xfrm rot="16200000">
            <a:off x="2647950" y="6278782"/>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26" name="Rectangle 169"/>
          <p:cNvSpPr>
            <a:spLocks noChangeArrowheads="1"/>
          </p:cNvSpPr>
          <p:nvPr/>
        </p:nvSpPr>
        <p:spPr bwMode="auto">
          <a:xfrm flipV="1">
            <a:off x="3098800" y="5905720"/>
            <a:ext cx="17668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194" name="Block Arc 44"/>
          <p:cNvSpPr>
            <a:spLocks/>
          </p:cNvSpPr>
          <p:nvPr/>
        </p:nvSpPr>
        <p:spPr bwMode="auto">
          <a:xfrm rot="16200000">
            <a:off x="2887663" y="5543770"/>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27" name="Rectangle 169"/>
          <p:cNvSpPr>
            <a:spLocks noChangeArrowheads="1"/>
          </p:cNvSpPr>
          <p:nvPr/>
        </p:nvSpPr>
        <p:spPr bwMode="auto">
          <a:xfrm flipV="1">
            <a:off x="3289300" y="5129432"/>
            <a:ext cx="15763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196" name="Block Arc 44"/>
          <p:cNvSpPr>
            <a:spLocks/>
          </p:cNvSpPr>
          <p:nvPr/>
        </p:nvSpPr>
        <p:spPr bwMode="auto">
          <a:xfrm rot="16200000">
            <a:off x="3114675" y="4778595"/>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29" name="Rectangle 11"/>
          <p:cNvSpPr>
            <a:spLocks noChangeArrowheads="1"/>
          </p:cNvSpPr>
          <p:nvPr/>
        </p:nvSpPr>
        <p:spPr bwMode="auto">
          <a:xfrm flipH="1">
            <a:off x="3354386" y="1562986"/>
            <a:ext cx="64008" cy="274729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21" name="Rectangle 20"/>
          <p:cNvSpPr/>
          <p:nvPr/>
        </p:nvSpPr>
        <p:spPr bwMode="auto">
          <a:xfrm>
            <a:off x="3317875" y="1474224"/>
            <a:ext cx="134938"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203" name="Block Arc 44"/>
          <p:cNvSpPr>
            <a:spLocks/>
          </p:cNvSpPr>
          <p:nvPr/>
        </p:nvSpPr>
        <p:spPr bwMode="auto">
          <a:xfrm rot="16200000">
            <a:off x="3336925" y="4076920"/>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30" name="Rectangle 169"/>
          <p:cNvSpPr>
            <a:spLocks noChangeArrowheads="1"/>
          </p:cNvSpPr>
          <p:nvPr/>
        </p:nvSpPr>
        <p:spPr bwMode="auto">
          <a:xfrm flipV="1">
            <a:off x="3830638" y="6261320"/>
            <a:ext cx="103505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4336" name="Rectangle 11"/>
          <p:cNvSpPr>
            <a:spLocks noChangeArrowheads="1"/>
          </p:cNvSpPr>
          <p:nvPr/>
        </p:nvSpPr>
        <p:spPr bwMode="auto">
          <a:xfrm flipH="1">
            <a:off x="3924300" y="1562986"/>
            <a:ext cx="62909" cy="381727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338" name="Rectangle 11"/>
          <p:cNvSpPr>
            <a:spLocks noChangeArrowheads="1"/>
          </p:cNvSpPr>
          <p:nvPr/>
        </p:nvSpPr>
        <p:spPr bwMode="auto">
          <a:xfrm flipH="1">
            <a:off x="3673474" y="1552353"/>
            <a:ext cx="64008" cy="468356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6207" name="Block Arc 44"/>
          <p:cNvSpPr>
            <a:spLocks/>
          </p:cNvSpPr>
          <p:nvPr/>
        </p:nvSpPr>
        <p:spPr bwMode="auto">
          <a:xfrm rot="16200000">
            <a:off x="3898900" y="514848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4339" name="Rectangle 169"/>
          <p:cNvSpPr>
            <a:spLocks noChangeArrowheads="1"/>
          </p:cNvSpPr>
          <p:nvPr/>
        </p:nvSpPr>
        <p:spPr bwMode="auto">
          <a:xfrm flipV="1">
            <a:off x="4241800" y="4781770"/>
            <a:ext cx="6350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209" name="Block Arc 44"/>
          <p:cNvSpPr>
            <a:spLocks/>
          </p:cNvSpPr>
          <p:nvPr/>
        </p:nvSpPr>
        <p:spPr bwMode="auto">
          <a:xfrm rot="16200000">
            <a:off x="4141788" y="443093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6210" name="Block Arc 44"/>
          <p:cNvSpPr>
            <a:spLocks/>
          </p:cNvSpPr>
          <p:nvPr/>
        </p:nvSpPr>
        <p:spPr bwMode="auto">
          <a:xfrm rot="16200000">
            <a:off x="3640138" y="5913657"/>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1" name="Rectangle 14"/>
          <p:cNvSpPr/>
          <p:nvPr/>
        </p:nvSpPr>
        <p:spPr bwMode="auto">
          <a:xfrm>
            <a:off x="3638550"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17"/>
          <p:cNvSpPr/>
          <p:nvPr/>
        </p:nvSpPr>
        <p:spPr bwMode="auto">
          <a:xfrm>
            <a:off x="3876675"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337" name="Rectangle 20"/>
          <p:cNvSpPr/>
          <p:nvPr/>
        </p:nvSpPr>
        <p:spPr bwMode="auto">
          <a:xfrm>
            <a:off x="4113213"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214" name="Line 70"/>
          <p:cNvSpPr>
            <a:spLocks noChangeShapeType="1"/>
          </p:cNvSpPr>
          <p:nvPr/>
        </p:nvSpPr>
        <p:spPr bwMode="auto">
          <a:xfrm>
            <a:off x="2676525" y="2364812"/>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15" name="Line 71"/>
          <p:cNvSpPr>
            <a:spLocks noChangeShapeType="1"/>
          </p:cNvSpPr>
          <p:nvPr/>
        </p:nvSpPr>
        <p:spPr bwMode="auto">
          <a:xfrm>
            <a:off x="2743200" y="542362"/>
            <a:ext cx="228600" cy="3048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20" name="Text Box 76"/>
          <p:cNvSpPr txBox="1">
            <a:spLocks noChangeArrowheads="1"/>
          </p:cNvSpPr>
          <p:nvPr/>
        </p:nvSpPr>
        <p:spPr bwMode="auto">
          <a:xfrm>
            <a:off x="0" y="0"/>
            <a:ext cx="245612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s-HN" sz="3600" b="1" smtClean="0"/>
              <a:t>Terminar retrolavado</a:t>
            </a:r>
            <a:endParaRPr lang="es-HN" sz="3600" b="1"/>
          </a:p>
        </p:txBody>
      </p:sp>
      <p:grpSp>
        <p:nvGrpSpPr>
          <p:cNvPr id="7" name="Group 130"/>
          <p:cNvGrpSpPr/>
          <p:nvPr/>
        </p:nvGrpSpPr>
        <p:grpSpPr>
          <a:xfrm>
            <a:off x="2590800" y="215914"/>
            <a:ext cx="952500" cy="1316736"/>
            <a:chOff x="2590800" y="545537"/>
            <a:chExt cx="952500" cy="990600"/>
          </a:xfrm>
        </p:grpSpPr>
        <p:cxnSp>
          <p:nvCxnSpPr>
            <p:cNvPr id="6167" name="Straight Connector 6"/>
            <p:cNvCxnSpPr>
              <a:cxnSpLocks noChangeShapeType="1"/>
            </p:cNvCxnSpPr>
            <p:nvPr/>
          </p:nvCxnSpPr>
          <p:spPr bwMode="auto">
            <a:xfrm>
              <a:off x="35433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6226" name="Straight Connector 4"/>
            <p:cNvCxnSpPr>
              <a:cxnSpLocks noChangeShapeType="1"/>
            </p:cNvCxnSpPr>
            <p:nvPr/>
          </p:nvCxnSpPr>
          <p:spPr bwMode="auto">
            <a:xfrm>
              <a:off x="25908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sp>
        <p:nvSpPr>
          <p:cNvPr id="98" name="Rectangle 97"/>
          <p:cNvSpPr/>
          <p:nvPr/>
        </p:nvSpPr>
        <p:spPr bwMode="auto">
          <a:xfrm>
            <a:off x="2918564" y="1294075"/>
            <a:ext cx="45720" cy="612648"/>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0" name="Rectangle 99"/>
          <p:cNvSpPr/>
          <p:nvPr/>
        </p:nvSpPr>
        <p:spPr bwMode="auto">
          <a:xfrm>
            <a:off x="3140814" y="1294075"/>
            <a:ext cx="45720" cy="1216152"/>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1" name="Rectangle 100"/>
          <p:cNvSpPr/>
          <p:nvPr/>
        </p:nvSpPr>
        <p:spPr bwMode="auto">
          <a:xfrm>
            <a:off x="3365616" y="1294075"/>
            <a:ext cx="45720" cy="18288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2" name="Rectangle 101"/>
          <p:cNvSpPr/>
          <p:nvPr/>
        </p:nvSpPr>
        <p:spPr bwMode="auto">
          <a:xfrm>
            <a:off x="3685327" y="1294076"/>
            <a:ext cx="45720" cy="301752"/>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5" name="Rectangle 104"/>
          <p:cNvSpPr/>
          <p:nvPr/>
        </p:nvSpPr>
        <p:spPr bwMode="auto">
          <a:xfrm>
            <a:off x="3934564" y="1294075"/>
            <a:ext cx="45720" cy="9144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7" name="Rectangle 106"/>
          <p:cNvSpPr/>
          <p:nvPr/>
        </p:nvSpPr>
        <p:spPr bwMode="auto">
          <a:xfrm>
            <a:off x="4156814" y="1294075"/>
            <a:ext cx="45720" cy="1527048"/>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 name="Rectangle 32"/>
          <p:cNvSpPr/>
          <p:nvPr/>
        </p:nvSpPr>
        <p:spPr bwMode="auto">
          <a:xfrm>
            <a:off x="4876800" y="3575257"/>
            <a:ext cx="1262063" cy="3112622"/>
          </a:xfrm>
          <a:prstGeom prst="rect">
            <a:avLst/>
          </a:prstGeom>
          <a:solidFill>
            <a:srgbClr val="3399FF"/>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1" name="Rectangle 150"/>
          <p:cNvSpPr>
            <a:spLocks noChangeArrowheads="1"/>
          </p:cNvSpPr>
          <p:nvPr/>
        </p:nvSpPr>
        <p:spPr bwMode="auto">
          <a:xfrm>
            <a:off x="4879975" y="3916218"/>
            <a:ext cx="1262063" cy="2743200"/>
          </a:xfrm>
          <a:prstGeom prst="rect">
            <a:avLst/>
          </a:prstGeom>
          <a:blipFill dpi="0" rotWithShape="1">
            <a:blip r:embed="rId2" cstate="screen">
              <a:alphaModFix amt="70000"/>
            </a:blip>
            <a:srcRect/>
            <a:tile tx="0" ty="0" sx="100000" sy="100000" flip="none" algn="tl"/>
          </a:blipFill>
          <a:ln>
            <a:noFill/>
          </a:ln>
          <a:extLst>
            <a:ext uri="{91240B29-F687-4F45-9708-019B960494DF}">
              <a14:hiddenLine xmlns:a14="http://schemas.microsoft.com/office/drawing/2010/main" w="25400" algn="ctr">
                <a:solidFill>
                  <a:srgbClr val="385D8A"/>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74" name="Can 78"/>
          <p:cNvSpPr>
            <a:spLocks noChangeArrowheads="1"/>
          </p:cNvSpPr>
          <p:nvPr/>
        </p:nvSpPr>
        <p:spPr bwMode="auto">
          <a:xfrm rot="5400000">
            <a:off x="5453063" y="4188045"/>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6" name="Can 78"/>
          <p:cNvSpPr>
            <a:spLocks noChangeArrowheads="1"/>
          </p:cNvSpPr>
          <p:nvPr/>
        </p:nvSpPr>
        <p:spPr bwMode="auto">
          <a:xfrm rot="5400000">
            <a:off x="5454650" y="4918295"/>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7" name="Can 78"/>
          <p:cNvSpPr>
            <a:spLocks noChangeArrowheads="1"/>
          </p:cNvSpPr>
          <p:nvPr/>
        </p:nvSpPr>
        <p:spPr bwMode="auto">
          <a:xfrm rot="5400000">
            <a:off x="5454650" y="5319932"/>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9" name="Can 78"/>
          <p:cNvSpPr>
            <a:spLocks noChangeArrowheads="1"/>
          </p:cNvSpPr>
          <p:nvPr/>
        </p:nvSpPr>
        <p:spPr bwMode="auto">
          <a:xfrm rot="5400000">
            <a:off x="5453063" y="6051770"/>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2" name="Can 78"/>
          <p:cNvSpPr>
            <a:spLocks noChangeArrowheads="1"/>
          </p:cNvSpPr>
          <p:nvPr/>
        </p:nvSpPr>
        <p:spPr bwMode="auto">
          <a:xfrm rot="5400000">
            <a:off x="5453063" y="3848320"/>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3" name="Can 78"/>
          <p:cNvSpPr>
            <a:spLocks noChangeArrowheads="1"/>
          </p:cNvSpPr>
          <p:nvPr/>
        </p:nvSpPr>
        <p:spPr bwMode="auto">
          <a:xfrm rot="5400000">
            <a:off x="5454650" y="4540470"/>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4" name="Can 78"/>
          <p:cNvSpPr>
            <a:spLocks noChangeArrowheads="1"/>
          </p:cNvSpPr>
          <p:nvPr/>
        </p:nvSpPr>
        <p:spPr bwMode="auto">
          <a:xfrm rot="5400000">
            <a:off x="5453063" y="5673945"/>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6217" name="Freeform 73"/>
          <p:cNvSpPr>
            <a:spLocks/>
          </p:cNvSpPr>
          <p:nvPr/>
        </p:nvSpPr>
        <p:spPr bwMode="auto">
          <a:xfrm>
            <a:off x="6986904" y="3745503"/>
            <a:ext cx="190500" cy="63500"/>
          </a:xfrm>
          <a:custGeom>
            <a:avLst/>
            <a:gdLst>
              <a:gd name="T0" fmla="*/ 0 w 168"/>
              <a:gd name="T1" fmla="*/ 12 h 84"/>
              <a:gd name="T2" fmla="*/ 90 w 168"/>
              <a:gd name="T3" fmla="*/ 12 h 84"/>
              <a:gd name="T4" fmla="*/ 168 w 168"/>
              <a:gd name="T5" fmla="*/ 84 h 84"/>
            </a:gdLst>
            <a:ahLst/>
            <a:cxnLst>
              <a:cxn ang="0">
                <a:pos x="T0" y="T1"/>
              </a:cxn>
              <a:cxn ang="0">
                <a:pos x="T2" y="T3"/>
              </a:cxn>
              <a:cxn ang="0">
                <a:pos x="T4" y="T5"/>
              </a:cxn>
            </a:cxnLst>
            <a:rect l="0" t="0" r="r" b="b"/>
            <a:pathLst>
              <a:path w="168" h="84">
                <a:moveTo>
                  <a:pt x="0" y="12"/>
                </a:moveTo>
                <a:cubicBezTo>
                  <a:pt x="31" y="6"/>
                  <a:pt x="62" y="0"/>
                  <a:pt x="90" y="12"/>
                </a:cubicBezTo>
                <a:cubicBezTo>
                  <a:pt x="118" y="24"/>
                  <a:pt x="143" y="54"/>
                  <a:pt x="168" y="84"/>
                </a:cubicBezTo>
              </a:path>
            </a:pathLst>
          </a:custGeom>
          <a:solidFill>
            <a:srgbClr val="3399FF"/>
          </a:solidFill>
          <a:ln w="76200" cmpd="sng">
            <a:solidFill>
              <a:srgbClr val="3399FF"/>
            </a:solidFill>
            <a:round/>
            <a:headEnd/>
            <a:tailEnd/>
          </a:ln>
          <a:effectLst/>
        </p:spPr>
        <p:txBody>
          <a:bodyPr/>
          <a:lstStyle/>
          <a:p>
            <a:endParaRPr lang="en-US"/>
          </a:p>
        </p:txBody>
      </p:sp>
      <p:sp>
        <p:nvSpPr>
          <p:cNvPr id="14341" name="Down Arrow 67"/>
          <p:cNvSpPr>
            <a:spLocks noChangeArrowheads="1"/>
          </p:cNvSpPr>
          <p:nvPr/>
        </p:nvSpPr>
        <p:spPr bwMode="auto">
          <a:xfrm rot="10800000">
            <a:off x="5430838" y="4503761"/>
            <a:ext cx="192040" cy="2065534"/>
          </a:xfrm>
          <a:prstGeom prst="downArrow">
            <a:avLst>
              <a:gd name="adj1" fmla="val 50000"/>
              <a:gd name="adj2" fmla="val 50000"/>
            </a:avLst>
          </a:prstGeom>
          <a:solidFill>
            <a:srgbClr val="0033CC"/>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91" name="Rectangle 90"/>
          <p:cNvSpPr/>
          <p:nvPr/>
        </p:nvSpPr>
        <p:spPr bwMode="auto">
          <a:xfrm>
            <a:off x="4898628" y="3727082"/>
            <a:ext cx="1240235" cy="83345"/>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347" name="U-Turn Arrow 14346"/>
          <p:cNvSpPr/>
          <p:nvPr/>
        </p:nvSpPr>
        <p:spPr bwMode="auto">
          <a:xfrm>
            <a:off x="4924424" y="3628133"/>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4" name="U-Turn Arrow 93"/>
          <p:cNvSpPr/>
          <p:nvPr/>
        </p:nvSpPr>
        <p:spPr bwMode="auto">
          <a:xfrm>
            <a:off x="5184773" y="3647501"/>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5" name="U-Turn Arrow 94"/>
          <p:cNvSpPr/>
          <p:nvPr/>
        </p:nvSpPr>
        <p:spPr bwMode="auto">
          <a:xfrm>
            <a:off x="5648164" y="3656709"/>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6" name="U-Turn Arrow 95"/>
          <p:cNvSpPr/>
          <p:nvPr/>
        </p:nvSpPr>
        <p:spPr bwMode="auto">
          <a:xfrm>
            <a:off x="5947965" y="3656709"/>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6" name="Line 71"/>
          <p:cNvSpPr>
            <a:spLocks noChangeShapeType="1"/>
          </p:cNvSpPr>
          <p:nvPr/>
        </p:nvSpPr>
        <p:spPr bwMode="auto">
          <a:xfrm>
            <a:off x="7194135" y="3802594"/>
            <a:ext cx="228600" cy="3048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 name="Line 53"/>
          <p:cNvSpPr>
            <a:spLocks noChangeShapeType="1"/>
          </p:cNvSpPr>
          <p:nvPr/>
        </p:nvSpPr>
        <p:spPr bwMode="auto">
          <a:xfrm>
            <a:off x="6427788"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 name="Line 54"/>
          <p:cNvSpPr>
            <a:spLocks noChangeShapeType="1"/>
          </p:cNvSpPr>
          <p:nvPr/>
        </p:nvSpPr>
        <p:spPr bwMode="auto">
          <a:xfrm>
            <a:off x="6511925"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4" name="Line 56"/>
          <p:cNvSpPr>
            <a:spLocks noChangeShapeType="1"/>
          </p:cNvSpPr>
          <p:nvPr/>
        </p:nvSpPr>
        <p:spPr bwMode="auto">
          <a:xfrm>
            <a:off x="6443663"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57"/>
          <p:cNvSpPr>
            <a:spLocks noChangeShapeType="1"/>
          </p:cNvSpPr>
          <p:nvPr/>
        </p:nvSpPr>
        <p:spPr bwMode="auto">
          <a:xfrm>
            <a:off x="6527800"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6" name="Oval 55"/>
          <p:cNvSpPr>
            <a:spLocks noChangeArrowheads="1"/>
          </p:cNvSpPr>
          <p:nvPr/>
        </p:nvSpPr>
        <p:spPr bwMode="auto">
          <a:xfrm rot="5400000">
            <a:off x="6333331" y="484734"/>
            <a:ext cx="269875" cy="246062"/>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117" name="Line 58"/>
          <p:cNvSpPr>
            <a:spLocks noChangeShapeType="1"/>
          </p:cNvSpPr>
          <p:nvPr/>
        </p:nvSpPr>
        <p:spPr bwMode="auto">
          <a:xfrm rot="5400000" flipH="1">
            <a:off x="6469062" y="447427"/>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59"/>
          <p:cNvSpPr>
            <a:spLocks noChangeShapeType="1"/>
          </p:cNvSpPr>
          <p:nvPr/>
        </p:nvSpPr>
        <p:spPr bwMode="auto">
          <a:xfrm rot="5400000" flipH="1">
            <a:off x="6466681" y="538708"/>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 name="Block Arc 44"/>
          <p:cNvSpPr>
            <a:spLocks/>
          </p:cNvSpPr>
          <p:nvPr/>
        </p:nvSpPr>
        <p:spPr bwMode="auto">
          <a:xfrm>
            <a:off x="5521166" y="1039564"/>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bg1"/>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28" name="Group 329"/>
          <p:cNvGrpSpPr>
            <a:grpSpLocks/>
          </p:cNvGrpSpPr>
          <p:nvPr/>
        </p:nvGrpSpPr>
        <p:grpSpPr bwMode="auto">
          <a:xfrm rot="10800000">
            <a:off x="6280150" y="900657"/>
            <a:ext cx="255588" cy="376238"/>
            <a:chOff x="1440" y="3168"/>
            <a:chExt cx="192" cy="288"/>
          </a:xfrm>
          <a:solidFill>
            <a:schemeClr val="bg1"/>
          </a:solidFill>
        </p:grpSpPr>
        <p:sp>
          <p:nvSpPr>
            <p:cNvPr id="121" name="Rectangle 330"/>
            <p:cNvSpPr>
              <a:spLocks noChangeArrowheads="1"/>
            </p:cNvSpPr>
            <p:nvPr/>
          </p:nvSpPr>
          <p:spPr bwMode="auto">
            <a:xfrm>
              <a:off x="1440" y="3168"/>
              <a:ext cx="96" cy="288"/>
            </a:xfrm>
            <a:prstGeom prst="rect">
              <a:avLst/>
            </a:prstGeom>
            <a:grp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22" name="Rectangle 331"/>
            <p:cNvSpPr>
              <a:spLocks noChangeArrowheads="1"/>
            </p:cNvSpPr>
            <p:nvPr/>
          </p:nvSpPr>
          <p:spPr bwMode="auto">
            <a:xfrm>
              <a:off x="1536" y="3264"/>
              <a:ext cx="96" cy="96"/>
            </a:xfrm>
            <a:prstGeom prst="rect">
              <a:avLst/>
            </a:prstGeom>
            <a:grp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23" name="Rectangle 122"/>
          <p:cNvSpPr/>
          <p:nvPr/>
        </p:nvSpPr>
        <p:spPr bwMode="auto">
          <a:xfrm>
            <a:off x="5741828" y="1047502"/>
            <a:ext cx="538322" cy="9366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5" name="Rectangle 124"/>
          <p:cNvSpPr/>
          <p:nvPr/>
        </p:nvSpPr>
        <p:spPr bwMode="auto">
          <a:xfrm>
            <a:off x="5531325" y="1265274"/>
            <a:ext cx="93298" cy="2600924"/>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 name="Line 70"/>
          <p:cNvSpPr>
            <a:spLocks noChangeShapeType="1"/>
          </p:cNvSpPr>
          <p:nvPr/>
        </p:nvSpPr>
        <p:spPr bwMode="auto">
          <a:xfrm flipH="1" flipV="1">
            <a:off x="5564215" y="2955629"/>
            <a:ext cx="0" cy="322778"/>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4" name="Group 131"/>
          <p:cNvGrpSpPr/>
          <p:nvPr/>
        </p:nvGrpSpPr>
        <p:grpSpPr>
          <a:xfrm>
            <a:off x="4876800" y="170124"/>
            <a:ext cx="1270000" cy="6537960"/>
            <a:chOff x="4876800" y="1729007"/>
            <a:chExt cx="1270000" cy="4973638"/>
          </a:xfrm>
        </p:grpSpPr>
        <p:cxnSp>
          <p:nvCxnSpPr>
            <p:cNvPr id="133" name="Straight Connector 4"/>
            <p:cNvCxnSpPr>
              <a:cxnSpLocks noChangeShapeType="1"/>
            </p:cNvCxnSpPr>
            <p:nvPr/>
          </p:nvCxnSpPr>
          <p:spPr bwMode="auto">
            <a:xfrm>
              <a:off x="487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34" name="Straight Connector 4"/>
            <p:cNvCxnSpPr>
              <a:cxnSpLocks noChangeShapeType="1"/>
            </p:cNvCxnSpPr>
            <p:nvPr/>
          </p:nvCxnSpPr>
          <p:spPr bwMode="auto">
            <a:xfrm>
              <a:off x="614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cxnSp>
        <p:nvCxnSpPr>
          <p:cNvPr id="135" name="Straight Connector 134"/>
          <p:cNvCxnSpPr/>
          <p:nvPr/>
        </p:nvCxnSpPr>
        <p:spPr bwMode="auto">
          <a:xfrm>
            <a:off x="4902046" y="3559995"/>
            <a:ext cx="2243033" cy="0"/>
          </a:xfrm>
          <a:prstGeom prst="line">
            <a:avLst/>
          </a:prstGeom>
          <a:noFill/>
          <a:ln w="12700" cap="flat" cmpd="sng" algn="ctr">
            <a:solidFill>
              <a:schemeClr val="accent2"/>
            </a:solidFill>
            <a:prstDash val="sysDash"/>
            <a:round/>
            <a:headEnd type="none" w="lg" len="med"/>
            <a:tailEnd type="none" w="lg" len="med"/>
          </a:ln>
          <a:effectLst/>
        </p:spPr>
      </p:cxnSp>
      <p:grpSp>
        <p:nvGrpSpPr>
          <p:cNvPr id="65" name="Group 137"/>
          <p:cNvGrpSpPr/>
          <p:nvPr/>
        </p:nvGrpSpPr>
        <p:grpSpPr>
          <a:xfrm>
            <a:off x="6424801" y="1254642"/>
            <a:ext cx="784525" cy="5510014"/>
            <a:chOff x="6424801" y="1254642"/>
            <a:chExt cx="784525" cy="5510014"/>
          </a:xfrm>
        </p:grpSpPr>
        <p:sp>
          <p:nvSpPr>
            <p:cNvPr id="152" name="Rectangle 151"/>
            <p:cNvSpPr/>
            <p:nvPr/>
          </p:nvSpPr>
          <p:spPr bwMode="auto">
            <a:xfrm>
              <a:off x="6426569" y="1254642"/>
              <a:ext cx="91189" cy="5220586"/>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4" name="Rectangle 153"/>
            <p:cNvSpPr/>
            <p:nvPr/>
          </p:nvSpPr>
          <p:spPr bwMode="auto">
            <a:xfrm>
              <a:off x="6758432" y="3936752"/>
              <a:ext cx="91440" cy="2549108"/>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5" name="Block Arc 44"/>
            <p:cNvSpPr>
              <a:spLocks/>
            </p:cNvSpPr>
            <p:nvPr/>
          </p:nvSpPr>
          <p:spPr bwMode="auto">
            <a:xfrm>
              <a:off x="6750334" y="3730615"/>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66" name="Group 191"/>
            <p:cNvGrpSpPr/>
            <p:nvPr/>
          </p:nvGrpSpPr>
          <p:grpSpPr>
            <a:xfrm>
              <a:off x="6424801" y="6257420"/>
              <a:ext cx="784525" cy="507236"/>
              <a:chOff x="6424801" y="5321716"/>
              <a:chExt cx="784525" cy="507236"/>
            </a:xfrm>
          </p:grpSpPr>
          <p:grpSp>
            <p:nvGrpSpPr>
              <p:cNvPr id="67" name="Group 99"/>
              <p:cNvGrpSpPr/>
              <p:nvPr/>
            </p:nvGrpSpPr>
            <p:grpSpPr>
              <a:xfrm rot="5400000">
                <a:off x="6693428" y="5487856"/>
                <a:ext cx="223645" cy="336234"/>
                <a:chOff x="6280150" y="1319213"/>
                <a:chExt cx="255588" cy="376238"/>
              </a:xfrm>
            </p:grpSpPr>
            <p:sp>
              <p:nvSpPr>
                <p:cNvPr id="163" name="Rectangle 330"/>
                <p:cNvSpPr>
                  <a:spLocks noChangeArrowheads="1"/>
                </p:cNvSpPr>
                <p:nvPr/>
              </p:nvSpPr>
              <p:spPr bwMode="auto">
                <a:xfrm rot="10800000">
                  <a:off x="6407944" y="1319213"/>
                  <a:ext cx="127794" cy="376238"/>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65" name="Rectangle 331"/>
                <p:cNvSpPr>
                  <a:spLocks noChangeArrowheads="1"/>
                </p:cNvSpPr>
                <p:nvPr/>
              </p:nvSpPr>
              <p:spPr bwMode="auto">
                <a:xfrm rot="10800000">
                  <a:off x="6280150" y="1444626"/>
                  <a:ext cx="127794" cy="125413"/>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58" name="Block Arc 44"/>
              <p:cNvSpPr>
                <a:spLocks/>
              </p:cNvSpPr>
              <p:nvPr/>
            </p:nvSpPr>
            <p:spPr bwMode="auto">
              <a:xfrm rot="16200000">
                <a:off x="6425595" y="5320922"/>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68" name="Group 106"/>
              <p:cNvGrpSpPr/>
              <p:nvPr/>
            </p:nvGrpSpPr>
            <p:grpSpPr>
              <a:xfrm rot="16200000">
                <a:off x="6951357" y="5570983"/>
                <a:ext cx="246063" cy="269875"/>
                <a:chOff x="6346031" y="891382"/>
                <a:chExt cx="246063" cy="269875"/>
              </a:xfrm>
            </p:grpSpPr>
            <p:sp>
              <p:nvSpPr>
                <p:cNvPr id="160" name="Oval 55"/>
                <p:cNvSpPr>
                  <a:spLocks noChangeArrowheads="1"/>
                </p:cNvSpPr>
                <p:nvPr/>
              </p:nvSpPr>
              <p:spPr bwMode="auto">
                <a:xfrm rot="5400000">
                  <a:off x="6334125" y="903288"/>
                  <a:ext cx="269875" cy="246063"/>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161" name="Line 58"/>
                <p:cNvSpPr>
                  <a:spLocks noChangeShapeType="1"/>
                </p:cNvSpPr>
                <p:nvPr/>
              </p:nvSpPr>
              <p:spPr bwMode="auto">
                <a:xfrm rot="5400000" flipH="1">
                  <a:off x="6469063" y="866775"/>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2" name="Line 59"/>
                <p:cNvSpPr>
                  <a:spLocks noChangeShapeType="1"/>
                </p:cNvSpPr>
                <p:nvPr/>
              </p:nvSpPr>
              <p:spPr bwMode="auto">
                <a:xfrm rot="5400000" flipH="1">
                  <a:off x="6467475" y="957263"/>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106" name="Rectangle 105"/>
          <p:cNvSpPr/>
          <p:nvPr/>
        </p:nvSpPr>
        <p:spPr bwMode="auto">
          <a:xfrm>
            <a:off x="6441280" y="1265275"/>
            <a:ext cx="64008" cy="228600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8" name="Rectangle 107"/>
          <p:cNvSpPr/>
          <p:nvPr/>
        </p:nvSpPr>
        <p:spPr bwMode="auto">
          <a:xfrm>
            <a:off x="5542162" y="1268822"/>
            <a:ext cx="73152" cy="228600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9" name="Text Box 83"/>
          <p:cNvSpPr txBox="1">
            <a:spLocks noChangeArrowheads="1"/>
          </p:cNvSpPr>
          <p:nvPr/>
        </p:nvSpPr>
        <p:spPr bwMode="auto">
          <a:xfrm>
            <a:off x="3625850" y="124327"/>
            <a:ext cx="838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HN" sz="1600" dirty="0" smtClean="0"/>
              <a:t>Caja de Agua Filtrada</a:t>
            </a:r>
            <a:endParaRPr lang="es-HN" sz="1600" dirty="0"/>
          </a:p>
        </p:txBody>
      </p:sp>
      <p:grpSp>
        <p:nvGrpSpPr>
          <p:cNvPr id="104" name="Group 103"/>
          <p:cNvGrpSpPr/>
          <p:nvPr/>
        </p:nvGrpSpPr>
        <p:grpSpPr>
          <a:xfrm>
            <a:off x="990600" y="1167825"/>
            <a:ext cx="1600200" cy="584775"/>
            <a:chOff x="990600" y="755114"/>
            <a:chExt cx="1600200" cy="584775"/>
          </a:xfrm>
        </p:grpSpPr>
        <p:sp>
          <p:nvSpPr>
            <p:cNvPr id="109" name="Text Box 83"/>
            <p:cNvSpPr txBox="1">
              <a:spLocks noChangeArrowheads="1"/>
            </p:cNvSpPr>
            <p:nvPr/>
          </p:nvSpPr>
          <p:spPr bwMode="auto">
            <a:xfrm>
              <a:off x="990600" y="755114"/>
              <a:ext cx="1295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HN" sz="1600" dirty="0" smtClean="0"/>
                <a:t>Caja de Agua Decantada</a:t>
              </a:r>
              <a:endParaRPr lang="es-HN" sz="1600" dirty="0"/>
            </a:p>
          </p:txBody>
        </p:sp>
        <p:cxnSp>
          <p:nvCxnSpPr>
            <p:cNvPr id="111" name="Straight Arrow Connector 110"/>
            <p:cNvCxnSpPr>
              <a:stCxn id="109" idx="3"/>
            </p:cNvCxnSpPr>
            <p:nvPr/>
          </p:nvCxnSpPr>
          <p:spPr>
            <a:xfrm flipV="1">
              <a:off x="2286000" y="955324"/>
              <a:ext cx="304800" cy="92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80309394"/>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50" name="Text Box 82"/>
          <p:cNvSpPr txBox="1">
            <a:spLocks noChangeArrowheads="1"/>
          </p:cNvSpPr>
          <p:nvPr/>
        </p:nvSpPr>
        <p:spPr bwMode="auto">
          <a:xfrm>
            <a:off x="0" y="0"/>
            <a:ext cx="253054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s-HN" sz="3600" b="1" dirty="0" smtClean="0"/>
              <a:t>Empezar filtración</a:t>
            </a:r>
            <a:endParaRPr lang="es-HN" sz="3600" b="1" dirty="0"/>
          </a:p>
        </p:txBody>
      </p:sp>
      <p:sp>
        <p:nvSpPr>
          <p:cNvPr id="7251" name="Text Box 83"/>
          <p:cNvSpPr txBox="1">
            <a:spLocks noChangeArrowheads="1"/>
          </p:cNvSpPr>
          <p:nvPr/>
        </p:nvSpPr>
        <p:spPr bwMode="auto">
          <a:xfrm>
            <a:off x="3625850" y="124327"/>
            <a:ext cx="838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HN" sz="1600" dirty="0" smtClean="0"/>
              <a:t>Caja de Agua Filtrada</a:t>
            </a:r>
            <a:endParaRPr lang="es-HN" sz="1600" dirty="0"/>
          </a:p>
        </p:txBody>
      </p:sp>
      <p:sp>
        <p:nvSpPr>
          <p:cNvPr id="105" name="Rectangle 104"/>
          <p:cNvSpPr/>
          <p:nvPr/>
        </p:nvSpPr>
        <p:spPr>
          <a:xfrm>
            <a:off x="375781" y="6987291"/>
            <a:ext cx="7265096" cy="954107"/>
          </a:xfrm>
          <a:prstGeom prst="rect">
            <a:avLst/>
          </a:prstGeom>
        </p:spPr>
        <p:txBody>
          <a:bodyPr wrap="square">
            <a:spAutoFit/>
          </a:bodyPr>
          <a:lstStyle/>
          <a:p>
            <a:r>
              <a:rPr lang="en-US" b="0" dirty="0" smtClean="0"/>
              <a:t>What causes water to flow through the filter bed?</a:t>
            </a:r>
          </a:p>
          <a:p>
            <a:r>
              <a:rPr lang="en-US" b="0" dirty="0" smtClean="0"/>
              <a:t>____________________________ </a:t>
            </a:r>
            <a:endParaRPr lang="en-US" b="0" dirty="0"/>
          </a:p>
        </p:txBody>
      </p:sp>
      <p:sp>
        <p:nvSpPr>
          <p:cNvPr id="107" name="Rectangle 106"/>
          <p:cNvSpPr/>
          <p:nvPr/>
        </p:nvSpPr>
        <p:spPr>
          <a:xfrm>
            <a:off x="440296" y="7355548"/>
            <a:ext cx="4670323" cy="523220"/>
          </a:xfrm>
          <a:prstGeom prst="rect">
            <a:avLst/>
          </a:prstGeom>
        </p:spPr>
        <p:txBody>
          <a:bodyPr wrap="square">
            <a:spAutoFit/>
          </a:bodyPr>
          <a:lstStyle/>
          <a:p>
            <a:r>
              <a:rPr lang="en-US" b="0" dirty="0" smtClean="0">
                <a:solidFill>
                  <a:schemeClr val="accent4"/>
                </a:solidFill>
              </a:rPr>
              <a:t>differences in piezometric head</a:t>
            </a:r>
            <a:endParaRPr lang="en-US" b="0" dirty="0">
              <a:solidFill>
                <a:schemeClr val="accent4"/>
              </a:solidFill>
            </a:endParaRPr>
          </a:p>
        </p:txBody>
      </p:sp>
      <p:cxnSp>
        <p:nvCxnSpPr>
          <p:cNvPr id="132" name="Straight Arrow Connector 131"/>
          <p:cNvCxnSpPr/>
          <p:nvPr/>
        </p:nvCxnSpPr>
        <p:spPr bwMode="auto">
          <a:xfrm flipH="1">
            <a:off x="6688899" y="479297"/>
            <a:ext cx="237994" cy="498901"/>
          </a:xfrm>
          <a:prstGeom prst="straightConnector1">
            <a:avLst/>
          </a:prstGeom>
          <a:noFill/>
          <a:ln w="12700" cap="flat" cmpd="sng" algn="ctr">
            <a:solidFill>
              <a:schemeClr val="bg2"/>
            </a:solidFill>
            <a:prstDash val="solid"/>
            <a:round/>
            <a:headEnd type="none" w="lg" len="med"/>
            <a:tailEnd type="arrow"/>
          </a:ln>
          <a:effectLst/>
        </p:spPr>
      </p:cxnSp>
      <p:cxnSp>
        <p:nvCxnSpPr>
          <p:cNvPr id="134" name="Straight Arrow Connector 133"/>
          <p:cNvCxnSpPr/>
          <p:nvPr/>
        </p:nvCxnSpPr>
        <p:spPr bwMode="auto">
          <a:xfrm flipH="1">
            <a:off x="3970751" y="727677"/>
            <a:ext cx="62630" cy="475989"/>
          </a:xfrm>
          <a:prstGeom prst="straightConnector1">
            <a:avLst/>
          </a:prstGeom>
          <a:noFill/>
          <a:ln w="12700" cap="flat" cmpd="sng" algn="ctr">
            <a:solidFill>
              <a:schemeClr val="bg2"/>
            </a:solidFill>
            <a:prstDash val="solid"/>
            <a:round/>
            <a:headEnd type="none" w="lg" len="med"/>
            <a:tailEnd type="arrow"/>
          </a:ln>
          <a:effectLst/>
        </p:spPr>
      </p:cxnSp>
      <p:sp>
        <p:nvSpPr>
          <p:cNvPr id="2" name="Rectangle 32"/>
          <p:cNvSpPr/>
          <p:nvPr/>
        </p:nvSpPr>
        <p:spPr>
          <a:xfrm>
            <a:off x="4876800" y="1031358"/>
            <a:ext cx="1262063" cy="3394433"/>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32"/>
          <p:cNvSpPr/>
          <p:nvPr/>
        </p:nvSpPr>
        <p:spPr>
          <a:xfrm>
            <a:off x="3543300" y="1279063"/>
            <a:ext cx="825500" cy="236537"/>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p>
        </p:txBody>
      </p:sp>
      <p:sp>
        <p:nvSpPr>
          <p:cNvPr id="151" name="Rectangle 150"/>
          <p:cNvSpPr>
            <a:spLocks noChangeArrowheads="1"/>
          </p:cNvSpPr>
          <p:nvPr/>
        </p:nvSpPr>
        <p:spPr bwMode="auto">
          <a:xfrm>
            <a:off x="4879975" y="4441666"/>
            <a:ext cx="1262063" cy="2266950"/>
          </a:xfrm>
          <a:prstGeom prst="rect">
            <a:avLst/>
          </a:prstGeom>
          <a:blipFill>
            <a:blip r:embed="rId3" cstate="screen"/>
            <a:tile tx="0" ty="0" sx="100000" sy="100000" flip="none" algn="tl"/>
          </a:blipFill>
          <a:ln>
            <a:noFill/>
          </a:ln>
          <a:extLst>
            <a:ext uri="{91240B29-F687-4F45-9708-019B960494DF}">
              <a14:hiddenLine xmlns:a14="http://schemas.microsoft.com/office/drawing/2010/main" w="25400" algn="ctr">
                <a:solidFill>
                  <a:srgbClr val="385D8A"/>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7182" name="Line 53"/>
          <p:cNvSpPr>
            <a:spLocks noChangeShapeType="1"/>
          </p:cNvSpPr>
          <p:nvPr/>
        </p:nvSpPr>
        <p:spPr bwMode="auto">
          <a:xfrm>
            <a:off x="6427788"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600"/>
          </a:p>
        </p:txBody>
      </p:sp>
      <p:sp>
        <p:nvSpPr>
          <p:cNvPr id="7183" name="Line 54"/>
          <p:cNvSpPr>
            <a:spLocks noChangeShapeType="1"/>
          </p:cNvSpPr>
          <p:nvPr/>
        </p:nvSpPr>
        <p:spPr bwMode="auto">
          <a:xfrm>
            <a:off x="6511925"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600"/>
          </a:p>
        </p:txBody>
      </p:sp>
      <p:sp>
        <p:nvSpPr>
          <p:cNvPr id="7184" name="Line 56"/>
          <p:cNvSpPr>
            <a:spLocks noChangeShapeType="1"/>
          </p:cNvSpPr>
          <p:nvPr/>
        </p:nvSpPr>
        <p:spPr bwMode="auto">
          <a:xfrm>
            <a:off x="6443663"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600"/>
          </a:p>
        </p:txBody>
      </p:sp>
      <p:sp>
        <p:nvSpPr>
          <p:cNvPr id="7185" name="Line 57"/>
          <p:cNvSpPr>
            <a:spLocks noChangeShapeType="1"/>
          </p:cNvSpPr>
          <p:nvPr/>
        </p:nvSpPr>
        <p:spPr bwMode="auto">
          <a:xfrm>
            <a:off x="6527800"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600"/>
          </a:p>
        </p:txBody>
      </p:sp>
      <p:sp>
        <p:nvSpPr>
          <p:cNvPr id="7186" name="Oval 55"/>
          <p:cNvSpPr>
            <a:spLocks noChangeArrowheads="1"/>
          </p:cNvSpPr>
          <p:nvPr/>
        </p:nvSpPr>
        <p:spPr bwMode="auto">
          <a:xfrm rot="5400000">
            <a:off x="6333331" y="484734"/>
            <a:ext cx="269875" cy="246062"/>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sz="1600">
              <a:latin typeface="Calibri" pitchFamily="34" charset="0"/>
            </a:endParaRPr>
          </a:p>
        </p:txBody>
      </p:sp>
      <p:sp>
        <p:nvSpPr>
          <p:cNvPr id="7187" name="Line 58"/>
          <p:cNvSpPr>
            <a:spLocks noChangeShapeType="1"/>
          </p:cNvSpPr>
          <p:nvPr/>
        </p:nvSpPr>
        <p:spPr bwMode="auto">
          <a:xfrm rot="5400000" flipH="1">
            <a:off x="6469062" y="447427"/>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600"/>
          </a:p>
        </p:txBody>
      </p:sp>
      <p:sp>
        <p:nvSpPr>
          <p:cNvPr id="7188" name="Line 59"/>
          <p:cNvSpPr>
            <a:spLocks noChangeShapeType="1"/>
          </p:cNvSpPr>
          <p:nvPr/>
        </p:nvSpPr>
        <p:spPr bwMode="auto">
          <a:xfrm rot="5400000" flipH="1">
            <a:off x="6466681" y="538708"/>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600"/>
          </a:p>
        </p:txBody>
      </p:sp>
      <p:sp>
        <p:nvSpPr>
          <p:cNvPr id="74" name="Can 78"/>
          <p:cNvSpPr>
            <a:spLocks noChangeArrowheads="1"/>
          </p:cNvSpPr>
          <p:nvPr/>
        </p:nvSpPr>
        <p:spPr bwMode="auto">
          <a:xfrm rot="5400000">
            <a:off x="5453063" y="4194016"/>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3" name="Rectangle 32"/>
          <p:cNvSpPr/>
          <p:nvPr/>
        </p:nvSpPr>
        <p:spPr>
          <a:xfrm>
            <a:off x="2590800" y="964738"/>
            <a:ext cx="952500" cy="550862"/>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Can 78"/>
          <p:cNvSpPr>
            <a:spLocks noChangeArrowheads="1"/>
          </p:cNvSpPr>
          <p:nvPr/>
        </p:nvSpPr>
        <p:spPr bwMode="auto">
          <a:xfrm rot="5400000">
            <a:off x="5453856" y="4925060"/>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7" name="Can 78"/>
          <p:cNvSpPr>
            <a:spLocks noChangeArrowheads="1"/>
          </p:cNvSpPr>
          <p:nvPr/>
        </p:nvSpPr>
        <p:spPr bwMode="auto">
          <a:xfrm rot="5400000">
            <a:off x="5453856" y="5326698"/>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9" name="Can 78"/>
          <p:cNvSpPr>
            <a:spLocks noChangeArrowheads="1"/>
          </p:cNvSpPr>
          <p:nvPr/>
        </p:nvSpPr>
        <p:spPr bwMode="auto">
          <a:xfrm rot="5400000">
            <a:off x="5453063" y="6057741"/>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2" name="Can 78"/>
          <p:cNvSpPr>
            <a:spLocks noChangeArrowheads="1"/>
          </p:cNvSpPr>
          <p:nvPr/>
        </p:nvSpPr>
        <p:spPr bwMode="auto">
          <a:xfrm rot="5400000">
            <a:off x="5453063" y="3854291"/>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3" name="Can 78"/>
          <p:cNvSpPr>
            <a:spLocks noChangeArrowheads="1"/>
          </p:cNvSpPr>
          <p:nvPr/>
        </p:nvSpPr>
        <p:spPr bwMode="auto">
          <a:xfrm rot="5400000">
            <a:off x="5453856" y="4547235"/>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4" name="Can 78"/>
          <p:cNvSpPr>
            <a:spLocks noChangeArrowheads="1"/>
          </p:cNvSpPr>
          <p:nvPr/>
        </p:nvSpPr>
        <p:spPr bwMode="auto">
          <a:xfrm rot="5400000">
            <a:off x="5453063" y="5679916"/>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7248" name="Line 80"/>
          <p:cNvSpPr>
            <a:spLocks noChangeShapeType="1"/>
          </p:cNvSpPr>
          <p:nvPr/>
        </p:nvSpPr>
        <p:spPr bwMode="auto">
          <a:xfrm>
            <a:off x="4572000" y="1375900"/>
            <a:ext cx="228600" cy="3048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8" name="Down Arrow 67"/>
          <p:cNvSpPr>
            <a:spLocks noChangeArrowheads="1"/>
          </p:cNvSpPr>
          <p:nvPr/>
        </p:nvSpPr>
        <p:spPr bwMode="auto">
          <a:xfrm rot="10800000">
            <a:off x="5413375" y="4886166"/>
            <a:ext cx="204788" cy="185738"/>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0" name="Down Arrow 67"/>
          <p:cNvSpPr>
            <a:spLocks noChangeArrowheads="1"/>
          </p:cNvSpPr>
          <p:nvPr/>
        </p:nvSpPr>
        <p:spPr bwMode="auto">
          <a:xfrm rot="10800000">
            <a:off x="5410200" y="5627529"/>
            <a:ext cx="204788" cy="185737"/>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1" name="Down Arrow 67"/>
          <p:cNvSpPr>
            <a:spLocks noChangeArrowheads="1"/>
          </p:cNvSpPr>
          <p:nvPr/>
        </p:nvSpPr>
        <p:spPr bwMode="auto">
          <a:xfrm rot="10800000">
            <a:off x="5410200" y="6389529"/>
            <a:ext cx="204788" cy="185737"/>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2" name="Down Arrow 67"/>
          <p:cNvSpPr>
            <a:spLocks noChangeArrowheads="1"/>
          </p:cNvSpPr>
          <p:nvPr/>
        </p:nvSpPr>
        <p:spPr bwMode="auto">
          <a:xfrm>
            <a:off x="5413375" y="4544854"/>
            <a:ext cx="204788" cy="185737"/>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3" name="Down Arrow 67"/>
          <p:cNvSpPr>
            <a:spLocks noChangeArrowheads="1"/>
          </p:cNvSpPr>
          <p:nvPr/>
        </p:nvSpPr>
        <p:spPr bwMode="auto">
          <a:xfrm>
            <a:off x="5405438" y="5265579"/>
            <a:ext cx="204787" cy="185737"/>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4" name="Down Arrow 67"/>
          <p:cNvSpPr>
            <a:spLocks noChangeArrowheads="1"/>
          </p:cNvSpPr>
          <p:nvPr/>
        </p:nvSpPr>
        <p:spPr bwMode="auto">
          <a:xfrm>
            <a:off x="5411788" y="6025991"/>
            <a:ext cx="204787" cy="185738"/>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95" name="Rectangle 94"/>
          <p:cNvSpPr/>
          <p:nvPr/>
        </p:nvSpPr>
        <p:spPr bwMode="auto">
          <a:xfrm>
            <a:off x="5531325" y="1265274"/>
            <a:ext cx="93298" cy="2600924"/>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3" name="Group 329"/>
          <p:cNvGrpSpPr>
            <a:grpSpLocks/>
          </p:cNvGrpSpPr>
          <p:nvPr/>
        </p:nvGrpSpPr>
        <p:grpSpPr bwMode="auto">
          <a:xfrm rot="10800000">
            <a:off x="6280150" y="900657"/>
            <a:ext cx="255588" cy="376238"/>
            <a:chOff x="1440" y="3168"/>
            <a:chExt cx="192" cy="288"/>
          </a:xfrm>
        </p:grpSpPr>
        <p:sp>
          <p:nvSpPr>
            <p:cNvPr id="99" name="Rectangle 330"/>
            <p:cNvSpPr>
              <a:spLocks noChangeArrowheads="1"/>
            </p:cNvSpPr>
            <p:nvPr/>
          </p:nvSpPr>
          <p:spPr bwMode="auto">
            <a:xfrm>
              <a:off x="1440" y="3168"/>
              <a:ext cx="96" cy="288"/>
            </a:xfrm>
            <a:prstGeom prst="rect">
              <a:avLst/>
            </a:prstGeom>
            <a:solidFill>
              <a:schemeClr val="bg1"/>
            </a:solidFill>
            <a:ln w="12700">
              <a:solidFill>
                <a:schemeClr val="tx1"/>
              </a:solidFill>
              <a:miter lim="800000"/>
              <a:headEnd/>
              <a:tailEnd/>
            </a:ln>
          </p:spPr>
          <p:txBody>
            <a:bodyPr rot="10800000" wrap="none" anchor="ctr"/>
            <a:lstStyle/>
            <a:p>
              <a:pPr algn="ctr" eaLnBrk="1" hangingPunct="1"/>
              <a:endParaRPr lang="en-US" sz="1600">
                <a:latin typeface="Calibri" pitchFamily="34" charset="0"/>
              </a:endParaRPr>
            </a:p>
          </p:txBody>
        </p:sp>
        <p:sp>
          <p:nvSpPr>
            <p:cNvPr id="100" name="Rectangle 331"/>
            <p:cNvSpPr>
              <a:spLocks noChangeArrowheads="1"/>
            </p:cNvSpPr>
            <p:nvPr/>
          </p:nvSpPr>
          <p:spPr bwMode="auto">
            <a:xfrm>
              <a:off x="1536" y="3264"/>
              <a:ext cx="96" cy="96"/>
            </a:xfrm>
            <a:prstGeom prst="rect">
              <a:avLst/>
            </a:prstGeom>
            <a:solidFill>
              <a:schemeClr val="bg1"/>
            </a:solidFill>
            <a:ln w="12700">
              <a:solidFill>
                <a:schemeClr val="tx1"/>
              </a:solidFill>
              <a:miter lim="800000"/>
              <a:headEnd/>
              <a:tailEnd/>
            </a:ln>
          </p:spPr>
          <p:txBody>
            <a:bodyPr rot="10800000" wrap="none" anchor="ctr"/>
            <a:lstStyle/>
            <a:p>
              <a:pPr algn="ctr" eaLnBrk="1" hangingPunct="1"/>
              <a:endParaRPr lang="en-US" sz="1600">
                <a:latin typeface="Calibri" pitchFamily="34" charset="0"/>
              </a:endParaRPr>
            </a:p>
          </p:txBody>
        </p:sp>
      </p:grpSp>
      <p:sp>
        <p:nvSpPr>
          <p:cNvPr id="101" name="Rectangle 100"/>
          <p:cNvSpPr/>
          <p:nvPr/>
        </p:nvSpPr>
        <p:spPr bwMode="auto">
          <a:xfrm>
            <a:off x="4898628" y="3858655"/>
            <a:ext cx="1240235" cy="83345"/>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 name="Rectangle 101"/>
          <p:cNvSpPr/>
          <p:nvPr/>
        </p:nvSpPr>
        <p:spPr bwMode="auto">
          <a:xfrm>
            <a:off x="5741828" y="1047502"/>
            <a:ext cx="538322" cy="9366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04" name="Freeform 67"/>
          <p:cNvSpPr>
            <a:spLocks/>
          </p:cNvSpPr>
          <p:nvPr/>
        </p:nvSpPr>
        <p:spPr bwMode="auto">
          <a:xfrm>
            <a:off x="4320205" y="1300494"/>
            <a:ext cx="190500" cy="63500"/>
          </a:xfrm>
          <a:custGeom>
            <a:avLst/>
            <a:gdLst/>
            <a:ahLst/>
            <a:cxnLst>
              <a:cxn ang="0">
                <a:pos x="0" y="12"/>
              </a:cxn>
              <a:cxn ang="0">
                <a:pos x="90" y="12"/>
              </a:cxn>
              <a:cxn ang="0">
                <a:pos x="168" y="84"/>
              </a:cxn>
            </a:cxnLst>
            <a:rect l="0" t="0" r="r" b="b"/>
            <a:pathLst>
              <a:path w="168" h="84">
                <a:moveTo>
                  <a:pt x="0" y="12"/>
                </a:moveTo>
                <a:cubicBezTo>
                  <a:pt x="31" y="6"/>
                  <a:pt x="62" y="0"/>
                  <a:pt x="90" y="12"/>
                </a:cubicBezTo>
                <a:cubicBezTo>
                  <a:pt x="118" y="24"/>
                  <a:pt x="143" y="54"/>
                  <a:pt x="168" y="84"/>
                </a:cubicBezTo>
              </a:path>
            </a:pathLst>
          </a:custGeom>
          <a:solidFill>
            <a:srgbClr val="3399FF"/>
          </a:solidFill>
          <a:ln w="76200" cmpd="sng">
            <a:solidFill>
              <a:srgbClr val="3399FF"/>
            </a:solidFill>
            <a:round/>
            <a:headEnd/>
            <a:tailEnd/>
          </a:ln>
          <a:effectLst/>
        </p:spPr>
        <p:txBody>
          <a:bodyPr/>
          <a:lstStyle/>
          <a:p>
            <a:endParaRPr lang="en-US" sz="1600"/>
          </a:p>
        </p:txBody>
      </p:sp>
      <p:grpSp>
        <p:nvGrpSpPr>
          <p:cNvPr id="4" name="Group 192"/>
          <p:cNvGrpSpPr/>
          <p:nvPr/>
        </p:nvGrpSpPr>
        <p:grpSpPr>
          <a:xfrm>
            <a:off x="6424801" y="1254642"/>
            <a:ext cx="784525" cy="5510014"/>
            <a:chOff x="6424801" y="1254642"/>
            <a:chExt cx="784525" cy="5510014"/>
          </a:xfrm>
        </p:grpSpPr>
        <p:sp>
          <p:nvSpPr>
            <p:cNvPr id="106" name="Rectangle 105"/>
            <p:cNvSpPr/>
            <p:nvPr/>
          </p:nvSpPr>
          <p:spPr bwMode="auto">
            <a:xfrm>
              <a:off x="6426569" y="1254642"/>
              <a:ext cx="91189" cy="5220586"/>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9" name="Rectangle 108"/>
            <p:cNvSpPr/>
            <p:nvPr/>
          </p:nvSpPr>
          <p:spPr bwMode="auto">
            <a:xfrm>
              <a:off x="6758432" y="3936752"/>
              <a:ext cx="91440" cy="2549108"/>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0" name="Block Arc 44"/>
            <p:cNvSpPr>
              <a:spLocks/>
            </p:cNvSpPr>
            <p:nvPr/>
          </p:nvSpPr>
          <p:spPr bwMode="auto">
            <a:xfrm>
              <a:off x="6750334" y="3730615"/>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5" name="Group 191"/>
            <p:cNvGrpSpPr/>
            <p:nvPr/>
          </p:nvGrpSpPr>
          <p:grpSpPr>
            <a:xfrm>
              <a:off x="6424801" y="6257420"/>
              <a:ext cx="784525" cy="507236"/>
              <a:chOff x="6424801" y="5321716"/>
              <a:chExt cx="784525" cy="507236"/>
            </a:xfrm>
          </p:grpSpPr>
          <p:grpSp>
            <p:nvGrpSpPr>
              <p:cNvPr id="6" name="Group 99"/>
              <p:cNvGrpSpPr/>
              <p:nvPr/>
            </p:nvGrpSpPr>
            <p:grpSpPr>
              <a:xfrm rot="5400000">
                <a:off x="6693428" y="5487856"/>
                <a:ext cx="223645" cy="336234"/>
                <a:chOff x="6280150" y="1319213"/>
                <a:chExt cx="255588" cy="376238"/>
              </a:xfrm>
            </p:grpSpPr>
            <p:sp>
              <p:nvSpPr>
                <p:cNvPr id="115" name="Rectangle 330"/>
                <p:cNvSpPr>
                  <a:spLocks noChangeArrowheads="1"/>
                </p:cNvSpPr>
                <p:nvPr/>
              </p:nvSpPr>
              <p:spPr bwMode="auto">
                <a:xfrm rot="10800000">
                  <a:off x="6407944" y="1319213"/>
                  <a:ext cx="127794" cy="376238"/>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16" name="Rectangle 331"/>
                <p:cNvSpPr>
                  <a:spLocks noChangeArrowheads="1"/>
                </p:cNvSpPr>
                <p:nvPr/>
              </p:nvSpPr>
              <p:spPr bwMode="auto">
                <a:xfrm rot="10800000">
                  <a:off x="6280150" y="1444626"/>
                  <a:ext cx="127794" cy="125413"/>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08" name="Block Arc 44"/>
              <p:cNvSpPr>
                <a:spLocks/>
              </p:cNvSpPr>
              <p:nvPr/>
            </p:nvSpPr>
            <p:spPr bwMode="auto">
              <a:xfrm rot="16200000">
                <a:off x="6425595" y="5320922"/>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8" name="Group 106"/>
              <p:cNvGrpSpPr/>
              <p:nvPr/>
            </p:nvGrpSpPr>
            <p:grpSpPr>
              <a:xfrm rot="16200000">
                <a:off x="6951357" y="5570983"/>
                <a:ext cx="246063" cy="269875"/>
                <a:chOff x="6346031" y="891382"/>
                <a:chExt cx="246063" cy="269875"/>
              </a:xfrm>
            </p:grpSpPr>
            <p:sp>
              <p:nvSpPr>
                <p:cNvPr id="112" name="Oval 55"/>
                <p:cNvSpPr>
                  <a:spLocks noChangeArrowheads="1"/>
                </p:cNvSpPr>
                <p:nvPr/>
              </p:nvSpPr>
              <p:spPr bwMode="auto">
                <a:xfrm rot="5400000">
                  <a:off x="6334125" y="903288"/>
                  <a:ext cx="269875" cy="246063"/>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113" name="Line 58"/>
                <p:cNvSpPr>
                  <a:spLocks noChangeShapeType="1"/>
                </p:cNvSpPr>
                <p:nvPr/>
              </p:nvSpPr>
              <p:spPr bwMode="auto">
                <a:xfrm rot="5400000" flipH="1">
                  <a:off x="6469063" y="866775"/>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4" name="Line 59"/>
                <p:cNvSpPr>
                  <a:spLocks noChangeShapeType="1"/>
                </p:cNvSpPr>
                <p:nvPr/>
              </p:nvSpPr>
              <p:spPr bwMode="auto">
                <a:xfrm rot="5400000" flipH="1">
                  <a:off x="6467475" y="957263"/>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118" name="Rectangle 117"/>
          <p:cNvSpPr/>
          <p:nvPr/>
        </p:nvSpPr>
        <p:spPr bwMode="auto">
          <a:xfrm>
            <a:off x="6441280" y="1265275"/>
            <a:ext cx="64008" cy="3675888"/>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1" name="Straight Connector 120"/>
          <p:cNvCxnSpPr/>
          <p:nvPr/>
        </p:nvCxnSpPr>
        <p:spPr bwMode="auto">
          <a:xfrm>
            <a:off x="3519814" y="965672"/>
            <a:ext cx="3206663" cy="0"/>
          </a:xfrm>
          <a:prstGeom prst="line">
            <a:avLst/>
          </a:prstGeom>
          <a:noFill/>
          <a:ln w="12700" cap="flat" cmpd="sng" algn="ctr">
            <a:solidFill>
              <a:schemeClr val="accent2"/>
            </a:solidFill>
            <a:prstDash val="sysDash"/>
            <a:round/>
            <a:headEnd type="none" w="lg" len="med"/>
            <a:tailEnd type="none" w="lg" len="med"/>
          </a:ln>
          <a:effectLst/>
        </p:spPr>
      </p:cxnSp>
      <p:cxnSp>
        <p:nvCxnSpPr>
          <p:cNvPr id="122" name="Straight Connector 121"/>
          <p:cNvCxnSpPr/>
          <p:nvPr/>
        </p:nvCxnSpPr>
        <p:spPr bwMode="auto">
          <a:xfrm>
            <a:off x="3534428" y="1280910"/>
            <a:ext cx="3192049" cy="0"/>
          </a:xfrm>
          <a:prstGeom prst="line">
            <a:avLst/>
          </a:prstGeom>
          <a:noFill/>
          <a:ln w="12700" cap="flat" cmpd="sng" algn="ctr">
            <a:solidFill>
              <a:schemeClr val="accent2"/>
            </a:solidFill>
            <a:prstDash val="sysDash"/>
            <a:round/>
            <a:headEnd type="none" w="lg" len="med"/>
            <a:tailEnd type="none" w="lg" len="med"/>
          </a:ln>
          <a:effectLst/>
        </p:spPr>
      </p:cxnSp>
      <p:cxnSp>
        <p:nvCxnSpPr>
          <p:cNvPr id="123" name="Straight Connector 122"/>
          <p:cNvCxnSpPr/>
          <p:nvPr/>
        </p:nvCxnSpPr>
        <p:spPr bwMode="auto">
          <a:xfrm>
            <a:off x="4901853" y="1019951"/>
            <a:ext cx="1824624" cy="0"/>
          </a:xfrm>
          <a:prstGeom prst="line">
            <a:avLst/>
          </a:prstGeom>
          <a:noFill/>
          <a:ln w="12700" cap="flat" cmpd="sng" algn="ctr">
            <a:solidFill>
              <a:schemeClr val="accent2"/>
            </a:solidFill>
            <a:prstDash val="sysDash"/>
            <a:round/>
            <a:headEnd type="none" w="lg" len="med"/>
            <a:tailEnd type="none" w="lg" len="med"/>
          </a:ln>
          <a:effectLst/>
        </p:spPr>
      </p:cxnSp>
      <p:sp>
        <p:nvSpPr>
          <p:cNvPr id="137" name="Rectangle 169"/>
          <p:cNvSpPr>
            <a:spLocks noChangeArrowheads="1"/>
          </p:cNvSpPr>
          <p:nvPr/>
        </p:nvSpPr>
        <p:spPr bwMode="auto">
          <a:xfrm flipV="1">
            <a:off x="3543300" y="4435695"/>
            <a:ext cx="1322388"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38" name="Rectangle 169"/>
          <p:cNvSpPr>
            <a:spLocks noChangeArrowheads="1"/>
          </p:cNvSpPr>
          <p:nvPr/>
        </p:nvSpPr>
        <p:spPr bwMode="auto">
          <a:xfrm flipV="1">
            <a:off x="4051300" y="5507257"/>
            <a:ext cx="8255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39" name="Rectangle 138"/>
          <p:cNvSpPr>
            <a:spLocks noChangeArrowheads="1"/>
          </p:cNvSpPr>
          <p:nvPr/>
        </p:nvSpPr>
        <p:spPr bwMode="auto">
          <a:xfrm flipH="1">
            <a:off x="4144962" y="1562986"/>
            <a:ext cx="64008" cy="3118771"/>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0" name="Rectangle 11"/>
          <p:cNvSpPr>
            <a:spLocks noChangeArrowheads="1"/>
          </p:cNvSpPr>
          <p:nvPr/>
        </p:nvSpPr>
        <p:spPr bwMode="auto">
          <a:xfrm flipH="1">
            <a:off x="3127375" y="1541721"/>
            <a:ext cx="62392" cy="352421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1" name="Rectangle 11"/>
          <p:cNvSpPr>
            <a:spLocks noChangeArrowheads="1"/>
          </p:cNvSpPr>
          <p:nvPr/>
        </p:nvSpPr>
        <p:spPr bwMode="auto">
          <a:xfrm flipH="1">
            <a:off x="2908299" y="1573619"/>
            <a:ext cx="64008" cy="4219389"/>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2" name="Rectangle 11"/>
          <p:cNvSpPr>
            <a:spLocks noChangeArrowheads="1"/>
          </p:cNvSpPr>
          <p:nvPr/>
        </p:nvSpPr>
        <p:spPr bwMode="auto">
          <a:xfrm flipH="1">
            <a:off x="2668587" y="1520457"/>
            <a:ext cx="63979" cy="4993276"/>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cxnSp>
        <p:nvCxnSpPr>
          <p:cNvPr id="145" name="Straight Connector 144"/>
          <p:cNvCxnSpPr/>
          <p:nvPr/>
        </p:nvCxnSpPr>
        <p:spPr bwMode="auto">
          <a:xfrm>
            <a:off x="2590800" y="1536137"/>
            <a:ext cx="177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6" name="Rectangle 145"/>
          <p:cNvSpPr/>
          <p:nvPr/>
        </p:nvSpPr>
        <p:spPr bwMode="auto">
          <a:xfrm>
            <a:off x="26352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7" name="Rectangle 146"/>
          <p:cNvSpPr/>
          <p:nvPr/>
        </p:nvSpPr>
        <p:spPr bwMode="auto">
          <a:xfrm>
            <a:off x="28638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8" name="Rectangle 147"/>
          <p:cNvSpPr/>
          <p:nvPr/>
        </p:nvSpPr>
        <p:spPr bwMode="auto">
          <a:xfrm>
            <a:off x="3089275"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49" name="Straight Connector 6"/>
          <p:cNvCxnSpPr>
            <a:cxnSpLocks noChangeShapeType="1"/>
          </p:cNvCxnSpPr>
          <p:nvPr/>
        </p:nvCxnSpPr>
        <p:spPr bwMode="auto">
          <a:xfrm>
            <a:off x="4368800" y="1347224"/>
            <a:ext cx="0" cy="18891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50" name="Rectangle 149"/>
          <p:cNvSpPr/>
          <p:nvPr/>
        </p:nvSpPr>
        <p:spPr bwMode="auto">
          <a:xfrm>
            <a:off x="2908300" y="1021787"/>
            <a:ext cx="61913" cy="45243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2" name="Rectangle 16"/>
          <p:cNvSpPr/>
          <p:nvPr/>
        </p:nvSpPr>
        <p:spPr bwMode="auto">
          <a:xfrm>
            <a:off x="3135313" y="1010674"/>
            <a:ext cx="61913" cy="46355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 name="Rectangle 152"/>
          <p:cNvSpPr/>
          <p:nvPr/>
        </p:nvSpPr>
        <p:spPr bwMode="auto">
          <a:xfrm>
            <a:off x="3362325" y="1024962"/>
            <a:ext cx="61913" cy="44926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p>
        </p:txBody>
      </p:sp>
      <p:sp>
        <p:nvSpPr>
          <p:cNvPr id="154" name="Rectangle 169"/>
          <p:cNvSpPr>
            <a:spLocks noChangeArrowheads="1"/>
          </p:cNvSpPr>
          <p:nvPr/>
        </p:nvSpPr>
        <p:spPr bwMode="auto">
          <a:xfrm flipV="1">
            <a:off x="2840038" y="6639145"/>
            <a:ext cx="2036763"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55" name="Block Arc 44"/>
          <p:cNvSpPr>
            <a:spLocks/>
          </p:cNvSpPr>
          <p:nvPr/>
        </p:nvSpPr>
        <p:spPr bwMode="auto">
          <a:xfrm rot="16200000">
            <a:off x="2647950" y="6278782"/>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56" name="Rectangle 169"/>
          <p:cNvSpPr>
            <a:spLocks noChangeArrowheads="1"/>
          </p:cNvSpPr>
          <p:nvPr/>
        </p:nvSpPr>
        <p:spPr bwMode="auto">
          <a:xfrm flipV="1">
            <a:off x="3098800" y="5905720"/>
            <a:ext cx="17668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57" name="Block Arc 44"/>
          <p:cNvSpPr>
            <a:spLocks/>
          </p:cNvSpPr>
          <p:nvPr/>
        </p:nvSpPr>
        <p:spPr bwMode="auto">
          <a:xfrm rot="16200000">
            <a:off x="2887663" y="5543770"/>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58" name="Rectangle 169"/>
          <p:cNvSpPr>
            <a:spLocks noChangeArrowheads="1"/>
          </p:cNvSpPr>
          <p:nvPr/>
        </p:nvSpPr>
        <p:spPr bwMode="auto">
          <a:xfrm flipV="1">
            <a:off x="3289300" y="5129432"/>
            <a:ext cx="15763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59" name="Block Arc 44"/>
          <p:cNvSpPr>
            <a:spLocks/>
          </p:cNvSpPr>
          <p:nvPr/>
        </p:nvSpPr>
        <p:spPr bwMode="auto">
          <a:xfrm rot="16200000">
            <a:off x="3114675" y="4778595"/>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60" name="Rectangle 11"/>
          <p:cNvSpPr>
            <a:spLocks noChangeArrowheads="1"/>
          </p:cNvSpPr>
          <p:nvPr/>
        </p:nvSpPr>
        <p:spPr bwMode="auto">
          <a:xfrm flipH="1">
            <a:off x="3354386" y="1562986"/>
            <a:ext cx="64008" cy="274729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61" name="Rectangle 160"/>
          <p:cNvSpPr/>
          <p:nvPr/>
        </p:nvSpPr>
        <p:spPr bwMode="auto">
          <a:xfrm>
            <a:off x="3317875" y="1474224"/>
            <a:ext cx="134938"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p>
        </p:txBody>
      </p:sp>
      <p:sp>
        <p:nvSpPr>
          <p:cNvPr id="162" name="Block Arc 44"/>
          <p:cNvSpPr>
            <a:spLocks/>
          </p:cNvSpPr>
          <p:nvPr/>
        </p:nvSpPr>
        <p:spPr bwMode="auto">
          <a:xfrm rot="16200000">
            <a:off x="3336925" y="4076920"/>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63" name="Rectangle 169"/>
          <p:cNvSpPr>
            <a:spLocks noChangeArrowheads="1"/>
          </p:cNvSpPr>
          <p:nvPr/>
        </p:nvSpPr>
        <p:spPr bwMode="auto">
          <a:xfrm flipV="1">
            <a:off x="3830638" y="6261320"/>
            <a:ext cx="103505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65" name="Rectangle 11"/>
          <p:cNvSpPr>
            <a:spLocks noChangeArrowheads="1"/>
          </p:cNvSpPr>
          <p:nvPr/>
        </p:nvSpPr>
        <p:spPr bwMode="auto">
          <a:xfrm flipH="1">
            <a:off x="3924300" y="1562986"/>
            <a:ext cx="62909" cy="381727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66" name="Rectangle 11"/>
          <p:cNvSpPr>
            <a:spLocks noChangeArrowheads="1"/>
          </p:cNvSpPr>
          <p:nvPr/>
        </p:nvSpPr>
        <p:spPr bwMode="auto">
          <a:xfrm flipH="1">
            <a:off x="3673474" y="1552353"/>
            <a:ext cx="64008" cy="468356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67" name="Block Arc 44"/>
          <p:cNvSpPr>
            <a:spLocks/>
          </p:cNvSpPr>
          <p:nvPr/>
        </p:nvSpPr>
        <p:spPr bwMode="auto">
          <a:xfrm rot="16200000">
            <a:off x="3898900" y="514848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68" name="Rectangle 169"/>
          <p:cNvSpPr>
            <a:spLocks noChangeArrowheads="1"/>
          </p:cNvSpPr>
          <p:nvPr/>
        </p:nvSpPr>
        <p:spPr bwMode="auto">
          <a:xfrm flipV="1">
            <a:off x="4241800" y="4781770"/>
            <a:ext cx="6350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69" name="Block Arc 44"/>
          <p:cNvSpPr>
            <a:spLocks/>
          </p:cNvSpPr>
          <p:nvPr/>
        </p:nvSpPr>
        <p:spPr bwMode="auto">
          <a:xfrm rot="16200000">
            <a:off x="4141788" y="443093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70" name="Block Arc 44"/>
          <p:cNvSpPr>
            <a:spLocks/>
          </p:cNvSpPr>
          <p:nvPr/>
        </p:nvSpPr>
        <p:spPr bwMode="auto">
          <a:xfrm rot="16200000">
            <a:off x="3640138" y="5913657"/>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71" name="Rectangle 14"/>
          <p:cNvSpPr/>
          <p:nvPr/>
        </p:nvSpPr>
        <p:spPr bwMode="auto">
          <a:xfrm>
            <a:off x="3638550"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p>
        </p:txBody>
      </p:sp>
      <p:sp>
        <p:nvSpPr>
          <p:cNvPr id="172" name="Rectangle 17"/>
          <p:cNvSpPr/>
          <p:nvPr/>
        </p:nvSpPr>
        <p:spPr bwMode="auto">
          <a:xfrm>
            <a:off x="3876675"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p>
        </p:txBody>
      </p:sp>
      <p:sp>
        <p:nvSpPr>
          <p:cNvPr id="173" name="Rectangle 20"/>
          <p:cNvSpPr/>
          <p:nvPr/>
        </p:nvSpPr>
        <p:spPr bwMode="auto">
          <a:xfrm>
            <a:off x="4113213"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p>
        </p:txBody>
      </p:sp>
      <p:grpSp>
        <p:nvGrpSpPr>
          <p:cNvPr id="9" name="Group 185"/>
          <p:cNvGrpSpPr/>
          <p:nvPr/>
        </p:nvGrpSpPr>
        <p:grpSpPr>
          <a:xfrm>
            <a:off x="2590800" y="212655"/>
            <a:ext cx="952500" cy="1316736"/>
            <a:chOff x="2590800" y="545537"/>
            <a:chExt cx="952500" cy="990600"/>
          </a:xfrm>
        </p:grpSpPr>
        <p:cxnSp>
          <p:nvCxnSpPr>
            <p:cNvPr id="144" name="Straight Connector 6"/>
            <p:cNvCxnSpPr>
              <a:cxnSpLocks noChangeShapeType="1"/>
            </p:cNvCxnSpPr>
            <p:nvPr/>
          </p:nvCxnSpPr>
          <p:spPr bwMode="auto">
            <a:xfrm>
              <a:off x="35433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76" name="Straight Connector 4"/>
            <p:cNvCxnSpPr>
              <a:cxnSpLocks noChangeShapeType="1"/>
            </p:cNvCxnSpPr>
            <p:nvPr/>
          </p:nvCxnSpPr>
          <p:spPr bwMode="auto">
            <a:xfrm>
              <a:off x="25908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sp>
        <p:nvSpPr>
          <p:cNvPr id="7240" name="Line 72"/>
          <p:cNvSpPr>
            <a:spLocks noChangeShapeType="1"/>
          </p:cNvSpPr>
          <p:nvPr/>
        </p:nvSpPr>
        <p:spPr bwMode="auto">
          <a:xfrm>
            <a:off x="2697902" y="349787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1" name="Line 73"/>
          <p:cNvSpPr>
            <a:spLocks noChangeShapeType="1"/>
          </p:cNvSpPr>
          <p:nvPr/>
        </p:nvSpPr>
        <p:spPr bwMode="auto">
          <a:xfrm>
            <a:off x="2942377" y="349152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2" name="Line 74"/>
          <p:cNvSpPr>
            <a:spLocks noChangeShapeType="1"/>
          </p:cNvSpPr>
          <p:nvPr/>
        </p:nvSpPr>
        <p:spPr bwMode="auto">
          <a:xfrm>
            <a:off x="3167802" y="350422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3" name="Line 75"/>
          <p:cNvSpPr>
            <a:spLocks noChangeShapeType="1"/>
          </p:cNvSpPr>
          <p:nvPr/>
        </p:nvSpPr>
        <p:spPr bwMode="auto">
          <a:xfrm>
            <a:off x="3388465" y="350422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4" name="Line 76"/>
          <p:cNvSpPr>
            <a:spLocks noChangeShapeType="1"/>
          </p:cNvSpPr>
          <p:nvPr/>
        </p:nvSpPr>
        <p:spPr bwMode="auto">
          <a:xfrm flipV="1">
            <a:off x="3701202" y="3489941"/>
            <a:ext cx="14288"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5" name="Line 77"/>
          <p:cNvSpPr>
            <a:spLocks noChangeShapeType="1"/>
          </p:cNvSpPr>
          <p:nvPr/>
        </p:nvSpPr>
        <p:spPr bwMode="auto">
          <a:xfrm flipV="1">
            <a:off x="3959965" y="3496291"/>
            <a:ext cx="14287"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6" name="Line 78"/>
          <p:cNvSpPr>
            <a:spLocks noChangeShapeType="1"/>
          </p:cNvSpPr>
          <p:nvPr/>
        </p:nvSpPr>
        <p:spPr bwMode="auto">
          <a:xfrm flipV="1">
            <a:off x="4204440" y="3504228"/>
            <a:ext cx="14287"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 name="Group 182"/>
          <p:cNvGrpSpPr/>
          <p:nvPr/>
        </p:nvGrpSpPr>
        <p:grpSpPr>
          <a:xfrm>
            <a:off x="4876800" y="170124"/>
            <a:ext cx="1270000" cy="6537960"/>
            <a:chOff x="4876800" y="1729007"/>
            <a:chExt cx="1270000" cy="4973638"/>
          </a:xfrm>
        </p:grpSpPr>
        <p:cxnSp>
          <p:nvCxnSpPr>
            <p:cNvPr id="184" name="Straight Connector 4"/>
            <p:cNvCxnSpPr>
              <a:cxnSpLocks noChangeShapeType="1"/>
            </p:cNvCxnSpPr>
            <p:nvPr/>
          </p:nvCxnSpPr>
          <p:spPr bwMode="auto">
            <a:xfrm>
              <a:off x="487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85" name="Straight Connector 4"/>
            <p:cNvCxnSpPr>
              <a:cxnSpLocks noChangeShapeType="1"/>
            </p:cNvCxnSpPr>
            <p:nvPr/>
          </p:nvCxnSpPr>
          <p:spPr bwMode="auto">
            <a:xfrm>
              <a:off x="614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sp>
        <p:nvSpPr>
          <p:cNvPr id="187" name="Rectangle 186"/>
          <p:cNvSpPr/>
          <p:nvPr/>
        </p:nvSpPr>
        <p:spPr bwMode="auto">
          <a:xfrm>
            <a:off x="5542162" y="1205024"/>
            <a:ext cx="73152" cy="100584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88" name="Straight Connector 187"/>
          <p:cNvCxnSpPr/>
          <p:nvPr/>
        </p:nvCxnSpPr>
        <p:spPr bwMode="auto">
          <a:xfrm>
            <a:off x="4902046" y="3559995"/>
            <a:ext cx="2243033" cy="0"/>
          </a:xfrm>
          <a:prstGeom prst="line">
            <a:avLst/>
          </a:prstGeom>
          <a:noFill/>
          <a:ln w="12700" cap="flat" cmpd="sng" algn="ctr">
            <a:solidFill>
              <a:schemeClr val="accent2"/>
            </a:solidFill>
            <a:prstDash val="sysDash"/>
            <a:round/>
            <a:headEnd type="none" w="lg" len="med"/>
            <a:tailEnd type="none" w="lg" len="med"/>
          </a:ln>
          <a:effectLst/>
        </p:spPr>
      </p:cxnSp>
      <p:sp>
        <p:nvSpPr>
          <p:cNvPr id="111" name="Block Arc 44"/>
          <p:cNvSpPr>
            <a:spLocks/>
          </p:cNvSpPr>
          <p:nvPr/>
        </p:nvSpPr>
        <p:spPr bwMode="auto">
          <a:xfrm>
            <a:off x="5521166" y="1039564"/>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bg1"/>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117" name="Group 116"/>
          <p:cNvGrpSpPr/>
          <p:nvPr/>
        </p:nvGrpSpPr>
        <p:grpSpPr>
          <a:xfrm>
            <a:off x="990600" y="1244025"/>
            <a:ext cx="1600200" cy="584775"/>
            <a:chOff x="990600" y="755114"/>
            <a:chExt cx="1600200" cy="584775"/>
          </a:xfrm>
        </p:grpSpPr>
        <p:sp>
          <p:nvSpPr>
            <p:cNvPr id="119" name="Text Box 83"/>
            <p:cNvSpPr txBox="1">
              <a:spLocks noChangeArrowheads="1"/>
            </p:cNvSpPr>
            <p:nvPr/>
          </p:nvSpPr>
          <p:spPr bwMode="auto">
            <a:xfrm>
              <a:off x="990600" y="755114"/>
              <a:ext cx="1295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HN" sz="1600" dirty="0" smtClean="0"/>
                <a:t>Caja de Agua Decantada</a:t>
              </a:r>
              <a:endParaRPr lang="es-HN" sz="1600" dirty="0"/>
            </a:p>
          </p:txBody>
        </p:sp>
        <p:cxnSp>
          <p:nvCxnSpPr>
            <p:cNvPr id="120" name="Straight Arrow Connector 119"/>
            <p:cNvCxnSpPr>
              <a:stCxn id="119" idx="3"/>
            </p:cNvCxnSpPr>
            <p:nvPr/>
          </p:nvCxnSpPr>
          <p:spPr>
            <a:xfrm flipV="1">
              <a:off x="2286000" y="955324"/>
              <a:ext cx="304800" cy="92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673600"/>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32"/>
          <p:cNvSpPr/>
          <p:nvPr/>
        </p:nvSpPr>
        <p:spPr>
          <a:xfrm>
            <a:off x="3543300" y="1279063"/>
            <a:ext cx="825500" cy="236537"/>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32"/>
          <p:cNvSpPr/>
          <p:nvPr/>
        </p:nvSpPr>
        <p:spPr>
          <a:xfrm>
            <a:off x="2590800" y="422455"/>
            <a:ext cx="952500" cy="1097280"/>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248" name="Line 80"/>
          <p:cNvSpPr>
            <a:spLocks noChangeShapeType="1"/>
          </p:cNvSpPr>
          <p:nvPr/>
        </p:nvSpPr>
        <p:spPr bwMode="auto">
          <a:xfrm>
            <a:off x="4572000" y="1375900"/>
            <a:ext cx="228600" cy="3048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50" name="Text Box 82"/>
          <p:cNvSpPr txBox="1">
            <a:spLocks noChangeArrowheads="1"/>
          </p:cNvSpPr>
          <p:nvPr/>
        </p:nvSpPr>
        <p:spPr bwMode="auto">
          <a:xfrm>
            <a:off x="0" y="0"/>
            <a:ext cx="221157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s-HN" sz="3600" b="1" dirty="0" smtClean="0"/>
              <a:t>Terminar filtración</a:t>
            </a:r>
            <a:endParaRPr lang="es-HN" sz="3600" b="1" dirty="0"/>
          </a:p>
        </p:txBody>
      </p:sp>
      <p:sp>
        <p:nvSpPr>
          <p:cNvPr id="104" name="Freeform 67"/>
          <p:cNvSpPr>
            <a:spLocks/>
          </p:cNvSpPr>
          <p:nvPr/>
        </p:nvSpPr>
        <p:spPr bwMode="auto">
          <a:xfrm>
            <a:off x="4320205" y="1300494"/>
            <a:ext cx="190500" cy="63500"/>
          </a:xfrm>
          <a:custGeom>
            <a:avLst/>
            <a:gdLst/>
            <a:ahLst/>
            <a:cxnLst>
              <a:cxn ang="0">
                <a:pos x="0" y="12"/>
              </a:cxn>
              <a:cxn ang="0">
                <a:pos x="90" y="12"/>
              </a:cxn>
              <a:cxn ang="0">
                <a:pos x="168" y="84"/>
              </a:cxn>
            </a:cxnLst>
            <a:rect l="0" t="0" r="r" b="b"/>
            <a:pathLst>
              <a:path w="168" h="84">
                <a:moveTo>
                  <a:pt x="0" y="12"/>
                </a:moveTo>
                <a:cubicBezTo>
                  <a:pt x="31" y="6"/>
                  <a:pt x="62" y="0"/>
                  <a:pt x="90" y="12"/>
                </a:cubicBezTo>
                <a:cubicBezTo>
                  <a:pt x="118" y="24"/>
                  <a:pt x="143" y="54"/>
                  <a:pt x="168" y="84"/>
                </a:cubicBezTo>
              </a:path>
            </a:pathLst>
          </a:custGeom>
          <a:solidFill>
            <a:srgbClr val="3399FF"/>
          </a:solidFill>
          <a:ln w="76200" cmpd="sng">
            <a:solidFill>
              <a:srgbClr val="3399FF"/>
            </a:solidFill>
            <a:round/>
            <a:headEnd/>
            <a:tailEnd/>
          </a:ln>
          <a:effectLst/>
        </p:spPr>
        <p:txBody>
          <a:bodyPr/>
          <a:lstStyle/>
          <a:p>
            <a:endParaRPr lang="en-US"/>
          </a:p>
        </p:txBody>
      </p:sp>
      <p:sp>
        <p:nvSpPr>
          <p:cNvPr id="105" name="Rectangle 104"/>
          <p:cNvSpPr/>
          <p:nvPr/>
        </p:nvSpPr>
        <p:spPr>
          <a:xfrm>
            <a:off x="375781" y="6987291"/>
            <a:ext cx="7265096" cy="954107"/>
          </a:xfrm>
          <a:prstGeom prst="rect">
            <a:avLst/>
          </a:prstGeom>
        </p:spPr>
        <p:txBody>
          <a:bodyPr wrap="square">
            <a:spAutoFit/>
          </a:bodyPr>
          <a:lstStyle/>
          <a:p>
            <a:r>
              <a:rPr lang="en-US" b="0" dirty="0" smtClean="0"/>
              <a:t>What causes water to flow through the filter bed?</a:t>
            </a:r>
          </a:p>
          <a:p>
            <a:r>
              <a:rPr lang="en-US" b="0" dirty="0" smtClean="0"/>
              <a:t>____________________________ </a:t>
            </a:r>
            <a:endParaRPr lang="en-US" b="0" dirty="0"/>
          </a:p>
        </p:txBody>
      </p:sp>
      <p:sp>
        <p:nvSpPr>
          <p:cNvPr id="107" name="Rectangle 106"/>
          <p:cNvSpPr/>
          <p:nvPr/>
        </p:nvSpPr>
        <p:spPr>
          <a:xfrm>
            <a:off x="440296" y="7355548"/>
            <a:ext cx="4670323" cy="523220"/>
          </a:xfrm>
          <a:prstGeom prst="rect">
            <a:avLst/>
          </a:prstGeom>
        </p:spPr>
        <p:txBody>
          <a:bodyPr wrap="square">
            <a:spAutoFit/>
          </a:bodyPr>
          <a:lstStyle/>
          <a:p>
            <a:r>
              <a:rPr lang="en-US" b="0" dirty="0" smtClean="0">
                <a:solidFill>
                  <a:schemeClr val="accent4"/>
                </a:solidFill>
              </a:rPr>
              <a:t>differences in piezometric head</a:t>
            </a:r>
            <a:endParaRPr lang="en-US" b="0" dirty="0">
              <a:solidFill>
                <a:schemeClr val="accent4"/>
              </a:solidFill>
            </a:endParaRPr>
          </a:p>
        </p:txBody>
      </p:sp>
      <p:cxnSp>
        <p:nvCxnSpPr>
          <p:cNvPr id="121" name="Straight Connector 120"/>
          <p:cNvCxnSpPr/>
          <p:nvPr/>
        </p:nvCxnSpPr>
        <p:spPr bwMode="auto">
          <a:xfrm>
            <a:off x="3519814" y="444655"/>
            <a:ext cx="3206663" cy="0"/>
          </a:xfrm>
          <a:prstGeom prst="line">
            <a:avLst/>
          </a:prstGeom>
          <a:noFill/>
          <a:ln w="12700" cap="flat" cmpd="sng" algn="ctr">
            <a:solidFill>
              <a:schemeClr val="accent2"/>
            </a:solidFill>
            <a:prstDash val="sysDash"/>
            <a:round/>
            <a:headEnd type="none" w="lg" len="med"/>
            <a:tailEnd type="none" w="lg" len="med"/>
          </a:ln>
          <a:effectLst/>
        </p:spPr>
      </p:cxnSp>
      <p:cxnSp>
        <p:nvCxnSpPr>
          <p:cNvPr id="122" name="Straight Connector 121"/>
          <p:cNvCxnSpPr/>
          <p:nvPr/>
        </p:nvCxnSpPr>
        <p:spPr bwMode="auto">
          <a:xfrm>
            <a:off x="3534428" y="1280910"/>
            <a:ext cx="3192049" cy="0"/>
          </a:xfrm>
          <a:prstGeom prst="line">
            <a:avLst/>
          </a:prstGeom>
          <a:noFill/>
          <a:ln w="12700" cap="flat" cmpd="sng" algn="ctr">
            <a:solidFill>
              <a:schemeClr val="accent2"/>
            </a:solidFill>
            <a:prstDash val="sysDash"/>
            <a:round/>
            <a:headEnd type="none" w="lg" len="med"/>
            <a:tailEnd type="none" w="lg" len="med"/>
          </a:ln>
          <a:effectLst/>
        </p:spPr>
      </p:cxnSp>
      <p:cxnSp>
        <p:nvCxnSpPr>
          <p:cNvPr id="134" name="Straight Arrow Connector 133"/>
          <p:cNvCxnSpPr/>
          <p:nvPr/>
        </p:nvCxnSpPr>
        <p:spPr bwMode="auto">
          <a:xfrm flipH="1">
            <a:off x="3970751" y="727677"/>
            <a:ext cx="62630" cy="475989"/>
          </a:xfrm>
          <a:prstGeom prst="straightConnector1">
            <a:avLst/>
          </a:prstGeom>
          <a:noFill/>
          <a:ln w="12700" cap="flat" cmpd="sng" algn="ctr">
            <a:solidFill>
              <a:schemeClr val="bg2"/>
            </a:solidFill>
            <a:prstDash val="solid"/>
            <a:round/>
            <a:headEnd type="none" w="lg" len="med"/>
            <a:tailEnd type="arrow"/>
          </a:ln>
          <a:effectLst/>
        </p:spPr>
      </p:cxnSp>
      <p:sp>
        <p:nvSpPr>
          <p:cNvPr id="137" name="Rectangle 169"/>
          <p:cNvSpPr>
            <a:spLocks noChangeArrowheads="1"/>
          </p:cNvSpPr>
          <p:nvPr/>
        </p:nvSpPr>
        <p:spPr bwMode="auto">
          <a:xfrm flipV="1">
            <a:off x="3543300" y="4435695"/>
            <a:ext cx="1322388"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38" name="Rectangle 169"/>
          <p:cNvSpPr>
            <a:spLocks noChangeArrowheads="1"/>
          </p:cNvSpPr>
          <p:nvPr/>
        </p:nvSpPr>
        <p:spPr bwMode="auto">
          <a:xfrm flipV="1">
            <a:off x="4051300" y="5507257"/>
            <a:ext cx="8255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39" name="Rectangle 138"/>
          <p:cNvSpPr>
            <a:spLocks noChangeArrowheads="1"/>
          </p:cNvSpPr>
          <p:nvPr/>
        </p:nvSpPr>
        <p:spPr bwMode="auto">
          <a:xfrm flipH="1">
            <a:off x="4144962" y="1562986"/>
            <a:ext cx="64008" cy="3118771"/>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0" name="Rectangle 11"/>
          <p:cNvSpPr>
            <a:spLocks noChangeArrowheads="1"/>
          </p:cNvSpPr>
          <p:nvPr/>
        </p:nvSpPr>
        <p:spPr bwMode="auto">
          <a:xfrm flipH="1">
            <a:off x="3127375" y="1541721"/>
            <a:ext cx="62392" cy="352421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1" name="Rectangle 11"/>
          <p:cNvSpPr>
            <a:spLocks noChangeArrowheads="1"/>
          </p:cNvSpPr>
          <p:nvPr/>
        </p:nvSpPr>
        <p:spPr bwMode="auto">
          <a:xfrm flipH="1">
            <a:off x="2908299" y="1573619"/>
            <a:ext cx="64008" cy="4219389"/>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2" name="Rectangle 11"/>
          <p:cNvSpPr>
            <a:spLocks noChangeArrowheads="1"/>
          </p:cNvSpPr>
          <p:nvPr/>
        </p:nvSpPr>
        <p:spPr bwMode="auto">
          <a:xfrm flipH="1">
            <a:off x="2668587" y="1520457"/>
            <a:ext cx="63979" cy="4993276"/>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cxnSp>
        <p:nvCxnSpPr>
          <p:cNvPr id="145" name="Straight Connector 144"/>
          <p:cNvCxnSpPr/>
          <p:nvPr/>
        </p:nvCxnSpPr>
        <p:spPr bwMode="auto">
          <a:xfrm>
            <a:off x="2590800" y="1536137"/>
            <a:ext cx="177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6" name="Rectangle 145"/>
          <p:cNvSpPr/>
          <p:nvPr/>
        </p:nvSpPr>
        <p:spPr bwMode="auto">
          <a:xfrm>
            <a:off x="26352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7" name="Rectangle 146"/>
          <p:cNvSpPr/>
          <p:nvPr/>
        </p:nvSpPr>
        <p:spPr bwMode="auto">
          <a:xfrm>
            <a:off x="28638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8" name="Rectangle 147"/>
          <p:cNvSpPr/>
          <p:nvPr/>
        </p:nvSpPr>
        <p:spPr bwMode="auto">
          <a:xfrm>
            <a:off x="3089275"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49" name="Straight Connector 6"/>
          <p:cNvCxnSpPr>
            <a:cxnSpLocks noChangeShapeType="1"/>
          </p:cNvCxnSpPr>
          <p:nvPr/>
        </p:nvCxnSpPr>
        <p:spPr bwMode="auto">
          <a:xfrm>
            <a:off x="4368800" y="1347224"/>
            <a:ext cx="0" cy="18891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50" name="Rectangle 149"/>
          <p:cNvSpPr/>
          <p:nvPr/>
        </p:nvSpPr>
        <p:spPr bwMode="auto">
          <a:xfrm>
            <a:off x="2908300" y="1021787"/>
            <a:ext cx="61913" cy="45243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2" name="Rectangle 16"/>
          <p:cNvSpPr/>
          <p:nvPr/>
        </p:nvSpPr>
        <p:spPr bwMode="auto">
          <a:xfrm>
            <a:off x="3135313" y="1010674"/>
            <a:ext cx="61913" cy="46355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 name="Rectangle 152"/>
          <p:cNvSpPr/>
          <p:nvPr/>
        </p:nvSpPr>
        <p:spPr bwMode="auto">
          <a:xfrm>
            <a:off x="3362325" y="1024962"/>
            <a:ext cx="61913" cy="44926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4" name="Rectangle 169"/>
          <p:cNvSpPr>
            <a:spLocks noChangeArrowheads="1"/>
          </p:cNvSpPr>
          <p:nvPr/>
        </p:nvSpPr>
        <p:spPr bwMode="auto">
          <a:xfrm flipV="1">
            <a:off x="2840038" y="6639145"/>
            <a:ext cx="2036763"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55" name="Block Arc 44"/>
          <p:cNvSpPr>
            <a:spLocks/>
          </p:cNvSpPr>
          <p:nvPr/>
        </p:nvSpPr>
        <p:spPr bwMode="auto">
          <a:xfrm rot="16200000">
            <a:off x="2647950" y="6278782"/>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56" name="Rectangle 169"/>
          <p:cNvSpPr>
            <a:spLocks noChangeArrowheads="1"/>
          </p:cNvSpPr>
          <p:nvPr/>
        </p:nvSpPr>
        <p:spPr bwMode="auto">
          <a:xfrm flipV="1">
            <a:off x="3098800" y="5905720"/>
            <a:ext cx="17668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57" name="Block Arc 44"/>
          <p:cNvSpPr>
            <a:spLocks/>
          </p:cNvSpPr>
          <p:nvPr/>
        </p:nvSpPr>
        <p:spPr bwMode="auto">
          <a:xfrm rot="16200000">
            <a:off x="2887663" y="5543770"/>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58" name="Rectangle 169"/>
          <p:cNvSpPr>
            <a:spLocks noChangeArrowheads="1"/>
          </p:cNvSpPr>
          <p:nvPr/>
        </p:nvSpPr>
        <p:spPr bwMode="auto">
          <a:xfrm flipV="1">
            <a:off x="3289300" y="5129432"/>
            <a:ext cx="15763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59" name="Block Arc 44"/>
          <p:cNvSpPr>
            <a:spLocks/>
          </p:cNvSpPr>
          <p:nvPr/>
        </p:nvSpPr>
        <p:spPr bwMode="auto">
          <a:xfrm rot="16200000">
            <a:off x="3114675" y="4778595"/>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60" name="Rectangle 11"/>
          <p:cNvSpPr>
            <a:spLocks noChangeArrowheads="1"/>
          </p:cNvSpPr>
          <p:nvPr/>
        </p:nvSpPr>
        <p:spPr bwMode="auto">
          <a:xfrm flipH="1">
            <a:off x="3354386" y="1562986"/>
            <a:ext cx="64008" cy="274729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61" name="Rectangle 160"/>
          <p:cNvSpPr/>
          <p:nvPr/>
        </p:nvSpPr>
        <p:spPr bwMode="auto">
          <a:xfrm>
            <a:off x="3317875" y="1474224"/>
            <a:ext cx="134938"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2" name="Block Arc 44"/>
          <p:cNvSpPr>
            <a:spLocks/>
          </p:cNvSpPr>
          <p:nvPr/>
        </p:nvSpPr>
        <p:spPr bwMode="auto">
          <a:xfrm rot="16200000">
            <a:off x="3336925" y="4076920"/>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63" name="Rectangle 169"/>
          <p:cNvSpPr>
            <a:spLocks noChangeArrowheads="1"/>
          </p:cNvSpPr>
          <p:nvPr/>
        </p:nvSpPr>
        <p:spPr bwMode="auto">
          <a:xfrm flipV="1">
            <a:off x="3830638" y="6261320"/>
            <a:ext cx="103505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65" name="Rectangle 11"/>
          <p:cNvSpPr>
            <a:spLocks noChangeArrowheads="1"/>
          </p:cNvSpPr>
          <p:nvPr/>
        </p:nvSpPr>
        <p:spPr bwMode="auto">
          <a:xfrm flipH="1">
            <a:off x="3924300" y="1562986"/>
            <a:ext cx="62909" cy="381727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66" name="Rectangle 11"/>
          <p:cNvSpPr>
            <a:spLocks noChangeArrowheads="1"/>
          </p:cNvSpPr>
          <p:nvPr/>
        </p:nvSpPr>
        <p:spPr bwMode="auto">
          <a:xfrm flipH="1">
            <a:off x="3673474" y="1552353"/>
            <a:ext cx="64008" cy="468356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67" name="Block Arc 44"/>
          <p:cNvSpPr>
            <a:spLocks/>
          </p:cNvSpPr>
          <p:nvPr/>
        </p:nvSpPr>
        <p:spPr bwMode="auto">
          <a:xfrm rot="16200000">
            <a:off x="3898900" y="514848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68" name="Rectangle 169"/>
          <p:cNvSpPr>
            <a:spLocks noChangeArrowheads="1"/>
          </p:cNvSpPr>
          <p:nvPr/>
        </p:nvSpPr>
        <p:spPr bwMode="auto">
          <a:xfrm flipV="1">
            <a:off x="4241800" y="4781770"/>
            <a:ext cx="6350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69" name="Block Arc 44"/>
          <p:cNvSpPr>
            <a:spLocks/>
          </p:cNvSpPr>
          <p:nvPr/>
        </p:nvSpPr>
        <p:spPr bwMode="auto">
          <a:xfrm rot="16200000">
            <a:off x="4141788" y="443093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70" name="Block Arc 44"/>
          <p:cNvSpPr>
            <a:spLocks/>
          </p:cNvSpPr>
          <p:nvPr/>
        </p:nvSpPr>
        <p:spPr bwMode="auto">
          <a:xfrm rot="16200000">
            <a:off x="3640138" y="5913657"/>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71" name="Rectangle 14"/>
          <p:cNvSpPr/>
          <p:nvPr/>
        </p:nvSpPr>
        <p:spPr bwMode="auto">
          <a:xfrm>
            <a:off x="3638550"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2" name="Rectangle 17"/>
          <p:cNvSpPr/>
          <p:nvPr/>
        </p:nvSpPr>
        <p:spPr bwMode="auto">
          <a:xfrm>
            <a:off x="3876675"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3" name="Rectangle 20"/>
          <p:cNvSpPr/>
          <p:nvPr/>
        </p:nvSpPr>
        <p:spPr bwMode="auto">
          <a:xfrm>
            <a:off x="4113213"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3" name="Group 110"/>
          <p:cNvGrpSpPr/>
          <p:nvPr/>
        </p:nvGrpSpPr>
        <p:grpSpPr>
          <a:xfrm>
            <a:off x="2590800" y="223284"/>
            <a:ext cx="952500" cy="1312853"/>
            <a:chOff x="2590800" y="545537"/>
            <a:chExt cx="952500" cy="990600"/>
          </a:xfrm>
        </p:grpSpPr>
        <p:cxnSp>
          <p:nvCxnSpPr>
            <p:cNvPr id="144" name="Straight Connector 6"/>
            <p:cNvCxnSpPr>
              <a:cxnSpLocks noChangeShapeType="1"/>
            </p:cNvCxnSpPr>
            <p:nvPr/>
          </p:nvCxnSpPr>
          <p:spPr bwMode="auto">
            <a:xfrm>
              <a:off x="35433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76" name="Straight Connector 4"/>
            <p:cNvCxnSpPr>
              <a:cxnSpLocks noChangeShapeType="1"/>
            </p:cNvCxnSpPr>
            <p:nvPr/>
          </p:nvCxnSpPr>
          <p:spPr bwMode="auto">
            <a:xfrm>
              <a:off x="25908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sp>
        <p:nvSpPr>
          <p:cNvPr id="7240" name="Line 72"/>
          <p:cNvSpPr>
            <a:spLocks noChangeShapeType="1"/>
          </p:cNvSpPr>
          <p:nvPr/>
        </p:nvSpPr>
        <p:spPr bwMode="auto">
          <a:xfrm>
            <a:off x="2697902" y="349787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1" name="Line 73"/>
          <p:cNvSpPr>
            <a:spLocks noChangeShapeType="1"/>
          </p:cNvSpPr>
          <p:nvPr/>
        </p:nvSpPr>
        <p:spPr bwMode="auto">
          <a:xfrm>
            <a:off x="2942377" y="349152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2" name="Line 74"/>
          <p:cNvSpPr>
            <a:spLocks noChangeShapeType="1"/>
          </p:cNvSpPr>
          <p:nvPr/>
        </p:nvSpPr>
        <p:spPr bwMode="auto">
          <a:xfrm>
            <a:off x="3167802" y="350422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3" name="Line 75"/>
          <p:cNvSpPr>
            <a:spLocks noChangeShapeType="1"/>
          </p:cNvSpPr>
          <p:nvPr/>
        </p:nvSpPr>
        <p:spPr bwMode="auto">
          <a:xfrm>
            <a:off x="3388465" y="3504228"/>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4" name="Line 76"/>
          <p:cNvSpPr>
            <a:spLocks noChangeShapeType="1"/>
          </p:cNvSpPr>
          <p:nvPr/>
        </p:nvSpPr>
        <p:spPr bwMode="auto">
          <a:xfrm flipV="1">
            <a:off x="3701202" y="3489941"/>
            <a:ext cx="14288"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5" name="Line 77"/>
          <p:cNvSpPr>
            <a:spLocks noChangeShapeType="1"/>
          </p:cNvSpPr>
          <p:nvPr/>
        </p:nvSpPr>
        <p:spPr bwMode="auto">
          <a:xfrm flipV="1">
            <a:off x="3959965" y="3496291"/>
            <a:ext cx="14287"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6" name="Line 78"/>
          <p:cNvSpPr>
            <a:spLocks noChangeShapeType="1"/>
          </p:cNvSpPr>
          <p:nvPr/>
        </p:nvSpPr>
        <p:spPr bwMode="auto">
          <a:xfrm flipV="1">
            <a:off x="4204440" y="3504228"/>
            <a:ext cx="14287"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Rectangle 32"/>
          <p:cNvSpPr/>
          <p:nvPr/>
        </p:nvSpPr>
        <p:spPr>
          <a:xfrm>
            <a:off x="4876800" y="510340"/>
            <a:ext cx="1262063" cy="3941064"/>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1" name="Rectangle 150"/>
          <p:cNvSpPr>
            <a:spLocks noChangeArrowheads="1"/>
          </p:cNvSpPr>
          <p:nvPr/>
        </p:nvSpPr>
        <p:spPr bwMode="auto">
          <a:xfrm>
            <a:off x="4879975" y="4441666"/>
            <a:ext cx="1262063" cy="2266950"/>
          </a:xfrm>
          <a:prstGeom prst="rect">
            <a:avLst/>
          </a:prstGeom>
          <a:blipFill>
            <a:blip r:embed="rId3" cstate="screen"/>
            <a:tile tx="0" ty="0" sx="100000" sy="100000" flip="none" algn="tl"/>
          </a:blipFill>
          <a:ln>
            <a:noFill/>
          </a:ln>
          <a:extLst>
            <a:ext uri="{91240B29-F687-4F45-9708-019B960494DF}">
              <a14:hiddenLine xmlns:a14="http://schemas.microsoft.com/office/drawing/2010/main" w="25400" algn="ctr">
                <a:solidFill>
                  <a:srgbClr val="385D8A"/>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7182" name="Line 53"/>
          <p:cNvSpPr>
            <a:spLocks noChangeShapeType="1"/>
          </p:cNvSpPr>
          <p:nvPr/>
        </p:nvSpPr>
        <p:spPr bwMode="auto">
          <a:xfrm>
            <a:off x="6427788"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3" name="Line 54"/>
          <p:cNvSpPr>
            <a:spLocks noChangeShapeType="1"/>
          </p:cNvSpPr>
          <p:nvPr/>
        </p:nvSpPr>
        <p:spPr bwMode="auto">
          <a:xfrm>
            <a:off x="6511925"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4" name="Line 56"/>
          <p:cNvSpPr>
            <a:spLocks noChangeShapeType="1"/>
          </p:cNvSpPr>
          <p:nvPr/>
        </p:nvSpPr>
        <p:spPr bwMode="auto">
          <a:xfrm>
            <a:off x="6443663"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5" name="Line 57"/>
          <p:cNvSpPr>
            <a:spLocks noChangeShapeType="1"/>
          </p:cNvSpPr>
          <p:nvPr/>
        </p:nvSpPr>
        <p:spPr bwMode="auto">
          <a:xfrm>
            <a:off x="6527800"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6" name="Oval 55"/>
          <p:cNvSpPr>
            <a:spLocks noChangeArrowheads="1"/>
          </p:cNvSpPr>
          <p:nvPr/>
        </p:nvSpPr>
        <p:spPr bwMode="auto">
          <a:xfrm rot="5400000">
            <a:off x="6333331" y="484734"/>
            <a:ext cx="269875" cy="246062"/>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7187" name="Line 58"/>
          <p:cNvSpPr>
            <a:spLocks noChangeShapeType="1"/>
          </p:cNvSpPr>
          <p:nvPr/>
        </p:nvSpPr>
        <p:spPr bwMode="auto">
          <a:xfrm rot="5400000" flipH="1">
            <a:off x="6469062" y="447427"/>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88" name="Line 59"/>
          <p:cNvSpPr>
            <a:spLocks noChangeShapeType="1"/>
          </p:cNvSpPr>
          <p:nvPr/>
        </p:nvSpPr>
        <p:spPr bwMode="auto">
          <a:xfrm rot="5400000" flipH="1">
            <a:off x="6466681" y="538708"/>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 name="Can 78"/>
          <p:cNvSpPr>
            <a:spLocks noChangeArrowheads="1"/>
          </p:cNvSpPr>
          <p:nvPr/>
        </p:nvSpPr>
        <p:spPr bwMode="auto">
          <a:xfrm rot="5400000">
            <a:off x="5453063" y="4194016"/>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6" name="Can 78"/>
          <p:cNvSpPr>
            <a:spLocks noChangeArrowheads="1"/>
          </p:cNvSpPr>
          <p:nvPr/>
        </p:nvSpPr>
        <p:spPr bwMode="auto">
          <a:xfrm rot="5400000">
            <a:off x="5453856" y="4925060"/>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7" name="Can 78"/>
          <p:cNvSpPr>
            <a:spLocks noChangeArrowheads="1"/>
          </p:cNvSpPr>
          <p:nvPr/>
        </p:nvSpPr>
        <p:spPr bwMode="auto">
          <a:xfrm rot="5400000">
            <a:off x="5453856" y="5326698"/>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9" name="Can 78"/>
          <p:cNvSpPr>
            <a:spLocks noChangeArrowheads="1"/>
          </p:cNvSpPr>
          <p:nvPr/>
        </p:nvSpPr>
        <p:spPr bwMode="auto">
          <a:xfrm rot="5400000">
            <a:off x="5453063" y="6057741"/>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2" name="Can 78"/>
          <p:cNvSpPr>
            <a:spLocks noChangeArrowheads="1"/>
          </p:cNvSpPr>
          <p:nvPr/>
        </p:nvSpPr>
        <p:spPr bwMode="auto">
          <a:xfrm rot="5400000">
            <a:off x="5453063" y="3854291"/>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3" name="Can 78"/>
          <p:cNvSpPr>
            <a:spLocks noChangeArrowheads="1"/>
          </p:cNvSpPr>
          <p:nvPr/>
        </p:nvSpPr>
        <p:spPr bwMode="auto">
          <a:xfrm rot="5400000">
            <a:off x="5453856" y="4547235"/>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4" name="Can 78"/>
          <p:cNvSpPr>
            <a:spLocks noChangeArrowheads="1"/>
          </p:cNvSpPr>
          <p:nvPr/>
        </p:nvSpPr>
        <p:spPr bwMode="auto">
          <a:xfrm rot="5400000">
            <a:off x="5453063" y="5679916"/>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68" name="Down Arrow 67"/>
          <p:cNvSpPr>
            <a:spLocks noChangeArrowheads="1"/>
          </p:cNvSpPr>
          <p:nvPr/>
        </p:nvSpPr>
        <p:spPr bwMode="auto">
          <a:xfrm rot="10800000">
            <a:off x="5413375" y="4886166"/>
            <a:ext cx="204788" cy="185738"/>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0" name="Down Arrow 67"/>
          <p:cNvSpPr>
            <a:spLocks noChangeArrowheads="1"/>
          </p:cNvSpPr>
          <p:nvPr/>
        </p:nvSpPr>
        <p:spPr bwMode="auto">
          <a:xfrm rot="10800000">
            <a:off x="5410200" y="5627529"/>
            <a:ext cx="204788" cy="185737"/>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1" name="Down Arrow 67"/>
          <p:cNvSpPr>
            <a:spLocks noChangeArrowheads="1"/>
          </p:cNvSpPr>
          <p:nvPr/>
        </p:nvSpPr>
        <p:spPr bwMode="auto">
          <a:xfrm rot="10800000">
            <a:off x="5410200" y="6389529"/>
            <a:ext cx="204788" cy="185737"/>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2" name="Down Arrow 67"/>
          <p:cNvSpPr>
            <a:spLocks noChangeArrowheads="1"/>
          </p:cNvSpPr>
          <p:nvPr/>
        </p:nvSpPr>
        <p:spPr bwMode="auto">
          <a:xfrm>
            <a:off x="5413375" y="4544854"/>
            <a:ext cx="204788" cy="185737"/>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3" name="Down Arrow 67"/>
          <p:cNvSpPr>
            <a:spLocks noChangeArrowheads="1"/>
          </p:cNvSpPr>
          <p:nvPr/>
        </p:nvSpPr>
        <p:spPr bwMode="auto">
          <a:xfrm>
            <a:off x="5405438" y="5265579"/>
            <a:ext cx="204787" cy="185737"/>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4344" name="Down Arrow 67"/>
          <p:cNvSpPr>
            <a:spLocks noChangeArrowheads="1"/>
          </p:cNvSpPr>
          <p:nvPr/>
        </p:nvSpPr>
        <p:spPr bwMode="auto">
          <a:xfrm>
            <a:off x="5411788" y="6025991"/>
            <a:ext cx="204787" cy="185738"/>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95" name="Rectangle 94"/>
          <p:cNvSpPr/>
          <p:nvPr/>
        </p:nvSpPr>
        <p:spPr bwMode="auto">
          <a:xfrm>
            <a:off x="5531325" y="1265274"/>
            <a:ext cx="93298" cy="2600924"/>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6" name="Block Arc 44"/>
          <p:cNvSpPr>
            <a:spLocks/>
          </p:cNvSpPr>
          <p:nvPr/>
        </p:nvSpPr>
        <p:spPr bwMode="auto">
          <a:xfrm>
            <a:off x="5521166" y="1039564"/>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bg1"/>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4" name="Group 329"/>
          <p:cNvGrpSpPr>
            <a:grpSpLocks/>
          </p:cNvGrpSpPr>
          <p:nvPr/>
        </p:nvGrpSpPr>
        <p:grpSpPr bwMode="auto">
          <a:xfrm rot="10800000">
            <a:off x="6280150" y="900657"/>
            <a:ext cx="255588" cy="376238"/>
            <a:chOff x="1440" y="3168"/>
            <a:chExt cx="192" cy="288"/>
          </a:xfrm>
        </p:grpSpPr>
        <p:sp>
          <p:nvSpPr>
            <p:cNvPr id="99" name="Rectangle 330"/>
            <p:cNvSpPr>
              <a:spLocks noChangeArrowheads="1"/>
            </p:cNvSpPr>
            <p:nvPr/>
          </p:nvSpPr>
          <p:spPr bwMode="auto">
            <a:xfrm>
              <a:off x="1440" y="3168"/>
              <a:ext cx="96" cy="288"/>
            </a:xfrm>
            <a:prstGeom prst="rect">
              <a:avLst/>
            </a:prstGeom>
            <a:solidFill>
              <a:schemeClr val="bg1"/>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00" name="Rectangle 331"/>
            <p:cNvSpPr>
              <a:spLocks noChangeArrowheads="1"/>
            </p:cNvSpPr>
            <p:nvPr/>
          </p:nvSpPr>
          <p:spPr bwMode="auto">
            <a:xfrm>
              <a:off x="1536" y="3264"/>
              <a:ext cx="96" cy="96"/>
            </a:xfrm>
            <a:prstGeom prst="rect">
              <a:avLst/>
            </a:prstGeom>
            <a:solidFill>
              <a:schemeClr val="bg1"/>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01" name="Rectangle 100"/>
          <p:cNvSpPr/>
          <p:nvPr/>
        </p:nvSpPr>
        <p:spPr bwMode="auto">
          <a:xfrm>
            <a:off x="4898628" y="3858655"/>
            <a:ext cx="1240235" cy="83345"/>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 name="Rectangle 101"/>
          <p:cNvSpPr/>
          <p:nvPr/>
        </p:nvSpPr>
        <p:spPr bwMode="auto">
          <a:xfrm>
            <a:off x="5741828" y="1047502"/>
            <a:ext cx="538322" cy="9366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18" name="Rectangle 117"/>
          <p:cNvSpPr/>
          <p:nvPr/>
        </p:nvSpPr>
        <p:spPr bwMode="auto">
          <a:xfrm>
            <a:off x="6431755" y="1265274"/>
            <a:ext cx="73152" cy="2569813"/>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23" name="Straight Connector 122"/>
          <p:cNvCxnSpPr/>
          <p:nvPr/>
        </p:nvCxnSpPr>
        <p:spPr bwMode="auto">
          <a:xfrm>
            <a:off x="4901853" y="498934"/>
            <a:ext cx="1824624" cy="0"/>
          </a:xfrm>
          <a:prstGeom prst="line">
            <a:avLst/>
          </a:prstGeom>
          <a:noFill/>
          <a:ln w="12700" cap="flat" cmpd="sng" algn="ctr">
            <a:solidFill>
              <a:schemeClr val="accent2"/>
            </a:solidFill>
            <a:prstDash val="sysDash"/>
            <a:round/>
            <a:headEnd type="none" w="lg" len="med"/>
            <a:tailEnd type="none" w="lg" len="med"/>
          </a:ln>
          <a:effectLst/>
        </p:spPr>
      </p:cxnSp>
      <p:sp>
        <p:nvSpPr>
          <p:cNvPr id="128" name="Right Brace 127"/>
          <p:cNvSpPr/>
          <p:nvPr/>
        </p:nvSpPr>
        <p:spPr bwMode="auto">
          <a:xfrm>
            <a:off x="6741038" y="446568"/>
            <a:ext cx="263413" cy="839972"/>
          </a:xfrm>
          <a:prstGeom prst="rightBrace">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5" name="Group 116"/>
          <p:cNvGrpSpPr/>
          <p:nvPr/>
        </p:nvGrpSpPr>
        <p:grpSpPr>
          <a:xfrm>
            <a:off x="4876800" y="170124"/>
            <a:ext cx="1270000" cy="6537960"/>
            <a:chOff x="4876800" y="1729007"/>
            <a:chExt cx="1270000" cy="4973638"/>
          </a:xfrm>
        </p:grpSpPr>
        <p:cxnSp>
          <p:nvCxnSpPr>
            <p:cNvPr id="119" name="Straight Connector 4"/>
            <p:cNvCxnSpPr>
              <a:cxnSpLocks noChangeShapeType="1"/>
            </p:cNvCxnSpPr>
            <p:nvPr/>
          </p:nvCxnSpPr>
          <p:spPr bwMode="auto">
            <a:xfrm>
              <a:off x="487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20" name="Straight Connector 4"/>
            <p:cNvCxnSpPr>
              <a:cxnSpLocks noChangeShapeType="1"/>
            </p:cNvCxnSpPr>
            <p:nvPr/>
          </p:nvCxnSpPr>
          <p:spPr bwMode="auto">
            <a:xfrm>
              <a:off x="614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grpSp>
        <p:nvGrpSpPr>
          <p:cNvPr id="6" name="Group 125"/>
          <p:cNvGrpSpPr/>
          <p:nvPr/>
        </p:nvGrpSpPr>
        <p:grpSpPr>
          <a:xfrm>
            <a:off x="6424801" y="1254642"/>
            <a:ext cx="784525" cy="5510014"/>
            <a:chOff x="6424801" y="1254642"/>
            <a:chExt cx="784525" cy="5510014"/>
          </a:xfrm>
        </p:grpSpPr>
        <p:sp>
          <p:nvSpPr>
            <p:cNvPr id="127" name="Rectangle 126"/>
            <p:cNvSpPr/>
            <p:nvPr/>
          </p:nvSpPr>
          <p:spPr bwMode="auto">
            <a:xfrm>
              <a:off x="6426569" y="1254642"/>
              <a:ext cx="91189" cy="5220586"/>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1" name="Rectangle 130"/>
            <p:cNvSpPr/>
            <p:nvPr/>
          </p:nvSpPr>
          <p:spPr bwMode="auto">
            <a:xfrm>
              <a:off x="6758432" y="3936752"/>
              <a:ext cx="91440" cy="2549108"/>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3" name="Block Arc 44"/>
            <p:cNvSpPr>
              <a:spLocks/>
            </p:cNvSpPr>
            <p:nvPr/>
          </p:nvSpPr>
          <p:spPr bwMode="auto">
            <a:xfrm>
              <a:off x="6750334" y="3730615"/>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8" name="Group 191"/>
            <p:cNvGrpSpPr/>
            <p:nvPr/>
          </p:nvGrpSpPr>
          <p:grpSpPr>
            <a:xfrm>
              <a:off x="6424801" y="6257420"/>
              <a:ext cx="784525" cy="507236"/>
              <a:chOff x="6424801" y="5321716"/>
              <a:chExt cx="784525" cy="507236"/>
            </a:xfrm>
          </p:grpSpPr>
          <p:grpSp>
            <p:nvGrpSpPr>
              <p:cNvPr id="9" name="Group 99"/>
              <p:cNvGrpSpPr/>
              <p:nvPr/>
            </p:nvGrpSpPr>
            <p:grpSpPr>
              <a:xfrm rot="5400000">
                <a:off x="6693428" y="5487856"/>
                <a:ext cx="223645" cy="336234"/>
                <a:chOff x="6280150" y="1319213"/>
                <a:chExt cx="255588" cy="376238"/>
              </a:xfrm>
            </p:grpSpPr>
            <p:sp>
              <p:nvSpPr>
                <p:cNvPr id="179" name="Rectangle 330"/>
                <p:cNvSpPr>
                  <a:spLocks noChangeArrowheads="1"/>
                </p:cNvSpPr>
                <p:nvPr/>
              </p:nvSpPr>
              <p:spPr bwMode="auto">
                <a:xfrm rot="10800000">
                  <a:off x="6407944" y="1319213"/>
                  <a:ext cx="127794" cy="376238"/>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80" name="Rectangle 331"/>
                <p:cNvSpPr>
                  <a:spLocks noChangeArrowheads="1"/>
                </p:cNvSpPr>
                <p:nvPr/>
              </p:nvSpPr>
              <p:spPr bwMode="auto">
                <a:xfrm rot="10800000">
                  <a:off x="6280150" y="1444626"/>
                  <a:ext cx="127794" cy="125413"/>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64" name="Block Arc 44"/>
              <p:cNvSpPr>
                <a:spLocks/>
              </p:cNvSpPr>
              <p:nvPr/>
            </p:nvSpPr>
            <p:spPr bwMode="auto">
              <a:xfrm rot="16200000">
                <a:off x="6425595" y="5320922"/>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10" name="Group 106"/>
              <p:cNvGrpSpPr/>
              <p:nvPr/>
            </p:nvGrpSpPr>
            <p:grpSpPr>
              <a:xfrm rot="16200000">
                <a:off x="6951357" y="5570983"/>
                <a:ext cx="246063" cy="269875"/>
                <a:chOff x="6346031" y="891382"/>
                <a:chExt cx="246063" cy="269875"/>
              </a:xfrm>
            </p:grpSpPr>
            <p:sp>
              <p:nvSpPr>
                <p:cNvPr id="175" name="Oval 55"/>
                <p:cNvSpPr>
                  <a:spLocks noChangeArrowheads="1"/>
                </p:cNvSpPr>
                <p:nvPr/>
              </p:nvSpPr>
              <p:spPr bwMode="auto">
                <a:xfrm rot="5400000">
                  <a:off x="6334125" y="903288"/>
                  <a:ext cx="269875" cy="246063"/>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177" name="Line 58"/>
                <p:cNvSpPr>
                  <a:spLocks noChangeShapeType="1"/>
                </p:cNvSpPr>
                <p:nvPr/>
              </p:nvSpPr>
              <p:spPr bwMode="auto">
                <a:xfrm rot="5400000" flipH="1">
                  <a:off x="6469063" y="866775"/>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8" name="Line 59"/>
                <p:cNvSpPr>
                  <a:spLocks noChangeShapeType="1"/>
                </p:cNvSpPr>
                <p:nvPr/>
              </p:nvSpPr>
              <p:spPr bwMode="auto">
                <a:xfrm rot="5400000" flipH="1">
                  <a:off x="6467475" y="957263"/>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181" name="Rectangle 180"/>
          <p:cNvSpPr/>
          <p:nvPr/>
        </p:nvSpPr>
        <p:spPr bwMode="auto">
          <a:xfrm>
            <a:off x="6441280" y="1265275"/>
            <a:ext cx="64008" cy="393192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2" name="Rectangle 181"/>
          <p:cNvSpPr/>
          <p:nvPr/>
        </p:nvSpPr>
        <p:spPr bwMode="auto">
          <a:xfrm>
            <a:off x="5551687" y="1205024"/>
            <a:ext cx="64008" cy="73152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87" name="Straight Connector 186"/>
          <p:cNvCxnSpPr/>
          <p:nvPr/>
        </p:nvCxnSpPr>
        <p:spPr bwMode="auto">
          <a:xfrm>
            <a:off x="4902046" y="3559995"/>
            <a:ext cx="2243033" cy="0"/>
          </a:xfrm>
          <a:prstGeom prst="line">
            <a:avLst/>
          </a:prstGeom>
          <a:noFill/>
          <a:ln w="12700" cap="flat" cmpd="sng" algn="ctr">
            <a:solidFill>
              <a:schemeClr val="accent2"/>
            </a:solidFill>
            <a:prstDash val="sysDash"/>
            <a:round/>
            <a:headEnd type="none" w="lg" len="med"/>
            <a:tailEnd type="none" w="lg" len="med"/>
          </a:ln>
          <a:effectLst/>
        </p:spPr>
      </p:cxnSp>
      <p:sp>
        <p:nvSpPr>
          <p:cNvPr id="108" name="Text Box 83"/>
          <p:cNvSpPr txBox="1">
            <a:spLocks noChangeArrowheads="1"/>
          </p:cNvSpPr>
          <p:nvPr/>
        </p:nvSpPr>
        <p:spPr bwMode="auto">
          <a:xfrm>
            <a:off x="3625850" y="388203"/>
            <a:ext cx="838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HN" sz="1600" dirty="0" smtClean="0"/>
              <a:t>Caja de Agua Filtrada</a:t>
            </a:r>
            <a:endParaRPr lang="es-HN" sz="1600" dirty="0"/>
          </a:p>
        </p:txBody>
      </p:sp>
      <p:grpSp>
        <p:nvGrpSpPr>
          <p:cNvPr id="109" name="Group 108"/>
          <p:cNvGrpSpPr/>
          <p:nvPr/>
        </p:nvGrpSpPr>
        <p:grpSpPr>
          <a:xfrm>
            <a:off x="990600" y="1167825"/>
            <a:ext cx="1600200" cy="584775"/>
            <a:chOff x="990600" y="755114"/>
            <a:chExt cx="1600200" cy="584775"/>
          </a:xfrm>
        </p:grpSpPr>
        <p:sp>
          <p:nvSpPr>
            <p:cNvPr id="110" name="Text Box 83"/>
            <p:cNvSpPr txBox="1">
              <a:spLocks noChangeArrowheads="1"/>
            </p:cNvSpPr>
            <p:nvPr/>
          </p:nvSpPr>
          <p:spPr bwMode="auto">
            <a:xfrm>
              <a:off x="990600" y="755114"/>
              <a:ext cx="1295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HN" sz="1600" dirty="0" smtClean="0"/>
                <a:t>Caja de Agua Decantada</a:t>
              </a:r>
              <a:endParaRPr lang="es-HN" sz="1600" dirty="0"/>
            </a:p>
          </p:txBody>
        </p:sp>
        <p:cxnSp>
          <p:nvCxnSpPr>
            <p:cNvPr id="111" name="Straight Arrow Connector 110"/>
            <p:cNvCxnSpPr>
              <a:stCxn id="110" idx="3"/>
            </p:cNvCxnSpPr>
            <p:nvPr/>
          </p:nvCxnSpPr>
          <p:spPr>
            <a:xfrm flipV="1">
              <a:off x="2286000" y="955324"/>
              <a:ext cx="304800" cy="92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7303622"/>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 name="Rectangle 169"/>
          <p:cNvSpPr>
            <a:spLocks noChangeArrowheads="1"/>
          </p:cNvSpPr>
          <p:nvPr/>
        </p:nvSpPr>
        <p:spPr bwMode="auto">
          <a:xfrm flipV="1">
            <a:off x="3543300" y="4435695"/>
            <a:ext cx="1322388"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4" name="Rectangle 169"/>
          <p:cNvSpPr>
            <a:spLocks noChangeArrowheads="1"/>
          </p:cNvSpPr>
          <p:nvPr/>
        </p:nvSpPr>
        <p:spPr bwMode="auto">
          <a:xfrm flipV="1">
            <a:off x="4051300" y="5507257"/>
            <a:ext cx="8255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2" name="Rectangle 11"/>
          <p:cNvSpPr>
            <a:spLocks noChangeArrowheads="1"/>
          </p:cNvSpPr>
          <p:nvPr/>
        </p:nvSpPr>
        <p:spPr bwMode="auto">
          <a:xfrm flipH="1">
            <a:off x="4144962" y="1562986"/>
            <a:ext cx="64008" cy="3118771"/>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5" name="Rectangle 11"/>
          <p:cNvSpPr>
            <a:spLocks noChangeArrowheads="1"/>
          </p:cNvSpPr>
          <p:nvPr/>
        </p:nvSpPr>
        <p:spPr bwMode="auto">
          <a:xfrm flipH="1">
            <a:off x="3127375" y="1541721"/>
            <a:ext cx="62392" cy="352421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6" name="Rectangle 11"/>
          <p:cNvSpPr>
            <a:spLocks noChangeArrowheads="1"/>
          </p:cNvSpPr>
          <p:nvPr/>
        </p:nvSpPr>
        <p:spPr bwMode="auto">
          <a:xfrm flipH="1">
            <a:off x="2908299" y="1573619"/>
            <a:ext cx="64008" cy="4219389"/>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2" name="Rectangle 32"/>
          <p:cNvSpPr/>
          <p:nvPr/>
        </p:nvSpPr>
        <p:spPr bwMode="auto">
          <a:xfrm>
            <a:off x="4876800" y="3575257"/>
            <a:ext cx="1262063" cy="3112622"/>
          </a:xfrm>
          <a:prstGeom prst="rect">
            <a:avLst/>
          </a:prstGeom>
          <a:solidFill>
            <a:srgbClr val="3399FF"/>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1" name="Rectangle 150"/>
          <p:cNvSpPr>
            <a:spLocks noChangeArrowheads="1"/>
          </p:cNvSpPr>
          <p:nvPr/>
        </p:nvSpPr>
        <p:spPr bwMode="auto">
          <a:xfrm>
            <a:off x="4879975" y="3916218"/>
            <a:ext cx="1262063" cy="2743200"/>
          </a:xfrm>
          <a:prstGeom prst="rect">
            <a:avLst/>
          </a:prstGeom>
          <a:blipFill dpi="0" rotWithShape="1">
            <a:blip r:embed="rId2" cstate="screen">
              <a:alphaModFix amt="69000"/>
            </a:blip>
            <a:srcRect/>
            <a:tile tx="0" ty="0" sx="100000" sy="100000" flip="none" algn="tl"/>
          </a:blipFill>
          <a:ln>
            <a:noFill/>
          </a:ln>
          <a:extLst>
            <a:ext uri="{91240B29-F687-4F45-9708-019B960494DF}">
              <a14:hiddenLine xmlns:a14="http://schemas.microsoft.com/office/drawing/2010/main" w="25400" algn="ctr">
                <a:solidFill>
                  <a:srgbClr val="385D8A"/>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8" name="Rectangle 11"/>
          <p:cNvSpPr>
            <a:spLocks noChangeArrowheads="1"/>
          </p:cNvSpPr>
          <p:nvPr/>
        </p:nvSpPr>
        <p:spPr bwMode="auto">
          <a:xfrm flipH="1">
            <a:off x="2668587" y="1520457"/>
            <a:ext cx="63979" cy="4993276"/>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74" name="Can 78"/>
          <p:cNvSpPr>
            <a:spLocks noChangeArrowheads="1"/>
          </p:cNvSpPr>
          <p:nvPr/>
        </p:nvSpPr>
        <p:spPr bwMode="auto">
          <a:xfrm rot="5400000">
            <a:off x="5453063" y="4188045"/>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3" name="Rectangle 32"/>
          <p:cNvSpPr/>
          <p:nvPr/>
        </p:nvSpPr>
        <p:spPr bwMode="auto">
          <a:xfrm>
            <a:off x="2590800" y="1304362"/>
            <a:ext cx="952500" cy="215900"/>
          </a:xfrm>
          <a:prstGeom prst="rect">
            <a:avLst/>
          </a:prstGeom>
          <a:solidFill>
            <a:srgbClr val="3399FF"/>
          </a:solidFill>
          <a:ln>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p:cNvCxnSpPr/>
          <p:nvPr/>
        </p:nvCxnSpPr>
        <p:spPr bwMode="auto">
          <a:xfrm>
            <a:off x="2590800" y="1536137"/>
            <a:ext cx="177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bwMode="auto">
          <a:xfrm>
            <a:off x="26352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14"/>
          <p:cNvSpPr/>
          <p:nvPr/>
        </p:nvSpPr>
        <p:spPr bwMode="auto">
          <a:xfrm>
            <a:off x="28638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Rectangle 17"/>
          <p:cNvSpPr/>
          <p:nvPr/>
        </p:nvSpPr>
        <p:spPr bwMode="auto">
          <a:xfrm>
            <a:off x="3089275"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172" name="Straight Connector 6"/>
          <p:cNvCxnSpPr>
            <a:cxnSpLocks noChangeShapeType="1"/>
          </p:cNvCxnSpPr>
          <p:nvPr/>
        </p:nvCxnSpPr>
        <p:spPr bwMode="auto">
          <a:xfrm>
            <a:off x="4368800" y="1347224"/>
            <a:ext cx="0" cy="18891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4" name="Rectangle 13"/>
          <p:cNvSpPr/>
          <p:nvPr/>
        </p:nvSpPr>
        <p:spPr bwMode="auto">
          <a:xfrm>
            <a:off x="2908300" y="1021787"/>
            <a:ext cx="61913" cy="45243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16"/>
          <p:cNvSpPr/>
          <p:nvPr/>
        </p:nvSpPr>
        <p:spPr bwMode="auto">
          <a:xfrm>
            <a:off x="3135313" y="1010674"/>
            <a:ext cx="61913" cy="46355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 name="Rectangle 19"/>
          <p:cNvSpPr/>
          <p:nvPr/>
        </p:nvSpPr>
        <p:spPr bwMode="auto">
          <a:xfrm>
            <a:off x="3362325" y="1024962"/>
            <a:ext cx="61913" cy="44926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Can 78"/>
          <p:cNvSpPr>
            <a:spLocks noChangeArrowheads="1"/>
          </p:cNvSpPr>
          <p:nvPr/>
        </p:nvSpPr>
        <p:spPr bwMode="auto">
          <a:xfrm rot="5400000">
            <a:off x="5454650" y="4918295"/>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7" name="Can 78"/>
          <p:cNvSpPr>
            <a:spLocks noChangeArrowheads="1"/>
          </p:cNvSpPr>
          <p:nvPr/>
        </p:nvSpPr>
        <p:spPr bwMode="auto">
          <a:xfrm rot="5400000">
            <a:off x="5454650" y="5319932"/>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19" name="Can 78"/>
          <p:cNvSpPr>
            <a:spLocks noChangeArrowheads="1"/>
          </p:cNvSpPr>
          <p:nvPr/>
        </p:nvSpPr>
        <p:spPr bwMode="auto">
          <a:xfrm rot="5400000">
            <a:off x="5453063" y="6051770"/>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2" name="Can 78"/>
          <p:cNvSpPr>
            <a:spLocks noChangeArrowheads="1"/>
          </p:cNvSpPr>
          <p:nvPr/>
        </p:nvSpPr>
        <p:spPr bwMode="auto">
          <a:xfrm rot="5400000">
            <a:off x="5453063" y="3848320"/>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3" name="Can 78"/>
          <p:cNvSpPr>
            <a:spLocks noChangeArrowheads="1"/>
          </p:cNvSpPr>
          <p:nvPr/>
        </p:nvSpPr>
        <p:spPr bwMode="auto">
          <a:xfrm rot="5400000">
            <a:off x="5454650" y="4540470"/>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4" name="Can 78"/>
          <p:cNvSpPr>
            <a:spLocks noChangeArrowheads="1"/>
          </p:cNvSpPr>
          <p:nvPr/>
        </p:nvSpPr>
        <p:spPr bwMode="auto">
          <a:xfrm rot="5400000">
            <a:off x="5453063" y="5673945"/>
            <a:ext cx="74613" cy="1227138"/>
          </a:xfrm>
          <a:prstGeom prst="can">
            <a:avLst>
              <a:gd name="adj" fmla="val 40584"/>
            </a:avLst>
          </a:prstGeom>
          <a:solidFill>
            <a:srgbClr val="336699"/>
          </a:solidFill>
          <a:ln w="25400" algn="ctr">
            <a:solidFill>
              <a:schemeClr val="tx1"/>
            </a:solidFill>
            <a:round/>
            <a:headEnd/>
            <a:tailEnd/>
          </a:ln>
        </p:spPr>
        <p:txBody>
          <a:bodyPr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25" name="Rectangle 169"/>
          <p:cNvSpPr>
            <a:spLocks noChangeArrowheads="1"/>
          </p:cNvSpPr>
          <p:nvPr/>
        </p:nvSpPr>
        <p:spPr bwMode="auto">
          <a:xfrm flipV="1">
            <a:off x="2840038" y="6639145"/>
            <a:ext cx="2036763" cy="63500"/>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192" name="Block Arc 44"/>
          <p:cNvSpPr>
            <a:spLocks/>
          </p:cNvSpPr>
          <p:nvPr/>
        </p:nvSpPr>
        <p:spPr bwMode="auto">
          <a:xfrm rot="16200000">
            <a:off x="2647950" y="6278782"/>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26" name="Rectangle 169"/>
          <p:cNvSpPr>
            <a:spLocks noChangeArrowheads="1"/>
          </p:cNvSpPr>
          <p:nvPr/>
        </p:nvSpPr>
        <p:spPr bwMode="auto">
          <a:xfrm flipV="1">
            <a:off x="3098800" y="5905720"/>
            <a:ext cx="17668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194" name="Block Arc 44"/>
          <p:cNvSpPr>
            <a:spLocks/>
          </p:cNvSpPr>
          <p:nvPr/>
        </p:nvSpPr>
        <p:spPr bwMode="auto">
          <a:xfrm rot="16200000">
            <a:off x="2887663" y="5543770"/>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27" name="Rectangle 169"/>
          <p:cNvSpPr>
            <a:spLocks noChangeArrowheads="1"/>
          </p:cNvSpPr>
          <p:nvPr/>
        </p:nvSpPr>
        <p:spPr bwMode="auto">
          <a:xfrm flipV="1">
            <a:off x="3289300" y="5129432"/>
            <a:ext cx="1576388"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196" name="Block Arc 44"/>
          <p:cNvSpPr>
            <a:spLocks/>
          </p:cNvSpPr>
          <p:nvPr/>
        </p:nvSpPr>
        <p:spPr bwMode="auto">
          <a:xfrm rot="16200000">
            <a:off x="3114675" y="4778595"/>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29" name="Rectangle 11"/>
          <p:cNvSpPr>
            <a:spLocks noChangeArrowheads="1"/>
          </p:cNvSpPr>
          <p:nvPr/>
        </p:nvSpPr>
        <p:spPr bwMode="auto">
          <a:xfrm flipH="1">
            <a:off x="3354386" y="1562986"/>
            <a:ext cx="64008" cy="274729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21" name="Rectangle 20"/>
          <p:cNvSpPr/>
          <p:nvPr/>
        </p:nvSpPr>
        <p:spPr bwMode="auto">
          <a:xfrm>
            <a:off x="3317875" y="1474224"/>
            <a:ext cx="134938"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203" name="Block Arc 44"/>
          <p:cNvSpPr>
            <a:spLocks/>
          </p:cNvSpPr>
          <p:nvPr/>
        </p:nvSpPr>
        <p:spPr bwMode="auto">
          <a:xfrm rot="16200000">
            <a:off x="3336925" y="4076920"/>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30" name="Rectangle 169"/>
          <p:cNvSpPr>
            <a:spLocks noChangeArrowheads="1"/>
          </p:cNvSpPr>
          <p:nvPr/>
        </p:nvSpPr>
        <p:spPr bwMode="auto">
          <a:xfrm flipV="1">
            <a:off x="3830638" y="6261320"/>
            <a:ext cx="103505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14336" name="Rectangle 11"/>
          <p:cNvSpPr>
            <a:spLocks noChangeArrowheads="1"/>
          </p:cNvSpPr>
          <p:nvPr/>
        </p:nvSpPr>
        <p:spPr bwMode="auto">
          <a:xfrm flipH="1">
            <a:off x="3924300" y="1562986"/>
            <a:ext cx="62909" cy="3817272"/>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14338" name="Rectangle 11"/>
          <p:cNvSpPr>
            <a:spLocks noChangeArrowheads="1"/>
          </p:cNvSpPr>
          <p:nvPr/>
        </p:nvSpPr>
        <p:spPr bwMode="auto">
          <a:xfrm flipH="1">
            <a:off x="3673474" y="1552353"/>
            <a:ext cx="64008" cy="4683567"/>
          </a:xfrm>
          <a:prstGeom prst="rect">
            <a:avLst/>
          </a:prstGeom>
          <a:solidFill>
            <a:schemeClr val="accent3"/>
          </a:solidFill>
          <a:ln w="6350" algn="ctr">
            <a:solidFill>
              <a:schemeClr val="tx1"/>
            </a:solidFill>
            <a:miter lim="800000"/>
            <a:headEnd/>
            <a:tailEnd/>
          </a:ln>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6207" name="Block Arc 44"/>
          <p:cNvSpPr>
            <a:spLocks/>
          </p:cNvSpPr>
          <p:nvPr/>
        </p:nvSpPr>
        <p:spPr bwMode="auto">
          <a:xfrm rot="16200000">
            <a:off x="3898900" y="514848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4339" name="Rectangle 169"/>
          <p:cNvSpPr>
            <a:spLocks noChangeArrowheads="1"/>
          </p:cNvSpPr>
          <p:nvPr/>
        </p:nvSpPr>
        <p:spPr bwMode="auto">
          <a:xfrm flipV="1">
            <a:off x="4241800" y="4781770"/>
            <a:ext cx="635000" cy="61913"/>
          </a:xfrm>
          <a:prstGeom prst="rect">
            <a:avLst/>
          </a:prstGeom>
          <a:solidFill>
            <a:schemeClr val="accent3"/>
          </a:solidFill>
          <a:ln w="12700" algn="ctr">
            <a:solidFill>
              <a:schemeClr val="tx1"/>
            </a:solidFill>
            <a:miter lim="800000"/>
            <a:headEnd/>
            <a:tailEnd/>
          </a:ln>
        </p:spPr>
        <p:txBody>
          <a:bodyPr rot="10800000" anchor="ctr"/>
          <a:lstStyle/>
          <a:p>
            <a:pPr algn="ctr" eaLnBrk="1" fontAlgn="auto" hangingPunct="1">
              <a:spcBef>
                <a:spcPts val="0"/>
              </a:spcBef>
              <a:spcAft>
                <a:spcPts val="0"/>
              </a:spcAft>
              <a:defRPr/>
            </a:pPr>
            <a:endParaRPr lang="en-US">
              <a:solidFill>
                <a:schemeClr val="lt1"/>
              </a:solidFill>
              <a:latin typeface="+mn-lt"/>
            </a:endParaRPr>
          </a:p>
        </p:txBody>
      </p:sp>
      <p:sp>
        <p:nvSpPr>
          <p:cNvPr id="6209" name="Block Arc 44"/>
          <p:cNvSpPr>
            <a:spLocks/>
          </p:cNvSpPr>
          <p:nvPr/>
        </p:nvSpPr>
        <p:spPr bwMode="auto">
          <a:xfrm rot="16200000">
            <a:off x="4141788" y="443093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6210" name="Block Arc 44"/>
          <p:cNvSpPr>
            <a:spLocks/>
          </p:cNvSpPr>
          <p:nvPr/>
        </p:nvSpPr>
        <p:spPr bwMode="auto">
          <a:xfrm rot="16200000">
            <a:off x="3640138" y="5913657"/>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sp>
        <p:nvSpPr>
          <p:cNvPr id="11" name="Rectangle 14"/>
          <p:cNvSpPr/>
          <p:nvPr/>
        </p:nvSpPr>
        <p:spPr bwMode="auto">
          <a:xfrm>
            <a:off x="3638550"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17"/>
          <p:cNvSpPr/>
          <p:nvPr/>
        </p:nvSpPr>
        <p:spPr bwMode="auto">
          <a:xfrm>
            <a:off x="3876675"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337" name="Rectangle 20"/>
          <p:cNvSpPr/>
          <p:nvPr/>
        </p:nvSpPr>
        <p:spPr bwMode="auto">
          <a:xfrm>
            <a:off x="4113213"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214" name="Line 70"/>
          <p:cNvSpPr>
            <a:spLocks noChangeShapeType="1"/>
          </p:cNvSpPr>
          <p:nvPr/>
        </p:nvSpPr>
        <p:spPr bwMode="auto">
          <a:xfrm>
            <a:off x="2676525" y="2364812"/>
            <a:ext cx="0" cy="3810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15" name="Line 71"/>
          <p:cNvSpPr>
            <a:spLocks noChangeShapeType="1"/>
          </p:cNvSpPr>
          <p:nvPr/>
        </p:nvSpPr>
        <p:spPr bwMode="auto">
          <a:xfrm>
            <a:off x="2743200" y="542362"/>
            <a:ext cx="228600" cy="3048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17" name="Freeform 73"/>
          <p:cNvSpPr>
            <a:spLocks/>
          </p:cNvSpPr>
          <p:nvPr/>
        </p:nvSpPr>
        <p:spPr bwMode="auto">
          <a:xfrm>
            <a:off x="6986904" y="3745503"/>
            <a:ext cx="190500" cy="63500"/>
          </a:xfrm>
          <a:custGeom>
            <a:avLst/>
            <a:gdLst>
              <a:gd name="T0" fmla="*/ 0 w 168"/>
              <a:gd name="T1" fmla="*/ 12 h 84"/>
              <a:gd name="T2" fmla="*/ 90 w 168"/>
              <a:gd name="T3" fmla="*/ 12 h 84"/>
              <a:gd name="T4" fmla="*/ 168 w 168"/>
              <a:gd name="T5" fmla="*/ 84 h 84"/>
            </a:gdLst>
            <a:ahLst/>
            <a:cxnLst>
              <a:cxn ang="0">
                <a:pos x="T0" y="T1"/>
              </a:cxn>
              <a:cxn ang="0">
                <a:pos x="T2" y="T3"/>
              </a:cxn>
              <a:cxn ang="0">
                <a:pos x="T4" y="T5"/>
              </a:cxn>
            </a:cxnLst>
            <a:rect l="0" t="0" r="r" b="b"/>
            <a:pathLst>
              <a:path w="168" h="84">
                <a:moveTo>
                  <a:pt x="0" y="12"/>
                </a:moveTo>
                <a:cubicBezTo>
                  <a:pt x="31" y="6"/>
                  <a:pt x="62" y="0"/>
                  <a:pt x="90" y="12"/>
                </a:cubicBezTo>
                <a:cubicBezTo>
                  <a:pt x="118" y="24"/>
                  <a:pt x="143" y="54"/>
                  <a:pt x="168" y="84"/>
                </a:cubicBezTo>
              </a:path>
            </a:pathLst>
          </a:custGeom>
          <a:solidFill>
            <a:srgbClr val="3399FF"/>
          </a:solidFill>
          <a:ln w="76200" cmpd="sng">
            <a:solidFill>
              <a:srgbClr val="3399FF"/>
            </a:solidFill>
            <a:round/>
            <a:headEnd/>
            <a:tailEnd/>
          </a:ln>
          <a:effectLst/>
        </p:spPr>
        <p:txBody>
          <a:bodyPr/>
          <a:lstStyle/>
          <a:p>
            <a:endParaRPr lang="en-US"/>
          </a:p>
        </p:txBody>
      </p:sp>
      <p:sp>
        <p:nvSpPr>
          <p:cNvPr id="6220" name="Text Box 76"/>
          <p:cNvSpPr txBox="1">
            <a:spLocks noChangeArrowheads="1"/>
          </p:cNvSpPr>
          <p:nvPr/>
        </p:nvSpPr>
        <p:spPr bwMode="auto">
          <a:xfrm>
            <a:off x="0" y="0"/>
            <a:ext cx="2590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s-HN" sz="3600" b="1" smtClean="0"/>
              <a:t>Retrolavado</a:t>
            </a:r>
            <a:endParaRPr lang="es-HN" sz="3600" b="1"/>
          </a:p>
        </p:txBody>
      </p:sp>
      <p:grpSp>
        <p:nvGrpSpPr>
          <p:cNvPr id="7" name="Group 130"/>
          <p:cNvGrpSpPr/>
          <p:nvPr/>
        </p:nvGrpSpPr>
        <p:grpSpPr>
          <a:xfrm>
            <a:off x="2590800" y="215914"/>
            <a:ext cx="952500" cy="1316736"/>
            <a:chOff x="2590800" y="545537"/>
            <a:chExt cx="952500" cy="990600"/>
          </a:xfrm>
        </p:grpSpPr>
        <p:cxnSp>
          <p:nvCxnSpPr>
            <p:cNvPr id="6167" name="Straight Connector 6"/>
            <p:cNvCxnSpPr>
              <a:cxnSpLocks noChangeShapeType="1"/>
            </p:cNvCxnSpPr>
            <p:nvPr/>
          </p:nvCxnSpPr>
          <p:spPr bwMode="auto">
            <a:xfrm>
              <a:off x="35433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6226" name="Straight Connector 4"/>
            <p:cNvCxnSpPr>
              <a:cxnSpLocks noChangeShapeType="1"/>
            </p:cNvCxnSpPr>
            <p:nvPr/>
          </p:nvCxnSpPr>
          <p:spPr bwMode="auto">
            <a:xfrm>
              <a:off x="2590800" y="545537"/>
              <a:ext cx="0" cy="9906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sp>
        <p:nvSpPr>
          <p:cNvPr id="14341" name="Down Arrow 67"/>
          <p:cNvSpPr>
            <a:spLocks noChangeArrowheads="1"/>
          </p:cNvSpPr>
          <p:nvPr/>
        </p:nvSpPr>
        <p:spPr bwMode="auto">
          <a:xfrm rot="10800000">
            <a:off x="5430837" y="4503761"/>
            <a:ext cx="205687" cy="2065534"/>
          </a:xfrm>
          <a:prstGeom prst="downArrow">
            <a:avLst>
              <a:gd name="adj1" fmla="val 50000"/>
              <a:gd name="adj2" fmla="val 50000"/>
            </a:avLst>
          </a:prstGeom>
          <a:solidFill>
            <a:srgbClr val="0033CC"/>
          </a:solidFill>
          <a:ln w="25400" algn="ctr">
            <a:solidFill>
              <a:srgbClr val="89A4A7"/>
            </a:solidFill>
            <a:miter lim="800000"/>
            <a:headEnd/>
            <a:tailEnd/>
          </a:ln>
        </p:spPr>
        <p:txBody>
          <a:bodyPr rot="10800000" anchor="ctr"/>
          <a:lstStyle/>
          <a:p>
            <a:pPr algn="ctr" eaLnBrk="1" fontAlgn="auto" hangingPunct="1">
              <a:spcBef>
                <a:spcPts val="0"/>
              </a:spcBef>
              <a:spcAft>
                <a:spcPts val="0"/>
              </a:spcAft>
              <a:defRPr/>
            </a:pPr>
            <a:endParaRPr lang="en-US" kern="0">
              <a:solidFill>
                <a:srgbClr val="FFFFFF"/>
              </a:solidFill>
              <a:latin typeface="Arial"/>
            </a:endParaRPr>
          </a:p>
        </p:txBody>
      </p:sp>
      <p:sp>
        <p:nvSpPr>
          <p:cNvPr id="91" name="Rectangle 90"/>
          <p:cNvSpPr/>
          <p:nvPr/>
        </p:nvSpPr>
        <p:spPr bwMode="auto">
          <a:xfrm>
            <a:off x="4898628" y="3727082"/>
            <a:ext cx="1240235" cy="83345"/>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347" name="U-Turn Arrow 14346"/>
          <p:cNvSpPr/>
          <p:nvPr/>
        </p:nvSpPr>
        <p:spPr bwMode="auto">
          <a:xfrm>
            <a:off x="4924424" y="3628133"/>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4" name="U-Turn Arrow 93"/>
          <p:cNvSpPr/>
          <p:nvPr/>
        </p:nvSpPr>
        <p:spPr bwMode="auto">
          <a:xfrm>
            <a:off x="5184773" y="3647501"/>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5" name="U-Turn Arrow 94"/>
          <p:cNvSpPr/>
          <p:nvPr/>
        </p:nvSpPr>
        <p:spPr bwMode="auto">
          <a:xfrm>
            <a:off x="5648164" y="3656709"/>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6" name="U-Turn Arrow 95"/>
          <p:cNvSpPr/>
          <p:nvPr/>
        </p:nvSpPr>
        <p:spPr bwMode="auto">
          <a:xfrm>
            <a:off x="5947965" y="3656709"/>
            <a:ext cx="209551" cy="407513"/>
          </a:xfrm>
          <a:prstGeom prst="uturnArrow">
            <a:avLst>
              <a:gd name="adj1" fmla="val 20759"/>
              <a:gd name="adj2" fmla="val 25000"/>
              <a:gd name="adj3" fmla="val 38334"/>
              <a:gd name="adj4" fmla="val 20759"/>
              <a:gd name="adj5" fmla="val 40801"/>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6" name="Line 71"/>
          <p:cNvSpPr>
            <a:spLocks noChangeShapeType="1"/>
          </p:cNvSpPr>
          <p:nvPr/>
        </p:nvSpPr>
        <p:spPr bwMode="auto">
          <a:xfrm>
            <a:off x="7194135" y="3802594"/>
            <a:ext cx="228600" cy="304800"/>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 name="Rectangle 97"/>
          <p:cNvSpPr/>
          <p:nvPr/>
        </p:nvSpPr>
        <p:spPr bwMode="auto">
          <a:xfrm>
            <a:off x="2918564" y="1294075"/>
            <a:ext cx="45720" cy="612648"/>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0" name="Rectangle 99"/>
          <p:cNvSpPr/>
          <p:nvPr/>
        </p:nvSpPr>
        <p:spPr bwMode="auto">
          <a:xfrm>
            <a:off x="3140814" y="1294075"/>
            <a:ext cx="45720" cy="1216152"/>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1" name="Rectangle 100"/>
          <p:cNvSpPr/>
          <p:nvPr/>
        </p:nvSpPr>
        <p:spPr bwMode="auto">
          <a:xfrm>
            <a:off x="3365616" y="1294075"/>
            <a:ext cx="45720" cy="18288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2" name="Rectangle 101"/>
          <p:cNvSpPr/>
          <p:nvPr/>
        </p:nvSpPr>
        <p:spPr bwMode="auto">
          <a:xfrm>
            <a:off x="3685327" y="1294076"/>
            <a:ext cx="45720" cy="301752"/>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5" name="Rectangle 104"/>
          <p:cNvSpPr/>
          <p:nvPr/>
        </p:nvSpPr>
        <p:spPr bwMode="auto">
          <a:xfrm>
            <a:off x="3934564" y="1294075"/>
            <a:ext cx="45720" cy="9144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7" name="Rectangle 106"/>
          <p:cNvSpPr/>
          <p:nvPr/>
        </p:nvSpPr>
        <p:spPr bwMode="auto">
          <a:xfrm>
            <a:off x="4156814" y="1294075"/>
            <a:ext cx="45720" cy="1527048"/>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0" name="Line 53"/>
          <p:cNvSpPr>
            <a:spLocks noChangeShapeType="1"/>
          </p:cNvSpPr>
          <p:nvPr/>
        </p:nvSpPr>
        <p:spPr bwMode="auto">
          <a:xfrm>
            <a:off x="6427788"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 name="Line 54"/>
          <p:cNvSpPr>
            <a:spLocks noChangeShapeType="1"/>
          </p:cNvSpPr>
          <p:nvPr/>
        </p:nvSpPr>
        <p:spPr bwMode="auto">
          <a:xfrm>
            <a:off x="6511925" y="695077"/>
            <a:ext cx="0" cy="230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4" name="Line 56"/>
          <p:cNvSpPr>
            <a:spLocks noChangeShapeType="1"/>
          </p:cNvSpPr>
          <p:nvPr/>
        </p:nvSpPr>
        <p:spPr bwMode="auto">
          <a:xfrm>
            <a:off x="6443663"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57"/>
          <p:cNvSpPr>
            <a:spLocks noChangeShapeType="1"/>
          </p:cNvSpPr>
          <p:nvPr/>
        </p:nvSpPr>
        <p:spPr bwMode="auto">
          <a:xfrm>
            <a:off x="6527800" y="280739"/>
            <a:ext cx="0" cy="230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6" name="Oval 55"/>
          <p:cNvSpPr>
            <a:spLocks noChangeArrowheads="1"/>
          </p:cNvSpPr>
          <p:nvPr/>
        </p:nvSpPr>
        <p:spPr bwMode="auto">
          <a:xfrm rot="5400000">
            <a:off x="6333331" y="484734"/>
            <a:ext cx="269875" cy="246062"/>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117" name="Line 58"/>
          <p:cNvSpPr>
            <a:spLocks noChangeShapeType="1"/>
          </p:cNvSpPr>
          <p:nvPr/>
        </p:nvSpPr>
        <p:spPr bwMode="auto">
          <a:xfrm rot="5400000" flipH="1">
            <a:off x="6469062" y="447427"/>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59"/>
          <p:cNvSpPr>
            <a:spLocks noChangeShapeType="1"/>
          </p:cNvSpPr>
          <p:nvPr/>
        </p:nvSpPr>
        <p:spPr bwMode="auto">
          <a:xfrm rot="5400000" flipH="1">
            <a:off x="6466681" y="538708"/>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9" name="Block Arc 44"/>
          <p:cNvSpPr>
            <a:spLocks/>
          </p:cNvSpPr>
          <p:nvPr/>
        </p:nvSpPr>
        <p:spPr bwMode="auto">
          <a:xfrm>
            <a:off x="5521166" y="1039564"/>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28" name="Group 329"/>
          <p:cNvGrpSpPr>
            <a:grpSpLocks/>
          </p:cNvGrpSpPr>
          <p:nvPr/>
        </p:nvGrpSpPr>
        <p:grpSpPr bwMode="auto">
          <a:xfrm rot="10800000">
            <a:off x="6280150" y="900657"/>
            <a:ext cx="255588" cy="376238"/>
            <a:chOff x="1440" y="3168"/>
            <a:chExt cx="192" cy="288"/>
          </a:xfrm>
          <a:solidFill>
            <a:schemeClr val="accent3"/>
          </a:solidFill>
        </p:grpSpPr>
        <p:sp>
          <p:nvSpPr>
            <p:cNvPr id="121" name="Rectangle 330"/>
            <p:cNvSpPr>
              <a:spLocks noChangeArrowheads="1"/>
            </p:cNvSpPr>
            <p:nvPr/>
          </p:nvSpPr>
          <p:spPr bwMode="auto">
            <a:xfrm>
              <a:off x="1440" y="3168"/>
              <a:ext cx="96" cy="288"/>
            </a:xfrm>
            <a:prstGeom prst="rect">
              <a:avLst/>
            </a:prstGeom>
            <a:grp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22" name="Rectangle 331"/>
            <p:cNvSpPr>
              <a:spLocks noChangeArrowheads="1"/>
            </p:cNvSpPr>
            <p:nvPr/>
          </p:nvSpPr>
          <p:spPr bwMode="auto">
            <a:xfrm>
              <a:off x="1536" y="3264"/>
              <a:ext cx="96" cy="96"/>
            </a:xfrm>
            <a:prstGeom prst="rect">
              <a:avLst/>
            </a:prstGeom>
            <a:grp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23" name="Rectangle 122"/>
          <p:cNvSpPr/>
          <p:nvPr/>
        </p:nvSpPr>
        <p:spPr bwMode="auto">
          <a:xfrm>
            <a:off x="5741828" y="1047502"/>
            <a:ext cx="538322" cy="93663"/>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5" name="Rectangle 124"/>
          <p:cNvSpPr/>
          <p:nvPr/>
        </p:nvSpPr>
        <p:spPr bwMode="auto">
          <a:xfrm>
            <a:off x="5531325" y="1265274"/>
            <a:ext cx="93298" cy="2600924"/>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 name="Line 70"/>
          <p:cNvSpPr>
            <a:spLocks noChangeShapeType="1"/>
          </p:cNvSpPr>
          <p:nvPr/>
        </p:nvSpPr>
        <p:spPr bwMode="auto">
          <a:xfrm flipH="1" flipV="1">
            <a:off x="5564215" y="2955629"/>
            <a:ext cx="0" cy="322778"/>
          </a:xfrm>
          <a:prstGeom prst="line">
            <a:avLst/>
          </a:prstGeom>
          <a:noFill/>
          <a:ln w="57150">
            <a:solidFill>
              <a:srgbClr val="FFC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4" name="Group 131"/>
          <p:cNvGrpSpPr/>
          <p:nvPr/>
        </p:nvGrpSpPr>
        <p:grpSpPr>
          <a:xfrm>
            <a:off x="4876800" y="170124"/>
            <a:ext cx="1270000" cy="6537960"/>
            <a:chOff x="4876800" y="1729007"/>
            <a:chExt cx="1270000" cy="4973638"/>
          </a:xfrm>
        </p:grpSpPr>
        <p:cxnSp>
          <p:nvCxnSpPr>
            <p:cNvPr id="133" name="Straight Connector 4"/>
            <p:cNvCxnSpPr>
              <a:cxnSpLocks noChangeShapeType="1"/>
            </p:cNvCxnSpPr>
            <p:nvPr/>
          </p:nvCxnSpPr>
          <p:spPr bwMode="auto">
            <a:xfrm>
              <a:off x="487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34" name="Straight Connector 4"/>
            <p:cNvCxnSpPr>
              <a:cxnSpLocks noChangeShapeType="1"/>
            </p:cNvCxnSpPr>
            <p:nvPr/>
          </p:nvCxnSpPr>
          <p:spPr bwMode="auto">
            <a:xfrm>
              <a:off x="6146800" y="1729007"/>
              <a:ext cx="0" cy="497363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pSp>
      <p:cxnSp>
        <p:nvCxnSpPr>
          <p:cNvPr id="135" name="Straight Connector 134"/>
          <p:cNvCxnSpPr/>
          <p:nvPr/>
        </p:nvCxnSpPr>
        <p:spPr bwMode="auto">
          <a:xfrm>
            <a:off x="4902046" y="3559995"/>
            <a:ext cx="2243033" cy="0"/>
          </a:xfrm>
          <a:prstGeom prst="line">
            <a:avLst/>
          </a:prstGeom>
          <a:noFill/>
          <a:ln w="12700" cap="flat" cmpd="sng" algn="ctr">
            <a:solidFill>
              <a:schemeClr val="accent2"/>
            </a:solidFill>
            <a:prstDash val="sysDash"/>
            <a:round/>
            <a:headEnd type="none" w="lg" len="med"/>
            <a:tailEnd type="none" w="lg" len="med"/>
          </a:ln>
          <a:effectLst/>
        </p:spPr>
      </p:cxnSp>
      <p:grpSp>
        <p:nvGrpSpPr>
          <p:cNvPr id="65" name="Group 137"/>
          <p:cNvGrpSpPr/>
          <p:nvPr/>
        </p:nvGrpSpPr>
        <p:grpSpPr>
          <a:xfrm>
            <a:off x="6424801" y="1254642"/>
            <a:ext cx="784525" cy="5510014"/>
            <a:chOff x="6424801" y="1254642"/>
            <a:chExt cx="784525" cy="5510014"/>
          </a:xfrm>
        </p:grpSpPr>
        <p:sp>
          <p:nvSpPr>
            <p:cNvPr id="152" name="Rectangle 151"/>
            <p:cNvSpPr/>
            <p:nvPr/>
          </p:nvSpPr>
          <p:spPr bwMode="auto">
            <a:xfrm>
              <a:off x="6426569" y="1254642"/>
              <a:ext cx="91189" cy="5220586"/>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4" name="Rectangle 153"/>
            <p:cNvSpPr/>
            <p:nvPr/>
          </p:nvSpPr>
          <p:spPr bwMode="auto">
            <a:xfrm>
              <a:off x="6758432" y="3936752"/>
              <a:ext cx="91440" cy="2549108"/>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5" name="Block Arc 44"/>
            <p:cNvSpPr>
              <a:spLocks/>
            </p:cNvSpPr>
            <p:nvPr/>
          </p:nvSpPr>
          <p:spPr bwMode="auto">
            <a:xfrm>
              <a:off x="6750334" y="3730615"/>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66" name="Group 191"/>
            <p:cNvGrpSpPr/>
            <p:nvPr/>
          </p:nvGrpSpPr>
          <p:grpSpPr>
            <a:xfrm>
              <a:off x="6424801" y="6257420"/>
              <a:ext cx="784525" cy="507236"/>
              <a:chOff x="6424801" y="5321716"/>
              <a:chExt cx="784525" cy="507236"/>
            </a:xfrm>
          </p:grpSpPr>
          <p:grpSp>
            <p:nvGrpSpPr>
              <p:cNvPr id="67" name="Group 99"/>
              <p:cNvGrpSpPr/>
              <p:nvPr/>
            </p:nvGrpSpPr>
            <p:grpSpPr>
              <a:xfrm rot="5400000">
                <a:off x="6693428" y="5487856"/>
                <a:ext cx="223645" cy="336234"/>
                <a:chOff x="6280150" y="1319213"/>
                <a:chExt cx="255588" cy="376238"/>
              </a:xfrm>
            </p:grpSpPr>
            <p:sp>
              <p:nvSpPr>
                <p:cNvPr id="163" name="Rectangle 330"/>
                <p:cNvSpPr>
                  <a:spLocks noChangeArrowheads="1"/>
                </p:cNvSpPr>
                <p:nvPr/>
              </p:nvSpPr>
              <p:spPr bwMode="auto">
                <a:xfrm rot="10800000">
                  <a:off x="6407944" y="1319213"/>
                  <a:ext cx="127794" cy="376238"/>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sp>
              <p:nvSpPr>
                <p:cNvPr id="165" name="Rectangle 331"/>
                <p:cNvSpPr>
                  <a:spLocks noChangeArrowheads="1"/>
                </p:cNvSpPr>
                <p:nvPr/>
              </p:nvSpPr>
              <p:spPr bwMode="auto">
                <a:xfrm rot="10800000">
                  <a:off x="6280150" y="1444626"/>
                  <a:ext cx="127794" cy="125413"/>
                </a:xfrm>
                <a:prstGeom prst="rect">
                  <a:avLst/>
                </a:prstGeom>
                <a:solidFill>
                  <a:srgbClr val="3399FF"/>
                </a:solidFill>
                <a:ln w="12700">
                  <a:solidFill>
                    <a:schemeClr val="tx1"/>
                  </a:solidFill>
                  <a:miter lim="800000"/>
                  <a:headEnd/>
                  <a:tailEnd/>
                </a:ln>
              </p:spPr>
              <p:txBody>
                <a:bodyPr rot="10800000" wrap="none" anchor="ctr"/>
                <a:lstStyle/>
                <a:p>
                  <a:pPr algn="ctr" eaLnBrk="1" hangingPunct="1"/>
                  <a:endParaRPr lang="en-US">
                    <a:latin typeface="Calibri" pitchFamily="34" charset="0"/>
                  </a:endParaRPr>
                </a:p>
              </p:txBody>
            </p:sp>
          </p:grpSp>
          <p:sp>
            <p:nvSpPr>
              <p:cNvPr id="158" name="Block Arc 44"/>
              <p:cNvSpPr>
                <a:spLocks/>
              </p:cNvSpPr>
              <p:nvPr/>
            </p:nvSpPr>
            <p:spPr bwMode="auto">
              <a:xfrm rot="16200000">
                <a:off x="6425595" y="5320922"/>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endParaRPr lang="en-US"/>
              </a:p>
            </p:txBody>
          </p:sp>
          <p:grpSp>
            <p:nvGrpSpPr>
              <p:cNvPr id="68" name="Group 106"/>
              <p:cNvGrpSpPr/>
              <p:nvPr/>
            </p:nvGrpSpPr>
            <p:grpSpPr>
              <a:xfrm rot="16200000">
                <a:off x="6951357" y="5570983"/>
                <a:ext cx="246063" cy="269875"/>
                <a:chOff x="6346031" y="891382"/>
                <a:chExt cx="246063" cy="269875"/>
              </a:xfrm>
            </p:grpSpPr>
            <p:sp>
              <p:nvSpPr>
                <p:cNvPr id="160" name="Oval 55"/>
                <p:cNvSpPr>
                  <a:spLocks noChangeArrowheads="1"/>
                </p:cNvSpPr>
                <p:nvPr/>
              </p:nvSpPr>
              <p:spPr bwMode="auto">
                <a:xfrm rot="5400000">
                  <a:off x="6334125" y="903288"/>
                  <a:ext cx="269875" cy="246063"/>
                </a:xfrm>
                <a:prstGeom prst="ellipse">
                  <a:avLst/>
                </a:prstGeom>
                <a:solidFill>
                  <a:schemeClr val="bg1"/>
                </a:solidFill>
                <a:ln w="9525">
                  <a:solidFill>
                    <a:schemeClr val="tx1"/>
                  </a:solidFill>
                  <a:round/>
                  <a:headEnd/>
                  <a:tailEnd/>
                </a:ln>
              </p:spPr>
              <p:txBody>
                <a:bodyPr rot="10800000" vert="eaVert" wrap="none" anchor="ctr"/>
                <a:lstStyle/>
                <a:p>
                  <a:pPr eaLnBrk="1" hangingPunct="1"/>
                  <a:endParaRPr lang="en-US">
                    <a:latin typeface="Calibri" pitchFamily="34" charset="0"/>
                  </a:endParaRPr>
                </a:p>
              </p:txBody>
            </p:sp>
            <p:sp>
              <p:nvSpPr>
                <p:cNvPr id="161" name="Line 58"/>
                <p:cNvSpPr>
                  <a:spLocks noChangeShapeType="1"/>
                </p:cNvSpPr>
                <p:nvPr/>
              </p:nvSpPr>
              <p:spPr bwMode="auto">
                <a:xfrm rot="5400000" flipH="1">
                  <a:off x="6469063" y="866775"/>
                  <a:ext cx="3175" cy="234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2" name="Line 59"/>
                <p:cNvSpPr>
                  <a:spLocks noChangeShapeType="1"/>
                </p:cNvSpPr>
                <p:nvPr/>
              </p:nvSpPr>
              <p:spPr bwMode="auto">
                <a:xfrm rot="5400000" flipH="1">
                  <a:off x="6467475" y="957263"/>
                  <a:ext cx="3175" cy="236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97" name="Text Box 83"/>
          <p:cNvSpPr txBox="1">
            <a:spLocks noChangeArrowheads="1"/>
          </p:cNvSpPr>
          <p:nvPr/>
        </p:nvSpPr>
        <p:spPr bwMode="auto">
          <a:xfrm>
            <a:off x="3625850" y="124327"/>
            <a:ext cx="838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HN" sz="1600" dirty="0" smtClean="0"/>
              <a:t>Caja de Agua Filtrada</a:t>
            </a:r>
            <a:endParaRPr lang="es-HN" sz="1600" dirty="0"/>
          </a:p>
        </p:txBody>
      </p:sp>
      <p:grpSp>
        <p:nvGrpSpPr>
          <p:cNvPr id="14343" name="Group 14342"/>
          <p:cNvGrpSpPr/>
          <p:nvPr/>
        </p:nvGrpSpPr>
        <p:grpSpPr>
          <a:xfrm>
            <a:off x="990600" y="755114"/>
            <a:ext cx="1600200" cy="584775"/>
            <a:chOff x="990600" y="755114"/>
            <a:chExt cx="1600200" cy="584775"/>
          </a:xfrm>
        </p:grpSpPr>
        <p:sp>
          <p:nvSpPr>
            <p:cNvPr id="99" name="Text Box 83"/>
            <p:cNvSpPr txBox="1">
              <a:spLocks noChangeArrowheads="1"/>
            </p:cNvSpPr>
            <p:nvPr/>
          </p:nvSpPr>
          <p:spPr bwMode="auto">
            <a:xfrm>
              <a:off x="990600" y="755114"/>
              <a:ext cx="1295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HN" sz="1600" dirty="0" smtClean="0"/>
                <a:t>Caja de Agua Decantada</a:t>
              </a:r>
              <a:endParaRPr lang="es-HN" sz="1600" dirty="0"/>
            </a:p>
          </p:txBody>
        </p:sp>
        <p:cxnSp>
          <p:nvCxnSpPr>
            <p:cNvPr id="14342" name="Straight Arrow Connector 14341"/>
            <p:cNvCxnSpPr>
              <a:stCxn id="99" idx="3"/>
            </p:cNvCxnSpPr>
            <p:nvPr/>
          </p:nvCxnSpPr>
          <p:spPr>
            <a:xfrm flipV="1">
              <a:off x="2286000" y="955324"/>
              <a:ext cx="304800" cy="92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5743888"/>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13090" name="Picture 2" descr="https://lh5.googleusercontent.com/-mhHeKVeTc34/Tn0FvExT6aI/AAAAAAAAi70/ozsVsC5m0Lg/s800/100_05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 name="Picture 3">
            <a:hlinkClick r:id="" action="ppaction://noaction"/>
          </p:cNvPr>
          <p:cNvPicPr>
            <a:picLocks noChangeAspect="1" noChangeArrowheads="1"/>
          </p:cNvPicPr>
          <p:nvPr/>
        </p:nvPicPr>
        <p:blipFill rotWithShape="1">
          <a:blip r:embed="rId3" cstate="email">
            <a:clrChange>
              <a:clrFrom>
                <a:srgbClr val="E6E6E6"/>
              </a:clrFrom>
              <a:clrTo>
                <a:srgbClr val="E6E6E6">
                  <a:alpha val="0"/>
                </a:srgbClr>
              </a:clrTo>
            </a:clrChange>
            <a:extLst>
              <a:ext uri="{28A0092B-C50C-407E-A947-70E740481C1C}">
                <a14:useLocalDpi xmlns:a14="http://schemas.microsoft.com/office/drawing/2010/main"/>
              </a:ext>
            </a:extLst>
          </a:blip>
          <a:srcRect/>
          <a:stretch/>
        </p:blipFill>
        <p:spPr bwMode="auto">
          <a:xfrm>
            <a:off x="8726662" y="6468202"/>
            <a:ext cx="417338" cy="38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6986144"/>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15138" name="Picture 2" descr="https://lh5.googleusercontent.com/-oqwNStlyRYw/To99K3mOkwI/AAAAAAAAjDg/yNf7v3V8wFg/s800/100_070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 name="Picture 3">
            <a:hlinkClick r:id="" action="ppaction://noaction"/>
          </p:cNvPr>
          <p:cNvPicPr>
            <a:picLocks noChangeAspect="1" noChangeArrowheads="1"/>
          </p:cNvPicPr>
          <p:nvPr/>
        </p:nvPicPr>
        <p:blipFill rotWithShape="1">
          <a:blip r:embed="rId3" cstate="email">
            <a:clrChange>
              <a:clrFrom>
                <a:srgbClr val="E6E6E6"/>
              </a:clrFrom>
              <a:clrTo>
                <a:srgbClr val="E6E6E6">
                  <a:alpha val="0"/>
                </a:srgbClr>
              </a:clrTo>
            </a:clrChange>
            <a:extLst>
              <a:ext uri="{28A0092B-C50C-407E-A947-70E740481C1C}">
                <a14:useLocalDpi xmlns:a14="http://schemas.microsoft.com/office/drawing/2010/main"/>
              </a:ext>
            </a:extLst>
          </a:blip>
          <a:srcRect/>
          <a:stretch/>
        </p:blipFill>
        <p:spPr bwMode="auto">
          <a:xfrm>
            <a:off x="8726662" y="6468202"/>
            <a:ext cx="417338" cy="38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97413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550581"/>
            <a:ext cx="9144000" cy="5307419"/>
          </a:xfrm>
          <a:prstGeom prst="rect">
            <a:avLst/>
          </a:prstGeom>
          <a:noFill/>
          <a:ln w="9525">
            <a:noFill/>
            <a:miter lim="800000"/>
            <a:headEnd/>
            <a:tailEnd/>
          </a:ln>
        </p:spPr>
      </p:pic>
      <p:sp>
        <p:nvSpPr>
          <p:cNvPr id="2" name="Title 1"/>
          <p:cNvSpPr>
            <a:spLocks noGrp="1"/>
          </p:cNvSpPr>
          <p:nvPr>
            <p:ph type="title"/>
          </p:nvPr>
        </p:nvSpPr>
        <p:spPr/>
        <p:txBody>
          <a:bodyPr/>
          <a:lstStyle/>
          <a:p>
            <a:r>
              <a:rPr lang="es-HN" dirty="0" smtClean="0"/>
              <a:t>¿Hacia donde vamos?</a:t>
            </a:r>
            <a:endParaRPr lang="es-HN" dirty="0"/>
          </a:p>
        </p:txBody>
      </p:sp>
    </p:spTree>
    <p:extLst>
      <p:ext uri="{BB962C8B-B14F-4D97-AF65-F5344CB8AC3E}">
        <p14:creationId xmlns:p14="http://schemas.microsoft.com/office/powerpoint/2010/main" val="1861303532"/>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16164" name="Picture 4" descr="https://lh4.googleusercontent.com/-Zu5jz8p9cCA/To9-zQT7ubI/AAAAAAAAjEw/PbtHcaVcQro/s800/100_072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 name="Picture 3">
            <a:hlinkClick r:id="" action="ppaction://noaction"/>
          </p:cNvPr>
          <p:cNvPicPr>
            <a:picLocks noChangeAspect="1" noChangeArrowheads="1"/>
          </p:cNvPicPr>
          <p:nvPr/>
        </p:nvPicPr>
        <p:blipFill rotWithShape="1">
          <a:blip r:embed="rId3" cstate="email">
            <a:clrChange>
              <a:clrFrom>
                <a:srgbClr val="E6E6E6"/>
              </a:clrFrom>
              <a:clrTo>
                <a:srgbClr val="E6E6E6">
                  <a:alpha val="0"/>
                </a:srgbClr>
              </a:clrTo>
            </a:clrChange>
            <a:extLst>
              <a:ext uri="{28A0092B-C50C-407E-A947-70E740481C1C}">
                <a14:useLocalDpi xmlns:a14="http://schemas.microsoft.com/office/drawing/2010/main"/>
              </a:ext>
            </a:extLst>
          </a:blip>
          <a:srcRect/>
          <a:stretch/>
        </p:blipFill>
        <p:spPr bwMode="auto">
          <a:xfrm>
            <a:off x="8726662" y="6468202"/>
            <a:ext cx="417338" cy="38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391400" y="1828800"/>
            <a:ext cx="1752600" cy="646331"/>
          </a:xfrm>
          <a:prstGeom prst="rect">
            <a:avLst/>
          </a:prstGeom>
          <a:noFill/>
        </p:spPr>
        <p:txBody>
          <a:bodyPr wrap="square" rtlCol="0">
            <a:spAutoFit/>
          </a:bodyPr>
          <a:lstStyle/>
          <a:p>
            <a:r>
              <a:rPr lang="es-HN" dirty="0" smtClean="0">
                <a:latin typeface="+mn-lt"/>
              </a:rPr>
              <a:t>La válvula de control del sifón </a:t>
            </a:r>
          </a:p>
        </p:txBody>
      </p:sp>
      <p:cxnSp>
        <p:nvCxnSpPr>
          <p:cNvPr id="6" name="Straight Arrow Connector 5"/>
          <p:cNvCxnSpPr/>
          <p:nvPr/>
        </p:nvCxnSpPr>
        <p:spPr>
          <a:xfrm flipH="1">
            <a:off x="6781800" y="2151965"/>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7863570"/>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HN" dirty="0" smtClean="0"/>
              <a:t>Publicación sobre el </a:t>
            </a:r>
            <a:r>
              <a:rPr lang="es-HN" dirty="0" err="1" smtClean="0"/>
              <a:t>FRAMCa</a:t>
            </a:r>
            <a:endParaRPr lang="es-HN" dirty="0"/>
          </a:p>
        </p:txBody>
      </p:sp>
      <p:sp>
        <p:nvSpPr>
          <p:cNvPr id="5" name="Content Placeholder 4"/>
          <p:cNvSpPr>
            <a:spLocks noGrp="1"/>
          </p:cNvSpPr>
          <p:nvPr>
            <p:ph idx="1"/>
          </p:nvPr>
        </p:nvSpPr>
        <p:spPr/>
        <p:txBody>
          <a:bodyPr/>
          <a:lstStyle/>
          <a:p>
            <a:pPr marL="0" indent="0">
              <a:buNone/>
            </a:pPr>
            <a:r>
              <a:rPr lang="en-US" dirty="0"/>
              <a:t>M.J. Adelman; M.L. Weber-Shirk; A. N. Cordero; S.L. Coffey; W.J. Maher; D. </a:t>
            </a:r>
            <a:r>
              <a:rPr lang="en-US" dirty="0" err="1"/>
              <a:t>Guelig</a:t>
            </a:r>
            <a:r>
              <a:rPr lang="en-US" dirty="0"/>
              <a:t>; J.C. Will; S.C. </a:t>
            </a:r>
            <a:r>
              <a:rPr lang="en-US" dirty="0" err="1"/>
              <a:t>Stodter</a:t>
            </a:r>
            <a:r>
              <a:rPr lang="en-US" dirty="0"/>
              <a:t>; M.W. Hurst, and L.W. Lion; “Stacked Filters: a Novel Approach to Rapid-Sand Filtration”; </a:t>
            </a:r>
            <a:r>
              <a:rPr lang="en-US" i="1" dirty="0"/>
              <a:t>ASCE Journal of Environmental </a:t>
            </a:r>
            <a:r>
              <a:rPr lang="en-US" i="1" dirty="0" smtClean="0"/>
              <a:t>Engineering 2012</a:t>
            </a:r>
            <a:r>
              <a:rPr lang="en-US" dirty="0" smtClean="0"/>
              <a:t>.</a:t>
            </a:r>
            <a:endParaRPr lang="en-US" dirty="0"/>
          </a:p>
          <a:p>
            <a:pPr marL="0" indent="0">
              <a:buNone/>
            </a:pPr>
            <a:endParaRPr lang="es-HN" dirty="0"/>
          </a:p>
        </p:txBody>
      </p:sp>
    </p:spTree>
    <p:extLst>
      <p:ext uri="{BB962C8B-B14F-4D97-AF65-F5344CB8AC3E}">
        <p14:creationId xmlns:p14="http://schemas.microsoft.com/office/powerpoint/2010/main" val="3395390640"/>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s-HN" dirty="0" smtClean="0"/>
              <a:t>Nuevas tecnologías: Planta de bajo caudal</a:t>
            </a:r>
            <a:endParaRPr lang="es-HN" dirty="0"/>
          </a:p>
        </p:txBody>
      </p:sp>
    </p:spTree>
    <p:extLst>
      <p:ext uri="{BB962C8B-B14F-4D97-AF65-F5344CB8AC3E}">
        <p14:creationId xmlns:p14="http://schemas.microsoft.com/office/powerpoint/2010/main" val="4163643084"/>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El desafío de la escala del caudal</a:t>
            </a:r>
            <a:endParaRPr lang="es-HN" dirty="0"/>
          </a:p>
        </p:txBody>
      </p:sp>
      <p:sp>
        <p:nvSpPr>
          <p:cNvPr id="3" name="Content Placeholder 2"/>
          <p:cNvSpPr>
            <a:spLocks noGrp="1"/>
          </p:cNvSpPr>
          <p:nvPr>
            <p:ph idx="1"/>
          </p:nvPr>
        </p:nvSpPr>
        <p:spPr>
          <a:xfrm>
            <a:off x="457200" y="1600201"/>
            <a:ext cx="8458200" cy="2209800"/>
          </a:xfrm>
        </p:spPr>
        <p:txBody>
          <a:bodyPr/>
          <a:lstStyle/>
          <a:p>
            <a:r>
              <a:rPr lang="es-HN" dirty="0" smtClean="0"/>
              <a:t>Los asentamientos humanos tienen tamaños de 100 personas hasta 20,000,000 de personas</a:t>
            </a:r>
          </a:p>
          <a:p>
            <a:r>
              <a:rPr lang="es-HN" dirty="0" smtClean="0"/>
              <a:t>El caudal requerido es entre 0.1 L/s y 80,000 L/s</a:t>
            </a:r>
            <a:endParaRPr lang="es-HN" dirty="0"/>
          </a:p>
        </p:txBody>
      </p:sp>
      <p:grpSp>
        <p:nvGrpSpPr>
          <p:cNvPr id="44" name="Group 43"/>
          <p:cNvGrpSpPr/>
          <p:nvPr/>
        </p:nvGrpSpPr>
        <p:grpSpPr>
          <a:xfrm>
            <a:off x="228600" y="3345061"/>
            <a:ext cx="8915400" cy="3258602"/>
            <a:chOff x="228600" y="3345061"/>
            <a:chExt cx="8915400" cy="3258602"/>
          </a:xfrm>
        </p:grpSpPr>
        <p:grpSp>
          <p:nvGrpSpPr>
            <p:cNvPr id="42" name="Group 41"/>
            <p:cNvGrpSpPr/>
            <p:nvPr/>
          </p:nvGrpSpPr>
          <p:grpSpPr>
            <a:xfrm>
              <a:off x="397510" y="3345061"/>
              <a:ext cx="7897404" cy="1531739"/>
              <a:chOff x="397510" y="3345061"/>
              <a:chExt cx="7897404" cy="1531739"/>
            </a:xfrm>
          </p:grpSpPr>
          <p:grpSp>
            <p:nvGrpSpPr>
              <p:cNvPr id="39" name="Group 38"/>
              <p:cNvGrpSpPr/>
              <p:nvPr/>
            </p:nvGrpSpPr>
            <p:grpSpPr>
              <a:xfrm>
                <a:off x="2198914" y="4267200"/>
                <a:ext cx="6096000" cy="609600"/>
                <a:chOff x="1447800" y="4267200"/>
                <a:chExt cx="6096000" cy="609600"/>
              </a:xfrm>
            </p:grpSpPr>
            <p:cxnSp>
              <p:nvCxnSpPr>
                <p:cNvPr id="26" name="Straight Connector 25"/>
                <p:cNvCxnSpPr/>
                <p:nvPr/>
              </p:nvCxnSpPr>
              <p:spPr>
                <a:xfrm flipV="1">
                  <a:off x="1447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26670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8862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1054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63246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7543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rot="2700000">
                <a:off x="2056712" y="3859905"/>
                <a:ext cx="301685" cy="369332"/>
              </a:xfrm>
              <a:prstGeom prst="rect">
                <a:avLst/>
              </a:prstGeom>
              <a:noFill/>
            </p:spPr>
            <p:txBody>
              <a:bodyPr wrap="none" rtlCol="0">
                <a:spAutoFit/>
              </a:bodyPr>
              <a:lstStyle/>
              <a:p>
                <a:pPr algn="r"/>
                <a:r>
                  <a:rPr lang="es-HN" dirty="0" smtClean="0">
                    <a:latin typeface="+mn-lt"/>
                  </a:rPr>
                  <a:t>1</a:t>
                </a:r>
                <a:endParaRPr lang="en-US" dirty="0" smtClean="0">
                  <a:latin typeface="+mn-lt"/>
                </a:endParaRPr>
              </a:p>
            </p:txBody>
          </p:sp>
          <p:sp>
            <p:nvSpPr>
              <p:cNvPr id="34" name="TextBox 33"/>
              <p:cNvSpPr txBox="1"/>
              <p:nvPr/>
            </p:nvSpPr>
            <p:spPr>
              <a:xfrm rot="2700000">
                <a:off x="3203320" y="3818533"/>
                <a:ext cx="418704" cy="369332"/>
              </a:xfrm>
              <a:prstGeom prst="rect">
                <a:avLst/>
              </a:prstGeom>
              <a:noFill/>
            </p:spPr>
            <p:txBody>
              <a:bodyPr wrap="none" rtlCol="0">
                <a:spAutoFit/>
              </a:bodyPr>
              <a:lstStyle/>
              <a:p>
                <a:pPr algn="r"/>
                <a:r>
                  <a:rPr lang="es-HN" dirty="0" smtClean="0">
                    <a:latin typeface="+mn-lt"/>
                  </a:rPr>
                  <a:t>10</a:t>
                </a:r>
                <a:endParaRPr lang="en-US" dirty="0" smtClean="0">
                  <a:latin typeface="+mn-lt"/>
                </a:endParaRPr>
              </a:p>
            </p:txBody>
          </p:sp>
          <p:sp>
            <p:nvSpPr>
              <p:cNvPr id="35" name="TextBox 34"/>
              <p:cNvSpPr txBox="1"/>
              <p:nvPr/>
            </p:nvSpPr>
            <p:spPr>
              <a:xfrm rot="2700000">
                <a:off x="4349927" y="3777160"/>
                <a:ext cx="535724" cy="369332"/>
              </a:xfrm>
              <a:prstGeom prst="rect">
                <a:avLst/>
              </a:prstGeom>
              <a:noFill/>
            </p:spPr>
            <p:txBody>
              <a:bodyPr wrap="none" rtlCol="0">
                <a:spAutoFit/>
              </a:bodyPr>
              <a:lstStyle/>
              <a:p>
                <a:pPr algn="r"/>
                <a:r>
                  <a:rPr lang="es-HN" dirty="0" smtClean="0">
                    <a:latin typeface="+mn-lt"/>
                  </a:rPr>
                  <a:t>100</a:t>
                </a:r>
                <a:endParaRPr lang="en-US" dirty="0" smtClean="0">
                  <a:latin typeface="+mn-lt"/>
                </a:endParaRPr>
              </a:p>
            </p:txBody>
          </p:sp>
          <p:sp>
            <p:nvSpPr>
              <p:cNvPr id="36" name="TextBox 35"/>
              <p:cNvSpPr txBox="1"/>
              <p:nvPr/>
            </p:nvSpPr>
            <p:spPr>
              <a:xfrm rot="2700000">
                <a:off x="5383981" y="3715385"/>
                <a:ext cx="710451" cy="369332"/>
              </a:xfrm>
              <a:prstGeom prst="rect">
                <a:avLst/>
              </a:prstGeom>
              <a:noFill/>
            </p:spPr>
            <p:txBody>
              <a:bodyPr wrap="none" rtlCol="0">
                <a:spAutoFit/>
              </a:bodyPr>
              <a:lstStyle/>
              <a:p>
                <a:pPr algn="r"/>
                <a:r>
                  <a:rPr lang="es-HN" dirty="0" smtClean="0">
                    <a:latin typeface="+mn-lt"/>
                  </a:rPr>
                  <a:t>1,000</a:t>
                </a:r>
                <a:endParaRPr lang="en-US" dirty="0" smtClean="0">
                  <a:latin typeface="+mn-lt"/>
                </a:endParaRPr>
              </a:p>
            </p:txBody>
          </p:sp>
          <p:sp>
            <p:nvSpPr>
              <p:cNvPr id="37" name="TextBox 36"/>
              <p:cNvSpPr txBox="1"/>
              <p:nvPr/>
            </p:nvSpPr>
            <p:spPr>
              <a:xfrm rot="2700000">
                <a:off x="6484154" y="3674012"/>
                <a:ext cx="827471" cy="369332"/>
              </a:xfrm>
              <a:prstGeom prst="rect">
                <a:avLst/>
              </a:prstGeom>
              <a:noFill/>
            </p:spPr>
            <p:txBody>
              <a:bodyPr wrap="none" rtlCol="0">
                <a:spAutoFit/>
              </a:bodyPr>
              <a:lstStyle/>
              <a:p>
                <a:pPr algn="r"/>
                <a:r>
                  <a:rPr lang="es-HN" dirty="0" smtClean="0">
                    <a:latin typeface="+mn-lt"/>
                  </a:rPr>
                  <a:t>10,000</a:t>
                </a:r>
                <a:endParaRPr lang="en-US" dirty="0" smtClean="0">
                  <a:latin typeface="+mn-lt"/>
                </a:endParaRPr>
              </a:p>
            </p:txBody>
          </p:sp>
          <p:sp>
            <p:nvSpPr>
              <p:cNvPr id="38" name="TextBox 37"/>
              <p:cNvSpPr txBox="1"/>
              <p:nvPr/>
            </p:nvSpPr>
            <p:spPr>
              <a:xfrm rot="2700000">
                <a:off x="7610017" y="3632640"/>
                <a:ext cx="944489" cy="369332"/>
              </a:xfrm>
              <a:prstGeom prst="rect">
                <a:avLst/>
              </a:prstGeom>
              <a:noFill/>
            </p:spPr>
            <p:txBody>
              <a:bodyPr wrap="none" rtlCol="0">
                <a:spAutoFit/>
              </a:bodyPr>
              <a:lstStyle/>
              <a:p>
                <a:pPr algn="r"/>
                <a:r>
                  <a:rPr lang="es-HN" dirty="0" smtClean="0">
                    <a:latin typeface="+mn-lt"/>
                  </a:rPr>
                  <a:t>100,000</a:t>
                </a:r>
                <a:endParaRPr lang="en-US" dirty="0" smtClean="0">
                  <a:latin typeface="+mn-lt"/>
                </a:endParaRPr>
              </a:p>
            </p:txBody>
          </p:sp>
          <p:sp>
            <p:nvSpPr>
              <p:cNvPr id="40" name="TextBox 39"/>
              <p:cNvSpPr txBox="1"/>
              <p:nvPr/>
            </p:nvSpPr>
            <p:spPr>
              <a:xfrm>
                <a:off x="397510" y="4181425"/>
                <a:ext cx="466987" cy="369332"/>
              </a:xfrm>
              <a:prstGeom prst="rect">
                <a:avLst/>
              </a:prstGeom>
              <a:noFill/>
            </p:spPr>
            <p:txBody>
              <a:bodyPr wrap="none" rtlCol="0">
                <a:spAutoFit/>
              </a:bodyPr>
              <a:lstStyle/>
              <a:p>
                <a:r>
                  <a:rPr lang="es-HN" b="1" dirty="0" smtClean="0">
                    <a:latin typeface="+mn-lt"/>
                  </a:rPr>
                  <a:t>L/s</a:t>
                </a:r>
                <a:endParaRPr lang="en-US" b="1" dirty="0" smtClean="0">
                  <a:latin typeface="+mn-lt"/>
                </a:endParaRPr>
              </a:p>
            </p:txBody>
          </p:sp>
        </p:grpSp>
        <p:grpSp>
          <p:nvGrpSpPr>
            <p:cNvPr id="43" name="Group 42"/>
            <p:cNvGrpSpPr/>
            <p:nvPr/>
          </p:nvGrpSpPr>
          <p:grpSpPr>
            <a:xfrm>
              <a:off x="228600" y="4876800"/>
              <a:ext cx="8915400" cy="1726863"/>
              <a:chOff x="228600" y="4876800"/>
              <a:chExt cx="8915400" cy="1726863"/>
            </a:xfrm>
          </p:grpSpPr>
          <p:grpSp>
            <p:nvGrpSpPr>
              <p:cNvPr id="16" name="Group 15"/>
              <p:cNvGrpSpPr/>
              <p:nvPr/>
            </p:nvGrpSpPr>
            <p:grpSpPr>
              <a:xfrm>
                <a:off x="1371600" y="4876800"/>
                <a:ext cx="7772400" cy="609600"/>
                <a:chOff x="620486" y="4876800"/>
                <a:chExt cx="7772400" cy="609600"/>
              </a:xfrm>
            </p:grpSpPr>
            <p:cxnSp>
              <p:nvCxnSpPr>
                <p:cNvPr id="5" name="Straight Arrow Connector 4"/>
                <p:cNvCxnSpPr/>
                <p:nvPr/>
              </p:nvCxnSpPr>
              <p:spPr>
                <a:xfrm>
                  <a:off x="620486" y="4876800"/>
                  <a:ext cx="7772400" cy="0"/>
                </a:xfrm>
                <a:prstGeom prst="straightConnector1">
                  <a:avLst/>
                </a:prstGeom>
                <a:ln w="635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849086" y="4876800"/>
                  <a:ext cx="7315200" cy="609600"/>
                  <a:chOff x="914400" y="4800600"/>
                  <a:chExt cx="7315200" cy="1066800"/>
                </a:xfrm>
              </p:grpSpPr>
              <p:cxnSp>
                <p:nvCxnSpPr>
                  <p:cNvPr id="7" name="Straight Connector 6"/>
                  <p:cNvCxnSpPr/>
                  <p:nvPr/>
                </p:nvCxnSpPr>
                <p:spPr>
                  <a:xfrm>
                    <a:off x="914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133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528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5720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912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010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229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47" name="Straight Arrow Connector 46"/>
                <p:cNvCxnSpPr/>
                <p:nvPr/>
              </p:nvCxnSpPr>
              <p:spPr>
                <a:xfrm>
                  <a:off x="2178235" y="4876800"/>
                  <a:ext cx="1368454" cy="0"/>
                </a:xfrm>
                <a:prstGeom prst="straightConnector1">
                  <a:avLst/>
                </a:prstGeom>
                <a:ln w="63500">
                  <a:solidFill>
                    <a:srgbClr val="0E64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rot="2700000">
                <a:off x="1336638" y="5553210"/>
                <a:ext cx="535724" cy="369332"/>
              </a:xfrm>
              <a:prstGeom prst="rect">
                <a:avLst/>
              </a:prstGeom>
              <a:noFill/>
            </p:spPr>
            <p:txBody>
              <a:bodyPr wrap="none" rtlCol="0">
                <a:spAutoFit/>
              </a:bodyPr>
              <a:lstStyle/>
              <a:p>
                <a:r>
                  <a:rPr lang="es-HN" dirty="0" smtClean="0">
                    <a:latin typeface="+mn-lt"/>
                  </a:rPr>
                  <a:t>100</a:t>
                </a:r>
                <a:endParaRPr lang="en-US" dirty="0" smtClean="0">
                  <a:latin typeface="+mn-lt"/>
                </a:endParaRPr>
              </a:p>
            </p:txBody>
          </p:sp>
          <p:sp>
            <p:nvSpPr>
              <p:cNvPr id="18" name="TextBox 17"/>
              <p:cNvSpPr txBox="1"/>
              <p:nvPr/>
            </p:nvSpPr>
            <p:spPr>
              <a:xfrm rot="2700000">
                <a:off x="2574124" y="5614985"/>
                <a:ext cx="710451" cy="369332"/>
              </a:xfrm>
              <a:prstGeom prst="rect">
                <a:avLst/>
              </a:prstGeom>
              <a:noFill/>
            </p:spPr>
            <p:txBody>
              <a:bodyPr wrap="none" rtlCol="0">
                <a:spAutoFit/>
              </a:bodyPr>
              <a:lstStyle/>
              <a:p>
                <a:r>
                  <a:rPr lang="es-HN" dirty="0" smtClean="0">
                    <a:latin typeface="+mn-lt"/>
                  </a:rPr>
                  <a:t>1,000</a:t>
                </a:r>
                <a:endParaRPr lang="en-US" dirty="0" smtClean="0">
                  <a:latin typeface="+mn-lt"/>
                </a:endParaRPr>
              </a:p>
            </p:txBody>
          </p:sp>
          <p:sp>
            <p:nvSpPr>
              <p:cNvPr id="19" name="TextBox 18"/>
              <p:cNvSpPr txBox="1"/>
              <p:nvPr/>
            </p:nvSpPr>
            <p:spPr>
              <a:xfrm rot="2700000">
                <a:off x="3724244" y="5656358"/>
                <a:ext cx="827471" cy="369332"/>
              </a:xfrm>
              <a:prstGeom prst="rect">
                <a:avLst/>
              </a:prstGeom>
              <a:noFill/>
            </p:spPr>
            <p:txBody>
              <a:bodyPr wrap="none" rtlCol="0">
                <a:spAutoFit/>
              </a:bodyPr>
              <a:lstStyle/>
              <a:p>
                <a:r>
                  <a:rPr lang="es-HN" dirty="0" smtClean="0">
                    <a:latin typeface="+mn-lt"/>
                  </a:rPr>
                  <a:t>10,000</a:t>
                </a:r>
                <a:endParaRPr lang="en-US" dirty="0" smtClean="0">
                  <a:latin typeface="+mn-lt"/>
                </a:endParaRPr>
              </a:p>
            </p:txBody>
          </p:sp>
          <p:sp>
            <p:nvSpPr>
              <p:cNvPr id="20" name="TextBox 19"/>
              <p:cNvSpPr txBox="1"/>
              <p:nvPr/>
            </p:nvSpPr>
            <p:spPr>
              <a:xfrm rot="2700000">
                <a:off x="4995963" y="5697730"/>
                <a:ext cx="944489" cy="369332"/>
              </a:xfrm>
              <a:prstGeom prst="rect">
                <a:avLst/>
              </a:prstGeom>
              <a:noFill/>
            </p:spPr>
            <p:txBody>
              <a:bodyPr wrap="none" rtlCol="0">
                <a:spAutoFit/>
              </a:bodyPr>
              <a:lstStyle/>
              <a:p>
                <a:r>
                  <a:rPr lang="es-HN" dirty="0" smtClean="0">
                    <a:latin typeface="+mn-lt"/>
                  </a:rPr>
                  <a:t>100,000</a:t>
                </a:r>
                <a:endParaRPr lang="en-US" dirty="0" smtClean="0">
                  <a:latin typeface="+mn-lt"/>
                </a:endParaRPr>
              </a:p>
            </p:txBody>
          </p:sp>
          <p:sp>
            <p:nvSpPr>
              <p:cNvPr id="21" name="TextBox 20"/>
              <p:cNvSpPr txBox="1"/>
              <p:nvPr/>
            </p:nvSpPr>
            <p:spPr>
              <a:xfrm rot="2700000">
                <a:off x="6218423" y="5759506"/>
                <a:ext cx="1119217" cy="369332"/>
              </a:xfrm>
              <a:prstGeom prst="rect">
                <a:avLst/>
              </a:prstGeom>
              <a:noFill/>
            </p:spPr>
            <p:txBody>
              <a:bodyPr wrap="none" rtlCol="0">
                <a:spAutoFit/>
              </a:bodyPr>
              <a:lstStyle/>
              <a:p>
                <a:r>
                  <a:rPr lang="es-HN" dirty="0" smtClean="0">
                    <a:latin typeface="+mn-lt"/>
                  </a:rPr>
                  <a:t>1,000,000</a:t>
                </a:r>
                <a:endParaRPr lang="en-US" dirty="0" smtClean="0">
                  <a:latin typeface="+mn-lt"/>
                </a:endParaRPr>
              </a:p>
            </p:txBody>
          </p:sp>
          <p:sp>
            <p:nvSpPr>
              <p:cNvPr id="22" name="TextBox 21"/>
              <p:cNvSpPr txBox="1"/>
              <p:nvPr/>
            </p:nvSpPr>
            <p:spPr>
              <a:xfrm rot="2700000">
                <a:off x="7413941" y="5800879"/>
                <a:ext cx="1236236" cy="369332"/>
              </a:xfrm>
              <a:prstGeom prst="rect">
                <a:avLst/>
              </a:prstGeom>
              <a:noFill/>
            </p:spPr>
            <p:txBody>
              <a:bodyPr wrap="none" rtlCol="0">
                <a:spAutoFit/>
              </a:bodyPr>
              <a:lstStyle/>
              <a:p>
                <a:r>
                  <a:rPr lang="es-HN" dirty="0" smtClean="0">
                    <a:latin typeface="+mn-lt"/>
                  </a:rPr>
                  <a:t>10,000,000</a:t>
                </a:r>
                <a:endParaRPr lang="en-US" dirty="0" smtClean="0">
                  <a:latin typeface="+mn-lt"/>
                </a:endParaRPr>
              </a:p>
            </p:txBody>
          </p:sp>
          <p:sp>
            <p:nvSpPr>
              <p:cNvPr id="41" name="TextBox 40"/>
              <p:cNvSpPr txBox="1"/>
              <p:nvPr/>
            </p:nvSpPr>
            <p:spPr>
              <a:xfrm>
                <a:off x="228600" y="5071640"/>
                <a:ext cx="1198598" cy="369332"/>
              </a:xfrm>
              <a:prstGeom prst="rect">
                <a:avLst/>
              </a:prstGeom>
              <a:noFill/>
            </p:spPr>
            <p:txBody>
              <a:bodyPr wrap="none" rtlCol="0">
                <a:spAutoFit/>
              </a:bodyPr>
              <a:lstStyle/>
              <a:p>
                <a:r>
                  <a:rPr lang="es-HN" b="1" dirty="0" smtClean="0"/>
                  <a:t>habitantes</a:t>
                </a:r>
                <a:endParaRPr lang="en-US" b="1" dirty="0" smtClean="0"/>
              </a:p>
            </p:txBody>
          </p:sp>
        </p:grpSp>
      </p:grpSp>
      <p:cxnSp>
        <p:nvCxnSpPr>
          <p:cNvPr id="50" name="Straight Arrow Connector 49"/>
          <p:cNvCxnSpPr/>
          <p:nvPr/>
        </p:nvCxnSpPr>
        <p:spPr>
          <a:xfrm>
            <a:off x="1970314" y="4882243"/>
            <a:ext cx="959035" cy="0"/>
          </a:xfrm>
          <a:prstGeom prst="straightConnector1">
            <a:avLst/>
          </a:prstGeom>
          <a:ln w="63500">
            <a:solidFill>
              <a:srgbClr val="00B05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4297803" y="4876800"/>
            <a:ext cx="1112397" cy="0"/>
          </a:xfrm>
          <a:prstGeom prst="straightConnector1">
            <a:avLst/>
          </a:prstGeom>
          <a:ln w="63500">
            <a:solidFill>
              <a:srgbClr val="00B05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84990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right)">
                                      <p:cBhvr>
                                        <p:cTn id="1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a:t>El desafío de </a:t>
            </a:r>
            <a:r>
              <a:rPr lang="es-HN" dirty="0" smtClean="0"/>
              <a:t>bajo </a:t>
            </a:r>
            <a:r>
              <a:rPr lang="es-HN" dirty="0"/>
              <a:t>caudal</a:t>
            </a:r>
            <a:endParaRPr lang="en-US" dirty="0"/>
          </a:p>
        </p:txBody>
      </p:sp>
      <p:sp>
        <p:nvSpPr>
          <p:cNvPr id="3" name="Content Placeholder 2"/>
          <p:cNvSpPr>
            <a:spLocks noGrp="1"/>
          </p:cNvSpPr>
          <p:nvPr>
            <p:ph idx="1"/>
          </p:nvPr>
        </p:nvSpPr>
        <p:spPr/>
        <p:txBody>
          <a:bodyPr/>
          <a:lstStyle/>
          <a:p>
            <a:r>
              <a:rPr lang="es-HN" dirty="0" err="1" smtClean="0"/>
              <a:t>Floculador</a:t>
            </a:r>
            <a:r>
              <a:rPr lang="es-HN" dirty="0" smtClean="0"/>
              <a:t> – nueva geometría requerida</a:t>
            </a:r>
          </a:p>
          <a:p>
            <a:r>
              <a:rPr lang="es-HN" dirty="0" smtClean="0"/>
              <a:t>Sedimentación – fácil (porque es el proceso más grande)</a:t>
            </a:r>
          </a:p>
          <a:p>
            <a:r>
              <a:rPr lang="es-HN" dirty="0" smtClean="0"/>
              <a:t>Filtro – difícil construir caja abierta</a:t>
            </a:r>
            <a:endParaRPr lang="es-HN" dirty="0"/>
          </a:p>
        </p:txBody>
      </p:sp>
      <p:grpSp>
        <p:nvGrpSpPr>
          <p:cNvPr id="4" name="Group 3"/>
          <p:cNvGrpSpPr/>
          <p:nvPr/>
        </p:nvGrpSpPr>
        <p:grpSpPr>
          <a:xfrm>
            <a:off x="103414" y="3724586"/>
            <a:ext cx="8915400" cy="3258602"/>
            <a:chOff x="228600" y="3345061"/>
            <a:chExt cx="8915400" cy="3258602"/>
          </a:xfrm>
        </p:grpSpPr>
        <p:grpSp>
          <p:nvGrpSpPr>
            <p:cNvPr id="5" name="Group 4"/>
            <p:cNvGrpSpPr/>
            <p:nvPr/>
          </p:nvGrpSpPr>
          <p:grpSpPr>
            <a:xfrm>
              <a:off x="397510" y="3345061"/>
              <a:ext cx="7897404" cy="1531739"/>
              <a:chOff x="397510" y="3345061"/>
              <a:chExt cx="7897404" cy="1531739"/>
            </a:xfrm>
          </p:grpSpPr>
          <p:grpSp>
            <p:nvGrpSpPr>
              <p:cNvPr id="25" name="Group 24"/>
              <p:cNvGrpSpPr/>
              <p:nvPr/>
            </p:nvGrpSpPr>
            <p:grpSpPr>
              <a:xfrm>
                <a:off x="2198914" y="4267200"/>
                <a:ext cx="6096000" cy="609600"/>
                <a:chOff x="1447800" y="4267200"/>
                <a:chExt cx="6096000" cy="609600"/>
              </a:xfrm>
            </p:grpSpPr>
            <p:cxnSp>
              <p:nvCxnSpPr>
                <p:cNvPr id="33" name="Straight Connector 32"/>
                <p:cNvCxnSpPr/>
                <p:nvPr/>
              </p:nvCxnSpPr>
              <p:spPr>
                <a:xfrm flipV="1">
                  <a:off x="1447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6670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8862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51054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63246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7543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rot="2700000">
                <a:off x="2056712" y="3859905"/>
                <a:ext cx="301685" cy="369332"/>
              </a:xfrm>
              <a:prstGeom prst="rect">
                <a:avLst/>
              </a:prstGeom>
              <a:noFill/>
            </p:spPr>
            <p:txBody>
              <a:bodyPr wrap="none" rtlCol="0">
                <a:spAutoFit/>
              </a:bodyPr>
              <a:lstStyle/>
              <a:p>
                <a:pPr algn="r"/>
                <a:r>
                  <a:rPr lang="es-HN" dirty="0" smtClean="0">
                    <a:latin typeface="+mn-lt"/>
                  </a:rPr>
                  <a:t>1</a:t>
                </a:r>
                <a:endParaRPr lang="en-US" dirty="0" smtClean="0">
                  <a:latin typeface="+mn-lt"/>
                </a:endParaRPr>
              </a:p>
            </p:txBody>
          </p:sp>
          <p:sp>
            <p:nvSpPr>
              <p:cNvPr id="27" name="TextBox 26"/>
              <p:cNvSpPr txBox="1"/>
              <p:nvPr/>
            </p:nvSpPr>
            <p:spPr>
              <a:xfrm rot="2700000">
                <a:off x="3203320" y="3818533"/>
                <a:ext cx="418704" cy="369332"/>
              </a:xfrm>
              <a:prstGeom prst="rect">
                <a:avLst/>
              </a:prstGeom>
              <a:noFill/>
            </p:spPr>
            <p:txBody>
              <a:bodyPr wrap="none" rtlCol="0">
                <a:spAutoFit/>
              </a:bodyPr>
              <a:lstStyle/>
              <a:p>
                <a:pPr algn="r"/>
                <a:r>
                  <a:rPr lang="es-HN" dirty="0" smtClean="0">
                    <a:latin typeface="+mn-lt"/>
                  </a:rPr>
                  <a:t>10</a:t>
                </a:r>
                <a:endParaRPr lang="en-US" dirty="0" smtClean="0">
                  <a:latin typeface="+mn-lt"/>
                </a:endParaRPr>
              </a:p>
            </p:txBody>
          </p:sp>
          <p:sp>
            <p:nvSpPr>
              <p:cNvPr id="28" name="TextBox 27"/>
              <p:cNvSpPr txBox="1"/>
              <p:nvPr/>
            </p:nvSpPr>
            <p:spPr>
              <a:xfrm rot="2700000">
                <a:off x="4349927" y="3777160"/>
                <a:ext cx="535724" cy="369332"/>
              </a:xfrm>
              <a:prstGeom prst="rect">
                <a:avLst/>
              </a:prstGeom>
              <a:noFill/>
            </p:spPr>
            <p:txBody>
              <a:bodyPr wrap="none" rtlCol="0">
                <a:spAutoFit/>
              </a:bodyPr>
              <a:lstStyle/>
              <a:p>
                <a:pPr algn="r"/>
                <a:r>
                  <a:rPr lang="es-HN" dirty="0" smtClean="0">
                    <a:latin typeface="+mn-lt"/>
                  </a:rPr>
                  <a:t>100</a:t>
                </a:r>
                <a:endParaRPr lang="en-US" dirty="0" smtClean="0">
                  <a:latin typeface="+mn-lt"/>
                </a:endParaRPr>
              </a:p>
            </p:txBody>
          </p:sp>
          <p:sp>
            <p:nvSpPr>
              <p:cNvPr id="29" name="TextBox 28"/>
              <p:cNvSpPr txBox="1"/>
              <p:nvPr/>
            </p:nvSpPr>
            <p:spPr>
              <a:xfrm rot="2700000">
                <a:off x="5383981" y="3715385"/>
                <a:ext cx="710451" cy="369332"/>
              </a:xfrm>
              <a:prstGeom prst="rect">
                <a:avLst/>
              </a:prstGeom>
              <a:noFill/>
            </p:spPr>
            <p:txBody>
              <a:bodyPr wrap="none" rtlCol="0">
                <a:spAutoFit/>
              </a:bodyPr>
              <a:lstStyle/>
              <a:p>
                <a:pPr algn="r"/>
                <a:r>
                  <a:rPr lang="es-HN" dirty="0" smtClean="0">
                    <a:latin typeface="+mn-lt"/>
                  </a:rPr>
                  <a:t>1,000</a:t>
                </a:r>
                <a:endParaRPr lang="en-US" dirty="0" smtClean="0">
                  <a:latin typeface="+mn-lt"/>
                </a:endParaRPr>
              </a:p>
            </p:txBody>
          </p:sp>
          <p:sp>
            <p:nvSpPr>
              <p:cNvPr id="30" name="TextBox 29"/>
              <p:cNvSpPr txBox="1"/>
              <p:nvPr/>
            </p:nvSpPr>
            <p:spPr>
              <a:xfrm rot="2700000">
                <a:off x="6484154" y="3674012"/>
                <a:ext cx="827471" cy="369332"/>
              </a:xfrm>
              <a:prstGeom prst="rect">
                <a:avLst/>
              </a:prstGeom>
              <a:noFill/>
            </p:spPr>
            <p:txBody>
              <a:bodyPr wrap="none" rtlCol="0">
                <a:spAutoFit/>
              </a:bodyPr>
              <a:lstStyle/>
              <a:p>
                <a:pPr algn="r"/>
                <a:r>
                  <a:rPr lang="es-HN" dirty="0" smtClean="0">
                    <a:latin typeface="+mn-lt"/>
                  </a:rPr>
                  <a:t>10,000</a:t>
                </a:r>
                <a:endParaRPr lang="en-US" dirty="0" smtClean="0">
                  <a:latin typeface="+mn-lt"/>
                </a:endParaRPr>
              </a:p>
            </p:txBody>
          </p:sp>
          <p:sp>
            <p:nvSpPr>
              <p:cNvPr id="31" name="TextBox 30"/>
              <p:cNvSpPr txBox="1"/>
              <p:nvPr/>
            </p:nvSpPr>
            <p:spPr>
              <a:xfrm rot="2700000">
                <a:off x="7610017" y="3632640"/>
                <a:ext cx="944489" cy="369332"/>
              </a:xfrm>
              <a:prstGeom prst="rect">
                <a:avLst/>
              </a:prstGeom>
              <a:noFill/>
            </p:spPr>
            <p:txBody>
              <a:bodyPr wrap="none" rtlCol="0">
                <a:spAutoFit/>
              </a:bodyPr>
              <a:lstStyle/>
              <a:p>
                <a:pPr algn="r"/>
                <a:r>
                  <a:rPr lang="es-HN" dirty="0" smtClean="0">
                    <a:latin typeface="+mn-lt"/>
                  </a:rPr>
                  <a:t>100,000</a:t>
                </a:r>
                <a:endParaRPr lang="en-US" dirty="0" smtClean="0">
                  <a:latin typeface="+mn-lt"/>
                </a:endParaRPr>
              </a:p>
            </p:txBody>
          </p:sp>
          <p:sp>
            <p:nvSpPr>
              <p:cNvPr id="32" name="TextBox 31"/>
              <p:cNvSpPr txBox="1"/>
              <p:nvPr/>
            </p:nvSpPr>
            <p:spPr>
              <a:xfrm>
                <a:off x="397510" y="4181425"/>
                <a:ext cx="466987" cy="369332"/>
              </a:xfrm>
              <a:prstGeom prst="rect">
                <a:avLst/>
              </a:prstGeom>
              <a:noFill/>
            </p:spPr>
            <p:txBody>
              <a:bodyPr wrap="none" rtlCol="0">
                <a:spAutoFit/>
              </a:bodyPr>
              <a:lstStyle/>
              <a:p>
                <a:r>
                  <a:rPr lang="es-HN" b="1" dirty="0" smtClean="0">
                    <a:latin typeface="+mn-lt"/>
                  </a:rPr>
                  <a:t>L/s</a:t>
                </a:r>
                <a:endParaRPr lang="en-US" b="1" dirty="0" smtClean="0">
                  <a:latin typeface="+mn-lt"/>
                </a:endParaRPr>
              </a:p>
            </p:txBody>
          </p:sp>
        </p:grpSp>
        <p:grpSp>
          <p:nvGrpSpPr>
            <p:cNvPr id="6" name="Group 5"/>
            <p:cNvGrpSpPr/>
            <p:nvPr/>
          </p:nvGrpSpPr>
          <p:grpSpPr>
            <a:xfrm>
              <a:off x="228600" y="4876800"/>
              <a:ext cx="8915400" cy="1726863"/>
              <a:chOff x="228600" y="4876800"/>
              <a:chExt cx="8915400" cy="1726863"/>
            </a:xfrm>
          </p:grpSpPr>
          <p:grpSp>
            <p:nvGrpSpPr>
              <p:cNvPr id="7" name="Group 6"/>
              <p:cNvGrpSpPr/>
              <p:nvPr/>
            </p:nvGrpSpPr>
            <p:grpSpPr>
              <a:xfrm>
                <a:off x="1371600" y="4876800"/>
                <a:ext cx="7772400" cy="609600"/>
                <a:chOff x="620486" y="4876800"/>
                <a:chExt cx="7772400" cy="609600"/>
              </a:xfrm>
            </p:grpSpPr>
            <p:cxnSp>
              <p:nvCxnSpPr>
                <p:cNvPr id="15" name="Straight Arrow Connector 14"/>
                <p:cNvCxnSpPr/>
                <p:nvPr/>
              </p:nvCxnSpPr>
              <p:spPr>
                <a:xfrm>
                  <a:off x="620486" y="4876800"/>
                  <a:ext cx="7772400" cy="0"/>
                </a:xfrm>
                <a:prstGeom prst="straightConnector1">
                  <a:avLst/>
                </a:prstGeom>
                <a:ln w="635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849086" y="4876800"/>
                  <a:ext cx="7315200" cy="609600"/>
                  <a:chOff x="914400" y="4800600"/>
                  <a:chExt cx="7315200" cy="1066800"/>
                </a:xfrm>
              </p:grpSpPr>
              <p:cxnSp>
                <p:nvCxnSpPr>
                  <p:cNvPr id="18" name="Straight Connector 17"/>
                  <p:cNvCxnSpPr/>
                  <p:nvPr/>
                </p:nvCxnSpPr>
                <p:spPr>
                  <a:xfrm>
                    <a:off x="914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133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528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5720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7912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010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229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17" name="Straight Arrow Connector 16"/>
                <p:cNvCxnSpPr/>
                <p:nvPr/>
              </p:nvCxnSpPr>
              <p:spPr>
                <a:xfrm>
                  <a:off x="2178235" y="4876800"/>
                  <a:ext cx="1368454" cy="0"/>
                </a:xfrm>
                <a:prstGeom prst="straightConnector1">
                  <a:avLst/>
                </a:prstGeom>
                <a:ln w="63500">
                  <a:solidFill>
                    <a:srgbClr val="0E64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rot="2700000">
                <a:off x="1336638" y="5553210"/>
                <a:ext cx="535724" cy="369332"/>
              </a:xfrm>
              <a:prstGeom prst="rect">
                <a:avLst/>
              </a:prstGeom>
              <a:noFill/>
            </p:spPr>
            <p:txBody>
              <a:bodyPr wrap="none" rtlCol="0">
                <a:spAutoFit/>
              </a:bodyPr>
              <a:lstStyle/>
              <a:p>
                <a:r>
                  <a:rPr lang="es-HN" dirty="0" smtClean="0">
                    <a:latin typeface="+mn-lt"/>
                  </a:rPr>
                  <a:t>100</a:t>
                </a:r>
                <a:endParaRPr lang="en-US" dirty="0" smtClean="0">
                  <a:latin typeface="+mn-lt"/>
                </a:endParaRPr>
              </a:p>
            </p:txBody>
          </p:sp>
          <p:sp>
            <p:nvSpPr>
              <p:cNvPr id="9" name="TextBox 8"/>
              <p:cNvSpPr txBox="1"/>
              <p:nvPr/>
            </p:nvSpPr>
            <p:spPr>
              <a:xfrm rot="2700000">
                <a:off x="2574124" y="5614985"/>
                <a:ext cx="710451" cy="369332"/>
              </a:xfrm>
              <a:prstGeom prst="rect">
                <a:avLst/>
              </a:prstGeom>
              <a:noFill/>
            </p:spPr>
            <p:txBody>
              <a:bodyPr wrap="none" rtlCol="0">
                <a:spAutoFit/>
              </a:bodyPr>
              <a:lstStyle/>
              <a:p>
                <a:r>
                  <a:rPr lang="es-HN" dirty="0" smtClean="0">
                    <a:latin typeface="+mn-lt"/>
                  </a:rPr>
                  <a:t>1,000</a:t>
                </a:r>
                <a:endParaRPr lang="en-US" dirty="0" smtClean="0">
                  <a:latin typeface="+mn-lt"/>
                </a:endParaRPr>
              </a:p>
            </p:txBody>
          </p:sp>
          <p:sp>
            <p:nvSpPr>
              <p:cNvPr id="10" name="TextBox 9"/>
              <p:cNvSpPr txBox="1"/>
              <p:nvPr/>
            </p:nvSpPr>
            <p:spPr>
              <a:xfrm rot="2700000">
                <a:off x="3724244" y="5656358"/>
                <a:ext cx="827471" cy="369332"/>
              </a:xfrm>
              <a:prstGeom prst="rect">
                <a:avLst/>
              </a:prstGeom>
              <a:noFill/>
            </p:spPr>
            <p:txBody>
              <a:bodyPr wrap="none" rtlCol="0">
                <a:spAutoFit/>
              </a:bodyPr>
              <a:lstStyle/>
              <a:p>
                <a:r>
                  <a:rPr lang="es-HN" dirty="0" smtClean="0">
                    <a:latin typeface="+mn-lt"/>
                  </a:rPr>
                  <a:t>10,000</a:t>
                </a:r>
                <a:endParaRPr lang="en-US" dirty="0" smtClean="0">
                  <a:latin typeface="+mn-lt"/>
                </a:endParaRPr>
              </a:p>
            </p:txBody>
          </p:sp>
          <p:sp>
            <p:nvSpPr>
              <p:cNvPr id="11" name="TextBox 10"/>
              <p:cNvSpPr txBox="1"/>
              <p:nvPr/>
            </p:nvSpPr>
            <p:spPr>
              <a:xfrm rot="2700000">
                <a:off x="4995963" y="5697730"/>
                <a:ext cx="944489" cy="369332"/>
              </a:xfrm>
              <a:prstGeom prst="rect">
                <a:avLst/>
              </a:prstGeom>
              <a:noFill/>
            </p:spPr>
            <p:txBody>
              <a:bodyPr wrap="none" rtlCol="0">
                <a:spAutoFit/>
              </a:bodyPr>
              <a:lstStyle/>
              <a:p>
                <a:r>
                  <a:rPr lang="es-HN" dirty="0" smtClean="0">
                    <a:latin typeface="+mn-lt"/>
                  </a:rPr>
                  <a:t>100,000</a:t>
                </a:r>
                <a:endParaRPr lang="en-US" dirty="0" smtClean="0">
                  <a:latin typeface="+mn-lt"/>
                </a:endParaRPr>
              </a:p>
            </p:txBody>
          </p:sp>
          <p:sp>
            <p:nvSpPr>
              <p:cNvPr id="12" name="TextBox 11"/>
              <p:cNvSpPr txBox="1"/>
              <p:nvPr/>
            </p:nvSpPr>
            <p:spPr>
              <a:xfrm rot="2700000">
                <a:off x="6218423" y="5759506"/>
                <a:ext cx="1119217" cy="369332"/>
              </a:xfrm>
              <a:prstGeom prst="rect">
                <a:avLst/>
              </a:prstGeom>
              <a:noFill/>
            </p:spPr>
            <p:txBody>
              <a:bodyPr wrap="none" rtlCol="0">
                <a:spAutoFit/>
              </a:bodyPr>
              <a:lstStyle/>
              <a:p>
                <a:r>
                  <a:rPr lang="es-HN" dirty="0" smtClean="0">
                    <a:latin typeface="+mn-lt"/>
                  </a:rPr>
                  <a:t>1,000,000</a:t>
                </a:r>
                <a:endParaRPr lang="en-US" dirty="0" smtClean="0">
                  <a:latin typeface="+mn-lt"/>
                </a:endParaRPr>
              </a:p>
            </p:txBody>
          </p:sp>
          <p:sp>
            <p:nvSpPr>
              <p:cNvPr id="13" name="TextBox 12"/>
              <p:cNvSpPr txBox="1"/>
              <p:nvPr/>
            </p:nvSpPr>
            <p:spPr>
              <a:xfrm rot="2700000">
                <a:off x="7413941" y="5800879"/>
                <a:ext cx="1236236" cy="369332"/>
              </a:xfrm>
              <a:prstGeom prst="rect">
                <a:avLst/>
              </a:prstGeom>
              <a:noFill/>
            </p:spPr>
            <p:txBody>
              <a:bodyPr wrap="none" rtlCol="0">
                <a:spAutoFit/>
              </a:bodyPr>
              <a:lstStyle/>
              <a:p>
                <a:r>
                  <a:rPr lang="es-HN" dirty="0" smtClean="0">
                    <a:latin typeface="+mn-lt"/>
                  </a:rPr>
                  <a:t>10,000,000</a:t>
                </a:r>
                <a:endParaRPr lang="en-US" dirty="0" smtClean="0">
                  <a:latin typeface="+mn-lt"/>
                </a:endParaRPr>
              </a:p>
            </p:txBody>
          </p:sp>
          <p:sp>
            <p:nvSpPr>
              <p:cNvPr id="14" name="TextBox 13"/>
              <p:cNvSpPr txBox="1"/>
              <p:nvPr/>
            </p:nvSpPr>
            <p:spPr>
              <a:xfrm>
                <a:off x="228600" y="5071640"/>
                <a:ext cx="1198598" cy="369332"/>
              </a:xfrm>
              <a:prstGeom prst="rect">
                <a:avLst/>
              </a:prstGeom>
              <a:noFill/>
            </p:spPr>
            <p:txBody>
              <a:bodyPr wrap="none" rtlCol="0">
                <a:spAutoFit/>
              </a:bodyPr>
              <a:lstStyle/>
              <a:p>
                <a:r>
                  <a:rPr lang="es-HN" b="1" dirty="0" smtClean="0"/>
                  <a:t>habitantes</a:t>
                </a:r>
                <a:endParaRPr lang="en-US" b="1" dirty="0" smtClean="0"/>
              </a:p>
            </p:txBody>
          </p:sp>
        </p:grpSp>
      </p:grpSp>
      <p:cxnSp>
        <p:nvCxnSpPr>
          <p:cNvPr id="39" name="Straight Arrow Connector 38"/>
          <p:cNvCxnSpPr/>
          <p:nvPr/>
        </p:nvCxnSpPr>
        <p:spPr>
          <a:xfrm>
            <a:off x="1845128" y="5248705"/>
            <a:ext cx="959035" cy="0"/>
          </a:xfrm>
          <a:prstGeom prst="straightConnector1">
            <a:avLst/>
          </a:prstGeom>
          <a:ln w="63500">
            <a:solidFill>
              <a:schemeClr val="accent4">
                <a:lumMod val="60000"/>
                <a:lumOff val="40000"/>
              </a:schemeClr>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3169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right)">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0.8 L/s Filtro Rápido de Arena de Múltiples Capas</a:t>
            </a:r>
            <a:endParaRPr lang="en-US" dirty="0"/>
          </a:p>
        </p:txBody>
      </p:sp>
      <p:pic>
        <p:nvPicPr>
          <p:cNvPr id="3075"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828800" y="1725385"/>
            <a:ext cx="1368877" cy="4681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638800" y="1703614"/>
            <a:ext cx="2122098"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4784528"/>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Vista desde el fondo del filtro</a:t>
            </a:r>
            <a:endParaRPr lang="en-US" dirty="0"/>
          </a:p>
        </p:txBody>
      </p:sp>
      <p:pic>
        <p:nvPicPr>
          <p:cNvPr id="7170"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524000" y="1551214"/>
            <a:ext cx="6302829" cy="530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111656"/>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HN"/>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4000559"/>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Vista de una planta de 0.8 L/s (sin el filtro)</a:t>
            </a:r>
            <a:endParaRPr lang="en-US" dirty="0"/>
          </a:p>
        </p:txBody>
      </p:sp>
      <p:pic>
        <p:nvPicPr>
          <p:cNvPr id="4" name="Picture 3"/>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l="37429" t="50000" r="28476"/>
          <a:stretch/>
        </p:blipFill>
        <p:spPr>
          <a:xfrm>
            <a:off x="2438400" y="1398786"/>
            <a:ext cx="4735286" cy="5555362"/>
          </a:xfrm>
          <a:prstGeom prst="rect">
            <a:avLst/>
          </a:prstGeom>
        </p:spPr>
      </p:pic>
      <p:grpSp>
        <p:nvGrpSpPr>
          <p:cNvPr id="9" name="Group 8"/>
          <p:cNvGrpSpPr/>
          <p:nvPr/>
        </p:nvGrpSpPr>
        <p:grpSpPr>
          <a:xfrm>
            <a:off x="2032906" y="3733799"/>
            <a:ext cx="443594" cy="1702439"/>
            <a:chOff x="2032906" y="2562413"/>
            <a:chExt cx="443594" cy="2895600"/>
          </a:xfrm>
        </p:grpSpPr>
        <p:cxnSp>
          <p:nvCxnSpPr>
            <p:cNvPr id="5" name="Straight Arrow Connector 4"/>
            <p:cNvCxnSpPr/>
            <p:nvPr/>
          </p:nvCxnSpPr>
          <p:spPr>
            <a:xfrm>
              <a:off x="2261506" y="2562413"/>
              <a:ext cx="0" cy="2895600"/>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032906" y="2562413"/>
              <a:ext cx="4435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032906" y="5436239"/>
              <a:ext cx="44359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1524000" y="4495800"/>
            <a:ext cx="886781" cy="461665"/>
          </a:xfrm>
          <a:prstGeom prst="rect">
            <a:avLst/>
          </a:prstGeom>
          <a:solidFill>
            <a:schemeClr val="bg1"/>
          </a:solidFill>
        </p:spPr>
        <p:txBody>
          <a:bodyPr wrap="none" rtlCol="0">
            <a:spAutoFit/>
          </a:bodyPr>
          <a:lstStyle/>
          <a:p>
            <a:r>
              <a:rPr lang="es-HN" sz="2400" dirty="0" smtClean="0">
                <a:latin typeface="+mn-lt"/>
              </a:rPr>
              <a:t>1.9 m</a:t>
            </a:r>
            <a:endParaRPr lang="en-US" sz="2400" dirty="0" smtClean="0">
              <a:latin typeface="+mn-lt"/>
            </a:endParaRPr>
          </a:p>
        </p:txBody>
      </p:sp>
      <p:grpSp>
        <p:nvGrpSpPr>
          <p:cNvPr id="10" name="Group 9"/>
          <p:cNvGrpSpPr/>
          <p:nvPr/>
        </p:nvGrpSpPr>
        <p:grpSpPr>
          <a:xfrm rot="3969186">
            <a:off x="3412422" y="1597598"/>
            <a:ext cx="443594" cy="2804933"/>
            <a:chOff x="2032906" y="2562413"/>
            <a:chExt cx="443594" cy="2898362"/>
          </a:xfrm>
        </p:grpSpPr>
        <p:cxnSp>
          <p:nvCxnSpPr>
            <p:cNvPr id="11" name="Straight Arrow Connector 10"/>
            <p:cNvCxnSpPr/>
            <p:nvPr/>
          </p:nvCxnSpPr>
          <p:spPr>
            <a:xfrm>
              <a:off x="2092739" y="2565175"/>
              <a:ext cx="0" cy="2895600"/>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032906" y="2562413"/>
              <a:ext cx="4435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032906" y="5436239"/>
              <a:ext cx="44359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210687" y="2625032"/>
            <a:ext cx="654346" cy="461665"/>
          </a:xfrm>
          <a:prstGeom prst="rect">
            <a:avLst/>
          </a:prstGeom>
          <a:solidFill>
            <a:schemeClr val="bg1"/>
          </a:solidFill>
        </p:spPr>
        <p:txBody>
          <a:bodyPr wrap="none" rtlCol="0">
            <a:spAutoFit/>
          </a:bodyPr>
          <a:lstStyle/>
          <a:p>
            <a:r>
              <a:rPr lang="es-HN" sz="2400" dirty="0" smtClean="0">
                <a:latin typeface="+mn-lt"/>
              </a:rPr>
              <a:t>2 m</a:t>
            </a:r>
            <a:endParaRPr lang="en-US" sz="2400" dirty="0" smtClean="0">
              <a:latin typeface="+mn-lt"/>
            </a:endParaRPr>
          </a:p>
        </p:txBody>
      </p:sp>
      <p:sp>
        <p:nvSpPr>
          <p:cNvPr id="15" name="TextBox 14"/>
          <p:cNvSpPr txBox="1"/>
          <p:nvPr/>
        </p:nvSpPr>
        <p:spPr>
          <a:xfrm>
            <a:off x="685800" y="2285999"/>
            <a:ext cx="2019848" cy="461665"/>
          </a:xfrm>
          <a:prstGeom prst="rect">
            <a:avLst/>
          </a:prstGeom>
          <a:noFill/>
        </p:spPr>
        <p:txBody>
          <a:bodyPr wrap="none" rtlCol="0">
            <a:spAutoFit/>
          </a:bodyPr>
          <a:lstStyle/>
          <a:p>
            <a:r>
              <a:rPr lang="es-HN" sz="2400" dirty="0" smtClean="0">
                <a:latin typeface="+mn-lt"/>
              </a:rPr>
              <a:t>sedimentación</a:t>
            </a:r>
            <a:endParaRPr lang="en-US" sz="2400" dirty="0" smtClean="0">
              <a:latin typeface="+mn-lt"/>
            </a:endParaRPr>
          </a:p>
        </p:txBody>
      </p:sp>
      <p:sp>
        <p:nvSpPr>
          <p:cNvPr id="16" name="TextBox 15"/>
          <p:cNvSpPr txBox="1"/>
          <p:nvPr/>
        </p:nvSpPr>
        <p:spPr>
          <a:xfrm>
            <a:off x="2963825" y="2012870"/>
            <a:ext cx="1545616" cy="461665"/>
          </a:xfrm>
          <a:prstGeom prst="rect">
            <a:avLst/>
          </a:prstGeom>
          <a:noFill/>
        </p:spPr>
        <p:txBody>
          <a:bodyPr wrap="none" rtlCol="0">
            <a:spAutoFit/>
          </a:bodyPr>
          <a:lstStyle/>
          <a:p>
            <a:r>
              <a:rPr lang="es-HN" sz="2400" dirty="0" smtClean="0">
                <a:latin typeface="+mn-lt"/>
              </a:rPr>
              <a:t>floculación</a:t>
            </a:r>
            <a:endParaRPr lang="en-US" sz="2400" dirty="0" smtClean="0">
              <a:latin typeface="+mn-lt"/>
            </a:endParaRPr>
          </a:p>
        </p:txBody>
      </p:sp>
      <p:cxnSp>
        <p:nvCxnSpPr>
          <p:cNvPr id="18" name="Straight Arrow Connector 17"/>
          <p:cNvCxnSpPr>
            <a:stCxn id="16" idx="3"/>
          </p:cNvCxnSpPr>
          <p:nvPr/>
        </p:nvCxnSpPr>
        <p:spPr>
          <a:xfrm>
            <a:off x="4509441" y="2243703"/>
            <a:ext cx="296602" cy="728097"/>
          </a:xfrm>
          <a:prstGeom prst="straightConnector1">
            <a:avLst/>
          </a:prstGeom>
          <a:ln w="38100">
            <a:solidFill>
              <a:srgbClr val="0E64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05600" y="1996540"/>
            <a:ext cx="1600200" cy="830997"/>
          </a:xfrm>
          <a:prstGeom prst="rect">
            <a:avLst/>
          </a:prstGeom>
          <a:noFill/>
        </p:spPr>
        <p:txBody>
          <a:bodyPr wrap="square" rtlCol="0">
            <a:spAutoFit/>
          </a:bodyPr>
          <a:lstStyle/>
          <a:p>
            <a:r>
              <a:rPr lang="es-HN" sz="2400" dirty="0" smtClean="0">
                <a:latin typeface="+mn-lt"/>
              </a:rPr>
              <a:t>Tanque de entrada</a:t>
            </a:r>
            <a:endParaRPr lang="en-US" sz="2400" dirty="0" smtClean="0">
              <a:latin typeface="+mn-lt"/>
            </a:endParaRPr>
          </a:p>
        </p:txBody>
      </p:sp>
    </p:spTree>
    <p:extLst>
      <p:ext uri="{BB962C8B-B14F-4D97-AF65-F5344CB8AC3E}">
        <p14:creationId xmlns:p14="http://schemas.microsoft.com/office/powerpoint/2010/main" val="4000706106"/>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Vista en planta de los componentes del </a:t>
            </a:r>
            <a:r>
              <a:rPr lang="es-HN" dirty="0" err="1" smtClean="0"/>
              <a:t>floculador</a:t>
            </a:r>
            <a:endParaRPr lang="es-HN" dirty="0"/>
          </a:p>
        </p:txBody>
      </p:sp>
      <p:grpSp>
        <p:nvGrpSpPr>
          <p:cNvPr id="78" name="Group 77"/>
          <p:cNvGrpSpPr/>
          <p:nvPr/>
        </p:nvGrpSpPr>
        <p:grpSpPr>
          <a:xfrm rot="5400000">
            <a:off x="5564739" y="3215680"/>
            <a:ext cx="4347019" cy="1886625"/>
            <a:chOff x="1087819" y="2349064"/>
            <a:chExt cx="7047187" cy="3058510"/>
          </a:xfrm>
        </p:grpSpPr>
        <p:grpSp>
          <p:nvGrpSpPr>
            <p:cNvPr id="19" name="Group 18"/>
            <p:cNvGrpSpPr/>
            <p:nvPr/>
          </p:nvGrpSpPr>
          <p:grpSpPr>
            <a:xfrm>
              <a:off x="1129855" y="3153104"/>
              <a:ext cx="6942089" cy="1439952"/>
              <a:chOff x="704187" y="2963917"/>
              <a:chExt cx="725214" cy="1439952"/>
            </a:xfrm>
          </p:grpSpPr>
          <p:cxnSp>
            <p:nvCxnSpPr>
              <p:cNvPr id="15" name="Straight Connector 14"/>
              <p:cNvCxnSpPr/>
              <p:nvPr/>
            </p:nvCxnSpPr>
            <p:spPr bwMode="auto">
              <a:xfrm>
                <a:off x="704187" y="2963917"/>
                <a:ext cx="725214" cy="0"/>
              </a:xfrm>
              <a:prstGeom prst="line">
                <a:avLst/>
              </a:prstGeom>
              <a:noFill/>
              <a:ln w="12700" cap="flat" cmpd="sng" algn="ctr">
                <a:solidFill>
                  <a:schemeClr val="accent2"/>
                </a:solidFill>
                <a:prstDash val="solid"/>
                <a:round/>
                <a:headEnd type="none" w="lg" len="med"/>
                <a:tailEnd type="none" w="lg" len="med"/>
              </a:ln>
              <a:effectLst/>
            </p:spPr>
          </p:cxnSp>
          <p:cxnSp>
            <p:nvCxnSpPr>
              <p:cNvPr id="16" name="Straight Connector 15"/>
              <p:cNvCxnSpPr/>
              <p:nvPr/>
            </p:nvCxnSpPr>
            <p:spPr bwMode="auto">
              <a:xfrm>
                <a:off x="704187" y="3683893"/>
                <a:ext cx="725214" cy="0"/>
              </a:xfrm>
              <a:prstGeom prst="line">
                <a:avLst/>
              </a:prstGeom>
              <a:noFill/>
              <a:ln w="12700" cap="flat" cmpd="sng" algn="ctr">
                <a:solidFill>
                  <a:schemeClr val="accent2"/>
                </a:solidFill>
                <a:prstDash val="solid"/>
                <a:round/>
                <a:headEnd type="none" w="lg" len="med"/>
                <a:tailEnd type="none" w="lg" len="med"/>
              </a:ln>
              <a:effectLst/>
            </p:spPr>
          </p:cxnSp>
          <p:cxnSp>
            <p:nvCxnSpPr>
              <p:cNvPr id="17" name="Straight Connector 16"/>
              <p:cNvCxnSpPr/>
              <p:nvPr/>
            </p:nvCxnSpPr>
            <p:spPr bwMode="auto">
              <a:xfrm>
                <a:off x="704187" y="4403869"/>
                <a:ext cx="725214" cy="0"/>
              </a:xfrm>
              <a:prstGeom prst="line">
                <a:avLst/>
              </a:prstGeom>
              <a:noFill/>
              <a:ln w="12700" cap="flat" cmpd="sng" algn="ctr">
                <a:solidFill>
                  <a:schemeClr val="accent2"/>
                </a:solidFill>
                <a:prstDash val="solid"/>
                <a:round/>
                <a:headEnd type="none" w="lg" len="med"/>
                <a:tailEnd type="none" w="lg" len="med"/>
              </a:ln>
              <a:effectLst/>
            </p:spPr>
          </p:cxnSp>
        </p:grpSp>
        <p:sp>
          <p:nvSpPr>
            <p:cNvPr id="4" name="Rectangle 3"/>
            <p:cNvSpPr/>
            <p:nvPr/>
          </p:nvSpPr>
          <p:spPr bwMode="auto">
            <a:xfrm>
              <a:off x="1087819" y="2349064"/>
              <a:ext cx="7047187" cy="3058510"/>
            </a:xfrm>
            <a:prstGeom prst="rect">
              <a:avLst/>
            </a:prstGeom>
            <a:noFill/>
            <a:ln w="152400" cap="flat" cmpd="sng" algn="ctr">
              <a:solidFill>
                <a:schemeClr val="bg1">
                  <a:lumMod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eaLnBrk="0" fontAlgn="base" hangingPunct="0">
                <a:spcBef>
                  <a:spcPct val="50000"/>
                </a:spcBef>
                <a:spcAft>
                  <a:spcPct val="0"/>
                </a:spcAft>
              </a:pPr>
              <a:endParaRPr lang="en-US" sz="2800" smtClean="0">
                <a:solidFill>
                  <a:srgbClr val="000000"/>
                </a:solidFill>
              </a:endParaRPr>
            </a:p>
          </p:txBody>
        </p:sp>
        <p:grpSp>
          <p:nvGrpSpPr>
            <p:cNvPr id="76" name="Group 75"/>
            <p:cNvGrpSpPr/>
            <p:nvPr/>
          </p:nvGrpSpPr>
          <p:grpSpPr>
            <a:xfrm>
              <a:off x="1891862" y="2380596"/>
              <a:ext cx="5481140" cy="2995447"/>
              <a:chOff x="1813034" y="2632844"/>
              <a:chExt cx="5481140" cy="2995447"/>
            </a:xfrm>
          </p:grpSpPr>
          <p:cxnSp>
            <p:nvCxnSpPr>
              <p:cNvPr id="6" name="Straight Connector 5"/>
              <p:cNvCxnSpPr/>
              <p:nvPr/>
            </p:nvCxnSpPr>
            <p:spPr bwMode="auto">
              <a:xfrm>
                <a:off x="181303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7" name="Straight Connector 6"/>
              <p:cNvCxnSpPr/>
              <p:nvPr/>
            </p:nvCxnSpPr>
            <p:spPr bwMode="auto">
              <a:xfrm>
                <a:off x="259605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8" name="Straight Connector 7"/>
              <p:cNvCxnSpPr/>
              <p:nvPr/>
            </p:nvCxnSpPr>
            <p:spPr bwMode="auto">
              <a:xfrm>
                <a:off x="337907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9" name="Straight Connector 8"/>
              <p:cNvCxnSpPr/>
              <p:nvPr/>
            </p:nvCxnSpPr>
            <p:spPr bwMode="auto">
              <a:xfrm>
                <a:off x="416209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10" name="Straight Connector 9"/>
              <p:cNvCxnSpPr/>
              <p:nvPr/>
            </p:nvCxnSpPr>
            <p:spPr bwMode="auto">
              <a:xfrm>
                <a:off x="494511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11" name="Straight Connector 10"/>
              <p:cNvCxnSpPr/>
              <p:nvPr/>
            </p:nvCxnSpPr>
            <p:spPr bwMode="auto">
              <a:xfrm>
                <a:off x="572813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12" name="Straight Connector 11"/>
              <p:cNvCxnSpPr/>
              <p:nvPr/>
            </p:nvCxnSpPr>
            <p:spPr bwMode="auto">
              <a:xfrm>
                <a:off x="6511154" y="2632844"/>
                <a:ext cx="0" cy="2995447"/>
              </a:xfrm>
              <a:prstGeom prst="line">
                <a:avLst/>
              </a:prstGeom>
              <a:noFill/>
              <a:ln w="57150" cap="flat" cmpd="sng" algn="ctr">
                <a:solidFill>
                  <a:schemeClr val="bg2"/>
                </a:solidFill>
                <a:prstDash val="solid"/>
                <a:round/>
                <a:headEnd type="none" w="lg" len="med"/>
                <a:tailEnd type="none" w="lg" len="med"/>
              </a:ln>
              <a:effectLst/>
            </p:spPr>
          </p:cxnSp>
          <p:cxnSp>
            <p:nvCxnSpPr>
              <p:cNvPr id="13" name="Straight Connector 12"/>
              <p:cNvCxnSpPr/>
              <p:nvPr/>
            </p:nvCxnSpPr>
            <p:spPr bwMode="auto">
              <a:xfrm>
                <a:off x="7294174" y="2632844"/>
                <a:ext cx="0" cy="2995447"/>
              </a:xfrm>
              <a:prstGeom prst="line">
                <a:avLst/>
              </a:prstGeom>
              <a:noFill/>
              <a:ln w="57150" cap="flat" cmpd="sng" algn="ctr">
                <a:solidFill>
                  <a:schemeClr val="bg2"/>
                </a:solidFill>
                <a:prstDash val="solid"/>
                <a:round/>
                <a:headEnd type="none" w="lg" len="med"/>
                <a:tailEnd type="none" w="lg" len="med"/>
              </a:ln>
              <a:effectLst/>
            </p:spPr>
          </p:cxnSp>
        </p:grpSp>
        <p:grpSp>
          <p:nvGrpSpPr>
            <p:cNvPr id="27" name="Group 26"/>
            <p:cNvGrpSpPr/>
            <p:nvPr/>
          </p:nvGrpSpPr>
          <p:grpSpPr>
            <a:xfrm flipV="1">
              <a:off x="1300655" y="2433108"/>
              <a:ext cx="394138" cy="2885089"/>
              <a:chOff x="1221827" y="2680138"/>
              <a:chExt cx="394138" cy="2885089"/>
            </a:xfrm>
          </p:grpSpPr>
          <p:sp>
            <p:nvSpPr>
              <p:cNvPr id="20" name="Rectangle 19"/>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21" name="Rectangle 20"/>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22" name="Rectangle 21"/>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23" name="Rectangle 22"/>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24" name="Rectangle 23"/>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28" name="Group 27"/>
            <p:cNvGrpSpPr/>
            <p:nvPr/>
          </p:nvGrpSpPr>
          <p:grpSpPr>
            <a:xfrm>
              <a:off x="2075812" y="2433108"/>
              <a:ext cx="394138" cy="2885089"/>
              <a:chOff x="1221827" y="2680138"/>
              <a:chExt cx="394138" cy="2885089"/>
            </a:xfrm>
          </p:grpSpPr>
          <p:sp>
            <p:nvSpPr>
              <p:cNvPr id="29" name="Rectangle 28"/>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0" name="Rectangle 29"/>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1" name="Rectangle 30"/>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2" name="Rectangle 31"/>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3" name="Rectangle 32"/>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34" name="Group 33"/>
            <p:cNvGrpSpPr/>
            <p:nvPr/>
          </p:nvGrpSpPr>
          <p:grpSpPr>
            <a:xfrm flipV="1">
              <a:off x="2850969" y="2433108"/>
              <a:ext cx="394138" cy="2885089"/>
              <a:chOff x="1221827" y="2680138"/>
              <a:chExt cx="394138" cy="2885089"/>
            </a:xfrm>
          </p:grpSpPr>
          <p:sp>
            <p:nvSpPr>
              <p:cNvPr id="35" name="Rectangle 34"/>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6" name="Rectangle 35"/>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7" name="Rectangle 36"/>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8" name="Rectangle 37"/>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39" name="Rectangle 38"/>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40" name="Group 39"/>
            <p:cNvGrpSpPr/>
            <p:nvPr/>
          </p:nvGrpSpPr>
          <p:grpSpPr>
            <a:xfrm>
              <a:off x="3626126" y="2433108"/>
              <a:ext cx="394138" cy="2885089"/>
              <a:chOff x="1221827" y="2680138"/>
              <a:chExt cx="394138" cy="2885089"/>
            </a:xfrm>
          </p:grpSpPr>
          <p:sp>
            <p:nvSpPr>
              <p:cNvPr id="41" name="Rectangle 40"/>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42" name="Rectangle 41"/>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43" name="Rectangle 42"/>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44" name="Rectangle 43"/>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45" name="Rectangle 44"/>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46" name="Group 45"/>
            <p:cNvGrpSpPr/>
            <p:nvPr/>
          </p:nvGrpSpPr>
          <p:grpSpPr>
            <a:xfrm flipV="1">
              <a:off x="4401283" y="2433108"/>
              <a:ext cx="394138" cy="2885089"/>
              <a:chOff x="1221827" y="2680138"/>
              <a:chExt cx="394138" cy="2885089"/>
            </a:xfrm>
          </p:grpSpPr>
          <p:sp>
            <p:nvSpPr>
              <p:cNvPr id="47" name="Rectangle 46"/>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48" name="Rectangle 47"/>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49" name="Rectangle 48"/>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50" name="Rectangle 49"/>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51" name="Rectangle 50"/>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52" name="Group 51"/>
            <p:cNvGrpSpPr/>
            <p:nvPr/>
          </p:nvGrpSpPr>
          <p:grpSpPr>
            <a:xfrm>
              <a:off x="5176440" y="2433108"/>
              <a:ext cx="394138" cy="2885089"/>
              <a:chOff x="1221827" y="2680138"/>
              <a:chExt cx="394138" cy="2885089"/>
            </a:xfrm>
          </p:grpSpPr>
          <p:sp>
            <p:nvSpPr>
              <p:cNvPr id="53" name="Rectangle 52"/>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54" name="Rectangle 53"/>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55" name="Rectangle 54"/>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56" name="Rectangle 55"/>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57" name="Rectangle 56"/>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58" name="Group 57"/>
            <p:cNvGrpSpPr/>
            <p:nvPr/>
          </p:nvGrpSpPr>
          <p:grpSpPr>
            <a:xfrm flipV="1">
              <a:off x="5951597" y="2433108"/>
              <a:ext cx="394138" cy="2885089"/>
              <a:chOff x="1221827" y="2680138"/>
              <a:chExt cx="394138" cy="2885089"/>
            </a:xfrm>
          </p:grpSpPr>
          <p:sp>
            <p:nvSpPr>
              <p:cNvPr id="59" name="Rectangle 58"/>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0" name="Rectangle 59"/>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1" name="Rectangle 60"/>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2" name="Rectangle 61"/>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3" name="Rectangle 62"/>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64" name="Group 63"/>
            <p:cNvGrpSpPr/>
            <p:nvPr/>
          </p:nvGrpSpPr>
          <p:grpSpPr>
            <a:xfrm>
              <a:off x="6726754" y="2433108"/>
              <a:ext cx="394138" cy="2885089"/>
              <a:chOff x="1221827" y="2680138"/>
              <a:chExt cx="394138" cy="2885089"/>
            </a:xfrm>
          </p:grpSpPr>
          <p:sp>
            <p:nvSpPr>
              <p:cNvPr id="65" name="Rectangle 64"/>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6" name="Rectangle 65"/>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7" name="Rectangle 66"/>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8" name="Rectangle 67"/>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69" name="Rectangle 68"/>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nvGrpSpPr>
            <p:cNvPr id="70" name="Group 69"/>
            <p:cNvGrpSpPr/>
            <p:nvPr/>
          </p:nvGrpSpPr>
          <p:grpSpPr>
            <a:xfrm flipV="1">
              <a:off x="7501911" y="2433108"/>
              <a:ext cx="394138" cy="2885089"/>
              <a:chOff x="1221827" y="2680138"/>
              <a:chExt cx="394138" cy="2885089"/>
            </a:xfrm>
          </p:grpSpPr>
          <p:sp>
            <p:nvSpPr>
              <p:cNvPr id="71" name="Rectangle 70"/>
              <p:cNvSpPr/>
              <p:nvPr/>
            </p:nvSpPr>
            <p:spPr bwMode="auto">
              <a:xfrm>
                <a:off x="1379482" y="2680138"/>
                <a:ext cx="78828" cy="2822028"/>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72" name="Rectangle 71"/>
              <p:cNvSpPr/>
              <p:nvPr/>
            </p:nvSpPr>
            <p:spPr bwMode="auto">
              <a:xfrm>
                <a:off x="1221827" y="268013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73" name="Rectangle 72"/>
              <p:cNvSpPr/>
              <p:nvPr/>
            </p:nvSpPr>
            <p:spPr bwMode="auto">
              <a:xfrm>
                <a:off x="1221827" y="3405351"/>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74" name="Rectangle 73"/>
              <p:cNvSpPr/>
              <p:nvPr/>
            </p:nvSpPr>
            <p:spPr bwMode="auto">
              <a:xfrm>
                <a:off x="1221827" y="4130564"/>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75" name="Rectangle 74"/>
              <p:cNvSpPr/>
              <p:nvPr/>
            </p:nvSpPr>
            <p:spPr bwMode="auto">
              <a:xfrm>
                <a:off x="1221827" y="4855778"/>
                <a:ext cx="394138" cy="709449"/>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grpSp>
      </p:grpSp>
      <p:sp>
        <p:nvSpPr>
          <p:cNvPr id="79" name="TextBox 78"/>
          <p:cNvSpPr txBox="1"/>
          <p:nvPr/>
        </p:nvSpPr>
        <p:spPr>
          <a:xfrm>
            <a:off x="268014" y="2261637"/>
            <a:ext cx="2457468" cy="400110"/>
          </a:xfrm>
          <a:prstGeom prst="rect">
            <a:avLst/>
          </a:prstGeom>
          <a:noFill/>
        </p:spPr>
        <p:txBody>
          <a:bodyPr wrap="none" rtlCol="0">
            <a:spAutoFit/>
          </a:bodyPr>
          <a:lstStyle/>
          <a:p>
            <a:pPr eaLnBrk="0" fontAlgn="base" hangingPunct="0">
              <a:spcBef>
                <a:spcPct val="0"/>
              </a:spcBef>
              <a:spcAft>
                <a:spcPct val="0"/>
              </a:spcAft>
            </a:pPr>
            <a:r>
              <a:rPr lang="es-HN" sz="2000" smtClean="0">
                <a:solidFill>
                  <a:srgbClr val="000000"/>
                </a:solidFill>
              </a:rPr>
              <a:t>Tanque de floculacion</a:t>
            </a:r>
            <a:endParaRPr lang="es-HN" sz="2000">
              <a:solidFill>
                <a:srgbClr val="000000"/>
              </a:solidFill>
            </a:endParaRPr>
          </a:p>
        </p:txBody>
      </p:sp>
      <p:sp>
        <p:nvSpPr>
          <p:cNvPr id="80" name="TextBox 79"/>
          <p:cNvSpPr txBox="1"/>
          <p:nvPr/>
        </p:nvSpPr>
        <p:spPr>
          <a:xfrm>
            <a:off x="268014" y="2797650"/>
            <a:ext cx="782587" cy="400110"/>
          </a:xfrm>
          <a:prstGeom prst="rect">
            <a:avLst/>
          </a:prstGeom>
          <a:noFill/>
        </p:spPr>
        <p:txBody>
          <a:bodyPr wrap="none" rtlCol="0">
            <a:spAutoFit/>
          </a:bodyPr>
          <a:lstStyle/>
          <a:p>
            <a:pPr eaLnBrk="0" fontAlgn="base" hangingPunct="0">
              <a:spcBef>
                <a:spcPct val="0"/>
              </a:spcBef>
              <a:spcAft>
                <a:spcPct val="0"/>
              </a:spcAft>
            </a:pPr>
            <a:r>
              <a:rPr lang="es-HN" sz="2000" dirty="0" smtClean="0">
                <a:solidFill>
                  <a:srgbClr val="000000"/>
                </a:solidFill>
              </a:rPr>
              <a:t>Canal</a:t>
            </a:r>
            <a:endParaRPr lang="es-HN" sz="2000" dirty="0">
              <a:solidFill>
                <a:srgbClr val="000000"/>
              </a:solidFill>
            </a:endParaRPr>
          </a:p>
        </p:txBody>
      </p:sp>
      <p:sp>
        <p:nvSpPr>
          <p:cNvPr id="81" name="TextBox 80"/>
          <p:cNvSpPr txBox="1"/>
          <p:nvPr/>
        </p:nvSpPr>
        <p:spPr>
          <a:xfrm>
            <a:off x="268016" y="3409890"/>
            <a:ext cx="4168180" cy="400110"/>
          </a:xfrm>
          <a:prstGeom prst="rect">
            <a:avLst/>
          </a:prstGeom>
          <a:noFill/>
        </p:spPr>
        <p:txBody>
          <a:bodyPr wrap="square" rtlCol="0">
            <a:spAutoFit/>
          </a:bodyPr>
          <a:lstStyle/>
          <a:p>
            <a:pPr eaLnBrk="0" fontAlgn="base" hangingPunct="0">
              <a:spcBef>
                <a:spcPct val="0"/>
              </a:spcBef>
              <a:spcAft>
                <a:spcPct val="0"/>
              </a:spcAft>
            </a:pPr>
            <a:r>
              <a:rPr lang="es-HN" sz="2000" dirty="0" smtClean="0">
                <a:solidFill>
                  <a:srgbClr val="000000"/>
                </a:solidFill>
              </a:rPr>
              <a:t>Ferro-cemento u otro material rígido</a:t>
            </a:r>
            <a:endParaRPr lang="es-HN" sz="2000" dirty="0">
              <a:solidFill>
                <a:srgbClr val="000000"/>
              </a:solidFill>
            </a:endParaRPr>
          </a:p>
        </p:txBody>
      </p:sp>
      <p:sp>
        <p:nvSpPr>
          <p:cNvPr id="84" name="Rectangle 83"/>
          <p:cNvSpPr/>
          <p:nvPr/>
        </p:nvSpPr>
        <p:spPr bwMode="auto">
          <a:xfrm rot="5400000">
            <a:off x="2942099" y="2049595"/>
            <a:ext cx="353687" cy="620113"/>
          </a:xfrm>
          <a:prstGeom prst="rect">
            <a:avLst/>
          </a:prstGeom>
          <a:noFill/>
          <a:ln w="152400" cap="flat" cmpd="sng" algn="ctr">
            <a:solidFill>
              <a:schemeClr val="bg1">
                <a:lumMod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eaLnBrk="0" fontAlgn="base" hangingPunct="0">
              <a:spcBef>
                <a:spcPct val="50000"/>
              </a:spcBef>
              <a:spcAft>
                <a:spcPct val="0"/>
              </a:spcAft>
            </a:pPr>
            <a:endParaRPr lang="es-HN" sz="2800" smtClean="0">
              <a:solidFill>
                <a:srgbClr val="000000"/>
              </a:solidFill>
            </a:endParaRPr>
          </a:p>
        </p:txBody>
      </p:sp>
      <p:cxnSp>
        <p:nvCxnSpPr>
          <p:cNvPr id="141" name="Straight Connector 140"/>
          <p:cNvCxnSpPr/>
          <p:nvPr/>
        </p:nvCxnSpPr>
        <p:spPr bwMode="auto">
          <a:xfrm rot="5400000">
            <a:off x="5178979" y="2709590"/>
            <a:ext cx="0" cy="1847725"/>
          </a:xfrm>
          <a:prstGeom prst="line">
            <a:avLst/>
          </a:prstGeom>
          <a:noFill/>
          <a:ln w="57150" cap="flat" cmpd="sng" algn="ctr">
            <a:solidFill>
              <a:schemeClr val="bg2"/>
            </a:solidFill>
            <a:prstDash val="solid"/>
            <a:round/>
            <a:headEnd type="none" w="lg" len="med"/>
            <a:tailEnd type="none" w="lg" len="med"/>
          </a:ln>
          <a:effectLst/>
        </p:spPr>
      </p:cxnSp>
      <p:sp>
        <p:nvSpPr>
          <p:cNvPr id="125" name="Rectangle 124"/>
          <p:cNvSpPr/>
          <p:nvPr/>
        </p:nvSpPr>
        <p:spPr bwMode="auto">
          <a:xfrm rot="5400000" flipV="1">
            <a:off x="3434187" y="4858331"/>
            <a:ext cx="48625"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sp>
        <p:nvSpPr>
          <p:cNvPr id="126" name="Rectangle 125"/>
          <p:cNvSpPr/>
          <p:nvPr/>
        </p:nvSpPr>
        <p:spPr bwMode="auto">
          <a:xfrm rot="5400000" flipV="1">
            <a:off x="5192087" y="5552011"/>
            <a:ext cx="243122"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grpSp>
        <p:nvGrpSpPr>
          <p:cNvPr id="159" name="Group 158"/>
          <p:cNvGrpSpPr/>
          <p:nvPr/>
        </p:nvGrpSpPr>
        <p:grpSpPr>
          <a:xfrm>
            <a:off x="3018288" y="2703077"/>
            <a:ext cx="1865252" cy="496929"/>
            <a:chOff x="3018288" y="2380599"/>
            <a:chExt cx="1865252" cy="496929"/>
          </a:xfrm>
        </p:grpSpPr>
        <p:grpSp>
          <p:nvGrpSpPr>
            <p:cNvPr id="83" name="Group 82"/>
            <p:cNvGrpSpPr/>
            <p:nvPr/>
          </p:nvGrpSpPr>
          <p:grpSpPr>
            <a:xfrm rot="5400000">
              <a:off x="3716019" y="2172968"/>
              <a:ext cx="472964" cy="888226"/>
              <a:chOff x="704187" y="2963917"/>
              <a:chExt cx="725214" cy="1439952"/>
            </a:xfrm>
          </p:grpSpPr>
          <p:cxnSp>
            <p:nvCxnSpPr>
              <p:cNvPr id="148" name="Straight Connector 147"/>
              <p:cNvCxnSpPr/>
              <p:nvPr/>
            </p:nvCxnSpPr>
            <p:spPr bwMode="auto">
              <a:xfrm>
                <a:off x="704187" y="2963917"/>
                <a:ext cx="725214" cy="0"/>
              </a:xfrm>
              <a:prstGeom prst="line">
                <a:avLst/>
              </a:prstGeom>
              <a:noFill/>
              <a:ln w="12700" cap="flat" cmpd="sng" algn="ctr">
                <a:solidFill>
                  <a:schemeClr val="accent2"/>
                </a:solidFill>
                <a:prstDash val="solid"/>
                <a:round/>
                <a:headEnd type="none" w="lg" len="med"/>
                <a:tailEnd type="none" w="lg" len="med"/>
              </a:ln>
              <a:effectLst/>
            </p:spPr>
          </p:cxnSp>
          <p:cxnSp>
            <p:nvCxnSpPr>
              <p:cNvPr id="149" name="Straight Connector 148"/>
              <p:cNvCxnSpPr/>
              <p:nvPr/>
            </p:nvCxnSpPr>
            <p:spPr bwMode="auto">
              <a:xfrm>
                <a:off x="704187" y="3683893"/>
                <a:ext cx="725214" cy="0"/>
              </a:xfrm>
              <a:prstGeom prst="line">
                <a:avLst/>
              </a:prstGeom>
              <a:noFill/>
              <a:ln w="12700" cap="flat" cmpd="sng" algn="ctr">
                <a:solidFill>
                  <a:schemeClr val="accent2"/>
                </a:solidFill>
                <a:prstDash val="solid"/>
                <a:round/>
                <a:headEnd type="none" w="lg" len="med"/>
                <a:tailEnd type="none" w="lg" len="med"/>
              </a:ln>
              <a:effectLst/>
            </p:spPr>
          </p:cxnSp>
          <p:cxnSp>
            <p:nvCxnSpPr>
              <p:cNvPr id="150" name="Straight Connector 149"/>
              <p:cNvCxnSpPr/>
              <p:nvPr/>
            </p:nvCxnSpPr>
            <p:spPr bwMode="auto">
              <a:xfrm>
                <a:off x="704187" y="4403869"/>
                <a:ext cx="725214" cy="0"/>
              </a:xfrm>
              <a:prstGeom prst="line">
                <a:avLst/>
              </a:prstGeom>
              <a:noFill/>
              <a:ln w="12700" cap="flat" cmpd="sng" algn="ctr">
                <a:solidFill>
                  <a:schemeClr val="accent2"/>
                </a:solidFill>
                <a:prstDash val="solid"/>
                <a:round/>
                <a:headEnd type="none" w="lg" len="med"/>
                <a:tailEnd type="none" w="lg" len="med"/>
              </a:ln>
              <a:effectLst/>
            </p:spPr>
          </p:cxnSp>
        </p:grpSp>
        <p:cxnSp>
          <p:nvCxnSpPr>
            <p:cNvPr id="146" name="Straight Connector 145"/>
            <p:cNvCxnSpPr/>
            <p:nvPr/>
          </p:nvCxnSpPr>
          <p:spPr bwMode="auto">
            <a:xfrm rot="5400000">
              <a:off x="3949269" y="1470663"/>
              <a:ext cx="0" cy="1847725"/>
            </a:xfrm>
            <a:prstGeom prst="line">
              <a:avLst/>
            </a:prstGeom>
            <a:noFill/>
            <a:ln w="57150" cap="flat" cmpd="sng" algn="ctr">
              <a:solidFill>
                <a:schemeClr val="bg2"/>
              </a:solidFill>
              <a:prstDash val="solid"/>
              <a:round/>
              <a:headEnd type="none" w="lg" len="med"/>
              <a:tailEnd type="none" w="lg" len="med"/>
            </a:ln>
            <a:effectLst/>
          </p:spPr>
        </p:cxnSp>
        <p:cxnSp>
          <p:nvCxnSpPr>
            <p:cNvPr id="147" name="Straight Connector 146"/>
            <p:cNvCxnSpPr/>
            <p:nvPr/>
          </p:nvCxnSpPr>
          <p:spPr bwMode="auto">
            <a:xfrm rot="5400000">
              <a:off x="3949269" y="1953665"/>
              <a:ext cx="0" cy="1847725"/>
            </a:xfrm>
            <a:prstGeom prst="line">
              <a:avLst/>
            </a:prstGeom>
            <a:noFill/>
            <a:ln w="57150" cap="flat" cmpd="sng" algn="ctr">
              <a:solidFill>
                <a:schemeClr val="bg2"/>
              </a:solidFill>
              <a:prstDash val="solid"/>
              <a:round/>
              <a:headEnd type="none" w="lg" len="med"/>
              <a:tailEnd type="none" w="lg" len="med"/>
            </a:ln>
            <a:effectLst/>
          </p:spPr>
        </p:cxnSp>
        <p:sp>
          <p:nvSpPr>
            <p:cNvPr id="100" name="Rectangle 99"/>
            <p:cNvSpPr/>
            <p:nvPr/>
          </p:nvSpPr>
          <p:spPr bwMode="auto">
            <a:xfrm rot="5400000">
              <a:off x="3946051" y="2370375"/>
              <a:ext cx="48625"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sp>
          <p:nvSpPr>
            <p:cNvPr id="101" name="Rectangle 100"/>
            <p:cNvSpPr/>
            <p:nvPr/>
          </p:nvSpPr>
          <p:spPr bwMode="auto">
            <a:xfrm rot="5400000">
              <a:off x="4500369" y="2370376"/>
              <a:ext cx="243122"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sp>
          <p:nvSpPr>
            <p:cNvPr id="102" name="Rectangle 101"/>
            <p:cNvSpPr/>
            <p:nvPr/>
          </p:nvSpPr>
          <p:spPr bwMode="auto">
            <a:xfrm rot="5400000">
              <a:off x="4053025" y="2370376"/>
              <a:ext cx="243122"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sp>
          <p:nvSpPr>
            <p:cNvPr id="103" name="Rectangle 102"/>
            <p:cNvSpPr/>
            <p:nvPr/>
          </p:nvSpPr>
          <p:spPr bwMode="auto">
            <a:xfrm rot="5400000">
              <a:off x="3605682" y="2370376"/>
              <a:ext cx="243122"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sp>
          <p:nvSpPr>
            <p:cNvPr id="104" name="Rectangle 103"/>
            <p:cNvSpPr/>
            <p:nvPr/>
          </p:nvSpPr>
          <p:spPr bwMode="auto">
            <a:xfrm rot="5400000">
              <a:off x="3158337" y="2370376"/>
              <a:ext cx="243122" cy="52322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s-HN" sz="2800" smtClean="0">
                <a:solidFill>
                  <a:srgbClr val="000000"/>
                </a:solidFill>
              </a:endParaRPr>
            </a:p>
          </p:txBody>
        </p:sp>
      </p:grpSp>
      <p:sp>
        <p:nvSpPr>
          <p:cNvPr id="151" name="TextBox 150"/>
          <p:cNvSpPr txBox="1"/>
          <p:nvPr/>
        </p:nvSpPr>
        <p:spPr>
          <a:xfrm>
            <a:off x="315309" y="5619690"/>
            <a:ext cx="4312976" cy="400110"/>
          </a:xfrm>
          <a:prstGeom prst="rect">
            <a:avLst/>
          </a:prstGeom>
          <a:noFill/>
        </p:spPr>
        <p:txBody>
          <a:bodyPr wrap="none" rtlCol="0">
            <a:spAutoFit/>
          </a:bodyPr>
          <a:lstStyle/>
          <a:p>
            <a:pPr eaLnBrk="0" fontAlgn="base" hangingPunct="0">
              <a:spcBef>
                <a:spcPct val="0"/>
              </a:spcBef>
              <a:spcAft>
                <a:spcPct val="0"/>
              </a:spcAft>
            </a:pPr>
            <a:r>
              <a:rPr lang="es-HN" sz="2000" dirty="0" smtClean="0">
                <a:solidFill>
                  <a:srgbClr val="000000"/>
                </a:solidFill>
              </a:rPr>
              <a:t>Tubo de PVC  bloqueando 60% del área</a:t>
            </a:r>
            <a:endParaRPr lang="es-HN" sz="2000" dirty="0">
              <a:solidFill>
                <a:srgbClr val="000000"/>
              </a:solidFill>
            </a:endParaRPr>
          </a:p>
        </p:txBody>
      </p:sp>
      <p:sp>
        <p:nvSpPr>
          <p:cNvPr id="152" name="TextBox 151"/>
          <p:cNvSpPr txBox="1"/>
          <p:nvPr/>
        </p:nvSpPr>
        <p:spPr>
          <a:xfrm>
            <a:off x="373116" y="4920752"/>
            <a:ext cx="2262735" cy="400110"/>
          </a:xfrm>
          <a:prstGeom prst="rect">
            <a:avLst/>
          </a:prstGeom>
          <a:noFill/>
        </p:spPr>
        <p:txBody>
          <a:bodyPr wrap="none" rtlCol="0">
            <a:spAutoFit/>
          </a:bodyPr>
          <a:lstStyle/>
          <a:p>
            <a:pPr eaLnBrk="0" fontAlgn="base" hangingPunct="0">
              <a:spcBef>
                <a:spcPct val="0"/>
              </a:spcBef>
              <a:spcAft>
                <a:spcPct val="0"/>
              </a:spcAft>
            </a:pPr>
            <a:r>
              <a:rPr lang="es-HN" sz="2000" dirty="0" smtClean="0">
                <a:solidFill>
                  <a:srgbClr val="000000"/>
                </a:solidFill>
              </a:rPr>
              <a:t>Tubo de PVC (1/2”)</a:t>
            </a:r>
            <a:endParaRPr lang="es-HN" sz="2000" dirty="0">
              <a:solidFill>
                <a:srgbClr val="000000"/>
              </a:solidFill>
            </a:endParaRPr>
          </a:p>
        </p:txBody>
      </p:sp>
      <p:grpSp>
        <p:nvGrpSpPr>
          <p:cNvPr id="153" name="Group 152"/>
          <p:cNvGrpSpPr/>
          <p:nvPr/>
        </p:nvGrpSpPr>
        <p:grpSpPr>
          <a:xfrm rot="5400000">
            <a:off x="3205562" y="3913656"/>
            <a:ext cx="348160" cy="888226"/>
            <a:chOff x="704187" y="2963917"/>
            <a:chExt cx="725214" cy="1439952"/>
          </a:xfrm>
        </p:grpSpPr>
        <p:cxnSp>
          <p:nvCxnSpPr>
            <p:cNvPr id="154" name="Straight Connector 153"/>
            <p:cNvCxnSpPr/>
            <p:nvPr/>
          </p:nvCxnSpPr>
          <p:spPr bwMode="auto">
            <a:xfrm>
              <a:off x="704187" y="2963917"/>
              <a:ext cx="725214" cy="0"/>
            </a:xfrm>
            <a:prstGeom prst="line">
              <a:avLst/>
            </a:prstGeom>
            <a:noFill/>
            <a:ln w="12700" cap="flat" cmpd="sng" algn="ctr">
              <a:solidFill>
                <a:schemeClr val="accent2"/>
              </a:solidFill>
              <a:prstDash val="solid"/>
              <a:round/>
              <a:headEnd type="none" w="lg" len="med"/>
              <a:tailEnd type="none" w="lg" len="med"/>
            </a:ln>
            <a:effectLst/>
          </p:spPr>
        </p:cxnSp>
        <p:cxnSp>
          <p:nvCxnSpPr>
            <p:cNvPr id="155" name="Straight Connector 154"/>
            <p:cNvCxnSpPr/>
            <p:nvPr/>
          </p:nvCxnSpPr>
          <p:spPr bwMode="auto">
            <a:xfrm>
              <a:off x="704187" y="3683893"/>
              <a:ext cx="725214" cy="0"/>
            </a:xfrm>
            <a:prstGeom prst="line">
              <a:avLst/>
            </a:prstGeom>
            <a:noFill/>
            <a:ln w="12700" cap="flat" cmpd="sng" algn="ctr">
              <a:solidFill>
                <a:schemeClr val="accent2"/>
              </a:solidFill>
              <a:prstDash val="solid"/>
              <a:round/>
              <a:headEnd type="none" w="lg" len="med"/>
              <a:tailEnd type="none" w="lg" len="med"/>
            </a:ln>
            <a:effectLst/>
          </p:spPr>
        </p:cxnSp>
        <p:cxnSp>
          <p:nvCxnSpPr>
            <p:cNvPr id="156" name="Straight Connector 155"/>
            <p:cNvCxnSpPr/>
            <p:nvPr/>
          </p:nvCxnSpPr>
          <p:spPr bwMode="auto">
            <a:xfrm>
              <a:off x="704187" y="4403869"/>
              <a:ext cx="725214" cy="0"/>
            </a:xfrm>
            <a:prstGeom prst="line">
              <a:avLst/>
            </a:prstGeom>
            <a:noFill/>
            <a:ln w="12700" cap="flat" cmpd="sng" algn="ctr">
              <a:solidFill>
                <a:schemeClr val="accent2"/>
              </a:solidFill>
              <a:prstDash val="solid"/>
              <a:round/>
              <a:headEnd type="none" w="lg" len="med"/>
              <a:tailEnd type="none" w="lg" len="med"/>
            </a:ln>
            <a:effectLst/>
          </p:spPr>
        </p:cxnSp>
      </p:grpSp>
      <p:sp>
        <p:nvSpPr>
          <p:cNvPr id="157" name="TextBox 156"/>
          <p:cNvSpPr txBox="1"/>
          <p:nvPr/>
        </p:nvSpPr>
        <p:spPr>
          <a:xfrm>
            <a:off x="220719" y="4153477"/>
            <a:ext cx="3894082" cy="400110"/>
          </a:xfrm>
          <a:prstGeom prst="rect">
            <a:avLst/>
          </a:prstGeom>
          <a:noFill/>
        </p:spPr>
        <p:txBody>
          <a:bodyPr wrap="square" rtlCol="0">
            <a:spAutoFit/>
          </a:bodyPr>
          <a:lstStyle/>
          <a:p>
            <a:pPr eaLnBrk="0" fontAlgn="base" hangingPunct="0">
              <a:spcBef>
                <a:spcPct val="0"/>
              </a:spcBef>
              <a:spcAft>
                <a:spcPct val="0"/>
              </a:spcAft>
            </a:pPr>
            <a:r>
              <a:rPr lang="es-HN" sz="2000" dirty="0" smtClean="0">
                <a:solidFill>
                  <a:srgbClr val="000000"/>
                </a:solidFill>
              </a:rPr>
              <a:t>Placas de policarbonato</a:t>
            </a:r>
            <a:endParaRPr lang="es-HN" sz="2000" dirty="0">
              <a:solidFill>
                <a:srgbClr val="000000"/>
              </a:solidFill>
            </a:endParaRPr>
          </a:p>
        </p:txBody>
      </p:sp>
    </p:spTree>
    <p:extLst>
      <p:ext uri="{BB962C8B-B14F-4D97-AF65-F5344CB8AC3E}">
        <p14:creationId xmlns:p14="http://schemas.microsoft.com/office/powerpoint/2010/main" val="20412390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Red de AguaClara</a:t>
            </a:r>
            <a:endParaRPr lang="es-HN" dirty="0"/>
          </a:p>
        </p:txBody>
      </p:sp>
      <p:grpSp>
        <p:nvGrpSpPr>
          <p:cNvPr id="6" name="Group 24"/>
          <p:cNvGrpSpPr/>
          <p:nvPr/>
        </p:nvGrpSpPr>
        <p:grpSpPr>
          <a:xfrm>
            <a:off x="381000" y="2376547"/>
            <a:ext cx="8686800" cy="1031468"/>
            <a:chOff x="381000" y="2387768"/>
            <a:chExt cx="8686800" cy="1031468"/>
          </a:xfrm>
        </p:grpSpPr>
        <p:sp>
          <p:nvSpPr>
            <p:cNvPr id="10" name="TextBox 9"/>
            <p:cNvSpPr txBox="1"/>
            <p:nvPr/>
          </p:nvSpPr>
          <p:spPr>
            <a:xfrm>
              <a:off x="2514600" y="2387768"/>
              <a:ext cx="6553200" cy="1015663"/>
            </a:xfrm>
            <a:prstGeom prst="rect">
              <a:avLst/>
            </a:prstGeom>
            <a:noFill/>
          </p:spPr>
          <p:txBody>
            <a:bodyPr wrap="square" rtlCol="0" anchor="ctr">
              <a:spAutoFit/>
            </a:bodyPr>
            <a:lstStyle/>
            <a:p>
              <a:r>
                <a:rPr lang="es-HN" sz="2000" dirty="0" smtClean="0"/>
                <a:t>Provee supervisión y asegura calidad de la obra de los ejecutores, consultoría y servicios de apoyo para los ejecutores</a:t>
              </a:r>
            </a:p>
          </p:txBody>
        </p:sp>
        <p:sp>
          <p:nvSpPr>
            <p:cNvPr id="5" name="Rounded Rectangle 4">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smtClean="0"/>
                <a:t>AguaClara LLC</a:t>
              </a:r>
            </a:p>
          </p:txBody>
        </p:sp>
      </p:grpSp>
      <p:grpSp>
        <p:nvGrpSpPr>
          <p:cNvPr id="8" name="Group 25"/>
          <p:cNvGrpSpPr/>
          <p:nvPr/>
        </p:nvGrpSpPr>
        <p:grpSpPr>
          <a:xfrm>
            <a:off x="381000" y="3770650"/>
            <a:ext cx="8715368" cy="769441"/>
            <a:chOff x="381000" y="3770650"/>
            <a:chExt cx="8715368" cy="769441"/>
          </a:xfrm>
        </p:grpSpPr>
        <p:sp>
          <p:nvSpPr>
            <p:cNvPr id="11" name="TextBox 10"/>
            <p:cNvSpPr txBox="1"/>
            <p:nvPr/>
          </p:nvSpPr>
          <p:spPr>
            <a:xfrm>
              <a:off x="2492188" y="3770650"/>
              <a:ext cx="6604180" cy="707886"/>
            </a:xfrm>
            <a:prstGeom prst="rect">
              <a:avLst/>
            </a:prstGeom>
            <a:noFill/>
          </p:spPr>
          <p:txBody>
            <a:bodyPr wrap="none" rtlCol="0" anchor="ctr">
              <a:spAutoFit/>
            </a:bodyPr>
            <a:lstStyle/>
            <a:p>
              <a:r>
                <a:rPr lang="es-HN" sz="2000" dirty="0" smtClean="0"/>
                <a:t>Diseñar/construir/operar/capacitar/transferir</a:t>
              </a:r>
            </a:p>
            <a:p>
              <a:r>
                <a:rPr lang="es-HN" sz="2000" dirty="0" smtClean="0"/>
                <a:t>Proveer asistencia técnica permanente para las juntas de agua</a:t>
              </a:r>
            </a:p>
          </p:txBody>
        </p:sp>
        <p:sp>
          <p:nvSpPr>
            <p:cNvPr id="7" name="Rounded Rectangle 6">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dirty="0" smtClean="0">
                  <a:solidFill>
                    <a:schemeClr val="tx2"/>
                  </a:solidFill>
                </a:rPr>
                <a:t>Socios ejecutores</a:t>
              </a:r>
              <a:endParaRPr lang="es-HN" sz="1600" dirty="0">
                <a:solidFill>
                  <a:schemeClr val="tx2"/>
                </a:solidFill>
              </a:endParaRPr>
            </a:p>
          </p:txBody>
        </p:sp>
      </p:grpSp>
      <p:grpSp>
        <p:nvGrpSpPr>
          <p:cNvPr id="16" name="Group 26"/>
          <p:cNvGrpSpPr/>
          <p:nvPr/>
        </p:nvGrpSpPr>
        <p:grpSpPr>
          <a:xfrm>
            <a:off x="381000" y="4929426"/>
            <a:ext cx="8382000" cy="731520"/>
            <a:chOff x="381000" y="4929426"/>
            <a:chExt cx="8382000" cy="731520"/>
          </a:xfrm>
        </p:grpSpPr>
        <p:sp>
          <p:nvSpPr>
            <p:cNvPr id="12" name="Rectangle 11"/>
            <p:cNvSpPr/>
            <p:nvPr/>
          </p:nvSpPr>
          <p:spPr>
            <a:xfrm>
              <a:off x="2514600" y="4930914"/>
              <a:ext cx="6248400" cy="707886"/>
            </a:xfrm>
            <a:prstGeom prst="rect">
              <a:avLst/>
            </a:prstGeom>
          </p:spPr>
          <p:txBody>
            <a:bodyPr wrap="square" anchor="ctr">
              <a:spAutoFit/>
            </a:bodyPr>
            <a:lstStyle/>
            <a:p>
              <a:r>
                <a:rPr lang="es-HN" sz="2000" dirty="0" smtClean="0"/>
                <a:t>Ser dueño, operar, y  mantener su sistema de agua.</a:t>
              </a:r>
            </a:p>
            <a:p>
              <a:r>
                <a:rPr lang="es-HN" sz="2000" dirty="0" smtClean="0"/>
                <a:t>Monitorear y entregar los datos  de operación </a:t>
              </a:r>
            </a:p>
          </p:txBody>
        </p:sp>
        <p:sp>
          <p:nvSpPr>
            <p:cNvPr id="9" name="Rounded Rectangle 8">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dirty="0" smtClean="0">
                  <a:solidFill>
                    <a:schemeClr val="tx2"/>
                  </a:solidFill>
                </a:rPr>
                <a:t>Juntas de Agua</a:t>
              </a:r>
              <a:endParaRPr lang="es-HN" sz="1600" dirty="0">
                <a:solidFill>
                  <a:schemeClr val="tx2"/>
                </a:solidFill>
              </a:endParaRPr>
            </a:p>
          </p:txBody>
        </p:sp>
      </p:grpSp>
      <p:grpSp>
        <p:nvGrpSpPr>
          <p:cNvPr id="17" name="Group 27"/>
          <p:cNvGrpSpPr/>
          <p:nvPr/>
        </p:nvGrpSpPr>
        <p:grpSpPr>
          <a:xfrm>
            <a:off x="381000" y="6050280"/>
            <a:ext cx="7208194" cy="731520"/>
            <a:chOff x="381000" y="6050280"/>
            <a:chExt cx="7208194" cy="731520"/>
          </a:xfrm>
        </p:grpSpPr>
        <p:sp>
          <p:nvSpPr>
            <p:cNvPr id="13" name="Rounded Rectangle 12">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dirty="0" smtClean="0">
                  <a:solidFill>
                    <a:schemeClr val="tx2"/>
                  </a:solidFill>
                </a:rPr>
                <a:t>Miembros de las comunidades</a:t>
              </a:r>
              <a:endParaRPr lang="es-HN" sz="1600" dirty="0">
                <a:solidFill>
                  <a:schemeClr val="tx2"/>
                </a:solidFill>
              </a:endParaRPr>
            </a:p>
          </p:txBody>
        </p:sp>
        <p:sp>
          <p:nvSpPr>
            <p:cNvPr id="14" name="Rectangle 13"/>
            <p:cNvSpPr/>
            <p:nvPr/>
          </p:nvSpPr>
          <p:spPr>
            <a:xfrm>
              <a:off x="2514600" y="6229290"/>
              <a:ext cx="5074594" cy="400110"/>
            </a:xfrm>
            <a:prstGeom prst="rect">
              <a:avLst/>
            </a:prstGeom>
          </p:spPr>
          <p:txBody>
            <a:bodyPr wrap="none" anchor="ctr">
              <a:spAutoFit/>
            </a:bodyPr>
            <a:lstStyle/>
            <a:p>
              <a:r>
                <a:rPr lang="es-HN" sz="2000" dirty="0" smtClean="0">
                  <a:latin typeface="+mn-lt"/>
                </a:rPr>
                <a:t>Toman agua sana y pagan la tarifa para su agua</a:t>
              </a:r>
              <a:endParaRPr lang="es-HN" sz="2000" dirty="0">
                <a:latin typeface="+mn-lt"/>
              </a:endParaRPr>
            </a:p>
          </p:txBody>
        </p:sp>
      </p:grpSp>
      <p:grpSp>
        <p:nvGrpSpPr>
          <p:cNvPr id="24" name="Group 23"/>
          <p:cNvGrpSpPr/>
          <p:nvPr/>
        </p:nvGrpSpPr>
        <p:grpSpPr>
          <a:xfrm>
            <a:off x="381000" y="1417022"/>
            <a:ext cx="7105859" cy="881360"/>
            <a:chOff x="381000" y="1417022"/>
            <a:chExt cx="7105859" cy="881360"/>
          </a:xfrm>
        </p:grpSpPr>
        <p:sp>
          <p:nvSpPr>
            <p:cNvPr id="4" name="Rounded Rectangle 3">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smtClean="0">
                  <a:solidFill>
                    <a:schemeClr val="bg1"/>
                  </a:solidFill>
                </a:rPr>
                <a:t>Cornell U</a:t>
              </a:r>
            </a:p>
            <a:p>
              <a:pPr algn="ctr"/>
              <a:r>
                <a:rPr lang="es-HN" sz="1600" smtClean="0">
                  <a:solidFill>
                    <a:schemeClr val="bg1"/>
                  </a:solidFill>
                </a:rPr>
                <a:t>AguaClara R&amp;D</a:t>
              </a:r>
            </a:p>
          </p:txBody>
        </p:sp>
        <p:sp>
          <p:nvSpPr>
            <p:cNvPr id="15" name="Rectangle 14"/>
            <p:cNvSpPr/>
            <p:nvPr/>
          </p:nvSpPr>
          <p:spPr>
            <a:xfrm>
              <a:off x="2514600" y="1417022"/>
              <a:ext cx="4972259" cy="881360"/>
            </a:xfrm>
            <a:prstGeom prst="rect">
              <a:avLst/>
            </a:prstGeom>
          </p:spPr>
          <p:txBody>
            <a:bodyPr wrap="none" anchor="ctr">
              <a:noAutofit/>
            </a:bodyPr>
            <a:lstStyle/>
            <a:p>
              <a:r>
                <a:rPr lang="es-HN" sz="2000" dirty="0" smtClean="0">
                  <a:latin typeface="+mn-lt"/>
                </a:rPr>
                <a:t>Investigación, innovación, educación, y diseño</a:t>
              </a:r>
              <a:endParaRPr lang="es-HN" sz="2000" dirty="0">
                <a:latin typeface="+mn-lt"/>
              </a:endParaRPr>
            </a:p>
          </p:txBody>
        </p:sp>
      </p:grpSp>
    </p:spTree>
    <p:extLst>
      <p:ext uri="{BB962C8B-B14F-4D97-AF65-F5344CB8AC3E}">
        <p14:creationId xmlns:p14="http://schemas.microsoft.com/office/powerpoint/2010/main" val="2528049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24"/>
                                        </p:tgtEl>
                                        <p:attrNameLst>
                                          <p:attrName>style.opacity</p:attrName>
                                        </p:attrNameLst>
                                      </p:cBhvr>
                                      <p:to>
                                        <p:strVal val="0.5"/>
                                      </p:to>
                                    </p:set>
                                    <p:animEffect filter="image" prLst="opacity: 0.5">
                                      <p:cBhvr rctx="IE">
                                        <p:cTn id="11" dur="indefinite"/>
                                        <p:tgtEl>
                                          <p:spTgt spid="24"/>
                                        </p:tgtEl>
                                      </p:cBhvr>
                                    </p:animEffec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6"/>
                                        </p:tgtEl>
                                        <p:attrNameLst>
                                          <p:attrName>style.opacity</p:attrName>
                                        </p:attrNameLst>
                                      </p:cBhvr>
                                      <p:to>
                                        <p:strVal val="0.5"/>
                                      </p:to>
                                    </p:set>
                                    <p:animEffect filter="image" prLst="opacity: 0.5">
                                      <p:cBhvr rctx="IE">
                                        <p:cTn id="18" dur="indefinite"/>
                                        <p:tgtEl>
                                          <p:spTgt spid="6"/>
                                        </p:tgtEl>
                                      </p:cBhvr>
                                    </p:animEffec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8"/>
                                        </p:tgtEl>
                                        <p:attrNameLst>
                                          <p:attrName>style.opacity</p:attrName>
                                        </p:attrNameLst>
                                      </p:cBhvr>
                                      <p:to>
                                        <p:strVal val="0.5"/>
                                      </p:to>
                                    </p:set>
                                    <p:animEffect filter="image" prLst="opacity: 0.5">
                                      <p:cBhvr rctx="IE">
                                        <p:cTn id="25" dur="indefinite"/>
                                        <p:tgtEl>
                                          <p:spTgt spid="8"/>
                                        </p:tgtEl>
                                      </p:cBhvr>
                                    </p:animEffect>
                                  </p:childTnLst>
                                </p:cTn>
                              </p:par>
                              <p:par>
                                <p:cTn id="26" presetID="1"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16"/>
                                        </p:tgtEl>
                                        <p:attrNameLst>
                                          <p:attrName>style.opacity</p:attrName>
                                        </p:attrNameLst>
                                      </p:cBhvr>
                                      <p:to>
                                        <p:strVal val="0.5"/>
                                      </p:to>
                                    </p:set>
                                    <p:animEffect filter="image" prLst="opacity: 0.5">
                                      <p:cBhvr rctx="IE">
                                        <p:cTn id="32" dur="indefinite"/>
                                        <p:tgtEl>
                                          <p:spTgt spid="16"/>
                                        </p:tgtEl>
                                      </p:cBhvr>
                                    </p:animEffec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err="1" smtClean="0"/>
              <a:t>Floculador</a:t>
            </a:r>
            <a:r>
              <a:rPr lang="es-HN" dirty="0" smtClean="0"/>
              <a:t> de 0.8 L/s</a:t>
            </a:r>
            <a:endParaRPr lang="en-US" dirty="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l="38191" t="45951" r="38000" b="7382"/>
          <a:stretch/>
        </p:blipFill>
        <p:spPr>
          <a:xfrm>
            <a:off x="2844337" y="1524000"/>
            <a:ext cx="3341469" cy="5239424"/>
          </a:xfrm>
          <a:prstGeom prst="rect">
            <a:avLst/>
          </a:prstGeom>
        </p:spPr>
      </p:pic>
      <p:pic>
        <p:nvPicPr>
          <p:cNvPr id="4" name="Picture 3"/>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l="29255" t="46190" r="43905" b="4286"/>
          <a:stretch/>
        </p:blipFill>
        <p:spPr>
          <a:xfrm>
            <a:off x="2759529" y="1992085"/>
            <a:ext cx="2975489" cy="4392386"/>
          </a:xfrm>
          <a:prstGeom prst="rect">
            <a:avLst/>
          </a:prstGeom>
        </p:spPr>
      </p:pic>
      <p:cxnSp>
        <p:nvCxnSpPr>
          <p:cNvPr id="7" name="Straight Arrow Connector 6"/>
          <p:cNvCxnSpPr/>
          <p:nvPr/>
        </p:nvCxnSpPr>
        <p:spPr>
          <a:xfrm>
            <a:off x="6324600" y="2394858"/>
            <a:ext cx="0" cy="2895600"/>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096000" y="2394858"/>
            <a:ext cx="4435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096000" y="5268684"/>
            <a:ext cx="443594"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44665" y="3581400"/>
            <a:ext cx="713657" cy="369332"/>
          </a:xfrm>
          <a:prstGeom prst="rect">
            <a:avLst/>
          </a:prstGeom>
          <a:solidFill>
            <a:schemeClr val="bg1"/>
          </a:solidFill>
        </p:spPr>
        <p:txBody>
          <a:bodyPr wrap="none" rtlCol="0">
            <a:spAutoFit/>
          </a:bodyPr>
          <a:lstStyle/>
          <a:p>
            <a:r>
              <a:rPr lang="es-HN" dirty="0" smtClean="0">
                <a:latin typeface="+mn-lt"/>
              </a:rPr>
              <a:t>1.9 m</a:t>
            </a:r>
            <a:endParaRPr lang="en-US" dirty="0" smtClean="0">
              <a:latin typeface="+mn-lt"/>
            </a:endParaRPr>
          </a:p>
        </p:txBody>
      </p:sp>
    </p:spTree>
    <p:extLst>
      <p:ext uri="{BB962C8B-B14F-4D97-AF65-F5344CB8AC3E}">
        <p14:creationId xmlns:p14="http://schemas.microsoft.com/office/powerpoint/2010/main" val="1019220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1671504"/>
            <a:ext cx="3962400" cy="5186496"/>
          </a:xfrm>
          <a:prstGeom prst="rect">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l="37238" t="46905" r="15333"/>
          <a:stretch/>
        </p:blipFill>
        <p:spPr>
          <a:xfrm>
            <a:off x="1752600" y="1671504"/>
            <a:ext cx="5791200" cy="5186496"/>
          </a:xfrm>
          <a:prstGeom prst="rect">
            <a:avLst/>
          </a:prstGeom>
        </p:spPr>
      </p:pic>
      <p:sp>
        <p:nvSpPr>
          <p:cNvPr id="2" name="Title 1"/>
          <p:cNvSpPr>
            <a:spLocks noGrp="1"/>
          </p:cNvSpPr>
          <p:nvPr>
            <p:ph type="title"/>
          </p:nvPr>
        </p:nvSpPr>
        <p:spPr/>
        <p:txBody>
          <a:bodyPr/>
          <a:lstStyle/>
          <a:p>
            <a:r>
              <a:rPr lang="es-HN" dirty="0" smtClean="0"/>
              <a:t>Elevación del tanque de sedimentación</a:t>
            </a:r>
            <a:endParaRPr lang="en-US" dirty="0"/>
          </a:p>
        </p:txBody>
      </p:sp>
    </p:spTree>
    <p:extLst>
      <p:ext uri="{BB962C8B-B14F-4D97-AF65-F5344CB8AC3E}">
        <p14:creationId xmlns:p14="http://schemas.microsoft.com/office/powerpoint/2010/main" val="1161662765"/>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Herramienta de Diseño</a:t>
            </a:r>
            <a:endParaRPr lang="es-HN" dirty="0"/>
          </a:p>
        </p:txBody>
      </p:sp>
      <p:sp>
        <p:nvSpPr>
          <p:cNvPr id="3" name="Content Placeholder 2"/>
          <p:cNvSpPr>
            <a:spLocks noGrp="1"/>
          </p:cNvSpPr>
          <p:nvPr>
            <p:ph idx="1"/>
          </p:nvPr>
        </p:nvSpPr>
        <p:spPr>
          <a:xfrm>
            <a:off x="457200" y="1600201"/>
            <a:ext cx="8229600" cy="685800"/>
          </a:xfrm>
        </p:spPr>
        <p:txBody>
          <a:bodyPr/>
          <a:lstStyle/>
          <a:p>
            <a:r>
              <a:rPr lang="es-HN" dirty="0" smtClean="0"/>
              <a:t>Demostración</a:t>
            </a:r>
          </a:p>
          <a:p>
            <a:r>
              <a:rPr lang="es-HN" dirty="0" smtClean="0"/>
              <a:t>Con el entendimiento que los que quieren una planta AguaClara tienen que canalizar lo solicitud a través de Agua Para el Pueblo que diseña la infraestructura y la construye</a:t>
            </a:r>
            <a:endParaRPr lang="es-HN" dirty="0"/>
          </a:p>
        </p:txBody>
      </p:sp>
      <p:sp>
        <p:nvSpPr>
          <p:cNvPr id="4" name="Rectangle 3">
            <a:hlinkClick r:id="rId2"/>
          </p:cNvPr>
          <p:cNvSpPr/>
          <p:nvPr/>
        </p:nvSpPr>
        <p:spPr>
          <a:xfrm>
            <a:off x="762000" y="5486400"/>
            <a:ext cx="7239000" cy="707886"/>
          </a:xfrm>
          <a:prstGeom prst="rect">
            <a:avLst/>
          </a:prstGeom>
        </p:spPr>
        <p:txBody>
          <a:bodyPr wrap="square">
            <a:spAutoFit/>
          </a:bodyPr>
          <a:lstStyle/>
          <a:p>
            <a:r>
              <a:rPr lang="es-HN" sz="4000" dirty="0">
                <a:hlinkClick r:id="rId2"/>
              </a:rPr>
              <a:t>http://aguaclara.cornell.edu/</a:t>
            </a:r>
            <a:endParaRPr lang="es-HN" sz="4000" dirty="0"/>
          </a:p>
        </p:txBody>
      </p:sp>
    </p:spTree>
    <p:extLst>
      <p:ext uri="{BB962C8B-B14F-4D97-AF65-F5344CB8AC3E}">
        <p14:creationId xmlns:p14="http://schemas.microsoft.com/office/powerpoint/2010/main" val="2638815394"/>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p:txBody>
          <a:bodyPr/>
          <a:lstStyle/>
          <a:p>
            <a:r>
              <a:rPr lang="es-HN" smtClean="0"/>
              <a:t>OpenSourceWater</a:t>
            </a:r>
            <a:endParaRPr lang="es-HN"/>
          </a:p>
        </p:txBody>
      </p:sp>
      <p:sp>
        <p:nvSpPr>
          <p:cNvPr id="3074" name="Rectangle 2"/>
          <p:cNvSpPr>
            <a:spLocks noGrp="1" noChangeArrowheads="1"/>
          </p:cNvSpPr>
          <p:nvPr>
            <p:ph idx="1"/>
          </p:nvPr>
        </p:nvSpPr>
        <p:spPr>
          <a:xfrm>
            <a:off x="304800" y="1600200"/>
            <a:ext cx="8534400" cy="4525963"/>
          </a:xfrm>
        </p:spPr>
        <p:txBody>
          <a:bodyPr/>
          <a:lstStyle/>
          <a:p>
            <a:r>
              <a:rPr lang="es-HN" dirty="0" smtClean="0"/>
              <a:t>Los operadores de las plantas mandan datos directamente al web usando mensajes del texto</a:t>
            </a:r>
          </a:p>
          <a:p>
            <a:r>
              <a:rPr lang="es-HN" dirty="0" smtClean="0"/>
              <a:t>6 plantas AguaClara en Honduras son clientes</a:t>
            </a:r>
          </a:p>
          <a:p>
            <a:r>
              <a:rPr lang="es-HN" dirty="0" smtClean="0"/>
              <a:t>Datos transmitidos:</a:t>
            </a:r>
          </a:p>
          <a:p>
            <a:pPr lvl="1"/>
            <a:r>
              <a:rPr lang="es-HN" dirty="0" smtClean="0"/>
              <a:t>Nombre del planta y clave</a:t>
            </a:r>
          </a:p>
          <a:p>
            <a:pPr lvl="1"/>
            <a:r>
              <a:rPr lang="es-HN" dirty="0" smtClean="0"/>
              <a:t>Turbidez de agua cruda, decantada, y filtrada</a:t>
            </a:r>
          </a:p>
          <a:p>
            <a:pPr lvl="1"/>
            <a:r>
              <a:rPr lang="es-HN" dirty="0" smtClean="0"/>
              <a:t>Dosis de los químicos</a:t>
            </a:r>
          </a:p>
          <a:p>
            <a:pPr lvl="1"/>
            <a:r>
              <a:rPr lang="es-HN" dirty="0" smtClean="0"/>
              <a:t>Caudal de la planta</a:t>
            </a:r>
          </a:p>
          <a:p>
            <a:pPr lvl="1"/>
            <a:r>
              <a:rPr lang="es-HN" dirty="0" smtClean="0"/>
              <a:t>Comentarios como (“todo bien” / “</a:t>
            </a:r>
            <a:r>
              <a:rPr lang="es-HN" dirty="0" err="1" smtClean="0"/>
              <a:t>labando</a:t>
            </a:r>
            <a:r>
              <a:rPr lang="es-HN" dirty="0" smtClean="0"/>
              <a:t> tanque 1” / “bajo sulfato”)</a:t>
            </a:r>
          </a:p>
          <a:p>
            <a:endParaRPr lang="es-HN" dirty="0"/>
          </a:p>
        </p:txBody>
      </p:sp>
    </p:spTree>
    <p:extLst>
      <p:ext uri="{BB962C8B-B14F-4D97-AF65-F5344CB8AC3E}">
        <p14:creationId xmlns:p14="http://schemas.microsoft.com/office/powerpoint/2010/main" val="22966296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p:txBody>
          <a:bodyPr/>
          <a:lstStyle/>
          <a:p>
            <a:r>
              <a:rPr lang="en-US" smtClean="0"/>
              <a:t>OpenSourceWater</a:t>
            </a:r>
            <a:endParaRPr lang="en-US"/>
          </a:p>
        </p:txBody>
      </p:sp>
      <p:sp>
        <p:nvSpPr>
          <p:cNvPr id="4098" name="Rectangle 2"/>
          <p:cNvSpPr>
            <a:spLocks noGrp="1" noChangeArrowheads="1"/>
          </p:cNvSpPr>
          <p:nvPr>
            <p:ph idx="1"/>
          </p:nvPr>
        </p:nvSpPr>
        <p:spPr bwMode="auto">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25471" rIns="0" bIns="0" anchor="ctr"/>
          <a:lstStyle/>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s-HN" dirty="0" smtClean="0"/>
          </a:p>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s-HN" dirty="0" smtClean="0"/>
          </a:p>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s-HN" dirty="0" smtClean="0"/>
          </a:p>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s-HN" dirty="0" smtClean="0"/>
          </a:p>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s-HN" dirty="0" smtClean="0"/>
              <a:t>Costos:</a:t>
            </a:r>
          </a:p>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s-HN" sz="2400" dirty="0" smtClean="0"/>
              <a:t>$0.06 / mensaje (operador)</a:t>
            </a:r>
          </a:p>
          <a:p>
            <a:pPr indent="-308165">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s-HN" sz="2400" dirty="0" smtClean="0"/>
              <a:t>$0.01 / mensaje (</a:t>
            </a:r>
            <a:r>
              <a:rPr lang="es-HN" sz="2400" dirty="0" err="1" smtClean="0"/>
              <a:t>OpenSourceWater</a:t>
            </a:r>
            <a:r>
              <a:rPr lang="es-HN" sz="2400" dirty="0" smtClean="0"/>
              <a:t>)</a:t>
            </a:r>
            <a:endParaRPr lang="es-HN" sz="2400" dirty="0"/>
          </a:p>
        </p:txBody>
      </p:sp>
      <p:grpSp>
        <p:nvGrpSpPr>
          <p:cNvPr id="4099" name="Group 3"/>
          <p:cNvGrpSpPr>
            <a:grpSpLocks/>
          </p:cNvGrpSpPr>
          <p:nvPr/>
        </p:nvGrpSpPr>
        <p:grpSpPr bwMode="auto">
          <a:xfrm>
            <a:off x="622081" y="2404860"/>
            <a:ext cx="407520" cy="646627"/>
            <a:chOff x="432" y="1985"/>
            <a:chExt cx="283" cy="449"/>
          </a:xfrm>
        </p:grpSpPr>
        <p:grpSp>
          <p:nvGrpSpPr>
            <p:cNvPr id="4100" name="Group 4"/>
            <p:cNvGrpSpPr>
              <a:grpSpLocks/>
            </p:cNvGrpSpPr>
            <p:nvPr/>
          </p:nvGrpSpPr>
          <p:grpSpPr bwMode="auto">
            <a:xfrm>
              <a:off x="432" y="2141"/>
              <a:ext cx="283" cy="293"/>
              <a:chOff x="432" y="2141"/>
              <a:chExt cx="283" cy="293"/>
            </a:xfrm>
          </p:grpSpPr>
          <p:sp>
            <p:nvSpPr>
              <p:cNvPr id="4101" name="Line 5"/>
              <p:cNvSpPr>
                <a:spLocks noChangeShapeType="1"/>
              </p:cNvSpPr>
              <p:nvPr/>
            </p:nvSpPr>
            <p:spPr bwMode="auto">
              <a:xfrm>
                <a:off x="578" y="2149"/>
                <a:ext cx="0" cy="124"/>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HN"/>
              </a:p>
            </p:txBody>
          </p:sp>
          <p:sp>
            <p:nvSpPr>
              <p:cNvPr id="4102" name="Line 6"/>
              <p:cNvSpPr>
                <a:spLocks noChangeShapeType="1"/>
              </p:cNvSpPr>
              <p:nvPr/>
            </p:nvSpPr>
            <p:spPr bwMode="auto">
              <a:xfrm>
                <a:off x="578" y="2275"/>
                <a:ext cx="89" cy="144"/>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HN"/>
              </a:p>
            </p:txBody>
          </p:sp>
          <p:sp>
            <p:nvSpPr>
              <p:cNvPr id="4103" name="Line 7"/>
              <p:cNvSpPr>
                <a:spLocks noChangeShapeType="1"/>
              </p:cNvSpPr>
              <p:nvPr/>
            </p:nvSpPr>
            <p:spPr bwMode="auto">
              <a:xfrm flipH="1">
                <a:off x="512" y="2275"/>
                <a:ext cx="67" cy="159"/>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HN"/>
              </a:p>
            </p:txBody>
          </p:sp>
          <p:sp>
            <p:nvSpPr>
              <p:cNvPr id="4104" name="Line 8"/>
              <p:cNvSpPr>
                <a:spLocks noChangeShapeType="1"/>
              </p:cNvSpPr>
              <p:nvPr/>
            </p:nvSpPr>
            <p:spPr bwMode="auto">
              <a:xfrm flipH="1" flipV="1">
                <a:off x="431" y="2140"/>
                <a:ext cx="151" cy="38"/>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HN"/>
              </a:p>
            </p:txBody>
          </p:sp>
          <p:sp>
            <p:nvSpPr>
              <p:cNvPr id="4105" name="Line 9"/>
              <p:cNvSpPr>
                <a:spLocks noChangeShapeType="1"/>
              </p:cNvSpPr>
              <p:nvPr/>
            </p:nvSpPr>
            <p:spPr bwMode="auto">
              <a:xfrm flipV="1">
                <a:off x="587" y="2142"/>
                <a:ext cx="128" cy="43"/>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HN"/>
              </a:p>
            </p:txBody>
          </p:sp>
        </p:grpSp>
        <p:sp>
          <p:nvSpPr>
            <p:cNvPr id="4106" name="Oval 10"/>
            <p:cNvSpPr>
              <a:spLocks noChangeArrowheads="1"/>
            </p:cNvSpPr>
            <p:nvPr/>
          </p:nvSpPr>
          <p:spPr bwMode="auto">
            <a:xfrm>
              <a:off x="485" y="1985"/>
              <a:ext cx="160" cy="154"/>
            </a:xfrm>
            <a:prstGeom prst="ellipse">
              <a:avLst/>
            </a:prstGeom>
            <a:noFill/>
            <a:ln w="9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HN"/>
            </a:p>
          </p:txBody>
        </p:sp>
      </p:grpSp>
      <p:sp>
        <p:nvSpPr>
          <p:cNvPr id="4107" name="Line 11"/>
          <p:cNvSpPr>
            <a:spLocks noChangeShapeType="1"/>
          </p:cNvSpPr>
          <p:nvPr/>
        </p:nvSpPr>
        <p:spPr bwMode="auto">
          <a:xfrm>
            <a:off x="1147680" y="2789379"/>
            <a:ext cx="1340640" cy="1441"/>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2945" tIns="41473" rIns="82945" bIns="41473"/>
          <a:lstStyle/>
          <a:p>
            <a:endParaRPr lang="es-HN"/>
          </a:p>
        </p:txBody>
      </p:sp>
      <p:sp>
        <p:nvSpPr>
          <p:cNvPr id="4108" name="Rectangle 12"/>
          <p:cNvSpPr>
            <a:spLocks noChangeArrowheads="1"/>
          </p:cNvSpPr>
          <p:nvPr/>
        </p:nvSpPr>
        <p:spPr bwMode="auto">
          <a:xfrm>
            <a:off x="2564640" y="2242122"/>
            <a:ext cx="960480" cy="1036909"/>
          </a:xfrm>
          <a:prstGeom prst="rect">
            <a:avLst/>
          </a:prstGeom>
          <a:noFill/>
          <a:ln w="9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nchor="ctr"/>
          <a:lstStyle/>
          <a:p>
            <a:pPr algn="ctr">
              <a:tabLst>
                <a:tab pos="656650" algn="l"/>
              </a:tabLst>
            </a:pPr>
            <a:r>
              <a:rPr lang="en-US">
                <a:solidFill>
                  <a:srgbClr val="000000"/>
                </a:solidFill>
                <a:ea typeface="WenQuanYi Zen Hei" charset="0"/>
                <a:cs typeface="WenQuanYi Zen Hei" charset="0"/>
              </a:rPr>
              <a:t>Twilio*</a:t>
            </a:r>
          </a:p>
          <a:p>
            <a:pPr algn="ctr">
              <a:tabLst>
                <a:tab pos="656650" algn="l"/>
              </a:tabLst>
            </a:pPr>
            <a:r>
              <a:rPr lang="en-US">
                <a:solidFill>
                  <a:srgbClr val="000000"/>
                </a:solidFill>
                <a:ea typeface="WenQuanYi Zen Hei" charset="0"/>
                <a:cs typeface="WenQuanYi Zen Hei" charset="0"/>
              </a:rPr>
              <a:t>(SMS </a:t>
            </a:r>
            <a:br>
              <a:rPr lang="en-US">
                <a:solidFill>
                  <a:srgbClr val="000000"/>
                </a:solidFill>
                <a:ea typeface="WenQuanYi Zen Hei" charset="0"/>
                <a:cs typeface="WenQuanYi Zen Hei" charset="0"/>
              </a:rPr>
            </a:br>
            <a:r>
              <a:rPr lang="en-US">
                <a:solidFill>
                  <a:srgbClr val="000000"/>
                </a:solidFill>
                <a:ea typeface="WenQuanYi Zen Hei" charset="0"/>
                <a:cs typeface="WenQuanYi Zen Hei" charset="0"/>
              </a:rPr>
              <a:t>Gateway)</a:t>
            </a:r>
          </a:p>
        </p:txBody>
      </p:sp>
      <p:sp>
        <p:nvSpPr>
          <p:cNvPr id="4109" name="Line 13"/>
          <p:cNvSpPr>
            <a:spLocks noChangeShapeType="1"/>
          </p:cNvSpPr>
          <p:nvPr/>
        </p:nvSpPr>
        <p:spPr bwMode="auto">
          <a:xfrm>
            <a:off x="6220800" y="2789379"/>
            <a:ext cx="1154880" cy="1441"/>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2945" tIns="41473" rIns="82945" bIns="41473"/>
          <a:lstStyle/>
          <a:p>
            <a:endParaRPr lang="es-HN"/>
          </a:p>
        </p:txBody>
      </p:sp>
      <p:sp>
        <p:nvSpPr>
          <p:cNvPr id="4110" name="AutoShape 14"/>
          <p:cNvSpPr>
            <a:spLocks noChangeArrowheads="1"/>
          </p:cNvSpPr>
          <p:nvPr/>
        </p:nvSpPr>
        <p:spPr bwMode="auto">
          <a:xfrm>
            <a:off x="7411680" y="2484068"/>
            <a:ext cx="1025280" cy="622145"/>
          </a:xfrm>
          <a:prstGeom prst="can">
            <a:avLst>
              <a:gd name="adj" fmla="val 25000"/>
            </a:avLst>
          </a:prstGeom>
          <a:noFill/>
          <a:ln w="9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nchor="ctr"/>
          <a:lstStyle/>
          <a:p>
            <a:pPr algn="ctr">
              <a:tabLst>
                <a:tab pos="656650" algn="l"/>
              </a:tabLst>
            </a:pPr>
            <a:r>
              <a:rPr lang="en-US">
                <a:solidFill>
                  <a:srgbClr val="000000"/>
                </a:solidFill>
                <a:ea typeface="WenQuanYi Zen Hei" charset="0"/>
                <a:cs typeface="WenQuanYi Zen Hei" charset="0"/>
              </a:rPr>
              <a:t>Database</a:t>
            </a:r>
          </a:p>
        </p:txBody>
      </p:sp>
      <p:sp>
        <p:nvSpPr>
          <p:cNvPr id="4111" name="Text Box 15"/>
          <p:cNvSpPr txBox="1">
            <a:spLocks noChangeArrowheads="1"/>
          </p:cNvSpPr>
          <p:nvPr/>
        </p:nvSpPr>
        <p:spPr bwMode="auto">
          <a:xfrm>
            <a:off x="6448320" y="2427903"/>
            <a:ext cx="565920" cy="312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p>
            <a:pPr>
              <a:lnSpc>
                <a:spcPct val="100000"/>
              </a:lnSpc>
              <a:buClrTx/>
              <a:buFontTx/>
              <a:buNone/>
            </a:pPr>
            <a:r>
              <a:rPr lang="en-US">
                <a:solidFill>
                  <a:srgbClr val="000000"/>
                </a:solidFill>
                <a:ea typeface="WenQuanYi Zen Hei" charset="0"/>
                <a:cs typeface="WenQuanYi Zen Hei" charset="0"/>
              </a:rPr>
              <a:t>data</a:t>
            </a:r>
          </a:p>
        </p:txBody>
      </p:sp>
      <p:sp>
        <p:nvSpPr>
          <p:cNvPr id="4112" name="Text Box 16"/>
          <p:cNvSpPr txBox="1">
            <a:spLocks noChangeArrowheads="1"/>
          </p:cNvSpPr>
          <p:nvPr/>
        </p:nvSpPr>
        <p:spPr bwMode="auto">
          <a:xfrm>
            <a:off x="6448320" y="2786499"/>
            <a:ext cx="590400" cy="312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p>
            <a:pPr>
              <a:lnSpc>
                <a:spcPct val="100000"/>
              </a:lnSpc>
              <a:buClrTx/>
              <a:buFontTx/>
              <a:buNone/>
            </a:pPr>
            <a:r>
              <a:rPr lang="en-US" i="1">
                <a:solidFill>
                  <a:srgbClr val="000000"/>
                </a:solidFill>
                <a:ea typeface="WenQuanYi Zen Hei" charset="0"/>
                <a:cs typeface="WenQuanYi Zen Hei" charset="0"/>
              </a:rPr>
              <a:t>PHP</a:t>
            </a:r>
          </a:p>
        </p:txBody>
      </p:sp>
      <p:sp>
        <p:nvSpPr>
          <p:cNvPr id="4113" name="Text Box 17"/>
          <p:cNvSpPr txBox="1">
            <a:spLocks noChangeArrowheads="1"/>
          </p:cNvSpPr>
          <p:nvPr/>
        </p:nvSpPr>
        <p:spPr bwMode="auto">
          <a:xfrm>
            <a:off x="1451520" y="2374616"/>
            <a:ext cx="613440" cy="312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p>
            <a:pPr>
              <a:lnSpc>
                <a:spcPct val="100000"/>
              </a:lnSpc>
              <a:buClrTx/>
              <a:buFontTx/>
              <a:buNone/>
            </a:pPr>
            <a:r>
              <a:rPr lang="en-US">
                <a:solidFill>
                  <a:srgbClr val="000000"/>
                </a:solidFill>
                <a:ea typeface="WenQuanYi Zen Hei" charset="0"/>
                <a:cs typeface="WenQuanYi Zen Hei" charset="0"/>
              </a:rPr>
              <a:t>SMS</a:t>
            </a:r>
          </a:p>
        </p:txBody>
      </p:sp>
      <p:sp>
        <p:nvSpPr>
          <p:cNvPr id="4114" name="Text Box 18"/>
          <p:cNvSpPr txBox="1">
            <a:spLocks noChangeArrowheads="1"/>
          </p:cNvSpPr>
          <p:nvPr/>
        </p:nvSpPr>
        <p:spPr bwMode="auto">
          <a:xfrm>
            <a:off x="1386721" y="2832585"/>
            <a:ext cx="807840" cy="5443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lvl1pPr>
              <a:tabLst>
                <a:tab pos="723900" algn="l"/>
              </a:tabLst>
              <a:defRPr>
                <a:solidFill>
                  <a:srgbClr val="000000"/>
                </a:solidFill>
                <a:latin typeface="Arial" charset="0"/>
                <a:ea typeface="WenQuanYi Zen Hei" charset="0"/>
                <a:cs typeface="WenQuanYi Zen Hei" charset="0"/>
              </a:defRPr>
            </a:lvl1pPr>
            <a:lvl2pPr>
              <a:tabLst>
                <a:tab pos="723900" algn="l"/>
              </a:tabLst>
              <a:defRPr>
                <a:solidFill>
                  <a:srgbClr val="000000"/>
                </a:solidFill>
                <a:latin typeface="Arial" charset="0"/>
                <a:ea typeface="WenQuanYi Zen Hei" charset="0"/>
                <a:cs typeface="WenQuanYi Zen Hei" charset="0"/>
              </a:defRPr>
            </a:lvl2pPr>
            <a:lvl3pPr>
              <a:tabLst>
                <a:tab pos="723900" algn="l"/>
              </a:tabLst>
              <a:defRPr>
                <a:solidFill>
                  <a:srgbClr val="000000"/>
                </a:solidFill>
                <a:latin typeface="Arial" charset="0"/>
                <a:ea typeface="WenQuanYi Zen Hei" charset="0"/>
                <a:cs typeface="WenQuanYi Zen Hei" charset="0"/>
              </a:defRPr>
            </a:lvl3pPr>
            <a:lvl4pPr>
              <a:tabLst>
                <a:tab pos="723900" algn="l"/>
              </a:tabLst>
              <a:defRPr>
                <a:solidFill>
                  <a:srgbClr val="000000"/>
                </a:solidFill>
                <a:latin typeface="Arial" charset="0"/>
                <a:ea typeface="WenQuanYi Zen Hei" charset="0"/>
                <a:cs typeface="WenQuanYi Zen Hei" charset="0"/>
              </a:defRPr>
            </a:lvl4pPr>
            <a:lvl5pPr>
              <a:tabLst>
                <a:tab pos="723900" algn="l"/>
              </a:tabLst>
              <a:defRPr>
                <a:solidFill>
                  <a:srgbClr val="000000"/>
                </a:solidFill>
                <a:latin typeface="Arial" charset="0"/>
                <a:ea typeface="WenQuanYi Zen Hei" charset="0"/>
                <a:cs typeface="WenQuanYi Zen Hei"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9pPr>
          </a:lstStyle>
          <a:p>
            <a:pPr algn="ctr">
              <a:lnSpc>
                <a:spcPct val="100000"/>
              </a:lnSpc>
              <a:buClrTx/>
              <a:buFontTx/>
              <a:buNone/>
            </a:pPr>
            <a:r>
              <a:rPr lang="es-HN" i="1" dirty="0" smtClean="0"/>
              <a:t>celular</a:t>
            </a:r>
            <a:endParaRPr lang="es-HN" i="1" dirty="0"/>
          </a:p>
        </p:txBody>
      </p:sp>
      <p:sp>
        <p:nvSpPr>
          <p:cNvPr id="4115" name="Rectangle 19"/>
          <p:cNvSpPr>
            <a:spLocks noChangeArrowheads="1"/>
          </p:cNvSpPr>
          <p:nvPr/>
        </p:nvSpPr>
        <p:spPr bwMode="auto">
          <a:xfrm>
            <a:off x="4976640" y="2167234"/>
            <a:ext cx="3525120" cy="1244291"/>
          </a:xfrm>
          <a:prstGeom prst="rect">
            <a:avLst/>
          </a:prstGeom>
          <a:noFill/>
          <a:ln w="9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945" tIns="41473" rIns="82945" bIns="41473" anchor="ctr"/>
          <a:lstStyle/>
          <a:p>
            <a:endParaRPr lang="es-HN"/>
          </a:p>
        </p:txBody>
      </p:sp>
      <p:sp>
        <p:nvSpPr>
          <p:cNvPr id="4116" name="Line 20"/>
          <p:cNvSpPr>
            <a:spLocks noChangeShapeType="1"/>
          </p:cNvSpPr>
          <p:nvPr/>
        </p:nvSpPr>
        <p:spPr bwMode="auto">
          <a:xfrm>
            <a:off x="3630240" y="2789379"/>
            <a:ext cx="1139040" cy="1441"/>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2945" tIns="41473" rIns="82945" bIns="41473"/>
          <a:lstStyle/>
          <a:p>
            <a:endParaRPr lang="es-HN"/>
          </a:p>
        </p:txBody>
      </p:sp>
      <p:sp>
        <p:nvSpPr>
          <p:cNvPr id="4117" name="Text Box 21"/>
          <p:cNvSpPr txBox="1">
            <a:spLocks noChangeArrowheads="1"/>
          </p:cNvSpPr>
          <p:nvPr/>
        </p:nvSpPr>
        <p:spPr bwMode="auto">
          <a:xfrm>
            <a:off x="3900961" y="2819624"/>
            <a:ext cx="590400" cy="312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p>
            <a:pPr>
              <a:lnSpc>
                <a:spcPct val="100000"/>
              </a:lnSpc>
              <a:buClrTx/>
              <a:buFontTx/>
              <a:buNone/>
            </a:pPr>
            <a:r>
              <a:rPr lang="en-US" i="1">
                <a:solidFill>
                  <a:srgbClr val="000000"/>
                </a:solidFill>
                <a:ea typeface="WenQuanYi Zen Hei" charset="0"/>
                <a:cs typeface="WenQuanYi Zen Hei" charset="0"/>
              </a:rPr>
              <a:t>PHP</a:t>
            </a:r>
          </a:p>
        </p:txBody>
      </p:sp>
      <p:sp>
        <p:nvSpPr>
          <p:cNvPr id="4118" name="Text Box 22"/>
          <p:cNvSpPr txBox="1">
            <a:spLocks noChangeArrowheads="1"/>
          </p:cNvSpPr>
          <p:nvPr/>
        </p:nvSpPr>
        <p:spPr bwMode="auto">
          <a:xfrm>
            <a:off x="3705120" y="2232042"/>
            <a:ext cx="956160" cy="5443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lvl1pPr>
              <a:tabLst>
                <a:tab pos="723900" algn="l"/>
              </a:tabLst>
              <a:defRPr>
                <a:solidFill>
                  <a:srgbClr val="000000"/>
                </a:solidFill>
                <a:latin typeface="Arial" charset="0"/>
                <a:ea typeface="WenQuanYi Zen Hei" charset="0"/>
                <a:cs typeface="WenQuanYi Zen Hei" charset="0"/>
              </a:defRPr>
            </a:lvl1pPr>
            <a:lvl2pPr>
              <a:tabLst>
                <a:tab pos="723900" algn="l"/>
              </a:tabLst>
              <a:defRPr>
                <a:solidFill>
                  <a:srgbClr val="000000"/>
                </a:solidFill>
                <a:latin typeface="Arial" charset="0"/>
                <a:ea typeface="WenQuanYi Zen Hei" charset="0"/>
                <a:cs typeface="WenQuanYi Zen Hei" charset="0"/>
              </a:defRPr>
            </a:lvl2pPr>
            <a:lvl3pPr>
              <a:tabLst>
                <a:tab pos="723900" algn="l"/>
              </a:tabLst>
              <a:defRPr>
                <a:solidFill>
                  <a:srgbClr val="000000"/>
                </a:solidFill>
                <a:latin typeface="Arial" charset="0"/>
                <a:ea typeface="WenQuanYi Zen Hei" charset="0"/>
                <a:cs typeface="WenQuanYi Zen Hei" charset="0"/>
              </a:defRPr>
            </a:lvl3pPr>
            <a:lvl4pPr>
              <a:tabLst>
                <a:tab pos="723900" algn="l"/>
              </a:tabLst>
              <a:defRPr>
                <a:solidFill>
                  <a:srgbClr val="000000"/>
                </a:solidFill>
                <a:latin typeface="Arial" charset="0"/>
                <a:ea typeface="WenQuanYi Zen Hei" charset="0"/>
                <a:cs typeface="WenQuanYi Zen Hei" charset="0"/>
              </a:defRPr>
            </a:lvl4pPr>
            <a:lvl5pPr>
              <a:tabLst>
                <a:tab pos="723900" algn="l"/>
              </a:tabLst>
              <a:defRPr>
                <a:solidFill>
                  <a:srgbClr val="000000"/>
                </a:solidFill>
                <a:latin typeface="Arial" charset="0"/>
                <a:ea typeface="WenQuanYi Zen Hei" charset="0"/>
                <a:cs typeface="WenQuanYi Zen Hei"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9pPr>
          </a:lstStyle>
          <a:p>
            <a:pPr algn="ctr">
              <a:lnSpc>
                <a:spcPct val="100000"/>
              </a:lnSpc>
              <a:buClrTx/>
              <a:buFontTx/>
              <a:buNone/>
            </a:pPr>
            <a:r>
              <a:rPr lang="en-US"/>
              <a:t>encoded</a:t>
            </a:r>
            <a:br>
              <a:rPr lang="en-US"/>
            </a:br>
            <a:r>
              <a:rPr lang="en-US"/>
              <a:t>data</a:t>
            </a:r>
          </a:p>
        </p:txBody>
      </p:sp>
      <p:sp>
        <p:nvSpPr>
          <p:cNvPr id="4119" name="Rectangle 23"/>
          <p:cNvSpPr>
            <a:spLocks noChangeArrowheads="1"/>
          </p:cNvSpPr>
          <p:nvPr/>
        </p:nvSpPr>
        <p:spPr bwMode="auto">
          <a:xfrm>
            <a:off x="5112001" y="2484068"/>
            <a:ext cx="960480" cy="622145"/>
          </a:xfrm>
          <a:prstGeom prst="rect">
            <a:avLst/>
          </a:prstGeom>
          <a:noFill/>
          <a:ln w="9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nchor="ctr"/>
          <a:lstStyle/>
          <a:p>
            <a:pPr algn="ctr">
              <a:tabLst>
                <a:tab pos="656650" algn="l"/>
              </a:tabLst>
            </a:pPr>
            <a:r>
              <a:rPr lang="en-US">
                <a:solidFill>
                  <a:srgbClr val="000000"/>
                </a:solidFill>
                <a:ea typeface="WenQuanYi Zen Hei" charset="0"/>
                <a:cs typeface="WenQuanYi Zen Hei" charset="0"/>
              </a:rPr>
              <a:t>Parser</a:t>
            </a:r>
          </a:p>
        </p:txBody>
      </p:sp>
      <p:sp>
        <p:nvSpPr>
          <p:cNvPr id="4120" name="Text Box 24"/>
          <p:cNvSpPr txBox="1">
            <a:spLocks noChangeArrowheads="1"/>
          </p:cNvSpPr>
          <p:nvPr/>
        </p:nvSpPr>
        <p:spPr bwMode="auto">
          <a:xfrm>
            <a:off x="6317281" y="1828800"/>
            <a:ext cx="773280" cy="312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lvl1pPr>
              <a:tabLst>
                <a:tab pos="723900" algn="l"/>
              </a:tabLst>
              <a:defRPr>
                <a:solidFill>
                  <a:srgbClr val="000000"/>
                </a:solidFill>
                <a:latin typeface="Arial" charset="0"/>
                <a:ea typeface="WenQuanYi Zen Hei" charset="0"/>
                <a:cs typeface="WenQuanYi Zen Hei" charset="0"/>
              </a:defRPr>
            </a:lvl1pPr>
            <a:lvl2pPr>
              <a:tabLst>
                <a:tab pos="723900" algn="l"/>
              </a:tabLst>
              <a:defRPr>
                <a:solidFill>
                  <a:srgbClr val="000000"/>
                </a:solidFill>
                <a:latin typeface="Arial" charset="0"/>
                <a:ea typeface="WenQuanYi Zen Hei" charset="0"/>
                <a:cs typeface="WenQuanYi Zen Hei" charset="0"/>
              </a:defRPr>
            </a:lvl2pPr>
            <a:lvl3pPr>
              <a:tabLst>
                <a:tab pos="723900" algn="l"/>
              </a:tabLst>
              <a:defRPr>
                <a:solidFill>
                  <a:srgbClr val="000000"/>
                </a:solidFill>
                <a:latin typeface="Arial" charset="0"/>
                <a:ea typeface="WenQuanYi Zen Hei" charset="0"/>
                <a:cs typeface="WenQuanYi Zen Hei" charset="0"/>
              </a:defRPr>
            </a:lvl3pPr>
            <a:lvl4pPr>
              <a:tabLst>
                <a:tab pos="723900" algn="l"/>
              </a:tabLst>
              <a:defRPr>
                <a:solidFill>
                  <a:srgbClr val="000000"/>
                </a:solidFill>
                <a:latin typeface="Arial" charset="0"/>
                <a:ea typeface="WenQuanYi Zen Hei" charset="0"/>
                <a:cs typeface="WenQuanYi Zen Hei" charset="0"/>
              </a:defRPr>
            </a:lvl4pPr>
            <a:lvl5pPr>
              <a:tabLst>
                <a:tab pos="723900" algn="l"/>
              </a:tabLst>
              <a:defRPr>
                <a:solidFill>
                  <a:srgbClr val="000000"/>
                </a:solidFill>
                <a:latin typeface="Arial" charset="0"/>
                <a:ea typeface="WenQuanYi Zen Hei" charset="0"/>
                <a:cs typeface="WenQuanYi Zen Hei"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Lst>
              <a:defRPr>
                <a:solidFill>
                  <a:srgbClr val="000000"/>
                </a:solidFill>
                <a:latin typeface="Arial" charset="0"/>
                <a:ea typeface="WenQuanYi Zen Hei" charset="0"/>
                <a:cs typeface="WenQuanYi Zen Hei" charset="0"/>
              </a:defRPr>
            </a:lvl9pPr>
          </a:lstStyle>
          <a:p>
            <a:pPr>
              <a:lnSpc>
                <a:spcPct val="100000"/>
              </a:lnSpc>
              <a:buClrTx/>
              <a:buFontTx/>
              <a:buNone/>
            </a:pPr>
            <a:r>
              <a:rPr lang="en-US"/>
              <a:t>Server</a:t>
            </a:r>
          </a:p>
        </p:txBody>
      </p:sp>
      <p:sp>
        <p:nvSpPr>
          <p:cNvPr id="4121" name="Text Box 25"/>
          <p:cNvSpPr txBox="1">
            <a:spLocks noChangeArrowheads="1"/>
          </p:cNvSpPr>
          <p:nvPr/>
        </p:nvSpPr>
        <p:spPr bwMode="auto">
          <a:xfrm>
            <a:off x="414720" y="6292022"/>
            <a:ext cx="4147200" cy="312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9" tIns="40820" rIns="81639" bIns="40820"/>
          <a:lstStyle>
            <a:lvl1pPr>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1pPr>
            <a:lvl2pPr>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2pPr>
            <a:lvl3pPr>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3pPr>
            <a:lvl4pPr>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4pPr>
            <a:lvl5pPr>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Lst>
              <a:defRPr>
                <a:solidFill>
                  <a:srgbClr val="000000"/>
                </a:solidFill>
                <a:latin typeface="Arial" charset="0"/>
                <a:ea typeface="WenQuanYi Zen Hei" charset="0"/>
                <a:cs typeface="WenQuanYi Zen Hei" charset="0"/>
              </a:defRPr>
            </a:lvl9pPr>
          </a:lstStyle>
          <a:p>
            <a:pPr>
              <a:lnSpc>
                <a:spcPct val="100000"/>
              </a:lnSpc>
              <a:buClrTx/>
              <a:buFontTx/>
              <a:buNone/>
            </a:pPr>
            <a:r>
              <a:rPr lang="en-US"/>
              <a:t>*Twilio Developer's Guides: twilio.com/docs</a:t>
            </a:r>
          </a:p>
        </p:txBody>
      </p:sp>
      <p:pic>
        <p:nvPicPr>
          <p:cNvPr id="11266" name="Picture 2" descr="http://wash4all.org/wp/wp-content/uploads/2012/09/wash4all-small.png">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03921" y="4876800"/>
            <a:ext cx="1127212" cy="112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23879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Monitoreo</a:t>
            </a:r>
            <a:endParaRPr lang="es-HN" dirty="0"/>
          </a:p>
        </p:txBody>
      </p:sp>
      <p:sp>
        <p:nvSpPr>
          <p:cNvPr id="3" name="Content Placeholder 2"/>
          <p:cNvSpPr>
            <a:spLocks noGrp="1"/>
          </p:cNvSpPr>
          <p:nvPr>
            <p:ph idx="1"/>
          </p:nvPr>
        </p:nvSpPr>
        <p:spPr/>
        <p:txBody>
          <a:bodyPr/>
          <a:lstStyle/>
          <a:p>
            <a:r>
              <a:rPr lang="es-HN" dirty="0" smtClean="0"/>
              <a:t>Que </a:t>
            </a:r>
            <a:r>
              <a:rPr lang="es-HN" dirty="0"/>
              <a:t>beneficio </a:t>
            </a:r>
            <a:r>
              <a:rPr lang="es-HN" dirty="0" smtClean="0"/>
              <a:t>nos da el tener monitoreo en vivo?</a:t>
            </a:r>
          </a:p>
          <a:p>
            <a:r>
              <a:rPr lang="es-HN" dirty="0" smtClean="0"/>
              <a:t>Como podría ser usado?</a:t>
            </a:r>
          </a:p>
          <a:p>
            <a:pPr lvl="1"/>
            <a:r>
              <a:rPr lang="es-HN" dirty="0" smtClean="0"/>
              <a:t>Todos los operadores tienen la costumbre de comunicarse 2 veces al día con el ente de asistencia técnica</a:t>
            </a:r>
          </a:p>
          <a:p>
            <a:pPr lvl="1"/>
            <a:r>
              <a:rPr lang="es-HN" dirty="0" smtClean="0"/>
              <a:t>Podemos evaluar y comparar el comportamiento de las plantas</a:t>
            </a:r>
          </a:p>
          <a:p>
            <a:r>
              <a:rPr lang="es-HN" dirty="0" smtClean="0"/>
              <a:t>Como podríamos extenderlo a más plantas?</a:t>
            </a:r>
          </a:p>
          <a:p>
            <a:endParaRPr lang="es-HN" dirty="0" smtClean="0"/>
          </a:p>
          <a:p>
            <a:endParaRPr lang="es-HN" dirty="0"/>
          </a:p>
        </p:txBody>
      </p:sp>
    </p:spTree>
    <p:extLst>
      <p:ext uri="{BB962C8B-B14F-4D97-AF65-F5344CB8AC3E}">
        <p14:creationId xmlns:p14="http://schemas.microsoft.com/office/powerpoint/2010/main" val="4223566874"/>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Conclusiones</a:t>
            </a:r>
            <a:endParaRPr lang="es-HN" dirty="0"/>
          </a:p>
        </p:txBody>
      </p:sp>
      <p:sp>
        <p:nvSpPr>
          <p:cNvPr id="3" name="Content Placeholder 2"/>
          <p:cNvSpPr>
            <a:spLocks noGrp="1"/>
          </p:cNvSpPr>
          <p:nvPr>
            <p:ph idx="1"/>
          </p:nvPr>
        </p:nvSpPr>
        <p:spPr/>
        <p:txBody>
          <a:bodyPr/>
          <a:lstStyle/>
          <a:p>
            <a:r>
              <a:rPr lang="es-HN" dirty="0" smtClean="0"/>
              <a:t>El mejor diseño para alta confiabilidad usa pocos componentes, materiales disponibles en el mercado local, y retroalimentación</a:t>
            </a:r>
          </a:p>
          <a:p>
            <a:r>
              <a:rPr lang="es-HN" dirty="0" smtClean="0"/>
              <a:t>La capacidad de investigación nos ayuda a inventar mejores tecnologías en un ciclo de aprendizaje</a:t>
            </a:r>
          </a:p>
          <a:p>
            <a:r>
              <a:rPr lang="es-HN" dirty="0" smtClean="0"/>
              <a:t>Las plantas de AguaClara ya tienen costos más bajas, rendimientos más altas y confiabilidad más altas</a:t>
            </a:r>
          </a:p>
          <a:p>
            <a:endParaRPr lang="es-HN" dirty="0" smtClean="0"/>
          </a:p>
          <a:p>
            <a:endParaRPr lang="es-HN" dirty="0"/>
          </a:p>
        </p:txBody>
      </p:sp>
    </p:spTree>
    <p:extLst>
      <p:ext uri="{BB962C8B-B14F-4D97-AF65-F5344CB8AC3E}">
        <p14:creationId xmlns:p14="http://schemas.microsoft.com/office/powerpoint/2010/main" val="2141352199"/>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Reconocimientos</a:t>
            </a:r>
            <a:endParaRPr lang="es-HN" dirty="0"/>
          </a:p>
        </p:txBody>
      </p:sp>
      <p:sp>
        <p:nvSpPr>
          <p:cNvPr id="3" name="Content Placeholder 2"/>
          <p:cNvSpPr>
            <a:spLocks noGrp="1"/>
          </p:cNvSpPr>
          <p:nvPr>
            <p:ph idx="1"/>
          </p:nvPr>
        </p:nvSpPr>
        <p:spPr/>
        <p:txBody>
          <a:bodyPr/>
          <a:lstStyle/>
          <a:p>
            <a:r>
              <a:rPr lang="es-HN" dirty="0" smtClean="0"/>
              <a:t>Quiero reconocer el trabajo de investigación y diseño de cienes de estudiantes de </a:t>
            </a:r>
            <a:r>
              <a:rPr lang="es-HN" dirty="0" err="1" smtClean="0"/>
              <a:t>Cornell</a:t>
            </a:r>
            <a:r>
              <a:rPr lang="es-HN" dirty="0" smtClean="0"/>
              <a:t> y ahora </a:t>
            </a:r>
            <a:r>
              <a:rPr lang="es-HN" dirty="0" err="1" smtClean="0"/>
              <a:t>tambien</a:t>
            </a:r>
            <a:r>
              <a:rPr lang="es-HN" dirty="0" smtClean="0"/>
              <a:t> de Johns Hopkins. Sin ellos este proyecto no hubiera sido posible.</a:t>
            </a:r>
          </a:p>
          <a:p>
            <a:r>
              <a:rPr lang="es-HN" dirty="0" smtClean="0"/>
              <a:t>Quiero reconocer a Agua Para el Pueblo por su alta capacidad de colaborar en el proceso de innovación</a:t>
            </a:r>
            <a:endParaRPr lang="es-HN" dirty="0"/>
          </a:p>
        </p:txBody>
      </p:sp>
    </p:spTree>
    <p:extLst>
      <p:ext uri="{BB962C8B-B14F-4D97-AF65-F5344CB8AC3E}">
        <p14:creationId xmlns:p14="http://schemas.microsoft.com/office/powerpoint/2010/main" val="3840624326"/>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Reflexiones</a:t>
            </a:r>
            <a:endParaRPr lang="es-HN" dirty="0"/>
          </a:p>
        </p:txBody>
      </p:sp>
      <p:sp>
        <p:nvSpPr>
          <p:cNvPr id="3" name="Content Placeholder 2"/>
          <p:cNvSpPr>
            <a:spLocks noGrp="1"/>
          </p:cNvSpPr>
          <p:nvPr>
            <p:ph idx="1"/>
          </p:nvPr>
        </p:nvSpPr>
        <p:spPr/>
        <p:txBody>
          <a:bodyPr/>
          <a:lstStyle/>
          <a:p>
            <a:r>
              <a:rPr lang="es-HN" dirty="0" smtClean="0"/>
              <a:t>Nuestra meta es mejorar la calidad de vida de los Hondureños y los demás Centro </a:t>
            </a:r>
            <a:r>
              <a:rPr lang="es-HN" dirty="0"/>
              <a:t>A</a:t>
            </a:r>
            <a:r>
              <a:rPr lang="es-HN" dirty="0" smtClean="0"/>
              <a:t>mericanos con proyectos de agua potable por toda la región. </a:t>
            </a:r>
            <a:r>
              <a:rPr lang="es-HN" dirty="0"/>
              <a:t>Cuáles </a:t>
            </a:r>
            <a:r>
              <a:rPr lang="es-HN" dirty="0" smtClean="0"/>
              <a:t>deben ser los próximos pasos?</a:t>
            </a:r>
          </a:p>
          <a:p>
            <a:r>
              <a:rPr lang="es-HN" dirty="0"/>
              <a:t>Cuáles </a:t>
            </a:r>
            <a:r>
              <a:rPr lang="es-HN" dirty="0" smtClean="0"/>
              <a:t>son las necesidades críticas de investigación?</a:t>
            </a:r>
            <a:endParaRPr lang="es-HN" dirty="0"/>
          </a:p>
          <a:p>
            <a:r>
              <a:rPr lang="es-HN" dirty="0"/>
              <a:t>Cuáles </a:t>
            </a:r>
            <a:r>
              <a:rPr lang="es-HN" dirty="0" smtClean="0"/>
              <a:t>son los desafíos para implementar plantas potabilizadoras para comunidades rurales, y pequeñas ciudades?</a:t>
            </a:r>
            <a:endParaRPr lang="es-HN" dirty="0"/>
          </a:p>
          <a:p>
            <a:endParaRPr lang="es-HN" dirty="0"/>
          </a:p>
        </p:txBody>
      </p:sp>
    </p:spTree>
    <p:extLst>
      <p:ext uri="{BB962C8B-B14F-4D97-AF65-F5344CB8AC3E}">
        <p14:creationId xmlns:p14="http://schemas.microsoft.com/office/powerpoint/2010/main" val="318306160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ircular Arrow 12"/>
          <p:cNvSpPr/>
          <p:nvPr/>
        </p:nvSpPr>
        <p:spPr bwMode="auto">
          <a:xfrm flipH="1">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11" name="5-Point Star 10"/>
          <p:cNvSpPr/>
          <p:nvPr/>
        </p:nvSpPr>
        <p:spPr bwMode="auto">
          <a:xfrm rot="5400000">
            <a:off x="3534936" y="1799064"/>
            <a:ext cx="4343400" cy="4555273"/>
          </a:xfrm>
          <a:prstGeom prst="star5">
            <a:avLst/>
          </a:prstGeom>
          <a:solidFill>
            <a:srgbClr val="DDE14B"/>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12" name="Circular Arrow 11"/>
          <p:cNvSpPr/>
          <p:nvPr/>
        </p:nvSpPr>
        <p:spPr bwMode="auto">
          <a:xfrm>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HN"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s-HN" sz="3200" dirty="0" smtClean="0"/>
              <a:t>Compartiendo conocimientos, retroalimentación, e innovación</a:t>
            </a:r>
            <a:endParaRPr lang="es-HN" sz="3200" dirty="0"/>
          </a:p>
        </p:txBody>
      </p:sp>
      <p:sp>
        <p:nvSpPr>
          <p:cNvPr id="3" name="Rounded Rectangle 2">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smtClean="0"/>
              <a:t>AguaClara LLC</a:t>
            </a:r>
          </a:p>
        </p:txBody>
      </p:sp>
      <p:sp>
        <p:nvSpPr>
          <p:cNvPr id="4" name="Rounded Rectangle 3">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dirty="0" smtClean="0">
                <a:solidFill>
                  <a:schemeClr val="tx2"/>
                </a:solidFill>
              </a:rPr>
              <a:t>Socios ejecutores</a:t>
            </a:r>
            <a:endParaRPr lang="es-HN" sz="1600" dirty="0">
              <a:solidFill>
                <a:schemeClr val="tx2"/>
              </a:solidFill>
            </a:endParaRPr>
          </a:p>
        </p:txBody>
      </p:sp>
      <p:sp>
        <p:nvSpPr>
          <p:cNvPr id="5" name="Rounded Rectangle 4">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smtClean="0">
                <a:solidFill>
                  <a:schemeClr val="tx2"/>
                </a:solidFill>
              </a:rPr>
              <a:t>Juntas de Agua</a:t>
            </a:r>
            <a:endParaRPr lang="es-HN" sz="1600">
              <a:solidFill>
                <a:schemeClr val="tx2"/>
              </a:solidFill>
            </a:endParaRPr>
          </a:p>
        </p:txBody>
      </p:sp>
      <p:sp>
        <p:nvSpPr>
          <p:cNvPr id="6" name="Rounded Rectangle 5">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smtClean="0">
                <a:solidFill>
                  <a:schemeClr val="tx2"/>
                </a:solidFill>
              </a:rPr>
              <a:t>Miembros de las comunidades</a:t>
            </a:r>
            <a:endParaRPr lang="es-HN" sz="1600">
              <a:solidFill>
                <a:schemeClr val="tx2"/>
              </a:solidFill>
            </a:endParaRPr>
          </a:p>
        </p:txBody>
      </p:sp>
      <p:sp>
        <p:nvSpPr>
          <p:cNvPr id="7" name="Rounded Rectangle 6">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HN" sz="1600" smtClean="0">
                <a:solidFill>
                  <a:schemeClr val="bg1"/>
                </a:solidFill>
              </a:rPr>
              <a:t>Cornell U</a:t>
            </a:r>
          </a:p>
          <a:p>
            <a:pPr algn="ctr"/>
            <a:r>
              <a:rPr lang="es-HN" sz="1600" smtClean="0">
                <a:solidFill>
                  <a:schemeClr val="bg1"/>
                </a:solidFill>
              </a:rPr>
              <a:t>AguaClara R&amp;D</a:t>
            </a:r>
          </a:p>
        </p:txBody>
      </p:sp>
    </p:spTree>
    <p:extLst>
      <p:ext uri="{BB962C8B-B14F-4D97-AF65-F5344CB8AC3E}">
        <p14:creationId xmlns:p14="http://schemas.microsoft.com/office/powerpoint/2010/main" val="3555865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33333E-6 -2.96296E-6 L 0.23333 0.50718 " pathEditMode="relative" rAng="0" ptsTypes="AA">
                                      <p:cBhvr>
                                        <p:cTn id="6" dur="2000" fill="hold"/>
                                        <p:tgtEl>
                                          <p:spTgt spid="7"/>
                                        </p:tgtEl>
                                        <p:attrNameLst>
                                          <p:attrName>ppt_x</p:attrName>
                                          <p:attrName>ppt_y</p:attrName>
                                        </p:attrNameLst>
                                      </p:cBhvr>
                                      <p:rCtr x="11700" y="25300"/>
                                    </p:animMotion>
                                  </p:childTnLst>
                                </p:cTn>
                              </p:par>
                              <p:par>
                                <p:cTn id="7" presetID="63" presetClass="path" presetSubtype="0" accel="50000" decel="50000" fill="hold" grpId="0" nodeType="withEffect">
                                  <p:stCondLst>
                                    <p:cond delay="0"/>
                                  </p:stCondLst>
                                  <p:childTnLst>
                                    <p:animMotion origin="layout" path="M 3.33333E-6 1.11111E-6 L 0.23333 -0.04514 " pathEditMode="relative" rAng="0" ptsTypes="AA">
                                      <p:cBhvr>
                                        <p:cTn id="8" dur="2000" fill="hold"/>
                                        <p:tgtEl>
                                          <p:spTgt spid="3"/>
                                        </p:tgtEl>
                                        <p:attrNameLst>
                                          <p:attrName>ppt_x</p:attrName>
                                          <p:attrName>ppt_y</p:attrName>
                                        </p:attrNameLst>
                                      </p:cBhvr>
                                      <p:rCtr x="11700" y="-2300"/>
                                    </p:animMotion>
                                  </p:childTnLst>
                                </p:cTn>
                              </p:par>
                              <p:par>
                                <p:cTn id="9" presetID="63" presetClass="path" presetSubtype="0" accel="50000" decel="50000" fill="hold" grpId="0" nodeType="withEffect">
                                  <p:stCondLst>
                                    <p:cond delay="0"/>
                                  </p:stCondLst>
                                  <p:childTnLst>
                                    <p:animMotion origin="layout" path="M 3.33333E-6 -4.81481E-6 L 0.54166 -0.33078 " pathEditMode="relative" rAng="0" ptsTypes="AA">
                                      <p:cBhvr>
                                        <p:cTn id="10" dur="2000" fill="hold"/>
                                        <p:tgtEl>
                                          <p:spTgt spid="4"/>
                                        </p:tgtEl>
                                        <p:attrNameLst>
                                          <p:attrName>ppt_x</p:attrName>
                                          <p:attrName>ppt_y</p:attrName>
                                        </p:attrNameLst>
                                      </p:cBhvr>
                                      <p:rCtr x="27100" y="-16600"/>
                                    </p:animMotion>
                                  </p:childTnLst>
                                </p:cTn>
                              </p:par>
                              <p:par>
                                <p:cTn id="11" presetID="63" presetClass="path" presetSubtype="0" accel="50000" decel="50000" fill="hold" grpId="0" nodeType="withEffect">
                                  <p:stCondLst>
                                    <p:cond delay="0"/>
                                  </p:stCondLst>
                                  <p:childTnLst>
                                    <p:animMotion origin="layout" path="M 3.33333E-6 -7.40741E-7 L 0.73333 -0.17199 " pathEditMode="relative" rAng="0" ptsTypes="AA">
                                      <p:cBhvr>
                                        <p:cTn id="12" dur="2000" fill="hold"/>
                                        <p:tgtEl>
                                          <p:spTgt spid="5"/>
                                        </p:tgtEl>
                                        <p:attrNameLst>
                                          <p:attrName>ppt_x</p:attrName>
                                          <p:attrName>ppt_y</p:attrName>
                                        </p:attrNameLst>
                                      </p:cBhvr>
                                      <p:rCtr x="36700" y="-8600"/>
                                    </p:animMotion>
                                  </p:childTnLst>
                                </p:cTn>
                              </p:par>
                              <p:par>
                                <p:cTn id="13" presetID="63" presetClass="path" presetSubtype="0" accel="50000" decel="50000" fill="hold" grpId="0" nodeType="withEffect">
                                  <p:stCondLst>
                                    <p:cond delay="0"/>
                                  </p:stCondLst>
                                  <p:childTnLst>
                                    <p:animMotion origin="layout" path="M 3.33333E-6 3.33333E-6 L 0.54166 -0.02431 " pathEditMode="relative" rAng="0" ptsTypes="AA">
                                      <p:cBhvr>
                                        <p:cTn id="14" dur="2000" fill="hold"/>
                                        <p:tgtEl>
                                          <p:spTgt spid="6"/>
                                        </p:tgtEl>
                                        <p:attrNameLst>
                                          <p:attrName>ppt_x</p:attrName>
                                          <p:attrName>ppt_y</p:attrName>
                                        </p:attrNameLst>
                                      </p:cBhvr>
                                      <p:rCtr x="27100" y="-120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2000"/>
                                        <p:tgtEl>
                                          <p:spTgt spid="11"/>
                                        </p:tgtEl>
                                      </p:cBhvr>
                                    </p:animEffect>
                                    <p:set>
                                      <p:cBhvr>
                                        <p:cTn id="23" dur="1" fill="hold">
                                          <p:stCondLst>
                                            <p:cond delay="1999"/>
                                          </p:stCondLst>
                                        </p:cTn>
                                        <p:tgtEl>
                                          <p:spTgt spid="11"/>
                                        </p:tgtEl>
                                        <p:attrNameLst>
                                          <p:attrName>style.visibility</p:attrName>
                                        </p:attrNameLst>
                                      </p:cBhvr>
                                      <p:to>
                                        <p:strVal val="hidden"/>
                                      </p:to>
                                    </p:set>
                                  </p:childTnLst>
                                </p:cTn>
                              </p:par>
                              <p:par>
                                <p:cTn id="24" presetID="1" presetClass="entr" presetSubtype="0" fill="hold" grpId="1"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8" presetClass="emph" presetSubtype="0" repeatCount="indefinite" fill="hold" grpId="0" nodeType="withEffect">
                                  <p:stCondLst>
                                    <p:cond delay="0"/>
                                  </p:stCondLst>
                                  <p:endCondLst>
                                    <p:cond evt="onNext" delay="0">
                                      <p:tgtEl>
                                        <p:sldTgt/>
                                      </p:tgtEl>
                                    </p:cond>
                                  </p:endCondLst>
                                  <p:childTnLst>
                                    <p:animRot by="21600000">
                                      <p:cBhvr>
                                        <p:cTn id="27" dur="2000" fill="hold"/>
                                        <p:tgtEl>
                                          <p:spTgt spid="12"/>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2"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8" presetClass="emph" presetSubtype="0" repeatCount="indefinite" fill="hold" grpId="0" nodeType="withEffect">
                                  <p:stCondLst>
                                    <p:cond delay="0"/>
                                  </p:stCondLst>
                                  <p:endCondLst>
                                    <p:cond evt="onNext" delay="0">
                                      <p:tgtEl>
                                        <p:sldTgt/>
                                      </p:tgtEl>
                                    </p:cond>
                                  </p:endCondLst>
                                  <p:childTnLst>
                                    <p:animRot by="-21600000">
                                      <p:cBhvr>
                                        <p:cTn id="36"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2" grpId="0" animBg="1"/>
      <p:bldP spid="12" grpId="1" animBg="1"/>
      <p:bldP spid="12" grpId="2" animBg="1"/>
      <p:bldP spid="3" grpId="0" animBg="1"/>
      <p:bldP spid="4" grpId="0" animBg="1"/>
      <p:bldP spid="5" grpId="0" animBg="1"/>
      <p:bldP spid="6" grpId="0" animBg="1"/>
      <p:bldP spid="7" grpId="0" animBg="1"/>
    </p:bldLst>
  </p:timing>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nroe's Lectures">
  <a:themeElements>
    <a:clrScheme name="Classroom">
      <a:dk1>
        <a:srgbClr val="000000"/>
      </a:dk1>
      <a:lt1>
        <a:srgbClr val="FFFFFF"/>
      </a:lt1>
      <a:dk2>
        <a:srgbClr val="00005A"/>
      </a:dk2>
      <a:lt2>
        <a:srgbClr val="12037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cap="flat" cmpd="sng" algn="ctr">
          <a:solidFill>
            <a:schemeClr val="accent4"/>
          </a:solidFill>
          <a:prstDash val="solid"/>
          <a:round/>
          <a:headEnd type="none" w="lg" len="med"/>
          <a:tailEnd type="none" w="lg"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Template>
  <TotalTime>16625</TotalTime>
  <Words>2912</Words>
  <Application>Microsoft Office PowerPoint</Application>
  <PresentationFormat>On-screen Show (4:3)</PresentationFormat>
  <Paragraphs>455</Paragraphs>
  <Slides>88</Slides>
  <Notes>30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88</vt:i4>
      </vt:variant>
    </vt:vector>
  </HeadingPairs>
  <TitlesOfParts>
    <vt:vector size="91" baseType="lpstr">
      <vt:lpstr>AguaClara</vt:lpstr>
      <vt:lpstr>Monroe's Lectures</vt:lpstr>
      <vt:lpstr>Equation</vt:lpstr>
      <vt:lpstr>Innovaciones y una vista hacia el futuro</vt:lpstr>
      <vt:lpstr>Temas</vt:lpstr>
      <vt:lpstr>¿Que palabra se puede deletrear usando las letras en “Religión”?</vt:lpstr>
      <vt:lpstr>Recordando el Porqué ¿Porqué estamos aquí hoy?</vt:lpstr>
      <vt:lpstr>Gira de Estudiantes de la Universidad de Cornell</vt:lpstr>
      <vt:lpstr>Desde el 2005:  AguaClara en Honduras</vt:lpstr>
      <vt:lpstr>¿Hacia donde vamos?</vt:lpstr>
      <vt:lpstr>Red de AguaClara</vt:lpstr>
      <vt:lpstr>Compartiendo conocimientos, retroalimentación, e innovación</vt:lpstr>
      <vt:lpstr>Comparación de Costos</vt:lpstr>
      <vt:lpstr>Costos de una planta AguaClara de 32 L/s</vt:lpstr>
      <vt:lpstr>PowerPoint Presentation</vt:lpstr>
      <vt:lpstr>Educación, Instituciones,  Voluntad Política</vt:lpstr>
      <vt:lpstr>Multiplicación</vt:lpstr>
      <vt:lpstr>Gira a Nepal</vt:lpstr>
      <vt:lpstr>PowerPoint Presentation</vt:lpstr>
      <vt:lpstr>¿Que podemos aprender de Honduras y Nepal?</vt:lpstr>
      <vt:lpstr>Punto Clave para el Éxito</vt:lpstr>
      <vt:lpstr>Ejemplos de Falta de Retroalimentación</vt:lpstr>
      <vt:lpstr>Ejemplos de Falta de Retroalimentación</vt:lpstr>
      <vt:lpstr>Retroalimentación</vt:lpstr>
      <vt:lpstr>Riesgo de un fallo en una planta mecanizada</vt:lpstr>
      <vt:lpstr>Riesgo de un fallo en una planta AguaClara</vt:lpstr>
      <vt:lpstr>Honduras no es el único</vt:lpstr>
      <vt:lpstr>Observaciones de plantas potabilizadoras Hondureñas</vt:lpstr>
      <vt:lpstr>Reflexiones</vt:lpstr>
      <vt:lpstr>Nueva teoría: Floculación</vt:lpstr>
      <vt:lpstr>Como crecen los flóculos?</vt:lpstr>
      <vt:lpstr>Cuál es la Meta de la Floculación?</vt:lpstr>
      <vt:lpstr>Pasos para remover las partículas </vt:lpstr>
      <vt:lpstr>Nueva Teoría de Floculación</vt:lpstr>
      <vt:lpstr>Geometría de Coagulación</vt:lpstr>
      <vt:lpstr>Más de 200,000 datos de floculación</vt:lpstr>
      <vt:lpstr>Resultados sorprendentes</vt:lpstr>
      <vt:lpstr>Datos muy preliminares de romper los flóculos</vt:lpstr>
      <vt:lpstr>Floculador</vt:lpstr>
      <vt:lpstr>Nuevas tecnologías: Dosificación</vt:lpstr>
      <vt:lpstr>PowerPoint Presentation</vt:lpstr>
      <vt:lpstr>PowerPoint Presentation</vt:lpstr>
      <vt:lpstr>PowerPoint Presentation</vt:lpstr>
      <vt:lpstr>PowerPoint Presentation</vt:lpstr>
      <vt:lpstr>PowerPoint Presentation</vt:lpstr>
      <vt:lpstr>Publicación</vt:lpstr>
      <vt:lpstr>Nuevas tecnologías: Sedimentación</vt:lpstr>
      <vt:lpstr>Ojojona - 2006</vt:lpstr>
      <vt:lpstr>Támara - 2008 </vt:lpstr>
      <vt:lpstr>Cuatro Comunidades - 2009</vt:lpstr>
      <vt:lpstr>Flóculos escapando en Agalteca  - 2010</vt:lpstr>
      <vt:lpstr>Circulación de larga escala</vt:lpstr>
      <vt:lpstr>Marcala sedimentation tank</vt:lpstr>
      <vt:lpstr>Tubitos para guiar el agua y Eliminar Circulación - 2011 </vt:lpstr>
      <vt:lpstr>Flat bottom sed tanks</vt:lpstr>
      <vt:lpstr>Geometría para volver a levantar los flóculos </vt:lpstr>
      <vt:lpstr>Resuspensión del lecho de flóculos</vt:lpstr>
      <vt:lpstr>Tanque de Sedimentación - 2012</vt:lpstr>
      <vt:lpstr>Atima</vt:lpstr>
      <vt:lpstr>Atima inlet manifolds</vt:lpstr>
      <vt:lpstr>Atima rounded sed tank profile</vt:lpstr>
      <vt:lpstr>El desafío y el reto de los filtros</vt:lpstr>
      <vt:lpstr>Filtro Rápido de Arena de Múltiples Capas (FRAMCa)</vt:lpstr>
      <vt:lpstr>Empezar Filtración</vt:lpstr>
      <vt:lpstr>Empezar el retrolavado</vt:lpstr>
      <vt:lpstr>Terminar el retrolavado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Publicación sobre el FRAMCa</vt:lpstr>
      <vt:lpstr>Nuevas tecnologías: Planta de bajo caudal</vt:lpstr>
      <vt:lpstr>El desafío de la escala del caudal</vt:lpstr>
      <vt:lpstr>El desafío de bajo caudal</vt:lpstr>
      <vt:lpstr>0.8 L/s Filtro Rápido de Arena de Múltiples Capas</vt:lpstr>
      <vt:lpstr>Vista desde el fondo del filtro</vt:lpstr>
      <vt:lpstr>PowerPoint Presentation</vt:lpstr>
      <vt:lpstr>Vista de una planta de 0.8 L/s (sin el filtro)</vt:lpstr>
      <vt:lpstr>Vista en planta de los componentes del floculador</vt:lpstr>
      <vt:lpstr>Floculador de 0.8 L/s</vt:lpstr>
      <vt:lpstr>Elevación del tanque de sedimentación</vt:lpstr>
      <vt:lpstr>Herramienta de Diseño</vt:lpstr>
      <vt:lpstr>OpenSourceWater</vt:lpstr>
      <vt:lpstr>OpenSourceWater</vt:lpstr>
      <vt:lpstr>Monitoreo</vt:lpstr>
      <vt:lpstr>Conclusiones</vt:lpstr>
      <vt:lpstr>Reconocimientos</vt:lpstr>
      <vt:lpstr>Reflexiones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mw24</dc:creator>
  <cp:lastModifiedBy>mw24</cp:lastModifiedBy>
  <cp:revision>185</cp:revision>
  <dcterms:created xsi:type="dcterms:W3CDTF">2012-11-18T12:05:51Z</dcterms:created>
  <dcterms:modified xsi:type="dcterms:W3CDTF">2013-01-19T18:43:42Z</dcterms:modified>
</cp:coreProperties>
</file>