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319" r:id="rId2"/>
    <p:sldId id="405" r:id="rId3"/>
    <p:sldId id="368" r:id="rId4"/>
    <p:sldId id="329" r:id="rId5"/>
    <p:sldId id="331" r:id="rId6"/>
    <p:sldId id="320" r:id="rId7"/>
    <p:sldId id="333" r:id="rId8"/>
    <p:sldId id="335" r:id="rId9"/>
    <p:sldId id="354" r:id="rId10"/>
    <p:sldId id="392" r:id="rId11"/>
    <p:sldId id="334" r:id="rId12"/>
    <p:sldId id="352" r:id="rId13"/>
    <p:sldId id="366" r:id="rId14"/>
    <p:sldId id="393" r:id="rId15"/>
    <p:sldId id="394" r:id="rId16"/>
    <p:sldId id="401" r:id="rId17"/>
    <p:sldId id="358" r:id="rId18"/>
    <p:sldId id="336" r:id="rId19"/>
    <p:sldId id="361" r:id="rId20"/>
    <p:sldId id="337" r:id="rId21"/>
    <p:sldId id="364" r:id="rId22"/>
    <p:sldId id="367" r:id="rId23"/>
    <p:sldId id="369" r:id="rId24"/>
    <p:sldId id="404" r:id="rId25"/>
    <p:sldId id="371" r:id="rId26"/>
    <p:sldId id="372" r:id="rId27"/>
    <p:sldId id="377" r:id="rId28"/>
    <p:sldId id="379" r:id="rId29"/>
    <p:sldId id="375" r:id="rId30"/>
    <p:sldId id="380" r:id="rId31"/>
    <p:sldId id="382" r:id="rId32"/>
    <p:sldId id="383" r:id="rId33"/>
    <p:sldId id="385" r:id="rId34"/>
    <p:sldId id="390" r:id="rId35"/>
    <p:sldId id="387" r:id="rId36"/>
    <p:sldId id="395" r:id="rId37"/>
    <p:sldId id="386" r:id="rId38"/>
    <p:sldId id="384" r:id="rId39"/>
    <p:sldId id="396" r:id="rId40"/>
    <p:sldId id="400" r:id="rId41"/>
    <p:sldId id="398" r:id="rId42"/>
    <p:sldId id="406" r:id="rId43"/>
  </p:sldIdLst>
  <p:sldSz cx="9144000" cy="6858000" type="screen4x3"/>
  <p:notesSz cx="7315200" cy="9601200"/>
  <p:defaultTextStyle>
    <a:defPPr>
      <a:defRPr lang="es-HN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2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FF0066"/>
    <a:srgbClr val="FF9900"/>
    <a:srgbClr val="FFFF00"/>
    <a:srgbClr val="FF0000"/>
    <a:srgbClr val="2265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60" autoAdjust="0"/>
    <p:restoredTop sz="80715" autoAdjust="0"/>
  </p:normalViewPr>
  <p:slideViewPr>
    <p:cSldViewPr snapToGrid="0">
      <p:cViewPr>
        <p:scale>
          <a:sx n="66" d="100"/>
          <a:sy n="66" d="100"/>
        </p:scale>
        <p:origin x="-159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10"/>
    </p:cViewPr>
  </p:sorterViewPr>
  <p:notesViewPr>
    <p:cSldViewPr snapToGrid="0">
      <p:cViewPr varScale="1">
        <p:scale>
          <a:sx n="48" d="100"/>
          <a:sy n="48" d="100"/>
        </p:scale>
        <p:origin x="-2076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6778B5E-7DD2-465A-9EAA-170AEEEA7EE1}" type="datetimeFigureOut">
              <a:rPr lang="es-HN"/>
              <a:pPr>
                <a:defRPr/>
              </a:pPr>
              <a:t>08/01/2010</a:t>
            </a:fld>
            <a:endParaRPr lang="es-HN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23CE3F4-0A84-44DB-B698-6CE061773B29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HN" noProof="0" smtClean="0"/>
              <a:t>Click to edit Master text styles</a:t>
            </a:r>
          </a:p>
          <a:p>
            <a:pPr lvl="1"/>
            <a:r>
              <a:rPr lang="es-HN" noProof="0" smtClean="0"/>
              <a:t>Second level</a:t>
            </a:r>
          </a:p>
          <a:p>
            <a:pPr lvl="2"/>
            <a:r>
              <a:rPr lang="es-HN" noProof="0" smtClean="0"/>
              <a:t>Third level</a:t>
            </a:r>
          </a:p>
          <a:p>
            <a:pPr lvl="3"/>
            <a:r>
              <a:rPr lang="es-HN" noProof="0" smtClean="0"/>
              <a:t>Fourth level</a:t>
            </a:r>
          </a:p>
          <a:p>
            <a:pPr lvl="4"/>
            <a:r>
              <a:rPr lang="es-H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E185F9F-DF42-4432-AE27-F2E07C3559AA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43B0B-9442-416D-986B-DDB31871929D}" type="slidenum">
              <a:rPr lang="es-HN" smtClean="0"/>
              <a:pPr/>
              <a:t>1</a:t>
            </a:fld>
            <a:endParaRPr lang="es-HN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85CAB49A-AD4E-4093-B848-DEB74BD47895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10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B644AF14-77A6-4CEE-AAEB-4580A321A609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11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164CF572-6B17-4D5B-93C6-1C3F85D6719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12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39F605CD-EE92-4243-94DB-76218ED074A0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13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FA468FA7-B5F4-4842-A8EB-B67203EBB364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14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20419C58-2E80-42E3-8173-276C4561D263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15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FD7F2A0B-DE24-4E54-BB16-338E0CECC41A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16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FD7F2A0B-DE24-4E54-BB16-338E0CECC41A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17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4F8B5165-797E-447F-9685-FEDAC566DC1D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18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485CD4EC-DF04-435F-B75F-EE9D21CEFB0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19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D775D2-2742-4D73-8042-BAA01906CDB1}" type="slidenum">
              <a:rPr lang="es-HN" smtClean="0"/>
              <a:pPr/>
              <a:t>2</a:t>
            </a:fld>
            <a:endParaRPr lang="es-HN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83EBACCD-804C-488E-AA94-A96A710E73EF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20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9903CF31-76C1-4888-B3FA-53FDF1A424CF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21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EED51FF8-BFA9-45ED-903C-1031DA4C1472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22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5A16CA96-22A4-4C63-9E3F-E1D145E5FDD0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8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904C7ED7-C4E2-41F0-B072-15753CCE3796}" type="slidenum">
              <a:rPr lang="es-HN" sz="1300">
                <a:solidFill>
                  <a:schemeClr val="tx1"/>
                </a:solidFill>
                <a:latin typeface="Arial" charset="0"/>
              </a:rPr>
              <a:pPr algn="r" defTabSz="966788"/>
              <a:t>9</a:t>
            </a:fld>
            <a:endParaRPr lang="es-HN" sz="13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88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0"/>
            <a:ext cx="7772400" cy="1470025"/>
          </a:xfrm>
          <a:noFill/>
          <a:ln w="9525">
            <a:noFill/>
          </a:ln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AguaClara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143000"/>
            <a:ext cx="6400800" cy="1752600"/>
          </a:xfrm>
          <a:noFill/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Clear Water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5A92-ACA7-451A-B7F6-14759004E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D0FA6-3600-4349-AC50-2AF06BBC1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EA46F-17BF-4DBB-A4EB-C4BB2B4E2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35B36-09D3-415F-8246-8019219D5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C45E8-3CFE-4FC6-A212-5B6F5076C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7C6E-17B4-4EAB-B073-22C924BAB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1143000"/>
          </a:xfrm>
          <a:noFill/>
        </p:spPr>
        <p:txBody>
          <a:bodyPr/>
          <a:lstStyle>
            <a:lvl1pPr>
              <a:defRPr sz="4200"/>
            </a:lvl1pPr>
          </a:lstStyle>
          <a:p>
            <a:r>
              <a:rPr lang="en-US" dirty="0" smtClean="0"/>
              <a:t>Click to edit Master title style</a:t>
            </a:r>
            <a:endParaRPr lang="es-H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48962-7598-40ED-8C4B-CA9A6D9CA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458200" cy="1143000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3340-A384-4314-8225-1AF2C0ABC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3934-5360-4398-B65B-65FAB2239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146D-488B-450E-AAA4-F7944C746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>
            <a:cxnSpLocks noChangeShapeType="1"/>
          </p:cNvCxnSpPr>
          <p:nvPr userDrawn="1"/>
        </p:nvCxnSpPr>
        <p:spPr bwMode="auto">
          <a:xfrm rot="10800000">
            <a:off x="0" y="1219200"/>
            <a:ext cx="9144000" cy="0"/>
          </a:xfrm>
          <a:prstGeom prst="line">
            <a:avLst/>
          </a:prstGeom>
          <a:noFill/>
          <a:ln w="60325" cmpd="thickThin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H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H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019D0-58EC-49CF-8ACB-FA558C6A0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9ED1D51-D029-44CD-909E-E3B288C0E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07" r:id="rId10"/>
    <p:sldLayoutId id="2147483808" r:id="rId11"/>
  </p:sldLayoutIdLst>
  <p:transition/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H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8" descr="IMGP27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7729538" cy="2438400"/>
          </a:xfrm>
          <a:solidFill>
            <a:schemeClr val="bg1">
              <a:alpha val="59999"/>
            </a:schemeClr>
          </a:solidFill>
          <a:ln>
            <a:noFill/>
          </a:ln>
        </p:spPr>
        <p:txBody>
          <a:bodyPr/>
          <a:lstStyle/>
          <a:p>
            <a:pPr algn="l" eaLnBrk="1" hangingPunct="1"/>
            <a:r>
              <a:rPr lang="es-HN" sz="4500" smtClean="0">
                <a:solidFill>
                  <a:schemeClr val="tx1"/>
                </a:solidFill>
              </a:rPr>
              <a:t>  AguaClara:</a:t>
            </a:r>
            <a:r>
              <a:rPr lang="es-HN" sz="4000" smtClean="0">
                <a:solidFill>
                  <a:schemeClr val="tx1"/>
                </a:solidFill>
              </a:rPr>
              <a:t/>
            </a:r>
            <a:br>
              <a:rPr lang="es-HN" sz="4000" smtClean="0">
                <a:solidFill>
                  <a:schemeClr val="tx1"/>
                </a:solidFill>
              </a:rPr>
            </a:br>
            <a:r>
              <a:rPr lang="es-HN" sz="4000" smtClean="0">
                <a:solidFill>
                  <a:schemeClr val="tx1"/>
                </a:solidFill>
              </a:rPr>
              <a:t>  </a:t>
            </a:r>
            <a:r>
              <a:rPr lang="es-HN" sz="3000" i="1" smtClean="0">
                <a:solidFill>
                  <a:schemeClr val="tx1"/>
                </a:solidFill>
              </a:rPr>
              <a:t>Una alternativa para el tratamiento de</a:t>
            </a:r>
            <a:br>
              <a:rPr lang="es-HN" sz="3000" i="1" smtClean="0">
                <a:solidFill>
                  <a:schemeClr val="tx1"/>
                </a:solidFill>
              </a:rPr>
            </a:br>
            <a:r>
              <a:rPr lang="es-HN" sz="3000" i="1" smtClean="0">
                <a:solidFill>
                  <a:schemeClr val="tx1"/>
                </a:solidFill>
              </a:rPr>
              <a:t>   agua para consumo humano </a:t>
            </a: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5653088"/>
            <a:ext cx="9144000" cy="1219200"/>
          </a:xfrm>
          <a:prstGeom prst="rect">
            <a:avLst/>
          </a:prstGeom>
          <a:solidFill>
            <a:schemeClr val="tx1">
              <a:alpha val="74901"/>
            </a:schemeClr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pic>
        <p:nvPicPr>
          <p:cNvPr id="1030" name="Picture 5" descr="CEE a ppt cov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5326" y="5849938"/>
            <a:ext cx="3048000" cy="6826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7827482" y="5715000"/>
          <a:ext cx="685800" cy="1004888"/>
        </p:xfrm>
        <a:graphic>
          <a:graphicData uri="http://schemas.openxmlformats.org/presentationml/2006/ole">
            <p:oleObj spid="_x0000_s1026" r:id="rId6" imgW="2448267" imgH="3134162" progId="">
              <p:embed/>
            </p:oleObj>
          </a:graphicData>
        </a:graphic>
      </p:graphicFrame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-11113" y="3876675"/>
            <a:ext cx="8077201" cy="1190625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     Red de Agua y Saneamiento de Guatemala (RAS-GUA)</a:t>
            </a:r>
            <a:endParaRPr lang="es-HN" sz="1800" dirty="0">
              <a:solidFill>
                <a:schemeClr val="tx1"/>
              </a:solidFill>
              <a:latin typeface="Arial" charset="0"/>
            </a:endParaRPr>
          </a:p>
          <a:p>
            <a:endParaRPr lang="es-HN" sz="1800" dirty="0">
              <a:solidFill>
                <a:schemeClr val="tx1"/>
              </a:solidFill>
              <a:latin typeface="Arial" charset="0"/>
            </a:endParaRPr>
          </a:p>
          <a:p>
            <a:r>
              <a:rPr lang="es-HN" sz="1800" dirty="0">
                <a:solidFill>
                  <a:schemeClr val="tx1"/>
                </a:solidFill>
                <a:latin typeface="Arial" charset="0"/>
              </a:rPr>
              <a:t>     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11 </a:t>
            </a:r>
            <a:r>
              <a:rPr lang="es-HN" sz="1800" dirty="0">
                <a:solidFill>
                  <a:schemeClr val="tx1"/>
                </a:solidFill>
                <a:latin typeface="Arial" charset="0"/>
              </a:rPr>
              <a:t>de 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enero del 2010</a:t>
            </a:r>
            <a:endParaRPr lang="es-HN" sz="1800" dirty="0">
              <a:solidFill>
                <a:schemeClr val="tx1"/>
              </a:solidFill>
              <a:latin typeface="Arial" charset="0"/>
            </a:endParaRPr>
          </a:p>
          <a:p>
            <a:r>
              <a:rPr lang="es-HN" sz="1800" dirty="0">
                <a:solidFill>
                  <a:schemeClr val="tx1"/>
                </a:solidFill>
                <a:latin typeface="Arial" charset="0"/>
              </a:rPr>
              <a:t>     </a:t>
            </a:r>
            <a:r>
              <a:rPr lang="es-HN" sz="1800" dirty="0" smtClean="0">
                <a:solidFill>
                  <a:schemeClr val="tx1"/>
                </a:solidFill>
                <a:latin typeface="Arial" charset="0"/>
              </a:rPr>
              <a:t>Guatemala de la Asunción</a:t>
            </a:r>
            <a:endParaRPr lang="es-HN" sz="18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32" name="Picture 8" descr="AguaClara Logo Larg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51309" y="5842000"/>
            <a:ext cx="2743200" cy="71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Planta – edificio y plantel</a:t>
            </a: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0" y="647700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1600"/>
              <a:t>Planta de tratamiento Marcala, La Paz</a:t>
            </a:r>
          </a:p>
        </p:txBody>
      </p:sp>
      <p:pic>
        <p:nvPicPr>
          <p:cNvPr id="26628" name="Picture 5" descr="Marcala 091509 a 092909 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9025" y="1273175"/>
            <a:ext cx="6977063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8" descr="DSC021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5255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Tanque de entrada – Aforo/desarenador </a:t>
            </a:r>
          </a:p>
        </p:txBody>
      </p:sp>
      <p:sp>
        <p:nvSpPr>
          <p:cNvPr id="91166" name="Text Box 30"/>
          <p:cNvSpPr txBox="1">
            <a:spLocks noChangeArrowheads="1"/>
          </p:cNvSpPr>
          <p:nvPr/>
        </p:nvSpPr>
        <p:spPr bwMode="auto">
          <a:xfrm>
            <a:off x="7204075" y="3803650"/>
            <a:ext cx="17684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/>
              <a:t>Vertederos para medir el </a:t>
            </a:r>
            <a:r>
              <a:rPr lang="es-HN" sz="2000" dirty="0" smtClean="0"/>
              <a:t>caudal</a:t>
            </a:r>
            <a:endParaRPr lang="es-HN" sz="2000" dirty="0"/>
          </a:p>
        </p:txBody>
      </p:sp>
      <p:sp>
        <p:nvSpPr>
          <p:cNvPr id="91167" name="Line 9"/>
          <p:cNvSpPr>
            <a:spLocks noChangeShapeType="1"/>
          </p:cNvSpPr>
          <p:nvPr/>
        </p:nvSpPr>
        <p:spPr bwMode="auto">
          <a:xfrm flipH="1">
            <a:off x="3124200" y="4064000"/>
            <a:ext cx="4110038" cy="660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1168" name="Line 9"/>
          <p:cNvSpPr>
            <a:spLocks noChangeShapeType="1"/>
          </p:cNvSpPr>
          <p:nvPr/>
        </p:nvSpPr>
        <p:spPr bwMode="auto">
          <a:xfrm flipH="1">
            <a:off x="5308600" y="4049713"/>
            <a:ext cx="1970088" cy="855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655" name="Text Box 33"/>
          <p:cNvSpPr txBox="1">
            <a:spLocks noChangeArrowheads="1"/>
          </p:cNvSpPr>
          <p:nvPr/>
        </p:nvSpPr>
        <p:spPr bwMode="auto">
          <a:xfrm>
            <a:off x="76200" y="6369050"/>
            <a:ext cx="6037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Tanque de entrada, planta de Támara, Francisco Morazán </a:t>
            </a:r>
          </a:p>
        </p:txBody>
      </p:sp>
      <p:sp>
        <p:nvSpPr>
          <p:cNvPr id="2" name="Text Box 30"/>
          <p:cNvSpPr txBox="1">
            <a:spLocks noChangeArrowheads="1"/>
          </p:cNvSpPr>
          <p:nvPr/>
        </p:nvSpPr>
        <p:spPr bwMode="auto">
          <a:xfrm>
            <a:off x="7286625" y="1651000"/>
            <a:ext cx="176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Entrada de agua cruda</a:t>
            </a:r>
          </a:p>
        </p:txBody>
      </p:sp>
      <p:sp>
        <p:nvSpPr>
          <p:cNvPr id="3" name="Line 9"/>
          <p:cNvSpPr>
            <a:spLocks noChangeShapeType="1"/>
          </p:cNvSpPr>
          <p:nvPr/>
        </p:nvSpPr>
        <p:spPr bwMode="auto">
          <a:xfrm flipH="1">
            <a:off x="3806825" y="1997075"/>
            <a:ext cx="3508375" cy="738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66" grpId="0"/>
      <p:bldP spid="91167" grpId="0" animBg="1"/>
      <p:bldP spid="91168" grpId="0" animBg="1"/>
      <p:bldP spid="2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Almacenamiento de químicos </a:t>
            </a:r>
          </a:p>
        </p:txBody>
      </p:sp>
      <p:pic>
        <p:nvPicPr>
          <p:cNvPr id="28675" name="Picture 21" descr="DSC022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10"/>
          <p:cNvSpPr txBox="1">
            <a:spLocks noChangeArrowheads="1"/>
          </p:cNvSpPr>
          <p:nvPr/>
        </p:nvSpPr>
        <p:spPr bwMode="auto">
          <a:xfrm>
            <a:off x="228600" y="6445250"/>
            <a:ext cx="6777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Pilas de sulfato de aluminio, planta de Támara, Francisco Morazán </a:t>
            </a:r>
          </a:p>
        </p:txBody>
      </p: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7375525" y="1524000"/>
            <a:ext cx="17684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Barriles de almacen-amiento de sulfato de aluminio</a:t>
            </a:r>
          </a:p>
        </p:txBody>
      </p:sp>
      <p:sp>
        <p:nvSpPr>
          <p:cNvPr id="128012" name="Line 9"/>
          <p:cNvSpPr>
            <a:spLocks noChangeShapeType="1"/>
          </p:cNvSpPr>
          <p:nvPr/>
        </p:nvSpPr>
        <p:spPr bwMode="auto">
          <a:xfrm flipH="1">
            <a:off x="2971800" y="2362200"/>
            <a:ext cx="441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8015" name="Line 9"/>
          <p:cNvSpPr>
            <a:spLocks noChangeShapeType="1"/>
          </p:cNvSpPr>
          <p:nvPr/>
        </p:nvSpPr>
        <p:spPr bwMode="auto">
          <a:xfrm flipH="1">
            <a:off x="4343400" y="2362200"/>
            <a:ext cx="30480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1" grpId="0"/>
      <p:bldP spid="128012" grpId="0" animBg="1"/>
      <p:bldP spid="1280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Almacenamiento de químicos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76200" y="6445250"/>
            <a:ext cx="7191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Pilas de químicos, planta de Cuatro Comunidades, Francisco Morazán </a:t>
            </a:r>
          </a:p>
        </p:txBody>
      </p:sp>
      <p:pic>
        <p:nvPicPr>
          <p:cNvPr id="29700" name="Picture 11" descr="MX_GT_HON_til_050409 3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80" name="Line 9"/>
          <p:cNvSpPr>
            <a:spLocks noChangeShapeType="1"/>
          </p:cNvSpPr>
          <p:nvPr/>
        </p:nvSpPr>
        <p:spPr bwMode="auto">
          <a:xfrm flipH="1">
            <a:off x="3048000" y="2362200"/>
            <a:ext cx="43434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6682" name="Line 9"/>
          <p:cNvSpPr>
            <a:spLocks noChangeShapeType="1"/>
          </p:cNvSpPr>
          <p:nvPr/>
        </p:nvSpPr>
        <p:spPr bwMode="auto">
          <a:xfrm flipH="1" flipV="1">
            <a:off x="5791200" y="3505200"/>
            <a:ext cx="16002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6684" name="Text Box 12"/>
          <p:cNvSpPr txBox="1">
            <a:spLocks noChangeArrowheads="1"/>
          </p:cNvSpPr>
          <p:nvPr/>
        </p:nvSpPr>
        <p:spPr bwMode="auto">
          <a:xfrm>
            <a:off x="7375525" y="4403725"/>
            <a:ext cx="17684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Pilas de almacen-amiento de cloro</a:t>
            </a: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7375525" y="1524000"/>
            <a:ext cx="17684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Pilas de almacen-amiento de sulfato de aluminio</a:t>
            </a:r>
          </a:p>
        </p:txBody>
      </p:sp>
      <p:sp>
        <p:nvSpPr>
          <p:cNvPr id="156685" name="Text Box 13"/>
          <p:cNvSpPr txBox="1">
            <a:spLocks noChangeArrowheads="1"/>
          </p:cNvSpPr>
          <p:nvPr/>
        </p:nvSpPr>
        <p:spPr bwMode="auto">
          <a:xfrm>
            <a:off x="1771650" y="1371600"/>
            <a:ext cx="17684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Tanque de entrada con dosificador</a:t>
            </a:r>
          </a:p>
        </p:txBody>
      </p:sp>
      <p:sp>
        <p:nvSpPr>
          <p:cNvPr id="156686" name="Line 9"/>
          <p:cNvSpPr>
            <a:spLocks noChangeShapeType="1"/>
          </p:cNvSpPr>
          <p:nvPr/>
        </p:nvSpPr>
        <p:spPr bwMode="auto">
          <a:xfrm flipH="1">
            <a:off x="1295400" y="2274888"/>
            <a:ext cx="533400" cy="1001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0" grpId="0" animBg="1"/>
      <p:bldP spid="156682" grpId="0" animBg="1"/>
      <p:bldP spid="156684" grpId="0"/>
      <p:bldP spid="156679" grpId="0"/>
      <p:bldP spid="156685" grpId="0"/>
      <p:bldP spid="15668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Dosificación del coagulante</a:t>
            </a:r>
          </a:p>
        </p:txBody>
      </p:sp>
      <p:pic>
        <p:nvPicPr>
          <p:cNvPr id="30723" name="Picture 13" descr="flow%20controller%20schema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3" y="2205250"/>
            <a:ext cx="77914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5967181" y="1320800"/>
            <a:ext cx="314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400" b="1" dirty="0"/>
              <a:t>Dosificador sencillo 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336550" y="3843550"/>
            <a:ext cx="2667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/>
              <a:t>Bote con flotador para controlar la altura de la solución de coagulante</a:t>
            </a:r>
          </a:p>
        </p:txBody>
      </p:sp>
      <p:sp>
        <p:nvSpPr>
          <p:cNvPr id="140296" name="Line 9"/>
          <p:cNvSpPr>
            <a:spLocks noChangeShapeType="1"/>
          </p:cNvSpPr>
          <p:nvPr/>
        </p:nvSpPr>
        <p:spPr bwMode="auto">
          <a:xfrm flipV="1">
            <a:off x="2732088" y="3553038"/>
            <a:ext cx="1554162" cy="471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297" name="Line 17"/>
          <p:cNvSpPr>
            <a:spLocks noChangeShapeType="1"/>
          </p:cNvSpPr>
          <p:nvPr/>
        </p:nvSpPr>
        <p:spPr bwMode="auto">
          <a:xfrm>
            <a:off x="0" y="3572088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98" name="Line 18"/>
          <p:cNvSpPr>
            <a:spLocks noChangeShapeType="1"/>
          </p:cNvSpPr>
          <p:nvPr/>
        </p:nvSpPr>
        <p:spPr bwMode="auto">
          <a:xfrm>
            <a:off x="5351463" y="3570500"/>
            <a:ext cx="0" cy="1089025"/>
          </a:xfrm>
          <a:prstGeom prst="line">
            <a:avLst/>
          </a:prstGeom>
          <a:noFill/>
          <a:ln w="50800">
            <a:solidFill>
              <a:srgbClr val="FF0066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7299" name="Line 19"/>
          <p:cNvSpPr>
            <a:spLocks noChangeShapeType="1"/>
          </p:cNvSpPr>
          <p:nvPr/>
        </p:nvSpPr>
        <p:spPr bwMode="auto">
          <a:xfrm>
            <a:off x="3811588" y="4638888"/>
            <a:ext cx="5370512" cy="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5607050" y="3589550"/>
            <a:ext cx="3536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 dirty="0"/>
              <a:t>La distancia entre el flotador y la manguera </a:t>
            </a:r>
            <a:r>
              <a:rPr lang="es-HN" sz="1800" b="1" dirty="0" smtClean="0"/>
              <a:t>determina la </a:t>
            </a:r>
            <a:r>
              <a:rPr lang="es-HN" sz="1800" b="1" dirty="0"/>
              <a:t>dosis de coagulante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1828800" y="2278743"/>
            <a:ext cx="493486" cy="812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938895" y="1325333"/>
            <a:ext cx="2667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 smtClean="0"/>
              <a:t>Manguera que trae el coagulante desde los barriles</a:t>
            </a:r>
            <a:endParaRPr lang="es-H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5" grpId="0"/>
      <p:bldP spid="140296" grpId="0" animBg="1"/>
      <p:bldP spid="97297" grpId="0" animBg="1"/>
      <p:bldP spid="97298" grpId="0" animBg="1"/>
      <p:bldP spid="97299" grpId="0" animBg="1"/>
      <p:bldP spid="2" grpId="0"/>
      <p:bldP spid="11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Dosificación del coagulante</a:t>
            </a:r>
          </a:p>
        </p:txBody>
      </p:sp>
      <p:pic>
        <p:nvPicPr>
          <p:cNvPr id="317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5638" y="1879600"/>
            <a:ext cx="5314950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28575" y="1222375"/>
            <a:ext cx="38290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400" b="1"/>
              <a:t>Dosificador con balanza</a:t>
            </a:r>
          </a:p>
          <a:p>
            <a:pPr algn="ctr"/>
            <a:r>
              <a:rPr lang="es-HN" sz="2400" b="1"/>
              <a:t>(semi-automático) </a:t>
            </a:r>
          </a:p>
        </p:txBody>
      </p:sp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4368800" y="6151563"/>
            <a:ext cx="22256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Flujo a floculación</a:t>
            </a:r>
          </a:p>
        </p:txBody>
      </p:sp>
      <p:sp>
        <p:nvSpPr>
          <p:cNvPr id="31750" name="Line 10"/>
          <p:cNvSpPr>
            <a:spLocks noChangeShapeType="1"/>
          </p:cNvSpPr>
          <p:nvPr/>
        </p:nvSpPr>
        <p:spPr bwMode="auto">
          <a:xfrm>
            <a:off x="6594475" y="6327775"/>
            <a:ext cx="15668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1" name="Text Box 11"/>
          <p:cNvSpPr txBox="1">
            <a:spLocks noChangeArrowheads="1"/>
          </p:cNvSpPr>
          <p:nvPr/>
        </p:nvSpPr>
        <p:spPr bwMode="auto">
          <a:xfrm>
            <a:off x="5746750" y="615156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31752" name="Text Box 12"/>
          <p:cNvSpPr txBox="1">
            <a:spLocks noChangeArrowheads="1"/>
          </p:cNvSpPr>
          <p:nvPr/>
        </p:nvSpPr>
        <p:spPr bwMode="auto">
          <a:xfrm>
            <a:off x="7219950" y="3967163"/>
            <a:ext cx="11525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Flotador</a:t>
            </a:r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5373688" y="1263650"/>
            <a:ext cx="11525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Balanza</a:t>
            </a:r>
          </a:p>
        </p:txBody>
      </p:sp>
      <p:sp>
        <p:nvSpPr>
          <p:cNvPr id="100366" name="Line 14"/>
          <p:cNvSpPr>
            <a:spLocks noChangeShapeType="1"/>
          </p:cNvSpPr>
          <p:nvPr/>
        </p:nvSpPr>
        <p:spPr bwMode="auto">
          <a:xfrm>
            <a:off x="6022975" y="1566863"/>
            <a:ext cx="160338" cy="436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0367" name="Text Box 15"/>
          <p:cNvSpPr txBox="1">
            <a:spLocks noChangeArrowheads="1"/>
          </p:cNvSpPr>
          <p:nvPr/>
        </p:nvSpPr>
        <p:spPr bwMode="auto">
          <a:xfrm>
            <a:off x="3987800" y="3733800"/>
            <a:ext cx="1616075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Manguera de coagulante</a:t>
            </a:r>
          </a:p>
        </p:txBody>
      </p:sp>
      <p:sp>
        <p:nvSpPr>
          <p:cNvPr id="100368" name="Line 16"/>
          <p:cNvSpPr>
            <a:spLocks noChangeShapeType="1"/>
          </p:cNvSpPr>
          <p:nvPr/>
        </p:nvSpPr>
        <p:spPr bwMode="auto">
          <a:xfrm flipH="1" flipV="1">
            <a:off x="4608513" y="2982913"/>
            <a:ext cx="130175" cy="825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1757" name="Text Box 17"/>
          <p:cNvSpPr txBox="1">
            <a:spLocks noChangeArrowheads="1"/>
          </p:cNvSpPr>
          <p:nvPr/>
        </p:nvSpPr>
        <p:spPr bwMode="auto">
          <a:xfrm>
            <a:off x="6678613" y="5194300"/>
            <a:ext cx="22510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Vertedero/aforo</a:t>
            </a:r>
          </a:p>
        </p:txBody>
      </p:sp>
      <p:sp>
        <p:nvSpPr>
          <p:cNvPr id="31758" name="Line 18"/>
          <p:cNvSpPr>
            <a:spLocks noChangeShapeType="1"/>
          </p:cNvSpPr>
          <p:nvPr/>
        </p:nvSpPr>
        <p:spPr bwMode="auto">
          <a:xfrm flipH="1" flipV="1">
            <a:off x="6573838" y="4498975"/>
            <a:ext cx="798512" cy="768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0371" name="Text Box 19"/>
          <p:cNvSpPr txBox="1">
            <a:spLocks noChangeArrowheads="1"/>
          </p:cNvSpPr>
          <p:nvPr/>
        </p:nvSpPr>
        <p:spPr bwMode="auto">
          <a:xfrm>
            <a:off x="787400" y="3324225"/>
            <a:ext cx="161607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800" b="1"/>
              <a:t>Punto de dosificación</a:t>
            </a:r>
          </a:p>
        </p:txBody>
      </p:sp>
      <p:sp>
        <p:nvSpPr>
          <p:cNvPr id="100372" name="Line 20"/>
          <p:cNvSpPr>
            <a:spLocks noChangeShapeType="1"/>
          </p:cNvSpPr>
          <p:nvPr/>
        </p:nvSpPr>
        <p:spPr bwMode="auto">
          <a:xfrm flipV="1">
            <a:off x="2265363" y="3497263"/>
            <a:ext cx="158115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5" grpId="0" animBg="1"/>
      <p:bldP spid="100366" grpId="0" animBg="1"/>
      <p:bldP spid="100367" grpId="0" animBg="1"/>
      <p:bldP spid="100368" grpId="0" animBg="1"/>
      <p:bldP spid="100371" grpId="0" animBg="1"/>
      <p:bldP spid="10037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/>
              <a:t>Dosificación del </a:t>
            </a:r>
            <a:r>
              <a:rPr lang="es-HN" sz="4000" b="1" dirty="0" smtClean="0"/>
              <a:t>coagulante:</a:t>
            </a:r>
          </a:p>
          <a:p>
            <a:pPr algn="r"/>
            <a:r>
              <a:rPr lang="es-HN" sz="3600" b="1" dirty="0" smtClean="0"/>
              <a:t>Dosificador sencillo</a:t>
            </a:r>
            <a:endParaRPr lang="es-HN" sz="3600" b="1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0" y="6299068"/>
            <a:ext cx="66706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/>
              <a:t>Dosificador de coagulante, </a:t>
            </a:r>
          </a:p>
          <a:p>
            <a:r>
              <a:rPr lang="es-HN" dirty="0"/>
              <a:t>planta de </a:t>
            </a:r>
            <a:r>
              <a:rPr lang="es-HN" dirty="0" smtClean="0"/>
              <a:t>Marcala, La Paz, Honduras</a:t>
            </a:r>
            <a:endParaRPr lang="es-HN" dirty="0"/>
          </a:p>
        </p:txBody>
      </p:sp>
      <p:pic>
        <p:nvPicPr>
          <p:cNvPr id="48129" name="Picture 1" descr="C:\Users\aguaclara\Desktop\Buenas fotos para presentaciones en Guatemala\IMGP43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50" y="1282409"/>
            <a:ext cx="6704600" cy="5028450"/>
          </a:xfrm>
          <a:prstGeom prst="rect">
            <a:avLst/>
          </a:prstGeom>
          <a:noFill/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940445" y="1614652"/>
            <a:ext cx="193373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2000" dirty="0" smtClean="0"/>
              <a:t>Botes </a:t>
            </a:r>
            <a:r>
              <a:rPr lang="es-HN" sz="2000" dirty="0"/>
              <a:t>con flotador para controlar la altura</a:t>
            </a: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H="1">
            <a:off x="5771212" y="2128603"/>
            <a:ext cx="1214203" cy="155897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 flipH="1">
            <a:off x="4497047" y="2143125"/>
            <a:ext cx="2465727" cy="137956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942943" y="3360294"/>
            <a:ext cx="193373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2000" dirty="0" smtClean="0"/>
              <a:t>Mangueras y agujeros para escoger la dosis</a:t>
            </a:r>
            <a:endParaRPr lang="es-HN" sz="2000" dirty="0"/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 flipH="1">
            <a:off x="5210629" y="3882452"/>
            <a:ext cx="1774786" cy="51537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7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 dirty="0"/>
              <a:t>Dosificación del </a:t>
            </a:r>
            <a:r>
              <a:rPr lang="es-HN" sz="4000" b="1" dirty="0" smtClean="0"/>
              <a:t>coagulante:</a:t>
            </a:r>
          </a:p>
          <a:p>
            <a:pPr algn="r"/>
            <a:r>
              <a:rPr lang="es-HN" sz="3600" b="1" dirty="0" smtClean="0"/>
              <a:t>Dosificador semiautomático</a:t>
            </a:r>
            <a:endParaRPr lang="es-HN" sz="3600" b="1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267200" y="6059488"/>
            <a:ext cx="30210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Dosificador de coagulante, </a:t>
            </a:r>
          </a:p>
          <a:p>
            <a:r>
              <a:rPr lang="es-HN"/>
              <a:t>planta de Cuatro Comunidades,</a:t>
            </a:r>
          </a:p>
          <a:p>
            <a:r>
              <a:rPr lang="es-HN"/>
              <a:t>Francisco Morazán 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5867400" y="1447800"/>
            <a:ext cx="266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Bote con flotador para controlar la altura</a:t>
            </a:r>
          </a:p>
        </p:txBody>
      </p: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5867400" y="2819400"/>
            <a:ext cx="3276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Balanza controladora producida localmente para escoger la dosis </a:t>
            </a:r>
          </a:p>
        </p:txBody>
      </p:sp>
      <p:pic>
        <p:nvPicPr>
          <p:cNvPr id="32774" name="Picture 11" descr="DSC04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" y="1295400"/>
            <a:ext cx="4114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8" name="Line 9"/>
          <p:cNvSpPr>
            <a:spLocks noChangeShapeType="1"/>
          </p:cNvSpPr>
          <p:nvPr/>
        </p:nvSpPr>
        <p:spPr bwMode="auto">
          <a:xfrm flipH="1" flipV="1">
            <a:off x="1219200" y="3276600"/>
            <a:ext cx="4572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0296" name="Line 9"/>
          <p:cNvSpPr>
            <a:spLocks noChangeShapeType="1"/>
          </p:cNvSpPr>
          <p:nvPr/>
        </p:nvSpPr>
        <p:spPr bwMode="auto">
          <a:xfrm flipH="1">
            <a:off x="2514600" y="1905000"/>
            <a:ext cx="33528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5791200" y="5181600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Manguera dosificadora </a:t>
            </a:r>
          </a:p>
        </p:txBody>
      </p:sp>
      <p:sp>
        <p:nvSpPr>
          <p:cNvPr id="140301" name="Line 9"/>
          <p:cNvSpPr>
            <a:spLocks noChangeShapeType="1"/>
          </p:cNvSpPr>
          <p:nvPr/>
        </p:nvSpPr>
        <p:spPr bwMode="auto">
          <a:xfrm flipH="1" flipV="1">
            <a:off x="1600200" y="5334000"/>
            <a:ext cx="4191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5867400" y="4267200"/>
            <a:ext cx="327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Regla en el vertedero para aforar </a:t>
            </a:r>
          </a:p>
        </p:txBody>
      </p:sp>
      <p:sp>
        <p:nvSpPr>
          <p:cNvPr id="140303" name="Line 9"/>
          <p:cNvSpPr>
            <a:spLocks noChangeShapeType="1"/>
          </p:cNvSpPr>
          <p:nvPr/>
        </p:nvSpPr>
        <p:spPr bwMode="auto">
          <a:xfrm flipH="1" flipV="1">
            <a:off x="1981200" y="4419600"/>
            <a:ext cx="3810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5" grpId="0"/>
      <p:bldP spid="140297" grpId="0"/>
      <p:bldP spid="140298" grpId="0" animBg="1"/>
      <p:bldP spid="140296" grpId="0" animBg="1"/>
      <p:bldP spid="140300" grpId="0"/>
      <p:bldP spid="140301" grpId="0" animBg="1"/>
      <p:bldP spid="140302" grpId="0"/>
      <p:bldP spid="14030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Floculación vertical hidráulica</a:t>
            </a:r>
          </a:p>
        </p:txBody>
      </p:sp>
      <p:pic>
        <p:nvPicPr>
          <p:cNvPr id="33795" name="Picture 22" descr="DSC021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71600"/>
            <a:ext cx="40576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62" name="Line 30"/>
          <p:cNvSpPr>
            <a:spLocks noChangeShapeType="1"/>
          </p:cNvSpPr>
          <p:nvPr/>
        </p:nvSpPr>
        <p:spPr bwMode="auto">
          <a:xfrm flipH="1" flipV="1">
            <a:off x="1828800" y="2057400"/>
            <a:ext cx="304800" cy="36576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5263" name="Line 31"/>
          <p:cNvSpPr>
            <a:spLocks noChangeShapeType="1"/>
          </p:cNvSpPr>
          <p:nvPr/>
        </p:nvSpPr>
        <p:spPr bwMode="auto">
          <a:xfrm>
            <a:off x="2514600" y="2133600"/>
            <a:ext cx="1066800" cy="35814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3798" name="Text Box 32"/>
          <p:cNvSpPr txBox="1">
            <a:spLocks noChangeArrowheads="1"/>
          </p:cNvSpPr>
          <p:nvPr/>
        </p:nvSpPr>
        <p:spPr bwMode="auto">
          <a:xfrm>
            <a:off x="4114800" y="6127750"/>
            <a:ext cx="18621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Floculador, </a:t>
            </a:r>
          </a:p>
          <a:p>
            <a:r>
              <a:rPr lang="es-HN"/>
              <a:t>planta de Támara,</a:t>
            </a:r>
          </a:p>
          <a:p>
            <a:r>
              <a:rPr lang="es-HN"/>
              <a:t>Francisco Morazán </a:t>
            </a:r>
          </a:p>
        </p:txBody>
      </p:sp>
      <p:sp>
        <p:nvSpPr>
          <p:cNvPr id="95265" name="Text Box 33"/>
          <p:cNvSpPr txBox="1">
            <a:spLocks noChangeArrowheads="1"/>
          </p:cNvSpPr>
          <p:nvPr/>
        </p:nvSpPr>
        <p:spPr bwMode="auto">
          <a:xfrm>
            <a:off x="5334000" y="12954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Flujo vertical entre pantallas de policarbonato (localmente disponible)</a:t>
            </a:r>
          </a:p>
        </p:txBody>
      </p:sp>
      <p:sp>
        <p:nvSpPr>
          <p:cNvPr id="95266" name="Line 9"/>
          <p:cNvSpPr>
            <a:spLocks noChangeShapeType="1"/>
          </p:cNvSpPr>
          <p:nvPr/>
        </p:nvSpPr>
        <p:spPr bwMode="auto">
          <a:xfrm flipH="1">
            <a:off x="2743200" y="1828800"/>
            <a:ext cx="25908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5268" name="Text Box 36"/>
          <p:cNvSpPr txBox="1">
            <a:spLocks noChangeArrowheads="1"/>
          </p:cNvSpPr>
          <p:nvPr/>
        </p:nvSpPr>
        <p:spPr bwMode="auto">
          <a:xfrm>
            <a:off x="6183098" y="6189434"/>
            <a:ext cx="2336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 smtClean="0"/>
              <a:t>Módulo de pantallas de floculación </a:t>
            </a:r>
            <a:endParaRPr lang="es-HN" dirty="0"/>
          </a:p>
        </p:txBody>
      </p:sp>
      <p:sp>
        <p:nvSpPr>
          <p:cNvPr id="95270" name="Line 9"/>
          <p:cNvSpPr>
            <a:spLocks noChangeShapeType="1"/>
          </p:cNvSpPr>
          <p:nvPr/>
        </p:nvSpPr>
        <p:spPr bwMode="auto">
          <a:xfrm>
            <a:off x="6661150" y="2546350"/>
            <a:ext cx="222250" cy="40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pic>
        <p:nvPicPr>
          <p:cNvPr id="44033" name="Picture 1" descr="C:\Users\aguaclara\Desktop\Buenas fotos para presentaciones en Guatemala\IMGP66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0302" y="2960912"/>
            <a:ext cx="2454728" cy="32729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62" grpId="0" animBg="1"/>
      <p:bldP spid="95263" grpId="0" animBg="1"/>
      <p:bldP spid="95265" grpId="0"/>
      <p:bldP spid="95266" grpId="0" animBg="1"/>
      <p:bldP spid="95268" grpId="0"/>
      <p:bldP spid="952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Floculación vertical hidráulica</a:t>
            </a:r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152400" y="6477000"/>
            <a:ext cx="502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Floculador, planta de Marcala, La Paz </a:t>
            </a: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7086600" y="2362200"/>
            <a:ext cx="1981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Flujo vertical entre pantallas de ferrocemento</a:t>
            </a:r>
          </a:p>
        </p:txBody>
      </p:sp>
      <p:pic>
        <p:nvPicPr>
          <p:cNvPr id="34821" name="Picture 12" descr="MX_GT_HON_til_050409 0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89063"/>
            <a:ext cx="6781800" cy="508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6" name="Line 4"/>
          <p:cNvSpPr>
            <a:spLocks noChangeShapeType="1"/>
          </p:cNvSpPr>
          <p:nvPr/>
        </p:nvSpPr>
        <p:spPr bwMode="auto">
          <a:xfrm flipH="1" flipV="1">
            <a:off x="4114800" y="2133600"/>
            <a:ext cx="0" cy="5334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H="1">
            <a:off x="1676400" y="2286000"/>
            <a:ext cx="1524000" cy="35052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0" name="Line 9"/>
          <p:cNvSpPr>
            <a:spLocks noChangeShapeType="1"/>
          </p:cNvSpPr>
          <p:nvPr/>
        </p:nvSpPr>
        <p:spPr bwMode="auto">
          <a:xfrm flipH="1">
            <a:off x="4495800" y="3200400"/>
            <a:ext cx="259080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6445" name="Line 13"/>
          <p:cNvSpPr>
            <a:spLocks noChangeShapeType="1"/>
          </p:cNvSpPr>
          <p:nvPr/>
        </p:nvSpPr>
        <p:spPr bwMode="auto">
          <a:xfrm flipV="1">
            <a:off x="4114800" y="3124200"/>
            <a:ext cx="76200" cy="30480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6" name="Line 9"/>
          <p:cNvSpPr>
            <a:spLocks noChangeShapeType="1"/>
          </p:cNvSpPr>
          <p:nvPr/>
        </p:nvSpPr>
        <p:spPr bwMode="auto">
          <a:xfrm flipH="1">
            <a:off x="2667000" y="3200400"/>
            <a:ext cx="44196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6447" name="Line 15"/>
          <p:cNvSpPr>
            <a:spLocks noChangeShapeType="1"/>
          </p:cNvSpPr>
          <p:nvPr/>
        </p:nvSpPr>
        <p:spPr bwMode="auto">
          <a:xfrm flipV="1">
            <a:off x="4114800" y="2819400"/>
            <a:ext cx="685800" cy="2286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8" name="Line 16"/>
          <p:cNvSpPr>
            <a:spLocks noChangeShapeType="1"/>
          </p:cNvSpPr>
          <p:nvPr/>
        </p:nvSpPr>
        <p:spPr bwMode="auto">
          <a:xfrm>
            <a:off x="1676400" y="5867400"/>
            <a:ext cx="2438400" cy="3048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6449" name="Line 17"/>
          <p:cNvSpPr>
            <a:spLocks noChangeShapeType="1"/>
          </p:cNvSpPr>
          <p:nvPr/>
        </p:nvSpPr>
        <p:spPr bwMode="auto">
          <a:xfrm flipH="1">
            <a:off x="3200400" y="2133600"/>
            <a:ext cx="914400" cy="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" name="Line 9"/>
          <p:cNvSpPr>
            <a:spLocks noChangeShapeType="1"/>
          </p:cNvSpPr>
          <p:nvPr/>
        </p:nvSpPr>
        <p:spPr bwMode="auto">
          <a:xfrm flipH="1">
            <a:off x="5851525" y="1751013"/>
            <a:ext cx="1241425" cy="531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048500" y="1497013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¡</a:t>
            </a:r>
            <a:r>
              <a:rPr lang="es-HN" sz="2000"/>
              <a:t>Edwin!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9" grpId="0"/>
      <p:bldP spid="146436" grpId="0" animBg="1"/>
      <p:bldP spid="146437" grpId="0" animBg="1"/>
      <p:bldP spid="146440" grpId="0" animBg="1"/>
      <p:bldP spid="146445" grpId="0" animBg="1"/>
      <p:bldP spid="146446" grpId="0" animBg="1"/>
      <p:bldP spid="146447" grpId="0" animBg="1"/>
      <p:bldP spid="146448" grpId="0" animBg="1"/>
      <p:bldP spid="146449" grpId="0" animBg="1"/>
      <p:bldP spid="2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pPr eaLnBrk="1" hangingPunct="1"/>
            <a:r>
              <a:rPr lang="es-HN" smtClean="0"/>
              <a:t>AguaClara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674815"/>
            <a:ext cx="4953000" cy="5105400"/>
          </a:xfrm>
          <a:noFill/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HN" sz="2400" b="1" i="1" dirty="0" err="1" smtClean="0"/>
              <a:t>AguaClara</a:t>
            </a:r>
            <a:r>
              <a:rPr lang="es-HN" sz="2400" b="1" i="1" dirty="0" smtClean="0"/>
              <a:t> es un proyecto que tiene como propósito mejorar la calidad del agua para consumo humano. 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s-HN" sz="2400" b="1" i="1" dirty="0" smtClean="0"/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HN" sz="2400" b="1" i="1" dirty="0" smtClean="0"/>
              <a:t>Diseñamos y construimos plantas de tratamiento de agua con tecnología: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de construcción y manejo        sencillo y sostenible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de costo accesible para las comunidades de Honduras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r>
              <a:rPr lang="es-HN" sz="2400" b="1" i="1" dirty="0" smtClean="0"/>
              <a:t>que no requieren energía eléctrica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</a:pPr>
            <a:endParaRPr lang="es-HN" sz="2400" b="1" i="1" dirty="0" smtClean="0"/>
          </a:p>
        </p:txBody>
      </p:sp>
      <p:pic>
        <p:nvPicPr>
          <p:cNvPr id="8" name="Picture 8" descr="0015_08_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514600"/>
            <a:ext cx="36576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Users\aguaclara\Pictures\Comunidades\Agalteca\Agalteca Prim Piedra 30_09_09\Agalteca 093009 00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15900" y="24384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G:\My Pictures 100209\Honduras 2009 093009\Marcala 061209 a 061409\Marcala_061209_061409 010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5900" y="2447924"/>
            <a:ext cx="36449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9400" y="16129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3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	Sedimentación de flujo ascendente </a:t>
            </a:r>
          </a:p>
        </p:txBody>
      </p:sp>
      <p:pic>
        <p:nvPicPr>
          <p:cNvPr id="35843" name="Picture 24" descr="DSC021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2954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 Box 30"/>
          <p:cNvSpPr txBox="1">
            <a:spLocks noChangeArrowheads="1"/>
          </p:cNvSpPr>
          <p:nvPr/>
        </p:nvSpPr>
        <p:spPr bwMode="auto">
          <a:xfrm>
            <a:off x="0" y="6445250"/>
            <a:ext cx="678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Tanques de sedimentación, planta de Támara, Francisco Morazán </a:t>
            </a:r>
          </a:p>
        </p:txBody>
      </p:sp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7086600" y="21336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Tanques de sedimentación</a:t>
            </a:r>
          </a:p>
        </p:txBody>
      </p:sp>
      <p:sp>
        <p:nvSpPr>
          <p:cNvPr id="97312" name="Line 9"/>
          <p:cNvSpPr>
            <a:spLocks noChangeShapeType="1"/>
          </p:cNvSpPr>
          <p:nvPr/>
        </p:nvSpPr>
        <p:spPr bwMode="auto">
          <a:xfrm flipH="1">
            <a:off x="4953000" y="2362200"/>
            <a:ext cx="22098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3" name="Line 9"/>
          <p:cNvSpPr>
            <a:spLocks noChangeShapeType="1"/>
          </p:cNvSpPr>
          <p:nvPr/>
        </p:nvSpPr>
        <p:spPr bwMode="auto">
          <a:xfrm flipH="1">
            <a:off x="4343400" y="2362200"/>
            <a:ext cx="2819400" cy="1905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4" name="Line 9"/>
          <p:cNvSpPr>
            <a:spLocks noChangeShapeType="1"/>
          </p:cNvSpPr>
          <p:nvPr/>
        </p:nvSpPr>
        <p:spPr bwMode="auto">
          <a:xfrm flipH="1">
            <a:off x="3810000" y="2362200"/>
            <a:ext cx="3352800" cy="2819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5" name="Text Box 35"/>
          <p:cNvSpPr txBox="1">
            <a:spLocks noChangeArrowheads="1"/>
          </p:cNvSpPr>
          <p:nvPr/>
        </p:nvSpPr>
        <p:spPr bwMode="auto">
          <a:xfrm>
            <a:off x="7391400" y="44196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Canal distribuidor</a:t>
            </a:r>
          </a:p>
        </p:txBody>
      </p:sp>
      <p:sp>
        <p:nvSpPr>
          <p:cNvPr id="97316" name="Line 9"/>
          <p:cNvSpPr>
            <a:spLocks noChangeShapeType="1"/>
          </p:cNvSpPr>
          <p:nvPr/>
        </p:nvSpPr>
        <p:spPr bwMode="auto">
          <a:xfrm flipH="1">
            <a:off x="5715000" y="4648200"/>
            <a:ext cx="167640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7317" name="Line 37"/>
          <p:cNvSpPr>
            <a:spLocks noChangeShapeType="1"/>
          </p:cNvSpPr>
          <p:nvPr/>
        </p:nvSpPr>
        <p:spPr bwMode="auto">
          <a:xfrm flipV="1">
            <a:off x="5105400" y="5867400"/>
            <a:ext cx="381000" cy="609600"/>
          </a:xfrm>
          <a:prstGeom prst="line">
            <a:avLst/>
          </a:prstGeom>
          <a:noFill/>
          <a:ln w="53975">
            <a:solidFill>
              <a:srgbClr val="00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11" grpId="0"/>
      <p:bldP spid="97312" grpId="0" animBg="1"/>
      <p:bldP spid="97313" grpId="0" animBg="1"/>
      <p:bldP spid="97314" grpId="0" animBg="1"/>
      <p:bldP spid="97315" grpId="0"/>
      <p:bldP spid="97316" grpId="0" animBg="1"/>
      <p:bldP spid="973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	Sedimentación de flujo ascendente </a:t>
            </a:r>
          </a:p>
        </p:txBody>
      </p:sp>
      <p:pic>
        <p:nvPicPr>
          <p:cNvPr id="36867" name="Picture 25" descr="DSC022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89" y="1280887"/>
            <a:ext cx="3824512" cy="509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0" y="6366432"/>
            <a:ext cx="40930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/>
              <a:t>Placas de sedimentación y tubo de salida, planta de Támara, Francisco Morazán 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590160" y="2362244"/>
            <a:ext cx="2133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sz="2000" dirty="0"/>
              <a:t>Placas de sedimentación hechas de policarbonato y tubería PVC de ½”</a:t>
            </a:r>
          </a:p>
        </p:txBody>
      </p:sp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4561119" y="1317171"/>
            <a:ext cx="213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dirty="0"/>
              <a:t>Tubo de salida para agua sedimentada</a:t>
            </a:r>
          </a:p>
        </p:txBody>
      </p:sp>
      <p:sp>
        <p:nvSpPr>
          <p:cNvPr id="152587" name="Line 9"/>
          <p:cNvSpPr>
            <a:spLocks noChangeShapeType="1"/>
          </p:cNvSpPr>
          <p:nvPr/>
        </p:nvSpPr>
        <p:spPr bwMode="auto">
          <a:xfrm flipH="1">
            <a:off x="2235200" y="1872343"/>
            <a:ext cx="2191657" cy="725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2589" name="Line 9"/>
          <p:cNvSpPr>
            <a:spLocks noChangeShapeType="1"/>
          </p:cNvSpPr>
          <p:nvPr/>
        </p:nvSpPr>
        <p:spPr bwMode="auto">
          <a:xfrm flipH="1">
            <a:off x="3018971" y="3207657"/>
            <a:ext cx="1567543" cy="406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2590" name="Line 9"/>
          <p:cNvSpPr>
            <a:spLocks noChangeShapeType="1"/>
          </p:cNvSpPr>
          <p:nvPr/>
        </p:nvSpPr>
        <p:spPr bwMode="auto">
          <a:xfrm flipH="1">
            <a:off x="3004457" y="3222171"/>
            <a:ext cx="1567543" cy="153851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pic>
        <p:nvPicPr>
          <p:cNvPr id="37889" name="Picture 1" descr="C:\Users\aguaclara\Desktop\Buenas fotos para presentaciones en Guatemala\IMGP66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5887" y="4116017"/>
            <a:ext cx="1991174" cy="2654900"/>
          </a:xfrm>
          <a:prstGeom prst="rect">
            <a:avLst/>
          </a:prstGeom>
          <a:noFill/>
        </p:spPr>
      </p:pic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6458857" y="3468914"/>
            <a:ext cx="1407886" cy="62411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283196" y="6320266"/>
            <a:ext cx="17852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HN" dirty="0" smtClean="0"/>
              <a:t>Módulo de placas de sedimentación</a:t>
            </a:r>
            <a:endParaRPr lang="es-H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/>
      <p:bldP spid="152586" grpId="0"/>
      <p:bldP spid="152587" grpId="0" animBg="1"/>
      <p:bldP spid="152589" grpId="0" animBg="1"/>
      <p:bldP spid="152590" grpId="0" animBg="1"/>
      <p:bldP spid="11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0" descr="IMGP6624 -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371600"/>
            <a:ext cx="37719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	Desinfección con cloro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64770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dirty="0"/>
              <a:t>Dosificador de cloro, planta de Cuatro Comunidades, Francisco Morazán </a:t>
            </a:r>
          </a:p>
        </p:txBody>
      </p:sp>
      <p:sp>
        <p:nvSpPr>
          <p:cNvPr id="158725" name="Text Box 5"/>
          <p:cNvSpPr txBox="1">
            <a:spLocks noChangeArrowheads="1"/>
          </p:cNvSpPr>
          <p:nvPr/>
        </p:nvSpPr>
        <p:spPr bwMode="auto">
          <a:xfrm>
            <a:off x="6705600" y="1447800"/>
            <a:ext cx="2133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Agujeros para escoger la dosis de cloro (entre más baja la manguera mayor dosis)</a:t>
            </a:r>
          </a:p>
        </p:txBody>
      </p:sp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228600" y="33528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Manguera dosificadora</a:t>
            </a:r>
          </a:p>
        </p:txBody>
      </p:sp>
      <p:sp>
        <p:nvSpPr>
          <p:cNvPr id="158727" name="Line 9"/>
          <p:cNvSpPr>
            <a:spLocks noChangeShapeType="1"/>
          </p:cNvSpPr>
          <p:nvPr/>
        </p:nvSpPr>
        <p:spPr bwMode="auto">
          <a:xfrm>
            <a:off x="1981200" y="3886200"/>
            <a:ext cx="297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28" name="Line 9"/>
          <p:cNvSpPr>
            <a:spLocks noChangeShapeType="1"/>
          </p:cNvSpPr>
          <p:nvPr/>
        </p:nvSpPr>
        <p:spPr bwMode="auto">
          <a:xfrm flipH="1">
            <a:off x="5181600" y="1981200"/>
            <a:ext cx="15240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29" name="Line 9"/>
          <p:cNvSpPr>
            <a:spLocks noChangeShapeType="1"/>
          </p:cNvSpPr>
          <p:nvPr/>
        </p:nvSpPr>
        <p:spPr bwMode="auto">
          <a:xfrm>
            <a:off x="1828800" y="2286000"/>
            <a:ext cx="26670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6858000" y="4800600"/>
            <a:ext cx="213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Goteo de cloro al agua sedimentada</a:t>
            </a:r>
          </a:p>
        </p:txBody>
      </p:sp>
      <p:sp>
        <p:nvSpPr>
          <p:cNvPr id="158732" name="Line 9"/>
          <p:cNvSpPr>
            <a:spLocks noChangeShapeType="1"/>
          </p:cNvSpPr>
          <p:nvPr/>
        </p:nvSpPr>
        <p:spPr bwMode="auto">
          <a:xfrm flipH="1">
            <a:off x="5105400" y="5029200"/>
            <a:ext cx="175260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8733" name="Text Box 13"/>
          <p:cNvSpPr txBox="1">
            <a:spLocks noChangeArrowheads="1"/>
          </p:cNvSpPr>
          <p:nvPr/>
        </p:nvSpPr>
        <p:spPr bwMode="auto">
          <a:xfrm>
            <a:off x="228600" y="1431925"/>
            <a:ext cx="2133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/>
              <a:t>Bote con flotador para controlar la altura del líquido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5" grpId="0"/>
      <p:bldP spid="158726" grpId="0"/>
      <p:bldP spid="158727" grpId="0" animBg="1"/>
      <p:bldP spid="158728" grpId="0" animBg="1"/>
      <p:bldP spid="158729" grpId="0" animBg="1"/>
      <p:bldP spid="158731" grpId="0"/>
      <p:bldP spid="158732" grpId="0" animBg="1"/>
      <p:bldP spid="1587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8458200" cy="1143000"/>
          </a:xfrm>
          <a:noFill/>
          <a:ln>
            <a:noFill/>
          </a:ln>
        </p:spPr>
        <p:txBody>
          <a:bodyPr/>
          <a:lstStyle/>
          <a:p>
            <a:r>
              <a:rPr lang="es-HN" dirty="0" smtClean="0"/>
              <a:t>Proceso constructivo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38" y="1297671"/>
            <a:ext cx="4795837" cy="5165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HN" sz="2400" dirty="0" smtClean="0"/>
              <a:t>Estudio de la necesidad y la factibilidad técnica</a:t>
            </a:r>
          </a:p>
          <a:p>
            <a:pPr>
              <a:lnSpc>
                <a:spcPct val="80000"/>
              </a:lnSpc>
            </a:pPr>
            <a:r>
              <a:rPr lang="es-HN" sz="2400" dirty="0" smtClean="0"/>
              <a:t>Evaluación de la factibilidad socioeconómica </a:t>
            </a:r>
          </a:p>
          <a:p>
            <a:pPr>
              <a:lnSpc>
                <a:spcPct val="80000"/>
              </a:lnSpc>
            </a:pPr>
            <a:r>
              <a:rPr lang="es-HN" sz="2400" dirty="0" smtClean="0"/>
              <a:t>Fortalecimiento/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HN" sz="2400" dirty="0" smtClean="0"/>
              <a:t>	capacitación de la Junta de Agua</a:t>
            </a:r>
          </a:p>
          <a:p>
            <a:pPr>
              <a:lnSpc>
                <a:spcPct val="80000"/>
              </a:lnSpc>
            </a:pPr>
            <a:r>
              <a:rPr lang="es-HN" sz="2400" dirty="0" smtClean="0"/>
              <a:t>Diseño hidráulico aprovechando los conocimientos de </a:t>
            </a:r>
            <a:r>
              <a:rPr lang="es-HN" sz="2400" dirty="0" err="1" smtClean="0"/>
              <a:t>Cornell</a:t>
            </a:r>
            <a:endParaRPr lang="es-HN" sz="2400" dirty="0" smtClean="0"/>
          </a:p>
          <a:p>
            <a:pPr>
              <a:lnSpc>
                <a:spcPct val="80000"/>
              </a:lnSpc>
            </a:pPr>
            <a:r>
              <a:rPr lang="es-HN" sz="2400" dirty="0" smtClean="0"/>
              <a:t>Diseño estructural hecho en el país donde se construirá la planta </a:t>
            </a:r>
          </a:p>
          <a:p>
            <a:pPr>
              <a:lnSpc>
                <a:spcPct val="80000"/>
              </a:lnSpc>
            </a:pPr>
            <a:r>
              <a:rPr lang="es-HN" sz="2400" dirty="0" smtClean="0"/>
              <a:t>Construcción encabezada por maestros de obra locales con la supervisión de un(a) ingeniero(a) nacional</a:t>
            </a:r>
          </a:p>
        </p:txBody>
      </p:sp>
      <p:pic>
        <p:nvPicPr>
          <p:cNvPr id="162820" name="Picture 4" descr="John Despedida y Villa Vieja 080809 0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0163" y="2439988"/>
            <a:ext cx="374491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1" name="Picture 5" descr="MX_GT_HON_til_050409 3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8575" y="2443163"/>
            <a:ext cx="3738563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3" name="Picture 7" descr="P81200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6513" y="2439988"/>
            <a:ext cx="372745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5" name="Picture 9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100424" y="2437493"/>
            <a:ext cx="364419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6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11978" y="2451553"/>
            <a:ext cx="369411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27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9622" y="1496106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3500"/>
            <a:ext cx="8458200" cy="1143000"/>
          </a:xfrm>
          <a:noFill/>
          <a:ln>
            <a:noFill/>
          </a:ln>
        </p:spPr>
        <p:txBody>
          <a:bodyPr/>
          <a:lstStyle/>
          <a:p>
            <a:r>
              <a:rPr lang="es-HN" sz="3600" dirty="0" smtClean="0"/>
              <a:t>Procesos de mantenimiento y seguimiento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38" y="1297671"/>
            <a:ext cx="5326062" cy="4912629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s-HN" sz="1800" b="1" dirty="0" smtClean="0"/>
              <a:t>La Junta de Agua o entidad administradora local es responsable por: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Emplear a por lo menos un operador de tiempo completo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Comprar y proveer al operador los insumos necesarios (sulfato de aluminio, cloro, repuestos, reactivos para medir el cloro, pilas para el </a:t>
            </a:r>
            <a:r>
              <a:rPr lang="es-HN" sz="1800" dirty="0" err="1" smtClean="0"/>
              <a:t>turbidímetro</a:t>
            </a:r>
            <a:r>
              <a:rPr lang="es-HN" sz="1800" dirty="0" smtClean="0"/>
              <a:t>, insumos para registrar los datos, etc.)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Manejar los recursos financieros</a:t>
            </a:r>
          </a:p>
          <a:p>
            <a:pPr>
              <a:lnSpc>
                <a:spcPct val="80000"/>
              </a:lnSpc>
            </a:pPr>
            <a:r>
              <a:rPr lang="es-HN" sz="1800" b="1" dirty="0" smtClean="0"/>
              <a:t>Los operadores: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Cuidan, mantienen, y operan la planta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Alguien permanece en la planta prácticamente las 24 horas cuando llueve</a:t>
            </a:r>
          </a:p>
          <a:p>
            <a:pPr>
              <a:lnSpc>
                <a:spcPct val="80000"/>
              </a:lnSpc>
            </a:pPr>
            <a:r>
              <a:rPr lang="es-HN" sz="1800" b="1" dirty="0" smtClean="0"/>
              <a:t>Seguimiento:</a:t>
            </a:r>
          </a:p>
          <a:p>
            <a:pPr lvl="1">
              <a:lnSpc>
                <a:spcPct val="80000"/>
              </a:lnSpc>
            </a:pPr>
            <a:r>
              <a:rPr lang="es-HN" sz="1800" dirty="0" err="1" smtClean="0"/>
              <a:t>AguaClara</a:t>
            </a:r>
            <a:r>
              <a:rPr lang="es-HN" sz="1800" dirty="0" smtClean="0"/>
              <a:t> y APP han brindado asistencia técnica y capacitaciones durante un cierto período</a:t>
            </a:r>
          </a:p>
          <a:p>
            <a:pPr lvl="1">
              <a:lnSpc>
                <a:spcPct val="80000"/>
              </a:lnSpc>
            </a:pPr>
            <a:r>
              <a:rPr lang="es-HN" sz="1800" dirty="0" smtClean="0"/>
              <a:t>Estamos trabajando para formar una asociación que apoye las plantas</a:t>
            </a:r>
          </a:p>
        </p:txBody>
      </p:sp>
      <p:pic>
        <p:nvPicPr>
          <p:cNvPr id="31745" name="Picture 1" descr="C:\Users\aguaclara\Pictures\Comunidades\Marcala\Marcala\PICT0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9105" y="1698169"/>
            <a:ext cx="3325586" cy="4434114"/>
          </a:xfrm>
          <a:prstGeom prst="rect">
            <a:avLst/>
          </a:prstGeom>
          <a:noFill/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00914" y="6081486"/>
            <a:ext cx="32947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HN" dirty="0" smtClean="0"/>
              <a:t>Tanque de cloro, Marcala, La Paz</a:t>
            </a:r>
            <a:endParaRPr lang="es-H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en Honduras</a:t>
            </a:r>
          </a:p>
        </p:txBody>
      </p:sp>
      <p:pic>
        <p:nvPicPr>
          <p:cNvPr id="41987" name="Picture 3" descr="honduras-map-12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825" y="1449388"/>
            <a:ext cx="63373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21" name="AutoShape 9"/>
          <p:cNvSpPr>
            <a:spLocks noChangeArrowheads="1"/>
          </p:cNvSpPr>
          <p:nvPr/>
        </p:nvSpPr>
        <p:spPr bwMode="auto">
          <a:xfrm>
            <a:off x="3070225" y="33861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2" name="AutoShape 10"/>
          <p:cNvSpPr>
            <a:spLocks noChangeArrowheads="1"/>
          </p:cNvSpPr>
          <p:nvPr/>
        </p:nvSpPr>
        <p:spPr bwMode="auto">
          <a:xfrm>
            <a:off x="3222625" y="49863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3" name="AutoShape 11"/>
          <p:cNvSpPr>
            <a:spLocks noChangeArrowheads="1"/>
          </p:cNvSpPr>
          <p:nvPr/>
        </p:nvSpPr>
        <p:spPr bwMode="auto">
          <a:xfrm>
            <a:off x="3222625" y="45291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4" name="AutoShape 12"/>
          <p:cNvSpPr>
            <a:spLocks noChangeArrowheads="1"/>
          </p:cNvSpPr>
          <p:nvPr/>
        </p:nvSpPr>
        <p:spPr bwMode="auto">
          <a:xfrm>
            <a:off x="2689225" y="47577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5" name="AutoShape 13"/>
          <p:cNvSpPr>
            <a:spLocks noChangeArrowheads="1"/>
          </p:cNvSpPr>
          <p:nvPr/>
        </p:nvSpPr>
        <p:spPr bwMode="auto">
          <a:xfrm>
            <a:off x="3527425" y="4224338"/>
            <a:ext cx="379413" cy="35401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27" name="AutoShape 15"/>
          <p:cNvSpPr>
            <a:spLocks noChangeArrowheads="1"/>
          </p:cNvSpPr>
          <p:nvPr/>
        </p:nvSpPr>
        <p:spPr bwMode="auto">
          <a:xfrm>
            <a:off x="3298825" y="4605338"/>
            <a:ext cx="379413" cy="354012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6988" name="Line 76"/>
          <p:cNvSpPr>
            <a:spLocks noChangeShapeType="1"/>
          </p:cNvSpPr>
          <p:nvPr/>
        </p:nvSpPr>
        <p:spPr bwMode="auto">
          <a:xfrm>
            <a:off x="1277938" y="2613025"/>
            <a:ext cx="1901825" cy="9128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37" name="Text Box 125"/>
          <p:cNvSpPr txBox="1">
            <a:spLocks noChangeArrowheads="1"/>
          </p:cNvSpPr>
          <p:nvPr/>
        </p:nvSpPr>
        <p:spPr bwMode="auto">
          <a:xfrm>
            <a:off x="-1588" y="2308225"/>
            <a:ext cx="1398588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La 34, Yoro</a:t>
            </a:r>
          </a:p>
        </p:txBody>
      </p:sp>
      <p:sp>
        <p:nvSpPr>
          <p:cNvPr id="167038" name="Text Box 126"/>
          <p:cNvSpPr txBox="1">
            <a:spLocks noChangeArrowheads="1"/>
          </p:cNvSpPr>
          <p:nvPr/>
        </p:nvSpPr>
        <p:spPr bwMode="auto">
          <a:xfrm>
            <a:off x="200025" y="587057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Ojojona,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39" name="Line 127"/>
          <p:cNvSpPr>
            <a:spLocks noChangeShapeType="1"/>
          </p:cNvSpPr>
          <p:nvPr/>
        </p:nvSpPr>
        <p:spPr bwMode="auto">
          <a:xfrm flipV="1">
            <a:off x="2489200" y="5230813"/>
            <a:ext cx="901700" cy="84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1" name="Text Box 129"/>
          <p:cNvSpPr txBox="1">
            <a:spLocks noChangeArrowheads="1"/>
          </p:cNvSpPr>
          <p:nvPr/>
        </p:nvSpPr>
        <p:spPr bwMode="auto">
          <a:xfrm>
            <a:off x="142875" y="4097338"/>
            <a:ext cx="11906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Marcala,</a:t>
            </a:r>
          </a:p>
          <a:p>
            <a:r>
              <a:rPr lang="es-HN" sz="1800" b="1"/>
              <a:t>La Paz</a:t>
            </a:r>
          </a:p>
        </p:txBody>
      </p:sp>
      <p:sp>
        <p:nvSpPr>
          <p:cNvPr id="167040" name="Line 128"/>
          <p:cNvSpPr>
            <a:spLocks noChangeShapeType="1"/>
          </p:cNvSpPr>
          <p:nvPr/>
        </p:nvSpPr>
        <p:spPr bwMode="auto">
          <a:xfrm>
            <a:off x="1314450" y="4433888"/>
            <a:ext cx="1495425" cy="4937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2" name="Text Box 130"/>
          <p:cNvSpPr txBox="1">
            <a:spLocks noChangeArrowheads="1"/>
          </p:cNvSpPr>
          <p:nvPr/>
        </p:nvSpPr>
        <p:spPr bwMode="auto">
          <a:xfrm>
            <a:off x="5375275" y="557212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T</a:t>
            </a:r>
            <a:r>
              <a:rPr lang="en-US" sz="1800" b="1"/>
              <a:t>ám</a:t>
            </a:r>
            <a:r>
              <a:rPr lang="es-HN" sz="1800" b="1"/>
              <a:t>ara,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43" name="Line 131"/>
          <p:cNvSpPr>
            <a:spLocks noChangeShapeType="1"/>
          </p:cNvSpPr>
          <p:nvPr/>
        </p:nvSpPr>
        <p:spPr bwMode="auto">
          <a:xfrm flipH="1" flipV="1">
            <a:off x="3527425" y="4832350"/>
            <a:ext cx="1828800" cy="931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4" name="Text Box 132"/>
          <p:cNvSpPr txBox="1">
            <a:spLocks noChangeArrowheads="1"/>
          </p:cNvSpPr>
          <p:nvPr/>
        </p:nvSpPr>
        <p:spPr bwMode="auto">
          <a:xfrm>
            <a:off x="5383213" y="4564063"/>
            <a:ext cx="27019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Cuatro Comunidades,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45" name="Line 133"/>
          <p:cNvSpPr>
            <a:spLocks noChangeShapeType="1"/>
          </p:cNvSpPr>
          <p:nvPr/>
        </p:nvSpPr>
        <p:spPr bwMode="auto">
          <a:xfrm flipH="1" flipV="1">
            <a:off x="3490913" y="4722813"/>
            <a:ext cx="1887537" cy="17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7046" name="Text Box 134"/>
          <p:cNvSpPr txBox="1">
            <a:spLocks noChangeArrowheads="1"/>
          </p:cNvSpPr>
          <p:nvPr/>
        </p:nvSpPr>
        <p:spPr bwMode="auto">
          <a:xfrm>
            <a:off x="5376863" y="3584575"/>
            <a:ext cx="2289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800" b="1"/>
              <a:t>Agalteca, </a:t>
            </a:r>
          </a:p>
          <a:p>
            <a:r>
              <a:rPr lang="es-HN" sz="1800" b="1"/>
              <a:t>Francisco Morazán</a:t>
            </a:r>
          </a:p>
        </p:txBody>
      </p:sp>
      <p:sp>
        <p:nvSpPr>
          <p:cNvPr id="167047" name="Line 135"/>
          <p:cNvSpPr>
            <a:spLocks noChangeShapeType="1"/>
          </p:cNvSpPr>
          <p:nvPr/>
        </p:nvSpPr>
        <p:spPr bwMode="auto">
          <a:xfrm flipH="1">
            <a:off x="3789363" y="3935413"/>
            <a:ext cx="1581150" cy="5191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88" grpId="0" animBg="1"/>
      <p:bldP spid="167037" grpId="0" animBg="1"/>
      <p:bldP spid="167038" grpId="0" animBg="1"/>
      <p:bldP spid="167039" grpId="0" animBg="1"/>
      <p:bldP spid="167041" grpId="0" animBg="1"/>
      <p:bldP spid="167040" grpId="0" animBg="1"/>
      <p:bldP spid="167042" grpId="0" animBg="1"/>
      <p:bldP spid="167043" grpId="0" animBg="1"/>
      <p:bldP spid="167044" grpId="0" animBg="1"/>
      <p:bldP spid="167045" grpId="0" animBg="1"/>
      <p:bldP spid="167046" grpId="0" animBg="1"/>
      <p:bldP spid="16704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La 34, Yoro</a:t>
            </a:r>
          </a:p>
        </p:txBody>
      </p:sp>
      <p:pic>
        <p:nvPicPr>
          <p:cNvPr id="43011" name="Picture 4" descr="IMG_01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4022725"/>
            <a:ext cx="33528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 descr="IMGP2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8200" y="4011613"/>
            <a:ext cx="3200400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 descr="CedricSummer05-4 0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1300" y="3992563"/>
            <a:ext cx="254000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5137" name="Group 33"/>
          <p:cNvGraphicFramePr>
            <a:graphicFrameLocks noGrp="1"/>
          </p:cNvGraphicFramePr>
          <p:nvPr>
            <p:ph idx="4294967295"/>
          </p:nvPr>
        </p:nvGraphicFramePr>
        <p:xfrm>
          <a:off x="128588" y="1460500"/>
          <a:ext cx="8877300" cy="2366264"/>
        </p:xfrm>
        <a:graphic>
          <a:graphicData uri="http://schemas.openxmlformats.org/drawingml/2006/table">
            <a:tbl>
              <a:tblPr/>
              <a:tblGrid>
                <a:gridCol w="1957387"/>
                <a:gridCol w="1593850"/>
                <a:gridCol w="1587500"/>
                <a:gridCol w="1928813"/>
                <a:gridCol w="1809750"/>
              </a:tblGrid>
              <a:tr h="482600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La 34, Yoro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4.75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No hay datos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$28,000 (planta experimental)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Ojojona</a:t>
            </a:r>
          </a:p>
        </p:txBody>
      </p:sp>
      <p:pic>
        <p:nvPicPr>
          <p:cNvPr id="44035" name="Picture 4" descr="IMGP27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7425" y="3992563"/>
            <a:ext cx="307657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5" descr="Honduras 1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92563"/>
            <a:ext cx="27305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6" descr="DSC019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984625"/>
            <a:ext cx="38100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2304" name="Group 32"/>
          <p:cNvGraphicFramePr>
            <a:graphicFrameLocks noGrp="1"/>
          </p:cNvGraphicFramePr>
          <p:nvPr>
            <p:ph idx="4294967295"/>
          </p:nvPr>
        </p:nvGraphicFramePr>
        <p:xfrm>
          <a:off x="239713" y="1511300"/>
          <a:ext cx="8650287" cy="2137982"/>
        </p:xfrm>
        <a:graphic>
          <a:graphicData uri="http://schemas.openxmlformats.org/drawingml/2006/table">
            <a:tbl>
              <a:tblPr/>
              <a:tblGrid>
                <a:gridCol w="1908175"/>
                <a:gridCol w="1552575"/>
                <a:gridCol w="1547812"/>
                <a:gridCol w="1878013"/>
                <a:gridCol w="1763712"/>
              </a:tblGrid>
              <a:tr h="528638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Ojojona,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30.00 a 50.50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$60,000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T</a:t>
            </a:r>
            <a:r>
              <a:rPr lang="en-US" smtClean="0"/>
              <a:t>á</a:t>
            </a:r>
            <a:r>
              <a:rPr lang="es-HN" smtClean="0"/>
              <a:t>mara</a:t>
            </a:r>
          </a:p>
        </p:txBody>
      </p:sp>
      <p:pic>
        <p:nvPicPr>
          <p:cNvPr id="45059" name="Picture 4" descr="IMGP48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4850" y="4338638"/>
            <a:ext cx="33591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5" descr="S63036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4329113"/>
            <a:ext cx="353377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6" descr="DSC022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4338638"/>
            <a:ext cx="32321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5351" name="Group 7"/>
          <p:cNvGraphicFramePr>
            <a:graphicFrameLocks noGrp="1"/>
          </p:cNvGraphicFramePr>
          <p:nvPr>
            <p:ph idx="4294967295"/>
          </p:nvPr>
        </p:nvGraphicFramePr>
        <p:xfrm>
          <a:off x="298450" y="1600200"/>
          <a:ext cx="8591550" cy="2159001"/>
        </p:xfrm>
        <a:graphic>
          <a:graphicData uri="http://schemas.openxmlformats.org/drawingml/2006/table">
            <a:tbl>
              <a:tblPr/>
              <a:tblGrid>
                <a:gridCol w="1895475"/>
                <a:gridCol w="1541463"/>
                <a:gridCol w="1538287"/>
                <a:gridCol w="1865313"/>
                <a:gridCol w="1751012"/>
              </a:tblGrid>
              <a:tr h="533400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á</a:t>
                      </a: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mara,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35.00 a 50.00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Experiencias – Marcala, La Paz</a:t>
            </a:r>
          </a:p>
        </p:txBody>
      </p:sp>
      <p:pic>
        <p:nvPicPr>
          <p:cNvPr id="46083" name="Picture 4" descr="IMGP4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071938"/>
            <a:ext cx="35814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5" descr="Marcala%20inaugur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60825"/>
            <a:ext cx="33528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6" descr="Marcala Floc Tan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056063"/>
            <a:ext cx="3276600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9234" name="Group 34"/>
          <p:cNvGraphicFramePr>
            <a:graphicFrameLocks noGrp="1"/>
          </p:cNvGraphicFramePr>
          <p:nvPr>
            <p:ph idx="4294967295"/>
          </p:nvPr>
        </p:nvGraphicFramePr>
        <p:xfrm>
          <a:off x="217488" y="1600200"/>
          <a:ext cx="8737600" cy="2074482"/>
        </p:xfrm>
        <a:graphic>
          <a:graphicData uri="http://schemas.openxmlformats.org/drawingml/2006/table">
            <a:tbl>
              <a:tblPr/>
              <a:tblGrid>
                <a:gridCol w="1928812"/>
                <a:gridCol w="1566863"/>
                <a:gridCol w="1563687"/>
                <a:gridCol w="1736725"/>
                <a:gridCol w="1941513"/>
              </a:tblGrid>
              <a:tr h="465138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Marcala, La Paz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540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5500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No se ha aumentado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~$60,000 (remodelación)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90" name="Line 22"/>
          <p:cNvSpPr>
            <a:spLocks noChangeShapeType="1"/>
          </p:cNvSpPr>
          <p:nvPr/>
        </p:nvSpPr>
        <p:spPr bwMode="auto">
          <a:xfrm>
            <a:off x="4729163" y="4757738"/>
            <a:ext cx="0" cy="6572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60799" name="Picture 8" descr="AguaClara Logo Large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17788" y="3795713"/>
            <a:ext cx="3813175" cy="990600"/>
          </a:xfrm>
          <a:solidFill>
            <a:schemeClr val="bg1"/>
          </a:solidFill>
          <a:ln w="12700">
            <a:solidFill>
              <a:schemeClr val="tx1"/>
            </a:solidFill>
          </a:ln>
        </p:spPr>
      </p:pic>
      <p:sp>
        <p:nvSpPr>
          <p:cNvPr id="20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Organización actual del proyecto</a:t>
            </a:r>
          </a:p>
        </p:txBody>
      </p:sp>
      <p:pic>
        <p:nvPicPr>
          <p:cNvPr id="2054" name="Picture 16" descr="CEE a ppt cov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408113"/>
            <a:ext cx="4267200" cy="954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60786" name="Rectangle 18"/>
          <p:cNvSpPr>
            <a:spLocks noChangeArrowheads="1"/>
          </p:cNvSpPr>
          <p:nvPr/>
        </p:nvSpPr>
        <p:spPr bwMode="auto">
          <a:xfrm>
            <a:off x="989013" y="5418138"/>
            <a:ext cx="4645025" cy="654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>
                <a:solidFill>
                  <a:schemeClr val="tx1"/>
                </a:solidFill>
                <a:latin typeface="Arial" charset="0"/>
                <a:cs typeface="Arial" charset="0"/>
              </a:rPr>
              <a:t>Comunidad a través de la Junta de Agua, la municipalidad, o la empresa de agua</a:t>
            </a:r>
          </a:p>
        </p:txBody>
      </p:sp>
      <p:graphicFrame>
        <p:nvGraphicFramePr>
          <p:cNvPr id="2050" name="Object 19"/>
          <p:cNvGraphicFramePr>
            <a:graphicFrameLocks noChangeAspect="1"/>
          </p:cNvGraphicFramePr>
          <p:nvPr/>
        </p:nvGraphicFramePr>
        <p:xfrm>
          <a:off x="5826125" y="1401763"/>
          <a:ext cx="1354138" cy="1981200"/>
        </p:xfrm>
        <a:graphic>
          <a:graphicData uri="http://schemas.openxmlformats.org/presentationml/2006/ole">
            <p:oleObj spid="_x0000_s2050" r:id="rId6" imgW="2448267" imgH="3134162" progId="">
              <p:embed/>
            </p:oleObj>
          </a:graphicData>
        </a:graphic>
      </p:graphicFrame>
      <p:sp>
        <p:nvSpPr>
          <p:cNvPr id="160789" name="Line 21"/>
          <p:cNvSpPr>
            <a:spLocks noChangeShapeType="1"/>
          </p:cNvSpPr>
          <p:nvPr/>
        </p:nvSpPr>
        <p:spPr bwMode="auto">
          <a:xfrm>
            <a:off x="5183188" y="2159000"/>
            <a:ext cx="15875" cy="16478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pic>
        <p:nvPicPr>
          <p:cNvPr id="16079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57950" y="4597400"/>
            <a:ext cx="2489200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797" name="Rectangle 18"/>
          <p:cNvSpPr>
            <a:spLocks noChangeArrowheads="1"/>
          </p:cNvSpPr>
          <p:nvPr/>
        </p:nvSpPr>
        <p:spPr bwMode="auto">
          <a:xfrm>
            <a:off x="6437313" y="6254750"/>
            <a:ext cx="2525712" cy="641350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/>
            <a:r>
              <a:rPr lang="es-HN" sz="1800">
                <a:solidFill>
                  <a:schemeClr val="tx1"/>
                </a:solidFill>
                <a:latin typeface="Arial" charset="0"/>
                <a:cs typeface="Arial" charset="0"/>
              </a:rPr>
              <a:t>Planta de tratamiento de agua</a:t>
            </a:r>
          </a:p>
        </p:txBody>
      </p:sp>
      <p:sp>
        <p:nvSpPr>
          <p:cNvPr id="160798" name="Line 30"/>
          <p:cNvSpPr>
            <a:spLocks noChangeShapeType="1"/>
          </p:cNvSpPr>
          <p:nvPr/>
        </p:nvSpPr>
        <p:spPr bwMode="auto">
          <a:xfrm>
            <a:off x="5649913" y="5781675"/>
            <a:ext cx="1089025" cy="317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0802" name="Line 34"/>
          <p:cNvSpPr>
            <a:spLocks noChangeShapeType="1"/>
          </p:cNvSpPr>
          <p:nvPr/>
        </p:nvSpPr>
        <p:spPr bwMode="auto">
          <a:xfrm>
            <a:off x="4510088" y="2136775"/>
            <a:ext cx="1292225" cy="79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0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90" grpId="0" animBg="1"/>
      <p:bldP spid="160786" grpId="0" animBg="1"/>
      <p:bldP spid="160789" grpId="0" animBg="1"/>
      <p:bldP spid="160797" grpId="0"/>
      <p:bldP spid="160798" grpId="0" animBg="1"/>
      <p:bldP spid="16080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Experiencias – </a:t>
            </a:r>
            <a:br>
              <a:rPr lang="es-HN" sz="4000" smtClean="0"/>
            </a:br>
            <a:r>
              <a:rPr lang="es-HN" sz="4000" smtClean="0"/>
              <a:t>Cuatro Comuniades</a:t>
            </a:r>
          </a:p>
        </p:txBody>
      </p:sp>
      <p:pic>
        <p:nvPicPr>
          <p:cNvPr id="47107" name="Picture 4" descr="MX_GT_HON_til_050409 36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0088" y="4279900"/>
            <a:ext cx="3455987" cy="2592388"/>
          </a:xfrm>
          <a:noFill/>
        </p:spPr>
      </p:pic>
      <p:pic>
        <p:nvPicPr>
          <p:cNvPr id="47108" name="Picture 6" descr="MX_GT_HON_til_050409 38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53100" y="4279900"/>
            <a:ext cx="3436938" cy="2578100"/>
          </a:xfrm>
          <a:noFill/>
        </p:spPr>
      </p:pic>
      <p:graphicFrame>
        <p:nvGraphicFramePr>
          <p:cNvPr id="187429" name="Group 37"/>
          <p:cNvGraphicFramePr>
            <a:graphicFrameLocks noGrp="1"/>
          </p:cNvGraphicFramePr>
          <p:nvPr>
            <p:ph sz="quarter" idx="4294967295"/>
          </p:nvPr>
        </p:nvGraphicFramePr>
        <p:xfrm>
          <a:off x="239713" y="1530350"/>
          <a:ext cx="8639175" cy="2303464"/>
        </p:xfrm>
        <a:graphic>
          <a:graphicData uri="http://schemas.openxmlformats.org/drawingml/2006/table">
            <a:tbl>
              <a:tblPr/>
              <a:tblGrid>
                <a:gridCol w="1906587"/>
                <a:gridCol w="1550988"/>
                <a:gridCol w="1544637"/>
                <a:gridCol w="1874838"/>
                <a:gridCol w="1762125"/>
              </a:tblGrid>
              <a:tr h="484188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Cuatro Comunidades,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084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5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30.00 a 60.00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$45,000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7131" name="Picture 3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276725"/>
            <a:ext cx="3440113" cy="25812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Experiencias - Agalteca</a:t>
            </a:r>
          </a:p>
        </p:txBody>
      </p:sp>
      <p:graphicFrame>
        <p:nvGraphicFramePr>
          <p:cNvPr id="192547" name="Group 35"/>
          <p:cNvGraphicFramePr>
            <a:graphicFrameLocks noGrp="1"/>
          </p:cNvGraphicFramePr>
          <p:nvPr>
            <p:ph sz="quarter" idx="4294967295"/>
          </p:nvPr>
        </p:nvGraphicFramePr>
        <p:xfrm>
          <a:off x="355600" y="1600200"/>
          <a:ext cx="8480425" cy="2143125"/>
        </p:xfrm>
        <a:graphic>
          <a:graphicData uri="http://schemas.openxmlformats.org/drawingml/2006/table">
            <a:tbl>
              <a:tblPr/>
              <a:tblGrid>
                <a:gridCol w="1870075"/>
                <a:gridCol w="1524000"/>
                <a:gridCol w="1516063"/>
                <a:gridCol w="1839912"/>
                <a:gridCol w="1730375"/>
              </a:tblGrid>
              <a:tr h="463550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Agalteca, Francisco Morazán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Inaugurada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Población servida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Incremento a la tarifa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H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Costo de construcción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Lps. 20.00 a 50.00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H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$43,000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8153" name="Picture 27" descr="DSC0417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40125" y="4156075"/>
            <a:ext cx="3617913" cy="2713038"/>
          </a:xfrm>
          <a:noFill/>
        </p:spPr>
      </p:pic>
      <p:pic>
        <p:nvPicPr>
          <p:cNvPr id="48154" name="Picture 29" descr="DSC0416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81838" y="4152900"/>
            <a:ext cx="2062162" cy="2747963"/>
          </a:xfrm>
          <a:noFill/>
        </p:spPr>
      </p:pic>
      <p:pic>
        <p:nvPicPr>
          <p:cNvPr id="48155" name="Picture 31" descr="Agalteca 093009 02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4157663"/>
            <a:ext cx="3617913" cy="27146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Evaluación y resultados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96988"/>
            <a:ext cx="4894263" cy="5475287"/>
          </a:xfrm>
        </p:spPr>
        <p:txBody>
          <a:bodyPr/>
          <a:lstStyle/>
          <a:p>
            <a:r>
              <a:rPr lang="es-HN" sz="2400" b="1" dirty="0" smtClean="0"/>
              <a:t>Estamos haciendo un </a:t>
            </a:r>
            <a:r>
              <a:rPr lang="es-HN" sz="2400" b="1" i="1" dirty="0" smtClean="0"/>
              <a:t>Estudio de documentación</a:t>
            </a:r>
            <a:r>
              <a:rPr lang="es-HN" sz="2400" b="1" dirty="0" smtClean="0"/>
              <a:t> de las plantas AguaClara a través de la RAS-HON y </a:t>
            </a:r>
            <a:r>
              <a:rPr lang="es-HN" sz="2400" b="1" dirty="0" err="1" smtClean="0"/>
              <a:t>Fulbright</a:t>
            </a:r>
            <a:endParaRPr lang="es-HN" sz="2400" b="1" dirty="0" smtClean="0"/>
          </a:p>
          <a:p>
            <a:pPr lvl="1"/>
            <a:r>
              <a:rPr lang="es-HN" sz="2200" dirty="0" smtClean="0"/>
              <a:t>Eficiencia de remoción de turbiedad</a:t>
            </a:r>
          </a:p>
          <a:p>
            <a:pPr lvl="1"/>
            <a:r>
              <a:rPr lang="es-HN" sz="2200" dirty="0" smtClean="0"/>
              <a:t>Otros parámetros fisicoquímicos de la calidad del agua</a:t>
            </a:r>
          </a:p>
          <a:p>
            <a:pPr lvl="1"/>
            <a:r>
              <a:rPr lang="es-HN" sz="2200" dirty="0" smtClean="0"/>
              <a:t>Identificar los logros de las plantas y las oportunidades para mejorar</a:t>
            </a:r>
          </a:p>
        </p:txBody>
      </p:sp>
      <p:pic>
        <p:nvPicPr>
          <p:cNvPr id="50180" name="Picture 4" descr="San Pedro Partido de Futbol 101609 00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7988" y="3913188"/>
            <a:ext cx="3160712" cy="2370137"/>
          </a:xfrm>
          <a:noFill/>
        </p:spPr>
      </p:pic>
      <p:sp>
        <p:nvSpPr>
          <p:cNvPr id="50181" name="Text Box 8"/>
          <p:cNvSpPr txBox="1">
            <a:spLocks noChangeArrowheads="1"/>
          </p:cNvSpPr>
          <p:nvPr/>
        </p:nvSpPr>
        <p:spPr bwMode="auto">
          <a:xfrm>
            <a:off x="5268913" y="6283325"/>
            <a:ext cx="37036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dirty="0"/>
              <a:t>Haciendo una prueba de alcalinidad en Cuatro </a:t>
            </a:r>
            <a:r>
              <a:rPr lang="es-HN" dirty="0" smtClean="0"/>
              <a:t>Comunidades, Honduras</a:t>
            </a:r>
            <a:endParaRPr lang="es-HN" dirty="0"/>
          </a:p>
        </p:txBody>
      </p:sp>
      <p:pic>
        <p:nvPicPr>
          <p:cNvPr id="5018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0025" y="1485900"/>
            <a:ext cx="3592513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pic>
        <p:nvPicPr>
          <p:cNvPr id="51203" name="Picture 4" descr="4%20Com%20julio%20200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3175" y="1539875"/>
            <a:ext cx="7880350" cy="5389563"/>
          </a:xfrm>
          <a:noFill/>
        </p:spPr>
      </p:pic>
      <p:sp>
        <p:nvSpPr>
          <p:cNvPr id="51204" name="Text Box 6"/>
          <p:cNvSpPr txBox="1">
            <a:spLocks noChangeArrowheads="1"/>
          </p:cNvSpPr>
          <p:nvPr/>
        </p:nvSpPr>
        <p:spPr bwMode="auto">
          <a:xfrm>
            <a:off x="171450" y="1290638"/>
            <a:ext cx="66278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Cuatro Comunidades – julio 2009</a:t>
            </a:r>
          </a:p>
        </p:txBody>
      </p:sp>
      <p:sp>
        <p:nvSpPr>
          <p:cNvPr id="51205" name="Text Box 7"/>
          <p:cNvSpPr txBox="1">
            <a:spLocks noChangeArrowheads="1"/>
          </p:cNvSpPr>
          <p:nvPr/>
        </p:nvSpPr>
        <p:spPr bwMode="auto">
          <a:xfrm>
            <a:off x="0" y="6591300"/>
            <a:ext cx="1879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/>
              <a:t>Fuente: datos del operador</a:t>
            </a:r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>
            <a:off x="6369050" y="4424363"/>
            <a:ext cx="2646363" cy="2298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 b="1"/>
              <a:t>87.6% de las muestras de agua tratada sacadas en julio 2009 tenían menos de 5 UTN mientras la turbidez de agua cruda varió entre 17.7 y 302 UTN</a:t>
            </a:r>
            <a:r>
              <a:rPr lang="es-HN" sz="1800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39900"/>
            <a:ext cx="7296150" cy="488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71450" y="1347788"/>
            <a:ext cx="5359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Marcala – octubre 2008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0" y="6591300"/>
            <a:ext cx="18966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 dirty="0"/>
              <a:t>Fuente: </a:t>
            </a:r>
            <a:r>
              <a:rPr lang="es-HN" sz="1000" dirty="0" smtClean="0"/>
              <a:t>datos </a:t>
            </a:r>
            <a:r>
              <a:rPr lang="es-HN" sz="1000" dirty="0"/>
              <a:t>del operador</a:t>
            </a:r>
          </a:p>
        </p:txBody>
      </p:sp>
      <p:sp>
        <p:nvSpPr>
          <p:cNvPr id="209934" name="Rectangle 14"/>
          <p:cNvSpPr>
            <a:spLocks noChangeArrowheads="1"/>
          </p:cNvSpPr>
          <p:nvPr/>
        </p:nvSpPr>
        <p:spPr bwMode="auto">
          <a:xfrm>
            <a:off x="1857375" y="1973263"/>
            <a:ext cx="171450" cy="4195762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9935" name="Line 15"/>
          <p:cNvSpPr>
            <a:spLocks noChangeShapeType="1"/>
          </p:cNvSpPr>
          <p:nvPr/>
        </p:nvSpPr>
        <p:spPr bwMode="auto">
          <a:xfrm flipH="1">
            <a:off x="1944914" y="3903664"/>
            <a:ext cx="4484461" cy="19746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52232" name="Text Box 16"/>
          <p:cNvSpPr txBox="1">
            <a:spLocks noChangeArrowheads="1"/>
          </p:cNvSpPr>
          <p:nvPr/>
        </p:nvSpPr>
        <p:spPr bwMode="auto">
          <a:xfrm>
            <a:off x="6570663" y="330835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209937" name="Text Box 17"/>
          <p:cNvSpPr txBox="1">
            <a:spLocks noChangeArrowheads="1"/>
          </p:cNvSpPr>
          <p:nvPr/>
        </p:nvSpPr>
        <p:spPr bwMode="auto">
          <a:xfrm>
            <a:off x="6407150" y="3357563"/>
            <a:ext cx="2487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2000" b="1"/>
              <a:t>Detalle:</a:t>
            </a:r>
          </a:p>
          <a:p>
            <a:r>
              <a:rPr lang="es-HN" sz="2000" b="1"/>
              <a:t>8 de octubre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4" grpId="0" animBg="1"/>
      <p:bldP spid="209935" grpId="0" animBg="1"/>
      <p:bldP spid="20993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8" y="1643063"/>
            <a:ext cx="7623175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sp>
        <p:nvSpPr>
          <p:cNvPr id="206857" name="Line 9"/>
          <p:cNvSpPr>
            <a:spLocks noChangeShapeType="1"/>
          </p:cNvSpPr>
          <p:nvPr/>
        </p:nvSpPr>
        <p:spPr bwMode="auto">
          <a:xfrm>
            <a:off x="3716338" y="1916113"/>
            <a:ext cx="1625600" cy="57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58" name="Text Box 10"/>
          <p:cNvSpPr txBox="1">
            <a:spLocks noChangeArrowheads="1"/>
          </p:cNvSpPr>
          <p:nvPr/>
        </p:nvSpPr>
        <p:spPr bwMode="auto">
          <a:xfrm>
            <a:off x="2025650" y="1755775"/>
            <a:ext cx="1747838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Máximo = 391 UTN</a:t>
            </a:r>
          </a:p>
        </p:txBody>
      </p:sp>
      <p:sp>
        <p:nvSpPr>
          <p:cNvPr id="206859" name="Line 11"/>
          <p:cNvSpPr>
            <a:spLocks noChangeShapeType="1"/>
          </p:cNvSpPr>
          <p:nvPr/>
        </p:nvSpPr>
        <p:spPr bwMode="auto">
          <a:xfrm>
            <a:off x="3752850" y="4100513"/>
            <a:ext cx="479425" cy="133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2293938" y="3824288"/>
            <a:ext cx="15843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Mínimo = 62 UTN</a:t>
            </a:r>
          </a:p>
        </p:txBody>
      </p:sp>
      <p:sp>
        <p:nvSpPr>
          <p:cNvPr id="206861" name="Text Box 13"/>
          <p:cNvSpPr txBox="1">
            <a:spLocks noChangeArrowheads="1"/>
          </p:cNvSpPr>
          <p:nvPr/>
        </p:nvSpPr>
        <p:spPr bwMode="auto">
          <a:xfrm>
            <a:off x="698500" y="5087938"/>
            <a:ext cx="16986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Máximo = 5.4 UTN</a:t>
            </a:r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3138488" y="5567363"/>
            <a:ext cx="16335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/>
              <a:t>Mínimo = 2.4 UTN</a:t>
            </a:r>
          </a:p>
        </p:txBody>
      </p:sp>
      <p:sp>
        <p:nvSpPr>
          <p:cNvPr id="206863" name="Line 15"/>
          <p:cNvSpPr>
            <a:spLocks noChangeShapeType="1"/>
          </p:cNvSpPr>
          <p:nvPr/>
        </p:nvSpPr>
        <p:spPr bwMode="auto">
          <a:xfrm>
            <a:off x="1887538" y="5341938"/>
            <a:ext cx="115887" cy="666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64" name="Line 16"/>
          <p:cNvSpPr>
            <a:spLocks noChangeShapeType="1"/>
          </p:cNvSpPr>
          <p:nvPr/>
        </p:nvSpPr>
        <p:spPr bwMode="auto">
          <a:xfrm flipH="1">
            <a:off x="2917825" y="5703888"/>
            <a:ext cx="274638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6100763" y="3008313"/>
            <a:ext cx="2982912" cy="2228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b="1" u="sng"/>
              <a:t>8 de octubre 2008:</a:t>
            </a:r>
          </a:p>
          <a:p>
            <a:endParaRPr lang="es-ES" b="1" u="sng"/>
          </a:p>
          <a:p>
            <a:r>
              <a:rPr lang="es-ES" b="1"/>
              <a:t>Turbiedad promedia del agua cruda: </a:t>
            </a:r>
            <a:r>
              <a:rPr lang="es-ES" b="1" i="1"/>
              <a:t>145 UTN</a:t>
            </a:r>
          </a:p>
          <a:p>
            <a:endParaRPr lang="es-ES" b="1" i="1"/>
          </a:p>
          <a:p>
            <a:r>
              <a:rPr lang="es-ES" b="1"/>
              <a:t>Turbiedad promedia del agua tratada: </a:t>
            </a:r>
            <a:r>
              <a:rPr lang="es-ES" b="1" i="1"/>
              <a:t>3.8</a:t>
            </a:r>
            <a:r>
              <a:rPr lang="es-HN" b="1" i="1"/>
              <a:t> UTN</a:t>
            </a:r>
          </a:p>
          <a:p>
            <a:endParaRPr lang="es-HN" b="1" i="1"/>
          </a:p>
          <a:p>
            <a:r>
              <a:rPr lang="es-HN" b="1" i="1"/>
              <a:t>Remoción de turbiedad durante estas 20.5 horas = 97.3%</a:t>
            </a:r>
          </a:p>
        </p:txBody>
      </p:sp>
      <p:sp>
        <p:nvSpPr>
          <p:cNvPr id="53261" name="Text Box 8"/>
          <p:cNvSpPr txBox="1">
            <a:spLocks noChangeArrowheads="1"/>
          </p:cNvSpPr>
          <p:nvPr/>
        </p:nvSpPr>
        <p:spPr bwMode="auto">
          <a:xfrm>
            <a:off x="171450" y="1347788"/>
            <a:ext cx="60356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Marcala – 8 de octubre 2008</a:t>
            </a:r>
          </a:p>
        </p:txBody>
      </p:sp>
      <p:sp>
        <p:nvSpPr>
          <p:cNvPr id="53262" name="Text Box 5"/>
          <p:cNvSpPr txBox="1">
            <a:spLocks noChangeArrowheads="1"/>
          </p:cNvSpPr>
          <p:nvPr/>
        </p:nvSpPr>
        <p:spPr bwMode="auto">
          <a:xfrm>
            <a:off x="0" y="6591300"/>
            <a:ext cx="18966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 dirty="0"/>
              <a:t>Fuente: d</a:t>
            </a:r>
            <a:r>
              <a:rPr lang="es-HN" sz="1000" dirty="0" smtClean="0"/>
              <a:t>atos </a:t>
            </a:r>
            <a:r>
              <a:rPr lang="es-HN" sz="1000" dirty="0"/>
              <a:t>del operador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7" grpId="0" animBg="1"/>
      <p:bldP spid="206858" grpId="0" animBg="1"/>
      <p:bldP spid="206859" grpId="0" animBg="1"/>
      <p:bldP spid="206860" grpId="0" animBg="1"/>
      <p:bldP spid="206861" grpId="0" animBg="1"/>
      <p:bldP spid="206862" grpId="0" animBg="1"/>
      <p:bldP spid="206863" grpId="0" animBg="1"/>
      <p:bldP spid="206864" grpId="0" animBg="1"/>
      <p:bldP spid="20685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6"/>
          <p:cNvGraphicFramePr>
            <a:graphicFrameLocks noChangeAspect="1"/>
          </p:cNvGraphicFramePr>
          <p:nvPr/>
        </p:nvGraphicFramePr>
        <p:xfrm>
          <a:off x="0" y="1600200"/>
          <a:ext cx="7686675" cy="5257800"/>
        </p:xfrm>
        <a:graphic>
          <a:graphicData uri="http://schemas.openxmlformats.org/presentationml/2006/ole">
            <p:oleObj spid="_x0000_s3074" name="Bitmap Image" r:id="rId3" imgW="8678486" imgH="5934903" progId="PBrush">
              <p:embed/>
            </p:oleObj>
          </a:graphicData>
        </a:graphic>
      </p:graphicFrame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Remoción de turbiedad</a:t>
            </a:r>
          </a:p>
        </p:txBody>
      </p:sp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5407025" y="2997200"/>
            <a:ext cx="3633788" cy="2235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2000" b="1" u="sng"/>
              <a:t>Julio-diciembre 2008:</a:t>
            </a:r>
          </a:p>
          <a:p>
            <a:endParaRPr lang="es-ES" sz="2000" b="1"/>
          </a:p>
          <a:p>
            <a:r>
              <a:rPr lang="es-ES" sz="2000" b="1"/>
              <a:t>Turbiedad promedia del agua cruda: </a:t>
            </a:r>
            <a:r>
              <a:rPr lang="es-ES" sz="2000" b="1" i="1"/>
              <a:t>41.5 UTN</a:t>
            </a:r>
          </a:p>
          <a:p>
            <a:endParaRPr lang="es-ES" sz="2000" b="1" i="1"/>
          </a:p>
          <a:p>
            <a:r>
              <a:rPr lang="es-ES" sz="2000" b="1"/>
              <a:t>Turbiedad promedia del agua tratada: </a:t>
            </a:r>
            <a:r>
              <a:rPr lang="es-ES" sz="2000" b="1" i="1"/>
              <a:t>3.9</a:t>
            </a:r>
            <a:r>
              <a:rPr lang="es-HN" sz="2000" b="1" i="1"/>
              <a:t> UTN</a:t>
            </a:r>
          </a:p>
        </p:txBody>
      </p: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171450" y="1304925"/>
            <a:ext cx="63579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/>
              <a:t>Resultados de Marcala – julio-diciembre 2008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0" y="6591300"/>
            <a:ext cx="18966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000" dirty="0"/>
              <a:t>Fuente: </a:t>
            </a:r>
            <a:r>
              <a:rPr lang="es-HN" sz="1000" dirty="0" smtClean="0"/>
              <a:t>datos </a:t>
            </a:r>
            <a:r>
              <a:rPr lang="es-HN" sz="1000" dirty="0"/>
              <a:t>del operador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smtClean="0"/>
              <a:t>Remoción de contaminación bacteriológica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2063"/>
            <a:ext cx="9144000" cy="2697162"/>
          </a:xfrm>
        </p:spPr>
        <p:txBody>
          <a:bodyPr/>
          <a:lstStyle/>
          <a:p>
            <a:r>
              <a:rPr lang="es-HN" sz="2800" b="1" dirty="0" smtClean="0"/>
              <a:t>Cuatro Comunidades 7 octubre 2009:</a:t>
            </a:r>
          </a:p>
          <a:p>
            <a:pPr lvl="1"/>
            <a:r>
              <a:rPr lang="es-HN" dirty="0" smtClean="0"/>
              <a:t>Entrada: 		51-68 UTN</a:t>
            </a:r>
          </a:p>
          <a:p>
            <a:pPr lvl="4">
              <a:buFontTx/>
              <a:buNone/>
            </a:pPr>
            <a:r>
              <a:rPr lang="es-HN" sz="2800" dirty="0" smtClean="0"/>
              <a:t>			760 </a:t>
            </a:r>
            <a:r>
              <a:rPr lang="es-HN" sz="2800" dirty="0" err="1" smtClean="0"/>
              <a:t>coliformes</a:t>
            </a:r>
            <a:r>
              <a:rPr lang="es-HN" sz="2800" dirty="0" smtClean="0"/>
              <a:t> fecales</a:t>
            </a:r>
          </a:p>
          <a:p>
            <a:pPr lvl="1"/>
            <a:r>
              <a:rPr lang="es-HN" dirty="0" smtClean="0"/>
              <a:t>Primera casa: 	2.8 – 4.2 UTN</a:t>
            </a:r>
          </a:p>
          <a:p>
            <a:pPr lvl="4">
              <a:buFontTx/>
              <a:buNone/>
            </a:pPr>
            <a:r>
              <a:rPr lang="es-HN" sz="2800" dirty="0" smtClean="0"/>
              <a:t>			0 </a:t>
            </a:r>
            <a:r>
              <a:rPr lang="es-HN" sz="2800" dirty="0" err="1" smtClean="0"/>
              <a:t>coliformes</a:t>
            </a:r>
            <a:r>
              <a:rPr lang="es-HN" sz="2800" dirty="0" smtClean="0"/>
              <a:t> fecales</a:t>
            </a:r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0" y="4110038"/>
            <a:ext cx="9144000" cy="2697162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HN" sz="2800" b="1" dirty="0" smtClean="0">
                <a:solidFill>
                  <a:schemeClr val="tx1"/>
                </a:solidFill>
              </a:rPr>
              <a:t>Resultados generales 2009:</a:t>
            </a:r>
            <a:endParaRPr lang="es-HN" sz="2800" b="1" dirty="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2800" dirty="0" smtClean="0">
                <a:solidFill>
                  <a:schemeClr val="tx1"/>
                </a:solidFill>
              </a:rPr>
              <a:t>Cada planta estudiada logró eliminar los indicadores de contaminación fecal en varios muestreos entre agosto y diciembre</a:t>
            </a:r>
            <a:endParaRPr lang="es-HN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127000"/>
            <a:ext cx="8229600" cy="981075"/>
          </a:xfrm>
          <a:noFill/>
        </p:spPr>
        <p:txBody>
          <a:bodyPr/>
          <a:lstStyle/>
          <a:p>
            <a:r>
              <a:rPr lang="en-US" sz="4000" smtClean="0"/>
              <a:t>Costos operativos aproximados</a:t>
            </a:r>
          </a:p>
        </p:txBody>
      </p:sp>
      <p:graphicFrame>
        <p:nvGraphicFramePr>
          <p:cNvPr id="199712" name="Group 32"/>
          <p:cNvGraphicFramePr>
            <a:graphicFrameLocks noGrp="1"/>
          </p:cNvGraphicFramePr>
          <p:nvPr/>
        </p:nvGraphicFramePr>
        <p:xfrm>
          <a:off x="941388" y="1441450"/>
          <a:ext cx="7389812" cy="2231708"/>
        </p:xfrm>
        <a:graphic>
          <a:graphicData uri="http://schemas.openxmlformats.org/drawingml/2006/table">
            <a:tbl>
              <a:tblPr/>
              <a:tblGrid>
                <a:gridCol w="1847850"/>
                <a:gridCol w="2120900"/>
                <a:gridCol w="3421062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Abonados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Caudal (L/s)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Aumento tarifario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$2.22/mes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$2.48/mes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$1.06/mes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$0.79/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mes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6349" name="Rectangle 34"/>
          <p:cNvSpPr>
            <a:spLocks noChangeArrowheads="1"/>
          </p:cNvSpPr>
          <p:nvPr/>
        </p:nvSpPr>
        <p:spPr bwMode="auto">
          <a:xfrm>
            <a:off x="156711" y="4171950"/>
            <a:ext cx="5561919" cy="2463800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HN" sz="2500" dirty="0">
                <a:solidFill>
                  <a:schemeClr val="tx1"/>
                </a:solidFill>
              </a:rPr>
              <a:t>Estos aumentos tarifarios cubren los gastos adicionales para comprar sulfato de aluminio y </a:t>
            </a:r>
            <a:r>
              <a:rPr lang="es-HN" sz="2500" dirty="0" smtClean="0">
                <a:solidFill>
                  <a:schemeClr val="tx1"/>
                </a:solidFill>
              </a:rPr>
              <a:t>pagarle a un </a:t>
            </a:r>
            <a:r>
              <a:rPr lang="es-HN" sz="2500" dirty="0">
                <a:solidFill>
                  <a:schemeClr val="tx1"/>
                </a:solidFill>
              </a:rPr>
              <a:t>operador para una comunidad que ya está utilizando cloro</a:t>
            </a:r>
          </a:p>
        </p:txBody>
      </p:sp>
      <p:pic>
        <p:nvPicPr>
          <p:cNvPr id="56350" name="Picture 35" descr="Ojojona 060909 00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95975" y="4037013"/>
            <a:ext cx="2073275" cy="2763837"/>
          </a:xfrm>
          <a:noFill/>
        </p:spPr>
      </p:pic>
      <p:sp>
        <p:nvSpPr>
          <p:cNvPr id="56351" name="Text Box 37"/>
          <p:cNvSpPr txBox="1">
            <a:spLocks noChangeArrowheads="1"/>
          </p:cNvSpPr>
          <p:nvPr/>
        </p:nvSpPr>
        <p:spPr bwMode="auto">
          <a:xfrm>
            <a:off x="8007350" y="5872163"/>
            <a:ext cx="10795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/>
              <a:t>Saco de sulfato de aluminio, Ojojona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dirty="0" smtClean="0"/>
              <a:t>Conclusiones – </a:t>
            </a:r>
            <a:r>
              <a:rPr lang="en-US" sz="4000" dirty="0" smtClean="0"/>
              <a:t>¿</a:t>
            </a:r>
            <a:r>
              <a:rPr lang="es-HN" sz="4000" dirty="0" smtClean="0"/>
              <a:t>Qué es lo que nos hace diferente?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4150" y="1354138"/>
            <a:ext cx="8816975" cy="5446712"/>
          </a:xfrm>
        </p:spPr>
        <p:txBody>
          <a:bodyPr/>
          <a:lstStyle/>
          <a:p>
            <a:r>
              <a:rPr lang="es-HN" sz="2800" dirty="0" smtClean="0"/>
              <a:t>Algunas diferencias entre AguaClara y una planta convencional son:</a:t>
            </a:r>
          </a:p>
          <a:p>
            <a:pPr lvl="1"/>
            <a:r>
              <a:rPr lang="es-HN" sz="2400" dirty="0" smtClean="0"/>
              <a:t>Gravedad para </a:t>
            </a:r>
            <a:r>
              <a:rPr lang="es-HN" sz="2400" b="1" i="1" dirty="0" smtClean="0"/>
              <a:t>todo</a:t>
            </a:r>
            <a:r>
              <a:rPr lang="es-HN" sz="2400" dirty="0" smtClean="0"/>
              <a:t>, hasta la dosificación del coagulante y del cloro</a:t>
            </a:r>
          </a:p>
          <a:p>
            <a:pPr lvl="1"/>
            <a:r>
              <a:rPr lang="es-HN" sz="2400" dirty="0" smtClean="0"/>
              <a:t>Diseños innovadores basados en los últimos conocimientos de los procesos de floculación y sedimentación (minimizan el tamaño y gastos constructivos)</a:t>
            </a:r>
          </a:p>
          <a:p>
            <a:pPr lvl="1"/>
            <a:r>
              <a:rPr lang="es-HN" sz="2400" dirty="0" smtClean="0"/>
              <a:t>Se ha tratado agua a menos de 1 UTN sin filtración sólo utilizando sulfato de aluminio (sin polímero)</a:t>
            </a:r>
          </a:p>
          <a:p>
            <a:pPr lvl="1"/>
            <a:r>
              <a:rPr lang="es-HN" sz="2400" dirty="0" smtClean="0"/>
              <a:t>Operación sencilla, reparaciones con materiales localmente disponibles</a:t>
            </a:r>
          </a:p>
          <a:p>
            <a:pPr lvl="1"/>
            <a:r>
              <a:rPr lang="es-HN" sz="2400" dirty="0" smtClean="0"/>
              <a:t>Los proyectos Invierten en la misma comunidad . . .</a:t>
            </a:r>
          </a:p>
          <a:p>
            <a:endParaRPr lang="es-HN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09675" y="3000375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HN" sz="2800" b="1" kern="0" dirty="0">
                <a:solidFill>
                  <a:schemeClr val="tx1"/>
                </a:solidFill>
                <a:latin typeface="+mn-lt"/>
              </a:rPr>
              <a:t>Condiciones administrativas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Juntas de Agua y alcaldías proveen la mayoría de la cobertura nacional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La gran mayoría de sistemas rurales carecen de tratamiento adecuado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s-HN" sz="2800" kern="0" dirty="0">
              <a:solidFill>
                <a:schemeClr val="tx1"/>
              </a:solidFill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s-HN" sz="2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err="1" smtClean="0"/>
              <a:t>AguaClara</a:t>
            </a:r>
            <a:r>
              <a:rPr lang="es-HN" dirty="0" smtClean="0"/>
              <a:t>:</a:t>
            </a:r>
            <a:br>
              <a:rPr lang="es-HN" dirty="0" smtClean="0"/>
            </a:br>
            <a:r>
              <a:rPr lang="es-HN" sz="3600" dirty="0" smtClean="0"/>
              <a:t>Antecedentes en Honduras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0150" y="2984500"/>
            <a:ext cx="6934200" cy="32766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s-HN" sz="2800" b="1" dirty="0" smtClean="0"/>
              <a:t>Condiciones de la calidad del agua</a:t>
            </a:r>
          </a:p>
          <a:p>
            <a:pPr lvl="1"/>
            <a:r>
              <a:rPr lang="es-HN" dirty="0" smtClean="0"/>
              <a:t>Altas tasas de contaminación bacteriológica</a:t>
            </a:r>
          </a:p>
          <a:p>
            <a:pPr lvl="1"/>
            <a:r>
              <a:rPr lang="es-HN" dirty="0" smtClean="0"/>
              <a:t>Altas turbiedades</a:t>
            </a:r>
          </a:p>
          <a:p>
            <a:pPr lvl="1"/>
            <a:r>
              <a:rPr lang="es-HN" dirty="0" smtClean="0"/>
              <a:t>Alta morbilidad y mortalidad infantil por enfermedades de origen hídrico</a:t>
            </a:r>
          </a:p>
          <a:p>
            <a:pPr lvl="1"/>
            <a:endParaRPr lang="es-HN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06500" y="3013075"/>
            <a:ext cx="769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s-HN" sz="2800" b="1" dirty="0">
                <a:solidFill>
                  <a:schemeClr val="tx1"/>
                </a:solidFill>
              </a:rPr>
              <a:t>Condiciones del suministro del agua</a:t>
            </a:r>
            <a:endParaRPr lang="es-HN" sz="2800" dirty="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2800" dirty="0">
                <a:solidFill>
                  <a:schemeClr val="tx1"/>
                </a:solidFill>
              </a:rPr>
              <a:t>Prácticamente todas las fuentes son superficiales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2800" dirty="0">
                <a:solidFill>
                  <a:schemeClr val="tx1"/>
                </a:solidFill>
              </a:rPr>
              <a:t>Prácticamente todas son por gravedad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s-HN" sz="2800" dirty="0">
              <a:solidFill>
                <a:schemeClr val="tx1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s-HN" sz="28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cxnSpLocks noChangeShapeType="1"/>
            <a:stCxn id="22" idx="2"/>
          </p:cNvCxnSpPr>
          <p:nvPr/>
        </p:nvCxnSpPr>
        <p:spPr bwMode="auto">
          <a:xfrm rot="16200000" flipH="1">
            <a:off x="2286476" y="1619725"/>
            <a:ext cx="1365885" cy="2690813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rot="10800000" flipV="1">
            <a:off x="4800600" y="2286000"/>
            <a:ext cx="2971800" cy="13716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0" y="3657600"/>
            <a:ext cx="9144000" cy="314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2000" b="1" dirty="0"/>
              <a:t>Alta necesidad para una tecnología </a:t>
            </a:r>
            <a:r>
              <a:rPr lang="es-HN" sz="2000" b="1" dirty="0" smtClean="0"/>
              <a:t>potabilizadora </a:t>
            </a:r>
            <a:r>
              <a:rPr lang="es-HN" sz="2000" b="1" dirty="0"/>
              <a:t>que: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 Trate aguas de fuentes superficiales para sistemas de gravedad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eficiente en la remoción de alta turbiedad y en la desinfección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económica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 pueda construir y reparar con materiales localmente disponibles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apta para la zona rural y pequeñas y medianas ciudades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 pueda administrar al nivel de la Junta de Agua o la alcaldía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No necesite energía eléctrica (por el costo y la indisponibilidad de ella)</a:t>
            </a:r>
          </a:p>
          <a:p>
            <a:pPr>
              <a:buFont typeface="Arial" charset="0"/>
              <a:buChar char="•"/>
            </a:pPr>
            <a:r>
              <a:rPr lang="es-HN" sz="2000" dirty="0"/>
              <a:t>Sea fácilmente operable por miembros de la comunidad de bajos recursos educativos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47624" y="1291590"/>
            <a:ext cx="3152776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HN" sz="2400" b="1" kern="0" dirty="0">
                <a:solidFill>
                  <a:schemeClr val="tx1"/>
                </a:solidFill>
                <a:latin typeface="+mj-lt"/>
              </a:rPr>
              <a:t>Condiciones</a:t>
            </a:r>
            <a:r>
              <a:rPr lang="es-HN" sz="2400" b="1" kern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s-HN" sz="2400" b="1" kern="0" dirty="0" smtClean="0">
                <a:solidFill>
                  <a:schemeClr val="tx1"/>
                </a:solidFill>
                <a:latin typeface="+mn-lt"/>
              </a:rPr>
              <a:t>de la calidad del agua</a:t>
            </a:r>
            <a:endParaRPr lang="es-HN" sz="2400" b="1" kern="0" dirty="0">
              <a:solidFill>
                <a:schemeClr val="tx1"/>
              </a:solidFill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s-HN" sz="28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3352800" y="1295400"/>
            <a:ext cx="31242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s-HN" sz="2400" b="1" kern="0" dirty="0">
                <a:solidFill>
                  <a:schemeClr val="tx1"/>
                </a:solidFill>
                <a:latin typeface="+mn-lt"/>
              </a:rPr>
              <a:t>Condiciones del suministro del agua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6619875" y="1295400"/>
            <a:ext cx="24384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s-HN" sz="2400" b="1" kern="0" dirty="0">
                <a:solidFill>
                  <a:schemeClr val="tx1"/>
                </a:solidFill>
                <a:latin typeface="+mn-lt"/>
              </a:rPr>
              <a:t>Condiciones administrativas</a:t>
            </a:r>
          </a:p>
        </p:txBody>
      </p: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 rot="5400000">
            <a:off x="3885407" y="2972594"/>
            <a:ext cx="1371600" cy="158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lg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 build="p"/>
      <p:bldP spid="3" grpId="1" build="p"/>
      <p:bldP spid="4" grpId="0"/>
      <p:bldP spid="4" grpId="1"/>
      <p:bldP spid="21" grpId="0" build="allAtOnce" animBg="1"/>
      <p:bldP spid="22" grpId="0" animBg="1"/>
      <p:bldP spid="23" grpId="0" animBg="1"/>
      <p:bldP spid="23" grpId="1" animBg="1"/>
      <p:bldP spid="24" grpId="0" animBg="1"/>
      <p:bldP spid="24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z="4000" dirty="0" smtClean="0"/>
              <a:t>Conclusiones – </a:t>
            </a:r>
            <a:r>
              <a:rPr lang="en-US" sz="4000" dirty="0" smtClean="0"/>
              <a:t>¿</a:t>
            </a:r>
            <a:r>
              <a:rPr lang="es-HN" sz="4000" dirty="0" smtClean="0"/>
              <a:t>Qué es lo que nos hace diferente?</a:t>
            </a:r>
          </a:p>
        </p:txBody>
      </p:sp>
      <p:pic>
        <p:nvPicPr>
          <p:cNvPr id="58371" name="Picture 4" descr="DSC042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013" y="1871663"/>
            <a:ext cx="61468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5" name="Line 5"/>
          <p:cNvSpPr>
            <a:spLocks noChangeShapeType="1"/>
          </p:cNvSpPr>
          <p:nvPr/>
        </p:nvSpPr>
        <p:spPr bwMode="auto">
          <a:xfrm flipH="1" flipV="1">
            <a:off x="7010400" y="3527425"/>
            <a:ext cx="1104900" cy="1131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6" name="Line 6"/>
          <p:cNvSpPr>
            <a:spLocks noChangeShapeType="1"/>
          </p:cNvSpPr>
          <p:nvPr/>
        </p:nvSpPr>
        <p:spPr bwMode="auto">
          <a:xfrm flipH="1" flipV="1">
            <a:off x="5297488" y="3671888"/>
            <a:ext cx="2801937" cy="987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7" name="Line 7"/>
          <p:cNvSpPr>
            <a:spLocks noChangeShapeType="1"/>
          </p:cNvSpPr>
          <p:nvPr/>
        </p:nvSpPr>
        <p:spPr bwMode="auto">
          <a:xfrm>
            <a:off x="1335088" y="3598863"/>
            <a:ext cx="1074737" cy="538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8" name="Line 8"/>
          <p:cNvSpPr>
            <a:spLocks noChangeShapeType="1"/>
          </p:cNvSpPr>
          <p:nvPr/>
        </p:nvSpPr>
        <p:spPr bwMode="auto">
          <a:xfrm>
            <a:off x="3556000" y="1612900"/>
            <a:ext cx="1697038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49" name="Line 9"/>
          <p:cNvSpPr>
            <a:spLocks noChangeShapeType="1"/>
          </p:cNvSpPr>
          <p:nvPr/>
        </p:nvSpPr>
        <p:spPr bwMode="auto">
          <a:xfrm flipH="1">
            <a:off x="5834063" y="1684338"/>
            <a:ext cx="1162050" cy="985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0" y="2438400"/>
            <a:ext cx="14986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Ladrillo producido en la comunidad (y llevado a la planta en una carreta de buey)</a:t>
            </a:r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1281113" y="1387475"/>
            <a:ext cx="2384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Ingeniero Hondureño </a:t>
            </a:r>
          </a:p>
        </p:txBody>
      </p:sp>
      <p:sp>
        <p:nvSpPr>
          <p:cNvPr id="112652" name="Text Box 12"/>
          <p:cNvSpPr txBox="1">
            <a:spLocks noChangeArrowheads="1"/>
          </p:cNvSpPr>
          <p:nvPr/>
        </p:nvSpPr>
        <p:spPr bwMode="auto">
          <a:xfrm>
            <a:off x="5005388" y="1395413"/>
            <a:ext cx="38052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Maestro de obra de la comunidad </a:t>
            </a:r>
          </a:p>
        </p:txBody>
      </p:sp>
      <p:sp>
        <p:nvSpPr>
          <p:cNvPr id="112653" name="Text Box 13"/>
          <p:cNvSpPr txBox="1">
            <a:spLocks noChangeArrowheads="1"/>
          </p:cNvSpPr>
          <p:nvPr/>
        </p:nvSpPr>
        <p:spPr bwMode="auto">
          <a:xfrm>
            <a:off x="7486650" y="4597400"/>
            <a:ext cx="16573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HN" sz="1600"/>
              <a:t>Ayudantes y abonados </a:t>
            </a:r>
          </a:p>
        </p:txBody>
      </p:sp>
      <p:sp>
        <p:nvSpPr>
          <p:cNvPr id="58381" name="Text Box 14"/>
          <p:cNvSpPr txBox="1">
            <a:spLocks noChangeArrowheads="1"/>
          </p:cNvSpPr>
          <p:nvPr/>
        </p:nvSpPr>
        <p:spPr bwMode="auto">
          <a:xfrm>
            <a:off x="0" y="652145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1600"/>
              <a:t>Construcción de la planta de tratamiento de Agalteca, Francisco Morazán, Honduras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nimBg="1"/>
      <p:bldP spid="112646" grpId="0" animBg="1"/>
      <p:bldP spid="112647" grpId="0" animBg="1"/>
      <p:bldP spid="112648" grpId="0" animBg="1"/>
      <p:bldP spid="112649" grpId="0" animBg="1"/>
      <p:bldP spid="112650" grpId="0"/>
      <p:bldP spid="112651" grpId="0"/>
      <p:bldP spid="112652" grpId="0"/>
      <p:bldP spid="11265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smtClean="0"/>
              <a:t>Conclusiones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9850" y="1271588"/>
            <a:ext cx="8599488" cy="5251450"/>
          </a:xfrm>
          <a:noFill/>
          <a:ln>
            <a:noFill/>
          </a:ln>
        </p:spPr>
        <p:txBody>
          <a:bodyPr/>
          <a:lstStyle/>
          <a:p>
            <a:r>
              <a:rPr lang="es-HN" sz="2600" dirty="0" smtClean="0"/>
              <a:t>Creemos que las condiciones del suministro y la calidad del agua en Guatemala son parecidas a las de Honduras</a:t>
            </a:r>
          </a:p>
          <a:p>
            <a:r>
              <a:rPr lang="es-HN" sz="2600" dirty="0" smtClean="0"/>
              <a:t>El programa y la tecnología AguaClara representan una ventana para la RAS-GUA y otras instituciones en Guatemala para introducir plantas de tratamiento sostenibles a los acueductos del país</a:t>
            </a:r>
          </a:p>
          <a:p>
            <a:r>
              <a:rPr lang="es-ES" sz="2600" dirty="0" smtClean="0"/>
              <a:t>Pedimos que la RAS-GUA y las instituciones que la conforman consideren el programa y la tecnología AguaClara como una posible solución para el tratamiento de agua potable a nivel comunitario o municipal en Guatemala</a:t>
            </a:r>
            <a:endParaRPr lang="es-HN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smtClean="0"/>
              <a:t>Preguntas y comentarios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189413" y="1927915"/>
            <a:ext cx="45894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>
                <a:solidFill>
                  <a:schemeClr val="accent2"/>
                </a:solidFill>
              </a:rPr>
              <a:t>www.aguaclara.cee.cornell.edu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69329" y="3752912"/>
            <a:ext cx="32797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>
                <a:solidFill>
                  <a:schemeClr val="accent2"/>
                </a:solidFill>
              </a:rPr>
              <a:t>www.apphonduras.org</a:t>
            </a:r>
          </a:p>
        </p:txBody>
      </p:sp>
      <p:pic>
        <p:nvPicPr>
          <p:cNvPr id="4104" name="Picture 8" descr="AguaClara Logo Larg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8762" y="1591096"/>
            <a:ext cx="3861352" cy="100311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</p:pic>
      <p:graphicFrame>
        <p:nvGraphicFramePr>
          <p:cNvPr id="4098" name="Object 19"/>
          <p:cNvGraphicFramePr>
            <a:graphicFrameLocks noChangeAspect="1"/>
          </p:cNvGraphicFramePr>
          <p:nvPr/>
        </p:nvGraphicFramePr>
        <p:xfrm>
          <a:off x="1422400" y="2878211"/>
          <a:ext cx="1567543" cy="2293427"/>
        </p:xfrm>
        <a:graphic>
          <a:graphicData uri="http://schemas.openxmlformats.org/presentationml/2006/ole">
            <p:oleObj spid="_x0000_s82946" r:id="rId4" imgW="2448267" imgH="3134162" progId="">
              <p:embed/>
            </p:oleObj>
          </a:graphicData>
        </a:graphic>
      </p:graphicFrame>
      <p:pic>
        <p:nvPicPr>
          <p:cNvPr id="8" name="Picture 16" descr="CEE a ppt cove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0200" y="5588227"/>
            <a:ext cx="4267200" cy="954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063671" y="5864696"/>
            <a:ext cx="311655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200" b="1" dirty="0" smtClean="0">
                <a:solidFill>
                  <a:schemeClr val="accent2"/>
                </a:solidFill>
              </a:rPr>
              <a:t>www.cee.cornell.edu</a:t>
            </a:r>
            <a:endParaRPr lang="es-HN" sz="2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57200" y="27432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r>
              <a:rPr lang="es-HN" sz="2800"/>
              <a:t>- Planta convencional/mecanizada</a:t>
            </a:r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s-HN" dirty="0" err="1" smtClean="0"/>
              <a:t>AguaClara</a:t>
            </a:r>
            <a:r>
              <a:rPr lang="es-HN" dirty="0" smtClean="0"/>
              <a:t>:</a:t>
            </a:r>
            <a:br>
              <a:rPr lang="es-HN" dirty="0" smtClean="0"/>
            </a:br>
            <a:r>
              <a:rPr lang="es-HN" sz="3600" dirty="0" smtClean="0"/>
              <a:t>Evaluación de otras alternativas</a:t>
            </a:r>
          </a:p>
        </p:txBody>
      </p:sp>
      <p:pic>
        <p:nvPicPr>
          <p:cNvPr id="7" name="Picture 3" descr="0015_08_5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429000"/>
            <a:ext cx="49101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7675" y="3306763"/>
            <a:ext cx="3006725" cy="3398837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</p:pic>
      <p:sp>
        <p:nvSpPr>
          <p:cNvPr id="21510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1600200"/>
          </a:xfrm>
          <a:noFill/>
        </p:spPr>
        <p:txBody>
          <a:bodyPr/>
          <a:lstStyle/>
          <a:p>
            <a:r>
              <a:rPr lang="es-HN" smtClean="0"/>
              <a:t>Evaluación de otras alternativas de potabilización a nivel comunitario o municipal: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752600" y="27432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- Filtración lenta de arena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-109538" y="2743200"/>
            <a:ext cx="716280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defRPr/>
            </a:pPr>
            <a:r>
              <a:rPr lang="es-HN" sz="2800" kern="0" dirty="0">
                <a:solidFill>
                  <a:schemeClr val="tx1"/>
                </a:solidFill>
                <a:latin typeface="+mn-lt"/>
              </a:rPr>
              <a:t>- Filtración en múltiples etapas (</a:t>
            </a:r>
            <a:r>
              <a:rPr lang="es-HN" sz="2800" kern="0" dirty="0" err="1">
                <a:solidFill>
                  <a:schemeClr val="tx1"/>
                </a:solidFill>
                <a:latin typeface="+mn-lt"/>
              </a:rPr>
              <a:t>FiME</a:t>
            </a:r>
            <a:r>
              <a:rPr lang="es-HN" sz="2800" kern="0" dirty="0">
                <a:solidFill>
                  <a:schemeClr val="tx1"/>
                </a:solidFill>
                <a:latin typeface="+mn-lt"/>
              </a:rPr>
              <a:t>)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5800" y="3451225"/>
            <a:ext cx="792480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3000" b="1">
                <a:solidFill>
                  <a:srgbClr val="FF0000"/>
                </a:solidFill>
              </a:rPr>
              <a:t>Altos costos constructivos y operativos</a:t>
            </a:r>
          </a:p>
          <a:p>
            <a:pPr algn="ctr"/>
            <a:endParaRPr lang="es-HN" b="1">
              <a:solidFill>
                <a:srgbClr val="FF0000"/>
              </a:solidFill>
            </a:endParaRPr>
          </a:p>
          <a:p>
            <a:pPr algn="ctr"/>
            <a:r>
              <a:rPr lang="es-HN" sz="3000" b="1">
                <a:solidFill>
                  <a:srgbClr val="FF0000"/>
                </a:solidFill>
              </a:rPr>
              <a:t>Dependen de energía eléctrica</a:t>
            </a:r>
          </a:p>
          <a:p>
            <a:pPr algn="ctr"/>
            <a:endParaRPr lang="es-HN" b="1">
              <a:solidFill>
                <a:srgbClr val="FF0000"/>
              </a:solidFill>
            </a:endParaRPr>
          </a:p>
          <a:p>
            <a:pPr algn="ctr"/>
            <a:r>
              <a:rPr lang="es-HN" sz="3000" b="1">
                <a:solidFill>
                  <a:srgbClr val="FF0000"/>
                </a:solidFill>
              </a:rPr>
              <a:t>Dependen de repuestos y expertos importados</a:t>
            </a:r>
          </a:p>
          <a:p>
            <a:pPr algn="ctr"/>
            <a:endParaRPr lang="es-HN" b="1">
              <a:solidFill>
                <a:srgbClr val="FF0000"/>
              </a:solidFill>
            </a:endParaRPr>
          </a:p>
          <a:p>
            <a:pPr algn="ctr"/>
            <a:r>
              <a:rPr lang="es-HN" sz="3000" b="1">
                <a:solidFill>
                  <a:srgbClr val="FF0000"/>
                </a:solidFill>
              </a:rPr>
              <a:t>Complicadas de operar</a:t>
            </a:r>
          </a:p>
          <a:p>
            <a:pPr algn="ctr"/>
            <a:endParaRPr lang="es-HN" sz="2000" b="1">
              <a:solidFill>
                <a:srgbClr val="FF0000"/>
              </a:solidFill>
            </a:endParaRPr>
          </a:p>
        </p:txBody>
      </p:sp>
      <p:pic>
        <p:nvPicPr>
          <p:cNvPr id="80898" name="Picture 2" descr="C:\Users\aguaclara\Pictures\Gira de Estudiantes 2008\Filtros Lentos, Los Arcos, Danli\DSC015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3276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438400" y="4179888"/>
            <a:ext cx="4191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3200" b="1">
                <a:solidFill>
                  <a:srgbClr val="FF0000"/>
                </a:solidFill>
              </a:rPr>
              <a:t>Sólo aguanta muy bajas turbiedades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52600" y="6400800"/>
            <a:ext cx="6067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2000"/>
              <a:t>Filtro lento de arena, Los Arcos, Danlí, Honduras</a:t>
            </a: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9575" y="3276600"/>
            <a:ext cx="5410200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911850" y="3430588"/>
            <a:ext cx="323215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HN" sz="2200" b="1">
                <a:solidFill>
                  <a:schemeClr val="tx1"/>
                </a:solidFill>
              </a:rPr>
              <a:t>Limitada por altas turbiedades de agua cruda</a:t>
            </a:r>
          </a:p>
          <a:p>
            <a:pPr>
              <a:buFontTx/>
              <a:buChar char="•"/>
            </a:pPr>
            <a:endParaRPr lang="es-HN" sz="2200" b="1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s-HN" sz="2200" b="1">
                <a:solidFill>
                  <a:schemeClr val="tx1"/>
                </a:solidFill>
              </a:rPr>
              <a:t>Relativamente altos costos constructivos</a:t>
            </a:r>
          </a:p>
          <a:p>
            <a:pPr>
              <a:buFontTx/>
              <a:buChar char="•"/>
            </a:pPr>
            <a:endParaRPr lang="es-HN" sz="2200" b="1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s-HN" sz="2200" b="1">
                <a:solidFill>
                  <a:schemeClr val="tx1"/>
                </a:solidFill>
              </a:rPr>
              <a:t>Requiere espacios grandes</a:t>
            </a:r>
          </a:p>
          <a:p>
            <a:pPr>
              <a:buFontTx/>
              <a:buChar char="•"/>
            </a:pPr>
            <a:endParaRPr lang="es-HN" sz="22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2" grpId="0"/>
      <p:bldP spid="12" grpId="1"/>
      <p:bldP spid="14" grpId="0"/>
      <p:bldP spid="10" grpId="0" build="allAtOnce"/>
      <p:bldP spid="17" grpId="0"/>
      <p:bldP spid="17" grpId="1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685800" y="0"/>
            <a:ext cx="8458200" cy="1143000"/>
          </a:xfrm>
          <a:noFill/>
        </p:spPr>
        <p:txBody>
          <a:bodyPr/>
          <a:lstStyle/>
          <a:p>
            <a:r>
              <a:rPr lang="en-US" smtClean="0"/>
              <a:t>La estrategia de AguaClara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6686" y="1344386"/>
            <a:ext cx="31242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" descr="DSC02022.jpg"/>
          <p:cNvPicPr>
            <a:picLocks noGrp="1" noChangeAspect="1"/>
          </p:cNvPicPr>
          <p:nvPr isPhoto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5714" y="3995964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6435499" y="3592286"/>
            <a:ext cx="1763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 dirty="0" err="1"/>
              <a:t>Marcala</a:t>
            </a:r>
            <a:r>
              <a:rPr lang="es-HN" sz="1600" dirty="0"/>
              <a:t>, La Paz</a:t>
            </a: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5805714" y="6299201"/>
            <a:ext cx="30915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HN" sz="1600" dirty="0"/>
              <a:t>Cuatro Comunidades, Francisco Morazán</a:t>
            </a: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7259" y="1248227"/>
            <a:ext cx="5580741" cy="534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Tratamiento con </a:t>
            </a:r>
            <a:r>
              <a:rPr lang="es-HN" sz="2400" b="1" i="1" u="sng" dirty="0">
                <a:solidFill>
                  <a:schemeClr val="tx1"/>
                </a:solidFill>
                <a:sym typeface="Wingdings" pitchFamily="2" charset="2"/>
              </a:rPr>
              <a:t>procesos convencionales</a:t>
            </a: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 de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s-HN" sz="2400" b="1" i="1" u="sng" dirty="0">
                <a:solidFill>
                  <a:schemeClr val="tx1"/>
                </a:solidFill>
                <a:sym typeface="Wingdings" pitchFamily="2" charset="2"/>
              </a:rPr>
              <a:t>diseño innovador</a:t>
            </a: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 con </a:t>
            </a:r>
            <a:r>
              <a:rPr lang="es-HN" sz="2400" b="1" i="1" u="sng" dirty="0">
                <a:solidFill>
                  <a:schemeClr val="tx1"/>
                </a:solidFill>
                <a:sym typeface="Wingdings" pitchFamily="2" charset="2"/>
              </a:rPr>
              <a:t>materiales locales</a:t>
            </a:r>
            <a:r>
              <a:rPr lang="es-HN" sz="2400" b="1" dirty="0">
                <a:solidFill>
                  <a:schemeClr val="tx1"/>
                </a:solidFill>
                <a:sym typeface="Wingdings" pitchFamily="2" charset="2"/>
              </a:rPr>
              <a:t>: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Coagulación con sulfato de aluminio (comercialmente disponible en </a:t>
            </a:r>
            <a:r>
              <a:rPr lang="es-HN" sz="1800" dirty="0" smtClean="0">
                <a:solidFill>
                  <a:schemeClr val="tx1"/>
                </a:solidFill>
                <a:sym typeface="Wingdings" pitchFamily="2" charset="2"/>
              </a:rPr>
              <a:t>Honduras y prácticamente todo el mundo)</a:t>
            </a:r>
            <a:endParaRPr lang="es-HN" sz="1800" dirty="0">
              <a:solidFill>
                <a:schemeClr val="tx1"/>
              </a:solidFill>
              <a:sym typeface="Wingdings" pitchFamily="2" charset="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Floculación vertical hidráulica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Sedimentación con flujo ascendente con placas </a:t>
            </a:r>
            <a:r>
              <a:rPr lang="es-HN" sz="1800" dirty="0" err="1">
                <a:solidFill>
                  <a:schemeClr val="tx1"/>
                </a:solidFill>
                <a:sym typeface="Wingdings" pitchFamily="2" charset="2"/>
              </a:rPr>
              <a:t>sedimentadoras</a:t>
            </a:r>
            <a:endParaRPr lang="es-HN" sz="1800" dirty="0">
              <a:solidFill>
                <a:schemeClr val="tx1"/>
              </a:solidFill>
              <a:sym typeface="Wingdings" pitchFamily="2" charset="2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Desinfección con cloro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>
                <a:solidFill>
                  <a:schemeClr val="tx1"/>
                </a:solidFill>
                <a:sym typeface="Wingdings" pitchFamily="2" charset="2"/>
              </a:rPr>
              <a:t>Sin filtración logra tratar el agua a &lt; 5 UTN (desde luego  siempre se puede agregar un </a:t>
            </a:r>
            <a:r>
              <a:rPr lang="es-HN" sz="1800" dirty="0" smtClean="0">
                <a:solidFill>
                  <a:schemeClr val="tx1"/>
                </a:solidFill>
                <a:sym typeface="Wingdings" pitchFamily="2" charset="2"/>
              </a:rPr>
              <a:t>filtro después de sedimentación)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s-HN" sz="1800" dirty="0" smtClean="0">
                <a:solidFill>
                  <a:schemeClr val="tx1"/>
                </a:solidFill>
                <a:sym typeface="Wingdings" pitchFamily="2" charset="2"/>
              </a:rPr>
              <a:t>Utilizar materiales localmente producidos  o normalmente disponibles en la comunidad</a:t>
            </a:r>
            <a:endParaRPr lang="es-HN" sz="1800" dirty="0">
              <a:solidFill>
                <a:schemeClr val="tx1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  <a:noFill/>
        </p:spPr>
        <p:txBody>
          <a:bodyPr/>
          <a:lstStyle/>
          <a:p>
            <a:r>
              <a:rPr lang="es-HN" smtClean="0"/>
              <a:t>Un vistazo a planta AguaClara</a:t>
            </a: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0" y="1219200"/>
            <a:ext cx="9144000" cy="5638800"/>
          </a:xfrm>
          <a:prstGeom prst="rect">
            <a:avLst/>
          </a:prstGeom>
          <a:solidFill>
            <a:schemeClr val="bg1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438275"/>
            <a:ext cx="7789863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762000" y="6248400"/>
            <a:ext cx="2895600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Tanque de floculación</a:t>
            </a:r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3810000" y="1600200"/>
            <a:ext cx="2462213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Bodega</a:t>
            </a:r>
          </a:p>
        </p:txBody>
      </p:sp>
      <p:sp>
        <p:nvSpPr>
          <p:cNvPr id="23559" name="Text Box 6"/>
          <p:cNvSpPr txBox="1">
            <a:spLocks noChangeArrowheads="1"/>
          </p:cNvSpPr>
          <p:nvPr/>
        </p:nvSpPr>
        <p:spPr bwMode="auto">
          <a:xfrm>
            <a:off x="6629400" y="4784725"/>
            <a:ext cx="2435225" cy="7016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Tanque de entrada y</a:t>
            </a:r>
          </a:p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dosificación</a:t>
            </a:r>
          </a:p>
        </p:txBody>
      </p:sp>
      <p:sp>
        <p:nvSpPr>
          <p:cNvPr id="23560" name="Line 7"/>
          <p:cNvSpPr>
            <a:spLocks noChangeShapeType="1"/>
          </p:cNvSpPr>
          <p:nvPr/>
        </p:nvSpPr>
        <p:spPr bwMode="auto">
          <a:xfrm flipH="1" flipV="1">
            <a:off x="7035800" y="4162425"/>
            <a:ext cx="508000" cy="7143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457200" y="4953000"/>
            <a:ext cx="1822450" cy="823913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Tanques de </a:t>
            </a:r>
          </a:p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sedimentación</a:t>
            </a:r>
            <a:r>
              <a:rPr lang="es-HN" sz="2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3562" name="Line 9"/>
          <p:cNvSpPr>
            <a:spLocks noChangeShapeType="1"/>
          </p:cNvSpPr>
          <p:nvPr/>
        </p:nvSpPr>
        <p:spPr bwMode="auto">
          <a:xfrm flipV="1">
            <a:off x="2819400" y="5334000"/>
            <a:ext cx="83820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H="1" flipV="1">
            <a:off x="6172200" y="5562600"/>
            <a:ext cx="304800" cy="22860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3564" name="AutoShape 12"/>
          <p:cNvSpPr>
            <a:spLocks/>
          </p:cNvSpPr>
          <p:nvPr/>
        </p:nvSpPr>
        <p:spPr bwMode="auto">
          <a:xfrm rot="-3626953">
            <a:off x="2438400" y="3962400"/>
            <a:ext cx="381000" cy="1752600"/>
          </a:xfrm>
          <a:prstGeom prst="leftBrace">
            <a:avLst>
              <a:gd name="adj1" fmla="val 3833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en-US" sz="2000"/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7010400" y="1736725"/>
            <a:ext cx="2209800" cy="10064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Barriles o pilas de cloro y sulfato de aluminio</a:t>
            </a:r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 flipV="1">
            <a:off x="6019800" y="3733800"/>
            <a:ext cx="609600" cy="228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7" name="Line 16"/>
          <p:cNvSpPr>
            <a:spLocks noChangeShapeType="1"/>
          </p:cNvSpPr>
          <p:nvPr/>
        </p:nvSpPr>
        <p:spPr bwMode="auto">
          <a:xfrm flipV="1">
            <a:off x="1905000" y="49530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68" name="Text Box 17"/>
          <p:cNvSpPr txBox="1">
            <a:spLocks noChangeArrowheads="1"/>
          </p:cNvSpPr>
          <p:nvPr/>
        </p:nvSpPr>
        <p:spPr bwMode="auto">
          <a:xfrm>
            <a:off x="1752600" y="2422525"/>
            <a:ext cx="2206625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Canal distribuidor</a:t>
            </a:r>
          </a:p>
        </p:txBody>
      </p:sp>
      <p:sp>
        <p:nvSpPr>
          <p:cNvPr id="23569" name="Line 9"/>
          <p:cNvSpPr>
            <a:spLocks noChangeShapeType="1"/>
          </p:cNvSpPr>
          <p:nvPr/>
        </p:nvSpPr>
        <p:spPr bwMode="auto">
          <a:xfrm>
            <a:off x="3200400" y="2743200"/>
            <a:ext cx="7620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med"/>
            <a:tailEnd type="triangl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70" name="Text Box 14"/>
          <p:cNvSpPr txBox="1">
            <a:spLocks noChangeArrowheads="1"/>
          </p:cNvSpPr>
          <p:nvPr/>
        </p:nvSpPr>
        <p:spPr bwMode="auto">
          <a:xfrm>
            <a:off x="6248400" y="5927725"/>
            <a:ext cx="2001838" cy="396875"/>
          </a:xfrm>
          <a:prstGeom prst="rect">
            <a:avLst/>
          </a:prstGeom>
          <a:noFill/>
          <a:ln w="12700">
            <a:noFill/>
            <a:miter lim="800000"/>
            <a:headEnd type="none" w="lg" len="med"/>
            <a:tailEnd type="none" w="lg" len="med"/>
          </a:ln>
        </p:spPr>
        <p:txBody>
          <a:bodyPr wrap="none">
            <a:spAutoFit/>
          </a:bodyPr>
          <a:lstStyle/>
          <a:p>
            <a:pPr eaLnBrk="0" hangingPunct="0"/>
            <a:r>
              <a:rPr lang="es-HN" sz="2000" b="1">
                <a:solidFill>
                  <a:schemeClr val="tx1"/>
                </a:solidFill>
                <a:latin typeface="Times New Roman" pitchFamily="18" charset="0"/>
              </a:rPr>
              <a:t>Salida/Cloración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Planta – edificio y plantel</a:t>
            </a:r>
          </a:p>
        </p:txBody>
      </p:sp>
      <p:pic>
        <p:nvPicPr>
          <p:cNvPr id="24579" name="Picture 19" descr="DSC022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954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30"/>
          <p:cNvSpPr txBox="1">
            <a:spLocks noChangeArrowheads="1"/>
          </p:cNvSpPr>
          <p:nvPr/>
        </p:nvSpPr>
        <p:spPr bwMode="auto">
          <a:xfrm>
            <a:off x="1939925" y="6445250"/>
            <a:ext cx="5527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HN" sz="1600"/>
              <a:t>Planta de tratamiento de Támara, Francisco Morazán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ChangeArrowheads="1"/>
          </p:cNvSpPr>
          <p:nvPr/>
        </p:nvSpPr>
        <p:spPr bwMode="auto">
          <a:xfrm>
            <a:off x="457200" y="0"/>
            <a:ext cx="8458200" cy="1143000"/>
          </a:xfrm>
          <a:prstGeom prst="rect">
            <a:avLst/>
          </a:prstGeom>
          <a:solidFill>
            <a:schemeClr val="bg1">
              <a:alpha val="74901"/>
            </a:schemeClr>
          </a:solidFill>
          <a:ln w="0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s-HN" sz="4000" b="1"/>
              <a:t>Planta – edificio y plantel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0" y="647700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HN" sz="1600"/>
              <a:t>Planta de tratamiento de Cuatro Comunidades, Francisco Morazán </a:t>
            </a: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77256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5818</TotalTime>
  <Words>1706</Words>
  <Application>Microsoft Office PowerPoint</Application>
  <PresentationFormat>On-screen Show (4:3)</PresentationFormat>
  <Paragraphs>355</Paragraphs>
  <Slides>42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1_Default Design</vt:lpstr>
      <vt:lpstr>Bitmap Image</vt:lpstr>
      <vt:lpstr>  AguaClara:   Una alternativa para el tratamiento de    agua para consumo humano </vt:lpstr>
      <vt:lpstr>AguaClara</vt:lpstr>
      <vt:lpstr>Organización actual del proyecto</vt:lpstr>
      <vt:lpstr>AguaClara: Antecedentes en Honduras</vt:lpstr>
      <vt:lpstr>AguaClara: Evaluación de otras alternativas</vt:lpstr>
      <vt:lpstr>La estrategia de AguaClara</vt:lpstr>
      <vt:lpstr>Un vistazo a planta AguaClara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Proceso constructivo</vt:lpstr>
      <vt:lpstr>Procesos de mantenimiento y seguimiento</vt:lpstr>
      <vt:lpstr>Experiencias en Honduras</vt:lpstr>
      <vt:lpstr>Experiencias - La 34, Yoro</vt:lpstr>
      <vt:lpstr>Experiencias - Ojojona</vt:lpstr>
      <vt:lpstr>Experiencias - Támara</vt:lpstr>
      <vt:lpstr>Experiencias – Marcala, La Paz</vt:lpstr>
      <vt:lpstr>Experiencias –  Cuatro Comuniades</vt:lpstr>
      <vt:lpstr>Experiencias - Agalteca</vt:lpstr>
      <vt:lpstr>Evaluación y resultados</vt:lpstr>
      <vt:lpstr>Remoción de turbiedad</vt:lpstr>
      <vt:lpstr>Remoción de turbiedad</vt:lpstr>
      <vt:lpstr>Remoción de turbiedad</vt:lpstr>
      <vt:lpstr>Remoción de turbiedad</vt:lpstr>
      <vt:lpstr>Remoción de contaminación bacteriológica</vt:lpstr>
      <vt:lpstr>Costos operativos aproximados</vt:lpstr>
      <vt:lpstr>Conclusiones – ¿Qué es lo que nos hace diferente?</vt:lpstr>
      <vt:lpstr>Conclusiones – ¿Qué es lo que nos hace diferente?</vt:lpstr>
      <vt:lpstr>Conclusiones </vt:lpstr>
      <vt:lpstr>Preguntas y comentarios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AguaClara</dc:creator>
  <cp:lastModifiedBy>Dan Smith</cp:lastModifiedBy>
  <cp:revision>333</cp:revision>
  <dcterms:created xsi:type="dcterms:W3CDTF">2007-10-03T14:56:53Z</dcterms:created>
  <dcterms:modified xsi:type="dcterms:W3CDTF">2010-01-08T17:33:23Z</dcterms:modified>
</cp:coreProperties>
</file>