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handoutMasterIdLst>
    <p:handoutMasterId r:id="rId51"/>
  </p:handoutMasterIdLst>
  <p:sldIdLst>
    <p:sldId id="319" r:id="rId2"/>
    <p:sldId id="405" r:id="rId3"/>
    <p:sldId id="368" r:id="rId4"/>
    <p:sldId id="329" r:id="rId5"/>
    <p:sldId id="331" r:id="rId6"/>
    <p:sldId id="320" r:id="rId7"/>
    <p:sldId id="333" r:id="rId8"/>
    <p:sldId id="335" r:id="rId9"/>
    <p:sldId id="354" r:id="rId10"/>
    <p:sldId id="392" r:id="rId11"/>
    <p:sldId id="334" r:id="rId12"/>
    <p:sldId id="352" r:id="rId13"/>
    <p:sldId id="366" r:id="rId14"/>
    <p:sldId id="393" r:id="rId15"/>
    <p:sldId id="394" r:id="rId16"/>
    <p:sldId id="401" r:id="rId17"/>
    <p:sldId id="358" r:id="rId18"/>
    <p:sldId id="336" r:id="rId19"/>
    <p:sldId id="361" r:id="rId20"/>
    <p:sldId id="337" r:id="rId21"/>
    <p:sldId id="364" r:id="rId22"/>
    <p:sldId id="367" r:id="rId23"/>
    <p:sldId id="371" r:id="rId24"/>
    <p:sldId id="372" r:id="rId25"/>
    <p:sldId id="377" r:id="rId26"/>
    <p:sldId id="379" r:id="rId27"/>
    <p:sldId id="375" r:id="rId28"/>
    <p:sldId id="380" r:id="rId29"/>
    <p:sldId id="382" r:id="rId30"/>
    <p:sldId id="406" r:id="rId31"/>
    <p:sldId id="408" r:id="rId32"/>
    <p:sldId id="407" r:id="rId33"/>
    <p:sldId id="409" r:id="rId34"/>
    <p:sldId id="413" r:id="rId35"/>
    <p:sldId id="412" r:id="rId36"/>
    <p:sldId id="416" r:id="rId37"/>
    <p:sldId id="417" r:id="rId38"/>
    <p:sldId id="414" r:id="rId39"/>
    <p:sldId id="415" r:id="rId40"/>
    <p:sldId id="383" r:id="rId41"/>
    <p:sldId id="385" r:id="rId42"/>
    <p:sldId id="390" r:id="rId43"/>
    <p:sldId id="387" r:id="rId44"/>
    <p:sldId id="395" r:id="rId45"/>
    <p:sldId id="386" r:id="rId46"/>
    <p:sldId id="400" r:id="rId47"/>
    <p:sldId id="398" r:id="rId48"/>
    <p:sldId id="389" r:id="rId49"/>
  </p:sldIdLst>
  <p:sldSz cx="9144000" cy="6858000" type="screen4x3"/>
  <p:notesSz cx="7315200" cy="9601200"/>
  <p:defaultTextStyle>
    <a:defPPr>
      <a:defRPr lang="es-HN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0066"/>
    <a:srgbClr val="FF9900"/>
    <a:srgbClr val="FFFF00"/>
    <a:srgbClr val="FF0000"/>
    <a:srgbClr val="2265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60" autoAdjust="0"/>
    <p:restoredTop sz="80715" autoAdjust="0"/>
  </p:normalViewPr>
  <p:slideViewPr>
    <p:cSldViewPr snapToGrid="0">
      <p:cViewPr>
        <p:scale>
          <a:sx n="75" d="100"/>
          <a:sy n="75" d="100"/>
        </p:scale>
        <p:origin x="-75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10"/>
    </p:cViewPr>
  </p:sorterViewPr>
  <p:notesViewPr>
    <p:cSldViewPr snapToGrid="0">
      <p:cViewPr varScale="1">
        <p:scale>
          <a:sx n="48" d="100"/>
          <a:sy n="48" d="100"/>
        </p:scale>
        <p:origin x="-2076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6778B5E-7DD2-465A-9EAA-170AEEEA7EE1}" type="datetimeFigureOut">
              <a:rPr lang="es-HN"/>
              <a:pPr>
                <a:defRPr/>
              </a:pPr>
              <a:t>08/01/2010</a:t>
            </a:fld>
            <a:endParaRPr lang="es-HN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23CE3F4-0A84-44DB-B698-6CE061773B29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HN" noProof="0" smtClean="0"/>
              <a:t>Click to edit Master text styles</a:t>
            </a:r>
          </a:p>
          <a:p>
            <a:pPr lvl="1"/>
            <a:r>
              <a:rPr lang="es-HN" noProof="0" smtClean="0"/>
              <a:t>Second level</a:t>
            </a:r>
          </a:p>
          <a:p>
            <a:pPr lvl="2"/>
            <a:r>
              <a:rPr lang="es-HN" noProof="0" smtClean="0"/>
              <a:t>Third level</a:t>
            </a:r>
          </a:p>
          <a:p>
            <a:pPr lvl="3"/>
            <a:r>
              <a:rPr lang="es-HN" noProof="0" smtClean="0"/>
              <a:t>Fourth level</a:t>
            </a:r>
          </a:p>
          <a:p>
            <a:pPr lvl="4"/>
            <a:r>
              <a:rPr lang="es-H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E185F9F-DF42-4432-AE27-F2E07C3559AA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43B0B-9442-416D-986B-DDB31871929D}" type="slidenum">
              <a:rPr lang="es-HN" smtClean="0"/>
              <a:pPr/>
              <a:t>1</a:t>
            </a:fld>
            <a:endParaRPr lang="es-HN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5CAB49A-AD4E-4093-B848-DEB74BD47895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B644AF14-77A6-4CEE-AAEB-4580A321A609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164CF572-6B17-4D5B-93C6-1C3F85D6719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39F605CD-EE92-4243-94DB-76218ED074A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13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A468FA7-B5F4-4842-A8EB-B67203EBB364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14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20419C58-2E80-42E3-8173-276C4561D263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15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16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17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F8B5165-797E-447F-9685-FEDAC566DC1D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85CD4EC-DF04-435F-B75F-EE9D21CEFB0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775D2-2742-4D73-8042-BAA01906CDB1}" type="slidenum">
              <a:rPr lang="es-HN" smtClean="0"/>
              <a:pPr/>
              <a:t>2</a:t>
            </a:fld>
            <a:endParaRPr lang="es-HN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3EBACCD-804C-488E-AA94-A96A710E73E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903CF31-76C1-4888-B3FA-53FDF1A424C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EED51FF8-BFA9-45ED-903C-1031DA4C147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AEF3C5-3054-4CBE-959B-0EA9653CC318}" type="slidenum">
              <a:rPr lang="es-HN"/>
              <a:pPr/>
              <a:t>38</a:t>
            </a:fld>
            <a:endParaRPr lang="es-H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1E1D6E-09A6-4FC7-BED3-1A3E7728B1A2}" type="slidenum">
              <a:rPr lang="es-HN"/>
              <a:pPr/>
              <a:t>39</a:t>
            </a:fld>
            <a:endParaRPr lang="es-HN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04C7ED7-C4E2-41F0-B072-15753CCE3796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88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AguaClara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1430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Clear Water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5A92-ACA7-451A-B7F6-14759004E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D0FA6-3600-4349-AC50-2AF06BBC1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EA46F-17BF-4DBB-A4EB-C4BB2B4E2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35B36-09D3-415F-8246-8019219D5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45E8-3CFE-4FC6-A212-5B6F5076C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7C6E-17B4-4EAB-B073-22C924BAB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48962-7598-40ED-8C4B-CA9A6D9C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3340-A384-4314-8225-1AF2C0AB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3934-5360-4398-B65B-65FAB2239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46D-488B-450E-AAA4-F7944C74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H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19D0-58EC-49CF-8ACB-FA558C6A0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9ED1D51-D029-44CD-909E-E3B288C0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07" r:id="rId10"/>
    <p:sldLayoutId id="2147483808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AGUACLARA/performance+parameters+analysis+in+2D+-+simulation+experiments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8" descr="IMGP278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7729538" cy="2438400"/>
          </a:xfrm>
          <a:solidFill>
            <a:schemeClr val="bg1">
              <a:alpha val="59999"/>
            </a:schemeClr>
          </a:solidFill>
          <a:ln>
            <a:noFill/>
          </a:ln>
        </p:spPr>
        <p:txBody>
          <a:bodyPr/>
          <a:lstStyle/>
          <a:p>
            <a:pPr algn="l" eaLnBrk="1" hangingPunct="1"/>
            <a:r>
              <a:rPr lang="es-HN" sz="4500" smtClean="0">
                <a:solidFill>
                  <a:schemeClr val="tx1"/>
                </a:solidFill>
              </a:rPr>
              <a:t>  AguaClara:</a:t>
            </a:r>
            <a:r>
              <a:rPr lang="es-HN" sz="4000" smtClean="0">
                <a:solidFill>
                  <a:schemeClr val="tx1"/>
                </a:solidFill>
              </a:rPr>
              <a:t/>
            </a:r>
            <a:br>
              <a:rPr lang="es-HN" sz="4000" smtClean="0">
                <a:solidFill>
                  <a:schemeClr val="tx1"/>
                </a:solidFill>
              </a:rPr>
            </a:br>
            <a:r>
              <a:rPr lang="es-HN" sz="4000" smtClean="0">
                <a:solidFill>
                  <a:schemeClr val="tx1"/>
                </a:solidFill>
              </a:rPr>
              <a:t>  </a:t>
            </a:r>
            <a:r>
              <a:rPr lang="es-HN" sz="3000" i="1" smtClean="0">
                <a:solidFill>
                  <a:schemeClr val="tx1"/>
                </a:solidFill>
              </a:rPr>
              <a:t>Una alternativa para el tratamiento de</a:t>
            </a:r>
            <a:br>
              <a:rPr lang="es-HN" sz="3000" i="1" smtClean="0">
                <a:solidFill>
                  <a:schemeClr val="tx1"/>
                </a:solidFill>
              </a:rPr>
            </a:br>
            <a:r>
              <a:rPr lang="es-HN" sz="3000" i="1" smtClean="0">
                <a:solidFill>
                  <a:schemeClr val="tx1"/>
                </a:solidFill>
              </a:rPr>
              <a:t>   agua para consumo humano 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5653088"/>
            <a:ext cx="9144000" cy="1219200"/>
          </a:xfrm>
          <a:prstGeom prst="rect">
            <a:avLst/>
          </a:prstGeom>
          <a:solidFill>
            <a:schemeClr val="tx1">
              <a:alpha val="74901"/>
            </a:schemeClr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1030" name="Picture 5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3728" y="5864452"/>
            <a:ext cx="3048000" cy="682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6869558" y="5729514"/>
          <a:ext cx="685800" cy="1004888"/>
        </p:xfrm>
        <a:graphic>
          <a:graphicData uri="http://schemas.openxmlformats.org/presentationml/2006/ole">
            <p:oleObj spid="_x0000_s1026" r:id="rId6" imgW="2448267" imgH="3134162" progId="">
              <p:embed/>
            </p:oleObj>
          </a:graphicData>
        </a:graphic>
      </p:graphicFrame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-11113" y="3876675"/>
            <a:ext cx="8077201" cy="1477328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Escuela Regional de Ingeniería Sanitaria y Recursos Hidráulicos (ERIS)</a:t>
            </a:r>
          </a:p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Facultad de Ingeniería, Universidad de San Carlos de Guatemala</a:t>
            </a:r>
          </a:p>
          <a:p>
            <a:endParaRPr lang="es-HN" sz="18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11 </a:t>
            </a:r>
            <a:r>
              <a:rPr lang="es-HN" sz="1800" dirty="0">
                <a:solidFill>
                  <a:schemeClr val="tx1"/>
                </a:solidFill>
                <a:latin typeface="Arial" charset="0"/>
              </a:rPr>
              <a:t>de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enero del 2010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Guatemala de la Asunción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32" name="Picture 8" descr="AguaClara Logo Large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85263" y="5842000"/>
            <a:ext cx="2743200" cy="71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35684" y="5852885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Marcala, La Paz</a:t>
            </a:r>
          </a:p>
        </p:txBody>
      </p:sp>
      <p:pic>
        <p:nvPicPr>
          <p:cNvPr id="26628" name="Picture 5" descr="Marcala 091509 a 092909 0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89025" y="1273175"/>
            <a:ext cx="6977063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DSC0219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" y="135255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Tanque de entrada – Aforo/desarenador </a:t>
            </a:r>
          </a:p>
        </p:txBody>
      </p:sp>
      <p:sp>
        <p:nvSpPr>
          <p:cNvPr id="91166" name="Text Box 30"/>
          <p:cNvSpPr txBox="1">
            <a:spLocks noChangeArrowheads="1"/>
          </p:cNvSpPr>
          <p:nvPr/>
        </p:nvSpPr>
        <p:spPr bwMode="auto">
          <a:xfrm>
            <a:off x="7204075" y="3803650"/>
            <a:ext cx="1768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Vertederos para medir el </a:t>
            </a:r>
            <a:r>
              <a:rPr lang="es-HN" sz="2000" dirty="0" smtClean="0"/>
              <a:t>caudal</a:t>
            </a:r>
            <a:endParaRPr lang="es-HN" sz="2000" dirty="0"/>
          </a:p>
        </p:txBody>
      </p:sp>
      <p:sp>
        <p:nvSpPr>
          <p:cNvPr id="91167" name="Line 9"/>
          <p:cNvSpPr>
            <a:spLocks noChangeShapeType="1"/>
          </p:cNvSpPr>
          <p:nvPr/>
        </p:nvSpPr>
        <p:spPr bwMode="auto">
          <a:xfrm flipH="1">
            <a:off x="3124200" y="4064000"/>
            <a:ext cx="4110038" cy="660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1168" name="Line 9"/>
          <p:cNvSpPr>
            <a:spLocks noChangeShapeType="1"/>
          </p:cNvSpPr>
          <p:nvPr/>
        </p:nvSpPr>
        <p:spPr bwMode="auto">
          <a:xfrm flipH="1">
            <a:off x="5308600" y="4049713"/>
            <a:ext cx="1970088" cy="855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55" name="Text Box 33"/>
          <p:cNvSpPr txBox="1">
            <a:spLocks noChangeArrowheads="1"/>
          </p:cNvSpPr>
          <p:nvPr/>
        </p:nvSpPr>
        <p:spPr bwMode="auto">
          <a:xfrm>
            <a:off x="76200" y="6369050"/>
            <a:ext cx="6037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Tanque de entrada, planta de Támara, Francisco Morazán </a:t>
            </a:r>
          </a:p>
        </p:txBody>
      </p:sp>
      <p:sp>
        <p:nvSpPr>
          <p:cNvPr id="2" name="Text Box 30"/>
          <p:cNvSpPr txBox="1">
            <a:spLocks noChangeArrowheads="1"/>
          </p:cNvSpPr>
          <p:nvPr/>
        </p:nvSpPr>
        <p:spPr bwMode="auto">
          <a:xfrm>
            <a:off x="7286625" y="1651000"/>
            <a:ext cx="176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Entrada de agua cruda</a:t>
            </a: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 flipH="1">
            <a:off x="3806825" y="1997075"/>
            <a:ext cx="3508375" cy="738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6" grpId="0"/>
      <p:bldP spid="91167" grpId="0" animBg="1"/>
      <p:bldP spid="91168" grpId="0" animBg="1"/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pic>
        <p:nvPicPr>
          <p:cNvPr id="28675" name="Picture 21" descr="DSC0225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12954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228600" y="6445250"/>
            <a:ext cx="6777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sulfato de aluminio, planta de Támara, Francisco Morazán </a:t>
            </a: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Barriles de almacen-amiento de sulfato de aluminio</a:t>
            </a:r>
          </a:p>
        </p:txBody>
      </p:sp>
      <p:sp>
        <p:nvSpPr>
          <p:cNvPr id="128012" name="Line 9"/>
          <p:cNvSpPr>
            <a:spLocks noChangeShapeType="1"/>
          </p:cNvSpPr>
          <p:nvPr/>
        </p:nvSpPr>
        <p:spPr bwMode="auto">
          <a:xfrm flipH="1">
            <a:off x="2971800" y="2362200"/>
            <a:ext cx="441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8015" name="Line 9"/>
          <p:cNvSpPr>
            <a:spLocks noChangeShapeType="1"/>
          </p:cNvSpPr>
          <p:nvPr/>
        </p:nvSpPr>
        <p:spPr bwMode="auto">
          <a:xfrm flipH="1">
            <a:off x="4343400" y="2362200"/>
            <a:ext cx="30480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1" grpId="0"/>
      <p:bldP spid="128012" grpId="0" animBg="1"/>
      <p:bldP spid="1280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6200" y="6445250"/>
            <a:ext cx="7191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químicos, planta de Cuatro Comunidades, Francisco Morazán </a:t>
            </a:r>
          </a:p>
        </p:txBody>
      </p:sp>
      <p:pic>
        <p:nvPicPr>
          <p:cNvPr id="29700" name="Picture 11" descr="MX_GT_HON_til_050409 38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13716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80" name="Line 9"/>
          <p:cNvSpPr>
            <a:spLocks noChangeShapeType="1"/>
          </p:cNvSpPr>
          <p:nvPr/>
        </p:nvSpPr>
        <p:spPr bwMode="auto">
          <a:xfrm flipH="1">
            <a:off x="3048000" y="2362200"/>
            <a:ext cx="4343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2" name="Line 9"/>
          <p:cNvSpPr>
            <a:spLocks noChangeShapeType="1"/>
          </p:cNvSpPr>
          <p:nvPr/>
        </p:nvSpPr>
        <p:spPr bwMode="auto">
          <a:xfrm flipH="1" flipV="1">
            <a:off x="5791200" y="3505200"/>
            <a:ext cx="1600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7375525" y="4403725"/>
            <a:ext cx="1768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cloro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sulfato de aluminio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1771650" y="1371600"/>
            <a:ext cx="1768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 de entrada con dosificador</a:t>
            </a:r>
          </a:p>
        </p:txBody>
      </p:sp>
      <p:sp>
        <p:nvSpPr>
          <p:cNvPr id="156686" name="Line 9"/>
          <p:cNvSpPr>
            <a:spLocks noChangeShapeType="1"/>
          </p:cNvSpPr>
          <p:nvPr/>
        </p:nvSpPr>
        <p:spPr bwMode="auto">
          <a:xfrm flipH="1">
            <a:off x="1295400" y="2274888"/>
            <a:ext cx="533400" cy="1001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0" grpId="0" animBg="1"/>
      <p:bldP spid="156682" grpId="0" animBg="1"/>
      <p:bldP spid="156684" grpId="0"/>
      <p:bldP spid="156679" grpId="0"/>
      <p:bldP spid="156685" grpId="0"/>
      <p:bldP spid="1566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0723" name="Picture 13" descr="flow%20controller%20schemati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3" y="2205250"/>
            <a:ext cx="77914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5967181" y="1320800"/>
            <a:ext cx="314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 dirty="0"/>
              <a:t>Dosificador sencillo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336550" y="3843550"/>
            <a:ext cx="2667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Bote con flotador para controlar la altura de la solución de coagulante</a:t>
            </a:r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V="1">
            <a:off x="2732088" y="3553038"/>
            <a:ext cx="1554162" cy="471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297" name="Line 17"/>
          <p:cNvSpPr>
            <a:spLocks noChangeShapeType="1"/>
          </p:cNvSpPr>
          <p:nvPr/>
        </p:nvSpPr>
        <p:spPr bwMode="auto">
          <a:xfrm>
            <a:off x="0" y="3572088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98" name="Line 18"/>
          <p:cNvSpPr>
            <a:spLocks noChangeShapeType="1"/>
          </p:cNvSpPr>
          <p:nvPr/>
        </p:nvSpPr>
        <p:spPr bwMode="auto">
          <a:xfrm>
            <a:off x="5351463" y="3570500"/>
            <a:ext cx="0" cy="1089025"/>
          </a:xfrm>
          <a:prstGeom prst="line">
            <a:avLst/>
          </a:prstGeom>
          <a:noFill/>
          <a:ln w="50800">
            <a:solidFill>
              <a:srgbClr val="FF0066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7299" name="Line 19"/>
          <p:cNvSpPr>
            <a:spLocks noChangeShapeType="1"/>
          </p:cNvSpPr>
          <p:nvPr/>
        </p:nvSpPr>
        <p:spPr bwMode="auto">
          <a:xfrm>
            <a:off x="3811588" y="4638888"/>
            <a:ext cx="5370512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607050" y="3589550"/>
            <a:ext cx="3536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 dirty="0"/>
              <a:t>La distancia entre el flotador y la manguera </a:t>
            </a:r>
            <a:r>
              <a:rPr lang="es-HN" sz="1800" b="1" dirty="0" smtClean="0"/>
              <a:t>determina la </a:t>
            </a:r>
            <a:r>
              <a:rPr lang="es-HN" sz="1800" b="1" dirty="0"/>
              <a:t>dosis de coagulante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1828800" y="2278743"/>
            <a:ext cx="493486" cy="812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938895" y="1325333"/>
            <a:ext cx="266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smtClean="0"/>
              <a:t>Manguera que trae el coagulante desde los barriles</a:t>
            </a:r>
            <a:endParaRPr lang="es-H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6" grpId="0" animBg="1"/>
      <p:bldP spid="97297" grpId="0" animBg="1"/>
      <p:bldP spid="97298" grpId="0" animBg="1"/>
      <p:bldP spid="97299" grpId="0" animBg="1"/>
      <p:bldP spid="2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95638" y="1879600"/>
            <a:ext cx="5314950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28575" y="1222375"/>
            <a:ext cx="3829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/>
              <a:t>Dosificador con balanza</a:t>
            </a:r>
          </a:p>
          <a:p>
            <a:pPr algn="ctr"/>
            <a:r>
              <a:rPr lang="es-HN" sz="2400" b="1"/>
              <a:t>(semi-automático) 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4368800" y="6151563"/>
            <a:ext cx="22256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Flujo a floculación</a:t>
            </a:r>
          </a:p>
        </p:txBody>
      </p:sp>
      <p:sp>
        <p:nvSpPr>
          <p:cNvPr id="31750" name="Line 10"/>
          <p:cNvSpPr>
            <a:spLocks noChangeShapeType="1"/>
          </p:cNvSpPr>
          <p:nvPr/>
        </p:nvSpPr>
        <p:spPr bwMode="auto">
          <a:xfrm>
            <a:off x="6594475" y="6327775"/>
            <a:ext cx="15668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11"/>
          <p:cNvSpPr txBox="1">
            <a:spLocks noChangeArrowheads="1"/>
          </p:cNvSpPr>
          <p:nvPr/>
        </p:nvSpPr>
        <p:spPr bwMode="auto">
          <a:xfrm>
            <a:off x="5746750" y="615156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1752" name="Text Box 12"/>
          <p:cNvSpPr txBox="1">
            <a:spLocks noChangeArrowheads="1"/>
          </p:cNvSpPr>
          <p:nvPr/>
        </p:nvSpPr>
        <p:spPr bwMode="auto">
          <a:xfrm>
            <a:off x="7219950" y="3967163"/>
            <a:ext cx="11525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Flotador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373688" y="1263650"/>
            <a:ext cx="11525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Balanza</a:t>
            </a:r>
          </a:p>
        </p:txBody>
      </p:sp>
      <p:sp>
        <p:nvSpPr>
          <p:cNvPr id="100366" name="Line 14"/>
          <p:cNvSpPr>
            <a:spLocks noChangeShapeType="1"/>
          </p:cNvSpPr>
          <p:nvPr/>
        </p:nvSpPr>
        <p:spPr bwMode="auto">
          <a:xfrm>
            <a:off x="6022975" y="1566863"/>
            <a:ext cx="160338" cy="436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3987800" y="3733800"/>
            <a:ext cx="1616075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Manguera de coagulante</a:t>
            </a:r>
          </a:p>
        </p:txBody>
      </p:sp>
      <p:sp>
        <p:nvSpPr>
          <p:cNvPr id="100368" name="Line 16"/>
          <p:cNvSpPr>
            <a:spLocks noChangeShapeType="1"/>
          </p:cNvSpPr>
          <p:nvPr/>
        </p:nvSpPr>
        <p:spPr bwMode="auto">
          <a:xfrm flipH="1" flipV="1">
            <a:off x="4608513" y="2982913"/>
            <a:ext cx="130175" cy="825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Text Box 17"/>
          <p:cNvSpPr txBox="1">
            <a:spLocks noChangeArrowheads="1"/>
          </p:cNvSpPr>
          <p:nvPr/>
        </p:nvSpPr>
        <p:spPr bwMode="auto">
          <a:xfrm>
            <a:off x="6678613" y="5194300"/>
            <a:ext cx="22510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Vertedero/aforo</a:t>
            </a:r>
          </a:p>
        </p:txBody>
      </p:sp>
      <p:sp>
        <p:nvSpPr>
          <p:cNvPr id="31758" name="Line 18"/>
          <p:cNvSpPr>
            <a:spLocks noChangeShapeType="1"/>
          </p:cNvSpPr>
          <p:nvPr/>
        </p:nvSpPr>
        <p:spPr bwMode="auto">
          <a:xfrm flipH="1" flipV="1">
            <a:off x="6573838" y="4498975"/>
            <a:ext cx="798512" cy="768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787400" y="3324225"/>
            <a:ext cx="16160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Punto de dosificación</a:t>
            </a:r>
          </a:p>
        </p:txBody>
      </p:sp>
      <p:sp>
        <p:nvSpPr>
          <p:cNvPr id="100372" name="Line 20"/>
          <p:cNvSpPr>
            <a:spLocks noChangeShapeType="1"/>
          </p:cNvSpPr>
          <p:nvPr/>
        </p:nvSpPr>
        <p:spPr bwMode="auto">
          <a:xfrm flipV="1">
            <a:off x="2265363" y="3497263"/>
            <a:ext cx="158115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5" grpId="0" animBg="1"/>
      <p:bldP spid="100366" grpId="0" animBg="1"/>
      <p:bldP spid="100367" grpId="0" animBg="1"/>
      <p:bldP spid="100368" grpId="0" animBg="1"/>
      <p:bldP spid="100371" grpId="0" animBg="1"/>
      <p:bldP spid="1003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sencillo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6299068"/>
            <a:ext cx="66706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Dosificador de coagulante, </a:t>
            </a:r>
          </a:p>
          <a:p>
            <a:r>
              <a:rPr lang="es-HN" dirty="0"/>
              <a:t>planta de </a:t>
            </a:r>
            <a:r>
              <a:rPr lang="es-HN" dirty="0" smtClean="0"/>
              <a:t>Marcala, La Paz, Honduras</a:t>
            </a:r>
            <a:endParaRPr lang="es-HN" dirty="0"/>
          </a:p>
        </p:txBody>
      </p:sp>
      <p:pic>
        <p:nvPicPr>
          <p:cNvPr id="48129" name="Picture 1" descr="C:\Users\aguaclara\Desktop\Buenas fotos para presentaciones en Guatemala\IMGP43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950" y="1282409"/>
            <a:ext cx="6704600" cy="5028450"/>
          </a:xfrm>
          <a:prstGeom prst="rect">
            <a:avLst/>
          </a:prstGeom>
          <a:noFill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940445" y="1614652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Botes </a:t>
            </a:r>
            <a:r>
              <a:rPr lang="es-HN" sz="2000" dirty="0"/>
              <a:t>con flotador para controlar la altura</a:t>
            </a: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5771212" y="2128603"/>
            <a:ext cx="1214203" cy="15589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4497047" y="2143125"/>
            <a:ext cx="2465727" cy="137956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942943" y="3360294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Mangueras y agujeros para escoger la dosis</a:t>
            </a:r>
            <a:endParaRPr lang="es-HN" sz="2000" dirty="0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H="1">
            <a:off x="5210629" y="3882452"/>
            <a:ext cx="1774786" cy="5153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semiautomático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267200" y="6059488"/>
            <a:ext cx="30210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Dosificador de coagulante, </a:t>
            </a:r>
          </a:p>
          <a:p>
            <a:r>
              <a:rPr lang="es-HN"/>
              <a:t>planta de Cuatro Comunidades,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5867400" y="144780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5867400" y="2819400"/>
            <a:ext cx="327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Balanza controladora producida localmente para escoger la dosis </a:t>
            </a:r>
          </a:p>
        </p:txBody>
      </p:sp>
      <p:pic>
        <p:nvPicPr>
          <p:cNvPr id="32774" name="Picture 11" descr="DSC0405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" y="1295400"/>
            <a:ext cx="4114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8" name="Line 9"/>
          <p:cNvSpPr>
            <a:spLocks noChangeShapeType="1"/>
          </p:cNvSpPr>
          <p:nvPr/>
        </p:nvSpPr>
        <p:spPr bwMode="auto">
          <a:xfrm flipH="1" flipV="1">
            <a:off x="1219200" y="3276600"/>
            <a:ext cx="4572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H="1">
            <a:off x="2514600" y="1905000"/>
            <a:ext cx="33528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791200" y="5181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 </a:t>
            </a:r>
          </a:p>
        </p:txBody>
      </p:sp>
      <p:sp>
        <p:nvSpPr>
          <p:cNvPr id="140301" name="Line 9"/>
          <p:cNvSpPr>
            <a:spLocks noChangeShapeType="1"/>
          </p:cNvSpPr>
          <p:nvPr/>
        </p:nvSpPr>
        <p:spPr bwMode="auto">
          <a:xfrm flipH="1" flipV="1">
            <a:off x="1600200" y="5334000"/>
            <a:ext cx="4191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5867400" y="4267200"/>
            <a:ext cx="327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Regla en el vertedero para aforar </a:t>
            </a:r>
          </a:p>
        </p:txBody>
      </p:sp>
      <p:sp>
        <p:nvSpPr>
          <p:cNvPr id="140303" name="Line 9"/>
          <p:cNvSpPr>
            <a:spLocks noChangeShapeType="1"/>
          </p:cNvSpPr>
          <p:nvPr/>
        </p:nvSpPr>
        <p:spPr bwMode="auto">
          <a:xfrm flipH="1" flipV="1">
            <a:off x="1981200" y="4419600"/>
            <a:ext cx="3810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7" grpId="0"/>
      <p:bldP spid="140298" grpId="0" animBg="1"/>
      <p:bldP spid="140296" grpId="0" animBg="1"/>
      <p:bldP spid="140300" grpId="0"/>
      <p:bldP spid="140301" grpId="0" animBg="1"/>
      <p:bldP spid="140302" grpId="0"/>
      <p:bldP spid="1403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pic>
        <p:nvPicPr>
          <p:cNvPr id="33795" name="Picture 22" descr="DSC0219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" y="1371600"/>
            <a:ext cx="4057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62" name="Line 30"/>
          <p:cNvSpPr>
            <a:spLocks noChangeShapeType="1"/>
          </p:cNvSpPr>
          <p:nvPr/>
        </p:nvSpPr>
        <p:spPr bwMode="auto">
          <a:xfrm flipH="1" flipV="1">
            <a:off x="1828800" y="2057400"/>
            <a:ext cx="304800" cy="3657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5263" name="Line 31"/>
          <p:cNvSpPr>
            <a:spLocks noChangeShapeType="1"/>
          </p:cNvSpPr>
          <p:nvPr/>
        </p:nvSpPr>
        <p:spPr bwMode="auto">
          <a:xfrm>
            <a:off x="2514600" y="2133600"/>
            <a:ext cx="1066800" cy="3581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Text Box 32"/>
          <p:cNvSpPr txBox="1">
            <a:spLocks noChangeArrowheads="1"/>
          </p:cNvSpPr>
          <p:nvPr/>
        </p:nvSpPr>
        <p:spPr bwMode="auto">
          <a:xfrm>
            <a:off x="4114800" y="6127750"/>
            <a:ext cx="18621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Floculador, </a:t>
            </a:r>
          </a:p>
          <a:p>
            <a:r>
              <a:rPr lang="es-HN"/>
              <a:t>planta de Támara,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95265" name="Text Box 33"/>
          <p:cNvSpPr txBox="1">
            <a:spLocks noChangeArrowheads="1"/>
          </p:cNvSpPr>
          <p:nvPr/>
        </p:nvSpPr>
        <p:spPr bwMode="auto">
          <a:xfrm>
            <a:off x="5334000" y="1295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policarbonato (localmente disponible)</a:t>
            </a:r>
          </a:p>
        </p:txBody>
      </p:sp>
      <p:sp>
        <p:nvSpPr>
          <p:cNvPr id="95266" name="Line 9"/>
          <p:cNvSpPr>
            <a:spLocks noChangeShapeType="1"/>
          </p:cNvSpPr>
          <p:nvPr/>
        </p:nvSpPr>
        <p:spPr bwMode="auto">
          <a:xfrm flipH="1">
            <a:off x="2743200" y="1828800"/>
            <a:ext cx="25908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5268" name="Text Box 36"/>
          <p:cNvSpPr txBox="1">
            <a:spLocks noChangeArrowheads="1"/>
          </p:cNvSpPr>
          <p:nvPr/>
        </p:nvSpPr>
        <p:spPr bwMode="auto">
          <a:xfrm>
            <a:off x="6096014" y="5928182"/>
            <a:ext cx="29609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Modelación computacional del flujo en el </a:t>
            </a:r>
            <a:r>
              <a:rPr lang="es-HN" dirty="0" err="1" smtClean="0"/>
              <a:t>floculador</a:t>
            </a:r>
            <a:r>
              <a:rPr lang="es-HN" dirty="0" smtClean="0"/>
              <a:t> vertical producido en los laboratorios de la Universidad de </a:t>
            </a:r>
            <a:r>
              <a:rPr lang="es-HN" dirty="0" err="1" smtClean="0"/>
              <a:t>Cornell</a:t>
            </a:r>
            <a:endParaRPr lang="es-HN" dirty="0"/>
          </a:p>
        </p:txBody>
      </p:sp>
      <p:sp>
        <p:nvSpPr>
          <p:cNvPr id="95270" name="Line 9"/>
          <p:cNvSpPr>
            <a:spLocks noChangeShapeType="1"/>
          </p:cNvSpPr>
          <p:nvPr/>
        </p:nvSpPr>
        <p:spPr bwMode="auto">
          <a:xfrm>
            <a:off x="6661150" y="2546350"/>
            <a:ext cx="222250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62172" y="2999469"/>
            <a:ext cx="33528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62" grpId="0" animBg="1"/>
      <p:bldP spid="95263" grpId="0" animBg="1"/>
      <p:bldP spid="95265" grpId="0"/>
      <p:bldP spid="95266" grpId="0" animBg="1"/>
      <p:bldP spid="95268" grpId="0"/>
      <p:bldP spid="952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52400" y="6477000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Floculador, planta de Marcala, La Paz 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7086600" y="2362200"/>
            <a:ext cx="1981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ferrocemento</a:t>
            </a:r>
          </a:p>
        </p:txBody>
      </p:sp>
      <p:pic>
        <p:nvPicPr>
          <p:cNvPr id="34821" name="Picture 12" descr="MX_GT_HON_til_050409 0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" y="1389063"/>
            <a:ext cx="6781800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6" name="Line 4"/>
          <p:cNvSpPr>
            <a:spLocks noChangeShapeType="1"/>
          </p:cNvSpPr>
          <p:nvPr/>
        </p:nvSpPr>
        <p:spPr bwMode="auto">
          <a:xfrm flipH="1" flipV="1">
            <a:off x="4114800" y="2133600"/>
            <a:ext cx="0" cy="533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H="1">
            <a:off x="1676400" y="2286000"/>
            <a:ext cx="1524000" cy="35052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0" name="Line 9"/>
          <p:cNvSpPr>
            <a:spLocks noChangeShapeType="1"/>
          </p:cNvSpPr>
          <p:nvPr/>
        </p:nvSpPr>
        <p:spPr bwMode="auto">
          <a:xfrm flipH="1">
            <a:off x="4495800" y="3200400"/>
            <a:ext cx="25908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V="1">
            <a:off x="4114800" y="3124200"/>
            <a:ext cx="76200" cy="30480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6" name="Line 9"/>
          <p:cNvSpPr>
            <a:spLocks noChangeShapeType="1"/>
          </p:cNvSpPr>
          <p:nvPr/>
        </p:nvSpPr>
        <p:spPr bwMode="auto">
          <a:xfrm flipH="1">
            <a:off x="2667000" y="3200400"/>
            <a:ext cx="44196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7" name="Line 15"/>
          <p:cNvSpPr>
            <a:spLocks noChangeShapeType="1"/>
          </p:cNvSpPr>
          <p:nvPr/>
        </p:nvSpPr>
        <p:spPr bwMode="auto">
          <a:xfrm flipV="1">
            <a:off x="4114800" y="2819400"/>
            <a:ext cx="685800" cy="228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1676400" y="5867400"/>
            <a:ext cx="2438400" cy="3048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 flipH="1">
            <a:off x="3200400" y="2133600"/>
            <a:ext cx="914400" cy="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flipH="1">
            <a:off x="5851525" y="1751013"/>
            <a:ext cx="1241425" cy="531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048500" y="149701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¡</a:t>
            </a:r>
            <a:r>
              <a:rPr lang="es-HN" sz="2000"/>
              <a:t>Edwin!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/>
      <p:bldP spid="146436" grpId="0" animBg="1"/>
      <p:bldP spid="146437" grpId="0" animBg="1"/>
      <p:bldP spid="146440" grpId="0" animBg="1"/>
      <p:bldP spid="146445" grpId="0" animBg="1"/>
      <p:bldP spid="146446" grpId="0" animBg="1"/>
      <p:bldP spid="146447" grpId="0" animBg="1"/>
      <p:bldP spid="146448" grpId="0" animBg="1"/>
      <p:bldP spid="146449" grpId="0" animBg="1"/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s-HN" smtClean="0"/>
              <a:t>AguaClara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399049"/>
            <a:ext cx="4953000" cy="5105400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err="1" smtClean="0"/>
              <a:t>AguaClara</a:t>
            </a:r>
            <a:r>
              <a:rPr lang="es-HN" sz="2400" b="1" i="1" dirty="0" smtClean="0"/>
              <a:t> es un proyecto que tiene como propósito mejorar la calidad del agua para consumo humano.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s-HN" sz="2400" b="1" i="1" dirty="0" smtClean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smtClean="0"/>
              <a:t>Diseñamos y construimos plantas de tratamiento de agua con tecnología: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construcción y manejo        sencillo y sostenible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costo accesible para las comunidades de Honduras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que no requieren energía eléctrica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Basada en la investigación científica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endParaRPr lang="es-HN" sz="2400" b="1" i="1" dirty="0" smtClean="0"/>
          </a:p>
        </p:txBody>
      </p:sp>
      <p:pic>
        <p:nvPicPr>
          <p:cNvPr id="8" name="Picture 8" descr="0015_08_2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514600"/>
            <a:ext cx="36576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aguaclara\Pictures\Comunidades\Agalteca\Agalteca Prim Piedra 30_09_09\Agalteca 093009 003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15900" y="24384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G:\My Pictures 100209\Honduras 2009 093009\Marcala 061209 a 061409\Marcala_061209_061409 010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15900" y="2447924"/>
            <a:ext cx="36449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9400" y="16129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3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5843" name="Picture 24" descr="DSC0219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30"/>
          <p:cNvSpPr txBox="1">
            <a:spLocks noChangeArrowheads="1"/>
          </p:cNvSpPr>
          <p:nvPr/>
        </p:nvSpPr>
        <p:spPr bwMode="auto">
          <a:xfrm>
            <a:off x="0" y="6445250"/>
            <a:ext cx="678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 dirty="0"/>
              <a:t>Tanques de sedimentación, planta de Támara, Francisco Morazán 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7086600" y="2133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Tanques de sedimentación</a:t>
            </a:r>
          </a:p>
        </p:txBody>
      </p:sp>
      <p:sp>
        <p:nvSpPr>
          <p:cNvPr id="97312" name="Line 9"/>
          <p:cNvSpPr>
            <a:spLocks noChangeShapeType="1"/>
          </p:cNvSpPr>
          <p:nvPr/>
        </p:nvSpPr>
        <p:spPr bwMode="auto">
          <a:xfrm flipH="1">
            <a:off x="4953000" y="2362200"/>
            <a:ext cx="2209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3" name="Line 9"/>
          <p:cNvSpPr>
            <a:spLocks noChangeShapeType="1"/>
          </p:cNvSpPr>
          <p:nvPr/>
        </p:nvSpPr>
        <p:spPr bwMode="auto">
          <a:xfrm flipH="1">
            <a:off x="4343400" y="2362200"/>
            <a:ext cx="2819400" cy="190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4" name="Line 9"/>
          <p:cNvSpPr>
            <a:spLocks noChangeShapeType="1"/>
          </p:cNvSpPr>
          <p:nvPr/>
        </p:nvSpPr>
        <p:spPr bwMode="auto">
          <a:xfrm flipH="1">
            <a:off x="3810000" y="2362200"/>
            <a:ext cx="3352800" cy="2819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7391400" y="4419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Canal distribuidor</a:t>
            </a:r>
          </a:p>
        </p:txBody>
      </p:sp>
      <p:sp>
        <p:nvSpPr>
          <p:cNvPr id="97316" name="Line 9"/>
          <p:cNvSpPr>
            <a:spLocks noChangeShapeType="1"/>
          </p:cNvSpPr>
          <p:nvPr/>
        </p:nvSpPr>
        <p:spPr bwMode="auto">
          <a:xfrm flipH="1">
            <a:off x="5715000" y="4648200"/>
            <a:ext cx="1676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7" name="Line 37"/>
          <p:cNvSpPr>
            <a:spLocks noChangeShapeType="1"/>
          </p:cNvSpPr>
          <p:nvPr/>
        </p:nvSpPr>
        <p:spPr bwMode="auto">
          <a:xfrm flipV="1">
            <a:off x="5105400" y="5867400"/>
            <a:ext cx="381000" cy="609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11" grpId="0"/>
      <p:bldP spid="97312" grpId="0" animBg="1"/>
      <p:bldP spid="97313" grpId="0" animBg="1"/>
      <p:bldP spid="97314" grpId="0" animBg="1"/>
      <p:bldP spid="97315" grpId="0"/>
      <p:bldP spid="97316" grpId="0" animBg="1"/>
      <p:bldP spid="973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6867" name="Picture 25" descr="DSC022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89" y="1280887"/>
            <a:ext cx="3824512" cy="509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0" y="6366432"/>
            <a:ext cx="40930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Placas de sedimentación y tubo de salida, planta de Támara, Francisco Morazán 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90160" y="2362244"/>
            <a:ext cx="2133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/>
              <a:t>Placas de sedimentación hechas de policarbonato y tubería PVC de ½”</a:t>
            </a:r>
          </a:p>
        </p:txBody>
      </p: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4561119" y="1317171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Tubo de salida para agua sedimentada</a:t>
            </a:r>
          </a:p>
        </p:txBody>
      </p:sp>
      <p:sp>
        <p:nvSpPr>
          <p:cNvPr id="152587" name="Line 9"/>
          <p:cNvSpPr>
            <a:spLocks noChangeShapeType="1"/>
          </p:cNvSpPr>
          <p:nvPr/>
        </p:nvSpPr>
        <p:spPr bwMode="auto">
          <a:xfrm flipH="1">
            <a:off x="2235200" y="1872343"/>
            <a:ext cx="2191657" cy="72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89" name="Line 9"/>
          <p:cNvSpPr>
            <a:spLocks noChangeShapeType="1"/>
          </p:cNvSpPr>
          <p:nvPr/>
        </p:nvSpPr>
        <p:spPr bwMode="auto">
          <a:xfrm flipH="1">
            <a:off x="3018971" y="3207657"/>
            <a:ext cx="1567543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90" name="Line 9"/>
          <p:cNvSpPr>
            <a:spLocks noChangeShapeType="1"/>
          </p:cNvSpPr>
          <p:nvPr/>
        </p:nvSpPr>
        <p:spPr bwMode="auto">
          <a:xfrm flipH="1">
            <a:off x="3004457" y="3222171"/>
            <a:ext cx="1567543" cy="153851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37889" name="Picture 1" descr="C:\Users\aguaclara\Desktop\Buenas fotos para presentaciones en Guatemala\IMGP66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95887" y="4116017"/>
            <a:ext cx="1991174" cy="2654900"/>
          </a:xfrm>
          <a:prstGeom prst="rect">
            <a:avLst/>
          </a:prstGeom>
          <a:noFill/>
        </p:spPr>
      </p:pic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458857" y="3468914"/>
            <a:ext cx="1407886" cy="62411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283196" y="6320266"/>
            <a:ext cx="1785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Módulo de placas de sedimentación</a:t>
            </a:r>
            <a:endParaRPr lang="es-H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/>
      <p:bldP spid="152586" grpId="0"/>
      <p:bldP spid="152587" grpId="0" animBg="1"/>
      <p:bldP spid="152589" grpId="0" animBg="1"/>
      <p:bldP spid="152590" grpId="0" animBg="1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 descr="IMGP6624 -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0800" y="1371600"/>
            <a:ext cx="37719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Desinfección con cloro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Dosificador de cloro, planta de Cuatro Comunidades, Francisco Morazán </a:t>
            </a:r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6705600" y="1447800"/>
            <a:ext cx="2133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Agujeros para escoger la dosis de cloro (entre más baja la manguera mayor dosis)</a:t>
            </a: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228600" y="33528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</a:t>
            </a:r>
          </a:p>
        </p:txBody>
      </p:sp>
      <p:sp>
        <p:nvSpPr>
          <p:cNvPr id="158727" name="Line 9"/>
          <p:cNvSpPr>
            <a:spLocks noChangeShapeType="1"/>
          </p:cNvSpPr>
          <p:nvPr/>
        </p:nvSpPr>
        <p:spPr bwMode="auto">
          <a:xfrm>
            <a:off x="1981200" y="3886200"/>
            <a:ext cx="297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8" name="Line 9"/>
          <p:cNvSpPr>
            <a:spLocks noChangeShapeType="1"/>
          </p:cNvSpPr>
          <p:nvPr/>
        </p:nvSpPr>
        <p:spPr bwMode="auto">
          <a:xfrm flipH="1">
            <a:off x="5181600" y="1981200"/>
            <a:ext cx="15240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1828800" y="2286000"/>
            <a:ext cx="26670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6858000" y="4800600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Goteo de cloro al agua sedimentada</a:t>
            </a:r>
          </a:p>
        </p:txBody>
      </p:sp>
      <p:sp>
        <p:nvSpPr>
          <p:cNvPr id="158732" name="Line 9"/>
          <p:cNvSpPr>
            <a:spLocks noChangeShapeType="1"/>
          </p:cNvSpPr>
          <p:nvPr/>
        </p:nvSpPr>
        <p:spPr bwMode="auto">
          <a:xfrm flipH="1">
            <a:off x="5105400" y="5029200"/>
            <a:ext cx="17526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228600" y="1431925"/>
            <a:ext cx="2133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 del líquido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/>
      <p:bldP spid="158726" grpId="0"/>
      <p:bldP spid="158727" grpId="0" animBg="1"/>
      <p:bldP spid="158728" grpId="0" animBg="1"/>
      <p:bldP spid="158729" grpId="0" animBg="1"/>
      <p:bldP spid="158731" grpId="0"/>
      <p:bldP spid="158732" grpId="0" animBg="1"/>
      <p:bldP spid="1587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en Honduras</a:t>
            </a:r>
          </a:p>
        </p:txBody>
      </p:sp>
      <p:pic>
        <p:nvPicPr>
          <p:cNvPr id="41987" name="Picture 3" descr="honduras-map-12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3825" y="144938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21" name="AutoShape 9"/>
          <p:cNvSpPr>
            <a:spLocks noChangeArrowheads="1"/>
          </p:cNvSpPr>
          <p:nvPr/>
        </p:nvSpPr>
        <p:spPr bwMode="auto">
          <a:xfrm>
            <a:off x="3070225" y="3386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222625" y="4986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3" name="AutoShape 11"/>
          <p:cNvSpPr>
            <a:spLocks noChangeArrowheads="1"/>
          </p:cNvSpPr>
          <p:nvPr/>
        </p:nvSpPr>
        <p:spPr bwMode="auto">
          <a:xfrm>
            <a:off x="3222625" y="4529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2689225" y="47577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5" name="AutoShape 13"/>
          <p:cNvSpPr>
            <a:spLocks noChangeArrowheads="1"/>
          </p:cNvSpPr>
          <p:nvPr/>
        </p:nvSpPr>
        <p:spPr bwMode="auto">
          <a:xfrm>
            <a:off x="3527425" y="4224338"/>
            <a:ext cx="379413" cy="35401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7" name="AutoShape 15"/>
          <p:cNvSpPr>
            <a:spLocks noChangeArrowheads="1"/>
          </p:cNvSpPr>
          <p:nvPr/>
        </p:nvSpPr>
        <p:spPr bwMode="auto">
          <a:xfrm>
            <a:off x="3298825" y="4605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88" name="Line 76"/>
          <p:cNvSpPr>
            <a:spLocks noChangeShapeType="1"/>
          </p:cNvSpPr>
          <p:nvPr/>
        </p:nvSpPr>
        <p:spPr bwMode="auto">
          <a:xfrm>
            <a:off x="1277938" y="2613025"/>
            <a:ext cx="1901825" cy="9128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37" name="Text Box 125"/>
          <p:cNvSpPr txBox="1">
            <a:spLocks noChangeArrowheads="1"/>
          </p:cNvSpPr>
          <p:nvPr/>
        </p:nvSpPr>
        <p:spPr bwMode="auto">
          <a:xfrm>
            <a:off x="-1588" y="2308225"/>
            <a:ext cx="139858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La 34, Yoro</a:t>
            </a:r>
          </a:p>
        </p:txBody>
      </p:sp>
      <p:sp>
        <p:nvSpPr>
          <p:cNvPr id="167038" name="Text Box 126"/>
          <p:cNvSpPr txBox="1">
            <a:spLocks noChangeArrowheads="1"/>
          </p:cNvSpPr>
          <p:nvPr/>
        </p:nvSpPr>
        <p:spPr bwMode="auto">
          <a:xfrm>
            <a:off x="200025" y="5870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Ojojona,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39" name="Line 127"/>
          <p:cNvSpPr>
            <a:spLocks noChangeShapeType="1"/>
          </p:cNvSpPr>
          <p:nvPr/>
        </p:nvSpPr>
        <p:spPr bwMode="auto">
          <a:xfrm flipV="1">
            <a:off x="2489200" y="5230813"/>
            <a:ext cx="901700" cy="84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1" name="Text Box 129"/>
          <p:cNvSpPr txBox="1">
            <a:spLocks noChangeArrowheads="1"/>
          </p:cNvSpPr>
          <p:nvPr/>
        </p:nvSpPr>
        <p:spPr bwMode="auto">
          <a:xfrm>
            <a:off x="142875" y="4097338"/>
            <a:ext cx="11906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Marcala,</a:t>
            </a:r>
          </a:p>
          <a:p>
            <a:r>
              <a:rPr lang="es-HN" sz="1800" b="1"/>
              <a:t>La Paz</a:t>
            </a:r>
          </a:p>
        </p:txBody>
      </p:sp>
      <p:sp>
        <p:nvSpPr>
          <p:cNvPr id="167040" name="Line 128"/>
          <p:cNvSpPr>
            <a:spLocks noChangeShapeType="1"/>
          </p:cNvSpPr>
          <p:nvPr/>
        </p:nvSpPr>
        <p:spPr bwMode="auto">
          <a:xfrm>
            <a:off x="1314450" y="4433888"/>
            <a:ext cx="1495425" cy="493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2" name="Text Box 130"/>
          <p:cNvSpPr txBox="1">
            <a:spLocks noChangeArrowheads="1"/>
          </p:cNvSpPr>
          <p:nvPr/>
        </p:nvSpPr>
        <p:spPr bwMode="auto">
          <a:xfrm>
            <a:off x="5375275" y="557212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T</a:t>
            </a:r>
            <a:r>
              <a:rPr lang="en-US" sz="1800" b="1"/>
              <a:t>ám</a:t>
            </a:r>
            <a:r>
              <a:rPr lang="es-HN" sz="1800" b="1"/>
              <a:t>ara,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3" name="Line 131"/>
          <p:cNvSpPr>
            <a:spLocks noChangeShapeType="1"/>
          </p:cNvSpPr>
          <p:nvPr/>
        </p:nvSpPr>
        <p:spPr bwMode="auto">
          <a:xfrm flipH="1" flipV="1">
            <a:off x="3527425" y="4832350"/>
            <a:ext cx="1828800" cy="931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4" name="Text Box 132"/>
          <p:cNvSpPr txBox="1">
            <a:spLocks noChangeArrowheads="1"/>
          </p:cNvSpPr>
          <p:nvPr/>
        </p:nvSpPr>
        <p:spPr bwMode="auto">
          <a:xfrm>
            <a:off x="5383213" y="4564063"/>
            <a:ext cx="27019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Cuatro Comunidades,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5" name="Line 133"/>
          <p:cNvSpPr>
            <a:spLocks noChangeShapeType="1"/>
          </p:cNvSpPr>
          <p:nvPr/>
        </p:nvSpPr>
        <p:spPr bwMode="auto">
          <a:xfrm flipH="1" flipV="1">
            <a:off x="3490913" y="4722813"/>
            <a:ext cx="1887537" cy="17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6" name="Text Box 134"/>
          <p:cNvSpPr txBox="1">
            <a:spLocks noChangeArrowheads="1"/>
          </p:cNvSpPr>
          <p:nvPr/>
        </p:nvSpPr>
        <p:spPr bwMode="auto">
          <a:xfrm>
            <a:off x="5376863" y="3584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Agalteca,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7" name="Line 135"/>
          <p:cNvSpPr>
            <a:spLocks noChangeShapeType="1"/>
          </p:cNvSpPr>
          <p:nvPr/>
        </p:nvSpPr>
        <p:spPr bwMode="auto">
          <a:xfrm flipH="1">
            <a:off x="3789363" y="3935413"/>
            <a:ext cx="1581150" cy="519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88" grpId="0" animBg="1"/>
      <p:bldP spid="167037" grpId="0" animBg="1"/>
      <p:bldP spid="167038" grpId="0" animBg="1"/>
      <p:bldP spid="167039" grpId="0" animBg="1"/>
      <p:bldP spid="167041" grpId="0" animBg="1"/>
      <p:bldP spid="167040" grpId="0" animBg="1"/>
      <p:bldP spid="167042" grpId="0" animBg="1"/>
      <p:bldP spid="167043" grpId="0" animBg="1"/>
      <p:bldP spid="167044" grpId="0" animBg="1"/>
      <p:bldP spid="167045" grpId="0" animBg="1"/>
      <p:bldP spid="167046" grpId="0" animBg="1"/>
      <p:bldP spid="1670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La 34, Yoro</a:t>
            </a:r>
          </a:p>
        </p:txBody>
      </p:sp>
      <p:pic>
        <p:nvPicPr>
          <p:cNvPr id="43011" name="Picture 4" descr="IMG_011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00" y="4022725"/>
            <a:ext cx="33528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IMGP29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78200" y="4011613"/>
            <a:ext cx="320040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CedricSummer05-4 09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91300" y="3992563"/>
            <a:ext cx="25400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137" name="Group 33"/>
          <p:cNvGraphicFramePr>
            <a:graphicFrameLocks noGrp="1"/>
          </p:cNvGraphicFramePr>
          <p:nvPr>
            <p:ph idx="4294967295"/>
          </p:nvPr>
        </p:nvGraphicFramePr>
        <p:xfrm>
          <a:off x="128588" y="1460500"/>
          <a:ext cx="8877300" cy="2366264"/>
        </p:xfrm>
        <a:graphic>
          <a:graphicData uri="http://schemas.openxmlformats.org/drawingml/2006/table">
            <a:tbl>
              <a:tblPr/>
              <a:tblGrid>
                <a:gridCol w="1957387"/>
                <a:gridCol w="1593850"/>
                <a:gridCol w="1587500"/>
                <a:gridCol w="1928813"/>
                <a:gridCol w="1809750"/>
              </a:tblGrid>
              <a:tr h="4826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La 34, Yoro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hay datos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$28,000 (planta experimental)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Ojojona</a:t>
            </a:r>
          </a:p>
        </p:txBody>
      </p:sp>
      <p:pic>
        <p:nvPicPr>
          <p:cNvPr id="44035" name="Picture 4" descr="IMGP278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67425" y="3992563"/>
            <a:ext cx="307657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 descr="Honduras 15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92563"/>
            <a:ext cx="27305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DSC0196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4600" y="3984625"/>
            <a:ext cx="38100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2304" name="Group 32"/>
          <p:cNvGraphicFramePr>
            <a:graphicFrameLocks noGrp="1"/>
          </p:cNvGraphicFramePr>
          <p:nvPr>
            <p:ph idx="4294967295"/>
          </p:nvPr>
        </p:nvGraphicFramePr>
        <p:xfrm>
          <a:off x="239713" y="1511300"/>
          <a:ext cx="8650287" cy="2137982"/>
        </p:xfrm>
        <a:graphic>
          <a:graphicData uri="http://schemas.openxmlformats.org/drawingml/2006/table">
            <a:tbl>
              <a:tblPr/>
              <a:tblGrid>
                <a:gridCol w="1908175"/>
                <a:gridCol w="1552575"/>
                <a:gridCol w="1547812"/>
                <a:gridCol w="1878013"/>
                <a:gridCol w="1763712"/>
              </a:tblGrid>
              <a:tr h="5286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Ojojona,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50.50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$60,000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T</a:t>
            </a:r>
            <a:r>
              <a:rPr lang="en-US" smtClean="0"/>
              <a:t>á</a:t>
            </a:r>
            <a:r>
              <a:rPr lang="es-HN" smtClean="0"/>
              <a:t>mara</a:t>
            </a:r>
          </a:p>
        </p:txBody>
      </p:sp>
      <p:pic>
        <p:nvPicPr>
          <p:cNvPr id="45059" name="Picture 4" descr="IMGP486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4850" y="4338638"/>
            <a:ext cx="3359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S630369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2700" y="4329113"/>
            <a:ext cx="35337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DSC022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4338638"/>
            <a:ext cx="3232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5351" name="Group 7"/>
          <p:cNvGraphicFramePr>
            <a:graphicFrameLocks noGrp="1"/>
          </p:cNvGraphicFramePr>
          <p:nvPr>
            <p:ph idx="4294967295"/>
          </p:nvPr>
        </p:nvGraphicFramePr>
        <p:xfrm>
          <a:off x="298450" y="1600200"/>
          <a:ext cx="8591550" cy="2159001"/>
        </p:xfrm>
        <a:graphic>
          <a:graphicData uri="http://schemas.openxmlformats.org/drawingml/2006/table">
            <a:tbl>
              <a:tblPr/>
              <a:tblGrid>
                <a:gridCol w="1895475"/>
                <a:gridCol w="1541463"/>
                <a:gridCol w="1538287"/>
                <a:gridCol w="1865313"/>
                <a:gridCol w="1751012"/>
              </a:tblGrid>
              <a:tr h="5334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á</a:t>
                      </a: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35.00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Marcala, La Paz</a:t>
            </a:r>
          </a:p>
        </p:txBody>
      </p:sp>
      <p:pic>
        <p:nvPicPr>
          <p:cNvPr id="46083" name="Picture 4" descr="IMGP43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0" y="4071938"/>
            <a:ext cx="35814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 descr="Marcala%20inauguratio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60825"/>
            <a:ext cx="3352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6" descr="Marcala Floc Tank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3600" y="4056063"/>
            <a:ext cx="327660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9234" name="Group 34"/>
          <p:cNvGraphicFramePr>
            <a:graphicFrameLocks noGrp="1"/>
          </p:cNvGraphicFramePr>
          <p:nvPr>
            <p:ph idx="4294967295"/>
          </p:nvPr>
        </p:nvGraphicFramePr>
        <p:xfrm>
          <a:off x="217488" y="1600200"/>
          <a:ext cx="8737600" cy="2074482"/>
        </p:xfrm>
        <a:graphic>
          <a:graphicData uri="http://schemas.openxmlformats.org/drawingml/2006/table">
            <a:tbl>
              <a:tblPr/>
              <a:tblGrid>
                <a:gridCol w="1928812"/>
                <a:gridCol w="1566863"/>
                <a:gridCol w="1563687"/>
                <a:gridCol w="1736725"/>
                <a:gridCol w="1941513"/>
              </a:tblGrid>
              <a:tr h="4651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Marcala, La Paz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se ha aumentado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~$60,000 (remodelación)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</a:t>
            </a:r>
            <a:br>
              <a:rPr lang="es-HN" sz="4000" smtClean="0"/>
            </a:br>
            <a:r>
              <a:rPr lang="es-HN" sz="4000" smtClean="0"/>
              <a:t>Cuatro Comuniades</a:t>
            </a:r>
          </a:p>
        </p:txBody>
      </p:sp>
      <p:pic>
        <p:nvPicPr>
          <p:cNvPr id="47107" name="Picture 4" descr="MX_GT_HON_til_050409 3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40088" y="4279900"/>
            <a:ext cx="3455987" cy="2592388"/>
          </a:xfrm>
          <a:noFill/>
        </p:spPr>
      </p:pic>
      <p:pic>
        <p:nvPicPr>
          <p:cNvPr id="47108" name="Picture 6" descr="MX_GT_HON_til_050409 38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753100" y="4279900"/>
            <a:ext cx="3436938" cy="2578100"/>
          </a:xfrm>
          <a:noFill/>
        </p:spPr>
      </p:pic>
      <p:graphicFrame>
        <p:nvGraphicFramePr>
          <p:cNvPr id="187429" name="Group 37"/>
          <p:cNvGraphicFramePr>
            <a:graphicFrameLocks noGrp="1"/>
          </p:cNvGraphicFramePr>
          <p:nvPr>
            <p:ph sz="quarter" idx="4294967295"/>
          </p:nvPr>
        </p:nvGraphicFramePr>
        <p:xfrm>
          <a:off x="239713" y="1530350"/>
          <a:ext cx="8639175" cy="2303464"/>
        </p:xfrm>
        <a:graphic>
          <a:graphicData uri="http://schemas.openxmlformats.org/drawingml/2006/table">
            <a:tbl>
              <a:tblPr/>
              <a:tblGrid>
                <a:gridCol w="1906587"/>
                <a:gridCol w="1550988"/>
                <a:gridCol w="1544637"/>
                <a:gridCol w="1874838"/>
                <a:gridCol w="1762125"/>
              </a:tblGrid>
              <a:tr h="48418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Cuatro Comunidades,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60.00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7131" name="Picture 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0" y="4276725"/>
            <a:ext cx="3440113" cy="25812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Agalteca</a:t>
            </a:r>
          </a:p>
        </p:txBody>
      </p:sp>
      <p:graphicFrame>
        <p:nvGraphicFramePr>
          <p:cNvPr id="192547" name="Group 35"/>
          <p:cNvGraphicFramePr>
            <a:graphicFrameLocks noGrp="1"/>
          </p:cNvGraphicFramePr>
          <p:nvPr>
            <p:ph sz="quarter" idx="4294967295"/>
          </p:nvPr>
        </p:nvGraphicFramePr>
        <p:xfrm>
          <a:off x="330200" y="1600200"/>
          <a:ext cx="8480425" cy="2143125"/>
        </p:xfrm>
        <a:graphic>
          <a:graphicData uri="http://schemas.openxmlformats.org/drawingml/2006/table">
            <a:tbl>
              <a:tblPr/>
              <a:tblGrid>
                <a:gridCol w="1870075"/>
                <a:gridCol w="1524000"/>
                <a:gridCol w="1516063"/>
                <a:gridCol w="1839912"/>
                <a:gridCol w="1730375"/>
              </a:tblGrid>
              <a:tr h="46355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Agalteca,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20.00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$43,000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8154" name="Picture 29" descr="DSC041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0" y="4178300"/>
            <a:ext cx="4763912" cy="2679700"/>
          </a:xfrm>
          <a:noFill/>
        </p:spPr>
      </p:pic>
      <p:pic>
        <p:nvPicPr>
          <p:cNvPr id="48155" name="Picture 31" descr="Agalteca 093009 0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4379772" y="4178122"/>
            <a:ext cx="4764228" cy="267987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90" name="Line 22"/>
          <p:cNvSpPr>
            <a:spLocks noChangeShapeType="1"/>
          </p:cNvSpPr>
          <p:nvPr/>
        </p:nvSpPr>
        <p:spPr bwMode="auto">
          <a:xfrm>
            <a:off x="4729163" y="4757738"/>
            <a:ext cx="0" cy="6572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9" name="Picture 8" descr="AguaClara Logo Large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2617788" y="3795713"/>
            <a:ext cx="3813175" cy="990600"/>
          </a:xfr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Organización actual del proyecto</a:t>
            </a:r>
          </a:p>
        </p:txBody>
      </p:sp>
      <p:pic>
        <p:nvPicPr>
          <p:cNvPr id="2054" name="Picture 16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1408113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60786" name="Rectangle 18"/>
          <p:cNvSpPr>
            <a:spLocks noChangeArrowheads="1"/>
          </p:cNvSpPr>
          <p:nvPr/>
        </p:nvSpPr>
        <p:spPr bwMode="auto">
          <a:xfrm>
            <a:off x="989013" y="5418138"/>
            <a:ext cx="4645025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Comunidad a través de la Junta de Agua, la municipalidad, o la empresa de agua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5826125" y="1401763"/>
          <a:ext cx="1354138" cy="1981200"/>
        </p:xfrm>
        <a:graphic>
          <a:graphicData uri="http://schemas.openxmlformats.org/presentationml/2006/ole">
            <p:oleObj spid="_x0000_s2050" r:id="rId6" imgW="2448267" imgH="3134162" progId="">
              <p:embed/>
            </p:oleObj>
          </a:graphicData>
        </a:graphic>
      </p:graphicFrame>
      <p:sp>
        <p:nvSpPr>
          <p:cNvPr id="160789" name="Line 21"/>
          <p:cNvSpPr>
            <a:spLocks noChangeShapeType="1"/>
          </p:cNvSpPr>
          <p:nvPr/>
        </p:nvSpPr>
        <p:spPr bwMode="auto">
          <a:xfrm>
            <a:off x="5183188" y="2159000"/>
            <a:ext cx="15875" cy="16478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6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57950" y="4597400"/>
            <a:ext cx="248920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97" name="Rectangle 18"/>
          <p:cNvSpPr>
            <a:spLocks noChangeArrowheads="1"/>
          </p:cNvSpPr>
          <p:nvPr/>
        </p:nvSpPr>
        <p:spPr bwMode="auto">
          <a:xfrm>
            <a:off x="6437313" y="6254750"/>
            <a:ext cx="2525712" cy="64135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Planta de tratamiento de agua</a:t>
            </a:r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5649913" y="5781675"/>
            <a:ext cx="1089025" cy="31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>
            <a:off x="4510088" y="2136775"/>
            <a:ext cx="1292225" cy="79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90" grpId="0" animBg="1"/>
      <p:bldP spid="160786" grpId="0" animBg="1"/>
      <p:bldP spid="160789" grpId="0" animBg="1"/>
      <p:bldP spid="160797" grpId="0"/>
      <p:bldP spid="160798" grpId="0" animBg="1"/>
      <p:bldP spid="16080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26" y="0"/>
            <a:ext cx="8458200" cy="1143000"/>
          </a:xfrm>
        </p:spPr>
        <p:txBody>
          <a:bodyPr/>
          <a:lstStyle/>
          <a:p>
            <a:r>
              <a:rPr lang="en-US" dirty="0" err="1" smtClean="0"/>
              <a:t>Iniciativas</a:t>
            </a:r>
            <a:r>
              <a:rPr lang="en-US" dirty="0" smtClean="0"/>
              <a:t> de </a:t>
            </a:r>
            <a:r>
              <a:rPr lang="en-US" dirty="0" err="1" smtClean="0"/>
              <a:t>Investigaci</a:t>
            </a:r>
            <a:r>
              <a:rPr lang="es-HN" dirty="0" smtClean="0"/>
              <a:t>ó</a:t>
            </a:r>
            <a:r>
              <a:rPr lang="en-US" dirty="0" smtClean="0"/>
              <a:t>n</a:t>
            </a:r>
            <a:endParaRPr lang="en-US" dirty="0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698174" y="1556658"/>
            <a:ext cx="4876800" cy="4876800"/>
            <a:chOff x="1152" y="1008"/>
            <a:chExt cx="3072" cy="3072"/>
          </a:xfrm>
        </p:grpSpPr>
        <p:sp>
          <p:nvSpPr>
            <p:cNvPr id="5" name="Oval 24"/>
            <p:cNvSpPr>
              <a:spLocks noChangeArrowheads="1"/>
            </p:cNvSpPr>
            <p:nvPr/>
          </p:nvSpPr>
          <p:spPr bwMode="auto">
            <a:xfrm>
              <a:off x="1152" y="1008"/>
              <a:ext cx="3072" cy="307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6" name="Oval 25"/>
            <p:cNvSpPr>
              <a:spLocks noChangeArrowheads="1"/>
            </p:cNvSpPr>
            <p:nvPr/>
          </p:nvSpPr>
          <p:spPr bwMode="auto">
            <a:xfrm>
              <a:off x="1392" y="1272"/>
              <a:ext cx="2592" cy="2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screen">
            <a:lum bright="12000"/>
          </a:blip>
          <a:srcRect/>
          <a:stretch>
            <a:fillRect/>
          </a:stretch>
        </p:blipFill>
        <p:spPr bwMode="auto">
          <a:xfrm>
            <a:off x="1926774" y="1632858"/>
            <a:ext cx="1901825" cy="14255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3774" y="4757058"/>
            <a:ext cx="2667000" cy="18938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4288974" y="1480458"/>
            <a:ext cx="2190750" cy="2111375"/>
            <a:chOff x="2784" y="960"/>
            <a:chExt cx="1380" cy="1330"/>
          </a:xfrm>
        </p:grpSpPr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2832" y="1008"/>
              <a:ext cx="1248" cy="9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784" y="960"/>
              <a:ext cx="1380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244776" y="1785258"/>
            <a:ext cx="26669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HN" b="1" dirty="0" smtClean="0"/>
              <a:t>Modelaciones analíticas de los procesos</a:t>
            </a:r>
            <a:endParaRPr lang="es-HN" b="1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52406" y="1770744"/>
            <a:ext cx="18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HN" b="1" dirty="0" smtClean="0"/>
              <a:t>Investigación en el laboratorio</a:t>
            </a:r>
            <a:endParaRPr lang="es-HN" b="1" dirty="0"/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60774" y="2971800"/>
            <a:ext cx="43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6" cstate="screen"/>
          <a:srcRect l="26065" t="29863" r="18797" b="41846"/>
          <a:stretch>
            <a:fillRect/>
          </a:stretch>
        </p:blipFill>
        <p:spPr bwMode="auto">
          <a:xfrm>
            <a:off x="5203374" y="3657600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498774" y="32766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HN" b="1" dirty="0" smtClean="0"/>
              <a:t>CFD</a:t>
            </a:r>
            <a:endParaRPr lang="es-HN" b="1" dirty="0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7184574" y="5725890"/>
            <a:ext cx="175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HN" b="1" dirty="0" smtClean="0"/>
              <a:t>Diseño automatizado</a:t>
            </a:r>
            <a:endParaRPr lang="es-HN" b="1" dirty="0"/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722082" y="5845183"/>
            <a:ext cx="18759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HN" b="1" dirty="0" smtClean="0"/>
              <a:t>Implementación y capacitación</a:t>
            </a:r>
            <a:endParaRPr lang="es-HN" b="1" dirty="0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99572" y="3757528"/>
            <a:ext cx="1447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HN" b="1" dirty="0" smtClean="0"/>
              <a:t>Evaluación y monitoreo</a:t>
            </a:r>
            <a:endParaRPr lang="es-HN" b="1" dirty="0"/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5368474" y="4300538"/>
            <a:ext cx="1663700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HN" sz="800" b="1" dirty="0" err="1" smtClean="0"/>
              <a:t>Normalized</a:t>
            </a:r>
            <a:r>
              <a:rPr lang="es-HN" sz="800" b="1" dirty="0" smtClean="0"/>
              <a:t> </a:t>
            </a:r>
            <a:r>
              <a:rPr lang="es-HN" sz="800" b="1" dirty="0" err="1" smtClean="0"/>
              <a:t>energy</a:t>
            </a:r>
            <a:r>
              <a:rPr lang="es-HN" sz="800" b="1" dirty="0" smtClean="0"/>
              <a:t> </a:t>
            </a:r>
            <a:r>
              <a:rPr lang="es-HN" sz="800" b="1" dirty="0" err="1" smtClean="0"/>
              <a:t>dissipation</a:t>
            </a:r>
            <a:endParaRPr lang="es-HN" sz="800" b="1" dirty="0"/>
          </a:p>
        </p:txBody>
      </p:sp>
      <p:pic>
        <p:nvPicPr>
          <p:cNvPr id="21" name="Picture 2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60174" y="5290458"/>
            <a:ext cx="18145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69574" y="3461658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n-US" dirty="0" smtClean="0"/>
              <a:t>¿</a:t>
            </a:r>
            <a:r>
              <a:rPr lang="es-HN" dirty="0" smtClean="0"/>
              <a:t>Por qué seguir investigando?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7084" y="1296988"/>
            <a:ext cx="8084457" cy="5475287"/>
          </a:xfrm>
        </p:spPr>
        <p:txBody>
          <a:bodyPr/>
          <a:lstStyle/>
          <a:p>
            <a:r>
              <a:rPr lang="es-HN" sz="2400" b="1" dirty="0" smtClean="0"/>
              <a:t>Ya contamos diseños que funcionan bien, pero …</a:t>
            </a:r>
          </a:p>
          <a:p>
            <a:r>
              <a:rPr lang="es-HN" sz="2400" b="1" dirty="0" smtClean="0"/>
              <a:t>Hay que seguir adelante para optimizar los diseños para:</a:t>
            </a:r>
          </a:p>
          <a:p>
            <a:pPr lvl="1"/>
            <a:r>
              <a:rPr lang="es-HN" sz="2000" b="1" dirty="0" smtClean="0"/>
              <a:t>Mejorar </a:t>
            </a:r>
            <a:r>
              <a:rPr lang="es-HN" sz="2000" b="1" dirty="0" smtClean="0"/>
              <a:t>la calidad de la purificación del agua</a:t>
            </a:r>
            <a:endParaRPr lang="es-HN" sz="2000" b="1" dirty="0" smtClean="0"/>
          </a:p>
          <a:p>
            <a:pPr lvl="1"/>
            <a:r>
              <a:rPr lang="es-HN" sz="2000" b="1" dirty="0" smtClean="0"/>
              <a:t>Reducir </a:t>
            </a:r>
            <a:r>
              <a:rPr lang="es-HN" sz="2000" b="1" dirty="0" smtClean="0"/>
              <a:t>los costos </a:t>
            </a:r>
            <a:r>
              <a:rPr lang="es-HN" sz="2000" b="1" dirty="0" smtClean="0"/>
              <a:t>constructivos y operativos</a:t>
            </a:r>
          </a:p>
          <a:p>
            <a:pPr lvl="1"/>
            <a:r>
              <a:rPr lang="es-HN" sz="2000" b="1" dirty="0" smtClean="0"/>
              <a:t>Facilitar la operación </a:t>
            </a:r>
            <a:r>
              <a:rPr lang="es-HN" sz="2000" b="1" dirty="0" smtClean="0"/>
              <a:t>y el </a:t>
            </a:r>
            <a:r>
              <a:rPr lang="es-HN" sz="2000" b="1" dirty="0" smtClean="0"/>
              <a:t>mantenimiento de la planta</a:t>
            </a:r>
          </a:p>
          <a:p>
            <a:r>
              <a:rPr lang="es-HN" sz="2400" b="1" dirty="0" smtClean="0"/>
              <a:t>Ejemplos de retos actuales de nuestras investigaciones:</a:t>
            </a:r>
          </a:p>
          <a:p>
            <a:pPr lvl="1"/>
            <a:r>
              <a:rPr lang="es-ES" sz="2000" b="1" dirty="0" smtClean="0"/>
              <a:t>¿Cómo podemos dosificar cal sin usar electricidad?</a:t>
            </a:r>
          </a:p>
          <a:p>
            <a:pPr lvl="1"/>
            <a:r>
              <a:rPr lang="es-ES" sz="2000" b="1" dirty="0" smtClean="0"/>
              <a:t>¿Cuál es la mejor tasa de disipación de energía en el </a:t>
            </a:r>
            <a:r>
              <a:rPr lang="es-ES" sz="2000" b="1" dirty="0" err="1" smtClean="0"/>
              <a:t>floculador</a:t>
            </a:r>
            <a:r>
              <a:rPr lang="es-ES" sz="2000" b="1" dirty="0" smtClean="0"/>
              <a:t>?</a:t>
            </a:r>
          </a:p>
          <a:p>
            <a:pPr lvl="1"/>
            <a:r>
              <a:rPr lang="es-ES" sz="2000" b="1" dirty="0" smtClean="0"/>
              <a:t>¿Cuál es el espacio óptimo entre placas de sedimentación?</a:t>
            </a:r>
          </a:p>
          <a:p>
            <a:pPr lvl="1"/>
            <a:r>
              <a:rPr lang="es-ES" sz="2000" b="1" dirty="0" smtClean="0"/>
              <a:t>¿Cuál es el mejor diseño para distribuir el agua en el fondo del tanque de sedimentación?</a:t>
            </a:r>
          </a:p>
          <a:p>
            <a:pPr lvl="1"/>
            <a:endParaRPr lang="es-HN" sz="2000" b="1" dirty="0" smtClean="0"/>
          </a:p>
          <a:p>
            <a:pPr lvl="1"/>
            <a:endParaRPr lang="es-HN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Investigación en el laboratorio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4514" y="1282474"/>
            <a:ext cx="5080000" cy="5475287"/>
          </a:xfrm>
        </p:spPr>
        <p:txBody>
          <a:bodyPr/>
          <a:lstStyle/>
          <a:p>
            <a:r>
              <a:rPr lang="es-HN" sz="2200" dirty="0" smtClean="0"/>
              <a:t>Realizamos investigaciones </a:t>
            </a:r>
            <a:r>
              <a:rPr lang="es-HN" sz="2200" dirty="0" smtClean="0"/>
              <a:t>a nivel universitario y </a:t>
            </a:r>
            <a:r>
              <a:rPr lang="es-HN" sz="2200" dirty="0" smtClean="0"/>
              <a:t>posgrado en los Laboratorios Ambientales en la Universidad de </a:t>
            </a:r>
            <a:r>
              <a:rPr lang="es-HN" sz="2200" dirty="0" err="1" smtClean="0"/>
              <a:t>Cornell</a:t>
            </a:r>
            <a:endParaRPr lang="es-HN" sz="2200" dirty="0" smtClean="0"/>
          </a:p>
          <a:p>
            <a:r>
              <a:rPr lang="es-HN" sz="2200" dirty="0" smtClean="0"/>
              <a:t>Algunas investigaciones actuales:</a:t>
            </a:r>
          </a:p>
          <a:p>
            <a:pPr lvl="1"/>
            <a:r>
              <a:rPr lang="es-HN" sz="2200" dirty="0" smtClean="0"/>
              <a:t>Optimizar el dosificador de coagulante</a:t>
            </a:r>
          </a:p>
          <a:p>
            <a:pPr lvl="1"/>
            <a:r>
              <a:rPr lang="es-HN" sz="2200" dirty="0" smtClean="0"/>
              <a:t>Manto de lodos</a:t>
            </a:r>
          </a:p>
          <a:p>
            <a:pPr lvl="1"/>
            <a:r>
              <a:rPr lang="es-HN" sz="2200" dirty="0" smtClean="0"/>
              <a:t>Optimizar el diseño de las placas </a:t>
            </a:r>
            <a:r>
              <a:rPr lang="es-HN" sz="2200" dirty="0" err="1" smtClean="0"/>
              <a:t>sedimentadoras</a:t>
            </a:r>
            <a:endParaRPr lang="es-HN" sz="2200" dirty="0" smtClean="0"/>
          </a:p>
          <a:p>
            <a:pPr lvl="1"/>
            <a:r>
              <a:rPr lang="es-HN" sz="2200" dirty="0" smtClean="0"/>
              <a:t>Control del pH sin electricidad</a:t>
            </a:r>
          </a:p>
          <a:p>
            <a:pPr lvl="1"/>
            <a:r>
              <a:rPr lang="es-HN" sz="2200" dirty="0" smtClean="0"/>
              <a:t>La floculación por la modelación computacional de la mecánica de fluidos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lum bright="12000"/>
          </a:blip>
          <a:srcRect/>
          <a:stretch>
            <a:fillRect/>
          </a:stretch>
        </p:blipFill>
        <p:spPr bwMode="auto">
          <a:xfrm>
            <a:off x="5544458" y="1315032"/>
            <a:ext cx="3164114" cy="2371766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27650" name="Picture 2" descr="https://confluence.cornell.edu/download/attachments/10944692/hb4.png">
            <a:hlinkClick r:id="rId3" tooltip="performance parameters analysis in 2D - simulation experiments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75620" y="4179220"/>
            <a:ext cx="2960380" cy="2286894"/>
          </a:xfrm>
          <a:prstGeom prst="rect">
            <a:avLst/>
          </a:prstGeom>
          <a:noFill/>
        </p:spPr>
      </p:pic>
      <p:sp>
        <p:nvSpPr>
          <p:cNvPr id="6" name="Text Box 30"/>
          <p:cNvSpPr txBox="1">
            <a:spLocks noChangeArrowheads="1"/>
          </p:cNvSpPr>
          <p:nvPr/>
        </p:nvSpPr>
        <p:spPr bwMode="auto">
          <a:xfrm>
            <a:off x="5500914" y="6313718"/>
            <a:ext cx="36430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600" dirty="0" smtClean="0"/>
              <a:t>Modelación de la mecánica de fluidos en un </a:t>
            </a:r>
            <a:r>
              <a:rPr lang="es-HN" sz="1600" dirty="0" err="1" smtClean="0"/>
              <a:t>floculador</a:t>
            </a:r>
            <a:r>
              <a:rPr lang="es-HN" sz="1600" dirty="0" smtClean="0"/>
              <a:t> hidráulico</a:t>
            </a:r>
            <a:endParaRPr lang="es-HN" sz="1600" dirty="0"/>
          </a:p>
        </p:txBody>
      </p:sp>
      <p:sp>
        <p:nvSpPr>
          <p:cNvPr id="7" name="Text Box 30"/>
          <p:cNvSpPr txBox="1">
            <a:spLocks noChangeArrowheads="1"/>
          </p:cNvSpPr>
          <p:nvPr/>
        </p:nvSpPr>
        <p:spPr bwMode="auto">
          <a:xfrm>
            <a:off x="5660575" y="3628572"/>
            <a:ext cx="30044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sz="1600" dirty="0" smtClean="0"/>
              <a:t>Equipo para investigar un manto de lodos</a:t>
            </a:r>
            <a:endParaRPr lang="es-H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Planta piloto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" y="1296988"/>
            <a:ext cx="4383313" cy="5307012"/>
          </a:xfrm>
        </p:spPr>
        <p:txBody>
          <a:bodyPr/>
          <a:lstStyle/>
          <a:p>
            <a:r>
              <a:rPr lang="es-HN" sz="2000" dirty="0" smtClean="0"/>
              <a:t>Se construyó una planta piloto en la planta de tratamiento de agua de la Universidad de </a:t>
            </a:r>
            <a:r>
              <a:rPr lang="es-HN" sz="2000" dirty="0" err="1" smtClean="0"/>
              <a:t>Cornell</a:t>
            </a:r>
            <a:endParaRPr lang="es-HN" sz="2000" dirty="0" smtClean="0"/>
          </a:p>
          <a:p>
            <a:r>
              <a:rPr lang="es-HN" sz="2000" dirty="0" smtClean="0"/>
              <a:t>La planta sirve para:</a:t>
            </a:r>
          </a:p>
          <a:p>
            <a:pPr lvl="1"/>
            <a:r>
              <a:rPr lang="es-HN" sz="2000" dirty="0" smtClean="0"/>
              <a:t>Experimentar los varios procesos de tratamiento en un entorno real</a:t>
            </a:r>
          </a:p>
          <a:p>
            <a:pPr lvl="1"/>
            <a:r>
              <a:rPr lang="es-HN" sz="2000" dirty="0" smtClean="0"/>
              <a:t>Brindar al estudiante la oportunidad de aprender por hacer</a:t>
            </a:r>
          </a:p>
          <a:p>
            <a:pPr lvl="1"/>
            <a:r>
              <a:rPr lang="es-HN" sz="2000" dirty="0" smtClean="0"/>
              <a:t>Colaborar con el personal profesional de la planta para aprovechar los conocimientos académicos y de la práctica</a:t>
            </a:r>
            <a:endParaRPr lang="es-HN" sz="2000" dirty="0" smtClean="0"/>
          </a:p>
        </p:txBody>
      </p:sp>
      <p:pic>
        <p:nvPicPr>
          <p:cNvPr id="26626" name="Picture 2" descr="https://confluence.cornell.edu/download/attachments/10422269/pilot_plant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57484" y="2191657"/>
            <a:ext cx="4409099" cy="3310416"/>
          </a:xfrm>
          <a:prstGeom prst="rect">
            <a:avLst/>
          </a:prstGeom>
          <a:noFill/>
        </p:spPr>
      </p:pic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4557486" y="5457376"/>
            <a:ext cx="43978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sz="1600" dirty="0" smtClean="0"/>
              <a:t>Un estudiante manejando la planta piloto (al fondo dentro de la planta que sirve la universidad)</a:t>
            </a:r>
            <a:endParaRPr lang="es-H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Planta piloto</a:t>
            </a:r>
          </a:p>
        </p:txBody>
      </p:sp>
      <p:pic>
        <p:nvPicPr>
          <p:cNvPr id="26626" name="Picture 2" descr="https://confluence.cornell.edu/download/attachments/10422269/pilot_plant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1605" y="1335315"/>
            <a:ext cx="6908795" cy="5187224"/>
          </a:xfrm>
          <a:prstGeom prst="rect">
            <a:avLst/>
          </a:prstGeom>
          <a:noFill/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7351486" y="1360714"/>
            <a:ext cx="147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600" dirty="0" smtClean="0"/>
              <a:t>Batería de </a:t>
            </a:r>
            <a:r>
              <a:rPr lang="es-HN" sz="1600" dirty="0" err="1" smtClean="0"/>
              <a:t>turbidímetros</a:t>
            </a:r>
            <a:r>
              <a:rPr lang="es-HN" sz="1600" dirty="0" smtClean="0"/>
              <a:t> automáticos</a:t>
            </a:r>
            <a:endParaRPr lang="es-HN" sz="1600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>
            <a:off x="6400800" y="1785258"/>
            <a:ext cx="986971" cy="156754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 flipV="1">
            <a:off x="4034971" y="4659086"/>
            <a:ext cx="3193143" cy="145142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191829" y="5431975"/>
            <a:ext cx="195217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600" dirty="0" smtClean="0"/>
              <a:t>Manejo electrónico de la planta y registro de datos computarizado</a:t>
            </a:r>
            <a:endParaRPr lang="es-HN" sz="1600" dirty="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 flipV="1">
            <a:off x="4963886" y="4078513"/>
            <a:ext cx="2191657" cy="2902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090231" y="3929738"/>
            <a:ext cx="19521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600" dirty="0" err="1" smtClean="0"/>
              <a:t>Floculador</a:t>
            </a:r>
            <a:r>
              <a:rPr lang="es-HN" sz="1600" dirty="0" smtClean="0"/>
              <a:t> piloto</a:t>
            </a:r>
            <a:endParaRPr lang="es-HN" sz="1600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9028" y="6471529"/>
            <a:ext cx="69958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600" dirty="0" smtClean="0"/>
              <a:t>Planta piloto </a:t>
            </a:r>
            <a:r>
              <a:rPr lang="es-HN" sz="1600" dirty="0" err="1" smtClean="0"/>
              <a:t>AguaClara</a:t>
            </a:r>
            <a:r>
              <a:rPr lang="es-HN" sz="1600" dirty="0" smtClean="0"/>
              <a:t>, Universidad de </a:t>
            </a:r>
            <a:r>
              <a:rPr lang="es-HN" sz="1600" dirty="0" err="1" smtClean="0"/>
              <a:t>Cornell</a:t>
            </a:r>
            <a:r>
              <a:rPr lang="es-HN" sz="1600" dirty="0" smtClean="0"/>
              <a:t>, Nueva York, EEUU</a:t>
            </a:r>
            <a:endParaRPr lang="es-H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8343" y="0"/>
            <a:ext cx="8795657" cy="1143000"/>
          </a:xfrm>
          <a:noFill/>
        </p:spPr>
        <p:txBody>
          <a:bodyPr/>
          <a:lstStyle/>
          <a:p>
            <a:r>
              <a:rPr lang="es-HN" dirty="0" smtClean="0"/>
              <a:t>Diseño automatizado</a:t>
            </a:r>
            <a:endParaRPr lang="es-HN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" y="1296988"/>
            <a:ext cx="8882743" cy="5475287"/>
          </a:xfrm>
        </p:spPr>
        <p:txBody>
          <a:bodyPr/>
          <a:lstStyle/>
          <a:p>
            <a:r>
              <a:rPr lang="es-HN" sz="2200" dirty="0" smtClean="0"/>
              <a:t>Una iniciativa para facilitar </a:t>
            </a:r>
            <a:r>
              <a:rPr lang="es-HN" sz="2200" dirty="0" smtClean="0"/>
              <a:t>la diseminación del </a:t>
            </a:r>
            <a:r>
              <a:rPr lang="es-HN" sz="2200" dirty="0" smtClean="0"/>
              <a:t>diseño de la planta </a:t>
            </a:r>
            <a:r>
              <a:rPr lang="es-HN" sz="2200" dirty="0" err="1" smtClean="0"/>
              <a:t>AguaClara</a:t>
            </a:r>
            <a:endParaRPr lang="es-HN" sz="2200" dirty="0" smtClean="0"/>
          </a:p>
          <a:p>
            <a:r>
              <a:rPr lang="es-HN" sz="2200" dirty="0" smtClean="0"/>
              <a:t> Hemos creado un software denominado:</a:t>
            </a:r>
          </a:p>
          <a:p>
            <a:pPr>
              <a:buNone/>
            </a:pPr>
            <a:r>
              <a:rPr lang="es-HN" sz="2200" b="1" dirty="0" smtClean="0"/>
              <a:t>	</a:t>
            </a:r>
            <a:r>
              <a:rPr lang="es-HN" sz="2200" b="1" dirty="0" smtClean="0"/>
              <a:t> </a:t>
            </a:r>
            <a:r>
              <a:rPr lang="es-HN" sz="2400" b="1" u="sng" dirty="0" smtClean="0"/>
              <a:t>La </a:t>
            </a:r>
            <a:r>
              <a:rPr lang="es-HN" sz="2400" b="1" u="sng" dirty="0" smtClean="0"/>
              <a:t>Herramienta de Diseño</a:t>
            </a:r>
          </a:p>
          <a:p>
            <a:pPr lvl="1"/>
            <a:r>
              <a:rPr lang="es-HN" sz="2200" dirty="0" smtClean="0"/>
              <a:t>El usuario descarga el software de la página web de </a:t>
            </a:r>
            <a:r>
              <a:rPr lang="es-HN" sz="2200" dirty="0" err="1" smtClean="0"/>
              <a:t>AguaClara</a:t>
            </a:r>
            <a:endParaRPr lang="es-HN" sz="2200" dirty="0" smtClean="0"/>
          </a:p>
          <a:p>
            <a:pPr lvl="1"/>
            <a:r>
              <a:rPr lang="es-HN" sz="2200" dirty="0" smtClean="0"/>
              <a:t>La herramienta compila todas la ecuaciones y </a:t>
            </a:r>
            <a:r>
              <a:rPr lang="es-HN" sz="2200" dirty="0" smtClean="0"/>
              <a:t>los datos </a:t>
            </a:r>
            <a:r>
              <a:rPr lang="es-HN" sz="2200" dirty="0" smtClean="0"/>
              <a:t>de tubería necesarios para crear un diseño preliminar para una </a:t>
            </a:r>
            <a:r>
              <a:rPr lang="es-HN" sz="2200" dirty="0" smtClean="0"/>
              <a:t>planta de tratamiento</a:t>
            </a:r>
            <a:endParaRPr lang="es-HN" sz="2200" dirty="0" smtClean="0"/>
          </a:p>
          <a:p>
            <a:pPr lvl="1"/>
            <a:r>
              <a:rPr lang="es-HN" sz="2200" dirty="0" smtClean="0"/>
              <a:t>El software utiliza el programa </a:t>
            </a:r>
            <a:r>
              <a:rPr lang="es-HN" sz="2200" dirty="0" err="1" smtClean="0"/>
              <a:t>MathCAD</a:t>
            </a:r>
            <a:r>
              <a:rPr lang="es-HN" sz="2200" dirty="0" smtClean="0"/>
              <a:t> para convertir los parámetros básicos de un diseño hidráulico en un código para mandar a dibujar una planta detallada en </a:t>
            </a:r>
            <a:r>
              <a:rPr lang="es-HN" sz="2200" dirty="0" err="1" smtClean="0"/>
              <a:t>AutoCAD</a:t>
            </a:r>
            <a:endParaRPr lang="es-HN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8343" y="0"/>
            <a:ext cx="8795657" cy="1143000"/>
          </a:xfrm>
          <a:noFill/>
        </p:spPr>
        <p:txBody>
          <a:bodyPr/>
          <a:lstStyle/>
          <a:p>
            <a:r>
              <a:rPr lang="es-HN" dirty="0" smtClean="0"/>
              <a:t>La Herramienta de diseño</a:t>
            </a:r>
            <a:endParaRPr lang="es-HN" dirty="0" smtClean="0"/>
          </a:p>
        </p:txBody>
      </p:sp>
      <p:pic>
        <p:nvPicPr>
          <p:cNvPr id="5" name="Picture 5" descr="Fullscreen capture 612009 81904 A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19200"/>
            <a:ext cx="9124950" cy="563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8798" y="127002"/>
            <a:ext cx="8458200" cy="533400"/>
          </a:xfrm>
        </p:spPr>
        <p:txBody>
          <a:bodyPr/>
          <a:lstStyle/>
          <a:p>
            <a:r>
              <a:rPr lang="es-HN" dirty="0" smtClean="0"/>
              <a:t>Datos </a:t>
            </a:r>
            <a:r>
              <a:rPr lang="es-HN" dirty="0" err="1" smtClean="0"/>
              <a:t>basicos</a:t>
            </a:r>
            <a:endParaRPr lang="es-HN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53729"/>
            <a:ext cx="9144000" cy="61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HN" sz="4200" dirty="0"/>
              <a:t>AguaClara </a:t>
            </a:r>
            <a:r>
              <a:rPr lang="es-HN" sz="4200" dirty="0" smtClean="0"/>
              <a:t>Herramienta de diseño</a:t>
            </a:r>
            <a:endParaRPr lang="es-HN" sz="4200" dirty="0"/>
          </a:p>
        </p:txBody>
      </p:sp>
      <p:sp>
        <p:nvSpPr>
          <p:cNvPr id="34821" name="computr3"/>
          <p:cNvSpPr>
            <a:spLocks noEditPoints="1" noChangeArrowheads="1"/>
          </p:cNvSpPr>
          <p:nvPr/>
        </p:nvSpPr>
        <p:spPr bwMode="auto">
          <a:xfrm>
            <a:off x="5029200" y="1905000"/>
            <a:ext cx="2362200" cy="156210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HN"/>
          </a:p>
        </p:txBody>
      </p:sp>
      <p:sp>
        <p:nvSpPr>
          <p:cNvPr id="34822" name="laptop"/>
          <p:cNvSpPr>
            <a:spLocks noEditPoints="1" noChangeArrowheads="1"/>
          </p:cNvSpPr>
          <p:nvPr/>
        </p:nvSpPr>
        <p:spPr bwMode="auto">
          <a:xfrm>
            <a:off x="381000" y="1905000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HN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52475" y="2074863"/>
            <a:ext cx="106362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s-HN"/>
              <a:t>Cliente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791200" y="1524000"/>
            <a:ext cx="1172116" cy="40011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s-HN" dirty="0" smtClean="0"/>
              <a:t>Servidor</a:t>
            </a:r>
            <a:endParaRPr lang="es-HN" dirty="0"/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470525" y="5114925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4831" name="Picture 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5410200"/>
            <a:ext cx="1066800" cy="1066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32" name="Picture 1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48400" y="5410200"/>
            <a:ext cx="903288" cy="9906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36" name="Picture 2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14400" y="3505200"/>
            <a:ext cx="749300" cy="762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37" name="Picture 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0" y="3505200"/>
            <a:ext cx="1524000" cy="1524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41" name="Picture 2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54888" y="5257800"/>
            <a:ext cx="950912" cy="1066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sp>
        <p:nvSpPr>
          <p:cNvPr id="34842" name="Freeform 26"/>
          <p:cNvSpPr>
            <a:spLocks/>
          </p:cNvSpPr>
          <p:nvPr/>
        </p:nvSpPr>
        <p:spPr bwMode="auto">
          <a:xfrm>
            <a:off x="1676400" y="2613025"/>
            <a:ext cx="4397375" cy="1349375"/>
          </a:xfrm>
          <a:custGeom>
            <a:avLst/>
            <a:gdLst/>
            <a:ahLst/>
            <a:cxnLst>
              <a:cxn ang="0">
                <a:pos x="0" y="850"/>
              </a:cxn>
              <a:cxn ang="0">
                <a:pos x="2262" y="9"/>
              </a:cxn>
              <a:cxn ang="0">
                <a:pos x="2770" y="799"/>
              </a:cxn>
            </a:cxnLst>
            <a:rect l="0" t="0" r="r" b="b"/>
            <a:pathLst>
              <a:path w="2770" h="850">
                <a:moveTo>
                  <a:pt x="0" y="850"/>
                </a:moveTo>
                <a:cubicBezTo>
                  <a:pt x="377" y="710"/>
                  <a:pt x="1800" y="18"/>
                  <a:pt x="2262" y="9"/>
                </a:cubicBezTo>
                <a:cubicBezTo>
                  <a:pt x="2724" y="0"/>
                  <a:pt x="2664" y="635"/>
                  <a:pt x="2770" y="799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 flipH="1">
            <a:off x="5257800" y="4572000"/>
            <a:ext cx="76200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 flipV="1">
            <a:off x="5715000" y="4724400"/>
            <a:ext cx="53340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48" name="Line 32"/>
          <p:cNvSpPr>
            <a:spLocks noChangeShapeType="1"/>
          </p:cNvSpPr>
          <p:nvPr/>
        </p:nvSpPr>
        <p:spPr bwMode="auto">
          <a:xfrm>
            <a:off x="6400800" y="4800600"/>
            <a:ext cx="152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49" name="Line 33"/>
          <p:cNvSpPr>
            <a:spLocks noChangeShapeType="1"/>
          </p:cNvSpPr>
          <p:nvPr/>
        </p:nvSpPr>
        <p:spPr bwMode="auto">
          <a:xfrm flipH="1" flipV="1">
            <a:off x="6705600" y="4800600"/>
            <a:ext cx="2286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50" name="Line 34"/>
          <p:cNvSpPr>
            <a:spLocks noChangeShapeType="1"/>
          </p:cNvSpPr>
          <p:nvPr/>
        </p:nvSpPr>
        <p:spPr bwMode="auto">
          <a:xfrm>
            <a:off x="7086600" y="48768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34852" name="Freeform 36"/>
          <p:cNvSpPr>
            <a:spLocks/>
          </p:cNvSpPr>
          <p:nvPr/>
        </p:nvSpPr>
        <p:spPr bwMode="auto">
          <a:xfrm>
            <a:off x="1371600" y="5181600"/>
            <a:ext cx="6921500" cy="1471613"/>
          </a:xfrm>
          <a:custGeom>
            <a:avLst/>
            <a:gdLst/>
            <a:ahLst/>
            <a:cxnLst>
              <a:cxn ang="0">
                <a:pos x="4032" y="480"/>
              </a:cxn>
              <a:cxn ang="0">
                <a:pos x="3820" y="853"/>
              </a:cxn>
              <a:cxn ang="0">
                <a:pos x="793" y="785"/>
              </a:cxn>
              <a:cxn ang="0">
                <a:pos x="0" y="0"/>
              </a:cxn>
            </a:cxnLst>
            <a:rect l="0" t="0" r="r" b="b"/>
            <a:pathLst>
              <a:path w="4360" h="927">
                <a:moveTo>
                  <a:pt x="4032" y="480"/>
                </a:moveTo>
                <a:cubicBezTo>
                  <a:pt x="3997" y="542"/>
                  <a:pt x="4360" y="802"/>
                  <a:pt x="3820" y="853"/>
                </a:cubicBezTo>
                <a:cubicBezTo>
                  <a:pt x="3280" y="904"/>
                  <a:pt x="1430" y="927"/>
                  <a:pt x="793" y="785"/>
                </a:cubicBezTo>
                <a:cubicBezTo>
                  <a:pt x="156" y="643"/>
                  <a:pt x="165" y="164"/>
                  <a:pt x="0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lg" len="med"/>
            <a:tailEnd type="triangle" w="lg" len="med"/>
          </a:ln>
          <a:effectLst/>
        </p:spPr>
        <p:txBody>
          <a:bodyPr wrap="none" anchor="ctr">
            <a:spAutoFit/>
          </a:bodyPr>
          <a:lstStyle/>
          <a:p>
            <a:endParaRPr lang="es-HN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172200" y="4495800"/>
            <a:ext cx="685800" cy="381000"/>
            <a:chOff x="5184" y="3120"/>
            <a:chExt cx="432" cy="240"/>
          </a:xfrm>
        </p:grpSpPr>
        <p:pic>
          <p:nvPicPr>
            <p:cNvPr id="34853" name="Picture 37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5184" y="3120"/>
              <a:ext cx="228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  <p:pic>
          <p:nvPicPr>
            <p:cNvPr id="34854" name="Picture 38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397" y="3120"/>
              <a:ext cx="219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</p:grpSp>
      <p:pic>
        <p:nvPicPr>
          <p:cNvPr id="34856" name="Picture 40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354888" y="5715000"/>
            <a:ext cx="950912" cy="6096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59" name="Picture 4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86400" y="5486400"/>
            <a:ext cx="361950" cy="381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34860" name="Picture 4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1800" y="5410200"/>
            <a:ext cx="347663" cy="381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914400" y="4800600"/>
            <a:ext cx="685800" cy="381000"/>
            <a:chOff x="5184" y="3120"/>
            <a:chExt cx="432" cy="240"/>
          </a:xfrm>
        </p:grpSpPr>
        <p:pic>
          <p:nvPicPr>
            <p:cNvPr id="34862" name="Picture 46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5184" y="3120"/>
              <a:ext cx="228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  <p:pic>
          <p:nvPicPr>
            <p:cNvPr id="34863" name="Picture 47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397" y="3120"/>
              <a:ext cx="219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</p:grpSp>
      <p:sp>
        <p:nvSpPr>
          <p:cNvPr id="34866" name="Text Box 50"/>
          <p:cNvSpPr txBox="1">
            <a:spLocks noChangeArrowheads="1"/>
          </p:cNvSpPr>
          <p:nvPr/>
        </p:nvSpPr>
        <p:spPr bwMode="auto">
          <a:xfrm>
            <a:off x="2438400" y="4038600"/>
            <a:ext cx="2808782" cy="40011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s-HN" sz="2000" b="1" dirty="0" smtClean="0"/>
              <a:t>¡Menos de 5 </a:t>
            </a:r>
            <a:r>
              <a:rPr lang="es-HN" sz="2000" b="1" dirty="0" smtClean="0"/>
              <a:t>minutos!</a:t>
            </a:r>
            <a:endParaRPr lang="es-HN" sz="2000" b="1" dirty="0"/>
          </a:p>
        </p:txBody>
      </p:sp>
      <p:pic>
        <p:nvPicPr>
          <p:cNvPr id="34867" name="Picture 51" descr="50 Lps 2 bays-1-Model iso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000" t="42000" r="19000" b="1334"/>
          <a:stretch>
            <a:fillRect/>
          </a:stretch>
        </p:blipFill>
        <p:spPr bwMode="auto">
          <a:xfrm>
            <a:off x="742950" y="2038350"/>
            <a:ext cx="1085850" cy="647700"/>
          </a:xfrm>
          <a:prstGeom prst="rect">
            <a:avLst/>
          </a:prstGeom>
          <a:solidFill>
            <a:schemeClr val="bg2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06666 -0.13333 " pathEditMode="relative" ptsTypes="AA">
                                      <p:cBhvr>
                                        <p:cTn id="22" dur="20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55556E-6 L -0.025 -0.13334 " pathEditMode="relative" ptsTypes="AA">
                                      <p:cBhvr>
                                        <p:cTn id="34" dur="20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15 0.1777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9.25926E-6 C 0.0033 0.04237 0.0066 0.08473 -0.09497 0.09538 C -0.19653 0.10602 -0.50399 0.09769 -0.60972 0.06389 C -0.71545 0.0301 -0.7224 -0.03865 -0.72934 -0.10717 " pathEditMode="relative" ptsTypes="aaaA">
                                      <p:cBhvr>
                                        <p:cTn id="58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9 0.00949 L -0.00643 -0.3627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2" grpId="0" animBg="1"/>
      <p:bldP spid="34844" grpId="0" animBg="1"/>
      <p:bldP spid="34845" grpId="0" animBg="1"/>
      <p:bldP spid="34848" grpId="0" animBg="1"/>
      <p:bldP spid="34849" grpId="0" animBg="1"/>
      <p:bldP spid="34850" grpId="0" animBg="1"/>
      <p:bldP spid="34852" grpId="0" animBg="1"/>
      <p:bldP spid="3486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HN" sz="4000"/>
              <a:t>Dibujos hechos por la herramienta de diseño (50 L/s)</a:t>
            </a:r>
          </a:p>
        </p:txBody>
      </p:sp>
      <p:pic>
        <p:nvPicPr>
          <p:cNvPr id="23557" name="Picture 5" descr="50 Lps 2 bays-1-Model iso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000" t="42000" r="19000" b="1334"/>
          <a:stretch>
            <a:fillRect/>
          </a:stretch>
        </p:blipFill>
        <p:spPr bwMode="auto">
          <a:xfrm>
            <a:off x="304800" y="1524000"/>
            <a:ext cx="3886200" cy="2947988"/>
          </a:xfrm>
          <a:prstGeom prst="rect">
            <a:avLst/>
          </a:prstGeom>
          <a:noFill/>
        </p:spPr>
      </p:pic>
      <p:pic>
        <p:nvPicPr>
          <p:cNvPr id="23559" name="Picture 7" descr="50 Lps 2 bays-1-Model front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30000"/>
          </a:blip>
          <a:srcRect/>
          <a:stretch>
            <a:fillRect/>
          </a:stretch>
        </p:blipFill>
        <p:spPr bwMode="auto">
          <a:xfrm>
            <a:off x="5029200" y="1524000"/>
            <a:ext cx="3962400" cy="3249613"/>
          </a:xfrm>
          <a:prstGeom prst="rect">
            <a:avLst/>
          </a:prstGeom>
          <a:noFill/>
        </p:spPr>
      </p:pic>
      <p:pic>
        <p:nvPicPr>
          <p:cNvPr id="23560" name="Picture 8" descr="50 Lps 2 bays-1-Model sed side view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2000" contrast="24000"/>
          </a:blip>
          <a:srcRect t="58000" b="15334"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09675" y="3000375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8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Juntas de Agua y alcaldías proveen la mayoría de la cobertura nacional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La gran mayoría de sistemas rurales carecen de tratamiento adecuado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Antecedentes en Honduras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2984500"/>
            <a:ext cx="6934200" cy="32766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s-HN" sz="2800" b="1" dirty="0" smtClean="0"/>
              <a:t>Condiciones de la calidad del agua</a:t>
            </a:r>
          </a:p>
          <a:p>
            <a:pPr lvl="1"/>
            <a:r>
              <a:rPr lang="es-HN" dirty="0" smtClean="0"/>
              <a:t>Altas tasas de contaminación bacteriológica</a:t>
            </a:r>
          </a:p>
          <a:p>
            <a:pPr lvl="1"/>
            <a:r>
              <a:rPr lang="es-HN" dirty="0" smtClean="0"/>
              <a:t>Altas turbiedades</a:t>
            </a:r>
          </a:p>
          <a:p>
            <a:pPr lvl="1"/>
            <a:r>
              <a:rPr lang="es-HN" dirty="0" smtClean="0"/>
              <a:t>Alta morbilidad y mortalidad infantil por enfermedades de origen hídrico</a:t>
            </a:r>
          </a:p>
          <a:p>
            <a:pPr lvl="1"/>
            <a:endParaRPr lang="es-HN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06500" y="3013075"/>
            <a:ext cx="769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s-HN" sz="2800" b="1" dirty="0">
                <a:solidFill>
                  <a:schemeClr val="tx1"/>
                </a:solidFill>
              </a:rPr>
              <a:t>Condiciones del suministro del agua</a:t>
            </a: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las fuentes son superficiales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son por gravedad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22" idx="2"/>
          </p:cNvCxnSpPr>
          <p:nvPr/>
        </p:nvCxnSpPr>
        <p:spPr bwMode="auto">
          <a:xfrm rot="16200000" flipH="1">
            <a:off x="2286476" y="1619725"/>
            <a:ext cx="1365885" cy="269081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10800000" flipV="1">
            <a:off x="4800600" y="2286000"/>
            <a:ext cx="2971800" cy="13716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3657600"/>
            <a:ext cx="9144000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2000" b="1" dirty="0"/>
              <a:t>Alta necesidad para una tecnología </a:t>
            </a:r>
            <a:r>
              <a:rPr lang="es-HN" sz="2000" b="1" dirty="0" smtClean="0"/>
              <a:t>potabilizadora </a:t>
            </a:r>
            <a:r>
              <a:rPr lang="es-HN" sz="2000" b="1" dirty="0"/>
              <a:t>que: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 Trate aguas de fuentes superficiales para sistemas de gravedad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eficiente en la remoción de alta turbiedad y en la desinfección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económica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construir y reparar con materiales localmente disponibles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apta para la zona rural y pequeñas y medianas ciudades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administrar al nivel de la Junta de Agua o la alcaldía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No necesite energía eléctrica (por el costo y la indisponibilidad de ella)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fácilmente operable por miembros de la comunidad de bajos recursos educativos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7624" y="1291590"/>
            <a:ext cx="3152776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j-lt"/>
              </a:rPr>
              <a:t>Condiciones</a:t>
            </a: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s-HN" sz="2400" b="1" kern="0" dirty="0" smtClean="0">
                <a:solidFill>
                  <a:schemeClr val="tx1"/>
                </a:solidFill>
                <a:latin typeface="+mn-lt"/>
              </a:rPr>
              <a:t>de la calidad del agua</a:t>
            </a:r>
            <a:endParaRPr lang="es-HN" sz="2400" b="1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3352800" y="1295400"/>
            <a:ext cx="31242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del suministro del agua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619875" y="1295400"/>
            <a:ext cx="2438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</p:txBody>
      </p: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rot="5400000">
            <a:off x="3885407" y="2972594"/>
            <a:ext cx="1371600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 build="p"/>
      <p:bldP spid="3" grpId="1" build="p"/>
      <p:bldP spid="4" grpId="0"/>
      <p:bldP spid="4" grpId="1"/>
      <p:bldP spid="21" grpId="0" build="allAtOnce" animBg="1"/>
      <p:bldP spid="22" grpId="0" animBg="1"/>
      <p:bldP spid="23" grpId="0" animBg="1"/>
      <p:bldP spid="23" grpId="1" animBg="1"/>
      <p:bldP spid="24" grpId="0" animBg="1"/>
      <p:bldP spid="2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Investigación en el campo</a:t>
            </a:r>
            <a:endParaRPr lang="es-HN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6988"/>
            <a:ext cx="4894263" cy="5475287"/>
          </a:xfrm>
        </p:spPr>
        <p:txBody>
          <a:bodyPr/>
          <a:lstStyle/>
          <a:p>
            <a:r>
              <a:rPr lang="es-HN" sz="2400" b="1" dirty="0" smtClean="0"/>
              <a:t>Estamos haciendo un </a:t>
            </a:r>
            <a:r>
              <a:rPr lang="es-HN" sz="2400" b="1" i="1" dirty="0" smtClean="0"/>
              <a:t>Estudio de documentación</a:t>
            </a:r>
            <a:r>
              <a:rPr lang="es-HN" sz="2400" b="1" dirty="0" smtClean="0"/>
              <a:t> de las plantas AguaClara a través de la RAS-HON y </a:t>
            </a:r>
            <a:r>
              <a:rPr lang="es-HN" sz="2400" b="1" dirty="0" err="1" smtClean="0"/>
              <a:t>Fulbright</a:t>
            </a:r>
            <a:endParaRPr lang="es-HN" sz="2400" b="1" dirty="0" smtClean="0"/>
          </a:p>
          <a:p>
            <a:pPr lvl="1"/>
            <a:r>
              <a:rPr lang="es-HN" sz="2200" dirty="0" smtClean="0"/>
              <a:t>Eficiencia de remoción de turbiedad</a:t>
            </a:r>
          </a:p>
          <a:p>
            <a:pPr lvl="1"/>
            <a:r>
              <a:rPr lang="es-HN" sz="2200" dirty="0" smtClean="0"/>
              <a:t>Otros parámetros fisicoquímicos de la calidad del </a:t>
            </a:r>
            <a:r>
              <a:rPr lang="es-HN" sz="2200" dirty="0" smtClean="0"/>
              <a:t>agua</a:t>
            </a:r>
          </a:p>
          <a:p>
            <a:pPr lvl="1"/>
            <a:r>
              <a:rPr lang="es-HN" sz="2200" dirty="0" smtClean="0"/>
              <a:t>Eficiencia de operación</a:t>
            </a:r>
            <a:endParaRPr lang="es-HN" sz="2200" dirty="0" smtClean="0"/>
          </a:p>
          <a:p>
            <a:pPr lvl="1"/>
            <a:r>
              <a:rPr lang="es-HN" sz="2200" dirty="0" smtClean="0"/>
              <a:t>Identificar los logros de las plantas y las oportunidades para </a:t>
            </a:r>
            <a:r>
              <a:rPr lang="es-HN" sz="2200" dirty="0" smtClean="0"/>
              <a:t>mejorarlas</a:t>
            </a:r>
            <a:endParaRPr lang="es-HN" sz="2200" dirty="0" smtClean="0"/>
          </a:p>
        </p:txBody>
      </p:sp>
      <p:pic>
        <p:nvPicPr>
          <p:cNvPr id="50180" name="Picture 4" descr="San Pedro Partido de Futbol 101609 0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87988" y="3913188"/>
            <a:ext cx="3160712" cy="2370137"/>
          </a:xfrm>
          <a:noFill/>
        </p:spPr>
      </p:pic>
      <p:sp>
        <p:nvSpPr>
          <p:cNvPr id="50181" name="Text Box 8"/>
          <p:cNvSpPr txBox="1">
            <a:spLocks noChangeArrowheads="1"/>
          </p:cNvSpPr>
          <p:nvPr/>
        </p:nvSpPr>
        <p:spPr bwMode="auto">
          <a:xfrm>
            <a:off x="5268913" y="6283325"/>
            <a:ext cx="370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Haciendo una prueba de alcalinidad en Cuatro </a:t>
            </a:r>
            <a:r>
              <a:rPr lang="es-HN" dirty="0" smtClean="0"/>
              <a:t>Comunidades, Honduras</a:t>
            </a:r>
            <a:endParaRPr lang="es-HN" dirty="0"/>
          </a:p>
        </p:txBody>
      </p:sp>
      <p:pic>
        <p:nvPicPr>
          <p:cNvPr id="50182" name="Picture 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0025" y="1485900"/>
            <a:ext cx="35925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pic>
        <p:nvPicPr>
          <p:cNvPr id="51203" name="Picture 4" descr="4%20Com%20julio%20200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3175" y="1539875"/>
            <a:ext cx="7880350" cy="5389563"/>
          </a:xfrm>
          <a:noFill/>
        </p:spPr>
      </p:pic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171450" y="1290638"/>
            <a:ext cx="66278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Cuatro Comunidades – julio 2009</a:t>
            </a:r>
          </a:p>
        </p:txBody>
      </p:sp>
      <p:sp>
        <p:nvSpPr>
          <p:cNvPr id="51205" name="Text Box 7"/>
          <p:cNvSpPr txBox="1">
            <a:spLocks noChangeArrowheads="1"/>
          </p:cNvSpPr>
          <p:nvPr/>
        </p:nvSpPr>
        <p:spPr bwMode="auto">
          <a:xfrm>
            <a:off x="0" y="6591300"/>
            <a:ext cx="187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/>
              <a:t>Fuente: datos del operador</a:t>
            </a:r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6369050" y="4424363"/>
            <a:ext cx="2646363" cy="2298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/>
              <a:t>87.6% de las muestras de agua tratada sacadas en julio 2009 tenían menos de 5 UTN mientras la turbidez de agua cruda varió entre 17.7 y 302 UTN</a:t>
            </a:r>
            <a:r>
              <a:rPr lang="es-HN" sz="18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39900"/>
            <a:ext cx="7296150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71450" y="1347788"/>
            <a:ext cx="5359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octubre 2008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  <p:sp>
        <p:nvSpPr>
          <p:cNvPr id="209934" name="Rectangle 14"/>
          <p:cNvSpPr>
            <a:spLocks noChangeArrowheads="1"/>
          </p:cNvSpPr>
          <p:nvPr/>
        </p:nvSpPr>
        <p:spPr bwMode="auto">
          <a:xfrm>
            <a:off x="1857375" y="1973263"/>
            <a:ext cx="171450" cy="4195762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9935" name="Line 15"/>
          <p:cNvSpPr>
            <a:spLocks noChangeShapeType="1"/>
          </p:cNvSpPr>
          <p:nvPr/>
        </p:nvSpPr>
        <p:spPr bwMode="auto">
          <a:xfrm flipH="1">
            <a:off x="1944914" y="3903664"/>
            <a:ext cx="4484461" cy="19746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2232" name="Text Box 16"/>
          <p:cNvSpPr txBox="1">
            <a:spLocks noChangeArrowheads="1"/>
          </p:cNvSpPr>
          <p:nvPr/>
        </p:nvSpPr>
        <p:spPr bwMode="auto">
          <a:xfrm>
            <a:off x="6570663" y="33083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6407150" y="3357563"/>
            <a:ext cx="2487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b="1"/>
              <a:t>Detalle:</a:t>
            </a:r>
          </a:p>
          <a:p>
            <a:r>
              <a:rPr lang="es-HN" sz="2000" b="1"/>
              <a:t>8 de octubre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4" grpId="0" animBg="1"/>
      <p:bldP spid="209935" grpId="0" animBg="1"/>
      <p:bldP spid="20993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8" y="1643063"/>
            <a:ext cx="7623175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>
            <a:off x="3716338" y="1916113"/>
            <a:ext cx="162560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8" name="Text Box 10"/>
          <p:cNvSpPr txBox="1">
            <a:spLocks noChangeArrowheads="1"/>
          </p:cNvSpPr>
          <p:nvPr/>
        </p:nvSpPr>
        <p:spPr bwMode="auto">
          <a:xfrm>
            <a:off x="2025650" y="1755775"/>
            <a:ext cx="17478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391 UTN</a:t>
            </a:r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>
            <a:off x="3752850" y="4100513"/>
            <a:ext cx="479425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2293938" y="3824288"/>
            <a:ext cx="15843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62 UTN</a:t>
            </a: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698500" y="5087938"/>
            <a:ext cx="16986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5.4 UTN</a:t>
            </a: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3138488" y="5567363"/>
            <a:ext cx="16335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2.4 UTN</a:t>
            </a:r>
          </a:p>
        </p:txBody>
      </p:sp>
      <p:sp>
        <p:nvSpPr>
          <p:cNvPr id="206863" name="Line 15"/>
          <p:cNvSpPr>
            <a:spLocks noChangeShapeType="1"/>
          </p:cNvSpPr>
          <p:nvPr/>
        </p:nvSpPr>
        <p:spPr bwMode="auto">
          <a:xfrm>
            <a:off x="1887538" y="5341938"/>
            <a:ext cx="115887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 flipH="1">
            <a:off x="2917825" y="5703888"/>
            <a:ext cx="274638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6100763" y="3008313"/>
            <a:ext cx="2982912" cy="2228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b="1" u="sng"/>
              <a:t>8 de octubre 2008:</a:t>
            </a:r>
          </a:p>
          <a:p>
            <a:endParaRPr lang="es-ES" b="1" u="sng"/>
          </a:p>
          <a:p>
            <a:r>
              <a:rPr lang="es-ES" b="1"/>
              <a:t>Turbiedad promedia del agua cruda: </a:t>
            </a:r>
            <a:r>
              <a:rPr lang="es-ES" b="1" i="1"/>
              <a:t>145 UTN</a:t>
            </a:r>
          </a:p>
          <a:p>
            <a:endParaRPr lang="es-ES" b="1" i="1"/>
          </a:p>
          <a:p>
            <a:r>
              <a:rPr lang="es-ES" b="1"/>
              <a:t>Turbiedad promedia del agua tratada: </a:t>
            </a:r>
            <a:r>
              <a:rPr lang="es-ES" b="1" i="1"/>
              <a:t>3.8</a:t>
            </a:r>
            <a:r>
              <a:rPr lang="es-HN" b="1" i="1"/>
              <a:t> UTN</a:t>
            </a:r>
          </a:p>
          <a:p>
            <a:endParaRPr lang="es-HN" b="1" i="1"/>
          </a:p>
          <a:p>
            <a:r>
              <a:rPr lang="es-HN" b="1" i="1"/>
              <a:t>Remoción de turbiedad durante estas 20.5 horas = 97.3%</a:t>
            </a:r>
          </a:p>
        </p:txBody>
      </p:sp>
      <p:sp>
        <p:nvSpPr>
          <p:cNvPr id="53261" name="Text Box 8"/>
          <p:cNvSpPr txBox="1">
            <a:spLocks noChangeArrowheads="1"/>
          </p:cNvSpPr>
          <p:nvPr/>
        </p:nvSpPr>
        <p:spPr bwMode="auto">
          <a:xfrm>
            <a:off x="171450" y="1347788"/>
            <a:ext cx="60356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8 de octubre 2008</a:t>
            </a:r>
          </a:p>
        </p:txBody>
      </p:sp>
      <p:sp>
        <p:nvSpPr>
          <p:cNvPr id="53262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d</a:t>
            </a:r>
            <a:r>
              <a:rPr lang="es-HN" sz="1000" dirty="0" smtClean="0"/>
              <a:t>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 animBg="1"/>
      <p:bldP spid="206858" grpId="0" animBg="1"/>
      <p:bldP spid="206859" grpId="0" animBg="1"/>
      <p:bldP spid="206860" grpId="0" animBg="1"/>
      <p:bldP spid="206861" grpId="0" animBg="1"/>
      <p:bldP spid="206862" grpId="0" animBg="1"/>
      <p:bldP spid="206863" grpId="0" animBg="1"/>
      <p:bldP spid="206864" grpId="0" animBg="1"/>
      <p:bldP spid="20685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6"/>
          <p:cNvGraphicFramePr>
            <a:graphicFrameLocks noChangeAspect="1"/>
          </p:cNvGraphicFramePr>
          <p:nvPr/>
        </p:nvGraphicFramePr>
        <p:xfrm>
          <a:off x="0" y="1600200"/>
          <a:ext cx="7686675" cy="5257800"/>
        </p:xfrm>
        <a:graphic>
          <a:graphicData uri="http://schemas.openxmlformats.org/presentationml/2006/ole">
            <p:oleObj spid="_x0000_s3074" name="Bitmap Image" r:id="rId3" imgW="8678486" imgH="5934903" progId="PBrush">
              <p:embed/>
            </p:oleObj>
          </a:graphicData>
        </a:graphic>
      </p:graphicFrame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407025" y="2997200"/>
            <a:ext cx="3633788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000" b="1" u="sng"/>
              <a:t>Julio-diciembre 2008:</a:t>
            </a:r>
          </a:p>
          <a:p>
            <a:endParaRPr lang="es-ES" sz="2000" b="1"/>
          </a:p>
          <a:p>
            <a:r>
              <a:rPr lang="es-ES" sz="2000" b="1"/>
              <a:t>Turbiedad promedia del agua cruda: </a:t>
            </a:r>
            <a:r>
              <a:rPr lang="es-ES" sz="2000" b="1" i="1"/>
              <a:t>41.5 UTN</a:t>
            </a:r>
          </a:p>
          <a:p>
            <a:endParaRPr lang="es-ES" sz="2000" b="1" i="1"/>
          </a:p>
          <a:p>
            <a:r>
              <a:rPr lang="es-ES" sz="2000" b="1"/>
              <a:t>Turbiedad promedia del agua tratada: </a:t>
            </a:r>
            <a:r>
              <a:rPr lang="es-ES" sz="2000" b="1" i="1"/>
              <a:t>3.9</a:t>
            </a:r>
            <a:r>
              <a:rPr lang="es-HN" sz="2000" b="1" i="1"/>
              <a:t> UTN</a:t>
            </a: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171450" y="1304925"/>
            <a:ext cx="63579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julio-diciembre 2008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Remoción de contaminación bacteriológica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2063"/>
            <a:ext cx="9144000" cy="2697162"/>
          </a:xfrm>
        </p:spPr>
        <p:txBody>
          <a:bodyPr/>
          <a:lstStyle/>
          <a:p>
            <a:r>
              <a:rPr lang="es-HN" sz="2800" b="1" dirty="0" smtClean="0"/>
              <a:t>Cuatro Comunidades 7 octubre 2009:</a:t>
            </a:r>
          </a:p>
          <a:p>
            <a:pPr lvl="1"/>
            <a:r>
              <a:rPr lang="es-HN" dirty="0" smtClean="0"/>
              <a:t>Entrada: 		51-68 UTN</a:t>
            </a:r>
          </a:p>
          <a:p>
            <a:pPr lvl="4">
              <a:buFontTx/>
              <a:buNone/>
            </a:pPr>
            <a:r>
              <a:rPr lang="es-HN" sz="2800" dirty="0" smtClean="0"/>
              <a:t>			760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  <a:p>
            <a:pPr lvl="1"/>
            <a:r>
              <a:rPr lang="es-HN" dirty="0" smtClean="0"/>
              <a:t>Primera casa: 	2.8 – 4.2 UTN</a:t>
            </a:r>
          </a:p>
          <a:p>
            <a:pPr lvl="4">
              <a:buFontTx/>
              <a:buNone/>
            </a:pPr>
            <a:r>
              <a:rPr lang="es-HN" sz="2800" dirty="0" smtClean="0"/>
              <a:t>			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0" y="4110038"/>
            <a:ext cx="9144000" cy="2697162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800" b="1" dirty="0" smtClean="0">
                <a:solidFill>
                  <a:schemeClr val="tx1"/>
                </a:solidFill>
              </a:rPr>
              <a:t>Resultados generales 2009:</a:t>
            </a:r>
            <a:endParaRPr lang="es-HN" sz="2800" b="1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 smtClean="0">
                <a:solidFill>
                  <a:schemeClr val="tx1"/>
                </a:solidFill>
              </a:rPr>
              <a:t>Cada planta estudiada logró eliminar los indicadores de contaminación fecal en varios muestreos entre agosto y diciembre</a:t>
            </a:r>
            <a:endParaRPr lang="es-HN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dirty="0" smtClean="0"/>
              <a:t>Conclusiones – </a:t>
            </a:r>
            <a:r>
              <a:rPr lang="en-US" sz="4000" dirty="0" smtClean="0"/>
              <a:t>¿</a:t>
            </a:r>
            <a:r>
              <a:rPr lang="es-HN" sz="4000" dirty="0" smtClean="0"/>
              <a:t>Qué es lo que nos hace diferente?</a:t>
            </a:r>
          </a:p>
        </p:txBody>
      </p:sp>
      <p:pic>
        <p:nvPicPr>
          <p:cNvPr id="58371" name="Picture 4" descr="DSC0426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2583" y="1871663"/>
            <a:ext cx="61468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Line 5"/>
          <p:cNvSpPr>
            <a:spLocks noChangeShapeType="1"/>
          </p:cNvSpPr>
          <p:nvPr/>
        </p:nvSpPr>
        <p:spPr bwMode="auto">
          <a:xfrm flipH="1" flipV="1">
            <a:off x="6894286" y="3686629"/>
            <a:ext cx="1221014" cy="9726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 flipH="1" flipV="1">
            <a:off x="5283199" y="3759199"/>
            <a:ext cx="2816225" cy="900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>
            <a:off x="1306286" y="2467429"/>
            <a:ext cx="1132569" cy="11470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>
            <a:off x="3773714" y="1698170"/>
            <a:ext cx="1596572" cy="8853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 flipH="1">
            <a:off x="5834063" y="1684338"/>
            <a:ext cx="1162050" cy="98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0" y="1277271"/>
            <a:ext cx="1498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 dirty="0"/>
              <a:t>Ladrillo producido en la comunidad (y llevado a la planta en una carreta de buey)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2587399" y="1401990"/>
            <a:ext cx="2384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 dirty="0"/>
              <a:t>Ingeniero Hondureño </a:t>
            </a:r>
          </a:p>
        </p:txBody>
      </p:sp>
      <p:sp>
        <p:nvSpPr>
          <p:cNvPr id="112652" name="Text Box 12"/>
          <p:cNvSpPr txBox="1">
            <a:spLocks noChangeArrowheads="1"/>
          </p:cNvSpPr>
          <p:nvPr/>
        </p:nvSpPr>
        <p:spPr bwMode="auto">
          <a:xfrm>
            <a:off x="5005388" y="1395413"/>
            <a:ext cx="3805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Maestro de obra de la comunidad </a:t>
            </a: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7689850" y="4582887"/>
            <a:ext cx="1657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 dirty="0"/>
              <a:t>Ayudantes y abonados </a:t>
            </a:r>
          </a:p>
        </p:txBody>
      </p:sp>
      <p:sp>
        <p:nvSpPr>
          <p:cNvPr id="58381" name="Text Box 14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Construcción de la planta de tratamiento de Agalteca, Francisco Morazán, Honduras </a:t>
            </a: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1132115" y="3831771"/>
            <a:ext cx="2685142" cy="2612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0" y="3403614"/>
            <a:ext cx="1498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 dirty="0" smtClean="0"/>
              <a:t>Diseño hidráulico basado en los resultados de investigaciones de laboratorio, computacional, y de campo</a:t>
            </a:r>
            <a:endParaRPr lang="es-H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0" grpId="0"/>
      <p:bldP spid="112651" grpId="0"/>
      <p:bldP spid="112652" grpId="0"/>
      <p:bldP spid="112653" grpId="0"/>
      <p:bldP spid="14" grpId="0" animBg="1"/>
      <p:bldP spid="1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Conclusiones y el porvenir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850" y="1184504"/>
            <a:ext cx="8856436" cy="5251450"/>
          </a:xfrm>
          <a:noFill/>
          <a:ln>
            <a:noFill/>
          </a:ln>
        </p:spPr>
        <p:txBody>
          <a:bodyPr/>
          <a:lstStyle/>
          <a:p>
            <a:r>
              <a:rPr lang="es-HN" sz="1900" dirty="0" smtClean="0"/>
              <a:t>Se ha impulsado la construcción de plantas de tratamiento de agua en Honduras que benefician a miles de personas a través de una institución académica, y creemos que </a:t>
            </a:r>
            <a:r>
              <a:rPr lang="es-HN" sz="1900" b="1" dirty="0" smtClean="0"/>
              <a:t>la ERIS </a:t>
            </a:r>
            <a:r>
              <a:rPr lang="es-HN" sz="1900" dirty="0" smtClean="0"/>
              <a:t>podría ser un punto de lanzamiento para lo mismo en Guatemala y Centroamérica</a:t>
            </a:r>
          </a:p>
          <a:p>
            <a:r>
              <a:rPr lang="es-HN" sz="1900" dirty="0" smtClean="0"/>
              <a:t>El programa y la tecnología AguaClara representan una ventana para </a:t>
            </a:r>
            <a:r>
              <a:rPr lang="es-HN" sz="1900" dirty="0" smtClean="0"/>
              <a:t>impulsar </a:t>
            </a:r>
            <a:r>
              <a:rPr lang="es-HN" sz="1900" dirty="0" smtClean="0"/>
              <a:t>el desarrollo del tratamiento de agua por la investigación científica y la formación de profesionales a nivel posgrado</a:t>
            </a:r>
          </a:p>
          <a:p>
            <a:r>
              <a:rPr lang="es-HN" sz="1900" dirty="0" smtClean="0"/>
              <a:t>Quisiéramos </a:t>
            </a:r>
            <a:r>
              <a:rPr lang="es-HN" sz="1900" dirty="0" smtClean="0"/>
              <a:t>proponer que </a:t>
            </a:r>
            <a:r>
              <a:rPr lang="es-HN" sz="1900" dirty="0" smtClean="0"/>
              <a:t>el Dr. Monroe dé un diplomado sobre los procesos para el tratamiento del agua en </a:t>
            </a:r>
            <a:r>
              <a:rPr lang="es-HN" sz="1900" b="1" dirty="0" smtClean="0"/>
              <a:t>la ERIS </a:t>
            </a:r>
            <a:r>
              <a:rPr lang="es-HN" sz="1900" dirty="0" smtClean="0"/>
              <a:t>este año para probar un intercambio entre nuestras instituciones</a:t>
            </a:r>
          </a:p>
          <a:p>
            <a:r>
              <a:rPr lang="es-HN" sz="1900" dirty="0" smtClean="0"/>
              <a:t>En el futuro, se podría formar un intercambio para:</a:t>
            </a:r>
          </a:p>
          <a:p>
            <a:pPr lvl="1"/>
            <a:r>
              <a:rPr lang="es-HN" sz="1900" dirty="0" smtClean="0"/>
              <a:t>Cursos </a:t>
            </a:r>
            <a:r>
              <a:rPr lang="es-HN" sz="1900" dirty="0" smtClean="0"/>
              <a:t>en </a:t>
            </a:r>
            <a:r>
              <a:rPr lang="es-HN" sz="1900" dirty="0" smtClean="0"/>
              <a:t>Centroamérica sobre </a:t>
            </a:r>
            <a:r>
              <a:rPr lang="es-HN" sz="1900" dirty="0" smtClean="0"/>
              <a:t>el tratamiento del agua </a:t>
            </a:r>
            <a:r>
              <a:rPr lang="es-HN" sz="1900" dirty="0" smtClean="0"/>
              <a:t>potable</a:t>
            </a:r>
            <a:endParaRPr lang="es-HN" sz="1900" dirty="0" smtClean="0"/>
          </a:p>
          <a:p>
            <a:pPr lvl="1"/>
            <a:r>
              <a:rPr lang="es-HN" sz="1900" dirty="0" smtClean="0"/>
              <a:t>Construir y manejar una planta </a:t>
            </a:r>
            <a:r>
              <a:rPr lang="es-HN" sz="1900" dirty="0" smtClean="0"/>
              <a:t>piloto </a:t>
            </a:r>
            <a:r>
              <a:rPr lang="es-HN" sz="1900" dirty="0" err="1" smtClean="0"/>
              <a:t>AguaClara</a:t>
            </a:r>
            <a:endParaRPr lang="es-HN" sz="1900" dirty="0" smtClean="0"/>
          </a:p>
          <a:p>
            <a:pPr lvl="1"/>
            <a:r>
              <a:rPr lang="es-HN" sz="1900" dirty="0" smtClean="0"/>
              <a:t>Realizar investigaciones de laboratorio y de </a:t>
            </a:r>
            <a:r>
              <a:rPr lang="es-HN" sz="1900" dirty="0" smtClean="0"/>
              <a:t>campo</a:t>
            </a:r>
            <a:endParaRPr lang="es-HN" sz="1900" dirty="0" smtClean="0"/>
          </a:p>
          <a:p>
            <a:pPr lvl="1"/>
            <a:r>
              <a:rPr lang="es-HN" sz="1900" dirty="0" smtClean="0"/>
              <a:t>Programas de “aprendizaje por servicio” que mandan a los estudiantes al campo para aprender mientras implementan un proyecto comunitario.</a:t>
            </a:r>
          </a:p>
          <a:p>
            <a:endParaRPr lang="es-HN" sz="19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Preguntas y comentarios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89413" y="1927915"/>
            <a:ext cx="45894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www.aguaclara.cee.cornell.edu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69329" y="3752912"/>
            <a:ext cx="32797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www.apphonduras.org</a:t>
            </a:r>
          </a:p>
        </p:txBody>
      </p:sp>
      <p:pic>
        <p:nvPicPr>
          <p:cNvPr id="4104" name="Picture 8" descr="AguaClara Logo Lar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8762" y="1591096"/>
            <a:ext cx="3861352" cy="100311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4098" name="Object 19"/>
          <p:cNvGraphicFramePr>
            <a:graphicFrameLocks noChangeAspect="1"/>
          </p:cNvGraphicFramePr>
          <p:nvPr/>
        </p:nvGraphicFramePr>
        <p:xfrm>
          <a:off x="1422400" y="2878211"/>
          <a:ext cx="1567543" cy="2293427"/>
        </p:xfrm>
        <a:graphic>
          <a:graphicData uri="http://schemas.openxmlformats.org/presentationml/2006/ole">
            <p:oleObj spid="_x0000_s4098" r:id="rId4" imgW="2448267" imgH="3134162" progId="">
              <p:embed/>
            </p:oleObj>
          </a:graphicData>
        </a:graphic>
      </p:graphicFrame>
      <p:pic>
        <p:nvPicPr>
          <p:cNvPr id="8" name="Picture 16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0200" y="5588227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063671" y="5864696"/>
            <a:ext cx="311655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 smtClean="0">
                <a:solidFill>
                  <a:schemeClr val="accent2"/>
                </a:solidFill>
              </a:rPr>
              <a:t>www.cee.cornell.edu</a:t>
            </a:r>
            <a:endParaRPr lang="es-HN" sz="2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27432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s-HN" sz="2800"/>
              <a:t>- Planta convencional/mecanizada</a:t>
            </a: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Evaluación de otras alternativas</a:t>
            </a:r>
          </a:p>
        </p:txBody>
      </p:sp>
      <p:pic>
        <p:nvPicPr>
          <p:cNvPr id="7" name="Picture 3" descr="0015_08_54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429000"/>
            <a:ext cx="4910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27675" y="3306763"/>
            <a:ext cx="3006725" cy="339883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600200"/>
          </a:xfrm>
          <a:noFill/>
        </p:spPr>
        <p:txBody>
          <a:bodyPr/>
          <a:lstStyle/>
          <a:p>
            <a:r>
              <a:rPr lang="es-HN" smtClean="0"/>
              <a:t>Evaluación de otras alternativas de potabilización a nivel comunitario o municipal: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752600" y="27432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lenta de arena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109538" y="2743200"/>
            <a:ext cx="716280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en múltiples etapas (</a:t>
            </a:r>
            <a:r>
              <a:rPr lang="es-HN" sz="2800" kern="0" dirty="0" err="1">
                <a:solidFill>
                  <a:schemeClr val="tx1"/>
                </a:solidFill>
                <a:latin typeface="+mn-lt"/>
              </a:rPr>
              <a:t>FiME</a:t>
            </a:r>
            <a:r>
              <a:rPr lang="es-HN" sz="2800" kern="0" dirty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3451225"/>
            <a:ext cx="79248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000" b="1">
                <a:solidFill>
                  <a:srgbClr val="FF0000"/>
                </a:solidFill>
              </a:rPr>
              <a:t>Altos costos constructivos y operativos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energía eléctrica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repuestos y expertos importados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Complicadas de operar</a:t>
            </a:r>
          </a:p>
          <a:p>
            <a:pPr algn="ctr"/>
            <a:endParaRPr lang="es-HN" sz="2000" b="1">
              <a:solidFill>
                <a:srgbClr val="FF0000"/>
              </a:solidFill>
            </a:endParaRPr>
          </a:p>
        </p:txBody>
      </p:sp>
      <p:pic>
        <p:nvPicPr>
          <p:cNvPr id="80898" name="Picture 2" descr="C:\Users\aguaclara\Pictures\Gira de Estudiantes 2008\Filtros Lentos, Los Arcos, Danli\DSC015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38400" y="3276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38400" y="4179888"/>
            <a:ext cx="4191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200" b="1">
                <a:solidFill>
                  <a:srgbClr val="FF0000"/>
                </a:solidFill>
              </a:rPr>
              <a:t>Sólo aguanta muy bajas turbiedades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52600" y="6400800"/>
            <a:ext cx="606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000"/>
              <a:t>Filtro lento de arena, Los Arcos, Danlí, Honduras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9575" y="3276600"/>
            <a:ext cx="5410200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11850" y="3430588"/>
            <a:ext cx="32321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Limitada por altas turbiedades de agua cruda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Relativamente altos costos constructivos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Requiere espacios grandes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2" grpId="0"/>
      <p:bldP spid="12" grpId="1"/>
      <p:bldP spid="14" grpId="0"/>
      <p:bldP spid="10" grpId="0" build="allAtOnce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La estrategia de AguaClara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76686" y="1344386"/>
            <a:ext cx="3124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" descr="DSC02022.jpg"/>
          <p:cNvPicPr>
            <a:picLocks noGrp="1" noChangeAspect="1"/>
          </p:cNvPicPr>
          <p:nvPr isPhoto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05714" y="3995964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435499" y="3592286"/>
            <a:ext cx="1763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 dirty="0" err="1"/>
              <a:t>Marcala</a:t>
            </a:r>
            <a:r>
              <a:rPr lang="es-HN" sz="1600" dirty="0"/>
              <a:t>, La Paz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5805714" y="6299201"/>
            <a:ext cx="30915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sz="1600" dirty="0"/>
              <a:t>Cuatro Comunidades, Francisco Morazán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259" y="1248227"/>
            <a:ext cx="5580741" cy="534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Tratamiento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procesos convencionales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de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diseño innovador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materiales locales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Coagulación con sulfato de aluminio (comercialmente disponible en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Honduras y prácticamente todo el mundo)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Floculación vertical hidráulica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Sedimentación con flujo ascendente con placas </a:t>
            </a:r>
            <a:r>
              <a:rPr lang="es-HN" sz="1800" dirty="0" err="1">
                <a:solidFill>
                  <a:schemeClr val="tx1"/>
                </a:solidFill>
                <a:sym typeface="Wingdings" pitchFamily="2" charset="2"/>
              </a:rPr>
              <a:t>sedimentadoras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Desinfección con cloro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Sin filtración logra tratar el agua a &lt; 5 UTN (desde luego  siempre se puede agregar un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filtro después de sedimentación)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Utilizar materiales localmente producidos  o normalmente disponibles en la comunidad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/>
          <a:p>
            <a:r>
              <a:rPr lang="es-HN" smtClean="0"/>
              <a:t>Un vistazo a planta AguaClara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1219200"/>
            <a:ext cx="9144000" cy="5638800"/>
          </a:xfrm>
          <a:prstGeom prst="rect">
            <a:avLst/>
          </a:prstGeom>
          <a:solidFill>
            <a:schemeClr val="bg1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1438275"/>
            <a:ext cx="7789863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762000" y="6248400"/>
            <a:ext cx="2895600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floculación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3810000" y="1600200"/>
            <a:ext cx="2462213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Bodega</a:t>
            </a:r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6629400" y="4784725"/>
            <a:ext cx="2435225" cy="7016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entrada y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dosificación</a:t>
            </a:r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 flipH="1" flipV="1">
            <a:off x="7035800" y="4162425"/>
            <a:ext cx="508000" cy="7143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57200" y="4953000"/>
            <a:ext cx="1822450" cy="8239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Tanques de 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sedimentación</a:t>
            </a:r>
            <a:r>
              <a:rPr lang="es-HN" sz="2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3562" name="Line 9"/>
          <p:cNvSpPr>
            <a:spLocks noChangeShapeType="1"/>
          </p:cNvSpPr>
          <p:nvPr/>
        </p:nvSpPr>
        <p:spPr bwMode="auto">
          <a:xfrm flipV="1">
            <a:off x="2819400" y="5334000"/>
            <a:ext cx="8382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H="1" flipV="1">
            <a:off x="6172200" y="5562600"/>
            <a:ext cx="304800" cy="22860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3564" name="AutoShape 12"/>
          <p:cNvSpPr>
            <a:spLocks/>
          </p:cNvSpPr>
          <p:nvPr/>
        </p:nvSpPr>
        <p:spPr bwMode="auto">
          <a:xfrm rot="-3626953">
            <a:off x="2438400" y="3962400"/>
            <a:ext cx="381000" cy="1752600"/>
          </a:xfrm>
          <a:prstGeom prst="leftBrace">
            <a:avLst>
              <a:gd name="adj1" fmla="val 3833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010400" y="1736725"/>
            <a:ext cx="2209800" cy="10064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Barriles o pilas de cloro y sulfato de aluminio</a:t>
            </a:r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 flipV="1">
            <a:off x="6019800" y="3733800"/>
            <a:ext cx="60960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 flipV="1">
            <a:off x="1905000" y="49530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8" name="Text Box 17"/>
          <p:cNvSpPr txBox="1">
            <a:spLocks noChangeArrowheads="1"/>
          </p:cNvSpPr>
          <p:nvPr/>
        </p:nvSpPr>
        <p:spPr bwMode="auto">
          <a:xfrm>
            <a:off x="1752600" y="2422525"/>
            <a:ext cx="220662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Canal distribuidor</a:t>
            </a:r>
          </a:p>
        </p:txBody>
      </p:sp>
      <p:sp>
        <p:nvSpPr>
          <p:cNvPr id="23569" name="Line 9"/>
          <p:cNvSpPr>
            <a:spLocks noChangeShapeType="1"/>
          </p:cNvSpPr>
          <p:nvPr/>
        </p:nvSpPr>
        <p:spPr bwMode="auto">
          <a:xfrm>
            <a:off x="3200400" y="27432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70" name="Text Box 14"/>
          <p:cNvSpPr txBox="1">
            <a:spLocks noChangeArrowheads="1"/>
          </p:cNvSpPr>
          <p:nvPr/>
        </p:nvSpPr>
        <p:spPr bwMode="auto">
          <a:xfrm>
            <a:off x="6248400" y="5927725"/>
            <a:ext cx="2001838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Salida/Cloración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pic>
        <p:nvPicPr>
          <p:cNvPr id="24579" name="Picture 19" descr="DSC022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30"/>
          <p:cNvSpPr txBox="1">
            <a:spLocks noChangeArrowheads="1"/>
          </p:cNvSpPr>
          <p:nvPr/>
        </p:nvSpPr>
        <p:spPr bwMode="auto">
          <a:xfrm>
            <a:off x="1939925" y="6445250"/>
            <a:ext cx="5527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Planta de tratamiento de Támara, Francisco Morazán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de Cuatro Comunidades, Francisco Morazán 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66800" y="1277256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6050</TotalTime>
  <Words>1912</Words>
  <Application>Microsoft Office PowerPoint</Application>
  <PresentationFormat>On-screen Show (4:3)</PresentationFormat>
  <Paragraphs>376</Paragraphs>
  <Slides>48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1_Default Design</vt:lpstr>
      <vt:lpstr>Bitmap Image</vt:lpstr>
      <vt:lpstr>  AguaClara:   Una alternativa para el tratamiento de    agua para consumo humano </vt:lpstr>
      <vt:lpstr>AguaClara</vt:lpstr>
      <vt:lpstr>Organización actual del proyecto</vt:lpstr>
      <vt:lpstr>AguaClara: Antecedentes en Honduras</vt:lpstr>
      <vt:lpstr>AguaClara: Evaluación de otras alternativas</vt:lpstr>
      <vt:lpstr>La estrategia de AguaClara</vt:lpstr>
      <vt:lpstr>Un vistazo a planta AguaClara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Experiencias en Honduras</vt:lpstr>
      <vt:lpstr>Experiencias - La 34, Yoro</vt:lpstr>
      <vt:lpstr>Experiencias - Ojojona</vt:lpstr>
      <vt:lpstr>Experiencias - Támara</vt:lpstr>
      <vt:lpstr>Experiencias – Marcala, La Paz</vt:lpstr>
      <vt:lpstr>Experiencias –  Cuatro Comuniades</vt:lpstr>
      <vt:lpstr>Experiencias - Agalteca</vt:lpstr>
      <vt:lpstr>Iniciativas de Investigación</vt:lpstr>
      <vt:lpstr>¿Por qué seguir investigando?</vt:lpstr>
      <vt:lpstr>Investigación en el laboratorio</vt:lpstr>
      <vt:lpstr>Planta piloto</vt:lpstr>
      <vt:lpstr>Planta piloto</vt:lpstr>
      <vt:lpstr>Diseño automatizado</vt:lpstr>
      <vt:lpstr>La Herramienta de diseño</vt:lpstr>
      <vt:lpstr>Datos basicos</vt:lpstr>
      <vt:lpstr>AguaClara Herramienta de diseño</vt:lpstr>
      <vt:lpstr>Dibujos hechos por la herramienta de diseño (50 L/s)</vt:lpstr>
      <vt:lpstr>Investigación en el campo</vt:lpstr>
      <vt:lpstr>Remoción de turbiedad</vt:lpstr>
      <vt:lpstr>Remoción de turbiedad</vt:lpstr>
      <vt:lpstr>Remoción de turbiedad</vt:lpstr>
      <vt:lpstr>Remoción de turbiedad</vt:lpstr>
      <vt:lpstr>Remoción de contaminación bacteriológica</vt:lpstr>
      <vt:lpstr>Conclusiones – ¿Qué es lo que nos hace diferente?</vt:lpstr>
      <vt:lpstr>Conclusiones y el porvenir </vt:lpstr>
      <vt:lpstr>Preguntas y comentarios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Dan Smith</cp:lastModifiedBy>
  <cp:revision>368</cp:revision>
  <dcterms:created xsi:type="dcterms:W3CDTF">2007-10-03T14:56:53Z</dcterms:created>
  <dcterms:modified xsi:type="dcterms:W3CDTF">2010-01-08T17:29:49Z</dcterms:modified>
</cp:coreProperties>
</file>