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ctiveX/activeX1.xml" ContentType="application/vnd.ms-office.activeX+xml"/>
  <Override PartName="/ppt/notesSlides/notesSlide4.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comments/comment1.xml" ContentType="application/vnd.openxmlformats-officedocument.presentationml.comments+xml"/>
  <Override PartName="/ppt/activeX/activeX2.xml" ContentType="application/vnd.ms-office.activeX+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94" r:id="rId5"/>
    <p:sldId id="272" r:id="rId6"/>
    <p:sldId id="264" r:id="rId7"/>
    <p:sldId id="270" r:id="rId8"/>
    <p:sldId id="271" r:id="rId9"/>
    <p:sldId id="277" r:id="rId10"/>
    <p:sldId id="267" r:id="rId11"/>
    <p:sldId id="278" r:id="rId12"/>
    <p:sldId id="273" r:id="rId13"/>
    <p:sldId id="268" r:id="rId14"/>
    <p:sldId id="279" r:id="rId15"/>
    <p:sldId id="261" r:id="rId16"/>
    <p:sldId id="296" r:id="rId17"/>
    <p:sldId id="297" r:id="rId18"/>
    <p:sldId id="286" r:id="rId19"/>
    <p:sldId id="274" r:id="rId20"/>
    <p:sldId id="275" r:id="rId21"/>
    <p:sldId id="276" r:id="rId22"/>
    <p:sldId id="283" r:id="rId23"/>
    <p:sldId id="262" r:id="rId24"/>
    <p:sldId id="285" r:id="rId25"/>
    <p:sldId id="282" r:id="rId26"/>
    <p:sldId id="260" r:id="rId27"/>
    <p:sldId id="290" r:id="rId28"/>
    <p:sldId id="287" r:id="rId29"/>
    <p:sldId id="284" r:id="rId30"/>
    <p:sldId id="281" r:id="rId31"/>
    <p:sldId id="263" r:id="rId32"/>
    <p:sldId id="288" r:id="rId33"/>
    <p:sldId id="289" r:id="rId34"/>
    <p:sldId id="280" r:id="rId35"/>
    <p:sldId id="29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 Will" initials="JCW" lastIdx="1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28" autoAdjust="0"/>
  </p:normalViewPr>
  <p:slideViewPr>
    <p:cSldViewPr>
      <p:cViewPr>
        <p:scale>
          <a:sx n="75" d="100"/>
          <a:sy n="75" d="100"/>
        </p:scale>
        <p:origin x="-1824"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activeX/activeX1.xml><?xml version="1.0" encoding="utf-8"?>
<ax:ocx xmlns:ax="http://schemas.microsoft.com/office/2006/activeX" xmlns:r="http://schemas.openxmlformats.org/officeDocument/2006/relationships" ax:classid="{6BF52A52-394A-11D3-B153-00C04F79FAA6}" ax:persistence="persistPropertyBag">
  <ax:ocxPr ax:name="URL" ax:value="I:\AguaClara\AIDIS America Brazil\Final Documents\Filter Flythrough.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20951"/>
  <ax:ocxPr ax:name="_cy" ax:value="12488"/>
</ax:ocx>
</file>

<file path=ppt/activeX/activeX2.xml><?xml version="1.0" encoding="utf-8"?>
<ax:ocx xmlns:ax="http://schemas.microsoft.com/office/2006/activeX" xmlns:r="http://schemas.openxmlformats.org/officeDocument/2006/relationships" ax:classid="{6BF52A52-394A-11D3-B153-00C04F79FAA6}" ax:persistence="persistPropertyBag">
  <ax:ocxPr ax:name="URL" ax:value="I:\AguaClara\AIDIS America Brazil\Final Documents\Filter Test.mpg"/>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20951"/>
  <ax:ocxPr ax:name="_cy" ax:value="12488"/>
</ax:ocx>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133002871491544E-2"/>
          <c:y val="7.3609576623167389E-2"/>
          <c:w val="0.8517151470968527"/>
          <c:h val="0.70800767151100508"/>
        </c:manualLayout>
      </c:layout>
      <c:scatterChart>
        <c:scatterStyle val="lineMarker"/>
        <c:varyColors val="0"/>
        <c:ser>
          <c:idx val="0"/>
          <c:order val="0"/>
          <c:tx>
            <c:v>Entrada de la planta</c:v>
          </c:tx>
          <c:spPr>
            <a:ln w="28575">
              <a:noFill/>
            </a:ln>
          </c:spPr>
          <c:marker>
            <c:symbol val="circle"/>
            <c:size val="6"/>
            <c:spPr>
              <a:solidFill>
                <a:schemeClr val="accent1"/>
              </a:solidFill>
              <a:ln>
                <a:solidFill>
                  <a:schemeClr val="accent1"/>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Sheet1!$G$3:$G$304</c:f>
              <c:numCache>
                <c:formatCode>0.00</c:formatCode>
                <c:ptCount val="302"/>
                <c:pt idx="0">
                  <c:v>8.7407407407407369</c:v>
                </c:pt>
                <c:pt idx="1">
                  <c:v>8.7407407407407369</c:v>
                </c:pt>
                <c:pt idx="2">
                  <c:v>7.2263374485596694</c:v>
                </c:pt>
                <c:pt idx="3">
                  <c:v>7.0452674897119358</c:v>
                </c:pt>
                <c:pt idx="4">
                  <c:v>8.4279835390946509</c:v>
                </c:pt>
                <c:pt idx="5">
                  <c:v>8.4279835390946509</c:v>
                </c:pt>
                <c:pt idx="6">
                  <c:v>8.0658436213991749</c:v>
                </c:pt>
                <c:pt idx="7">
                  <c:v>8.0658436213991749</c:v>
                </c:pt>
                <c:pt idx="8">
                  <c:v>8.0658436213991749</c:v>
                </c:pt>
                <c:pt idx="9">
                  <c:v>8.0658436213991749</c:v>
                </c:pt>
                <c:pt idx="10">
                  <c:v>8.0658436213991749</c:v>
                </c:pt>
                <c:pt idx="11">
                  <c:v>8.0658436213991749</c:v>
                </c:pt>
                <c:pt idx="12">
                  <c:v>8.0658436213991749</c:v>
                </c:pt>
                <c:pt idx="14">
                  <c:v>9.7119341563786001</c:v>
                </c:pt>
                <c:pt idx="15">
                  <c:v>9.3662551440329214</c:v>
                </c:pt>
                <c:pt idx="16">
                  <c:v>8.6090534979423872</c:v>
                </c:pt>
                <c:pt idx="17">
                  <c:v>9.2016460905349788</c:v>
                </c:pt>
                <c:pt idx="18">
                  <c:v>9.5637860082304531</c:v>
                </c:pt>
                <c:pt idx="19">
                  <c:v>9.2510288065843618</c:v>
                </c:pt>
                <c:pt idx="20">
                  <c:v>8.7736625514403297</c:v>
                </c:pt>
                <c:pt idx="21">
                  <c:v>8.9711934156378579</c:v>
                </c:pt>
                <c:pt idx="22">
                  <c:v>9.5802469135802486</c:v>
                </c:pt>
                <c:pt idx="23">
                  <c:v>8.5761316872427997</c:v>
                </c:pt>
                <c:pt idx="24">
                  <c:v>8.5761316872427997</c:v>
                </c:pt>
                <c:pt idx="25">
                  <c:v>8.5761316872427997</c:v>
                </c:pt>
                <c:pt idx="26">
                  <c:v>8.5596707818930025</c:v>
                </c:pt>
                <c:pt idx="27">
                  <c:v>8.5596707818930025</c:v>
                </c:pt>
                <c:pt idx="28">
                  <c:v>8.5596707818930025</c:v>
                </c:pt>
                <c:pt idx="30">
                  <c:v>8.4444444444444446</c:v>
                </c:pt>
                <c:pt idx="31">
                  <c:v>8.4444444444444446</c:v>
                </c:pt>
                <c:pt idx="32">
                  <c:v>8.8230452674897144</c:v>
                </c:pt>
                <c:pt idx="33">
                  <c:v>9.0205761316872444</c:v>
                </c:pt>
                <c:pt idx="34">
                  <c:v>9.0370370370370363</c:v>
                </c:pt>
                <c:pt idx="35">
                  <c:v>9.0699588477366238</c:v>
                </c:pt>
                <c:pt idx="36">
                  <c:v>9.3168724279835384</c:v>
                </c:pt>
                <c:pt idx="37">
                  <c:v>9.8600823045267543</c:v>
                </c:pt>
                <c:pt idx="38">
                  <c:v>9.3168724279835384</c:v>
                </c:pt>
                <c:pt idx="39">
                  <c:v>9.0534979423868318</c:v>
                </c:pt>
                <c:pt idx="40">
                  <c:v>9.0864197530864192</c:v>
                </c:pt>
                <c:pt idx="41">
                  <c:v>9.0864197530864192</c:v>
                </c:pt>
                <c:pt idx="42">
                  <c:v>9.0864197530864192</c:v>
                </c:pt>
                <c:pt idx="43">
                  <c:v>9.0864197530864192</c:v>
                </c:pt>
                <c:pt idx="44">
                  <c:v>9.0370370370370363</c:v>
                </c:pt>
                <c:pt idx="46">
                  <c:v>7.720164609053497</c:v>
                </c:pt>
                <c:pt idx="47">
                  <c:v>7.720164609053497</c:v>
                </c:pt>
                <c:pt idx="48">
                  <c:v>7.720164609053497</c:v>
                </c:pt>
                <c:pt idx="49">
                  <c:v>7.720164609053497</c:v>
                </c:pt>
                <c:pt idx="50">
                  <c:v>7.7037037037037033</c:v>
                </c:pt>
                <c:pt idx="51">
                  <c:v>7.7037037037037033</c:v>
                </c:pt>
                <c:pt idx="52">
                  <c:v>7.7037037037037033</c:v>
                </c:pt>
                <c:pt idx="53">
                  <c:v>7.5720164609053473</c:v>
                </c:pt>
                <c:pt idx="54">
                  <c:v>7.6049382716049356</c:v>
                </c:pt>
                <c:pt idx="55">
                  <c:v>7.6543209876543212</c:v>
                </c:pt>
                <c:pt idx="56">
                  <c:v>7.5720164609053473</c:v>
                </c:pt>
                <c:pt idx="58">
                  <c:v>8.5761316872427997</c:v>
                </c:pt>
                <c:pt idx="59">
                  <c:v>8.3292181069958815</c:v>
                </c:pt>
                <c:pt idx="60">
                  <c:v>8.378600823045268</c:v>
                </c:pt>
                <c:pt idx="61">
                  <c:v>9.5637860082304531</c:v>
                </c:pt>
                <c:pt idx="62">
                  <c:v>8.9218106995884749</c:v>
                </c:pt>
                <c:pt idx="63">
                  <c:v>9.8600823045267543</c:v>
                </c:pt>
                <c:pt idx="64">
                  <c:v>9.6460905349794235</c:v>
                </c:pt>
                <c:pt idx="65">
                  <c:v>9.4485596707818917</c:v>
                </c:pt>
                <c:pt idx="66">
                  <c:v>8.8888888888888893</c:v>
                </c:pt>
                <c:pt idx="67">
                  <c:v>8.8888888888888893</c:v>
                </c:pt>
                <c:pt idx="68">
                  <c:v>8.8888888888888893</c:v>
                </c:pt>
                <c:pt idx="69">
                  <c:v>9.4485596707818917</c:v>
                </c:pt>
                <c:pt idx="70">
                  <c:v>9.3497942386831294</c:v>
                </c:pt>
                <c:pt idx="72">
                  <c:v>8.8230452674897144</c:v>
                </c:pt>
                <c:pt idx="73">
                  <c:v>8.8230452674897144</c:v>
                </c:pt>
                <c:pt idx="74">
                  <c:v>6.5843621399176957</c:v>
                </c:pt>
                <c:pt idx="75">
                  <c:v>6.5843621399176957</c:v>
                </c:pt>
                <c:pt idx="76">
                  <c:v>6.5843621399176957</c:v>
                </c:pt>
                <c:pt idx="77">
                  <c:v>6.5843621399176957</c:v>
                </c:pt>
                <c:pt idx="78">
                  <c:v>8.5761316872427997</c:v>
                </c:pt>
                <c:pt idx="79">
                  <c:v>8.9547325102880713</c:v>
                </c:pt>
                <c:pt idx="80">
                  <c:v>8.2304526748971192</c:v>
                </c:pt>
                <c:pt idx="81">
                  <c:v>8.2304526748971192</c:v>
                </c:pt>
                <c:pt idx="82">
                  <c:v>8.2304526748971192</c:v>
                </c:pt>
                <c:pt idx="83">
                  <c:v>8.2304526748971192</c:v>
                </c:pt>
                <c:pt idx="85">
                  <c:v>8.2304526748971192</c:v>
                </c:pt>
                <c:pt idx="86">
                  <c:v>8.2304526748971192</c:v>
                </c:pt>
                <c:pt idx="87">
                  <c:v>8.2304526748971192</c:v>
                </c:pt>
                <c:pt idx="88">
                  <c:v>10.17283950617284</c:v>
                </c:pt>
                <c:pt idx="89">
                  <c:v>10.139917695473251</c:v>
                </c:pt>
                <c:pt idx="90">
                  <c:v>10.139917695473251</c:v>
                </c:pt>
                <c:pt idx="91">
                  <c:v>9.8765432098765444</c:v>
                </c:pt>
                <c:pt idx="92">
                  <c:v>10.041152263374482</c:v>
                </c:pt>
                <c:pt idx="93">
                  <c:v>9.8765432098765444</c:v>
                </c:pt>
                <c:pt idx="94">
                  <c:v>9.8765432098765444</c:v>
                </c:pt>
                <c:pt idx="95">
                  <c:v>9.8765432098765444</c:v>
                </c:pt>
                <c:pt idx="96">
                  <c:v>9.8765432098765444</c:v>
                </c:pt>
                <c:pt idx="97">
                  <c:v>10.17283950617284</c:v>
                </c:pt>
                <c:pt idx="98">
                  <c:v>0</c:v>
                </c:pt>
                <c:pt idx="99">
                  <c:v>9.3168724279835384</c:v>
                </c:pt>
                <c:pt idx="100">
                  <c:v>9.3168724279835384</c:v>
                </c:pt>
                <c:pt idx="101">
                  <c:v>8.2304526748971192</c:v>
                </c:pt>
                <c:pt idx="102">
                  <c:v>8.2304526748971192</c:v>
                </c:pt>
                <c:pt idx="103">
                  <c:v>8.5925925925925934</c:v>
                </c:pt>
                <c:pt idx="104">
                  <c:v>8.2304526748971192</c:v>
                </c:pt>
                <c:pt idx="105">
                  <c:v>8.2304526748971192</c:v>
                </c:pt>
                <c:pt idx="106">
                  <c:v>8.2304526748971192</c:v>
                </c:pt>
                <c:pt idx="107">
                  <c:v>8.2304526748971192</c:v>
                </c:pt>
                <c:pt idx="108">
                  <c:v>8.2304526748971192</c:v>
                </c:pt>
                <c:pt idx="109">
                  <c:v>9.7119341563786001</c:v>
                </c:pt>
                <c:pt idx="110">
                  <c:v>8.5596707818930025</c:v>
                </c:pt>
                <c:pt idx="111">
                  <c:v>8.3950617283950599</c:v>
                </c:pt>
                <c:pt idx="113">
                  <c:v>8.2304526748971192</c:v>
                </c:pt>
                <c:pt idx="114">
                  <c:v>8.2304526748971192</c:v>
                </c:pt>
                <c:pt idx="115">
                  <c:v>8.2304526748971192</c:v>
                </c:pt>
                <c:pt idx="116">
                  <c:v>8.2304526748971192</c:v>
                </c:pt>
                <c:pt idx="117">
                  <c:v>8.2304526748971192</c:v>
                </c:pt>
                <c:pt idx="118">
                  <c:v>8.2304526748971192</c:v>
                </c:pt>
                <c:pt idx="119">
                  <c:v>8.2304526748971192</c:v>
                </c:pt>
                <c:pt idx="120">
                  <c:v>8.2304526748971192</c:v>
                </c:pt>
                <c:pt idx="121">
                  <c:v>8.2304526748971192</c:v>
                </c:pt>
                <c:pt idx="122">
                  <c:v>8.2304526748971192</c:v>
                </c:pt>
                <c:pt idx="123">
                  <c:v>8.2304526748971192</c:v>
                </c:pt>
                <c:pt idx="124">
                  <c:v>8.2304526748971192</c:v>
                </c:pt>
                <c:pt idx="126">
                  <c:v>8.2304526748971192</c:v>
                </c:pt>
                <c:pt idx="127">
                  <c:v>8.2304526748971192</c:v>
                </c:pt>
                <c:pt idx="128">
                  <c:v>8.2469135802469129</c:v>
                </c:pt>
                <c:pt idx="129">
                  <c:v>8.2304526748971192</c:v>
                </c:pt>
                <c:pt idx="130">
                  <c:v>8.5761316872427997</c:v>
                </c:pt>
                <c:pt idx="131">
                  <c:v>8.8230452674897144</c:v>
                </c:pt>
                <c:pt idx="132">
                  <c:v>8.9053497942386848</c:v>
                </c:pt>
                <c:pt idx="133">
                  <c:v>9.2345679012345663</c:v>
                </c:pt>
                <c:pt idx="134">
                  <c:v>8.9218106995884749</c:v>
                </c:pt>
                <c:pt idx="135">
                  <c:v>8.2304526748971192</c:v>
                </c:pt>
                <c:pt idx="136">
                  <c:v>8.4773662551440339</c:v>
                </c:pt>
                <c:pt idx="137">
                  <c:v>8.8230452674897144</c:v>
                </c:pt>
                <c:pt idx="138">
                  <c:v>8.8230452674897144</c:v>
                </c:pt>
                <c:pt idx="139">
                  <c:v>8.8230452674897144</c:v>
                </c:pt>
                <c:pt idx="140">
                  <c:v>8.8230452674897144</c:v>
                </c:pt>
                <c:pt idx="142">
                  <c:v>8.8888888888888893</c:v>
                </c:pt>
                <c:pt idx="143">
                  <c:v>8.8888888888888893</c:v>
                </c:pt>
                <c:pt idx="144">
                  <c:v>8.8888888888888893</c:v>
                </c:pt>
                <c:pt idx="145">
                  <c:v>8.8888888888888893</c:v>
                </c:pt>
                <c:pt idx="146">
                  <c:v>8.8888888888888893</c:v>
                </c:pt>
                <c:pt idx="147">
                  <c:v>8.8888888888888893</c:v>
                </c:pt>
                <c:pt idx="148">
                  <c:v>8.8888888888888893</c:v>
                </c:pt>
                <c:pt idx="149">
                  <c:v>8.8888888888888893</c:v>
                </c:pt>
                <c:pt idx="150">
                  <c:v>8.8888888888888893</c:v>
                </c:pt>
                <c:pt idx="151">
                  <c:v>8.8888888888888893</c:v>
                </c:pt>
                <c:pt idx="152">
                  <c:v>8.8888888888888893</c:v>
                </c:pt>
                <c:pt idx="153">
                  <c:v>8.8888888888888893</c:v>
                </c:pt>
                <c:pt idx="155">
                  <c:v>8.5761316872427997</c:v>
                </c:pt>
                <c:pt idx="156">
                  <c:v>8.9547325102880713</c:v>
                </c:pt>
                <c:pt idx="157">
                  <c:v>8.8230452674897144</c:v>
                </c:pt>
                <c:pt idx="158">
                  <c:v>8.8888888888888893</c:v>
                </c:pt>
                <c:pt idx="159">
                  <c:v>8.2304526748971192</c:v>
                </c:pt>
                <c:pt idx="160">
                  <c:v>8.5925925925925934</c:v>
                </c:pt>
                <c:pt idx="161">
                  <c:v>8.2139917695473237</c:v>
                </c:pt>
                <c:pt idx="162">
                  <c:v>8.2304526748971192</c:v>
                </c:pt>
                <c:pt idx="163">
                  <c:v>8.5761316872427997</c:v>
                </c:pt>
                <c:pt idx="164">
                  <c:v>8.9053497942386848</c:v>
                </c:pt>
                <c:pt idx="165">
                  <c:v>8.7407407407407369</c:v>
                </c:pt>
                <c:pt idx="166">
                  <c:v>8.691358024691354</c:v>
                </c:pt>
                <c:pt idx="167">
                  <c:v>8.6255144032921809</c:v>
                </c:pt>
                <c:pt idx="168">
                  <c:v>8.7407407407407369</c:v>
                </c:pt>
                <c:pt idx="169">
                  <c:v>8.2304526748971192</c:v>
                </c:pt>
                <c:pt idx="170">
                  <c:v>8.8888888888888893</c:v>
                </c:pt>
                <c:pt idx="171">
                  <c:v>9.3662551440329214</c:v>
                </c:pt>
                <c:pt idx="172">
                  <c:v>9.5802469135802486</c:v>
                </c:pt>
                <c:pt idx="173">
                  <c:v>9.7283950617283939</c:v>
                </c:pt>
                <c:pt idx="175">
                  <c:v>8.0658436213991749</c:v>
                </c:pt>
                <c:pt idx="176">
                  <c:v>8.2304526748971192</c:v>
                </c:pt>
                <c:pt idx="177">
                  <c:v>8.0658436213991749</c:v>
                </c:pt>
                <c:pt idx="178">
                  <c:v>8.0658436213991749</c:v>
                </c:pt>
                <c:pt idx="179">
                  <c:v>8.0658436213991749</c:v>
                </c:pt>
                <c:pt idx="180">
                  <c:v>8.0658436213991749</c:v>
                </c:pt>
                <c:pt idx="181">
                  <c:v>8.0658436213991749</c:v>
                </c:pt>
                <c:pt idx="182">
                  <c:v>8.0658436213991749</c:v>
                </c:pt>
                <c:pt idx="183">
                  <c:v>8.19753086419753</c:v>
                </c:pt>
                <c:pt idx="184">
                  <c:v>8.19753086419753</c:v>
                </c:pt>
                <c:pt idx="186">
                  <c:v>6.864197530864196</c:v>
                </c:pt>
                <c:pt idx="187">
                  <c:v>8.2139917695473237</c:v>
                </c:pt>
                <c:pt idx="188">
                  <c:v>8.2304526748971192</c:v>
                </c:pt>
                <c:pt idx="189">
                  <c:v>8.691358024691354</c:v>
                </c:pt>
                <c:pt idx="190">
                  <c:v>7.7530864197530853</c:v>
                </c:pt>
                <c:pt idx="191">
                  <c:v>9.6460905349794235</c:v>
                </c:pt>
                <c:pt idx="192">
                  <c:v>8.5761316872427997</c:v>
                </c:pt>
                <c:pt idx="193">
                  <c:v>8.5102880658436213</c:v>
                </c:pt>
                <c:pt idx="194">
                  <c:v>8.4115226337448554</c:v>
                </c:pt>
                <c:pt idx="195">
                  <c:v>8.2304526748971192</c:v>
                </c:pt>
                <c:pt idx="196">
                  <c:v>10.106995884773662</c:v>
                </c:pt>
                <c:pt idx="197">
                  <c:v>9.8600823045267543</c:v>
                </c:pt>
                <c:pt idx="198">
                  <c:v>8.5925925925925934</c:v>
                </c:pt>
                <c:pt idx="199">
                  <c:v>8.9218106995884749</c:v>
                </c:pt>
                <c:pt idx="200">
                  <c:v>8.5761316872427997</c:v>
                </c:pt>
                <c:pt idx="201">
                  <c:v>8.9218106995884749</c:v>
                </c:pt>
                <c:pt idx="202">
                  <c:v>8.2304526748971192</c:v>
                </c:pt>
                <c:pt idx="204">
                  <c:v>7.6707818930041158</c:v>
                </c:pt>
                <c:pt idx="205">
                  <c:v>7.6707818930041158</c:v>
                </c:pt>
                <c:pt idx="206">
                  <c:v>7.6707818930041158</c:v>
                </c:pt>
                <c:pt idx="207">
                  <c:v>7.6707818930041158</c:v>
                </c:pt>
                <c:pt idx="208">
                  <c:v>7.6707818930041158</c:v>
                </c:pt>
                <c:pt idx="209">
                  <c:v>7.6707818930041158</c:v>
                </c:pt>
                <c:pt idx="210">
                  <c:v>7.6707818930041158</c:v>
                </c:pt>
                <c:pt idx="211">
                  <c:v>7.6707818930041158</c:v>
                </c:pt>
                <c:pt idx="212">
                  <c:v>7.6707818930041158</c:v>
                </c:pt>
                <c:pt idx="213">
                  <c:v>7.6707818930041158</c:v>
                </c:pt>
                <c:pt idx="214">
                  <c:v>7.6707818930041158</c:v>
                </c:pt>
                <c:pt idx="215">
                  <c:v>7.6707818930041158</c:v>
                </c:pt>
                <c:pt idx="216">
                  <c:v>7.6707818930041158</c:v>
                </c:pt>
                <c:pt idx="217">
                  <c:v>7.5720164609053473</c:v>
                </c:pt>
                <c:pt idx="219">
                  <c:v>7.6707818930041158</c:v>
                </c:pt>
                <c:pt idx="220">
                  <c:v>7.7695473251028799</c:v>
                </c:pt>
                <c:pt idx="221">
                  <c:v>8.2139917695473237</c:v>
                </c:pt>
                <c:pt idx="222">
                  <c:v>8.0493827160493829</c:v>
                </c:pt>
                <c:pt idx="223">
                  <c:v>7.9176954732510278</c:v>
                </c:pt>
                <c:pt idx="224">
                  <c:v>8.0987654320987623</c:v>
                </c:pt>
                <c:pt idx="225">
                  <c:v>7.7530864197530853</c:v>
                </c:pt>
                <c:pt idx="226">
                  <c:v>7.9341563786008225</c:v>
                </c:pt>
                <c:pt idx="227">
                  <c:v>8.0823045267489722</c:v>
                </c:pt>
                <c:pt idx="228">
                  <c:v>6.9958847736625502</c:v>
                </c:pt>
                <c:pt idx="229">
                  <c:v>6.8477366255144023</c:v>
                </c:pt>
                <c:pt idx="230">
                  <c:v>7.1111111111111107</c:v>
                </c:pt>
                <c:pt idx="231">
                  <c:v>7.2757201646090524</c:v>
                </c:pt>
                <c:pt idx="232">
                  <c:v>6.7160493827160499</c:v>
                </c:pt>
                <c:pt idx="233">
                  <c:v>6.9300411522633754</c:v>
                </c:pt>
                <c:pt idx="234">
                  <c:v>7.1111111111111107</c:v>
                </c:pt>
                <c:pt idx="235">
                  <c:v>7.5555555555555536</c:v>
                </c:pt>
                <c:pt idx="236">
                  <c:v>7.9835390946502063</c:v>
                </c:pt>
                <c:pt idx="238">
                  <c:v>7.5720164609053473</c:v>
                </c:pt>
                <c:pt idx="239">
                  <c:v>7.5720164609053473</c:v>
                </c:pt>
                <c:pt idx="240">
                  <c:v>7.5720164609053473</c:v>
                </c:pt>
                <c:pt idx="241">
                  <c:v>7.5720164609053473</c:v>
                </c:pt>
                <c:pt idx="242">
                  <c:v>6.5843621399176957</c:v>
                </c:pt>
                <c:pt idx="243">
                  <c:v>6.5843621399176957</c:v>
                </c:pt>
                <c:pt idx="244">
                  <c:v>6.5843621399176957</c:v>
                </c:pt>
                <c:pt idx="245">
                  <c:v>6.5843621399176957</c:v>
                </c:pt>
                <c:pt idx="246">
                  <c:v>6.5843621399176957</c:v>
                </c:pt>
                <c:pt idx="247">
                  <c:v>6.5843621399176957</c:v>
                </c:pt>
                <c:pt idx="248">
                  <c:v>6.5843621399176957</c:v>
                </c:pt>
                <c:pt idx="249">
                  <c:v>6.5843621399176957</c:v>
                </c:pt>
                <c:pt idx="250">
                  <c:v>6.5843621399176957</c:v>
                </c:pt>
                <c:pt idx="252">
                  <c:v>7.0781893004115224</c:v>
                </c:pt>
                <c:pt idx="253">
                  <c:v>7.440329218106994</c:v>
                </c:pt>
                <c:pt idx="254">
                  <c:v>7.7695473251028799</c:v>
                </c:pt>
                <c:pt idx="255">
                  <c:v>8.0987654320987623</c:v>
                </c:pt>
                <c:pt idx="256">
                  <c:v>7.9835390946502063</c:v>
                </c:pt>
                <c:pt idx="257">
                  <c:v>8.1152263374485578</c:v>
                </c:pt>
                <c:pt idx="258">
                  <c:v>8</c:v>
                </c:pt>
                <c:pt idx="259">
                  <c:v>8.0658436213991749</c:v>
                </c:pt>
                <c:pt idx="260">
                  <c:v>7.9176954732510278</c:v>
                </c:pt>
                <c:pt idx="261">
                  <c:v>8.0987654320987623</c:v>
                </c:pt>
                <c:pt idx="262">
                  <c:v>7.7530864197530853</c:v>
                </c:pt>
                <c:pt idx="263">
                  <c:v>8.0987654320987623</c:v>
                </c:pt>
                <c:pt idx="264">
                  <c:v>7.8024691358024691</c:v>
                </c:pt>
                <c:pt idx="265">
                  <c:v>8.0658436213991749</c:v>
                </c:pt>
                <c:pt idx="266">
                  <c:v>7.9341563786008225</c:v>
                </c:pt>
                <c:pt idx="267">
                  <c:v>8.0987654320987623</c:v>
                </c:pt>
                <c:pt idx="268">
                  <c:v>8</c:v>
                </c:pt>
                <c:pt idx="270">
                  <c:v>7.0781893004115224</c:v>
                </c:pt>
                <c:pt idx="271">
                  <c:v>7.0781893004115224</c:v>
                </c:pt>
                <c:pt idx="272">
                  <c:v>7.0781893004115224</c:v>
                </c:pt>
                <c:pt idx="273">
                  <c:v>7.0781893004115224</c:v>
                </c:pt>
                <c:pt idx="274">
                  <c:v>7.0781893004115224</c:v>
                </c:pt>
                <c:pt idx="275">
                  <c:v>7.0781893004115224</c:v>
                </c:pt>
                <c:pt idx="276">
                  <c:v>7.0781893004115224</c:v>
                </c:pt>
                <c:pt idx="277">
                  <c:v>7.0781893004115224</c:v>
                </c:pt>
                <c:pt idx="278">
                  <c:v>7.0781893004115224</c:v>
                </c:pt>
                <c:pt idx="279">
                  <c:v>7.0781893004115224</c:v>
                </c:pt>
                <c:pt idx="280">
                  <c:v>7.0781893004115224</c:v>
                </c:pt>
                <c:pt idx="281">
                  <c:v>7.0781893004115224</c:v>
                </c:pt>
                <c:pt idx="282">
                  <c:v>7.0781893004115224</c:v>
                </c:pt>
                <c:pt idx="283">
                  <c:v>7.0781893004115224</c:v>
                </c:pt>
                <c:pt idx="285">
                  <c:v>7.1769547325102874</c:v>
                </c:pt>
                <c:pt idx="286">
                  <c:v>7.1769547325102874</c:v>
                </c:pt>
                <c:pt idx="287">
                  <c:v>7.3744855967078173</c:v>
                </c:pt>
                <c:pt idx="288">
                  <c:v>7.6378600823045275</c:v>
                </c:pt>
                <c:pt idx="289">
                  <c:v>8.0987654320987623</c:v>
                </c:pt>
                <c:pt idx="290">
                  <c:v>8.0493827160493829</c:v>
                </c:pt>
                <c:pt idx="291">
                  <c:v>7.6707818930041158</c:v>
                </c:pt>
                <c:pt idx="292">
                  <c:v>7.7695473251028799</c:v>
                </c:pt>
                <c:pt idx="293">
                  <c:v>7.8847736625514395</c:v>
                </c:pt>
                <c:pt idx="294">
                  <c:v>7.9012345679012324</c:v>
                </c:pt>
                <c:pt idx="295">
                  <c:v>7.4897119341563787</c:v>
                </c:pt>
                <c:pt idx="296">
                  <c:v>7.621399176954732</c:v>
                </c:pt>
                <c:pt idx="297">
                  <c:v>8</c:v>
                </c:pt>
                <c:pt idx="298">
                  <c:v>7.8847736625514395</c:v>
                </c:pt>
                <c:pt idx="299">
                  <c:v>8.0493827160493829</c:v>
                </c:pt>
                <c:pt idx="300">
                  <c:v>7.7695473251028799</c:v>
                </c:pt>
                <c:pt idx="301">
                  <c:v>8.0493827160493829</c:v>
                </c:pt>
              </c:numCache>
            </c:numRef>
          </c:yVal>
          <c:smooth val="0"/>
        </c:ser>
        <c:ser>
          <c:idx val="1"/>
          <c:order val="1"/>
          <c:tx>
            <c:v>Entrada del filtro</c:v>
          </c:tx>
          <c:spPr>
            <a:ln w="28575">
              <a:noFill/>
            </a:ln>
          </c:spPr>
          <c:marker>
            <c:symbol val="square"/>
            <c:size val="5"/>
            <c:spPr>
              <a:solidFill>
                <a:schemeClr val="accent2"/>
              </a:solidFill>
              <a:ln>
                <a:solidFill>
                  <a:schemeClr val="accent2"/>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Sheet1!$H$3:$H$304</c:f>
              <c:numCache>
                <c:formatCode>0.00</c:formatCode>
                <c:ptCount val="302"/>
                <c:pt idx="0">
                  <c:v>4.7736625514403306</c:v>
                </c:pt>
                <c:pt idx="1">
                  <c:v>3.7695473251028804</c:v>
                </c:pt>
                <c:pt idx="2">
                  <c:v>5.2345679012345689</c:v>
                </c:pt>
                <c:pt idx="3">
                  <c:v>5.2839506172839492</c:v>
                </c:pt>
                <c:pt idx="4">
                  <c:v>5.0534979423868309</c:v>
                </c:pt>
                <c:pt idx="5">
                  <c:v>4.7736625514403306</c:v>
                </c:pt>
                <c:pt idx="6">
                  <c:v>4.7736625514403306</c:v>
                </c:pt>
                <c:pt idx="7">
                  <c:v>4.7736625514403306</c:v>
                </c:pt>
                <c:pt idx="8">
                  <c:v>4.7736625514403306</c:v>
                </c:pt>
                <c:pt idx="9">
                  <c:v>4.7736625514403306</c:v>
                </c:pt>
                <c:pt idx="10">
                  <c:v>3.456790123456789</c:v>
                </c:pt>
                <c:pt idx="11">
                  <c:v>3.456790123456789</c:v>
                </c:pt>
                <c:pt idx="12">
                  <c:v>3.6049382716049387</c:v>
                </c:pt>
                <c:pt idx="14">
                  <c:v>4.7736625514403306</c:v>
                </c:pt>
                <c:pt idx="15">
                  <c:v>4.62551440329218</c:v>
                </c:pt>
                <c:pt idx="16">
                  <c:v>4.9218106995884776</c:v>
                </c:pt>
                <c:pt idx="17">
                  <c:v>5.3497942386831276</c:v>
                </c:pt>
                <c:pt idx="18">
                  <c:v>5.3168724279835384</c:v>
                </c:pt>
                <c:pt idx="19">
                  <c:v>4.8559670781892992</c:v>
                </c:pt>
                <c:pt idx="20">
                  <c:v>4.4773662551440339</c:v>
                </c:pt>
                <c:pt idx="21">
                  <c:v>3.7860082304526741</c:v>
                </c:pt>
                <c:pt idx="22">
                  <c:v>4.2633744855967084</c:v>
                </c:pt>
                <c:pt idx="23">
                  <c:v>4.7407407407407414</c:v>
                </c:pt>
                <c:pt idx="24">
                  <c:v>4.6090534979423872</c:v>
                </c:pt>
                <c:pt idx="25">
                  <c:v>4.6090534979423872</c:v>
                </c:pt>
                <c:pt idx="26">
                  <c:v>4.6090534979423872</c:v>
                </c:pt>
                <c:pt idx="27">
                  <c:v>4.6090534979423872</c:v>
                </c:pt>
                <c:pt idx="28">
                  <c:v>4.6090534979423872</c:v>
                </c:pt>
                <c:pt idx="30">
                  <c:v>4.9382716049382722</c:v>
                </c:pt>
                <c:pt idx="31">
                  <c:v>3.2921810699588474</c:v>
                </c:pt>
                <c:pt idx="32">
                  <c:v>3.5390946502057608</c:v>
                </c:pt>
                <c:pt idx="33">
                  <c:v>3.7695473251028804</c:v>
                </c:pt>
                <c:pt idx="34">
                  <c:v>3.7695473251028804</c:v>
                </c:pt>
                <c:pt idx="35">
                  <c:v>4.4773662551440339</c:v>
                </c:pt>
                <c:pt idx="36">
                  <c:v>4.62551440329218</c:v>
                </c:pt>
                <c:pt idx="37">
                  <c:v>4.4609053497942375</c:v>
                </c:pt>
                <c:pt idx="38">
                  <c:v>4.1810699588477362</c:v>
                </c:pt>
                <c:pt idx="39">
                  <c:v>4.62551440329218</c:v>
                </c:pt>
                <c:pt idx="40">
                  <c:v>4.62551440329218</c:v>
                </c:pt>
                <c:pt idx="41">
                  <c:v>4.6419753086419746</c:v>
                </c:pt>
                <c:pt idx="42">
                  <c:v>4.6584362139917683</c:v>
                </c:pt>
                <c:pt idx="43">
                  <c:v>4.62551440329218</c:v>
                </c:pt>
                <c:pt idx="44">
                  <c:v>4.9382716049382722</c:v>
                </c:pt>
                <c:pt idx="46">
                  <c:v>4.7736625514403306</c:v>
                </c:pt>
                <c:pt idx="47">
                  <c:v>4.7736625514403306</c:v>
                </c:pt>
                <c:pt idx="48">
                  <c:v>4.7736625514403306</c:v>
                </c:pt>
                <c:pt idx="49">
                  <c:v>4.7736625514403306</c:v>
                </c:pt>
                <c:pt idx="50">
                  <c:v>4.3127572016460887</c:v>
                </c:pt>
                <c:pt idx="51">
                  <c:v>4.2798353909465021</c:v>
                </c:pt>
                <c:pt idx="52">
                  <c:v>4.2798353909465021</c:v>
                </c:pt>
                <c:pt idx="53">
                  <c:v>4.3127572016460887</c:v>
                </c:pt>
                <c:pt idx="54">
                  <c:v>4.9382716049382722</c:v>
                </c:pt>
                <c:pt idx="55">
                  <c:v>4.2798353909465021</c:v>
                </c:pt>
                <c:pt idx="56">
                  <c:v>4.4279835390946491</c:v>
                </c:pt>
                <c:pt idx="58">
                  <c:v>4.7572016460905351</c:v>
                </c:pt>
                <c:pt idx="59">
                  <c:v>3.3909465020576133</c:v>
                </c:pt>
                <c:pt idx="60">
                  <c:v>4.3786008230452671</c:v>
                </c:pt>
                <c:pt idx="61">
                  <c:v>4.1975308641975282</c:v>
                </c:pt>
                <c:pt idx="62">
                  <c:v>3.88477366255144</c:v>
                </c:pt>
                <c:pt idx="63">
                  <c:v>3.6378600823045262</c:v>
                </c:pt>
                <c:pt idx="64">
                  <c:v>4.0987654320987659</c:v>
                </c:pt>
                <c:pt idx="65">
                  <c:v>4.246913580246912</c:v>
                </c:pt>
                <c:pt idx="66">
                  <c:v>3.4732510288065841</c:v>
                </c:pt>
                <c:pt idx="67">
                  <c:v>3.5390946502057608</c:v>
                </c:pt>
                <c:pt idx="68">
                  <c:v>3.4897119341563787</c:v>
                </c:pt>
                <c:pt idx="69">
                  <c:v>4.2798353909465021</c:v>
                </c:pt>
                <c:pt idx="70">
                  <c:v>3.2921810699588474</c:v>
                </c:pt>
                <c:pt idx="72">
                  <c:v>3.2921810699588474</c:v>
                </c:pt>
                <c:pt idx="73">
                  <c:v>4.2798353909465021</c:v>
                </c:pt>
                <c:pt idx="74">
                  <c:v>3.2921810699588474</c:v>
                </c:pt>
                <c:pt idx="75">
                  <c:v>3.5555555555555554</c:v>
                </c:pt>
                <c:pt idx="76">
                  <c:v>3.2921810699588474</c:v>
                </c:pt>
                <c:pt idx="77">
                  <c:v>3.2921810699588474</c:v>
                </c:pt>
                <c:pt idx="78">
                  <c:v>3.9506172839506166</c:v>
                </c:pt>
                <c:pt idx="79">
                  <c:v>4.2962962962962958</c:v>
                </c:pt>
                <c:pt idx="80">
                  <c:v>3.6213991769547329</c:v>
                </c:pt>
                <c:pt idx="81">
                  <c:v>3.2921810699588474</c:v>
                </c:pt>
                <c:pt idx="82">
                  <c:v>3.2921810699588474</c:v>
                </c:pt>
                <c:pt idx="83">
                  <c:v>3.2921810699588474</c:v>
                </c:pt>
                <c:pt idx="85">
                  <c:v>3.2921810699588474</c:v>
                </c:pt>
                <c:pt idx="86">
                  <c:v>3.7530864197530853</c:v>
                </c:pt>
                <c:pt idx="87">
                  <c:v>3.2921810699588474</c:v>
                </c:pt>
                <c:pt idx="88">
                  <c:v>3.2921810699588474</c:v>
                </c:pt>
                <c:pt idx="89">
                  <c:v>3.2921810699588474</c:v>
                </c:pt>
                <c:pt idx="90">
                  <c:v>3.2921810699588474</c:v>
                </c:pt>
                <c:pt idx="91">
                  <c:v>3.2921810699588474</c:v>
                </c:pt>
                <c:pt idx="92">
                  <c:v>4.7736625514403306</c:v>
                </c:pt>
                <c:pt idx="93">
                  <c:v>3.2921810699588474</c:v>
                </c:pt>
                <c:pt idx="94">
                  <c:v>3.5555555555555554</c:v>
                </c:pt>
                <c:pt idx="95">
                  <c:v>3.5390946502057608</c:v>
                </c:pt>
                <c:pt idx="96">
                  <c:v>4.7736625514403306</c:v>
                </c:pt>
                <c:pt idx="97">
                  <c:v>4.7736625514403306</c:v>
                </c:pt>
                <c:pt idx="98">
                  <c:v>0</c:v>
                </c:pt>
                <c:pt idx="99">
                  <c:v>3.9670781893004108</c:v>
                </c:pt>
                <c:pt idx="100">
                  <c:v>3.9506172839506166</c:v>
                </c:pt>
                <c:pt idx="101">
                  <c:v>4.1152263374485587</c:v>
                </c:pt>
                <c:pt idx="102">
                  <c:v>4.3127572016460887</c:v>
                </c:pt>
                <c:pt idx="103">
                  <c:v>4.6419753086419746</c:v>
                </c:pt>
                <c:pt idx="104">
                  <c:v>4.9218106995884776</c:v>
                </c:pt>
                <c:pt idx="105">
                  <c:v>4.246913580246912</c:v>
                </c:pt>
                <c:pt idx="106">
                  <c:v>4.1152263374485587</c:v>
                </c:pt>
                <c:pt idx="107">
                  <c:v>3.4403292181069962</c:v>
                </c:pt>
                <c:pt idx="108">
                  <c:v>3.2921810699588474</c:v>
                </c:pt>
                <c:pt idx="109">
                  <c:v>3.2921810699588474</c:v>
                </c:pt>
                <c:pt idx="110">
                  <c:v>3.5555555555555554</c:v>
                </c:pt>
                <c:pt idx="111">
                  <c:v>3.456790123456789</c:v>
                </c:pt>
                <c:pt idx="113">
                  <c:v>3.2921810699588474</c:v>
                </c:pt>
                <c:pt idx="114">
                  <c:v>3.2921810699588474</c:v>
                </c:pt>
                <c:pt idx="115">
                  <c:v>3.2921810699588474</c:v>
                </c:pt>
                <c:pt idx="116">
                  <c:v>3.2921810699588474</c:v>
                </c:pt>
                <c:pt idx="117">
                  <c:v>3.2921810699588474</c:v>
                </c:pt>
                <c:pt idx="118">
                  <c:v>3.2921810699588474</c:v>
                </c:pt>
                <c:pt idx="119">
                  <c:v>3.2921810699588474</c:v>
                </c:pt>
                <c:pt idx="120">
                  <c:v>3.2921810699588474</c:v>
                </c:pt>
                <c:pt idx="121">
                  <c:v>3.2921810699588474</c:v>
                </c:pt>
                <c:pt idx="122">
                  <c:v>3.2921810699588474</c:v>
                </c:pt>
                <c:pt idx="123">
                  <c:v>3.2921810699588474</c:v>
                </c:pt>
                <c:pt idx="124">
                  <c:v>3.2921810699588474</c:v>
                </c:pt>
                <c:pt idx="126">
                  <c:v>3.2921810699588474</c:v>
                </c:pt>
                <c:pt idx="127">
                  <c:v>3.1275720164609053</c:v>
                </c:pt>
                <c:pt idx="128">
                  <c:v>3.2921810699588474</c:v>
                </c:pt>
                <c:pt idx="129">
                  <c:v>3.8024691358024683</c:v>
                </c:pt>
                <c:pt idx="130">
                  <c:v>3.5555555555555554</c:v>
                </c:pt>
                <c:pt idx="131">
                  <c:v>4.8559670781892992</c:v>
                </c:pt>
                <c:pt idx="132">
                  <c:v>4.7242798353909459</c:v>
                </c:pt>
                <c:pt idx="133">
                  <c:v>4.1481481481481479</c:v>
                </c:pt>
                <c:pt idx="134">
                  <c:v>4.9053497942386848</c:v>
                </c:pt>
                <c:pt idx="135">
                  <c:v>4.4444444444444455</c:v>
                </c:pt>
                <c:pt idx="136">
                  <c:v>4.0823045267489686</c:v>
                </c:pt>
                <c:pt idx="137">
                  <c:v>3.2921810699588474</c:v>
                </c:pt>
                <c:pt idx="138">
                  <c:v>3.2921810699588474</c:v>
                </c:pt>
                <c:pt idx="139">
                  <c:v>3.2921810699588474</c:v>
                </c:pt>
                <c:pt idx="140">
                  <c:v>3.2921810699588474</c:v>
                </c:pt>
                <c:pt idx="142">
                  <c:v>3.6049382716049387</c:v>
                </c:pt>
                <c:pt idx="143">
                  <c:v>3.6049382716049387</c:v>
                </c:pt>
                <c:pt idx="144">
                  <c:v>3.2921810699588474</c:v>
                </c:pt>
                <c:pt idx="145">
                  <c:v>3.2921810699588474</c:v>
                </c:pt>
                <c:pt idx="146">
                  <c:v>3.2921810699588474</c:v>
                </c:pt>
                <c:pt idx="147">
                  <c:v>3.2921810699588474</c:v>
                </c:pt>
                <c:pt idx="148">
                  <c:v>3.2921810699588474</c:v>
                </c:pt>
                <c:pt idx="149">
                  <c:v>4.7736625514403306</c:v>
                </c:pt>
                <c:pt idx="150">
                  <c:v>4.4115226337448563</c:v>
                </c:pt>
                <c:pt idx="151">
                  <c:v>4.6090534979423872</c:v>
                </c:pt>
                <c:pt idx="152">
                  <c:v>3.2921810699588474</c:v>
                </c:pt>
                <c:pt idx="153">
                  <c:v>3.6049382716049387</c:v>
                </c:pt>
                <c:pt idx="155">
                  <c:v>3.9506172839506166</c:v>
                </c:pt>
                <c:pt idx="156">
                  <c:v>4.62551440329218</c:v>
                </c:pt>
                <c:pt idx="157">
                  <c:v>4.1646090534979407</c:v>
                </c:pt>
                <c:pt idx="158">
                  <c:v>4.8065843621399154</c:v>
                </c:pt>
                <c:pt idx="159">
                  <c:v>4.3786008230452671</c:v>
                </c:pt>
                <c:pt idx="160">
                  <c:v>4.1316872427983524</c:v>
                </c:pt>
                <c:pt idx="161">
                  <c:v>4.0987654320987659</c:v>
                </c:pt>
                <c:pt idx="162">
                  <c:v>4.2962962962962958</c:v>
                </c:pt>
                <c:pt idx="163">
                  <c:v>4.4115226337448563</c:v>
                </c:pt>
                <c:pt idx="164">
                  <c:v>3.7530864197530853</c:v>
                </c:pt>
                <c:pt idx="165">
                  <c:v>3.5226337448559675</c:v>
                </c:pt>
                <c:pt idx="166">
                  <c:v>4.1152263374485587</c:v>
                </c:pt>
                <c:pt idx="167">
                  <c:v>3.7695473251028804</c:v>
                </c:pt>
                <c:pt idx="168">
                  <c:v>3.9506172839506166</c:v>
                </c:pt>
                <c:pt idx="169">
                  <c:v>4.0987654320987659</c:v>
                </c:pt>
                <c:pt idx="170">
                  <c:v>3.6872427983539096</c:v>
                </c:pt>
                <c:pt idx="171">
                  <c:v>3.8024691358024683</c:v>
                </c:pt>
                <c:pt idx="172">
                  <c:v>3.9835390946502054</c:v>
                </c:pt>
                <c:pt idx="173">
                  <c:v>4.0823045267489686</c:v>
                </c:pt>
                <c:pt idx="175">
                  <c:v>3.2921810699588474</c:v>
                </c:pt>
                <c:pt idx="176">
                  <c:v>3.2921810699588474</c:v>
                </c:pt>
                <c:pt idx="177">
                  <c:v>3.2921810699588474</c:v>
                </c:pt>
                <c:pt idx="178">
                  <c:v>3.6049382716049387</c:v>
                </c:pt>
                <c:pt idx="179">
                  <c:v>3.5884773662551441</c:v>
                </c:pt>
                <c:pt idx="180">
                  <c:v>3.6049382716049387</c:v>
                </c:pt>
                <c:pt idx="181">
                  <c:v>3.6049382716049387</c:v>
                </c:pt>
                <c:pt idx="182">
                  <c:v>3.6049382716049387</c:v>
                </c:pt>
                <c:pt idx="183">
                  <c:v>4.7736625514403306</c:v>
                </c:pt>
                <c:pt idx="184">
                  <c:v>4.7736625514403306</c:v>
                </c:pt>
                <c:pt idx="186">
                  <c:v>4.0164609053497937</c:v>
                </c:pt>
                <c:pt idx="187">
                  <c:v>4.4115226337448563</c:v>
                </c:pt>
                <c:pt idx="188">
                  <c:v>4.8395061728395063</c:v>
                </c:pt>
                <c:pt idx="189">
                  <c:v>4.62551440329218</c:v>
                </c:pt>
                <c:pt idx="190">
                  <c:v>4.9218106995884776</c:v>
                </c:pt>
                <c:pt idx="191">
                  <c:v>3.8024691358024683</c:v>
                </c:pt>
                <c:pt idx="192">
                  <c:v>4.6584362139917683</c:v>
                </c:pt>
                <c:pt idx="193">
                  <c:v>4.4938271604938285</c:v>
                </c:pt>
                <c:pt idx="194">
                  <c:v>3.7530864197530853</c:v>
                </c:pt>
                <c:pt idx="195">
                  <c:v>4.0823045267489686</c:v>
                </c:pt>
                <c:pt idx="196">
                  <c:v>4.1316872427983524</c:v>
                </c:pt>
                <c:pt idx="197">
                  <c:v>3.6378600823045262</c:v>
                </c:pt>
                <c:pt idx="198">
                  <c:v>4.0987654320987659</c:v>
                </c:pt>
                <c:pt idx="199">
                  <c:v>4.6584362139917683</c:v>
                </c:pt>
                <c:pt idx="200">
                  <c:v>4.8065843621399154</c:v>
                </c:pt>
                <c:pt idx="201">
                  <c:v>4.7572016460905351</c:v>
                </c:pt>
                <c:pt idx="202">
                  <c:v>4.7736625514403306</c:v>
                </c:pt>
                <c:pt idx="204">
                  <c:v>3.2921810699588474</c:v>
                </c:pt>
                <c:pt idx="205">
                  <c:v>3.2921810699588474</c:v>
                </c:pt>
                <c:pt idx="206">
                  <c:v>3.5555555555555554</c:v>
                </c:pt>
                <c:pt idx="207">
                  <c:v>3.5555555555555554</c:v>
                </c:pt>
                <c:pt idx="208">
                  <c:v>3.5555555555555554</c:v>
                </c:pt>
                <c:pt idx="209">
                  <c:v>3.2921810699588474</c:v>
                </c:pt>
                <c:pt idx="210">
                  <c:v>3.2921810699588474</c:v>
                </c:pt>
                <c:pt idx="211">
                  <c:v>3.2921810699588474</c:v>
                </c:pt>
                <c:pt idx="212">
                  <c:v>3.2921810699588474</c:v>
                </c:pt>
                <c:pt idx="213">
                  <c:v>3.6049382716049387</c:v>
                </c:pt>
                <c:pt idx="214">
                  <c:v>3.2921810699588474</c:v>
                </c:pt>
                <c:pt idx="215">
                  <c:v>3.2921810699588474</c:v>
                </c:pt>
                <c:pt idx="216">
                  <c:v>4.7736625514403306</c:v>
                </c:pt>
                <c:pt idx="217">
                  <c:v>4.7736625514403306</c:v>
                </c:pt>
                <c:pt idx="219">
                  <c:v>3.2921810699588474</c:v>
                </c:pt>
                <c:pt idx="220">
                  <c:v>4.4444444444444455</c:v>
                </c:pt>
                <c:pt idx="221">
                  <c:v>4.7572016460905351</c:v>
                </c:pt>
                <c:pt idx="222">
                  <c:v>4.9711934156378614</c:v>
                </c:pt>
                <c:pt idx="223">
                  <c:v>4.1481481481481479</c:v>
                </c:pt>
                <c:pt idx="224">
                  <c:v>4.7572016460905351</c:v>
                </c:pt>
                <c:pt idx="225">
                  <c:v>4.2304526748971183</c:v>
                </c:pt>
                <c:pt idx="226">
                  <c:v>4.7572016460905351</c:v>
                </c:pt>
                <c:pt idx="227">
                  <c:v>4.9382716049382722</c:v>
                </c:pt>
                <c:pt idx="228">
                  <c:v>4.526748971193415</c:v>
                </c:pt>
                <c:pt idx="229">
                  <c:v>4.3127572016460887</c:v>
                </c:pt>
                <c:pt idx="230">
                  <c:v>4.4115226337448563</c:v>
                </c:pt>
                <c:pt idx="231">
                  <c:v>4.4609053497942375</c:v>
                </c:pt>
                <c:pt idx="232">
                  <c:v>4.1646090534979407</c:v>
                </c:pt>
                <c:pt idx="233">
                  <c:v>4.3950617283950608</c:v>
                </c:pt>
                <c:pt idx="234">
                  <c:v>4.246913580246912</c:v>
                </c:pt>
                <c:pt idx="235">
                  <c:v>4.5102880658436222</c:v>
                </c:pt>
                <c:pt idx="236">
                  <c:v>3.8189300411522633</c:v>
                </c:pt>
                <c:pt idx="238">
                  <c:v>3.2921810699588474</c:v>
                </c:pt>
                <c:pt idx="239">
                  <c:v>3.2921810699588474</c:v>
                </c:pt>
                <c:pt idx="240">
                  <c:v>3.2921810699588474</c:v>
                </c:pt>
                <c:pt idx="241">
                  <c:v>3.5555555555555554</c:v>
                </c:pt>
                <c:pt idx="242">
                  <c:v>3.5555555555555554</c:v>
                </c:pt>
                <c:pt idx="243">
                  <c:v>3.5555555555555554</c:v>
                </c:pt>
                <c:pt idx="244">
                  <c:v>3.5555555555555554</c:v>
                </c:pt>
                <c:pt idx="245">
                  <c:v>3.5555555555555554</c:v>
                </c:pt>
                <c:pt idx="246">
                  <c:v>3.5555555555555554</c:v>
                </c:pt>
                <c:pt idx="247">
                  <c:v>3.5555555555555554</c:v>
                </c:pt>
                <c:pt idx="248">
                  <c:v>3.5555555555555554</c:v>
                </c:pt>
                <c:pt idx="249">
                  <c:v>3.5555555555555554</c:v>
                </c:pt>
                <c:pt idx="250">
                  <c:v>3.2921810699588474</c:v>
                </c:pt>
                <c:pt idx="252">
                  <c:v>4.8888888888888875</c:v>
                </c:pt>
                <c:pt idx="253">
                  <c:v>4.4773662551440339</c:v>
                </c:pt>
                <c:pt idx="254">
                  <c:v>4.7572016460905351</c:v>
                </c:pt>
                <c:pt idx="255">
                  <c:v>4.1975308641975282</c:v>
                </c:pt>
                <c:pt idx="256">
                  <c:v>4.4773662551440339</c:v>
                </c:pt>
                <c:pt idx="257">
                  <c:v>4.6913580246913584</c:v>
                </c:pt>
                <c:pt idx="258">
                  <c:v>3.9506172839506166</c:v>
                </c:pt>
                <c:pt idx="259">
                  <c:v>4.1152263374485587</c:v>
                </c:pt>
                <c:pt idx="260">
                  <c:v>4.0987654320987659</c:v>
                </c:pt>
                <c:pt idx="261">
                  <c:v>4.6913580246913584</c:v>
                </c:pt>
                <c:pt idx="262">
                  <c:v>4.2962962962962958</c:v>
                </c:pt>
                <c:pt idx="263">
                  <c:v>4.0823045267489686</c:v>
                </c:pt>
                <c:pt idx="264">
                  <c:v>4.2962962962962958</c:v>
                </c:pt>
                <c:pt idx="265">
                  <c:v>4.7078189300411504</c:v>
                </c:pt>
                <c:pt idx="266">
                  <c:v>4.526748971193415</c:v>
                </c:pt>
                <c:pt idx="267">
                  <c:v>4.62551440329218</c:v>
                </c:pt>
                <c:pt idx="268">
                  <c:v>4.9218106995884776</c:v>
                </c:pt>
                <c:pt idx="270">
                  <c:v>3.2921810699588474</c:v>
                </c:pt>
                <c:pt idx="271">
                  <c:v>3.2921810699588474</c:v>
                </c:pt>
                <c:pt idx="272">
                  <c:v>3.2921810699588474</c:v>
                </c:pt>
                <c:pt idx="273">
                  <c:v>3.2921810699588474</c:v>
                </c:pt>
                <c:pt idx="274">
                  <c:v>3.5555555555555554</c:v>
                </c:pt>
                <c:pt idx="275">
                  <c:v>3.5555555555555554</c:v>
                </c:pt>
                <c:pt idx="276">
                  <c:v>3.5555555555555554</c:v>
                </c:pt>
                <c:pt idx="277">
                  <c:v>3.5555555555555554</c:v>
                </c:pt>
                <c:pt idx="278">
                  <c:v>3.5555555555555554</c:v>
                </c:pt>
                <c:pt idx="279">
                  <c:v>3.5555555555555554</c:v>
                </c:pt>
                <c:pt idx="280">
                  <c:v>3.5555555555555554</c:v>
                </c:pt>
                <c:pt idx="281">
                  <c:v>3.5555555555555554</c:v>
                </c:pt>
                <c:pt idx="282">
                  <c:v>3.2921810699588474</c:v>
                </c:pt>
                <c:pt idx="283">
                  <c:v>3.2921810699588474</c:v>
                </c:pt>
                <c:pt idx="285">
                  <c:v>3.2921810699588474</c:v>
                </c:pt>
                <c:pt idx="286">
                  <c:v>3.2921810699588474</c:v>
                </c:pt>
                <c:pt idx="287">
                  <c:v>4.2798353909465021</c:v>
                </c:pt>
                <c:pt idx="288">
                  <c:v>4.576131687242798</c:v>
                </c:pt>
                <c:pt idx="289">
                  <c:v>4.7078189300411504</c:v>
                </c:pt>
                <c:pt idx="290">
                  <c:v>4.7901234567901234</c:v>
                </c:pt>
                <c:pt idx="291">
                  <c:v>4.6748971193415629</c:v>
                </c:pt>
                <c:pt idx="292">
                  <c:v>4.3292181069958842</c:v>
                </c:pt>
                <c:pt idx="293">
                  <c:v>4.0823045267489686</c:v>
                </c:pt>
                <c:pt idx="294">
                  <c:v>4.576131687242798</c:v>
                </c:pt>
                <c:pt idx="295">
                  <c:v>4.7572016460905351</c:v>
                </c:pt>
                <c:pt idx="296">
                  <c:v>4.5432098765432087</c:v>
                </c:pt>
                <c:pt idx="297">
                  <c:v>4.6748971193415629</c:v>
                </c:pt>
                <c:pt idx="298">
                  <c:v>4.4279835390946491</c:v>
                </c:pt>
                <c:pt idx="299">
                  <c:v>4.576131687242798</c:v>
                </c:pt>
                <c:pt idx="300">
                  <c:v>4.7407407407407414</c:v>
                </c:pt>
                <c:pt idx="301">
                  <c:v>4.5925925925925926</c:v>
                </c:pt>
              </c:numCache>
            </c:numRef>
          </c:yVal>
          <c:smooth val="0"/>
        </c:ser>
        <c:ser>
          <c:idx val="2"/>
          <c:order val="2"/>
          <c:tx>
            <c:v>Salida del filtro</c:v>
          </c:tx>
          <c:spPr>
            <a:ln w="28575">
              <a:noFill/>
            </a:ln>
          </c:spPr>
          <c:marker>
            <c:symbol val="triangle"/>
            <c:size val="7"/>
            <c:spPr>
              <a:solidFill>
                <a:schemeClr val="accent3"/>
              </a:solidFill>
              <a:ln>
                <a:solidFill>
                  <a:schemeClr val="accent3"/>
                </a:solidFill>
              </a:ln>
            </c:spPr>
          </c:marker>
          <c:xVal>
            <c:numRef>
              <c:f>Sheet1!$C$3:$C$304</c:f>
              <c:numCache>
                <c:formatCode>[$-409]m/d/yy\ h:mm\ AM/PM;@</c:formatCode>
                <c:ptCount val="302"/>
                <c:pt idx="0">
                  <c:v>40949.260416666657</c:v>
                </c:pt>
                <c:pt idx="1">
                  <c:v>40949.305555555562</c:v>
                </c:pt>
                <c:pt idx="2">
                  <c:v>40949.383333333331</c:v>
                </c:pt>
                <c:pt idx="3">
                  <c:v>40949.458333333343</c:v>
                </c:pt>
                <c:pt idx="4">
                  <c:v>40949.510416666664</c:v>
                </c:pt>
                <c:pt idx="5">
                  <c:v>40949.5625</c:v>
                </c:pt>
                <c:pt idx="6">
                  <c:v>40949.611111111102</c:v>
                </c:pt>
                <c:pt idx="7">
                  <c:v>40949.666666666657</c:v>
                </c:pt>
                <c:pt idx="8">
                  <c:v>40949.75</c:v>
                </c:pt>
                <c:pt idx="9">
                  <c:v>40949.812500000007</c:v>
                </c:pt>
                <c:pt idx="10">
                  <c:v>40949.906250000007</c:v>
                </c:pt>
                <c:pt idx="11">
                  <c:v>40949.979166666657</c:v>
                </c:pt>
                <c:pt idx="12">
                  <c:v>40950.048611111109</c:v>
                </c:pt>
                <c:pt idx="14">
                  <c:v>40950.1875</c:v>
                </c:pt>
                <c:pt idx="15">
                  <c:v>40950.312500000007</c:v>
                </c:pt>
                <c:pt idx="16">
                  <c:v>40950.34375</c:v>
                </c:pt>
                <c:pt idx="17">
                  <c:v>40950.375</c:v>
                </c:pt>
                <c:pt idx="18">
                  <c:v>40950.4375</c:v>
                </c:pt>
                <c:pt idx="19">
                  <c:v>40950.479166666657</c:v>
                </c:pt>
                <c:pt idx="20">
                  <c:v>40950.513888888891</c:v>
                </c:pt>
                <c:pt idx="21">
                  <c:v>40950.541666666657</c:v>
                </c:pt>
                <c:pt idx="22">
                  <c:v>40950.583333333336</c:v>
                </c:pt>
                <c:pt idx="23">
                  <c:v>40950.624999999993</c:v>
                </c:pt>
                <c:pt idx="24">
                  <c:v>40950.72916666665</c:v>
                </c:pt>
                <c:pt idx="25">
                  <c:v>40950.812500000007</c:v>
                </c:pt>
                <c:pt idx="26">
                  <c:v>40950.833333333336</c:v>
                </c:pt>
                <c:pt idx="27">
                  <c:v>40950.875</c:v>
                </c:pt>
                <c:pt idx="28">
                  <c:v>40950.958333333343</c:v>
                </c:pt>
                <c:pt idx="30">
                  <c:v>40951.25</c:v>
                </c:pt>
                <c:pt idx="31">
                  <c:v>40951.298611111102</c:v>
                </c:pt>
                <c:pt idx="32">
                  <c:v>40951.333333333336</c:v>
                </c:pt>
                <c:pt idx="33">
                  <c:v>40951.375</c:v>
                </c:pt>
                <c:pt idx="34">
                  <c:v>40951.416666666664</c:v>
                </c:pt>
                <c:pt idx="35">
                  <c:v>40951.458333333343</c:v>
                </c:pt>
                <c:pt idx="36">
                  <c:v>40951.5</c:v>
                </c:pt>
                <c:pt idx="37">
                  <c:v>40951.583333333336</c:v>
                </c:pt>
                <c:pt idx="38">
                  <c:v>40951.624999999993</c:v>
                </c:pt>
                <c:pt idx="39">
                  <c:v>40951.666666666657</c:v>
                </c:pt>
                <c:pt idx="40">
                  <c:v>40951.72916666665</c:v>
                </c:pt>
                <c:pt idx="41">
                  <c:v>40951.79166666665</c:v>
                </c:pt>
                <c:pt idx="42">
                  <c:v>40951.885416666664</c:v>
                </c:pt>
                <c:pt idx="43">
                  <c:v>40951.924999999996</c:v>
                </c:pt>
                <c:pt idx="44">
                  <c:v>40952</c:v>
                </c:pt>
                <c:pt idx="46">
                  <c:v>40952.22916666665</c:v>
                </c:pt>
                <c:pt idx="47">
                  <c:v>40952.354166666664</c:v>
                </c:pt>
                <c:pt idx="48">
                  <c:v>40952.4375</c:v>
                </c:pt>
                <c:pt idx="49">
                  <c:v>40952.479166666657</c:v>
                </c:pt>
                <c:pt idx="50">
                  <c:v>40952.552083333336</c:v>
                </c:pt>
                <c:pt idx="51">
                  <c:v>40952.638194444451</c:v>
                </c:pt>
                <c:pt idx="52">
                  <c:v>40952.71875</c:v>
                </c:pt>
                <c:pt idx="53">
                  <c:v>40952.812500000007</c:v>
                </c:pt>
                <c:pt idx="54">
                  <c:v>40952.916666666664</c:v>
                </c:pt>
                <c:pt idx="55">
                  <c:v>40952.97152777778</c:v>
                </c:pt>
                <c:pt idx="56">
                  <c:v>40953.056944444448</c:v>
                </c:pt>
                <c:pt idx="58">
                  <c:v>40953.29166666665</c:v>
                </c:pt>
                <c:pt idx="59">
                  <c:v>40953.340277777788</c:v>
                </c:pt>
                <c:pt idx="60">
                  <c:v>40953.449305555558</c:v>
                </c:pt>
                <c:pt idx="61">
                  <c:v>40953.493055555555</c:v>
                </c:pt>
                <c:pt idx="62">
                  <c:v>40953.520833333336</c:v>
                </c:pt>
                <c:pt idx="63">
                  <c:v>40953.5625</c:v>
                </c:pt>
                <c:pt idx="64">
                  <c:v>40953.583333333336</c:v>
                </c:pt>
                <c:pt idx="65">
                  <c:v>40953.635416666657</c:v>
                </c:pt>
                <c:pt idx="66">
                  <c:v>40953.666666666657</c:v>
                </c:pt>
                <c:pt idx="67">
                  <c:v>40953.770833333336</c:v>
                </c:pt>
                <c:pt idx="68">
                  <c:v>40953.812500000007</c:v>
                </c:pt>
                <c:pt idx="69">
                  <c:v>40953.906250000007</c:v>
                </c:pt>
                <c:pt idx="70">
                  <c:v>40953.979166666657</c:v>
                </c:pt>
                <c:pt idx="72">
                  <c:v>40954.24722222222</c:v>
                </c:pt>
                <c:pt idx="73">
                  <c:v>40954.270833333336</c:v>
                </c:pt>
                <c:pt idx="74">
                  <c:v>40954.354166666664</c:v>
                </c:pt>
                <c:pt idx="75">
                  <c:v>40954.388888888898</c:v>
                </c:pt>
                <c:pt idx="76">
                  <c:v>40954.4375</c:v>
                </c:pt>
                <c:pt idx="77">
                  <c:v>40954.465277777781</c:v>
                </c:pt>
                <c:pt idx="78">
                  <c:v>40954.5</c:v>
                </c:pt>
                <c:pt idx="79">
                  <c:v>40954.555555555562</c:v>
                </c:pt>
                <c:pt idx="80">
                  <c:v>40954.594444444447</c:v>
                </c:pt>
                <c:pt idx="81">
                  <c:v>40954.708333333336</c:v>
                </c:pt>
                <c:pt idx="82">
                  <c:v>40954.79166666665</c:v>
                </c:pt>
                <c:pt idx="83">
                  <c:v>40954.916666666664</c:v>
                </c:pt>
                <c:pt idx="85">
                  <c:v>40955.22916666665</c:v>
                </c:pt>
                <c:pt idx="86">
                  <c:v>40955.270833333336</c:v>
                </c:pt>
                <c:pt idx="87">
                  <c:v>40955.319444444453</c:v>
                </c:pt>
                <c:pt idx="88">
                  <c:v>40955.395833333336</c:v>
                </c:pt>
                <c:pt idx="89">
                  <c:v>40955.482638888898</c:v>
                </c:pt>
                <c:pt idx="90">
                  <c:v>40955.513888888891</c:v>
                </c:pt>
                <c:pt idx="91">
                  <c:v>40955.583333333336</c:v>
                </c:pt>
                <c:pt idx="92">
                  <c:v>40955.652777777781</c:v>
                </c:pt>
                <c:pt idx="93">
                  <c:v>40955.708333333336</c:v>
                </c:pt>
                <c:pt idx="94">
                  <c:v>40955.812500000007</c:v>
                </c:pt>
                <c:pt idx="95">
                  <c:v>40955.895833333336</c:v>
                </c:pt>
                <c:pt idx="96">
                  <c:v>40955.96875</c:v>
                </c:pt>
                <c:pt idx="97">
                  <c:v>40956.048611111109</c:v>
                </c:pt>
                <c:pt idx="99">
                  <c:v>40956.25</c:v>
                </c:pt>
                <c:pt idx="100">
                  <c:v>40956.322916666664</c:v>
                </c:pt>
                <c:pt idx="101">
                  <c:v>40956.371527777781</c:v>
                </c:pt>
                <c:pt idx="102">
                  <c:v>40956.395833333336</c:v>
                </c:pt>
                <c:pt idx="103">
                  <c:v>40956.444444444453</c:v>
                </c:pt>
                <c:pt idx="104">
                  <c:v>40956.479166666657</c:v>
                </c:pt>
                <c:pt idx="105">
                  <c:v>40956.520833333336</c:v>
                </c:pt>
                <c:pt idx="106">
                  <c:v>40956.583333333336</c:v>
                </c:pt>
                <c:pt idx="107">
                  <c:v>40956.638194444451</c:v>
                </c:pt>
                <c:pt idx="108">
                  <c:v>40956.680555555562</c:v>
                </c:pt>
                <c:pt idx="109">
                  <c:v>40956.75</c:v>
                </c:pt>
                <c:pt idx="110">
                  <c:v>40956.802083333336</c:v>
                </c:pt>
                <c:pt idx="111">
                  <c:v>40956.895833333336</c:v>
                </c:pt>
                <c:pt idx="113">
                  <c:v>40957.243055555555</c:v>
                </c:pt>
                <c:pt idx="114">
                  <c:v>40957.312500000007</c:v>
                </c:pt>
                <c:pt idx="115">
                  <c:v>40957.395833333336</c:v>
                </c:pt>
                <c:pt idx="116">
                  <c:v>40957.447916666664</c:v>
                </c:pt>
                <c:pt idx="117">
                  <c:v>40957.5</c:v>
                </c:pt>
                <c:pt idx="118">
                  <c:v>40957.583333333336</c:v>
                </c:pt>
                <c:pt idx="119">
                  <c:v>40957.6875</c:v>
                </c:pt>
                <c:pt idx="120">
                  <c:v>40957.75</c:v>
                </c:pt>
                <c:pt idx="121">
                  <c:v>40957.79166666665</c:v>
                </c:pt>
                <c:pt idx="122">
                  <c:v>40957.900694444448</c:v>
                </c:pt>
                <c:pt idx="123">
                  <c:v>40957.916666666664</c:v>
                </c:pt>
                <c:pt idx="124">
                  <c:v>40958.029861111107</c:v>
                </c:pt>
                <c:pt idx="126">
                  <c:v>40958.22916666665</c:v>
                </c:pt>
                <c:pt idx="127">
                  <c:v>40958.25</c:v>
                </c:pt>
                <c:pt idx="128">
                  <c:v>40958.298611111102</c:v>
                </c:pt>
                <c:pt idx="129">
                  <c:v>40958.333333333336</c:v>
                </c:pt>
                <c:pt idx="130">
                  <c:v>40958.375</c:v>
                </c:pt>
                <c:pt idx="131">
                  <c:v>40958.416666666664</c:v>
                </c:pt>
                <c:pt idx="132">
                  <c:v>40958.458333333343</c:v>
                </c:pt>
                <c:pt idx="133">
                  <c:v>40958.5</c:v>
                </c:pt>
                <c:pt idx="134">
                  <c:v>40958.541666666657</c:v>
                </c:pt>
                <c:pt idx="135">
                  <c:v>40958.583333333336</c:v>
                </c:pt>
                <c:pt idx="136">
                  <c:v>40958.624999999993</c:v>
                </c:pt>
                <c:pt idx="137">
                  <c:v>40958.666666666657</c:v>
                </c:pt>
                <c:pt idx="138">
                  <c:v>40958.75</c:v>
                </c:pt>
                <c:pt idx="139">
                  <c:v>40958.854166666664</c:v>
                </c:pt>
                <c:pt idx="140">
                  <c:v>40958.9375</c:v>
                </c:pt>
                <c:pt idx="142">
                  <c:v>40959.25</c:v>
                </c:pt>
                <c:pt idx="143">
                  <c:v>40959.333333333336</c:v>
                </c:pt>
                <c:pt idx="144">
                  <c:v>40959.395833333336</c:v>
                </c:pt>
                <c:pt idx="145">
                  <c:v>40959.4375</c:v>
                </c:pt>
                <c:pt idx="146">
                  <c:v>40959.5</c:v>
                </c:pt>
                <c:pt idx="147">
                  <c:v>40959.555555555562</c:v>
                </c:pt>
                <c:pt idx="148">
                  <c:v>40959.645833333336</c:v>
                </c:pt>
                <c:pt idx="149">
                  <c:v>40959.75</c:v>
                </c:pt>
                <c:pt idx="150">
                  <c:v>40959.833333333336</c:v>
                </c:pt>
                <c:pt idx="151">
                  <c:v>40959.895833333336</c:v>
                </c:pt>
                <c:pt idx="152">
                  <c:v>40959.916666666664</c:v>
                </c:pt>
                <c:pt idx="153">
                  <c:v>40960.0625</c:v>
                </c:pt>
                <c:pt idx="155">
                  <c:v>40960.295138888883</c:v>
                </c:pt>
                <c:pt idx="156">
                  <c:v>40960.333333333336</c:v>
                </c:pt>
                <c:pt idx="157">
                  <c:v>40960.375</c:v>
                </c:pt>
                <c:pt idx="158">
                  <c:v>40960.430555555562</c:v>
                </c:pt>
                <c:pt idx="159">
                  <c:v>40960.458333333343</c:v>
                </c:pt>
                <c:pt idx="160">
                  <c:v>40960.510416666664</c:v>
                </c:pt>
                <c:pt idx="161">
                  <c:v>40960.548611111109</c:v>
                </c:pt>
                <c:pt idx="162">
                  <c:v>40960.583333333336</c:v>
                </c:pt>
                <c:pt idx="163">
                  <c:v>40960.624999999993</c:v>
                </c:pt>
                <c:pt idx="164">
                  <c:v>40960.670138888891</c:v>
                </c:pt>
                <c:pt idx="165">
                  <c:v>40960.725694444445</c:v>
                </c:pt>
                <c:pt idx="166">
                  <c:v>40960.753472222212</c:v>
                </c:pt>
                <c:pt idx="167">
                  <c:v>40960.802083333336</c:v>
                </c:pt>
                <c:pt idx="168">
                  <c:v>40960.833333333336</c:v>
                </c:pt>
                <c:pt idx="169">
                  <c:v>40960.875</c:v>
                </c:pt>
                <c:pt idx="170">
                  <c:v>40960.916666666664</c:v>
                </c:pt>
                <c:pt idx="171">
                  <c:v>40960.958333333343</c:v>
                </c:pt>
                <c:pt idx="172">
                  <c:v>40961</c:v>
                </c:pt>
                <c:pt idx="173">
                  <c:v>40961.041666666657</c:v>
                </c:pt>
                <c:pt idx="175">
                  <c:v>40961.25</c:v>
                </c:pt>
                <c:pt idx="176">
                  <c:v>40961.333333333336</c:v>
                </c:pt>
                <c:pt idx="177">
                  <c:v>40961.4375</c:v>
                </c:pt>
                <c:pt idx="178">
                  <c:v>40961.520833333336</c:v>
                </c:pt>
                <c:pt idx="179">
                  <c:v>40961.5625</c:v>
                </c:pt>
                <c:pt idx="180">
                  <c:v>40961.611111111102</c:v>
                </c:pt>
                <c:pt idx="181">
                  <c:v>40961.645833333336</c:v>
                </c:pt>
                <c:pt idx="182">
                  <c:v>40961.708333333336</c:v>
                </c:pt>
                <c:pt idx="183">
                  <c:v>40961.812500000007</c:v>
                </c:pt>
                <c:pt idx="184">
                  <c:v>40961.895833333336</c:v>
                </c:pt>
                <c:pt idx="186">
                  <c:v>40962.29166666665</c:v>
                </c:pt>
                <c:pt idx="187">
                  <c:v>40962.333333333336</c:v>
                </c:pt>
                <c:pt idx="188">
                  <c:v>40962.375</c:v>
                </c:pt>
                <c:pt idx="189">
                  <c:v>40962.430555555562</c:v>
                </c:pt>
                <c:pt idx="190">
                  <c:v>40962.46875</c:v>
                </c:pt>
                <c:pt idx="191">
                  <c:v>40962.513888888891</c:v>
                </c:pt>
                <c:pt idx="192">
                  <c:v>40962.541666666657</c:v>
                </c:pt>
                <c:pt idx="193">
                  <c:v>40962.583333333336</c:v>
                </c:pt>
                <c:pt idx="194">
                  <c:v>40962.624999999993</c:v>
                </c:pt>
                <c:pt idx="195">
                  <c:v>40962.666666666657</c:v>
                </c:pt>
                <c:pt idx="196">
                  <c:v>40962.715277777781</c:v>
                </c:pt>
                <c:pt idx="197">
                  <c:v>40962.753472222212</c:v>
                </c:pt>
                <c:pt idx="198">
                  <c:v>40962.79166666665</c:v>
                </c:pt>
                <c:pt idx="199">
                  <c:v>40962.833333333336</c:v>
                </c:pt>
                <c:pt idx="200">
                  <c:v>40962.875</c:v>
                </c:pt>
                <c:pt idx="201">
                  <c:v>40962.916666666664</c:v>
                </c:pt>
                <c:pt idx="202">
                  <c:v>40962.958333333343</c:v>
                </c:pt>
                <c:pt idx="204">
                  <c:v>40963.25</c:v>
                </c:pt>
                <c:pt idx="205">
                  <c:v>40963.357638888898</c:v>
                </c:pt>
                <c:pt idx="206">
                  <c:v>40963.416666666664</c:v>
                </c:pt>
                <c:pt idx="207">
                  <c:v>40963.479166666657</c:v>
                </c:pt>
                <c:pt idx="208">
                  <c:v>40963.506944444453</c:v>
                </c:pt>
                <c:pt idx="209">
                  <c:v>40963.583333333336</c:v>
                </c:pt>
                <c:pt idx="210">
                  <c:v>40963.635416666657</c:v>
                </c:pt>
                <c:pt idx="211">
                  <c:v>40963.72916666665</c:v>
                </c:pt>
                <c:pt idx="212">
                  <c:v>40963.763194444444</c:v>
                </c:pt>
                <c:pt idx="213">
                  <c:v>40963.833333333336</c:v>
                </c:pt>
                <c:pt idx="214">
                  <c:v>40963.875</c:v>
                </c:pt>
                <c:pt idx="215">
                  <c:v>40963.9375</c:v>
                </c:pt>
                <c:pt idx="216">
                  <c:v>40964.020833333336</c:v>
                </c:pt>
                <c:pt idx="217">
                  <c:v>40964.0625</c:v>
                </c:pt>
                <c:pt idx="219">
                  <c:v>40964.227777777771</c:v>
                </c:pt>
                <c:pt idx="220">
                  <c:v>40964.29166666665</c:v>
                </c:pt>
                <c:pt idx="221">
                  <c:v>40964.333333333336</c:v>
                </c:pt>
                <c:pt idx="222">
                  <c:v>40964.375</c:v>
                </c:pt>
                <c:pt idx="223">
                  <c:v>40964.416666666664</c:v>
                </c:pt>
                <c:pt idx="224">
                  <c:v>40964.458333333343</c:v>
                </c:pt>
                <c:pt idx="225">
                  <c:v>40964.5</c:v>
                </c:pt>
                <c:pt idx="226">
                  <c:v>40964.541666666657</c:v>
                </c:pt>
                <c:pt idx="227">
                  <c:v>40964.583333333336</c:v>
                </c:pt>
                <c:pt idx="228">
                  <c:v>40964.624999999993</c:v>
                </c:pt>
                <c:pt idx="229">
                  <c:v>40964.666666666657</c:v>
                </c:pt>
                <c:pt idx="230">
                  <c:v>40964.708333333336</c:v>
                </c:pt>
                <c:pt idx="231">
                  <c:v>40964.75</c:v>
                </c:pt>
                <c:pt idx="232">
                  <c:v>40964.79166666665</c:v>
                </c:pt>
                <c:pt idx="233">
                  <c:v>40964.833333333336</c:v>
                </c:pt>
                <c:pt idx="234">
                  <c:v>40964.916666666664</c:v>
                </c:pt>
                <c:pt idx="235">
                  <c:v>40964.958333333343</c:v>
                </c:pt>
                <c:pt idx="236">
                  <c:v>40965</c:v>
                </c:pt>
                <c:pt idx="238">
                  <c:v>40965.243055555555</c:v>
                </c:pt>
                <c:pt idx="239">
                  <c:v>40965.29166666665</c:v>
                </c:pt>
                <c:pt idx="240">
                  <c:v>40965.375</c:v>
                </c:pt>
                <c:pt idx="241">
                  <c:v>40965.42083333333</c:v>
                </c:pt>
                <c:pt idx="242">
                  <c:v>40965.458333333343</c:v>
                </c:pt>
                <c:pt idx="243">
                  <c:v>40965.5</c:v>
                </c:pt>
                <c:pt idx="244">
                  <c:v>40965.583333333336</c:v>
                </c:pt>
                <c:pt idx="245">
                  <c:v>40965.624999999993</c:v>
                </c:pt>
                <c:pt idx="246">
                  <c:v>40965.715277777781</c:v>
                </c:pt>
                <c:pt idx="247">
                  <c:v>40965.812500000007</c:v>
                </c:pt>
                <c:pt idx="248">
                  <c:v>40965.895833333336</c:v>
                </c:pt>
                <c:pt idx="249">
                  <c:v>40965.958333333343</c:v>
                </c:pt>
                <c:pt idx="250">
                  <c:v>40966.041666666657</c:v>
                </c:pt>
                <c:pt idx="252">
                  <c:v>40966.29166666665</c:v>
                </c:pt>
                <c:pt idx="253">
                  <c:v>40966.333333333336</c:v>
                </c:pt>
                <c:pt idx="254">
                  <c:v>40966.375</c:v>
                </c:pt>
                <c:pt idx="255">
                  <c:v>40966.416666666664</c:v>
                </c:pt>
                <c:pt idx="256">
                  <c:v>40966.458333333343</c:v>
                </c:pt>
                <c:pt idx="257">
                  <c:v>40966.5</c:v>
                </c:pt>
                <c:pt idx="258">
                  <c:v>40966.541666666657</c:v>
                </c:pt>
                <c:pt idx="259">
                  <c:v>40966.583333333336</c:v>
                </c:pt>
                <c:pt idx="260">
                  <c:v>40966.624999999993</c:v>
                </c:pt>
                <c:pt idx="261">
                  <c:v>40966.666666666657</c:v>
                </c:pt>
                <c:pt idx="262">
                  <c:v>40966.708333333336</c:v>
                </c:pt>
                <c:pt idx="263">
                  <c:v>40966.75</c:v>
                </c:pt>
                <c:pt idx="264">
                  <c:v>40966.79166666665</c:v>
                </c:pt>
                <c:pt idx="265">
                  <c:v>40966.833333333336</c:v>
                </c:pt>
                <c:pt idx="266">
                  <c:v>40966.875</c:v>
                </c:pt>
                <c:pt idx="267">
                  <c:v>40966.916666666664</c:v>
                </c:pt>
                <c:pt idx="268">
                  <c:v>40966.958333333343</c:v>
                </c:pt>
                <c:pt idx="270">
                  <c:v>40967.25</c:v>
                </c:pt>
                <c:pt idx="271">
                  <c:v>40967.29166666665</c:v>
                </c:pt>
                <c:pt idx="272">
                  <c:v>40967.312500000007</c:v>
                </c:pt>
                <c:pt idx="273">
                  <c:v>40967.458333333343</c:v>
                </c:pt>
                <c:pt idx="274">
                  <c:v>40967.520833333336</c:v>
                </c:pt>
                <c:pt idx="275">
                  <c:v>40967.5625</c:v>
                </c:pt>
                <c:pt idx="276">
                  <c:v>40967.604166666657</c:v>
                </c:pt>
                <c:pt idx="277">
                  <c:v>40967.72916666665</c:v>
                </c:pt>
                <c:pt idx="278">
                  <c:v>40967.79166666665</c:v>
                </c:pt>
                <c:pt idx="279">
                  <c:v>40967.833333333336</c:v>
                </c:pt>
                <c:pt idx="280">
                  <c:v>40967.93472222222</c:v>
                </c:pt>
                <c:pt idx="281">
                  <c:v>40968.020833333336</c:v>
                </c:pt>
                <c:pt idx="282">
                  <c:v>40968.041666666657</c:v>
                </c:pt>
                <c:pt idx="283">
                  <c:v>40968.083333333336</c:v>
                </c:pt>
                <c:pt idx="285">
                  <c:v>40968.222222222212</c:v>
                </c:pt>
                <c:pt idx="286">
                  <c:v>40968.25</c:v>
                </c:pt>
                <c:pt idx="287">
                  <c:v>40968.29166666665</c:v>
                </c:pt>
                <c:pt idx="288">
                  <c:v>40968.333333333336</c:v>
                </c:pt>
                <c:pt idx="289">
                  <c:v>40968.375</c:v>
                </c:pt>
                <c:pt idx="290">
                  <c:v>40968.427083333328</c:v>
                </c:pt>
                <c:pt idx="291">
                  <c:v>40968.458333333343</c:v>
                </c:pt>
                <c:pt idx="292">
                  <c:v>40968.5</c:v>
                </c:pt>
                <c:pt idx="293">
                  <c:v>40968.541666666657</c:v>
                </c:pt>
                <c:pt idx="294">
                  <c:v>40968.583333333336</c:v>
                </c:pt>
                <c:pt idx="295">
                  <c:v>40968.624999999993</c:v>
                </c:pt>
                <c:pt idx="296">
                  <c:v>40968.666666666657</c:v>
                </c:pt>
                <c:pt idx="297">
                  <c:v>40968.708333333336</c:v>
                </c:pt>
                <c:pt idx="298">
                  <c:v>40968.75</c:v>
                </c:pt>
                <c:pt idx="299">
                  <c:v>40968.79166666665</c:v>
                </c:pt>
                <c:pt idx="300">
                  <c:v>40968.833333333336</c:v>
                </c:pt>
                <c:pt idx="301">
                  <c:v>40968.875</c:v>
                </c:pt>
              </c:numCache>
            </c:numRef>
          </c:xVal>
          <c:yVal>
            <c:numRef>
              <c:f>Sheet1!$I$3:$I$304</c:f>
              <c:numCache>
                <c:formatCode>0.00</c:formatCode>
                <c:ptCount val="302"/>
                <c:pt idx="0">
                  <c:v>0.19</c:v>
                </c:pt>
                <c:pt idx="1">
                  <c:v>1.0000000000000002E-2</c:v>
                </c:pt>
                <c:pt idx="2">
                  <c:v>1.0000000000000002E-2</c:v>
                </c:pt>
                <c:pt idx="3">
                  <c:v>0.2</c:v>
                </c:pt>
                <c:pt idx="4">
                  <c:v>1.0000000000000002E-2</c:v>
                </c:pt>
                <c:pt idx="5">
                  <c:v>1.0000000000000002E-2</c:v>
                </c:pt>
                <c:pt idx="6">
                  <c:v>1.0000000000000002E-2</c:v>
                </c:pt>
                <c:pt idx="7">
                  <c:v>1.0000000000000002E-2</c:v>
                </c:pt>
                <c:pt idx="8">
                  <c:v>3.0000000000000002E-2</c:v>
                </c:pt>
                <c:pt idx="9">
                  <c:v>2.0000000000000004E-2</c:v>
                </c:pt>
                <c:pt idx="10">
                  <c:v>6.0000000000000005E-2</c:v>
                </c:pt>
                <c:pt idx="11">
                  <c:v>1.0000000000000002E-2</c:v>
                </c:pt>
                <c:pt idx="12">
                  <c:v>2.0000000000000004E-2</c:v>
                </c:pt>
                <c:pt idx="14">
                  <c:v>0.19</c:v>
                </c:pt>
                <c:pt idx="15">
                  <c:v>0.16</c:v>
                </c:pt>
                <c:pt idx="16">
                  <c:v>3.0000000000000002E-2</c:v>
                </c:pt>
                <c:pt idx="17">
                  <c:v>0.15000000000000002</c:v>
                </c:pt>
                <c:pt idx="18">
                  <c:v>0.25</c:v>
                </c:pt>
                <c:pt idx="19">
                  <c:v>0.14000000000000001</c:v>
                </c:pt>
                <c:pt idx="20">
                  <c:v>0.55000000000000004</c:v>
                </c:pt>
                <c:pt idx="21">
                  <c:v>1.0000000000000002E-2</c:v>
                </c:pt>
                <c:pt idx="22">
                  <c:v>2.0000000000000004E-2</c:v>
                </c:pt>
                <c:pt idx="23">
                  <c:v>1.0000000000000002E-2</c:v>
                </c:pt>
                <c:pt idx="24">
                  <c:v>1.0000000000000002E-2</c:v>
                </c:pt>
                <c:pt idx="25">
                  <c:v>1.0000000000000002E-2</c:v>
                </c:pt>
                <c:pt idx="26">
                  <c:v>1.0000000000000002E-2</c:v>
                </c:pt>
                <c:pt idx="27">
                  <c:v>1.0000000000000002E-2</c:v>
                </c:pt>
                <c:pt idx="28">
                  <c:v>1.0000000000000002E-2</c:v>
                </c:pt>
                <c:pt idx="30">
                  <c:v>9.0000000000000011E-2</c:v>
                </c:pt>
                <c:pt idx="31">
                  <c:v>1.0000000000000002E-2</c:v>
                </c:pt>
                <c:pt idx="32">
                  <c:v>1.0000000000000002E-2</c:v>
                </c:pt>
                <c:pt idx="33">
                  <c:v>1.0000000000000002E-2</c:v>
                </c:pt>
                <c:pt idx="34">
                  <c:v>1.0000000000000002E-2</c:v>
                </c:pt>
                <c:pt idx="35">
                  <c:v>1.0000000000000002E-2</c:v>
                </c:pt>
                <c:pt idx="36">
                  <c:v>1.0000000000000002E-2</c:v>
                </c:pt>
                <c:pt idx="37">
                  <c:v>1.0000000000000002E-2</c:v>
                </c:pt>
                <c:pt idx="38">
                  <c:v>1.0000000000000002E-2</c:v>
                </c:pt>
                <c:pt idx="39">
                  <c:v>1.0000000000000002E-2</c:v>
                </c:pt>
                <c:pt idx="40">
                  <c:v>2.0000000000000004E-2</c:v>
                </c:pt>
                <c:pt idx="41">
                  <c:v>0.05</c:v>
                </c:pt>
                <c:pt idx="42">
                  <c:v>6.0000000000000005E-2</c:v>
                </c:pt>
                <c:pt idx="43">
                  <c:v>1.0000000000000002E-2</c:v>
                </c:pt>
                <c:pt idx="44">
                  <c:v>0.16</c:v>
                </c:pt>
                <c:pt idx="46">
                  <c:v>6.0000000000000005E-2</c:v>
                </c:pt>
                <c:pt idx="47">
                  <c:v>3.0000000000000002E-2</c:v>
                </c:pt>
                <c:pt idx="48">
                  <c:v>1.0000000000000002E-2</c:v>
                </c:pt>
                <c:pt idx="49">
                  <c:v>1.0000000000000002E-2</c:v>
                </c:pt>
                <c:pt idx="50">
                  <c:v>3.0000000000000002E-2</c:v>
                </c:pt>
                <c:pt idx="51">
                  <c:v>8.0000000000000016E-2</c:v>
                </c:pt>
                <c:pt idx="52">
                  <c:v>0.2</c:v>
                </c:pt>
                <c:pt idx="53">
                  <c:v>6.0000000000000005E-2</c:v>
                </c:pt>
                <c:pt idx="54">
                  <c:v>2.0000000000000004E-2</c:v>
                </c:pt>
                <c:pt idx="55">
                  <c:v>1.0000000000000002E-2</c:v>
                </c:pt>
                <c:pt idx="56">
                  <c:v>1.0000000000000002E-2</c:v>
                </c:pt>
                <c:pt idx="58">
                  <c:v>0.19</c:v>
                </c:pt>
                <c:pt idx="59">
                  <c:v>1.0000000000000002E-2</c:v>
                </c:pt>
                <c:pt idx="60">
                  <c:v>1.0000000000000002E-2</c:v>
                </c:pt>
                <c:pt idx="61">
                  <c:v>1.0000000000000002E-2</c:v>
                </c:pt>
                <c:pt idx="62">
                  <c:v>1.0000000000000002E-2</c:v>
                </c:pt>
                <c:pt idx="63">
                  <c:v>1.0000000000000002E-2</c:v>
                </c:pt>
                <c:pt idx="64">
                  <c:v>1.0000000000000002E-2</c:v>
                </c:pt>
                <c:pt idx="65">
                  <c:v>1.0000000000000002E-2</c:v>
                </c:pt>
                <c:pt idx="66">
                  <c:v>1.0000000000000002E-2</c:v>
                </c:pt>
                <c:pt idx="67">
                  <c:v>1.0000000000000002E-2</c:v>
                </c:pt>
                <c:pt idx="68">
                  <c:v>2.0000000000000004E-2</c:v>
                </c:pt>
                <c:pt idx="69">
                  <c:v>1.0000000000000002E-2</c:v>
                </c:pt>
                <c:pt idx="70">
                  <c:v>3.0000000000000002E-2</c:v>
                </c:pt>
                <c:pt idx="72">
                  <c:v>9.0000000000000011E-2</c:v>
                </c:pt>
                <c:pt idx="73">
                  <c:v>2.0000000000000004E-2</c:v>
                </c:pt>
                <c:pt idx="74">
                  <c:v>1.0000000000000002E-2</c:v>
                </c:pt>
                <c:pt idx="75">
                  <c:v>1.0000000000000002E-2</c:v>
                </c:pt>
                <c:pt idx="76">
                  <c:v>1.0000000000000002E-2</c:v>
                </c:pt>
                <c:pt idx="77">
                  <c:v>1.0000000000000002E-2</c:v>
                </c:pt>
                <c:pt idx="78">
                  <c:v>1.0000000000000002E-2</c:v>
                </c:pt>
                <c:pt idx="79">
                  <c:v>8.0000000000000016E-2</c:v>
                </c:pt>
                <c:pt idx="80">
                  <c:v>1.0000000000000002E-2</c:v>
                </c:pt>
                <c:pt idx="81">
                  <c:v>1.0000000000000002E-2</c:v>
                </c:pt>
                <c:pt idx="82">
                  <c:v>0.05</c:v>
                </c:pt>
                <c:pt idx="83">
                  <c:v>2.0000000000000004E-2</c:v>
                </c:pt>
                <c:pt idx="85">
                  <c:v>6.0000000000000005E-2</c:v>
                </c:pt>
                <c:pt idx="86">
                  <c:v>1.0000000000000002E-2</c:v>
                </c:pt>
                <c:pt idx="87">
                  <c:v>1.0000000000000002E-2</c:v>
                </c:pt>
                <c:pt idx="88">
                  <c:v>0.05</c:v>
                </c:pt>
                <c:pt idx="89">
                  <c:v>1.0000000000000002E-2</c:v>
                </c:pt>
                <c:pt idx="90">
                  <c:v>1.0000000000000002E-2</c:v>
                </c:pt>
                <c:pt idx="91">
                  <c:v>1.0000000000000002E-2</c:v>
                </c:pt>
                <c:pt idx="92">
                  <c:v>1.0000000000000002E-2</c:v>
                </c:pt>
                <c:pt idx="93">
                  <c:v>3.0000000000000002E-2</c:v>
                </c:pt>
                <c:pt idx="94">
                  <c:v>1.0000000000000002E-2</c:v>
                </c:pt>
                <c:pt idx="95">
                  <c:v>1.0000000000000002E-2</c:v>
                </c:pt>
                <c:pt idx="96">
                  <c:v>2.0000000000000004E-2</c:v>
                </c:pt>
                <c:pt idx="97">
                  <c:v>0.05</c:v>
                </c:pt>
                <c:pt idx="99">
                  <c:v>9.0000000000000011E-2</c:v>
                </c:pt>
                <c:pt idx="100">
                  <c:v>1.0000000000000002E-2</c:v>
                </c:pt>
                <c:pt idx="101">
                  <c:v>1.0000000000000002E-2</c:v>
                </c:pt>
                <c:pt idx="102">
                  <c:v>1.0000000000000002E-2</c:v>
                </c:pt>
                <c:pt idx="103">
                  <c:v>1.0000000000000002E-2</c:v>
                </c:pt>
                <c:pt idx="104">
                  <c:v>1.0000000000000002E-2</c:v>
                </c:pt>
                <c:pt idx="105">
                  <c:v>1.0000000000000002E-2</c:v>
                </c:pt>
                <c:pt idx="106">
                  <c:v>1.0000000000000002E-2</c:v>
                </c:pt>
                <c:pt idx="107">
                  <c:v>1.0000000000000002E-2</c:v>
                </c:pt>
                <c:pt idx="108">
                  <c:v>1.0000000000000002E-2</c:v>
                </c:pt>
                <c:pt idx="109">
                  <c:v>1.0000000000000002E-2</c:v>
                </c:pt>
                <c:pt idx="110">
                  <c:v>2.0000000000000004E-2</c:v>
                </c:pt>
                <c:pt idx="111">
                  <c:v>1.0000000000000002E-2</c:v>
                </c:pt>
                <c:pt idx="113">
                  <c:v>1.0000000000000002E-2</c:v>
                </c:pt>
                <c:pt idx="114">
                  <c:v>1.0000000000000002E-2</c:v>
                </c:pt>
                <c:pt idx="115">
                  <c:v>1.0000000000000002E-2</c:v>
                </c:pt>
                <c:pt idx="116">
                  <c:v>1.0000000000000002E-2</c:v>
                </c:pt>
                <c:pt idx="117">
                  <c:v>1.0000000000000002E-2</c:v>
                </c:pt>
                <c:pt idx="118">
                  <c:v>1.0000000000000002E-2</c:v>
                </c:pt>
                <c:pt idx="119">
                  <c:v>1.0000000000000002E-2</c:v>
                </c:pt>
                <c:pt idx="120">
                  <c:v>1.0000000000000002E-2</c:v>
                </c:pt>
                <c:pt idx="121">
                  <c:v>1.0000000000000002E-2</c:v>
                </c:pt>
                <c:pt idx="122">
                  <c:v>4.0000000000000008E-2</c:v>
                </c:pt>
                <c:pt idx="123">
                  <c:v>3.0000000000000002E-2</c:v>
                </c:pt>
                <c:pt idx="124">
                  <c:v>1.0000000000000002E-2</c:v>
                </c:pt>
                <c:pt idx="126">
                  <c:v>1.0000000000000002E-2</c:v>
                </c:pt>
                <c:pt idx="127">
                  <c:v>1.0000000000000002E-2</c:v>
                </c:pt>
                <c:pt idx="128">
                  <c:v>0.05</c:v>
                </c:pt>
                <c:pt idx="129">
                  <c:v>0.19</c:v>
                </c:pt>
                <c:pt idx="130">
                  <c:v>1.0000000000000002E-2</c:v>
                </c:pt>
                <c:pt idx="131">
                  <c:v>1.0000000000000002E-2</c:v>
                </c:pt>
                <c:pt idx="132">
                  <c:v>1.0000000000000002E-2</c:v>
                </c:pt>
                <c:pt idx="133">
                  <c:v>1.0000000000000002E-2</c:v>
                </c:pt>
                <c:pt idx="134">
                  <c:v>1.0000000000000002E-2</c:v>
                </c:pt>
                <c:pt idx="135">
                  <c:v>1.0000000000000002E-2</c:v>
                </c:pt>
                <c:pt idx="136">
                  <c:v>1.0000000000000002E-2</c:v>
                </c:pt>
                <c:pt idx="137">
                  <c:v>1.0000000000000002E-2</c:v>
                </c:pt>
                <c:pt idx="138">
                  <c:v>1.0000000000000002E-2</c:v>
                </c:pt>
                <c:pt idx="139">
                  <c:v>1.0000000000000002E-2</c:v>
                </c:pt>
                <c:pt idx="140">
                  <c:v>1.0000000000000002E-2</c:v>
                </c:pt>
                <c:pt idx="142">
                  <c:v>1.0000000000000002E-2</c:v>
                </c:pt>
                <c:pt idx="143">
                  <c:v>1.0000000000000002E-2</c:v>
                </c:pt>
                <c:pt idx="144">
                  <c:v>1.0000000000000002E-2</c:v>
                </c:pt>
                <c:pt idx="145">
                  <c:v>1.0000000000000002E-2</c:v>
                </c:pt>
                <c:pt idx="146">
                  <c:v>1.0000000000000002E-2</c:v>
                </c:pt>
                <c:pt idx="147">
                  <c:v>1.0000000000000002E-2</c:v>
                </c:pt>
                <c:pt idx="148">
                  <c:v>1.0000000000000002E-2</c:v>
                </c:pt>
                <c:pt idx="149">
                  <c:v>3.0000000000000002E-2</c:v>
                </c:pt>
                <c:pt idx="150">
                  <c:v>1.0000000000000002E-2</c:v>
                </c:pt>
                <c:pt idx="151">
                  <c:v>1.0000000000000002E-2</c:v>
                </c:pt>
                <c:pt idx="152">
                  <c:v>1.0000000000000002E-2</c:v>
                </c:pt>
                <c:pt idx="153">
                  <c:v>1.0000000000000002E-2</c:v>
                </c:pt>
                <c:pt idx="155">
                  <c:v>1.0000000000000002E-2</c:v>
                </c:pt>
                <c:pt idx="156">
                  <c:v>0.2</c:v>
                </c:pt>
                <c:pt idx="157">
                  <c:v>1.0000000000000002E-2</c:v>
                </c:pt>
                <c:pt idx="158">
                  <c:v>1.0000000000000002E-2</c:v>
                </c:pt>
                <c:pt idx="159">
                  <c:v>1.0000000000000002E-2</c:v>
                </c:pt>
                <c:pt idx="160">
                  <c:v>1.0000000000000002E-2</c:v>
                </c:pt>
                <c:pt idx="161">
                  <c:v>1.0000000000000002E-2</c:v>
                </c:pt>
                <c:pt idx="162">
                  <c:v>1.0000000000000002E-2</c:v>
                </c:pt>
                <c:pt idx="163">
                  <c:v>1.0000000000000002E-2</c:v>
                </c:pt>
                <c:pt idx="164">
                  <c:v>1.0000000000000002E-2</c:v>
                </c:pt>
                <c:pt idx="165">
                  <c:v>1.0000000000000002E-2</c:v>
                </c:pt>
                <c:pt idx="166">
                  <c:v>1.0000000000000002E-2</c:v>
                </c:pt>
                <c:pt idx="167">
                  <c:v>1.0000000000000002E-2</c:v>
                </c:pt>
                <c:pt idx="168">
                  <c:v>1.0000000000000002E-2</c:v>
                </c:pt>
                <c:pt idx="169">
                  <c:v>1.0000000000000002E-2</c:v>
                </c:pt>
                <c:pt idx="170">
                  <c:v>1.0000000000000002E-2</c:v>
                </c:pt>
                <c:pt idx="171">
                  <c:v>1.0000000000000002E-2</c:v>
                </c:pt>
                <c:pt idx="172">
                  <c:v>1.0000000000000002E-2</c:v>
                </c:pt>
                <c:pt idx="173">
                  <c:v>1.0000000000000002E-2</c:v>
                </c:pt>
                <c:pt idx="175">
                  <c:v>1.0000000000000002E-2</c:v>
                </c:pt>
                <c:pt idx="176">
                  <c:v>1.0000000000000002E-2</c:v>
                </c:pt>
                <c:pt idx="177">
                  <c:v>1.0000000000000002E-2</c:v>
                </c:pt>
                <c:pt idx="178">
                  <c:v>1.0000000000000002E-2</c:v>
                </c:pt>
                <c:pt idx="179">
                  <c:v>1.0000000000000002E-2</c:v>
                </c:pt>
                <c:pt idx="180">
                  <c:v>2.0000000000000004E-2</c:v>
                </c:pt>
                <c:pt idx="181">
                  <c:v>1.0000000000000002E-2</c:v>
                </c:pt>
                <c:pt idx="182">
                  <c:v>1.0000000000000002E-2</c:v>
                </c:pt>
                <c:pt idx="183">
                  <c:v>1.0000000000000002E-2</c:v>
                </c:pt>
                <c:pt idx="184">
                  <c:v>1.0000000000000002E-2</c:v>
                </c:pt>
                <c:pt idx="186">
                  <c:v>4.0000000000000008E-2</c:v>
                </c:pt>
                <c:pt idx="187">
                  <c:v>1.0000000000000002E-2</c:v>
                </c:pt>
                <c:pt idx="188">
                  <c:v>4.0000000000000008E-2</c:v>
                </c:pt>
                <c:pt idx="189">
                  <c:v>2.0000000000000004E-2</c:v>
                </c:pt>
                <c:pt idx="190">
                  <c:v>9.0000000000000011E-2</c:v>
                </c:pt>
                <c:pt idx="191">
                  <c:v>0.35000000000000003</c:v>
                </c:pt>
                <c:pt idx="192">
                  <c:v>0.42000000000000004</c:v>
                </c:pt>
                <c:pt idx="193">
                  <c:v>1.0000000000000002E-2</c:v>
                </c:pt>
                <c:pt idx="194">
                  <c:v>1.0000000000000002E-2</c:v>
                </c:pt>
                <c:pt idx="195">
                  <c:v>1.0000000000000002E-2</c:v>
                </c:pt>
                <c:pt idx="196">
                  <c:v>1.0000000000000002E-2</c:v>
                </c:pt>
                <c:pt idx="197">
                  <c:v>1.0000000000000002E-2</c:v>
                </c:pt>
                <c:pt idx="198">
                  <c:v>0.21000000000000002</c:v>
                </c:pt>
                <c:pt idx="199">
                  <c:v>1.0000000000000002E-2</c:v>
                </c:pt>
                <c:pt idx="200">
                  <c:v>1.0000000000000002E-2</c:v>
                </c:pt>
                <c:pt idx="201">
                  <c:v>1.0000000000000002E-2</c:v>
                </c:pt>
                <c:pt idx="202">
                  <c:v>1.0000000000000002E-2</c:v>
                </c:pt>
                <c:pt idx="204">
                  <c:v>1.0000000000000002E-2</c:v>
                </c:pt>
                <c:pt idx="205">
                  <c:v>1.0000000000000002E-2</c:v>
                </c:pt>
                <c:pt idx="206">
                  <c:v>1.0000000000000002E-2</c:v>
                </c:pt>
                <c:pt idx="207">
                  <c:v>1.0000000000000002E-2</c:v>
                </c:pt>
                <c:pt idx="208">
                  <c:v>1.0000000000000002E-2</c:v>
                </c:pt>
                <c:pt idx="209">
                  <c:v>1.0000000000000002E-2</c:v>
                </c:pt>
                <c:pt idx="210">
                  <c:v>1.0000000000000002E-2</c:v>
                </c:pt>
                <c:pt idx="211">
                  <c:v>1.0000000000000002E-2</c:v>
                </c:pt>
                <c:pt idx="212">
                  <c:v>1.0000000000000002E-2</c:v>
                </c:pt>
                <c:pt idx="213">
                  <c:v>1.0000000000000002E-2</c:v>
                </c:pt>
                <c:pt idx="214">
                  <c:v>1.0000000000000002E-2</c:v>
                </c:pt>
                <c:pt idx="215">
                  <c:v>2.0000000000000004E-2</c:v>
                </c:pt>
                <c:pt idx="216">
                  <c:v>3.0000000000000002E-2</c:v>
                </c:pt>
                <c:pt idx="217">
                  <c:v>2.0000000000000004E-2</c:v>
                </c:pt>
                <c:pt idx="219">
                  <c:v>1.0000000000000002E-2</c:v>
                </c:pt>
                <c:pt idx="220">
                  <c:v>1.0000000000000002E-2</c:v>
                </c:pt>
                <c:pt idx="221">
                  <c:v>1.0000000000000002E-2</c:v>
                </c:pt>
                <c:pt idx="222">
                  <c:v>0.05</c:v>
                </c:pt>
                <c:pt idx="223">
                  <c:v>9.0000000000000011E-2</c:v>
                </c:pt>
                <c:pt idx="224">
                  <c:v>0.14000000000000001</c:v>
                </c:pt>
                <c:pt idx="225">
                  <c:v>6.0000000000000005E-2</c:v>
                </c:pt>
                <c:pt idx="226">
                  <c:v>1.0000000000000002E-2</c:v>
                </c:pt>
                <c:pt idx="227">
                  <c:v>1.0000000000000002E-2</c:v>
                </c:pt>
                <c:pt idx="228">
                  <c:v>1.0000000000000002E-2</c:v>
                </c:pt>
                <c:pt idx="229">
                  <c:v>1.0000000000000002E-2</c:v>
                </c:pt>
                <c:pt idx="230">
                  <c:v>0.16</c:v>
                </c:pt>
                <c:pt idx="231">
                  <c:v>0.12000000000000001</c:v>
                </c:pt>
                <c:pt idx="232">
                  <c:v>1.0000000000000002E-2</c:v>
                </c:pt>
                <c:pt idx="233">
                  <c:v>1.0000000000000002E-2</c:v>
                </c:pt>
                <c:pt idx="234">
                  <c:v>1.0000000000000002E-2</c:v>
                </c:pt>
                <c:pt idx="235">
                  <c:v>1.0000000000000002E-2</c:v>
                </c:pt>
                <c:pt idx="236">
                  <c:v>8.0000000000000016E-2</c:v>
                </c:pt>
                <c:pt idx="238">
                  <c:v>1.0000000000000002E-2</c:v>
                </c:pt>
                <c:pt idx="239">
                  <c:v>1.0000000000000002E-2</c:v>
                </c:pt>
                <c:pt idx="240">
                  <c:v>1.0000000000000002E-2</c:v>
                </c:pt>
                <c:pt idx="241">
                  <c:v>1.0000000000000002E-2</c:v>
                </c:pt>
                <c:pt idx="242">
                  <c:v>1.0000000000000002E-2</c:v>
                </c:pt>
                <c:pt idx="243">
                  <c:v>1.0000000000000002E-2</c:v>
                </c:pt>
                <c:pt idx="244">
                  <c:v>1.0000000000000002E-2</c:v>
                </c:pt>
                <c:pt idx="245">
                  <c:v>1.0000000000000002E-2</c:v>
                </c:pt>
                <c:pt idx="246">
                  <c:v>1.0000000000000002E-2</c:v>
                </c:pt>
                <c:pt idx="247">
                  <c:v>3.0000000000000002E-2</c:v>
                </c:pt>
                <c:pt idx="248">
                  <c:v>0.05</c:v>
                </c:pt>
                <c:pt idx="249">
                  <c:v>6.0000000000000005E-2</c:v>
                </c:pt>
                <c:pt idx="250">
                  <c:v>8.0000000000000016E-2</c:v>
                </c:pt>
                <c:pt idx="252">
                  <c:v>2.0000000000000004E-2</c:v>
                </c:pt>
                <c:pt idx="253">
                  <c:v>0.30000000000000004</c:v>
                </c:pt>
                <c:pt idx="254">
                  <c:v>0.16</c:v>
                </c:pt>
                <c:pt idx="255">
                  <c:v>1.0000000000000002E-2</c:v>
                </c:pt>
                <c:pt idx="256">
                  <c:v>1.0000000000000002E-2</c:v>
                </c:pt>
                <c:pt idx="257">
                  <c:v>1.0000000000000002E-2</c:v>
                </c:pt>
                <c:pt idx="258">
                  <c:v>1.0000000000000002E-2</c:v>
                </c:pt>
                <c:pt idx="259">
                  <c:v>2.0000000000000004E-2</c:v>
                </c:pt>
                <c:pt idx="260">
                  <c:v>1.0000000000000002E-2</c:v>
                </c:pt>
                <c:pt idx="261">
                  <c:v>1.0000000000000002E-2</c:v>
                </c:pt>
                <c:pt idx="262">
                  <c:v>2.0000000000000004E-2</c:v>
                </c:pt>
                <c:pt idx="263">
                  <c:v>0.12000000000000001</c:v>
                </c:pt>
                <c:pt idx="264">
                  <c:v>1.0000000000000002E-2</c:v>
                </c:pt>
                <c:pt idx="265">
                  <c:v>1.0000000000000002E-2</c:v>
                </c:pt>
                <c:pt idx="266">
                  <c:v>1.0000000000000002E-2</c:v>
                </c:pt>
                <c:pt idx="267">
                  <c:v>1.0000000000000002E-2</c:v>
                </c:pt>
                <c:pt idx="268">
                  <c:v>1.0000000000000002E-2</c:v>
                </c:pt>
                <c:pt idx="270">
                  <c:v>1.0000000000000002E-2</c:v>
                </c:pt>
                <c:pt idx="271">
                  <c:v>1.0000000000000002E-2</c:v>
                </c:pt>
                <c:pt idx="272">
                  <c:v>1.0000000000000002E-2</c:v>
                </c:pt>
                <c:pt idx="273">
                  <c:v>1.0000000000000002E-2</c:v>
                </c:pt>
                <c:pt idx="274">
                  <c:v>3.0000000000000002E-2</c:v>
                </c:pt>
                <c:pt idx="275">
                  <c:v>1.0000000000000002E-2</c:v>
                </c:pt>
                <c:pt idx="276">
                  <c:v>1.0000000000000002E-2</c:v>
                </c:pt>
                <c:pt idx="277">
                  <c:v>1.0000000000000002E-2</c:v>
                </c:pt>
                <c:pt idx="278">
                  <c:v>1.0000000000000002E-2</c:v>
                </c:pt>
                <c:pt idx="279">
                  <c:v>9.0000000000000011E-2</c:v>
                </c:pt>
                <c:pt idx="280">
                  <c:v>6.0000000000000005E-2</c:v>
                </c:pt>
                <c:pt idx="281">
                  <c:v>2.0000000000000004E-2</c:v>
                </c:pt>
                <c:pt idx="282">
                  <c:v>1.0000000000000002E-2</c:v>
                </c:pt>
                <c:pt idx="283">
                  <c:v>3.0000000000000002E-2</c:v>
                </c:pt>
                <c:pt idx="285">
                  <c:v>1.0000000000000002E-2</c:v>
                </c:pt>
                <c:pt idx="286">
                  <c:v>1.0000000000000002E-2</c:v>
                </c:pt>
                <c:pt idx="287">
                  <c:v>1.0000000000000002E-2</c:v>
                </c:pt>
                <c:pt idx="288">
                  <c:v>0.1</c:v>
                </c:pt>
                <c:pt idx="289">
                  <c:v>1.0000000000000002E-2</c:v>
                </c:pt>
                <c:pt idx="290">
                  <c:v>9.0000000000000011E-2</c:v>
                </c:pt>
                <c:pt idx="291">
                  <c:v>1.0000000000000002E-2</c:v>
                </c:pt>
                <c:pt idx="292">
                  <c:v>2.0000000000000004E-2</c:v>
                </c:pt>
                <c:pt idx="293">
                  <c:v>1.0000000000000002E-2</c:v>
                </c:pt>
                <c:pt idx="294">
                  <c:v>2.0000000000000004E-2</c:v>
                </c:pt>
                <c:pt idx="295">
                  <c:v>2.0000000000000004E-2</c:v>
                </c:pt>
                <c:pt idx="296">
                  <c:v>1.0000000000000002E-2</c:v>
                </c:pt>
                <c:pt idx="297">
                  <c:v>1.0000000000000002E-2</c:v>
                </c:pt>
                <c:pt idx="298">
                  <c:v>1.0000000000000002E-2</c:v>
                </c:pt>
                <c:pt idx="299">
                  <c:v>1.0000000000000002E-2</c:v>
                </c:pt>
                <c:pt idx="300">
                  <c:v>1.0000000000000002E-2</c:v>
                </c:pt>
                <c:pt idx="301">
                  <c:v>1.0000000000000002E-2</c:v>
                </c:pt>
              </c:numCache>
            </c:numRef>
          </c:yVal>
          <c:smooth val="0"/>
        </c:ser>
        <c:dLbls>
          <c:showLegendKey val="0"/>
          <c:showVal val="0"/>
          <c:showCatName val="0"/>
          <c:showSerName val="0"/>
          <c:showPercent val="0"/>
          <c:showBubbleSize val="0"/>
        </c:dLbls>
        <c:axId val="137165056"/>
        <c:axId val="137175808"/>
      </c:scatterChart>
      <c:valAx>
        <c:axId val="137165056"/>
        <c:scaling>
          <c:orientation val="minMax"/>
          <c:max val="40969"/>
          <c:min val="40949"/>
        </c:scaling>
        <c:delete val="0"/>
        <c:axPos val="b"/>
        <c:majorGridlines/>
        <c:title>
          <c:tx>
            <c:rich>
              <a:bodyPr/>
              <a:lstStyle/>
              <a:p>
                <a:pPr>
                  <a:defRPr lang="en-US" sz="1600"/>
                </a:pPr>
                <a:r>
                  <a:rPr lang="en-US" sz="1600" dirty="0" smtClean="0"/>
                  <a:t>Date</a:t>
                </a:r>
                <a:endParaRPr lang="en-US" sz="1600" dirty="0"/>
              </a:p>
            </c:rich>
          </c:tx>
          <c:layout>
            <c:manualLayout>
              <c:xMode val="edge"/>
              <c:yMode val="edge"/>
              <c:x val="0.45179866548915382"/>
              <c:y val="0.85280110959308686"/>
            </c:manualLayout>
          </c:layout>
          <c:overlay val="0"/>
        </c:title>
        <c:numFmt formatCode="m/d;@" sourceLinked="0"/>
        <c:majorTickMark val="out"/>
        <c:minorTickMark val="none"/>
        <c:tickLblPos val="nextTo"/>
        <c:txPr>
          <a:bodyPr rot="0" vert="horz"/>
          <a:lstStyle/>
          <a:p>
            <a:pPr>
              <a:defRPr lang="en-US"/>
            </a:pPr>
            <a:endParaRPr lang="en-US"/>
          </a:p>
        </c:txPr>
        <c:crossAx val="137175808"/>
        <c:crossesAt val="1.0000000000000004E-2"/>
        <c:crossBetween val="midCat"/>
        <c:majorUnit val="2"/>
      </c:valAx>
      <c:valAx>
        <c:axId val="137175808"/>
        <c:scaling>
          <c:logBase val="10"/>
          <c:orientation val="minMax"/>
          <c:max val="10"/>
        </c:scaling>
        <c:delete val="0"/>
        <c:axPos val="l"/>
        <c:majorGridlines/>
        <c:minorGridlines/>
        <c:title>
          <c:tx>
            <c:rich>
              <a:bodyPr rot="-5400000" vert="horz"/>
              <a:lstStyle/>
              <a:p>
                <a:pPr>
                  <a:defRPr lang="en-US" sz="1600"/>
                </a:pPr>
                <a:r>
                  <a:rPr lang="en-US" sz="1600" dirty="0" smtClean="0"/>
                  <a:t>Turbidity (NTU)</a:t>
                </a:r>
                <a:endParaRPr lang="en-US" sz="1600" dirty="0"/>
              </a:p>
            </c:rich>
          </c:tx>
          <c:layout/>
          <c:overlay val="0"/>
        </c:title>
        <c:numFmt formatCode="0.00" sourceLinked="1"/>
        <c:majorTickMark val="out"/>
        <c:minorTickMark val="none"/>
        <c:tickLblPos val="nextTo"/>
        <c:txPr>
          <a:bodyPr/>
          <a:lstStyle/>
          <a:p>
            <a:pPr>
              <a:defRPr lang="en-US"/>
            </a:pPr>
            <a:endParaRPr lang="en-US"/>
          </a:p>
        </c:txPr>
        <c:crossAx val="137165056"/>
        <c:crosses val="autoZero"/>
        <c:crossBetween val="midCat"/>
      </c:valAx>
    </c:plotArea>
    <c:legend>
      <c:legendPos val="r"/>
      <c:layout>
        <c:manualLayout>
          <c:xMode val="edge"/>
          <c:yMode val="edge"/>
          <c:x val="8.8471512667888469E-2"/>
          <c:y val="0.90559213842356112"/>
          <c:w val="0.87983335370850224"/>
          <c:h val="7.4784821309617722E-2"/>
        </c:manualLayout>
      </c:layout>
      <c:overlay val="0"/>
      <c:txPr>
        <a:bodyPr/>
        <a:lstStyle/>
        <a:p>
          <a:pPr>
            <a:defRPr lang="en-US" sz="1600"/>
          </a:pPr>
          <a:endParaRPr lang="en-US"/>
        </a:p>
      </c:txPr>
    </c:legend>
    <c:plotVisOnly val="1"/>
    <c:dispBlanksAs val="gap"/>
    <c:showDLblsOverMax val="0"/>
  </c:chart>
  <c:txPr>
    <a:bodyPr/>
    <a:lstStyle/>
    <a:p>
      <a:pPr>
        <a:defRPr>
          <a:latin typeface="+mn-lt"/>
          <a:cs typeface="Times New Roman" pitchFamily="18" charset="0"/>
        </a:defRPr>
      </a:pPr>
      <a:endParaRPr lang="en-US"/>
    </a:p>
  </c:tx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2-06-01T16:25:58.119" idx="18">
    <p:pos x="5177" y="955"/>
    <p:text>Replace this and find out the Brazilian standard</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1D124-BE4E-489B-A210-2C88D3375D09}"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7C4F81-2F7D-4020-B06D-79DE928BA2EB}" type="slidenum">
              <a:rPr lang="en-US" smtClean="0"/>
              <a:t>‹#›</a:t>
            </a:fld>
            <a:endParaRPr lang="en-US"/>
          </a:p>
        </p:txBody>
      </p:sp>
    </p:spTree>
    <p:extLst>
      <p:ext uri="{BB962C8B-B14F-4D97-AF65-F5344CB8AC3E}">
        <p14:creationId xmlns:p14="http://schemas.microsoft.com/office/powerpoint/2010/main" val="199875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r>
              <a:rPr lang="es-ES" sz="1200" dirty="0" smtClean="0">
                <a:latin typeface="Arial" pitchFamily="34" charset="0"/>
                <a:cs typeface="Arial" pitchFamily="34" charset="0"/>
              </a:rPr>
              <a:t>AguaClara </a:t>
            </a:r>
            <a:r>
              <a:rPr lang="es-ES" sz="1200" dirty="0" err="1" smtClean="0">
                <a:latin typeface="Arial" pitchFamily="34" charset="0"/>
                <a:cs typeface="Arial" pitchFamily="34" charset="0"/>
              </a:rPr>
              <a:t>is</a:t>
            </a:r>
            <a:r>
              <a:rPr lang="es-ES" sz="1200" dirty="0" smtClean="0">
                <a:latin typeface="Arial" pitchFamily="34" charset="0"/>
                <a:cs typeface="Arial" pitchFamily="34" charset="0"/>
              </a:rPr>
              <a:t> a </a:t>
            </a:r>
            <a:r>
              <a:rPr lang="es-ES" sz="1200" dirty="0" err="1" smtClean="0">
                <a:latin typeface="Arial" pitchFamily="34" charset="0"/>
                <a:cs typeface="Arial" pitchFamily="34" charset="0"/>
              </a:rPr>
              <a:t>network</a:t>
            </a:r>
            <a:r>
              <a:rPr lang="es-ES" sz="1200" dirty="0" smtClean="0">
                <a:latin typeface="Arial" pitchFamily="34" charset="0"/>
                <a:cs typeface="Arial" pitchFamily="34" charset="0"/>
              </a:rPr>
              <a:t> of </a:t>
            </a:r>
            <a:r>
              <a:rPr lang="es-ES" sz="1200" dirty="0" err="1" smtClean="0">
                <a:latin typeface="Arial" pitchFamily="34" charset="0"/>
                <a:cs typeface="Arial" pitchFamily="34" charset="0"/>
              </a:rPr>
              <a:t>organizations</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with</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the</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goal</a:t>
            </a:r>
            <a:r>
              <a:rPr lang="es-ES" sz="1200" dirty="0" smtClean="0">
                <a:latin typeface="Arial" pitchFamily="34" charset="0"/>
                <a:cs typeface="Arial" pitchFamily="34" charset="0"/>
              </a:rPr>
              <a:t> of </a:t>
            </a:r>
            <a:r>
              <a:rPr lang="es-ES" sz="1200" dirty="0" err="1" smtClean="0">
                <a:latin typeface="Arial" pitchFamily="34" charset="0"/>
                <a:cs typeface="Arial" pitchFamily="34" charset="0"/>
              </a:rPr>
              <a:t>providing</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clean</a:t>
            </a:r>
            <a:r>
              <a:rPr lang="es-ES" sz="1200" dirty="0" smtClean="0">
                <a:latin typeface="Arial" pitchFamily="34" charset="0"/>
                <a:cs typeface="Arial" pitchFamily="34" charset="0"/>
              </a:rPr>
              <a:t> and </a:t>
            </a:r>
            <a:r>
              <a:rPr lang="es-ES" sz="1200" dirty="0" err="1" smtClean="0">
                <a:latin typeface="Arial" pitchFamily="34" charset="0"/>
                <a:cs typeface="Arial" pitchFamily="34" charset="0"/>
              </a:rPr>
              <a:t>safe</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drinking</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water</a:t>
            </a:r>
            <a:r>
              <a:rPr lang="es-ES" sz="1200" dirty="0" smtClean="0">
                <a:latin typeface="Arial" pitchFamily="34" charset="0"/>
                <a:cs typeface="Arial" pitchFamily="34" charset="0"/>
              </a:rPr>
              <a:t> </a:t>
            </a:r>
          </a:p>
          <a:p>
            <a:endParaRPr lang="es-ES" sz="1200" dirty="0" smtClean="0">
              <a:latin typeface="Arial" pitchFamily="34" charset="0"/>
              <a:cs typeface="Arial" pitchFamily="34" charset="0"/>
            </a:endParaRPr>
          </a:p>
          <a:p>
            <a:r>
              <a:rPr lang="es-ES" sz="1200" dirty="0" err="1" smtClean="0">
                <a:latin typeface="Arial" pitchFamily="34" charset="0"/>
                <a:cs typeface="Arial" pitchFamily="34" charset="0"/>
              </a:rPr>
              <a:t>Cornell</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University</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researches</a:t>
            </a:r>
            <a:r>
              <a:rPr lang="es-ES" sz="1200" dirty="0" smtClean="0">
                <a:latin typeface="Arial" pitchFamily="34" charset="0"/>
                <a:cs typeface="Arial" pitchFamily="34" charset="0"/>
              </a:rPr>
              <a:t> and </a:t>
            </a:r>
            <a:r>
              <a:rPr lang="es-ES" sz="1200" dirty="0" err="1" smtClean="0">
                <a:latin typeface="Arial" pitchFamily="34" charset="0"/>
                <a:cs typeface="Arial" pitchFamily="34" charset="0"/>
              </a:rPr>
              <a:t>invents</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technology</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that</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does</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not</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require</a:t>
            </a:r>
            <a:r>
              <a:rPr lang="es-ES" sz="1200" dirty="0" smtClean="0">
                <a:latin typeface="Arial" pitchFamily="34" charset="0"/>
                <a:cs typeface="Arial" pitchFamily="34" charset="0"/>
              </a:rPr>
              <a:t> </a:t>
            </a:r>
            <a:r>
              <a:rPr lang="es-ES" sz="1200" dirty="0" err="1" smtClean="0">
                <a:latin typeface="Arial" pitchFamily="34" charset="0"/>
                <a:cs typeface="Arial" pitchFamily="34" charset="0"/>
              </a:rPr>
              <a:t>the</a:t>
            </a:r>
            <a:r>
              <a:rPr lang="es-ES" sz="1200" dirty="0" smtClean="0">
                <a:latin typeface="Arial" pitchFamily="34" charset="0"/>
                <a:cs typeface="Arial" pitchFamily="34" charset="0"/>
              </a:rPr>
              <a:t> use of </a:t>
            </a:r>
            <a:r>
              <a:rPr lang="es-ES" sz="1200" dirty="0" err="1" smtClean="0">
                <a:latin typeface="Arial" pitchFamily="34" charset="0"/>
                <a:cs typeface="Arial" pitchFamily="34" charset="0"/>
              </a:rPr>
              <a:t>electricity</a:t>
            </a:r>
            <a:r>
              <a:rPr lang="es-ES" sz="1200" dirty="0" smtClean="0">
                <a:latin typeface="Arial" pitchFamily="34" charset="0"/>
                <a:cs typeface="Arial" pitchFamily="34" charset="0"/>
              </a:rPr>
              <a:t> </a:t>
            </a:r>
          </a:p>
          <a:p>
            <a:endParaRPr lang="es-ES" sz="1200" dirty="0" smtClean="0">
              <a:latin typeface="Arial" pitchFamily="34" charset="0"/>
              <a:cs typeface="Arial" pitchFamily="34" charset="0"/>
            </a:endParaRPr>
          </a:p>
          <a:p>
            <a:r>
              <a:rPr lang="es-MX" sz="1200" dirty="0" smtClean="0">
                <a:latin typeface="Arial" pitchFamily="34" charset="0"/>
                <a:cs typeface="Arial" pitchFamily="34" charset="0"/>
              </a:rPr>
              <a:t>Agua Para el Pueblo </a:t>
            </a:r>
            <a:r>
              <a:rPr lang="es-MX" sz="1200" dirty="0" err="1" smtClean="0">
                <a:latin typeface="Arial" pitchFamily="34" charset="0"/>
                <a:cs typeface="Arial" pitchFamily="34" charset="0"/>
              </a:rPr>
              <a:t>constructs</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tests</a:t>
            </a:r>
            <a:r>
              <a:rPr lang="es-MX" sz="1200" dirty="0" smtClean="0">
                <a:latin typeface="Arial" pitchFamily="34" charset="0"/>
                <a:cs typeface="Arial" pitchFamily="34" charset="0"/>
              </a:rPr>
              <a:t>, and </a:t>
            </a:r>
            <a:r>
              <a:rPr lang="es-MX" sz="1200" dirty="0" err="1" smtClean="0">
                <a:latin typeface="Arial" pitchFamily="34" charset="0"/>
                <a:cs typeface="Arial" pitchFamily="34" charset="0"/>
              </a:rPr>
              <a:t>evaluates</a:t>
            </a:r>
            <a:r>
              <a:rPr lang="es-MX" sz="1200" dirty="0" smtClean="0">
                <a:latin typeface="Arial" pitchFamily="34" charset="0"/>
                <a:cs typeface="Arial" pitchFamily="34" charset="0"/>
              </a:rPr>
              <a:t> new </a:t>
            </a:r>
            <a:r>
              <a:rPr lang="es-MX" sz="1200" dirty="0" err="1" smtClean="0">
                <a:latin typeface="Arial" pitchFamily="34" charset="0"/>
                <a:cs typeface="Arial" pitchFamily="34" charset="0"/>
              </a:rPr>
              <a:t>technologies</a:t>
            </a:r>
            <a:r>
              <a:rPr lang="es-MX" sz="1200" dirty="0" smtClean="0">
                <a:latin typeface="Arial" pitchFamily="34" charset="0"/>
                <a:cs typeface="Arial" pitchFamily="34" charset="0"/>
              </a:rPr>
              <a:t> as </a:t>
            </a:r>
            <a:r>
              <a:rPr lang="es-MX" sz="1200" dirty="0" err="1" smtClean="0">
                <a:latin typeface="Arial" pitchFamily="34" charset="0"/>
                <a:cs typeface="Arial" pitchFamily="34" charset="0"/>
              </a:rPr>
              <a:t>well</a:t>
            </a:r>
            <a:r>
              <a:rPr lang="es-MX" sz="1200" dirty="0" smtClean="0">
                <a:latin typeface="Arial" pitchFamily="34" charset="0"/>
                <a:cs typeface="Arial" pitchFamily="34" charset="0"/>
              </a:rPr>
              <a:t> as </a:t>
            </a:r>
            <a:r>
              <a:rPr lang="es-MX" sz="1200" dirty="0" err="1" smtClean="0">
                <a:latin typeface="Arial" pitchFamily="34" charset="0"/>
                <a:cs typeface="Arial" pitchFamily="34" charset="0"/>
              </a:rPr>
              <a:t>trains</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communities</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to</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manage</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plants</a:t>
            </a:r>
            <a:r>
              <a:rPr lang="es-MX" sz="1200" dirty="0" smtClean="0">
                <a:latin typeface="Arial" pitchFamily="34" charset="0"/>
                <a:cs typeface="Arial" pitchFamily="34" charset="0"/>
              </a:rPr>
              <a:t> </a:t>
            </a:r>
          </a:p>
          <a:p>
            <a:endParaRPr lang="es-MX" sz="1200" dirty="0" smtClean="0">
              <a:latin typeface="Arial" pitchFamily="34" charset="0"/>
              <a:cs typeface="Arial" pitchFamily="34" charset="0"/>
            </a:endParaRPr>
          </a:p>
          <a:p>
            <a:r>
              <a:rPr lang="es-MX" sz="1200" dirty="0" smtClean="0">
                <a:latin typeface="Arial" pitchFamily="34" charset="0"/>
                <a:cs typeface="Arial" pitchFamily="34" charset="0"/>
              </a:rPr>
              <a:t>SANAA, AIDIS, RAS-HON and </a:t>
            </a:r>
            <a:r>
              <a:rPr lang="es-MX" sz="1200" dirty="0" err="1" smtClean="0">
                <a:latin typeface="Arial" pitchFamily="34" charset="0"/>
                <a:cs typeface="Arial" pitchFamily="34" charset="0"/>
              </a:rPr>
              <a:t>other</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organizations</a:t>
            </a:r>
            <a:r>
              <a:rPr lang="es-MX" sz="1200" dirty="0" smtClean="0">
                <a:latin typeface="Arial" pitchFamily="34" charset="0"/>
                <a:cs typeface="Arial" pitchFamily="34" charset="0"/>
              </a:rPr>
              <a:t> in </a:t>
            </a:r>
            <a:r>
              <a:rPr lang="es-MX" sz="1200" dirty="0" err="1" smtClean="0">
                <a:latin typeface="Arial" pitchFamily="34" charset="0"/>
                <a:cs typeface="Arial" pitchFamily="34" charset="0"/>
              </a:rPr>
              <a:t>the</a:t>
            </a:r>
            <a:r>
              <a:rPr lang="es-MX" sz="1200" dirty="0" smtClean="0">
                <a:latin typeface="Arial" pitchFamily="34" charset="0"/>
                <a:cs typeface="Arial" pitchFamily="34" charset="0"/>
              </a:rPr>
              <a:t> WASH sector </a:t>
            </a:r>
            <a:r>
              <a:rPr lang="es-MX" sz="1200" dirty="0" err="1" smtClean="0">
                <a:latin typeface="Arial" pitchFamily="34" charset="0"/>
                <a:cs typeface="Arial" pitchFamily="34" charset="0"/>
              </a:rPr>
              <a:t>play</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an</a:t>
            </a:r>
            <a:r>
              <a:rPr lang="es-MX" sz="1200" dirty="0" smtClean="0">
                <a:latin typeface="Arial" pitchFamily="34" charset="0"/>
                <a:cs typeface="Arial" pitchFamily="34" charset="0"/>
              </a:rPr>
              <a:t> </a:t>
            </a:r>
            <a:r>
              <a:rPr lang="es-MX" sz="1200" dirty="0" err="1" smtClean="0">
                <a:latin typeface="Arial" pitchFamily="34" charset="0"/>
                <a:cs typeface="Arial" pitchFamily="34" charset="0"/>
              </a:rPr>
              <a:t>advisory</a:t>
            </a:r>
            <a:r>
              <a:rPr lang="es-MX" sz="1200" dirty="0" smtClean="0">
                <a:latin typeface="Arial" pitchFamily="34" charset="0"/>
                <a:cs typeface="Arial" pitchFamily="34" charset="0"/>
              </a:rPr>
              <a:t> role </a:t>
            </a:r>
          </a:p>
          <a:p>
            <a:endParaRPr lang="es-E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HN" sz="1200" dirty="0" smtClean="0">
                <a:cs typeface="Times New Roman" pitchFamily="18" charset="0"/>
              </a:rPr>
              <a:t>El FRAMCa es una </a:t>
            </a:r>
            <a:r>
              <a:rPr lang="es-HN" sz="1200" b="1" dirty="0" err="1" smtClean="0">
                <a:cs typeface="Times New Roman" pitchFamily="18" charset="0"/>
              </a:rPr>
              <a:t>tecnolog</a:t>
            </a:r>
            <a:r>
              <a:rPr lang="en-US" sz="1200" b="1" dirty="0" smtClean="0">
                <a:cs typeface="Times New Roman" pitchFamily="18" charset="0"/>
              </a:rPr>
              <a:t>í</a:t>
            </a:r>
            <a:r>
              <a:rPr lang="es-HN" sz="1200" b="1" dirty="0" smtClean="0">
                <a:cs typeface="Times New Roman" pitchFamily="18" charset="0"/>
              </a:rPr>
              <a:t>a</a:t>
            </a:r>
            <a:r>
              <a:rPr lang="es-HN" sz="1200" dirty="0" smtClean="0">
                <a:cs typeface="Times New Roman" pitchFamily="18" charset="0"/>
              </a:rPr>
              <a:t> </a:t>
            </a:r>
            <a:r>
              <a:rPr lang="es-HN" sz="1200" b="1" dirty="0" smtClean="0">
                <a:cs typeface="Times New Roman" pitchFamily="18" charset="0"/>
              </a:rPr>
              <a:t>innovadora </a:t>
            </a:r>
            <a:r>
              <a:rPr lang="es-HN" sz="1200" dirty="0" smtClean="0">
                <a:cs typeface="Times New Roman" pitchFamily="18" charset="0"/>
              </a:rPr>
              <a:t>que mejora la eficiencia de las plantas AguaClara</a:t>
            </a:r>
          </a:p>
          <a:p>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10</a:t>
            </a:fld>
            <a:endParaRPr lang="en-US"/>
          </a:p>
        </p:txBody>
      </p:sp>
    </p:spTree>
    <p:extLst>
      <p:ext uri="{BB962C8B-B14F-4D97-AF65-F5344CB8AC3E}">
        <p14:creationId xmlns:p14="http://schemas.microsoft.com/office/powerpoint/2010/main" val="151459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HN" dirty="0" err="1" smtClean="0"/>
              <a:t>But</a:t>
            </a:r>
            <a:r>
              <a:rPr lang="es-HN" dirty="0" smtClean="0"/>
              <a:t> </a:t>
            </a:r>
            <a:r>
              <a:rPr lang="es-HN" dirty="0" err="1" smtClean="0"/>
              <a:t>it</a:t>
            </a:r>
            <a:r>
              <a:rPr lang="es-HN" baseline="0" dirty="0" smtClean="0"/>
              <a:t> </a:t>
            </a:r>
            <a:r>
              <a:rPr lang="es-HN" baseline="0" dirty="0" err="1" smtClean="0"/>
              <a:t>would</a:t>
            </a:r>
            <a:r>
              <a:rPr lang="es-HN" baseline="0" dirty="0" smtClean="0"/>
              <a:t> </a:t>
            </a:r>
            <a:r>
              <a:rPr lang="es-HN" baseline="0" dirty="0" err="1" smtClean="0"/>
              <a:t>scale</a:t>
            </a:r>
            <a:r>
              <a:rPr lang="es-HN" baseline="0" dirty="0" smtClean="0"/>
              <a:t> </a:t>
            </a:r>
            <a:r>
              <a:rPr lang="es-HN" baseline="0" dirty="0" err="1" smtClean="0"/>
              <a:t>linearly</a:t>
            </a:r>
            <a:r>
              <a:rPr lang="es-HN" baseline="0" dirty="0" smtClean="0"/>
              <a:t> </a:t>
            </a:r>
            <a:r>
              <a:rPr lang="es-HN" baseline="0" dirty="0" err="1" smtClean="0"/>
              <a:t>for</a:t>
            </a:r>
            <a:r>
              <a:rPr lang="es-HN" baseline="0" dirty="0" smtClean="0"/>
              <a:t> </a:t>
            </a:r>
            <a:r>
              <a:rPr lang="es-HN" baseline="0" dirty="0" err="1" smtClean="0"/>
              <a:t>whatever</a:t>
            </a:r>
            <a:r>
              <a:rPr lang="es-HN" baseline="0" dirty="0" smtClean="0"/>
              <a:t> </a:t>
            </a:r>
            <a:r>
              <a:rPr lang="es-HN" baseline="0" dirty="0" err="1" smtClean="0"/>
              <a:t>flow</a:t>
            </a:r>
            <a:r>
              <a:rPr lang="es-HN" baseline="0" dirty="0" smtClean="0"/>
              <a:t> </a:t>
            </a:r>
            <a:r>
              <a:rPr lang="es-HN" baseline="0" dirty="0" err="1" smtClean="0"/>
              <a:t>rate</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12</a:t>
            </a:fld>
            <a:endParaRPr lang="en-US"/>
          </a:p>
        </p:txBody>
      </p:sp>
    </p:spTree>
    <p:extLst>
      <p:ext uri="{BB962C8B-B14F-4D97-AF65-F5344CB8AC3E}">
        <p14:creationId xmlns:p14="http://schemas.microsoft.com/office/powerpoint/2010/main" val="3278494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Zone A. The system is in filtration mode, with the water level high enough in both the inlet box and the filter column for flow to exit over the outlet weir. The inlet box level is a few centimeters above the water level in the filter column, which represents the head loss in the inlet plumbing. The siphon pipe is completely submerged by the water in the filter column, but is maintaining an air trap to prevent this water from escaping to the backwash weir.</a:t>
            </a:r>
          </a:p>
          <a:p>
            <a:endParaRPr lang="en-US" dirty="0" smtClean="0"/>
          </a:p>
          <a:p>
            <a:r>
              <a:rPr lang="en-US" dirty="0" smtClean="0"/>
              <a:t>• Zone B. The air valve is opened for about 5 s and then closed in the lab and about equal in the field, allowing the trapped air to escape so the siphon can fill and water can begin flowing out over the backwash weir. Once there is flow in the siphon, the water level quickly drops from its former level above the siphon pipe in both the filter and the inlet box. This transition takes about 1 minute in the laboratory filter and about 3 minutes in the field.</a:t>
            </a:r>
          </a:p>
          <a:p>
            <a:endParaRPr lang="en-US" dirty="0" smtClean="0"/>
          </a:p>
          <a:p>
            <a:r>
              <a:rPr lang="en-US" dirty="0" smtClean="0"/>
              <a:t>• Zone C. The system is in backwash mode. The water level in the filter column is a few centimeters above the elevation of the backwash weir, representing the head loss in the siphon pipe. The water level in the inlet box is high enough to provide the 1.2 m backwash head loss (equal to the depth of the sand bed), but below the top of the three riser pipes. This directs all flow from the inlet box to the bottom inlet of the filter.</a:t>
            </a:r>
          </a:p>
          <a:p>
            <a:endParaRPr lang="en-US" dirty="0" smtClean="0"/>
          </a:p>
          <a:p>
            <a:r>
              <a:rPr lang="en-US" dirty="0" smtClean="0"/>
              <a:t>• Zone D. The air valve is opened and closed again in about a 5 s period and in about equal in the field. This allows air to be pulled into the siphon, cutting off flow in the siphon pipe and re-forming the air trap. Because the water can no longer exit via the backwash siphon, it must rise in both the inlet box and the filter column so it can once again exit over the outlet weir. The elevation of the riser pipes in the inlet box is evidenced by the short horizontal section on the inlet box curve, between about 12 and 14 minutes of run time.</a:t>
            </a:r>
          </a:p>
          <a:p>
            <a:endParaRPr lang="en-US" dirty="0" smtClean="0"/>
          </a:p>
          <a:p>
            <a:r>
              <a:rPr lang="en-US" dirty="0" smtClean="0"/>
              <a:t>• Zone E. The system has returned to filtration mode. Once again, the height of water in the filter column reflects the elevation of the outlet weir plus the clean-bed filtration cycle head loss.</a:t>
            </a:r>
            <a:endParaRPr lang="en-US" dirty="0"/>
          </a:p>
        </p:txBody>
      </p:sp>
      <p:sp>
        <p:nvSpPr>
          <p:cNvPr id="4" name="Slide Number Placeholder 3"/>
          <p:cNvSpPr>
            <a:spLocks noGrp="1"/>
          </p:cNvSpPr>
          <p:nvPr>
            <p:ph type="sldNum" sz="quarter" idx="10"/>
          </p:nvPr>
        </p:nvSpPr>
        <p:spPr/>
        <p:txBody>
          <a:bodyPr/>
          <a:lstStyle/>
          <a:p>
            <a:fld id="{F07C4F81-2F7D-4020-B06D-79DE928BA2EB}" type="slidenum">
              <a:rPr lang="en-US" smtClean="0"/>
              <a:t>23</a:t>
            </a:fld>
            <a:endParaRPr lang="en-US"/>
          </a:p>
        </p:txBody>
      </p:sp>
    </p:spTree>
    <p:extLst>
      <p:ext uri="{BB962C8B-B14F-4D97-AF65-F5344CB8AC3E}">
        <p14:creationId xmlns:p14="http://schemas.microsoft.com/office/powerpoint/2010/main" val="672555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HN" dirty="0" smtClean="0">
                <a:latin typeface="Arial" pitchFamily="34" charset="0"/>
              </a:rPr>
              <a:t>No hay nada adicional</a:t>
            </a:r>
            <a:endParaRPr lang="en-US" dirty="0" smtClean="0">
              <a:latin typeface="Arial" pitchFamily="34"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D3CE2A0-48B9-46D8-A20D-A6DFEA31D9FE}" type="slidenum">
              <a:rPr lang="en-US"/>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Black"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spTree>
    <p:extLst>
      <p:ext uri="{BB962C8B-B14F-4D97-AF65-F5344CB8AC3E}">
        <p14:creationId xmlns:p14="http://schemas.microsoft.com/office/powerpoint/2010/main" val="75968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lstStyle>
            <a:lvl1pPr algn="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864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004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629400" cy="1020762"/>
          </a:xfrm>
          <a:ln>
            <a:noFill/>
          </a:ln>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0021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0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4560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20762"/>
          </a:xfrm>
        </p:spPr>
        <p:txBody>
          <a:bodyP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3" name="Straight Connector 12"/>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455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noAutofit/>
          </a:bodyPr>
          <a:lstStyle>
            <a:lvl1pPr algn="r">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9" name="Straight Connector 8"/>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3141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8" name="Straight Connector 7"/>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310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1" name="Straight Connector 10"/>
          <p:cNvCxnSpPr/>
          <p:nvPr userDrawn="1"/>
        </p:nvCxnSpPr>
        <p:spPr>
          <a:xfrm>
            <a:off x="7244993" y="121359"/>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644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4"/>
          <p:cNvSpPr txBox="1">
            <a:spLocks/>
          </p:cNvSpPr>
          <p:nvPr userDrawn="1"/>
        </p:nvSpPr>
        <p:spPr>
          <a:xfrm>
            <a:off x="5791200" y="6289650"/>
            <a:ext cx="2895600" cy="365125"/>
          </a:xfrm>
          <a:prstGeom prst="rect">
            <a:avLst/>
          </a:prstGeom>
        </p:spPr>
        <p:txBody>
          <a:bodyP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10" name="Straight Connector 9"/>
          <p:cNvCxnSpPr/>
          <p:nvPr userDrawn="1"/>
        </p:nvCxnSpPr>
        <p:spPr>
          <a:xfrm>
            <a:off x="7239000" y="185360"/>
            <a:ext cx="0" cy="118624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60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gif"/><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856" y="6174570"/>
            <a:ext cx="9144000" cy="597777"/>
          </a:xfrm>
          <a:prstGeom prst="rect">
            <a:avLst/>
          </a:prstGeom>
          <a:gradFill flip="none" rotWithShape="1">
            <a:gsLst>
              <a:gs pos="0">
                <a:srgbClr val="5E9EFF"/>
              </a:gs>
              <a:gs pos="39999">
                <a:srgbClr val="85C2FF"/>
              </a:gs>
              <a:gs pos="70000">
                <a:srgbClr val="C4D6EB"/>
              </a:gs>
              <a:gs pos="100000">
                <a:srgbClr val="FFEBFA"/>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856" y="6772348"/>
            <a:ext cx="9155986" cy="91046"/>
          </a:xfrm>
          <a:prstGeom prst="rect">
            <a:avLst/>
          </a:prstGeom>
          <a:gradFill flip="none" rotWithShape="1">
            <a:gsLst>
              <a:gs pos="0">
                <a:schemeClr val="accent1">
                  <a:lumMod val="50000"/>
                </a:schemeClr>
              </a:gs>
              <a:gs pos="33000">
                <a:schemeClr val="accent1">
                  <a:lumMod val="60000"/>
                  <a:lumOff val="40000"/>
                </a:schemeClr>
              </a:gs>
              <a:gs pos="75000">
                <a:schemeClr val="accent1">
                  <a:lumMod val="60000"/>
                  <a:lumOff val="40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6781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4855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2" descr="http://gauno.com/site/logo/aidis1.png"/>
          <p:cNvPicPr>
            <a:picLocks noChangeAspect="1" noChangeArrowheads="1"/>
          </p:cNvPicPr>
          <p:nvPr userDrawn="1"/>
        </p:nvPicPr>
        <p:blipFill>
          <a:blip r:embed="rId13" cstate="screen">
            <a:extLst>
              <a:ext uri="{28A0092B-C50C-407E-A947-70E740481C1C}">
                <a14:useLocalDpi xmlns:a14="http://schemas.microsoft.com/office/drawing/2010/main" val="0"/>
              </a:ext>
            </a:extLst>
          </a:blip>
          <a:srcRect/>
          <a:stretch>
            <a:fillRect/>
          </a:stretch>
        </p:blipFill>
        <p:spPr bwMode="auto">
          <a:xfrm>
            <a:off x="7404442" y="86019"/>
            <a:ext cx="1254759" cy="1254759"/>
          </a:xfrm>
          <a:prstGeom prst="rect">
            <a:avLst/>
          </a:prstGeom>
          <a:noFill/>
        </p:spPr>
      </p:pic>
      <p:pic>
        <p:nvPicPr>
          <p:cNvPr id="1026" name="Picture 5" descr="Logo_simb_Abes-wor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65981" y="6174571"/>
            <a:ext cx="577163" cy="59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t="3345" b="3319"/>
          <a:stretch>
            <a:fillRect/>
          </a:stretch>
        </p:blipFill>
        <p:spPr bwMode="auto">
          <a:xfrm>
            <a:off x="0" y="5680271"/>
            <a:ext cx="914400" cy="1092076"/>
          </a:xfrm>
          <a:prstGeom prst="rect">
            <a:avLst/>
          </a:prstGeom>
          <a:noFill/>
          <a:ln w="9525">
            <a:noFill/>
            <a:miter lim="800000"/>
            <a:headEnd/>
            <a:tailEnd/>
          </a:ln>
          <a:effectLst/>
        </p:spPr>
      </p:pic>
      <p:pic>
        <p:nvPicPr>
          <p:cNvPr id="8" name="Picture 7" descr="AguaClara_logo.jpg"/>
          <p:cNvPicPr>
            <a:picLocks noChangeAspect="1"/>
          </p:cNvPicPr>
          <p:nvPr userDrawn="1"/>
        </p:nvPicPr>
        <p:blipFill>
          <a:blip r:embed="rId16" cstate="screen">
            <a:extLst>
              <a:ext uri="{28A0092B-C50C-407E-A947-70E740481C1C}">
                <a14:useLocalDpi xmlns:a14="http://schemas.microsoft.com/office/drawing/2010/main" val="0"/>
              </a:ext>
            </a:extLst>
          </a:blip>
          <a:stretch>
            <a:fillRect/>
          </a:stretch>
        </p:blipFill>
        <p:spPr>
          <a:xfrm>
            <a:off x="761999" y="6085748"/>
            <a:ext cx="2308563" cy="686599"/>
          </a:xfrm>
          <a:prstGeom prst="rect">
            <a:avLst/>
          </a:prstGeom>
        </p:spPr>
      </p:pic>
      <p:pic>
        <p:nvPicPr>
          <p:cNvPr id="10" name="Picture 9" descr="C:\Users\Dan\Documents\Documentos Honduras 2009-2011 072211\AguaClara Publicidad\cornellunilogo.gif"/>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004334" y="6088918"/>
            <a:ext cx="702644" cy="683430"/>
          </a:xfrm>
          <a:prstGeom prst="rect">
            <a:avLst/>
          </a:prstGeom>
          <a:solidFill>
            <a:schemeClr val="bg1"/>
          </a:solidFill>
        </p:spPr>
      </p:pic>
      <p:sp>
        <p:nvSpPr>
          <p:cNvPr id="17" name="Footer Placeholder 4"/>
          <p:cNvSpPr>
            <a:spLocks noGrp="1"/>
          </p:cNvSpPr>
          <p:nvPr userDrawn="1">
            <p:ph type="ftr" sz="quarter" idx="3"/>
          </p:nvPr>
        </p:nvSpPr>
        <p:spPr>
          <a:xfrm>
            <a:off x="6172200" y="6290896"/>
            <a:ext cx="2895600" cy="365125"/>
          </a:xfrm>
          <a:prstGeom prst="rect">
            <a:avLst/>
          </a:prstGeom>
        </p:spPr>
        <p:txBody>
          <a:bodyPr/>
          <a:lstStyle>
            <a:lvl1pPr>
              <a:defRPr sz="1200">
                <a:solidFill>
                  <a:schemeClr val="bg1">
                    <a:lumMod val="50000"/>
                  </a:schemeClr>
                </a:solidFill>
              </a:defRPr>
            </a:lvl1pPr>
          </a:lstStyle>
          <a:p>
            <a:r>
              <a:rPr lang="es-HN" b="1" i="1" dirty="0" err="1" smtClean="0"/>
              <a:t>Associação</a:t>
            </a:r>
            <a:r>
              <a:rPr lang="es-HN" b="1" i="1" dirty="0" smtClean="0"/>
              <a:t> Brasileira de </a:t>
            </a:r>
            <a:r>
              <a:rPr lang="es-HN" b="1" i="1" dirty="0" err="1" smtClean="0"/>
              <a:t>Engenharia</a:t>
            </a:r>
            <a:r>
              <a:rPr lang="es-HN" b="1" i="1" dirty="0" smtClean="0"/>
              <a:t> </a:t>
            </a:r>
            <a:r>
              <a:rPr lang="es-HN" b="1" i="1" dirty="0" err="1" smtClean="0"/>
              <a:t>Sanitária</a:t>
            </a:r>
            <a:r>
              <a:rPr lang="es-HN" b="1" i="1" dirty="0" smtClean="0"/>
              <a:t> e Ambiental</a:t>
            </a:r>
            <a:endParaRPr lang="en-US" dirty="0"/>
          </a:p>
        </p:txBody>
      </p:sp>
      <p:cxnSp>
        <p:nvCxnSpPr>
          <p:cNvPr id="20" name="Straight Connector 19"/>
          <p:cNvCxnSpPr/>
          <p:nvPr userDrawn="1"/>
        </p:nvCxnSpPr>
        <p:spPr>
          <a:xfrm>
            <a:off x="457200" y="1440119"/>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287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8"/>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3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2.wmf"/><Relationship Id="rId5" Type="http://schemas.openxmlformats.org/officeDocument/2006/relationships/oleObject" Target="../embeddings/oleObject3.bin"/><Relationship Id="rId4" Type="http://schemas.openxmlformats.org/officeDocument/2006/relationships/image" Target="../media/image31.wmf"/></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3.v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jp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2.jpeg"/><Relationship Id="rId1" Type="http://schemas.openxmlformats.org/officeDocument/2006/relationships/slideLayout" Target="../slideLayouts/slideLayout8.xml"/><Relationship Id="rId4"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4.v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17.png"/><Relationship Id="rId5" Type="http://schemas.openxmlformats.org/officeDocument/2006/relationships/image" Target="../media/image13.png"/><Relationship Id="rId4"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notesSlide" Target="../notesSlides/notesSlide1.xml"/><Relationship Id="rId7"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png"/><Relationship Id="rId11" Type="http://schemas.openxmlformats.org/officeDocument/2006/relationships/image" Target="../media/image18.gif"/><Relationship Id="rId5" Type="http://schemas.openxmlformats.org/officeDocument/2006/relationships/oleObject" Target="../embeddings/oleObject1.bin"/><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6.jpg"/><Relationship Id="rId5" Type="http://schemas.openxmlformats.org/officeDocument/2006/relationships/image" Target="../media/image22.jp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2.jp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2.jp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771" y="1600200"/>
            <a:ext cx="9144000" cy="1927225"/>
          </a:xfrm>
        </p:spPr>
        <p:txBody>
          <a:bodyPr>
            <a:normAutofit fontScale="90000"/>
          </a:bodyPr>
          <a:lstStyle/>
          <a:p>
            <a:r>
              <a:rPr lang="es-HN" b="1" dirty="0" err="1" smtClean="0"/>
              <a:t>Evaluation</a:t>
            </a:r>
            <a:r>
              <a:rPr lang="es-HN" b="1" dirty="0" smtClean="0"/>
              <a:t> of </a:t>
            </a:r>
            <a:r>
              <a:rPr lang="es-HN" b="1" dirty="0" err="1" smtClean="0"/>
              <a:t>the</a:t>
            </a:r>
            <a:r>
              <a:rPr lang="es-HN" b="1" dirty="0" smtClean="0"/>
              <a:t> Performance of </a:t>
            </a:r>
            <a:r>
              <a:rPr lang="es-HN" b="1" dirty="0" err="1" smtClean="0"/>
              <a:t>the</a:t>
            </a:r>
            <a:r>
              <a:rPr lang="es-HN" b="1" dirty="0" smtClean="0"/>
              <a:t> AguaClara </a:t>
            </a:r>
            <a:r>
              <a:rPr lang="es-HN" b="1" dirty="0" err="1" smtClean="0"/>
              <a:t>Stacked</a:t>
            </a:r>
            <a:r>
              <a:rPr lang="es-HN" b="1" dirty="0" smtClean="0"/>
              <a:t> Rapid </a:t>
            </a:r>
            <a:r>
              <a:rPr lang="es-HN" b="1" dirty="0" err="1" smtClean="0"/>
              <a:t>Sand</a:t>
            </a:r>
            <a:r>
              <a:rPr lang="es-HN" b="1" dirty="0" smtClean="0"/>
              <a:t> </a:t>
            </a:r>
            <a:r>
              <a:rPr lang="es-HN" b="1" dirty="0" err="1" smtClean="0"/>
              <a:t>Filter</a:t>
            </a:r>
            <a:r>
              <a:rPr lang="es-HN" b="1" dirty="0" smtClean="0"/>
              <a:t> (SRSF)</a:t>
            </a:r>
            <a:endParaRPr lang="en-US" dirty="0">
              <a:latin typeface="Arial Black" pitchFamily="34" charset="0"/>
            </a:endParaRPr>
          </a:p>
        </p:txBody>
      </p:sp>
      <p:sp>
        <p:nvSpPr>
          <p:cNvPr id="3" name="Subtitle 2"/>
          <p:cNvSpPr>
            <a:spLocks noGrp="1"/>
          </p:cNvSpPr>
          <p:nvPr>
            <p:ph type="subTitle" idx="1"/>
          </p:nvPr>
        </p:nvSpPr>
        <p:spPr>
          <a:xfrm>
            <a:off x="457200" y="3915591"/>
            <a:ext cx="5334000" cy="1752600"/>
          </a:xfrm>
        </p:spPr>
        <p:txBody>
          <a:bodyPr numCol="2">
            <a:normAutofit fontScale="85000" lnSpcReduction="10000"/>
          </a:bodyPr>
          <a:lstStyle/>
          <a:p>
            <a:pPr algn="l"/>
            <a:r>
              <a:rPr lang="es-HN" dirty="0" err="1" smtClean="0">
                <a:latin typeface="Arial" pitchFamily="34" charset="0"/>
                <a:cs typeface="Arial" pitchFamily="34" charset="0"/>
              </a:rPr>
              <a:t>Authors</a:t>
            </a:r>
            <a:r>
              <a:rPr lang="es-HN" dirty="0" smtClean="0">
                <a:latin typeface="Arial" pitchFamily="34" charset="0"/>
                <a:cs typeface="Arial" pitchFamily="34" charset="0"/>
              </a:rPr>
              <a:t>:</a:t>
            </a:r>
          </a:p>
          <a:p>
            <a:pPr lvl="1" algn="l"/>
            <a:r>
              <a:rPr lang="en-US" sz="1400" b="1" dirty="0">
                <a:latin typeface="Arial" pitchFamily="34" charset="0"/>
                <a:cs typeface="Arial" pitchFamily="34" charset="0"/>
              </a:rPr>
              <a:t>Jeffrey C. </a:t>
            </a:r>
            <a:r>
              <a:rPr lang="en-US" sz="1400" b="1" dirty="0" smtClean="0">
                <a:latin typeface="Arial" pitchFamily="34" charset="0"/>
                <a:cs typeface="Arial" pitchFamily="34" charset="0"/>
              </a:rPr>
              <a:t>Will</a:t>
            </a:r>
            <a:endParaRPr lang="en-US" sz="1400" dirty="0">
              <a:latin typeface="Arial" pitchFamily="34" charset="0"/>
              <a:cs typeface="Arial" pitchFamily="34" charset="0"/>
            </a:endParaRPr>
          </a:p>
          <a:p>
            <a:pPr lvl="1" algn="l"/>
            <a:r>
              <a:rPr lang="en-US" sz="1400" b="1" dirty="0" smtClean="0">
                <a:latin typeface="Arial" pitchFamily="34" charset="0"/>
                <a:cs typeface="Arial" pitchFamily="34" charset="0"/>
              </a:rPr>
              <a:t>Michael </a:t>
            </a:r>
            <a:r>
              <a:rPr lang="en-US" sz="1400" b="1" dirty="0">
                <a:latin typeface="Arial" pitchFamily="34" charset="0"/>
                <a:cs typeface="Arial" pitchFamily="34" charset="0"/>
              </a:rPr>
              <a:t>J. </a:t>
            </a:r>
            <a:r>
              <a:rPr lang="en-US" sz="1400" b="1" dirty="0" smtClean="0">
                <a:latin typeface="Arial" pitchFamily="34" charset="0"/>
                <a:cs typeface="Arial" pitchFamily="34" charset="0"/>
              </a:rPr>
              <a:t>Adelman</a:t>
            </a:r>
            <a:endParaRPr lang="en-US" sz="1400" dirty="0">
              <a:latin typeface="Arial" pitchFamily="34" charset="0"/>
              <a:cs typeface="Arial" pitchFamily="34" charset="0"/>
            </a:endParaRPr>
          </a:p>
          <a:p>
            <a:pPr lvl="1" algn="l"/>
            <a:r>
              <a:rPr lang="en-US" sz="1400" b="1" dirty="0" smtClean="0">
                <a:latin typeface="Arial" pitchFamily="34" charset="0"/>
                <a:cs typeface="Arial" pitchFamily="34" charset="0"/>
              </a:rPr>
              <a:t>Monroe </a:t>
            </a:r>
            <a:r>
              <a:rPr lang="en-US" sz="1400" b="1" dirty="0">
                <a:latin typeface="Arial" pitchFamily="34" charset="0"/>
                <a:cs typeface="Arial" pitchFamily="34" charset="0"/>
              </a:rPr>
              <a:t>L. </a:t>
            </a:r>
            <a:r>
              <a:rPr lang="en-US" sz="1400" b="1" dirty="0" smtClean="0">
                <a:latin typeface="Arial" pitchFamily="34" charset="0"/>
                <a:cs typeface="Arial" pitchFamily="34" charset="0"/>
              </a:rPr>
              <a:t>Weber-Shirk</a:t>
            </a:r>
            <a:endParaRPr lang="en-US" sz="1400" dirty="0">
              <a:latin typeface="Arial" pitchFamily="34" charset="0"/>
              <a:cs typeface="Arial" pitchFamily="34" charset="0"/>
            </a:endParaRPr>
          </a:p>
          <a:p>
            <a:pPr lvl="1" algn="l"/>
            <a:r>
              <a:rPr lang="es-HN" sz="1400" b="1" dirty="0" smtClean="0">
                <a:latin typeface="Arial" pitchFamily="34" charset="0"/>
                <a:cs typeface="Arial" pitchFamily="34" charset="0"/>
              </a:rPr>
              <a:t>José </a:t>
            </a:r>
            <a:r>
              <a:rPr lang="es-HN" sz="1400" b="1" dirty="0">
                <a:latin typeface="Arial" pitchFamily="34" charset="0"/>
                <a:cs typeface="Arial" pitchFamily="34" charset="0"/>
              </a:rPr>
              <a:t>Jacobo Núñez </a:t>
            </a:r>
            <a:r>
              <a:rPr lang="es-HN" sz="1400" b="1" dirty="0" smtClean="0">
                <a:latin typeface="Arial" pitchFamily="34" charset="0"/>
                <a:cs typeface="Arial" pitchFamily="34" charset="0"/>
              </a:rPr>
              <a:t>Vásquez</a:t>
            </a:r>
          </a:p>
          <a:p>
            <a:pPr lvl="1" algn="l"/>
            <a:endParaRPr lang="es-HN" sz="1400" b="1" dirty="0">
              <a:latin typeface="Arial" pitchFamily="34" charset="0"/>
              <a:cs typeface="Arial" pitchFamily="34" charset="0"/>
            </a:endParaRPr>
          </a:p>
          <a:p>
            <a:pPr lvl="1" algn="l"/>
            <a:endParaRPr lang="es-HN" sz="1400" b="1" dirty="0" smtClean="0">
              <a:latin typeface="Arial" pitchFamily="34" charset="0"/>
              <a:cs typeface="Arial" pitchFamily="34" charset="0"/>
            </a:endParaRPr>
          </a:p>
          <a:p>
            <a:pPr lvl="1" algn="l"/>
            <a:endParaRPr lang="en-US" sz="1400" b="1" dirty="0">
              <a:latin typeface="Arial" pitchFamily="34" charset="0"/>
              <a:cs typeface="Arial" pitchFamily="34" charset="0"/>
            </a:endParaRPr>
          </a:p>
          <a:p>
            <a:pPr lvl="1" algn="l"/>
            <a:r>
              <a:rPr lang="en-US" sz="1400" b="1" dirty="0" smtClean="0">
                <a:latin typeface="Arial" pitchFamily="34" charset="0"/>
                <a:cs typeface="Arial" pitchFamily="34" charset="0"/>
              </a:rPr>
              <a:t>Leonard W. Lion</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Gilberto Arturo </a:t>
            </a:r>
            <a:r>
              <a:rPr lang="es-HN" sz="1400" b="1" dirty="0" err="1" smtClean="0">
                <a:latin typeface="Arial" pitchFamily="34" charset="0"/>
                <a:cs typeface="Arial" pitchFamily="34" charset="0"/>
              </a:rPr>
              <a:t>Diaz</a:t>
            </a:r>
            <a:r>
              <a:rPr lang="es-HN" sz="1400" b="1" dirty="0" smtClean="0">
                <a:latin typeface="Arial" pitchFamily="34" charset="0"/>
                <a:cs typeface="Arial" pitchFamily="34" charset="0"/>
              </a:rPr>
              <a:t> Ordóñez</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Santiago Alberto </a:t>
            </a:r>
            <a:r>
              <a:rPr lang="es-HN" sz="1400" b="1" dirty="0" err="1" smtClean="0">
                <a:latin typeface="Arial" pitchFamily="34" charset="0"/>
                <a:cs typeface="Arial" pitchFamily="34" charset="0"/>
              </a:rPr>
              <a:t>Garcia</a:t>
            </a:r>
            <a:r>
              <a:rPr lang="es-HN" sz="1400" b="1" dirty="0" smtClean="0">
                <a:latin typeface="Arial" pitchFamily="34" charset="0"/>
                <a:cs typeface="Arial" pitchFamily="34" charset="0"/>
              </a:rPr>
              <a:t> Ochoa</a:t>
            </a:r>
            <a:endParaRPr lang="en-US" sz="1400" dirty="0" smtClean="0">
              <a:latin typeface="Arial" pitchFamily="34" charset="0"/>
              <a:cs typeface="Arial" pitchFamily="34" charset="0"/>
            </a:endParaRPr>
          </a:p>
          <a:p>
            <a:pPr lvl="1" algn="l"/>
            <a:r>
              <a:rPr lang="es-HN" sz="1400" b="1" dirty="0" smtClean="0">
                <a:latin typeface="Arial" pitchFamily="34" charset="0"/>
                <a:cs typeface="Arial" pitchFamily="34" charset="0"/>
              </a:rPr>
              <a:t>Daniel W. Smith</a:t>
            </a:r>
            <a:endParaRPr lang="en-US" sz="1400" dirty="0" smtClean="0">
              <a:latin typeface="Arial" pitchFamily="34" charset="0"/>
              <a:cs typeface="Arial" pitchFamily="34" charset="0"/>
            </a:endParaRPr>
          </a:p>
          <a:p>
            <a:pPr lvl="1" algn="l"/>
            <a:endParaRPr lang="en-US" sz="1400" dirty="0">
              <a:latin typeface="Arial" pitchFamily="34" charset="0"/>
              <a:cs typeface="Arial" pitchFamily="34" charset="0"/>
            </a:endParaRPr>
          </a:p>
        </p:txBody>
      </p:sp>
      <p:cxnSp>
        <p:nvCxnSpPr>
          <p:cNvPr id="8" name="Straight Connector 7"/>
          <p:cNvCxnSpPr/>
          <p:nvPr/>
        </p:nvCxnSpPr>
        <p:spPr>
          <a:xfrm>
            <a:off x="457200" y="3733800"/>
            <a:ext cx="8229600" cy="0"/>
          </a:xfrm>
          <a:prstGeom prst="line">
            <a:avLst/>
          </a:prstGeom>
          <a:ln w="28575">
            <a:solidFill>
              <a:schemeClr val="bg1"/>
            </a:solidFill>
          </a:ln>
          <a:effectLst>
            <a:glow rad="127000">
              <a:schemeClr val="accent1">
                <a:lumMod val="75000"/>
                <a:alpha val="60000"/>
              </a:schemeClr>
            </a:glow>
            <a:softEdge rad="6350"/>
          </a:effectLst>
        </p:spPr>
        <p:style>
          <a:lnRef idx="1">
            <a:schemeClr val="accent1"/>
          </a:lnRef>
          <a:fillRef idx="0">
            <a:schemeClr val="accent1"/>
          </a:fillRef>
          <a:effectRef idx="0">
            <a:schemeClr val="accent1"/>
          </a:effectRef>
          <a:fontRef idx="minor">
            <a:schemeClr val="tx1"/>
          </a:fontRef>
        </p:style>
      </p:cxn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3920865"/>
            <a:ext cx="2352675" cy="2192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2" y="0"/>
            <a:ext cx="4190999" cy="13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9183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cstate="print">
            <a:clrChange>
              <a:clrFrom>
                <a:srgbClr val="E6E6E6"/>
              </a:clrFrom>
              <a:clrTo>
                <a:srgbClr val="E6E6E6">
                  <a:alpha val="0"/>
                </a:srgbClr>
              </a:clrTo>
            </a:clrChange>
          </a:blip>
          <a:srcRect l="18905" t="16575" r="31285" b="23230"/>
          <a:stretch/>
        </p:blipFill>
        <p:spPr bwMode="auto">
          <a:xfrm>
            <a:off x="1828800" y="1534886"/>
            <a:ext cx="5257800" cy="4735285"/>
          </a:xfrm>
          <a:prstGeom prst="rect">
            <a:avLst/>
          </a:prstGeom>
          <a:noFill/>
          <a:ln w="9525">
            <a:noFill/>
            <a:miter lim="800000"/>
            <a:headEnd/>
            <a:tailEnd/>
          </a:ln>
        </p:spPr>
      </p:pic>
      <p:cxnSp>
        <p:nvCxnSpPr>
          <p:cNvPr id="46" name="Straight Arrow Connector 45"/>
          <p:cNvCxnSpPr/>
          <p:nvPr/>
        </p:nvCxnSpPr>
        <p:spPr>
          <a:xfrm flipH="1">
            <a:off x="6400800" y="2093458"/>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086600" y="1648505"/>
            <a:ext cx="2133600" cy="1938992"/>
          </a:xfrm>
          <a:prstGeom prst="rect">
            <a:avLst/>
          </a:prstGeom>
          <a:noFill/>
        </p:spPr>
        <p:txBody>
          <a:bodyPr>
            <a:spAutoFit/>
          </a:bodyPr>
          <a:lstStyle/>
          <a:p>
            <a:pPr>
              <a:defRPr/>
            </a:pPr>
            <a:r>
              <a:rPr lang="en-US" sz="2400" dirty="0" smtClean="0">
                <a:latin typeface="Arial" pitchFamily="34" charset="0"/>
                <a:cs typeface="Arial" pitchFamily="34" charset="0"/>
              </a:rPr>
              <a:t>Filter Entrance Box (from the sedimentation tanks)</a:t>
            </a:r>
            <a:endParaRPr lang="en-US" sz="2400" dirty="0">
              <a:latin typeface="Arial" pitchFamily="34" charset="0"/>
              <a:cs typeface="Arial" pitchFamily="34" charset="0"/>
            </a:endParaRPr>
          </a:p>
        </p:txBody>
      </p:sp>
      <p:grpSp>
        <p:nvGrpSpPr>
          <p:cNvPr id="48" name="Group 5142"/>
          <p:cNvGrpSpPr>
            <a:grpSpLocks/>
          </p:cNvGrpSpPr>
          <p:nvPr/>
        </p:nvGrpSpPr>
        <p:grpSpPr bwMode="auto">
          <a:xfrm>
            <a:off x="2819400" y="2671762"/>
            <a:ext cx="3048000" cy="2438400"/>
            <a:chOff x="2743200" y="2133600"/>
            <a:chExt cx="3048000" cy="2438400"/>
          </a:xfrm>
        </p:grpSpPr>
        <p:cxnSp>
          <p:nvCxnSpPr>
            <p:cNvPr id="49" name="Straight Connector 48"/>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143"/>
          <p:cNvGrpSpPr>
            <a:grpSpLocks/>
          </p:cNvGrpSpPr>
          <p:nvPr/>
        </p:nvGrpSpPr>
        <p:grpSpPr bwMode="auto">
          <a:xfrm>
            <a:off x="2895600" y="2671762"/>
            <a:ext cx="2590800" cy="2209800"/>
            <a:chOff x="2819400" y="2133600"/>
            <a:chExt cx="2590800" cy="2209800"/>
          </a:xfrm>
        </p:grpSpPr>
        <p:cxnSp>
          <p:nvCxnSpPr>
            <p:cNvPr id="52" name="Straight Connector 51"/>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4" name="Group 5144"/>
          <p:cNvGrpSpPr>
            <a:grpSpLocks/>
          </p:cNvGrpSpPr>
          <p:nvPr/>
        </p:nvGrpSpPr>
        <p:grpSpPr bwMode="auto">
          <a:xfrm>
            <a:off x="2890155" y="2647270"/>
            <a:ext cx="2057400" cy="1828800"/>
            <a:chOff x="2819400" y="2133600"/>
            <a:chExt cx="2057400" cy="1828800"/>
          </a:xfrm>
        </p:grpSpPr>
        <p:cxnSp>
          <p:nvCxnSpPr>
            <p:cNvPr id="55" name="Straight Arrow Connector 54"/>
            <p:cNvCxnSpPr/>
            <p:nvPr/>
          </p:nvCxnSpPr>
          <p:spPr>
            <a:xfrm flipV="1">
              <a:off x="4876800" y="2133600"/>
              <a:ext cx="0" cy="1828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2819400" y="3962400"/>
              <a:ext cx="205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6" name="Group 5141"/>
          <p:cNvGrpSpPr>
            <a:grpSpLocks/>
          </p:cNvGrpSpPr>
          <p:nvPr/>
        </p:nvGrpSpPr>
        <p:grpSpPr bwMode="auto">
          <a:xfrm>
            <a:off x="2819400" y="2671762"/>
            <a:ext cx="3581400" cy="2819400"/>
            <a:chOff x="2743200" y="2133600"/>
            <a:chExt cx="3581400" cy="2819400"/>
          </a:xfrm>
        </p:grpSpPr>
        <p:grpSp>
          <p:nvGrpSpPr>
            <p:cNvPr id="67" name="Group 5140"/>
            <p:cNvGrpSpPr>
              <a:grpSpLocks/>
            </p:cNvGrpSpPr>
            <p:nvPr/>
          </p:nvGrpSpPr>
          <p:grpSpPr bwMode="auto">
            <a:xfrm>
              <a:off x="2743200" y="2133600"/>
              <a:ext cx="3581400" cy="2819400"/>
              <a:chOff x="2743200" y="2133600"/>
              <a:chExt cx="3581400" cy="2819400"/>
            </a:xfrm>
          </p:grpSpPr>
          <p:cxnSp>
            <p:nvCxnSpPr>
              <p:cNvPr id="69" name="Straight Connector 68"/>
              <p:cNvCxnSpPr/>
              <p:nvPr/>
            </p:nvCxnSpPr>
            <p:spPr>
              <a:xfrm>
                <a:off x="6324600" y="2133600"/>
                <a:ext cx="0" cy="2819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2743200" y="4914900"/>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68" name="Straight Arrow Connector 67"/>
            <p:cNvCxnSpPr/>
            <p:nvPr/>
          </p:nvCxnSpPr>
          <p:spPr>
            <a:xfrm flipH="1">
              <a:off x="2743200" y="4106863"/>
              <a:ext cx="3581400" cy="381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3912445" y="1534886"/>
            <a:ext cx="1752600" cy="461665"/>
          </a:xfrm>
          <a:prstGeom prst="rect">
            <a:avLst/>
          </a:prstGeom>
          <a:noFill/>
        </p:spPr>
        <p:txBody>
          <a:bodyPr>
            <a:spAutoFit/>
          </a:bodyPr>
          <a:lstStyle/>
          <a:p>
            <a:pPr>
              <a:defRPr/>
            </a:pPr>
            <a:r>
              <a:rPr lang="en-US" sz="2400" dirty="0" smtClean="0">
                <a:latin typeface="Arial" pitchFamily="34" charset="0"/>
                <a:cs typeface="Arial" pitchFamily="34" charset="0"/>
              </a:rPr>
              <a:t>Exit Box</a:t>
            </a:r>
            <a:endParaRPr lang="en-US" sz="2400" dirty="0">
              <a:latin typeface="Arial" pitchFamily="34" charset="0"/>
              <a:cs typeface="Arial" pitchFamily="34" charset="0"/>
            </a:endParaRPr>
          </a:p>
        </p:txBody>
      </p:sp>
      <p:grpSp>
        <p:nvGrpSpPr>
          <p:cNvPr id="72" name="Group 29"/>
          <p:cNvGrpSpPr>
            <a:grpSpLocks/>
          </p:cNvGrpSpPr>
          <p:nvPr/>
        </p:nvGrpSpPr>
        <p:grpSpPr bwMode="auto">
          <a:xfrm>
            <a:off x="2819400" y="2595562"/>
            <a:ext cx="3048000" cy="1663700"/>
            <a:chOff x="2743200" y="2133600"/>
            <a:chExt cx="3048000" cy="2438400"/>
          </a:xfrm>
        </p:grpSpPr>
        <p:cxnSp>
          <p:nvCxnSpPr>
            <p:cNvPr id="73" name="Straight Connector 72"/>
            <p:cNvCxnSpPr/>
            <p:nvPr/>
          </p:nvCxnSpPr>
          <p:spPr>
            <a:xfrm>
              <a:off x="5791200" y="2133600"/>
              <a:ext cx="0" cy="243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2743200" y="4572000"/>
              <a:ext cx="3048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9" name="Group 37"/>
          <p:cNvGrpSpPr>
            <a:grpSpLocks/>
          </p:cNvGrpSpPr>
          <p:nvPr/>
        </p:nvGrpSpPr>
        <p:grpSpPr bwMode="auto">
          <a:xfrm>
            <a:off x="2895600" y="2671762"/>
            <a:ext cx="2590800" cy="2643188"/>
            <a:chOff x="2819400" y="2133600"/>
            <a:chExt cx="2590800" cy="2209800"/>
          </a:xfrm>
        </p:grpSpPr>
        <p:cxnSp>
          <p:nvCxnSpPr>
            <p:cNvPr id="80" name="Straight Connector 79"/>
            <p:cNvCxnSpPr/>
            <p:nvPr/>
          </p:nvCxnSpPr>
          <p:spPr>
            <a:xfrm>
              <a:off x="2819400" y="4343400"/>
              <a:ext cx="2590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5410200" y="2133600"/>
              <a:ext cx="0"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92" name="Group 36"/>
          <p:cNvGrpSpPr>
            <a:grpSpLocks/>
          </p:cNvGrpSpPr>
          <p:nvPr/>
        </p:nvGrpSpPr>
        <p:grpSpPr bwMode="auto">
          <a:xfrm rot="10800000" flipV="1">
            <a:off x="2639784" y="4476070"/>
            <a:ext cx="533400" cy="160337"/>
            <a:chOff x="2689860" y="4914900"/>
            <a:chExt cx="533400" cy="160020"/>
          </a:xfrm>
        </p:grpSpPr>
        <p:cxnSp>
          <p:nvCxnSpPr>
            <p:cNvPr id="93" name="Straight Arrow Connector 92"/>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2645226" y="4276044"/>
            <a:ext cx="533400" cy="160337"/>
            <a:chOff x="762000" y="4195763"/>
            <a:chExt cx="533400" cy="160337"/>
          </a:xfrm>
        </p:grpSpPr>
        <p:cxnSp>
          <p:nvCxnSpPr>
            <p:cNvPr id="97" name="Straight Arrow Connector 96"/>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1" name="Group 36"/>
          <p:cNvGrpSpPr>
            <a:grpSpLocks/>
          </p:cNvGrpSpPr>
          <p:nvPr/>
        </p:nvGrpSpPr>
        <p:grpSpPr bwMode="auto">
          <a:xfrm rot="10800000" flipV="1">
            <a:off x="2628900" y="4897210"/>
            <a:ext cx="533400" cy="160337"/>
            <a:chOff x="2689860" y="4914900"/>
            <a:chExt cx="533400" cy="160020"/>
          </a:xfrm>
        </p:grpSpPr>
        <p:cxnSp>
          <p:nvCxnSpPr>
            <p:cNvPr id="102" name="Straight Arrow Connector 101"/>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2628900" y="4696505"/>
            <a:ext cx="533400" cy="160337"/>
            <a:chOff x="762000" y="4195763"/>
            <a:chExt cx="533400" cy="160337"/>
          </a:xfrm>
        </p:grpSpPr>
        <p:cxnSp>
          <p:nvCxnSpPr>
            <p:cNvPr id="106" name="Straight Arrow Connector 105"/>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09" name="Group 36"/>
          <p:cNvGrpSpPr>
            <a:grpSpLocks/>
          </p:cNvGrpSpPr>
          <p:nvPr/>
        </p:nvGrpSpPr>
        <p:grpSpPr bwMode="auto">
          <a:xfrm rot="10800000" flipV="1">
            <a:off x="2628900" y="5330825"/>
            <a:ext cx="533400" cy="160337"/>
            <a:chOff x="2689860" y="4914900"/>
            <a:chExt cx="533400" cy="160020"/>
          </a:xfrm>
        </p:grpSpPr>
        <p:cxnSp>
          <p:nvCxnSpPr>
            <p:cNvPr id="110" name="Straight Arrow Connector 109"/>
            <p:cNvCxnSpPr/>
            <p:nvPr/>
          </p:nvCxnSpPr>
          <p:spPr>
            <a:xfrm flipV="1">
              <a:off x="26898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V="1">
              <a:off x="2962003" y="4914900"/>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223260" y="4922821"/>
              <a:ext cx="0" cy="152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639784" y="5121047"/>
            <a:ext cx="533400" cy="160337"/>
            <a:chOff x="762000" y="4195763"/>
            <a:chExt cx="533400" cy="160337"/>
          </a:xfrm>
        </p:grpSpPr>
        <p:cxnSp>
          <p:nvCxnSpPr>
            <p:cNvPr id="114" name="Straight Arrow Connector 113"/>
            <p:cNvCxnSpPr/>
            <p:nvPr/>
          </p:nvCxnSpPr>
          <p:spPr bwMode="auto">
            <a:xfrm>
              <a:off x="7620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bwMode="auto">
            <a:xfrm>
              <a:off x="1012371" y="4203700"/>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bwMode="auto">
            <a:xfrm>
              <a:off x="1295400" y="4195763"/>
              <a:ext cx="0" cy="152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57" name="Title 1"/>
          <p:cNvSpPr txBox="1">
            <a:spLocks/>
          </p:cNvSpPr>
          <p:nvPr/>
        </p:nvSpPr>
        <p:spPr>
          <a:xfrm>
            <a:off x="0" y="152400"/>
            <a:ext cx="7239000" cy="1020762"/>
          </a:xfrm>
          <a:prstGeom prst="rect">
            <a:avLst/>
          </a:prstGeom>
          <a:ln>
            <a:noFill/>
          </a:ln>
        </p:spPr>
        <p:txBody>
          <a:bodyPr vert="horz" lIns="91440" tIns="45720" rIns="91440" bIns="45720" rtlCol="0" anchor="ct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s-HN" dirty="0" smtClean="0"/>
              <a:t>SRSF vs. </a:t>
            </a:r>
            <a:r>
              <a:rPr lang="es-HN" dirty="0" err="1" smtClean="0"/>
              <a:t>Other</a:t>
            </a:r>
            <a:r>
              <a:rPr lang="es-HN" dirty="0" smtClean="0"/>
              <a:t> </a:t>
            </a:r>
            <a:r>
              <a:rPr lang="es-HN" dirty="0" err="1" smtClean="0"/>
              <a:t>Filters</a:t>
            </a:r>
            <a:endParaRPr lang="es-HN" dirty="0"/>
          </a:p>
        </p:txBody>
      </p:sp>
    </p:spTree>
    <p:extLst>
      <p:ext uri="{BB962C8B-B14F-4D97-AF65-F5344CB8AC3E}">
        <p14:creationId xmlns:p14="http://schemas.microsoft.com/office/powerpoint/2010/main" val="25638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22" presetClass="entr" presetSubtype="2" fill="hold" nodeType="withEffect">
                                  <p:stCondLst>
                                    <p:cond delay="0"/>
                                  </p:stCondLst>
                                  <p:childTnLst>
                                    <p:set>
                                      <p:cBhvr>
                                        <p:cTn id="8" dur="1" fill="hold">
                                          <p:stCondLst>
                                            <p:cond delay="0"/>
                                          </p:stCondLst>
                                        </p:cTn>
                                        <p:tgtEl>
                                          <p:spTgt spid="46"/>
                                        </p:tgtEl>
                                        <p:attrNameLst>
                                          <p:attrName>style.visibility</p:attrName>
                                        </p:attrNameLst>
                                      </p:cBhvr>
                                      <p:to>
                                        <p:strVal val="visible"/>
                                      </p:to>
                                    </p:set>
                                    <p:animEffect transition="in" filter="wipe(right)">
                                      <p:cBhvr>
                                        <p:cTn id="9" dur="500"/>
                                        <p:tgtEl>
                                          <p:spTgt spid="4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par>
                                <p:cTn id="15" presetID="22" presetClass="entr" presetSubtype="2"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right)">
                                      <p:cBhvr>
                                        <p:cTn id="17" dur="500"/>
                                        <p:tgtEl>
                                          <p:spTgt spid="48"/>
                                        </p:tgtEl>
                                      </p:cBhvr>
                                    </p:animEffect>
                                  </p:childTnLst>
                                </p:cTn>
                              </p:par>
                              <p:par>
                                <p:cTn id="18" presetID="22" presetClass="entr" presetSubtype="2"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right)">
                                      <p:cBhvr>
                                        <p:cTn id="20" dur="5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wipe(up)">
                                      <p:cBhvr>
                                        <p:cTn id="25" dur="500"/>
                                        <p:tgtEl>
                                          <p:spTgt spid="100"/>
                                        </p:tgtEl>
                                      </p:cBhvr>
                                    </p:animEffect>
                                  </p:childTnLst>
                                </p:cTn>
                              </p:par>
                              <p:par>
                                <p:cTn id="26" presetID="22" presetClass="entr" presetSubtype="1" fill="hold"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up)">
                                      <p:cBhvr>
                                        <p:cTn id="28" dur="500"/>
                                        <p:tgtEl>
                                          <p:spTgt spid="105"/>
                                        </p:tgtEl>
                                      </p:cBhvr>
                                    </p:animEffect>
                                  </p:childTnLst>
                                </p:cTn>
                              </p:par>
                              <p:par>
                                <p:cTn id="29" presetID="22" presetClass="entr" presetSubtype="1" fill="hold" nodeType="with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wipe(up)">
                                      <p:cBhvr>
                                        <p:cTn id="31" dur="500"/>
                                        <p:tgtEl>
                                          <p:spTgt spid="113"/>
                                        </p:tgtEl>
                                      </p:cBhvr>
                                    </p:animEffect>
                                  </p:childTnLst>
                                </p:cTn>
                              </p:par>
                              <p:par>
                                <p:cTn id="32" presetID="22" presetClass="entr" presetSubtype="4" fill="hold"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down)">
                                      <p:cBhvr>
                                        <p:cTn id="34" dur="500"/>
                                        <p:tgtEl>
                                          <p:spTgt spid="92"/>
                                        </p:tgtEl>
                                      </p:cBhvr>
                                    </p:animEffect>
                                  </p:childTnLst>
                                </p:cTn>
                              </p:par>
                              <p:par>
                                <p:cTn id="35" presetID="22" presetClass="entr" presetSubtype="4"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wipe(down)">
                                      <p:cBhvr>
                                        <p:cTn id="37" dur="500"/>
                                        <p:tgtEl>
                                          <p:spTgt spid="101"/>
                                        </p:tgtEl>
                                      </p:cBhvr>
                                    </p:animEffect>
                                  </p:childTnLst>
                                </p:cTn>
                              </p:par>
                              <p:par>
                                <p:cTn id="38" presetID="22" presetClass="entr" presetSubtype="4"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wipe(down)">
                                      <p:cBhvr>
                                        <p:cTn id="45" dur="500"/>
                                        <p:tgtEl>
                                          <p:spTgt spid="54"/>
                                        </p:tgtEl>
                                      </p:cBhvr>
                                    </p:animEffect>
                                  </p:childTnLst>
                                </p:cTn>
                              </p:par>
                              <p:par>
                                <p:cTn id="46" presetID="22" presetClass="entr" presetSubtype="4"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down)">
                                      <p:cBhvr>
                                        <p:cTn id="48" dur="500"/>
                                        <p:tgtEl>
                                          <p:spTgt spid="51"/>
                                        </p:tgtEl>
                                      </p:cBhvr>
                                    </p:animEffect>
                                  </p:childTnLst>
                                </p:cTn>
                              </p:par>
                              <p:par>
                                <p:cTn id="49" presetID="22" presetClass="entr" presetSubtype="4"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down)">
                                      <p:cBhvr>
                                        <p:cTn id="51" dur="500"/>
                                        <p:tgtEl>
                                          <p:spTgt spid="7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1" name="Rectangle 105"/>
          <p:cNvSpPr>
            <a:spLocks noGrp="1" noChangeArrowheads="1"/>
          </p:cNvSpPr>
          <p:nvPr>
            <p:ph type="body" sz="half" idx="4294967295"/>
          </p:nvPr>
        </p:nvSpPr>
        <p:spPr>
          <a:xfrm>
            <a:off x="315310" y="1740531"/>
            <a:ext cx="6383133" cy="686517"/>
          </a:xfrm>
        </p:spPr>
        <p:txBody>
          <a:bodyPr>
            <a:normAutofit fontScale="85000" lnSpcReduction="20000"/>
          </a:bodyPr>
          <a:lstStyle/>
          <a:p>
            <a:pPr marL="0" indent="0" eaLnBrk="1" hangingPunct="1">
              <a:buNone/>
            </a:pPr>
            <a:r>
              <a:rPr lang="es-HN" sz="2800" dirty="0" err="1" smtClean="0">
                <a:latin typeface="Arial" pitchFamily="34" charset="0"/>
                <a:cs typeface="Arial" pitchFamily="34" charset="0"/>
              </a:rPr>
              <a:t>During</a:t>
            </a:r>
            <a:r>
              <a:rPr lang="es-HN" sz="2800" dirty="0" smtClean="0">
                <a:latin typeface="Arial" pitchFamily="34" charset="0"/>
                <a:cs typeface="Arial" pitchFamily="34" charset="0"/>
              </a:rPr>
              <a:t> </a:t>
            </a:r>
            <a:r>
              <a:rPr lang="es-HN" sz="2800" dirty="0" err="1">
                <a:latin typeface="Arial" pitchFamily="34" charset="0"/>
                <a:cs typeface="Arial" pitchFamily="34" charset="0"/>
              </a:rPr>
              <a:t>b</a:t>
            </a:r>
            <a:r>
              <a:rPr lang="es-HN" sz="2800" dirty="0" err="1" smtClean="0">
                <a:latin typeface="Arial" pitchFamily="34" charset="0"/>
                <a:cs typeface="Arial" pitchFamily="34" charset="0"/>
              </a:rPr>
              <a:t>ackwash</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the</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entire</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flow</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enters</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the</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bottom</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most</a:t>
            </a:r>
            <a:r>
              <a:rPr lang="es-HN" sz="2800" dirty="0" smtClean="0">
                <a:latin typeface="Arial" pitchFamily="34" charset="0"/>
                <a:cs typeface="Arial" pitchFamily="34" charset="0"/>
              </a:rPr>
              <a:t> </a:t>
            </a:r>
            <a:r>
              <a:rPr lang="es-HN" sz="2800" dirty="0" err="1" smtClean="0">
                <a:latin typeface="Arial" pitchFamily="34" charset="0"/>
                <a:cs typeface="Arial" pitchFamily="34" charset="0"/>
              </a:rPr>
              <a:t>inlet</a:t>
            </a:r>
            <a:endParaRPr lang="es-HN" sz="2800" dirty="0">
              <a:latin typeface="Arial" pitchFamily="34" charset="0"/>
              <a:cs typeface="Arial"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034774900"/>
              </p:ext>
            </p:extLst>
          </p:nvPr>
        </p:nvGraphicFramePr>
        <p:xfrm>
          <a:off x="520700" y="4114800"/>
          <a:ext cx="6249988" cy="1409700"/>
        </p:xfrm>
        <a:graphic>
          <a:graphicData uri="http://schemas.openxmlformats.org/presentationml/2006/ole">
            <mc:AlternateContent xmlns:mc="http://schemas.openxmlformats.org/markup-compatibility/2006">
              <mc:Choice xmlns:v="urn:schemas-microsoft-com:vml" Requires="v">
                <p:oleObj spid="_x0000_s5217" name="Equation" r:id="rId3" imgW="1993680" imgH="444240" progId="Equation.3">
                  <p:embed/>
                </p:oleObj>
              </mc:Choice>
              <mc:Fallback>
                <p:oleObj name="Equation" r:id="rId3" imgW="1993680" imgH="444240" progId="Equation.3">
                  <p:embed/>
                  <p:pic>
                    <p:nvPicPr>
                      <p:cNvPr id="0" name=""/>
                      <p:cNvPicPr>
                        <a:picLocks noChangeAspect="1" noChangeArrowheads="1"/>
                      </p:cNvPicPr>
                      <p:nvPr/>
                    </p:nvPicPr>
                    <p:blipFill>
                      <a:blip r:embed="rId4"/>
                      <a:srcRect/>
                      <a:stretch>
                        <a:fillRect/>
                      </a:stretch>
                    </p:blipFill>
                    <p:spPr bwMode="auto">
                      <a:xfrm>
                        <a:off x="520700" y="4114800"/>
                        <a:ext cx="6249988"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13346398"/>
              </p:ext>
            </p:extLst>
          </p:nvPr>
        </p:nvGraphicFramePr>
        <p:xfrm>
          <a:off x="2482850" y="2617788"/>
          <a:ext cx="2730500" cy="1203325"/>
        </p:xfrm>
        <a:graphic>
          <a:graphicData uri="http://schemas.openxmlformats.org/presentationml/2006/ole">
            <mc:AlternateContent xmlns:mc="http://schemas.openxmlformats.org/markup-compatibility/2006">
              <mc:Choice xmlns:v="urn:schemas-microsoft-com:vml" Requires="v">
                <p:oleObj spid="_x0000_s5218" name="Equation" r:id="rId5" imgW="1002960" imgH="431640" progId="Equation.3">
                  <p:embed/>
                </p:oleObj>
              </mc:Choice>
              <mc:Fallback>
                <p:oleObj name="Equation" r:id="rId5" imgW="1002960" imgH="431640" progId="Equation.3">
                  <p:embed/>
                  <p:pic>
                    <p:nvPicPr>
                      <p:cNvPr id="0" name=""/>
                      <p:cNvPicPr>
                        <a:picLocks noChangeAspect="1" noChangeArrowheads="1"/>
                      </p:cNvPicPr>
                      <p:nvPr/>
                    </p:nvPicPr>
                    <p:blipFill>
                      <a:blip r:embed="rId6"/>
                      <a:srcRect/>
                      <a:stretch>
                        <a:fillRect/>
                      </a:stretch>
                    </p:blipFill>
                    <p:spPr bwMode="auto">
                      <a:xfrm>
                        <a:off x="2482850" y="2617788"/>
                        <a:ext cx="2730500" cy="1203325"/>
                      </a:xfrm>
                      <a:prstGeom prst="rect">
                        <a:avLst/>
                      </a:prstGeom>
                      <a:noFill/>
                    </p:spPr>
                  </p:pic>
                </p:oleObj>
              </mc:Fallback>
            </mc:AlternateContent>
          </a:graphicData>
        </a:graphic>
      </p:graphicFrame>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8444" y="1524000"/>
            <a:ext cx="2445555" cy="461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0" y="304800"/>
            <a:ext cx="72390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SRSF vs. </a:t>
            </a:r>
            <a:r>
              <a:rPr lang="es-HN" b="1" dirty="0" err="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Other</a:t>
            </a:r>
            <a:r>
              <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Filters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89533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23" descr="button_right">
            <a:hlinkClick r:id="" action="ppaction://hlinkshowjump?jump=nextslid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4407" y="6663532"/>
            <a:ext cx="112712"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24" descr="button_left">
            <a:hlinkClick r:id="" action="ppaction://hlinkshowjump?jump=previous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8919" y="6663532"/>
            <a:ext cx="112713" cy="11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5" name="Table 94"/>
          <p:cNvGraphicFramePr>
            <a:graphicFrameLocks noGrp="1"/>
          </p:cNvGraphicFramePr>
          <p:nvPr>
            <p:extLst>
              <p:ext uri="{D42A27DB-BD31-4B8C-83A1-F6EECF244321}">
                <p14:modId xmlns:p14="http://schemas.microsoft.com/office/powerpoint/2010/main" val="1529421071"/>
              </p:ext>
            </p:extLst>
          </p:nvPr>
        </p:nvGraphicFramePr>
        <p:xfrm>
          <a:off x="560388" y="2359819"/>
          <a:ext cx="3657600" cy="2987675"/>
        </p:xfrm>
        <a:graphic>
          <a:graphicData uri="http://schemas.openxmlformats.org/drawingml/2006/table">
            <a:tbl>
              <a:tblPr firstRow="1" bandRow="1">
                <a:tableStyleId>{5C22544A-7EE6-4342-B048-85BDC9FD1C3A}</a:tableStyleId>
              </a:tblPr>
              <a:tblGrid>
                <a:gridCol w="1219200"/>
                <a:gridCol w="1219200"/>
                <a:gridCol w="1219200"/>
              </a:tblGrid>
              <a:tr h="518270">
                <a:tc>
                  <a:txBody>
                    <a:bodyPr/>
                    <a:lstStyle/>
                    <a:p>
                      <a:r>
                        <a:rPr lang="es-GT" sz="1400" dirty="0" smtClean="0"/>
                        <a:t>Tecnología </a:t>
                      </a:r>
                      <a:endParaRPr lang="es-GT" sz="1400" dirty="0"/>
                    </a:p>
                  </a:txBody>
                  <a:tcPr marT="45730" marB="45730">
                    <a:solidFill>
                      <a:srgbClr val="0070C0"/>
                    </a:solidFill>
                  </a:tcPr>
                </a:tc>
                <a:tc>
                  <a:txBody>
                    <a:bodyPr/>
                    <a:lstStyle/>
                    <a:p>
                      <a:r>
                        <a:rPr lang="es-GT" sz="1400" dirty="0" smtClean="0"/>
                        <a:t>Velocidad de filtración </a:t>
                      </a:r>
                      <a:endParaRPr lang="es-GT" sz="1400" dirty="0"/>
                    </a:p>
                  </a:txBody>
                  <a:tcPr marT="45730" marB="45730">
                    <a:solidFill>
                      <a:srgbClr val="0070C0"/>
                    </a:solidFill>
                  </a:tcPr>
                </a:tc>
                <a:tc>
                  <a:txBody>
                    <a:bodyPr/>
                    <a:lstStyle/>
                    <a:p>
                      <a:r>
                        <a:rPr lang="es-GT" sz="1400" dirty="0" smtClean="0"/>
                        <a:t>Área</a:t>
                      </a:r>
                      <a:endParaRPr lang="es-GT" sz="1400" dirty="0"/>
                    </a:p>
                  </a:txBody>
                  <a:tcPr marT="45730" marB="45730">
                    <a:solidFill>
                      <a:srgbClr val="0070C0"/>
                    </a:solidFill>
                  </a:tcPr>
                </a:tc>
              </a:tr>
              <a:tr h="640216">
                <a:tc>
                  <a:txBody>
                    <a:bodyPr/>
                    <a:lstStyle/>
                    <a:p>
                      <a:r>
                        <a:rPr lang="es-GT" sz="1800" dirty="0" smtClean="0">
                          <a:solidFill>
                            <a:srgbClr val="00B0F0"/>
                          </a:solidFill>
                        </a:rPr>
                        <a:t>Filtro Lento</a:t>
                      </a:r>
                      <a:endParaRPr lang="es-GT" sz="1800" dirty="0">
                        <a:solidFill>
                          <a:srgbClr val="00B0F0"/>
                        </a:solidFill>
                      </a:endParaRPr>
                    </a:p>
                  </a:txBody>
                  <a:tcPr marT="45730" marB="45730">
                    <a:solidFill>
                      <a:schemeClr val="bg1">
                        <a:lumMod val="85000"/>
                      </a:schemeClr>
                    </a:solidFill>
                  </a:tcPr>
                </a:tc>
                <a:tc>
                  <a:txBody>
                    <a:bodyPr/>
                    <a:lstStyle/>
                    <a:p>
                      <a:r>
                        <a:rPr lang="es-GT" sz="1800" dirty="0" smtClean="0">
                          <a:solidFill>
                            <a:srgbClr val="00B0F0"/>
                          </a:solidFill>
                        </a:rPr>
                        <a:t>0.05</a:t>
                      </a:r>
                      <a:r>
                        <a:rPr lang="es-GT" sz="1800" baseline="0" dirty="0" smtClean="0">
                          <a:solidFill>
                            <a:srgbClr val="00B0F0"/>
                          </a:solidFill>
                        </a:rPr>
                        <a:t> mm/s</a:t>
                      </a:r>
                      <a:endParaRPr lang="es-GT" sz="1800" dirty="0">
                        <a:solidFill>
                          <a:srgbClr val="00B0F0"/>
                        </a:solidFill>
                      </a:endParaRPr>
                    </a:p>
                  </a:txBody>
                  <a:tcPr marT="45730" marB="45730">
                    <a:solidFill>
                      <a:schemeClr val="bg1">
                        <a:lumMod val="85000"/>
                      </a:schemeClr>
                    </a:solidFill>
                  </a:tcPr>
                </a:tc>
                <a:tc>
                  <a:txBody>
                    <a:bodyPr/>
                    <a:lstStyle/>
                    <a:p>
                      <a:r>
                        <a:rPr lang="es-GT" sz="1800" dirty="0" smtClean="0">
                          <a:solidFill>
                            <a:srgbClr val="00B0F0"/>
                          </a:solidFill>
                        </a:rPr>
                        <a:t>240 m</a:t>
                      </a:r>
                      <a:r>
                        <a:rPr lang="es-GT" sz="1800" baseline="30000" dirty="0" smtClean="0">
                          <a:solidFill>
                            <a:srgbClr val="00B0F0"/>
                          </a:solidFill>
                        </a:rPr>
                        <a:t>2</a:t>
                      </a:r>
                      <a:endParaRPr lang="es-GT" sz="1800" baseline="30000" dirty="0">
                        <a:solidFill>
                          <a:srgbClr val="00B0F0"/>
                        </a:solidFill>
                      </a:endParaRPr>
                    </a:p>
                  </a:txBody>
                  <a:tcPr marT="45730" marB="45730">
                    <a:solidFill>
                      <a:schemeClr val="bg1">
                        <a:lumMod val="85000"/>
                      </a:schemeClr>
                    </a:solidFill>
                  </a:tcPr>
                </a:tc>
              </a:tr>
              <a:tr h="640216">
                <a:tc>
                  <a:txBody>
                    <a:bodyPr/>
                    <a:lstStyle/>
                    <a:p>
                      <a:r>
                        <a:rPr lang="es-GT" sz="1800" dirty="0" smtClean="0">
                          <a:solidFill>
                            <a:srgbClr val="CD0000"/>
                          </a:solidFill>
                        </a:rPr>
                        <a:t>Filtro Rápido</a:t>
                      </a:r>
                      <a:endParaRPr lang="es-GT" sz="1800" dirty="0">
                        <a:solidFill>
                          <a:srgbClr val="CD0000"/>
                        </a:solidFill>
                      </a:endParaRPr>
                    </a:p>
                  </a:txBody>
                  <a:tcPr marT="45730" marB="45730"/>
                </a:tc>
                <a:tc>
                  <a:txBody>
                    <a:bodyPr/>
                    <a:lstStyle/>
                    <a:p>
                      <a:r>
                        <a:rPr lang="es-GT" sz="1800" dirty="0" smtClean="0">
                          <a:solidFill>
                            <a:srgbClr val="CD0000"/>
                          </a:solidFill>
                        </a:rPr>
                        <a:t>1.4 mm/s</a:t>
                      </a:r>
                      <a:endParaRPr lang="es-GT" sz="1800" dirty="0">
                        <a:solidFill>
                          <a:srgbClr val="CD0000"/>
                        </a:solidFill>
                      </a:endParaRPr>
                    </a:p>
                  </a:txBody>
                  <a:tcPr marT="45730" marB="45730"/>
                </a:tc>
                <a:tc>
                  <a:txBody>
                    <a:bodyPr/>
                    <a:lstStyle/>
                    <a:p>
                      <a:r>
                        <a:rPr lang="es-GT" sz="1800" dirty="0" smtClean="0">
                          <a:solidFill>
                            <a:srgbClr val="CD0000"/>
                          </a:solidFill>
                        </a:rPr>
                        <a:t>8.6 m</a:t>
                      </a:r>
                      <a:r>
                        <a:rPr lang="es-GT" sz="1800" baseline="30000" dirty="0" smtClean="0">
                          <a:solidFill>
                            <a:srgbClr val="CD0000"/>
                          </a:solidFill>
                        </a:rPr>
                        <a:t>2</a:t>
                      </a:r>
                      <a:endParaRPr lang="es-GT" sz="1800" baseline="30000" dirty="0">
                        <a:solidFill>
                          <a:srgbClr val="CD0000"/>
                        </a:solidFill>
                      </a:endParaRPr>
                    </a:p>
                  </a:txBody>
                  <a:tcPr marT="45730" marB="45730"/>
                </a:tc>
              </a:tr>
              <a:tr h="1188973">
                <a:tc>
                  <a:txBody>
                    <a:bodyPr/>
                    <a:lstStyle/>
                    <a:p>
                      <a:r>
                        <a:rPr lang="es-GT" sz="1800" dirty="0" smtClean="0">
                          <a:solidFill>
                            <a:srgbClr val="014511"/>
                          </a:solidFill>
                        </a:rPr>
                        <a:t>Filtro Rápido en Capas</a:t>
                      </a:r>
                      <a:endParaRPr lang="es-GT" sz="1800" dirty="0">
                        <a:solidFill>
                          <a:srgbClr val="014511"/>
                        </a:solidFill>
                      </a:endParaRPr>
                    </a:p>
                  </a:txBody>
                  <a:tcPr marT="45730" marB="45730">
                    <a:solidFill>
                      <a:schemeClr val="bg1">
                        <a:lumMod val="85000"/>
                      </a:schemeClr>
                    </a:solidFill>
                  </a:tcPr>
                </a:tc>
                <a:tc>
                  <a:txBody>
                    <a:bodyPr/>
                    <a:lstStyle/>
                    <a:p>
                      <a:r>
                        <a:rPr lang="es-GT" sz="1800" dirty="0" smtClean="0">
                          <a:solidFill>
                            <a:srgbClr val="014511"/>
                          </a:solidFill>
                        </a:rPr>
                        <a:t>1.8</a:t>
                      </a:r>
                      <a:r>
                        <a:rPr lang="es-GT" sz="1800" baseline="0" dirty="0" smtClean="0">
                          <a:solidFill>
                            <a:srgbClr val="014511"/>
                          </a:solidFill>
                        </a:rPr>
                        <a:t> mm/s por numero de capas</a:t>
                      </a:r>
                      <a:endParaRPr lang="es-GT" sz="1800" dirty="0">
                        <a:solidFill>
                          <a:srgbClr val="014511"/>
                        </a:solidFill>
                      </a:endParaRPr>
                    </a:p>
                  </a:txBody>
                  <a:tcPr marT="45730" marB="45730">
                    <a:solidFill>
                      <a:schemeClr val="bg1">
                        <a:lumMod val="85000"/>
                      </a:schemeClr>
                    </a:solidFill>
                  </a:tcPr>
                </a:tc>
                <a:tc>
                  <a:txBody>
                    <a:bodyPr/>
                    <a:lstStyle/>
                    <a:p>
                      <a:r>
                        <a:rPr lang="es-GT" sz="1800" baseline="0" dirty="0" smtClean="0">
                          <a:solidFill>
                            <a:srgbClr val="014511"/>
                          </a:solidFill>
                        </a:rPr>
                        <a:t>1.09 m</a:t>
                      </a:r>
                      <a:r>
                        <a:rPr lang="es-GT" sz="1800" baseline="30000" dirty="0" smtClean="0">
                          <a:solidFill>
                            <a:srgbClr val="014511"/>
                          </a:solidFill>
                        </a:rPr>
                        <a:t>2</a:t>
                      </a:r>
                      <a:endParaRPr lang="es-GT" sz="1800" baseline="30000" dirty="0">
                        <a:solidFill>
                          <a:srgbClr val="014511"/>
                        </a:solidFill>
                      </a:endParaRPr>
                    </a:p>
                  </a:txBody>
                  <a:tcPr marT="45730" marB="45730">
                    <a:solidFill>
                      <a:schemeClr val="bg1">
                        <a:lumMod val="85000"/>
                      </a:schemeClr>
                    </a:solidFill>
                  </a:tcPr>
                </a:tc>
              </a:tr>
            </a:tbl>
          </a:graphicData>
        </a:graphic>
      </p:graphicFrame>
      <p:sp>
        <p:nvSpPr>
          <p:cNvPr id="96" name="TextBox 95"/>
          <p:cNvSpPr txBox="1"/>
          <p:nvPr/>
        </p:nvSpPr>
        <p:spPr>
          <a:xfrm>
            <a:off x="734558" y="1746250"/>
            <a:ext cx="2579552" cy="461665"/>
          </a:xfrm>
          <a:prstGeom prst="rect">
            <a:avLst/>
          </a:prstGeom>
          <a:noFill/>
        </p:spPr>
        <p:txBody>
          <a:bodyPr wrap="none">
            <a:spAutoFit/>
          </a:bodyPr>
          <a:lstStyle/>
          <a:p>
            <a:pPr>
              <a:defRPr/>
            </a:pPr>
            <a:r>
              <a:rPr lang="es-CO" sz="2400" dirty="0" err="1" smtClean="0">
                <a:latin typeface="Arial" pitchFamily="34" charset="0"/>
                <a:cs typeface="Arial" pitchFamily="34" charset="0"/>
              </a:rPr>
              <a:t>For</a:t>
            </a:r>
            <a:r>
              <a:rPr lang="es-CO" sz="2400" dirty="0" smtClean="0">
                <a:latin typeface="Arial" pitchFamily="34" charset="0"/>
                <a:cs typeface="Arial" pitchFamily="34" charset="0"/>
              </a:rPr>
              <a:t> a 12 L/s </a:t>
            </a:r>
            <a:r>
              <a:rPr lang="es-CO" sz="2400" dirty="0" err="1" smtClean="0">
                <a:latin typeface="Arial" pitchFamily="34" charset="0"/>
                <a:cs typeface="Arial" pitchFamily="34" charset="0"/>
              </a:rPr>
              <a:t>plant</a:t>
            </a:r>
            <a:endParaRPr lang="es-CO" sz="2400" dirty="0">
              <a:latin typeface="Arial" pitchFamily="34" charset="0"/>
              <a:cs typeface="Arial" pitchFamily="34" charset="0"/>
            </a:endParaRPr>
          </a:p>
        </p:txBody>
      </p:sp>
      <p:sp>
        <p:nvSpPr>
          <p:cNvPr id="97" name="Rectangle 96"/>
          <p:cNvSpPr>
            <a:spLocks/>
          </p:cNvSpPr>
          <p:nvPr/>
        </p:nvSpPr>
        <p:spPr>
          <a:xfrm>
            <a:off x="4800600" y="1862818"/>
            <a:ext cx="4153806" cy="415380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98" name="Rectangle 97"/>
          <p:cNvSpPr>
            <a:spLocks noChangeAspect="1"/>
          </p:cNvSpPr>
          <p:nvPr/>
        </p:nvSpPr>
        <p:spPr>
          <a:xfrm>
            <a:off x="8285276" y="5347494"/>
            <a:ext cx="669132" cy="669132"/>
          </a:xfrm>
          <a:prstGeom prst="rect">
            <a:avLst/>
          </a:prstGeom>
          <a:solidFill>
            <a:srgbClr val="CD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99" name="Rectangle 98"/>
          <p:cNvSpPr>
            <a:spLocks noChangeAspect="1"/>
          </p:cNvSpPr>
          <p:nvPr/>
        </p:nvSpPr>
        <p:spPr>
          <a:xfrm>
            <a:off x="8651193" y="5713411"/>
            <a:ext cx="303213" cy="303213"/>
          </a:xfrm>
          <a:prstGeom prst="rect">
            <a:avLst/>
          </a:prstGeom>
          <a:solidFill>
            <a:srgbClr val="014511"/>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00" name="Rectangle 99"/>
          <p:cNvSpPr/>
          <p:nvPr/>
        </p:nvSpPr>
        <p:spPr>
          <a:xfrm>
            <a:off x="525009" y="2894806"/>
            <a:ext cx="3743325" cy="26638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01" name="TextBox 100"/>
          <p:cNvSpPr txBox="1"/>
          <p:nvPr/>
        </p:nvSpPr>
        <p:spPr>
          <a:xfrm>
            <a:off x="4524936" y="1430480"/>
            <a:ext cx="4705134" cy="461665"/>
          </a:xfrm>
          <a:prstGeom prst="rect">
            <a:avLst/>
          </a:prstGeom>
          <a:noFill/>
        </p:spPr>
        <p:txBody>
          <a:bodyPr wrap="none">
            <a:spAutoFit/>
          </a:bodyPr>
          <a:lstStyle/>
          <a:p>
            <a:pPr>
              <a:defRPr/>
            </a:pPr>
            <a:r>
              <a:rPr lang="es-CO" sz="2400" dirty="0" err="1" smtClean="0">
                <a:latin typeface="Arial" pitchFamily="34" charset="0"/>
                <a:cs typeface="Arial" pitchFamily="34" charset="0"/>
              </a:rPr>
              <a:t>Comparison</a:t>
            </a:r>
            <a:r>
              <a:rPr lang="es-CO" sz="2400" dirty="0" smtClean="0">
                <a:latin typeface="Arial" pitchFamily="34" charset="0"/>
                <a:cs typeface="Arial" pitchFamily="34" charset="0"/>
              </a:rPr>
              <a:t> of </a:t>
            </a:r>
            <a:r>
              <a:rPr lang="es-CO" sz="2400" dirty="0" err="1" smtClean="0">
                <a:latin typeface="Arial" pitchFamily="34" charset="0"/>
                <a:cs typeface="Arial" pitchFamily="34" charset="0"/>
              </a:rPr>
              <a:t>the</a:t>
            </a:r>
            <a:r>
              <a:rPr lang="es-CO" sz="2400" dirty="0" smtClean="0">
                <a:latin typeface="Arial" pitchFamily="34" charset="0"/>
                <a:cs typeface="Arial" pitchFamily="34" charset="0"/>
              </a:rPr>
              <a:t> </a:t>
            </a:r>
            <a:r>
              <a:rPr lang="es-CO" sz="2400" dirty="0" err="1" smtClean="0">
                <a:latin typeface="Arial" pitchFamily="34" charset="0"/>
                <a:cs typeface="Arial" pitchFamily="34" charset="0"/>
              </a:rPr>
              <a:t>required</a:t>
            </a:r>
            <a:r>
              <a:rPr lang="es-CO" sz="2400" dirty="0" smtClean="0">
                <a:latin typeface="Arial" pitchFamily="34" charset="0"/>
                <a:cs typeface="Arial" pitchFamily="34" charset="0"/>
              </a:rPr>
              <a:t> </a:t>
            </a:r>
            <a:r>
              <a:rPr lang="es-CO" sz="2400" dirty="0" err="1" smtClean="0">
                <a:latin typeface="Arial" pitchFamily="34" charset="0"/>
                <a:cs typeface="Arial" pitchFamily="34" charset="0"/>
              </a:rPr>
              <a:t>area</a:t>
            </a:r>
            <a:r>
              <a:rPr lang="es-CO" sz="2400" dirty="0" smtClean="0">
                <a:latin typeface="Arial" pitchFamily="34" charset="0"/>
                <a:cs typeface="Arial" pitchFamily="34" charset="0"/>
              </a:rPr>
              <a:t>:</a:t>
            </a:r>
            <a:endParaRPr lang="es-CO" sz="2400" dirty="0">
              <a:latin typeface="Arial" pitchFamily="34" charset="0"/>
              <a:cs typeface="Arial" pitchFamily="34" charset="0"/>
            </a:endParaRPr>
          </a:p>
        </p:txBody>
      </p:sp>
      <p:sp>
        <p:nvSpPr>
          <p:cNvPr id="15" name="Title 1"/>
          <p:cNvSpPr txBox="1">
            <a:spLocks/>
          </p:cNvSpPr>
          <p:nvPr/>
        </p:nvSpPr>
        <p:spPr>
          <a:xfrm>
            <a:off x="228600" y="228600"/>
            <a:ext cx="70104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SRSF </a:t>
            </a:r>
            <a:r>
              <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vs.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Other</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Filters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831491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6000"/>
                                        <p:tgtEl>
                                          <p:spTgt spid="100"/>
                                        </p:tgtEl>
                                      </p:cBhvr>
                                    </p:animEffect>
                                    <p:set>
                                      <p:cBhvr>
                                        <p:cTn id="7" dur="1" fill="hold">
                                          <p:stCondLst>
                                            <p:cond delay="5999"/>
                                          </p:stCondLst>
                                        </p:cTn>
                                        <p:tgtEl>
                                          <p:spTgt spid="100"/>
                                        </p:tgtEl>
                                        <p:attrNameLst>
                                          <p:attrName>style.visibility</p:attrName>
                                        </p:attrNameLst>
                                      </p:cBhvr>
                                      <p:to>
                                        <p:strVal val="hidden"/>
                                      </p:to>
                                    </p:set>
                                  </p:childTnLst>
                                </p:cTn>
                              </p:par>
                              <p:par>
                                <p:cTn id="8" presetID="1" presetClass="entr" presetSubtype="0" fill="hold" grpId="0" nodeType="withEffect">
                                  <p:stCondLst>
                                    <p:cond delay="1500"/>
                                  </p:stCondLst>
                                  <p:childTnLst>
                                    <p:set>
                                      <p:cBhvr>
                                        <p:cTn id="9" dur="1" fill="hold">
                                          <p:stCondLst>
                                            <p:cond delay="0"/>
                                          </p:stCondLst>
                                        </p:cTn>
                                        <p:tgtEl>
                                          <p:spTgt spid="97"/>
                                        </p:tgtEl>
                                        <p:attrNameLst>
                                          <p:attrName>style.visibility</p:attrName>
                                        </p:attrNameLst>
                                      </p:cBhvr>
                                      <p:to>
                                        <p:strVal val="visible"/>
                                      </p:to>
                                    </p:set>
                                  </p:childTnLst>
                                </p:cTn>
                              </p:par>
                              <p:par>
                                <p:cTn id="10" presetID="1" presetClass="entr" presetSubtype="0" fill="hold" nodeType="withEffect">
                                  <p:stCondLst>
                                    <p:cond delay="3000"/>
                                  </p:stCondLst>
                                  <p:childTnLst>
                                    <p:set>
                                      <p:cBhvr>
                                        <p:cTn id="11" dur="1" fill="hold">
                                          <p:stCondLst>
                                            <p:cond delay="0"/>
                                          </p:stCondLst>
                                        </p:cTn>
                                        <p:tgtEl>
                                          <p:spTgt spid="98"/>
                                        </p:tgtEl>
                                        <p:attrNameLst>
                                          <p:attrName>style.visibility</p:attrName>
                                        </p:attrNameLst>
                                      </p:cBhvr>
                                      <p:to>
                                        <p:strVal val="visible"/>
                                      </p:to>
                                    </p:set>
                                  </p:childTnLst>
                                </p:cTn>
                              </p:par>
                              <p:par>
                                <p:cTn id="12" presetID="1" presetClass="entr" presetSubtype="0" fill="hold" nodeType="withEffect">
                                  <p:stCondLst>
                                    <p:cond delay="6000"/>
                                  </p:stCondLst>
                                  <p:childTnLst>
                                    <p:set>
                                      <p:cBhvr>
                                        <p:cTn id="13"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7086600" cy="1020762"/>
          </a:xfrm>
        </p:spPr>
        <p:txBody>
          <a:bodyPr/>
          <a:lstStyle/>
          <a:p>
            <a:r>
              <a:rPr lang="es-HN" dirty="0" smtClean="0"/>
              <a:t>SRSF vs. </a:t>
            </a:r>
            <a:r>
              <a:rPr lang="es-HN" dirty="0" err="1" smtClean="0"/>
              <a:t>Other</a:t>
            </a:r>
            <a:r>
              <a:rPr lang="es-HN" dirty="0" smtClean="0"/>
              <a:t> </a:t>
            </a:r>
            <a:r>
              <a:rPr lang="es-HN" dirty="0" err="1" smtClean="0"/>
              <a:t>Filters</a:t>
            </a:r>
            <a:endParaRPr lang="en-US" dirty="0"/>
          </a:p>
        </p:txBody>
      </p:sp>
    </p:spTree>
    <p:controls>
      <mc:AlternateContent xmlns:mc="http://schemas.openxmlformats.org/markup-compatibility/2006">
        <mc:Choice xmlns:v="urn:schemas-microsoft-com:vml" Requires="v">
          <p:control spid="4115" name="WindowsMediaPlayer1" r:id="rId2" imgW="7542857" imgH="4495238"/>
        </mc:Choice>
        <mc:Fallback>
          <p:control name="WindowsMediaPlayer1" r:id="rId2" imgW="7542857" imgH="4495238">
            <p:pic>
              <p:nvPicPr>
                <p:cNvPr id="0" name="WindowsMediaPlayer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600200"/>
                  <a:ext cx="7543800" cy="4495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351873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8080" r="52500"/>
          <a:stretch/>
        </p:blipFill>
        <p:spPr bwMode="auto">
          <a:xfrm>
            <a:off x="879676" y="1523999"/>
            <a:ext cx="2433087" cy="4468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3200400" y="1752600"/>
            <a:ext cx="5867400" cy="434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n-US" dirty="0" smtClean="0">
                <a:solidFill>
                  <a:schemeClr val="bg1">
                    <a:lumMod val="50000"/>
                  </a:schemeClr>
                </a:solidFill>
                <a:latin typeface="Arial" pitchFamily="34" charset="0"/>
                <a:cs typeface="Arial" pitchFamily="34" charset="0"/>
              </a:rPr>
              <a:t>The AguaClara Technology and Program </a:t>
            </a:r>
          </a:p>
          <a:p>
            <a:pPr>
              <a:buFontTx/>
              <a:buBlip>
                <a:blip r:embed="rId4"/>
              </a:buBlip>
            </a:pPr>
            <a:r>
              <a:rPr lang="en-US" dirty="0" smtClean="0">
                <a:solidFill>
                  <a:schemeClr val="bg1">
                    <a:lumMod val="50000"/>
                  </a:schemeClr>
                </a:solidFill>
                <a:latin typeface="Arial" pitchFamily="34" charset="0"/>
                <a:cs typeface="Arial" pitchFamily="34" charset="0"/>
              </a:rPr>
              <a:t>SRSF vs. Other Filters</a:t>
            </a:r>
          </a:p>
          <a:p>
            <a:pPr>
              <a:buFontTx/>
              <a:buBlip>
                <a:blip r:embed="rId4"/>
              </a:buBlip>
            </a:pPr>
            <a:r>
              <a:rPr lang="en-US" dirty="0" smtClean="0">
                <a:solidFill>
                  <a:schemeClr val="bg1">
                    <a:lumMod val="50000"/>
                  </a:schemeClr>
                </a:solidFill>
                <a:latin typeface="Arial" pitchFamily="34" charset="0"/>
                <a:cs typeface="Arial" pitchFamily="34" charset="0"/>
              </a:rPr>
              <a:t>Siphon Hydrostatics</a:t>
            </a:r>
          </a:p>
          <a:p>
            <a:pPr>
              <a:buFontTx/>
              <a:buBlip>
                <a:blip r:embed="rId4"/>
              </a:buBlip>
            </a:pPr>
            <a:r>
              <a:rPr lang="en-US" dirty="0" smtClean="0">
                <a:solidFill>
                  <a:schemeClr val="bg1">
                    <a:lumMod val="50000"/>
                  </a:schemeClr>
                </a:solidFill>
                <a:latin typeface="Arial" pitchFamily="34" charset="0"/>
                <a:cs typeface="Arial" pitchFamily="34" charset="0"/>
              </a:rPr>
              <a:t>Hydraulic Control System</a:t>
            </a:r>
          </a:p>
          <a:p>
            <a:pPr>
              <a:buFontTx/>
              <a:buBlip>
                <a:blip r:embed="rId4"/>
              </a:buBlip>
            </a:pPr>
            <a:r>
              <a:rPr lang="en-US" dirty="0" smtClean="0">
                <a:solidFill>
                  <a:schemeClr val="bg1">
                    <a:lumMod val="50000"/>
                  </a:schemeClr>
                </a:solidFill>
                <a:latin typeface="Arial" pitchFamily="34" charset="0"/>
                <a:cs typeface="Arial" pitchFamily="34" charset="0"/>
              </a:rPr>
              <a:t>Performance Data</a:t>
            </a:r>
          </a:p>
          <a:p>
            <a:pPr>
              <a:buFontTx/>
              <a:buBlip>
                <a:blip r:embed="rId4"/>
              </a:buBlip>
            </a:pPr>
            <a:r>
              <a:rPr lang="es-HN" dirty="0" err="1" smtClean="0">
                <a:solidFill>
                  <a:schemeClr val="bg1">
                    <a:lumMod val="50000"/>
                  </a:schemeClr>
                </a:solidFill>
                <a:latin typeface="Arial" pitchFamily="34" charset="0"/>
                <a:cs typeface="Arial" pitchFamily="34" charset="0"/>
              </a:rPr>
              <a:t>Conclusions</a:t>
            </a:r>
            <a:r>
              <a:rPr lang="es-HN" dirty="0" smtClean="0">
                <a:solidFill>
                  <a:schemeClr val="bg1">
                    <a:lumMod val="50000"/>
                  </a:schemeClr>
                </a:solidFill>
                <a:latin typeface="Arial" pitchFamily="34" charset="0"/>
                <a:cs typeface="Arial" pitchFamily="34" charset="0"/>
              </a:rPr>
              <a:t> and </a:t>
            </a:r>
            <a:r>
              <a:rPr lang="es-HN" dirty="0" err="1" smtClean="0">
                <a:solidFill>
                  <a:schemeClr val="bg1">
                    <a:lumMod val="50000"/>
                  </a:schemeClr>
                </a:solidFill>
                <a:latin typeface="Arial" pitchFamily="34" charset="0"/>
                <a:cs typeface="Arial" pitchFamily="34" charset="0"/>
              </a:rPr>
              <a:t>Recommendations</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940417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2" end="2"/>
                                            </p:txEl>
                                          </p:spTgt>
                                        </p:tgtEl>
                                        <p:attrNameLst>
                                          <p:attrName>style.color</p:attrName>
                                        </p:attrNameLst>
                                      </p:cBhvr>
                                      <p:by>
                                        <p:hsl h="0" s="-12549" l="-25098"/>
                                      </p:by>
                                    </p:animClr>
                                    <p:animClr clrSpc="hsl" dir="cw">
                                      <p:cBhvr>
                                        <p:cTn id="7" dur="500" fill="hold"/>
                                        <p:tgtEl>
                                          <p:spTgt spid="6">
                                            <p:txEl>
                                              <p:pRg st="2" end="2"/>
                                            </p:txEl>
                                          </p:spTgt>
                                        </p:tgtEl>
                                        <p:attrNameLst>
                                          <p:attrName>fillcolor</p:attrName>
                                        </p:attrNameLst>
                                      </p:cBhvr>
                                      <p:by>
                                        <p:hsl h="0" s="-12549" l="-25098"/>
                                      </p:by>
                                    </p:animClr>
                                    <p:animClr clrSpc="hsl" dir="cw">
                                      <p:cBhvr>
                                        <p:cTn id="8" dur="500" fill="hold"/>
                                        <p:tgtEl>
                                          <p:spTgt spid="6">
                                            <p:txEl>
                                              <p:pRg st="2" end="2"/>
                                            </p:txEl>
                                          </p:spTgt>
                                        </p:tgtEl>
                                        <p:attrNameLst>
                                          <p:attrName>stroke.color</p:attrName>
                                        </p:attrNameLst>
                                      </p:cBhvr>
                                      <p:by>
                                        <p:hsl h="0" s="-12549" l="-25098"/>
                                      </p:by>
                                    </p:animClr>
                                    <p:set>
                                      <p:cBhvr>
                                        <p:cTn id="9" dur="500" fill="hold"/>
                                        <p:tgtEl>
                                          <p:spTgt spid="6">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Siphon</a:t>
            </a:r>
            <a:r>
              <a:rPr lang="es-HN" dirty="0" smtClean="0"/>
              <a:t> </a:t>
            </a:r>
            <a:r>
              <a:rPr lang="es-HN" dirty="0" err="1" smtClean="0"/>
              <a:t>Hydrostatics</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8984"/>
          <a:stretch/>
        </p:blipFill>
        <p:spPr bwMode="auto">
          <a:xfrm>
            <a:off x="-12700" y="1828800"/>
            <a:ext cx="5067300"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 name="TextBox 7"/>
              <p:cNvSpPr txBox="1"/>
              <p:nvPr/>
            </p:nvSpPr>
            <p:spPr>
              <a:xfrm>
                <a:off x="5865129" y="2570380"/>
                <a:ext cx="2188035"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oMath>
                </a14:m>
                <a:r>
                  <a:rPr lang="en-US" sz="2800" dirty="0" smtClean="0"/>
                  <a:t>=</a:t>
                </a:r>
                <a:r>
                  <a:rPr lang="en-US" sz="2800" dirty="0"/>
                  <a:t> </a:t>
                </a:r>
                <a14:m>
                  <m:oMath xmlns:m="http://schemas.openxmlformats.org/officeDocument/2006/math">
                    <m:sSub>
                      <m:sSubPr>
                        <m:ctrlPr>
                          <a:rPr lang="en-US" sz="2800" i="1">
                            <a:latin typeface="Cambria Math"/>
                          </a:rPr>
                        </m:ctrlPr>
                      </m:sSubPr>
                      <m:e>
                        <m:r>
                          <a:rPr lang="es-HN" sz="2800" i="1">
                            <a:latin typeface="Cambria Math"/>
                          </a:rPr>
                          <m:t>𝑃</m:t>
                        </m:r>
                      </m:e>
                      <m:sub>
                        <m:r>
                          <a:rPr lang="es-HN" sz="2800" i="1">
                            <a:latin typeface="Cambria Math"/>
                          </a:rPr>
                          <m:t>1</m:t>
                        </m:r>
                      </m:sub>
                    </m:sSub>
                    <m:sSub>
                      <m:sSubPr>
                        <m:ctrlPr>
                          <a:rPr lang="es-HN" sz="2800" i="1" smtClean="0">
                            <a:latin typeface="Cambria Math"/>
                          </a:rPr>
                        </m:ctrlPr>
                      </m:sSubPr>
                      <m:e>
                        <m:r>
                          <a:rPr lang="es-HN" sz="2800" b="0" i="1" smtClean="0">
                            <a:latin typeface="Cambria Math"/>
                          </a:rPr>
                          <m:t>𝑉</m:t>
                        </m:r>
                      </m:e>
                      <m:sub>
                        <m:r>
                          <a:rPr lang="es-HN" sz="2800" b="0" i="1" smtClean="0">
                            <a:latin typeface="Cambria Math"/>
                          </a:rPr>
                          <m:t>1</m:t>
                        </m:r>
                      </m:sub>
                    </m:sSub>
                  </m:oMath>
                </a14:m>
                <a:endParaRPr lang="en-US" sz="2800" dirty="0"/>
              </a:p>
            </p:txBody>
          </p:sp>
        </mc:Choice>
        <mc:Fallback xmlns="">
          <p:sp>
            <p:nvSpPr>
              <p:cNvPr id="8" name="TextBox 7"/>
              <p:cNvSpPr txBox="1">
                <a:spLocks noRot="1" noChangeAspect="1" noMove="1" noResize="1" noEditPoints="1" noAdjustHandles="1" noChangeArrowheads="1" noChangeShapeType="1" noTextEdit="1"/>
              </p:cNvSpPr>
              <p:nvPr/>
            </p:nvSpPr>
            <p:spPr>
              <a:xfrm>
                <a:off x="5865129" y="2570380"/>
                <a:ext cx="2188035" cy="523220"/>
              </a:xfrm>
              <a:prstGeom prst="rect">
                <a:avLst/>
              </a:prstGeom>
              <a:blipFill rotWithShape="1">
                <a:blip r:embed="rId3"/>
                <a:stretch>
                  <a:fillRect t="-10588" b="-341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4748894" y="4191000"/>
                <a:ext cx="4420506" cy="556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𝐴</m:t>
                          </m:r>
                        </m:e>
                        <m:sub>
                          <m:r>
                            <a:rPr lang="es-HN" sz="2800" b="0" i="1" smtClean="0">
                              <a:latin typeface="Cambria Math"/>
                            </a:rPr>
                            <m:t>𝑆𝑖𝑝h𝑜𝑛</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2</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3</m:t>
                          </m:r>
                        </m:sub>
                      </m:sSub>
                      <m:r>
                        <a:rPr lang="es-HN" sz="2800" b="0" i="1" smtClean="0">
                          <a:latin typeface="Cambria Math"/>
                        </a:rPr>
                        <m:t>)</m:t>
                      </m:r>
                    </m:oMath>
                  </m:oMathPara>
                </a14:m>
                <a:endParaRPr lang="en-US"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4748894" y="4191000"/>
                <a:ext cx="4420506" cy="556434"/>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14702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Siphon</a:t>
            </a:r>
            <a:r>
              <a:rPr lang="es-HN" dirty="0" smtClean="0"/>
              <a:t> </a:t>
            </a:r>
            <a:r>
              <a:rPr lang="es-HN" dirty="0" err="1" smtClean="0"/>
              <a:t>Hydrostatics</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392"/>
          <a:stretch/>
        </p:blipFill>
        <p:spPr bwMode="auto">
          <a:xfrm>
            <a:off x="304800" y="1600200"/>
            <a:ext cx="3123303"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TextBox 4"/>
              <p:cNvSpPr txBox="1"/>
              <p:nvPr/>
            </p:nvSpPr>
            <p:spPr>
              <a:xfrm>
                <a:off x="3612984" y="3508333"/>
                <a:ext cx="5296386" cy="5564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𝑉</m:t>
                          </m:r>
                        </m:e>
                        <m:sub>
                          <m:r>
                            <a:rPr lang="es-HN" sz="2800" b="0" i="1" smtClean="0">
                              <a:latin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𝐴</m:t>
                          </m:r>
                        </m:e>
                        <m:sub>
                          <m:r>
                            <a:rPr lang="es-HN" sz="2800" b="0" i="1" smtClean="0">
                              <a:latin typeface="Cambria Math"/>
                            </a:rPr>
                            <m:t>𝑆𝑖𝑝h𝑜𝑛</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2</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𝐿</m:t>
                          </m:r>
                        </m:e>
                        <m:sub>
                          <m:r>
                            <a:rPr lang="es-HN" sz="2800" b="0" i="1" smtClean="0">
                              <a:latin typeface="Cambria Math"/>
                            </a:rPr>
                            <m:t>3</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𝐻</m:t>
                          </m:r>
                        </m:e>
                        <m:sub>
                          <m:r>
                            <a:rPr lang="es-HN" sz="2800" b="0" i="1" smtClean="0">
                              <a:latin typeface="Cambria Math"/>
                            </a:rPr>
                            <m:t>1</m:t>
                          </m:r>
                        </m:sub>
                      </m:sSub>
                      <m:r>
                        <a:rPr lang="es-HN" sz="2800" b="0" i="1" smtClean="0">
                          <a:latin typeface="Cambria Math"/>
                        </a:rPr>
                        <m:t>+</m:t>
                      </m:r>
                      <m:sSub>
                        <m:sSubPr>
                          <m:ctrlPr>
                            <a:rPr lang="es-HN" sz="2800" i="1">
                              <a:latin typeface="Cambria Math"/>
                            </a:rPr>
                          </m:ctrlPr>
                        </m:sSubPr>
                        <m:e>
                          <m:r>
                            <a:rPr lang="es-HN" sz="2800" b="0" i="1" smtClean="0">
                              <a:latin typeface="Cambria Math"/>
                            </a:rPr>
                            <m:t>𝐻</m:t>
                          </m:r>
                        </m:e>
                        <m:sub>
                          <m:r>
                            <a:rPr lang="es-HN" sz="2800" i="1">
                              <a:latin typeface="Cambria Math"/>
                            </a:rPr>
                            <m:t>2</m:t>
                          </m:r>
                        </m:sub>
                      </m:sSub>
                      <m:r>
                        <a:rPr lang="es-HN" sz="2800" b="0" i="1" smtClean="0">
                          <a:latin typeface="Cambria Math"/>
                        </a:rPr>
                        <m:t>)</m:t>
                      </m:r>
                    </m:oMath>
                  </m:oMathPara>
                </a14:m>
                <a:endParaRPr lang="en-US"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3612984" y="3508333"/>
                <a:ext cx="5296386" cy="556434"/>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632315" y="2589768"/>
                <a:ext cx="3050387"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a:rPr>
                          </m:ctrlPr>
                        </m:sSubPr>
                        <m:e>
                          <m:r>
                            <a:rPr lang="es-HN" sz="2800" b="0" i="1" smtClean="0">
                              <a:latin typeface="Cambria Math"/>
                            </a:rPr>
                            <m:t>𝑃</m:t>
                          </m:r>
                        </m:e>
                        <m:sub>
                          <m:r>
                            <a:rPr lang="es-HN" sz="2800" b="0" i="1" smtClean="0">
                              <a:latin typeface="Cambria Math"/>
                            </a:rPr>
                            <m:t>1</m:t>
                          </m:r>
                        </m:sub>
                      </m:sSub>
                      <m:r>
                        <a:rPr lang="es-HN" sz="2800" b="0" i="1" smtClean="0">
                          <a:latin typeface="Cambria Math"/>
                        </a:rPr>
                        <m:t>=</m:t>
                      </m:r>
                      <m:r>
                        <a:rPr lang="es-HN" sz="2800" b="0" i="1" smtClean="0">
                          <a:latin typeface="Cambria Math"/>
                          <a:ea typeface="Cambria Math"/>
                        </a:rPr>
                        <m:t>𝜌</m:t>
                      </m:r>
                      <m:r>
                        <a:rPr lang="es-HN" sz="2800" b="0" i="1" smtClean="0">
                          <a:latin typeface="Cambria Math"/>
                          <a:ea typeface="Cambria Math"/>
                        </a:rPr>
                        <m:t>𝑔</m:t>
                      </m:r>
                      <m:sSub>
                        <m:sSubPr>
                          <m:ctrlPr>
                            <a:rPr lang="es-HN" sz="2800" b="0" i="1" smtClean="0">
                              <a:latin typeface="Cambria Math"/>
                              <a:ea typeface="Cambria Math"/>
                            </a:rPr>
                          </m:ctrlPr>
                        </m:sSubPr>
                        <m:e>
                          <m:r>
                            <a:rPr lang="es-HN" sz="2800" b="0" i="1" smtClean="0">
                              <a:latin typeface="Cambria Math"/>
                              <a:ea typeface="Cambria Math"/>
                            </a:rPr>
                            <m:t>𝐻</m:t>
                          </m:r>
                        </m:e>
                        <m:sub>
                          <m:r>
                            <a:rPr lang="es-HN" sz="2800" b="0" i="1" smtClean="0">
                              <a:latin typeface="Cambria Math"/>
                              <a:ea typeface="Cambria Math"/>
                            </a:rPr>
                            <m:t>1</m:t>
                          </m:r>
                        </m:sub>
                      </m:sSub>
                      <m:r>
                        <a:rPr lang="es-HN" sz="2800" b="0" i="1" smtClean="0">
                          <a:latin typeface="Cambria Math"/>
                        </a:rPr>
                        <m:t>+</m:t>
                      </m:r>
                      <m:sSub>
                        <m:sSubPr>
                          <m:ctrlPr>
                            <a:rPr lang="es-HN" sz="2800" b="0" i="1" smtClean="0">
                              <a:latin typeface="Cambria Math"/>
                            </a:rPr>
                          </m:ctrlPr>
                        </m:sSubPr>
                        <m:e>
                          <m:r>
                            <a:rPr lang="es-HN" sz="2800" b="0" i="1" smtClean="0">
                              <a:latin typeface="Cambria Math"/>
                            </a:rPr>
                            <m:t>𝑃</m:t>
                          </m:r>
                        </m:e>
                        <m:sub>
                          <m:r>
                            <a:rPr lang="es-HN" sz="2800" b="0" i="1" smtClean="0">
                              <a:latin typeface="Cambria Math"/>
                            </a:rPr>
                            <m:t>𝐴𝑡𝑚</m:t>
                          </m:r>
                        </m:sub>
                      </m:sSub>
                    </m:oMath>
                  </m:oMathPara>
                </a14:m>
                <a:endParaRPr lang="en-US"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4632315" y="2589768"/>
                <a:ext cx="3050387" cy="52322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063491" y="1752600"/>
                <a:ext cx="2188035"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sSub>
                      <m:sSubPr>
                        <m:ctrlPr>
                          <a:rPr lang="en-US" sz="2800" i="1" smtClean="0">
                            <a:latin typeface="Cambria Math"/>
                          </a:rPr>
                        </m:ctrlPr>
                      </m:sSubPr>
                      <m:e>
                        <m:r>
                          <a:rPr lang="es-HN" sz="2800" b="0" i="1" smtClean="0">
                            <a:latin typeface="Cambria Math"/>
                          </a:rPr>
                          <m:t>𝑉</m:t>
                        </m:r>
                      </m:e>
                      <m:sub>
                        <m:r>
                          <a:rPr lang="es-HN" sz="2800" b="0" i="1" smtClean="0">
                            <a:latin typeface="Cambria Math"/>
                          </a:rPr>
                          <m:t>0</m:t>
                        </m:r>
                      </m:sub>
                    </m:sSub>
                  </m:oMath>
                </a14:m>
                <a:r>
                  <a:rPr lang="en-US" sz="2800" dirty="0" smtClean="0"/>
                  <a:t>=</a:t>
                </a:r>
                <a:r>
                  <a:rPr lang="en-US" sz="2800" dirty="0"/>
                  <a:t> </a:t>
                </a:r>
                <a14:m>
                  <m:oMath xmlns:m="http://schemas.openxmlformats.org/officeDocument/2006/math">
                    <m:sSub>
                      <m:sSubPr>
                        <m:ctrlPr>
                          <a:rPr lang="en-US" sz="2800" i="1">
                            <a:latin typeface="Cambria Math"/>
                          </a:rPr>
                        </m:ctrlPr>
                      </m:sSubPr>
                      <m:e>
                        <m:r>
                          <a:rPr lang="es-HN" sz="2800" i="1">
                            <a:latin typeface="Cambria Math"/>
                          </a:rPr>
                          <m:t>𝑃</m:t>
                        </m:r>
                      </m:e>
                      <m:sub>
                        <m:r>
                          <a:rPr lang="es-HN" sz="2800" i="1">
                            <a:latin typeface="Cambria Math"/>
                          </a:rPr>
                          <m:t>1</m:t>
                        </m:r>
                      </m:sub>
                    </m:sSub>
                    <m:sSub>
                      <m:sSubPr>
                        <m:ctrlPr>
                          <a:rPr lang="es-HN" sz="2800" i="1" smtClean="0">
                            <a:latin typeface="Cambria Math"/>
                          </a:rPr>
                        </m:ctrlPr>
                      </m:sSubPr>
                      <m:e>
                        <m:r>
                          <a:rPr lang="es-HN" sz="2800" b="0" i="1" smtClean="0">
                            <a:latin typeface="Cambria Math"/>
                          </a:rPr>
                          <m:t>𝑉</m:t>
                        </m:r>
                      </m:e>
                      <m:sub>
                        <m:r>
                          <a:rPr lang="es-HN" sz="2800" b="0" i="1" smtClean="0">
                            <a:latin typeface="Cambria Math"/>
                          </a:rPr>
                          <m:t>1</m:t>
                        </m:r>
                      </m:sub>
                    </m:sSub>
                  </m:oMath>
                </a14:m>
                <a:endParaRPr lang="en-US" sz="2800" dirty="0"/>
              </a:p>
            </p:txBody>
          </p:sp>
        </mc:Choice>
        <mc:Fallback xmlns="">
          <p:sp>
            <p:nvSpPr>
              <p:cNvPr id="8" name="TextBox 7"/>
              <p:cNvSpPr txBox="1">
                <a:spLocks noRot="1" noChangeAspect="1" noMove="1" noResize="1" noEditPoints="1" noAdjustHandles="1" noChangeArrowheads="1" noChangeShapeType="1" noTextEdit="1"/>
              </p:cNvSpPr>
              <p:nvPr/>
            </p:nvSpPr>
            <p:spPr>
              <a:xfrm>
                <a:off x="5063491" y="1752600"/>
                <a:ext cx="2188035" cy="523220"/>
              </a:xfrm>
              <a:prstGeom prst="rect">
                <a:avLst/>
              </a:prstGeom>
              <a:blipFill rotWithShape="1">
                <a:blip r:embed="rId5"/>
                <a:stretch>
                  <a:fillRect t="-10588" b="-32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171018" y="4594206"/>
                <a:ext cx="5972982" cy="954107"/>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oMath>
                </a14:m>
                <a:r>
                  <a:rPr lang="en-US" sz="2800" dirty="0" smtClean="0"/>
                  <a:t> =</a:t>
                </a:r>
                <a:r>
                  <a:rPr lang="en-US" sz="2800" dirty="0"/>
                  <a:t> </a:t>
                </a:r>
                <a:endParaRPr lang="en-US" sz="2800" dirty="0" smtClean="0"/>
              </a:p>
              <a:p>
                <a:pPr/>
                <a14:m>
                  <m:oMathPara xmlns:m="http://schemas.openxmlformats.org/officeDocument/2006/math">
                    <m:oMathParaPr>
                      <m:jc m:val="centerGroup"/>
                    </m:oMathParaPr>
                    <m:oMath xmlns:m="http://schemas.openxmlformats.org/officeDocument/2006/math">
                      <m:d>
                        <m:dPr>
                          <m:ctrlPr>
                            <a:rPr lang="es-HN" sz="2800" b="0" i="1" smtClean="0">
                              <a:latin typeface="Cambria Math"/>
                              <a:ea typeface="Cambria Math"/>
                            </a:rPr>
                          </m:ctrlPr>
                        </m:dPr>
                        <m:e>
                          <m:r>
                            <a:rPr lang="es-HN" sz="2800" i="1">
                              <a:latin typeface="Cambria Math"/>
                              <a:ea typeface="Cambria Math"/>
                            </a:rPr>
                            <m:t>𝜌</m:t>
                          </m:r>
                          <m:r>
                            <a:rPr lang="es-HN" sz="2800" i="1">
                              <a:latin typeface="Cambria Math"/>
                              <a:ea typeface="Cambria Math"/>
                            </a:rPr>
                            <m:t>𝑔</m:t>
                          </m:r>
                          <m:sSub>
                            <m:sSubPr>
                              <m:ctrlPr>
                                <a:rPr lang="es-HN" sz="2800" i="1">
                                  <a:latin typeface="Cambria Math"/>
                                  <a:ea typeface="Cambria Math"/>
                                </a:rPr>
                              </m:ctrlPr>
                            </m:sSubPr>
                            <m:e>
                              <m:r>
                                <a:rPr lang="es-HN" sz="2800" i="1">
                                  <a:latin typeface="Cambria Math"/>
                                  <a:ea typeface="Cambria Math"/>
                                </a:rPr>
                                <m:t>𝐻</m:t>
                              </m:r>
                            </m:e>
                            <m:sub>
                              <m:r>
                                <a:rPr lang="es-HN" sz="2800" i="1">
                                  <a:latin typeface="Cambria Math"/>
                                  <a:ea typeface="Cambria Math"/>
                                </a:rPr>
                                <m:t>1</m:t>
                              </m:r>
                            </m:sub>
                          </m:sSub>
                          <m:r>
                            <a:rPr lang="es-HN" sz="2800" i="1">
                              <a:latin typeface="Cambria Math"/>
                            </a:rPr>
                            <m:t>+</m:t>
                          </m:r>
                          <m:sSub>
                            <m:sSubPr>
                              <m:ctrlPr>
                                <a:rPr lang="es-HN" sz="2800" i="1" smtClean="0">
                                  <a:latin typeface="Cambria Math"/>
                                </a:rPr>
                              </m:ctrlPr>
                            </m:sSubPr>
                            <m:e>
                              <m:r>
                                <a:rPr lang="es-HN" sz="2800" i="1">
                                  <a:latin typeface="Cambria Math"/>
                                </a:rPr>
                                <m:t>𝑃</m:t>
                              </m:r>
                            </m:e>
                            <m:sub>
                              <m:r>
                                <a:rPr lang="es-HN" sz="2800" i="1">
                                  <a:latin typeface="Cambria Math"/>
                                </a:rPr>
                                <m:t>𝐴𝑡𝑚</m:t>
                              </m:r>
                            </m:sub>
                          </m:sSub>
                        </m:e>
                      </m:d>
                      <m:r>
                        <a:rPr lang="es-HN" sz="2800" i="1" smtClean="0">
                          <a:latin typeface="Cambria Math"/>
                        </a:rPr>
                        <m:t>∗</m:t>
                      </m:r>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2</m:t>
                          </m:r>
                        </m:sub>
                      </m:sSub>
                      <m:r>
                        <a:rPr lang="es-HN" sz="2800" i="1">
                          <a:latin typeface="Cambria Math"/>
                        </a:rPr>
                        <m:t>)</m:t>
                      </m:r>
                    </m:oMath>
                  </m:oMathPara>
                </a14:m>
                <a:endParaRPr lang="en-US"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3171018" y="4594206"/>
                <a:ext cx="5972982" cy="954107"/>
              </a:xfrm>
              <a:prstGeom prst="rect">
                <a:avLst/>
              </a:prstGeom>
              <a:blipFill rotWithShape="1">
                <a:blip r:embed="rId6"/>
                <a:stretch>
                  <a:fillRect t="-5769"/>
                </a:stretch>
              </a:blipFill>
            </p:spPr>
            <p:txBody>
              <a:bodyPr/>
              <a:lstStyle/>
              <a:p>
                <a:r>
                  <a:rPr lang="en-US">
                    <a:noFill/>
                  </a:rPr>
                  <a:t> </a:t>
                </a:r>
              </a:p>
            </p:txBody>
          </p:sp>
        </mc:Fallback>
      </mc:AlternateContent>
    </p:spTree>
    <p:extLst>
      <p:ext uri="{BB962C8B-B14F-4D97-AF65-F5344CB8AC3E}">
        <p14:creationId xmlns:p14="http://schemas.microsoft.com/office/powerpoint/2010/main" val="1419688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Siphon</a:t>
            </a:r>
            <a:r>
              <a:rPr lang="es-HN" dirty="0" smtClean="0"/>
              <a:t> </a:t>
            </a:r>
            <a:r>
              <a:rPr lang="es-HN" dirty="0" err="1" smtClean="0"/>
              <a:t>Hydrostatics</a:t>
            </a:r>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392"/>
          <a:stretch/>
        </p:blipFill>
        <p:spPr bwMode="auto">
          <a:xfrm>
            <a:off x="304800" y="1600200"/>
            <a:ext cx="3123303"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9" name="TextBox 8"/>
              <p:cNvSpPr txBox="1"/>
              <p:nvPr/>
            </p:nvSpPr>
            <p:spPr>
              <a:xfrm>
                <a:off x="3171018" y="1612900"/>
                <a:ext cx="5972982" cy="954107"/>
              </a:xfrm>
              <a:prstGeom prst="rect">
                <a:avLst/>
              </a:prstGeom>
              <a:noFill/>
            </p:spPr>
            <p:txBody>
              <a:bodyPr wrap="non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oMath>
                </a14:m>
                <a:r>
                  <a:rPr lang="en-US" sz="2800" dirty="0" smtClean="0"/>
                  <a:t> =</a:t>
                </a:r>
                <a:r>
                  <a:rPr lang="en-US" sz="2800" dirty="0"/>
                  <a:t> </a:t>
                </a:r>
                <a:endParaRPr lang="en-US" sz="2800" dirty="0" smtClean="0"/>
              </a:p>
              <a:p>
                <a:pPr/>
                <a14:m>
                  <m:oMathPara xmlns:m="http://schemas.openxmlformats.org/officeDocument/2006/math">
                    <m:oMathParaPr>
                      <m:jc m:val="centerGroup"/>
                    </m:oMathParaPr>
                    <m:oMath xmlns:m="http://schemas.openxmlformats.org/officeDocument/2006/math">
                      <m:d>
                        <m:dPr>
                          <m:ctrlPr>
                            <a:rPr lang="es-HN" sz="2800" b="0" i="1" smtClean="0">
                              <a:latin typeface="Cambria Math"/>
                              <a:ea typeface="Cambria Math"/>
                            </a:rPr>
                          </m:ctrlPr>
                        </m:dPr>
                        <m:e>
                          <m:r>
                            <a:rPr lang="es-HN" sz="2800" i="1">
                              <a:latin typeface="Cambria Math"/>
                              <a:ea typeface="Cambria Math"/>
                            </a:rPr>
                            <m:t>𝜌</m:t>
                          </m:r>
                          <m:r>
                            <a:rPr lang="es-HN" sz="2800" i="1">
                              <a:latin typeface="Cambria Math"/>
                              <a:ea typeface="Cambria Math"/>
                            </a:rPr>
                            <m:t>𝑔</m:t>
                          </m:r>
                          <m:sSub>
                            <m:sSubPr>
                              <m:ctrlPr>
                                <a:rPr lang="es-HN" sz="2800" i="1">
                                  <a:latin typeface="Cambria Math"/>
                                  <a:ea typeface="Cambria Math"/>
                                </a:rPr>
                              </m:ctrlPr>
                            </m:sSubPr>
                            <m:e>
                              <m:r>
                                <a:rPr lang="es-HN" sz="2800" i="1">
                                  <a:latin typeface="Cambria Math"/>
                                  <a:ea typeface="Cambria Math"/>
                                </a:rPr>
                                <m:t>𝐻</m:t>
                              </m:r>
                            </m:e>
                            <m:sub>
                              <m:r>
                                <a:rPr lang="es-HN" sz="2800" i="1">
                                  <a:latin typeface="Cambria Math"/>
                                  <a:ea typeface="Cambria Math"/>
                                </a:rPr>
                                <m:t>1</m:t>
                              </m:r>
                            </m:sub>
                          </m:sSub>
                          <m:r>
                            <a:rPr lang="es-HN" sz="2800" i="1">
                              <a:latin typeface="Cambria Math"/>
                            </a:rPr>
                            <m:t>+</m:t>
                          </m:r>
                          <m:sSub>
                            <m:sSubPr>
                              <m:ctrlPr>
                                <a:rPr lang="es-HN" sz="2800" i="1" smtClean="0">
                                  <a:latin typeface="Cambria Math"/>
                                </a:rPr>
                              </m:ctrlPr>
                            </m:sSubPr>
                            <m:e>
                              <m:r>
                                <a:rPr lang="es-HN" sz="2800" i="1">
                                  <a:latin typeface="Cambria Math"/>
                                </a:rPr>
                                <m:t>𝑃</m:t>
                              </m:r>
                            </m:e>
                            <m:sub>
                              <m:r>
                                <a:rPr lang="es-HN" sz="2800" i="1">
                                  <a:latin typeface="Cambria Math"/>
                                </a:rPr>
                                <m:t>𝐴𝑡𝑚</m:t>
                              </m:r>
                            </m:sub>
                          </m:sSub>
                        </m:e>
                      </m:d>
                      <m:r>
                        <a:rPr lang="es-HN" sz="2800" i="1" smtClean="0">
                          <a:latin typeface="Cambria Math"/>
                        </a:rPr>
                        <m:t>∗</m:t>
                      </m:r>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𝐻</m:t>
                          </m:r>
                        </m:e>
                        <m:sub>
                          <m:r>
                            <a:rPr lang="es-HN" sz="2800" i="1">
                              <a:latin typeface="Cambria Math"/>
                            </a:rPr>
                            <m:t>2</m:t>
                          </m:r>
                        </m:sub>
                      </m:sSub>
                      <m:r>
                        <a:rPr lang="es-HN" sz="2800" i="1">
                          <a:latin typeface="Cambria Math"/>
                        </a:rPr>
                        <m:t>)</m:t>
                      </m:r>
                    </m:oMath>
                  </m:oMathPara>
                </a14:m>
                <a:endParaRPr lang="en-US"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3171018" y="1612900"/>
                <a:ext cx="5972982" cy="954107"/>
              </a:xfrm>
              <a:prstGeom prst="rect">
                <a:avLst/>
              </a:prstGeom>
              <a:blipFill rotWithShape="1">
                <a:blip r:embed="rId3"/>
                <a:stretch>
                  <a:fillRect t="-5769"/>
                </a:stretch>
              </a:blipFill>
            </p:spPr>
            <p:txBody>
              <a:bodyPr/>
              <a:lstStyle/>
              <a:p>
                <a:r>
                  <a:rPr lang="en-US">
                    <a:noFill/>
                  </a:rPr>
                  <a:t> </a:t>
                </a:r>
              </a:p>
            </p:txBody>
          </p:sp>
        </mc:Fallback>
      </mc:AlternateContent>
      <p:sp>
        <p:nvSpPr>
          <p:cNvPr id="3" name="TextBox 2"/>
          <p:cNvSpPr txBox="1"/>
          <p:nvPr/>
        </p:nvSpPr>
        <p:spPr>
          <a:xfrm>
            <a:off x="3568700" y="3632219"/>
            <a:ext cx="2286000" cy="523220"/>
          </a:xfrm>
          <a:prstGeom prst="rect">
            <a:avLst/>
          </a:prstGeom>
          <a:noFill/>
        </p:spPr>
        <p:txBody>
          <a:bodyPr wrap="square" rtlCol="0">
            <a:spAutoFit/>
          </a:bodyPr>
          <a:lstStyle/>
          <a:p>
            <a:r>
              <a:rPr lang="es-HN" sz="2800" dirty="0" err="1" smtClean="0">
                <a:latin typeface="Arial" pitchFamily="34" charset="0"/>
                <a:cs typeface="Arial" pitchFamily="34" charset="0"/>
              </a:rPr>
              <a:t>Failure</a:t>
            </a:r>
            <a:r>
              <a:rPr lang="es-HN" sz="2800" dirty="0" smtClean="0">
                <a:latin typeface="Arial" pitchFamily="34" charset="0"/>
                <a:cs typeface="Arial" pitchFamily="34" charset="0"/>
              </a:rPr>
              <a:t> Point:</a:t>
            </a:r>
          </a:p>
        </p:txBody>
      </p:sp>
      <mc:AlternateContent xmlns:mc="http://schemas.openxmlformats.org/markup-compatibility/2006" xmlns:a14="http://schemas.microsoft.com/office/drawing/2010/main">
        <mc:Choice Requires="a14">
          <p:sp>
            <p:nvSpPr>
              <p:cNvPr id="10" name="TextBox 9"/>
              <p:cNvSpPr txBox="1"/>
              <p:nvPr/>
            </p:nvSpPr>
            <p:spPr>
              <a:xfrm>
                <a:off x="3721997" y="4277865"/>
                <a:ext cx="3485570" cy="523220"/>
              </a:xfrm>
              <a:prstGeom prst="rect">
                <a:avLst/>
              </a:prstGeom>
              <a:noFill/>
            </p:spPr>
            <p:txBody>
              <a:bodyPr wrap="none" rtlCol="0">
                <a:spAutoFit/>
              </a:bodyPr>
              <a:lstStyle/>
              <a:p>
                <a14:m>
                  <m:oMath xmlns:m="http://schemas.openxmlformats.org/officeDocument/2006/math">
                    <m:sSub>
                      <m:sSubPr>
                        <m:ctrlPr>
                          <a:rPr lang="es-HN" sz="2800" i="1" smtClean="0">
                            <a:latin typeface="Cambria Math"/>
                          </a:rPr>
                        </m:ctrlPr>
                      </m:sSubPr>
                      <m:e>
                        <m:r>
                          <a:rPr lang="es-HN" sz="2800" i="1">
                            <a:latin typeface="Cambria Math"/>
                          </a:rPr>
                          <m:t>𝐻</m:t>
                        </m:r>
                      </m:e>
                      <m:sub>
                        <m:r>
                          <a:rPr lang="es-HN" sz="2800" i="1">
                            <a:latin typeface="Cambria Math"/>
                          </a:rPr>
                          <m:t>2</m:t>
                        </m:r>
                      </m:sub>
                    </m:sSub>
                    <m:r>
                      <m:rPr>
                        <m:nor/>
                      </m:rPr>
                      <a:rPr lang="en-US" sz="2800" dirty="0"/>
                      <m:t> = 0 </m:t>
                    </m:r>
                    <m:r>
                      <a:rPr lang="es-HN" sz="2800" i="1" smtClean="0">
                        <a:latin typeface="Cambria Math"/>
                        <a:ea typeface="Cambria Math"/>
                      </a:rPr>
                      <m:t>→</m:t>
                    </m:r>
                    <m:r>
                      <a:rPr lang="es-HN" sz="2800" b="0" i="1" smtClean="0">
                        <a:latin typeface="Cambria Math"/>
                        <a:ea typeface="Cambria Math"/>
                      </a:rPr>
                      <m:t> </m:t>
                    </m:r>
                    <m:sSub>
                      <m:sSubPr>
                        <m:ctrlPr>
                          <a:rPr lang="es-HN" sz="2800" i="1">
                            <a:latin typeface="Cambria Math"/>
                          </a:rPr>
                        </m:ctrlPr>
                      </m:sSubPr>
                      <m:e>
                        <m:r>
                          <a:rPr lang="es-HN" sz="2800" i="1">
                            <a:latin typeface="Cambria Math"/>
                          </a:rPr>
                          <m:t>𝐻</m:t>
                        </m:r>
                      </m:e>
                      <m:sub>
                        <m:r>
                          <a:rPr lang="es-HN" sz="2800" i="1">
                            <a:latin typeface="Cambria Math"/>
                          </a:rPr>
                          <m:t>1</m:t>
                        </m:r>
                      </m:sub>
                    </m:sSub>
                  </m:oMath>
                </a14:m>
                <a:r>
                  <a:rPr lang="en-US" sz="2800" dirty="0" smtClean="0"/>
                  <a:t> = </a:t>
                </a:r>
                <a14:m>
                  <m:oMath xmlns:m="http://schemas.openxmlformats.org/officeDocument/2006/math">
                    <m:sSub>
                      <m:sSubPr>
                        <m:ctrlPr>
                          <a:rPr lang="es-HN" sz="2800" i="1">
                            <a:latin typeface="Cambria Math"/>
                          </a:rPr>
                        </m:ctrlPr>
                      </m:sSubPr>
                      <m:e>
                        <m:r>
                          <a:rPr lang="es-HN" sz="2800" i="1">
                            <a:latin typeface="Cambria Math"/>
                          </a:rPr>
                          <m:t>𝐻</m:t>
                        </m:r>
                      </m:e>
                      <m:sub>
                        <m:r>
                          <a:rPr lang="es-HN" sz="2800" b="0" i="1" smtClean="0">
                            <a:latin typeface="Cambria Math"/>
                          </a:rPr>
                          <m:t>3</m:t>
                        </m:r>
                        <m:r>
                          <a:rPr lang="es-HN" sz="2800" b="0" i="1" smtClean="0">
                            <a:latin typeface="Cambria Math"/>
                          </a:rPr>
                          <m:t>𝑀𝑎𝑥</m:t>
                        </m:r>
                      </m:sub>
                    </m:sSub>
                  </m:oMath>
                </a14:m>
                <a:endParaRPr lang="en-US" sz="28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3721997" y="4277865"/>
                <a:ext cx="3485570" cy="523220"/>
              </a:xfrm>
              <a:prstGeom prst="rect">
                <a:avLst/>
              </a:prstGeom>
              <a:blipFill rotWithShape="1">
                <a:blip r:embed="rId4"/>
                <a:stretch>
                  <a:fillRect t="-10465" b="-32558"/>
                </a:stretch>
              </a:blipFill>
            </p:spPr>
            <p:txBody>
              <a:bodyPr/>
              <a:lstStyle/>
              <a:p>
                <a:r>
                  <a:rPr lang="en-US">
                    <a:noFill/>
                  </a:rPr>
                  <a:t> </a:t>
                </a:r>
              </a:p>
            </p:txBody>
          </p:sp>
        </mc:Fallback>
      </mc:AlternateContent>
    </p:spTree>
    <p:extLst>
      <p:ext uri="{BB962C8B-B14F-4D97-AF65-F5344CB8AC3E}">
        <p14:creationId xmlns:p14="http://schemas.microsoft.com/office/powerpoint/2010/main" val="14422220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Siphon</a:t>
            </a:r>
            <a:r>
              <a:rPr lang="es-HN" dirty="0" smtClean="0"/>
              <a:t> </a:t>
            </a:r>
            <a:r>
              <a:rPr lang="es-HN" dirty="0" err="1" smtClean="0"/>
              <a:t>Hydrostatics</a:t>
            </a:r>
            <a:endParaRPr lang="en-US" dirty="0"/>
          </a:p>
        </p:txBody>
      </p:sp>
      <mc:AlternateContent xmlns:mc="http://schemas.openxmlformats.org/markup-compatibility/2006" xmlns:a14="http://schemas.microsoft.com/office/drawing/2010/main">
        <mc:Choice Requires="a14">
          <p:sp>
            <p:nvSpPr>
              <p:cNvPr id="12" name="TextBox 11"/>
              <p:cNvSpPr txBox="1"/>
              <p:nvPr/>
            </p:nvSpPr>
            <p:spPr>
              <a:xfrm>
                <a:off x="-1" y="2248372"/>
                <a:ext cx="9144001" cy="954107"/>
              </a:xfrm>
              <a:prstGeom prst="rect">
                <a:avLst/>
              </a:prstGeom>
              <a:noFill/>
            </p:spPr>
            <p:txBody>
              <a:bodyPr wrap="square" rtlCol="0">
                <a:spAutoFit/>
              </a:bodyPr>
              <a:lstStyle/>
              <a:p>
                <a14:m>
                  <m:oMath xmlns:m="http://schemas.openxmlformats.org/officeDocument/2006/math">
                    <m:sSub>
                      <m:sSubPr>
                        <m:ctrlPr>
                          <a:rPr lang="es-HN" sz="2800" i="1" smtClean="0">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oMath>
                </a14:m>
                <a:r>
                  <a:rPr lang="en-US" sz="2800" dirty="0" smtClean="0"/>
                  <a:t> =</a:t>
                </a:r>
                <a:r>
                  <a:rPr lang="en-US" sz="2800" dirty="0"/>
                  <a:t> </a:t>
                </a:r>
                <a:endParaRPr lang="en-US" sz="2800" dirty="0" smtClean="0"/>
              </a:p>
              <a:p>
                <a:r>
                  <a:rPr lang="en-US" sz="2800" b="0" dirty="0">
                    <a:ea typeface="Cambria Math"/>
                  </a:rPr>
                  <a:t>	</a:t>
                </a:r>
                <a:r>
                  <a:rPr lang="en-US" sz="2800" b="0" dirty="0" smtClean="0">
                    <a:ea typeface="Cambria Math"/>
                  </a:rPr>
                  <a:t>		</a:t>
                </a:r>
                <a14:m>
                  <m:oMath xmlns:m="http://schemas.openxmlformats.org/officeDocument/2006/math">
                    <m:d>
                      <m:dPr>
                        <m:ctrlPr>
                          <a:rPr lang="es-HN" sz="2800" b="0" i="1" smtClean="0">
                            <a:latin typeface="Cambria Math"/>
                            <a:ea typeface="Cambria Math"/>
                          </a:rPr>
                        </m:ctrlPr>
                      </m:dPr>
                      <m:e>
                        <m:r>
                          <a:rPr lang="es-HN" sz="2800" i="1">
                            <a:latin typeface="Cambria Math"/>
                            <a:ea typeface="Cambria Math"/>
                          </a:rPr>
                          <m:t>𝜌</m:t>
                        </m:r>
                        <m:r>
                          <a:rPr lang="es-HN" sz="2800" i="1">
                            <a:latin typeface="Cambria Math"/>
                            <a:ea typeface="Cambria Math"/>
                          </a:rPr>
                          <m:t>𝑔</m:t>
                        </m:r>
                        <m:sSub>
                          <m:sSubPr>
                            <m:ctrlPr>
                              <a:rPr lang="es-HN" sz="2800" i="1">
                                <a:latin typeface="Cambria Math"/>
                                <a:ea typeface="Cambria Math"/>
                              </a:rPr>
                            </m:ctrlPr>
                          </m:sSubPr>
                          <m:e>
                            <m:r>
                              <a:rPr lang="es-HN" sz="2800" i="1">
                                <a:latin typeface="Cambria Math"/>
                                <a:ea typeface="Cambria Math"/>
                              </a:rPr>
                              <m:t>𝐻</m:t>
                            </m:r>
                          </m:e>
                          <m:sub>
                            <m:r>
                              <a:rPr lang="es-HN" sz="2800" b="0" i="1" smtClean="0">
                                <a:latin typeface="Cambria Math"/>
                                <a:ea typeface="Cambria Math"/>
                              </a:rPr>
                              <m:t>3</m:t>
                            </m:r>
                            <m:r>
                              <a:rPr lang="es-HN" sz="2800" b="0" i="1" smtClean="0">
                                <a:latin typeface="Cambria Math"/>
                                <a:ea typeface="Cambria Math"/>
                              </a:rPr>
                              <m:t>𝑀𝑎𝑥</m:t>
                            </m:r>
                          </m:sub>
                        </m:sSub>
                        <m:r>
                          <a:rPr lang="es-HN" sz="2800" i="1">
                            <a:latin typeface="Cambria Math"/>
                          </a:rPr>
                          <m:t>+</m:t>
                        </m:r>
                        <m:sSub>
                          <m:sSubPr>
                            <m:ctrlPr>
                              <a:rPr lang="es-HN" sz="2800" i="1" smtClean="0">
                                <a:latin typeface="Cambria Math"/>
                              </a:rPr>
                            </m:ctrlPr>
                          </m:sSubPr>
                          <m:e>
                            <m:r>
                              <a:rPr lang="es-HN" sz="2800" i="1">
                                <a:latin typeface="Cambria Math"/>
                              </a:rPr>
                              <m:t>𝑃</m:t>
                            </m:r>
                          </m:e>
                          <m:sub>
                            <m:r>
                              <a:rPr lang="es-HN" sz="2800" i="1">
                                <a:latin typeface="Cambria Math"/>
                              </a:rPr>
                              <m:t>𝐴𝑡𝑚</m:t>
                            </m:r>
                          </m:sub>
                        </m:sSub>
                      </m:e>
                    </m:d>
                  </m:oMath>
                </a14:m>
                <a:r>
                  <a:rPr lang="es-HN" sz="2800" b="0" dirty="0" smtClean="0">
                    <a:latin typeface="Cambria Math"/>
                  </a:rPr>
                  <a:t>*</a:t>
                </a:r>
                <a14:m>
                  <m:oMath xmlns:m="http://schemas.openxmlformats.org/officeDocument/2006/math">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smtClean="0">
                            <a:latin typeface="Cambria Math"/>
                          </a:rPr>
                        </m:ctrlPr>
                      </m:sSubPr>
                      <m:e>
                        <m:r>
                          <a:rPr lang="es-HN" sz="2800" i="1">
                            <a:latin typeface="Cambria Math"/>
                          </a:rPr>
                          <m:t>𝐻</m:t>
                        </m:r>
                      </m:e>
                      <m:sub>
                        <m:r>
                          <a:rPr lang="es-HN" sz="2800" b="0" i="1" smtClean="0">
                            <a:latin typeface="Cambria Math"/>
                          </a:rPr>
                          <m:t>3</m:t>
                        </m:r>
                        <m:r>
                          <a:rPr lang="es-HN" sz="2800" b="0" i="1" smtClean="0">
                            <a:latin typeface="Cambria Math"/>
                          </a:rPr>
                          <m:t>𝑀𝑎𝑥</m:t>
                        </m:r>
                      </m:sub>
                    </m:sSub>
                    <m:r>
                      <a:rPr lang="es-HN" sz="2800" i="1">
                        <a:latin typeface="Cambria Math"/>
                      </a:rPr>
                      <m:t>)</m:t>
                    </m:r>
                  </m:oMath>
                </a14:m>
                <a:endParaRPr lang="en-US" sz="2800" dirty="0"/>
              </a:p>
            </p:txBody>
          </p:sp>
        </mc:Choice>
        <mc:Fallback xmlns="">
          <p:sp>
            <p:nvSpPr>
              <p:cNvPr id="12" name="TextBox 11"/>
              <p:cNvSpPr txBox="1">
                <a:spLocks noRot="1" noChangeAspect="1" noMove="1" noResize="1" noEditPoints="1" noAdjustHandles="1" noChangeArrowheads="1" noChangeShapeType="1" noTextEdit="1"/>
              </p:cNvSpPr>
              <p:nvPr/>
            </p:nvSpPr>
            <p:spPr>
              <a:xfrm>
                <a:off x="-1" y="2248372"/>
                <a:ext cx="9144001" cy="954107"/>
              </a:xfrm>
              <a:prstGeom prst="rect">
                <a:avLst/>
              </a:prstGeom>
              <a:blipFill rotWithShape="1">
                <a:blip r:embed="rId2"/>
                <a:stretch>
                  <a:fillRect t="-5769" b="-160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33400" y="3991674"/>
                <a:ext cx="8424422" cy="560090"/>
              </a:xfrm>
              <a:prstGeom prst="rect">
                <a:avLst/>
              </a:prstGeom>
              <a:noFill/>
            </p:spPr>
            <p:txBody>
              <a:bodyPr wrap="none" rtlCol="0">
                <a:spAutoFit/>
              </a:bodyPr>
              <a:lstStyle/>
              <a:p>
                <a:r>
                  <a:rPr lang="en-US" sz="2800" i="1" dirty="0" smtClean="0"/>
                  <a:t>0</a:t>
                </a:r>
                <a:r>
                  <a:rPr lang="en-US" sz="2800" dirty="0" smtClean="0"/>
                  <a:t> =</a:t>
                </a:r>
                <a14:m>
                  <m:oMath xmlns:m="http://schemas.openxmlformats.org/officeDocument/2006/math">
                    <m:r>
                      <a:rPr lang="es-HN" sz="2800" i="1">
                        <a:latin typeface="Cambria Math"/>
                        <a:ea typeface="Cambria Math"/>
                      </a:rPr>
                      <m:t>𝜌</m:t>
                    </m:r>
                    <m:r>
                      <a:rPr lang="es-HN" sz="2800" i="1">
                        <a:latin typeface="Cambria Math"/>
                        <a:ea typeface="Cambria Math"/>
                      </a:rPr>
                      <m:t>𝑔</m:t>
                    </m:r>
                    <m:sSup>
                      <m:sSupPr>
                        <m:ctrlPr>
                          <a:rPr lang="es-HN" sz="2800" b="1" i="1">
                            <a:latin typeface="Cambria Math"/>
                          </a:rPr>
                        </m:ctrlPr>
                      </m:sSupPr>
                      <m:e>
                        <m:sSub>
                          <m:sSubPr>
                            <m:ctrlPr>
                              <a:rPr lang="es-HN" sz="2800" b="1" i="1">
                                <a:latin typeface="Cambria Math"/>
                              </a:rPr>
                            </m:ctrlPr>
                          </m:sSubPr>
                          <m:e>
                            <m:r>
                              <a:rPr lang="es-HN" sz="2800" b="1" i="1">
                                <a:latin typeface="Cambria Math"/>
                                <a:ea typeface="Cambria Math"/>
                              </a:rPr>
                              <m:t>𝑯</m:t>
                            </m:r>
                          </m:e>
                          <m:sub>
                            <m:r>
                              <a:rPr lang="es-HN" sz="2800" b="1" i="1">
                                <a:latin typeface="Cambria Math"/>
                              </a:rPr>
                              <m:t>𝟑</m:t>
                            </m:r>
                            <m:r>
                              <a:rPr lang="es-HN" sz="2800" b="1" i="1">
                                <a:latin typeface="Cambria Math"/>
                              </a:rPr>
                              <m:t>𝑴𝒂𝒙</m:t>
                            </m:r>
                          </m:sub>
                        </m:sSub>
                      </m:e>
                      <m:sup>
                        <m:r>
                          <a:rPr lang="es-HN" sz="2800" b="1" i="1">
                            <a:latin typeface="Cambria Math"/>
                          </a:rPr>
                          <m:t>𝟐</m:t>
                        </m:r>
                      </m:sup>
                    </m:sSup>
                    <m:r>
                      <a:rPr lang="es-HN" sz="2800" b="0" i="1" smtClean="0">
                        <a:latin typeface="Cambria Math"/>
                      </a:rPr>
                      <m:t>+</m:t>
                    </m:r>
                    <m:r>
                      <a:rPr lang="es-HN" sz="2800" b="0" i="1" smtClean="0">
                        <a:latin typeface="Cambria Math"/>
                        <a:ea typeface="Cambria Math"/>
                      </a:rPr>
                      <m:t>(</m:t>
                    </m:r>
                    <m:r>
                      <a:rPr lang="es-HN" sz="2800" i="1">
                        <a:latin typeface="Cambria Math"/>
                        <a:ea typeface="Cambria Math"/>
                      </a:rPr>
                      <m:t>𝜌</m:t>
                    </m:r>
                    <m:r>
                      <a:rPr lang="es-HN" sz="2800" i="1">
                        <a:latin typeface="Cambria Math"/>
                        <a:ea typeface="Cambria Math"/>
                      </a:rPr>
                      <m:t>𝑔</m:t>
                    </m:r>
                    <m:sSub>
                      <m:sSubPr>
                        <m:ctrlPr>
                          <a:rPr lang="es-HN" sz="2800" i="1">
                            <a:latin typeface="Cambria Math"/>
                          </a:rPr>
                        </m:ctrlPr>
                      </m:sSubPr>
                      <m:e>
                        <m:r>
                          <a:rPr lang="es-HN" sz="2800" i="1">
                            <a:latin typeface="Cambria Math"/>
                          </a:rPr>
                          <m:t>(</m:t>
                        </m:r>
                        <m:r>
                          <a:rPr lang="es-HN" sz="2800" i="1">
                            <a:latin typeface="Cambria Math"/>
                          </a:rPr>
                          <m:t>𝐿</m:t>
                        </m:r>
                      </m:e>
                      <m:sub>
                        <m:r>
                          <a:rPr lang="es-HN" sz="2800" i="1">
                            <a:latin typeface="Cambria Math"/>
                          </a:rPr>
                          <m:t>2</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3</m:t>
                        </m:r>
                      </m:sub>
                    </m:sSub>
                    <m:r>
                      <a:rPr lang="es-HN" sz="2800" i="1">
                        <a:latin typeface="Cambria Math"/>
                      </a:rPr>
                      <m:t>)+</m:t>
                    </m:r>
                    <m:sSub>
                      <m:sSubPr>
                        <m:ctrlPr>
                          <a:rPr lang="es-HN" sz="2800" i="1">
                            <a:latin typeface="Cambria Math"/>
                          </a:rPr>
                        </m:ctrlPr>
                      </m:sSubPr>
                      <m:e>
                        <m:r>
                          <a:rPr lang="es-HN" sz="2800" i="1">
                            <a:latin typeface="Cambria Math"/>
                          </a:rPr>
                          <m:t>𝑃</m:t>
                        </m:r>
                      </m:e>
                      <m:sub>
                        <m:r>
                          <a:rPr lang="es-HN" sz="2800" i="1">
                            <a:latin typeface="Cambria Math"/>
                          </a:rPr>
                          <m:t>𝐴𝑡𝑚</m:t>
                        </m:r>
                      </m:sub>
                    </m:sSub>
                    <m:r>
                      <a:rPr lang="es-HN" sz="2800" i="1">
                        <a:latin typeface="Cambria Math"/>
                      </a:rPr>
                      <m:t>)</m:t>
                    </m:r>
                    <m:sSub>
                      <m:sSubPr>
                        <m:ctrlPr>
                          <a:rPr lang="es-HN" sz="2800" b="1" i="1">
                            <a:latin typeface="Cambria Math"/>
                            <a:ea typeface="Cambria Math"/>
                          </a:rPr>
                        </m:ctrlPr>
                      </m:sSubPr>
                      <m:e>
                        <m:r>
                          <a:rPr lang="es-HN" sz="2800" b="1" i="1">
                            <a:latin typeface="Cambria Math"/>
                            <a:ea typeface="Cambria Math"/>
                          </a:rPr>
                          <m:t>𝑯</m:t>
                        </m:r>
                      </m:e>
                      <m:sub>
                        <m:r>
                          <a:rPr lang="es-HN" sz="2800" b="1" i="1">
                            <a:latin typeface="Cambria Math"/>
                            <a:ea typeface="Cambria Math"/>
                          </a:rPr>
                          <m:t>𝟑</m:t>
                        </m:r>
                        <m:r>
                          <a:rPr lang="es-HN" sz="2800" b="1" i="1">
                            <a:latin typeface="Cambria Math"/>
                            <a:ea typeface="Cambria Math"/>
                          </a:rPr>
                          <m:t>𝑴𝒂𝒙</m:t>
                        </m:r>
                      </m:sub>
                    </m:sSub>
                  </m:oMath>
                </a14:m>
                <a:r>
                  <a:rPr lang="en-US" sz="2800" dirty="0" smtClean="0"/>
                  <a:t>- </a:t>
                </a:r>
                <a14:m>
                  <m:oMath xmlns:m="http://schemas.openxmlformats.org/officeDocument/2006/math">
                    <m:sSub>
                      <m:sSubPr>
                        <m:ctrlPr>
                          <a:rPr lang="es-HN" sz="2800" i="1">
                            <a:latin typeface="Cambria Math"/>
                            <a:ea typeface="Cambria Math"/>
                          </a:rPr>
                        </m:ctrlPr>
                      </m:sSubPr>
                      <m:e>
                        <m:r>
                          <a:rPr lang="es-HN" sz="2800" i="1">
                            <a:latin typeface="Cambria Math"/>
                            <a:ea typeface="Cambria Math"/>
                          </a:rPr>
                          <m:t>𝑃</m:t>
                        </m:r>
                      </m:e>
                      <m:sub>
                        <m:r>
                          <a:rPr lang="es-HN" sz="2800" i="1">
                            <a:latin typeface="Cambria Math"/>
                            <a:ea typeface="Cambria Math"/>
                          </a:rPr>
                          <m:t>𝐴𝑡𝑚</m:t>
                        </m:r>
                      </m:sub>
                    </m:sSub>
                    <m:r>
                      <a:rPr lang="es-HN" sz="2800" i="1">
                        <a:latin typeface="Cambria Math"/>
                      </a:rPr>
                      <m:t>(</m:t>
                    </m:r>
                    <m:sSub>
                      <m:sSubPr>
                        <m:ctrlPr>
                          <a:rPr lang="es-HN" sz="2800" i="1">
                            <a:latin typeface="Cambria Math"/>
                          </a:rPr>
                        </m:ctrlPr>
                      </m:sSubPr>
                      <m:e>
                        <m:r>
                          <a:rPr lang="es-HN" sz="2800" i="1">
                            <a:latin typeface="Cambria Math"/>
                          </a:rPr>
                          <m:t>𝐿</m:t>
                        </m:r>
                      </m:e>
                      <m:sub>
                        <m:r>
                          <a:rPr lang="es-HN" sz="2800" i="1">
                            <a:latin typeface="Cambria Math"/>
                          </a:rPr>
                          <m:t>1</m:t>
                        </m:r>
                      </m:sub>
                    </m:sSub>
                    <m:r>
                      <a:rPr lang="es-HN" sz="2800" i="1">
                        <a:latin typeface="Cambria Math"/>
                      </a:rPr>
                      <m:t>)</m:t>
                    </m:r>
                  </m:oMath>
                </a14:m>
                <a:r>
                  <a:rPr lang="en-US" sz="2800" dirty="0"/>
                  <a:t> </a:t>
                </a:r>
              </a:p>
            </p:txBody>
          </p:sp>
        </mc:Choice>
        <mc:Fallback xmlns="">
          <p:sp>
            <p:nvSpPr>
              <p:cNvPr id="13" name="TextBox 12"/>
              <p:cNvSpPr txBox="1">
                <a:spLocks noRot="1" noChangeAspect="1" noMove="1" noResize="1" noEditPoints="1" noAdjustHandles="1" noChangeArrowheads="1" noChangeShapeType="1" noTextEdit="1"/>
              </p:cNvSpPr>
              <p:nvPr/>
            </p:nvSpPr>
            <p:spPr>
              <a:xfrm>
                <a:off x="533400" y="3991674"/>
                <a:ext cx="8424422" cy="560090"/>
              </a:xfrm>
              <a:prstGeom prst="rect">
                <a:avLst/>
              </a:prstGeom>
              <a:blipFill rotWithShape="1">
                <a:blip r:embed="rId3"/>
                <a:stretch>
                  <a:fillRect l="-1521" t="-3261" b="-30435"/>
                </a:stretch>
              </a:blipFill>
            </p:spPr>
            <p:txBody>
              <a:bodyPr/>
              <a:lstStyle/>
              <a:p>
                <a:r>
                  <a:rPr lang="en-US">
                    <a:noFill/>
                  </a:rPr>
                  <a:t> </a:t>
                </a:r>
              </a:p>
            </p:txBody>
          </p:sp>
        </mc:Fallback>
      </mc:AlternateContent>
    </p:spTree>
    <p:extLst>
      <p:ext uri="{BB962C8B-B14F-4D97-AF65-F5344CB8AC3E}">
        <p14:creationId xmlns:p14="http://schemas.microsoft.com/office/powerpoint/2010/main" val="15213284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4294967295"/>
          </p:nvPr>
        </p:nvSpPr>
        <p:spPr>
          <a:xfrm>
            <a:off x="533400" y="1581151"/>
            <a:ext cx="4038600" cy="4114800"/>
          </a:xfrm>
        </p:spPr>
        <p:txBody>
          <a:bodyPr>
            <a:normAutofit fontScale="92500" lnSpcReduction="20000"/>
          </a:bodyPr>
          <a:lstStyle/>
          <a:p>
            <a:pPr marL="0" indent="0" algn="ctr" eaLnBrk="1" hangingPunct="1">
              <a:buNone/>
            </a:pPr>
            <a:r>
              <a:rPr lang="en-US" sz="4000" b="1" u="sng" dirty="0" smtClean="0">
                <a:latin typeface="Arial" pitchFamily="34" charset="0"/>
                <a:cs typeface="Arial" pitchFamily="34" charset="0"/>
              </a:rPr>
              <a:t>Filtration Cycle</a:t>
            </a:r>
          </a:p>
          <a:p>
            <a:pPr marL="0" indent="0" algn="ctr" eaLnBrk="1" hangingPunct="1">
              <a:buNone/>
            </a:pPr>
            <a:endParaRPr lang="en-US" b="1" u="sng" dirty="0">
              <a:latin typeface="Arial" pitchFamily="34" charset="0"/>
              <a:cs typeface="Arial" pitchFamily="34" charset="0"/>
            </a:endParaRPr>
          </a:p>
          <a:p>
            <a:r>
              <a:rPr lang="en-US" dirty="0" smtClean="0">
                <a:latin typeface="Arial" pitchFamily="34" charset="0"/>
                <a:cs typeface="Arial" pitchFamily="34" charset="0"/>
              </a:rPr>
              <a:t>Air blocks the siphon tube</a:t>
            </a:r>
          </a:p>
          <a:p>
            <a:endParaRPr lang="en-US" dirty="0">
              <a:latin typeface="Arial" pitchFamily="34" charset="0"/>
              <a:cs typeface="Arial" pitchFamily="34" charset="0"/>
            </a:endParaRPr>
          </a:p>
          <a:p>
            <a:r>
              <a:rPr lang="en-US" dirty="0" smtClean="0">
                <a:latin typeface="Arial" pitchFamily="34" charset="0"/>
                <a:cs typeface="Arial" pitchFamily="34" charset="0"/>
              </a:rPr>
              <a:t>Water enters through the 4 inlets and exits through the 3 outlets</a:t>
            </a:r>
            <a:endParaRPr lang="en-US" dirty="0">
              <a:latin typeface="Arial" pitchFamily="34" charset="0"/>
              <a:cs typeface="Arial" pitchFamily="34" charset="0"/>
            </a:endParaRPr>
          </a:p>
          <a:p>
            <a:pPr lvl="1" eaLnBrk="1" hangingPunct="1">
              <a:buFont typeface="Wingdings" pitchFamily="2" charset="2"/>
              <a:buChar char="Ø"/>
            </a:pPr>
            <a:endParaRPr lang="en-US" dirty="0">
              <a:latin typeface="Arial" pitchFamily="34" charset="0"/>
              <a:cs typeface="Arial" pitchFamily="34" charset="0"/>
            </a:endParaRPr>
          </a:p>
        </p:txBody>
      </p:sp>
      <p:sp>
        <p:nvSpPr>
          <p:cNvPr id="77" name="Rectangle 5" descr="Cork"/>
          <p:cNvSpPr>
            <a:spLocks noChangeArrowheads="1"/>
          </p:cNvSpPr>
          <p:nvPr/>
        </p:nvSpPr>
        <p:spPr bwMode="auto">
          <a:xfrm>
            <a:off x="5651274" y="1916113"/>
            <a:ext cx="1493837" cy="18192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78" name="Chord 77"/>
          <p:cNvSpPr/>
          <p:nvPr/>
        </p:nvSpPr>
        <p:spPr bwMode="auto">
          <a:xfrm rot="5400000" flipH="1">
            <a:off x="7221311" y="1635126"/>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79" name="Rectangle 5" descr="Cork"/>
          <p:cNvSpPr>
            <a:spLocks noChangeArrowheads="1"/>
          </p:cNvSpPr>
          <p:nvPr/>
        </p:nvSpPr>
        <p:spPr bwMode="auto">
          <a:xfrm>
            <a:off x="7264174" y="3919538"/>
            <a:ext cx="433387" cy="1027113"/>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0" name="Rectangle 5" descr="Cork"/>
          <p:cNvSpPr>
            <a:spLocks noChangeArrowheads="1"/>
          </p:cNvSpPr>
          <p:nvPr/>
        </p:nvSpPr>
        <p:spPr bwMode="auto">
          <a:xfrm>
            <a:off x="5659211" y="3722688"/>
            <a:ext cx="1495425" cy="2398713"/>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1" name="Rectangle 5" descr="Cork"/>
          <p:cNvSpPr>
            <a:spLocks noChangeArrowheads="1"/>
          </p:cNvSpPr>
          <p:nvPr/>
        </p:nvSpPr>
        <p:spPr bwMode="auto">
          <a:xfrm>
            <a:off x="5670324" y="4959351"/>
            <a:ext cx="1495425" cy="1173162"/>
          </a:xfrm>
          <a:prstGeom prst="rect">
            <a:avLst/>
          </a:prstGeom>
          <a:blipFill>
            <a:blip r:embed="rId2" cstate="print">
              <a:extLst>
                <a:ext uri="{28A0092B-C50C-407E-A947-70E740481C1C}">
                  <a14:useLocalDpi xmlns:a14="http://schemas.microsoft.com/office/drawing/2010/main" val="0"/>
                </a:ext>
              </a:extLst>
            </a:blip>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82" name="Freeform 81"/>
          <p:cNvSpPr/>
          <p:nvPr/>
        </p:nvSpPr>
        <p:spPr bwMode="auto">
          <a:xfrm>
            <a:off x="5649686" y="1530351"/>
            <a:ext cx="1495425"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3" name="Freeform 82"/>
          <p:cNvSpPr/>
          <p:nvPr/>
        </p:nvSpPr>
        <p:spPr bwMode="auto">
          <a:xfrm>
            <a:off x="7265761" y="3638551"/>
            <a:ext cx="431800" cy="1312862"/>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4" name="Freeform 83"/>
          <p:cNvSpPr/>
          <p:nvPr/>
        </p:nvSpPr>
        <p:spPr bwMode="auto">
          <a:xfrm flipH="1" flipV="1">
            <a:off x="8492899" y="3773488"/>
            <a:ext cx="150812" cy="2135188"/>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85" name="Rectangle 5" descr="Cork"/>
          <p:cNvSpPr>
            <a:spLocks noChangeArrowheads="1"/>
          </p:cNvSpPr>
          <p:nvPr/>
        </p:nvSpPr>
        <p:spPr bwMode="auto">
          <a:xfrm flipH="1" flipV="1">
            <a:off x="7681686" y="3776663"/>
            <a:ext cx="833438" cy="152400"/>
          </a:xfrm>
          <a:prstGeom prst="rect">
            <a:avLst/>
          </a:prstGeom>
          <a:solidFill>
            <a:srgbClr val="FFFFFF"/>
          </a:solidFill>
          <a:ln w="12700">
            <a:noFill/>
            <a:miter lim="800000"/>
            <a:headEnd type="none" w="sm" len="sm"/>
            <a:tailEnd type="none" w="med" len="sm"/>
          </a:ln>
          <a:extLst/>
        </p:spPr>
        <p:txBody>
          <a:bodyPr rot="10800000"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18444" name="Straight Connector 85"/>
          <p:cNvCxnSpPr>
            <a:cxnSpLocks noChangeShapeType="1"/>
          </p:cNvCxnSpPr>
          <p:nvPr/>
        </p:nvCxnSpPr>
        <p:spPr bwMode="auto">
          <a:xfrm flipH="1" flipV="1">
            <a:off x="7681686" y="3941763"/>
            <a:ext cx="833438"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8445" name="Straight Connector 86"/>
          <p:cNvCxnSpPr>
            <a:cxnSpLocks noChangeShapeType="1"/>
          </p:cNvCxnSpPr>
          <p:nvPr/>
        </p:nvCxnSpPr>
        <p:spPr bwMode="auto">
          <a:xfrm flipH="1" flipV="1">
            <a:off x="7678511" y="3773488"/>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nvGrpSpPr>
          <p:cNvPr id="88" name="Group 87"/>
          <p:cNvGrpSpPr/>
          <p:nvPr/>
        </p:nvGrpSpPr>
        <p:grpSpPr>
          <a:xfrm>
            <a:off x="6791171" y="1986996"/>
            <a:ext cx="751909" cy="2013849"/>
            <a:chOff x="2837111" y="2489571"/>
            <a:chExt cx="751909" cy="2013849"/>
          </a:xfrm>
          <a:solidFill>
            <a:srgbClr val="FFFFFF"/>
          </a:solidFill>
        </p:grpSpPr>
        <p:sp>
          <p:nvSpPr>
            <p:cNvPr id="89"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0" name="Rectangle 89"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1" name="Rectangle 90"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92" name="Rectangle 5" descr="Cork"/>
          <p:cNvSpPr>
            <a:spLocks noChangeArrowheads="1"/>
          </p:cNvSpPr>
          <p:nvPr/>
        </p:nvSpPr>
        <p:spPr bwMode="auto">
          <a:xfrm>
            <a:off x="6654574" y="3724276"/>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3" name="Rectangle 5" descr="Cork"/>
          <p:cNvSpPr>
            <a:spLocks noChangeArrowheads="1"/>
          </p:cNvSpPr>
          <p:nvPr/>
        </p:nvSpPr>
        <p:spPr bwMode="auto">
          <a:xfrm>
            <a:off x="7418161" y="3908426"/>
            <a:ext cx="107950" cy="892175"/>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nvGrpSpPr>
          <p:cNvPr id="18449" name="Group 66"/>
          <p:cNvGrpSpPr>
            <a:grpSpLocks/>
          </p:cNvGrpSpPr>
          <p:nvPr/>
        </p:nvGrpSpPr>
        <p:grpSpPr bwMode="auto">
          <a:xfrm>
            <a:off x="7307036" y="1482726"/>
            <a:ext cx="60325" cy="490537"/>
            <a:chOff x="3352800" y="2125980"/>
            <a:chExt cx="60960" cy="350520"/>
          </a:xfrm>
        </p:grpSpPr>
        <p:cxnSp>
          <p:nvCxnSpPr>
            <p:cNvPr id="18450" name="Straight Connector 96"/>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8451" name="Straight Connector 97"/>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8452" name="Group 65"/>
          <p:cNvGrpSpPr>
            <a:grpSpLocks/>
          </p:cNvGrpSpPr>
          <p:nvPr/>
        </p:nvGrpSpPr>
        <p:grpSpPr bwMode="auto">
          <a:xfrm rot="5400000">
            <a:off x="7221311" y="1635126"/>
            <a:ext cx="228600" cy="228600"/>
            <a:chOff x="3844290" y="2049780"/>
            <a:chExt cx="228600" cy="228600"/>
          </a:xfrm>
        </p:grpSpPr>
        <p:sp>
          <p:nvSpPr>
            <p:cNvPr id="100" name="Chord 99"/>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01" name="Chord 100"/>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02" name="Chord 101"/>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03" name="Rectangle 102"/>
          <p:cNvSpPr/>
          <p:nvPr/>
        </p:nvSpPr>
        <p:spPr bwMode="auto">
          <a:xfrm>
            <a:off x="7319736" y="1914526"/>
            <a:ext cx="36513" cy="74612"/>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4" name="Rectangle 5" descr="Cork"/>
          <p:cNvSpPr>
            <a:spLocks noChangeArrowheads="1"/>
          </p:cNvSpPr>
          <p:nvPr/>
        </p:nvSpPr>
        <p:spPr bwMode="auto">
          <a:xfrm>
            <a:off x="6784749" y="3695701"/>
            <a:ext cx="119062" cy="2905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5" name="Rectangle 5" descr="Cork"/>
          <p:cNvSpPr>
            <a:spLocks noChangeArrowheads="1"/>
          </p:cNvSpPr>
          <p:nvPr/>
        </p:nvSpPr>
        <p:spPr bwMode="auto">
          <a:xfrm>
            <a:off x="6786336" y="2627313"/>
            <a:ext cx="128588" cy="1081088"/>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6" name="Oval 14"/>
          <p:cNvSpPr>
            <a:spLocks noChangeArrowheads="1"/>
          </p:cNvSpPr>
          <p:nvPr/>
        </p:nvSpPr>
        <p:spPr bwMode="auto">
          <a:xfrm>
            <a:off x="7418161" y="4724401"/>
            <a:ext cx="106363" cy="96837"/>
          </a:xfrm>
          <a:prstGeom prst="ellipse">
            <a:avLst/>
          </a:prstGeom>
          <a:solidFill>
            <a:srgbClr val="FFFFFF"/>
          </a:solidFill>
          <a:ln w="12700">
            <a:noFill/>
            <a:round/>
            <a:headEnd/>
            <a:tailEnd/>
          </a:ln>
          <a:effec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95" name="Freeform 94"/>
          <p:cNvSpPr/>
          <p:nvPr/>
        </p:nvSpPr>
        <p:spPr bwMode="auto">
          <a:xfrm flipV="1">
            <a:off x="6922861" y="2125663"/>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94" name="Freeform 93"/>
          <p:cNvSpPr/>
          <p:nvPr/>
        </p:nvSpPr>
        <p:spPr bwMode="auto">
          <a:xfrm flipV="1">
            <a:off x="6772049" y="1973263"/>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33" name="Title 1"/>
          <p:cNvSpPr txBox="1">
            <a:spLocks/>
          </p:cNvSpPr>
          <p:nvPr/>
        </p:nvSpPr>
        <p:spPr>
          <a:xfrm>
            <a:off x="472168" y="22860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Siphon</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Hydrostatics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04015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0"/>
                                        <p:tgtEl>
                                          <p:spTgt spid="7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wipe(down)">
                                      <p:cBhvr>
                                        <p:cTn id="10" dur="5000"/>
                                        <p:tgtEl>
                                          <p:spTgt spid="10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3"/>
                                        </p:tgtEl>
                                        <p:attrNameLst>
                                          <p:attrName>style.visibility</p:attrName>
                                        </p:attrNameLst>
                                      </p:cBhvr>
                                      <p:to>
                                        <p:strVal val="visible"/>
                                      </p:to>
                                    </p:set>
                                    <p:animEffect transition="in" filter="wipe(up)">
                                      <p:cBhvr>
                                        <p:cTn id="13" dur="2400"/>
                                        <p:tgtEl>
                                          <p:spTgt spid="93"/>
                                        </p:tgtEl>
                                      </p:cBhvr>
                                    </p:animEffect>
                                  </p:childTnLst>
                                </p:cTn>
                              </p:par>
                              <p:par>
                                <p:cTn id="14" presetID="1" presetClass="entr" presetSubtype="0" fill="hold" grpId="1" nodeType="withEffect">
                                  <p:stCondLst>
                                    <p:cond delay="2400"/>
                                  </p:stCondLst>
                                  <p:childTnLst>
                                    <p:set>
                                      <p:cBhvr>
                                        <p:cTn id="15" dur="1" fill="hold">
                                          <p:stCondLst>
                                            <p:cond delay="0"/>
                                          </p:stCondLst>
                                        </p:cTn>
                                        <p:tgtEl>
                                          <p:spTgt spid="106"/>
                                        </p:tgtEl>
                                        <p:attrNameLst>
                                          <p:attrName>style.visibility</p:attrName>
                                        </p:attrNameLst>
                                      </p:cBhvr>
                                      <p:to>
                                        <p:strVal val="visible"/>
                                      </p:to>
                                    </p:set>
                                  </p:childTnLst>
                                </p:cTn>
                              </p:par>
                              <p:par>
                                <p:cTn id="16" presetID="0" presetClass="path" presetSubtype="0" repeatCount="3000" accel="50000" fill="hold" grpId="0" nodeType="withEffect">
                                  <p:stCondLst>
                                    <p:cond delay="25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17" dur="900" fill="hold"/>
                                        <p:tgtEl>
                                          <p:spTgt spid="106"/>
                                        </p:tgtEl>
                                        <p:attrNameLst>
                                          <p:attrName>ppt_x</p:attrName>
                                          <p:attrName>ppt_y</p:attrName>
                                        </p:attrNameLst>
                                      </p:cBhvr>
                                      <p:rCtr x="90000" y="-530000"/>
                                    </p:animMotion>
                                  </p:childTnLst>
                                </p:cTn>
                              </p:par>
                            </p:childTnLst>
                          </p:cTn>
                        </p:par>
                        <p:par>
                          <p:cTn id="18" fill="hold" nodeType="afterGroup">
                            <p:stCondLst>
                              <p:cond delay="5200"/>
                            </p:stCondLst>
                            <p:childTnLst>
                              <p:par>
                                <p:cTn id="19" presetID="1" presetClass="exit" presetSubtype="0" fill="hold" grpId="2" nodeType="afterEffect">
                                  <p:stCondLst>
                                    <p:cond delay="0"/>
                                  </p:stCondLst>
                                  <p:childTnLst>
                                    <p:set>
                                      <p:cBhvr>
                                        <p:cTn id="20" dur="1" fill="hold">
                                          <p:stCondLst>
                                            <p:cond delay="0"/>
                                          </p:stCondLst>
                                        </p:cTn>
                                        <p:tgtEl>
                                          <p:spTgt spid="1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93" grpId="0" animBg="1"/>
      <p:bldP spid="105" grpId="0" animBg="1"/>
      <p:bldP spid="106" grpId="0" animBg="1"/>
      <p:bldP spid="106" grpId="1" animBg="1"/>
      <p:bldP spid="106"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2362200"/>
            <a:ext cx="3138054"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124200" y="1752600"/>
            <a:ext cx="5943600" cy="4343400"/>
          </a:xfrm>
        </p:spPr>
        <p:txBody>
          <a:bodyPr>
            <a:normAutofit lnSpcReduction="10000"/>
          </a:bodyPr>
          <a:lstStyle/>
          <a:p>
            <a:pPr>
              <a:buBlip>
                <a:blip r:embed="rId3"/>
              </a:buBlip>
            </a:pPr>
            <a:r>
              <a:rPr lang="en-US" dirty="0" smtClean="0">
                <a:solidFill>
                  <a:schemeClr val="bg1">
                    <a:lumMod val="50000"/>
                  </a:schemeClr>
                </a:solidFill>
                <a:effectLst/>
                <a:latin typeface="Arial" pitchFamily="34" charset="0"/>
                <a:cs typeface="Arial" pitchFamily="34" charset="0"/>
              </a:rPr>
              <a:t>The AguaClara Technology and Program </a:t>
            </a:r>
          </a:p>
          <a:p>
            <a:pPr>
              <a:buBlip>
                <a:blip r:embed="rId3"/>
              </a:buBlip>
            </a:pPr>
            <a:r>
              <a:rPr lang="en-US" dirty="0" smtClean="0">
                <a:solidFill>
                  <a:schemeClr val="bg1">
                    <a:lumMod val="50000"/>
                  </a:schemeClr>
                </a:solidFill>
                <a:effectLst/>
                <a:latin typeface="Arial" pitchFamily="34" charset="0"/>
                <a:cs typeface="Arial" pitchFamily="34" charset="0"/>
              </a:rPr>
              <a:t>SRSF vs. Other Filters</a:t>
            </a:r>
          </a:p>
          <a:p>
            <a:pPr>
              <a:buBlip>
                <a:blip r:embed="rId3"/>
              </a:buBlip>
            </a:pPr>
            <a:r>
              <a:rPr lang="en-US" dirty="0" smtClean="0">
                <a:solidFill>
                  <a:schemeClr val="bg1">
                    <a:lumMod val="50000"/>
                  </a:schemeClr>
                </a:solidFill>
                <a:effectLst/>
                <a:latin typeface="Arial" pitchFamily="34" charset="0"/>
                <a:cs typeface="Arial" pitchFamily="34" charset="0"/>
              </a:rPr>
              <a:t>Siphon Hydrostatics</a:t>
            </a:r>
          </a:p>
          <a:p>
            <a:pPr>
              <a:buBlip>
                <a:blip r:embed="rId3"/>
              </a:buBlip>
            </a:pPr>
            <a:r>
              <a:rPr lang="en-US" dirty="0" smtClean="0">
                <a:solidFill>
                  <a:schemeClr val="bg1">
                    <a:lumMod val="50000"/>
                  </a:schemeClr>
                </a:solidFill>
                <a:effectLst/>
                <a:latin typeface="Arial" pitchFamily="34" charset="0"/>
                <a:cs typeface="Arial" pitchFamily="34" charset="0"/>
              </a:rPr>
              <a:t>Hydraulic Control System</a:t>
            </a:r>
          </a:p>
          <a:p>
            <a:pPr>
              <a:buBlip>
                <a:blip r:embed="rId3"/>
              </a:buBlip>
            </a:pPr>
            <a:r>
              <a:rPr lang="en-US" dirty="0" smtClean="0">
                <a:solidFill>
                  <a:schemeClr val="bg1">
                    <a:lumMod val="50000"/>
                  </a:schemeClr>
                </a:solidFill>
                <a:latin typeface="Arial" pitchFamily="34" charset="0"/>
                <a:cs typeface="Arial" pitchFamily="34" charset="0"/>
              </a:rPr>
              <a:t>Performance Data</a:t>
            </a:r>
            <a:endParaRPr lang="en-US" dirty="0" smtClean="0">
              <a:solidFill>
                <a:schemeClr val="bg1">
                  <a:lumMod val="50000"/>
                </a:schemeClr>
              </a:solidFill>
              <a:effectLst/>
              <a:latin typeface="Arial" pitchFamily="34" charset="0"/>
              <a:cs typeface="Arial" pitchFamily="34" charset="0"/>
            </a:endParaRPr>
          </a:p>
          <a:p>
            <a:pPr>
              <a:buBlip>
                <a:blip r:embed="rId3"/>
              </a:buBlip>
            </a:pPr>
            <a:r>
              <a:rPr lang="es-HN" dirty="0" err="1" smtClean="0">
                <a:solidFill>
                  <a:schemeClr val="bg1">
                    <a:lumMod val="50000"/>
                  </a:schemeClr>
                </a:solidFill>
                <a:effectLst/>
                <a:latin typeface="Arial" pitchFamily="34" charset="0"/>
                <a:cs typeface="Arial" pitchFamily="34" charset="0"/>
              </a:rPr>
              <a:t>Conclusions</a:t>
            </a:r>
            <a:r>
              <a:rPr lang="es-HN" dirty="0" smtClean="0">
                <a:solidFill>
                  <a:schemeClr val="bg1">
                    <a:lumMod val="50000"/>
                  </a:schemeClr>
                </a:solidFill>
                <a:effectLst/>
                <a:latin typeface="Arial" pitchFamily="34" charset="0"/>
                <a:cs typeface="Arial" pitchFamily="34" charset="0"/>
              </a:rPr>
              <a:t> and </a:t>
            </a:r>
            <a:r>
              <a:rPr lang="es-HN" dirty="0" err="1" smtClean="0">
                <a:solidFill>
                  <a:schemeClr val="bg1">
                    <a:lumMod val="50000"/>
                  </a:schemeClr>
                </a:solidFill>
                <a:effectLst/>
                <a:latin typeface="Arial" pitchFamily="34" charset="0"/>
                <a:cs typeface="Arial" pitchFamily="34" charset="0"/>
              </a:rPr>
              <a:t>Recommendations</a:t>
            </a:r>
            <a:endParaRPr lang="en-US" dirty="0" smtClean="0">
              <a:solidFill>
                <a:schemeClr val="bg1">
                  <a:lumMod val="50000"/>
                </a:schemeClr>
              </a:solidFill>
              <a:effectLst/>
              <a:latin typeface="Arial" pitchFamily="34" charset="0"/>
              <a:cs typeface="Arial" pitchFamily="34" charset="0"/>
            </a:endParaRPr>
          </a:p>
          <a:p>
            <a:endParaRPr lang="en-US" dirty="0">
              <a:solidFill>
                <a:schemeClr val="bg1">
                  <a:lumMod val="50000"/>
                </a:schemeClr>
              </a:solidFill>
              <a:effectLst/>
              <a:latin typeface="Arial" pitchFamily="34" charset="0"/>
              <a:cs typeface="Arial" pitchFamily="34" charset="0"/>
            </a:endParaRPr>
          </a:p>
        </p:txBody>
      </p:sp>
    </p:spTree>
    <p:extLst>
      <p:ext uri="{BB962C8B-B14F-4D97-AF65-F5344CB8AC3E}">
        <p14:creationId xmlns:p14="http://schemas.microsoft.com/office/powerpoint/2010/main" val="2229183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4294967295"/>
          </p:nvPr>
        </p:nvSpPr>
        <p:spPr>
          <a:xfrm>
            <a:off x="643758" y="1581709"/>
            <a:ext cx="4611414" cy="4514291"/>
          </a:xfrm>
        </p:spPr>
        <p:txBody>
          <a:bodyPr>
            <a:normAutofit fontScale="92500" lnSpcReduction="20000"/>
          </a:bodyPr>
          <a:lstStyle/>
          <a:p>
            <a:pPr marL="0" indent="0" algn="ctr" eaLnBrk="1" hangingPunct="1">
              <a:spcAft>
                <a:spcPts val="1000"/>
              </a:spcAft>
              <a:buNone/>
            </a:pPr>
            <a:r>
              <a:rPr lang="en-US" sz="4000" b="1" u="sng" dirty="0" smtClean="0">
                <a:latin typeface="Arial" pitchFamily="34" charset="0"/>
                <a:cs typeface="Arial" pitchFamily="34" charset="0"/>
              </a:rPr>
              <a:t>Backwash Cycle</a:t>
            </a:r>
            <a:endParaRPr lang="en-US" sz="4000" b="1" u="sng" dirty="0">
              <a:latin typeface="Arial" pitchFamily="34" charset="0"/>
              <a:cs typeface="Arial" pitchFamily="34" charset="0"/>
            </a:endParaRPr>
          </a:p>
          <a:p>
            <a:r>
              <a:rPr lang="en-US" dirty="0" smtClean="0">
                <a:latin typeface="Arial" pitchFamily="34" charset="0"/>
                <a:cs typeface="Arial" pitchFamily="34" charset="0"/>
              </a:rPr>
              <a:t>The air trap is released by opening the air valve and closing it again</a:t>
            </a:r>
          </a:p>
          <a:p>
            <a:r>
              <a:rPr lang="en-US" dirty="0" smtClean="0">
                <a:latin typeface="Arial" pitchFamily="34" charset="0"/>
                <a:cs typeface="Arial" pitchFamily="34" charset="0"/>
              </a:rPr>
              <a:t>Water enters through the bottom most inlet and leaves through the siphon </a:t>
            </a:r>
          </a:p>
          <a:p>
            <a:r>
              <a:rPr lang="en-US" dirty="0" smtClean="0">
                <a:latin typeface="Arial" pitchFamily="34" charset="0"/>
                <a:cs typeface="Arial" pitchFamily="34" charset="0"/>
              </a:rPr>
              <a:t>The sand bed is fluidized</a:t>
            </a:r>
            <a:endParaRPr lang="en-US" dirty="0">
              <a:latin typeface="Arial" pitchFamily="34" charset="0"/>
              <a:cs typeface="Arial" pitchFamily="34" charset="0"/>
            </a:endParaRPr>
          </a:p>
        </p:txBody>
      </p:sp>
      <p:sp>
        <p:nvSpPr>
          <p:cNvPr id="97" name="Rectangle 5" descr="Cork"/>
          <p:cNvSpPr>
            <a:spLocks noChangeArrowheads="1"/>
          </p:cNvSpPr>
          <p:nvPr/>
        </p:nvSpPr>
        <p:spPr bwMode="auto">
          <a:xfrm>
            <a:off x="5629275" y="1878013"/>
            <a:ext cx="1493837" cy="1820862"/>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8" name="Chord 97"/>
          <p:cNvSpPr/>
          <p:nvPr/>
        </p:nvSpPr>
        <p:spPr bwMode="auto">
          <a:xfrm rot="5400000" flipH="1">
            <a:off x="7199312" y="1597025"/>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99" name="Rectangle 5" descr="Cork"/>
          <p:cNvSpPr>
            <a:spLocks noChangeArrowheads="1"/>
          </p:cNvSpPr>
          <p:nvPr/>
        </p:nvSpPr>
        <p:spPr bwMode="auto">
          <a:xfrm>
            <a:off x="7242175" y="3881438"/>
            <a:ext cx="433387" cy="10271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0" name="Rectangle 5" descr="Cork"/>
          <p:cNvSpPr>
            <a:spLocks noChangeArrowheads="1"/>
          </p:cNvSpPr>
          <p:nvPr/>
        </p:nvSpPr>
        <p:spPr bwMode="auto">
          <a:xfrm>
            <a:off x="5637212" y="3684588"/>
            <a:ext cx="1495425" cy="23987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1" name="Rectangle 5" descr="Cork"/>
          <p:cNvSpPr>
            <a:spLocks noChangeArrowheads="1"/>
          </p:cNvSpPr>
          <p:nvPr/>
        </p:nvSpPr>
        <p:spPr bwMode="auto">
          <a:xfrm>
            <a:off x="5637212" y="4227513"/>
            <a:ext cx="1495425" cy="1868487"/>
          </a:xfrm>
          <a:prstGeom prst="rect">
            <a:avLst/>
          </a:prstGeom>
          <a:blipFill dpi="0" rotWithShape="1">
            <a:blip r:embed="rId2" cstate="print">
              <a:extLst>
                <a:ext uri="{28A0092B-C50C-407E-A947-70E740481C1C}">
                  <a14:useLocalDpi xmlns:a14="http://schemas.microsoft.com/office/drawing/2010/main" val="0"/>
                </a:ext>
              </a:extLst>
            </a:blip>
            <a:srcRect/>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2" name="Rectangle 5" descr="Cork"/>
          <p:cNvSpPr>
            <a:spLocks noChangeArrowheads="1"/>
          </p:cNvSpPr>
          <p:nvPr/>
        </p:nvSpPr>
        <p:spPr bwMode="auto">
          <a:xfrm>
            <a:off x="5648325" y="4921250"/>
            <a:ext cx="1493837" cy="1174750"/>
          </a:xfrm>
          <a:prstGeom prst="rect">
            <a:avLst/>
          </a:prstGeom>
          <a:blipFill>
            <a:blip r:embed="rId2" cstate="print">
              <a:extLst>
                <a:ext uri="{28A0092B-C50C-407E-A947-70E740481C1C}">
                  <a14:useLocalDpi xmlns:a14="http://schemas.microsoft.com/office/drawing/2010/main" val="0"/>
                </a:ext>
              </a:extLst>
            </a:blip>
            <a:tile tx="0" ty="0" sx="100000" sy="100000" flip="none" algn="tl"/>
          </a:bli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3" name="Rectangle 5" descr="Cork"/>
          <p:cNvSpPr>
            <a:spLocks noChangeArrowheads="1"/>
          </p:cNvSpPr>
          <p:nvPr/>
        </p:nvSpPr>
        <p:spPr bwMode="auto">
          <a:xfrm>
            <a:off x="5630862" y="1870075"/>
            <a:ext cx="1493838" cy="1819275"/>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4" name="Freeform 103"/>
          <p:cNvSpPr/>
          <p:nvPr/>
        </p:nvSpPr>
        <p:spPr bwMode="auto">
          <a:xfrm>
            <a:off x="5627687" y="1492250"/>
            <a:ext cx="1493838"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5" name="Freeform 104"/>
          <p:cNvSpPr/>
          <p:nvPr/>
        </p:nvSpPr>
        <p:spPr bwMode="auto">
          <a:xfrm>
            <a:off x="7243762" y="3602038"/>
            <a:ext cx="431800" cy="13112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6" name="Freeform 105"/>
          <p:cNvSpPr/>
          <p:nvPr/>
        </p:nvSpPr>
        <p:spPr bwMode="auto">
          <a:xfrm flipH="1" flipV="1">
            <a:off x="8470900" y="3736975"/>
            <a:ext cx="150812" cy="2133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7" name="Rectangle 5" descr="Cork"/>
          <p:cNvSpPr>
            <a:spLocks noChangeArrowheads="1"/>
          </p:cNvSpPr>
          <p:nvPr/>
        </p:nvSpPr>
        <p:spPr bwMode="auto">
          <a:xfrm flipH="1" flipV="1">
            <a:off x="7658100" y="3738563"/>
            <a:ext cx="835025" cy="152400"/>
          </a:xfrm>
          <a:prstGeom prst="rect">
            <a:avLst/>
          </a:prstGeom>
          <a:solidFill>
            <a:srgbClr val="FFFF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19470" name="Straight Connector 107"/>
          <p:cNvCxnSpPr>
            <a:cxnSpLocks noChangeShapeType="1"/>
          </p:cNvCxnSpPr>
          <p:nvPr/>
        </p:nvCxnSpPr>
        <p:spPr bwMode="auto">
          <a:xfrm flipH="1" flipV="1">
            <a:off x="7658100" y="3903663"/>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9471" name="Straight Connector 108"/>
          <p:cNvCxnSpPr>
            <a:cxnSpLocks noChangeShapeType="1"/>
          </p:cNvCxnSpPr>
          <p:nvPr/>
        </p:nvCxnSpPr>
        <p:spPr bwMode="auto">
          <a:xfrm flipH="1" flipV="1">
            <a:off x="7656512" y="3736975"/>
            <a:ext cx="835025"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nvGrpSpPr>
          <p:cNvPr id="110" name="Group 30"/>
          <p:cNvGrpSpPr/>
          <p:nvPr/>
        </p:nvGrpSpPr>
        <p:grpSpPr>
          <a:xfrm>
            <a:off x="6768922" y="1949186"/>
            <a:ext cx="751909" cy="2013849"/>
            <a:chOff x="2837111" y="2489571"/>
            <a:chExt cx="751909" cy="2013849"/>
          </a:xfrm>
          <a:solidFill>
            <a:srgbClr val="FFFFFF"/>
          </a:solidFill>
        </p:grpSpPr>
        <p:sp>
          <p:nvSpPr>
            <p:cNvPr id="111" name="Rectangle 5" descr="Cork"/>
            <p:cNvSpPr>
              <a:spLocks noChangeArrowheads="1"/>
            </p:cNvSpPr>
            <p:nvPr/>
          </p:nvSpPr>
          <p:spPr bwMode="auto">
            <a:xfrm flipH="1" flipV="1">
              <a:off x="2842256" y="2493863"/>
              <a:ext cx="733427" cy="142656"/>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2" name="Rectangle 111" descr="Cork"/>
            <p:cNvSpPr>
              <a:spLocks noChangeArrowheads="1"/>
            </p:cNvSpPr>
            <p:nvPr/>
          </p:nvSpPr>
          <p:spPr bwMode="auto">
            <a:xfrm>
              <a:off x="2837111" y="2489571"/>
              <a:ext cx="127069" cy="2006229"/>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3" name="Rectangle 112" descr="Cork"/>
            <p:cNvSpPr>
              <a:spLocks noChangeArrowheads="1"/>
            </p:cNvSpPr>
            <p:nvPr/>
          </p:nvSpPr>
          <p:spPr bwMode="auto">
            <a:xfrm>
              <a:off x="3461951" y="2497191"/>
              <a:ext cx="127069" cy="2006229"/>
            </a:xfrm>
            <a:prstGeom prst="rect">
              <a:avLst/>
            </a:prstGeom>
            <a:gr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114" name="Rectangle 5" descr="Cork"/>
          <p:cNvSpPr>
            <a:spLocks noChangeArrowheads="1"/>
          </p:cNvSpPr>
          <p:nvPr/>
        </p:nvSpPr>
        <p:spPr bwMode="auto">
          <a:xfrm>
            <a:off x="6632575" y="3686175"/>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5" name="Rectangle 5" descr="Cork"/>
          <p:cNvSpPr>
            <a:spLocks noChangeArrowheads="1"/>
          </p:cNvSpPr>
          <p:nvPr/>
        </p:nvSpPr>
        <p:spPr bwMode="auto">
          <a:xfrm>
            <a:off x="7396162" y="3870325"/>
            <a:ext cx="107950" cy="892175"/>
          </a:xfrm>
          <a:prstGeom prst="rect">
            <a:avLst/>
          </a:prstGeom>
          <a:solidFill>
            <a:srgbClr val="FFFF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6" name="Rectangle 5" descr="Cork"/>
          <p:cNvSpPr>
            <a:spLocks noChangeArrowheads="1"/>
          </p:cNvSpPr>
          <p:nvPr/>
        </p:nvSpPr>
        <p:spPr bwMode="auto">
          <a:xfrm flipH="1" flipV="1">
            <a:off x="6764337" y="1933575"/>
            <a:ext cx="733425" cy="1428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7" name="Rectangle 116" descr="Cork"/>
          <p:cNvSpPr>
            <a:spLocks noChangeArrowheads="1"/>
          </p:cNvSpPr>
          <p:nvPr/>
        </p:nvSpPr>
        <p:spPr bwMode="auto">
          <a:xfrm>
            <a:off x="6759575" y="1928813"/>
            <a:ext cx="130175" cy="68262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8" name="Rectangle 5" descr="Cork"/>
          <p:cNvSpPr>
            <a:spLocks noChangeArrowheads="1"/>
          </p:cNvSpPr>
          <p:nvPr/>
        </p:nvSpPr>
        <p:spPr bwMode="auto">
          <a:xfrm flipH="1" flipV="1">
            <a:off x="7256462" y="3751263"/>
            <a:ext cx="1354138" cy="1301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9" name="Rectangle 118" descr="Cork"/>
          <p:cNvSpPr>
            <a:spLocks noChangeArrowheads="1"/>
          </p:cNvSpPr>
          <p:nvPr/>
        </p:nvSpPr>
        <p:spPr bwMode="auto">
          <a:xfrm>
            <a:off x="7385050" y="1936750"/>
            <a:ext cx="139700" cy="28702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nvGrpSpPr>
          <p:cNvPr id="19479" name="Group 66"/>
          <p:cNvGrpSpPr>
            <a:grpSpLocks/>
          </p:cNvGrpSpPr>
          <p:nvPr/>
        </p:nvGrpSpPr>
        <p:grpSpPr bwMode="auto">
          <a:xfrm>
            <a:off x="7285037" y="1444625"/>
            <a:ext cx="60325" cy="492125"/>
            <a:chOff x="3352800" y="2125980"/>
            <a:chExt cx="60960" cy="350520"/>
          </a:xfrm>
        </p:grpSpPr>
        <p:cxnSp>
          <p:nvCxnSpPr>
            <p:cNvPr id="19480" name="Straight Connector 122"/>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19481" name="Straight Connector 123"/>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25" name="Group 65"/>
          <p:cNvGrpSpPr>
            <a:grpSpLocks/>
          </p:cNvGrpSpPr>
          <p:nvPr/>
        </p:nvGrpSpPr>
        <p:grpSpPr bwMode="auto">
          <a:xfrm rot="5400000">
            <a:off x="7199312" y="1597025"/>
            <a:ext cx="228600" cy="228600"/>
            <a:chOff x="3844290" y="2049780"/>
            <a:chExt cx="228600" cy="228600"/>
          </a:xfrm>
        </p:grpSpPr>
        <p:sp>
          <p:nvSpPr>
            <p:cNvPr id="126" name="Chord 125"/>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7" name="Chord 126"/>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8" name="Chord 127"/>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29" name="Rectangle 128"/>
          <p:cNvSpPr/>
          <p:nvPr/>
        </p:nvSpPr>
        <p:spPr bwMode="auto">
          <a:xfrm>
            <a:off x="7297737" y="1876425"/>
            <a:ext cx="36513" cy="74613"/>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30" name="Rectangle 5" descr="Cork"/>
          <p:cNvSpPr>
            <a:spLocks noChangeArrowheads="1"/>
          </p:cNvSpPr>
          <p:nvPr/>
        </p:nvSpPr>
        <p:spPr bwMode="auto">
          <a:xfrm>
            <a:off x="6762750" y="3657600"/>
            <a:ext cx="119062"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1" name="Rectangle 5" descr="Cork"/>
          <p:cNvSpPr>
            <a:spLocks noChangeArrowheads="1"/>
          </p:cNvSpPr>
          <p:nvPr/>
        </p:nvSpPr>
        <p:spPr bwMode="auto">
          <a:xfrm>
            <a:off x="6764337" y="2590800"/>
            <a:ext cx="125413" cy="1081088"/>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2" name="Oval 14"/>
          <p:cNvSpPr>
            <a:spLocks noChangeArrowheads="1"/>
          </p:cNvSpPr>
          <p:nvPr/>
        </p:nvSpPr>
        <p:spPr bwMode="auto">
          <a:xfrm>
            <a:off x="7396162" y="4686300"/>
            <a:ext cx="106363" cy="96838"/>
          </a:xfrm>
          <a:prstGeom prst="ellipse">
            <a:avLst/>
          </a:prstGeom>
          <a:solidFill>
            <a:srgbClr val="FFFFFF"/>
          </a:solidFill>
          <a:ln w="12700">
            <a:solidFill>
              <a:schemeClr val="tx1"/>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endParaRPr>
          </a:p>
        </p:txBody>
      </p:sp>
      <p:sp>
        <p:nvSpPr>
          <p:cNvPr id="133" name="Rectangle 5" descr="Cork"/>
          <p:cNvSpPr>
            <a:spLocks noChangeArrowheads="1"/>
          </p:cNvSpPr>
          <p:nvPr/>
        </p:nvSpPr>
        <p:spPr bwMode="auto">
          <a:xfrm>
            <a:off x="7397750" y="3937000"/>
            <a:ext cx="107950" cy="89217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34" name="Rectangle 5" descr="Cork"/>
          <p:cNvSpPr>
            <a:spLocks noChangeArrowheads="1"/>
          </p:cNvSpPr>
          <p:nvPr/>
        </p:nvSpPr>
        <p:spPr bwMode="auto">
          <a:xfrm flipH="1" flipV="1">
            <a:off x="8485187" y="3762375"/>
            <a:ext cx="138113" cy="229235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21" name="Freeform 120"/>
          <p:cNvSpPr/>
          <p:nvPr/>
        </p:nvSpPr>
        <p:spPr bwMode="auto">
          <a:xfrm flipV="1">
            <a:off x="6900862" y="2087563"/>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20" name="Freeform 119"/>
          <p:cNvSpPr/>
          <p:nvPr/>
        </p:nvSpPr>
        <p:spPr bwMode="auto">
          <a:xfrm flipV="1">
            <a:off x="6750050" y="1935163"/>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41" name="Title 1"/>
          <p:cNvSpPr txBox="1">
            <a:spLocks/>
          </p:cNvSpPr>
          <p:nvPr/>
        </p:nvSpPr>
        <p:spPr>
          <a:xfrm>
            <a:off x="493712" y="22860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Siphon</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Hydrostatics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03530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1000" fill="hold"/>
                                        <p:tgtEl>
                                          <p:spTgt spid="125"/>
                                        </p:tgtEl>
                                        <p:attrNameLst>
                                          <p:attrName>r</p:attrName>
                                        </p:attrNameLst>
                                      </p:cBhvr>
                                    </p:animRot>
                                  </p:childTnLst>
                                </p:cTn>
                              </p:par>
                            </p:childTnLst>
                          </p:cTn>
                        </p:par>
                        <p:par>
                          <p:cTn id="7" fill="hold" nodeType="afterGroup">
                            <p:stCondLst>
                              <p:cond delay="1000"/>
                            </p:stCondLst>
                            <p:childTnLst>
                              <p:par>
                                <p:cTn id="8" presetID="22" presetClass="entr" presetSubtype="4" fill="hold" grpId="0" nodeType="after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wipe(down)">
                                      <p:cBhvr>
                                        <p:cTn id="10" dur="500"/>
                                        <p:tgtEl>
                                          <p:spTgt spid="1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3"/>
                                        </p:tgtEl>
                                        <p:attrNameLst>
                                          <p:attrName>style.visibility</p:attrName>
                                        </p:attrNameLst>
                                      </p:cBhvr>
                                      <p:to>
                                        <p:strVal val="visible"/>
                                      </p:to>
                                    </p:set>
                                    <p:animEffect transition="in" filter="wipe(down)">
                                      <p:cBhvr>
                                        <p:cTn id="13" dur="500"/>
                                        <p:tgtEl>
                                          <p:spTgt spid="133"/>
                                        </p:tgtEl>
                                      </p:cBhvr>
                                    </p:animEffect>
                                  </p:childTnLst>
                                </p:cTn>
                              </p:par>
                            </p:childTnLst>
                          </p:cTn>
                        </p:par>
                        <p:par>
                          <p:cTn id="14" fill="hold" nodeType="afterGroup">
                            <p:stCondLst>
                              <p:cond delay="1500"/>
                            </p:stCondLst>
                            <p:childTnLst>
                              <p:par>
                                <p:cTn id="15" presetID="8" presetClass="emph" presetSubtype="0" fill="hold" nodeType="afterEffect">
                                  <p:stCondLst>
                                    <p:cond delay="0"/>
                                  </p:stCondLst>
                                  <p:childTnLst>
                                    <p:animRot by="-5400000">
                                      <p:cBhvr>
                                        <p:cTn id="16" dur="500" fill="hold"/>
                                        <p:tgtEl>
                                          <p:spTgt spid="125"/>
                                        </p:tgtEl>
                                        <p:attrNameLst>
                                          <p:attrName>r</p:attrName>
                                        </p:attrNameLst>
                                      </p:cBhvr>
                                    </p:animRot>
                                  </p:childTnLst>
                                </p:cTn>
                              </p:par>
                              <p:par>
                                <p:cTn id="17" presetID="2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wipe(left)">
                                      <p:cBhvr>
                                        <p:cTn id="19" dur="500"/>
                                        <p:tgtEl>
                                          <p:spTgt spid="116"/>
                                        </p:tgtEl>
                                      </p:cBhvr>
                                    </p:animEffect>
                                  </p:childTnLst>
                                </p:cTn>
                              </p:par>
                              <p:par>
                                <p:cTn id="20" presetID="22" presetClass="exit" presetSubtype="1" fill="hold" grpId="1" nodeType="withEffect">
                                  <p:stCondLst>
                                    <p:cond delay="400"/>
                                  </p:stCondLst>
                                  <p:childTnLst>
                                    <p:animEffect transition="out" filter="wipe(up)">
                                      <p:cBhvr>
                                        <p:cTn id="21" dur="500"/>
                                        <p:tgtEl>
                                          <p:spTgt spid="133"/>
                                        </p:tgtEl>
                                      </p:cBhvr>
                                    </p:animEffect>
                                    <p:set>
                                      <p:cBhvr>
                                        <p:cTn id="22" dur="1" fill="hold">
                                          <p:stCondLst>
                                            <p:cond delay="499"/>
                                          </p:stCondLst>
                                        </p:cTn>
                                        <p:tgtEl>
                                          <p:spTgt spid="133"/>
                                        </p:tgtEl>
                                        <p:attrNameLst>
                                          <p:attrName>style.visibility</p:attrName>
                                        </p:attrNameLst>
                                      </p:cBhvr>
                                      <p:to>
                                        <p:strVal val="hidden"/>
                                      </p:to>
                                    </p:set>
                                  </p:childTnLst>
                                </p:cTn>
                              </p:par>
                              <p:par>
                                <p:cTn id="23" presetID="22" presetClass="entr" presetSubtype="1" fill="hold" grpId="0" nodeType="withEffect">
                                  <p:stCondLst>
                                    <p:cond delay="500"/>
                                  </p:stCondLst>
                                  <p:childTnLst>
                                    <p:set>
                                      <p:cBhvr>
                                        <p:cTn id="24" dur="1" fill="hold">
                                          <p:stCondLst>
                                            <p:cond delay="0"/>
                                          </p:stCondLst>
                                        </p:cTn>
                                        <p:tgtEl>
                                          <p:spTgt spid="119"/>
                                        </p:tgtEl>
                                        <p:attrNameLst>
                                          <p:attrName>style.visibility</p:attrName>
                                        </p:attrNameLst>
                                      </p:cBhvr>
                                      <p:to>
                                        <p:strVal val="visible"/>
                                      </p:to>
                                    </p:set>
                                    <p:animEffect transition="in" filter="wipe(up)">
                                      <p:cBhvr>
                                        <p:cTn id="25" dur="500"/>
                                        <p:tgtEl>
                                          <p:spTgt spid="119"/>
                                        </p:tgtEl>
                                      </p:cBhvr>
                                    </p:animEffect>
                                  </p:childTnLst>
                                </p:cTn>
                              </p:par>
                              <p:par>
                                <p:cTn id="26" presetID="0" presetClass="path" presetSubtype="0" repeatCount="5000" accel="50000" fill="hold" grpId="0" nodeType="withEffect">
                                  <p:stCondLst>
                                    <p:cond delay="8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27" dur="100" fill="hold"/>
                                        <p:tgtEl>
                                          <p:spTgt spid="132"/>
                                        </p:tgtEl>
                                        <p:attrNameLst>
                                          <p:attrName>ppt_x</p:attrName>
                                          <p:attrName>ppt_y</p:attrName>
                                        </p:attrNameLst>
                                      </p:cBhvr>
                                      <p:rCtr x="90000" y="-530000"/>
                                    </p:animMotion>
                                  </p:childTnLst>
                                </p:cTn>
                              </p:par>
                            </p:childTnLst>
                          </p:cTn>
                        </p:par>
                        <p:par>
                          <p:cTn id="28" fill="hold" nodeType="afterGroup">
                            <p:stCondLst>
                              <p:cond delay="2800"/>
                            </p:stCondLst>
                            <p:childTnLst>
                              <p:par>
                                <p:cTn id="29" presetID="1" presetClass="exit" presetSubtype="0" fill="hold" grpId="1" nodeType="afterEffect">
                                  <p:stCondLst>
                                    <p:cond delay="0"/>
                                  </p:stCondLst>
                                  <p:childTnLst>
                                    <p:set>
                                      <p:cBhvr>
                                        <p:cTn id="30" dur="1" fill="hold">
                                          <p:stCondLst>
                                            <p:cond delay="0"/>
                                          </p:stCondLst>
                                        </p:cTn>
                                        <p:tgtEl>
                                          <p:spTgt spid="132"/>
                                        </p:tgtEl>
                                        <p:attrNameLst>
                                          <p:attrName>style.visibility</p:attrName>
                                        </p:attrNameLst>
                                      </p:cBhvr>
                                      <p:to>
                                        <p:strVal val="hidden"/>
                                      </p:to>
                                    </p:set>
                                  </p:childTnLst>
                                </p:cTn>
                              </p:par>
                            </p:childTnLst>
                          </p:cTn>
                        </p:par>
                        <p:par>
                          <p:cTn id="31" fill="hold" nodeType="afterGroup">
                            <p:stCondLst>
                              <p:cond delay="2800"/>
                            </p:stCondLst>
                            <p:childTnLst>
                              <p:par>
                                <p:cTn id="32" presetID="22" presetClass="entr" presetSubtype="8" fill="hold" grpId="0" nodeType="afterEffect">
                                  <p:stCondLst>
                                    <p:cond delay="0"/>
                                  </p:stCondLst>
                                  <p:childTnLst>
                                    <p:set>
                                      <p:cBhvr>
                                        <p:cTn id="33" dur="1" fill="hold">
                                          <p:stCondLst>
                                            <p:cond delay="0"/>
                                          </p:stCondLst>
                                        </p:cTn>
                                        <p:tgtEl>
                                          <p:spTgt spid="118"/>
                                        </p:tgtEl>
                                        <p:attrNameLst>
                                          <p:attrName>style.visibility</p:attrName>
                                        </p:attrNameLst>
                                      </p:cBhvr>
                                      <p:to>
                                        <p:strVal val="visible"/>
                                      </p:to>
                                    </p:set>
                                    <p:animEffect transition="in" filter="wipe(left)">
                                      <p:cBhvr>
                                        <p:cTn id="34" dur="500"/>
                                        <p:tgtEl>
                                          <p:spTgt spid="118"/>
                                        </p:tgtEl>
                                      </p:cBhvr>
                                    </p:animEffect>
                                  </p:childTnLst>
                                </p:cTn>
                              </p:par>
                            </p:childTnLst>
                          </p:cTn>
                        </p:par>
                        <p:par>
                          <p:cTn id="35" fill="hold" nodeType="afterGroup">
                            <p:stCondLst>
                              <p:cond delay="3300"/>
                            </p:stCondLst>
                            <p:childTnLst>
                              <p:par>
                                <p:cTn id="36" presetID="22" presetClass="entr" presetSubtype="1" fill="hold" grpId="0" nodeType="afterEffect">
                                  <p:stCondLst>
                                    <p:cond delay="0"/>
                                  </p:stCondLst>
                                  <p:childTnLst>
                                    <p:set>
                                      <p:cBhvr>
                                        <p:cTn id="37" dur="1" fill="hold">
                                          <p:stCondLst>
                                            <p:cond delay="0"/>
                                          </p:stCondLst>
                                        </p:cTn>
                                        <p:tgtEl>
                                          <p:spTgt spid="134"/>
                                        </p:tgtEl>
                                        <p:attrNameLst>
                                          <p:attrName>style.visibility</p:attrName>
                                        </p:attrNameLst>
                                      </p:cBhvr>
                                      <p:to>
                                        <p:strVal val="visible"/>
                                      </p:to>
                                    </p:set>
                                    <p:animEffect transition="in" filter="wipe(up)">
                                      <p:cBhvr>
                                        <p:cTn id="38" dur="500"/>
                                        <p:tgtEl>
                                          <p:spTgt spid="13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03"/>
                                        </p:tgtEl>
                                        <p:attrNameLst>
                                          <p:attrName>style.visibility</p:attrName>
                                        </p:attrNameLst>
                                      </p:cBhvr>
                                      <p:to>
                                        <p:strVal val="visible"/>
                                      </p:to>
                                    </p:set>
                                    <p:animEffect transition="in" filter="wipe(up)">
                                      <p:cBhvr>
                                        <p:cTn id="41" dur="3000"/>
                                        <p:tgtEl>
                                          <p:spTgt spid="10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01"/>
                                        </p:tgtEl>
                                        <p:attrNameLst>
                                          <p:attrName>style.visibility</p:attrName>
                                        </p:attrNameLst>
                                      </p:cBhvr>
                                      <p:to>
                                        <p:strVal val="visible"/>
                                      </p:to>
                                    </p:set>
                                    <p:animEffect transition="in" filter="wipe(down)">
                                      <p:cBhvr>
                                        <p:cTn id="44" dur="3000"/>
                                        <p:tgtEl>
                                          <p:spTgt spid="101"/>
                                        </p:tgtEl>
                                      </p:cBhvr>
                                    </p:animEffect>
                                  </p:childTnLst>
                                </p:cTn>
                              </p:par>
                              <p:par>
                                <p:cTn id="45" presetID="10" presetClass="exit" presetSubtype="0" fill="hold" grpId="0" nodeType="withEffect">
                                  <p:stCondLst>
                                    <p:cond delay="0"/>
                                  </p:stCondLst>
                                  <p:childTnLst>
                                    <p:animEffect transition="out" filter="fade">
                                      <p:cBhvr>
                                        <p:cTn id="46" dur="3000"/>
                                        <p:tgtEl>
                                          <p:spTgt spid="102"/>
                                        </p:tgtEl>
                                      </p:cBhvr>
                                    </p:animEffect>
                                    <p:set>
                                      <p:cBhvr>
                                        <p:cTn id="47" dur="1" fill="hold">
                                          <p:stCondLst>
                                            <p:cond delay="2999"/>
                                          </p:stCondLst>
                                        </p:cTn>
                                        <p:tgtEl>
                                          <p:spTgt spid="102"/>
                                        </p:tgtEl>
                                        <p:attrNameLst>
                                          <p:attrName>style.visibility</p:attrName>
                                        </p:attrNameLst>
                                      </p:cBhvr>
                                      <p:to>
                                        <p:strVal val="hidden"/>
                                      </p:to>
                                    </p:set>
                                  </p:childTnLst>
                                </p:cTn>
                              </p:par>
                            </p:childTnLst>
                          </p:cTn>
                        </p:par>
                        <p:par>
                          <p:cTn id="48" fill="hold" nodeType="afterGroup">
                            <p:stCondLst>
                              <p:cond delay="6300"/>
                            </p:stCondLst>
                            <p:childTnLst>
                              <p:par>
                                <p:cTn id="49" presetID="1" presetClass="exit" presetSubtype="0" fill="hold" grpId="2" nodeType="afterEffect">
                                  <p:stCondLst>
                                    <p:cond delay="0"/>
                                  </p:stCondLst>
                                  <p:childTnLst>
                                    <p:set>
                                      <p:cBhvr>
                                        <p:cTn id="50" dur="1" fill="hold">
                                          <p:stCondLst>
                                            <p:cond delay="0"/>
                                          </p:stCondLst>
                                        </p:cTn>
                                        <p:tgtEl>
                                          <p:spTgt spid="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16" grpId="0" animBg="1"/>
      <p:bldP spid="117" grpId="0" animBg="1"/>
      <p:bldP spid="118" grpId="0" animBg="1"/>
      <p:bldP spid="119" grpId="0" animBg="1"/>
      <p:bldP spid="132" grpId="0" animBg="1"/>
      <p:bldP spid="132" grpId="1" animBg="1"/>
      <p:bldP spid="132" grpId="2" animBg="1"/>
      <p:bldP spid="133" grpId="0" animBg="1"/>
      <p:bldP spid="133" grpId="1" animBg="1"/>
      <p:bldP spid="1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4294967295"/>
          </p:nvPr>
        </p:nvSpPr>
        <p:spPr>
          <a:xfrm>
            <a:off x="457200" y="1534545"/>
            <a:ext cx="4724400" cy="4114800"/>
          </a:xfrm>
        </p:spPr>
        <p:txBody>
          <a:bodyPr>
            <a:normAutofit fontScale="92500" lnSpcReduction="20000"/>
          </a:bodyPr>
          <a:lstStyle/>
          <a:p>
            <a:pPr marL="0" indent="0" algn="ctr" eaLnBrk="1" hangingPunct="1">
              <a:buNone/>
            </a:pPr>
            <a:r>
              <a:rPr lang="en-US" sz="3700" b="1" u="sng" dirty="0" smtClean="0">
                <a:latin typeface="Arial" pitchFamily="34" charset="0"/>
                <a:cs typeface="Arial" pitchFamily="34" charset="0"/>
              </a:rPr>
              <a:t>New Filter Cycle</a:t>
            </a:r>
            <a:endParaRPr lang="en-US" sz="3700" b="1" u="sng" dirty="0">
              <a:latin typeface="Arial" pitchFamily="34" charset="0"/>
              <a:cs typeface="Arial" pitchFamily="34" charset="0"/>
            </a:endParaRPr>
          </a:p>
          <a:p>
            <a:pPr lvl="1" eaLnBrk="1" hangingPunct="1">
              <a:buBlip>
                <a:blip r:embed="rId2"/>
              </a:buBlip>
            </a:pPr>
            <a:endParaRPr lang="en-US" dirty="0" smtClean="0">
              <a:latin typeface="Arial" pitchFamily="34" charset="0"/>
              <a:cs typeface="Arial" pitchFamily="34" charset="0"/>
            </a:endParaRPr>
          </a:p>
          <a:p>
            <a:r>
              <a:rPr lang="en-US" dirty="0" smtClean="0">
                <a:latin typeface="Arial" pitchFamily="34" charset="0"/>
                <a:cs typeface="Arial" pitchFamily="34" charset="0"/>
              </a:rPr>
              <a:t>The siphon is broken by opening and closing the valve again</a:t>
            </a:r>
          </a:p>
          <a:p>
            <a:endParaRPr lang="en-US" dirty="0">
              <a:latin typeface="Arial" pitchFamily="34" charset="0"/>
              <a:cs typeface="Arial" pitchFamily="34" charset="0"/>
            </a:endParaRPr>
          </a:p>
          <a:p>
            <a:r>
              <a:rPr lang="en-US" dirty="0" smtClean="0">
                <a:latin typeface="Arial" pitchFamily="34" charset="0"/>
                <a:cs typeface="Arial" pitchFamily="34" charset="0"/>
              </a:rPr>
              <a:t>The water level rises until water exits via the outlet box</a:t>
            </a:r>
            <a:endParaRPr lang="en-US" dirty="0">
              <a:latin typeface="Arial" pitchFamily="34" charset="0"/>
              <a:cs typeface="Arial" pitchFamily="34" charset="0"/>
            </a:endParaRPr>
          </a:p>
        </p:txBody>
      </p:sp>
      <p:sp>
        <p:nvSpPr>
          <p:cNvPr id="93" name="Chord 92"/>
          <p:cNvSpPr/>
          <p:nvPr/>
        </p:nvSpPr>
        <p:spPr bwMode="auto">
          <a:xfrm rot="5400000" flipH="1">
            <a:off x="7210425" y="1639320"/>
            <a:ext cx="228600" cy="228600"/>
          </a:xfrm>
          <a:prstGeom prst="chord">
            <a:avLst>
              <a:gd name="adj1" fmla="val 15384200"/>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94" name="Rectangle 5" descr="Cork"/>
          <p:cNvSpPr>
            <a:spLocks noChangeArrowheads="1"/>
          </p:cNvSpPr>
          <p:nvPr/>
        </p:nvSpPr>
        <p:spPr bwMode="auto">
          <a:xfrm>
            <a:off x="7253288" y="3793558"/>
            <a:ext cx="433387" cy="1157287"/>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5" name="Rectangle 5" descr="Cork"/>
          <p:cNvSpPr>
            <a:spLocks noChangeArrowheads="1"/>
          </p:cNvSpPr>
          <p:nvPr/>
        </p:nvSpPr>
        <p:spPr bwMode="auto">
          <a:xfrm>
            <a:off x="5648325" y="3726883"/>
            <a:ext cx="1495425" cy="2398712"/>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6" name="Rectangle 5" descr="Cork"/>
          <p:cNvSpPr>
            <a:spLocks noChangeArrowheads="1"/>
          </p:cNvSpPr>
          <p:nvPr/>
        </p:nvSpPr>
        <p:spPr bwMode="auto">
          <a:xfrm>
            <a:off x="5648325" y="4269808"/>
            <a:ext cx="1495425" cy="1868487"/>
          </a:xfrm>
          <a:prstGeom prst="rect">
            <a:avLst/>
          </a:prstGeom>
          <a:blipFill dpi="0" rotWithShape="1">
            <a:blip r:embed="rId3" cstate="print">
              <a:extLst>
                <a:ext uri="{28A0092B-C50C-407E-A947-70E740481C1C}">
                  <a14:useLocalDpi xmlns:a14="http://schemas.microsoft.com/office/drawing/2010/main" val="0"/>
                </a:ext>
              </a:extLst>
            </a:blip>
            <a:srcRect/>
            <a:tile tx="0" ty="0" sx="100000" sy="100000" flip="none" algn="tl"/>
          </a:bli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7" name="Rectangle 5" descr="Cork"/>
          <p:cNvSpPr>
            <a:spLocks noChangeArrowheads="1"/>
          </p:cNvSpPr>
          <p:nvPr/>
        </p:nvSpPr>
        <p:spPr bwMode="auto">
          <a:xfrm>
            <a:off x="5656263" y="4963545"/>
            <a:ext cx="1495425" cy="1174750"/>
          </a:xfrm>
          <a:prstGeom prst="rect">
            <a:avLst/>
          </a:prstGeom>
          <a:blipFill>
            <a:blip r:embed="rId3" cstate="print">
              <a:extLst>
                <a:ext uri="{28A0092B-C50C-407E-A947-70E740481C1C}">
                  <a14:useLocalDpi xmlns:a14="http://schemas.microsoft.com/office/drawing/2010/main" val="0"/>
                </a:ext>
              </a:extLst>
            </a:blip>
            <a:tile tx="0" ty="0" sx="100000" sy="100000" flip="none" algn="tl"/>
          </a:blip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98" name="Freeform 97"/>
          <p:cNvSpPr/>
          <p:nvPr/>
        </p:nvSpPr>
        <p:spPr bwMode="auto">
          <a:xfrm>
            <a:off x="5638800" y="1534545"/>
            <a:ext cx="1493838" cy="46037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99" name="Freeform 98"/>
          <p:cNvSpPr/>
          <p:nvPr/>
        </p:nvSpPr>
        <p:spPr bwMode="auto">
          <a:xfrm>
            <a:off x="7254875" y="3644333"/>
            <a:ext cx="431800" cy="13112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00" name="Rectangle 5" descr="Cork"/>
          <p:cNvSpPr>
            <a:spLocks noChangeArrowheads="1"/>
          </p:cNvSpPr>
          <p:nvPr/>
        </p:nvSpPr>
        <p:spPr bwMode="auto">
          <a:xfrm flipH="1" flipV="1">
            <a:off x="8496300" y="3793558"/>
            <a:ext cx="138113" cy="2292350"/>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1" name="Freeform 100"/>
          <p:cNvSpPr/>
          <p:nvPr/>
        </p:nvSpPr>
        <p:spPr bwMode="auto">
          <a:xfrm flipH="1" flipV="1">
            <a:off x="8482013" y="3779270"/>
            <a:ext cx="150812" cy="2133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grpSp>
        <p:nvGrpSpPr>
          <p:cNvPr id="20492" name="Group 33"/>
          <p:cNvGrpSpPr>
            <a:grpSpLocks/>
          </p:cNvGrpSpPr>
          <p:nvPr/>
        </p:nvGrpSpPr>
        <p:grpSpPr bwMode="auto">
          <a:xfrm flipH="1" flipV="1">
            <a:off x="7667625" y="3779270"/>
            <a:ext cx="836613" cy="166688"/>
            <a:chOff x="1179871" y="5447071"/>
            <a:chExt cx="2168013" cy="270387"/>
          </a:xfrm>
        </p:grpSpPr>
        <p:sp>
          <p:nvSpPr>
            <p:cNvPr id="103" name="Rectangle 5" descr="Cork"/>
            <p:cNvSpPr>
              <a:spLocks noChangeArrowheads="1"/>
            </p:cNvSpPr>
            <p:nvPr/>
          </p:nvSpPr>
          <p:spPr bwMode="auto">
            <a:xfrm>
              <a:off x="1179871" y="5467672"/>
              <a:ext cx="2163898" cy="244636"/>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cxnSp>
          <p:nvCxnSpPr>
            <p:cNvPr id="20494" name="Straight Connector 103"/>
            <p:cNvCxnSpPr>
              <a:cxnSpLocks noChangeShapeType="1"/>
            </p:cNvCxnSpPr>
            <p:nvPr/>
          </p:nvCxnSpPr>
          <p:spPr bwMode="auto">
            <a:xfrm>
              <a:off x="1179871" y="5447071"/>
              <a:ext cx="2163097"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20495" name="Straight Connector 104"/>
            <p:cNvCxnSpPr>
              <a:cxnSpLocks noChangeShapeType="1"/>
            </p:cNvCxnSpPr>
            <p:nvPr/>
          </p:nvCxnSpPr>
          <p:spPr bwMode="auto">
            <a:xfrm>
              <a:off x="1184787" y="5717458"/>
              <a:ext cx="2163097" cy="0"/>
            </a:xfrm>
            <a:prstGeom prst="line">
              <a:avLst/>
            </a:prstGeom>
            <a:noFill/>
            <a:ln w="3810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20496" name="Group 30"/>
          <p:cNvGrpSpPr>
            <a:grpSpLocks/>
          </p:cNvGrpSpPr>
          <p:nvPr/>
        </p:nvGrpSpPr>
        <p:grpSpPr bwMode="auto">
          <a:xfrm>
            <a:off x="6780213" y="1991745"/>
            <a:ext cx="752475" cy="2012950"/>
            <a:chOff x="2837111" y="2489571"/>
            <a:chExt cx="751909" cy="2013849"/>
          </a:xfrm>
        </p:grpSpPr>
        <p:sp>
          <p:nvSpPr>
            <p:cNvPr id="107" name="Rectangle 5" descr="Cork"/>
            <p:cNvSpPr>
              <a:spLocks noChangeArrowheads="1"/>
            </p:cNvSpPr>
            <p:nvPr/>
          </p:nvSpPr>
          <p:spPr bwMode="auto">
            <a:xfrm flipH="1" flipV="1">
              <a:off x="2841869" y="2494336"/>
              <a:ext cx="734460" cy="142939"/>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8" name="Rectangle 107" descr="Cork"/>
            <p:cNvSpPr>
              <a:spLocks noChangeArrowheads="1"/>
            </p:cNvSpPr>
            <p:nvPr/>
          </p:nvSpPr>
          <p:spPr bwMode="auto">
            <a:xfrm>
              <a:off x="2837111" y="2489571"/>
              <a:ext cx="126904" cy="2005908"/>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09" name="Rectangle 108" descr="Cork"/>
            <p:cNvSpPr>
              <a:spLocks noChangeArrowheads="1"/>
            </p:cNvSpPr>
            <p:nvPr/>
          </p:nvSpPr>
          <p:spPr bwMode="auto">
            <a:xfrm>
              <a:off x="3462116" y="2497513"/>
              <a:ext cx="126904" cy="2005907"/>
            </a:xfrm>
            <a:prstGeom prst="rect">
              <a:avLst/>
            </a:prstGeom>
            <a:solidFill>
              <a:srgbClr val="3399FF"/>
            </a:solidFill>
            <a:ln w="12700">
              <a:solidFill>
                <a:schemeClr val="tx1"/>
              </a:solid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grpSp>
        <p:nvGrpSpPr>
          <p:cNvPr id="110" name="Group 33"/>
          <p:cNvGrpSpPr/>
          <p:nvPr/>
        </p:nvGrpSpPr>
        <p:grpSpPr>
          <a:xfrm>
            <a:off x="6771065" y="1982511"/>
            <a:ext cx="751909" cy="2013849"/>
            <a:chOff x="2837111" y="2489571"/>
            <a:chExt cx="751909" cy="2013849"/>
          </a:xfrm>
          <a:solidFill>
            <a:srgbClr val="FFFFFF"/>
          </a:solidFill>
        </p:grpSpPr>
        <p:sp>
          <p:nvSpPr>
            <p:cNvPr id="111"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2" name="Rectangle 111"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3" name="Rectangle 112"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grpSp>
      <p:sp>
        <p:nvSpPr>
          <p:cNvPr id="114" name="Rectangle 5" descr="Cork"/>
          <p:cNvSpPr>
            <a:spLocks noChangeArrowheads="1"/>
          </p:cNvSpPr>
          <p:nvPr/>
        </p:nvSpPr>
        <p:spPr bwMode="auto">
          <a:xfrm>
            <a:off x="6643688" y="3728470"/>
            <a:ext cx="333375"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5" name="Rectangle 5" descr="Cork"/>
          <p:cNvSpPr>
            <a:spLocks noChangeArrowheads="1"/>
          </p:cNvSpPr>
          <p:nvPr/>
        </p:nvSpPr>
        <p:spPr bwMode="auto">
          <a:xfrm>
            <a:off x="7343775" y="3795145"/>
            <a:ext cx="234950" cy="292100"/>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6" name="Rectangle 5" descr="Cork"/>
          <p:cNvSpPr>
            <a:spLocks noChangeArrowheads="1"/>
          </p:cNvSpPr>
          <p:nvPr/>
        </p:nvSpPr>
        <p:spPr bwMode="auto">
          <a:xfrm flipH="1" flipV="1">
            <a:off x="8497888" y="3795145"/>
            <a:ext cx="138112" cy="2292350"/>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7" name="Rectangle 5" descr="Cork"/>
          <p:cNvSpPr>
            <a:spLocks noChangeArrowheads="1"/>
          </p:cNvSpPr>
          <p:nvPr/>
        </p:nvSpPr>
        <p:spPr bwMode="auto">
          <a:xfrm flipH="1" flipV="1">
            <a:off x="7277100" y="3793558"/>
            <a:ext cx="1270000" cy="141287"/>
          </a:xfrm>
          <a:prstGeom prst="rect">
            <a:avLst/>
          </a:prstGeom>
          <a:solidFill>
            <a:srgbClr val="FFFF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118" name="Freeform 117"/>
          <p:cNvSpPr/>
          <p:nvPr/>
        </p:nvSpPr>
        <p:spPr bwMode="auto">
          <a:xfrm flipV="1">
            <a:off x="6761163" y="1977458"/>
            <a:ext cx="774700" cy="28384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19" name="Freeform 118"/>
          <p:cNvSpPr/>
          <p:nvPr/>
        </p:nvSpPr>
        <p:spPr bwMode="auto">
          <a:xfrm flipV="1">
            <a:off x="6911975" y="2129858"/>
            <a:ext cx="473075" cy="268605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grpSp>
        <p:nvGrpSpPr>
          <p:cNvPr id="20507" name="Group 66"/>
          <p:cNvGrpSpPr>
            <a:grpSpLocks/>
          </p:cNvGrpSpPr>
          <p:nvPr/>
        </p:nvGrpSpPr>
        <p:grpSpPr bwMode="auto">
          <a:xfrm>
            <a:off x="7296150" y="1486920"/>
            <a:ext cx="60325" cy="492125"/>
            <a:chOff x="3352800" y="2125980"/>
            <a:chExt cx="60960" cy="350520"/>
          </a:xfrm>
        </p:grpSpPr>
        <p:cxnSp>
          <p:nvCxnSpPr>
            <p:cNvPr id="20508" name="Straight Connector 120"/>
            <p:cNvCxnSpPr>
              <a:cxnSpLocks noChangeShapeType="1"/>
            </p:cNvCxnSpPr>
            <p:nvPr/>
          </p:nvCxnSpPr>
          <p:spPr bwMode="auto">
            <a:xfrm rot="5400000" flipH="1" flipV="1">
              <a:off x="317754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cxnSp>
          <p:nvCxnSpPr>
            <p:cNvPr id="20509" name="Straight Connector 121"/>
            <p:cNvCxnSpPr>
              <a:cxnSpLocks noChangeShapeType="1"/>
            </p:cNvCxnSpPr>
            <p:nvPr/>
          </p:nvCxnSpPr>
          <p:spPr bwMode="auto">
            <a:xfrm rot="5400000" flipH="1" flipV="1">
              <a:off x="3238500" y="2301240"/>
              <a:ext cx="350520" cy="0"/>
            </a:xfrm>
            <a:prstGeom prst="line">
              <a:avLst/>
            </a:prstGeom>
            <a:noFill/>
            <a:ln w="19050" algn="ctr">
              <a:solidFill>
                <a:schemeClr val="tx1"/>
              </a:solidFill>
              <a:round/>
              <a:headEnd type="none" w="lg" len="med"/>
              <a:tailEnd type="none" w="lg" len="med"/>
            </a:ln>
            <a:extLst>
              <a:ext uri="{909E8E84-426E-40DD-AFC4-6F175D3DCCD1}">
                <a14:hiddenFill xmlns:a14="http://schemas.microsoft.com/office/drawing/2010/main">
                  <a:noFill/>
                </a14:hiddenFill>
              </a:ext>
            </a:extLst>
          </p:spPr>
        </p:cxnSp>
      </p:grpSp>
      <p:grpSp>
        <p:nvGrpSpPr>
          <p:cNvPr id="123" name="Group 65"/>
          <p:cNvGrpSpPr>
            <a:grpSpLocks/>
          </p:cNvGrpSpPr>
          <p:nvPr/>
        </p:nvGrpSpPr>
        <p:grpSpPr bwMode="auto">
          <a:xfrm rot="5400000">
            <a:off x="7210425" y="1639320"/>
            <a:ext cx="228600" cy="228600"/>
            <a:chOff x="3844290" y="2049780"/>
            <a:chExt cx="228600" cy="228600"/>
          </a:xfrm>
        </p:grpSpPr>
        <p:sp>
          <p:nvSpPr>
            <p:cNvPr id="124" name="Chord 123"/>
            <p:cNvSpPr/>
            <p:nvPr/>
          </p:nvSpPr>
          <p:spPr bwMode="auto">
            <a:xfrm flipH="1">
              <a:off x="3844290" y="2049780"/>
              <a:ext cx="228600" cy="228600"/>
            </a:xfrm>
            <a:prstGeom prst="chord">
              <a:avLst>
                <a:gd name="adj1" fmla="val 6444352"/>
                <a:gd name="adj2" fmla="val 630252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5" name="Chord 124"/>
            <p:cNvSpPr/>
            <p:nvPr/>
          </p:nvSpPr>
          <p:spPr bwMode="auto">
            <a:xfrm>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6" name="Chord 125"/>
            <p:cNvSpPr/>
            <p:nvPr/>
          </p:nvSpPr>
          <p:spPr bwMode="auto">
            <a:xfrm flipH="1">
              <a:off x="3844290" y="2049780"/>
              <a:ext cx="228600" cy="228600"/>
            </a:xfrm>
            <a:prstGeom prst="chord">
              <a:avLst>
                <a:gd name="adj1" fmla="val 6444352"/>
                <a:gd name="adj2" fmla="val 15085416"/>
              </a:avLst>
            </a:prstGeom>
            <a:solidFill>
              <a:srgbClr val="FFFFFF"/>
            </a:solidFill>
            <a:ln w="12700" cap="flat" cmpd="sng" algn="ctr">
              <a:solidFill>
                <a:schemeClr val="tx1"/>
              </a:solid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grpSp>
      <p:sp>
        <p:nvSpPr>
          <p:cNvPr id="127" name="Chord 126"/>
          <p:cNvSpPr/>
          <p:nvPr/>
        </p:nvSpPr>
        <p:spPr bwMode="auto">
          <a:xfrm rot="5400000" flipH="1">
            <a:off x="8675688" y="2640013"/>
            <a:ext cx="228600" cy="228600"/>
          </a:xfrm>
          <a:prstGeom prst="chord">
            <a:avLst>
              <a:gd name="adj1" fmla="val 6444352"/>
              <a:gd name="adj2" fmla="val 6302526"/>
            </a:avLst>
          </a:prstGeom>
          <a:solidFill>
            <a:srgbClr val="FFFFFF"/>
          </a:solidFill>
          <a:ln w="12700" cap="flat" cmpd="sng" algn="ctr">
            <a:noFill/>
            <a:prstDash val="solid"/>
            <a:round/>
            <a:headEnd type="none" w="lg" len="med"/>
            <a:tailEnd type="none" w="lg" len="med"/>
          </a:ln>
          <a:effectLst/>
        </p:spPr>
        <p:txBody>
          <a:bodyPr>
            <a:spAutoFit/>
          </a:bodyPr>
          <a:lstStyle/>
          <a:p>
            <a:pPr eaLnBrk="0" hangingPunct="0">
              <a:spcBef>
                <a:spcPct val="50000"/>
              </a:spcBef>
              <a:defRPr/>
            </a:pPr>
            <a:endParaRPr lang="en-US" sz="2800" kern="0">
              <a:solidFill>
                <a:srgbClr val="663300"/>
              </a:solidFill>
              <a:latin typeface="Times New Roman" pitchFamily="18" charset="0"/>
            </a:endParaRPr>
          </a:p>
        </p:txBody>
      </p:sp>
      <p:sp>
        <p:nvSpPr>
          <p:cNvPr id="128" name="Rectangle 127"/>
          <p:cNvSpPr/>
          <p:nvPr/>
        </p:nvSpPr>
        <p:spPr bwMode="auto">
          <a:xfrm>
            <a:off x="7308850" y="1918720"/>
            <a:ext cx="36513" cy="74613"/>
          </a:xfrm>
          <a:prstGeom prst="rect">
            <a:avLst/>
          </a:prstGeom>
          <a:solidFill>
            <a:srgbClr val="FFFFFF"/>
          </a:solidFill>
          <a:ln w="0" cap="flat" cmpd="sng" algn="ctr">
            <a:noFill/>
            <a:prstDash val="solid"/>
            <a:round/>
            <a:headEnd type="none" w="lg" len="med"/>
            <a:tailEnd type="none" w="lg" len="med"/>
          </a:ln>
          <a:effectLst/>
        </p:spPr>
        <p:txBody>
          <a:bodyPr/>
          <a:lstStyle/>
          <a:p>
            <a:pPr eaLnBrk="0" hangingPunct="0">
              <a:spcBef>
                <a:spcPct val="50000"/>
              </a:spcBef>
              <a:defRPr/>
            </a:pPr>
            <a:endParaRPr lang="en-US" sz="2800" kern="0">
              <a:solidFill>
                <a:srgbClr val="663300"/>
              </a:solidFill>
              <a:latin typeface="Times New Roman" pitchFamily="18" charset="0"/>
            </a:endParaRPr>
          </a:p>
        </p:txBody>
      </p:sp>
      <p:sp>
        <p:nvSpPr>
          <p:cNvPr id="129" name="Rectangle 5" descr="Cork"/>
          <p:cNvSpPr>
            <a:spLocks noChangeArrowheads="1"/>
          </p:cNvSpPr>
          <p:nvPr/>
        </p:nvSpPr>
        <p:spPr bwMode="auto">
          <a:xfrm>
            <a:off x="5672138" y="4268220"/>
            <a:ext cx="1444625" cy="720725"/>
          </a:xfrm>
          <a:prstGeom prst="rect">
            <a:avLst/>
          </a:prstGeom>
          <a:solidFill>
            <a:srgbClr val="3399FF"/>
          </a:solidFill>
          <a:ln w="12700">
            <a:noFill/>
            <a:miter lim="800000"/>
            <a:headEnd type="none" w="sm" len="sm"/>
            <a:tailEnd type="none" w="med" len="sm"/>
          </a:ln>
          <a:effectLst/>
        </p:spPr>
        <p:txBody>
          <a:bodyPr wrap="none" anchor="ctr"/>
          <a:lstStyle/>
          <a:p>
            <a:pPr algn="ctr" fontAlgn="auto">
              <a:spcBef>
                <a:spcPts val="0"/>
              </a:spcBef>
              <a:spcAft>
                <a:spcPts val="0"/>
              </a:spcAft>
              <a:defRPr/>
            </a:pPr>
            <a:endParaRPr lang="en-US" kern="0" dirty="0">
              <a:solidFill>
                <a:srgbClr val="FFFFFF"/>
              </a:solidFill>
              <a:latin typeface="Book Antiqua" pitchFamily="18" charset="0"/>
            </a:endParaRPr>
          </a:p>
        </p:txBody>
      </p:sp>
      <p:sp>
        <p:nvSpPr>
          <p:cNvPr id="40" name="Title 1"/>
          <p:cNvSpPr txBox="1">
            <a:spLocks/>
          </p:cNvSpPr>
          <p:nvPr/>
        </p:nvSpPr>
        <p:spPr>
          <a:xfrm>
            <a:off x="469739" y="228600"/>
            <a:ext cx="67056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Siphon</a:t>
            </a: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Hydrostatics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310606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nodeType="withEffect">
                                  <p:stCondLst>
                                    <p:cond delay="0"/>
                                  </p:stCondLst>
                                  <p:childTnLst>
                                    <p:animRot by="5400000">
                                      <p:cBhvr>
                                        <p:cTn id="6" dur="2000" fill="hold"/>
                                        <p:tgtEl>
                                          <p:spTgt spid="123"/>
                                        </p:tgtEl>
                                        <p:attrNameLst>
                                          <p:attrName>r</p:attrName>
                                        </p:attrNameLst>
                                      </p:cBhvr>
                                    </p:animRot>
                                  </p:childTnLst>
                                </p:cTn>
                              </p:par>
                            </p:childTnLst>
                          </p:cTn>
                        </p:par>
                        <p:par>
                          <p:cTn id="7" fill="hold" nodeType="afterGroup">
                            <p:stCondLst>
                              <p:cond delay="2000"/>
                            </p:stCondLst>
                            <p:childTnLst>
                              <p:par>
                                <p:cTn id="8" presetID="22" presetClass="entr" presetSubtype="1" fill="hold" nodeType="afterEffect">
                                  <p:stCondLst>
                                    <p:cond delay="0"/>
                                  </p:stCondLst>
                                  <p:childTnLst>
                                    <p:set>
                                      <p:cBhvr>
                                        <p:cTn id="9" dur="1" fill="hold">
                                          <p:stCondLst>
                                            <p:cond delay="0"/>
                                          </p:stCondLst>
                                        </p:cTn>
                                        <p:tgtEl>
                                          <p:spTgt spid="110"/>
                                        </p:tgtEl>
                                        <p:attrNameLst>
                                          <p:attrName>style.visibility</p:attrName>
                                        </p:attrNameLst>
                                      </p:cBhvr>
                                      <p:to>
                                        <p:strVal val="visible"/>
                                      </p:to>
                                    </p:set>
                                    <p:animEffect transition="in" filter="wipe(up)">
                                      <p:cBhvr>
                                        <p:cTn id="10" dur="1000"/>
                                        <p:tgtEl>
                                          <p:spTgt spid="110"/>
                                        </p:tgtEl>
                                      </p:cBhvr>
                                    </p:animEffect>
                                  </p:childTnLst>
                                </p:cTn>
                              </p:par>
                            </p:childTnLst>
                          </p:cTn>
                        </p:par>
                        <p:par>
                          <p:cTn id="11" fill="hold" nodeType="afterGroup">
                            <p:stCondLst>
                              <p:cond delay="3000"/>
                            </p:stCondLst>
                            <p:childTnLst>
                              <p:par>
                                <p:cTn id="12" presetID="8" presetClass="emph" presetSubtype="0" fill="hold" nodeType="afterEffect">
                                  <p:stCondLst>
                                    <p:cond delay="0"/>
                                  </p:stCondLst>
                                  <p:childTnLst>
                                    <p:animRot by="-5400000">
                                      <p:cBhvr>
                                        <p:cTn id="13" dur="2000" fill="hold"/>
                                        <p:tgtEl>
                                          <p:spTgt spid="123"/>
                                        </p:tgtEl>
                                        <p:attrNameLst>
                                          <p:attrName>r</p:attrName>
                                        </p:attrNameLst>
                                      </p:cBhvr>
                                    </p:animRot>
                                  </p:childTnLst>
                                </p:cTn>
                              </p:par>
                              <p:par>
                                <p:cTn id="14" presetID="22" presetClass="entr" presetSubtype="8"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wipe(left)">
                                      <p:cBhvr>
                                        <p:cTn id="16" dur="500"/>
                                        <p:tgtEl>
                                          <p:spTgt spid="117"/>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up)">
                                      <p:cBhvr>
                                        <p:cTn id="19" dur="500"/>
                                        <p:tgtEl>
                                          <p:spTgt spid="116"/>
                                        </p:tgtEl>
                                      </p:cBhvr>
                                    </p:animEffect>
                                  </p:childTnLst>
                                </p:cTn>
                              </p:par>
                            </p:childTnLst>
                          </p:cTn>
                        </p:par>
                        <p:par>
                          <p:cTn id="20" fill="hold" nodeType="afterGroup">
                            <p:stCondLst>
                              <p:cond delay="5000"/>
                            </p:stCondLst>
                            <p:childTnLst>
                              <p:par>
                                <p:cTn id="21" presetID="22" presetClass="entr" presetSubtype="1"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Effect transition="in" filter="wipe(up)">
                                      <p:cBhvr>
                                        <p:cTn id="23" dur="1000"/>
                                        <p:tgtEl>
                                          <p:spTgt spid="12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7"/>
                                        </p:tgtEl>
                                        <p:attrNameLst>
                                          <p:attrName>style.visibility</p:attrName>
                                        </p:attrNameLst>
                                      </p:cBhvr>
                                      <p:to>
                                        <p:strVal val="visible"/>
                                      </p:to>
                                    </p:set>
                                    <p:animEffect transition="in" filter="fade">
                                      <p:cBhvr>
                                        <p:cTn id="26"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16" grpId="0" animBg="1"/>
      <p:bldP spid="117" grpId="0" animBg="1"/>
      <p:bldP spid="1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
        <p:nvSpPr>
          <p:cNvPr id="6" name="Content Placeholder 2"/>
          <p:cNvSpPr txBox="1">
            <a:spLocks/>
          </p:cNvSpPr>
          <p:nvPr/>
        </p:nvSpPr>
        <p:spPr>
          <a:xfrm>
            <a:off x="3200400" y="1752600"/>
            <a:ext cx="5867400" cy="434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2"/>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3"/>
              </a:buBlip>
            </a:pPr>
            <a:r>
              <a:rPr lang="en-US" dirty="0" smtClean="0">
                <a:solidFill>
                  <a:schemeClr val="bg1">
                    <a:lumMod val="50000"/>
                  </a:schemeClr>
                </a:solidFill>
                <a:latin typeface="Arial" pitchFamily="34" charset="0"/>
                <a:cs typeface="Arial" pitchFamily="34" charset="0"/>
              </a:rPr>
              <a:t>The AguaClara Technology and Program </a:t>
            </a:r>
          </a:p>
          <a:p>
            <a:pPr>
              <a:buFontTx/>
              <a:buBlip>
                <a:blip r:embed="rId3"/>
              </a:buBlip>
            </a:pPr>
            <a:r>
              <a:rPr lang="en-US" dirty="0" smtClean="0">
                <a:solidFill>
                  <a:schemeClr val="bg1">
                    <a:lumMod val="50000"/>
                  </a:schemeClr>
                </a:solidFill>
                <a:latin typeface="Arial" pitchFamily="34" charset="0"/>
                <a:cs typeface="Arial" pitchFamily="34" charset="0"/>
              </a:rPr>
              <a:t>SRSF vs. Other Filters</a:t>
            </a:r>
          </a:p>
          <a:p>
            <a:pPr>
              <a:buFontTx/>
              <a:buBlip>
                <a:blip r:embed="rId3"/>
              </a:buBlip>
            </a:pPr>
            <a:r>
              <a:rPr lang="en-US" dirty="0" smtClean="0">
                <a:solidFill>
                  <a:schemeClr val="bg1">
                    <a:lumMod val="50000"/>
                  </a:schemeClr>
                </a:solidFill>
                <a:latin typeface="Arial" pitchFamily="34" charset="0"/>
                <a:cs typeface="Arial" pitchFamily="34" charset="0"/>
              </a:rPr>
              <a:t>Siphon Hydrostatics</a:t>
            </a:r>
          </a:p>
          <a:p>
            <a:pPr>
              <a:buFontTx/>
              <a:buBlip>
                <a:blip r:embed="rId3"/>
              </a:buBlip>
            </a:pPr>
            <a:r>
              <a:rPr lang="en-US" dirty="0" smtClean="0">
                <a:solidFill>
                  <a:schemeClr val="bg1">
                    <a:lumMod val="50000"/>
                  </a:schemeClr>
                </a:solidFill>
                <a:latin typeface="Arial" pitchFamily="34" charset="0"/>
                <a:cs typeface="Arial" pitchFamily="34" charset="0"/>
              </a:rPr>
              <a:t>Hydraulic Control System</a:t>
            </a:r>
          </a:p>
          <a:p>
            <a:pPr>
              <a:buFontTx/>
              <a:buBlip>
                <a:blip r:embed="rId3"/>
              </a:buBlip>
            </a:pPr>
            <a:r>
              <a:rPr lang="en-US" dirty="0" smtClean="0">
                <a:solidFill>
                  <a:schemeClr val="bg1">
                    <a:lumMod val="50000"/>
                  </a:schemeClr>
                </a:solidFill>
                <a:latin typeface="Arial" pitchFamily="34" charset="0"/>
                <a:cs typeface="Arial" pitchFamily="34" charset="0"/>
              </a:rPr>
              <a:t>Performance Data</a:t>
            </a:r>
          </a:p>
          <a:p>
            <a:pPr>
              <a:buFontTx/>
              <a:buBlip>
                <a:blip r:embed="rId3"/>
              </a:buBlip>
            </a:pPr>
            <a:r>
              <a:rPr lang="es-HN" dirty="0" err="1" smtClean="0">
                <a:solidFill>
                  <a:schemeClr val="bg1">
                    <a:lumMod val="50000"/>
                  </a:schemeClr>
                </a:solidFill>
                <a:latin typeface="Arial" pitchFamily="34" charset="0"/>
                <a:cs typeface="Arial" pitchFamily="34" charset="0"/>
              </a:rPr>
              <a:t>Conclusions</a:t>
            </a:r>
            <a:r>
              <a:rPr lang="es-HN" dirty="0" smtClean="0">
                <a:solidFill>
                  <a:schemeClr val="bg1">
                    <a:lumMod val="50000"/>
                  </a:schemeClr>
                </a:solidFill>
                <a:latin typeface="Arial" pitchFamily="34" charset="0"/>
                <a:cs typeface="Arial" pitchFamily="34" charset="0"/>
              </a:rPr>
              <a:t> and </a:t>
            </a:r>
            <a:r>
              <a:rPr lang="es-HN" dirty="0" err="1" smtClean="0">
                <a:solidFill>
                  <a:schemeClr val="bg1">
                    <a:lumMod val="50000"/>
                  </a:schemeClr>
                </a:solidFill>
                <a:latin typeface="Arial" pitchFamily="34" charset="0"/>
                <a:cs typeface="Arial" pitchFamily="34" charset="0"/>
              </a:rPr>
              <a:t>Recommendations</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pic>
        <p:nvPicPr>
          <p:cNvPr id="13314" name="Picture 2" descr="http://image.made-in-china.com/2f0j00bsJQulHcntqO/Brass-Ball-Valve-with-Iron-Handle-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9" y="2819400"/>
            <a:ext cx="3167371" cy="1677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722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3" end="3"/>
                                            </p:txEl>
                                          </p:spTgt>
                                        </p:tgtEl>
                                        <p:attrNameLst>
                                          <p:attrName>style.color</p:attrName>
                                        </p:attrNameLst>
                                      </p:cBhvr>
                                      <p:by>
                                        <p:hsl h="0" s="-12549" l="-25098"/>
                                      </p:by>
                                    </p:animClr>
                                    <p:animClr clrSpc="hsl" dir="cw">
                                      <p:cBhvr>
                                        <p:cTn id="7" dur="500" fill="hold"/>
                                        <p:tgtEl>
                                          <p:spTgt spid="6">
                                            <p:txEl>
                                              <p:pRg st="3" end="3"/>
                                            </p:txEl>
                                          </p:spTgt>
                                        </p:tgtEl>
                                        <p:attrNameLst>
                                          <p:attrName>fillcolor</p:attrName>
                                        </p:attrNameLst>
                                      </p:cBhvr>
                                      <p:by>
                                        <p:hsl h="0" s="-12549" l="-25098"/>
                                      </p:by>
                                    </p:animClr>
                                    <p:animClr clrSpc="hsl" dir="cw">
                                      <p:cBhvr>
                                        <p:cTn id="8" dur="500" fill="hold"/>
                                        <p:tgtEl>
                                          <p:spTgt spid="6">
                                            <p:txEl>
                                              <p:pRg st="3" end="3"/>
                                            </p:txEl>
                                          </p:spTgt>
                                        </p:tgtEl>
                                        <p:attrNameLst>
                                          <p:attrName>stroke.color</p:attrName>
                                        </p:attrNameLst>
                                      </p:cBhvr>
                                      <p:by>
                                        <p:hsl h="0" s="-12549" l="-25098"/>
                                      </p:by>
                                    </p:animClr>
                                    <p:set>
                                      <p:cBhvr>
                                        <p:cTn id="9" dur="500" fill="hold"/>
                                        <p:tgtEl>
                                          <p:spTgt spid="6">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2"/>
          <p:cNvGrpSpPr>
            <a:grpSpLocks/>
          </p:cNvGrpSpPr>
          <p:nvPr/>
        </p:nvGrpSpPr>
        <p:grpSpPr bwMode="auto">
          <a:xfrm>
            <a:off x="0" y="1487334"/>
            <a:ext cx="5562600" cy="4107847"/>
            <a:chOff x="288" y="432"/>
            <a:chExt cx="5088" cy="3494"/>
          </a:xfrm>
        </p:grpSpPr>
        <p:pic>
          <p:nvPicPr>
            <p:cNvPr id="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 y="528"/>
              <a:ext cx="5088" cy="3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Line 7"/>
            <p:cNvSpPr>
              <a:spLocks noChangeShapeType="1"/>
            </p:cNvSpPr>
            <p:nvPr/>
          </p:nvSpPr>
          <p:spPr bwMode="auto">
            <a:xfrm>
              <a:off x="1632" y="816"/>
              <a:ext cx="0" cy="4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3"/>
            <p:cNvSpPr>
              <a:spLocks noChangeShapeType="1"/>
            </p:cNvSpPr>
            <p:nvPr/>
          </p:nvSpPr>
          <p:spPr bwMode="auto">
            <a:xfrm>
              <a:off x="3408" y="816"/>
              <a:ext cx="0" cy="4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4"/>
            <p:cNvSpPr>
              <a:spLocks noChangeShapeType="1"/>
            </p:cNvSpPr>
            <p:nvPr/>
          </p:nvSpPr>
          <p:spPr bwMode="auto">
            <a:xfrm>
              <a:off x="1776" y="816"/>
              <a:ext cx="0" cy="1632"/>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Line 16"/>
            <p:cNvSpPr>
              <a:spLocks noChangeShapeType="1"/>
            </p:cNvSpPr>
            <p:nvPr/>
          </p:nvSpPr>
          <p:spPr bwMode="auto">
            <a:xfrm>
              <a:off x="2321" y="1392"/>
              <a:ext cx="3" cy="1130"/>
            </a:xfrm>
            <a:prstGeom prst="line">
              <a:avLst/>
            </a:prstGeom>
            <a:noFill/>
            <a:ln w="28575">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20"/>
            <p:cNvSpPr>
              <a:spLocks noChangeShapeType="1"/>
            </p:cNvSpPr>
            <p:nvPr/>
          </p:nvSpPr>
          <p:spPr bwMode="auto">
            <a:xfrm>
              <a:off x="3120" y="1344"/>
              <a:ext cx="608" cy="44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Text Box 21"/>
            <p:cNvSpPr txBox="1">
              <a:spLocks noChangeArrowheads="1"/>
            </p:cNvSpPr>
            <p:nvPr/>
          </p:nvSpPr>
          <p:spPr bwMode="auto">
            <a:xfrm>
              <a:off x="1104"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A</a:t>
              </a:r>
            </a:p>
          </p:txBody>
        </p:sp>
        <p:sp>
          <p:nvSpPr>
            <p:cNvPr id="48" name="Text Box 22"/>
            <p:cNvSpPr txBox="1">
              <a:spLocks noChangeArrowheads="1"/>
            </p:cNvSpPr>
            <p:nvPr/>
          </p:nvSpPr>
          <p:spPr bwMode="auto">
            <a:xfrm>
              <a:off x="2215"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C</a:t>
              </a:r>
            </a:p>
          </p:txBody>
        </p:sp>
        <p:sp>
          <p:nvSpPr>
            <p:cNvPr id="49" name="Text Box 23"/>
            <p:cNvSpPr txBox="1">
              <a:spLocks noChangeArrowheads="1"/>
            </p:cNvSpPr>
            <p:nvPr/>
          </p:nvSpPr>
          <p:spPr bwMode="auto">
            <a:xfrm>
              <a:off x="3024"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D</a:t>
              </a:r>
            </a:p>
          </p:txBody>
        </p:sp>
        <p:sp>
          <p:nvSpPr>
            <p:cNvPr id="50" name="Text Box 24"/>
            <p:cNvSpPr txBox="1">
              <a:spLocks noChangeArrowheads="1"/>
            </p:cNvSpPr>
            <p:nvPr/>
          </p:nvSpPr>
          <p:spPr bwMode="auto">
            <a:xfrm>
              <a:off x="1576"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dirty="0">
                  <a:solidFill>
                    <a:srgbClr val="FF0000"/>
                  </a:solidFill>
                </a:rPr>
                <a:t>B</a:t>
              </a:r>
            </a:p>
          </p:txBody>
        </p:sp>
        <p:sp>
          <p:nvSpPr>
            <p:cNvPr id="52" name="Text Box 26"/>
            <p:cNvSpPr txBox="1">
              <a:spLocks noChangeArrowheads="1"/>
            </p:cNvSpPr>
            <p:nvPr/>
          </p:nvSpPr>
          <p:spPr bwMode="auto">
            <a:xfrm>
              <a:off x="4032" y="432"/>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b="1">
                  <a:solidFill>
                    <a:srgbClr val="FF0000"/>
                  </a:solidFill>
                </a:rPr>
                <a:t>E</a:t>
              </a:r>
            </a:p>
          </p:txBody>
        </p:sp>
        <p:sp>
          <p:nvSpPr>
            <p:cNvPr id="54" name="Text Box 28"/>
            <p:cNvSpPr txBox="1">
              <a:spLocks noChangeArrowheads="1"/>
            </p:cNvSpPr>
            <p:nvPr/>
          </p:nvSpPr>
          <p:spPr bwMode="auto">
            <a:xfrm>
              <a:off x="1816" y="1632"/>
              <a:ext cx="1016" cy="49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600" dirty="0">
                  <a:solidFill>
                    <a:srgbClr val="FF0000"/>
                  </a:solidFill>
                </a:rPr>
                <a:t>Backwash head loss</a:t>
              </a:r>
            </a:p>
          </p:txBody>
        </p:sp>
        <p:sp>
          <p:nvSpPr>
            <p:cNvPr id="53" name="Text Box 27"/>
            <p:cNvSpPr txBox="1">
              <a:spLocks noChangeArrowheads="1"/>
            </p:cNvSpPr>
            <p:nvPr/>
          </p:nvSpPr>
          <p:spPr bwMode="auto">
            <a:xfrm>
              <a:off x="3264" y="1854"/>
              <a:ext cx="1200" cy="550"/>
            </a:xfrm>
            <a:prstGeom prst="rect">
              <a:avLst/>
            </a:prstGeom>
            <a:solidFill>
              <a:schemeClr val="bg1">
                <a:alpha val="5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dirty="0">
                  <a:solidFill>
                    <a:srgbClr val="FF0000"/>
                  </a:solidFill>
                </a:rPr>
                <a:t>Riser pipe elevation</a:t>
              </a:r>
            </a:p>
          </p:txBody>
        </p:sp>
        <p:sp>
          <p:nvSpPr>
            <p:cNvPr id="42" name="Line 12"/>
            <p:cNvSpPr>
              <a:spLocks noChangeShapeType="1"/>
            </p:cNvSpPr>
            <p:nvPr/>
          </p:nvSpPr>
          <p:spPr bwMode="auto">
            <a:xfrm>
              <a:off x="2832" y="816"/>
              <a:ext cx="0" cy="1728"/>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itle 1"/>
          <p:cNvSpPr>
            <a:spLocks noGrp="1"/>
          </p:cNvSpPr>
          <p:nvPr>
            <p:ph type="title"/>
          </p:nvPr>
        </p:nvSpPr>
        <p:spPr>
          <a:xfrm>
            <a:off x="152400" y="274638"/>
            <a:ext cx="7010400" cy="1020762"/>
          </a:xfrm>
        </p:spPr>
        <p:txBody>
          <a:bodyPr/>
          <a:lstStyle/>
          <a:p>
            <a:r>
              <a:rPr lang="es-HN" dirty="0" err="1" smtClean="0"/>
              <a:t>Hydraulic</a:t>
            </a:r>
            <a:r>
              <a:rPr lang="es-HN" dirty="0" smtClean="0"/>
              <a:t> Control </a:t>
            </a:r>
            <a:r>
              <a:rPr lang="es-HN" dirty="0" err="1" smtClean="0"/>
              <a:t>System</a:t>
            </a:r>
            <a:endParaRPr lang="en-US" dirty="0"/>
          </a:p>
        </p:txBody>
      </p:sp>
      <p:sp>
        <p:nvSpPr>
          <p:cNvPr id="6" name="Content Placeholder 5"/>
          <p:cNvSpPr>
            <a:spLocks noGrp="1"/>
          </p:cNvSpPr>
          <p:nvPr>
            <p:ph sz="quarter" idx="4"/>
          </p:nvPr>
        </p:nvSpPr>
        <p:spPr>
          <a:xfrm>
            <a:off x="5257800" y="1760085"/>
            <a:ext cx="3886200" cy="3951288"/>
          </a:xfrm>
        </p:spPr>
        <p:txBody>
          <a:bodyPr>
            <a:normAutofit fontScale="85000" lnSpcReduction="10000"/>
          </a:bodyPr>
          <a:lstStyle/>
          <a:p>
            <a:pPr>
              <a:lnSpc>
                <a:spcPct val="200000"/>
              </a:lnSpc>
              <a:buBlip>
                <a:blip r:embed="rId4"/>
              </a:buBlip>
            </a:pPr>
            <a:r>
              <a:rPr lang="es-HN" dirty="0" err="1" smtClean="0">
                <a:solidFill>
                  <a:schemeClr val="bg1">
                    <a:lumMod val="50000"/>
                  </a:schemeClr>
                </a:solidFill>
                <a:latin typeface="Arial" pitchFamily="34" charset="0"/>
                <a:cs typeface="Arial" pitchFamily="34" charset="0"/>
              </a:rPr>
              <a:t>Zone</a:t>
            </a:r>
            <a:r>
              <a:rPr lang="es-HN" dirty="0" smtClean="0">
                <a:solidFill>
                  <a:schemeClr val="bg1">
                    <a:lumMod val="50000"/>
                  </a:schemeClr>
                </a:solidFill>
                <a:latin typeface="Arial" pitchFamily="34" charset="0"/>
                <a:cs typeface="Arial" pitchFamily="34" charset="0"/>
              </a:rPr>
              <a:t> A: </a:t>
            </a:r>
            <a:r>
              <a:rPr lang="es-HN" dirty="0" err="1" smtClean="0">
                <a:solidFill>
                  <a:schemeClr val="bg1">
                    <a:lumMod val="50000"/>
                  </a:schemeClr>
                </a:solidFill>
                <a:latin typeface="Arial" pitchFamily="34" charset="0"/>
                <a:cs typeface="Arial" pitchFamily="34" charset="0"/>
              </a:rPr>
              <a:t>Filtration</a:t>
            </a:r>
            <a:endParaRPr lang="es-HN" dirty="0" smtClean="0">
              <a:solidFill>
                <a:schemeClr val="bg1">
                  <a:lumMod val="50000"/>
                </a:schemeClr>
              </a:solidFill>
              <a:latin typeface="Arial" pitchFamily="34" charset="0"/>
              <a:cs typeface="Arial" pitchFamily="34" charset="0"/>
            </a:endParaRPr>
          </a:p>
          <a:p>
            <a:pPr>
              <a:lnSpc>
                <a:spcPct val="200000"/>
              </a:lnSpc>
              <a:buBlip>
                <a:blip r:embed="rId4"/>
              </a:buBlip>
            </a:pPr>
            <a:r>
              <a:rPr lang="es-HN" dirty="0" err="1" smtClean="0">
                <a:solidFill>
                  <a:schemeClr val="bg1">
                    <a:lumMod val="50000"/>
                  </a:schemeClr>
                </a:solidFill>
                <a:latin typeface="Arial" pitchFamily="34" charset="0"/>
                <a:cs typeface="Arial" pitchFamily="34" charset="0"/>
              </a:rPr>
              <a:t>Zone</a:t>
            </a:r>
            <a:r>
              <a:rPr lang="es-HN" dirty="0" smtClean="0">
                <a:solidFill>
                  <a:schemeClr val="bg1">
                    <a:lumMod val="50000"/>
                  </a:schemeClr>
                </a:solidFill>
                <a:latin typeface="Arial" pitchFamily="34" charset="0"/>
                <a:cs typeface="Arial" pitchFamily="34" charset="0"/>
              </a:rPr>
              <a:t> B: </a:t>
            </a:r>
            <a:r>
              <a:rPr lang="es-HN" dirty="0" err="1" smtClean="0">
                <a:solidFill>
                  <a:schemeClr val="bg1">
                    <a:lumMod val="50000"/>
                  </a:schemeClr>
                </a:solidFill>
                <a:latin typeface="Arial" pitchFamily="34" charset="0"/>
                <a:cs typeface="Arial" pitchFamily="34" charset="0"/>
              </a:rPr>
              <a:t>Transition</a:t>
            </a:r>
            <a:r>
              <a:rPr lang="es-HN" dirty="0" smtClean="0">
                <a:solidFill>
                  <a:schemeClr val="bg1">
                    <a:lumMod val="50000"/>
                  </a:schemeClr>
                </a:solidFill>
                <a:latin typeface="Arial" pitchFamily="34" charset="0"/>
                <a:cs typeface="Arial" pitchFamily="34" charset="0"/>
              </a:rPr>
              <a:t> </a:t>
            </a:r>
            <a:r>
              <a:rPr lang="es-HN" dirty="0" err="1" smtClean="0">
                <a:solidFill>
                  <a:schemeClr val="bg1">
                    <a:lumMod val="50000"/>
                  </a:schemeClr>
                </a:solidFill>
                <a:latin typeface="Arial" pitchFamily="34" charset="0"/>
                <a:cs typeface="Arial" pitchFamily="34" charset="0"/>
              </a:rPr>
              <a:t>to</a:t>
            </a:r>
            <a:r>
              <a:rPr lang="es-HN" dirty="0" smtClean="0">
                <a:solidFill>
                  <a:schemeClr val="bg1">
                    <a:lumMod val="50000"/>
                  </a:schemeClr>
                </a:solidFill>
                <a:latin typeface="Arial" pitchFamily="34" charset="0"/>
                <a:cs typeface="Arial" pitchFamily="34" charset="0"/>
              </a:rPr>
              <a:t> </a:t>
            </a:r>
            <a:r>
              <a:rPr lang="es-HN" dirty="0" err="1" smtClean="0">
                <a:solidFill>
                  <a:schemeClr val="bg1">
                    <a:lumMod val="50000"/>
                  </a:schemeClr>
                </a:solidFill>
                <a:latin typeface="Arial" pitchFamily="34" charset="0"/>
                <a:cs typeface="Arial" pitchFamily="34" charset="0"/>
              </a:rPr>
              <a:t>backwash</a:t>
            </a:r>
            <a:endParaRPr lang="es-HN" dirty="0" smtClean="0">
              <a:solidFill>
                <a:schemeClr val="bg1">
                  <a:lumMod val="50000"/>
                </a:schemeClr>
              </a:solidFill>
              <a:latin typeface="Arial" pitchFamily="34" charset="0"/>
              <a:cs typeface="Arial" pitchFamily="34" charset="0"/>
            </a:endParaRPr>
          </a:p>
          <a:p>
            <a:pPr>
              <a:lnSpc>
                <a:spcPct val="200000"/>
              </a:lnSpc>
              <a:buBlip>
                <a:blip r:embed="rId4"/>
              </a:buBlip>
            </a:pPr>
            <a:r>
              <a:rPr lang="es-HN" dirty="0" err="1" smtClean="0">
                <a:solidFill>
                  <a:schemeClr val="bg1">
                    <a:lumMod val="50000"/>
                  </a:schemeClr>
                </a:solidFill>
                <a:latin typeface="Arial" pitchFamily="34" charset="0"/>
                <a:cs typeface="Arial" pitchFamily="34" charset="0"/>
              </a:rPr>
              <a:t>Zone</a:t>
            </a:r>
            <a:r>
              <a:rPr lang="es-HN" dirty="0" smtClean="0">
                <a:solidFill>
                  <a:schemeClr val="bg1">
                    <a:lumMod val="50000"/>
                  </a:schemeClr>
                </a:solidFill>
                <a:latin typeface="Arial" pitchFamily="34" charset="0"/>
                <a:cs typeface="Arial" pitchFamily="34" charset="0"/>
              </a:rPr>
              <a:t> C: </a:t>
            </a:r>
            <a:r>
              <a:rPr lang="es-HN" dirty="0" err="1" smtClean="0">
                <a:solidFill>
                  <a:schemeClr val="bg1">
                    <a:lumMod val="50000"/>
                  </a:schemeClr>
                </a:solidFill>
                <a:latin typeface="Arial" pitchFamily="34" charset="0"/>
                <a:cs typeface="Arial" pitchFamily="34" charset="0"/>
              </a:rPr>
              <a:t>Backwash</a:t>
            </a:r>
            <a:endParaRPr lang="es-HN" dirty="0" smtClean="0">
              <a:solidFill>
                <a:schemeClr val="bg1">
                  <a:lumMod val="50000"/>
                </a:schemeClr>
              </a:solidFill>
              <a:latin typeface="Arial" pitchFamily="34" charset="0"/>
              <a:cs typeface="Arial" pitchFamily="34" charset="0"/>
            </a:endParaRPr>
          </a:p>
          <a:p>
            <a:pPr>
              <a:lnSpc>
                <a:spcPct val="200000"/>
              </a:lnSpc>
              <a:buBlip>
                <a:blip r:embed="rId4"/>
              </a:buBlip>
            </a:pPr>
            <a:r>
              <a:rPr lang="es-HN" dirty="0" err="1" smtClean="0">
                <a:solidFill>
                  <a:schemeClr val="bg1">
                    <a:lumMod val="50000"/>
                  </a:schemeClr>
                </a:solidFill>
                <a:latin typeface="Arial" pitchFamily="34" charset="0"/>
                <a:cs typeface="Arial" pitchFamily="34" charset="0"/>
              </a:rPr>
              <a:t>Zone</a:t>
            </a:r>
            <a:r>
              <a:rPr lang="es-HN" dirty="0" smtClean="0">
                <a:solidFill>
                  <a:schemeClr val="bg1">
                    <a:lumMod val="50000"/>
                  </a:schemeClr>
                </a:solidFill>
                <a:latin typeface="Arial" pitchFamily="34" charset="0"/>
                <a:cs typeface="Arial" pitchFamily="34" charset="0"/>
              </a:rPr>
              <a:t> D: </a:t>
            </a:r>
            <a:r>
              <a:rPr lang="es-HN" dirty="0" err="1" smtClean="0">
                <a:solidFill>
                  <a:schemeClr val="bg1">
                    <a:lumMod val="50000"/>
                  </a:schemeClr>
                </a:solidFill>
                <a:latin typeface="Arial" pitchFamily="34" charset="0"/>
                <a:cs typeface="Arial" pitchFamily="34" charset="0"/>
              </a:rPr>
              <a:t>Transition</a:t>
            </a:r>
            <a:r>
              <a:rPr lang="es-HN" dirty="0" smtClean="0">
                <a:solidFill>
                  <a:schemeClr val="bg1">
                    <a:lumMod val="50000"/>
                  </a:schemeClr>
                </a:solidFill>
                <a:latin typeface="Arial" pitchFamily="34" charset="0"/>
                <a:cs typeface="Arial" pitchFamily="34" charset="0"/>
              </a:rPr>
              <a:t> </a:t>
            </a:r>
            <a:r>
              <a:rPr lang="es-HN" dirty="0" err="1" smtClean="0">
                <a:solidFill>
                  <a:schemeClr val="bg1">
                    <a:lumMod val="50000"/>
                  </a:schemeClr>
                </a:solidFill>
                <a:latin typeface="Arial" pitchFamily="34" charset="0"/>
                <a:cs typeface="Arial" pitchFamily="34" charset="0"/>
              </a:rPr>
              <a:t>to</a:t>
            </a:r>
            <a:r>
              <a:rPr lang="es-HN" dirty="0" smtClean="0">
                <a:solidFill>
                  <a:schemeClr val="bg1">
                    <a:lumMod val="50000"/>
                  </a:schemeClr>
                </a:solidFill>
                <a:latin typeface="Arial" pitchFamily="34" charset="0"/>
                <a:cs typeface="Arial" pitchFamily="34" charset="0"/>
              </a:rPr>
              <a:t> </a:t>
            </a:r>
            <a:r>
              <a:rPr lang="es-HN" dirty="0" err="1" smtClean="0">
                <a:solidFill>
                  <a:schemeClr val="bg1">
                    <a:lumMod val="50000"/>
                  </a:schemeClr>
                </a:solidFill>
                <a:latin typeface="Arial" pitchFamily="34" charset="0"/>
                <a:cs typeface="Arial" pitchFamily="34" charset="0"/>
              </a:rPr>
              <a:t>filtration</a:t>
            </a:r>
            <a:endParaRPr lang="es-HN" dirty="0" smtClean="0">
              <a:solidFill>
                <a:schemeClr val="bg1">
                  <a:lumMod val="50000"/>
                </a:schemeClr>
              </a:solidFill>
              <a:latin typeface="Arial" pitchFamily="34" charset="0"/>
              <a:cs typeface="Arial" pitchFamily="34" charset="0"/>
            </a:endParaRPr>
          </a:p>
          <a:p>
            <a:pPr>
              <a:lnSpc>
                <a:spcPct val="200000"/>
              </a:lnSpc>
              <a:buBlip>
                <a:blip r:embed="rId4"/>
              </a:buBlip>
            </a:pPr>
            <a:r>
              <a:rPr lang="es-HN" dirty="0" err="1" smtClean="0">
                <a:solidFill>
                  <a:schemeClr val="bg1">
                    <a:lumMod val="50000"/>
                  </a:schemeClr>
                </a:solidFill>
                <a:latin typeface="Arial" pitchFamily="34" charset="0"/>
                <a:cs typeface="Arial" pitchFamily="34" charset="0"/>
              </a:rPr>
              <a:t>Zone</a:t>
            </a:r>
            <a:r>
              <a:rPr lang="es-HN" dirty="0" smtClean="0">
                <a:solidFill>
                  <a:schemeClr val="bg1">
                    <a:lumMod val="50000"/>
                  </a:schemeClr>
                </a:solidFill>
                <a:latin typeface="Arial" pitchFamily="34" charset="0"/>
                <a:cs typeface="Arial" pitchFamily="34" charset="0"/>
              </a:rPr>
              <a:t> E: </a:t>
            </a:r>
            <a:r>
              <a:rPr lang="es-HN" dirty="0" err="1" smtClean="0">
                <a:solidFill>
                  <a:schemeClr val="bg1">
                    <a:lumMod val="50000"/>
                  </a:schemeClr>
                </a:solidFill>
                <a:latin typeface="Arial" pitchFamily="34" charset="0"/>
                <a:cs typeface="Arial" pitchFamily="34" charset="0"/>
              </a:rPr>
              <a:t>Filtration</a:t>
            </a:r>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05041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6">
                                            <p:txEl>
                                              <p:pRg st="0" end="0"/>
                                            </p:txEl>
                                          </p:spTgt>
                                        </p:tgtEl>
                                        <p:attrNameLst>
                                          <p:attrName>style.color</p:attrName>
                                        </p:attrNameLst>
                                      </p:cBhvr>
                                      <p:by>
                                        <p:hsl h="0" s="-12549" l="-25098"/>
                                      </p:by>
                                    </p:animClr>
                                    <p:animClr clrSpc="hsl" dir="cw">
                                      <p:cBhvr>
                                        <p:cTn id="7" dur="500" fill="hold"/>
                                        <p:tgtEl>
                                          <p:spTgt spid="6">
                                            <p:txEl>
                                              <p:pRg st="0" end="0"/>
                                            </p:txEl>
                                          </p:spTgt>
                                        </p:tgtEl>
                                        <p:attrNameLst>
                                          <p:attrName>fillcolor</p:attrName>
                                        </p:attrNameLst>
                                      </p:cBhvr>
                                      <p:by>
                                        <p:hsl h="0" s="-12549" l="-25098"/>
                                      </p:by>
                                    </p:animClr>
                                    <p:animClr clrSpc="hsl" dir="cw">
                                      <p:cBhvr>
                                        <p:cTn id="8" dur="500" fill="hold"/>
                                        <p:tgtEl>
                                          <p:spTgt spid="6">
                                            <p:txEl>
                                              <p:pRg st="0" end="0"/>
                                            </p:txEl>
                                          </p:spTgt>
                                        </p:tgtEl>
                                        <p:attrNameLst>
                                          <p:attrName>stroke.color</p:attrName>
                                        </p:attrNameLst>
                                      </p:cBhvr>
                                      <p:by>
                                        <p:hsl h="0" s="-12549" l="-25098"/>
                                      </p:by>
                                    </p:animClr>
                                    <p:set>
                                      <p:cBhvr>
                                        <p:cTn id="9" dur="500" fill="hold"/>
                                        <p:tgtEl>
                                          <p:spTgt spid="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4" presetClass="emph" presetSubtype="0" fill="hold" grpId="0" nodeType="clickEffect">
                                  <p:stCondLst>
                                    <p:cond delay="0"/>
                                  </p:stCondLst>
                                  <p:childTnLst>
                                    <p:animClr clrSpc="hsl" dir="cw">
                                      <p:cBhvr override="childStyle">
                                        <p:cTn id="13" dur="500" fill="hold"/>
                                        <p:tgtEl>
                                          <p:spTgt spid="6">
                                            <p:txEl>
                                              <p:pRg st="1" end="1"/>
                                            </p:txEl>
                                          </p:spTgt>
                                        </p:tgtEl>
                                        <p:attrNameLst>
                                          <p:attrName>style.color</p:attrName>
                                        </p:attrNameLst>
                                      </p:cBhvr>
                                      <p:by>
                                        <p:hsl h="0" s="-12549" l="-25098"/>
                                      </p:by>
                                    </p:animClr>
                                    <p:animClr clrSpc="hsl" dir="cw">
                                      <p:cBhvr>
                                        <p:cTn id="14" dur="500" fill="hold"/>
                                        <p:tgtEl>
                                          <p:spTgt spid="6">
                                            <p:txEl>
                                              <p:pRg st="1" end="1"/>
                                            </p:txEl>
                                          </p:spTgt>
                                        </p:tgtEl>
                                        <p:attrNameLst>
                                          <p:attrName>fillcolor</p:attrName>
                                        </p:attrNameLst>
                                      </p:cBhvr>
                                      <p:by>
                                        <p:hsl h="0" s="-12549" l="-25098"/>
                                      </p:by>
                                    </p:animClr>
                                    <p:animClr clrSpc="hsl" dir="cw">
                                      <p:cBhvr>
                                        <p:cTn id="15" dur="500" fill="hold"/>
                                        <p:tgtEl>
                                          <p:spTgt spid="6">
                                            <p:txEl>
                                              <p:pRg st="1" end="1"/>
                                            </p:txEl>
                                          </p:spTgt>
                                        </p:tgtEl>
                                        <p:attrNameLst>
                                          <p:attrName>stroke.color</p:attrName>
                                        </p:attrNameLst>
                                      </p:cBhvr>
                                      <p:by>
                                        <p:hsl h="0" s="-12549" l="-25098"/>
                                      </p:by>
                                    </p:animClr>
                                    <p:set>
                                      <p:cBhvr>
                                        <p:cTn id="16" dur="500" fill="hold"/>
                                        <p:tgtEl>
                                          <p:spTgt spid="6">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4" presetClass="emph" presetSubtype="0" fill="hold" grpId="0" nodeType="clickEffect">
                                  <p:stCondLst>
                                    <p:cond delay="0"/>
                                  </p:stCondLst>
                                  <p:childTnLst>
                                    <p:animClr clrSpc="hsl" dir="cw">
                                      <p:cBhvr override="childStyle">
                                        <p:cTn id="20" dur="500" fill="hold"/>
                                        <p:tgtEl>
                                          <p:spTgt spid="6">
                                            <p:txEl>
                                              <p:pRg st="2" end="2"/>
                                            </p:txEl>
                                          </p:spTgt>
                                        </p:tgtEl>
                                        <p:attrNameLst>
                                          <p:attrName>style.color</p:attrName>
                                        </p:attrNameLst>
                                      </p:cBhvr>
                                      <p:by>
                                        <p:hsl h="0" s="-12549" l="-25098"/>
                                      </p:by>
                                    </p:animClr>
                                    <p:animClr clrSpc="hsl" dir="cw">
                                      <p:cBhvr>
                                        <p:cTn id="21" dur="500" fill="hold"/>
                                        <p:tgtEl>
                                          <p:spTgt spid="6">
                                            <p:txEl>
                                              <p:pRg st="2" end="2"/>
                                            </p:txEl>
                                          </p:spTgt>
                                        </p:tgtEl>
                                        <p:attrNameLst>
                                          <p:attrName>fillcolor</p:attrName>
                                        </p:attrNameLst>
                                      </p:cBhvr>
                                      <p:by>
                                        <p:hsl h="0" s="-12549" l="-25098"/>
                                      </p:by>
                                    </p:animClr>
                                    <p:animClr clrSpc="hsl" dir="cw">
                                      <p:cBhvr>
                                        <p:cTn id="22" dur="500" fill="hold"/>
                                        <p:tgtEl>
                                          <p:spTgt spid="6">
                                            <p:txEl>
                                              <p:pRg st="2" end="2"/>
                                            </p:txEl>
                                          </p:spTgt>
                                        </p:tgtEl>
                                        <p:attrNameLst>
                                          <p:attrName>stroke.color</p:attrName>
                                        </p:attrNameLst>
                                      </p:cBhvr>
                                      <p:by>
                                        <p:hsl h="0" s="-12549" l="-25098"/>
                                      </p:by>
                                    </p:animClr>
                                    <p:set>
                                      <p:cBhvr>
                                        <p:cTn id="23" dur="500" fill="hold"/>
                                        <p:tgtEl>
                                          <p:spTgt spid="6">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4" presetClass="emph" presetSubtype="0" fill="hold" grpId="0" nodeType="clickEffect">
                                  <p:stCondLst>
                                    <p:cond delay="0"/>
                                  </p:stCondLst>
                                  <p:childTnLst>
                                    <p:animClr clrSpc="hsl" dir="cw">
                                      <p:cBhvr override="childStyle">
                                        <p:cTn id="27" dur="500" fill="hold"/>
                                        <p:tgtEl>
                                          <p:spTgt spid="6">
                                            <p:txEl>
                                              <p:pRg st="3" end="3"/>
                                            </p:txEl>
                                          </p:spTgt>
                                        </p:tgtEl>
                                        <p:attrNameLst>
                                          <p:attrName>style.color</p:attrName>
                                        </p:attrNameLst>
                                      </p:cBhvr>
                                      <p:by>
                                        <p:hsl h="0" s="-12549" l="-25098"/>
                                      </p:by>
                                    </p:animClr>
                                    <p:animClr clrSpc="hsl" dir="cw">
                                      <p:cBhvr>
                                        <p:cTn id="28" dur="500" fill="hold"/>
                                        <p:tgtEl>
                                          <p:spTgt spid="6">
                                            <p:txEl>
                                              <p:pRg st="3" end="3"/>
                                            </p:txEl>
                                          </p:spTgt>
                                        </p:tgtEl>
                                        <p:attrNameLst>
                                          <p:attrName>fillcolor</p:attrName>
                                        </p:attrNameLst>
                                      </p:cBhvr>
                                      <p:by>
                                        <p:hsl h="0" s="-12549" l="-25098"/>
                                      </p:by>
                                    </p:animClr>
                                    <p:animClr clrSpc="hsl" dir="cw">
                                      <p:cBhvr>
                                        <p:cTn id="29" dur="500" fill="hold"/>
                                        <p:tgtEl>
                                          <p:spTgt spid="6">
                                            <p:txEl>
                                              <p:pRg st="3" end="3"/>
                                            </p:txEl>
                                          </p:spTgt>
                                        </p:tgtEl>
                                        <p:attrNameLst>
                                          <p:attrName>stroke.color</p:attrName>
                                        </p:attrNameLst>
                                      </p:cBhvr>
                                      <p:by>
                                        <p:hsl h="0" s="-12549" l="-25098"/>
                                      </p:by>
                                    </p:animClr>
                                    <p:set>
                                      <p:cBhvr>
                                        <p:cTn id="30" dur="500" fill="hold"/>
                                        <p:tgtEl>
                                          <p:spTgt spid="6">
                                            <p:txEl>
                                              <p:pRg st="3" end="3"/>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4" presetClass="emph" presetSubtype="0" fill="hold" grpId="0" nodeType="clickEffect">
                                  <p:stCondLst>
                                    <p:cond delay="0"/>
                                  </p:stCondLst>
                                  <p:childTnLst>
                                    <p:animClr clrSpc="hsl" dir="cw">
                                      <p:cBhvr override="childStyle">
                                        <p:cTn id="34" dur="500" fill="hold"/>
                                        <p:tgtEl>
                                          <p:spTgt spid="6">
                                            <p:txEl>
                                              <p:pRg st="4" end="4"/>
                                            </p:txEl>
                                          </p:spTgt>
                                        </p:tgtEl>
                                        <p:attrNameLst>
                                          <p:attrName>style.color</p:attrName>
                                        </p:attrNameLst>
                                      </p:cBhvr>
                                      <p:by>
                                        <p:hsl h="0" s="-12549" l="-25098"/>
                                      </p:by>
                                    </p:animClr>
                                    <p:animClr clrSpc="hsl" dir="cw">
                                      <p:cBhvr>
                                        <p:cTn id="35" dur="500" fill="hold"/>
                                        <p:tgtEl>
                                          <p:spTgt spid="6">
                                            <p:txEl>
                                              <p:pRg st="4" end="4"/>
                                            </p:txEl>
                                          </p:spTgt>
                                        </p:tgtEl>
                                        <p:attrNameLst>
                                          <p:attrName>fillcolor</p:attrName>
                                        </p:attrNameLst>
                                      </p:cBhvr>
                                      <p:by>
                                        <p:hsl h="0" s="-12549" l="-25098"/>
                                      </p:by>
                                    </p:animClr>
                                    <p:animClr clrSpc="hsl" dir="cw">
                                      <p:cBhvr>
                                        <p:cTn id="36" dur="500" fill="hold"/>
                                        <p:tgtEl>
                                          <p:spTgt spid="6">
                                            <p:txEl>
                                              <p:pRg st="4" end="4"/>
                                            </p:txEl>
                                          </p:spTgt>
                                        </p:tgtEl>
                                        <p:attrNameLst>
                                          <p:attrName>stroke.color</p:attrName>
                                        </p:attrNameLst>
                                      </p:cBhvr>
                                      <p:by>
                                        <p:hsl h="0" s="-12549" l="-25098"/>
                                      </p:by>
                                    </p:animClr>
                                    <p:set>
                                      <p:cBhvr>
                                        <p:cTn id="37" dur="500" fill="hold"/>
                                        <p:tgtEl>
                                          <p:spTgt spid="6">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534628"/>
            <a:ext cx="3200400" cy="400050"/>
          </a:xfrm>
        </p:spPr>
        <p:txBody>
          <a:bodyPr>
            <a:normAutofit fontScale="90000"/>
          </a:bodyPr>
          <a:lstStyle/>
          <a:p>
            <a:r>
              <a:rPr lang="es-HN" dirty="0" smtClean="0">
                <a:latin typeface="Arial" pitchFamily="34" charset="0"/>
                <a:cs typeface="Arial" pitchFamily="34" charset="0"/>
              </a:rPr>
              <a:t>Control boxes </a:t>
            </a:r>
            <a:r>
              <a:rPr lang="es-HN" dirty="0" err="1" smtClean="0">
                <a:latin typeface="Arial" pitchFamily="34" charset="0"/>
                <a:cs typeface="Arial" pitchFamily="34" charset="0"/>
              </a:rPr>
              <a:t>for</a:t>
            </a:r>
            <a:r>
              <a:rPr lang="es-HN" dirty="0" smtClean="0">
                <a:latin typeface="Arial" pitchFamily="34" charset="0"/>
                <a:cs typeface="Arial" pitchFamily="34" charset="0"/>
              </a:rPr>
              <a:t> </a:t>
            </a:r>
            <a:r>
              <a:rPr lang="es-HN" dirty="0" err="1" smtClean="0">
                <a:latin typeface="Arial" pitchFamily="34" charset="0"/>
                <a:cs typeface="Arial" pitchFamily="34" charset="0"/>
              </a:rPr>
              <a:t>the</a:t>
            </a:r>
            <a:r>
              <a:rPr lang="es-HN" dirty="0" smtClean="0">
                <a:latin typeface="Arial" pitchFamily="34" charset="0"/>
                <a:cs typeface="Arial" pitchFamily="34" charset="0"/>
              </a:rPr>
              <a:t> SRSF</a:t>
            </a:r>
            <a:endParaRPr lang="en-US" dirty="0">
              <a:latin typeface="Arial" pitchFamily="34" charset="0"/>
              <a:cs typeface="Arial" pitchFamily="34" charset="0"/>
            </a:endParaRPr>
          </a:p>
        </p:txBody>
      </p:sp>
      <p:pic>
        <p:nvPicPr>
          <p:cNvPr id="10242" name="Picture 2" descr="https://lh4.googleusercontent.com/-qsq_M8CwWt0/TptWt8UZAfI/AAAAAAAAjo0/eUR4jG3trI4/s720/100_0734.JPG"/>
          <p:cNvPicPr>
            <a:picLocks noGrp="1" noChangeAspect="1" noChangeArrowheads="1"/>
          </p:cNvPicPr>
          <p:nvPr>
            <p:ph idx="1"/>
          </p:nvPr>
        </p:nvPicPr>
        <p:blipFill rotWithShape="1">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37682"/>
          <a:stretch/>
        </p:blipFill>
        <p:spPr bwMode="auto">
          <a:xfrm>
            <a:off x="1066800" y="1624013"/>
            <a:ext cx="3185530" cy="3833812"/>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lh6.googleusercontent.com/-Wxn-7GCIjZQ/T4dYTI565YI/AAAAAAAAm84/XWhE5tuEsBc/s512/000_000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206624"/>
            <a:ext cx="2438400" cy="3251201"/>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5143500" y="5562600"/>
            <a:ext cx="3429000" cy="400050"/>
          </a:xfrm>
          <a:prstGeom prst="rect">
            <a:avLst/>
          </a:prstGeom>
        </p:spPr>
        <p:txBody>
          <a:bodyPr vert="horz" lIns="91440" tIns="45720" rIns="91440" bIns="45720" rtlCol="0" anchor="b">
            <a:normAutofit fontScale="90000"/>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es-HN" dirty="0" smtClean="0">
                <a:latin typeface="Arial" pitchFamily="34" charset="0"/>
                <a:cs typeface="Arial" pitchFamily="34" charset="0"/>
              </a:rPr>
              <a:t>Small-</a:t>
            </a:r>
            <a:r>
              <a:rPr lang="es-HN" dirty="0" err="1" smtClean="0">
                <a:latin typeface="Arial" pitchFamily="34" charset="0"/>
                <a:cs typeface="Arial" pitchFamily="34" charset="0"/>
              </a:rPr>
              <a:t>diameter</a:t>
            </a:r>
            <a:r>
              <a:rPr lang="es-HN" dirty="0" smtClean="0">
                <a:latin typeface="Arial" pitchFamily="34" charset="0"/>
                <a:cs typeface="Arial" pitchFamily="34" charset="0"/>
              </a:rPr>
              <a:t> control </a:t>
            </a:r>
            <a:r>
              <a:rPr lang="es-HN" dirty="0" err="1" smtClean="0">
                <a:latin typeface="Arial" pitchFamily="34" charset="0"/>
                <a:cs typeface="Arial" pitchFamily="34" charset="0"/>
              </a:rPr>
              <a:t>valve</a:t>
            </a:r>
            <a:endParaRPr lang="en-US" dirty="0">
              <a:latin typeface="Arial" pitchFamily="34" charset="0"/>
              <a:cs typeface="Arial" pitchFamily="34" charset="0"/>
            </a:endParaRPr>
          </a:p>
        </p:txBody>
      </p:sp>
      <p:sp>
        <p:nvSpPr>
          <p:cNvPr id="8" name="Title 1"/>
          <p:cNvSpPr txBox="1">
            <a:spLocks/>
          </p:cNvSpPr>
          <p:nvPr/>
        </p:nvSpPr>
        <p:spPr>
          <a:xfrm>
            <a:off x="163010" y="381000"/>
            <a:ext cx="7010400" cy="1020762"/>
          </a:xfrm>
          <a:prstGeom prst="rect">
            <a:avLst/>
          </a:prstGeom>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algn="r"/>
            <a:r>
              <a:rPr lang="es-HN" sz="4400"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Hydraulic</a:t>
            </a:r>
            <a:r>
              <a:rPr lang="es-HN" sz="4400"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Control </a:t>
            </a:r>
            <a:r>
              <a:rPr lang="es-HN" sz="4400"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System</a:t>
            </a:r>
            <a:endParaRPr lang="en-US" sz="44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32947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4338" name="Picture 2" descr="https://lh6.googleusercontent.com/-fBqsOlYOxy0/T4dYJac5L1I/AAAAAAAAm8o/ry6-U9LforA/s720/000_00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828800"/>
            <a:ext cx="3174517" cy="2380888"/>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393311" y="3049894"/>
            <a:ext cx="2857405" cy="2569445"/>
            <a:chOff x="685800" y="3056206"/>
            <a:chExt cx="2968424" cy="2669276"/>
          </a:xfrm>
        </p:grpSpPr>
        <p:sp>
          <p:nvSpPr>
            <p:cNvPr id="4" name="Rectangle 3"/>
            <p:cNvSpPr/>
            <p:nvPr/>
          </p:nvSpPr>
          <p:spPr>
            <a:xfrm>
              <a:off x="685800" y="3056206"/>
              <a:ext cx="533400" cy="11534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1219200" y="3056206"/>
              <a:ext cx="2435024" cy="679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219200" y="4228979"/>
              <a:ext cx="2435024" cy="1496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85800" y="3056206"/>
              <a:ext cx="1284308" cy="998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85800" y="4228979"/>
              <a:ext cx="1284308" cy="1496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2" descr="https://lh6.googleusercontent.com/-fBqsOlYOxy0/T4dYJac5L1I/AAAAAAAAm8o/ry6-U9LforA/s720/000_0006.JPG"/>
            <p:cNvPicPr>
              <a:picLocks noChangeAspect="1" noChangeArrowheads="1"/>
            </p:cNvPicPr>
            <p:nvPr/>
          </p:nvPicPr>
          <p:blipFill rotWithShape="1">
            <a:blip r:embed="rId2">
              <a:extLst>
                <a:ext uri="{28A0092B-C50C-407E-A947-70E740481C1C}">
                  <a14:useLocalDpi xmlns:a14="http://schemas.microsoft.com/office/drawing/2010/main" val="0"/>
                </a:ext>
              </a:extLst>
            </a:blip>
            <a:srcRect l="9127" t="55508" r="69269"/>
            <a:stretch/>
          </p:blipFill>
          <p:spPr bwMode="auto">
            <a:xfrm>
              <a:off x="1970108" y="3124200"/>
              <a:ext cx="1684116" cy="260128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Content Placeholder 2"/>
          <p:cNvSpPr txBox="1">
            <a:spLocks/>
          </p:cNvSpPr>
          <p:nvPr/>
        </p:nvSpPr>
        <p:spPr>
          <a:xfrm>
            <a:off x="3200400" y="1752600"/>
            <a:ext cx="5867400" cy="434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n-US" dirty="0" smtClean="0">
                <a:solidFill>
                  <a:schemeClr val="bg1">
                    <a:lumMod val="50000"/>
                  </a:schemeClr>
                </a:solidFill>
                <a:latin typeface="Arial" pitchFamily="34" charset="0"/>
                <a:cs typeface="Arial" pitchFamily="34" charset="0"/>
              </a:rPr>
              <a:t>The AguaClara Technology and Program </a:t>
            </a:r>
          </a:p>
          <a:p>
            <a:pPr>
              <a:buFontTx/>
              <a:buBlip>
                <a:blip r:embed="rId4"/>
              </a:buBlip>
            </a:pPr>
            <a:r>
              <a:rPr lang="en-US" dirty="0" smtClean="0">
                <a:solidFill>
                  <a:schemeClr val="bg1">
                    <a:lumMod val="50000"/>
                  </a:schemeClr>
                </a:solidFill>
                <a:latin typeface="Arial" pitchFamily="34" charset="0"/>
                <a:cs typeface="Arial" pitchFamily="34" charset="0"/>
              </a:rPr>
              <a:t>SRSF vs. Other Filters</a:t>
            </a:r>
          </a:p>
          <a:p>
            <a:pPr>
              <a:buFontTx/>
              <a:buBlip>
                <a:blip r:embed="rId4"/>
              </a:buBlip>
            </a:pPr>
            <a:r>
              <a:rPr lang="en-US" dirty="0" smtClean="0">
                <a:solidFill>
                  <a:schemeClr val="bg1">
                    <a:lumMod val="50000"/>
                  </a:schemeClr>
                </a:solidFill>
                <a:latin typeface="Arial" pitchFamily="34" charset="0"/>
                <a:cs typeface="Arial" pitchFamily="34" charset="0"/>
              </a:rPr>
              <a:t>Siphon Hydrostatics</a:t>
            </a:r>
          </a:p>
          <a:p>
            <a:pPr>
              <a:buFontTx/>
              <a:buBlip>
                <a:blip r:embed="rId4"/>
              </a:buBlip>
            </a:pPr>
            <a:r>
              <a:rPr lang="en-US" dirty="0" smtClean="0">
                <a:solidFill>
                  <a:schemeClr val="bg1">
                    <a:lumMod val="50000"/>
                  </a:schemeClr>
                </a:solidFill>
                <a:latin typeface="Arial" pitchFamily="34" charset="0"/>
                <a:cs typeface="Arial" pitchFamily="34" charset="0"/>
              </a:rPr>
              <a:t>Hydraulic Control System</a:t>
            </a:r>
          </a:p>
          <a:p>
            <a:pPr>
              <a:buFontTx/>
              <a:buBlip>
                <a:blip r:embed="rId4"/>
              </a:buBlip>
            </a:pPr>
            <a:r>
              <a:rPr lang="en-US" dirty="0" smtClean="0">
                <a:solidFill>
                  <a:schemeClr val="bg1">
                    <a:lumMod val="50000"/>
                  </a:schemeClr>
                </a:solidFill>
                <a:latin typeface="Arial" pitchFamily="34" charset="0"/>
                <a:cs typeface="Arial" pitchFamily="34" charset="0"/>
              </a:rPr>
              <a:t>Performance Data</a:t>
            </a:r>
          </a:p>
          <a:p>
            <a:pPr>
              <a:buBlip>
                <a:blip r:embed="rId4"/>
              </a:buBlip>
            </a:pPr>
            <a:r>
              <a:rPr lang="en-US" dirty="0" smtClean="0">
                <a:solidFill>
                  <a:schemeClr val="bg1">
                    <a:lumMod val="50000"/>
                  </a:schemeClr>
                </a:solidFill>
                <a:latin typeface="Arial" pitchFamily="34" charset="0"/>
                <a:cs typeface="Arial" pitchFamily="34" charset="0"/>
              </a:rPr>
              <a:t>Conclusions</a:t>
            </a:r>
            <a:r>
              <a:rPr lang="es-HN" dirty="0" smtClean="0">
                <a:solidFill>
                  <a:schemeClr val="bg1">
                    <a:lumMod val="50000"/>
                  </a:schemeClr>
                </a:solidFill>
                <a:latin typeface="Arial" pitchFamily="34" charset="0"/>
                <a:cs typeface="Arial" pitchFamily="34" charset="0"/>
              </a:rPr>
              <a:t> and R</a:t>
            </a:r>
            <a:r>
              <a:rPr lang="en-US" dirty="0" err="1" smtClean="0">
                <a:solidFill>
                  <a:schemeClr val="bg1">
                    <a:lumMod val="50000"/>
                  </a:schemeClr>
                </a:solidFill>
                <a:latin typeface="Arial" pitchFamily="34" charset="0"/>
                <a:cs typeface="Arial" pitchFamily="34" charset="0"/>
              </a:rPr>
              <a:t>ecommendations</a:t>
            </a:r>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249156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par>
                                <p:cTn id="8" presetID="24" presetClass="emph" presetSubtype="0" fill="hold" nodeType="withEffect">
                                  <p:stCondLst>
                                    <p:cond delay="0"/>
                                  </p:stCondLst>
                                  <p:childTnLst>
                                    <p:animClr clrSpc="hsl" dir="cw">
                                      <p:cBhvr override="childStyle">
                                        <p:cTn id="9" dur="500" fill="hold"/>
                                        <p:tgtEl>
                                          <p:spTgt spid="13">
                                            <p:txEl>
                                              <p:pRg st="4" end="4"/>
                                            </p:txEl>
                                          </p:spTgt>
                                        </p:tgtEl>
                                        <p:attrNameLst>
                                          <p:attrName>style.color</p:attrName>
                                        </p:attrNameLst>
                                      </p:cBhvr>
                                      <p:by>
                                        <p:hsl h="0" s="-12549" l="-25098"/>
                                      </p:by>
                                    </p:animClr>
                                    <p:animClr clrSpc="hsl" dir="cw">
                                      <p:cBhvr>
                                        <p:cTn id="10" dur="500" fill="hold"/>
                                        <p:tgtEl>
                                          <p:spTgt spid="13">
                                            <p:txEl>
                                              <p:pRg st="4" end="4"/>
                                            </p:txEl>
                                          </p:spTgt>
                                        </p:tgtEl>
                                        <p:attrNameLst>
                                          <p:attrName>fillcolor</p:attrName>
                                        </p:attrNameLst>
                                      </p:cBhvr>
                                      <p:by>
                                        <p:hsl h="0" s="-12549" l="-25098"/>
                                      </p:by>
                                    </p:animClr>
                                    <p:animClr clrSpc="hsl" dir="cw">
                                      <p:cBhvr>
                                        <p:cTn id="11" dur="500" fill="hold"/>
                                        <p:tgtEl>
                                          <p:spTgt spid="13">
                                            <p:txEl>
                                              <p:pRg st="4" end="4"/>
                                            </p:txEl>
                                          </p:spTgt>
                                        </p:tgtEl>
                                        <p:attrNameLst>
                                          <p:attrName>stroke.color</p:attrName>
                                        </p:attrNameLst>
                                      </p:cBhvr>
                                      <p:by>
                                        <p:hsl h="0" s="-12549" l="-25098"/>
                                      </p:by>
                                    </p:animClr>
                                    <p:set>
                                      <p:cBhvr>
                                        <p:cTn id="12" dur="500" fill="hold"/>
                                        <p:tgtEl>
                                          <p:spTgt spid="1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Performance</a:t>
            </a:r>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Chart 25"/>
          <p:cNvGraphicFramePr>
            <a:graphicFrameLocks/>
          </p:cNvGraphicFramePr>
          <p:nvPr>
            <p:extLst>
              <p:ext uri="{D42A27DB-BD31-4B8C-83A1-F6EECF244321}">
                <p14:modId xmlns:p14="http://schemas.microsoft.com/office/powerpoint/2010/main" val="1247332287"/>
              </p:ext>
            </p:extLst>
          </p:nvPr>
        </p:nvGraphicFramePr>
        <p:xfrm>
          <a:off x="840828" y="1516118"/>
          <a:ext cx="7378262" cy="4610045"/>
        </p:xfrm>
        <a:graphic>
          <a:graphicData uri="http://schemas.openxmlformats.org/drawingml/2006/chart">
            <c:chart xmlns:c="http://schemas.openxmlformats.org/drawingml/2006/chart" xmlns:r="http://schemas.openxmlformats.org/officeDocument/2006/relationships" r:id="rId2"/>
          </a:graphicData>
        </a:graphic>
      </p:graphicFrame>
      <p:sp>
        <p:nvSpPr>
          <p:cNvPr id="27" name="Line 6"/>
          <p:cNvSpPr>
            <a:spLocks noChangeShapeType="1"/>
          </p:cNvSpPr>
          <p:nvPr/>
        </p:nvSpPr>
        <p:spPr bwMode="auto">
          <a:xfrm>
            <a:off x="1447801" y="2161959"/>
            <a:ext cx="6274676"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Line 7"/>
          <p:cNvSpPr>
            <a:spLocks noChangeShapeType="1"/>
          </p:cNvSpPr>
          <p:nvPr/>
        </p:nvSpPr>
        <p:spPr bwMode="auto">
          <a:xfrm>
            <a:off x="1447800" y="3484808"/>
            <a:ext cx="6274677"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Text Box 8"/>
          <p:cNvSpPr txBox="1">
            <a:spLocks noChangeArrowheads="1"/>
          </p:cNvSpPr>
          <p:nvPr/>
        </p:nvSpPr>
        <p:spPr bwMode="auto">
          <a:xfrm>
            <a:off x="5486400" y="2471840"/>
            <a:ext cx="251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smtClean="0">
                <a:solidFill>
                  <a:srgbClr val="FF0000"/>
                </a:solidFill>
              </a:rPr>
              <a:t>Honduran Standard</a:t>
            </a:r>
            <a:endParaRPr lang="en-US" sz="1800" b="1" dirty="0">
              <a:solidFill>
                <a:srgbClr val="FF0000"/>
              </a:solidFill>
            </a:endParaRPr>
          </a:p>
        </p:txBody>
      </p:sp>
      <p:sp>
        <p:nvSpPr>
          <p:cNvPr id="30" name="Text Box 9"/>
          <p:cNvSpPr txBox="1">
            <a:spLocks noChangeArrowheads="1"/>
          </p:cNvSpPr>
          <p:nvPr/>
        </p:nvSpPr>
        <p:spPr bwMode="auto">
          <a:xfrm>
            <a:off x="2971800" y="3118095"/>
            <a:ext cx="2514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smtClean="0">
                <a:solidFill>
                  <a:srgbClr val="FF0000"/>
                </a:solidFill>
              </a:rPr>
              <a:t>US Standard</a:t>
            </a:r>
            <a:endParaRPr lang="en-US" sz="1800" b="1" dirty="0">
              <a:solidFill>
                <a:srgbClr val="FF0000"/>
              </a:solidFill>
            </a:endParaRPr>
          </a:p>
        </p:txBody>
      </p:sp>
      <p:sp>
        <p:nvSpPr>
          <p:cNvPr id="31" name="Line 10"/>
          <p:cNvSpPr>
            <a:spLocks noChangeShapeType="1"/>
          </p:cNvSpPr>
          <p:nvPr/>
        </p:nvSpPr>
        <p:spPr bwMode="auto">
          <a:xfrm>
            <a:off x="5029200" y="2212675"/>
            <a:ext cx="533400" cy="442521"/>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Line 6"/>
          <p:cNvSpPr>
            <a:spLocks noChangeShapeType="1"/>
          </p:cNvSpPr>
          <p:nvPr/>
        </p:nvSpPr>
        <p:spPr bwMode="auto">
          <a:xfrm>
            <a:off x="1447800" y="4038600"/>
            <a:ext cx="6274677"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Text Box 9"/>
          <p:cNvSpPr txBox="1">
            <a:spLocks noChangeArrowheads="1"/>
          </p:cNvSpPr>
          <p:nvPr/>
        </p:nvSpPr>
        <p:spPr bwMode="auto">
          <a:xfrm>
            <a:off x="2362200" y="3669056"/>
            <a:ext cx="3505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1800" b="1" dirty="0" smtClean="0">
                <a:solidFill>
                  <a:srgbClr val="FF0000"/>
                </a:solidFill>
              </a:rPr>
              <a:t>WHO </a:t>
            </a:r>
            <a:r>
              <a:rPr lang="es-HN" sz="1800" b="1" dirty="0" err="1" smtClean="0">
                <a:solidFill>
                  <a:srgbClr val="FF0000"/>
                </a:solidFill>
              </a:rPr>
              <a:t>Recomendation</a:t>
            </a:r>
            <a:endParaRPr lang="en-US" sz="1800" b="1" dirty="0">
              <a:solidFill>
                <a:srgbClr val="FF0000"/>
              </a:solidFill>
            </a:endParaRPr>
          </a:p>
        </p:txBody>
      </p:sp>
    </p:spTree>
    <p:extLst>
      <p:ext uri="{BB962C8B-B14F-4D97-AF65-F5344CB8AC3E}">
        <p14:creationId xmlns:p14="http://schemas.microsoft.com/office/powerpoint/2010/main" val="32410613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Performance</a:t>
            </a:r>
            <a:endParaRPr lang="en-US" dirty="0"/>
          </a:p>
        </p:txBody>
      </p:sp>
    </p:spTree>
    <p:controls>
      <mc:AlternateContent xmlns:mc="http://schemas.openxmlformats.org/markup-compatibility/2006">
        <mc:Choice xmlns:v="urn:schemas-microsoft-com:vml" Requires="v">
          <p:control spid="10254" name="WindowsMediaPlayer1" r:id="rId2" imgW="7542857" imgH="4495238"/>
        </mc:Choice>
        <mc:Fallback>
          <p:control name="WindowsMediaPlayer1" r:id="rId2" imgW="7542857" imgH="4495238">
            <p:pic>
              <p:nvPicPr>
                <p:cNvPr id="0" name="WindowsMediaPlayer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600200"/>
                  <a:ext cx="7543800" cy="4495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646428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5648928"/>
            <a:ext cx="5486400" cy="542082"/>
          </a:xfrm>
        </p:spPr>
        <p:txBody>
          <a:bodyPr>
            <a:normAutofit lnSpcReduction="10000"/>
          </a:bodyPr>
          <a:lstStyle/>
          <a:p>
            <a:pPr marL="0" indent="0" algn="ctr">
              <a:buNone/>
            </a:pPr>
            <a:r>
              <a:rPr lang="es-HN" dirty="0" err="1" smtClean="0">
                <a:latin typeface="Arial" pitchFamily="34" charset="0"/>
                <a:cs typeface="Arial" pitchFamily="34" charset="0"/>
              </a:rPr>
              <a:t>Backwash</a:t>
            </a:r>
            <a:r>
              <a:rPr lang="es-HN" dirty="0" smtClean="0">
                <a:latin typeface="Arial" pitchFamily="34" charset="0"/>
                <a:cs typeface="Arial" pitchFamily="34" charset="0"/>
              </a:rPr>
              <a:t> </a:t>
            </a:r>
            <a:r>
              <a:rPr lang="es-HN" dirty="0" err="1" smtClean="0">
                <a:latin typeface="Arial" pitchFamily="34" charset="0"/>
                <a:cs typeface="Arial" pitchFamily="34" charset="0"/>
              </a:rPr>
              <a:t>Water</a:t>
            </a:r>
            <a:endParaRPr lang="en-US" dirty="0">
              <a:latin typeface="Arial" pitchFamily="34" charset="0"/>
              <a:cs typeface="Arial" pitchFamily="34" charset="0"/>
            </a:endParaRPr>
          </a:p>
        </p:txBody>
      </p:sp>
      <p:sp>
        <p:nvSpPr>
          <p:cNvPr id="4" name="Title 1"/>
          <p:cNvSpPr>
            <a:spLocks noGrp="1"/>
          </p:cNvSpPr>
          <p:nvPr>
            <p:ph type="title"/>
          </p:nvPr>
        </p:nvSpPr>
        <p:spPr/>
        <p:txBody>
          <a:bodyPr/>
          <a:lstStyle/>
          <a:p>
            <a:r>
              <a:rPr lang="es-HN" dirty="0" smtClean="0"/>
              <a:t>Performance</a:t>
            </a:r>
            <a:endParaRPr lang="en-US" dirty="0"/>
          </a:p>
        </p:txBody>
      </p:sp>
      <p:pic>
        <p:nvPicPr>
          <p:cNvPr id="15362" name="Picture 2" descr="https://lh5.googleusercontent.com/-mZ2rGtkEuQY/TptXSZ3snKI/AAAAAAAAjpQ/DSJcIxR_ngg/s720/100_08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562099"/>
            <a:ext cx="5486400" cy="4114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631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3352800" cy="3124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3581400" y="1752600"/>
            <a:ext cx="5486400" cy="434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n-US" dirty="0" smtClean="0">
                <a:solidFill>
                  <a:schemeClr val="bg1">
                    <a:lumMod val="50000"/>
                  </a:schemeClr>
                </a:solidFill>
                <a:latin typeface="Arial" pitchFamily="34" charset="0"/>
                <a:cs typeface="Arial" pitchFamily="34" charset="0"/>
              </a:rPr>
              <a:t>The AguaClara Technology and Program </a:t>
            </a:r>
          </a:p>
          <a:p>
            <a:pPr>
              <a:buFontTx/>
              <a:buBlip>
                <a:blip r:embed="rId4"/>
              </a:buBlip>
            </a:pPr>
            <a:r>
              <a:rPr lang="en-US" dirty="0" smtClean="0">
                <a:solidFill>
                  <a:schemeClr val="bg1">
                    <a:lumMod val="50000"/>
                  </a:schemeClr>
                </a:solidFill>
                <a:latin typeface="Arial" pitchFamily="34" charset="0"/>
                <a:cs typeface="Arial" pitchFamily="34" charset="0"/>
              </a:rPr>
              <a:t>SRSF vs. Other Filters</a:t>
            </a:r>
          </a:p>
          <a:p>
            <a:pPr>
              <a:buFontTx/>
              <a:buBlip>
                <a:blip r:embed="rId4"/>
              </a:buBlip>
            </a:pPr>
            <a:r>
              <a:rPr lang="en-US" dirty="0" smtClean="0">
                <a:solidFill>
                  <a:schemeClr val="bg1">
                    <a:lumMod val="50000"/>
                  </a:schemeClr>
                </a:solidFill>
                <a:latin typeface="Arial" pitchFamily="34" charset="0"/>
                <a:cs typeface="Arial" pitchFamily="34" charset="0"/>
              </a:rPr>
              <a:t>Siphon Hydrostatics</a:t>
            </a:r>
          </a:p>
          <a:p>
            <a:pPr>
              <a:buFontTx/>
              <a:buBlip>
                <a:blip r:embed="rId4"/>
              </a:buBlip>
            </a:pPr>
            <a:r>
              <a:rPr lang="en-US" dirty="0" smtClean="0">
                <a:solidFill>
                  <a:schemeClr val="bg1">
                    <a:lumMod val="50000"/>
                  </a:schemeClr>
                </a:solidFill>
                <a:latin typeface="Arial" pitchFamily="34" charset="0"/>
                <a:cs typeface="Arial" pitchFamily="34" charset="0"/>
              </a:rPr>
              <a:t>Hydraulic Control System</a:t>
            </a:r>
          </a:p>
          <a:p>
            <a:pPr>
              <a:buFontTx/>
              <a:buBlip>
                <a:blip r:embed="rId4"/>
              </a:buBlip>
            </a:pPr>
            <a:r>
              <a:rPr lang="en-US" dirty="0" smtClean="0">
                <a:solidFill>
                  <a:schemeClr val="bg1">
                    <a:lumMod val="50000"/>
                  </a:schemeClr>
                </a:solidFill>
                <a:latin typeface="Arial" pitchFamily="34" charset="0"/>
                <a:cs typeface="Arial" pitchFamily="34" charset="0"/>
              </a:rPr>
              <a:t>Performance Data</a:t>
            </a:r>
          </a:p>
          <a:p>
            <a:pPr>
              <a:buFontTx/>
              <a:buBlip>
                <a:blip r:embed="rId4"/>
              </a:buBlip>
            </a:pPr>
            <a:r>
              <a:rPr lang="en-US" dirty="0" smtClean="0">
                <a:solidFill>
                  <a:schemeClr val="bg1">
                    <a:lumMod val="50000"/>
                  </a:schemeClr>
                </a:solidFill>
                <a:latin typeface="Arial" pitchFamily="34" charset="0"/>
                <a:cs typeface="Arial" pitchFamily="34" charset="0"/>
              </a:rPr>
              <a:t>Conclusions</a:t>
            </a:r>
            <a:r>
              <a:rPr lang="es-HN" dirty="0" smtClean="0">
                <a:solidFill>
                  <a:schemeClr val="bg1">
                    <a:lumMod val="50000"/>
                  </a:schemeClr>
                </a:solidFill>
                <a:latin typeface="Arial" pitchFamily="34" charset="0"/>
                <a:cs typeface="Arial" pitchFamily="34" charset="0"/>
              </a:rPr>
              <a:t> y </a:t>
            </a:r>
            <a:r>
              <a:rPr lang="en-US" dirty="0" smtClean="0">
                <a:solidFill>
                  <a:schemeClr val="bg1">
                    <a:lumMod val="50000"/>
                  </a:schemeClr>
                </a:solidFill>
                <a:latin typeface="Arial" pitchFamily="34" charset="0"/>
                <a:cs typeface="Arial" pitchFamily="34" charset="0"/>
              </a:rPr>
              <a:t>Recommendations</a:t>
            </a: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119722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5" end="5"/>
                                            </p:txEl>
                                          </p:spTgt>
                                        </p:tgtEl>
                                        <p:attrNameLst>
                                          <p:attrName>style.color</p:attrName>
                                        </p:attrNameLst>
                                      </p:cBhvr>
                                      <p:by>
                                        <p:hsl h="0" s="-12549" l="-25098"/>
                                      </p:by>
                                    </p:animClr>
                                    <p:animClr clrSpc="hsl" dir="cw">
                                      <p:cBhvr>
                                        <p:cTn id="7" dur="500" fill="hold"/>
                                        <p:tgtEl>
                                          <p:spTgt spid="6">
                                            <p:txEl>
                                              <p:pRg st="5" end="5"/>
                                            </p:txEl>
                                          </p:spTgt>
                                        </p:tgtEl>
                                        <p:attrNameLst>
                                          <p:attrName>fillcolor</p:attrName>
                                        </p:attrNameLst>
                                      </p:cBhvr>
                                      <p:by>
                                        <p:hsl h="0" s="-12549" l="-25098"/>
                                      </p:by>
                                    </p:animClr>
                                    <p:animClr clrSpc="hsl" dir="cw">
                                      <p:cBhvr>
                                        <p:cTn id="8" dur="500" fill="hold"/>
                                        <p:tgtEl>
                                          <p:spTgt spid="6">
                                            <p:txEl>
                                              <p:pRg st="5" end="5"/>
                                            </p:txEl>
                                          </p:spTgt>
                                        </p:tgtEl>
                                        <p:attrNameLst>
                                          <p:attrName>stroke.color</p:attrName>
                                        </p:attrNameLst>
                                      </p:cBhvr>
                                      <p:by>
                                        <p:hsl h="0" s="-12549" l="-25098"/>
                                      </p:by>
                                    </p:animClr>
                                    <p:set>
                                      <p:cBhvr>
                                        <p:cTn id="9" dur="500" fill="hold"/>
                                        <p:tgtEl>
                                          <p:spTgt spid="6">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C:\Documents and Settings\mw24\My Documents\AguaClara presentations\Spring 11\Plant images\12 Ls Plant 4S-RightViewSedTankOp.png"/>
          <p:cNvPicPr>
            <a:picLocks noChangeAspect="1" noChangeArrowheads="1"/>
          </p:cNvPicPr>
          <p:nvPr/>
        </p:nvPicPr>
        <p:blipFill>
          <a:blip r:embed="rId2" cstate="print"/>
          <a:srcRect/>
          <a:stretch>
            <a:fillRect/>
          </a:stretch>
        </p:blipFill>
        <p:spPr bwMode="auto">
          <a:xfrm>
            <a:off x="3947522" y="4348956"/>
            <a:ext cx="3957638" cy="1828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t="14450"/>
          <a:stretch>
            <a:fillRect/>
          </a:stretch>
        </p:blipFill>
        <p:spPr bwMode="auto">
          <a:xfrm>
            <a:off x="541564" y="1839912"/>
            <a:ext cx="8367939" cy="4060825"/>
          </a:xfrm>
          <a:prstGeom prst="rect">
            <a:avLst/>
          </a:prstGeom>
          <a:noFill/>
          <a:ln w="9525">
            <a:noFill/>
            <a:miter lim="800000"/>
            <a:headEnd/>
            <a:tailEnd/>
          </a:ln>
        </p:spPr>
      </p:pic>
      <p:sp>
        <p:nvSpPr>
          <p:cNvPr id="2" name="Title 1"/>
          <p:cNvSpPr>
            <a:spLocks noGrp="1"/>
          </p:cNvSpPr>
          <p:nvPr>
            <p:ph type="title"/>
          </p:nvPr>
        </p:nvSpPr>
        <p:spPr>
          <a:xfrm>
            <a:off x="479538" y="152400"/>
            <a:ext cx="6629400" cy="1020762"/>
          </a:xfrm>
        </p:spPr>
        <p:txBody>
          <a:bodyPr/>
          <a:lstStyle/>
          <a:p>
            <a:r>
              <a:rPr lang="es-HN" dirty="0" smtClean="0"/>
              <a:t>AguaClara </a:t>
            </a:r>
            <a:r>
              <a:rPr lang="es-HN" dirty="0" err="1" smtClean="0"/>
              <a:t>Technology</a:t>
            </a:r>
            <a:endParaRPr lang="en-US" dirty="0"/>
          </a:p>
        </p:txBody>
      </p:sp>
      <p:cxnSp>
        <p:nvCxnSpPr>
          <p:cNvPr id="7" name="Straight Arrow Connector 6"/>
          <p:cNvCxnSpPr/>
          <p:nvPr/>
        </p:nvCxnSpPr>
        <p:spPr>
          <a:xfrm flipV="1">
            <a:off x="871354" y="4325344"/>
            <a:ext cx="258536" cy="620712"/>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grpSp>
        <p:nvGrpSpPr>
          <p:cNvPr id="8" name="Group 31"/>
          <p:cNvGrpSpPr>
            <a:grpSpLocks/>
          </p:cNvGrpSpPr>
          <p:nvPr/>
        </p:nvGrpSpPr>
        <p:grpSpPr bwMode="auto">
          <a:xfrm>
            <a:off x="3076386" y="2144712"/>
            <a:ext cx="1143000" cy="1295400"/>
            <a:chOff x="2667000" y="3429000"/>
            <a:chExt cx="1677988" cy="2057400"/>
          </a:xfrm>
        </p:grpSpPr>
        <p:cxnSp>
          <p:nvCxnSpPr>
            <p:cNvPr id="9" name="Straight Arrow Connector 8"/>
            <p:cNvCxnSpPr/>
            <p:nvPr/>
          </p:nvCxnSpPr>
          <p:spPr>
            <a:xfrm rot="16200000" flipH="1">
              <a:off x="2173160" y="4456534"/>
              <a:ext cx="2057400" cy="233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3315124" y="4456534"/>
              <a:ext cx="2057400" cy="233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1639466" y="4456534"/>
              <a:ext cx="2057400" cy="2331"/>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flipH="1" flipV="1">
              <a:off x="2705687" y="4457700"/>
              <a:ext cx="2057400" cy="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grpSp>
      <p:cxnSp>
        <p:nvCxnSpPr>
          <p:cNvPr id="13" name="Straight Arrow Connector 11"/>
          <p:cNvCxnSpPr/>
          <p:nvPr/>
        </p:nvCxnSpPr>
        <p:spPr>
          <a:xfrm>
            <a:off x="1129890" y="3146424"/>
            <a:ext cx="1600200" cy="990600"/>
          </a:xfrm>
          <a:prstGeom prst="bentConnector3">
            <a:avLst>
              <a:gd name="adj1" fmla="val 39116"/>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502005" y="2211388"/>
            <a:ext cx="3657600" cy="1588"/>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346010" y="3443288"/>
            <a:ext cx="2743200" cy="1588"/>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033372" y="1482949"/>
            <a:ext cx="1691489" cy="461665"/>
          </a:xfrm>
          <a:prstGeom prst="rect">
            <a:avLst/>
          </a:prstGeom>
          <a:noFill/>
        </p:spPr>
        <p:txBody>
          <a:bodyPr wrap="none">
            <a:spAutoFit/>
          </a:bodyPr>
          <a:lstStyle/>
          <a:p>
            <a:pPr>
              <a:defRPr/>
            </a:pPr>
            <a:r>
              <a:rPr lang="en-US" sz="2400" dirty="0" err="1">
                <a:latin typeface="Arial" pitchFamily="34" charset="0"/>
                <a:cs typeface="Arial" pitchFamily="34" charset="0"/>
              </a:rPr>
              <a:t>Flocculator</a:t>
            </a:r>
            <a:endParaRPr lang="en-US" sz="2400" dirty="0">
              <a:latin typeface="Arial" pitchFamily="34" charset="0"/>
              <a:cs typeface="Arial" pitchFamily="34" charset="0"/>
            </a:endParaRPr>
          </a:p>
        </p:txBody>
      </p:sp>
      <p:sp>
        <p:nvSpPr>
          <p:cNvPr id="17" name="TextBox 16"/>
          <p:cNvSpPr txBox="1"/>
          <p:nvPr/>
        </p:nvSpPr>
        <p:spPr>
          <a:xfrm>
            <a:off x="5011397" y="1508917"/>
            <a:ext cx="2154757" cy="461665"/>
          </a:xfrm>
          <a:prstGeom prst="rect">
            <a:avLst/>
          </a:prstGeom>
          <a:noFill/>
        </p:spPr>
        <p:txBody>
          <a:bodyPr wrap="none">
            <a:spAutoFit/>
          </a:bodyPr>
          <a:lstStyle/>
          <a:p>
            <a:pPr>
              <a:defRPr/>
            </a:pPr>
            <a:r>
              <a:rPr lang="en-US" sz="2400" dirty="0">
                <a:latin typeface="Arial" pitchFamily="34" charset="0"/>
                <a:cs typeface="Arial" pitchFamily="34" charset="0"/>
              </a:rPr>
              <a:t>Sedimentation</a:t>
            </a:r>
          </a:p>
        </p:txBody>
      </p:sp>
      <p:sp>
        <p:nvSpPr>
          <p:cNvPr id="18" name="TextBox 17"/>
          <p:cNvSpPr txBox="1"/>
          <p:nvPr/>
        </p:nvSpPr>
        <p:spPr>
          <a:xfrm>
            <a:off x="-107497" y="1419337"/>
            <a:ext cx="2286001" cy="461665"/>
          </a:xfrm>
          <a:prstGeom prst="rect">
            <a:avLst/>
          </a:prstGeom>
          <a:noFill/>
        </p:spPr>
        <p:txBody>
          <a:bodyPr wrap="square">
            <a:spAutoFit/>
          </a:bodyPr>
          <a:lstStyle/>
          <a:p>
            <a:pPr>
              <a:defRPr/>
            </a:pPr>
            <a:r>
              <a:rPr lang="en-US" sz="2400" dirty="0" smtClean="0">
                <a:latin typeface="Arial" pitchFamily="34" charset="0"/>
                <a:cs typeface="Arial" pitchFamily="34" charset="0"/>
              </a:rPr>
              <a:t>Entrance Tank</a:t>
            </a:r>
            <a:endParaRPr lang="en-US" sz="2400" dirty="0">
              <a:latin typeface="Arial" pitchFamily="34" charset="0"/>
              <a:cs typeface="Arial" pitchFamily="34" charset="0"/>
            </a:endParaRPr>
          </a:p>
        </p:txBody>
      </p:sp>
      <p:sp>
        <p:nvSpPr>
          <p:cNvPr id="22" name="Freeform 21"/>
          <p:cNvSpPr/>
          <p:nvPr/>
        </p:nvSpPr>
        <p:spPr>
          <a:xfrm>
            <a:off x="4183856" y="4572000"/>
            <a:ext cx="2819400" cy="1320800"/>
          </a:xfrm>
          <a:custGeom>
            <a:avLst/>
            <a:gdLst>
              <a:gd name="connsiteX0" fmla="*/ 283029 w 2993572"/>
              <a:gd name="connsiteY0" fmla="*/ 0 h 1259115"/>
              <a:gd name="connsiteX1" fmla="*/ 283029 w 2993572"/>
              <a:gd name="connsiteY1" fmla="*/ 1077686 h 1259115"/>
              <a:gd name="connsiteX2" fmla="*/ 1981201 w 2993572"/>
              <a:gd name="connsiteY2" fmla="*/ 1088572 h 1259115"/>
              <a:gd name="connsiteX3" fmla="*/ 2046515 w 2993572"/>
              <a:gd name="connsiteY3" fmla="*/ 587829 h 1259115"/>
              <a:gd name="connsiteX4" fmla="*/ 1785258 w 2993572"/>
              <a:gd name="connsiteY4" fmla="*/ 108857 h 1259115"/>
              <a:gd name="connsiteX5" fmla="*/ 1861458 w 2993572"/>
              <a:gd name="connsiteY5" fmla="*/ 32657 h 1259115"/>
              <a:gd name="connsiteX6" fmla="*/ 2993572 w 2993572"/>
              <a:gd name="connsiteY6" fmla="*/ 21772 h 1259115"/>
              <a:gd name="connsiteX0" fmla="*/ 286657 w 2997200"/>
              <a:gd name="connsiteY0" fmla="*/ 0 h 1170215"/>
              <a:gd name="connsiteX1" fmla="*/ 264886 w 2997200"/>
              <a:gd name="connsiteY1" fmla="*/ 849086 h 1170215"/>
              <a:gd name="connsiteX2" fmla="*/ 286657 w 2997200"/>
              <a:gd name="connsiteY2" fmla="*/ 1077686 h 1170215"/>
              <a:gd name="connsiteX3" fmla="*/ 1984829 w 2997200"/>
              <a:gd name="connsiteY3" fmla="*/ 1088572 h 1170215"/>
              <a:gd name="connsiteX4" fmla="*/ 2050143 w 2997200"/>
              <a:gd name="connsiteY4" fmla="*/ 587829 h 1170215"/>
              <a:gd name="connsiteX5" fmla="*/ 1788886 w 2997200"/>
              <a:gd name="connsiteY5" fmla="*/ 108857 h 1170215"/>
              <a:gd name="connsiteX6" fmla="*/ 1865086 w 2997200"/>
              <a:gd name="connsiteY6" fmla="*/ 32657 h 1170215"/>
              <a:gd name="connsiteX7" fmla="*/ 2997200 w 2997200"/>
              <a:gd name="connsiteY7" fmla="*/ 21772 h 1170215"/>
              <a:gd name="connsiteX0" fmla="*/ 286657 w 2997200"/>
              <a:gd name="connsiteY0" fmla="*/ 0 h 1170215"/>
              <a:gd name="connsiteX1" fmla="*/ 264886 w 2997200"/>
              <a:gd name="connsiteY1" fmla="*/ 849086 h 1170215"/>
              <a:gd name="connsiteX2" fmla="*/ 286657 w 2997200"/>
              <a:gd name="connsiteY2" fmla="*/ 1077686 h 1170215"/>
              <a:gd name="connsiteX3" fmla="*/ 1984829 w 2997200"/>
              <a:gd name="connsiteY3" fmla="*/ 1088572 h 1170215"/>
              <a:gd name="connsiteX4" fmla="*/ 2050143 w 2997200"/>
              <a:gd name="connsiteY4" fmla="*/ 587829 h 1170215"/>
              <a:gd name="connsiteX5" fmla="*/ 1788886 w 2997200"/>
              <a:gd name="connsiteY5" fmla="*/ 108857 h 1170215"/>
              <a:gd name="connsiteX6" fmla="*/ 1865086 w 2997200"/>
              <a:gd name="connsiteY6" fmla="*/ 32657 h 1170215"/>
              <a:gd name="connsiteX7" fmla="*/ 2997200 w 2997200"/>
              <a:gd name="connsiteY7" fmla="*/ 21772 h 1170215"/>
              <a:gd name="connsiteX0" fmla="*/ 79828 w 2790371"/>
              <a:gd name="connsiteY0" fmla="*/ 0 h 1170215"/>
              <a:gd name="connsiteX1" fmla="*/ 58057 w 2790371"/>
              <a:gd name="connsiteY1" fmla="*/ 849086 h 1170215"/>
              <a:gd name="connsiteX2" fmla="*/ 286657 w 2790371"/>
              <a:gd name="connsiteY2" fmla="*/ 1077686 h 1170215"/>
              <a:gd name="connsiteX3" fmla="*/ 1778000 w 2790371"/>
              <a:gd name="connsiteY3" fmla="*/ 1088572 h 1170215"/>
              <a:gd name="connsiteX4" fmla="*/ 1843314 w 2790371"/>
              <a:gd name="connsiteY4" fmla="*/ 587829 h 1170215"/>
              <a:gd name="connsiteX5" fmla="*/ 1582057 w 2790371"/>
              <a:gd name="connsiteY5" fmla="*/ 108857 h 1170215"/>
              <a:gd name="connsiteX6" fmla="*/ 1658257 w 2790371"/>
              <a:gd name="connsiteY6" fmla="*/ 32657 h 1170215"/>
              <a:gd name="connsiteX7" fmla="*/ 2790371 w 2790371"/>
              <a:gd name="connsiteY7" fmla="*/ 21772 h 1170215"/>
              <a:gd name="connsiteX0" fmla="*/ 79828 w 2790371"/>
              <a:gd name="connsiteY0" fmla="*/ 0 h 1088572"/>
              <a:gd name="connsiteX1" fmla="*/ 58057 w 2790371"/>
              <a:gd name="connsiteY1" fmla="*/ 849086 h 1088572"/>
              <a:gd name="connsiteX2" fmla="*/ 286657 w 2790371"/>
              <a:gd name="connsiteY2" fmla="*/ 1077686 h 1088572"/>
              <a:gd name="connsiteX3" fmla="*/ 1778000 w 2790371"/>
              <a:gd name="connsiteY3" fmla="*/ 1088572 h 1088572"/>
              <a:gd name="connsiteX4" fmla="*/ 1843314 w 2790371"/>
              <a:gd name="connsiteY4" fmla="*/ 587829 h 1088572"/>
              <a:gd name="connsiteX5" fmla="*/ 1582057 w 2790371"/>
              <a:gd name="connsiteY5" fmla="*/ 108857 h 1088572"/>
              <a:gd name="connsiteX6" fmla="*/ 1658257 w 2790371"/>
              <a:gd name="connsiteY6" fmla="*/ 32657 h 1088572"/>
              <a:gd name="connsiteX7" fmla="*/ 2790371 w 2790371"/>
              <a:gd name="connsiteY7" fmla="*/ 21772 h 1088572"/>
              <a:gd name="connsiteX0" fmla="*/ 79828 w 2790371"/>
              <a:gd name="connsiteY0" fmla="*/ 0 h 1088572"/>
              <a:gd name="connsiteX1" fmla="*/ 58057 w 2790371"/>
              <a:gd name="connsiteY1" fmla="*/ 849086 h 1088572"/>
              <a:gd name="connsiteX2" fmla="*/ 286657 w 2790371"/>
              <a:gd name="connsiteY2" fmla="*/ 1077686 h 1088572"/>
              <a:gd name="connsiteX3" fmla="*/ 1778000 w 2790371"/>
              <a:gd name="connsiteY3" fmla="*/ 1088572 h 1088572"/>
              <a:gd name="connsiteX4" fmla="*/ 1843314 w 2790371"/>
              <a:gd name="connsiteY4" fmla="*/ 587829 h 1088572"/>
              <a:gd name="connsiteX5" fmla="*/ 1582057 w 2790371"/>
              <a:gd name="connsiteY5" fmla="*/ 108857 h 1088572"/>
              <a:gd name="connsiteX6" fmla="*/ 1658257 w 2790371"/>
              <a:gd name="connsiteY6" fmla="*/ 32657 h 1088572"/>
              <a:gd name="connsiteX7" fmla="*/ 2790371 w 2790371"/>
              <a:gd name="connsiteY7" fmla="*/ 21772 h 1088572"/>
              <a:gd name="connsiteX0" fmla="*/ 21771 w 2732314"/>
              <a:gd name="connsiteY0" fmla="*/ 0 h 1088572"/>
              <a:gd name="connsiteX1" fmla="*/ 0 w 2732314"/>
              <a:gd name="connsiteY1" fmla="*/ 849086 h 1088572"/>
              <a:gd name="connsiteX2" fmla="*/ 228600 w 2732314"/>
              <a:gd name="connsiteY2" fmla="*/ 1077686 h 1088572"/>
              <a:gd name="connsiteX3" fmla="*/ 1719943 w 2732314"/>
              <a:gd name="connsiteY3" fmla="*/ 1088572 h 1088572"/>
              <a:gd name="connsiteX4" fmla="*/ 1785257 w 2732314"/>
              <a:gd name="connsiteY4" fmla="*/ 587829 h 1088572"/>
              <a:gd name="connsiteX5" fmla="*/ 1524000 w 2732314"/>
              <a:gd name="connsiteY5" fmla="*/ 108857 h 1088572"/>
              <a:gd name="connsiteX6" fmla="*/ 1600200 w 2732314"/>
              <a:gd name="connsiteY6" fmla="*/ 32657 h 1088572"/>
              <a:gd name="connsiteX7" fmla="*/ 2732314 w 2732314"/>
              <a:gd name="connsiteY7" fmla="*/ 21772 h 1088572"/>
              <a:gd name="connsiteX0" fmla="*/ 21771 w 2732314"/>
              <a:gd name="connsiteY0" fmla="*/ 0 h 1237343"/>
              <a:gd name="connsiteX1" fmla="*/ 0 w 2732314"/>
              <a:gd name="connsiteY1" fmla="*/ 849086 h 1237343"/>
              <a:gd name="connsiteX2" fmla="*/ 228600 w 2732314"/>
              <a:gd name="connsiteY2" fmla="*/ 1077686 h 1237343"/>
              <a:gd name="connsiteX3" fmla="*/ 1719943 w 2732314"/>
              <a:gd name="connsiteY3" fmla="*/ 1088572 h 1237343"/>
              <a:gd name="connsiteX4" fmla="*/ 1981199 w 2732314"/>
              <a:gd name="connsiteY4" fmla="*/ 1153886 h 1237343"/>
              <a:gd name="connsiteX5" fmla="*/ 1785257 w 2732314"/>
              <a:gd name="connsiteY5" fmla="*/ 587829 h 1237343"/>
              <a:gd name="connsiteX6" fmla="*/ 1524000 w 2732314"/>
              <a:gd name="connsiteY6" fmla="*/ 108857 h 1237343"/>
              <a:gd name="connsiteX7" fmla="*/ 1600200 w 2732314"/>
              <a:gd name="connsiteY7" fmla="*/ 32657 h 1237343"/>
              <a:gd name="connsiteX8" fmla="*/ 2732314 w 2732314"/>
              <a:gd name="connsiteY8" fmla="*/ 21772 h 1237343"/>
              <a:gd name="connsiteX0" fmla="*/ 32657 w 2743200"/>
              <a:gd name="connsiteY0" fmla="*/ 0 h 1237343"/>
              <a:gd name="connsiteX1" fmla="*/ 0 w 2743200"/>
              <a:gd name="connsiteY1" fmla="*/ 544286 h 1237343"/>
              <a:gd name="connsiteX2" fmla="*/ 239486 w 2743200"/>
              <a:gd name="connsiteY2" fmla="*/ 10776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237343"/>
              <a:gd name="connsiteX1" fmla="*/ 0 w 2743200"/>
              <a:gd name="connsiteY1" fmla="*/ 544286 h 1237343"/>
              <a:gd name="connsiteX2" fmla="*/ 228600 w 2743200"/>
              <a:gd name="connsiteY2" fmla="*/ 6204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237343"/>
              <a:gd name="connsiteX1" fmla="*/ 0 w 2743200"/>
              <a:gd name="connsiteY1" fmla="*/ 468086 h 1237343"/>
              <a:gd name="connsiteX2" fmla="*/ 228600 w 2743200"/>
              <a:gd name="connsiteY2" fmla="*/ 620486 h 1237343"/>
              <a:gd name="connsiteX3" fmla="*/ 1730829 w 2743200"/>
              <a:gd name="connsiteY3" fmla="*/ 1088572 h 1237343"/>
              <a:gd name="connsiteX4" fmla="*/ 1992085 w 2743200"/>
              <a:gd name="connsiteY4" fmla="*/ 1153886 h 1237343"/>
              <a:gd name="connsiteX5" fmla="*/ 1796143 w 2743200"/>
              <a:gd name="connsiteY5" fmla="*/ 587829 h 1237343"/>
              <a:gd name="connsiteX6" fmla="*/ 1534886 w 2743200"/>
              <a:gd name="connsiteY6" fmla="*/ 108857 h 1237343"/>
              <a:gd name="connsiteX7" fmla="*/ 1611086 w 2743200"/>
              <a:gd name="connsiteY7" fmla="*/ 32657 h 1237343"/>
              <a:gd name="connsiteX8" fmla="*/ 2743200 w 2743200"/>
              <a:gd name="connsiteY8" fmla="*/ 21772 h 1237343"/>
              <a:gd name="connsiteX0" fmla="*/ 32657 w 2743200"/>
              <a:gd name="connsiteY0" fmla="*/ 0 h 1159329"/>
              <a:gd name="connsiteX1" fmla="*/ 0 w 2743200"/>
              <a:gd name="connsiteY1" fmla="*/ 468086 h 1159329"/>
              <a:gd name="connsiteX2" fmla="*/ 228600 w 2743200"/>
              <a:gd name="connsiteY2" fmla="*/ 620486 h 1159329"/>
              <a:gd name="connsiteX3" fmla="*/ 1447800 w 2743200"/>
              <a:gd name="connsiteY3" fmla="*/ 620486 h 1159329"/>
              <a:gd name="connsiteX4" fmla="*/ 1992085 w 2743200"/>
              <a:gd name="connsiteY4" fmla="*/ 1153886 h 1159329"/>
              <a:gd name="connsiteX5" fmla="*/ 1796143 w 2743200"/>
              <a:gd name="connsiteY5" fmla="*/ 587829 h 1159329"/>
              <a:gd name="connsiteX6" fmla="*/ 1534886 w 2743200"/>
              <a:gd name="connsiteY6" fmla="*/ 108857 h 1159329"/>
              <a:gd name="connsiteX7" fmla="*/ 1611086 w 2743200"/>
              <a:gd name="connsiteY7" fmla="*/ 32657 h 1159329"/>
              <a:gd name="connsiteX8" fmla="*/ 2743200 w 2743200"/>
              <a:gd name="connsiteY8" fmla="*/ 21772 h 1159329"/>
              <a:gd name="connsiteX0" fmla="*/ 32657 w 2743200"/>
              <a:gd name="connsiteY0" fmla="*/ 0 h 1159329"/>
              <a:gd name="connsiteX1" fmla="*/ 0 w 2743200"/>
              <a:gd name="connsiteY1" fmla="*/ 468086 h 1159329"/>
              <a:gd name="connsiteX2" fmla="*/ 228600 w 2743200"/>
              <a:gd name="connsiteY2" fmla="*/ 620486 h 1159329"/>
              <a:gd name="connsiteX3" fmla="*/ 1447800 w 2743200"/>
              <a:gd name="connsiteY3" fmla="*/ 620486 h 1159329"/>
              <a:gd name="connsiteX4" fmla="*/ 1992085 w 2743200"/>
              <a:gd name="connsiteY4" fmla="*/ 1153886 h 1159329"/>
              <a:gd name="connsiteX5" fmla="*/ 1796143 w 2743200"/>
              <a:gd name="connsiteY5" fmla="*/ 587829 h 1159329"/>
              <a:gd name="connsiteX6" fmla="*/ 1534886 w 2743200"/>
              <a:gd name="connsiteY6" fmla="*/ 108857 h 1159329"/>
              <a:gd name="connsiteX7" fmla="*/ 1611086 w 2743200"/>
              <a:gd name="connsiteY7" fmla="*/ 32657 h 1159329"/>
              <a:gd name="connsiteX8" fmla="*/ 2743200 w 2743200"/>
              <a:gd name="connsiteY8" fmla="*/ 21772 h 1159329"/>
              <a:gd name="connsiteX0" fmla="*/ 32657 w 2743200"/>
              <a:gd name="connsiteY0" fmla="*/ 0 h 1235529"/>
              <a:gd name="connsiteX1" fmla="*/ 0 w 2743200"/>
              <a:gd name="connsiteY1" fmla="*/ 468086 h 1235529"/>
              <a:gd name="connsiteX2" fmla="*/ 228600 w 2743200"/>
              <a:gd name="connsiteY2" fmla="*/ 620486 h 1235529"/>
              <a:gd name="connsiteX3" fmla="*/ 1447800 w 2743200"/>
              <a:gd name="connsiteY3" fmla="*/ 620486 h 1235529"/>
              <a:gd name="connsiteX4" fmla="*/ 1524000 w 2743200"/>
              <a:gd name="connsiteY4" fmla="*/ 1230086 h 1235529"/>
              <a:gd name="connsiteX5" fmla="*/ 1796143 w 2743200"/>
              <a:gd name="connsiteY5" fmla="*/ 587829 h 1235529"/>
              <a:gd name="connsiteX6" fmla="*/ 1534886 w 2743200"/>
              <a:gd name="connsiteY6" fmla="*/ 108857 h 1235529"/>
              <a:gd name="connsiteX7" fmla="*/ 1611086 w 2743200"/>
              <a:gd name="connsiteY7" fmla="*/ 32657 h 1235529"/>
              <a:gd name="connsiteX8" fmla="*/ 2743200 w 2743200"/>
              <a:gd name="connsiteY8" fmla="*/ 21772 h 1235529"/>
              <a:gd name="connsiteX0" fmla="*/ 32657 w 2743200"/>
              <a:gd name="connsiteY0" fmla="*/ 0 h 1230086"/>
              <a:gd name="connsiteX1" fmla="*/ 0 w 2743200"/>
              <a:gd name="connsiteY1" fmla="*/ 468086 h 1230086"/>
              <a:gd name="connsiteX2" fmla="*/ 228600 w 2743200"/>
              <a:gd name="connsiteY2" fmla="*/ 620486 h 1230086"/>
              <a:gd name="connsiteX3" fmla="*/ 1447800 w 2743200"/>
              <a:gd name="connsiteY3" fmla="*/ 620486 h 1230086"/>
              <a:gd name="connsiteX4" fmla="*/ 1524000 w 2743200"/>
              <a:gd name="connsiteY4" fmla="*/ 1230086 h 1230086"/>
              <a:gd name="connsiteX5" fmla="*/ 1524000 w 2743200"/>
              <a:gd name="connsiteY5" fmla="*/ 620486 h 1230086"/>
              <a:gd name="connsiteX6" fmla="*/ 1534886 w 2743200"/>
              <a:gd name="connsiteY6" fmla="*/ 108857 h 1230086"/>
              <a:gd name="connsiteX7" fmla="*/ 1611086 w 2743200"/>
              <a:gd name="connsiteY7" fmla="*/ 32657 h 1230086"/>
              <a:gd name="connsiteX8" fmla="*/ 2743200 w 2743200"/>
              <a:gd name="connsiteY8" fmla="*/ 21772 h 1230086"/>
              <a:gd name="connsiteX0" fmla="*/ 32657 w 2743200"/>
              <a:gd name="connsiteY0" fmla="*/ 87085 h 1317171"/>
              <a:gd name="connsiteX1" fmla="*/ 0 w 2743200"/>
              <a:gd name="connsiteY1" fmla="*/ 555171 h 1317171"/>
              <a:gd name="connsiteX2" fmla="*/ 228600 w 2743200"/>
              <a:gd name="connsiteY2" fmla="*/ 707571 h 1317171"/>
              <a:gd name="connsiteX3" fmla="*/ 1447800 w 2743200"/>
              <a:gd name="connsiteY3" fmla="*/ 707571 h 1317171"/>
              <a:gd name="connsiteX4" fmla="*/ 1524000 w 2743200"/>
              <a:gd name="connsiteY4" fmla="*/ 1317171 h 1317171"/>
              <a:gd name="connsiteX5" fmla="*/ 1524000 w 2743200"/>
              <a:gd name="connsiteY5" fmla="*/ 707571 h 1317171"/>
              <a:gd name="connsiteX6" fmla="*/ 1828800 w 2743200"/>
              <a:gd name="connsiteY6" fmla="*/ 97971 h 1317171"/>
              <a:gd name="connsiteX7" fmla="*/ 1611086 w 2743200"/>
              <a:gd name="connsiteY7" fmla="*/ 119742 h 1317171"/>
              <a:gd name="connsiteX8" fmla="*/ 2743200 w 2743200"/>
              <a:gd name="connsiteY8" fmla="*/ 108857 h 1317171"/>
              <a:gd name="connsiteX0" fmla="*/ 32657 w 2743200"/>
              <a:gd name="connsiteY0" fmla="*/ 88900 h 1318986"/>
              <a:gd name="connsiteX1" fmla="*/ 0 w 2743200"/>
              <a:gd name="connsiteY1" fmla="*/ 556986 h 1318986"/>
              <a:gd name="connsiteX2" fmla="*/ 228600 w 2743200"/>
              <a:gd name="connsiteY2" fmla="*/ 709386 h 1318986"/>
              <a:gd name="connsiteX3" fmla="*/ 1447800 w 2743200"/>
              <a:gd name="connsiteY3" fmla="*/ 709386 h 1318986"/>
              <a:gd name="connsiteX4" fmla="*/ 1524000 w 2743200"/>
              <a:gd name="connsiteY4" fmla="*/ 1318986 h 1318986"/>
              <a:gd name="connsiteX5" fmla="*/ 1524000 w 2743200"/>
              <a:gd name="connsiteY5" fmla="*/ 709386 h 1318986"/>
              <a:gd name="connsiteX6" fmla="*/ 1828800 w 2743200"/>
              <a:gd name="connsiteY6" fmla="*/ 99786 h 1318986"/>
              <a:gd name="connsiteX7" fmla="*/ 2743200 w 2743200"/>
              <a:gd name="connsiteY7" fmla="*/ 110672 h 1318986"/>
              <a:gd name="connsiteX0" fmla="*/ 32657 w 2743200"/>
              <a:gd name="connsiteY0" fmla="*/ 88900 h 1318986"/>
              <a:gd name="connsiteX1" fmla="*/ 0 w 2743200"/>
              <a:gd name="connsiteY1" fmla="*/ 556986 h 1318986"/>
              <a:gd name="connsiteX2" fmla="*/ 228600 w 2743200"/>
              <a:gd name="connsiteY2" fmla="*/ 709386 h 1318986"/>
              <a:gd name="connsiteX3" fmla="*/ 1447800 w 2743200"/>
              <a:gd name="connsiteY3" fmla="*/ 709386 h 1318986"/>
              <a:gd name="connsiteX4" fmla="*/ 1524000 w 2743200"/>
              <a:gd name="connsiteY4" fmla="*/ 1318986 h 1318986"/>
              <a:gd name="connsiteX5" fmla="*/ 1524000 w 2743200"/>
              <a:gd name="connsiteY5" fmla="*/ 709386 h 1318986"/>
              <a:gd name="connsiteX6" fmla="*/ 1828800 w 2743200"/>
              <a:gd name="connsiteY6" fmla="*/ 99786 h 1318986"/>
              <a:gd name="connsiteX7" fmla="*/ 2743200 w 2743200"/>
              <a:gd name="connsiteY7" fmla="*/ 110672 h 1318986"/>
              <a:gd name="connsiteX0" fmla="*/ 32657 w 2743200"/>
              <a:gd name="connsiteY0" fmla="*/ 0 h 1230086"/>
              <a:gd name="connsiteX1" fmla="*/ 0 w 2743200"/>
              <a:gd name="connsiteY1" fmla="*/ 468086 h 1230086"/>
              <a:gd name="connsiteX2" fmla="*/ 228600 w 2743200"/>
              <a:gd name="connsiteY2" fmla="*/ 620486 h 1230086"/>
              <a:gd name="connsiteX3" fmla="*/ 1447800 w 2743200"/>
              <a:gd name="connsiteY3" fmla="*/ 620486 h 1230086"/>
              <a:gd name="connsiteX4" fmla="*/ 1524000 w 2743200"/>
              <a:gd name="connsiteY4" fmla="*/ 1230086 h 1230086"/>
              <a:gd name="connsiteX5" fmla="*/ 1524000 w 2743200"/>
              <a:gd name="connsiteY5" fmla="*/ 620486 h 1230086"/>
              <a:gd name="connsiteX6" fmla="*/ 1828800 w 2743200"/>
              <a:gd name="connsiteY6" fmla="*/ 10886 h 1230086"/>
              <a:gd name="connsiteX7" fmla="*/ 2743200 w 2743200"/>
              <a:gd name="connsiteY7" fmla="*/ 21772 h 1230086"/>
              <a:gd name="connsiteX0" fmla="*/ 32657 w 2743200"/>
              <a:gd name="connsiteY0" fmla="*/ 65313 h 1295399"/>
              <a:gd name="connsiteX1" fmla="*/ 0 w 2743200"/>
              <a:gd name="connsiteY1" fmla="*/ 533399 h 1295399"/>
              <a:gd name="connsiteX2" fmla="*/ 228600 w 2743200"/>
              <a:gd name="connsiteY2" fmla="*/ 685799 h 1295399"/>
              <a:gd name="connsiteX3" fmla="*/ 1447800 w 2743200"/>
              <a:gd name="connsiteY3" fmla="*/ 685799 h 1295399"/>
              <a:gd name="connsiteX4" fmla="*/ 1524000 w 2743200"/>
              <a:gd name="connsiteY4" fmla="*/ 1295399 h 1295399"/>
              <a:gd name="connsiteX5" fmla="*/ 1524000 w 2743200"/>
              <a:gd name="connsiteY5" fmla="*/ 685799 h 1295399"/>
              <a:gd name="connsiteX6" fmla="*/ 1828800 w 2743200"/>
              <a:gd name="connsiteY6" fmla="*/ 0 h 1295399"/>
              <a:gd name="connsiteX7" fmla="*/ 2743200 w 2743200"/>
              <a:gd name="connsiteY7" fmla="*/ 87085 h 1295399"/>
              <a:gd name="connsiteX0" fmla="*/ 32657 w 2819400"/>
              <a:gd name="connsiteY0" fmla="*/ 67580 h 1297666"/>
              <a:gd name="connsiteX1" fmla="*/ 0 w 2819400"/>
              <a:gd name="connsiteY1" fmla="*/ 535666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228600 w 2819400"/>
              <a:gd name="connsiteY2" fmla="*/ 688066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297666"/>
              <a:gd name="connsiteX1" fmla="*/ 0 w 2819400"/>
              <a:gd name="connsiteY1" fmla="*/ 533400 h 1297666"/>
              <a:gd name="connsiteX2" fmla="*/ 304800 w 2819400"/>
              <a:gd name="connsiteY2" fmla="*/ 762000 h 1297666"/>
              <a:gd name="connsiteX3" fmla="*/ 1447800 w 2819400"/>
              <a:gd name="connsiteY3" fmla="*/ 688066 h 1297666"/>
              <a:gd name="connsiteX4" fmla="*/ 1524000 w 2819400"/>
              <a:gd name="connsiteY4" fmla="*/ 1297666 h 1297666"/>
              <a:gd name="connsiteX5" fmla="*/ 1524000 w 2819400"/>
              <a:gd name="connsiteY5" fmla="*/ 688066 h 1297666"/>
              <a:gd name="connsiteX6" fmla="*/ 1828800 w 2819400"/>
              <a:gd name="connsiteY6" fmla="*/ 2267 h 1297666"/>
              <a:gd name="connsiteX7" fmla="*/ 2819400 w 2819400"/>
              <a:gd name="connsiteY7" fmla="*/ 2268 h 1297666"/>
              <a:gd name="connsiteX0" fmla="*/ 32657 w 2819400"/>
              <a:gd name="connsiteY0" fmla="*/ 67580 h 1309988"/>
              <a:gd name="connsiteX1" fmla="*/ 0 w 2819400"/>
              <a:gd name="connsiteY1" fmla="*/ 533400 h 1309988"/>
              <a:gd name="connsiteX2" fmla="*/ 304800 w 2819400"/>
              <a:gd name="connsiteY2" fmla="*/ 762000 h 1309988"/>
              <a:gd name="connsiteX3" fmla="*/ 1447800 w 2819400"/>
              <a:gd name="connsiteY3" fmla="*/ 762000 h 1309988"/>
              <a:gd name="connsiteX4" fmla="*/ 1524000 w 2819400"/>
              <a:gd name="connsiteY4" fmla="*/ 1297666 h 1309988"/>
              <a:gd name="connsiteX5" fmla="*/ 1524000 w 2819400"/>
              <a:gd name="connsiteY5" fmla="*/ 688066 h 1309988"/>
              <a:gd name="connsiteX6" fmla="*/ 1828800 w 2819400"/>
              <a:gd name="connsiteY6" fmla="*/ 2267 h 1309988"/>
              <a:gd name="connsiteX7" fmla="*/ 2819400 w 2819400"/>
              <a:gd name="connsiteY7" fmla="*/ 2268 h 1309988"/>
              <a:gd name="connsiteX0" fmla="*/ 32657 w 2819400"/>
              <a:gd name="connsiteY0" fmla="*/ 67580 h 1307722"/>
              <a:gd name="connsiteX1" fmla="*/ 0 w 2819400"/>
              <a:gd name="connsiteY1" fmla="*/ 533400 h 1307722"/>
              <a:gd name="connsiteX2" fmla="*/ 304800 w 2819400"/>
              <a:gd name="connsiteY2" fmla="*/ 762000 h 1307722"/>
              <a:gd name="connsiteX3" fmla="*/ 1447800 w 2819400"/>
              <a:gd name="connsiteY3" fmla="*/ 762000 h 1307722"/>
              <a:gd name="connsiteX4" fmla="*/ 1447800 w 2819400"/>
              <a:gd name="connsiteY4" fmla="*/ 1295400 h 1307722"/>
              <a:gd name="connsiteX5" fmla="*/ 1524000 w 2819400"/>
              <a:gd name="connsiteY5" fmla="*/ 688066 h 1307722"/>
              <a:gd name="connsiteX6" fmla="*/ 1828800 w 2819400"/>
              <a:gd name="connsiteY6" fmla="*/ 2267 h 1307722"/>
              <a:gd name="connsiteX7" fmla="*/ 2819400 w 2819400"/>
              <a:gd name="connsiteY7" fmla="*/ 2268 h 1307722"/>
              <a:gd name="connsiteX0" fmla="*/ 32657 w 2819400"/>
              <a:gd name="connsiteY0" fmla="*/ 67580 h 1320800"/>
              <a:gd name="connsiteX1" fmla="*/ 0 w 2819400"/>
              <a:gd name="connsiteY1" fmla="*/ 533400 h 1320800"/>
              <a:gd name="connsiteX2" fmla="*/ 304800 w 2819400"/>
              <a:gd name="connsiteY2" fmla="*/ 762000 h 1320800"/>
              <a:gd name="connsiteX3" fmla="*/ 1447800 w 2819400"/>
              <a:gd name="connsiteY3" fmla="*/ 762000 h 1320800"/>
              <a:gd name="connsiteX4" fmla="*/ 1447800 w 2819400"/>
              <a:gd name="connsiteY4" fmla="*/ 1295400 h 1320800"/>
              <a:gd name="connsiteX5" fmla="*/ 1524000 w 2819400"/>
              <a:gd name="connsiteY5" fmla="*/ 609600 h 1320800"/>
              <a:gd name="connsiteX6" fmla="*/ 1828800 w 2819400"/>
              <a:gd name="connsiteY6" fmla="*/ 2267 h 1320800"/>
              <a:gd name="connsiteX7" fmla="*/ 2819400 w 2819400"/>
              <a:gd name="connsiteY7" fmla="*/ 2268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9400" h="1320800">
                <a:moveTo>
                  <a:pt x="32657" y="67580"/>
                </a:moveTo>
                <a:lnTo>
                  <a:pt x="0" y="533400"/>
                </a:lnTo>
                <a:cubicBezTo>
                  <a:pt x="0" y="713014"/>
                  <a:pt x="201839" y="779236"/>
                  <a:pt x="304800" y="762000"/>
                </a:cubicBezTo>
                <a:cubicBezTo>
                  <a:pt x="420914" y="765629"/>
                  <a:pt x="950686" y="758371"/>
                  <a:pt x="1447800" y="762000"/>
                </a:cubicBezTo>
                <a:cubicBezTo>
                  <a:pt x="1445260" y="1259477"/>
                  <a:pt x="1435100" y="1320800"/>
                  <a:pt x="1447800" y="1295400"/>
                </a:cubicBezTo>
                <a:cubicBezTo>
                  <a:pt x="1460500" y="1270000"/>
                  <a:pt x="1460500" y="825122"/>
                  <a:pt x="1524000" y="609600"/>
                </a:cubicBezTo>
                <a:cubicBezTo>
                  <a:pt x="1587500" y="394078"/>
                  <a:pt x="1706880" y="244293"/>
                  <a:pt x="1828800" y="2267"/>
                </a:cubicBezTo>
                <a:cubicBezTo>
                  <a:pt x="2001520" y="29481"/>
                  <a:pt x="2628900" y="0"/>
                  <a:pt x="2819400" y="2268"/>
                </a:cubicBezTo>
              </a:path>
            </a:pathLst>
          </a:custGeom>
          <a:ln w="38100">
            <a:tailEnd type="arrow"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MX"/>
          </a:p>
        </p:txBody>
      </p:sp>
      <p:sp>
        <p:nvSpPr>
          <p:cNvPr id="23" name="Oval 22"/>
          <p:cNvSpPr/>
          <p:nvPr/>
        </p:nvSpPr>
        <p:spPr>
          <a:xfrm>
            <a:off x="4141599" y="4495800"/>
            <a:ext cx="1524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25" name="TextBox 24"/>
          <p:cNvSpPr txBox="1"/>
          <p:nvPr/>
        </p:nvSpPr>
        <p:spPr>
          <a:xfrm>
            <a:off x="7663316" y="1394641"/>
            <a:ext cx="1023037" cy="461665"/>
          </a:xfrm>
          <a:prstGeom prst="rect">
            <a:avLst/>
          </a:prstGeom>
          <a:noFill/>
        </p:spPr>
        <p:txBody>
          <a:bodyPr wrap="none">
            <a:spAutoFit/>
          </a:bodyPr>
          <a:lstStyle/>
          <a:p>
            <a:pPr>
              <a:defRPr/>
            </a:pPr>
            <a:r>
              <a:rPr lang="en-US" sz="2400" dirty="0">
                <a:latin typeface="Arial" pitchFamily="34" charset="0"/>
                <a:cs typeface="Arial" pitchFamily="34" charset="0"/>
              </a:rPr>
              <a:t>Filters</a:t>
            </a:r>
          </a:p>
        </p:txBody>
      </p:sp>
      <p:grpSp>
        <p:nvGrpSpPr>
          <p:cNvPr id="31" name="Group 30"/>
          <p:cNvGrpSpPr/>
          <p:nvPr/>
        </p:nvGrpSpPr>
        <p:grpSpPr>
          <a:xfrm>
            <a:off x="389164" y="1917861"/>
            <a:ext cx="304800" cy="1108756"/>
            <a:chOff x="152400" y="1942557"/>
            <a:chExt cx="304800" cy="1108756"/>
          </a:xfrm>
        </p:grpSpPr>
        <p:cxnSp>
          <p:nvCxnSpPr>
            <p:cNvPr id="21" name="Straight Arrow Connector 20"/>
            <p:cNvCxnSpPr/>
            <p:nvPr/>
          </p:nvCxnSpPr>
          <p:spPr>
            <a:xfrm>
              <a:off x="152400" y="3051313"/>
              <a:ext cx="304800" cy="0"/>
            </a:xfrm>
            <a:prstGeom prst="straightConnector1">
              <a:avLst/>
            </a:prstGeom>
            <a:ln w="38100">
              <a:tailEnd type="arrow" w="lg"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52400" y="1942557"/>
              <a:ext cx="0" cy="1108756"/>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588326" y="4958193"/>
            <a:ext cx="1083128" cy="830997"/>
          </a:xfrm>
          <a:prstGeom prst="rect">
            <a:avLst/>
          </a:prstGeom>
          <a:solidFill>
            <a:schemeClr val="bg1"/>
          </a:solidFill>
        </p:spPr>
        <p:txBody>
          <a:bodyPr wrap="square">
            <a:spAutoFit/>
          </a:bodyPr>
          <a:lstStyle/>
          <a:p>
            <a:pPr>
              <a:defRPr/>
            </a:pPr>
            <a:r>
              <a:rPr lang="en-US" sz="2400" dirty="0">
                <a:latin typeface="Arial" pitchFamily="34" charset="0"/>
                <a:cs typeface="Arial" pitchFamily="34" charset="0"/>
              </a:rPr>
              <a:t>Stock Tanks</a:t>
            </a:r>
          </a:p>
        </p:txBody>
      </p:sp>
    </p:spTree>
    <p:extLst>
      <p:ext uri="{BB962C8B-B14F-4D97-AF65-F5344CB8AC3E}">
        <p14:creationId xmlns:p14="http://schemas.microsoft.com/office/powerpoint/2010/main" val="2303033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1" nodeType="after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childTnLst>
                          </p:cTn>
                        </p:par>
                        <p:par>
                          <p:cTn id="38" fill="hold">
                            <p:stCondLst>
                              <p:cond delay="0"/>
                            </p:stCondLst>
                            <p:childTnLst>
                              <p:par>
                                <p:cTn id="39" presetID="0" presetClass="path" presetSubtype="0" accel="50000" decel="50000" fill="hold" grpId="0" nodeType="afterEffect">
                                  <p:stCondLst>
                                    <p:cond delay="0"/>
                                  </p:stCondLst>
                                  <p:childTnLst>
                                    <p:animMotion origin="layout" path="M -4.72222E-6 0.00902 L -0.00364 0.08418 C 0.00018 0.10199 -0.00277 0.11124 0.02327 0.11679 C 0.04948 0.12234 0.12726 0.11563 0.15365 0.11679 C 0.15869 0.15379 0.15122 0.17021 0.15695 0.18871 C 0.15938 0.18525 0.15938 0.12003 0.16372 0.08858 C 0.17848 0.06152 0.18507 0.03538 0.19827 0.00185 C 0.24757 0.00069 0.29705 4.62535E-8 0.29705 4.62535E-8 " pathEditMode="relative" rAng="0" ptsTypes="AaaffffA">
                                      <p:cBhvr>
                                        <p:cTn id="40" dur="5000" fill="hold"/>
                                        <p:tgtEl>
                                          <p:spTgt spid="23"/>
                                        </p:tgtEl>
                                        <p:attrNameLst>
                                          <p:attrName>ppt_x</p:attrName>
                                          <p:attrName>ppt_y</p:attrName>
                                        </p:attrNameLst>
                                      </p:cBhvr>
                                      <p:rCtr x="14670" y="8534"/>
                                    </p:animMotion>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3"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09600" y="152400"/>
            <a:ext cx="6553200" cy="1143000"/>
          </a:xfrm>
        </p:spPr>
        <p:txBody>
          <a:bodyPr/>
          <a:lstStyle/>
          <a:p>
            <a:pPr algn="r" eaLnBrk="1" hangingPunct="1"/>
            <a:r>
              <a:rPr lang="es-HN" dirty="0" err="1" smtClean="0"/>
              <a:t>Conclusions</a:t>
            </a:r>
            <a:endParaRPr lang="es-HN" dirty="0" smtClean="0"/>
          </a:p>
        </p:txBody>
      </p:sp>
      <p:sp>
        <p:nvSpPr>
          <p:cNvPr id="23556" name="Content Placeholder 3"/>
          <p:cNvSpPr>
            <a:spLocks/>
          </p:cNvSpPr>
          <p:nvPr/>
        </p:nvSpPr>
        <p:spPr bwMode="auto">
          <a:xfrm>
            <a:off x="457200" y="1600201"/>
            <a:ext cx="2819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Clr>
                <a:schemeClr val="tx2"/>
              </a:buClr>
              <a:buFont typeface="Wingdings" pitchFamily="2" charset="2"/>
              <a:buNone/>
            </a:pPr>
            <a:endParaRPr lang="en-US" sz="3600" dirty="0">
              <a:latin typeface="Arial" pitchFamily="34" charset="0"/>
              <a:ea typeface="ＭＳ Ｐゴシック" pitchFamily="34" charset="-128"/>
              <a:cs typeface="Arial" pitchFamily="34" charset="0"/>
            </a:endParaRPr>
          </a:p>
        </p:txBody>
      </p:sp>
      <p:sp>
        <p:nvSpPr>
          <p:cNvPr id="4" name="Rectangle 3"/>
          <p:cNvSpPr txBox="1">
            <a:spLocks noChangeArrowheads="1"/>
          </p:cNvSpPr>
          <p:nvPr/>
        </p:nvSpPr>
        <p:spPr bwMode="auto">
          <a:xfrm>
            <a:off x="685800" y="1594944"/>
            <a:ext cx="7772400" cy="45312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eaLnBrk="1" hangingPunct="1">
              <a:buNone/>
              <a:defRPr/>
            </a:pPr>
            <a:r>
              <a:rPr lang="es-HN" sz="4000" dirty="0" err="1" smtClean="0">
                <a:latin typeface="Arial" pitchFamily="34" charset="0"/>
                <a:cs typeface="Arial" pitchFamily="34" charset="0"/>
              </a:rPr>
              <a:t>Replicability</a:t>
            </a:r>
            <a:endParaRPr lang="es-HN" sz="4000" dirty="0">
              <a:latin typeface="Arial" pitchFamily="34" charset="0"/>
              <a:cs typeface="Arial" pitchFamily="34" charset="0"/>
            </a:endParaRPr>
          </a:p>
          <a:p>
            <a:pPr eaLnBrk="1" hangingPunct="1">
              <a:buFont typeface="Wingdings" pitchFamily="2" charset="2"/>
              <a:buChar char="Ø"/>
              <a:defRPr/>
            </a:pPr>
            <a:endParaRPr lang="es-HN" sz="2800" dirty="0" smtClean="0">
              <a:latin typeface="Arial" pitchFamily="34" charset="0"/>
              <a:cs typeface="Arial" pitchFamily="34" charset="0"/>
            </a:endParaRPr>
          </a:p>
          <a:p>
            <a:pPr eaLnBrk="1" hangingPunct="1">
              <a:buFont typeface="Wingdings" pitchFamily="2" charset="2"/>
              <a:buChar char="Ø"/>
              <a:defRPr/>
            </a:pPr>
            <a:endParaRPr lang="es-HN" sz="2800" dirty="0">
              <a:latin typeface="Arial" pitchFamily="34" charset="0"/>
              <a:cs typeface="Arial" pitchFamily="34" charset="0"/>
            </a:endParaRPr>
          </a:p>
          <a:p>
            <a:pPr eaLnBrk="1" hangingPunct="1">
              <a:buFont typeface="Wingdings" pitchFamily="2" charset="2"/>
              <a:buChar char="Ø"/>
              <a:defRPr/>
            </a:pPr>
            <a:endParaRPr lang="es-HN" sz="2800" dirty="0" smtClean="0">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175846302"/>
              </p:ext>
            </p:extLst>
          </p:nvPr>
        </p:nvGraphicFramePr>
        <p:xfrm>
          <a:off x="1143000" y="2514600"/>
          <a:ext cx="6477000" cy="1112520"/>
        </p:xfrm>
        <a:graphic>
          <a:graphicData uri="http://schemas.openxmlformats.org/drawingml/2006/table">
            <a:tbl>
              <a:tblPr firstRow="1" bandRow="1">
                <a:tableStyleId>{5C22544A-7EE6-4342-B048-85BDC9FD1C3A}</a:tableStyleId>
              </a:tblPr>
              <a:tblGrid>
                <a:gridCol w="3962400"/>
                <a:gridCol w="2514600"/>
              </a:tblGrid>
              <a:tr h="370840">
                <a:tc>
                  <a:txBody>
                    <a:bodyPr/>
                    <a:lstStyle/>
                    <a:p>
                      <a:r>
                        <a:rPr lang="es-HN" dirty="0" smtClean="0">
                          <a:solidFill>
                            <a:schemeClr val="tx1"/>
                          </a:solidFill>
                          <a:latin typeface="Arial" pitchFamily="34" charset="0"/>
                          <a:cs typeface="Arial" pitchFamily="34" charset="0"/>
                        </a:rPr>
                        <a:t>Capital </a:t>
                      </a:r>
                      <a:r>
                        <a:rPr lang="es-HN" dirty="0" err="1" smtClean="0">
                          <a:solidFill>
                            <a:schemeClr val="tx1"/>
                          </a:solidFill>
                          <a:latin typeface="Arial" pitchFamily="34" charset="0"/>
                          <a:cs typeface="Arial" pitchFamily="34" charset="0"/>
                        </a:rPr>
                        <a:t>Costs</a:t>
                      </a:r>
                      <a:endParaRPr lang="en-US" dirty="0">
                        <a:solidFill>
                          <a:schemeClr val="tx1"/>
                        </a:solidFill>
                        <a:latin typeface="Arial" pitchFamily="34" charset="0"/>
                        <a:cs typeface="Arial" pitchFamily="34" charset="0"/>
                      </a:endParaRPr>
                    </a:p>
                  </a:txBody>
                  <a:tcPr/>
                </a:tc>
                <a:tc>
                  <a:txBody>
                    <a:bodyPr/>
                    <a:lstStyle/>
                    <a:p>
                      <a:pPr algn="r"/>
                      <a:r>
                        <a:rPr lang="es-HN" dirty="0" err="1" smtClean="0">
                          <a:solidFill>
                            <a:schemeClr val="tx1"/>
                          </a:solidFill>
                          <a:latin typeface="Arial" pitchFamily="34" charset="0"/>
                          <a:cs typeface="Arial" pitchFamily="34" charset="0"/>
                        </a:rPr>
                        <a:t>Cost</a:t>
                      </a:r>
                      <a:r>
                        <a:rPr lang="es-HN" dirty="0" smtClean="0">
                          <a:solidFill>
                            <a:schemeClr val="tx1"/>
                          </a:solidFill>
                          <a:latin typeface="Arial" pitchFamily="34" charset="0"/>
                          <a:cs typeface="Arial" pitchFamily="34" charset="0"/>
                        </a:rPr>
                        <a:t> (USD)</a:t>
                      </a:r>
                      <a:endParaRPr lang="en-US" dirty="0">
                        <a:solidFill>
                          <a:schemeClr val="tx1"/>
                        </a:solidFill>
                        <a:latin typeface="Arial" pitchFamily="34" charset="0"/>
                        <a:cs typeface="Arial" pitchFamily="34" charset="0"/>
                      </a:endParaRPr>
                    </a:p>
                  </a:txBody>
                  <a:tcPr/>
                </a:tc>
              </a:tr>
              <a:tr h="370840">
                <a:tc>
                  <a:txBody>
                    <a:bodyPr/>
                    <a:lstStyle/>
                    <a:p>
                      <a:r>
                        <a:rPr lang="es-HN" dirty="0" err="1" smtClean="0">
                          <a:latin typeface="Arial" pitchFamily="34" charset="0"/>
                          <a:cs typeface="Arial" pitchFamily="34" charset="0"/>
                        </a:rPr>
                        <a:t>Filter</a:t>
                      </a:r>
                      <a:r>
                        <a:rPr lang="es-HN" dirty="0" smtClean="0">
                          <a:latin typeface="Arial" pitchFamily="34" charset="0"/>
                          <a:cs typeface="Arial" pitchFamily="34" charset="0"/>
                        </a:rPr>
                        <a:t> (12 L/s)</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25,000</a:t>
                      </a:r>
                      <a:endParaRPr lang="en-US" dirty="0">
                        <a:latin typeface="Arial" pitchFamily="34" charset="0"/>
                        <a:cs typeface="Arial" pitchFamily="34" charset="0"/>
                      </a:endParaRPr>
                    </a:p>
                  </a:txBody>
                  <a:tcPr/>
                </a:tc>
              </a:tr>
              <a:tr h="370840">
                <a:tc>
                  <a:txBody>
                    <a:bodyPr/>
                    <a:lstStyle/>
                    <a:p>
                      <a:r>
                        <a:rPr lang="es-HN" b="1" dirty="0" smtClean="0">
                          <a:latin typeface="Arial" pitchFamily="34" charset="0"/>
                          <a:cs typeface="Arial" pitchFamily="34" charset="0"/>
                        </a:rPr>
                        <a:t>Per</a:t>
                      </a:r>
                      <a:r>
                        <a:rPr lang="es-HN" b="1" baseline="0" dirty="0" smtClean="0">
                          <a:latin typeface="Arial" pitchFamily="34" charset="0"/>
                          <a:cs typeface="Arial" pitchFamily="34" charset="0"/>
                        </a:rPr>
                        <a:t> L/s of </a:t>
                      </a:r>
                      <a:r>
                        <a:rPr lang="es-HN" b="1" baseline="0" dirty="0" err="1" smtClean="0">
                          <a:latin typeface="Arial" pitchFamily="34" charset="0"/>
                          <a:cs typeface="Arial" pitchFamily="34" charset="0"/>
                        </a:rPr>
                        <a:t>capacity</a:t>
                      </a:r>
                      <a:endParaRPr lang="en-US" b="1" dirty="0">
                        <a:latin typeface="Arial" pitchFamily="34" charset="0"/>
                        <a:cs typeface="Arial" pitchFamily="34" charset="0"/>
                      </a:endParaRPr>
                    </a:p>
                  </a:txBody>
                  <a:tcPr>
                    <a:solidFill>
                      <a:schemeClr val="tx2">
                        <a:lumMod val="60000"/>
                        <a:lumOff val="40000"/>
                      </a:schemeClr>
                    </a:solidFill>
                  </a:tcPr>
                </a:tc>
                <a:tc>
                  <a:txBody>
                    <a:bodyPr/>
                    <a:lstStyle/>
                    <a:p>
                      <a:pPr algn="r"/>
                      <a:r>
                        <a:rPr lang="es-HN" b="1" dirty="0" smtClean="0">
                          <a:latin typeface="Arial" pitchFamily="34" charset="0"/>
                          <a:cs typeface="Arial" pitchFamily="34" charset="0"/>
                        </a:rPr>
                        <a:t>2,083</a:t>
                      </a:r>
                      <a:endParaRPr lang="en-US" b="1" dirty="0">
                        <a:latin typeface="Arial" pitchFamily="34" charset="0"/>
                        <a:cs typeface="Arial" pitchFamily="34" charset="0"/>
                      </a:endParaRPr>
                    </a:p>
                  </a:txBody>
                  <a:tcPr>
                    <a:solidFill>
                      <a:schemeClr val="tx2">
                        <a:lumMod val="60000"/>
                        <a:lumOff val="40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554641407"/>
              </p:ext>
            </p:extLst>
          </p:nvPr>
        </p:nvGraphicFramePr>
        <p:xfrm>
          <a:off x="1143000" y="3962400"/>
          <a:ext cx="6501448" cy="1854200"/>
        </p:xfrm>
        <a:graphic>
          <a:graphicData uri="http://schemas.openxmlformats.org/drawingml/2006/table">
            <a:tbl>
              <a:tblPr firstRow="1" bandRow="1">
                <a:tableStyleId>{5C22544A-7EE6-4342-B048-85BDC9FD1C3A}</a:tableStyleId>
              </a:tblPr>
              <a:tblGrid>
                <a:gridCol w="3962400"/>
                <a:gridCol w="2539048"/>
              </a:tblGrid>
              <a:tr h="370840">
                <a:tc>
                  <a:txBody>
                    <a:bodyPr/>
                    <a:lstStyle/>
                    <a:p>
                      <a:r>
                        <a:rPr lang="es-HN" b="1" dirty="0" err="1" smtClean="0">
                          <a:solidFill>
                            <a:sysClr val="windowText" lastClr="000000"/>
                          </a:solidFill>
                          <a:latin typeface="Arial" pitchFamily="34" charset="0"/>
                          <a:cs typeface="Arial" pitchFamily="34" charset="0"/>
                        </a:rPr>
                        <a:t>Operation</a:t>
                      </a:r>
                      <a:r>
                        <a:rPr lang="es-HN" b="1" dirty="0" smtClean="0">
                          <a:solidFill>
                            <a:sysClr val="windowText" lastClr="000000"/>
                          </a:solidFill>
                          <a:latin typeface="Arial" pitchFamily="34" charset="0"/>
                          <a:cs typeface="Arial" pitchFamily="34" charset="0"/>
                        </a:rPr>
                        <a:t> and </a:t>
                      </a:r>
                      <a:r>
                        <a:rPr lang="es-HN" b="1" dirty="0" err="1" smtClean="0">
                          <a:solidFill>
                            <a:sysClr val="windowText" lastClr="000000"/>
                          </a:solidFill>
                          <a:latin typeface="Arial" pitchFamily="34" charset="0"/>
                          <a:cs typeface="Arial" pitchFamily="34" charset="0"/>
                        </a:rPr>
                        <a:t>Maintanence</a:t>
                      </a:r>
                      <a:r>
                        <a:rPr lang="es-HN" b="1" dirty="0" smtClean="0">
                          <a:solidFill>
                            <a:sysClr val="windowText" lastClr="000000"/>
                          </a:solidFill>
                          <a:latin typeface="Arial" pitchFamily="34" charset="0"/>
                          <a:cs typeface="Arial" pitchFamily="34" charset="0"/>
                        </a:rPr>
                        <a:t> </a:t>
                      </a:r>
                      <a:r>
                        <a:rPr lang="es-HN" b="1" dirty="0" err="1" smtClean="0">
                          <a:solidFill>
                            <a:sysClr val="windowText" lastClr="000000"/>
                          </a:solidFill>
                          <a:latin typeface="Arial" pitchFamily="34" charset="0"/>
                          <a:cs typeface="Arial" pitchFamily="34" charset="0"/>
                        </a:rPr>
                        <a:t>Costs</a:t>
                      </a:r>
                      <a:endParaRPr lang="en-US" b="1" dirty="0">
                        <a:solidFill>
                          <a:sysClr val="windowText" lastClr="000000"/>
                        </a:solidFill>
                        <a:latin typeface="Arial" pitchFamily="34" charset="0"/>
                        <a:cs typeface="Arial" pitchFamily="34" charset="0"/>
                      </a:endParaRPr>
                    </a:p>
                  </a:txBody>
                  <a:tcPr/>
                </a:tc>
                <a:tc>
                  <a:txBody>
                    <a:bodyPr/>
                    <a:lstStyle/>
                    <a:p>
                      <a:pPr algn="r"/>
                      <a:r>
                        <a:rPr lang="es-HN" b="1" dirty="0" err="1" smtClean="0">
                          <a:solidFill>
                            <a:sysClr val="windowText" lastClr="000000"/>
                          </a:solidFill>
                          <a:latin typeface="Arial" pitchFamily="34" charset="0"/>
                          <a:cs typeface="Arial" pitchFamily="34" charset="0"/>
                        </a:rPr>
                        <a:t>Cost</a:t>
                      </a:r>
                      <a:r>
                        <a:rPr lang="es-HN" b="1" baseline="0" dirty="0" smtClean="0">
                          <a:solidFill>
                            <a:sysClr val="windowText" lastClr="000000"/>
                          </a:solidFill>
                          <a:latin typeface="Arial" pitchFamily="34" charset="0"/>
                          <a:cs typeface="Arial" pitchFamily="34" charset="0"/>
                        </a:rPr>
                        <a:t> (USD)</a:t>
                      </a:r>
                      <a:endParaRPr lang="en-US" b="1" dirty="0">
                        <a:solidFill>
                          <a:sysClr val="windowText" lastClr="000000"/>
                        </a:solidFill>
                        <a:latin typeface="Arial" pitchFamily="34" charset="0"/>
                        <a:cs typeface="Arial" pitchFamily="34" charset="0"/>
                      </a:endParaRPr>
                    </a:p>
                  </a:txBody>
                  <a:tcPr/>
                </a:tc>
              </a:tr>
              <a:tr h="370840">
                <a:tc>
                  <a:txBody>
                    <a:bodyPr/>
                    <a:lstStyle/>
                    <a:p>
                      <a:r>
                        <a:rPr lang="es-HN" dirty="0" err="1" smtClean="0">
                          <a:latin typeface="Arial" pitchFamily="34" charset="0"/>
                          <a:cs typeface="Arial" pitchFamily="34" charset="0"/>
                        </a:rPr>
                        <a:t>Chlorine</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120</a:t>
                      </a:r>
                      <a:endParaRPr lang="en-US" dirty="0">
                        <a:latin typeface="Arial" pitchFamily="34" charset="0"/>
                        <a:cs typeface="Arial" pitchFamily="34" charset="0"/>
                      </a:endParaRPr>
                    </a:p>
                  </a:txBody>
                  <a:tcPr/>
                </a:tc>
              </a:tr>
              <a:tr h="370840">
                <a:tc>
                  <a:txBody>
                    <a:bodyPr/>
                    <a:lstStyle/>
                    <a:p>
                      <a:r>
                        <a:rPr lang="es-HN" dirty="0" err="1" smtClean="0">
                          <a:latin typeface="Arial" pitchFamily="34" charset="0"/>
                          <a:cs typeface="Arial" pitchFamily="34" charset="0"/>
                        </a:rPr>
                        <a:t>Coagulant</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110</a:t>
                      </a:r>
                      <a:endParaRPr lang="en-US" dirty="0">
                        <a:latin typeface="Arial" pitchFamily="34" charset="0"/>
                        <a:cs typeface="Arial" pitchFamily="34" charset="0"/>
                      </a:endParaRPr>
                    </a:p>
                  </a:txBody>
                  <a:tcPr/>
                </a:tc>
              </a:tr>
              <a:tr h="370840">
                <a:tc>
                  <a:txBody>
                    <a:bodyPr/>
                    <a:lstStyle/>
                    <a:p>
                      <a:r>
                        <a:rPr lang="es-HN" dirty="0" err="1" smtClean="0">
                          <a:latin typeface="Arial" pitchFamily="34" charset="0"/>
                          <a:cs typeface="Arial" pitchFamily="34" charset="0"/>
                        </a:rPr>
                        <a:t>Plant</a:t>
                      </a:r>
                      <a:r>
                        <a:rPr lang="es-HN" baseline="0" dirty="0" smtClean="0">
                          <a:latin typeface="Arial" pitchFamily="34" charset="0"/>
                          <a:cs typeface="Arial" pitchFamily="34" charset="0"/>
                        </a:rPr>
                        <a:t> </a:t>
                      </a:r>
                      <a:r>
                        <a:rPr lang="es-HN" baseline="0" dirty="0" err="1" smtClean="0">
                          <a:latin typeface="Arial" pitchFamily="34" charset="0"/>
                          <a:cs typeface="Arial" pitchFamily="34" charset="0"/>
                        </a:rPr>
                        <a:t>Operator</a:t>
                      </a:r>
                      <a:endParaRPr lang="en-US" dirty="0">
                        <a:latin typeface="Arial" pitchFamily="34" charset="0"/>
                        <a:cs typeface="Arial" pitchFamily="34" charset="0"/>
                      </a:endParaRPr>
                    </a:p>
                  </a:txBody>
                  <a:tcPr/>
                </a:tc>
                <a:tc>
                  <a:txBody>
                    <a:bodyPr/>
                    <a:lstStyle/>
                    <a:p>
                      <a:pPr algn="r"/>
                      <a:r>
                        <a:rPr lang="es-HN" dirty="0" smtClean="0">
                          <a:latin typeface="Arial" pitchFamily="34" charset="0"/>
                          <a:cs typeface="Arial" pitchFamily="34" charset="0"/>
                        </a:rPr>
                        <a:t>30</a:t>
                      </a:r>
                      <a:endParaRPr lang="en-US" dirty="0">
                        <a:latin typeface="Arial" pitchFamily="34" charset="0"/>
                        <a:cs typeface="Arial" pitchFamily="34" charset="0"/>
                      </a:endParaRPr>
                    </a:p>
                  </a:txBody>
                  <a:tcPr/>
                </a:tc>
              </a:tr>
              <a:tr h="370840">
                <a:tc>
                  <a:txBody>
                    <a:bodyPr/>
                    <a:lstStyle/>
                    <a:p>
                      <a:r>
                        <a:rPr lang="es-HN" b="1" dirty="0" smtClean="0">
                          <a:latin typeface="Arial" pitchFamily="34" charset="0"/>
                          <a:cs typeface="Arial" pitchFamily="34" charset="0"/>
                        </a:rPr>
                        <a:t>Total (</a:t>
                      </a:r>
                      <a:r>
                        <a:rPr lang="es-HN" b="1" dirty="0" err="1" smtClean="0">
                          <a:latin typeface="Arial" pitchFamily="34" charset="0"/>
                          <a:cs typeface="Arial" pitchFamily="34" charset="0"/>
                        </a:rPr>
                        <a:t>monthly</a:t>
                      </a:r>
                      <a:r>
                        <a:rPr lang="es-HN" b="1" dirty="0" smtClean="0">
                          <a:latin typeface="Arial" pitchFamily="34" charset="0"/>
                          <a:cs typeface="Arial" pitchFamily="34" charset="0"/>
                        </a:rPr>
                        <a:t>)</a:t>
                      </a:r>
                      <a:endParaRPr lang="en-US" b="1" dirty="0">
                        <a:latin typeface="Arial" pitchFamily="34" charset="0"/>
                        <a:cs typeface="Arial" pitchFamily="34" charset="0"/>
                      </a:endParaRPr>
                    </a:p>
                  </a:txBody>
                  <a:tcPr>
                    <a:solidFill>
                      <a:schemeClr val="tx2">
                        <a:lumMod val="60000"/>
                        <a:lumOff val="40000"/>
                      </a:schemeClr>
                    </a:solidFill>
                  </a:tcPr>
                </a:tc>
                <a:tc>
                  <a:txBody>
                    <a:bodyPr/>
                    <a:lstStyle/>
                    <a:p>
                      <a:pPr algn="r"/>
                      <a:r>
                        <a:rPr lang="es-HN" b="1" dirty="0" smtClean="0">
                          <a:latin typeface="Arial" pitchFamily="34" charset="0"/>
                          <a:cs typeface="Arial" pitchFamily="34" charset="0"/>
                        </a:rPr>
                        <a:t>460</a:t>
                      </a:r>
                      <a:endParaRPr lang="en-US" b="1" dirty="0">
                        <a:latin typeface="Arial" pitchFamily="34" charset="0"/>
                        <a:cs typeface="Arial" pitchFamily="34" charset="0"/>
                      </a:endParaRPr>
                    </a:p>
                  </a:txBody>
                  <a:tcPr>
                    <a:solidFill>
                      <a:schemeClr val="tx2">
                        <a:lumMod val="60000"/>
                        <a:lumOff val="40000"/>
                      </a:schemeClr>
                    </a:solidFill>
                  </a:tcPr>
                </a:tc>
              </a:tr>
            </a:tbl>
          </a:graphicData>
        </a:graphic>
      </p:graphicFrame>
    </p:spTree>
    <p:extLst>
      <p:ext uri="{BB962C8B-B14F-4D97-AF65-F5344CB8AC3E}">
        <p14:creationId xmlns:p14="http://schemas.microsoft.com/office/powerpoint/2010/main" val="114968430"/>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6629400" cy="1020762"/>
          </a:xfrm>
        </p:spPr>
        <p:txBody>
          <a:bodyPr/>
          <a:lstStyle/>
          <a:p>
            <a:r>
              <a:rPr lang="es-HN" dirty="0" err="1" smtClean="0"/>
              <a:t>Conclusions</a:t>
            </a:r>
            <a:endParaRPr lang="en-US" dirty="0"/>
          </a:p>
        </p:txBody>
      </p:sp>
      <p:sp>
        <p:nvSpPr>
          <p:cNvPr id="7" name="Content Placeholder 6"/>
          <p:cNvSpPr>
            <a:spLocks noGrp="1"/>
          </p:cNvSpPr>
          <p:nvPr>
            <p:ph idx="1"/>
          </p:nvPr>
        </p:nvSpPr>
        <p:spPr/>
        <p:txBody>
          <a:bodyPr>
            <a:normAutofit fontScale="92500"/>
          </a:bodyPr>
          <a:lstStyle/>
          <a:p>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siphon</a:t>
            </a:r>
            <a:r>
              <a:rPr lang="es-HN" sz="4000" dirty="0" smtClean="0">
                <a:latin typeface="Arial" pitchFamily="34" charset="0"/>
                <a:cs typeface="Arial" pitchFamily="34" charset="0"/>
              </a:rPr>
              <a:t> pipe </a:t>
            </a:r>
            <a:r>
              <a:rPr lang="es-HN" sz="4000" dirty="0" err="1" smtClean="0">
                <a:latin typeface="Arial" pitchFamily="34" charset="0"/>
                <a:cs typeface="Arial" pitchFamily="34" charset="0"/>
              </a:rPr>
              <a:t>was</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successfully</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characterized</a:t>
            </a:r>
            <a:r>
              <a:rPr lang="es-HN" sz="4000" dirty="0" smtClean="0">
                <a:latin typeface="Arial" pitchFamily="34" charset="0"/>
                <a:cs typeface="Arial" pitchFamily="34" charset="0"/>
              </a:rPr>
              <a:t> and </a:t>
            </a:r>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hydraulic</a:t>
            </a:r>
            <a:r>
              <a:rPr lang="es-HN" sz="4000" dirty="0" smtClean="0">
                <a:latin typeface="Arial" pitchFamily="34" charset="0"/>
                <a:cs typeface="Arial" pitchFamily="34" charset="0"/>
              </a:rPr>
              <a:t> control </a:t>
            </a:r>
            <a:r>
              <a:rPr lang="es-HN" sz="4000" dirty="0" err="1" smtClean="0">
                <a:latin typeface="Arial" pitchFamily="34" charset="0"/>
                <a:cs typeface="Arial" pitchFamily="34" charset="0"/>
              </a:rPr>
              <a:t>system</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validated</a:t>
            </a:r>
            <a:endParaRPr lang="es-HN" sz="4000" dirty="0" smtClean="0">
              <a:latin typeface="Arial" pitchFamily="34" charset="0"/>
              <a:cs typeface="Arial" pitchFamily="34" charset="0"/>
            </a:endParaRPr>
          </a:p>
          <a:p>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SRSF </a:t>
            </a:r>
            <a:r>
              <a:rPr lang="es-HN" sz="4000" dirty="0" err="1" smtClean="0">
                <a:latin typeface="Arial" pitchFamily="34" charset="0"/>
                <a:cs typeface="Arial" pitchFamily="34" charset="0"/>
              </a:rPr>
              <a:t>complies</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with</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both</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Honduran</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drinking</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water</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standard</a:t>
            </a:r>
            <a:r>
              <a:rPr lang="es-HN" sz="4000" dirty="0" smtClean="0">
                <a:latin typeface="Arial" pitchFamily="34" charset="0"/>
                <a:cs typeface="Arial" pitchFamily="34" charset="0"/>
              </a:rPr>
              <a:t> and </a:t>
            </a:r>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recommendation</a:t>
            </a:r>
            <a:r>
              <a:rPr lang="es-HN" sz="4000" dirty="0" smtClean="0">
                <a:latin typeface="Arial" pitchFamily="34" charset="0"/>
                <a:cs typeface="Arial" pitchFamily="34" charset="0"/>
              </a:rPr>
              <a:t> of </a:t>
            </a:r>
            <a:r>
              <a:rPr lang="es-HN" sz="4000" dirty="0" err="1" smtClean="0">
                <a:latin typeface="Arial" pitchFamily="34" charset="0"/>
                <a:cs typeface="Arial" pitchFamily="34" charset="0"/>
              </a:rPr>
              <a:t>the</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World</a:t>
            </a:r>
            <a:r>
              <a:rPr lang="es-HN" sz="4000" dirty="0" smtClean="0">
                <a:latin typeface="Arial" pitchFamily="34" charset="0"/>
                <a:cs typeface="Arial" pitchFamily="34" charset="0"/>
              </a:rPr>
              <a:t> </a:t>
            </a:r>
            <a:r>
              <a:rPr lang="es-HN" sz="4000" dirty="0" err="1" smtClean="0">
                <a:latin typeface="Arial" pitchFamily="34" charset="0"/>
                <a:cs typeface="Arial" pitchFamily="34" charset="0"/>
              </a:rPr>
              <a:t>Health</a:t>
            </a:r>
            <a:r>
              <a:rPr lang="es-HN" sz="4000" dirty="0" smtClean="0">
                <a:latin typeface="Arial" pitchFamily="34" charset="0"/>
                <a:cs typeface="Arial" pitchFamily="34" charset="0"/>
              </a:rPr>
              <a:t> Organización (WHO)</a:t>
            </a:r>
            <a:endParaRPr lang="en-US" sz="4000" dirty="0">
              <a:latin typeface="Arial" pitchFamily="34" charset="0"/>
              <a:cs typeface="Arial" pitchFamily="34" charset="0"/>
            </a:endParaRPr>
          </a:p>
        </p:txBody>
      </p:sp>
    </p:spTree>
    <p:extLst>
      <p:ext uri="{BB962C8B-B14F-4D97-AF65-F5344CB8AC3E}">
        <p14:creationId xmlns:p14="http://schemas.microsoft.com/office/powerpoint/2010/main" val="21878619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28600"/>
            <a:ext cx="6629400" cy="1020762"/>
          </a:xfrm>
        </p:spPr>
        <p:txBody>
          <a:bodyPr/>
          <a:lstStyle/>
          <a:p>
            <a:r>
              <a:rPr lang="es-HN" dirty="0" err="1" smtClean="0"/>
              <a:t>Recommendations</a:t>
            </a:r>
            <a:endParaRPr lang="en-US" dirty="0"/>
          </a:p>
        </p:txBody>
      </p:sp>
      <p:sp>
        <p:nvSpPr>
          <p:cNvPr id="3" name="Content Placeholder 2"/>
          <p:cNvSpPr>
            <a:spLocks noGrp="1"/>
          </p:cNvSpPr>
          <p:nvPr>
            <p:ph idx="1"/>
          </p:nvPr>
        </p:nvSpPr>
        <p:spPr>
          <a:xfrm>
            <a:off x="152400" y="4114800"/>
            <a:ext cx="3733800" cy="1600199"/>
          </a:xfrm>
        </p:spPr>
        <p:txBody>
          <a:bodyPr>
            <a:normAutofit fontScale="92500" lnSpcReduction="20000"/>
          </a:bodyPr>
          <a:lstStyle/>
          <a:p>
            <a:pPr lvl="0"/>
            <a:r>
              <a:rPr lang="es-HN" b="1" dirty="0" err="1" smtClean="0">
                <a:latin typeface="Arial" pitchFamily="34" charset="0"/>
                <a:cs typeface="Arial" pitchFamily="34" charset="0"/>
              </a:rPr>
              <a:t>Better</a:t>
            </a:r>
            <a:r>
              <a:rPr lang="es-HN" b="1" dirty="0" smtClean="0">
                <a:latin typeface="Arial" pitchFamily="34" charset="0"/>
                <a:cs typeface="Arial" pitchFamily="34" charset="0"/>
              </a:rPr>
              <a:t> data </a:t>
            </a:r>
            <a:r>
              <a:rPr lang="es-HN" b="1" dirty="0" err="1" smtClean="0">
                <a:latin typeface="Arial" pitchFamily="34" charset="0"/>
                <a:cs typeface="Arial" pitchFamily="34" charset="0"/>
              </a:rPr>
              <a:t>collection</a:t>
            </a:r>
            <a:r>
              <a:rPr lang="es-HN" b="1" dirty="0" smtClean="0">
                <a:latin typeface="Arial" pitchFamily="34" charset="0"/>
                <a:cs typeface="Arial" pitchFamily="34" charset="0"/>
              </a:rPr>
              <a:t>-</a:t>
            </a:r>
            <a:r>
              <a:rPr lang="es-HN" dirty="0" smtClean="0">
                <a:latin typeface="Arial" pitchFamily="34" charset="0"/>
                <a:cs typeface="Arial" pitchFamily="34" charset="0"/>
              </a:rPr>
              <a:t> </a:t>
            </a:r>
            <a:r>
              <a:rPr lang="es-HN" dirty="0" err="1" smtClean="0">
                <a:latin typeface="Arial" pitchFamily="34" charset="0"/>
                <a:cs typeface="Arial" pitchFamily="34" charset="0"/>
              </a:rPr>
              <a:t>using</a:t>
            </a:r>
            <a:r>
              <a:rPr lang="es-HN" dirty="0" smtClean="0">
                <a:latin typeface="Arial" pitchFamily="34" charset="0"/>
                <a:cs typeface="Arial" pitchFamily="34" charset="0"/>
              </a:rPr>
              <a:t> </a:t>
            </a:r>
            <a:r>
              <a:rPr lang="es-HN" dirty="0" err="1" smtClean="0">
                <a:latin typeface="Arial" pitchFamily="34" charset="0"/>
                <a:cs typeface="Arial" pitchFamily="34" charset="0"/>
              </a:rPr>
              <a:t>continuous</a:t>
            </a:r>
            <a:r>
              <a:rPr lang="es-HN" dirty="0" smtClean="0">
                <a:latin typeface="Arial" pitchFamily="34" charset="0"/>
                <a:cs typeface="Arial" pitchFamily="34" charset="0"/>
              </a:rPr>
              <a:t> </a:t>
            </a:r>
            <a:r>
              <a:rPr lang="es-HN" dirty="0" err="1" smtClean="0">
                <a:latin typeface="Arial" pitchFamily="34" charset="0"/>
                <a:cs typeface="Arial" pitchFamily="34" charset="0"/>
              </a:rPr>
              <a:t>flow</a:t>
            </a:r>
            <a:r>
              <a:rPr lang="es-HN" dirty="0" smtClean="0">
                <a:latin typeface="Arial" pitchFamily="34" charset="0"/>
                <a:cs typeface="Arial" pitchFamily="34" charset="0"/>
              </a:rPr>
              <a:t> </a:t>
            </a:r>
            <a:r>
              <a:rPr lang="es-HN" dirty="0" err="1" smtClean="0">
                <a:latin typeface="Arial" pitchFamily="34" charset="0"/>
                <a:cs typeface="Arial" pitchFamily="34" charset="0"/>
              </a:rPr>
              <a:t>turbidimeters</a:t>
            </a:r>
            <a:endParaRPr lang="es-HN" dirty="0" smtClean="0">
              <a:latin typeface="Arial" pitchFamily="34" charset="0"/>
              <a:cs typeface="Arial" pitchFamily="34" charset="0"/>
            </a:endParaRPr>
          </a:p>
        </p:txBody>
      </p:sp>
      <p:pic>
        <p:nvPicPr>
          <p:cNvPr id="16386" name="Picture 2" descr="http://t1.gstatic.com/images?q=tbn:ANd9GcQuRaerM9qSbAq1d-l7TLhPwtHpOUWZdl3gx8f1UaBaI1khNAHKEuQORtffZ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36700"/>
            <a:ext cx="2427790" cy="242779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3886200" y="1536700"/>
            <a:ext cx="5181600" cy="1213895"/>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HN" b="1" dirty="0" err="1" smtClean="0">
                <a:latin typeface="Arial" pitchFamily="34" charset="0"/>
                <a:cs typeface="Arial" pitchFamily="34" charset="0"/>
              </a:rPr>
              <a:t>Backwash</a:t>
            </a:r>
            <a:r>
              <a:rPr lang="es-HN" b="1" dirty="0" smtClean="0">
                <a:latin typeface="Arial" pitchFamily="34" charset="0"/>
                <a:cs typeface="Arial" pitchFamily="34" charset="0"/>
              </a:rPr>
              <a:t> </a:t>
            </a:r>
            <a:r>
              <a:rPr lang="es-HN" b="1" dirty="0" err="1" smtClean="0">
                <a:latin typeface="Arial" pitchFamily="34" charset="0"/>
                <a:cs typeface="Arial" pitchFamily="34" charset="0"/>
              </a:rPr>
              <a:t>efficiency</a:t>
            </a:r>
            <a:r>
              <a:rPr lang="es-HN" b="1" dirty="0" smtClean="0">
                <a:latin typeface="Arial" pitchFamily="34" charset="0"/>
                <a:cs typeface="Arial" pitchFamily="34" charset="0"/>
              </a:rPr>
              <a:t> – </a:t>
            </a:r>
            <a:r>
              <a:rPr lang="es-HN" dirty="0" err="1" smtClean="0">
                <a:latin typeface="Arial" pitchFamily="34" charset="0"/>
                <a:cs typeface="Arial" pitchFamily="34" charset="0"/>
              </a:rPr>
              <a:t>it</a:t>
            </a:r>
            <a:r>
              <a:rPr lang="es-HN" dirty="0" smtClean="0">
                <a:latin typeface="Arial" pitchFamily="34" charset="0"/>
                <a:cs typeface="Arial" pitchFamily="34" charset="0"/>
              </a:rPr>
              <a:t> </a:t>
            </a:r>
            <a:r>
              <a:rPr lang="es-HN" dirty="0" err="1" smtClean="0">
                <a:latin typeface="Arial" pitchFamily="34" charset="0"/>
                <a:cs typeface="Arial" pitchFamily="34" charset="0"/>
              </a:rPr>
              <a:t>may</a:t>
            </a:r>
            <a:r>
              <a:rPr lang="es-HN" dirty="0" smtClean="0">
                <a:latin typeface="Arial" pitchFamily="34" charset="0"/>
                <a:cs typeface="Arial" pitchFamily="34" charset="0"/>
              </a:rPr>
              <a:t> be </a:t>
            </a:r>
            <a:r>
              <a:rPr lang="es-HN" dirty="0" err="1" smtClean="0">
                <a:latin typeface="Arial" pitchFamily="34" charset="0"/>
                <a:cs typeface="Arial" pitchFamily="34" charset="0"/>
              </a:rPr>
              <a:t>possible</a:t>
            </a:r>
            <a:r>
              <a:rPr lang="es-HN" dirty="0" smtClean="0">
                <a:latin typeface="Arial" pitchFamily="34" charset="0"/>
                <a:cs typeface="Arial" pitchFamily="34" charset="0"/>
              </a:rPr>
              <a:t> </a:t>
            </a:r>
            <a:r>
              <a:rPr lang="es-HN" dirty="0" err="1" smtClean="0">
                <a:latin typeface="Arial" pitchFamily="34" charset="0"/>
                <a:cs typeface="Arial" pitchFamily="34" charset="0"/>
              </a:rPr>
              <a:t>to</a:t>
            </a:r>
            <a:r>
              <a:rPr lang="es-HN" dirty="0" smtClean="0">
                <a:latin typeface="Arial" pitchFamily="34" charset="0"/>
                <a:cs typeface="Arial" pitchFamily="34" charset="0"/>
              </a:rPr>
              <a:t> use </a:t>
            </a:r>
            <a:r>
              <a:rPr lang="es-HN" dirty="0" err="1" smtClean="0">
                <a:latin typeface="Arial" pitchFamily="34" charset="0"/>
                <a:cs typeface="Arial" pitchFamily="34" charset="0"/>
              </a:rPr>
              <a:t>less</a:t>
            </a:r>
            <a:r>
              <a:rPr lang="es-HN" dirty="0" smtClean="0">
                <a:latin typeface="Arial" pitchFamily="34" charset="0"/>
                <a:cs typeface="Arial" pitchFamily="34" charset="0"/>
              </a:rPr>
              <a:t> </a:t>
            </a:r>
            <a:r>
              <a:rPr lang="es-HN" dirty="0" err="1" smtClean="0">
                <a:latin typeface="Arial" pitchFamily="34" charset="0"/>
                <a:cs typeface="Arial" pitchFamily="34" charset="0"/>
              </a:rPr>
              <a:t>water</a:t>
            </a:r>
            <a:endParaRPr lang="en-US" dirty="0">
              <a:latin typeface="Arial" pitchFamily="34" charset="0"/>
              <a:cs typeface="Arial" pitchFamily="34" charset="0"/>
            </a:endParaRP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2746737"/>
            <a:ext cx="4343400" cy="30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0757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6629400" cy="1020762"/>
          </a:xfrm>
        </p:spPr>
        <p:txBody>
          <a:bodyPr/>
          <a:lstStyle/>
          <a:p>
            <a:r>
              <a:rPr lang="es-HN" dirty="0" err="1" smtClean="0"/>
              <a:t>Recommendations</a:t>
            </a:r>
            <a:endParaRPr lang="en-US" dirty="0"/>
          </a:p>
        </p:txBody>
      </p:sp>
      <p:sp>
        <p:nvSpPr>
          <p:cNvPr id="3" name="Content Placeholder 2"/>
          <p:cNvSpPr>
            <a:spLocks noGrp="1"/>
          </p:cNvSpPr>
          <p:nvPr>
            <p:ph idx="1"/>
          </p:nvPr>
        </p:nvSpPr>
        <p:spPr>
          <a:xfrm>
            <a:off x="457200" y="1600201"/>
            <a:ext cx="3594100" cy="4485548"/>
          </a:xfrm>
        </p:spPr>
        <p:txBody>
          <a:bodyPr>
            <a:normAutofit/>
          </a:bodyPr>
          <a:lstStyle/>
          <a:p>
            <a:pPr lvl="0"/>
            <a:r>
              <a:rPr lang="es-HN" b="1" smtClean="0">
                <a:latin typeface="Arial" pitchFamily="34" charset="0"/>
                <a:cs typeface="Arial" pitchFamily="34" charset="0"/>
              </a:rPr>
              <a:t>Filtration</a:t>
            </a:r>
            <a:r>
              <a:rPr lang="es-HN" b="1" dirty="0" smtClean="0">
                <a:latin typeface="Arial" pitchFamily="34" charset="0"/>
                <a:cs typeface="Arial" pitchFamily="34" charset="0"/>
              </a:rPr>
              <a:t> </a:t>
            </a:r>
            <a:r>
              <a:rPr lang="es-HN" b="1" dirty="0" err="1" smtClean="0">
                <a:latin typeface="Arial" pitchFamily="34" charset="0"/>
                <a:cs typeface="Arial" pitchFamily="34" charset="0"/>
              </a:rPr>
              <a:t>Cycle</a:t>
            </a:r>
            <a:r>
              <a:rPr lang="es-HN" b="1" dirty="0" smtClean="0">
                <a:latin typeface="Arial" pitchFamily="34" charset="0"/>
                <a:cs typeface="Arial" pitchFamily="34" charset="0"/>
              </a:rPr>
              <a:t> </a:t>
            </a:r>
            <a:r>
              <a:rPr lang="es-HN" b="1" dirty="0" err="1" smtClean="0">
                <a:latin typeface="Arial" pitchFamily="34" charset="0"/>
                <a:cs typeface="Arial" pitchFamily="34" charset="0"/>
              </a:rPr>
              <a:t>Duration</a:t>
            </a:r>
            <a:r>
              <a:rPr lang="es-HN" b="1" dirty="0">
                <a:latin typeface="Arial" pitchFamily="34" charset="0"/>
                <a:cs typeface="Arial" pitchFamily="34" charset="0"/>
              </a:rPr>
              <a:t> </a:t>
            </a:r>
            <a:r>
              <a:rPr lang="es-HN" b="1" dirty="0" smtClean="0">
                <a:latin typeface="Arial" pitchFamily="34" charset="0"/>
                <a:cs typeface="Arial" pitchFamily="34" charset="0"/>
              </a:rPr>
              <a:t>– </a:t>
            </a:r>
            <a:r>
              <a:rPr lang="es-HN" dirty="0" err="1" smtClean="0">
                <a:latin typeface="Arial" pitchFamily="34" charset="0"/>
                <a:cs typeface="Arial" pitchFamily="34" charset="0"/>
              </a:rPr>
              <a:t>it</a:t>
            </a:r>
            <a:r>
              <a:rPr lang="es-HN" dirty="0" smtClean="0">
                <a:latin typeface="Arial" pitchFamily="34" charset="0"/>
                <a:cs typeface="Arial" pitchFamily="34" charset="0"/>
              </a:rPr>
              <a:t> </a:t>
            </a:r>
            <a:r>
              <a:rPr lang="es-HN" dirty="0" err="1" smtClean="0">
                <a:latin typeface="Arial" pitchFamily="34" charset="0"/>
                <a:cs typeface="Arial" pitchFamily="34" charset="0"/>
              </a:rPr>
              <a:t>would</a:t>
            </a:r>
            <a:r>
              <a:rPr lang="es-HN" dirty="0" smtClean="0">
                <a:latin typeface="Arial" pitchFamily="34" charset="0"/>
                <a:cs typeface="Arial" pitchFamily="34" charset="0"/>
              </a:rPr>
              <a:t> </a:t>
            </a:r>
            <a:r>
              <a:rPr lang="es-HN" dirty="0" err="1" smtClean="0">
                <a:latin typeface="Arial" pitchFamily="34" charset="0"/>
                <a:cs typeface="Arial" pitchFamily="34" charset="0"/>
              </a:rPr>
              <a:t>useful</a:t>
            </a:r>
            <a:r>
              <a:rPr lang="es-HN" dirty="0" smtClean="0">
                <a:latin typeface="Arial" pitchFamily="34" charset="0"/>
                <a:cs typeface="Arial" pitchFamily="34" charset="0"/>
              </a:rPr>
              <a:t> </a:t>
            </a:r>
            <a:r>
              <a:rPr lang="es-HN" dirty="0" err="1" smtClean="0">
                <a:latin typeface="Arial" pitchFamily="34" charset="0"/>
                <a:cs typeface="Arial" pitchFamily="34" charset="0"/>
              </a:rPr>
              <a:t>to</a:t>
            </a:r>
            <a:r>
              <a:rPr lang="es-HN" dirty="0" smtClean="0">
                <a:latin typeface="Arial" pitchFamily="34" charset="0"/>
                <a:cs typeface="Arial" pitchFamily="34" charset="0"/>
              </a:rPr>
              <a:t> </a:t>
            </a:r>
            <a:r>
              <a:rPr lang="es-HN" dirty="0" err="1" smtClean="0">
                <a:latin typeface="Arial" pitchFamily="34" charset="0"/>
                <a:cs typeface="Arial" pitchFamily="34" charset="0"/>
              </a:rPr>
              <a:t>recommend</a:t>
            </a:r>
            <a:r>
              <a:rPr lang="es-HN" dirty="0" smtClean="0">
                <a:latin typeface="Arial" pitchFamily="34" charset="0"/>
                <a:cs typeface="Arial" pitchFamily="34" charset="0"/>
              </a:rPr>
              <a:t> </a:t>
            </a:r>
            <a:r>
              <a:rPr lang="es-HN" dirty="0" err="1" smtClean="0">
                <a:latin typeface="Arial" pitchFamily="34" charset="0"/>
                <a:cs typeface="Arial" pitchFamily="34" charset="0"/>
              </a:rPr>
              <a:t>cycle</a:t>
            </a:r>
            <a:r>
              <a:rPr lang="es-HN" dirty="0" smtClean="0">
                <a:latin typeface="Arial" pitchFamily="34" charset="0"/>
                <a:cs typeface="Arial" pitchFamily="34" charset="0"/>
              </a:rPr>
              <a:t> times </a:t>
            </a:r>
            <a:r>
              <a:rPr lang="es-HN" dirty="0" err="1" smtClean="0">
                <a:latin typeface="Arial" pitchFamily="34" charset="0"/>
                <a:cs typeface="Arial" pitchFamily="34" charset="0"/>
              </a:rPr>
              <a:t>based</a:t>
            </a:r>
            <a:r>
              <a:rPr lang="es-HN" dirty="0" smtClean="0">
                <a:latin typeface="Arial" pitchFamily="34" charset="0"/>
                <a:cs typeface="Arial" pitchFamily="34" charset="0"/>
              </a:rPr>
              <a:t> </a:t>
            </a:r>
            <a:r>
              <a:rPr lang="es-HN" dirty="0" err="1" smtClean="0">
                <a:latin typeface="Arial" pitchFamily="34" charset="0"/>
                <a:cs typeface="Arial" pitchFamily="34" charset="0"/>
              </a:rPr>
              <a:t>on</a:t>
            </a:r>
            <a:r>
              <a:rPr lang="es-HN" dirty="0" smtClean="0">
                <a:latin typeface="Arial" pitchFamily="34" charset="0"/>
                <a:cs typeface="Arial" pitchFamily="34" charset="0"/>
              </a:rPr>
              <a:t> </a:t>
            </a:r>
            <a:r>
              <a:rPr lang="es-HN" dirty="0" err="1" smtClean="0">
                <a:latin typeface="Arial" pitchFamily="34" charset="0"/>
                <a:cs typeface="Arial" pitchFamily="34" charset="0"/>
              </a:rPr>
              <a:t>various</a:t>
            </a:r>
            <a:r>
              <a:rPr lang="es-HN" dirty="0" smtClean="0">
                <a:latin typeface="Arial" pitchFamily="34" charset="0"/>
                <a:cs typeface="Arial" pitchFamily="34" charset="0"/>
              </a:rPr>
              <a:t> </a:t>
            </a:r>
            <a:r>
              <a:rPr lang="es-HN" dirty="0" err="1" smtClean="0">
                <a:latin typeface="Arial" pitchFamily="34" charset="0"/>
                <a:cs typeface="Arial" pitchFamily="34" charset="0"/>
              </a:rPr>
              <a:t>influent</a:t>
            </a:r>
            <a:r>
              <a:rPr lang="es-HN" dirty="0" smtClean="0">
                <a:latin typeface="Arial" pitchFamily="34" charset="0"/>
                <a:cs typeface="Arial" pitchFamily="34" charset="0"/>
              </a:rPr>
              <a:t> </a:t>
            </a:r>
            <a:r>
              <a:rPr lang="es-HN" dirty="0" err="1" smtClean="0">
                <a:latin typeface="Arial" pitchFamily="34" charset="0"/>
                <a:cs typeface="Arial" pitchFamily="34" charset="0"/>
              </a:rPr>
              <a:t>conditions</a:t>
            </a:r>
            <a:endParaRPr lang="en-US" dirty="0">
              <a:latin typeface="Arial" pitchFamily="34" charset="0"/>
              <a:cs typeface="Arial" pitchFamily="34" charset="0"/>
            </a:endParaRPr>
          </a:p>
          <a:p>
            <a:pPr marL="0" indent="0">
              <a:buNone/>
            </a:pPr>
            <a:endParaRPr lang="en-US" dirty="0">
              <a:latin typeface="Arial" pitchFamily="34" charset="0"/>
              <a:cs typeface="Arial" pitchFamily="34" charset="0"/>
            </a:endParaRPr>
          </a:p>
        </p:txBody>
      </p:sp>
      <p:pic>
        <p:nvPicPr>
          <p:cNvPr id="11266" name="Picture 2" descr="https://lh6.googleusercontent.com/-ZURy8zT2b28/TsVPoLAISfI/AAAAAAAAj8w/276o9QtMI2I/s720/100_0995.JPG"/>
          <p:cNvPicPr>
            <a:picLocks noChangeAspect="1" noChangeArrowheads="1"/>
          </p:cNvPicPr>
          <p:nvPr/>
        </p:nvPicPr>
        <p:blipFill rotWithShape="1">
          <a:blip r:embed="rId2">
            <a:extLst>
              <a:ext uri="{28A0092B-C50C-407E-A947-70E740481C1C}">
                <a14:useLocalDpi xmlns:a14="http://schemas.microsoft.com/office/drawing/2010/main" val="0"/>
              </a:ext>
            </a:extLst>
          </a:blip>
          <a:srcRect l="29073" r="1"/>
          <a:stretch/>
        </p:blipFill>
        <p:spPr bwMode="auto">
          <a:xfrm>
            <a:off x="6629400" y="3581400"/>
            <a:ext cx="2432050"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s://lh4.googleusercontent.com/-FTuvkbeIIjA/TyMDKt1ybsI/AAAAAAAAnH0/ge7MwQ7I4BQ/s512/IMG_5550.JPG"/>
          <p:cNvPicPr>
            <a:picLocks noChangeAspect="1" noChangeArrowheads="1"/>
          </p:cNvPicPr>
          <p:nvPr/>
        </p:nvPicPr>
        <p:blipFill rotWithShape="1">
          <a:blip r:embed="rId3">
            <a:extLst>
              <a:ext uri="{28A0092B-C50C-407E-A947-70E740481C1C}">
                <a14:useLocalDpi xmlns:a14="http://schemas.microsoft.com/office/drawing/2010/main" val="0"/>
              </a:ext>
            </a:extLst>
          </a:blip>
          <a:srcRect l="26197" t="33333"/>
          <a:stretch/>
        </p:blipFill>
        <p:spPr bwMode="auto">
          <a:xfrm>
            <a:off x="4068761" y="1616074"/>
            <a:ext cx="2397125" cy="3251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1162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729955" y="3348399"/>
            <a:ext cx="4109245" cy="431800"/>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http://aguaclara</a:t>
            </a:r>
            <a:r>
              <a:rPr lang="es-HN" sz="2200" b="1" dirty="0" smtClean="0">
                <a:solidFill>
                  <a:schemeClr val="accent1">
                    <a:lumMod val="60000"/>
                    <a:lumOff val="40000"/>
                  </a:schemeClr>
                </a:solidFill>
                <a:latin typeface="Arial" pitchFamily="34" charset="0"/>
                <a:cs typeface="Arial" pitchFamily="34" charset="0"/>
              </a:rPr>
              <a:t>. cornell.edu</a:t>
            </a:r>
            <a:endParaRPr lang="es-HN" sz="2200" b="1" dirty="0">
              <a:solidFill>
                <a:schemeClr val="accent1">
                  <a:lumMod val="60000"/>
                  <a:lumOff val="40000"/>
                </a:schemeClr>
              </a:solidFill>
              <a:latin typeface="Arial" pitchFamily="34" charset="0"/>
              <a:cs typeface="Arial" pitchFamily="34" charset="0"/>
            </a:endParaRPr>
          </a:p>
        </p:txBody>
      </p:sp>
      <p:sp>
        <p:nvSpPr>
          <p:cNvPr id="4" name="Text Box 5"/>
          <p:cNvSpPr txBox="1">
            <a:spLocks noChangeArrowheads="1"/>
          </p:cNvSpPr>
          <p:nvPr/>
        </p:nvSpPr>
        <p:spPr bwMode="auto">
          <a:xfrm>
            <a:off x="665297" y="3350780"/>
            <a:ext cx="3237553"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www.apphonduras.org</a:t>
            </a:r>
          </a:p>
        </p:txBody>
      </p:sp>
      <p:pic>
        <p:nvPicPr>
          <p:cNvPr id="5" name="Picture 8" descr="AguaClara Logo Large"/>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854178" y="2197461"/>
            <a:ext cx="3860800" cy="1003300"/>
          </a:xfrm>
          <a:prstGeom prst="rect">
            <a:avLst/>
          </a:prstGeom>
          <a:solidFill>
            <a:schemeClr val="bg1"/>
          </a:solidFill>
          <a:ln w="12700">
            <a:noFill/>
            <a:miter lim="800000"/>
            <a:headEnd/>
            <a:tailEnd/>
          </a:ln>
        </p:spPr>
      </p:pic>
      <p:graphicFrame>
        <p:nvGraphicFramePr>
          <p:cNvPr id="6" name="Object 19"/>
          <p:cNvGraphicFramePr>
            <a:graphicFrameLocks noChangeAspect="1"/>
          </p:cNvGraphicFramePr>
          <p:nvPr>
            <p:extLst>
              <p:ext uri="{D42A27DB-BD31-4B8C-83A1-F6EECF244321}">
                <p14:modId xmlns:p14="http://schemas.microsoft.com/office/powerpoint/2010/main" val="1878232063"/>
              </p:ext>
            </p:extLst>
          </p:nvPr>
        </p:nvGraphicFramePr>
        <p:xfrm>
          <a:off x="1625998" y="1578067"/>
          <a:ext cx="1223962" cy="1792288"/>
        </p:xfrm>
        <a:graphic>
          <a:graphicData uri="http://schemas.openxmlformats.org/presentationml/2006/ole">
            <mc:AlternateContent xmlns:mc="http://schemas.openxmlformats.org/markup-compatibility/2006">
              <mc:Choice xmlns:v="urn:schemas-microsoft-com:vml" Requires="v">
                <p:oleObj spid="_x0000_s9261" r:id="rId4" imgW="2448267" imgH="3134162" progId="">
                  <p:embed/>
                </p:oleObj>
              </mc:Choice>
              <mc:Fallback>
                <p:oleObj r:id="rId4" imgW="2448267" imgH="313416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705" t="5054" r="11763" b="2757"/>
                      <a:stretch>
                        <a:fillRect/>
                      </a:stretch>
                    </p:blipFill>
                    <p:spPr bwMode="auto">
                      <a:xfrm>
                        <a:off x="1625998" y="1578067"/>
                        <a:ext cx="1223962"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 Box 5"/>
          <p:cNvSpPr txBox="1">
            <a:spLocks noChangeArrowheads="1"/>
          </p:cNvSpPr>
          <p:nvPr/>
        </p:nvSpPr>
        <p:spPr bwMode="auto">
          <a:xfrm>
            <a:off x="3081337" y="5549298"/>
            <a:ext cx="2969852" cy="43088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s-HN" sz="2200" b="1" dirty="0">
                <a:solidFill>
                  <a:schemeClr val="accent1">
                    <a:lumMod val="60000"/>
                    <a:lumOff val="40000"/>
                  </a:schemeClr>
                </a:solidFill>
                <a:latin typeface="Arial" pitchFamily="34" charset="0"/>
                <a:cs typeface="Arial" pitchFamily="34" charset="0"/>
              </a:rPr>
              <a:t>www.cee.cornell.edu</a:t>
            </a:r>
          </a:p>
        </p:txBody>
      </p:sp>
      <p:pic>
        <p:nvPicPr>
          <p:cNvPr id="9" name="Picture 5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9831" y="4419600"/>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2755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152400"/>
            <a:ext cx="6705600" cy="1096962"/>
          </a:xfrm>
        </p:spPr>
        <p:txBody>
          <a:bodyPr/>
          <a:lstStyle/>
          <a:p>
            <a:r>
              <a:rPr lang="es-HN" dirty="0" err="1" smtClean="0"/>
              <a:t>Flow</a:t>
            </a:r>
            <a:r>
              <a:rPr lang="es-HN" dirty="0" smtClean="0"/>
              <a:t> </a:t>
            </a:r>
            <a:r>
              <a:rPr lang="es-HN" dirty="0" err="1" smtClean="0"/>
              <a:t>Distribution</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05904"/>
            <a:ext cx="7467600" cy="4437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02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idx="4294967295"/>
          </p:nvPr>
        </p:nvSpPr>
        <p:spPr>
          <a:xfrm>
            <a:off x="0" y="152400"/>
            <a:ext cx="7181034" cy="1143000"/>
          </a:xfrm>
          <a:noFill/>
        </p:spPr>
        <p:txBody>
          <a:bodyPr>
            <a:noAutofit/>
          </a:bodyPr>
          <a:lstStyle/>
          <a:p>
            <a:pPr algn="r"/>
            <a:r>
              <a:rPr lang="es-HN" b="1" dirty="0"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AguaClara </a:t>
            </a: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Program</a:t>
            </a:r>
            <a:endPar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15" name="Picture 8" descr="AguaClara Logo Large"/>
          <p:cNvPicPr>
            <a:picLocks noGrp="1" noChangeAspect="1" noChangeArrowheads="1"/>
          </p:cNvPicPr>
          <p:nvPr>
            <p:ph idx="4294967295"/>
          </p:nvPr>
        </p:nvPicPr>
        <p:blipFill>
          <a:blip r:embed="rId4" cstate="email"/>
          <a:srcRect/>
          <a:stretch>
            <a:fillRect/>
          </a:stretch>
        </p:blipFill>
        <p:spPr>
          <a:xfrm>
            <a:off x="2661213" y="3999940"/>
            <a:ext cx="3040882" cy="789971"/>
          </a:xfrm>
          <a:solidFill>
            <a:schemeClr val="bg1"/>
          </a:solidFill>
          <a:ln w="12700">
            <a:noFill/>
          </a:ln>
        </p:spPr>
      </p:pic>
      <p:graphicFrame>
        <p:nvGraphicFramePr>
          <p:cNvPr id="16" name="Object 19"/>
          <p:cNvGraphicFramePr>
            <a:graphicFrameLocks noChangeAspect="1"/>
          </p:cNvGraphicFramePr>
          <p:nvPr>
            <p:extLst>
              <p:ext uri="{D42A27DB-BD31-4B8C-83A1-F6EECF244321}">
                <p14:modId xmlns:p14="http://schemas.microsoft.com/office/powerpoint/2010/main" val="595071225"/>
              </p:ext>
            </p:extLst>
          </p:nvPr>
        </p:nvGraphicFramePr>
        <p:xfrm>
          <a:off x="6013679" y="1530110"/>
          <a:ext cx="985386" cy="1441690"/>
        </p:xfrm>
        <a:graphic>
          <a:graphicData uri="http://schemas.openxmlformats.org/presentationml/2006/ole">
            <mc:AlternateContent xmlns:mc="http://schemas.openxmlformats.org/markup-compatibility/2006">
              <mc:Choice xmlns:v="urn:schemas-microsoft-com:vml" Requires="v">
                <p:oleObj spid="_x0000_s13344" r:id="rId5" imgW="2448267" imgH="3134162" progId="">
                  <p:embed/>
                </p:oleObj>
              </mc:Choice>
              <mc:Fallback>
                <p:oleObj r:id="rId5" imgW="2448267" imgH="313416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4705" t="5054" r="11763" b="2757"/>
                      <a:stretch>
                        <a:fillRect/>
                      </a:stretch>
                    </p:blipFill>
                    <p:spPr bwMode="auto">
                      <a:xfrm>
                        <a:off x="6013679" y="1530110"/>
                        <a:ext cx="985386" cy="1441690"/>
                      </a:xfrm>
                      <a:prstGeom prst="rect">
                        <a:avLst/>
                      </a:prstGeom>
                      <a:noFill/>
                      <a:ln w="9525">
                        <a:noFill/>
                        <a:miter lim="800000"/>
                        <a:headEnd/>
                        <a:tailEnd/>
                      </a:ln>
                      <a:extLst/>
                    </p:spPr>
                  </p:pic>
                </p:oleObj>
              </mc:Fallback>
            </mc:AlternateContent>
          </a:graphicData>
        </a:graphic>
      </p:graphicFrame>
      <p:pic>
        <p:nvPicPr>
          <p:cNvPr id="19" name="Picture 21" descr="http://www.iaip.gob.hn/transparencia/images/stories/paginasweb.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36351" y="5454161"/>
            <a:ext cx="1097249" cy="5006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3" descr="http://documentaciondeprocesos.files.wordpress.com/2010/08/logo-rashon.gif"/>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209800" y="5250612"/>
            <a:ext cx="1035934" cy="7774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248400" y="4067423"/>
            <a:ext cx="2791562" cy="203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Group 23"/>
          <p:cNvGrpSpPr/>
          <p:nvPr/>
        </p:nvGrpSpPr>
        <p:grpSpPr>
          <a:xfrm>
            <a:off x="4222242" y="4647621"/>
            <a:ext cx="1905000" cy="674557"/>
            <a:chOff x="457200" y="4800600"/>
            <a:chExt cx="391887" cy="674557"/>
          </a:xfrm>
        </p:grpSpPr>
        <p:cxnSp>
          <p:nvCxnSpPr>
            <p:cNvPr id="25" name="Straight Connector 24"/>
            <p:cNvCxnSpPr/>
            <p:nvPr/>
          </p:nvCxnSpPr>
          <p:spPr>
            <a:xfrm flipV="1">
              <a:off x="457200" y="4800600"/>
              <a:ext cx="1" cy="67455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Line 21"/>
            <p:cNvSpPr>
              <a:spLocks noChangeShapeType="1"/>
            </p:cNvSpPr>
            <p:nvPr/>
          </p:nvSpPr>
          <p:spPr bwMode="auto">
            <a:xfrm>
              <a:off x="457200" y="5452453"/>
              <a:ext cx="391887" cy="0"/>
            </a:xfrm>
            <a:prstGeom prst="line">
              <a:avLst/>
            </a:prstGeom>
            <a:noFill/>
            <a:ln w="63500">
              <a:solidFill>
                <a:schemeClr val="tx1"/>
              </a:solidFill>
              <a:round/>
              <a:headEnd/>
              <a:tailEnd type="triangle" w="lg" len="lg"/>
            </a:ln>
          </p:spPr>
          <p:txBody>
            <a:bodyPr/>
            <a:lstStyle/>
            <a:p>
              <a:endParaRPr lang="en-US"/>
            </a:p>
          </p:txBody>
        </p:sp>
      </p:grpSp>
      <p:pic>
        <p:nvPicPr>
          <p:cNvPr id="2100" name="Picture 5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7234" y="2215560"/>
            <a:ext cx="3840347" cy="965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4754066"/>
            <a:ext cx="4267200" cy="461665"/>
          </a:xfrm>
          <a:prstGeom prst="rect">
            <a:avLst/>
          </a:prstGeom>
          <a:noFill/>
        </p:spPr>
        <p:txBody>
          <a:bodyPr wrap="square" rtlCol="0">
            <a:spAutoFit/>
          </a:bodyPr>
          <a:lstStyle/>
          <a:p>
            <a:r>
              <a:rPr lang="es-HN" sz="2400" dirty="0" err="1" smtClean="0">
                <a:latin typeface="Arial" pitchFamily="34" charset="0"/>
                <a:cs typeface="Arial" pitchFamily="34" charset="0"/>
              </a:rPr>
              <a:t>With</a:t>
            </a:r>
            <a:r>
              <a:rPr lang="es-HN" sz="2400" dirty="0" smtClean="0">
                <a:latin typeface="Arial" pitchFamily="34" charset="0"/>
                <a:cs typeface="Arial" pitchFamily="34" charset="0"/>
              </a:rPr>
              <a:t> </a:t>
            </a:r>
            <a:r>
              <a:rPr lang="es-HN" sz="2400" dirty="0" err="1" smtClean="0">
                <a:latin typeface="Arial" pitchFamily="34" charset="0"/>
                <a:cs typeface="Arial" pitchFamily="34" charset="0"/>
              </a:rPr>
              <a:t>Support</a:t>
            </a:r>
            <a:r>
              <a:rPr lang="es-HN" sz="2400" dirty="0" smtClean="0">
                <a:latin typeface="Arial" pitchFamily="34" charset="0"/>
                <a:cs typeface="Arial" pitchFamily="34" charset="0"/>
              </a:rPr>
              <a:t> </a:t>
            </a:r>
            <a:r>
              <a:rPr lang="es-HN" sz="2400" dirty="0" err="1" smtClean="0">
                <a:latin typeface="Arial" pitchFamily="34" charset="0"/>
                <a:cs typeface="Arial" pitchFamily="34" charset="0"/>
              </a:rPr>
              <a:t>From</a:t>
            </a:r>
            <a:r>
              <a:rPr lang="es-HN" sz="2400" dirty="0" smtClean="0">
                <a:latin typeface="Arial" pitchFamily="34" charset="0"/>
                <a:cs typeface="Arial" pitchFamily="34" charset="0"/>
              </a:rPr>
              <a:t>:</a:t>
            </a:r>
            <a:endParaRPr lang="en-US" sz="2400" dirty="0">
              <a:latin typeface="Arial" pitchFamily="34" charset="0"/>
              <a:cs typeface="Arial" pitchFamily="34" charset="0"/>
            </a:endParaRPr>
          </a:p>
        </p:txBody>
      </p:sp>
      <p:grpSp>
        <p:nvGrpSpPr>
          <p:cNvPr id="9" name="Group 8"/>
          <p:cNvGrpSpPr/>
          <p:nvPr/>
        </p:nvGrpSpPr>
        <p:grpSpPr>
          <a:xfrm>
            <a:off x="1985502" y="2895600"/>
            <a:ext cx="4548258" cy="1341143"/>
            <a:chOff x="2017407" y="3150144"/>
            <a:chExt cx="4548258" cy="1341143"/>
          </a:xfrm>
        </p:grpSpPr>
        <p:cxnSp>
          <p:nvCxnSpPr>
            <p:cNvPr id="22" name="Straight Connector 21"/>
            <p:cNvCxnSpPr/>
            <p:nvPr/>
          </p:nvCxnSpPr>
          <p:spPr>
            <a:xfrm>
              <a:off x="2017407" y="3150144"/>
              <a:ext cx="1" cy="457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Line 30"/>
            <p:cNvSpPr>
              <a:spLocks noChangeShapeType="1"/>
            </p:cNvSpPr>
            <p:nvPr/>
          </p:nvSpPr>
          <p:spPr bwMode="auto">
            <a:xfrm>
              <a:off x="4291537" y="3607843"/>
              <a:ext cx="0" cy="883444"/>
            </a:xfrm>
            <a:prstGeom prst="line">
              <a:avLst/>
            </a:prstGeom>
            <a:noFill/>
            <a:ln w="63500">
              <a:solidFill>
                <a:schemeClr val="tx1"/>
              </a:solidFill>
              <a:round/>
              <a:headEnd/>
              <a:tailEnd type="triangle" w="lg" len="lg"/>
            </a:ln>
          </p:spPr>
          <p:txBody>
            <a:bodyPr/>
            <a:lstStyle/>
            <a:p>
              <a:endParaRPr lang="en-US"/>
            </a:p>
          </p:txBody>
        </p:sp>
        <p:cxnSp>
          <p:nvCxnSpPr>
            <p:cNvPr id="30" name="Straight Connector 29"/>
            <p:cNvCxnSpPr/>
            <p:nvPr/>
          </p:nvCxnSpPr>
          <p:spPr>
            <a:xfrm flipH="1">
              <a:off x="2017409" y="3607843"/>
              <a:ext cx="454825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565665" y="3211696"/>
              <a:ext cx="0" cy="3961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318" name="Picture 6" descr="http://www.aidis.org.br/imagens_comum/honduras.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45734" y="5308755"/>
            <a:ext cx="803455" cy="80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649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2100"/>
                                        </p:tgtEl>
                                        <p:attrNameLst>
                                          <p:attrName>style.visibility</p:attrName>
                                        </p:attrNameLst>
                                      </p:cBhvr>
                                      <p:to>
                                        <p:strVal val="visible"/>
                                      </p:to>
                                    </p:set>
                                    <p:animEffect transition="in" filter="wipe(left)">
                                      <p:cBhvr>
                                        <p:cTn id="10" dur="500"/>
                                        <p:tgtEl>
                                          <p:spTgt spid="210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1"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childTnLst>
                                </p:cTn>
                              </p:par>
                              <p:par>
                                <p:cTn id="40" presetID="2" presetClass="entr" presetSubtype="8" fill="hold" nodeType="withEffect">
                                  <p:stCondLst>
                                    <p:cond delay="0"/>
                                  </p:stCondLst>
                                  <p:childTnLst>
                                    <p:set>
                                      <p:cBhvr>
                                        <p:cTn id="41" dur="1" fill="hold">
                                          <p:stCondLst>
                                            <p:cond delay="0"/>
                                          </p:stCondLst>
                                        </p:cTn>
                                        <p:tgtEl>
                                          <p:spTgt spid="13318"/>
                                        </p:tgtEl>
                                        <p:attrNameLst>
                                          <p:attrName>style.visibility</p:attrName>
                                        </p:attrNameLst>
                                      </p:cBhvr>
                                      <p:to>
                                        <p:strVal val="visible"/>
                                      </p:to>
                                    </p:set>
                                    <p:anim calcmode="lin" valueType="num">
                                      <p:cBhvr additive="base">
                                        <p:cTn id="42" dur="500" fill="hold"/>
                                        <p:tgtEl>
                                          <p:spTgt spid="13318"/>
                                        </p:tgtEl>
                                        <p:attrNameLst>
                                          <p:attrName>ppt_x</p:attrName>
                                        </p:attrNameLst>
                                      </p:cBhvr>
                                      <p:tavLst>
                                        <p:tav tm="0">
                                          <p:val>
                                            <p:strVal val="0-#ppt_w/2"/>
                                          </p:val>
                                        </p:tav>
                                        <p:tav tm="100000">
                                          <p:val>
                                            <p:strVal val="#ppt_x"/>
                                          </p:val>
                                        </p:tav>
                                      </p:tavLst>
                                    </p:anim>
                                    <p:anim calcmode="lin" valueType="num">
                                      <p:cBhvr additive="base">
                                        <p:cTn id="43"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705600" cy="1020762"/>
          </a:xfrm>
        </p:spPr>
        <p:txBody>
          <a:bodyPr/>
          <a:lstStyle/>
          <a:p>
            <a:pPr algn="r"/>
            <a:r>
              <a:rPr lang="es-HN" b="1" dirty="0" err="1" smtClean="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Contents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1" y="2057400"/>
            <a:ext cx="3124200" cy="291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3200400" y="1752600"/>
            <a:ext cx="5867400" cy="434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3"/>
              </a:buBlip>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Blip>
                <a:blip r:embed="rId4"/>
              </a:buBlip>
            </a:pPr>
            <a:r>
              <a:rPr lang="en-US" dirty="0" smtClean="0">
                <a:solidFill>
                  <a:schemeClr val="bg1">
                    <a:lumMod val="50000"/>
                  </a:schemeClr>
                </a:solidFill>
                <a:latin typeface="Arial" pitchFamily="34" charset="0"/>
                <a:cs typeface="Arial" pitchFamily="34" charset="0"/>
              </a:rPr>
              <a:t>The AguaClara Technology and Program </a:t>
            </a:r>
          </a:p>
          <a:p>
            <a:pPr>
              <a:buFontTx/>
              <a:buBlip>
                <a:blip r:embed="rId4"/>
              </a:buBlip>
            </a:pPr>
            <a:r>
              <a:rPr lang="en-US" dirty="0" smtClean="0">
                <a:solidFill>
                  <a:schemeClr val="bg1">
                    <a:lumMod val="50000"/>
                  </a:schemeClr>
                </a:solidFill>
                <a:latin typeface="Arial" pitchFamily="34" charset="0"/>
                <a:cs typeface="Arial" pitchFamily="34" charset="0"/>
              </a:rPr>
              <a:t>SRSF vs. Other Filters</a:t>
            </a:r>
          </a:p>
          <a:p>
            <a:pPr>
              <a:buFontTx/>
              <a:buBlip>
                <a:blip r:embed="rId4"/>
              </a:buBlip>
            </a:pPr>
            <a:r>
              <a:rPr lang="en-US" dirty="0" smtClean="0">
                <a:solidFill>
                  <a:schemeClr val="bg1">
                    <a:lumMod val="50000"/>
                  </a:schemeClr>
                </a:solidFill>
                <a:latin typeface="Arial" pitchFamily="34" charset="0"/>
                <a:cs typeface="Arial" pitchFamily="34" charset="0"/>
              </a:rPr>
              <a:t>Siphon Hydrostatics</a:t>
            </a:r>
          </a:p>
          <a:p>
            <a:pPr>
              <a:buFontTx/>
              <a:buBlip>
                <a:blip r:embed="rId4"/>
              </a:buBlip>
            </a:pPr>
            <a:r>
              <a:rPr lang="en-US" dirty="0" smtClean="0">
                <a:solidFill>
                  <a:schemeClr val="bg1">
                    <a:lumMod val="50000"/>
                  </a:schemeClr>
                </a:solidFill>
                <a:latin typeface="Arial" pitchFamily="34" charset="0"/>
                <a:cs typeface="Arial" pitchFamily="34" charset="0"/>
              </a:rPr>
              <a:t>Hydraulic Control System</a:t>
            </a:r>
          </a:p>
          <a:p>
            <a:pPr>
              <a:buFontTx/>
              <a:buBlip>
                <a:blip r:embed="rId4"/>
              </a:buBlip>
            </a:pPr>
            <a:r>
              <a:rPr lang="en-US" dirty="0" smtClean="0">
                <a:solidFill>
                  <a:schemeClr val="bg1">
                    <a:lumMod val="50000"/>
                  </a:schemeClr>
                </a:solidFill>
                <a:latin typeface="Arial" pitchFamily="34" charset="0"/>
                <a:cs typeface="Arial" pitchFamily="34" charset="0"/>
              </a:rPr>
              <a:t>Performance Data</a:t>
            </a:r>
          </a:p>
          <a:p>
            <a:pPr>
              <a:buFontTx/>
              <a:buBlip>
                <a:blip r:embed="rId4"/>
              </a:buBlip>
            </a:pPr>
            <a:r>
              <a:rPr lang="es-HN" dirty="0" err="1" smtClean="0">
                <a:solidFill>
                  <a:schemeClr val="bg1">
                    <a:lumMod val="50000"/>
                  </a:schemeClr>
                </a:solidFill>
                <a:latin typeface="Arial" pitchFamily="34" charset="0"/>
                <a:cs typeface="Arial" pitchFamily="34" charset="0"/>
              </a:rPr>
              <a:t>Conclusions</a:t>
            </a:r>
            <a:r>
              <a:rPr lang="es-HN" dirty="0" smtClean="0">
                <a:solidFill>
                  <a:schemeClr val="bg1">
                    <a:lumMod val="50000"/>
                  </a:schemeClr>
                </a:solidFill>
                <a:latin typeface="Arial" pitchFamily="34" charset="0"/>
                <a:cs typeface="Arial" pitchFamily="34" charset="0"/>
              </a:rPr>
              <a:t> and </a:t>
            </a:r>
            <a:r>
              <a:rPr lang="es-HN" dirty="0" err="1" smtClean="0">
                <a:solidFill>
                  <a:schemeClr val="bg1">
                    <a:lumMod val="50000"/>
                  </a:schemeClr>
                </a:solidFill>
                <a:latin typeface="Arial" pitchFamily="34" charset="0"/>
                <a:cs typeface="Arial" pitchFamily="34" charset="0"/>
              </a:rPr>
              <a:t>Recommendations</a:t>
            </a:r>
            <a:endParaRPr lang="en-US" dirty="0" smtClean="0">
              <a:solidFill>
                <a:schemeClr val="bg1">
                  <a:lumMod val="50000"/>
                </a:schemeClr>
              </a:solidFill>
              <a:latin typeface="Arial" pitchFamily="34" charset="0"/>
              <a:cs typeface="Arial" pitchFamily="34" charset="0"/>
            </a:endParaRPr>
          </a:p>
          <a:p>
            <a:endParaRPr lang="en-US"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94343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6">
                                            <p:txEl>
                                              <p:pRg st="1" end="1"/>
                                            </p:txEl>
                                          </p:spTgt>
                                        </p:tgtEl>
                                        <p:attrNameLst>
                                          <p:attrName>style.color</p:attrName>
                                        </p:attrNameLst>
                                      </p:cBhvr>
                                      <p:by>
                                        <p:hsl h="0" s="-12549" l="-25098"/>
                                      </p:by>
                                    </p:animClr>
                                    <p:animClr clrSpc="hsl" dir="cw">
                                      <p:cBhvr>
                                        <p:cTn id="7" dur="500" fill="hold"/>
                                        <p:tgtEl>
                                          <p:spTgt spid="6">
                                            <p:txEl>
                                              <p:pRg st="1" end="1"/>
                                            </p:txEl>
                                          </p:spTgt>
                                        </p:tgtEl>
                                        <p:attrNameLst>
                                          <p:attrName>fillcolor</p:attrName>
                                        </p:attrNameLst>
                                      </p:cBhvr>
                                      <p:by>
                                        <p:hsl h="0" s="-12549" l="-25098"/>
                                      </p:by>
                                    </p:animClr>
                                    <p:animClr clrSpc="hsl" dir="cw">
                                      <p:cBhvr>
                                        <p:cTn id="8" dur="500" fill="hold"/>
                                        <p:tgtEl>
                                          <p:spTgt spid="6">
                                            <p:txEl>
                                              <p:pRg st="1" end="1"/>
                                            </p:txEl>
                                          </p:spTgt>
                                        </p:tgtEl>
                                        <p:attrNameLst>
                                          <p:attrName>stroke.color</p:attrName>
                                        </p:attrNameLst>
                                      </p:cBhvr>
                                      <p:by>
                                        <p:hsl h="0" s="-12549" l="-25098"/>
                                      </p:by>
                                    </p:animClr>
                                    <p:set>
                                      <p:cBhvr>
                                        <p:cTn id="9" dur="500" fill="hold"/>
                                        <p:tgtEl>
                                          <p:spTgt spid="6">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7239000" cy="1020762"/>
          </a:xfrm>
        </p:spPr>
        <p:txBody>
          <a:bodyPr/>
          <a:lstStyle/>
          <a:p>
            <a:r>
              <a:rPr lang="es-HN" dirty="0" smtClean="0"/>
              <a:t>SRSF vs. </a:t>
            </a:r>
            <a:r>
              <a:rPr lang="es-HN" dirty="0" err="1" smtClean="0"/>
              <a:t>Other</a:t>
            </a:r>
            <a:r>
              <a:rPr lang="es-HN" dirty="0" smtClean="0"/>
              <a:t> </a:t>
            </a:r>
            <a:r>
              <a:rPr lang="es-HN" dirty="0" err="1" smtClean="0"/>
              <a:t>Filters</a:t>
            </a:r>
            <a:endParaRPr lang="en-US" dirty="0"/>
          </a:p>
        </p:txBody>
      </p:sp>
      <p:pic>
        <p:nvPicPr>
          <p:cNvPr id="10" name="Picture 2"/>
          <p:cNvPicPr>
            <a:picLocks noChangeAspect="1" noChangeArrowheads="1"/>
          </p:cNvPicPr>
          <p:nvPr/>
        </p:nvPicPr>
        <p:blipFill>
          <a:blip r:embed="rId2" cstate="print"/>
          <a:srcRect/>
          <a:stretch>
            <a:fillRect/>
          </a:stretch>
        </p:blipFill>
        <p:spPr bwMode="auto">
          <a:xfrm>
            <a:off x="6550544" y="1754327"/>
            <a:ext cx="2539999" cy="1905000"/>
          </a:xfrm>
          <a:prstGeom prst="rect">
            <a:avLst/>
          </a:prstGeom>
          <a:noFill/>
          <a:ln w="9525">
            <a:noFill/>
            <a:miter lim="800000"/>
            <a:headEnd/>
            <a:tailEnd/>
          </a:ln>
        </p:spPr>
      </p:pic>
      <p:pic>
        <p:nvPicPr>
          <p:cNvPr id="11266" name="Picture 2" descr="https://lh5.googleusercontent.com/-LgUexxOgnbs/TT3ws_QonQI/AAAAAAAAb8M/5hdkADhhQdM/s512/4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3594" y="1581889"/>
            <a:ext cx="2543251" cy="425537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s://lh5.googleusercontent.com/-1uiF9UULpVk/TT3wyoANBxI/AAAAAAAAb8U/bgP1qwwQsBU/s512/45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7292" y="1581889"/>
            <a:ext cx="2543251" cy="42553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txBox="1">
            <a:spLocks/>
          </p:cNvSpPr>
          <p:nvPr/>
        </p:nvSpPr>
        <p:spPr>
          <a:xfrm>
            <a:off x="181244" y="1615648"/>
            <a:ext cx="3704956" cy="431069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5"/>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6"/>
              </a:buBlip>
            </a:pPr>
            <a:r>
              <a:rPr lang="es-HN" dirty="0" err="1" smtClean="0">
                <a:latin typeface="Arial" pitchFamily="34" charset="0"/>
                <a:cs typeface="Arial" pitchFamily="34" charset="0"/>
              </a:rPr>
              <a:t>Mecanized</a:t>
            </a:r>
            <a:r>
              <a:rPr lang="es-HN" dirty="0" smtClean="0">
                <a:latin typeface="Arial" pitchFamily="34" charset="0"/>
                <a:cs typeface="Arial" pitchFamily="34" charset="0"/>
              </a:rPr>
              <a:t> </a:t>
            </a:r>
            <a:r>
              <a:rPr lang="es-HN" dirty="0" err="1" smtClean="0">
                <a:latin typeface="Arial" pitchFamily="34" charset="0"/>
                <a:cs typeface="Arial" pitchFamily="34" charset="0"/>
              </a:rPr>
              <a:t>Plants</a:t>
            </a:r>
            <a:endParaRPr lang="es-HN" dirty="0" smtClean="0">
              <a:latin typeface="Arial" pitchFamily="34" charset="0"/>
              <a:cs typeface="Arial" pitchFamily="34" charset="0"/>
            </a:endParaRPr>
          </a:p>
          <a:p>
            <a:pPr lvl="1">
              <a:buBlip>
                <a:blip r:embed="rId6"/>
              </a:buBlip>
            </a:pPr>
            <a:r>
              <a:rPr lang="es-HN" dirty="0" err="1" smtClean="0">
                <a:latin typeface="Arial" pitchFamily="34" charset="0"/>
                <a:cs typeface="Arial" pitchFamily="34" charset="0"/>
              </a:rPr>
              <a:t>Example</a:t>
            </a:r>
            <a:r>
              <a:rPr lang="es-HN" dirty="0" smtClean="0">
                <a:latin typeface="Arial" pitchFamily="34" charset="0"/>
                <a:cs typeface="Arial" pitchFamily="34" charset="0"/>
              </a:rPr>
              <a:t>: </a:t>
            </a:r>
            <a:r>
              <a:rPr lang="es-HN" dirty="0" err="1" smtClean="0">
                <a:latin typeface="Arial" pitchFamily="34" charset="0"/>
                <a:cs typeface="Arial" pitchFamily="34" charset="0"/>
              </a:rPr>
              <a:t>Package</a:t>
            </a:r>
            <a:r>
              <a:rPr lang="es-HN" dirty="0" smtClean="0">
                <a:latin typeface="Arial" pitchFamily="34" charset="0"/>
                <a:cs typeface="Arial" pitchFamily="34" charset="0"/>
              </a:rPr>
              <a:t> </a:t>
            </a:r>
            <a:r>
              <a:rPr lang="es-HN" dirty="0" err="1" smtClean="0">
                <a:latin typeface="Arial" pitchFamily="34" charset="0"/>
                <a:cs typeface="Arial" pitchFamily="34" charset="0"/>
              </a:rPr>
              <a:t>Plants</a:t>
            </a:r>
            <a:r>
              <a:rPr lang="es-HN" dirty="0" smtClean="0">
                <a:latin typeface="Arial" pitchFamily="34" charset="0"/>
                <a:cs typeface="Arial" pitchFamily="34" charset="0"/>
              </a:rPr>
              <a:t> </a:t>
            </a:r>
          </a:p>
          <a:p>
            <a:pPr>
              <a:buBlip>
                <a:blip r:embed="rId6"/>
              </a:buBlip>
            </a:pPr>
            <a:r>
              <a:rPr lang="es-HN" dirty="0" err="1" smtClean="0">
                <a:latin typeface="Arial" pitchFamily="34" charset="0"/>
                <a:cs typeface="Arial" pitchFamily="34" charset="0"/>
              </a:rPr>
              <a:t>AguaClara’s</a:t>
            </a:r>
            <a:r>
              <a:rPr lang="es-HN" dirty="0" smtClean="0">
                <a:latin typeface="Arial" pitchFamily="34" charset="0"/>
                <a:cs typeface="Arial" pitchFamily="34" charset="0"/>
              </a:rPr>
              <a:t> </a:t>
            </a:r>
            <a:r>
              <a:rPr lang="es-HN" dirty="0" err="1" smtClean="0">
                <a:latin typeface="Arial" pitchFamily="34" charset="0"/>
                <a:cs typeface="Arial" pitchFamily="34" charset="0"/>
              </a:rPr>
              <a:t>Advantage</a:t>
            </a:r>
            <a:r>
              <a:rPr lang="es-HN" dirty="0" smtClean="0">
                <a:latin typeface="Arial" pitchFamily="34" charset="0"/>
                <a:cs typeface="Arial" pitchFamily="34" charset="0"/>
              </a:rPr>
              <a:t>:</a:t>
            </a:r>
          </a:p>
          <a:p>
            <a:pPr lvl="1">
              <a:buBlip>
                <a:blip r:embed="rId6"/>
              </a:buBlip>
            </a:pPr>
            <a:r>
              <a:rPr lang="es-HN" dirty="0" err="1" smtClean="0">
                <a:latin typeface="Arial" pitchFamily="34" charset="0"/>
                <a:cs typeface="Arial" pitchFamily="34" charset="0"/>
              </a:rPr>
              <a:t>Does</a:t>
            </a:r>
            <a:r>
              <a:rPr lang="es-HN" dirty="0" smtClean="0">
                <a:latin typeface="Arial" pitchFamily="34" charset="0"/>
                <a:cs typeface="Arial" pitchFamily="34" charset="0"/>
              </a:rPr>
              <a:t> </a:t>
            </a:r>
            <a:r>
              <a:rPr lang="es-HN" dirty="0" err="1" smtClean="0">
                <a:latin typeface="Arial" pitchFamily="34" charset="0"/>
                <a:cs typeface="Arial" pitchFamily="34" charset="0"/>
              </a:rPr>
              <a:t>not</a:t>
            </a:r>
            <a:r>
              <a:rPr lang="es-HN" dirty="0" smtClean="0">
                <a:latin typeface="Arial" pitchFamily="34" charset="0"/>
                <a:cs typeface="Arial" pitchFamily="34" charset="0"/>
              </a:rPr>
              <a:t> use </a:t>
            </a:r>
            <a:r>
              <a:rPr lang="es-HN" dirty="0" err="1" smtClean="0">
                <a:latin typeface="Arial" pitchFamily="34" charset="0"/>
                <a:cs typeface="Arial" pitchFamily="34" charset="0"/>
              </a:rPr>
              <a:t>electricity</a:t>
            </a:r>
            <a:r>
              <a:rPr lang="es-HN" dirty="0" smtClean="0">
                <a:latin typeface="Arial" pitchFamily="34" charset="0"/>
                <a:cs typeface="Arial" pitchFamily="34" charset="0"/>
              </a:rPr>
              <a:t> </a:t>
            </a:r>
            <a:r>
              <a:rPr lang="es-HN" dirty="0" err="1" smtClean="0">
                <a:latin typeface="Arial" pitchFamily="34" charset="0"/>
                <a:cs typeface="Arial" pitchFamily="34" charset="0"/>
              </a:rPr>
              <a:t>or</a:t>
            </a:r>
            <a:r>
              <a:rPr lang="es-HN" dirty="0" smtClean="0">
                <a:latin typeface="Arial" pitchFamily="34" charset="0"/>
                <a:cs typeface="Arial" pitchFamily="34" charset="0"/>
              </a:rPr>
              <a:t> </a:t>
            </a:r>
            <a:r>
              <a:rPr lang="es-HN" dirty="0" err="1" smtClean="0">
                <a:latin typeface="Arial" pitchFamily="34" charset="0"/>
                <a:cs typeface="Arial" pitchFamily="34" charset="0"/>
              </a:rPr>
              <a:t>pumps</a:t>
            </a:r>
            <a:endParaRPr lang="es-HN" dirty="0" smtClean="0">
              <a:latin typeface="Arial" pitchFamily="34" charset="0"/>
              <a:cs typeface="Arial" pitchFamily="34" charset="0"/>
            </a:endParaRPr>
          </a:p>
        </p:txBody>
      </p:sp>
      <p:pic>
        <p:nvPicPr>
          <p:cNvPr id="11270" name="Picture 6" descr="https://lh4.googleusercontent.com/-Dbgnq5sFahA/S10NlARiT4I/AAAAAAAAOSU/8rVKaHQDSwg/s720/DSC0049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05303" y="3859048"/>
            <a:ext cx="2715241" cy="2036431"/>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http://www.setapi.es/imagenes/noticias/noticia1/noticia-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280" y="1803555"/>
            <a:ext cx="2715878" cy="1806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48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fade">
                                      <p:cBhvr>
                                        <p:cTn id="7" dur="500"/>
                                        <p:tgtEl>
                                          <p:spTgt spid="11270"/>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274"/>
                                        </p:tgtEl>
                                        <p:attrNameLst>
                                          <p:attrName>style.visibility</p:attrName>
                                        </p:attrNameLst>
                                      </p:cBhvr>
                                      <p:to>
                                        <p:strVal val="visible"/>
                                      </p:to>
                                    </p:set>
                                    <p:animEffect transition="in" filter="fade">
                                      <p:cBhvr>
                                        <p:cTn id="13" dur="500"/>
                                        <p:tgtEl>
                                          <p:spTgt spid="11274"/>
                                        </p:tgtEl>
                                      </p:cBhvr>
                                    </p:animEffect>
                                  </p:childTnLst>
                                </p:cTn>
                              </p:par>
                              <p:par>
                                <p:cTn id="14" presetID="10" presetClass="exit" presetSubtype="0" fill="hold" nodeType="withEffect">
                                  <p:stCondLst>
                                    <p:cond delay="0"/>
                                  </p:stCondLst>
                                  <p:childTnLst>
                                    <p:animEffect transition="out" filter="fade">
                                      <p:cBhvr>
                                        <p:cTn id="15" dur="500"/>
                                        <p:tgtEl>
                                          <p:spTgt spid="11266"/>
                                        </p:tgtEl>
                                      </p:cBhvr>
                                    </p:animEffect>
                                    <p:set>
                                      <p:cBhvr>
                                        <p:cTn id="16" dur="1" fill="hold">
                                          <p:stCondLst>
                                            <p:cond delay="499"/>
                                          </p:stCondLst>
                                        </p:cTn>
                                        <p:tgtEl>
                                          <p:spTgt spid="11266"/>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1268"/>
                                        </p:tgtEl>
                                      </p:cBhvr>
                                    </p:animEffect>
                                    <p:set>
                                      <p:cBhvr>
                                        <p:cTn id="19" dur="1" fill="hold">
                                          <p:stCondLst>
                                            <p:cond delay="499"/>
                                          </p:stCondLst>
                                        </p:cTn>
                                        <p:tgtEl>
                                          <p:spTgt spid="112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p:cNvSpPr>
          <p:nvPr/>
        </p:nvSpPr>
        <p:spPr>
          <a:xfrm>
            <a:off x="400050" y="1551644"/>
            <a:ext cx="4114800" cy="3934756"/>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Tx/>
              <a:buBlip>
                <a:blip r:embed="rId2"/>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3"/>
              </a:buBlip>
            </a:pPr>
            <a:r>
              <a:rPr lang="es-HN" dirty="0" err="1" smtClean="0">
                <a:latin typeface="Arial" pitchFamily="34" charset="0"/>
                <a:cs typeface="Arial" pitchFamily="34" charset="0"/>
              </a:rPr>
              <a:t>Technology</a:t>
            </a:r>
            <a:r>
              <a:rPr lang="es-HN" dirty="0" smtClean="0">
                <a:latin typeface="Arial" pitchFamily="34" charset="0"/>
                <a:cs typeface="Arial" pitchFamily="34" charset="0"/>
              </a:rPr>
              <a:t> </a:t>
            </a:r>
            <a:r>
              <a:rPr lang="es-HN" dirty="0" err="1" smtClean="0">
                <a:latin typeface="Arial" pitchFamily="34" charset="0"/>
                <a:cs typeface="Arial" pitchFamily="34" charset="0"/>
              </a:rPr>
              <a:t>that</a:t>
            </a:r>
            <a:r>
              <a:rPr lang="es-HN" dirty="0" smtClean="0">
                <a:latin typeface="Arial" pitchFamily="34" charset="0"/>
                <a:cs typeface="Arial" pitchFamily="34" charset="0"/>
              </a:rPr>
              <a:t> uses </a:t>
            </a:r>
            <a:r>
              <a:rPr lang="es-HN" dirty="0" err="1" smtClean="0">
                <a:latin typeface="Arial" pitchFamily="34" charset="0"/>
                <a:cs typeface="Arial" pitchFamily="34" charset="0"/>
              </a:rPr>
              <a:t>large</a:t>
            </a:r>
            <a:r>
              <a:rPr lang="es-HN" dirty="0" smtClean="0">
                <a:latin typeface="Arial" pitchFamily="34" charset="0"/>
                <a:cs typeface="Arial" pitchFamily="34" charset="0"/>
              </a:rPr>
              <a:t> </a:t>
            </a:r>
            <a:r>
              <a:rPr lang="es-HN" dirty="0" err="1" smtClean="0">
                <a:latin typeface="Arial" pitchFamily="34" charset="0"/>
                <a:cs typeface="Arial" pitchFamily="34" charset="0"/>
              </a:rPr>
              <a:t>tanks</a:t>
            </a:r>
            <a:endParaRPr lang="es-HN" dirty="0" smtClean="0">
              <a:latin typeface="Arial" pitchFamily="34" charset="0"/>
              <a:cs typeface="Arial" pitchFamily="34" charset="0"/>
            </a:endParaRPr>
          </a:p>
          <a:p>
            <a:pPr lvl="1">
              <a:buBlip>
                <a:blip r:embed="rId3"/>
              </a:buBlip>
            </a:pPr>
            <a:r>
              <a:rPr lang="es-HN" dirty="0" err="1" smtClean="0">
                <a:latin typeface="Arial" pitchFamily="34" charset="0"/>
                <a:cs typeface="Arial" pitchFamily="34" charset="0"/>
              </a:rPr>
              <a:t>Example</a:t>
            </a:r>
            <a:r>
              <a:rPr lang="es-HN" dirty="0" smtClean="0">
                <a:latin typeface="Arial" pitchFamily="34" charset="0"/>
                <a:cs typeface="Arial" pitchFamily="34" charset="0"/>
              </a:rPr>
              <a:t>: </a:t>
            </a:r>
            <a:r>
              <a:rPr lang="es-HN" dirty="0" smtClean="0">
                <a:latin typeface="Arial" pitchFamily="34" charset="0"/>
                <a:cs typeface="Arial" pitchFamily="34" charset="0"/>
              </a:rPr>
              <a:t>CEPIS, SETA</a:t>
            </a:r>
          </a:p>
          <a:p>
            <a:pPr>
              <a:buBlip>
                <a:blip r:embed="rId3"/>
              </a:buBlip>
            </a:pPr>
            <a:r>
              <a:rPr lang="es-HN" dirty="0" err="1" smtClean="0">
                <a:latin typeface="Arial" pitchFamily="34" charset="0"/>
                <a:cs typeface="Arial" pitchFamily="34" charset="0"/>
              </a:rPr>
              <a:t>AguaClara’s</a:t>
            </a:r>
            <a:r>
              <a:rPr lang="es-HN" dirty="0" smtClean="0">
                <a:latin typeface="Arial" pitchFamily="34" charset="0"/>
                <a:cs typeface="Arial" pitchFamily="34" charset="0"/>
              </a:rPr>
              <a:t> </a:t>
            </a:r>
            <a:r>
              <a:rPr lang="es-HN" dirty="0" err="1" smtClean="0">
                <a:latin typeface="Arial" pitchFamily="34" charset="0"/>
                <a:cs typeface="Arial" pitchFamily="34" charset="0"/>
              </a:rPr>
              <a:t>Advantage</a:t>
            </a:r>
            <a:r>
              <a:rPr lang="es-HN" dirty="0" smtClean="0">
                <a:latin typeface="Arial" pitchFamily="34" charset="0"/>
                <a:cs typeface="Arial" pitchFamily="34" charset="0"/>
              </a:rPr>
              <a:t>:</a:t>
            </a:r>
          </a:p>
          <a:p>
            <a:pPr lvl="1">
              <a:buBlip>
                <a:blip r:embed="rId3"/>
              </a:buBlip>
            </a:pPr>
            <a:r>
              <a:rPr lang="es-HN" dirty="0" err="1" smtClean="0">
                <a:latin typeface="Arial" pitchFamily="34" charset="0"/>
                <a:cs typeface="Arial" pitchFamily="34" charset="0"/>
              </a:rPr>
              <a:t>It</a:t>
            </a:r>
            <a:r>
              <a:rPr lang="es-HN" dirty="0" smtClean="0">
                <a:latin typeface="Arial" pitchFamily="34" charset="0"/>
                <a:cs typeface="Arial" pitchFamily="34" charset="0"/>
              </a:rPr>
              <a:t> </a:t>
            </a:r>
            <a:r>
              <a:rPr lang="es-HN" dirty="0" err="1" smtClean="0">
                <a:latin typeface="Arial" pitchFamily="34" charset="0"/>
                <a:cs typeface="Arial" pitchFamily="34" charset="0"/>
              </a:rPr>
              <a:t>does</a:t>
            </a:r>
            <a:r>
              <a:rPr lang="es-HN" dirty="0" smtClean="0">
                <a:latin typeface="Arial" pitchFamily="34" charset="0"/>
                <a:cs typeface="Arial" pitchFamily="34" charset="0"/>
              </a:rPr>
              <a:t> </a:t>
            </a:r>
            <a:r>
              <a:rPr lang="es-HN" dirty="0" err="1" smtClean="0">
                <a:latin typeface="Arial" pitchFamily="34" charset="0"/>
                <a:cs typeface="Arial" pitchFamily="34" charset="0"/>
              </a:rPr>
              <a:t>not</a:t>
            </a:r>
            <a:r>
              <a:rPr lang="es-HN" dirty="0" smtClean="0">
                <a:latin typeface="Arial" pitchFamily="34" charset="0"/>
                <a:cs typeface="Arial" pitchFamily="34" charset="0"/>
              </a:rPr>
              <a:t> use </a:t>
            </a:r>
            <a:r>
              <a:rPr lang="es-HN" dirty="0" err="1" smtClean="0">
                <a:latin typeface="Arial" pitchFamily="34" charset="0"/>
                <a:cs typeface="Arial" pitchFamily="34" charset="0"/>
              </a:rPr>
              <a:t>large</a:t>
            </a:r>
            <a:r>
              <a:rPr lang="es-HN" dirty="0" smtClean="0">
                <a:latin typeface="Arial" pitchFamily="34" charset="0"/>
                <a:cs typeface="Arial" pitchFamily="34" charset="0"/>
              </a:rPr>
              <a:t> </a:t>
            </a:r>
            <a:r>
              <a:rPr lang="es-HN" dirty="0" err="1" smtClean="0">
                <a:latin typeface="Arial" pitchFamily="34" charset="0"/>
                <a:cs typeface="Arial" pitchFamily="34" charset="0"/>
              </a:rPr>
              <a:t>tanks</a:t>
            </a:r>
            <a:endParaRPr lang="es-HN" dirty="0">
              <a:latin typeface="Arial" pitchFamily="34" charset="0"/>
              <a:cs typeface="Arial" pitchFamily="34" charset="0"/>
            </a:endParaRPr>
          </a:p>
        </p:txBody>
      </p:sp>
      <p:pic>
        <p:nvPicPr>
          <p:cNvPr id="12290" name="Picture 2" descr="https://lh3.googleusercontent.com/-3G3ZtGkURtI/S2y9ICUW6hI/AAAAAAAASvY/3zQitPXvgfI/s720/IMG_019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550681"/>
            <a:ext cx="3043176" cy="22823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s://lh4.googleusercontent.com/-X25xEeY5CiI/S2eJ9xQBzFI/AAAAAAAARxc/HBNU2Y-LGqg/s720/PICT007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4496" y="3956144"/>
            <a:ext cx="2880167" cy="216012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0" y="152400"/>
            <a:ext cx="7239000" cy="1020762"/>
          </a:xfrm>
          <a:prstGeom prst="rect">
            <a:avLst/>
          </a:prstGeom>
        </p:spPr>
        <p:txBody>
          <a:bodyPr vert="horz" lIns="91440" tIns="45720" rIns="91440" bIns="45720" rtlCol="0" anchor="ctr">
            <a:noAutofit/>
          </a:bodyPr>
          <a:lstStyle>
            <a:lvl1pPr algn="r" defTabSz="914400" rtl="0" eaLnBrk="1" latinLnBrk="0" hangingPunct="1">
              <a:spcBef>
                <a:spcPct val="0"/>
              </a:spcBef>
              <a:buNone/>
              <a:defRPr lang="en-US" sz="4400" b="1" kern="1200"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defRPr>
            </a:lvl1pPr>
          </a:lstStyle>
          <a:p>
            <a:r>
              <a:rPr lang="es-HN" smtClean="0"/>
              <a:t>SRSF vs. Other Filters</a:t>
            </a:r>
            <a:endParaRPr lang="es-HN"/>
          </a:p>
        </p:txBody>
      </p:sp>
    </p:spTree>
    <p:extLst>
      <p:ext uri="{BB962C8B-B14F-4D97-AF65-F5344CB8AC3E}">
        <p14:creationId xmlns:p14="http://schemas.microsoft.com/office/powerpoint/2010/main" val="3663387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p:cNvSpPr>
          <p:nvPr/>
        </p:nvSpPr>
        <p:spPr>
          <a:xfrm>
            <a:off x="152400" y="1552282"/>
            <a:ext cx="4019550" cy="431511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Tx/>
              <a:buBlip>
                <a:blip r:embed="rId2"/>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3"/>
              </a:buBlip>
            </a:pPr>
            <a:r>
              <a:rPr lang="es-HN" dirty="0" err="1" smtClean="0">
                <a:latin typeface="Arial" pitchFamily="34" charset="0"/>
                <a:cs typeface="Arial" pitchFamily="34" charset="0"/>
              </a:rPr>
              <a:t>Technology</a:t>
            </a:r>
            <a:r>
              <a:rPr lang="es-HN" dirty="0" smtClean="0">
                <a:latin typeface="Arial" pitchFamily="34" charset="0"/>
                <a:cs typeface="Arial" pitchFamily="34" charset="0"/>
              </a:rPr>
              <a:t> </a:t>
            </a:r>
            <a:r>
              <a:rPr lang="es-HN" dirty="0" err="1" smtClean="0">
                <a:latin typeface="Arial" pitchFamily="34" charset="0"/>
                <a:cs typeface="Arial" pitchFamily="34" charset="0"/>
              </a:rPr>
              <a:t>that</a:t>
            </a:r>
            <a:r>
              <a:rPr lang="es-HN" dirty="0" smtClean="0">
                <a:latin typeface="Arial" pitchFamily="34" charset="0"/>
                <a:cs typeface="Arial" pitchFamily="34" charset="0"/>
              </a:rPr>
              <a:t> </a:t>
            </a:r>
            <a:r>
              <a:rPr lang="es-HN" dirty="0" err="1" smtClean="0">
                <a:latin typeface="Arial" pitchFamily="34" charset="0"/>
                <a:cs typeface="Arial" pitchFamily="34" charset="0"/>
              </a:rPr>
              <a:t>requires</a:t>
            </a:r>
            <a:r>
              <a:rPr lang="es-HN" dirty="0" smtClean="0">
                <a:latin typeface="Arial" pitchFamily="34" charset="0"/>
                <a:cs typeface="Arial" pitchFamily="34" charset="0"/>
              </a:rPr>
              <a:t> a </a:t>
            </a:r>
            <a:r>
              <a:rPr lang="es-HN" dirty="0" err="1" smtClean="0">
                <a:latin typeface="Arial" pitchFamily="34" charset="0"/>
                <a:cs typeface="Arial" pitchFamily="34" charset="0"/>
              </a:rPr>
              <a:t>large</a:t>
            </a:r>
            <a:r>
              <a:rPr lang="es-HN" dirty="0" smtClean="0">
                <a:latin typeface="Arial" pitchFamily="34" charset="0"/>
                <a:cs typeface="Arial" pitchFamily="34" charset="0"/>
              </a:rPr>
              <a:t> </a:t>
            </a:r>
            <a:r>
              <a:rPr lang="es-HN" dirty="0" err="1" smtClean="0">
                <a:latin typeface="Arial" pitchFamily="34" charset="0"/>
                <a:cs typeface="Arial" pitchFamily="34" charset="0"/>
              </a:rPr>
              <a:t>investment</a:t>
            </a:r>
            <a:endParaRPr lang="es-HN" dirty="0" smtClean="0">
              <a:latin typeface="Arial" pitchFamily="34" charset="0"/>
              <a:cs typeface="Arial" pitchFamily="34" charset="0"/>
            </a:endParaRPr>
          </a:p>
          <a:p>
            <a:pPr lvl="1">
              <a:buBlip>
                <a:blip r:embed="rId3"/>
              </a:buBlip>
            </a:pPr>
            <a:r>
              <a:rPr lang="es-HN" dirty="0" err="1" smtClean="0">
                <a:latin typeface="Arial" pitchFamily="34" charset="0"/>
                <a:cs typeface="Arial" pitchFamily="34" charset="0"/>
              </a:rPr>
              <a:t>Examples</a:t>
            </a:r>
            <a:r>
              <a:rPr lang="es-HN" dirty="0" smtClean="0">
                <a:latin typeface="Arial" pitchFamily="34" charset="0"/>
                <a:cs typeface="Arial" pitchFamily="34" charset="0"/>
              </a:rPr>
              <a:t>: </a:t>
            </a:r>
            <a:r>
              <a:rPr lang="es-HN" dirty="0" smtClean="0">
                <a:latin typeface="Arial" pitchFamily="34" charset="0"/>
                <a:cs typeface="Arial" pitchFamily="34" charset="0"/>
              </a:rPr>
              <a:t>CEPIS, </a:t>
            </a:r>
            <a:r>
              <a:rPr lang="es-HN" dirty="0" err="1" smtClean="0">
                <a:latin typeface="Arial" pitchFamily="34" charset="0"/>
                <a:cs typeface="Arial" pitchFamily="34" charset="0"/>
              </a:rPr>
              <a:t>FiME</a:t>
            </a:r>
            <a:endParaRPr lang="es-HN" dirty="0" smtClean="0">
              <a:latin typeface="Arial" pitchFamily="34" charset="0"/>
              <a:cs typeface="Arial" pitchFamily="34" charset="0"/>
            </a:endParaRPr>
          </a:p>
          <a:p>
            <a:pPr>
              <a:buBlip>
                <a:blip r:embed="rId3"/>
              </a:buBlip>
            </a:pPr>
            <a:r>
              <a:rPr lang="es-HN" dirty="0" err="1" smtClean="0">
                <a:latin typeface="Arial" pitchFamily="34" charset="0"/>
                <a:cs typeface="Arial" pitchFamily="34" charset="0"/>
              </a:rPr>
              <a:t>AguaClara’s</a:t>
            </a:r>
            <a:r>
              <a:rPr lang="es-HN" dirty="0" smtClean="0">
                <a:latin typeface="Arial" pitchFamily="34" charset="0"/>
                <a:cs typeface="Arial" pitchFamily="34" charset="0"/>
              </a:rPr>
              <a:t> </a:t>
            </a:r>
            <a:r>
              <a:rPr lang="es-HN" dirty="0" err="1" smtClean="0">
                <a:latin typeface="Arial" pitchFamily="34" charset="0"/>
                <a:cs typeface="Arial" pitchFamily="34" charset="0"/>
              </a:rPr>
              <a:t>Advantage</a:t>
            </a:r>
            <a:r>
              <a:rPr lang="es-HN" dirty="0" smtClean="0">
                <a:latin typeface="Arial" pitchFamily="34" charset="0"/>
                <a:cs typeface="Arial" pitchFamily="34" charset="0"/>
              </a:rPr>
              <a:t>:</a:t>
            </a:r>
          </a:p>
          <a:p>
            <a:pPr lvl="1">
              <a:buBlip>
                <a:blip r:embed="rId3"/>
              </a:buBlip>
            </a:pPr>
            <a:r>
              <a:rPr lang="es-HN" dirty="0" err="1" smtClean="0">
                <a:latin typeface="Arial" pitchFamily="34" charset="0"/>
                <a:cs typeface="Arial" pitchFamily="34" charset="0"/>
              </a:rPr>
              <a:t>Requires</a:t>
            </a:r>
            <a:r>
              <a:rPr lang="es-HN" dirty="0" smtClean="0">
                <a:latin typeface="Arial" pitchFamily="34" charset="0"/>
                <a:cs typeface="Arial" pitchFamily="34" charset="0"/>
              </a:rPr>
              <a:t> </a:t>
            </a:r>
            <a:r>
              <a:rPr lang="es-HN" dirty="0" err="1" smtClean="0">
                <a:latin typeface="Arial" pitchFamily="34" charset="0"/>
                <a:cs typeface="Arial" pitchFamily="34" charset="0"/>
              </a:rPr>
              <a:t>less</a:t>
            </a:r>
            <a:r>
              <a:rPr lang="es-HN" dirty="0" smtClean="0">
                <a:latin typeface="Arial" pitchFamily="34" charset="0"/>
                <a:cs typeface="Arial" pitchFamily="34" charset="0"/>
              </a:rPr>
              <a:t> </a:t>
            </a:r>
            <a:r>
              <a:rPr lang="es-HN" dirty="0" err="1" smtClean="0">
                <a:latin typeface="Arial" pitchFamily="34" charset="0"/>
                <a:cs typeface="Arial" pitchFamily="34" charset="0"/>
              </a:rPr>
              <a:t>space</a:t>
            </a:r>
            <a:r>
              <a:rPr lang="es-HN" dirty="0" smtClean="0">
                <a:latin typeface="Arial" pitchFamily="34" charset="0"/>
                <a:cs typeface="Arial" pitchFamily="34" charset="0"/>
              </a:rPr>
              <a:t> and </a:t>
            </a:r>
            <a:r>
              <a:rPr lang="es-HN" dirty="0" err="1" smtClean="0">
                <a:latin typeface="Arial" pitchFamily="34" charset="0"/>
                <a:cs typeface="Arial" pitchFamily="34" charset="0"/>
              </a:rPr>
              <a:t>less</a:t>
            </a:r>
            <a:r>
              <a:rPr lang="es-HN" dirty="0" smtClean="0">
                <a:latin typeface="Arial" pitchFamily="34" charset="0"/>
                <a:cs typeface="Arial" pitchFamily="34" charset="0"/>
              </a:rPr>
              <a:t> </a:t>
            </a:r>
            <a:r>
              <a:rPr lang="es-HN" dirty="0" err="1" smtClean="0">
                <a:latin typeface="Arial" pitchFamily="34" charset="0"/>
                <a:cs typeface="Arial" pitchFamily="34" charset="0"/>
              </a:rPr>
              <a:t>water</a:t>
            </a:r>
            <a:r>
              <a:rPr lang="es-HN" dirty="0" smtClean="0">
                <a:latin typeface="Arial" pitchFamily="34" charset="0"/>
                <a:cs typeface="Arial" pitchFamily="34" charset="0"/>
              </a:rPr>
              <a:t> </a:t>
            </a:r>
            <a:r>
              <a:rPr lang="es-HN" dirty="0" err="1" smtClean="0">
                <a:latin typeface="Arial" pitchFamily="34" charset="0"/>
                <a:cs typeface="Arial" pitchFamily="34" charset="0"/>
              </a:rPr>
              <a:t>for</a:t>
            </a:r>
            <a:r>
              <a:rPr lang="es-HN" dirty="0" smtClean="0">
                <a:latin typeface="Arial" pitchFamily="34" charset="0"/>
                <a:cs typeface="Arial" pitchFamily="34" charset="0"/>
              </a:rPr>
              <a:t> </a:t>
            </a:r>
            <a:r>
              <a:rPr lang="es-HN" dirty="0" err="1" smtClean="0">
                <a:latin typeface="Arial" pitchFamily="34" charset="0"/>
                <a:cs typeface="Arial" pitchFamily="34" charset="0"/>
              </a:rPr>
              <a:t>backwashing</a:t>
            </a:r>
            <a:endParaRPr lang="es-HN" dirty="0">
              <a:latin typeface="Arial" pitchFamily="34" charset="0"/>
              <a:cs typeface="Arial" pitchFamily="34" charset="0"/>
            </a:endParaRPr>
          </a:p>
        </p:txBody>
      </p:sp>
      <p:pic>
        <p:nvPicPr>
          <p:cNvPr id="10242" name="Picture 2" descr="https://lh4.googleusercontent.com/-aIKmSteBx7w/TT37GfKZjPI/AAAAAAAAcIM/ZAU5-Gc_hOk/s912/58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10200" y="1552282"/>
            <a:ext cx="3523655" cy="2105694"/>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0" y="152400"/>
            <a:ext cx="7239000" cy="1020762"/>
          </a:xfrm>
        </p:spPr>
        <p:txBody>
          <a:bodyPr/>
          <a:lstStyle/>
          <a:p>
            <a:r>
              <a:rPr lang="es-HN" dirty="0" smtClean="0"/>
              <a:t>SRSF vs. </a:t>
            </a:r>
            <a:r>
              <a:rPr lang="es-HN" dirty="0" err="1" smtClean="0"/>
              <a:t>Other</a:t>
            </a:r>
            <a:r>
              <a:rPr lang="es-HN" dirty="0" smtClean="0"/>
              <a:t> </a:t>
            </a:r>
            <a:r>
              <a:rPr lang="es-HN" dirty="0" err="1" smtClean="0"/>
              <a:t>Filters</a:t>
            </a:r>
            <a:endParaRPr lang="en-US" dirty="0"/>
          </a:p>
        </p:txBody>
      </p:sp>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1950" y="3751942"/>
            <a:ext cx="3235919" cy="241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4722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1" name="Rectangle 105"/>
          <p:cNvSpPr>
            <a:spLocks noGrp="1" noChangeArrowheads="1"/>
          </p:cNvSpPr>
          <p:nvPr>
            <p:ph type="body" sz="half" idx="4294967295"/>
          </p:nvPr>
        </p:nvSpPr>
        <p:spPr>
          <a:xfrm>
            <a:off x="682394" y="1606550"/>
            <a:ext cx="7323357" cy="579317"/>
          </a:xfrm>
        </p:spPr>
        <p:txBody>
          <a:bodyPr>
            <a:normAutofit/>
          </a:bodyPr>
          <a:lstStyle/>
          <a:p>
            <a:pPr marL="0" indent="0" eaLnBrk="1" hangingPunct="1">
              <a:buNone/>
            </a:pPr>
            <a:r>
              <a:rPr lang="es-HN" dirty="0" err="1" smtClean="0">
                <a:latin typeface="Arial" pitchFamily="34" charset="0"/>
                <a:cs typeface="Arial" pitchFamily="34" charset="0"/>
              </a:rPr>
              <a:t>An</a:t>
            </a:r>
            <a:r>
              <a:rPr lang="es-HN" dirty="0" smtClean="0">
                <a:latin typeface="Arial" pitchFamily="34" charset="0"/>
                <a:cs typeface="Arial" pitchFamily="34" charset="0"/>
              </a:rPr>
              <a:t> </a:t>
            </a:r>
            <a:r>
              <a:rPr lang="es-HN" dirty="0" err="1">
                <a:latin typeface="Arial" pitchFamily="34" charset="0"/>
                <a:cs typeface="Arial" pitchFamily="34" charset="0"/>
              </a:rPr>
              <a:t>e</a:t>
            </a:r>
            <a:r>
              <a:rPr lang="es-HN" dirty="0" err="1" smtClean="0">
                <a:latin typeface="Arial" pitchFamily="34" charset="0"/>
                <a:cs typeface="Arial" pitchFamily="34" charset="0"/>
              </a:rPr>
              <a:t>ntire</a:t>
            </a:r>
            <a:r>
              <a:rPr lang="es-HN" dirty="0" smtClean="0">
                <a:latin typeface="Arial" pitchFamily="34" charset="0"/>
                <a:cs typeface="Arial" pitchFamily="34" charset="0"/>
              </a:rPr>
              <a:t> </a:t>
            </a:r>
            <a:r>
              <a:rPr lang="es-HN" dirty="0" err="1">
                <a:latin typeface="Arial" pitchFamily="34" charset="0"/>
                <a:cs typeface="Arial" pitchFamily="34" charset="0"/>
              </a:rPr>
              <a:t>f</a:t>
            </a:r>
            <a:r>
              <a:rPr lang="es-HN" dirty="0" err="1" smtClean="0">
                <a:latin typeface="Arial" pitchFamily="34" charset="0"/>
                <a:cs typeface="Arial" pitchFamily="34" charset="0"/>
              </a:rPr>
              <a:t>ilter</a:t>
            </a:r>
            <a:r>
              <a:rPr lang="es-HN" dirty="0" smtClean="0">
                <a:latin typeface="Arial" pitchFamily="34" charset="0"/>
                <a:cs typeface="Arial" pitchFamily="34" charset="0"/>
              </a:rPr>
              <a:t> </a:t>
            </a:r>
            <a:r>
              <a:rPr lang="es-HN" dirty="0" err="1">
                <a:latin typeface="Arial" pitchFamily="34" charset="0"/>
                <a:cs typeface="Arial" pitchFamily="34" charset="0"/>
              </a:rPr>
              <a:t>g</a:t>
            </a:r>
            <a:r>
              <a:rPr lang="es-HN" dirty="0" err="1" smtClean="0">
                <a:latin typeface="Arial" pitchFamily="34" charset="0"/>
                <a:cs typeface="Arial" pitchFamily="34" charset="0"/>
              </a:rPr>
              <a:t>allery</a:t>
            </a:r>
            <a:r>
              <a:rPr lang="es-HN" dirty="0" smtClean="0">
                <a:latin typeface="Arial" pitchFamily="34" charset="0"/>
                <a:cs typeface="Arial" pitchFamily="34" charset="0"/>
              </a:rPr>
              <a:t> </a:t>
            </a:r>
            <a:r>
              <a:rPr lang="es-HN" dirty="0" err="1" smtClean="0">
                <a:latin typeface="Arial" pitchFamily="34" charset="0"/>
                <a:cs typeface="Arial" pitchFamily="34" charset="0"/>
              </a:rPr>
              <a:t>becomes</a:t>
            </a:r>
            <a:r>
              <a:rPr lang="es-HN" dirty="0" smtClean="0">
                <a:latin typeface="Arial" pitchFamily="34" charset="0"/>
                <a:cs typeface="Arial" pitchFamily="34" charset="0"/>
              </a:rPr>
              <a:t> </a:t>
            </a:r>
            <a:r>
              <a:rPr lang="es-HN" dirty="0" err="1">
                <a:latin typeface="Arial" pitchFamily="34" charset="0"/>
                <a:cs typeface="Arial" pitchFamily="34" charset="0"/>
              </a:rPr>
              <a:t>j</a:t>
            </a:r>
            <a:r>
              <a:rPr lang="es-HN" dirty="0" err="1" smtClean="0">
                <a:latin typeface="Arial" pitchFamily="34" charset="0"/>
                <a:cs typeface="Arial" pitchFamily="34" charset="0"/>
              </a:rPr>
              <a:t>ust</a:t>
            </a:r>
            <a:r>
              <a:rPr lang="es-HN" dirty="0" smtClean="0">
                <a:latin typeface="Arial" pitchFamily="34" charset="0"/>
                <a:cs typeface="Arial" pitchFamily="34" charset="0"/>
              </a:rPr>
              <a:t> </a:t>
            </a:r>
            <a:r>
              <a:rPr lang="es-HN" dirty="0" err="1">
                <a:latin typeface="Arial" pitchFamily="34" charset="0"/>
                <a:cs typeface="Arial" pitchFamily="34" charset="0"/>
              </a:rPr>
              <a:t>o</a:t>
            </a:r>
            <a:r>
              <a:rPr lang="es-HN" dirty="0" err="1" smtClean="0">
                <a:latin typeface="Arial" pitchFamily="34" charset="0"/>
                <a:cs typeface="Arial" pitchFamily="34" charset="0"/>
              </a:rPr>
              <a:t>ne</a:t>
            </a:r>
            <a:endParaRPr lang="es-HN" dirty="0">
              <a:latin typeface="Arial" pitchFamily="34" charset="0"/>
              <a:cs typeface="Arial" pitchFamily="34" charset="0"/>
            </a:endParaRPr>
          </a:p>
        </p:txBody>
      </p:sp>
      <p:grpSp>
        <p:nvGrpSpPr>
          <p:cNvPr id="190" name="Group 189"/>
          <p:cNvGrpSpPr/>
          <p:nvPr/>
        </p:nvGrpSpPr>
        <p:grpSpPr>
          <a:xfrm>
            <a:off x="-9744" y="2185867"/>
            <a:ext cx="8937625" cy="3716338"/>
            <a:chOff x="66675" y="2276475"/>
            <a:chExt cx="8937625" cy="3716338"/>
          </a:xfrm>
        </p:grpSpPr>
        <p:sp>
          <p:nvSpPr>
            <p:cNvPr id="191" name="Rectangle 37" descr="Cork"/>
            <p:cNvSpPr>
              <a:spLocks noChangeArrowheads="1"/>
            </p:cNvSpPr>
            <p:nvPr/>
          </p:nvSpPr>
          <p:spPr bwMode="auto">
            <a:xfrm>
              <a:off x="7550150" y="2651125"/>
              <a:ext cx="892175" cy="3297238"/>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192" name="Arc 191"/>
            <p:cNvSpPr/>
            <p:nvPr/>
          </p:nvSpPr>
          <p:spPr bwMode="auto">
            <a:xfrm flipV="1">
              <a:off x="7808913" y="254000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grpSp>
          <p:nvGrpSpPr>
            <p:cNvPr id="193" name="Group 58"/>
            <p:cNvGrpSpPr>
              <a:grpSpLocks/>
            </p:cNvGrpSpPr>
            <p:nvPr/>
          </p:nvGrpSpPr>
          <p:grpSpPr bwMode="auto">
            <a:xfrm>
              <a:off x="7550150" y="3619500"/>
              <a:ext cx="892175" cy="2327275"/>
              <a:chOff x="6881079" y="3977144"/>
              <a:chExt cx="892149" cy="2328234"/>
            </a:xfrm>
          </p:grpSpPr>
          <p:grpSp>
            <p:nvGrpSpPr>
              <p:cNvPr id="271" name="Group 42"/>
              <p:cNvGrpSpPr>
                <a:grpSpLocks/>
              </p:cNvGrpSpPr>
              <p:nvPr/>
            </p:nvGrpSpPr>
            <p:grpSpPr bwMode="auto">
              <a:xfrm>
                <a:off x="6881079" y="5919019"/>
                <a:ext cx="892149" cy="386359"/>
                <a:chOff x="6868789" y="5919019"/>
                <a:chExt cx="892149" cy="386359"/>
              </a:xfrm>
            </p:grpSpPr>
            <p:sp>
              <p:nvSpPr>
                <p:cNvPr id="287"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8" name="Up Arrow 41"/>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2" name="Group 43"/>
              <p:cNvGrpSpPr>
                <a:grpSpLocks/>
              </p:cNvGrpSpPr>
              <p:nvPr/>
            </p:nvGrpSpPr>
            <p:grpSpPr bwMode="auto">
              <a:xfrm flipV="1">
                <a:off x="6881079" y="5530644"/>
                <a:ext cx="892149" cy="386359"/>
                <a:chOff x="6868789" y="5919019"/>
                <a:chExt cx="892149" cy="386359"/>
              </a:xfrm>
            </p:grpSpPr>
            <p:sp>
              <p:nvSpPr>
                <p:cNvPr id="285"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6" name="Up Arrow 45"/>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3" name="Group 46"/>
              <p:cNvGrpSpPr>
                <a:grpSpLocks/>
              </p:cNvGrpSpPr>
              <p:nvPr/>
            </p:nvGrpSpPr>
            <p:grpSpPr bwMode="auto">
              <a:xfrm>
                <a:off x="6881079" y="5142269"/>
                <a:ext cx="892149" cy="386359"/>
                <a:chOff x="6868789" y="5919019"/>
                <a:chExt cx="892149" cy="386359"/>
              </a:xfrm>
            </p:grpSpPr>
            <p:sp>
              <p:nvSpPr>
                <p:cNvPr id="283"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4" name="Up Arrow 48"/>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4" name="Group 49"/>
              <p:cNvGrpSpPr>
                <a:grpSpLocks/>
              </p:cNvGrpSpPr>
              <p:nvPr/>
            </p:nvGrpSpPr>
            <p:grpSpPr bwMode="auto">
              <a:xfrm flipV="1">
                <a:off x="6881079" y="4753894"/>
                <a:ext cx="892149" cy="386359"/>
                <a:chOff x="6868789" y="5919019"/>
                <a:chExt cx="892149" cy="386359"/>
              </a:xfrm>
            </p:grpSpPr>
            <p:sp>
              <p:nvSpPr>
                <p:cNvPr id="281"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2" name="Up Arrow 51"/>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5" name="Group 52"/>
              <p:cNvGrpSpPr>
                <a:grpSpLocks/>
              </p:cNvGrpSpPr>
              <p:nvPr/>
            </p:nvGrpSpPr>
            <p:grpSpPr bwMode="auto">
              <a:xfrm>
                <a:off x="6881079" y="4365519"/>
                <a:ext cx="892149" cy="386359"/>
                <a:chOff x="6868789" y="5919019"/>
                <a:chExt cx="892149" cy="386359"/>
              </a:xfrm>
            </p:grpSpPr>
            <p:sp>
              <p:nvSpPr>
                <p:cNvPr id="279"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80" name="Up Arrow 54"/>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nvGrpSpPr>
              <p:cNvPr id="276" name="Group 55"/>
              <p:cNvGrpSpPr>
                <a:grpSpLocks/>
              </p:cNvGrpSpPr>
              <p:nvPr/>
            </p:nvGrpSpPr>
            <p:grpSpPr bwMode="auto">
              <a:xfrm flipV="1">
                <a:off x="6881079" y="3977144"/>
                <a:ext cx="892149" cy="386359"/>
                <a:chOff x="6868789" y="5919019"/>
                <a:chExt cx="892149" cy="386359"/>
              </a:xfrm>
            </p:grpSpPr>
            <p:sp>
              <p:nvSpPr>
                <p:cNvPr id="277" name="Rectangle 5" descr="Cork"/>
                <p:cNvSpPr>
                  <a:spLocks noChangeArrowheads="1"/>
                </p:cNvSpPr>
                <p:nvPr/>
              </p:nvSpPr>
              <p:spPr bwMode="auto">
                <a:xfrm>
                  <a:off x="6868789" y="5919019"/>
                  <a:ext cx="892149" cy="386359"/>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78" name="Up Arrow 57"/>
                <p:cNvSpPr>
                  <a:spLocks noChangeArrowheads="1"/>
                </p:cNvSpPr>
                <p:nvPr/>
              </p:nvSpPr>
              <p:spPr bwMode="auto">
                <a:xfrm>
                  <a:off x="7221457" y="5958348"/>
                  <a:ext cx="186813" cy="245807"/>
                </a:xfrm>
                <a:prstGeom prst="upArrow">
                  <a:avLst>
                    <a:gd name="adj1" fmla="val 50000"/>
                    <a:gd name="adj2" fmla="val 50000"/>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grpSp>
        </p:grpSp>
        <p:sp>
          <p:nvSpPr>
            <p:cNvPr id="194" name="Freeform 40"/>
            <p:cNvSpPr>
              <a:spLocks/>
            </p:cNvSpPr>
            <p:nvPr/>
          </p:nvSpPr>
          <p:spPr bwMode="auto">
            <a:xfrm>
              <a:off x="7550150" y="2276475"/>
              <a:ext cx="892175" cy="3686175"/>
            </a:xfrm>
            <a:custGeom>
              <a:avLst/>
              <a:gdLst>
                <a:gd name="T0" fmla="*/ 0 w 2635046"/>
                <a:gd name="T1" fmla="*/ 22273 h 3254478"/>
                <a:gd name="T2" fmla="*/ 3329 w 2635046"/>
                <a:gd name="T3" fmla="*/ 3686064 h 3254478"/>
                <a:gd name="T4" fmla="*/ 892149 w 2635046"/>
                <a:gd name="T5" fmla="*/ 3686064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95" name="Group 61"/>
            <p:cNvGrpSpPr>
              <a:grpSpLocks/>
            </p:cNvGrpSpPr>
            <p:nvPr/>
          </p:nvGrpSpPr>
          <p:grpSpPr bwMode="auto">
            <a:xfrm>
              <a:off x="7070725" y="5881688"/>
              <a:ext cx="1371600" cy="104775"/>
              <a:chOff x="4514888" y="2248636"/>
              <a:chExt cx="1371600" cy="104223"/>
            </a:xfrm>
          </p:grpSpPr>
          <p:sp>
            <p:nvSpPr>
              <p:cNvPr id="269" name="Rectangle 60" descr="Cork"/>
              <p:cNvSpPr>
                <a:spLocks noChangeArrowheads="1"/>
              </p:cNvSpPr>
              <p:nvPr/>
            </p:nvSpPr>
            <p:spPr bwMode="auto">
              <a:xfrm>
                <a:off x="4514888" y="2261419"/>
                <a:ext cx="1371600" cy="91440"/>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70" name="Freeform 59"/>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96" name="Group 62"/>
            <p:cNvGrpSpPr>
              <a:grpSpLocks/>
            </p:cNvGrpSpPr>
            <p:nvPr/>
          </p:nvGrpSpPr>
          <p:grpSpPr bwMode="auto">
            <a:xfrm>
              <a:off x="7065963" y="5110163"/>
              <a:ext cx="1371600" cy="104775"/>
              <a:chOff x="4514888" y="2248636"/>
              <a:chExt cx="1371600" cy="104223"/>
            </a:xfrm>
          </p:grpSpPr>
          <p:sp>
            <p:nvSpPr>
              <p:cNvPr id="267" name="Rectangle 266"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8" name="Freeform 64"/>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197" name="Group 65"/>
            <p:cNvGrpSpPr>
              <a:grpSpLocks/>
            </p:cNvGrpSpPr>
            <p:nvPr/>
          </p:nvGrpSpPr>
          <p:grpSpPr bwMode="auto">
            <a:xfrm>
              <a:off x="7061200" y="4338638"/>
              <a:ext cx="1371600" cy="104775"/>
              <a:chOff x="4514888" y="2248636"/>
              <a:chExt cx="1371600" cy="104223"/>
            </a:xfrm>
          </p:grpSpPr>
          <p:sp>
            <p:nvSpPr>
              <p:cNvPr id="265" name="Rectangle 264"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6" name="Freeform 67"/>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5" name="Group 68"/>
            <p:cNvGrpSpPr>
              <a:grpSpLocks/>
            </p:cNvGrpSpPr>
            <p:nvPr/>
          </p:nvGrpSpPr>
          <p:grpSpPr bwMode="auto">
            <a:xfrm>
              <a:off x="7056438" y="3567113"/>
              <a:ext cx="1371600" cy="103187"/>
              <a:chOff x="4514888" y="2248636"/>
              <a:chExt cx="1371600" cy="104223"/>
            </a:xfrm>
          </p:grpSpPr>
          <p:sp>
            <p:nvSpPr>
              <p:cNvPr id="263" name="Rectangle 262" descr="Cork"/>
              <p:cNvSpPr>
                <a:spLocks noChangeArrowheads="1"/>
              </p:cNvSpPr>
              <p:nvPr/>
            </p:nvSpPr>
            <p:spPr bwMode="auto">
              <a:xfrm>
                <a:off x="4514888" y="2261464"/>
                <a:ext cx="1371600" cy="91395"/>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4" name="Freeform 70"/>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7" name="Group 71"/>
            <p:cNvGrpSpPr>
              <a:grpSpLocks/>
            </p:cNvGrpSpPr>
            <p:nvPr/>
          </p:nvGrpSpPr>
          <p:grpSpPr bwMode="auto">
            <a:xfrm flipH="1">
              <a:off x="7553325" y="3952875"/>
              <a:ext cx="1371600" cy="104775"/>
              <a:chOff x="4514888" y="2248636"/>
              <a:chExt cx="1371600" cy="104223"/>
            </a:xfrm>
          </p:grpSpPr>
          <p:sp>
            <p:nvSpPr>
              <p:cNvPr id="261" name="Rectangle 260"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62" name="Freeform 73"/>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grpSp>
          <p:nvGrpSpPr>
            <p:cNvPr id="209" name="Group 74"/>
            <p:cNvGrpSpPr>
              <a:grpSpLocks/>
            </p:cNvGrpSpPr>
            <p:nvPr/>
          </p:nvGrpSpPr>
          <p:grpSpPr bwMode="auto">
            <a:xfrm flipH="1">
              <a:off x="7558088" y="4724400"/>
              <a:ext cx="1371600" cy="104775"/>
              <a:chOff x="4514888" y="2248636"/>
              <a:chExt cx="1371600" cy="104223"/>
            </a:xfrm>
          </p:grpSpPr>
          <p:sp>
            <p:nvSpPr>
              <p:cNvPr id="259" name="Rectangle 75" descr="Cork"/>
              <p:cNvSpPr>
                <a:spLocks noChangeArrowheads="1"/>
              </p:cNvSpPr>
              <p:nvPr/>
            </p:nvSpPr>
            <p:spPr bwMode="auto">
              <a:xfrm>
                <a:off x="4514888" y="2261419"/>
                <a:ext cx="1371600" cy="91440"/>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60" name="Freeform 76"/>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10" name="Group 77"/>
            <p:cNvGrpSpPr>
              <a:grpSpLocks/>
            </p:cNvGrpSpPr>
            <p:nvPr/>
          </p:nvGrpSpPr>
          <p:grpSpPr bwMode="auto">
            <a:xfrm flipH="1">
              <a:off x="7562850" y="5495925"/>
              <a:ext cx="1371600" cy="104775"/>
              <a:chOff x="4514888" y="2248636"/>
              <a:chExt cx="1371600" cy="104223"/>
            </a:xfrm>
          </p:grpSpPr>
          <p:sp>
            <p:nvSpPr>
              <p:cNvPr id="257" name="Rectangle 256" descr="Cork"/>
              <p:cNvSpPr>
                <a:spLocks noChangeArrowheads="1"/>
              </p:cNvSpPr>
              <p:nvPr/>
            </p:nvSpPr>
            <p:spPr bwMode="auto">
              <a:xfrm>
                <a:off x="4514888" y="2261269"/>
                <a:ext cx="1371600" cy="9159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defRPr/>
                </a:pPr>
                <a:endParaRPr lang="en-US" dirty="0">
                  <a:solidFill>
                    <a:schemeClr val="bg2"/>
                  </a:solidFill>
                  <a:latin typeface="Book Antiqua" pitchFamily="18" charset="0"/>
                </a:endParaRPr>
              </a:p>
            </p:txBody>
          </p:sp>
          <p:sp>
            <p:nvSpPr>
              <p:cNvPr id="258" name="Freeform 79"/>
              <p:cNvSpPr>
                <a:spLocks/>
              </p:cNvSpPr>
              <p:nvPr/>
            </p:nvSpPr>
            <p:spPr bwMode="auto">
              <a:xfrm rot="-5400000">
                <a:off x="5154968" y="1608556"/>
                <a:ext cx="91440" cy="1371600"/>
              </a:xfrm>
              <a:custGeom>
                <a:avLst/>
                <a:gdLst>
                  <a:gd name="T0" fmla="*/ 0 w 2635046"/>
                  <a:gd name="T1" fmla="*/ 8288 h 3254478"/>
                  <a:gd name="T2" fmla="*/ 341 w 2635046"/>
                  <a:gd name="T3" fmla="*/ 1371600 h 3254478"/>
                  <a:gd name="T4" fmla="*/ 91440 w 2635046"/>
                  <a:gd name="T5" fmla="*/ 1371600 h 3254478"/>
                  <a:gd name="T6" fmla="*/ 91440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solidFill>
                <a:srgbClr val="00B0F0"/>
              </a:solidFill>
              <a:ln w="25400" cap="flat" cmpd="sng" algn="ctr">
                <a:solidFill>
                  <a:schemeClr val="tx1"/>
                </a:solidFill>
                <a:prstDash val="sysDash"/>
                <a:round/>
                <a:headEnd type="none" w="lg" len="med"/>
                <a:tailEnd type="none" w="lg" len="med"/>
              </a:ln>
            </p:spPr>
            <p:txBody>
              <a:bodyPr/>
              <a:lstStyle/>
              <a:p>
                <a:endParaRPr lang="en-US"/>
              </a:p>
            </p:txBody>
          </p:sp>
        </p:grpSp>
        <p:sp>
          <p:nvSpPr>
            <p:cNvPr id="212" name="Rectangle 5" descr="Cork"/>
            <p:cNvSpPr>
              <a:spLocks noChangeArrowheads="1"/>
            </p:cNvSpPr>
            <p:nvPr/>
          </p:nvSpPr>
          <p:spPr bwMode="auto">
            <a:xfrm>
              <a:off x="1471613" y="3186113"/>
              <a:ext cx="890587"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13" name="Arc 212"/>
            <p:cNvSpPr/>
            <p:nvPr/>
          </p:nvSpPr>
          <p:spPr bwMode="auto">
            <a:xfrm flipV="1">
              <a:off x="1746250" y="4133850"/>
              <a:ext cx="376238"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14" name="Rectangle 5" descr="Cork"/>
            <p:cNvSpPr>
              <a:spLocks noChangeArrowheads="1"/>
            </p:cNvSpPr>
            <p:nvPr/>
          </p:nvSpPr>
          <p:spPr bwMode="auto">
            <a:xfrm>
              <a:off x="1471613" y="4981575"/>
              <a:ext cx="890587"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15" name="Freeform 9"/>
            <p:cNvSpPr>
              <a:spLocks/>
            </p:cNvSpPr>
            <p:nvPr/>
          </p:nvSpPr>
          <p:spPr bwMode="auto">
            <a:xfrm>
              <a:off x="1465263"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 name="Up Arrow 99"/>
            <p:cNvSpPr>
              <a:spLocks noChangeArrowheads="1"/>
            </p:cNvSpPr>
            <p:nvPr/>
          </p:nvSpPr>
          <p:spPr bwMode="auto">
            <a:xfrm flipV="1">
              <a:off x="1816100"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17" name="Rectangle 108" descr="Cork"/>
            <p:cNvSpPr>
              <a:spLocks noChangeArrowheads="1"/>
            </p:cNvSpPr>
            <p:nvPr/>
          </p:nvSpPr>
          <p:spPr bwMode="auto">
            <a:xfrm>
              <a:off x="2370138"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18" name="Arc 217"/>
            <p:cNvSpPr/>
            <p:nvPr/>
          </p:nvSpPr>
          <p:spPr bwMode="auto">
            <a:xfrm flipV="1">
              <a:off x="2646363" y="4133850"/>
              <a:ext cx="376237"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19" name="Rectangle 5" descr="Cork"/>
            <p:cNvSpPr>
              <a:spLocks noChangeArrowheads="1"/>
            </p:cNvSpPr>
            <p:nvPr/>
          </p:nvSpPr>
          <p:spPr bwMode="auto">
            <a:xfrm>
              <a:off x="2370138"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20" name="Freeform 111"/>
            <p:cNvSpPr>
              <a:spLocks/>
            </p:cNvSpPr>
            <p:nvPr/>
          </p:nvSpPr>
          <p:spPr bwMode="auto">
            <a:xfrm>
              <a:off x="2365375"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1" name="Up Arrow 112"/>
            <p:cNvSpPr>
              <a:spLocks noChangeArrowheads="1"/>
            </p:cNvSpPr>
            <p:nvPr/>
          </p:nvSpPr>
          <p:spPr bwMode="auto">
            <a:xfrm flipV="1">
              <a:off x="2716213"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22" name="Rectangle 114" descr="Cork"/>
            <p:cNvSpPr>
              <a:spLocks noChangeArrowheads="1"/>
            </p:cNvSpPr>
            <p:nvPr/>
          </p:nvSpPr>
          <p:spPr bwMode="auto">
            <a:xfrm>
              <a:off x="3270250"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23" name="Arc 222"/>
            <p:cNvSpPr/>
            <p:nvPr/>
          </p:nvSpPr>
          <p:spPr bwMode="auto">
            <a:xfrm flipV="1">
              <a:off x="3546475" y="413385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24" name="Rectangle 5" descr="Cork"/>
            <p:cNvSpPr>
              <a:spLocks noChangeArrowheads="1"/>
            </p:cNvSpPr>
            <p:nvPr/>
          </p:nvSpPr>
          <p:spPr bwMode="auto">
            <a:xfrm>
              <a:off x="3270250"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25" name="Freeform 117"/>
            <p:cNvSpPr>
              <a:spLocks/>
            </p:cNvSpPr>
            <p:nvPr/>
          </p:nvSpPr>
          <p:spPr bwMode="auto">
            <a:xfrm>
              <a:off x="3263900"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 name="Up Arrow 118"/>
            <p:cNvSpPr>
              <a:spLocks noChangeArrowheads="1"/>
            </p:cNvSpPr>
            <p:nvPr/>
          </p:nvSpPr>
          <p:spPr bwMode="auto">
            <a:xfrm flipV="1">
              <a:off x="3616325"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27" name="Rectangle 120" descr="Cork"/>
            <p:cNvSpPr>
              <a:spLocks noChangeArrowheads="1"/>
            </p:cNvSpPr>
            <p:nvPr/>
          </p:nvSpPr>
          <p:spPr bwMode="auto">
            <a:xfrm>
              <a:off x="4170363"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28" name="Arc 227"/>
            <p:cNvSpPr/>
            <p:nvPr/>
          </p:nvSpPr>
          <p:spPr bwMode="auto">
            <a:xfrm flipV="1">
              <a:off x="4445000" y="4133850"/>
              <a:ext cx="376238"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29" name="Rectangle 5" descr="Cork"/>
            <p:cNvSpPr>
              <a:spLocks noChangeArrowheads="1"/>
            </p:cNvSpPr>
            <p:nvPr/>
          </p:nvSpPr>
          <p:spPr bwMode="auto">
            <a:xfrm>
              <a:off x="4170363"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30" name="Freeform 123"/>
            <p:cNvSpPr>
              <a:spLocks/>
            </p:cNvSpPr>
            <p:nvPr/>
          </p:nvSpPr>
          <p:spPr bwMode="auto">
            <a:xfrm>
              <a:off x="4164013"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1" name="Up Arrow 124"/>
            <p:cNvSpPr>
              <a:spLocks noChangeArrowheads="1"/>
            </p:cNvSpPr>
            <p:nvPr/>
          </p:nvSpPr>
          <p:spPr bwMode="auto">
            <a:xfrm flipV="1">
              <a:off x="4516438" y="5259388"/>
              <a:ext cx="185737" cy="246062"/>
            </a:xfrm>
            <a:prstGeom prst="upArrow">
              <a:avLst>
                <a:gd name="adj1" fmla="val 50000"/>
                <a:gd name="adj2" fmla="val 50342"/>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32" name="Rectangle 126" descr="Cork"/>
            <p:cNvSpPr>
              <a:spLocks noChangeArrowheads="1"/>
            </p:cNvSpPr>
            <p:nvPr/>
          </p:nvSpPr>
          <p:spPr bwMode="auto">
            <a:xfrm>
              <a:off x="5068888" y="3186113"/>
              <a:ext cx="892175" cy="279241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33" name="Arc 232"/>
            <p:cNvSpPr/>
            <p:nvPr/>
          </p:nvSpPr>
          <p:spPr bwMode="auto">
            <a:xfrm flipV="1">
              <a:off x="5345113" y="4133850"/>
              <a:ext cx="376237"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34" name="Rectangle 5" descr="Cork"/>
            <p:cNvSpPr>
              <a:spLocks noChangeArrowheads="1"/>
            </p:cNvSpPr>
            <p:nvPr/>
          </p:nvSpPr>
          <p:spPr bwMode="auto">
            <a:xfrm>
              <a:off x="5068888" y="4981575"/>
              <a:ext cx="892175" cy="847725"/>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35" name="Freeform 129"/>
            <p:cNvSpPr>
              <a:spLocks/>
            </p:cNvSpPr>
            <p:nvPr/>
          </p:nvSpPr>
          <p:spPr bwMode="auto">
            <a:xfrm>
              <a:off x="5064125"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6" name="Up Arrow 130"/>
            <p:cNvSpPr>
              <a:spLocks noChangeArrowheads="1"/>
            </p:cNvSpPr>
            <p:nvPr/>
          </p:nvSpPr>
          <p:spPr bwMode="auto">
            <a:xfrm flipV="1">
              <a:off x="5414963"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37" name="Rectangle 132" descr="Cork"/>
            <p:cNvSpPr>
              <a:spLocks noChangeArrowheads="1"/>
            </p:cNvSpPr>
            <p:nvPr/>
          </p:nvSpPr>
          <p:spPr bwMode="auto">
            <a:xfrm>
              <a:off x="5969000" y="4322763"/>
              <a:ext cx="892175" cy="1655762"/>
            </a:xfrm>
            <a:prstGeom prst="rect">
              <a:avLst/>
            </a:prstGeom>
            <a:solidFill>
              <a:srgbClr val="00B0F0"/>
            </a:solidFill>
            <a:ln w="12700">
              <a:solidFill>
                <a:schemeClr val="bg2"/>
              </a:solidFill>
              <a:miter lim="800000"/>
              <a:headEnd type="none" w="sm" len="sm"/>
              <a:tailEnd type="none" w="med" len="sm"/>
            </a:ln>
          </p:spPr>
          <p:txBody>
            <a:bodyPr wrap="none" anchor="ctr"/>
            <a:lstStyle/>
            <a:p>
              <a:pPr algn="ctr"/>
              <a:endParaRPr lang="en-US">
                <a:solidFill>
                  <a:schemeClr val="bg2"/>
                </a:solidFill>
                <a:latin typeface="Book Antiqua" pitchFamily="18" charset="0"/>
              </a:endParaRPr>
            </a:p>
          </p:txBody>
        </p:sp>
        <p:sp>
          <p:nvSpPr>
            <p:cNvPr id="238" name="Arc 237"/>
            <p:cNvSpPr/>
            <p:nvPr/>
          </p:nvSpPr>
          <p:spPr bwMode="auto">
            <a:xfrm flipV="1">
              <a:off x="6245225" y="4133850"/>
              <a:ext cx="374650" cy="454025"/>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a:spAutoFit/>
            </a:bodyPr>
            <a:lstStyle/>
            <a:p>
              <a:pPr>
                <a:spcBef>
                  <a:spcPct val="50000"/>
                </a:spcBef>
                <a:defRPr/>
              </a:pPr>
              <a:endParaRPr lang="en-US" sz="2800">
                <a:latin typeface="Times New Roman" pitchFamily="18" charset="0"/>
              </a:endParaRPr>
            </a:p>
          </p:txBody>
        </p:sp>
        <p:sp>
          <p:nvSpPr>
            <p:cNvPr id="239" name="Rectangle 5" descr="Cork"/>
            <p:cNvSpPr>
              <a:spLocks noChangeArrowheads="1"/>
            </p:cNvSpPr>
            <p:nvPr/>
          </p:nvSpPr>
          <p:spPr bwMode="auto">
            <a:xfrm>
              <a:off x="5969000" y="4627563"/>
              <a:ext cx="892175" cy="1201737"/>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tl"/>
            </a:blipFill>
            <a:ln>
              <a:noFill/>
            </a:ln>
            <a:extLst>
              <a:ext uri="{91240B29-F687-4F45-9708-019B960494DF}">
                <a14:hiddenLine xmlns:a14="http://schemas.microsoft.com/office/drawing/2010/main" w="12700">
                  <a:solidFill>
                    <a:srgbClr val="000000"/>
                  </a:solidFill>
                  <a:miter lim="800000"/>
                  <a:headEnd type="none" w="sm" len="sm"/>
                  <a:tailEnd type="none" w="med" len="sm"/>
                </a14:hiddenLine>
              </a:ext>
            </a:extLst>
          </p:spPr>
          <p:txBody>
            <a:bodyPr wrap="none" anchor="ctr"/>
            <a:lstStyle/>
            <a:p>
              <a:pPr algn="ctr"/>
              <a:endParaRPr lang="en-US">
                <a:solidFill>
                  <a:schemeClr val="bg2"/>
                </a:solidFill>
                <a:latin typeface="Book Antiqua" pitchFamily="18" charset="0"/>
              </a:endParaRPr>
            </a:p>
          </p:txBody>
        </p:sp>
        <p:sp>
          <p:nvSpPr>
            <p:cNvPr id="240" name="Freeform 135"/>
            <p:cNvSpPr>
              <a:spLocks/>
            </p:cNvSpPr>
            <p:nvPr/>
          </p:nvSpPr>
          <p:spPr bwMode="auto">
            <a:xfrm>
              <a:off x="5962650" y="2881313"/>
              <a:ext cx="892175" cy="3111500"/>
            </a:xfrm>
            <a:custGeom>
              <a:avLst/>
              <a:gdLst>
                <a:gd name="T0" fmla="*/ 0 w 2635046"/>
                <a:gd name="T1" fmla="*/ 18797 h 3254478"/>
                <a:gd name="T2" fmla="*/ 3329 w 2635046"/>
                <a:gd name="T3" fmla="*/ 3110876 h 3254478"/>
                <a:gd name="T4" fmla="*/ 892149 w 2635046"/>
                <a:gd name="T5" fmla="*/ 3110876 h 3254478"/>
                <a:gd name="T6" fmla="*/ 892149 w 2635046"/>
                <a:gd name="T7" fmla="*/ 0 h 32544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1" name="Up Arrow 136"/>
            <p:cNvSpPr>
              <a:spLocks noChangeArrowheads="1"/>
            </p:cNvSpPr>
            <p:nvPr/>
          </p:nvSpPr>
          <p:spPr bwMode="auto">
            <a:xfrm>
              <a:off x="6315075" y="5259388"/>
              <a:ext cx="187325" cy="246062"/>
            </a:xfrm>
            <a:prstGeom prst="upArrow">
              <a:avLst>
                <a:gd name="adj1" fmla="val 50000"/>
                <a:gd name="adj2" fmla="val 49915"/>
              </a:avLst>
            </a:prstGeom>
            <a:solidFill>
              <a:schemeClr val="accent1">
                <a:lumMod val="40000"/>
                <a:lumOff val="60000"/>
              </a:schemeClr>
            </a:solidFill>
            <a:ln w="12700" algn="ctr">
              <a:solidFill>
                <a:schemeClr val="tx2"/>
              </a:solidFill>
              <a:round/>
              <a:headEnd type="none" w="lg" len="med"/>
              <a:tailEnd type="none" w="lg" len="med"/>
            </a:ln>
          </p:spPr>
          <p:txBody>
            <a:bodyPr>
              <a:spAutoFit/>
            </a:bodyPr>
            <a:lstStyle/>
            <a:p>
              <a:pPr>
                <a:spcBef>
                  <a:spcPct val="50000"/>
                </a:spcBef>
              </a:pPr>
              <a:endParaRPr lang="en-US" sz="2800">
                <a:latin typeface="Times New Roman" pitchFamily="18" charset="0"/>
              </a:endParaRPr>
            </a:p>
          </p:txBody>
        </p:sp>
        <p:sp>
          <p:nvSpPr>
            <p:cNvPr id="242" name="Rectangle 137"/>
            <p:cNvSpPr>
              <a:spLocks noChangeArrowheads="1"/>
            </p:cNvSpPr>
            <p:nvPr/>
          </p:nvSpPr>
          <p:spPr bwMode="auto">
            <a:xfrm>
              <a:off x="1484313" y="5838825"/>
              <a:ext cx="5319712" cy="134938"/>
            </a:xfrm>
            <a:prstGeom prst="rect">
              <a:avLst/>
            </a:prstGeom>
            <a:solidFill>
              <a:srgbClr val="00B0F0"/>
            </a:solidFill>
            <a:ln>
              <a:noFill/>
            </a:ln>
            <a:extLst>
              <a:ext uri="{91240B29-F687-4F45-9708-019B960494DF}">
                <a14:hiddenLine xmlns:a14="http://schemas.microsoft.com/office/drawing/2010/main" w="12700" algn="ctr">
                  <a:solidFill>
                    <a:srgbClr val="000000"/>
                  </a:solidFill>
                  <a:round/>
                  <a:headEnd type="none" w="lg" len="med"/>
                  <a:tailEnd type="none" w="lg" len="med"/>
                </a14:hiddenLine>
              </a:ext>
            </a:extLst>
          </p:spPr>
          <p:txBody>
            <a:bodyPr/>
            <a:lstStyle/>
            <a:p>
              <a:pPr>
                <a:spcBef>
                  <a:spcPct val="50000"/>
                </a:spcBef>
              </a:pPr>
              <a:endParaRPr lang="en-US" sz="2800">
                <a:latin typeface="Times New Roman" pitchFamily="18" charset="0"/>
              </a:endParaRPr>
            </a:p>
          </p:txBody>
        </p:sp>
        <p:cxnSp>
          <p:nvCxnSpPr>
            <p:cNvPr id="243" name="Straight Connector 142"/>
            <p:cNvCxnSpPr>
              <a:cxnSpLocks noChangeShapeType="1"/>
            </p:cNvCxnSpPr>
            <p:nvPr/>
          </p:nvCxnSpPr>
          <p:spPr bwMode="auto">
            <a:xfrm rot="10800000">
              <a:off x="144463" y="4979988"/>
              <a:ext cx="1631950"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4" name="Straight Connector 143"/>
            <p:cNvCxnSpPr>
              <a:cxnSpLocks noChangeShapeType="1"/>
            </p:cNvCxnSpPr>
            <p:nvPr/>
          </p:nvCxnSpPr>
          <p:spPr bwMode="auto">
            <a:xfrm rot="10800000">
              <a:off x="66675" y="5819775"/>
              <a:ext cx="1741488"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5" name="Straight Arrow Connector 144"/>
            <p:cNvCxnSpPr>
              <a:cxnSpLocks noChangeShapeType="1"/>
            </p:cNvCxnSpPr>
            <p:nvPr/>
          </p:nvCxnSpPr>
          <p:spPr bwMode="auto">
            <a:xfrm rot="16200000" flipH="1">
              <a:off x="-56356" y="5406232"/>
              <a:ext cx="871537" cy="0"/>
            </a:xfrm>
            <a:prstGeom prst="straightConnector1">
              <a:avLst/>
            </a:prstGeom>
            <a:noFill/>
            <a:ln w="12700" algn="ctr">
              <a:solidFill>
                <a:schemeClr val="tx1"/>
              </a:solidFill>
              <a:round/>
              <a:headEnd type="triangle" w="lg" len="med"/>
              <a:tailEnd type="triangle" w="lg" len="med"/>
            </a:ln>
            <a:extLst>
              <a:ext uri="{909E8E84-426E-40DD-AFC4-6F175D3DCCD1}">
                <a14:hiddenFill xmlns:a14="http://schemas.microsoft.com/office/drawing/2010/main">
                  <a:noFill/>
                </a14:hiddenFill>
              </a:ext>
            </a:extLst>
          </p:spPr>
        </p:cxnSp>
        <p:cxnSp>
          <p:nvCxnSpPr>
            <p:cNvPr id="246" name="Straight Connector 145"/>
            <p:cNvCxnSpPr>
              <a:cxnSpLocks noChangeShapeType="1"/>
            </p:cNvCxnSpPr>
            <p:nvPr/>
          </p:nvCxnSpPr>
          <p:spPr bwMode="auto">
            <a:xfrm rot="10800000">
              <a:off x="179388" y="4611688"/>
              <a:ext cx="5857875"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7" name="Straight Connector 147"/>
            <p:cNvCxnSpPr>
              <a:cxnSpLocks noChangeShapeType="1"/>
            </p:cNvCxnSpPr>
            <p:nvPr/>
          </p:nvCxnSpPr>
          <p:spPr bwMode="auto">
            <a:xfrm rot="10800000">
              <a:off x="238125" y="3205163"/>
              <a:ext cx="1631950"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cxnSp>
          <p:nvCxnSpPr>
            <p:cNvPr id="248" name="Straight Arrow Connector 149"/>
            <p:cNvCxnSpPr>
              <a:cxnSpLocks noChangeShapeType="1"/>
            </p:cNvCxnSpPr>
            <p:nvPr/>
          </p:nvCxnSpPr>
          <p:spPr bwMode="auto">
            <a:xfrm rot="5400000">
              <a:off x="-214313" y="3763963"/>
              <a:ext cx="1096963" cy="1588"/>
            </a:xfrm>
            <a:prstGeom prst="straightConnector1">
              <a:avLst/>
            </a:prstGeom>
            <a:noFill/>
            <a:ln w="12700" algn="ctr">
              <a:solidFill>
                <a:schemeClr val="tx1"/>
              </a:solidFill>
              <a:round/>
              <a:headEnd type="triangle" w="lg" len="med"/>
              <a:tailEnd type="triangle" w="lg" len="med"/>
            </a:ln>
            <a:extLst>
              <a:ext uri="{909E8E84-426E-40DD-AFC4-6F175D3DCCD1}">
                <a14:hiddenFill xmlns:a14="http://schemas.microsoft.com/office/drawing/2010/main">
                  <a:noFill/>
                </a14:hiddenFill>
              </a:ext>
            </a:extLst>
          </p:spPr>
        </p:cxnSp>
        <p:cxnSp>
          <p:nvCxnSpPr>
            <p:cNvPr id="249" name="Straight Connector 150"/>
            <p:cNvCxnSpPr>
              <a:cxnSpLocks noChangeShapeType="1"/>
            </p:cNvCxnSpPr>
            <p:nvPr/>
          </p:nvCxnSpPr>
          <p:spPr bwMode="auto">
            <a:xfrm rot="10800000">
              <a:off x="193675" y="4330700"/>
              <a:ext cx="5857875" cy="0"/>
            </a:xfrm>
            <a:prstGeom prst="line">
              <a:avLst/>
            </a:prstGeom>
            <a:noFill/>
            <a:ln w="12700" algn="ctr">
              <a:solidFill>
                <a:schemeClr val="tx1"/>
              </a:solidFill>
              <a:prstDash val="sysDot"/>
              <a:round/>
              <a:headEnd type="none" w="lg" len="med"/>
              <a:tailEnd type="none" w="lg" len="med"/>
            </a:ln>
            <a:extLst>
              <a:ext uri="{909E8E84-426E-40DD-AFC4-6F175D3DCCD1}">
                <a14:hiddenFill xmlns:a14="http://schemas.microsoft.com/office/drawing/2010/main">
                  <a:noFill/>
                </a14:hiddenFill>
              </a:ext>
            </a:extLst>
          </p:spPr>
        </p:cxnSp>
        <p:sp>
          <p:nvSpPr>
            <p:cNvPr id="250" name="Up Arrow 153"/>
            <p:cNvSpPr>
              <a:spLocks noChangeArrowheads="1"/>
            </p:cNvSpPr>
            <p:nvPr/>
          </p:nvSpPr>
          <p:spPr bwMode="auto">
            <a:xfrm rot="5400000">
              <a:off x="7087394" y="3442494"/>
              <a:ext cx="98425" cy="322263"/>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1" name="Up Arrow 154"/>
            <p:cNvSpPr>
              <a:spLocks noChangeArrowheads="1"/>
            </p:cNvSpPr>
            <p:nvPr/>
          </p:nvSpPr>
          <p:spPr bwMode="auto">
            <a:xfrm rot="5400000">
              <a:off x="7088188" y="4217987"/>
              <a:ext cx="96838" cy="322263"/>
            </a:xfrm>
            <a:prstGeom prst="upArrow">
              <a:avLst>
                <a:gd name="adj1" fmla="val 50000"/>
                <a:gd name="adj2" fmla="val 50288"/>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2" name="Up Arrow 155"/>
            <p:cNvSpPr>
              <a:spLocks noChangeArrowheads="1"/>
            </p:cNvSpPr>
            <p:nvPr/>
          </p:nvSpPr>
          <p:spPr bwMode="auto">
            <a:xfrm rot="5400000">
              <a:off x="7088188" y="4992687"/>
              <a:ext cx="96838" cy="322263"/>
            </a:xfrm>
            <a:prstGeom prst="upArrow">
              <a:avLst>
                <a:gd name="adj1" fmla="val 50000"/>
                <a:gd name="adj2" fmla="val 50288"/>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3" name="Up Arrow 156"/>
            <p:cNvSpPr>
              <a:spLocks noChangeArrowheads="1"/>
            </p:cNvSpPr>
            <p:nvPr/>
          </p:nvSpPr>
          <p:spPr bwMode="auto">
            <a:xfrm rot="5400000">
              <a:off x="7087394" y="5768181"/>
              <a:ext cx="98425" cy="322263"/>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4" name="Up Arrow 157"/>
            <p:cNvSpPr>
              <a:spLocks noChangeArrowheads="1"/>
            </p:cNvSpPr>
            <p:nvPr/>
          </p:nvSpPr>
          <p:spPr bwMode="auto">
            <a:xfrm rot="5400000">
              <a:off x="8793956" y="3839370"/>
              <a:ext cx="98425" cy="322262"/>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5" name="Up Arrow 158"/>
            <p:cNvSpPr>
              <a:spLocks noChangeArrowheads="1"/>
            </p:cNvSpPr>
            <p:nvPr/>
          </p:nvSpPr>
          <p:spPr bwMode="auto">
            <a:xfrm rot="5400000">
              <a:off x="8793956" y="4614070"/>
              <a:ext cx="98425" cy="322262"/>
            </a:xfrm>
            <a:prstGeom prst="upArrow">
              <a:avLst>
                <a:gd name="adj1" fmla="val 50000"/>
                <a:gd name="adj2" fmla="val 4947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sp>
          <p:nvSpPr>
            <p:cNvPr id="256" name="Up Arrow 159"/>
            <p:cNvSpPr>
              <a:spLocks noChangeArrowheads="1"/>
            </p:cNvSpPr>
            <p:nvPr/>
          </p:nvSpPr>
          <p:spPr bwMode="auto">
            <a:xfrm rot="5400000">
              <a:off x="8794750" y="5389563"/>
              <a:ext cx="96838" cy="322262"/>
            </a:xfrm>
            <a:prstGeom prst="upArrow">
              <a:avLst>
                <a:gd name="adj1" fmla="val 50000"/>
                <a:gd name="adj2" fmla="val 50287"/>
              </a:avLst>
            </a:prstGeom>
            <a:solidFill>
              <a:schemeClr val="accent1">
                <a:lumMod val="40000"/>
                <a:lumOff val="60000"/>
              </a:schemeClr>
            </a:solidFill>
            <a:ln w="12700" algn="ctr">
              <a:solidFill>
                <a:schemeClr val="tx2"/>
              </a:solidFill>
              <a:round/>
              <a:headEnd type="none" w="lg" len="med"/>
              <a:tailEnd type="none" w="lg" len="med"/>
            </a:ln>
          </p:spPr>
          <p:txBody>
            <a:bodyPr/>
            <a:lstStyle/>
            <a:p>
              <a:pPr>
                <a:spcBef>
                  <a:spcPct val="50000"/>
                </a:spcBef>
              </a:pPr>
              <a:endParaRPr lang="en-US" sz="2800">
                <a:latin typeface="Times New Roman" pitchFamily="18" charset="0"/>
              </a:endParaRPr>
            </a:p>
          </p:txBody>
        </p:sp>
      </p:gr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6" name="Title 1"/>
          <p:cNvSpPr txBox="1">
            <a:spLocks/>
          </p:cNvSpPr>
          <p:nvPr/>
        </p:nvSpPr>
        <p:spPr>
          <a:xfrm>
            <a:off x="0" y="304800"/>
            <a:ext cx="7239000" cy="10207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SRSF vs. </a:t>
            </a:r>
            <a:r>
              <a:rPr lang="es-HN" b="1" dirty="0" err="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Other</a:t>
            </a:r>
            <a:r>
              <a:rPr lang="es-HN"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 </a:t>
            </a:r>
            <a:r>
              <a:rPr lang="es-HN" b="1" dirty="0" err="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rPr>
              <a:t>Filters</a:t>
            </a:r>
            <a:endParaRPr lang="en-US" b="1" dirty="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101600">
                  <a:schemeClr val="bg1">
                    <a:lumMod val="50000"/>
                    <a:alpha val="60000"/>
                  </a:schemeClr>
                </a:glo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848476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5481</TotalTime>
  <Words>1443</Words>
  <Application>Microsoft Office PowerPoint</Application>
  <PresentationFormat>On-screen Show (4:3)</PresentationFormat>
  <Paragraphs>215</Paragraphs>
  <Slides>35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Office Theme</vt:lpstr>
      <vt:lpstr>Equation</vt:lpstr>
      <vt:lpstr>Evaluation of the Performance of the AguaClara Stacked Rapid Sand Filter (SRSF)</vt:lpstr>
      <vt:lpstr>Contents</vt:lpstr>
      <vt:lpstr>AguaClara Technology</vt:lpstr>
      <vt:lpstr>AguaClara Program</vt:lpstr>
      <vt:lpstr>Contents</vt:lpstr>
      <vt:lpstr>SRSF vs. Other Filters</vt:lpstr>
      <vt:lpstr>PowerPoint Presentation</vt:lpstr>
      <vt:lpstr>SRSF vs. Other Filters</vt:lpstr>
      <vt:lpstr>PowerPoint Presentation</vt:lpstr>
      <vt:lpstr>PowerPoint Presentation</vt:lpstr>
      <vt:lpstr>PowerPoint Presentation</vt:lpstr>
      <vt:lpstr>PowerPoint Presentation</vt:lpstr>
      <vt:lpstr>SRSF vs. Other Filters</vt:lpstr>
      <vt:lpstr>Contents</vt:lpstr>
      <vt:lpstr>Siphon Hydrostatics</vt:lpstr>
      <vt:lpstr>Siphon Hydrostatics</vt:lpstr>
      <vt:lpstr>Siphon Hydrostatics</vt:lpstr>
      <vt:lpstr>Siphon Hydrostatics</vt:lpstr>
      <vt:lpstr>PowerPoint Presentation</vt:lpstr>
      <vt:lpstr>PowerPoint Presentation</vt:lpstr>
      <vt:lpstr>PowerPoint Presentation</vt:lpstr>
      <vt:lpstr>Contents</vt:lpstr>
      <vt:lpstr>Hydraulic Control System</vt:lpstr>
      <vt:lpstr>Control boxes for the SRSF</vt:lpstr>
      <vt:lpstr>Contents</vt:lpstr>
      <vt:lpstr>Performance</vt:lpstr>
      <vt:lpstr>Performance</vt:lpstr>
      <vt:lpstr>Performance</vt:lpstr>
      <vt:lpstr>Contents</vt:lpstr>
      <vt:lpstr>Conclusions</vt:lpstr>
      <vt:lpstr>Conclusions</vt:lpstr>
      <vt:lpstr>Recommendations</vt:lpstr>
      <vt:lpstr>Recommendations</vt:lpstr>
      <vt:lpstr>PowerPoint Presentation</vt:lpstr>
      <vt:lpstr>Flow Distribution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 Will</dc:creator>
  <cp:lastModifiedBy>Jeff Will</cp:lastModifiedBy>
  <cp:revision>117</cp:revision>
  <dcterms:created xsi:type="dcterms:W3CDTF">2012-05-07T17:59:25Z</dcterms:created>
  <dcterms:modified xsi:type="dcterms:W3CDTF">2012-06-04T19:09:58Z</dcterms:modified>
</cp:coreProperties>
</file>