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omments/comment1.xml" ContentType="application/vnd.openxmlformats-officedocument.presentationml.comment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96" r:id="rId2"/>
    <p:sldId id="297" r:id="rId3"/>
    <p:sldId id="341" r:id="rId4"/>
    <p:sldId id="354" r:id="rId5"/>
    <p:sldId id="342" r:id="rId6"/>
    <p:sldId id="343" r:id="rId7"/>
    <p:sldId id="299" r:id="rId8"/>
    <p:sldId id="300" r:id="rId9"/>
    <p:sldId id="301" r:id="rId10"/>
    <p:sldId id="346" r:id="rId11"/>
    <p:sldId id="302" r:id="rId12"/>
    <p:sldId id="303" r:id="rId13"/>
    <p:sldId id="328" r:id="rId14"/>
    <p:sldId id="349" r:id="rId15"/>
    <p:sldId id="304" r:id="rId16"/>
    <p:sldId id="347" r:id="rId17"/>
    <p:sldId id="305" r:id="rId18"/>
    <p:sldId id="348" r:id="rId19"/>
    <p:sldId id="350" r:id="rId20"/>
    <p:sldId id="355" r:id="rId21"/>
    <p:sldId id="356" r:id="rId22"/>
    <p:sldId id="308" r:id="rId23"/>
    <p:sldId id="315" r:id="rId24"/>
    <p:sldId id="316" r:id="rId25"/>
    <p:sldId id="352" r:id="rId26"/>
    <p:sldId id="309" r:id="rId27"/>
    <p:sldId id="306" r:id="rId28"/>
    <p:sldId id="310" r:id="rId29"/>
    <p:sldId id="344" r:id="rId30"/>
    <p:sldId id="340" r:id="rId31"/>
    <p:sldId id="353" r:id="rId32"/>
    <p:sldId id="317" r:id="rId33"/>
    <p:sldId id="319" r:id="rId34"/>
    <p:sldId id="321"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ff Will" initials="JCW" lastIdx="2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53A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633" autoAdjust="0"/>
  </p:normalViewPr>
  <p:slideViewPr>
    <p:cSldViewPr>
      <p:cViewPr varScale="1">
        <p:scale>
          <a:sx n="62" d="100"/>
          <a:sy n="62" d="100"/>
        </p:scale>
        <p:origin x="-2184" y="-78"/>
      </p:cViewPr>
      <p:guideLst>
        <p:guide orient="horz" pos="2160"/>
        <p:guide pos="2880"/>
      </p:guideLst>
    </p:cSldViewPr>
  </p:slideViewPr>
  <p:notesTextViewPr>
    <p:cViewPr>
      <p:scale>
        <a:sx n="1" d="1"/>
        <a:sy n="1" d="1"/>
      </p:scale>
      <p:origin x="0" y="0"/>
    </p:cViewPr>
  </p:notesTextViewPr>
  <p:notesViewPr>
    <p:cSldViewPr>
      <p:cViewPr varScale="1">
        <p:scale>
          <a:sx n="70" d="100"/>
          <a:sy n="70" d="100"/>
        </p:scale>
        <p:origin x="-324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w24\Documents\Mathcad%2015%20files\World%20Bank%20Enonomics.xmcd\Embedding%204"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I:\AguaClara\AIDIS%20CA%20San%20Salvador\Cuatro%20Comunidades%20Datos%20solos%202009,2010,2011%2003011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'[Worksheet in World Bank Enonomics.xmcd]Sheet1'!$A$2</c:f>
              <c:strCache>
                <c:ptCount val="1"/>
                <c:pt idx="0">
                  <c:v>chlorine</c:v>
                </c:pt>
              </c:strCache>
            </c:strRef>
          </c:tx>
          <c:spPr>
            <a:solidFill>
              <a:srgbClr val="00B050"/>
            </a:solidFill>
            <a:scene3d>
              <a:camera prst="orthographicFront"/>
              <a:lightRig rig="threePt" dir="t"/>
            </a:scene3d>
            <a:sp3d>
              <a:bevelT/>
            </a:sp3d>
          </c:spPr>
          <c:invertIfNegative val="0"/>
          <c:cat>
            <c:strRef>
              <c:f>'[Worksheet in World Bank Enonomics.xmcd]Sheet1'!$B$1:$C$1</c:f>
              <c:strCache>
                <c:ptCount val="2"/>
                <c:pt idx="0">
                  <c:v>Mechanized</c:v>
                </c:pt>
                <c:pt idx="1">
                  <c:v>AguaClara</c:v>
                </c:pt>
              </c:strCache>
            </c:strRef>
          </c:cat>
          <c:val>
            <c:numRef>
              <c:f>'[Worksheet in World Bank Enonomics.xmcd]Sheet1'!$B$2:$C$2</c:f>
              <c:numCache>
                <c:formatCode>_("$"* #,##0_);_("$"* \(#,##0\);_("$"* "-"??_);_(@_)</c:formatCode>
                <c:ptCount val="2"/>
                <c:pt idx="0">
                  <c:v>7.5555555555555536</c:v>
                </c:pt>
                <c:pt idx="1">
                  <c:v>7.5555555555555536</c:v>
                </c:pt>
              </c:numCache>
            </c:numRef>
          </c:val>
        </c:ser>
        <c:ser>
          <c:idx val="1"/>
          <c:order val="1"/>
          <c:tx>
            <c:strRef>
              <c:f>'[Worksheet in World Bank Enonomics.xmcd]Sheet1'!$A$3</c:f>
              <c:strCache>
                <c:ptCount val="1"/>
                <c:pt idx="0">
                  <c:v>coagulant</c:v>
                </c:pt>
              </c:strCache>
            </c:strRef>
          </c:tx>
          <c:spPr>
            <a:solidFill>
              <a:srgbClr val="FFFF00"/>
            </a:solidFill>
            <a:scene3d>
              <a:camera prst="orthographicFront"/>
              <a:lightRig rig="threePt" dir="t"/>
            </a:scene3d>
            <a:sp3d>
              <a:bevelT/>
            </a:sp3d>
          </c:spPr>
          <c:invertIfNegative val="0"/>
          <c:cat>
            <c:strRef>
              <c:f>'[Worksheet in World Bank Enonomics.xmcd]Sheet1'!$B$1:$C$1</c:f>
              <c:strCache>
                <c:ptCount val="2"/>
                <c:pt idx="0">
                  <c:v>Mechanized</c:v>
                </c:pt>
                <c:pt idx="1">
                  <c:v>AguaClara</c:v>
                </c:pt>
              </c:strCache>
            </c:strRef>
          </c:cat>
          <c:val>
            <c:numRef>
              <c:f>'[Worksheet in World Bank Enonomics.xmcd]Sheet1'!$B$3:$C$3</c:f>
              <c:numCache>
                <c:formatCode>_("$"* #,##0_);_("$"* \(#,##0\);_("$"* "-"??_);_(@_)</c:formatCode>
                <c:ptCount val="2"/>
                <c:pt idx="0">
                  <c:v>18.160000000000004</c:v>
                </c:pt>
                <c:pt idx="1">
                  <c:v>18.160000000000004</c:v>
                </c:pt>
              </c:numCache>
            </c:numRef>
          </c:val>
        </c:ser>
        <c:ser>
          <c:idx val="2"/>
          <c:order val="2"/>
          <c:tx>
            <c:strRef>
              <c:f>'[Worksheet in World Bank Enonomics.xmcd]Sheet1'!$A$4</c:f>
              <c:strCache>
                <c:ptCount val="1"/>
                <c:pt idx="0">
                  <c:v>electricity</c:v>
                </c:pt>
              </c:strCache>
            </c:strRef>
          </c:tx>
          <c:spPr>
            <a:solidFill>
              <a:srgbClr val="FF0000"/>
            </a:solidFill>
            <a:scene3d>
              <a:camera prst="orthographicFront"/>
              <a:lightRig rig="threePt" dir="t"/>
            </a:scene3d>
            <a:sp3d>
              <a:bevelT/>
            </a:sp3d>
          </c:spPr>
          <c:invertIfNegative val="0"/>
          <c:cat>
            <c:strRef>
              <c:f>'[Worksheet in World Bank Enonomics.xmcd]Sheet1'!$B$1:$C$1</c:f>
              <c:strCache>
                <c:ptCount val="2"/>
                <c:pt idx="0">
                  <c:v>Mechanized</c:v>
                </c:pt>
                <c:pt idx="1">
                  <c:v>AguaClara</c:v>
                </c:pt>
              </c:strCache>
            </c:strRef>
          </c:cat>
          <c:val>
            <c:numRef>
              <c:f>'[Worksheet in World Bank Enonomics.xmcd]Sheet1'!$B$4:$C$4</c:f>
              <c:numCache>
                <c:formatCode>_("$"* #,##0_);_("$"* \(#,##0\);_("$"* "-"??_);_(@_)</c:formatCode>
                <c:ptCount val="2"/>
                <c:pt idx="0">
                  <c:v>17.777777777777779</c:v>
                </c:pt>
                <c:pt idx="1">
                  <c:v>0</c:v>
                </c:pt>
              </c:numCache>
            </c:numRef>
          </c:val>
        </c:ser>
        <c:ser>
          <c:idx val="3"/>
          <c:order val="3"/>
          <c:tx>
            <c:strRef>
              <c:f>'[Worksheet in World Bank Enonomics.xmcd]Sheet1'!$A$5</c:f>
              <c:strCache>
                <c:ptCount val="1"/>
                <c:pt idx="0">
                  <c:v>capital</c:v>
                </c:pt>
              </c:strCache>
            </c:strRef>
          </c:tx>
          <c:spPr>
            <a:solidFill>
              <a:schemeClr val="bg1">
                <a:lumMod val="50000"/>
              </a:schemeClr>
            </a:solidFill>
            <a:scene3d>
              <a:camera prst="orthographicFront"/>
              <a:lightRig rig="threePt" dir="t"/>
            </a:scene3d>
            <a:sp3d>
              <a:bevelT/>
            </a:sp3d>
          </c:spPr>
          <c:invertIfNegative val="0"/>
          <c:cat>
            <c:strRef>
              <c:f>'[Worksheet in World Bank Enonomics.xmcd]Sheet1'!$B$1:$C$1</c:f>
              <c:strCache>
                <c:ptCount val="2"/>
                <c:pt idx="0">
                  <c:v>Mechanized</c:v>
                </c:pt>
                <c:pt idx="1">
                  <c:v>AguaClara</c:v>
                </c:pt>
              </c:strCache>
            </c:strRef>
          </c:cat>
          <c:val>
            <c:numRef>
              <c:f>'[Worksheet in World Bank Enonomics.xmcd]Sheet1'!$B$5:$C$5</c:f>
              <c:numCache>
                <c:formatCode>_("$"* #,##0_);_("$"* \(#,##0\);_("$"* "-"??_);_(@_)</c:formatCode>
                <c:ptCount val="2"/>
                <c:pt idx="0">
                  <c:v>30.421214055185747</c:v>
                </c:pt>
                <c:pt idx="1">
                  <c:v>15.210607027592873</c:v>
                </c:pt>
              </c:numCache>
            </c:numRef>
          </c:val>
        </c:ser>
        <c:ser>
          <c:idx val="4"/>
          <c:order val="4"/>
          <c:tx>
            <c:strRef>
              <c:f>'[Worksheet in World Bank Enonomics.xmcd]Sheet1'!$A$6</c:f>
              <c:strCache>
                <c:ptCount val="1"/>
                <c:pt idx="0">
                  <c:v>finance</c:v>
                </c:pt>
              </c:strCache>
            </c:strRef>
          </c:tx>
          <c:spPr>
            <a:solidFill>
              <a:srgbClr val="0070C0"/>
            </a:solidFill>
            <a:scene3d>
              <a:camera prst="orthographicFront"/>
              <a:lightRig rig="threePt" dir="t"/>
            </a:scene3d>
            <a:sp3d>
              <a:bevelT/>
            </a:sp3d>
          </c:spPr>
          <c:invertIfNegative val="0"/>
          <c:cat>
            <c:strRef>
              <c:f>'[Worksheet in World Bank Enonomics.xmcd]Sheet1'!$B$1:$C$1</c:f>
              <c:strCache>
                <c:ptCount val="2"/>
                <c:pt idx="0">
                  <c:v>Mechanized</c:v>
                </c:pt>
                <c:pt idx="1">
                  <c:v>AguaClara</c:v>
                </c:pt>
              </c:strCache>
            </c:strRef>
          </c:cat>
          <c:val>
            <c:numRef>
              <c:f>'[Worksheet in World Bank Enonomics.xmcd]Sheet1'!$B$6:$C$6</c:f>
              <c:numCache>
                <c:formatCode>_("$"* #,##0_);_("$"* \(#,##0\);_("$"* "-"??_);_(@_)</c:formatCode>
                <c:ptCount val="2"/>
                <c:pt idx="0">
                  <c:v>23.54028322584653</c:v>
                </c:pt>
                <c:pt idx="1">
                  <c:v>11.770141612923265</c:v>
                </c:pt>
              </c:numCache>
            </c:numRef>
          </c:val>
        </c:ser>
        <c:dLbls>
          <c:showLegendKey val="0"/>
          <c:showVal val="0"/>
          <c:showCatName val="0"/>
          <c:showSerName val="0"/>
          <c:showPercent val="0"/>
          <c:showBubbleSize val="0"/>
        </c:dLbls>
        <c:gapWidth val="150"/>
        <c:overlap val="100"/>
        <c:axId val="86018688"/>
        <c:axId val="86020480"/>
      </c:barChart>
      <c:catAx>
        <c:axId val="86018688"/>
        <c:scaling>
          <c:orientation val="minMax"/>
        </c:scaling>
        <c:delete val="0"/>
        <c:axPos val="b"/>
        <c:numFmt formatCode="General" sourceLinked="1"/>
        <c:majorTickMark val="out"/>
        <c:minorTickMark val="none"/>
        <c:tickLblPos val="nextTo"/>
        <c:crossAx val="86020480"/>
        <c:crosses val="autoZero"/>
        <c:auto val="1"/>
        <c:lblAlgn val="ctr"/>
        <c:lblOffset val="100"/>
        <c:noMultiLvlLbl val="0"/>
      </c:catAx>
      <c:valAx>
        <c:axId val="86020480"/>
        <c:scaling>
          <c:orientation val="minMax"/>
        </c:scaling>
        <c:delete val="0"/>
        <c:axPos val="l"/>
        <c:title>
          <c:tx>
            <c:rich>
              <a:bodyPr rot="-5400000" vert="horz"/>
              <a:lstStyle/>
              <a:p>
                <a:pPr>
                  <a:defRPr/>
                </a:pPr>
                <a:r>
                  <a:rPr lang="en-US"/>
                  <a:t>USD per 1 million liters</a:t>
                </a:r>
              </a:p>
            </c:rich>
          </c:tx>
          <c:layout>
            <c:manualLayout>
              <c:xMode val="edge"/>
              <c:yMode val="edge"/>
              <c:x val="8.5388794485795651E-3"/>
              <c:y val="6.0793140407288331E-2"/>
            </c:manualLayout>
          </c:layout>
          <c:overlay val="0"/>
        </c:title>
        <c:numFmt formatCode="_(&quot;$&quot;* #,##0_);_(&quot;$&quot;* \(#,##0\);_(&quot;$&quot;* &quot;-&quot;??_);_(@_)" sourceLinked="1"/>
        <c:majorTickMark val="out"/>
        <c:minorTickMark val="none"/>
        <c:tickLblPos val="nextTo"/>
        <c:crossAx val="86018688"/>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v>Raw Water Turbidity</c:v>
          </c:tx>
          <c:marker>
            <c:symbol val="none"/>
          </c:marker>
          <c:xVal>
            <c:numRef>
              <c:f>'Datos gráfico 2009, 2010, 2011'!$D$1392:$D$1564</c:f>
              <c:numCache>
                <c:formatCode>d\-m\-yy\ h:mm;@</c:formatCode>
                <c:ptCount val="173"/>
                <c:pt idx="0">
                  <c:v>41153.253472222219</c:v>
                </c:pt>
                <c:pt idx="1">
                  <c:v>41153.354166666664</c:v>
                </c:pt>
                <c:pt idx="2">
                  <c:v>41153.454861111109</c:v>
                </c:pt>
                <c:pt idx="3">
                  <c:v>41153.524305555555</c:v>
                </c:pt>
                <c:pt idx="4">
                  <c:v>41153.67083333333</c:v>
                </c:pt>
                <c:pt idx="5">
                  <c:v>41154.274305555555</c:v>
                </c:pt>
                <c:pt idx="6">
                  <c:v>41154.347222222219</c:v>
                </c:pt>
                <c:pt idx="7">
                  <c:v>41154.423611111109</c:v>
                </c:pt>
                <c:pt idx="8">
                  <c:v>41154.504861111112</c:v>
                </c:pt>
                <c:pt idx="9">
                  <c:v>41154.583333333336</c:v>
                </c:pt>
                <c:pt idx="10">
                  <c:v>41154.673611111109</c:v>
                </c:pt>
                <c:pt idx="11">
                  <c:v>41154.649305555555</c:v>
                </c:pt>
                <c:pt idx="12">
                  <c:v>41155.159722222219</c:v>
                </c:pt>
                <c:pt idx="13">
                  <c:v>41155.197916666664</c:v>
                </c:pt>
                <c:pt idx="14">
                  <c:v>41155.215277777781</c:v>
                </c:pt>
                <c:pt idx="15">
                  <c:v>41155.291666666664</c:v>
                </c:pt>
                <c:pt idx="16">
                  <c:v>41155.388888888891</c:v>
                </c:pt>
                <c:pt idx="17">
                  <c:v>41155.645833333336</c:v>
                </c:pt>
                <c:pt idx="18">
                  <c:v>41156.25</c:v>
                </c:pt>
                <c:pt idx="19">
                  <c:v>41156.305555555555</c:v>
                </c:pt>
                <c:pt idx="20">
                  <c:v>41156.381944444445</c:v>
                </c:pt>
                <c:pt idx="21">
                  <c:v>41156.659722222219</c:v>
                </c:pt>
                <c:pt idx="22">
                  <c:v>41157.256944444445</c:v>
                </c:pt>
                <c:pt idx="23">
                  <c:v>41157.333333333336</c:v>
                </c:pt>
                <c:pt idx="24">
                  <c:v>41157.440972222219</c:v>
                </c:pt>
                <c:pt idx="25">
                  <c:v>41157.520833333336</c:v>
                </c:pt>
                <c:pt idx="26">
                  <c:v>41157.625</c:v>
                </c:pt>
                <c:pt idx="27">
                  <c:v>41158.291666666664</c:v>
                </c:pt>
                <c:pt idx="28">
                  <c:v>41158.388888888891</c:v>
                </c:pt>
                <c:pt idx="29">
                  <c:v>41158.493055555555</c:v>
                </c:pt>
                <c:pt idx="30">
                  <c:v>41158.564583333333</c:v>
                </c:pt>
                <c:pt idx="31">
                  <c:v>41158.666666666664</c:v>
                </c:pt>
                <c:pt idx="32">
                  <c:v>41159.256944444445</c:v>
                </c:pt>
                <c:pt idx="33">
                  <c:v>41159.350694444445</c:v>
                </c:pt>
                <c:pt idx="34">
                  <c:v>41159.482638888891</c:v>
                </c:pt>
                <c:pt idx="35">
                  <c:v>41159.541666666664</c:v>
                </c:pt>
                <c:pt idx="36">
                  <c:v>41159.613194444442</c:v>
                </c:pt>
                <c:pt idx="37">
                  <c:v>41159.8125</c:v>
                </c:pt>
                <c:pt idx="38">
                  <c:v>41160.173611111109</c:v>
                </c:pt>
                <c:pt idx="39">
                  <c:v>41160.25</c:v>
                </c:pt>
                <c:pt idx="40">
                  <c:v>41160.305555555555</c:v>
                </c:pt>
                <c:pt idx="41">
                  <c:v>41160.375</c:v>
                </c:pt>
                <c:pt idx="42">
                  <c:v>41160.5</c:v>
                </c:pt>
                <c:pt idx="43">
                  <c:v>41160.663194444445</c:v>
                </c:pt>
                <c:pt idx="44">
                  <c:v>41160.729166666664</c:v>
                </c:pt>
                <c:pt idx="45">
                  <c:v>41161.208333333336</c:v>
                </c:pt>
                <c:pt idx="46">
                  <c:v>41161.256944444445</c:v>
                </c:pt>
                <c:pt idx="47">
                  <c:v>41161.3125</c:v>
                </c:pt>
                <c:pt idx="48">
                  <c:v>41161.375</c:v>
                </c:pt>
                <c:pt idx="49">
                  <c:v>41161.5</c:v>
                </c:pt>
                <c:pt idx="50">
                  <c:v>41161.618055555555</c:v>
                </c:pt>
                <c:pt idx="51">
                  <c:v>41161.763888888891</c:v>
                </c:pt>
                <c:pt idx="52">
                  <c:v>41162.263888888891</c:v>
                </c:pt>
                <c:pt idx="53">
                  <c:v>41162.340277777781</c:v>
                </c:pt>
                <c:pt idx="54">
                  <c:v>41162.434027777781</c:v>
                </c:pt>
                <c:pt idx="55">
                  <c:v>41162.506944444445</c:v>
                </c:pt>
                <c:pt idx="56">
                  <c:v>41162.607638888891</c:v>
                </c:pt>
                <c:pt idx="57">
                  <c:v>41162.685416666667</c:v>
                </c:pt>
                <c:pt idx="58">
                  <c:v>41162.8125</c:v>
                </c:pt>
                <c:pt idx="59">
                  <c:v>41163.25</c:v>
                </c:pt>
                <c:pt idx="60">
                  <c:v>41163.347222222219</c:v>
                </c:pt>
                <c:pt idx="61">
                  <c:v>41163.440972222219</c:v>
                </c:pt>
                <c:pt idx="62">
                  <c:v>41163.576388888891</c:v>
                </c:pt>
                <c:pt idx="63">
                  <c:v>41163.666666666664</c:v>
                </c:pt>
                <c:pt idx="64">
                  <c:v>41164.215277777781</c:v>
                </c:pt>
                <c:pt idx="65">
                  <c:v>41164.635416666664</c:v>
                </c:pt>
                <c:pt idx="66">
                  <c:v>41164.75</c:v>
                </c:pt>
                <c:pt idx="67">
                  <c:v>41165.1875</c:v>
                </c:pt>
                <c:pt idx="68">
                  <c:v>41165.25</c:v>
                </c:pt>
                <c:pt idx="69">
                  <c:v>41165.347222222219</c:v>
                </c:pt>
                <c:pt idx="70">
                  <c:v>41165.493055555555</c:v>
                </c:pt>
                <c:pt idx="71">
                  <c:v>41165.541666666664</c:v>
                </c:pt>
                <c:pt idx="72">
                  <c:v>41165.666666666664</c:v>
                </c:pt>
                <c:pt idx="73">
                  <c:v>41165.767361111109</c:v>
                </c:pt>
                <c:pt idx="74">
                  <c:v>41166.25</c:v>
                </c:pt>
                <c:pt idx="75">
                  <c:v>41166.347222222219</c:v>
                </c:pt>
                <c:pt idx="76">
                  <c:v>41166.440972222219</c:v>
                </c:pt>
                <c:pt idx="77">
                  <c:v>41166.534722222219</c:v>
                </c:pt>
                <c:pt idx="78">
                  <c:v>41166.625</c:v>
                </c:pt>
                <c:pt idx="79">
                  <c:v>41166.829861111109</c:v>
                </c:pt>
                <c:pt idx="80">
                  <c:v>41167.173611111109</c:v>
                </c:pt>
                <c:pt idx="81">
                  <c:v>41167.25</c:v>
                </c:pt>
                <c:pt idx="82">
                  <c:v>41167.340277777781</c:v>
                </c:pt>
                <c:pt idx="83">
                  <c:v>41167.427083333336</c:v>
                </c:pt>
                <c:pt idx="84">
                  <c:v>41167.5</c:v>
                </c:pt>
                <c:pt idx="85">
                  <c:v>41167.635416666664</c:v>
                </c:pt>
                <c:pt idx="86">
                  <c:v>41167.763888888891</c:v>
                </c:pt>
                <c:pt idx="87">
                  <c:v>41168.177083333336</c:v>
                </c:pt>
                <c:pt idx="88">
                  <c:v>41168.267361111109</c:v>
                </c:pt>
                <c:pt idx="89">
                  <c:v>41168.357638888891</c:v>
                </c:pt>
                <c:pt idx="90">
                  <c:v>41168.493055555555</c:v>
                </c:pt>
                <c:pt idx="91">
                  <c:v>41168.604166666664</c:v>
                </c:pt>
                <c:pt idx="92">
                  <c:v>41168.677083333336</c:v>
                </c:pt>
                <c:pt idx="93">
                  <c:v>41168.8125</c:v>
                </c:pt>
                <c:pt idx="94">
                  <c:v>41169.229166666664</c:v>
                </c:pt>
                <c:pt idx="95">
                  <c:v>41169.291666666664</c:v>
                </c:pt>
                <c:pt idx="96">
                  <c:v>41169.388888888891</c:v>
                </c:pt>
                <c:pt idx="97">
                  <c:v>41169.520833333336</c:v>
                </c:pt>
                <c:pt idx="98">
                  <c:v>41169.618055555555</c:v>
                </c:pt>
                <c:pt idx="99">
                  <c:v>41169.775694444441</c:v>
                </c:pt>
                <c:pt idx="100">
                  <c:v>41170.208333333336</c:v>
                </c:pt>
                <c:pt idx="101">
                  <c:v>41170.298611111109</c:v>
                </c:pt>
                <c:pt idx="102">
                  <c:v>41170.375</c:v>
                </c:pt>
                <c:pt idx="103">
                  <c:v>41170.520833333336</c:v>
                </c:pt>
                <c:pt idx="104">
                  <c:v>41171.173611111109</c:v>
                </c:pt>
                <c:pt idx="105">
                  <c:v>41171.256944444445</c:v>
                </c:pt>
                <c:pt idx="106">
                  <c:v>41171.333333333336</c:v>
                </c:pt>
                <c:pt idx="107">
                  <c:v>41171.4375</c:v>
                </c:pt>
                <c:pt idx="108">
                  <c:v>41171.541666666664</c:v>
                </c:pt>
                <c:pt idx="109">
                  <c:v>41171.649305555555</c:v>
                </c:pt>
                <c:pt idx="110">
                  <c:v>41171.8125</c:v>
                </c:pt>
                <c:pt idx="111">
                  <c:v>41172.1875</c:v>
                </c:pt>
                <c:pt idx="112">
                  <c:v>41172.260416666664</c:v>
                </c:pt>
                <c:pt idx="113">
                  <c:v>41172.347222222219</c:v>
                </c:pt>
                <c:pt idx="114">
                  <c:v>41172.458333333336</c:v>
                </c:pt>
                <c:pt idx="115">
                  <c:v>41172.643750000003</c:v>
                </c:pt>
                <c:pt idx="116">
                  <c:v>41172.6875</c:v>
                </c:pt>
                <c:pt idx="117">
                  <c:v>41172.75</c:v>
                </c:pt>
                <c:pt idx="118">
                  <c:v>41173.236111111109</c:v>
                </c:pt>
                <c:pt idx="119">
                  <c:v>41173.291666666664</c:v>
                </c:pt>
                <c:pt idx="120">
                  <c:v>41173.388888888891</c:v>
                </c:pt>
                <c:pt idx="121">
                  <c:v>41173.482638888891</c:v>
                </c:pt>
                <c:pt idx="122">
                  <c:v>41173.541666666664</c:v>
                </c:pt>
                <c:pt idx="123">
                  <c:v>41173.777777777781</c:v>
                </c:pt>
                <c:pt idx="124">
                  <c:v>41174.201388888891</c:v>
                </c:pt>
                <c:pt idx="125">
                  <c:v>41174.25</c:v>
                </c:pt>
                <c:pt idx="126">
                  <c:v>41174.368055555555</c:v>
                </c:pt>
                <c:pt idx="127">
                  <c:v>41175.236111111109</c:v>
                </c:pt>
                <c:pt idx="128">
                  <c:v>41175.326388888891</c:v>
                </c:pt>
                <c:pt idx="129">
                  <c:v>41175.375</c:v>
                </c:pt>
                <c:pt idx="130">
                  <c:v>41175.482638888891</c:v>
                </c:pt>
                <c:pt idx="131">
                  <c:v>41175.592361111114</c:v>
                </c:pt>
                <c:pt idx="132">
                  <c:v>41175.666666666664</c:v>
                </c:pt>
                <c:pt idx="133">
                  <c:v>41176.25</c:v>
                </c:pt>
                <c:pt idx="134">
                  <c:v>41176.354166666664</c:v>
                </c:pt>
                <c:pt idx="135">
                  <c:v>41176.416666666664</c:v>
                </c:pt>
                <c:pt idx="136">
                  <c:v>41176.506944444445</c:v>
                </c:pt>
                <c:pt idx="137">
                  <c:v>41176.607638888891</c:v>
                </c:pt>
                <c:pt idx="138">
                  <c:v>41176.677083333336</c:v>
                </c:pt>
                <c:pt idx="139">
                  <c:v>41177.229166666664</c:v>
                </c:pt>
                <c:pt idx="140">
                  <c:v>41177.291666666664</c:v>
                </c:pt>
                <c:pt idx="141">
                  <c:v>41177.399305555555</c:v>
                </c:pt>
                <c:pt idx="142">
                  <c:v>41177.493055555555</c:v>
                </c:pt>
                <c:pt idx="143">
                  <c:v>41177.59375</c:v>
                </c:pt>
                <c:pt idx="144">
                  <c:v>41178.25</c:v>
                </c:pt>
                <c:pt idx="145">
                  <c:v>41178.347916666666</c:v>
                </c:pt>
                <c:pt idx="146">
                  <c:v>41178.479166666664</c:v>
                </c:pt>
                <c:pt idx="147">
                  <c:v>41178.541666666664</c:v>
                </c:pt>
                <c:pt idx="148">
                  <c:v>41178.635416666664</c:v>
                </c:pt>
                <c:pt idx="149">
                  <c:v>41178.75</c:v>
                </c:pt>
                <c:pt idx="150">
                  <c:v>41179.25</c:v>
                </c:pt>
                <c:pt idx="151">
                  <c:v>41179.3125</c:v>
                </c:pt>
                <c:pt idx="152">
                  <c:v>41179.375</c:v>
                </c:pt>
                <c:pt idx="153">
                  <c:v>41179.493055555555</c:v>
                </c:pt>
                <c:pt idx="154">
                  <c:v>41179.604166666664</c:v>
                </c:pt>
                <c:pt idx="155">
                  <c:v>41179.715277777781</c:v>
                </c:pt>
                <c:pt idx="156">
                  <c:v>41180.260416666664</c:v>
                </c:pt>
                <c:pt idx="157">
                  <c:v>41180.896527777775</c:v>
                </c:pt>
                <c:pt idx="158">
                  <c:v>41181.263888888891</c:v>
                </c:pt>
                <c:pt idx="159">
                  <c:v>41181.361111111109</c:v>
                </c:pt>
                <c:pt idx="160">
                  <c:v>41181.451388888891</c:v>
                </c:pt>
                <c:pt idx="161">
                  <c:v>41181.576388888891</c:v>
                </c:pt>
                <c:pt idx="162">
                  <c:v>41181.65625</c:v>
                </c:pt>
                <c:pt idx="163">
                  <c:v>41181.732638888891</c:v>
                </c:pt>
                <c:pt idx="164">
                  <c:v>41181.791666666664</c:v>
                </c:pt>
                <c:pt idx="165">
                  <c:v>41182.184027777781</c:v>
                </c:pt>
                <c:pt idx="166">
                  <c:v>41182.25</c:v>
                </c:pt>
                <c:pt idx="167">
                  <c:v>41182.305555555555</c:v>
                </c:pt>
                <c:pt idx="168">
                  <c:v>41182.375</c:v>
                </c:pt>
                <c:pt idx="169">
                  <c:v>41182.510416666664</c:v>
                </c:pt>
                <c:pt idx="170">
                  <c:v>41182.631944444445</c:v>
                </c:pt>
                <c:pt idx="171">
                  <c:v>41182.708333333336</c:v>
                </c:pt>
                <c:pt idx="172">
                  <c:v>41182.756944444445</c:v>
                </c:pt>
              </c:numCache>
            </c:numRef>
          </c:xVal>
          <c:yVal>
            <c:numRef>
              <c:f>'Datos gráfico 2009, 2010, 2011'!$G$1392:$G$1564</c:f>
              <c:numCache>
                <c:formatCode>General</c:formatCode>
                <c:ptCount val="173"/>
                <c:pt idx="0">
                  <c:v>28.96</c:v>
                </c:pt>
                <c:pt idx="1">
                  <c:v>28.33</c:v>
                </c:pt>
                <c:pt idx="2">
                  <c:v>29.5</c:v>
                </c:pt>
                <c:pt idx="3">
                  <c:v>26.92</c:v>
                </c:pt>
                <c:pt idx="4">
                  <c:v>25.11</c:v>
                </c:pt>
                <c:pt idx="5">
                  <c:v>20.13</c:v>
                </c:pt>
                <c:pt idx="6">
                  <c:v>19.73</c:v>
                </c:pt>
                <c:pt idx="7">
                  <c:v>19.64</c:v>
                </c:pt>
                <c:pt idx="8">
                  <c:v>19.68</c:v>
                </c:pt>
                <c:pt idx="9">
                  <c:v>18.7</c:v>
                </c:pt>
                <c:pt idx="10">
                  <c:v>68.209999999999994</c:v>
                </c:pt>
                <c:pt idx="11">
                  <c:v>198.2</c:v>
                </c:pt>
                <c:pt idx="12">
                  <c:v>228.7</c:v>
                </c:pt>
                <c:pt idx="13">
                  <c:v>217.8</c:v>
                </c:pt>
                <c:pt idx="14">
                  <c:v>192.2</c:v>
                </c:pt>
                <c:pt idx="15">
                  <c:v>102</c:v>
                </c:pt>
                <c:pt idx="16">
                  <c:v>93.81</c:v>
                </c:pt>
                <c:pt idx="17">
                  <c:v>37.68</c:v>
                </c:pt>
                <c:pt idx="18">
                  <c:v>25.78</c:v>
                </c:pt>
                <c:pt idx="19">
                  <c:v>24.92</c:v>
                </c:pt>
                <c:pt idx="20">
                  <c:v>24.78</c:v>
                </c:pt>
                <c:pt idx="21">
                  <c:v>23.51</c:v>
                </c:pt>
                <c:pt idx="22">
                  <c:v>19.12</c:v>
                </c:pt>
                <c:pt idx="23">
                  <c:v>18.350000000000001</c:v>
                </c:pt>
                <c:pt idx="24">
                  <c:v>18.55</c:v>
                </c:pt>
                <c:pt idx="25">
                  <c:v>19.420000000000002</c:v>
                </c:pt>
                <c:pt idx="26">
                  <c:v>17.87</c:v>
                </c:pt>
                <c:pt idx="27">
                  <c:v>14.88</c:v>
                </c:pt>
                <c:pt idx="28">
                  <c:v>14.61</c:v>
                </c:pt>
                <c:pt idx="29">
                  <c:v>13.71</c:v>
                </c:pt>
                <c:pt idx="30">
                  <c:v>14.62</c:v>
                </c:pt>
                <c:pt idx="31">
                  <c:v>13.92</c:v>
                </c:pt>
                <c:pt idx="32">
                  <c:v>13.84</c:v>
                </c:pt>
                <c:pt idx="33">
                  <c:v>13.64</c:v>
                </c:pt>
                <c:pt idx="34">
                  <c:v>13.74</c:v>
                </c:pt>
                <c:pt idx="35">
                  <c:v>12.95</c:v>
                </c:pt>
                <c:pt idx="36">
                  <c:v>13.65</c:v>
                </c:pt>
                <c:pt idx="37">
                  <c:v>17.600000000000001</c:v>
                </c:pt>
                <c:pt idx="38">
                  <c:v>125.2</c:v>
                </c:pt>
                <c:pt idx="39">
                  <c:v>122.1</c:v>
                </c:pt>
                <c:pt idx="40">
                  <c:v>100.1</c:v>
                </c:pt>
                <c:pt idx="41">
                  <c:v>78.31</c:v>
                </c:pt>
                <c:pt idx="42">
                  <c:v>52.78</c:v>
                </c:pt>
                <c:pt idx="43">
                  <c:v>43.65</c:v>
                </c:pt>
                <c:pt idx="44">
                  <c:v>32.68</c:v>
                </c:pt>
                <c:pt idx="45">
                  <c:v>114.7</c:v>
                </c:pt>
                <c:pt idx="46">
                  <c:v>102.5</c:v>
                </c:pt>
                <c:pt idx="47">
                  <c:v>93.68</c:v>
                </c:pt>
                <c:pt idx="48">
                  <c:v>82.79</c:v>
                </c:pt>
                <c:pt idx="49">
                  <c:v>74.819999999999993</c:v>
                </c:pt>
                <c:pt idx="50">
                  <c:v>52.17</c:v>
                </c:pt>
                <c:pt idx="51">
                  <c:v>37.68</c:v>
                </c:pt>
                <c:pt idx="52">
                  <c:v>23.67</c:v>
                </c:pt>
                <c:pt idx="53">
                  <c:v>23.52</c:v>
                </c:pt>
                <c:pt idx="54">
                  <c:v>22.67</c:v>
                </c:pt>
                <c:pt idx="55">
                  <c:v>22.68</c:v>
                </c:pt>
                <c:pt idx="56">
                  <c:v>21.5</c:v>
                </c:pt>
                <c:pt idx="57">
                  <c:v>21.37</c:v>
                </c:pt>
                <c:pt idx="58">
                  <c:v>21.51</c:v>
                </c:pt>
                <c:pt idx="59">
                  <c:v>18.2</c:v>
                </c:pt>
                <c:pt idx="60">
                  <c:v>17.350000000000001</c:v>
                </c:pt>
                <c:pt idx="61">
                  <c:v>17.170000000000002</c:v>
                </c:pt>
                <c:pt idx="62">
                  <c:v>16.5</c:v>
                </c:pt>
                <c:pt idx="63">
                  <c:v>16.72</c:v>
                </c:pt>
                <c:pt idx="64">
                  <c:v>117.7</c:v>
                </c:pt>
                <c:pt idx="65">
                  <c:v>50.67</c:v>
                </c:pt>
                <c:pt idx="66">
                  <c:v>47.97</c:v>
                </c:pt>
                <c:pt idx="67">
                  <c:v>96.71</c:v>
                </c:pt>
                <c:pt idx="68">
                  <c:v>85.74</c:v>
                </c:pt>
                <c:pt idx="69">
                  <c:v>84.72</c:v>
                </c:pt>
                <c:pt idx="70">
                  <c:v>76.680000000000007</c:v>
                </c:pt>
                <c:pt idx="71">
                  <c:v>62.76</c:v>
                </c:pt>
                <c:pt idx="72">
                  <c:v>60.61</c:v>
                </c:pt>
                <c:pt idx="73">
                  <c:v>59.42</c:v>
                </c:pt>
                <c:pt idx="74">
                  <c:v>46</c:v>
                </c:pt>
                <c:pt idx="75">
                  <c:v>44.99</c:v>
                </c:pt>
                <c:pt idx="76">
                  <c:v>45.22</c:v>
                </c:pt>
                <c:pt idx="77">
                  <c:v>44.17</c:v>
                </c:pt>
                <c:pt idx="78">
                  <c:v>43.98</c:v>
                </c:pt>
                <c:pt idx="79">
                  <c:v>49.5</c:v>
                </c:pt>
                <c:pt idx="80">
                  <c:v>168.5</c:v>
                </c:pt>
                <c:pt idx="81">
                  <c:v>152.69999999999999</c:v>
                </c:pt>
                <c:pt idx="82">
                  <c:v>122.3</c:v>
                </c:pt>
                <c:pt idx="83">
                  <c:v>105.6</c:v>
                </c:pt>
                <c:pt idx="84">
                  <c:v>98.27</c:v>
                </c:pt>
                <c:pt idx="85">
                  <c:v>87.33</c:v>
                </c:pt>
                <c:pt idx="86">
                  <c:v>72.5</c:v>
                </c:pt>
                <c:pt idx="87">
                  <c:v>166.7</c:v>
                </c:pt>
                <c:pt idx="88">
                  <c:v>154.6</c:v>
                </c:pt>
                <c:pt idx="89">
                  <c:v>149.6</c:v>
                </c:pt>
                <c:pt idx="90">
                  <c:v>153.19999999999999</c:v>
                </c:pt>
                <c:pt idx="91">
                  <c:v>100.7</c:v>
                </c:pt>
                <c:pt idx="92">
                  <c:v>98.82</c:v>
                </c:pt>
                <c:pt idx="93">
                  <c:v>81.31</c:v>
                </c:pt>
                <c:pt idx="94">
                  <c:v>73.33</c:v>
                </c:pt>
                <c:pt idx="95">
                  <c:v>72.53</c:v>
                </c:pt>
                <c:pt idx="96">
                  <c:v>70.92</c:v>
                </c:pt>
                <c:pt idx="97">
                  <c:v>70.05</c:v>
                </c:pt>
                <c:pt idx="98">
                  <c:v>68.72</c:v>
                </c:pt>
                <c:pt idx="99">
                  <c:v>65.86</c:v>
                </c:pt>
                <c:pt idx="100">
                  <c:v>181.7</c:v>
                </c:pt>
                <c:pt idx="101">
                  <c:v>105.7</c:v>
                </c:pt>
                <c:pt idx="102">
                  <c:v>90.21</c:v>
                </c:pt>
                <c:pt idx="103">
                  <c:v>82.21</c:v>
                </c:pt>
                <c:pt idx="104">
                  <c:v>61.51</c:v>
                </c:pt>
                <c:pt idx="105">
                  <c:v>115.7</c:v>
                </c:pt>
                <c:pt idx="106">
                  <c:v>103.7</c:v>
                </c:pt>
                <c:pt idx="107">
                  <c:v>85.92</c:v>
                </c:pt>
                <c:pt idx="108">
                  <c:v>79.8</c:v>
                </c:pt>
                <c:pt idx="109">
                  <c:v>77.5</c:v>
                </c:pt>
                <c:pt idx="110">
                  <c:v>75.319999999999993</c:v>
                </c:pt>
                <c:pt idx="111">
                  <c:v>75.680000000000007</c:v>
                </c:pt>
                <c:pt idx="112">
                  <c:v>73.7</c:v>
                </c:pt>
                <c:pt idx="113">
                  <c:v>69.63</c:v>
                </c:pt>
                <c:pt idx="114">
                  <c:v>72.97</c:v>
                </c:pt>
                <c:pt idx="115">
                  <c:v>175</c:v>
                </c:pt>
                <c:pt idx="116">
                  <c:v>164.1</c:v>
                </c:pt>
                <c:pt idx="117">
                  <c:v>130.5</c:v>
                </c:pt>
                <c:pt idx="118">
                  <c:v>58.68</c:v>
                </c:pt>
                <c:pt idx="119">
                  <c:v>63.37</c:v>
                </c:pt>
                <c:pt idx="120">
                  <c:v>57.36</c:v>
                </c:pt>
                <c:pt idx="121">
                  <c:v>56.18</c:v>
                </c:pt>
                <c:pt idx="122">
                  <c:v>50.81</c:v>
                </c:pt>
                <c:pt idx="123">
                  <c:v>49.72</c:v>
                </c:pt>
                <c:pt idx="124">
                  <c:v>46.7</c:v>
                </c:pt>
                <c:pt idx="125">
                  <c:v>47.21</c:v>
                </c:pt>
                <c:pt idx="126">
                  <c:v>46.95</c:v>
                </c:pt>
                <c:pt idx="127">
                  <c:v>34.049999999999997</c:v>
                </c:pt>
                <c:pt idx="128">
                  <c:v>33.03</c:v>
                </c:pt>
                <c:pt idx="129">
                  <c:v>32.94</c:v>
                </c:pt>
                <c:pt idx="130">
                  <c:v>31</c:v>
                </c:pt>
                <c:pt idx="131">
                  <c:v>29.21</c:v>
                </c:pt>
                <c:pt idx="132">
                  <c:v>27.68</c:v>
                </c:pt>
                <c:pt idx="133">
                  <c:v>24.64</c:v>
                </c:pt>
                <c:pt idx="134">
                  <c:v>24.46</c:v>
                </c:pt>
                <c:pt idx="135">
                  <c:v>24.11</c:v>
                </c:pt>
                <c:pt idx="136">
                  <c:v>23.68</c:v>
                </c:pt>
                <c:pt idx="137">
                  <c:v>23.31</c:v>
                </c:pt>
                <c:pt idx="138">
                  <c:v>22.72</c:v>
                </c:pt>
                <c:pt idx="139">
                  <c:v>21.17</c:v>
                </c:pt>
                <c:pt idx="140">
                  <c:v>21.13</c:v>
                </c:pt>
                <c:pt idx="141">
                  <c:v>21.13</c:v>
                </c:pt>
                <c:pt idx="142">
                  <c:v>21.42</c:v>
                </c:pt>
                <c:pt idx="143">
                  <c:v>20.98</c:v>
                </c:pt>
                <c:pt idx="144">
                  <c:v>24.19</c:v>
                </c:pt>
                <c:pt idx="145">
                  <c:v>23.54</c:v>
                </c:pt>
                <c:pt idx="146">
                  <c:v>23.16</c:v>
                </c:pt>
                <c:pt idx="147">
                  <c:v>22.68</c:v>
                </c:pt>
                <c:pt idx="148">
                  <c:v>21.72</c:v>
                </c:pt>
                <c:pt idx="149">
                  <c:v>20.170000000000002</c:v>
                </c:pt>
                <c:pt idx="150">
                  <c:v>16.350000000000001</c:v>
                </c:pt>
                <c:pt idx="151">
                  <c:v>16.690000000000001</c:v>
                </c:pt>
                <c:pt idx="152">
                  <c:v>16.260000000000002</c:v>
                </c:pt>
                <c:pt idx="153">
                  <c:v>16.079999999999998</c:v>
                </c:pt>
                <c:pt idx="154">
                  <c:v>16.71</c:v>
                </c:pt>
                <c:pt idx="155">
                  <c:v>15.68</c:v>
                </c:pt>
                <c:pt idx="156">
                  <c:v>59.72</c:v>
                </c:pt>
                <c:pt idx="157">
                  <c:v>33.6</c:v>
                </c:pt>
                <c:pt idx="158">
                  <c:v>25.39</c:v>
                </c:pt>
                <c:pt idx="159">
                  <c:v>25.5</c:v>
                </c:pt>
                <c:pt idx="160">
                  <c:v>24.33</c:v>
                </c:pt>
                <c:pt idx="161">
                  <c:v>23.51</c:v>
                </c:pt>
                <c:pt idx="162">
                  <c:v>23.21</c:v>
                </c:pt>
                <c:pt idx="163">
                  <c:v>492.7</c:v>
                </c:pt>
                <c:pt idx="164">
                  <c:v>398.6</c:v>
                </c:pt>
                <c:pt idx="165">
                  <c:v>264.5</c:v>
                </c:pt>
                <c:pt idx="166">
                  <c:v>198.5</c:v>
                </c:pt>
                <c:pt idx="167">
                  <c:v>164.2</c:v>
                </c:pt>
                <c:pt idx="168">
                  <c:v>106.2</c:v>
                </c:pt>
                <c:pt idx="169">
                  <c:v>81.39</c:v>
                </c:pt>
                <c:pt idx="170">
                  <c:v>117.3</c:v>
                </c:pt>
                <c:pt idx="171">
                  <c:v>281.7</c:v>
                </c:pt>
                <c:pt idx="172">
                  <c:v>181.2</c:v>
                </c:pt>
              </c:numCache>
            </c:numRef>
          </c:yVal>
          <c:smooth val="0"/>
        </c:ser>
        <c:ser>
          <c:idx val="2"/>
          <c:order val="1"/>
          <c:tx>
            <c:v>Treated Water Turbidity</c:v>
          </c:tx>
          <c:marker>
            <c:symbol val="none"/>
          </c:marker>
          <c:xVal>
            <c:numRef>
              <c:f>'Datos gráfico 2009, 2010, 2011'!$D$1392:$D$1564</c:f>
              <c:numCache>
                <c:formatCode>d\-m\-yy\ h:mm;@</c:formatCode>
                <c:ptCount val="173"/>
                <c:pt idx="0">
                  <c:v>41153.253472222219</c:v>
                </c:pt>
                <c:pt idx="1">
                  <c:v>41153.354166666664</c:v>
                </c:pt>
                <c:pt idx="2">
                  <c:v>41153.454861111109</c:v>
                </c:pt>
                <c:pt idx="3">
                  <c:v>41153.524305555555</c:v>
                </c:pt>
                <c:pt idx="4">
                  <c:v>41153.67083333333</c:v>
                </c:pt>
                <c:pt idx="5">
                  <c:v>41154.274305555555</c:v>
                </c:pt>
                <c:pt idx="6">
                  <c:v>41154.347222222219</c:v>
                </c:pt>
                <c:pt idx="7">
                  <c:v>41154.423611111109</c:v>
                </c:pt>
                <c:pt idx="8">
                  <c:v>41154.504861111112</c:v>
                </c:pt>
                <c:pt idx="9">
                  <c:v>41154.583333333336</c:v>
                </c:pt>
                <c:pt idx="10">
                  <c:v>41154.673611111109</c:v>
                </c:pt>
                <c:pt idx="11">
                  <c:v>41154.649305555555</c:v>
                </c:pt>
                <c:pt idx="12">
                  <c:v>41155.159722222219</c:v>
                </c:pt>
                <c:pt idx="13">
                  <c:v>41155.197916666664</c:v>
                </c:pt>
                <c:pt idx="14">
                  <c:v>41155.215277777781</c:v>
                </c:pt>
                <c:pt idx="15">
                  <c:v>41155.291666666664</c:v>
                </c:pt>
                <c:pt idx="16">
                  <c:v>41155.388888888891</c:v>
                </c:pt>
                <c:pt idx="17">
                  <c:v>41155.645833333336</c:v>
                </c:pt>
                <c:pt idx="18">
                  <c:v>41156.25</c:v>
                </c:pt>
                <c:pt idx="19">
                  <c:v>41156.305555555555</c:v>
                </c:pt>
                <c:pt idx="20">
                  <c:v>41156.381944444445</c:v>
                </c:pt>
                <c:pt idx="21">
                  <c:v>41156.659722222219</c:v>
                </c:pt>
                <c:pt idx="22">
                  <c:v>41157.256944444445</c:v>
                </c:pt>
                <c:pt idx="23">
                  <c:v>41157.333333333336</c:v>
                </c:pt>
                <c:pt idx="24">
                  <c:v>41157.440972222219</c:v>
                </c:pt>
                <c:pt idx="25">
                  <c:v>41157.520833333336</c:v>
                </c:pt>
                <c:pt idx="26">
                  <c:v>41157.625</c:v>
                </c:pt>
                <c:pt idx="27">
                  <c:v>41158.291666666664</c:v>
                </c:pt>
                <c:pt idx="28">
                  <c:v>41158.388888888891</c:v>
                </c:pt>
                <c:pt idx="29">
                  <c:v>41158.493055555555</c:v>
                </c:pt>
                <c:pt idx="30">
                  <c:v>41158.564583333333</c:v>
                </c:pt>
                <c:pt idx="31">
                  <c:v>41158.666666666664</c:v>
                </c:pt>
                <c:pt idx="32">
                  <c:v>41159.256944444445</c:v>
                </c:pt>
                <c:pt idx="33">
                  <c:v>41159.350694444445</c:v>
                </c:pt>
                <c:pt idx="34">
                  <c:v>41159.482638888891</c:v>
                </c:pt>
                <c:pt idx="35">
                  <c:v>41159.541666666664</c:v>
                </c:pt>
                <c:pt idx="36">
                  <c:v>41159.613194444442</c:v>
                </c:pt>
                <c:pt idx="37">
                  <c:v>41159.8125</c:v>
                </c:pt>
                <c:pt idx="38">
                  <c:v>41160.173611111109</c:v>
                </c:pt>
                <c:pt idx="39">
                  <c:v>41160.25</c:v>
                </c:pt>
                <c:pt idx="40">
                  <c:v>41160.305555555555</c:v>
                </c:pt>
                <c:pt idx="41">
                  <c:v>41160.375</c:v>
                </c:pt>
                <c:pt idx="42">
                  <c:v>41160.5</c:v>
                </c:pt>
                <c:pt idx="43">
                  <c:v>41160.663194444445</c:v>
                </c:pt>
                <c:pt idx="44">
                  <c:v>41160.729166666664</c:v>
                </c:pt>
                <c:pt idx="45">
                  <c:v>41161.208333333336</c:v>
                </c:pt>
                <c:pt idx="46">
                  <c:v>41161.256944444445</c:v>
                </c:pt>
                <c:pt idx="47">
                  <c:v>41161.3125</c:v>
                </c:pt>
                <c:pt idx="48">
                  <c:v>41161.375</c:v>
                </c:pt>
                <c:pt idx="49">
                  <c:v>41161.5</c:v>
                </c:pt>
                <c:pt idx="50">
                  <c:v>41161.618055555555</c:v>
                </c:pt>
                <c:pt idx="51">
                  <c:v>41161.763888888891</c:v>
                </c:pt>
                <c:pt idx="52">
                  <c:v>41162.263888888891</c:v>
                </c:pt>
                <c:pt idx="53">
                  <c:v>41162.340277777781</c:v>
                </c:pt>
                <c:pt idx="54">
                  <c:v>41162.434027777781</c:v>
                </c:pt>
                <c:pt idx="55">
                  <c:v>41162.506944444445</c:v>
                </c:pt>
                <c:pt idx="56">
                  <c:v>41162.607638888891</c:v>
                </c:pt>
                <c:pt idx="57">
                  <c:v>41162.685416666667</c:v>
                </c:pt>
                <c:pt idx="58">
                  <c:v>41162.8125</c:v>
                </c:pt>
                <c:pt idx="59">
                  <c:v>41163.25</c:v>
                </c:pt>
                <c:pt idx="60">
                  <c:v>41163.347222222219</c:v>
                </c:pt>
                <c:pt idx="61">
                  <c:v>41163.440972222219</c:v>
                </c:pt>
                <c:pt idx="62">
                  <c:v>41163.576388888891</c:v>
                </c:pt>
                <c:pt idx="63">
                  <c:v>41163.666666666664</c:v>
                </c:pt>
                <c:pt idx="64">
                  <c:v>41164.215277777781</c:v>
                </c:pt>
                <c:pt idx="65">
                  <c:v>41164.635416666664</c:v>
                </c:pt>
                <c:pt idx="66">
                  <c:v>41164.75</c:v>
                </c:pt>
                <c:pt idx="67">
                  <c:v>41165.1875</c:v>
                </c:pt>
                <c:pt idx="68">
                  <c:v>41165.25</c:v>
                </c:pt>
                <c:pt idx="69">
                  <c:v>41165.347222222219</c:v>
                </c:pt>
                <c:pt idx="70">
                  <c:v>41165.493055555555</c:v>
                </c:pt>
                <c:pt idx="71">
                  <c:v>41165.541666666664</c:v>
                </c:pt>
                <c:pt idx="72">
                  <c:v>41165.666666666664</c:v>
                </c:pt>
                <c:pt idx="73">
                  <c:v>41165.767361111109</c:v>
                </c:pt>
                <c:pt idx="74">
                  <c:v>41166.25</c:v>
                </c:pt>
                <c:pt idx="75">
                  <c:v>41166.347222222219</c:v>
                </c:pt>
                <c:pt idx="76">
                  <c:v>41166.440972222219</c:v>
                </c:pt>
                <c:pt idx="77">
                  <c:v>41166.534722222219</c:v>
                </c:pt>
                <c:pt idx="78">
                  <c:v>41166.625</c:v>
                </c:pt>
                <c:pt idx="79">
                  <c:v>41166.829861111109</c:v>
                </c:pt>
                <c:pt idx="80">
                  <c:v>41167.173611111109</c:v>
                </c:pt>
                <c:pt idx="81">
                  <c:v>41167.25</c:v>
                </c:pt>
                <c:pt idx="82">
                  <c:v>41167.340277777781</c:v>
                </c:pt>
                <c:pt idx="83">
                  <c:v>41167.427083333336</c:v>
                </c:pt>
                <c:pt idx="84">
                  <c:v>41167.5</c:v>
                </c:pt>
                <c:pt idx="85">
                  <c:v>41167.635416666664</c:v>
                </c:pt>
                <c:pt idx="86">
                  <c:v>41167.763888888891</c:v>
                </c:pt>
                <c:pt idx="87">
                  <c:v>41168.177083333336</c:v>
                </c:pt>
                <c:pt idx="88">
                  <c:v>41168.267361111109</c:v>
                </c:pt>
                <c:pt idx="89">
                  <c:v>41168.357638888891</c:v>
                </c:pt>
                <c:pt idx="90">
                  <c:v>41168.493055555555</c:v>
                </c:pt>
                <c:pt idx="91">
                  <c:v>41168.604166666664</c:v>
                </c:pt>
                <c:pt idx="92">
                  <c:v>41168.677083333336</c:v>
                </c:pt>
                <c:pt idx="93">
                  <c:v>41168.8125</c:v>
                </c:pt>
                <c:pt idx="94">
                  <c:v>41169.229166666664</c:v>
                </c:pt>
                <c:pt idx="95">
                  <c:v>41169.291666666664</c:v>
                </c:pt>
                <c:pt idx="96">
                  <c:v>41169.388888888891</c:v>
                </c:pt>
                <c:pt idx="97">
                  <c:v>41169.520833333336</c:v>
                </c:pt>
                <c:pt idx="98">
                  <c:v>41169.618055555555</c:v>
                </c:pt>
                <c:pt idx="99">
                  <c:v>41169.775694444441</c:v>
                </c:pt>
                <c:pt idx="100">
                  <c:v>41170.208333333336</c:v>
                </c:pt>
                <c:pt idx="101">
                  <c:v>41170.298611111109</c:v>
                </c:pt>
                <c:pt idx="102">
                  <c:v>41170.375</c:v>
                </c:pt>
                <c:pt idx="103">
                  <c:v>41170.520833333336</c:v>
                </c:pt>
                <c:pt idx="104">
                  <c:v>41171.173611111109</c:v>
                </c:pt>
                <c:pt idx="105">
                  <c:v>41171.256944444445</c:v>
                </c:pt>
                <c:pt idx="106">
                  <c:v>41171.333333333336</c:v>
                </c:pt>
                <c:pt idx="107">
                  <c:v>41171.4375</c:v>
                </c:pt>
                <c:pt idx="108">
                  <c:v>41171.541666666664</c:v>
                </c:pt>
                <c:pt idx="109">
                  <c:v>41171.649305555555</c:v>
                </c:pt>
                <c:pt idx="110">
                  <c:v>41171.8125</c:v>
                </c:pt>
                <c:pt idx="111">
                  <c:v>41172.1875</c:v>
                </c:pt>
                <c:pt idx="112">
                  <c:v>41172.260416666664</c:v>
                </c:pt>
                <c:pt idx="113">
                  <c:v>41172.347222222219</c:v>
                </c:pt>
                <c:pt idx="114">
                  <c:v>41172.458333333336</c:v>
                </c:pt>
                <c:pt idx="115">
                  <c:v>41172.643750000003</c:v>
                </c:pt>
                <c:pt idx="116">
                  <c:v>41172.6875</c:v>
                </c:pt>
                <c:pt idx="117">
                  <c:v>41172.75</c:v>
                </c:pt>
                <c:pt idx="118">
                  <c:v>41173.236111111109</c:v>
                </c:pt>
                <c:pt idx="119">
                  <c:v>41173.291666666664</c:v>
                </c:pt>
                <c:pt idx="120">
                  <c:v>41173.388888888891</c:v>
                </c:pt>
                <c:pt idx="121">
                  <c:v>41173.482638888891</c:v>
                </c:pt>
                <c:pt idx="122">
                  <c:v>41173.541666666664</c:v>
                </c:pt>
                <c:pt idx="123">
                  <c:v>41173.777777777781</c:v>
                </c:pt>
                <c:pt idx="124">
                  <c:v>41174.201388888891</c:v>
                </c:pt>
                <c:pt idx="125">
                  <c:v>41174.25</c:v>
                </c:pt>
                <c:pt idx="126">
                  <c:v>41174.368055555555</c:v>
                </c:pt>
                <c:pt idx="127">
                  <c:v>41175.236111111109</c:v>
                </c:pt>
                <c:pt idx="128">
                  <c:v>41175.326388888891</c:v>
                </c:pt>
                <c:pt idx="129">
                  <c:v>41175.375</c:v>
                </c:pt>
                <c:pt idx="130">
                  <c:v>41175.482638888891</c:v>
                </c:pt>
                <c:pt idx="131">
                  <c:v>41175.592361111114</c:v>
                </c:pt>
                <c:pt idx="132">
                  <c:v>41175.666666666664</c:v>
                </c:pt>
                <c:pt idx="133">
                  <c:v>41176.25</c:v>
                </c:pt>
                <c:pt idx="134">
                  <c:v>41176.354166666664</c:v>
                </c:pt>
                <c:pt idx="135">
                  <c:v>41176.416666666664</c:v>
                </c:pt>
                <c:pt idx="136">
                  <c:v>41176.506944444445</c:v>
                </c:pt>
                <c:pt idx="137">
                  <c:v>41176.607638888891</c:v>
                </c:pt>
                <c:pt idx="138">
                  <c:v>41176.677083333336</c:v>
                </c:pt>
                <c:pt idx="139">
                  <c:v>41177.229166666664</c:v>
                </c:pt>
                <c:pt idx="140">
                  <c:v>41177.291666666664</c:v>
                </c:pt>
                <c:pt idx="141">
                  <c:v>41177.399305555555</c:v>
                </c:pt>
                <c:pt idx="142">
                  <c:v>41177.493055555555</c:v>
                </c:pt>
                <c:pt idx="143">
                  <c:v>41177.59375</c:v>
                </c:pt>
                <c:pt idx="144">
                  <c:v>41178.25</c:v>
                </c:pt>
                <c:pt idx="145">
                  <c:v>41178.347916666666</c:v>
                </c:pt>
                <c:pt idx="146">
                  <c:v>41178.479166666664</c:v>
                </c:pt>
                <c:pt idx="147">
                  <c:v>41178.541666666664</c:v>
                </c:pt>
                <c:pt idx="148">
                  <c:v>41178.635416666664</c:v>
                </c:pt>
                <c:pt idx="149">
                  <c:v>41178.75</c:v>
                </c:pt>
                <c:pt idx="150">
                  <c:v>41179.25</c:v>
                </c:pt>
                <c:pt idx="151">
                  <c:v>41179.3125</c:v>
                </c:pt>
                <c:pt idx="152">
                  <c:v>41179.375</c:v>
                </c:pt>
                <c:pt idx="153">
                  <c:v>41179.493055555555</c:v>
                </c:pt>
                <c:pt idx="154">
                  <c:v>41179.604166666664</c:v>
                </c:pt>
                <c:pt idx="155">
                  <c:v>41179.715277777781</c:v>
                </c:pt>
                <c:pt idx="156">
                  <c:v>41180.260416666664</c:v>
                </c:pt>
                <c:pt idx="157">
                  <c:v>41180.896527777775</c:v>
                </c:pt>
                <c:pt idx="158">
                  <c:v>41181.263888888891</c:v>
                </c:pt>
                <c:pt idx="159">
                  <c:v>41181.361111111109</c:v>
                </c:pt>
                <c:pt idx="160">
                  <c:v>41181.451388888891</c:v>
                </c:pt>
                <c:pt idx="161">
                  <c:v>41181.576388888891</c:v>
                </c:pt>
                <c:pt idx="162">
                  <c:v>41181.65625</c:v>
                </c:pt>
                <c:pt idx="163">
                  <c:v>41181.732638888891</c:v>
                </c:pt>
                <c:pt idx="164">
                  <c:v>41181.791666666664</c:v>
                </c:pt>
                <c:pt idx="165">
                  <c:v>41182.184027777781</c:v>
                </c:pt>
                <c:pt idx="166">
                  <c:v>41182.25</c:v>
                </c:pt>
                <c:pt idx="167">
                  <c:v>41182.305555555555</c:v>
                </c:pt>
                <c:pt idx="168">
                  <c:v>41182.375</c:v>
                </c:pt>
                <c:pt idx="169">
                  <c:v>41182.510416666664</c:v>
                </c:pt>
                <c:pt idx="170">
                  <c:v>41182.631944444445</c:v>
                </c:pt>
                <c:pt idx="171">
                  <c:v>41182.708333333336</c:v>
                </c:pt>
                <c:pt idx="172">
                  <c:v>41182.756944444445</c:v>
                </c:pt>
              </c:numCache>
            </c:numRef>
          </c:xVal>
          <c:yVal>
            <c:numRef>
              <c:f>'Datos gráfico 2009, 2010, 2011'!$H$1392:$H$1564</c:f>
              <c:numCache>
                <c:formatCode>General</c:formatCode>
                <c:ptCount val="173"/>
                <c:pt idx="0">
                  <c:v>2.67</c:v>
                </c:pt>
                <c:pt idx="1">
                  <c:v>2.58</c:v>
                </c:pt>
                <c:pt idx="2">
                  <c:v>2.71</c:v>
                </c:pt>
                <c:pt idx="3">
                  <c:v>1.5</c:v>
                </c:pt>
                <c:pt idx="4">
                  <c:v>1.52</c:v>
                </c:pt>
                <c:pt idx="5">
                  <c:v>2.4300000000000002</c:v>
                </c:pt>
                <c:pt idx="6">
                  <c:v>2.3199999999999998</c:v>
                </c:pt>
                <c:pt idx="7">
                  <c:v>2.21</c:v>
                </c:pt>
                <c:pt idx="8">
                  <c:v>2.0099999999999998</c:v>
                </c:pt>
                <c:pt idx="9">
                  <c:v>2.5</c:v>
                </c:pt>
                <c:pt idx="10">
                  <c:v>2.31</c:v>
                </c:pt>
                <c:pt idx="11">
                  <c:v>2.31</c:v>
                </c:pt>
                <c:pt idx="12">
                  <c:v>2.5</c:v>
                </c:pt>
                <c:pt idx="13">
                  <c:v>2.31</c:v>
                </c:pt>
                <c:pt idx="14">
                  <c:v>2.21</c:v>
                </c:pt>
                <c:pt idx="15">
                  <c:v>2.61</c:v>
                </c:pt>
                <c:pt idx="16">
                  <c:v>2.5</c:v>
                </c:pt>
                <c:pt idx="17">
                  <c:v>2.99</c:v>
                </c:pt>
                <c:pt idx="18">
                  <c:v>2.11</c:v>
                </c:pt>
                <c:pt idx="19">
                  <c:v>2.0699999999999998</c:v>
                </c:pt>
                <c:pt idx="20">
                  <c:v>1.92</c:v>
                </c:pt>
                <c:pt idx="21">
                  <c:v>1.52</c:v>
                </c:pt>
                <c:pt idx="22">
                  <c:v>2.4700000000000002</c:v>
                </c:pt>
                <c:pt idx="23">
                  <c:v>2.25</c:v>
                </c:pt>
                <c:pt idx="24">
                  <c:v>2.46</c:v>
                </c:pt>
                <c:pt idx="25">
                  <c:v>2.82</c:v>
                </c:pt>
                <c:pt idx="26">
                  <c:v>2.57</c:v>
                </c:pt>
                <c:pt idx="27">
                  <c:v>2.39</c:v>
                </c:pt>
                <c:pt idx="28">
                  <c:v>1.68</c:v>
                </c:pt>
                <c:pt idx="29">
                  <c:v>1.71</c:v>
                </c:pt>
                <c:pt idx="30">
                  <c:v>2.31</c:v>
                </c:pt>
                <c:pt idx="31">
                  <c:v>2.15</c:v>
                </c:pt>
                <c:pt idx="32">
                  <c:v>2.31</c:v>
                </c:pt>
                <c:pt idx="33">
                  <c:v>3.5</c:v>
                </c:pt>
                <c:pt idx="34">
                  <c:v>2.92</c:v>
                </c:pt>
                <c:pt idx="35">
                  <c:v>2.7</c:v>
                </c:pt>
                <c:pt idx="36">
                  <c:v>2.65</c:v>
                </c:pt>
                <c:pt idx="37">
                  <c:v>3.71</c:v>
                </c:pt>
                <c:pt idx="38">
                  <c:v>3.5</c:v>
                </c:pt>
                <c:pt idx="39">
                  <c:v>3.72</c:v>
                </c:pt>
                <c:pt idx="40">
                  <c:v>2.5</c:v>
                </c:pt>
                <c:pt idx="41">
                  <c:v>2.92</c:v>
                </c:pt>
                <c:pt idx="42">
                  <c:v>2.54</c:v>
                </c:pt>
                <c:pt idx="43">
                  <c:v>2.25</c:v>
                </c:pt>
                <c:pt idx="44">
                  <c:v>2.54</c:v>
                </c:pt>
                <c:pt idx="45">
                  <c:v>3.9</c:v>
                </c:pt>
                <c:pt idx="46">
                  <c:v>3.41</c:v>
                </c:pt>
                <c:pt idx="47">
                  <c:v>2.2799999999999998</c:v>
                </c:pt>
                <c:pt idx="48">
                  <c:v>2.2400000000000002</c:v>
                </c:pt>
                <c:pt idx="49">
                  <c:v>2.68</c:v>
                </c:pt>
                <c:pt idx="50">
                  <c:v>2.5</c:v>
                </c:pt>
                <c:pt idx="51">
                  <c:v>2.13</c:v>
                </c:pt>
                <c:pt idx="52">
                  <c:v>2.84</c:v>
                </c:pt>
                <c:pt idx="53">
                  <c:v>2.34</c:v>
                </c:pt>
                <c:pt idx="54">
                  <c:v>1.92</c:v>
                </c:pt>
                <c:pt idx="55">
                  <c:v>1.21</c:v>
                </c:pt>
                <c:pt idx="56">
                  <c:v>2.35</c:v>
                </c:pt>
                <c:pt idx="57">
                  <c:v>2.78</c:v>
                </c:pt>
                <c:pt idx="58">
                  <c:v>2.4</c:v>
                </c:pt>
                <c:pt idx="59">
                  <c:v>2.17</c:v>
                </c:pt>
                <c:pt idx="60">
                  <c:v>2.68</c:v>
                </c:pt>
                <c:pt idx="61">
                  <c:v>2.19</c:v>
                </c:pt>
                <c:pt idx="62">
                  <c:v>2.5</c:v>
                </c:pt>
                <c:pt idx="63">
                  <c:v>2.31</c:v>
                </c:pt>
                <c:pt idx="64">
                  <c:v>3.5</c:v>
                </c:pt>
                <c:pt idx="65">
                  <c:v>3.3</c:v>
                </c:pt>
                <c:pt idx="66">
                  <c:v>2.19</c:v>
                </c:pt>
                <c:pt idx="67">
                  <c:v>2.72</c:v>
                </c:pt>
                <c:pt idx="68">
                  <c:v>2.31</c:v>
                </c:pt>
                <c:pt idx="69">
                  <c:v>2.92</c:v>
                </c:pt>
                <c:pt idx="70">
                  <c:v>2.71</c:v>
                </c:pt>
                <c:pt idx="71">
                  <c:v>2.31</c:v>
                </c:pt>
                <c:pt idx="72">
                  <c:v>2.17</c:v>
                </c:pt>
                <c:pt idx="73">
                  <c:v>2.11</c:v>
                </c:pt>
                <c:pt idx="74">
                  <c:v>3.09</c:v>
                </c:pt>
                <c:pt idx="75">
                  <c:v>2.17</c:v>
                </c:pt>
                <c:pt idx="76">
                  <c:v>3.31</c:v>
                </c:pt>
                <c:pt idx="77">
                  <c:v>2.12</c:v>
                </c:pt>
                <c:pt idx="78">
                  <c:v>2.31</c:v>
                </c:pt>
                <c:pt idx="79">
                  <c:v>2.5</c:v>
                </c:pt>
                <c:pt idx="80">
                  <c:v>4.3099999999999996</c:v>
                </c:pt>
                <c:pt idx="81">
                  <c:v>4.17</c:v>
                </c:pt>
                <c:pt idx="82">
                  <c:v>3.68</c:v>
                </c:pt>
                <c:pt idx="83">
                  <c:v>2.17</c:v>
                </c:pt>
                <c:pt idx="84">
                  <c:v>2.11</c:v>
                </c:pt>
                <c:pt idx="85">
                  <c:v>2.25</c:v>
                </c:pt>
                <c:pt idx="86">
                  <c:v>2.35</c:v>
                </c:pt>
                <c:pt idx="87">
                  <c:v>4.67</c:v>
                </c:pt>
                <c:pt idx="88">
                  <c:v>3.56</c:v>
                </c:pt>
                <c:pt idx="89">
                  <c:v>3.72</c:v>
                </c:pt>
                <c:pt idx="90">
                  <c:v>2.92</c:v>
                </c:pt>
                <c:pt idx="91">
                  <c:v>2.31</c:v>
                </c:pt>
                <c:pt idx="92">
                  <c:v>2.92</c:v>
                </c:pt>
                <c:pt idx="93">
                  <c:v>2.2999999999999998</c:v>
                </c:pt>
                <c:pt idx="94">
                  <c:v>2.0699999999999998</c:v>
                </c:pt>
                <c:pt idx="95">
                  <c:v>2.91</c:v>
                </c:pt>
                <c:pt idx="96">
                  <c:v>3.58</c:v>
                </c:pt>
                <c:pt idx="97">
                  <c:v>2.96</c:v>
                </c:pt>
                <c:pt idx="98">
                  <c:v>2.17</c:v>
                </c:pt>
                <c:pt idx="99">
                  <c:v>2.15</c:v>
                </c:pt>
                <c:pt idx="100">
                  <c:v>1.59</c:v>
                </c:pt>
                <c:pt idx="101">
                  <c:v>2.11</c:v>
                </c:pt>
                <c:pt idx="102">
                  <c:v>2.2599999999999998</c:v>
                </c:pt>
                <c:pt idx="103">
                  <c:v>2.12</c:v>
                </c:pt>
                <c:pt idx="104">
                  <c:v>1.69</c:v>
                </c:pt>
                <c:pt idx="105">
                  <c:v>2.92</c:v>
                </c:pt>
                <c:pt idx="106">
                  <c:v>2.78</c:v>
                </c:pt>
                <c:pt idx="107">
                  <c:v>2.2200000000000002</c:v>
                </c:pt>
                <c:pt idx="108">
                  <c:v>2.15</c:v>
                </c:pt>
                <c:pt idx="109">
                  <c:v>2.5</c:v>
                </c:pt>
                <c:pt idx="110">
                  <c:v>2.17</c:v>
                </c:pt>
                <c:pt idx="111">
                  <c:v>2.39</c:v>
                </c:pt>
                <c:pt idx="112">
                  <c:v>2.62</c:v>
                </c:pt>
                <c:pt idx="113">
                  <c:v>2.11</c:v>
                </c:pt>
                <c:pt idx="114">
                  <c:v>2.15</c:v>
                </c:pt>
                <c:pt idx="115">
                  <c:v>4.5</c:v>
                </c:pt>
                <c:pt idx="116">
                  <c:v>3.1</c:v>
                </c:pt>
                <c:pt idx="117">
                  <c:v>2.12</c:v>
                </c:pt>
                <c:pt idx="118">
                  <c:v>3.12</c:v>
                </c:pt>
                <c:pt idx="119">
                  <c:v>3.18</c:v>
                </c:pt>
                <c:pt idx="120">
                  <c:v>2.11</c:v>
                </c:pt>
                <c:pt idx="121">
                  <c:v>2.08</c:v>
                </c:pt>
                <c:pt idx="122">
                  <c:v>2.57</c:v>
                </c:pt>
                <c:pt idx="123">
                  <c:v>2.11</c:v>
                </c:pt>
                <c:pt idx="124">
                  <c:v>1.9</c:v>
                </c:pt>
                <c:pt idx="125">
                  <c:v>2.75</c:v>
                </c:pt>
                <c:pt idx="126">
                  <c:v>2.58</c:v>
                </c:pt>
                <c:pt idx="127">
                  <c:v>2.39</c:v>
                </c:pt>
                <c:pt idx="128">
                  <c:v>2.15</c:v>
                </c:pt>
                <c:pt idx="129">
                  <c:v>1.5</c:v>
                </c:pt>
                <c:pt idx="130">
                  <c:v>2.11</c:v>
                </c:pt>
                <c:pt idx="131">
                  <c:v>2.15</c:v>
                </c:pt>
                <c:pt idx="132">
                  <c:v>1.68</c:v>
                </c:pt>
                <c:pt idx="133">
                  <c:v>1.5</c:v>
                </c:pt>
                <c:pt idx="134">
                  <c:v>2.71</c:v>
                </c:pt>
                <c:pt idx="135">
                  <c:v>2.5099999999999998</c:v>
                </c:pt>
                <c:pt idx="136">
                  <c:v>2.31</c:v>
                </c:pt>
                <c:pt idx="137">
                  <c:v>2.2200000000000002</c:v>
                </c:pt>
                <c:pt idx="138">
                  <c:v>2.5</c:v>
                </c:pt>
                <c:pt idx="139">
                  <c:v>2.88</c:v>
                </c:pt>
                <c:pt idx="140">
                  <c:v>2.66</c:v>
                </c:pt>
                <c:pt idx="141">
                  <c:v>3.21</c:v>
                </c:pt>
                <c:pt idx="142">
                  <c:v>2.92</c:v>
                </c:pt>
                <c:pt idx="143">
                  <c:v>2.12</c:v>
                </c:pt>
                <c:pt idx="144">
                  <c:v>2.31</c:v>
                </c:pt>
                <c:pt idx="145">
                  <c:v>2.92</c:v>
                </c:pt>
                <c:pt idx="146">
                  <c:v>2.15</c:v>
                </c:pt>
                <c:pt idx="147">
                  <c:v>2.09</c:v>
                </c:pt>
                <c:pt idx="148">
                  <c:v>2.12</c:v>
                </c:pt>
                <c:pt idx="149">
                  <c:v>1.98</c:v>
                </c:pt>
                <c:pt idx="150">
                  <c:v>2.61</c:v>
                </c:pt>
                <c:pt idx="151">
                  <c:v>2.29</c:v>
                </c:pt>
                <c:pt idx="152">
                  <c:v>2.31</c:v>
                </c:pt>
                <c:pt idx="153">
                  <c:v>2.17</c:v>
                </c:pt>
                <c:pt idx="154">
                  <c:v>2.13</c:v>
                </c:pt>
                <c:pt idx="155">
                  <c:v>2.5</c:v>
                </c:pt>
                <c:pt idx="156">
                  <c:v>3.5</c:v>
                </c:pt>
                <c:pt idx="157">
                  <c:v>2.15</c:v>
                </c:pt>
                <c:pt idx="158">
                  <c:v>2.72</c:v>
                </c:pt>
                <c:pt idx="159">
                  <c:v>2.52</c:v>
                </c:pt>
                <c:pt idx="160">
                  <c:v>2.15</c:v>
                </c:pt>
                <c:pt idx="161">
                  <c:v>1.98</c:v>
                </c:pt>
                <c:pt idx="162">
                  <c:v>1.5</c:v>
                </c:pt>
                <c:pt idx="163">
                  <c:v>4.21</c:v>
                </c:pt>
                <c:pt idx="164">
                  <c:v>3.52</c:v>
                </c:pt>
                <c:pt idx="165">
                  <c:v>2.19</c:v>
                </c:pt>
                <c:pt idx="166">
                  <c:v>2.15</c:v>
                </c:pt>
                <c:pt idx="167">
                  <c:v>2.5</c:v>
                </c:pt>
                <c:pt idx="168">
                  <c:v>2.06</c:v>
                </c:pt>
                <c:pt idx="169">
                  <c:v>2.0299999999999998</c:v>
                </c:pt>
                <c:pt idx="170">
                  <c:v>2.15</c:v>
                </c:pt>
                <c:pt idx="171">
                  <c:v>3.87</c:v>
                </c:pt>
                <c:pt idx="172">
                  <c:v>3.04</c:v>
                </c:pt>
              </c:numCache>
            </c:numRef>
          </c:yVal>
          <c:smooth val="0"/>
        </c:ser>
        <c:dLbls>
          <c:showLegendKey val="0"/>
          <c:showVal val="0"/>
          <c:showCatName val="0"/>
          <c:showSerName val="0"/>
          <c:showPercent val="0"/>
          <c:showBubbleSize val="0"/>
        </c:dLbls>
        <c:axId val="86323584"/>
        <c:axId val="86325504"/>
      </c:scatterChart>
      <c:valAx>
        <c:axId val="86323584"/>
        <c:scaling>
          <c:orientation val="minMax"/>
        </c:scaling>
        <c:delete val="0"/>
        <c:axPos val="b"/>
        <c:title>
          <c:tx>
            <c:rich>
              <a:bodyPr/>
              <a:lstStyle/>
              <a:p>
                <a:pPr>
                  <a:defRPr sz="2000"/>
                </a:pPr>
                <a:r>
                  <a:rPr lang="es-MX" sz="2000" dirty="0" smtClean="0"/>
                  <a:t>Fecha de 2011</a:t>
                </a:r>
                <a:endParaRPr lang="es-MX" sz="2000" dirty="0"/>
              </a:p>
            </c:rich>
          </c:tx>
          <c:layout>
            <c:manualLayout>
              <c:xMode val="edge"/>
              <c:yMode val="edge"/>
              <c:x val="0.39459811888593183"/>
              <c:y val="0.78036466982004149"/>
            </c:manualLayout>
          </c:layout>
          <c:overlay val="0"/>
        </c:title>
        <c:numFmt formatCode="[$-C0A]d\-mmm;@" sourceLinked="0"/>
        <c:majorTickMark val="out"/>
        <c:minorTickMark val="none"/>
        <c:tickLblPos val="nextTo"/>
        <c:txPr>
          <a:bodyPr rot="-2700000" vert="horz"/>
          <a:lstStyle/>
          <a:p>
            <a:pPr>
              <a:defRPr sz="1000" b="0" i="0" u="none" strike="noStrike" baseline="0">
                <a:solidFill>
                  <a:srgbClr val="000000"/>
                </a:solidFill>
                <a:latin typeface="Calibri"/>
                <a:ea typeface="Calibri"/>
                <a:cs typeface="Calibri"/>
              </a:defRPr>
            </a:pPr>
            <a:endParaRPr lang="en-US"/>
          </a:p>
        </c:txPr>
        <c:crossAx val="86325504"/>
        <c:crosses val="autoZero"/>
        <c:crossBetween val="midCat"/>
      </c:valAx>
      <c:valAx>
        <c:axId val="86325504"/>
        <c:scaling>
          <c:logBase val="10"/>
          <c:orientation val="minMax"/>
          <c:max val="500"/>
          <c:min val="1"/>
        </c:scaling>
        <c:delete val="0"/>
        <c:axPos val="l"/>
        <c:majorGridlines/>
        <c:minorGridlines/>
        <c:title>
          <c:tx>
            <c:rich>
              <a:bodyPr rot="-5400000" vert="horz"/>
              <a:lstStyle/>
              <a:p>
                <a:pPr>
                  <a:defRPr sz="2000"/>
                </a:pPr>
                <a:r>
                  <a:rPr lang="es-MX" sz="2000" dirty="0" smtClean="0"/>
                  <a:t>Turbiedad </a:t>
                </a:r>
                <a:r>
                  <a:rPr lang="es-MX" sz="2000" baseline="0" dirty="0" smtClean="0"/>
                  <a:t>(UTN)</a:t>
                </a:r>
                <a:endParaRPr lang="es-MX" sz="2000" dirty="0"/>
              </a:p>
            </c:rich>
          </c:tx>
          <c:layout>
            <c:manualLayout>
              <c:xMode val="edge"/>
              <c:yMode val="edge"/>
              <c:x val="2.8313393365113064E-2"/>
              <c:y val="0.24273564413858079"/>
            </c:manualLayout>
          </c:layout>
          <c:overlay val="0"/>
        </c:title>
        <c:numFmt formatCode="General" sourceLinked="1"/>
        <c:majorTickMark val="out"/>
        <c:minorTickMark val="none"/>
        <c:tickLblPos val="nextTo"/>
        <c:crossAx val="86323584"/>
        <c:crosses val="autoZero"/>
        <c:crossBetween val="midCat"/>
      </c:valAx>
    </c:plotArea>
    <c:legend>
      <c:legendPos val="b"/>
      <c:layout>
        <c:manualLayout>
          <c:xMode val="edge"/>
          <c:yMode val="edge"/>
          <c:x val="0"/>
          <c:y val="0.83492458323871244"/>
          <c:w val="0.99663600520799633"/>
          <c:h val="6.1083299205007963E-2"/>
        </c:manualLayout>
      </c:layout>
      <c:overlay val="0"/>
      <c:txPr>
        <a:bodyPr/>
        <a:lstStyle/>
        <a:p>
          <a:pPr>
            <a:defRPr sz="2000"/>
          </a:pPr>
          <a:endParaRPr lang="en-US"/>
        </a:p>
      </c:txPr>
    </c:legend>
    <c:plotVisOnly val="1"/>
    <c:dispBlanksAs val="gap"/>
    <c:showDLblsOverMax val="0"/>
  </c:chart>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0" dt="2012-05-20T19:53:19.001" idx="22">
    <p:pos x="4464" y="173"/>
    <p:text>Does not meet the text to picture ratio requirement</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B1D124-BE4E-489B-A210-2C88D3375D09}" type="datetimeFigureOut">
              <a:rPr lang="en-US" smtClean="0"/>
              <a:t>6/12/2012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7C4F81-2F7D-4020-B06D-79DE928BA2EB}" type="slidenum">
              <a:rPr lang="en-US" smtClean="0"/>
              <a:t>‹#›</a:t>
            </a:fld>
            <a:endParaRPr lang="en-US"/>
          </a:p>
        </p:txBody>
      </p:sp>
    </p:spTree>
    <p:extLst>
      <p:ext uri="{BB962C8B-B14F-4D97-AF65-F5344CB8AC3E}">
        <p14:creationId xmlns:p14="http://schemas.microsoft.com/office/powerpoint/2010/main" val="1998755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HN" dirty="0" err="1" smtClean="0"/>
              <a:t>Click</a:t>
            </a:r>
            <a:r>
              <a:rPr lang="es-HN" dirty="0" smtClean="0"/>
              <a:t> </a:t>
            </a:r>
            <a:r>
              <a:rPr lang="es-HN" dirty="0" err="1" smtClean="0"/>
              <a:t>on</a:t>
            </a:r>
            <a:r>
              <a:rPr lang="es-HN" dirty="0" smtClean="0"/>
              <a:t> </a:t>
            </a:r>
            <a:r>
              <a:rPr lang="es-HN" dirty="0" err="1" smtClean="0"/>
              <a:t>the</a:t>
            </a:r>
            <a:r>
              <a:rPr lang="es-HN" dirty="0" smtClean="0"/>
              <a:t> </a:t>
            </a:r>
            <a:r>
              <a:rPr lang="es-HN" dirty="0" err="1" smtClean="0"/>
              <a:t>picture</a:t>
            </a:r>
            <a:r>
              <a:rPr lang="es-HN" dirty="0" smtClean="0"/>
              <a:t> of </a:t>
            </a:r>
            <a:r>
              <a:rPr lang="es-HN" dirty="0" err="1" smtClean="0"/>
              <a:t>the</a:t>
            </a:r>
            <a:r>
              <a:rPr lang="es-HN" dirty="0" smtClean="0"/>
              <a:t> </a:t>
            </a:r>
            <a:r>
              <a:rPr lang="es-HN" dirty="0" err="1" smtClean="0"/>
              <a:t>plant</a:t>
            </a:r>
            <a:r>
              <a:rPr lang="es-HN" dirty="0" smtClean="0"/>
              <a:t> </a:t>
            </a:r>
            <a:r>
              <a:rPr lang="es-HN" dirty="0" err="1" smtClean="0"/>
              <a:t>to</a:t>
            </a:r>
            <a:r>
              <a:rPr lang="es-HN" dirty="0" smtClean="0"/>
              <a:t> </a:t>
            </a:r>
            <a:r>
              <a:rPr lang="es-HN" dirty="0" err="1" smtClean="0"/>
              <a:t>design</a:t>
            </a:r>
            <a:r>
              <a:rPr lang="es-HN" dirty="0" smtClean="0"/>
              <a:t> a </a:t>
            </a:r>
            <a:r>
              <a:rPr lang="es-HN" dirty="0" err="1" smtClean="0"/>
              <a:t>plant</a:t>
            </a:r>
            <a:endParaRPr lang="en-US" dirty="0"/>
          </a:p>
        </p:txBody>
      </p:sp>
      <p:sp>
        <p:nvSpPr>
          <p:cNvPr id="4" name="Slide Number Placeholder 3"/>
          <p:cNvSpPr>
            <a:spLocks noGrp="1"/>
          </p:cNvSpPr>
          <p:nvPr>
            <p:ph type="sldNum" sz="quarter" idx="10"/>
          </p:nvPr>
        </p:nvSpPr>
        <p:spPr/>
        <p:txBody>
          <a:bodyPr/>
          <a:lstStyle/>
          <a:p>
            <a:fld id="{F07C4F81-2F7D-4020-B06D-79DE928BA2EB}" type="slidenum">
              <a:rPr lang="en-US" smtClean="0"/>
              <a:t>1</a:t>
            </a:fld>
            <a:endParaRPr lang="en-US"/>
          </a:p>
        </p:txBody>
      </p:sp>
    </p:spTree>
    <p:extLst>
      <p:ext uri="{BB962C8B-B14F-4D97-AF65-F5344CB8AC3E}">
        <p14:creationId xmlns:p14="http://schemas.microsoft.com/office/powerpoint/2010/main" val="37223360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 specifically depart from empirical design values in the algorithms for rapid mix, flocculation, and flow transitions into the sedimentation tank. The design of these pieces is conventionally based on the turbulent energy dissipation rate rather than the velocity gradient method (Weber-Shirk and Lion, 2010) because the velocity gradient method only applies to laminar flow reactors (</a:t>
            </a:r>
            <a:r>
              <a:rPr lang="en-US" sz="1200" kern="1200" dirty="0" err="1" smtClean="0">
                <a:solidFill>
                  <a:schemeClr val="tx1"/>
                </a:solidFill>
                <a:effectLst/>
                <a:latin typeface="+mn-lt"/>
                <a:ea typeface="+mn-ea"/>
                <a:cs typeface="+mn-cs"/>
              </a:rPr>
              <a:t>Cleasby</a:t>
            </a:r>
            <a:r>
              <a:rPr lang="en-US" sz="1200" kern="1200" dirty="0" smtClean="0">
                <a:solidFill>
                  <a:schemeClr val="tx1"/>
                </a:solidFill>
                <a:effectLst/>
                <a:latin typeface="+mn-lt"/>
                <a:ea typeface="+mn-ea"/>
                <a:cs typeface="+mn-cs"/>
              </a:rPr>
              <a:t> 1984).</a:t>
            </a:r>
            <a:endParaRPr lang="en-US" dirty="0"/>
          </a:p>
        </p:txBody>
      </p:sp>
      <p:sp>
        <p:nvSpPr>
          <p:cNvPr id="4" name="Slide Number Placeholder 3"/>
          <p:cNvSpPr>
            <a:spLocks noGrp="1"/>
          </p:cNvSpPr>
          <p:nvPr>
            <p:ph type="sldNum" sz="quarter" idx="10"/>
          </p:nvPr>
        </p:nvSpPr>
        <p:spPr/>
        <p:txBody>
          <a:bodyPr/>
          <a:lstStyle/>
          <a:p>
            <a:fld id="{F07C4F81-2F7D-4020-B06D-79DE928BA2EB}" type="slidenum">
              <a:rPr lang="en-US" smtClean="0"/>
              <a:t>16</a:t>
            </a:fld>
            <a:endParaRPr lang="en-US"/>
          </a:p>
        </p:txBody>
      </p:sp>
    </p:spTree>
    <p:extLst>
      <p:ext uri="{BB962C8B-B14F-4D97-AF65-F5344CB8AC3E}">
        <p14:creationId xmlns:p14="http://schemas.microsoft.com/office/powerpoint/2010/main" val="39400525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Basing algorithms on physics means challenging</a:t>
            </a:r>
            <a:r>
              <a:rPr lang="en-US" baseline="0" dirty="0" smtClean="0"/>
              <a:t> the basis of conventional design parameters. </a:t>
            </a:r>
            <a:r>
              <a:rPr lang="en-US" dirty="0" smtClean="0"/>
              <a:t>Plate settler</a:t>
            </a:r>
            <a:r>
              <a:rPr lang="en-US" baseline="0" dirty="0" smtClean="0"/>
              <a:t> spacing research – determining spacing as a balance between decreasing tank size and preventing floc rollup. Convention says 5cm, but our research suggests 2.5 which we currently use in our designs. The upper picture uses 2.5cm spacing, saving more than 30cm in depth as compared to the conventional spacing shown below.</a:t>
            </a:r>
            <a:endParaRPr lang="en-US" dirty="0"/>
          </a:p>
        </p:txBody>
      </p:sp>
      <p:sp>
        <p:nvSpPr>
          <p:cNvPr id="4" name="Slide Number Placeholder 3"/>
          <p:cNvSpPr>
            <a:spLocks noGrp="1"/>
          </p:cNvSpPr>
          <p:nvPr>
            <p:ph type="sldNum" sz="quarter" idx="10"/>
          </p:nvPr>
        </p:nvSpPr>
        <p:spPr/>
        <p:txBody>
          <a:bodyPr/>
          <a:lstStyle/>
          <a:p>
            <a:fld id="{074A1136-6F8D-4A69-8C66-8F52E7C6A736}" type="slidenum">
              <a:rPr lang="en-US" smtClean="0"/>
              <a:t>17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HN" sz="1200" dirty="0" err="1" smtClean="0">
                <a:cs typeface="Times New Roman" pitchFamily="18" charset="0"/>
              </a:rPr>
              <a:t>Mention</a:t>
            </a:r>
            <a:r>
              <a:rPr lang="es-HN" sz="1200" dirty="0" smtClean="0">
                <a:cs typeface="Times New Roman" pitchFamily="18" charset="0"/>
              </a:rPr>
              <a:t> </a:t>
            </a:r>
            <a:r>
              <a:rPr lang="es-HN" sz="1200" dirty="0" err="1" smtClean="0">
                <a:cs typeface="Times New Roman" pitchFamily="18" charset="0"/>
              </a:rPr>
              <a:t>lessons</a:t>
            </a:r>
            <a:r>
              <a:rPr lang="es-HN" sz="1200" dirty="0" smtClean="0">
                <a:cs typeface="Times New Roman" pitchFamily="18" charset="0"/>
              </a:rPr>
              <a:t> </a:t>
            </a:r>
            <a:r>
              <a:rPr lang="es-HN" sz="1200" dirty="0" err="1" smtClean="0">
                <a:cs typeface="Times New Roman" pitchFamily="18" charset="0"/>
              </a:rPr>
              <a:t>learned</a:t>
            </a:r>
            <a:r>
              <a:rPr lang="es-HN" sz="1200" dirty="0" smtClean="0">
                <a:cs typeface="Times New Roman" pitchFamily="18" charset="0"/>
              </a:rPr>
              <a:t> and </a:t>
            </a:r>
            <a:r>
              <a:rPr lang="es-HN" sz="1200" dirty="0" err="1" smtClean="0">
                <a:cs typeface="Times New Roman" pitchFamily="18" charset="0"/>
              </a:rPr>
              <a:t>improvement</a:t>
            </a:r>
            <a:r>
              <a:rPr lang="es-HN" sz="1200" dirty="0" smtClean="0">
                <a:cs typeface="Times New Roman" pitchFamily="18" charset="0"/>
              </a:rPr>
              <a:t> and </a:t>
            </a:r>
            <a:r>
              <a:rPr lang="es-HN" sz="1200" dirty="0" err="1" smtClean="0">
                <a:cs typeface="Times New Roman" pitchFamily="18" charset="0"/>
              </a:rPr>
              <a:t>innovation</a:t>
            </a:r>
            <a:r>
              <a:rPr lang="es-HN" sz="1200" dirty="0" smtClean="0">
                <a:cs typeface="Times New Roman" pitchFamily="18" charset="0"/>
              </a:rPr>
              <a:t> </a:t>
            </a:r>
            <a:r>
              <a:rPr lang="es-HN" sz="1200" dirty="0" err="1" smtClean="0">
                <a:cs typeface="Times New Roman" pitchFamily="18" charset="0"/>
              </a:rPr>
              <a:t>cycle</a:t>
            </a:r>
            <a:endParaRPr lang="es-HN" sz="1200" dirty="0" smtClean="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F07C4F81-2F7D-4020-B06D-79DE928BA2EB}" type="slidenum">
              <a:rPr lang="en-US" smtClean="0"/>
              <a:t>18</a:t>
            </a:fld>
            <a:endParaRPr lang="en-US"/>
          </a:p>
        </p:txBody>
      </p:sp>
    </p:spTree>
    <p:extLst>
      <p:ext uri="{BB962C8B-B14F-4D97-AF65-F5344CB8AC3E}">
        <p14:creationId xmlns:p14="http://schemas.microsoft.com/office/powerpoint/2010/main" val="15145954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Sample AutoCAD</a:t>
            </a:r>
            <a:r>
              <a:rPr lang="en-US" baseline="0" dirty="0" smtClean="0"/>
              <a:t> output from a design request.</a:t>
            </a:r>
          </a:p>
          <a:p>
            <a:endParaRPr lang="es-HN" baseline="0" dirty="0" smtClean="0"/>
          </a:p>
          <a:p>
            <a:r>
              <a:rPr lang="en-US" dirty="0" smtClean="0"/>
              <a:t>Because of our approach, we have plants that are as old as 7 years. Conventional</a:t>
            </a:r>
            <a:r>
              <a:rPr lang="en-US" baseline="0" dirty="0" smtClean="0"/>
              <a:t> plants are often abandoned in 2 years.</a:t>
            </a:r>
          </a:p>
          <a:p>
            <a:endParaRPr lang="es-HN"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ADT combines the knowledge generated at Cornell and communities currently served by AguaClara plants to create robust, scalable designs that are appropriate for the social, environmental, and financial context of the regions they serve.</a:t>
            </a:r>
          </a:p>
        </p:txBody>
      </p:sp>
      <p:sp>
        <p:nvSpPr>
          <p:cNvPr id="4" name="Slide Number Placeholder 3"/>
          <p:cNvSpPr>
            <a:spLocks noGrp="1"/>
          </p:cNvSpPr>
          <p:nvPr>
            <p:ph type="sldNum" sz="quarter" idx="10"/>
          </p:nvPr>
        </p:nvSpPr>
        <p:spPr/>
        <p:txBody>
          <a:bodyPr/>
          <a:lstStyle/>
          <a:p>
            <a:fld id="{074A1136-6F8D-4A69-8C66-8F52E7C6A736}" type="slidenum">
              <a:rPr lang="en-US" smtClean="0"/>
              <a:t>22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HN" dirty="0" smtClean="0"/>
              <a:t>NOT JUST ENVIRONMENTALLY!</a:t>
            </a:r>
          </a:p>
          <a:p>
            <a:endParaRPr lang="es-H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6 Fully-operation plants in Honduras, operated and maintained independently by the community</a:t>
            </a:r>
          </a:p>
          <a:p>
            <a:endParaRPr lang="en-US" dirty="0" smtClean="0"/>
          </a:p>
          <a:p>
            <a:r>
              <a:rPr lang="en-US" dirty="0" smtClean="0"/>
              <a:t>Community members</a:t>
            </a:r>
            <a:r>
              <a:rPr lang="en-US" baseline="0" dirty="0" smtClean="0"/>
              <a:t> have independently voted to increase their water tariffs, and water boards now have extra savings.</a:t>
            </a:r>
          </a:p>
          <a:p>
            <a:endParaRPr lang="es-HN"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Water Boards are increasing their savings for emergencies and upgrades.  Some</a:t>
            </a:r>
            <a:r>
              <a:rPr lang="en-US" baseline="0" dirty="0" smtClean="0"/>
              <a:t> using savings for sanitation like latrines and sewers</a:t>
            </a:r>
            <a:endParaRPr lang="en-US" dirty="0" smtClean="0"/>
          </a:p>
          <a:p>
            <a:endParaRPr lang="en-US" dirty="0"/>
          </a:p>
        </p:txBody>
      </p:sp>
      <p:sp>
        <p:nvSpPr>
          <p:cNvPr id="4" name="Slide Number Placeholder 3"/>
          <p:cNvSpPr>
            <a:spLocks noGrp="1"/>
          </p:cNvSpPr>
          <p:nvPr>
            <p:ph type="sldNum" sz="quarter" idx="10"/>
          </p:nvPr>
        </p:nvSpPr>
        <p:spPr/>
        <p:txBody>
          <a:bodyPr/>
          <a:lstStyle/>
          <a:p>
            <a:fld id="{074A1136-6F8D-4A69-8C66-8F52E7C6A736}" type="slidenum">
              <a:rPr lang="en-US" smtClean="0"/>
              <a:t>23</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Community</a:t>
            </a:r>
            <a:r>
              <a:rPr lang="en-US" baseline="0" dirty="0" smtClean="0"/>
              <a:t> members s</a:t>
            </a:r>
            <a:r>
              <a:rPr lang="en-US" dirty="0" smtClean="0"/>
              <a:t>ave money on bottled water. Before AguaClara plants,</a:t>
            </a:r>
            <a:r>
              <a:rPr lang="en-US" baseline="0" dirty="0" smtClean="0"/>
              <a:t> health centers did not keep a record of diarrhea cases because the numbers were so high. After AguaClara plants the number has decreased significantly, and they now keep record.</a:t>
            </a:r>
            <a:endParaRPr lang="en-US" dirty="0"/>
          </a:p>
        </p:txBody>
      </p:sp>
      <p:sp>
        <p:nvSpPr>
          <p:cNvPr id="4" name="Slide Number Placeholder 3"/>
          <p:cNvSpPr>
            <a:spLocks noGrp="1"/>
          </p:cNvSpPr>
          <p:nvPr>
            <p:ph type="sldNum" sz="quarter" idx="10"/>
          </p:nvPr>
        </p:nvSpPr>
        <p:spPr/>
        <p:txBody>
          <a:bodyPr/>
          <a:lstStyle/>
          <a:p>
            <a:fld id="{074A1136-6F8D-4A69-8C66-8F52E7C6A736}" type="slidenum">
              <a:rPr lang="en-US" smtClean="0"/>
              <a:t>24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p:spPr>
        <p:txBody>
          <a:bodyPr/>
          <a:lstStyle/>
          <a:p>
            <a:r>
              <a:rPr lang="es-HN" dirty="0" err="1" smtClean="0"/>
              <a:t>Incorporating</a:t>
            </a:r>
            <a:r>
              <a:rPr lang="es-HN" baseline="0" dirty="0" smtClean="0"/>
              <a:t> </a:t>
            </a:r>
            <a:r>
              <a:rPr lang="es-HN" baseline="0" dirty="0" err="1" smtClean="0"/>
              <a:t>feedback</a:t>
            </a:r>
            <a:r>
              <a:rPr lang="es-HN" baseline="0" dirty="0" smtClean="0"/>
              <a:t> </a:t>
            </a:r>
            <a:r>
              <a:rPr lang="es-HN" baseline="0" dirty="0" err="1" smtClean="0"/>
              <a:t>from</a:t>
            </a:r>
            <a:r>
              <a:rPr lang="es-HN" baseline="0" dirty="0" smtClean="0"/>
              <a:t> </a:t>
            </a:r>
            <a:r>
              <a:rPr lang="es-HN" baseline="0" dirty="0" err="1" smtClean="0"/>
              <a:t>the</a:t>
            </a:r>
            <a:r>
              <a:rPr lang="es-HN" baseline="0" dirty="0" smtClean="0"/>
              <a:t> </a:t>
            </a:r>
            <a:r>
              <a:rPr lang="es-HN" baseline="0" dirty="0" err="1" smtClean="0"/>
              <a:t>field</a:t>
            </a:r>
            <a:r>
              <a:rPr lang="es-HN" baseline="0" dirty="0" smtClean="0"/>
              <a:t> </a:t>
            </a:r>
            <a:r>
              <a:rPr lang="es-HN" baseline="0" dirty="0" err="1" smtClean="0"/>
              <a:t>ensures</a:t>
            </a:r>
            <a:r>
              <a:rPr lang="es-HN" baseline="0" dirty="0" smtClean="0"/>
              <a:t> </a:t>
            </a:r>
            <a:r>
              <a:rPr lang="es-HN" baseline="0" dirty="0" err="1" smtClean="0"/>
              <a:t>that</a:t>
            </a:r>
            <a:r>
              <a:rPr lang="es-HN" baseline="0" dirty="0" smtClean="0"/>
              <a:t> </a:t>
            </a:r>
            <a:r>
              <a:rPr lang="es-HN" baseline="0" dirty="0" err="1" smtClean="0"/>
              <a:t>ease</a:t>
            </a:r>
            <a:r>
              <a:rPr lang="es-HN" baseline="0" dirty="0" smtClean="0"/>
              <a:t> of use </a:t>
            </a:r>
            <a:r>
              <a:rPr lang="es-HN" baseline="0" dirty="0" err="1" smtClean="0"/>
              <a:t>is</a:t>
            </a:r>
            <a:r>
              <a:rPr lang="es-HN" baseline="0" dirty="0" smtClean="0"/>
              <a:t> </a:t>
            </a:r>
            <a:r>
              <a:rPr lang="es-HN" baseline="0" dirty="0" err="1" smtClean="0"/>
              <a:t>accounted</a:t>
            </a:r>
            <a:r>
              <a:rPr lang="es-HN" baseline="0" dirty="0" smtClean="0"/>
              <a:t> </a:t>
            </a:r>
            <a:r>
              <a:rPr lang="es-HN" baseline="0" dirty="0" err="1" smtClean="0"/>
              <a:t>for</a:t>
            </a:r>
            <a:r>
              <a:rPr lang="es-HN" baseline="0" dirty="0" smtClean="0"/>
              <a:t> in </a:t>
            </a:r>
            <a:r>
              <a:rPr lang="es-HN" baseline="0" dirty="0" err="1" smtClean="0"/>
              <a:t>designs</a:t>
            </a:r>
            <a:r>
              <a:rPr lang="es-HN" baseline="0" dirty="0" smtClean="0"/>
              <a:t>. </a:t>
            </a:r>
            <a:r>
              <a:rPr lang="es-HN" baseline="0" dirty="0" err="1" smtClean="0"/>
              <a:t>Two-way</a:t>
            </a:r>
            <a:r>
              <a:rPr lang="es-HN" baseline="0" dirty="0" smtClean="0"/>
              <a:t> </a:t>
            </a:r>
            <a:r>
              <a:rPr lang="es-HN" baseline="0" dirty="0" err="1" smtClean="0"/>
              <a:t>relationship</a:t>
            </a:r>
            <a:r>
              <a:rPr lang="es-HN" baseline="0" dirty="0" smtClean="0"/>
              <a:t> of </a:t>
            </a:r>
            <a:r>
              <a:rPr lang="es-HN" baseline="0" dirty="0" err="1" smtClean="0"/>
              <a:t>technical</a:t>
            </a:r>
            <a:r>
              <a:rPr lang="es-HN" baseline="0" dirty="0" smtClean="0"/>
              <a:t> </a:t>
            </a:r>
            <a:r>
              <a:rPr lang="es-HN" baseline="0" dirty="0" err="1" smtClean="0"/>
              <a:t>support</a:t>
            </a:r>
            <a:r>
              <a:rPr lang="es-HN" baseline="0" dirty="0" smtClean="0"/>
              <a:t> </a:t>
            </a:r>
            <a:r>
              <a:rPr lang="es-HN" baseline="0" dirty="0" err="1" smtClean="0"/>
              <a:t>to</a:t>
            </a:r>
            <a:r>
              <a:rPr lang="es-HN" baseline="0" dirty="0" smtClean="0"/>
              <a:t> </a:t>
            </a:r>
            <a:r>
              <a:rPr lang="es-HN" baseline="0" dirty="0" err="1" smtClean="0"/>
              <a:t>ensure</a:t>
            </a:r>
            <a:r>
              <a:rPr lang="es-HN" baseline="0" dirty="0" smtClean="0"/>
              <a:t> </a:t>
            </a:r>
            <a:r>
              <a:rPr lang="es-HN" baseline="0" dirty="0" err="1" smtClean="0"/>
              <a:t>plant</a:t>
            </a:r>
            <a:r>
              <a:rPr lang="es-HN" baseline="0" dirty="0" smtClean="0"/>
              <a:t> </a:t>
            </a:r>
            <a:r>
              <a:rPr lang="es-HN" baseline="0" dirty="0" err="1" smtClean="0"/>
              <a:t>longevity</a:t>
            </a:r>
            <a:r>
              <a:rPr lang="es-HN" baseline="0" dirty="0" smtClean="0"/>
              <a:t> and </a:t>
            </a:r>
            <a:r>
              <a:rPr lang="es-HN" baseline="0" dirty="0" err="1" smtClean="0"/>
              <a:t>feedback</a:t>
            </a:r>
            <a:r>
              <a:rPr lang="es-HN" baseline="0" dirty="0" smtClean="0"/>
              <a:t> </a:t>
            </a:r>
            <a:r>
              <a:rPr lang="es-HN" baseline="0" dirty="0" err="1" smtClean="0"/>
              <a:t>to</a:t>
            </a:r>
            <a:r>
              <a:rPr lang="es-HN" baseline="0" dirty="0" smtClean="0"/>
              <a:t> </a:t>
            </a:r>
            <a:r>
              <a:rPr lang="es-HN" baseline="0" dirty="0" err="1" smtClean="0"/>
              <a:t>improve</a:t>
            </a:r>
            <a:r>
              <a:rPr lang="es-HN" baseline="0" dirty="0" smtClean="0"/>
              <a:t> </a:t>
            </a:r>
            <a:r>
              <a:rPr lang="es-HN" baseline="0" dirty="0" err="1" smtClean="0"/>
              <a:t>designs</a:t>
            </a:r>
            <a:r>
              <a:rPr lang="es-HN" baseline="0" dirty="0" smtClean="0"/>
              <a:t>.</a:t>
            </a:r>
            <a:endParaRPr lang="es-HN"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bolded point – basing algorithms on fundamental physics</a:t>
            </a:r>
            <a:r>
              <a:rPr lang="en-US" baseline="0" dirty="0" smtClean="0"/>
              <a:t> gives us an edge in terms of innovation. We built the designed and built a one-of-a-kind stacked rapid sand filter, which incredibly successful. We are also beginning to understand how to create floc blankets, which will allow us to decrease the size of our sedimentation tanks. Also we are conducting research on floc recycle: returning sedimentation sludge to the start of the flocculator, to increase flocculation efficiency and therefore hopefully reduce the size of our </a:t>
            </a:r>
            <a:r>
              <a:rPr lang="en-US" baseline="0" dirty="0" err="1" smtClean="0"/>
              <a:t>flocculators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074A1136-6F8D-4A69-8C66-8F52E7C6A736}" type="slidenum">
              <a:rPr lang="en-US" smtClean="0"/>
              <a:t>27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Current capital cost (15 – 20 USD per person served) is about a third of that of conventional plants of comparable size, and future innovations will make our capital costs even more competitive</a:t>
            </a:r>
          </a:p>
          <a:p>
            <a:pPr eaLnBrk="1" hangingPunct="1"/>
            <a:r>
              <a:rPr lang="en-US" dirty="0" smtClean="0"/>
              <a:t>Operation and maintenance costs (2 – 4 USD per person per year) are low enough that community members have volunteered to pay more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Cap cost = 4,000 – 8,000 USD/L/s</a:t>
            </a:r>
          </a:p>
          <a:p>
            <a:endParaRPr lang="en-US" dirty="0"/>
          </a:p>
        </p:txBody>
      </p:sp>
      <p:sp>
        <p:nvSpPr>
          <p:cNvPr id="4" name="Slide Number Placeholder 3"/>
          <p:cNvSpPr>
            <a:spLocks noGrp="1"/>
          </p:cNvSpPr>
          <p:nvPr>
            <p:ph type="sldNum" sz="quarter" idx="10"/>
          </p:nvPr>
        </p:nvSpPr>
        <p:spPr/>
        <p:txBody>
          <a:bodyPr/>
          <a:lstStyle/>
          <a:p>
            <a:fld id="{F07C4F81-2F7D-4020-B06D-79DE928BA2EB}" type="slidenum">
              <a:rPr lang="en-US" smtClean="0"/>
              <a:t>29</a:t>
            </a:fld>
            <a:endParaRPr lang="en-US"/>
          </a:p>
        </p:txBody>
      </p:sp>
    </p:spTree>
    <p:extLst>
      <p:ext uri="{BB962C8B-B14F-4D97-AF65-F5344CB8AC3E}">
        <p14:creationId xmlns:p14="http://schemas.microsoft.com/office/powerpoint/2010/main" val="14625750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HN" dirty="0" smtClean="0"/>
              <a:t>In </a:t>
            </a:r>
            <a:r>
              <a:rPr lang="es-HN" dirty="0" err="1" smtClean="0"/>
              <a:t>the</a:t>
            </a:r>
            <a:r>
              <a:rPr lang="es-HN" dirty="0" smtClean="0"/>
              <a:t> </a:t>
            </a:r>
            <a:r>
              <a:rPr lang="es-HN" dirty="0" err="1" smtClean="0"/>
              <a:t>futur</a:t>
            </a:r>
            <a:r>
              <a:rPr lang="es-HN" baseline="0" dirty="0" err="1" smtClean="0"/>
              <a:t>e</a:t>
            </a:r>
            <a:r>
              <a:rPr lang="es-HN" baseline="0" dirty="0" smtClean="0"/>
              <a:t>, </a:t>
            </a:r>
            <a:r>
              <a:rPr lang="es-HN" baseline="0" dirty="0" err="1" smtClean="0"/>
              <a:t>there</a:t>
            </a:r>
            <a:r>
              <a:rPr lang="es-HN" baseline="0" dirty="0" smtClean="0"/>
              <a:t> </a:t>
            </a:r>
            <a:r>
              <a:rPr lang="es-HN" baseline="0" dirty="0" err="1" smtClean="0"/>
              <a:t>will</a:t>
            </a:r>
            <a:r>
              <a:rPr lang="es-HN" baseline="0" dirty="0" smtClean="0"/>
              <a:t> be </a:t>
            </a:r>
            <a:r>
              <a:rPr lang="es-HN" baseline="0" dirty="0" err="1" smtClean="0"/>
              <a:t>already</a:t>
            </a:r>
            <a:r>
              <a:rPr lang="es-HN" baseline="0" dirty="0" smtClean="0"/>
              <a:t> </a:t>
            </a:r>
            <a:r>
              <a:rPr lang="es-HN" baseline="0" dirty="0" err="1" smtClean="0"/>
              <a:t>proofed</a:t>
            </a:r>
            <a:r>
              <a:rPr lang="es-HN" baseline="0" dirty="0" smtClean="0"/>
              <a:t> </a:t>
            </a:r>
            <a:r>
              <a:rPr lang="es-HN" baseline="0" dirty="0" err="1" smtClean="0"/>
              <a:t>hydraulic</a:t>
            </a:r>
            <a:r>
              <a:rPr lang="es-HN" baseline="0" dirty="0" smtClean="0"/>
              <a:t> </a:t>
            </a:r>
            <a:r>
              <a:rPr lang="es-HN" baseline="0" dirty="0" err="1" smtClean="0"/>
              <a:t>designs</a:t>
            </a:r>
            <a:r>
              <a:rPr lang="es-HN" baseline="0" dirty="0" smtClean="0"/>
              <a:t> </a:t>
            </a:r>
            <a:r>
              <a:rPr lang="es-HN" baseline="0" dirty="0" err="1" smtClean="0"/>
              <a:t>that</a:t>
            </a:r>
            <a:r>
              <a:rPr lang="es-HN" baseline="0" dirty="0" smtClean="0"/>
              <a:t> can be </a:t>
            </a:r>
            <a:r>
              <a:rPr lang="es-HN" baseline="0" dirty="0" err="1" smtClean="0"/>
              <a:t>downloaded</a:t>
            </a:r>
            <a:r>
              <a:rPr lang="es-HN" baseline="0" dirty="0" smtClean="0"/>
              <a:t> </a:t>
            </a:r>
            <a:r>
              <a:rPr lang="es-HN" baseline="0" dirty="0" err="1" smtClean="0"/>
              <a:t>freely</a:t>
            </a:r>
            <a:r>
              <a:rPr lang="es-HN" baseline="0" dirty="0" smtClean="0"/>
              <a:t>, </a:t>
            </a:r>
            <a:r>
              <a:rPr lang="es-HN" baseline="0" dirty="0" err="1" smtClean="0"/>
              <a:t>without</a:t>
            </a:r>
            <a:r>
              <a:rPr lang="es-HN" baseline="0" dirty="0" smtClean="0"/>
              <a:t> </a:t>
            </a:r>
            <a:r>
              <a:rPr lang="es-HN" baseline="0" dirty="0" err="1" smtClean="0"/>
              <a:t>the</a:t>
            </a:r>
            <a:r>
              <a:rPr lang="es-HN" baseline="0" dirty="0" smtClean="0"/>
              <a:t> </a:t>
            </a:r>
            <a:r>
              <a:rPr lang="es-HN" baseline="0" dirty="0" err="1" smtClean="0"/>
              <a:t>need</a:t>
            </a:r>
            <a:r>
              <a:rPr lang="es-HN" baseline="0" dirty="0" smtClean="0"/>
              <a:t> </a:t>
            </a:r>
            <a:r>
              <a:rPr lang="es-HN" baseline="0" dirty="0" err="1" smtClean="0"/>
              <a:t>to</a:t>
            </a:r>
            <a:r>
              <a:rPr lang="es-HN" baseline="0" dirty="0" smtClean="0"/>
              <a:t> </a:t>
            </a:r>
            <a:r>
              <a:rPr lang="es-HN" baseline="0" dirty="0" err="1" smtClean="0"/>
              <a:t>wait</a:t>
            </a:r>
            <a:r>
              <a:rPr lang="es-HN" baseline="0" dirty="0" smtClean="0"/>
              <a:t> </a:t>
            </a:r>
            <a:r>
              <a:rPr lang="es-HN" baseline="0" dirty="0" err="1" smtClean="0"/>
              <a:t>for</a:t>
            </a:r>
            <a:r>
              <a:rPr lang="es-HN" baseline="0" dirty="0" smtClean="0"/>
              <a:t> a new </a:t>
            </a:r>
            <a:r>
              <a:rPr lang="es-HN" baseline="0" dirty="0" err="1" smtClean="0"/>
              <a:t>design</a:t>
            </a:r>
            <a:r>
              <a:rPr lang="es-HN" baseline="0" dirty="0" smtClean="0"/>
              <a:t>.  </a:t>
            </a:r>
          </a:p>
          <a:p>
            <a:endParaRPr lang="es-HN" baseline="0" dirty="0" smtClean="0"/>
          </a:p>
          <a:p>
            <a:r>
              <a:rPr lang="en-US" sz="1200" b="0" i="0" kern="1200" dirty="0" smtClean="0">
                <a:solidFill>
                  <a:schemeClr val="tx1"/>
                </a:solidFill>
                <a:effectLst/>
                <a:latin typeface="+mn-lt"/>
                <a:ea typeface="+mn-ea"/>
                <a:cs typeface="+mn-cs"/>
              </a:rPr>
              <a:t>6,9,12,15,20,25,30, 40,....90</a:t>
            </a:r>
          </a:p>
          <a:p>
            <a:endParaRPr lang="es-HN" sz="1200" b="0" i="0" kern="1200" dirty="0" smtClean="0">
              <a:solidFill>
                <a:schemeClr val="tx1"/>
              </a:solidFill>
              <a:effectLst/>
              <a:latin typeface="+mn-lt"/>
              <a:ea typeface="+mn-ea"/>
              <a:cs typeface="+mn-cs"/>
            </a:endParaRPr>
          </a:p>
          <a:p>
            <a:r>
              <a:rPr lang="es-HN" sz="1200" b="0" i="0" kern="1200" dirty="0" err="1" smtClean="0">
                <a:solidFill>
                  <a:schemeClr val="tx1"/>
                </a:solidFill>
                <a:effectLst/>
                <a:latin typeface="+mn-lt"/>
                <a:ea typeface="+mn-ea"/>
                <a:cs typeface="+mn-cs"/>
              </a:rPr>
              <a:t>The</a:t>
            </a:r>
            <a:r>
              <a:rPr lang="es-HN" sz="1200" b="0" i="0" kern="1200" dirty="0" smtClean="0">
                <a:solidFill>
                  <a:schemeClr val="tx1"/>
                </a:solidFill>
                <a:effectLst/>
                <a:latin typeface="+mn-lt"/>
                <a:ea typeface="+mn-ea"/>
                <a:cs typeface="+mn-cs"/>
              </a:rPr>
              <a:t> </a:t>
            </a:r>
            <a:r>
              <a:rPr lang="es-HN" sz="1200" b="0" i="0" kern="1200" dirty="0" err="1" smtClean="0">
                <a:solidFill>
                  <a:schemeClr val="tx1"/>
                </a:solidFill>
                <a:effectLst/>
                <a:latin typeface="+mn-lt"/>
                <a:ea typeface="+mn-ea"/>
                <a:cs typeface="+mn-cs"/>
              </a:rPr>
              <a:t>image</a:t>
            </a:r>
            <a:r>
              <a:rPr lang="es-HN" sz="1200" b="0" i="0" kern="1200" dirty="0" smtClean="0">
                <a:solidFill>
                  <a:schemeClr val="tx1"/>
                </a:solidFill>
                <a:effectLst/>
                <a:latin typeface="+mn-lt"/>
                <a:ea typeface="+mn-ea"/>
                <a:cs typeface="+mn-cs"/>
              </a:rPr>
              <a:t> links </a:t>
            </a:r>
            <a:r>
              <a:rPr lang="es-HN" sz="1200" b="0" i="0" kern="1200" dirty="0" err="1" smtClean="0">
                <a:solidFill>
                  <a:schemeClr val="tx1"/>
                </a:solidFill>
                <a:effectLst/>
                <a:latin typeface="+mn-lt"/>
                <a:ea typeface="+mn-ea"/>
                <a:cs typeface="+mn-cs"/>
              </a:rPr>
              <a:t>to</a:t>
            </a:r>
            <a:r>
              <a:rPr lang="es-HN" sz="1200" b="0" i="0" kern="1200" dirty="0" smtClean="0">
                <a:solidFill>
                  <a:schemeClr val="tx1"/>
                </a:solidFill>
                <a:effectLst/>
                <a:latin typeface="+mn-lt"/>
                <a:ea typeface="+mn-ea"/>
                <a:cs typeface="+mn-cs"/>
              </a:rPr>
              <a:t> </a:t>
            </a:r>
            <a:r>
              <a:rPr lang="es-HN" sz="1200" b="0" i="0" kern="1200" dirty="0" err="1" smtClean="0">
                <a:solidFill>
                  <a:schemeClr val="tx1"/>
                </a:solidFill>
                <a:effectLst/>
                <a:latin typeface="+mn-lt"/>
                <a:ea typeface="+mn-ea"/>
                <a:cs typeface="+mn-cs"/>
              </a:rPr>
              <a:t>the</a:t>
            </a:r>
            <a:r>
              <a:rPr lang="es-HN" sz="1200" b="0" i="0" kern="1200" dirty="0" smtClean="0">
                <a:solidFill>
                  <a:schemeClr val="tx1"/>
                </a:solidFill>
                <a:effectLst/>
                <a:latin typeface="+mn-lt"/>
                <a:ea typeface="+mn-ea"/>
                <a:cs typeface="+mn-cs"/>
              </a:rPr>
              <a:t> </a:t>
            </a:r>
            <a:r>
              <a:rPr lang="es-HN" sz="1200" b="0" i="0" kern="1200" dirty="0" err="1" smtClean="0">
                <a:solidFill>
                  <a:schemeClr val="tx1"/>
                </a:solidFill>
                <a:effectLst/>
                <a:latin typeface="+mn-lt"/>
                <a:ea typeface="+mn-ea"/>
                <a:cs typeface="+mn-cs"/>
              </a:rPr>
              <a:t>design</a:t>
            </a:r>
            <a:r>
              <a:rPr lang="es-HN" sz="1200" b="0" i="0" kern="1200" dirty="0" smtClean="0">
                <a:solidFill>
                  <a:schemeClr val="tx1"/>
                </a:solidFill>
                <a:effectLst/>
                <a:latin typeface="+mn-lt"/>
                <a:ea typeface="+mn-ea"/>
                <a:cs typeface="+mn-cs"/>
              </a:rPr>
              <a:t> server </a:t>
            </a:r>
            <a:r>
              <a:rPr lang="es-HN" sz="1200" b="0" i="0" kern="1200" dirty="0" err="1" smtClean="0">
                <a:solidFill>
                  <a:schemeClr val="tx1"/>
                </a:solidFill>
                <a:effectLst/>
                <a:latin typeface="+mn-lt"/>
                <a:ea typeface="+mn-ea"/>
                <a:cs typeface="+mn-cs"/>
              </a:rPr>
              <a:t>site</a:t>
            </a:r>
            <a:r>
              <a:rPr lang="es-HN" sz="1200" b="0" i="0" kern="1200" dirty="0" smtClean="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F07C4F81-2F7D-4020-B06D-79DE928BA2EB}" type="slidenum">
              <a:rPr lang="en-US" smtClean="0"/>
              <a:t>30</a:t>
            </a:fld>
            <a:endParaRPr lang="en-US"/>
          </a:p>
        </p:txBody>
      </p:sp>
    </p:spTree>
    <p:extLst>
      <p:ext uri="{BB962C8B-B14F-4D97-AF65-F5344CB8AC3E}">
        <p14:creationId xmlns:p14="http://schemas.microsoft.com/office/powerpoint/2010/main" val="1441767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Nyala" pitchFamily="2" charset="0"/>
              </a:rPr>
              <a:t>AguaClara at Cornell is a group of students and faculty who conduct research and provide hydraulic designs for gravity-powered (electricity-free) water treatment plants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74A1136-6F8D-4A69-8C66-8F52E7C6A736}" type="slidenum">
              <a:rPr lang="en-US" smtClean="0"/>
              <a:t>32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AguaClara includes the engineers, specialists, and community members that conduct the outreach and manage involvement to ensure that plants operate successfully in the long-term</a:t>
            </a:r>
          </a:p>
        </p:txBody>
      </p:sp>
      <p:sp>
        <p:nvSpPr>
          <p:cNvPr id="4" name="Slide Number Placeholder 3"/>
          <p:cNvSpPr>
            <a:spLocks noGrp="1"/>
          </p:cNvSpPr>
          <p:nvPr>
            <p:ph type="sldNum" sz="quarter" idx="10"/>
          </p:nvPr>
        </p:nvSpPr>
        <p:spPr/>
        <p:txBody>
          <a:bodyPr/>
          <a:lstStyle/>
          <a:p>
            <a:fld id="{F07C4F81-2F7D-4020-B06D-79DE928BA2EB}" type="slidenum">
              <a:rPr lang="en-US" smtClean="0"/>
              <a:t>4</a:t>
            </a:fld>
            <a:endParaRPr lang="en-US"/>
          </a:p>
        </p:txBody>
      </p:sp>
    </p:spTree>
    <p:extLst>
      <p:ext uri="{BB962C8B-B14F-4D97-AF65-F5344CB8AC3E}">
        <p14:creationId xmlns:p14="http://schemas.microsoft.com/office/powerpoint/2010/main" val="1762169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000" baseline="0" noProof="0" dirty="0" smtClean="0"/>
              <a:t>AguaClara Inc. Si a collaborative partner with implementers, not competitive, offering technical support, design review, and implementation support</a:t>
            </a:r>
          </a:p>
        </p:txBody>
      </p:sp>
      <p:sp>
        <p:nvSpPr>
          <p:cNvPr id="4" name="Slide Number Placeholder 3"/>
          <p:cNvSpPr>
            <a:spLocks noGrp="1"/>
          </p:cNvSpPr>
          <p:nvPr>
            <p:ph type="sldNum" sz="quarter" idx="10"/>
          </p:nvPr>
        </p:nvSpPr>
        <p:spPr/>
        <p:txBody>
          <a:bodyPr/>
          <a:lstStyle/>
          <a:p>
            <a:fld id="{B41D8EC2-A0E9-457F-B1CC-A5C98B015440}"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Most</a:t>
            </a:r>
            <a:r>
              <a:rPr lang="en-US" baseline="0" dirty="0" smtClean="0"/>
              <a:t> advances in water treatment technology in the last fifty years have focused on automation, rather than innovation or optimization of the treatment processes themselves. You end up with complicated control boards that people don’t know how to use. This is the actual control board at </a:t>
            </a:r>
            <a:r>
              <a:rPr lang="en-US" baseline="0" dirty="0" err="1" smtClean="0"/>
              <a:t>Siguatepeque</a:t>
            </a:r>
            <a:r>
              <a:rPr lang="en-US" baseline="0" dirty="0" smtClean="0"/>
              <a:t>. When we asked the operator how to read the control board, he said he had no idea and that they don’t use it.</a:t>
            </a:r>
            <a:endParaRPr lang="en-US" dirty="0"/>
          </a:p>
        </p:txBody>
      </p:sp>
      <p:sp>
        <p:nvSpPr>
          <p:cNvPr id="4" name="Slide Number Placeholder 3"/>
          <p:cNvSpPr>
            <a:spLocks noGrp="1"/>
          </p:cNvSpPr>
          <p:nvPr>
            <p:ph type="sldNum" sz="quarter" idx="10"/>
          </p:nvPr>
        </p:nvSpPr>
        <p:spPr/>
        <p:txBody>
          <a:bodyPr/>
          <a:lstStyle/>
          <a:p>
            <a:fld id="{074A1136-6F8D-4A69-8C66-8F52E7C6A736}" type="slidenum">
              <a:rPr lang="en-US" smtClean="0"/>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Pressurized filters – closed so you can’t see inside. Can’t even be sure if sand is still in there. Complicated piping – it’s hard to tell what some valves are used for. Valves break</a:t>
            </a:r>
            <a:r>
              <a:rPr lang="en-US" baseline="0" dirty="0" smtClean="0"/>
              <a:t> easily, are expensive, and hard to replace. In Honduras they need to custom make valves to replace them.</a:t>
            </a:r>
            <a:endParaRPr lang="en-US" dirty="0"/>
          </a:p>
        </p:txBody>
      </p:sp>
      <p:sp>
        <p:nvSpPr>
          <p:cNvPr id="4" name="Slide Number Placeholder 3"/>
          <p:cNvSpPr>
            <a:spLocks noGrp="1"/>
          </p:cNvSpPr>
          <p:nvPr>
            <p:ph type="sldNum" sz="quarter" idx="10"/>
          </p:nvPr>
        </p:nvSpPr>
        <p:spPr/>
        <p:txBody>
          <a:bodyPr/>
          <a:lstStyle/>
          <a:p>
            <a:fld id="{074A1136-6F8D-4A69-8C66-8F52E7C6A736}" type="slidenum">
              <a:rPr lang="en-US" smtClean="0"/>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four points are just mentioning that AguaClara</a:t>
            </a:r>
            <a:r>
              <a:rPr lang="en-US" baseline="0" dirty="0" smtClean="0"/>
              <a:t> does not make the mistakes that lead to abandonment. Mention that AguaClara plants can be operated by someone with a 6</a:t>
            </a:r>
            <a:r>
              <a:rPr lang="en-US" baseline="30000" dirty="0" smtClean="0"/>
              <a:t>th</a:t>
            </a:r>
            <a:r>
              <a:rPr lang="en-US" baseline="0" dirty="0" smtClean="0"/>
              <a:t> grade education under “easy to operate.”</a:t>
            </a:r>
            <a:endParaRPr lang="en-US" dirty="0"/>
          </a:p>
        </p:txBody>
      </p:sp>
      <p:sp>
        <p:nvSpPr>
          <p:cNvPr id="4" name="Slide Number Placeholder 3"/>
          <p:cNvSpPr>
            <a:spLocks noGrp="1"/>
          </p:cNvSpPr>
          <p:nvPr>
            <p:ph type="sldNum" sz="quarter" idx="10"/>
          </p:nvPr>
        </p:nvSpPr>
        <p:spPr/>
        <p:txBody>
          <a:bodyPr/>
          <a:lstStyle/>
          <a:p>
            <a:fld id="{074A1136-6F8D-4A69-8C66-8F52E7C6A736}" type="slidenum">
              <a:rPr lang="en-US" smtClean="0"/>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a:t>
            </a:r>
            <a:r>
              <a:rPr lang="en-US" baseline="0" dirty="0" smtClean="0"/>
              <a:t> look at the entrance tank to see how we do things differently. Brief overview of how water flows through/particles settle in the hoppers. Instead of expensive valves to drain each hopper, use a removable stopper. Hoppers make it easy to clean, because all of the sludge settles at the base of the drain. Linear flow orifice meter that makes it easy to read flow rate through the tank.</a:t>
            </a:r>
            <a:endParaRPr lang="en-US" dirty="0"/>
          </a:p>
        </p:txBody>
      </p:sp>
      <p:sp>
        <p:nvSpPr>
          <p:cNvPr id="4" name="Slide Number Placeholder 3"/>
          <p:cNvSpPr>
            <a:spLocks noGrp="1"/>
          </p:cNvSpPr>
          <p:nvPr>
            <p:ph type="sldNum" sz="quarter" idx="10"/>
          </p:nvPr>
        </p:nvSpPr>
        <p:spPr/>
        <p:txBody>
          <a:bodyPr/>
          <a:lstStyle/>
          <a:p>
            <a:fld id="{074A1136-6F8D-4A69-8C66-8F52E7C6A736}" type="slidenum">
              <a:rPr lang="en-US" smtClean="0"/>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a:t>
            </a:r>
            <a:r>
              <a:rPr lang="en-US" baseline="0" dirty="0" smtClean="0"/>
              <a:t> focusing on last two points.</a:t>
            </a:r>
            <a:endParaRPr lang="en-US" dirty="0"/>
          </a:p>
        </p:txBody>
      </p:sp>
      <p:sp>
        <p:nvSpPr>
          <p:cNvPr id="4" name="Slide Number Placeholder 3"/>
          <p:cNvSpPr>
            <a:spLocks noGrp="1"/>
          </p:cNvSpPr>
          <p:nvPr>
            <p:ph type="sldNum" sz="quarter" idx="10"/>
          </p:nvPr>
        </p:nvSpPr>
        <p:spPr/>
        <p:txBody>
          <a:bodyPr/>
          <a:lstStyle/>
          <a:p>
            <a:fld id="{074A1136-6F8D-4A69-8C66-8F52E7C6A736}" type="slidenum">
              <a:rPr lang="en-US" smtClean="0"/>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atin typeface="Arial Black"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spTree>
    <p:extLst>
      <p:ext uri="{BB962C8B-B14F-4D97-AF65-F5344CB8AC3E}">
        <p14:creationId xmlns:p14="http://schemas.microsoft.com/office/powerpoint/2010/main" val="7596873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096962"/>
          </a:xfrm>
        </p:spPr>
        <p:txBody>
          <a:bodyPr/>
          <a:lstStyle>
            <a:lvl1pPr algn="r">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0" name="Straight Connector 9"/>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7864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0" name="Straight Connector 9"/>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8004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629400" cy="1020762"/>
          </a:xfrm>
          <a:ln>
            <a:noFill/>
          </a:ln>
        </p:spPr>
        <p:txBody>
          <a:bodyPr>
            <a:noAutofit/>
          </a:bodyPr>
          <a:lstStyle>
            <a:lvl1pPr algn="r">
              <a:defRPr lang="en-US" sz="4400" b="1" kern="12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8" name="Straight Connector 7"/>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60021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0" name="Straight Connector 9"/>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80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020762"/>
          </a:xfrm>
        </p:spPr>
        <p:txBody>
          <a:bodyPr>
            <a:noAutofit/>
          </a:bodyPr>
          <a:lstStyle>
            <a:lvl1pPr algn="r">
              <a:defRPr lang="en-US" sz="4400" b="1" kern="12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1" name="Straight Connector 10"/>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245606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020762"/>
          </a:xfrm>
        </p:spPr>
        <p:txBody>
          <a:bodyPr>
            <a:noAutofit/>
          </a:bodyPr>
          <a:lstStyle>
            <a:lvl1pPr algn="r" defTabSz="914400" rtl="0" eaLnBrk="1" latinLnBrk="0" hangingPunct="1">
              <a:spcBef>
                <a:spcPct val="0"/>
              </a:spcBef>
              <a:buNone/>
              <a:defRPr lang="en-US" sz="4400" b="1" kern="12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3" name="Straight Connector 12"/>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2455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096962"/>
          </a:xfrm>
        </p:spPr>
        <p:txBody>
          <a:bodyPr>
            <a:noAutofit/>
          </a:bodyPr>
          <a:lstStyle>
            <a:lvl1pPr algn="r">
              <a:defRPr lang="en-US" sz="4400" b="1" kern="12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6"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9" name="Straight Connector 8"/>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5314139"/>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8" name="Straight Connector 7"/>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3106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1" name="Straight Connector 10"/>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9644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0" name="Straight Connector 9"/>
          <p:cNvCxnSpPr/>
          <p:nvPr userDrawn="1"/>
        </p:nvCxnSpPr>
        <p:spPr>
          <a:xfrm>
            <a:off x="7239000" y="185360"/>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7601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18" Type="http://schemas.openxmlformats.org/officeDocument/2006/relationships/image" Target="../media/image6.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gif"/><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p:cNvSpPr/>
          <p:nvPr userDrawn="1"/>
        </p:nvSpPr>
        <p:spPr>
          <a:xfrm>
            <a:off x="-856" y="6174570"/>
            <a:ext cx="9144000" cy="597777"/>
          </a:xfrm>
          <a:prstGeom prst="rect">
            <a:avLst/>
          </a:prstGeom>
          <a:gradFill flip="none" rotWithShape="1">
            <a:gsLst>
              <a:gs pos="0">
                <a:srgbClr val="5E9EFF"/>
              </a:gs>
              <a:gs pos="39999">
                <a:srgbClr val="85C2FF"/>
              </a:gs>
              <a:gs pos="70000">
                <a:srgbClr val="C4D6EB"/>
              </a:gs>
              <a:gs pos="100000">
                <a:srgbClr val="FFEBFA"/>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856" y="6772348"/>
            <a:ext cx="9155986" cy="91046"/>
          </a:xfrm>
          <a:prstGeom prst="rect">
            <a:avLst/>
          </a:prstGeom>
          <a:gradFill flip="none" rotWithShape="1">
            <a:gsLst>
              <a:gs pos="0">
                <a:schemeClr val="accent1">
                  <a:lumMod val="50000"/>
                </a:schemeClr>
              </a:gs>
              <a:gs pos="33000">
                <a:schemeClr val="accent1">
                  <a:lumMod val="60000"/>
                  <a:lumOff val="40000"/>
                </a:schemeClr>
              </a:gs>
              <a:gs pos="75000">
                <a:schemeClr val="accent1">
                  <a:lumMod val="60000"/>
                  <a:lumOff val="40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274638"/>
            <a:ext cx="6781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48554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2" name="Picture 2" descr="http://gauno.com/site/logo/aidis1.png"/>
          <p:cNvPicPr>
            <a:picLocks noChangeAspect="1" noChangeArrowheads="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7404442" y="86019"/>
            <a:ext cx="1254759" cy="1254759"/>
          </a:xfrm>
          <a:prstGeom prst="rect">
            <a:avLst/>
          </a:prstGeom>
          <a:noFill/>
        </p:spPr>
      </p:pic>
      <p:pic>
        <p:nvPicPr>
          <p:cNvPr id="1026" name="Picture 5" descr="Logo_simb_Abes-word"/>
          <p:cNvPicPr>
            <a:picLocks noChangeAspect="1"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8565981" y="6174571"/>
            <a:ext cx="577163" cy="59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noChangeArrowheads="1"/>
          </p:cNvPicPr>
          <p:nvPr userDrawn="1"/>
        </p:nvPicPr>
        <p:blipFill>
          <a:blip r:embed="rId15" cstate="screen">
            <a:extLst>
              <a:ext uri="{28A0092B-C50C-407E-A947-70E740481C1C}">
                <a14:useLocalDpi xmlns:a14="http://schemas.microsoft.com/office/drawing/2010/main"/>
              </a:ext>
            </a:extLst>
          </a:blip>
          <a:srcRect t="3345" b="3319"/>
          <a:stretch>
            <a:fillRect/>
          </a:stretch>
        </p:blipFill>
        <p:spPr bwMode="auto">
          <a:xfrm>
            <a:off x="3070562" y="6045391"/>
            <a:ext cx="608683" cy="726956"/>
          </a:xfrm>
          <a:prstGeom prst="rect">
            <a:avLst/>
          </a:prstGeom>
          <a:noFill/>
          <a:ln w="9525">
            <a:noFill/>
            <a:miter lim="800000"/>
            <a:headEnd/>
            <a:tailEnd/>
          </a:ln>
          <a:effectLst/>
        </p:spPr>
      </p:pic>
      <p:pic>
        <p:nvPicPr>
          <p:cNvPr id="8" name="Picture 7" descr="AguaClara_logo.jpg"/>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761999" y="6085748"/>
            <a:ext cx="2308563" cy="686599"/>
          </a:xfrm>
          <a:prstGeom prst="rect">
            <a:avLst/>
          </a:prstGeom>
        </p:spPr>
      </p:pic>
      <p:pic>
        <p:nvPicPr>
          <p:cNvPr id="10" name="Picture 9" descr="C:\Users\Dan\Documents\Documentos Honduras 2009-2011 072211\AguaClara Publicidad\cornellunilogo.gif"/>
          <p:cNvPicPr>
            <a:picLocks noChangeAspect="1" noChangeArrowheads="1"/>
          </p:cNvPicPr>
          <p:nvPr userDrawn="1"/>
        </p:nvPicPr>
        <p:blipFill>
          <a:blip r:embed="rId17" cstate="screen">
            <a:extLst>
              <a:ext uri="{28A0092B-C50C-407E-A947-70E740481C1C}">
                <a14:useLocalDpi xmlns:a14="http://schemas.microsoft.com/office/drawing/2010/main"/>
              </a:ext>
            </a:extLst>
          </a:blip>
          <a:srcRect/>
          <a:stretch>
            <a:fillRect/>
          </a:stretch>
        </p:blipFill>
        <p:spPr bwMode="auto">
          <a:xfrm>
            <a:off x="-1" y="6031186"/>
            <a:ext cx="761999" cy="741162"/>
          </a:xfrm>
          <a:prstGeom prst="rect">
            <a:avLst/>
          </a:prstGeom>
          <a:solidFill>
            <a:schemeClr val="bg1"/>
          </a:solidFill>
        </p:spPr>
      </p:pic>
      <p:sp>
        <p:nvSpPr>
          <p:cNvPr id="17" name="Footer Placeholder 4"/>
          <p:cNvSpPr>
            <a:spLocks noGrp="1"/>
          </p:cNvSpPr>
          <p:nvPr userDrawn="1">
            <p:ph type="ftr" sz="quarter" idx="3"/>
          </p:nvPr>
        </p:nvSpPr>
        <p:spPr>
          <a:xfrm>
            <a:off x="6172200" y="6290896"/>
            <a:ext cx="2895600" cy="365125"/>
          </a:xfrm>
          <a:prstGeom prst="rect">
            <a:avLst/>
          </a:prstGeom>
        </p:spPr>
        <p:txBody>
          <a:bodyPr/>
          <a:lstStyle>
            <a:lvl1pPr>
              <a:defRPr sz="1200">
                <a:solidFill>
                  <a:schemeClr val="bg1">
                    <a:lumMod val="50000"/>
                  </a:schemeClr>
                </a:solidFill>
              </a:defRPr>
            </a:lvl1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20" name="Straight Connector 19"/>
          <p:cNvCxnSpPr/>
          <p:nvPr userDrawn="1"/>
        </p:nvCxnSpPr>
        <p:spPr>
          <a:xfrm>
            <a:off x="457200" y="1440119"/>
            <a:ext cx="8229600" cy="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22879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Tx/>
        <a:buBlip>
          <a:blip r:embed="rId18"/>
        </a:buBlip>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designserver.cee.cornell.edu/get_a_design/design_plant/EtFlocSedFi.php"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38.jpeg"/><Relationship Id="rId7" Type="http://schemas.openxmlformats.org/officeDocument/2006/relationships/image" Target="../media/image42.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2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comments" Target="../comments/comment1.xml"/><Relationship Id="rId5" Type="http://schemas.openxmlformats.org/officeDocument/2006/relationships/image" Target="../media/image46.png"/><Relationship Id="rId4" Type="http://schemas.openxmlformats.org/officeDocument/2006/relationships/image" Target="../media/image45.jpeg"/></Relationships>
</file>

<file path=ppt/slides/_rels/slide2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26.xml.rels><?xml version="1.0" encoding="UTF-8" standalone="yes"?>
<Relationships xmlns="http://schemas.openxmlformats.org/package/2006/relationships"><Relationship Id="rId3" Type="http://schemas.openxmlformats.org/officeDocument/2006/relationships/image" Target="../media/image48.jpeg"/><Relationship Id="rId7" Type="http://schemas.openxmlformats.org/officeDocument/2006/relationships/image" Target="../media/image52.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png"/></Relationships>
</file>

<file path=ppt/slides/_rels/slide2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jpeg"/></Relationships>
</file>

<file path=ppt/slides/_rels/slide2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59.jpeg"/><Relationship Id="rId4" Type="http://schemas.openxmlformats.org/officeDocument/2006/relationships/image" Target="../media/image58.jpeg"/></Relationships>
</file>

<file path=ppt/slides/_rels/slide3.xml.rels><?xml version="1.0" encoding="UTF-8" standalone="yes"?>
<Relationships xmlns="http://schemas.openxmlformats.org/package/2006/relationships"><Relationship Id="rId8" Type="http://schemas.openxmlformats.org/officeDocument/2006/relationships/image" Target="../media/image14.gif"/><Relationship Id="rId3" Type="http://schemas.openxmlformats.org/officeDocument/2006/relationships/notesSlide" Target="../notesSlides/notesSlide2.xml"/><Relationship Id="rId7"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1.png"/><Relationship Id="rId11" Type="http://schemas.openxmlformats.org/officeDocument/2006/relationships/image" Target="../media/image17.gif"/><Relationship Id="rId5" Type="http://schemas.openxmlformats.org/officeDocument/2006/relationships/oleObject" Target="../embeddings/oleObject1.bin"/><Relationship Id="rId10" Type="http://schemas.openxmlformats.org/officeDocument/2006/relationships/image" Target="../media/image16.png"/><Relationship Id="rId4" Type="http://schemas.openxmlformats.org/officeDocument/2006/relationships/image" Target="../media/image12.png"/><Relationship Id="rId9" Type="http://schemas.openxmlformats.org/officeDocument/2006/relationships/image" Target="../media/image15.png"/></Relationships>
</file>

<file path=ppt/slides/_rels/slide30.xml.rels><?xml version="1.0" encoding="UTF-8" standalone="yes"?>
<Relationships xmlns="http://schemas.openxmlformats.org/package/2006/relationships"><Relationship Id="rId3" Type="http://schemas.openxmlformats.org/officeDocument/2006/relationships/hyperlink" Target="http://designbeta.cee.cornell.edu/Designs/342010627191/"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3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61.jpe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32.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63.jpeg"/></Relationships>
</file>

<file path=ppt/slides/_rels/slide3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6.png"/><Relationship Id="rId5" Type="http://schemas.openxmlformats.org/officeDocument/2006/relationships/image" Target="../media/image11.png"/><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slide" Target="slide3.xml"/><Relationship Id="rId4" Type="http://schemas.openxmlformats.org/officeDocument/2006/relationships/slide" Target="slide25.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 y="1600200"/>
            <a:ext cx="9144000" cy="2232025"/>
          </a:xfrm>
        </p:spPr>
        <p:txBody>
          <a:bodyPr>
            <a:normAutofit fontScale="90000"/>
          </a:bodyPr>
          <a:lstStyle/>
          <a:p>
            <a:r>
              <a:rPr lang="es-HN" b="1" dirty="0" smtClean="0">
                <a:latin typeface="Arial Black" pitchFamily="34" charset="0"/>
              </a:rPr>
              <a:t>Una herramienta de diseño automático (ADT) para plantas potabilizadoras sostenibles de energía gravitacional</a:t>
            </a:r>
            <a:endParaRPr lang="es-HN" dirty="0">
              <a:latin typeface="Arial Black" pitchFamily="34" charset="0"/>
            </a:endParaRPr>
          </a:p>
        </p:txBody>
      </p:sp>
      <p:sp>
        <p:nvSpPr>
          <p:cNvPr id="3" name="Subtitle 2"/>
          <p:cNvSpPr>
            <a:spLocks noGrp="1"/>
          </p:cNvSpPr>
          <p:nvPr>
            <p:ph type="subTitle" idx="1"/>
          </p:nvPr>
        </p:nvSpPr>
        <p:spPr>
          <a:xfrm>
            <a:off x="1524000" y="4114800"/>
            <a:ext cx="2438400" cy="1752600"/>
          </a:xfrm>
        </p:spPr>
        <p:txBody>
          <a:bodyPr numCol="1">
            <a:normAutofit/>
          </a:bodyPr>
          <a:lstStyle/>
          <a:p>
            <a:pPr algn="l"/>
            <a:r>
              <a:rPr lang="es-HN" dirty="0" smtClean="0"/>
              <a:t>Autores:</a:t>
            </a:r>
          </a:p>
          <a:p>
            <a:pPr lvl="1" algn="l"/>
            <a:r>
              <a:rPr lang="en-US" sz="1400" b="1" dirty="0" smtClean="0"/>
              <a:t>Monroe </a:t>
            </a:r>
            <a:r>
              <a:rPr lang="en-US" sz="1400" b="1" dirty="0"/>
              <a:t>L. </a:t>
            </a:r>
            <a:r>
              <a:rPr lang="en-US" sz="1400" b="1" dirty="0" smtClean="0"/>
              <a:t>Weber-Shirk</a:t>
            </a:r>
            <a:endParaRPr lang="en-US" sz="1400" dirty="0"/>
          </a:p>
          <a:p>
            <a:pPr lvl="1" algn="l"/>
            <a:r>
              <a:rPr lang="en-US" sz="1400" b="1" dirty="0" smtClean="0"/>
              <a:t>Leonard W. Lion</a:t>
            </a:r>
            <a:endParaRPr lang="en-US" sz="1400" dirty="0" smtClean="0"/>
          </a:p>
          <a:p>
            <a:pPr lvl="1" algn="l"/>
            <a:r>
              <a:rPr lang="es-HN" sz="1400" b="1" dirty="0" err="1" smtClean="0"/>
              <a:t>Maysoon</a:t>
            </a:r>
            <a:r>
              <a:rPr lang="es-HN" sz="1400" b="1" dirty="0" smtClean="0"/>
              <a:t> </a:t>
            </a:r>
            <a:r>
              <a:rPr lang="es-HN" sz="1400" b="1" dirty="0" err="1" smtClean="0"/>
              <a:t>Sharif</a:t>
            </a:r>
            <a:endParaRPr lang="es-HN" sz="1400" b="1" dirty="0" smtClean="0"/>
          </a:p>
          <a:p>
            <a:pPr lvl="1" algn="l"/>
            <a:r>
              <a:rPr lang="es-HN" sz="1400" b="1" dirty="0" smtClean="0"/>
              <a:t>Jeffrey C. </a:t>
            </a:r>
            <a:r>
              <a:rPr lang="es-HN" sz="1400" b="1" dirty="0" err="1" smtClean="0"/>
              <a:t>Will</a:t>
            </a:r>
            <a:endParaRPr lang="en-US" sz="1400" dirty="0" smtClean="0"/>
          </a:p>
          <a:p>
            <a:pPr lvl="1" algn="l"/>
            <a:endParaRPr lang="en-US" sz="1400" dirty="0"/>
          </a:p>
        </p:txBody>
      </p:sp>
      <p:cxnSp>
        <p:nvCxnSpPr>
          <p:cNvPr id="8" name="Straight Connector 7"/>
          <p:cNvCxnSpPr/>
          <p:nvPr/>
        </p:nvCxnSpPr>
        <p:spPr>
          <a:xfrm>
            <a:off x="457200" y="3967563"/>
            <a:ext cx="8229600" cy="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pic>
        <p:nvPicPr>
          <p:cNvPr id="5" name="Picture 2">
            <a:hlinkClick r:id="rId3"/>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257800" y="4114800"/>
            <a:ext cx="2833254" cy="2063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7362" y="0"/>
            <a:ext cx="4190999" cy="13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48018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705600" cy="1020762"/>
          </a:xfrm>
        </p:spPr>
        <p:txBody>
          <a:bodyPr/>
          <a:lstStyle/>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Contenidos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7414" name="Picture 6" descr="https://lh5.googleusercontent.com/-xfVeLjbQR5Y/S8fTRiD7PYI/AAAAAAAAUqA/vbWnuNMhgyk/s720/DSC0077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5576" y="2133600"/>
            <a:ext cx="3657600" cy="2743200"/>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p:cNvSpPr txBox="1">
            <a:spLocks/>
          </p:cNvSpPr>
          <p:nvPr/>
        </p:nvSpPr>
        <p:spPr>
          <a:xfrm>
            <a:off x="3733800" y="1752600"/>
            <a:ext cx="5410200" cy="434340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Tx/>
              <a:buBlip>
                <a:blip r:embed="rId3"/>
              </a:buBlip>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Blip>
                <a:blip r:embed="rId4"/>
              </a:buBlip>
            </a:pPr>
            <a:r>
              <a:rPr lang="es-HN" dirty="0" smtClean="0">
                <a:solidFill>
                  <a:schemeClr val="bg1">
                    <a:lumMod val="50000"/>
                  </a:schemeClr>
                </a:solidFill>
                <a:latin typeface="Arial" pitchFamily="34" charset="0"/>
                <a:cs typeface="Arial" pitchFamily="34" charset="0"/>
              </a:rPr>
              <a:t>¿Quién somos? </a:t>
            </a:r>
          </a:p>
          <a:p>
            <a:pPr>
              <a:buFontTx/>
              <a:buBlip>
                <a:blip r:embed="rId4"/>
              </a:buBlip>
            </a:pPr>
            <a:r>
              <a:rPr lang="es-HN" dirty="0" smtClean="0">
                <a:solidFill>
                  <a:schemeClr val="bg1">
                    <a:lumMod val="50000"/>
                  </a:schemeClr>
                </a:solidFill>
                <a:latin typeface="Arial" pitchFamily="34" charset="0"/>
                <a:cs typeface="Arial" pitchFamily="34" charset="0"/>
              </a:rPr>
              <a:t>La razón por que tecnologías convencionales fracasan</a:t>
            </a:r>
            <a:endParaRPr lang="en-US" dirty="0" smtClean="0">
              <a:solidFill>
                <a:schemeClr val="bg1">
                  <a:lumMod val="50000"/>
                </a:schemeClr>
              </a:solidFill>
              <a:latin typeface="Arial" pitchFamily="34" charset="0"/>
              <a:cs typeface="Arial" pitchFamily="34" charset="0"/>
            </a:endParaRPr>
          </a:p>
          <a:p>
            <a:pPr>
              <a:buFontTx/>
              <a:buBlip>
                <a:blip r:embed="rId4"/>
              </a:buBlip>
            </a:pPr>
            <a:r>
              <a:rPr lang="es-HN" dirty="0" smtClean="0">
                <a:solidFill>
                  <a:schemeClr val="bg1">
                    <a:lumMod val="50000"/>
                  </a:schemeClr>
                </a:solidFill>
                <a:latin typeface="Arial" pitchFamily="34" charset="0"/>
                <a:cs typeface="Arial" pitchFamily="34" charset="0"/>
              </a:rPr>
              <a:t>Nuestra filosofía de diseño</a:t>
            </a:r>
          </a:p>
          <a:p>
            <a:pPr>
              <a:buFontTx/>
              <a:buBlip>
                <a:blip r:embed="rId4"/>
              </a:buBlip>
            </a:pPr>
            <a:r>
              <a:rPr lang="es-HN" dirty="0" smtClean="0">
                <a:solidFill>
                  <a:schemeClr val="bg1">
                    <a:lumMod val="50000"/>
                  </a:schemeClr>
                </a:solidFill>
                <a:latin typeface="Arial" pitchFamily="34" charset="0"/>
                <a:cs typeface="Arial" pitchFamily="34" charset="0"/>
              </a:rPr>
              <a:t>La ADT</a:t>
            </a:r>
          </a:p>
          <a:p>
            <a:pPr>
              <a:buFontTx/>
              <a:buBlip>
                <a:blip r:embed="rId4"/>
              </a:buBlip>
            </a:pPr>
            <a:r>
              <a:rPr lang="es-HN" dirty="0" smtClean="0">
                <a:solidFill>
                  <a:schemeClr val="bg1">
                    <a:lumMod val="50000"/>
                  </a:schemeClr>
                </a:solidFill>
                <a:latin typeface="Arial" pitchFamily="34" charset="0"/>
                <a:cs typeface="Arial" pitchFamily="34" charset="0"/>
              </a:rPr>
              <a:t>Nuestra manera de innovación</a:t>
            </a:r>
            <a:endParaRPr lang="en-US" dirty="0" smtClean="0">
              <a:solidFill>
                <a:schemeClr val="bg1">
                  <a:lumMod val="50000"/>
                </a:schemeClr>
              </a:solidFill>
              <a:latin typeface="Arial" pitchFamily="34" charset="0"/>
              <a:cs typeface="Arial" pitchFamily="34" charset="0"/>
            </a:endParaRPr>
          </a:p>
          <a:p>
            <a:pPr>
              <a:buFontTx/>
              <a:buBlip>
                <a:blip r:embed="rId4"/>
              </a:buBlip>
            </a:pPr>
            <a:r>
              <a:rPr lang="es-HN" dirty="0" smtClean="0">
                <a:solidFill>
                  <a:schemeClr val="bg1">
                    <a:lumMod val="50000"/>
                  </a:schemeClr>
                </a:solidFill>
                <a:latin typeface="Arial" pitchFamily="34" charset="0"/>
                <a:cs typeface="Arial" pitchFamily="34" charset="0"/>
              </a:rPr>
              <a:t>La prueba</a:t>
            </a:r>
            <a:endParaRPr lang="en-US" dirty="0" smtClean="0">
              <a:solidFill>
                <a:schemeClr val="bg1">
                  <a:lumMod val="50000"/>
                </a:schemeClr>
              </a:solidFill>
              <a:latin typeface="Arial" pitchFamily="34" charset="0"/>
              <a:cs typeface="Arial" pitchFamily="34" charset="0"/>
            </a:endParaRPr>
          </a:p>
          <a:p>
            <a:endParaRPr lang="en-US" dirty="0">
              <a:solidFill>
                <a:schemeClr val="bg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6598748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500" fill="hold"/>
                                        <p:tgtEl>
                                          <p:spTgt spid="8">
                                            <p:txEl>
                                              <p:pRg st="2" end="2"/>
                                            </p:txEl>
                                          </p:spTgt>
                                        </p:tgtEl>
                                        <p:attrNameLst>
                                          <p:attrName>style.color</p:attrName>
                                        </p:attrNameLst>
                                      </p:cBhvr>
                                      <p:by>
                                        <p:hsl h="0" s="-12549" l="-25098"/>
                                      </p:by>
                                    </p:animClr>
                                    <p:animClr clrSpc="hsl" dir="cw">
                                      <p:cBhvr>
                                        <p:cTn id="7" dur="500" fill="hold"/>
                                        <p:tgtEl>
                                          <p:spTgt spid="8">
                                            <p:txEl>
                                              <p:pRg st="2" end="2"/>
                                            </p:txEl>
                                          </p:spTgt>
                                        </p:tgtEl>
                                        <p:attrNameLst>
                                          <p:attrName>fillcolor</p:attrName>
                                        </p:attrNameLst>
                                      </p:cBhvr>
                                      <p:by>
                                        <p:hsl h="0" s="-12549" l="-25098"/>
                                      </p:by>
                                    </p:animClr>
                                    <p:animClr clrSpc="hsl" dir="cw">
                                      <p:cBhvr>
                                        <p:cTn id="8" dur="500" fill="hold"/>
                                        <p:tgtEl>
                                          <p:spTgt spid="8">
                                            <p:txEl>
                                              <p:pRg st="2" end="2"/>
                                            </p:txEl>
                                          </p:spTgt>
                                        </p:tgtEl>
                                        <p:attrNameLst>
                                          <p:attrName>stroke.color</p:attrName>
                                        </p:attrNameLst>
                                      </p:cBhvr>
                                      <p:by>
                                        <p:hsl h="0" s="-12549" l="-25098"/>
                                      </p:by>
                                    </p:animClr>
                                    <p:set>
                                      <p:cBhvr>
                                        <p:cTn id="9" dur="500" fill="hold"/>
                                        <p:tgtEl>
                                          <p:spTgt spid="8">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s-HN" dirty="0" err="1" smtClean="0"/>
              <a:t>Fílosofia</a:t>
            </a:r>
            <a:r>
              <a:rPr lang="es-HN" dirty="0" smtClean="0"/>
              <a:t> de diseño</a:t>
            </a:r>
          </a:p>
        </p:txBody>
      </p:sp>
      <p:sp>
        <p:nvSpPr>
          <p:cNvPr id="24579" name="Content Placeholder 2"/>
          <p:cNvSpPr>
            <a:spLocks noGrp="1"/>
          </p:cNvSpPr>
          <p:nvPr>
            <p:ph idx="1"/>
          </p:nvPr>
        </p:nvSpPr>
        <p:spPr>
          <a:xfrm>
            <a:off x="457200" y="1600200"/>
            <a:ext cx="8229600" cy="4572000"/>
          </a:xfrm>
        </p:spPr>
        <p:txBody>
          <a:bodyPr>
            <a:normAutofit/>
          </a:bodyPr>
          <a:lstStyle/>
          <a:p>
            <a:pPr eaLnBrk="1" hangingPunct="1"/>
            <a:r>
              <a:rPr lang="es-HN" sz="2900" b="1" dirty="0" smtClean="0"/>
              <a:t>Reactores están abiertos </a:t>
            </a:r>
          </a:p>
          <a:p>
            <a:r>
              <a:rPr lang="es-HN" sz="2900" b="1" dirty="0" smtClean="0"/>
              <a:t>Todas partes están localmente disponible y no son caras </a:t>
            </a:r>
          </a:p>
          <a:p>
            <a:pPr eaLnBrk="1" hangingPunct="1"/>
            <a:r>
              <a:rPr lang="es-HN" sz="2900" b="1" dirty="0" smtClean="0"/>
              <a:t>Fácilmente operable </a:t>
            </a:r>
          </a:p>
          <a:p>
            <a:pPr eaLnBrk="1" hangingPunct="1"/>
            <a:r>
              <a:rPr lang="es-HN" sz="2900" b="1" dirty="0" smtClean="0"/>
              <a:t>No utilizan engería eléctrica</a:t>
            </a:r>
          </a:p>
        </p:txBody>
      </p:sp>
    </p:spTree>
    <p:extLst>
      <p:ext uri="{BB962C8B-B14F-4D97-AF65-F5344CB8AC3E}">
        <p14:creationId xmlns:p14="http://schemas.microsoft.com/office/powerpoint/2010/main" val="415985625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7086600" cy="1020762"/>
          </a:xfrm>
        </p:spPr>
        <p:txBody>
          <a:bodyPr>
            <a:noAutofit/>
          </a:bodyPr>
          <a:lstStyle/>
          <a:p>
            <a:r>
              <a:rPr lang="en-US" dirty="0" err="1" smtClean="0"/>
              <a:t>Alcanzando</a:t>
            </a:r>
            <a:r>
              <a:rPr lang="en-US" dirty="0" smtClean="0"/>
              <a:t> el </a:t>
            </a:r>
            <a:r>
              <a:rPr lang="en-US" dirty="0" err="1" smtClean="0"/>
              <a:t>reto</a:t>
            </a:r>
            <a:endParaRPr lang="en-US" dirty="0"/>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05000" y="1513384"/>
            <a:ext cx="5181600" cy="4487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94734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6"/>
          <p:cNvPicPr>
            <a:picLocks noChangeAspect="1" noChangeArrowheads="1"/>
          </p:cNvPicPr>
          <p:nvPr/>
        </p:nvPicPr>
        <p:blipFill>
          <a:blip r:embed="rId2" cstate="print">
            <a:clrChange>
              <a:clrFrom>
                <a:srgbClr val="E6E6E6"/>
              </a:clrFrom>
              <a:clrTo>
                <a:srgbClr val="E6E6E6">
                  <a:alpha val="0"/>
                </a:srgbClr>
              </a:clrTo>
            </a:clrChange>
          </a:blip>
          <a:srcRect/>
          <a:stretch>
            <a:fillRect/>
          </a:stretch>
        </p:blipFill>
        <p:spPr bwMode="auto">
          <a:xfrm>
            <a:off x="0" y="-19050"/>
            <a:ext cx="10533063" cy="6858000"/>
          </a:xfrm>
          <a:prstGeom prst="rect">
            <a:avLst/>
          </a:prstGeom>
          <a:noFill/>
          <a:ln w="9525">
            <a:noFill/>
            <a:miter lim="800000"/>
            <a:headEnd/>
            <a:tailEnd/>
          </a:ln>
        </p:spPr>
      </p:pic>
      <p:grpSp>
        <p:nvGrpSpPr>
          <p:cNvPr id="2" name="Group 11"/>
          <p:cNvGrpSpPr>
            <a:grpSpLocks/>
          </p:cNvGrpSpPr>
          <p:nvPr/>
        </p:nvGrpSpPr>
        <p:grpSpPr bwMode="auto">
          <a:xfrm>
            <a:off x="4922044" y="2177574"/>
            <a:ext cx="3492500" cy="2201863"/>
            <a:chOff x="3962401" y="1882140"/>
            <a:chExt cx="3492743" cy="2202580"/>
          </a:xfrm>
        </p:grpSpPr>
        <p:pic>
          <p:nvPicPr>
            <p:cNvPr id="8"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096001" y="2789321"/>
              <a:ext cx="1359143" cy="1295399"/>
            </a:xfrm>
            <a:prstGeom prst="ellipse">
              <a:avLst/>
            </a:prstGeom>
            <a:noFill/>
            <a:ln w="9525">
              <a:solidFill>
                <a:schemeClr val="tx1"/>
              </a:solidFill>
              <a:miter lim="800000"/>
              <a:headEnd/>
              <a:tailEnd/>
            </a:ln>
            <a:effectLst/>
            <a:extLst/>
          </p:spPr>
        </p:pic>
        <p:cxnSp>
          <p:nvCxnSpPr>
            <p:cNvPr id="9" name="Straight Connector 8"/>
            <p:cNvCxnSpPr>
              <a:stCxn id="8" idx="0"/>
              <a:endCxn id="11" idx="0"/>
            </p:cNvCxnSpPr>
            <p:nvPr/>
          </p:nvCxnSpPr>
          <p:spPr>
            <a:xfrm flipH="1" flipV="1">
              <a:off x="4038606" y="1882140"/>
              <a:ext cx="2737040" cy="90675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8" idx="4"/>
              <a:endCxn id="11" idx="4"/>
            </p:cNvCxnSpPr>
            <p:nvPr/>
          </p:nvCxnSpPr>
          <p:spPr>
            <a:xfrm flipH="1" flipV="1">
              <a:off x="4038606" y="2034590"/>
              <a:ext cx="2737040" cy="205013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3962401" y="1882140"/>
              <a:ext cx="152411" cy="15245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5" name="TextBox 14"/>
          <p:cNvSpPr txBox="1"/>
          <p:nvPr/>
        </p:nvSpPr>
        <p:spPr>
          <a:xfrm>
            <a:off x="4262438" y="1927225"/>
            <a:ext cx="1319212" cy="381000"/>
          </a:xfrm>
          <a:prstGeom prst="rect">
            <a:avLst/>
          </a:prstGeom>
          <a:noFill/>
        </p:spPr>
        <p:txBody>
          <a:bodyPr>
            <a:spAutoFit/>
          </a:bodyPr>
          <a:lstStyle/>
          <a:p>
            <a:pPr>
              <a:defRPr/>
            </a:pPr>
            <a:r>
              <a:rPr lang="en-US" dirty="0">
                <a:solidFill>
                  <a:schemeClr val="bg1"/>
                </a:solidFill>
                <a:latin typeface="+mn-lt"/>
              </a:rPr>
              <a:t>Trash Rack</a:t>
            </a:r>
          </a:p>
        </p:txBody>
      </p:sp>
      <p:sp>
        <p:nvSpPr>
          <p:cNvPr id="16" name="TextBox 15"/>
          <p:cNvSpPr txBox="1"/>
          <p:nvPr/>
        </p:nvSpPr>
        <p:spPr>
          <a:xfrm>
            <a:off x="3714750" y="776288"/>
            <a:ext cx="1905000" cy="369887"/>
          </a:xfrm>
          <a:prstGeom prst="rect">
            <a:avLst/>
          </a:prstGeom>
          <a:noFill/>
        </p:spPr>
        <p:txBody>
          <a:bodyPr>
            <a:spAutoFit/>
          </a:bodyPr>
          <a:lstStyle/>
          <a:p>
            <a:pPr>
              <a:defRPr/>
            </a:pPr>
            <a:r>
              <a:rPr lang="en-US" dirty="0" smtClean="0">
                <a:latin typeface="+mn-lt"/>
              </a:rPr>
              <a:t>Overflow Weir</a:t>
            </a:r>
            <a:endParaRPr lang="en-US" dirty="0">
              <a:latin typeface="+mn-lt"/>
            </a:endParaRPr>
          </a:p>
        </p:txBody>
      </p:sp>
      <p:sp>
        <p:nvSpPr>
          <p:cNvPr id="17" name="TextBox 16"/>
          <p:cNvSpPr txBox="1"/>
          <p:nvPr/>
        </p:nvSpPr>
        <p:spPr>
          <a:xfrm>
            <a:off x="762000" y="547688"/>
            <a:ext cx="2743200" cy="369887"/>
          </a:xfrm>
          <a:prstGeom prst="rect">
            <a:avLst/>
          </a:prstGeom>
          <a:noFill/>
        </p:spPr>
        <p:txBody>
          <a:bodyPr>
            <a:spAutoFit/>
          </a:bodyPr>
          <a:lstStyle/>
          <a:p>
            <a:pPr>
              <a:defRPr/>
            </a:pPr>
            <a:r>
              <a:rPr lang="en-US" dirty="0" smtClean="0">
                <a:latin typeface="+mn-lt"/>
              </a:rPr>
              <a:t>Chemical Dose Controller</a:t>
            </a:r>
            <a:endParaRPr lang="en-US" dirty="0">
              <a:latin typeface="+mn-lt"/>
            </a:endParaRPr>
          </a:p>
        </p:txBody>
      </p:sp>
      <p:sp>
        <p:nvSpPr>
          <p:cNvPr id="18" name="TextBox 17"/>
          <p:cNvSpPr txBox="1"/>
          <p:nvPr/>
        </p:nvSpPr>
        <p:spPr>
          <a:xfrm>
            <a:off x="2286000" y="1865313"/>
            <a:ext cx="1676400" cy="368300"/>
          </a:xfrm>
          <a:prstGeom prst="rect">
            <a:avLst/>
          </a:prstGeom>
          <a:noFill/>
        </p:spPr>
        <p:txBody>
          <a:bodyPr>
            <a:spAutoFit/>
          </a:bodyPr>
          <a:lstStyle/>
          <a:p>
            <a:pPr>
              <a:defRPr/>
            </a:pPr>
            <a:r>
              <a:rPr lang="en-US" dirty="0">
                <a:latin typeface="+mn-lt"/>
              </a:rPr>
              <a:t>LFOM</a:t>
            </a:r>
          </a:p>
        </p:txBody>
      </p:sp>
      <p:sp>
        <p:nvSpPr>
          <p:cNvPr id="19" name="TextBox 18"/>
          <p:cNvSpPr txBox="1"/>
          <p:nvPr/>
        </p:nvSpPr>
        <p:spPr>
          <a:xfrm>
            <a:off x="3429000" y="4249738"/>
            <a:ext cx="1676400" cy="369887"/>
          </a:xfrm>
          <a:prstGeom prst="rect">
            <a:avLst/>
          </a:prstGeom>
          <a:noFill/>
        </p:spPr>
        <p:txBody>
          <a:bodyPr>
            <a:spAutoFit/>
          </a:bodyPr>
          <a:lstStyle/>
          <a:p>
            <a:pPr>
              <a:defRPr/>
            </a:pPr>
            <a:r>
              <a:rPr lang="en-US" dirty="0">
                <a:latin typeface="+mn-lt"/>
              </a:rPr>
              <a:t>Hopper</a:t>
            </a:r>
          </a:p>
        </p:txBody>
      </p:sp>
      <p:sp>
        <p:nvSpPr>
          <p:cNvPr id="20" name="TextBox 19"/>
          <p:cNvSpPr txBox="1"/>
          <p:nvPr/>
        </p:nvSpPr>
        <p:spPr>
          <a:xfrm>
            <a:off x="1690688" y="4783138"/>
            <a:ext cx="2286000" cy="369887"/>
          </a:xfrm>
          <a:prstGeom prst="rect">
            <a:avLst/>
          </a:prstGeom>
          <a:noFill/>
        </p:spPr>
        <p:txBody>
          <a:bodyPr>
            <a:spAutoFit/>
          </a:bodyPr>
          <a:lstStyle/>
          <a:p>
            <a:pPr>
              <a:defRPr/>
            </a:pPr>
            <a:r>
              <a:rPr lang="en-US" dirty="0">
                <a:latin typeface="+mn-lt"/>
              </a:rPr>
              <a:t>Primary Sludge Drain</a:t>
            </a:r>
          </a:p>
        </p:txBody>
      </p:sp>
      <p:cxnSp>
        <p:nvCxnSpPr>
          <p:cNvPr id="22" name="Straight Arrow Connector 21"/>
          <p:cNvCxnSpPr/>
          <p:nvPr/>
        </p:nvCxnSpPr>
        <p:spPr>
          <a:xfrm rot="10800000" flipV="1">
            <a:off x="5581650" y="1689100"/>
            <a:ext cx="1428750" cy="633413"/>
          </a:xfrm>
          <a:prstGeom prst="bentConnector3">
            <a:avLst>
              <a:gd name="adj1" fmla="val 100025"/>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flipV="1">
            <a:off x="3976688" y="2006600"/>
            <a:ext cx="823912" cy="31591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3" name="Group 48"/>
          <p:cNvGrpSpPr>
            <a:grpSpLocks/>
          </p:cNvGrpSpPr>
          <p:nvPr/>
        </p:nvGrpSpPr>
        <p:grpSpPr bwMode="auto">
          <a:xfrm>
            <a:off x="1095375" y="1411288"/>
            <a:ext cx="1182688" cy="2228850"/>
            <a:chOff x="1095372" y="1352551"/>
            <a:chExt cx="1182865" cy="2228849"/>
          </a:xfrm>
        </p:grpSpPr>
        <p:sp>
          <p:nvSpPr>
            <p:cNvPr id="46" name="Freeform 45"/>
            <p:cNvSpPr/>
            <p:nvPr/>
          </p:nvSpPr>
          <p:spPr>
            <a:xfrm>
              <a:off x="1095372" y="1352551"/>
              <a:ext cx="1182865" cy="1295399"/>
            </a:xfrm>
            <a:custGeom>
              <a:avLst/>
              <a:gdLst>
                <a:gd name="connsiteX0" fmla="*/ 1181100 w 1233236"/>
                <a:gd name="connsiteY0" fmla="*/ 0 h 1152525"/>
                <a:gd name="connsiteX1" fmla="*/ 1095375 w 1233236"/>
                <a:gd name="connsiteY1" fmla="*/ 885825 h 1152525"/>
                <a:gd name="connsiteX2" fmla="*/ 0 w 1233236"/>
                <a:gd name="connsiteY2" fmla="*/ 1152525 h 1152525"/>
                <a:gd name="connsiteX0" fmla="*/ 1181100 w 1195781"/>
                <a:gd name="connsiteY0" fmla="*/ 0 h 1152525"/>
                <a:gd name="connsiteX1" fmla="*/ 933450 w 1195781"/>
                <a:gd name="connsiteY1" fmla="*/ 942975 h 1152525"/>
                <a:gd name="connsiteX2" fmla="*/ 0 w 1195781"/>
                <a:gd name="connsiteY2" fmla="*/ 1152525 h 1152525"/>
                <a:gd name="connsiteX0" fmla="*/ 1181102 w 1195783"/>
                <a:gd name="connsiteY0" fmla="*/ 0 h 1152525"/>
                <a:gd name="connsiteX1" fmla="*/ 933452 w 1195783"/>
                <a:gd name="connsiteY1" fmla="*/ 942975 h 1152525"/>
                <a:gd name="connsiteX2" fmla="*/ 2 w 1195783"/>
                <a:gd name="connsiteY2" fmla="*/ 1152525 h 1152525"/>
                <a:gd name="connsiteX0" fmla="*/ 1181102 w 1195783"/>
                <a:gd name="connsiteY0" fmla="*/ 0 h 1295400"/>
                <a:gd name="connsiteX1" fmla="*/ 933452 w 1195783"/>
                <a:gd name="connsiteY1" fmla="*/ 942975 h 1295400"/>
                <a:gd name="connsiteX2" fmla="*/ 2 w 1195783"/>
                <a:gd name="connsiteY2" fmla="*/ 1295400 h 1295400"/>
                <a:gd name="connsiteX0" fmla="*/ 1181102 w 1201029"/>
                <a:gd name="connsiteY0" fmla="*/ 0 h 1295400"/>
                <a:gd name="connsiteX1" fmla="*/ 981077 w 1201029"/>
                <a:gd name="connsiteY1" fmla="*/ 942975 h 1295400"/>
                <a:gd name="connsiteX2" fmla="*/ 2 w 1201029"/>
                <a:gd name="connsiteY2" fmla="*/ 1295400 h 1295400"/>
                <a:gd name="connsiteX0" fmla="*/ 1181102 w 1181102"/>
                <a:gd name="connsiteY0" fmla="*/ 0 h 1295400"/>
                <a:gd name="connsiteX1" fmla="*/ 981077 w 1181102"/>
                <a:gd name="connsiteY1" fmla="*/ 942975 h 1295400"/>
                <a:gd name="connsiteX2" fmla="*/ 2 w 1181102"/>
                <a:gd name="connsiteY2" fmla="*/ 1295400 h 1295400"/>
                <a:gd name="connsiteX0" fmla="*/ 1181102 w 1182865"/>
                <a:gd name="connsiteY0" fmla="*/ 0 h 1295400"/>
                <a:gd name="connsiteX1" fmla="*/ 981077 w 1182865"/>
                <a:gd name="connsiteY1" fmla="*/ 942975 h 1295400"/>
                <a:gd name="connsiteX2" fmla="*/ 2 w 1182865"/>
                <a:gd name="connsiteY2" fmla="*/ 1295400 h 1295400"/>
              </a:gdLst>
              <a:ahLst/>
              <a:cxnLst>
                <a:cxn ang="0">
                  <a:pos x="connsiteX0" y="connsiteY0"/>
                </a:cxn>
                <a:cxn ang="0">
                  <a:pos x="connsiteX1" y="connsiteY1"/>
                </a:cxn>
                <a:cxn ang="0">
                  <a:pos x="connsiteX2" y="connsiteY2"/>
                </a:cxn>
              </a:cxnLst>
              <a:rect l="l" t="t" r="r" b="b"/>
              <a:pathLst>
                <a:path w="1182865" h="1295400">
                  <a:moveTo>
                    <a:pt x="1181102" y="0"/>
                  </a:moveTo>
                  <a:cubicBezTo>
                    <a:pt x="1189039" y="727869"/>
                    <a:pt x="1177927" y="727075"/>
                    <a:pt x="981077" y="942975"/>
                  </a:cubicBezTo>
                  <a:cubicBezTo>
                    <a:pt x="784227" y="1158875"/>
                    <a:pt x="-1586" y="966788"/>
                    <a:pt x="2" y="129540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48" name="Straight Arrow Connector 47"/>
            <p:cNvCxnSpPr>
              <a:stCxn id="46" idx="2"/>
            </p:cNvCxnSpPr>
            <p:nvPr/>
          </p:nvCxnSpPr>
          <p:spPr>
            <a:xfrm flipH="1">
              <a:off x="1095372" y="2647950"/>
              <a:ext cx="0" cy="93345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4" name="Group 59"/>
          <p:cNvGrpSpPr>
            <a:grpSpLocks/>
          </p:cNvGrpSpPr>
          <p:nvPr/>
        </p:nvGrpSpPr>
        <p:grpSpPr bwMode="auto">
          <a:xfrm>
            <a:off x="3805238" y="1171575"/>
            <a:ext cx="496887" cy="336550"/>
            <a:chOff x="3805556" y="1171389"/>
            <a:chExt cx="497032" cy="336796"/>
          </a:xfrm>
        </p:grpSpPr>
        <p:sp>
          <p:nvSpPr>
            <p:cNvPr id="52" name="Freeform 51"/>
            <p:cNvSpPr/>
            <p:nvPr/>
          </p:nvSpPr>
          <p:spPr>
            <a:xfrm>
              <a:off x="3805556" y="1171389"/>
              <a:ext cx="489093" cy="336796"/>
            </a:xfrm>
            <a:custGeom>
              <a:avLst/>
              <a:gdLst>
                <a:gd name="connsiteX0" fmla="*/ 0 w 488373"/>
                <a:gd name="connsiteY0" fmla="*/ 336796 h 336796"/>
                <a:gd name="connsiteX1" fmla="*/ 155864 w 488373"/>
                <a:gd name="connsiteY1" fmla="*/ 4287 h 336796"/>
                <a:gd name="connsiteX2" fmla="*/ 488373 w 488373"/>
                <a:gd name="connsiteY2" fmla="*/ 170542 h 336796"/>
              </a:gdLst>
              <a:ahLst/>
              <a:cxnLst>
                <a:cxn ang="0">
                  <a:pos x="connsiteX0" y="connsiteY0"/>
                </a:cxn>
                <a:cxn ang="0">
                  <a:pos x="connsiteX1" y="connsiteY1"/>
                </a:cxn>
                <a:cxn ang="0">
                  <a:pos x="connsiteX2" y="connsiteY2"/>
                </a:cxn>
              </a:cxnLst>
              <a:rect l="l" t="t" r="r" b="b"/>
              <a:pathLst>
                <a:path w="488373" h="336796">
                  <a:moveTo>
                    <a:pt x="0" y="336796"/>
                  </a:moveTo>
                  <a:cubicBezTo>
                    <a:pt x="37234" y="184396"/>
                    <a:pt x="74469" y="31996"/>
                    <a:pt x="155864" y="4287"/>
                  </a:cubicBezTo>
                  <a:cubicBezTo>
                    <a:pt x="237260" y="-23422"/>
                    <a:pt x="339437" y="89147"/>
                    <a:pt x="488373" y="170542"/>
                  </a:cubicBezTo>
                </a:path>
              </a:pathLst>
            </a:custGeom>
            <a:ln w="28575">
              <a:solidFill>
                <a:srgbClr val="00B0F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54" name="Straight Arrow Connector 53"/>
            <p:cNvCxnSpPr/>
            <p:nvPr/>
          </p:nvCxnSpPr>
          <p:spPr>
            <a:xfrm>
              <a:off x="4285121" y="1339787"/>
              <a:ext cx="17467" cy="14298"/>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grpSp>
      <p:cxnSp>
        <p:nvCxnSpPr>
          <p:cNvPr id="58" name="Straight Arrow Connector 57"/>
          <p:cNvCxnSpPr/>
          <p:nvPr/>
        </p:nvCxnSpPr>
        <p:spPr>
          <a:xfrm>
            <a:off x="6591300" y="2882900"/>
            <a:ext cx="0" cy="1776413"/>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grpSp>
        <p:nvGrpSpPr>
          <p:cNvPr id="5" name="Group 69"/>
          <p:cNvGrpSpPr>
            <a:grpSpLocks/>
          </p:cNvGrpSpPr>
          <p:nvPr/>
        </p:nvGrpSpPr>
        <p:grpSpPr bwMode="auto">
          <a:xfrm>
            <a:off x="3962400" y="2384425"/>
            <a:ext cx="457200" cy="2398713"/>
            <a:chOff x="3962400" y="2384160"/>
            <a:chExt cx="457200" cy="2398915"/>
          </a:xfrm>
        </p:grpSpPr>
        <p:cxnSp>
          <p:nvCxnSpPr>
            <p:cNvPr id="66" name="Straight Arrow Connector 65"/>
            <p:cNvCxnSpPr/>
            <p:nvPr/>
          </p:nvCxnSpPr>
          <p:spPr>
            <a:xfrm>
              <a:off x="3976688" y="3639979"/>
              <a:ext cx="442912" cy="1143096"/>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flipV="1">
              <a:off x="3962400" y="2384160"/>
              <a:ext cx="14288" cy="1255819"/>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cxnSp>
        <p:nvCxnSpPr>
          <p:cNvPr id="72" name="Straight Arrow Connector 71"/>
          <p:cNvCxnSpPr/>
          <p:nvPr/>
        </p:nvCxnSpPr>
        <p:spPr>
          <a:xfrm flipH="1" flipV="1">
            <a:off x="2595563" y="1411288"/>
            <a:ext cx="823912" cy="3175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633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righ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wipe(down)">
                                      <p:cBhvr>
                                        <p:cTn id="18" dur="500"/>
                                        <p:tgtEl>
                                          <p:spTgt spid="39"/>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72"/>
                                        </p:tgtEl>
                                        <p:attrNameLst>
                                          <p:attrName>style.visibility</p:attrName>
                                        </p:attrNameLst>
                                      </p:cBhvr>
                                      <p:to>
                                        <p:strVal val="visible"/>
                                      </p:to>
                                    </p:set>
                                    <p:animEffect transition="in" filter="wipe(down)">
                                      <p:cBhvr>
                                        <p:cTn id="23" dur="500"/>
                                        <p:tgtEl>
                                          <p:spTgt spid="72"/>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nodeType="click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up)">
                                      <p:cBhvr>
                                        <p:cTn id="36" dur="500"/>
                                        <p:tgtEl>
                                          <p:spTgt spid="3"/>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1" fill="hold" nodeType="click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wipe(up)">
                                      <p:cBhvr>
                                        <p:cTn id="50" dur="500"/>
                                        <p:tgtEl>
                                          <p:spTgt spid="58"/>
                                        </p:tgtEl>
                                      </p:cBhvr>
                                    </p:animEffec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22" presetClass="entr" presetSubtype="1" fill="hold" nodeType="click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wipe(up)">
                                      <p:cBhvr>
                                        <p:cTn id="6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3"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480" y="2190750"/>
            <a:ext cx="4419600" cy="3314700"/>
          </a:xfrm>
          <a:prstGeom prst="rect">
            <a:avLst/>
          </a:prstGeom>
          <a:noFill/>
          <a:ln w="9525">
            <a:noFill/>
            <a:miter lim="800000"/>
            <a:headEnd/>
            <a:tailEnd/>
          </a:ln>
        </p:spPr>
      </p:pic>
      <p:pic>
        <p:nvPicPr>
          <p:cNvPr id="4" name="Picture 2" descr="https://lh4.googleusercontent.com/-XYEYJcX9d9E/TsErRWYBQ0I/AAAAAAAAj2s/uqPAdBKcmIA/s720/IMG_0578.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00600" y="1600200"/>
            <a:ext cx="3968750" cy="2976563"/>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457200" y="152400"/>
            <a:ext cx="6705600" cy="1096962"/>
          </a:xfrm>
        </p:spPr>
        <p:txBody>
          <a:bodyPr/>
          <a:lstStyle/>
          <a:p>
            <a:pPr eaLnBrk="1" hangingPunct="1"/>
            <a:r>
              <a:rPr lang="es-HN" dirty="0" smtClean="0"/>
              <a:t>La Planta</a:t>
            </a:r>
            <a:endParaRPr lang="en-US" dirty="0" smtClean="0"/>
          </a:p>
        </p:txBody>
      </p:sp>
      <p:sp>
        <p:nvSpPr>
          <p:cNvPr id="6" name="2 Marcador de contenido"/>
          <p:cNvSpPr txBox="1">
            <a:spLocks/>
          </p:cNvSpPr>
          <p:nvPr/>
        </p:nvSpPr>
        <p:spPr bwMode="auto">
          <a:xfrm>
            <a:off x="4038600" y="4568959"/>
            <a:ext cx="5738884" cy="5322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buFontTx/>
              <a:buNone/>
            </a:pPr>
            <a:r>
              <a:rPr lang="es-ES_tradnl" dirty="0" err="1" smtClean="0">
                <a:latin typeface="Arial" pitchFamily="34" charset="0"/>
                <a:cs typeface="Arial" pitchFamily="34" charset="0"/>
              </a:rPr>
              <a:t>Alauca</a:t>
            </a:r>
            <a:r>
              <a:rPr lang="es-ES_tradnl" dirty="0" smtClean="0">
                <a:latin typeface="Arial" pitchFamily="34" charset="0"/>
                <a:cs typeface="Arial" pitchFamily="34" charset="0"/>
              </a:rPr>
              <a:t>, El Paraíso</a:t>
            </a:r>
            <a:endParaRPr lang="es-ES_tradnl" dirty="0">
              <a:latin typeface="Arial" pitchFamily="34" charset="0"/>
              <a:cs typeface="Arial" pitchFamily="34" charset="0"/>
            </a:endParaRPr>
          </a:p>
        </p:txBody>
      </p:sp>
      <p:sp>
        <p:nvSpPr>
          <p:cNvPr id="7" name="2 Marcador de contenido"/>
          <p:cNvSpPr txBox="1">
            <a:spLocks/>
          </p:cNvSpPr>
          <p:nvPr/>
        </p:nvSpPr>
        <p:spPr bwMode="auto">
          <a:xfrm>
            <a:off x="-762000" y="5505450"/>
            <a:ext cx="5738884" cy="5322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buFontTx/>
              <a:buNone/>
            </a:pPr>
            <a:r>
              <a:rPr lang="es-ES_tradnl" dirty="0" err="1" smtClean="0">
                <a:latin typeface="Arial" pitchFamily="34" charset="0"/>
                <a:cs typeface="Arial" pitchFamily="34" charset="0"/>
              </a:rPr>
              <a:t>Marcala</a:t>
            </a:r>
            <a:r>
              <a:rPr lang="es-ES_tradnl" dirty="0" smtClean="0">
                <a:latin typeface="Arial" pitchFamily="34" charset="0"/>
                <a:cs typeface="Arial" pitchFamily="34" charset="0"/>
              </a:rPr>
              <a:t>, La Paz</a:t>
            </a:r>
            <a:endParaRPr lang="es-ES_tradnl" dirty="0">
              <a:latin typeface="Arial" pitchFamily="34" charset="0"/>
              <a:cs typeface="Arial" pitchFamily="34" charset="0"/>
            </a:endParaRPr>
          </a:p>
        </p:txBody>
      </p:sp>
    </p:spTree>
    <p:extLst>
      <p:ext uri="{BB962C8B-B14F-4D97-AF65-F5344CB8AC3E}">
        <p14:creationId xmlns:p14="http://schemas.microsoft.com/office/powerpoint/2010/main" val="425596626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152400"/>
            <a:ext cx="6629400" cy="1020762"/>
          </a:xfrm>
        </p:spPr>
        <p:txBody>
          <a:bodyPr/>
          <a:lstStyle/>
          <a:p>
            <a:pPr eaLnBrk="1" hangingPunct="1"/>
            <a:r>
              <a:rPr lang="en-US" dirty="0" err="1" smtClean="0"/>
              <a:t>Fílosofia</a:t>
            </a:r>
            <a:r>
              <a:rPr lang="en-US" dirty="0" smtClean="0"/>
              <a:t> de </a:t>
            </a:r>
            <a:r>
              <a:rPr lang="en-US" dirty="0" err="1" smtClean="0"/>
              <a:t>diseño</a:t>
            </a:r>
            <a:endParaRPr lang="en-US" dirty="0" smtClean="0"/>
          </a:p>
        </p:txBody>
      </p:sp>
      <p:sp>
        <p:nvSpPr>
          <p:cNvPr id="24579" name="Content Placeholder 2"/>
          <p:cNvSpPr>
            <a:spLocks noGrp="1"/>
          </p:cNvSpPr>
          <p:nvPr>
            <p:ph idx="1"/>
          </p:nvPr>
        </p:nvSpPr>
        <p:spPr>
          <a:xfrm>
            <a:off x="457200" y="1600200"/>
            <a:ext cx="8229600" cy="4572000"/>
          </a:xfrm>
        </p:spPr>
        <p:txBody>
          <a:bodyPr>
            <a:normAutofit/>
          </a:bodyPr>
          <a:lstStyle/>
          <a:p>
            <a:pPr eaLnBrk="1" hangingPunct="1"/>
            <a:r>
              <a:rPr lang="es-HN" sz="2900" b="1" dirty="0" smtClean="0"/>
              <a:t>Algoritmos están basado en la física fundamental</a:t>
            </a:r>
          </a:p>
          <a:p>
            <a:pPr eaLnBrk="1" hangingPunct="1"/>
            <a:r>
              <a:rPr lang="es-HN" sz="2900" b="1" dirty="0" smtClean="0"/>
              <a:t>Éxito y mejoramiento viene de las relaciones de largo plazo de las comunidades servidas</a:t>
            </a:r>
            <a:endParaRPr lang="es-HN" sz="2900" dirty="0" smtClean="0"/>
          </a:p>
        </p:txBody>
      </p:sp>
    </p:spTree>
    <p:extLst>
      <p:ext uri="{BB962C8B-B14F-4D97-AF65-F5344CB8AC3E}">
        <p14:creationId xmlns:p14="http://schemas.microsoft.com/office/powerpoint/2010/main" val="200926454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3" cstate="screen">
            <a:clrChange>
              <a:clrFrom>
                <a:srgbClr val="E6E6E6"/>
              </a:clrFrom>
              <a:clrTo>
                <a:srgbClr val="E6E6E6">
                  <a:alpha val="0"/>
                </a:srgbClr>
              </a:clrTo>
            </a:clrChange>
            <a:extLst>
              <a:ext uri="{28A0092B-C50C-407E-A947-70E740481C1C}">
                <a14:useLocalDpi xmlns:a14="http://schemas.microsoft.com/office/drawing/2010/main"/>
              </a:ext>
            </a:extLst>
          </a:blip>
          <a:srcRect/>
          <a:stretch>
            <a:fillRect/>
          </a:stretch>
        </p:blipFill>
        <p:spPr bwMode="auto">
          <a:xfrm>
            <a:off x="1534319" y="1514474"/>
            <a:ext cx="6498167" cy="4873625"/>
          </a:xfrm>
          <a:prstGeom prst="rect">
            <a:avLst/>
          </a:prstGeom>
          <a:noFill/>
          <a:ln w="9525">
            <a:noFill/>
            <a:miter lim="800000"/>
            <a:headEnd/>
            <a:tailEnd/>
          </a:ln>
        </p:spPr>
      </p:pic>
      <p:grpSp>
        <p:nvGrpSpPr>
          <p:cNvPr id="2" name="Group 10"/>
          <p:cNvGrpSpPr>
            <a:grpSpLocks/>
          </p:cNvGrpSpPr>
          <p:nvPr/>
        </p:nvGrpSpPr>
        <p:grpSpPr bwMode="auto">
          <a:xfrm>
            <a:off x="6080919" y="2951162"/>
            <a:ext cx="624681" cy="2022475"/>
            <a:chOff x="6431152" y="2720001"/>
            <a:chExt cx="833248" cy="2022041"/>
          </a:xfrm>
        </p:grpSpPr>
        <p:sp>
          <p:nvSpPr>
            <p:cNvPr id="5" name="Freeform 4"/>
            <p:cNvSpPr/>
            <p:nvPr/>
          </p:nvSpPr>
          <p:spPr>
            <a:xfrm>
              <a:off x="6848569" y="2720001"/>
              <a:ext cx="415831" cy="1888720"/>
            </a:xfrm>
            <a:custGeom>
              <a:avLst/>
              <a:gdLst>
                <a:gd name="connsiteX0" fmla="*/ 416560 w 416560"/>
                <a:gd name="connsiteY0" fmla="*/ 1718509 h 2033316"/>
                <a:gd name="connsiteX1" fmla="*/ 314960 w 416560"/>
                <a:gd name="connsiteY1" fmla="*/ 1469 h 2033316"/>
                <a:gd name="connsiteX2" fmla="*/ 152400 w 416560"/>
                <a:gd name="connsiteY2" fmla="*/ 1972509 h 2033316"/>
                <a:gd name="connsiteX3" fmla="*/ 0 w 416560"/>
                <a:gd name="connsiteY3" fmla="*/ 1586429 h 2033316"/>
                <a:gd name="connsiteX0" fmla="*/ 416618 w 416618"/>
                <a:gd name="connsiteY0" fmla="*/ 1718509 h 2063161"/>
                <a:gd name="connsiteX1" fmla="*/ 315018 w 416618"/>
                <a:gd name="connsiteY1" fmla="*/ 1469 h 2063161"/>
                <a:gd name="connsiteX2" fmla="*/ 152458 w 416618"/>
                <a:gd name="connsiteY2" fmla="*/ 1972509 h 2063161"/>
                <a:gd name="connsiteX3" fmla="*/ 58 w 416618"/>
                <a:gd name="connsiteY3" fmla="*/ 1586429 h 2063161"/>
                <a:gd name="connsiteX0" fmla="*/ 416621 w 416621"/>
                <a:gd name="connsiteY0" fmla="*/ 1718509 h 2009536"/>
                <a:gd name="connsiteX1" fmla="*/ 315021 w 416621"/>
                <a:gd name="connsiteY1" fmla="*/ 1469 h 2009536"/>
                <a:gd name="connsiteX2" fmla="*/ 152461 w 416621"/>
                <a:gd name="connsiteY2" fmla="*/ 1972509 h 2009536"/>
                <a:gd name="connsiteX3" fmla="*/ 61 w 416621"/>
                <a:gd name="connsiteY3" fmla="*/ 1586429 h 2009536"/>
                <a:gd name="connsiteX0" fmla="*/ 416621 w 416621"/>
                <a:gd name="connsiteY0" fmla="*/ 1718509 h 1989099"/>
                <a:gd name="connsiteX1" fmla="*/ 315021 w 416621"/>
                <a:gd name="connsiteY1" fmla="*/ 1469 h 1989099"/>
                <a:gd name="connsiteX2" fmla="*/ 152461 w 416621"/>
                <a:gd name="connsiteY2" fmla="*/ 1972509 h 1989099"/>
                <a:gd name="connsiteX3" fmla="*/ 61 w 416621"/>
                <a:gd name="connsiteY3" fmla="*/ 1586429 h 1989099"/>
                <a:gd name="connsiteX0" fmla="*/ 416612 w 416612"/>
                <a:gd name="connsiteY0" fmla="*/ 1599665 h 1936073"/>
                <a:gd name="connsiteX1" fmla="*/ 234050 w 416612"/>
                <a:gd name="connsiteY1" fmla="*/ 1687 h 1936073"/>
                <a:gd name="connsiteX2" fmla="*/ 152452 w 416612"/>
                <a:gd name="connsiteY2" fmla="*/ 1853665 h 1936073"/>
                <a:gd name="connsiteX3" fmla="*/ 52 w 416612"/>
                <a:gd name="connsiteY3" fmla="*/ 1467585 h 1936073"/>
                <a:gd name="connsiteX0" fmla="*/ 416612 w 416612"/>
                <a:gd name="connsiteY0" fmla="*/ 1597997 h 1934405"/>
                <a:gd name="connsiteX1" fmla="*/ 234050 w 416612"/>
                <a:gd name="connsiteY1" fmla="*/ 19 h 1934405"/>
                <a:gd name="connsiteX2" fmla="*/ 152452 w 416612"/>
                <a:gd name="connsiteY2" fmla="*/ 1851997 h 1934405"/>
                <a:gd name="connsiteX3" fmla="*/ 52 w 416612"/>
                <a:gd name="connsiteY3" fmla="*/ 1465917 h 1934405"/>
                <a:gd name="connsiteX0" fmla="*/ 416615 w 416615"/>
                <a:gd name="connsiteY0" fmla="*/ 1597997 h 1934405"/>
                <a:gd name="connsiteX1" fmla="*/ 286441 w 416615"/>
                <a:gd name="connsiteY1" fmla="*/ 19 h 1934405"/>
                <a:gd name="connsiteX2" fmla="*/ 152455 w 416615"/>
                <a:gd name="connsiteY2" fmla="*/ 1851997 h 1934405"/>
                <a:gd name="connsiteX3" fmla="*/ 55 w 416615"/>
                <a:gd name="connsiteY3" fmla="*/ 1465917 h 1934405"/>
                <a:gd name="connsiteX0" fmla="*/ 416615 w 416615"/>
                <a:gd name="connsiteY0" fmla="*/ 1597997 h 1961119"/>
                <a:gd name="connsiteX1" fmla="*/ 286441 w 416615"/>
                <a:gd name="connsiteY1" fmla="*/ 19 h 1961119"/>
                <a:gd name="connsiteX2" fmla="*/ 152455 w 416615"/>
                <a:gd name="connsiteY2" fmla="*/ 1851997 h 1961119"/>
                <a:gd name="connsiteX3" fmla="*/ 55 w 416615"/>
                <a:gd name="connsiteY3" fmla="*/ 1575454 h 1961119"/>
                <a:gd name="connsiteX0" fmla="*/ 416610 w 416610"/>
                <a:gd name="connsiteY0" fmla="*/ 1597997 h 1892748"/>
                <a:gd name="connsiteX1" fmla="*/ 286436 w 416610"/>
                <a:gd name="connsiteY1" fmla="*/ 19 h 1892748"/>
                <a:gd name="connsiteX2" fmla="*/ 152450 w 416610"/>
                <a:gd name="connsiteY2" fmla="*/ 1851997 h 1892748"/>
                <a:gd name="connsiteX3" fmla="*/ 50 w 416610"/>
                <a:gd name="connsiteY3" fmla="*/ 1575454 h 1892748"/>
                <a:gd name="connsiteX0" fmla="*/ 416624 w 416624"/>
                <a:gd name="connsiteY0" fmla="*/ 1597997 h 1888693"/>
                <a:gd name="connsiteX1" fmla="*/ 286450 w 416624"/>
                <a:gd name="connsiteY1" fmla="*/ 19 h 1888693"/>
                <a:gd name="connsiteX2" fmla="*/ 152464 w 416624"/>
                <a:gd name="connsiteY2" fmla="*/ 1851997 h 1888693"/>
                <a:gd name="connsiteX3" fmla="*/ 64 w 416624"/>
                <a:gd name="connsiteY3" fmla="*/ 1575454 h 1888693"/>
              </a:gdLst>
              <a:ahLst/>
              <a:cxnLst>
                <a:cxn ang="0">
                  <a:pos x="connsiteX0" y="connsiteY0"/>
                </a:cxn>
                <a:cxn ang="0">
                  <a:pos x="connsiteX1" y="connsiteY1"/>
                </a:cxn>
                <a:cxn ang="0">
                  <a:pos x="connsiteX2" y="connsiteY2"/>
                </a:cxn>
                <a:cxn ang="0">
                  <a:pos x="connsiteX3" y="connsiteY3"/>
                </a:cxn>
              </a:cxnLst>
              <a:rect l="l" t="t" r="r" b="b"/>
              <a:pathLst>
                <a:path w="416624" h="1888693">
                  <a:moveTo>
                    <a:pt x="416624" y="1597997"/>
                  </a:moveTo>
                  <a:cubicBezTo>
                    <a:pt x="387837" y="718310"/>
                    <a:pt x="378102" y="-4214"/>
                    <a:pt x="286450" y="19"/>
                  </a:cubicBezTo>
                  <a:cubicBezTo>
                    <a:pt x="194798" y="4252"/>
                    <a:pt x="214482" y="1756111"/>
                    <a:pt x="152464" y="1851997"/>
                  </a:cubicBezTo>
                  <a:cubicBezTo>
                    <a:pt x="90446" y="1947883"/>
                    <a:pt x="-2793" y="1855912"/>
                    <a:pt x="64" y="1575454"/>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8" name="Freeform 7"/>
            <p:cNvSpPr/>
            <p:nvPr/>
          </p:nvSpPr>
          <p:spPr>
            <a:xfrm>
              <a:off x="6431152" y="2853322"/>
              <a:ext cx="417417" cy="1888720"/>
            </a:xfrm>
            <a:custGeom>
              <a:avLst/>
              <a:gdLst>
                <a:gd name="connsiteX0" fmla="*/ 416560 w 416560"/>
                <a:gd name="connsiteY0" fmla="*/ 1718509 h 2033316"/>
                <a:gd name="connsiteX1" fmla="*/ 314960 w 416560"/>
                <a:gd name="connsiteY1" fmla="*/ 1469 h 2033316"/>
                <a:gd name="connsiteX2" fmla="*/ 152400 w 416560"/>
                <a:gd name="connsiteY2" fmla="*/ 1972509 h 2033316"/>
                <a:gd name="connsiteX3" fmla="*/ 0 w 416560"/>
                <a:gd name="connsiteY3" fmla="*/ 1586429 h 2033316"/>
                <a:gd name="connsiteX0" fmla="*/ 416618 w 416618"/>
                <a:gd name="connsiteY0" fmla="*/ 1718509 h 2063161"/>
                <a:gd name="connsiteX1" fmla="*/ 315018 w 416618"/>
                <a:gd name="connsiteY1" fmla="*/ 1469 h 2063161"/>
                <a:gd name="connsiteX2" fmla="*/ 152458 w 416618"/>
                <a:gd name="connsiteY2" fmla="*/ 1972509 h 2063161"/>
                <a:gd name="connsiteX3" fmla="*/ 58 w 416618"/>
                <a:gd name="connsiteY3" fmla="*/ 1586429 h 2063161"/>
                <a:gd name="connsiteX0" fmla="*/ 416621 w 416621"/>
                <a:gd name="connsiteY0" fmla="*/ 1718509 h 2009536"/>
                <a:gd name="connsiteX1" fmla="*/ 315021 w 416621"/>
                <a:gd name="connsiteY1" fmla="*/ 1469 h 2009536"/>
                <a:gd name="connsiteX2" fmla="*/ 152461 w 416621"/>
                <a:gd name="connsiteY2" fmla="*/ 1972509 h 2009536"/>
                <a:gd name="connsiteX3" fmla="*/ 61 w 416621"/>
                <a:gd name="connsiteY3" fmla="*/ 1586429 h 2009536"/>
                <a:gd name="connsiteX0" fmla="*/ 416621 w 416621"/>
                <a:gd name="connsiteY0" fmla="*/ 1718509 h 1989099"/>
                <a:gd name="connsiteX1" fmla="*/ 315021 w 416621"/>
                <a:gd name="connsiteY1" fmla="*/ 1469 h 1989099"/>
                <a:gd name="connsiteX2" fmla="*/ 152461 w 416621"/>
                <a:gd name="connsiteY2" fmla="*/ 1972509 h 1989099"/>
                <a:gd name="connsiteX3" fmla="*/ 61 w 416621"/>
                <a:gd name="connsiteY3" fmla="*/ 1586429 h 1989099"/>
                <a:gd name="connsiteX0" fmla="*/ 416612 w 416612"/>
                <a:gd name="connsiteY0" fmla="*/ 1599665 h 1936073"/>
                <a:gd name="connsiteX1" fmla="*/ 234050 w 416612"/>
                <a:gd name="connsiteY1" fmla="*/ 1687 h 1936073"/>
                <a:gd name="connsiteX2" fmla="*/ 152452 w 416612"/>
                <a:gd name="connsiteY2" fmla="*/ 1853665 h 1936073"/>
                <a:gd name="connsiteX3" fmla="*/ 52 w 416612"/>
                <a:gd name="connsiteY3" fmla="*/ 1467585 h 1936073"/>
                <a:gd name="connsiteX0" fmla="*/ 416612 w 416612"/>
                <a:gd name="connsiteY0" fmla="*/ 1597997 h 1934405"/>
                <a:gd name="connsiteX1" fmla="*/ 234050 w 416612"/>
                <a:gd name="connsiteY1" fmla="*/ 19 h 1934405"/>
                <a:gd name="connsiteX2" fmla="*/ 152452 w 416612"/>
                <a:gd name="connsiteY2" fmla="*/ 1851997 h 1934405"/>
                <a:gd name="connsiteX3" fmla="*/ 52 w 416612"/>
                <a:gd name="connsiteY3" fmla="*/ 1465917 h 1934405"/>
                <a:gd name="connsiteX0" fmla="*/ 416615 w 416615"/>
                <a:gd name="connsiteY0" fmla="*/ 1597997 h 1934405"/>
                <a:gd name="connsiteX1" fmla="*/ 286441 w 416615"/>
                <a:gd name="connsiteY1" fmla="*/ 19 h 1934405"/>
                <a:gd name="connsiteX2" fmla="*/ 152455 w 416615"/>
                <a:gd name="connsiteY2" fmla="*/ 1851997 h 1934405"/>
                <a:gd name="connsiteX3" fmla="*/ 55 w 416615"/>
                <a:gd name="connsiteY3" fmla="*/ 1465917 h 1934405"/>
                <a:gd name="connsiteX0" fmla="*/ 416615 w 416615"/>
                <a:gd name="connsiteY0" fmla="*/ 1597997 h 1961119"/>
                <a:gd name="connsiteX1" fmla="*/ 286441 w 416615"/>
                <a:gd name="connsiteY1" fmla="*/ 19 h 1961119"/>
                <a:gd name="connsiteX2" fmla="*/ 152455 w 416615"/>
                <a:gd name="connsiteY2" fmla="*/ 1851997 h 1961119"/>
                <a:gd name="connsiteX3" fmla="*/ 55 w 416615"/>
                <a:gd name="connsiteY3" fmla="*/ 1575454 h 1961119"/>
                <a:gd name="connsiteX0" fmla="*/ 416610 w 416610"/>
                <a:gd name="connsiteY0" fmla="*/ 1597997 h 1892748"/>
                <a:gd name="connsiteX1" fmla="*/ 286436 w 416610"/>
                <a:gd name="connsiteY1" fmla="*/ 19 h 1892748"/>
                <a:gd name="connsiteX2" fmla="*/ 152450 w 416610"/>
                <a:gd name="connsiteY2" fmla="*/ 1851997 h 1892748"/>
                <a:gd name="connsiteX3" fmla="*/ 50 w 416610"/>
                <a:gd name="connsiteY3" fmla="*/ 1575454 h 1892748"/>
                <a:gd name="connsiteX0" fmla="*/ 416624 w 416624"/>
                <a:gd name="connsiteY0" fmla="*/ 1597997 h 1888693"/>
                <a:gd name="connsiteX1" fmla="*/ 286450 w 416624"/>
                <a:gd name="connsiteY1" fmla="*/ 19 h 1888693"/>
                <a:gd name="connsiteX2" fmla="*/ 152464 w 416624"/>
                <a:gd name="connsiteY2" fmla="*/ 1851997 h 1888693"/>
                <a:gd name="connsiteX3" fmla="*/ 64 w 416624"/>
                <a:gd name="connsiteY3" fmla="*/ 1575454 h 1888693"/>
              </a:gdLst>
              <a:ahLst/>
              <a:cxnLst>
                <a:cxn ang="0">
                  <a:pos x="connsiteX0" y="connsiteY0"/>
                </a:cxn>
                <a:cxn ang="0">
                  <a:pos x="connsiteX1" y="connsiteY1"/>
                </a:cxn>
                <a:cxn ang="0">
                  <a:pos x="connsiteX2" y="connsiteY2"/>
                </a:cxn>
                <a:cxn ang="0">
                  <a:pos x="connsiteX3" y="connsiteY3"/>
                </a:cxn>
              </a:cxnLst>
              <a:rect l="l" t="t" r="r" b="b"/>
              <a:pathLst>
                <a:path w="416624" h="1888693">
                  <a:moveTo>
                    <a:pt x="416624" y="1597997"/>
                  </a:moveTo>
                  <a:cubicBezTo>
                    <a:pt x="387837" y="718310"/>
                    <a:pt x="378102" y="-4214"/>
                    <a:pt x="286450" y="19"/>
                  </a:cubicBezTo>
                  <a:cubicBezTo>
                    <a:pt x="194798" y="4252"/>
                    <a:pt x="214482" y="1756111"/>
                    <a:pt x="152464" y="1851997"/>
                  </a:cubicBezTo>
                  <a:cubicBezTo>
                    <a:pt x="90446" y="1947883"/>
                    <a:pt x="-2793" y="1855912"/>
                    <a:pt x="64" y="1575454"/>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9" name="Straight Arrow Connector 8"/>
            <p:cNvCxnSpPr>
              <a:stCxn id="8" idx="3"/>
            </p:cNvCxnSpPr>
            <p:nvPr/>
          </p:nvCxnSpPr>
          <p:spPr>
            <a:xfrm flipH="1" flipV="1">
              <a:off x="6431152" y="4191297"/>
              <a:ext cx="0" cy="23807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6955367" y="4872990"/>
            <a:ext cx="2154238" cy="1384995"/>
          </a:xfrm>
          <a:prstGeom prst="rect">
            <a:avLst/>
          </a:prstGeom>
          <a:noFill/>
        </p:spPr>
        <p:txBody>
          <a:bodyPr wrap="square">
            <a:spAutoFit/>
          </a:bodyPr>
          <a:lstStyle/>
          <a:p>
            <a:pPr>
              <a:defRPr/>
            </a:pPr>
            <a:r>
              <a:rPr lang="en-US" sz="2800" dirty="0" err="1" smtClean="0">
                <a:latin typeface="Arial" pitchFamily="34" charset="0"/>
                <a:cs typeface="Arial" pitchFamily="34" charset="0"/>
              </a:rPr>
              <a:t>Tubo</a:t>
            </a:r>
            <a:r>
              <a:rPr lang="en-US" sz="2800" dirty="0" smtClean="0">
                <a:latin typeface="Arial" pitchFamily="34" charset="0"/>
                <a:cs typeface="Arial" pitchFamily="34" charset="0"/>
              </a:rPr>
              <a:t> de </a:t>
            </a:r>
            <a:r>
              <a:rPr lang="en-US" sz="2800" dirty="0" err="1" smtClean="0">
                <a:latin typeface="Arial" pitchFamily="34" charset="0"/>
                <a:cs typeface="Arial" pitchFamily="34" charset="0"/>
              </a:rPr>
              <a:t>mezcla</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rápida</a:t>
            </a:r>
            <a:endParaRPr lang="en-US" sz="2800" dirty="0">
              <a:latin typeface="Arial" pitchFamily="34" charset="0"/>
              <a:cs typeface="Arial" pitchFamily="34" charset="0"/>
            </a:endParaRPr>
          </a:p>
        </p:txBody>
      </p:sp>
      <p:cxnSp>
        <p:nvCxnSpPr>
          <p:cNvPr id="20" name="Straight Arrow Connector 19"/>
          <p:cNvCxnSpPr/>
          <p:nvPr/>
        </p:nvCxnSpPr>
        <p:spPr>
          <a:xfrm flipH="1">
            <a:off x="3733800" y="3305174"/>
            <a:ext cx="2708930" cy="103822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3048000" y="2447924"/>
            <a:ext cx="2838715" cy="105727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3373765" y="2819400"/>
            <a:ext cx="2768273" cy="107632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3" name="Group 23"/>
          <p:cNvGrpSpPr>
            <a:grpSpLocks/>
          </p:cNvGrpSpPr>
          <p:nvPr/>
        </p:nvGrpSpPr>
        <p:grpSpPr bwMode="auto">
          <a:xfrm>
            <a:off x="2798861" y="1738312"/>
            <a:ext cx="2687539" cy="1371600"/>
            <a:chOff x="2124074" y="381000"/>
            <a:chExt cx="3438526" cy="1819275"/>
          </a:xfrm>
        </p:grpSpPr>
        <p:cxnSp>
          <p:nvCxnSpPr>
            <p:cNvPr id="18" name="Straight Arrow Connector 17"/>
            <p:cNvCxnSpPr/>
            <p:nvPr/>
          </p:nvCxnSpPr>
          <p:spPr>
            <a:xfrm flipH="1" flipV="1">
              <a:off x="5257800" y="381000"/>
              <a:ext cx="304800" cy="457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2124074" y="828675"/>
              <a:ext cx="3429001" cy="1371600"/>
            </a:xfrm>
            <a:prstGeom prst="straightConnector1">
              <a:avLst/>
            </a:prstGeom>
            <a:ln w="28575">
              <a:solidFill>
                <a:srgbClr val="FF0000"/>
              </a:solidFill>
              <a:tailEnd type="none"/>
            </a:ln>
          </p:spPr>
          <p:style>
            <a:lnRef idx="1">
              <a:schemeClr val="accent1"/>
            </a:lnRef>
            <a:fillRef idx="0">
              <a:schemeClr val="accent1"/>
            </a:fillRef>
            <a:effectRef idx="0">
              <a:schemeClr val="accent1"/>
            </a:effectRef>
            <a:fontRef idx="minor">
              <a:schemeClr val="tx1"/>
            </a:fontRef>
          </p:style>
        </p:cxnSp>
      </p:grpSp>
      <p:sp>
        <p:nvSpPr>
          <p:cNvPr id="15" name="Title 1"/>
          <p:cNvSpPr>
            <a:spLocks noGrp="1"/>
          </p:cNvSpPr>
          <p:nvPr>
            <p:ph type="title"/>
          </p:nvPr>
        </p:nvSpPr>
        <p:spPr>
          <a:xfrm>
            <a:off x="419100" y="152400"/>
            <a:ext cx="6629400" cy="1020762"/>
          </a:xfrm>
        </p:spPr>
        <p:txBody>
          <a:bodyPr/>
          <a:lstStyle/>
          <a:p>
            <a:r>
              <a:rPr lang="en-US" dirty="0" smtClean="0"/>
              <a:t>De la </a:t>
            </a:r>
            <a:r>
              <a:rPr lang="en-US" dirty="0" err="1" smtClean="0"/>
              <a:t>física</a:t>
            </a:r>
            <a:endParaRPr lang="en-US" dirty="0"/>
          </a:p>
        </p:txBody>
      </p:sp>
    </p:spTree>
    <p:extLst>
      <p:ext uri="{BB962C8B-B14F-4D97-AF65-F5344CB8AC3E}">
        <p14:creationId xmlns:p14="http://schemas.microsoft.com/office/powerpoint/2010/main" val="22165995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1500"/>
                                        <p:tgtEl>
                                          <p:spTgt spid="2"/>
                                        </p:tgtEl>
                                      </p:cBhvr>
                                    </p:animEffect>
                                  </p:childTnLst>
                                </p:cTn>
                              </p:par>
                            </p:childTnLst>
                          </p:cTn>
                        </p:par>
                        <p:par>
                          <p:cTn id="8" fill="hold">
                            <p:stCondLst>
                              <p:cond delay="1500"/>
                            </p:stCondLst>
                            <p:childTnLst>
                              <p:par>
                                <p:cTn id="9" presetID="22" presetClass="entr" presetSubtype="2"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2000"/>
                            </p:stCondLst>
                            <p:childTnLst>
                              <p:par>
                                <p:cTn id="13" presetID="22" presetClass="entr" presetSubtype="4"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2500"/>
                            </p:stCondLst>
                            <p:childTnLst>
                              <p:par>
                                <p:cTn id="17" presetID="22" presetClass="entr" presetSubtype="2"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right)">
                                      <p:cBhvr>
                                        <p:cTn id="19" dur="500"/>
                                        <p:tgtEl>
                                          <p:spTgt spid="22"/>
                                        </p:tgtEl>
                                      </p:cBhvr>
                                    </p:animEffect>
                                  </p:childTnLst>
                                </p:cTn>
                              </p:par>
                            </p:childTnLst>
                          </p:cTn>
                        </p:par>
                        <p:par>
                          <p:cTn id="20" fill="hold">
                            <p:stCondLst>
                              <p:cond delay="3000"/>
                            </p:stCondLst>
                            <p:childTnLst>
                              <p:par>
                                <p:cTn id="21" presetID="22" presetClass="entr" presetSubtype="4"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6629400" cy="1020762"/>
          </a:xfrm>
        </p:spPr>
        <p:txBody>
          <a:bodyPr/>
          <a:lstStyle/>
          <a:p>
            <a:r>
              <a:rPr lang="en-US" dirty="0" smtClean="0"/>
              <a:t>De la </a:t>
            </a:r>
            <a:r>
              <a:rPr lang="en-US" dirty="0" err="1" smtClean="0"/>
              <a:t>investigación</a:t>
            </a:r>
            <a:endParaRPr lang="en-US" dirty="0"/>
          </a:p>
        </p:txBody>
      </p:sp>
      <p:grpSp>
        <p:nvGrpSpPr>
          <p:cNvPr id="9" name="Group 8"/>
          <p:cNvGrpSpPr/>
          <p:nvPr/>
        </p:nvGrpSpPr>
        <p:grpSpPr>
          <a:xfrm>
            <a:off x="1143000" y="1600200"/>
            <a:ext cx="6781800" cy="4419600"/>
            <a:chOff x="990600" y="1447800"/>
            <a:chExt cx="7010400" cy="4495800"/>
          </a:xfrm>
        </p:grpSpPr>
        <p:pic>
          <p:nvPicPr>
            <p:cNvPr id="5122"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90600" y="1447800"/>
              <a:ext cx="7010400" cy="4495800"/>
            </a:xfrm>
            <a:prstGeom prst="rect">
              <a:avLst/>
            </a:prstGeom>
            <a:noFill/>
            <a:ln w="9525">
              <a:noFill/>
              <a:miter lim="800000"/>
              <a:headEnd/>
              <a:tailEnd/>
            </a:ln>
          </p:spPr>
        </p:pic>
        <p:cxnSp>
          <p:nvCxnSpPr>
            <p:cNvPr id="6" name="Straight Arrow Connector 5"/>
            <p:cNvCxnSpPr/>
            <p:nvPr/>
          </p:nvCxnSpPr>
          <p:spPr>
            <a:xfrm>
              <a:off x="4876800" y="5181600"/>
              <a:ext cx="2590800"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841589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rotWithShape="1">
          <a:blip r:embed="rId3" cstate="screen">
            <a:clrChange>
              <a:clrFrom>
                <a:srgbClr val="E6E6E6"/>
              </a:clrFrom>
              <a:clrTo>
                <a:srgbClr val="E6E6E6">
                  <a:alpha val="0"/>
                </a:srgbClr>
              </a:clrTo>
            </a:clrChange>
            <a:extLst>
              <a:ext uri="{28A0092B-C50C-407E-A947-70E740481C1C}">
                <a14:useLocalDpi xmlns:a14="http://schemas.microsoft.com/office/drawing/2010/main"/>
              </a:ext>
            </a:extLst>
          </a:blip>
          <a:srcRect/>
          <a:stretch/>
        </p:blipFill>
        <p:spPr bwMode="auto">
          <a:xfrm>
            <a:off x="1828800" y="1534886"/>
            <a:ext cx="5257800" cy="4735285"/>
          </a:xfrm>
          <a:prstGeom prst="rect">
            <a:avLst/>
          </a:prstGeom>
          <a:noFill/>
          <a:ln w="9525">
            <a:noFill/>
            <a:miter lim="800000"/>
            <a:headEnd/>
            <a:tailEnd/>
          </a:ln>
        </p:spPr>
      </p:pic>
      <p:cxnSp>
        <p:nvCxnSpPr>
          <p:cNvPr id="46" name="Straight Arrow Connector 45"/>
          <p:cNvCxnSpPr/>
          <p:nvPr/>
        </p:nvCxnSpPr>
        <p:spPr>
          <a:xfrm flipH="1">
            <a:off x="6400800" y="2093458"/>
            <a:ext cx="6858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6873240" y="2293347"/>
            <a:ext cx="2362200" cy="1569660"/>
          </a:xfrm>
          <a:prstGeom prst="rect">
            <a:avLst/>
          </a:prstGeom>
          <a:noFill/>
        </p:spPr>
        <p:txBody>
          <a:bodyPr wrap="square">
            <a:spAutoFit/>
          </a:bodyPr>
          <a:lstStyle/>
          <a:p>
            <a:pPr>
              <a:defRPr/>
            </a:pPr>
            <a:r>
              <a:rPr lang="en-US" sz="2400" dirty="0" err="1" smtClean="0">
                <a:latin typeface="Arial" pitchFamily="34" charset="0"/>
                <a:cs typeface="Arial" pitchFamily="34" charset="0"/>
              </a:rPr>
              <a:t>Caja</a:t>
            </a:r>
            <a:r>
              <a:rPr lang="en-US" sz="2400" dirty="0" smtClean="0">
                <a:latin typeface="Arial" pitchFamily="34" charset="0"/>
                <a:cs typeface="Arial" pitchFamily="34" charset="0"/>
              </a:rPr>
              <a:t> de </a:t>
            </a:r>
            <a:r>
              <a:rPr lang="en-US" sz="2400" dirty="0" err="1" smtClean="0">
                <a:latin typeface="Arial" pitchFamily="34" charset="0"/>
                <a:cs typeface="Arial" pitchFamily="34" charset="0"/>
              </a:rPr>
              <a:t>entrada</a:t>
            </a:r>
            <a:r>
              <a:rPr lang="en-US" sz="2400" dirty="0" smtClean="0">
                <a:latin typeface="Arial" pitchFamily="34" charset="0"/>
                <a:cs typeface="Arial" pitchFamily="34" charset="0"/>
              </a:rPr>
              <a:t> del </a:t>
            </a:r>
            <a:r>
              <a:rPr lang="en-US" sz="2400" dirty="0" err="1" smtClean="0">
                <a:latin typeface="Arial" pitchFamily="34" charset="0"/>
                <a:cs typeface="Arial" pitchFamily="34" charset="0"/>
              </a:rPr>
              <a:t>filtro</a:t>
            </a:r>
            <a:r>
              <a:rPr lang="en-US" sz="2400" dirty="0" smtClean="0">
                <a:latin typeface="Arial" pitchFamily="34" charset="0"/>
                <a:cs typeface="Arial" pitchFamily="34" charset="0"/>
              </a:rPr>
              <a:t> (de los </a:t>
            </a:r>
            <a:r>
              <a:rPr lang="en-US" sz="2400" dirty="0" err="1" smtClean="0">
                <a:latin typeface="Arial" pitchFamily="34" charset="0"/>
                <a:cs typeface="Arial" pitchFamily="34" charset="0"/>
              </a:rPr>
              <a:t>tanques</a:t>
            </a:r>
            <a:r>
              <a:rPr lang="en-US" sz="2400" dirty="0" smtClean="0">
                <a:latin typeface="Arial" pitchFamily="34" charset="0"/>
                <a:cs typeface="Arial" pitchFamily="34" charset="0"/>
              </a:rPr>
              <a:t> de </a:t>
            </a:r>
            <a:r>
              <a:rPr lang="en-US" sz="2400" dirty="0" err="1" smtClean="0">
                <a:latin typeface="Arial" pitchFamily="34" charset="0"/>
                <a:cs typeface="Arial" pitchFamily="34" charset="0"/>
              </a:rPr>
              <a:t>sedimentación</a:t>
            </a:r>
            <a:r>
              <a:rPr lang="en-US" sz="2400" dirty="0" smtClean="0">
                <a:latin typeface="Arial" pitchFamily="34" charset="0"/>
                <a:cs typeface="Arial" pitchFamily="34" charset="0"/>
              </a:rPr>
              <a:t>)</a:t>
            </a:r>
            <a:endParaRPr lang="en-US" sz="2400" dirty="0">
              <a:latin typeface="Arial" pitchFamily="34" charset="0"/>
              <a:cs typeface="Arial" pitchFamily="34" charset="0"/>
            </a:endParaRPr>
          </a:p>
        </p:txBody>
      </p:sp>
      <p:grpSp>
        <p:nvGrpSpPr>
          <p:cNvPr id="48" name="Group 5142"/>
          <p:cNvGrpSpPr>
            <a:grpSpLocks/>
          </p:cNvGrpSpPr>
          <p:nvPr/>
        </p:nvGrpSpPr>
        <p:grpSpPr bwMode="auto">
          <a:xfrm>
            <a:off x="2819400" y="2671762"/>
            <a:ext cx="3048000" cy="2438400"/>
            <a:chOff x="2743200" y="2133600"/>
            <a:chExt cx="3048000" cy="2438400"/>
          </a:xfrm>
        </p:grpSpPr>
        <p:cxnSp>
          <p:nvCxnSpPr>
            <p:cNvPr id="49" name="Straight Connector 48"/>
            <p:cNvCxnSpPr/>
            <p:nvPr/>
          </p:nvCxnSpPr>
          <p:spPr>
            <a:xfrm>
              <a:off x="5791200" y="2133600"/>
              <a:ext cx="0" cy="243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a:off x="2743200" y="4572000"/>
              <a:ext cx="30480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1" name="Group 5143"/>
          <p:cNvGrpSpPr>
            <a:grpSpLocks/>
          </p:cNvGrpSpPr>
          <p:nvPr/>
        </p:nvGrpSpPr>
        <p:grpSpPr bwMode="auto">
          <a:xfrm>
            <a:off x="2895600" y="2671762"/>
            <a:ext cx="2590800" cy="2209800"/>
            <a:chOff x="2819400" y="2133600"/>
            <a:chExt cx="2590800" cy="2209800"/>
          </a:xfrm>
        </p:grpSpPr>
        <p:cxnSp>
          <p:nvCxnSpPr>
            <p:cNvPr id="52" name="Straight Connector 51"/>
            <p:cNvCxnSpPr/>
            <p:nvPr/>
          </p:nvCxnSpPr>
          <p:spPr>
            <a:xfrm>
              <a:off x="2819400" y="4343400"/>
              <a:ext cx="2590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V="1">
              <a:off x="5410200" y="2133600"/>
              <a:ext cx="0" cy="2209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4" name="Group 5144"/>
          <p:cNvGrpSpPr>
            <a:grpSpLocks/>
          </p:cNvGrpSpPr>
          <p:nvPr/>
        </p:nvGrpSpPr>
        <p:grpSpPr bwMode="auto">
          <a:xfrm>
            <a:off x="2890155" y="2647270"/>
            <a:ext cx="2057400" cy="1828800"/>
            <a:chOff x="2819400" y="2133600"/>
            <a:chExt cx="2057400" cy="1828800"/>
          </a:xfrm>
        </p:grpSpPr>
        <p:cxnSp>
          <p:nvCxnSpPr>
            <p:cNvPr id="55" name="Straight Arrow Connector 54"/>
            <p:cNvCxnSpPr/>
            <p:nvPr/>
          </p:nvCxnSpPr>
          <p:spPr>
            <a:xfrm flipV="1">
              <a:off x="4876800" y="2133600"/>
              <a:ext cx="0" cy="1828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2819400" y="3962400"/>
              <a:ext cx="2057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66" name="Group 5141"/>
          <p:cNvGrpSpPr>
            <a:grpSpLocks/>
          </p:cNvGrpSpPr>
          <p:nvPr/>
        </p:nvGrpSpPr>
        <p:grpSpPr bwMode="auto">
          <a:xfrm>
            <a:off x="2819400" y="2671762"/>
            <a:ext cx="3581400" cy="2819400"/>
            <a:chOff x="2743200" y="2133600"/>
            <a:chExt cx="3581400" cy="2819400"/>
          </a:xfrm>
        </p:grpSpPr>
        <p:grpSp>
          <p:nvGrpSpPr>
            <p:cNvPr id="67" name="Group 5140"/>
            <p:cNvGrpSpPr>
              <a:grpSpLocks/>
            </p:cNvGrpSpPr>
            <p:nvPr/>
          </p:nvGrpSpPr>
          <p:grpSpPr bwMode="auto">
            <a:xfrm>
              <a:off x="2743200" y="2133600"/>
              <a:ext cx="3581400" cy="2819400"/>
              <a:chOff x="2743200" y="2133600"/>
              <a:chExt cx="3581400" cy="2819400"/>
            </a:xfrm>
          </p:grpSpPr>
          <p:cxnSp>
            <p:nvCxnSpPr>
              <p:cNvPr id="69" name="Straight Connector 68"/>
              <p:cNvCxnSpPr/>
              <p:nvPr/>
            </p:nvCxnSpPr>
            <p:spPr>
              <a:xfrm>
                <a:off x="6324600" y="2133600"/>
                <a:ext cx="0" cy="2819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a:off x="2743200" y="4914900"/>
                <a:ext cx="3581400" cy="381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cxnSp>
          <p:nvCxnSpPr>
            <p:cNvPr id="68" name="Straight Arrow Connector 67"/>
            <p:cNvCxnSpPr/>
            <p:nvPr/>
          </p:nvCxnSpPr>
          <p:spPr>
            <a:xfrm flipH="1">
              <a:off x="2743200" y="4106863"/>
              <a:ext cx="3581400" cy="381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71" name="TextBox 70"/>
          <p:cNvSpPr txBox="1"/>
          <p:nvPr/>
        </p:nvSpPr>
        <p:spPr>
          <a:xfrm>
            <a:off x="4175760" y="1371600"/>
            <a:ext cx="1752600" cy="830997"/>
          </a:xfrm>
          <a:prstGeom prst="rect">
            <a:avLst/>
          </a:prstGeom>
          <a:noFill/>
        </p:spPr>
        <p:txBody>
          <a:bodyPr>
            <a:spAutoFit/>
          </a:bodyPr>
          <a:lstStyle/>
          <a:p>
            <a:pPr>
              <a:defRPr/>
            </a:pPr>
            <a:r>
              <a:rPr lang="en-US" sz="2400" dirty="0" err="1" smtClean="0">
                <a:latin typeface="Arial" pitchFamily="34" charset="0"/>
                <a:cs typeface="Arial" pitchFamily="34" charset="0"/>
              </a:rPr>
              <a:t>Caja</a:t>
            </a:r>
            <a:r>
              <a:rPr lang="en-US" sz="2400" dirty="0" smtClean="0">
                <a:latin typeface="Arial" pitchFamily="34" charset="0"/>
                <a:cs typeface="Arial" pitchFamily="34" charset="0"/>
              </a:rPr>
              <a:t> de </a:t>
            </a:r>
            <a:r>
              <a:rPr lang="en-US" sz="2400" dirty="0" err="1" smtClean="0">
                <a:latin typeface="Arial" pitchFamily="34" charset="0"/>
                <a:cs typeface="Arial" pitchFamily="34" charset="0"/>
              </a:rPr>
              <a:t>Salida</a:t>
            </a:r>
            <a:endParaRPr lang="en-US" sz="2400" dirty="0">
              <a:latin typeface="Arial" pitchFamily="34" charset="0"/>
              <a:cs typeface="Arial" pitchFamily="34" charset="0"/>
            </a:endParaRPr>
          </a:p>
        </p:txBody>
      </p:sp>
      <p:grpSp>
        <p:nvGrpSpPr>
          <p:cNvPr id="72" name="Group 29"/>
          <p:cNvGrpSpPr>
            <a:grpSpLocks/>
          </p:cNvGrpSpPr>
          <p:nvPr/>
        </p:nvGrpSpPr>
        <p:grpSpPr bwMode="auto">
          <a:xfrm>
            <a:off x="2819400" y="2595562"/>
            <a:ext cx="3048000" cy="1663700"/>
            <a:chOff x="2743200" y="2133600"/>
            <a:chExt cx="3048000" cy="2438400"/>
          </a:xfrm>
        </p:grpSpPr>
        <p:cxnSp>
          <p:nvCxnSpPr>
            <p:cNvPr id="73" name="Straight Connector 72"/>
            <p:cNvCxnSpPr/>
            <p:nvPr/>
          </p:nvCxnSpPr>
          <p:spPr>
            <a:xfrm>
              <a:off x="5791200" y="2133600"/>
              <a:ext cx="0" cy="243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a:off x="2743200" y="4572000"/>
              <a:ext cx="30480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79" name="Group 37"/>
          <p:cNvGrpSpPr>
            <a:grpSpLocks/>
          </p:cNvGrpSpPr>
          <p:nvPr/>
        </p:nvGrpSpPr>
        <p:grpSpPr bwMode="auto">
          <a:xfrm>
            <a:off x="2895600" y="2671762"/>
            <a:ext cx="2590800" cy="2643188"/>
            <a:chOff x="2819400" y="2133600"/>
            <a:chExt cx="2590800" cy="2209800"/>
          </a:xfrm>
        </p:grpSpPr>
        <p:cxnSp>
          <p:nvCxnSpPr>
            <p:cNvPr id="80" name="Straight Connector 79"/>
            <p:cNvCxnSpPr/>
            <p:nvPr/>
          </p:nvCxnSpPr>
          <p:spPr>
            <a:xfrm>
              <a:off x="2819400" y="4343400"/>
              <a:ext cx="2590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flipV="1">
              <a:off x="5410200" y="2133600"/>
              <a:ext cx="0" cy="2209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92" name="Group 36"/>
          <p:cNvGrpSpPr>
            <a:grpSpLocks/>
          </p:cNvGrpSpPr>
          <p:nvPr/>
        </p:nvGrpSpPr>
        <p:grpSpPr bwMode="auto">
          <a:xfrm rot="10800000" flipV="1">
            <a:off x="2639784" y="4476070"/>
            <a:ext cx="533400" cy="160337"/>
            <a:chOff x="2689860" y="4914900"/>
            <a:chExt cx="533400" cy="160020"/>
          </a:xfrm>
        </p:grpSpPr>
        <p:cxnSp>
          <p:nvCxnSpPr>
            <p:cNvPr id="93" name="Straight Arrow Connector 92"/>
            <p:cNvCxnSpPr/>
            <p:nvPr/>
          </p:nvCxnSpPr>
          <p:spPr>
            <a:xfrm flipV="1">
              <a:off x="26898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flipV="1">
              <a:off x="2962003" y="4914900"/>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flipV="1">
              <a:off x="32232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100" name="Group 99"/>
          <p:cNvGrpSpPr/>
          <p:nvPr/>
        </p:nvGrpSpPr>
        <p:grpSpPr>
          <a:xfrm>
            <a:off x="2645226" y="4276044"/>
            <a:ext cx="533400" cy="160337"/>
            <a:chOff x="762000" y="4195763"/>
            <a:chExt cx="533400" cy="160337"/>
          </a:xfrm>
        </p:grpSpPr>
        <p:cxnSp>
          <p:nvCxnSpPr>
            <p:cNvPr id="97" name="Straight Arrow Connector 96"/>
            <p:cNvCxnSpPr/>
            <p:nvPr/>
          </p:nvCxnSpPr>
          <p:spPr bwMode="auto">
            <a:xfrm>
              <a:off x="7620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bwMode="auto">
            <a:xfrm>
              <a:off x="1012371" y="4203700"/>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bwMode="auto">
            <a:xfrm>
              <a:off x="12954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101" name="Group 36"/>
          <p:cNvGrpSpPr>
            <a:grpSpLocks/>
          </p:cNvGrpSpPr>
          <p:nvPr/>
        </p:nvGrpSpPr>
        <p:grpSpPr bwMode="auto">
          <a:xfrm rot="10800000" flipV="1">
            <a:off x="2628900" y="4897210"/>
            <a:ext cx="533400" cy="160337"/>
            <a:chOff x="2689860" y="4914900"/>
            <a:chExt cx="533400" cy="160020"/>
          </a:xfrm>
        </p:grpSpPr>
        <p:cxnSp>
          <p:nvCxnSpPr>
            <p:cNvPr id="102" name="Straight Arrow Connector 101"/>
            <p:cNvCxnSpPr/>
            <p:nvPr/>
          </p:nvCxnSpPr>
          <p:spPr>
            <a:xfrm flipV="1">
              <a:off x="26898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flipV="1">
              <a:off x="2962003" y="4914900"/>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flipV="1">
              <a:off x="32232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105" name="Group 104"/>
          <p:cNvGrpSpPr/>
          <p:nvPr/>
        </p:nvGrpSpPr>
        <p:grpSpPr>
          <a:xfrm>
            <a:off x="2628900" y="4696505"/>
            <a:ext cx="533400" cy="160337"/>
            <a:chOff x="762000" y="4195763"/>
            <a:chExt cx="533400" cy="160337"/>
          </a:xfrm>
        </p:grpSpPr>
        <p:cxnSp>
          <p:nvCxnSpPr>
            <p:cNvPr id="106" name="Straight Arrow Connector 105"/>
            <p:cNvCxnSpPr/>
            <p:nvPr/>
          </p:nvCxnSpPr>
          <p:spPr bwMode="auto">
            <a:xfrm>
              <a:off x="7620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bwMode="auto">
            <a:xfrm>
              <a:off x="1012371" y="4203700"/>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bwMode="auto">
            <a:xfrm>
              <a:off x="12954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109" name="Group 36"/>
          <p:cNvGrpSpPr>
            <a:grpSpLocks/>
          </p:cNvGrpSpPr>
          <p:nvPr/>
        </p:nvGrpSpPr>
        <p:grpSpPr bwMode="auto">
          <a:xfrm rot="10800000" flipV="1">
            <a:off x="2628900" y="5330825"/>
            <a:ext cx="533400" cy="160337"/>
            <a:chOff x="2689860" y="4914900"/>
            <a:chExt cx="533400" cy="160020"/>
          </a:xfrm>
        </p:grpSpPr>
        <p:cxnSp>
          <p:nvCxnSpPr>
            <p:cNvPr id="110" name="Straight Arrow Connector 109"/>
            <p:cNvCxnSpPr/>
            <p:nvPr/>
          </p:nvCxnSpPr>
          <p:spPr>
            <a:xfrm flipV="1">
              <a:off x="26898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1" name="Straight Arrow Connector 110"/>
            <p:cNvCxnSpPr/>
            <p:nvPr/>
          </p:nvCxnSpPr>
          <p:spPr>
            <a:xfrm flipV="1">
              <a:off x="2962003" y="4914900"/>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2" name="Straight Arrow Connector 111"/>
            <p:cNvCxnSpPr/>
            <p:nvPr/>
          </p:nvCxnSpPr>
          <p:spPr>
            <a:xfrm flipV="1">
              <a:off x="32232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113" name="Group 112"/>
          <p:cNvGrpSpPr/>
          <p:nvPr/>
        </p:nvGrpSpPr>
        <p:grpSpPr>
          <a:xfrm>
            <a:off x="2639784" y="5121047"/>
            <a:ext cx="533400" cy="160337"/>
            <a:chOff x="762000" y="4195763"/>
            <a:chExt cx="533400" cy="160337"/>
          </a:xfrm>
        </p:grpSpPr>
        <p:cxnSp>
          <p:nvCxnSpPr>
            <p:cNvPr id="114" name="Straight Arrow Connector 113"/>
            <p:cNvCxnSpPr/>
            <p:nvPr/>
          </p:nvCxnSpPr>
          <p:spPr bwMode="auto">
            <a:xfrm>
              <a:off x="7620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5" name="Straight Arrow Connector 114"/>
            <p:cNvCxnSpPr/>
            <p:nvPr/>
          </p:nvCxnSpPr>
          <p:spPr bwMode="auto">
            <a:xfrm>
              <a:off x="1012371" y="4203700"/>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p:nvPr/>
          </p:nvCxnSpPr>
          <p:spPr bwMode="auto">
            <a:xfrm>
              <a:off x="12954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sp>
        <p:nvSpPr>
          <p:cNvPr id="58" name="Title 1"/>
          <p:cNvSpPr>
            <a:spLocks noGrp="1"/>
          </p:cNvSpPr>
          <p:nvPr>
            <p:ph type="title"/>
          </p:nvPr>
        </p:nvSpPr>
        <p:spPr>
          <a:xfrm>
            <a:off x="472440" y="152400"/>
            <a:ext cx="6629400" cy="1020762"/>
          </a:xfrm>
        </p:spPr>
        <p:txBody>
          <a:bodyPr/>
          <a:lstStyle/>
          <a:p>
            <a:r>
              <a:rPr lang="es-HN" dirty="0" smtClean="0"/>
              <a:t>De los usuarios</a:t>
            </a:r>
            <a:endParaRPr lang="es-HN" dirty="0"/>
          </a:p>
        </p:txBody>
      </p:sp>
    </p:spTree>
    <p:extLst>
      <p:ext uri="{BB962C8B-B14F-4D97-AF65-F5344CB8AC3E}">
        <p14:creationId xmlns:p14="http://schemas.microsoft.com/office/powerpoint/2010/main" val="67259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par>
                                <p:cTn id="7" presetID="22" presetClass="entr" presetSubtype="2" fill="hold" nodeType="withEffect">
                                  <p:stCondLst>
                                    <p:cond delay="0"/>
                                  </p:stCondLst>
                                  <p:childTnLst>
                                    <p:set>
                                      <p:cBhvr>
                                        <p:cTn id="8" dur="1" fill="hold">
                                          <p:stCondLst>
                                            <p:cond delay="0"/>
                                          </p:stCondLst>
                                        </p:cTn>
                                        <p:tgtEl>
                                          <p:spTgt spid="46"/>
                                        </p:tgtEl>
                                        <p:attrNameLst>
                                          <p:attrName>style.visibility</p:attrName>
                                        </p:attrNameLst>
                                      </p:cBhvr>
                                      <p:to>
                                        <p:strVal val="visible"/>
                                      </p:to>
                                    </p:set>
                                    <p:animEffect transition="in" filter="wipe(right)">
                                      <p:cBhvr>
                                        <p:cTn id="9" dur="500"/>
                                        <p:tgtEl>
                                          <p:spTgt spid="46"/>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nodeType="clickEffect">
                                  <p:stCondLst>
                                    <p:cond delay="0"/>
                                  </p:stCondLst>
                                  <p:childTnLst>
                                    <p:set>
                                      <p:cBhvr>
                                        <p:cTn id="13" dur="1" fill="hold">
                                          <p:stCondLst>
                                            <p:cond delay="0"/>
                                          </p:stCondLst>
                                        </p:cTn>
                                        <p:tgtEl>
                                          <p:spTgt spid="66"/>
                                        </p:tgtEl>
                                        <p:attrNameLst>
                                          <p:attrName>style.visibility</p:attrName>
                                        </p:attrNameLst>
                                      </p:cBhvr>
                                      <p:to>
                                        <p:strVal val="visible"/>
                                      </p:to>
                                    </p:set>
                                    <p:animEffect transition="in" filter="wipe(right)">
                                      <p:cBhvr>
                                        <p:cTn id="14" dur="500"/>
                                        <p:tgtEl>
                                          <p:spTgt spid="66"/>
                                        </p:tgtEl>
                                      </p:cBhvr>
                                    </p:animEffect>
                                  </p:childTnLst>
                                </p:cTn>
                              </p:par>
                              <p:par>
                                <p:cTn id="15" presetID="22" presetClass="entr" presetSubtype="2"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wipe(right)">
                                      <p:cBhvr>
                                        <p:cTn id="17" dur="500"/>
                                        <p:tgtEl>
                                          <p:spTgt spid="48"/>
                                        </p:tgtEl>
                                      </p:cBhvr>
                                    </p:animEffect>
                                  </p:childTnLst>
                                </p:cTn>
                              </p:par>
                              <p:par>
                                <p:cTn id="18" presetID="22" presetClass="entr" presetSubtype="2" fill="hold" nodeType="withEffect">
                                  <p:stCondLst>
                                    <p:cond delay="0"/>
                                  </p:stCondLst>
                                  <p:childTnLst>
                                    <p:set>
                                      <p:cBhvr>
                                        <p:cTn id="19" dur="1" fill="hold">
                                          <p:stCondLst>
                                            <p:cond delay="0"/>
                                          </p:stCondLst>
                                        </p:cTn>
                                        <p:tgtEl>
                                          <p:spTgt spid="72"/>
                                        </p:tgtEl>
                                        <p:attrNameLst>
                                          <p:attrName>style.visibility</p:attrName>
                                        </p:attrNameLst>
                                      </p:cBhvr>
                                      <p:to>
                                        <p:strVal val="visible"/>
                                      </p:to>
                                    </p:set>
                                    <p:animEffect transition="in" filter="wipe(right)">
                                      <p:cBhvr>
                                        <p:cTn id="20" dur="500"/>
                                        <p:tgtEl>
                                          <p:spTgt spid="7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100"/>
                                        </p:tgtEl>
                                        <p:attrNameLst>
                                          <p:attrName>style.visibility</p:attrName>
                                        </p:attrNameLst>
                                      </p:cBhvr>
                                      <p:to>
                                        <p:strVal val="visible"/>
                                      </p:to>
                                    </p:set>
                                    <p:animEffect transition="in" filter="wipe(up)">
                                      <p:cBhvr>
                                        <p:cTn id="25" dur="500"/>
                                        <p:tgtEl>
                                          <p:spTgt spid="100"/>
                                        </p:tgtEl>
                                      </p:cBhvr>
                                    </p:animEffect>
                                  </p:childTnLst>
                                </p:cTn>
                              </p:par>
                              <p:par>
                                <p:cTn id="26" presetID="22" presetClass="entr" presetSubtype="1" fill="hold" nodeType="withEffect">
                                  <p:stCondLst>
                                    <p:cond delay="0"/>
                                  </p:stCondLst>
                                  <p:childTnLst>
                                    <p:set>
                                      <p:cBhvr>
                                        <p:cTn id="27" dur="1" fill="hold">
                                          <p:stCondLst>
                                            <p:cond delay="0"/>
                                          </p:stCondLst>
                                        </p:cTn>
                                        <p:tgtEl>
                                          <p:spTgt spid="105"/>
                                        </p:tgtEl>
                                        <p:attrNameLst>
                                          <p:attrName>style.visibility</p:attrName>
                                        </p:attrNameLst>
                                      </p:cBhvr>
                                      <p:to>
                                        <p:strVal val="visible"/>
                                      </p:to>
                                    </p:set>
                                    <p:animEffect transition="in" filter="wipe(up)">
                                      <p:cBhvr>
                                        <p:cTn id="28" dur="500"/>
                                        <p:tgtEl>
                                          <p:spTgt spid="105"/>
                                        </p:tgtEl>
                                      </p:cBhvr>
                                    </p:animEffect>
                                  </p:childTnLst>
                                </p:cTn>
                              </p:par>
                              <p:par>
                                <p:cTn id="29" presetID="22" presetClass="entr" presetSubtype="1" fill="hold" nodeType="withEffect">
                                  <p:stCondLst>
                                    <p:cond delay="0"/>
                                  </p:stCondLst>
                                  <p:childTnLst>
                                    <p:set>
                                      <p:cBhvr>
                                        <p:cTn id="30" dur="1" fill="hold">
                                          <p:stCondLst>
                                            <p:cond delay="0"/>
                                          </p:stCondLst>
                                        </p:cTn>
                                        <p:tgtEl>
                                          <p:spTgt spid="113"/>
                                        </p:tgtEl>
                                        <p:attrNameLst>
                                          <p:attrName>style.visibility</p:attrName>
                                        </p:attrNameLst>
                                      </p:cBhvr>
                                      <p:to>
                                        <p:strVal val="visible"/>
                                      </p:to>
                                    </p:set>
                                    <p:animEffect transition="in" filter="wipe(up)">
                                      <p:cBhvr>
                                        <p:cTn id="31" dur="500"/>
                                        <p:tgtEl>
                                          <p:spTgt spid="113"/>
                                        </p:tgtEl>
                                      </p:cBhvr>
                                    </p:animEffect>
                                  </p:childTnLst>
                                </p:cTn>
                              </p:par>
                              <p:par>
                                <p:cTn id="32" presetID="22" presetClass="entr" presetSubtype="4" fill="hold" nodeType="withEffect">
                                  <p:stCondLst>
                                    <p:cond delay="0"/>
                                  </p:stCondLst>
                                  <p:childTnLst>
                                    <p:set>
                                      <p:cBhvr>
                                        <p:cTn id="33" dur="1" fill="hold">
                                          <p:stCondLst>
                                            <p:cond delay="0"/>
                                          </p:stCondLst>
                                        </p:cTn>
                                        <p:tgtEl>
                                          <p:spTgt spid="92"/>
                                        </p:tgtEl>
                                        <p:attrNameLst>
                                          <p:attrName>style.visibility</p:attrName>
                                        </p:attrNameLst>
                                      </p:cBhvr>
                                      <p:to>
                                        <p:strVal val="visible"/>
                                      </p:to>
                                    </p:set>
                                    <p:animEffect transition="in" filter="wipe(down)">
                                      <p:cBhvr>
                                        <p:cTn id="34" dur="500"/>
                                        <p:tgtEl>
                                          <p:spTgt spid="92"/>
                                        </p:tgtEl>
                                      </p:cBhvr>
                                    </p:animEffect>
                                  </p:childTnLst>
                                </p:cTn>
                              </p:par>
                              <p:par>
                                <p:cTn id="35" presetID="22" presetClass="entr" presetSubtype="4" fill="hold" nodeType="withEffect">
                                  <p:stCondLst>
                                    <p:cond delay="0"/>
                                  </p:stCondLst>
                                  <p:childTnLst>
                                    <p:set>
                                      <p:cBhvr>
                                        <p:cTn id="36" dur="1" fill="hold">
                                          <p:stCondLst>
                                            <p:cond delay="0"/>
                                          </p:stCondLst>
                                        </p:cTn>
                                        <p:tgtEl>
                                          <p:spTgt spid="101"/>
                                        </p:tgtEl>
                                        <p:attrNameLst>
                                          <p:attrName>style.visibility</p:attrName>
                                        </p:attrNameLst>
                                      </p:cBhvr>
                                      <p:to>
                                        <p:strVal val="visible"/>
                                      </p:to>
                                    </p:set>
                                    <p:animEffect transition="in" filter="wipe(down)">
                                      <p:cBhvr>
                                        <p:cTn id="37" dur="500"/>
                                        <p:tgtEl>
                                          <p:spTgt spid="101"/>
                                        </p:tgtEl>
                                      </p:cBhvr>
                                    </p:animEffect>
                                  </p:childTnLst>
                                </p:cTn>
                              </p:par>
                              <p:par>
                                <p:cTn id="38" presetID="22" presetClass="entr" presetSubtype="4" fill="hold" nodeType="with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wipe(down)">
                                      <p:cBhvr>
                                        <p:cTn id="40" dur="500"/>
                                        <p:tgtEl>
                                          <p:spTgt spid="109"/>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wipe(down)">
                                      <p:cBhvr>
                                        <p:cTn id="45" dur="500"/>
                                        <p:tgtEl>
                                          <p:spTgt spid="54"/>
                                        </p:tgtEl>
                                      </p:cBhvr>
                                    </p:animEffect>
                                  </p:childTnLst>
                                </p:cTn>
                              </p:par>
                              <p:par>
                                <p:cTn id="46" presetID="22" presetClass="entr" presetSubtype="4" fill="hold" nodeType="withEffect">
                                  <p:stCondLst>
                                    <p:cond delay="0"/>
                                  </p:stCondLst>
                                  <p:childTnLst>
                                    <p:set>
                                      <p:cBhvr>
                                        <p:cTn id="47" dur="1" fill="hold">
                                          <p:stCondLst>
                                            <p:cond delay="0"/>
                                          </p:stCondLst>
                                        </p:cTn>
                                        <p:tgtEl>
                                          <p:spTgt spid="51"/>
                                        </p:tgtEl>
                                        <p:attrNameLst>
                                          <p:attrName>style.visibility</p:attrName>
                                        </p:attrNameLst>
                                      </p:cBhvr>
                                      <p:to>
                                        <p:strVal val="visible"/>
                                      </p:to>
                                    </p:set>
                                    <p:animEffect transition="in" filter="wipe(down)">
                                      <p:cBhvr>
                                        <p:cTn id="48" dur="500"/>
                                        <p:tgtEl>
                                          <p:spTgt spid="51"/>
                                        </p:tgtEl>
                                      </p:cBhvr>
                                    </p:animEffect>
                                  </p:childTnLst>
                                </p:cTn>
                              </p:par>
                              <p:par>
                                <p:cTn id="49" presetID="22" presetClass="entr" presetSubtype="4" fill="hold" nodeType="withEffect">
                                  <p:stCondLst>
                                    <p:cond delay="0"/>
                                  </p:stCondLst>
                                  <p:childTnLst>
                                    <p:set>
                                      <p:cBhvr>
                                        <p:cTn id="50" dur="1" fill="hold">
                                          <p:stCondLst>
                                            <p:cond delay="0"/>
                                          </p:stCondLst>
                                        </p:cTn>
                                        <p:tgtEl>
                                          <p:spTgt spid="79"/>
                                        </p:tgtEl>
                                        <p:attrNameLst>
                                          <p:attrName>style.visibility</p:attrName>
                                        </p:attrNameLst>
                                      </p:cBhvr>
                                      <p:to>
                                        <p:strVal val="visible"/>
                                      </p:to>
                                    </p:set>
                                    <p:animEffect transition="in" filter="wipe(down)">
                                      <p:cBhvr>
                                        <p:cTn id="51" dur="500"/>
                                        <p:tgtEl>
                                          <p:spTgt spid="7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down)">
                                      <p:cBhvr>
                                        <p:cTn id="54"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7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8600" y="1981200"/>
            <a:ext cx="3886199" cy="2831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81000" y="228600"/>
            <a:ext cx="6705600" cy="1020762"/>
          </a:xfrm>
        </p:spPr>
        <p:txBody>
          <a:bodyPr/>
          <a:lstStyle/>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Contenidos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
        <p:nvSpPr>
          <p:cNvPr id="7" name="Content Placeholder 2"/>
          <p:cNvSpPr txBox="1">
            <a:spLocks/>
          </p:cNvSpPr>
          <p:nvPr/>
        </p:nvSpPr>
        <p:spPr>
          <a:xfrm>
            <a:off x="3733800" y="1752600"/>
            <a:ext cx="5410200" cy="434340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Tx/>
              <a:buBlip>
                <a:blip r:embed="rId3"/>
              </a:buBlip>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Blip>
                <a:blip r:embed="rId4"/>
              </a:buBlip>
            </a:pPr>
            <a:r>
              <a:rPr lang="es-HN" dirty="0" smtClean="0">
                <a:solidFill>
                  <a:schemeClr val="bg1">
                    <a:lumMod val="50000"/>
                  </a:schemeClr>
                </a:solidFill>
                <a:latin typeface="Arial" pitchFamily="34" charset="0"/>
                <a:cs typeface="Arial" pitchFamily="34" charset="0"/>
              </a:rPr>
              <a:t>¿Quién somos? </a:t>
            </a:r>
          </a:p>
          <a:p>
            <a:pPr>
              <a:buFontTx/>
              <a:buBlip>
                <a:blip r:embed="rId4"/>
              </a:buBlip>
            </a:pPr>
            <a:r>
              <a:rPr lang="es-HN" dirty="0" smtClean="0">
                <a:solidFill>
                  <a:schemeClr val="bg1">
                    <a:lumMod val="50000"/>
                  </a:schemeClr>
                </a:solidFill>
                <a:latin typeface="Arial" pitchFamily="34" charset="0"/>
                <a:cs typeface="Arial" pitchFamily="34" charset="0"/>
              </a:rPr>
              <a:t>La razón por que tecnologías convencionales fracasan</a:t>
            </a:r>
            <a:endParaRPr lang="en-US" dirty="0" smtClean="0">
              <a:solidFill>
                <a:schemeClr val="bg1">
                  <a:lumMod val="50000"/>
                </a:schemeClr>
              </a:solidFill>
              <a:latin typeface="Arial" pitchFamily="34" charset="0"/>
              <a:cs typeface="Arial" pitchFamily="34" charset="0"/>
            </a:endParaRPr>
          </a:p>
          <a:p>
            <a:pPr>
              <a:buFontTx/>
              <a:buBlip>
                <a:blip r:embed="rId4"/>
              </a:buBlip>
            </a:pPr>
            <a:r>
              <a:rPr lang="es-HN" dirty="0" smtClean="0">
                <a:solidFill>
                  <a:schemeClr val="bg1">
                    <a:lumMod val="50000"/>
                  </a:schemeClr>
                </a:solidFill>
                <a:latin typeface="Arial" pitchFamily="34" charset="0"/>
                <a:cs typeface="Arial" pitchFamily="34" charset="0"/>
              </a:rPr>
              <a:t>Nuestra filosofía de diseño</a:t>
            </a:r>
          </a:p>
          <a:p>
            <a:pPr>
              <a:buFontTx/>
              <a:buBlip>
                <a:blip r:embed="rId4"/>
              </a:buBlip>
            </a:pPr>
            <a:r>
              <a:rPr lang="es-HN" dirty="0" smtClean="0">
                <a:solidFill>
                  <a:schemeClr val="bg1">
                    <a:lumMod val="50000"/>
                  </a:schemeClr>
                </a:solidFill>
                <a:latin typeface="Arial" pitchFamily="34" charset="0"/>
                <a:cs typeface="Arial" pitchFamily="34" charset="0"/>
              </a:rPr>
              <a:t>La ADT</a:t>
            </a:r>
          </a:p>
          <a:p>
            <a:pPr>
              <a:buFontTx/>
              <a:buBlip>
                <a:blip r:embed="rId4"/>
              </a:buBlip>
            </a:pPr>
            <a:r>
              <a:rPr lang="es-HN" dirty="0" smtClean="0">
                <a:solidFill>
                  <a:schemeClr val="bg1">
                    <a:lumMod val="50000"/>
                  </a:schemeClr>
                </a:solidFill>
                <a:latin typeface="Arial" pitchFamily="34" charset="0"/>
                <a:cs typeface="Arial" pitchFamily="34" charset="0"/>
              </a:rPr>
              <a:t>Nuestra manera de innovación</a:t>
            </a:r>
            <a:endParaRPr lang="en-US" dirty="0" smtClean="0">
              <a:solidFill>
                <a:schemeClr val="bg1">
                  <a:lumMod val="50000"/>
                </a:schemeClr>
              </a:solidFill>
              <a:latin typeface="Arial" pitchFamily="34" charset="0"/>
              <a:cs typeface="Arial" pitchFamily="34" charset="0"/>
            </a:endParaRPr>
          </a:p>
          <a:p>
            <a:pPr>
              <a:buFontTx/>
              <a:buBlip>
                <a:blip r:embed="rId4"/>
              </a:buBlip>
            </a:pPr>
            <a:r>
              <a:rPr lang="es-HN" dirty="0" smtClean="0">
                <a:solidFill>
                  <a:schemeClr val="bg1">
                    <a:lumMod val="50000"/>
                  </a:schemeClr>
                </a:solidFill>
                <a:latin typeface="Arial" pitchFamily="34" charset="0"/>
                <a:cs typeface="Arial" pitchFamily="34" charset="0"/>
              </a:rPr>
              <a:t>La prueba</a:t>
            </a:r>
            <a:endParaRPr lang="en-US" dirty="0" smtClean="0">
              <a:solidFill>
                <a:schemeClr val="bg1">
                  <a:lumMod val="50000"/>
                </a:schemeClr>
              </a:solidFill>
              <a:latin typeface="Arial" pitchFamily="34" charset="0"/>
              <a:cs typeface="Arial" pitchFamily="34" charset="0"/>
            </a:endParaRPr>
          </a:p>
          <a:p>
            <a:endParaRPr lang="en-US" dirty="0">
              <a:solidFill>
                <a:schemeClr val="bg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6800050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500" fill="hold"/>
                                        <p:tgtEl>
                                          <p:spTgt spid="7">
                                            <p:txEl>
                                              <p:pRg st="3" end="3"/>
                                            </p:txEl>
                                          </p:spTgt>
                                        </p:tgtEl>
                                        <p:attrNameLst>
                                          <p:attrName>style.color</p:attrName>
                                        </p:attrNameLst>
                                      </p:cBhvr>
                                      <p:by>
                                        <p:hsl h="0" s="-12549" l="-25098"/>
                                      </p:by>
                                    </p:animClr>
                                    <p:animClr clrSpc="hsl" dir="cw">
                                      <p:cBhvr>
                                        <p:cTn id="7" dur="500" fill="hold"/>
                                        <p:tgtEl>
                                          <p:spTgt spid="7">
                                            <p:txEl>
                                              <p:pRg st="3" end="3"/>
                                            </p:txEl>
                                          </p:spTgt>
                                        </p:tgtEl>
                                        <p:attrNameLst>
                                          <p:attrName>fillcolor</p:attrName>
                                        </p:attrNameLst>
                                      </p:cBhvr>
                                      <p:by>
                                        <p:hsl h="0" s="-12549" l="-25098"/>
                                      </p:by>
                                    </p:animClr>
                                    <p:animClr clrSpc="hsl" dir="cw">
                                      <p:cBhvr>
                                        <p:cTn id="8" dur="500" fill="hold"/>
                                        <p:tgtEl>
                                          <p:spTgt spid="7">
                                            <p:txEl>
                                              <p:pRg st="3" end="3"/>
                                            </p:txEl>
                                          </p:spTgt>
                                        </p:tgtEl>
                                        <p:attrNameLst>
                                          <p:attrName>stroke.color</p:attrName>
                                        </p:attrNameLst>
                                      </p:cBhvr>
                                      <p:by>
                                        <p:hsl h="0" s="-12549" l="-25098"/>
                                      </p:by>
                                    </p:animClr>
                                    <p:set>
                                      <p:cBhvr>
                                        <p:cTn id="9" dur="500" fill="hold"/>
                                        <p:tgtEl>
                                          <p:spTgt spid="7">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705600" cy="1020762"/>
          </a:xfrm>
        </p:spPr>
        <p:txBody>
          <a:bodyPr/>
          <a:lstStyle/>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Contenidos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
        <p:nvSpPr>
          <p:cNvPr id="3" name="Content Placeholder 2"/>
          <p:cNvSpPr>
            <a:spLocks noGrp="1"/>
          </p:cNvSpPr>
          <p:nvPr>
            <p:ph idx="1"/>
          </p:nvPr>
        </p:nvSpPr>
        <p:spPr>
          <a:xfrm>
            <a:off x="3733800" y="1752600"/>
            <a:ext cx="5410200" cy="4343400"/>
          </a:xfrm>
        </p:spPr>
        <p:txBody>
          <a:bodyPr>
            <a:normAutofit fontScale="92500" lnSpcReduction="10000"/>
          </a:bodyPr>
          <a:lstStyle/>
          <a:p>
            <a:pPr>
              <a:buBlip>
                <a:blip r:embed="rId2"/>
              </a:buBlip>
            </a:pPr>
            <a:r>
              <a:rPr lang="es-HN" dirty="0" smtClean="0">
                <a:solidFill>
                  <a:schemeClr val="bg1">
                    <a:lumMod val="50000"/>
                  </a:schemeClr>
                </a:solidFill>
                <a:latin typeface="Arial" pitchFamily="34" charset="0"/>
                <a:cs typeface="Arial" pitchFamily="34" charset="0"/>
              </a:rPr>
              <a:t>¿Quién somos</a:t>
            </a:r>
            <a:r>
              <a:rPr lang="es-HN" dirty="0" smtClean="0">
                <a:solidFill>
                  <a:schemeClr val="bg1">
                    <a:lumMod val="50000"/>
                  </a:schemeClr>
                </a:solidFill>
                <a:effectLst/>
                <a:latin typeface="Arial" pitchFamily="34" charset="0"/>
                <a:cs typeface="Arial" pitchFamily="34" charset="0"/>
              </a:rPr>
              <a:t>? </a:t>
            </a:r>
          </a:p>
          <a:p>
            <a:pPr>
              <a:buBlip>
                <a:blip r:embed="rId2"/>
              </a:buBlip>
            </a:pPr>
            <a:r>
              <a:rPr lang="es-HN" dirty="0" smtClean="0">
                <a:solidFill>
                  <a:schemeClr val="bg1">
                    <a:lumMod val="50000"/>
                  </a:schemeClr>
                </a:solidFill>
                <a:effectLst/>
                <a:latin typeface="Arial" pitchFamily="34" charset="0"/>
                <a:cs typeface="Arial" pitchFamily="34" charset="0"/>
              </a:rPr>
              <a:t>La razón por que tecnologías convencionales fracasan</a:t>
            </a:r>
            <a:endParaRPr lang="en-US" dirty="0" smtClean="0">
              <a:solidFill>
                <a:schemeClr val="bg1">
                  <a:lumMod val="50000"/>
                </a:schemeClr>
              </a:solidFill>
              <a:effectLst/>
              <a:latin typeface="Arial" pitchFamily="34" charset="0"/>
              <a:cs typeface="Arial" pitchFamily="34" charset="0"/>
            </a:endParaRPr>
          </a:p>
          <a:p>
            <a:pPr>
              <a:buBlip>
                <a:blip r:embed="rId2"/>
              </a:buBlip>
            </a:pPr>
            <a:r>
              <a:rPr lang="es-HN" dirty="0" smtClean="0">
                <a:solidFill>
                  <a:schemeClr val="bg1">
                    <a:lumMod val="50000"/>
                  </a:schemeClr>
                </a:solidFill>
                <a:effectLst/>
                <a:latin typeface="Arial" pitchFamily="34" charset="0"/>
                <a:cs typeface="Arial" pitchFamily="34" charset="0"/>
              </a:rPr>
              <a:t>Nuestra filosofía de diseño</a:t>
            </a:r>
          </a:p>
          <a:p>
            <a:pPr>
              <a:buBlip>
                <a:blip r:embed="rId2"/>
              </a:buBlip>
            </a:pPr>
            <a:r>
              <a:rPr lang="es-HN" dirty="0" smtClean="0">
                <a:solidFill>
                  <a:schemeClr val="bg1">
                    <a:lumMod val="50000"/>
                  </a:schemeClr>
                </a:solidFill>
                <a:effectLst/>
                <a:latin typeface="Arial" pitchFamily="34" charset="0"/>
                <a:cs typeface="Arial" pitchFamily="34" charset="0"/>
              </a:rPr>
              <a:t>La ADT</a:t>
            </a:r>
          </a:p>
          <a:p>
            <a:pPr>
              <a:buBlip>
                <a:blip r:embed="rId2"/>
              </a:buBlip>
            </a:pPr>
            <a:r>
              <a:rPr lang="es-HN" dirty="0" smtClean="0">
                <a:solidFill>
                  <a:schemeClr val="bg1">
                    <a:lumMod val="50000"/>
                  </a:schemeClr>
                </a:solidFill>
                <a:latin typeface="Arial" pitchFamily="34" charset="0"/>
                <a:cs typeface="Arial" pitchFamily="34" charset="0"/>
              </a:rPr>
              <a:t>Nuestra manera de innovación</a:t>
            </a:r>
            <a:endParaRPr lang="en-US" dirty="0" smtClean="0">
              <a:solidFill>
                <a:schemeClr val="bg1">
                  <a:lumMod val="50000"/>
                </a:schemeClr>
              </a:solidFill>
              <a:effectLst/>
              <a:latin typeface="Arial" pitchFamily="34" charset="0"/>
              <a:cs typeface="Arial" pitchFamily="34" charset="0"/>
            </a:endParaRPr>
          </a:p>
          <a:p>
            <a:pPr>
              <a:buBlip>
                <a:blip r:embed="rId2"/>
              </a:buBlip>
            </a:pPr>
            <a:r>
              <a:rPr lang="es-HN" dirty="0" smtClean="0">
                <a:solidFill>
                  <a:schemeClr val="bg1">
                    <a:lumMod val="50000"/>
                  </a:schemeClr>
                </a:solidFill>
                <a:effectLst/>
                <a:latin typeface="Arial" pitchFamily="34" charset="0"/>
                <a:cs typeface="Arial" pitchFamily="34" charset="0"/>
              </a:rPr>
              <a:t>La prueba</a:t>
            </a:r>
            <a:endParaRPr lang="en-US" dirty="0" smtClean="0">
              <a:solidFill>
                <a:schemeClr val="bg1">
                  <a:lumMod val="50000"/>
                </a:schemeClr>
              </a:solidFill>
              <a:effectLst/>
              <a:latin typeface="Arial" pitchFamily="34" charset="0"/>
              <a:cs typeface="Arial" pitchFamily="34" charset="0"/>
            </a:endParaRPr>
          </a:p>
          <a:p>
            <a:endParaRPr lang="en-US" dirty="0">
              <a:solidFill>
                <a:schemeClr val="bg1">
                  <a:lumMod val="50000"/>
                </a:schemeClr>
              </a:solidFill>
              <a:effectLst/>
              <a:latin typeface="Arial" pitchFamily="34" charset="0"/>
              <a:cs typeface="Arial" pitchFamily="34" charset="0"/>
            </a:endParaRPr>
          </a:p>
        </p:txBody>
      </p:sp>
      <p:pic>
        <p:nvPicPr>
          <p:cNvPr id="5" name="Picture 4" descr="https://lh3.googleusercontent.com/-nkt81VGWrg4/Tzlwx4cqruI/AAAAAAAAmyE/RM9SqjRHmvQ/s800/DSC_128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3360" y="2514600"/>
            <a:ext cx="3581400" cy="2390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963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1000" fill="hold"/>
                                        <p:tgtEl>
                                          <p:spTgt spid="3">
                                            <p:txEl>
                                              <p:pRg st="0" end="0"/>
                                            </p:txEl>
                                          </p:spTgt>
                                        </p:tgtEl>
                                        <p:attrNameLst>
                                          <p:attrName>style.color</p:attrName>
                                        </p:attrNameLst>
                                      </p:cBhvr>
                                      <p:by>
                                        <p:hsl h="0" s="-12549" l="-25098"/>
                                      </p:by>
                                    </p:animClr>
                                    <p:animClr clrSpc="hsl" dir="cw">
                                      <p:cBhvr>
                                        <p:cTn id="7" dur="1000" fill="hold"/>
                                        <p:tgtEl>
                                          <p:spTgt spid="3">
                                            <p:txEl>
                                              <p:pRg st="0" end="0"/>
                                            </p:txEl>
                                          </p:spTgt>
                                        </p:tgtEl>
                                        <p:attrNameLst>
                                          <p:attrName>fillcolor</p:attrName>
                                        </p:attrNameLst>
                                      </p:cBhvr>
                                      <p:by>
                                        <p:hsl h="0" s="-12549" l="-25098"/>
                                      </p:by>
                                    </p:animClr>
                                    <p:animClr clrSpc="hsl" dir="cw">
                                      <p:cBhvr>
                                        <p:cTn id="8" dur="1000" fill="hold"/>
                                        <p:tgtEl>
                                          <p:spTgt spid="3">
                                            <p:txEl>
                                              <p:pRg st="0" end="0"/>
                                            </p:txEl>
                                          </p:spTgt>
                                        </p:tgtEl>
                                        <p:attrNameLst>
                                          <p:attrName>stroke.color</p:attrName>
                                        </p:attrNameLst>
                                      </p:cBhvr>
                                      <p:by>
                                        <p:hsl h="0" s="-12549" l="-25098"/>
                                      </p:by>
                                    </p:animClr>
                                    <p:set>
                                      <p:cBhvr>
                                        <p:cTn id="9" dur="1000" fill="hold"/>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a:t>
            </a:r>
            <a:r>
              <a:rPr lang="en-US" dirty="0" err="1" smtClean="0"/>
              <a:t>Qué</a:t>
            </a:r>
            <a:r>
              <a:rPr lang="en-US" dirty="0" smtClean="0"/>
              <a:t> </a:t>
            </a:r>
            <a:r>
              <a:rPr lang="en-US" dirty="0" err="1" smtClean="0"/>
              <a:t>es</a:t>
            </a:r>
            <a:r>
              <a:rPr lang="en-US" dirty="0" smtClean="0"/>
              <a:t> la ADT?</a:t>
            </a:r>
            <a:endParaRPr lang="en-US" dirty="0"/>
          </a:p>
        </p:txBody>
      </p:sp>
      <p:sp>
        <p:nvSpPr>
          <p:cNvPr id="24" name="Oval 23"/>
          <p:cNvSpPr/>
          <p:nvPr/>
        </p:nvSpPr>
        <p:spPr>
          <a:xfrm>
            <a:off x="0" y="4555103"/>
            <a:ext cx="2937032" cy="1180769"/>
          </a:xfrm>
          <a:prstGeom prst="ellipse">
            <a:avLst/>
          </a:prstGeom>
          <a:solidFill>
            <a:schemeClr val="accent1">
              <a:lumMod val="7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err="1" smtClean="0">
                <a:solidFill>
                  <a:schemeClr val="bg1"/>
                </a:solidFill>
                <a:latin typeface="Arial" pitchFamily="34" charset="0"/>
                <a:cs typeface="Arial" pitchFamily="34" charset="0"/>
              </a:rPr>
              <a:t>Calculaciones</a:t>
            </a:r>
            <a:r>
              <a:rPr lang="en-US" sz="2200" b="1" dirty="0" smtClean="0">
                <a:solidFill>
                  <a:schemeClr val="bg1"/>
                </a:solidFill>
                <a:latin typeface="Arial" pitchFamily="34" charset="0"/>
                <a:cs typeface="Arial" pitchFamily="34" charset="0"/>
              </a:rPr>
              <a:t> de Mathcad</a:t>
            </a:r>
          </a:p>
        </p:txBody>
      </p:sp>
      <p:sp>
        <p:nvSpPr>
          <p:cNvPr id="25" name="Oval 24"/>
          <p:cNvSpPr/>
          <p:nvPr/>
        </p:nvSpPr>
        <p:spPr>
          <a:xfrm>
            <a:off x="3373115" y="4564709"/>
            <a:ext cx="2459935" cy="1180769"/>
          </a:xfrm>
          <a:prstGeom prst="ellipse">
            <a:avLst/>
          </a:prstGeom>
          <a:solidFill>
            <a:schemeClr val="accent1">
              <a:lumMod val="7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err="1" smtClean="0">
                <a:solidFill>
                  <a:schemeClr val="bg1"/>
                </a:solidFill>
                <a:latin typeface="Arial" pitchFamily="34" charset="0"/>
                <a:cs typeface="Arial" pitchFamily="34" charset="0"/>
              </a:rPr>
              <a:t>Archivos</a:t>
            </a:r>
            <a:r>
              <a:rPr lang="en-US" sz="2200" b="1" dirty="0" smtClean="0">
                <a:solidFill>
                  <a:schemeClr val="bg1"/>
                </a:solidFill>
                <a:latin typeface="Arial" pitchFamily="34" charset="0"/>
                <a:cs typeface="Arial" pitchFamily="34" charset="0"/>
              </a:rPr>
              <a:t> de </a:t>
            </a:r>
            <a:r>
              <a:rPr lang="en-US" sz="2200" b="1" dirty="0" err="1" smtClean="0">
                <a:solidFill>
                  <a:schemeClr val="bg1"/>
                </a:solidFill>
                <a:latin typeface="Arial" pitchFamily="34" charset="0"/>
                <a:cs typeface="Arial" pitchFamily="34" charset="0"/>
              </a:rPr>
              <a:t>dibujo</a:t>
            </a:r>
            <a:r>
              <a:rPr lang="en-US" sz="2200" b="1" dirty="0" smtClean="0">
                <a:solidFill>
                  <a:schemeClr val="bg1"/>
                </a:solidFill>
                <a:latin typeface="Arial" pitchFamily="34" charset="0"/>
                <a:cs typeface="Arial" pitchFamily="34" charset="0"/>
              </a:rPr>
              <a:t> de Mathcad</a:t>
            </a:r>
          </a:p>
        </p:txBody>
      </p:sp>
      <p:sp>
        <p:nvSpPr>
          <p:cNvPr id="27" name="Oval 26"/>
          <p:cNvSpPr/>
          <p:nvPr/>
        </p:nvSpPr>
        <p:spPr>
          <a:xfrm>
            <a:off x="3274717" y="1549207"/>
            <a:ext cx="2558333" cy="1639957"/>
          </a:xfrm>
          <a:prstGeom prst="ellipse">
            <a:avLst/>
          </a:prstGeom>
          <a:solidFill>
            <a:srgbClr val="253A9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err="1" smtClean="0">
                <a:solidFill>
                  <a:schemeClr val="bg1"/>
                </a:solidFill>
                <a:latin typeface="Arial" pitchFamily="34" charset="0"/>
                <a:cs typeface="Arial" pitchFamily="34" charset="0"/>
              </a:rPr>
              <a:t>LabVIEW</a:t>
            </a:r>
            <a:endParaRPr lang="en-US" sz="2800" b="1" dirty="0" smtClean="0">
              <a:solidFill>
                <a:schemeClr val="bg1"/>
              </a:solidFill>
              <a:latin typeface="Arial" pitchFamily="34" charset="0"/>
              <a:cs typeface="Arial" pitchFamily="34" charset="0"/>
            </a:endParaRPr>
          </a:p>
        </p:txBody>
      </p:sp>
      <p:sp>
        <p:nvSpPr>
          <p:cNvPr id="29" name="Oval 28"/>
          <p:cNvSpPr/>
          <p:nvPr/>
        </p:nvSpPr>
        <p:spPr>
          <a:xfrm>
            <a:off x="7068544" y="3479128"/>
            <a:ext cx="2033546" cy="1180769"/>
          </a:xfrm>
          <a:prstGeom prst="ellipse">
            <a:avLst/>
          </a:prstGeom>
          <a:solidFill>
            <a:schemeClr val="accent1">
              <a:lumMod val="5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chemeClr val="bg1"/>
                </a:solidFill>
                <a:latin typeface="Arial" pitchFamily="34" charset="0"/>
                <a:cs typeface="Arial" pitchFamily="34" charset="0"/>
              </a:rPr>
              <a:t>AutoCAD</a:t>
            </a:r>
          </a:p>
        </p:txBody>
      </p:sp>
      <p:sp>
        <p:nvSpPr>
          <p:cNvPr id="30" name="Oval 29"/>
          <p:cNvSpPr/>
          <p:nvPr/>
        </p:nvSpPr>
        <p:spPr>
          <a:xfrm>
            <a:off x="6049935" y="4616147"/>
            <a:ext cx="2033546" cy="1180769"/>
          </a:xfrm>
          <a:prstGeom prst="ellipse">
            <a:avLst/>
          </a:prstGeom>
          <a:solidFill>
            <a:schemeClr val="accent1">
              <a:lumMod val="5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chemeClr val="bg1"/>
                </a:solidFill>
                <a:latin typeface="Arial" pitchFamily="34" charset="0"/>
                <a:cs typeface="Arial" pitchFamily="34" charset="0"/>
              </a:rPr>
              <a:t>MS Word</a:t>
            </a:r>
          </a:p>
        </p:txBody>
      </p:sp>
      <p:cxnSp>
        <p:nvCxnSpPr>
          <p:cNvPr id="31" name="Straight Arrow Connector 30"/>
          <p:cNvCxnSpPr>
            <a:stCxn id="40" idx="6"/>
            <a:endCxn id="27" idx="2"/>
          </p:cNvCxnSpPr>
          <p:nvPr/>
        </p:nvCxnSpPr>
        <p:spPr>
          <a:xfrm>
            <a:off x="2209800" y="2364700"/>
            <a:ext cx="1064917" cy="4486"/>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7" idx="3"/>
            <a:endCxn id="24" idx="7"/>
          </p:cNvCxnSpPr>
          <p:nvPr/>
        </p:nvCxnSpPr>
        <p:spPr>
          <a:xfrm flipH="1">
            <a:off x="2506914" y="2948998"/>
            <a:ext cx="1142462" cy="1779025"/>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24" idx="6"/>
            <a:endCxn id="25" idx="2"/>
          </p:cNvCxnSpPr>
          <p:nvPr/>
        </p:nvCxnSpPr>
        <p:spPr>
          <a:xfrm>
            <a:off x="2937032" y="5145488"/>
            <a:ext cx="436083" cy="9606"/>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25" idx="0"/>
            <a:endCxn id="27" idx="4"/>
          </p:cNvCxnSpPr>
          <p:nvPr/>
        </p:nvCxnSpPr>
        <p:spPr>
          <a:xfrm flipH="1" flipV="1">
            <a:off x="4553884" y="3189164"/>
            <a:ext cx="49199" cy="1375545"/>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30" idx="1"/>
          </p:cNvCxnSpPr>
          <p:nvPr/>
        </p:nvCxnSpPr>
        <p:spPr>
          <a:xfrm>
            <a:off x="5026937" y="3064564"/>
            <a:ext cx="1320804" cy="1724503"/>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30" idx="1"/>
          </p:cNvCxnSpPr>
          <p:nvPr/>
        </p:nvCxnSpPr>
        <p:spPr>
          <a:xfrm flipH="1" flipV="1">
            <a:off x="5026937" y="3004521"/>
            <a:ext cx="1320804" cy="1784546"/>
          </a:xfrm>
          <a:prstGeom prst="straightConnector1">
            <a:avLst/>
          </a:prstGeom>
          <a:ln w="952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27" idx="5"/>
          </p:cNvCxnSpPr>
          <p:nvPr/>
        </p:nvCxnSpPr>
        <p:spPr>
          <a:xfrm>
            <a:off x="5458391" y="2948998"/>
            <a:ext cx="1704409" cy="993055"/>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flipV="1">
            <a:off x="5473631" y="3004521"/>
            <a:ext cx="1704409" cy="959432"/>
          </a:xfrm>
          <a:prstGeom prst="straightConnector1">
            <a:avLst/>
          </a:prstGeom>
          <a:ln w="952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27" idx="6"/>
            <a:endCxn id="42" idx="2"/>
          </p:cNvCxnSpPr>
          <p:nvPr/>
        </p:nvCxnSpPr>
        <p:spPr>
          <a:xfrm>
            <a:off x="5833050" y="2369186"/>
            <a:ext cx="1344990" cy="5462"/>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15240" y="1828800"/>
            <a:ext cx="2194560" cy="1071799"/>
          </a:xfrm>
          <a:prstGeom prst="ellipse">
            <a:avLst/>
          </a:prstGeom>
          <a:solidFill>
            <a:schemeClr val="tx2">
              <a:lumMod val="60000"/>
              <a:lumOff val="4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err="1" smtClean="0">
                <a:solidFill>
                  <a:schemeClr val="bg1"/>
                </a:solidFill>
                <a:latin typeface="Arial" pitchFamily="34" charset="0"/>
                <a:cs typeface="Arial" pitchFamily="34" charset="0"/>
              </a:rPr>
              <a:t>Ingresos</a:t>
            </a:r>
            <a:r>
              <a:rPr lang="en-US" sz="2400" b="1" dirty="0" smtClean="0">
                <a:solidFill>
                  <a:schemeClr val="bg1"/>
                </a:solidFill>
                <a:latin typeface="Arial" pitchFamily="34" charset="0"/>
                <a:cs typeface="Arial" pitchFamily="34" charset="0"/>
              </a:rPr>
              <a:t> del </a:t>
            </a:r>
            <a:r>
              <a:rPr lang="en-US" sz="2400" b="1" dirty="0" err="1" smtClean="0">
                <a:solidFill>
                  <a:schemeClr val="bg1"/>
                </a:solidFill>
                <a:latin typeface="Arial" pitchFamily="34" charset="0"/>
                <a:cs typeface="Arial" pitchFamily="34" charset="0"/>
              </a:rPr>
              <a:t>usuario</a:t>
            </a:r>
            <a:endParaRPr lang="en-US" sz="2400" b="1" dirty="0" smtClean="0">
              <a:solidFill>
                <a:schemeClr val="bg1"/>
              </a:solidFill>
              <a:latin typeface="Arial" pitchFamily="34" charset="0"/>
              <a:cs typeface="Arial" pitchFamily="34" charset="0"/>
            </a:endParaRPr>
          </a:p>
        </p:txBody>
      </p:sp>
      <p:sp>
        <p:nvSpPr>
          <p:cNvPr id="42" name="Oval 41"/>
          <p:cNvSpPr/>
          <p:nvPr/>
        </p:nvSpPr>
        <p:spPr>
          <a:xfrm>
            <a:off x="7178040" y="1828800"/>
            <a:ext cx="1823168" cy="1091695"/>
          </a:xfrm>
          <a:prstGeom prst="ellipse">
            <a:avLst/>
          </a:prstGeom>
          <a:solidFill>
            <a:schemeClr val="tx2">
              <a:lumMod val="5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err="1" smtClean="0">
                <a:solidFill>
                  <a:schemeClr val="bg1"/>
                </a:solidFill>
                <a:latin typeface="Arial" pitchFamily="34" charset="0"/>
                <a:cs typeface="Arial" pitchFamily="34" charset="0"/>
              </a:rPr>
              <a:t>Diseño</a:t>
            </a:r>
            <a:r>
              <a:rPr lang="en-US" sz="2200" b="1" dirty="0" smtClean="0">
                <a:solidFill>
                  <a:schemeClr val="bg1"/>
                </a:solidFill>
                <a:latin typeface="Arial" pitchFamily="34" charset="0"/>
                <a:cs typeface="Arial" pitchFamily="34" charset="0"/>
              </a:rPr>
              <a:t> de la </a:t>
            </a:r>
            <a:r>
              <a:rPr lang="en-US" sz="2200" b="1" dirty="0" err="1" smtClean="0">
                <a:solidFill>
                  <a:schemeClr val="bg1"/>
                </a:solidFill>
                <a:latin typeface="Arial" pitchFamily="34" charset="0"/>
                <a:cs typeface="Arial" pitchFamily="34" charset="0"/>
              </a:rPr>
              <a:t>planta</a:t>
            </a:r>
            <a:endParaRPr lang="en-US" sz="2200" b="1" dirty="0" smtClean="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26900364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right)">
                                      <p:cBhvr>
                                        <p:cTn id="15" dur="500"/>
                                        <p:tgtEl>
                                          <p:spTgt spid="32"/>
                                        </p:tgtEl>
                                      </p:cBhvr>
                                    </p:animEffect>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down)">
                                      <p:cBhvr>
                                        <p:cTn id="23" dur="500"/>
                                        <p:tgtEl>
                                          <p:spTgt spid="33"/>
                                        </p:tgtEl>
                                      </p:cBhvr>
                                    </p:animEffec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par>
                          <p:cTn id="27" fill="hold">
                            <p:stCondLst>
                              <p:cond delay="500"/>
                            </p:stCondLst>
                            <p:childTnLst>
                              <p:par>
                                <p:cTn id="28" presetID="22" presetClass="entr" presetSubtype="4" fill="hold"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down)">
                                      <p:cBhvr>
                                        <p:cTn id="30" dur="500"/>
                                        <p:tgtEl>
                                          <p:spTgt spid="34"/>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up)">
                                      <p:cBhvr>
                                        <p:cTn id="35" dur="500"/>
                                        <p:tgtEl>
                                          <p:spTgt spid="35"/>
                                        </p:tgtEl>
                                      </p:cBhvr>
                                    </p:animEffect>
                                  </p:childTnLst>
                                </p:cTn>
                              </p:par>
                            </p:childTnLst>
                          </p:cTn>
                        </p:par>
                        <p:par>
                          <p:cTn id="36" fill="hold">
                            <p:stCondLst>
                              <p:cond delay="500"/>
                            </p:stCondLst>
                            <p:childTnLst>
                              <p:par>
                                <p:cTn id="37" presetID="1" presetClass="entr" presetSubtype="0"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childTnLst>
                          </p:cTn>
                        </p:par>
                        <p:par>
                          <p:cTn id="39" fill="hold">
                            <p:stCondLst>
                              <p:cond delay="500"/>
                            </p:stCondLst>
                            <p:childTnLst>
                              <p:par>
                                <p:cTn id="40" presetID="22" presetClass="entr" presetSubtype="4" fill="hold" nodeType="afterEffect">
                                  <p:stCondLst>
                                    <p:cond delay="2000"/>
                                  </p:stCondLst>
                                  <p:childTnLst>
                                    <p:set>
                                      <p:cBhvr>
                                        <p:cTn id="41" dur="1" fill="hold">
                                          <p:stCondLst>
                                            <p:cond delay="0"/>
                                          </p:stCondLst>
                                        </p:cTn>
                                        <p:tgtEl>
                                          <p:spTgt spid="36"/>
                                        </p:tgtEl>
                                        <p:attrNameLst>
                                          <p:attrName>style.visibility</p:attrName>
                                        </p:attrNameLst>
                                      </p:cBhvr>
                                      <p:to>
                                        <p:strVal val="visible"/>
                                      </p:to>
                                    </p:set>
                                    <p:animEffect transition="in" filter="wipe(down)">
                                      <p:cBhvr>
                                        <p:cTn id="42" dur="500"/>
                                        <p:tgtEl>
                                          <p:spTgt spid="36"/>
                                        </p:tgtEl>
                                      </p:cBhvr>
                                    </p:animEffect>
                                  </p:childTnLst>
                                </p:cTn>
                              </p:par>
                              <p:par>
                                <p:cTn id="43" presetID="22" presetClass="exit" presetSubtype="4" fill="hold" nodeType="withEffect">
                                  <p:stCondLst>
                                    <p:cond delay="2000"/>
                                  </p:stCondLst>
                                  <p:childTnLst>
                                    <p:animEffect transition="out" filter="wipe(down)">
                                      <p:cBhvr>
                                        <p:cTn id="44" dur="500"/>
                                        <p:tgtEl>
                                          <p:spTgt spid="35"/>
                                        </p:tgtEl>
                                      </p:cBhvr>
                                    </p:animEffect>
                                    <p:set>
                                      <p:cBhvr>
                                        <p:cTn id="45" dur="1" fill="hold">
                                          <p:stCondLst>
                                            <p:cond delay="499"/>
                                          </p:stCondLst>
                                        </p:cTn>
                                        <p:tgtEl>
                                          <p:spTgt spid="35"/>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wipe(left)">
                                      <p:cBhvr>
                                        <p:cTn id="50" dur="500"/>
                                        <p:tgtEl>
                                          <p:spTgt spid="37"/>
                                        </p:tgtEl>
                                      </p:cBhvr>
                                    </p:animEffect>
                                  </p:childTnLst>
                                </p:cTn>
                              </p:par>
                              <p:par>
                                <p:cTn id="51" presetID="1" presetClass="entr" presetSubtype="0"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childTnLst>
                                </p:cTn>
                              </p:par>
                            </p:childTnLst>
                          </p:cTn>
                        </p:par>
                        <p:par>
                          <p:cTn id="53" fill="hold">
                            <p:stCondLst>
                              <p:cond delay="500"/>
                            </p:stCondLst>
                            <p:childTnLst>
                              <p:par>
                                <p:cTn id="54" presetID="22" presetClass="entr" presetSubtype="2" fill="hold" nodeType="afterEffect">
                                  <p:stCondLst>
                                    <p:cond delay="2000"/>
                                  </p:stCondLst>
                                  <p:childTnLst>
                                    <p:set>
                                      <p:cBhvr>
                                        <p:cTn id="55" dur="1" fill="hold">
                                          <p:stCondLst>
                                            <p:cond delay="0"/>
                                          </p:stCondLst>
                                        </p:cTn>
                                        <p:tgtEl>
                                          <p:spTgt spid="38"/>
                                        </p:tgtEl>
                                        <p:attrNameLst>
                                          <p:attrName>style.visibility</p:attrName>
                                        </p:attrNameLst>
                                      </p:cBhvr>
                                      <p:to>
                                        <p:strVal val="visible"/>
                                      </p:to>
                                    </p:set>
                                    <p:animEffect transition="in" filter="wipe(right)">
                                      <p:cBhvr>
                                        <p:cTn id="56" dur="500"/>
                                        <p:tgtEl>
                                          <p:spTgt spid="38"/>
                                        </p:tgtEl>
                                      </p:cBhvr>
                                    </p:animEffect>
                                  </p:childTnLst>
                                </p:cTn>
                              </p:par>
                              <p:par>
                                <p:cTn id="57" presetID="22" presetClass="exit" presetSubtype="2" fill="hold" nodeType="withEffect">
                                  <p:stCondLst>
                                    <p:cond delay="2000"/>
                                  </p:stCondLst>
                                  <p:childTnLst>
                                    <p:animEffect transition="out" filter="wipe(right)">
                                      <p:cBhvr>
                                        <p:cTn id="58" dur="500"/>
                                        <p:tgtEl>
                                          <p:spTgt spid="37"/>
                                        </p:tgtEl>
                                      </p:cBhvr>
                                    </p:animEffect>
                                    <p:set>
                                      <p:cBhvr>
                                        <p:cTn id="59" dur="1" fill="hold">
                                          <p:stCondLst>
                                            <p:cond delay="499"/>
                                          </p:stCondLst>
                                        </p:cTn>
                                        <p:tgtEl>
                                          <p:spTgt spid="37"/>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nodeType="click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wipe(left)">
                                      <p:cBhvr>
                                        <p:cTn id="64" dur="500"/>
                                        <p:tgtEl>
                                          <p:spTgt spid="39"/>
                                        </p:tgtEl>
                                      </p:cBhvr>
                                    </p:animEffect>
                                  </p:childTnLst>
                                </p:cTn>
                              </p:par>
                            </p:childTnLst>
                          </p:cTn>
                        </p:par>
                        <p:par>
                          <p:cTn id="65" fill="hold">
                            <p:stCondLst>
                              <p:cond delay="500"/>
                            </p:stCondLst>
                            <p:childTnLst>
                              <p:par>
                                <p:cTn id="66" presetID="1" presetClass="entr" presetSubtype="0" fill="hold" grpId="0" nodeType="afterEffect">
                                  <p:stCondLst>
                                    <p:cond delay="0"/>
                                  </p:stCondLst>
                                  <p:childTnLst>
                                    <p:set>
                                      <p:cBhvr>
                                        <p:cTn id="67"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7" grpId="0" animBg="1"/>
      <p:bldP spid="29" grpId="0" animBg="1"/>
      <p:bldP spid="30" grpId="0" animBg="1"/>
      <p:bldP spid="4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a:t>
            </a:r>
            <a:r>
              <a:rPr lang="en-US" dirty="0" err="1" smtClean="0"/>
              <a:t>Qué</a:t>
            </a:r>
            <a:r>
              <a:rPr lang="en-US" dirty="0" smtClean="0"/>
              <a:t> </a:t>
            </a:r>
            <a:r>
              <a:rPr lang="en-US" dirty="0" err="1" smtClean="0"/>
              <a:t>es</a:t>
            </a:r>
            <a:r>
              <a:rPr lang="en-US" dirty="0" smtClean="0"/>
              <a:t> la ADT?</a:t>
            </a:r>
            <a:endParaRPr lang="en-US" dirty="0"/>
          </a:p>
        </p:txBody>
      </p:sp>
      <p:pic>
        <p:nvPicPr>
          <p:cNvPr id="20" name="Content Placeholder 5" descr="Screen shot 2012-05-21 at 11.49.56 AM.png"/>
          <p:cNvPicPr>
            <a:picLocks noGrp="1" noChangeAspect="1"/>
          </p:cNvPicPr>
          <p:nvPr>
            <p:ph idx="1"/>
          </p:nvPr>
        </p:nvPicPr>
        <p:blipFill>
          <a:blip r:embed="rId2" cstate="screen">
            <a:extLst>
              <a:ext uri="{28A0092B-C50C-407E-A947-70E740481C1C}">
                <a14:useLocalDpi xmlns:a14="http://schemas.microsoft.com/office/drawing/2010/main"/>
              </a:ext>
            </a:extLst>
          </a:blip>
          <a:srcRect l="-5180" r="-5180"/>
          <a:stretch>
            <a:fillRect/>
          </a:stretch>
        </p:blipFill>
        <p:spPr>
          <a:xfrm>
            <a:off x="457200" y="1600200"/>
            <a:ext cx="8229600" cy="4525963"/>
          </a:xfrm>
        </p:spPr>
      </p:pic>
    </p:spTree>
    <p:extLst>
      <p:ext uri="{BB962C8B-B14F-4D97-AF65-F5344CB8AC3E}">
        <p14:creationId xmlns:p14="http://schemas.microsoft.com/office/powerpoint/2010/main" val="24664163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dirty="0" smtClean="0"/>
              <a:t>El </a:t>
            </a:r>
            <a:r>
              <a:rPr lang="en-US" dirty="0" err="1" smtClean="0"/>
              <a:t>Diseño</a:t>
            </a:r>
            <a:endParaRPr lang="en-US" dirty="0" smtClean="0"/>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95450" y="1676400"/>
            <a:ext cx="57531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284881"/>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normAutofit/>
          </a:bodyPr>
          <a:lstStyle/>
          <a:p>
            <a:pPr eaLnBrk="1" hangingPunct="1"/>
            <a:r>
              <a:rPr lang="en-US" dirty="0" err="1" smtClean="0"/>
              <a:t>Diseños</a:t>
            </a:r>
            <a:r>
              <a:rPr lang="en-US" dirty="0" smtClean="0"/>
              <a:t> </a:t>
            </a:r>
            <a:r>
              <a:rPr lang="en-US" dirty="0" err="1" smtClean="0"/>
              <a:t>Sostenibles</a:t>
            </a:r>
            <a:endParaRPr lang="en-US" dirty="0" smtClean="0"/>
          </a:p>
        </p:txBody>
      </p:sp>
      <p:pic>
        <p:nvPicPr>
          <p:cNvPr id="4"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248400" y="1600200"/>
            <a:ext cx="2794536" cy="1786128"/>
          </a:xfrm>
          <a:prstGeom prst="rect">
            <a:avLst/>
          </a:prstGeom>
          <a:noFill/>
          <a:ln w="9525">
            <a:noFill/>
            <a:miter lim="800000"/>
            <a:headEnd/>
            <a:tailEnd/>
          </a:ln>
        </p:spPr>
      </p:pic>
      <p:pic>
        <p:nvPicPr>
          <p:cNvPr id="6" name="Picture 2" descr="https://lh4.googleusercontent.com/-_QWlVgBsx_c/TyMFcZCfUFI/AAAAAAAAmQY/QXfXp3rvC_w/s800/IMG_5588.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26524" y="1523937"/>
            <a:ext cx="2773679" cy="185143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s://lh5.googleusercontent.com/-aV0zD-rmIqM/TxuLkAeFSJI/AAAAAAAAk0I/9Y84JI-0i8U/s720/Honduras%25202012%2520158.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584638" y="3617160"/>
            <a:ext cx="1905000" cy="184814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s://lh3.googleusercontent.com/-q0pYxGdzyIg/T7bF7uPSfDI/AAAAAAAAnJU/tdy73oCZETU/s720/frente_principal__de__la_planta.JP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2743200" y="3924668"/>
            <a:ext cx="2895600" cy="181580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https://lh4.googleusercontent.com/-sXc5u9dDd6c/TyLf6eFwkmI/AAAAAAAAl6c/vdjvkh7ZdZg/s800/IMG_5715.JPG"/>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5840163" y="3802833"/>
            <a:ext cx="3202773" cy="193159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04800" y="3133402"/>
            <a:ext cx="2743200" cy="400110"/>
          </a:xfrm>
          <a:prstGeom prst="rect">
            <a:avLst/>
          </a:prstGeom>
          <a:noFill/>
        </p:spPr>
        <p:txBody>
          <a:bodyPr wrap="square" rtlCol="0">
            <a:spAutoFit/>
          </a:bodyPr>
          <a:lstStyle/>
          <a:p>
            <a:pPr algn="ctr"/>
            <a:r>
              <a:rPr lang="es-HN" sz="2000" dirty="0" err="1" smtClean="0">
                <a:latin typeface="Arial" pitchFamily="34" charset="0"/>
                <a:cs typeface="Arial" pitchFamily="34" charset="0"/>
              </a:rPr>
              <a:t>Ojojona</a:t>
            </a:r>
            <a:r>
              <a:rPr lang="es-HN" sz="2000" dirty="0" smtClean="0">
                <a:latin typeface="Arial" pitchFamily="34" charset="0"/>
                <a:cs typeface="Arial" pitchFamily="34" charset="0"/>
              </a:rPr>
              <a:t>, 2007</a:t>
            </a:r>
            <a:endParaRPr lang="en-US" sz="2000" dirty="0">
              <a:latin typeface="Arial" pitchFamily="34" charset="0"/>
              <a:cs typeface="Arial" pitchFamily="34" charset="0"/>
            </a:endParaRPr>
          </a:p>
        </p:txBody>
      </p:sp>
      <p:sp>
        <p:nvSpPr>
          <p:cNvPr id="11" name="TextBox 10"/>
          <p:cNvSpPr txBox="1"/>
          <p:nvPr/>
        </p:nvSpPr>
        <p:spPr>
          <a:xfrm>
            <a:off x="-68317" y="5442090"/>
            <a:ext cx="3074276" cy="677108"/>
          </a:xfrm>
          <a:prstGeom prst="rect">
            <a:avLst/>
          </a:prstGeom>
          <a:noFill/>
        </p:spPr>
        <p:txBody>
          <a:bodyPr wrap="square" rtlCol="0">
            <a:spAutoFit/>
          </a:bodyPr>
          <a:lstStyle/>
          <a:p>
            <a:pPr algn="ctr"/>
            <a:r>
              <a:rPr lang="es-HN" sz="2000" dirty="0" smtClean="0">
                <a:latin typeface="Arial" pitchFamily="34" charset="0"/>
                <a:cs typeface="Arial" pitchFamily="34" charset="0"/>
              </a:rPr>
              <a:t>Cuatro</a:t>
            </a:r>
            <a:r>
              <a:rPr lang="es-HN" dirty="0" smtClean="0">
                <a:latin typeface="Arial" pitchFamily="34" charset="0"/>
                <a:cs typeface="Arial" pitchFamily="34" charset="0"/>
              </a:rPr>
              <a:t> Comunidades, </a:t>
            </a:r>
          </a:p>
          <a:p>
            <a:pPr algn="ctr"/>
            <a:r>
              <a:rPr lang="es-HN" dirty="0" smtClean="0">
                <a:latin typeface="Arial" pitchFamily="34" charset="0"/>
                <a:cs typeface="Arial" pitchFamily="34" charset="0"/>
              </a:rPr>
              <a:t>2009</a:t>
            </a:r>
            <a:endParaRPr lang="en-US" dirty="0">
              <a:latin typeface="Arial" pitchFamily="34" charset="0"/>
              <a:cs typeface="Arial" pitchFamily="34" charset="0"/>
            </a:endParaRPr>
          </a:p>
        </p:txBody>
      </p:sp>
      <p:sp>
        <p:nvSpPr>
          <p:cNvPr id="12" name="TextBox 11"/>
          <p:cNvSpPr txBox="1"/>
          <p:nvPr/>
        </p:nvSpPr>
        <p:spPr>
          <a:xfrm>
            <a:off x="2819400" y="5734423"/>
            <a:ext cx="2743200" cy="400110"/>
          </a:xfrm>
          <a:prstGeom prst="rect">
            <a:avLst/>
          </a:prstGeom>
          <a:noFill/>
        </p:spPr>
        <p:txBody>
          <a:bodyPr wrap="square" rtlCol="0">
            <a:spAutoFit/>
          </a:bodyPr>
          <a:lstStyle/>
          <a:p>
            <a:pPr algn="ctr"/>
            <a:r>
              <a:rPr lang="es-HN" sz="2000" dirty="0" err="1" smtClean="0">
                <a:latin typeface="Arial" pitchFamily="34" charset="0"/>
                <a:cs typeface="Arial" pitchFamily="34" charset="0"/>
              </a:rPr>
              <a:t>Algalteca</a:t>
            </a:r>
            <a:r>
              <a:rPr lang="es-HN" sz="2000" dirty="0" smtClean="0">
                <a:latin typeface="Arial" pitchFamily="34" charset="0"/>
                <a:cs typeface="Arial" pitchFamily="34" charset="0"/>
              </a:rPr>
              <a:t>, 2010</a:t>
            </a:r>
            <a:endParaRPr lang="en-US" sz="2000" dirty="0">
              <a:latin typeface="Arial" pitchFamily="34" charset="0"/>
              <a:cs typeface="Arial" pitchFamily="34" charset="0"/>
            </a:endParaRPr>
          </a:p>
        </p:txBody>
      </p:sp>
      <p:sp>
        <p:nvSpPr>
          <p:cNvPr id="13" name="TextBox 12"/>
          <p:cNvSpPr txBox="1"/>
          <p:nvPr/>
        </p:nvSpPr>
        <p:spPr>
          <a:xfrm>
            <a:off x="3341763" y="3386328"/>
            <a:ext cx="2743200" cy="400110"/>
          </a:xfrm>
          <a:prstGeom prst="rect">
            <a:avLst/>
          </a:prstGeom>
          <a:noFill/>
        </p:spPr>
        <p:txBody>
          <a:bodyPr wrap="square" rtlCol="0">
            <a:spAutoFit/>
          </a:bodyPr>
          <a:lstStyle/>
          <a:p>
            <a:pPr algn="ctr"/>
            <a:r>
              <a:rPr lang="es-HN" sz="2000" dirty="0" smtClean="0">
                <a:latin typeface="Arial" pitchFamily="34" charset="0"/>
                <a:cs typeface="Arial" pitchFamily="34" charset="0"/>
              </a:rPr>
              <a:t>Támara, 2008/2012</a:t>
            </a:r>
            <a:endParaRPr lang="en-US" sz="2000" dirty="0">
              <a:latin typeface="Arial" pitchFamily="34" charset="0"/>
              <a:cs typeface="Arial" pitchFamily="34" charset="0"/>
            </a:endParaRPr>
          </a:p>
        </p:txBody>
      </p:sp>
      <p:sp>
        <p:nvSpPr>
          <p:cNvPr id="14" name="TextBox 13"/>
          <p:cNvSpPr txBox="1"/>
          <p:nvPr/>
        </p:nvSpPr>
        <p:spPr>
          <a:xfrm>
            <a:off x="6274068" y="3375368"/>
            <a:ext cx="2743200" cy="400110"/>
          </a:xfrm>
          <a:prstGeom prst="rect">
            <a:avLst/>
          </a:prstGeom>
          <a:noFill/>
        </p:spPr>
        <p:txBody>
          <a:bodyPr wrap="square" rtlCol="0">
            <a:spAutoFit/>
          </a:bodyPr>
          <a:lstStyle/>
          <a:p>
            <a:pPr algn="ctr"/>
            <a:r>
              <a:rPr lang="es-HN" sz="2000" dirty="0" err="1" smtClean="0">
                <a:latin typeface="Arial" pitchFamily="34" charset="0"/>
                <a:cs typeface="Arial" pitchFamily="34" charset="0"/>
              </a:rPr>
              <a:t>Marcala</a:t>
            </a:r>
            <a:r>
              <a:rPr lang="es-HN" sz="2000" dirty="0" smtClean="0">
                <a:latin typeface="Arial" pitchFamily="34" charset="0"/>
                <a:cs typeface="Arial" pitchFamily="34" charset="0"/>
              </a:rPr>
              <a:t>, 2008/2011</a:t>
            </a:r>
            <a:endParaRPr lang="en-US" sz="2000" dirty="0">
              <a:latin typeface="Arial" pitchFamily="34" charset="0"/>
              <a:cs typeface="Arial" pitchFamily="34" charset="0"/>
            </a:endParaRPr>
          </a:p>
        </p:txBody>
      </p:sp>
      <p:sp>
        <p:nvSpPr>
          <p:cNvPr id="15" name="TextBox 14"/>
          <p:cNvSpPr txBox="1"/>
          <p:nvPr/>
        </p:nvSpPr>
        <p:spPr>
          <a:xfrm>
            <a:off x="6218971" y="5734423"/>
            <a:ext cx="2743200" cy="400110"/>
          </a:xfrm>
          <a:prstGeom prst="rect">
            <a:avLst/>
          </a:prstGeom>
          <a:noFill/>
        </p:spPr>
        <p:txBody>
          <a:bodyPr wrap="square" rtlCol="0">
            <a:spAutoFit/>
          </a:bodyPr>
          <a:lstStyle/>
          <a:p>
            <a:pPr algn="ctr"/>
            <a:r>
              <a:rPr lang="es-HN" sz="2000" dirty="0" err="1" smtClean="0">
                <a:latin typeface="Arial" pitchFamily="34" charset="0"/>
                <a:cs typeface="Arial" pitchFamily="34" charset="0"/>
              </a:rPr>
              <a:t>Aluaca</a:t>
            </a:r>
            <a:r>
              <a:rPr lang="es-HN" sz="2000" dirty="0" smtClean="0">
                <a:latin typeface="Arial" pitchFamily="34" charset="0"/>
                <a:cs typeface="Arial" pitchFamily="34" charset="0"/>
              </a:rPr>
              <a:t>, 2012</a:t>
            </a:r>
            <a:endParaRPr lang="en-US" sz="2000" dirty="0">
              <a:latin typeface="Arial" pitchFamily="34" charset="0"/>
              <a:cs typeface="Arial" pitchFamily="34" charset="0"/>
            </a:endParaRPr>
          </a:p>
        </p:txBody>
      </p:sp>
      <p:pic>
        <p:nvPicPr>
          <p:cNvPr id="19460" name="Picture 4"/>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278640" y="1600200"/>
            <a:ext cx="2764105" cy="1556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132030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19460"/>
                                        </p:tgtEl>
                                        <p:attrNameLst>
                                          <p:attrName>style.visibility</p:attrName>
                                        </p:attrNameLst>
                                      </p:cBhvr>
                                      <p:to>
                                        <p:strVal val="visible"/>
                                      </p:to>
                                    </p:set>
                                    <p:animEffect transition="in" filter="fade">
                                      <p:cBhvr>
                                        <p:cTn id="10" dur="1000"/>
                                        <p:tgtEl>
                                          <p:spTgt spid="19460"/>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childTnLst>
                                </p:cTn>
                              </p:par>
                            </p:childTnLst>
                          </p:cTn>
                        </p:par>
                        <p:par>
                          <p:cTn id="32" fill="hold">
                            <p:stCondLst>
                              <p:cond delay="4000"/>
                            </p:stCondLst>
                            <p:childTnLst>
                              <p:par>
                                <p:cTn id="33" presetID="10"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childTnLst>
                                </p:cTn>
                              </p:par>
                            </p:childTnLst>
                          </p:cTn>
                        </p:par>
                        <p:par>
                          <p:cTn id="39" fill="hold">
                            <p:stCondLst>
                              <p:cond delay="5000"/>
                            </p:stCondLst>
                            <p:childTnLst>
                              <p:par>
                                <p:cTn id="40" presetID="10" presetClass="entr" presetSubtype="0"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12" grpId="0"/>
      <p:bldP spid="13" grpId="0"/>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s://encrypted-tbn3.google.com/images?q=tbn:ANd9GcSd4ikxZkZE22f7dk8b1jOVuuRcZOs6PxARmsX4VBTud7bP8wJU1A"/>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320540" y="1620505"/>
            <a:ext cx="4648200" cy="4252611"/>
          </a:xfrm>
          <a:prstGeom prst="rect">
            <a:avLst/>
          </a:prstGeom>
          <a:noFill/>
          <a:extLst>
            <a:ext uri="{909E8E84-426E-40DD-AFC4-6F175D3DCCD1}">
              <a14:hiddenFill xmlns:a14="http://schemas.microsoft.com/office/drawing/2010/main">
                <a:solidFill>
                  <a:srgbClr val="FFFFFF"/>
                </a:solidFill>
              </a14:hiddenFill>
            </a:ext>
          </a:extLst>
        </p:spPr>
      </p:pic>
      <p:sp>
        <p:nvSpPr>
          <p:cNvPr id="34819" name="Content Placeholder 2"/>
          <p:cNvSpPr>
            <a:spLocks noGrp="1"/>
          </p:cNvSpPr>
          <p:nvPr>
            <p:ph idx="1"/>
          </p:nvPr>
        </p:nvSpPr>
        <p:spPr>
          <a:xfrm>
            <a:off x="243840" y="1504036"/>
            <a:ext cx="4876800" cy="4485548"/>
          </a:xfrm>
        </p:spPr>
        <p:txBody>
          <a:bodyPr>
            <a:noAutofit/>
          </a:bodyPr>
          <a:lstStyle/>
          <a:p>
            <a:pPr eaLnBrk="1" hangingPunct="1"/>
            <a:r>
              <a:rPr lang="es-HN" sz="2600" dirty="0" smtClean="0">
                <a:latin typeface="Arial" pitchFamily="34" charset="0"/>
                <a:cs typeface="Arial" pitchFamily="34" charset="0"/>
              </a:rPr>
              <a:t>Miembros de la comunidad ya no compran agua embotellada</a:t>
            </a:r>
          </a:p>
          <a:p>
            <a:r>
              <a:rPr lang="es-HN" sz="2600" dirty="0" smtClean="0">
                <a:latin typeface="Arial" pitchFamily="34" charset="0"/>
                <a:cs typeface="Arial" pitchFamily="34" charset="0"/>
              </a:rPr>
              <a:t>Todas las </a:t>
            </a:r>
            <a:r>
              <a:rPr lang="es-HN" sz="2600" dirty="0" err="1" smtClean="0">
                <a:latin typeface="Arial" pitchFamily="34" charset="0"/>
                <a:cs typeface="Arial" pitchFamily="34" charset="0"/>
              </a:rPr>
              <a:t>plants</a:t>
            </a:r>
            <a:r>
              <a:rPr lang="es-HN" sz="2600" dirty="0" smtClean="0">
                <a:latin typeface="Arial" pitchFamily="34" charset="0"/>
                <a:cs typeface="Arial" pitchFamily="34" charset="0"/>
              </a:rPr>
              <a:t> cumple con la norma hondureña y el filtro cumple con la </a:t>
            </a:r>
            <a:r>
              <a:rPr lang="es-HN" sz="2600" dirty="0" err="1" smtClean="0">
                <a:latin typeface="Arial" pitchFamily="34" charset="0"/>
                <a:cs typeface="Arial" pitchFamily="34" charset="0"/>
              </a:rPr>
              <a:t>recomendción</a:t>
            </a:r>
            <a:r>
              <a:rPr lang="es-HN" sz="2600" dirty="0" smtClean="0">
                <a:latin typeface="Arial" pitchFamily="34" charset="0"/>
                <a:cs typeface="Arial" pitchFamily="34" charset="0"/>
              </a:rPr>
              <a:t> de la OMS</a:t>
            </a:r>
          </a:p>
          <a:p>
            <a:pPr eaLnBrk="1" hangingPunct="1"/>
            <a:r>
              <a:rPr lang="es-HN" sz="2600" dirty="0" smtClean="0">
                <a:latin typeface="Arial" pitchFamily="34" charset="0"/>
                <a:cs typeface="Arial" pitchFamily="34" charset="0"/>
              </a:rPr>
              <a:t>Centros de salud notan los efectos positivos </a:t>
            </a:r>
          </a:p>
          <a:p>
            <a:pPr eaLnBrk="1" hangingPunct="1"/>
            <a:r>
              <a:rPr lang="es-HN" sz="2600" dirty="0" smtClean="0">
                <a:latin typeface="Arial" pitchFamily="34" charset="0"/>
                <a:cs typeface="Arial" pitchFamily="34" charset="0"/>
              </a:rPr>
              <a:t>Hay menos niños con diarrea</a:t>
            </a:r>
          </a:p>
        </p:txBody>
      </p:sp>
      <p:sp>
        <p:nvSpPr>
          <p:cNvPr id="34818" name="Title 1"/>
          <p:cNvSpPr>
            <a:spLocks noGrp="1"/>
          </p:cNvSpPr>
          <p:nvPr>
            <p:ph type="title"/>
          </p:nvPr>
        </p:nvSpPr>
        <p:spPr/>
        <p:txBody>
          <a:bodyPr/>
          <a:lstStyle/>
          <a:p>
            <a:r>
              <a:rPr lang="es-HN" dirty="0" smtClean="0"/>
              <a:t>Causa y efecto</a:t>
            </a:r>
          </a:p>
        </p:txBody>
      </p:sp>
      <p:pic>
        <p:nvPicPr>
          <p:cNvPr id="17412" name="Picture 4" descr="http://www.msh.org/projects/lms/WhereWeWork/LAC/images/Honduras-web_1.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105400" y="2209800"/>
            <a:ext cx="3863340" cy="2636163"/>
          </a:xfrm>
          <a:prstGeom prst="rect">
            <a:avLst/>
          </a:prstGeom>
          <a:noFill/>
          <a:extLst>
            <a:ext uri="{909E8E84-426E-40DD-AFC4-6F175D3DCCD1}">
              <a14:hiddenFill xmlns:a14="http://schemas.microsoft.com/office/drawing/2010/main">
                <a:solidFill>
                  <a:srgbClr val="FFFFFF"/>
                </a:solidFill>
              </a14:hiddenFill>
            </a:ext>
          </a:extLst>
        </p:spPr>
      </p:pic>
      <p:pic>
        <p:nvPicPr>
          <p:cNvPr id="17413" name="Picture 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954993" y="2165806"/>
            <a:ext cx="4288067" cy="2680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106808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Effect transition="in" filter="fade">
                                      <p:cBhvr>
                                        <p:cTn id="7" dur="500"/>
                                        <p:tgtEl>
                                          <p:spTgt spid="3481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0482"/>
                                        </p:tgtEl>
                                        <p:attrNameLst>
                                          <p:attrName>style.visibility</p:attrName>
                                        </p:attrNameLst>
                                      </p:cBhvr>
                                      <p:to>
                                        <p:strVal val="visible"/>
                                      </p:to>
                                    </p:set>
                                    <p:animEffect transition="in" filter="fade">
                                      <p:cBhvr>
                                        <p:cTn id="10" dur="500"/>
                                        <p:tgtEl>
                                          <p:spTgt spid="2048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4819">
                                            <p:txEl>
                                              <p:pRg st="1" end="1"/>
                                            </p:txEl>
                                          </p:spTgt>
                                        </p:tgtEl>
                                        <p:attrNameLst>
                                          <p:attrName>style.visibility</p:attrName>
                                        </p:attrNameLst>
                                      </p:cBhvr>
                                      <p:to>
                                        <p:strVal val="visible"/>
                                      </p:to>
                                    </p:set>
                                    <p:animEffect transition="in" filter="fade">
                                      <p:cBhvr>
                                        <p:cTn id="15" dur="500"/>
                                        <p:tgtEl>
                                          <p:spTgt spid="34819">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7413"/>
                                        </p:tgtEl>
                                        <p:attrNameLst>
                                          <p:attrName>style.visibility</p:attrName>
                                        </p:attrNameLst>
                                      </p:cBhvr>
                                      <p:to>
                                        <p:strVal val="visible"/>
                                      </p:to>
                                    </p:set>
                                    <p:animEffect transition="in" filter="fade">
                                      <p:cBhvr>
                                        <p:cTn id="18" dur="500"/>
                                        <p:tgtEl>
                                          <p:spTgt spid="17413"/>
                                        </p:tgtEl>
                                      </p:cBhvr>
                                    </p:animEffect>
                                  </p:childTnLst>
                                </p:cTn>
                              </p:par>
                              <p:par>
                                <p:cTn id="19" presetID="10" presetClass="exit" presetSubtype="0" fill="hold" nodeType="withEffect">
                                  <p:stCondLst>
                                    <p:cond delay="0"/>
                                  </p:stCondLst>
                                  <p:childTnLst>
                                    <p:animEffect transition="out" filter="fade">
                                      <p:cBhvr>
                                        <p:cTn id="20" dur="500"/>
                                        <p:tgtEl>
                                          <p:spTgt spid="20482"/>
                                        </p:tgtEl>
                                      </p:cBhvr>
                                    </p:animEffect>
                                    <p:set>
                                      <p:cBhvr>
                                        <p:cTn id="21" dur="1" fill="hold">
                                          <p:stCondLst>
                                            <p:cond delay="499"/>
                                          </p:stCondLst>
                                        </p:cTn>
                                        <p:tgtEl>
                                          <p:spTgt spid="20482"/>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4819">
                                            <p:txEl>
                                              <p:pRg st="2" end="2"/>
                                            </p:txEl>
                                          </p:spTgt>
                                        </p:tgtEl>
                                        <p:attrNameLst>
                                          <p:attrName>style.visibility</p:attrName>
                                        </p:attrNameLst>
                                      </p:cBhvr>
                                      <p:to>
                                        <p:strVal val="visible"/>
                                      </p:to>
                                    </p:set>
                                    <p:animEffect transition="in" filter="fade">
                                      <p:cBhvr>
                                        <p:cTn id="26" dur="500"/>
                                        <p:tgtEl>
                                          <p:spTgt spid="34819">
                                            <p:txEl>
                                              <p:pRg st="2" end="2"/>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4819">
                                            <p:txEl>
                                              <p:pRg st="3" end="3"/>
                                            </p:txEl>
                                          </p:spTgt>
                                        </p:tgtEl>
                                        <p:attrNameLst>
                                          <p:attrName>style.visibility</p:attrName>
                                        </p:attrNameLst>
                                      </p:cBhvr>
                                      <p:to>
                                        <p:strVal val="visible"/>
                                      </p:to>
                                    </p:set>
                                    <p:animEffect transition="in" filter="fade">
                                      <p:cBhvr>
                                        <p:cTn id="29" dur="500"/>
                                        <p:tgtEl>
                                          <p:spTgt spid="34819">
                                            <p:txEl>
                                              <p:pRg st="3" end="3"/>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7412"/>
                                        </p:tgtEl>
                                        <p:attrNameLst>
                                          <p:attrName>style.visibility</p:attrName>
                                        </p:attrNameLst>
                                      </p:cBhvr>
                                      <p:to>
                                        <p:strVal val="visible"/>
                                      </p:to>
                                    </p:set>
                                    <p:animEffect transition="in" filter="fade">
                                      <p:cBhvr>
                                        <p:cTn id="32" dur="500"/>
                                        <p:tgtEl>
                                          <p:spTgt spid="17412"/>
                                        </p:tgtEl>
                                      </p:cBhvr>
                                    </p:animEffect>
                                  </p:childTnLst>
                                </p:cTn>
                              </p:par>
                              <p:par>
                                <p:cTn id="33" presetID="10" presetClass="exit" presetSubtype="0" fill="hold" nodeType="withEffect">
                                  <p:stCondLst>
                                    <p:cond delay="0"/>
                                  </p:stCondLst>
                                  <p:childTnLst>
                                    <p:animEffect transition="out" filter="fade">
                                      <p:cBhvr>
                                        <p:cTn id="34" dur="500"/>
                                        <p:tgtEl>
                                          <p:spTgt spid="17413"/>
                                        </p:tgtEl>
                                      </p:cBhvr>
                                    </p:animEffect>
                                    <p:set>
                                      <p:cBhvr>
                                        <p:cTn id="35" dur="1" fill="hold">
                                          <p:stCondLst>
                                            <p:cond delay="499"/>
                                          </p:stCondLst>
                                        </p:cTn>
                                        <p:tgtEl>
                                          <p:spTgt spid="174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73420" y="1718441"/>
            <a:ext cx="2979683" cy="3909849"/>
          </a:xfrm>
          <a:prstGeom prst="rect">
            <a:avLst/>
          </a:prstGeom>
          <a:noFill/>
          <a:ln w="9525">
            <a:noFill/>
            <a:miter lim="800000"/>
            <a:headEnd/>
            <a:tailEnd/>
          </a:ln>
        </p:spPr>
      </p:pic>
      <p:sp>
        <p:nvSpPr>
          <p:cNvPr id="2" name="Title 1"/>
          <p:cNvSpPr>
            <a:spLocks noGrp="1"/>
          </p:cNvSpPr>
          <p:nvPr>
            <p:ph type="title"/>
          </p:nvPr>
        </p:nvSpPr>
        <p:spPr>
          <a:xfrm>
            <a:off x="381000" y="228600"/>
            <a:ext cx="6705600" cy="1020762"/>
          </a:xfrm>
        </p:spPr>
        <p:txBody>
          <a:bodyPr/>
          <a:lstStyle/>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Contenidos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
        <p:nvSpPr>
          <p:cNvPr id="6" name="Content Placeholder 2"/>
          <p:cNvSpPr txBox="1">
            <a:spLocks/>
          </p:cNvSpPr>
          <p:nvPr/>
        </p:nvSpPr>
        <p:spPr>
          <a:xfrm>
            <a:off x="3733800" y="1752600"/>
            <a:ext cx="5410200" cy="434340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Tx/>
              <a:buBlip>
                <a:blip r:embed="rId3"/>
              </a:buBlip>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Blip>
                <a:blip r:embed="rId4"/>
              </a:buBlip>
            </a:pPr>
            <a:r>
              <a:rPr lang="es-HN" dirty="0" smtClean="0">
                <a:solidFill>
                  <a:schemeClr val="bg1">
                    <a:lumMod val="50000"/>
                  </a:schemeClr>
                </a:solidFill>
                <a:latin typeface="Arial" pitchFamily="34" charset="0"/>
                <a:cs typeface="Arial" pitchFamily="34" charset="0"/>
              </a:rPr>
              <a:t>¿Quién somos? </a:t>
            </a:r>
          </a:p>
          <a:p>
            <a:pPr>
              <a:buFontTx/>
              <a:buBlip>
                <a:blip r:embed="rId4"/>
              </a:buBlip>
            </a:pPr>
            <a:r>
              <a:rPr lang="es-HN" dirty="0" smtClean="0">
                <a:solidFill>
                  <a:schemeClr val="bg1">
                    <a:lumMod val="50000"/>
                  </a:schemeClr>
                </a:solidFill>
                <a:latin typeface="Arial" pitchFamily="34" charset="0"/>
                <a:cs typeface="Arial" pitchFamily="34" charset="0"/>
              </a:rPr>
              <a:t>La razón por que tecnologías convencionales fracasan</a:t>
            </a:r>
            <a:endParaRPr lang="en-US" dirty="0" smtClean="0">
              <a:solidFill>
                <a:schemeClr val="bg1">
                  <a:lumMod val="50000"/>
                </a:schemeClr>
              </a:solidFill>
              <a:latin typeface="Arial" pitchFamily="34" charset="0"/>
              <a:cs typeface="Arial" pitchFamily="34" charset="0"/>
            </a:endParaRPr>
          </a:p>
          <a:p>
            <a:pPr>
              <a:buFontTx/>
              <a:buBlip>
                <a:blip r:embed="rId4"/>
              </a:buBlip>
            </a:pPr>
            <a:r>
              <a:rPr lang="es-HN" dirty="0" smtClean="0">
                <a:solidFill>
                  <a:schemeClr val="bg1">
                    <a:lumMod val="50000"/>
                  </a:schemeClr>
                </a:solidFill>
                <a:latin typeface="Arial" pitchFamily="34" charset="0"/>
                <a:cs typeface="Arial" pitchFamily="34" charset="0"/>
              </a:rPr>
              <a:t>Nuestra filosofía de diseño</a:t>
            </a:r>
          </a:p>
          <a:p>
            <a:pPr>
              <a:buFontTx/>
              <a:buBlip>
                <a:blip r:embed="rId4"/>
              </a:buBlip>
            </a:pPr>
            <a:r>
              <a:rPr lang="es-HN" dirty="0" smtClean="0">
                <a:solidFill>
                  <a:schemeClr val="bg1">
                    <a:lumMod val="50000"/>
                  </a:schemeClr>
                </a:solidFill>
                <a:latin typeface="Arial" pitchFamily="34" charset="0"/>
                <a:cs typeface="Arial" pitchFamily="34" charset="0"/>
              </a:rPr>
              <a:t>La ADT</a:t>
            </a:r>
          </a:p>
          <a:p>
            <a:pPr>
              <a:buFontTx/>
              <a:buBlip>
                <a:blip r:embed="rId4"/>
              </a:buBlip>
            </a:pPr>
            <a:r>
              <a:rPr lang="es-HN" dirty="0" smtClean="0">
                <a:solidFill>
                  <a:schemeClr val="bg1">
                    <a:lumMod val="50000"/>
                  </a:schemeClr>
                </a:solidFill>
                <a:latin typeface="Arial" pitchFamily="34" charset="0"/>
                <a:cs typeface="Arial" pitchFamily="34" charset="0"/>
              </a:rPr>
              <a:t>Nuestra manera de innovación</a:t>
            </a:r>
            <a:endParaRPr lang="en-US" dirty="0" smtClean="0">
              <a:solidFill>
                <a:schemeClr val="bg1">
                  <a:lumMod val="50000"/>
                </a:schemeClr>
              </a:solidFill>
              <a:latin typeface="Arial" pitchFamily="34" charset="0"/>
              <a:cs typeface="Arial" pitchFamily="34" charset="0"/>
            </a:endParaRPr>
          </a:p>
          <a:p>
            <a:pPr>
              <a:buFontTx/>
              <a:buBlip>
                <a:blip r:embed="rId4"/>
              </a:buBlip>
            </a:pPr>
            <a:r>
              <a:rPr lang="es-HN" dirty="0" smtClean="0">
                <a:solidFill>
                  <a:schemeClr val="bg1">
                    <a:lumMod val="50000"/>
                  </a:schemeClr>
                </a:solidFill>
                <a:latin typeface="Arial" pitchFamily="34" charset="0"/>
                <a:cs typeface="Arial" pitchFamily="34" charset="0"/>
              </a:rPr>
              <a:t>La prueba</a:t>
            </a:r>
            <a:endParaRPr lang="en-US" dirty="0" smtClean="0">
              <a:solidFill>
                <a:schemeClr val="bg1">
                  <a:lumMod val="50000"/>
                </a:schemeClr>
              </a:solidFill>
              <a:latin typeface="Arial" pitchFamily="34" charset="0"/>
              <a:cs typeface="Arial" pitchFamily="34" charset="0"/>
            </a:endParaRPr>
          </a:p>
          <a:p>
            <a:endParaRPr lang="en-US" dirty="0">
              <a:solidFill>
                <a:schemeClr val="bg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7021811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500" fill="hold"/>
                                        <p:tgtEl>
                                          <p:spTgt spid="6">
                                            <p:txEl>
                                              <p:pRg st="4" end="4"/>
                                            </p:txEl>
                                          </p:spTgt>
                                        </p:tgtEl>
                                        <p:attrNameLst>
                                          <p:attrName>style.color</p:attrName>
                                        </p:attrNameLst>
                                      </p:cBhvr>
                                      <p:by>
                                        <p:hsl h="0" s="-12549" l="-25098"/>
                                      </p:by>
                                    </p:animClr>
                                    <p:animClr clrSpc="hsl" dir="cw">
                                      <p:cBhvr>
                                        <p:cTn id="7" dur="500" fill="hold"/>
                                        <p:tgtEl>
                                          <p:spTgt spid="6">
                                            <p:txEl>
                                              <p:pRg st="4" end="4"/>
                                            </p:txEl>
                                          </p:spTgt>
                                        </p:tgtEl>
                                        <p:attrNameLst>
                                          <p:attrName>fillcolor</p:attrName>
                                        </p:attrNameLst>
                                      </p:cBhvr>
                                      <p:by>
                                        <p:hsl h="0" s="-12549" l="-25098"/>
                                      </p:by>
                                    </p:animClr>
                                    <p:animClr clrSpc="hsl" dir="cw">
                                      <p:cBhvr>
                                        <p:cTn id="8" dur="500" fill="hold"/>
                                        <p:tgtEl>
                                          <p:spTgt spid="6">
                                            <p:txEl>
                                              <p:pRg st="4" end="4"/>
                                            </p:txEl>
                                          </p:spTgt>
                                        </p:tgtEl>
                                        <p:attrNameLst>
                                          <p:attrName>stroke.color</p:attrName>
                                        </p:attrNameLst>
                                      </p:cBhvr>
                                      <p:by>
                                        <p:hsl h="0" s="-12549" l="-25098"/>
                                      </p:by>
                                    </p:animClr>
                                    <p:set>
                                      <p:cBhvr>
                                        <p:cTn id="9" dur="500" fill="hold"/>
                                        <p:tgtEl>
                                          <p:spTgt spid="6">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a:grpSpLocks/>
          </p:cNvGrpSpPr>
          <p:nvPr/>
        </p:nvGrpSpPr>
        <p:grpSpPr bwMode="auto">
          <a:xfrm rot="14913066">
            <a:off x="1181100" y="990600"/>
            <a:ext cx="5943600" cy="5943600"/>
            <a:chOff x="1181100" y="1371600"/>
            <a:chExt cx="5943600" cy="5943600"/>
          </a:xfrm>
        </p:grpSpPr>
        <p:sp>
          <p:nvSpPr>
            <p:cNvPr id="20" name="Oval 19"/>
            <p:cNvSpPr/>
            <p:nvPr/>
          </p:nvSpPr>
          <p:spPr>
            <a:xfrm>
              <a:off x="1181100" y="1371600"/>
              <a:ext cx="5943600" cy="59436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8" name="Circular Arrow 17"/>
            <p:cNvSpPr/>
            <p:nvPr/>
          </p:nvSpPr>
          <p:spPr>
            <a:xfrm>
              <a:off x="1409700" y="1600200"/>
              <a:ext cx="5486400" cy="5486400"/>
            </a:xfrm>
            <a:prstGeom prst="circularArrow">
              <a:avLst>
                <a:gd name="adj1" fmla="val 6697"/>
                <a:gd name="adj2" fmla="val 1142319"/>
                <a:gd name="adj3" fmla="val 20457688"/>
                <a:gd name="adj4" fmla="val 380218"/>
                <a:gd name="adj5" fmla="val 125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grpSp>
      <p:sp>
        <p:nvSpPr>
          <p:cNvPr id="28675" name="Rectangle 2"/>
          <p:cNvSpPr>
            <a:spLocks noGrp="1" noChangeArrowheads="1"/>
          </p:cNvSpPr>
          <p:nvPr>
            <p:ph type="title"/>
          </p:nvPr>
        </p:nvSpPr>
        <p:spPr>
          <a:xfrm>
            <a:off x="228600" y="76200"/>
            <a:ext cx="6934200" cy="1143000"/>
          </a:xfrm>
        </p:spPr>
        <p:txBody>
          <a:bodyPr>
            <a:noAutofit/>
          </a:bodyPr>
          <a:lstStyle/>
          <a:p>
            <a:pPr eaLnBrk="1" hangingPunct="1"/>
            <a:r>
              <a:rPr lang="en-US" dirty="0" smtClean="0"/>
              <a:t>El </a:t>
            </a:r>
            <a:r>
              <a:rPr lang="en-US" dirty="0" err="1" smtClean="0"/>
              <a:t>ciclo</a:t>
            </a:r>
            <a:r>
              <a:rPr lang="en-US" dirty="0" smtClean="0"/>
              <a:t> de </a:t>
            </a:r>
            <a:r>
              <a:rPr lang="en-US" dirty="0" err="1" smtClean="0"/>
              <a:t>innovación</a:t>
            </a:r>
            <a:endParaRPr lang="en-US" dirty="0" smtClean="0"/>
          </a:p>
        </p:txBody>
      </p:sp>
      <p:pic>
        <p:nvPicPr>
          <p:cNvPr id="28676" name="Picture 5"/>
          <p:cNvPicPr>
            <a:picLocks noChangeAspect="1" noChangeArrowheads="1"/>
          </p:cNvPicPr>
          <p:nvPr/>
        </p:nvPicPr>
        <p:blipFill>
          <a:blip r:embed="rId3" cstate="screen">
            <a:lum bright="12000"/>
            <a:extLst>
              <a:ext uri="{28A0092B-C50C-407E-A947-70E740481C1C}">
                <a14:useLocalDpi xmlns:a14="http://schemas.microsoft.com/office/drawing/2010/main"/>
              </a:ext>
            </a:extLst>
          </a:blip>
          <a:srcRect/>
          <a:stretch>
            <a:fillRect/>
          </a:stretch>
        </p:blipFill>
        <p:spPr bwMode="auto">
          <a:xfrm>
            <a:off x="761404" y="2184561"/>
            <a:ext cx="1901825" cy="1425575"/>
          </a:xfrm>
          <a:prstGeom prst="rect">
            <a:avLst/>
          </a:prstGeom>
          <a:noFill/>
          <a:ln w="12700">
            <a:noFill/>
            <a:miter lim="800000"/>
            <a:headEnd type="none" w="lg" len="med"/>
            <a:tailEnd type="none" w="lg" len="med"/>
          </a:ln>
        </p:spPr>
      </p:pic>
      <p:sp>
        <p:nvSpPr>
          <p:cNvPr id="28678" name="Text Box 10"/>
          <p:cNvSpPr txBox="1">
            <a:spLocks noChangeArrowheads="1"/>
          </p:cNvSpPr>
          <p:nvPr/>
        </p:nvSpPr>
        <p:spPr bwMode="auto">
          <a:xfrm>
            <a:off x="5390515" y="1573056"/>
            <a:ext cx="2465740" cy="400110"/>
          </a:xfrm>
          <a:prstGeom prst="rect">
            <a:avLst/>
          </a:prstGeom>
          <a:noFill/>
          <a:ln w="9525">
            <a:noFill/>
            <a:miter lim="800000"/>
            <a:headEnd/>
            <a:tailEnd/>
          </a:ln>
        </p:spPr>
        <p:txBody>
          <a:bodyPr wrap="none">
            <a:spAutoFit/>
          </a:bodyPr>
          <a:lstStyle/>
          <a:p>
            <a:r>
              <a:rPr lang="es-HN" sz="2000" dirty="0" smtClean="0">
                <a:latin typeface="Arial" pitchFamily="34" charset="0"/>
                <a:cs typeface="Arial" pitchFamily="34" charset="0"/>
              </a:rPr>
              <a:t>Análisis matemática</a:t>
            </a:r>
            <a:endParaRPr lang="es-HN" sz="2000" dirty="0">
              <a:latin typeface="Arial" pitchFamily="34" charset="0"/>
              <a:cs typeface="Arial" pitchFamily="34" charset="0"/>
            </a:endParaRPr>
          </a:p>
        </p:txBody>
      </p:sp>
      <p:sp>
        <p:nvSpPr>
          <p:cNvPr id="28679" name="Text Box 11"/>
          <p:cNvSpPr txBox="1">
            <a:spLocks noChangeArrowheads="1"/>
          </p:cNvSpPr>
          <p:nvPr/>
        </p:nvSpPr>
        <p:spPr bwMode="auto">
          <a:xfrm>
            <a:off x="0" y="3628849"/>
            <a:ext cx="2057400" cy="707886"/>
          </a:xfrm>
          <a:prstGeom prst="rect">
            <a:avLst/>
          </a:prstGeom>
          <a:noFill/>
          <a:ln w="9525">
            <a:noFill/>
            <a:miter lim="800000"/>
            <a:headEnd/>
            <a:tailEnd/>
          </a:ln>
        </p:spPr>
        <p:txBody>
          <a:bodyPr wrap="square">
            <a:spAutoFit/>
          </a:bodyPr>
          <a:lstStyle/>
          <a:p>
            <a:r>
              <a:rPr lang="es-HN" sz="2000" dirty="0" smtClean="0">
                <a:latin typeface="Arial" pitchFamily="34" charset="0"/>
                <a:cs typeface="Arial" pitchFamily="34" charset="0"/>
              </a:rPr>
              <a:t>Investigaciones del laboratorio</a:t>
            </a:r>
            <a:endParaRPr lang="es-HN" sz="2000" dirty="0">
              <a:latin typeface="Arial" pitchFamily="34" charset="0"/>
              <a:cs typeface="Arial" pitchFamily="34" charset="0"/>
            </a:endParaRPr>
          </a:p>
        </p:txBody>
      </p:sp>
      <p:sp>
        <p:nvSpPr>
          <p:cNvPr id="28680" name="Text Box 18"/>
          <p:cNvSpPr txBox="1">
            <a:spLocks noChangeArrowheads="1"/>
          </p:cNvSpPr>
          <p:nvPr/>
        </p:nvSpPr>
        <p:spPr bwMode="auto">
          <a:xfrm>
            <a:off x="7768102" y="3145841"/>
            <a:ext cx="1539875" cy="707886"/>
          </a:xfrm>
          <a:prstGeom prst="rect">
            <a:avLst/>
          </a:prstGeom>
          <a:noFill/>
          <a:ln w="9525">
            <a:noFill/>
            <a:miter lim="800000"/>
            <a:headEnd/>
            <a:tailEnd/>
          </a:ln>
        </p:spPr>
        <p:txBody>
          <a:bodyPr>
            <a:spAutoFit/>
          </a:bodyPr>
          <a:lstStyle/>
          <a:p>
            <a:r>
              <a:rPr lang="es-HN" sz="2000" dirty="0" smtClean="0">
                <a:latin typeface="Arial" pitchFamily="34" charset="0"/>
                <a:cs typeface="Arial" pitchFamily="34" charset="0"/>
              </a:rPr>
              <a:t>Diseño </a:t>
            </a:r>
            <a:r>
              <a:rPr lang="es-HN" sz="2000" dirty="0" err="1" smtClean="0">
                <a:latin typeface="Arial" pitchFamily="34" charset="0"/>
                <a:cs typeface="Arial" pitchFamily="34" charset="0"/>
              </a:rPr>
              <a:t>automatico</a:t>
            </a:r>
            <a:endParaRPr lang="es-HN" sz="2000" dirty="0">
              <a:latin typeface="Arial" pitchFamily="34" charset="0"/>
              <a:cs typeface="Arial" pitchFamily="34" charset="0"/>
            </a:endParaRPr>
          </a:p>
        </p:txBody>
      </p:sp>
      <p:sp>
        <p:nvSpPr>
          <p:cNvPr id="28681" name="Text Box 19"/>
          <p:cNvSpPr txBox="1">
            <a:spLocks noChangeArrowheads="1"/>
          </p:cNvSpPr>
          <p:nvPr/>
        </p:nvSpPr>
        <p:spPr bwMode="auto">
          <a:xfrm>
            <a:off x="6210934" y="4563194"/>
            <a:ext cx="2705100" cy="1631216"/>
          </a:xfrm>
          <a:prstGeom prst="rect">
            <a:avLst/>
          </a:prstGeom>
          <a:noFill/>
          <a:ln w="9525">
            <a:noFill/>
            <a:miter lim="800000"/>
            <a:headEnd/>
            <a:tailEnd/>
          </a:ln>
        </p:spPr>
        <p:txBody>
          <a:bodyPr wrap="square">
            <a:spAutoFit/>
          </a:bodyPr>
          <a:lstStyle/>
          <a:p>
            <a:r>
              <a:rPr lang="es-HN" sz="2000" dirty="0" smtClean="0">
                <a:latin typeface="Arial" pitchFamily="34" charset="0"/>
                <a:cs typeface="Arial" pitchFamily="34" charset="0"/>
              </a:rPr>
              <a:t>Implementación de gran escala, capacitación, y transferencia de conocimiento</a:t>
            </a:r>
            <a:endParaRPr lang="es-HN" sz="2000" dirty="0">
              <a:latin typeface="Arial" pitchFamily="34" charset="0"/>
              <a:cs typeface="Arial" pitchFamily="34" charset="0"/>
            </a:endParaRPr>
          </a:p>
        </p:txBody>
      </p:sp>
      <p:sp>
        <p:nvSpPr>
          <p:cNvPr id="28682" name="Text Box 20"/>
          <p:cNvSpPr txBox="1">
            <a:spLocks noChangeArrowheads="1"/>
          </p:cNvSpPr>
          <p:nvPr/>
        </p:nvSpPr>
        <p:spPr bwMode="auto">
          <a:xfrm>
            <a:off x="1356406" y="5794300"/>
            <a:ext cx="1524000" cy="400110"/>
          </a:xfrm>
          <a:prstGeom prst="rect">
            <a:avLst/>
          </a:prstGeom>
          <a:noFill/>
          <a:ln w="9525">
            <a:noFill/>
            <a:miter lim="800000"/>
            <a:headEnd/>
            <a:tailEnd/>
          </a:ln>
        </p:spPr>
        <p:txBody>
          <a:bodyPr wrap="square">
            <a:spAutoFit/>
          </a:bodyPr>
          <a:lstStyle/>
          <a:p>
            <a:r>
              <a:rPr lang="es-HN" sz="2000" dirty="0" smtClean="0">
                <a:latin typeface="Arial" pitchFamily="34" charset="0"/>
                <a:cs typeface="Arial" pitchFamily="34" charset="0"/>
              </a:rPr>
              <a:t>Evaluación</a:t>
            </a:r>
            <a:endParaRPr lang="es-HN" sz="2000" dirty="0">
              <a:latin typeface="Arial" pitchFamily="34" charset="0"/>
              <a:cs typeface="Arial" pitchFamily="34" charset="0"/>
            </a:endParaRPr>
          </a:p>
        </p:txBody>
      </p:sp>
      <p:pic>
        <p:nvPicPr>
          <p:cNvPr id="19"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747327" y="2763740"/>
            <a:ext cx="2020775" cy="147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6" name="Picture 2" descr="https://lh6.googleusercontent.com/-XliQtB6LnJY/T0wVrHl91ZI/AAAAAAAAmu8/3GvlfR_M-r4/s800/DSC_0222.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122830" y="4681897"/>
            <a:ext cx="2088104" cy="139381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https://lh4.googleusercontent.com/-XYEYJcX9d9E/TsErRWYBQ0I/AAAAAAAAj2s/uqPAdBKcmIA/s720/IMG_0578.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089660" y="4336735"/>
            <a:ext cx="1984376" cy="148828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r="20165"/>
          <a:stretch/>
        </p:blipFill>
        <p:spPr bwMode="auto">
          <a:xfrm>
            <a:off x="3505200" y="1548528"/>
            <a:ext cx="1885315"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578137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childTnLst>
                                    <p:animRot by="21600000">
                                      <p:cBhvr>
                                        <p:cTn id="6" dur="5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dirty="0" err="1" smtClean="0"/>
              <a:t>Innovaciones</a:t>
            </a:r>
            <a:endParaRPr lang="en-US" dirty="0" smtClean="0"/>
          </a:p>
        </p:txBody>
      </p:sp>
      <p:sp>
        <p:nvSpPr>
          <p:cNvPr id="25603" name="Content Placeholder 2"/>
          <p:cNvSpPr>
            <a:spLocks noGrp="1"/>
          </p:cNvSpPr>
          <p:nvPr>
            <p:ph idx="1"/>
          </p:nvPr>
        </p:nvSpPr>
        <p:spPr>
          <a:xfrm>
            <a:off x="457200" y="1508759"/>
            <a:ext cx="5334000" cy="1752600"/>
          </a:xfrm>
        </p:spPr>
        <p:txBody>
          <a:bodyPr>
            <a:noAutofit/>
          </a:bodyPr>
          <a:lstStyle/>
          <a:p>
            <a:pPr eaLnBrk="1" hangingPunct="1"/>
            <a:r>
              <a:rPr lang="es-HN" sz="2800" dirty="0" smtClean="0">
                <a:latin typeface="Arial" pitchFamily="34" charset="0"/>
                <a:cs typeface="Arial" pitchFamily="34" charset="0"/>
              </a:rPr>
              <a:t>Monte de lodos</a:t>
            </a:r>
          </a:p>
          <a:p>
            <a:pPr eaLnBrk="1" hangingPunct="1"/>
            <a:r>
              <a:rPr lang="es-HN" sz="2800" dirty="0" smtClean="0">
                <a:latin typeface="Arial" pitchFamily="34" charset="0"/>
                <a:cs typeface="Arial" pitchFamily="34" charset="0"/>
              </a:rPr>
              <a:t>Filtración rápida de arena en múltiples capas (FRAMCa)</a:t>
            </a:r>
          </a:p>
          <a:p>
            <a:pPr eaLnBrk="1" hangingPunct="1"/>
            <a:r>
              <a:rPr lang="es-HN" sz="2800" dirty="0" err="1" smtClean="0">
                <a:latin typeface="Arial" pitchFamily="34" charset="0"/>
                <a:cs typeface="Arial" pitchFamily="34" charset="0"/>
              </a:rPr>
              <a:t>Reciclación</a:t>
            </a:r>
            <a:r>
              <a:rPr lang="es-HN" sz="2800" dirty="0" smtClean="0">
                <a:latin typeface="Arial" pitchFamily="34" charset="0"/>
                <a:cs typeface="Arial" pitchFamily="34" charset="0"/>
              </a:rPr>
              <a:t> de </a:t>
            </a:r>
            <a:r>
              <a:rPr lang="es-HN" sz="2800" dirty="0" err="1" smtClean="0">
                <a:latin typeface="Arial" pitchFamily="34" charset="0"/>
                <a:cs typeface="Arial" pitchFamily="34" charset="0"/>
              </a:rPr>
              <a:t>floculos</a:t>
            </a:r>
            <a:endParaRPr lang="es-HN" sz="2800" dirty="0" smtClean="0">
              <a:latin typeface="Arial" pitchFamily="34" charset="0"/>
              <a:cs typeface="Arial" pitchFamily="34" charset="0"/>
            </a:endParaRPr>
          </a:p>
        </p:txBody>
      </p:sp>
      <p:pic>
        <p:nvPicPr>
          <p:cNvPr id="25604"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943600" y="1615440"/>
            <a:ext cx="2987040" cy="3916680"/>
          </a:xfrm>
          <a:prstGeom prst="rect">
            <a:avLst/>
          </a:prstGeom>
          <a:noFill/>
          <a:ln w="9525">
            <a:noFill/>
            <a:miter lim="800000"/>
            <a:headEnd/>
            <a:tailEnd/>
          </a:ln>
        </p:spPr>
      </p:pic>
      <p:pic>
        <p:nvPicPr>
          <p:cNvPr id="25605"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14400" y="3649980"/>
            <a:ext cx="3457734" cy="2393458"/>
          </a:xfrm>
          <a:prstGeom prst="rect">
            <a:avLst/>
          </a:prstGeom>
          <a:noFill/>
          <a:ln w="9525">
            <a:noFill/>
            <a:miter lim="800000"/>
            <a:headEnd/>
            <a:tailEnd/>
          </a:ln>
        </p:spPr>
      </p:pic>
      <p:pic>
        <p:nvPicPr>
          <p:cNvPr id="16386"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181600" y="2530618"/>
            <a:ext cx="2733675"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32064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fade">
                                      <p:cBhvr>
                                        <p:cTn id="7" dur="500"/>
                                        <p:tgtEl>
                                          <p:spTgt spid="2560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5604"/>
                                        </p:tgtEl>
                                        <p:attrNameLst>
                                          <p:attrName>style.visibility</p:attrName>
                                        </p:attrNameLst>
                                      </p:cBhvr>
                                      <p:to>
                                        <p:strVal val="visible"/>
                                      </p:to>
                                    </p:set>
                                    <p:animEffect transition="in" filter="fade">
                                      <p:cBhvr>
                                        <p:cTn id="10" dur="500"/>
                                        <p:tgtEl>
                                          <p:spTgt spid="2560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5603">
                                            <p:txEl>
                                              <p:pRg st="1" end="1"/>
                                            </p:txEl>
                                          </p:spTgt>
                                        </p:tgtEl>
                                        <p:attrNameLst>
                                          <p:attrName>style.visibility</p:attrName>
                                        </p:attrNameLst>
                                      </p:cBhvr>
                                      <p:to>
                                        <p:strVal val="visible"/>
                                      </p:to>
                                    </p:set>
                                    <p:animEffect transition="in" filter="fade">
                                      <p:cBhvr>
                                        <p:cTn id="15" dur="500"/>
                                        <p:tgtEl>
                                          <p:spTgt spid="2560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5605"/>
                                        </p:tgtEl>
                                        <p:attrNameLst>
                                          <p:attrName>style.visibility</p:attrName>
                                        </p:attrNameLst>
                                      </p:cBhvr>
                                      <p:to>
                                        <p:strVal val="visible"/>
                                      </p:to>
                                    </p:set>
                                    <p:animEffect transition="in" filter="fade">
                                      <p:cBhvr>
                                        <p:cTn id="18" dur="500"/>
                                        <p:tgtEl>
                                          <p:spTgt spid="2560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5603">
                                            <p:txEl>
                                              <p:pRg st="2" end="2"/>
                                            </p:txEl>
                                          </p:spTgt>
                                        </p:tgtEl>
                                        <p:attrNameLst>
                                          <p:attrName>style.visibility</p:attrName>
                                        </p:attrNameLst>
                                      </p:cBhvr>
                                      <p:to>
                                        <p:strVal val="visible"/>
                                      </p:to>
                                    </p:set>
                                    <p:animEffect transition="in" filter="fade">
                                      <p:cBhvr>
                                        <p:cTn id="23" dur="500"/>
                                        <p:tgtEl>
                                          <p:spTgt spid="25603">
                                            <p:txEl>
                                              <p:pRg st="2" end="2"/>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6386"/>
                                        </p:tgtEl>
                                        <p:attrNameLst>
                                          <p:attrName>style.visibility</p:attrName>
                                        </p:attrNameLst>
                                      </p:cBhvr>
                                      <p:to>
                                        <p:strVal val="visible"/>
                                      </p:to>
                                    </p:set>
                                    <p:animEffect transition="in" filter="fade">
                                      <p:cBhvr>
                                        <p:cTn id="26"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0" y="152400"/>
            <a:ext cx="7239000" cy="1020762"/>
          </a:xfrm>
        </p:spPr>
        <p:txBody>
          <a:bodyPr>
            <a:noAutofit/>
          </a:bodyPr>
          <a:lstStyle/>
          <a:p>
            <a:pPr eaLnBrk="1" hangingPunct="1"/>
            <a:r>
              <a:rPr lang="es-HN" dirty="0" smtClean="0"/>
              <a:t>Tecnología innovadora </a:t>
            </a:r>
          </a:p>
        </p:txBody>
      </p:sp>
      <p:sp>
        <p:nvSpPr>
          <p:cNvPr id="3" name="Content Placeholder 2"/>
          <p:cNvSpPr>
            <a:spLocks noGrp="1"/>
          </p:cNvSpPr>
          <p:nvPr>
            <p:ph idx="1"/>
          </p:nvPr>
        </p:nvSpPr>
        <p:spPr>
          <a:xfrm>
            <a:off x="228600" y="1447800"/>
            <a:ext cx="7162800" cy="4525963"/>
          </a:xfrm>
        </p:spPr>
        <p:txBody>
          <a:bodyPr>
            <a:noAutofit/>
          </a:bodyPr>
          <a:lstStyle/>
          <a:p>
            <a:pPr eaLnBrk="1" hangingPunct="1">
              <a:spcBef>
                <a:spcPts val="600"/>
              </a:spcBef>
            </a:pPr>
            <a:r>
              <a:rPr lang="en-US" dirty="0" smtClean="0">
                <a:latin typeface="Arial" pitchFamily="34" charset="0"/>
                <a:cs typeface="Arial" pitchFamily="34" charset="0"/>
              </a:rPr>
              <a:t>En </a:t>
            </a:r>
            <a:r>
              <a:rPr lang="en-US" dirty="0" err="1" smtClean="0">
                <a:latin typeface="Arial" pitchFamily="34" charset="0"/>
                <a:cs typeface="Arial" pitchFamily="34" charset="0"/>
              </a:rPr>
              <a:t>lugar</a:t>
            </a:r>
            <a:r>
              <a:rPr lang="en-US" dirty="0" smtClean="0">
                <a:latin typeface="Arial" pitchFamily="34" charset="0"/>
                <a:cs typeface="Arial" pitchFamily="34" charset="0"/>
              </a:rPr>
              <a:t> de </a:t>
            </a:r>
            <a:r>
              <a:rPr lang="en-US" dirty="0" err="1" smtClean="0">
                <a:latin typeface="Arial" pitchFamily="34" charset="0"/>
                <a:cs typeface="Arial" pitchFamily="34" charset="0"/>
              </a:rPr>
              <a:t>brindar</a:t>
            </a:r>
            <a:r>
              <a:rPr lang="en-US" dirty="0" smtClean="0">
                <a:latin typeface="Arial" pitchFamily="34" charset="0"/>
                <a:cs typeface="Arial" pitchFamily="34" charset="0"/>
              </a:rPr>
              <a:t> </a:t>
            </a:r>
            <a:r>
              <a:rPr lang="en-US" b="1" dirty="0" err="1" smtClean="0">
                <a:latin typeface="Arial" pitchFamily="34" charset="0"/>
                <a:cs typeface="Arial" pitchFamily="34" charset="0"/>
              </a:rPr>
              <a:t>maquinería</a:t>
            </a:r>
            <a:endParaRPr lang="en-US" b="1" dirty="0" smtClean="0">
              <a:latin typeface="Arial" pitchFamily="34" charset="0"/>
              <a:cs typeface="Arial" pitchFamily="34" charset="0"/>
            </a:endParaRPr>
          </a:p>
          <a:p>
            <a:pPr eaLnBrk="1" hangingPunct="1">
              <a:spcBef>
                <a:spcPts val="600"/>
              </a:spcBef>
            </a:pPr>
            <a:r>
              <a:rPr lang="en-US" dirty="0" smtClean="0">
                <a:latin typeface="Arial" pitchFamily="34" charset="0"/>
                <a:cs typeface="Arial" pitchFamily="34" charset="0"/>
              </a:rPr>
              <a:t>AguaClara </a:t>
            </a:r>
            <a:r>
              <a:rPr lang="en-US" dirty="0" err="1" smtClean="0">
                <a:latin typeface="Arial" pitchFamily="34" charset="0"/>
                <a:cs typeface="Arial" pitchFamily="34" charset="0"/>
              </a:rPr>
              <a:t>brinda</a:t>
            </a:r>
            <a:r>
              <a:rPr lang="en-US" dirty="0" smtClean="0">
                <a:latin typeface="Arial" pitchFamily="34" charset="0"/>
                <a:cs typeface="Arial" pitchFamily="34" charset="0"/>
              </a:rPr>
              <a:t> </a:t>
            </a:r>
            <a:r>
              <a:rPr lang="en-US" b="1" dirty="0" err="1" smtClean="0">
                <a:latin typeface="Arial" pitchFamily="34" charset="0"/>
                <a:cs typeface="Arial" pitchFamily="34" charset="0"/>
              </a:rPr>
              <a:t>conocimiento</a:t>
            </a:r>
            <a:endParaRPr lang="en-US" b="1" dirty="0" smtClean="0">
              <a:latin typeface="Arial" pitchFamily="34" charset="0"/>
              <a:cs typeface="Arial" pitchFamily="34" charset="0"/>
            </a:endParaRPr>
          </a:p>
          <a:p>
            <a:pPr eaLnBrk="1" hangingPunct="1">
              <a:spcBef>
                <a:spcPts val="600"/>
              </a:spcBef>
            </a:pPr>
            <a:r>
              <a:rPr lang="en-US" dirty="0" smtClean="0">
                <a:latin typeface="Arial" pitchFamily="34" charset="0"/>
                <a:cs typeface="Arial" pitchFamily="34" charset="0"/>
              </a:rPr>
              <a:t>En </a:t>
            </a:r>
            <a:r>
              <a:rPr lang="en-US" dirty="0" err="1" smtClean="0">
                <a:latin typeface="Arial" pitchFamily="34" charset="0"/>
                <a:cs typeface="Arial" pitchFamily="34" charset="0"/>
              </a:rPr>
              <a:t>lugar</a:t>
            </a:r>
            <a:r>
              <a:rPr lang="en-US" dirty="0" smtClean="0">
                <a:latin typeface="Arial" pitchFamily="34" charset="0"/>
                <a:cs typeface="Arial" pitchFamily="34" charset="0"/>
              </a:rPr>
              <a:t> de </a:t>
            </a:r>
            <a:r>
              <a:rPr lang="en-US" b="1" dirty="0" err="1" smtClean="0">
                <a:latin typeface="Arial" pitchFamily="34" charset="0"/>
                <a:cs typeface="Arial" pitchFamily="34" charset="0"/>
              </a:rPr>
              <a:t>patentar</a:t>
            </a:r>
            <a:r>
              <a:rPr lang="en-US" dirty="0" smtClean="0">
                <a:latin typeface="Arial" pitchFamily="34" charset="0"/>
                <a:cs typeface="Arial" pitchFamily="34" charset="0"/>
              </a:rPr>
              <a:t> la </a:t>
            </a:r>
            <a:r>
              <a:rPr lang="en-US" dirty="0" err="1" smtClean="0">
                <a:latin typeface="Arial" pitchFamily="34" charset="0"/>
                <a:cs typeface="Arial" pitchFamily="34" charset="0"/>
              </a:rPr>
              <a:t>tecnología</a:t>
            </a:r>
            <a:endParaRPr lang="en-US" dirty="0" smtClean="0">
              <a:latin typeface="Arial" pitchFamily="34" charset="0"/>
              <a:cs typeface="Arial" pitchFamily="34" charset="0"/>
            </a:endParaRPr>
          </a:p>
          <a:p>
            <a:pPr eaLnBrk="1" hangingPunct="1">
              <a:spcBef>
                <a:spcPts val="600"/>
              </a:spcBef>
            </a:pPr>
            <a:r>
              <a:rPr lang="en-US" dirty="0" smtClean="0">
                <a:latin typeface="Arial" pitchFamily="34" charset="0"/>
                <a:cs typeface="Arial" pitchFamily="34" charset="0"/>
              </a:rPr>
              <a:t>AguaClara </a:t>
            </a:r>
            <a:r>
              <a:rPr lang="en-US" b="1" dirty="0" err="1" smtClean="0">
                <a:latin typeface="Arial" pitchFamily="34" charset="0"/>
                <a:cs typeface="Arial" pitchFamily="34" charset="0"/>
              </a:rPr>
              <a:t>comparte</a:t>
            </a:r>
            <a:r>
              <a:rPr lang="en-US" dirty="0">
                <a:latin typeface="Arial" pitchFamily="34" charset="0"/>
                <a:cs typeface="Arial" pitchFamily="34" charset="0"/>
              </a:rPr>
              <a:t> </a:t>
            </a:r>
            <a:r>
              <a:rPr lang="en-US" dirty="0" smtClean="0">
                <a:latin typeface="Arial" pitchFamily="34" charset="0"/>
                <a:cs typeface="Arial" pitchFamily="34" charset="0"/>
              </a:rPr>
              <a:t>el </a:t>
            </a:r>
            <a:r>
              <a:rPr lang="en-US" dirty="0" err="1" smtClean="0">
                <a:latin typeface="Arial" pitchFamily="34" charset="0"/>
                <a:cs typeface="Arial" pitchFamily="34" charset="0"/>
              </a:rPr>
              <a:t>conocimiento</a:t>
            </a:r>
            <a:r>
              <a:rPr lang="en-US" dirty="0" smtClean="0">
                <a:latin typeface="Arial" pitchFamily="34" charset="0"/>
                <a:cs typeface="Arial" pitchFamily="34" charset="0"/>
              </a:rPr>
              <a:t> y </a:t>
            </a:r>
            <a:r>
              <a:rPr lang="en-US" dirty="0" err="1" smtClean="0">
                <a:latin typeface="Arial" pitchFamily="34" charset="0"/>
                <a:cs typeface="Arial" pitchFamily="34" charset="0"/>
              </a:rPr>
              <a:t>mejora</a:t>
            </a:r>
            <a:r>
              <a:rPr lang="en-US" dirty="0" smtClean="0">
                <a:latin typeface="Arial" pitchFamily="34" charset="0"/>
                <a:cs typeface="Arial" pitchFamily="34" charset="0"/>
              </a:rPr>
              <a:t> </a:t>
            </a:r>
            <a:r>
              <a:rPr lang="en-US" dirty="0" err="1" smtClean="0">
                <a:latin typeface="Arial" pitchFamily="34" charset="0"/>
                <a:cs typeface="Arial" pitchFamily="34" charset="0"/>
              </a:rPr>
              <a:t>rendimiento</a:t>
            </a:r>
            <a:r>
              <a:rPr lang="en-US" dirty="0" smtClean="0">
                <a:latin typeface="Arial" pitchFamily="34" charset="0"/>
                <a:cs typeface="Arial" pitchFamily="34" charset="0"/>
              </a:rPr>
              <a:t> </a:t>
            </a:r>
          </a:p>
          <a:p>
            <a:pPr eaLnBrk="1" hangingPunct="1">
              <a:spcBef>
                <a:spcPts val="600"/>
              </a:spcBef>
            </a:pPr>
            <a:r>
              <a:rPr lang="en-US" dirty="0" err="1" smtClean="0">
                <a:latin typeface="Arial" pitchFamily="34" charset="0"/>
                <a:cs typeface="Arial" pitchFamily="34" charset="0"/>
              </a:rPr>
              <a:t>Dieñamos</a:t>
            </a:r>
            <a:r>
              <a:rPr lang="en-US" dirty="0" smtClean="0">
                <a:latin typeface="Arial" pitchFamily="34" charset="0"/>
                <a:cs typeface="Arial" pitchFamily="34" charset="0"/>
              </a:rPr>
              <a:t> </a:t>
            </a:r>
            <a:r>
              <a:rPr lang="en-US" dirty="0" err="1" smtClean="0">
                <a:latin typeface="Arial" pitchFamily="34" charset="0"/>
                <a:cs typeface="Arial" pitchFamily="34" charset="0"/>
              </a:rPr>
              <a:t>para</a:t>
            </a:r>
            <a:r>
              <a:rPr lang="en-US" dirty="0" smtClean="0">
                <a:latin typeface="Arial" pitchFamily="34" charset="0"/>
                <a:cs typeface="Arial" pitchFamily="34" charset="0"/>
              </a:rPr>
              <a:t> el </a:t>
            </a:r>
            <a:r>
              <a:rPr lang="en-US" dirty="0" err="1" smtClean="0">
                <a:latin typeface="Arial" pitchFamily="34" charset="0"/>
                <a:cs typeface="Arial" pitchFamily="34" charset="0"/>
              </a:rPr>
              <a:t>contexto</a:t>
            </a:r>
            <a:r>
              <a:rPr lang="en-US" dirty="0" smtClean="0">
                <a:latin typeface="Arial" pitchFamily="34" charset="0"/>
                <a:cs typeface="Arial" pitchFamily="34" charset="0"/>
              </a:rPr>
              <a:t> y </a:t>
            </a:r>
            <a:r>
              <a:rPr lang="en-US" dirty="0" err="1" smtClean="0">
                <a:latin typeface="Arial" pitchFamily="34" charset="0"/>
                <a:cs typeface="Arial" pitchFamily="34" charset="0"/>
              </a:rPr>
              <a:t>usamos</a:t>
            </a:r>
            <a:r>
              <a:rPr lang="en-US" dirty="0" smtClean="0">
                <a:latin typeface="Arial" pitchFamily="34" charset="0"/>
                <a:cs typeface="Arial" pitchFamily="34" charset="0"/>
              </a:rPr>
              <a:t> la </a:t>
            </a:r>
            <a:r>
              <a:rPr lang="en-US" dirty="0" err="1" smtClean="0">
                <a:latin typeface="Arial" pitchFamily="34" charset="0"/>
                <a:cs typeface="Arial" pitchFamily="34" charset="0"/>
              </a:rPr>
              <a:t>experiencia</a:t>
            </a:r>
            <a:r>
              <a:rPr lang="en-US" dirty="0" smtClean="0">
                <a:latin typeface="Arial" pitchFamily="34" charset="0"/>
                <a:cs typeface="Arial" pitchFamily="34" charset="0"/>
              </a:rPr>
              <a:t> del campo </a:t>
            </a:r>
            <a:r>
              <a:rPr lang="en-US" dirty="0" err="1" smtClean="0">
                <a:latin typeface="Arial" pitchFamily="34" charset="0"/>
                <a:cs typeface="Arial" pitchFamily="34" charset="0"/>
              </a:rPr>
              <a:t>para</a:t>
            </a:r>
            <a:r>
              <a:rPr lang="en-US" dirty="0" smtClean="0">
                <a:latin typeface="Arial" pitchFamily="34" charset="0"/>
                <a:cs typeface="Arial" pitchFamily="34" charset="0"/>
              </a:rPr>
              <a:t> </a:t>
            </a:r>
            <a:r>
              <a:rPr lang="en-US" dirty="0" err="1" smtClean="0">
                <a:latin typeface="Arial" pitchFamily="34" charset="0"/>
                <a:cs typeface="Arial" pitchFamily="34" charset="0"/>
              </a:rPr>
              <a:t>mejorar</a:t>
            </a:r>
            <a:endParaRPr lang="en-US" b="1" dirty="0" smtClean="0">
              <a:latin typeface="Arial" pitchFamily="34" charset="0"/>
              <a:cs typeface="Arial" pitchFamily="34" charset="0"/>
            </a:endParaRPr>
          </a:p>
        </p:txBody>
      </p:sp>
      <p:pic>
        <p:nvPicPr>
          <p:cNvPr id="4" name="Picture 2"/>
          <p:cNvPicPr>
            <a:picLocks noChangeAspect="1" noChangeArrowheads="1"/>
          </p:cNvPicPr>
          <p:nvPr/>
        </p:nvPicPr>
        <p:blipFill>
          <a:blip r:embed="rId2" cstate="print"/>
          <a:srcRect/>
          <a:stretch>
            <a:fillRect/>
          </a:stretch>
        </p:blipFill>
        <p:spPr bwMode="auto">
          <a:xfrm>
            <a:off x="7081520" y="1752600"/>
            <a:ext cx="2032000" cy="1524000"/>
          </a:xfrm>
          <a:prstGeom prst="rect">
            <a:avLst/>
          </a:prstGeom>
          <a:noFill/>
          <a:ln w="9525">
            <a:noFill/>
            <a:miter lim="800000"/>
            <a:headEnd/>
            <a:tailEnd/>
          </a:ln>
        </p:spPr>
      </p:pic>
      <p:pic>
        <p:nvPicPr>
          <p:cNvPr id="3074"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38769" y="4114800"/>
            <a:ext cx="2420471" cy="1828800"/>
          </a:xfrm>
          <a:prstGeom prst="rect">
            <a:avLst/>
          </a:prstGeom>
          <a:noFill/>
          <a:ln w="9525">
            <a:noFill/>
            <a:miter lim="800000"/>
            <a:headEnd/>
            <a:tailEnd/>
          </a:ln>
        </p:spPr>
      </p:pic>
    </p:spTree>
    <p:extLst>
      <p:ext uri="{BB962C8B-B14F-4D97-AF65-F5344CB8AC3E}">
        <p14:creationId xmlns:p14="http://schemas.microsoft.com/office/powerpoint/2010/main" val="37735366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22" presetClass="entr" presetSubtype="8" fill="hold" nodeType="withEffect">
                                  <p:stCondLst>
                                    <p:cond delay="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5496" y="304800"/>
            <a:ext cx="6629400" cy="1020762"/>
          </a:xfrm>
        </p:spPr>
        <p:txBody>
          <a:bodyPr/>
          <a:lstStyle/>
          <a:p>
            <a:r>
              <a:rPr lang="es-HN" dirty="0" smtClean="0"/>
              <a:t>Ahorramiento de costos</a:t>
            </a:r>
            <a:endParaRPr lang="es-HN" dirty="0"/>
          </a:p>
        </p:txBody>
      </p:sp>
      <p:sp>
        <p:nvSpPr>
          <p:cNvPr id="3" name="Content Placeholder 2"/>
          <p:cNvSpPr>
            <a:spLocks noGrp="1"/>
          </p:cNvSpPr>
          <p:nvPr>
            <p:ph idx="1"/>
          </p:nvPr>
        </p:nvSpPr>
        <p:spPr>
          <a:xfrm>
            <a:off x="414996" y="1386841"/>
            <a:ext cx="8382000" cy="990599"/>
          </a:xfrm>
        </p:spPr>
        <p:txBody>
          <a:bodyPr>
            <a:noAutofit/>
          </a:bodyPr>
          <a:lstStyle/>
          <a:p>
            <a:r>
              <a:rPr lang="es-HN" sz="2800" dirty="0" smtClean="0">
                <a:latin typeface="Arial" pitchFamily="34" charset="0"/>
                <a:cs typeface="Arial" pitchFamily="34" charset="0"/>
              </a:rPr>
              <a:t>No toma en cuenta que plantas mecanizadas tiene una vida útil más corto ni el costo de </a:t>
            </a:r>
          </a:p>
          <a:p>
            <a:pPr marL="0" indent="0">
              <a:buNone/>
            </a:pPr>
            <a:r>
              <a:rPr lang="es-HN" sz="2800" dirty="0">
                <a:latin typeface="Arial" pitchFamily="34" charset="0"/>
                <a:cs typeface="Arial" pitchFamily="34" charset="0"/>
              </a:rPr>
              <a:t>	</a:t>
            </a:r>
            <a:r>
              <a:rPr lang="es-HN" sz="2800" dirty="0" smtClean="0">
                <a:latin typeface="Arial" pitchFamily="34" charset="0"/>
                <a:cs typeface="Arial" pitchFamily="34" charset="0"/>
              </a:rPr>
              <a:t>	      </a:t>
            </a:r>
            <a:r>
              <a:rPr lang="es-HN" sz="2800" dirty="0" err="1" smtClean="0">
                <a:latin typeface="Arial" pitchFamily="34" charset="0"/>
                <a:cs typeface="Arial" pitchFamily="34" charset="0"/>
              </a:rPr>
              <a:t>reparciones</a:t>
            </a:r>
            <a:r>
              <a:rPr lang="es-HN" sz="2800" dirty="0" smtClean="0">
                <a:latin typeface="Arial" pitchFamily="34" charset="0"/>
                <a:cs typeface="Arial" pitchFamily="34" charset="0"/>
              </a:rPr>
              <a:t> con partes patentadas</a:t>
            </a:r>
            <a:endParaRPr lang="es-HN" sz="2800" dirty="0">
              <a:latin typeface="Arial" pitchFamily="34" charset="0"/>
              <a:cs typeface="Arial" pitchFamily="34" charset="0"/>
            </a:endParaRPr>
          </a:p>
        </p:txBody>
      </p:sp>
      <p:graphicFrame>
        <p:nvGraphicFramePr>
          <p:cNvPr id="4" name="Chart 3"/>
          <p:cNvGraphicFramePr>
            <a:graphicFrameLocks noGrp="1"/>
          </p:cNvGraphicFramePr>
          <p:nvPr>
            <p:extLst>
              <p:ext uri="{D42A27DB-BD31-4B8C-83A1-F6EECF244321}">
                <p14:modId xmlns:p14="http://schemas.microsoft.com/office/powerpoint/2010/main" val="1195473943"/>
              </p:ext>
            </p:extLst>
          </p:nvPr>
        </p:nvGraphicFramePr>
        <p:xfrm>
          <a:off x="0" y="2819400"/>
          <a:ext cx="6267450" cy="2962275"/>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6233160" y="2755880"/>
            <a:ext cx="2895600" cy="3170099"/>
          </a:xfrm>
          <a:prstGeom prst="rect">
            <a:avLst/>
          </a:prstGeom>
          <a:noFill/>
        </p:spPr>
        <p:txBody>
          <a:bodyPr wrap="square" rtlCol="0">
            <a:spAutoFit/>
          </a:bodyPr>
          <a:lstStyle/>
          <a:p>
            <a:r>
              <a:rPr lang="es-HN" sz="2000" dirty="0" smtClean="0">
                <a:latin typeface="Arial" pitchFamily="34" charset="0"/>
                <a:cs typeface="Arial" pitchFamily="34" charset="0"/>
              </a:rPr>
              <a:t>Asumiendo cada planta tiene una vida útil de 25 años y ningún parte fracasa!</a:t>
            </a:r>
          </a:p>
          <a:p>
            <a:endParaRPr lang="es-HN" sz="2000" dirty="0" smtClean="0">
              <a:latin typeface="Arial" pitchFamily="34" charset="0"/>
              <a:cs typeface="Arial" pitchFamily="34" charset="0"/>
            </a:endParaRPr>
          </a:p>
          <a:p>
            <a:r>
              <a:rPr lang="es-HN" sz="2000" dirty="0" smtClean="0">
                <a:latin typeface="Arial" pitchFamily="34" charset="0"/>
                <a:cs typeface="Arial" pitchFamily="34" charset="0"/>
              </a:rPr>
              <a:t>El costo de energía eléctrica es $0.16/</a:t>
            </a:r>
            <a:r>
              <a:rPr lang="es-HN" sz="2000" dirty="0" err="1" smtClean="0">
                <a:latin typeface="Arial" pitchFamily="34" charset="0"/>
                <a:cs typeface="Arial" pitchFamily="34" charset="0"/>
              </a:rPr>
              <a:t>kWhr</a:t>
            </a:r>
            <a:r>
              <a:rPr lang="es-HN" sz="2000" dirty="0" smtClean="0">
                <a:latin typeface="Arial" pitchFamily="34" charset="0"/>
                <a:cs typeface="Arial" pitchFamily="34" charset="0"/>
              </a:rPr>
              <a:t>, usando costos de químicos en Honduras en 2012</a:t>
            </a:r>
          </a:p>
        </p:txBody>
      </p:sp>
      <p:pic>
        <p:nvPicPr>
          <p:cNvPr id="6" name="Picture 2" descr="https://lh4.googleusercontent.com/-XYEYJcX9d9E/TsErRWYBQ0I/AAAAAAAAj2s/uqPAdBKcmIA/s800/IMG_0578.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34396" y="3124200"/>
            <a:ext cx="1371600" cy="1028700"/>
          </a:xfrm>
          <a:prstGeom prst="rect">
            <a:avLst/>
          </a:prstGeom>
          <a:noFill/>
        </p:spPr>
      </p:pic>
      <p:pic>
        <p:nvPicPr>
          <p:cNvPr id="7" name="Picture 7" descr="El Progresso (6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13804" y="2391192"/>
            <a:ext cx="1371600" cy="1025843"/>
          </a:xfrm>
          <a:prstGeom prst="rect">
            <a:avLst/>
          </a:prstGeom>
          <a:noFill/>
        </p:spPr>
      </p:pic>
    </p:spTree>
    <p:extLst>
      <p:ext uri="{BB962C8B-B14F-4D97-AF65-F5344CB8AC3E}">
        <p14:creationId xmlns:p14="http://schemas.microsoft.com/office/powerpoint/2010/main" val="2443855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2"/>
          <p:cNvSpPr>
            <a:spLocks noGrp="1" noChangeArrowheads="1"/>
          </p:cNvSpPr>
          <p:nvPr>
            <p:ph type="title" idx="4294967295"/>
          </p:nvPr>
        </p:nvSpPr>
        <p:spPr>
          <a:xfrm>
            <a:off x="0" y="152400"/>
            <a:ext cx="7181034" cy="1143000"/>
          </a:xfrm>
          <a:noFill/>
        </p:spPr>
        <p:txBody>
          <a:bodyPr>
            <a:noAutofit/>
          </a:bodyPr>
          <a:lstStyle/>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¿Quién somos?</a:t>
            </a:r>
            <a:endParaRPr lang="es-HN"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pic>
        <p:nvPicPr>
          <p:cNvPr id="15" name="Picture 8" descr="AguaClara Logo Large"/>
          <p:cNvPicPr>
            <a:picLocks noGrp="1" noChangeAspect="1" noChangeArrowheads="1"/>
          </p:cNvPicPr>
          <p:nvPr>
            <p:ph idx="4294967295"/>
          </p:nvPr>
        </p:nvPicPr>
        <p:blipFill>
          <a:blip r:embed="rId4" cstate="email"/>
          <a:srcRect/>
          <a:stretch>
            <a:fillRect/>
          </a:stretch>
        </p:blipFill>
        <p:spPr>
          <a:xfrm>
            <a:off x="2701801" y="3672437"/>
            <a:ext cx="3040882" cy="789971"/>
          </a:xfrm>
          <a:solidFill>
            <a:schemeClr val="bg1"/>
          </a:solidFill>
          <a:ln w="12700">
            <a:noFill/>
          </a:ln>
        </p:spPr>
      </p:pic>
      <p:graphicFrame>
        <p:nvGraphicFramePr>
          <p:cNvPr id="16" name="Object 19"/>
          <p:cNvGraphicFramePr>
            <a:graphicFrameLocks noChangeAspect="1"/>
          </p:cNvGraphicFramePr>
          <p:nvPr>
            <p:extLst>
              <p:ext uri="{D42A27DB-BD31-4B8C-83A1-F6EECF244321}">
                <p14:modId xmlns:p14="http://schemas.microsoft.com/office/powerpoint/2010/main" val="1225149051"/>
              </p:ext>
            </p:extLst>
          </p:nvPr>
        </p:nvGraphicFramePr>
        <p:xfrm>
          <a:off x="6248400" y="1765701"/>
          <a:ext cx="624987" cy="914400"/>
        </p:xfrm>
        <a:graphic>
          <a:graphicData uri="http://schemas.openxmlformats.org/presentationml/2006/ole">
            <mc:AlternateContent xmlns:mc="http://schemas.openxmlformats.org/markup-compatibility/2006">
              <mc:Choice xmlns:v="urn:schemas-microsoft-com:vml" Requires="v">
                <p:oleObj spid="_x0000_s15391" r:id="rId5" imgW="2448267" imgH="3134162" progId="">
                  <p:embed/>
                </p:oleObj>
              </mc:Choice>
              <mc:Fallback>
                <p:oleObj r:id="rId5" imgW="2448267" imgH="3134162"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l="14705" t="5054" r="11763" b="2757"/>
                      <a:stretch>
                        <a:fillRect/>
                      </a:stretch>
                    </p:blipFill>
                    <p:spPr bwMode="auto">
                      <a:xfrm>
                        <a:off x="6248400" y="1765701"/>
                        <a:ext cx="624987" cy="914400"/>
                      </a:xfrm>
                      <a:prstGeom prst="rect">
                        <a:avLst/>
                      </a:prstGeom>
                      <a:noFill/>
                      <a:ln w="9525">
                        <a:noFill/>
                        <a:miter lim="800000"/>
                        <a:headEnd/>
                        <a:tailEnd/>
                      </a:ln>
                      <a:extLst/>
                    </p:spPr>
                  </p:pic>
                </p:oleObj>
              </mc:Fallback>
            </mc:AlternateContent>
          </a:graphicData>
        </a:graphic>
      </p:graphicFrame>
      <p:pic>
        <p:nvPicPr>
          <p:cNvPr id="19" name="Picture 21" descr="http://www.iaip.gob.hn/transparencia/images/stories/paginasweb.jp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036351" y="5454161"/>
            <a:ext cx="1097249" cy="50062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3" descr="http://documentaciondeprocesos.files.wordpress.com/2010/08/logo-rashon.gif"/>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2209800" y="5250612"/>
            <a:ext cx="1035934" cy="77748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6183842" y="3912549"/>
            <a:ext cx="2791562" cy="2033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4" name="Group 23"/>
          <p:cNvGrpSpPr/>
          <p:nvPr/>
        </p:nvGrpSpPr>
        <p:grpSpPr>
          <a:xfrm>
            <a:off x="4280974" y="4310342"/>
            <a:ext cx="1905000" cy="674557"/>
            <a:chOff x="457200" y="4800600"/>
            <a:chExt cx="391887" cy="674557"/>
          </a:xfrm>
        </p:grpSpPr>
        <p:cxnSp>
          <p:nvCxnSpPr>
            <p:cNvPr id="25" name="Straight Connector 24"/>
            <p:cNvCxnSpPr/>
            <p:nvPr/>
          </p:nvCxnSpPr>
          <p:spPr>
            <a:xfrm flipV="1">
              <a:off x="457200" y="4800600"/>
              <a:ext cx="1" cy="67455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Line 21"/>
            <p:cNvSpPr>
              <a:spLocks noChangeShapeType="1"/>
            </p:cNvSpPr>
            <p:nvPr/>
          </p:nvSpPr>
          <p:spPr bwMode="auto">
            <a:xfrm>
              <a:off x="457200" y="5452453"/>
              <a:ext cx="391887" cy="0"/>
            </a:xfrm>
            <a:prstGeom prst="line">
              <a:avLst/>
            </a:prstGeom>
            <a:noFill/>
            <a:ln w="63500">
              <a:solidFill>
                <a:schemeClr val="tx1"/>
              </a:solidFill>
              <a:round/>
              <a:headEnd/>
              <a:tailEnd type="triangle" w="lg" len="lg"/>
            </a:ln>
          </p:spPr>
          <p:txBody>
            <a:bodyPr/>
            <a:lstStyle/>
            <a:p>
              <a:endParaRPr lang="en-US"/>
            </a:p>
          </p:txBody>
        </p:sp>
      </p:grpSp>
      <p:pic>
        <p:nvPicPr>
          <p:cNvPr id="2100" name="Picture 52"/>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97234" y="1714311"/>
            <a:ext cx="3840347" cy="965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0" y="4754066"/>
            <a:ext cx="4267200" cy="461665"/>
          </a:xfrm>
          <a:prstGeom prst="rect">
            <a:avLst/>
          </a:prstGeom>
          <a:noFill/>
        </p:spPr>
        <p:txBody>
          <a:bodyPr wrap="square" rtlCol="0">
            <a:spAutoFit/>
          </a:bodyPr>
          <a:lstStyle/>
          <a:p>
            <a:r>
              <a:rPr lang="es-HN" sz="2400" dirty="0" smtClean="0">
                <a:latin typeface="Arial" pitchFamily="34" charset="0"/>
                <a:cs typeface="Arial" pitchFamily="34" charset="0"/>
              </a:rPr>
              <a:t>Con apoyo de:</a:t>
            </a:r>
            <a:endParaRPr lang="en-US" sz="2400" dirty="0">
              <a:latin typeface="Arial" pitchFamily="34" charset="0"/>
              <a:cs typeface="Arial" pitchFamily="34" charset="0"/>
            </a:endParaRPr>
          </a:p>
        </p:txBody>
      </p:sp>
      <p:grpSp>
        <p:nvGrpSpPr>
          <p:cNvPr id="9" name="Group 8"/>
          <p:cNvGrpSpPr/>
          <p:nvPr/>
        </p:nvGrpSpPr>
        <p:grpSpPr>
          <a:xfrm>
            <a:off x="2017407" y="2665167"/>
            <a:ext cx="4548258" cy="1341143"/>
            <a:chOff x="2017407" y="3150144"/>
            <a:chExt cx="4548258" cy="1341143"/>
          </a:xfrm>
        </p:grpSpPr>
        <p:cxnSp>
          <p:nvCxnSpPr>
            <p:cNvPr id="22" name="Straight Connector 21"/>
            <p:cNvCxnSpPr/>
            <p:nvPr/>
          </p:nvCxnSpPr>
          <p:spPr>
            <a:xfrm>
              <a:off x="2017407" y="3150144"/>
              <a:ext cx="1" cy="457699"/>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Line 30"/>
            <p:cNvSpPr>
              <a:spLocks noChangeShapeType="1"/>
            </p:cNvSpPr>
            <p:nvPr/>
          </p:nvSpPr>
          <p:spPr bwMode="auto">
            <a:xfrm>
              <a:off x="4291537" y="3607843"/>
              <a:ext cx="0" cy="883444"/>
            </a:xfrm>
            <a:prstGeom prst="line">
              <a:avLst/>
            </a:prstGeom>
            <a:noFill/>
            <a:ln w="63500">
              <a:solidFill>
                <a:schemeClr val="tx1"/>
              </a:solidFill>
              <a:round/>
              <a:headEnd/>
              <a:tailEnd type="triangle" w="lg" len="lg"/>
            </a:ln>
          </p:spPr>
          <p:txBody>
            <a:bodyPr/>
            <a:lstStyle/>
            <a:p>
              <a:endParaRPr lang="en-US"/>
            </a:p>
          </p:txBody>
        </p:sp>
        <p:cxnSp>
          <p:nvCxnSpPr>
            <p:cNvPr id="30" name="Straight Connector 29"/>
            <p:cNvCxnSpPr/>
            <p:nvPr/>
          </p:nvCxnSpPr>
          <p:spPr>
            <a:xfrm flipH="1">
              <a:off x="2017409" y="3607843"/>
              <a:ext cx="4548256"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565665" y="3211696"/>
              <a:ext cx="0" cy="39614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3318" name="Picture 6" descr="http://www.aidis.org.br/imagens_comum/honduras.gif"/>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3245734" y="5308755"/>
            <a:ext cx="803455" cy="803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02508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2100"/>
                                        </p:tgtEl>
                                        <p:attrNameLst>
                                          <p:attrName>style.visibility</p:attrName>
                                        </p:attrNameLst>
                                      </p:cBhvr>
                                      <p:to>
                                        <p:strVal val="visible"/>
                                      </p:to>
                                    </p:set>
                                    <p:animEffect transition="in" filter="wipe(left)">
                                      <p:cBhvr>
                                        <p:cTn id="10" dur="500"/>
                                        <p:tgtEl>
                                          <p:spTgt spid="2100"/>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childTnLst>
                          </p:cTn>
                        </p:par>
                        <p:par>
                          <p:cTn id="16" fill="hold">
                            <p:stCondLst>
                              <p:cond delay="500"/>
                            </p:stCondLst>
                            <p:childTnLst>
                              <p:par>
                                <p:cTn id="17" presetID="22" presetClass="entr" presetSubtype="1"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left)">
                                      <p:cBhvr>
                                        <p:cTn id="24" dur="500"/>
                                        <p:tgtEl>
                                          <p:spTgt spid="24"/>
                                        </p:tgtEl>
                                      </p:cBhvr>
                                    </p:animEffect>
                                  </p:childTnLst>
                                </p:cTn>
                              </p:par>
                            </p:childTnLst>
                          </p:cTn>
                        </p:par>
                        <p:par>
                          <p:cTn id="25" fill="hold">
                            <p:stCondLst>
                              <p:cond delay="500"/>
                            </p:stCondLst>
                            <p:childTnLst>
                              <p:par>
                                <p:cTn id="26" presetID="1" presetClass="entr" presetSubtype="0"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0-#ppt_w/2"/>
                                          </p:val>
                                        </p:tav>
                                        <p:tav tm="100000">
                                          <p:val>
                                            <p:strVal val="#ppt_x"/>
                                          </p:val>
                                        </p:tav>
                                      </p:tavLst>
                                    </p:anim>
                                    <p:anim calcmode="lin" valueType="num">
                                      <p:cBhvr additive="base">
                                        <p:cTn id="33" dur="500" fill="hold"/>
                                        <p:tgtEl>
                                          <p:spTgt spid="19"/>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0-#ppt_w/2"/>
                                          </p:val>
                                        </p:tav>
                                        <p:tav tm="100000">
                                          <p:val>
                                            <p:strVal val="#ppt_x"/>
                                          </p:val>
                                        </p:tav>
                                      </p:tavLst>
                                    </p:anim>
                                    <p:anim calcmode="lin" valueType="num">
                                      <p:cBhvr additive="base">
                                        <p:cTn id="37" dur="500" fill="hold"/>
                                        <p:tgtEl>
                                          <p:spTgt spid="20"/>
                                        </p:tgtEl>
                                        <p:attrNameLst>
                                          <p:attrName>ppt_y</p:attrName>
                                        </p:attrNameLst>
                                      </p:cBhvr>
                                      <p:tavLst>
                                        <p:tav tm="0">
                                          <p:val>
                                            <p:strVal val="#ppt_y"/>
                                          </p:val>
                                        </p:tav>
                                        <p:tav tm="100000">
                                          <p:val>
                                            <p:strVal val="#ppt_y"/>
                                          </p:val>
                                        </p:tav>
                                      </p:tavLst>
                                    </p:anim>
                                  </p:childTnLst>
                                </p:cTn>
                              </p:par>
                              <p:par>
                                <p:cTn id="38" presetID="1" presetClass="entr" presetSubtype="0"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childTnLst>
                                </p:cTn>
                              </p:par>
                              <p:par>
                                <p:cTn id="40" presetID="2" presetClass="entr" presetSubtype="8" fill="hold" nodeType="withEffect">
                                  <p:stCondLst>
                                    <p:cond delay="0"/>
                                  </p:stCondLst>
                                  <p:childTnLst>
                                    <p:set>
                                      <p:cBhvr>
                                        <p:cTn id="41" dur="1" fill="hold">
                                          <p:stCondLst>
                                            <p:cond delay="0"/>
                                          </p:stCondLst>
                                        </p:cTn>
                                        <p:tgtEl>
                                          <p:spTgt spid="13318"/>
                                        </p:tgtEl>
                                        <p:attrNameLst>
                                          <p:attrName>style.visibility</p:attrName>
                                        </p:attrNameLst>
                                      </p:cBhvr>
                                      <p:to>
                                        <p:strVal val="visible"/>
                                      </p:to>
                                    </p:set>
                                    <p:anim calcmode="lin" valueType="num">
                                      <p:cBhvr additive="base">
                                        <p:cTn id="42" dur="500" fill="hold"/>
                                        <p:tgtEl>
                                          <p:spTgt spid="13318"/>
                                        </p:tgtEl>
                                        <p:attrNameLst>
                                          <p:attrName>ppt_x</p:attrName>
                                        </p:attrNameLst>
                                      </p:cBhvr>
                                      <p:tavLst>
                                        <p:tav tm="0">
                                          <p:val>
                                            <p:strVal val="0-#ppt_w/2"/>
                                          </p:val>
                                        </p:tav>
                                        <p:tav tm="100000">
                                          <p:val>
                                            <p:strVal val="#ppt_x"/>
                                          </p:val>
                                        </p:tav>
                                      </p:tavLst>
                                    </p:anim>
                                    <p:anim calcmode="lin" valueType="num">
                                      <p:cBhvr additive="base">
                                        <p:cTn id="43" dur="500" fill="hold"/>
                                        <p:tgtEl>
                                          <p:spTgt spid="133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Diseños probados</a:t>
            </a:r>
            <a:endParaRPr lang="en-US" dirty="0"/>
          </a:p>
        </p:txBody>
      </p:sp>
      <p:pic>
        <p:nvPicPr>
          <p:cNvPr id="22530" name="Picture 2">
            <a:hlinkClick r:id="rId3"/>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371600" y="1600200"/>
            <a:ext cx="6629513" cy="4197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59075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705600" cy="1020762"/>
          </a:xfrm>
        </p:spPr>
        <p:txBody>
          <a:bodyPr/>
          <a:lstStyle/>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Contenidos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pic>
        <p:nvPicPr>
          <p:cNvPr id="5"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81000" y="1600200"/>
            <a:ext cx="2819400" cy="4295775"/>
          </a:xfrm>
          <a:prstGeom prst="rect">
            <a:avLst/>
          </a:prstGeom>
          <a:noFill/>
          <a:ln w="9525">
            <a:noFill/>
            <a:miter lim="800000"/>
            <a:headEnd/>
            <a:tailEnd/>
          </a:ln>
        </p:spPr>
      </p:pic>
      <p:sp>
        <p:nvSpPr>
          <p:cNvPr id="6" name="Content Placeholder 2"/>
          <p:cNvSpPr txBox="1">
            <a:spLocks/>
          </p:cNvSpPr>
          <p:nvPr/>
        </p:nvSpPr>
        <p:spPr>
          <a:xfrm>
            <a:off x="3733800" y="1752600"/>
            <a:ext cx="5410200" cy="434340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Tx/>
              <a:buBlip>
                <a:blip r:embed="rId3"/>
              </a:buBlip>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Blip>
                <a:blip r:embed="rId4"/>
              </a:buBlip>
            </a:pPr>
            <a:r>
              <a:rPr lang="es-HN" dirty="0" smtClean="0">
                <a:solidFill>
                  <a:schemeClr val="bg1">
                    <a:lumMod val="50000"/>
                  </a:schemeClr>
                </a:solidFill>
                <a:latin typeface="Arial" pitchFamily="34" charset="0"/>
                <a:cs typeface="Arial" pitchFamily="34" charset="0"/>
              </a:rPr>
              <a:t>¿Quién somos? </a:t>
            </a:r>
          </a:p>
          <a:p>
            <a:pPr>
              <a:buFontTx/>
              <a:buBlip>
                <a:blip r:embed="rId4"/>
              </a:buBlip>
            </a:pPr>
            <a:r>
              <a:rPr lang="es-HN" dirty="0" smtClean="0">
                <a:solidFill>
                  <a:schemeClr val="bg1">
                    <a:lumMod val="50000"/>
                  </a:schemeClr>
                </a:solidFill>
                <a:latin typeface="Arial" pitchFamily="34" charset="0"/>
                <a:cs typeface="Arial" pitchFamily="34" charset="0"/>
              </a:rPr>
              <a:t>La razón por que tecnologías convencionales fracasan</a:t>
            </a:r>
            <a:endParaRPr lang="en-US" dirty="0" smtClean="0">
              <a:solidFill>
                <a:schemeClr val="bg1">
                  <a:lumMod val="50000"/>
                </a:schemeClr>
              </a:solidFill>
              <a:latin typeface="Arial" pitchFamily="34" charset="0"/>
              <a:cs typeface="Arial" pitchFamily="34" charset="0"/>
            </a:endParaRPr>
          </a:p>
          <a:p>
            <a:pPr>
              <a:buFontTx/>
              <a:buBlip>
                <a:blip r:embed="rId4"/>
              </a:buBlip>
            </a:pPr>
            <a:r>
              <a:rPr lang="es-HN" dirty="0" smtClean="0">
                <a:solidFill>
                  <a:schemeClr val="bg1">
                    <a:lumMod val="50000"/>
                  </a:schemeClr>
                </a:solidFill>
                <a:latin typeface="Arial" pitchFamily="34" charset="0"/>
                <a:cs typeface="Arial" pitchFamily="34" charset="0"/>
              </a:rPr>
              <a:t>Nuestra filosofía de diseño</a:t>
            </a:r>
          </a:p>
          <a:p>
            <a:pPr>
              <a:buFontTx/>
              <a:buBlip>
                <a:blip r:embed="rId4"/>
              </a:buBlip>
            </a:pPr>
            <a:r>
              <a:rPr lang="es-HN" dirty="0" smtClean="0">
                <a:solidFill>
                  <a:schemeClr val="bg1">
                    <a:lumMod val="50000"/>
                  </a:schemeClr>
                </a:solidFill>
                <a:latin typeface="Arial" pitchFamily="34" charset="0"/>
                <a:cs typeface="Arial" pitchFamily="34" charset="0"/>
              </a:rPr>
              <a:t>La ADT</a:t>
            </a:r>
          </a:p>
          <a:p>
            <a:pPr>
              <a:buFontTx/>
              <a:buBlip>
                <a:blip r:embed="rId4"/>
              </a:buBlip>
            </a:pPr>
            <a:r>
              <a:rPr lang="es-HN" dirty="0" smtClean="0">
                <a:solidFill>
                  <a:schemeClr val="bg1">
                    <a:lumMod val="50000"/>
                  </a:schemeClr>
                </a:solidFill>
                <a:latin typeface="Arial" pitchFamily="34" charset="0"/>
                <a:cs typeface="Arial" pitchFamily="34" charset="0"/>
              </a:rPr>
              <a:t>Nuestra manera de innovación</a:t>
            </a:r>
            <a:endParaRPr lang="en-US" dirty="0" smtClean="0">
              <a:solidFill>
                <a:schemeClr val="bg1">
                  <a:lumMod val="50000"/>
                </a:schemeClr>
              </a:solidFill>
              <a:latin typeface="Arial" pitchFamily="34" charset="0"/>
              <a:cs typeface="Arial" pitchFamily="34" charset="0"/>
            </a:endParaRPr>
          </a:p>
          <a:p>
            <a:pPr>
              <a:buFontTx/>
              <a:buBlip>
                <a:blip r:embed="rId4"/>
              </a:buBlip>
            </a:pPr>
            <a:r>
              <a:rPr lang="es-HN" dirty="0" smtClean="0">
                <a:solidFill>
                  <a:schemeClr val="bg1">
                    <a:lumMod val="50000"/>
                  </a:schemeClr>
                </a:solidFill>
                <a:latin typeface="Arial" pitchFamily="34" charset="0"/>
                <a:cs typeface="Arial" pitchFamily="34" charset="0"/>
              </a:rPr>
              <a:t>La prueba</a:t>
            </a:r>
            <a:endParaRPr lang="en-US" dirty="0" smtClean="0">
              <a:solidFill>
                <a:schemeClr val="bg1">
                  <a:lumMod val="50000"/>
                </a:schemeClr>
              </a:solidFill>
              <a:latin typeface="Arial" pitchFamily="34" charset="0"/>
              <a:cs typeface="Arial" pitchFamily="34" charset="0"/>
            </a:endParaRPr>
          </a:p>
          <a:p>
            <a:endParaRPr lang="en-US" dirty="0">
              <a:solidFill>
                <a:schemeClr val="bg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7021811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500" fill="hold"/>
                                        <p:tgtEl>
                                          <p:spTgt spid="6">
                                            <p:txEl>
                                              <p:pRg st="5" end="5"/>
                                            </p:txEl>
                                          </p:spTgt>
                                        </p:tgtEl>
                                        <p:attrNameLst>
                                          <p:attrName>style.color</p:attrName>
                                        </p:attrNameLst>
                                      </p:cBhvr>
                                      <p:by>
                                        <p:hsl h="0" s="-12549" l="-25098"/>
                                      </p:by>
                                    </p:animClr>
                                    <p:animClr clrSpc="hsl" dir="cw">
                                      <p:cBhvr>
                                        <p:cTn id="7" dur="500" fill="hold"/>
                                        <p:tgtEl>
                                          <p:spTgt spid="6">
                                            <p:txEl>
                                              <p:pRg st="5" end="5"/>
                                            </p:txEl>
                                          </p:spTgt>
                                        </p:tgtEl>
                                        <p:attrNameLst>
                                          <p:attrName>fillcolor</p:attrName>
                                        </p:attrNameLst>
                                      </p:cBhvr>
                                      <p:by>
                                        <p:hsl h="0" s="-12549" l="-25098"/>
                                      </p:by>
                                    </p:animClr>
                                    <p:animClr clrSpc="hsl" dir="cw">
                                      <p:cBhvr>
                                        <p:cTn id="8" dur="500" fill="hold"/>
                                        <p:tgtEl>
                                          <p:spTgt spid="6">
                                            <p:txEl>
                                              <p:pRg st="5" end="5"/>
                                            </p:txEl>
                                          </p:spTgt>
                                        </p:tgtEl>
                                        <p:attrNameLst>
                                          <p:attrName>stroke.color</p:attrName>
                                        </p:attrNameLst>
                                      </p:cBhvr>
                                      <p:by>
                                        <p:hsl h="0" s="-12549" l="-25098"/>
                                      </p:by>
                                    </p:animClr>
                                    <p:set>
                                      <p:cBhvr>
                                        <p:cTn id="9" dur="500" fill="hold"/>
                                        <p:tgtEl>
                                          <p:spTgt spid="6">
                                            <p:txEl>
                                              <p:pRg st="5" end="5"/>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dirty="0" smtClean="0"/>
              <a:t>¡</a:t>
            </a:r>
            <a:r>
              <a:rPr lang="en-US" dirty="0" err="1" smtClean="0"/>
              <a:t>Funciona</a:t>
            </a:r>
            <a:r>
              <a:rPr lang="en-US" dirty="0" smtClean="0"/>
              <a:t>!</a:t>
            </a:r>
          </a:p>
        </p:txBody>
      </p:sp>
      <p:pic>
        <p:nvPicPr>
          <p:cNvPr id="9" name="Picture 2" descr="https://lh3.googleusercontent.com/-wr4NoOPLr7U/T7Vqa-Ci3UI/AAAAAAAAnI4/Y9lPY0dlO_4/s720/100_059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429000" y="1600200"/>
            <a:ext cx="5259203" cy="394440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Marcala 091709 y 091809 014"/>
          <p:cNvPicPr>
            <a:picLocks noGrp="1" noChangeAspect="1" noChangeArrowheads="1"/>
          </p:cNvPicPr>
          <p:nvPr>
            <p:ph sz="half" idx="4294967295"/>
          </p:nvPr>
        </p:nvPicPr>
        <p:blipFill rotWithShape="1">
          <a:blip r:embed="rId4" cstate="print">
            <a:extLst>
              <a:ext uri="{28A0092B-C50C-407E-A947-70E740481C1C}">
                <a14:useLocalDpi xmlns:a14="http://schemas.microsoft.com/office/drawing/2010/main"/>
              </a:ext>
            </a:extLst>
          </a:blip>
          <a:srcRect/>
          <a:stretch/>
        </p:blipFill>
        <p:spPr>
          <a:xfrm>
            <a:off x="723900" y="1600200"/>
            <a:ext cx="2560320" cy="4033939"/>
          </a:xfrm>
          <a:noFill/>
        </p:spPr>
      </p:pic>
      <p:sp>
        <p:nvSpPr>
          <p:cNvPr id="2" name="TextBox 1"/>
          <p:cNvSpPr txBox="1"/>
          <p:nvPr/>
        </p:nvSpPr>
        <p:spPr>
          <a:xfrm>
            <a:off x="594360" y="5638800"/>
            <a:ext cx="2819400" cy="523220"/>
          </a:xfrm>
          <a:prstGeom prst="rect">
            <a:avLst/>
          </a:prstGeom>
          <a:noFill/>
        </p:spPr>
        <p:txBody>
          <a:bodyPr wrap="square" rtlCol="0">
            <a:spAutoFit/>
          </a:bodyPr>
          <a:lstStyle/>
          <a:p>
            <a:r>
              <a:rPr lang="es-HN" sz="2800" dirty="0" err="1" smtClean="0">
                <a:latin typeface="Arial" pitchFamily="34" charset="0"/>
                <a:cs typeface="Arial" pitchFamily="34" charset="0"/>
              </a:rPr>
              <a:t>Marcala</a:t>
            </a:r>
            <a:r>
              <a:rPr lang="es-HN" sz="2800" dirty="0" smtClean="0">
                <a:latin typeface="Arial" pitchFamily="34" charset="0"/>
                <a:cs typeface="Arial" pitchFamily="34" charset="0"/>
              </a:rPr>
              <a:t>, La Paz</a:t>
            </a:r>
            <a:endParaRPr lang="en-US" sz="2800" dirty="0">
              <a:latin typeface="Arial" pitchFamily="34" charset="0"/>
              <a:cs typeface="Arial" pitchFamily="34" charset="0"/>
            </a:endParaRPr>
          </a:p>
        </p:txBody>
      </p:sp>
      <p:sp>
        <p:nvSpPr>
          <p:cNvPr id="11" name="TextBox 10"/>
          <p:cNvSpPr txBox="1"/>
          <p:nvPr/>
        </p:nvSpPr>
        <p:spPr>
          <a:xfrm>
            <a:off x="3543299" y="5544603"/>
            <a:ext cx="5030603" cy="523220"/>
          </a:xfrm>
          <a:prstGeom prst="rect">
            <a:avLst/>
          </a:prstGeom>
          <a:noFill/>
        </p:spPr>
        <p:txBody>
          <a:bodyPr wrap="square" rtlCol="0">
            <a:spAutoFit/>
          </a:bodyPr>
          <a:lstStyle/>
          <a:p>
            <a:r>
              <a:rPr lang="es-HN" sz="2800" dirty="0" smtClean="0">
                <a:latin typeface="Arial" pitchFamily="34" charset="0"/>
                <a:cs typeface="Arial" pitchFamily="34" charset="0"/>
              </a:rPr>
              <a:t>Támara, Francisco Morazán</a:t>
            </a:r>
            <a:endParaRPr lang="en-US" sz="2800" dirty="0">
              <a:latin typeface="Arial" pitchFamily="34" charset="0"/>
              <a:cs typeface="Arial" pitchFamily="34" charset="0"/>
            </a:endParaRPr>
          </a:p>
        </p:txBody>
      </p:sp>
    </p:spTree>
    <p:extLst>
      <p:ext uri="{BB962C8B-B14F-4D97-AF65-F5344CB8AC3E}">
        <p14:creationId xmlns:p14="http://schemas.microsoft.com/office/powerpoint/2010/main" val="29337369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p:cNvGraphicFramePr>
            <a:graphicFrameLocks noGrp="1"/>
          </p:cNvGraphicFramePr>
          <p:nvPr>
            <p:extLst>
              <p:ext uri="{D42A27DB-BD31-4B8C-83A1-F6EECF244321}">
                <p14:modId xmlns:p14="http://schemas.microsoft.com/office/powerpoint/2010/main" val="2746596641"/>
              </p:ext>
            </p:extLst>
          </p:nvPr>
        </p:nvGraphicFramePr>
        <p:xfrm>
          <a:off x="1250224" y="1417962"/>
          <a:ext cx="6536871" cy="4738204"/>
        </p:xfrm>
        <a:graphic>
          <a:graphicData uri="http://schemas.openxmlformats.org/drawingml/2006/chart">
            <c:chart xmlns:c="http://schemas.openxmlformats.org/drawingml/2006/chart" xmlns:r="http://schemas.openxmlformats.org/officeDocument/2006/relationships" r:id="rId2"/>
          </a:graphicData>
        </a:graphic>
      </p:graphicFrame>
      <p:sp>
        <p:nvSpPr>
          <p:cNvPr id="37890" name="Rectangle 2"/>
          <p:cNvSpPr>
            <a:spLocks noGrp="1" noChangeArrowheads="1"/>
          </p:cNvSpPr>
          <p:nvPr>
            <p:ph type="title"/>
          </p:nvPr>
        </p:nvSpPr>
        <p:spPr>
          <a:xfrm>
            <a:off x="0" y="152400"/>
            <a:ext cx="7162800" cy="1143000"/>
          </a:xfrm>
        </p:spPr>
        <p:txBody>
          <a:bodyPr/>
          <a:lstStyle/>
          <a:p>
            <a:pPr eaLnBrk="1" hangingPunct="1"/>
            <a:r>
              <a:rPr lang="es-HN" dirty="0" smtClean="0"/>
              <a:t>El rendimiento</a:t>
            </a:r>
          </a:p>
        </p:txBody>
      </p:sp>
      <p:sp>
        <p:nvSpPr>
          <p:cNvPr id="37892" name="Text Box 6"/>
          <p:cNvSpPr txBox="1">
            <a:spLocks noChangeArrowheads="1"/>
          </p:cNvSpPr>
          <p:nvPr/>
        </p:nvSpPr>
        <p:spPr bwMode="auto">
          <a:xfrm>
            <a:off x="0" y="5596612"/>
            <a:ext cx="9144000" cy="523220"/>
          </a:xfrm>
          <a:prstGeom prst="rect">
            <a:avLst/>
          </a:prstGeom>
          <a:noFill/>
          <a:ln w="9525">
            <a:noFill/>
            <a:miter lim="800000"/>
            <a:headEnd/>
            <a:tailEnd/>
          </a:ln>
        </p:spPr>
        <p:txBody>
          <a:bodyPr wrap="square">
            <a:spAutoFit/>
          </a:bodyPr>
          <a:lstStyle/>
          <a:p>
            <a:r>
              <a:rPr lang="es-HN" sz="2800" dirty="0" smtClean="0">
                <a:latin typeface="Arial" pitchFamily="34" charset="0"/>
                <a:cs typeface="Arial" pitchFamily="34" charset="0"/>
              </a:rPr>
              <a:t>Resultados de </a:t>
            </a:r>
            <a:r>
              <a:rPr lang="es-HN" sz="2800" dirty="0">
                <a:latin typeface="Arial" pitchFamily="34" charset="0"/>
                <a:cs typeface="Arial" pitchFamily="34" charset="0"/>
              </a:rPr>
              <a:t>Cuatro Comunidades – </a:t>
            </a:r>
            <a:r>
              <a:rPr lang="es-HN" sz="2800" dirty="0" smtClean="0">
                <a:latin typeface="Arial" pitchFamily="34" charset="0"/>
                <a:cs typeface="Arial" pitchFamily="34" charset="0"/>
              </a:rPr>
              <a:t>Septiembre 2011</a:t>
            </a:r>
            <a:endParaRPr lang="es-HN" sz="2800" dirty="0">
              <a:latin typeface="Arial" pitchFamily="34" charset="0"/>
              <a:cs typeface="Arial" pitchFamily="34" charset="0"/>
            </a:endParaRPr>
          </a:p>
        </p:txBody>
      </p:sp>
      <p:sp>
        <p:nvSpPr>
          <p:cNvPr id="37893" name="Text Box 7"/>
          <p:cNvSpPr txBox="1">
            <a:spLocks noChangeArrowheads="1"/>
          </p:cNvSpPr>
          <p:nvPr/>
        </p:nvSpPr>
        <p:spPr bwMode="auto">
          <a:xfrm>
            <a:off x="0" y="6591300"/>
            <a:ext cx="1879600" cy="244475"/>
          </a:xfrm>
          <a:prstGeom prst="rect">
            <a:avLst/>
          </a:prstGeom>
          <a:noFill/>
          <a:ln w="9525">
            <a:noFill/>
            <a:miter lim="800000"/>
            <a:headEnd/>
            <a:tailEnd/>
          </a:ln>
        </p:spPr>
        <p:txBody>
          <a:bodyPr wrap="none">
            <a:spAutoFit/>
          </a:bodyPr>
          <a:lstStyle/>
          <a:p>
            <a:r>
              <a:rPr lang="es-HN" sz="1000"/>
              <a:t>Fuente: datos del operador</a:t>
            </a:r>
          </a:p>
        </p:txBody>
      </p:sp>
      <p:cxnSp>
        <p:nvCxnSpPr>
          <p:cNvPr id="4" name="Straight Connector 3"/>
          <p:cNvCxnSpPr/>
          <p:nvPr/>
        </p:nvCxnSpPr>
        <p:spPr>
          <a:xfrm>
            <a:off x="2057400" y="3886200"/>
            <a:ext cx="5410200" cy="0"/>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0" name="Text Box 6"/>
          <p:cNvSpPr txBox="1">
            <a:spLocks noChangeArrowheads="1"/>
          </p:cNvSpPr>
          <p:nvPr/>
        </p:nvSpPr>
        <p:spPr bwMode="auto">
          <a:xfrm>
            <a:off x="4762500" y="3319790"/>
            <a:ext cx="4305300" cy="523220"/>
          </a:xfrm>
          <a:prstGeom prst="rect">
            <a:avLst/>
          </a:prstGeom>
          <a:noFill/>
          <a:ln w="9525">
            <a:noFill/>
            <a:miter lim="800000"/>
            <a:headEnd/>
            <a:tailEnd/>
          </a:ln>
        </p:spPr>
        <p:txBody>
          <a:bodyPr wrap="square">
            <a:spAutoFit/>
          </a:bodyPr>
          <a:lstStyle/>
          <a:p>
            <a:r>
              <a:rPr lang="es-HN" sz="2800" b="1" dirty="0" smtClean="0">
                <a:solidFill>
                  <a:srgbClr val="FF0000"/>
                </a:solidFill>
                <a:latin typeface="Nyala" pitchFamily="2" charset="0"/>
              </a:rPr>
              <a:t>Norma Hondureña y Brasileña</a:t>
            </a:r>
            <a:endParaRPr lang="es-HN" sz="2800" b="1" dirty="0">
              <a:solidFill>
                <a:srgbClr val="FF0000"/>
              </a:solidFill>
              <a:latin typeface="Nyala" pitchFamily="2" charset="0"/>
            </a:endParaRPr>
          </a:p>
        </p:txBody>
      </p:sp>
    </p:spTree>
    <p:extLst>
      <p:ext uri="{BB962C8B-B14F-4D97-AF65-F5344CB8AC3E}">
        <p14:creationId xmlns:p14="http://schemas.microsoft.com/office/powerpoint/2010/main" val="4223655583"/>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idx="4294967295"/>
          </p:nvPr>
        </p:nvSpPr>
        <p:spPr>
          <a:xfrm>
            <a:off x="685800" y="152400"/>
            <a:ext cx="6553200" cy="1143000"/>
          </a:xfrm>
          <a:noFill/>
        </p:spPr>
        <p:txBody>
          <a:bodyPr/>
          <a:lstStyle/>
          <a:p>
            <a:r>
              <a:rPr lang="es-HN" b="1" dirty="0" smtClean="0">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lin ang="5400000" scaled="1"/>
                  <a:tileRect/>
                </a:gradFill>
                <a:effectLst>
                  <a:glow rad="101600">
                    <a:prstClr val="white">
                      <a:lumMod val="50000"/>
                      <a:alpha val="60000"/>
                    </a:prstClr>
                  </a:glow>
                </a:effectLst>
                <a:latin typeface="Verdana" pitchFamily="34" charset="0"/>
                <a:ea typeface="Verdana" pitchFamily="34" charset="0"/>
                <a:cs typeface="Verdana" pitchFamily="34" charset="0"/>
              </a:rPr>
              <a:t>¡Gracias!</a:t>
            </a:r>
            <a:endParaRPr lang="es-HN" dirty="0" smtClean="0"/>
          </a:p>
        </p:txBody>
      </p:sp>
      <p:sp>
        <p:nvSpPr>
          <p:cNvPr id="10" name="Text Box 4"/>
          <p:cNvSpPr txBox="1">
            <a:spLocks noChangeArrowheads="1"/>
          </p:cNvSpPr>
          <p:nvPr/>
        </p:nvSpPr>
        <p:spPr bwMode="auto">
          <a:xfrm>
            <a:off x="4752577" y="2963950"/>
            <a:ext cx="4109245" cy="431800"/>
          </a:xfrm>
          <a:prstGeom prst="rect">
            <a:avLst/>
          </a:prstGeom>
          <a:noFill/>
          <a:ln w="9525">
            <a:noFill/>
            <a:miter lim="800000"/>
            <a:headEnd/>
            <a:tailEnd/>
          </a:ln>
        </p:spPr>
        <p:txBody>
          <a:bodyPr wrap="square">
            <a:spAutoFit/>
          </a:bodyPr>
          <a:lstStyle/>
          <a:p>
            <a:pPr eaLnBrk="0" fontAlgn="base" hangingPunct="0">
              <a:spcBef>
                <a:spcPct val="0"/>
              </a:spcBef>
              <a:spcAft>
                <a:spcPct val="0"/>
              </a:spcAft>
            </a:pPr>
            <a:r>
              <a:rPr lang="es-HN" sz="2200" b="1" dirty="0">
                <a:solidFill>
                  <a:schemeClr val="accent1">
                    <a:lumMod val="60000"/>
                    <a:lumOff val="40000"/>
                  </a:schemeClr>
                </a:solidFill>
              </a:rPr>
              <a:t>http://aguaclara</a:t>
            </a:r>
            <a:r>
              <a:rPr lang="es-HN" sz="2200" b="1" dirty="0" smtClean="0">
                <a:solidFill>
                  <a:schemeClr val="accent1">
                    <a:lumMod val="60000"/>
                    <a:lumOff val="40000"/>
                  </a:schemeClr>
                </a:solidFill>
              </a:rPr>
              <a:t>. cornell.edu</a:t>
            </a:r>
            <a:endParaRPr lang="es-HN" sz="2200" b="1" dirty="0">
              <a:solidFill>
                <a:schemeClr val="accent1">
                  <a:lumMod val="60000"/>
                  <a:lumOff val="40000"/>
                </a:schemeClr>
              </a:solidFill>
            </a:endParaRPr>
          </a:p>
        </p:txBody>
      </p:sp>
      <p:sp>
        <p:nvSpPr>
          <p:cNvPr id="11" name="Text Box 5"/>
          <p:cNvSpPr txBox="1">
            <a:spLocks noChangeArrowheads="1"/>
          </p:cNvSpPr>
          <p:nvPr/>
        </p:nvSpPr>
        <p:spPr bwMode="auto">
          <a:xfrm>
            <a:off x="5516299" y="5529722"/>
            <a:ext cx="2877519" cy="430887"/>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s-HN" sz="2200" b="1" dirty="0">
                <a:solidFill>
                  <a:schemeClr val="accent1">
                    <a:lumMod val="60000"/>
                    <a:lumOff val="40000"/>
                  </a:schemeClr>
                </a:solidFill>
              </a:rPr>
              <a:t>www.apphonduras.org</a:t>
            </a:r>
          </a:p>
        </p:txBody>
      </p:sp>
      <p:pic>
        <p:nvPicPr>
          <p:cNvPr id="12" name="Picture 8" descr="AguaClara Logo Large"/>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76800" y="1813012"/>
            <a:ext cx="3860800" cy="1003300"/>
          </a:xfrm>
          <a:prstGeom prst="rect">
            <a:avLst/>
          </a:prstGeom>
          <a:solidFill>
            <a:schemeClr val="bg1"/>
          </a:solidFill>
          <a:ln w="12700">
            <a:noFill/>
            <a:miter lim="800000"/>
            <a:headEnd/>
            <a:tailEnd/>
          </a:ln>
        </p:spPr>
      </p:pic>
      <p:graphicFrame>
        <p:nvGraphicFramePr>
          <p:cNvPr id="13" name="Object 19"/>
          <p:cNvGraphicFramePr>
            <a:graphicFrameLocks noChangeAspect="1"/>
          </p:cNvGraphicFramePr>
          <p:nvPr>
            <p:extLst>
              <p:ext uri="{D42A27DB-BD31-4B8C-83A1-F6EECF244321}">
                <p14:modId xmlns:p14="http://schemas.microsoft.com/office/powerpoint/2010/main" val="3608136316"/>
              </p:ext>
            </p:extLst>
          </p:nvPr>
        </p:nvGraphicFramePr>
        <p:xfrm>
          <a:off x="6477000" y="3757009"/>
          <a:ext cx="1223962" cy="1792288"/>
        </p:xfrm>
        <a:graphic>
          <a:graphicData uri="http://schemas.openxmlformats.org/presentationml/2006/ole">
            <mc:AlternateContent xmlns:mc="http://schemas.openxmlformats.org/markup-compatibility/2006">
              <mc:Choice xmlns:v="urn:schemas-microsoft-com:vml" Requires="v">
                <p:oleObj spid="_x0000_s14374" r:id="rId4" imgW="2448267" imgH="3134162" progId="">
                  <p:embed/>
                </p:oleObj>
              </mc:Choice>
              <mc:Fallback>
                <p:oleObj r:id="rId4" imgW="2448267" imgH="3134162"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l="14705" t="5054" r="11763" b="2757"/>
                      <a:stretch>
                        <a:fillRect/>
                      </a:stretch>
                    </p:blipFill>
                    <p:spPr bwMode="auto">
                      <a:xfrm>
                        <a:off x="6477000" y="3757009"/>
                        <a:ext cx="1223962" cy="179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14" name="Text Box 5"/>
          <p:cNvSpPr txBox="1">
            <a:spLocks noChangeArrowheads="1"/>
          </p:cNvSpPr>
          <p:nvPr/>
        </p:nvSpPr>
        <p:spPr bwMode="auto">
          <a:xfrm>
            <a:off x="996233" y="5333854"/>
            <a:ext cx="2677336" cy="430887"/>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s-HN" sz="2200" b="1" dirty="0">
                <a:solidFill>
                  <a:schemeClr val="accent1">
                    <a:lumMod val="60000"/>
                    <a:lumOff val="40000"/>
                  </a:schemeClr>
                </a:solidFill>
              </a:rPr>
              <a:t>www.cee.cornell.edu</a:t>
            </a:r>
          </a:p>
        </p:txBody>
      </p:sp>
      <p:pic>
        <p:nvPicPr>
          <p:cNvPr id="15" name="Picture 5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34982" y="4267200"/>
            <a:ext cx="3840347" cy="965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 Box 4"/>
          <p:cNvSpPr txBox="1">
            <a:spLocks noChangeArrowheads="1"/>
          </p:cNvSpPr>
          <p:nvPr/>
        </p:nvSpPr>
        <p:spPr bwMode="auto">
          <a:xfrm>
            <a:off x="467207" y="1807655"/>
            <a:ext cx="3967346" cy="1815882"/>
          </a:xfrm>
          <a:prstGeom prst="rect">
            <a:avLst/>
          </a:prstGeom>
          <a:noFill/>
          <a:ln w="9525">
            <a:noFill/>
            <a:miter lim="800000"/>
            <a:headEnd/>
            <a:tailEnd/>
          </a:ln>
        </p:spPr>
        <p:txBody>
          <a:bodyPr wrap="square">
            <a:spAutoFit/>
          </a:bodyPr>
          <a:lstStyle/>
          <a:p>
            <a:pPr eaLnBrk="0" fontAlgn="base" hangingPunct="0">
              <a:spcBef>
                <a:spcPct val="0"/>
              </a:spcBef>
              <a:spcAft>
                <a:spcPct val="0"/>
              </a:spcAft>
            </a:pPr>
            <a:r>
              <a:rPr lang="es-HN" sz="2800" b="1" dirty="0" smtClean="0">
                <a:latin typeface="Arial" pitchFamily="34" charset="0"/>
                <a:cs typeface="Arial" pitchFamily="34" charset="0"/>
              </a:rPr>
              <a:t>Contacto:</a:t>
            </a:r>
          </a:p>
          <a:p>
            <a:pPr eaLnBrk="0" fontAlgn="base" hangingPunct="0">
              <a:spcBef>
                <a:spcPct val="0"/>
              </a:spcBef>
              <a:spcAft>
                <a:spcPct val="0"/>
              </a:spcAft>
            </a:pPr>
            <a:endParaRPr lang="es-HN" sz="2800" b="1" dirty="0" smtClean="0">
              <a:latin typeface="Arial" pitchFamily="34" charset="0"/>
              <a:cs typeface="Arial" pitchFamily="34" charset="0"/>
            </a:endParaRPr>
          </a:p>
          <a:p>
            <a:pPr eaLnBrk="0" fontAlgn="base" hangingPunct="0">
              <a:spcBef>
                <a:spcPct val="0"/>
              </a:spcBef>
              <a:spcAft>
                <a:spcPct val="0"/>
              </a:spcAft>
            </a:pPr>
            <a:r>
              <a:rPr lang="es-HN" sz="2800" b="1" dirty="0" smtClean="0">
                <a:latin typeface="Arial" pitchFamily="34" charset="0"/>
                <a:cs typeface="Arial" pitchFamily="34" charset="0"/>
              </a:rPr>
              <a:t>Jeff </a:t>
            </a:r>
            <a:r>
              <a:rPr lang="es-HN" sz="2800" b="1" dirty="0" err="1" smtClean="0">
                <a:latin typeface="Arial" pitchFamily="34" charset="0"/>
                <a:cs typeface="Arial" pitchFamily="34" charset="0"/>
              </a:rPr>
              <a:t>Will</a:t>
            </a:r>
            <a:endParaRPr lang="es-HN" sz="2800" b="1" dirty="0" smtClean="0">
              <a:latin typeface="Arial" pitchFamily="34" charset="0"/>
              <a:cs typeface="Arial" pitchFamily="34" charset="0"/>
            </a:endParaRPr>
          </a:p>
          <a:p>
            <a:pPr eaLnBrk="0" fontAlgn="base" hangingPunct="0">
              <a:spcBef>
                <a:spcPct val="0"/>
              </a:spcBef>
              <a:spcAft>
                <a:spcPct val="0"/>
              </a:spcAft>
            </a:pPr>
            <a:r>
              <a:rPr lang="es-HN" sz="2800" b="1" dirty="0" smtClean="0">
                <a:latin typeface="Arial" pitchFamily="34" charset="0"/>
                <a:cs typeface="Arial" pitchFamily="34" charset="0"/>
              </a:rPr>
              <a:t>jcw57@cornell.edu</a:t>
            </a:r>
            <a:endParaRPr lang="es-HN" sz="2800" b="1" dirty="0">
              <a:latin typeface="Arial" pitchFamily="34" charset="0"/>
              <a:cs typeface="Arial" pitchFamily="34" charset="0"/>
            </a:endParaRPr>
          </a:p>
        </p:txBody>
      </p:sp>
    </p:spTree>
    <p:extLst>
      <p:ext uri="{BB962C8B-B14F-4D97-AF65-F5344CB8AC3E}">
        <p14:creationId xmlns:p14="http://schemas.microsoft.com/office/powerpoint/2010/main" val="1139067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60" name="Picture 4" descr="https://lh3.googleusercontent.com/-nkt81VGWrg4/Tzlwx4cqruI/AAAAAAAAmyE/RM9SqjRHmvQ/s800/DSC_128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08572" y="1592967"/>
            <a:ext cx="5984995" cy="3994984"/>
          </a:xfrm>
          <a:prstGeom prst="rect">
            <a:avLst/>
          </a:prstGeom>
          <a:noFill/>
          <a:extLst>
            <a:ext uri="{909E8E84-426E-40DD-AFC4-6F175D3DCCD1}">
              <a14:hiddenFill xmlns:a14="http://schemas.microsoft.com/office/drawing/2010/main">
                <a:solidFill>
                  <a:srgbClr val="FFFFFF"/>
                </a:solidFill>
              </a14:hiddenFill>
            </a:ext>
          </a:extLst>
        </p:spPr>
      </p:pic>
      <p:sp>
        <p:nvSpPr>
          <p:cNvPr id="58370" name="Rectangle 2"/>
          <p:cNvSpPr>
            <a:spLocks noGrp="1" noChangeArrowheads="1"/>
          </p:cNvSpPr>
          <p:nvPr>
            <p:ph type="title" idx="4294967295"/>
          </p:nvPr>
        </p:nvSpPr>
        <p:spPr>
          <a:xfrm>
            <a:off x="0" y="152400"/>
            <a:ext cx="7239000" cy="1143000"/>
          </a:xfrm>
          <a:noFill/>
        </p:spPr>
        <p:txBody>
          <a:bodyPr>
            <a:normAutofit/>
          </a:bodyPr>
          <a:lstStyle/>
          <a:p>
            <a:pPr algn="r"/>
            <a:r>
              <a:rPr lang="en-US"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Un </a:t>
            </a:r>
            <a:r>
              <a:rPr lang="en-US"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resumen</a:t>
            </a:r>
            <a:r>
              <a:rPr lang="en-US"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 visual</a:t>
            </a:r>
            <a:endParaRPr lang="es-HN"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
        <p:nvSpPr>
          <p:cNvPr id="112645" name="Line 5"/>
          <p:cNvSpPr>
            <a:spLocks noChangeShapeType="1"/>
          </p:cNvSpPr>
          <p:nvPr/>
        </p:nvSpPr>
        <p:spPr bwMode="auto">
          <a:xfrm flipV="1">
            <a:off x="1427669" y="2890120"/>
            <a:ext cx="1120554" cy="524343"/>
          </a:xfrm>
          <a:prstGeom prst="line">
            <a:avLst/>
          </a:prstGeom>
          <a:noFill/>
          <a:ln w="38100">
            <a:solidFill>
              <a:schemeClr val="tx1"/>
            </a:solidFill>
            <a:round/>
            <a:headEnd/>
            <a:tailEnd type="triangle" w="med" len="med"/>
          </a:ln>
        </p:spPr>
        <p:txBody>
          <a:bodyPr/>
          <a:lstStyle/>
          <a:p>
            <a:endParaRPr lang="en-US"/>
          </a:p>
        </p:txBody>
      </p:sp>
      <p:sp>
        <p:nvSpPr>
          <p:cNvPr id="112646" name="Line 6"/>
          <p:cNvSpPr>
            <a:spLocks noChangeShapeType="1"/>
          </p:cNvSpPr>
          <p:nvPr/>
        </p:nvSpPr>
        <p:spPr bwMode="auto">
          <a:xfrm flipH="1">
            <a:off x="5574957" y="3590458"/>
            <a:ext cx="2045042" cy="331837"/>
          </a:xfrm>
          <a:prstGeom prst="line">
            <a:avLst/>
          </a:prstGeom>
          <a:noFill/>
          <a:ln w="38100">
            <a:solidFill>
              <a:schemeClr val="tx1"/>
            </a:solidFill>
            <a:round/>
            <a:headEnd/>
            <a:tailEnd type="triangle" w="med" len="med"/>
          </a:ln>
        </p:spPr>
        <p:txBody>
          <a:bodyPr/>
          <a:lstStyle/>
          <a:p>
            <a:endParaRPr lang="en-US"/>
          </a:p>
        </p:txBody>
      </p:sp>
      <p:sp>
        <p:nvSpPr>
          <p:cNvPr id="112647" name="Line 7"/>
          <p:cNvSpPr>
            <a:spLocks noChangeShapeType="1"/>
          </p:cNvSpPr>
          <p:nvPr/>
        </p:nvSpPr>
        <p:spPr bwMode="auto">
          <a:xfrm flipV="1">
            <a:off x="1238185" y="3922295"/>
            <a:ext cx="721704" cy="380716"/>
          </a:xfrm>
          <a:prstGeom prst="line">
            <a:avLst/>
          </a:prstGeom>
          <a:noFill/>
          <a:ln w="38100">
            <a:solidFill>
              <a:schemeClr val="tx1"/>
            </a:solidFill>
            <a:round/>
            <a:headEnd/>
            <a:tailEnd type="triangle" w="med" len="med"/>
          </a:ln>
        </p:spPr>
        <p:txBody>
          <a:bodyPr/>
          <a:lstStyle/>
          <a:p>
            <a:endParaRPr lang="en-US"/>
          </a:p>
        </p:txBody>
      </p:sp>
      <p:sp>
        <p:nvSpPr>
          <p:cNvPr id="112648" name="Line 8"/>
          <p:cNvSpPr>
            <a:spLocks noChangeShapeType="1"/>
          </p:cNvSpPr>
          <p:nvPr/>
        </p:nvSpPr>
        <p:spPr bwMode="auto">
          <a:xfrm flipH="1">
            <a:off x="6344157" y="2571674"/>
            <a:ext cx="1275841" cy="631894"/>
          </a:xfrm>
          <a:prstGeom prst="line">
            <a:avLst/>
          </a:prstGeom>
          <a:noFill/>
          <a:ln w="38100">
            <a:solidFill>
              <a:schemeClr val="tx1"/>
            </a:solidFill>
            <a:round/>
            <a:headEnd/>
            <a:tailEnd type="triangle" w="med" len="med"/>
          </a:ln>
        </p:spPr>
        <p:txBody>
          <a:bodyPr/>
          <a:lstStyle/>
          <a:p>
            <a:endParaRPr lang="en-US"/>
          </a:p>
        </p:txBody>
      </p:sp>
      <p:sp>
        <p:nvSpPr>
          <p:cNvPr id="112649" name="Line 9"/>
          <p:cNvSpPr>
            <a:spLocks noChangeShapeType="1"/>
          </p:cNvSpPr>
          <p:nvPr/>
        </p:nvSpPr>
        <p:spPr bwMode="auto">
          <a:xfrm>
            <a:off x="1468120" y="3414463"/>
            <a:ext cx="1703879" cy="507832"/>
          </a:xfrm>
          <a:prstGeom prst="line">
            <a:avLst/>
          </a:prstGeom>
          <a:noFill/>
          <a:ln w="38100">
            <a:solidFill>
              <a:schemeClr val="tx1"/>
            </a:solidFill>
            <a:round/>
            <a:headEnd/>
            <a:tailEnd type="triangle" w="med" len="med"/>
          </a:ln>
        </p:spPr>
        <p:txBody>
          <a:bodyPr/>
          <a:lstStyle/>
          <a:p>
            <a:endParaRPr lang="en-US"/>
          </a:p>
        </p:txBody>
      </p:sp>
      <p:sp>
        <p:nvSpPr>
          <p:cNvPr id="112650" name="Text Box 10"/>
          <p:cNvSpPr txBox="1">
            <a:spLocks noChangeArrowheads="1"/>
          </p:cNvSpPr>
          <p:nvPr/>
        </p:nvSpPr>
        <p:spPr bwMode="auto">
          <a:xfrm>
            <a:off x="-5268" y="4041227"/>
            <a:ext cx="1498600" cy="1015663"/>
          </a:xfrm>
          <a:prstGeom prst="rect">
            <a:avLst/>
          </a:prstGeom>
          <a:noFill/>
          <a:ln w="9525">
            <a:noFill/>
            <a:miter lim="800000"/>
            <a:headEnd/>
            <a:tailEnd/>
          </a:ln>
        </p:spPr>
        <p:txBody>
          <a:bodyPr>
            <a:spAutoFit/>
          </a:bodyPr>
          <a:lstStyle/>
          <a:p>
            <a:r>
              <a:rPr lang="es-HN" sz="2000" dirty="0" smtClean="0">
                <a:latin typeface="Arial" pitchFamily="34" charset="0"/>
                <a:cs typeface="Arial" pitchFamily="34" charset="0"/>
              </a:rPr>
              <a:t>Ladrillos hecho en la comunidad</a:t>
            </a:r>
            <a:endParaRPr lang="es-HN" sz="2000" dirty="0">
              <a:latin typeface="Arial" pitchFamily="34" charset="0"/>
              <a:cs typeface="Arial" pitchFamily="34" charset="0"/>
            </a:endParaRPr>
          </a:p>
        </p:txBody>
      </p:sp>
      <p:sp>
        <p:nvSpPr>
          <p:cNvPr id="112651" name="Text Box 11"/>
          <p:cNvSpPr txBox="1">
            <a:spLocks noChangeArrowheads="1"/>
          </p:cNvSpPr>
          <p:nvPr/>
        </p:nvSpPr>
        <p:spPr bwMode="auto">
          <a:xfrm>
            <a:off x="7493565" y="2217730"/>
            <a:ext cx="1579504" cy="707886"/>
          </a:xfrm>
          <a:prstGeom prst="rect">
            <a:avLst/>
          </a:prstGeom>
          <a:noFill/>
          <a:ln w="9525">
            <a:noFill/>
            <a:miter lim="800000"/>
            <a:headEnd/>
            <a:tailEnd/>
          </a:ln>
        </p:spPr>
        <p:txBody>
          <a:bodyPr wrap="square">
            <a:spAutoFit/>
          </a:bodyPr>
          <a:lstStyle/>
          <a:p>
            <a:r>
              <a:rPr lang="es-HN" sz="2000" dirty="0" smtClean="0">
                <a:latin typeface="Arial" pitchFamily="34" charset="0"/>
                <a:cs typeface="Arial" pitchFamily="34" charset="0"/>
              </a:rPr>
              <a:t>Ingeniero hondureño</a:t>
            </a:r>
            <a:endParaRPr lang="es-HN" sz="2000" dirty="0">
              <a:latin typeface="Arial" pitchFamily="34" charset="0"/>
              <a:cs typeface="Arial" pitchFamily="34" charset="0"/>
            </a:endParaRPr>
          </a:p>
        </p:txBody>
      </p:sp>
      <p:sp>
        <p:nvSpPr>
          <p:cNvPr id="112652" name="Text Box 12"/>
          <p:cNvSpPr txBox="1">
            <a:spLocks noChangeArrowheads="1"/>
          </p:cNvSpPr>
          <p:nvPr/>
        </p:nvSpPr>
        <p:spPr bwMode="auto">
          <a:xfrm>
            <a:off x="7493565" y="3082627"/>
            <a:ext cx="1579504" cy="1015663"/>
          </a:xfrm>
          <a:prstGeom prst="rect">
            <a:avLst/>
          </a:prstGeom>
          <a:noFill/>
          <a:ln w="9525">
            <a:noFill/>
            <a:miter lim="800000"/>
            <a:headEnd/>
            <a:tailEnd/>
          </a:ln>
        </p:spPr>
        <p:txBody>
          <a:bodyPr wrap="square">
            <a:spAutoFit/>
          </a:bodyPr>
          <a:lstStyle/>
          <a:p>
            <a:r>
              <a:rPr lang="es-HN" sz="2000" dirty="0" smtClean="0">
                <a:latin typeface="Arial" pitchFamily="34" charset="0"/>
                <a:cs typeface="Arial" pitchFamily="34" charset="0"/>
              </a:rPr>
              <a:t>Maestro de obra hondureño</a:t>
            </a:r>
            <a:endParaRPr lang="es-HN" sz="2000" dirty="0">
              <a:latin typeface="Arial" pitchFamily="34" charset="0"/>
              <a:cs typeface="Arial" pitchFamily="34" charset="0"/>
            </a:endParaRPr>
          </a:p>
        </p:txBody>
      </p:sp>
      <p:sp>
        <p:nvSpPr>
          <p:cNvPr id="112653" name="Text Box 13"/>
          <p:cNvSpPr txBox="1">
            <a:spLocks noChangeArrowheads="1"/>
          </p:cNvSpPr>
          <p:nvPr/>
        </p:nvSpPr>
        <p:spPr bwMode="auto">
          <a:xfrm>
            <a:off x="-45719" y="2906632"/>
            <a:ext cx="1579502" cy="1015663"/>
          </a:xfrm>
          <a:prstGeom prst="rect">
            <a:avLst/>
          </a:prstGeom>
          <a:noFill/>
          <a:ln w="9525">
            <a:noFill/>
            <a:miter lim="800000"/>
            <a:headEnd/>
            <a:tailEnd/>
          </a:ln>
        </p:spPr>
        <p:txBody>
          <a:bodyPr wrap="square">
            <a:spAutoFit/>
          </a:bodyPr>
          <a:lstStyle/>
          <a:p>
            <a:r>
              <a:rPr lang="es-HN" sz="2000" dirty="0" smtClean="0">
                <a:latin typeface="Arial" pitchFamily="34" charset="0"/>
                <a:cs typeface="Arial" pitchFamily="34" charset="0"/>
              </a:rPr>
              <a:t>Ayudantes de la comunidad</a:t>
            </a:r>
            <a:endParaRPr lang="es-HN" sz="2000" dirty="0">
              <a:latin typeface="Arial" pitchFamily="34" charset="0"/>
              <a:cs typeface="Arial" pitchFamily="34" charset="0"/>
            </a:endParaRPr>
          </a:p>
        </p:txBody>
      </p:sp>
      <p:sp>
        <p:nvSpPr>
          <p:cNvPr id="58381" name="Text Box 14"/>
          <p:cNvSpPr txBox="1">
            <a:spLocks noChangeArrowheads="1"/>
          </p:cNvSpPr>
          <p:nvPr/>
        </p:nvSpPr>
        <p:spPr bwMode="auto">
          <a:xfrm>
            <a:off x="-70930" y="5762236"/>
            <a:ext cx="9144000" cy="400110"/>
          </a:xfrm>
          <a:prstGeom prst="rect">
            <a:avLst/>
          </a:prstGeom>
          <a:noFill/>
          <a:ln w="9525">
            <a:noFill/>
            <a:miter lim="800000"/>
            <a:headEnd/>
            <a:tailEnd/>
          </a:ln>
        </p:spPr>
        <p:txBody>
          <a:bodyPr>
            <a:spAutoFit/>
          </a:bodyPr>
          <a:lstStyle/>
          <a:p>
            <a:pPr algn="ctr"/>
            <a:r>
              <a:rPr lang="es-HN" sz="2000" dirty="0" smtClean="0">
                <a:latin typeface="Arial" pitchFamily="34" charset="0"/>
                <a:cs typeface="Arial" pitchFamily="34" charset="0"/>
              </a:rPr>
              <a:t>Construcción de la planta de </a:t>
            </a:r>
            <a:r>
              <a:rPr lang="es-HN" sz="2000" dirty="0" err="1" smtClean="0">
                <a:latin typeface="Arial" pitchFamily="34" charset="0"/>
                <a:cs typeface="Arial" pitchFamily="34" charset="0"/>
              </a:rPr>
              <a:t>Atima</a:t>
            </a:r>
            <a:r>
              <a:rPr lang="es-HN" sz="2000" dirty="0" smtClean="0">
                <a:latin typeface="Arial" pitchFamily="34" charset="0"/>
                <a:cs typeface="Arial" pitchFamily="34" charset="0"/>
              </a:rPr>
              <a:t>, Sta. Bárbara, </a:t>
            </a:r>
            <a:r>
              <a:rPr lang="es-HN" sz="2000" dirty="0">
                <a:latin typeface="Arial" pitchFamily="34" charset="0"/>
                <a:cs typeface="Arial" pitchFamily="34" charset="0"/>
              </a:rPr>
              <a:t>Honduras </a:t>
            </a:r>
          </a:p>
        </p:txBody>
      </p:sp>
      <p:sp>
        <p:nvSpPr>
          <p:cNvPr id="16" name="Line 9"/>
          <p:cNvSpPr>
            <a:spLocks noChangeShapeType="1"/>
          </p:cNvSpPr>
          <p:nvPr/>
        </p:nvSpPr>
        <p:spPr bwMode="auto">
          <a:xfrm>
            <a:off x="1427669" y="3414463"/>
            <a:ext cx="892390" cy="357979"/>
          </a:xfrm>
          <a:prstGeom prst="line">
            <a:avLst/>
          </a:prstGeom>
          <a:noFill/>
          <a:ln w="38100">
            <a:solidFill>
              <a:schemeClr val="tx1"/>
            </a:solidFill>
            <a:round/>
            <a:headEnd/>
            <a:tailEnd type="triangle" w="med" len="med"/>
          </a:ln>
        </p:spPr>
        <p:txBody>
          <a:bodyPr/>
          <a:lstStyle/>
          <a:p>
            <a:endParaRPr lang="en-US"/>
          </a:p>
        </p:txBody>
      </p:sp>
      <p:sp>
        <p:nvSpPr>
          <p:cNvPr id="17" name="Line 9"/>
          <p:cNvSpPr>
            <a:spLocks noChangeShapeType="1"/>
          </p:cNvSpPr>
          <p:nvPr/>
        </p:nvSpPr>
        <p:spPr bwMode="auto">
          <a:xfrm flipV="1">
            <a:off x="1533783" y="3152291"/>
            <a:ext cx="2123817" cy="262172"/>
          </a:xfrm>
          <a:prstGeom prst="line">
            <a:avLst/>
          </a:prstGeom>
          <a:noFill/>
          <a:ln w="38100">
            <a:solidFill>
              <a:schemeClr val="tx1"/>
            </a:solidFill>
            <a:round/>
            <a:headEnd/>
            <a:tailEnd type="triangle" w="med" len="med"/>
          </a:ln>
        </p:spPr>
        <p:txBody>
          <a:bodyPr/>
          <a:lstStyle/>
          <a:p>
            <a:endParaRPr lang="en-US"/>
          </a:p>
        </p:txBody>
      </p:sp>
      <p:sp>
        <p:nvSpPr>
          <p:cNvPr id="18" name="Text Box 12"/>
          <p:cNvSpPr txBox="1">
            <a:spLocks noChangeArrowheads="1"/>
          </p:cNvSpPr>
          <p:nvPr/>
        </p:nvSpPr>
        <p:spPr bwMode="auto">
          <a:xfrm>
            <a:off x="7493568" y="4410178"/>
            <a:ext cx="1579504" cy="707886"/>
          </a:xfrm>
          <a:prstGeom prst="rect">
            <a:avLst/>
          </a:prstGeom>
          <a:noFill/>
          <a:ln w="9525">
            <a:noFill/>
            <a:miter lim="800000"/>
            <a:headEnd/>
            <a:tailEnd/>
          </a:ln>
        </p:spPr>
        <p:txBody>
          <a:bodyPr wrap="square">
            <a:spAutoFit/>
          </a:bodyPr>
          <a:lstStyle/>
          <a:p>
            <a:r>
              <a:rPr lang="es-HN" sz="2000" dirty="0" smtClean="0">
                <a:latin typeface="Arial" pitchFamily="34" charset="0"/>
                <a:cs typeface="Arial" pitchFamily="34" charset="0"/>
              </a:rPr>
              <a:t>Albañil hondureño</a:t>
            </a:r>
            <a:endParaRPr lang="es-HN" sz="2000" dirty="0">
              <a:latin typeface="Arial" pitchFamily="34" charset="0"/>
              <a:cs typeface="Arial" pitchFamily="34" charset="0"/>
            </a:endParaRPr>
          </a:p>
        </p:txBody>
      </p:sp>
      <p:sp>
        <p:nvSpPr>
          <p:cNvPr id="19" name="Line 6"/>
          <p:cNvSpPr>
            <a:spLocks noChangeShapeType="1"/>
          </p:cNvSpPr>
          <p:nvPr/>
        </p:nvSpPr>
        <p:spPr bwMode="auto">
          <a:xfrm flipH="1" flipV="1">
            <a:off x="4501069" y="4303011"/>
            <a:ext cx="3118930" cy="461110"/>
          </a:xfrm>
          <a:prstGeom prst="line">
            <a:avLst/>
          </a:prstGeom>
          <a:noFill/>
          <a:ln w="38100">
            <a:solidFill>
              <a:schemeClr val="tx1"/>
            </a:solidFill>
            <a:round/>
            <a:headEnd/>
            <a:tailEnd type="triangle" w="med" len="med"/>
          </a:ln>
        </p:spPr>
        <p:txBody>
          <a:bodyPr/>
          <a:lstStyle/>
          <a:p>
            <a:endParaRPr lang="en-US"/>
          </a:p>
        </p:txBody>
      </p:sp>
      <p:sp>
        <p:nvSpPr>
          <p:cNvPr id="20" name="Text Box 13"/>
          <p:cNvSpPr txBox="1">
            <a:spLocks noChangeArrowheads="1"/>
          </p:cNvSpPr>
          <p:nvPr/>
        </p:nvSpPr>
        <p:spPr bwMode="auto">
          <a:xfrm>
            <a:off x="-15239" y="1752600"/>
            <a:ext cx="1483359" cy="707886"/>
          </a:xfrm>
          <a:prstGeom prst="rect">
            <a:avLst/>
          </a:prstGeom>
          <a:noFill/>
          <a:ln w="9525">
            <a:noFill/>
            <a:miter lim="800000"/>
            <a:headEnd/>
            <a:tailEnd/>
          </a:ln>
        </p:spPr>
        <p:txBody>
          <a:bodyPr wrap="square">
            <a:spAutoFit/>
          </a:bodyPr>
          <a:lstStyle/>
          <a:p>
            <a:r>
              <a:rPr lang="es-HN" sz="2000" dirty="0" smtClean="0">
                <a:latin typeface="Arial" pitchFamily="34" charset="0"/>
                <a:cs typeface="Arial" pitchFamily="34" charset="0"/>
              </a:rPr>
              <a:t>Técnico hondureño</a:t>
            </a:r>
            <a:endParaRPr lang="es-HN" sz="2000" dirty="0">
              <a:latin typeface="Arial" pitchFamily="34" charset="0"/>
              <a:cs typeface="Arial" pitchFamily="34" charset="0"/>
            </a:endParaRPr>
          </a:p>
        </p:txBody>
      </p:sp>
      <p:sp>
        <p:nvSpPr>
          <p:cNvPr id="21" name="Line 9"/>
          <p:cNvSpPr>
            <a:spLocks noChangeShapeType="1"/>
          </p:cNvSpPr>
          <p:nvPr/>
        </p:nvSpPr>
        <p:spPr bwMode="auto">
          <a:xfrm>
            <a:off x="1258151" y="2106542"/>
            <a:ext cx="1637450" cy="465131"/>
          </a:xfrm>
          <a:prstGeom prst="line">
            <a:avLst/>
          </a:prstGeom>
          <a:noFill/>
          <a:ln w="38100">
            <a:solidFill>
              <a:schemeClr val="tx1"/>
            </a:solidFill>
            <a:round/>
            <a:headEnd/>
            <a:tailEnd type="triangle" w="med" len="med"/>
          </a:ln>
        </p:spPr>
        <p:txBody>
          <a:bodyPr/>
          <a:lstStyle/>
          <a:p>
            <a:endParaRPr lang="en-US"/>
          </a:p>
        </p:txBody>
      </p:sp>
    </p:spTree>
    <p:extLst>
      <p:ext uri="{BB962C8B-B14F-4D97-AF65-F5344CB8AC3E}">
        <p14:creationId xmlns:p14="http://schemas.microsoft.com/office/powerpoint/2010/main" val="28925674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left)">
                                      <p:cBhvr>
                                        <p:cTn id="14" dur="500"/>
                                        <p:tgtEl>
                                          <p:spTgt spid="17"/>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12649"/>
                                        </p:tgtEl>
                                        <p:attrNameLst>
                                          <p:attrName>style.visibility</p:attrName>
                                        </p:attrNameLst>
                                      </p:cBhvr>
                                      <p:to>
                                        <p:strVal val="visible"/>
                                      </p:to>
                                    </p:set>
                                    <p:animEffect transition="in" filter="wipe(left)">
                                      <p:cBhvr>
                                        <p:cTn id="17" dur="500"/>
                                        <p:tgtEl>
                                          <p:spTgt spid="112649"/>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12645"/>
                                        </p:tgtEl>
                                        <p:attrNameLst>
                                          <p:attrName>style.visibility</p:attrName>
                                        </p:attrNameLst>
                                      </p:cBhvr>
                                      <p:to>
                                        <p:strVal val="visible"/>
                                      </p:to>
                                    </p:set>
                                    <p:animEffect transition="in" filter="wipe(left)">
                                      <p:cBhvr>
                                        <p:cTn id="20" dur="500"/>
                                        <p:tgtEl>
                                          <p:spTgt spid="112645"/>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12647"/>
                                        </p:tgtEl>
                                        <p:attrNameLst>
                                          <p:attrName>style.visibility</p:attrName>
                                        </p:attrNameLst>
                                      </p:cBhvr>
                                      <p:to>
                                        <p:strVal val="visible"/>
                                      </p:to>
                                    </p:set>
                                    <p:animEffect transition="in" filter="wipe(left)">
                                      <p:cBhvr>
                                        <p:cTn id="24" dur="500"/>
                                        <p:tgtEl>
                                          <p:spTgt spid="112647"/>
                                        </p:tgtEl>
                                      </p:cBhvr>
                                    </p:animEffect>
                                  </p:childTnLst>
                                </p:cTn>
                              </p:par>
                            </p:childTnLst>
                          </p:cTn>
                        </p:par>
                        <p:par>
                          <p:cTn id="25" fill="hold">
                            <p:stCondLst>
                              <p:cond delay="1500"/>
                            </p:stCondLst>
                            <p:childTnLst>
                              <p:par>
                                <p:cTn id="26" presetID="22" presetClass="entr" presetSubtype="2"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right)">
                                      <p:cBhvr>
                                        <p:cTn id="28" dur="500"/>
                                        <p:tgtEl>
                                          <p:spTgt spid="19"/>
                                        </p:tgtEl>
                                      </p:cBhvr>
                                    </p:animEffect>
                                  </p:childTnLst>
                                </p:cTn>
                              </p:par>
                            </p:childTnLst>
                          </p:cTn>
                        </p:par>
                        <p:par>
                          <p:cTn id="29" fill="hold">
                            <p:stCondLst>
                              <p:cond delay="2000"/>
                            </p:stCondLst>
                            <p:childTnLst>
                              <p:par>
                                <p:cTn id="30" presetID="22" presetClass="entr" presetSubtype="2" fill="hold" grpId="0" nodeType="afterEffect">
                                  <p:stCondLst>
                                    <p:cond delay="0"/>
                                  </p:stCondLst>
                                  <p:childTnLst>
                                    <p:set>
                                      <p:cBhvr>
                                        <p:cTn id="31" dur="1" fill="hold">
                                          <p:stCondLst>
                                            <p:cond delay="0"/>
                                          </p:stCondLst>
                                        </p:cTn>
                                        <p:tgtEl>
                                          <p:spTgt spid="112646"/>
                                        </p:tgtEl>
                                        <p:attrNameLst>
                                          <p:attrName>style.visibility</p:attrName>
                                        </p:attrNameLst>
                                      </p:cBhvr>
                                      <p:to>
                                        <p:strVal val="visible"/>
                                      </p:to>
                                    </p:set>
                                    <p:animEffect transition="in" filter="wipe(right)">
                                      <p:cBhvr>
                                        <p:cTn id="32" dur="500"/>
                                        <p:tgtEl>
                                          <p:spTgt spid="112646"/>
                                        </p:tgtEl>
                                      </p:cBhvr>
                                    </p:animEffect>
                                  </p:childTnLst>
                                </p:cTn>
                              </p:par>
                            </p:childTnLst>
                          </p:cTn>
                        </p:par>
                        <p:par>
                          <p:cTn id="33" fill="hold">
                            <p:stCondLst>
                              <p:cond delay="2500"/>
                            </p:stCondLst>
                            <p:childTnLst>
                              <p:par>
                                <p:cTn id="34" presetID="22" presetClass="entr" presetSubtype="2" fill="hold" grpId="0" nodeType="afterEffect">
                                  <p:stCondLst>
                                    <p:cond delay="0"/>
                                  </p:stCondLst>
                                  <p:childTnLst>
                                    <p:set>
                                      <p:cBhvr>
                                        <p:cTn id="35" dur="1" fill="hold">
                                          <p:stCondLst>
                                            <p:cond delay="0"/>
                                          </p:stCondLst>
                                        </p:cTn>
                                        <p:tgtEl>
                                          <p:spTgt spid="112648"/>
                                        </p:tgtEl>
                                        <p:attrNameLst>
                                          <p:attrName>style.visibility</p:attrName>
                                        </p:attrNameLst>
                                      </p:cBhvr>
                                      <p:to>
                                        <p:strVal val="visible"/>
                                      </p:to>
                                    </p:set>
                                    <p:animEffect transition="in" filter="wipe(right)">
                                      <p:cBhvr>
                                        <p:cTn id="36" dur="500"/>
                                        <p:tgtEl>
                                          <p:spTgt spid="1126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5" grpId="0" animBg="1"/>
      <p:bldP spid="112646" grpId="0" animBg="1"/>
      <p:bldP spid="112647" grpId="0" animBg="1"/>
      <p:bldP spid="112648" grpId="0" animBg="1"/>
      <p:bldP spid="112649" grpId="0" animBg="1"/>
      <p:bldP spid="16" grpId="0" animBg="1"/>
      <p:bldP spid="17" grpId="0" animBg="1"/>
      <p:bldP spid="19" grpId="0" animBg="1"/>
      <p:bldP spid="2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Nuestra</a:t>
            </a:r>
            <a:r>
              <a:rPr lang="en-US" dirty="0" smtClean="0"/>
              <a:t> red</a:t>
            </a:r>
            <a:endParaRPr lang="en-US" dirty="0"/>
          </a:p>
        </p:txBody>
      </p:sp>
      <p:sp>
        <p:nvSpPr>
          <p:cNvPr id="22" name="Rounded Rectangle 21">
            <a:hlinkClick r:id="" action="ppaction://noaction"/>
          </p:cNvPr>
          <p:cNvSpPr/>
          <p:nvPr/>
        </p:nvSpPr>
        <p:spPr>
          <a:xfrm>
            <a:off x="1447800" y="1805485"/>
            <a:ext cx="1828800" cy="1005840"/>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bg1"/>
                </a:solidFill>
              </a:rPr>
              <a:t>Cornell University</a:t>
            </a:r>
          </a:p>
          <a:p>
            <a:pPr algn="ctr"/>
            <a:r>
              <a:rPr lang="en-US" dirty="0" smtClean="0">
                <a:solidFill>
                  <a:schemeClr val="bg1"/>
                </a:solidFill>
              </a:rPr>
              <a:t>AguaClara R&amp;D</a:t>
            </a:r>
          </a:p>
        </p:txBody>
      </p:sp>
      <p:cxnSp>
        <p:nvCxnSpPr>
          <p:cNvPr id="12" name="Elbow Connector 11"/>
          <p:cNvCxnSpPr>
            <a:stCxn id="41" idx="1"/>
            <a:endCxn id="22" idx="3"/>
          </p:cNvCxnSpPr>
          <p:nvPr/>
        </p:nvCxnSpPr>
        <p:spPr>
          <a:xfrm rot="10800000">
            <a:off x="3276600" y="2321105"/>
            <a:ext cx="342900" cy="0"/>
          </a:xfrm>
          <a:prstGeom prst="curvedConnector3">
            <a:avLst>
              <a:gd name="adj1" fmla="val 50000"/>
            </a:avLst>
          </a:prstGeom>
          <a:ln w="25400">
            <a:prstDash val="solid"/>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1" name="Elbow Connector 11"/>
          <p:cNvCxnSpPr>
            <a:stCxn id="20" idx="2"/>
            <a:endCxn id="87" idx="0"/>
          </p:cNvCxnSpPr>
          <p:nvPr/>
        </p:nvCxnSpPr>
        <p:spPr>
          <a:xfrm rot="5400000">
            <a:off x="5968524" y="2544439"/>
            <a:ext cx="604493" cy="1174460"/>
          </a:xfrm>
          <a:prstGeom prst="curvedConnector3">
            <a:avLst>
              <a:gd name="adj1" fmla="val 50000"/>
            </a:avLst>
          </a:prstGeom>
          <a:ln w="25400">
            <a:prstDash val="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5" name="Elbow Connector 11"/>
          <p:cNvCxnSpPr>
            <a:stCxn id="20" idx="2"/>
            <a:endCxn id="19" idx="0"/>
          </p:cNvCxnSpPr>
          <p:nvPr/>
        </p:nvCxnSpPr>
        <p:spPr>
          <a:xfrm rot="16200000" flipH="1">
            <a:off x="7073424" y="2613999"/>
            <a:ext cx="604493" cy="1035340"/>
          </a:xfrm>
          <a:prstGeom prst="curvedConnector3">
            <a:avLst>
              <a:gd name="adj1" fmla="val 50000"/>
            </a:avLst>
          </a:prstGeom>
          <a:ln w="25400">
            <a:prstDash val="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nvGrpSpPr>
          <p:cNvPr id="4" name="Group 43"/>
          <p:cNvGrpSpPr/>
          <p:nvPr/>
        </p:nvGrpSpPr>
        <p:grpSpPr>
          <a:xfrm>
            <a:off x="116552" y="4655916"/>
            <a:ext cx="3445027" cy="369332"/>
            <a:chOff x="609600" y="5257800"/>
            <a:chExt cx="3445027" cy="369332"/>
          </a:xfrm>
        </p:grpSpPr>
        <p:cxnSp>
          <p:nvCxnSpPr>
            <p:cNvPr id="31" name="Straight Connector 30"/>
            <p:cNvCxnSpPr/>
            <p:nvPr/>
          </p:nvCxnSpPr>
          <p:spPr>
            <a:xfrm>
              <a:off x="609600" y="5442466"/>
              <a:ext cx="1143000" cy="0"/>
            </a:xfrm>
            <a:prstGeom prst="line">
              <a:avLst/>
            </a:prstGeom>
            <a:ln w="25400">
              <a:prstDash val="solid"/>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905000" y="5257800"/>
              <a:ext cx="2149627" cy="369332"/>
            </a:xfrm>
            <a:prstGeom prst="rect">
              <a:avLst/>
            </a:prstGeom>
            <a:noFill/>
          </p:spPr>
          <p:txBody>
            <a:bodyPr wrap="none" rtlCol="0">
              <a:spAutoFit/>
            </a:bodyPr>
            <a:lstStyle/>
            <a:p>
              <a:r>
                <a:rPr lang="es-HN" smtClean="0"/>
                <a:t>Apoyo de innovación</a:t>
              </a:r>
            </a:p>
          </p:txBody>
        </p:sp>
      </p:grpSp>
      <p:grpSp>
        <p:nvGrpSpPr>
          <p:cNvPr id="5" name="Group 44"/>
          <p:cNvGrpSpPr/>
          <p:nvPr/>
        </p:nvGrpSpPr>
        <p:grpSpPr>
          <a:xfrm>
            <a:off x="116552" y="5151216"/>
            <a:ext cx="4680814" cy="369332"/>
            <a:chOff x="609600" y="5791200"/>
            <a:chExt cx="4680814" cy="369332"/>
          </a:xfrm>
        </p:grpSpPr>
        <p:cxnSp>
          <p:nvCxnSpPr>
            <p:cNvPr id="32" name="Straight Connector 31"/>
            <p:cNvCxnSpPr/>
            <p:nvPr/>
          </p:nvCxnSpPr>
          <p:spPr>
            <a:xfrm>
              <a:off x="609600" y="5975866"/>
              <a:ext cx="1143000" cy="0"/>
            </a:xfrm>
            <a:prstGeom prst="line">
              <a:avLst/>
            </a:prstGeom>
            <a:ln w="25400">
              <a:prstDash val="lgDash"/>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5000" y="5791200"/>
              <a:ext cx="3385414" cy="369332"/>
            </a:xfrm>
            <a:prstGeom prst="rect">
              <a:avLst/>
            </a:prstGeom>
            <a:noFill/>
          </p:spPr>
          <p:txBody>
            <a:bodyPr wrap="none" rtlCol="0">
              <a:spAutoFit/>
            </a:bodyPr>
            <a:lstStyle/>
            <a:p>
              <a:r>
                <a:rPr lang="es-HN" dirty="0" smtClean="0"/>
                <a:t>Apoyo técnico de implementación</a:t>
              </a:r>
            </a:p>
          </p:txBody>
        </p:sp>
      </p:grpSp>
      <p:grpSp>
        <p:nvGrpSpPr>
          <p:cNvPr id="6" name="Group 45"/>
          <p:cNvGrpSpPr/>
          <p:nvPr/>
        </p:nvGrpSpPr>
        <p:grpSpPr>
          <a:xfrm>
            <a:off x="116552" y="5646516"/>
            <a:ext cx="4781419" cy="369332"/>
            <a:chOff x="609600" y="6248400"/>
            <a:chExt cx="4781419" cy="369332"/>
          </a:xfrm>
        </p:grpSpPr>
        <p:cxnSp>
          <p:nvCxnSpPr>
            <p:cNvPr id="33" name="Straight Connector 32"/>
            <p:cNvCxnSpPr/>
            <p:nvPr/>
          </p:nvCxnSpPr>
          <p:spPr>
            <a:xfrm>
              <a:off x="609600" y="6433066"/>
              <a:ext cx="1143000" cy="0"/>
            </a:xfrm>
            <a:prstGeom prst="line">
              <a:avLst/>
            </a:prstGeom>
            <a:ln w="50800">
              <a:solidFill>
                <a:srgbClr val="00B050"/>
              </a:solidFill>
              <a:prstDash val="solid"/>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1905000" y="6248400"/>
              <a:ext cx="3486019" cy="369332"/>
            </a:xfrm>
            <a:prstGeom prst="rect">
              <a:avLst/>
            </a:prstGeom>
            <a:noFill/>
          </p:spPr>
          <p:txBody>
            <a:bodyPr wrap="none" rtlCol="0">
              <a:spAutoFit/>
            </a:bodyPr>
            <a:lstStyle/>
            <a:p>
              <a:r>
                <a:rPr lang="es-HN" smtClean="0"/>
                <a:t>Apoyo de diseño y implementación</a:t>
              </a:r>
            </a:p>
          </p:txBody>
        </p:sp>
      </p:grpSp>
      <p:cxnSp>
        <p:nvCxnSpPr>
          <p:cNvPr id="37" name="Elbow Connector 11"/>
          <p:cNvCxnSpPr>
            <a:stCxn id="87" idx="1"/>
            <a:endCxn id="79" idx="3"/>
          </p:cNvCxnSpPr>
          <p:nvPr/>
        </p:nvCxnSpPr>
        <p:spPr>
          <a:xfrm flipH="1">
            <a:off x="4426240" y="3814916"/>
            <a:ext cx="304800" cy="0"/>
          </a:xfrm>
          <a:prstGeom prst="straightConnector1">
            <a:avLst/>
          </a:prstGeom>
          <a:ln w="25400">
            <a:prstDash val="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87" name="Rounded Rectangle 86">
            <a:hlinkClick r:id="rId3" action="ppaction://hlinksldjump"/>
          </p:cNvPr>
          <p:cNvSpPr/>
          <p:nvPr/>
        </p:nvSpPr>
        <p:spPr>
          <a:xfrm>
            <a:off x="4731040" y="3433916"/>
            <a:ext cx="1905000" cy="762000"/>
          </a:xfrm>
          <a:prstGeom prst="roundRect">
            <a:avLst/>
          </a:prstGeom>
          <a:solidFill>
            <a:schemeClr val="accent3">
              <a:lumMod val="40000"/>
              <a:lumOff val="6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2"/>
                </a:solidFill>
              </a:rPr>
              <a:t>Guatemala AP  INFOM </a:t>
            </a:r>
            <a:endParaRPr lang="en-US" dirty="0">
              <a:solidFill>
                <a:schemeClr val="tx2"/>
              </a:solidFill>
            </a:endParaRPr>
          </a:p>
        </p:txBody>
      </p:sp>
      <p:sp>
        <p:nvSpPr>
          <p:cNvPr id="19" name="Rounded Rectangle 18">
            <a:hlinkClick r:id="rId3" action="ppaction://hlinksldjump"/>
          </p:cNvPr>
          <p:cNvSpPr/>
          <p:nvPr/>
        </p:nvSpPr>
        <p:spPr>
          <a:xfrm>
            <a:off x="6940840" y="3433916"/>
            <a:ext cx="1905000" cy="762000"/>
          </a:xfrm>
          <a:prstGeom prst="roundRect">
            <a:avLst/>
          </a:prstGeom>
          <a:solidFill>
            <a:schemeClr val="accent3">
              <a:lumMod val="40000"/>
              <a:lumOff val="6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2"/>
                </a:solidFill>
              </a:rPr>
              <a:t>Nicaragua AP CARE</a:t>
            </a:r>
            <a:endParaRPr lang="en-US" dirty="0">
              <a:solidFill>
                <a:schemeClr val="tx2"/>
              </a:solidFill>
            </a:endParaRPr>
          </a:p>
        </p:txBody>
      </p:sp>
      <p:cxnSp>
        <p:nvCxnSpPr>
          <p:cNvPr id="40" name="Elbow Connector 11"/>
          <p:cNvCxnSpPr>
            <a:stCxn id="19" idx="1"/>
            <a:endCxn id="87" idx="3"/>
          </p:cNvCxnSpPr>
          <p:nvPr/>
        </p:nvCxnSpPr>
        <p:spPr>
          <a:xfrm flipH="1">
            <a:off x="6636040" y="3814916"/>
            <a:ext cx="304800" cy="0"/>
          </a:xfrm>
          <a:prstGeom prst="straightConnector1">
            <a:avLst/>
          </a:prstGeom>
          <a:ln w="25400">
            <a:prstDash val="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41" name="Rounded Rectangle 40">
            <a:hlinkClick r:id="rId4" action="ppaction://hlinksldjump"/>
          </p:cNvPr>
          <p:cNvSpPr/>
          <p:nvPr/>
        </p:nvSpPr>
        <p:spPr>
          <a:xfrm>
            <a:off x="3619500" y="1805485"/>
            <a:ext cx="1828800" cy="10058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AguaClara Inc.</a:t>
            </a:r>
            <a:endParaRPr lang="en-US" dirty="0"/>
          </a:p>
        </p:txBody>
      </p:sp>
      <p:cxnSp>
        <p:nvCxnSpPr>
          <p:cNvPr id="42" name="Elbow Connector 11"/>
          <p:cNvCxnSpPr>
            <a:stCxn id="41" idx="2"/>
            <a:endCxn id="87" idx="0"/>
          </p:cNvCxnSpPr>
          <p:nvPr/>
        </p:nvCxnSpPr>
        <p:spPr>
          <a:xfrm rot="16200000" flipH="1">
            <a:off x="4797425" y="2547800"/>
            <a:ext cx="622591" cy="1149640"/>
          </a:xfrm>
          <a:prstGeom prst="curvedConnector3">
            <a:avLst>
              <a:gd name="adj1" fmla="val 50000"/>
            </a:avLst>
          </a:prstGeom>
          <a:ln w="25400">
            <a:solidFill>
              <a:srgbClr val="00B050"/>
            </a:solidFill>
            <a:prstDash val="solid"/>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62" name="Elbow Connector 11"/>
          <p:cNvCxnSpPr>
            <a:stCxn id="41" idx="2"/>
            <a:endCxn id="19" idx="0"/>
          </p:cNvCxnSpPr>
          <p:nvPr/>
        </p:nvCxnSpPr>
        <p:spPr>
          <a:xfrm rot="16200000" flipH="1">
            <a:off x="5902325" y="1442900"/>
            <a:ext cx="622591" cy="3359440"/>
          </a:xfrm>
          <a:prstGeom prst="curvedConnector3">
            <a:avLst>
              <a:gd name="adj1" fmla="val 50000"/>
            </a:avLst>
          </a:prstGeom>
          <a:ln w="25400">
            <a:solidFill>
              <a:srgbClr val="00B050"/>
            </a:solidFill>
            <a:prstDash val="solid"/>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50" name="Elbow Connector 11"/>
          <p:cNvCxnSpPr>
            <a:stCxn id="20" idx="2"/>
            <a:endCxn id="79" idx="0"/>
          </p:cNvCxnSpPr>
          <p:nvPr/>
        </p:nvCxnSpPr>
        <p:spPr>
          <a:xfrm rot="5400000">
            <a:off x="4863624" y="1439539"/>
            <a:ext cx="604493" cy="3384260"/>
          </a:xfrm>
          <a:prstGeom prst="curvedConnector3">
            <a:avLst>
              <a:gd name="adj1" fmla="val 50000"/>
            </a:avLst>
          </a:prstGeom>
          <a:ln w="25400">
            <a:prstDash val="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58" name="Elbow Connector 11"/>
          <p:cNvCxnSpPr>
            <a:stCxn id="22" idx="0"/>
            <a:endCxn id="20" idx="0"/>
          </p:cNvCxnSpPr>
          <p:nvPr/>
        </p:nvCxnSpPr>
        <p:spPr>
          <a:xfrm rot="16200000" flipH="1">
            <a:off x="4601051" y="-433366"/>
            <a:ext cx="18098" cy="4495800"/>
          </a:xfrm>
          <a:prstGeom prst="curvedConnector3">
            <a:avLst>
              <a:gd name="adj1" fmla="val -1263123"/>
            </a:avLst>
          </a:prstGeom>
          <a:ln w="25400">
            <a:prstDash val="solid"/>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75" name="Rounded Rectangle 74">
            <a:hlinkClick r:id="rId3" action="ppaction://hlinksldjump"/>
          </p:cNvPr>
          <p:cNvSpPr/>
          <p:nvPr/>
        </p:nvSpPr>
        <p:spPr>
          <a:xfrm>
            <a:off x="311440" y="3433916"/>
            <a:ext cx="1905000" cy="762000"/>
          </a:xfrm>
          <a:prstGeom prst="roundRect">
            <a:avLst/>
          </a:prstGeom>
          <a:solidFill>
            <a:schemeClr val="accent3">
              <a:lumMod val="40000"/>
              <a:lumOff val="6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2"/>
                </a:solidFill>
              </a:rPr>
              <a:t>Ethiopia AP </a:t>
            </a:r>
            <a:br>
              <a:rPr lang="en-US" dirty="0" smtClean="0">
                <a:solidFill>
                  <a:schemeClr val="tx2"/>
                </a:solidFill>
              </a:rPr>
            </a:br>
            <a:r>
              <a:rPr lang="en-US" dirty="0" smtClean="0">
                <a:solidFill>
                  <a:schemeClr val="tx2"/>
                </a:solidFill>
              </a:rPr>
              <a:t>Bahir Dar U</a:t>
            </a:r>
            <a:endParaRPr lang="en-US" dirty="0">
              <a:solidFill>
                <a:schemeClr val="tx2"/>
              </a:solidFill>
            </a:endParaRPr>
          </a:p>
        </p:txBody>
      </p:sp>
      <p:cxnSp>
        <p:nvCxnSpPr>
          <p:cNvPr id="77" name="Elbow Connector 11"/>
          <p:cNvCxnSpPr>
            <a:stCxn id="79" idx="1"/>
            <a:endCxn id="75" idx="3"/>
          </p:cNvCxnSpPr>
          <p:nvPr/>
        </p:nvCxnSpPr>
        <p:spPr>
          <a:xfrm flipH="1">
            <a:off x="2216440" y="3814916"/>
            <a:ext cx="304800" cy="0"/>
          </a:xfrm>
          <a:prstGeom prst="straightConnector1">
            <a:avLst/>
          </a:prstGeom>
          <a:ln w="25400">
            <a:prstDash val="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79" name="Rounded Rectangle 78">
            <a:hlinkClick r:id="rId3" action="ppaction://hlinksldjump"/>
          </p:cNvPr>
          <p:cNvSpPr/>
          <p:nvPr/>
        </p:nvSpPr>
        <p:spPr>
          <a:xfrm>
            <a:off x="2521240" y="3433916"/>
            <a:ext cx="1905000" cy="762000"/>
          </a:xfrm>
          <a:prstGeom prst="roundRect">
            <a:avLst/>
          </a:prstGeom>
          <a:solidFill>
            <a:schemeClr val="accent3">
              <a:lumMod val="40000"/>
              <a:lumOff val="6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2"/>
                </a:solidFill>
              </a:rPr>
              <a:t>Colombia AP </a:t>
            </a:r>
            <a:br>
              <a:rPr lang="en-US" dirty="0" smtClean="0">
                <a:solidFill>
                  <a:schemeClr val="tx2"/>
                </a:solidFill>
              </a:rPr>
            </a:br>
            <a:r>
              <a:rPr lang="en-US" dirty="0" err="1" smtClean="0">
                <a:solidFill>
                  <a:schemeClr val="tx2"/>
                </a:solidFill>
              </a:rPr>
              <a:t>AguaNova</a:t>
            </a:r>
            <a:endParaRPr lang="en-US" dirty="0">
              <a:solidFill>
                <a:schemeClr val="tx2"/>
              </a:solidFill>
            </a:endParaRPr>
          </a:p>
        </p:txBody>
      </p:sp>
      <p:cxnSp>
        <p:nvCxnSpPr>
          <p:cNvPr id="82" name="Elbow Connector 11"/>
          <p:cNvCxnSpPr>
            <a:stCxn id="41" idx="2"/>
            <a:endCxn id="79" idx="0"/>
          </p:cNvCxnSpPr>
          <p:nvPr/>
        </p:nvCxnSpPr>
        <p:spPr>
          <a:xfrm rot="5400000">
            <a:off x="3692525" y="2592540"/>
            <a:ext cx="622591" cy="1060160"/>
          </a:xfrm>
          <a:prstGeom prst="curvedConnector3">
            <a:avLst>
              <a:gd name="adj1" fmla="val 50000"/>
            </a:avLst>
          </a:prstGeom>
          <a:ln w="25400">
            <a:solidFill>
              <a:srgbClr val="00B050"/>
            </a:solidFill>
            <a:prstDash val="solid"/>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85" name="Elbow Connector 11"/>
          <p:cNvCxnSpPr>
            <a:stCxn id="41" idx="2"/>
            <a:endCxn id="75" idx="0"/>
          </p:cNvCxnSpPr>
          <p:nvPr/>
        </p:nvCxnSpPr>
        <p:spPr>
          <a:xfrm rot="5400000">
            <a:off x="2587625" y="1487640"/>
            <a:ext cx="622591" cy="3269960"/>
          </a:xfrm>
          <a:prstGeom prst="curvedConnector3">
            <a:avLst>
              <a:gd name="adj1" fmla="val 50000"/>
            </a:avLst>
          </a:prstGeom>
          <a:ln w="25400">
            <a:solidFill>
              <a:srgbClr val="00B050"/>
            </a:solidFill>
            <a:prstDash val="solid"/>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09" name="Elbow Connector 11"/>
          <p:cNvCxnSpPr>
            <a:stCxn id="20" idx="2"/>
            <a:endCxn id="75" idx="0"/>
          </p:cNvCxnSpPr>
          <p:nvPr/>
        </p:nvCxnSpPr>
        <p:spPr>
          <a:xfrm rot="5400000">
            <a:off x="3758724" y="334639"/>
            <a:ext cx="604493" cy="5594060"/>
          </a:xfrm>
          <a:prstGeom prst="curvedConnector3">
            <a:avLst>
              <a:gd name="adj1" fmla="val 50000"/>
            </a:avLst>
          </a:prstGeom>
          <a:ln w="25400">
            <a:prstDash val="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113" name="TextBox 112"/>
          <p:cNvSpPr txBox="1"/>
          <p:nvPr/>
        </p:nvSpPr>
        <p:spPr>
          <a:xfrm>
            <a:off x="5581022" y="4829010"/>
            <a:ext cx="3250535" cy="923330"/>
          </a:xfrm>
          <a:prstGeom prst="rect">
            <a:avLst/>
          </a:prstGeom>
          <a:noFill/>
        </p:spPr>
        <p:txBody>
          <a:bodyPr wrap="square" rtlCol="0">
            <a:spAutoFit/>
          </a:bodyPr>
          <a:lstStyle/>
          <a:p>
            <a:r>
              <a:rPr lang="es-HN" dirty="0" smtClean="0"/>
              <a:t>Cada socio va a crear su propia red de comunidades con plantas AguaClara</a:t>
            </a:r>
          </a:p>
        </p:txBody>
      </p:sp>
      <p:sp>
        <p:nvSpPr>
          <p:cNvPr id="38" name="TextBox 37"/>
          <p:cNvSpPr txBox="1"/>
          <p:nvPr/>
        </p:nvSpPr>
        <p:spPr>
          <a:xfrm>
            <a:off x="616240" y="4272116"/>
            <a:ext cx="1297343" cy="369332"/>
          </a:xfrm>
          <a:prstGeom prst="rect">
            <a:avLst/>
          </a:prstGeom>
          <a:noFill/>
        </p:spPr>
        <p:txBody>
          <a:bodyPr wrap="none" rtlCol="0">
            <a:spAutoFit/>
          </a:bodyPr>
          <a:lstStyle/>
          <a:p>
            <a:r>
              <a:rPr lang="es-HN" smtClean="0">
                <a:latin typeface="+mn-lt"/>
              </a:rPr>
              <a:t>Universidad</a:t>
            </a:r>
          </a:p>
        </p:txBody>
      </p:sp>
      <p:sp>
        <p:nvSpPr>
          <p:cNvPr id="39" name="TextBox 38"/>
          <p:cNvSpPr txBox="1"/>
          <p:nvPr/>
        </p:nvSpPr>
        <p:spPr>
          <a:xfrm>
            <a:off x="2535466" y="4272116"/>
            <a:ext cx="1747594" cy="369332"/>
          </a:xfrm>
          <a:prstGeom prst="rect">
            <a:avLst/>
          </a:prstGeom>
          <a:noFill/>
        </p:spPr>
        <p:txBody>
          <a:bodyPr wrap="none" rtlCol="0">
            <a:spAutoFit/>
          </a:bodyPr>
          <a:lstStyle/>
          <a:p>
            <a:r>
              <a:rPr lang="es-HN" smtClean="0">
                <a:latin typeface="+mn-lt"/>
              </a:rPr>
              <a:t>Empresa privada</a:t>
            </a:r>
          </a:p>
        </p:txBody>
      </p:sp>
      <p:sp>
        <p:nvSpPr>
          <p:cNvPr id="43" name="TextBox 42"/>
          <p:cNvSpPr txBox="1"/>
          <p:nvPr/>
        </p:nvSpPr>
        <p:spPr>
          <a:xfrm>
            <a:off x="4368308" y="4272116"/>
            <a:ext cx="2630464" cy="369332"/>
          </a:xfrm>
          <a:prstGeom prst="rect">
            <a:avLst/>
          </a:prstGeom>
          <a:noFill/>
        </p:spPr>
        <p:txBody>
          <a:bodyPr wrap="none" rtlCol="0">
            <a:spAutoFit/>
          </a:bodyPr>
          <a:lstStyle/>
          <a:p>
            <a:r>
              <a:rPr lang="es-HN" dirty="0" smtClean="0">
                <a:latin typeface="+mn-lt"/>
              </a:rPr>
              <a:t>Ministerio gubernamental</a:t>
            </a:r>
          </a:p>
        </p:txBody>
      </p:sp>
      <p:sp>
        <p:nvSpPr>
          <p:cNvPr id="44" name="TextBox 43"/>
          <p:cNvSpPr txBox="1"/>
          <p:nvPr/>
        </p:nvSpPr>
        <p:spPr>
          <a:xfrm>
            <a:off x="7017040" y="4272116"/>
            <a:ext cx="1922514" cy="369332"/>
          </a:xfrm>
          <a:prstGeom prst="rect">
            <a:avLst/>
          </a:prstGeom>
          <a:noFill/>
        </p:spPr>
        <p:txBody>
          <a:bodyPr wrap="none" rtlCol="0">
            <a:spAutoFit/>
          </a:bodyPr>
          <a:lstStyle/>
          <a:p>
            <a:r>
              <a:rPr lang="es-HN" dirty="0" smtClean="0">
                <a:latin typeface="+mn-lt"/>
              </a:rPr>
              <a:t>ONG Internacional</a:t>
            </a:r>
          </a:p>
        </p:txBody>
      </p:sp>
      <p:grpSp>
        <p:nvGrpSpPr>
          <p:cNvPr id="53" name="Group 52"/>
          <p:cNvGrpSpPr/>
          <p:nvPr/>
        </p:nvGrpSpPr>
        <p:grpSpPr>
          <a:xfrm>
            <a:off x="5791200" y="1823583"/>
            <a:ext cx="2133600" cy="1005840"/>
            <a:chOff x="5791200" y="1643062"/>
            <a:chExt cx="2133600" cy="1005840"/>
          </a:xfrm>
        </p:grpSpPr>
        <p:sp>
          <p:nvSpPr>
            <p:cNvPr id="20" name="Rounded Rectangle 19">
              <a:hlinkClick r:id="rId5" action="ppaction://hlinksldjump"/>
            </p:cNvPr>
            <p:cNvSpPr/>
            <p:nvPr/>
          </p:nvSpPr>
          <p:spPr>
            <a:xfrm>
              <a:off x="5791200" y="1643062"/>
              <a:ext cx="2133600" cy="100584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2"/>
                  </a:solidFill>
                </a:rPr>
                <a:t>Implementation</a:t>
              </a:r>
            </a:p>
            <a:p>
              <a:pPr algn="ctr"/>
              <a:r>
                <a:rPr lang="en-US" dirty="0" smtClean="0">
                  <a:solidFill>
                    <a:schemeClr val="tx2"/>
                  </a:solidFill>
                </a:rPr>
                <a:t>&amp; </a:t>
              </a:r>
              <a:r>
                <a:rPr lang="en-US" b="1" dirty="0" smtClean="0">
                  <a:solidFill>
                    <a:schemeClr val="tx2"/>
                  </a:solidFill>
                </a:rPr>
                <a:t>Innovation </a:t>
              </a:r>
            </a:p>
            <a:p>
              <a:pPr algn="ctr"/>
              <a:r>
                <a:rPr lang="en-US" dirty="0" smtClean="0">
                  <a:solidFill>
                    <a:schemeClr val="tx2"/>
                  </a:solidFill>
                </a:rPr>
                <a:t>Partner (APP)</a:t>
              </a:r>
              <a:endParaRPr lang="en-US" dirty="0">
                <a:solidFill>
                  <a:schemeClr val="tx2"/>
                </a:solidFill>
              </a:endParaRPr>
            </a:p>
          </p:txBody>
        </p:sp>
        <p:pic>
          <p:nvPicPr>
            <p:cNvPr id="45" name="Picture 7" descr="http://aguaclara.cornell.edu/resources/app_logo.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543800" y="2057400"/>
              <a:ext cx="322702" cy="465814"/>
            </a:xfrm>
            <a:prstGeom prst="rect">
              <a:avLst/>
            </a:prstGeom>
            <a:noFill/>
          </p:spPr>
        </p:pic>
      </p:grpSp>
      <p:cxnSp>
        <p:nvCxnSpPr>
          <p:cNvPr id="46" name="Elbow Connector 11"/>
          <p:cNvCxnSpPr/>
          <p:nvPr/>
        </p:nvCxnSpPr>
        <p:spPr>
          <a:xfrm rot="10800000">
            <a:off x="5448300" y="2321105"/>
            <a:ext cx="342900" cy="0"/>
          </a:xfrm>
          <a:prstGeom prst="curvedConnector3">
            <a:avLst>
              <a:gd name="adj1" fmla="val 50000"/>
            </a:avLst>
          </a:prstGeom>
          <a:ln w="25400">
            <a:solidFill>
              <a:srgbClr val="00B050"/>
            </a:solidFill>
            <a:prstDash val="solid"/>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61799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705600" cy="1020762"/>
          </a:xfrm>
        </p:spPr>
        <p:txBody>
          <a:bodyPr/>
          <a:lstStyle/>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Contenidos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pic>
        <p:nvPicPr>
          <p:cNvPr id="8" name="Picture 4" descr="https://lh5.googleusercontent.com/-1uiF9UULpVk/TT3wyoANBxI/AAAAAAAAb8U/bgP1qwwQsBU/s512/459.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57200" y="1612369"/>
            <a:ext cx="2543251" cy="4255375"/>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p:cNvSpPr txBox="1">
            <a:spLocks/>
          </p:cNvSpPr>
          <p:nvPr/>
        </p:nvSpPr>
        <p:spPr>
          <a:xfrm>
            <a:off x="3733800" y="1752600"/>
            <a:ext cx="5410200" cy="434340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Tx/>
              <a:buBlip>
                <a:blip r:embed="rId3"/>
              </a:buBlip>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Blip>
                <a:blip r:embed="rId4"/>
              </a:buBlip>
            </a:pPr>
            <a:r>
              <a:rPr lang="es-HN" dirty="0" smtClean="0">
                <a:solidFill>
                  <a:schemeClr val="bg1">
                    <a:lumMod val="50000"/>
                  </a:schemeClr>
                </a:solidFill>
                <a:latin typeface="Arial" pitchFamily="34" charset="0"/>
                <a:cs typeface="Arial" pitchFamily="34" charset="0"/>
              </a:rPr>
              <a:t>¿Quién somos? </a:t>
            </a:r>
          </a:p>
          <a:p>
            <a:pPr>
              <a:buFontTx/>
              <a:buBlip>
                <a:blip r:embed="rId4"/>
              </a:buBlip>
            </a:pPr>
            <a:r>
              <a:rPr lang="es-HN" dirty="0" smtClean="0">
                <a:solidFill>
                  <a:schemeClr val="bg1">
                    <a:lumMod val="50000"/>
                  </a:schemeClr>
                </a:solidFill>
                <a:latin typeface="Arial" pitchFamily="34" charset="0"/>
                <a:cs typeface="Arial" pitchFamily="34" charset="0"/>
              </a:rPr>
              <a:t>La razón por que tecnologías convencionales fracasan</a:t>
            </a:r>
            <a:endParaRPr lang="en-US" dirty="0" smtClean="0">
              <a:solidFill>
                <a:schemeClr val="bg1">
                  <a:lumMod val="50000"/>
                </a:schemeClr>
              </a:solidFill>
              <a:latin typeface="Arial" pitchFamily="34" charset="0"/>
              <a:cs typeface="Arial" pitchFamily="34" charset="0"/>
            </a:endParaRPr>
          </a:p>
          <a:p>
            <a:pPr>
              <a:buFontTx/>
              <a:buBlip>
                <a:blip r:embed="rId4"/>
              </a:buBlip>
            </a:pPr>
            <a:r>
              <a:rPr lang="es-HN" dirty="0" smtClean="0">
                <a:solidFill>
                  <a:schemeClr val="bg1">
                    <a:lumMod val="50000"/>
                  </a:schemeClr>
                </a:solidFill>
                <a:latin typeface="Arial" pitchFamily="34" charset="0"/>
                <a:cs typeface="Arial" pitchFamily="34" charset="0"/>
              </a:rPr>
              <a:t>Nuestra filosofía de diseño</a:t>
            </a:r>
          </a:p>
          <a:p>
            <a:pPr>
              <a:buFontTx/>
              <a:buBlip>
                <a:blip r:embed="rId4"/>
              </a:buBlip>
            </a:pPr>
            <a:r>
              <a:rPr lang="es-HN" dirty="0" smtClean="0">
                <a:solidFill>
                  <a:schemeClr val="bg1">
                    <a:lumMod val="50000"/>
                  </a:schemeClr>
                </a:solidFill>
                <a:latin typeface="Arial" pitchFamily="34" charset="0"/>
                <a:cs typeface="Arial" pitchFamily="34" charset="0"/>
              </a:rPr>
              <a:t>La ADT</a:t>
            </a:r>
          </a:p>
          <a:p>
            <a:pPr>
              <a:buFontTx/>
              <a:buBlip>
                <a:blip r:embed="rId4"/>
              </a:buBlip>
            </a:pPr>
            <a:r>
              <a:rPr lang="es-HN" dirty="0" smtClean="0">
                <a:solidFill>
                  <a:schemeClr val="bg1">
                    <a:lumMod val="50000"/>
                  </a:schemeClr>
                </a:solidFill>
                <a:latin typeface="Arial" pitchFamily="34" charset="0"/>
                <a:cs typeface="Arial" pitchFamily="34" charset="0"/>
              </a:rPr>
              <a:t>Nuestra manera de innovación</a:t>
            </a:r>
            <a:endParaRPr lang="en-US" dirty="0" smtClean="0">
              <a:solidFill>
                <a:schemeClr val="bg1">
                  <a:lumMod val="50000"/>
                </a:schemeClr>
              </a:solidFill>
              <a:latin typeface="Arial" pitchFamily="34" charset="0"/>
              <a:cs typeface="Arial" pitchFamily="34" charset="0"/>
            </a:endParaRPr>
          </a:p>
          <a:p>
            <a:pPr>
              <a:buFontTx/>
              <a:buBlip>
                <a:blip r:embed="rId4"/>
              </a:buBlip>
            </a:pPr>
            <a:r>
              <a:rPr lang="es-HN" dirty="0" smtClean="0">
                <a:solidFill>
                  <a:schemeClr val="bg1">
                    <a:lumMod val="50000"/>
                  </a:schemeClr>
                </a:solidFill>
                <a:latin typeface="Arial" pitchFamily="34" charset="0"/>
                <a:cs typeface="Arial" pitchFamily="34" charset="0"/>
              </a:rPr>
              <a:t>La prueba</a:t>
            </a:r>
            <a:endParaRPr lang="en-US" dirty="0" smtClean="0">
              <a:solidFill>
                <a:schemeClr val="bg1">
                  <a:lumMod val="50000"/>
                </a:schemeClr>
              </a:solidFill>
              <a:latin typeface="Arial" pitchFamily="34" charset="0"/>
              <a:cs typeface="Arial" pitchFamily="34" charset="0"/>
            </a:endParaRPr>
          </a:p>
          <a:p>
            <a:endParaRPr lang="en-US" dirty="0">
              <a:solidFill>
                <a:schemeClr val="bg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638874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500" fill="hold"/>
                                        <p:tgtEl>
                                          <p:spTgt spid="6">
                                            <p:txEl>
                                              <p:pRg st="1" end="1"/>
                                            </p:txEl>
                                          </p:spTgt>
                                        </p:tgtEl>
                                        <p:attrNameLst>
                                          <p:attrName>style.color</p:attrName>
                                        </p:attrNameLst>
                                      </p:cBhvr>
                                      <p:by>
                                        <p:hsl h="0" s="-12549" l="-25098"/>
                                      </p:by>
                                    </p:animClr>
                                    <p:animClr clrSpc="hsl" dir="cw">
                                      <p:cBhvr>
                                        <p:cTn id="7" dur="500" fill="hold"/>
                                        <p:tgtEl>
                                          <p:spTgt spid="6">
                                            <p:txEl>
                                              <p:pRg st="1" end="1"/>
                                            </p:txEl>
                                          </p:spTgt>
                                        </p:tgtEl>
                                        <p:attrNameLst>
                                          <p:attrName>fillcolor</p:attrName>
                                        </p:attrNameLst>
                                      </p:cBhvr>
                                      <p:by>
                                        <p:hsl h="0" s="-12549" l="-25098"/>
                                      </p:by>
                                    </p:animClr>
                                    <p:animClr clrSpc="hsl" dir="cw">
                                      <p:cBhvr>
                                        <p:cTn id="8" dur="500" fill="hold"/>
                                        <p:tgtEl>
                                          <p:spTgt spid="6">
                                            <p:txEl>
                                              <p:pRg st="1" end="1"/>
                                            </p:txEl>
                                          </p:spTgt>
                                        </p:tgtEl>
                                        <p:attrNameLst>
                                          <p:attrName>stroke.color</p:attrName>
                                        </p:attrNameLst>
                                      </p:cBhvr>
                                      <p:by>
                                        <p:hsl h="0" s="-12549" l="-25098"/>
                                      </p:by>
                                    </p:animClr>
                                    <p:set>
                                      <p:cBhvr>
                                        <p:cTn id="9" dur="500" fill="hold"/>
                                        <p:tgtEl>
                                          <p:spTgt spid="6">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0" y="274638"/>
            <a:ext cx="7086600" cy="1020762"/>
          </a:xfrm>
        </p:spPr>
        <p:txBody>
          <a:bodyPr>
            <a:noAutofit/>
          </a:bodyPr>
          <a:lstStyle/>
          <a:p>
            <a:pPr eaLnBrk="1" hangingPunct="1"/>
            <a:r>
              <a:rPr lang="en-US" dirty="0" err="1" smtClean="0"/>
              <a:t>Retos</a:t>
            </a:r>
            <a:r>
              <a:rPr lang="en-US" dirty="0" smtClean="0"/>
              <a:t> </a:t>
            </a:r>
            <a:r>
              <a:rPr lang="en-US" dirty="0" err="1" smtClean="0"/>
              <a:t>alcanzados</a:t>
            </a:r>
            <a:r>
              <a:rPr lang="en-US" dirty="0" smtClean="0"/>
              <a:t> </a:t>
            </a:r>
            <a:br>
              <a:rPr lang="en-US" dirty="0" smtClean="0"/>
            </a:br>
            <a:r>
              <a:rPr lang="en-US" dirty="0" err="1" smtClean="0"/>
              <a:t>por</a:t>
            </a:r>
            <a:r>
              <a:rPr lang="en-US" dirty="0" smtClean="0"/>
              <a:t> AguaClara</a:t>
            </a:r>
          </a:p>
        </p:txBody>
      </p:sp>
      <p:sp>
        <p:nvSpPr>
          <p:cNvPr id="21507" name="Content Placeholder 2"/>
          <p:cNvSpPr>
            <a:spLocks noGrp="1"/>
          </p:cNvSpPr>
          <p:nvPr>
            <p:ph idx="1"/>
          </p:nvPr>
        </p:nvSpPr>
        <p:spPr>
          <a:xfrm>
            <a:off x="457200" y="1600200"/>
            <a:ext cx="4191000" cy="4724400"/>
          </a:xfrm>
        </p:spPr>
        <p:txBody>
          <a:bodyPr>
            <a:normAutofit/>
          </a:bodyPr>
          <a:lstStyle/>
          <a:p>
            <a:pPr eaLnBrk="1" hangingPunct="1"/>
            <a:r>
              <a:rPr lang="en-US" dirty="0" err="1" smtClean="0">
                <a:latin typeface="Arial" pitchFamily="34" charset="0"/>
                <a:cs typeface="Arial" pitchFamily="34" charset="0"/>
              </a:rPr>
              <a:t>Reactores</a:t>
            </a:r>
            <a:r>
              <a:rPr lang="en-US" dirty="0" smtClean="0">
                <a:latin typeface="Arial" pitchFamily="34" charset="0"/>
                <a:cs typeface="Arial" pitchFamily="34" charset="0"/>
              </a:rPr>
              <a:t> </a:t>
            </a:r>
            <a:r>
              <a:rPr lang="en-US" dirty="0" err="1" smtClean="0">
                <a:latin typeface="Arial" pitchFamily="34" charset="0"/>
                <a:cs typeface="Arial" pitchFamily="34" charset="0"/>
              </a:rPr>
              <a:t>cerrados</a:t>
            </a:r>
            <a:endParaRPr lang="en-US" dirty="0" smtClean="0">
              <a:latin typeface="Arial" pitchFamily="34" charset="0"/>
              <a:cs typeface="Arial" pitchFamily="34" charset="0"/>
            </a:endParaRPr>
          </a:p>
          <a:p>
            <a:pPr eaLnBrk="1" hangingPunct="1"/>
            <a:r>
              <a:rPr lang="en-US" dirty="0" err="1" smtClean="0">
                <a:latin typeface="Arial" pitchFamily="34" charset="0"/>
                <a:cs typeface="Arial" pitchFamily="34" charset="0"/>
              </a:rPr>
              <a:t>Partes</a:t>
            </a:r>
            <a:r>
              <a:rPr lang="en-US" dirty="0" smtClean="0">
                <a:latin typeface="Arial" pitchFamily="34" charset="0"/>
                <a:cs typeface="Arial" pitchFamily="34" charset="0"/>
              </a:rPr>
              <a:t> de </a:t>
            </a:r>
            <a:r>
              <a:rPr lang="en-US" dirty="0" err="1" smtClean="0">
                <a:latin typeface="Arial" pitchFamily="34" charset="0"/>
                <a:cs typeface="Arial" pitchFamily="34" charset="0"/>
              </a:rPr>
              <a:t>alta</a:t>
            </a:r>
            <a:r>
              <a:rPr lang="en-US" dirty="0" smtClean="0">
                <a:latin typeface="Arial" pitchFamily="34" charset="0"/>
                <a:cs typeface="Arial" pitchFamily="34" charset="0"/>
              </a:rPr>
              <a:t> </a:t>
            </a:r>
            <a:r>
              <a:rPr lang="en-US" dirty="0" err="1" smtClean="0">
                <a:latin typeface="Arial" pitchFamily="34" charset="0"/>
                <a:cs typeface="Arial" pitchFamily="34" charset="0"/>
              </a:rPr>
              <a:t>especialización</a:t>
            </a:r>
            <a:r>
              <a:rPr lang="en-US" dirty="0" smtClean="0">
                <a:latin typeface="Arial" pitchFamily="34" charset="0"/>
                <a:cs typeface="Arial" pitchFamily="34" charset="0"/>
              </a:rPr>
              <a:t> </a:t>
            </a:r>
          </a:p>
          <a:p>
            <a:pPr eaLnBrk="1" hangingPunct="1"/>
            <a:r>
              <a:rPr lang="en-US" dirty="0" err="1" smtClean="0">
                <a:latin typeface="Arial" pitchFamily="34" charset="0"/>
                <a:cs typeface="Arial" pitchFamily="34" charset="0"/>
              </a:rPr>
              <a:t>Falta</a:t>
            </a:r>
            <a:r>
              <a:rPr lang="en-US" dirty="0" smtClean="0">
                <a:latin typeface="Arial" pitchFamily="34" charset="0"/>
                <a:cs typeface="Arial" pitchFamily="34" charset="0"/>
              </a:rPr>
              <a:t> de </a:t>
            </a:r>
            <a:r>
              <a:rPr lang="en-US" dirty="0" err="1" smtClean="0">
                <a:latin typeface="Arial" pitchFamily="34" charset="0"/>
                <a:cs typeface="Arial" pitchFamily="34" charset="0"/>
              </a:rPr>
              <a:t>apoyo</a:t>
            </a:r>
            <a:r>
              <a:rPr lang="en-US" dirty="0" smtClean="0">
                <a:latin typeface="Arial" pitchFamily="34" charset="0"/>
                <a:cs typeface="Arial" pitchFamily="34" charset="0"/>
              </a:rPr>
              <a:t> </a:t>
            </a:r>
            <a:r>
              <a:rPr lang="en-US" dirty="0" err="1" smtClean="0">
                <a:latin typeface="Arial" pitchFamily="34" charset="0"/>
                <a:cs typeface="Arial" pitchFamily="34" charset="0"/>
              </a:rPr>
              <a:t>técnico</a:t>
            </a:r>
            <a:endParaRPr lang="en-US" dirty="0" smtClean="0">
              <a:latin typeface="Arial" pitchFamily="34" charset="0"/>
              <a:cs typeface="Arial" pitchFamily="34" charset="0"/>
            </a:endParaRPr>
          </a:p>
          <a:p>
            <a:pPr eaLnBrk="1" hangingPunct="1"/>
            <a:r>
              <a:rPr lang="en-US" dirty="0" err="1" smtClean="0">
                <a:latin typeface="Arial" pitchFamily="34" charset="0"/>
                <a:cs typeface="Arial" pitchFamily="34" charset="0"/>
              </a:rPr>
              <a:t>Falta</a:t>
            </a:r>
            <a:r>
              <a:rPr lang="en-US" dirty="0" smtClean="0">
                <a:latin typeface="Arial" pitchFamily="34" charset="0"/>
                <a:cs typeface="Arial" pitchFamily="34" charset="0"/>
              </a:rPr>
              <a:t> de </a:t>
            </a:r>
            <a:r>
              <a:rPr lang="en-US" dirty="0" err="1" smtClean="0">
                <a:latin typeface="Arial" pitchFamily="34" charset="0"/>
                <a:cs typeface="Arial" pitchFamily="34" charset="0"/>
              </a:rPr>
              <a:t>mano</a:t>
            </a:r>
            <a:r>
              <a:rPr lang="en-US" dirty="0" smtClean="0">
                <a:latin typeface="Arial" pitchFamily="34" charset="0"/>
                <a:cs typeface="Arial" pitchFamily="34" charset="0"/>
              </a:rPr>
              <a:t> de </a:t>
            </a:r>
            <a:r>
              <a:rPr lang="en-US" dirty="0" err="1" smtClean="0">
                <a:latin typeface="Arial" pitchFamily="34" charset="0"/>
                <a:cs typeface="Arial" pitchFamily="34" charset="0"/>
              </a:rPr>
              <a:t>obra</a:t>
            </a:r>
            <a:r>
              <a:rPr lang="en-US" dirty="0" smtClean="0">
                <a:latin typeface="Arial" pitchFamily="34" charset="0"/>
                <a:cs typeface="Arial" pitchFamily="34" charset="0"/>
              </a:rPr>
              <a:t> </a:t>
            </a:r>
            <a:r>
              <a:rPr lang="en-US" dirty="0" err="1" smtClean="0">
                <a:latin typeface="Arial" pitchFamily="34" charset="0"/>
                <a:cs typeface="Arial" pitchFamily="34" charset="0"/>
              </a:rPr>
              <a:t>calificado</a:t>
            </a:r>
            <a:endParaRPr lang="en-US" dirty="0" smtClean="0">
              <a:latin typeface="Arial" pitchFamily="34" charset="0"/>
              <a:cs typeface="Arial" pitchFamily="34" charset="0"/>
            </a:endParaRPr>
          </a:p>
          <a:p>
            <a:pPr eaLnBrk="1" hangingPunct="1"/>
            <a:r>
              <a:rPr lang="en-US" dirty="0" err="1" smtClean="0">
                <a:latin typeface="Arial" pitchFamily="34" charset="0"/>
                <a:cs typeface="Arial" pitchFamily="34" charset="0"/>
              </a:rPr>
              <a:t>Operación</a:t>
            </a:r>
            <a:r>
              <a:rPr lang="en-US" dirty="0" smtClean="0">
                <a:latin typeface="Arial" pitchFamily="34" charset="0"/>
                <a:cs typeface="Arial" pitchFamily="34" charset="0"/>
              </a:rPr>
              <a:t> </a:t>
            </a:r>
            <a:r>
              <a:rPr lang="en-US" dirty="0" err="1" smtClean="0">
                <a:latin typeface="Arial" pitchFamily="34" charset="0"/>
                <a:cs typeface="Arial" pitchFamily="34" charset="0"/>
              </a:rPr>
              <a:t>difícil</a:t>
            </a:r>
            <a:endParaRPr lang="en-US" dirty="0" smtClean="0">
              <a:latin typeface="Arial" pitchFamily="34" charset="0"/>
              <a:cs typeface="Arial" pitchFamily="34" charset="0"/>
            </a:endParaRPr>
          </a:p>
        </p:txBody>
      </p:sp>
      <p:pic>
        <p:nvPicPr>
          <p:cNvPr id="21508" name="Picture 2"/>
          <p:cNvPicPr>
            <a:picLocks noChangeAspect="1" noChangeArrowheads="1"/>
          </p:cNvPicPr>
          <p:nvPr/>
        </p:nvPicPr>
        <p:blipFill>
          <a:blip r:embed="rId2" cstate="print"/>
          <a:srcRect/>
          <a:stretch>
            <a:fillRect/>
          </a:stretch>
        </p:blipFill>
        <p:spPr bwMode="auto">
          <a:xfrm>
            <a:off x="5715000" y="1600200"/>
            <a:ext cx="3048000" cy="4568825"/>
          </a:xfrm>
          <a:prstGeom prst="rect">
            <a:avLst/>
          </a:prstGeom>
          <a:noFill/>
          <a:ln w="9525">
            <a:noFill/>
            <a:miter lim="800000"/>
            <a:headEnd/>
            <a:tailEnd/>
          </a:ln>
        </p:spPr>
      </p:pic>
    </p:spTree>
    <p:extLst>
      <p:ext uri="{BB962C8B-B14F-4D97-AF65-F5344CB8AC3E}">
        <p14:creationId xmlns:p14="http://schemas.microsoft.com/office/powerpoint/2010/main" val="278883867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76200" y="228600"/>
            <a:ext cx="7391400" cy="1020762"/>
          </a:xfrm>
        </p:spPr>
        <p:txBody>
          <a:bodyPr>
            <a:normAutofit fontScale="90000"/>
          </a:bodyPr>
          <a:lstStyle/>
          <a:p>
            <a:pPr eaLnBrk="1" hangingPunct="1"/>
            <a:r>
              <a:rPr lang="en-US" dirty="0" smtClean="0"/>
              <a:t>¿</a:t>
            </a:r>
            <a:r>
              <a:rPr lang="en-US" dirty="0" err="1" smtClean="0"/>
              <a:t>Porqué</a:t>
            </a:r>
            <a:r>
              <a:rPr lang="en-US" dirty="0" smtClean="0"/>
              <a:t> </a:t>
            </a:r>
            <a:r>
              <a:rPr lang="en-US" dirty="0" err="1" smtClean="0"/>
              <a:t>fracasa</a:t>
            </a:r>
            <a:r>
              <a:rPr lang="en-US" dirty="0" smtClean="0"/>
              <a:t> la </a:t>
            </a:r>
            <a:r>
              <a:rPr lang="en-US" dirty="0" err="1" smtClean="0"/>
              <a:t>tecnología</a:t>
            </a:r>
            <a:r>
              <a:rPr lang="en-US" dirty="0" smtClean="0"/>
              <a:t> </a:t>
            </a:r>
            <a:r>
              <a:rPr lang="en-US" dirty="0" err="1" smtClean="0"/>
              <a:t>convencional</a:t>
            </a:r>
            <a:r>
              <a:rPr lang="en-US" dirty="0" smtClean="0"/>
              <a:t>?</a:t>
            </a:r>
          </a:p>
        </p:txBody>
      </p:sp>
      <p:sp>
        <p:nvSpPr>
          <p:cNvPr id="22531" name="Content Placeholder 2"/>
          <p:cNvSpPr>
            <a:spLocks noGrp="1"/>
          </p:cNvSpPr>
          <p:nvPr>
            <p:ph idx="1"/>
          </p:nvPr>
        </p:nvSpPr>
        <p:spPr>
          <a:xfrm>
            <a:off x="457200" y="1600200"/>
            <a:ext cx="8229600" cy="1219200"/>
          </a:xfrm>
        </p:spPr>
        <p:txBody>
          <a:bodyPr/>
          <a:lstStyle/>
          <a:p>
            <a:pPr eaLnBrk="1" hangingPunct="1"/>
            <a:r>
              <a:rPr lang="es-HN" dirty="0" smtClean="0">
                <a:latin typeface="Arial" pitchFamily="34" charset="0"/>
                <a:cs typeface="Arial" pitchFamily="34" charset="0"/>
              </a:rPr>
              <a:t>El diseño no está basado en la física fundamental</a:t>
            </a:r>
          </a:p>
        </p:txBody>
      </p:sp>
      <p:pic>
        <p:nvPicPr>
          <p:cNvPr id="22532"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74320" y="2716819"/>
            <a:ext cx="3200400" cy="2400300"/>
          </a:xfrm>
          <a:prstGeom prst="rect">
            <a:avLst/>
          </a:prstGeom>
          <a:noFill/>
          <a:ln w="9525">
            <a:noFill/>
            <a:miter lim="800000"/>
            <a:headEnd/>
            <a:tailEnd/>
          </a:ln>
        </p:spPr>
      </p:pic>
      <p:pic>
        <p:nvPicPr>
          <p:cNvPr id="5" name="Picture 6" descr="El Progresso (74)"/>
          <p:cNvPicPr>
            <a:picLocks noChangeAspect="1" noChangeArrowheads="1"/>
          </p:cNvPicPr>
          <p:nvPr/>
        </p:nvPicPr>
        <p:blipFill>
          <a:blip r:embed="rId4" cstate="screen"/>
          <a:stretch>
            <a:fillRect/>
          </a:stretch>
        </p:blipFill>
        <p:spPr bwMode="auto">
          <a:xfrm>
            <a:off x="5028428" y="2362200"/>
            <a:ext cx="4146052" cy="3109539"/>
          </a:xfrm>
          <a:prstGeom prst="rect">
            <a:avLst/>
          </a:prstGeom>
          <a:noFill/>
        </p:spPr>
      </p:pic>
      <p:pic>
        <p:nvPicPr>
          <p:cNvPr id="6" name="Picture 6" descr="El Progresso (74)"/>
          <p:cNvPicPr>
            <a:picLocks noChangeAspect="1" noChangeArrowheads="1"/>
          </p:cNvPicPr>
          <p:nvPr/>
        </p:nvPicPr>
        <p:blipFill>
          <a:blip r:embed="rId5" cstate="screen"/>
          <a:stretch>
            <a:fillRect/>
          </a:stretch>
        </p:blipFill>
        <p:spPr bwMode="auto">
          <a:xfrm>
            <a:off x="2441015" y="4267200"/>
            <a:ext cx="2556933" cy="1917700"/>
          </a:xfrm>
          <a:prstGeom prst="rect">
            <a:avLst/>
          </a:prstGeom>
          <a:noFill/>
        </p:spPr>
      </p:pic>
    </p:spTree>
    <p:extLst>
      <p:ext uri="{BB962C8B-B14F-4D97-AF65-F5344CB8AC3E}">
        <p14:creationId xmlns:p14="http://schemas.microsoft.com/office/powerpoint/2010/main" val="127565449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152400"/>
            <a:ext cx="6629400" cy="1020762"/>
          </a:xfrm>
        </p:spPr>
        <p:txBody>
          <a:bodyPr>
            <a:noAutofit/>
          </a:bodyPr>
          <a:lstStyle/>
          <a:p>
            <a:pPr eaLnBrk="1" hangingPunct="1"/>
            <a:r>
              <a:rPr lang="es-HN" dirty="0" err="1" smtClean="0"/>
              <a:t>Teconolgías</a:t>
            </a:r>
            <a:r>
              <a:rPr lang="es-HN" dirty="0" smtClean="0"/>
              <a:t> inapropiadas</a:t>
            </a:r>
          </a:p>
        </p:txBody>
      </p:sp>
      <p:pic>
        <p:nvPicPr>
          <p:cNvPr id="23555"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8600" y="1752600"/>
            <a:ext cx="5334000" cy="3162300"/>
          </a:xfrm>
          <a:prstGeom prst="rect">
            <a:avLst/>
          </a:prstGeom>
          <a:noFill/>
          <a:ln w="9525">
            <a:noFill/>
            <a:miter lim="800000"/>
            <a:headEnd/>
            <a:tailEnd/>
          </a:ln>
        </p:spPr>
      </p:pic>
      <p:sp>
        <p:nvSpPr>
          <p:cNvPr id="23556" name="TextBox 5"/>
          <p:cNvSpPr txBox="1">
            <a:spLocks noChangeArrowheads="1"/>
          </p:cNvSpPr>
          <p:nvPr/>
        </p:nvSpPr>
        <p:spPr bwMode="auto">
          <a:xfrm>
            <a:off x="228600" y="4896802"/>
            <a:ext cx="5334000" cy="830997"/>
          </a:xfrm>
          <a:prstGeom prst="rect">
            <a:avLst/>
          </a:prstGeom>
          <a:noFill/>
          <a:ln w="9525">
            <a:noFill/>
            <a:miter lim="800000"/>
            <a:headEnd/>
            <a:tailEnd/>
          </a:ln>
        </p:spPr>
        <p:txBody>
          <a:bodyPr wrap="square">
            <a:spAutoFit/>
          </a:bodyPr>
          <a:lstStyle/>
          <a:p>
            <a:pPr algn="ctr"/>
            <a:r>
              <a:rPr lang="es-HN" sz="2400" smtClean="0">
                <a:latin typeface="Arial" pitchFamily="34" charset="0"/>
                <a:cs typeface="Arial" pitchFamily="34" charset="0"/>
              </a:rPr>
              <a:t>Filtros rápidos de arena abandonados en la Ciudad de Guatemala</a:t>
            </a:r>
            <a:endParaRPr lang="es-HN" sz="2400">
              <a:latin typeface="Arial" pitchFamily="34" charset="0"/>
              <a:cs typeface="Arial" pitchFamily="34" charset="0"/>
            </a:endParaRPr>
          </a:p>
        </p:txBody>
      </p:sp>
      <p:pic>
        <p:nvPicPr>
          <p:cNvPr id="5" name="Picture 6" descr="El Progresso (74)"/>
          <p:cNvPicPr>
            <a:picLocks noChangeAspect="1" noChangeArrowheads="1"/>
          </p:cNvPicPr>
          <p:nvPr/>
        </p:nvPicPr>
        <p:blipFill>
          <a:blip r:embed="rId4" cstate="email"/>
          <a:stretch>
            <a:fillRect/>
          </a:stretch>
        </p:blipFill>
        <p:spPr bwMode="auto">
          <a:xfrm rot="-5400000">
            <a:off x="5486398" y="2111896"/>
            <a:ext cx="3657605" cy="2743203"/>
          </a:xfrm>
          <a:prstGeom prst="rect">
            <a:avLst/>
          </a:prstGeom>
          <a:noFill/>
        </p:spPr>
      </p:pic>
      <p:sp>
        <p:nvSpPr>
          <p:cNvPr id="6" name="Text Box 4"/>
          <p:cNvSpPr txBox="1">
            <a:spLocks noChangeArrowheads="1"/>
          </p:cNvSpPr>
          <p:nvPr/>
        </p:nvSpPr>
        <p:spPr bwMode="auto">
          <a:xfrm>
            <a:off x="4800600" y="5334319"/>
            <a:ext cx="4599426" cy="830997"/>
          </a:xfrm>
          <a:prstGeom prst="rect">
            <a:avLst/>
          </a:prstGeom>
          <a:noFill/>
          <a:ln w="9525">
            <a:noFill/>
            <a:miter lim="800000"/>
            <a:headEnd/>
            <a:tailEnd/>
          </a:ln>
        </p:spPr>
        <p:txBody>
          <a:bodyPr wrap="square">
            <a:spAutoFit/>
          </a:bodyPr>
          <a:lstStyle/>
          <a:p>
            <a:pPr algn="ctr"/>
            <a:r>
              <a:rPr lang="es-HN" sz="2400" dirty="0" smtClean="0">
                <a:latin typeface="Arial" pitchFamily="34" charset="0"/>
                <a:cs typeface="Arial" pitchFamily="34" charset="0"/>
              </a:rPr>
              <a:t>Válvulas de control </a:t>
            </a:r>
            <a:r>
              <a:rPr lang="es-HN" sz="2400" dirty="0" err="1" smtClean="0">
                <a:latin typeface="Arial" pitchFamily="34" charset="0"/>
                <a:cs typeface="Arial" pitchFamily="34" charset="0"/>
              </a:rPr>
              <a:t>numáticas</a:t>
            </a:r>
            <a:r>
              <a:rPr lang="es-HN" sz="2400" dirty="0" smtClean="0">
                <a:latin typeface="Arial" pitchFamily="34" charset="0"/>
                <a:cs typeface="Arial" pitchFamily="34" charset="0"/>
              </a:rPr>
              <a:t> en Santa Rosa de Copán</a:t>
            </a:r>
            <a:endParaRPr lang="es-HN" sz="2400" dirty="0">
              <a:latin typeface="Arial" pitchFamily="34" charset="0"/>
              <a:cs typeface="Arial" pitchFamily="34" charset="0"/>
            </a:endParaRPr>
          </a:p>
        </p:txBody>
      </p:sp>
    </p:spTree>
    <p:extLst>
      <p:ext uri="{BB962C8B-B14F-4D97-AF65-F5344CB8AC3E}">
        <p14:creationId xmlns:p14="http://schemas.microsoft.com/office/powerpoint/2010/main" val="689397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5245</TotalTime>
  <Words>1622</Words>
  <Application>Microsoft Office PowerPoint</Application>
  <PresentationFormat>On-screen Show (4:3)</PresentationFormat>
  <Paragraphs>229</Paragraphs>
  <Slides>34</Slides>
  <Notes>20</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34</vt:i4>
      </vt:variant>
    </vt:vector>
  </HeadingPairs>
  <TitlesOfParts>
    <vt:vector size="35" baseType="lpstr">
      <vt:lpstr>Office Theme</vt:lpstr>
      <vt:lpstr>Una herramienta de diseño automático (ADT) para plantas potabilizadoras sostenibles de energía gravitacional</vt:lpstr>
      <vt:lpstr>Contenidos</vt:lpstr>
      <vt:lpstr>¿Quién somos?</vt:lpstr>
      <vt:lpstr>Un resumen visual</vt:lpstr>
      <vt:lpstr>Nuestra red</vt:lpstr>
      <vt:lpstr>Contenidos</vt:lpstr>
      <vt:lpstr>Retos alcanzados  por AguaClara</vt:lpstr>
      <vt:lpstr>¿Porqué fracasa la tecnología convencional?</vt:lpstr>
      <vt:lpstr>Teconolgías inapropiadas</vt:lpstr>
      <vt:lpstr>Contenidos</vt:lpstr>
      <vt:lpstr>Fílosofia de diseño</vt:lpstr>
      <vt:lpstr>Alcanzando el reto</vt:lpstr>
      <vt:lpstr>PowerPoint Presentation</vt:lpstr>
      <vt:lpstr>La Planta</vt:lpstr>
      <vt:lpstr>Fílosofia de diseño</vt:lpstr>
      <vt:lpstr>De la física</vt:lpstr>
      <vt:lpstr>De la investigación</vt:lpstr>
      <vt:lpstr>De los usuarios</vt:lpstr>
      <vt:lpstr>Contenidos</vt:lpstr>
      <vt:lpstr>¿Qué es la ADT?</vt:lpstr>
      <vt:lpstr>¿Qué es la ADT?</vt:lpstr>
      <vt:lpstr>El Diseño</vt:lpstr>
      <vt:lpstr>Diseños Sostenibles</vt:lpstr>
      <vt:lpstr>Causa y efecto</vt:lpstr>
      <vt:lpstr>Contenidos</vt:lpstr>
      <vt:lpstr>El ciclo de innovación</vt:lpstr>
      <vt:lpstr>Innovaciones</vt:lpstr>
      <vt:lpstr>Tecnología innovadora </vt:lpstr>
      <vt:lpstr>Ahorramiento de costos</vt:lpstr>
      <vt:lpstr>Diseños probados</vt:lpstr>
      <vt:lpstr>Contenidos</vt:lpstr>
      <vt:lpstr>¡Funciona!</vt:lpstr>
      <vt:lpstr>El rendimiento</vt:lpstr>
      <vt:lpstr>¡Gracias!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Jeff Will</dc:creator>
  <cp:lastModifiedBy>Jeff Will</cp:lastModifiedBy>
  <cp:revision>148</cp:revision>
  <dcterms:created xsi:type="dcterms:W3CDTF">2012-05-07T17:59:25Z</dcterms:created>
  <dcterms:modified xsi:type="dcterms:W3CDTF">2012-06-12T17:08:26Z</dcterms:modified>
</cp:coreProperties>
</file>