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comment3.xml" ContentType="application/vnd.openxmlformats-officedocument.presentationml.comment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2.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96" r:id="rId2"/>
    <p:sldId id="297" r:id="rId3"/>
    <p:sldId id="341" r:id="rId4"/>
    <p:sldId id="354" r:id="rId5"/>
    <p:sldId id="342" r:id="rId6"/>
    <p:sldId id="343" r:id="rId7"/>
    <p:sldId id="299" r:id="rId8"/>
    <p:sldId id="300" r:id="rId9"/>
    <p:sldId id="301" r:id="rId10"/>
    <p:sldId id="346" r:id="rId11"/>
    <p:sldId id="302" r:id="rId12"/>
    <p:sldId id="303" r:id="rId13"/>
    <p:sldId id="328" r:id="rId14"/>
    <p:sldId id="349" r:id="rId15"/>
    <p:sldId id="304" r:id="rId16"/>
    <p:sldId id="347" r:id="rId17"/>
    <p:sldId id="305" r:id="rId18"/>
    <p:sldId id="348" r:id="rId19"/>
    <p:sldId id="350" r:id="rId20"/>
    <p:sldId id="355" r:id="rId21"/>
    <p:sldId id="356" r:id="rId22"/>
    <p:sldId id="308" r:id="rId23"/>
    <p:sldId id="315" r:id="rId24"/>
    <p:sldId id="316" r:id="rId25"/>
    <p:sldId id="352" r:id="rId26"/>
    <p:sldId id="309" r:id="rId27"/>
    <p:sldId id="306" r:id="rId28"/>
    <p:sldId id="310" r:id="rId29"/>
    <p:sldId id="344" r:id="rId30"/>
    <p:sldId id="340" r:id="rId31"/>
    <p:sldId id="353" r:id="rId32"/>
    <p:sldId id="317" r:id="rId33"/>
    <p:sldId id="319" r:id="rId34"/>
    <p:sldId id="321" r:id="rId35"/>
    <p:sldId id="334" r:id="rId36"/>
    <p:sldId id="335" r:id="rId37"/>
    <p:sldId id="336" r:id="rId38"/>
    <p:sldId id="337" r:id="rId39"/>
    <p:sldId id="338"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 Will" initials="JCW" lastIdx="2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53A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633" autoAdjust="0"/>
  </p:normalViewPr>
  <p:slideViewPr>
    <p:cSldViewPr>
      <p:cViewPr varScale="1">
        <p:scale>
          <a:sx n="62" d="100"/>
          <a:sy n="62" d="100"/>
        </p:scale>
        <p:origin x="-218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w24\Documents\Mathcad%2015%20files\World%20Bank%20Enonomics.xmcd\Embedding%204"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I:\AguaClara\AIDIS%20CA%20San%20Salvador\Cuatro%20Comunidades%20Datos%20solos%202009,2010,2011%2003011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'[Worksheet in World Bank Enonomics.xmcd]Sheet1'!$A$2</c:f>
              <c:strCache>
                <c:ptCount val="1"/>
                <c:pt idx="0">
                  <c:v>chlorine</c:v>
                </c:pt>
              </c:strCache>
            </c:strRef>
          </c:tx>
          <c:spPr>
            <a:solidFill>
              <a:srgbClr val="00B050"/>
            </a:solidFill>
            <a:scene3d>
              <a:camera prst="orthographicFront"/>
              <a:lightRig rig="threePt" dir="t"/>
            </a:scene3d>
            <a:sp3d>
              <a:bevelT/>
            </a:sp3d>
          </c:spPr>
          <c:invertIfNegative val="0"/>
          <c:cat>
            <c:strRef>
              <c:f>'[Worksheet in World Bank Enonomics.xmcd]Sheet1'!$B$1:$C$1</c:f>
              <c:strCache>
                <c:ptCount val="2"/>
                <c:pt idx="0">
                  <c:v>Mechanized</c:v>
                </c:pt>
                <c:pt idx="1">
                  <c:v>AguaClara</c:v>
                </c:pt>
              </c:strCache>
            </c:strRef>
          </c:cat>
          <c:val>
            <c:numRef>
              <c:f>'[Worksheet in World Bank Enonomics.xmcd]Sheet1'!$B$2:$C$2</c:f>
              <c:numCache>
                <c:formatCode>_("$"* #,##0_);_("$"* \(#,##0\);_("$"* "-"??_);_(@_)</c:formatCode>
                <c:ptCount val="2"/>
                <c:pt idx="0">
                  <c:v>7.5555555555555536</c:v>
                </c:pt>
                <c:pt idx="1">
                  <c:v>7.5555555555555536</c:v>
                </c:pt>
              </c:numCache>
            </c:numRef>
          </c:val>
        </c:ser>
        <c:ser>
          <c:idx val="1"/>
          <c:order val="1"/>
          <c:tx>
            <c:strRef>
              <c:f>'[Worksheet in World Bank Enonomics.xmcd]Sheet1'!$A$3</c:f>
              <c:strCache>
                <c:ptCount val="1"/>
                <c:pt idx="0">
                  <c:v>coagulant</c:v>
                </c:pt>
              </c:strCache>
            </c:strRef>
          </c:tx>
          <c:spPr>
            <a:solidFill>
              <a:srgbClr val="FFFF00"/>
            </a:solidFill>
            <a:scene3d>
              <a:camera prst="orthographicFront"/>
              <a:lightRig rig="threePt" dir="t"/>
            </a:scene3d>
            <a:sp3d>
              <a:bevelT/>
            </a:sp3d>
          </c:spPr>
          <c:invertIfNegative val="0"/>
          <c:cat>
            <c:strRef>
              <c:f>'[Worksheet in World Bank Enonomics.xmcd]Sheet1'!$B$1:$C$1</c:f>
              <c:strCache>
                <c:ptCount val="2"/>
                <c:pt idx="0">
                  <c:v>Mechanized</c:v>
                </c:pt>
                <c:pt idx="1">
                  <c:v>AguaClara</c:v>
                </c:pt>
              </c:strCache>
            </c:strRef>
          </c:cat>
          <c:val>
            <c:numRef>
              <c:f>'[Worksheet in World Bank Enonomics.xmcd]Sheet1'!$B$3:$C$3</c:f>
              <c:numCache>
                <c:formatCode>_("$"* #,##0_);_("$"* \(#,##0\);_("$"* "-"??_);_(@_)</c:formatCode>
                <c:ptCount val="2"/>
                <c:pt idx="0">
                  <c:v>18.160000000000004</c:v>
                </c:pt>
                <c:pt idx="1">
                  <c:v>18.160000000000004</c:v>
                </c:pt>
              </c:numCache>
            </c:numRef>
          </c:val>
        </c:ser>
        <c:ser>
          <c:idx val="2"/>
          <c:order val="2"/>
          <c:tx>
            <c:strRef>
              <c:f>'[Worksheet in World Bank Enonomics.xmcd]Sheet1'!$A$4</c:f>
              <c:strCache>
                <c:ptCount val="1"/>
                <c:pt idx="0">
                  <c:v>electricity</c:v>
                </c:pt>
              </c:strCache>
            </c:strRef>
          </c:tx>
          <c:spPr>
            <a:solidFill>
              <a:srgbClr val="FF0000"/>
            </a:solidFill>
            <a:scene3d>
              <a:camera prst="orthographicFront"/>
              <a:lightRig rig="threePt" dir="t"/>
            </a:scene3d>
            <a:sp3d>
              <a:bevelT/>
            </a:sp3d>
          </c:spPr>
          <c:invertIfNegative val="0"/>
          <c:cat>
            <c:strRef>
              <c:f>'[Worksheet in World Bank Enonomics.xmcd]Sheet1'!$B$1:$C$1</c:f>
              <c:strCache>
                <c:ptCount val="2"/>
                <c:pt idx="0">
                  <c:v>Mechanized</c:v>
                </c:pt>
                <c:pt idx="1">
                  <c:v>AguaClara</c:v>
                </c:pt>
              </c:strCache>
            </c:strRef>
          </c:cat>
          <c:val>
            <c:numRef>
              <c:f>'[Worksheet in World Bank Enonomics.xmcd]Sheet1'!$B$4:$C$4</c:f>
              <c:numCache>
                <c:formatCode>_("$"* #,##0_);_("$"* \(#,##0\);_("$"* "-"??_);_(@_)</c:formatCode>
                <c:ptCount val="2"/>
                <c:pt idx="0">
                  <c:v>17.777777777777779</c:v>
                </c:pt>
                <c:pt idx="1">
                  <c:v>0</c:v>
                </c:pt>
              </c:numCache>
            </c:numRef>
          </c:val>
        </c:ser>
        <c:ser>
          <c:idx val="3"/>
          <c:order val="3"/>
          <c:tx>
            <c:strRef>
              <c:f>'[Worksheet in World Bank Enonomics.xmcd]Sheet1'!$A$5</c:f>
              <c:strCache>
                <c:ptCount val="1"/>
                <c:pt idx="0">
                  <c:v>capital</c:v>
                </c:pt>
              </c:strCache>
            </c:strRef>
          </c:tx>
          <c:spPr>
            <a:solidFill>
              <a:schemeClr val="bg1">
                <a:lumMod val="50000"/>
              </a:schemeClr>
            </a:solidFill>
            <a:scene3d>
              <a:camera prst="orthographicFront"/>
              <a:lightRig rig="threePt" dir="t"/>
            </a:scene3d>
            <a:sp3d>
              <a:bevelT/>
            </a:sp3d>
          </c:spPr>
          <c:invertIfNegative val="0"/>
          <c:cat>
            <c:strRef>
              <c:f>'[Worksheet in World Bank Enonomics.xmcd]Sheet1'!$B$1:$C$1</c:f>
              <c:strCache>
                <c:ptCount val="2"/>
                <c:pt idx="0">
                  <c:v>Mechanized</c:v>
                </c:pt>
                <c:pt idx="1">
                  <c:v>AguaClara</c:v>
                </c:pt>
              </c:strCache>
            </c:strRef>
          </c:cat>
          <c:val>
            <c:numRef>
              <c:f>'[Worksheet in World Bank Enonomics.xmcd]Sheet1'!$B$5:$C$5</c:f>
              <c:numCache>
                <c:formatCode>_("$"* #,##0_);_("$"* \(#,##0\);_("$"* "-"??_);_(@_)</c:formatCode>
                <c:ptCount val="2"/>
                <c:pt idx="0">
                  <c:v>30.421214055185747</c:v>
                </c:pt>
                <c:pt idx="1">
                  <c:v>15.210607027592873</c:v>
                </c:pt>
              </c:numCache>
            </c:numRef>
          </c:val>
        </c:ser>
        <c:ser>
          <c:idx val="4"/>
          <c:order val="4"/>
          <c:tx>
            <c:strRef>
              <c:f>'[Worksheet in World Bank Enonomics.xmcd]Sheet1'!$A$6</c:f>
              <c:strCache>
                <c:ptCount val="1"/>
                <c:pt idx="0">
                  <c:v>finance</c:v>
                </c:pt>
              </c:strCache>
            </c:strRef>
          </c:tx>
          <c:spPr>
            <a:solidFill>
              <a:srgbClr val="0070C0"/>
            </a:solidFill>
            <a:scene3d>
              <a:camera prst="orthographicFront"/>
              <a:lightRig rig="threePt" dir="t"/>
            </a:scene3d>
            <a:sp3d>
              <a:bevelT/>
            </a:sp3d>
          </c:spPr>
          <c:invertIfNegative val="0"/>
          <c:cat>
            <c:strRef>
              <c:f>'[Worksheet in World Bank Enonomics.xmcd]Sheet1'!$B$1:$C$1</c:f>
              <c:strCache>
                <c:ptCount val="2"/>
                <c:pt idx="0">
                  <c:v>Mechanized</c:v>
                </c:pt>
                <c:pt idx="1">
                  <c:v>AguaClara</c:v>
                </c:pt>
              </c:strCache>
            </c:strRef>
          </c:cat>
          <c:val>
            <c:numRef>
              <c:f>'[Worksheet in World Bank Enonomics.xmcd]Sheet1'!$B$6:$C$6</c:f>
              <c:numCache>
                <c:formatCode>_("$"* #,##0_);_("$"* \(#,##0\);_("$"* "-"??_);_(@_)</c:formatCode>
                <c:ptCount val="2"/>
                <c:pt idx="0">
                  <c:v>23.54028322584653</c:v>
                </c:pt>
                <c:pt idx="1">
                  <c:v>11.770141612923265</c:v>
                </c:pt>
              </c:numCache>
            </c:numRef>
          </c:val>
        </c:ser>
        <c:dLbls>
          <c:showLegendKey val="0"/>
          <c:showVal val="0"/>
          <c:showCatName val="0"/>
          <c:showSerName val="0"/>
          <c:showPercent val="0"/>
          <c:showBubbleSize val="0"/>
        </c:dLbls>
        <c:gapWidth val="150"/>
        <c:overlap val="100"/>
        <c:axId val="120710272"/>
        <c:axId val="120711808"/>
      </c:barChart>
      <c:catAx>
        <c:axId val="120710272"/>
        <c:scaling>
          <c:orientation val="minMax"/>
        </c:scaling>
        <c:delete val="0"/>
        <c:axPos val="b"/>
        <c:numFmt formatCode="General" sourceLinked="1"/>
        <c:majorTickMark val="out"/>
        <c:minorTickMark val="none"/>
        <c:tickLblPos val="nextTo"/>
        <c:crossAx val="120711808"/>
        <c:crosses val="autoZero"/>
        <c:auto val="1"/>
        <c:lblAlgn val="ctr"/>
        <c:lblOffset val="100"/>
        <c:noMultiLvlLbl val="0"/>
      </c:catAx>
      <c:valAx>
        <c:axId val="120711808"/>
        <c:scaling>
          <c:orientation val="minMax"/>
        </c:scaling>
        <c:delete val="0"/>
        <c:axPos val="l"/>
        <c:title>
          <c:tx>
            <c:rich>
              <a:bodyPr rot="-5400000" vert="horz"/>
              <a:lstStyle/>
              <a:p>
                <a:pPr>
                  <a:defRPr/>
                </a:pPr>
                <a:r>
                  <a:rPr lang="en-US"/>
                  <a:t>USD per 1 million liters</a:t>
                </a:r>
              </a:p>
            </c:rich>
          </c:tx>
          <c:layout>
            <c:manualLayout>
              <c:xMode val="edge"/>
              <c:yMode val="edge"/>
              <c:x val="8.5388794485795651E-3"/>
              <c:y val="6.0793140407288331E-2"/>
            </c:manualLayout>
          </c:layout>
          <c:overlay val="0"/>
        </c:title>
        <c:numFmt formatCode="_(&quot;$&quot;* #,##0_);_(&quot;$&quot;* \(#,##0\);_(&quot;$&quot;* &quot;-&quot;??_);_(@_)" sourceLinked="1"/>
        <c:majorTickMark val="out"/>
        <c:minorTickMark val="none"/>
        <c:tickLblPos val="nextTo"/>
        <c:crossAx val="120710272"/>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Raw Water Turbidity</c:v>
          </c:tx>
          <c:marker>
            <c:symbol val="none"/>
          </c:marker>
          <c:xVal>
            <c:numRef>
              <c:f>'Datos gráfico 2009, 2010, 2011'!$D$1392:$D$1564</c:f>
              <c:numCache>
                <c:formatCode>d\-m\-yy\ h:mm;@</c:formatCode>
                <c:ptCount val="173"/>
                <c:pt idx="0">
                  <c:v>41153.253472222219</c:v>
                </c:pt>
                <c:pt idx="1">
                  <c:v>41153.354166666664</c:v>
                </c:pt>
                <c:pt idx="2">
                  <c:v>41153.454861111109</c:v>
                </c:pt>
                <c:pt idx="3">
                  <c:v>41153.524305555555</c:v>
                </c:pt>
                <c:pt idx="4">
                  <c:v>41153.67083333333</c:v>
                </c:pt>
                <c:pt idx="5">
                  <c:v>41154.274305555555</c:v>
                </c:pt>
                <c:pt idx="6">
                  <c:v>41154.347222222219</c:v>
                </c:pt>
                <c:pt idx="7">
                  <c:v>41154.423611111109</c:v>
                </c:pt>
                <c:pt idx="8">
                  <c:v>41154.504861111112</c:v>
                </c:pt>
                <c:pt idx="9">
                  <c:v>41154.583333333336</c:v>
                </c:pt>
                <c:pt idx="10">
                  <c:v>41154.673611111109</c:v>
                </c:pt>
                <c:pt idx="11">
                  <c:v>41154.649305555555</c:v>
                </c:pt>
                <c:pt idx="12">
                  <c:v>41155.159722222219</c:v>
                </c:pt>
                <c:pt idx="13">
                  <c:v>41155.197916666664</c:v>
                </c:pt>
                <c:pt idx="14">
                  <c:v>41155.215277777781</c:v>
                </c:pt>
                <c:pt idx="15">
                  <c:v>41155.291666666664</c:v>
                </c:pt>
                <c:pt idx="16">
                  <c:v>41155.388888888891</c:v>
                </c:pt>
                <c:pt idx="17">
                  <c:v>41155.645833333336</c:v>
                </c:pt>
                <c:pt idx="18">
                  <c:v>41156.25</c:v>
                </c:pt>
                <c:pt idx="19">
                  <c:v>41156.305555555555</c:v>
                </c:pt>
                <c:pt idx="20">
                  <c:v>41156.381944444445</c:v>
                </c:pt>
                <c:pt idx="21">
                  <c:v>41156.659722222219</c:v>
                </c:pt>
                <c:pt idx="22">
                  <c:v>41157.256944444445</c:v>
                </c:pt>
                <c:pt idx="23">
                  <c:v>41157.333333333336</c:v>
                </c:pt>
                <c:pt idx="24">
                  <c:v>41157.440972222219</c:v>
                </c:pt>
                <c:pt idx="25">
                  <c:v>41157.520833333336</c:v>
                </c:pt>
                <c:pt idx="26">
                  <c:v>41157.625</c:v>
                </c:pt>
                <c:pt idx="27">
                  <c:v>41158.291666666664</c:v>
                </c:pt>
                <c:pt idx="28">
                  <c:v>41158.388888888891</c:v>
                </c:pt>
                <c:pt idx="29">
                  <c:v>41158.493055555555</c:v>
                </c:pt>
                <c:pt idx="30">
                  <c:v>41158.564583333333</c:v>
                </c:pt>
                <c:pt idx="31">
                  <c:v>41158.666666666664</c:v>
                </c:pt>
                <c:pt idx="32">
                  <c:v>41159.256944444445</c:v>
                </c:pt>
                <c:pt idx="33">
                  <c:v>41159.350694444445</c:v>
                </c:pt>
                <c:pt idx="34">
                  <c:v>41159.482638888891</c:v>
                </c:pt>
                <c:pt idx="35">
                  <c:v>41159.541666666664</c:v>
                </c:pt>
                <c:pt idx="36">
                  <c:v>41159.613194444442</c:v>
                </c:pt>
                <c:pt idx="37">
                  <c:v>41159.8125</c:v>
                </c:pt>
                <c:pt idx="38">
                  <c:v>41160.173611111109</c:v>
                </c:pt>
                <c:pt idx="39">
                  <c:v>41160.25</c:v>
                </c:pt>
                <c:pt idx="40">
                  <c:v>41160.305555555555</c:v>
                </c:pt>
                <c:pt idx="41">
                  <c:v>41160.375</c:v>
                </c:pt>
                <c:pt idx="42">
                  <c:v>41160.5</c:v>
                </c:pt>
                <c:pt idx="43">
                  <c:v>41160.663194444445</c:v>
                </c:pt>
                <c:pt idx="44">
                  <c:v>41160.729166666664</c:v>
                </c:pt>
                <c:pt idx="45">
                  <c:v>41161.208333333336</c:v>
                </c:pt>
                <c:pt idx="46">
                  <c:v>41161.256944444445</c:v>
                </c:pt>
                <c:pt idx="47">
                  <c:v>41161.3125</c:v>
                </c:pt>
                <c:pt idx="48">
                  <c:v>41161.375</c:v>
                </c:pt>
                <c:pt idx="49">
                  <c:v>41161.5</c:v>
                </c:pt>
                <c:pt idx="50">
                  <c:v>41161.618055555555</c:v>
                </c:pt>
                <c:pt idx="51">
                  <c:v>41161.763888888891</c:v>
                </c:pt>
                <c:pt idx="52">
                  <c:v>41162.263888888891</c:v>
                </c:pt>
                <c:pt idx="53">
                  <c:v>41162.340277777781</c:v>
                </c:pt>
                <c:pt idx="54">
                  <c:v>41162.434027777781</c:v>
                </c:pt>
                <c:pt idx="55">
                  <c:v>41162.506944444445</c:v>
                </c:pt>
                <c:pt idx="56">
                  <c:v>41162.607638888891</c:v>
                </c:pt>
                <c:pt idx="57">
                  <c:v>41162.685416666667</c:v>
                </c:pt>
                <c:pt idx="58">
                  <c:v>41162.8125</c:v>
                </c:pt>
                <c:pt idx="59">
                  <c:v>41163.25</c:v>
                </c:pt>
                <c:pt idx="60">
                  <c:v>41163.347222222219</c:v>
                </c:pt>
                <c:pt idx="61">
                  <c:v>41163.440972222219</c:v>
                </c:pt>
                <c:pt idx="62">
                  <c:v>41163.576388888891</c:v>
                </c:pt>
                <c:pt idx="63">
                  <c:v>41163.666666666664</c:v>
                </c:pt>
                <c:pt idx="64">
                  <c:v>41164.215277777781</c:v>
                </c:pt>
                <c:pt idx="65">
                  <c:v>41164.635416666664</c:v>
                </c:pt>
                <c:pt idx="66">
                  <c:v>41164.75</c:v>
                </c:pt>
                <c:pt idx="67">
                  <c:v>41165.1875</c:v>
                </c:pt>
                <c:pt idx="68">
                  <c:v>41165.25</c:v>
                </c:pt>
                <c:pt idx="69">
                  <c:v>41165.347222222219</c:v>
                </c:pt>
                <c:pt idx="70">
                  <c:v>41165.493055555555</c:v>
                </c:pt>
                <c:pt idx="71">
                  <c:v>41165.541666666664</c:v>
                </c:pt>
                <c:pt idx="72">
                  <c:v>41165.666666666664</c:v>
                </c:pt>
                <c:pt idx="73">
                  <c:v>41165.767361111109</c:v>
                </c:pt>
                <c:pt idx="74">
                  <c:v>41166.25</c:v>
                </c:pt>
                <c:pt idx="75">
                  <c:v>41166.347222222219</c:v>
                </c:pt>
                <c:pt idx="76">
                  <c:v>41166.440972222219</c:v>
                </c:pt>
                <c:pt idx="77">
                  <c:v>41166.534722222219</c:v>
                </c:pt>
                <c:pt idx="78">
                  <c:v>41166.625</c:v>
                </c:pt>
                <c:pt idx="79">
                  <c:v>41166.829861111109</c:v>
                </c:pt>
                <c:pt idx="80">
                  <c:v>41167.173611111109</c:v>
                </c:pt>
                <c:pt idx="81">
                  <c:v>41167.25</c:v>
                </c:pt>
                <c:pt idx="82">
                  <c:v>41167.340277777781</c:v>
                </c:pt>
                <c:pt idx="83">
                  <c:v>41167.427083333336</c:v>
                </c:pt>
                <c:pt idx="84">
                  <c:v>41167.5</c:v>
                </c:pt>
                <c:pt idx="85">
                  <c:v>41167.635416666664</c:v>
                </c:pt>
                <c:pt idx="86">
                  <c:v>41167.763888888891</c:v>
                </c:pt>
                <c:pt idx="87">
                  <c:v>41168.177083333336</c:v>
                </c:pt>
                <c:pt idx="88">
                  <c:v>41168.267361111109</c:v>
                </c:pt>
                <c:pt idx="89">
                  <c:v>41168.357638888891</c:v>
                </c:pt>
                <c:pt idx="90">
                  <c:v>41168.493055555555</c:v>
                </c:pt>
                <c:pt idx="91">
                  <c:v>41168.604166666664</c:v>
                </c:pt>
                <c:pt idx="92">
                  <c:v>41168.677083333336</c:v>
                </c:pt>
                <c:pt idx="93">
                  <c:v>41168.8125</c:v>
                </c:pt>
                <c:pt idx="94">
                  <c:v>41169.229166666664</c:v>
                </c:pt>
                <c:pt idx="95">
                  <c:v>41169.291666666664</c:v>
                </c:pt>
                <c:pt idx="96">
                  <c:v>41169.388888888891</c:v>
                </c:pt>
                <c:pt idx="97">
                  <c:v>41169.520833333336</c:v>
                </c:pt>
                <c:pt idx="98">
                  <c:v>41169.618055555555</c:v>
                </c:pt>
                <c:pt idx="99">
                  <c:v>41169.775694444441</c:v>
                </c:pt>
                <c:pt idx="100">
                  <c:v>41170.208333333336</c:v>
                </c:pt>
                <c:pt idx="101">
                  <c:v>41170.298611111109</c:v>
                </c:pt>
                <c:pt idx="102">
                  <c:v>41170.375</c:v>
                </c:pt>
                <c:pt idx="103">
                  <c:v>41170.520833333336</c:v>
                </c:pt>
                <c:pt idx="104">
                  <c:v>41171.173611111109</c:v>
                </c:pt>
                <c:pt idx="105">
                  <c:v>41171.256944444445</c:v>
                </c:pt>
                <c:pt idx="106">
                  <c:v>41171.333333333336</c:v>
                </c:pt>
                <c:pt idx="107">
                  <c:v>41171.4375</c:v>
                </c:pt>
                <c:pt idx="108">
                  <c:v>41171.541666666664</c:v>
                </c:pt>
                <c:pt idx="109">
                  <c:v>41171.649305555555</c:v>
                </c:pt>
                <c:pt idx="110">
                  <c:v>41171.8125</c:v>
                </c:pt>
                <c:pt idx="111">
                  <c:v>41172.1875</c:v>
                </c:pt>
                <c:pt idx="112">
                  <c:v>41172.260416666664</c:v>
                </c:pt>
                <c:pt idx="113">
                  <c:v>41172.347222222219</c:v>
                </c:pt>
                <c:pt idx="114">
                  <c:v>41172.458333333336</c:v>
                </c:pt>
                <c:pt idx="115">
                  <c:v>41172.643750000003</c:v>
                </c:pt>
                <c:pt idx="116">
                  <c:v>41172.6875</c:v>
                </c:pt>
                <c:pt idx="117">
                  <c:v>41172.75</c:v>
                </c:pt>
                <c:pt idx="118">
                  <c:v>41173.236111111109</c:v>
                </c:pt>
                <c:pt idx="119">
                  <c:v>41173.291666666664</c:v>
                </c:pt>
                <c:pt idx="120">
                  <c:v>41173.388888888891</c:v>
                </c:pt>
                <c:pt idx="121">
                  <c:v>41173.482638888891</c:v>
                </c:pt>
                <c:pt idx="122">
                  <c:v>41173.541666666664</c:v>
                </c:pt>
                <c:pt idx="123">
                  <c:v>41173.777777777781</c:v>
                </c:pt>
                <c:pt idx="124">
                  <c:v>41174.201388888891</c:v>
                </c:pt>
                <c:pt idx="125">
                  <c:v>41174.25</c:v>
                </c:pt>
                <c:pt idx="126">
                  <c:v>41174.368055555555</c:v>
                </c:pt>
                <c:pt idx="127">
                  <c:v>41175.236111111109</c:v>
                </c:pt>
                <c:pt idx="128">
                  <c:v>41175.326388888891</c:v>
                </c:pt>
                <c:pt idx="129">
                  <c:v>41175.375</c:v>
                </c:pt>
                <c:pt idx="130">
                  <c:v>41175.482638888891</c:v>
                </c:pt>
                <c:pt idx="131">
                  <c:v>41175.592361111114</c:v>
                </c:pt>
                <c:pt idx="132">
                  <c:v>41175.666666666664</c:v>
                </c:pt>
                <c:pt idx="133">
                  <c:v>41176.25</c:v>
                </c:pt>
                <c:pt idx="134">
                  <c:v>41176.354166666664</c:v>
                </c:pt>
                <c:pt idx="135">
                  <c:v>41176.416666666664</c:v>
                </c:pt>
                <c:pt idx="136">
                  <c:v>41176.506944444445</c:v>
                </c:pt>
                <c:pt idx="137">
                  <c:v>41176.607638888891</c:v>
                </c:pt>
                <c:pt idx="138">
                  <c:v>41176.677083333336</c:v>
                </c:pt>
                <c:pt idx="139">
                  <c:v>41177.229166666664</c:v>
                </c:pt>
                <c:pt idx="140">
                  <c:v>41177.291666666664</c:v>
                </c:pt>
                <c:pt idx="141">
                  <c:v>41177.399305555555</c:v>
                </c:pt>
                <c:pt idx="142">
                  <c:v>41177.493055555555</c:v>
                </c:pt>
                <c:pt idx="143">
                  <c:v>41177.59375</c:v>
                </c:pt>
                <c:pt idx="144">
                  <c:v>41178.25</c:v>
                </c:pt>
                <c:pt idx="145">
                  <c:v>41178.347916666666</c:v>
                </c:pt>
                <c:pt idx="146">
                  <c:v>41178.479166666664</c:v>
                </c:pt>
                <c:pt idx="147">
                  <c:v>41178.541666666664</c:v>
                </c:pt>
                <c:pt idx="148">
                  <c:v>41178.635416666664</c:v>
                </c:pt>
                <c:pt idx="149">
                  <c:v>41178.75</c:v>
                </c:pt>
                <c:pt idx="150">
                  <c:v>41179.25</c:v>
                </c:pt>
                <c:pt idx="151">
                  <c:v>41179.3125</c:v>
                </c:pt>
                <c:pt idx="152">
                  <c:v>41179.375</c:v>
                </c:pt>
                <c:pt idx="153">
                  <c:v>41179.493055555555</c:v>
                </c:pt>
                <c:pt idx="154">
                  <c:v>41179.604166666664</c:v>
                </c:pt>
                <c:pt idx="155">
                  <c:v>41179.715277777781</c:v>
                </c:pt>
                <c:pt idx="156">
                  <c:v>41180.260416666664</c:v>
                </c:pt>
                <c:pt idx="157">
                  <c:v>41180.896527777775</c:v>
                </c:pt>
                <c:pt idx="158">
                  <c:v>41181.263888888891</c:v>
                </c:pt>
                <c:pt idx="159">
                  <c:v>41181.361111111109</c:v>
                </c:pt>
                <c:pt idx="160">
                  <c:v>41181.451388888891</c:v>
                </c:pt>
                <c:pt idx="161">
                  <c:v>41181.576388888891</c:v>
                </c:pt>
                <c:pt idx="162">
                  <c:v>41181.65625</c:v>
                </c:pt>
                <c:pt idx="163">
                  <c:v>41181.732638888891</c:v>
                </c:pt>
                <c:pt idx="164">
                  <c:v>41181.791666666664</c:v>
                </c:pt>
                <c:pt idx="165">
                  <c:v>41182.184027777781</c:v>
                </c:pt>
                <c:pt idx="166">
                  <c:v>41182.25</c:v>
                </c:pt>
                <c:pt idx="167">
                  <c:v>41182.305555555555</c:v>
                </c:pt>
                <c:pt idx="168">
                  <c:v>41182.375</c:v>
                </c:pt>
                <c:pt idx="169">
                  <c:v>41182.510416666664</c:v>
                </c:pt>
                <c:pt idx="170">
                  <c:v>41182.631944444445</c:v>
                </c:pt>
                <c:pt idx="171">
                  <c:v>41182.708333333336</c:v>
                </c:pt>
                <c:pt idx="172">
                  <c:v>41182.756944444445</c:v>
                </c:pt>
              </c:numCache>
            </c:numRef>
          </c:xVal>
          <c:yVal>
            <c:numRef>
              <c:f>'Datos gráfico 2009, 2010, 2011'!$G$1392:$G$1564</c:f>
              <c:numCache>
                <c:formatCode>General</c:formatCode>
                <c:ptCount val="173"/>
                <c:pt idx="0">
                  <c:v>28.96</c:v>
                </c:pt>
                <c:pt idx="1">
                  <c:v>28.33</c:v>
                </c:pt>
                <c:pt idx="2">
                  <c:v>29.5</c:v>
                </c:pt>
                <c:pt idx="3">
                  <c:v>26.92</c:v>
                </c:pt>
                <c:pt idx="4">
                  <c:v>25.11</c:v>
                </c:pt>
                <c:pt idx="5">
                  <c:v>20.13</c:v>
                </c:pt>
                <c:pt idx="6">
                  <c:v>19.73</c:v>
                </c:pt>
                <c:pt idx="7">
                  <c:v>19.64</c:v>
                </c:pt>
                <c:pt idx="8">
                  <c:v>19.68</c:v>
                </c:pt>
                <c:pt idx="9">
                  <c:v>18.7</c:v>
                </c:pt>
                <c:pt idx="10">
                  <c:v>68.209999999999994</c:v>
                </c:pt>
                <c:pt idx="11">
                  <c:v>198.2</c:v>
                </c:pt>
                <c:pt idx="12">
                  <c:v>228.7</c:v>
                </c:pt>
                <c:pt idx="13">
                  <c:v>217.8</c:v>
                </c:pt>
                <c:pt idx="14">
                  <c:v>192.2</c:v>
                </c:pt>
                <c:pt idx="15">
                  <c:v>102</c:v>
                </c:pt>
                <c:pt idx="16">
                  <c:v>93.81</c:v>
                </c:pt>
                <c:pt idx="17">
                  <c:v>37.68</c:v>
                </c:pt>
                <c:pt idx="18">
                  <c:v>25.78</c:v>
                </c:pt>
                <c:pt idx="19">
                  <c:v>24.92</c:v>
                </c:pt>
                <c:pt idx="20">
                  <c:v>24.78</c:v>
                </c:pt>
                <c:pt idx="21">
                  <c:v>23.51</c:v>
                </c:pt>
                <c:pt idx="22">
                  <c:v>19.12</c:v>
                </c:pt>
                <c:pt idx="23">
                  <c:v>18.350000000000001</c:v>
                </c:pt>
                <c:pt idx="24">
                  <c:v>18.55</c:v>
                </c:pt>
                <c:pt idx="25">
                  <c:v>19.420000000000002</c:v>
                </c:pt>
                <c:pt idx="26">
                  <c:v>17.87</c:v>
                </c:pt>
                <c:pt idx="27">
                  <c:v>14.88</c:v>
                </c:pt>
                <c:pt idx="28">
                  <c:v>14.61</c:v>
                </c:pt>
                <c:pt idx="29">
                  <c:v>13.71</c:v>
                </c:pt>
                <c:pt idx="30">
                  <c:v>14.62</c:v>
                </c:pt>
                <c:pt idx="31">
                  <c:v>13.92</c:v>
                </c:pt>
                <c:pt idx="32">
                  <c:v>13.84</c:v>
                </c:pt>
                <c:pt idx="33">
                  <c:v>13.64</c:v>
                </c:pt>
                <c:pt idx="34">
                  <c:v>13.74</c:v>
                </c:pt>
                <c:pt idx="35">
                  <c:v>12.95</c:v>
                </c:pt>
                <c:pt idx="36">
                  <c:v>13.65</c:v>
                </c:pt>
                <c:pt idx="37">
                  <c:v>17.600000000000001</c:v>
                </c:pt>
                <c:pt idx="38">
                  <c:v>125.2</c:v>
                </c:pt>
                <c:pt idx="39">
                  <c:v>122.1</c:v>
                </c:pt>
                <c:pt idx="40">
                  <c:v>100.1</c:v>
                </c:pt>
                <c:pt idx="41">
                  <c:v>78.31</c:v>
                </c:pt>
                <c:pt idx="42">
                  <c:v>52.78</c:v>
                </c:pt>
                <c:pt idx="43">
                  <c:v>43.65</c:v>
                </c:pt>
                <c:pt idx="44">
                  <c:v>32.68</c:v>
                </c:pt>
                <c:pt idx="45">
                  <c:v>114.7</c:v>
                </c:pt>
                <c:pt idx="46">
                  <c:v>102.5</c:v>
                </c:pt>
                <c:pt idx="47">
                  <c:v>93.68</c:v>
                </c:pt>
                <c:pt idx="48">
                  <c:v>82.79</c:v>
                </c:pt>
                <c:pt idx="49">
                  <c:v>74.819999999999993</c:v>
                </c:pt>
                <c:pt idx="50">
                  <c:v>52.17</c:v>
                </c:pt>
                <c:pt idx="51">
                  <c:v>37.68</c:v>
                </c:pt>
                <c:pt idx="52">
                  <c:v>23.67</c:v>
                </c:pt>
                <c:pt idx="53">
                  <c:v>23.52</c:v>
                </c:pt>
                <c:pt idx="54">
                  <c:v>22.67</c:v>
                </c:pt>
                <c:pt idx="55">
                  <c:v>22.68</c:v>
                </c:pt>
                <c:pt idx="56">
                  <c:v>21.5</c:v>
                </c:pt>
                <c:pt idx="57">
                  <c:v>21.37</c:v>
                </c:pt>
                <c:pt idx="58">
                  <c:v>21.51</c:v>
                </c:pt>
                <c:pt idx="59">
                  <c:v>18.2</c:v>
                </c:pt>
                <c:pt idx="60">
                  <c:v>17.350000000000001</c:v>
                </c:pt>
                <c:pt idx="61">
                  <c:v>17.170000000000002</c:v>
                </c:pt>
                <c:pt idx="62">
                  <c:v>16.5</c:v>
                </c:pt>
                <c:pt idx="63">
                  <c:v>16.72</c:v>
                </c:pt>
                <c:pt idx="64">
                  <c:v>117.7</c:v>
                </c:pt>
                <c:pt idx="65">
                  <c:v>50.67</c:v>
                </c:pt>
                <c:pt idx="66">
                  <c:v>47.97</c:v>
                </c:pt>
                <c:pt idx="67">
                  <c:v>96.71</c:v>
                </c:pt>
                <c:pt idx="68">
                  <c:v>85.74</c:v>
                </c:pt>
                <c:pt idx="69">
                  <c:v>84.72</c:v>
                </c:pt>
                <c:pt idx="70">
                  <c:v>76.680000000000007</c:v>
                </c:pt>
                <c:pt idx="71">
                  <c:v>62.76</c:v>
                </c:pt>
                <c:pt idx="72">
                  <c:v>60.61</c:v>
                </c:pt>
                <c:pt idx="73">
                  <c:v>59.42</c:v>
                </c:pt>
                <c:pt idx="74">
                  <c:v>46</c:v>
                </c:pt>
                <c:pt idx="75">
                  <c:v>44.99</c:v>
                </c:pt>
                <c:pt idx="76">
                  <c:v>45.22</c:v>
                </c:pt>
                <c:pt idx="77">
                  <c:v>44.17</c:v>
                </c:pt>
                <c:pt idx="78">
                  <c:v>43.98</c:v>
                </c:pt>
                <c:pt idx="79">
                  <c:v>49.5</c:v>
                </c:pt>
                <c:pt idx="80">
                  <c:v>168.5</c:v>
                </c:pt>
                <c:pt idx="81">
                  <c:v>152.69999999999999</c:v>
                </c:pt>
                <c:pt idx="82">
                  <c:v>122.3</c:v>
                </c:pt>
                <c:pt idx="83">
                  <c:v>105.6</c:v>
                </c:pt>
                <c:pt idx="84">
                  <c:v>98.27</c:v>
                </c:pt>
                <c:pt idx="85">
                  <c:v>87.33</c:v>
                </c:pt>
                <c:pt idx="86">
                  <c:v>72.5</c:v>
                </c:pt>
                <c:pt idx="87">
                  <c:v>166.7</c:v>
                </c:pt>
                <c:pt idx="88">
                  <c:v>154.6</c:v>
                </c:pt>
                <c:pt idx="89">
                  <c:v>149.6</c:v>
                </c:pt>
                <c:pt idx="90">
                  <c:v>153.19999999999999</c:v>
                </c:pt>
                <c:pt idx="91">
                  <c:v>100.7</c:v>
                </c:pt>
                <c:pt idx="92">
                  <c:v>98.82</c:v>
                </c:pt>
                <c:pt idx="93">
                  <c:v>81.31</c:v>
                </c:pt>
                <c:pt idx="94">
                  <c:v>73.33</c:v>
                </c:pt>
                <c:pt idx="95">
                  <c:v>72.53</c:v>
                </c:pt>
                <c:pt idx="96">
                  <c:v>70.92</c:v>
                </c:pt>
                <c:pt idx="97">
                  <c:v>70.05</c:v>
                </c:pt>
                <c:pt idx="98">
                  <c:v>68.72</c:v>
                </c:pt>
                <c:pt idx="99">
                  <c:v>65.86</c:v>
                </c:pt>
                <c:pt idx="100">
                  <c:v>181.7</c:v>
                </c:pt>
                <c:pt idx="101">
                  <c:v>105.7</c:v>
                </c:pt>
                <c:pt idx="102">
                  <c:v>90.21</c:v>
                </c:pt>
                <c:pt idx="103">
                  <c:v>82.21</c:v>
                </c:pt>
                <c:pt idx="104">
                  <c:v>61.51</c:v>
                </c:pt>
                <c:pt idx="105">
                  <c:v>115.7</c:v>
                </c:pt>
                <c:pt idx="106">
                  <c:v>103.7</c:v>
                </c:pt>
                <c:pt idx="107">
                  <c:v>85.92</c:v>
                </c:pt>
                <c:pt idx="108">
                  <c:v>79.8</c:v>
                </c:pt>
                <c:pt idx="109">
                  <c:v>77.5</c:v>
                </c:pt>
                <c:pt idx="110">
                  <c:v>75.319999999999993</c:v>
                </c:pt>
                <c:pt idx="111">
                  <c:v>75.680000000000007</c:v>
                </c:pt>
                <c:pt idx="112">
                  <c:v>73.7</c:v>
                </c:pt>
                <c:pt idx="113">
                  <c:v>69.63</c:v>
                </c:pt>
                <c:pt idx="114">
                  <c:v>72.97</c:v>
                </c:pt>
                <c:pt idx="115">
                  <c:v>175</c:v>
                </c:pt>
                <c:pt idx="116">
                  <c:v>164.1</c:v>
                </c:pt>
                <c:pt idx="117">
                  <c:v>130.5</c:v>
                </c:pt>
                <c:pt idx="118">
                  <c:v>58.68</c:v>
                </c:pt>
                <c:pt idx="119">
                  <c:v>63.37</c:v>
                </c:pt>
                <c:pt idx="120">
                  <c:v>57.36</c:v>
                </c:pt>
                <c:pt idx="121">
                  <c:v>56.18</c:v>
                </c:pt>
                <c:pt idx="122">
                  <c:v>50.81</c:v>
                </c:pt>
                <c:pt idx="123">
                  <c:v>49.72</c:v>
                </c:pt>
                <c:pt idx="124">
                  <c:v>46.7</c:v>
                </c:pt>
                <c:pt idx="125">
                  <c:v>47.21</c:v>
                </c:pt>
                <c:pt idx="126">
                  <c:v>46.95</c:v>
                </c:pt>
                <c:pt idx="127">
                  <c:v>34.049999999999997</c:v>
                </c:pt>
                <c:pt idx="128">
                  <c:v>33.03</c:v>
                </c:pt>
                <c:pt idx="129">
                  <c:v>32.94</c:v>
                </c:pt>
                <c:pt idx="130">
                  <c:v>31</c:v>
                </c:pt>
                <c:pt idx="131">
                  <c:v>29.21</c:v>
                </c:pt>
                <c:pt idx="132">
                  <c:v>27.68</c:v>
                </c:pt>
                <c:pt idx="133">
                  <c:v>24.64</c:v>
                </c:pt>
                <c:pt idx="134">
                  <c:v>24.46</c:v>
                </c:pt>
                <c:pt idx="135">
                  <c:v>24.11</c:v>
                </c:pt>
                <c:pt idx="136">
                  <c:v>23.68</c:v>
                </c:pt>
                <c:pt idx="137">
                  <c:v>23.31</c:v>
                </c:pt>
                <c:pt idx="138">
                  <c:v>22.72</c:v>
                </c:pt>
                <c:pt idx="139">
                  <c:v>21.17</c:v>
                </c:pt>
                <c:pt idx="140">
                  <c:v>21.13</c:v>
                </c:pt>
                <c:pt idx="141">
                  <c:v>21.13</c:v>
                </c:pt>
                <c:pt idx="142">
                  <c:v>21.42</c:v>
                </c:pt>
                <c:pt idx="143">
                  <c:v>20.98</c:v>
                </c:pt>
                <c:pt idx="144">
                  <c:v>24.19</c:v>
                </c:pt>
                <c:pt idx="145">
                  <c:v>23.54</c:v>
                </c:pt>
                <c:pt idx="146">
                  <c:v>23.16</c:v>
                </c:pt>
                <c:pt idx="147">
                  <c:v>22.68</c:v>
                </c:pt>
                <c:pt idx="148">
                  <c:v>21.72</c:v>
                </c:pt>
                <c:pt idx="149">
                  <c:v>20.170000000000002</c:v>
                </c:pt>
                <c:pt idx="150">
                  <c:v>16.350000000000001</c:v>
                </c:pt>
                <c:pt idx="151">
                  <c:v>16.690000000000001</c:v>
                </c:pt>
                <c:pt idx="152">
                  <c:v>16.260000000000002</c:v>
                </c:pt>
                <c:pt idx="153">
                  <c:v>16.079999999999998</c:v>
                </c:pt>
                <c:pt idx="154">
                  <c:v>16.71</c:v>
                </c:pt>
                <c:pt idx="155">
                  <c:v>15.68</c:v>
                </c:pt>
                <c:pt idx="156">
                  <c:v>59.72</c:v>
                </c:pt>
                <c:pt idx="157">
                  <c:v>33.6</c:v>
                </c:pt>
                <c:pt idx="158">
                  <c:v>25.39</c:v>
                </c:pt>
                <c:pt idx="159">
                  <c:v>25.5</c:v>
                </c:pt>
                <c:pt idx="160">
                  <c:v>24.33</c:v>
                </c:pt>
                <c:pt idx="161">
                  <c:v>23.51</c:v>
                </c:pt>
                <c:pt idx="162">
                  <c:v>23.21</c:v>
                </c:pt>
                <c:pt idx="163">
                  <c:v>492.7</c:v>
                </c:pt>
                <c:pt idx="164">
                  <c:v>398.6</c:v>
                </c:pt>
                <c:pt idx="165">
                  <c:v>264.5</c:v>
                </c:pt>
                <c:pt idx="166">
                  <c:v>198.5</c:v>
                </c:pt>
                <c:pt idx="167">
                  <c:v>164.2</c:v>
                </c:pt>
                <c:pt idx="168">
                  <c:v>106.2</c:v>
                </c:pt>
                <c:pt idx="169">
                  <c:v>81.39</c:v>
                </c:pt>
                <c:pt idx="170">
                  <c:v>117.3</c:v>
                </c:pt>
                <c:pt idx="171">
                  <c:v>281.7</c:v>
                </c:pt>
                <c:pt idx="172">
                  <c:v>181.2</c:v>
                </c:pt>
              </c:numCache>
            </c:numRef>
          </c:yVal>
          <c:smooth val="0"/>
        </c:ser>
        <c:ser>
          <c:idx val="2"/>
          <c:order val="1"/>
          <c:tx>
            <c:v>Treated Water Turbidity</c:v>
          </c:tx>
          <c:marker>
            <c:symbol val="none"/>
          </c:marker>
          <c:xVal>
            <c:numRef>
              <c:f>'Datos gráfico 2009, 2010, 2011'!$D$1392:$D$1564</c:f>
              <c:numCache>
                <c:formatCode>d\-m\-yy\ h:mm;@</c:formatCode>
                <c:ptCount val="173"/>
                <c:pt idx="0">
                  <c:v>41153.253472222219</c:v>
                </c:pt>
                <c:pt idx="1">
                  <c:v>41153.354166666664</c:v>
                </c:pt>
                <c:pt idx="2">
                  <c:v>41153.454861111109</c:v>
                </c:pt>
                <c:pt idx="3">
                  <c:v>41153.524305555555</c:v>
                </c:pt>
                <c:pt idx="4">
                  <c:v>41153.67083333333</c:v>
                </c:pt>
                <c:pt idx="5">
                  <c:v>41154.274305555555</c:v>
                </c:pt>
                <c:pt idx="6">
                  <c:v>41154.347222222219</c:v>
                </c:pt>
                <c:pt idx="7">
                  <c:v>41154.423611111109</c:v>
                </c:pt>
                <c:pt idx="8">
                  <c:v>41154.504861111112</c:v>
                </c:pt>
                <c:pt idx="9">
                  <c:v>41154.583333333336</c:v>
                </c:pt>
                <c:pt idx="10">
                  <c:v>41154.673611111109</c:v>
                </c:pt>
                <c:pt idx="11">
                  <c:v>41154.649305555555</c:v>
                </c:pt>
                <c:pt idx="12">
                  <c:v>41155.159722222219</c:v>
                </c:pt>
                <c:pt idx="13">
                  <c:v>41155.197916666664</c:v>
                </c:pt>
                <c:pt idx="14">
                  <c:v>41155.215277777781</c:v>
                </c:pt>
                <c:pt idx="15">
                  <c:v>41155.291666666664</c:v>
                </c:pt>
                <c:pt idx="16">
                  <c:v>41155.388888888891</c:v>
                </c:pt>
                <c:pt idx="17">
                  <c:v>41155.645833333336</c:v>
                </c:pt>
                <c:pt idx="18">
                  <c:v>41156.25</c:v>
                </c:pt>
                <c:pt idx="19">
                  <c:v>41156.305555555555</c:v>
                </c:pt>
                <c:pt idx="20">
                  <c:v>41156.381944444445</c:v>
                </c:pt>
                <c:pt idx="21">
                  <c:v>41156.659722222219</c:v>
                </c:pt>
                <c:pt idx="22">
                  <c:v>41157.256944444445</c:v>
                </c:pt>
                <c:pt idx="23">
                  <c:v>41157.333333333336</c:v>
                </c:pt>
                <c:pt idx="24">
                  <c:v>41157.440972222219</c:v>
                </c:pt>
                <c:pt idx="25">
                  <c:v>41157.520833333336</c:v>
                </c:pt>
                <c:pt idx="26">
                  <c:v>41157.625</c:v>
                </c:pt>
                <c:pt idx="27">
                  <c:v>41158.291666666664</c:v>
                </c:pt>
                <c:pt idx="28">
                  <c:v>41158.388888888891</c:v>
                </c:pt>
                <c:pt idx="29">
                  <c:v>41158.493055555555</c:v>
                </c:pt>
                <c:pt idx="30">
                  <c:v>41158.564583333333</c:v>
                </c:pt>
                <c:pt idx="31">
                  <c:v>41158.666666666664</c:v>
                </c:pt>
                <c:pt idx="32">
                  <c:v>41159.256944444445</c:v>
                </c:pt>
                <c:pt idx="33">
                  <c:v>41159.350694444445</c:v>
                </c:pt>
                <c:pt idx="34">
                  <c:v>41159.482638888891</c:v>
                </c:pt>
                <c:pt idx="35">
                  <c:v>41159.541666666664</c:v>
                </c:pt>
                <c:pt idx="36">
                  <c:v>41159.613194444442</c:v>
                </c:pt>
                <c:pt idx="37">
                  <c:v>41159.8125</c:v>
                </c:pt>
                <c:pt idx="38">
                  <c:v>41160.173611111109</c:v>
                </c:pt>
                <c:pt idx="39">
                  <c:v>41160.25</c:v>
                </c:pt>
                <c:pt idx="40">
                  <c:v>41160.305555555555</c:v>
                </c:pt>
                <c:pt idx="41">
                  <c:v>41160.375</c:v>
                </c:pt>
                <c:pt idx="42">
                  <c:v>41160.5</c:v>
                </c:pt>
                <c:pt idx="43">
                  <c:v>41160.663194444445</c:v>
                </c:pt>
                <c:pt idx="44">
                  <c:v>41160.729166666664</c:v>
                </c:pt>
                <c:pt idx="45">
                  <c:v>41161.208333333336</c:v>
                </c:pt>
                <c:pt idx="46">
                  <c:v>41161.256944444445</c:v>
                </c:pt>
                <c:pt idx="47">
                  <c:v>41161.3125</c:v>
                </c:pt>
                <c:pt idx="48">
                  <c:v>41161.375</c:v>
                </c:pt>
                <c:pt idx="49">
                  <c:v>41161.5</c:v>
                </c:pt>
                <c:pt idx="50">
                  <c:v>41161.618055555555</c:v>
                </c:pt>
                <c:pt idx="51">
                  <c:v>41161.763888888891</c:v>
                </c:pt>
                <c:pt idx="52">
                  <c:v>41162.263888888891</c:v>
                </c:pt>
                <c:pt idx="53">
                  <c:v>41162.340277777781</c:v>
                </c:pt>
                <c:pt idx="54">
                  <c:v>41162.434027777781</c:v>
                </c:pt>
                <c:pt idx="55">
                  <c:v>41162.506944444445</c:v>
                </c:pt>
                <c:pt idx="56">
                  <c:v>41162.607638888891</c:v>
                </c:pt>
                <c:pt idx="57">
                  <c:v>41162.685416666667</c:v>
                </c:pt>
                <c:pt idx="58">
                  <c:v>41162.8125</c:v>
                </c:pt>
                <c:pt idx="59">
                  <c:v>41163.25</c:v>
                </c:pt>
                <c:pt idx="60">
                  <c:v>41163.347222222219</c:v>
                </c:pt>
                <c:pt idx="61">
                  <c:v>41163.440972222219</c:v>
                </c:pt>
                <c:pt idx="62">
                  <c:v>41163.576388888891</c:v>
                </c:pt>
                <c:pt idx="63">
                  <c:v>41163.666666666664</c:v>
                </c:pt>
                <c:pt idx="64">
                  <c:v>41164.215277777781</c:v>
                </c:pt>
                <c:pt idx="65">
                  <c:v>41164.635416666664</c:v>
                </c:pt>
                <c:pt idx="66">
                  <c:v>41164.75</c:v>
                </c:pt>
                <c:pt idx="67">
                  <c:v>41165.1875</c:v>
                </c:pt>
                <c:pt idx="68">
                  <c:v>41165.25</c:v>
                </c:pt>
                <c:pt idx="69">
                  <c:v>41165.347222222219</c:v>
                </c:pt>
                <c:pt idx="70">
                  <c:v>41165.493055555555</c:v>
                </c:pt>
                <c:pt idx="71">
                  <c:v>41165.541666666664</c:v>
                </c:pt>
                <c:pt idx="72">
                  <c:v>41165.666666666664</c:v>
                </c:pt>
                <c:pt idx="73">
                  <c:v>41165.767361111109</c:v>
                </c:pt>
                <c:pt idx="74">
                  <c:v>41166.25</c:v>
                </c:pt>
                <c:pt idx="75">
                  <c:v>41166.347222222219</c:v>
                </c:pt>
                <c:pt idx="76">
                  <c:v>41166.440972222219</c:v>
                </c:pt>
                <c:pt idx="77">
                  <c:v>41166.534722222219</c:v>
                </c:pt>
                <c:pt idx="78">
                  <c:v>41166.625</c:v>
                </c:pt>
                <c:pt idx="79">
                  <c:v>41166.829861111109</c:v>
                </c:pt>
                <c:pt idx="80">
                  <c:v>41167.173611111109</c:v>
                </c:pt>
                <c:pt idx="81">
                  <c:v>41167.25</c:v>
                </c:pt>
                <c:pt idx="82">
                  <c:v>41167.340277777781</c:v>
                </c:pt>
                <c:pt idx="83">
                  <c:v>41167.427083333336</c:v>
                </c:pt>
                <c:pt idx="84">
                  <c:v>41167.5</c:v>
                </c:pt>
                <c:pt idx="85">
                  <c:v>41167.635416666664</c:v>
                </c:pt>
                <c:pt idx="86">
                  <c:v>41167.763888888891</c:v>
                </c:pt>
                <c:pt idx="87">
                  <c:v>41168.177083333336</c:v>
                </c:pt>
                <c:pt idx="88">
                  <c:v>41168.267361111109</c:v>
                </c:pt>
                <c:pt idx="89">
                  <c:v>41168.357638888891</c:v>
                </c:pt>
                <c:pt idx="90">
                  <c:v>41168.493055555555</c:v>
                </c:pt>
                <c:pt idx="91">
                  <c:v>41168.604166666664</c:v>
                </c:pt>
                <c:pt idx="92">
                  <c:v>41168.677083333336</c:v>
                </c:pt>
                <c:pt idx="93">
                  <c:v>41168.8125</c:v>
                </c:pt>
                <c:pt idx="94">
                  <c:v>41169.229166666664</c:v>
                </c:pt>
                <c:pt idx="95">
                  <c:v>41169.291666666664</c:v>
                </c:pt>
                <c:pt idx="96">
                  <c:v>41169.388888888891</c:v>
                </c:pt>
                <c:pt idx="97">
                  <c:v>41169.520833333336</c:v>
                </c:pt>
                <c:pt idx="98">
                  <c:v>41169.618055555555</c:v>
                </c:pt>
                <c:pt idx="99">
                  <c:v>41169.775694444441</c:v>
                </c:pt>
                <c:pt idx="100">
                  <c:v>41170.208333333336</c:v>
                </c:pt>
                <c:pt idx="101">
                  <c:v>41170.298611111109</c:v>
                </c:pt>
                <c:pt idx="102">
                  <c:v>41170.375</c:v>
                </c:pt>
                <c:pt idx="103">
                  <c:v>41170.520833333336</c:v>
                </c:pt>
                <c:pt idx="104">
                  <c:v>41171.173611111109</c:v>
                </c:pt>
                <c:pt idx="105">
                  <c:v>41171.256944444445</c:v>
                </c:pt>
                <c:pt idx="106">
                  <c:v>41171.333333333336</c:v>
                </c:pt>
                <c:pt idx="107">
                  <c:v>41171.4375</c:v>
                </c:pt>
                <c:pt idx="108">
                  <c:v>41171.541666666664</c:v>
                </c:pt>
                <c:pt idx="109">
                  <c:v>41171.649305555555</c:v>
                </c:pt>
                <c:pt idx="110">
                  <c:v>41171.8125</c:v>
                </c:pt>
                <c:pt idx="111">
                  <c:v>41172.1875</c:v>
                </c:pt>
                <c:pt idx="112">
                  <c:v>41172.260416666664</c:v>
                </c:pt>
                <c:pt idx="113">
                  <c:v>41172.347222222219</c:v>
                </c:pt>
                <c:pt idx="114">
                  <c:v>41172.458333333336</c:v>
                </c:pt>
                <c:pt idx="115">
                  <c:v>41172.643750000003</c:v>
                </c:pt>
                <c:pt idx="116">
                  <c:v>41172.6875</c:v>
                </c:pt>
                <c:pt idx="117">
                  <c:v>41172.75</c:v>
                </c:pt>
                <c:pt idx="118">
                  <c:v>41173.236111111109</c:v>
                </c:pt>
                <c:pt idx="119">
                  <c:v>41173.291666666664</c:v>
                </c:pt>
                <c:pt idx="120">
                  <c:v>41173.388888888891</c:v>
                </c:pt>
                <c:pt idx="121">
                  <c:v>41173.482638888891</c:v>
                </c:pt>
                <c:pt idx="122">
                  <c:v>41173.541666666664</c:v>
                </c:pt>
                <c:pt idx="123">
                  <c:v>41173.777777777781</c:v>
                </c:pt>
                <c:pt idx="124">
                  <c:v>41174.201388888891</c:v>
                </c:pt>
                <c:pt idx="125">
                  <c:v>41174.25</c:v>
                </c:pt>
                <c:pt idx="126">
                  <c:v>41174.368055555555</c:v>
                </c:pt>
                <c:pt idx="127">
                  <c:v>41175.236111111109</c:v>
                </c:pt>
                <c:pt idx="128">
                  <c:v>41175.326388888891</c:v>
                </c:pt>
                <c:pt idx="129">
                  <c:v>41175.375</c:v>
                </c:pt>
                <c:pt idx="130">
                  <c:v>41175.482638888891</c:v>
                </c:pt>
                <c:pt idx="131">
                  <c:v>41175.592361111114</c:v>
                </c:pt>
                <c:pt idx="132">
                  <c:v>41175.666666666664</c:v>
                </c:pt>
                <c:pt idx="133">
                  <c:v>41176.25</c:v>
                </c:pt>
                <c:pt idx="134">
                  <c:v>41176.354166666664</c:v>
                </c:pt>
                <c:pt idx="135">
                  <c:v>41176.416666666664</c:v>
                </c:pt>
                <c:pt idx="136">
                  <c:v>41176.506944444445</c:v>
                </c:pt>
                <c:pt idx="137">
                  <c:v>41176.607638888891</c:v>
                </c:pt>
                <c:pt idx="138">
                  <c:v>41176.677083333336</c:v>
                </c:pt>
                <c:pt idx="139">
                  <c:v>41177.229166666664</c:v>
                </c:pt>
                <c:pt idx="140">
                  <c:v>41177.291666666664</c:v>
                </c:pt>
                <c:pt idx="141">
                  <c:v>41177.399305555555</c:v>
                </c:pt>
                <c:pt idx="142">
                  <c:v>41177.493055555555</c:v>
                </c:pt>
                <c:pt idx="143">
                  <c:v>41177.59375</c:v>
                </c:pt>
                <c:pt idx="144">
                  <c:v>41178.25</c:v>
                </c:pt>
                <c:pt idx="145">
                  <c:v>41178.347916666666</c:v>
                </c:pt>
                <c:pt idx="146">
                  <c:v>41178.479166666664</c:v>
                </c:pt>
                <c:pt idx="147">
                  <c:v>41178.541666666664</c:v>
                </c:pt>
                <c:pt idx="148">
                  <c:v>41178.635416666664</c:v>
                </c:pt>
                <c:pt idx="149">
                  <c:v>41178.75</c:v>
                </c:pt>
                <c:pt idx="150">
                  <c:v>41179.25</c:v>
                </c:pt>
                <c:pt idx="151">
                  <c:v>41179.3125</c:v>
                </c:pt>
                <c:pt idx="152">
                  <c:v>41179.375</c:v>
                </c:pt>
                <c:pt idx="153">
                  <c:v>41179.493055555555</c:v>
                </c:pt>
                <c:pt idx="154">
                  <c:v>41179.604166666664</c:v>
                </c:pt>
                <c:pt idx="155">
                  <c:v>41179.715277777781</c:v>
                </c:pt>
                <c:pt idx="156">
                  <c:v>41180.260416666664</c:v>
                </c:pt>
                <c:pt idx="157">
                  <c:v>41180.896527777775</c:v>
                </c:pt>
                <c:pt idx="158">
                  <c:v>41181.263888888891</c:v>
                </c:pt>
                <c:pt idx="159">
                  <c:v>41181.361111111109</c:v>
                </c:pt>
                <c:pt idx="160">
                  <c:v>41181.451388888891</c:v>
                </c:pt>
                <c:pt idx="161">
                  <c:v>41181.576388888891</c:v>
                </c:pt>
                <c:pt idx="162">
                  <c:v>41181.65625</c:v>
                </c:pt>
                <c:pt idx="163">
                  <c:v>41181.732638888891</c:v>
                </c:pt>
                <c:pt idx="164">
                  <c:v>41181.791666666664</c:v>
                </c:pt>
                <c:pt idx="165">
                  <c:v>41182.184027777781</c:v>
                </c:pt>
                <c:pt idx="166">
                  <c:v>41182.25</c:v>
                </c:pt>
                <c:pt idx="167">
                  <c:v>41182.305555555555</c:v>
                </c:pt>
                <c:pt idx="168">
                  <c:v>41182.375</c:v>
                </c:pt>
                <c:pt idx="169">
                  <c:v>41182.510416666664</c:v>
                </c:pt>
                <c:pt idx="170">
                  <c:v>41182.631944444445</c:v>
                </c:pt>
                <c:pt idx="171">
                  <c:v>41182.708333333336</c:v>
                </c:pt>
                <c:pt idx="172">
                  <c:v>41182.756944444445</c:v>
                </c:pt>
              </c:numCache>
            </c:numRef>
          </c:xVal>
          <c:yVal>
            <c:numRef>
              <c:f>'Datos gráfico 2009, 2010, 2011'!$H$1392:$H$1564</c:f>
              <c:numCache>
                <c:formatCode>General</c:formatCode>
                <c:ptCount val="173"/>
                <c:pt idx="0">
                  <c:v>2.67</c:v>
                </c:pt>
                <c:pt idx="1">
                  <c:v>2.58</c:v>
                </c:pt>
                <c:pt idx="2">
                  <c:v>2.71</c:v>
                </c:pt>
                <c:pt idx="3">
                  <c:v>1.5</c:v>
                </c:pt>
                <c:pt idx="4">
                  <c:v>1.52</c:v>
                </c:pt>
                <c:pt idx="5">
                  <c:v>2.4300000000000002</c:v>
                </c:pt>
                <c:pt idx="6">
                  <c:v>2.3199999999999998</c:v>
                </c:pt>
                <c:pt idx="7">
                  <c:v>2.21</c:v>
                </c:pt>
                <c:pt idx="8">
                  <c:v>2.0099999999999998</c:v>
                </c:pt>
                <c:pt idx="9">
                  <c:v>2.5</c:v>
                </c:pt>
                <c:pt idx="10">
                  <c:v>2.31</c:v>
                </c:pt>
                <c:pt idx="11">
                  <c:v>2.31</c:v>
                </c:pt>
                <c:pt idx="12">
                  <c:v>2.5</c:v>
                </c:pt>
                <c:pt idx="13">
                  <c:v>2.31</c:v>
                </c:pt>
                <c:pt idx="14">
                  <c:v>2.21</c:v>
                </c:pt>
                <c:pt idx="15">
                  <c:v>2.61</c:v>
                </c:pt>
                <c:pt idx="16">
                  <c:v>2.5</c:v>
                </c:pt>
                <c:pt idx="17">
                  <c:v>2.99</c:v>
                </c:pt>
                <c:pt idx="18">
                  <c:v>2.11</c:v>
                </c:pt>
                <c:pt idx="19">
                  <c:v>2.0699999999999998</c:v>
                </c:pt>
                <c:pt idx="20">
                  <c:v>1.92</c:v>
                </c:pt>
                <c:pt idx="21">
                  <c:v>1.52</c:v>
                </c:pt>
                <c:pt idx="22">
                  <c:v>2.4700000000000002</c:v>
                </c:pt>
                <c:pt idx="23">
                  <c:v>2.25</c:v>
                </c:pt>
                <c:pt idx="24">
                  <c:v>2.46</c:v>
                </c:pt>
                <c:pt idx="25">
                  <c:v>2.82</c:v>
                </c:pt>
                <c:pt idx="26">
                  <c:v>2.57</c:v>
                </c:pt>
                <c:pt idx="27">
                  <c:v>2.39</c:v>
                </c:pt>
                <c:pt idx="28">
                  <c:v>1.68</c:v>
                </c:pt>
                <c:pt idx="29">
                  <c:v>1.71</c:v>
                </c:pt>
                <c:pt idx="30">
                  <c:v>2.31</c:v>
                </c:pt>
                <c:pt idx="31">
                  <c:v>2.15</c:v>
                </c:pt>
                <c:pt idx="32">
                  <c:v>2.31</c:v>
                </c:pt>
                <c:pt idx="33">
                  <c:v>3.5</c:v>
                </c:pt>
                <c:pt idx="34">
                  <c:v>2.92</c:v>
                </c:pt>
                <c:pt idx="35">
                  <c:v>2.7</c:v>
                </c:pt>
                <c:pt idx="36">
                  <c:v>2.65</c:v>
                </c:pt>
                <c:pt idx="37">
                  <c:v>3.71</c:v>
                </c:pt>
                <c:pt idx="38">
                  <c:v>3.5</c:v>
                </c:pt>
                <c:pt idx="39">
                  <c:v>3.72</c:v>
                </c:pt>
                <c:pt idx="40">
                  <c:v>2.5</c:v>
                </c:pt>
                <c:pt idx="41">
                  <c:v>2.92</c:v>
                </c:pt>
                <c:pt idx="42">
                  <c:v>2.54</c:v>
                </c:pt>
                <c:pt idx="43">
                  <c:v>2.25</c:v>
                </c:pt>
                <c:pt idx="44">
                  <c:v>2.54</c:v>
                </c:pt>
                <c:pt idx="45">
                  <c:v>3.9</c:v>
                </c:pt>
                <c:pt idx="46">
                  <c:v>3.41</c:v>
                </c:pt>
                <c:pt idx="47">
                  <c:v>2.2799999999999998</c:v>
                </c:pt>
                <c:pt idx="48">
                  <c:v>2.2400000000000002</c:v>
                </c:pt>
                <c:pt idx="49">
                  <c:v>2.68</c:v>
                </c:pt>
                <c:pt idx="50">
                  <c:v>2.5</c:v>
                </c:pt>
                <c:pt idx="51">
                  <c:v>2.13</c:v>
                </c:pt>
                <c:pt idx="52">
                  <c:v>2.84</c:v>
                </c:pt>
                <c:pt idx="53">
                  <c:v>2.34</c:v>
                </c:pt>
                <c:pt idx="54">
                  <c:v>1.92</c:v>
                </c:pt>
                <c:pt idx="55">
                  <c:v>1.21</c:v>
                </c:pt>
                <c:pt idx="56">
                  <c:v>2.35</c:v>
                </c:pt>
                <c:pt idx="57">
                  <c:v>2.78</c:v>
                </c:pt>
                <c:pt idx="58">
                  <c:v>2.4</c:v>
                </c:pt>
                <c:pt idx="59">
                  <c:v>2.17</c:v>
                </c:pt>
                <c:pt idx="60">
                  <c:v>2.68</c:v>
                </c:pt>
                <c:pt idx="61">
                  <c:v>2.19</c:v>
                </c:pt>
                <c:pt idx="62">
                  <c:v>2.5</c:v>
                </c:pt>
                <c:pt idx="63">
                  <c:v>2.31</c:v>
                </c:pt>
                <c:pt idx="64">
                  <c:v>3.5</c:v>
                </c:pt>
                <c:pt idx="65">
                  <c:v>3.3</c:v>
                </c:pt>
                <c:pt idx="66">
                  <c:v>2.19</c:v>
                </c:pt>
                <c:pt idx="67">
                  <c:v>2.72</c:v>
                </c:pt>
                <c:pt idx="68">
                  <c:v>2.31</c:v>
                </c:pt>
                <c:pt idx="69">
                  <c:v>2.92</c:v>
                </c:pt>
                <c:pt idx="70">
                  <c:v>2.71</c:v>
                </c:pt>
                <c:pt idx="71">
                  <c:v>2.31</c:v>
                </c:pt>
                <c:pt idx="72">
                  <c:v>2.17</c:v>
                </c:pt>
                <c:pt idx="73">
                  <c:v>2.11</c:v>
                </c:pt>
                <c:pt idx="74">
                  <c:v>3.09</c:v>
                </c:pt>
                <c:pt idx="75">
                  <c:v>2.17</c:v>
                </c:pt>
                <c:pt idx="76">
                  <c:v>3.31</c:v>
                </c:pt>
                <c:pt idx="77">
                  <c:v>2.12</c:v>
                </c:pt>
                <c:pt idx="78">
                  <c:v>2.31</c:v>
                </c:pt>
                <c:pt idx="79">
                  <c:v>2.5</c:v>
                </c:pt>
                <c:pt idx="80">
                  <c:v>4.3099999999999996</c:v>
                </c:pt>
                <c:pt idx="81">
                  <c:v>4.17</c:v>
                </c:pt>
                <c:pt idx="82">
                  <c:v>3.68</c:v>
                </c:pt>
                <c:pt idx="83">
                  <c:v>2.17</c:v>
                </c:pt>
                <c:pt idx="84">
                  <c:v>2.11</c:v>
                </c:pt>
                <c:pt idx="85">
                  <c:v>2.25</c:v>
                </c:pt>
                <c:pt idx="86">
                  <c:v>2.35</c:v>
                </c:pt>
                <c:pt idx="87">
                  <c:v>4.67</c:v>
                </c:pt>
                <c:pt idx="88">
                  <c:v>3.56</c:v>
                </c:pt>
                <c:pt idx="89">
                  <c:v>3.72</c:v>
                </c:pt>
                <c:pt idx="90">
                  <c:v>2.92</c:v>
                </c:pt>
                <c:pt idx="91">
                  <c:v>2.31</c:v>
                </c:pt>
                <c:pt idx="92">
                  <c:v>2.92</c:v>
                </c:pt>
                <c:pt idx="93">
                  <c:v>2.2999999999999998</c:v>
                </c:pt>
                <c:pt idx="94">
                  <c:v>2.0699999999999998</c:v>
                </c:pt>
                <c:pt idx="95">
                  <c:v>2.91</c:v>
                </c:pt>
                <c:pt idx="96">
                  <c:v>3.58</c:v>
                </c:pt>
                <c:pt idx="97">
                  <c:v>2.96</c:v>
                </c:pt>
                <c:pt idx="98">
                  <c:v>2.17</c:v>
                </c:pt>
                <c:pt idx="99">
                  <c:v>2.15</c:v>
                </c:pt>
                <c:pt idx="100">
                  <c:v>1.59</c:v>
                </c:pt>
                <c:pt idx="101">
                  <c:v>2.11</c:v>
                </c:pt>
                <c:pt idx="102">
                  <c:v>2.2599999999999998</c:v>
                </c:pt>
                <c:pt idx="103">
                  <c:v>2.12</c:v>
                </c:pt>
                <c:pt idx="104">
                  <c:v>1.69</c:v>
                </c:pt>
                <c:pt idx="105">
                  <c:v>2.92</c:v>
                </c:pt>
                <c:pt idx="106">
                  <c:v>2.78</c:v>
                </c:pt>
                <c:pt idx="107">
                  <c:v>2.2200000000000002</c:v>
                </c:pt>
                <c:pt idx="108">
                  <c:v>2.15</c:v>
                </c:pt>
                <c:pt idx="109">
                  <c:v>2.5</c:v>
                </c:pt>
                <c:pt idx="110">
                  <c:v>2.17</c:v>
                </c:pt>
                <c:pt idx="111">
                  <c:v>2.39</c:v>
                </c:pt>
                <c:pt idx="112">
                  <c:v>2.62</c:v>
                </c:pt>
                <c:pt idx="113">
                  <c:v>2.11</c:v>
                </c:pt>
                <c:pt idx="114">
                  <c:v>2.15</c:v>
                </c:pt>
                <c:pt idx="115">
                  <c:v>4.5</c:v>
                </c:pt>
                <c:pt idx="116">
                  <c:v>3.1</c:v>
                </c:pt>
                <c:pt idx="117">
                  <c:v>2.12</c:v>
                </c:pt>
                <c:pt idx="118">
                  <c:v>3.12</c:v>
                </c:pt>
                <c:pt idx="119">
                  <c:v>3.18</c:v>
                </c:pt>
                <c:pt idx="120">
                  <c:v>2.11</c:v>
                </c:pt>
                <c:pt idx="121">
                  <c:v>2.08</c:v>
                </c:pt>
                <c:pt idx="122">
                  <c:v>2.57</c:v>
                </c:pt>
                <c:pt idx="123">
                  <c:v>2.11</c:v>
                </c:pt>
                <c:pt idx="124">
                  <c:v>1.9</c:v>
                </c:pt>
                <c:pt idx="125">
                  <c:v>2.75</c:v>
                </c:pt>
                <c:pt idx="126">
                  <c:v>2.58</c:v>
                </c:pt>
                <c:pt idx="127">
                  <c:v>2.39</c:v>
                </c:pt>
                <c:pt idx="128">
                  <c:v>2.15</c:v>
                </c:pt>
                <c:pt idx="129">
                  <c:v>1.5</c:v>
                </c:pt>
                <c:pt idx="130">
                  <c:v>2.11</c:v>
                </c:pt>
                <c:pt idx="131">
                  <c:v>2.15</c:v>
                </c:pt>
                <c:pt idx="132">
                  <c:v>1.68</c:v>
                </c:pt>
                <c:pt idx="133">
                  <c:v>1.5</c:v>
                </c:pt>
                <c:pt idx="134">
                  <c:v>2.71</c:v>
                </c:pt>
                <c:pt idx="135">
                  <c:v>2.5099999999999998</c:v>
                </c:pt>
                <c:pt idx="136">
                  <c:v>2.31</c:v>
                </c:pt>
                <c:pt idx="137">
                  <c:v>2.2200000000000002</c:v>
                </c:pt>
                <c:pt idx="138">
                  <c:v>2.5</c:v>
                </c:pt>
                <c:pt idx="139">
                  <c:v>2.88</c:v>
                </c:pt>
                <c:pt idx="140">
                  <c:v>2.66</c:v>
                </c:pt>
                <c:pt idx="141">
                  <c:v>3.21</c:v>
                </c:pt>
                <c:pt idx="142">
                  <c:v>2.92</c:v>
                </c:pt>
                <c:pt idx="143">
                  <c:v>2.12</c:v>
                </c:pt>
                <c:pt idx="144">
                  <c:v>2.31</c:v>
                </c:pt>
                <c:pt idx="145">
                  <c:v>2.92</c:v>
                </c:pt>
                <c:pt idx="146">
                  <c:v>2.15</c:v>
                </c:pt>
                <c:pt idx="147">
                  <c:v>2.09</c:v>
                </c:pt>
                <c:pt idx="148">
                  <c:v>2.12</c:v>
                </c:pt>
                <c:pt idx="149">
                  <c:v>1.98</c:v>
                </c:pt>
                <c:pt idx="150">
                  <c:v>2.61</c:v>
                </c:pt>
                <c:pt idx="151">
                  <c:v>2.29</c:v>
                </c:pt>
                <c:pt idx="152">
                  <c:v>2.31</c:v>
                </c:pt>
                <c:pt idx="153">
                  <c:v>2.17</c:v>
                </c:pt>
                <c:pt idx="154">
                  <c:v>2.13</c:v>
                </c:pt>
                <c:pt idx="155">
                  <c:v>2.5</c:v>
                </c:pt>
                <c:pt idx="156">
                  <c:v>3.5</c:v>
                </c:pt>
                <c:pt idx="157">
                  <c:v>2.15</c:v>
                </c:pt>
                <c:pt idx="158">
                  <c:v>2.72</c:v>
                </c:pt>
                <c:pt idx="159">
                  <c:v>2.52</c:v>
                </c:pt>
                <c:pt idx="160">
                  <c:v>2.15</c:v>
                </c:pt>
                <c:pt idx="161">
                  <c:v>1.98</c:v>
                </c:pt>
                <c:pt idx="162">
                  <c:v>1.5</c:v>
                </c:pt>
                <c:pt idx="163">
                  <c:v>4.21</c:v>
                </c:pt>
                <c:pt idx="164">
                  <c:v>3.52</c:v>
                </c:pt>
                <c:pt idx="165">
                  <c:v>2.19</c:v>
                </c:pt>
                <c:pt idx="166">
                  <c:v>2.15</c:v>
                </c:pt>
                <c:pt idx="167">
                  <c:v>2.5</c:v>
                </c:pt>
                <c:pt idx="168">
                  <c:v>2.06</c:v>
                </c:pt>
                <c:pt idx="169">
                  <c:v>2.0299999999999998</c:v>
                </c:pt>
                <c:pt idx="170">
                  <c:v>2.15</c:v>
                </c:pt>
                <c:pt idx="171">
                  <c:v>3.87</c:v>
                </c:pt>
                <c:pt idx="172">
                  <c:v>3.04</c:v>
                </c:pt>
              </c:numCache>
            </c:numRef>
          </c:yVal>
          <c:smooth val="0"/>
        </c:ser>
        <c:dLbls>
          <c:showLegendKey val="0"/>
          <c:showVal val="0"/>
          <c:showCatName val="0"/>
          <c:showSerName val="0"/>
          <c:showPercent val="0"/>
          <c:showBubbleSize val="0"/>
        </c:dLbls>
        <c:axId val="122112640"/>
        <c:axId val="122143488"/>
      </c:scatterChart>
      <c:valAx>
        <c:axId val="122112640"/>
        <c:scaling>
          <c:orientation val="minMax"/>
        </c:scaling>
        <c:delete val="0"/>
        <c:axPos val="b"/>
        <c:title>
          <c:tx>
            <c:rich>
              <a:bodyPr/>
              <a:lstStyle/>
              <a:p>
                <a:pPr>
                  <a:defRPr sz="2000"/>
                </a:pPr>
                <a:r>
                  <a:rPr lang="es-MX" sz="2000"/>
                  <a:t>Date in 2011</a:t>
                </a:r>
              </a:p>
            </c:rich>
          </c:tx>
          <c:layout>
            <c:manualLayout>
              <c:xMode val="edge"/>
              <c:yMode val="edge"/>
              <c:x val="0.39459811888593183"/>
              <c:y val="0.78036466982004149"/>
            </c:manualLayout>
          </c:layout>
          <c:overlay val="0"/>
        </c:title>
        <c:numFmt formatCode="[$-C0A]d\-mmm;@" sourceLinked="0"/>
        <c:majorTickMark val="out"/>
        <c:minorTickMark val="none"/>
        <c:tickLblPos val="nextTo"/>
        <c:txPr>
          <a:bodyPr rot="-2700000" vert="horz"/>
          <a:lstStyle/>
          <a:p>
            <a:pPr>
              <a:defRPr sz="1000" b="0" i="0" u="none" strike="noStrike" baseline="0">
                <a:solidFill>
                  <a:srgbClr val="000000"/>
                </a:solidFill>
                <a:latin typeface="Calibri"/>
                <a:ea typeface="Calibri"/>
                <a:cs typeface="Calibri"/>
              </a:defRPr>
            </a:pPr>
            <a:endParaRPr lang="en-US"/>
          </a:p>
        </c:txPr>
        <c:crossAx val="122143488"/>
        <c:crosses val="autoZero"/>
        <c:crossBetween val="midCat"/>
      </c:valAx>
      <c:valAx>
        <c:axId val="122143488"/>
        <c:scaling>
          <c:logBase val="10"/>
          <c:orientation val="minMax"/>
          <c:max val="500"/>
          <c:min val="1"/>
        </c:scaling>
        <c:delete val="0"/>
        <c:axPos val="l"/>
        <c:majorGridlines/>
        <c:minorGridlines/>
        <c:title>
          <c:tx>
            <c:rich>
              <a:bodyPr rot="-5400000" vert="horz"/>
              <a:lstStyle/>
              <a:p>
                <a:pPr>
                  <a:defRPr sz="2000"/>
                </a:pPr>
                <a:r>
                  <a:rPr lang="es-MX" sz="2000"/>
                  <a:t>Turbidity </a:t>
                </a:r>
                <a:r>
                  <a:rPr lang="es-MX" sz="2000" baseline="0"/>
                  <a:t>(NTU)</a:t>
                </a:r>
                <a:endParaRPr lang="es-MX" sz="2000"/>
              </a:p>
            </c:rich>
          </c:tx>
          <c:layout>
            <c:manualLayout>
              <c:xMode val="edge"/>
              <c:yMode val="edge"/>
              <c:x val="2.8313393365113064E-2"/>
              <c:y val="0.24273564413858079"/>
            </c:manualLayout>
          </c:layout>
          <c:overlay val="0"/>
        </c:title>
        <c:numFmt formatCode="General" sourceLinked="1"/>
        <c:majorTickMark val="out"/>
        <c:minorTickMark val="none"/>
        <c:tickLblPos val="nextTo"/>
        <c:crossAx val="122112640"/>
        <c:crosses val="autoZero"/>
        <c:crossBetween val="midCat"/>
      </c:valAx>
    </c:plotArea>
    <c:legend>
      <c:legendPos val="b"/>
      <c:layout>
        <c:manualLayout>
          <c:xMode val="edge"/>
          <c:yMode val="edge"/>
          <c:x val="0"/>
          <c:y val="0.83492458323871244"/>
          <c:w val="0.99663600520799633"/>
          <c:h val="6.1083299205007963E-2"/>
        </c:manualLayout>
      </c:layout>
      <c:overlay val="0"/>
      <c:txPr>
        <a:bodyPr/>
        <a:lstStyle/>
        <a:p>
          <a:pPr>
            <a:defRPr sz="2000"/>
          </a:pPr>
          <a:endParaRPr lang="en-US"/>
        </a:p>
      </c:txPr>
    </c:legend>
    <c:plotVisOnly val="1"/>
    <c:dispBlanksAs val="gap"/>
    <c:showDLblsOverMax val="0"/>
  </c:chart>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2-05-20T18:28:22.752" idx="19">
    <p:pos x="5443" y="1056"/>
    <p:text>New image from May on monday Evening</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2-05-20T20:16:51.193" idx="24">
    <p:pos x="6635" y="-12"/>
    <p:text>Delete once the previous slide is replaced</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2-05-20T19:53:19.001" idx="22">
    <p:pos x="4464" y="173"/>
    <p:text>Does not meet the text to picture ratio requirement</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B1D124-BE4E-489B-A210-2C88D3375D09}" type="datetimeFigureOut">
              <a:rPr lang="en-US" smtClean="0"/>
              <a:t>6/4/2012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7C4F81-2F7D-4020-B06D-79DE928BA2EB}" type="slidenum">
              <a:rPr lang="en-US" smtClean="0"/>
              <a:t>‹#›</a:t>
            </a:fld>
            <a:endParaRPr lang="en-US"/>
          </a:p>
        </p:txBody>
      </p:sp>
    </p:spTree>
    <p:extLst>
      <p:ext uri="{BB962C8B-B14F-4D97-AF65-F5344CB8AC3E}">
        <p14:creationId xmlns:p14="http://schemas.microsoft.com/office/powerpoint/2010/main" val="1998755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HN" dirty="0" err="1" smtClean="0"/>
              <a:t>Click</a:t>
            </a:r>
            <a:r>
              <a:rPr lang="es-HN" dirty="0" smtClean="0"/>
              <a:t> </a:t>
            </a:r>
            <a:r>
              <a:rPr lang="es-HN" dirty="0" err="1" smtClean="0"/>
              <a:t>on</a:t>
            </a:r>
            <a:r>
              <a:rPr lang="es-HN" dirty="0" smtClean="0"/>
              <a:t> </a:t>
            </a:r>
            <a:r>
              <a:rPr lang="es-HN" dirty="0" err="1" smtClean="0"/>
              <a:t>the</a:t>
            </a:r>
            <a:r>
              <a:rPr lang="es-HN" dirty="0" smtClean="0"/>
              <a:t> </a:t>
            </a:r>
            <a:r>
              <a:rPr lang="es-HN" dirty="0" err="1" smtClean="0"/>
              <a:t>picture</a:t>
            </a:r>
            <a:r>
              <a:rPr lang="es-HN" dirty="0" smtClean="0"/>
              <a:t> of </a:t>
            </a:r>
            <a:r>
              <a:rPr lang="es-HN" dirty="0" err="1" smtClean="0"/>
              <a:t>the</a:t>
            </a:r>
            <a:r>
              <a:rPr lang="es-HN" dirty="0" smtClean="0"/>
              <a:t> </a:t>
            </a:r>
            <a:r>
              <a:rPr lang="es-HN" dirty="0" err="1" smtClean="0"/>
              <a:t>plant</a:t>
            </a:r>
            <a:r>
              <a:rPr lang="es-HN" dirty="0" smtClean="0"/>
              <a:t> </a:t>
            </a:r>
            <a:r>
              <a:rPr lang="es-HN" dirty="0" err="1" smtClean="0"/>
              <a:t>to</a:t>
            </a:r>
            <a:r>
              <a:rPr lang="es-HN" dirty="0" smtClean="0"/>
              <a:t> </a:t>
            </a:r>
            <a:r>
              <a:rPr lang="es-HN" dirty="0" err="1" smtClean="0"/>
              <a:t>design</a:t>
            </a:r>
            <a:r>
              <a:rPr lang="es-HN" dirty="0" smtClean="0"/>
              <a:t> a </a:t>
            </a:r>
            <a:r>
              <a:rPr lang="es-HN" dirty="0" err="1" smtClean="0"/>
              <a:t>plant</a:t>
            </a:r>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1</a:t>
            </a:fld>
            <a:endParaRPr lang="en-US"/>
          </a:p>
        </p:txBody>
      </p:sp>
    </p:spTree>
    <p:extLst>
      <p:ext uri="{BB962C8B-B14F-4D97-AF65-F5344CB8AC3E}">
        <p14:creationId xmlns:p14="http://schemas.microsoft.com/office/powerpoint/2010/main" val="3722336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specifically depart from empirical design values in the algorithms for rapid mix, flocculation, and flow transitions into the sedimentation tank. The design of these pieces is conventionally based on the turbulent energy dissipation rate rather than the velocity gradient method (Weber-Shirk and Lion, 2010) because the velocity gradient method only applies to laminar flow reactors (</a:t>
            </a:r>
            <a:r>
              <a:rPr lang="en-US" sz="1200" kern="1200" dirty="0" err="1" smtClean="0">
                <a:solidFill>
                  <a:schemeClr val="tx1"/>
                </a:solidFill>
                <a:effectLst/>
                <a:latin typeface="+mn-lt"/>
                <a:ea typeface="+mn-ea"/>
                <a:cs typeface="+mn-cs"/>
              </a:rPr>
              <a:t>Cleasby</a:t>
            </a:r>
            <a:r>
              <a:rPr lang="en-US" sz="1200" kern="1200" dirty="0" smtClean="0">
                <a:solidFill>
                  <a:schemeClr val="tx1"/>
                </a:solidFill>
                <a:effectLst/>
                <a:latin typeface="+mn-lt"/>
                <a:ea typeface="+mn-ea"/>
                <a:cs typeface="+mn-cs"/>
              </a:rPr>
              <a:t> 1984).</a:t>
            </a:r>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16</a:t>
            </a:fld>
            <a:endParaRPr lang="en-US"/>
          </a:p>
        </p:txBody>
      </p:sp>
    </p:spTree>
    <p:extLst>
      <p:ext uri="{BB962C8B-B14F-4D97-AF65-F5344CB8AC3E}">
        <p14:creationId xmlns:p14="http://schemas.microsoft.com/office/powerpoint/2010/main" val="39400525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Basing algorithms on physics means challenging</a:t>
            </a:r>
            <a:r>
              <a:rPr lang="en-US" baseline="0" dirty="0" smtClean="0"/>
              <a:t> the basis of conventional design parameters. </a:t>
            </a:r>
            <a:r>
              <a:rPr lang="en-US" dirty="0" smtClean="0"/>
              <a:t>Plate settler</a:t>
            </a:r>
            <a:r>
              <a:rPr lang="en-US" baseline="0" dirty="0" smtClean="0"/>
              <a:t> spacing research – determining spacing as a balance between decreasing tank size and preventing floc rollup. Convention says 5cm, but our research suggests 2.5 which we currently use in our designs. The upper picture uses 2.5cm spacing, saving more than 30cm in depth as compared to the conventional spacing shown below.</a:t>
            </a:r>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HN" sz="1200" dirty="0" err="1" smtClean="0">
                <a:cs typeface="Times New Roman" pitchFamily="18" charset="0"/>
              </a:rPr>
              <a:t>Mention</a:t>
            </a:r>
            <a:r>
              <a:rPr lang="es-HN" sz="1200" dirty="0" smtClean="0">
                <a:cs typeface="Times New Roman" pitchFamily="18" charset="0"/>
              </a:rPr>
              <a:t> </a:t>
            </a:r>
            <a:r>
              <a:rPr lang="es-HN" sz="1200" dirty="0" err="1" smtClean="0">
                <a:cs typeface="Times New Roman" pitchFamily="18" charset="0"/>
              </a:rPr>
              <a:t>lessons</a:t>
            </a:r>
            <a:r>
              <a:rPr lang="es-HN" sz="1200" dirty="0" smtClean="0">
                <a:cs typeface="Times New Roman" pitchFamily="18" charset="0"/>
              </a:rPr>
              <a:t> </a:t>
            </a:r>
            <a:r>
              <a:rPr lang="es-HN" sz="1200" dirty="0" err="1" smtClean="0">
                <a:cs typeface="Times New Roman" pitchFamily="18" charset="0"/>
              </a:rPr>
              <a:t>learned</a:t>
            </a:r>
            <a:r>
              <a:rPr lang="es-HN" sz="1200" dirty="0" smtClean="0">
                <a:cs typeface="Times New Roman" pitchFamily="18" charset="0"/>
              </a:rPr>
              <a:t> and </a:t>
            </a:r>
            <a:r>
              <a:rPr lang="es-HN" sz="1200" dirty="0" err="1" smtClean="0">
                <a:cs typeface="Times New Roman" pitchFamily="18" charset="0"/>
              </a:rPr>
              <a:t>improvement</a:t>
            </a:r>
            <a:r>
              <a:rPr lang="es-HN" sz="1200" dirty="0" smtClean="0">
                <a:cs typeface="Times New Roman" pitchFamily="18" charset="0"/>
              </a:rPr>
              <a:t> </a:t>
            </a:r>
            <a:r>
              <a:rPr lang="es-HN" sz="1200" dirty="0" smtClean="0">
                <a:cs typeface="Times New Roman" pitchFamily="18" charset="0"/>
              </a:rPr>
              <a:t>and </a:t>
            </a:r>
            <a:r>
              <a:rPr lang="es-HN" sz="1200" dirty="0" err="1" smtClean="0">
                <a:cs typeface="Times New Roman" pitchFamily="18" charset="0"/>
              </a:rPr>
              <a:t>innovation</a:t>
            </a:r>
            <a:r>
              <a:rPr lang="es-HN" sz="1200" dirty="0" smtClean="0">
                <a:cs typeface="Times New Roman" pitchFamily="18" charset="0"/>
              </a:rPr>
              <a:t> </a:t>
            </a:r>
            <a:r>
              <a:rPr lang="es-HN" sz="1200" dirty="0" err="1" smtClean="0">
                <a:cs typeface="Times New Roman" pitchFamily="18" charset="0"/>
              </a:rPr>
              <a:t>cycle</a:t>
            </a:r>
            <a:endParaRPr lang="es-HN" sz="1200" dirty="0" smtClean="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18</a:t>
            </a:fld>
            <a:endParaRPr lang="en-US"/>
          </a:p>
        </p:txBody>
      </p:sp>
    </p:spTree>
    <p:extLst>
      <p:ext uri="{BB962C8B-B14F-4D97-AF65-F5344CB8AC3E}">
        <p14:creationId xmlns:p14="http://schemas.microsoft.com/office/powerpoint/2010/main" val="15145954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Sample AutoCAD</a:t>
            </a:r>
            <a:r>
              <a:rPr lang="en-US" baseline="0" dirty="0" smtClean="0"/>
              <a:t> output from a design request.</a:t>
            </a:r>
          </a:p>
          <a:p>
            <a:endParaRPr lang="es-HN" baseline="0" dirty="0" smtClean="0"/>
          </a:p>
          <a:p>
            <a:r>
              <a:rPr lang="en-US" dirty="0" smtClean="0"/>
              <a:t>Because of our approach, we have plants that are as old as 7 years. Conventional</a:t>
            </a:r>
            <a:r>
              <a:rPr lang="en-US" baseline="0" dirty="0" smtClean="0"/>
              <a:t> plants are often abandoned in 2 years.</a:t>
            </a:r>
          </a:p>
          <a:p>
            <a:endParaRPr lang="es-H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ADT combines the knowledge generated at Cornell and communities currently served by AguaClara plants to create robust, scalable designs that are appropriate for the social, environmental, and financial context of the regions they serve.</a:t>
            </a:r>
          </a:p>
        </p:txBody>
      </p:sp>
      <p:sp>
        <p:nvSpPr>
          <p:cNvPr id="4" name="Slide Number Placeholder 3"/>
          <p:cNvSpPr>
            <a:spLocks noGrp="1"/>
          </p:cNvSpPr>
          <p:nvPr>
            <p:ph type="sldNum" sz="quarter" idx="10"/>
          </p:nvPr>
        </p:nvSpPr>
        <p:spPr/>
        <p:txBody>
          <a:bodyPr/>
          <a:lstStyle/>
          <a:p>
            <a:fld id="{074A1136-6F8D-4A69-8C66-8F52E7C6A736}" type="slidenum">
              <a:rPr lang="en-US" smtClean="0"/>
              <a:t>22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HN" dirty="0" smtClean="0"/>
              <a:t>NOT JUST ENVIRONMENTALLY!</a:t>
            </a:r>
          </a:p>
          <a:p>
            <a:endParaRPr lang="es-H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6 Fully-operation plants in Honduras, operated and maintained independently by the community</a:t>
            </a:r>
          </a:p>
          <a:p>
            <a:endParaRPr lang="en-US" dirty="0" smtClean="0"/>
          </a:p>
          <a:p>
            <a:r>
              <a:rPr lang="en-US" dirty="0" smtClean="0"/>
              <a:t>Community members</a:t>
            </a:r>
            <a:r>
              <a:rPr lang="en-US" baseline="0" dirty="0" smtClean="0"/>
              <a:t> have independently voted to increase their water tariffs, and water boards now have extra savings.</a:t>
            </a:r>
          </a:p>
          <a:p>
            <a:endParaRPr lang="es-H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Water Boards are increasing their savings for emergencies and upgrades.  Some</a:t>
            </a:r>
            <a:r>
              <a:rPr lang="en-US" baseline="0" dirty="0" smtClean="0"/>
              <a:t> using savings for sanitation like latrines and sewers</a:t>
            </a:r>
            <a:endParaRPr lang="en-US" dirty="0" smtClean="0"/>
          </a:p>
          <a:p>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23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Community</a:t>
            </a:r>
            <a:r>
              <a:rPr lang="en-US" baseline="0" smtClean="0"/>
              <a:t> members s</a:t>
            </a:r>
            <a:r>
              <a:rPr lang="en-US" smtClean="0"/>
              <a:t>ave money on bottled water. Before AguaClara plants,</a:t>
            </a:r>
            <a:r>
              <a:rPr lang="en-US" baseline="0" smtClean="0"/>
              <a:t> health centers did not keep a record of diarrhea cases because the numbers were so high. After AguaClara plants the number has decreased significantly, and they now keep record.</a:t>
            </a:r>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24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r>
              <a:rPr lang="es-HN" dirty="0" err="1" smtClean="0"/>
              <a:t>Incorporating</a:t>
            </a:r>
            <a:r>
              <a:rPr lang="es-HN" baseline="0" dirty="0" smtClean="0"/>
              <a:t> </a:t>
            </a:r>
            <a:r>
              <a:rPr lang="es-HN" baseline="0" dirty="0" err="1" smtClean="0"/>
              <a:t>feedback</a:t>
            </a:r>
            <a:r>
              <a:rPr lang="es-HN" baseline="0" dirty="0" smtClean="0"/>
              <a:t> </a:t>
            </a:r>
            <a:r>
              <a:rPr lang="es-HN" baseline="0" dirty="0" err="1" smtClean="0"/>
              <a:t>from</a:t>
            </a:r>
            <a:r>
              <a:rPr lang="es-HN" baseline="0" dirty="0" smtClean="0"/>
              <a:t> </a:t>
            </a:r>
            <a:r>
              <a:rPr lang="es-HN" baseline="0" dirty="0" err="1" smtClean="0"/>
              <a:t>the</a:t>
            </a:r>
            <a:r>
              <a:rPr lang="es-HN" baseline="0" dirty="0" smtClean="0"/>
              <a:t> </a:t>
            </a:r>
            <a:r>
              <a:rPr lang="es-HN" baseline="0" dirty="0" err="1" smtClean="0"/>
              <a:t>field</a:t>
            </a:r>
            <a:r>
              <a:rPr lang="es-HN" baseline="0" dirty="0" smtClean="0"/>
              <a:t> </a:t>
            </a:r>
            <a:r>
              <a:rPr lang="es-HN" baseline="0" dirty="0" err="1" smtClean="0"/>
              <a:t>ensures</a:t>
            </a:r>
            <a:r>
              <a:rPr lang="es-HN" baseline="0" dirty="0" smtClean="0"/>
              <a:t> </a:t>
            </a:r>
            <a:r>
              <a:rPr lang="es-HN" baseline="0" dirty="0" err="1" smtClean="0"/>
              <a:t>that</a:t>
            </a:r>
            <a:r>
              <a:rPr lang="es-HN" baseline="0" dirty="0" smtClean="0"/>
              <a:t> </a:t>
            </a:r>
            <a:r>
              <a:rPr lang="es-HN" baseline="0" dirty="0" err="1" smtClean="0"/>
              <a:t>ease</a:t>
            </a:r>
            <a:r>
              <a:rPr lang="es-HN" baseline="0" dirty="0" smtClean="0"/>
              <a:t> of use </a:t>
            </a:r>
            <a:r>
              <a:rPr lang="es-HN" baseline="0" dirty="0" err="1" smtClean="0"/>
              <a:t>is</a:t>
            </a:r>
            <a:r>
              <a:rPr lang="es-HN" baseline="0" dirty="0" smtClean="0"/>
              <a:t> </a:t>
            </a:r>
            <a:r>
              <a:rPr lang="es-HN" baseline="0" dirty="0" err="1" smtClean="0"/>
              <a:t>accounted</a:t>
            </a:r>
            <a:r>
              <a:rPr lang="es-HN" baseline="0" dirty="0" smtClean="0"/>
              <a:t> </a:t>
            </a:r>
            <a:r>
              <a:rPr lang="es-HN" baseline="0" dirty="0" err="1" smtClean="0"/>
              <a:t>for</a:t>
            </a:r>
            <a:r>
              <a:rPr lang="es-HN" baseline="0" dirty="0" smtClean="0"/>
              <a:t> in </a:t>
            </a:r>
            <a:r>
              <a:rPr lang="es-HN" baseline="0" dirty="0" err="1" smtClean="0"/>
              <a:t>designs</a:t>
            </a:r>
            <a:r>
              <a:rPr lang="es-HN" baseline="0" dirty="0" smtClean="0"/>
              <a:t>. </a:t>
            </a:r>
            <a:r>
              <a:rPr lang="es-HN" baseline="0" dirty="0" err="1" smtClean="0"/>
              <a:t>Two-way</a:t>
            </a:r>
            <a:r>
              <a:rPr lang="es-HN" baseline="0" dirty="0" smtClean="0"/>
              <a:t> </a:t>
            </a:r>
            <a:r>
              <a:rPr lang="es-HN" baseline="0" dirty="0" err="1" smtClean="0"/>
              <a:t>relationship</a:t>
            </a:r>
            <a:r>
              <a:rPr lang="es-HN" baseline="0" dirty="0" smtClean="0"/>
              <a:t> of </a:t>
            </a:r>
            <a:r>
              <a:rPr lang="es-HN" baseline="0" dirty="0" err="1" smtClean="0"/>
              <a:t>technical</a:t>
            </a:r>
            <a:r>
              <a:rPr lang="es-HN" baseline="0" dirty="0" smtClean="0"/>
              <a:t> </a:t>
            </a:r>
            <a:r>
              <a:rPr lang="es-HN" baseline="0" dirty="0" err="1" smtClean="0"/>
              <a:t>support</a:t>
            </a:r>
            <a:r>
              <a:rPr lang="es-HN" baseline="0" dirty="0" smtClean="0"/>
              <a:t> </a:t>
            </a:r>
            <a:r>
              <a:rPr lang="es-HN" baseline="0" dirty="0" err="1" smtClean="0"/>
              <a:t>to</a:t>
            </a:r>
            <a:r>
              <a:rPr lang="es-HN" baseline="0" dirty="0" smtClean="0"/>
              <a:t> </a:t>
            </a:r>
            <a:r>
              <a:rPr lang="es-HN" baseline="0" dirty="0" err="1" smtClean="0"/>
              <a:t>ensure</a:t>
            </a:r>
            <a:r>
              <a:rPr lang="es-HN" baseline="0" dirty="0" smtClean="0"/>
              <a:t> </a:t>
            </a:r>
            <a:r>
              <a:rPr lang="es-HN" baseline="0" dirty="0" err="1" smtClean="0"/>
              <a:t>plant</a:t>
            </a:r>
            <a:r>
              <a:rPr lang="es-HN" baseline="0" dirty="0" smtClean="0"/>
              <a:t> </a:t>
            </a:r>
            <a:r>
              <a:rPr lang="es-HN" baseline="0" dirty="0" err="1" smtClean="0"/>
              <a:t>longevity</a:t>
            </a:r>
            <a:r>
              <a:rPr lang="es-HN" baseline="0" dirty="0" smtClean="0"/>
              <a:t> and </a:t>
            </a:r>
            <a:r>
              <a:rPr lang="es-HN" baseline="0" dirty="0" err="1" smtClean="0"/>
              <a:t>feedback</a:t>
            </a:r>
            <a:r>
              <a:rPr lang="es-HN" baseline="0" dirty="0" smtClean="0"/>
              <a:t> </a:t>
            </a:r>
            <a:r>
              <a:rPr lang="es-HN" baseline="0" dirty="0" err="1" smtClean="0"/>
              <a:t>to</a:t>
            </a:r>
            <a:r>
              <a:rPr lang="es-HN" baseline="0" dirty="0" smtClean="0"/>
              <a:t> </a:t>
            </a:r>
            <a:r>
              <a:rPr lang="es-HN" baseline="0" dirty="0" err="1" smtClean="0"/>
              <a:t>improve</a:t>
            </a:r>
            <a:r>
              <a:rPr lang="es-HN" baseline="0" dirty="0" smtClean="0"/>
              <a:t> </a:t>
            </a:r>
            <a:r>
              <a:rPr lang="es-HN" baseline="0" dirty="0" err="1" smtClean="0"/>
              <a:t>designs</a:t>
            </a:r>
            <a:r>
              <a:rPr lang="es-HN" baseline="0" dirty="0" smtClean="0"/>
              <a:t>.</a:t>
            </a:r>
            <a:endParaRPr lang="es-HN"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bolded point – basing algorithms on fundamental physics</a:t>
            </a:r>
            <a:r>
              <a:rPr lang="en-US" baseline="0" dirty="0" smtClean="0"/>
              <a:t> gives us an edge in terms of innovation. We built the designed and built a one-of-a-kind stacked rapid sand filter, which incredibly successful. We are also beginning to understand how to create floc blankets, which will allow us to decrease the size of our sedimentation tanks. Also we are conducting research on floc recycle: returning sedimentation sludge to the start of the flocculator, to increase flocculation efficiency and therefore hopefully reduce the size of our </a:t>
            </a:r>
            <a:r>
              <a:rPr lang="en-US" baseline="0" dirty="0" err="1" smtClean="0"/>
              <a:t>flocculators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27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Current capital cost (15 – 20 USD per person served) is about a third of that of conventional plants of comparable size, and future innovations will make our capital costs even more competitive</a:t>
            </a:r>
          </a:p>
          <a:p>
            <a:pPr eaLnBrk="1" hangingPunct="1"/>
            <a:r>
              <a:rPr lang="en-US" dirty="0" smtClean="0"/>
              <a:t>Operation and maintenance costs (2 – 4 USD per person per year) are low enough that community members have volunteered to pay more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Cap cost = 4,000 – 8,000 USD/L/s</a:t>
            </a:r>
          </a:p>
          <a:p>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29</a:t>
            </a:fld>
            <a:endParaRPr lang="en-US"/>
          </a:p>
        </p:txBody>
      </p:sp>
    </p:spTree>
    <p:extLst>
      <p:ext uri="{BB962C8B-B14F-4D97-AF65-F5344CB8AC3E}">
        <p14:creationId xmlns:p14="http://schemas.microsoft.com/office/powerpoint/2010/main" val="14625750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HN" dirty="0" smtClean="0"/>
              <a:t>In </a:t>
            </a:r>
            <a:r>
              <a:rPr lang="es-HN" dirty="0" err="1" smtClean="0"/>
              <a:t>the</a:t>
            </a:r>
            <a:r>
              <a:rPr lang="es-HN" dirty="0" smtClean="0"/>
              <a:t> </a:t>
            </a:r>
            <a:r>
              <a:rPr lang="es-HN" dirty="0" err="1" smtClean="0"/>
              <a:t>futur</a:t>
            </a:r>
            <a:r>
              <a:rPr lang="es-HN" baseline="0" dirty="0" err="1" smtClean="0"/>
              <a:t>e</a:t>
            </a:r>
            <a:r>
              <a:rPr lang="es-HN" baseline="0" dirty="0" smtClean="0"/>
              <a:t>, </a:t>
            </a:r>
            <a:r>
              <a:rPr lang="es-HN" baseline="0" dirty="0" err="1" smtClean="0"/>
              <a:t>there</a:t>
            </a:r>
            <a:r>
              <a:rPr lang="es-HN" baseline="0" dirty="0" smtClean="0"/>
              <a:t> </a:t>
            </a:r>
            <a:r>
              <a:rPr lang="es-HN" baseline="0" dirty="0" err="1" smtClean="0"/>
              <a:t>will</a:t>
            </a:r>
            <a:r>
              <a:rPr lang="es-HN" baseline="0" dirty="0" smtClean="0"/>
              <a:t> be </a:t>
            </a:r>
            <a:r>
              <a:rPr lang="es-HN" baseline="0" dirty="0" err="1" smtClean="0"/>
              <a:t>already</a:t>
            </a:r>
            <a:r>
              <a:rPr lang="es-HN" baseline="0" dirty="0" smtClean="0"/>
              <a:t> </a:t>
            </a:r>
            <a:r>
              <a:rPr lang="es-HN" baseline="0" dirty="0" err="1" smtClean="0"/>
              <a:t>proofed</a:t>
            </a:r>
            <a:r>
              <a:rPr lang="es-HN" baseline="0" dirty="0" smtClean="0"/>
              <a:t> </a:t>
            </a:r>
            <a:r>
              <a:rPr lang="es-HN" baseline="0" dirty="0" err="1" smtClean="0"/>
              <a:t>hydraulic</a:t>
            </a:r>
            <a:r>
              <a:rPr lang="es-HN" baseline="0" dirty="0" smtClean="0"/>
              <a:t> </a:t>
            </a:r>
            <a:r>
              <a:rPr lang="es-HN" baseline="0" dirty="0" err="1" smtClean="0"/>
              <a:t>designs</a:t>
            </a:r>
            <a:r>
              <a:rPr lang="es-HN" baseline="0" dirty="0" smtClean="0"/>
              <a:t> </a:t>
            </a:r>
            <a:r>
              <a:rPr lang="es-HN" baseline="0" dirty="0" err="1" smtClean="0"/>
              <a:t>that</a:t>
            </a:r>
            <a:r>
              <a:rPr lang="es-HN" baseline="0" dirty="0" smtClean="0"/>
              <a:t> can be </a:t>
            </a:r>
            <a:r>
              <a:rPr lang="es-HN" baseline="0" dirty="0" err="1" smtClean="0"/>
              <a:t>downloaded</a:t>
            </a:r>
            <a:r>
              <a:rPr lang="es-HN" baseline="0" dirty="0" smtClean="0"/>
              <a:t> </a:t>
            </a:r>
            <a:r>
              <a:rPr lang="es-HN" baseline="0" dirty="0" err="1" smtClean="0"/>
              <a:t>freely</a:t>
            </a:r>
            <a:r>
              <a:rPr lang="es-HN" baseline="0" dirty="0" smtClean="0"/>
              <a:t>, </a:t>
            </a:r>
            <a:r>
              <a:rPr lang="es-HN" baseline="0" dirty="0" err="1" smtClean="0"/>
              <a:t>without</a:t>
            </a:r>
            <a:r>
              <a:rPr lang="es-HN" baseline="0" dirty="0" smtClean="0"/>
              <a:t> </a:t>
            </a:r>
            <a:r>
              <a:rPr lang="es-HN" baseline="0" dirty="0" err="1" smtClean="0"/>
              <a:t>the</a:t>
            </a:r>
            <a:r>
              <a:rPr lang="es-HN" baseline="0" dirty="0" smtClean="0"/>
              <a:t> </a:t>
            </a:r>
            <a:r>
              <a:rPr lang="es-HN" baseline="0" dirty="0" err="1" smtClean="0"/>
              <a:t>need</a:t>
            </a:r>
            <a:r>
              <a:rPr lang="es-HN" baseline="0" dirty="0" smtClean="0"/>
              <a:t> </a:t>
            </a:r>
            <a:r>
              <a:rPr lang="es-HN" baseline="0" dirty="0" err="1" smtClean="0"/>
              <a:t>to</a:t>
            </a:r>
            <a:r>
              <a:rPr lang="es-HN" baseline="0" dirty="0" smtClean="0"/>
              <a:t> </a:t>
            </a:r>
            <a:r>
              <a:rPr lang="es-HN" baseline="0" dirty="0" err="1" smtClean="0"/>
              <a:t>wait</a:t>
            </a:r>
            <a:r>
              <a:rPr lang="es-HN" baseline="0" dirty="0" smtClean="0"/>
              <a:t> </a:t>
            </a:r>
            <a:r>
              <a:rPr lang="es-HN" baseline="0" dirty="0" err="1" smtClean="0"/>
              <a:t>for</a:t>
            </a:r>
            <a:r>
              <a:rPr lang="es-HN" baseline="0" dirty="0" smtClean="0"/>
              <a:t> a new </a:t>
            </a:r>
            <a:r>
              <a:rPr lang="es-HN" baseline="0" dirty="0" err="1" smtClean="0"/>
              <a:t>design</a:t>
            </a:r>
            <a:r>
              <a:rPr lang="es-HN" baseline="0" dirty="0" smtClean="0"/>
              <a:t>.  </a:t>
            </a:r>
          </a:p>
          <a:p>
            <a:endParaRPr lang="es-HN" baseline="0" dirty="0" smtClean="0"/>
          </a:p>
          <a:p>
            <a:r>
              <a:rPr lang="en-US" sz="1200" b="0" i="0" kern="1200" dirty="0" smtClean="0">
                <a:solidFill>
                  <a:schemeClr val="tx1"/>
                </a:solidFill>
                <a:effectLst/>
                <a:latin typeface="+mn-lt"/>
                <a:ea typeface="+mn-ea"/>
                <a:cs typeface="+mn-cs"/>
              </a:rPr>
              <a:t>6,9,12,15,20,25,30, 40,....90</a:t>
            </a:r>
          </a:p>
          <a:p>
            <a:endParaRPr lang="es-HN" sz="1200" b="0" i="0" kern="1200" dirty="0" smtClean="0">
              <a:solidFill>
                <a:schemeClr val="tx1"/>
              </a:solidFill>
              <a:effectLst/>
              <a:latin typeface="+mn-lt"/>
              <a:ea typeface="+mn-ea"/>
              <a:cs typeface="+mn-cs"/>
            </a:endParaRPr>
          </a:p>
          <a:p>
            <a:r>
              <a:rPr lang="es-HN" sz="1200" b="0" i="0" kern="1200" dirty="0" err="1" smtClean="0">
                <a:solidFill>
                  <a:schemeClr val="tx1"/>
                </a:solidFill>
                <a:effectLst/>
                <a:latin typeface="+mn-lt"/>
                <a:ea typeface="+mn-ea"/>
                <a:cs typeface="+mn-cs"/>
              </a:rPr>
              <a:t>The</a:t>
            </a:r>
            <a:r>
              <a:rPr lang="es-HN" sz="1200" b="0" i="0" kern="1200" dirty="0" smtClean="0">
                <a:solidFill>
                  <a:schemeClr val="tx1"/>
                </a:solidFill>
                <a:effectLst/>
                <a:latin typeface="+mn-lt"/>
                <a:ea typeface="+mn-ea"/>
                <a:cs typeface="+mn-cs"/>
              </a:rPr>
              <a:t> </a:t>
            </a:r>
            <a:r>
              <a:rPr lang="es-HN" sz="1200" b="0" i="0" kern="1200" dirty="0" err="1" smtClean="0">
                <a:solidFill>
                  <a:schemeClr val="tx1"/>
                </a:solidFill>
                <a:effectLst/>
                <a:latin typeface="+mn-lt"/>
                <a:ea typeface="+mn-ea"/>
                <a:cs typeface="+mn-cs"/>
              </a:rPr>
              <a:t>image</a:t>
            </a:r>
            <a:r>
              <a:rPr lang="es-HN" sz="1200" b="0" i="0" kern="1200" dirty="0" smtClean="0">
                <a:solidFill>
                  <a:schemeClr val="tx1"/>
                </a:solidFill>
                <a:effectLst/>
                <a:latin typeface="+mn-lt"/>
                <a:ea typeface="+mn-ea"/>
                <a:cs typeface="+mn-cs"/>
              </a:rPr>
              <a:t> links </a:t>
            </a:r>
            <a:r>
              <a:rPr lang="es-HN" sz="1200" b="0" i="0" kern="1200" dirty="0" err="1" smtClean="0">
                <a:solidFill>
                  <a:schemeClr val="tx1"/>
                </a:solidFill>
                <a:effectLst/>
                <a:latin typeface="+mn-lt"/>
                <a:ea typeface="+mn-ea"/>
                <a:cs typeface="+mn-cs"/>
              </a:rPr>
              <a:t>to</a:t>
            </a:r>
            <a:r>
              <a:rPr lang="es-HN" sz="1200" b="0" i="0" kern="1200" dirty="0" smtClean="0">
                <a:solidFill>
                  <a:schemeClr val="tx1"/>
                </a:solidFill>
                <a:effectLst/>
                <a:latin typeface="+mn-lt"/>
                <a:ea typeface="+mn-ea"/>
                <a:cs typeface="+mn-cs"/>
              </a:rPr>
              <a:t> </a:t>
            </a:r>
            <a:r>
              <a:rPr lang="es-HN" sz="1200" b="0" i="0" kern="1200" dirty="0" err="1" smtClean="0">
                <a:solidFill>
                  <a:schemeClr val="tx1"/>
                </a:solidFill>
                <a:effectLst/>
                <a:latin typeface="+mn-lt"/>
                <a:ea typeface="+mn-ea"/>
                <a:cs typeface="+mn-cs"/>
              </a:rPr>
              <a:t>the</a:t>
            </a:r>
            <a:r>
              <a:rPr lang="es-HN" sz="1200" b="0" i="0" kern="1200" dirty="0" smtClean="0">
                <a:solidFill>
                  <a:schemeClr val="tx1"/>
                </a:solidFill>
                <a:effectLst/>
                <a:latin typeface="+mn-lt"/>
                <a:ea typeface="+mn-ea"/>
                <a:cs typeface="+mn-cs"/>
              </a:rPr>
              <a:t> </a:t>
            </a:r>
            <a:r>
              <a:rPr lang="es-HN" sz="1200" b="0" i="0" kern="1200" dirty="0" err="1" smtClean="0">
                <a:solidFill>
                  <a:schemeClr val="tx1"/>
                </a:solidFill>
                <a:effectLst/>
                <a:latin typeface="+mn-lt"/>
                <a:ea typeface="+mn-ea"/>
                <a:cs typeface="+mn-cs"/>
              </a:rPr>
              <a:t>design</a:t>
            </a:r>
            <a:r>
              <a:rPr lang="es-HN" sz="1200" b="0" i="0" kern="1200" dirty="0" smtClean="0">
                <a:solidFill>
                  <a:schemeClr val="tx1"/>
                </a:solidFill>
                <a:effectLst/>
                <a:latin typeface="+mn-lt"/>
                <a:ea typeface="+mn-ea"/>
                <a:cs typeface="+mn-cs"/>
              </a:rPr>
              <a:t> server </a:t>
            </a:r>
            <a:r>
              <a:rPr lang="es-HN" sz="1200" b="0" i="0" kern="1200" dirty="0" err="1" smtClean="0">
                <a:solidFill>
                  <a:schemeClr val="tx1"/>
                </a:solidFill>
                <a:effectLst/>
                <a:latin typeface="+mn-lt"/>
                <a:ea typeface="+mn-ea"/>
                <a:cs typeface="+mn-cs"/>
              </a:rPr>
              <a:t>site</a:t>
            </a:r>
            <a:r>
              <a:rPr lang="es-HN" sz="1200" b="0" i="0" kern="120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30</a:t>
            </a:fld>
            <a:endParaRPr lang="en-US"/>
          </a:p>
        </p:txBody>
      </p:sp>
    </p:spTree>
    <p:extLst>
      <p:ext uri="{BB962C8B-B14F-4D97-AF65-F5344CB8AC3E}">
        <p14:creationId xmlns:p14="http://schemas.microsoft.com/office/powerpoint/2010/main" val="1441767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Nyala" pitchFamily="2" charset="0"/>
              </a:rPr>
              <a:t>AguaClara at Cornell is a group of students and faculty who conduct research and provide hydraulic designs for gravity-powered (electricity-free) water treatment plants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32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FFB47453-3C41-4BEB-8BFA-F445C0297B93}" type="slidenum">
              <a:rPr lang="en-US" smtClean="0"/>
              <a:pPr/>
              <a:t>35</a:t>
            </a:fld>
            <a:endParaRPr lang="en-US"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r>
              <a:rPr lang="es-HN" smtClean="0"/>
              <a:t>This is a basic schematic of what research and design teams have come up with after many years of work. The stock tank holds a stock chemical solution which is connected to a constant head tank. The constant head tank is regulated by a float valve which keeps the chemical depth constant. A small diameter tube leads from the stock tank to a drop tube, where the chemical flows to be added to the plant’s influent water. The drop tube is connected to a lever via a slider. The plant operator sets the slider at the desired coagulant dose based upon characteristics of the influent water. The float attached to the lever changes position as flow rate into the plant changes, thus changing the elevation of the small diameter tube’s outlet, and maintaining a constant chemical dose.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DEE644C5-FB5A-4A77-9BFD-C9E278F19327}" type="slidenum">
              <a:rPr lang="en-US" smtClean="0"/>
              <a:pPr/>
              <a:t>36</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r>
              <a:rPr lang="es-HN" smtClean="0"/>
              <a:t>This is a basic schematic of what research and design teams have come up with after many years of work. The stock tank holds a stock chemical solution which is connected to a constant head tank. The constant head tank is regulated by a float valve which keeps the chemical depth constant. A small diameter tube leads from the stock tank to a drop tube, where the chemical flows to be added to the plant’s influent water. The drop tube is connected to a lever via a slider. The plant operator sets the slider at the desired coagulant dose based upon characteristics of the influent water. The float attached to the lever changes position as flow rate into the plant changes, thus changing the elevation of the small diameter tube’s outlet, and maintaining a constant chemical dose.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5B609565-83C4-4896-BD44-BF6E9DBD0409}" type="slidenum">
              <a:rPr lang="en-US" smtClean="0"/>
              <a:pPr/>
              <a:t>37</a:t>
            </a:fld>
            <a:endParaRPr lang="en-US"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r>
              <a:rPr lang="es-HN" smtClean="0"/>
              <a:t>This is a basic schematic of what research and design teams have come up with after many years of work. The stock tank holds a stock chemical solution which is connected to a constant head tank. The constant head tank is regulated by a float valve which keeps the chemical depth constant. A small diameter tube leads from the stock tank to a drop tube, where the chemical flows to be added to the plant’s influent water. The drop tube is connected to a lever via a slider. The plant operator sets the slider at the desired coagulant dose based upon characteristics of the influent water. The float attached to the lever changes position as flow rate into the plant changes, thus changing the elevation of the small diameter tube’s outlet, and maintaining a constant chemical dose.</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2D2CF32E-0F0E-4C39-9818-3933E7E35677}" type="slidenum">
              <a:rPr lang="en-US" smtClean="0"/>
              <a:pPr/>
              <a:t>38</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r>
              <a:rPr lang="es-HN" smtClean="0"/>
              <a:t>This is a basic schematic of what research and design teams have come up with after many years of work. The stock tank holds a stock chemical solution which is connected to a constant head tank. The constant head tank is regulated by a float valve which keeps the chemical depth constant. A small diameter tube leads from the stock tank to a drop tube, where the chemical flows to be added to the plant’s influent water. The drop tube is connected to a lever via a slider. The plant operator sets the slider at the desired coagulant dose based upon characteristics of the influent water. The float attached to the lever changes position as flow rate into the plant changes, thus changing the elevation of the small diameter tube’s outlet, and maintaining a constant chemical dose.</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449A0B74-F592-4992-9556-D2023AB4BC2E}" type="slidenum">
              <a:rPr lang="en-US" smtClean="0"/>
              <a:pPr/>
              <a:t>39</a:t>
            </a:fld>
            <a:endParaRPr lang="en-US"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r>
              <a:rPr lang="es-HN" smtClean="0"/>
              <a:t>This diagram shows what happens when the plant flow rate reduces to zero. As the plant flow rate decreases, the depth of the water in the entrance tank drops. The float also drops which changes the angle of the lever. As you can see (point to the dotted line), the head loss between the water level in the constant head tank and the outlets in the drop tube reduces to zero when there is zero flow through the plant (indicate the bottom right where the water level is just below the LFOM’s bottom row of orifices). The lever’s connection to the float allows this relationship to be maintained.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AguaClara includes the engineers, specialists, and community members that conduct the outreach and manage involvement to ensure that plants operate successfully in the long-term</a:t>
            </a:r>
          </a:p>
        </p:txBody>
      </p:sp>
      <p:sp>
        <p:nvSpPr>
          <p:cNvPr id="4" name="Slide Number Placeholder 3"/>
          <p:cNvSpPr>
            <a:spLocks noGrp="1"/>
          </p:cNvSpPr>
          <p:nvPr>
            <p:ph type="sldNum" sz="quarter" idx="10"/>
          </p:nvPr>
        </p:nvSpPr>
        <p:spPr/>
        <p:txBody>
          <a:bodyPr/>
          <a:lstStyle/>
          <a:p>
            <a:fld id="{F07C4F81-2F7D-4020-B06D-79DE928BA2EB}" type="slidenum">
              <a:rPr lang="en-US" smtClean="0"/>
              <a:t>4</a:t>
            </a:fld>
            <a:endParaRPr lang="en-US"/>
          </a:p>
        </p:txBody>
      </p:sp>
    </p:spTree>
    <p:extLst>
      <p:ext uri="{BB962C8B-B14F-4D97-AF65-F5344CB8AC3E}">
        <p14:creationId xmlns:p14="http://schemas.microsoft.com/office/powerpoint/2010/main" val="1762169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000" baseline="0" noProof="0" dirty="0" smtClean="0"/>
              <a:t>AguaClara Inc. Si a collaborative partner with implementers, not competitive, offering technical support, design review, and implementation support</a:t>
            </a:r>
          </a:p>
        </p:txBody>
      </p:sp>
      <p:sp>
        <p:nvSpPr>
          <p:cNvPr id="4" name="Slide Number Placeholder 3"/>
          <p:cNvSpPr>
            <a:spLocks noGrp="1"/>
          </p:cNvSpPr>
          <p:nvPr>
            <p:ph type="sldNum" sz="quarter" idx="10"/>
          </p:nvPr>
        </p:nvSpPr>
        <p:spPr/>
        <p:txBody>
          <a:bodyPr/>
          <a:lstStyle/>
          <a:p>
            <a:fld id="{B41D8EC2-A0E9-457F-B1CC-A5C98B015440}"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a:t>
            </a:r>
            <a:r>
              <a:rPr lang="en-US" baseline="0" dirty="0" smtClean="0"/>
              <a:t> advances in water treatment technology in the last fifty years have focused on automation, rather than innovation or optimization of the treatment processes themselves. You end up with complicated control boards that people don’t know how to use. This is the actual control board at </a:t>
            </a:r>
            <a:r>
              <a:rPr lang="en-US" baseline="0" dirty="0" err="1" smtClean="0"/>
              <a:t>Siguatepeque</a:t>
            </a:r>
            <a:r>
              <a:rPr lang="en-US" baseline="0" dirty="0" smtClean="0"/>
              <a:t>. When we asked the operator how to read the control board, he said he had no idea and that they don’t use it.</a:t>
            </a:r>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Pressurized filters – closed so you can’t see inside. Can’t even be sure if sand is still in there. Complicated piping – it’s hard to tell what some valves are used for. Valves break</a:t>
            </a:r>
            <a:r>
              <a:rPr lang="en-US" baseline="0" dirty="0" smtClean="0"/>
              <a:t> easily, are expensive, and hard to replace. In Honduras they need to custom make valves to replace them.</a:t>
            </a:r>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four points are just mentioning that AguaClara</a:t>
            </a:r>
            <a:r>
              <a:rPr lang="en-US" baseline="0" dirty="0" smtClean="0"/>
              <a:t> does not make the mistakes that lead to abandonment. Mention that AguaClara plants can be operated by someone with a 6</a:t>
            </a:r>
            <a:r>
              <a:rPr lang="en-US" baseline="30000" dirty="0" smtClean="0"/>
              <a:t>th</a:t>
            </a:r>
            <a:r>
              <a:rPr lang="en-US" baseline="0" dirty="0" smtClean="0"/>
              <a:t> grade education under “easy to operate.”</a:t>
            </a:r>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baseline="0" dirty="0" smtClean="0"/>
              <a:t> look at the entrance tank to see how we do things differently. Brief overview of how water flows through/particles settle in the hoppers. Instead of expensive valves to drain each hopper, use a removable stopper. Hoppers make it easy to clean, because all of the sludge settles at the base of the drain. Linear flow orifice meter that makes it easy to read flow rate through the tank.</a:t>
            </a:r>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a:t>
            </a:r>
            <a:r>
              <a:rPr lang="en-US" baseline="0" dirty="0" smtClean="0"/>
              <a:t> focusing on last two points.</a:t>
            </a:r>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Arial Black"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spTree>
    <p:extLst>
      <p:ext uri="{BB962C8B-B14F-4D97-AF65-F5344CB8AC3E}">
        <p14:creationId xmlns:p14="http://schemas.microsoft.com/office/powerpoint/2010/main" val="759687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96962"/>
          </a:xfrm>
        </p:spPr>
        <p:txBody>
          <a:bodyPr/>
          <a:lstStyle>
            <a:lvl1pPr algn="r">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0" name="Straight Connector 9"/>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7864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0" name="Straight Connector 9"/>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8004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629400" cy="1020762"/>
          </a:xfrm>
          <a:ln>
            <a:noFill/>
          </a:ln>
        </p:spPr>
        <p:txBody>
          <a:bodyPr>
            <a:noAutofit/>
          </a:bodyPr>
          <a:lstStyle>
            <a:lvl1pPr algn="r">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8" name="Straight Connector 7"/>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60021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0" name="Straight Connector 9"/>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80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20762"/>
          </a:xfrm>
        </p:spPr>
        <p:txBody>
          <a:bodyPr>
            <a:noAutofit/>
          </a:bodyPr>
          <a:lstStyle>
            <a:lvl1pPr algn="r">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1" name="Straight Connector 10"/>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245606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20762"/>
          </a:xfrm>
        </p:spPr>
        <p:txBody>
          <a:bodyPr>
            <a:noAutofit/>
          </a:bodyPr>
          <a:lstStyle>
            <a:lvl1pPr algn="r" defTabSz="914400" rtl="0" eaLnBrk="1" latinLnBrk="0" hangingPunct="1">
              <a:spcBef>
                <a:spcPct val="0"/>
              </a:spcBef>
              <a:buNone/>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3" name="Straight Connector 12"/>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2455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96962"/>
          </a:xfrm>
        </p:spPr>
        <p:txBody>
          <a:bodyPr>
            <a:noAutofit/>
          </a:bodyPr>
          <a:lstStyle>
            <a:lvl1pPr algn="r">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6"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9" name="Straight Connector 8"/>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5314139"/>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8" name="Straight Connector 7"/>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3106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1" name="Straight Connector 10"/>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9644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0" name="Straight Connector 9"/>
          <p:cNvCxnSpPr/>
          <p:nvPr userDrawn="1"/>
        </p:nvCxnSpPr>
        <p:spPr>
          <a:xfrm>
            <a:off x="7239000" y="185360"/>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7601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gif"/><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p:cNvSpPr/>
          <p:nvPr userDrawn="1"/>
        </p:nvSpPr>
        <p:spPr>
          <a:xfrm>
            <a:off x="-856" y="6174570"/>
            <a:ext cx="9144000" cy="597777"/>
          </a:xfrm>
          <a:prstGeom prst="rect">
            <a:avLst/>
          </a:prstGeom>
          <a:gradFill flip="none" rotWithShape="1">
            <a:gsLst>
              <a:gs pos="0">
                <a:srgbClr val="5E9EFF"/>
              </a:gs>
              <a:gs pos="39999">
                <a:srgbClr val="85C2FF"/>
              </a:gs>
              <a:gs pos="70000">
                <a:srgbClr val="C4D6EB"/>
              </a:gs>
              <a:gs pos="100000">
                <a:srgbClr val="FFEBFA"/>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856" y="6772348"/>
            <a:ext cx="9155986" cy="91046"/>
          </a:xfrm>
          <a:prstGeom prst="rect">
            <a:avLst/>
          </a:prstGeom>
          <a:gradFill flip="none" rotWithShape="1">
            <a:gsLst>
              <a:gs pos="0">
                <a:schemeClr val="accent1">
                  <a:lumMod val="50000"/>
                </a:schemeClr>
              </a:gs>
              <a:gs pos="33000">
                <a:schemeClr val="accent1">
                  <a:lumMod val="60000"/>
                  <a:lumOff val="40000"/>
                </a:schemeClr>
              </a:gs>
              <a:gs pos="75000">
                <a:schemeClr val="accent1">
                  <a:lumMod val="60000"/>
                  <a:lumOff val="40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274638"/>
            <a:ext cx="6781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48554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2" name="Picture 2" descr="http://gauno.com/site/logo/aidis1.png"/>
          <p:cNvPicPr>
            <a:picLocks noChangeAspect="1" noChangeArrowheads="1"/>
          </p:cNvPicPr>
          <p:nvPr userDrawn="1"/>
        </p:nvPicPr>
        <p:blipFill>
          <a:blip r:embed="rId13" cstate="screen">
            <a:extLst>
              <a:ext uri="{28A0092B-C50C-407E-A947-70E740481C1C}">
                <a14:useLocalDpi xmlns:a14="http://schemas.microsoft.com/office/drawing/2010/main" val="0"/>
              </a:ext>
            </a:extLst>
          </a:blip>
          <a:srcRect/>
          <a:stretch>
            <a:fillRect/>
          </a:stretch>
        </p:blipFill>
        <p:spPr bwMode="auto">
          <a:xfrm>
            <a:off x="7404442" y="86019"/>
            <a:ext cx="1254759" cy="1254759"/>
          </a:xfrm>
          <a:prstGeom prst="rect">
            <a:avLst/>
          </a:prstGeom>
          <a:noFill/>
        </p:spPr>
      </p:pic>
      <p:pic>
        <p:nvPicPr>
          <p:cNvPr id="1026" name="Picture 5" descr="Logo_simb_Abes-word"/>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565981" y="6174571"/>
            <a:ext cx="577163" cy="59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t="3345" b="3319"/>
          <a:stretch>
            <a:fillRect/>
          </a:stretch>
        </p:blipFill>
        <p:spPr bwMode="auto">
          <a:xfrm>
            <a:off x="3070562" y="6045391"/>
            <a:ext cx="608683" cy="726956"/>
          </a:xfrm>
          <a:prstGeom prst="rect">
            <a:avLst/>
          </a:prstGeom>
          <a:noFill/>
          <a:ln w="9525">
            <a:noFill/>
            <a:miter lim="800000"/>
            <a:headEnd/>
            <a:tailEnd/>
          </a:ln>
          <a:effectLst/>
        </p:spPr>
      </p:pic>
      <p:pic>
        <p:nvPicPr>
          <p:cNvPr id="8" name="Picture 7" descr="AguaClara_logo.jpg"/>
          <p:cNvPicPr>
            <a:picLocks noChangeAspect="1"/>
          </p:cNvPicPr>
          <p:nvPr userDrawn="1"/>
        </p:nvPicPr>
        <p:blipFill>
          <a:blip r:embed="rId16" cstate="screen">
            <a:extLst>
              <a:ext uri="{28A0092B-C50C-407E-A947-70E740481C1C}">
                <a14:useLocalDpi xmlns:a14="http://schemas.microsoft.com/office/drawing/2010/main" val="0"/>
              </a:ext>
            </a:extLst>
          </a:blip>
          <a:stretch>
            <a:fillRect/>
          </a:stretch>
        </p:blipFill>
        <p:spPr>
          <a:xfrm>
            <a:off x="761999" y="6085748"/>
            <a:ext cx="2308563" cy="686599"/>
          </a:xfrm>
          <a:prstGeom prst="rect">
            <a:avLst/>
          </a:prstGeom>
        </p:spPr>
      </p:pic>
      <p:pic>
        <p:nvPicPr>
          <p:cNvPr id="10" name="Picture 9" descr="C:\Users\Dan\Documents\Documentos Honduras 2009-2011 072211\AguaClara Publicidad\cornellunilogo.gif"/>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1" y="6031186"/>
            <a:ext cx="761999" cy="741162"/>
          </a:xfrm>
          <a:prstGeom prst="rect">
            <a:avLst/>
          </a:prstGeom>
          <a:solidFill>
            <a:schemeClr val="bg1"/>
          </a:solidFill>
        </p:spPr>
      </p:pic>
      <p:sp>
        <p:nvSpPr>
          <p:cNvPr id="17" name="Footer Placeholder 4"/>
          <p:cNvSpPr>
            <a:spLocks noGrp="1"/>
          </p:cNvSpPr>
          <p:nvPr userDrawn="1">
            <p:ph type="ftr" sz="quarter" idx="3"/>
          </p:nvPr>
        </p:nvSpPr>
        <p:spPr>
          <a:xfrm>
            <a:off x="6172200" y="6290896"/>
            <a:ext cx="2895600" cy="365125"/>
          </a:xfrm>
          <a:prstGeom prst="rect">
            <a:avLst/>
          </a:prstGeom>
        </p:spPr>
        <p:txBody>
          <a:bodyPr/>
          <a:lstStyle>
            <a:lvl1pPr>
              <a:defRPr sz="1200">
                <a:solidFill>
                  <a:schemeClr val="bg1">
                    <a:lumMod val="50000"/>
                  </a:schemeClr>
                </a:solidFill>
              </a:defRPr>
            </a:lvl1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20" name="Straight Connector 19"/>
          <p:cNvCxnSpPr/>
          <p:nvPr userDrawn="1"/>
        </p:nvCxnSpPr>
        <p:spPr>
          <a:xfrm>
            <a:off x="457200" y="1440119"/>
            <a:ext cx="8229600" cy="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22879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18"/>
        </a:buBlip>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designserver.cee.cornell.edu/get_a_design/design_plant/EtFlocSedFi.php"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comments" Target="../comments/commen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png"/><Relationship Id="rId7" Type="http://schemas.openxmlformats.org/officeDocument/2006/relationships/image" Target="../media/image38.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2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comments" Target="../comments/comment3.xml"/><Relationship Id="rId5" Type="http://schemas.openxmlformats.org/officeDocument/2006/relationships/image" Target="../media/image42.png"/><Relationship Id="rId4" Type="http://schemas.openxmlformats.org/officeDocument/2006/relationships/image" Target="../media/image41.jpeg"/></Relationships>
</file>

<file path=ppt/slides/_rels/slide2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7.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29.jpeg"/><Relationship Id="rId5" Type="http://schemas.openxmlformats.org/officeDocument/2006/relationships/image" Target="../media/image46.jpeg"/><Relationship Id="rId4" Type="http://schemas.openxmlformats.org/officeDocument/2006/relationships/image" Target="../media/image45.png"/></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53.jpeg"/><Relationship Id="rId4" Type="http://schemas.openxmlformats.org/officeDocument/2006/relationships/image" Target="../media/image52.jpeg"/></Relationships>
</file>

<file path=ppt/slides/_rels/slide3.xml.rels><?xml version="1.0" encoding="UTF-8" standalone="yes"?>
<Relationships xmlns="http://schemas.openxmlformats.org/package/2006/relationships"><Relationship Id="rId8" Type="http://schemas.openxmlformats.org/officeDocument/2006/relationships/image" Target="../media/image13.gif"/><Relationship Id="rId3" Type="http://schemas.openxmlformats.org/officeDocument/2006/relationships/notesSlide" Target="../notesSlides/notesSlide2.xml"/><Relationship Id="rId7"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0.png"/><Relationship Id="rId11" Type="http://schemas.openxmlformats.org/officeDocument/2006/relationships/image" Target="../media/image15.gif"/><Relationship Id="rId5" Type="http://schemas.openxmlformats.org/officeDocument/2006/relationships/oleObject" Target="../embeddings/oleObject1.bin"/><Relationship Id="rId10" Type="http://schemas.openxmlformats.org/officeDocument/2006/relationships/image" Target="../media/image14.png"/><Relationship Id="rId4" Type="http://schemas.openxmlformats.org/officeDocument/2006/relationships/image" Target="../media/image11.png"/><Relationship Id="rId9"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hyperlink" Target="http://designbeta.cee.cornell.edu/Designs/342010627191/"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57.jpeg"/></Relationships>
</file>

<file path=ppt/slides/_rels/slide3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4.png"/><Relationship Id="rId5" Type="http://schemas.openxmlformats.org/officeDocument/2006/relationships/image" Target="../media/image10.png"/><Relationship Id="rId4" Type="http://schemas.openxmlformats.org/officeDocument/2006/relationships/oleObject" Target="../embeddings/oleObject2.bin"/></Relationships>
</file>

<file path=ppt/slides/_rels/slide35.x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60.jpeg"/><Relationship Id="rId4" Type="http://schemas.openxmlformats.org/officeDocument/2006/relationships/image" Target="../media/image59.wmf"/></Relationships>
</file>

<file path=ppt/slides/_rels/slide36.x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60.jpeg"/><Relationship Id="rId4" Type="http://schemas.openxmlformats.org/officeDocument/2006/relationships/image" Target="../media/image59.wmf"/></Relationships>
</file>

<file path=ppt/slides/_rels/slide37.x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60.jpeg"/><Relationship Id="rId4" Type="http://schemas.openxmlformats.org/officeDocument/2006/relationships/image" Target="../media/image59.wmf"/></Relationships>
</file>

<file path=ppt/slides/_rels/slide38.x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60.jpeg"/><Relationship Id="rId4" Type="http://schemas.openxmlformats.org/officeDocument/2006/relationships/image" Target="../media/image59.wmf"/></Relationships>
</file>

<file path=ppt/slides/_rels/slide39.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image" Target="../media/image59.wmf"/><Relationship Id="rId4" Type="http://schemas.openxmlformats.org/officeDocument/2006/relationships/image" Target="../media/image58.wmf"/></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slide" Target="slide3.xml"/><Relationship Id="rId4" Type="http://schemas.openxmlformats.org/officeDocument/2006/relationships/slide" Target="slide25.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 y="1600200"/>
            <a:ext cx="9144000" cy="2232025"/>
          </a:xfrm>
        </p:spPr>
        <p:txBody>
          <a:bodyPr>
            <a:normAutofit fontScale="90000"/>
          </a:bodyPr>
          <a:lstStyle/>
          <a:p>
            <a:r>
              <a:rPr lang="en-US" b="1" dirty="0" smtClean="0">
                <a:latin typeface="Arial Black" pitchFamily="34" charset="0"/>
              </a:rPr>
              <a:t>An Automated Design Tool (ADT) for Sustainable, Gravity-Powered Water Treatment Plants</a:t>
            </a:r>
            <a:endParaRPr lang="en-US" dirty="0">
              <a:latin typeface="Arial Black" pitchFamily="34" charset="0"/>
            </a:endParaRPr>
          </a:p>
        </p:txBody>
      </p:sp>
      <p:sp>
        <p:nvSpPr>
          <p:cNvPr id="3" name="Subtitle 2"/>
          <p:cNvSpPr>
            <a:spLocks noGrp="1"/>
          </p:cNvSpPr>
          <p:nvPr>
            <p:ph type="subTitle" idx="1"/>
          </p:nvPr>
        </p:nvSpPr>
        <p:spPr>
          <a:xfrm>
            <a:off x="1524000" y="4114800"/>
            <a:ext cx="2438400" cy="1752600"/>
          </a:xfrm>
        </p:spPr>
        <p:txBody>
          <a:bodyPr numCol="1">
            <a:normAutofit/>
          </a:bodyPr>
          <a:lstStyle/>
          <a:p>
            <a:pPr algn="l"/>
            <a:r>
              <a:rPr lang="es-HN" dirty="0" err="1" smtClean="0"/>
              <a:t>Authors</a:t>
            </a:r>
            <a:r>
              <a:rPr lang="es-HN" dirty="0" smtClean="0"/>
              <a:t>:</a:t>
            </a:r>
          </a:p>
          <a:p>
            <a:pPr lvl="1" algn="l"/>
            <a:r>
              <a:rPr lang="en-US" sz="1400" b="1" dirty="0" smtClean="0"/>
              <a:t>Monroe </a:t>
            </a:r>
            <a:r>
              <a:rPr lang="en-US" sz="1400" b="1" dirty="0"/>
              <a:t>L. </a:t>
            </a:r>
            <a:r>
              <a:rPr lang="en-US" sz="1400" b="1" dirty="0" smtClean="0"/>
              <a:t>Weber-Shirk</a:t>
            </a:r>
            <a:endParaRPr lang="en-US" sz="1400" dirty="0"/>
          </a:p>
          <a:p>
            <a:pPr lvl="1" algn="l"/>
            <a:r>
              <a:rPr lang="en-US" sz="1400" b="1" dirty="0" smtClean="0"/>
              <a:t>Leonard W. Lion</a:t>
            </a:r>
            <a:endParaRPr lang="en-US" sz="1400" dirty="0" smtClean="0"/>
          </a:p>
          <a:p>
            <a:pPr lvl="1" algn="l"/>
            <a:r>
              <a:rPr lang="es-HN" sz="1400" b="1" dirty="0" err="1" smtClean="0"/>
              <a:t>Maysoon</a:t>
            </a:r>
            <a:r>
              <a:rPr lang="es-HN" sz="1400" b="1" dirty="0" smtClean="0"/>
              <a:t> </a:t>
            </a:r>
            <a:r>
              <a:rPr lang="es-HN" sz="1400" b="1" dirty="0" err="1" smtClean="0"/>
              <a:t>Sharif</a:t>
            </a:r>
            <a:endParaRPr lang="es-HN" sz="1400" b="1" dirty="0" smtClean="0"/>
          </a:p>
          <a:p>
            <a:pPr lvl="1" algn="l"/>
            <a:r>
              <a:rPr lang="es-HN" sz="1400" b="1" dirty="0" smtClean="0"/>
              <a:t>Jeffrey C. </a:t>
            </a:r>
            <a:r>
              <a:rPr lang="es-HN" sz="1400" b="1" dirty="0" err="1" smtClean="0"/>
              <a:t>Will</a:t>
            </a:r>
            <a:endParaRPr lang="en-US" sz="1400" dirty="0" smtClean="0"/>
          </a:p>
          <a:p>
            <a:pPr lvl="1" algn="l"/>
            <a:endParaRPr lang="en-US" sz="1400" dirty="0"/>
          </a:p>
        </p:txBody>
      </p:sp>
      <p:cxnSp>
        <p:nvCxnSpPr>
          <p:cNvPr id="8" name="Straight Connector 7"/>
          <p:cNvCxnSpPr/>
          <p:nvPr/>
        </p:nvCxnSpPr>
        <p:spPr>
          <a:xfrm>
            <a:off x="457200" y="3967563"/>
            <a:ext cx="8229600" cy="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pic>
        <p:nvPicPr>
          <p:cNvPr id="5" name="Picture 2">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4114800"/>
            <a:ext cx="2833254" cy="2063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48018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Contents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
        <p:nvSpPr>
          <p:cNvPr id="3" name="Content Placeholder 2"/>
          <p:cNvSpPr>
            <a:spLocks noGrp="1"/>
          </p:cNvSpPr>
          <p:nvPr>
            <p:ph idx="1"/>
          </p:nvPr>
        </p:nvSpPr>
        <p:spPr>
          <a:xfrm>
            <a:off x="3813176" y="1676400"/>
            <a:ext cx="5943600" cy="4343400"/>
          </a:xfrm>
        </p:spPr>
        <p:txBody>
          <a:bodyPr>
            <a:normAutofit/>
          </a:bodyPr>
          <a:lstStyle/>
          <a:p>
            <a:pPr>
              <a:buBlip>
                <a:blip r:embed="rId2"/>
              </a:buBlip>
            </a:pPr>
            <a:r>
              <a:rPr lang="en-US" dirty="0" smtClean="0">
                <a:solidFill>
                  <a:schemeClr val="bg1">
                    <a:lumMod val="50000"/>
                  </a:schemeClr>
                </a:solidFill>
                <a:effectLst/>
                <a:latin typeface="Nyala" pitchFamily="2" charset="0"/>
                <a:cs typeface="Times New Roman" pitchFamily="18" charset="0"/>
              </a:rPr>
              <a:t>Who Are We? </a:t>
            </a:r>
          </a:p>
          <a:p>
            <a:pPr>
              <a:buBlip>
                <a:blip r:embed="rId2"/>
              </a:buBlip>
            </a:pPr>
            <a:r>
              <a:rPr lang="en-US" dirty="0" smtClean="0">
                <a:solidFill>
                  <a:schemeClr val="bg1">
                    <a:lumMod val="50000"/>
                  </a:schemeClr>
                </a:solidFill>
                <a:effectLst/>
                <a:latin typeface="Nyala" pitchFamily="2" charset="0"/>
                <a:cs typeface="Times New Roman" pitchFamily="18" charset="0"/>
              </a:rPr>
              <a:t>Why Conventional Technologies Fail</a:t>
            </a:r>
          </a:p>
          <a:p>
            <a:pPr>
              <a:buBlip>
                <a:blip r:embed="rId2"/>
              </a:buBlip>
            </a:pPr>
            <a:r>
              <a:rPr lang="es-HN" dirty="0" err="1" smtClean="0">
                <a:solidFill>
                  <a:schemeClr val="bg1">
                    <a:lumMod val="50000"/>
                  </a:schemeClr>
                </a:solidFill>
                <a:effectLst/>
                <a:latin typeface="Nyala" pitchFamily="2" charset="0"/>
                <a:cs typeface="Times New Roman" pitchFamily="18" charset="0"/>
              </a:rPr>
              <a:t>Our</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Design</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Philosophy</a:t>
            </a:r>
            <a:endParaRPr lang="en-US" dirty="0" smtClean="0">
              <a:solidFill>
                <a:schemeClr val="bg1">
                  <a:lumMod val="50000"/>
                </a:schemeClr>
              </a:solidFill>
              <a:effectLst/>
              <a:latin typeface="Nyala" pitchFamily="2" charset="0"/>
              <a:cs typeface="Times New Roman" pitchFamily="18" charset="0"/>
            </a:endParaRPr>
          </a:p>
          <a:p>
            <a:pPr>
              <a:buBlip>
                <a:blip r:embed="rId2"/>
              </a:buBlip>
            </a:pPr>
            <a:r>
              <a:rPr lang="es-HN" dirty="0" err="1" smtClean="0">
                <a:solidFill>
                  <a:schemeClr val="bg1">
                    <a:lumMod val="50000"/>
                  </a:schemeClr>
                </a:solidFill>
                <a:effectLst/>
                <a:latin typeface="Nyala" pitchFamily="2" charset="0"/>
                <a:cs typeface="Times New Roman" pitchFamily="18" charset="0"/>
              </a:rPr>
              <a:t>The</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Automated</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Design</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Tool</a:t>
            </a:r>
            <a:endParaRPr lang="es-HN" dirty="0" smtClean="0">
              <a:solidFill>
                <a:schemeClr val="bg1">
                  <a:lumMod val="50000"/>
                </a:schemeClr>
              </a:solidFill>
              <a:effectLst/>
              <a:latin typeface="Nyala" pitchFamily="2" charset="0"/>
              <a:cs typeface="Times New Roman" pitchFamily="18" charset="0"/>
            </a:endParaRPr>
          </a:p>
          <a:p>
            <a:pPr>
              <a:buBlip>
                <a:blip r:embed="rId2"/>
              </a:buBlip>
            </a:pPr>
            <a:r>
              <a:rPr lang="es-HN" dirty="0" err="1" smtClean="0">
                <a:solidFill>
                  <a:schemeClr val="bg1">
                    <a:lumMod val="50000"/>
                  </a:schemeClr>
                </a:solidFill>
                <a:latin typeface="Nyala" pitchFamily="2" charset="0"/>
                <a:cs typeface="Times New Roman" pitchFamily="18" charset="0"/>
              </a:rPr>
              <a:t>How</a:t>
            </a:r>
            <a:r>
              <a:rPr lang="es-HN" dirty="0" smtClean="0">
                <a:solidFill>
                  <a:schemeClr val="bg1">
                    <a:lumMod val="50000"/>
                  </a:schemeClr>
                </a:solidFill>
                <a:latin typeface="Nyala" pitchFamily="2" charset="0"/>
                <a:cs typeface="Times New Roman" pitchFamily="18" charset="0"/>
              </a:rPr>
              <a:t> </a:t>
            </a:r>
            <a:r>
              <a:rPr lang="es-HN" dirty="0" err="1" smtClean="0">
                <a:solidFill>
                  <a:schemeClr val="bg1">
                    <a:lumMod val="50000"/>
                  </a:schemeClr>
                </a:solidFill>
                <a:latin typeface="Nyala" pitchFamily="2" charset="0"/>
                <a:cs typeface="Times New Roman" pitchFamily="18" charset="0"/>
              </a:rPr>
              <a:t>We</a:t>
            </a:r>
            <a:r>
              <a:rPr lang="es-HN" dirty="0" smtClean="0">
                <a:solidFill>
                  <a:schemeClr val="bg1">
                    <a:lumMod val="50000"/>
                  </a:schemeClr>
                </a:solidFill>
                <a:latin typeface="Nyala" pitchFamily="2" charset="0"/>
                <a:cs typeface="Times New Roman" pitchFamily="18" charset="0"/>
              </a:rPr>
              <a:t> </a:t>
            </a:r>
            <a:r>
              <a:rPr lang="es-HN" dirty="0" err="1" smtClean="0">
                <a:solidFill>
                  <a:schemeClr val="bg1">
                    <a:lumMod val="50000"/>
                  </a:schemeClr>
                </a:solidFill>
                <a:latin typeface="Nyala" pitchFamily="2" charset="0"/>
                <a:cs typeface="Times New Roman" pitchFamily="18" charset="0"/>
              </a:rPr>
              <a:t>Innovate</a:t>
            </a:r>
            <a:endParaRPr lang="en-US" dirty="0" smtClean="0">
              <a:solidFill>
                <a:schemeClr val="bg1">
                  <a:lumMod val="50000"/>
                </a:schemeClr>
              </a:solidFill>
              <a:effectLst/>
              <a:latin typeface="Nyala" pitchFamily="2" charset="0"/>
              <a:cs typeface="Times New Roman" pitchFamily="18" charset="0"/>
            </a:endParaRPr>
          </a:p>
          <a:p>
            <a:pPr>
              <a:buBlip>
                <a:blip r:embed="rId2"/>
              </a:buBlip>
            </a:pPr>
            <a:r>
              <a:rPr lang="es-HN" dirty="0" err="1" smtClean="0">
                <a:solidFill>
                  <a:schemeClr val="bg1">
                    <a:lumMod val="50000"/>
                  </a:schemeClr>
                </a:solidFill>
                <a:effectLst/>
                <a:latin typeface="Nyala" pitchFamily="2" charset="0"/>
                <a:cs typeface="Times New Roman" pitchFamily="18" charset="0"/>
              </a:rPr>
              <a:t>The</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Proof</a:t>
            </a:r>
            <a:endParaRPr lang="en-US" dirty="0" smtClean="0">
              <a:solidFill>
                <a:schemeClr val="bg1">
                  <a:lumMod val="50000"/>
                </a:schemeClr>
              </a:solidFill>
              <a:effectLst/>
              <a:latin typeface="Nyala" pitchFamily="2" charset="0"/>
              <a:cs typeface="Times New Roman" pitchFamily="18" charset="0"/>
            </a:endParaRPr>
          </a:p>
          <a:p>
            <a:endParaRPr lang="en-US" dirty="0">
              <a:solidFill>
                <a:schemeClr val="bg1">
                  <a:lumMod val="50000"/>
                </a:schemeClr>
              </a:solidFill>
              <a:effectLst/>
              <a:latin typeface="Constantia" pitchFamily="18" charset="0"/>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7414" name="Picture 6" descr="https://lh5.googleusercontent.com/-xfVeLjbQR5Y/S8fTRiD7PYI/AAAAAAAAUqA/vbWnuNMhgyk/s720/DSC0077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6" y="2133600"/>
            <a:ext cx="365760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98748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1000" fill="hold"/>
                                        <p:tgtEl>
                                          <p:spTgt spid="3">
                                            <p:txEl>
                                              <p:pRg st="2" end="2"/>
                                            </p:txEl>
                                          </p:spTgt>
                                        </p:tgtEl>
                                        <p:attrNameLst>
                                          <p:attrName>style.color</p:attrName>
                                        </p:attrNameLst>
                                      </p:cBhvr>
                                      <p:by>
                                        <p:hsl h="0" s="-12549" l="-25098"/>
                                      </p:by>
                                    </p:animClr>
                                    <p:animClr clrSpc="hsl" dir="cw">
                                      <p:cBhvr>
                                        <p:cTn id="7" dur="1000" fill="hold"/>
                                        <p:tgtEl>
                                          <p:spTgt spid="3">
                                            <p:txEl>
                                              <p:pRg st="2" end="2"/>
                                            </p:txEl>
                                          </p:spTgt>
                                        </p:tgtEl>
                                        <p:attrNameLst>
                                          <p:attrName>fillcolor</p:attrName>
                                        </p:attrNameLst>
                                      </p:cBhvr>
                                      <p:by>
                                        <p:hsl h="0" s="-12549" l="-25098"/>
                                      </p:by>
                                    </p:animClr>
                                    <p:animClr clrSpc="hsl" dir="cw">
                                      <p:cBhvr>
                                        <p:cTn id="8" dur="1000" fill="hold"/>
                                        <p:tgtEl>
                                          <p:spTgt spid="3">
                                            <p:txEl>
                                              <p:pRg st="2" end="2"/>
                                            </p:txEl>
                                          </p:spTgt>
                                        </p:tgtEl>
                                        <p:attrNameLst>
                                          <p:attrName>stroke.color</p:attrName>
                                        </p:attrNameLst>
                                      </p:cBhvr>
                                      <p:by>
                                        <p:hsl h="0" s="-12549" l="-25098"/>
                                      </p:by>
                                    </p:animClr>
                                    <p:set>
                                      <p:cBhvr>
                                        <p:cTn id="9" dur="1000" fill="hold"/>
                                        <p:tgtEl>
                                          <p:spTgt spid="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dirty="0" smtClean="0"/>
              <a:t>Design Principals</a:t>
            </a:r>
          </a:p>
        </p:txBody>
      </p:sp>
      <p:sp>
        <p:nvSpPr>
          <p:cNvPr id="24579" name="Content Placeholder 2"/>
          <p:cNvSpPr>
            <a:spLocks noGrp="1"/>
          </p:cNvSpPr>
          <p:nvPr>
            <p:ph idx="1"/>
          </p:nvPr>
        </p:nvSpPr>
        <p:spPr>
          <a:xfrm>
            <a:off x="457200" y="1600200"/>
            <a:ext cx="8229600" cy="4572000"/>
          </a:xfrm>
        </p:spPr>
        <p:txBody>
          <a:bodyPr>
            <a:normAutofit/>
          </a:bodyPr>
          <a:lstStyle/>
          <a:p>
            <a:pPr eaLnBrk="1" hangingPunct="1"/>
            <a:r>
              <a:rPr lang="en-US" sz="2900" b="1" dirty="0" smtClean="0"/>
              <a:t>All reactors must be open an accessible</a:t>
            </a:r>
          </a:p>
          <a:p>
            <a:pPr eaLnBrk="1" hangingPunct="1"/>
            <a:r>
              <a:rPr lang="en-US" sz="2900" b="1" dirty="0" smtClean="0"/>
              <a:t>All parts must be inexpensive and locally available</a:t>
            </a:r>
          </a:p>
          <a:p>
            <a:pPr eaLnBrk="1" hangingPunct="1"/>
            <a:r>
              <a:rPr lang="en-US" sz="2900" b="1" dirty="0" smtClean="0"/>
              <a:t>Plants must be easy to operate</a:t>
            </a:r>
          </a:p>
          <a:p>
            <a:pPr eaLnBrk="1" hangingPunct="1"/>
            <a:r>
              <a:rPr lang="en-US" sz="2900" b="1" dirty="0" smtClean="0"/>
              <a:t>Plants may not use electricity</a:t>
            </a:r>
          </a:p>
        </p:txBody>
      </p:sp>
    </p:spTree>
    <p:extLst>
      <p:ext uri="{BB962C8B-B14F-4D97-AF65-F5344CB8AC3E}">
        <p14:creationId xmlns:p14="http://schemas.microsoft.com/office/powerpoint/2010/main" val="415985625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7086600" cy="1020762"/>
          </a:xfrm>
        </p:spPr>
        <p:txBody>
          <a:bodyPr>
            <a:noAutofit/>
          </a:bodyPr>
          <a:lstStyle/>
          <a:p>
            <a:r>
              <a:rPr lang="en-US" dirty="0" smtClean="0"/>
              <a:t>Meeting the Challenge</a:t>
            </a:r>
            <a:endParaRPr lang="en-US" dirty="0"/>
          </a:p>
        </p:txBody>
      </p:sp>
      <p:pic>
        <p:nvPicPr>
          <p:cNvPr id="4098" name="Picture 2"/>
          <p:cNvPicPr>
            <a:picLocks noChangeAspect="1" noChangeArrowheads="1"/>
          </p:cNvPicPr>
          <p:nvPr/>
        </p:nvPicPr>
        <p:blipFill>
          <a:blip r:embed="rId3" cstate="print"/>
          <a:srcRect/>
          <a:stretch>
            <a:fillRect/>
          </a:stretch>
        </p:blipFill>
        <p:spPr bwMode="auto">
          <a:xfrm>
            <a:off x="609600" y="1676400"/>
            <a:ext cx="8031173" cy="3962400"/>
          </a:xfrm>
          <a:prstGeom prst="rect">
            <a:avLst/>
          </a:prstGeom>
          <a:noFill/>
          <a:ln w="9525">
            <a:noFill/>
            <a:miter lim="800000"/>
            <a:headEnd/>
            <a:tailEnd/>
          </a:ln>
        </p:spPr>
      </p:pic>
    </p:spTree>
    <p:extLst>
      <p:ext uri="{BB962C8B-B14F-4D97-AF65-F5344CB8AC3E}">
        <p14:creationId xmlns:p14="http://schemas.microsoft.com/office/powerpoint/2010/main" val="15394734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6"/>
          <p:cNvPicPr>
            <a:picLocks noChangeAspect="1" noChangeArrowheads="1"/>
          </p:cNvPicPr>
          <p:nvPr/>
        </p:nvPicPr>
        <p:blipFill>
          <a:blip r:embed="rId2" cstate="print">
            <a:clrChange>
              <a:clrFrom>
                <a:srgbClr val="E6E6E6"/>
              </a:clrFrom>
              <a:clrTo>
                <a:srgbClr val="E6E6E6">
                  <a:alpha val="0"/>
                </a:srgbClr>
              </a:clrTo>
            </a:clrChange>
          </a:blip>
          <a:srcRect/>
          <a:stretch>
            <a:fillRect/>
          </a:stretch>
        </p:blipFill>
        <p:spPr bwMode="auto">
          <a:xfrm>
            <a:off x="0" y="-19050"/>
            <a:ext cx="10533063" cy="6858000"/>
          </a:xfrm>
          <a:prstGeom prst="rect">
            <a:avLst/>
          </a:prstGeom>
          <a:noFill/>
          <a:ln w="9525">
            <a:noFill/>
            <a:miter lim="800000"/>
            <a:headEnd/>
            <a:tailEnd/>
          </a:ln>
        </p:spPr>
      </p:pic>
      <p:grpSp>
        <p:nvGrpSpPr>
          <p:cNvPr id="2" name="Group 11"/>
          <p:cNvGrpSpPr>
            <a:grpSpLocks/>
          </p:cNvGrpSpPr>
          <p:nvPr/>
        </p:nvGrpSpPr>
        <p:grpSpPr bwMode="auto">
          <a:xfrm>
            <a:off x="4922044" y="2177574"/>
            <a:ext cx="3492500" cy="2201863"/>
            <a:chOff x="3962401" y="1882140"/>
            <a:chExt cx="3492743" cy="2202580"/>
          </a:xfrm>
        </p:grpSpPr>
        <p:pic>
          <p:nvPicPr>
            <p:cNvPr id="8" name="Picture 4"/>
            <p:cNvPicPr>
              <a:picLocks noChangeAspect="1" noChangeArrowheads="1"/>
            </p:cNvPicPr>
            <p:nvPr/>
          </p:nvPicPr>
          <p:blipFill rotWithShape="1">
            <a:blip r:embed="rId3" cstate="print">
              <a:extLst/>
            </a:blip>
            <a:srcRect l="30029" t="41606" r="19613" b="11837"/>
            <a:stretch/>
          </p:blipFill>
          <p:spPr bwMode="auto">
            <a:xfrm>
              <a:off x="6096001" y="2789321"/>
              <a:ext cx="1359143" cy="1295399"/>
            </a:xfrm>
            <a:prstGeom prst="ellipse">
              <a:avLst/>
            </a:prstGeom>
            <a:noFill/>
            <a:ln w="9525">
              <a:solidFill>
                <a:schemeClr val="tx1"/>
              </a:solidFill>
              <a:miter lim="800000"/>
              <a:headEnd/>
              <a:tailEnd/>
            </a:ln>
            <a:effectLst/>
            <a:extLst/>
          </p:spPr>
        </p:pic>
        <p:cxnSp>
          <p:nvCxnSpPr>
            <p:cNvPr id="9" name="Straight Connector 8"/>
            <p:cNvCxnSpPr>
              <a:stCxn id="8" idx="0"/>
              <a:endCxn id="11" idx="0"/>
            </p:cNvCxnSpPr>
            <p:nvPr/>
          </p:nvCxnSpPr>
          <p:spPr>
            <a:xfrm flipH="1" flipV="1">
              <a:off x="4038606" y="1882140"/>
              <a:ext cx="2737040" cy="90675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8" idx="4"/>
              <a:endCxn id="11" idx="4"/>
            </p:cNvCxnSpPr>
            <p:nvPr/>
          </p:nvCxnSpPr>
          <p:spPr>
            <a:xfrm flipH="1" flipV="1">
              <a:off x="4038606" y="2034590"/>
              <a:ext cx="2737040" cy="205013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3962401" y="1882140"/>
              <a:ext cx="152411" cy="15245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5" name="TextBox 14"/>
          <p:cNvSpPr txBox="1"/>
          <p:nvPr/>
        </p:nvSpPr>
        <p:spPr>
          <a:xfrm>
            <a:off x="4262438" y="1927225"/>
            <a:ext cx="1319212" cy="381000"/>
          </a:xfrm>
          <a:prstGeom prst="rect">
            <a:avLst/>
          </a:prstGeom>
          <a:noFill/>
        </p:spPr>
        <p:txBody>
          <a:bodyPr>
            <a:spAutoFit/>
          </a:bodyPr>
          <a:lstStyle/>
          <a:p>
            <a:pPr>
              <a:defRPr/>
            </a:pPr>
            <a:r>
              <a:rPr lang="en-US" dirty="0">
                <a:solidFill>
                  <a:schemeClr val="bg1"/>
                </a:solidFill>
                <a:latin typeface="+mn-lt"/>
              </a:rPr>
              <a:t>Trash Rack</a:t>
            </a:r>
          </a:p>
        </p:txBody>
      </p:sp>
      <p:sp>
        <p:nvSpPr>
          <p:cNvPr id="16" name="TextBox 15"/>
          <p:cNvSpPr txBox="1"/>
          <p:nvPr/>
        </p:nvSpPr>
        <p:spPr>
          <a:xfrm>
            <a:off x="3714750" y="776288"/>
            <a:ext cx="1905000" cy="369887"/>
          </a:xfrm>
          <a:prstGeom prst="rect">
            <a:avLst/>
          </a:prstGeom>
          <a:noFill/>
        </p:spPr>
        <p:txBody>
          <a:bodyPr>
            <a:spAutoFit/>
          </a:bodyPr>
          <a:lstStyle/>
          <a:p>
            <a:pPr>
              <a:defRPr/>
            </a:pPr>
            <a:r>
              <a:rPr lang="en-US" dirty="0">
                <a:latin typeface="+mn-lt"/>
              </a:rPr>
              <a:t>Overflow Weir</a:t>
            </a:r>
          </a:p>
        </p:txBody>
      </p:sp>
      <p:sp>
        <p:nvSpPr>
          <p:cNvPr id="17" name="TextBox 16"/>
          <p:cNvSpPr txBox="1"/>
          <p:nvPr/>
        </p:nvSpPr>
        <p:spPr>
          <a:xfrm>
            <a:off x="762000" y="547688"/>
            <a:ext cx="2743200" cy="369887"/>
          </a:xfrm>
          <a:prstGeom prst="rect">
            <a:avLst/>
          </a:prstGeom>
          <a:noFill/>
        </p:spPr>
        <p:txBody>
          <a:bodyPr>
            <a:spAutoFit/>
          </a:bodyPr>
          <a:lstStyle/>
          <a:p>
            <a:pPr>
              <a:defRPr/>
            </a:pPr>
            <a:r>
              <a:rPr lang="en-US" dirty="0">
                <a:latin typeface="+mn-lt"/>
              </a:rPr>
              <a:t>Chemical Dose Controller</a:t>
            </a:r>
          </a:p>
        </p:txBody>
      </p:sp>
      <p:sp>
        <p:nvSpPr>
          <p:cNvPr id="18" name="TextBox 17"/>
          <p:cNvSpPr txBox="1"/>
          <p:nvPr/>
        </p:nvSpPr>
        <p:spPr>
          <a:xfrm>
            <a:off x="2286000" y="1865313"/>
            <a:ext cx="1676400" cy="368300"/>
          </a:xfrm>
          <a:prstGeom prst="rect">
            <a:avLst/>
          </a:prstGeom>
          <a:noFill/>
        </p:spPr>
        <p:txBody>
          <a:bodyPr>
            <a:spAutoFit/>
          </a:bodyPr>
          <a:lstStyle/>
          <a:p>
            <a:pPr>
              <a:defRPr/>
            </a:pPr>
            <a:r>
              <a:rPr lang="en-US" dirty="0">
                <a:latin typeface="+mn-lt"/>
              </a:rPr>
              <a:t>LFOM</a:t>
            </a:r>
          </a:p>
        </p:txBody>
      </p:sp>
      <p:sp>
        <p:nvSpPr>
          <p:cNvPr id="19" name="TextBox 18"/>
          <p:cNvSpPr txBox="1"/>
          <p:nvPr/>
        </p:nvSpPr>
        <p:spPr>
          <a:xfrm>
            <a:off x="3429000" y="4249738"/>
            <a:ext cx="1676400" cy="369887"/>
          </a:xfrm>
          <a:prstGeom prst="rect">
            <a:avLst/>
          </a:prstGeom>
          <a:noFill/>
        </p:spPr>
        <p:txBody>
          <a:bodyPr>
            <a:spAutoFit/>
          </a:bodyPr>
          <a:lstStyle/>
          <a:p>
            <a:pPr>
              <a:defRPr/>
            </a:pPr>
            <a:r>
              <a:rPr lang="en-US" dirty="0">
                <a:latin typeface="+mn-lt"/>
              </a:rPr>
              <a:t>Hopper</a:t>
            </a:r>
          </a:p>
        </p:txBody>
      </p:sp>
      <p:sp>
        <p:nvSpPr>
          <p:cNvPr id="20" name="TextBox 19"/>
          <p:cNvSpPr txBox="1"/>
          <p:nvPr/>
        </p:nvSpPr>
        <p:spPr>
          <a:xfrm>
            <a:off x="1690688" y="4783138"/>
            <a:ext cx="2286000" cy="369887"/>
          </a:xfrm>
          <a:prstGeom prst="rect">
            <a:avLst/>
          </a:prstGeom>
          <a:noFill/>
        </p:spPr>
        <p:txBody>
          <a:bodyPr>
            <a:spAutoFit/>
          </a:bodyPr>
          <a:lstStyle/>
          <a:p>
            <a:pPr>
              <a:defRPr/>
            </a:pPr>
            <a:r>
              <a:rPr lang="en-US" dirty="0">
                <a:latin typeface="+mn-lt"/>
              </a:rPr>
              <a:t>Primary Sludge Drain</a:t>
            </a:r>
          </a:p>
        </p:txBody>
      </p:sp>
      <p:cxnSp>
        <p:nvCxnSpPr>
          <p:cNvPr id="22" name="Straight Arrow Connector 21"/>
          <p:cNvCxnSpPr/>
          <p:nvPr/>
        </p:nvCxnSpPr>
        <p:spPr>
          <a:xfrm rot="10800000" flipV="1">
            <a:off x="5581650" y="1689100"/>
            <a:ext cx="1428750" cy="633413"/>
          </a:xfrm>
          <a:prstGeom prst="bentConnector3">
            <a:avLst>
              <a:gd name="adj1" fmla="val 100025"/>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flipV="1">
            <a:off x="3976688" y="2006600"/>
            <a:ext cx="823912" cy="31591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3" name="Group 48"/>
          <p:cNvGrpSpPr>
            <a:grpSpLocks/>
          </p:cNvGrpSpPr>
          <p:nvPr/>
        </p:nvGrpSpPr>
        <p:grpSpPr bwMode="auto">
          <a:xfrm>
            <a:off x="1095375" y="1411288"/>
            <a:ext cx="1182688" cy="2228850"/>
            <a:chOff x="1095372" y="1352551"/>
            <a:chExt cx="1182865" cy="2228849"/>
          </a:xfrm>
        </p:grpSpPr>
        <p:sp>
          <p:nvSpPr>
            <p:cNvPr id="46" name="Freeform 45"/>
            <p:cNvSpPr/>
            <p:nvPr/>
          </p:nvSpPr>
          <p:spPr>
            <a:xfrm>
              <a:off x="1095372" y="1352551"/>
              <a:ext cx="1182865" cy="1295399"/>
            </a:xfrm>
            <a:custGeom>
              <a:avLst/>
              <a:gdLst>
                <a:gd name="connsiteX0" fmla="*/ 1181100 w 1233236"/>
                <a:gd name="connsiteY0" fmla="*/ 0 h 1152525"/>
                <a:gd name="connsiteX1" fmla="*/ 1095375 w 1233236"/>
                <a:gd name="connsiteY1" fmla="*/ 885825 h 1152525"/>
                <a:gd name="connsiteX2" fmla="*/ 0 w 1233236"/>
                <a:gd name="connsiteY2" fmla="*/ 1152525 h 1152525"/>
                <a:gd name="connsiteX0" fmla="*/ 1181100 w 1195781"/>
                <a:gd name="connsiteY0" fmla="*/ 0 h 1152525"/>
                <a:gd name="connsiteX1" fmla="*/ 933450 w 1195781"/>
                <a:gd name="connsiteY1" fmla="*/ 942975 h 1152525"/>
                <a:gd name="connsiteX2" fmla="*/ 0 w 1195781"/>
                <a:gd name="connsiteY2" fmla="*/ 1152525 h 1152525"/>
                <a:gd name="connsiteX0" fmla="*/ 1181102 w 1195783"/>
                <a:gd name="connsiteY0" fmla="*/ 0 h 1152525"/>
                <a:gd name="connsiteX1" fmla="*/ 933452 w 1195783"/>
                <a:gd name="connsiteY1" fmla="*/ 942975 h 1152525"/>
                <a:gd name="connsiteX2" fmla="*/ 2 w 1195783"/>
                <a:gd name="connsiteY2" fmla="*/ 1152525 h 1152525"/>
                <a:gd name="connsiteX0" fmla="*/ 1181102 w 1195783"/>
                <a:gd name="connsiteY0" fmla="*/ 0 h 1295400"/>
                <a:gd name="connsiteX1" fmla="*/ 933452 w 1195783"/>
                <a:gd name="connsiteY1" fmla="*/ 942975 h 1295400"/>
                <a:gd name="connsiteX2" fmla="*/ 2 w 1195783"/>
                <a:gd name="connsiteY2" fmla="*/ 1295400 h 1295400"/>
                <a:gd name="connsiteX0" fmla="*/ 1181102 w 1201029"/>
                <a:gd name="connsiteY0" fmla="*/ 0 h 1295400"/>
                <a:gd name="connsiteX1" fmla="*/ 981077 w 1201029"/>
                <a:gd name="connsiteY1" fmla="*/ 942975 h 1295400"/>
                <a:gd name="connsiteX2" fmla="*/ 2 w 1201029"/>
                <a:gd name="connsiteY2" fmla="*/ 1295400 h 1295400"/>
                <a:gd name="connsiteX0" fmla="*/ 1181102 w 1181102"/>
                <a:gd name="connsiteY0" fmla="*/ 0 h 1295400"/>
                <a:gd name="connsiteX1" fmla="*/ 981077 w 1181102"/>
                <a:gd name="connsiteY1" fmla="*/ 942975 h 1295400"/>
                <a:gd name="connsiteX2" fmla="*/ 2 w 1181102"/>
                <a:gd name="connsiteY2" fmla="*/ 1295400 h 1295400"/>
                <a:gd name="connsiteX0" fmla="*/ 1181102 w 1182865"/>
                <a:gd name="connsiteY0" fmla="*/ 0 h 1295400"/>
                <a:gd name="connsiteX1" fmla="*/ 981077 w 1182865"/>
                <a:gd name="connsiteY1" fmla="*/ 942975 h 1295400"/>
                <a:gd name="connsiteX2" fmla="*/ 2 w 1182865"/>
                <a:gd name="connsiteY2" fmla="*/ 1295400 h 1295400"/>
              </a:gdLst>
              <a:ahLst/>
              <a:cxnLst>
                <a:cxn ang="0">
                  <a:pos x="connsiteX0" y="connsiteY0"/>
                </a:cxn>
                <a:cxn ang="0">
                  <a:pos x="connsiteX1" y="connsiteY1"/>
                </a:cxn>
                <a:cxn ang="0">
                  <a:pos x="connsiteX2" y="connsiteY2"/>
                </a:cxn>
              </a:cxnLst>
              <a:rect l="l" t="t" r="r" b="b"/>
              <a:pathLst>
                <a:path w="1182865" h="1295400">
                  <a:moveTo>
                    <a:pt x="1181102" y="0"/>
                  </a:moveTo>
                  <a:cubicBezTo>
                    <a:pt x="1189039" y="727869"/>
                    <a:pt x="1177927" y="727075"/>
                    <a:pt x="981077" y="942975"/>
                  </a:cubicBezTo>
                  <a:cubicBezTo>
                    <a:pt x="784227" y="1158875"/>
                    <a:pt x="-1586" y="966788"/>
                    <a:pt x="2" y="129540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48" name="Straight Arrow Connector 47"/>
            <p:cNvCxnSpPr>
              <a:stCxn id="46" idx="2"/>
            </p:cNvCxnSpPr>
            <p:nvPr/>
          </p:nvCxnSpPr>
          <p:spPr>
            <a:xfrm flipH="1">
              <a:off x="1095372" y="2647950"/>
              <a:ext cx="0" cy="93345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4" name="Group 59"/>
          <p:cNvGrpSpPr>
            <a:grpSpLocks/>
          </p:cNvGrpSpPr>
          <p:nvPr/>
        </p:nvGrpSpPr>
        <p:grpSpPr bwMode="auto">
          <a:xfrm>
            <a:off x="3805238" y="1171575"/>
            <a:ext cx="496887" cy="336550"/>
            <a:chOff x="3805556" y="1171389"/>
            <a:chExt cx="497032" cy="336796"/>
          </a:xfrm>
        </p:grpSpPr>
        <p:sp>
          <p:nvSpPr>
            <p:cNvPr id="52" name="Freeform 51"/>
            <p:cNvSpPr/>
            <p:nvPr/>
          </p:nvSpPr>
          <p:spPr>
            <a:xfrm>
              <a:off x="3805556" y="1171389"/>
              <a:ext cx="489093" cy="336796"/>
            </a:xfrm>
            <a:custGeom>
              <a:avLst/>
              <a:gdLst>
                <a:gd name="connsiteX0" fmla="*/ 0 w 488373"/>
                <a:gd name="connsiteY0" fmla="*/ 336796 h 336796"/>
                <a:gd name="connsiteX1" fmla="*/ 155864 w 488373"/>
                <a:gd name="connsiteY1" fmla="*/ 4287 h 336796"/>
                <a:gd name="connsiteX2" fmla="*/ 488373 w 488373"/>
                <a:gd name="connsiteY2" fmla="*/ 170542 h 336796"/>
              </a:gdLst>
              <a:ahLst/>
              <a:cxnLst>
                <a:cxn ang="0">
                  <a:pos x="connsiteX0" y="connsiteY0"/>
                </a:cxn>
                <a:cxn ang="0">
                  <a:pos x="connsiteX1" y="connsiteY1"/>
                </a:cxn>
                <a:cxn ang="0">
                  <a:pos x="connsiteX2" y="connsiteY2"/>
                </a:cxn>
              </a:cxnLst>
              <a:rect l="l" t="t" r="r" b="b"/>
              <a:pathLst>
                <a:path w="488373" h="336796">
                  <a:moveTo>
                    <a:pt x="0" y="336796"/>
                  </a:moveTo>
                  <a:cubicBezTo>
                    <a:pt x="37234" y="184396"/>
                    <a:pt x="74469" y="31996"/>
                    <a:pt x="155864" y="4287"/>
                  </a:cubicBezTo>
                  <a:cubicBezTo>
                    <a:pt x="237260" y="-23422"/>
                    <a:pt x="339437" y="89147"/>
                    <a:pt x="488373" y="170542"/>
                  </a:cubicBez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54" name="Straight Arrow Connector 53"/>
            <p:cNvCxnSpPr/>
            <p:nvPr/>
          </p:nvCxnSpPr>
          <p:spPr>
            <a:xfrm>
              <a:off x="4285121" y="1339787"/>
              <a:ext cx="17467" cy="14298"/>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grpSp>
      <p:cxnSp>
        <p:nvCxnSpPr>
          <p:cNvPr id="58" name="Straight Arrow Connector 57"/>
          <p:cNvCxnSpPr/>
          <p:nvPr/>
        </p:nvCxnSpPr>
        <p:spPr>
          <a:xfrm>
            <a:off x="6591300" y="2882900"/>
            <a:ext cx="0" cy="1776413"/>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grpSp>
        <p:nvGrpSpPr>
          <p:cNvPr id="5" name="Group 69"/>
          <p:cNvGrpSpPr>
            <a:grpSpLocks/>
          </p:cNvGrpSpPr>
          <p:nvPr/>
        </p:nvGrpSpPr>
        <p:grpSpPr bwMode="auto">
          <a:xfrm>
            <a:off x="3962400" y="2384425"/>
            <a:ext cx="457200" cy="2398713"/>
            <a:chOff x="3962400" y="2384160"/>
            <a:chExt cx="457200" cy="2398915"/>
          </a:xfrm>
        </p:grpSpPr>
        <p:cxnSp>
          <p:nvCxnSpPr>
            <p:cNvPr id="66" name="Straight Arrow Connector 65"/>
            <p:cNvCxnSpPr/>
            <p:nvPr/>
          </p:nvCxnSpPr>
          <p:spPr>
            <a:xfrm>
              <a:off x="3976688" y="3639979"/>
              <a:ext cx="442912" cy="1143096"/>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flipV="1">
              <a:off x="3962400" y="2384160"/>
              <a:ext cx="14288" cy="1255819"/>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cxnSp>
        <p:nvCxnSpPr>
          <p:cNvPr id="72" name="Straight Arrow Connector 71"/>
          <p:cNvCxnSpPr/>
          <p:nvPr/>
        </p:nvCxnSpPr>
        <p:spPr>
          <a:xfrm flipH="1" flipV="1">
            <a:off x="2595563" y="1411288"/>
            <a:ext cx="823912" cy="3175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633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righ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wipe(down)">
                                      <p:cBhvr>
                                        <p:cTn id="18" dur="500"/>
                                        <p:tgtEl>
                                          <p:spTgt spid="3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72"/>
                                        </p:tgtEl>
                                        <p:attrNameLst>
                                          <p:attrName>style.visibility</p:attrName>
                                        </p:attrNameLst>
                                      </p:cBhvr>
                                      <p:to>
                                        <p:strVal val="visible"/>
                                      </p:to>
                                    </p:set>
                                    <p:animEffect transition="in" filter="wipe(down)">
                                      <p:cBhvr>
                                        <p:cTn id="23" dur="500"/>
                                        <p:tgtEl>
                                          <p:spTgt spid="72"/>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up)">
                                      <p:cBhvr>
                                        <p:cTn id="36" dur="500"/>
                                        <p:tgtEl>
                                          <p:spTgt spid="3"/>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nodeType="click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wipe(up)">
                                      <p:cBhvr>
                                        <p:cTn id="50" dur="500"/>
                                        <p:tgtEl>
                                          <p:spTgt spid="58"/>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nodeType="click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wipe(up)">
                                      <p:cBhvr>
                                        <p:cTn id="6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3"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480" y="2190750"/>
            <a:ext cx="4419600" cy="3314700"/>
          </a:xfrm>
          <a:prstGeom prst="rect">
            <a:avLst/>
          </a:prstGeom>
          <a:noFill/>
          <a:ln w="9525">
            <a:noFill/>
            <a:miter lim="800000"/>
            <a:headEnd/>
            <a:tailEnd/>
          </a:ln>
        </p:spPr>
      </p:pic>
      <p:pic>
        <p:nvPicPr>
          <p:cNvPr id="4" name="Picture 2" descr="https://lh4.googleusercontent.com/-XYEYJcX9d9E/TsErRWYBQ0I/AAAAAAAAj2s/uqPAdBKcmIA/s720/IMG_0578.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00600" y="1600200"/>
            <a:ext cx="3968750" cy="2976563"/>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457200" y="152400"/>
            <a:ext cx="6705600" cy="1096962"/>
          </a:xfrm>
        </p:spPr>
        <p:txBody>
          <a:bodyPr/>
          <a:lstStyle/>
          <a:p>
            <a:pPr eaLnBrk="1" hangingPunct="1"/>
            <a:r>
              <a:rPr lang="es-HN" dirty="0" err="1" smtClean="0"/>
              <a:t>The</a:t>
            </a:r>
            <a:r>
              <a:rPr lang="es-HN" dirty="0" smtClean="0"/>
              <a:t> </a:t>
            </a:r>
            <a:r>
              <a:rPr lang="es-HN" dirty="0" err="1" smtClean="0"/>
              <a:t>Plant</a:t>
            </a:r>
            <a:endParaRPr lang="en-US" dirty="0" smtClean="0"/>
          </a:p>
        </p:txBody>
      </p:sp>
      <p:sp>
        <p:nvSpPr>
          <p:cNvPr id="6" name="2 Marcador de contenido"/>
          <p:cNvSpPr txBox="1">
            <a:spLocks/>
          </p:cNvSpPr>
          <p:nvPr/>
        </p:nvSpPr>
        <p:spPr bwMode="auto">
          <a:xfrm>
            <a:off x="4038600" y="4568959"/>
            <a:ext cx="5738884" cy="5322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FontTx/>
              <a:buNone/>
            </a:pPr>
            <a:r>
              <a:rPr lang="es-ES_tradnl" dirty="0" err="1" smtClean="0">
                <a:latin typeface="Nyala" pitchFamily="2" charset="0"/>
                <a:cs typeface="Arial" pitchFamily="34" charset="0"/>
              </a:rPr>
              <a:t>Alauca</a:t>
            </a:r>
            <a:r>
              <a:rPr lang="es-ES_tradnl" dirty="0" smtClean="0">
                <a:latin typeface="Nyala" pitchFamily="2" charset="0"/>
                <a:cs typeface="Arial" pitchFamily="34" charset="0"/>
              </a:rPr>
              <a:t>, El Paraíso</a:t>
            </a:r>
            <a:endParaRPr lang="es-ES_tradnl" dirty="0">
              <a:latin typeface="Nyala" pitchFamily="2" charset="0"/>
              <a:cs typeface="Arial" pitchFamily="34" charset="0"/>
            </a:endParaRPr>
          </a:p>
        </p:txBody>
      </p:sp>
      <p:sp>
        <p:nvSpPr>
          <p:cNvPr id="7" name="2 Marcador de contenido"/>
          <p:cNvSpPr txBox="1">
            <a:spLocks/>
          </p:cNvSpPr>
          <p:nvPr/>
        </p:nvSpPr>
        <p:spPr bwMode="auto">
          <a:xfrm>
            <a:off x="-762000" y="5505450"/>
            <a:ext cx="5738884" cy="5322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FontTx/>
              <a:buNone/>
            </a:pPr>
            <a:r>
              <a:rPr lang="es-ES_tradnl" dirty="0" err="1" smtClean="0">
                <a:latin typeface="Nyala" pitchFamily="2" charset="0"/>
                <a:cs typeface="Arial" pitchFamily="34" charset="0"/>
              </a:rPr>
              <a:t>Marcala</a:t>
            </a:r>
            <a:r>
              <a:rPr lang="es-ES_tradnl" dirty="0" smtClean="0">
                <a:latin typeface="Nyala" pitchFamily="2" charset="0"/>
                <a:cs typeface="Arial" pitchFamily="34" charset="0"/>
              </a:rPr>
              <a:t>, La Paz</a:t>
            </a:r>
            <a:endParaRPr lang="es-ES_tradnl" dirty="0">
              <a:latin typeface="Nyala" pitchFamily="2" charset="0"/>
              <a:cs typeface="Arial" pitchFamily="34" charset="0"/>
            </a:endParaRPr>
          </a:p>
        </p:txBody>
      </p:sp>
    </p:spTree>
    <p:extLst>
      <p:ext uri="{BB962C8B-B14F-4D97-AF65-F5344CB8AC3E}">
        <p14:creationId xmlns:p14="http://schemas.microsoft.com/office/powerpoint/2010/main" val="425596626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152400"/>
            <a:ext cx="6629400" cy="1020762"/>
          </a:xfrm>
        </p:spPr>
        <p:txBody>
          <a:bodyPr/>
          <a:lstStyle/>
          <a:p>
            <a:pPr eaLnBrk="1" hangingPunct="1"/>
            <a:r>
              <a:rPr lang="en-US" dirty="0" smtClean="0"/>
              <a:t>Design Principals</a:t>
            </a:r>
          </a:p>
        </p:txBody>
      </p:sp>
      <p:sp>
        <p:nvSpPr>
          <p:cNvPr id="24579" name="Content Placeholder 2"/>
          <p:cNvSpPr>
            <a:spLocks noGrp="1"/>
          </p:cNvSpPr>
          <p:nvPr>
            <p:ph idx="1"/>
          </p:nvPr>
        </p:nvSpPr>
        <p:spPr>
          <a:xfrm>
            <a:off x="457200" y="1600200"/>
            <a:ext cx="8229600" cy="4572000"/>
          </a:xfrm>
        </p:spPr>
        <p:txBody>
          <a:bodyPr>
            <a:normAutofit/>
          </a:bodyPr>
          <a:lstStyle/>
          <a:p>
            <a:pPr eaLnBrk="1" hangingPunct="1"/>
            <a:r>
              <a:rPr lang="en-US" sz="2900" b="1" dirty="0" smtClean="0"/>
              <a:t>Design algorithms must be based on fundamental physics</a:t>
            </a:r>
          </a:p>
          <a:p>
            <a:pPr eaLnBrk="1" hangingPunct="1"/>
            <a:r>
              <a:rPr lang="en-US" sz="2900" b="1" dirty="0" smtClean="0"/>
              <a:t>Success and improvement will rely primarily on continued relationships with communities served</a:t>
            </a:r>
          </a:p>
          <a:p>
            <a:pPr eaLnBrk="1" hangingPunct="1"/>
            <a:endParaRPr lang="en-US" sz="2900" dirty="0" smtClean="0"/>
          </a:p>
        </p:txBody>
      </p:sp>
    </p:spTree>
    <p:extLst>
      <p:ext uri="{BB962C8B-B14F-4D97-AF65-F5344CB8AC3E}">
        <p14:creationId xmlns:p14="http://schemas.microsoft.com/office/powerpoint/2010/main" val="200926454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3" cstate="print">
            <a:clrChange>
              <a:clrFrom>
                <a:srgbClr val="E6E6E6"/>
              </a:clrFrom>
              <a:clrTo>
                <a:srgbClr val="E6E6E6">
                  <a:alpha val="0"/>
                </a:srgbClr>
              </a:clrTo>
            </a:clrChange>
          </a:blip>
          <a:srcRect r="8507"/>
          <a:stretch>
            <a:fillRect/>
          </a:stretch>
        </p:blipFill>
        <p:spPr bwMode="auto">
          <a:xfrm>
            <a:off x="1534319" y="1514474"/>
            <a:ext cx="6498167" cy="4873625"/>
          </a:xfrm>
          <a:prstGeom prst="rect">
            <a:avLst/>
          </a:prstGeom>
          <a:noFill/>
          <a:ln w="9525">
            <a:noFill/>
            <a:miter lim="800000"/>
            <a:headEnd/>
            <a:tailEnd/>
          </a:ln>
        </p:spPr>
      </p:pic>
      <p:grpSp>
        <p:nvGrpSpPr>
          <p:cNvPr id="2" name="Group 10"/>
          <p:cNvGrpSpPr>
            <a:grpSpLocks/>
          </p:cNvGrpSpPr>
          <p:nvPr/>
        </p:nvGrpSpPr>
        <p:grpSpPr bwMode="auto">
          <a:xfrm>
            <a:off x="6080919" y="2951162"/>
            <a:ext cx="624681" cy="2022475"/>
            <a:chOff x="6431152" y="2720001"/>
            <a:chExt cx="833248" cy="2022041"/>
          </a:xfrm>
        </p:grpSpPr>
        <p:sp>
          <p:nvSpPr>
            <p:cNvPr id="5" name="Freeform 4"/>
            <p:cNvSpPr/>
            <p:nvPr/>
          </p:nvSpPr>
          <p:spPr>
            <a:xfrm>
              <a:off x="6848569" y="2720001"/>
              <a:ext cx="415831" cy="1888720"/>
            </a:xfrm>
            <a:custGeom>
              <a:avLst/>
              <a:gdLst>
                <a:gd name="connsiteX0" fmla="*/ 416560 w 416560"/>
                <a:gd name="connsiteY0" fmla="*/ 1718509 h 2033316"/>
                <a:gd name="connsiteX1" fmla="*/ 314960 w 416560"/>
                <a:gd name="connsiteY1" fmla="*/ 1469 h 2033316"/>
                <a:gd name="connsiteX2" fmla="*/ 152400 w 416560"/>
                <a:gd name="connsiteY2" fmla="*/ 1972509 h 2033316"/>
                <a:gd name="connsiteX3" fmla="*/ 0 w 416560"/>
                <a:gd name="connsiteY3" fmla="*/ 1586429 h 2033316"/>
                <a:gd name="connsiteX0" fmla="*/ 416618 w 416618"/>
                <a:gd name="connsiteY0" fmla="*/ 1718509 h 2063161"/>
                <a:gd name="connsiteX1" fmla="*/ 315018 w 416618"/>
                <a:gd name="connsiteY1" fmla="*/ 1469 h 2063161"/>
                <a:gd name="connsiteX2" fmla="*/ 152458 w 416618"/>
                <a:gd name="connsiteY2" fmla="*/ 1972509 h 2063161"/>
                <a:gd name="connsiteX3" fmla="*/ 58 w 416618"/>
                <a:gd name="connsiteY3" fmla="*/ 1586429 h 2063161"/>
                <a:gd name="connsiteX0" fmla="*/ 416621 w 416621"/>
                <a:gd name="connsiteY0" fmla="*/ 1718509 h 2009536"/>
                <a:gd name="connsiteX1" fmla="*/ 315021 w 416621"/>
                <a:gd name="connsiteY1" fmla="*/ 1469 h 2009536"/>
                <a:gd name="connsiteX2" fmla="*/ 152461 w 416621"/>
                <a:gd name="connsiteY2" fmla="*/ 1972509 h 2009536"/>
                <a:gd name="connsiteX3" fmla="*/ 61 w 416621"/>
                <a:gd name="connsiteY3" fmla="*/ 1586429 h 2009536"/>
                <a:gd name="connsiteX0" fmla="*/ 416621 w 416621"/>
                <a:gd name="connsiteY0" fmla="*/ 1718509 h 1989099"/>
                <a:gd name="connsiteX1" fmla="*/ 315021 w 416621"/>
                <a:gd name="connsiteY1" fmla="*/ 1469 h 1989099"/>
                <a:gd name="connsiteX2" fmla="*/ 152461 w 416621"/>
                <a:gd name="connsiteY2" fmla="*/ 1972509 h 1989099"/>
                <a:gd name="connsiteX3" fmla="*/ 61 w 416621"/>
                <a:gd name="connsiteY3" fmla="*/ 1586429 h 1989099"/>
                <a:gd name="connsiteX0" fmla="*/ 416612 w 416612"/>
                <a:gd name="connsiteY0" fmla="*/ 1599665 h 1936073"/>
                <a:gd name="connsiteX1" fmla="*/ 234050 w 416612"/>
                <a:gd name="connsiteY1" fmla="*/ 1687 h 1936073"/>
                <a:gd name="connsiteX2" fmla="*/ 152452 w 416612"/>
                <a:gd name="connsiteY2" fmla="*/ 1853665 h 1936073"/>
                <a:gd name="connsiteX3" fmla="*/ 52 w 416612"/>
                <a:gd name="connsiteY3" fmla="*/ 1467585 h 1936073"/>
                <a:gd name="connsiteX0" fmla="*/ 416612 w 416612"/>
                <a:gd name="connsiteY0" fmla="*/ 1597997 h 1934405"/>
                <a:gd name="connsiteX1" fmla="*/ 234050 w 416612"/>
                <a:gd name="connsiteY1" fmla="*/ 19 h 1934405"/>
                <a:gd name="connsiteX2" fmla="*/ 152452 w 416612"/>
                <a:gd name="connsiteY2" fmla="*/ 1851997 h 1934405"/>
                <a:gd name="connsiteX3" fmla="*/ 52 w 416612"/>
                <a:gd name="connsiteY3" fmla="*/ 1465917 h 1934405"/>
                <a:gd name="connsiteX0" fmla="*/ 416615 w 416615"/>
                <a:gd name="connsiteY0" fmla="*/ 1597997 h 1934405"/>
                <a:gd name="connsiteX1" fmla="*/ 286441 w 416615"/>
                <a:gd name="connsiteY1" fmla="*/ 19 h 1934405"/>
                <a:gd name="connsiteX2" fmla="*/ 152455 w 416615"/>
                <a:gd name="connsiteY2" fmla="*/ 1851997 h 1934405"/>
                <a:gd name="connsiteX3" fmla="*/ 55 w 416615"/>
                <a:gd name="connsiteY3" fmla="*/ 1465917 h 1934405"/>
                <a:gd name="connsiteX0" fmla="*/ 416615 w 416615"/>
                <a:gd name="connsiteY0" fmla="*/ 1597997 h 1961119"/>
                <a:gd name="connsiteX1" fmla="*/ 286441 w 416615"/>
                <a:gd name="connsiteY1" fmla="*/ 19 h 1961119"/>
                <a:gd name="connsiteX2" fmla="*/ 152455 w 416615"/>
                <a:gd name="connsiteY2" fmla="*/ 1851997 h 1961119"/>
                <a:gd name="connsiteX3" fmla="*/ 55 w 416615"/>
                <a:gd name="connsiteY3" fmla="*/ 1575454 h 1961119"/>
                <a:gd name="connsiteX0" fmla="*/ 416610 w 416610"/>
                <a:gd name="connsiteY0" fmla="*/ 1597997 h 1892748"/>
                <a:gd name="connsiteX1" fmla="*/ 286436 w 416610"/>
                <a:gd name="connsiteY1" fmla="*/ 19 h 1892748"/>
                <a:gd name="connsiteX2" fmla="*/ 152450 w 416610"/>
                <a:gd name="connsiteY2" fmla="*/ 1851997 h 1892748"/>
                <a:gd name="connsiteX3" fmla="*/ 50 w 416610"/>
                <a:gd name="connsiteY3" fmla="*/ 1575454 h 1892748"/>
                <a:gd name="connsiteX0" fmla="*/ 416624 w 416624"/>
                <a:gd name="connsiteY0" fmla="*/ 1597997 h 1888693"/>
                <a:gd name="connsiteX1" fmla="*/ 286450 w 416624"/>
                <a:gd name="connsiteY1" fmla="*/ 19 h 1888693"/>
                <a:gd name="connsiteX2" fmla="*/ 152464 w 416624"/>
                <a:gd name="connsiteY2" fmla="*/ 1851997 h 1888693"/>
                <a:gd name="connsiteX3" fmla="*/ 64 w 416624"/>
                <a:gd name="connsiteY3" fmla="*/ 1575454 h 1888693"/>
              </a:gdLst>
              <a:ahLst/>
              <a:cxnLst>
                <a:cxn ang="0">
                  <a:pos x="connsiteX0" y="connsiteY0"/>
                </a:cxn>
                <a:cxn ang="0">
                  <a:pos x="connsiteX1" y="connsiteY1"/>
                </a:cxn>
                <a:cxn ang="0">
                  <a:pos x="connsiteX2" y="connsiteY2"/>
                </a:cxn>
                <a:cxn ang="0">
                  <a:pos x="connsiteX3" y="connsiteY3"/>
                </a:cxn>
              </a:cxnLst>
              <a:rect l="l" t="t" r="r" b="b"/>
              <a:pathLst>
                <a:path w="416624" h="1888693">
                  <a:moveTo>
                    <a:pt x="416624" y="1597997"/>
                  </a:moveTo>
                  <a:cubicBezTo>
                    <a:pt x="387837" y="718310"/>
                    <a:pt x="378102" y="-4214"/>
                    <a:pt x="286450" y="19"/>
                  </a:cubicBezTo>
                  <a:cubicBezTo>
                    <a:pt x="194798" y="4252"/>
                    <a:pt x="214482" y="1756111"/>
                    <a:pt x="152464" y="1851997"/>
                  </a:cubicBezTo>
                  <a:cubicBezTo>
                    <a:pt x="90446" y="1947883"/>
                    <a:pt x="-2793" y="1855912"/>
                    <a:pt x="64" y="1575454"/>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 name="Freeform 7"/>
            <p:cNvSpPr/>
            <p:nvPr/>
          </p:nvSpPr>
          <p:spPr>
            <a:xfrm>
              <a:off x="6431152" y="2853322"/>
              <a:ext cx="417417" cy="1888720"/>
            </a:xfrm>
            <a:custGeom>
              <a:avLst/>
              <a:gdLst>
                <a:gd name="connsiteX0" fmla="*/ 416560 w 416560"/>
                <a:gd name="connsiteY0" fmla="*/ 1718509 h 2033316"/>
                <a:gd name="connsiteX1" fmla="*/ 314960 w 416560"/>
                <a:gd name="connsiteY1" fmla="*/ 1469 h 2033316"/>
                <a:gd name="connsiteX2" fmla="*/ 152400 w 416560"/>
                <a:gd name="connsiteY2" fmla="*/ 1972509 h 2033316"/>
                <a:gd name="connsiteX3" fmla="*/ 0 w 416560"/>
                <a:gd name="connsiteY3" fmla="*/ 1586429 h 2033316"/>
                <a:gd name="connsiteX0" fmla="*/ 416618 w 416618"/>
                <a:gd name="connsiteY0" fmla="*/ 1718509 h 2063161"/>
                <a:gd name="connsiteX1" fmla="*/ 315018 w 416618"/>
                <a:gd name="connsiteY1" fmla="*/ 1469 h 2063161"/>
                <a:gd name="connsiteX2" fmla="*/ 152458 w 416618"/>
                <a:gd name="connsiteY2" fmla="*/ 1972509 h 2063161"/>
                <a:gd name="connsiteX3" fmla="*/ 58 w 416618"/>
                <a:gd name="connsiteY3" fmla="*/ 1586429 h 2063161"/>
                <a:gd name="connsiteX0" fmla="*/ 416621 w 416621"/>
                <a:gd name="connsiteY0" fmla="*/ 1718509 h 2009536"/>
                <a:gd name="connsiteX1" fmla="*/ 315021 w 416621"/>
                <a:gd name="connsiteY1" fmla="*/ 1469 h 2009536"/>
                <a:gd name="connsiteX2" fmla="*/ 152461 w 416621"/>
                <a:gd name="connsiteY2" fmla="*/ 1972509 h 2009536"/>
                <a:gd name="connsiteX3" fmla="*/ 61 w 416621"/>
                <a:gd name="connsiteY3" fmla="*/ 1586429 h 2009536"/>
                <a:gd name="connsiteX0" fmla="*/ 416621 w 416621"/>
                <a:gd name="connsiteY0" fmla="*/ 1718509 h 1989099"/>
                <a:gd name="connsiteX1" fmla="*/ 315021 w 416621"/>
                <a:gd name="connsiteY1" fmla="*/ 1469 h 1989099"/>
                <a:gd name="connsiteX2" fmla="*/ 152461 w 416621"/>
                <a:gd name="connsiteY2" fmla="*/ 1972509 h 1989099"/>
                <a:gd name="connsiteX3" fmla="*/ 61 w 416621"/>
                <a:gd name="connsiteY3" fmla="*/ 1586429 h 1989099"/>
                <a:gd name="connsiteX0" fmla="*/ 416612 w 416612"/>
                <a:gd name="connsiteY0" fmla="*/ 1599665 h 1936073"/>
                <a:gd name="connsiteX1" fmla="*/ 234050 w 416612"/>
                <a:gd name="connsiteY1" fmla="*/ 1687 h 1936073"/>
                <a:gd name="connsiteX2" fmla="*/ 152452 w 416612"/>
                <a:gd name="connsiteY2" fmla="*/ 1853665 h 1936073"/>
                <a:gd name="connsiteX3" fmla="*/ 52 w 416612"/>
                <a:gd name="connsiteY3" fmla="*/ 1467585 h 1936073"/>
                <a:gd name="connsiteX0" fmla="*/ 416612 w 416612"/>
                <a:gd name="connsiteY0" fmla="*/ 1597997 h 1934405"/>
                <a:gd name="connsiteX1" fmla="*/ 234050 w 416612"/>
                <a:gd name="connsiteY1" fmla="*/ 19 h 1934405"/>
                <a:gd name="connsiteX2" fmla="*/ 152452 w 416612"/>
                <a:gd name="connsiteY2" fmla="*/ 1851997 h 1934405"/>
                <a:gd name="connsiteX3" fmla="*/ 52 w 416612"/>
                <a:gd name="connsiteY3" fmla="*/ 1465917 h 1934405"/>
                <a:gd name="connsiteX0" fmla="*/ 416615 w 416615"/>
                <a:gd name="connsiteY0" fmla="*/ 1597997 h 1934405"/>
                <a:gd name="connsiteX1" fmla="*/ 286441 w 416615"/>
                <a:gd name="connsiteY1" fmla="*/ 19 h 1934405"/>
                <a:gd name="connsiteX2" fmla="*/ 152455 w 416615"/>
                <a:gd name="connsiteY2" fmla="*/ 1851997 h 1934405"/>
                <a:gd name="connsiteX3" fmla="*/ 55 w 416615"/>
                <a:gd name="connsiteY3" fmla="*/ 1465917 h 1934405"/>
                <a:gd name="connsiteX0" fmla="*/ 416615 w 416615"/>
                <a:gd name="connsiteY0" fmla="*/ 1597997 h 1961119"/>
                <a:gd name="connsiteX1" fmla="*/ 286441 w 416615"/>
                <a:gd name="connsiteY1" fmla="*/ 19 h 1961119"/>
                <a:gd name="connsiteX2" fmla="*/ 152455 w 416615"/>
                <a:gd name="connsiteY2" fmla="*/ 1851997 h 1961119"/>
                <a:gd name="connsiteX3" fmla="*/ 55 w 416615"/>
                <a:gd name="connsiteY3" fmla="*/ 1575454 h 1961119"/>
                <a:gd name="connsiteX0" fmla="*/ 416610 w 416610"/>
                <a:gd name="connsiteY0" fmla="*/ 1597997 h 1892748"/>
                <a:gd name="connsiteX1" fmla="*/ 286436 w 416610"/>
                <a:gd name="connsiteY1" fmla="*/ 19 h 1892748"/>
                <a:gd name="connsiteX2" fmla="*/ 152450 w 416610"/>
                <a:gd name="connsiteY2" fmla="*/ 1851997 h 1892748"/>
                <a:gd name="connsiteX3" fmla="*/ 50 w 416610"/>
                <a:gd name="connsiteY3" fmla="*/ 1575454 h 1892748"/>
                <a:gd name="connsiteX0" fmla="*/ 416624 w 416624"/>
                <a:gd name="connsiteY0" fmla="*/ 1597997 h 1888693"/>
                <a:gd name="connsiteX1" fmla="*/ 286450 w 416624"/>
                <a:gd name="connsiteY1" fmla="*/ 19 h 1888693"/>
                <a:gd name="connsiteX2" fmla="*/ 152464 w 416624"/>
                <a:gd name="connsiteY2" fmla="*/ 1851997 h 1888693"/>
                <a:gd name="connsiteX3" fmla="*/ 64 w 416624"/>
                <a:gd name="connsiteY3" fmla="*/ 1575454 h 1888693"/>
              </a:gdLst>
              <a:ahLst/>
              <a:cxnLst>
                <a:cxn ang="0">
                  <a:pos x="connsiteX0" y="connsiteY0"/>
                </a:cxn>
                <a:cxn ang="0">
                  <a:pos x="connsiteX1" y="connsiteY1"/>
                </a:cxn>
                <a:cxn ang="0">
                  <a:pos x="connsiteX2" y="connsiteY2"/>
                </a:cxn>
                <a:cxn ang="0">
                  <a:pos x="connsiteX3" y="connsiteY3"/>
                </a:cxn>
              </a:cxnLst>
              <a:rect l="l" t="t" r="r" b="b"/>
              <a:pathLst>
                <a:path w="416624" h="1888693">
                  <a:moveTo>
                    <a:pt x="416624" y="1597997"/>
                  </a:moveTo>
                  <a:cubicBezTo>
                    <a:pt x="387837" y="718310"/>
                    <a:pt x="378102" y="-4214"/>
                    <a:pt x="286450" y="19"/>
                  </a:cubicBezTo>
                  <a:cubicBezTo>
                    <a:pt x="194798" y="4252"/>
                    <a:pt x="214482" y="1756111"/>
                    <a:pt x="152464" y="1851997"/>
                  </a:cubicBezTo>
                  <a:cubicBezTo>
                    <a:pt x="90446" y="1947883"/>
                    <a:pt x="-2793" y="1855912"/>
                    <a:pt x="64" y="1575454"/>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9" name="Straight Arrow Connector 8"/>
            <p:cNvCxnSpPr>
              <a:stCxn id="8" idx="3"/>
            </p:cNvCxnSpPr>
            <p:nvPr/>
          </p:nvCxnSpPr>
          <p:spPr>
            <a:xfrm flipH="1" flipV="1">
              <a:off x="6431152" y="4191297"/>
              <a:ext cx="0" cy="23807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6955367" y="4872990"/>
            <a:ext cx="2154238" cy="461665"/>
          </a:xfrm>
          <a:prstGeom prst="rect">
            <a:avLst/>
          </a:prstGeom>
          <a:noFill/>
        </p:spPr>
        <p:txBody>
          <a:bodyPr wrap="square">
            <a:spAutoFit/>
          </a:bodyPr>
          <a:lstStyle/>
          <a:p>
            <a:pPr>
              <a:defRPr/>
            </a:pPr>
            <a:r>
              <a:rPr lang="en-US" sz="2400" dirty="0">
                <a:latin typeface="Nyala" pitchFamily="2" charset="0"/>
              </a:rPr>
              <a:t>Rapid Mix Pipe</a:t>
            </a:r>
          </a:p>
        </p:txBody>
      </p:sp>
      <p:cxnSp>
        <p:nvCxnSpPr>
          <p:cNvPr id="20" name="Straight Arrow Connector 19"/>
          <p:cNvCxnSpPr/>
          <p:nvPr/>
        </p:nvCxnSpPr>
        <p:spPr>
          <a:xfrm flipH="1">
            <a:off x="3733800" y="3305174"/>
            <a:ext cx="2708930" cy="103822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048000" y="2447924"/>
            <a:ext cx="2838715" cy="105727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3373765" y="2819400"/>
            <a:ext cx="2768273" cy="107632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3" name="Group 23"/>
          <p:cNvGrpSpPr>
            <a:grpSpLocks/>
          </p:cNvGrpSpPr>
          <p:nvPr/>
        </p:nvGrpSpPr>
        <p:grpSpPr bwMode="auto">
          <a:xfrm>
            <a:off x="2798861" y="1738312"/>
            <a:ext cx="2687539" cy="1371600"/>
            <a:chOff x="2124074" y="381000"/>
            <a:chExt cx="3438526" cy="1819275"/>
          </a:xfrm>
        </p:grpSpPr>
        <p:cxnSp>
          <p:nvCxnSpPr>
            <p:cNvPr id="18" name="Straight Arrow Connector 17"/>
            <p:cNvCxnSpPr/>
            <p:nvPr/>
          </p:nvCxnSpPr>
          <p:spPr>
            <a:xfrm flipH="1" flipV="1">
              <a:off x="5257800" y="381000"/>
              <a:ext cx="304800" cy="457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2124074" y="828675"/>
              <a:ext cx="3429001" cy="1371600"/>
            </a:xfrm>
            <a:prstGeom prst="straightConnector1">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grpSp>
      <p:sp>
        <p:nvSpPr>
          <p:cNvPr id="15" name="Title 1"/>
          <p:cNvSpPr>
            <a:spLocks noGrp="1"/>
          </p:cNvSpPr>
          <p:nvPr>
            <p:ph type="title"/>
          </p:nvPr>
        </p:nvSpPr>
        <p:spPr>
          <a:xfrm>
            <a:off x="419100" y="152400"/>
            <a:ext cx="6629400" cy="1020762"/>
          </a:xfrm>
        </p:spPr>
        <p:txBody>
          <a:bodyPr/>
          <a:lstStyle/>
          <a:p>
            <a:r>
              <a:rPr lang="en-US" dirty="0" smtClean="0"/>
              <a:t>From Physics</a:t>
            </a:r>
            <a:endParaRPr lang="en-US" dirty="0"/>
          </a:p>
        </p:txBody>
      </p:sp>
    </p:spTree>
    <p:extLst>
      <p:ext uri="{BB962C8B-B14F-4D97-AF65-F5344CB8AC3E}">
        <p14:creationId xmlns:p14="http://schemas.microsoft.com/office/powerpoint/2010/main" val="22165995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1500"/>
                                        <p:tgtEl>
                                          <p:spTgt spid="2"/>
                                        </p:tgtEl>
                                      </p:cBhvr>
                                    </p:animEffect>
                                  </p:childTnLst>
                                </p:cTn>
                              </p:par>
                            </p:childTnLst>
                          </p:cTn>
                        </p:par>
                        <p:par>
                          <p:cTn id="8" fill="hold">
                            <p:stCondLst>
                              <p:cond delay="1500"/>
                            </p:stCondLst>
                            <p:childTnLst>
                              <p:par>
                                <p:cTn id="9" presetID="22" presetClass="entr" presetSubtype="2"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2000"/>
                            </p:stCondLst>
                            <p:childTnLst>
                              <p:par>
                                <p:cTn id="13" presetID="22" presetClass="entr" presetSubtype="4"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2500"/>
                            </p:stCondLst>
                            <p:childTnLst>
                              <p:par>
                                <p:cTn id="17" presetID="22" presetClass="entr" presetSubtype="2"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right)">
                                      <p:cBhvr>
                                        <p:cTn id="19" dur="500"/>
                                        <p:tgtEl>
                                          <p:spTgt spid="22"/>
                                        </p:tgtEl>
                                      </p:cBhvr>
                                    </p:animEffect>
                                  </p:childTnLst>
                                </p:cTn>
                              </p:par>
                            </p:childTnLst>
                          </p:cTn>
                        </p:par>
                        <p:par>
                          <p:cTn id="20" fill="hold">
                            <p:stCondLst>
                              <p:cond delay="30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629400" cy="1020762"/>
          </a:xfrm>
        </p:spPr>
        <p:txBody>
          <a:bodyPr/>
          <a:lstStyle/>
          <a:p>
            <a:r>
              <a:rPr lang="en-US" dirty="0" smtClean="0"/>
              <a:t>From Research</a:t>
            </a:r>
            <a:endParaRPr lang="en-US" dirty="0"/>
          </a:p>
        </p:txBody>
      </p:sp>
      <p:grpSp>
        <p:nvGrpSpPr>
          <p:cNvPr id="9" name="Group 8"/>
          <p:cNvGrpSpPr/>
          <p:nvPr/>
        </p:nvGrpSpPr>
        <p:grpSpPr>
          <a:xfrm>
            <a:off x="1143000" y="1600200"/>
            <a:ext cx="6781800" cy="4419600"/>
            <a:chOff x="990600" y="1447800"/>
            <a:chExt cx="7010400" cy="4495800"/>
          </a:xfrm>
        </p:grpSpPr>
        <p:pic>
          <p:nvPicPr>
            <p:cNvPr id="5122" name="Picture 2"/>
            <p:cNvPicPr>
              <a:picLocks noChangeAspect="1" noChangeArrowheads="1"/>
            </p:cNvPicPr>
            <p:nvPr/>
          </p:nvPicPr>
          <p:blipFill>
            <a:blip r:embed="rId3" cstate="print"/>
            <a:srcRect l="4520" t="1645" b="1298"/>
            <a:stretch>
              <a:fillRect/>
            </a:stretch>
          </p:blipFill>
          <p:spPr bwMode="auto">
            <a:xfrm>
              <a:off x="990600" y="1447800"/>
              <a:ext cx="7010400" cy="4495800"/>
            </a:xfrm>
            <a:prstGeom prst="rect">
              <a:avLst/>
            </a:prstGeom>
            <a:noFill/>
            <a:ln w="9525">
              <a:noFill/>
              <a:miter lim="800000"/>
              <a:headEnd/>
              <a:tailEnd/>
            </a:ln>
          </p:spPr>
        </p:pic>
        <p:cxnSp>
          <p:nvCxnSpPr>
            <p:cNvPr id="6" name="Straight Arrow Connector 5"/>
            <p:cNvCxnSpPr/>
            <p:nvPr/>
          </p:nvCxnSpPr>
          <p:spPr>
            <a:xfrm>
              <a:off x="4876800" y="5181600"/>
              <a:ext cx="2590800"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841589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rotWithShape="1">
          <a:blip r:embed="rId3" cstate="print">
            <a:clrChange>
              <a:clrFrom>
                <a:srgbClr val="E6E6E6"/>
              </a:clrFrom>
              <a:clrTo>
                <a:srgbClr val="E6E6E6">
                  <a:alpha val="0"/>
                </a:srgbClr>
              </a:clrTo>
            </a:clrChange>
          </a:blip>
          <a:srcRect l="18905" t="16575" r="31285" b="23230"/>
          <a:stretch/>
        </p:blipFill>
        <p:spPr bwMode="auto">
          <a:xfrm>
            <a:off x="1828800" y="1534886"/>
            <a:ext cx="5257800" cy="4735285"/>
          </a:xfrm>
          <a:prstGeom prst="rect">
            <a:avLst/>
          </a:prstGeom>
          <a:noFill/>
          <a:ln w="9525">
            <a:noFill/>
            <a:miter lim="800000"/>
            <a:headEnd/>
            <a:tailEnd/>
          </a:ln>
        </p:spPr>
      </p:pic>
      <p:cxnSp>
        <p:nvCxnSpPr>
          <p:cNvPr id="46" name="Straight Arrow Connector 45"/>
          <p:cNvCxnSpPr/>
          <p:nvPr/>
        </p:nvCxnSpPr>
        <p:spPr>
          <a:xfrm flipH="1">
            <a:off x="6400800" y="2093458"/>
            <a:ext cx="6858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7086600" y="1648505"/>
            <a:ext cx="2133600" cy="1569660"/>
          </a:xfrm>
          <a:prstGeom prst="rect">
            <a:avLst/>
          </a:prstGeom>
          <a:noFill/>
        </p:spPr>
        <p:txBody>
          <a:bodyPr>
            <a:spAutoFit/>
          </a:bodyPr>
          <a:lstStyle/>
          <a:p>
            <a:pPr>
              <a:defRPr/>
            </a:pPr>
            <a:r>
              <a:rPr lang="en-US" sz="2400" dirty="0" smtClean="0">
                <a:latin typeface="Nyala" pitchFamily="2" charset="0"/>
              </a:rPr>
              <a:t>Filter Entrance Box (from the sedimentation tanks)</a:t>
            </a:r>
            <a:endParaRPr lang="en-US" sz="2400" dirty="0">
              <a:latin typeface="Nyala" pitchFamily="2" charset="0"/>
            </a:endParaRPr>
          </a:p>
        </p:txBody>
      </p:sp>
      <p:grpSp>
        <p:nvGrpSpPr>
          <p:cNvPr id="48" name="Group 5142"/>
          <p:cNvGrpSpPr>
            <a:grpSpLocks/>
          </p:cNvGrpSpPr>
          <p:nvPr/>
        </p:nvGrpSpPr>
        <p:grpSpPr bwMode="auto">
          <a:xfrm>
            <a:off x="2819400" y="2671762"/>
            <a:ext cx="3048000" cy="2438400"/>
            <a:chOff x="2743200" y="2133600"/>
            <a:chExt cx="3048000" cy="2438400"/>
          </a:xfrm>
        </p:grpSpPr>
        <p:cxnSp>
          <p:nvCxnSpPr>
            <p:cNvPr id="49" name="Straight Connector 48"/>
            <p:cNvCxnSpPr/>
            <p:nvPr/>
          </p:nvCxnSpPr>
          <p:spPr>
            <a:xfrm>
              <a:off x="5791200" y="2133600"/>
              <a:ext cx="0" cy="243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a:off x="2743200" y="4572000"/>
              <a:ext cx="30480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1" name="Group 5143"/>
          <p:cNvGrpSpPr>
            <a:grpSpLocks/>
          </p:cNvGrpSpPr>
          <p:nvPr/>
        </p:nvGrpSpPr>
        <p:grpSpPr bwMode="auto">
          <a:xfrm>
            <a:off x="2895600" y="2671762"/>
            <a:ext cx="2590800" cy="2209800"/>
            <a:chOff x="2819400" y="2133600"/>
            <a:chExt cx="2590800" cy="2209800"/>
          </a:xfrm>
        </p:grpSpPr>
        <p:cxnSp>
          <p:nvCxnSpPr>
            <p:cNvPr id="52" name="Straight Connector 51"/>
            <p:cNvCxnSpPr/>
            <p:nvPr/>
          </p:nvCxnSpPr>
          <p:spPr>
            <a:xfrm>
              <a:off x="2819400" y="4343400"/>
              <a:ext cx="2590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5410200" y="2133600"/>
              <a:ext cx="0" cy="2209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4" name="Group 5144"/>
          <p:cNvGrpSpPr>
            <a:grpSpLocks/>
          </p:cNvGrpSpPr>
          <p:nvPr/>
        </p:nvGrpSpPr>
        <p:grpSpPr bwMode="auto">
          <a:xfrm>
            <a:off x="2890155" y="2647270"/>
            <a:ext cx="2057400" cy="1828800"/>
            <a:chOff x="2819400" y="2133600"/>
            <a:chExt cx="2057400" cy="1828800"/>
          </a:xfrm>
        </p:grpSpPr>
        <p:cxnSp>
          <p:nvCxnSpPr>
            <p:cNvPr id="55" name="Straight Arrow Connector 54"/>
            <p:cNvCxnSpPr/>
            <p:nvPr/>
          </p:nvCxnSpPr>
          <p:spPr>
            <a:xfrm flipV="1">
              <a:off x="4876800" y="2133600"/>
              <a:ext cx="0" cy="1828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2819400" y="3962400"/>
              <a:ext cx="2057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66" name="Group 5141"/>
          <p:cNvGrpSpPr>
            <a:grpSpLocks/>
          </p:cNvGrpSpPr>
          <p:nvPr/>
        </p:nvGrpSpPr>
        <p:grpSpPr bwMode="auto">
          <a:xfrm>
            <a:off x="2819400" y="2671762"/>
            <a:ext cx="3581400" cy="2819400"/>
            <a:chOff x="2743200" y="2133600"/>
            <a:chExt cx="3581400" cy="2819400"/>
          </a:xfrm>
        </p:grpSpPr>
        <p:grpSp>
          <p:nvGrpSpPr>
            <p:cNvPr id="67" name="Group 5140"/>
            <p:cNvGrpSpPr>
              <a:grpSpLocks/>
            </p:cNvGrpSpPr>
            <p:nvPr/>
          </p:nvGrpSpPr>
          <p:grpSpPr bwMode="auto">
            <a:xfrm>
              <a:off x="2743200" y="2133600"/>
              <a:ext cx="3581400" cy="2819400"/>
              <a:chOff x="2743200" y="2133600"/>
              <a:chExt cx="3581400" cy="2819400"/>
            </a:xfrm>
          </p:grpSpPr>
          <p:cxnSp>
            <p:nvCxnSpPr>
              <p:cNvPr id="69" name="Straight Connector 68"/>
              <p:cNvCxnSpPr/>
              <p:nvPr/>
            </p:nvCxnSpPr>
            <p:spPr>
              <a:xfrm>
                <a:off x="6324600" y="2133600"/>
                <a:ext cx="0" cy="2819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2743200" y="4914900"/>
                <a:ext cx="3581400" cy="381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68" name="Straight Arrow Connector 67"/>
            <p:cNvCxnSpPr/>
            <p:nvPr/>
          </p:nvCxnSpPr>
          <p:spPr>
            <a:xfrm flipH="1">
              <a:off x="2743200" y="4106863"/>
              <a:ext cx="3581400" cy="381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71" name="TextBox 70"/>
          <p:cNvSpPr txBox="1"/>
          <p:nvPr/>
        </p:nvSpPr>
        <p:spPr>
          <a:xfrm>
            <a:off x="4288903" y="1371600"/>
            <a:ext cx="1752600" cy="461665"/>
          </a:xfrm>
          <a:prstGeom prst="rect">
            <a:avLst/>
          </a:prstGeom>
          <a:noFill/>
        </p:spPr>
        <p:txBody>
          <a:bodyPr>
            <a:spAutoFit/>
          </a:bodyPr>
          <a:lstStyle/>
          <a:p>
            <a:pPr>
              <a:defRPr/>
            </a:pPr>
            <a:r>
              <a:rPr lang="en-US" sz="2400" dirty="0" smtClean="0">
                <a:latin typeface="Nyala" pitchFamily="2" charset="0"/>
              </a:rPr>
              <a:t>Exit Box</a:t>
            </a:r>
            <a:endParaRPr lang="en-US" sz="2400" dirty="0">
              <a:latin typeface="Nyala" pitchFamily="2" charset="0"/>
            </a:endParaRPr>
          </a:p>
        </p:txBody>
      </p:sp>
      <p:grpSp>
        <p:nvGrpSpPr>
          <p:cNvPr id="72" name="Group 29"/>
          <p:cNvGrpSpPr>
            <a:grpSpLocks/>
          </p:cNvGrpSpPr>
          <p:nvPr/>
        </p:nvGrpSpPr>
        <p:grpSpPr bwMode="auto">
          <a:xfrm>
            <a:off x="2819400" y="2595562"/>
            <a:ext cx="3048000" cy="1663700"/>
            <a:chOff x="2743200" y="2133600"/>
            <a:chExt cx="3048000" cy="2438400"/>
          </a:xfrm>
        </p:grpSpPr>
        <p:cxnSp>
          <p:nvCxnSpPr>
            <p:cNvPr id="73" name="Straight Connector 72"/>
            <p:cNvCxnSpPr/>
            <p:nvPr/>
          </p:nvCxnSpPr>
          <p:spPr>
            <a:xfrm>
              <a:off x="5791200" y="2133600"/>
              <a:ext cx="0" cy="243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a:off x="2743200" y="4572000"/>
              <a:ext cx="30480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79" name="Group 37"/>
          <p:cNvGrpSpPr>
            <a:grpSpLocks/>
          </p:cNvGrpSpPr>
          <p:nvPr/>
        </p:nvGrpSpPr>
        <p:grpSpPr bwMode="auto">
          <a:xfrm>
            <a:off x="2895600" y="2671762"/>
            <a:ext cx="2590800" cy="2643188"/>
            <a:chOff x="2819400" y="2133600"/>
            <a:chExt cx="2590800" cy="2209800"/>
          </a:xfrm>
        </p:grpSpPr>
        <p:cxnSp>
          <p:nvCxnSpPr>
            <p:cNvPr id="80" name="Straight Connector 79"/>
            <p:cNvCxnSpPr/>
            <p:nvPr/>
          </p:nvCxnSpPr>
          <p:spPr>
            <a:xfrm>
              <a:off x="2819400" y="4343400"/>
              <a:ext cx="2590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V="1">
              <a:off x="5410200" y="2133600"/>
              <a:ext cx="0" cy="2209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92" name="Group 36"/>
          <p:cNvGrpSpPr>
            <a:grpSpLocks/>
          </p:cNvGrpSpPr>
          <p:nvPr/>
        </p:nvGrpSpPr>
        <p:grpSpPr bwMode="auto">
          <a:xfrm rot="10800000" flipV="1">
            <a:off x="2639784" y="4476070"/>
            <a:ext cx="533400" cy="160337"/>
            <a:chOff x="2689860" y="4914900"/>
            <a:chExt cx="533400" cy="160020"/>
          </a:xfrm>
        </p:grpSpPr>
        <p:cxnSp>
          <p:nvCxnSpPr>
            <p:cNvPr id="93" name="Straight Arrow Connector 92"/>
            <p:cNvCxnSpPr/>
            <p:nvPr/>
          </p:nvCxnSpPr>
          <p:spPr>
            <a:xfrm flipV="1">
              <a:off x="26898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flipV="1">
              <a:off x="2962003" y="4914900"/>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V="1">
              <a:off x="32232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00" name="Group 99"/>
          <p:cNvGrpSpPr/>
          <p:nvPr/>
        </p:nvGrpSpPr>
        <p:grpSpPr>
          <a:xfrm>
            <a:off x="2645226" y="4276044"/>
            <a:ext cx="533400" cy="160337"/>
            <a:chOff x="762000" y="4195763"/>
            <a:chExt cx="533400" cy="160337"/>
          </a:xfrm>
        </p:grpSpPr>
        <p:cxnSp>
          <p:nvCxnSpPr>
            <p:cNvPr id="97" name="Straight Arrow Connector 96"/>
            <p:cNvCxnSpPr/>
            <p:nvPr/>
          </p:nvCxnSpPr>
          <p:spPr bwMode="auto">
            <a:xfrm>
              <a:off x="7620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bwMode="auto">
            <a:xfrm>
              <a:off x="1012371" y="4203700"/>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bwMode="auto">
            <a:xfrm>
              <a:off x="12954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01" name="Group 36"/>
          <p:cNvGrpSpPr>
            <a:grpSpLocks/>
          </p:cNvGrpSpPr>
          <p:nvPr/>
        </p:nvGrpSpPr>
        <p:grpSpPr bwMode="auto">
          <a:xfrm rot="10800000" flipV="1">
            <a:off x="2628900" y="4897210"/>
            <a:ext cx="533400" cy="160337"/>
            <a:chOff x="2689860" y="4914900"/>
            <a:chExt cx="533400" cy="160020"/>
          </a:xfrm>
        </p:grpSpPr>
        <p:cxnSp>
          <p:nvCxnSpPr>
            <p:cNvPr id="102" name="Straight Arrow Connector 101"/>
            <p:cNvCxnSpPr/>
            <p:nvPr/>
          </p:nvCxnSpPr>
          <p:spPr>
            <a:xfrm flipV="1">
              <a:off x="26898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flipV="1">
              <a:off x="2962003" y="4914900"/>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flipV="1">
              <a:off x="32232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05" name="Group 104"/>
          <p:cNvGrpSpPr/>
          <p:nvPr/>
        </p:nvGrpSpPr>
        <p:grpSpPr>
          <a:xfrm>
            <a:off x="2628900" y="4696505"/>
            <a:ext cx="533400" cy="160337"/>
            <a:chOff x="762000" y="4195763"/>
            <a:chExt cx="533400" cy="160337"/>
          </a:xfrm>
        </p:grpSpPr>
        <p:cxnSp>
          <p:nvCxnSpPr>
            <p:cNvPr id="106" name="Straight Arrow Connector 105"/>
            <p:cNvCxnSpPr/>
            <p:nvPr/>
          </p:nvCxnSpPr>
          <p:spPr bwMode="auto">
            <a:xfrm>
              <a:off x="7620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bwMode="auto">
            <a:xfrm>
              <a:off x="1012371" y="4203700"/>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bwMode="auto">
            <a:xfrm>
              <a:off x="12954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09" name="Group 36"/>
          <p:cNvGrpSpPr>
            <a:grpSpLocks/>
          </p:cNvGrpSpPr>
          <p:nvPr/>
        </p:nvGrpSpPr>
        <p:grpSpPr bwMode="auto">
          <a:xfrm rot="10800000" flipV="1">
            <a:off x="2628900" y="5330825"/>
            <a:ext cx="533400" cy="160337"/>
            <a:chOff x="2689860" y="4914900"/>
            <a:chExt cx="533400" cy="160020"/>
          </a:xfrm>
        </p:grpSpPr>
        <p:cxnSp>
          <p:nvCxnSpPr>
            <p:cNvPr id="110" name="Straight Arrow Connector 109"/>
            <p:cNvCxnSpPr/>
            <p:nvPr/>
          </p:nvCxnSpPr>
          <p:spPr>
            <a:xfrm flipV="1">
              <a:off x="26898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p:nvPr/>
          </p:nvCxnSpPr>
          <p:spPr>
            <a:xfrm flipV="1">
              <a:off x="2962003" y="4914900"/>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p:nvPr/>
          </p:nvCxnSpPr>
          <p:spPr>
            <a:xfrm flipV="1">
              <a:off x="32232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2639784" y="5121047"/>
            <a:ext cx="533400" cy="160337"/>
            <a:chOff x="762000" y="4195763"/>
            <a:chExt cx="533400" cy="160337"/>
          </a:xfrm>
        </p:grpSpPr>
        <p:cxnSp>
          <p:nvCxnSpPr>
            <p:cNvPr id="114" name="Straight Arrow Connector 113"/>
            <p:cNvCxnSpPr/>
            <p:nvPr/>
          </p:nvCxnSpPr>
          <p:spPr bwMode="auto">
            <a:xfrm>
              <a:off x="7620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p:nvPr/>
          </p:nvCxnSpPr>
          <p:spPr bwMode="auto">
            <a:xfrm>
              <a:off x="1012371" y="4203700"/>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bwMode="auto">
            <a:xfrm>
              <a:off x="12954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sp>
        <p:nvSpPr>
          <p:cNvPr id="58" name="Title 1"/>
          <p:cNvSpPr>
            <a:spLocks noGrp="1"/>
          </p:cNvSpPr>
          <p:nvPr>
            <p:ph type="title"/>
          </p:nvPr>
        </p:nvSpPr>
        <p:spPr>
          <a:xfrm>
            <a:off x="472440" y="152400"/>
            <a:ext cx="6629400" cy="1020762"/>
          </a:xfrm>
        </p:spPr>
        <p:txBody>
          <a:bodyPr/>
          <a:lstStyle/>
          <a:p>
            <a:r>
              <a:rPr lang="en-US" dirty="0" smtClean="0"/>
              <a:t>From Users</a:t>
            </a:r>
            <a:endParaRPr lang="en-US" dirty="0"/>
          </a:p>
        </p:txBody>
      </p:sp>
    </p:spTree>
    <p:extLst>
      <p:ext uri="{BB962C8B-B14F-4D97-AF65-F5344CB8AC3E}">
        <p14:creationId xmlns:p14="http://schemas.microsoft.com/office/powerpoint/2010/main" val="67259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22" presetClass="entr" presetSubtype="2" fill="hold" nodeType="withEffect">
                                  <p:stCondLst>
                                    <p:cond delay="0"/>
                                  </p:stCondLst>
                                  <p:childTnLst>
                                    <p:set>
                                      <p:cBhvr>
                                        <p:cTn id="8" dur="1" fill="hold">
                                          <p:stCondLst>
                                            <p:cond delay="0"/>
                                          </p:stCondLst>
                                        </p:cTn>
                                        <p:tgtEl>
                                          <p:spTgt spid="46"/>
                                        </p:tgtEl>
                                        <p:attrNameLst>
                                          <p:attrName>style.visibility</p:attrName>
                                        </p:attrNameLst>
                                      </p:cBhvr>
                                      <p:to>
                                        <p:strVal val="visible"/>
                                      </p:to>
                                    </p:set>
                                    <p:animEffect transition="in" filter="wipe(right)">
                                      <p:cBhvr>
                                        <p:cTn id="9" dur="500"/>
                                        <p:tgtEl>
                                          <p:spTgt spid="4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66"/>
                                        </p:tgtEl>
                                        <p:attrNameLst>
                                          <p:attrName>style.visibility</p:attrName>
                                        </p:attrNameLst>
                                      </p:cBhvr>
                                      <p:to>
                                        <p:strVal val="visible"/>
                                      </p:to>
                                    </p:set>
                                    <p:animEffect transition="in" filter="wipe(right)">
                                      <p:cBhvr>
                                        <p:cTn id="14" dur="500"/>
                                        <p:tgtEl>
                                          <p:spTgt spid="66"/>
                                        </p:tgtEl>
                                      </p:cBhvr>
                                    </p:animEffect>
                                  </p:childTnLst>
                                </p:cTn>
                              </p:par>
                              <p:par>
                                <p:cTn id="15" presetID="22" presetClass="entr" presetSubtype="2"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wipe(right)">
                                      <p:cBhvr>
                                        <p:cTn id="17" dur="500"/>
                                        <p:tgtEl>
                                          <p:spTgt spid="48"/>
                                        </p:tgtEl>
                                      </p:cBhvr>
                                    </p:animEffect>
                                  </p:childTnLst>
                                </p:cTn>
                              </p:par>
                              <p:par>
                                <p:cTn id="18" presetID="22" presetClass="entr" presetSubtype="2" fill="hold" nodeType="with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wipe(right)">
                                      <p:cBhvr>
                                        <p:cTn id="20" dur="500"/>
                                        <p:tgtEl>
                                          <p:spTgt spid="7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100"/>
                                        </p:tgtEl>
                                        <p:attrNameLst>
                                          <p:attrName>style.visibility</p:attrName>
                                        </p:attrNameLst>
                                      </p:cBhvr>
                                      <p:to>
                                        <p:strVal val="visible"/>
                                      </p:to>
                                    </p:set>
                                    <p:animEffect transition="in" filter="wipe(up)">
                                      <p:cBhvr>
                                        <p:cTn id="25" dur="500"/>
                                        <p:tgtEl>
                                          <p:spTgt spid="100"/>
                                        </p:tgtEl>
                                      </p:cBhvr>
                                    </p:animEffect>
                                  </p:childTnLst>
                                </p:cTn>
                              </p:par>
                              <p:par>
                                <p:cTn id="26" presetID="22" presetClass="entr" presetSubtype="1" fill="hold" nodeType="withEffect">
                                  <p:stCondLst>
                                    <p:cond delay="0"/>
                                  </p:stCondLst>
                                  <p:childTnLst>
                                    <p:set>
                                      <p:cBhvr>
                                        <p:cTn id="27" dur="1" fill="hold">
                                          <p:stCondLst>
                                            <p:cond delay="0"/>
                                          </p:stCondLst>
                                        </p:cTn>
                                        <p:tgtEl>
                                          <p:spTgt spid="105"/>
                                        </p:tgtEl>
                                        <p:attrNameLst>
                                          <p:attrName>style.visibility</p:attrName>
                                        </p:attrNameLst>
                                      </p:cBhvr>
                                      <p:to>
                                        <p:strVal val="visible"/>
                                      </p:to>
                                    </p:set>
                                    <p:animEffect transition="in" filter="wipe(up)">
                                      <p:cBhvr>
                                        <p:cTn id="28" dur="500"/>
                                        <p:tgtEl>
                                          <p:spTgt spid="105"/>
                                        </p:tgtEl>
                                      </p:cBhvr>
                                    </p:animEffect>
                                  </p:childTnLst>
                                </p:cTn>
                              </p:par>
                              <p:par>
                                <p:cTn id="29" presetID="22" presetClass="entr" presetSubtype="1" fill="hold" nodeType="withEffect">
                                  <p:stCondLst>
                                    <p:cond delay="0"/>
                                  </p:stCondLst>
                                  <p:childTnLst>
                                    <p:set>
                                      <p:cBhvr>
                                        <p:cTn id="30" dur="1" fill="hold">
                                          <p:stCondLst>
                                            <p:cond delay="0"/>
                                          </p:stCondLst>
                                        </p:cTn>
                                        <p:tgtEl>
                                          <p:spTgt spid="113"/>
                                        </p:tgtEl>
                                        <p:attrNameLst>
                                          <p:attrName>style.visibility</p:attrName>
                                        </p:attrNameLst>
                                      </p:cBhvr>
                                      <p:to>
                                        <p:strVal val="visible"/>
                                      </p:to>
                                    </p:set>
                                    <p:animEffect transition="in" filter="wipe(up)">
                                      <p:cBhvr>
                                        <p:cTn id="31" dur="500"/>
                                        <p:tgtEl>
                                          <p:spTgt spid="113"/>
                                        </p:tgtEl>
                                      </p:cBhvr>
                                    </p:animEffect>
                                  </p:childTnLst>
                                </p:cTn>
                              </p:par>
                              <p:par>
                                <p:cTn id="32" presetID="22" presetClass="entr" presetSubtype="4" fill="hold" nodeType="withEffect">
                                  <p:stCondLst>
                                    <p:cond delay="0"/>
                                  </p:stCondLst>
                                  <p:childTnLst>
                                    <p:set>
                                      <p:cBhvr>
                                        <p:cTn id="33" dur="1" fill="hold">
                                          <p:stCondLst>
                                            <p:cond delay="0"/>
                                          </p:stCondLst>
                                        </p:cTn>
                                        <p:tgtEl>
                                          <p:spTgt spid="92"/>
                                        </p:tgtEl>
                                        <p:attrNameLst>
                                          <p:attrName>style.visibility</p:attrName>
                                        </p:attrNameLst>
                                      </p:cBhvr>
                                      <p:to>
                                        <p:strVal val="visible"/>
                                      </p:to>
                                    </p:set>
                                    <p:animEffect transition="in" filter="wipe(down)">
                                      <p:cBhvr>
                                        <p:cTn id="34" dur="500"/>
                                        <p:tgtEl>
                                          <p:spTgt spid="92"/>
                                        </p:tgtEl>
                                      </p:cBhvr>
                                    </p:animEffect>
                                  </p:childTnLst>
                                </p:cTn>
                              </p:par>
                              <p:par>
                                <p:cTn id="35" presetID="22" presetClass="entr" presetSubtype="4" fill="hold" nodeType="withEffect">
                                  <p:stCondLst>
                                    <p:cond delay="0"/>
                                  </p:stCondLst>
                                  <p:childTnLst>
                                    <p:set>
                                      <p:cBhvr>
                                        <p:cTn id="36" dur="1" fill="hold">
                                          <p:stCondLst>
                                            <p:cond delay="0"/>
                                          </p:stCondLst>
                                        </p:cTn>
                                        <p:tgtEl>
                                          <p:spTgt spid="101"/>
                                        </p:tgtEl>
                                        <p:attrNameLst>
                                          <p:attrName>style.visibility</p:attrName>
                                        </p:attrNameLst>
                                      </p:cBhvr>
                                      <p:to>
                                        <p:strVal val="visible"/>
                                      </p:to>
                                    </p:set>
                                    <p:animEffect transition="in" filter="wipe(down)">
                                      <p:cBhvr>
                                        <p:cTn id="37" dur="500"/>
                                        <p:tgtEl>
                                          <p:spTgt spid="101"/>
                                        </p:tgtEl>
                                      </p:cBhvr>
                                    </p:animEffect>
                                  </p:childTnLst>
                                </p:cTn>
                              </p:par>
                              <p:par>
                                <p:cTn id="38" presetID="22" presetClass="entr" presetSubtype="4" fill="hold" nodeType="with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wipe(down)">
                                      <p:cBhvr>
                                        <p:cTn id="40" dur="500"/>
                                        <p:tgtEl>
                                          <p:spTgt spid="10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wipe(down)">
                                      <p:cBhvr>
                                        <p:cTn id="45" dur="500"/>
                                        <p:tgtEl>
                                          <p:spTgt spid="54"/>
                                        </p:tgtEl>
                                      </p:cBhvr>
                                    </p:animEffect>
                                  </p:childTnLst>
                                </p:cTn>
                              </p:par>
                              <p:par>
                                <p:cTn id="46" presetID="22" presetClass="entr" presetSubtype="4" fill="hold" nodeType="with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wipe(down)">
                                      <p:cBhvr>
                                        <p:cTn id="48" dur="500"/>
                                        <p:tgtEl>
                                          <p:spTgt spid="51"/>
                                        </p:tgtEl>
                                      </p:cBhvr>
                                    </p:animEffect>
                                  </p:childTnLst>
                                </p:cTn>
                              </p:par>
                              <p:par>
                                <p:cTn id="49" presetID="22" presetClass="entr" presetSubtype="4" fill="hold" nodeType="with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wipe(down)">
                                      <p:cBhvr>
                                        <p:cTn id="51" dur="500"/>
                                        <p:tgtEl>
                                          <p:spTgt spid="7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down)">
                                      <p:cBhvr>
                                        <p:cTn id="54"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7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981200"/>
            <a:ext cx="3886199" cy="2831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81000" y="228600"/>
            <a:ext cx="6705600" cy="1020762"/>
          </a:xfrm>
        </p:spPr>
        <p:txBody>
          <a:bodyPr/>
          <a:lstStyle/>
          <a:p>
            <a:pPr algn="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Contents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
        <p:nvSpPr>
          <p:cNvPr id="3" name="Content Placeholder 2"/>
          <p:cNvSpPr>
            <a:spLocks noGrp="1"/>
          </p:cNvSpPr>
          <p:nvPr>
            <p:ph idx="1"/>
          </p:nvPr>
        </p:nvSpPr>
        <p:spPr>
          <a:xfrm>
            <a:off x="3810000" y="1752600"/>
            <a:ext cx="5943600" cy="4343400"/>
          </a:xfrm>
        </p:spPr>
        <p:txBody>
          <a:bodyPr>
            <a:normAutofit/>
          </a:bodyPr>
          <a:lstStyle/>
          <a:p>
            <a:pPr>
              <a:buBlip>
                <a:blip r:embed="rId3"/>
              </a:buBlip>
            </a:pPr>
            <a:r>
              <a:rPr lang="en-US" dirty="0" smtClean="0">
                <a:solidFill>
                  <a:schemeClr val="bg1">
                    <a:lumMod val="50000"/>
                  </a:schemeClr>
                </a:solidFill>
                <a:effectLst/>
                <a:latin typeface="Nyala" pitchFamily="2" charset="0"/>
                <a:cs typeface="Times New Roman" pitchFamily="18" charset="0"/>
              </a:rPr>
              <a:t>Who Are We? </a:t>
            </a:r>
          </a:p>
          <a:p>
            <a:pPr>
              <a:buBlip>
                <a:blip r:embed="rId3"/>
              </a:buBlip>
            </a:pPr>
            <a:r>
              <a:rPr lang="en-US" dirty="0" smtClean="0">
                <a:solidFill>
                  <a:schemeClr val="bg1">
                    <a:lumMod val="50000"/>
                  </a:schemeClr>
                </a:solidFill>
                <a:effectLst/>
                <a:latin typeface="Nyala" pitchFamily="2" charset="0"/>
                <a:cs typeface="Times New Roman" pitchFamily="18" charset="0"/>
              </a:rPr>
              <a:t>Why Conventional Technologies Fail</a:t>
            </a:r>
          </a:p>
          <a:p>
            <a:pPr>
              <a:buBlip>
                <a:blip r:embed="rId3"/>
              </a:buBlip>
            </a:pPr>
            <a:r>
              <a:rPr lang="es-HN" dirty="0" err="1" smtClean="0">
                <a:solidFill>
                  <a:schemeClr val="bg1">
                    <a:lumMod val="50000"/>
                  </a:schemeClr>
                </a:solidFill>
                <a:effectLst/>
                <a:latin typeface="Nyala" pitchFamily="2" charset="0"/>
                <a:cs typeface="Times New Roman" pitchFamily="18" charset="0"/>
              </a:rPr>
              <a:t>Our</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Design</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Philosophy</a:t>
            </a:r>
            <a:endParaRPr lang="en-US" dirty="0" smtClean="0">
              <a:solidFill>
                <a:schemeClr val="bg1">
                  <a:lumMod val="50000"/>
                </a:schemeClr>
              </a:solidFill>
              <a:effectLst/>
              <a:latin typeface="Nyala" pitchFamily="2" charset="0"/>
              <a:cs typeface="Times New Roman" pitchFamily="18" charset="0"/>
            </a:endParaRPr>
          </a:p>
          <a:p>
            <a:pPr>
              <a:buBlip>
                <a:blip r:embed="rId3"/>
              </a:buBlip>
            </a:pPr>
            <a:r>
              <a:rPr lang="es-HN" dirty="0" err="1" smtClean="0">
                <a:solidFill>
                  <a:schemeClr val="bg1">
                    <a:lumMod val="50000"/>
                  </a:schemeClr>
                </a:solidFill>
                <a:effectLst/>
                <a:latin typeface="Nyala" pitchFamily="2" charset="0"/>
                <a:cs typeface="Times New Roman" pitchFamily="18" charset="0"/>
              </a:rPr>
              <a:t>The</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Automated</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Design</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Tool</a:t>
            </a:r>
            <a:endParaRPr lang="es-HN" dirty="0" smtClean="0">
              <a:solidFill>
                <a:schemeClr val="bg1">
                  <a:lumMod val="50000"/>
                </a:schemeClr>
              </a:solidFill>
              <a:effectLst/>
              <a:latin typeface="Nyala" pitchFamily="2" charset="0"/>
              <a:cs typeface="Times New Roman" pitchFamily="18" charset="0"/>
            </a:endParaRPr>
          </a:p>
          <a:p>
            <a:pPr>
              <a:buBlip>
                <a:blip r:embed="rId3"/>
              </a:buBlip>
            </a:pPr>
            <a:r>
              <a:rPr lang="es-HN" dirty="0" err="1" smtClean="0">
                <a:solidFill>
                  <a:schemeClr val="bg1">
                    <a:lumMod val="50000"/>
                  </a:schemeClr>
                </a:solidFill>
                <a:latin typeface="Nyala" pitchFamily="2" charset="0"/>
                <a:cs typeface="Times New Roman" pitchFamily="18" charset="0"/>
              </a:rPr>
              <a:t>How</a:t>
            </a:r>
            <a:r>
              <a:rPr lang="es-HN" dirty="0" smtClean="0">
                <a:solidFill>
                  <a:schemeClr val="bg1">
                    <a:lumMod val="50000"/>
                  </a:schemeClr>
                </a:solidFill>
                <a:latin typeface="Nyala" pitchFamily="2" charset="0"/>
                <a:cs typeface="Times New Roman" pitchFamily="18" charset="0"/>
              </a:rPr>
              <a:t> </a:t>
            </a:r>
            <a:r>
              <a:rPr lang="es-HN" dirty="0" err="1" smtClean="0">
                <a:solidFill>
                  <a:schemeClr val="bg1">
                    <a:lumMod val="50000"/>
                  </a:schemeClr>
                </a:solidFill>
                <a:latin typeface="Nyala" pitchFamily="2" charset="0"/>
                <a:cs typeface="Times New Roman" pitchFamily="18" charset="0"/>
              </a:rPr>
              <a:t>We</a:t>
            </a:r>
            <a:r>
              <a:rPr lang="es-HN" dirty="0" smtClean="0">
                <a:solidFill>
                  <a:schemeClr val="bg1">
                    <a:lumMod val="50000"/>
                  </a:schemeClr>
                </a:solidFill>
                <a:latin typeface="Nyala" pitchFamily="2" charset="0"/>
                <a:cs typeface="Times New Roman" pitchFamily="18" charset="0"/>
              </a:rPr>
              <a:t> </a:t>
            </a:r>
            <a:r>
              <a:rPr lang="es-HN" dirty="0" err="1" smtClean="0">
                <a:solidFill>
                  <a:schemeClr val="bg1">
                    <a:lumMod val="50000"/>
                  </a:schemeClr>
                </a:solidFill>
                <a:latin typeface="Nyala" pitchFamily="2" charset="0"/>
                <a:cs typeface="Times New Roman" pitchFamily="18" charset="0"/>
              </a:rPr>
              <a:t>Innovate</a:t>
            </a:r>
            <a:endParaRPr lang="en-US" dirty="0" smtClean="0">
              <a:solidFill>
                <a:schemeClr val="bg1">
                  <a:lumMod val="50000"/>
                </a:schemeClr>
              </a:solidFill>
              <a:effectLst/>
              <a:latin typeface="Nyala" pitchFamily="2" charset="0"/>
              <a:cs typeface="Times New Roman" pitchFamily="18" charset="0"/>
            </a:endParaRPr>
          </a:p>
          <a:p>
            <a:pPr>
              <a:buBlip>
                <a:blip r:embed="rId3"/>
              </a:buBlip>
            </a:pPr>
            <a:r>
              <a:rPr lang="es-HN" dirty="0" err="1" smtClean="0">
                <a:solidFill>
                  <a:schemeClr val="bg1">
                    <a:lumMod val="50000"/>
                  </a:schemeClr>
                </a:solidFill>
                <a:effectLst/>
                <a:latin typeface="Nyala" pitchFamily="2" charset="0"/>
                <a:cs typeface="Times New Roman" pitchFamily="18" charset="0"/>
              </a:rPr>
              <a:t>The</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Proof</a:t>
            </a:r>
            <a:endParaRPr lang="en-US" dirty="0" smtClean="0">
              <a:solidFill>
                <a:schemeClr val="bg1">
                  <a:lumMod val="50000"/>
                </a:schemeClr>
              </a:solidFill>
              <a:effectLst/>
              <a:latin typeface="Nyala" pitchFamily="2" charset="0"/>
              <a:cs typeface="Times New Roman" pitchFamily="18" charset="0"/>
            </a:endParaRPr>
          </a:p>
          <a:p>
            <a:endParaRPr lang="en-US" dirty="0">
              <a:solidFill>
                <a:schemeClr val="bg1">
                  <a:lumMod val="50000"/>
                </a:schemeClr>
              </a:solidFill>
              <a:effectLst/>
              <a:latin typeface="Constantia" pitchFamily="18" charset="0"/>
            </a:endParaRPr>
          </a:p>
        </p:txBody>
      </p:sp>
    </p:spTree>
    <p:extLst>
      <p:ext uri="{BB962C8B-B14F-4D97-AF65-F5344CB8AC3E}">
        <p14:creationId xmlns:p14="http://schemas.microsoft.com/office/powerpoint/2010/main" val="36800050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1000" fill="hold"/>
                                        <p:tgtEl>
                                          <p:spTgt spid="3">
                                            <p:txEl>
                                              <p:pRg st="3" end="3"/>
                                            </p:txEl>
                                          </p:spTgt>
                                        </p:tgtEl>
                                        <p:attrNameLst>
                                          <p:attrName>style.color</p:attrName>
                                        </p:attrNameLst>
                                      </p:cBhvr>
                                      <p:by>
                                        <p:hsl h="0" s="-12549" l="-25098"/>
                                      </p:by>
                                    </p:animClr>
                                    <p:animClr clrSpc="hsl" dir="cw">
                                      <p:cBhvr>
                                        <p:cTn id="7" dur="1000" fill="hold"/>
                                        <p:tgtEl>
                                          <p:spTgt spid="3">
                                            <p:txEl>
                                              <p:pRg st="3" end="3"/>
                                            </p:txEl>
                                          </p:spTgt>
                                        </p:tgtEl>
                                        <p:attrNameLst>
                                          <p:attrName>fillcolor</p:attrName>
                                        </p:attrNameLst>
                                      </p:cBhvr>
                                      <p:by>
                                        <p:hsl h="0" s="-12549" l="-25098"/>
                                      </p:by>
                                    </p:animClr>
                                    <p:animClr clrSpc="hsl" dir="cw">
                                      <p:cBhvr>
                                        <p:cTn id="8" dur="1000" fill="hold"/>
                                        <p:tgtEl>
                                          <p:spTgt spid="3">
                                            <p:txEl>
                                              <p:pRg st="3" end="3"/>
                                            </p:txEl>
                                          </p:spTgt>
                                        </p:tgtEl>
                                        <p:attrNameLst>
                                          <p:attrName>stroke.color</p:attrName>
                                        </p:attrNameLst>
                                      </p:cBhvr>
                                      <p:by>
                                        <p:hsl h="0" s="-12549" l="-25098"/>
                                      </p:by>
                                    </p:animClr>
                                    <p:set>
                                      <p:cBhvr>
                                        <p:cTn id="9" dur="1000" fill="hold"/>
                                        <p:tgtEl>
                                          <p:spTgt spid="3">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Contents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
        <p:nvSpPr>
          <p:cNvPr id="3" name="Content Placeholder 2"/>
          <p:cNvSpPr>
            <a:spLocks noGrp="1"/>
          </p:cNvSpPr>
          <p:nvPr>
            <p:ph idx="1"/>
          </p:nvPr>
        </p:nvSpPr>
        <p:spPr>
          <a:xfrm>
            <a:off x="3733800" y="1752600"/>
            <a:ext cx="5943600" cy="4343400"/>
          </a:xfrm>
        </p:spPr>
        <p:txBody>
          <a:bodyPr>
            <a:normAutofit/>
          </a:bodyPr>
          <a:lstStyle/>
          <a:p>
            <a:pPr>
              <a:buBlip>
                <a:blip r:embed="rId2"/>
              </a:buBlip>
            </a:pPr>
            <a:r>
              <a:rPr lang="en-US" dirty="0" smtClean="0">
                <a:solidFill>
                  <a:schemeClr val="bg1">
                    <a:lumMod val="50000"/>
                  </a:schemeClr>
                </a:solidFill>
                <a:effectLst/>
                <a:latin typeface="Nyala" pitchFamily="2" charset="0"/>
                <a:cs typeface="Times New Roman" pitchFamily="18" charset="0"/>
              </a:rPr>
              <a:t>Who Are We? </a:t>
            </a:r>
          </a:p>
          <a:p>
            <a:pPr>
              <a:buBlip>
                <a:blip r:embed="rId2"/>
              </a:buBlip>
            </a:pPr>
            <a:r>
              <a:rPr lang="en-US" dirty="0" smtClean="0">
                <a:solidFill>
                  <a:schemeClr val="bg1">
                    <a:lumMod val="50000"/>
                  </a:schemeClr>
                </a:solidFill>
                <a:effectLst/>
                <a:latin typeface="Nyala" pitchFamily="2" charset="0"/>
                <a:cs typeface="Times New Roman" pitchFamily="18" charset="0"/>
              </a:rPr>
              <a:t>Why Conventional Technologies Fail</a:t>
            </a:r>
          </a:p>
          <a:p>
            <a:pPr>
              <a:buBlip>
                <a:blip r:embed="rId2"/>
              </a:buBlip>
            </a:pPr>
            <a:r>
              <a:rPr lang="es-HN" dirty="0" err="1" smtClean="0">
                <a:solidFill>
                  <a:schemeClr val="bg1">
                    <a:lumMod val="50000"/>
                  </a:schemeClr>
                </a:solidFill>
                <a:effectLst/>
                <a:latin typeface="Nyala" pitchFamily="2" charset="0"/>
                <a:cs typeface="Times New Roman" pitchFamily="18" charset="0"/>
              </a:rPr>
              <a:t>Our</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Design</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Philosophy</a:t>
            </a:r>
            <a:endParaRPr lang="en-US" dirty="0" smtClean="0">
              <a:solidFill>
                <a:schemeClr val="bg1">
                  <a:lumMod val="50000"/>
                </a:schemeClr>
              </a:solidFill>
              <a:effectLst/>
              <a:latin typeface="Nyala" pitchFamily="2" charset="0"/>
              <a:cs typeface="Times New Roman" pitchFamily="18" charset="0"/>
            </a:endParaRPr>
          </a:p>
          <a:p>
            <a:pPr>
              <a:buBlip>
                <a:blip r:embed="rId2"/>
              </a:buBlip>
            </a:pPr>
            <a:r>
              <a:rPr lang="es-HN" dirty="0" err="1" smtClean="0">
                <a:solidFill>
                  <a:schemeClr val="bg1">
                    <a:lumMod val="50000"/>
                  </a:schemeClr>
                </a:solidFill>
                <a:effectLst/>
                <a:latin typeface="Nyala" pitchFamily="2" charset="0"/>
                <a:cs typeface="Times New Roman" pitchFamily="18" charset="0"/>
              </a:rPr>
              <a:t>The</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Automated</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Design</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Tool</a:t>
            </a:r>
            <a:endParaRPr lang="es-HN" dirty="0" smtClean="0">
              <a:solidFill>
                <a:schemeClr val="bg1">
                  <a:lumMod val="50000"/>
                </a:schemeClr>
              </a:solidFill>
              <a:effectLst/>
              <a:latin typeface="Nyala" pitchFamily="2" charset="0"/>
              <a:cs typeface="Times New Roman" pitchFamily="18" charset="0"/>
            </a:endParaRPr>
          </a:p>
          <a:p>
            <a:pPr>
              <a:buBlip>
                <a:blip r:embed="rId2"/>
              </a:buBlip>
            </a:pPr>
            <a:r>
              <a:rPr lang="es-HN" dirty="0" err="1" smtClean="0">
                <a:solidFill>
                  <a:schemeClr val="bg1">
                    <a:lumMod val="50000"/>
                  </a:schemeClr>
                </a:solidFill>
                <a:latin typeface="Nyala" pitchFamily="2" charset="0"/>
                <a:cs typeface="Times New Roman" pitchFamily="18" charset="0"/>
              </a:rPr>
              <a:t>How</a:t>
            </a:r>
            <a:r>
              <a:rPr lang="es-HN" dirty="0" smtClean="0">
                <a:solidFill>
                  <a:schemeClr val="bg1">
                    <a:lumMod val="50000"/>
                  </a:schemeClr>
                </a:solidFill>
                <a:latin typeface="Nyala" pitchFamily="2" charset="0"/>
                <a:cs typeface="Times New Roman" pitchFamily="18" charset="0"/>
              </a:rPr>
              <a:t> </a:t>
            </a:r>
            <a:r>
              <a:rPr lang="es-HN" dirty="0" err="1" smtClean="0">
                <a:solidFill>
                  <a:schemeClr val="bg1">
                    <a:lumMod val="50000"/>
                  </a:schemeClr>
                </a:solidFill>
                <a:latin typeface="Nyala" pitchFamily="2" charset="0"/>
                <a:cs typeface="Times New Roman" pitchFamily="18" charset="0"/>
              </a:rPr>
              <a:t>We</a:t>
            </a:r>
            <a:r>
              <a:rPr lang="es-HN" dirty="0" smtClean="0">
                <a:solidFill>
                  <a:schemeClr val="bg1">
                    <a:lumMod val="50000"/>
                  </a:schemeClr>
                </a:solidFill>
                <a:latin typeface="Nyala" pitchFamily="2" charset="0"/>
                <a:cs typeface="Times New Roman" pitchFamily="18" charset="0"/>
              </a:rPr>
              <a:t> </a:t>
            </a:r>
            <a:r>
              <a:rPr lang="es-HN" dirty="0" err="1" smtClean="0">
                <a:solidFill>
                  <a:schemeClr val="bg1">
                    <a:lumMod val="50000"/>
                  </a:schemeClr>
                </a:solidFill>
                <a:latin typeface="Nyala" pitchFamily="2" charset="0"/>
                <a:cs typeface="Times New Roman" pitchFamily="18" charset="0"/>
              </a:rPr>
              <a:t>Innovate</a:t>
            </a:r>
            <a:endParaRPr lang="en-US" dirty="0" smtClean="0">
              <a:solidFill>
                <a:schemeClr val="bg1">
                  <a:lumMod val="50000"/>
                </a:schemeClr>
              </a:solidFill>
              <a:effectLst/>
              <a:latin typeface="Nyala" pitchFamily="2" charset="0"/>
              <a:cs typeface="Times New Roman" pitchFamily="18" charset="0"/>
            </a:endParaRPr>
          </a:p>
          <a:p>
            <a:pPr>
              <a:buBlip>
                <a:blip r:embed="rId2"/>
              </a:buBlip>
            </a:pPr>
            <a:r>
              <a:rPr lang="es-HN" dirty="0" err="1" smtClean="0">
                <a:solidFill>
                  <a:schemeClr val="bg1">
                    <a:lumMod val="50000"/>
                  </a:schemeClr>
                </a:solidFill>
                <a:effectLst/>
                <a:latin typeface="Nyala" pitchFamily="2" charset="0"/>
                <a:cs typeface="Times New Roman" pitchFamily="18" charset="0"/>
              </a:rPr>
              <a:t>The</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Proof</a:t>
            </a:r>
            <a:endParaRPr lang="en-US" dirty="0" smtClean="0">
              <a:solidFill>
                <a:schemeClr val="bg1">
                  <a:lumMod val="50000"/>
                </a:schemeClr>
              </a:solidFill>
              <a:effectLst/>
              <a:latin typeface="Nyala" pitchFamily="2" charset="0"/>
              <a:cs typeface="Times New Roman" pitchFamily="18" charset="0"/>
            </a:endParaRPr>
          </a:p>
          <a:p>
            <a:endParaRPr lang="en-US" dirty="0">
              <a:solidFill>
                <a:schemeClr val="bg1">
                  <a:lumMod val="50000"/>
                </a:schemeClr>
              </a:solidFill>
              <a:effectLst/>
              <a:latin typeface="Constantia" pitchFamily="18" charset="0"/>
            </a:endParaRPr>
          </a:p>
        </p:txBody>
      </p:sp>
      <p:pic>
        <p:nvPicPr>
          <p:cNvPr id="5" name="Picture 4" descr="https://lh3.googleusercontent.com/-nkt81VGWrg4/Tzlwx4cqruI/AAAAAAAAmyE/RM9SqjRHmvQ/s800/DSC_128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3360" y="2514600"/>
            <a:ext cx="3581400" cy="2390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963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1000" fill="hold"/>
                                        <p:tgtEl>
                                          <p:spTgt spid="3">
                                            <p:txEl>
                                              <p:pRg st="0" end="0"/>
                                            </p:txEl>
                                          </p:spTgt>
                                        </p:tgtEl>
                                        <p:attrNameLst>
                                          <p:attrName>style.color</p:attrName>
                                        </p:attrNameLst>
                                      </p:cBhvr>
                                      <p:by>
                                        <p:hsl h="0" s="-12549" l="-25098"/>
                                      </p:by>
                                    </p:animClr>
                                    <p:animClr clrSpc="hsl" dir="cw">
                                      <p:cBhvr>
                                        <p:cTn id="7" dur="1000" fill="hold"/>
                                        <p:tgtEl>
                                          <p:spTgt spid="3">
                                            <p:txEl>
                                              <p:pRg st="0" end="0"/>
                                            </p:txEl>
                                          </p:spTgt>
                                        </p:tgtEl>
                                        <p:attrNameLst>
                                          <p:attrName>fillcolor</p:attrName>
                                        </p:attrNameLst>
                                      </p:cBhvr>
                                      <p:by>
                                        <p:hsl h="0" s="-12549" l="-25098"/>
                                      </p:by>
                                    </p:animClr>
                                    <p:animClr clrSpc="hsl" dir="cw">
                                      <p:cBhvr>
                                        <p:cTn id="8" dur="1000" fill="hold"/>
                                        <p:tgtEl>
                                          <p:spTgt spid="3">
                                            <p:txEl>
                                              <p:pRg st="0" end="0"/>
                                            </p:txEl>
                                          </p:spTgt>
                                        </p:tgtEl>
                                        <p:attrNameLst>
                                          <p:attrName>stroke.color</p:attrName>
                                        </p:attrNameLst>
                                      </p:cBhvr>
                                      <p:by>
                                        <p:hsl h="0" s="-12549" l="-25098"/>
                                      </p:by>
                                    </p:animClr>
                                    <p:set>
                                      <p:cBhvr>
                                        <p:cTn id="9" dur="1000" fill="hold"/>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What is the ADT?</a:t>
            </a:r>
            <a:endParaRPr lang="en-US" dirty="0"/>
          </a:p>
        </p:txBody>
      </p:sp>
      <p:sp>
        <p:nvSpPr>
          <p:cNvPr id="24" name="Oval 23"/>
          <p:cNvSpPr/>
          <p:nvPr/>
        </p:nvSpPr>
        <p:spPr>
          <a:xfrm>
            <a:off x="27167" y="4555103"/>
            <a:ext cx="2421835" cy="1180769"/>
          </a:xfrm>
          <a:prstGeom prst="ellipse">
            <a:avLst/>
          </a:prstGeom>
          <a:solidFill>
            <a:schemeClr val="accent1">
              <a:lumMod val="7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bg1"/>
                </a:solidFill>
                <a:latin typeface="Times New Roman" pitchFamily="18" charset="0"/>
                <a:cs typeface="Times New Roman" pitchFamily="18" charset="0"/>
              </a:rPr>
              <a:t>Mathcad</a:t>
            </a:r>
          </a:p>
          <a:p>
            <a:pPr algn="ctr"/>
            <a:r>
              <a:rPr lang="en-US" sz="2200" b="1" dirty="0" smtClean="0">
                <a:solidFill>
                  <a:schemeClr val="bg1"/>
                </a:solidFill>
                <a:latin typeface="Times New Roman" pitchFamily="18" charset="0"/>
                <a:cs typeface="Times New Roman" pitchFamily="18" charset="0"/>
              </a:rPr>
              <a:t>Calculations</a:t>
            </a:r>
          </a:p>
        </p:txBody>
      </p:sp>
      <p:sp>
        <p:nvSpPr>
          <p:cNvPr id="25" name="Oval 24"/>
          <p:cNvSpPr/>
          <p:nvPr/>
        </p:nvSpPr>
        <p:spPr>
          <a:xfrm>
            <a:off x="2972681" y="4555102"/>
            <a:ext cx="2361537" cy="1180769"/>
          </a:xfrm>
          <a:prstGeom prst="ellipse">
            <a:avLst/>
          </a:prstGeom>
          <a:solidFill>
            <a:schemeClr val="accent1">
              <a:lumMod val="7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bg1"/>
                </a:solidFill>
                <a:latin typeface="Times New Roman" pitchFamily="18" charset="0"/>
                <a:cs typeface="Times New Roman" pitchFamily="18" charset="0"/>
              </a:rPr>
              <a:t>Mathcad</a:t>
            </a:r>
          </a:p>
          <a:p>
            <a:pPr algn="ctr"/>
            <a:r>
              <a:rPr lang="en-US" sz="2200" b="1" dirty="0" smtClean="0">
                <a:solidFill>
                  <a:schemeClr val="bg1"/>
                </a:solidFill>
                <a:latin typeface="Times New Roman" pitchFamily="18" charset="0"/>
                <a:cs typeface="Times New Roman" pitchFamily="18" charset="0"/>
              </a:rPr>
              <a:t>Drawing Files</a:t>
            </a:r>
            <a:endParaRPr lang="en-US" sz="2200" b="1" dirty="0">
              <a:solidFill>
                <a:schemeClr val="bg1"/>
              </a:solidFill>
              <a:latin typeface="Times New Roman" pitchFamily="18" charset="0"/>
              <a:cs typeface="Times New Roman" pitchFamily="18" charset="0"/>
            </a:endParaRPr>
          </a:p>
        </p:txBody>
      </p:sp>
      <p:sp>
        <p:nvSpPr>
          <p:cNvPr id="27" name="Oval 26"/>
          <p:cNvSpPr/>
          <p:nvPr/>
        </p:nvSpPr>
        <p:spPr>
          <a:xfrm>
            <a:off x="3274717" y="1549207"/>
            <a:ext cx="2558333" cy="1639957"/>
          </a:xfrm>
          <a:prstGeom prst="ellipse">
            <a:avLst/>
          </a:prstGeom>
          <a:solidFill>
            <a:srgbClr val="253A9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err="1" smtClean="0">
                <a:solidFill>
                  <a:schemeClr val="bg1"/>
                </a:solidFill>
                <a:latin typeface="Times New Roman" pitchFamily="18" charset="0"/>
                <a:cs typeface="Times New Roman" pitchFamily="18" charset="0"/>
              </a:rPr>
              <a:t>LabVIEW</a:t>
            </a:r>
            <a:endParaRPr lang="en-US" sz="2800" b="1" dirty="0" smtClean="0">
              <a:solidFill>
                <a:schemeClr val="bg1"/>
              </a:solidFill>
              <a:latin typeface="Times New Roman" pitchFamily="18" charset="0"/>
              <a:cs typeface="Times New Roman" pitchFamily="18" charset="0"/>
            </a:endParaRPr>
          </a:p>
        </p:txBody>
      </p:sp>
      <p:sp>
        <p:nvSpPr>
          <p:cNvPr id="29" name="Oval 28"/>
          <p:cNvSpPr/>
          <p:nvPr/>
        </p:nvSpPr>
        <p:spPr>
          <a:xfrm>
            <a:off x="6967662" y="3420138"/>
            <a:ext cx="2033546" cy="1180769"/>
          </a:xfrm>
          <a:prstGeom prst="ellipse">
            <a:avLst/>
          </a:prstGeom>
          <a:solidFill>
            <a:schemeClr val="accent1">
              <a:lumMod val="5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bg1"/>
                </a:solidFill>
                <a:latin typeface="Times New Roman" pitchFamily="18" charset="0"/>
                <a:cs typeface="Times New Roman" pitchFamily="18" charset="0"/>
              </a:rPr>
              <a:t>AutoCAD</a:t>
            </a:r>
          </a:p>
        </p:txBody>
      </p:sp>
      <p:sp>
        <p:nvSpPr>
          <p:cNvPr id="30" name="Oval 29"/>
          <p:cNvSpPr/>
          <p:nvPr/>
        </p:nvSpPr>
        <p:spPr>
          <a:xfrm>
            <a:off x="5458391" y="4600907"/>
            <a:ext cx="2033546" cy="1180769"/>
          </a:xfrm>
          <a:prstGeom prst="ellipse">
            <a:avLst/>
          </a:prstGeom>
          <a:solidFill>
            <a:schemeClr val="accent1">
              <a:lumMod val="5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bg1"/>
                </a:solidFill>
                <a:latin typeface="Times New Roman" pitchFamily="18" charset="0"/>
                <a:cs typeface="Times New Roman" pitchFamily="18" charset="0"/>
              </a:rPr>
              <a:t>MS Word</a:t>
            </a:r>
          </a:p>
        </p:txBody>
      </p:sp>
      <p:cxnSp>
        <p:nvCxnSpPr>
          <p:cNvPr id="31" name="Straight Arrow Connector 30"/>
          <p:cNvCxnSpPr>
            <a:stCxn id="40" idx="6"/>
            <a:endCxn id="27" idx="2"/>
          </p:cNvCxnSpPr>
          <p:nvPr/>
        </p:nvCxnSpPr>
        <p:spPr>
          <a:xfrm>
            <a:off x="1900692" y="2369186"/>
            <a:ext cx="1374025" cy="0"/>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7" idx="3"/>
            <a:endCxn id="24" idx="7"/>
          </p:cNvCxnSpPr>
          <p:nvPr/>
        </p:nvCxnSpPr>
        <p:spPr>
          <a:xfrm flipH="1">
            <a:off x="2094332" y="2948998"/>
            <a:ext cx="1555044" cy="1779025"/>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24" idx="6"/>
            <a:endCxn id="25" idx="2"/>
          </p:cNvCxnSpPr>
          <p:nvPr/>
        </p:nvCxnSpPr>
        <p:spPr>
          <a:xfrm flipV="1">
            <a:off x="2449002" y="5145487"/>
            <a:ext cx="523679" cy="1"/>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5" idx="0"/>
            <a:endCxn id="27" idx="4"/>
          </p:cNvCxnSpPr>
          <p:nvPr/>
        </p:nvCxnSpPr>
        <p:spPr>
          <a:xfrm flipV="1">
            <a:off x="4153450" y="3189164"/>
            <a:ext cx="400434" cy="1365938"/>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30" idx="1"/>
          </p:cNvCxnSpPr>
          <p:nvPr/>
        </p:nvCxnSpPr>
        <p:spPr>
          <a:xfrm>
            <a:off x="5029200" y="3049324"/>
            <a:ext cx="726997" cy="1724503"/>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029200" y="3049324"/>
            <a:ext cx="726998" cy="1735224"/>
          </a:xfrm>
          <a:prstGeom prst="straightConnector1">
            <a:avLst/>
          </a:prstGeom>
          <a:ln w="952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27" idx="5"/>
          </p:cNvCxnSpPr>
          <p:nvPr/>
        </p:nvCxnSpPr>
        <p:spPr>
          <a:xfrm>
            <a:off x="5458391" y="2948998"/>
            <a:ext cx="1704409" cy="993055"/>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endCxn id="27" idx="5"/>
          </p:cNvCxnSpPr>
          <p:nvPr/>
        </p:nvCxnSpPr>
        <p:spPr>
          <a:xfrm flipH="1" flipV="1">
            <a:off x="5458391" y="2948998"/>
            <a:ext cx="1704409" cy="959432"/>
          </a:xfrm>
          <a:prstGeom prst="straightConnector1">
            <a:avLst/>
          </a:prstGeom>
          <a:ln w="952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27" idx="6"/>
            <a:endCxn id="42" idx="2"/>
          </p:cNvCxnSpPr>
          <p:nvPr/>
        </p:nvCxnSpPr>
        <p:spPr>
          <a:xfrm flipV="1">
            <a:off x="5833050" y="2369185"/>
            <a:ext cx="1344990" cy="1"/>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266037" y="1877199"/>
            <a:ext cx="1634655" cy="983974"/>
          </a:xfrm>
          <a:prstGeom prst="ellipse">
            <a:avLst/>
          </a:prstGeom>
          <a:solidFill>
            <a:schemeClr val="tx2">
              <a:lumMod val="60000"/>
              <a:lumOff val="4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latin typeface="Times New Roman" pitchFamily="18" charset="0"/>
                <a:cs typeface="Times New Roman" pitchFamily="18" charset="0"/>
              </a:rPr>
              <a:t>User Inputs</a:t>
            </a:r>
          </a:p>
        </p:txBody>
      </p:sp>
      <p:sp>
        <p:nvSpPr>
          <p:cNvPr id="42" name="Oval 41"/>
          <p:cNvSpPr/>
          <p:nvPr/>
        </p:nvSpPr>
        <p:spPr>
          <a:xfrm>
            <a:off x="7178040" y="1877198"/>
            <a:ext cx="1643270" cy="983974"/>
          </a:xfrm>
          <a:prstGeom prst="ellipse">
            <a:avLst/>
          </a:prstGeom>
          <a:solidFill>
            <a:schemeClr val="tx2">
              <a:lumMod val="5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bg1"/>
                </a:solidFill>
                <a:latin typeface="Times New Roman" pitchFamily="18" charset="0"/>
                <a:cs typeface="Times New Roman" pitchFamily="18" charset="0"/>
              </a:rPr>
              <a:t>Plant</a:t>
            </a:r>
          </a:p>
          <a:p>
            <a:pPr algn="ctr"/>
            <a:r>
              <a:rPr lang="en-US" sz="2200" b="1" dirty="0" smtClean="0">
                <a:solidFill>
                  <a:schemeClr val="bg1"/>
                </a:solidFill>
                <a:latin typeface="Times New Roman" pitchFamily="18" charset="0"/>
                <a:cs typeface="Times New Roman" pitchFamily="18" charset="0"/>
              </a:rPr>
              <a:t>Design</a:t>
            </a:r>
          </a:p>
        </p:txBody>
      </p:sp>
    </p:spTree>
    <p:extLst>
      <p:ext uri="{BB962C8B-B14F-4D97-AF65-F5344CB8AC3E}">
        <p14:creationId xmlns:p14="http://schemas.microsoft.com/office/powerpoint/2010/main" val="26900364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What is the ADT?</a:t>
            </a:r>
            <a:endParaRPr lang="en-US" dirty="0"/>
          </a:p>
        </p:txBody>
      </p:sp>
      <p:pic>
        <p:nvPicPr>
          <p:cNvPr id="20" name="Content Placeholder 5" descr="Screen shot 2012-05-21 at 11.49.56 AM.png"/>
          <p:cNvPicPr>
            <a:picLocks noGrp="1" noChangeAspect="1"/>
          </p:cNvPicPr>
          <p:nvPr>
            <p:ph idx="1"/>
          </p:nvPr>
        </p:nvPicPr>
        <p:blipFill>
          <a:blip r:embed="rId2"/>
          <a:srcRect l="-5180" r="-5180"/>
          <a:stretch>
            <a:fillRect/>
          </a:stretch>
        </p:blipFill>
        <p:spPr>
          <a:xfrm>
            <a:off x="457200" y="1600200"/>
            <a:ext cx="8229600" cy="4525963"/>
          </a:xfrm>
        </p:spPr>
      </p:pic>
    </p:spTree>
    <p:extLst>
      <p:ext uri="{BB962C8B-B14F-4D97-AF65-F5344CB8AC3E}">
        <p14:creationId xmlns:p14="http://schemas.microsoft.com/office/powerpoint/2010/main" val="24664163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dirty="0" smtClean="0"/>
              <a:t>The Design</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5450" y="1676400"/>
            <a:ext cx="57531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284881"/>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a:bodyPr>
          <a:lstStyle/>
          <a:p>
            <a:pPr eaLnBrk="1" hangingPunct="1"/>
            <a:r>
              <a:rPr lang="en-US" dirty="0" smtClean="0"/>
              <a:t>Sustainable Designs</a:t>
            </a:r>
          </a:p>
        </p:txBody>
      </p:sp>
      <p:pic>
        <p:nvPicPr>
          <p:cNvPr id="4" name="Picture 3"/>
          <p:cNvPicPr>
            <a:picLocks noChangeAspect="1" noChangeArrowheads="1"/>
          </p:cNvPicPr>
          <p:nvPr/>
        </p:nvPicPr>
        <p:blipFill rotWithShape="1">
          <a:blip r:embed="rId3" cstate="screen"/>
          <a:srcRect l="12071"/>
          <a:stretch/>
        </p:blipFill>
        <p:spPr bwMode="auto">
          <a:xfrm>
            <a:off x="6248400" y="1600200"/>
            <a:ext cx="2794536" cy="1786128"/>
          </a:xfrm>
          <a:prstGeom prst="rect">
            <a:avLst/>
          </a:prstGeom>
          <a:noFill/>
          <a:ln w="9525">
            <a:noFill/>
            <a:miter lim="800000"/>
            <a:headEnd/>
            <a:tailEnd/>
          </a:ln>
        </p:spPr>
      </p:pic>
      <p:pic>
        <p:nvPicPr>
          <p:cNvPr id="6" name="Picture 2" descr="https://lh4.googleusercontent.com/-_QWlVgBsx_c/TyMFcZCfUFI/AAAAAAAAmQY/QXfXp3rvC_w/s800/IMG_5588.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326524" y="1523937"/>
            <a:ext cx="2773679" cy="185143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lh5.googleusercontent.com/-aV0zD-rmIqM/TxuLkAeFSJI/AAAAAAAAk0I/9Y84JI-0i8U/s720/Honduras%25202012%2520158.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84638" y="3617160"/>
            <a:ext cx="1905000" cy="184814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s://lh3.googleusercontent.com/-q0pYxGdzyIg/T7bF7uPSfDI/AAAAAAAAnJU/tdy73oCZETU/s720/frente_principal__de__la_planta.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2743200" y="3924668"/>
            <a:ext cx="2895600" cy="181580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https://lh4.googleusercontent.com/-sXc5u9dDd6c/TyLf6eFwkmI/AAAAAAAAl6c/vdjvkh7ZdZg/s800/IMG_5715.JPG"/>
          <p:cNvPicPr>
            <a:picLocks noChangeAspect="1" noChangeArrowheads="1"/>
          </p:cNvPicPr>
          <p:nvPr/>
        </p:nvPicPr>
        <p:blipFill rotWithShape="1">
          <a:blip r:embed="rId7">
            <a:extLst>
              <a:ext uri="{28A0092B-C50C-407E-A947-70E740481C1C}">
                <a14:useLocalDpi xmlns:a14="http://schemas.microsoft.com/office/drawing/2010/main"/>
              </a:ext>
            </a:extLst>
          </a:blip>
          <a:srcRect t="9648"/>
          <a:stretch/>
        </p:blipFill>
        <p:spPr bwMode="auto">
          <a:xfrm>
            <a:off x="5840163" y="3802833"/>
            <a:ext cx="3202773" cy="193159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04800" y="3133402"/>
            <a:ext cx="2743200" cy="461665"/>
          </a:xfrm>
          <a:prstGeom prst="rect">
            <a:avLst/>
          </a:prstGeom>
          <a:noFill/>
        </p:spPr>
        <p:txBody>
          <a:bodyPr wrap="square" rtlCol="0">
            <a:spAutoFit/>
          </a:bodyPr>
          <a:lstStyle/>
          <a:p>
            <a:pPr algn="ctr"/>
            <a:r>
              <a:rPr lang="es-HN" sz="2400" dirty="0" err="1" smtClean="0">
                <a:latin typeface="Nyala" pitchFamily="2" charset="0"/>
              </a:rPr>
              <a:t>Ojojona</a:t>
            </a:r>
            <a:r>
              <a:rPr lang="es-HN" sz="2400" dirty="0" smtClean="0">
                <a:latin typeface="Nyala" pitchFamily="2" charset="0"/>
              </a:rPr>
              <a:t>, 2007</a:t>
            </a:r>
            <a:endParaRPr lang="en-US" sz="2400" dirty="0">
              <a:latin typeface="Nyala" pitchFamily="2" charset="0"/>
            </a:endParaRPr>
          </a:p>
        </p:txBody>
      </p:sp>
      <p:sp>
        <p:nvSpPr>
          <p:cNvPr id="11" name="TextBox 10"/>
          <p:cNvSpPr txBox="1"/>
          <p:nvPr/>
        </p:nvSpPr>
        <p:spPr>
          <a:xfrm>
            <a:off x="-68317" y="5442090"/>
            <a:ext cx="3074276" cy="830997"/>
          </a:xfrm>
          <a:prstGeom prst="rect">
            <a:avLst/>
          </a:prstGeom>
          <a:noFill/>
        </p:spPr>
        <p:txBody>
          <a:bodyPr wrap="square" rtlCol="0">
            <a:spAutoFit/>
          </a:bodyPr>
          <a:lstStyle/>
          <a:p>
            <a:pPr algn="ctr"/>
            <a:r>
              <a:rPr lang="es-HN" sz="2400" dirty="0" smtClean="0">
                <a:latin typeface="Nyala" pitchFamily="2" charset="0"/>
              </a:rPr>
              <a:t>Cuatro Comunidades, 2009</a:t>
            </a:r>
            <a:endParaRPr lang="en-US" sz="2400" dirty="0">
              <a:latin typeface="Nyala" pitchFamily="2" charset="0"/>
            </a:endParaRPr>
          </a:p>
        </p:txBody>
      </p:sp>
      <p:sp>
        <p:nvSpPr>
          <p:cNvPr id="12" name="TextBox 11"/>
          <p:cNvSpPr txBox="1"/>
          <p:nvPr/>
        </p:nvSpPr>
        <p:spPr>
          <a:xfrm>
            <a:off x="2748455" y="5734423"/>
            <a:ext cx="2743200" cy="461665"/>
          </a:xfrm>
          <a:prstGeom prst="rect">
            <a:avLst/>
          </a:prstGeom>
          <a:noFill/>
        </p:spPr>
        <p:txBody>
          <a:bodyPr wrap="square" rtlCol="0">
            <a:spAutoFit/>
          </a:bodyPr>
          <a:lstStyle/>
          <a:p>
            <a:pPr algn="ctr"/>
            <a:r>
              <a:rPr lang="es-HN" sz="2400" dirty="0" err="1" smtClean="0">
                <a:latin typeface="Nyala" pitchFamily="2" charset="0"/>
              </a:rPr>
              <a:t>Algalteca</a:t>
            </a:r>
            <a:r>
              <a:rPr lang="es-HN" sz="2400" dirty="0" smtClean="0">
                <a:latin typeface="Nyala" pitchFamily="2" charset="0"/>
              </a:rPr>
              <a:t>, 2010</a:t>
            </a:r>
            <a:endParaRPr lang="en-US" sz="2400" dirty="0">
              <a:latin typeface="Nyala" pitchFamily="2" charset="0"/>
            </a:endParaRPr>
          </a:p>
        </p:txBody>
      </p:sp>
      <p:sp>
        <p:nvSpPr>
          <p:cNvPr id="13" name="TextBox 12"/>
          <p:cNvSpPr txBox="1"/>
          <p:nvPr/>
        </p:nvSpPr>
        <p:spPr>
          <a:xfrm>
            <a:off x="3341763" y="3386328"/>
            <a:ext cx="2743200" cy="461665"/>
          </a:xfrm>
          <a:prstGeom prst="rect">
            <a:avLst/>
          </a:prstGeom>
          <a:noFill/>
        </p:spPr>
        <p:txBody>
          <a:bodyPr wrap="square" rtlCol="0">
            <a:spAutoFit/>
          </a:bodyPr>
          <a:lstStyle/>
          <a:p>
            <a:pPr algn="ctr"/>
            <a:r>
              <a:rPr lang="es-HN" sz="2400" dirty="0" smtClean="0">
                <a:latin typeface="Nyala" pitchFamily="2" charset="0"/>
              </a:rPr>
              <a:t>Támara, 2008/2012</a:t>
            </a:r>
            <a:endParaRPr lang="en-US" sz="2400" dirty="0">
              <a:latin typeface="Nyala" pitchFamily="2" charset="0"/>
            </a:endParaRPr>
          </a:p>
        </p:txBody>
      </p:sp>
      <p:sp>
        <p:nvSpPr>
          <p:cNvPr id="14" name="TextBox 13"/>
          <p:cNvSpPr txBox="1"/>
          <p:nvPr/>
        </p:nvSpPr>
        <p:spPr>
          <a:xfrm>
            <a:off x="6274068" y="3375368"/>
            <a:ext cx="2743200" cy="461665"/>
          </a:xfrm>
          <a:prstGeom prst="rect">
            <a:avLst/>
          </a:prstGeom>
          <a:noFill/>
        </p:spPr>
        <p:txBody>
          <a:bodyPr wrap="square" rtlCol="0">
            <a:spAutoFit/>
          </a:bodyPr>
          <a:lstStyle/>
          <a:p>
            <a:pPr algn="ctr"/>
            <a:r>
              <a:rPr lang="es-HN" sz="2400" dirty="0" err="1" smtClean="0">
                <a:latin typeface="Nyala" pitchFamily="2" charset="0"/>
              </a:rPr>
              <a:t>Marcala</a:t>
            </a:r>
            <a:r>
              <a:rPr lang="es-HN" sz="2400" dirty="0" smtClean="0">
                <a:latin typeface="Nyala" pitchFamily="2" charset="0"/>
              </a:rPr>
              <a:t>, 2008/2011</a:t>
            </a:r>
            <a:endParaRPr lang="en-US" sz="2400" dirty="0">
              <a:latin typeface="Nyala" pitchFamily="2" charset="0"/>
            </a:endParaRPr>
          </a:p>
        </p:txBody>
      </p:sp>
      <p:sp>
        <p:nvSpPr>
          <p:cNvPr id="15" name="TextBox 14"/>
          <p:cNvSpPr txBox="1"/>
          <p:nvPr/>
        </p:nvSpPr>
        <p:spPr>
          <a:xfrm>
            <a:off x="6203731" y="5811422"/>
            <a:ext cx="2743200" cy="461665"/>
          </a:xfrm>
          <a:prstGeom prst="rect">
            <a:avLst/>
          </a:prstGeom>
          <a:noFill/>
        </p:spPr>
        <p:txBody>
          <a:bodyPr wrap="square" rtlCol="0">
            <a:spAutoFit/>
          </a:bodyPr>
          <a:lstStyle/>
          <a:p>
            <a:pPr algn="ctr"/>
            <a:r>
              <a:rPr lang="es-HN" sz="2400" dirty="0" err="1" smtClean="0">
                <a:latin typeface="Nyala" pitchFamily="2" charset="0"/>
              </a:rPr>
              <a:t>Aluaca</a:t>
            </a:r>
            <a:r>
              <a:rPr lang="es-HN" sz="2400" dirty="0" smtClean="0">
                <a:latin typeface="Nyala" pitchFamily="2" charset="0"/>
              </a:rPr>
              <a:t>, 2012</a:t>
            </a:r>
            <a:endParaRPr lang="en-US" sz="2400" dirty="0">
              <a:latin typeface="Nyala" pitchFamily="2" charset="0"/>
            </a:endParaRPr>
          </a:p>
        </p:txBody>
      </p:sp>
      <p:pic>
        <p:nvPicPr>
          <p:cNvPr id="19460" name="Picture 4"/>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3360" t="27229" r="7560"/>
          <a:stretch/>
        </p:blipFill>
        <p:spPr bwMode="auto">
          <a:xfrm>
            <a:off x="278640" y="1600200"/>
            <a:ext cx="2764105" cy="1556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13203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9460"/>
                                        </p:tgtEl>
                                        <p:attrNameLst>
                                          <p:attrName>style.visibility</p:attrName>
                                        </p:attrNameLst>
                                      </p:cBhvr>
                                      <p:to>
                                        <p:strVal val="visible"/>
                                      </p:to>
                                    </p:set>
                                    <p:animEffect transition="in" filter="fade">
                                      <p:cBhvr>
                                        <p:cTn id="10" dur="1000"/>
                                        <p:tgtEl>
                                          <p:spTgt spid="19460"/>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childTnLst>
                          </p:cTn>
                        </p:par>
                        <p:par>
                          <p:cTn id="32" fill="hold">
                            <p:stCondLst>
                              <p:cond delay="4000"/>
                            </p:stCondLst>
                            <p:childTnLst>
                              <p:par>
                                <p:cTn id="33" presetID="10"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childTnLst>
                                </p:cTn>
                              </p:par>
                            </p:childTnLst>
                          </p:cTn>
                        </p:par>
                        <p:par>
                          <p:cTn id="39" fill="hold">
                            <p:stCondLst>
                              <p:cond delay="5000"/>
                            </p:stCondLst>
                            <p:childTnLst>
                              <p:par>
                                <p:cTn id="40" presetID="10" presetClass="entr" presetSubtype="0"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12" grpId="0"/>
      <p:bldP spid="13" grpId="0"/>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encrypted-tbn3.google.com/images?q=tbn:ANd9GcSd4ikxZkZE22f7dk8b1jOVuuRcZOs6PxARmsX4VBTud7bP8wJU1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0540" y="1620505"/>
            <a:ext cx="4648200" cy="4252611"/>
          </a:xfrm>
          <a:prstGeom prst="rect">
            <a:avLst/>
          </a:prstGeom>
          <a:noFill/>
          <a:extLst>
            <a:ext uri="{909E8E84-426E-40DD-AFC4-6F175D3DCCD1}">
              <a14:hiddenFill xmlns:a14="http://schemas.microsoft.com/office/drawing/2010/main">
                <a:solidFill>
                  <a:srgbClr val="FFFFFF"/>
                </a:solidFill>
              </a14:hiddenFill>
            </a:ext>
          </a:extLst>
        </p:spPr>
      </p:pic>
      <p:sp>
        <p:nvSpPr>
          <p:cNvPr id="34819" name="Content Placeholder 2"/>
          <p:cNvSpPr>
            <a:spLocks noGrp="1"/>
          </p:cNvSpPr>
          <p:nvPr>
            <p:ph idx="1"/>
          </p:nvPr>
        </p:nvSpPr>
        <p:spPr>
          <a:xfrm>
            <a:off x="457200" y="1600201"/>
            <a:ext cx="4724400" cy="4485548"/>
          </a:xfrm>
        </p:spPr>
        <p:txBody>
          <a:bodyPr>
            <a:noAutofit/>
          </a:bodyPr>
          <a:lstStyle/>
          <a:p>
            <a:pPr eaLnBrk="1" hangingPunct="1"/>
            <a:r>
              <a:rPr lang="en-US" sz="2600" dirty="0" smtClean="0">
                <a:latin typeface="Nyala" pitchFamily="2" charset="0"/>
              </a:rPr>
              <a:t>Community members are no longer purchasing bottled water</a:t>
            </a:r>
          </a:p>
          <a:p>
            <a:r>
              <a:rPr lang="en-US" sz="2600" dirty="0" smtClean="0">
                <a:latin typeface="Nyala" pitchFamily="2" charset="0"/>
              </a:rPr>
              <a:t>All plants meet WHO standards; new filter frequently meets US standards</a:t>
            </a:r>
          </a:p>
          <a:p>
            <a:pPr eaLnBrk="1" hangingPunct="1"/>
            <a:r>
              <a:rPr lang="en-US" sz="2600" dirty="0" smtClean="0">
                <a:latin typeface="Nyala" pitchFamily="2" charset="0"/>
              </a:rPr>
              <a:t>Health centers and community members are noticing the health effects</a:t>
            </a:r>
          </a:p>
          <a:p>
            <a:pPr eaLnBrk="1" hangingPunct="1"/>
            <a:r>
              <a:rPr lang="en-US" sz="2600" dirty="0" smtClean="0">
                <a:latin typeface="Nyala" pitchFamily="2" charset="0"/>
              </a:rPr>
              <a:t>Fewer children with severe diarrhea</a:t>
            </a:r>
          </a:p>
        </p:txBody>
      </p:sp>
      <p:sp>
        <p:nvSpPr>
          <p:cNvPr id="34818" name="Title 1"/>
          <p:cNvSpPr>
            <a:spLocks noGrp="1"/>
          </p:cNvSpPr>
          <p:nvPr>
            <p:ph type="title"/>
          </p:nvPr>
        </p:nvSpPr>
        <p:spPr/>
        <p:txBody>
          <a:bodyPr/>
          <a:lstStyle/>
          <a:p>
            <a:r>
              <a:rPr lang="en-US" dirty="0" smtClean="0"/>
              <a:t>Cause and Effect</a:t>
            </a:r>
          </a:p>
        </p:txBody>
      </p:sp>
      <p:pic>
        <p:nvPicPr>
          <p:cNvPr id="17412" name="Picture 4" descr="http://www.msh.org/projects/lms/WhereWeWork/LAC/images/Honduras-web_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2209800"/>
            <a:ext cx="3863340" cy="2636163"/>
          </a:xfrm>
          <a:prstGeom prst="rect">
            <a:avLst/>
          </a:prstGeom>
          <a:noFill/>
          <a:extLst>
            <a:ext uri="{909E8E84-426E-40DD-AFC4-6F175D3DCCD1}">
              <a14:hiddenFill xmlns:a14="http://schemas.microsoft.com/office/drawing/2010/main">
                <a:solidFill>
                  <a:srgbClr val="FFFFFF"/>
                </a:solidFill>
              </a14:hiddenFill>
            </a:ext>
          </a:extLst>
        </p:spPr>
      </p:pic>
      <p:pic>
        <p:nvPicPr>
          <p:cNvPr id="1741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54993" y="2165806"/>
            <a:ext cx="4288067" cy="2680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10680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fade">
                                      <p:cBhvr>
                                        <p:cTn id="7" dur="500"/>
                                        <p:tgtEl>
                                          <p:spTgt spid="3481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0482"/>
                                        </p:tgtEl>
                                        <p:attrNameLst>
                                          <p:attrName>style.visibility</p:attrName>
                                        </p:attrNameLst>
                                      </p:cBhvr>
                                      <p:to>
                                        <p:strVal val="visible"/>
                                      </p:to>
                                    </p:set>
                                    <p:animEffect transition="in" filter="fade">
                                      <p:cBhvr>
                                        <p:cTn id="10" dur="500"/>
                                        <p:tgtEl>
                                          <p:spTgt spid="2048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4819">
                                            <p:txEl>
                                              <p:pRg st="1" end="1"/>
                                            </p:txEl>
                                          </p:spTgt>
                                        </p:tgtEl>
                                        <p:attrNameLst>
                                          <p:attrName>style.visibility</p:attrName>
                                        </p:attrNameLst>
                                      </p:cBhvr>
                                      <p:to>
                                        <p:strVal val="visible"/>
                                      </p:to>
                                    </p:set>
                                    <p:animEffect transition="in" filter="fade">
                                      <p:cBhvr>
                                        <p:cTn id="15" dur="500"/>
                                        <p:tgtEl>
                                          <p:spTgt spid="34819">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7413"/>
                                        </p:tgtEl>
                                        <p:attrNameLst>
                                          <p:attrName>style.visibility</p:attrName>
                                        </p:attrNameLst>
                                      </p:cBhvr>
                                      <p:to>
                                        <p:strVal val="visible"/>
                                      </p:to>
                                    </p:set>
                                    <p:animEffect transition="in" filter="fade">
                                      <p:cBhvr>
                                        <p:cTn id="18" dur="500"/>
                                        <p:tgtEl>
                                          <p:spTgt spid="17413"/>
                                        </p:tgtEl>
                                      </p:cBhvr>
                                    </p:animEffect>
                                  </p:childTnLst>
                                </p:cTn>
                              </p:par>
                              <p:par>
                                <p:cTn id="19" presetID="10" presetClass="exit" presetSubtype="0" fill="hold" nodeType="withEffect">
                                  <p:stCondLst>
                                    <p:cond delay="0"/>
                                  </p:stCondLst>
                                  <p:childTnLst>
                                    <p:animEffect transition="out" filter="fade">
                                      <p:cBhvr>
                                        <p:cTn id="20" dur="500"/>
                                        <p:tgtEl>
                                          <p:spTgt spid="20482"/>
                                        </p:tgtEl>
                                      </p:cBhvr>
                                    </p:animEffect>
                                    <p:set>
                                      <p:cBhvr>
                                        <p:cTn id="21" dur="1" fill="hold">
                                          <p:stCondLst>
                                            <p:cond delay="499"/>
                                          </p:stCondLst>
                                        </p:cTn>
                                        <p:tgtEl>
                                          <p:spTgt spid="20482"/>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4819">
                                            <p:txEl>
                                              <p:pRg st="2" end="2"/>
                                            </p:txEl>
                                          </p:spTgt>
                                        </p:tgtEl>
                                        <p:attrNameLst>
                                          <p:attrName>style.visibility</p:attrName>
                                        </p:attrNameLst>
                                      </p:cBhvr>
                                      <p:to>
                                        <p:strVal val="visible"/>
                                      </p:to>
                                    </p:set>
                                    <p:animEffect transition="in" filter="fade">
                                      <p:cBhvr>
                                        <p:cTn id="26" dur="500"/>
                                        <p:tgtEl>
                                          <p:spTgt spid="34819">
                                            <p:txEl>
                                              <p:pRg st="2" end="2"/>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4819">
                                            <p:txEl>
                                              <p:pRg st="3" end="3"/>
                                            </p:txEl>
                                          </p:spTgt>
                                        </p:tgtEl>
                                        <p:attrNameLst>
                                          <p:attrName>style.visibility</p:attrName>
                                        </p:attrNameLst>
                                      </p:cBhvr>
                                      <p:to>
                                        <p:strVal val="visible"/>
                                      </p:to>
                                    </p:set>
                                    <p:animEffect transition="in" filter="fade">
                                      <p:cBhvr>
                                        <p:cTn id="29" dur="500"/>
                                        <p:tgtEl>
                                          <p:spTgt spid="34819">
                                            <p:txEl>
                                              <p:pRg st="3" end="3"/>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7412"/>
                                        </p:tgtEl>
                                        <p:attrNameLst>
                                          <p:attrName>style.visibility</p:attrName>
                                        </p:attrNameLst>
                                      </p:cBhvr>
                                      <p:to>
                                        <p:strVal val="visible"/>
                                      </p:to>
                                    </p:set>
                                    <p:animEffect transition="in" filter="fade">
                                      <p:cBhvr>
                                        <p:cTn id="32" dur="500"/>
                                        <p:tgtEl>
                                          <p:spTgt spid="17412"/>
                                        </p:tgtEl>
                                      </p:cBhvr>
                                    </p:animEffect>
                                  </p:childTnLst>
                                </p:cTn>
                              </p:par>
                              <p:par>
                                <p:cTn id="33" presetID="10" presetClass="exit" presetSubtype="0" fill="hold" nodeType="withEffect">
                                  <p:stCondLst>
                                    <p:cond delay="0"/>
                                  </p:stCondLst>
                                  <p:childTnLst>
                                    <p:animEffect transition="out" filter="fade">
                                      <p:cBhvr>
                                        <p:cTn id="34" dur="500"/>
                                        <p:tgtEl>
                                          <p:spTgt spid="17413"/>
                                        </p:tgtEl>
                                      </p:cBhvr>
                                    </p:animEffect>
                                    <p:set>
                                      <p:cBhvr>
                                        <p:cTn id="35" dur="1" fill="hold">
                                          <p:stCondLst>
                                            <p:cond delay="499"/>
                                          </p:stCondLst>
                                        </p:cTn>
                                        <p:tgtEl>
                                          <p:spTgt spid="174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2" cstate="print"/>
          <a:srcRect l="39196" t="17110" r="39772" b="33804"/>
          <a:stretch/>
        </p:blipFill>
        <p:spPr bwMode="auto">
          <a:xfrm>
            <a:off x="173420" y="1718441"/>
            <a:ext cx="2979683" cy="3909849"/>
          </a:xfrm>
          <a:prstGeom prst="rect">
            <a:avLst/>
          </a:prstGeom>
          <a:noFill/>
          <a:ln w="9525">
            <a:noFill/>
            <a:miter lim="800000"/>
            <a:headEnd/>
            <a:tailEnd/>
          </a:ln>
        </p:spPr>
      </p:pic>
      <p:sp>
        <p:nvSpPr>
          <p:cNvPr id="2" name="Title 1"/>
          <p:cNvSpPr>
            <a:spLocks noGrp="1"/>
          </p:cNvSpPr>
          <p:nvPr>
            <p:ph type="title"/>
          </p:nvPr>
        </p:nvSpPr>
        <p:spPr>
          <a:xfrm>
            <a:off x="381000" y="228600"/>
            <a:ext cx="6705600" cy="1020762"/>
          </a:xfrm>
        </p:spPr>
        <p:txBody>
          <a:bodyPr/>
          <a:lstStyle/>
          <a:p>
            <a:pPr algn="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Contents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
        <p:nvSpPr>
          <p:cNvPr id="3" name="Content Placeholder 2"/>
          <p:cNvSpPr>
            <a:spLocks noGrp="1"/>
          </p:cNvSpPr>
          <p:nvPr>
            <p:ph idx="1"/>
          </p:nvPr>
        </p:nvSpPr>
        <p:spPr>
          <a:xfrm>
            <a:off x="3124200" y="1752600"/>
            <a:ext cx="5943600" cy="4343400"/>
          </a:xfrm>
        </p:spPr>
        <p:txBody>
          <a:bodyPr>
            <a:normAutofit/>
          </a:bodyPr>
          <a:lstStyle/>
          <a:p>
            <a:pPr>
              <a:buBlip>
                <a:blip r:embed="rId3"/>
              </a:buBlip>
            </a:pPr>
            <a:r>
              <a:rPr lang="en-US" dirty="0" smtClean="0">
                <a:solidFill>
                  <a:schemeClr val="bg1">
                    <a:lumMod val="50000"/>
                  </a:schemeClr>
                </a:solidFill>
                <a:effectLst/>
                <a:latin typeface="Nyala" pitchFamily="2" charset="0"/>
                <a:cs typeface="Times New Roman" pitchFamily="18" charset="0"/>
              </a:rPr>
              <a:t>Who Are We? </a:t>
            </a:r>
          </a:p>
          <a:p>
            <a:pPr>
              <a:buBlip>
                <a:blip r:embed="rId3"/>
              </a:buBlip>
            </a:pPr>
            <a:r>
              <a:rPr lang="en-US" dirty="0" smtClean="0">
                <a:solidFill>
                  <a:schemeClr val="bg1">
                    <a:lumMod val="50000"/>
                  </a:schemeClr>
                </a:solidFill>
                <a:effectLst/>
                <a:latin typeface="Nyala" pitchFamily="2" charset="0"/>
                <a:cs typeface="Times New Roman" pitchFamily="18" charset="0"/>
              </a:rPr>
              <a:t>Why Conventional Technologies Fail</a:t>
            </a:r>
          </a:p>
          <a:p>
            <a:pPr>
              <a:buBlip>
                <a:blip r:embed="rId3"/>
              </a:buBlip>
            </a:pPr>
            <a:r>
              <a:rPr lang="es-HN" dirty="0" err="1" smtClean="0">
                <a:solidFill>
                  <a:schemeClr val="bg1">
                    <a:lumMod val="50000"/>
                  </a:schemeClr>
                </a:solidFill>
                <a:effectLst/>
                <a:latin typeface="Nyala" pitchFamily="2" charset="0"/>
                <a:cs typeface="Times New Roman" pitchFamily="18" charset="0"/>
              </a:rPr>
              <a:t>Our</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Design</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Philosophy</a:t>
            </a:r>
            <a:endParaRPr lang="en-US" dirty="0" smtClean="0">
              <a:solidFill>
                <a:schemeClr val="bg1">
                  <a:lumMod val="50000"/>
                </a:schemeClr>
              </a:solidFill>
              <a:effectLst/>
              <a:latin typeface="Nyala" pitchFamily="2" charset="0"/>
              <a:cs typeface="Times New Roman" pitchFamily="18" charset="0"/>
            </a:endParaRPr>
          </a:p>
          <a:p>
            <a:pPr>
              <a:buBlip>
                <a:blip r:embed="rId3"/>
              </a:buBlip>
            </a:pPr>
            <a:r>
              <a:rPr lang="es-HN" dirty="0" err="1" smtClean="0">
                <a:solidFill>
                  <a:schemeClr val="bg1">
                    <a:lumMod val="50000"/>
                  </a:schemeClr>
                </a:solidFill>
                <a:effectLst/>
                <a:latin typeface="Nyala" pitchFamily="2" charset="0"/>
                <a:cs typeface="Times New Roman" pitchFamily="18" charset="0"/>
              </a:rPr>
              <a:t>The</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Automated</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Design</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Tool</a:t>
            </a:r>
            <a:endParaRPr lang="es-HN" dirty="0" smtClean="0">
              <a:solidFill>
                <a:schemeClr val="bg1">
                  <a:lumMod val="50000"/>
                </a:schemeClr>
              </a:solidFill>
              <a:effectLst/>
              <a:latin typeface="Nyala" pitchFamily="2" charset="0"/>
              <a:cs typeface="Times New Roman" pitchFamily="18" charset="0"/>
            </a:endParaRPr>
          </a:p>
          <a:p>
            <a:pPr>
              <a:buBlip>
                <a:blip r:embed="rId3"/>
              </a:buBlip>
            </a:pPr>
            <a:r>
              <a:rPr lang="es-HN" dirty="0" err="1" smtClean="0">
                <a:solidFill>
                  <a:schemeClr val="bg1">
                    <a:lumMod val="50000"/>
                  </a:schemeClr>
                </a:solidFill>
                <a:latin typeface="Nyala" pitchFamily="2" charset="0"/>
                <a:cs typeface="Times New Roman" pitchFamily="18" charset="0"/>
              </a:rPr>
              <a:t>How</a:t>
            </a:r>
            <a:r>
              <a:rPr lang="es-HN" dirty="0" smtClean="0">
                <a:solidFill>
                  <a:schemeClr val="bg1">
                    <a:lumMod val="50000"/>
                  </a:schemeClr>
                </a:solidFill>
                <a:latin typeface="Nyala" pitchFamily="2" charset="0"/>
                <a:cs typeface="Times New Roman" pitchFamily="18" charset="0"/>
              </a:rPr>
              <a:t> </a:t>
            </a:r>
            <a:r>
              <a:rPr lang="es-HN" dirty="0" err="1" smtClean="0">
                <a:solidFill>
                  <a:schemeClr val="bg1">
                    <a:lumMod val="50000"/>
                  </a:schemeClr>
                </a:solidFill>
                <a:latin typeface="Nyala" pitchFamily="2" charset="0"/>
                <a:cs typeface="Times New Roman" pitchFamily="18" charset="0"/>
              </a:rPr>
              <a:t>We</a:t>
            </a:r>
            <a:r>
              <a:rPr lang="es-HN" dirty="0" smtClean="0">
                <a:solidFill>
                  <a:schemeClr val="bg1">
                    <a:lumMod val="50000"/>
                  </a:schemeClr>
                </a:solidFill>
                <a:latin typeface="Nyala" pitchFamily="2" charset="0"/>
                <a:cs typeface="Times New Roman" pitchFamily="18" charset="0"/>
              </a:rPr>
              <a:t> </a:t>
            </a:r>
            <a:r>
              <a:rPr lang="es-HN" dirty="0" err="1" smtClean="0">
                <a:solidFill>
                  <a:schemeClr val="bg1">
                    <a:lumMod val="50000"/>
                  </a:schemeClr>
                </a:solidFill>
                <a:latin typeface="Nyala" pitchFamily="2" charset="0"/>
                <a:cs typeface="Times New Roman" pitchFamily="18" charset="0"/>
              </a:rPr>
              <a:t>Innovate</a:t>
            </a:r>
            <a:endParaRPr lang="en-US" dirty="0" smtClean="0">
              <a:solidFill>
                <a:schemeClr val="bg1">
                  <a:lumMod val="50000"/>
                </a:schemeClr>
              </a:solidFill>
              <a:effectLst/>
              <a:latin typeface="Nyala" pitchFamily="2" charset="0"/>
              <a:cs typeface="Times New Roman" pitchFamily="18" charset="0"/>
            </a:endParaRPr>
          </a:p>
          <a:p>
            <a:pPr>
              <a:buBlip>
                <a:blip r:embed="rId3"/>
              </a:buBlip>
            </a:pPr>
            <a:r>
              <a:rPr lang="es-HN" dirty="0" err="1" smtClean="0">
                <a:solidFill>
                  <a:schemeClr val="bg1">
                    <a:lumMod val="50000"/>
                  </a:schemeClr>
                </a:solidFill>
                <a:effectLst/>
                <a:latin typeface="Nyala" pitchFamily="2" charset="0"/>
                <a:cs typeface="Times New Roman" pitchFamily="18" charset="0"/>
              </a:rPr>
              <a:t>The</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Proof</a:t>
            </a:r>
            <a:endParaRPr lang="en-US" dirty="0" smtClean="0">
              <a:solidFill>
                <a:schemeClr val="bg1">
                  <a:lumMod val="50000"/>
                </a:schemeClr>
              </a:solidFill>
              <a:effectLst/>
              <a:latin typeface="Nyala" pitchFamily="2" charset="0"/>
              <a:cs typeface="Times New Roman" pitchFamily="18" charset="0"/>
            </a:endParaRPr>
          </a:p>
          <a:p>
            <a:endParaRPr lang="en-US" dirty="0">
              <a:solidFill>
                <a:schemeClr val="bg1">
                  <a:lumMod val="50000"/>
                </a:schemeClr>
              </a:solidFill>
              <a:effectLst/>
              <a:latin typeface="Constantia" pitchFamily="18" charset="0"/>
            </a:endParaRPr>
          </a:p>
        </p:txBody>
      </p:sp>
    </p:spTree>
    <p:extLst>
      <p:ext uri="{BB962C8B-B14F-4D97-AF65-F5344CB8AC3E}">
        <p14:creationId xmlns:p14="http://schemas.microsoft.com/office/powerpoint/2010/main" val="7021811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1000" fill="hold"/>
                                        <p:tgtEl>
                                          <p:spTgt spid="3">
                                            <p:txEl>
                                              <p:pRg st="4" end="4"/>
                                            </p:txEl>
                                          </p:spTgt>
                                        </p:tgtEl>
                                        <p:attrNameLst>
                                          <p:attrName>style.color</p:attrName>
                                        </p:attrNameLst>
                                      </p:cBhvr>
                                      <p:by>
                                        <p:hsl h="0" s="-12549" l="-25098"/>
                                      </p:by>
                                    </p:animClr>
                                    <p:animClr clrSpc="hsl" dir="cw">
                                      <p:cBhvr>
                                        <p:cTn id="7" dur="1000" fill="hold"/>
                                        <p:tgtEl>
                                          <p:spTgt spid="3">
                                            <p:txEl>
                                              <p:pRg st="4" end="4"/>
                                            </p:txEl>
                                          </p:spTgt>
                                        </p:tgtEl>
                                        <p:attrNameLst>
                                          <p:attrName>fillcolor</p:attrName>
                                        </p:attrNameLst>
                                      </p:cBhvr>
                                      <p:by>
                                        <p:hsl h="0" s="-12549" l="-25098"/>
                                      </p:by>
                                    </p:animClr>
                                    <p:animClr clrSpc="hsl" dir="cw">
                                      <p:cBhvr>
                                        <p:cTn id="8" dur="1000" fill="hold"/>
                                        <p:tgtEl>
                                          <p:spTgt spid="3">
                                            <p:txEl>
                                              <p:pRg st="4" end="4"/>
                                            </p:txEl>
                                          </p:spTgt>
                                        </p:tgtEl>
                                        <p:attrNameLst>
                                          <p:attrName>stroke.color</p:attrName>
                                        </p:attrNameLst>
                                      </p:cBhvr>
                                      <p:by>
                                        <p:hsl h="0" s="-12549" l="-25098"/>
                                      </p:by>
                                    </p:animClr>
                                    <p:set>
                                      <p:cBhvr>
                                        <p:cTn id="9" dur="1000" fill="hold"/>
                                        <p:tgtEl>
                                          <p:spTgt spid="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a:grpSpLocks/>
          </p:cNvGrpSpPr>
          <p:nvPr/>
        </p:nvGrpSpPr>
        <p:grpSpPr bwMode="auto">
          <a:xfrm>
            <a:off x="1181100" y="990600"/>
            <a:ext cx="5943600" cy="5943600"/>
            <a:chOff x="1181100" y="1371600"/>
            <a:chExt cx="5943600" cy="5943600"/>
          </a:xfrm>
        </p:grpSpPr>
        <p:sp>
          <p:nvSpPr>
            <p:cNvPr id="20" name="Oval 19"/>
            <p:cNvSpPr/>
            <p:nvPr/>
          </p:nvSpPr>
          <p:spPr>
            <a:xfrm>
              <a:off x="1181100" y="1371600"/>
              <a:ext cx="5943600" cy="59436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8" name="Circular Arrow 17"/>
            <p:cNvSpPr/>
            <p:nvPr/>
          </p:nvSpPr>
          <p:spPr>
            <a:xfrm>
              <a:off x="1409700" y="1600200"/>
              <a:ext cx="5486400" cy="5486400"/>
            </a:xfrm>
            <a:prstGeom prst="circularArrow">
              <a:avLst>
                <a:gd name="adj1" fmla="val 6697"/>
                <a:gd name="adj2" fmla="val 1142319"/>
                <a:gd name="adj3" fmla="val 20457688"/>
                <a:gd name="adj4" fmla="val 380218"/>
                <a:gd name="adj5" fmla="val 125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grpSp>
      <p:sp>
        <p:nvSpPr>
          <p:cNvPr id="28675" name="Rectangle 2"/>
          <p:cNvSpPr>
            <a:spLocks noGrp="1" noChangeArrowheads="1"/>
          </p:cNvSpPr>
          <p:nvPr>
            <p:ph type="title"/>
          </p:nvPr>
        </p:nvSpPr>
        <p:spPr>
          <a:xfrm>
            <a:off x="228600" y="76200"/>
            <a:ext cx="6934200" cy="1143000"/>
          </a:xfrm>
        </p:spPr>
        <p:txBody>
          <a:bodyPr>
            <a:noAutofit/>
          </a:bodyPr>
          <a:lstStyle/>
          <a:p>
            <a:pPr eaLnBrk="1" hangingPunct="1"/>
            <a:r>
              <a:rPr lang="en-US" dirty="0" smtClean="0"/>
              <a:t>AguaClara </a:t>
            </a:r>
            <a:br>
              <a:rPr lang="en-US" dirty="0" smtClean="0"/>
            </a:br>
            <a:r>
              <a:rPr lang="en-US" dirty="0" smtClean="0"/>
              <a:t>Innovation Cycle</a:t>
            </a:r>
          </a:p>
        </p:txBody>
      </p:sp>
      <p:pic>
        <p:nvPicPr>
          <p:cNvPr id="28676" name="Picture 5"/>
          <p:cNvPicPr>
            <a:picLocks noChangeAspect="1" noChangeArrowheads="1"/>
          </p:cNvPicPr>
          <p:nvPr/>
        </p:nvPicPr>
        <p:blipFill>
          <a:blip r:embed="rId3" cstate="print">
            <a:lum bright="12000"/>
          </a:blip>
          <a:srcRect/>
          <a:stretch>
            <a:fillRect/>
          </a:stretch>
        </p:blipFill>
        <p:spPr bwMode="auto">
          <a:xfrm>
            <a:off x="2133600" y="1600200"/>
            <a:ext cx="1901825" cy="1425575"/>
          </a:xfrm>
          <a:prstGeom prst="rect">
            <a:avLst/>
          </a:prstGeom>
          <a:noFill/>
          <a:ln w="12700">
            <a:noFill/>
            <a:miter lim="800000"/>
            <a:headEnd type="none" w="lg" len="med"/>
            <a:tailEnd type="none" w="lg" len="med"/>
          </a:ln>
        </p:spPr>
      </p:pic>
      <p:sp>
        <p:nvSpPr>
          <p:cNvPr id="28678" name="Text Box 10"/>
          <p:cNvSpPr txBox="1">
            <a:spLocks noChangeArrowheads="1"/>
          </p:cNvSpPr>
          <p:nvPr/>
        </p:nvSpPr>
        <p:spPr bwMode="auto">
          <a:xfrm>
            <a:off x="6705600" y="1752600"/>
            <a:ext cx="1175322" cy="707886"/>
          </a:xfrm>
          <a:prstGeom prst="rect">
            <a:avLst/>
          </a:prstGeom>
          <a:noFill/>
          <a:ln w="9525">
            <a:noFill/>
            <a:miter lim="800000"/>
            <a:headEnd/>
            <a:tailEnd/>
          </a:ln>
        </p:spPr>
        <p:txBody>
          <a:bodyPr wrap="none">
            <a:spAutoFit/>
          </a:bodyPr>
          <a:lstStyle/>
          <a:p>
            <a:r>
              <a:rPr lang="en-US" sz="2000" b="1" dirty="0">
                <a:latin typeface="Nyala" pitchFamily="2" charset="0"/>
              </a:rPr>
              <a:t>Analytical </a:t>
            </a:r>
          </a:p>
          <a:p>
            <a:r>
              <a:rPr lang="en-US" sz="2000" b="1" dirty="0">
                <a:latin typeface="Nyala" pitchFamily="2" charset="0"/>
              </a:rPr>
              <a:t>Modeling</a:t>
            </a:r>
          </a:p>
        </p:txBody>
      </p:sp>
      <p:sp>
        <p:nvSpPr>
          <p:cNvPr id="28679" name="Text Box 11"/>
          <p:cNvSpPr txBox="1">
            <a:spLocks noChangeArrowheads="1"/>
          </p:cNvSpPr>
          <p:nvPr/>
        </p:nvSpPr>
        <p:spPr bwMode="auto">
          <a:xfrm>
            <a:off x="762000" y="1797050"/>
            <a:ext cx="1524000" cy="707886"/>
          </a:xfrm>
          <a:prstGeom prst="rect">
            <a:avLst/>
          </a:prstGeom>
          <a:noFill/>
          <a:ln w="9525">
            <a:noFill/>
            <a:miter lim="800000"/>
            <a:headEnd/>
            <a:tailEnd/>
          </a:ln>
        </p:spPr>
        <p:txBody>
          <a:bodyPr>
            <a:spAutoFit/>
          </a:bodyPr>
          <a:lstStyle/>
          <a:p>
            <a:r>
              <a:rPr lang="en-US" sz="2000" b="1" dirty="0">
                <a:latin typeface="Nyala" pitchFamily="2" charset="0"/>
              </a:rPr>
              <a:t>Laboratory Research</a:t>
            </a:r>
          </a:p>
        </p:txBody>
      </p:sp>
      <p:sp>
        <p:nvSpPr>
          <p:cNvPr id="28680" name="Text Box 18"/>
          <p:cNvSpPr txBox="1">
            <a:spLocks noChangeArrowheads="1"/>
          </p:cNvSpPr>
          <p:nvPr/>
        </p:nvSpPr>
        <p:spPr bwMode="auto">
          <a:xfrm>
            <a:off x="7391400" y="4267200"/>
            <a:ext cx="1539875" cy="707886"/>
          </a:xfrm>
          <a:prstGeom prst="rect">
            <a:avLst/>
          </a:prstGeom>
          <a:noFill/>
          <a:ln w="9525">
            <a:noFill/>
            <a:miter lim="800000"/>
            <a:headEnd/>
            <a:tailEnd/>
          </a:ln>
        </p:spPr>
        <p:txBody>
          <a:bodyPr>
            <a:spAutoFit/>
          </a:bodyPr>
          <a:lstStyle/>
          <a:p>
            <a:r>
              <a:rPr lang="en-US" sz="2000" b="1" dirty="0">
                <a:latin typeface="Nyala" pitchFamily="2" charset="0"/>
              </a:rPr>
              <a:t>Automated Design</a:t>
            </a:r>
          </a:p>
        </p:txBody>
      </p:sp>
      <p:sp>
        <p:nvSpPr>
          <p:cNvPr id="28681" name="Text Box 19"/>
          <p:cNvSpPr txBox="1">
            <a:spLocks noChangeArrowheads="1"/>
          </p:cNvSpPr>
          <p:nvPr/>
        </p:nvSpPr>
        <p:spPr bwMode="auto">
          <a:xfrm>
            <a:off x="762000" y="4876800"/>
            <a:ext cx="2705100" cy="1323439"/>
          </a:xfrm>
          <a:prstGeom prst="rect">
            <a:avLst/>
          </a:prstGeom>
          <a:noFill/>
          <a:ln w="9525">
            <a:noFill/>
            <a:miter lim="800000"/>
            <a:headEnd/>
            <a:tailEnd/>
          </a:ln>
        </p:spPr>
        <p:txBody>
          <a:bodyPr wrap="square">
            <a:spAutoFit/>
          </a:bodyPr>
          <a:lstStyle/>
          <a:p>
            <a:r>
              <a:rPr lang="en-US" sz="2000" b="1" dirty="0">
                <a:latin typeface="Nyala" pitchFamily="2" charset="0"/>
              </a:rPr>
              <a:t>Full Scale Implementation,</a:t>
            </a:r>
          </a:p>
          <a:p>
            <a:r>
              <a:rPr lang="en-US" sz="2000" b="1" dirty="0">
                <a:latin typeface="Nyala" pitchFamily="2" charset="0"/>
              </a:rPr>
              <a:t>Capacity Building, Training, and Empowerment</a:t>
            </a:r>
          </a:p>
        </p:txBody>
      </p:sp>
      <p:sp>
        <p:nvSpPr>
          <p:cNvPr id="28682" name="Text Box 20"/>
          <p:cNvSpPr txBox="1">
            <a:spLocks noChangeArrowheads="1"/>
          </p:cNvSpPr>
          <p:nvPr/>
        </p:nvSpPr>
        <p:spPr bwMode="auto">
          <a:xfrm>
            <a:off x="228600" y="3733800"/>
            <a:ext cx="1371600" cy="400110"/>
          </a:xfrm>
          <a:prstGeom prst="rect">
            <a:avLst/>
          </a:prstGeom>
          <a:noFill/>
          <a:ln w="9525">
            <a:noFill/>
            <a:miter lim="800000"/>
            <a:headEnd/>
            <a:tailEnd/>
          </a:ln>
        </p:spPr>
        <p:txBody>
          <a:bodyPr>
            <a:spAutoFit/>
          </a:bodyPr>
          <a:lstStyle/>
          <a:p>
            <a:r>
              <a:rPr lang="en-US" sz="2000" b="1">
                <a:latin typeface="Nyala" pitchFamily="2" charset="0"/>
              </a:rPr>
              <a:t>Evaluation</a:t>
            </a:r>
          </a:p>
        </p:txBody>
      </p:sp>
      <p:pic>
        <p:nvPicPr>
          <p:cNvPr id="1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7920" y="3857150"/>
            <a:ext cx="2020775" cy="147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6" name="Picture 2" descr="https://lh6.googleusercontent.com/-XliQtB6LnJY/T0wVrHl91ZI/AAAAAAAAmu8/3GvlfR_M-r4/s800/DSC_022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08848" y="4800600"/>
            <a:ext cx="2088104" cy="139381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https://lh4.googleusercontent.com/-XYEYJcX9d9E/TsErRWYBQ0I/AAAAAAAAj2s/uqPAdBKcmIA/s720/IMG_0578.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386635" y="3312318"/>
            <a:ext cx="1984376" cy="148828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44091" y="1908968"/>
            <a:ext cx="2361509"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57813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21600000">
                                      <p:cBhvr>
                                        <p:cTn id="6" dur="5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dirty="0" smtClean="0"/>
              <a:t>Innovations</a:t>
            </a:r>
          </a:p>
        </p:txBody>
      </p:sp>
      <p:sp>
        <p:nvSpPr>
          <p:cNvPr id="25603" name="Content Placeholder 2"/>
          <p:cNvSpPr>
            <a:spLocks noGrp="1"/>
          </p:cNvSpPr>
          <p:nvPr>
            <p:ph idx="1"/>
          </p:nvPr>
        </p:nvSpPr>
        <p:spPr>
          <a:xfrm>
            <a:off x="457200" y="1508759"/>
            <a:ext cx="4648200" cy="1752600"/>
          </a:xfrm>
        </p:spPr>
        <p:txBody>
          <a:bodyPr>
            <a:noAutofit/>
          </a:bodyPr>
          <a:lstStyle/>
          <a:p>
            <a:pPr eaLnBrk="1" hangingPunct="1"/>
            <a:r>
              <a:rPr lang="en-US" dirty="0" smtClean="0">
                <a:latin typeface="Nyala" pitchFamily="2" charset="0"/>
              </a:rPr>
              <a:t>Floc blankets</a:t>
            </a:r>
          </a:p>
          <a:p>
            <a:pPr eaLnBrk="1" hangingPunct="1"/>
            <a:r>
              <a:rPr lang="en-US" dirty="0" smtClean="0">
                <a:latin typeface="Nyala" pitchFamily="2" charset="0"/>
              </a:rPr>
              <a:t>Stacked Rapid Sand Filters</a:t>
            </a:r>
          </a:p>
          <a:p>
            <a:pPr eaLnBrk="1" hangingPunct="1"/>
            <a:r>
              <a:rPr lang="en-US" dirty="0" smtClean="0">
                <a:latin typeface="Nyala" pitchFamily="2" charset="0"/>
              </a:rPr>
              <a:t>Floc recycle</a:t>
            </a:r>
          </a:p>
        </p:txBody>
      </p:sp>
      <p:pic>
        <p:nvPicPr>
          <p:cNvPr id="25604" name="Picture 2"/>
          <p:cNvPicPr>
            <a:picLocks noChangeAspect="1" noChangeArrowheads="1"/>
          </p:cNvPicPr>
          <p:nvPr/>
        </p:nvPicPr>
        <p:blipFill rotWithShape="1">
          <a:blip r:embed="rId3" cstate="print"/>
          <a:srcRect l="39262" t="17156" r="39653" b="33673"/>
          <a:stretch/>
        </p:blipFill>
        <p:spPr bwMode="auto">
          <a:xfrm>
            <a:off x="5943600" y="1615440"/>
            <a:ext cx="2987040" cy="3916680"/>
          </a:xfrm>
          <a:prstGeom prst="rect">
            <a:avLst/>
          </a:prstGeom>
          <a:noFill/>
          <a:ln w="9525">
            <a:noFill/>
            <a:miter lim="800000"/>
            <a:headEnd/>
            <a:tailEnd/>
          </a:ln>
        </p:spPr>
      </p:pic>
      <p:pic>
        <p:nvPicPr>
          <p:cNvPr id="25605" name="Picture 3"/>
          <p:cNvPicPr>
            <a:picLocks noChangeAspect="1" noChangeArrowheads="1"/>
          </p:cNvPicPr>
          <p:nvPr/>
        </p:nvPicPr>
        <p:blipFill>
          <a:blip r:embed="rId4" cstate="print"/>
          <a:srcRect l="14861" t="27083" r="39458" b="16667"/>
          <a:stretch>
            <a:fillRect/>
          </a:stretch>
        </p:blipFill>
        <p:spPr bwMode="auto">
          <a:xfrm>
            <a:off x="152400" y="3276600"/>
            <a:ext cx="3810000" cy="2637298"/>
          </a:xfrm>
          <a:prstGeom prst="rect">
            <a:avLst/>
          </a:prstGeom>
          <a:noFill/>
          <a:ln w="9525">
            <a:noFill/>
            <a:miter lim="800000"/>
            <a:headEnd/>
            <a:tailEnd/>
          </a:ln>
        </p:spPr>
      </p:pic>
      <p:pic>
        <p:nvPicPr>
          <p:cNvPr id="1638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99560" y="2545858"/>
            <a:ext cx="2733675"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32064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fade">
                                      <p:cBhvr>
                                        <p:cTn id="7" dur="500"/>
                                        <p:tgtEl>
                                          <p:spTgt spid="2560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5604"/>
                                        </p:tgtEl>
                                        <p:attrNameLst>
                                          <p:attrName>style.visibility</p:attrName>
                                        </p:attrNameLst>
                                      </p:cBhvr>
                                      <p:to>
                                        <p:strVal val="visible"/>
                                      </p:to>
                                    </p:set>
                                    <p:animEffect transition="in" filter="fade">
                                      <p:cBhvr>
                                        <p:cTn id="10" dur="500"/>
                                        <p:tgtEl>
                                          <p:spTgt spid="2560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5603">
                                            <p:txEl>
                                              <p:pRg st="1" end="1"/>
                                            </p:txEl>
                                          </p:spTgt>
                                        </p:tgtEl>
                                        <p:attrNameLst>
                                          <p:attrName>style.visibility</p:attrName>
                                        </p:attrNameLst>
                                      </p:cBhvr>
                                      <p:to>
                                        <p:strVal val="visible"/>
                                      </p:to>
                                    </p:set>
                                    <p:animEffect transition="in" filter="fade">
                                      <p:cBhvr>
                                        <p:cTn id="15" dur="500"/>
                                        <p:tgtEl>
                                          <p:spTgt spid="2560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5605"/>
                                        </p:tgtEl>
                                        <p:attrNameLst>
                                          <p:attrName>style.visibility</p:attrName>
                                        </p:attrNameLst>
                                      </p:cBhvr>
                                      <p:to>
                                        <p:strVal val="visible"/>
                                      </p:to>
                                    </p:set>
                                    <p:animEffect transition="in" filter="fade">
                                      <p:cBhvr>
                                        <p:cTn id="18" dur="500"/>
                                        <p:tgtEl>
                                          <p:spTgt spid="2560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5603">
                                            <p:txEl>
                                              <p:pRg st="2" end="2"/>
                                            </p:txEl>
                                          </p:spTgt>
                                        </p:tgtEl>
                                        <p:attrNameLst>
                                          <p:attrName>style.visibility</p:attrName>
                                        </p:attrNameLst>
                                      </p:cBhvr>
                                      <p:to>
                                        <p:strVal val="visible"/>
                                      </p:to>
                                    </p:set>
                                    <p:animEffect transition="in" filter="fade">
                                      <p:cBhvr>
                                        <p:cTn id="23" dur="500"/>
                                        <p:tgtEl>
                                          <p:spTgt spid="25603">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6386"/>
                                        </p:tgtEl>
                                        <p:attrNameLst>
                                          <p:attrName>style.visibility</p:attrName>
                                        </p:attrNameLst>
                                      </p:cBhvr>
                                      <p:to>
                                        <p:strVal val="visible"/>
                                      </p:to>
                                    </p:set>
                                    <p:animEffect transition="in" filter="fade">
                                      <p:cBhvr>
                                        <p:cTn id="26"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0" y="274638"/>
            <a:ext cx="7239000" cy="1020762"/>
          </a:xfrm>
        </p:spPr>
        <p:txBody>
          <a:bodyPr>
            <a:noAutofit/>
          </a:bodyPr>
          <a:lstStyle/>
          <a:p>
            <a:pPr eaLnBrk="1" hangingPunct="1"/>
            <a:r>
              <a:rPr lang="en-US" dirty="0" smtClean="0"/>
              <a:t>Disruptive Technology </a:t>
            </a:r>
          </a:p>
        </p:txBody>
      </p:sp>
      <p:sp>
        <p:nvSpPr>
          <p:cNvPr id="3" name="Content Placeholder 2"/>
          <p:cNvSpPr>
            <a:spLocks noGrp="1"/>
          </p:cNvSpPr>
          <p:nvPr>
            <p:ph idx="1"/>
          </p:nvPr>
        </p:nvSpPr>
        <p:spPr>
          <a:xfrm>
            <a:off x="228600" y="1447800"/>
            <a:ext cx="7162800" cy="4525963"/>
          </a:xfrm>
        </p:spPr>
        <p:txBody>
          <a:bodyPr>
            <a:noAutofit/>
          </a:bodyPr>
          <a:lstStyle/>
          <a:p>
            <a:pPr eaLnBrk="1" hangingPunct="1">
              <a:spcBef>
                <a:spcPts val="600"/>
              </a:spcBef>
            </a:pPr>
            <a:r>
              <a:rPr lang="en-US" dirty="0" smtClean="0">
                <a:latin typeface="Nyala" pitchFamily="2" charset="0"/>
              </a:rPr>
              <a:t>Instead of delivering </a:t>
            </a:r>
            <a:r>
              <a:rPr lang="en-US" b="1" dirty="0" smtClean="0">
                <a:latin typeface="Nyala" pitchFamily="2" charset="0"/>
              </a:rPr>
              <a:t>hardware</a:t>
            </a:r>
          </a:p>
          <a:p>
            <a:pPr eaLnBrk="1" hangingPunct="1">
              <a:spcBef>
                <a:spcPts val="600"/>
              </a:spcBef>
            </a:pPr>
            <a:r>
              <a:rPr lang="en-US" dirty="0" smtClean="0">
                <a:latin typeface="Nyala" pitchFamily="2" charset="0"/>
              </a:rPr>
              <a:t>AguaClara delivers </a:t>
            </a:r>
            <a:r>
              <a:rPr lang="en-US" b="1" dirty="0" smtClean="0">
                <a:latin typeface="Nyala" pitchFamily="2" charset="0"/>
              </a:rPr>
              <a:t>knowledge</a:t>
            </a:r>
          </a:p>
          <a:p>
            <a:pPr eaLnBrk="1" hangingPunct="1">
              <a:spcBef>
                <a:spcPts val="600"/>
              </a:spcBef>
            </a:pPr>
            <a:r>
              <a:rPr lang="en-US" dirty="0" smtClean="0">
                <a:latin typeface="Nyala" pitchFamily="2" charset="0"/>
              </a:rPr>
              <a:t>Instead of </a:t>
            </a:r>
            <a:r>
              <a:rPr lang="en-US" b="1" dirty="0" smtClean="0">
                <a:latin typeface="Nyala" pitchFamily="2" charset="0"/>
              </a:rPr>
              <a:t>locking</a:t>
            </a:r>
            <a:r>
              <a:rPr lang="en-US" dirty="0" smtClean="0">
                <a:latin typeface="Nyala" pitchFamily="2" charset="0"/>
              </a:rPr>
              <a:t> up the knowledge with patents</a:t>
            </a:r>
          </a:p>
          <a:p>
            <a:pPr eaLnBrk="1" hangingPunct="1">
              <a:spcBef>
                <a:spcPts val="600"/>
              </a:spcBef>
            </a:pPr>
            <a:r>
              <a:rPr lang="en-US" dirty="0" smtClean="0">
                <a:latin typeface="Nyala" pitchFamily="2" charset="0"/>
              </a:rPr>
              <a:t>AguaClara </a:t>
            </a:r>
            <a:r>
              <a:rPr lang="en-US" b="1" dirty="0" smtClean="0">
                <a:latin typeface="Nyala" pitchFamily="2" charset="0"/>
              </a:rPr>
              <a:t>shares</a:t>
            </a:r>
            <a:r>
              <a:rPr lang="en-US" dirty="0" smtClean="0">
                <a:latin typeface="Nyala" pitchFamily="2" charset="0"/>
              </a:rPr>
              <a:t> the knowledge and improves performance with a systems approach</a:t>
            </a:r>
          </a:p>
          <a:p>
            <a:pPr eaLnBrk="1" hangingPunct="1">
              <a:spcBef>
                <a:spcPts val="600"/>
              </a:spcBef>
            </a:pPr>
            <a:r>
              <a:rPr lang="en-US" dirty="0" smtClean="0">
                <a:latin typeface="Nyala" pitchFamily="2" charset="0"/>
              </a:rPr>
              <a:t>We design for the context and use feedback to </a:t>
            </a:r>
            <a:r>
              <a:rPr lang="en-US" b="1" dirty="0" smtClean="0">
                <a:latin typeface="Nyala" pitchFamily="2" charset="0"/>
              </a:rPr>
              <a:t>improve</a:t>
            </a:r>
          </a:p>
        </p:txBody>
      </p:sp>
      <p:pic>
        <p:nvPicPr>
          <p:cNvPr id="4" name="Picture 2"/>
          <p:cNvPicPr>
            <a:picLocks noChangeAspect="1" noChangeArrowheads="1"/>
          </p:cNvPicPr>
          <p:nvPr/>
        </p:nvPicPr>
        <p:blipFill>
          <a:blip r:embed="rId2" cstate="print"/>
          <a:srcRect/>
          <a:stretch>
            <a:fillRect/>
          </a:stretch>
        </p:blipFill>
        <p:spPr bwMode="auto">
          <a:xfrm>
            <a:off x="7081520" y="1752600"/>
            <a:ext cx="2032000" cy="1524000"/>
          </a:xfrm>
          <a:prstGeom prst="rect">
            <a:avLst/>
          </a:prstGeom>
          <a:noFill/>
          <a:ln w="9525">
            <a:noFill/>
            <a:miter lim="800000"/>
            <a:headEnd/>
            <a:tailEnd/>
          </a:ln>
        </p:spPr>
      </p:pic>
      <p:pic>
        <p:nvPicPr>
          <p:cNvPr id="3074" name="Picture 2"/>
          <p:cNvPicPr>
            <a:picLocks noChangeAspect="1" noChangeArrowheads="1"/>
          </p:cNvPicPr>
          <p:nvPr/>
        </p:nvPicPr>
        <p:blipFill>
          <a:blip r:embed="rId3" cstate="print"/>
          <a:srcRect l="23125" t="18750" r="20625" b="28125"/>
          <a:stretch>
            <a:fillRect/>
          </a:stretch>
        </p:blipFill>
        <p:spPr bwMode="auto">
          <a:xfrm>
            <a:off x="6477000" y="3550920"/>
            <a:ext cx="2420471" cy="1828800"/>
          </a:xfrm>
          <a:prstGeom prst="rect">
            <a:avLst/>
          </a:prstGeom>
          <a:noFill/>
          <a:ln w="9525">
            <a:noFill/>
            <a:miter lim="800000"/>
            <a:headEnd/>
            <a:tailEnd/>
          </a:ln>
        </p:spPr>
      </p:pic>
    </p:spTree>
    <p:extLst>
      <p:ext uri="{BB962C8B-B14F-4D97-AF65-F5344CB8AC3E}">
        <p14:creationId xmlns:p14="http://schemas.microsoft.com/office/powerpoint/2010/main" val="37735366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22" presetClass="entr" presetSubtype="8"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074"/>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Savings</a:t>
            </a:r>
            <a:endParaRPr lang="en-US" dirty="0"/>
          </a:p>
        </p:txBody>
      </p:sp>
      <p:sp>
        <p:nvSpPr>
          <p:cNvPr id="3" name="Content Placeholder 2"/>
          <p:cNvSpPr>
            <a:spLocks noGrp="1"/>
          </p:cNvSpPr>
          <p:nvPr>
            <p:ph idx="1"/>
          </p:nvPr>
        </p:nvSpPr>
        <p:spPr>
          <a:xfrm>
            <a:off x="414996" y="1386841"/>
            <a:ext cx="8382000" cy="990599"/>
          </a:xfrm>
        </p:spPr>
        <p:txBody>
          <a:bodyPr>
            <a:noAutofit/>
          </a:bodyPr>
          <a:lstStyle/>
          <a:p>
            <a:r>
              <a:rPr lang="en-US" dirty="0" smtClean="0">
                <a:latin typeface="Nyala" pitchFamily="2" charset="0"/>
              </a:rPr>
              <a:t>No penalty to mechanized plants for short life and expensive proprietary repairs</a:t>
            </a:r>
            <a:endParaRPr lang="en-US" dirty="0">
              <a:latin typeface="Nyala" pitchFamily="2" charset="0"/>
            </a:endParaRPr>
          </a:p>
        </p:txBody>
      </p:sp>
      <p:graphicFrame>
        <p:nvGraphicFramePr>
          <p:cNvPr id="4" name="Chart 3"/>
          <p:cNvGraphicFramePr>
            <a:graphicFrameLocks noGrp="1"/>
          </p:cNvGraphicFramePr>
          <p:nvPr>
            <p:extLst>
              <p:ext uri="{D42A27DB-BD31-4B8C-83A1-F6EECF244321}">
                <p14:modId xmlns:p14="http://schemas.microsoft.com/office/powerpoint/2010/main" val="1195473943"/>
              </p:ext>
            </p:extLst>
          </p:nvPr>
        </p:nvGraphicFramePr>
        <p:xfrm>
          <a:off x="0" y="2819400"/>
          <a:ext cx="6267450" cy="296227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6233160" y="2260074"/>
            <a:ext cx="2895600" cy="3785652"/>
          </a:xfrm>
          <a:prstGeom prst="rect">
            <a:avLst/>
          </a:prstGeom>
          <a:noFill/>
        </p:spPr>
        <p:txBody>
          <a:bodyPr wrap="square" rtlCol="0">
            <a:spAutoFit/>
          </a:bodyPr>
          <a:lstStyle/>
          <a:p>
            <a:r>
              <a:rPr lang="en-US" sz="2400" dirty="0" smtClean="0">
                <a:latin typeface="Nyala" pitchFamily="2" charset="0"/>
              </a:rPr>
              <a:t>Assuming both plants last 25 years and that no components fail for 25 years!</a:t>
            </a:r>
          </a:p>
          <a:p>
            <a:endParaRPr lang="en-US" sz="2400" dirty="0" smtClean="0">
              <a:latin typeface="Nyala" pitchFamily="2" charset="0"/>
            </a:endParaRPr>
          </a:p>
          <a:p>
            <a:endParaRPr lang="en-US" sz="2400" dirty="0">
              <a:latin typeface="Nyala" pitchFamily="2" charset="0"/>
            </a:endParaRPr>
          </a:p>
          <a:p>
            <a:r>
              <a:rPr lang="en-US" sz="2400" dirty="0" smtClean="0">
                <a:latin typeface="Nyala" pitchFamily="2" charset="0"/>
              </a:rPr>
              <a:t>Electricity cost is $0.16/</a:t>
            </a:r>
            <a:r>
              <a:rPr lang="en-US" sz="2400" dirty="0" err="1" smtClean="0">
                <a:latin typeface="Nyala" pitchFamily="2" charset="0"/>
              </a:rPr>
              <a:t>kWhr</a:t>
            </a:r>
            <a:r>
              <a:rPr lang="en-US" sz="2400" dirty="0" smtClean="0">
                <a:latin typeface="Nyala" pitchFamily="2" charset="0"/>
              </a:rPr>
              <a:t>, Interest is 5%, 2012 chemical costs in Honduras.</a:t>
            </a:r>
          </a:p>
        </p:txBody>
      </p:sp>
      <p:pic>
        <p:nvPicPr>
          <p:cNvPr id="6" name="Picture 2" descr="https://lh4.googleusercontent.com/-XYEYJcX9d9E/TsErRWYBQ0I/AAAAAAAAj2s/uqPAdBKcmIA/s800/IMG_0578.JPG"/>
          <p:cNvPicPr>
            <a:picLocks noChangeAspect="1" noChangeArrowheads="1"/>
          </p:cNvPicPr>
          <p:nvPr/>
        </p:nvPicPr>
        <p:blipFill>
          <a:blip r:embed="rId4" cstate="screen"/>
          <a:srcRect/>
          <a:stretch>
            <a:fillRect/>
          </a:stretch>
        </p:blipFill>
        <p:spPr bwMode="auto">
          <a:xfrm>
            <a:off x="3234396" y="3124200"/>
            <a:ext cx="1371600" cy="1028700"/>
          </a:xfrm>
          <a:prstGeom prst="rect">
            <a:avLst/>
          </a:prstGeom>
          <a:noFill/>
        </p:spPr>
      </p:pic>
      <p:pic>
        <p:nvPicPr>
          <p:cNvPr id="7" name="Picture 7" descr="El Progresso (65)"/>
          <p:cNvPicPr>
            <a:picLocks noChangeAspect="1" noChangeArrowheads="1"/>
          </p:cNvPicPr>
          <p:nvPr/>
        </p:nvPicPr>
        <p:blipFill>
          <a:blip r:embed="rId5" cstate="screen"/>
          <a:srcRect/>
          <a:stretch>
            <a:fillRect/>
          </a:stretch>
        </p:blipFill>
        <p:spPr bwMode="auto">
          <a:xfrm>
            <a:off x="1413804" y="2391192"/>
            <a:ext cx="1371600" cy="1025843"/>
          </a:xfrm>
          <a:prstGeom prst="rect">
            <a:avLst/>
          </a:prstGeom>
          <a:noFill/>
        </p:spPr>
      </p:pic>
    </p:spTree>
    <p:extLst>
      <p:ext uri="{BB962C8B-B14F-4D97-AF65-F5344CB8AC3E}">
        <p14:creationId xmlns:p14="http://schemas.microsoft.com/office/powerpoint/2010/main" val="2443855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2"/>
          <p:cNvSpPr>
            <a:spLocks noGrp="1" noChangeArrowheads="1"/>
          </p:cNvSpPr>
          <p:nvPr>
            <p:ph type="title" idx="4294967295"/>
          </p:nvPr>
        </p:nvSpPr>
        <p:spPr>
          <a:xfrm>
            <a:off x="0" y="152400"/>
            <a:ext cx="7181034" cy="1143000"/>
          </a:xfrm>
          <a:noFill/>
        </p:spPr>
        <p:txBody>
          <a:bodyPr>
            <a:noAutofit/>
          </a:bodyPr>
          <a:lstStyle/>
          <a:p>
            <a:pPr algn="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Who</a:t>
            </a: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 Are </a:t>
            </a: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We</a:t>
            </a: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a:t>
            </a:r>
            <a:endParaRPr lang="es-HN"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pic>
        <p:nvPicPr>
          <p:cNvPr id="15" name="Picture 8" descr="AguaClara Logo Large"/>
          <p:cNvPicPr>
            <a:picLocks noGrp="1" noChangeAspect="1" noChangeArrowheads="1"/>
          </p:cNvPicPr>
          <p:nvPr>
            <p:ph idx="4294967295"/>
          </p:nvPr>
        </p:nvPicPr>
        <p:blipFill>
          <a:blip r:embed="rId4" cstate="email"/>
          <a:srcRect/>
          <a:stretch>
            <a:fillRect/>
          </a:stretch>
        </p:blipFill>
        <p:spPr>
          <a:xfrm>
            <a:off x="2701801" y="3672437"/>
            <a:ext cx="3040882" cy="789971"/>
          </a:xfrm>
          <a:solidFill>
            <a:schemeClr val="bg1"/>
          </a:solidFill>
          <a:ln w="12700">
            <a:noFill/>
          </a:ln>
        </p:spPr>
      </p:pic>
      <p:graphicFrame>
        <p:nvGraphicFramePr>
          <p:cNvPr id="16" name="Object 19"/>
          <p:cNvGraphicFramePr>
            <a:graphicFrameLocks noChangeAspect="1"/>
          </p:cNvGraphicFramePr>
          <p:nvPr>
            <p:extLst>
              <p:ext uri="{D42A27DB-BD31-4B8C-83A1-F6EECF244321}">
                <p14:modId xmlns:p14="http://schemas.microsoft.com/office/powerpoint/2010/main" val="1225149051"/>
              </p:ext>
            </p:extLst>
          </p:nvPr>
        </p:nvGraphicFramePr>
        <p:xfrm>
          <a:off x="6248400" y="1765701"/>
          <a:ext cx="624987" cy="914400"/>
        </p:xfrm>
        <a:graphic>
          <a:graphicData uri="http://schemas.openxmlformats.org/presentationml/2006/ole">
            <mc:AlternateContent xmlns:mc="http://schemas.openxmlformats.org/markup-compatibility/2006">
              <mc:Choice xmlns:v="urn:schemas-microsoft-com:vml" Requires="v">
                <p:oleObj spid="_x0000_s15379" r:id="rId5" imgW="2448267" imgH="3134162" progId="">
                  <p:embed/>
                </p:oleObj>
              </mc:Choice>
              <mc:Fallback>
                <p:oleObj r:id="rId5" imgW="2448267" imgH="3134162"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l="14705" t="5054" r="11763" b="2757"/>
                      <a:stretch>
                        <a:fillRect/>
                      </a:stretch>
                    </p:blipFill>
                    <p:spPr bwMode="auto">
                      <a:xfrm>
                        <a:off x="6248400" y="1765701"/>
                        <a:ext cx="624987" cy="914400"/>
                      </a:xfrm>
                      <a:prstGeom prst="rect">
                        <a:avLst/>
                      </a:prstGeom>
                      <a:noFill/>
                      <a:ln w="9525">
                        <a:noFill/>
                        <a:miter lim="800000"/>
                        <a:headEnd/>
                        <a:tailEnd/>
                      </a:ln>
                      <a:extLst/>
                    </p:spPr>
                  </p:pic>
                </p:oleObj>
              </mc:Fallback>
            </mc:AlternateContent>
          </a:graphicData>
        </a:graphic>
      </p:graphicFrame>
      <p:pic>
        <p:nvPicPr>
          <p:cNvPr id="19" name="Picture 21" descr="http://www.iaip.gob.hn/transparencia/images/stories/paginasweb.jp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036351" y="5454161"/>
            <a:ext cx="1097249" cy="50062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3" descr="http://documentaciondeprocesos.files.wordpress.com/2010/08/logo-rashon.gif"/>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2209800" y="5250612"/>
            <a:ext cx="1035934" cy="77748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6183842" y="3912549"/>
            <a:ext cx="2791562" cy="203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4" name="Group 23"/>
          <p:cNvGrpSpPr/>
          <p:nvPr/>
        </p:nvGrpSpPr>
        <p:grpSpPr>
          <a:xfrm>
            <a:off x="4280974" y="4310342"/>
            <a:ext cx="1905000" cy="674557"/>
            <a:chOff x="457200" y="4800600"/>
            <a:chExt cx="391887" cy="674557"/>
          </a:xfrm>
        </p:grpSpPr>
        <p:cxnSp>
          <p:nvCxnSpPr>
            <p:cNvPr id="25" name="Straight Connector 24"/>
            <p:cNvCxnSpPr/>
            <p:nvPr/>
          </p:nvCxnSpPr>
          <p:spPr>
            <a:xfrm flipV="1">
              <a:off x="457200" y="4800600"/>
              <a:ext cx="1" cy="67455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Line 21"/>
            <p:cNvSpPr>
              <a:spLocks noChangeShapeType="1"/>
            </p:cNvSpPr>
            <p:nvPr/>
          </p:nvSpPr>
          <p:spPr bwMode="auto">
            <a:xfrm>
              <a:off x="457200" y="5452453"/>
              <a:ext cx="391887" cy="0"/>
            </a:xfrm>
            <a:prstGeom prst="line">
              <a:avLst/>
            </a:prstGeom>
            <a:noFill/>
            <a:ln w="63500">
              <a:solidFill>
                <a:schemeClr val="tx1"/>
              </a:solidFill>
              <a:round/>
              <a:headEnd/>
              <a:tailEnd type="triangle" w="lg" len="lg"/>
            </a:ln>
          </p:spPr>
          <p:txBody>
            <a:bodyPr/>
            <a:lstStyle/>
            <a:p>
              <a:endParaRPr lang="en-US"/>
            </a:p>
          </p:txBody>
        </p:sp>
      </p:grpSp>
      <p:pic>
        <p:nvPicPr>
          <p:cNvPr id="2100" name="Picture 5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7234" y="1714311"/>
            <a:ext cx="3840347" cy="965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0" y="4754066"/>
            <a:ext cx="4267200" cy="461665"/>
          </a:xfrm>
          <a:prstGeom prst="rect">
            <a:avLst/>
          </a:prstGeom>
          <a:noFill/>
        </p:spPr>
        <p:txBody>
          <a:bodyPr wrap="square" rtlCol="0">
            <a:spAutoFit/>
          </a:bodyPr>
          <a:lstStyle/>
          <a:p>
            <a:r>
              <a:rPr lang="es-HN" sz="2400" dirty="0" err="1" smtClean="0">
                <a:latin typeface="Arial" pitchFamily="34" charset="0"/>
                <a:cs typeface="Arial" pitchFamily="34" charset="0"/>
              </a:rPr>
              <a:t>With</a:t>
            </a:r>
            <a:r>
              <a:rPr lang="es-HN" sz="2400" dirty="0" smtClean="0">
                <a:latin typeface="Arial" pitchFamily="34" charset="0"/>
                <a:cs typeface="Arial" pitchFamily="34" charset="0"/>
              </a:rPr>
              <a:t> </a:t>
            </a:r>
            <a:r>
              <a:rPr lang="es-HN" sz="2400" dirty="0" err="1" smtClean="0">
                <a:latin typeface="Arial" pitchFamily="34" charset="0"/>
                <a:cs typeface="Arial" pitchFamily="34" charset="0"/>
              </a:rPr>
              <a:t>Support</a:t>
            </a:r>
            <a:r>
              <a:rPr lang="es-HN" sz="2400" dirty="0" smtClean="0">
                <a:latin typeface="Arial" pitchFamily="34" charset="0"/>
                <a:cs typeface="Arial" pitchFamily="34" charset="0"/>
              </a:rPr>
              <a:t> </a:t>
            </a:r>
            <a:r>
              <a:rPr lang="es-HN" sz="2400" dirty="0" err="1" smtClean="0">
                <a:latin typeface="Arial" pitchFamily="34" charset="0"/>
                <a:cs typeface="Arial" pitchFamily="34" charset="0"/>
              </a:rPr>
              <a:t>From</a:t>
            </a:r>
            <a:r>
              <a:rPr lang="es-HN" sz="2400" dirty="0" smtClean="0">
                <a:latin typeface="Arial" pitchFamily="34" charset="0"/>
                <a:cs typeface="Arial" pitchFamily="34" charset="0"/>
              </a:rPr>
              <a:t>:</a:t>
            </a:r>
            <a:endParaRPr lang="en-US" sz="2400" dirty="0">
              <a:latin typeface="Arial" pitchFamily="34" charset="0"/>
              <a:cs typeface="Arial" pitchFamily="34" charset="0"/>
            </a:endParaRPr>
          </a:p>
        </p:txBody>
      </p:sp>
      <p:grpSp>
        <p:nvGrpSpPr>
          <p:cNvPr id="9" name="Group 8"/>
          <p:cNvGrpSpPr/>
          <p:nvPr/>
        </p:nvGrpSpPr>
        <p:grpSpPr>
          <a:xfrm>
            <a:off x="2017407" y="2665167"/>
            <a:ext cx="4548258" cy="1341143"/>
            <a:chOff x="2017407" y="3150144"/>
            <a:chExt cx="4548258" cy="1341143"/>
          </a:xfrm>
        </p:grpSpPr>
        <p:cxnSp>
          <p:nvCxnSpPr>
            <p:cNvPr id="22" name="Straight Connector 21"/>
            <p:cNvCxnSpPr/>
            <p:nvPr/>
          </p:nvCxnSpPr>
          <p:spPr>
            <a:xfrm>
              <a:off x="2017407" y="3150144"/>
              <a:ext cx="1" cy="457699"/>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Line 30"/>
            <p:cNvSpPr>
              <a:spLocks noChangeShapeType="1"/>
            </p:cNvSpPr>
            <p:nvPr/>
          </p:nvSpPr>
          <p:spPr bwMode="auto">
            <a:xfrm>
              <a:off x="4291537" y="3607843"/>
              <a:ext cx="0" cy="883444"/>
            </a:xfrm>
            <a:prstGeom prst="line">
              <a:avLst/>
            </a:prstGeom>
            <a:noFill/>
            <a:ln w="63500">
              <a:solidFill>
                <a:schemeClr val="tx1"/>
              </a:solidFill>
              <a:round/>
              <a:headEnd/>
              <a:tailEnd type="triangle" w="lg" len="lg"/>
            </a:ln>
          </p:spPr>
          <p:txBody>
            <a:bodyPr/>
            <a:lstStyle/>
            <a:p>
              <a:endParaRPr lang="en-US"/>
            </a:p>
          </p:txBody>
        </p:sp>
        <p:cxnSp>
          <p:nvCxnSpPr>
            <p:cNvPr id="30" name="Straight Connector 29"/>
            <p:cNvCxnSpPr/>
            <p:nvPr/>
          </p:nvCxnSpPr>
          <p:spPr>
            <a:xfrm flipH="1">
              <a:off x="2017409" y="3607843"/>
              <a:ext cx="454825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565665" y="3211696"/>
              <a:ext cx="0" cy="39614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3318" name="Picture 6" descr="http://www.aidis.org.br/imagens_comum/honduras.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45734" y="5308755"/>
            <a:ext cx="803455" cy="803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02508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2100"/>
                                        </p:tgtEl>
                                        <p:attrNameLst>
                                          <p:attrName>style.visibility</p:attrName>
                                        </p:attrNameLst>
                                      </p:cBhvr>
                                      <p:to>
                                        <p:strVal val="visible"/>
                                      </p:to>
                                    </p:set>
                                    <p:animEffect transition="in" filter="wipe(left)">
                                      <p:cBhvr>
                                        <p:cTn id="10" dur="500"/>
                                        <p:tgtEl>
                                          <p:spTgt spid="2100"/>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par>
                          <p:cTn id="16" fill="hold">
                            <p:stCondLst>
                              <p:cond delay="500"/>
                            </p:stCondLst>
                            <p:childTnLst>
                              <p:par>
                                <p:cTn id="17" presetID="22" presetClass="entr" presetSubtype="1"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left)">
                                      <p:cBhvr>
                                        <p:cTn id="24" dur="500"/>
                                        <p:tgtEl>
                                          <p:spTgt spid="24"/>
                                        </p:tgtEl>
                                      </p:cBhvr>
                                    </p:animEffect>
                                  </p:childTnLst>
                                </p:cTn>
                              </p:par>
                            </p:childTnLst>
                          </p:cTn>
                        </p:par>
                        <p:par>
                          <p:cTn id="25" fill="hold">
                            <p:stCondLst>
                              <p:cond delay="500"/>
                            </p:stCondLst>
                            <p:childTnLst>
                              <p:par>
                                <p:cTn id="26" presetID="1" presetClass="entr" presetSubtype="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0-#ppt_w/2"/>
                                          </p:val>
                                        </p:tav>
                                        <p:tav tm="100000">
                                          <p:val>
                                            <p:strVal val="#ppt_x"/>
                                          </p:val>
                                        </p:tav>
                                      </p:tavLst>
                                    </p:anim>
                                    <p:anim calcmode="lin" valueType="num">
                                      <p:cBhvr additive="base">
                                        <p:cTn id="33" dur="500" fill="hold"/>
                                        <p:tgtEl>
                                          <p:spTgt spid="19"/>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0-#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par>
                                <p:cTn id="38" presetID="1" presetClass="entr" presetSubtype="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childTnLst>
                                </p:cTn>
                              </p:par>
                              <p:par>
                                <p:cTn id="40" presetID="2" presetClass="entr" presetSubtype="8" fill="hold" nodeType="withEffect">
                                  <p:stCondLst>
                                    <p:cond delay="0"/>
                                  </p:stCondLst>
                                  <p:childTnLst>
                                    <p:set>
                                      <p:cBhvr>
                                        <p:cTn id="41" dur="1" fill="hold">
                                          <p:stCondLst>
                                            <p:cond delay="0"/>
                                          </p:stCondLst>
                                        </p:cTn>
                                        <p:tgtEl>
                                          <p:spTgt spid="13318"/>
                                        </p:tgtEl>
                                        <p:attrNameLst>
                                          <p:attrName>style.visibility</p:attrName>
                                        </p:attrNameLst>
                                      </p:cBhvr>
                                      <p:to>
                                        <p:strVal val="visible"/>
                                      </p:to>
                                    </p:set>
                                    <p:anim calcmode="lin" valueType="num">
                                      <p:cBhvr additive="base">
                                        <p:cTn id="42" dur="500" fill="hold"/>
                                        <p:tgtEl>
                                          <p:spTgt spid="13318"/>
                                        </p:tgtEl>
                                        <p:attrNameLst>
                                          <p:attrName>ppt_x</p:attrName>
                                        </p:attrNameLst>
                                      </p:cBhvr>
                                      <p:tavLst>
                                        <p:tav tm="0">
                                          <p:val>
                                            <p:strVal val="0-#ppt_w/2"/>
                                          </p:val>
                                        </p:tav>
                                        <p:tav tm="100000">
                                          <p:val>
                                            <p:strVal val="#ppt_x"/>
                                          </p:val>
                                        </p:tav>
                                      </p:tavLst>
                                    </p:anim>
                                    <p:anim calcmode="lin" valueType="num">
                                      <p:cBhvr additive="base">
                                        <p:cTn id="43" dur="500" fill="hold"/>
                                        <p:tgtEl>
                                          <p:spTgt spid="133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err="1" smtClean="0"/>
              <a:t>Proofed</a:t>
            </a:r>
            <a:r>
              <a:rPr lang="es-HN" dirty="0" smtClean="0"/>
              <a:t> </a:t>
            </a:r>
            <a:r>
              <a:rPr lang="es-HN" dirty="0" err="1" smtClean="0"/>
              <a:t>Designs</a:t>
            </a:r>
            <a:endParaRPr lang="en-US" dirty="0"/>
          </a:p>
        </p:txBody>
      </p:sp>
      <p:pic>
        <p:nvPicPr>
          <p:cNvPr id="22530" name="Picture 2">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1600200"/>
            <a:ext cx="6629513" cy="4197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59075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Contents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
        <p:nvSpPr>
          <p:cNvPr id="3" name="Content Placeholder 2"/>
          <p:cNvSpPr>
            <a:spLocks noGrp="1"/>
          </p:cNvSpPr>
          <p:nvPr>
            <p:ph idx="1"/>
          </p:nvPr>
        </p:nvSpPr>
        <p:spPr>
          <a:xfrm>
            <a:off x="3124200" y="1752600"/>
            <a:ext cx="5943600" cy="4343400"/>
          </a:xfrm>
        </p:spPr>
        <p:txBody>
          <a:bodyPr>
            <a:normAutofit/>
          </a:bodyPr>
          <a:lstStyle/>
          <a:p>
            <a:pPr>
              <a:buBlip>
                <a:blip r:embed="rId2"/>
              </a:buBlip>
            </a:pPr>
            <a:r>
              <a:rPr lang="en-US" dirty="0" smtClean="0">
                <a:solidFill>
                  <a:schemeClr val="bg1">
                    <a:lumMod val="50000"/>
                  </a:schemeClr>
                </a:solidFill>
                <a:effectLst/>
                <a:latin typeface="Nyala" pitchFamily="2" charset="0"/>
                <a:cs typeface="Times New Roman" pitchFamily="18" charset="0"/>
              </a:rPr>
              <a:t>Who Are We? </a:t>
            </a:r>
          </a:p>
          <a:p>
            <a:pPr>
              <a:buBlip>
                <a:blip r:embed="rId2"/>
              </a:buBlip>
            </a:pPr>
            <a:r>
              <a:rPr lang="en-US" dirty="0" smtClean="0">
                <a:solidFill>
                  <a:schemeClr val="bg1">
                    <a:lumMod val="50000"/>
                  </a:schemeClr>
                </a:solidFill>
                <a:effectLst/>
                <a:latin typeface="Nyala" pitchFamily="2" charset="0"/>
                <a:cs typeface="Times New Roman" pitchFamily="18" charset="0"/>
              </a:rPr>
              <a:t>Why Conventional Technologies Fail</a:t>
            </a:r>
          </a:p>
          <a:p>
            <a:pPr>
              <a:buBlip>
                <a:blip r:embed="rId2"/>
              </a:buBlip>
            </a:pPr>
            <a:r>
              <a:rPr lang="es-HN" dirty="0" err="1" smtClean="0">
                <a:solidFill>
                  <a:schemeClr val="bg1">
                    <a:lumMod val="50000"/>
                  </a:schemeClr>
                </a:solidFill>
                <a:effectLst/>
                <a:latin typeface="Nyala" pitchFamily="2" charset="0"/>
                <a:cs typeface="Times New Roman" pitchFamily="18" charset="0"/>
              </a:rPr>
              <a:t>Our</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Design</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Philosophy</a:t>
            </a:r>
            <a:endParaRPr lang="en-US" dirty="0" smtClean="0">
              <a:solidFill>
                <a:schemeClr val="bg1">
                  <a:lumMod val="50000"/>
                </a:schemeClr>
              </a:solidFill>
              <a:effectLst/>
              <a:latin typeface="Nyala" pitchFamily="2" charset="0"/>
              <a:cs typeface="Times New Roman" pitchFamily="18" charset="0"/>
            </a:endParaRPr>
          </a:p>
          <a:p>
            <a:pPr>
              <a:buBlip>
                <a:blip r:embed="rId2"/>
              </a:buBlip>
            </a:pPr>
            <a:r>
              <a:rPr lang="es-HN" dirty="0" err="1" smtClean="0">
                <a:solidFill>
                  <a:schemeClr val="bg1">
                    <a:lumMod val="50000"/>
                  </a:schemeClr>
                </a:solidFill>
                <a:effectLst/>
                <a:latin typeface="Nyala" pitchFamily="2" charset="0"/>
                <a:cs typeface="Times New Roman" pitchFamily="18" charset="0"/>
              </a:rPr>
              <a:t>The</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Automated</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Design</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Tool</a:t>
            </a:r>
            <a:endParaRPr lang="es-HN" dirty="0" smtClean="0">
              <a:solidFill>
                <a:schemeClr val="bg1">
                  <a:lumMod val="50000"/>
                </a:schemeClr>
              </a:solidFill>
              <a:effectLst/>
              <a:latin typeface="Nyala" pitchFamily="2" charset="0"/>
              <a:cs typeface="Times New Roman" pitchFamily="18" charset="0"/>
            </a:endParaRPr>
          </a:p>
          <a:p>
            <a:pPr>
              <a:buBlip>
                <a:blip r:embed="rId2"/>
              </a:buBlip>
            </a:pPr>
            <a:r>
              <a:rPr lang="es-HN" dirty="0" err="1" smtClean="0">
                <a:solidFill>
                  <a:schemeClr val="bg1">
                    <a:lumMod val="50000"/>
                  </a:schemeClr>
                </a:solidFill>
                <a:latin typeface="Nyala" pitchFamily="2" charset="0"/>
                <a:cs typeface="Times New Roman" pitchFamily="18" charset="0"/>
              </a:rPr>
              <a:t>How</a:t>
            </a:r>
            <a:r>
              <a:rPr lang="es-HN" dirty="0" smtClean="0">
                <a:solidFill>
                  <a:schemeClr val="bg1">
                    <a:lumMod val="50000"/>
                  </a:schemeClr>
                </a:solidFill>
                <a:latin typeface="Nyala" pitchFamily="2" charset="0"/>
                <a:cs typeface="Times New Roman" pitchFamily="18" charset="0"/>
              </a:rPr>
              <a:t> </a:t>
            </a:r>
            <a:r>
              <a:rPr lang="es-HN" dirty="0" err="1" smtClean="0">
                <a:solidFill>
                  <a:schemeClr val="bg1">
                    <a:lumMod val="50000"/>
                  </a:schemeClr>
                </a:solidFill>
                <a:latin typeface="Nyala" pitchFamily="2" charset="0"/>
                <a:cs typeface="Times New Roman" pitchFamily="18" charset="0"/>
              </a:rPr>
              <a:t>We</a:t>
            </a:r>
            <a:r>
              <a:rPr lang="es-HN" dirty="0" smtClean="0">
                <a:solidFill>
                  <a:schemeClr val="bg1">
                    <a:lumMod val="50000"/>
                  </a:schemeClr>
                </a:solidFill>
                <a:latin typeface="Nyala" pitchFamily="2" charset="0"/>
                <a:cs typeface="Times New Roman" pitchFamily="18" charset="0"/>
              </a:rPr>
              <a:t> </a:t>
            </a:r>
            <a:r>
              <a:rPr lang="es-HN" dirty="0" err="1" smtClean="0">
                <a:solidFill>
                  <a:schemeClr val="bg1">
                    <a:lumMod val="50000"/>
                  </a:schemeClr>
                </a:solidFill>
                <a:latin typeface="Nyala" pitchFamily="2" charset="0"/>
                <a:cs typeface="Times New Roman" pitchFamily="18" charset="0"/>
              </a:rPr>
              <a:t>Innovate</a:t>
            </a:r>
            <a:endParaRPr lang="en-US" dirty="0" smtClean="0">
              <a:solidFill>
                <a:schemeClr val="bg1">
                  <a:lumMod val="50000"/>
                </a:schemeClr>
              </a:solidFill>
              <a:effectLst/>
              <a:latin typeface="Nyala" pitchFamily="2" charset="0"/>
              <a:cs typeface="Times New Roman" pitchFamily="18" charset="0"/>
            </a:endParaRPr>
          </a:p>
          <a:p>
            <a:pPr>
              <a:buBlip>
                <a:blip r:embed="rId2"/>
              </a:buBlip>
            </a:pPr>
            <a:r>
              <a:rPr lang="es-HN" dirty="0" err="1" smtClean="0">
                <a:solidFill>
                  <a:schemeClr val="bg1">
                    <a:lumMod val="50000"/>
                  </a:schemeClr>
                </a:solidFill>
                <a:effectLst/>
                <a:latin typeface="Nyala" pitchFamily="2" charset="0"/>
                <a:cs typeface="Times New Roman" pitchFamily="18" charset="0"/>
              </a:rPr>
              <a:t>The</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Proof</a:t>
            </a:r>
            <a:endParaRPr lang="en-US" dirty="0" smtClean="0">
              <a:solidFill>
                <a:schemeClr val="bg1">
                  <a:lumMod val="50000"/>
                </a:schemeClr>
              </a:solidFill>
              <a:effectLst/>
              <a:latin typeface="Nyala" pitchFamily="2" charset="0"/>
              <a:cs typeface="Times New Roman" pitchFamily="18" charset="0"/>
            </a:endParaRPr>
          </a:p>
          <a:p>
            <a:endParaRPr lang="en-US" dirty="0">
              <a:solidFill>
                <a:schemeClr val="bg1">
                  <a:lumMod val="50000"/>
                </a:schemeClr>
              </a:solidFill>
              <a:effectLst/>
              <a:latin typeface="Constantia" pitchFamily="18" charset="0"/>
            </a:endParaRPr>
          </a:p>
        </p:txBody>
      </p:sp>
      <p:pic>
        <p:nvPicPr>
          <p:cNvPr id="5" name="Picture 2"/>
          <p:cNvPicPr>
            <a:picLocks noChangeAspect="1" noChangeArrowheads="1"/>
          </p:cNvPicPr>
          <p:nvPr/>
        </p:nvPicPr>
        <p:blipFill>
          <a:blip r:embed="rId3" cstate="print"/>
          <a:srcRect l="17569" t="39583" r="70132" b="27083"/>
          <a:stretch>
            <a:fillRect/>
          </a:stretch>
        </p:blipFill>
        <p:spPr bwMode="auto">
          <a:xfrm>
            <a:off x="381000" y="1600200"/>
            <a:ext cx="2819400" cy="4295775"/>
          </a:xfrm>
          <a:prstGeom prst="rect">
            <a:avLst/>
          </a:prstGeom>
          <a:noFill/>
          <a:ln w="9525">
            <a:noFill/>
            <a:miter lim="800000"/>
            <a:headEnd/>
            <a:tailEnd/>
          </a:ln>
        </p:spPr>
      </p:pic>
    </p:spTree>
    <p:extLst>
      <p:ext uri="{BB962C8B-B14F-4D97-AF65-F5344CB8AC3E}">
        <p14:creationId xmlns:p14="http://schemas.microsoft.com/office/powerpoint/2010/main" val="7021811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1000" fill="hold"/>
                                        <p:tgtEl>
                                          <p:spTgt spid="3">
                                            <p:txEl>
                                              <p:pRg st="5" end="5"/>
                                            </p:txEl>
                                          </p:spTgt>
                                        </p:tgtEl>
                                        <p:attrNameLst>
                                          <p:attrName>style.color</p:attrName>
                                        </p:attrNameLst>
                                      </p:cBhvr>
                                      <p:by>
                                        <p:hsl h="0" s="-12549" l="-25098"/>
                                      </p:by>
                                    </p:animClr>
                                    <p:animClr clrSpc="hsl" dir="cw">
                                      <p:cBhvr>
                                        <p:cTn id="7" dur="1000" fill="hold"/>
                                        <p:tgtEl>
                                          <p:spTgt spid="3">
                                            <p:txEl>
                                              <p:pRg st="5" end="5"/>
                                            </p:txEl>
                                          </p:spTgt>
                                        </p:tgtEl>
                                        <p:attrNameLst>
                                          <p:attrName>fillcolor</p:attrName>
                                        </p:attrNameLst>
                                      </p:cBhvr>
                                      <p:by>
                                        <p:hsl h="0" s="-12549" l="-25098"/>
                                      </p:by>
                                    </p:animClr>
                                    <p:animClr clrSpc="hsl" dir="cw">
                                      <p:cBhvr>
                                        <p:cTn id="8" dur="1000" fill="hold"/>
                                        <p:tgtEl>
                                          <p:spTgt spid="3">
                                            <p:txEl>
                                              <p:pRg st="5" end="5"/>
                                            </p:txEl>
                                          </p:spTgt>
                                        </p:tgtEl>
                                        <p:attrNameLst>
                                          <p:attrName>stroke.color</p:attrName>
                                        </p:attrNameLst>
                                      </p:cBhvr>
                                      <p:by>
                                        <p:hsl h="0" s="-12549" l="-25098"/>
                                      </p:by>
                                    </p:animClr>
                                    <p:set>
                                      <p:cBhvr>
                                        <p:cTn id="9" dur="1000" fill="hold"/>
                                        <p:tgtEl>
                                          <p:spTgt spid="3">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smtClean="0"/>
              <a:t>It Works</a:t>
            </a:r>
          </a:p>
        </p:txBody>
      </p:sp>
      <p:pic>
        <p:nvPicPr>
          <p:cNvPr id="7" name="Picture 2" descr="https://lh3.googleusercontent.com/-wr4NoOPLr7U/T7Vqa-Ci3UI/AAAAAAAAnI4/Y9lPY0dlO_4/s720/100_059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581400" y="1600198"/>
            <a:ext cx="5259203" cy="394440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Marcala 091709 y 091809 014"/>
          <p:cNvPicPr>
            <a:picLocks noGrp="1" noChangeAspect="1" noChangeArrowheads="1"/>
          </p:cNvPicPr>
          <p:nvPr>
            <p:ph sz="half" idx="4294967295"/>
          </p:nvPr>
        </p:nvPicPr>
        <p:blipFill rotWithShape="1">
          <a:blip r:embed="rId4" cstate="print">
            <a:extLst>
              <a:ext uri="{28A0092B-C50C-407E-A947-70E740481C1C}">
                <a14:useLocalDpi xmlns:a14="http://schemas.microsoft.com/office/drawing/2010/main"/>
              </a:ext>
            </a:extLst>
          </a:blip>
          <a:srcRect/>
          <a:stretch/>
        </p:blipFill>
        <p:spPr>
          <a:xfrm>
            <a:off x="304800" y="1600199"/>
            <a:ext cx="2705100" cy="4262049"/>
          </a:xfrm>
          <a:noFill/>
        </p:spPr>
      </p:pic>
      <p:pic>
        <p:nvPicPr>
          <p:cNvPr id="9" name="Picture 2" descr="https://lh3.googleusercontent.com/-wr4NoOPLr7U/T7Vqa-Ci3UI/AAAAAAAAnI4/Y9lPY0dlO_4/s720/100_059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11880" y="1600198"/>
            <a:ext cx="5259203" cy="394440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Marcala 091709 y 091809 014"/>
          <p:cNvPicPr>
            <a:picLocks noGrp="1" noChangeAspect="1" noChangeArrowheads="1"/>
          </p:cNvPicPr>
          <p:nvPr>
            <p:ph sz="half" idx="4294967295"/>
          </p:nvPr>
        </p:nvPicPr>
        <p:blipFill rotWithShape="1">
          <a:blip r:embed="rId4" cstate="print">
            <a:extLst>
              <a:ext uri="{28A0092B-C50C-407E-A947-70E740481C1C}">
                <a14:useLocalDpi xmlns:a14="http://schemas.microsoft.com/office/drawing/2010/main"/>
              </a:ext>
            </a:extLst>
          </a:blip>
          <a:srcRect/>
          <a:stretch/>
        </p:blipFill>
        <p:spPr>
          <a:xfrm>
            <a:off x="335280" y="1600199"/>
            <a:ext cx="2705100" cy="4262049"/>
          </a:xfrm>
          <a:noFill/>
        </p:spPr>
      </p:pic>
    </p:spTree>
    <p:extLst>
      <p:ext uri="{BB962C8B-B14F-4D97-AF65-F5344CB8AC3E}">
        <p14:creationId xmlns:p14="http://schemas.microsoft.com/office/powerpoint/2010/main" val="29337369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p:cNvGraphicFramePr>
            <a:graphicFrameLocks noGrp="1"/>
          </p:cNvGraphicFramePr>
          <p:nvPr>
            <p:extLst>
              <p:ext uri="{D42A27DB-BD31-4B8C-83A1-F6EECF244321}">
                <p14:modId xmlns:p14="http://schemas.microsoft.com/office/powerpoint/2010/main" val="356152035"/>
              </p:ext>
            </p:extLst>
          </p:nvPr>
        </p:nvGraphicFramePr>
        <p:xfrm>
          <a:off x="1250224" y="1417962"/>
          <a:ext cx="6536871" cy="4738204"/>
        </p:xfrm>
        <a:graphic>
          <a:graphicData uri="http://schemas.openxmlformats.org/drawingml/2006/chart">
            <c:chart xmlns:c="http://schemas.openxmlformats.org/drawingml/2006/chart" xmlns:r="http://schemas.openxmlformats.org/officeDocument/2006/relationships" r:id="rId2"/>
          </a:graphicData>
        </a:graphic>
      </p:graphicFrame>
      <p:sp>
        <p:nvSpPr>
          <p:cNvPr id="37890" name="Rectangle 2"/>
          <p:cNvSpPr>
            <a:spLocks noGrp="1" noChangeArrowheads="1"/>
          </p:cNvSpPr>
          <p:nvPr>
            <p:ph type="title"/>
          </p:nvPr>
        </p:nvSpPr>
        <p:spPr>
          <a:xfrm>
            <a:off x="0" y="152400"/>
            <a:ext cx="7162800" cy="1143000"/>
          </a:xfrm>
        </p:spPr>
        <p:txBody>
          <a:bodyPr/>
          <a:lstStyle/>
          <a:p>
            <a:pPr eaLnBrk="1" hangingPunct="1"/>
            <a:r>
              <a:rPr lang="es-HN" dirty="0" err="1" smtClean="0"/>
              <a:t>Turbidity</a:t>
            </a:r>
            <a:r>
              <a:rPr lang="es-HN" dirty="0" smtClean="0"/>
              <a:t> </a:t>
            </a:r>
            <a:r>
              <a:rPr lang="es-HN" dirty="0" err="1" smtClean="0"/>
              <a:t>Removal</a:t>
            </a:r>
            <a:endParaRPr lang="es-HN" dirty="0" smtClean="0"/>
          </a:p>
        </p:txBody>
      </p:sp>
      <p:sp>
        <p:nvSpPr>
          <p:cNvPr id="37892" name="Text Box 6"/>
          <p:cNvSpPr txBox="1">
            <a:spLocks noChangeArrowheads="1"/>
          </p:cNvSpPr>
          <p:nvPr/>
        </p:nvSpPr>
        <p:spPr bwMode="auto">
          <a:xfrm>
            <a:off x="1295400" y="5596612"/>
            <a:ext cx="7848600" cy="523220"/>
          </a:xfrm>
          <a:prstGeom prst="rect">
            <a:avLst/>
          </a:prstGeom>
          <a:noFill/>
          <a:ln w="9525">
            <a:noFill/>
            <a:miter lim="800000"/>
            <a:headEnd/>
            <a:tailEnd/>
          </a:ln>
        </p:spPr>
        <p:txBody>
          <a:bodyPr wrap="square">
            <a:spAutoFit/>
          </a:bodyPr>
          <a:lstStyle/>
          <a:p>
            <a:r>
              <a:rPr lang="es-HN" sz="2800" dirty="0" err="1">
                <a:latin typeface="Nyala" pitchFamily="2" charset="0"/>
              </a:rPr>
              <a:t>Results</a:t>
            </a:r>
            <a:r>
              <a:rPr lang="es-HN" sz="2800" dirty="0">
                <a:latin typeface="Nyala" pitchFamily="2" charset="0"/>
              </a:rPr>
              <a:t> </a:t>
            </a:r>
            <a:r>
              <a:rPr lang="es-HN" sz="2800" dirty="0" err="1">
                <a:latin typeface="Nyala" pitchFamily="2" charset="0"/>
              </a:rPr>
              <a:t>from</a:t>
            </a:r>
            <a:r>
              <a:rPr lang="es-HN" sz="2800" dirty="0">
                <a:latin typeface="Nyala" pitchFamily="2" charset="0"/>
              </a:rPr>
              <a:t> Cuatro Comunidades – </a:t>
            </a:r>
            <a:r>
              <a:rPr lang="es-HN" sz="2800" dirty="0" err="1" smtClean="0">
                <a:latin typeface="Nyala" pitchFamily="2" charset="0"/>
              </a:rPr>
              <a:t>September</a:t>
            </a:r>
            <a:r>
              <a:rPr lang="es-HN" sz="2800" dirty="0" smtClean="0">
                <a:latin typeface="Nyala" pitchFamily="2" charset="0"/>
              </a:rPr>
              <a:t> 2011</a:t>
            </a:r>
            <a:endParaRPr lang="es-HN" sz="2800" dirty="0">
              <a:latin typeface="Nyala" pitchFamily="2" charset="0"/>
            </a:endParaRPr>
          </a:p>
        </p:txBody>
      </p:sp>
      <p:sp>
        <p:nvSpPr>
          <p:cNvPr id="37893" name="Text Box 7"/>
          <p:cNvSpPr txBox="1">
            <a:spLocks noChangeArrowheads="1"/>
          </p:cNvSpPr>
          <p:nvPr/>
        </p:nvSpPr>
        <p:spPr bwMode="auto">
          <a:xfrm>
            <a:off x="0" y="6591300"/>
            <a:ext cx="1879600" cy="244475"/>
          </a:xfrm>
          <a:prstGeom prst="rect">
            <a:avLst/>
          </a:prstGeom>
          <a:noFill/>
          <a:ln w="9525">
            <a:noFill/>
            <a:miter lim="800000"/>
            <a:headEnd/>
            <a:tailEnd/>
          </a:ln>
        </p:spPr>
        <p:txBody>
          <a:bodyPr wrap="none">
            <a:spAutoFit/>
          </a:bodyPr>
          <a:lstStyle/>
          <a:p>
            <a:r>
              <a:rPr lang="es-HN" sz="1000"/>
              <a:t>Fuente: datos del operador</a:t>
            </a:r>
          </a:p>
        </p:txBody>
      </p:sp>
      <p:cxnSp>
        <p:nvCxnSpPr>
          <p:cNvPr id="4" name="Straight Connector 3"/>
          <p:cNvCxnSpPr/>
          <p:nvPr/>
        </p:nvCxnSpPr>
        <p:spPr>
          <a:xfrm>
            <a:off x="2057400" y="3886200"/>
            <a:ext cx="5410200" cy="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0" name="Text Box 6"/>
          <p:cNvSpPr txBox="1">
            <a:spLocks noChangeArrowheads="1"/>
          </p:cNvSpPr>
          <p:nvPr/>
        </p:nvSpPr>
        <p:spPr bwMode="auto">
          <a:xfrm>
            <a:off x="4762500" y="3319790"/>
            <a:ext cx="3642360" cy="523220"/>
          </a:xfrm>
          <a:prstGeom prst="rect">
            <a:avLst/>
          </a:prstGeom>
          <a:noFill/>
          <a:ln w="9525">
            <a:noFill/>
            <a:miter lim="800000"/>
            <a:headEnd/>
            <a:tailEnd/>
          </a:ln>
        </p:spPr>
        <p:txBody>
          <a:bodyPr wrap="square">
            <a:spAutoFit/>
          </a:bodyPr>
          <a:lstStyle/>
          <a:p>
            <a:r>
              <a:rPr lang="es-HN" sz="2800" b="1" dirty="0" err="1" smtClean="0">
                <a:solidFill>
                  <a:srgbClr val="FF0000"/>
                </a:solidFill>
                <a:latin typeface="Nyala" pitchFamily="2" charset="0"/>
              </a:rPr>
              <a:t>Honduran</a:t>
            </a:r>
            <a:r>
              <a:rPr lang="es-HN" sz="2800" b="1" dirty="0" smtClean="0">
                <a:solidFill>
                  <a:srgbClr val="FF0000"/>
                </a:solidFill>
                <a:latin typeface="Nyala" pitchFamily="2" charset="0"/>
              </a:rPr>
              <a:t> Standard</a:t>
            </a:r>
            <a:endParaRPr lang="es-HN" sz="2800" b="1" dirty="0">
              <a:solidFill>
                <a:srgbClr val="FF0000"/>
              </a:solidFill>
              <a:latin typeface="Nyala" pitchFamily="2" charset="0"/>
            </a:endParaRPr>
          </a:p>
        </p:txBody>
      </p:sp>
    </p:spTree>
    <p:extLst>
      <p:ext uri="{BB962C8B-B14F-4D97-AF65-F5344CB8AC3E}">
        <p14:creationId xmlns:p14="http://schemas.microsoft.com/office/powerpoint/2010/main" val="4223655583"/>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idx="4294967295"/>
          </p:nvPr>
        </p:nvSpPr>
        <p:spPr>
          <a:xfrm>
            <a:off x="685800" y="152400"/>
            <a:ext cx="6553200" cy="1143000"/>
          </a:xfrm>
          <a:noFill/>
        </p:spPr>
        <p:txBody>
          <a:bodyPr/>
          <a:lstStyle/>
          <a:p>
            <a:r>
              <a:rPr lang="es-HN" b="1" dirty="0" err="1" smtClean="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t>Thank</a:t>
            </a:r>
            <a:r>
              <a:rPr lang="es-HN" b="1" dirty="0" smtClean="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t> </a:t>
            </a:r>
            <a:r>
              <a:rPr lang="es-HN" b="1" dirty="0" err="1" smtClean="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t>You</a:t>
            </a:r>
            <a:r>
              <a:rPr lang="es-HN" b="1" dirty="0" smtClean="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t>!</a:t>
            </a:r>
            <a:endParaRPr lang="es-HN" dirty="0" smtClean="0"/>
          </a:p>
        </p:txBody>
      </p:sp>
      <p:sp>
        <p:nvSpPr>
          <p:cNvPr id="10" name="Text Box 4"/>
          <p:cNvSpPr txBox="1">
            <a:spLocks noChangeArrowheads="1"/>
          </p:cNvSpPr>
          <p:nvPr/>
        </p:nvSpPr>
        <p:spPr bwMode="auto">
          <a:xfrm>
            <a:off x="280279" y="2963950"/>
            <a:ext cx="4109245" cy="431800"/>
          </a:xfrm>
          <a:prstGeom prst="rect">
            <a:avLst/>
          </a:prstGeom>
          <a:noFill/>
          <a:ln w="9525">
            <a:noFill/>
            <a:miter lim="800000"/>
            <a:headEnd/>
            <a:tailEnd/>
          </a:ln>
        </p:spPr>
        <p:txBody>
          <a:bodyPr wrap="square">
            <a:spAutoFit/>
          </a:bodyPr>
          <a:lstStyle/>
          <a:p>
            <a:pPr eaLnBrk="0" fontAlgn="base" hangingPunct="0">
              <a:spcBef>
                <a:spcPct val="0"/>
              </a:spcBef>
              <a:spcAft>
                <a:spcPct val="0"/>
              </a:spcAft>
            </a:pPr>
            <a:r>
              <a:rPr lang="es-HN" sz="2200" b="1" dirty="0">
                <a:solidFill>
                  <a:schemeClr val="accent1">
                    <a:lumMod val="60000"/>
                    <a:lumOff val="40000"/>
                  </a:schemeClr>
                </a:solidFill>
              </a:rPr>
              <a:t>http://aguaclara</a:t>
            </a:r>
            <a:r>
              <a:rPr lang="es-HN" sz="2200" b="1" dirty="0" smtClean="0">
                <a:solidFill>
                  <a:schemeClr val="accent1">
                    <a:lumMod val="60000"/>
                    <a:lumOff val="40000"/>
                  </a:schemeClr>
                </a:solidFill>
              </a:rPr>
              <a:t>. cornell.edu</a:t>
            </a:r>
            <a:endParaRPr lang="es-HN" sz="2200" b="1" dirty="0">
              <a:solidFill>
                <a:schemeClr val="accent1">
                  <a:lumMod val="60000"/>
                  <a:lumOff val="40000"/>
                </a:schemeClr>
              </a:solidFill>
            </a:endParaRPr>
          </a:p>
        </p:txBody>
      </p:sp>
      <p:sp>
        <p:nvSpPr>
          <p:cNvPr id="11" name="Text Box 5"/>
          <p:cNvSpPr txBox="1">
            <a:spLocks noChangeArrowheads="1"/>
          </p:cNvSpPr>
          <p:nvPr/>
        </p:nvSpPr>
        <p:spPr bwMode="auto">
          <a:xfrm>
            <a:off x="5379477" y="3376175"/>
            <a:ext cx="2877519" cy="430887"/>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s-HN" sz="2200" b="1" dirty="0">
                <a:solidFill>
                  <a:schemeClr val="accent1">
                    <a:lumMod val="60000"/>
                    <a:lumOff val="40000"/>
                  </a:schemeClr>
                </a:solidFill>
              </a:rPr>
              <a:t>www.apphonduras.org</a:t>
            </a:r>
          </a:p>
        </p:txBody>
      </p:sp>
      <p:pic>
        <p:nvPicPr>
          <p:cNvPr id="12" name="Picture 8" descr="AguaClara Logo Large"/>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04502" y="1813012"/>
            <a:ext cx="3860800" cy="1003300"/>
          </a:xfrm>
          <a:prstGeom prst="rect">
            <a:avLst/>
          </a:prstGeom>
          <a:solidFill>
            <a:schemeClr val="bg1"/>
          </a:solidFill>
          <a:ln w="12700">
            <a:noFill/>
            <a:miter lim="800000"/>
            <a:headEnd/>
            <a:tailEnd/>
          </a:ln>
        </p:spPr>
      </p:pic>
      <p:graphicFrame>
        <p:nvGraphicFramePr>
          <p:cNvPr id="13" name="Object 19"/>
          <p:cNvGraphicFramePr>
            <a:graphicFrameLocks noChangeAspect="1"/>
          </p:cNvGraphicFramePr>
          <p:nvPr>
            <p:extLst>
              <p:ext uri="{D42A27DB-BD31-4B8C-83A1-F6EECF244321}">
                <p14:modId xmlns:p14="http://schemas.microsoft.com/office/powerpoint/2010/main" val="1440133448"/>
              </p:ext>
            </p:extLst>
          </p:nvPr>
        </p:nvGraphicFramePr>
        <p:xfrm>
          <a:off x="6340178" y="1603462"/>
          <a:ext cx="1223962" cy="1792288"/>
        </p:xfrm>
        <a:graphic>
          <a:graphicData uri="http://schemas.openxmlformats.org/presentationml/2006/ole">
            <mc:AlternateContent xmlns:mc="http://schemas.openxmlformats.org/markup-compatibility/2006">
              <mc:Choice xmlns:v="urn:schemas-microsoft-com:vml" Requires="v">
                <p:oleObj spid="_x0000_s14360" r:id="rId4" imgW="2448267" imgH="3134162" progId="">
                  <p:embed/>
                </p:oleObj>
              </mc:Choice>
              <mc:Fallback>
                <p:oleObj r:id="rId4" imgW="2448267" imgH="3134162"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14705" t="5054" r="11763" b="2757"/>
                      <a:stretch>
                        <a:fillRect/>
                      </a:stretch>
                    </p:blipFill>
                    <p:spPr bwMode="auto">
                      <a:xfrm>
                        <a:off x="6340178" y="1603462"/>
                        <a:ext cx="1223962" cy="17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14" name="Text Box 5"/>
          <p:cNvSpPr txBox="1">
            <a:spLocks noChangeArrowheads="1"/>
          </p:cNvSpPr>
          <p:nvPr/>
        </p:nvSpPr>
        <p:spPr bwMode="auto">
          <a:xfrm>
            <a:off x="3081337" y="5549298"/>
            <a:ext cx="2677336" cy="430887"/>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s-HN" sz="2200" b="1" dirty="0">
                <a:solidFill>
                  <a:schemeClr val="accent1">
                    <a:lumMod val="60000"/>
                    <a:lumOff val="40000"/>
                  </a:schemeClr>
                </a:solidFill>
              </a:rPr>
              <a:t>www.cee.cornell.edu</a:t>
            </a:r>
          </a:p>
        </p:txBody>
      </p:sp>
      <p:pic>
        <p:nvPicPr>
          <p:cNvPr id="15" name="Picture 5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99831" y="4419600"/>
            <a:ext cx="3840347" cy="965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9067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820674" y="1640232"/>
            <a:ext cx="5685486" cy="4576011"/>
            <a:chOff x="-1066800" y="0"/>
            <a:chExt cx="9802813" cy="7889875"/>
          </a:xfrm>
        </p:grpSpPr>
        <p:sp>
          <p:nvSpPr>
            <p:cNvPr id="53250" name="Rectangle 185"/>
            <p:cNvSpPr>
              <a:spLocks noChangeArrowheads="1"/>
            </p:cNvSpPr>
            <p:nvPr/>
          </p:nvSpPr>
          <p:spPr bwMode="auto">
            <a:xfrm>
              <a:off x="4148138" y="4303713"/>
              <a:ext cx="4587875" cy="2316162"/>
            </a:xfrm>
            <a:prstGeom prst="rect">
              <a:avLst/>
            </a:prstGeom>
            <a:solidFill>
              <a:srgbClr val="8EAED2"/>
            </a:solidFill>
            <a:ln w="12700" algn="ctr">
              <a:solidFill>
                <a:schemeClr val="bg2"/>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pic>
          <p:nvPicPr>
            <p:cNvPr id="53251" name="Picture 23"/>
            <p:cNvPicPr>
              <a:picLocks noChangeAspect="1" noChangeArrowheads="1"/>
            </p:cNvPicPr>
            <p:nvPr/>
          </p:nvPicPr>
          <p:blipFill>
            <a:blip r:embed="rId3" cstate="print"/>
            <a:srcRect/>
            <a:stretch>
              <a:fillRect/>
            </a:stretch>
          </p:blipFill>
          <p:spPr bwMode="auto">
            <a:xfrm>
              <a:off x="7138988" y="4264025"/>
              <a:ext cx="130175" cy="2157413"/>
            </a:xfrm>
            <a:prstGeom prst="rect">
              <a:avLst/>
            </a:prstGeom>
            <a:noFill/>
            <a:ln w="12700">
              <a:noFill/>
              <a:miter lim="800000"/>
              <a:headEnd type="none" w="lg" len="med"/>
              <a:tailEnd type="none" w="lg" len="med"/>
            </a:ln>
          </p:spPr>
        </p:pic>
        <p:grpSp>
          <p:nvGrpSpPr>
            <p:cNvPr id="2" name="Group 24"/>
            <p:cNvGrpSpPr>
              <a:grpSpLocks/>
            </p:cNvGrpSpPr>
            <p:nvPr/>
          </p:nvGrpSpPr>
          <p:grpSpPr bwMode="auto">
            <a:xfrm>
              <a:off x="7313613" y="4275138"/>
              <a:ext cx="153987" cy="2084387"/>
              <a:chOff x="3703" y="1140"/>
              <a:chExt cx="144" cy="1959"/>
            </a:xfrm>
          </p:grpSpPr>
          <p:sp>
            <p:nvSpPr>
              <p:cNvPr id="53384" name="Line 25"/>
              <p:cNvSpPr>
                <a:spLocks noChangeShapeType="1"/>
              </p:cNvSpPr>
              <p:nvPr/>
            </p:nvSpPr>
            <p:spPr bwMode="auto">
              <a:xfrm flipV="1">
                <a:off x="3847" y="1524"/>
                <a:ext cx="0" cy="1575"/>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3385" name="Line 26"/>
              <p:cNvSpPr>
                <a:spLocks noChangeShapeType="1"/>
              </p:cNvSpPr>
              <p:nvPr/>
            </p:nvSpPr>
            <p:spPr bwMode="auto">
              <a:xfrm flipH="1">
                <a:off x="3703" y="261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86" name="Line 27"/>
              <p:cNvSpPr>
                <a:spLocks noChangeShapeType="1"/>
              </p:cNvSpPr>
              <p:nvPr/>
            </p:nvSpPr>
            <p:spPr bwMode="auto">
              <a:xfrm flipH="1">
                <a:off x="3703" y="252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87" name="Line 28"/>
              <p:cNvSpPr>
                <a:spLocks noChangeShapeType="1"/>
              </p:cNvSpPr>
              <p:nvPr/>
            </p:nvSpPr>
            <p:spPr bwMode="auto">
              <a:xfrm flipH="1">
                <a:off x="3703" y="242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88" name="Line 29"/>
              <p:cNvSpPr>
                <a:spLocks noChangeShapeType="1"/>
              </p:cNvSpPr>
              <p:nvPr/>
            </p:nvSpPr>
            <p:spPr bwMode="auto">
              <a:xfrm flipH="1">
                <a:off x="3703" y="233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89" name="Line 3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90" name="Line 3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91" name="Line 3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92" name="Line 3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93" name="Line 3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94" name="Line 3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95" name="Line 3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96" name="Line 3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97" name="Line 38"/>
              <p:cNvSpPr>
                <a:spLocks noChangeShapeType="1"/>
              </p:cNvSpPr>
              <p:nvPr/>
            </p:nvSpPr>
            <p:spPr bwMode="auto">
              <a:xfrm flipH="1">
                <a:off x="3799" y="257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98" name="Line 39"/>
              <p:cNvSpPr>
                <a:spLocks noChangeShapeType="1"/>
              </p:cNvSpPr>
              <p:nvPr/>
            </p:nvSpPr>
            <p:spPr bwMode="auto">
              <a:xfrm flipH="1">
                <a:off x="3799" y="247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99" name="Line 40"/>
              <p:cNvSpPr>
                <a:spLocks noChangeShapeType="1"/>
              </p:cNvSpPr>
              <p:nvPr/>
            </p:nvSpPr>
            <p:spPr bwMode="auto">
              <a:xfrm flipH="1">
                <a:off x="3799" y="237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00" name="Line 41"/>
              <p:cNvSpPr>
                <a:spLocks noChangeShapeType="1"/>
              </p:cNvSpPr>
              <p:nvPr/>
            </p:nvSpPr>
            <p:spPr bwMode="auto">
              <a:xfrm flipH="1">
                <a:off x="3799" y="228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01" name="Line 4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02" name="Line 4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03" name="Line 4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04" name="Line 4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05" name="Line 4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06" name="Line 4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07" name="Line 4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08" name="Line 49"/>
              <p:cNvSpPr>
                <a:spLocks noChangeShapeType="1"/>
              </p:cNvSpPr>
              <p:nvPr/>
            </p:nvSpPr>
            <p:spPr bwMode="auto">
              <a:xfrm flipV="1">
                <a:off x="3847" y="1140"/>
                <a:ext cx="0" cy="1104"/>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09" name="Line 5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10" name="Line 5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11" name="Line 5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12" name="Line 5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13" name="Line 5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14" name="Line 5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15" name="Line 5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16" name="Line 5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17" name="Line 58"/>
              <p:cNvSpPr>
                <a:spLocks noChangeShapeType="1"/>
              </p:cNvSpPr>
              <p:nvPr/>
            </p:nvSpPr>
            <p:spPr bwMode="auto">
              <a:xfrm flipH="1">
                <a:off x="3703" y="146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18" name="Line 59"/>
              <p:cNvSpPr>
                <a:spLocks noChangeShapeType="1"/>
              </p:cNvSpPr>
              <p:nvPr/>
            </p:nvSpPr>
            <p:spPr bwMode="auto">
              <a:xfrm flipH="1">
                <a:off x="3703" y="137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19" name="Line 60"/>
              <p:cNvSpPr>
                <a:spLocks noChangeShapeType="1"/>
              </p:cNvSpPr>
              <p:nvPr/>
            </p:nvSpPr>
            <p:spPr bwMode="auto">
              <a:xfrm flipH="1">
                <a:off x="3703" y="127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20" name="Line 61"/>
              <p:cNvSpPr>
                <a:spLocks noChangeShapeType="1"/>
              </p:cNvSpPr>
              <p:nvPr/>
            </p:nvSpPr>
            <p:spPr bwMode="auto">
              <a:xfrm flipH="1">
                <a:off x="3703" y="117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21" name="Line 6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22" name="Line 6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23" name="Line 6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24" name="Line 6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25" name="Line 6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26" name="Line 6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27" name="Line 6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28" name="Line 69"/>
              <p:cNvSpPr>
                <a:spLocks noChangeShapeType="1"/>
              </p:cNvSpPr>
              <p:nvPr/>
            </p:nvSpPr>
            <p:spPr bwMode="auto">
              <a:xfrm flipH="1">
                <a:off x="3799" y="151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29" name="Line 70"/>
              <p:cNvSpPr>
                <a:spLocks noChangeShapeType="1"/>
              </p:cNvSpPr>
              <p:nvPr/>
            </p:nvSpPr>
            <p:spPr bwMode="auto">
              <a:xfrm flipH="1">
                <a:off x="3799" y="141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30" name="Line 71"/>
              <p:cNvSpPr>
                <a:spLocks noChangeShapeType="1"/>
              </p:cNvSpPr>
              <p:nvPr/>
            </p:nvSpPr>
            <p:spPr bwMode="auto">
              <a:xfrm flipH="1">
                <a:off x="3799" y="132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31" name="Line 72"/>
              <p:cNvSpPr>
                <a:spLocks noChangeShapeType="1"/>
              </p:cNvSpPr>
              <p:nvPr/>
            </p:nvSpPr>
            <p:spPr bwMode="auto">
              <a:xfrm flipH="1">
                <a:off x="3799" y="122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32" name="Line 73"/>
              <p:cNvSpPr>
                <a:spLocks noChangeShapeType="1"/>
              </p:cNvSpPr>
              <p:nvPr/>
            </p:nvSpPr>
            <p:spPr bwMode="auto">
              <a:xfrm flipH="1">
                <a:off x="3703" y="3099"/>
                <a:ext cx="144" cy="0"/>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3433" name="Line 74"/>
              <p:cNvSpPr>
                <a:spLocks noChangeShapeType="1"/>
              </p:cNvSpPr>
              <p:nvPr/>
            </p:nvSpPr>
            <p:spPr bwMode="auto">
              <a:xfrm flipH="1">
                <a:off x="3703" y="300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34" name="Line 75"/>
              <p:cNvSpPr>
                <a:spLocks noChangeShapeType="1"/>
              </p:cNvSpPr>
              <p:nvPr/>
            </p:nvSpPr>
            <p:spPr bwMode="auto">
              <a:xfrm flipH="1">
                <a:off x="3703" y="290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35" name="Line 76"/>
              <p:cNvSpPr>
                <a:spLocks noChangeShapeType="1"/>
              </p:cNvSpPr>
              <p:nvPr/>
            </p:nvSpPr>
            <p:spPr bwMode="auto">
              <a:xfrm flipH="1">
                <a:off x="3703" y="281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36" name="Line 77"/>
              <p:cNvSpPr>
                <a:spLocks noChangeShapeType="1"/>
              </p:cNvSpPr>
              <p:nvPr/>
            </p:nvSpPr>
            <p:spPr bwMode="auto">
              <a:xfrm flipH="1">
                <a:off x="3703" y="271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37" name="Line 78"/>
              <p:cNvSpPr>
                <a:spLocks noChangeShapeType="1"/>
              </p:cNvSpPr>
              <p:nvPr/>
            </p:nvSpPr>
            <p:spPr bwMode="auto">
              <a:xfrm flipH="1">
                <a:off x="3799" y="305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38" name="Line 79"/>
              <p:cNvSpPr>
                <a:spLocks noChangeShapeType="1"/>
              </p:cNvSpPr>
              <p:nvPr/>
            </p:nvSpPr>
            <p:spPr bwMode="auto">
              <a:xfrm flipH="1">
                <a:off x="3799" y="295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39" name="Line 80"/>
              <p:cNvSpPr>
                <a:spLocks noChangeShapeType="1"/>
              </p:cNvSpPr>
              <p:nvPr/>
            </p:nvSpPr>
            <p:spPr bwMode="auto">
              <a:xfrm flipH="1">
                <a:off x="3799" y="285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40" name="Line 81"/>
              <p:cNvSpPr>
                <a:spLocks noChangeShapeType="1"/>
              </p:cNvSpPr>
              <p:nvPr/>
            </p:nvSpPr>
            <p:spPr bwMode="auto">
              <a:xfrm flipH="1">
                <a:off x="3799" y="276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441" name="Line 82"/>
              <p:cNvSpPr>
                <a:spLocks noChangeShapeType="1"/>
              </p:cNvSpPr>
              <p:nvPr/>
            </p:nvSpPr>
            <p:spPr bwMode="auto">
              <a:xfrm flipH="1">
                <a:off x="3799" y="266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3" name="Group 83"/>
            <p:cNvGrpSpPr>
              <a:grpSpLocks/>
            </p:cNvGrpSpPr>
            <p:nvPr/>
          </p:nvGrpSpPr>
          <p:grpSpPr bwMode="auto">
            <a:xfrm>
              <a:off x="7494588" y="6311900"/>
              <a:ext cx="620712" cy="88900"/>
              <a:chOff x="4147" y="3703"/>
              <a:chExt cx="391" cy="56"/>
            </a:xfrm>
          </p:grpSpPr>
          <p:sp>
            <p:nvSpPr>
              <p:cNvPr id="53379" name="Oval 84"/>
              <p:cNvSpPr>
                <a:spLocks noChangeArrowheads="1"/>
              </p:cNvSpPr>
              <p:nvPr/>
            </p:nvSpPr>
            <p:spPr bwMode="auto">
              <a:xfrm>
                <a:off x="4147"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80" name="Oval 85"/>
              <p:cNvSpPr>
                <a:spLocks noChangeArrowheads="1"/>
              </p:cNvSpPr>
              <p:nvPr/>
            </p:nvSpPr>
            <p:spPr bwMode="auto">
              <a:xfrm>
                <a:off x="4230"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81" name="Oval 86"/>
              <p:cNvSpPr>
                <a:spLocks noChangeArrowheads="1"/>
              </p:cNvSpPr>
              <p:nvPr/>
            </p:nvSpPr>
            <p:spPr bwMode="auto">
              <a:xfrm>
                <a:off x="4314"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82" name="Oval 87"/>
              <p:cNvSpPr>
                <a:spLocks noChangeArrowheads="1"/>
              </p:cNvSpPr>
              <p:nvPr/>
            </p:nvSpPr>
            <p:spPr bwMode="auto">
              <a:xfrm>
                <a:off x="4398"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83" name="Oval 88"/>
              <p:cNvSpPr>
                <a:spLocks noChangeArrowheads="1"/>
              </p:cNvSpPr>
              <p:nvPr/>
            </p:nvSpPr>
            <p:spPr bwMode="auto">
              <a:xfrm>
                <a:off x="4482"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4" name="Group 89"/>
            <p:cNvGrpSpPr>
              <a:grpSpLocks/>
            </p:cNvGrpSpPr>
            <p:nvPr/>
          </p:nvGrpSpPr>
          <p:grpSpPr bwMode="auto">
            <a:xfrm>
              <a:off x="7627938" y="6108700"/>
              <a:ext cx="355600" cy="88900"/>
              <a:chOff x="4235" y="3596"/>
              <a:chExt cx="224" cy="56"/>
            </a:xfrm>
          </p:grpSpPr>
          <p:sp>
            <p:nvSpPr>
              <p:cNvPr id="53376" name="Oval 90"/>
              <p:cNvSpPr>
                <a:spLocks noChangeArrowheads="1"/>
              </p:cNvSpPr>
              <p:nvPr/>
            </p:nvSpPr>
            <p:spPr bwMode="auto">
              <a:xfrm>
                <a:off x="4235" y="359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77" name="Oval 91"/>
              <p:cNvSpPr>
                <a:spLocks noChangeArrowheads="1"/>
              </p:cNvSpPr>
              <p:nvPr/>
            </p:nvSpPr>
            <p:spPr bwMode="auto">
              <a:xfrm>
                <a:off x="4319" y="359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78" name="Oval 92"/>
              <p:cNvSpPr>
                <a:spLocks noChangeArrowheads="1"/>
              </p:cNvSpPr>
              <p:nvPr/>
            </p:nvSpPr>
            <p:spPr bwMode="auto">
              <a:xfrm>
                <a:off x="4403" y="359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5" name="Group 93"/>
            <p:cNvGrpSpPr>
              <a:grpSpLocks/>
            </p:cNvGrpSpPr>
            <p:nvPr/>
          </p:nvGrpSpPr>
          <p:grpSpPr bwMode="auto">
            <a:xfrm>
              <a:off x="7627938" y="5907088"/>
              <a:ext cx="355600" cy="88900"/>
              <a:chOff x="4233" y="3461"/>
              <a:chExt cx="224" cy="56"/>
            </a:xfrm>
          </p:grpSpPr>
          <p:sp>
            <p:nvSpPr>
              <p:cNvPr id="53373" name="Oval 94"/>
              <p:cNvSpPr>
                <a:spLocks noChangeArrowheads="1"/>
              </p:cNvSpPr>
              <p:nvPr/>
            </p:nvSpPr>
            <p:spPr bwMode="auto">
              <a:xfrm>
                <a:off x="4233" y="346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74" name="Oval 95"/>
              <p:cNvSpPr>
                <a:spLocks noChangeArrowheads="1"/>
              </p:cNvSpPr>
              <p:nvPr/>
            </p:nvSpPr>
            <p:spPr bwMode="auto">
              <a:xfrm>
                <a:off x="4317" y="346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75" name="Oval 96"/>
              <p:cNvSpPr>
                <a:spLocks noChangeArrowheads="1"/>
              </p:cNvSpPr>
              <p:nvPr/>
            </p:nvSpPr>
            <p:spPr bwMode="auto">
              <a:xfrm>
                <a:off x="4401" y="346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6" name="Group 97"/>
            <p:cNvGrpSpPr>
              <a:grpSpLocks/>
            </p:cNvGrpSpPr>
            <p:nvPr/>
          </p:nvGrpSpPr>
          <p:grpSpPr bwMode="auto">
            <a:xfrm>
              <a:off x="7693025" y="5705475"/>
              <a:ext cx="222250" cy="88900"/>
              <a:chOff x="4231" y="3326"/>
              <a:chExt cx="140" cy="56"/>
            </a:xfrm>
          </p:grpSpPr>
          <p:sp>
            <p:nvSpPr>
              <p:cNvPr id="53371" name="Oval 98"/>
              <p:cNvSpPr>
                <a:spLocks noChangeArrowheads="1"/>
              </p:cNvSpPr>
              <p:nvPr/>
            </p:nvSpPr>
            <p:spPr bwMode="auto">
              <a:xfrm>
                <a:off x="4231" y="332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72" name="Oval 99"/>
              <p:cNvSpPr>
                <a:spLocks noChangeArrowheads="1"/>
              </p:cNvSpPr>
              <p:nvPr/>
            </p:nvSpPr>
            <p:spPr bwMode="auto">
              <a:xfrm>
                <a:off x="4315" y="332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7" name="Group 100"/>
            <p:cNvGrpSpPr>
              <a:grpSpLocks/>
            </p:cNvGrpSpPr>
            <p:nvPr/>
          </p:nvGrpSpPr>
          <p:grpSpPr bwMode="auto">
            <a:xfrm>
              <a:off x="7693025" y="5502275"/>
              <a:ext cx="222250" cy="88900"/>
              <a:chOff x="4229" y="3191"/>
              <a:chExt cx="140" cy="56"/>
            </a:xfrm>
          </p:grpSpPr>
          <p:sp>
            <p:nvSpPr>
              <p:cNvPr id="53369" name="Oval 101"/>
              <p:cNvSpPr>
                <a:spLocks noChangeArrowheads="1"/>
              </p:cNvSpPr>
              <p:nvPr/>
            </p:nvSpPr>
            <p:spPr bwMode="auto">
              <a:xfrm>
                <a:off x="4229" y="319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70" name="Oval 102"/>
              <p:cNvSpPr>
                <a:spLocks noChangeArrowheads="1"/>
              </p:cNvSpPr>
              <p:nvPr/>
            </p:nvSpPr>
            <p:spPr bwMode="auto">
              <a:xfrm>
                <a:off x="4313" y="319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8" name="Group 103"/>
            <p:cNvGrpSpPr>
              <a:grpSpLocks/>
            </p:cNvGrpSpPr>
            <p:nvPr/>
          </p:nvGrpSpPr>
          <p:grpSpPr bwMode="auto">
            <a:xfrm>
              <a:off x="7693025" y="5300663"/>
              <a:ext cx="222250" cy="88900"/>
              <a:chOff x="4227" y="3056"/>
              <a:chExt cx="140" cy="56"/>
            </a:xfrm>
          </p:grpSpPr>
          <p:sp>
            <p:nvSpPr>
              <p:cNvPr id="53367" name="Oval 104"/>
              <p:cNvSpPr>
                <a:spLocks noChangeArrowheads="1"/>
              </p:cNvSpPr>
              <p:nvPr/>
            </p:nvSpPr>
            <p:spPr bwMode="auto">
              <a:xfrm>
                <a:off x="4227" y="305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68" name="Oval 105"/>
              <p:cNvSpPr>
                <a:spLocks noChangeArrowheads="1"/>
              </p:cNvSpPr>
              <p:nvPr/>
            </p:nvSpPr>
            <p:spPr bwMode="auto">
              <a:xfrm>
                <a:off x="4311" y="305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sp>
          <p:nvSpPr>
            <p:cNvPr id="53259" name="Oval 106"/>
            <p:cNvSpPr>
              <a:spLocks noChangeArrowheads="1"/>
            </p:cNvSpPr>
            <p:nvPr/>
          </p:nvSpPr>
          <p:spPr bwMode="auto">
            <a:xfrm>
              <a:off x="7759700" y="5099050"/>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3260" name="Oval 107"/>
            <p:cNvSpPr>
              <a:spLocks noChangeArrowheads="1"/>
            </p:cNvSpPr>
            <p:nvPr/>
          </p:nvSpPr>
          <p:spPr bwMode="auto">
            <a:xfrm>
              <a:off x="7759700" y="4895850"/>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3261" name="Oval 108"/>
            <p:cNvSpPr>
              <a:spLocks noChangeArrowheads="1"/>
            </p:cNvSpPr>
            <p:nvPr/>
          </p:nvSpPr>
          <p:spPr bwMode="auto">
            <a:xfrm>
              <a:off x="7759700" y="4694238"/>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3262" name="Oval 109"/>
            <p:cNvSpPr>
              <a:spLocks noChangeArrowheads="1"/>
            </p:cNvSpPr>
            <p:nvPr/>
          </p:nvSpPr>
          <p:spPr bwMode="auto">
            <a:xfrm>
              <a:off x="7759700" y="4492625"/>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3263" name="Oval 110"/>
            <p:cNvSpPr>
              <a:spLocks noChangeArrowheads="1"/>
            </p:cNvSpPr>
            <p:nvPr/>
          </p:nvSpPr>
          <p:spPr bwMode="auto">
            <a:xfrm>
              <a:off x="7759700" y="4291013"/>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3264" name="Line 117"/>
            <p:cNvSpPr>
              <a:spLocks noChangeShapeType="1"/>
            </p:cNvSpPr>
            <p:nvPr/>
          </p:nvSpPr>
          <p:spPr bwMode="auto">
            <a:xfrm>
              <a:off x="6121400" y="0"/>
              <a:ext cx="0" cy="3919538"/>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3265" name="Line 119"/>
            <p:cNvSpPr>
              <a:spLocks noChangeShapeType="1"/>
            </p:cNvSpPr>
            <p:nvPr/>
          </p:nvSpPr>
          <p:spPr bwMode="auto">
            <a:xfrm flipH="1">
              <a:off x="2846388" y="3140075"/>
              <a:ext cx="4832350" cy="0"/>
            </a:xfrm>
            <a:prstGeom prst="line">
              <a:avLst/>
            </a:prstGeom>
            <a:noFill/>
            <a:ln w="12700">
              <a:solidFill>
                <a:schemeClr val="tx1"/>
              </a:solidFill>
              <a:prstDash val="dash"/>
              <a:round/>
              <a:headEnd type="none" w="lg" len="med"/>
              <a:tailEnd type="none" w="lg" len="med"/>
            </a:ln>
          </p:spPr>
          <p:txBody>
            <a:bodyPr anchor="ctr">
              <a:spAutoFit/>
            </a:bodyPr>
            <a:lstStyle/>
            <a:p>
              <a:endParaRPr lang="en-US"/>
            </a:p>
          </p:txBody>
        </p:sp>
        <p:sp>
          <p:nvSpPr>
            <p:cNvPr id="53266" name="Line 127"/>
            <p:cNvSpPr>
              <a:spLocks noChangeShapeType="1"/>
            </p:cNvSpPr>
            <p:nvPr/>
          </p:nvSpPr>
          <p:spPr bwMode="auto">
            <a:xfrm flipH="1">
              <a:off x="1601788" y="39688"/>
              <a:ext cx="4529137" cy="3746500"/>
            </a:xfrm>
            <a:prstGeom prst="line">
              <a:avLst/>
            </a:prstGeom>
            <a:noFill/>
            <a:ln w="76200">
              <a:solidFill>
                <a:srgbClr val="000000"/>
              </a:solidFill>
              <a:round/>
              <a:headEnd type="none" w="lg" len="med"/>
              <a:tailEnd type="none" w="lg" len="med"/>
            </a:ln>
          </p:spPr>
          <p:txBody>
            <a:bodyPr anchor="ctr">
              <a:spAutoFit/>
            </a:bodyPr>
            <a:lstStyle/>
            <a:p>
              <a:endParaRPr lang="en-US"/>
            </a:p>
          </p:txBody>
        </p:sp>
        <p:sp>
          <p:nvSpPr>
            <p:cNvPr id="53267" name="Line 198"/>
            <p:cNvSpPr>
              <a:spLocks noChangeShapeType="1"/>
            </p:cNvSpPr>
            <p:nvPr/>
          </p:nvSpPr>
          <p:spPr bwMode="auto">
            <a:xfrm flipH="1">
              <a:off x="7696200" y="1989138"/>
              <a:ext cx="0" cy="1154112"/>
            </a:xfrm>
            <a:prstGeom prst="line">
              <a:avLst/>
            </a:prstGeom>
            <a:noFill/>
            <a:ln w="12700">
              <a:solidFill>
                <a:schemeClr val="tx1"/>
              </a:solidFill>
              <a:round/>
              <a:headEnd type="triangle" w="med" len="med"/>
              <a:tailEnd type="triangle" w="med" len="med"/>
            </a:ln>
          </p:spPr>
          <p:txBody>
            <a:bodyPr anchor="ctr">
              <a:spAutoFit/>
            </a:bodyPr>
            <a:lstStyle/>
            <a:p>
              <a:endParaRPr lang="en-US"/>
            </a:p>
          </p:txBody>
        </p:sp>
        <p:sp>
          <p:nvSpPr>
            <p:cNvPr id="53268" name="Rectangle 199"/>
            <p:cNvSpPr>
              <a:spLocks noChangeArrowheads="1"/>
            </p:cNvSpPr>
            <p:nvPr/>
          </p:nvSpPr>
          <p:spPr bwMode="auto">
            <a:xfrm rot="-5400000">
              <a:off x="7539831" y="2355057"/>
              <a:ext cx="369887" cy="400050"/>
            </a:xfrm>
            <a:prstGeom prst="rect">
              <a:avLst/>
            </a:prstGeom>
            <a:solidFill>
              <a:schemeClr val="bg1"/>
            </a:solidFill>
            <a:ln w="12700">
              <a:noFill/>
              <a:miter lim="800000"/>
              <a:headEnd type="none" w="lg" len="med"/>
              <a:tailEnd type="none" w="lg" len="med"/>
            </a:ln>
          </p:spPr>
          <p:txBody>
            <a:bodyPr wrap="none">
              <a:spAutoFit/>
            </a:bodyPr>
            <a:lstStyle/>
            <a:p>
              <a:r>
                <a:rPr lang="en-US" sz="2000" b="1"/>
                <a:t>H</a:t>
              </a:r>
            </a:p>
          </p:txBody>
        </p:sp>
        <p:sp>
          <p:nvSpPr>
            <p:cNvPr id="53269" name="Rectangle 115"/>
            <p:cNvSpPr>
              <a:spLocks noChangeArrowheads="1"/>
            </p:cNvSpPr>
            <p:nvPr/>
          </p:nvSpPr>
          <p:spPr bwMode="auto">
            <a:xfrm>
              <a:off x="5776913" y="3810000"/>
              <a:ext cx="688975" cy="1139825"/>
            </a:xfrm>
            <a:prstGeom prst="rect">
              <a:avLst/>
            </a:prstGeom>
            <a:solidFill>
              <a:srgbClr val="F14343"/>
            </a:solidFill>
            <a:ln w="12700">
              <a:solidFill>
                <a:schemeClr val="tx1"/>
              </a:solidFill>
              <a:miter lim="800000"/>
              <a:headEnd type="none" w="lg" len="med"/>
              <a:tailEnd type="none" w="lg" len="med"/>
            </a:ln>
          </p:spPr>
          <p:txBody>
            <a:bodyPr wrap="none" anchor="ctr">
              <a:spAutoFit/>
            </a:bodyPr>
            <a:lstStyle/>
            <a:p>
              <a:endParaRPr lang="en-US"/>
            </a:p>
          </p:txBody>
        </p:sp>
        <p:grpSp>
          <p:nvGrpSpPr>
            <p:cNvPr id="9" name="Group 5"/>
            <p:cNvGrpSpPr>
              <a:grpSpLocks/>
            </p:cNvGrpSpPr>
            <p:nvPr/>
          </p:nvGrpSpPr>
          <p:grpSpPr bwMode="auto">
            <a:xfrm>
              <a:off x="7477125" y="1582738"/>
              <a:ext cx="663575" cy="6307137"/>
              <a:chOff x="4136" y="724"/>
              <a:chExt cx="418" cy="2058"/>
            </a:xfrm>
          </p:grpSpPr>
          <p:sp>
            <p:nvSpPr>
              <p:cNvPr id="53365" name="Line 6"/>
              <p:cNvSpPr>
                <a:spLocks noChangeShapeType="1"/>
              </p:cNvSpPr>
              <p:nvPr/>
            </p:nvSpPr>
            <p:spPr bwMode="auto">
              <a:xfrm flipV="1">
                <a:off x="4554" y="724"/>
                <a:ext cx="0" cy="2051"/>
              </a:xfrm>
              <a:prstGeom prst="line">
                <a:avLst/>
              </a:prstGeom>
              <a:noFill/>
              <a:ln w="28575">
                <a:solidFill>
                  <a:schemeClr val="tx1"/>
                </a:solidFill>
                <a:round/>
                <a:headEnd type="none" w="lg" len="med"/>
                <a:tailEnd type="none" w="lg" len="med"/>
              </a:ln>
            </p:spPr>
            <p:txBody>
              <a:bodyPr anchor="ctr">
                <a:spAutoFit/>
              </a:bodyPr>
              <a:lstStyle/>
              <a:p>
                <a:endParaRPr lang="en-US"/>
              </a:p>
            </p:txBody>
          </p:sp>
          <p:sp>
            <p:nvSpPr>
              <p:cNvPr id="53366" name="Line 7"/>
              <p:cNvSpPr>
                <a:spLocks noChangeShapeType="1"/>
              </p:cNvSpPr>
              <p:nvPr/>
            </p:nvSpPr>
            <p:spPr bwMode="auto">
              <a:xfrm flipV="1">
                <a:off x="4136" y="724"/>
                <a:ext cx="0" cy="2058"/>
              </a:xfrm>
              <a:prstGeom prst="line">
                <a:avLst/>
              </a:prstGeom>
              <a:noFill/>
              <a:ln w="28575">
                <a:solidFill>
                  <a:schemeClr val="tx1"/>
                </a:solidFill>
                <a:round/>
                <a:headEnd type="none" w="lg" len="med"/>
                <a:tailEnd type="none" w="lg" len="med"/>
              </a:ln>
            </p:spPr>
            <p:txBody>
              <a:bodyPr anchor="ctr">
                <a:spAutoFit/>
              </a:bodyPr>
              <a:lstStyle/>
              <a:p>
                <a:endParaRPr lang="en-US"/>
              </a:p>
            </p:txBody>
          </p:sp>
        </p:grpSp>
        <p:sp>
          <p:nvSpPr>
            <p:cNvPr id="53271" name="Rectangle 112"/>
            <p:cNvSpPr>
              <a:spLocks noChangeArrowheads="1"/>
            </p:cNvSpPr>
            <p:nvPr/>
          </p:nvSpPr>
          <p:spPr bwMode="auto">
            <a:xfrm>
              <a:off x="7483475" y="6499225"/>
              <a:ext cx="646113" cy="523875"/>
            </a:xfrm>
            <a:prstGeom prst="rect">
              <a:avLst/>
            </a:prstGeom>
            <a:solidFill>
              <a:srgbClr val="8EAED2"/>
            </a:solidFill>
            <a:ln w="12700">
              <a:noFill/>
              <a:miter lim="800000"/>
              <a:headEnd type="none" w="lg" len="med"/>
              <a:tailEnd type="none" w="lg" len="med"/>
            </a:ln>
          </p:spPr>
          <p:txBody>
            <a:bodyPr anchor="ctr">
              <a:spAutoFit/>
            </a:bodyPr>
            <a:lstStyle/>
            <a:p>
              <a:endParaRPr lang="en-US"/>
            </a:p>
          </p:txBody>
        </p:sp>
        <p:sp>
          <p:nvSpPr>
            <p:cNvPr id="53272" name="Rectangle 194"/>
            <p:cNvSpPr>
              <a:spLocks noChangeArrowheads="1"/>
            </p:cNvSpPr>
            <p:nvPr/>
          </p:nvSpPr>
          <p:spPr bwMode="auto">
            <a:xfrm>
              <a:off x="2603500" y="2892425"/>
              <a:ext cx="209550" cy="3859213"/>
            </a:xfrm>
            <a:prstGeom prst="rect">
              <a:avLst/>
            </a:prstGeom>
            <a:noFill/>
            <a:ln w="12700" algn="ctr">
              <a:solidFill>
                <a:srgbClr val="000000"/>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sp>
          <p:nvSpPr>
            <p:cNvPr id="53273" name="Freeform 199"/>
            <p:cNvSpPr>
              <a:spLocks noChangeArrowheads="1"/>
            </p:cNvSpPr>
            <p:nvPr/>
          </p:nvSpPr>
          <p:spPr bwMode="auto">
            <a:xfrm>
              <a:off x="152400" y="2209800"/>
              <a:ext cx="2581275" cy="920750"/>
            </a:xfrm>
            <a:custGeom>
              <a:avLst/>
              <a:gdLst>
                <a:gd name="T0" fmla="*/ 162536 w 2767148"/>
                <a:gd name="T1" fmla="*/ 0 h 1225190"/>
                <a:gd name="T2" fmla="*/ 418681 w 2767148"/>
                <a:gd name="T3" fmla="*/ 523556 h 1225190"/>
                <a:gd name="T4" fmla="*/ 2407886 w 2767148"/>
                <a:gd name="T5" fmla="*/ 691958 h 1225190"/>
                <a:gd name="T6" fmla="*/ 0 60000 65536"/>
                <a:gd name="T7" fmla="*/ 0 60000 65536"/>
                <a:gd name="T8" fmla="*/ 0 60000 65536"/>
                <a:gd name="T9" fmla="*/ 0 w 2767148"/>
                <a:gd name="T10" fmla="*/ 0 h 1225190"/>
                <a:gd name="T11" fmla="*/ 2767148 w 2767148"/>
                <a:gd name="T12" fmla="*/ 1225190 h 1225190"/>
              </a:gdLst>
              <a:ahLst/>
              <a:cxnLst>
                <a:cxn ang="T6">
                  <a:pos x="T0" y="T1"/>
                </a:cxn>
                <a:cxn ang="T7">
                  <a:pos x="T2" y="T3"/>
                </a:cxn>
                <a:cxn ang="T8">
                  <a:pos x="T4" y="T5"/>
                </a:cxn>
              </a:cxnLst>
              <a:rect l="T9" t="T10" r="T11" b="T12"/>
              <a:pathLst>
                <a:path w="2767148" h="1225190">
                  <a:moveTo>
                    <a:pt x="186787" y="0"/>
                  </a:moveTo>
                  <a:cubicBezTo>
                    <a:pt x="0" y="21211"/>
                    <a:pt x="51088" y="722818"/>
                    <a:pt x="481148" y="927016"/>
                  </a:cubicBezTo>
                  <a:cubicBezTo>
                    <a:pt x="911208" y="1131214"/>
                    <a:pt x="1746730" y="1173837"/>
                    <a:pt x="2767148" y="1225190"/>
                  </a:cubicBezTo>
                </a:path>
              </a:pathLst>
            </a:custGeom>
            <a:noFill/>
            <a:ln w="38100" algn="ctr">
              <a:solidFill>
                <a:schemeClr val="tx1"/>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sp>
          <p:nvSpPr>
            <p:cNvPr id="53274" name="Line 118"/>
            <p:cNvSpPr>
              <a:spLocks noChangeShapeType="1"/>
            </p:cNvSpPr>
            <p:nvPr/>
          </p:nvSpPr>
          <p:spPr bwMode="auto">
            <a:xfrm flipV="1">
              <a:off x="4114800" y="2038350"/>
              <a:ext cx="0" cy="1695450"/>
            </a:xfrm>
            <a:prstGeom prst="line">
              <a:avLst/>
            </a:prstGeom>
            <a:noFill/>
            <a:ln w="76200">
              <a:solidFill>
                <a:srgbClr val="000000"/>
              </a:solidFill>
              <a:round/>
              <a:headEnd type="none" w="lg" len="med"/>
              <a:tailEnd type="none" w="lg" len="med"/>
            </a:ln>
          </p:spPr>
          <p:txBody>
            <a:bodyPr anchor="ctr">
              <a:spAutoFit/>
            </a:bodyPr>
            <a:lstStyle/>
            <a:p>
              <a:endParaRPr lang="en-US"/>
            </a:p>
          </p:txBody>
        </p:sp>
        <p:sp>
          <p:nvSpPr>
            <p:cNvPr id="53275" name="Line 118"/>
            <p:cNvSpPr>
              <a:spLocks noChangeShapeType="1"/>
            </p:cNvSpPr>
            <p:nvPr/>
          </p:nvSpPr>
          <p:spPr bwMode="auto">
            <a:xfrm flipV="1">
              <a:off x="4114800" y="1733550"/>
              <a:ext cx="0" cy="2305050"/>
            </a:xfrm>
            <a:prstGeom prst="line">
              <a:avLst/>
            </a:prstGeom>
            <a:noFill/>
            <a:ln w="76200">
              <a:solidFill>
                <a:srgbClr val="000000"/>
              </a:solidFill>
              <a:round/>
              <a:headEnd type="none" w="lg" len="med"/>
              <a:tailEnd type="none" w="lg" len="med"/>
            </a:ln>
          </p:spPr>
          <p:txBody>
            <a:bodyPr anchor="ctr">
              <a:spAutoFit/>
            </a:bodyPr>
            <a:lstStyle/>
            <a:p>
              <a:endParaRPr lang="en-US"/>
            </a:p>
          </p:txBody>
        </p:sp>
        <p:cxnSp>
          <p:nvCxnSpPr>
            <p:cNvPr id="53276" name="Straight Connector 192"/>
            <p:cNvCxnSpPr>
              <a:cxnSpLocks noChangeShapeType="1"/>
            </p:cNvCxnSpPr>
            <p:nvPr/>
          </p:nvCxnSpPr>
          <p:spPr bwMode="auto">
            <a:xfrm>
              <a:off x="2743200" y="3124200"/>
              <a:ext cx="0" cy="3355975"/>
            </a:xfrm>
            <a:prstGeom prst="line">
              <a:avLst/>
            </a:prstGeom>
            <a:noFill/>
            <a:ln w="25400" algn="ctr">
              <a:solidFill>
                <a:srgbClr val="0070C0"/>
              </a:solidFill>
              <a:round/>
              <a:headEnd type="none" w="lg" len="med"/>
              <a:tailEnd type="none" w="lg" len="med"/>
            </a:ln>
          </p:spPr>
        </p:cxnSp>
        <p:grpSp>
          <p:nvGrpSpPr>
            <p:cNvPr id="10" name="Group 184"/>
            <p:cNvGrpSpPr>
              <a:grpSpLocks/>
            </p:cNvGrpSpPr>
            <p:nvPr/>
          </p:nvGrpSpPr>
          <p:grpSpPr bwMode="auto">
            <a:xfrm>
              <a:off x="881063" y="1573213"/>
              <a:ext cx="3281362" cy="2192337"/>
              <a:chOff x="881063" y="1573213"/>
              <a:chExt cx="3281362" cy="2192337"/>
            </a:xfrm>
          </p:grpSpPr>
          <p:sp>
            <p:nvSpPr>
              <p:cNvPr id="53305" name="Line 130"/>
              <p:cNvSpPr>
                <a:spLocks noChangeShapeType="1"/>
              </p:cNvSpPr>
              <p:nvPr/>
            </p:nvSpPr>
            <p:spPr bwMode="auto">
              <a:xfrm rot="3052331" flipH="1">
                <a:off x="1994694" y="31615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06" name="Line 131"/>
              <p:cNvSpPr>
                <a:spLocks noChangeShapeType="1"/>
              </p:cNvSpPr>
              <p:nvPr/>
            </p:nvSpPr>
            <p:spPr bwMode="auto">
              <a:xfrm rot="3052331" flipH="1">
                <a:off x="2115344" y="30630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07" name="Line 132"/>
              <p:cNvSpPr>
                <a:spLocks noChangeShapeType="1"/>
              </p:cNvSpPr>
              <p:nvPr/>
            </p:nvSpPr>
            <p:spPr bwMode="auto">
              <a:xfrm rot="3052331" flipH="1">
                <a:off x="2235994" y="29646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08" name="Line 133"/>
              <p:cNvSpPr>
                <a:spLocks noChangeShapeType="1"/>
              </p:cNvSpPr>
              <p:nvPr/>
            </p:nvSpPr>
            <p:spPr bwMode="auto">
              <a:xfrm rot="3052331" flipH="1">
                <a:off x="2356644" y="28662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09" name="Line 13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10" name="Line 13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11" name="Line 13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12" name="Line 13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13" name="Line 13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14" name="Line 13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15" name="Line 14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16" name="Line 14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17" name="Line 142"/>
              <p:cNvSpPr>
                <a:spLocks noChangeShapeType="1"/>
              </p:cNvSpPr>
              <p:nvPr/>
            </p:nvSpPr>
            <p:spPr bwMode="auto">
              <a:xfrm rot="3052331" flipH="1">
                <a:off x="2177256" y="31710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18" name="Line 143"/>
              <p:cNvSpPr>
                <a:spLocks noChangeShapeType="1"/>
              </p:cNvSpPr>
              <p:nvPr/>
            </p:nvSpPr>
            <p:spPr bwMode="auto">
              <a:xfrm rot="3052331" flipH="1">
                <a:off x="2297906" y="30726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19" name="Line 144"/>
              <p:cNvSpPr>
                <a:spLocks noChangeShapeType="1"/>
              </p:cNvSpPr>
              <p:nvPr/>
            </p:nvSpPr>
            <p:spPr bwMode="auto">
              <a:xfrm rot="3052331" flipH="1">
                <a:off x="2418556" y="29741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20" name="Line 145"/>
              <p:cNvSpPr>
                <a:spLocks noChangeShapeType="1"/>
              </p:cNvSpPr>
              <p:nvPr/>
            </p:nvSpPr>
            <p:spPr bwMode="auto">
              <a:xfrm rot="3052331" flipH="1">
                <a:off x="2540794" y="28741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21" name="Line 14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22" name="Line 14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23" name="Line 14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24" name="Line 14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25" name="Line 15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26" name="Line 15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27" name="Line 15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28" name="Line 15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29" name="Line 15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30" name="Line 15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31" name="Line 15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32" name="Line 15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33" name="Line 15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3334" name="Line 16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35" name="Line 16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36" name="Line 162"/>
              <p:cNvSpPr>
                <a:spLocks noChangeShapeType="1"/>
              </p:cNvSpPr>
              <p:nvPr/>
            </p:nvSpPr>
            <p:spPr bwMode="auto">
              <a:xfrm rot="3052331" flipH="1">
                <a:off x="3447256" y="19804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37" name="Line 163"/>
              <p:cNvSpPr>
                <a:spLocks noChangeShapeType="1"/>
              </p:cNvSpPr>
              <p:nvPr/>
            </p:nvSpPr>
            <p:spPr bwMode="auto">
              <a:xfrm rot="3052331" flipH="1">
                <a:off x="3567906" y="18819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38" name="Line 164"/>
              <p:cNvSpPr>
                <a:spLocks noChangeShapeType="1"/>
              </p:cNvSpPr>
              <p:nvPr/>
            </p:nvSpPr>
            <p:spPr bwMode="auto">
              <a:xfrm rot="3052331" flipH="1">
                <a:off x="3690144" y="17835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39" name="Line 165"/>
              <p:cNvSpPr>
                <a:spLocks noChangeShapeType="1"/>
              </p:cNvSpPr>
              <p:nvPr/>
            </p:nvSpPr>
            <p:spPr bwMode="auto">
              <a:xfrm rot="3052331" flipH="1">
                <a:off x="3810794" y="16851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40" name="Line 16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41" name="Line 16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42" name="Line 16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43" name="Line 16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44" name="Line 17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45" name="Line 17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46" name="Line 17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47" name="Line 173"/>
              <p:cNvSpPr>
                <a:spLocks noChangeShapeType="1"/>
              </p:cNvSpPr>
              <p:nvPr/>
            </p:nvSpPr>
            <p:spPr bwMode="auto">
              <a:xfrm rot="3052331" flipH="1">
                <a:off x="3507582" y="20867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48" name="Line 174"/>
              <p:cNvSpPr>
                <a:spLocks noChangeShapeType="1"/>
              </p:cNvSpPr>
              <p:nvPr/>
            </p:nvSpPr>
            <p:spPr bwMode="auto">
              <a:xfrm rot="3052331" flipH="1">
                <a:off x="3628232" y="198834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49" name="Line 175"/>
              <p:cNvSpPr>
                <a:spLocks noChangeShapeType="1"/>
              </p:cNvSpPr>
              <p:nvPr/>
            </p:nvSpPr>
            <p:spPr bwMode="auto">
              <a:xfrm rot="3052331" flipH="1">
                <a:off x="3750469" y="188991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50" name="Line 176"/>
              <p:cNvSpPr>
                <a:spLocks noChangeShapeType="1"/>
              </p:cNvSpPr>
              <p:nvPr/>
            </p:nvSpPr>
            <p:spPr bwMode="auto">
              <a:xfrm rot="3052331" flipH="1">
                <a:off x="3871119" y="179149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51" name="Line 177"/>
              <p:cNvSpPr>
                <a:spLocks noChangeShapeType="1"/>
              </p:cNvSpPr>
              <p:nvPr/>
            </p:nvSpPr>
            <p:spPr bwMode="auto">
              <a:xfrm rot="3052331" flipH="1">
                <a:off x="1388269" y="3653632"/>
                <a:ext cx="223837" cy="0"/>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3352" name="Line 178"/>
              <p:cNvSpPr>
                <a:spLocks noChangeShapeType="1"/>
              </p:cNvSpPr>
              <p:nvPr/>
            </p:nvSpPr>
            <p:spPr bwMode="auto">
              <a:xfrm rot="3052331" flipH="1">
                <a:off x="1508919" y="3556794"/>
                <a:ext cx="22383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53" name="Line 179"/>
              <p:cNvSpPr>
                <a:spLocks noChangeShapeType="1"/>
              </p:cNvSpPr>
              <p:nvPr/>
            </p:nvSpPr>
            <p:spPr bwMode="auto">
              <a:xfrm rot="3052331" flipH="1">
                <a:off x="1631156" y="34567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54" name="Line 180"/>
              <p:cNvSpPr>
                <a:spLocks noChangeShapeType="1"/>
              </p:cNvSpPr>
              <p:nvPr/>
            </p:nvSpPr>
            <p:spPr bwMode="auto">
              <a:xfrm rot="3052331" flipH="1">
                <a:off x="1751806" y="33583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55" name="Line 181"/>
              <p:cNvSpPr>
                <a:spLocks noChangeShapeType="1"/>
              </p:cNvSpPr>
              <p:nvPr/>
            </p:nvSpPr>
            <p:spPr bwMode="auto">
              <a:xfrm rot="3052331" flipH="1">
                <a:off x="1872456" y="32599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56" name="Line 182"/>
              <p:cNvSpPr>
                <a:spLocks noChangeShapeType="1"/>
              </p:cNvSpPr>
              <p:nvPr/>
            </p:nvSpPr>
            <p:spPr bwMode="auto">
              <a:xfrm rot="3052331" flipH="1">
                <a:off x="1570831" y="366315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57" name="Line 183"/>
              <p:cNvSpPr>
                <a:spLocks noChangeShapeType="1"/>
              </p:cNvSpPr>
              <p:nvPr/>
            </p:nvSpPr>
            <p:spPr bwMode="auto">
              <a:xfrm rot="3052331" flipH="1">
                <a:off x="1691481" y="35647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58" name="Line 184"/>
              <p:cNvSpPr>
                <a:spLocks noChangeShapeType="1"/>
              </p:cNvSpPr>
              <p:nvPr/>
            </p:nvSpPr>
            <p:spPr bwMode="auto">
              <a:xfrm rot="3052331" flipH="1">
                <a:off x="1813718" y="34663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59" name="Line 185"/>
              <p:cNvSpPr>
                <a:spLocks noChangeShapeType="1"/>
              </p:cNvSpPr>
              <p:nvPr/>
            </p:nvSpPr>
            <p:spPr bwMode="auto">
              <a:xfrm rot="3052331" flipH="1">
                <a:off x="1934368" y="33678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3360" name="Line 186"/>
              <p:cNvSpPr>
                <a:spLocks noChangeShapeType="1"/>
              </p:cNvSpPr>
              <p:nvPr/>
            </p:nvSpPr>
            <p:spPr bwMode="auto">
              <a:xfrm rot="3052331" flipH="1">
                <a:off x="2055018" y="326945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pic>
            <p:nvPicPr>
              <p:cNvPr id="53361" name="Picture 187"/>
              <p:cNvPicPr>
                <a:picLocks noChangeAspect="1" noChangeArrowheads="1"/>
              </p:cNvPicPr>
              <p:nvPr/>
            </p:nvPicPr>
            <p:blipFill>
              <a:blip r:embed="rId4" cstate="print"/>
              <a:srcRect/>
              <a:stretch>
                <a:fillRect/>
              </a:stretch>
            </p:blipFill>
            <p:spPr bwMode="auto">
              <a:xfrm rot="3021679">
                <a:off x="2389981" y="794545"/>
                <a:ext cx="263525" cy="3281362"/>
              </a:xfrm>
              <a:prstGeom prst="rect">
                <a:avLst/>
              </a:prstGeom>
              <a:noFill/>
              <a:ln w="12700">
                <a:noFill/>
                <a:miter lim="800000"/>
                <a:headEnd type="none" w="lg" len="med"/>
                <a:tailEnd type="none" w="lg" len="med"/>
              </a:ln>
            </p:spPr>
          </p:pic>
          <p:sp>
            <p:nvSpPr>
              <p:cNvPr id="53362" name="Oval 188"/>
              <p:cNvSpPr>
                <a:spLocks noChangeArrowheads="1"/>
              </p:cNvSpPr>
              <p:nvPr/>
            </p:nvSpPr>
            <p:spPr bwMode="auto">
              <a:xfrm>
                <a:off x="4040188" y="1685925"/>
                <a:ext cx="88900" cy="95250"/>
              </a:xfrm>
              <a:prstGeom prst="ellipse">
                <a:avLst/>
              </a:prstGeom>
              <a:solidFill>
                <a:schemeClr val="bg1"/>
              </a:solidFill>
              <a:ln w="12700">
                <a:solidFill>
                  <a:schemeClr val="tx1"/>
                </a:solidFill>
                <a:round/>
                <a:headEnd type="none" w="lg" len="med"/>
                <a:tailEnd type="none" w="lg" len="med"/>
              </a:ln>
            </p:spPr>
            <p:txBody>
              <a:bodyPr anchor="ctr">
                <a:spAutoFit/>
              </a:bodyPr>
              <a:lstStyle/>
              <a:p>
                <a:endParaRPr lang="en-US"/>
              </a:p>
            </p:txBody>
          </p:sp>
          <p:sp>
            <p:nvSpPr>
              <p:cNvPr id="198" name="Rectangle 197"/>
              <p:cNvSpPr/>
              <p:nvPr/>
            </p:nvSpPr>
            <p:spPr bwMode="auto">
              <a:xfrm rot="19190903">
                <a:off x="2493963" y="2663825"/>
                <a:ext cx="557212" cy="228600"/>
              </a:xfrm>
              <a:prstGeom prst="rect">
                <a:avLst/>
              </a:prstGeom>
              <a:solidFill>
                <a:schemeClr val="bg2">
                  <a:lumMod val="65000"/>
                </a:schemeClr>
              </a:solidFill>
              <a:ln w="12700" cap="flat" cmpd="sng" algn="ctr">
                <a:solidFill>
                  <a:srgbClr val="000000"/>
                </a:solidFill>
                <a:prstDash val="solid"/>
                <a:round/>
                <a:headEnd type="none" w="lg" len="med"/>
                <a:tailEnd type="none" w="lg" len="med"/>
              </a:ln>
              <a:effectLst/>
            </p:spPr>
            <p:txBody>
              <a:bodyPr>
                <a:spAutoFit/>
              </a:bodyPr>
              <a:lstStyle/>
              <a:p>
                <a:pPr eaLnBrk="0" hangingPunct="0">
                  <a:spcBef>
                    <a:spcPct val="50000"/>
                  </a:spcBef>
                  <a:defRPr/>
                </a:pPr>
                <a:endParaRPr lang="en-US" sz="2800">
                  <a:latin typeface="Times New Roman" pitchFamily="18" charset="0"/>
                </a:endParaRPr>
              </a:p>
            </p:txBody>
          </p:sp>
          <p:sp>
            <p:nvSpPr>
              <p:cNvPr id="53364" name="Oval 200"/>
              <p:cNvSpPr>
                <a:spLocks noChangeArrowheads="1"/>
              </p:cNvSpPr>
              <p:nvPr/>
            </p:nvSpPr>
            <p:spPr bwMode="auto">
              <a:xfrm>
                <a:off x="2819400" y="2590800"/>
                <a:ext cx="152400" cy="152400"/>
              </a:xfrm>
              <a:prstGeom prst="ellipse">
                <a:avLst/>
              </a:prstGeom>
              <a:solidFill>
                <a:srgbClr val="FF0000"/>
              </a:solidFill>
              <a:ln w="12700" algn="ctr">
                <a:solidFill>
                  <a:srgbClr val="FF0000"/>
                </a:solidFill>
                <a:round/>
                <a:headEnd type="none" w="lg" len="med"/>
                <a:tailEnd type="none" w="lg" len="med"/>
              </a:ln>
            </p:spPr>
            <p:txBody>
              <a:bodyPr wrap="none" anchor="ctr">
                <a:spAutoFit/>
              </a:bodyPr>
              <a:lstStyle/>
              <a:p>
                <a:endParaRPr lang="en-US"/>
              </a:p>
            </p:txBody>
          </p:sp>
        </p:grpSp>
        <p:sp>
          <p:nvSpPr>
            <p:cNvPr id="53278" name="Line 8"/>
            <p:cNvSpPr>
              <a:spLocks noChangeShapeType="1"/>
            </p:cNvSpPr>
            <p:nvPr/>
          </p:nvSpPr>
          <p:spPr bwMode="auto">
            <a:xfrm flipH="1">
              <a:off x="-1066800" y="1706563"/>
              <a:ext cx="1276350" cy="0"/>
            </a:xfrm>
            <a:prstGeom prst="line">
              <a:avLst/>
            </a:prstGeom>
            <a:noFill/>
            <a:ln w="76200">
              <a:solidFill>
                <a:schemeClr val="tx1"/>
              </a:solidFill>
              <a:round/>
              <a:headEnd type="none" w="lg" len="med"/>
              <a:tailEnd type="none" w="lg" len="med"/>
            </a:ln>
          </p:spPr>
          <p:txBody>
            <a:bodyPr anchor="ctr">
              <a:spAutoFit/>
            </a:bodyPr>
            <a:lstStyle/>
            <a:p>
              <a:endParaRPr lang="en-US"/>
            </a:p>
          </p:txBody>
        </p:sp>
        <p:grpSp>
          <p:nvGrpSpPr>
            <p:cNvPr id="11" name="Group 9"/>
            <p:cNvGrpSpPr>
              <a:grpSpLocks/>
            </p:cNvGrpSpPr>
            <p:nvPr/>
          </p:nvGrpSpPr>
          <p:grpSpPr bwMode="auto">
            <a:xfrm>
              <a:off x="152400" y="1219200"/>
              <a:ext cx="1022350" cy="1138238"/>
              <a:chOff x="3220" y="159"/>
              <a:chExt cx="883" cy="983"/>
            </a:xfrm>
          </p:grpSpPr>
          <p:sp>
            <p:nvSpPr>
              <p:cNvPr id="53292" name="AutoShape 10"/>
              <p:cNvSpPr>
                <a:spLocks noChangeArrowheads="1"/>
              </p:cNvSpPr>
              <p:nvPr/>
            </p:nvSpPr>
            <p:spPr bwMode="auto">
              <a:xfrm>
                <a:off x="3328" y="771"/>
                <a:ext cx="444" cy="371"/>
              </a:xfrm>
              <a:prstGeom prst="roundRect">
                <a:avLst>
                  <a:gd name="adj" fmla="val 16667"/>
                </a:avLst>
              </a:prstGeom>
              <a:solidFill>
                <a:schemeClr val="hlink"/>
              </a:solidFill>
              <a:ln w="28575">
                <a:noFill/>
                <a:round/>
                <a:headEnd type="none" w="lg" len="med"/>
                <a:tailEnd type="none" w="lg" len="med"/>
              </a:ln>
            </p:spPr>
            <p:txBody>
              <a:bodyPr anchor="ctr">
                <a:spAutoFit/>
              </a:bodyPr>
              <a:lstStyle/>
              <a:p>
                <a:endParaRPr lang="en-US"/>
              </a:p>
            </p:txBody>
          </p:sp>
          <p:sp>
            <p:nvSpPr>
              <p:cNvPr id="53293" name="Rectangle 11"/>
              <p:cNvSpPr>
                <a:spLocks noChangeArrowheads="1"/>
              </p:cNvSpPr>
              <p:nvPr/>
            </p:nvSpPr>
            <p:spPr bwMode="auto">
              <a:xfrm>
                <a:off x="3659" y="746"/>
                <a:ext cx="444" cy="74"/>
              </a:xfrm>
              <a:prstGeom prst="rect">
                <a:avLst/>
              </a:prstGeom>
              <a:solidFill>
                <a:schemeClr val="bg1"/>
              </a:solidFill>
              <a:ln w="12700">
                <a:noFill/>
                <a:miter lim="800000"/>
                <a:headEnd type="none" w="lg" len="med"/>
                <a:tailEnd type="none" w="lg" len="med"/>
              </a:ln>
            </p:spPr>
            <p:txBody>
              <a:bodyPr wrap="none" anchor="ctr">
                <a:spAutoFit/>
              </a:bodyPr>
              <a:lstStyle/>
              <a:p>
                <a:endParaRPr lang="en-US"/>
              </a:p>
            </p:txBody>
          </p:sp>
          <p:sp>
            <p:nvSpPr>
              <p:cNvPr id="53294" name="AutoShape 12"/>
              <p:cNvSpPr>
                <a:spLocks noChangeArrowheads="1"/>
              </p:cNvSpPr>
              <p:nvPr/>
            </p:nvSpPr>
            <p:spPr bwMode="auto">
              <a:xfrm>
                <a:off x="3328" y="301"/>
                <a:ext cx="444" cy="841"/>
              </a:xfrm>
              <a:prstGeom prst="roundRect">
                <a:avLst>
                  <a:gd name="adj" fmla="val 16667"/>
                </a:avLst>
              </a:prstGeom>
              <a:noFill/>
              <a:ln w="28575">
                <a:solidFill>
                  <a:schemeClr val="tx1"/>
                </a:solidFill>
                <a:round/>
                <a:headEnd type="none" w="lg" len="med"/>
                <a:tailEnd type="none" w="lg" len="med"/>
              </a:ln>
            </p:spPr>
            <p:txBody>
              <a:bodyPr wrap="none" anchor="ctr">
                <a:spAutoFit/>
              </a:bodyPr>
              <a:lstStyle/>
              <a:p>
                <a:endParaRPr lang="en-US"/>
              </a:p>
            </p:txBody>
          </p:sp>
          <p:pic>
            <p:nvPicPr>
              <p:cNvPr id="53295" name="Picture 13" descr="Product Picture"/>
              <p:cNvPicPr>
                <a:picLocks noChangeAspect="1" noChangeArrowheads="1"/>
              </p:cNvPicPr>
              <p:nvPr/>
            </p:nvPicPr>
            <p:blipFill>
              <a:blip r:embed="rId5" cstate="print">
                <a:clrChange>
                  <a:clrFrom>
                    <a:srgbClr val="FFFFFF"/>
                  </a:clrFrom>
                  <a:clrTo>
                    <a:srgbClr val="FFFFFF">
                      <a:alpha val="0"/>
                    </a:srgbClr>
                  </a:clrTo>
                </a:clrChange>
              </a:blip>
              <a:srcRect t="20000" r="63148" b="48000"/>
              <a:stretch>
                <a:fillRect/>
              </a:stretch>
            </p:blipFill>
            <p:spPr bwMode="auto">
              <a:xfrm>
                <a:off x="3220" y="482"/>
                <a:ext cx="355" cy="309"/>
              </a:xfrm>
              <a:prstGeom prst="rect">
                <a:avLst/>
              </a:prstGeom>
              <a:noFill/>
              <a:ln w="9525">
                <a:noFill/>
                <a:miter lim="800000"/>
                <a:headEnd/>
                <a:tailEnd/>
              </a:ln>
            </p:spPr>
          </p:pic>
          <p:sp>
            <p:nvSpPr>
              <p:cNvPr id="53296" name="Rectangle 14"/>
              <p:cNvSpPr>
                <a:spLocks noChangeArrowheads="1"/>
              </p:cNvSpPr>
              <p:nvPr/>
            </p:nvSpPr>
            <p:spPr bwMode="auto">
              <a:xfrm>
                <a:off x="3549" y="696"/>
                <a:ext cx="37" cy="99"/>
              </a:xfrm>
              <a:prstGeom prst="rect">
                <a:avLst/>
              </a:prstGeom>
              <a:solidFill>
                <a:schemeClr val="accent1"/>
              </a:solidFill>
              <a:ln w="12700">
                <a:solidFill>
                  <a:schemeClr val="tx1"/>
                </a:solidFill>
                <a:miter lim="800000"/>
                <a:headEnd type="none" w="lg" len="med"/>
                <a:tailEnd type="none" w="lg" len="med"/>
              </a:ln>
            </p:spPr>
            <p:txBody>
              <a:bodyPr wrap="none" anchor="ctr">
                <a:spAutoFit/>
              </a:bodyPr>
              <a:lstStyle/>
              <a:p>
                <a:endParaRPr lang="en-US"/>
              </a:p>
            </p:txBody>
          </p:sp>
          <p:sp>
            <p:nvSpPr>
              <p:cNvPr id="53297" name="AutoShape 15"/>
              <p:cNvSpPr>
                <a:spLocks noChangeArrowheads="1"/>
              </p:cNvSpPr>
              <p:nvPr/>
            </p:nvSpPr>
            <p:spPr bwMode="auto">
              <a:xfrm rot="-5400000">
                <a:off x="3504" y="676"/>
                <a:ext cx="98" cy="261"/>
              </a:xfrm>
              <a:prstGeom prst="roundRect">
                <a:avLst>
                  <a:gd name="adj" fmla="val 16667"/>
                </a:avLst>
              </a:prstGeom>
              <a:solidFill>
                <a:schemeClr val="accent2"/>
              </a:solidFill>
              <a:ln w="12700">
                <a:solidFill>
                  <a:schemeClr val="tx1"/>
                </a:solidFill>
                <a:round/>
                <a:headEnd type="none" w="lg" len="med"/>
                <a:tailEnd type="none" w="lg" len="med"/>
              </a:ln>
            </p:spPr>
            <p:txBody>
              <a:bodyPr anchor="ctr">
                <a:spAutoFit/>
              </a:bodyPr>
              <a:lstStyle/>
              <a:p>
                <a:endParaRPr lang="en-US"/>
              </a:p>
            </p:txBody>
          </p:sp>
          <p:grpSp>
            <p:nvGrpSpPr>
              <p:cNvPr id="12" name="Group 16"/>
              <p:cNvGrpSpPr>
                <a:grpSpLocks/>
              </p:cNvGrpSpPr>
              <p:nvPr/>
            </p:nvGrpSpPr>
            <p:grpSpPr bwMode="auto">
              <a:xfrm>
                <a:off x="3333" y="229"/>
                <a:ext cx="392" cy="74"/>
                <a:chOff x="2282" y="276"/>
                <a:chExt cx="580" cy="111"/>
              </a:xfrm>
            </p:grpSpPr>
            <p:sp>
              <p:nvSpPr>
                <p:cNvPr id="53303" name="Arc 17"/>
                <p:cNvSpPr>
                  <a:spLocks/>
                </p:cNvSpPr>
                <p:nvPr/>
              </p:nvSpPr>
              <p:spPr bwMode="auto">
                <a:xfrm rot="10800000" flipH="1">
                  <a:off x="2282" y="276"/>
                  <a:ext cx="40" cy="11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spAutoFit/>
                </a:bodyPr>
                <a:lstStyle/>
                <a:p>
                  <a:endParaRPr lang="en-US"/>
                </a:p>
              </p:txBody>
            </p:sp>
            <p:sp>
              <p:nvSpPr>
                <p:cNvPr id="53304" name="Arc 18"/>
                <p:cNvSpPr>
                  <a:spLocks/>
                </p:cNvSpPr>
                <p:nvPr/>
              </p:nvSpPr>
              <p:spPr bwMode="auto">
                <a:xfrm rot="10800000">
                  <a:off x="2823" y="276"/>
                  <a:ext cx="39" cy="11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spAutoFit/>
                </a:bodyPr>
                <a:lstStyle/>
                <a:p>
                  <a:endParaRPr lang="en-US"/>
                </a:p>
              </p:txBody>
            </p:sp>
          </p:grpSp>
          <p:sp>
            <p:nvSpPr>
              <p:cNvPr id="53299" name="AutoShape 19"/>
              <p:cNvSpPr>
                <a:spLocks noChangeArrowheads="1"/>
              </p:cNvSpPr>
              <p:nvPr/>
            </p:nvSpPr>
            <p:spPr bwMode="auto">
              <a:xfrm flipV="1">
                <a:off x="3352" y="283"/>
                <a:ext cx="386" cy="8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022 w 21600"/>
                  <a:gd name="T13" fmla="*/ 2970 h 21600"/>
                  <a:gd name="T14" fmla="*/ 18578 w 21600"/>
                  <a:gd name="T15" fmla="*/ 18630 h 21600"/>
                </a:gdLst>
                <a:ahLst/>
                <a:cxnLst>
                  <a:cxn ang="T8">
                    <a:pos x="T0" y="T1"/>
                  </a:cxn>
                  <a:cxn ang="T9">
                    <a:pos x="T2" y="T3"/>
                  </a:cxn>
                  <a:cxn ang="T10">
                    <a:pos x="T4" y="T5"/>
                  </a:cxn>
                  <a:cxn ang="T11">
                    <a:pos x="T6" y="T7"/>
                  </a:cxn>
                </a:cxnLst>
                <a:rect l="T12" t="T13" r="T14" b="T15"/>
                <a:pathLst>
                  <a:path w="21600" h="21600">
                    <a:moveTo>
                      <a:pt x="0" y="0"/>
                    </a:moveTo>
                    <a:lnTo>
                      <a:pt x="2435" y="21600"/>
                    </a:lnTo>
                    <a:lnTo>
                      <a:pt x="19165" y="21600"/>
                    </a:lnTo>
                    <a:lnTo>
                      <a:pt x="21600" y="0"/>
                    </a:lnTo>
                    <a:close/>
                  </a:path>
                </a:pathLst>
              </a:custGeom>
              <a:solidFill>
                <a:schemeClr val="bg1"/>
              </a:solidFill>
              <a:ln w="12700">
                <a:solidFill>
                  <a:schemeClr val="bg1"/>
                </a:solidFill>
                <a:miter lim="800000"/>
                <a:headEnd type="none" w="lg" len="med"/>
                <a:tailEnd type="none" w="lg" len="med"/>
              </a:ln>
            </p:spPr>
            <p:txBody>
              <a:bodyPr anchor="ctr">
                <a:spAutoFit/>
              </a:bodyPr>
              <a:lstStyle/>
              <a:p>
                <a:endParaRPr lang="en-US"/>
              </a:p>
            </p:txBody>
          </p:sp>
          <p:grpSp>
            <p:nvGrpSpPr>
              <p:cNvPr id="13" name="Group 20"/>
              <p:cNvGrpSpPr>
                <a:grpSpLocks/>
              </p:cNvGrpSpPr>
              <p:nvPr/>
            </p:nvGrpSpPr>
            <p:grpSpPr bwMode="auto">
              <a:xfrm>
                <a:off x="3382" y="158"/>
                <a:ext cx="486" cy="99"/>
                <a:chOff x="2389" y="172"/>
                <a:chExt cx="729" cy="149"/>
              </a:xfrm>
            </p:grpSpPr>
            <p:sp>
              <p:nvSpPr>
                <p:cNvPr id="53301" name="Freeform 21"/>
                <p:cNvSpPr>
                  <a:spLocks/>
                </p:cNvSpPr>
                <p:nvPr/>
              </p:nvSpPr>
              <p:spPr bwMode="auto">
                <a:xfrm>
                  <a:off x="2389" y="210"/>
                  <a:ext cx="501" cy="111"/>
                </a:xfrm>
                <a:custGeom>
                  <a:avLst/>
                  <a:gdLst>
                    <a:gd name="T0" fmla="*/ 0 w 288"/>
                    <a:gd name="T1" fmla="*/ 86 h 144"/>
                    <a:gd name="T2" fmla="*/ 0 w 288"/>
                    <a:gd name="T3" fmla="*/ 0 h 144"/>
                    <a:gd name="T4" fmla="*/ 872 w 288"/>
                    <a:gd name="T5" fmla="*/ 0 h 144"/>
                    <a:gd name="T6" fmla="*/ 872 w 288"/>
                    <a:gd name="T7" fmla="*/ 86 h 144"/>
                    <a:gd name="T8" fmla="*/ 0 60000 65536"/>
                    <a:gd name="T9" fmla="*/ 0 60000 65536"/>
                    <a:gd name="T10" fmla="*/ 0 60000 65536"/>
                    <a:gd name="T11" fmla="*/ 0 60000 65536"/>
                    <a:gd name="T12" fmla="*/ 0 w 288"/>
                    <a:gd name="T13" fmla="*/ 0 h 144"/>
                    <a:gd name="T14" fmla="*/ 288 w 288"/>
                    <a:gd name="T15" fmla="*/ 144 h 144"/>
                  </a:gdLst>
                  <a:ahLst/>
                  <a:cxnLst>
                    <a:cxn ang="T8">
                      <a:pos x="T0" y="T1"/>
                    </a:cxn>
                    <a:cxn ang="T9">
                      <a:pos x="T2" y="T3"/>
                    </a:cxn>
                    <a:cxn ang="T10">
                      <a:pos x="T4" y="T5"/>
                    </a:cxn>
                    <a:cxn ang="T11">
                      <a:pos x="T6" y="T7"/>
                    </a:cxn>
                  </a:cxnLst>
                  <a:rect l="T12" t="T13" r="T14" b="T15"/>
                  <a:pathLst>
                    <a:path w="288" h="144">
                      <a:moveTo>
                        <a:pt x="0" y="144"/>
                      </a:moveTo>
                      <a:lnTo>
                        <a:pt x="0" y="0"/>
                      </a:lnTo>
                      <a:lnTo>
                        <a:pt x="288" y="0"/>
                      </a:lnTo>
                      <a:lnTo>
                        <a:pt x="288" y="144"/>
                      </a:lnTo>
                    </a:path>
                  </a:pathLst>
                </a:custGeom>
                <a:noFill/>
                <a:ln w="28575">
                  <a:solidFill>
                    <a:schemeClr val="tx1"/>
                  </a:solidFill>
                  <a:round/>
                  <a:headEnd type="none" w="lg" len="med"/>
                  <a:tailEnd type="none" w="lg" len="med"/>
                </a:ln>
              </p:spPr>
              <p:txBody>
                <a:bodyPr anchor="ctr">
                  <a:spAutoFit/>
                </a:bodyPr>
                <a:lstStyle/>
                <a:p>
                  <a:endParaRPr lang="en-US"/>
                </a:p>
              </p:txBody>
            </p:sp>
            <p:sp>
              <p:nvSpPr>
                <p:cNvPr id="53302" name="Line 22"/>
                <p:cNvSpPr>
                  <a:spLocks noChangeShapeType="1"/>
                </p:cNvSpPr>
                <p:nvPr/>
              </p:nvSpPr>
              <p:spPr bwMode="auto">
                <a:xfrm>
                  <a:off x="3118" y="172"/>
                  <a:ext cx="0" cy="80"/>
                </a:xfrm>
                <a:prstGeom prst="line">
                  <a:avLst/>
                </a:prstGeom>
                <a:noFill/>
                <a:ln w="38100">
                  <a:solidFill>
                    <a:schemeClr val="bg1"/>
                  </a:solidFill>
                  <a:round/>
                  <a:headEnd type="none" w="lg" len="med"/>
                  <a:tailEnd type="none" w="lg" len="med"/>
                </a:ln>
              </p:spPr>
              <p:txBody>
                <a:bodyPr wrap="none" anchor="ctr">
                  <a:spAutoFit/>
                </a:bodyPr>
                <a:lstStyle/>
                <a:p>
                  <a:endParaRPr lang="en-US"/>
                </a:p>
              </p:txBody>
            </p:sp>
          </p:grpSp>
        </p:grpSp>
        <p:sp>
          <p:nvSpPr>
            <p:cNvPr id="53280" name="Freeform 207"/>
            <p:cNvSpPr>
              <a:spLocks noChangeArrowheads="1"/>
            </p:cNvSpPr>
            <p:nvPr/>
          </p:nvSpPr>
          <p:spPr bwMode="auto">
            <a:xfrm>
              <a:off x="2720975" y="6745288"/>
              <a:ext cx="5062538" cy="174625"/>
            </a:xfrm>
            <a:custGeom>
              <a:avLst/>
              <a:gdLst>
                <a:gd name="T0" fmla="*/ 0 w 5310835"/>
                <a:gd name="T1" fmla="*/ 0 h 1676060"/>
                <a:gd name="T2" fmla="*/ 4825450 w 5310835"/>
                <a:gd name="T3" fmla="*/ 6786 h 1676060"/>
                <a:gd name="T4" fmla="*/ 0 60000 65536"/>
                <a:gd name="T5" fmla="*/ 0 60000 65536"/>
                <a:gd name="T6" fmla="*/ 0 w 5310835"/>
                <a:gd name="T7" fmla="*/ 0 h 1676060"/>
                <a:gd name="T8" fmla="*/ 5310835 w 5310835"/>
                <a:gd name="T9" fmla="*/ 1676060 h 1676060"/>
              </a:gdLst>
              <a:ahLst/>
              <a:cxnLst>
                <a:cxn ang="T4">
                  <a:pos x="T0" y="T1"/>
                </a:cxn>
                <a:cxn ang="T5">
                  <a:pos x="T2" y="T3"/>
                </a:cxn>
              </a:cxnLst>
              <a:rect l="T6" t="T7" r="T8" b="T9"/>
              <a:pathLst>
                <a:path w="5310835" h="1676060">
                  <a:moveTo>
                    <a:pt x="0" y="0"/>
                  </a:moveTo>
                  <a:cubicBezTo>
                    <a:pt x="28543" y="1676060"/>
                    <a:pt x="3540557" y="414528"/>
                    <a:pt x="5310835" y="621792"/>
                  </a:cubicBezTo>
                </a:path>
              </a:pathLst>
            </a:custGeom>
            <a:noFill/>
            <a:ln w="38100" algn="ctr">
              <a:solidFill>
                <a:schemeClr val="tx1"/>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sp>
          <p:nvSpPr>
            <p:cNvPr id="53281" name="TextBox 189"/>
            <p:cNvSpPr txBox="1">
              <a:spLocks noChangeArrowheads="1"/>
            </p:cNvSpPr>
            <p:nvPr/>
          </p:nvSpPr>
          <p:spPr bwMode="auto">
            <a:xfrm>
              <a:off x="-428625" y="4389438"/>
              <a:ext cx="2794001" cy="1591989"/>
            </a:xfrm>
            <a:prstGeom prst="rect">
              <a:avLst/>
            </a:prstGeom>
            <a:noFill/>
            <a:ln w="9525">
              <a:noFill/>
              <a:miter lim="800000"/>
              <a:headEnd/>
              <a:tailEnd/>
            </a:ln>
          </p:spPr>
          <p:txBody>
            <a:bodyPr wrap="square">
              <a:spAutoFit/>
            </a:bodyPr>
            <a:lstStyle/>
            <a:p>
              <a:r>
                <a:rPr lang="en-US" dirty="0"/>
                <a:t>Open channel supercritical flow</a:t>
              </a:r>
            </a:p>
          </p:txBody>
        </p:sp>
        <p:cxnSp>
          <p:nvCxnSpPr>
            <p:cNvPr id="53282" name="Straight Arrow Connector 199"/>
            <p:cNvCxnSpPr>
              <a:cxnSpLocks noChangeShapeType="1"/>
              <a:stCxn id="53281" idx="3"/>
            </p:cNvCxnSpPr>
            <p:nvPr/>
          </p:nvCxnSpPr>
          <p:spPr bwMode="auto">
            <a:xfrm flipV="1">
              <a:off x="2365376" y="4857751"/>
              <a:ext cx="331788" cy="327681"/>
            </a:xfrm>
            <a:prstGeom prst="straightConnector1">
              <a:avLst/>
            </a:prstGeom>
            <a:noFill/>
            <a:ln w="12700" algn="ctr">
              <a:solidFill>
                <a:schemeClr val="tx1"/>
              </a:solidFill>
              <a:round/>
              <a:headEnd type="none" w="lg" len="med"/>
              <a:tailEnd type="arrow" w="med" len="med"/>
            </a:ln>
          </p:spPr>
        </p:cxnSp>
        <p:sp>
          <p:nvSpPr>
            <p:cNvPr id="53283" name="TextBox 204"/>
            <p:cNvSpPr txBox="1">
              <a:spLocks noChangeArrowheads="1"/>
            </p:cNvSpPr>
            <p:nvPr/>
          </p:nvSpPr>
          <p:spPr bwMode="auto">
            <a:xfrm>
              <a:off x="1646238" y="560388"/>
              <a:ext cx="1928812" cy="522287"/>
            </a:xfrm>
            <a:prstGeom prst="rect">
              <a:avLst/>
            </a:prstGeom>
            <a:noFill/>
            <a:ln w="9525">
              <a:noFill/>
              <a:miter lim="800000"/>
              <a:headEnd/>
              <a:tailEnd/>
            </a:ln>
          </p:spPr>
          <p:txBody>
            <a:bodyPr wrap="none">
              <a:spAutoFit/>
            </a:bodyPr>
            <a:lstStyle/>
            <a:p>
              <a:r>
                <a:rPr lang="en-US"/>
                <a:t>Dosing tube</a:t>
              </a:r>
            </a:p>
          </p:txBody>
        </p:sp>
        <p:cxnSp>
          <p:nvCxnSpPr>
            <p:cNvPr id="53284" name="Straight Arrow Connector 206"/>
            <p:cNvCxnSpPr>
              <a:cxnSpLocks noChangeShapeType="1"/>
              <a:stCxn id="53283" idx="2"/>
              <a:endCxn id="53273" idx="1"/>
            </p:cNvCxnSpPr>
            <p:nvPr/>
          </p:nvCxnSpPr>
          <p:spPr bwMode="auto">
            <a:xfrm rot="5400000">
              <a:off x="693738" y="990600"/>
              <a:ext cx="1824038" cy="2008187"/>
            </a:xfrm>
            <a:prstGeom prst="straightConnector1">
              <a:avLst/>
            </a:prstGeom>
            <a:noFill/>
            <a:ln w="12700" algn="ctr">
              <a:solidFill>
                <a:schemeClr val="tx1"/>
              </a:solidFill>
              <a:round/>
              <a:headEnd type="none" w="lg" len="med"/>
              <a:tailEnd type="arrow" w="med" len="med"/>
            </a:ln>
          </p:spPr>
        </p:cxnSp>
        <p:sp>
          <p:nvSpPr>
            <p:cNvPr id="53285" name="Line 120"/>
            <p:cNvSpPr>
              <a:spLocks noChangeShapeType="1"/>
            </p:cNvSpPr>
            <p:nvPr/>
          </p:nvSpPr>
          <p:spPr bwMode="auto">
            <a:xfrm flipH="1">
              <a:off x="879475" y="2001838"/>
              <a:ext cx="6826250" cy="0"/>
            </a:xfrm>
            <a:prstGeom prst="line">
              <a:avLst/>
            </a:prstGeom>
            <a:noFill/>
            <a:ln w="12700">
              <a:solidFill>
                <a:schemeClr val="tx1"/>
              </a:solidFill>
              <a:prstDash val="dash"/>
              <a:round/>
              <a:headEnd type="none" w="lg" len="med"/>
              <a:tailEnd type="none" w="lg" len="med"/>
            </a:ln>
          </p:spPr>
          <p:txBody>
            <a:bodyPr anchor="ctr">
              <a:spAutoFit/>
            </a:bodyPr>
            <a:lstStyle/>
            <a:p>
              <a:endParaRPr lang="en-US"/>
            </a:p>
          </p:txBody>
        </p:sp>
        <p:grpSp>
          <p:nvGrpSpPr>
            <p:cNvPr id="14" name="Group 196"/>
            <p:cNvGrpSpPr>
              <a:grpSpLocks/>
            </p:cNvGrpSpPr>
            <p:nvPr/>
          </p:nvGrpSpPr>
          <p:grpSpPr bwMode="auto">
            <a:xfrm>
              <a:off x="4081463" y="3279775"/>
              <a:ext cx="4638675" cy="3468688"/>
              <a:chOff x="4081882" y="3280412"/>
              <a:chExt cx="4638255" cy="3468369"/>
            </a:xfrm>
          </p:grpSpPr>
          <p:cxnSp>
            <p:nvCxnSpPr>
              <p:cNvPr id="206" name="Straight Connector 187"/>
              <p:cNvCxnSpPr>
                <a:cxnSpLocks noChangeShapeType="1"/>
              </p:cNvCxnSpPr>
              <p:nvPr/>
            </p:nvCxnSpPr>
            <p:spPr bwMode="auto">
              <a:xfrm rot="5400000">
                <a:off x="2370714" y="5005865"/>
                <a:ext cx="3462020" cy="11112"/>
              </a:xfrm>
              <a:prstGeom prst="line">
                <a:avLst/>
              </a:prstGeom>
              <a:noFill/>
              <a:ln w="254000" algn="ctr">
                <a:solidFill>
                  <a:schemeClr val="bg1">
                    <a:lumMod val="50000"/>
                  </a:schemeClr>
                </a:solidFill>
                <a:round/>
                <a:headEnd type="none" w="lg" len="med"/>
                <a:tailEnd type="none" w="lg" len="med"/>
              </a:ln>
            </p:spPr>
          </p:cxnSp>
          <p:cxnSp>
            <p:nvCxnSpPr>
              <p:cNvPr id="209" name="Straight Connector 189"/>
              <p:cNvCxnSpPr>
                <a:cxnSpLocks noChangeShapeType="1"/>
              </p:cNvCxnSpPr>
              <p:nvPr/>
            </p:nvCxnSpPr>
            <p:spPr bwMode="auto">
              <a:xfrm rot="5400000">
                <a:off x="6983572" y="5012215"/>
                <a:ext cx="3462020" cy="11112"/>
              </a:xfrm>
              <a:prstGeom prst="line">
                <a:avLst/>
              </a:prstGeom>
              <a:noFill/>
              <a:ln w="254000" algn="ctr">
                <a:solidFill>
                  <a:schemeClr val="bg1">
                    <a:lumMod val="50000"/>
                  </a:schemeClr>
                </a:solidFill>
                <a:round/>
                <a:headEnd type="none" w="lg" len="med"/>
                <a:tailEnd type="none" w="lg" len="med"/>
              </a:ln>
            </p:spPr>
          </p:cxnSp>
          <p:cxnSp>
            <p:nvCxnSpPr>
              <p:cNvPr id="210" name="Straight Connector 190"/>
              <p:cNvCxnSpPr>
                <a:cxnSpLocks noChangeShapeType="1"/>
              </p:cNvCxnSpPr>
              <p:nvPr/>
            </p:nvCxnSpPr>
            <p:spPr bwMode="auto">
              <a:xfrm rot="10800000">
                <a:off x="4081882" y="6617030"/>
                <a:ext cx="4635080" cy="12699"/>
              </a:xfrm>
              <a:prstGeom prst="line">
                <a:avLst/>
              </a:prstGeom>
              <a:noFill/>
              <a:ln w="254000" algn="ctr">
                <a:solidFill>
                  <a:schemeClr val="bg1">
                    <a:lumMod val="50000"/>
                  </a:schemeClr>
                </a:solidFill>
                <a:round/>
                <a:headEnd type="none" w="lg" len="med"/>
                <a:tailEnd type="none" w="lg" len="med"/>
              </a:ln>
            </p:spPr>
          </p:cxnSp>
        </p:grpSp>
        <p:sp>
          <p:nvSpPr>
            <p:cNvPr id="211" name="Trapezoid 210"/>
            <p:cNvSpPr/>
            <p:nvPr/>
          </p:nvSpPr>
          <p:spPr>
            <a:xfrm>
              <a:off x="1409700" y="3981450"/>
              <a:ext cx="533400" cy="212725"/>
            </a:xfrm>
            <a:prstGeom prst="trapezoid">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53288" name="Line 117"/>
            <p:cNvSpPr>
              <a:spLocks noChangeShapeType="1"/>
            </p:cNvSpPr>
            <p:nvPr/>
          </p:nvSpPr>
          <p:spPr bwMode="auto">
            <a:xfrm flipV="1">
              <a:off x="1666875" y="3778250"/>
              <a:ext cx="0" cy="268288"/>
            </a:xfrm>
            <a:prstGeom prst="line">
              <a:avLst/>
            </a:prstGeom>
            <a:noFill/>
            <a:ln w="12700">
              <a:solidFill>
                <a:schemeClr val="tx1"/>
              </a:solidFill>
              <a:round/>
              <a:headEnd type="none" w="lg" len="med"/>
              <a:tailEnd type="none" w="lg" len="med"/>
            </a:ln>
          </p:spPr>
          <p:txBody>
            <a:bodyPr anchor="ctr">
              <a:spAutoFit/>
            </a:bodyPr>
            <a:lstStyle/>
            <a:p>
              <a:endParaRPr lang="en-US"/>
            </a:p>
          </p:txBody>
        </p:sp>
      </p:grpSp>
      <p:sp>
        <p:nvSpPr>
          <p:cNvPr id="197" name="Title 204"/>
          <p:cNvSpPr txBox="1">
            <a:spLocks/>
          </p:cNvSpPr>
          <p:nvPr/>
        </p:nvSpPr>
        <p:spPr>
          <a:xfrm>
            <a:off x="457200" y="30798"/>
            <a:ext cx="6705600" cy="10969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Chemical Dose Controller</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00704950"/>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61" name="Title 204"/>
          <p:cNvSpPr>
            <a:spLocks noGrp="1"/>
          </p:cNvSpPr>
          <p:nvPr>
            <p:ph type="title"/>
          </p:nvPr>
        </p:nvSpPr>
        <p:spPr/>
        <p:txBody>
          <a:bodyPr/>
          <a:lstStyle/>
          <a:p>
            <a:pPr eaLnBrk="1" hangingPunct="1"/>
            <a:r>
              <a:rPr lang="en-US" dirty="0" smtClean="0"/>
              <a:t>Decrease Dose</a:t>
            </a:r>
          </a:p>
        </p:txBody>
      </p:sp>
      <p:grpSp>
        <p:nvGrpSpPr>
          <p:cNvPr id="16" name="Group 15"/>
          <p:cNvGrpSpPr/>
          <p:nvPr/>
        </p:nvGrpSpPr>
        <p:grpSpPr>
          <a:xfrm>
            <a:off x="791514" y="1495679"/>
            <a:ext cx="5905041" cy="4752721"/>
            <a:chOff x="-1066800" y="0"/>
            <a:chExt cx="9802813" cy="7889875"/>
          </a:xfrm>
        </p:grpSpPr>
        <p:sp>
          <p:nvSpPr>
            <p:cNvPr id="54274" name="Rectangle 185"/>
            <p:cNvSpPr>
              <a:spLocks noChangeArrowheads="1"/>
            </p:cNvSpPr>
            <p:nvPr/>
          </p:nvSpPr>
          <p:spPr bwMode="auto">
            <a:xfrm>
              <a:off x="4148138" y="4303713"/>
              <a:ext cx="4587875" cy="2316162"/>
            </a:xfrm>
            <a:prstGeom prst="rect">
              <a:avLst/>
            </a:prstGeom>
            <a:solidFill>
              <a:srgbClr val="8EAED2"/>
            </a:solidFill>
            <a:ln w="12700" algn="ctr">
              <a:solidFill>
                <a:schemeClr val="bg2"/>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pic>
          <p:nvPicPr>
            <p:cNvPr id="54275" name="Picture 23"/>
            <p:cNvPicPr>
              <a:picLocks noChangeAspect="1" noChangeArrowheads="1"/>
            </p:cNvPicPr>
            <p:nvPr/>
          </p:nvPicPr>
          <p:blipFill>
            <a:blip r:embed="rId3" cstate="print"/>
            <a:srcRect/>
            <a:stretch>
              <a:fillRect/>
            </a:stretch>
          </p:blipFill>
          <p:spPr bwMode="auto">
            <a:xfrm>
              <a:off x="7138988" y="4264025"/>
              <a:ext cx="130175" cy="2157413"/>
            </a:xfrm>
            <a:prstGeom prst="rect">
              <a:avLst/>
            </a:prstGeom>
            <a:noFill/>
            <a:ln w="12700">
              <a:noFill/>
              <a:miter lim="800000"/>
              <a:headEnd type="none" w="lg" len="med"/>
              <a:tailEnd type="none" w="lg" len="med"/>
            </a:ln>
          </p:spPr>
        </p:pic>
        <p:grpSp>
          <p:nvGrpSpPr>
            <p:cNvPr id="2" name="Group 24"/>
            <p:cNvGrpSpPr>
              <a:grpSpLocks/>
            </p:cNvGrpSpPr>
            <p:nvPr/>
          </p:nvGrpSpPr>
          <p:grpSpPr bwMode="auto">
            <a:xfrm>
              <a:off x="7313613" y="4275138"/>
              <a:ext cx="153987" cy="2084387"/>
              <a:chOff x="3703" y="1140"/>
              <a:chExt cx="144" cy="1959"/>
            </a:xfrm>
          </p:grpSpPr>
          <p:sp>
            <p:nvSpPr>
              <p:cNvPr id="54406" name="Line 25"/>
              <p:cNvSpPr>
                <a:spLocks noChangeShapeType="1"/>
              </p:cNvSpPr>
              <p:nvPr/>
            </p:nvSpPr>
            <p:spPr bwMode="auto">
              <a:xfrm flipV="1">
                <a:off x="3847" y="1524"/>
                <a:ext cx="0" cy="1575"/>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4407" name="Line 26"/>
              <p:cNvSpPr>
                <a:spLocks noChangeShapeType="1"/>
              </p:cNvSpPr>
              <p:nvPr/>
            </p:nvSpPr>
            <p:spPr bwMode="auto">
              <a:xfrm flipH="1">
                <a:off x="3703" y="261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08" name="Line 27"/>
              <p:cNvSpPr>
                <a:spLocks noChangeShapeType="1"/>
              </p:cNvSpPr>
              <p:nvPr/>
            </p:nvSpPr>
            <p:spPr bwMode="auto">
              <a:xfrm flipH="1">
                <a:off x="3703" y="252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09" name="Line 28"/>
              <p:cNvSpPr>
                <a:spLocks noChangeShapeType="1"/>
              </p:cNvSpPr>
              <p:nvPr/>
            </p:nvSpPr>
            <p:spPr bwMode="auto">
              <a:xfrm flipH="1">
                <a:off x="3703" y="242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10" name="Line 29"/>
              <p:cNvSpPr>
                <a:spLocks noChangeShapeType="1"/>
              </p:cNvSpPr>
              <p:nvPr/>
            </p:nvSpPr>
            <p:spPr bwMode="auto">
              <a:xfrm flipH="1">
                <a:off x="3703" y="233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11" name="Line 3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12" name="Line 3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13" name="Line 3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14" name="Line 3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15" name="Line 3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16" name="Line 3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17" name="Line 3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18" name="Line 3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19" name="Line 38"/>
              <p:cNvSpPr>
                <a:spLocks noChangeShapeType="1"/>
              </p:cNvSpPr>
              <p:nvPr/>
            </p:nvSpPr>
            <p:spPr bwMode="auto">
              <a:xfrm flipH="1">
                <a:off x="3799" y="257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20" name="Line 39"/>
              <p:cNvSpPr>
                <a:spLocks noChangeShapeType="1"/>
              </p:cNvSpPr>
              <p:nvPr/>
            </p:nvSpPr>
            <p:spPr bwMode="auto">
              <a:xfrm flipH="1">
                <a:off x="3799" y="247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21" name="Line 40"/>
              <p:cNvSpPr>
                <a:spLocks noChangeShapeType="1"/>
              </p:cNvSpPr>
              <p:nvPr/>
            </p:nvSpPr>
            <p:spPr bwMode="auto">
              <a:xfrm flipH="1">
                <a:off x="3799" y="237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22" name="Line 41"/>
              <p:cNvSpPr>
                <a:spLocks noChangeShapeType="1"/>
              </p:cNvSpPr>
              <p:nvPr/>
            </p:nvSpPr>
            <p:spPr bwMode="auto">
              <a:xfrm flipH="1">
                <a:off x="3799" y="228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23" name="Line 4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24" name="Line 4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25" name="Line 4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26" name="Line 4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27" name="Line 4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28" name="Line 4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29" name="Line 4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30" name="Line 49"/>
              <p:cNvSpPr>
                <a:spLocks noChangeShapeType="1"/>
              </p:cNvSpPr>
              <p:nvPr/>
            </p:nvSpPr>
            <p:spPr bwMode="auto">
              <a:xfrm flipV="1">
                <a:off x="3847" y="1140"/>
                <a:ext cx="0" cy="1104"/>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31" name="Line 5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32" name="Line 5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33" name="Line 5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34" name="Line 5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35" name="Line 5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36" name="Line 5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37" name="Line 5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38" name="Line 5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39" name="Line 58"/>
              <p:cNvSpPr>
                <a:spLocks noChangeShapeType="1"/>
              </p:cNvSpPr>
              <p:nvPr/>
            </p:nvSpPr>
            <p:spPr bwMode="auto">
              <a:xfrm flipH="1">
                <a:off x="3703" y="146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40" name="Line 59"/>
              <p:cNvSpPr>
                <a:spLocks noChangeShapeType="1"/>
              </p:cNvSpPr>
              <p:nvPr/>
            </p:nvSpPr>
            <p:spPr bwMode="auto">
              <a:xfrm flipH="1">
                <a:off x="3703" y="137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41" name="Line 60"/>
              <p:cNvSpPr>
                <a:spLocks noChangeShapeType="1"/>
              </p:cNvSpPr>
              <p:nvPr/>
            </p:nvSpPr>
            <p:spPr bwMode="auto">
              <a:xfrm flipH="1">
                <a:off x="3703" y="127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42" name="Line 61"/>
              <p:cNvSpPr>
                <a:spLocks noChangeShapeType="1"/>
              </p:cNvSpPr>
              <p:nvPr/>
            </p:nvSpPr>
            <p:spPr bwMode="auto">
              <a:xfrm flipH="1">
                <a:off x="3703" y="117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43" name="Line 6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44" name="Line 6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45" name="Line 6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46" name="Line 6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47" name="Line 6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48" name="Line 6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49" name="Line 6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50" name="Line 69"/>
              <p:cNvSpPr>
                <a:spLocks noChangeShapeType="1"/>
              </p:cNvSpPr>
              <p:nvPr/>
            </p:nvSpPr>
            <p:spPr bwMode="auto">
              <a:xfrm flipH="1">
                <a:off x="3799" y="151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51" name="Line 70"/>
              <p:cNvSpPr>
                <a:spLocks noChangeShapeType="1"/>
              </p:cNvSpPr>
              <p:nvPr/>
            </p:nvSpPr>
            <p:spPr bwMode="auto">
              <a:xfrm flipH="1">
                <a:off x="3799" y="141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52" name="Line 71"/>
              <p:cNvSpPr>
                <a:spLocks noChangeShapeType="1"/>
              </p:cNvSpPr>
              <p:nvPr/>
            </p:nvSpPr>
            <p:spPr bwMode="auto">
              <a:xfrm flipH="1">
                <a:off x="3799" y="132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53" name="Line 72"/>
              <p:cNvSpPr>
                <a:spLocks noChangeShapeType="1"/>
              </p:cNvSpPr>
              <p:nvPr/>
            </p:nvSpPr>
            <p:spPr bwMode="auto">
              <a:xfrm flipH="1">
                <a:off x="3799" y="122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54" name="Line 73"/>
              <p:cNvSpPr>
                <a:spLocks noChangeShapeType="1"/>
              </p:cNvSpPr>
              <p:nvPr/>
            </p:nvSpPr>
            <p:spPr bwMode="auto">
              <a:xfrm flipH="1">
                <a:off x="3703" y="3099"/>
                <a:ext cx="144" cy="0"/>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4455" name="Line 74"/>
              <p:cNvSpPr>
                <a:spLocks noChangeShapeType="1"/>
              </p:cNvSpPr>
              <p:nvPr/>
            </p:nvSpPr>
            <p:spPr bwMode="auto">
              <a:xfrm flipH="1">
                <a:off x="3703" y="300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56" name="Line 75"/>
              <p:cNvSpPr>
                <a:spLocks noChangeShapeType="1"/>
              </p:cNvSpPr>
              <p:nvPr/>
            </p:nvSpPr>
            <p:spPr bwMode="auto">
              <a:xfrm flipH="1">
                <a:off x="3703" y="290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57" name="Line 76"/>
              <p:cNvSpPr>
                <a:spLocks noChangeShapeType="1"/>
              </p:cNvSpPr>
              <p:nvPr/>
            </p:nvSpPr>
            <p:spPr bwMode="auto">
              <a:xfrm flipH="1">
                <a:off x="3703" y="281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58" name="Line 77"/>
              <p:cNvSpPr>
                <a:spLocks noChangeShapeType="1"/>
              </p:cNvSpPr>
              <p:nvPr/>
            </p:nvSpPr>
            <p:spPr bwMode="auto">
              <a:xfrm flipH="1">
                <a:off x="3703" y="271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59" name="Line 78"/>
              <p:cNvSpPr>
                <a:spLocks noChangeShapeType="1"/>
              </p:cNvSpPr>
              <p:nvPr/>
            </p:nvSpPr>
            <p:spPr bwMode="auto">
              <a:xfrm flipH="1">
                <a:off x="3799" y="305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60" name="Line 79"/>
              <p:cNvSpPr>
                <a:spLocks noChangeShapeType="1"/>
              </p:cNvSpPr>
              <p:nvPr/>
            </p:nvSpPr>
            <p:spPr bwMode="auto">
              <a:xfrm flipH="1">
                <a:off x="3799" y="295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61" name="Line 80"/>
              <p:cNvSpPr>
                <a:spLocks noChangeShapeType="1"/>
              </p:cNvSpPr>
              <p:nvPr/>
            </p:nvSpPr>
            <p:spPr bwMode="auto">
              <a:xfrm flipH="1">
                <a:off x="3799" y="285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62" name="Line 81"/>
              <p:cNvSpPr>
                <a:spLocks noChangeShapeType="1"/>
              </p:cNvSpPr>
              <p:nvPr/>
            </p:nvSpPr>
            <p:spPr bwMode="auto">
              <a:xfrm flipH="1">
                <a:off x="3799" y="276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63" name="Line 82"/>
              <p:cNvSpPr>
                <a:spLocks noChangeShapeType="1"/>
              </p:cNvSpPr>
              <p:nvPr/>
            </p:nvSpPr>
            <p:spPr bwMode="auto">
              <a:xfrm flipH="1">
                <a:off x="3799" y="266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3" name="Group 83"/>
            <p:cNvGrpSpPr>
              <a:grpSpLocks/>
            </p:cNvGrpSpPr>
            <p:nvPr/>
          </p:nvGrpSpPr>
          <p:grpSpPr bwMode="auto">
            <a:xfrm>
              <a:off x="7494588" y="6311900"/>
              <a:ext cx="620712" cy="88900"/>
              <a:chOff x="4147" y="3703"/>
              <a:chExt cx="391" cy="56"/>
            </a:xfrm>
          </p:grpSpPr>
          <p:sp>
            <p:nvSpPr>
              <p:cNvPr id="54401" name="Oval 84"/>
              <p:cNvSpPr>
                <a:spLocks noChangeArrowheads="1"/>
              </p:cNvSpPr>
              <p:nvPr/>
            </p:nvSpPr>
            <p:spPr bwMode="auto">
              <a:xfrm>
                <a:off x="4147"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02" name="Oval 85"/>
              <p:cNvSpPr>
                <a:spLocks noChangeArrowheads="1"/>
              </p:cNvSpPr>
              <p:nvPr/>
            </p:nvSpPr>
            <p:spPr bwMode="auto">
              <a:xfrm>
                <a:off x="4230"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03" name="Oval 86"/>
              <p:cNvSpPr>
                <a:spLocks noChangeArrowheads="1"/>
              </p:cNvSpPr>
              <p:nvPr/>
            </p:nvSpPr>
            <p:spPr bwMode="auto">
              <a:xfrm>
                <a:off x="4314"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04" name="Oval 87"/>
              <p:cNvSpPr>
                <a:spLocks noChangeArrowheads="1"/>
              </p:cNvSpPr>
              <p:nvPr/>
            </p:nvSpPr>
            <p:spPr bwMode="auto">
              <a:xfrm>
                <a:off x="4398"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05" name="Oval 88"/>
              <p:cNvSpPr>
                <a:spLocks noChangeArrowheads="1"/>
              </p:cNvSpPr>
              <p:nvPr/>
            </p:nvSpPr>
            <p:spPr bwMode="auto">
              <a:xfrm>
                <a:off x="4482"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4" name="Group 89"/>
            <p:cNvGrpSpPr>
              <a:grpSpLocks/>
            </p:cNvGrpSpPr>
            <p:nvPr/>
          </p:nvGrpSpPr>
          <p:grpSpPr bwMode="auto">
            <a:xfrm>
              <a:off x="7627938" y="6108700"/>
              <a:ext cx="355600" cy="88900"/>
              <a:chOff x="4235" y="3596"/>
              <a:chExt cx="224" cy="56"/>
            </a:xfrm>
          </p:grpSpPr>
          <p:sp>
            <p:nvSpPr>
              <p:cNvPr id="54398" name="Oval 90"/>
              <p:cNvSpPr>
                <a:spLocks noChangeArrowheads="1"/>
              </p:cNvSpPr>
              <p:nvPr/>
            </p:nvSpPr>
            <p:spPr bwMode="auto">
              <a:xfrm>
                <a:off x="4235" y="359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99" name="Oval 91"/>
              <p:cNvSpPr>
                <a:spLocks noChangeArrowheads="1"/>
              </p:cNvSpPr>
              <p:nvPr/>
            </p:nvSpPr>
            <p:spPr bwMode="auto">
              <a:xfrm>
                <a:off x="4319" y="359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4400" name="Oval 92"/>
              <p:cNvSpPr>
                <a:spLocks noChangeArrowheads="1"/>
              </p:cNvSpPr>
              <p:nvPr/>
            </p:nvSpPr>
            <p:spPr bwMode="auto">
              <a:xfrm>
                <a:off x="4403" y="359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5" name="Group 93"/>
            <p:cNvGrpSpPr>
              <a:grpSpLocks/>
            </p:cNvGrpSpPr>
            <p:nvPr/>
          </p:nvGrpSpPr>
          <p:grpSpPr bwMode="auto">
            <a:xfrm>
              <a:off x="7627938" y="5907088"/>
              <a:ext cx="355600" cy="88900"/>
              <a:chOff x="4233" y="3461"/>
              <a:chExt cx="224" cy="56"/>
            </a:xfrm>
          </p:grpSpPr>
          <p:sp>
            <p:nvSpPr>
              <p:cNvPr id="54395" name="Oval 94"/>
              <p:cNvSpPr>
                <a:spLocks noChangeArrowheads="1"/>
              </p:cNvSpPr>
              <p:nvPr/>
            </p:nvSpPr>
            <p:spPr bwMode="auto">
              <a:xfrm>
                <a:off x="4233" y="346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96" name="Oval 95"/>
              <p:cNvSpPr>
                <a:spLocks noChangeArrowheads="1"/>
              </p:cNvSpPr>
              <p:nvPr/>
            </p:nvSpPr>
            <p:spPr bwMode="auto">
              <a:xfrm>
                <a:off x="4317" y="346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97" name="Oval 96"/>
              <p:cNvSpPr>
                <a:spLocks noChangeArrowheads="1"/>
              </p:cNvSpPr>
              <p:nvPr/>
            </p:nvSpPr>
            <p:spPr bwMode="auto">
              <a:xfrm>
                <a:off x="4401" y="346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6" name="Group 97"/>
            <p:cNvGrpSpPr>
              <a:grpSpLocks/>
            </p:cNvGrpSpPr>
            <p:nvPr/>
          </p:nvGrpSpPr>
          <p:grpSpPr bwMode="auto">
            <a:xfrm>
              <a:off x="7693025" y="5705475"/>
              <a:ext cx="222250" cy="88900"/>
              <a:chOff x="4231" y="3326"/>
              <a:chExt cx="140" cy="56"/>
            </a:xfrm>
          </p:grpSpPr>
          <p:sp>
            <p:nvSpPr>
              <p:cNvPr id="54393" name="Oval 98"/>
              <p:cNvSpPr>
                <a:spLocks noChangeArrowheads="1"/>
              </p:cNvSpPr>
              <p:nvPr/>
            </p:nvSpPr>
            <p:spPr bwMode="auto">
              <a:xfrm>
                <a:off x="4231" y="332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94" name="Oval 99"/>
              <p:cNvSpPr>
                <a:spLocks noChangeArrowheads="1"/>
              </p:cNvSpPr>
              <p:nvPr/>
            </p:nvSpPr>
            <p:spPr bwMode="auto">
              <a:xfrm>
                <a:off x="4315" y="332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7" name="Group 100"/>
            <p:cNvGrpSpPr>
              <a:grpSpLocks/>
            </p:cNvGrpSpPr>
            <p:nvPr/>
          </p:nvGrpSpPr>
          <p:grpSpPr bwMode="auto">
            <a:xfrm>
              <a:off x="7693025" y="5502275"/>
              <a:ext cx="222250" cy="88900"/>
              <a:chOff x="4229" y="3191"/>
              <a:chExt cx="140" cy="56"/>
            </a:xfrm>
          </p:grpSpPr>
          <p:sp>
            <p:nvSpPr>
              <p:cNvPr id="54391" name="Oval 101"/>
              <p:cNvSpPr>
                <a:spLocks noChangeArrowheads="1"/>
              </p:cNvSpPr>
              <p:nvPr/>
            </p:nvSpPr>
            <p:spPr bwMode="auto">
              <a:xfrm>
                <a:off x="4229" y="319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92" name="Oval 102"/>
              <p:cNvSpPr>
                <a:spLocks noChangeArrowheads="1"/>
              </p:cNvSpPr>
              <p:nvPr/>
            </p:nvSpPr>
            <p:spPr bwMode="auto">
              <a:xfrm>
                <a:off x="4313" y="319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8" name="Group 103"/>
            <p:cNvGrpSpPr>
              <a:grpSpLocks/>
            </p:cNvGrpSpPr>
            <p:nvPr/>
          </p:nvGrpSpPr>
          <p:grpSpPr bwMode="auto">
            <a:xfrm>
              <a:off x="7693025" y="5300663"/>
              <a:ext cx="222250" cy="88900"/>
              <a:chOff x="4227" y="3056"/>
              <a:chExt cx="140" cy="56"/>
            </a:xfrm>
          </p:grpSpPr>
          <p:sp>
            <p:nvSpPr>
              <p:cNvPr id="54389" name="Oval 104"/>
              <p:cNvSpPr>
                <a:spLocks noChangeArrowheads="1"/>
              </p:cNvSpPr>
              <p:nvPr/>
            </p:nvSpPr>
            <p:spPr bwMode="auto">
              <a:xfrm>
                <a:off x="4227" y="305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90" name="Oval 105"/>
              <p:cNvSpPr>
                <a:spLocks noChangeArrowheads="1"/>
              </p:cNvSpPr>
              <p:nvPr/>
            </p:nvSpPr>
            <p:spPr bwMode="auto">
              <a:xfrm>
                <a:off x="4311" y="305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sp>
          <p:nvSpPr>
            <p:cNvPr id="54283" name="Oval 106"/>
            <p:cNvSpPr>
              <a:spLocks noChangeArrowheads="1"/>
            </p:cNvSpPr>
            <p:nvPr/>
          </p:nvSpPr>
          <p:spPr bwMode="auto">
            <a:xfrm>
              <a:off x="7759700" y="5099050"/>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4284" name="Oval 107"/>
            <p:cNvSpPr>
              <a:spLocks noChangeArrowheads="1"/>
            </p:cNvSpPr>
            <p:nvPr/>
          </p:nvSpPr>
          <p:spPr bwMode="auto">
            <a:xfrm>
              <a:off x="7759700" y="4895850"/>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4285" name="Oval 108"/>
            <p:cNvSpPr>
              <a:spLocks noChangeArrowheads="1"/>
            </p:cNvSpPr>
            <p:nvPr/>
          </p:nvSpPr>
          <p:spPr bwMode="auto">
            <a:xfrm>
              <a:off x="7759700" y="4694238"/>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4286" name="Oval 109"/>
            <p:cNvSpPr>
              <a:spLocks noChangeArrowheads="1"/>
            </p:cNvSpPr>
            <p:nvPr/>
          </p:nvSpPr>
          <p:spPr bwMode="auto">
            <a:xfrm>
              <a:off x="7759700" y="4492625"/>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4287" name="Oval 110"/>
            <p:cNvSpPr>
              <a:spLocks noChangeArrowheads="1"/>
            </p:cNvSpPr>
            <p:nvPr/>
          </p:nvSpPr>
          <p:spPr bwMode="auto">
            <a:xfrm>
              <a:off x="7759700" y="4291013"/>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4288" name="Line 117"/>
            <p:cNvSpPr>
              <a:spLocks noChangeShapeType="1"/>
            </p:cNvSpPr>
            <p:nvPr/>
          </p:nvSpPr>
          <p:spPr bwMode="auto">
            <a:xfrm>
              <a:off x="6121400" y="0"/>
              <a:ext cx="0" cy="3919538"/>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4289" name="Line 119"/>
            <p:cNvSpPr>
              <a:spLocks noChangeShapeType="1"/>
            </p:cNvSpPr>
            <p:nvPr/>
          </p:nvSpPr>
          <p:spPr bwMode="auto">
            <a:xfrm flipH="1">
              <a:off x="2846388" y="3025775"/>
              <a:ext cx="4832350" cy="0"/>
            </a:xfrm>
            <a:prstGeom prst="line">
              <a:avLst/>
            </a:prstGeom>
            <a:noFill/>
            <a:ln w="12700">
              <a:solidFill>
                <a:schemeClr val="tx1"/>
              </a:solidFill>
              <a:prstDash val="dash"/>
              <a:round/>
              <a:headEnd type="none" w="lg" len="med"/>
              <a:tailEnd type="none" w="lg" len="med"/>
            </a:ln>
          </p:spPr>
          <p:txBody>
            <a:bodyPr anchor="ctr">
              <a:spAutoFit/>
            </a:bodyPr>
            <a:lstStyle/>
            <a:p>
              <a:endParaRPr lang="en-US"/>
            </a:p>
          </p:txBody>
        </p:sp>
        <p:sp>
          <p:nvSpPr>
            <p:cNvPr id="54290" name="Line 127"/>
            <p:cNvSpPr>
              <a:spLocks noChangeShapeType="1"/>
            </p:cNvSpPr>
            <p:nvPr/>
          </p:nvSpPr>
          <p:spPr bwMode="auto">
            <a:xfrm flipH="1">
              <a:off x="1601788" y="39688"/>
              <a:ext cx="4529137" cy="3746500"/>
            </a:xfrm>
            <a:prstGeom prst="line">
              <a:avLst/>
            </a:prstGeom>
            <a:noFill/>
            <a:ln w="76200">
              <a:solidFill>
                <a:srgbClr val="000000"/>
              </a:solidFill>
              <a:round/>
              <a:headEnd type="none" w="lg" len="med"/>
              <a:tailEnd type="none" w="lg" len="med"/>
            </a:ln>
          </p:spPr>
          <p:txBody>
            <a:bodyPr anchor="ctr">
              <a:spAutoFit/>
            </a:bodyPr>
            <a:lstStyle/>
            <a:p>
              <a:endParaRPr lang="en-US"/>
            </a:p>
          </p:txBody>
        </p:sp>
        <p:sp>
          <p:nvSpPr>
            <p:cNvPr id="54291" name="Line 198"/>
            <p:cNvSpPr>
              <a:spLocks noChangeShapeType="1"/>
            </p:cNvSpPr>
            <p:nvPr/>
          </p:nvSpPr>
          <p:spPr bwMode="auto">
            <a:xfrm flipH="1">
              <a:off x="7696200" y="1978025"/>
              <a:ext cx="0" cy="1069975"/>
            </a:xfrm>
            <a:prstGeom prst="line">
              <a:avLst/>
            </a:prstGeom>
            <a:noFill/>
            <a:ln w="12700">
              <a:solidFill>
                <a:schemeClr val="tx1"/>
              </a:solidFill>
              <a:round/>
              <a:headEnd type="triangle" w="med" len="med"/>
              <a:tailEnd type="triangle" w="med" len="med"/>
            </a:ln>
          </p:spPr>
          <p:txBody>
            <a:bodyPr anchor="ctr">
              <a:spAutoFit/>
            </a:bodyPr>
            <a:lstStyle/>
            <a:p>
              <a:endParaRPr lang="en-US"/>
            </a:p>
          </p:txBody>
        </p:sp>
        <p:sp>
          <p:nvSpPr>
            <p:cNvPr id="54292" name="Rectangle 199"/>
            <p:cNvSpPr>
              <a:spLocks noChangeArrowheads="1"/>
            </p:cNvSpPr>
            <p:nvPr/>
          </p:nvSpPr>
          <p:spPr bwMode="auto">
            <a:xfrm rot="-5400000">
              <a:off x="7539831" y="2309019"/>
              <a:ext cx="369888" cy="400050"/>
            </a:xfrm>
            <a:prstGeom prst="rect">
              <a:avLst/>
            </a:prstGeom>
            <a:solidFill>
              <a:schemeClr val="bg1"/>
            </a:solidFill>
            <a:ln w="12700">
              <a:noFill/>
              <a:miter lim="800000"/>
              <a:headEnd type="none" w="lg" len="med"/>
              <a:tailEnd type="none" w="lg" len="med"/>
            </a:ln>
          </p:spPr>
          <p:txBody>
            <a:bodyPr wrap="none">
              <a:spAutoFit/>
            </a:bodyPr>
            <a:lstStyle/>
            <a:p>
              <a:r>
                <a:rPr lang="en-US" sz="2000" b="1"/>
                <a:t>H</a:t>
              </a:r>
            </a:p>
          </p:txBody>
        </p:sp>
        <p:sp>
          <p:nvSpPr>
            <p:cNvPr id="54293" name="Rectangle 115"/>
            <p:cNvSpPr>
              <a:spLocks noChangeArrowheads="1"/>
            </p:cNvSpPr>
            <p:nvPr/>
          </p:nvSpPr>
          <p:spPr bwMode="auto">
            <a:xfrm>
              <a:off x="5776913" y="3810000"/>
              <a:ext cx="688975" cy="1139825"/>
            </a:xfrm>
            <a:prstGeom prst="rect">
              <a:avLst/>
            </a:prstGeom>
            <a:solidFill>
              <a:srgbClr val="F14343"/>
            </a:solidFill>
            <a:ln w="12700">
              <a:solidFill>
                <a:schemeClr val="tx1"/>
              </a:solidFill>
              <a:miter lim="800000"/>
              <a:headEnd type="none" w="lg" len="med"/>
              <a:tailEnd type="none" w="lg" len="med"/>
            </a:ln>
          </p:spPr>
          <p:txBody>
            <a:bodyPr wrap="none" anchor="ctr">
              <a:spAutoFit/>
            </a:bodyPr>
            <a:lstStyle/>
            <a:p>
              <a:endParaRPr lang="en-US"/>
            </a:p>
          </p:txBody>
        </p:sp>
        <p:grpSp>
          <p:nvGrpSpPr>
            <p:cNvPr id="9" name="Group 5"/>
            <p:cNvGrpSpPr>
              <a:grpSpLocks/>
            </p:cNvGrpSpPr>
            <p:nvPr/>
          </p:nvGrpSpPr>
          <p:grpSpPr bwMode="auto">
            <a:xfrm>
              <a:off x="7477125" y="1582738"/>
              <a:ext cx="663575" cy="6307137"/>
              <a:chOff x="4136" y="724"/>
              <a:chExt cx="418" cy="2058"/>
            </a:xfrm>
          </p:grpSpPr>
          <p:sp>
            <p:nvSpPr>
              <p:cNvPr id="54387" name="Line 6"/>
              <p:cNvSpPr>
                <a:spLocks noChangeShapeType="1"/>
              </p:cNvSpPr>
              <p:nvPr/>
            </p:nvSpPr>
            <p:spPr bwMode="auto">
              <a:xfrm flipV="1">
                <a:off x="4554" y="724"/>
                <a:ext cx="0" cy="2051"/>
              </a:xfrm>
              <a:prstGeom prst="line">
                <a:avLst/>
              </a:prstGeom>
              <a:noFill/>
              <a:ln w="28575">
                <a:solidFill>
                  <a:schemeClr val="tx1"/>
                </a:solidFill>
                <a:round/>
                <a:headEnd type="none" w="lg" len="med"/>
                <a:tailEnd type="none" w="lg" len="med"/>
              </a:ln>
            </p:spPr>
            <p:txBody>
              <a:bodyPr anchor="ctr">
                <a:spAutoFit/>
              </a:bodyPr>
              <a:lstStyle/>
              <a:p>
                <a:endParaRPr lang="en-US"/>
              </a:p>
            </p:txBody>
          </p:sp>
          <p:sp>
            <p:nvSpPr>
              <p:cNvPr id="54388" name="Line 7"/>
              <p:cNvSpPr>
                <a:spLocks noChangeShapeType="1"/>
              </p:cNvSpPr>
              <p:nvPr/>
            </p:nvSpPr>
            <p:spPr bwMode="auto">
              <a:xfrm flipV="1">
                <a:off x="4136" y="724"/>
                <a:ext cx="0" cy="2058"/>
              </a:xfrm>
              <a:prstGeom prst="line">
                <a:avLst/>
              </a:prstGeom>
              <a:noFill/>
              <a:ln w="28575">
                <a:solidFill>
                  <a:schemeClr val="tx1"/>
                </a:solidFill>
                <a:round/>
                <a:headEnd type="none" w="lg" len="med"/>
                <a:tailEnd type="none" w="lg" len="med"/>
              </a:ln>
            </p:spPr>
            <p:txBody>
              <a:bodyPr anchor="ctr">
                <a:spAutoFit/>
              </a:bodyPr>
              <a:lstStyle/>
              <a:p>
                <a:endParaRPr lang="en-US"/>
              </a:p>
            </p:txBody>
          </p:sp>
        </p:grpSp>
        <p:sp>
          <p:nvSpPr>
            <p:cNvPr id="54295" name="Rectangle 112"/>
            <p:cNvSpPr>
              <a:spLocks noChangeArrowheads="1"/>
            </p:cNvSpPr>
            <p:nvPr/>
          </p:nvSpPr>
          <p:spPr bwMode="auto">
            <a:xfrm>
              <a:off x="7483475" y="6499225"/>
              <a:ext cx="646113" cy="523875"/>
            </a:xfrm>
            <a:prstGeom prst="rect">
              <a:avLst/>
            </a:prstGeom>
            <a:solidFill>
              <a:srgbClr val="8EAED2"/>
            </a:solidFill>
            <a:ln w="12700">
              <a:noFill/>
              <a:miter lim="800000"/>
              <a:headEnd type="none" w="lg" len="med"/>
              <a:tailEnd type="none" w="lg" len="med"/>
            </a:ln>
          </p:spPr>
          <p:txBody>
            <a:bodyPr anchor="ctr">
              <a:spAutoFit/>
            </a:bodyPr>
            <a:lstStyle/>
            <a:p>
              <a:endParaRPr lang="en-US"/>
            </a:p>
          </p:txBody>
        </p:sp>
        <p:sp>
          <p:nvSpPr>
            <p:cNvPr id="54296" name="Freeform 199"/>
            <p:cNvSpPr>
              <a:spLocks noChangeArrowheads="1"/>
            </p:cNvSpPr>
            <p:nvPr/>
          </p:nvSpPr>
          <p:spPr bwMode="auto">
            <a:xfrm>
              <a:off x="152400" y="2209800"/>
              <a:ext cx="2762250" cy="808038"/>
            </a:xfrm>
            <a:custGeom>
              <a:avLst/>
              <a:gdLst>
                <a:gd name="T0" fmla="*/ 186126 w 2767148"/>
                <a:gd name="T1" fmla="*/ 0 h 1225190"/>
                <a:gd name="T2" fmla="*/ 479446 w 2767148"/>
                <a:gd name="T3" fmla="*/ 403063 h 1225190"/>
                <a:gd name="T4" fmla="*/ 2757361 w 2767148"/>
                <a:gd name="T5" fmla="*/ 532708 h 1225190"/>
                <a:gd name="T6" fmla="*/ 0 60000 65536"/>
                <a:gd name="T7" fmla="*/ 0 60000 65536"/>
                <a:gd name="T8" fmla="*/ 0 60000 65536"/>
                <a:gd name="T9" fmla="*/ 0 w 2767148"/>
                <a:gd name="T10" fmla="*/ 0 h 1225190"/>
                <a:gd name="T11" fmla="*/ 2767148 w 2767148"/>
                <a:gd name="T12" fmla="*/ 1225190 h 1225190"/>
              </a:gdLst>
              <a:ahLst/>
              <a:cxnLst>
                <a:cxn ang="T6">
                  <a:pos x="T0" y="T1"/>
                </a:cxn>
                <a:cxn ang="T7">
                  <a:pos x="T2" y="T3"/>
                </a:cxn>
                <a:cxn ang="T8">
                  <a:pos x="T4" y="T5"/>
                </a:cxn>
              </a:cxnLst>
              <a:rect l="T9" t="T10" r="T11" b="T12"/>
              <a:pathLst>
                <a:path w="2767148" h="1225190">
                  <a:moveTo>
                    <a:pt x="186787" y="0"/>
                  </a:moveTo>
                  <a:cubicBezTo>
                    <a:pt x="0" y="21211"/>
                    <a:pt x="51088" y="722818"/>
                    <a:pt x="481148" y="927016"/>
                  </a:cubicBezTo>
                  <a:cubicBezTo>
                    <a:pt x="911208" y="1131214"/>
                    <a:pt x="1746730" y="1173837"/>
                    <a:pt x="2767148" y="1225190"/>
                  </a:cubicBezTo>
                </a:path>
              </a:pathLst>
            </a:custGeom>
            <a:noFill/>
            <a:ln w="38100" algn="ctr">
              <a:solidFill>
                <a:schemeClr val="tx1"/>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sp>
          <p:nvSpPr>
            <p:cNvPr id="54297" name="Line 118"/>
            <p:cNvSpPr>
              <a:spLocks noChangeShapeType="1"/>
            </p:cNvSpPr>
            <p:nvPr/>
          </p:nvSpPr>
          <p:spPr bwMode="auto">
            <a:xfrm flipV="1">
              <a:off x="4114800" y="2038350"/>
              <a:ext cx="0" cy="1695450"/>
            </a:xfrm>
            <a:prstGeom prst="line">
              <a:avLst/>
            </a:prstGeom>
            <a:noFill/>
            <a:ln w="76200">
              <a:solidFill>
                <a:srgbClr val="000000"/>
              </a:solidFill>
              <a:round/>
              <a:headEnd type="none" w="lg" len="med"/>
              <a:tailEnd type="none" w="lg" len="med"/>
            </a:ln>
          </p:spPr>
          <p:txBody>
            <a:bodyPr anchor="ctr">
              <a:spAutoFit/>
            </a:bodyPr>
            <a:lstStyle/>
            <a:p>
              <a:endParaRPr lang="en-US"/>
            </a:p>
          </p:txBody>
        </p:sp>
        <p:sp>
          <p:nvSpPr>
            <p:cNvPr id="54298" name="Line 118"/>
            <p:cNvSpPr>
              <a:spLocks noChangeShapeType="1"/>
            </p:cNvSpPr>
            <p:nvPr/>
          </p:nvSpPr>
          <p:spPr bwMode="auto">
            <a:xfrm flipV="1">
              <a:off x="4114800" y="1733550"/>
              <a:ext cx="0" cy="2305050"/>
            </a:xfrm>
            <a:prstGeom prst="line">
              <a:avLst/>
            </a:prstGeom>
            <a:noFill/>
            <a:ln w="76200">
              <a:solidFill>
                <a:srgbClr val="000000"/>
              </a:solidFill>
              <a:round/>
              <a:headEnd type="none" w="lg" len="med"/>
              <a:tailEnd type="none" w="lg" len="med"/>
            </a:ln>
          </p:spPr>
          <p:txBody>
            <a:bodyPr anchor="ctr">
              <a:spAutoFit/>
            </a:bodyPr>
            <a:lstStyle/>
            <a:p>
              <a:endParaRPr lang="en-US"/>
            </a:p>
          </p:txBody>
        </p:sp>
        <p:sp>
          <p:nvSpPr>
            <p:cNvPr id="54299" name="Line 130"/>
            <p:cNvSpPr>
              <a:spLocks noChangeShapeType="1"/>
            </p:cNvSpPr>
            <p:nvPr/>
          </p:nvSpPr>
          <p:spPr bwMode="auto">
            <a:xfrm rot="3052331" flipH="1">
              <a:off x="1994694" y="31615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00" name="Line 131"/>
            <p:cNvSpPr>
              <a:spLocks noChangeShapeType="1"/>
            </p:cNvSpPr>
            <p:nvPr/>
          </p:nvSpPr>
          <p:spPr bwMode="auto">
            <a:xfrm rot="3052331" flipH="1">
              <a:off x="2115344" y="30630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01" name="Line 132"/>
            <p:cNvSpPr>
              <a:spLocks noChangeShapeType="1"/>
            </p:cNvSpPr>
            <p:nvPr/>
          </p:nvSpPr>
          <p:spPr bwMode="auto">
            <a:xfrm rot="3052331" flipH="1">
              <a:off x="2235994" y="29646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02" name="Line 133"/>
            <p:cNvSpPr>
              <a:spLocks noChangeShapeType="1"/>
            </p:cNvSpPr>
            <p:nvPr/>
          </p:nvSpPr>
          <p:spPr bwMode="auto">
            <a:xfrm rot="3052331" flipH="1">
              <a:off x="2356644" y="28662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03" name="Line 13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04" name="Line 13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05" name="Line 13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06" name="Line 13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07" name="Line 13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08" name="Line 13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09" name="Line 14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10" name="Line 14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11" name="Line 142"/>
            <p:cNvSpPr>
              <a:spLocks noChangeShapeType="1"/>
            </p:cNvSpPr>
            <p:nvPr/>
          </p:nvSpPr>
          <p:spPr bwMode="auto">
            <a:xfrm rot="3052331" flipH="1">
              <a:off x="2177256" y="31710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12" name="Line 143"/>
            <p:cNvSpPr>
              <a:spLocks noChangeShapeType="1"/>
            </p:cNvSpPr>
            <p:nvPr/>
          </p:nvSpPr>
          <p:spPr bwMode="auto">
            <a:xfrm rot="3052331" flipH="1">
              <a:off x="2297906" y="30726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13" name="Line 144"/>
            <p:cNvSpPr>
              <a:spLocks noChangeShapeType="1"/>
            </p:cNvSpPr>
            <p:nvPr/>
          </p:nvSpPr>
          <p:spPr bwMode="auto">
            <a:xfrm rot="3052331" flipH="1">
              <a:off x="2418556" y="29741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14" name="Line 145"/>
            <p:cNvSpPr>
              <a:spLocks noChangeShapeType="1"/>
            </p:cNvSpPr>
            <p:nvPr/>
          </p:nvSpPr>
          <p:spPr bwMode="auto">
            <a:xfrm rot="3052331" flipH="1">
              <a:off x="2540794" y="28741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15" name="Line 14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16" name="Line 14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17" name="Line 14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18" name="Line 14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19" name="Line 15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20" name="Line 15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21" name="Line 15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22" name="Line 15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23" name="Line 15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24" name="Line 15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25" name="Line 15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26" name="Line 15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27" name="Line 15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4328" name="Line 16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29" name="Line 16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30" name="Line 162"/>
            <p:cNvSpPr>
              <a:spLocks noChangeShapeType="1"/>
            </p:cNvSpPr>
            <p:nvPr/>
          </p:nvSpPr>
          <p:spPr bwMode="auto">
            <a:xfrm rot="3052331" flipH="1">
              <a:off x="3447256" y="19804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31" name="Line 163"/>
            <p:cNvSpPr>
              <a:spLocks noChangeShapeType="1"/>
            </p:cNvSpPr>
            <p:nvPr/>
          </p:nvSpPr>
          <p:spPr bwMode="auto">
            <a:xfrm rot="3052331" flipH="1">
              <a:off x="3567906" y="18819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32" name="Line 164"/>
            <p:cNvSpPr>
              <a:spLocks noChangeShapeType="1"/>
            </p:cNvSpPr>
            <p:nvPr/>
          </p:nvSpPr>
          <p:spPr bwMode="auto">
            <a:xfrm rot="3052331" flipH="1">
              <a:off x="3690144" y="17835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33" name="Line 165"/>
            <p:cNvSpPr>
              <a:spLocks noChangeShapeType="1"/>
            </p:cNvSpPr>
            <p:nvPr/>
          </p:nvSpPr>
          <p:spPr bwMode="auto">
            <a:xfrm rot="3052331" flipH="1">
              <a:off x="3810794" y="16851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34" name="Line 16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35" name="Line 16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36" name="Line 16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37" name="Line 16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38" name="Line 17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39" name="Line 17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40" name="Line 17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41" name="Line 173"/>
            <p:cNvSpPr>
              <a:spLocks noChangeShapeType="1"/>
            </p:cNvSpPr>
            <p:nvPr/>
          </p:nvSpPr>
          <p:spPr bwMode="auto">
            <a:xfrm rot="3052331" flipH="1">
              <a:off x="3507582" y="20867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42" name="Line 174"/>
            <p:cNvSpPr>
              <a:spLocks noChangeShapeType="1"/>
            </p:cNvSpPr>
            <p:nvPr/>
          </p:nvSpPr>
          <p:spPr bwMode="auto">
            <a:xfrm rot="3052331" flipH="1">
              <a:off x="3628232" y="198834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43" name="Line 175"/>
            <p:cNvSpPr>
              <a:spLocks noChangeShapeType="1"/>
            </p:cNvSpPr>
            <p:nvPr/>
          </p:nvSpPr>
          <p:spPr bwMode="auto">
            <a:xfrm rot="3052331" flipH="1">
              <a:off x="3750469" y="188991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44" name="Line 176"/>
            <p:cNvSpPr>
              <a:spLocks noChangeShapeType="1"/>
            </p:cNvSpPr>
            <p:nvPr/>
          </p:nvSpPr>
          <p:spPr bwMode="auto">
            <a:xfrm rot="3052331" flipH="1">
              <a:off x="3871119" y="179149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45" name="Line 177"/>
            <p:cNvSpPr>
              <a:spLocks noChangeShapeType="1"/>
            </p:cNvSpPr>
            <p:nvPr/>
          </p:nvSpPr>
          <p:spPr bwMode="auto">
            <a:xfrm rot="3052331" flipH="1">
              <a:off x="1388269" y="3653632"/>
              <a:ext cx="223837" cy="0"/>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4346" name="Line 178"/>
            <p:cNvSpPr>
              <a:spLocks noChangeShapeType="1"/>
            </p:cNvSpPr>
            <p:nvPr/>
          </p:nvSpPr>
          <p:spPr bwMode="auto">
            <a:xfrm rot="3052331" flipH="1">
              <a:off x="1508919" y="3556794"/>
              <a:ext cx="22383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47" name="Line 179"/>
            <p:cNvSpPr>
              <a:spLocks noChangeShapeType="1"/>
            </p:cNvSpPr>
            <p:nvPr/>
          </p:nvSpPr>
          <p:spPr bwMode="auto">
            <a:xfrm rot="3052331" flipH="1">
              <a:off x="1631156" y="34567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48" name="Line 180"/>
            <p:cNvSpPr>
              <a:spLocks noChangeShapeType="1"/>
            </p:cNvSpPr>
            <p:nvPr/>
          </p:nvSpPr>
          <p:spPr bwMode="auto">
            <a:xfrm rot="3052331" flipH="1">
              <a:off x="1751806" y="33583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49" name="Line 181"/>
            <p:cNvSpPr>
              <a:spLocks noChangeShapeType="1"/>
            </p:cNvSpPr>
            <p:nvPr/>
          </p:nvSpPr>
          <p:spPr bwMode="auto">
            <a:xfrm rot="3052331" flipH="1">
              <a:off x="1872456" y="32599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50" name="Line 182"/>
            <p:cNvSpPr>
              <a:spLocks noChangeShapeType="1"/>
            </p:cNvSpPr>
            <p:nvPr/>
          </p:nvSpPr>
          <p:spPr bwMode="auto">
            <a:xfrm rot="3052331" flipH="1">
              <a:off x="1570831" y="366315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51" name="Line 183"/>
            <p:cNvSpPr>
              <a:spLocks noChangeShapeType="1"/>
            </p:cNvSpPr>
            <p:nvPr/>
          </p:nvSpPr>
          <p:spPr bwMode="auto">
            <a:xfrm rot="3052331" flipH="1">
              <a:off x="1691481" y="35647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52" name="Line 184"/>
            <p:cNvSpPr>
              <a:spLocks noChangeShapeType="1"/>
            </p:cNvSpPr>
            <p:nvPr/>
          </p:nvSpPr>
          <p:spPr bwMode="auto">
            <a:xfrm rot="3052331" flipH="1">
              <a:off x="1813718" y="34663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53" name="Line 185"/>
            <p:cNvSpPr>
              <a:spLocks noChangeShapeType="1"/>
            </p:cNvSpPr>
            <p:nvPr/>
          </p:nvSpPr>
          <p:spPr bwMode="auto">
            <a:xfrm rot="3052331" flipH="1">
              <a:off x="1934368" y="33678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4354" name="Line 186"/>
            <p:cNvSpPr>
              <a:spLocks noChangeShapeType="1"/>
            </p:cNvSpPr>
            <p:nvPr/>
          </p:nvSpPr>
          <p:spPr bwMode="auto">
            <a:xfrm rot="3052331" flipH="1">
              <a:off x="2055018" y="326945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pic>
          <p:nvPicPr>
            <p:cNvPr id="54355" name="Picture 187"/>
            <p:cNvPicPr>
              <a:picLocks noChangeAspect="1" noChangeArrowheads="1"/>
            </p:cNvPicPr>
            <p:nvPr/>
          </p:nvPicPr>
          <p:blipFill>
            <a:blip r:embed="rId4" cstate="print"/>
            <a:srcRect/>
            <a:stretch>
              <a:fillRect/>
            </a:stretch>
          </p:blipFill>
          <p:spPr bwMode="auto">
            <a:xfrm rot="3021679">
              <a:off x="2389981" y="794545"/>
              <a:ext cx="263525" cy="3281362"/>
            </a:xfrm>
            <a:prstGeom prst="rect">
              <a:avLst/>
            </a:prstGeom>
            <a:noFill/>
            <a:ln w="12700">
              <a:noFill/>
              <a:miter lim="800000"/>
              <a:headEnd type="none" w="lg" len="med"/>
              <a:tailEnd type="none" w="lg" len="med"/>
            </a:ln>
          </p:spPr>
        </p:pic>
        <p:sp>
          <p:nvSpPr>
            <p:cNvPr id="54356" name="Oval 188"/>
            <p:cNvSpPr>
              <a:spLocks noChangeArrowheads="1"/>
            </p:cNvSpPr>
            <p:nvPr/>
          </p:nvSpPr>
          <p:spPr bwMode="auto">
            <a:xfrm>
              <a:off x="4040188" y="1685925"/>
              <a:ext cx="88900" cy="95250"/>
            </a:xfrm>
            <a:prstGeom prst="ellipse">
              <a:avLst/>
            </a:prstGeom>
            <a:solidFill>
              <a:schemeClr val="bg1"/>
            </a:solidFill>
            <a:ln w="12700">
              <a:solidFill>
                <a:schemeClr val="tx1"/>
              </a:solidFill>
              <a:round/>
              <a:headEnd type="none" w="lg" len="med"/>
              <a:tailEnd type="none" w="lg" len="med"/>
            </a:ln>
          </p:spPr>
          <p:txBody>
            <a:bodyPr anchor="ctr">
              <a:spAutoFit/>
            </a:bodyPr>
            <a:lstStyle/>
            <a:p>
              <a:endParaRPr lang="en-US"/>
            </a:p>
          </p:txBody>
        </p:sp>
        <p:grpSp>
          <p:nvGrpSpPr>
            <p:cNvPr id="10" name="Group 189"/>
            <p:cNvGrpSpPr>
              <a:grpSpLocks/>
            </p:cNvGrpSpPr>
            <p:nvPr/>
          </p:nvGrpSpPr>
          <p:grpSpPr bwMode="auto">
            <a:xfrm>
              <a:off x="2687638" y="2468563"/>
              <a:ext cx="557212" cy="4160837"/>
              <a:chOff x="2493963" y="2628290"/>
              <a:chExt cx="557212" cy="4161130"/>
            </a:xfrm>
          </p:grpSpPr>
          <p:sp>
            <p:nvSpPr>
              <p:cNvPr id="54383" name="Rectangle 194"/>
              <p:cNvSpPr>
                <a:spLocks noChangeArrowheads="1"/>
              </p:cNvSpPr>
              <p:nvPr/>
            </p:nvSpPr>
            <p:spPr bwMode="auto">
              <a:xfrm>
                <a:off x="2603500" y="2929914"/>
                <a:ext cx="209550" cy="3859506"/>
              </a:xfrm>
              <a:prstGeom prst="rect">
                <a:avLst/>
              </a:prstGeom>
              <a:noFill/>
              <a:ln w="12700" algn="ctr">
                <a:solidFill>
                  <a:srgbClr val="000000"/>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cxnSp>
            <p:nvCxnSpPr>
              <p:cNvPr id="54384" name="Straight Connector 192"/>
              <p:cNvCxnSpPr>
                <a:cxnSpLocks noChangeShapeType="1"/>
              </p:cNvCxnSpPr>
              <p:nvPr/>
            </p:nvCxnSpPr>
            <p:spPr bwMode="auto">
              <a:xfrm>
                <a:off x="2743201" y="3161690"/>
                <a:ext cx="0" cy="3524860"/>
              </a:xfrm>
              <a:prstGeom prst="line">
                <a:avLst/>
              </a:prstGeom>
              <a:noFill/>
              <a:ln w="25400" algn="ctr">
                <a:solidFill>
                  <a:srgbClr val="0070C0"/>
                </a:solidFill>
                <a:round/>
                <a:headEnd type="none" w="lg" len="med"/>
                <a:tailEnd type="none" w="lg" len="med"/>
              </a:ln>
            </p:spPr>
          </p:cxnSp>
          <p:sp>
            <p:nvSpPr>
              <p:cNvPr id="198" name="Rectangle 197"/>
              <p:cNvSpPr/>
              <p:nvPr/>
            </p:nvSpPr>
            <p:spPr bwMode="auto">
              <a:xfrm rot="19190903">
                <a:off x="2493963" y="2701320"/>
                <a:ext cx="557212" cy="228616"/>
              </a:xfrm>
              <a:prstGeom prst="rect">
                <a:avLst/>
              </a:prstGeom>
              <a:solidFill>
                <a:schemeClr val="bg2">
                  <a:lumMod val="65000"/>
                </a:schemeClr>
              </a:solidFill>
              <a:ln w="12700" cap="flat" cmpd="sng" algn="ctr">
                <a:solidFill>
                  <a:srgbClr val="000000"/>
                </a:solidFill>
                <a:prstDash val="solid"/>
                <a:round/>
                <a:headEnd type="none" w="lg" len="med"/>
                <a:tailEnd type="none" w="lg" len="med"/>
              </a:ln>
              <a:effectLst/>
            </p:spPr>
            <p:txBody>
              <a:bodyPr>
                <a:spAutoFit/>
              </a:bodyPr>
              <a:lstStyle/>
              <a:p>
                <a:pPr eaLnBrk="0" hangingPunct="0">
                  <a:spcBef>
                    <a:spcPct val="50000"/>
                  </a:spcBef>
                  <a:defRPr/>
                </a:pPr>
                <a:endParaRPr lang="en-US" sz="2800">
                  <a:latin typeface="Times New Roman" pitchFamily="18" charset="0"/>
                </a:endParaRPr>
              </a:p>
            </p:txBody>
          </p:sp>
          <p:sp>
            <p:nvSpPr>
              <p:cNvPr id="54386" name="Oval 200"/>
              <p:cNvSpPr>
                <a:spLocks noChangeArrowheads="1"/>
              </p:cNvSpPr>
              <p:nvPr/>
            </p:nvSpPr>
            <p:spPr bwMode="auto">
              <a:xfrm>
                <a:off x="2819400" y="2628290"/>
                <a:ext cx="152400" cy="152400"/>
              </a:xfrm>
              <a:prstGeom prst="ellipse">
                <a:avLst/>
              </a:prstGeom>
              <a:solidFill>
                <a:srgbClr val="FF0000"/>
              </a:solidFill>
              <a:ln w="12700" algn="ctr">
                <a:solidFill>
                  <a:srgbClr val="FF0000"/>
                </a:solidFill>
                <a:round/>
                <a:headEnd type="none" w="lg" len="med"/>
                <a:tailEnd type="none" w="lg" len="med"/>
              </a:ln>
            </p:spPr>
            <p:txBody>
              <a:bodyPr wrap="none" anchor="ctr">
                <a:spAutoFit/>
              </a:bodyPr>
              <a:lstStyle/>
              <a:p>
                <a:endParaRPr lang="en-US"/>
              </a:p>
            </p:txBody>
          </p:sp>
        </p:grpSp>
        <p:sp>
          <p:nvSpPr>
            <p:cNvPr id="54358" name="Line 8"/>
            <p:cNvSpPr>
              <a:spLocks noChangeShapeType="1"/>
            </p:cNvSpPr>
            <p:nvPr/>
          </p:nvSpPr>
          <p:spPr bwMode="auto">
            <a:xfrm flipH="1">
              <a:off x="-1066800" y="1706563"/>
              <a:ext cx="1276350" cy="0"/>
            </a:xfrm>
            <a:prstGeom prst="line">
              <a:avLst/>
            </a:prstGeom>
            <a:noFill/>
            <a:ln w="76200">
              <a:solidFill>
                <a:schemeClr val="tx1"/>
              </a:solidFill>
              <a:round/>
              <a:headEnd type="none" w="lg" len="med"/>
              <a:tailEnd type="none" w="lg" len="med"/>
            </a:ln>
          </p:spPr>
          <p:txBody>
            <a:bodyPr anchor="ctr">
              <a:spAutoFit/>
            </a:bodyPr>
            <a:lstStyle/>
            <a:p>
              <a:endParaRPr lang="en-US"/>
            </a:p>
          </p:txBody>
        </p:sp>
        <p:grpSp>
          <p:nvGrpSpPr>
            <p:cNvPr id="11" name="Group 9"/>
            <p:cNvGrpSpPr>
              <a:grpSpLocks/>
            </p:cNvGrpSpPr>
            <p:nvPr/>
          </p:nvGrpSpPr>
          <p:grpSpPr bwMode="auto">
            <a:xfrm>
              <a:off x="152400" y="1219200"/>
              <a:ext cx="1022350" cy="1138238"/>
              <a:chOff x="3220" y="159"/>
              <a:chExt cx="883" cy="983"/>
            </a:xfrm>
          </p:grpSpPr>
          <p:sp>
            <p:nvSpPr>
              <p:cNvPr id="54370" name="AutoShape 10"/>
              <p:cNvSpPr>
                <a:spLocks noChangeArrowheads="1"/>
              </p:cNvSpPr>
              <p:nvPr/>
            </p:nvSpPr>
            <p:spPr bwMode="auto">
              <a:xfrm>
                <a:off x="3328" y="771"/>
                <a:ext cx="444" cy="371"/>
              </a:xfrm>
              <a:prstGeom prst="roundRect">
                <a:avLst>
                  <a:gd name="adj" fmla="val 16667"/>
                </a:avLst>
              </a:prstGeom>
              <a:solidFill>
                <a:schemeClr val="hlink"/>
              </a:solidFill>
              <a:ln w="28575">
                <a:noFill/>
                <a:round/>
                <a:headEnd type="none" w="lg" len="med"/>
                <a:tailEnd type="none" w="lg" len="med"/>
              </a:ln>
            </p:spPr>
            <p:txBody>
              <a:bodyPr anchor="ctr">
                <a:spAutoFit/>
              </a:bodyPr>
              <a:lstStyle/>
              <a:p>
                <a:endParaRPr lang="en-US"/>
              </a:p>
            </p:txBody>
          </p:sp>
          <p:sp>
            <p:nvSpPr>
              <p:cNvPr id="54371" name="Rectangle 11"/>
              <p:cNvSpPr>
                <a:spLocks noChangeArrowheads="1"/>
              </p:cNvSpPr>
              <p:nvPr/>
            </p:nvSpPr>
            <p:spPr bwMode="auto">
              <a:xfrm>
                <a:off x="3659" y="746"/>
                <a:ext cx="444" cy="74"/>
              </a:xfrm>
              <a:prstGeom prst="rect">
                <a:avLst/>
              </a:prstGeom>
              <a:solidFill>
                <a:schemeClr val="bg1"/>
              </a:solidFill>
              <a:ln w="12700">
                <a:noFill/>
                <a:miter lim="800000"/>
                <a:headEnd type="none" w="lg" len="med"/>
                <a:tailEnd type="none" w="lg" len="med"/>
              </a:ln>
            </p:spPr>
            <p:txBody>
              <a:bodyPr wrap="none" anchor="ctr">
                <a:spAutoFit/>
              </a:bodyPr>
              <a:lstStyle/>
              <a:p>
                <a:endParaRPr lang="en-US"/>
              </a:p>
            </p:txBody>
          </p:sp>
          <p:sp>
            <p:nvSpPr>
              <p:cNvPr id="54372" name="AutoShape 12"/>
              <p:cNvSpPr>
                <a:spLocks noChangeArrowheads="1"/>
              </p:cNvSpPr>
              <p:nvPr/>
            </p:nvSpPr>
            <p:spPr bwMode="auto">
              <a:xfrm>
                <a:off x="3328" y="301"/>
                <a:ext cx="444" cy="841"/>
              </a:xfrm>
              <a:prstGeom prst="roundRect">
                <a:avLst>
                  <a:gd name="adj" fmla="val 16667"/>
                </a:avLst>
              </a:prstGeom>
              <a:noFill/>
              <a:ln w="28575">
                <a:solidFill>
                  <a:schemeClr val="tx1"/>
                </a:solidFill>
                <a:round/>
                <a:headEnd type="none" w="lg" len="med"/>
                <a:tailEnd type="none" w="lg" len="med"/>
              </a:ln>
            </p:spPr>
            <p:txBody>
              <a:bodyPr wrap="none" anchor="ctr">
                <a:spAutoFit/>
              </a:bodyPr>
              <a:lstStyle/>
              <a:p>
                <a:endParaRPr lang="en-US"/>
              </a:p>
            </p:txBody>
          </p:sp>
          <p:pic>
            <p:nvPicPr>
              <p:cNvPr id="54373" name="Picture 13" descr="Product Picture"/>
              <p:cNvPicPr>
                <a:picLocks noChangeAspect="1" noChangeArrowheads="1"/>
              </p:cNvPicPr>
              <p:nvPr/>
            </p:nvPicPr>
            <p:blipFill>
              <a:blip r:embed="rId5" cstate="print">
                <a:clrChange>
                  <a:clrFrom>
                    <a:srgbClr val="FFFFFF"/>
                  </a:clrFrom>
                  <a:clrTo>
                    <a:srgbClr val="FFFFFF">
                      <a:alpha val="0"/>
                    </a:srgbClr>
                  </a:clrTo>
                </a:clrChange>
              </a:blip>
              <a:srcRect t="20000" r="63148" b="48000"/>
              <a:stretch>
                <a:fillRect/>
              </a:stretch>
            </p:blipFill>
            <p:spPr bwMode="auto">
              <a:xfrm>
                <a:off x="3220" y="482"/>
                <a:ext cx="355" cy="309"/>
              </a:xfrm>
              <a:prstGeom prst="rect">
                <a:avLst/>
              </a:prstGeom>
              <a:noFill/>
              <a:ln w="9525">
                <a:noFill/>
                <a:miter lim="800000"/>
                <a:headEnd/>
                <a:tailEnd/>
              </a:ln>
            </p:spPr>
          </p:pic>
          <p:sp>
            <p:nvSpPr>
              <p:cNvPr id="54374" name="Rectangle 14"/>
              <p:cNvSpPr>
                <a:spLocks noChangeArrowheads="1"/>
              </p:cNvSpPr>
              <p:nvPr/>
            </p:nvSpPr>
            <p:spPr bwMode="auto">
              <a:xfrm>
                <a:off x="3549" y="696"/>
                <a:ext cx="37" cy="99"/>
              </a:xfrm>
              <a:prstGeom prst="rect">
                <a:avLst/>
              </a:prstGeom>
              <a:solidFill>
                <a:schemeClr val="accent1"/>
              </a:solidFill>
              <a:ln w="12700">
                <a:solidFill>
                  <a:schemeClr val="tx1"/>
                </a:solidFill>
                <a:miter lim="800000"/>
                <a:headEnd type="none" w="lg" len="med"/>
                <a:tailEnd type="none" w="lg" len="med"/>
              </a:ln>
            </p:spPr>
            <p:txBody>
              <a:bodyPr wrap="none" anchor="ctr">
                <a:spAutoFit/>
              </a:bodyPr>
              <a:lstStyle/>
              <a:p>
                <a:endParaRPr lang="en-US"/>
              </a:p>
            </p:txBody>
          </p:sp>
          <p:sp>
            <p:nvSpPr>
              <p:cNvPr id="54375" name="AutoShape 15"/>
              <p:cNvSpPr>
                <a:spLocks noChangeArrowheads="1"/>
              </p:cNvSpPr>
              <p:nvPr/>
            </p:nvSpPr>
            <p:spPr bwMode="auto">
              <a:xfrm rot="-5400000">
                <a:off x="3504" y="676"/>
                <a:ext cx="98" cy="261"/>
              </a:xfrm>
              <a:prstGeom prst="roundRect">
                <a:avLst>
                  <a:gd name="adj" fmla="val 16667"/>
                </a:avLst>
              </a:prstGeom>
              <a:solidFill>
                <a:schemeClr val="accent2"/>
              </a:solidFill>
              <a:ln w="12700">
                <a:solidFill>
                  <a:schemeClr val="tx1"/>
                </a:solidFill>
                <a:round/>
                <a:headEnd type="none" w="lg" len="med"/>
                <a:tailEnd type="none" w="lg" len="med"/>
              </a:ln>
            </p:spPr>
            <p:txBody>
              <a:bodyPr anchor="ctr">
                <a:spAutoFit/>
              </a:bodyPr>
              <a:lstStyle/>
              <a:p>
                <a:endParaRPr lang="en-US"/>
              </a:p>
            </p:txBody>
          </p:sp>
          <p:grpSp>
            <p:nvGrpSpPr>
              <p:cNvPr id="12" name="Group 16"/>
              <p:cNvGrpSpPr>
                <a:grpSpLocks/>
              </p:cNvGrpSpPr>
              <p:nvPr/>
            </p:nvGrpSpPr>
            <p:grpSpPr bwMode="auto">
              <a:xfrm>
                <a:off x="3333" y="229"/>
                <a:ext cx="392" cy="74"/>
                <a:chOff x="2282" y="276"/>
                <a:chExt cx="580" cy="111"/>
              </a:xfrm>
            </p:grpSpPr>
            <p:sp>
              <p:nvSpPr>
                <p:cNvPr id="54381" name="Arc 17"/>
                <p:cNvSpPr>
                  <a:spLocks/>
                </p:cNvSpPr>
                <p:nvPr/>
              </p:nvSpPr>
              <p:spPr bwMode="auto">
                <a:xfrm rot="10800000" flipH="1">
                  <a:off x="2282" y="276"/>
                  <a:ext cx="40" cy="11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spAutoFit/>
                </a:bodyPr>
                <a:lstStyle/>
                <a:p>
                  <a:endParaRPr lang="en-US"/>
                </a:p>
              </p:txBody>
            </p:sp>
            <p:sp>
              <p:nvSpPr>
                <p:cNvPr id="54382" name="Arc 18"/>
                <p:cNvSpPr>
                  <a:spLocks/>
                </p:cNvSpPr>
                <p:nvPr/>
              </p:nvSpPr>
              <p:spPr bwMode="auto">
                <a:xfrm rot="10800000">
                  <a:off x="2823" y="276"/>
                  <a:ext cx="39" cy="11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spAutoFit/>
                </a:bodyPr>
                <a:lstStyle/>
                <a:p>
                  <a:endParaRPr lang="en-US"/>
                </a:p>
              </p:txBody>
            </p:sp>
          </p:grpSp>
          <p:sp>
            <p:nvSpPr>
              <p:cNvPr id="54377" name="AutoShape 19"/>
              <p:cNvSpPr>
                <a:spLocks noChangeArrowheads="1"/>
              </p:cNvSpPr>
              <p:nvPr/>
            </p:nvSpPr>
            <p:spPr bwMode="auto">
              <a:xfrm flipV="1">
                <a:off x="3352" y="283"/>
                <a:ext cx="386" cy="8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022 w 21600"/>
                  <a:gd name="T13" fmla="*/ 2970 h 21600"/>
                  <a:gd name="T14" fmla="*/ 18578 w 21600"/>
                  <a:gd name="T15" fmla="*/ 18630 h 21600"/>
                </a:gdLst>
                <a:ahLst/>
                <a:cxnLst>
                  <a:cxn ang="T8">
                    <a:pos x="T0" y="T1"/>
                  </a:cxn>
                  <a:cxn ang="T9">
                    <a:pos x="T2" y="T3"/>
                  </a:cxn>
                  <a:cxn ang="T10">
                    <a:pos x="T4" y="T5"/>
                  </a:cxn>
                  <a:cxn ang="T11">
                    <a:pos x="T6" y="T7"/>
                  </a:cxn>
                </a:cxnLst>
                <a:rect l="T12" t="T13" r="T14" b="T15"/>
                <a:pathLst>
                  <a:path w="21600" h="21600">
                    <a:moveTo>
                      <a:pt x="0" y="0"/>
                    </a:moveTo>
                    <a:lnTo>
                      <a:pt x="2435" y="21600"/>
                    </a:lnTo>
                    <a:lnTo>
                      <a:pt x="19165" y="21600"/>
                    </a:lnTo>
                    <a:lnTo>
                      <a:pt x="21600" y="0"/>
                    </a:lnTo>
                    <a:close/>
                  </a:path>
                </a:pathLst>
              </a:custGeom>
              <a:solidFill>
                <a:schemeClr val="bg1"/>
              </a:solidFill>
              <a:ln w="12700">
                <a:solidFill>
                  <a:schemeClr val="bg1"/>
                </a:solidFill>
                <a:miter lim="800000"/>
                <a:headEnd type="none" w="lg" len="med"/>
                <a:tailEnd type="none" w="lg" len="med"/>
              </a:ln>
            </p:spPr>
            <p:txBody>
              <a:bodyPr anchor="ctr">
                <a:spAutoFit/>
              </a:bodyPr>
              <a:lstStyle/>
              <a:p>
                <a:endParaRPr lang="en-US"/>
              </a:p>
            </p:txBody>
          </p:sp>
          <p:grpSp>
            <p:nvGrpSpPr>
              <p:cNvPr id="13" name="Group 20"/>
              <p:cNvGrpSpPr>
                <a:grpSpLocks/>
              </p:cNvGrpSpPr>
              <p:nvPr/>
            </p:nvGrpSpPr>
            <p:grpSpPr bwMode="auto">
              <a:xfrm>
                <a:off x="3382" y="158"/>
                <a:ext cx="486" cy="99"/>
                <a:chOff x="2389" y="172"/>
                <a:chExt cx="729" cy="149"/>
              </a:xfrm>
            </p:grpSpPr>
            <p:sp>
              <p:nvSpPr>
                <p:cNvPr id="54379" name="Freeform 21"/>
                <p:cNvSpPr>
                  <a:spLocks/>
                </p:cNvSpPr>
                <p:nvPr/>
              </p:nvSpPr>
              <p:spPr bwMode="auto">
                <a:xfrm>
                  <a:off x="2389" y="210"/>
                  <a:ext cx="501" cy="111"/>
                </a:xfrm>
                <a:custGeom>
                  <a:avLst/>
                  <a:gdLst>
                    <a:gd name="T0" fmla="*/ 0 w 288"/>
                    <a:gd name="T1" fmla="*/ 86 h 144"/>
                    <a:gd name="T2" fmla="*/ 0 w 288"/>
                    <a:gd name="T3" fmla="*/ 0 h 144"/>
                    <a:gd name="T4" fmla="*/ 872 w 288"/>
                    <a:gd name="T5" fmla="*/ 0 h 144"/>
                    <a:gd name="T6" fmla="*/ 872 w 288"/>
                    <a:gd name="T7" fmla="*/ 86 h 144"/>
                    <a:gd name="T8" fmla="*/ 0 60000 65536"/>
                    <a:gd name="T9" fmla="*/ 0 60000 65536"/>
                    <a:gd name="T10" fmla="*/ 0 60000 65536"/>
                    <a:gd name="T11" fmla="*/ 0 60000 65536"/>
                    <a:gd name="T12" fmla="*/ 0 w 288"/>
                    <a:gd name="T13" fmla="*/ 0 h 144"/>
                    <a:gd name="T14" fmla="*/ 288 w 288"/>
                    <a:gd name="T15" fmla="*/ 144 h 144"/>
                  </a:gdLst>
                  <a:ahLst/>
                  <a:cxnLst>
                    <a:cxn ang="T8">
                      <a:pos x="T0" y="T1"/>
                    </a:cxn>
                    <a:cxn ang="T9">
                      <a:pos x="T2" y="T3"/>
                    </a:cxn>
                    <a:cxn ang="T10">
                      <a:pos x="T4" y="T5"/>
                    </a:cxn>
                    <a:cxn ang="T11">
                      <a:pos x="T6" y="T7"/>
                    </a:cxn>
                  </a:cxnLst>
                  <a:rect l="T12" t="T13" r="T14" b="T15"/>
                  <a:pathLst>
                    <a:path w="288" h="144">
                      <a:moveTo>
                        <a:pt x="0" y="144"/>
                      </a:moveTo>
                      <a:lnTo>
                        <a:pt x="0" y="0"/>
                      </a:lnTo>
                      <a:lnTo>
                        <a:pt x="288" y="0"/>
                      </a:lnTo>
                      <a:lnTo>
                        <a:pt x="288" y="144"/>
                      </a:lnTo>
                    </a:path>
                  </a:pathLst>
                </a:custGeom>
                <a:noFill/>
                <a:ln w="28575">
                  <a:solidFill>
                    <a:schemeClr val="tx1"/>
                  </a:solidFill>
                  <a:round/>
                  <a:headEnd type="none" w="lg" len="med"/>
                  <a:tailEnd type="none" w="lg" len="med"/>
                </a:ln>
              </p:spPr>
              <p:txBody>
                <a:bodyPr anchor="ctr">
                  <a:spAutoFit/>
                </a:bodyPr>
                <a:lstStyle/>
                <a:p>
                  <a:endParaRPr lang="en-US"/>
                </a:p>
              </p:txBody>
            </p:sp>
            <p:sp>
              <p:nvSpPr>
                <p:cNvPr id="54380" name="Line 22"/>
                <p:cNvSpPr>
                  <a:spLocks noChangeShapeType="1"/>
                </p:cNvSpPr>
                <p:nvPr/>
              </p:nvSpPr>
              <p:spPr bwMode="auto">
                <a:xfrm>
                  <a:off x="3118" y="172"/>
                  <a:ext cx="0" cy="80"/>
                </a:xfrm>
                <a:prstGeom prst="line">
                  <a:avLst/>
                </a:prstGeom>
                <a:noFill/>
                <a:ln w="38100">
                  <a:solidFill>
                    <a:schemeClr val="bg1"/>
                  </a:solidFill>
                  <a:round/>
                  <a:headEnd type="none" w="lg" len="med"/>
                  <a:tailEnd type="none" w="lg" len="med"/>
                </a:ln>
              </p:spPr>
              <p:txBody>
                <a:bodyPr wrap="none" anchor="ctr">
                  <a:spAutoFit/>
                </a:bodyPr>
                <a:lstStyle/>
                <a:p>
                  <a:endParaRPr lang="en-US"/>
                </a:p>
              </p:txBody>
            </p:sp>
          </p:grpSp>
        </p:grpSp>
        <p:sp>
          <p:nvSpPr>
            <p:cNvPr id="54360" name="Freeform 207"/>
            <p:cNvSpPr>
              <a:spLocks noChangeArrowheads="1"/>
            </p:cNvSpPr>
            <p:nvPr/>
          </p:nvSpPr>
          <p:spPr bwMode="auto">
            <a:xfrm>
              <a:off x="2982913" y="6629400"/>
              <a:ext cx="4800600" cy="365125"/>
            </a:xfrm>
            <a:custGeom>
              <a:avLst/>
              <a:gdLst>
                <a:gd name="T0" fmla="*/ 0 w 5310835"/>
                <a:gd name="T1" fmla="*/ 0 h 1676060"/>
                <a:gd name="T2" fmla="*/ 4338972 w 5310835"/>
                <a:gd name="T3" fmla="*/ 29560 h 1676060"/>
                <a:gd name="T4" fmla="*/ 0 60000 65536"/>
                <a:gd name="T5" fmla="*/ 0 60000 65536"/>
                <a:gd name="T6" fmla="*/ 0 w 5310835"/>
                <a:gd name="T7" fmla="*/ 0 h 1676060"/>
                <a:gd name="T8" fmla="*/ 5310835 w 5310835"/>
                <a:gd name="T9" fmla="*/ 1676060 h 1676060"/>
              </a:gdLst>
              <a:ahLst/>
              <a:cxnLst>
                <a:cxn ang="T4">
                  <a:pos x="T0" y="T1"/>
                </a:cxn>
                <a:cxn ang="T5">
                  <a:pos x="T2" y="T3"/>
                </a:cxn>
              </a:cxnLst>
              <a:rect l="T6" t="T7" r="T8" b="T9"/>
              <a:pathLst>
                <a:path w="5310835" h="1676060">
                  <a:moveTo>
                    <a:pt x="0" y="0"/>
                  </a:moveTo>
                  <a:cubicBezTo>
                    <a:pt x="28543" y="1676060"/>
                    <a:pt x="3540557" y="414528"/>
                    <a:pt x="5310835" y="621792"/>
                  </a:cubicBezTo>
                </a:path>
              </a:pathLst>
            </a:custGeom>
            <a:noFill/>
            <a:ln w="38100" algn="ctr">
              <a:solidFill>
                <a:schemeClr val="tx1"/>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sp>
          <p:nvSpPr>
            <p:cNvPr id="54362" name="Line 120"/>
            <p:cNvSpPr>
              <a:spLocks noChangeShapeType="1"/>
            </p:cNvSpPr>
            <p:nvPr/>
          </p:nvSpPr>
          <p:spPr bwMode="auto">
            <a:xfrm flipH="1">
              <a:off x="754063" y="1989138"/>
              <a:ext cx="6951662" cy="0"/>
            </a:xfrm>
            <a:prstGeom prst="line">
              <a:avLst/>
            </a:prstGeom>
            <a:noFill/>
            <a:ln w="12700">
              <a:solidFill>
                <a:schemeClr val="tx1"/>
              </a:solidFill>
              <a:prstDash val="dash"/>
              <a:round/>
              <a:headEnd type="none" w="lg" len="med"/>
              <a:tailEnd type="none" w="lg" len="med"/>
            </a:ln>
          </p:spPr>
          <p:txBody>
            <a:bodyPr anchor="ctr">
              <a:spAutoFit/>
            </a:bodyPr>
            <a:lstStyle/>
            <a:p>
              <a:endParaRPr lang="en-US"/>
            </a:p>
          </p:txBody>
        </p:sp>
        <p:grpSp>
          <p:nvGrpSpPr>
            <p:cNvPr id="14" name="Group 196"/>
            <p:cNvGrpSpPr>
              <a:grpSpLocks/>
            </p:cNvGrpSpPr>
            <p:nvPr/>
          </p:nvGrpSpPr>
          <p:grpSpPr bwMode="auto">
            <a:xfrm>
              <a:off x="4081463" y="3279775"/>
              <a:ext cx="4638675" cy="3468688"/>
              <a:chOff x="4081882" y="3280412"/>
              <a:chExt cx="4638255" cy="3468369"/>
            </a:xfrm>
          </p:grpSpPr>
          <p:cxnSp>
            <p:nvCxnSpPr>
              <p:cNvPr id="200" name="Straight Connector 187"/>
              <p:cNvCxnSpPr>
                <a:cxnSpLocks noChangeShapeType="1"/>
              </p:cNvCxnSpPr>
              <p:nvPr/>
            </p:nvCxnSpPr>
            <p:spPr bwMode="auto">
              <a:xfrm rot="5400000">
                <a:off x="2370714" y="5005865"/>
                <a:ext cx="3462020" cy="11112"/>
              </a:xfrm>
              <a:prstGeom prst="line">
                <a:avLst/>
              </a:prstGeom>
              <a:noFill/>
              <a:ln w="254000" algn="ctr">
                <a:solidFill>
                  <a:schemeClr val="bg1">
                    <a:lumMod val="50000"/>
                  </a:schemeClr>
                </a:solidFill>
                <a:round/>
                <a:headEnd type="none" w="lg" len="med"/>
                <a:tailEnd type="none" w="lg" len="med"/>
              </a:ln>
            </p:spPr>
          </p:cxnSp>
          <p:cxnSp>
            <p:nvCxnSpPr>
              <p:cNvPr id="206" name="Straight Connector 189"/>
              <p:cNvCxnSpPr>
                <a:cxnSpLocks noChangeShapeType="1"/>
              </p:cNvCxnSpPr>
              <p:nvPr/>
            </p:nvCxnSpPr>
            <p:spPr bwMode="auto">
              <a:xfrm rot="5400000">
                <a:off x="6983572" y="5012215"/>
                <a:ext cx="3462020" cy="11112"/>
              </a:xfrm>
              <a:prstGeom prst="line">
                <a:avLst/>
              </a:prstGeom>
              <a:noFill/>
              <a:ln w="254000" algn="ctr">
                <a:solidFill>
                  <a:schemeClr val="bg1">
                    <a:lumMod val="50000"/>
                  </a:schemeClr>
                </a:solidFill>
                <a:round/>
                <a:headEnd type="none" w="lg" len="med"/>
                <a:tailEnd type="none" w="lg" len="med"/>
              </a:ln>
            </p:spPr>
          </p:cxnSp>
          <p:cxnSp>
            <p:nvCxnSpPr>
              <p:cNvPr id="207" name="Straight Connector 190"/>
              <p:cNvCxnSpPr>
                <a:cxnSpLocks noChangeShapeType="1"/>
              </p:cNvCxnSpPr>
              <p:nvPr/>
            </p:nvCxnSpPr>
            <p:spPr bwMode="auto">
              <a:xfrm rot="10800000">
                <a:off x="4081882" y="6617030"/>
                <a:ext cx="4635080" cy="12699"/>
              </a:xfrm>
              <a:prstGeom prst="line">
                <a:avLst/>
              </a:prstGeom>
              <a:noFill/>
              <a:ln w="254000" algn="ctr">
                <a:solidFill>
                  <a:schemeClr val="bg1">
                    <a:lumMod val="50000"/>
                  </a:schemeClr>
                </a:solidFill>
                <a:round/>
                <a:headEnd type="none" w="lg" len="med"/>
                <a:tailEnd type="none" w="lg" len="med"/>
              </a:ln>
            </p:spPr>
          </p:cxnSp>
        </p:grpSp>
        <p:grpSp>
          <p:nvGrpSpPr>
            <p:cNvPr id="15" name="Group 210"/>
            <p:cNvGrpSpPr>
              <a:grpSpLocks/>
            </p:cNvGrpSpPr>
            <p:nvPr/>
          </p:nvGrpSpPr>
          <p:grpSpPr bwMode="auto">
            <a:xfrm>
              <a:off x="1387475" y="3778250"/>
              <a:ext cx="533400" cy="415925"/>
              <a:chOff x="1409700" y="3778568"/>
              <a:chExt cx="533400" cy="416242"/>
            </a:xfrm>
          </p:grpSpPr>
          <p:sp>
            <p:nvSpPr>
              <p:cNvPr id="209" name="Trapezoid 208"/>
              <p:cNvSpPr/>
              <p:nvPr/>
            </p:nvSpPr>
            <p:spPr>
              <a:xfrm>
                <a:off x="1409700" y="3981923"/>
                <a:ext cx="533400" cy="212887"/>
              </a:xfrm>
              <a:prstGeom prst="trapezoid">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54366" name="Line 117"/>
              <p:cNvSpPr>
                <a:spLocks noChangeShapeType="1"/>
              </p:cNvSpPr>
              <p:nvPr/>
            </p:nvSpPr>
            <p:spPr bwMode="auto">
              <a:xfrm flipV="1">
                <a:off x="1667510" y="3778568"/>
                <a:ext cx="0" cy="267652"/>
              </a:xfrm>
              <a:prstGeom prst="line">
                <a:avLst/>
              </a:prstGeom>
              <a:noFill/>
              <a:ln w="12700">
                <a:solidFill>
                  <a:schemeClr val="tx1"/>
                </a:solidFill>
                <a:round/>
                <a:headEnd type="none" w="lg" len="med"/>
                <a:tailEnd type="none" w="lg" len="med"/>
              </a:ln>
            </p:spPr>
            <p:txBody>
              <a:bodyPr anchor="ctr">
                <a:spAutoFit/>
              </a:bodyPr>
              <a:lstStyle/>
              <a:p>
                <a:endParaRPr lang="en-US"/>
              </a:p>
            </p:txBody>
          </p:sp>
        </p:grpSp>
      </p:grpSp>
    </p:spTree>
    <p:extLst>
      <p:ext uri="{BB962C8B-B14F-4D97-AF65-F5344CB8AC3E}">
        <p14:creationId xmlns:p14="http://schemas.microsoft.com/office/powerpoint/2010/main" val="3216553966"/>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30" name="Title 196"/>
          <p:cNvSpPr>
            <a:spLocks noGrp="1"/>
          </p:cNvSpPr>
          <p:nvPr>
            <p:ph type="title"/>
          </p:nvPr>
        </p:nvSpPr>
        <p:spPr/>
        <p:txBody>
          <a:bodyPr/>
          <a:lstStyle/>
          <a:p>
            <a:pPr eaLnBrk="1" hangingPunct="1"/>
            <a:r>
              <a:rPr lang="en-US" dirty="0" smtClean="0"/>
              <a:t>Increase Dose</a:t>
            </a:r>
          </a:p>
        </p:txBody>
      </p:sp>
      <p:grpSp>
        <p:nvGrpSpPr>
          <p:cNvPr id="15" name="Group 14"/>
          <p:cNvGrpSpPr/>
          <p:nvPr/>
        </p:nvGrpSpPr>
        <p:grpSpPr>
          <a:xfrm>
            <a:off x="902665" y="1585139"/>
            <a:ext cx="5806900" cy="4673732"/>
            <a:chOff x="-1066800" y="0"/>
            <a:chExt cx="9802813" cy="7889875"/>
          </a:xfrm>
        </p:grpSpPr>
        <p:sp>
          <p:nvSpPr>
            <p:cNvPr id="55298" name="Rectangle 185"/>
            <p:cNvSpPr>
              <a:spLocks noChangeArrowheads="1"/>
            </p:cNvSpPr>
            <p:nvPr/>
          </p:nvSpPr>
          <p:spPr bwMode="auto">
            <a:xfrm>
              <a:off x="4148138" y="4303713"/>
              <a:ext cx="4587875" cy="2316162"/>
            </a:xfrm>
            <a:prstGeom prst="rect">
              <a:avLst/>
            </a:prstGeom>
            <a:solidFill>
              <a:srgbClr val="8EAED2"/>
            </a:solidFill>
            <a:ln w="12700" algn="ctr">
              <a:solidFill>
                <a:schemeClr val="bg2"/>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pic>
          <p:nvPicPr>
            <p:cNvPr id="55299" name="Picture 23"/>
            <p:cNvPicPr>
              <a:picLocks noChangeAspect="1" noChangeArrowheads="1"/>
            </p:cNvPicPr>
            <p:nvPr/>
          </p:nvPicPr>
          <p:blipFill>
            <a:blip r:embed="rId3" cstate="print"/>
            <a:srcRect/>
            <a:stretch>
              <a:fillRect/>
            </a:stretch>
          </p:blipFill>
          <p:spPr bwMode="auto">
            <a:xfrm>
              <a:off x="7138988" y="4264025"/>
              <a:ext cx="130175" cy="2157413"/>
            </a:xfrm>
            <a:prstGeom prst="rect">
              <a:avLst/>
            </a:prstGeom>
            <a:noFill/>
            <a:ln w="12700">
              <a:noFill/>
              <a:miter lim="800000"/>
              <a:headEnd type="none" w="lg" len="med"/>
              <a:tailEnd type="none" w="lg" len="med"/>
            </a:ln>
          </p:spPr>
        </p:pic>
        <p:grpSp>
          <p:nvGrpSpPr>
            <p:cNvPr id="2" name="Group 24"/>
            <p:cNvGrpSpPr>
              <a:grpSpLocks/>
            </p:cNvGrpSpPr>
            <p:nvPr/>
          </p:nvGrpSpPr>
          <p:grpSpPr bwMode="auto">
            <a:xfrm>
              <a:off x="7313613" y="4275138"/>
              <a:ext cx="153987" cy="2084387"/>
              <a:chOff x="3703" y="1140"/>
              <a:chExt cx="144" cy="1959"/>
            </a:xfrm>
          </p:grpSpPr>
          <p:sp>
            <p:nvSpPr>
              <p:cNvPr id="55429" name="Line 25"/>
              <p:cNvSpPr>
                <a:spLocks noChangeShapeType="1"/>
              </p:cNvSpPr>
              <p:nvPr/>
            </p:nvSpPr>
            <p:spPr bwMode="auto">
              <a:xfrm flipV="1">
                <a:off x="3847" y="1524"/>
                <a:ext cx="0" cy="1575"/>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5430" name="Line 26"/>
              <p:cNvSpPr>
                <a:spLocks noChangeShapeType="1"/>
              </p:cNvSpPr>
              <p:nvPr/>
            </p:nvSpPr>
            <p:spPr bwMode="auto">
              <a:xfrm flipH="1">
                <a:off x="3703" y="261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31" name="Line 27"/>
              <p:cNvSpPr>
                <a:spLocks noChangeShapeType="1"/>
              </p:cNvSpPr>
              <p:nvPr/>
            </p:nvSpPr>
            <p:spPr bwMode="auto">
              <a:xfrm flipH="1">
                <a:off x="3703" y="252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32" name="Line 28"/>
              <p:cNvSpPr>
                <a:spLocks noChangeShapeType="1"/>
              </p:cNvSpPr>
              <p:nvPr/>
            </p:nvSpPr>
            <p:spPr bwMode="auto">
              <a:xfrm flipH="1">
                <a:off x="3703" y="242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33" name="Line 29"/>
              <p:cNvSpPr>
                <a:spLocks noChangeShapeType="1"/>
              </p:cNvSpPr>
              <p:nvPr/>
            </p:nvSpPr>
            <p:spPr bwMode="auto">
              <a:xfrm flipH="1">
                <a:off x="3703" y="233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34" name="Line 3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35" name="Line 3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36" name="Line 3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37" name="Line 3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38" name="Line 3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39" name="Line 3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40" name="Line 3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41" name="Line 3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42" name="Line 38"/>
              <p:cNvSpPr>
                <a:spLocks noChangeShapeType="1"/>
              </p:cNvSpPr>
              <p:nvPr/>
            </p:nvSpPr>
            <p:spPr bwMode="auto">
              <a:xfrm flipH="1">
                <a:off x="3799" y="257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43" name="Line 39"/>
              <p:cNvSpPr>
                <a:spLocks noChangeShapeType="1"/>
              </p:cNvSpPr>
              <p:nvPr/>
            </p:nvSpPr>
            <p:spPr bwMode="auto">
              <a:xfrm flipH="1">
                <a:off x="3799" y="247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44" name="Line 40"/>
              <p:cNvSpPr>
                <a:spLocks noChangeShapeType="1"/>
              </p:cNvSpPr>
              <p:nvPr/>
            </p:nvSpPr>
            <p:spPr bwMode="auto">
              <a:xfrm flipH="1">
                <a:off x="3799" y="237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45" name="Line 41"/>
              <p:cNvSpPr>
                <a:spLocks noChangeShapeType="1"/>
              </p:cNvSpPr>
              <p:nvPr/>
            </p:nvSpPr>
            <p:spPr bwMode="auto">
              <a:xfrm flipH="1">
                <a:off x="3799" y="228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46" name="Line 4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47" name="Line 4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48" name="Line 4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49" name="Line 4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50" name="Line 4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51" name="Line 4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52" name="Line 4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53" name="Line 49"/>
              <p:cNvSpPr>
                <a:spLocks noChangeShapeType="1"/>
              </p:cNvSpPr>
              <p:nvPr/>
            </p:nvSpPr>
            <p:spPr bwMode="auto">
              <a:xfrm flipV="1">
                <a:off x="3847" y="1140"/>
                <a:ext cx="0" cy="1104"/>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54" name="Line 5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55" name="Line 5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56" name="Line 5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57" name="Line 5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58" name="Line 5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59" name="Line 5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60" name="Line 5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61" name="Line 5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62" name="Line 58"/>
              <p:cNvSpPr>
                <a:spLocks noChangeShapeType="1"/>
              </p:cNvSpPr>
              <p:nvPr/>
            </p:nvSpPr>
            <p:spPr bwMode="auto">
              <a:xfrm flipH="1">
                <a:off x="3703" y="146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63" name="Line 59"/>
              <p:cNvSpPr>
                <a:spLocks noChangeShapeType="1"/>
              </p:cNvSpPr>
              <p:nvPr/>
            </p:nvSpPr>
            <p:spPr bwMode="auto">
              <a:xfrm flipH="1">
                <a:off x="3703" y="137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64" name="Line 60"/>
              <p:cNvSpPr>
                <a:spLocks noChangeShapeType="1"/>
              </p:cNvSpPr>
              <p:nvPr/>
            </p:nvSpPr>
            <p:spPr bwMode="auto">
              <a:xfrm flipH="1">
                <a:off x="3703" y="127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65" name="Line 61"/>
              <p:cNvSpPr>
                <a:spLocks noChangeShapeType="1"/>
              </p:cNvSpPr>
              <p:nvPr/>
            </p:nvSpPr>
            <p:spPr bwMode="auto">
              <a:xfrm flipH="1">
                <a:off x="3703" y="117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66" name="Line 6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67" name="Line 6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68" name="Line 6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69" name="Line 6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70" name="Line 6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71" name="Line 6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72" name="Line 6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73" name="Line 69"/>
              <p:cNvSpPr>
                <a:spLocks noChangeShapeType="1"/>
              </p:cNvSpPr>
              <p:nvPr/>
            </p:nvSpPr>
            <p:spPr bwMode="auto">
              <a:xfrm flipH="1">
                <a:off x="3799" y="151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74" name="Line 70"/>
              <p:cNvSpPr>
                <a:spLocks noChangeShapeType="1"/>
              </p:cNvSpPr>
              <p:nvPr/>
            </p:nvSpPr>
            <p:spPr bwMode="auto">
              <a:xfrm flipH="1">
                <a:off x="3799" y="141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75" name="Line 71"/>
              <p:cNvSpPr>
                <a:spLocks noChangeShapeType="1"/>
              </p:cNvSpPr>
              <p:nvPr/>
            </p:nvSpPr>
            <p:spPr bwMode="auto">
              <a:xfrm flipH="1">
                <a:off x="3799" y="132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76" name="Line 72"/>
              <p:cNvSpPr>
                <a:spLocks noChangeShapeType="1"/>
              </p:cNvSpPr>
              <p:nvPr/>
            </p:nvSpPr>
            <p:spPr bwMode="auto">
              <a:xfrm flipH="1">
                <a:off x="3799" y="122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77" name="Line 73"/>
              <p:cNvSpPr>
                <a:spLocks noChangeShapeType="1"/>
              </p:cNvSpPr>
              <p:nvPr/>
            </p:nvSpPr>
            <p:spPr bwMode="auto">
              <a:xfrm flipH="1">
                <a:off x="3703" y="3099"/>
                <a:ext cx="144" cy="0"/>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5478" name="Line 74"/>
              <p:cNvSpPr>
                <a:spLocks noChangeShapeType="1"/>
              </p:cNvSpPr>
              <p:nvPr/>
            </p:nvSpPr>
            <p:spPr bwMode="auto">
              <a:xfrm flipH="1">
                <a:off x="3703" y="300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79" name="Line 75"/>
              <p:cNvSpPr>
                <a:spLocks noChangeShapeType="1"/>
              </p:cNvSpPr>
              <p:nvPr/>
            </p:nvSpPr>
            <p:spPr bwMode="auto">
              <a:xfrm flipH="1">
                <a:off x="3703" y="290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80" name="Line 76"/>
              <p:cNvSpPr>
                <a:spLocks noChangeShapeType="1"/>
              </p:cNvSpPr>
              <p:nvPr/>
            </p:nvSpPr>
            <p:spPr bwMode="auto">
              <a:xfrm flipH="1">
                <a:off x="3703" y="281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81" name="Line 77"/>
              <p:cNvSpPr>
                <a:spLocks noChangeShapeType="1"/>
              </p:cNvSpPr>
              <p:nvPr/>
            </p:nvSpPr>
            <p:spPr bwMode="auto">
              <a:xfrm flipH="1">
                <a:off x="3703" y="271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82" name="Line 78"/>
              <p:cNvSpPr>
                <a:spLocks noChangeShapeType="1"/>
              </p:cNvSpPr>
              <p:nvPr/>
            </p:nvSpPr>
            <p:spPr bwMode="auto">
              <a:xfrm flipH="1">
                <a:off x="3799" y="305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83" name="Line 79"/>
              <p:cNvSpPr>
                <a:spLocks noChangeShapeType="1"/>
              </p:cNvSpPr>
              <p:nvPr/>
            </p:nvSpPr>
            <p:spPr bwMode="auto">
              <a:xfrm flipH="1">
                <a:off x="3799" y="295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84" name="Line 80"/>
              <p:cNvSpPr>
                <a:spLocks noChangeShapeType="1"/>
              </p:cNvSpPr>
              <p:nvPr/>
            </p:nvSpPr>
            <p:spPr bwMode="auto">
              <a:xfrm flipH="1">
                <a:off x="3799" y="285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85" name="Line 81"/>
              <p:cNvSpPr>
                <a:spLocks noChangeShapeType="1"/>
              </p:cNvSpPr>
              <p:nvPr/>
            </p:nvSpPr>
            <p:spPr bwMode="auto">
              <a:xfrm flipH="1">
                <a:off x="3799" y="276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86" name="Line 82"/>
              <p:cNvSpPr>
                <a:spLocks noChangeShapeType="1"/>
              </p:cNvSpPr>
              <p:nvPr/>
            </p:nvSpPr>
            <p:spPr bwMode="auto">
              <a:xfrm flipH="1">
                <a:off x="3799" y="266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3" name="Group 83"/>
            <p:cNvGrpSpPr>
              <a:grpSpLocks/>
            </p:cNvGrpSpPr>
            <p:nvPr/>
          </p:nvGrpSpPr>
          <p:grpSpPr bwMode="auto">
            <a:xfrm>
              <a:off x="7494588" y="6311900"/>
              <a:ext cx="620712" cy="88900"/>
              <a:chOff x="4147" y="3703"/>
              <a:chExt cx="391" cy="56"/>
            </a:xfrm>
          </p:grpSpPr>
          <p:sp>
            <p:nvSpPr>
              <p:cNvPr id="55424" name="Oval 84"/>
              <p:cNvSpPr>
                <a:spLocks noChangeArrowheads="1"/>
              </p:cNvSpPr>
              <p:nvPr/>
            </p:nvSpPr>
            <p:spPr bwMode="auto">
              <a:xfrm>
                <a:off x="4147"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25" name="Oval 85"/>
              <p:cNvSpPr>
                <a:spLocks noChangeArrowheads="1"/>
              </p:cNvSpPr>
              <p:nvPr/>
            </p:nvSpPr>
            <p:spPr bwMode="auto">
              <a:xfrm>
                <a:off x="4230"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26" name="Oval 86"/>
              <p:cNvSpPr>
                <a:spLocks noChangeArrowheads="1"/>
              </p:cNvSpPr>
              <p:nvPr/>
            </p:nvSpPr>
            <p:spPr bwMode="auto">
              <a:xfrm>
                <a:off x="4314"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27" name="Oval 87"/>
              <p:cNvSpPr>
                <a:spLocks noChangeArrowheads="1"/>
              </p:cNvSpPr>
              <p:nvPr/>
            </p:nvSpPr>
            <p:spPr bwMode="auto">
              <a:xfrm>
                <a:off x="4398"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28" name="Oval 88"/>
              <p:cNvSpPr>
                <a:spLocks noChangeArrowheads="1"/>
              </p:cNvSpPr>
              <p:nvPr/>
            </p:nvSpPr>
            <p:spPr bwMode="auto">
              <a:xfrm>
                <a:off x="4482"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4" name="Group 89"/>
            <p:cNvGrpSpPr>
              <a:grpSpLocks/>
            </p:cNvGrpSpPr>
            <p:nvPr/>
          </p:nvGrpSpPr>
          <p:grpSpPr bwMode="auto">
            <a:xfrm>
              <a:off x="7627938" y="6108700"/>
              <a:ext cx="355600" cy="88900"/>
              <a:chOff x="4235" y="3596"/>
              <a:chExt cx="224" cy="56"/>
            </a:xfrm>
          </p:grpSpPr>
          <p:sp>
            <p:nvSpPr>
              <p:cNvPr id="55421" name="Oval 90"/>
              <p:cNvSpPr>
                <a:spLocks noChangeArrowheads="1"/>
              </p:cNvSpPr>
              <p:nvPr/>
            </p:nvSpPr>
            <p:spPr bwMode="auto">
              <a:xfrm>
                <a:off x="4235" y="359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22" name="Oval 91"/>
              <p:cNvSpPr>
                <a:spLocks noChangeArrowheads="1"/>
              </p:cNvSpPr>
              <p:nvPr/>
            </p:nvSpPr>
            <p:spPr bwMode="auto">
              <a:xfrm>
                <a:off x="4319" y="359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23" name="Oval 92"/>
              <p:cNvSpPr>
                <a:spLocks noChangeArrowheads="1"/>
              </p:cNvSpPr>
              <p:nvPr/>
            </p:nvSpPr>
            <p:spPr bwMode="auto">
              <a:xfrm>
                <a:off x="4403" y="359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5" name="Group 93"/>
            <p:cNvGrpSpPr>
              <a:grpSpLocks/>
            </p:cNvGrpSpPr>
            <p:nvPr/>
          </p:nvGrpSpPr>
          <p:grpSpPr bwMode="auto">
            <a:xfrm>
              <a:off x="7627938" y="5907088"/>
              <a:ext cx="355600" cy="88900"/>
              <a:chOff x="4233" y="3461"/>
              <a:chExt cx="224" cy="56"/>
            </a:xfrm>
          </p:grpSpPr>
          <p:sp>
            <p:nvSpPr>
              <p:cNvPr id="55418" name="Oval 94"/>
              <p:cNvSpPr>
                <a:spLocks noChangeArrowheads="1"/>
              </p:cNvSpPr>
              <p:nvPr/>
            </p:nvSpPr>
            <p:spPr bwMode="auto">
              <a:xfrm>
                <a:off x="4233" y="346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19" name="Oval 95"/>
              <p:cNvSpPr>
                <a:spLocks noChangeArrowheads="1"/>
              </p:cNvSpPr>
              <p:nvPr/>
            </p:nvSpPr>
            <p:spPr bwMode="auto">
              <a:xfrm>
                <a:off x="4317" y="346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20" name="Oval 96"/>
              <p:cNvSpPr>
                <a:spLocks noChangeArrowheads="1"/>
              </p:cNvSpPr>
              <p:nvPr/>
            </p:nvSpPr>
            <p:spPr bwMode="auto">
              <a:xfrm>
                <a:off x="4401" y="346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6" name="Group 97"/>
            <p:cNvGrpSpPr>
              <a:grpSpLocks/>
            </p:cNvGrpSpPr>
            <p:nvPr/>
          </p:nvGrpSpPr>
          <p:grpSpPr bwMode="auto">
            <a:xfrm>
              <a:off x="7693025" y="5705475"/>
              <a:ext cx="222250" cy="88900"/>
              <a:chOff x="4231" y="3326"/>
              <a:chExt cx="140" cy="56"/>
            </a:xfrm>
          </p:grpSpPr>
          <p:sp>
            <p:nvSpPr>
              <p:cNvPr id="55416" name="Oval 98"/>
              <p:cNvSpPr>
                <a:spLocks noChangeArrowheads="1"/>
              </p:cNvSpPr>
              <p:nvPr/>
            </p:nvSpPr>
            <p:spPr bwMode="auto">
              <a:xfrm>
                <a:off x="4231" y="332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17" name="Oval 99"/>
              <p:cNvSpPr>
                <a:spLocks noChangeArrowheads="1"/>
              </p:cNvSpPr>
              <p:nvPr/>
            </p:nvSpPr>
            <p:spPr bwMode="auto">
              <a:xfrm>
                <a:off x="4315" y="332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7" name="Group 100"/>
            <p:cNvGrpSpPr>
              <a:grpSpLocks/>
            </p:cNvGrpSpPr>
            <p:nvPr/>
          </p:nvGrpSpPr>
          <p:grpSpPr bwMode="auto">
            <a:xfrm>
              <a:off x="7693025" y="5502275"/>
              <a:ext cx="222250" cy="88900"/>
              <a:chOff x="4229" y="3191"/>
              <a:chExt cx="140" cy="56"/>
            </a:xfrm>
          </p:grpSpPr>
          <p:sp>
            <p:nvSpPr>
              <p:cNvPr id="55414" name="Oval 101"/>
              <p:cNvSpPr>
                <a:spLocks noChangeArrowheads="1"/>
              </p:cNvSpPr>
              <p:nvPr/>
            </p:nvSpPr>
            <p:spPr bwMode="auto">
              <a:xfrm>
                <a:off x="4229" y="319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15" name="Oval 102"/>
              <p:cNvSpPr>
                <a:spLocks noChangeArrowheads="1"/>
              </p:cNvSpPr>
              <p:nvPr/>
            </p:nvSpPr>
            <p:spPr bwMode="auto">
              <a:xfrm>
                <a:off x="4313" y="319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8" name="Group 103"/>
            <p:cNvGrpSpPr>
              <a:grpSpLocks/>
            </p:cNvGrpSpPr>
            <p:nvPr/>
          </p:nvGrpSpPr>
          <p:grpSpPr bwMode="auto">
            <a:xfrm>
              <a:off x="7693025" y="5300663"/>
              <a:ext cx="222250" cy="88900"/>
              <a:chOff x="4227" y="3056"/>
              <a:chExt cx="140" cy="56"/>
            </a:xfrm>
          </p:grpSpPr>
          <p:sp>
            <p:nvSpPr>
              <p:cNvPr id="55412" name="Oval 104"/>
              <p:cNvSpPr>
                <a:spLocks noChangeArrowheads="1"/>
              </p:cNvSpPr>
              <p:nvPr/>
            </p:nvSpPr>
            <p:spPr bwMode="auto">
              <a:xfrm>
                <a:off x="4227" y="305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13" name="Oval 105"/>
              <p:cNvSpPr>
                <a:spLocks noChangeArrowheads="1"/>
              </p:cNvSpPr>
              <p:nvPr/>
            </p:nvSpPr>
            <p:spPr bwMode="auto">
              <a:xfrm>
                <a:off x="4311" y="305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sp>
          <p:nvSpPr>
            <p:cNvPr id="55307" name="Oval 106"/>
            <p:cNvSpPr>
              <a:spLocks noChangeArrowheads="1"/>
            </p:cNvSpPr>
            <p:nvPr/>
          </p:nvSpPr>
          <p:spPr bwMode="auto">
            <a:xfrm>
              <a:off x="7759700" y="5099050"/>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08" name="Oval 107"/>
            <p:cNvSpPr>
              <a:spLocks noChangeArrowheads="1"/>
            </p:cNvSpPr>
            <p:nvPr/>
          </p:nvSpPr>
          <p:spPr bwMode="auto">
            <a:xfrm>
              <a:off x="7759700" y="4895850"/>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09" name="Oval 108"/>
            <p:cNvSpPr>
              <a:spLocks noChangeArrowheads="1"/>
            </p:cNvSpPr>
            <p:nvPr/>
          </p:nvSpPr>
          <p:spPr bwMode="auto">
            <a:xfrm>
              <a:off x="7759700" y="4694238"/>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10" name="Oval 109"/>
            <p:cNvSpPr>
              <a:spLocks noChangeArrowheads="1"/>
            </p:cNvSpPr>
            <p:nvPr/>
          </p:nvSpPr>
          <p:spPr bwMode="auto">
            <a:xfrm>
              <a:off x="7759700" y="4492625"/>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11" name="Oval 110"/>
            <p:cNvSpPr>
              <a:spLocks noChangeArrowheads="1"/>
            </p:cNvSpPr>
            <p:nvPr/>
          </p:nvSpPr>
          <p:spPr bwMode="auto">
            <a:xfrm>
              <a:off x="7759700" y="4291013"/>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12" name="Line 117"/>
            <p:cNvSpPr>
              <a:spLocks noChangeShapeType="1"/>
            </p:cNvSpPr>
            <p:nvPr/>
          </p:nvSpPr>
          <p:spPr bwMode="auto">
            <a:xfrm>
              <a:off x="6121400" y="0"/>
              <a:ext cx="0" cy="3919538"/>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5313" name="Line 119"/>
            <p:cNvSpPr>
              <a:spLocks noChangeShapeType="1"/>
            </p:cNvSpPr>
            <p:nvPr/>
          </p:nvSpPr>
          <p:spPr bwMode="auto">
            <a:xfrm flipH="1">
              <a:off x="2846388" y="3140075"/>
              <a:ext cx="4832350" cy="0"/>
            </a:xfrm>
            <a:prstGeom prst="line">
              <a:avLst/>
            </a:prstGeom>
            <a:noFill/>
            <a:ln w="12700">
              <a:solidFill>
                <a:schemeClr val="tx1"/>
              </a:solidFill>
              <a:prstDash val="dash"/>
              <a:round/>
              <a:headEnd type="none" w="lg" len="med"/>
              <a:tailEnd type="none" w="lg" len="med"/>
            </a:ln>
          </p:spPr>
          <p:txBody>
            <a:bodyPr anchor="ctr">
              <a:spAutoFit/>
            </a:bodyPr>
            <a:lstStyle/>
            <a:p>
              <a:endParaRPr lang="en-US"/>
            </a:p>
          </p:txBody>
        </p:sp>
        <p:sp>
          <p:nvSpPr>
            <p:cNvPr id="55314" name="Line 120"/>
            <p:cNvSpPr>
              <a:spLocks noChangeShapeType="1"/>
            </p:cNvSpPr>
            <p:nvPr/>
          </p:nvSpPr>
          <p:spPr bwMode="auto">
            <a:xfrm flipH="1">
              <a:off x="765175" y="2001838"/>
              <a:ext cx="6951663" cy="0"/>
            </a:xfrm>
            <a:prstGeom prst="line">
              <a:avLst/>
            </a:prstGeom>
            <a:noFill/>
            <a:ln w="12700">
              <a:solidFill>
                <a:schemeClr val="tx1"/>
              </a:solidFill>
              <a:prstDash val="dash"/>
              <a:round/>
              <a:headEnd type="none" w="lg" len="med"/>
              <a:tailEnd type="none" w="lg" len="med"/>
            </a:ln>
          </p:spPr>
          <p:txBody>
            <a:bodyPr anchor="ctr">
              <a:spAutoFit/>
            </a:bodyPr>
            <a:lstStyle/>
            <a:p>
              <a:endParaRPr lang="en-US"/>
            </a:p>
          </p:txBody>
        </p:sp>
        <p:sp>
          <p:nvSpPr>
            <p:cNvPr id="55315" name="Line 127"/>
            <p:cNvSpPr>
              <a:spLocks noChangeShapeType="1"/>
            </p:cNvSpPr>
            <p:nvPr/>
          </p:nvSpPr>
          <p:spPr bwMode="auto">
            <a:xfrm flipH="1">
              <a:off x="1601788" y="39688"/>
              <a:ext cx="4529137" cy="3746500"/>
            </a:xfrm>
            <a:prstGeom prst="line">
              <a:avLst/>
            </a:prstGeom>
            <a:noFill/>
            <a:ln w="76200">
              <a:solidFill>
                <a:srgbClr val="000000"/>
              </a:solidFill>
              <a:round/>
              <a:headEnd type="none" w="lg" len="med"/>
              <a:tailEnd type="none" w="lg" len="med"/>
            </a:ln>
          </p:spPr>
          <p:txBody>
            <a:bodyPr anchor="ctr">
              <a:spAutoFit/>
            </a:bodyPr>
            <a:lstStyle/>
            <a:p>
              <a:endParaRPr lang="en-US"/>
            </a:p>
          </p:txBody>
        </p:sp>
        <p:sp>
          <p:nvSpPr>
            <p:cNvPr id="55316" name="Line 198"/>
            <p:cNvSpPr>
              <a:spLocks noChangeShapeType="1"/>
            </p:cNvSpPr>
            <p:nvPr/>
          </p:nvSpPr>
          <p:spPr bwMode="auto">
            <a:xfrm flipH="1">
              <a:off x="7696200" y="1989138"/>
              <a:ext cx="0" cy="1154112"/>
            </a:xfrm>
            <a:prstGeom prst="line">
              <a:avLst/>
            </a:prstGeom>
            <a:noFill/>
            <a:ln w="12700">
              <a:solidFill>
                <a:schemeClr val="tx1"/>
              </a:solidFill>
              <a:round/>
              <a:headEnd type="triangle" w="med" len="med"/>
              <a:tailEnd type="triangle" w="med" len="med"/>
            </a:ln>
          </p:spPr>
          <p:txBody>
            <a:bodyPr anchor="ctr">
              <a:spAutoFit/>
            </a:bodyPr>
            <a:lstStyle/>
            <a:p>
              <a:endParaRPr lang="en-US"/>
            </a:p>
          </p:txBody>
        </p:sp>
        <p:sp>
          <p:nvSpPr>
            <p:cNvPr id="55317" name="Rectangle 199"/>
            <p:cNvSpPr>
              <a:spLocks noChangeArrowheads="1"/>
            </p:cNvSpPr>
            <p:nvPr/>
          </p:nvSpPr>
          <p:spPr bwMode="auto">
            <a:xfrm rot="-5400000">
              <a:off x="7539831" y="2355057"/>
              <a:ext cx="369887" cy="400050"/>
            </a:xfrm>
            <a:prstGeom prst="rect">
              <a:avLst/>
            </a:prstGeom>
            <a:solidFill>
              <a:schemeClr val="bg1"/>
            </a:solidFill>
            <a:ln w="12700">
              <a:noFill/>
              <a:miter lim="800000"/>
              <a:headEnd type="none" w="lg" len="med"/>
              <a:tailEnd type="none" w="lg" len="med"/>
            </a:ln>
          </p:spPr>
          <p:txBody>
            <a:bodyPr wrap="none">
              <a:spAutoFit/>
            </a:bodyPr>
            <a:lstStyle/>
            <a:p>
              <a:r>
                <a:rPr lang="en-US" sz="2000" b="1"/>
                <a:t>H</a:t>
              </a:r>
            </a:p>
          </p:txBody>
        </p:sp>
        <p:sp>
          <p:nvSpPr>
            <p:cNvPr id="55318" name="Rectangle 115"/>
            <p:cNvSpPr>
              <a:spLocks noChangeArrowheads="1"/>
            </p:cNvSpPr>
            <p:nvPr/>
          </p:nvSpPr>
          <p:spPr bwMode="auto">
            <a:xfrm>
              <a:off x="5776913" y="3810000"/>
              <a:ext cx="688975" cy="1139825"/>
            </a:xfrm>
            <a:prstGeom prst="rect">
              <a:avLst/>
            </a:prstGeom>
            <a:solidFill>
              <a:srgbClr val="F14343"/>
            </a:solidFill>
            <a:ln w="12700">
              <a:solidFill>
                <a:schemeClr val="tx1"/>
              </a:solidFill>
              <a:miter lim="800000"/>
              <a:headEnd type="none" w="lg" len="med"/>
              <a:tailEnd type="none" w="lg" len="med"/>
            </a:ln>
          </p:spPr>
          <p:txBody>
            <a:bodyPr wrap="none" anchor="ctr">
              <a:spAutoFit/>
            </a:bodyPr>
            <a:lstStyle/>
            <a:p>
              <a:endParaRPr lang="en-US"/>
            </a:p>
          </p:txBody>
        </p:sp>
        <p:grpSp>
          <p:nvGrpSpPr>
            <p:cNvPr id="9" name="Group 5"/>
            <p:cNvGrpSpPr>
              <a:grpSpLocks/>
            </p:cNvGrpSpPr>
            <p:nvPr/>
          </p:nvGrpSpPr>
          <p:grpSpPr bwMode="auto">
            <a:xfrm>
              <a:off x="7477125" y="1582738"/>
              <a:ext cx="663575" cy="6307137"/>
              <a:chOff x="4136" y="724"/>
              <a:chExt cx="418" cy="2058"/>
            </a:xfrm>
          </p:grpSpPr>
          <p:sp>
            <p:nvSpPr>
              <p:cNvPr id="55410" name="Line 6"/>
              <p:cNvSpPr>
                <a:spLocks noChangeShapeType="1"/>
              </p:cNvSpPr>
              <p:nvPr/>
            </p:nvSpPr>
            <p:spPr bwMode="auto">
              <a:xfrm flipV="1">
                <a:off x="4554" y="724"/>
                <a:ext cx="0" cy="2051"/>
              </a:xfrm>
              <a:prstGeom prst="line">
                <a:avLst/>
              </a:prstGeom>
              <a:noFill/>
              <a:ln w="28575">
                <a:solidFill>
                  <a:schemeClr val="tx1"/>
                </a:solidFill>
                <a:round/>
                <a:headEnd type="none" w="lg" len="med"/>
                <a:tailEnd type="none" w="lg" len="med"/>
              </a:ln>
            </p:spPr>
            <p:txBody>
              <a:bodyPr anchor="ctr">
                <a:spAutoFit/>
              </a:bodyPr>
              <a:lstStyle/>
              <a:p>
                <a:endParaRPr lang="en-US"/>
              </a:p>
            </p:txBody>
          </p:sp>
          <p:sp>
            <p:nvSpPr>
              <p:cNvPr id="55411" name="Line 7"/>
              <p:cNvSpPr>
                <a:spLocks noChangeShapeType="1"/>
              </p:cNvSpPr>
              <p:nvPr/>
            </p:nvSpPr>
            <p:spPr bwMode="auto">
              <a:xfrm flipV="1">
                <a:off x="4136" y="724"/>
                <a:ext cx="0" cy="2058"/>
              </a:xfrm>
              <a:prstGeom prst="line">
                <a:avLst/>
              </a:prstGeom>
              <a:noFill/>
              <a:ln w="28575">
                <a:solidFill>
                  <a:schemeClr val="tx1"/>
                </a:solidFill>
                <a:round/>
                <a:headEnd type="none" w="lg" len="med"/>
                <a:tailEnd type="none" w="lg" len="med"/>
              </a:ln>
            </p:spPr>
            <p:txBody>
              <a:bodyPr anchor="ctr">
                <a:spAutoFit/>
              </a:bodyPr>
              <a:lstStyle/>
              <a:p>
                <a:endParaRPr lang="en-US"/>
              </a:p>
            </p:txBody>
          </p:sp>
        </p:grpSp>
        <p:sp>
          <p:nvSpPr>
            <p:cNvPr id="55320" name="Rectangle 112"/>
            <p:cNvSpPr>
              <a:spLocks noChangeArrowheads="1"/>
            </p:cNvSpPr>
            <p:nvPr/>
          </p:nvSpPr>
          <p:spPr bwMode="auto">
            <a:xfrm>
              <a:off x="7483475" y="6499225"/>
              <a:ext cx="646113" cy="523875"/>
            </a:xfrm>
            <a:prstGeom prst="rect">
              <a:avLst/>
            </a:prstGeom>
            <a:solidFill>
              <a:srgbClr val="8EAED2"/>
            </a:solidFill>
            <a:ln w="12700">
              <a:noFill/>
              <a:miter lim="800000"/>
              <a:headEnd type="none" w="lg" len="med"/>
              <a:tailEnd type="none" w="lg" len="med"/>
            </a:ln>
          </p:spPr>
          <p:txBody>
            <a:bodyPr anchor="ctr">
              <a:spAutoFit/>
            </a:bodyPr>
            <a:lstStyle/>
            <a:p>
              <a:endParaRPr lang="en-US"/>
            </a:p>
          </p:txBody>
        </p:sp>
        <p:sp>
          <p:nvSpPr>
            <p:cNvPr id="55321" name="Rectangle 194"/>
            <p:cNvSpPr>
              <a:spLocks noChangeArrowheads="1"/>
            </p:cNvSpPr>
            <p:nvPr/>
          </p:nvSpPr>
          <p:spPr bwMode="auto">
            <a:xfrm>
              <a:off x="2603500" y="2892425"/>
              <a:ext cx="209550" cy="3859213"/>
            </a:xfrm>
            <a:prstGeom prst="rect">
              <a:avLst/>
            </a:prstGeom>
            <a:noFill/>
            <a:ln w="12700" algn="ctr">
              <a:solidFill>
                <a:srgbClr val="000000"/>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sp>
          <p:nvSpPr>
            <p:cNvPr id="55322" name="Freeform 199"/>
            <p:cNvSpPr>
              <a:spLocks noChangeArrowheads="1"/>
            </p:cNvSpPr>
            <p:nvPr/>
          </p:nvSpPr>
          <p:spPr bwMode="auto">
            <a:xfrm>
              <a:off x="152400" y="2209800"/>
              <a:ext cx="2581275" cy="920750"/>
            </a:xfrm>
            <a:custGeom>
              <a:avLst/>
              <a:gdLst>
                <a:gd name="T0" fmla="*/ 162536 w 2767148"/>
                <a:gd name="T1" fmla="*/ 0 h 1225190"/>
                <a:gd name="T2" fmla="*/ 418681 w 2767148"/>
                <a:gd name="T3" fmla="*/ 523556 h 1225190"/>
                <a:gd name="T4" fmla="*/ 2407886 w 2767148"/>
                <a:gd name="T5" fmla="*/ 691958 h 1225190"/>
                <a:gd name="T6" fmla="*/ 0 60000 65536"/>
                <a:gd name="T7" fmla="*/ 0 60000 65536"/>
                <a:gd name="T8" fmla="*/ 0 60000 65536"/>
                <a:gd name="T9" fmla="*/ 0 w 2767148"/>
                <a:gd name="T10" fmla="*/ 0 h 1225190"/>
                <a:gd name="T11" fmla="*/ 2767148 w 2767148"/>
                <a:gd name="T12" fmla="*/ 1225190 h 1225190"/>
              </a:gdLst>
              <a:ahLst/>
              <a:cxnLst>
                <a:cxn ang="T6">
                  <a:pos x="T0" y="T1"/>
                </a:cxn>
                <a:cxn ang="T7">
                  <a:pos x="T2" y="T3"/>
                </a:cxn>
                <a:cxn ang="T8">
                  <a:pos x="T4" y="T5"/>
                </a:cxn>
              </a:cxnLst>
              <a:rect l="T9" t="T10" r="T11" b="T12"/>
              <a:pathLst>
                <a:path w="2767148" h="1225190">
                  <a:moveTo>
                    <a:pt x="186787" y="0"/>
                  </a:moveTo>
                  <a:cubicBezTo>
                    <a:pt x="0" y="21211"/>
                    <a:pt x="51088" y="722818"/>
                    <a:pt x="481148" y="927016"/>
                  </a:cubicBezTo>
                  <a:cubicBezTo>
                    <a:pt x="911208" y="1131214"/>
                    <a:pt x="1746730" y="1173837"/>
                    <a:pt x="2767148" y="1225190"/>
                  </a:cubicBezTo>
                </a:path>
              </a:pathLst>
            </a:custGeom>
            <a:noFill/>
            <a:ln w="38100" algn="ctr">
              <a:solidFill>
                <a:schemeClr val="tx1"/>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sp>
          <p:nvSpPr>
            <p:cNvPr id="55323" name="Line 118"/>
            <p:cNvSpPr>
              <a:spLocks noChangeShapeType="1"/>
            </p:cNvSpPr>
            <p:nvPr/>
          </p:nvSpPr>
          <p:spPr bwMode="auto">
            <a:xfrm flipV="1">
              <a:off x="4114800" y="2038350"/>
              <a:ext cx="0" cy="1695450"/>
            </a:xfrm>
            <a:prstGeom prst="line">
              <a:avLst/>
            </a:prstGeom>
            <a:noFill/>
            <a:ln w="76200">
              <a:solidFill>
                <a:srgbClr val="000000"/>
              </a:solidFill>
              <a:round/>
              <a:headEnd type="none" w="lg" len="med"/>
              <a:tailEnd type="none" w="lg" len="med"/>
            </a:ln>
          </p:spPr>
          <p:txBody>
            <a:bodyPr anchor="ctr">
              <a:spAutoFit/>
            </a:bodyPr>
            <a:lstStyle/>
            <a:p>
              <a:endParaRPr lang="en-US"/>
            </a:p>
          </p:txBody>
        </p:sp>
        <p:sp>
          <p:nvSpPr>
            <p:cNvPr id="55324" name="Line 118"/>
            <p:cNvSpPr>
              <a:spLocks noChangeShapeType="1"/>
            </p:cNvSpPr>
            <p:nvPr/>
          </p:nvSpPr>
          <p:spPr bwMode="auto">
            <a:xfrm flipV="1">
              <a:off x="4114800" y="1733550"/>
              <a:ext cx="0" cy="2305050"/>
            </a:xfrm>
            <a:prstGeom prst="line">
              <a:avLst/>
            </a:prstGeom>
            <a:noFill/>
            <a:ln w="76200">
              <a:solidFill>
                <a:srgbClr val="000000"/>
              </a:solidFill>
              <a:round/>
              <a:headEnd type="none" w="lg" len="med"/>
              <a:tailEnd type="none" w="lg" len="med"/>
            </a:ln>
          </p:spPr>
          <p:txBody>
            <a:bodyPr anchor="ctr">
              <a:spAutoFit/>
            </a:bodyPr>
            <a:lstStyle/>
            <a:p>
              <a:endParaRPr lang="en-US"/>
            </a:p>
          </p:txBody>
        </p:sp>
        <p:cxnSp>
          <p:nvCxnSpPr>
            <p:cNvPr id="55325" name="Straight Connector 192"/>
            <p:cNvCxnSpPr>
              <a:cxnSpLocks noChangeShapeType="1"/>
            </p:cNvCxnSpPr>
            <p:nvPr/>
          </p:nvCxnSpPr>
          <p:spPr bwMode="auto">
            <a:xfrm>
              <a:off x="2743200" y="3124200"/>
              <a:ext cx="0" cy="3562350"/>
            </a:xfrm>
            <a:prstGeom prst="line">
              <a:avLst/>
            </a:prstGeom>
            <a:noFill/>
            <a:ln w="25400" algn="ctr">
              <a:solidFill>
                <a:srgbClr val="0070C0"/>
              </a:solidFill>
              <a:round/>
              <a:headEnd type="none" w="lg" len="med"/>
              <a:tailEnd type="none" w="lg" len="med"/>
            </a:ln>
          </p:spPr>
        </p:cxnSp>
        <p:grpSp>
          <p:nvGrpSpPr>
            <p:cNvPr id="10" name="Group 184"/>
            <p:cNvGrpSpPr>
              <a:grpSpLocks/>
            </p:cNvGrpSpPr>
            <p:nvPr/>
          </p:nvGrpSpPr>
          <p:grpSpPr bwMode="auto">
            <a:xfrm>
              <a:off x="881063" y="1573213"/>
              <a:ext cx="3281362" cy="2192337"/>
              <a:chOff x="881063" y="1573213"/>
              <a:chExt cx="3281362" cy="2192337"/>
            </a:xfrm>
          </p:grpSpPr>
          <p:sp>
            <p:nvSpPr>
              <p:cNvPr id="55350" name="Line 130"/>
              <p:cNvSpPr>
                <a:spLocks noChangeShapeType="1"/>
              </p:cNvSpPr>
              <p:nvPr/>
            </p:nvSpPr>
            <p:spPr bwMode="auto">
              <a:xfrm rot="3052331" flipH="1">
                <a:off x="1994694" y="31615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51" name="Line 131"/>
              <p:cNvSpPr>
                <a:spLocks noChangeShapeType="1"/>
              </p:cNvSpPr>
              <p:nvPr/>
            </p:nvSpPr>
            <p:spPr bwMode="auto">
              <a:xfrm rot="3052331" flipH="1">
                <a:off x="2115344" y="30630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52" name="Line 132"/>
              <p:cNvSpPr>
                <a:spLocks noChangeShapeType="1"/>
              </p:cNvSpPr>
              <p:nvPr/>
            </p:nvSpPr>
            <p:spPr bwMode="auto">
              <a:xfrm rot="3052331" flipH="1">
                <a:off x="2235994" y="29646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53" name="Line 133"/>
              <p:cNvSpPr>
                <a:spLocks noChangeShapeType="1"/>
              </p:cNvSpPr>
              <p:nvPr/>
            </p:nvSpPr>
            <p:spPr bwMode="auto">
              <a:xfrm rot="3052331" flipH="1">
                <a:off x="2356644" y="28662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54" name="Line 13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55" name="Line 13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56" name="Line 13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57" name="Line 13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58" name="Line 13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59" name="Line 13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60" name="Line 14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61" name="Line 14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62" name="Line 142"/>
              <p:cNvSpPr>
                <a:spLocks noChangeShapeType="1"/>
              </p:cNvSpPr>
              <p:nvPr/>
            </p:nvSpPr>
            <p:spPr bwMode="auto">
              <a:xfrm rot="3052331" flipH="1">
                <a:off x="2177256" y="31710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63" name="Line 143"/>
              <p:cNvSpPr>
                <a:spLocks noChangeShapeType="1"/>
              </p:cNvSpPr>
              <p:nvPr/>
            </p:nvSpPr>
            <p:spPr bwMode="auto">
              <a:xfrm rot="3052331" flipH="1">
                <a:off x="2297906" y="30726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64" name="Line 144"/>
              <p:cNvSpPr>
                <a:spLocks noChangeShapeType="1"/>
              </p:cNvSpPr>
              <p:nvPr/>
            </p:nvSpPr>
            <p:spPr bwMode="auto">
              <a:xfrm rot="3052331" flipH="1">
                <a:off x="2418556" y="29741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65" name="Line 145"/>
              <p:cNvSpPr>
                <a:spLocks noChangeShapeType="1"/>
              </p:cNvSpPr>
              <p:nvPr/>
            </p:nvSpPr>
            <p:spPr bwMode="auto">
              <a:xfrm rot="3052331" flipH="1">
                <a:off x="2540794" y="28741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66" name="Line 14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67" name="Line 14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68" name="Line 14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69" name="Line 14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70" name="Line 15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71" name="Line 15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72" name="Line 15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73" name="Line 15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74" name="Line 15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75" name="Line 15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76" name="Line 15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77" name="Line 15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78" name="Line 15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5379" name="Line 16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80" name="Line 16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81" name="Line 162"/>
              <p:cNvSpPr>
                <a:spLocks noChangeShapeType="1"/>
              </p:cNvSpPr>
              <p:nvPr/>
            </p:nvSpPr>
            <p:spPr bwMode="auto">
              <a:xfrm rot="3052331" flipH="1">
                <a:off x="3447256" y="19804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82" name="Line 163"/>
              <p:cNvSpPr>
                <a:spLocks noChangeShapeType="1"/>
              </p:cNvSpPr>
              <p:nvPr/>
            </p:nvSpPr>
            <p:spPr bwMode="auto">
              <a:xfrm rot="3052331" flipH="1">
                <a:off x="3567906" y="18819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83" name="Line 164"/>
              <p:cNvSpPr>
                <a:spLocks noChangeShapeType="1"/>
              </p:cNvSpPr>
              <p:nvPr/>
            </p:nvSpPr>
            <p:spPr bwMode="auto">
              <a:xfrm rot="3052331" flipH="1">
                <a:off x="3690144" y="17835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84" name="Line 165"/>
              <p:cNvSpPr>
                <a:spLocks noChangeShapeType="1"/>
              </p:cNvSpPr>
              <p:nvPr/>
            </p:nvSpPr>
            <p:spPr bwMode="auto">
              <a:xfrm rot="3052331" flipH="1">
                <a:off x="3810794" y="16851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85" name="Line 16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86" name="Line 16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87" name="Line 16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88" name="Line 16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89" name="Line 17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90" name="Line 17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91" name="Line 17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92" name="Line 173"/>
              <p:cNvSpPr>
                <a:spLocks noChangeShapeType="1"/>
              </p:cNvSpPr>
              <p:nvPr/>
            </p:nvSpPr>
            <p:spPr bwMode="auto">
              <a:xfrm rot="3052331" flipH="1">
                <a:off x="3507582" y="20867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93" name="Line 174"/>
              <p:cNvSpPr>
                <a:spLocks noChangeShapeType="1"/>
              </p:cNvSpPr>
              <p:nvPr/>
            </p:nvSpPr>
            <p:spPr bwMode="auto">
              <a:xfrm rot="3052331" flipH="1">
                <a:off x="3628232" y="198834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94" name="Line 175"/>
              <p:cNvSpPr>
                <a:spLocks noChangeShapeType="1"/>
              </p:cNvSpPr>
              <p:nvPr/>
            </p:nvSpPr>
            <p:spPr bwMode="auto">
              <a:xfrm rot="3052331" flipH="1">
                <a:off x="3750469" y="188991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95" name="Line 176"/>
              <p:cNvSpPr>
                <a:spLocks noChangeShapeType="1"/>
              </p:cNvSpPr>
              <p:nvPr/>
            </p:nvSpPr>
            <p:spPr bwMode="auto">
              <a:xfrm rot="3052331" flipH="1">
                <a:off x="3871119" y="179149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96" name="Line 177"/>
              <p:cNvSpPr>
                <a:spLocks noChangeShapeType="1"/>
              </p:cNvSpPr>
              <p:nvPr/>
            </p:nvSpPr>
            <p:spPr bwMode="auto">
              <a:xfrm rot="3052331" flipH="1">
                <a:off x="1388269" y="3653632"/>
                <a:ext cx="223837" cy="0"/>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5397" name="Line 178"/>
              <p:cNvSpPr>
                <a:spLocks noChangeShapeType="1"/>
              </p:cNvSpPr>
              <p:nvPr/>
            </p:nvSpPr>
            <p:spPr bwMode="auto">
              <a:xfrm rot="3052331" flipH="1">
                <a:off x="1508919" y="3556794"/>
                <a:ext cx="22383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98" name="Line 179"/>
              <p:cNvSpPr>
                <a:spLocks noChangeShapeType="1"/>
              </p:cNvSpPr>
              <p:nvPr/>
            </p:nvSpPr>
            <p:spPr bwMode="auto">
              <a:xfrm rot="3052331" flipH="1">
                <a:off x="1631156" y="34567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399" name="Line 180"/>
              <p:cNvSpPr>
                <a:spLocks noChangeShapeType="1"/>
              </p:cNvSpPr>
              <p:nvPr/>
            </p:nvSpPr>
            <p:spPr bwMode="auto">
              <a:xfrm rot="3052331" flipH="1">
                <a:off x="1751806" y="33583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00" name="Line 181"/>
              <p:cNvSpPr>
                <a:spLocks noChangeShapeType="1"/>
              </p:cNvSpPr>
              <p:nvPr/>
            </p:nvSpPr>
            <p:spPr bwMode="auto">
              <a:xfrm rot="3052331" flipH="1">
                <a:off x="1872456" y="32599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01" name="Line 182"/>
              <p:cNvSpPr>
                <a:spLocks noChangeShapeType="1"/>
              </p:cNvSpPr>
              <p:nvPr/>
            </p:nvSpPr>
            <p:spPr bwMode="auto">
              <a:xfrm rot="3052331" flipH="1">
                <a:off x="1570831" y="366315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02" name="Line 183"/>
              <p:cNvSpPr>
                <a:spLocks noChangeShapeType="1"/>
              </p:cNvSpPr>
              <p:nvPr/>
            </p:nvSpPr>
            <p:spPr bwMode="auto">
              <a:xfrm rot="3052331" flipH="1">
                <a:off x="1691481" y="35647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03" name="Line 184"/>
              <p:cNvSpPr>
                <a:spLocks noChangeShapeType="1"/>
              </p:cNvSpPr>
              <p:nvPr/>
            </p:nvSpPr>
            <p:spPr bwMode="auto">
              <a:xfrm rot="3052331" flipH="1">
                <a:off x="1813718" y="34663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04" name="Line 185"/>
              <p:cNvSpPr>
                <a:spLocks noChangeShapeType="1"/>
              </p:cNvSpPr>
              <p:nvPr/>
            </p:nvSpPr>
            <p:spPr bwMode="auto">
              <a:xfrm rot="3052331" flipH="1">
                <a:off x="1934368" y="33678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5405" name="Line 186"/>
              <p:cNvSpPr>
                <a:spLocks noChangeShapeType="1"/>
              </p:cNvSpPr>
              <p:nvPr/>
            </p:nvSpPr>
            <p:spPr bwMode="auto">
              <a:xfrm rot="3052331" flipH="1">
                <a:off x="2055018" y="326945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pic>
            <p:nvPicPr>
              <p:cNvPr id="55406" name="Picture 187"/>
              <p:cNvPicPr>
                <a:picLocks noChangeAspect="1" noChangeArrowheads="1"/>
              </p:cNvPicPr>
              <p:nvPr/>
            </p:nvPicPr>
            <p:blipFill>
              <a:blip r:embed="rId4" cstate="print"/>
              <a:srcRect/>
              <a:stretch>
                <a:fillRect/>
              </a:stretch>
            </p:blipFill>
            <p:spPr bwMode="auto">
              <a:xfrm rot="3021679">
                <a:off x="2389981" y="794545"/>
                <a:ext cx="263525" cy="3281362"/>
              </a:xfrm>
              <a:prstGeom prst="rect">
                <a:avLst/>
              </a:prstGeom>
              <a:noFill/>
              <a:ln w="12700">
                <a:noFill/>
                <a:miter lim="800000"/>
                <a:headEnd type="none" w="lg" len="med"/>
                <a:tailEnd type="none" w="lg" len="med"/>
              </a:ln>
            </p:spPr>
          </p:pic>
          <p:sp>
            <p:nvSpPr>
              <p:cNvPr id="55407" name="Oval 188"/>
              <p:cNvSpPr>
                <a:spLocks noChangeArrowheads="1"/>
              </p:cNvSpPr>
              <p:nvPr/>
            </p:nvSpPr>
            <p:spPr bwMode="auto">
              <a:xfrm>
                <a:off x="4040188" y="1685925"/>
                <a:ext cx="88900" cy="95250"/>
              </a:xfrm>
              <a:prstGeom prst="ellipse">
                <a:avLst/>
              </a:prstGeom>
              <a:solidFill>
                <a:schemeClr val="bg1"/>
              </a:solidFill>
              <a:ln w="12700">
                <a:solidFill>
                  <a:schemeClr val="tx1"/>
                </a:solidFill>
                <a:round/>
                <a:headEnd type="none" w="lg" len="med"/>
                <a:tailEnd type="none" w="lg" len="med"/>
              </a:ln>
            </p:spPr>
            <p:txBody>
              <a:bodyPr anchor="ctr">
                <a:spAutoFit/>
              </a:bodyPr>
              <a:lstStyle/>
              <a:p>
                <a:endParaRPr lang="en-US"/>
              </a:p>
            </p:txBody>
          </p:sp>
          <p:sp>
            <p:nvSpPr>
              <p:cNvPr id="198" name="Rectangle 197"/>
              <p:cNvSpPr/>
              <p:nvPr/>
            </p:nvSpPr>
            <p:spPr bwMode="auto">
              <a:xfrm rot="19190903">
                <a:off x="2493963" y="2663825"/>
                <a:ext cx="557212" cy="228600"/>
              </a:xfrm>
              <a:prstGeom prst="rect">
                <a:avLst/>
              </a:prstGeom>
              <a:solidFill>
                <a:schemeClr val="bg2">
                  <a:lumMod val="65000"/>
                </a:schemeClr>
              </a:solidFill>
              <a:ln w="12700" cap="flat" cmpd="sng" algn="ctr">
                <a:solidFill>
                  <a:srgbClr val="000000"/>
                </a:solidFill>
                <a:prstDash val="solid"/>
                <a:round/>
                <a:headEnd type="none" w="lg" len="med"/>
                <a:tailEnd type="none" w="lg" len="med"/>
              </a:ln>
              <a:effectLst/>
            </p:spPr>
            <p:txBody>
              <a:bodyPr>
                <a:spAutoFit/>
              </a:bodyPr>
              <a:lstStyle/>
              <a:p>
                <a:pPr eaLnBrk="0" hangingPunct="0">
                  <a:spcBef>
                    <a:spcPct val="50000"/>
                  </a:spcBef>
                  <a:defRPr/>
                </a:pPr>
                <a:endParaRPr lang="en-US" sz="2800">
                  <a:latin typeface="Times New Roman" pitchFamily="18" charset="0"/>
                </a:endParaRPr>
              </a:p>
            </p:txBody>
          </p:sp>
          <p:sp>
            <p:nvSpPr>
              <p:cNvPr id="55409" name="Oval 200"/>
              <p:cNvSpPr>
                <a:spLocks noChangeArrowheads="1"/>
              </p:cNvSpPr>
              <p:nvPr/>
            </p:nvSpPr>
            <p:spPr bwMode="auto">
              <a:xfrm>
                <a:off x="2819400" y="2590800"/>
                <a:ext cx="152400" cy="152400"/>
              </a:xfrm>
              <a:prstGeom prst="ellipse">
                <a:avLst/>
              </a:prstGeom>
              <a:solidFill>
                <a:srgbClr val="FF0000"/>
              </a:solidFill>
              <a:ln w="12700" algn="ctr">
                <a:solidFill>
                  <a:srgbClr val="FF0000"/>
                </a:solidFill>
                <a:round/>
                <a:headEnd type="none" w="lg" len="med"/>
                <a:tailEnd type="none" w="lg" len="med"/>
              </a:ln>
            </p:spPr>
            <p:txBody>
              <a:bodyPr wrap="none" anchor="ctr">
                <a:spAutoFit/>
              </a:bodyPr>
              <a:lstStyle/>
              <a:p>
                <a:endParaRPr lang="en-US"/>
              </a:p>
            </p:txBody>
          </p:sp>
        </p:grpSp>
        <p:sp>
          <p:nvSpPr>
            <p:cNvPr id="55327" name="Line 8"/>
            <p:cNvSpPr>
              <a:spLocks noChangeShapeType="1"/>
            </p:cNvSpPr>
            <p:nvPr/>
          </p:nvSpPr>
          <p:spPr bwMode="auto">
            <a:xfrm flipH="1">
              <a:off x="-1066800" y="1706563"/>
              <a:ext cx="1276350" cy="0"/>
            </a:xfrm>
            <a:prstGeom prst="line">
              <a:avLst/>
            </a:prstGeom>
            <a:noFill/>
            <a:ln w="76200">
              <a:solidFill>
                <a:schemeClr val="tx1"/>
              </a:solidFill>
              <a:round/>
              <a:headEnd type="none" w="lg" len="med"/>
              <a:tailEnd type="none" w="lg" len="med"/>
            </a:ln>
          </p:spPr>
          <p:txBody>
            <a:bodyPr anchor="ctr">
              <a:spAutoFit/>
            </a:bodyPr>
            <a:lstStyle/>
            <a:p>
              <a:endParaRPr lang="en-US"/>
            </a:p>
          </p:txBody>
        </p:sp>
        <p:grpSp>
          <p:nvGrpSpPr>
            <p:cNvPr id="11" name="Group 9"/>
            <p:cNvGrpSpPr>
              <a:grpSpLocks/>
            </p:cNvGrpSpPr>
            <p:nvPr/>
          </p:nvGrpSpPr>
          <p:grpSpPr bwMode="auto">
            <a:xfrm>
              <a:off x="152400" y="1219200"/>
              <a:ext cx="1022350" cy="1138238"/>
              <a:chOff x="3220" y="159"/>
              <a:chExt cx="883" cy="983"/>
            </a:xfrm>
          </p:grpSpPr>
          <p:sp>
            <p:nvSpPr>
              <p:cNvPr id="55337" name="AutoShape 10"/>
              <p:cNvSpPr>
                <a:spLocks noChangeArrowheads="1"/>
              </p:cNvSpPr>
              <p:nvPr/>
            </p:nvSpPr>
            <p:spPr bwMode="auto">
              <a:xfrm>
                <a:off x="3328" y="771"/>
                <a:ext cx="444" cy="371"/>
              </a:xfrm>
              <a:prstGeom prst="roundRect">
                <a:avLst>
                  <a:gd name="adj" fmla="val 16667"/>
                </a:avLst>
              </a:prstGeom>
              <a:solidFill>
                <a:schemeClr val="hlink"/>
              </a:solidFill>
              <a:ln w="28575">
                <a:noFill/>
                <a:round/>
                <a:headEnd type="none" w="lg" len="med"/>
                <a:tailEnd type="none" w="lg" len="med"/>
              </a:ln>
            </p:spPr>
            <p:txBody>
              <a:bodyPr anchor="ctr">
                <a:spAutoFit/>
              </a:bodyPr>
              <a:lstStyle/>
              <a:p>
                <a:endParaRPr lang="en-US"/>
              </a:p>
            </p:txBody>
          </p:sp>
          <p:sp>
            <p:nvSpPr>
              <p:cNvPr id="55338" name="Rectangle 11"/>
              <p:cNvSpPr>
                <a:spLocks noChangeArrowheads="1"/>
              </p:cNvSpPr>
              <p:nvPr/>
            </p:nvSpPr>
            <p:spPr bwMode="auto">
              <a:xfrm>
                <a:off x="3659" y="746"/>
                <a:ext cx="444" cy="74"/>
              </a:xfrm>
              <a:prstGeom prst="rect">
                <a:avLst/>
              </a:prstGeom>
              <a:solidFill>
                <a:schemeClr val="bg1"/>
              </a:solidFill>
              <a:ln w="12700">
                <a:noFill/>
                <a:miter lim="800000"/>
                <a:headEnd type="none" w="lg" len="med"/>
                <a:tailEnd type="none" w="lg" len="med"/>
              </a:ln>
            </p:spPr>
            <p:txBody>
              <a:bodyPr wrap="none" anchor="ctr">
                <a:spAutoFit/>
              </a:bodyPr>
              <a:lstStyle/>
              <a:p>
                <a:endParaRPr lang="en-US"/>
              </a:p>
            </p:txBody>
          </p:sp>
          <p:sp>
            <p:nvSpPr>
              <p:cNvPr id="55339" name="AutoShape 12"/>
              <p:cNvSpPr>
                <a:spLocks noChangeArrowheads="1"/>
              </p:cNvSpPr>
              <p:nvPr/>
            </p:nvSpPr>
            <p:spPr bwMode="auto">
              <a:xfrm>
                <a:off x="3328" y="301"/>
                <a:ext cx="444" cy="841"/>
              </a:xfrm>
              <a:prstGeom prst="roundRect">
                <a:avLst>
                  <a:gd name="adj" fmla="val 16667"/>
                </a:avLst>
              </a:prstGeom>
              <a:noFill/>
              <a:ln w="28575">
                <a:solidFill>
                  <a:schemeClr val="tx1"/>
                </a:solidFill>
                <a:round/>
                <a:headEnd type="none" w="lg" len="med"/>
                <a:tailEnd type="none" w="lg" len="med"/>
              </a:ln>
            </p:spPr>
            <p:txBody>
              <a:bodyPr wrap="none" anchor="ctr">
                <a:spAutoFit/>
              </a:bodyPr>
              <a:lstStyle/>
              <a:p>
                <a:endParaRPr lang="en-US"/>
              </a:p>
            </p:txBody>
          </p:sp>
          <p:pic>
            <p:nvPicPr>
              <p:cNvPr id="55340" name="Picture 13" descr="Product Picture"/>
              <p:cNvPicPr>
                <a:picLocks noChangeAspect="1" noChangeArrowheads="1"/>
              </p:cNvPicPr>
              <p:nvPr/>
            </p:nvPicPr>
            <p:blipFill>
              <a:blip r:embed="rId5" cstate="print">
                <a:clrChange>
                  <a:clrFrom>
                    <a:srgbClr val="FFFFFF"/>
                  </a:clrFrom>
                  <a:clrTo>
                    <a:srgbClr val="FFFFFF">
                      <a:alpha val="0"/>
                    </a:srgbClr>
                  </a:clrTo>
                </a:clrChange>
              </a:blip>
              <a:srcRect t="20000" r="63148" b="48000"/>
              <a:stretch>
                <a:fillRect/>
              </a:stretch>
            </p:blipFill>
            <p:spPr bwMode="auto">
              <a:xfrm>
                <a:off x="3220" y="482"/>
                <a:ext cx="355" cy="309"/>
              </a:xfrm>
              <a:prstGeom prst="rect">
                <a:avLst/>
              </a:prstGeom>
              <a:noFill/>
              <a:ln w="9525">
                <a:noFill/>
                <a:miter lim="800000"/>
                <a:headEnd/>
                <a:tailEnd/>
              </a:ln>
            </p:spPr>
          </p:pic>
          <p:sp>
            <p:nvSpPr>
              <p:cNvPr id="55341" name="Rectangle 14"/>
              <p:cNvSpPr>
                <a:spLocks noChangeArrowheads="1"/>
              </p:cNvSpPr>
              <p:nvPr/>
            </p:nvSpPr>
            <p:spPr bwMode="auto">
              <a:xfrm>
                <a:off x="3549" y="696"/>
                <a:ext cx="37" cy="99"/>
              </a:xfrm>
              <a:prstGeom prst="rect">
                <a:avLst/>
              </a:prstGeom>
              <a:solidFill>
                <a:schemeClr val="accent1"/>
              </a:solidFill>
              <a:ln w="12700">
                <a:solidFill>
                  <a:schemeClr val="tx1"/>
                </a:solidFill>
                <a:miter lim="800000"/>
                <a:headEnd type="none" w="lg" len="med"/>
                <a:tailEnd type="none" w="lg" len="med"/>
              </a:ln>
            </p:spPr>
            <p:txBody>
              <a:bodyPr wrap="none" anchor="ctr">
                <a:spAutoFit/>
              </a:bodyPr>
              <a:lstStyle/>
              <a:p>
                <a:endParaRPr lang="en-US"/>
              </a:p>
            </p:txBody>
          </p:sp>
          <p:sp>
            <p:nvSpPr>
              <p:cNvPr id="55342" name="AutoShape 15"/>
              <p:cNvSpPr>
                <a:spLocks noChangeArrowheads="1"/>
              </p:cNvSpPr>
              <p:nvPr/>
            </p:nvSpPr>
            <p:spPr bwMode="auto">
              <a:xfrm rot="-5400000">
                <a:off x="3504" y="676"/>
                <a:ext cx="98" cy="261"/>
              </a:xfrm>
              <a:prstGeom prst="roundRect">
                <a:avLst>
                  <a:gd name="adj" fmla="val 16667"/>
                </a:avLst>
              </a:prstGeom>
              <a:solidFill>
                <a:schemeClr val="accent2"/>
              </a:solidFill>
              <a:ln w="12700">
                <a:solidFill>
                  <a:schemeClr val="tx1"/>
                </a:solidFill>
                <a:round/>
                <a:headEnd type="none" w="lg" len="med"/>
                <a:tailEnd type="none" w="lg" len="med"/>
              </a:ln>
            </p:spPr>
            <p:txBody>
              <a:bodyPr anchor="ctr">
                <a:spAutoFit/>
              </a:bodyPr>
              <a:lstStyle/>
              <a:p>
                <a:endParaRPr lang="en-US"/>
              </a:p>
            </p:txBody>
          </p:sp>
          <p:grpSp>
            <p:nvGrpSpPr>
              <p:cNvPr id="12" name="Group 16"/>
              <p:cNvGrpSpPr>
                <a:grpSpLocks/>
              </p:cNvGrpSpPr>
              <p:nvPr/>
            </p:nvGrpSpPr>
            <p:grpSpPr bwMode="auto">
              <a:xfrm>
                <a:off x="3333" y="229"/>
                <a:ext cx="392" cy="74"/>
                <a:chOff x="2282" y="276"/>
                <a:chExt cx="580" cy="111"/>
              </a:xfrm>
            </p:grpSpPr>
            <p:sp>
              <p:nvSpPr>
                <p:cNvPr id="55348" name="Arc 17"/>
                <p:cNvSpPr>
                  <a:spLocks/>
                </p:cNvSpPr>
                <p:nvPr/>
              </p:nvSpPr>
              <p:spPr bwMode="auto">
                <a:xfrm rot="10800000" flipH="1">
                  <a:off x="2282" y="276"/>
                  <a:ext cx="40" cy="11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spAutoFit/>
                </a:bodyPr>
                <a:lstStyle/>
                <a:p>
                  <a:endParaRPr lang="en-US"/>
                </a:p>
              </p:txBody>
            </p:sp>
            <p:sp>
              <p:nvSpPr>
                <p:cNvPr id="55349" name="Arc 18"/>
                <p:cNvSpPr>
                  <a:spLocks/>
                </p:cNvSpPr>
                <p:nvPr/>
              </p:nvSpPr>
              <p:spPr bwMode="auto">
                <a:xfrm rot="10800000">
                  <a:off x="2823" y="276"/>
                  <a:ext cx="39" cy="11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spAutoFit/>
                </a:bodyPr>
                <a:lstStyle/>
                <a:p>
                  <a:endParaRPr lang="en-US"/>
                </a:p>
              </p:txBody>
            </p:sp>
          </p:grpSp>
          <p:sp>
            <p:nvSpPr>
              <p:cNvPr id="55344" name="AutoShape 19"/>
              <p:cNvSpPr>
                <a:spLocks noChangeArrowheads="1"/>
              </p:cNvSpPr>
              <p:nvPr/>
            </p:nvSpPr>
            <p:spPr bwMode="auto">
              <a:xfrm flipV="1">
                <a:off x="3352" y="283"/>
                <a:ext cx="386" cy="8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022 w 21600"/>
                  <a:gd name="T13" fmla="*/ 2970 h 21600"/>
                  <a:gd name="T14" fmla="*/ 18578 w 21600"/>
                  <a:gd name="T15" fmla="*/ 18630 h 21600"/>
                </a:gdLst>
                <a:ahLst/>
                <a:cxnLst>
                  <a:cxn ang="T8">
                    <a:pos x="T0" y="T1"/>
                  </a:cxn>
                  <a:cxn ang="T9">
                    <a:pos x="T2" y="T3"/>
                  </a:cxn>
                  <a:cxn ang="T10">
                    <a:pos x="T4" y="T5"/>
                  </a:cxn>
                  <a:cxn ang="T11">
                    <a:pos x="T6" y="T7"/>
                  </a:cxn>
                </a:cxnLst>
                <a:rect l="T12" t="T13" r="T14" b="T15"/>
                <a:pathLst>
                  <a:path w="21600" h="21600">
                    <a:moveTo>
                      <a:pt x="0" y="0"/>
                    </a:moveTo>
                    <a:lnTo>
                      <a:pt x="2435" y="21600"/>
                    </a:lnTo>
                    <a:lnTo>
                      <a:pt x="19165" y="21600"/>
                    </a:lnTo>
                    <a:lnTo>
                      <a:pt x="21600" y="0"/>
                    </a:lnTo>
                    <a:close/>
                  </a:path>
                </a:pathLst>
              </a:custGeom>
              <a:solidFill>
                <a:schemeClr val="bg1"/>
              </a:solidFill>
              <a:ln w="12700">
                <a:solidFill>
                  <a:schemeClr val="bg1"/>
                </a:solidFill>
                <a:miter lim="800000"/>
                <a:headEnd type="none" w="lg" len="med"/>
                <a:tailEnd type="none" w="lg" len="med"/>
              </a:ln>
            </p:spPr>
            <p:txBody>
              <a:bodyPr anchor="ctr">
                <a:spAutoFit/>
              </a:bodyPr>
              <a:lstStyle/>
              <a:p>
                <a:endParaRPr lang="en-US"/>
              </a:p>
            </p:txBody>
          </p:sp>
          <p:grpSp>
            <p:nvGrpSpPr>
              <p:cNvPr id="13" name="Group 20"/>
              <p:cNvGrpSpPr>
                <a:grpSpLocks/>
              </p:cNvGrpSpPr>
              <p:nvPr/>
            </p:nvGrpSpPr>
            <p:grpSpPr bwMode="auto">
              <a:xfrm>
                <a:off x="3382" y="158"/>
                <a:ext cx="486" cy="99"/>
                <a:chOff x="2389" y="172"/>
                <a:chExt cx="729" cy="149"/>
              </a:xfrm>
            </p:grpSpPr>
            <p:sp>
              <p:nvSpPr>
                <p:cNvPr id="55346" name="Freeform 21"/>
                <p:cNvSpPr>
                  <a:spLocks/>
                </p:cNvSpPr>
                <p:nvPr/>
              </p:nvSpPr>
              <p:spPr bwMode="auto">
                <a:xfrm>
                  <a:off x="2389" y="210"/>
                  <a:ext cx="501" cy="111"/>
                </a:xfrm>
                <a:custGeom>
                  <a:avLst/>
                  <a:gdLst>
                    <a:gd name="T0" fmla="*/ 0 w 288"/>
                    <a:gd name="T1" fmla="*/ 86 h 144"/>
                    <a:gd name="T2" fmla="*/ 0 w 288"/>
                    <a:gd name="T3" fmla="*/ 0 h 144"/>
                    <a:gd name="T4" fmla="*/ 872 w 288"/>
                    <a:gd name="T5" fmla="*/ 0 h 144"/>
                    <a:gd name="T6" fmla="*/ 872 w 288"/>
                    <a:gd name="T7" fmla="*/ 86 h 144"/>
                    <a:gd name="T8" fmla="*/ 0 60000 65536"/>
                    <a:gd name="T9" fmla="*/ 0 60000 65536"/>
                    <a:gd name="T10" fmla="*/ 0 60000 65536"/>
                    <a:gd name="T11" fmla="*/ 0 60000 65536"/>
                    <a:gd name="T12" fmla="*/ 0 w 288"/>
                    <a:gd name="T13" fmla="*/ 0 h 144"/>
                    <a:gd name="T14" fmla="*/ 288 w 288"/>
                    <a:gd name="T15" fmla="*/ 144 h 144"/>
                  </a:gdLst>
                  <a:ahLst/>
                  <a:cxnLst>
                    <a:cxn ang="T8">
                      <a:pos x="T0" y="T1"/>
                    </a:cxn>
                    <a:cxn ang="T9">
                      <a:pos x="T2" y="T3"/>
                    </a:cxn>
                    <a:cxn ang="T10">
                      <a:pos x="T4" y="T5"/>
                    </a:cxn>
                    <a:cxn ang="T11">
                      <a:pos x="T6" y="T7"/>
                    </a:cxn>
                  </a:cxnLst>
                  <a:rect l="T12" t="T13" r="T14" b="T15"/>
                  <a:pathLst>
                    <a:path w="288" h="144">
                      <a:moveTo>
                        <a:pt x="0" y="144"/>
                      </a:moveTo>
                      <a:lnTo>
                        <a:pt x="0" y="0"/>
                      </a:lnTo>
                      <a:lnTo>
                        <a:pt x="288" y="0"/>
                      </a:lnTo>
                      <a:lnTo>
                        <a:pt x="288" y="144"/>
                      </a:lnTo>
                    </a:path>
                  </a:pathLst>
                </a:custGeom>
                <a:noFill/>
                <a:ln w="28575">
                  <a:solidFill>
                    <a:schemeClr val="tx1"/>
                  </a:solidFill>
                  <a:round/>
                  <a:headEnd type="none" w="lg" len="med"/>
                  <a:tailEnd type="none" w="lg" len="med"/>
                </a:ln>
              </p:spPr>
              <p:txBody>
                <a:bodyPr anchor="ctr">
                  <a:spAutoFit/>
                </a:bodyPr>
                <a:lstStyle/>
                <a:p>
                  <a:endParaRPr lang="en-US"/>
                </a:p>
              </p:txBody>
            </p:sp>
            <p:sp>
              <p:nvSpPr>
                <p:cNvPr id="55347" name="Line 22"/>
                <p:cNvSpPr>
                  <a:spLocks noChangeShapeType="1"/>
                </p:cNvSpPr>
                <p:nvPr/>
              </p:nvSpPr>
              <p:spPr bwMode="auto">
                <a:xfrm>
                  <a:off x="3118" y="172"/>
                  <a:ext cx="0" cy="80"/>
                </a:xfrm>
                <a:prstGeom prst="line">
                  <a:avLst/>
                </a:prstGeom>
                <a:noFill/>
                <a:ln w="38100">
                  <a:solidFill>
                    <a:schemeClr val="bg1"/>
                  </a:solidFill>
                  <a:round/>
                  <a:headEnd type="none" w="lg" len="med"/>
                  <a:tailEnd type="none" w="lg" len="med"/>
                </a:ln>
              </p:spPr>
              <p:txBody>
                <a:bodyPr wrap="none" anchor="ctr">
                  <a:spAutoFit/>
                </a:bodyPr>
                <a:lstStyle/>
                <a:p>
                  <a:endParaRPr lang="en-US"/>
                </a:p>
              </p:txBody>
            </p:sp>
          </p:grpSp>
        </p:grpSp>
        <p:sp>
          <p:nvSpPr>
            <p:cNvPr id="55329" name="Freeform 207"/>
            <p:cNvSpPr>
              <a:spLocks noChangeArrowheads="1"/>
            </p:cNvSpPr>
            <p:nvPr/>
          </p:nvSpPr>
          <p:spPr bwMode="auto">
            <a:xfrm>
              <a:off x="2720975" y="6745288"/>
              <a:ext cx="5062538" cy="174625"/>
            </a:xfrm>
            <a:custGeom>
              <a:avLst/>
              <a:gdLst>
                <a:gd name="T0" fmla="*/ 0 w 5310835"/>
                <a:gd name="T1" fmla="*/ 0 h 1676060"/>
                <a:gd name="T2" fmla="*/ 4825450 w 5310835"/>
                <a:gd name="T3" fmla="*/ 6786 h 1676060"/>
                <a:gd name="T4" fmla="*/ 0 60000 65536"/>
                <a:gd name="T5" fmla="*/ 0 60000 65536"/>
                <a:gd name="T6" fmla="*/ 0 w 5310835"/>
                <a:gd name="T7" fmla="*/ 0 h 1676060"/>
                <a:gd name="T8" fmla="*/ 5310835 w 5310835"/>
                <a:gd name="T9" fmla="*/ 1676060 h 1676060"/>
              </a:gdLst>
              <a:ahLst/>
              <a:cxnLst>
                <a:cxn ang="T4">
                  <a:pos x="T0" y="T1"/>
                </a:cxn>
                <a:cxn ang="T5">
                  <a:pos x="T2" y="T3"/>
                </a:cxn>
              </a:cxnLst>
              <a:rect l="T6" t="T7" r="T8" b="T9"/>
              <a:pathLst>
                <a:path w="5310835" h="1676060">
                  <a:moveTo>
                    <a:pt x="0" y="0"/>
                  </a:moveTo>
                  <a:cubicBezTo>
                    <a:pt x="28543" y="1676060"/>
                    <a:pt x="3540557" y="414528"/>
                    <a:pt x="5310835" y="621792"/>
                  </a:cubicBezTo>
                </a:path>
              </a:pathLst>
            </a:custGeom>
            <a:noFill/>
            <a:ln w="38100" algn="ctr">
              <a:solidFill>
                <a:schemeClr val="tx1"/>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grpSp>
          <p:nvGrpSpPr>
            <p:cNvPr id="14" name="Group 189"/>
            <p:cNvGrpSpPr>
              <a:grpSpLocks/>
            </p:cNvGrpSpPr>
            <p:nvPr/>
          </p:nvGrpSpPr>
          <p:grpSpPr bwMode="auto">
            <a:xfrm>
              <a:off x="4081463" y="3279775"/>
              <a:ext cx="4638675" cy="3468688"/>
              <a:chOff x="4081882" y="3280412"/>
              <a:chExt cx="4638255" cy="3468369"/>
            </a:xfrm>
          </p:grpSpPr>
          <p:cxnSp>
            <p:nvCxnSpPr>
              <p:cNvPr id="200" name="Straight Connector 187"/>
              <p:cNvCxnSpPr>
                <a:cxnSpLocks noChangeShapeType="1"/>
              </p:cNvCxnSpPr>
              <p:nvPr/>
            </p:nvCxnSpPr>
            <p:spPr bwMode="auto">
              <a:xfrm rot="5400000">
                <a:off x="2370714" y="5005865"/>
                <a:ext cx="3462020" cy="11112"/>
              </a:xfrm>
              <a:prstGeom prst="line">
                <a:avLst/>
              </a:prstGeom>
              <a:noFill/>
              <a:ln w="254000" algn="ctr">
                <a:solidFill>
                  <a:schemeClr val="bg1">
                    <a:lumMod val="50000"/>
                  </a:schemeClr>
                </a:solidFill>
                <a:round/>
                <a:headEnd type="none" w="lg" len="med"/>
                <a:tailEnd type="none" w="lg" len="med"/>
              </a:ln>
            </p:spPr>
          </p:cxnSp>
          <p:cxnSp>
            <p:nvCxnSpPr>
              <p:cNvPr id="205" name="Straight Connector 189"/>
              <p:cNvCxnSpPr>
                <a:cxnSpLocks noChangeShapeType="1"/>
              </p:cNvCxnSpPr>
              <p:nvPr/>
            </p:nvCxnSpPr>
            <p:spPr bwMode="auto">
              <a:xfrm rot="5400000">
                <a:off x="6983572" y="5012215"/>
                <a:ext cx="3462020" cy="11112"/>
              </a:xfrm>
              <a:prstGeom prst="line">
                <a:avLst/>
              </a:prstGeom>
              <a:noFill/>
              <a:ln w="254000" algn="ctr">
                <a:solidFill>
                  <a:schemeClr val="bg1">
                    <a:lumMod val="50000"/>
                  </a:schemeClr>
                </a:solidFill>
                <a:round/>
                <a:headEnd type="none" w="lg" len="med"/>
                <a:tailEnd type="none" w="lg" len="med"/>
              </a:ln>
            </p:spPr>
          </p:cxnSp>
          <p:cxnSp>
            <p:nvCxnSpPr>
              <p:cNvPr id="206" name="Straight Connector 190"/>
              <p:cNvCxnSpPr>
                <a:cxnSpLocks noChangeShapeType="1"/>
              </p:cNvCxnSpPr>
              <p:nvPr/>
            </p:nvCxnSpPr>
            <p:spPr bwMode="auto">
              <a:xfrm rot="10800000">
                <a:off x="4081882" y="6617030"/>
                <a:ext cx="4635080" cy="12699"/>
              </a:xfrm>
              <a:prstGeom prst="line">
                <a:avLst/>
              </a:prstGeom>
              <a:noFill/>
              <a:ln w="254000" algn="ctr">
                <a:solidFill>
                  <a:schemeClr val="bg1">
                    <a:lumMod val="50000"/>
                  </a:schemeClr>
                </a:solidFill>
                <a:round/>
                <a:headEnd type="none" w="lg" len="med"/>
                <a:tailEnd type="none" w="lg" len="med"/>
              </a:ln>
            </p:spPr>
          </p:cxnSp>
        </p:grpSp>
        <p:sp>
          <p:nvSpPr>
            <p:cNvPr id="207" name="Trapezoid 206"/>
            <p:cNvSpPr/>
            <p:nvPr/>
          </p:nvSpPr>
          <p:spPr>
            <a:xfrm>
              <a:off x="1409700" y="3981450"/>
              <a:ext cx="533400" cy="212725"/>
            </a:xfrm>
            <a:prstGeom prst="trapezoid">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55333" name="Line 117"/>
            <p:cNvSpPr>
              <a:spLocks noChangeShapeType="1"/>
            </p:cNvSpPr>
            <p:nvPr/>
          </p:nvSpPr>
          <p:spPr bwMode="auto">
            <a:xfrm flipV="1">
              <a:off x="1666875" y="3778250"/>
              <a:ext cx="0" cy="268288"/>
            </a:xfrm>
            <a:prstGeom prst="line">
              <a:avLst/>
            </a:prstGeom>
            <a:noFill/>
            <a:ln w="12700">
              <a:solidFill>
                <a:schemeClr val="tx1"/>
              </a:solidFill>
              <a:round/>
              <a:headEnd type="none" w="lg" len="med"/>
              <a:tailEnd type="none" w="lg" len="med"/>
            </a:ln>
          </p:spPr>
          <p:txBody>
            <a:bodyPr anchor="ctr">
              <a:spAutoFit/>
            </a:bodyPr>
            <a:lstStyle/>
            <a:p>
              <a:endParaRPr lang="en-US"/>
            </a:p>
          </p:txBody>
        </p:sp>
      </p:grpSp>
    </p:spTree>
    <p:extLst>
      <p:ext uri="{BB962C8B-B14F-4D97-AF65-F5344CB8AC3E}">
        <p14:creationId xmlns:p14="http://schemas.microsoft.com/office/powerpoint/2010/main" val="2155714681"/>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55" name="Title 209"/>
          <p:cNvSpPr>
            <a:spLocks noGrp="1"/>
          </p:cNvSpPr>
          <p:nvPr>
            <p:ph type="title"/>
          </p:nvPr>
        </p:nvSpPr>
        <p:spPr/>
        <p:txBody>
          <a:bodyPr/>
          <a:lstStyle/>
          <a:p>
            <a:pPr eaLnBrk="1" hangingPunct="1"/>
            <a:r>
              <a:rPr lang="en-US" dirty="0" smtClean="0"/>
              <a:t>Decrease Plant Flow</a:t>
            </a:r>
          </a:p>
        </p:txBody>
      </p:sp>
      <p:grpSp>
        <p:nvGrpSpPr>
          <p:cNvPr id="18" name="Group 17"/>
          <p:cNvGrpSpPr/>
          <p:nvPr/>
        </p:nvGrpSpPr>
        <p:grpSpPr>
          <a:xfrm>
            <a:off x="357913" y="1180611"/>
            <a:ext cx="6328331" cy="5067789"/>
            <a:chOff x="-1066800" y="39688"/>
            <a:chExt cx="9802813" cy="7850187"/>
          </a:xfrm>
        </p:grpSpPr>
        <p:sp>
          <p:nvSpPr>
            <p:cNvPr id="56322" name="Rectangle 185"/>
            <p:cNvSpPr>
              <a:spLocks noChangeArrowheads="1"/>
            </p:cNvSpPr>
            <p:nvPr/>
          </p:nvSpPr>
          <p:spPr bwMode="auto">
            <a:xfrm>
              <a:off x="4148138" y="4949825"/>
              <a:ext cx="4587875" cy="1670050"/>
            </a:xfrm>
            <a:prstGeom prst="rect">
              <a:avLst/>
            </a:prstGeom>
            <a:solidFill>
              <a:srgbClr val="8EAED2"/>
            </a:solidFill>
            <a:ln w="12700" algn="ctr">
              <a:solidFill>
                <a:schemeClr val="bg2"/>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pic>
          <p:nvPicPr>
            <p:cNvPr id="56323" name="Picture 23"/>
            <p:cNvPicPr>
              <a:picLocks noChangeAspect="1" noChangeArrowheads="1"/>
            </p:cNvPicPr>
            <p:nvPr/>
          </p:nvPicPr>
          <p:blipFill>
            <a:blip r:embed="rId3" cstate="print"/>
            <a:srcRect/>
            <a:stretch>
              <a:fillRect/>
            </a:stretch>
          </p:blipFill>
          <p:spPr bwMode="auto">
            <a:xfrm>
              <a:off x="7138988" y="4264025"/>
              <a:ext cx="130175" cy="2157413"/>
            </a:xfrm>
            <a:prstGeom prst="rect">
              <a:avLst/>
            </a:prstGeom>
            <a:noFill/>
            <a:ln w="12700">
              <a:noFill/>
              <a:miter lim="800000"/>
              <a:headEnd type="none" w="lg" len="med"/>
              <a:tailEnd type="none" w="lg" len="med"/>
            </a:ln>
          </p:spPr>
        </p:pic>
        <p:grpSp>
          <p:nvGrpSpPr>
            <p:cNvPr id="2" name="Group 24"/>
            <p:cNvGrpSpPr>
              <a:grpSpLocks/>
            </p:cNvGrpSpPr>
            <p:nvPr/>
          </p:nvGrpSpPr>
          <p:grpSpPr bwMode="auto">
            <a:xfrm>
              <a:off x="7313613" y="4275138"/>
              <a:ext cx="153987" cy="2084387"/>
              <a:chOff x="3703" y="1140"/>
              <a:chExt cx="144" cy="1959"/>
            </a:xfrm>
          </p:grpSpPr>
          <p:sp>
            <p:nvSpPr>
              <p:cNvPr id="56457" name="Line 25"/>
              <p:cNvSpPr>
                <a:spLocks noChangeShapeType="1"/>
              </p:cNvSpPr>
              <p:nvPr/>
            </p:nvSpPr>
            <p:spPr bwMode="auto">
              <a:xfrm flipV="1">
                <a:off x="3847" y="1524"/>
                <a:ext cx="0" cy="1575"/>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6458" name="Line 26"/>
              <p:cNvSpPr>
                <a:spLocks noChangeShapeType="1"/>
              </p:cNvSpPr>
              <p:nvPr/>
            </p:nvSpPr>
            <p:spPr bwMode="auto">
              <a:xfrm flipH="1">
                <a:off x="3703" y="261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59" name="Line 27"/>
              <p:cNvSpPr>
                <a:spLocks noChangeShapeType="1"/>
              </p:cNvSpPr>
              <p:nvPr/>
            </p:nvSpPr>
            <p:spPr bwMode="auto">
              <a:xfrm flipH="1">
                <a:off x="3703" y="252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60" name="Line 28"/>
              <p:cNvSpPr>
                <a:spLocks noChangeShapeType="1"/>
              </p:cNvSpPr>
              <p:nvPr/>
            </p:nvSpPr>
            <p:spPr bwMode="auto">
              <a:xfrm flipH="1">
                <a:off x="3703" y="242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61" name="Line 29"/>
              <p:cNvSpPr>
                <a:spLocks noChangeShapeType="1"/>
              </p:cNvSpPr>
              <p:nvPr/>
            </p:nvSpPr>
            <p:spPr bwMode="auto">
              <a:xfrm flipH="1">
                <a:off x="3703" y="233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62" name="Line 3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63" name="Line 3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64" name="Line 3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65" name="Line 3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66" name="Line 3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67" name="Line 3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68" name="Line 3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69" name="Line 3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70" name="Line 38"/>
              <p:cNvSpPr>
                <a:spLocks noChangeShapeType="1"/>
              </p:cNvSpPr>
              <p:nvPr/>
            </p:nvSpPr>
            <p:spPr bwMode="auto">
              <a:xfrm flipH="1">
                <a:off x="3799" y="257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71" name="Line 39"/>
              <p:cNvSpPr>
                <a:spLocks noChangeShapeType="1"/>
              </p:cNvSpPr>
              <p:nvPr/>
            </p:nvSpPr>
            <p:spPr bwMode="auto">
              <a:xfrm flipH="1">
                <a:off x="3799" y="247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72" name="Line 40"/>
              <p:cNvSpPr>
                <a:spLocks noChangeShapeType="1"/>
              </p:cNvSpPr>
              <p:nvPr/>
            </p:nvSpPr>
            <p:spPr bwMode="auto">
              <a:xfrm flipH="1">
                <a:off x="3799" y="237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73" name="Line 41"/>
              <p:cNvSpPr>
                <a:spLocks noChangeShapeType="1"/>
              </p:cNvSpPr>
              <p:nvPr/>
            </p:nvSpPr>
            <p:spPr bwMode="auto">
              <a:xfrm flipH="1">
                <a:off x="3799" y="228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74" name="Line 4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75" name="Line 4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76" name="Line 4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77" name="Line 4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78" name="Line 4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79" name="Line 4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80" name="Line 4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81" name="Line 49"/>
              <p:cNvSpPr>
                <a:spLocks noChangeShapeType="1"/>
              </p:cNvSpPr>
              <p:nvPr/>
            </p:nvSpPr>
            <p:spPr bwMode="auto">
              <a:xfrm flipV="1">
                <a:off x="3847" y="1140"/>
                <a:ext cx="0" cy="1104"/>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82" name="Line 5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83" name="Line 5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84" name="Line 5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85" name="Line 5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86" name="Line 5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87" name="Line 5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88" name="Line 5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89" name="Line 5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90" name="Line 58"/>
              <p:cNvSpPr>
                <a:spLocks noChangeShapeType="1"/>
              </p:cNvSpPr>
              <p:nvPr/>
            </p:nvSpPr>
            <p:spPr bwMode="auto">
              <a:xfrm flipH="1">
                <a:off x="3703" y="146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91" name="Line 59"/>
              <p:cNvSpPr>
                <a:spLocks noChangeShapeType="1"/>
              </p:cNvSpPr>
              <p:nvPr/>
            </p:nvSpPr>
            <p:spPr bwMode="auto">
              <a:xfrm flipH="1">
                <a:off x="3703" y="137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92" name="Line 60"/>
              <p:cNvSpPr>
                <a:spLocks noChangeShapeType="1"/>
              </p:cNvSpPr>
              <p:nvPr/>
            </p:nvSpPr>
            <p:spPr bwMode="auto">
              <a:xfrm flipH="1">
                <a:off x="3703" y="127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93" name="Line 61"/>
              <p:cNvSpPr>
                <a:spLocks noChangeShapeType="1"/>
              </p:cNvSpPr>
              <p:nvPr/>
            </p:nvSpPr>
            <p:spPr bwMode="auto">
              <a:xfrm flipH="1">
                <a:off x="3703" y="117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94" name="Line 6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95" name="Line 6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96" name="Line 6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97" name="Line 6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98" name="Line 6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99" name="Line 6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500" name="Line 6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501" name="Line 69"/>
              <p:cNvSpPr>
                <a:spLocks noChangeShapeType="1"/>
              </p:cNvSpPr>
              <p:nvPr/>
            </p:nvSpPr>
            <p:spPr bwMode="auto">
              <a:xfrm flipH="1">
                <a:off x="3799" y="151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502" name="Line 70"/>
              <p:cNvSpPr>
                <a:spLocks noChangeShapeType="1"/>
              </p:cNvSpPr>
              <p:nvPr/>
            </p:nvSpPr>
            <p:spPr bwMode="auto">
              <a:xfrm flipH="1">
                <a:off x="3799" y="141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503" name="Line 71"/>
              <p:cNvSpPr>
                <a:spLocks noChangeShapeType="1"/>
              </p:cNvSpPr>
              <p:nvPr/>
            </p:nvSpPr>
            <p:spPr bwMode="auto">
              <a:xfrm flipH="1">
                <a:off x="3799" y="132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504" name="Line 72"/>
              <p:cNvSpPr>
                <a:spLocks noChangeShapeType="1"/>
              </p:cNvSpPr>
              <p:nvPr/>
            </p:nvSpPr>
            <p:spPr bwMode="auto">
              <a:xfrm flipH="1">
                <a:off x="3799" y="122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505" name="Line 73"/>
              <p:cNvSpPr>
                <a:spLocks noChangeShapeType="1"/>
              </p:cNvSpPr>
              <p:nvPr/>
            </p:nvSpPr>
            <p:spPr bwMode="auto">
              <a:xfrm flipH="1">
                <a:off x="3703" y="3099"/>
                <a:ext cx="144" cy="0"/>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6506" name="Line 74"/>
              <p:cNvSpPr>
                <a:spLocks noChangeShapeType="1"/>
              </p:cNvSpPr>
              <p:nvPr/>
            </p:nvSpPr>
            <p:spPr bwMode="auto">
              <a:xfrm flipH="1">
                <a:off x="3703" y="300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507" name="Line 75"/>
              <p:cNvSpPr>
                <a:spLocks noChangeShapeType="1"/>
              </p:cNvSpPr>
              <p:nvPr/>
            </p:nvSpPr>
            <p:spPr bwMode="auto">
              <a:xfrm flipH="1">
                <a:off x="3703" y="290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508" name="Line 76"/>
              <p:cNvSpPr>
                <a:spLocks noChangeShapeType="1"/>
              </p:cNvSpPr>
              <p:nvPr/>
            </p:nvSpPr>
            <p:spPr bwMode="auto">
              <a:xfrm flipH="1">
                <a:off x="3703" y="281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509" name="Line 77"/>
              <p:cNvSpPr>
                <a:spLocks noChangeShapeType="1"/>
              </p:cNvSpPr>
              <p:nvPr/>
            </p:nvSpPr>
            <p:spPr bwMode="auto">
              <a:xfrm flipH="1">
                <a:off x="3703" y="271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510" name="Line 78"/>
              <p:cNvSpPr>
                <a:spLocks noChangeShapeType="1"/>
              </p:cNvSpPr>
              <p:nvPr/>
            </p:nvSpPr>
            <p:spPr bwMode="auto">
              <a:xfrm flipH="1">
                <a:off x="3799" y="305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511" name="Line 79"/>
              <p:cNvSpPr>
                <a:spLocks noChangeShapeType="1"/>
              </p:cNvSpPr>
              <p:nvPr/>
            </p:nvSpPr>
            <p:spPr bwMode="auto">
              <a:xfrm flipH="1">
                <a:off x="3799" y="295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512" name="Line 80"/>
              <p:cNvSpPr>
                <a:spLocks noChangeShapeType="1"/>
              </p:cNvSpPr>
              <p:nvPr/>
            </p:nvSpPr>
            <p:spPr bwMode="auto">
              <a:xfrm flipH="1">
                <a:off x="3799" y="285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513" name="Line 81"/>
              <p:cNvSpPr>
                <a:spLocks noChangeShapeType="1"/>
              </p:cNvSpPr>
              <p:nvPr/>
            </p:nvSpPr>
            <p:spPr bwMode="auto">
              <a:xfrm flipH="1">
                <a:off x="3799" y="276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514" name="Line 82"/>
              <p:cNvSpPr>
                <a:spLocks noChangeShapeType="1"/>
              </p:cNvSpPr>
              <p:nvPr/>
            </p:nvSpPr>
            <p:spPr bwMode="auto">
              <a:xfrm flipH="1">
                <a:off x="3799" y="266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3" name="Group 83"/>
            <p:cNvGrpSpPr>
              <a:grpSpLocks/>
            </p:cNvGrpSpPr>
            <p:nvPr/>
          </p:nvGrpSpPr>
          <p:grpSpPr bwMode="auto">
            <a:xfrm>
              <a:off x="7494588" y="6311900"/>
              <a:ext cx="620712" cy="88900"/>
              <a:chOff x="4147" y="3703"/>
              <a:chExt cx="391" cy="56"/>
            </a:xfrm>
          </p:grpSpPr>
          <p:sp>
            <p:nvSpPr>
              <p:cNvPr id="56452" name="Oval 84"/>
              <p:cNvSpPr>
                <a:spLocks noChangeArrowheads="1"/>
              </p:cNvSpPr>
              <p:nvPr/>
            </p:nvSpPr>
            <p:spPr bwMode="auto">
              <a:xfrm>
                <a:off x="4147"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53" name="Oval 85"/>
              <p:cNvSpPr>
                <a:spLocks noChangeArrowheads="1"/>
              </p:cNvSpPr>
              <p:nvPr/>
            </p:nvSpPr>
            <p:spPr bwMode="auto">
              <a:xfrm>
                <a:off x="4230"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54" name="Oval 86"/>
              <p:cNvSpPr>
                <a:spLocks noChangeArrowheads="1"/>
              </p:cNvSpPr>
              <p:nvPr/>
            </p:nvSpPr>
            <p:spPr bwMode="auto">
              <a:xfrm>
                <a:off x="4314"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55" name="Oval 87"/>
              <p:cNvSpPr>
                <a:spLocks noChangeArrowheads="1"/>
              </p:cNvSpPr>
              <p:nvPr/>
            </p:nvSpPr>
            <p:spPr bwMode="auto">
              <a:xfrm>
                <a:off x="4398"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56" name="Oval 88"/>
              <p:cNvSpPr>
                <a:spLocks noChangeArrowheads="1"/>
              </p:cNvSpPr>
              <p:nvPr/>
            </p:nvSpPr>
            <p:spPr bwMode="auto">
              <a:xfrm>
                <a:off x="4482"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4" name="Group 89"/>
            <p:cNvGrpSpPr>
              <a:grpSpLocks/>
            </p:cNvGrpSpPr>
            <p:nvPr/>
          </p:nvGrpSpPr>
          <p:grpSpPr bwMode="auto">
            <a:xfrm>
              <a:off x="7627938" y="6108700"/>
              <a:ext cx="355600" cy="88900"/>
              <a:chOff x="4235" y="3596"/>
              <a:chExt cx="224" cy="56"/>
            </a:xfrm>
          </p:grpSpPr>
          <p:sp>
            <p:nvSpPr>
              <p:cNvPr id="56449" name="Oval 90"/>
              <p:cNvSpPr>
                <a:spLocks noChangeArrowheads="1"/>
              </p:cNvSpPr>
              <p:nvPr/>
            </p:nvSpPr>
            <p:spPr bwMode="auto">
              <a:xfrm>
                <a:off x="4235" y="359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50" name="Oval 91"/>
              <p:cNvSpPr>
                <a:spLocks noChangeArrowheads="1"/>
              </p:cNvSpPr>
              <p:nvPr/>
            </p:nvSpPr>
            <p:spPr bwMode="auto">
              <a:xfrm>
                <a:off x="4319" y="359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51" name="Oval 92"/>
              <p:cNvSpPr>
                <a:spLocks noChangeArrowheads="1"/>
              </p:cNvSpPr>
              <p:nvPr/>
            </p:nvSpPr>
            <p:spPr bwMode="auto">
              <a:xfrm>
                <a:off x="4403" y="359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5" name="Group 93"/>
            <p:cNvGrpSpPr>
              <a:grpSpLocks/>
            </p:cNvGrpSpPr>
            <p:nvPr/>
          </p:nvGrpSpPr>
          <p:grpSpPr bwMode="auto">
            <a:xfrm>
              <a:off x="7627938" y="5907088"/>
              <a:ext cx="355600" cy="88900"/>
              <a:chOff x="4233" y="3461"/>
              <a:chExt cx="224" cy="56"/>
            </a:xfrm>
          </p:grpSpPr>
          <p:sp>
            <p:nvSpPr>
              <p:cNvPr id="56446" name="Oval 94"/>
              <p:cNvSpPr>
                <a:spLocks noChangeArrowheads="1"/>
              </p:cNvSpPr>
              <p:nvPr/>
            </p:nvSpPr>
            <p:spPr bwMode="auto">
              <a:xfrm>
                <a:off x="4233" y="346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47" name="Oval 95"/>
              <p:cNvSpPr>
                <a:spLocks noChangeArrowheads="1"/>
              </p:cNvSpPr>
              <p:nvPr/>
            </p:nvSpPr>
            <p:spPr bwMode="auto">
              <a:xfrm>
                <a:off x="4317" y="346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48" name="Oval 96"/>
              <p:cNvSpPr>
                <a:spLocks noChangeArrowheads="1"/>
              </p:cNvSpPr>
              <p:nvPr/>
            </p:nvSpPr>
            <p:spPr bwMode="auto">
              <a:xfrm>
                <a:off x="4401" y="346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6" name="Group 97"/>
            <p:cNvGrpSpPr>
              <a:grpSpLocks/>
            </p:cNvGrpSpPr>
            <p:nvPr/>
          </p:nvGrpSpPr>
          <p:grpSpPr bwMode="auto">
            <a:xfrm>
              <a:off x="7693025" y="5705475"/>
              <a:ext cx="222250" cy="88900"/>
              <a:chOff x="4231" y="3326"/>
              <a:chExt cx="140" cy="56"/>
            </a:xfrm>
          </p:grpSpPr>
          <p:sp>
            <p:nvSpPr>
              <p:cNvPr id="56444" name="Oval 98"/>
              <p:cNvSpPr>
                <a:spLocks noChangeArrowheads="1"/>
              </p:cNvSpPr>
              <p:nvPr/>
            </p:nvSpPr>
            <p:spPr bwMode="auto">
              <a:xfrm>
                <a:off x="4231" y="332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45" name="Oval 99"/>
              <p:cNvSpPr>
                <a:spLocks noChangeArrowheads="1"/>
              </p:cNvSpPr>
              <p:nvPr/>
            </p:nvSpPr>
            <p:spPr bwMode="auto">
              <a:xfrm>
                <a:off x="4315" y="332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7" name="Group 100"/>
            <p:cNvGrpSpPr>
              <a:grpSpLocks/>
            </p:cNvGrpSpPr>
            <p:nvPr/>
          </p:nvGrpSpPr>
          <p:grpSpPr bwMode="auto">
            <a:xfrm>
              <a:off x="7693025" y="5502275"/>
              <a:ext cx="222250" cy="88900"/>
              <a:chOff x="4229" y="3191"/>
              <a:chExt cx="140" cy="56"/>
            </a:xfrm>
          </p:grpSpPr>
          <p:sp>
            <p:nvSpPr>
              <p:cNvPr id="56442" name="Oval 101"/>
              <p:cNvSpPr>
                <a:spLocks noChangeArrowheads="1"/>
              </p:cNvSpPr>
              <p:nvPr/>
            </p:nvSpPr>
            <p:spPr bwMode="auto">
              <a:xfrm>
                <a:off x="4229" y="319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43" name="Oval 102"/>
              <p:cNvSpPr>
                <a:spLocks noChangeArrowheads="1"/>
              </p:cNvSpPr>
              <p:nvPr/>
            </p:nvSpPr>
            <p:spPr bwMode="auto">
              <a:xfrm>
                <a:off x="4313" y="319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8" name="Group 103"/>
            <p:cNvGrpSpPr>
              <a:grpSpLocks/>
            </p:cNvGrpSpPr>
            <p:nvPr/>
          </p:nvGrpSpPr>
          <p:grpSpPr bwMode="auto">
            <a:xfrm>
              <a:off x="7693025" y="5300663"/>
              <a:ext cx="222250" cy="88900"/>
              <a:chOff x="4227" y="3056"/>
              <a:chExt cx="140" cy="56"/>
            </a:xfrm>
          </p:grpSpPr>
          <p:sp>
            <p:nvSpPr>
              <p:cNvPr id="56440" name="Oval 104"/>
              <p:cNvSpPr>
                <a:spLocks noChangeArrowheads="1"/>
              </p:cNvSpPr>
              <p:nvPr/>
            </p:nvSpPr>
            <p:spPr bwMode="auto">
              <a:xfrm>
                <a:off x="4227" y="305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41" name="Oval 105"/>
              <p:cNvSpPr>
                <a:spLocks noChangeArrowheads="1"/>
              </p:cNvSpPr>
              <p:nvPr/>
            </p:nvSpPr>
            <p:spPr bwMode="auto">
              <a:xfrm>
                <a:off x="4311" y="305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sp>
          <p:nvSpPr>
            <p:cNvPr id="56331" name="Oval 106"/>
            <p:cNvSpPr>
              <a:spLocks noChangeArrowheads="1"/>
            </p:cNvSpPr>
            <p:nvPr/>
          </p:nvSpPr>
          <p:spPr bwMode="auto">
            <a:xfrm>
              <a:off x="7759700" y="5099050"/>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32" name="Oval 107"/>
            <p:cNvSpPr>
              <a:spLocks noChangeArrowheads="1"/>
            </p:cNvSpPr>
            <p:nvPr/>
          </p:nvSpPr>
          <p:spPr bwMode="auto">
            <a:xfrm>
              <a:off x="7759700" y="4895850"/>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33" name="Oval 108"/>
            <p:cNvSpPr>
              <a:spLocks noChangeArrowheads="1"/>
            </p:cNvSpPr>
            <p:nvPr/>
          </p:nvSpPr>
          <p:spPr bwMode="auto">
            <a:xfrm>
              <a:off x="7759700" y="4694238"/>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34" name="Oval 109"/>
            <p:cNvSpPr>
              <a:spLocks noChangeArrowheads="1"/>
            </p:cNvSpPr>
            <p:nvPr/>
          </p:nvSpPr>
          <p:spPr bwMode="auto">
            <a:xfrm>
              <a:off x="7759700" y="4492625"/>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35" name="Oval 110"/>
            <p:cNvSpPr>
              <a:spLocks noChangeArrowheads="1"/>
            </p:cNvSpPr>
            <p:nvPr/>
          </p:nvSpPr>
          <p:spPr bwMode="auto">
            <a:xfrm>
              <a:off x="7759700" y="4291013"/>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36" name="Line 117"/>
            <p:cNvSpPr>
              <a:spLocks noChangeShapeType="1"/>
            </p:cNvSpPr>
            <p:nvPr/>
          </p:nvSpPr>
          <p:spPr bwMode="auto">
            <a:xfrm>
              <a:off x="6384925" y="560388"/>
              <a:ext cx="0" cy="3919537"/>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6337" name="Line 119"/>
            <p:cNvSpPr>
              <a:spLocks noChangeShapeType="1"/>
            </p:cNvSpPr>
            <p:nvPr/>
          </p:nvSpPr>
          <p:spPr bwMode="auto">
            <a:xfrm flipH="1">
              <a:off x="2754313" y="2922588"/>
              <a:ext cx="4832350" cy="0"/>
            </a:xfrm>
            <a:prstGeom prst="line">
              <a:avLst/>
            </a:prstGeom>
            <a:noFill/>
            <a:ln w="12700">
              <a:solidFill>
                <a:schemeClr val="tx1"/>
              </a:solidFill>
              <a:prstDash val="dash"/>
              <a:round/>
              <a:headEnd type="none" w="lg" len="med"/>
              <a:tailEnd type="none" w="lg" len="med"/>
            </a:ln>
          </p:spPr>
          <p:txBody>
            <a:bodyPr anchor="ctr">
              <a:spAutoFit/>
            </a:bodyPr>
            <a:lstStyle/>
            <a:p>
              <a:endParaRPr lang="en-US"/>
            </a:p>
          </p:txBody>
        </p:sp>
        <p:sp>
          <p:nvSpPr>
            <p:cNvPr id="56338" name="Line 120"/>
            <p:cNvSpPr>
              <a:spLocks noChangeShapeType="1"/>
            </p:cNvSpPr>
            <p:nvPr/>
          </p:nvSpPr>
          <p:spPr bwMode="auto">
            <a:xfrm flipH="1">
              <a:off x="731838" y="1989138"/>
              <a:ext cx="6973887" cy="0"/>
            </a:xfrm>
            <a:prstGeom prst="line">
              <a:avLst/>
            </a:prstGeom>
            <a:noFill/>
            <a:ln w="12700">
              <a:solidFill>
                <a:schemeClr val="tx1"/>
              </a:solidFill>
              <a:prstDash val="dash"/>
              <a:round/>
              <a:headEnd type="none" w="lg" len="med"/>
              <a:tailEnd type="none" w="lg" len="med"/>
            </a:ln>
          </p:spPr>
          <p:txBody>
            <a:bodyPr anchor="ctr">
              <a:spAutoFit/>
            </a:bodyPr>
            <a:lstStyle/>
            <a:p>
              <a:endParaRPr lang="en-US"/>
            </a:p>
          </p:txBody>
        </p:sp>
        <p:sp>
          <p:nvSpPr>
            <p:cNvPr id="56339" name="Line 198"/>
            <p:cNvSpPr>
              <a:spLocks noChangeShapeType="1"/>
            </p:cNvSpPr>
            <p:nvPr/>
          </p:nvSpPr>
          <p:spPr bwMode="auto">
            <a:xfrm flipH="1">
              <a:off x="7696200" y="1954213"/>
              <a:ext cx="0" cy="971550"/>
            </a:xfrm>
            <a:prstGeom prst="line">
              <a:avLst/>
            </a:prstGeom>
            <a:noFill/>
            <a:ln w="12700">
              <a:solidFill>
                <a:schemeClr val="tx1"/>
              </a:solidFill>
              <a:round/>
              <a:headEnd type="triangle" w="med" len="med"/>
              <a:tailEnd type="triangle" w="med" len="med"/>
            </a:ln>
          </p:spPr>
          <p:txBody>
            <a:bodyPr anchor="ctr">
              <a:spAutoFit/>
            </a:bodyPr>
            <a:lstStyle/>
            <a:p>
              <a:endParaRPr lang="en-US"/>
            </a:p>
          </p:txBody>
        </p:sp>
        <p:sp>
          <p:nvSpPr>
            <p:cNvPr id="56340" name="Rectangle 199"/>
            <p:cNvSpPr>
              <a:spLocks noChangeArrowheads="1"/>
            </p:cNvSpPr>
            <p:nvPr/>
          </p:nvSpPr>
          <p:spPr bwMode="auto">
            <a:xfrm rot="-5400000">
              <a:off x="7539831" y="2285207"/>
              <a:ext cx="369887" cy="400050"/>
            </a:xfrm>
            <a:prstGeom prst="rect">
              <a:avLst/>
            </a:prstGeom>
            <a:solidFill>
              <a:schemeClr val="bg1"/>
            </a:solidFill>
            <a:ln w="12700">
              <a:noFill/>
              <a:miter lim="800000"/>
              <a:headEnd type="none" w="lg" len="med"/>
              <a:tailEnd type="none" w="lg" len="med"/>
            </a:ln>
          </p:spPr>
          <p:txBody>
            <a:bodyPr wrap="none">
              <a:spAutoFit/>
            </a:bodyPr>
            <a:lstStyle/>
            <a:p>
              <a:r>
                <a:rPr lang="en-US" sz="2000" b="1"/>
                <a:t>H</a:t>
              </a:r>
            </a:p>
          </p:txBody>
        </p:sp>
        <p:sp>
          <p:nvSpPr>
            <p:cNvPr id="56341" name="Rectangle 115"/>
            <p:cNvSpPr>
              <a:spLocks noChangeArrowheads="1"/>
            </p:cNvSpPr>
            <p:nvPr/>
          </p:nvSpPr>
          <p:spPr bwMode="auto">
            <a:xfrm>
              <a:off x="6040438" y="4370388"/>
              <a:ext cx="688975" cy="1139825"/>
            </a:xfrm>
            <a:prstGeom prst="rect">
              <a:avLst/>
            </a:prstGeom>
            <a:solidFill>
              <a:srgbClr val="F14343"/>
            </a:solidFill>
            <a:ln w="12700">
              <a:solidFill>
                <a:schemeClr val="tx1"/>
              </a:solidFill>
              <a:miter lim="800000"/>
              <a:headEnd type="none" w="lg" len="med"/>
              <a:tailEnd type="none" w="lg" len="med"/>
            </a:ln>
          </p:spPr>
          <p:txBody>
            <a:bodyPr wrap="none" anchor="ctr">
              <a:spAutoFit/>
            </a:bodyPr>
            <a:lstStyle/>
            <a:p>
              <a:endParaRPr lang="en-US"/>
            </a:p>
          </p:txBody>
        </p:sp>
        <p:grpSp>
          <p:nvGrpSpPr>
            <p:cNvPr id="9" name="Group 5"/>
            <p:cNvGrpSpPr>
              <a:grpSpLocks/>
            </p:cNvGrpSpPr>
            <p:nvPr/>
          </p:nvGrpSpPr>
          <p:grpSpPr bwMode="auto">
            <a:xfrm>
              <a:off x="7477125" y="1582738"/>
              <a:ext cx="663575" cy="6307137"/>
              <a:chOff x="4136" y="724"/>
              <a:chExt cx="418" cy="2058"/>
            </a:xfrm>
          </p:grpSpPr>
          <p:sp>
            <p:nvSpPr>
              <p:cNvPr id="56438" name="Line 6"/>
              <p:cNvSpPr>
                <a:spLocks noChangeShapeType="1"/>
              </p:cNvSpPr>
              <p:nvPr/>
            </p:nvSpPr>
            <p:spPr bwMode="auto">
              <a:xfrm flipV="1">
                <a:off x="4554" y="724"/>
                <a:ext cx="0" cy="2051"/>
              </a:xfrm>
              <a:prstGeom prst="line">
                <a:avLst/>
              </a:prstGeom>
              <a:noFill/>
              <a:ln w="28575">
                <a:solidFill>
                  <a:schemeClr val="tx1"/>
                </a:solidFill>
                <a:round/>
                <a:headEnd type="none" w="lg" len="med"/>
                <a:tailEnd type="none" w="lg" len="med"/>
              </a:ln>
            </p:spPr>
            <p:txBody>
              <a:bodyPr anchor="ctr">
                <a:spAutoFit/>
              </a:bodyPr>
              <a:lstStyle/>
              <a:p>
                <a:endParaRPr lang="en-US"/>
              </a:p>
            </p:txBody>
          </p:sp>
          <p:sp>
            <p:nvSpPr>
              <p:cNvPr id="56439" name="Line 7"/>
              <p:cNvSpPr>
                <a:spLocks noChangeShapeType="1"/>
              </p:cNvSpPr>
              <p:nvPr/>
            </p:nvSpPr>
            <p:spPr bwMode="auto">
              <a:xfrm flipV="1">
                <a:off x="4136" y="724"/>
                <a:ext cx="0" cy="2058"/>
              </a:xfrm>
              <a:prstGeom prst="line">
                <a:avLst/>
              </a:prstGeom>
              <a:noFill/>
              <a:ln w="28575">
                <a:solidFill>
                  <a:schemeClr val="tx1"/>
                </a:solidFill>
                <a:round/>
                <a:headEnd type="none" w="lg" len="med"/>
                <a:tailEnd type="none" w="lg" len="med"/>
              </a:ln>
            </p:spPr>
            <p:txBody>
              <a:bodyPr anchor="ctr">
                <a:spAutoFit/>
              </a:bodyPr>
              <a:lstStyle/>
              <a:p>
                <a:endParaRPr lang="en-US"/>
              </a:p>
            </p:txBody>
          </p:sp>
        </p:grpSp>
        <p:sp>
          <p:nvSpPr>
            <p:cNvPr id="56343" name="Rectangle 112"/>
            <p:cNvSpPr>
              <a:spLocks noChangeArrowheads="1"/>
            </p:cNvSpPr>
            <p:nvPr/>
          </p:nvSpPr>
          <p:spPr bwMode="auto">
            <a:xfrm>
              <a:off x="7483475" y="6499225"/>
              <a:ext cx="646113" cy="523875"/>
            </a:xfrm>
            <a:prstGeom prst="rect">
              <a:avLst/>
            </a:prstGeom>
            <a:solidFill>
              <a:srgbClr val="8EAED2"/>
            </a:solidFill>
            <a:ln w="12700">
              <a:noFill/>
              <a:miter lim="800000"/>
              <a:headEnd type="none" w="lg" len="med"/>
              <a:tailEnd type="none" w="lg" len="med"/>
            </a:ln>
          </p:spPr>
          <p:txBody>
            <a:bodyPr anchor="ctr">
              <a:spAutoFit/>
            </a:bodyPr>
            <a:lstStyle/>
            <a:p>
              <a:endParaRPr lang="en-US"/>
            </a:p>
          </p:txBody>
        </p:sp>
        <p:sp>
          <p:nvSpPr>
            <p:cNvPr id="56344" name="Rectangle 194"/>
            <p:cNvSpPr>
              <a:spLocks noChangeArrowheads="1"/>
            </p:cNvSpPr>
            <p:nvPr/>
          </p:nvSpPr>
          <p:spPr bwMode="auto">
            <a:xfrm>
              <a:off x="2524125" y="2674938"/>
              <a:ext cx="209550" cy="3859212"/>
            </a:xfrm>
            <a:prstGeom prst="rect">
              <a:avLst/>
            </a:prstGeom>
            <a:noFill/>
            <a:ln w="12700" algn="ctr">
              <a:solidFill>
                <a:srgbClr val="000000"/>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sp>
          <p:nvSpPr>
            <p:cNvPr id="56345" name="Freeform 199"/>
            <p:cNvSpPr>
              <a:spLocks noChangeArrowheads="1"/>
            </p:cNvSpPr>
            <p:nvPr/>
          </p:nvSpPr>
          <p:spPr bwMode="auto">
            <a:xfrm>
              <a:off x="152400" y="2209800"/>
              <a:ext cx="2487613" cy="704850"/>
            </a:xfrm>
            <a:custGeom>
              <a:avLst/>
              <a:gdLst>
                <a:gd name="T0" fmla="*/ 150974 w 2767148"/>
                <a:gd name="T1" fmla="*/ 0 h 1225190"/>
                <a:gd name="T2" fmla="*/ 388897 w 2767148"/>
                <a:gd name="T3" fmla="*/ 306813 h 1225190"/>
                <a:gd name="T4" fmla="*/ 2236601 w 2767148"/>
                <a:gd name="T5" fmla="*/ 405499 h 1225190"/>
                <a:gd name="T6" fmla="*/ 0 60000 65536"/>
                <a:gd name="T7" fmla="*/ 0 60000 65536"/>
                <a:gd name="T8" fmla="*/ 0 60000 65536"/>
                <a:gd name="T9" fmla="*/ 0 w 2767148"/>
                <a:gd name="T10" fmla="*/ 0 h 1225190"/>
                <a:gd name="T11" fmla="*/ 2767148 w 2767148"/>
                <a:gd name="T12" fmla="*/ 1225190 h 1225190"/>
              </a:gdLst>
              <a:ahLst/>
              <a:cxnLst>
                <a:cxn ang="T6">
                  <a:pos x="T0" y="T1"/>
                </a:cxn>
                <a:cxn ang="T7">
                  <a:pos x="T2" y="T3"/>
                </a:cxn>
                <a:cxn ang="T8">
                  <a:pos x="T4" y="T5"/>
                </a:cxn>
              </a:cxnLst>
              <a:rect l="T9" t="T10" r="T11" b="T12"/>
              <a:pathLst>
                <a:path w="2767148" h="1225190">
                  <a:moveTo>
                    <a:pt x="186787" y="0"/>
                  </a:moveTo>
                  <a:cubicBezTo>
                    <a:pt x="0" y="21211"/>
                    <a:pt x="51088" y="722818"/>
                    <a:pt x="481148" y="927016"/>
                  </a:cubicBezTo>
                  <a:cubicBezTo>
                    <a:pt x="911208" y="1131214"/>
                    <a:pt x="1746730" y="1173837"/>
                    <a:pt x="2767148" y="1225190"/>
                  </a:cubicBezTo>
                </a:path>
              </a:pathLst>
            </a:custGeom>
            <a:noFill/>
            <a:ln w="38100" algn="ctr">
              <a:solidFill>
                <a:schemeClr val="tx1"/>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sp>
          <p:nvSpPr>
            <p:cNvPr id="56346" name="Line 118"/>
            <p:cNvSpPr>
              <a:spLocks noChangeShapeType="1"/>
            </p:cNvSpPr>
            <p:nvPr/>
          </p:nvSpPr>
          <p:spPr bwMode="auto">
            <a:xfrm flipV="1">
              <a:off x="4114800" y="2038350"/>
              <a:ext cx="0" cy="1695450"/>
            </a:xfrm>
            <a:prstGeom prst="line">
              <a:avLst/>
            </a:prstGeom>
            <a:noFill/>
            <a:ln w="76200">
              <a:solidFill>
                <a:srgbClr val="000000"/>
              </a:solidFill>
              <a:round/>
              <a:headEnd type="none" w="lg" len="med"/>
              <a:tailEnd type="none" w="lg" len="med"/>
            </a:ln>
          </p:spPr>
          <p:txBody>
            <a:bodyPr anchor="ctr">
              <a:spAutoFit/>
            </a:bodyPr>
            <a:lstStyle/>
            <a:p>
              <a:endParaRPr lang="en-US"/>
            </a:p>
          </p:txBody>
        </p:sp>
        <p:sp>
          <p:nvSpPr>
            <p:cNvPr id="56347" name="Line 118"/>
            <p:cNvSpPr>
              <a:spLocks noChangeShapeType="1"/>
            </p:cNvSpPr>
            <p:nvPr/>
          </p:nvSpPr>
          <p:spPr bwMode="auto">
            <a:xfrm flipV="1">
              <a:off x="4114800" y="1733550"/>
              <a:ext cx="0" cy="2305050"/>
            </a:xfrm>
            <a:prstGeom prst="line">
              <a:avLst/>
            </a:prstGeom>
            <a:noFill/>
            <a:ln w="76200">
              <a:solidFill>
                <a:srgbClr val="000000"/>
              </a:solidFill>
              <a:round/>
              <a:headEnd type="none" w="lg" len="med"/>
              <a:tailEnd type="none" w="lg" len="med"/>
            </a:ln>
          </p:spPr>
          <p:txBody>
            <a:bodyPr anchor="ctr">
              <a:spAutoFit/>
            </a:bodyPr>
            <a:lstStyle/>
            <a:p>
              <a:endParaRPr lang="en-US"/>
            </a:p>
          </p:txBody>
        </p:sp>
        <p:cxnSp>
          <p:nvCxnSpPr>
            <p:cNvPr id="56348" name="Straight Connector 192"/>
            <p:cNvCxnSpPr>
              <a:cxnSpLocks noChangeShapeType="1"/>
            </p:cNvCxnSpPr>
            <p:nvPr/>
          </p:nvCxnSpPr>
          <p:spPr bwMode="auto">
            <a:xfrm>
              <a:off x="2663825" y="2906713"/>
              <a:ext cx="0" cy="3551237"/>
            </a:xfrm>
            <a:prstGeom prst="line">
              <a:avLst/>
            </a:prstGeom>
            <a:noFill/>
            <a:ln w="25400" algn="ctr">
              <a:solidFill>
                <a:srgbClr val="0070C0"/>
              </a:solidFill>
              <a:round/>
              <a:headEnd type="none" w="lg" len="med"/>
              <a:tailEnd type="none" w="lg" len="med"/>
            </a:ln>
          </p:spPr>
        </p:cxnSp>
        <p:grpSp>
          <p:nvGrpSpPr>
            <p:cNvPr id="10" name="Group 196"/>
            <p:cNvGrpSpPr>
              <a:grpSpLocks/>
            </p:cNvGrpSpPr>
            <p:nvPr/>
          </p:nvGrpSpPr>
          <p:grpSpPr bwMode="auto">
            <a:xfrm rot="600000">
              <a:off x="881063" y="39688"/>
              <a:ext cx="5249862" cy="3746500"/>
              <a:chOff x="881063" y="39688"/>
              <a:chExt cx="5249862" cy="3746500"/>
            </a:xfrm>
          </p:grpSpPr>
          <p:sp>
            <p:nvSpPr>
              <p:cNvPr id="56376" name="Line 127"/>
              <p:cNvSpPr>
                <a:spLocks noChangeShapeType="1"/>
              </p:cNvSpPr>
              <p:nvPr/>
            </p:nvSpPr>
            <p:spPr bwMode="auto">
              <a:xfrm flipH="1">
                <a:off x="1601788" y="39688"/>
                <a:ext cx="4529137" cy="3746500"/>
              </a:xfrm>
              <a:prstGeom prst="line">
                <a:avLst/>
              </a:prstGeom>
              <a:noFill/>
              <a:ln w="76200">
                <a:solidFill>
                  <a:srgbClr val="000000"/>
                </a:solidFill>
                <a:round/>
                <a:headEnd type="none" w="lg" len="med"/>
                <a:tailEnd type="none" w="lg" len="med"/>
              </a:ln>
            </p:spPr>
            <p:txBody>
              <a:bodyPr anchor="ctr">
                <a:spAutoFit/>
              </a:bodyPr>
              <a:lstStyle/>
              <a:p>
                <a:endParaRPr lang="en-US"/>
              </a:p>
            </p:txBody>
          </p:sp>
          <p:grpSp>
            <p:nvGrpSpPr>
              <p:cNvPr id="11" name="Group 184"/>
              <p:cNvGrpSpPr>
                <a:grpSpLocks/>
              </p:cNvGrpSpPr>
              <p:nvPr/>
            </p:nvGrpSpPr>
            <p:grpSpPr bwMode="auto">
              <a:xfrm>
                <a:off x="881063" y="1573213"/>
                <a:ext cx="3281362" cy="2192337"/>
                <a:chOff x="881063" y="1573213"/>
                <a:chExt cx="3281362" cy="2192337"/>
              </a:xfrm>
            </p:grpSpPr>
            <p:sp>
              <p:nvSpPr>
                <p:cNvPr id="56378" name="Line 130"/>
                <p:cNvSpPr>
                  <a:spLocks noChangeShapeType="1"/>
                </p:cNvSpPr>
                <p:nvPr/>
              </p:nvSpPr>
              <p:spPr bwMode="auto">
                <a:xfrm rot="3052331" flipH="1">
                  <a:off x="1994694" y="31615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79" name="Line 131"/>
                <p:cNvSpPr>
                  <a:spLocks noChangeShapeType="1"/>
                </p:cNvSpPr>
                <p:nvPr/>
              </p:nvSpPr>
              <p:spPr bwMode="auto">
                <a:xfrm rot="3052331" flipH="1">
                  <a:off x="2115344" y="30630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80" name="Line 132"/>
                <p:cNvSpPr>
                  <a:spLocks noChangeShapeType="1"/>
                </p:cNvSpPr>
                <p:nvPr/>
              </p:nvSpPr>
              <p:spPr bwMode="auto">
                <a:xfrm rot="3052331" flipH="1">
                  <a:off x="2235994" y="29646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81" name="Line 133"/>
                <p:cNvSpPr>
                  <a:spLocks noChangeShapeType="1"/>
                </p:cNvSpPr>
                <p:nvPr/>
              </p:nvSpPr>
              <p:spPr bwMode="auto">
                <a:xfrm rot="3052331" flipH="1">
                  <a:off x="2356644" y="28662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82" name="Line 13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83" name="Line 13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84" name="Line 13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85" name="Line 13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86" name="Line 13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87" name="Line 13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88" name="Line 14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89" name="Line 14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90" name="Line 142"/>
                <p:cNvSpPr>
                  <a:spLocks noChangeShapeType="1"/>
                </p:cNvSpPr>
                <p:nvPr/>
              </p:nvSpPr>
              <p:spPr bwMode="auto">
                <a:xfrm rot="3052331" flipH="1">
                  <a:off x="2177256" y="31710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91" name="Line 143"/>
                <p:cNvSpPr>
                  <a:spLocks noChangeShapeType="1"/>
                </p:cNvSpPr>
                <p:nvPr/>
              </p:nvSpPr>
              <p:spPr bwMode="auto">
                <a:xfrm rot="3052331" flipH="1">
                  <a:off x="2297906" y="30726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92" name="Line 144"/>
                <p:cNvSpPr>
                  <a:spLocks noChangeShapeType="1"/>
                </p:cNvSpPr>
                <p:nvPr/>
              </p:nvSpPr>
              <p:spPr bwMode="auto">
                <a:xfrm rot="3052331" flipH="1">
                  <a:off x="2418556" y="29741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93" name="Line 145"/>
                <p:cNvSpPr>
                  <a:spLocks noChangeShapeType="1"/>
                </p:cNvSpPr>
                <p:nvPr/>
              </p:nvSpPr>
              <p:spPr bwMode="auto">
                <a:xfrm rot="3052331" flipH="1">
                  <a:off x="2540794" y="28741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94" name="Line 14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95" name="Line 14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96" name="Line 14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97" name="Line 14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98" name="Line 15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399" name="Line 15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00" name="Line 15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01" name="Line 15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02" name="Line 15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03" name="Line 15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04" name="Line 15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05" name="Line 15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06" name="Line 15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6407" name="Line 16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08" name="Line 16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09" name="Line 162"/>
                <p:cNvSpPr>
                  <a:spLocks noChangeShapeType="1"/>
                </p:cNvSpPr>
                <p:nvPr/>
              </p:nvSpPr>
              <p:spPr bwMode="auto">
                <a:xfrm rot="3052331" flipH="1">
                  <a:off x="3447256" y="19804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10" name="Line 163"/>
                <p:cNvSpPr>
                  <a:spLocks noChangeShapeType="1"/>
                </p:cNvSpPr>
                <p:nvPr/>
              </p:nvSpPr>
              <p:spPr bwMode="auto">
                <a:xfrm rot="3052331" flipH="1">
                  <a:off x="3567906" y="18819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11" name="Line 164"/>
                <p:cNvSpPr>
                  <a:spLocks noChangeShapeType="1"/>
                </p:cNvSpPr>
                <p:nvPr/>
              </p:nvSpPr>
              <p:spPr bwMode="auto">
                <a:xfrm rot="3052331" flipH="1">
                  <a:off x="3690144" y="17835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12" name="Line 165"/>
                <p:cNvSpPr>
                  <a:spLocks noChangeShapeType="1"/>
                </p:cNvSpPr>
                <p:nvPr/>
              </p:nvSpPr>
              <p:spPr bwMode="auto">
                <a:xfrm rot="3052331" flipH="1">
                  <a:off x="3810794" y="16851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13" name="Line 16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14" name="Line 16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15" name="Line 16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16" name="Line 16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17" name="Line 17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18" name="Line 17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19" name="Line 17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20" name="Line 173"/>
                <p:cNvSpPr>
                  <a:spLocks noChangeShapeType="1"/>
                </p:cNvSpPr>
                <p:nvPr/>
              </p:nvSpPr>
              <p:spPr bwMode="auto">
                <a:xfrm rot="3052331" flipH="1">
                  <a:off x="3507582" y="20867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21" name="Line 174"/>
                <p:cNvSpPr>
                  <a:spLocks noChangeShapeType="1"/>
                </p:cNvSpPr>
                <p:nvPr/>
              </p:nvSpPr>
              <p:spPr bwMode="auto">
                <a:xfrm rot="3052331" flipH="1">
                  <a:off x="3628232" y="198834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22" name="Line 175"/>
                <p:cNvSpPr>
                  <a:spLocks noChangeShapeType="1"/>
                </p:cNvSpPr>
                <p:nvPr/>
              </p:nvSpPr>
              <p:spPr bwMode="auto">
                <a:xfrm rot="3052331" flipH="1">
                  <a:off x="3750469" y="188991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23" name="Line 176"/>
                <p:cNvSpPr>
                  <a:spLocks noChangeShapeType="1"/>
                </p:cNvSpPr>
                <p:nvPr/>
              </p:nvSpPr>
              <p:spPr bwMode="auto">
                <a:xfrm rot="3052331" flipH="1">
                  <a:off x="3871119" y="179149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24" name="Line 177"/>
                <p:cNvSpPr>
                  <a:spLocks noChangeShapeType="1"/>
                </p:cNvSpPr>
                <p:nvPr/>
              </p:nvSpPr>
              <p:spPr bwMode="auto">
                <a:xfrm rot="3052331" flipH="1">
                  <a:off x="1388269" y="3653632"/>
                  <a:ext cx="223837" cy="0"/>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6425" name="Line 178"/>
                <p:cNvSpPr>
                  <a:spLocks noChangeShapeType="1"/>
                </p:cNvSpPr>
                <p:nvPr/>
              </p:nvSpPr>
              <p:spPr bwMode="auto">
                <a:xfrm rot="3052331" flipH="1">
                  <a:off x="1508919" y="3556794"/>
                  <a:ext cx="22383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26" name="Line 179"/>
                <p:cNvSpPr>
                  <a:spLocks noChangeShapeType="1"/>
                </p:cNvSpPr>
                <p:nvPr/>
              </p:nvSpPr>
              <p:spPr bwMode="auto">
                <a:xfrm rot="3052331" flipH="1">
                  <a:off x="1631156" y="34567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27" name="Line 180"/>
                <p:cNvSpPr>
                  <a:spLocks noChangeShapeType="1"/>
                </p:cNvSpPr>
                <p:nvPr/>
              </p:nvSpPr>
              <p:spPr bwMode="auto">
                <a:xfrm rot="3052331" flipH="1">
                  <a:off x="1751806" y="33583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28" name="Line 181"/>
                <p:cNvSpPr>
                  <a:spLocks noChangeShapeType="1"/>
                </p:cNvSpPr>
                <p:nvPr/>
              </p:nvSpPr>
              <p:spPr bwMode="auto">
                <a:xfrm rot="3052331" flipH="1">
                  <a:off x="1872456" y="32599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29" name="Line 182"/>
                <p:cNvSpPr>
                  <a:spLocks noChangeShapeType="1"/>
                </p:cNvSpPr>
                <p:nvPr/>
              </p:nvSpPr>
              <p:spPr bwMode="auto">
                <a:xfrm rot="3052331" flipH="1">
                  <a:off x="1570831" y="366315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30" name="Line 183"/>
                <p:cNvSpPr>
                  <a:spLocks noChangeShapeType="1"/>
                </p:cNvSpPr>
                <p:nvPr/>
              </p:nvSpPr>
              <p:spPr bwMode="auto">
                <a:xfrm rot="3052331" flipH="1">
                  <a:off x="1691481" y="35647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31" name="Line 184"/>
                <p:cNvSpPr>
                  <a:spLocks noChangeShapeType="1"/>
                </p:cNvSpPr>
                <p:nvPr/>
              </p:nvSpPr>
              <p:spPr bwMode="auto">
                <a:xfrm rot="3052331" flipH="1">
                  <a:off x="1813718" y="34663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32" name="Line 185"/>
                <p:cNvSpPr>
                  <a:spLocks noChangeShapeType="1"/>
                </p:cNvSpPr>
                <p:nvPr/>
              </p:nvSpPr>
              <p:spPr bwMode="auto">
                <a:xfrm rot="3052331" flipH="1">
                  <a:off x="1934368" y="33678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6433" name="Line 186"/>
                <p:cNvSpPr>
                  <a:spLocks noChangeShapeType="1"/>
                </p:cNvSpPr>
                <p:nvPr/>
              </p:nvSpPr>
              <p:spPr bwMode="auto">
                <a:xfrm rot="3052331" flipH="1">
                  <a:off x="2055018" y="326945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pic>
              <p:nvPicPr>
                <p:cNvPr id="56434" name="Picture 187"/>
                <p:cNvPicPr>
                  <a:picLocks noChangeAspect="1" noChangeArrowheads="1"/>
                </p:cNvPicPr>
                <p:nvPr/>
              </p:nvPicPr>
              <p:blipFill>
                <a:blip r:embed="rId4" cstate="print"/>
                <a:srcRect/>
                <a:stretch>
                  <a:fillRect/>
                </a:stretch>
              </p:blipFill>
              <p:spPr bwMode="auto">
                <a:xfrm rot="3021679">
                  <a:off x="2389981" y="794545"/>
                  <a:ext cx="263525" cy="3281362"/>
                </a:xfrm>
                <a:prstGeom prst="rect">
                  <a:avLst/>
                </a:prstGeom>
                <a:noFill/>
                <a:ln w="12700">
                  <a:noFill/>
                  <a:miter lim="800000"/>
                  <a:headEnd type="none" w="lg" len="med"/>
                  <a:tailEnd type="none" w="lg" len="med"/>
                </a:ln>
              </p:spPr>
            </p:pic>
            <p:sp>
              <p:nvSpPr>
                <p:cNvPr id="56435" name="Oval 188"/>
                <p:cNvSpPr>
                  <a:spLocks noChangeArrowheads="1"/>
                </p:cNvSpPr>
                <p:nvPr/>
              </p:nvSpPr>
              <p:spPr bwMode="auto">
                <a:xfrm>
                  <a:off x="4040188" y="1685925"/>
                  <a:ext cx="88900" cy="95250"/>
                </a:xfrm>
                <a:prstGeom prst="ellipse">
                  <a:avLst/>
                </a:prstGeom>
                <a:solidFill>
                  <a:schemeClr val="bg1"/>
                </a:solidFill>
                <a:ln w="12700">
                  <a:solidFill>
                    <a:schemeClr val="tx1"/>
                  </a:solidFill>
                  <a:round/>
                  <a:headEnd type="none" w="lg" len="med"/>
                  <a:tailEnd type="none" w="lg" len="med"/>
                </a:ln>
              </p:spPr>
              <p:txBody>
                <a:bodyPr anchor="ctr">
                  <a:spAutoFit/>
                </a:bodyPr>
                <a:lstStyle/>
                <a:p>
                  <a:endParaRPr lang="en-US"/>
                </a:p>
              </p:txBody>
            </p:sp>
            <p:sp>
              <p:nvSpPr>
                <p:cNvPr id="198" name="Rectangle 197"/>
                <p:cNvSpPr/>
                <p:nvPr/>
              </p:nvSpPr>
              <p:spPr bwMode="auto">
                <a:xfrm rot="19190903">
                  <a:off x="2490105" y="2663708"/>
                  <a:ext cx="557212" cy="228600"/>
                </a:xfrm>
                <a:prstGeom prst="rect">
                  <a:avLst/>
                </a:prstGeom>
                <a:solidFill>
                  <a:schemeClr val="bg2">
                    <a:lumMod val="65000"/>
                  </a:schemeClr>
                </a:solidFill>
                <a:ln w="12700" cap="flat" cmpd="sng" algn="ctr">
                  <a:solidFill>
                    <a:srgbClr val="000000"/>
                  </a:solidFill>
                  <a:prstDash val="solid"/>
                  <a:round/>
                  <a:headEnd type="none" w="lg" len="med"/>
                  <a:tailEnd type="none" w="lg" len="med"/>
                </a:ln>
                <a:effectLst/>
              </p:spPr>
              <p:txBody>
                <a:bodyPr>
                  <a:spAutoFit/>
                </a:bodyPr>
                <a:lstStyle/>
                <a:p>
                  <a:pPr eaLnBrk="0" hangingPunct="0">
                    <a:spcBef>
                      <a:spcPct val="50000"/>
                    </a:spcBef>
                    <a:defRPr/>
                  </a:pPr>
                  <a:endParaRPr lang="en-US" sz="2800">
                    <a:latin typeface="Times New Roman" pitchFamily="18" charset="0"/>
                  </a:endParaRPr>
                </a:p>
              </p:txBody>
            </p:sp>
            <p:sp>
              <p:nvSpPr>
                <p:cNvPr id="56437" name="Oval 200"/>
                <p:cNvSpPr>
                  <a:spLocks noChangeArrowheads="1"/>
                </p:cNvSpPr>
                <p:nvPr/>
              </p:nvSpPr>
              <p:spPr bwMode="auto">
                <a:xfrm>
                  <a:off x="2819400" y="2590800"/>
                  <a:ext cx="152400" cy="152400"/>
                </a:xfrm>
                <a:prstGeom prst="ellipse">
                  <a:avLst/>
                </a:prstGeom>
                <a:solidFill>
                  <a:srgbClr val="FF0000"/>
                </a:solidFill>
                <a:ln w="12700" algn="ctr">
                  <a:solidFill>
                    <a:srgbClr val="FF0000"/>
                  </a:solidFill>
                  <a:round/>
                  <a:headEnd type="none" w="lg" len="med"/>
                  <a:tailEnd type="none" w="lg" len="med"/>
                </a:ln>
              </p:spPr>
              <p:txBody>
                <a:bodyPr wrap="none" anchor="ctr">
                  <a:spAutoFit/>
                </a:bodyPr>
                <a:lstStyle/>
                <a:p>
                  <a:endParaRPr lang="en-US"/>
                </a:p>
              </p:txBody>
            </p:sp>
          </p:grpSp>
        </p:grpSp>
        <p:sp>
          <p:nvSpPr>
            <p:cNvPr id="56350" name="Line 8"/>
            <p:cNvSpPr>
              <a:spLocks noChangeShapeType="1"/>
            </p:cNvSpPr>
            <p:nvPr/>
          </p:nvSpPr>
          <p:spPr bwMode="auto">
            <a:xfrm flipH="1">
              <a:off x="-1066800" y="1706563"/>
              <a:ext cx="1276350" cy="0"/>
            </a:xfrm>
            <a:prstGeom prst="line">
              <a:avLst/>
            </a:prstGeom>
            <a:noFill/>
            <a:ln w="76200">
              <a:solidFill>
                <a:schemeClr val="tx1"/>
              </a:solidFill>
              <a:round/>
              <a:headEnd type="none" w="lg" len="med"/>
              <a:tailEnd type="none" w="lg" len="med"/>
            </a:ln>
          </p:spPr>
          <p:txBody>
            <a:bodyPr anchor="ctr">
              <a:spAutoFit/>
            </a:bodyPr>
            <a:lstStyle/>
            <a:p>
              <a:endParaRPr lang="en-US"/>
            </a:p>
          </p:txBody>
        </p:sp>
        <p:grpSp>
          <p:nvGrpSpPr>
            <p:cNvPr id="12" name="Group 9"/>
            <p:cNvGrpSpPr>
              <a:grpSpLocks/>
            </p:cNvGrpSpPr>
            <p:nvPr/>
          </p:nvGrpSpPr>
          <p:grpSpPr bwMode="auto">
            <a:xfrm>
              <a:off x="152400" y="1219200"/>
              <a:ext cx="1022350" cy="1138238"/>
              <a:chOff x="3220" y="159"/>
              <a:chExt cx="883" cy="983"/>
            </a:xfrm>
          </p:grpSpPr>
          <p:sp>
            <p:nvSpPr>
              <p:cNvPr id="56363" name="AutoShape 10"/>
              <p:cNvSpPr>
                <a:spLocks noChangeArrowheads="1"/>
              </p:cNvSpPr>
              <p:nvPr/>
            </p:nvSpPr>
            <p:spPr bwMode="auto">
              <a:xfrm>
                <a:off x="3328" y="771"/>
                <a:ext cx="444" cy="371"/>
              </a:xfrm>
              <a:prstGeom prst="roundRect">
                <a:avLst>
                  <a:gd name="adj" fmla="val 16667"/>
                </a:avLst>
              </a:prstGeom>
              <a:solidFill>
                <a:schemeClr val="hlink"/>
              </a:solidFill>
              <a:ln w="28575">
                <a:noFill/>
                <a:round/>
                <a:headEnd type="none" w="lg" len="med"/>
                <a:tailEnd type="none" w="lg" len="med"/>
              </a:ln>
            </p:spPr>
            <p:txBody>
              <a:bodyPr anchor="ctr">
                <a:spAutoFit/>
              </a:bodyPr>
              <a:lstStyle/>
              <a:p>
                <a:endParaRPr lang="en-US"/>
              </a:p>
            </p:txBody>
          </p:sp>
          <p:sp>
            <p:nvSpPr>
              <p:cNvPr id="56364" name="Rectangle 11"/>
              <p:cNvSpPr>
                <a:spLocks noChangeArrowheads="1"/>
              </p:cNvSpPr>
              <p:nvPr/>
            </p:nvSpPr>
            <p:spPr bwMode="auto">
              <a:xfrm>
                <a:off x="3659" y="746"/>
                <a:ext cx="444" cy="74"/>
              </a:xfrm>
              <a:prstGeom prst="rect">
                <a:avLst/>
              </a:prstGeom>
              <a:solidFill>
                <a:schemeClr val="bg1"/>
              </a:solidFill>
              <a:ln w="12700">
                <a:noFill/>
                <a:miter lim="800000"/>
                <a:headEnd type="none" w="lg" len="med"/>
                <a:tailEnd type="none" w="lg" len="med"/>
              </a:ln>
            </p:spPr>
            <p:txBody>
              <a:bodyPr wrap="none" anchor="ctr">
                <a:spAutoFit/>
              </a:bodyPr>
              <a:lstStyle/>
              <a:p>
                <a:endParaRPr lang="en-US"/>
              </a:p>
            </p:txBody>
          </p:sp>
          <p:sp>
            <p:nvSpPr>
              <p:cNvPr id="56365" name="AutoShape 12"/>
              <p:cNvSpPr>
                <a:spLocks noChangeArrowheads="1"/>
              </p:cNvSpPr>
              <p:nvPr/>
            </p:nvSpPr>
            <p:spPr bwMode="auto">
              <a:xfrm>
                <a:off x="3328" y="301"/>
                <a:ext cx="444" cy="841"/>
              </a:xfrm>
              <a:prstGeom prst="roundRect">
                <a:avLst>
                  <a:gd name="adj" fmla="val 16667"/>
                </a:avLst>
              </a:prstGeom>
              <a:noFill/>
              <a:ln w="28575">
                <a:solidFill>
                  <a:schemeClr val="tx1"/>
                </a:solidFill>
                <a:round/>
                <a:headEnd type="none" w="lg" len="med"/>
                <a:tailEnd type="none" w="lg" len="med"/>
              </a:ln>
            </p:spPr>
            <p:txBody>
              <a:bodyPr wrap="none" anchor="ctr">
                <a:spAutoFit/>
              </a:bodyPr>
              <a:lstStyle/>
              <a:p>
                <a:endParaRPr lang="en-US"/>
              </a:p>
            </p:txBody>
          </p:sp>
          <p:pic>
            <p:nvPicPr>
              <p:cNvPr id="56366" name="Picture 13" descr="Product Picture"/>
              <p:cNvPicPr>
                <a:picLocks noChangeAspect="1" noChangeArrowheads="1"/>
              </p:cNvPicPr>
              <p:nvPr/>
            </p:nvPicPr>
            <p:blipFill>
              <a:blip r:embed="rId5" cstate="print">
                <a:clrChange>
                  <a:clrFrom>
                    <a:srgbClr val="FFFFFF"/>
                  </a:clrFrom>
                  <a:clrTo>
                    <a:srgbClr val="FFFFFF">
                      <a:alpha val="0"/>
                    </a:srgbClr>
                  </a:clrTo>
                </a:clrChange>
              </a:blip>
              <a:srcRect t="20000" r="63148" b="48000"/>
              <a:stretch>
                <a:fillRect/>
              </a:stretch>
            </p:blipFill>
            <p:spPr bwMode="auto">
              <a:xfrm>
                <a:off x="3220" y="482"/>
                <a:ext cx="355" cy="309"/>
              </a:xfrm>
              <a:prstGeom prst="rect">
                <a:avLst/>
              </a:prstGeom>
              <a:noFill/>
              <a:ln w="9525">
                <a:noFill/>
                <a:miter lim="800000"/>
                <a:headEnd/>
                <a:tailEnd/>
              </a:ln>
            </p:spPr>
          </p:pic>
          <p:sp>
            <p:nvSpPr>
              <p:cNvPr id="56367" name="Rectangle 14"/>
              <p:cNvSpPr>
                <a:spLocks noChangeArrowheads="1"/>
              </p:cNvSpPr>
              <p:nvPr/>
            </p:nvSpPr>
            <p:spPr bwMode="auto">
              <a:xfrm>
                <a:off x="3549" y="696"/>
                <a:ext cx="37" cy="99"/>
              </a:xfrm>
              <a:prstGeom prst="rect">
                <a:avLst/>
              </a:prstGeom>
              <a:solidFill>
                <a:schemeClr val="accent1"/>
              </a:solidFill>
              <a:ln w="12700">
                <a:solidFill>
                  <a:schemeClr val="tx1"/>
                </a:solidFill>
                <a:miter lim="800000"/>
                <a:headEnd type="none" w="lg" len="med"/>
                <a:tailEnd type="none" w="lg" len="med"/>
              </a:ln>
            </p:spPr>
            <p:txBody>
              <a:bodyPr wrap="none" anchor="ctr">
                <a:spAutoFit/>
              </a:bodyPr>
              <a:lstStyle/>
              <a:p>
                <a:endParaRPr lang="en-US"/>
              </a:p>
            </p:txBody>
          </p:sp>
          <p:sp>
            <p:nvSpPr>
              <p:cNvPr id="56368" name="AutoShape 15"/>
              <p:cNvSpPr>
                <a:spLocks noChangeArrowheads="1"/>
              </p:cNvSpPr>
              <p:nvPr/>
            </p:nvSpPr>
            <p:spPr bwMode="auto">
              <a:xfrm rot="-5400000">
                <a:off x="3504" y="676"/>
                <a:ext cx="98" cy="261"/>
              </a:xfrm>
              <a:prstGeom prst="roundRect">
                <a:avLst>
                  <a:gd name="adj" fmla="val 16667"/>
                </a:avLst>
              </a:prstGeom>
              <a:solidFill>
                <a:schemeClr val="accent2"/>
              </a:solidFill>
              <a:ln w="12700">
                <a:solidFill>
                  <a:schemeClr val="tx1"/>
                </a:solidFill>
                <a:round/>
                <a:headEnd type="none" w="lg" len="med"/>
                <a:tailEnd type="none" w="lg" len="med"/>
              </a:ln>
            </p:spPr>
            <p:txBody>
              <a:bodyPr anchor="ctr">
                <a:spAutoFit/>
              </a:bodyPr>
              <a:lstStyle/>
              <a:p>
                <a:endParaRPr lang="en-US"/>
              </a:p>
            </p:txBody>
          </p:sp>
          <p:grpSp>
            <p:nvGrpSpPr>
              <p:cNvPr id="13" name="Group 16"/>
              <p:cNvGrpSpPr>
                <a:grpSpLocks/>
              </p:cNvGrpSpPr>
              <p:nvPr/>
            </p:nvGrpSpPr>
            <p:grpSpPr bwMode="auto">
              <a:xfrm>
                <a:off x="3333" y="229"/>
                <a:ext cx="392" cy="74"/>
                <a:chOff x="2282" y="276"/>
                <a:chExt cx="580" cy="111"/>
              </a:xfrm>
            </p:grpSpPr>
            <p:sp>
              <p:nvSpPr>
                <p:cNvPr id="56374" name="Arc 17"/>
                <p:cNvSpPr>
                  <a:spLocks/>
                </p:cNvSpPr>
                <p:nvPr/>
              </p:nvSpPr>
              <p:spPr bwMode="auto">
                <a:xfrm rot="10800000" flipH="1">
                  <a:off x="2282" y="276"/>
                  <a:ext cx="40" cy="11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spAutoFit/>
                </a:bodyPr>
                <a:lstStyle/>
                <a:p>
                  <a:endParaRPr lang="en-US"/>
                </a:p>
              </p:txBody>
            </p:sp>
            <p:sp>
              <p:nvSpPr>
                <p:cNvPr id="56375" name="Arc 18"/>
                <p:cNvSpPr>
                  <a:spLocks/>
                </p:cNvSpPr>
                <p:nvPr/>
              </p:nvSpPr>
              <p:spPr bwMode="auto">
                <a:xfrm rot="10800000">
                  <a:off x="2823" y="276"/>
                  <a:ext cx="39" cy="11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spAutoFit/>
                </a:bodyPr>
                <a:lstStyle/>
                <a:p>
                  <a:endParaRPr lang="en-US"/>
                </a:p>
              </p:txBody>
            </p:sp>
          </p:grpSp>
          <p:sp>
            <p:nvSpPr>
              <p:cNvPr id="56370" name="AutoShape 19"/>
              <p:cNvSpPr>
                <a:spLocks noChangeArrowheads="1"/>
              </p:cNvSpPr>
              <p:nvPr/>
            </p:nvSpPr>
            <p:spPr bwMode="auto">
              <a:xfrm flipV="1">
                <a:off x="3352" y="283"/>
                <a:ext cx="386" cy="8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022 w 21600"/>
                  <a:gd name="T13" fmla="*/ 2970 h 21600"/>
                  <a:gd name="T14" fmla="*/ 18578 w 21600"/>
                  <a:gd name="T15" fmla="*/ 18630 h 21600"/>
                </a:gdLst>
                <a:ahLst/>
                <a:cxnLst>
                  <a:cxn ang="T8">
                    <a:pos x="T0" y="T1"/>
                  </a:cxn>
                  <a:cxn ang="T9">
                    <a:pos x="T2" y="T3"/>
                  </a:cxn>
                  <a:cxn ang="T10">
                    <a:pos x="T4" y="T5"/>
                  </a:cxn>
                  <a:cxn ang="T11">
                    <a:pos x="T6" y="T7"/>
                  </a:cxn>
                </a:cxnLst>
                <a:rect l="T12" t="T13" r="T14" b="T15"/>
                <a:pathLst>
                  <a:path w="21600" h="21600">
                    <a:moveTo>
                      <a:pt x="0" y="0"/>
                    </a:moveTo>
                    <a:lnTo>
                      <a:pt x="2435" y="21600"/>
                    </a:lnTo>
                    <a:lnTo>
                      <a:pt x="19165" y="21600"/>
                    </a:lnTo>
                    <a:lnTo>
                      <a:pt x="21600" y="0"/>
                    </a:lnTo>
                    <a:close/>
                  </a:path>
                </a:pathLst>
              </a:custGeom>
              <a:solidFill>
                <a:schemeClr val="bg1"/>
              </a:solidFill>
              <a:ln w="12700">
                <a:solidFill>
                  <a:schemeClr val="bg1"/>
                </a:solidFill>
                <a:miter lim="800000"/>
                <a:headEnd type="none" w="lg" len="med"/>
                <a:tailEnd type="none" w="lg" len="med"/>
              </a:ln>
            </p:spPr>
            <p:txBody>
              <a:bodyPr anchor="ctr">
                <a:spAutoFit/>
              </a:bodyPr>
              <a:lstStyle/>
              <a:p>
                <a:endParaRPr lang="en-US"/>
              </a:p>
            </p:txBody>
          </p:sp>
          <p:grpSp>
            <p:nvGrpSpPr>
              <p:cNvPr id="14" name="Group 20"/>
              <p:cNvGrpSpPr>
                <a:grpSpLocks/>
              </p:cNvGrpSpPr>
              <p:nvPr/>
            </p:nvGrpSpPr>
            <p:grpSpPr bwMode="auto">
              <a:xfrm>
                <a:off x="3382" y="158"/>
                <a:ext cx="486" cy="99"/>
                <a:chOff x="2389" y="172"/>
                <a:chExt cx="729" cy="149"/>
              </a:xfrm>
            </p:grpSpPr>
            <p:sp>
              <p:nvSpPr>
                <p:cNvPr id="56372" name="Freeform 21"/>
                <p:cNvSpPr>
                  <a:spLocks/>
                </p:cNvSpPr>
                <p:nvPr/>
              </p:nvSpPr>
              <p:spPr bwMode="auto">
                <a:xfrm>
                  <a:off x="2389" y="210"/>
                  <a:ext cx="501" cy="111"/>
                </a:xfrm>
                <a:custGeom>
                  <a:avLst/>
                  <a:gdLst>
                    <a:gd name="T0" fmla="*/ 0 w 288"/>
                    <a:gd name="T1" fmla="*/ 86 h 144"/>
                    <a:gd name="T2" fmla="*/ 0 w 288"/>
                    <a:gd name="T3" fmla="*/ 0 h 144"/>
                    <a:gd name="T4" fmla="*/ 872 w 288"/>
                    <a:gd name="T5" fmla="*/ 0 h 144"/>
                    <a:gd name="T6" fmla="*/ 872 w 288"/>
                    <a:gd name="T7" fmla="*/ 86 h 144"/>
                    <a:gd name="T8" fmla="*/ 0 60000 65536"/>
                    <a:gd name="T9" fmla="*/ 0 60000 65536"/>
                    <a:gd name="T10" fmla="*/ 0 60000 65536"/>
                    <a:gd name="T11" fmla="*/ 0 60000 65536"/>
                    <a:gd name="T12" fmla="*/ 0 w 288"/>
                    <a:gd name="T13" fmla="*/ 0 h 144"/>
                    <a:gd name="T14" fmla="*/ 288 w 288"/>
                    <a:gd name="T15" fmla="*/ 144 h 144"/>
                  </a:gdLst>
                  <a:ahLst/>
                  <a:cxnLst>
                    <a:cxn ang="T8">
                      <a:pos x="T0" y="T1"/>
                    </a:cxn>
                    <a:cxn ang="T9">
                      <a:pos x="T2" y="T3"/>
                    </a:cxn>
                    <a:cxn ang="T10">
                      <a:pos x="T4" y="T5"/>
                    </a:cxn>
                    <a:cxn ang="T11">
                      <a:pos x="T6" y="T7"/>
                    </a:cxn>
                  </a:cxnLst>
                  <a:rect l="T12" t="T13" r="T14" b="T15"/>
                  <a:pathLst>
                    <a:path w="288" h="144">
                      <a:moveTo>
                        <a:pt x="0" y="144"/>
                      </a:moveTo>
                      <a:lnTo>
                        <a:pt x="0" y="0"/>
                      </a:lnTo>
                      <a:lnTo>
                        <a:pt x="288" y="0"/>
                      </a:lnTo>
                      <a:lnTo>
                        <a:pt x="288" y="144"/>
                      </a:lnTo>
                    </a:path>
                  </a:pathLst>
                </a:custGeom>
                <a:noFill/>
                <a:ln w="28575">
                  <a:solidFill>
                    <a:schemeClr val="tx1"/>
                  </a:solidFill>
                  <a:round/>
                  <a:headEnd type="none" w="lg" len="med"/>
                  <a:tailEnd type="none" w="lg" len="med"/>
                </a:ln>
              </p:spPr>
              <p:txBody>
                <a:bodyPr anchor="ctr">
                  <a:spAutoFit/>
                </a:bodyPr>
                <a:lstStyle/>
                <a:p>
                  <a:endParaRPr lang="en-US"/>
                </a:p>
              </p:txBody>
            </p:sp>
            <p:sp>
              <p:nvSpPr>
                <p:cNvPr id="56373" name="Line 22"/>
                <p:cNvSpPr>
                  <a:spLocks noChangeShapeType="1"/>
                </p:cNvSpPr>
                <p:nvPr/>
              </p:nvSpPr>
              <p:spPr bwMode="auto">
                <a:xfrm>
                  <a:off x="3118" y="172"/>
                  <a:ext cx="0" cy="80"/>
                </a:xfrm>
                <a:prstGeom prst="line">
                  <a:avLst/>
                </a:prstGeom>
                <a:noFill/>
                <a:ln w="38100">
                  <a:solidFill>
                    <a:schemeClr val="bg1"/>
                  </a:solidFill>
                  <a:round/>
                  <a:headEnd type="none" w="lg" len="med"/>
                  <a:tailEnd type="none" w="lg" len="med"/>
                </a:ln>
              </p:spPr>
              <p:txBody>
                <a:bodyPr wrap="none" anchor="ctr">
                  <a:spAutoFit/>
                </a:bodyPr>
                <a:lstStyle/>
                <a:p>
                  <a:endParaRPr lang="en-US"/>
                </a:p>
              </p:txBody>
            </p:sp>
          </p:grpSp>
        </p:grpSp>
        <p:sp>
          <p:nvSpPr>
            <p:cNvPr id="56352" name="Freeform 207"/>
            <p:cNvSpPr>
              <a:spLocks noChangeArrowheads="1"/>
            </p:cNvSpPr>
            <p:nvPr/>
          </p:nvSpPr>
          <p:spPr bwMode="auto">
            <a:xfrm>
              <a:off x="2720975" y="6526213"/>
              <a:ext cx="5062538" cy="560387"/>
            </a:xfrm>
            <a:custGeom>
              <a:avLst/>
              <a:gdLst>
                <a:gd name="T0" fmla="*/ 0 w 5310835"/>
                <a:gd name="T1" fmla="*/ 0 h 1676060"/>
                <a:gd name="T2" fmla="*/ 4825450 w 5310835"/>
                <a:gd name="T3" fmla="*/ 69470 h 1676060"/>
                <a:gd name="T4" fmla="*/ 0 60000 65536"/>
                <a:gd name="T5" fmla="*/ 0 60000 65536"/>
                <a:gd name="T6" fmla="*/ 0 w 5310835"/>
                <a:gd name="T7" fmla="*/ 0 h 1676060"/>
                <a:gd name="T8" fmla="*/ 5310835 w 5310835"/>
                <a:gd name="T9" fmla="*/ 1676060 h 1676060"/>
              </a:gdLst>
              <a:ahLst/>
              <a:cxnLst>
                <a:cxn ang="T4">
                  <a:pos x="T0" y="T1"/>
                </a:cxn>
                <a:cxn ang="T5">
                  <a:pos x="T2" y="T3"/>
                </a:cxn>
              </a:cxnLst>
              <a:rect l="T6" t="T7" r="T8" b="T9"/>
              <a:pathLst>
                <a:path w="5310835" h="1676060">
                  <a:moveTo>
                    <a:pt x="0" y="0"/>
                  </a:moveTo>
                  <a:cubicBezTo>
                    <a:pt x="28543" y="1676060"/>
                    <a:pt x="3540557" y="414528"/>
                    <a:pt x="5310835" y="621792"/>
                  </a:cubicBezTo>
                </a:path>
              </a:pathLst>
            </a:custGeom>
            <a:noFill/>
            <a:ln w="38100" algn="ctr">
              <a:solidFill>
                <a:schemeClr val="tx1"/>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sp>
          <p:nvSpPr>
            <p:cNvPr id="56353" name="TextBox 189"/>
            <p:cNvSpPr txBox="1">
              <a:spLocks noChangeArrowheads="1"/>
            </p:cNvSpPr>
            <p:nvPr/>
          </p:nvSpPr>
          <p:spPr bwMode="auto">
            <a:xfrm>
              <a:off x="160338" y="3978275"/>
              <a:ext cx="2205037" cy="1384300"/>
            </a:xfrm>
            <a:prstGeom prst="rect">
              <a:avLst/>
            </a:prstGeom>
            <a:noFill/>
            <a:ln w="9525">
              <a:noFill/>
              <a:miter lim="800000"/>
              <a:headEnd/>
              <a:tailEnd/>
            </a:ln>
          </p:spPr>
          <p:txBody>
            <a:bodyPr>
              <a:spAutoFit/>
            </a:bodyPr>
            <a:lstStyle/>
            <a:p>
              <a:r>
                <a:rPr lang="en-US"/>
                <a:t>Open channel supercritical flow</a:t>
              </a:r>
            </a:p>
          </p:txBody>
        </p:sp>
        <p:cxnSp>
          <p:nvCxnSpPr>
            <p:cNvPr id="56354" name="Straight Arrow Connector 199"/>
            <p:cNvCxnSpPr>
              <a:cxnSpLocks noChangeShapeType="1"/>
              <a:stCxn id="56353" idx="3"/>
            </p:cNvCxnSpPr>
            <p:nvPr/>
          </p:nvCxnSpPr>
          <p:spPr bwMode="auto">
            <a:xfrm flipV="1">
              <a:off x="2365375" y="4194175"/>
              <a:ext cx="285750" cy="476250"/>
            </a:xfrm>
            <a:prstGeom prst="straightConnector1">
              <a:avLst/>
            </a:prstGeom>
            <a:noFill/>
            <a:ln w="12700" algn="ctr">
              <a:solidFill>
                <a:schemeClr val="tx1"/>
              </a:solidFill>
              <a:round/>
              <a:headEnd type="none" w="lg" len="med"/>
              <a:tailEnd type="arrow" w="med" len="med"/>
            </a:ln>
          </p:spPr>
        </p:cxnSp>
        <p:grpSp>
          <p:nvGrpSpPr>
            <p:cNvPr id="15" name="Group 208"/>
            <p:cNvGrpSpPr>
              <a:grpSpLocks/>
            </p:cNvGrpSpPr>
            <p:nvPr/>
          </p:nvGrpSpPr>
          <p:grpSpPr bwMode="auto">
            <a:xfrm>
              <a:off x="4081463" y="3279775"/>
              <a:ext cx="4638675" cy="3468688"/>
              <a:chOff x="4081882" y="3280412"/>
              <a:chExt cx="4638255" cy="3468369"/>
            </a:xfrm>
          </p:grpSpPr>
          <p:cxnSp>
            <p:nvCxnSpPr>
              <p:cNvPr id="211" name="Straight Connector 187"/>
              <p:cNvCxnSpPr>
                <a:cxnSpLocks noChangeShapeType="1"/>
              </p:cNvCxnSpPr>
              <p:nvPr/>
            </p:nvCxnSpPr>
            <p:spPr bwMode="auto">
              <a:xfrm rot="5400000">
                <a:off x="2370714" y="5005865"/>
                <a:ext cx="3462020" cy="11112"/>
              </a:xfrm>
              <a:prstGeom prst="line">
                <a:avLst/>
              </a:prstGeom>
              <a:noFill/>
              <a:ln w="254000" algn="ctr">
                <a:solidFill>
                  <a:schemeClr val="bg1">
                    <a:lumMod val="50000"/>
                  </a:schemeClr>
                </a:solidFill>
                <a:round/>
                <a:headEnd type="none" w="lg" len="med"/>
                <a:tailEnd type="none" w="lg" len="med"/>
              </a:ln>
            </p:spPr>
          </p:cxnSp>
          <p:cxnSp>
            <p:nvCxnSpPr>
              <p:cNvPr id="212" name="Straight Connector 189"/>
              <p:cNvCxnSpPr>
                <a:cxnSpLocks noChangeShapeType="1"/>
              </p:cNvCxnSpPr>
              <p:nvPr/>
            </p:nvCxnSpPr>
            <p:spPr bwMode="auto">
              <a:xfrm rot="5400000">
                <a:off x="6983572" y="5012215"/>
                <a:ext cx="3462020" cy="11112"/>
              </a:xfrm>
              <a:prstGeom prst="line">
                <a:avLst/>
              </a:prstGeom>
              <a:noFill/>
              <a:ln w="254000" algn="ctr">
                <a:solidFill>
                  <a:schemeClr val="bg1">
                    <a:lumMod val="50000"/>
                  </a:schemeClr>
                </a:solidFill>
                <a:round/>
                <a:headEnd type="none" w="lg" len="med"/>
                <a:tailEnd type="none" w="lg" len="med"/>
              </a:ln>
            </p:spPr>
          </p:cxnSp>
          <p:cxnSp>
            <p:nvCxnSpPr>
              <p:cNvPr id="213" name="Straight Connector 190"/>
              <p:cNvCxnSpPr>
                <a:cxnSpLocks noChangeShapeType="1"/>
              </p:cNvCxnSpPr>
              <p:nvPr/>
            </p:nvCxnSpPr>
            <p:spPr bwMode="auto">
              <a:xfrm rot="10800000">
                <a:off x="4081882" y="6617030"/>
                <a:ext cx="4635080" cy="12699"/>
              </a:xfrm>
              <a:prstGeom prst="line">
                <a:avLst/>
              </a:prstGeom>
              <a:noFill/>
              <a:ln w="254000" algn="ctr">
                <a:solidFill>
                  <a:schemeClr val="bg1">
                    <a:lumMod val="50000"/>
                  </a:schemeClr>
                </a:solidFill>
                <a:round/>
                <a:headEnd type="none" w="lg" len="med"/>
                <a:tailEnd type="none" w="lg" len="med"/>
              </a:ln>
            </p:spPr>
          </p:cxnSp>
        </p:grpSp>
        <p:grpSp>
          <p:nvGrpSpPr>
            <p:cNvPr id="16" name="Group 216"/>
            <p:cNvGrpSpPr>
              <a:grpSpLocks/>
            </p:cNvGrpSpPr>
            <p:nvPr/>
          </p:nvGrpSpPr>
          <p:grpSpPr bwMode="auto">
            <a:xfrm>
              <a:off x="1089025" y="3470275"/>
              <a:ext cx="533400" cy="381000"/>
              <a:chOff x="1089660" y="3469958"/>
              <a:chExt cx="533400" cy="381952"/>
            </a:xfrm>
          </p:grpSpPr>
          <p:sp>
            <p:nvSpPr>
              <p:cNvPr id="56358" name="Line 117"/>
              <p:cNvSpPr>
                <a:spLocks noChangeShapeType="1"/>
              </p:cNvSpPr>
              <p:nvPr/>
            </p:nvSpPr>
            <p:spPr bwMode="auto">
              <a:xfrm flipV="1">
                <a:off x="1347470" y="3469958"/>
                <a:ext cx="0" cy="267652"/>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214" name="Trapezoid 213"/>
              <p:cNvSpPr/>
              <p:nvPr/>
            </p:nvSpPr>
            <p:spPr>
              <a:xfrm>
                <a:off x="1089660" y="3638653"/>
                <a:ext cx="533400" cy="213257"/>
              </a:xfrm>
              <a:prstGeom prst="trapezoid">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grpSp>
      </p:grpSp>
    </p:spTree>
    <p:extLst>
      <p:ext uri="{BB962C8B-B14F-4D97-AF65-F5344CB8AC3E}">
        <p14:creationId xmlns:p14="http://schemas.microsoft.com/office/powerpoint/2010/main" val="2958930922"/>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75" name="Title 187"/>
          <p:cNvSpPr>
            <a:spLocks noGrp="1"/>
          </p:cNvSpPr>
          <p:nvPr>
            <p:ph type="title"/>
          </p:nvPr>
        </p:nvSpPr>
        <p:spPr/>
        <p:txBody>
          <a:bodyPr/>
          <a:lstStyle/>
          <a:p>
            <a:pPr eaLnBrk="1" hangingPunct="1"/>
            <a:r>
              <a:rPr lang="en-US" dirty="0" smtClean="0"/>
              <a:t>Plant Off</a:t>
            </a:r>
          </a:p>
        </p:txBody>
      </p:sp>
      <p:grpSp>
        <p:nvGrpSpPr>
          <p:cNvPr id="15" name="Group 14"/>
          <p:cNvGrpSpPr/>
          <p:nvPr/>
        </p:nvGrpSpPr>
        <p:grpSpPr>
          <a:xfrm>
            <a:off x="382550" y="906390"/>
            <a:ext cx="7134225" cy="5448583"/>
            <a:chOff x="-1066800" y="403225"/>
            <a:chExt cx="9802813" cy="7486650"/>
          </a:xfrm>
        </p:grpSpPr>
        <p:sp>
          <p:nvSpPr>
            <p:cNvPr id="57346" name="Rectangle 185"/>
            <p:cNvSpPr>
              <a:spLocks noChangeArrowheads="1"/>
            </p:cNvSpPr>
            <p:nvPr/>
          </p:nvSpPr>
          <p:spPr bwMode="auto">
            <a:xfrm>
              <a:off x="4103688" y="6105525"/>
              <a:ext cx="4632325" cy="523875"/>
            </a:xfrm>
            <a:prstGeom prst="rect">
              <a:avLst/>
            </a:prstGeom>
            <a:solidFill>
              <a:srgbClr val="8EAED2"/>
            </a:solidFill>
            <a:ln w="12700" algn="ctr">
              <a:solidFill>
                <a:schemeClr val="bg2"/>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sp>
          <p:nvSpPr>
            <p:cNvPr id="57347" name="Line 8"/>
            <p:cNvSpPr>
              <a:spLocks noChangeShapeType="1"/>
            </p:cNvSpPr>
            <p:nvPr/>
          </p:nvSpPr>
          <p:spPr bwMode="auto">
            <a:xfrm flipH="1">
              <a:off x="-1066800" y="1706563"/>
              <a:ext cx="1276350" cy="0"/>
            </a:xfrm>
            <a:prstGeom prst="line">
              <a:avLst/>
            </a:prstGeom>
            <a:noFill/>
            <a:ln w="76200">
              <a:solidFill>
                <a:schemeClr val="tx1"/>
              </a:solidFill>
              <a:round/>
              <a:headEnd type="none" w="lg" len="med"/>
              <a:tailEnd type="none" w="lg" len="med"/>
            </a:ln>
          </p:spPr>
          <p:txBody>
            <a:bodyPr anchor="ctr">
              <a:spAutoFit/>
            </a:bodyPr>
            <a:lstStyle/>
            <a:p>
              <a:endParaRPr lang="en-US"/>
            </a:p>
          </p:txBody>
        </p:sp>
        <p:grpSp>
          <p:nvGrpSpPr>
            <p:cNvPr id="2" name="Group 9"/>
            <p:cNvGrpSpPr>
              <a:grpSpLocks/>
            </p:cNvGrpSpPr>
            <p:nvPr/>
          </p:nvGrpSpPr>
          <p:grpSpPr bwMode="auto">
            <a:xfrm>
              <a:off x="152400" y="1219200"/>
              <a:ext cx="1022350" cy="1138238"/>
              <a:chOff x="3220" y="159"/>
              <a:chExt cx="883" cy="983"/>
            </a:xfrm>
          </p:grpSpPr>
          <p:sp>
            <p:nvSpPr>
              <p:cNvPr id="57518" name="AutoShape 10"/>
              <p:cNvSpPr>
                <a:spLocks noChangeArrowheads="1"/>
              </p:cNvSpPr>
              <p:nvPr/>
            </p:nvSpPr>
            <p:spPr bwMode="auto">
              <a:xfrm>
                <a:off x="3328" y="771"/>
                <a:ext cx="444" cy="371"/>
              </a:xfrm>
              <a:prstGeom prst="roundRect">
                <a:avLst>
                  <a:gd name="adj" fmla="val 16667"/>
                </a:avLst>
              </a:prstGeom>
              <a:solidFill>
                <a:schemeClr val="hlink"/>
              </a:solidFill>
              <a:ln w="28575">
                <a:noFill/>
                <a:round/>
                <a:headEnd type="none" w="lg" len="med"/>
                <a:tailEnd type="none" w="lg" len="med"/>
              </a:ln>
            </p:spPr>
            <p:txBody>
              <a:bodyPr anchor="ctr">
                <a:spAutoFit/>
              </a:bodyPr>
              <a:lstStyle/>
              <a:p>
                <a:endParaRPr lang="en-US"/>
              </a:p>
            </p:txBody>
          </p:sp>
          <p:sp>
            <p:nvSpPr>
              <p:cNvPr id="57519" name="Rectangle 11"/>
              <p:cNvSpPr>
                <a:spLocks noChangeArrowheads="1"/>
              </p:cNvSpPr>
              <p:nvPr/>
            </p:nvSpPr>
            <p:spPr bwMode="auto">
              <a:xfrm>
                <a:off x="3659" y="746"/>
                <a:ext cx="444" cy="74"/>
              </a:xfrm>
              <a:prstGeom prst="rect">
                <a:avLst/>
              </a:prstGeom>
              <a:solidFill>
                <a:schemeClr val="bg1"/>
              </a:solidFill>
              <a:ln w="12700">
                <a:noFill/>
                <a:miter lim="800000"/>
                <a:headEnd type="none" w="lg" len="med"/>
                <a:tailEnd type="none" w="lg" len="med"/>
              </a:ln>
            </p:spPr>
            <p:txBody>
              <a:bodyPr wrap="none" anchor="ctr">
                <a:spAutoFit/>
              </a:bodyPr>
              <a:lstStyle/>
              <a:p>
                <a:endParaRPr lang="en-US"/>
              </a:p>
            </p:txBody>
          </p:sp>
          <p:sp>
            <p:nvSpPr>
              <p:cNvPr id="57520" name="AutoShape 12"/>
              <p:cNvSpPr>
                <a:spLocks noChangeArrowheads="1"/>
              </p:cNvSpPr>
              <p:nvPr/>
            </p:nvSpPr>
            <p:spPr bwMode="auto">
              <a:xfrm>
                <a:off x="3328" y="301"/>
                <a:ext cx="444" cy="841"/>
              </a:xfrm>
              <a:prstGeom prst="roundRect">
                <a:avLst>
                  <a:gd name="adj" fmla="val 16667"/>
                </a:avLst>
              </a:prstGeom>
              <a:noFill/>
              <a:ln w="28575">
                <a:solidFill>
                  <a:schemeClr val="tx1"/>
                </a:solidFill>
                <a:round/>
                <a:headEnd type="none" w="lg" len="med"/>
                <a:tailEnd type="none" w="lg" len="med"/>
              </a:ln>
            </p:spPr>
            <p:txBody>
              <a:bodyPr wrap="none" anchor="ctr">
                <a:spAutoFit/>
              </a:bodyPr>
              <a:lstStyle/>
              <a:p>
                <a:endParaRPr lang="en-US"/>
              </a:p>
            </p:txBody>
          </p:sp>
          <p:pic>
            <p:nvPicPr>
              <p:cNvPr id="57521" name="Picture 13" descr="Product Picture"/>
              <p:cNvPicPr>
                <a:picLocks noChangeAspect="1" noChangeArrowheads="1"/>
              </p:cNvPicPr>
              <p:nvPr/>
            </p:nvPicPr>
            <p:blipFill>
              <a:blip r:embed="rId3" cstate="print">
                <a:clrChange>
                  <a:clrFrom>
                    <a:srgbClr val="FFFFFF"/>
                  </a:clrFrom>
                  <a:clrTo>
                    <a:srgbClr val="FFFFFF">
                      <a:alpha val="0"/>
                    </a:srgbClr>
                  </a:clrTo>
                </a:clrChange>
              </a:blip>
              <a:srcRect t="20000" r="63148" b="48000"/>
              <a:stretch>
                <a:fillRect/>
              </a:stretch>
            </p:blipFill>
            <p:spPr bwMode="auto">
              <a:xfrm>
                <a:off x="3220" y="482"/>
                <a:ext cx="355" cy="309"/>
              </a:xfrm>
              <a:prstGeom prst="rect">
                <a:avLst/>
              </a:prstGeom>
              <a:noFill/>
              <a:ln w="9525">
                <a:noFill/>
                <a:miter lim="800000"/>
                <a:headEnd/>
                <a:tailEnd/>
              </a:ln>
            </p:spPr>
          </p:pic>
          <p:sp>
            <p:nvSpPr>
              <p:cNvPr id="57522" name="Rectangle 14"/>
              <p:cNvSpPr>
                <a:spLocks noChangeArrowheads="1"/>
              </p:cNvSpPr>
              <p:nvPr/>
            </p:nvSpPr>
            <p:spPr bwMode="auto">
              <a:xfrm>
                <a:off x="3549" y="696"/>
                <a:ext cx="37" cy="99"/>
              </a:xfrm>
              <a:prstGeom prst="rect">
                <a:avLst/>
              </a:prstGeom>
              <a:solidFill>
                <a:schemeClr val="accent1"/>
              </a:solidFill>
              <a:ln w="12700">
                <a:solidFill>
                  <a:schemeClr val="tx1"/>
                </a:solidFill>
                <a:miter lim="800000"/>
                <a:headEnd type="none" w="lg" len="med"/>
                <a:tailEnd type="none" w="lg" len="med"/>
              </a:ln>
            </p:spPr>
            <p:txBody>
              <a:bodyPr wrap="none" anchor="ctr">
                <a:spAutoFit/>
              </a:bodyPr>
              <a:lstStyle/>
              <a:p>
                <a:endParaRPr lang="en-US"/>
              </a:p>
            </p:txBody>
          </p:sp>
          <p:sp>
            <p:nvSpPr>
              <p:cNvPr id="57523" name="AutoShape 15"/>
              <p:cNvSpPr>
                <a:spLocks noChangeArrowheads="1"/>
              </p:cNvSpPr>
              <p:nvPr/>
            </p:nvSpPr>
            <p:spPr bwMode="auto">
              <a:xfrm rot="-5400000">
                <a:off x="3504" y="676"/>
                <a:ext cx="98" cy="261"/>
              </a:xfrm>
              <a:prstGeom prst="roundRect">
                <a:avLst>
                  <a:gd name="adj" fmla="val 16667"/>
                </a:avLst>
              </a:prstGeom>
              <a:solidFill>
                <a:schemeClr val="accent2"/>
              </a:solidFill>
              <a:ln w="12700">
                <a:solidFill>
                  <a:schemeClr val="tx1"/>
                </a:solidFill>
                <a:round/>
                <a:headEnd type="none" w="lg" len="med"/>
                <a:tailEnd type="none" w="lg" len="med"/>
              </a:ln>
            </p:spPr>
            <p:txBody>
              <a:bodyPr anchor="ctr">
                <a:spAutoFit/>
              </a:bodyPr>
              <a:lstStyle/>
              <a:p>
                <a:endParaRPr lang="en-US"/>
              </a:p>
            </p:txBody>
          </p:sp>
          <p:grpSp>
            <p:nvGrpSpPr>
              <p:cNvPr id="3" name="Group 16"/>
              <p:cNvGrpSpPr>
                <a:grpSpLocks/>
              </p:cNvGrpSpPr>
              <p:nvPr/>
            </p:nvGrpSpPr>
            <p:grpSpPr bwMode="auto">
              <a:xfrm>
                <a:off x="3349" y="229"/>
                <a:ext cx="396" cy="74"/>
                <a:chOff x="2282" y="276"/>
                <a:chExt cx="580" cy="111"/>
              </a:xfrm>
            </p:grpSpPr>
            <p:sp>
              <p:nvSpPr>
                <p:cNvPr id="57529" name="Arc 17"/>
                <p:cNvSpPr>
                  <a:spLocks/>
                </p:cNvSpPr>
                <p:nvPr/>
              </p:nvSpPr>
              <p:spPr bwMode="auto">
                <a:xfrm rot="10800000" flipH="1">
                  <a:off x="2282" y="276"/>
                  <a:ext cx="40" cy="11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spAutoFit/>
                </a:bodyPr>
                <a:lstStyle/>
                <a:p>
                  <a:endParaRPr lang="en-US"/>
                </a:p>
              </p:txBody>
            </p:sp>
            <p:sp>
              <p:nvSpPr>
                <p:cNvPr id="57530" name="Arc 18"/>
                <p:cNvSpPr>
                  <a:spLocks/>
                </p:cNvSpPr>
                <p:nvPr/>
              </p:nvSpPr>
              <p:spPr bwMode="auto">
                <a:xfrm rot="10800000">
                  <a:off x="2823" y="276"/>
                  <a:ext cx="39" cy="11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spAutoFit/>
                </a:bodyPr>
                <a:lstStyle/>
                <a:p>
                  <a:endParaRPr lang="en-US"/>
                </a:p>
              </p:txBody>
            </p:sp>
          </p:grpSp>
          <p:sp>
            <p:nvSpPr>
              <p:cNvPr id="57525" name="AutoShape 19"/>
              <p:cNvSpPr>
                <a:spLocks noChangeArrowheads="1"/>
              </p:cNvSpPr>
              <p:nvPr/>
            </p:nvSpPr>
            <p:spPr bwMode="auto">
              <a:xfrm flipV="1">
                <a:off x="3352" y="283"/>
                <a:ext cx="386" cy="8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022 w 21600"/>
                  <a:gd name="T13" fmla="*/ 2970 h 21600"/>
                  <a:gd name="T14" fmla="*/ 18578 w 21600"/>
                  <a:gd name="T15" fmla="*/ 18630 h 21600"/>
                </a:gdLst>
                <a:ahLst/>
                <a:cxnLst>
                  <a:cxn ang="T8">
                    <a:pos x="T0" y="T1"/>
                  </a:cxn>
                  <a:cxn ang="T9">
                    <a:pos x="T2" y="T3"/>
                  </a:cxn>
                  <a:cxn ang="T10">
                    <a:pos x="T4" y="T5"/>
                  </a:cxn>
                  <a:cxn ang="T11">
                    <a:pos x="T6" y="T7"/>
                  </a:cxn>
                </a:cxnLst>
                <a:rect l="T12" t="T13" r="T14" b="T15"/>
                <a:pathLst>
                  <a:path w="21600" h="21600">
                    <a:moveTo>
                      <a:pt x="0" y="0"/>
                    </a:moveTo>
                    <a:lnTo>
                      <a:pt x="2435" y="21600"/>
                    </a:lnTo>
                    <a:lnTo>
                      <a:pt x="19165" y="21600"/>
                    </a:lnTo>
                    <a:lnTo>
                      <a:pt x="21600" y="0"/>
                    </a:lnTo>
                    <a:close/>
                  </a:path>
                </a:pathLst>
              </a:custGeom>
              <a:solidFill>
                <a:schemeClr val="bg1"/>
              </a:solidFill>
              <a:ln w="12700">
                <a:solidFill>
                  <a:schemeClr val="bg1"/>
                </a:solidFill>
                <a:miter lim="800000"/>
                <a:headEnd type="none" w="lg" len="med"/>
                <a:tailEnd type="none" w="lg" len="med"/>
              </a:ln>
            </p:spPr>
            <p:txBody>
              <a:bodyPr anchor="ctr">
                <a:spAutoFit/>
              </a:bodyPr>
              <a:lstStyle/>
              <a:p>
                <a:endParaRPr lang="en-US"/>
              </a:p>
            </p:txBody>
          </p:sp>
          <p:grpSp>
            <p:nvGrpSpPr>
              <p:cNvPr id="4" name="Group 20"/>
              <p:cNvGrpSpPr>
                <a:grpSpLocks/>
              </p:cNvGrpSpPr>
              <p:nvPr/>
            </p:nvGrpSpPr>
            <p:grpSpPr bwMode="auto">
              <a:xfrm>
                <a:off x="3382" y="159"/>
                <a:ext cx="486" cy="100"/>
                <a:chOff x="2389" y="172"/>
                <a:chExt cx="729" cy="149"/>
              </a:xfrm>
            </p:grpSpPr>
            <p:sp>
              <p:nvSpPr>
                <p:cNvPr id="57527" name="Freeform 21"/>
                <p:cNvSpPr>
                  <a:spLocks/>
                </p:cNvSpPr>
                <p:nvPr/>
              </p:nvSpPr>
              <p:spPr bwMode="auto">
                <a:xfrm>
                  <a:off x="2389" y="210"/>
                  <a:ext cx="501" cy="111"/>
                </a:xfrm>
                <a:custGeom>
                  <a:avLst/>
                  <a:gdLst>
                    <a:gd name="T0" fmla="*/ 0 w 288"/>
                    <a:gd name="T1" fmla="*/ 86 h 144"/>
                    <a:gd name="T2" fmla="*/ 0 w 288"/>
                    <a:gd name="T3" fmla="*/ 0 h 144"/>
                    <a:gd name="T4" fmla="*/ 872 w 288"/>
                    <a:gd name="T5" fmla="*/ 0 h 144"/>
                    <a:gd name="T6" fmla="*/ 872 w 288"/>
                    <a:gd name="T7" fmla="*/ 86 h 144"/>
                    <a:gd name="T8" fmla="*/ 0 60000 65536"/>
                    <a:gd name="T9" fmla="*/ 0 60000 65536"/>
                    <a:gd name="T10" fmla="*/ 0 60000 65536"/>
                    <a:gd name="T11" fmla="*/ 0 60000 65536"/>
                    <a:gd name="T12" fmla="*/ 0 w 288"/>
                    <a:gd name="T13" fmla="*/ 0 h 144"/>
                    <a:gd name="T14" fmla="*/ 288 w 288"/>
                    <a:gd name="T15" fmla="*/ 144 h 144"/>
                  </a:gdLst>
                  <a:ahLst/>
                  <a:cxnLst>
                    <a:cxn ang="T8">
                      <a:pos x="T0" y="T1"/>
                    </a:cxn>
                    <a:cxn ang="T9">
                      <a:pos x="T2" y="T3"/>
                    </a:cxn>
                    <a:cxn ang="T10">
                      <a:pos x="T4" y="T5"/>
                    </a:cxn>
                    <a:cxn ang="T11">
                      <a:pos x="T6" y="T7"/>
                    </a:cxn>
                  </a:cxnLst>
                  <a:rect l="T12" t="T13" r="T14" b="T15"/>
                  <a:pathLst>
                    <a:path w="288" h="144">
                      <a:moveTo>
                        <a:pt x="0" y="144"/>
                      </a:moveTo>
                      <a:lnTo>
                        <a:pt x="0" y="0"/>
                      </a:lnTo>
                      <a:lnTo>
                        <a:pt x="288" y="0"/>
                      </a:lnTo>
                      <a:lnTo>
                        <a:pt x="288" y="144"/>
                      </a:lnTo>
                    </a:path>
                  </a:pathLst>
                </a:custGeom>
                <a:noFill/>
                <a:ln w="28575">
                  <a:solidFill>
                    <a:schemeClr val="tx1"/>
                  </a:solidFill>
                  <a:round/>
                  <a:headEnd type="none" w="lg" len="med"/>
                  <a:tailEnd type="none" w="lg" len="med"/>
                </a:ln>
              </p:spPr>
              <p:txBody>
                <a:bodyPr anchor="ctr">
                  <a:spAutoFit/>
                </a:bodyPr>
                <a:lstStyle/>
                <a:p>
                  <a:endParaRPr lang="en-US"/>
                </a:p>
              </p:txBody>
            </p:sp>
            <p:sp>
              <p:nvSpPr>
                <p:cNvPr id="57528" name="Line 22"/>
                <p:cNvSpPr>
                  <a:spLocks noChangeShapeType="1"/>
                </p:cNvSpPr>
                <p:nvPr/>
              </p:nvSpPr>
              <p:spPr bwMode="auto">
                <a:xfrm>
                  <a:off x="3118" y="172"/>
                  <a:ext cx="0" cy="80"/>
                </a:xfrm>
                <a:prstGeom prst="line">
                  <a:avLst/>
                </a:prstGeom>
                <a:noFill/>
                <a:ln w="38100">
                  <a:solidFill>
                    <a:schemeClr val="bg1"/>
                  </a:solidFill>
                  <a:round/>
                  <a:headEnd type="none" w="lg" len="med"/>
                  <a:tailEnd type="none" w="lg" len="med"/>
                </a:ln>
              </p:spPr>
              <p:txBody>
                <a:bodyPr wrap="none" anchor="ctr">
                  <a:spAutoFit/>
                </a:bodyPr>
                <a:lstStyle/>
                <a:p>
                  <a:endParaRPr lang="en-US"/>
                </a:p>
              </p:txBody>
            </p:sp>
          </p:grpSp>
        </p:grpSp>
        <p:pic>
          <p:nvPicPr>
            <p:cNvPr id="57349" name="Picture 23"/>
            <p:cNvPicPr>
              <a:picLocks noChangeAspect="1" noChangeArrowheads="1"/>
            </p:cNvPicPr>
            <p:nvPr/>
          </p:nvPicPr>
          <p:blipFill>
            <a:blip r:embed="rId4" cstate="print"/>
            <a:srcRect/>
            <a:stretch>
              <a:fillRect/>
            </a:stretch>
          </p:blipFill>
          <p:spPr bwMode="auto">
            <a:xfrm>
              <a:off x="7138988" y="3962400"/>
              <a:ext cx="130175" cy="2157413"/>
            </a:xfrm>
            <a:prstGeom prst="rect">
              <a:avLst/>
            </a:prstGeom>
            <a:noFill/>
            <a:ln w="12700">
              <a:noFill/>
              <a:miter lim="800000"/>
              <a:headEnd type="none" w="lg" len="med"/>
              <a:tailEnd type="none" w="lg" len="med"/>
            </a:ln>
          </p:spPr>
        </p:pic>
        <p:grpSp>
          <p:nvGrpSpPr>
            <p:cNvPr id="5" name="Group 24"/>
            <p:cNvGrpSpPr>
              <a:grpSpLocks/>
            </p:cNvGrpSpPr>
            <p:nvPr/>
          </p:nvGrpSpPr>
          <p:grpSpPr bwMode="auto">
            <a:xfrm>
              <a:off x="7313613" y="3973513"/>
              <a:ext cx="153987" cy="2084387"/>
              <a:chOff x="3703" y="1140"/>
              <a:chExt cx="144" cy="1959"/>
            </a:xfrm>
          </p:grpSpPr>
          <p:sp>
            <p:nvSpPr>
              <p:cNvPr id="57460" name="Line 25"/>
              <p:cNvSpPr>
                <a:spLocks noChangeShapeType="1"/>
              </p:cNvSpPr>
              <p:nvPr/>
            </p:nvSpPr>
            <p:spPr bwMode="auto">
              <a:xfrm flipV="1">
                <a:off x="3847" y="1524"/>
                <a:ext cx="0" cy="1575"/>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7461" name="Line 26"/>
              <p:cNvSpPr>
                <a:spLocks noChangeShapeType="1"/>
              </p:cNvSpPr>
              <p:nvPr/>
            </p:nvSpPr>
            <p:spPr bwMode="auto">
              <a:xfrm flipH="1">
                <a:off x="3703" y="261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62" name="Line 27"/>
              <p:cNvSpPr>
                <a:spLocks noChangeShapeType="1"/>
              </p:cNvSpPr>
              <p:nvPr/>
            </p:nvSpPr>
            <p:spPr bwMode="auto">
              <a:xfrm flipH="1">
                <a:off x="3703" y="252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63" name="Line 28"/>
              <p:cNvSpPr>
                <a:spLocks noChangeShapeType="1"/>
              </p:cNvSpPr>
              <p:nvPr/>
            </p:nvSpPr>
            <p:spPr bwMode="auto">
              <a:xfrm flipH="1">
                <a:off x="3703" y="242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64" name="Line 29"/>
              <p:cNvSpPr>
                <a:spLocks noChangeShapeType="1"/>
              </p:cNvSpPr>
              <p:nvPr/>
            </p:nvSpPr>
            <p:spPr bwMode="auto">
              <a:xfrm flipH="1">
                <a:off x="3703" y="233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65" name="Line 3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66" name="Line 3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67" name="Line 3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68" name="Line 3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69" name="Line 3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70" name="Line 3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71" name="Line 3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72" name="Line 3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73" name="Line 38"/>
              <p:cNvSpPr>
                <a:spLocks noChangeShapeType="1"/>
              </p:cNvSpPr>
              <p:nvPr/>
            </p:nvSpPr>
            <p:spPr bwMode="auto">
              <a:xfrm flipH="1">
                <a:off x="3799" y="257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74" name="Line 39"/>
              <p:cNvSpPr>
                <a:spLocks noChangeShapeType="1"/>
              </p:cNvSpPr>
              <p:nvPr/>
            </p:nvSpPr>
            <p:spPr bwMode="auto">
              <a:xfrm flipH="1">
                <a:off x="3799" y="247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75" name="Line 40"/>
              <p:cNvSpPr>
                <a:spLocks noChangeShapeType="1"/>
              </p:cNvSpPr>
              <p:nvPr/>
            </p:nvSpPr>
            <p:spPr bwMode="auto">
              <a:xfrm flipH="1">
                <a:off x="3799" y="237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76" name="Line 41"/>
              <p:cNvSpPr>
                <a:spLocks noChangeShapeType="1"/>
              </p:cNvSpPr>
              <p:nvPr/>
            </p:nvSpPr>
            <p:spPr bwMode="auto">
              <a:xfrm flipH="1">
                <a:off x="3799" y="228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77" name="Line 4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78" name="Line 4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79" name="Line 4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80" name="Line 4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81" name="Line 4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82" name="Line 4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83" name="Line 4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84" name="Line 49"/>
              <p:cNvSpPr>
                <a:spLocks noChangeShapeType="1"/>
              </p:cNvSpPr>
              <p:nvPr/>
            </p:nvSpPr>
            <p:spPr bwMode="auto">
              <a:xfrm flipV="1">
                <a:off x="3847" y="1140"/>
                <a:ext cx="0" cy="1104"/>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85" name="Line 5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86" name="Line 5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87" name="Line 5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88" name="Line 5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89" name="Line 5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90" name="Line 5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91" name="Line 5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92" name="Line 5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93" name="Line 58"/>
              <p:cNvSpPr>
                <a:spLocks noChangeShapeType="1"/>
              </p:cNvSpPr>
              <p:nvPr/>
            </p:nvSpPr>
            <p:spPr bwMode="auto">
              <a:xfrm flipH="1">
                <a:off x="3703" y="146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94" name="Line 59"/>
              <p:cNvSpPr>
                <a:spLocks noChangeShapeType="1"/>
              </p:cNvSpPr>
              <p:nvPr/>
            </p:nvSpPr>
            <p:spPr bwMode="auto">
              <a:xfrm flipH="1">
                <a:off x="3703" y="137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95" name="Line 60"/>
              <p:cNvSpPr>
                <a:spLocks noChangeShapeType="1"/>
              </p:cNvSpPr>
              <p:nvPr/>
            </p:nvSpPr>
            <p:spPr bwMode="auto">
              <a:xfrm flipH="1">
                <a:off x="3703" y="127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96" name="Line 61"/>
              <p:cNvSpPr>
                <a:spLocks noChangeShapeType="1"/>
              </p:cNvSpPr>
              <p:nvPr/>
            </p:nvSpPr>
            <p:spPr bwMode="auto">
              <a:xfrm flipH="1">
                <a:off x="3703" y="1179"/>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97" name="Line 6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98" name="Line 6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99" name="Line 6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00" name="Line 6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01" name="Line 6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02" name="Line 6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03" name="Line 6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04" name="Line 69"/>
              <p:cNvSpPr>
                <a:spLocks noChangeShapeType="1"/>
              </p:cNvSpPr>
              <p:nvPr/>
            </p:nvSpPr>
            <p:spPr bwMode="auto">
              <a:xfrm flipH="1">
                <a:off x="3799" y="151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05" name="Line 70"/>
              <p:cNvSpPr>
                <a:spLocks noChangeShapeType="1"/>
              </p:cNvSpPr>
              <p:nvPr/>
            </p:nvSpPr>
            <p:spPr bwMode="auto">
              <a:xfrm flipH="1">
                <a:off x="3799" y="141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06" name="Line 71"/>
              <p:cNvSpPr>
                <a:spLocks noChangeShapeType="1"/>
              </p:cNvSpPr>
              <p:nvPr/>
            </p:nvSpPr>
            <p:spPr bwMode="auto">
              <a:xfrm flipH="1">
                <a:off x="3799" y="132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07" name="Line 72"/>
              <p:cNvSpPr>
                <a:spLocks noChangeShapeType="1"/>
              </p:cNvSpPr>
              <p:nvPr/>
            </p:nvSpPr>
            <p:spPr bwMode="auto">
              <a:xfrm flipH="1">
                <a:off x="3799" y="122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08" name="Line 73"/>
              <p:cNvSpPr>
                <a:spLocks noChangeShapeType="1"/>
              </p:cNvSpPr>
              <p:nvPr/>
            </p:nvSpPr>
            <p:spPr bwMode="auto">
              <a:xfrm flipH="1">
                <a:off x="3703" y="3099"/>
                <a:ext cx="144" cy="0"/>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7509" name="Line 74"/>
              <p:cNvSpPr>
                <a:spLocks noChangeShapeType="1"/>
              </p:cNvSpPr>
              <p:nvPr/>
            </p:nvSpPr>
            <p:spPr bwMode="auto">
              <a:xfrm flipH="1">
                <a:off x="3703" y="3003"/>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10" name="Line 75"/>
              <p:cNvSpPr>
                <a:spLocks noChangeShapeType="1"/>
              </p:cNvSpPr>
              <p:nvPr/>
            </p:nvSpPr>
            <p:spPr bwMode="auto">
              <a:xfrm flipH="1">
                <a:off x="3703" y="2907"/>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11" name="Line 76"/>
              <p:cNvSpPr>
                <a:spLocks noChangeShapeType="1"/>
              </p:cNvSpPr>
              <p:nvPr/>
            </p:nvSpPr>
            <p:spPr bwMode="auto">
              <a:xfrm flipH="1">
                <a:off x="3703" y="2811"/>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12" name="Line 77"/>
              <p:cNvSpPr>
                <a:spLocks noChangeShapeType="1"/>
              </p:cNvSpPr>
              <p:nvPr/>
            </p:nvSpPr>
            <p:spPr bwMode="auto">
              <a:xfrm flipH="1">
                <a:off x="3703" y="2715"/>
                <a:ext cx="144"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13" name="Line 78"/>
              <p:cNvSpPr>
                <a:spLocks noChangeShapeType="1"/>
              </p:cNvSpPr>
              <p:nvPr/>
            </p:nvSpPr>
            <p:spPr bwMode="auto">
              <a:xfrm flipH="1">
                <a:off x="3799" y="3051"/>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14" name="Line 79"/>
              <p:cNvSpPr>
                <a:spLocks noChangeShapeType="1"/>
              </p:cNvSpPr>
              <p:nvPr/>
            </p:nvSpPr>
            <p:spPr bwMode="auto">
              <a:xfrm flipH="1">
                <a:off x="3799" y="2955"/>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15" name="Line 80"/>
              <p:cNvSpPr>
                <a:spLocks noChangeShapeType="1"/>
              </p:cNvSpPr>
              <p:nvPr/>
            </p:nvSpPr>
            <p:spPr bwMode="auto">
              <a:xfrm flipH="1">
                <a:off x="3799" y="2859"/>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16" name="Line 81"/>
              <p:cNvSpPr>
                <a:spLocks noChangeShapeType="1"/>
              </p:cNvSpPr>
              <p:nvPr/>
            </p:nvSpPr>
            <p:spPr bwMode="auto">
              <a:xfrm flipH="1">
                <a:off x="3799" y="2763"/>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517" name="Line 82"/>
              <p:cNvSpPr>
                <a:spLocks noChangeShapeType="1"/>
              </p:cNvSpPr>
              <p:nvPr/>
            </p:nvSpPr>
            <p:spPr bwMode="auto">
              <a:xfrm flipH="1">
                <a:off x="3799" y="2667"/>
                <a:ext cx="4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6" name="Group 83"/>
            <p:cNvGrpSpPr>
              <a:grpSpLocks/>
            </p:cNvGrpSpPr>
            <p:nvPr/>
          </p:nvGrpSpPr>
          <p:grpSpPr bwMode="auto">
            <a:xfrm>
              <a:off x="7494588" y="6010275"/>
              <a:ext cx="620712" cy="88900"/>
              <a:chOff x="4147" y="3703"/>
              <a:chExt cx="391" cy="56"/>
            </a:xfrm>
          </p:grpSpPr>
          <p:sp>
            <p:nvSpPr>
              <p:cNvPr id="57455" name="Oval 84"/>
              <p:cNvSpPr>
                <a:spLocks noChangeArrowheads="1"/>
              </p:cNvSpPr>
              <p:nvPr/>
            </p:nvSpPr>
            <p:spPr bwMode="auto">
              <a:xfrm>
                <a:off x="4147"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56" name="Oval 85"/>
              <p:cNvSpPr>
                <a:spLocks noChangeArrowheads="1"/>
              </p:cNvSpPr>
              <p:nvPr/>
            </p:nvSpPr>
            <p:spPr bwMode="auto">
              <a:xfrm>
                <a:off x="4230"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57" name="Oval 86"/>
              <p:cNvSpPr>
                <a:spLocks noChangeArrowheads="1"/>
              </p:cNvSpPr>
              <p:nvPr/>
            </p:nvSpPr>
            <p:spPr bwMode="auto">
              <a:xfrm>
                <a:off x="4314"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58" name="Oval 87"/>
              <p:cNvSpPr>
                <a:spLocks noChangeArrowheads="1"/>
              </p:cNvSpPr>
              <p:nvPr/>
            </p:nvSpPr>
            <p:spPr bwMode="auto">
              <a:xfrm>
                <a:off x="4398"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59" name="Oval 88"/>
              <p:cNvSpPr>
                <a:spLocks noChangeArrowheads="1"/>
              </p:cNvSpPr>
              <p:nvPr/>
            </p:nvSpPr>
            <p:spPr bwMode="auto">
              <a:xfrm>
                <a:off x="4482" y="3703"/>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7" name="Group 89"/>
            <p:cNvGrpSpPr>
              <a:grpSpLocks/>
            </p:cNvGrpSpPr>
            <p:nvPr/>
          </p:nvGrpSpPr>
          <p:grpSpPr bwMode="auto">
            <a:xfrm>
              <a:off x="7627938" y="5807075"/>
              <a:ext cx="355600" cy="88900"/>
              <a:chOff x="4235" y="3596"/>
              <a:chExt cx="224" cy="56"/>
            </a:xfrm>
          </p:grpSpPr>
          <p:sp>
            <p:nvSpPr>
              <p:cNvPr id="57452" name="Oval 90"/>
              <p:cNvSpPr>
                <a:spLocks noChangeArrowheads="1"/>
              </p:cNvSpPr>
              <p:nvPr/>
            </p:nvSpPr>
            <p:spPr bwMode="auto">
              <a:xfrm>
                <a:off x="4235" y="359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53" name="Oval 91"/>
              <p:cNvSpPr>
                <a:spLocks noChangeArrowheads="1"/>
              </p:cNvSpPr>
              <p:nvPr/>
            </p:nvSpPr>
            <p:spPr bwMode="auto">
              <a:xfrm>
                <a:off x="4319" y="359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54" name="Oval 92"/>
              <p:cNvSpPr>
                <a:spLocks noChangeArrowheads="1"/>
              </p:cNvSpPr>
              <p:nvPr/>
            </p:nvSpPr>
            <p:spPr bwMode="auto">
              <a:xfrm>
                <a:off x="4403" y="359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8" name="Group 93"/>
            <p:cNvGrpSpPr>
              <a:grpSpLocks/>
            </p:cNvGrpSpPr>
            <p:nvPr/>
          </p:nvGrpSpPr>
          <p:grpSpPr bwMode="auto">
            <a:xfrm>
              <a:off x="7627938" y="5605463"/>
              <a:ext cx="355600" cy="88900"/>
              <a:chOff x="4233" y="3461"/>
              <a:chExt cx="224" cy="56"/>
            </a:xfrm>
          </p:grpSpPr>
          <p:sp>
            <p:nvSpPr>
              <p:cNvPr id="57449" name="Oval 94"/>
              <p:cNvSpPr>
                <a:spLocks noChangeArrowheads="1"/>
              </p:cNvSpPr>
              <p:nvPr/>
            </p:nvSpPr>
            <p:spPr bwMode="auto">
              <a:xfrm>
                <a:off x="4233" y="346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50" name="Oval 95"/>
              <p:cNvSpPr>
                <a:spLocks noChangeArrowheads="1"/>
              </p:cNvSpPr>
              <p:nvPr/>
            </p:nvSpPr>
            <p:spPr bwMode="auto">
              <a:xfrm>
                <a:off x="4317" y="346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51" name="Oval 96"/>
              <p:cNvSpPr>
                <a:spLocks noChangeArrowheads="1"/>
              </p:cNvSpPr>
              <p:nvPr/>
            </p:nvSpPr>
            <p:spPr bwMode="auto">
              <a:xfrm>
                <a:off x="4401" y="346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9" name="Group 97"/>
            <p:cNvGrpSpPr>
              <a:grpSpLocks/>
            </p:cNvGrpSpPr>
            <p:nvPr/>
          </p:nvGrpSpPr>
          <p:grpSpPr bwMode="auto">
            <a:xfrm>
              <a:off x="7693025" y="5403850"/>
              <a:ext cx="222250" cy="88900"/>
              <a:chOff x="4231" y="3326"/>
              <a:chExt cx="140" cy="56"/>
            </a:xfrm>
          </p:grpSpPr>
          <p:sp>
            <p:nvSpPr>
              <p:cNvPr id="57447" name="Oval 98"/>
              <p:cNvSpPr>
                <a:spLocks noChangeArrowheads="1"/>
              </p:cNvSpPr>
              <p:nvPr/>
            </p:nvSpPr>
            <p:spPr bwMode="auto">
              <a:xfrm>
                <a:off x="4231" y="332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48" name="Oval 99"/>
              <p:cNvSpPr>
                <a:spLocks noChangeArrowheads="1"/>
              </p:cNvSpPr>
              <p:nvPr/>
            </p:nvSpPr>
            <p:spPr bwMode="auto">
              <a:xfrm>
                <a:off x="4315" y="332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10" name="Group 100"/>
            <p:cNvGrpSpPr>
              <a:grpSpLocks/>
            </p:cNvGrpSpPr>
            <p:nvPr/>
          </p:nvGrpSpPr>
          <p:grpSpPr bwMode="auto">
            <a:xfrm>
              <a:off x="7693025" y="5200650"/>
              <a:ext cx="222250" cy="88900"/>
              <a:chOff x="4229" y="3191"/>
              <a:chExt cx="140" cy="56"/>
            </a:xfrm>
          </p:grpSpPr>
          <p:sp>
            <p:nvSpPr>
              <p:cNvPr id="57445" name="Oval 101"/>
              <p:cNvSpPr>
                <a:spLocks noChangeArrowheads="1"/>
              </p:cNvSpPr>
              <p:nvPr/>
            </p:nvSpPr>
            <p:spPr bwMode="auto">
              <a:xfrm>
                <a:off x="4229" y="319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46" name="Oval 102"/>
              <p:cNvSpPr>
                <a:spLocks noChangeArrowheads="1"/>
              </p:cNvSpPr>
              <p:nvPr/>
            </p:nvSpPr>
            <p:spPr bwMode="auto">
              <a:xfrm>
                <a:off x="4313" y="3191"/>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grpSp>
          <p:nvGrpSpPr>
            <p:cNvPr id="11" name="Group 103"/>
            <p:cNvGrpSpPr>
              <a:grpSpLocks/>
            </p:cNvGrpSpPr>
            <p:nvPr/>
          </p:nvGrpSpPr>
          <p:grpSpPr bwMode="auto">
            <a:xfrm>
              <a:off x="7693025" y="4999038"/>
              <a:ext cx="222250" cy="88900"/>
              <a:chOff x="4227" y="3056"/>
              <a:chExt cx="140" cy="56"/>
            </a:xfrm>
          </p:grpSpPr>
          <p:sp>
            <p:nvSpPr>
              <p:cNvPr id="57443" name="Oval 104"/>
              <p:cNvSpPr>
                <a:spLocks noChangeArrowheads="1"/>
              </p:cNvSpPr>
              <p:nvPr/>
            </p:nvSpPr>
            <p:spPr bwMode="auto">
              <a:xfrm>
                <a:off x="4227" y="305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44" name="Oval 105"/>
              <p:cNvSpPr>
                <a:spLocks noChangeArrowheads="1"/>
              </p:cNvSpPr>
              <p:nvPr/>
            </p:nvSpPr>
            <p:spPr bwMode="auto">
              <a:xfrm>
                <a:off x="4311" y="3056"/>
                <a:ext cx="56" cy="56"/>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grpSp>
        <p:sp>
          <p:nvSpPr>
            <p:cNvPr id="57357" name="Oval 106"/>
            <p:cNvSpPr>
              <a:spLocks noChangeArrowheads="1"/>
            </p:cNvSpPr>
            <p:nvPr/>
          </p:nvSpPr>
          <p:spPr bwMode="auto">
            <a:xfrm>
              <a:off x="7759700" y="4797425"/>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58" name="Oval 107"/>
            <p:cNvSpPr>
              <a:spLocks noChangeArrowheads="1"/>
            </p:cNvSpPr>
            <p:nvPr/>
          </p:nvSpPr>
          <p:spPr bwMode="auto">
            <a:xfrm>
              <a:off x="7759700" y="4594225"/>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59" name="Oval 108"/>
            <p:cNvSpPr>
              <a:spLocks noChangeArrowheads="1"/>
            </p:cNvSpPr>
            <p:nvPr/>
          </p:nvSpPr>
          <p:spPr bwMode="auto">
            <a:xfrm>
              <a:off x="7759700" y="4392613"/>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60" name="Oval 109"/>
            <p:cNvSpPr>
              <a:spLocks noChangeArrowheads="1"/>
            </p:cNvSpPr>
            <p:nvPr/>
          </p:nvSpPr>
          <p:spPr bwMode="auto">
            <a:xfrm>
              <a:off x="7759700" y="4191000"/>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61" name="Oval 110"/>
            <p:cNvSpPr>
              <a:spLocks noChangeArrowheads="1"/>
            </p:cNvSpPr>
            <p:nvPr/>
          </p:nvSpPr>
          <p:spPr bwMode="auto">
            <a:xfrm>
              <a:off x="7759700" y="3989388"/>
              <a:ext cx="88900" cy="88900"/>
            </a:xfrm>
            <a:prstGeom prst="ellips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62" name="Line 117"/>
            <p:cNvSpPr>
              <a:spLocks noChangeShapeType="1"/>
            </p:cNvSpPr>
            <p:nvPr/>
          </p:nvSpPr>
          <p:spPr bwMode="auto">
            <a:xfrm>
              <a:off x="6502400" y="1752600"/>
              <a:ext cx="0" cy="3657600"/>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7363" name="Oval 188"/>
            <p:cNvSpPr>
              <a:spLocks noChangeArrowheads="1"/>
            </p:cNvSpPr>
            <p:nvPr/>
          </p:nvSpPr>
          <p:spPr bwMode="auto">
            <a:xfrm>
              <a:off x="4040188" y="1685925"/>
              <a:ext cx="88900" cy="95250"/>
            </a:xfrm>
            <a:prstGeom prst="ellipse">
              <a:avLst/>
            </a:prstGeom>
            <a:solidFill>
              <a:schemeClr val="bg1"/>
            </a:solidFill>
            <a:ln w="12700">
              <a:solidFill>
                <a:schemeClr val="tx1"/>
              </a:solidFill>
              <a:round/>
              <a:headEnd type="none" w="lg" len="med"/>
              <a:tailEnd type="none" w="lg" len="med"/>
            </a:ln>
          </p:spPr>
          <p:txBody>
            <a:bodyPr anchor="ctr">
              <a:spAutoFit/>
            </a:bodyPr>
            <a:lstStyle/>
            <a:p>
              <a:endParaRPr lang="en-US"/>
            </a:p>
          </p:txBody>
        </p:sp>
        <p:sp>
          <p:nvSpPr>
            <p:cNvPr id="57364" name="Rectangle 115"/>
            <p:cNvSpPr>
              <a:spLocks noChangeArrowheads="1"/>
            </p:cNvSpPr>
            <p:nvPr/>
          </p:nvSpPr>
          <p:spPr bwMode="auto">
            <a:xfrm>
              <a:off x="6172200" y="5413375"/>
              <a:ext cx="688975" cy="1139825"/>
            </a:xfrm>
            <a:prstGeom prst="rect">
              <a:avLst/>
            </a:prstGeom>
            <a:solidFill>
              <a:srgbClr val="F14343"/>
            </a:solidFill>
            <a:ln w="12700">
              <a:solidFill>
                <a:schemeClr val="tx1"/>
              </a:solidFill>
              <a:miter lim="800000"/>
              <a:headEnd type="none" w="lg" len="med"/>
              <a:tailEnd type="none" w="lg" len="med"/>
            </a:ln>
          </p:spPr>
          <p:txBody>
            <a:bodyPr wrap="none" anchor="ctr">
              <a:spAutoFit/>
            </a:bodyPr>
            <a:lstStyle/>
            <a:p>
              <a:endParaRPr lang="en-US"/>
            </a:p>
          </p:txBody>
        </p:sp>
        <p:grpSp>
          <p:nvGrpSpPr>
            <p:cNvPr id="12" name="Group 5"/>
            <p:cNvGrpSpPr>
              <a:grpSpLocks/>
            </p:cNvGrpSpPr>
            <p:nvPr/>
          </p:nvGrpSpPr>
          <p:grpSpPr bwMode="auto">
            <a:xfrm>
              <a:off x="7477125" y="1582738"/>
              <a:ext cx="663575" cy="6307137"/>
              <a:chOff x="4136" y="724"/>
              <a:chExt cx="418" cy="2058"/>
            </a:xfrm>
          </p:grpSpPr>
          <p:sp>
            <p:nvSpPr>
              <p:cNvPr id="57441" name="Line 6"/>
              <p:cNvSpPr>
                <a:spLocks noChangeShapeType="1"/>
              </p:cNvSpPr>
              <p:nvPr/>
            </p:nvSpPr>
            <p:spPr bwMode="auto">
              <a:xfrm flipV="1">
                <a:off x="4554" y="724"/>
                <a:ext cx="0" cy="2051"/>
              </a:xfrm>
              <a:prstGeom prst="line">
                <a:avLst/>
              </a:prstGeom>
              <a:noFill/>
              <a:ln w="28575">
                <a:solidFill>
                  <a:schemeClr val="tx1"/>
                </a:solidFill>
                <a:round/>
                <a:headEnd type="none" w="lg" len="med"/>
                <a:tailEnd type="none" w="lg" len="med"/>
              </a:ln>
            </p:spPr>
            <p:txBody>
              <a:bodyPr anchor="ctr">
                <a:spAutoFit/>
              </a:bodyPr>
              <a:lstStyle/>
              <a:p>
                <a:endParaRPr lang="en-US"/>
              </a:p>
            </p:txBody>
          </p:sp>
          <p:sp>
            <p:nvSpPr>
              <p:cNvPr id="57442" name="Line 7"/>
              <p:cNvSpPr>
                <a:spLocks noChangeShapeType="1"/>
              </p:cNvSpPr>
              <p:nvPr/>
            </p:nvSpPr>
            <p:spPr bwMode="auto">
              <a:xfrm flipV="1">
                <a:off x="4136" y="724"/>
                <a:ext cx="0" cy="2058"/>
              </a:xfrm>
              <a:prstGeom prst="line">
                <a:avLst/>
              </a:prstGeom>
              <a:noFill/>
              <a:ln w="28575">
                <a:solidFill>
                  <a:schemeClr val="tx1"/>
                </a:solidFill>
                <a:round/>
                <a:headEnd type="none" w="lg" len="med"/>
                <a:tailEnd type="none" w="lg" len="med"/>
              </a:ln>
            </p:spPr>
            <p:txBody>
              <a:bodyPr anchor="ctr">
                <a:spAutoFit/>
              </a:bodyPr>
              <a:lstStyle/>
              <a:p>
                <a:endParaRPr lang="en-US"/>
              </a:p>
            </p:txBody>
          </p:sp>
        </p:grpSp>
        <p:grpSp>
          <p:nvGrpSpPr>
            <p:cNvPr id="13" name="Group 185"/>
            <p:cNvGrpSpPr>
              <a:grpSpLocks/>
            </p:cNvGrpSpPr>
            <p:nvPr/>
          </p:nvGrpSpPr>
          <p:grpSpPr bwMode="auto">
            <a:xfrm>
              <a:off x="4081463" y="3279775"/>
              <a:ext cx="4638675" cy="3468688"/>
              <a:chOff x="4081882" y="3280412"/>
              <a:chExt cx="4638255" cy="3468369"/>
            </a:xfrm>
          </p:grpSpPr>
          <p:cxnSp>
            <p:nvCxnSpPr>
              <p:cNvPr id="13396" name="Straight Connector 187"/>
              <p:cNvCxnSpPr>
                <a:cxnSpLocks noChangeShapeType="1"/>
              </p:cNvCxnSpPr>
              <p:nvPr/>
            </p:nvCxnSpPr>
            <p:spPr bwMode="auto">
              <a:xfrm rot="5400000">
                <a:off x="2370714" y="5005865"/>
                <a:ext cx="3462020" cy="11112"/>
              </a:xfrm>
              <a:prstGeom prst="line">
                <a:avLst/>
              </a:prstGeom>
              <a:noFill/>
              <a:ln w="254000" algn="ctr">
                <a:solidFill>
                  <a:schemeClr val="bg1">
                    <a:lumMod val="50000"/>
                  </a:schemeClr>
                </a:solidFill>
                <a:round/>
                <a:headEnd type="none" w="lg" len="med"/>
                <a:tailEnd type="none" w="lg" len="med"/>
              </a:ln>
            </p:spPr>
          </p:cxnSp>
          <p:cxnSp>
            <p:nvCxnSpPr>
              <p:cNvPr id="13397" name="Straight Connector 189"/>
              <p:cNvCxnSpPr>
                <a:cxnSpLocks noChangeShapeType="1"/>
              </p:cNvCxnSpPr>
              <p:nvPr/>
            </p:nvCxnSpPr>
            <p:spPr bwMode="auto">
              <a:xfrm rot="5400000">
                <a:off x="6983572" y="5012215"/>
                <a:ext cx="3462020" cy="11112"/>
              </a:xfrm>
              <a:prstGeom prst="line">
                <a:avLst/>
              </a:prstGeom>
              <a:noFill/>
              <a:ln w="254000" algn="ctr">
                <a:solidFill>
                  <a:schemeClr val="bg1">
                    <a:lumMod val="50000"/>
                  </a:schemeClr>
                </a:solidFill>
                <a:round/>
                <a:headEnd type="none" w="lg" len="med"/>
                <a:tailEnd type="none" w="lg" len="med"/>
              </a:ln>
            </p:spPr>
          </p:cxnSp>
          <p:cxnSp>
            <p:nvCxnSpPr>
              <p:cNvPr id="13398" name="Straight Connector 190"/>
              <p:cNvCxnSpPr>
                <a:cxnSpLocks noChangeShapeType="1"/>
              </p:cNvCxnSpPr>
              <p:nvPr/>
            </p:nvCxnSpPr>
            <p:spPr bwMode="auto">
              <a:xfrm rot="10800000">
                <a:off x="4081882" y="6617030"/>
                <a:ext cx="4635080" cy="12699"/>
              </a:xfrm>
              <a:prstGeom prst="line">
                <a:avLst/>
              </a:prstGeom>
              <a:noFill/>
              <a:ln w="254000" algn="ctr">
                <a:solidFill>
                  <a:schemeClr val="bg1">
                    <a:lumMod val="50000"/>
                  </a:schemeClr>
                </a:solidFill>
                <a:round/>
                <a:headEnd type="none" w="lg" len="med"/>
                <a:tailEnd type="none" w="lg" len="med"/>
              </a:ln>
            </p:spPr>
          </p:cxnSp>
        </p:grpSp>
        <p:sp>
          <p:nvSpPr>
            <p:cNvPr id="57367" name="Rectangle 112"/>
            <p:cNvSpPr>
              <a:spLocks noChangeArrowheads="1"/>
            </p:cNvSpPr>
            <p:nvPr/>
          </p:nvSpPr>
          <p:spPr bwMode="auto">
            <a:xfrm>
              <a:off x="7483475" y="6499225"/>
              <a:ext cx="646113" cy="523875"/>
            </a:xfrm>
            <a:prstGeom prst="rect">
              <a:avLst/>
            </a:prstGeom>
            <a:solidFill>
              <a:srgbClr val="8EAED2"/>
            </a:solidFill>
            <a:ln w="12700">
              <a:noFill/>
              <a:miter lim="800000"/>
              <a:headEnd type="none" w="lg" len="med"/>
              <a:tailEnd type="none" w="lg" len="med"/>
            </a:ln>
          </p:spPr>
          <p:txBody>
            <a:bodyPr anchor="ctr">
              <a:spAutoFit/>
            </a:bodyPr>
            <a:lstStyle/>
            <a:p>
              <a:endParaRPr lang="en-US"/>
            </a:p>
          </p:txBody>
        </p:sp>
        <p:sp>
          <p:nvSpPr>
            <p:cNvPr id="57368" name="Rectangle 194"/>
            <p:cNvSpPr>
              <a:spLocks noChangeArrowheads="1"/>
            </p:cNvSpPr>
            <p:nvPr/>
          </p:nvSpPr>
          <p:spPr bwMode="auto">
            <a:xfrm>
              <a:off x="2381250" y="1828800"/>
              <a:ext cx="209550" cy="4322763"/>
            </a:xfrm>
            <a:prstGeom prst="rect">
              <a:avLst/>
            </a:prstGeom>
            <a:noFill/>
            <a:ln w="12700" algn="ctr">
              <a:solidFill>
                <a:srgbClr val="000000"/>
              </a:solidFill>
              <a:round/>
              <a:headEnd type="none" w="lg" len="med"/>
              <a:tailEnd type="none" w="lg" len="med"/>
            </a:ln>
          </p:spPr>
          <p:txBody>
            <a:bodyPr/>
            <a:lstStyle/>
            <a:p>
              <a:pPr eaLnBrk="0" hangingPunct="0">
                <a:spcBef>
                  <a:spcPct val="50000"/>
                </a:spcBef>
              </a:pPr>
              <a:endParaRPr lang="en-US" sz="2800">
                <a:latin typeface="Times New Roman" pitchFamily="18" charset="0"/>
              </a:endParaRPr>
            </a:p>
          </p:txBody>
        </p:sp>
        <p:cxnSp>
          <p:nvCxnSpPr>
            <p:cNvPr id="57369" name="Straight Connector 188"/>
            <p:cNvCxnSpPr>
              <a:cxnSpLocks noChangeShapeType="1"/>
            </p:cNvCxnSpPr>
            <p:nvPr/>
          </p:nvCxnSpPr>
          <p:spPr bwMode="auto">
            <a:xfrm rot="10800000" flipV="1">
              <a:off x="914400" y="1752600"/>
              <a:ext cx="5638800" cy="1588"/>
            </a:xfrm>
            <a:prstGeom prst="line">
              <a:avLst/>
            </a:prstGeom>
            <a:noFill/>
            <a:ln w="66675" algn="ctr">
              <a:solidFill>
                <a:srgbClr val="000000"/>
              </a:solidFill>
              <a:round/>
              <a:headEnd type="none" w="lg" len="med"/>
              <a:tailEnd type="none" w="lg" len="med"/>
            </a:ln>
          </p:spPr>
        </p:cxnSp>
        <p:cxnSp>
          <p:nvCxnSpPr>
            <p:cNvPr id="57370" name="Straight Connector 124"/>
            <p:cNvCxnSpPr>
              <a:cxnSpLocks noChangeShapeType="1"/>
            </p:cNvCxnSpPr>
            <p:nvPr/>
          </p:nvCxnSpPr>
          <p:spPr bwMode="auto">
            <a:xfrm>
              <a:off x="0" y="1981200"/>
              <a:ext cx="7772400" cy="1588"/>
            </a:xfrm>
            <a:prstGeom prst="line">
              <a:avLst/>
            </a:prstGeom>
            <a:noFill/>
            <a:ln w="15875" algn="ctr">
              <a:solidFill>
                <a:schemeClr val="tx1"/>
              </a:solidFill>
              <a:prstDash val="lgDash"/>
              <a:round/>
              <a:headEnd type="none" w="lg" len="med"/>
              <a:tailEnd type="none" w="lg" len="med"/>
            </a:ln>
          </p:spPr>
        </p:cxnSp>
        <p:sp>
          <p:nvSpPr>
            <p:cNvPr id="57371" name="Freeform 125"/>
            <p:cNvSpPr>
              <a:spLocks noChangeArrowheads="1"/>
            </p:cNvSpPr>
            <p:nvPr/>
          </p:nvSpPr>
          <p:spPr bwMode="auto">
            <a:xfrm>
              <a:off x="68263" y="1989138"/>
              <a:ext cx="2424112" cy="668337"/>
            </a:xfrm>
            <a:custGeom>
              <a:avLst/>
              <a:gdLst>
                <a:gd name="T0" fmla="*/ 182952 w 2423160"/>
                <a:gd name="T1" fmla="*/ 239916 h 668655"/>
                <a:gd name="T2" fmla="*/ 34303 w 2423160"/>
                <a:gd name="T3" fmla="*/ 456983 h 668655"/>
                <a:gd name="T4" fmla="*/ 388773 w 2423160"/>
                <a:gd name="T5" fmla="*/ 639776 h 668655"/>
                <a:gd name="T6" fmla="*/ 1703739 w 2423160"/>
                <a:gd name="T7" fmla="*/ 285614 h 668655"/>
                <a:gd name="T8" fmla="*/ 2424112 w 2423160"/>
                <a:gd name="T9" fmla="*/ 0 h 668655"/>
                <a:gd name="T10" fmla="*/ 0 60000 65536"/>
                <a:gd name="T11" fmla="*/ 0 60000 65536"/>
                <a:gd name="T12" fmla="*/ 0 60000 65536"/>
                <a:gd name="T13" fmla="*/ 0 60000 65536"/>
                <a:gd name="T14" fmla="*/ 0 60000 65536"/>
                <a:gd name="T15" fmla="*/ 0 w 2423160"/>
                <a:gd name="T16" fmla="*/ 0 h 668655"/>
                <a:gd name="T17" fmla="*/ 2423160 w 2423160"/>
                <a:gd name="T18" fmla="*/ 668655 h 668655"/>
              </a:gdLst>
              <a:ahLst/>
              <a:cxnLst>
                <a:cxn ang="T10">
                  <a:pos x="T0" y="T1"/>
                </a:cxn>
                <a:cxn ang="T11">
                  <a:pos x="T2" y="T3"/>
                </a:cxn>
                <a:cxn ang="T12">
                  <a:pos x="T4" y="T5"/>
                </a:cxn>
                <a:cxn ang="T13">
                  <a:pos x="T6" y="T7"/>
                </a:cxn>
                <a:cxn ang="T14">
                  <a:pos x="T8" y="T9"/>
                </a:cxn>
              </a:cxnLst>
              <a:rect l="T15" t="T16" r="T17" b="T18"/>
              <a:pathLst>
                <a:path w="2423160" h="668655">
                  <a:moveTo>
                    <a:pt x="182880" y="240030"/>
                  </a:moveTo>
                  <a:cubicBezTo>
                    <a:pt x="91440" y="315277"/>
                    <a:pt x="0" y="390525"/>
                    <a:pt x="34290" y="457200"/>
                  </a:cubicBezTo>
                  <a:cubicBezTo>
                    <a:pt x="68580" y="523875"/>
                    <a:pt x="110490" y="668655"/>
                    <a:pt x="388620" y="640080"/>
                  </a:cubicBezTo>
                  <a:cubicBezTo>
                    <a:pt x="666750" y="611505"/>
                    <a:pt x="1363980" y="392430"/>
                    <a:pt x="1703070" y="285750"/>
                  </a:cubicBezTo>
                  <a:cubicBezTo>
                    <a:pt x="2042160" y="179070"/>
                    <a:pt x="2232660" y="89535"/>
                    <a:pt x="2423160" y="0"/>
                  </a:cubicBezTo>
                </a:path>
              </a:pathLst>
            </a:custGeom>
            <a:noFill/>
            <a:ln w="31750" algn="ctr">
              <a:solidFill>
                <a:schemeClr val="tx1"/>
              </a:solidFill>
              <a:round/>
              <a:headEnd type="none" w="lg" len="med"/>
              <a:tailEnd type="none" w="lg" len="med"/>
            </a:ln>
          </p:spPr>
          <p:txBody>
            <a:bodyPr>
              <a:spAutoFit/>
            </a:bodyPr>
            <a:lstStyle/>
            <a:p>
              <a:pPr eaLnBrk="0" hangingPunct="0">
                <a:spcBef>
                  <a:spcPct val="50000"/>
                </a:spcBef>
              </a:pPr>
              <a:endParaRPr lang="en-US" sz="2800">
                <a:latin typeface="Times New Roman" pitchFamily="18" charset="0"/>
              </a:endParaRPr>
            </a:p>
          </p:txBody>
        </p:sp>
        <p:sp>
          <p:nvSpPr>
            <p:cNvPr id="57372" name="Line 118"/>
            <p:cNvSpPr>
              <a:spLocks noChangeShapeType="1"/>
            </p:cNvSpPr>
            <p:nvPr/>
          </p:nvSpPr>
          <p:spPr bwMode="auto">
            <a:xfrm flipV="1">
              <a:off x="4114800" y="1733550"/>
              <a:ext cx="0" cy="2305050"/>
            </a:xfrm>
            <a:prstGeom prst="line">
              <a:avLst/>
            </a:prstGeom>
            <a:noFill/>
            <a:ln w="76200">
              <a:solidFill>
                <a:srgbClr val="000000"/>
              </a:solidFill>
              <a:round/>
              <a:headEnd type="none" w="lg" len="med"/>
              <a:tailEnd type="none" w="lg" len="med"/>
            </a:ln>
          </p:spPr>
          <p:txBody>
            <a:bodyPr anchor="ctr">
              <a:spAutoFit/>
            </a:bodyPr>
            <a:lstStyle/>
            <a:p>
              <a:endParaRPr lang="en-US"/>
            </a:p>
          </p:txBody>
        </p:sp>
        <p:grpSp>
          <p:nvGrpSpPr>
            <p:cNvPr id="14" name="Group 195"/>
            <p:cNvGrpSpPr>
              <a:grpSpLocks/>
            </p:cNvGrpSpPr>
            <p:nvPr/>
          </p:nvGrpSpPr>
          <p:grpSpPr bwMode="auto">
            <a:xfrm rot="2372105">
              <a:off x="706438" y="403225"/>
              <a:ext cx="3281362" cy="2192338"/>
              <a:chOff x="881063" y="1573213"/>
              <a:chExt cx="3281362" cy="2192337"/>
            </a:xfrm>
          </p:grpSpPr>
          <p:sp>
            <p:nvSpPr>
              <p:cNvPr id="57378" name="Line 130"/>
              <p:cNvSpPr>
                <a:spLocks noChangeShapeType="1"/>
              </p:cNvSpPr>
              <p:nvPr/>
            </p:nvSpPr>
            <p:spPr bwMode="auto">
              <a:xfrm rot="3052331" flipH="1">
                <a:off x="1994694" y="31615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79" name="Line 131"/>
              <p:cNvSpPr>
                <a:spLocks noChangeShapeType="1"/>
              </p:cNvSpPr>
              <p:nvPr/>
            </p:nvSpPr>
            <p:spPr bwMode="auto">
              <a:xfrm rot="3052331" flipH="1">
                <a:off x="2115344" y="30630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80" name="Line 132"/>
              <p:cNvSpPr>
                <a:spLocks noChangeShapeType="1"/>
              </p:cNvSpPr>
              <p:nvPr/>
            </p:nvSpPr>
            <p:spPr bwMode="auto">
              <a:xfrm rot="3052331" flipH="1">
                <a:off x="2235994" y="29646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81" name="Line 133"/>
              <p:cNvSpPr>
                <a:spLocks noChangeShapeType="1"/>
              </p:cNvSpPr>
              <p:nvPr/>
            </p:nvSpPr>
            <p:spPr bwMode="auto">
              <a:xfrm rot="3052331" flipH="1">
                <a:off x="2356644" y="28662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82" name="Line 13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83" name="Line 13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84" name="Line 13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85" name="Line 13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86" name="Line 13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87" name="Line 13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88" name="Line 14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89" name="Line 14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90" name="Line 142"/>
              <p:cNvSpPr>
                <a:spLocks noChangeShapeType="1"/>
              </p:cNvSpPr>
              <p:nvPr/>
            </p:nvSpPr>
            <p:spPr bwMode="auto">
              <a:xfrm rot="3052331" flipH="1">
                <a:off x="2177256" y="31710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91" name="Line 143"/>
              <p:cNvSpPr>
                <a:spLocks noChangeShapeType="1"/>
              </p:cNvSpPr>
              <p:nvPr/>
            </p:nvSpPr>
            <p:spPr bwMode="auto">
              <a:xfrm rot="3052331" flipH="1">
                <a:off x="2297906" y="30726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92" name="Line 144"/>
              <p:cNvSpPr>
                <a:spLocks noChangeShapeType="1"/>
              </p:cNvSpPr>
              <p:nvPr/>
            </p:nvSpPr>
            <p:spPr bwMode="auto">
              <a:xfrm rot="3052331" flipH="1">
                <a:off x="2418556" y="29741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93" name="Line 145"/>
              <p:cNvSpPr>
                <a:spLocks noChangeShapeType="1"/>
              </p:cNvSpPr>
              <p:nvPr/>
            </p:nvSpPr>
            <p:spPr bwMode="auto">
              <a:xfrm rot="3052331" flipH="1">
                <a:off x="2540794" y="28741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94" name="Line 14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95" name="Line 14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96" name="Line 14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97" name="Line 14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98" name="Line 15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399" name="Line 15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00" name="Line 15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01" name="Line 15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02" name="Line 15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03" name="Line 15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04" name="Line 15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05" name="Line 15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06" name="Line 15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7407" name="Line 16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08" name="Line 16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09" name="Line 162"/>
              <p:cNvSpPr>
                <a:spLocks noChangeShapeType="1"/>
              </p:cNvSpPr>
              <p:nvPr/>
            </p:nvSpPr>
            <p:spPr bwMode="auto">
              <a:xfrm rot="3052331" flipH="1">
                <a:off x="3447256" y="198040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10" name="Line 163"/>
              <p:cNvSpPr>
                <a:spLocks noChangeShapeType="1"/>
              </p:cNvSpPr>
              <p:nvPr/>
            </p:nvSpPr>
            <p:spPr bwMode="auto">
              <a:xfrm rot="3052331" flipH="1">
                <a:off x="3567906" y="18819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11" name="Line 164"/>
              <p:cNvSpPr>
                <a:spLocks noChangeShapeType="1"/>
              </p:cNvSpPr>
              <p:nvPr/>
            </p:nvSpPr>
            <p:spPr bwMode="auto">
              <a:xfrm rot="3052331" flipH="1">
                <a:off x="3690144" y="17835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12" name="Line 165"/>
              <p:cNvSpPr>
                <a:spLocks noChangeShapeType="1"/>
              </p:cNvSpPr>
              <p:nvPr/>
            </p:nvSpPr>
            <p:spPr bwMode="auto">
              <a:xfrm rot="3052331" flipH="1">
                <a:off x="3810794" y="16851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13" name="Line 16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14" name="Line 16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15" name="Line 16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16" name="Line 16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17" name="Line 17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18" name="Line 17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19" name="Line 17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20" name="Line 173"/>
              <p:cNvSpPr>
                <a:spLocks noChangeShapeType="1"/>
              </p:cNvSpPr>
              <p:nvPr/>
            </p:nvSpPr>
            <p:spPr bwMode="auto">
              <a:xfrm rot="3052331" flipH="1">
                <a:off x="3507582" y="208676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21" name="Line 174"/>
              <p:cNvSpPr>
                <a:spLocks noChangeShapeType="1"/>
              </p:cNvSpPr>
              <p:nvPr/>
            </p:nvSpPr>
            <p:spPr bwMode="auto">
              <a:xfrm rot="3052331" flipH="1">
                <a:off x="3628232" y="198834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22" name="Line 175"/>
              <p:cNvSpPr>
                <a:spLocks noChangeShapeType="1"/>
              </p:cNvSpPr>
              <p:nvPr/>
            </p:nvSpPr>
            <p:spPr bwMode="auto">
              <a:xfrm rot="3052331" flipH="1">
                <a:off x="3750469" y="1889919"/>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23" name="Line 176"/>
              <p:cNvSpPr>
                <a:spLocks noChangeShapeType="1"/>
              </p:cNvSpPr>
              <p:nvPr/>
            </p:nvSpPr>
            <p:spPr bwMode="auto">
              <a:xfrm rot="3052331" flipH="1">
                <a:off x="3871119" y="1791494"/>
                <a:ext cx="74612"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24" name="Line 177"/>
              <p:cNvSpPr>
                <a:spLocks noChangeShapeType="1"/>
              </p:cNvSpPr>
              <p:nvPr/>
            </p:nvSpPr>
            <p:spPr bwMode="auto">
              <a:xfrm rot="3052331" flipH="1">
                <a:off x="1388269" y="3653632"/>
                <a:ext cx="223837" cy="0"/>
              </a:xfrm>
              <a:prstGeom prst="line">
                <a:avLst/>
              </a:prstGeom>
              <a:noFill/>
              <a:ln w="12700">
                <a:solidFill>
                  <a:schemeClr val="tx1"/>
                </a:solidFill>
                <a:round/>
                <a:headEnd type="none" w="lg" len="med"/>
                <a:tailEnd type="none" w="lg" len="med"/>
              </a:ln>
            </p:spPr>
            <p:txBody>
              <a:bodyPr anchor="ctr">
                <a:spAutoFit/>
              </a:bodyPr>
              <a:lstStyle/>
              <a:p>
                <a:endParaRPr lang="en-US"/>
              </a:p>
            </p:txBody>
          </p:sp>
          <p:sp>
            <p:nvSpPr>
              <p:cNvPr id="57425" name="Line 178"/>
              <p:cNvSpPr>
                <a:spLocks noChangeShapeType="1"/>
              </p:cNvSpPr>
              <p:nvPr/>
            </p:nvSpPr>
            <p:spPr bwMode="auto">
              <a:xfrm rot="3052331" flipH="1">
                <a:off x="1508919" y="3556794"/>
                <a:ext cx="223838"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26" name="Line 179"/>
              <p:cNvSpPr>
                <a:spLocks noChangeShapeType="1"/>
              </p:cNvSpPr>
              <p:nvPr/>
            </p:nvSpPr>
            <p:spPr bwMode="auto">
              <a:xfrm rot="3052331" flipH="1">
                <a:off x="1631156" y="345678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27" name="Line 180"/>
              <p:cNvSpPr>
                <a:spLocks noChangeShapeType="1"/>
              </p:cNvSpPr>
              <p:nvPr/>
            </p:nvSpPr>
            <p:spPr bwMode="auto">
              <a:xfrm rot="3052331" flipH="1">
                <a:off x="1751806" y="3358357"/>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28" name="Line 181"/>
              <p:cNvSpPr>
                <a:spLocks noChangeShapeType="1"/>
              </p:cNvSpPr>
              <p:nvPr/>
            </p:nvSpPr>
            <p:spPr bwMode="auto">
              <a:xfrm rot="3052331" flipH="1">
                <a:off x="1872456" y="3259932"/>
                <a:ext cx="223837"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29" name="Line 182"/>
              <p:cNvSpPr>
                <a:spLocks noChangeShapeType="1"/>
              </p:cNvSpPr>
              <p:nvPr/>
            </p:nvSpPr>
            <p:spPr bwMode="auto">
              <a:xfrm rot="3052331" flipH="1">
                <a:off x="1570831" y="366315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30" name="Line 183"/>
              <p:cNvSpPr>
                <a:spLocks noChangeShapeType="1"/>
              </p:cNvSpPr>
              <p:nvPr/>
            </p:nvSpPr>
            <p:spPr bwMode="auto">
              <a:xfrm rot="3052331" flipH="1">
                <a:off x="1691481" y="356473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31" name="Line 184"/>
              <p:cNvSpPr>
                <a:spLocks noChangeShapeType="1"/>
              </p:cNvSpPr>
              <p:nvPr/>
            </p:nvSpPr>
            <p:spPr bwMode="auto">
              <a:xfrm rot="3052331" flipH="1">
                <a:off x="1813718" y="346630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32" name="Line 185"/>
              <p:cNvSpPr>
                <a:spLocks noChangeShapeType="1"/>
              </p:cNvSpPr>
              <p:nvPr/>
            </p:nvSpPr>
            <p:spPr bwMode="auto">
              <a:xfrm rot="3052331" flipH="1">
                <a:off x="1934368" y="3367882"/>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sp>
            <p:nvSpPr>
              <p:cNvPr id="57433" name="Line 186"/>
              <p:cNvSpPr>
                <a:spLocks noChangeShapeType="1"/>
              </p:cNvSpPr>
              <p:nvPr/>
            </p:nvSpPr>
            <p:spPr bwMode="auto">
              <a:xfrm rot="3052331" flipH="1">
                <a:off x="2055018" y="3269457"/>
                <a:ext cx="74613" cy="0"/>
              </a:xfrm>
              <a:prstGeom prst="line">
                <a:avLst/>
              </a:prstGeom>
              <a:noFill/>
              <a:ln w="12700">
                <a:solidFill>
                  <a:schemeClr val="tx1"/>
                </a:solidFill>
                <a:round/>
                <a:headEnd type="none" w="lg" len="med"/>
                <a:tailEnd type="none" w="lg" len="med"/>
              </a:ln>
            </p:spPr>
            <p:txBody>
              <a:bodyPr wrap="none" anchor="ctr">
                <a:spAutoFit/>
              </a:bodyPr>
              <a:lstStyle/>
              <a:p>
                <a:endParaRPr lang="en-US"/>
              </a:p>
            </p:txBody>
          </p:sp>
          <p:pic>
            <p:nvPicPr>
              <p:cNvPr id="57434" name="Picture 187"/>
              <p:cNvPicPr>
                <a:picLocks noChangeAspect="1" noChangeArrowheads="1"/>
              </p:cNvPicPr>
              <p:nvPr/>
            </p:nvPicPr>
            <p:blipFill>
              <a:blip r:embed="rId5" cstate="print"/>
              <a:srcRect/>
              <a:stretch>
                <a:fillRect/>
              </a:stretch>
            </p:blipFill>
            <p:spPr bwMode="auto">
              <a:xfrm rot="3021679">
                <a:off x="2389981" y="794545"/>
                <a:ext cx="263525" cy="3281362"/>
              </a:xfrm>
              <a:prstGeom prst="rect">
                <a:avLst/>
              </a:prstGeom>
              <a:noFill/>
              <a:ln w="12700">
                <a:noFill/>
                <a:miter lim="800000"/>
                <a:headEnd type="none" w="lg" len="med"/>
                <a:tailEnd type="none" w="lg" len="med"/>
              </a:ln>
            </p:spPr>
          </p:pic>
          <p:sp>
            <p:nvSpPr>
              <p:cNvPr id="57435" name="Oval 188"/>
              <p:cNvSpPr>
                <a:spLocks noChangeArrowheads="1"/>
              </p:cNvSpPr>
              <p:nvPr/>
            </p:nvSpPr>
            <p:spPr bwMode="auto">
              <a:xfrm>
                <a:off x="4040188" y="1685925"/>
                <a:ext cx="88900" cy="95250"/>
              </a:xfrm>
              <a:prstGeom prst="ellipse">
                <a:avLst/>
              </a:prstGeom>
              <a:solidFill>
                <a:schemeClr val="bg1"/>
              </a:solidFill>
              <a:ln w="12700">
                <a:solidFill>
                  <a:schemeClr val="tx1"/>
                </a:solidFill>
                <a:round/>
                <a:headEnd type="none" w="lg" len="med"/>
                <a:tailEnd type="none" w="lg" len="med"/>
              </a:ln>
            </p:spPr>
            <p:txBody>
              <a:bodyPr anchor="ctr">
                <a:spAutoFit/>
              </a:bodyPr>
              <a:lstStyle/>
              <a:p>
                <a:endParaRPr lang="en-US"/>
              </a:p>
            </p:txBody>
          </p:sp>
          <p:sp>
            <p:nvSpPr>
              <p:cNvPr id="256" name="Rectangle 255"/>
              <p:cNvSpPr/>
              <p:nvPr/>
            </p:nvSpPr>
            <p:spPr bwMode="auto">
              <a:xfrm rot="19190903">
                <a:off x="2493751" y="2664196"/>
                <a:ext cx="557212" cy="228600"/>
              </a:xfrm>
              <a:prstGeom prst="rect">
                <a:avLst/>
              </a:prstGeom>
              <a:solidFill>
                <a:schemeClr val="bg2">
                  <a:lumMod val="65000"/>
                </a:schemeClr>
              </a:solidFill>
              <a:ln w="12700" cap="flat" cmpd="sng" algn="ctr">
                <a:solidFill>
                  <a:srgbClr val="000000"/>
                </a:solidFill>
                <a:prstDash val="solid"/>
                <a:round/>
                <a:headEnd type="none" w="lg" len="med"/>
                <a:tailEnd type="none" w="lg" len="med"/>
              </a:ln>
              <a:effectLst/>
            </p:spPr>
            <p:txBody>
              <a:bodyPr>
                <a:spAutoFit/>
              </a:bodyPr>
              <a:lstStyle/>
              <a:p>
                <a:pPr eaLnBrk="0" hangingPunct="0">
                  <a:spcBef>
                    <a:spcPct val="50000"/>
                  </a:spcBef>
                  <a:defRPr/>
                </a:pPr>
                <a:endParaRPr lang="en-US" sz="2800">
                  <a:latin typeface="Times New Roman" pitchFamily="18" charset="0"/>
                </a:endParaRPr>
              </a:p>
            </p:txBody>
          </p:sp>
          <p:sp>
            <p:nvSpPr>
              <p:cNvPr id="57437" name="Oval 200"/>
              <p:cNvSpPr>
                <a:spLocks noChangeArrowheads="1"/>
              </p:cNvSpPr>
              <p:nvPr/>
            </p:nvSpPr>
            <p:spPr bwMode="auto">
              <a:xfrm>
                <a:off x="2819400" y="2590800"/>
                <a:ext cx="152400" cy="152400"/>
              </a:xfrm>
              <a:prstGeom prst="ellipse">
                <a:avLst/>
              </a:prstGeom>
              <a:solidFill>
                <a:srgbClr val="FF0000"/>
              </a:solidFill>
              <a:ln w="12700" algn="ctr">
                <a:solidFill>
                  <a:srgbClr val="FF0000"/>
                </a:solidFill>
                <a:round/>
                <a:headEnd type="none" w="lg" len="med"/>
                <a:tailEnd type="none" w="lg" len="med"/>
              </a:ln>
            </p:spPr>
            <p:txBody>
              <a:bodyPr wrap="none" anchor="ctr">
                <a:spAutoFit/>
              </a:bodyPr>
              <a:lstStyle/>
              <a:p>
                <a:endParaRPr lang="en-US"/>
              </a:p>
            </p:txBody>
          </p:sp>
        </p:grpSp>
        <p:sp>
          <p:nvSpPr>
            <p:cNvPr id="57374" name="Freeform 191"/>
            <p:cNvSpPr>
              <a:spLocks noChangeArrowheads="1"/>
            </p:cNvSpPr>
            <p:nvPr/>
          </p:nvSpPr>
          <p:spPr bwMode="auto">
            <a:xfrm>
              <a:off x="2473325" y="6151563"/>
              <a:ext cx="5310188" cy="873125"/>
            </a:xfrm>
            <a:custGeom>
              <a:avLst/>
              <a:gdLst>
                <a:gd name="T0" fmla="*/ 0 w 5310835"/>
                <a:gd name="T1" fmla="*/ 0 h 872947"/>
                <a:gd name="T2" fmla="*/ 5310188 w 5310835"/>
                <a:gd name="T3" fmla="*/ 621919 h 872947"/>
                <a:gd name="T4" fmla="*/ 0 60000 65536"/>
                <a:gd name="T5" fmla="*/ 0 60000 65536"/>
                <a:gd name="T6" fmla="*/ 0 w 5310835"/>
                <a:gd name="T7" fmla="*/ 0 h 872947"/>
                <a:gd name="T8" fmla="*/ 5310835 w 5310835"/>
                <a:gd name="T9" fmla="*/ 872947 h 872947"/>
              </a:gdLst>
              <a:ahLst/>
              <a:cxnLst>
                <a:cxn ang="T4">
                  <a:pos x="T0" y="T1"/>
                </a:cxn>
                <a:cxn ang="T5">
                  <a:pos x="T2" y="T3"/>
                </a:cxn>
              </a:cxnLst>
              <a:rect l="T6" t="T7" r="T8" b="T9"/>
              <a:pathLst>
                <a:path w="5310835" h="872947">
                  <a:moveTo>
                    <a:pt x="0" y="0"/>
                  </a:moveTo>
                  <a:cubicBezTo>
                    <a:pt x="43891" y="872947"/>
                    <a:pt x="3540557" y="414528"/>
                    <a:pt x="5310835" y="621792"/>
                  </a:cubicBezTo>
                </a:path>
              </a:pathLst>
            </a:custGeom>
            <a:noFill/>
            <a:ln w="38100" algn="ctr">
              <a:solidFill>
                <a:schemeClr val="tx1"/>
              </a:solidFill>
              <a:round/>
              <a:headEnd type="none" w="lg" len="med"/>
              <a:tailEnd type="none" w="lg" len="med"/>
            </a:ln>
          </p:spPr>
          <p:txBody>
            <a:bodyPr>
              <a:spAutoFit/>
            </a:bodyPr>
            <a:lstStyle/>
            <a:p>
              <a:pPr eaLnBrk="0" hangingPunct="0">
                <a:spcBef>
                  <a:spcPct val="50000"/>
                </a:spcBef>
              </a:pPr>
              <a:endParaRPr lang="en-US" sz="2800">
                <a:latin typeface="Times New Roman" pitchFamily="18" charset="0"/>
              </a:endParaRPr>
            </a:p>
          </p:txBody>
        </p:sp>
        <p:sp>
          <p:nvSpPr>
            <p:cNvPr id="187" name="Trapezoid 186"/>
            <p:cNvSpPr/>
            <p:nvPr/>
          </p:nvSpPr>
          <p:spPr>
            <a:xfrm>
              <a:off x="701675" y="1935163"/>
              <a:ext cx="533400" cy="214312"/>
            </a:xfrm>
            <a:prstGeom prst="trapezoid">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57377" name="Line 117"/>
            <p:cNvSpPr>
              <a:spLocks noChangeShapeType="1"/>
            </p:cNvSpPr>
            <p:nvPr/>
          </p:nvSpPr>
          <p:spPr bwMode="auto">
            <a:xfrm flipV="1">
              <a:off x="958850" y="1731963"/>
              <a:ext cx="0" cy="268287"/>
            </a:xfrm>
            <a:prstGeom prst="line">
              <a:avLst/>
            </a:prstGeom>
            <a:noFill/>
            <a:ln w="12700">
              <a:solidFill>
                <a:schemeClr val="tx1"/>
              </a:solidFill>
              <a:round/>
              <a:headEnd type="none" w="lg" len="med"/>
              <a:tailEnd type="none" w="lg" len="med"/>
            </a:ln>
          </p:spPr>
          <p:txBody>
            <a:bodyPr anchor="ctr">
              <a:spAutoFit/>
            </a:bodyPr>
            <a:lstStyle/>
            <a:p>
              <a:endParaRPr lang="en-US"/>
            </a:p>
          </p:txBody>
        </p:sp>
      </p:grpSp>
    </p:spTree>
    <p:extLst>
      <p:ext uri="{BB962C8B-B14F-4D97-AF65-F5344CB8AC3E}">
        <p14:creationId xmlns:p14="http://schemas.microsoft.com/office/powerpoint/2010/main" val="189891794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60" name="Picture 4" descr="https://lh3.googleusercontent.com/-nkt81VGWrg4/Tzlwx4cqruI/AAAAAAAAmyE/RM9SqjRHmvQ/s800/DSC_128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08572" y="1592967"/>
            <a:ext cx="5984995" cy="3994984"/>
          </a:xfrm>
          <a:prstGeom prst="rect">
            <a:avLst/>
          </a:prstGeom>
          <a:noFill/>
          <a:extLst>
            <a:ext uri="{909E8E84-426E-40DD-AFC4-6F175D3DCCD1}">
              <a14:hiddenFill xmlns:a14="http://schemas.microsoft.com/office/drawing/2010/main">
                <a:solidFill>
                  <a:srgbClr val="FFFFFF"/>
                </a:solidFill>
              </a14:hiddenFill>
            </a:ext>
          </a:extLst>
        </p:spPr>
      </p:pic>
      <p:sp>
        <p:nvSpPr>
          <p:cNvPr id="58370" name="Rectangle 2"/>
          <p:cNvSpPr>
            <a:spLocks noGrp="1" noChangeArrowheads="1"/>
          </p:cNvSpPr>
          <p:nvPr>
            <p:ph type="title" idx="4294967295"/>
          </p:nvPr>
        </p:nvSpPr>
        <p:spPr>
          <a:xfrm>
            <a:off x="0" y="152400"/>
            <a:ext cx="7239000" cy="1143000"/>
          </a:xfrm>
          <a:noFill/>
        </p:spPr>
        <p:txBody>
          <a:bodyPr>
            <a:normAutofit/>
          </a:bodyPr>
          <a:lstStyle/>
          <a:p>
            <a:pPr algn="r"/>
            <a:r>
              <a:rPr lang="en-US"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A Visual Summary</a:t>
            </a:r>
            <a:endParaRPr lang="es-HN"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
        <p:nvSpPr>
          <p:cNvPr id="112645" name="Line 5"/>
          <p:cNvSpPr>
            <a:spLocks noChangeShapeType="1"/>
          </p:cNvSpPr>
          <p:nvPr/>
        </p:nvSpPr>
        <p:spPr bwMode="auto">
          <a:xfrm flipV="1">
            <a:off x="1427669" y="2890120"/>
            <a:ext cx="1120554" cy="524343"/>
          </a:xfrm>
          <a:prstGeom prst="line">
            <a:avLst/>
          </a:prstGeom>
          <a:noFill/>
          <a:ln w="38100">
            <a:solidFill>
              <a:schemeClr val="tx1"/>
            </a:solidFill>
            <a:round/>
            <a:headEnd/>
            <a:tailEnd type="triangle" w="med" len="med"/>
          </a:ln>
        </p:spPr>
        <p:txBody>
          <a:bodyPr/>
          <a:lstStyle/>
          <a:p>
            <a:endParaRPr lang="en-US"/>
          </a:p>
        </p:txBody>
      </p:sp>
      <p:sp>
        <p:nvSpPr>
          <p:cNvPr id="112646" name="Line 6"/>
          <p:cNvSpPr>
            <a:spLocks noChangeShapeType="1"/>
          </p:cNvSpPr>
          <p:nvPr/>
        </p:nvSpPr>
        <p:spPr bwMode="auto">
          <a:xfrm flipH="1">
            <a:off x="5574957" y="3590458"/>
            <a:ext cx="2045042" cy="331837"/>
          </a:xfrm>
          <a:prstGeom prst="line">
            <a:avLst/>
          </a:prstGeom>
          <a:noFill/>
          <a:ln w="38100">
            <a:solidFill>
              <a:schemeClr val="tx1"/>
            </a:solidFill>
            <a:round/>
            <a:headEnd/>
            <a:tailEnd type="triangle" w="med" len="med"/>
          </a:ln>
        </p:spPr>
        <p:txBody>
          <a:bodyPr/>
          <a:lstStyle/>
          <a:p>
            <a:endParaRPr lang="en-US"/>
          </a:p>
        </p:txBody>
      </p:sp>
      <p:sp>
        <p:nvSpPr>
          <p:cNvPr id="112647" name="Line 7"/>
          <p:cNvSpPr>
            <a:spLocks noChangeShapeType="1"/>
          </p:cNvSpPr>
          <p:nvPr/>
        </p:nvSpPr>
        <p:spPr bwMode="auto">
          <a:xfrm flipV="1">
            <a:off x="1238185" y="3922295"/>
            <a:ext cx="721704" cy="380716"/>
          </a:xfrm>
          <a:prstGeom prst="line">
            <a:avLst/>
          </a:prstGeom>
          <a:noFill/>
          <a:ln w="38100">
            <a:solidFill>
              <a:schemeClr val="tx1"/>
            </a:solidFill>
            <a:round/>
            <a:headEnd/>
            <a:tailEnd type="triangle" w="med" len="med"/>
          </a:ln>
        </p:spPr>
        <p:txBody>
          <a:bodyPr/>
          <a:lstStyle/>
          <a:p>
            <a:endParaRPr lang="en-US"/>
          </a:p>
        </p:txBody>
      </p:sp>
      <p:sp>
        <p:nvSpPr>
          <p:cNvPr id="112648" name="Line 8"/>
          <p:cNvSpPr>
            <a:spLocks noChangeShapeType="1"/>
          </p:cNvSpPr>
          <p:nvPr/>
        </p:nvSpPr>
        <p:spPr bwMode="auto">
          <a:xfrm flipH="1">
            <a:off x="6344157" y="2571674"/>
            <a:ext cx="1275841" cy="631894"/>
          </a:xfrm>
          <a:prstGeom prst="line">
            <a:avLst/>
          </a:prstGeom>
          <a:noFill/>
          <a:ln w="38100">
            <a:solidFill>
              <a:schemeClr val="tx1"/>
            </a:solidFill>
            <a:round/>
            <a:headEnd/>
            <a:tailEnd type="triangle" w="med" len="med"/>
          </a:ln>
        </p:spPr>
        <p:txBody>
          <a:bodyPr/>
          <a:lstStyle/>
          <a:p>
            <a:endParaRPr lang="en-US"/>
          </a:p>
        </p:txBody>
      </p:sp>
      <p:sp>
        <p:nvSpPr>
          <p:cNvPr id="112649" name="Line 9"/>
          <p:cNvSpPr>
            <a:spLocks noChangeShapeType="1"/>
          </p:cNvSpPr>
          <p:nvPr/>
        </p:nvSpPr>
        <p:spPr bwMode="auto">
          <a:xfrm>
            <a:off x="1468120" y="3414463"/>
            <a:ext cx="1703879" cy="507832"/>
          </a:xfrm>
          <a:prstGeom prst="line">
            <a:avLst/>
          </a:prstGeom>
          <a:noFill/>
          <a:ln w="38100">
            <a:solidFill>
              <a:schemeClr val="tx1"/>
            </a:solidFill>
            <a:round/>
            <a:headEnd/>
            <a:tailEnd type="triangle" w="med" len="med"/>
          </a:ln>
        </p:spPr>
        <p:txBody>
          <a:bodyPr/>
          <a:lstStyle/>
          <a:p>
            <a:endParaRPr lang="en-US"/>
          </a:p>
        </p:txBody>
      </p:sp>
      <p:sp>
        <p:nvSpPr>
          <p:cNvPr id="112650" name="Text Box 10"/>
          <p:cNvSpPr txBox="1">
            <a:spLocks noChangeArrowheads="1"/>
          </p:cNvSpPr>
          <p:nvPr/>
        </p:nvSpPr>
        <p:spPr bwMode="auto">
          <a:xfrm>
            <a:off x="-5268" y="4041227"/>
            <a:ext cx="1498600" cy="1323439"/>
          </a:xfrm>
          <a:prstGeom prst="rect">
            <a:avLst/>
          </a:prstGeom>
          <a:noFill/>
          <a:ln w="9525">
            <a:noFill/>
            <a:miter lim="800000"/>
            <a:headEnd/>
            <a:tailEnd/>
          </a:ln>
        </p:spPr>
        <p:txBody>
          <a:bodyPr>
            <a:spAutoFit/>
          </a:bodyPr>
          <a:lstStyle/>
          <a:p>
            <a:r>
              <a:rPr lang="es-HN" sz="2000" dirty="0" err="1" smtClean="0">
                <a:latin typeface="Arial" pitchFamily="34" charset="0"/>
                <a:cs typeface="Arial" pitchFamily="34" charset="0"/>
              </a:rPr>
              <a:t>Bricks</a:t>
            </a:r>
            <a:r>
              <a:rPr lang="es-HN" sz="2000" dirty="0" smtClean="0">
                <a:latin typeface="Arial" pitchFamily="34" charset="0"/>
                <a:cs typeface="Arial" pitchFamily="34" charset="0"/>
              </a:rPr>
              <a:t> </a:t>
            </a:r>
            <a:r>
              <a:rPr lang="es-HN" sz="2000" dirty="0" err="1" smtClean="0">
                <a:latin typeface="Arial" pitchFamily="34" charset="0"/>
                <a:cs typeface="Arial" pitchFamily="34" charset="0"/>
              </a:rPr>
              <a:t>made</a:t>
            </a:r>
            <a:r>
              <a:rPr lang="es-HN" sz="2000" dirty="0" smtClean="0">
                <a:latin typeface="Arial" pitchFamily="34" charset="0"/>
                <a:cs typeface="Arial" pitchFamily="34" charset="0"/>
              </a:rPr>
              <a:t> in </a:t>
            </a:r>
            <a:r>
              <a:rPr lang="es-HN" sz="2000" dirty="0" err="1" smtClean="0">
                <a:latin typeface="Arial" pitchFamily="34" charset="0"/>
                <a:cs typeface="Arial" pitchFamily="34" charset="0"/>
              </a:rPr>
              <a:t>the</a:t>
            </a:r>
            <a:r>
              <a:rPr lang="es-HN" sz="2000" dirty="0" smtClean="0">
                <a:latin typeface="Arial" pitchFamily="34" charset="0"/>
                <a:cs typeface="Arial" pitchFamily="34" charset="0"/>
              </a:rPr>
              <a:t> </a:t>
            </a:r>
            <a:r>
              <a:rPr lang="es-HN" sz="2000" dirty="0" err="1" smtClean="0">
                <a:latin typeface="Arial" pitchFamily="34" charset="0"/>
                <a:cs typeface="Arial" pitchFamily="34" charset="0"/>
              </a:rPr>
              <a:t>community</a:t>
            </a:r>
            <a:endParaRPr lang="es-HN" sz="2000" dirty="0">
              <a:latin typeface="Arial" pitchFamily="34" charset="0"/>
              <a:cs typeface="Arial" pitchFamily="34" charset="0"/>
            </a:endParaRPr>
          </a:p>
        </p:txBody>
      </p:sp>
      <p:sp>
        <p:nvSpPr>
          <p:cNvPr id="112651" name="Text Box 11"/>
          <p:cNvSpPr txBox="1">
            <a:spLocks noChangeArrowheads="1"/>
          </p:cNvSpPr>
          <p:nvPr/>
        </p:nvSpPr>
        <p:spPr bwMode="auto">
          <a:xfrm>
            <a:off x="7493565" y="2217730"/>
            <a:ext cx="1579504" cy="707886"/>
          </a:xfrm>
          <a:prstGeom prst="rect">
            <a:avLst/>
          </a:prstGeom>
          <a:noFill/>
          <a:ln w="9525">
            <a:noFill/>
            <a:miter lim="800000"/>
            <a:headEnd/>
            <a:tailEnd/>
          </a:ln>
        </p:spPr>
        <p:txBody>
          <a:bodyPr wrap="square">
            <a:spAutoFit/>
          </a:bodyPr>
          <a:lstStyle/>
          <a:p>
            <a:r>
              <a:rPr lang="es-HN" sz="2000" dirty="0" err="1" smtClean="0">
                <a:latin typeface="Arial" pitchFamily="34" charset="0"/>
                <a:cs typeface="Arial" pitchFamily="34" charset="0"/>
              </a:rPr>
              <a:t>Honduran</a:t>
            </a:r>
            <a:r>
              <a:rPr lang="es-HN" sz="2000" dirty="0" smtClean="0">
                <a:latin typeface="Arial" pitchFamily="34" charset="0"/>
                <a:cs typeface="Arial" pitchFamily="34" charset="0"/>
              </a:rPr>
              <a:t> </a:t>
            </a:r>
            <a:r>
              <a:rPr lang="es-HN" sz="2000" dirty="0" err="1" smtClean="0">
                <a:latin typeface="Arial" pitchFamily="34" charset="0"/>
                <a:cs typeface="Arial" pitchFamily="34" charset="0"/>
              </a:rPr>
              <a:t>Engineer</a:t>
            </a:r>
            <a:endParaRPr lang="es-HN" sz="2000" dirty="0">
              <a:latin typeface="Arial" pitchFamily="34" charset="0"/>
              <a:cs typeface="Arial" pitchFamily="34" charset="0"/>
            </a:endParaRPr>
          </a:p>
        </p:txBody>
      </p:sp>
      <p:sp>
        <p:nvSpPr>
          <p:cNvPr id="112652" name="Text Box 12"/>
          <p:cNvSpPr txBox="1">
            <a:spLocks noChangeArrowheads="1"/>
          </p:cNvSpPr>
          <p:nvPr/>
        </p:nvSpPr>
        <p:spPr bwMode="auto">
          <a:xfrm>
            <a:off x="7493565" y="3082627"/>
            <a:ext cx="1579504" cy="707886"/>
          </a:xfrm>
          <a:prstGeom prst="rect">
            <a:avLst/>
          </a:prstGeom>
          <a:noFill/>
          <a:ln w="9525">
            <a:noFill/>
            <a:miter lim="800000"/>
            <a:headEnd/>
            <a:tailEnd/>
          </a:ln>
        </p:spPr>
        <p:txBody>
          <a:bodyPr wrap="square">
            <a:spAutoFit/>
          </a:bodyPr>
          <a:lstStyle/>
          <a:p>
            <a:r>
              <a:rPr lang="es-HN" sz="2000" dirty="0" err="1" smtClean="0">
                <a:latin typeface="Arial" pitchFamily="34" charset="0"/>
                <a:cs typeface="Arial" pitchFamily="34" charset="0"/>
              </a:rPr>
              <a:t>Hondran</a:t>
            </a:r>
            <a:r>
              <a:rPr lang="es-HN" sz="2000" dirty="0" smtClean="0">
                <a:latin typeface="Arial" pitchFamily="34" charset="0"/>
                <a:cs typeface="Arial" pitchFamily="34" charset="0"/>
              </a:rPr>
              <a:t> </a:t>
            </a:r>
            <a:r>
              <a:rPr lang="es-HN" sz="2000" dirty="0" err="1" smtClean="0">
                <a:latin typeface="Arial" pitchFamily="34" charset="0"/>
                <a:cs typeface="Arial" pitchFamily="34" charset="0"/>
              </a:rPr>
              <a:t>Foreman</a:t>
            </a:r>
            <a:endParaRPr lang="es-HN" sz="2000" dirty="0">
              <a:latin typeface="Arial" pitchFamily="34" charset="0"/>
              <a:cs typeface="Arial" pitchFamily="34" charset="0"/>
            </a:endParaRPr>
          </a:p>
        </p:txBody>
      </p:sp>
      <p:sp>
        <p:nvSpPr>
          <p:cNvPr id="112653" name="Text Box 13"/>
          <p:cNvSpPr txBox="1">
            <a:spLocks noChangeArrowheads="1"/>
          </p:cNvSpPr>
          <p:nvPr/>
        </p:nvSpPr>
        <p:spPr bwMode="auto">
          <a:xfrm>
            <a:off x="-45719" y="2906632"/>
            <a:ext cx="1579502" cy="1015663"/>
          </a:xfrm>
          <a:prstGeom prst="rect">
            <a:avLst/>
          </a:prstGeom>
          <a:noFill/>
          <a:ln w="9525">
            <a:noFill/>
            <a:miter lim="800000"/>
            <a:headEnd/>
            <a:tailEnd/>
          </a:ln>
        </p:spPr>
        <p:txBody>
          <a:bodyPr wrap="square">
            <a:spAutoFit/>
          </a:bodyPr>
          <a:lstStyle/>
          <a:p>
            <a:r>
              <a:rPr lang="es-HN" sz="2000" dirty="0" err="1" smtClean="0">
                <a:latin typeface="Arial" pitchFamily="34" charset="0"/>
                <a:cs typeface="Arial" pitchFamily="34" charset="0"/>
              </a:rPr>
              <a:t>Assistants</a:t>
            </a:r>
            <a:r>
              <a:rPr lang="es-HN" sz="2000" dirty="0" smtClean="0">
                <a:latin typeface="Arial" pitchFamily="34" charset="0"/>
                <a:cs typeface="Arial" pitchFamily="34" charset="0"/>
              </a:rPr>
              <a:t> </a:t>
            </a:r>
            <a:r>
              <a:rPr lang="es-HN" sz="2000" dirty="0" err="1" smtClean="0">
                <a:latin typeface="Arial" pitchFamily="34" charset="0"/>
                <a:cs typeface="Arial" pitchFamily="34" charset="0"/>
              </a:rPr>
              <a:t>from</a:t>
            </a:r>
            <a:r>
              <a:rPr lang="es-HN" sz="2000" dirty="0" smtClean="0">
                <a:latin typeface="Arial" pitchFamily="34" charset="0"/>
                <a:cs typeface="Arial" pitchFamily="34" charset="0"/>
              </a:rPr>
              <a:t> </a:t>
            </a:r>
            <a:r>
              <a:rPr lang="es-HN" sz="2000" dirty="0" err="1" smtClean="0">
                <a:latin typeface="Arial" pitchFamily="34" charset="0"/>
                <a:cs typeface="Arial" pitchFamily="34" charset="0"/>
              </a:rPr>
              <a:t>the</a:t>
            </a:r>
            <a:r>
              <a:rPr lang="es-HN" sz="2000" dirty="0" smtClean="0">
                <a:latin typeface="Arial" pitchFamily="34" charset="0"/>
                <a:cs typeface="Arial" pitchFamily="34" charset="0"/>
              </a:rPr>
              <a:t> </a:t>
            </a:r>
            <a:r>
              <a:rPr lang="es-HN" sz="2000" dirty="0" err="1" smtClean="0">
                <a:latin typeface="Arial" pitchFamily="34" charset="0"/>
                <a:cs typeface="Arial" pitchFamily="34" charset="0"/>
              </a:rPr>
              <a:t>community</a:t>
            </a:r>
            <a:endParaRPr lang="es-HN" sz="2000" dirty="0">
              <a:latin typeface="Arial" pitchFamily="34" charset="0"/>
              <a:cs typeface="Arial" pitchFamily="34" charset="0"/>
            </a:endParaRPr>
          </a:p>
        </p:txBody>
      </p:sp>
      <p:sp>
        <p:nvSpPr>
          <p:cNvPr id="58381" name="Text Box 14"/>
          <p:cNvSpPr txBox="1">
            <a:spLocks noChangeArrowheads="1"/>
          </p:cNvSpPr>
          <p:nvPr/>
        </p:nvSpPr>
        <p:spPr bwMode="auto">
          <a:xfrm>
            <a:off x="-70930" y="5762236"/>
            <a:ext cx="9144000" cy="400110"/>
          </a:xfrm>
          <a:prstGeom prst="rect">
            <a:avLst/>
          </a:prstGeom>
          <a:noFill/>
          <a:ln w="9525">
            <a:noFill/>
            <a:miter lim="800000"/>
            <a:headEnd/>
            <a:tailEnd/>
          </a:ln>
        </p:spPr>
        <p:txBody>
          <a:bodyPr>
            <a:spAutoFit/>
          </a:bodyPr>
          <a:lstStyle/>
          <a:p>
            <a:pPr algn="ctr"/>
            <a:r>
              <a:rPr lang="es-HN" sz="2000" dirty="0" err="1" smtClean="0">
                <a:latin typeface="Arial" pitchFamily="34" charset="0"/>
                <a:cs typeface="Arial" pitchFamily="34" charset="0"/>
              </a:rPr>
              <a:t>Construction</a:t>
            </a:r>
            <a:r>
              <a:rPr lang="es-HN" sz="2000" dirty="0" smtClean="0">
                <a:latin typeface="Arial" pitchFamily="34" charset="0"/>
                <a:cs typeface="Arial" pitchFamily="34" charset="0"/>
              </a:rPr>
              <a:t> of </a:t>
            </a:r>
            <a:r>
              <a:rPr lang="es-HN" sz="2000" dirty="0" err="1" smtClean="0">
                <a:latin typeface="Arial" pitchFamily="34" charset="0"/>
                <a:cs typeface="Arial" pitchFamily="34" charset="0"/>
              </a:rPr>
              <a:t>the</a:t>
            </a:r>
            <a:r>
              <a:rPr lang="es-HN" sz="2000" dirty="0" smtClean="0">
                <a:latin typeface="Arial" pitchFamily="34" charset="0"/>
                <a:cs typeface="Arial" pitchFamily="34" charset="0"/>
              </a:rPr>
              <a:t> </a:t>
            </a:r>
            <a:r>
              <a:rPr lang="es-HN" sz="2000" dirty="0" err="1" smtClean="0">
                <a:latin typeface="Arial" pitchFamily="34" charset="0"/>
                <a:cs typeface="Arial" pitchFamily="34" charset="0"/>
              </a:rPr>
              <a:t>plant</a:t>
            </a:r>
            <a:r>
              <a:rPr lang="es-HN" sz="2000" dirty="0" smtClean="0">
                <a:latin typeface="Arial" pitchFamily="34" charset="0"/>
                <a:cs typeface="Arial" pitchFamily="34" charset="0"/>
              </a:rPr>
              <a:t> in </a:t>
            </a:r>
            <a:r>
              <a:rPr lang="es-HN" sz="2000" dirty="0" err="1" smtClean="0">
                <a:latin typeface="Arial" pitchFamily="34" charset="0"/>
                <a:cs typeface="Arial" pitchFamily="34" charset="0"/>
              </a:rPr>
              <a:t>Atima</a:t>
            </a:r>
            <a:r>
              <a:rPr lang="es-HN" sz="2000" dirty="0" smtClean="0">
                <a:latin typeface="Arial" pitchFamily="34" charset="0"/>
                <a:cs typeface="Arial" pitchFamily="34" charset="0"/>
              </a:rPr>
              <a:t>, Sta. Bárbara, </a:t>
            </a:r>
            <a:r>
              <a:rPr lang="es-HN" sz="2000" dirty="0">
                <a:latin typeface="Arial" pitchFamily="34" charset="0"/>
                <a:cs typeface="Arial" pitchFamily="34" charset="0"/>
              </a:rPr>
              <a:t>Honduras </a:t>
            </a:r>
          </a:p>
        </p:txBody>
      </p:sp>
      <p:sp>
        <p:nvSpPr>
          <p:cNvPr id="16" name="Line 9"/>
          <p:cNvSpPr>
            <a:spLocks noChangeShapeType="1"/>
          </p:cNvSpPr>
          <p:nvPr/>
        </p:nvSpPr>
        <p:spPr bwMode="auto">
          <a:xfrm>
            <a:off x="1427669" y="3414463"/>
            <a:ext cx="892390" cy="357979"/>
          </a:xfrm>
          <a:prstGeom prst="line">
            <a:avLst/>
          </a:prstGeom>
          <a:noFill/>
          <a:ln w="38100">
            <a:solidFill>
              <a:schemeClr val="tx1"/>
            </a:solidFill>
            <a:round/>
            <a:headEnd/>
            <a:tailEnd type="triangle" w="med" len="med"/>
          </a:ln>
        </p:spPr>
        <p:txBody>
          <a:bodyPr/>
          <a:lstStyle/>
          <a:p>
            <a:endParaRPr lang="en-US"/>
          </a:p>
        </p:txBody>
      </p:sp>
      <p:sp>
        <p:nvSpPr>
          <p:cNvPr id="17" name="Line 9"/>
          <p:cNvSpPr>
            <a:spLocks noChangeShapeType="1"/>
          </p:cNvSpPr>
          <p:nvPr/>
        </p:nvSpPr>
        <p:spPr bwMode="auto">
          <a:xfrm flipV="1">
            <a:off x="1533783" y="3152291"/>
            <a:ext cx="2123817" cy="262172"/>
          </a:xfrm>
          <a:prstGeom prst="line">
            <a:avLst/>
          </a:prstGeom>
          <a:noFill/>
          <a:ln w="38100">
            <a:solidFill>
              <a:schemeClr val="tx1"/>
            </a:solidFill>
            <a:round/>
            <a:headEnd/>
            <a:tailEnd type="triangle" w="med" len="med"/>
          </a:ln>
        </p:spPr>
        <p:txBody>
          <a:bodyPr/>
          <a:lstStyle/>
          <a:p>
            <a:endParaRPr lang="en-US"/>
          </a:p>
        </p:txBody>
      </p:sp>
      <p:sp>
        <p:nvSpPr>
          <p:cNvPr id="18" name="Text Box 12"/>
          <p:cNvSpPr txBox="1">
            <a:spLocks noChangeArrowheads="1"/>
          </p:cNvSpPr>
          <p:nvPr/>
        </p:nvSpPr>
        <p:spPr bwMode="auto">
          <a:xfrm>
            <a:off x="7493568" y="4410178"/>
            <a:ext cx="1579504" cy="707886"/>
          </a:xfrm>
          <a:prstGeom prst="rect">
            <a:avLst/>
          </a:prstGeom>
          <a:noFill/>
          <a:ln w="9525">
            <a:noFill/>
            <a:miter lim="800000"/>
            <a:headEnd/>
            <a:tailEnd/>
          </a:ln>
        </p:spPr>
        <p:txBody>
          <a:bodyPr wrap="square">
            <a:spAutoFit/>
          </a:bodyPr>
          <a:lstStyle/>
          <a:p>
            <a:r>
              <a:rPr lang="es-HN" sz="2000" dirty="0" err="1" smtClean="0">
                <a:latin typeface="Arial" pitchFamily="34" charset="0"/>
                <a:cs typeface="Arial" pitchFamily="34" charset="0"/>
              </a:rPr>
              <a:t>Honduran</a:t>
            </a:r>
            <a:r>
              <a:rPr lang="es-HN" sz="2000" dirty="0" smtClean="0">
                <a:latin typeface="Arial" pitchFamily="34" charset="0"/>
                <a:cs typeface="Arial" pitchFamily="34" charset="0"/>
              </a:rPr>
              <a:t> Mason</a:t>
            </a:r>
            <a:endParaRPr lang="es-HN" sz="2000" dirty="0">
              <a:latin typeface="Arial" pitchFamily="34" charset="0"/>
              <a:cs typeface="Arial" pitchFamily="34" charset="0"/>
            </a:endParaRPr>
          </a:p>
        </p:txBody>
      </p:sp>
      <p:sp>
        <p:nvSpPr>
          <p:cNvPr id="19" name="Line 6"/>
          <p:cNvSpPr>
            <a:spLocks noChangeShapeType="1"/>
          </p:cNvSpPr>
          <p:nvPr/>
        </p:nvSpPr>
        <p:spPr bwMode="auto">
          <a:xfrm flipH="1" flipV="1">
            <a:off x="4501069" y="4303011"/>
            <a:ext cx="3118930" cy="461110"/>
          </a:xfrm>
          <a:prstGeom prst="line">
            <a:avLst/>
          </a:prstGeom>
          <a:noFill/>
          <a:ln w="38100">
            <a:solidFill>
              <a:schemeClr val="tx1"/>
            </a:solidFill>
            <a:round/>
            <a:headEnd/>
            <a:tailEnd type="triangle" w="med" len="med"/>
          </a:ln>
        </p:spPr>
        <p:txBody>
          <a:bodyPr/>
          <a:lstStyle/>
          <a:p>
            <a:endParaRPr lang="en-US"/>
          </a:p>
        </p:txBody>
      </p:sp>
      <p:sp>
        <p:nvSpPr>
          <p:cNvPr id="20" name="Text Box 13"/>
          <p:cNvSpPr txBox="1">
            <a:spLocks noChangeArrowheads="1"/>
          </p:cNvSpPr>
          <p:nvPr/>
        </p:nvSpPr>
        <p:spPr bwMode="auto">
          <a:xfrm>
            <a:off x="-15239" y="1752600"/>
            <a:ext cx="1483359" cy="707886"/>
          </a:xfrm>
          <a:prstGeom prst="rect">
            <a:avLst/>
          </a:prstGeom>
          <a:noFill/>
          <a:ln w="9525">
            <a:noFill/>
            <a:miter lim="800000"/>
            <a:headEnd/>
            <a:tailEnd/>
          </a:ln>
        </p:spPr>
        <p:txBody>
          <a:bodyPr wrap="square">
            <a:spAutoFit/>
          </a:bodyPr>
          <a:lstStyle/>
          <a:p>
            <a:r>
              <a:rPr lang="es-HN" sz="2000" dirty="0" err="1" smtClean="0">
                <a:latin typeface="Arial" pitchFamily="34" charset="0"/>
                <a:cs typeface="Arial" pitchFamily="34" charset="0"/>
              </a:rPr>
              <a:t>Honduran</a:t>
            </a:r>
            <a:r>
              <a:rPr lang="es-HN" sz="2000" dirty="0" smtClean="0">
                <a:latin typeface="Arial" pitchFamily="34" charset="0"/>
                <a:cs typeface="Arial" pitchFamily="34" charset="0"/>
              </a:rPr>
              <a:t> </a:t>
            </a:r>
            <a:r>
              <a:rPr lang="es-HN" sz="2000" dirty="0" err="1" smtClean="0">
                <a:latin typeface="Arial" pitchFamily="34" charset="0"/>
                <a:cs typeface="Arial" pitchFamily="34" charset="0"/>
              </a:rPr>
              <a:t>Technician</a:t>
            </a:r>
            <a:endParaRPr lang="es-HN" sz="2000" dirty="0">
              <a:latin typeface="Arial" pitchFamily="34" charset="0"/>
              <a:cs typeface="Arial" pitchFamily="34" charset="0"/>
            </a:endParaRPr>
          </a:p>
        </p:txBody>
      </p:sp>
      <p:sp>
        <p:nvSpPr>
          <p:cNvPr id="21" name="Line 9"/>
          <p:cNvSpPr>
            <a:spLocks noChangeShapeType="1"/>
          </p:cNvSpPr>
          <p:nvPr/>
        </p:nvSpPr>
        <p:spPr bwMode="auto">
          <a:xfrm>
            <a:off x="1258151" y="2106542"/>
            <a:ext cx="1637450" cy="465131"/>
          </a:xfrm>
          <a:prstGeom prst="line">
            <a:avLst/>
          </a:prstGeom>
          <a:noFill/>
          <a:ln w="38100">
            <a:solidFill>
              <a:schemeClr val="tx1"/>
            </a:solidFill>
            <a:round/>
            <a:headEnd/>
            <a:tailEnd type="triangle" w="med" len="med"/>
          </a:ln>
        </p:spPr>
        <p:txBody>
          <a:bodyPr/>
          <a:lstStyle/>
          <a:p>
            <a:endParaRPr lang="en-US"/>
          </a:p>
        </p:txBody>
      </p:sp>
    </p:spTree>
    <p:extLst>
      <p:ext uri="{BB962C8B-B14F-4D97-AF65-F5344CB8AC3E}">
        <p14:creationId xmlns:p14="http://schemas.microsoft.com/office/powerpoint/2010/main" val="28925674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left)">
                                      <p:cBhvr>
                                        <p:cTn id="14" dur="500"/>
                                        <p:tgtEl>
                                          <p:spTgt spid="17"/>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12649"/>
                                        </p:tgtEl>
                                        <p:attrNameLst>
                                          <p:attrName>style.visibility</p:attrName>
                                        </p:attrNameLst>
                                      </p:cBhvr>
                                      <p:to>
                                        <p:strVal val="visible"/>
                                      </p:to>
                                    </p:set>
                                    <p:animEffect transition="in" filter="wipe(left)">
                                      <p:cBhvr>
                                        <p:cTn id="17" dur="500"/>
                                        <p:tgtEl>
                                          <p:spTgt spid="112649"/>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12645"/>
                                        </p:tgtEl>
                                        <p:attrNameLst>
                                          <p:attrName>style.visibility</p:attrName>
                                        </p:attrNameLst>
                                      </p:cBhvr>
                                      <p:to>
                                        <p:strVal val="visible"/>
                                      </p:to>
                                    </p:set>
                                    <p:animEffect transition="in" filter="wipe(left)">
                                      <p:cBhvr>
                                        <p:cTn id="20" dur="500"/>
                                        <p:tgtEl>
                                          <p:spTgt spid="112645"/>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12647"/>
                                        </p:tgtEl>
                                        <p:attrNameLst>
                                          <p:attrName>style.visibility</p:attrName>
                                        </p:attrNameLst>
                                      </p:cBhvr>
                                      <p:to>
                                        <p:strVal val="visible"/>
                                      </p:to>
                                    </p:set>
                                    <p:animEffect transition="in" filter="wipe(left)">
                                      <p:cBhvr>
                                        <p:cTn id="24" dur="500"/>
                                        <p:tgtEl>
                                          <p:spTgt spid="112647"/>
                                        </p:tgtEl>
                                      </p:cBhvr>
                                    </p:animEffect>
                                  </p:childTnLst>
                                </p:cTn>
                              </p:par>
                            </p:childTnLst>
                          </p:cTn>
                        </p:par>
                        <p:par>
                          <p:cTn id="25" fill="hold">
                            <p:stCondLst>
                              <p:cond delay="1500"/>
                            </p:stCondLst>
                            <p:childTnLst>
                              <p:par>
                                <p:cTn id="26" presetID="22" presetClass="entr" presetSubtype="2"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right)">
                                      <p:cBhvr>
                                        <p:cTn id="28" dur="500"/>
                                        <p:tgtEl>
                                          <p:spTgt spid="19"/>
                                        </p:tgtEl>
                                      </p:cBhvr>
                                    </p:animEffect>
                                  </p:childTnLst>
                                </p:cTn>
                              </p:par>
                            </p:childTnLst>
                          </p:cTn>
                        </p:par>
                        <p:par>
                          <p:cTn id="29" fill="hold">
                            <p:stCondLst>
                              <p:cond delay="2000"/>
                            </p:stCondLst>
                            <p:childTnLst>
                              <p:par>
                                <p:cTn id="30" presetID="22" presetClass="entr" presetSubtype="2" fill="hold" grpId="0" nodeType="afterEffect">
                                  <p:stCondLst>
                                    <p:cond delay="0"/>
                                  </p:stCondLst>
                                  <p:childTnLst>
                                    <p:set>
                                      <p:cBhvr>
                                        <p:cTn id="31" dur="1" fill="hold">
                                          <p:stCondLst>
                                            <p:cond delay="0"/>
                                          </p:stCondLst>
                                        </p:cTn>
                                        <p:tgtEl>
                                          <p:spTgt spid="112646"/>
                                        </p:tgtEl>
                                        <p:attrNameLst>
                                          <p:attrName>style.visibility</p:attrName>
                                        </p:attrNameLst>
                                      </p:cBhvr>
                                      <p:to>
                                        <p:strVal val="visible"/>
                                      </p:to>
                                    </p:set>
                                    <p:animEffect transition="in" filter="wipe(right)">
                                      <p:cBhvr>
                                        <p:cTn id="32" dur="500"/>
                                        <p:tgtEl>
                                          <p:spTgt spid="112646"/>
                                        </p:tgtEl>
                                      </p:cBhvr>
                                    </p:animEffect>
                                  </p:childTnLst>
                                </p:cTn>
                              </p:par>
                            </p:childTnLst>
                          </p:cTn>
                        </p:par>
                        <p:par>
                          <p:cTn id="33" fill="hold">
                            <p:stCondLst>
                              <p:cond delay="2500"/>
                            </p:stCondLst>
                            <p:childTnLst>
                              <p:par>
                                <p:cTn id="34" presetID="22" presetClass="entr" presetSubtype="2" fill="hold" grpId="0" nodeType="afterEffect">
                                  <p:stCondLst>
                                    <p:cond delay="0"/>
                                  </p:stCondLst>
                                  <p:childTnLst>
                                    <p:set>
                                      <p:cBhvr>
                                        <p:cTn id="35" dur="1" fill="hold">
                                          <p:stCondLst>
                                            <p:cond delay="0"/>
                                          </p:stCondLst>
                                        </p:cTn>
                                        <p:tgtEl>
                                          <p:spTgt spid="112648"/>
                                        </p:tgtEl>
                                        <p:attrNameLst>
                                          <p:attrName>style.visibility</p:attrName>
                                        </p:attrNameLst>
                                      </p:cBhvr>
                                      <p:to>
                                        <p:strVal val="visible"/>
                                      </p:to>
                                    </p:set>
                                    <p:animEffect transition="in" filter="wipe(right)">
                                      <p:cBhvr>
                                        <p:cTn id="36" dur="500"/>
                                        <p:tgtEl>
                                          <p:spTgt spid="1126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5" grpId="0" animBg="1"/>
      <p:bldP spid="112646" grpId="0" animBg="1"/>
      <p:bldP spid="112647" grpId="0" animBg="1"/>
      <p:bldP spid="112648" grpId="0" animBg="1"/>
      <p:bldP spid="112649" grpId="0" animBg="1"/>
      <p:bldP spid="16" grpId="0" animBg="1"/>
      <p:bldP spid="17" grpId="0" animBg="1"/>
      <p:bldP spid="19" grpId="0" animBg="1"/>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Network</a:t>
            </a:r>
            <a:endParaRPr lang="en-US" dirty="0"/>
          </a:p>
        </p:txBody>
      </p:sp>
      <p:sp>
        <p:nvSpPr>
          <p:cNvPr id="22" name="Rounded Rectangle 21">
            <a:hlinkClick r:id="" action="ppaction://noaction"/>
          </p:cNvPr>
          <p:cNvSpPr/>
          <p:nvPr/>
        </p:nvSpPr>
        <p:spPr>
          <a:xfrm>
            <a:off x="1447800" y="1805485"/>
            <a:ext cx="1828800" cy="1005840"/>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bg1"/>
                </a:solidFill>
              </a:rPr>
              <a:t>Cornell University</a:t>
            </a:r>
          </a:p>
          <a:p>
            <a:pPr algn="ctr"/>
            <a:r>
              <a:rPr lang="en-US" dirty="0" smtClean="0">
                <a:solidFill>
                  <a:schemeClr val="bg1"/>
                </a:solidFill>
              </a:rPr>
              <a:t>AguaClara R&amp;D</a:t>
            </a:r>
          </a:p>
        </p:txBody>
      </p:sp>
      <p:cxnSp>
        <p:nvCxnSpPr>
          <p:cNvPr id="12" name="Elbow Connector 11"/>
          <p:cNvCxnSpPr>
            <a:stCxn id="41" idx="1"/>
            <a:endCxn id="22" idx="3"/>
          </p:cNvCxnSpPr>
          <p:nvPr/>
        </p:nvCxnSpPr>
        <p:spPr>
          <a:xfrm rot="10800000">
            <a:off x="3276600" y="2321105"/>
            <a:ext cx="342900" cy="0"/>
          </a:xfrm>
          <a:prstGeom prst="curvedConnector3">
            <a:avLst>
              <a:gd name="adj1" fmla="val 50000"/>
            </a:avLst>
          </a:prstGeom>
          <a:ln w="25400">
            <a:prstDash val="solid"/>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1" name="Elbow Connector 11"/>
          <p:cNvCxnSpPr>
            <a:stCxn id="20" idx="2"/>
            <a:endCxn id="87" idx="0"/>
          </p:cNvCxnSpPr>
          <p:nvPr/>
        </p:nvCxnSpPr>
        <p:spPr>
          <a:xfrm rot="5400000">
            <a:off x="5968524" y="2544439"/>
            <a:ext cx="604493" cy="1174460"/>
          </a:xfrm>
          <a:prstGeom prst="curvedConnector3">
            <a:avLst>
              <a:gd name="adj1" fmla="val 50000"/>
            </a:avLst>
          </a:prstGeom>
          <a:ln w="25400">
            <a:prstDash val="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5" name="Elbow Connector 11"/>
          <p:cNvCxnSpPr>
            <a:stCxn id="20" idx="2"/>
            <a:endCxn id="19" idx="0"/>
          </p:cNvCxnSpPr>
          <p:nvPr/>
        </p:nvCxnSpPr>
        <p:spPr>
          <a:xfrm rot="16200000" flipH="1">
            <a:off x="7073424" y="2613999"/>
            <a:ext cx="604493" cy="1035340"/>
          </a:xfrm>
          <a:prstGeom prst="curvedConnector3">
            <a:avLst>
              <a:gd name="adj1" fmla="val 50000"/>
            </a:avLst>
          </a:prstGeom>
          <a:ln w="25400">
            <a:prstDash val="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4" name="Group 43"/>
          <p:cNvGrpSpPr/>
          <p:nvPr/>
        </p:nvGrpSpPr>
        <p:grpSpPr>
          <a:xfrm>
            <a:off x="116552" y="4655916"/>
            <a:ext cx="3272095" cy="369332"/>
            <a:chOff x="609600" y="5257800"/>
            <a:chExt cx="3272095" cy="369332"/>
          </a:xfrm>
        </p:grpSpPr>
        <p:cxnSp>
          <p:nvCxnSpPr>
            <p:cNvPr id="31" name="Straight Connector 30"/>
            <p:cNvCxnSpPr/>
            <p:nvPr/>
          </p:nvCxnSpPr>
          <p:spPr>
            <a:xfrm>
              <a:off x="609600" y="5442466"/>
              <a:ext cx="1143000" cy="0"/>
            </a:xfrm>
            <a:prstGeom prst="line">
              <a:avLst/>
            </a:prstGeom>
            <a:ln w="25400">
              <a:prstDash val="solid"/>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905000" y="5257800"/>
              <a:ext cx="1976695" cy="369332"/>
            </a:xfrm>
            <a:prstGeom prst="rect">
              <a:avLst/>
            </a:prstGeom>
            <a:noFill/>
          </p:spPr>
          <p:txBody>
            <a:bodyPr wrap="none" rtlCol="0">
              <a:spAutoFit/>
            </a:bodyPr>
            <a:lstStyle/>
            <a:p>
              <a:r>
                <a:rPr lang="en-US" dirty="0" smtClean="0"/>
                <a:t>Innovation support</a:t>
              </a:r>
              <a:endParaRPr lang="en-US" dirty="0" smtClean="0">
                <a:latin typeface="+mn-lt"/>
              </a:endParaRPr>
            </a:p>
          </p:txBody>
        </p:sp>
      </p:grpSp>
      <p:grpSp>
        <p:nvGrpSpPr>
          <p:cNvPr id="5" name="Group 44"/>
          <p:cNvGrpSpPr/>
          <p:nvPr/>
        </p:nvGrpSpPr>
        <p:grpSpPr>
          <a:xfrm>
            <a:off x="116552" y="5151216"/>
            <a:ext cx="4671389" cy="369332"/>
            <a:chOff x="609600" y="5791200"/>
            <a:chExt cx="4671389" cy="369332"/>
          </a:xfrm>
        </p:grpSpPr>
        <p:cxnSp>
          <p:nvCxnSpPr>
            <p:cNvPr id="32" name="Straight Connector 31"/>
            <p:cNvCxnSpPr/>
            <p:nvPr/>
          </p:nvCxnSpPr>
          <p:spPr>
            <a:xfrm>
              <a:off x="609600" y="5975866"/>
              <a:ext cx="1143000"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5000" y="5791200"/>
              <a:ext cx="3375989" cy="369332"/>
            </a:xfrm>
            <a:prstGeom prst="rect">
              <a:avLst/>
            </a:prstGeom>
            <a:noFill/>
          </p:spPr>
          <p:txBody>
            <a:bodyPr wrap="none" rtlCol="0">
              <a:spAutoFit/>
            </a:bodyPr>
            <a:lstStyle/>
            <a:p>
              <a:r>
                <a:rPr lang="en-US" dirty="0" smtClean="0"/>
                <a:t>Implementation technical support</a:t>
              </a:r>
              <a:endParaRPr lang="en-US" dirty="0" smtClean="0">
                <a:latin typeface="+mn-lt"/>
              </a:endParaRPr>
            </a:p>
          </p:txBody>
        </p:sp>
      </p:grpSp>
      <p:grpSp>
        <p:nvGrpSpPr>
          <p:cNvPr id="6" name="Group 45"/>
          <p:cNvGrpSpPr/>
          <p:nvPr/>
        </p:nvGrpSpPr>
        <p:grpSpPr>
          <a:xfrm>
            <a:off x="116552" y="5646516"/>
            <a:ext cx="4861761" cy="369332"/>
            <a:chOff x="609600" y="6248400"/>
            <a:chExt cx="4861761" cy="369332"/>
          </a:xfrm>
        </p:grpSpPr>
        <p:cxnSp>
          <p:nvCxnSpPr>
            <p:cNvPr id="33" name="Straight Connector 32"/>
            <p:cNvCxnSpPr/>
            <p:nvPr/>
          </p:nvCxnSpPr>
          <p:spPr>
            <a:xfrm>
              <a:off x="609600" y="6433066"/>
              <a:ext cx="1143000" cy="0"/>
            </a:xfrm>
            <a:prstGeom prst="line">
              <a:avLst/>
            </a:prstGeom>
            <a:ln w="50800">
              <a:solidFill>
                <a:srgbClr val="00B050"/>
              </a:solidFill>
              <a:prstDash val="solid"/>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905000" y="6248400"/>
              <a:ext cx="3566361" cy="369332"/>
            </a:xfrm>
            <a:prstGeom prst="rect">
              <a:avLst/>
            </a:prstGeom>
            <a:noFill/>
          </p:spPr>
          <p:txBody>
            <a:bodyPr wrap="none" rtlCol="0">
              <a:spAutoFit/>
            </a:bodyPr>
            <a:lstStyle/>
            <a:p>
              <a:r>
                <a:rPr lang="en-US" dirty="0" smtClean="0"/>
                <a:t>Design and implementation support</a:t>
              </a:r>
              <a:endParaRPr lang="en-US" dirty="0" smtClean="0">
                <a:latin typeface="+mn-lt"/>
              </a:endParaRPr>
            </a:p>
          </p:txBody>
        </p:sp>
      </p:grpSp>
      <p:cxnSp>
        <p:nvCxnSpPr>
          <p:cNvPr id="37" name="Elbow Connector 11"/>
          <p:cNvCxnSpPr>
            <a:stCxn id="87" idx="1"/>
            <a:endCxn id="79" idx="3"/>
          </p:cNvCxnSpPr>
          <p:nvPr/>
        </p:nvCxnSpPr>
        <p:spPr>
          <a:xfrm flipH="1">
            <a:off x="4426240" y="3814916"/>
            <a:ext cx="304800" cy="0"/>
          </a:xfrm>
          <a:prstGeom prst="straightConnector1">
            <a:avLst/>
          </a:prstGeom>
          <a:ln w="25400">
            <a:prstDash val="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87" name="Rounded Rectangle 86">
            <a:hlinkClick r:id="rId3" action="ppaction://hlinksldjump"/>
          </p:cNvPr>
          <p:cNvSpPr/>
          <p:nvPr/>
        </p:nvSpPr>
        <p:spPr>
          <a:xfrm>
            <a:off x="4731040" y="3433916"/>
            <a:ext cx="1905000" cy="762000"/>
          </a:xfrm>
          <a:prstGeom prst="roundRect">
            <a:avLst/>
          </a:prstGeom>
          <a:solidFill>
            <a:schemeClr val="accent3">
              <a:lumMod val="40000"/>
              <a:lumOff val="6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2"/>
                </a:solidFill>
              </a:rPr>
              <a:t>Guatemala AP  INFOM </a:t>
            </a:r>
            <a:endParaRPr lang="en-US" dirty="0">
              <a:solidFill>
                <a:schemeClr val="tx2"/>
              </a:solidFill>
            </a:endParaRPr>
          </a:p>
        </p:txBody>
      </p:sp>
      <p:sp>
        <p:nvSpPr>
          <p:cNvPr id="19" name="Rounded Rectangle 18">
            <a:hlinkClick r:id="rId3" action="ppaction://hlinksldjump"/>
          </p:cNvPr>
          <p:cNvSpPr/>
          <p:nvPr/>
        </p:nvSpPr>
        <p:spPr>
          <a:xfrm>
            <a:off x="6940840" y="3433916"/>
            <a:ext cx="1905000" cy="762000"/>
          </a:xfrm>
          <a:prstGeom prst="roundRect">
            <a:avLst/>
          </a:prstGeom>
          <a:solidFill>
            <a:schemeClr val="accent3">
              <a:lumMod val="40000"/>
              <a:lumOff val="6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2"/>
                </a:solidFill>
              </a:rPr>
              <a:t>Nicaragua AP CARE</a:t>
            </a:r>
            <a:endParaRPr lang="en-US" dirty="0">
              <a:solidFill>
                <a:schemeClr val="tx2"/>
              </a:solidFill>
            </a:endParaRPr>
          </a:p>
        </p:txBody>
      </p:sp>
      <p:cxnSp>
        <p:nvCxnSpPr>
          <p:cNvPr id="40" name="Elbow Connector 11"/>
          <p:cNvCxnSpPr>
            <a:stCxn id="19" idx="1"/>
            <a:endCxn id="87" idx="3"/>
          </p:cNvCxnSpPr>
          <p:nvPr/>
        </p:nvCxnSpPr>
        <p:spPr>
          <a:xfrm flipH="1">
            <a:off x="6636040" y="3814916"/>
            <a:ext cx="304800" cy="0"/>
          </a:xfrm>
          <a:prstGeom prst="straightConnector1">
            <a:avLst/>
          </a:prstGeom>
          <a:ln w="25400">
            <a:prstDash val="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41" name="Rounded Rectangle 40">
            <a:hlinkClick r:id="rId4" action="ppaction://hlinksldjump"/>
          </p:cNvPr>
          <p:cNvSpPr/>
          <p:nvPr/>
        </p:nvSpPr>
        <p:spPr>
          <a:xfrm>
            <a:off x="3619500" y="1805485"/>
            <a:ext cx="1828800" cy="10058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AguaClara Inc.</a:t>
            </a:r>
            <a:endParaRPr lang="en-US" dirty="0"/>
          </a:p>
        </p:txBody>
      </p:sp>
      <p:cxnSp>
        <p:nvCxnSpPr>
          <p:cNvPr id="42" name="Elbow Connector 11"/>
          <p:cNvCxnSpPr>
            <a:stCxn id="41" idx="2"/>
            <a:endCxn id="87" idx="0"/>
          </p:cNvCxnSpPr>
          <p:nvPr/>
        </p:nvCxnSpPr>
        <p:spPr>
          <a:xfrm rot="16200000" flipH="1">
            <a:off x="4797425" y="2547800"/>
            <a:ext cx="622591" cy="1149640"/>
          </a:xfrm>
          <a:prstGeom prst="curvedConnector3">
            <a:avLst>
              <a:gd name="adj1" fmla="val 50000"/>
            </a:avLst>
          </a:prstGeom>
          <a:ln w="25400">
            <a:solidFill>
              <a:srgbClr val="00B050"/>
            </a:solidFill>
            <a:prstDash val="solid"/>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2" name="Elbow Connector 11"/>
          <p:cNvCxnSpPr>
            <a:stCxn id="41" idx="2"/>
            <a:endCxn id="19" idx="0"/>
          </p:cNvCxnSpPr>
          <p:nvPr/>
        </p:nvCxnSpPr>
        <p:spPr>
          <a:xfrm rot="16200000" flipH="1">
            <a:off x="5902325" y="1442900"/>
            <a:ext cx="622591" cy="3359440"/>
          </a:xfrm>
          <a:prstGeom prst="curvedConnector3">
            <a:avLst>
              <a:gd name="adj1" fmla="val 50000"/>
            </a:avLst>
          </a:prstGeom>
          <a:ln w="25400">
            <a:solidFill>
              <a:srgbClr val="00B050"/>
            </a:solidFill>
            <a:prstDash val="solid"/>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50" name="Elbow Connector 11"/>
          <p:cNvCxnSpPr>
            <a:stCxn id="20" idx="2"/>
            <a:endCxn id="79" idx="0"/>
          </p:cNvCxnSpPr>
          <p:nvPr/>
        </p:nvCxnSpPr>
        <p:spPr>
          <a:xfrm rot="5400000">
            <a:off x="4863624" y="1439539"/>
            <a:ext cx="604493" cy="3384260"/>
          </a:xfrm>
          <a:prstGeom prst="curvedConnector3">
            <a:avLst>
              <a:gd name="adj1" fmla="val 50000"/>
            </a:avLst>
          </a:prstGeom>
          <a:ln w="25400">
            <a:prstDash val="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58" name="Elbow Connector 11"/>
          <p:cNvCxnSpPr>
            <a:stCxn id="22" idx="0"/>
            <a:endCxn id="20" idx="0"/>
          </p:cNvCxnSpPr>
          <p:nvPr/>
        </p:nvCxnSpPr>
        <p:spPr>
          <a:xfrm rot="16200000" flipH="1">
            <a:off x="4601051" y="-433366"/>
            <a:ext cx="18098" cy="4495800"/>
          </a:xfrm>
          <a:prstGeom prst="curvedConnector3">
            <a:avLst>
              <a:gd name="adj1" fmla="val -1263123"/>
            </a:avLst>
          </a:prstGeom>
          <a:ln w="25400">
            <a:prstDash val="solid"/>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75" name="Rounded Rectangle 74">
            <a:hlinkClick r:id="rId3" action="ppaction://hlinksldjump"/>
          </p:cNvPr>
          <p:cNvSpPr/>
          <p:nvPr/>
        </p:nvSpPr>
        <p:spPr>
          <a:xfrm>
            <a:off x="311440" y="3433916"/>
            <a:ext cx="1905000" cy="762000"/>
          </a:xfrm>
          <a:prstGeom prst="roundRect">
            <a:avLst/>
          </a:prstGeom>
          <a:solidFill>
            <a:schemeClr val="accent3">
              <a:lumMod val="40000"/>
              <a:lumOff val="6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2"/>
                </a:solidFill>
              </a:rPr>
              <a:t>Ethiopia AP </a:t>
            </a:r>
            <a:br>
              <a:rPr lang="en-US" dirty="0" smtClean="0">
                <a:solidFill>
                  <a:schemeClr val="tx2"/>
                </a:solidFill>
              </a:rPr>
            </a:br>
            <a:r>
              <a:rPr lang="en-US" dirty="0" smtClean="0">
                <a:solidFill>
                  <a:schemeClr val="tx2"/>
                </a:solidFill>
              </a:rPr>
              <a:t>Bahir Dar U</a:t>
            </a:r>
            <a:endParaRPr lang="en-US" dirty="0">
              <a:solidFill>
                <a:schemeClr val="tx2"/>
              </a:solidFill>
            </a:endParaRPr>
          </a:p>
        </p:txBody>
      </p:sp>
      <p:cxnSp>
        <p:nvCxnSpPr>
          <p:cNvPr id="77" name="Elbow Connector 11"/>
          <p:cNvCxnSpPr>
            <a:stCxn id="79" idx="1"/>
            <a:endCxn id="75" idx="3"/>
          </p:cNvCxnSpPr>
          <p:nvPr/>
        </p:nvCxnSpPr>
        <p:spPr>
          <a:xfrm flipH="1">
            <a:off x="2216440" y="3814916"/>
            <a:ext cx="304800" cy="0"/>
          </a:xfrm>
          <a:prstGeom prst="straightConnector1">
            <a:avLst/>
          </a:prstGeom>
          <a:ln w="25400">
            <a:prstDash val="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79" name="Rounded Rectangle 78">
            <a:hlinkClick r:id="rId3" action="ppaction://hlinksldjump"/>
          </p:cNvPr>
          <p:cNvSpPr/>
          <p:nvPr/>
        </p:nvSpPr>
        <p:spPr>
          <a:xfrm>
            <a:off x="2521240" y="3433916"/>
            <a:ext cx="1905000" cy="762000"/>
          </a:xfrm>
          <a:prstGeom prst="roundRect">
            <a:avLst/>
          </a:prstGeom>
          <a:solidFill>
            <a:schemeClr val="accent3">
              <a:lumMod val="40000"/>
              <a:lumOff val="6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2"/>
                </a:solidFill>
              </a:rPr>
              <a:t>Colombia AP </a:t>
            </a:r>
            <a:br>
              <a:rPr lang="en-US" dirty="0" smtClean="0">
                <a:solidFill>
                  <a:schemeClr val="tx2"/>
                </a:solidFill>
              </a:rPr>
            </a:br>
            <a:r>
              <a:rPr lang="en-US" dirty="0" err="1" smtClean="0">
                <a:solidFill>
                  <a:schemeClr val="tx2"/>
                </a:solidFill>
              </a:rPr>
              <a:t>AguaNova</a:t>
            </a:r>
            <a:endParaRPr lang="en-US" dirty="0">
              <a:solidFill>
                <a:schemeClr val="tx2"/>
              </a:solidFill>
            </a:endParaRPr>
          </a:p>
        </p:txBody>
      </p:sp>
      <p:cxnSp>
        <p:nvCxnSpPr>
          <p:cNvPr id="82" name="Elbow Connector 11"/>
          <p:cNvCxnSpPr>
            <a:stCxn id="41" idx="2"/>
            <a:endCxn id="79" idx="0"/>
          </p:cNvCxnSpPr>
          <p:nvPr/>
        </p:nvCxnSpPr>
        <p:spPr>
          <a:xfrm rot="5400000">
            <a:off x="3692525" y="2592540"/>
            <a:ext cx="622591" cy="1060160"/>
          </a:xfrm>
          <a:prstGeom prst="curvedConnector3">
            <a:avLst>
              <a:gd name="adj1" fmla="val 50000"/>
            </a:avLst>
          </a:prstGeom>
          <a:ln w="25400">
            <a:solidFill>
              <a:srgbClr val="00B050"/>
            </a:solidFill>
            <a:prstDash val="solid"/>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85" name="Elbow Connector 11"/>
          <p:cNvCxnSpPr>
            <a:stCxn id="41" idx="2"/>
            <a:endCxn id="75" idx="0"/>
          </p:cNvCxnSpPr>
          <p:nvPr/>
        </p:nvCxnSpPr>
        <p:spPr>
          <a:xfrm rot="5400000">
            <a:off x="2587625" y="1487640"/>
            <a:ext cx="622591" cy="3269960"/>
          </a:xfrm>
          <a:prstGeom prst="curvedConnector3">
            <a:avLst>
              <a:gd name="adj1" fmla="val 50000"/>
            </a:avLst>
          </a:prstGeom>
          <a:ln w="25400">
            <a:solidFill>
              <a:srgbClr val="00B050"/>
            </a:solidFill>
            <a:prstDash val="solid"/>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09" name="Elbow Connector 11"/>
          <p:cNvCxnSpPr>
            <a:stCxn id="20" idx="2"/>
            <a:endCxn id="75" idx="0"/>
          </p:cNvCxnSpPr>
          <p:nvPr/>
        </p:nvCxnSpPr>
        <p:spPr>
          <a:xfrm rot="5400000">
            <a:off x="3758724" y="334639"/>
            <a:ext cx="604493" cy="5594060"/>
          </a:xfrm>
          <a:prstGeom prst="curvedConnector3">
            <a:avLst>
              <a:gd name="adj1" fmla="val 50000"/>
            </a:avLst>
          </a:prstGeom>
          <a:ln w="25400">
            <a:prstDash val="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113" name="TextBox 112"/>
          <p:cNvSpPr txBox="1"/>
          <p:nvPr/>
        </p:nvSpPr>
        <p:spPr>
          <a:xfrm>
            <a:off x="5581022" y="4637590"/>
            <a:ext cx="3250535" cy="1477328"/>
          </a:xfrm>
          <a:prstGeom prst="rect">
            <a:avLst/>
          </a:prstGeom>
          <a:noFill/>
        </p:spPr>
        <p:txBody>
          <a:bodyPr wrap="square" rtlCol="0">
            <a:spAutoFit/>
          </a:bodyPr>
          <a:lstStyle/>
          <a:p>
            <a:r>
              <a:rPr lang="en-US" dirty="0" smtClean="0">
                <a:latin typeface="+mn-lt"/>
              </a:rPr>
              <a:t>The number of AguaClara Partners (AP) will increase. </a:t>
            </a:r>
            <a:r>
              <a:rPr lang="en-US" dirty="0" smtClean="0"/>
              <a:t>Each AP will create a network of communities with AguaClara facilities.</a:t>
            </a:r>
            <a:endParaRPr lang="en-US" dirty="0" smtClean="0">
              <a:latin typeface="+mn-lt"/>
            </a:endParaRPr>
          </a:p>
        </p:txBody>
      </p:sp>
      <p:sp>
        <p:nvSpPr>
          <p:cNvPr id="38" name="TextBox 37"/>
          <p:cNvSpPr txBox="1"/>
          <p:nvPr/>
        </p:nvSpPr>
        <p:spPr>
          <a:xfrm>
            <a:off x="616240" y="4272116"/>
            <a:ext cx="1124219" cy="369332"/>
          </a:xfrm>
          <a:prstGeom prst="rect">
            <a:avLst/>
          </a:prstGeom>
          <a:noFill/>
        </p:spPr>
        <p:txBody>
          <a:bodyPr wrap="none" rtlCol="0">
            <a:spAutoFit/>
          </a:bodyPr>
          <a:lstStyle/>
          <a:p>
            <a:r>
              <a:rPr lang="en-US" dirty="0" smtClean="0">
                <a:latin typeface="+mn-lt"/>
              </a:rPr>
              <a:t>University</a:t>
            </a:r>
          </a:p>
        </p:txBody>
      </p:sp>
      <p:sp>
        <p:nvSpPr>
          <p:cNvPr id="39" name="TextBox 38"/>
          <p:cNvSpPr txBox="1"/>
          <p:nvPr/>
        </p:nvSpPr>
        <p:spPr>
          <a:xfrm>
            <a:off x="2535466" y="4272116"/>
            <a:ext cx="1890774" cy="369332"/>
          </a:xfrm>
          <a:prstGeom prst="rect">
            <a:avLst/>
          </a:prstGeom>
          <a:noFill/>
        </p:spPr>
        <p:txBody>
          <a:bodyPr wrap="none" rtlCol="0">
            <a:spAutoFit/>
          </a:bodyPr>
          <a:lstStyle/>
          <a:p>
            <a:r>
              <a:rPr lang="en-US" dirty="0" smtClean="0">
                <a:latin typeface="+mn-lt"/>
              </a:rPr>
              <a:t>Private Contractor</a:t>
            </a:r>
          </a:p>
        </p:txBody>
      </p:sp>
      <p:sp>
        <p:nvSpPr>
          <p:cNvPr id="43" name="TextBox 42"/>
          <p:cNvSpPr txBox="1"/>
          <p:nvPr/>
        </p:nvSpPr>
        <p:spPr>
          <a:xfrm>
            <a:off x="4578640" y="4272116"/>
            <a:ext cx="2194447" cy="369332"/>
          </a:xfrm>
          <a:prstGeom prst="rect">
            <a:avLst/>
          </a:prstGeom>
          <a:noFill/>
        </p:spPr>
        <p:txBody>
          <a:bodyPr wrap="none" rtlCol="0">
            <a:spAutoFit/>
          </a:bodyPr>
          <a:lstStyle/>
          <a:p>
            <a:r>
              <a:rPr lang="en-US" dirty="0" smtClean="0">
                <a:latin typeface="+mn-lt"/>
              </a:rPr>
              <a:t>Government Ministry</a:t>
            </a:r>
          </a:p>
        </p:txBody>
      </p:sp>
      <p:sp>
        <p:nvSpPr>
          <p:cNvPr id="44" name="TextBox 43"/>
          <p:cNvSpPr txBox="1"/>
          <p:nvPr/>
        </p:nvSpPr>
        <p:spPr>
          <a:xfrm>
            <a:off x="7017040" y="4272116"/>
            <a:ext cx="1899559" cy="369332"/>
          </a:xfrm>
          <a:prstGeom prst="rect">
            <a:avLst/>
          </a:prstGeom>
          <a:noFill/>
        </p:spPr>
        <p:txBody>
          <a:bodyPr wrap="none" rtlCol="0">
            <a:spAutoFit/>
          </a:bodyPr>
          <a:lstStyle/>
          <a:p>
            <a:r>
              <a:rPr lang="en-US" dirty="0" smtClean="0">
                <a:latin typeface="+mn-lt"/>
              </a:rPr>
              <a:t>International NGO</a:t>
            </a:r>
          </a:p>
        </p:txBody>
      </p:sp>
      <p:grpSp>
        <p:nvGrpSpPr>
          <p:cNvPr id="53" name="Group 52"/>
          <p:cNvGrpSpPr/>
          <p:nvPr/>
        </p:nvGrpSpPr>
        <p:grpSpPr>
          <a:xfrm>
            <a:off x="5791200" y="1823583"/>
            <a:ext cx="2133600" cy="1005840"/>
            <a:chOff x="5791200" y="1643062"/>
            <a:chExt cx="2133600" cy="1005840"/>
          </a:xfrm>
        </p:grpSpPr>
        <p:sp>
          <p:nvSpPr>
            <p:cNvPr id="20" name="Rounded Rectangle 19">
              <a:hlinkClick r:id="rId5" action="ppaction://hlinksldjump"/>
            </p:cNvPr>
            <p:cNvSpPr/>
            <p:nvPr/>
          </p:nvSpPr>
          <p:spPr>
            <a:xfrm>
              <a:off x="5791200" y="1643062"/>
              <a:ext cx="2133600" cy="100584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2"/>
                  </a:solidFill>
                </a:rPr>
                <a:t>Implementation</a:t>
              </a:r>
            </a:p>
            <a:p>
              <a:pPr algn="ctr"/>
              <a:r>
                <a:rPr lang="en-US" dirty="0" smtClean="0">
                  <a:solidFill>
                    <a:schemeClr val="tx2"/>
                  </a:solidFill>
                </a:rPr>
                <a:t>&amp; </a:t>
              </a:r>
              <a:r>
                <a:rPr lang="en-US" b="1" dirty="0" smtClean="0">
                  <a:solidFill>
                    <a:schemeClr val="tx2"/>
                  </a:solidFill>
                </a:rPr>
                <a:t>Innovation </a:t>
              </a:r>
            </a:p>
            <a:p>
              <a:pPr algn="ctr"/>
              <a:r>
                <a:rPr lang="en-US" dirty="0" smtClean="0">
                  <a:solidFill>
                    <a:schemeClr val="tx2"/>
                  </a:solidFill>
                </a:rPr>
                <a:t>Partner (APP)</a:t>
              </a:r>
              <a:endParaRPr lang="en-US" dirty="0">
                <a:solidFill>
                  <a:schemeClr val="tx2"/>
                </a:solidFill>
              </a:endParaRPr>
            </a:p>
          </p:txBody>
        </p:sp>
        <p:pic>
          <p:nvPicPr>
            <p:cNvPr id="45" name="Picture 7" descr="http://aguaclara.cornell.edu/resources/app_logo.png"/>
            <p:cNvPicPr>
              <a:picLocks noChangeAspect="1" noChangeArrowheads="1"/>
            </p:cNvPicPr>
            <p:nvPr/>
          </p:nvPicPr>
          <p:blipFill>
            <a:blip r:embed="rId6" cstate="screen"/>
            <a:srcRect/>
            <a:stretch>
              <a:fillRect/>
            </a:stretch>
          </p:blipFill>
          <p:spPr bwMode="auto">
            <a:xfrm>
              <a:off x="7543800" y="2057400"/>
              <a:ext cx="322702" cy="465814"/>
            </a:xfrm>
            <a:prstGeom prst="rect">
              <a:avLst/>
            </a:prstGeom>
            <a:noFill/>
          </p:spPr>
        </p:pic>
      </p:grpSp>
      <p:cxnSp>
        <p:nvCxnSpPr>
          <p:cNvPr id="46" name="Elbow Connector 11"/>
          <p:cNvCxnSpPr/>
          <p:nvPr/>
        </p:nvCxnSpPr>
        <p:spPr>
          <a:xfrm rot="10800000">
            <a:off x="5448300" y="2321105"/>
            <a:ext cx="342900" cy="0"/>
          </a:xfrm>
          <a:prstGeom prst="curvedConnector3">
            <a:avLst>
              <a:gd name="adj1" fmla="val 50000"/>
            </a:avLst>
          </a:prstGeom>
          <a:ln w="25400">
            <a:solidFill>
              <a:srgbClr val="00B050"/>
            </a:solidFill>
            <a:prstDash val="solid"/>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61799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Contents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
        <p:nvSpPr>
          <p:cNvPr id="3" name="Content Placeholder 2"/>
          <p:cNvSpPr>
            <a:spLocks noGrp="1"/>
          </p:cNvSpPr>
          <p:nvPr>
            <p:ph idx="1"/>
          </p:nvPr>
        </p:nvSpPr>
        <p:spPr>
          <a:xfrm>
            <a:off x="3810000" y="1752600"/>
            <a:ext cx="5943600" cy="4343400"/>
          </a:xfrm>
        </p:spPr>
        <p:txBody>
          <a:bodyPr>
            <a:normAutofit/>
          </a:bodyPr>
          <a:lstStyle/>
          <a:p>
            <a:pPr>
              <a:buBlip>
                <a:blip r:embed="rId2"/>
              </a:buBlip>
            </a:pPr>
            <a:r>
              <a:rPr lang="en-US" dirty="0" smtClean="0">
                <a:solidFill>
                  <a:schemeClr val="bg1">
                    <a:lumMod val="50000"/>
                  </a:schemeClr>
                </a:solidFill>
                <a:effectLst/>
                <a:latin typeface="Nyala" pitchFamily="2" charset="0"/>
                <a:cs typeface="Times New Roman" pitchFamily="18" charset="0"/>
              </a:rPr>
              <a:t>Who Are We? </a:t>
            </a:r>
          </a:p>
          <a:p>
            <a:pPr>
              <a:buBlip>
                <a:blip r:embed="rId2"/>
              </a:buBlip>
            </a:pPr>
            <a:r>
              <a:rPr lang="en-US" dirty="0" smtClean="0">
                <a:solidFill>
                  <a:schemeClr val="bg1">
                    <a:lumMod val="50000"/>
                  </a:schemeClr>
                </a:solidFill>
                <a:effectLst/>
                <a:latin typeface="Nyala" pitchFamily="2" charset="0"/>
                <a:cs typeface="Times New Roman" pitchFamily="18" charset="0"/>
              </a:rPr>
              <a:t>Why Conventional Technologies Fail</a:t>
            </a:r>
          </a:p>
          <a:p>
            <a:pPr>
              <a:buBlip>
                <a:blip r:embed="rId2"/>
              </a:buBlip>
            </a:pPr>
            <a:r>
              <a:rPr lang="es-HN" dirty="0" err="1" smtClean="0">
                <a:solidFill>
                  <a:schemeClr val="bg1">
                    <a:lumMod val="50000"/>
                  </a:schemeClr>
                </a:solidFill>
                <a:effectLst/>
                <a:latin typeface="Nyala" pitchFamily="2" charset="0"/>
                <a:cs typeface="Times New Roman" pitchFamily="18" charset="0"/>
              </a:rPr>
              <a:t>Our</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Design</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Philosophy</a:t>
            </a:r>
            <a:endParaRPr lang="en-US" dirty="0" smtClean="0">
              <a:solidFill>
                <a:schemeClr val="bg1">
                  <a:lumMod val="50000"/>
                </a:schemeClr>
              </a:solidFill>
              <a:effectLst/>
              <a:latin typeface="Nyala" pitchFamily="2" charset="0"/>
              <a:cs typeface="Times New Roman" pitchFamily="18" charset="0"/>
            </a:endParaRPr>
          </a:p>
          <a:p>
            <a:pPr>
              <a:buBlip>
                <a:blip r:embed="rId2"/>
              </a:buBlip>
            </a:pPr>
            <a:r>
              <a:rPr lang="es-HN" dirty="0" err="1" smtClean="0">
                <a:solidFill>
                  <a:schemeClr val="bg1">
                    <a:lumMod val="50000"/>
                  </a:schemeClr>
                </a:solidFill>
                <a:effectLst/>
                <a:latin typeface="Nyala" pitchFamily="2" charset="0"/>
                <a:cs typeface="Times New Roman" pitchFamily="18" charset="0"/>
              </a:rPr>
              <a:t>The</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Automated</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Design</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Tool</a:t>
            </a:r>
            <a:endParaRPr lang="es-HN" dirty="0" smtClean="0">
              <a:solidFill>
                <a:schemeClr val="bg1">
                  <a:lumMod val="50000"/>
                </a:schemeClr>
              </a:solidFill>
              <a:effectLst/>
              <a:latin typeface="Nyala" pitchFamily="2" charset="0"/>
              <a:cs typeface="Times New Roman" pitchFamily="18" charset="0"/>
            </a:endParaRPr>
          </a:p>
          <a:p>
            <a:pPr>
              <a:buBlip>
                <a:blip r:embed="rId2"/>
              </a:buBlip>
            </a:pPr>
            <a:r>
              <a:rPr lang="es-HN" dirty="0" err="1" smtClean="0">
                <a:solidFill>
                  <a:schemeClr val="bg1">
                    <a:lumMod val="50000"/>
                  </a:schemeClr>
                </a:solidFill>
                <a:latin typeface="Nyala" pitchFamily="2" charset="0"/>
                <a:cs typeface="Times New Roman" pitchFamily="18" charset="0"/>
              </a:rPr>
              <a:t>How</a:t>
            </a:r>
            <a:r>
              <a:rPr lang="es-HN" dirty="0" smtClean="0">
                <a:solidFill>
                  <a:schemeClr val="bg1">
                    <a:lumMod val="50000"/>
                  </a:schemeClr>
                </a:solidFill>
                <a:latin typeface="Nyala" pitchFamily="2" charset="0"/>
                <a:cs typeface="Times New Roman" pitchFamily="18" charset="0"/>
              </a:rPr>
              <a:t> </a:t>
            </a:r>
            <a:r>
              <a:rPr lang="es-HN" dirty="0" err="1" smtClean="0">
                <a:solidFill>
                  <a:schemeClr val="bg1">
                    <a:lumMod val="50000"/>
                  </a:schemeClr>
                </a:solidFill>
                <a:latin typeface="Nyala" pitchFamily="2" charset="0"/>
                <a:cs typeface="Times New Roman" pitchFamily="18" charset="0"/>
              </a:rPr>
              <a:t>We</a:t>
            </a:r>
            <a:r>
              <a:rPr lang="es-HN" dirty="0" smtClean="0">
                <a:solidFill>
                  <a:schemeClr val="bg1">
                    <a:lumMod val="50000"/>
                  </a:schemeClr>
                </a:solidFill>
                <a:latin typeface="Nyala" pitchFamily="2" charset="0"/>
                <a:cs typeface="Times New Roman" pitchFamily="18" charset="0"/>
              </a:rPr>
              <a:t> </a:t>
            </a:r>
            <a:r>
              <a:rPr lang="es-HN" dirty="0" err="1" smtClean="0">
                <a:solidFill>
                  <a:schemeClr val="bg1">
                    <a:lumMod val="50000"/>
                  </a:schemeClr>
                </a:solidFill>
                <a:latin typeface="Nyala" pitchFamily="2" charset="0"/>
                <a:cs typeface="Times New Roman" pitchFamily="18" charset="0"/>
              </a:rPr>
              <a:t>Innovate</a:t>
            </a:r>
            <a:endParaRPr lang="en-US" dirty="0" smtClean="0">
              <a:solidFill>
                <a:schemeClr val="bg1">
                  <a:lumMod val="50000"/>
                </a:schemeClr>
              </a:solidFill>
              <a:effectLst/>
              <a:latin typeface="Nyala" pitchFamily="2" charset="0"/>
              <a:cs typeface="Times New Roman" pitchFamily="18" charset="0"/>
            </a:endParaRPr>
          </a:p>
          <a:p>
            <a:pPr>
              <a:buBlip>
                <a:blip r:embed="rId2"/>
              </a:buBlip>
            </a:pPr>
            <a:r>
              <a:rPr lang="es-HN" dirty="0" err="1" smtClean="0">
                <a:solidFill>
                  <a:schemeClr val="bg1">
                    <a:lumMod val="50000"/>
                  </a:schemeClr>
                </a:solidFill>
                <a:effectLst/>
                <a:latin typeface="Nyala" pitchFamily="2" charset="0"/>
                <a:cs typeface="Times New Roman" pitchFamily="18" charset="0"/>
              </a:rPr>
              <a:t>The</a:t>
            </a:r>
            <a:r>
              <a:rPr lang="es-HN" dirty="0" smtClean="0">
                <a:solidFill>
                  <a:schemeClr val="bg1">
                    <a:lumMod val="50000"/>
                  </a:schemeClr>
                </a:solidFill>
                <a:effectLst/>
                <a:latin typeface="Nyala" pitchFamily="2" charset="0"/>
                <a:cs typeface="Times New Roman" pitchFamily="18" charset="0"/>
              </a:rPr>
              <a:t> </a:t>
            </a:r>
            <a:r>
              <a:rPr lang="es-HN" dirty="0" err="1" smtClean="0">
                <a:solidFill>
                  <a:schemeClr val="bg1">
                    <a:lumMod val="50000"/>
                  </a:schemeClr>
                </a:solidFill>
                <a:effectLst/>
                <a:latin typeface="Nyala" pitchFamily="2" charset="0"/>
                <a:cs typeface="Times New Roman" pitchFamily="18" charset="0"/>
              </a:rPr>
              <a:t>Proof</a:t>
            </a:r>
            <a:endParaRPr lang="en-US" dirty="0" smtClean="0">
              <a:solidFill>
                <a:schemeClr val="bg1">
                  <a:lumMod val="50000"/>
                </a:schemeClr>
              </a:solidFill>
              <a:effectLst/>
              <a:latin typeface="Nyala" pitchFamily="2" charset="0"/>
              <a:cs typeface="Times New Roman" pitchFamily="18" charset="0"/>
            </a:endParaRPr>
          </a:p>
          <a:p>
            <a:endParaRPr lang="en-US" dirty="0">
              <a:solidFill>
                <a:schemeClr val="bg1">
                  <a:lumMod val="50000"/>
                </a:schemeClr>
              </a:solidFill>
              <a:effectLst/>
              <a:latin typeface="Constantia" pitchFamily="18" charset="0"/>
            </a:endParaRPr>
          </a:p>
        </p:txBody>
      </p:sp>
      <p:pic>
        <p:nvPicPr>
          <p:cNvPr id="8" name="Picture 4" descr="https://lh5.googleusercontent.com/-1uiF9UULpVk/TT3wyoANBxI/AAAAAAAAb8U/bgP1qwwQsBU/s512/45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12369"/>
            <a:ext cx="2543251" cy="425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8874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1000" fill="hold"/>
                                        <p:tgtEl>
                                          <p:spTgt spid="3">
                                            <p:txEl>
                                              <p:pRg st="1" end="1"/>
                                            </p:txEl>
                                          </p:spTgt>
                                        </p:tgtEl>
                                        <p:attrNameLst>
                                          <p:attrName>style.color</p:attrName>
                                        </p:attrNameLst>
                                      </p:cBhvr>
                                      <p:by>
                                        <p:hsl h="0" s="-12549" l="-25098"/>
                                      </p:by>
                                    </p:animClr>
                                    <p:animClr clrSpc="hsl" dir="cw">
                                      <p:cBhvr>
                                        <p:cTn id="7" dur="1000" fill="hold"/>
                                        <p:tgtEl>
                                          <p:spTgt spid="3">
                                            <p:txEl>
                                              <p:pRg st="1" end="1"/>
                                            </p:txEl>
                                          </p:spTgt>
                                        </p:tgtEl>
                                        <p:attrNameLst>
                                          <p:attrName>fillcolor</p:attrName>
                                        </p:attrNameLst>
                                      </p:cBhvr>
                                      <p:by>
                                        <p:hsl h="0" s="-12549" l="-25098"/>
                                      </p:by>
                                    </p:animClr>
                                    <p:animClr clrSpc="hsl" dir="cw">
                                      <p:cBhvr>
                                        <p:cTn id="8" dur="1000" fill="hold"/>
                                        <p:tgtEl>
                                          <p:spTgt spid="3">
                                            <p:txEl>
                                              <p:pRg st="1" end="1"/>
                                            </p:txEl>
                                          </p:spTgt>
                                        </p:tgtEl>
                                        <p:attrNameLst>
                                          <p:attrName>stroke.color</p:attrName>
                                        </p:attrNameLst>
                                      </p:cBhvr>
                                      <p:by>
                                        <p:hsl h="0" s="-12549" l="-25098"/>
                                      </p:by>
                                    </p:animClr>
                                    <p:set>
                                      <p:cBhvr>
                                        <p:cTn id="9" dur="1000" fill="hold"/>
                                        <p:tgtEl>
                                          <p:spTgt spid="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274638"/>
            <a:ext cx="7086600" cy="1020762"/>
          </a:xfrm>
        </p:spPr>
        <p:txBody>
          <a:bodyPr>
            <a:noAutofit/>
          </a:bodyPr>
          <a:lstStyle/>
          <a:p>
            <a:pPr eaLnBrk="1" hangingPunct="1"/>
            <a:r>
              <a:rPr lang="en-US" dirty="0" smtClean="0"/>
              <a:t>Challenges AguaClara Overcomes</a:t>
            </a:r>
          </a:p>
        </p:txBody>
      </p:sp>
      <p:sp>
        <p:nvSpPr>
          <p:cNvPr id="21507" name="Content Placeholder 2"/>
          <p:cNvSpPr>
            <a:spLocks noGrp="1"/>
          </p:cNvSpPr>
          <p:nvPr>
            <p:ph idx="1"/>
          </p:nvPr>
        </p:nvSpPr>
        <p:spPr>
          <a:xfrm>
            <a:off x="457200" y="1600200"/>
            <a:ext cx="4191000" cy="4724400"/>
          </a:xfrm>
        </p:spPr>
        <p:txBody>
          <a:bodyPr>
            <a:normAutofit/>
          </a:bodyPr>
          <a:lstStyle/>
          <a:p>
            <a:pPr eaLnBrk="1" hangingPunct="1"/>
            <a:r>
              <a:rPr lang="en-US" dirty="0" smtClean="0">
                <a:latin typeface="Nyala" pitchFamily="2" charset="0"/>
              </a:rPr>
              <a:t>Closed reactors</a:t>
            </a:r>
          </a:p>
          <a:p>
            <a:pPr eaLnBrk="1" hangingPunct="1"/>
            <a:r>
              <a:rPr lang="en-US" dirty="0" smtClean="0">
                <a:latin typeface="Nyala" pitchFamily="2" charset="0"/>
              </a:rPr>
              <a:t>Highly specialized parts</a:t>
            </a:r>
          </a:p>
          <a:p>
            <a:pPr eaLnBrk="1" hangingPunct="1"/>
            <a:r>
              <a:rPr lang="en-US" dirty="0" smtClean="0">
                <a:latin typeface="Nyala" pitchFamily="2" charset="0"/>
              </a:rPr>
              <a:t>No technical support</a:t>
            </a:r>
          </a:p>
          <a:p>
            <a:pPr eaLnBrk="1" hangingPunct="1"/>
            <a:r>
              <a:rPr lang="en-US" dirty="0" smtClean="0">
                <a:latin typeface="Nyala" pitchFamily="2" charset="0"/>
              </a:rPr>
              <a:t>Lack of highly-skilled labor</a:t>
            </a:r>
          </a:p>
          <a:p>
            <a:pPr eaLnBrk="1" hangingPunct="1"/>
            <a:r>
              <a:rPr lang="en-US" dirty="0" smtClean="0">
                <a:latin typeface="Nyala" pitchFamily="2" charset="0"/>
              </a:rPr>
              <a:t>Difficult to operate</a:t>
            </a:r>
          </a:p>
        </p:txBody>
      </p:sp>
      <p:pic>
        <p:nvPicPr>
          <p:cNvPr id="21508" name="Picture 2"/>
          <p:cNvPicPr>
            <a:picLocks noChangeAspect="1" noChangeArrowheads="1"/>
          </p:cNvPicPr>
          <p:nvPr/>
        </p:nvPicPr>
        <p:blipFill>
          <a:blip r:embed="rId2" cstate="print"/>
          <a:srcRect/>
          <a:stretch>
            <a:fillRect/>
          </a:stretch>
        </p:blipFill>
        <p:spPr bwMode="auto">
          <a:xfrm>
            <a:off x="5715000" y="1600200"/>
            <a:ext cx="3048000" cy="4568825"/>
          </a:xfrm>
          <a:prstGeom prst="rect">
            <a:avLst/>
          </a:prstGeom>
          <a:noFill/>
          <a:ln w="9525">
            <a:noFill/>
            <a:miter lim="800000"/>
            <a:headEnd/>
            <a:tailEnd/>
          </a:ln>
        </p:spPr>
      </p:pic>
    </p:spTree>
    <p:extLst>
      <p:ext uri="{BB962C8B-B14F-4D97-AF65-F5344CB8AC3E}">
        <p14:creationId xmlns:p14="http://schemas.microsoft.com/office/powerpoint/2010/main" val="278883867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fontScale="90000"/>
          </a:bodyPr>
          <a:lstStyle/>
          <a:p>
            <a:pPr eaLnBrk="1" hangingPunct="1"/>
            <a:r>
              <a:rPr lang="en-US" dirty="0" smtClean="0"/>
              <a:t>Why Do Conventional Technologies Fail?</a:t>
            </a:r>
          </a:p>
        </p:txBody>
      </p:sp>
      <p:sp>
        <p:nvSpPr>
          <p:cNvPr id="22531" name="Content Placeholder 2"/>
          <p:cNvSpPr>
            <a:spLocks noGrp="1"/>
          </p:cNvSpPr>
          <p:nvPr>
            <p:ph idx="1"/>
          </p:nvPr>
        </p:nvSpPr>
        <p:spPr>
          <a:xfrm>
            <a:off x="457200" y="1600200"/>
            <a:ext cx="8229600" cy="1219200"/>
          </a:xfrm>
        </p:spPr>
        <p:txBody>
          <a:bodyPr/>
          <a:lstStyle/>
          <a:p>
            <a:pPr eaLnBrk="1" hangingPunct="1"/>
            <a:r>
              <a:rPr lang="en-US" dirty="0" smtClean="0">
                <a:latin typeface="Nyala" pitchFamily="2" charset="0"/>
              </a:rPr>
              <a:t>Design approach not based on fundamental physics</a:t>
            </a:r>
          </a:p>
        </p:txBody>
      </p:sp>
      <p:pic>
        <p:nvPicPr>
          <p:cNvPr id="22532" name="Picture 2"/>
          <p:cNvPicPr>
            <a:picLocks noChangeAspect="1" noChangeArrowheads="1"/>
          </p:cNvPicPr>
          <p:nvPr/>
        </p:nvPicPr>
        <p:blipFill>
          <a:blip r:embed="rId3" cstate="print"/>
          <a:srcRect/>
          <a:stretch>
            <a:fillRect/>
          </a:stretch>
        </p:blipFill>
        <p:spPr bwMode="auto">
          <a:xfrm>
            <a:off x="274320" y="2716819"/>
            <a:ext cx="3200400" cy="2400300"/>
          </a:xfrm>
          <a:prstGeom prst="rect">
            <a:avLst/>
          </a:prstGeom>
          <a:noFill/>
          <a:ln w="9525">
            <a:noFill/>
            <a:miter lim="800000"/>
            <a:headEnd/>
            <a:tailEnd/>
          </a:ln>
        </p:spPr>
      </p:pic>
      <p:pic>
        <p:nvPicPr>
          <p:cNvPr id="5" name="Picture 6" descr="El Progresso (74)"/>
          <p:cNvPicPr>
            <a:picLocks noChangeAspect="1" noChangeArrowheads="1"/>
          </p:cNvPicPr>
          <p:nvPr/>
        </p:nvPicPr>
        <p:blipFill>
          <a:blip r:embed="rId4" cstate="screen"/>
          <a:stretch>
            <a:fillRect/>
          </a:stretch>
        </p:blipFill>
        <p:spPr bwMode="auto">
          <a:xfrm>
            <a:off x="5028428" y="2362200"/>
            <a:ext cx="4146052" cy="3109539"/>
          </a:xfrm>
          <a:prstGeom prst="rect">
            <a:avLst/>
          </a:prstGeom>
          <a:noFill/>
        </p:spPr>
      </p:pic>
      <p:pic>
        <p:nvPicPr>
          <p:cNvPr id="6" name="Picture 6" descr="El Progresso (74)"/>
          <p:cNvPicPr>
            <a:picLocks noChangeAspect="1" noChangeArrowheads="1"/>
          </p:cNvPicPr>
          <p:nvPr/>
        </p:nvPicPr>
        <p:blipFill>
          <a:blip r:embed="rId5" cstate="screen"/>
          <a:stretch>
            <a:fillRect/>
          </a:stretch>
        </p:blipFill>
        <p:spPr bwMode="auto">
          <a:xfrm>
            <a:off x="2441015" y="4267200"/>
            <a:ext cx="2556933" cy="1917700"/>
          </a:xfrm>
          <a:prstGeom prst="rect">
            <a:avLst/>
          </a:prstGeom>
          <a:noFill/>
        </p:spPr>
      </p:pic>
    </p:spTree>
    <p:extLst>
      <p:ext uri="{BB962C8B-B14F-4D97-AF65-F5344CB8AC3E}">
        <p14:creationId xmlns:p14="http://schemas.microsoft.com/office/powerpoint/2010/main" val="127565449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152400"/>
            <a:ext cx="6629400" cy="1020762"/>
          </a:xfrm>
        </p:spPr>
        <p:txBody>
          <a:bodyPr>
            <a:noAutofit/>
          </a:bodyPr>
          <a:lstStyle/>
          <a:p>
            <a:pPr eaLnBrk="1" hangingPunct="1"/>
            <a:r>
              <a:rPr lang="en-US" dirty="0" smtClean="0"/>
              <a:t>Inappropriate Technologies</a:t>
            </a:r>
          </a:p>
        </p:txBody>
      </p:sp>
      <p:pic>
        <p:nvPicPr>
          <p:cNvPr id="23555" name="Picture 3"/>
          <p:cNvPicPr>
            <a:picLocks noChangeAspect="1" noChangeArrowheads="1"/>
          </p:cNvPicPr>
          <p:nvPr/>
        </p:nvPicPr>
        <p:blipFill>
          <a:blip r:embed="rId3" cstate="print"/>
          <a:srcRect t="20952"/>
          <a:stretch>
            <a:fillRect/>
          </a:stretch>
        </p:blipFill>
        <p:spPr bwMode="auto">
          <a:xfrm>
            <a:off x="228600" y="1752600"/>
            <a:ext cx="5334000" cy="3162300"/>
          </a:xfrm>
          <a:prstGeom prst="rect">
            <a:avLst/>
          </a:prstGeom>
          <a:noFill/>
          <a:ln w="9525">
            <a:noFill/>
            <a:miter lim="800000"/>
            <a:headEnd/>
            <a:tailEnd/>
          </a:ln>
        </p:spPr>
      </p:pic>
      <p:sp>
        <p:nvSpPr>
          <p:cNvPr id="23556" name="TextBox 5"/>
          <p:cNvSpPr txBox="1">
            <a:spLocks noChangeArrowheads="1"/>
          </p:cNvSpPr>
          <p:nvPr/>
        </p:nvSpPr>
        <p:spPr bwMode="auto">
          <a:xfrm>
            <a:off x="228600" y="4896802"/>
            <a:ext cx="5334000" cy="830997"/>
          </a:xfrm>
          <a:prstGeom prst="rect">
            <a:avLst/>
          </a:prstGeom>
          <a:noFill/>
          <a:ln w="9525">
            <a:noFill/>
            <a:miter lim="800000"/>
            <a:headEnd/>
            <a:tailEnd/>
          </a:ln>
        </p:spPr>
        <p:txBody>
          <a:bodyPr wrap="square">
            <a:spAutoFit/>
          </a:bodyPr>
          <a:lstStyle/>
          <a:p>
            <a:pPr algn="ctr"/>
            <a:r>
              <a:rPr lang="en-US" sz="2400" dirty="0">
                <a:latin typeface="Nyala" pitchFamily="2" charset="0"/>
              </a:rPr>
              <a:t>Abandoned rapid sand filters in </a:t>
            </a:r>
            <a:endParaRPr lang="en-US" sz="2400" dirty="0" smtClean="0">
              <a:latin typeface="Nyala" pitchFamily="2" charset="0"/>
            </a:endParaRPr>
          </a:p>
          <a:p>
            <a:pPr algn="ctr"/>
            <a:r>
              <a:rPr lang="en-US" sz="2400" dirty="0" smtClean="0">
                <a:latin typeface="Nyala" pitchFamily="2" charset="0"/>
              </a:rPr>
              <a:t>Guatemala </a:t>
            </a:r>
            <a:r>
              <a:rPr lang="en-US" sz="2400" dirty="0">
                <a:latin typeface="Nyala" pitchFamily="2" charset="0"/>
              </a:rPr>
              <a:t>City</a:t>
            </a:r>
          </a:p>
        </p:txBody>
      </p:sp>
      <p:pic>
        <p:nvPicPr>
          <p:cNvPr id="5" name="Picture 6" descr="El Progresso (74)"/>
          <p:cNvPicPr>
            <a:picLocks noChangeAspect="1" noChangeArrowheads="1"/>
          </p:cNvPicPr>
          <p:nvPr/>
        </p:nvPicPr>
        <p:blipFill>
          <a:blip r:embed="rId4" cstate="email"/>
          <a:stretch>
            <a:fillRect/>
          </a:stretch>
        </p:blipFill>
        <p:spPr bwMode="auto">
          <a:xfrm rot="-5400000">
            <a:off x="5486398" y="2111896"/>
            <a:ext cx="3657605" cy="2743203"/>
          </a:xfrm>
          <a:prstGeom prst="rect">
            <a:avLst/>
          </a:prstGeom>
          <a:noFill/>
        </p:spPr>
      </p:pic>
      <p:sp>
        <p:nvSpPr>
          <p:cNvPr id="6" name="Text Box 4"/>
          <p:cNvSpPr txBox="1">
            <a:spLocks noChangeArrowheads="1"/>
          </p:cNvSpPr>
          <p:nvPr/>
        </p:nvSpPr>
        <p:spPr bwMode="auto">
          <a:xfrm>
            <a:off x="5000248" y="5334319"/>
            <a:ext cx="4599426" cy="830997"/>
          </a:xfrm>
          <a:prstGeom prst="rect">
            <a:avLst/>
          </a:prstGeom>
          <a:noFill/>
          <a:ln w="9525">
            <a:noFill/>
            <a:miter lim="800000"/>
            <a:headEnd/>
            <a:tailEnd/>
          </a:ln>
        </p:spPr>
        <p:txBody>
          <a:bodyPr wrap="square">
            <a:spAutoFit/>
          </a:bodyPr>
          <a:lstStyle/>
          <a:p>
            <a:pPr algn="ctr"/>
            <a:r>
              <a:rPr lang="en-US" sz="2400" dirty="0" smtClean="0">
                <a:latin typeface="Nyala" pitchFamily="2" charset="0"/>
                <a:cs typeface="Arial" pitchFamily="34" charset="0"/>
              </a:rPr>
              <a:t>Pneumatic control valves in</a:t>
            </a:r>
          </a:p>
          <a:p>
            <a:pPr algn="ctr"/>
            <a:r>
              <a:rPr lang="en-US" sz="2400" dirty="0" smtClean="0">
                <a:latin typeface="Nyala" pitchFamily="2" charset="0"/>
                <a:cs typeface="Arial" pitchFamily="34" charset="0"/>
              </a:rPr>
              <a:t>Santa Rosa de Copán</a:t>
            </a:r>
            <a:endParaRPr lang="en-US" sz="2400" dirty="0">
              <a:latin typeface="Nyala" pitchFamily="2" charset="0"/>
              <a:cs typeface="Arial" pitchFamily="34" charset="0"/>
            </a:endParaRPr>
          </a:p>
        </p:txBody>
      </p:sp>
    </p:spTree>
    <p:extLst>
      <p:ext uri="{BB962C8B-B14F-4D97-AF65-F5344CB8AC3E}">
        <p14:creationId xmlns:p14="http://schemas.microsoft.com/office/powerpoint/2010/main" val="689397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4582</TotalTime>
  <Words>2288</Words>
  <Application>Microsoft Office PowerPoint</Application>
  <PresentationFormat>On-screen Show (4:3)</PresentationFormat>
  <Paragraphs>251</Paragraphs>
  <Slides>39</Slides>
  <Notes>25</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39</vt:i4>
      </vt:variant>
    </vt:vector>
  </HeadingPairs>
  <TitlesOfParts>
    <vt:vector size="40" baseType="lpstr">
      <vt:lpstr>Office Theme</vt:lpstr>
      <vt:lpstr>An Automated Design Tool (ADT) for Sustainable, Gravity-Powered Water Treatment Plants</vt:lpstr>
      <vt:lpstr>Contents</vt:lpstr>
      <vt:lpstr>Who Are We?</vt:lpstr>
      <vt:lpstr>A Visual Summary</vt:lpstr>
      <vt:lpstr>Our Network</vt:lpstr>
      <vt:lpstr>Contents</vt:lpstr>
      <vt:lpstr>Challenges AguaClara Overcomes</vt:lpstr>
      <vt:lpstr>Why Do Conventional Technologies Fail?</vt:lpstr>
      <vt:lpstr>Inappropriate Technologies</vt:lpstr>
      <vt:lpstr>Contents</vt:lpstr>
      <vt:lpstr>Design Principals</vt:lpstr>
      <vt:lpstr>Meeting the Challenge</vt:lpstr>
      <vt:lpstr>PowerPoint Presentation</vt:lpstr>
      <vt:lpstr>The Plant</vt:lpstr>
      <vt:lpstr>Design Principals</vt:lpstr>
      <vt:lpstr>From Physics</vt:lpstr>
      <vt:lpstr>From Research</vt:lpstr>
      <vt:lpstr>From Users</vt:lpstr>
      <vt:lpstr>Contents</vt:lpstr>
      <vt:lpstr>What is the ADT?</vt:lpstr>
      <vt:lpstr>What is the ADT?</vt:lpstr>
      <vt:lpstr>The Design</vt:lpstr>
      <vt:lpstr>Sustainable Designs</vt:lpstr>
      <vt:lpstr>Cause and Effect</vt:lpstr>
      <vt:lpstr>Contents</vt:lpstr>
      <vt:lpstr>AguaClara  Innovation Cycle</vt:lpstr>
      <vt:lpstr>Innovations</vt:lpstr>
      <vt:lpstr>Disruptive Technology </vt:lpstr>
      <vt:lpstr>Cost Savings</vt:lpstr>
      <vt:lpstr>Proofed Designs</vt:lpstr>
      <vt:lpstr>Contents</vt:lpstr>
      <vt:lpstr>It Works</vt:lpstr>
      <vt:lpstr>Turbidity Removal</vt:lpstr>
      <vt:lpstr>Thank You!</vt:lpstr>
      <vt:lpstr>PowerPoint Presentation</vt:lpstr>
      <vt:lpstr>Decrease Dose</vt:lpstr>
      <vt:lpstr>Increase Dose</vt:lpstr>
      <vt:lpstr>Decrease Plant Flow</vt:lpstr>
      <vt:lpstr>Plant Off</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Jeff Will</dc:creator>
  <cp:lastModifiedBy>Jeff Will</cp:lastModifiedBy>
  <cp:revision>130</cp:revision>
  <dcterms:created xsi:type="dcterms:W3CDTF">2012-05-07T17:59:25Z</dcterms:created>
  <dcterms:modified xsi:type="dcterms:W3CDTF">2012-06-05T02:25:13Z</dcterms:modified>
</cp:coreProperties>
</file>